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4" r:id="rId3"/>
    <p:sldMasterId id="2147483732" r:id="rId4"/>
    <p:sldMasterId id="2147483757" r:id="rId5"/>
    <p:sldMasterId id="2147483793" r:id="rId6"/>
    <p:sldMasterId id="2147483829" r:id="rId7"/>
    <p:sldMasterId id="2147483841" r:id="rId8"/>
    <p:sldMasterId id="2147483853" r:id="rId9"/>
  </p:sldMasterIdLst>
  <p:notesMasterIdLst>
    <p:notesMasterId r:id="rId84"/>
  </p:notesMasterIdLst>
  <p:handoutMasterIdLst>
    <p:handoutMasterId r:id="rId85"/>
  </p:handoutMasterIdLst>
  <p:sldIdLst>
    <p:sldId id="386" r:id="rId10"/>
    <p:sldId id="591" r:id="rId11"/>
    <p:sldId id="460" r:id="rId12"/>
    <p:sldId id="617" r:id="rId13"/>
    <p:sldId id="614" r:id="rId14"/>
    <p:sldId id="654" r:id="rId15"/>
    <p:sldId id="655" r:id="rId16"/>
    <p:sldId id="674" r:id="rId17"/>
    <p:sldId id="656" r:id="rId18"/>
    <p:sldId id="675" r:id="rId19"/>
    <p:sldId id="657" r:id="rId20"/>
    <p:sldId id="658" r:id="rId21"/>
    <p:sldId id="595" r:id="rId22"/>
    <p:sldId id="663" r:id="rId23"/>
    <p:sldId id="676" r:id="rId24"/>
    <p:sldId id="660" r:id="rId25"/>
    <p:sldId id="661" r:id="rId26"/>
    <p:sldId id="662" r:id="rId27"/>
    <p:sldId id="664" r:id="rId28"/>
    <p:sldId id="665" r:id="rId29"/>
    <p:sldId id="666" r:id="rId30"/>
    <p:sldId id="667" r:id="rId31"/>
    <p:sldId id="668" r:id="rId32"/>
    <p:sldId id="669" r:id="rId33"/>
    <p:sldId id="670" r:id="rId34"/>
    <p:sldId id="671" r:id="rId35"/>
    <p:sldId id="672" r:id="rId36"/>
    <p:sldId id="673" r:id="rId37"/>
    <p:sldId id="695" r:id="rId38"/>
    <p:sldId id="696" r:id="rId39"/>
    <p:sldId id="697" r:id="rId40"/>
    <p:sldId id="698" r:id="rId41"/>
    <p:sldId id="699" r:id="rId42"/>
    <p:sldId id="700" r:id="rId43"/>
    <p:sldId id="717" r:id="rId44"/>
    <p:sldId id="718" r:id="rId45"/>
    <p:sldId id="719" r:id="rId46"/>
    <p:sldId id="720" r:id="rId47"/>
    <p:sldId id="721" r:id="rId48"/>
    <p:sldId id="722" r:id="rId49"/>
    <p:sldId id="723" r:id="rId50"/>
    <p:sldId id="724" r:id="rId51"/>
    <p:sldId id="725" r:id="rId52"/>
    <p:sldId id="726" r:id="rId53"/>
    <p:sldId id="727" r:id="rId54"/>
    <p:sldId id="701" r:id="rId55"/>
    <p:sldId id="702" r:id="rId56"/>
    <p:sldId id="703" r:id="rId57"/>
    <p:sldId id="704" r:id="rId58"/>
    <p:sldId id="705" r:id="rId59"/>
    <p:sldId id="706" r:id="rId60"/>
    <p:sldId id="707" r:id="rId61"/>
    <p:sldId id="708" r:id="rId62"/>
    <p:sldId id="709" r:id="rId63"/>
    <p:sldId id="710" r:id="rId64"/>
    <p:sldId id="711" r:id="rId65"/>
    <p:sldId id="712" r:id="rId66"/>
    <p:sldId id="713" r:id="rId67"/>
    <p:sldId id="714" r:id="rId68"/>
    <p:sldId id="715" r:id="rId69"/>
    <p:sldId id="716" r:id="rId70"/>
    <p:sldId id="678" r:id="rId71"/>
    <p:sldId id="684" r:id="rId72"/>
    <p:sldId id="685" r:id="rId73"/>
    <p:sldId id="686" r:id="rId74"/>
    <p:sldId id="687" r:id="rId75"/>
    <p:sldId id="688" r:id="rId76"/>
    <p:sldId id="689" r:id="rId77"/>
    <p:sldId id="690" r:id="rId78"/>
    <p:sldId id="691" r:id="rId79"/>
    <p:sldId id="692" r:id="rId80"/>
    <p:sldId id="693" r:id="rId81"/>
    <p:sldId id="694" r:id="rId82"/>
    <p:sldId id="544" r:id="rId83"/>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3C4"/>
    <a:srgbClr val="BF36FC"/>
    <a:srgbClr val="003366"/>
    <a:srgbClr val="CC0000"/>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4676" autoAdjust="0"/>
  </p:normalViewPr>
  <p:slideViewPr>
    <p:cSldViewPr>
      <p:cViewPr>
        <p:scale>
          <a:sx n="75" d="100"/>
          <a:sy n="75" d="100"/>
        </p:scale>
        <p:origin x="-1782"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760" y="-77"/>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 of children with EHCPs in mainstream schools</c:v>
          </c:tx>
          <c:invertIfNegative val="0"/>
          <c:cat>
            <c:strLit>
              <c:ptCount val="12"/>
              <c:pt idx="0">
                <c:v>yr R</c:v>
              </c:pt>
              <c:pt idx="1">
                <c:v>yr 1</c:v>
              </c:pt>
              <c:pt idx="2">
                <c:v>yr 2</c:v>
              </c:pt>
              <c:pt idx="3">
                <c:v>yr 3</c:v>
              </c:pt>
              <c:pt idx="4">
                <c:v>yr 4</c:v>
              </c:pt>
              <c:pt idx="5">
                <c:v>yr 5</c:v>
              </c:pt>
              <c:pt idx="6">
                <c:v>yr 6</c:v>
              </c:pt>
              <c:pt idx="7">
                <c:v>yr 7</c:v>
              </c:pt>
              <c:pt idx="8">
                <c:v>yr 8</c:v>
              </c:pt>
              <c:pt idx="9">
                <c:v>yr 9</c:v>
              </c:pt>
              <c:pt idx="10">
                <c:v>yr 10</c:v>
              </c:pt>
              <c:pt idx="11">
                <c:v>yr 11</c:v>
              </c:pt>
            </c:strLit>
          </c:cat>
          <c:val>
            <c:numRef>
              <c:f>Sheet1!$D$2:$D$13</c:f>
              <c:numCache>
                <c:formatCode>General</c:formatCode>
                <c:ptCount val="12"/>
                <c:pt idx="0">
                  <c:v>37.9</c:v>
                </c:pt>
                <c:pt idx="1">
                  <c:v>48.3</c:v>
                </c:pt>
                <c:pt idx="2">
                  <c:v>38.5</c:v>
                </c:pt>
                <c:pt idx="3">
                  <c:v>43.5</c:v>
                </c:pt>
                <c:pt idx="4">
                  <c:v>40.299999999999997</c:v>
                </c:pt>
                <c:pt idx="5">
                  <c:v>40.799999999999997</c:v>
                </c:pt>
                <c:pt idx="6">
                  <c:v>43.9</c:v>
                </c:pt>
                <c:pt idx="7">
                  <c:v>21.2</c:v>
                </c:pt>
                <c:pt idx="8">
                  <c:v>22.9</c:v>
                </c:pt>
                <c:pt idx="9">
                  <c:v>22.9</c:v>
                </c:pt>
                <c:pt idx="10">
                  <c:v>20.3</c:v>
                </c:pt>
                <c:pt idx="11">
                  <c:v>20.7</c:v>
                </c:pt>
              </c:numCache>
            </c:numRef>
          </c:val>
        </c:ser>
        <c:dLbls>
          <c:showLegendKey val="0"/>
          <c:showVal val="0"/>
          <c:showCatName val="0"/>
          <c:showSerName val="0"/>
          <c:showPercent val="0"/>
          <c:showBubbleSize val="0"/>
        </c:dLbls>
        <c:gapWidth val="150"/>
        <c:axId val="34427264"/>
        <c:axId val="34428800"/>
      </c:barChart>
      <c:catAx>
        <c:axId val="34427264"/>
        <c:scaling>
          <c:orientation val="minMax"/>
        </c:scaling>
        <c:delete val="0"/>
        <c:axPos val="b"/>
        <c:majorTickMark val="out"/>
        <c:minorTickMark val="none"/>
        <c:tickLblPos val="nextTo"/>
        <c:crossAx val="34428800"/>
        <c:crosses val="autoZero"/>
        <c:auto val="1"/>
        <c:lblAlgn val="ctr"/>
        <c:lblOffset val="100"/>
        <c:noMultiLvlLbl val="0"/>
      </c:catAx>
      <c:valAx>
        <c:axId val="34428800"/>
        <c:scaling>
          <c:orientation val="minMax"/>
          <c:max val="60"/>
        </c:scaling>
        <c:delete val="0"/>
        <c:axPos val="l"/>
        <c:majorGridlines/>
        <c:numFmt formatCode="General" sourceLinked="1"/>
        <c:majorTickMark val="out"/>
        <c:minorTickMark val="none"/>
        <c:tickLblPos val="nextTo"/>
        <c:crossAx val="34427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 of total HNF claims per </a:t>
            </a:r>
            <a:r>
              <a:rPr lang="en-GB" dirty="0" smtClean="0"/>
              <a:t>year group </a:t>
            </a:r>
            <a:r>
              <a:rPr lang="en-GB" dirty="0"/>
              <a:t>with an EHCP</a:t>
            </a:r>
          </a:p>
        </c:rich>
      </c:tx>
      <c:overlay val="0"/>
    </c:title>
    <c:autoTitleDeleted val="0"/>
    <c:plotArea>
      <c:layout/>
      <c:barChart>
        <c:barDir val="col"/>
        <c:grouping val="clustered"/>
        <c:varyColors val="0"/>
        <c:ser>
          <c:idx val="0"/>
          <c:order val="0"/>
          <c:tx>
            <c:v>% of HNF claims with an EHCP</c:v>
          </c:tx>
          <c:invertIfNegative val="0"/>
          <c:cat>
            <c:strLit>
              <c:ptCount val="12"/>
              <c:pt idx="0">
                <c:v>Yr R</c:v>
              </c:pt>
              <c:pt idx="1">
                <c:v>yr 1</c:v>
              </c:pt>
              <c:pt idx="2">
                <c:v>yr 2</c:v>
              </c:pt>
              <c:pt idx="3">
                <c:v>yr 3</c:v>
              </c:pt>
              <c:pt idx="4">
                <c:v>yr 4</c:v>
              </c:pt>
              <c:pt idx="5">
                <c:v>yr 5</c:v>
              </c:pt>
              <c:pt idx="6">
                <c:v>yr 6</c:v>
              </c:pt>
              <c:pt idx="7">
                <c:v>yr 7</c:v>
              </c:pt>
              <c:pt idx="8">
                <c:v>yr 8</c:v>
              </c:pt>
              <c:pt idx="9">
                <c:v>yr 9</c:v>
              </c:pt>
              <c:pt idx="10">
                <c:v>yr 10</c:v>
              </c:pt>
              <c:pt idx="11">
                <c:v>yr 11</c:v>
              </c:pt>
            </c:strLit>
          </c:cat>
          <c:val>
            <c:numRef>
              <c:f>Sheet1!$E$38:$E$49</c:f>
              <c:numCache>
                <c:formatCode>General</c:formatCode>
                <c:ptCount val="12"/>
                <c:pt idx="0">
                  <c:v>22.3</c:v>
                </c:pt>
                <c:pt idx="1">
                  <c:v>28.9</c:v>
                </c:pt>
                <c:pt idx="2">
                  <c:v>30.5</c:v>
                </c:pt>
                <c:pt idx="3">
                  <c:v>30.4</c:v>
                </c:pt>
                <c:pt idx="4">
                  <c:v>39.5</c:v>
                </c:pt>
                <c:pt idx="5">
                  <c:v>40.799999999999997</c:v>
                </c:pt>
                <c:pt idx="6">
                  <c:v>42.4</c:v>
                </c:pt>
                <c:pt idx="7">
                  <c:v>63.8</c:v>
                </c:pt>
                <c:pt idx="8">
                  <c:v>64.599999999999994</c:v>
                </c:pt>
                <c:pt idx="9">
                  <c:v>58.3</c:v>
                </c:pt>
                <c:pt idx="10">
                  <c:v>70</c:v>
                </c:pt>
                <c:pt idx="11">
                  <c:v>57.9</c:v>
                </c:pt>
              </c:numCache>
            </c:numRef>
          </c:val>
        </c:ser>
        <c:dLbls>
          <c:showLegendKey val="0"/>
          <c:showVal val="0"/>
          <c:showCatName val="0"/>
          <c:showSerName val="0"/>
          <c:showPercent val="0"/>
          <c:showBubbleSize val="0"/>
        </c:dLbls>
        <c:gapWidth val="150"/>
        <c:axId val="34343552"/>
        <c:axId val="34349440"/>
      </c:barChart>
      <c:catAx>
        <c:axId val="34343552"/>
        <c:scaling>
          <c:orientation val="minMax"/>
        </c:scaling>
        <c:delete val="0"/>
        <c:axPos val="b"/>
        <c:majorTickMark val="out"/>
        <c:minorTickMark val="none"/>
        <c:tickLblPos val="nextTo"/>
        <c:crossAx val="34349440"/>
        <c:crosses val="autoZero"/>
        <c:auto val="1"/>
        <c:lblAlgn val="ctr"/>
        <c:lblOffset val="100"/>
        <c:noMultiLvlLbl val="0"/>
      </c:catAx>
      <c:valAx>
        <c:axId val="34349440"/>
        <c:scaling>
          <c:orientation val="minMax"/>
        </c:scaling>
        <c:delete val="0"/>
        <c:axPos val="l"/>
        <c:majorGridlines/>
        <c:numFmt formatCode="General" sourceLinked="1"/>
        <c:majorTickMark val="out"/>
        <c:minorTickMark val="none"/>
        <c:tickLblPos val="nextTo"/>
        <c:crossAx val="34343552"/>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1"/>
            <c:showBubbleSize val="0"/>
            <c:separator>; </c:separator>
            <c:showLeaderLines val="1"/>
          </c:dLbls>
          <c:cat>
            <c:strLit>
              <c:ptCount val="2"/>
              <c:pt idx="0">
                <c:v>Issued with EHCP</c:v>
              </c:pt>
              <c:pt idx="1">
                <c:v>No EHCP</c:v>
              </c:pt>
            </c:strLit>
          </c:cat>
          <c:val>
            <c:numRef>
              <c:f>Graphs!$K$9:$K$10</c:f>
              <c:numCache>
                <c:formatCode>General</c:formatCode>
                <c:ptCount val="2"/>
                <c:pt idx="0">
                  <c:v>111</c:v>
                </c:pt>
                <c:pt idx="1">
                  <c:v>208</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FC00D93B-F899-4086-8349-64863BC0173F}" type="datetimeFigureOut">
              <a:rPr lang="en-GB" smtClean="0"/>
              <a:pPr/>
              <a:t>21/03/2017</a:t>
            </a:fld>
            <a:endParaRPr lang="en-GB" dirty="0"/>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F60CC8E-9488-4AD2-AB91-7B57CAD3B477}" type="slidenum">
              <a:rPr lang="en-GB" smtClean="0"/>
              <a:pPr/>
              <a:t>‹#›</a:t>
            </a:fld>
            <a:endParaRPr lang="en-GB" dirty="0"/>
          </a:p>
        </p:txBody>
      </p:sp>
    </p:spTree>
    <p:extLst>
      <p:ext uri="{BB962C8B-B14F-4D97-AF65-F5344CB8AC3E}">
        <p14:creationId xmlns:p14="http://schemas.microsoft.com/office/powerpoint/2010/main" val="204164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4"/>
            <a:ext cx="2950263" cy="497050"/>
          </a:xfrm>
          <a:prstGeom prst="rect">
            <a:avLst/>
          </a:prstGeom>
        </p:spPr>
        <p:txBody>
          <a:bodyPr vert="horz" lIns="91463" tIns="45736" rIns="91463" bIns="45736" rtlCol="0"/>
          <a:lstStyle>
            <a:lvl1pPr algn="l">
              <a:defRPr sz="1200"/>
            </a:lvl1pPr>
          </a:lstStyle>
          <a:p>
            <a:endParaRPr lang="en-GB" dirty="0"/>
          </a:p>
        </p:txBody>
      </p:sp>
      <p:sp>
        <p:nvSpPr>
          <p:cNvPr id="3" name="Date Placeholder 2"/>
          <p:cNvSpPr>
            <a:spLocks noGrp="1"/>
          </p:cNvSpPr>
          <p:nvPr>
            <p:ph type="dt" idx="1"/>
          </p:nvPr>
        </p:nvSpPr>
        <p:spPr>
          <a:xfrm>
            <a:off x="3856953" y="4"/>
            <a:ext cx="2950263" cy="497050"/>
          </a:xfrm>
          <a:prstGeom prst="rect">
            <a:avLst/>
          </a:prstGeom>
        </p:spPr>
        <p:txBody>
          <a:bodyPr vert="horz" lIns="91463" tIns="45736" rIns="91463" bIns="45736" rtlCol="0"/>
          <a:lstStyle>
            <a:lvl1pPr algn="r">
              <a:defRPr sz="1200"/>
            </a:lvl1pPr>
          </a:lstStyle>
          <a:p>
            <a:fld id="{0BC14666-E087-44A9-8210-BAE8A6428DB5}" type="datetimeFigureOut">
              <a:rPr lang="en-GB" smtClean="0"/>
              <a:pPr/>
              <a:t>21/03/2017</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63" tIns="45736" rIns="91463" bIns="45736" rtlCol="0" anchor="ctr"/>
          <a:lstStyle/>
          <a:p>
            <a:endParaRPr lang="en-GB" dirty="0"/>
          </a:p>
        </p:txBody>
      </p:sp>
      <p:sp>
        <p:nvSpPr>
          <p:cNvPr id="5" name="Notes Placeholder 4"/>
          <p:cNvSpPr>
            <a:spLocks noGrp="1"/>
          </p:cNvSpPr>
          <p:nvPr>
            <p:ph type="body" sz="quarter" idx="3"/>
          </p:nvPr>
        </p:nvSpPr>
        <p:spPr>
          <a:xfrm>
            <a:off x="681212" y="4721946"/>
            <a:ext cx="5446395" cy="4473418"/>
          </a:xfrm>
          <a:prstGeom prst="rect">
            <a:avLst/>
          </a:prstGeom>
        </p:spPr>
        <p:txBody>
          <a:bodyPr vert="horz" lIns="91463" tIns="45736" rIns="91463" bIns="457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6" y="9442295"/>
            <a:ext cx="2950263" cy="497050"/>
          </a:xfrm>
          <a:prstGeom prst="rect">
            <a:avLst/>
          </a:prstGeom>
        </p:spPr>
        <p:txBody>
          <a:bodyPr vert="horz" lIns="91463" tIns="45736" rIns="91463" bIns="4573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953" y="9442295"/>
            <a:ext cx="2950263" cy="497050"/>
          </a:xfrm>
          <a:prstGeom prst="rect">
            <a:avLst/>
          </a:prstGeom>
        </p:spPr>
        <p:txBody>
          <a:bodyPr vert="horz" lIns="91463" tIns="45736" rIns="91463" bIns="45736" rtlCol="0" anchor="b"/>
          <a:lstStyle>
            <a:lvl1pPr algn="r">
              <a:defRPr sz="1200"/>
            </a:lvl1pPr>
          </a:lstStyle>
          <a:p>
            <a:fld id="{414AACB4-2B78-4D29-82CA-9D17867C5FA9}" type="slidenum">
              <a:rPr lang="en-GB" smtClean="0"/>
              <a:pPr/>
              <a:t>‹#›</a:t>
            </a:fld>
            <a:endParaRPr lang="en-GB" dirty="0"/>
          </a:p>
        </p:txBody>
      </p:sp>
    </p:spTree>
    <p:extLst>
      <p:ext uri="{BB962C8B-B14F-4D97-AF65-F5344CB8AC3E}">
        <p14:creationId xmlns:p14="http://schemas.microsoft.com/office/powerpoint/2010/main" val="359664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49380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49380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9F0D384-6ED4-482B-B42B-83AB41328990}"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65248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9F0D384-6ED4-482B-B42B-83AB41328990}"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365248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was shared with the Schools Funding Forum on 9 December and shows the year on year growth of High Needs pupils in Kent</a:t>
            </a:r>
          </a:p>
          <a:p>
            <a:endParaRPr lang="en-GB" baseline="0" dirty="0" smtClean="0"/>
          </a:p>
          <a:p>
            <a:r>
              <a:rPr lang="en-GB" baseline="0" dirty="0" smtClean="0"/>
              <a:t>Main areas of concern are around the growth in Mainstream schools as well as FE colleges for post 16 pupils</a:t>
            </a:r>
          </a:p>
          <a:p>
            <a:endParaRPr lang="en-GB" baseline="0" dirty="0" smtClean="0"/>
          </a:p>
          <a:p>
            <a:r>
              <a:rPr lang="en-GB" baseline="0" dirty="0" smtClean="0"/>
              <a:t>On mainstream, our new system was introduced in 2015-16 so you cannot compare with previous years</a:t>
            </a:r>
          </a:p>
          <a:p>
            <a:endParaRPr lang="en-GB" baseline="0" dirty="0" smtClean="0"/>
          </a:p>
          <a:p>
            <a:r>
              <a:rPr lang="en-GB" baseline="0" dirty="0" smtClean="0"/>
              <a:t>Position on mainstream has increased further since this was produced – LA is looking at options for containing costs within affordable levels</a:t>
            </a:r>
            <a:endParaRPr lang="en-GB" dirty="0"/>
          </a:p>
        </p:txBody>
      </p:sp>
      <p:sp>
        <p:nvSpPr>
          <p:cNvPr id="4" name="Slide Number Placeholder 3"/>
          <p:cNvSpPr>
            <a:spLocks noGrp="1"/>
          </p:cNvSpPr>
          <p:nvPr>
            <p:ph type="sldNum" sz="quarter" idx="10"/>
          </p:nvPr>
        </p:nvSpPr>
        <p:spPr/>
        <p:txBody>
          <a:bodyPr/>
          <a:lstStyle/>
          <a:p>
            <a:fld id="{09F0D384-6ED4-482B-B42B-83AB41328990}"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2389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is</a:t>
            </a:r>
            <a:r>
              <a:rPr lang="en-GB" baseline="0" dirty="0" smtClean="0"/>
              <a:t> the costs of those High Needs pupils by type of institution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9F0D384-6ED4-482B-B42B-83AB41328990}"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65248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9F0D384-6ED4-482B-B42B-83AB41328990}"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652482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DfE identifies High needs funding as the cost,</a:t>
            </a:r>
            <a:r>
              <a:rPr lang="en-GB" baseline="0" dirty="0" smtClean="0"/>
              <a:t> over £6,000 incurred by a school, </a:t>
            </a:r>
            <a:r>
              <a:rPr lang="en-GB" dirty="0" smtClean="0"/>
              <a:t>of more</a:t>
            </a:r>
            <a:r>
              <a:rPr lang="en-GB" baseline="0" dirty="0" smtClean="0"/>
              <a:t> expensive special educational provision to meet the individual pupil’s needs.</a:t>
            </a:r>
          </a:p>
          <a:p>
            <a:r>
              <a:rPr lang="en-GB" baseline="0" dirty="0" smtClean="0"/>
              <a:t>It is </a:t>
            </a:r>
            <a:r>
              <a:rPr lang="en-GB" b="1" baseline="0" dirty="0" smtClean="0"/>
              <a:t>not</a:t>
            </a:r>
            <a:r>
              <a:rPr lang="en-GB" baseline="0" dirty="0" smtClean="0"/>
              <a:t> for quality first teaching and the delivery of the differentiated curriculum. This includes generic TA support.</a:t>
            </a:r>
            <a:endParaRPr lang="en-GB" dirty="0"/>
          </a:p>
        </p:txBody>
      </p:sp>
      <p:sp>
        <p:nvSpPr>
          <p:cNvPr id="4" name="Slide Number Placeholder 3"/>
          <p:cNvSpPr>
            <a:spLocks noGrp="1"/>
          </p:cNvSpPr>
          <p:nvPr>
            <p:ph type="sldNum" sz="quarter" idx="10"/>
          </p:nvPr>
        </p:nvSpPr>
        <p:spPr/>
        <p:txBody>
          <a:bodyPr/>
          <a:lstStyle/>
          <a:p>
            <a:fld id="{3D3990C0-6B9A-42D1-A872-6EFC60ECE7AE}"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798149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too many applications stating that a child needs 1:1 TA support with no identifiable purpose. A teaching assistant can’t be an intervention,</a:t>
            </a:r>
            <a:r>
              <a:rPr lang="en-GB" baseline="0" dirty="0" smtClean="0"/>
              <a:t> an adult is the facilitator of an intervention. </a:t>
            </a:r>
          </a:p>
          <a:p>
            <a:r>
              <a:rPr lang="en-GB" baseline="0" dirty="0" smtClean="0"/>
              <a:t>Every effort must be taken to provide an inclusion curriculum and l</a:t>
            </a:r>
            <a:r>
              <a:rPr lang="en-GB" dirty="0" smtClean="0"/>
              <a:t>arge</a:t>
            </a:r>
            <a:r>
              <a:rPr lang="en-GB" baseline="0" dirty="0" smtClean="0"/>
              <a:t> amounts of 1:1 TA support will not be funded apart from in exceptional circumstances. </a:t>
            </a:r>
            <a:endParaRPr lang="en-GB" dirty="0"/>
          </a:p>
        </p:txBody>
      </p:sp>
      <p:sp>
        <p:nvSpPr>
          <p:cNvPr id="4" name="Slide Number Placeholder 3"/>
          <p:cNvSpPr>
            <a:spLocks noGrp="1"/>
          </p:cNvSpPr>
          <p:nvPr>
            <p:ph type="sldNum" sz="quarter" idx="10"/>
          </p:nvPr>
        </p:nvSpPr>
        <p:spPr/>
        <p:txBody>
          <a:bodyPr/>
          <a:lstStyle/>
          <a:p>
            <a:fld id="{3D3990C0-6B9A-42D1-A872-6EFC60ECE7AE}"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45430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3</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990C0-6B9A-42D1-A872-6EFC60ECE7AE}"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413164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Currently there are 63 single Academy Trust schools and 39 Multi-Academy Trusts in Kent, with responsibility for 212 academy schools.  As per the tables below over half of all MATs in Kent comprise four schools or less.</a:t>
            </a:r>
          </a:p>
          <a:p>
            <a:endParaRPr lang="en-GB" dirty="0"/>
          </a:p>
        </p:txBody>
      </p:sp>
      <p:sp>
        <p:nvSpPr>
          <p:cNvPr id="4" name="Slide Number Placeholder 3"/>
          <p:cNvSpPr>
            <a:spLocks noGrp="1"/>
          </p:cNvSpPr>
          <p:nvPr>
            <p:ph type="sldNum" sz="quarter" idx="10"/>
          </p:nvPr>
        </p:nvSpPr>
        <p:spPr/>
        <p:txBody>
          <a:bodyPr/>
          <a:lstStyle/>
          <a:p>
            <a:fld id="{DD68C88D-DAA9-4966-9347-C29A9D142503}" type="slidenum">
              <a:rPr lang="en-GB" smtClean="0">
                <a:solidFill>
                  <a:prstClr val="black"/>
                </a:solidFill>
              </a:rPr>
              <a:pPr/>
              <a:t>40</a:t>
            </a:fld>
            <a:endParaRPr lang="en-GB" dirty="0">
              <a:solidFill>
                <a:prstClr val="black"/>
              </a:solidFill>
            </a:endParaRPr>
          </a:p>
        </p:txBody>
      </p:sp>
    </p:spTree>
    <p:extLst>
      <p:ext uri="{BB962C8B-B14F-4D97-AF65-F5344CB8AC3E}">
        <p14:creationId xmlns:p14="http://schemas.microsoft.com/office/powerpoint/2010/main" val="1067561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47</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48</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49</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50</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51</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52</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53</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54</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55</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56</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57</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58</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59</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60</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ＭＳ Ｐゴシック" charset="0"/>
                <a:cs typeface="ＭＳ Ｐゴシック" charset="0"/>
              </a:rPr>
              <a:t> </a:t>
            </a:r>
          </a:p>
          <a:p>
            <a:pPr marL="0" indent="0">
              <a:buNone/>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black"/>
                </a:solidFill>
              </a:rPr>
              <a:pPr>
                <a:defRPr/>
              </a:pPr>
              <a:t>61</a:t>
            </a:fld>
            <a:endParaRPr lang="en-GB" dirty="0">
              <a:solidFill>
                <a:prstClr val="black"/>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Integration, Integration, Integration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Education,</a:t>
            </a:r>
            <a:r>
              <a:rPr lang="en-GB" baseline="0" dirty="0" smtClean="0"/>
              <a:t> Education, Education </a:t>
            </a:r>
          </a:p>
          <a:p>
            <a:endParaRPr lang="en-GB" baseline="0" dirty="0" smtClean="0"/>
          </a:p>
          <a:p>
            <a:r>
              <a:rPr lang="en-GB" baseline="0" dirty="0" smtClean="0"/>
              <a:t>Location, Location, Location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Key opportunities to develop all and to end service and reduce the need for acute high cost </a:t>
            </a:r>
            <a:r>
              <a:rPr lang="en-GB" sz="1200" kern="1200" smtClean="0">
                <a:solidFill>
                  <a:schemeClr val="tx1"/>
                </a:solidFill>
                <a:effectLst/>
                <a:latin typeface="+mn-lt"/>
                <a:ea typeface="+mn-ea"/>
                <a:cs typeface="+mn-cs"/>
              </a:rPr>
              <a:t>of service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E40AE0-B05D-4CD8-BC9B-D8E8E536EDCE}" type="slidenum">
              <a:rPr lang="en-GB">
                <a:solidFill>
                  <a:prstClr val="black"/>
                </a:solidFill>
              </a:rPr>
              <a:pPr/>
              <a:t>62</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2511538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co-location of CDT and Triage to form the Central Referral Unit, alongside other developments such as District Step Down Panels, provided improvements to ensure that children and young people are getting the right level of support, at the right time. </a:t>
            </a:r>
          </a:p>
          <a:p>
            <a:r>
              <a:rPr lang="en-GB" sz="1200" dirty="0" smtClean="0"/>
              <a:t>The Front Door Demand Management Project was launched in September 2016, to investigate opportunities to make CRU more effective and fit for the purpose of a fully integrated Children and Young People Service.</a:t>
            </a:r>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1339680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In</a:t>
            </a:r>
            <a:r>
              <a:rPr lang="en-GB" sz="1200" baseline="0" dirty="0" smtClean="0"/>
              <a:t> August 2016, a Deep Dive into CRU found that, of 5900 initial contacts into CDT between January and March 2016:</a:t>
            </a:r>
            <a:br>
              <a:rPr lang="en-GB" sz="1200" baseline="0" dirty="0" smtClean="0"/>
            </a:br>
            <a:r>
              <a:rPr lang="en-GB" sz="1200" baseline="0" dirty="0" smtClean="0"/>
              <a:t>984 (17%) were transferred to Early Help. </a:t>
            </a:r>
            <a:br>
              <a:rPr lang="en-GB" sz="1200" baseline="0" dirty="0" smtClean="0"/>
            </a:br>
            <a:r>
              <a:rPr lang="en-GB" sz="1200" i="0" u="none" baseline="0" dirty="0" smtClean="0"/>
              <a:t>824 (14%) </a:t>
            </a:r>
            <a:r>
              <a:rPr lang="en-GB" sz="1200" i="0" u="none" baseline="0" dirty="0" smtClean="0">
                <a:solidFill>
                  <a:schemeClr val="tx1"/>
                </a:solidFill>
              </a:rPr>
              <a:t>became CIN or Subject to a Child Protection Plan following a statutory Child and Family Assessment</a:t>
            </a:r>
            <a:br>
              <a:rPr lang="en-GB" sz="1200" i="0" u="none" baseline="0" dirty="0" smtClean="0">
                <a:solidFill>
                  <a:schemeClr val="tx1"/>
                </a:solidFill>
              </a:rPr>
            </a:br>
            <a:r>
              <a:rPr lang="en-GB" sz="1200" i="0" u="none" baseline="0" dirty="0" smtClean="0">
                <a:solidFill>
                  <a:schemeClr val="tx1"/>
                </a:solidFill>
              </a:rPr>
              <a:t>1653 (28%) were NFA’d following a statutory Child &amp; Family Assessment </a:t>
            </a:r>
            <a:r>
              <a:rPr lang="en-GB" sz="1200" baseline="0" dirty="0" smtClean="0"/>
              <a:t/>
            </a:r>
            <a:br>
              <a:rPr lang="en-GB" sz="1200" baseline="0" dirty="0" smtClean="0"/>
            </a:br>
            <a:r>
              <a:rPr lang="en-GB" sz="1200" baseline="0" dirty="0" smtClean="0"/>
              <a:t>2209 (37%) were dealt with as Advise and Information</a:t>
            </a:r>
            <a:br>
              <a:rPr lang="en-GB" sz="1200" baseline="0" dirty="0" smtClean="0"/>
            </a:br>
            <a:r>
              <a:rPr lang="en-GB" sz="1200" baseline="0" dirty="0" smtClean="0"/>
              <a:t/>
            </a:r>
            <a:br>
              <a:rPr lang="en-GB" sz="1200" baseline="0" dirty="0" smtClean="0"/>
            </a:br>
            <a:r>
              <a:rPr lang="en-GB" sz="1200" b="1" baseline="0" dirty="0" smtClean="0"/>
              <a:t>A significant number of initial contacts coming into CDT (37%) require advice and support rather than further investigation to lead to a referral. </a:t>
            </a:r>
          </a:p>
          <a:p>
            <a:r>
              <a:rPr lang="en-GB" sz="1200" b="1" baseline="0" dirty="0" smtClean="0"/>
              <a:t>Contacts coming into CDT were more likely to require early help than a statutory social work response.</a:t>
            </a:r>
          </a:p>
          <a:p>
            <a:endParaRPr lang="en-GB" sz="1200" baseline="0" dirty="0" smtClean="0"/>
          </a:p>
          <a:p>
            <a:r>
              <a:rPr lang="en-GB" sz="1200" b="1" dirty="0" smtClean="0"/>
              <a:t>CDT and Triage use different models of enquiry  </a:t>
            </a:r>
          </a:p>
          <a:p>
            <a:r>
              <a:rPr lang="en-GB" sz="1200" dirty="0" smtClean="0"/>
              <a:t>CDT focuses on discussions with the family, referrer and, where needed, other professionals but makes only selective use of system based information to inform decisions. Once CDT decides that the threshold for an assessment has been reached, the expectation is that one will be undertaken by the district teams although there is some variation in application. </a:t>
            </a:r>
          </a:p>
          <a:p>
            <a:endParaRPr lang="en-GB" sz="1200" dirty="0" smtClean="0"/>
          </a:p>
          <a:p>
            <a:r>
              <a:rPr lang="en-GB" sz="1200" dirty="0" smtClean="0"/>
              <a:t>Triage uses a more contextual model based on the use of systems coupled with limited conversations to find information to inform the assessment and intervention. Considerable effort is put into consolidating information, however although Triage recommends next steps decisions about whether the work should be allocated at intensive or additional level are made by District Managers. </a:t>
            </a:r>
          </a:p>
          <a:p>
            <a:endParaRPr lang="en-GB" sz="1200"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1049709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Of the 2411 EHNs received in the same time period:</a:t>
            </a:r>
            <a:br>
              <a:rPr lang="en-GB" sz="1200" baseline="0" dirty="0" smtClean="0"/>
            </a:br>
            <a:r>
              <a:rPr lang="en-GB" sz="1200" baseline="0" dirty="0" smtClean="0"/>
              <a:t>2060 (97%) were </a:t>
            </a:r>
            <a:r>
              <a:rPr lang="en-GB" sz="1200" u="none" strike="noStrike" baseline="0" dirty="0" smtClean="0"/>
              <a:t>sent to </a:t>
            </a:r>
            <a:r>
              <a:rPr lang="en-GB" sz="1200" baseline="0" dirty="0" smtClean="0"/>
              <a:t>Early Help Districts where managers made threshold decisions about whether they required additional, intensive or commissioned services support </a:t>
            </a:r>
            <a:br>
              <a:rPr lang="en-GB" sz="1200" baseline="0" dirty="0" smtClean="0"/>
            </a:br>
            <a:r>
              <a:rPr lang="en-GB" sz="1200" baseline="0" dirty="0" smtClean="0"/>
              <a:t>5 (0%) were stepped up to SCS </a:t>
            </a:r>
            <a:r>
              <a:rPr lang="en-GB" sz="1200" i="1" baseline="0" dirty="0" smtClean="0"/>
              <a:t>(once in the District, a further 16; 1% of 2060 were stepped up to SCS)</a:t>
            </a:r>
            <a:br>
              <a:rPr lang="en-GB" sz="1200" i="1" baseline="0" dirty="0" smtClean="0"/>
            </a:br>
            <a:r>
              <a:rPr lang="en-GB" sz="1200" i="0" baseline="0" dirty="0" smtClean="0"/>
              <a:t>136 (6%) were NFA’d</a:t>
            </a:r>
          </a:p>
          <a:p>
            <a:r>
              <a:rPr lang="en-GB" sz="1200" baseline="0" dirty="0" smtClean="0"/>
              <a:t>107 (4%) were Information and Advise</a:t>
            </a:r>
            <a:br>
              <a:rPr lang="en-GB" sz="1200" baseline="0" dirty="0" smtClean="0"/>
            </a:br>
            <a:r>
              <a:rPr lang="en-GB" sz="1200" baseline="0" dirty="0" smtClean="0"/>
              <a:t/>
            </a:r>
            <a:br>
              <a:rPr lang="en-GB" sz="1200" baseline="0" dirty="0" smtClean="0"/>
            </a:br>
            <a:r>
              <a:rPr lang="en-GB" sz="1200" b="1" dirty="0" smtClean="0"/>
              <a:t>CDT and Triage use different models of enquiry  </a:t>
            </a:r>
          </a:p>
          <a:p>
            <a:r>
              <a:rPr lang="en-GB" sz="1200" dirty="0" smtClean="0"/>
              <a:t>CDT focuses on discussions with the family, referrer and, where needed, other professionals but makes only selective use of system based information to inform decisions. Once CDT decides that the threshold for an assessment has been reached, the expectation is that one will be undertaken by the district teams although there is some variation in application. </a:t>
            </a:r>
          </a:p>
          <a:p>
            <a:endParaRPr lang="en-GB" sz="1200" dirty="0" smtClean="0"/>
          </a:p>
          <a:p>
            <a:r>
              <a:rPr lang="en-GB" sz="1200" dirty="0" smtClean="0"/>
              <a:t>Triage uses a more contextual model based on the use of systems coupled with limited conversations to find information to inform the assessment and intervention. Considerable effort is put into consolidating information, however although Triage recommends next steps decisions about whether the work should be allocated at intensive or additional level are made by District Managers. </a:t>
            </a:r>
          </a:p>
          <a:p>
            <a:endParaRPr lang="en-GB" sz="1200" dirty="0" smtClean="0"/>
          </a:p>
          <a:p>
            <a:r>
              <a:rPr lang="en-GB" sz="1200" b="1" baseline="0" dirty="0" smtClean="0"/>
              <a:t>Extra Info: </a:t>
            </a:r>
            <a:r>
              <a:rPr lang="en-GB" sz="1200" baseline="0" dirty="0" smtClean="0"/>
              <a:t>Of the 2060 EHNs that were received in Early Help Districts:</a:t>
            </a:r>
          </a:p>
          <a:p>
            <a:r>
              <a:rPr lang="en-GB" sz="1200" baseline="0" dirty="0" smtClean="0"/>
              <a:t>53% went out for Early Help Assessment (Unit)</a:t>
            </a:r>
            <a:br>
              <a:rPr lang="en-GB" sz="1200" baseline="0" dirty="0" smtClean="0"/>
            </a:br>
            <a:r>
              <a:rPr lang="en-GB" sz="1200" baseline="0" dirty="0" smtClean="0"/>
              <a:t>1% Stepped Up to SCS</a:t>
            </a:r>
          </a:p>
          <a:p>
            <a:r>
              <a:rPr lang="en-GB" sz="1200" baseline="0" dirty="0" smtClean="0"/>
              <a:t>10% went to Open Access</a:t>
            </a:r>
            <a:br>
              <a:rPr lang="en-GB" sz="1200" baseline="0" dirty="0" smtClean="0"/>
            </a:br>
            <a:r>
              <a:rPr lang="en-GB" sz="1200" baseline="0" dirty="0" smtClean="0"/>
              <a:t>4% went on to be ‘closed’ under Information and Advise</a:t>
            </a:r>
          </a:p>
          <a:p>
            <a:r>
              <a:rPr lang="en-GB" sz="1200" baseline="0" dirty="0" smtClean="0"/>
              <a:t>27% went to Commissioned Services</a:t>
            </a:r>
            <a:endParaRPr lang="en-GB" sz="1200" dirty="0" smtClean="0"/>
          </a:p>
          <a:p>
            <a:endParaRPr lang="en-GB" sz="1200"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1049709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542299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1533600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revision of the threshold document will be required to reflect</a:t>
            </a:r>
            <a:r>
              <a:rPr lang="en-GB" baseline="0" dirty="0" smtClean="0"/>
              <a:t> the new arrangements and ways of working.</a:t>
            </a:r>
            <a:br>
              <a:rPr lang="en-GB" baseline="0" dirty="0" smtClean="0"/>
            </a:br>
            <a:r>
              <a:rPr lang="en-GB" baseline="0" dirty="0" smtClean="0"/>
              <a:t>A single form for all professionals and other referrers to use.</a:t>
            </a:r>
            <a:br>
              <a:rPr lang="en-GB" baseline="0" dirty="0" smtClean="0"/>
            </a:br>
            <a:r>
              <a:rPr lang="en-GB" baseline="0" dirty="0" smtClean="0"/>
              <a:t>Staff in the Front Door will be trained on Signs of Safety, for its use in decision making and consultations.</a:t>
            </a:r>
            <a:br>
              <a:rPr lang="en-GB" baseline="0" dirty="0" smtClean="0"/>
            </a:br>
            <a:r>
              <a:rPr lang="en-GB" baseline="0" dirty="0" smtClean="0"/>
              <a:t>Discussions/consultations with referrers will be resourced and will be based on Signs of Safety to empower referrer to seek other support options within the districts. </a:t>
            </a:r>
            <a:br>
              <a:rPr lang="en-GB" baseline="0" dirty="0" smtClean="0"/>
            </a:br>
            <a:r>
              <a:rPr lang="en-GB" baseline="0" dirty="0" smtClean="0"/>
              <a:t>Procedure notes will be needed to provide consistency across all functions.</a:t>
            </a:r>
            <a:endParaRPr lang="en-GB"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3589583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3589583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74DB49-3719-AD41-8218-5EBC8C7C0E99}" type="slidenum">
              <a:rPr lang="en-US" sz="1200">
                <a:solidFill>
                  <a:prstClr val="black"/>
                </a:solidFill>
              </a:rPr>
              <a:pPr eaLnBrk="1" hangingPunct="1"/>
              <a:t>71</a:t>
            </a:fld>
            <a:endParaRPr lang="en-US" sz="1200">
              <a:solidFill>
                <a:prstClr val="black"/>
              </a:solidFill>
            </a:endParaRPr>
          </a:p>
        </p:txBody>
      </p:sp>
      <p:sp>
        <p:nvSpPr>
          <p:cNvPr id="27650" name="Rectangle 2"/>
          <p:cNvSpPr>
            <a:spLocks noGrp="1" noRot="1" noChangeAspect="1" noChangeArrowheads="1" noTextEdit="1"/>
          </p:cNvSpPr>
          <p:nvPr>
            <p:ph type="sldImg"/>
          </p:nvPr>
        </p:nvSpPr>
        <p:spPr bwMode="auto">
          <a:xfrm>
            <a:off x="920750" y="746125"/>
            <a:ext cx="496728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74DB49-3719-AD41-8218-5EBC8C7C0E99}" type="slidenum">
              <a:rPr lang="en-US" sz="1200">
                <a:solidFill>
                  <a:prstClr val="black"/>
                </a:solidFill>
              </a:rPr>
              <a:pPr eaLnBrk="1" hangingPunct="1"/>
              <a:t>72</a:t>
            </a:fld>
            <a:endParaRPr lang="en-US" sz="1200">
              <a:solidFill>
                <a:prstClr val="black"/>
              </a:solidFill>
            </a:endParaRPr>
          </a:p>
        </p:txBody>
      </p:sp>
      <p:sp>
        <p:nvSpPr>
          <p:cNvPr id="27650" name="Rectangle 2"/>
          <p:cNvSpPr>
            <a:spLocks noGrp="1" noRot="1" noChangeAspect="1" noChangeArrowheads="1" noTextEdit="1"/>
          </p:cNvSpPr>
          <p:nvPr>
            <p:ph type="sldImg"/>
          </p:nvPr>
        </p:nvSpPr>
        <p:spPr bwMode="auto">
          <a:xfrm>
            <a:off x="920750" y="746125"/>
            <a:ext cx="496728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493807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B117853-4755-754C-80A1-EE5DD844B24D}" type="slidenum">
              <a:rPr lang="en-US" sz="1200">
                <a:solidFill>
                  <a:srgbClr val="000000"/>
                </a:solidFill>
                <a:latin typeface="Times" charset="0"/>
                <a:cs typeface="MS PGothic" charset="0"/>
                <a:sym typeface="Arial" charset="0"/>
              </a:rPr>
              <a:pPr eaLnBrk="1" hangingPunct="1"/>
              <a:t>73</a:t>
            </a:fld>
            <a:endParaRPr lang="en-US" sz="1200">
              <a:solidFill>
                <a:srgbClr val="000000"/>
              </a:solidFill>
              <a:latin typeface="Times" charset="0"/>
              <a:cs typeface="MS PGothic" charset="0"/>
              <a:sym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br>
              <a:rPr lang="en-US" b="1" dirty="0"/>
            </a:br>
            <a:endParaRPr lang="en-GB" b="1" dirty="0"/>
          </a:p>
        </p:txBody>
      </p:sp>
      <p:sp>
        <p:nvSpPr>
          <p:cNvPr id="4" name="Slide Number Placeholder 3"/>
          <p:cNvSpPr>
            <a:spLocks noGrp="1"/>
          </p:cNvSpPr>
          <p:nvPr>
            <p:ph type="sldNum" sz="quarter" idx="10"/>
          </p:nvPr>
        </p:nvSpPr>
        <p:spPr/>
        <p:txBody>
          <a:bodyPr/>
          <a:lstStyle/>
          <a:p>
            <a:fld id="{F2006830-2291-4931-A272-4A465E6DCD5C}"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49380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br>
              <a:rPr lang="en-US" b="1" dirty="0"/>
            </a:br>
            <a:endParaRPr lang="en-GB" b="1" dirty="0"/>
          </a:p>
        </p:txBody>
      </p:sp>
      <p:sp>
        <p:nvSpPr>
          <p:cNvPr id="4" name="Slide Number Placeholder 3"/>
          <p:cNvSpPr>
            <a:spLocks noGrp="1"/>
          </p:cNvSpPr>
          <p:nvPr>
            <p:ph type="sldNum" sz="quarter" idx="10"/>
          </p:nvPr>
        </p:nvSpPr>
        <p:spPr/>
        <p:txBody>
          <a:bodyPr/>
          <a:lstStyle/>
          <a:p>
            <a:fld id="{F2006830-2291-4931-A272-4A465E6DCD5C}"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49380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49380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006830-2291-4931-A272-4A465E6DCD5C}"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49380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pPr>
                <a:defRPr/>
              </a:pPr>
              <a:t>21/03/2017</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pPr>
                <a:defRPr/>
              </a:pPr>
              <a:t>21/03/2017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pPr>
                <a:defRPr/>
              </a:pPr>
              <a:t>‹#›</a:t>
            </a:fld>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96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pPr>
                <a:defRPr/>
              </a:pPr>
              <a:t>21/03/2017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6200" y="2469301"/>
            <a:ext cx="941870" cy="1018850"/>
          </a:xfrm>
          <a:prstGeom prst="rect">
            <a:avLst/>
          </a:prstGeom>
        </p:spPr>
      </p:pic>
    </p:spTree>
    <p:extLst>
      <p:ext uri="{BB962C8B-B14F-4D97-AF65-F5344CB8AC3E}">
        <p14:creationId xmlns:p14="http://schemas.microsoft.com/office/powerpoint/2010/main" val="19045535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177291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313" y="2906713"/>
            <a:ext cx="735426" cy="795533"/>
          </a:xfrm>
          <a:prstGeom prst="rect">
            <a:avLst/>
          </a:prstGeom>
        </p:spPr>
      </p:pic>
    </p:spTree>
    <p:extLst>
      <p:ext uri="{BB962C8B-B14F-4D97-AF65-F5344CB8AC3E}">
        <p14:creationId xmlns:p14="http://schemas.microsoft.com/office/powerpoint/2010/main" val="82079389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152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936021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251520" y="895351"/>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4" y="900602"/>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646612"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317697508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80262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70639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491880" y="273050"/>
            <a:ext cx="5194920" cy="585311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7663"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663" y="273050"/>
            <a:ext cx="473972" cy="512710"/>
          </a:xfrm>
          <a:prstGeom prst="rect">
            <a:avLst/>
          </a:prstGeom>
        </p:spPr>
      </p:pic>
    </p:spTree>
    <p:extLst>
      <p:ext uri="{BB962C8B-B14F-4D97-AF65-F5344CB8AC3E}">
        <p14:creationId xmlns:p14="http://schemas.microsoft.com/office/powerpoint/2010/main" val="37790722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pPr>
                <a:defRPr/>
              </a:pPr>
              <a:t>21/03/2017</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1374" y="4770507"/>
            <a:ext cx="597314" cy="646133"/>
          </a:xfrm>
          <a:prstGeom prst="rect">
            <a:avLst/>
          </a:prstGeom>
        </p:spPr>
      </p:pic>
    </p:spTree>
    <p:extLst>
      <p:ext uri="{BB962C8B-B14F-4D97-AF65-F5344CB8AC3E}">
        <p14:creationId xmlns:p14="http://schemas.microsoft.com/office/powerpoint/2010/main" val="300406011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14582277"/>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469051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3" name="Content Placeholder 10"/>
          <p:cNvSpPr>
            <a:spLocks noGrp="1"/>
          </p:cNvSpPr>
          <p:nvPr>
            <p:ph sz="quarter" idx="14" hasCustomPrompt="1"/>
          </p:nvPr>
        </p:nvSpPr>
        <p:spPr>
          <a:xfrm>
            <a:off x="305268" y="3444228"/>
            <a:ext cx="3235374" cy="391172"/>
          </a:xfrm>
          <a:prstGeom prst="rect">
            <a:avLst/>
          </a:prstGeom>
        </p:spPr>
        <p:txBody>
          <a:bodyPr vert="horz" lIns="0" tIns="0" rIns="0" bIns="0" anchor="ctr"/>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smtClean="0"/>
              <a:t>Author</a:t>
            </a:r>
            <a:br>
              <a:rPr lang="en-GB" dirty="0" smtClean="0"/>
            </a:br>
            <a:r>
              <a:rPr lang="en-GB" dirty="0" smtClean="0"/>
              <a:t>Date</a:t>
            </a:r>
          </a:p>
        </p:txBody>
      </p:sp>
      <p:sp>
        <p:nvSpPr>
          <p:cNvPr id="3074" name="Rectangle 2"/>
          <p:cNvSpPr>
            <a:spLocks noGrp="1" noChangeArrowheads="1"/>
          </p:cNvSpPr>
          <p:nvPr>
            <p:ph type="ctrTitle" hasCustomPrompt="1"/>
          </p:nvPr>
        </p:nvSpPr>
        <p:spPr>
          <a:xfrm>
            <a:off x="306001" y="1731600"/>
            <a:ext cx="3418101" cy="936000"/>
          </a:xfrm>
        </p:spPr>
        <p:txBody>
          <a:bodyPr vert="horz" lIns="0" tIns="45720" rIns="91440" bIns="45720" rtlCol="0" anchor="b">
            <a:normAutofit/>
          </a:bodyPr>
          <a:lstStyle>
            <a:lvl1pPr>
              <a:defRPr lang="en-GB" sz="2400" baseline="0" dirty="0"/>
            </a:lvl1pPr>
          </a:lstStyle>
          <a:p>
            <a:pPr lvl="0"/>
            <a:r>
              <a:rPr lang="en-US" dirty="0" smtClean="0"/>
              <a:t>Click To Edit Title</a:t>
            </a:r>
            <a:endParaRPr lang="en-GB" dirty="0"/>
          </a:p>
        </p:txBody>
      </p:sp>
      <p:sp>
        <p:nvSpPr>
          <p:cNvPr id="3075" name="Rectangle 3"/>
          <p:cNvSpPr>
            <a:spLocks noGrp="1" noChangeArrowheads="1"/>
          </p:cNvSpPr>
          <p:nvPr>
            <p:ph type="subTitle" idx="1" hasCustomPrompt="1"/>
          </p:nvPr>
        </p:nvSpPr>
        <p:spPr>
          <a:xfrm>
            <a:off x="306000" y="2754000"/>
            <a:ext cx="4532007" cy="604342"/>
          </a:xfrm>
          <a:prstGeom prst="rect">
            <a:avLst/>
          </a:prstGeom>
        </p:spPr>
        <p:txBody>
          <a:bodyPr lIns="0" tIns="0"/>
          <a:lstStyle>
            <a:lvl1pPr marL="342900" indent="-342900">
              <a:buNone/>
              <a:defRPr lang="en-GB" dirty="0">
                <a:solidFill>
                  <a:srgbClr val="7D858B"/>
                </a:solidFill>
              </a:defRPr>
            </a:lvl1pPr>
          </a:lstStyle>
          <a:p>
            <a:pPr marL="0" lvl="0" indent="0"/>
            <a:r>
              <a:rPr lang="en-US" dirty="0" smtClean="0"/>
              <a:t>Click to edit subtitle</a:t>
            </a:r>
            <a:endParaRPr lang="en-GB" dirty="0"/>
          </a:p>
        </p:txBody>
      </p:sp>
      <p:sp>
        <p:nvSpPr>
          <p:cNvPr id="3" name="Content Placeholder 2"/>
          <p:cNvSpPr>
            <a:spLocks noGrp="1"/>
          </p:cNvSpPr>
          <p:nvPr>
            <p:ph sz="quarter" idx="18" hasCustomPrompt="1"/>
          </p:nvPr>
        </p:nvSpPr>
        <p:spPr>
          <a:xfrm>
            <a:off x="305268" y="4191237"/>
            <a:ext cx="1843088" cy="488950"/>
          </a:xfrm>
          <a:prstGeom prst="rect">
            <a:avLst/>
          </a:prstGeom>
        </p:spPr>
        <p:txBody>
          <a:bodyPr/>
          <a:lstStyle>
            <a:lvl1pPr marL="0" indent="0">
              <a:buNone/>
              <a:defRPr sz="1200" baseline="0">
                <a:solidFill>
                  <a:srgbClr val="7D858B"/>
                </a:solidFill>
              </a:defRPr>
            </a:lvl1pPr>
          </a:lstStyle>
          <a:p>
            <a:pPr lvl="0"/>
            <a:r>
              <a:rPr lang="en-GB" dirty="0" smtClean="0"/>
              <a:t>Client Logo</a:t>
            </a:r>
            <a:endParaRPr lang="en-GB" dirty="0"/>
          </a:p>
        </p:txBody>
      </p:sp>
    </p:spTree>
    <p:extLst>
      <p:ext uri="{BB962C8B-B14F-4D97-AF65-F5344CB8AC3E}">
        <p14:creationId xmlns:p14="http://schemas.microsoft.com/office/powerpoint/2010/main" val="20920862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fld id="{954AB24E-32FC-43BF-A18B-62D76149703D}" type="datetime1">
              <a:rPr lang="en-GB"/>
              <a:pPr>
                <a:defRPr/>
              </a:pPr>
              <a:t>21/03/2017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8E5D4CF5-69DA-4E7B-9BC9-12F085DA7F4F}" type="slidenum">
              <a:rPr lang="en-GB"/>
              <a:pPr>
                <a:defRPr/>
              </a:pPr>
              <a:t>‹#›</a:t>
            </a:fld>
            <a:endParaRPr lang="en-GB" dirty="0"/>
          </a:p>
        </p:txBody>
      </p:sp>
    </p:spTree>
    <p:extLst>
      <p:ext uri="{BB962C8B-B14F-4D97-AF65-F5344CB8AC3E}">
        <p14:creationId xmlns:p14="http://schemas.microsoft.com/office/powerpoint/2010/main" val="53807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C6874829-29F7-4F5B-8B93-712B1D04325F}" type="datetime1">
              <a:rPr lang="en-GB"/>
              <a:pPr>
                <a:defRPr/>
              </a:pPr>
              <a:t>21/03/2017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981F97F3-3CCB-446F-949F-6E951CF38CDD}" type="slidenum">
              <a:rPr lang="en-GB"/>
              <a:pPr>
                <a:defRPr/>
              </a:pPr>
              <a:t>‹#›</a:t>
            </a:fld>
            <a:endParaRPr lang="en-GB" dirty="0"/>
          </a:p>
        </p:txBody>
      </p:sp>
    </p:spTree>
    <p:extLst>
      <p:ext uri="{BB962C8B-B14F-4D97-AF65-F5344CB8AC3E}">
        <p14:creationId xmlns:p14="http://schemas.microsoft.com/office/powerpoint/2010/main" val="1944558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0A91BAC0-5D7A-4A47-8BA7-A6478F399366}" type="datetime1">
              <a:rPr lang="en-GB"/>
              <a:pPr>
                <a:defRPr/>
              </a:pPr>
              <a:t>21/03/2017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D3DAC65D-FDBA-4298-B730-4F0B3E63E1F6}" type="slidenum">
              <a:rPr lang="en-GB"/>
              <a:pPr>
                <a:defRPr/>
              </a:pPr>
              <a:t>‹#›</a:t>
            </a:fld>
            <a:endParaRPr lang="en-GB" dirty="0"/>
          </a:p>
        </p:txBody>
      </p:sp>
    </p:spTree>
    <p:extLst>
      <p:ext uri="{BB962C8B-B14F-4D97-AF65-F5344CB8AC3E}">
        <p14:creationId xmlns:p14="http://schemas.microsoft.com/office/powerpoint/2010/main" val="53530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fld id="{FD77397A-7BB2-465E-87A9-28A2AF964639}" type="datetime1">
              <a:rPr lang="en-GB"/>
              <a:pPr>
                <a:defRPr/>
              </a:pPr>
              <a:t>21/03/2017</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675C24D8-9713-45E7-AC56-64E404BAEC62}" type="slidenum">
              <a:rPr lang="en-GB"/>
              <a:pPr>
                <a:defRPr/>
              </a:pPr>
              <a:t>‹#›</a:t>
            </a:fld>
            <a:endParaRPr lang="en-GB" dirty="0"/>
          </a:p>
        </p:txBody>
      </p:sp>
    </p:spTree>
    <p:extLst>
      <p:ext uri="{BB962C8B-B14F-4D97-AF65-F5344CB8AC3E}">
        <p14:creationId xmlns:p14="http://schemas.microsoft.com/office/powerpoint/2010/main" val="1284901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fld id="{B024D9D7-784D-4379-8416-D14A45A27C76}" type="datetime1">
              <a:rPr lang="en-GB"/>
              <a:pPr>
                <a:defRPr/>
              </a:pPr>
              <a:t>21/03/2017</a:t>
            </a:fld>
            <a:endParaRPr lang="en-GB" dirty="0"/>
          </a:p>
        </p:txBody>
      </p:sp>
      <p:sp>
        <p:nvSpPr>
          <p:cNvPr id="8"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9" name="Rectangle 5"/>
          <p:cNvSpPr>
            <a:spLocks noGrp="1" noChangeArrowheads="1"/>
          </p:cNvSpPr>
          <p:nvPr>
            <p:ph type="sldNum" idx="12"/>
          </p:nvPr>
        </p:nvSpPr>
        <p:spPr>
          <a:ln/>
        </p:spPr>
        <p:txBody>
          <a:bodyPr/>
          <a:lstStyle>
            <a:lvl1pPr>
              <a:defRPr/>
            </a:lvl1pPr>
          </a:lstStyle>
          <a:p>
            <a:pPr>
              <a:defRPr/>
            </a:pPr>
            <a:fld id="{94A1910A-6ADE-48DB-B03C-BDCC3E312E74}" type="slidenum">
              <a:rPr lang="en-GB"/>
              <a:pPr>
                <a:defRPr/>
              </a:pPr>
              <a:t>‹#›</a:t>
            </a:fld>
            <a:endParaRPr lang="en-GB" dirty="0"/>
          </a:p>
        </p:txBody>
      </p:sp>
    </p:spTree>
    <p:extLst>
      <p:ext uri="{BB962C8B-B14F-4D97-AF65-F5344CB8AC3E}">
        <p14:creationId xmlns:p14="http://schemas.microsoft.com/office/powerpoint/2010/main" val="1605002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fld id="{6C95BA70-3451-41E4-B8B4-9CF77C0183DA}" type="datetime1">
              <a:rPr lang="en-GB"/>
              <a:pPr>
                <a:defRPr/>
              </a:pPr>
              <a:t>21/03/2017</a:t>
            </a:fld>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5" name="Rectangle 5"/>
          <p:cNvSpPr>
            <a:spLocks noGrp="1" noChangeArrowheads="1"/>
          </p:cNvSpPr>
          <p:nvPr>
            <p:ph type="sldNum" idx="12"/>
          </p:nvPr>
        </p:nvSpPr>
        <p:spPr>
          <a:ln/>
        </p:spPr>
        <p:txBody>
          <a:bodyPr/>
          <a:lstStyle>
            <a:lvl1pPr>
              <a:defRPr/>
            </a:lvl1pPr>
          </a:lstStyle>
          <a:p>
            <a:pPr>
              <a:defRPr/>
            </a:pPr>
            <a:fld id="{340BE6AA-D095-40F3-940A-543C4D5E2ECA}" type="slidenum">
              <a:rPr lang="en-GB"/>
              <a:pPr>
                <a:defRPr/>
              </a:pPr>
              <a:t>‹#›</a:t>
            </a:fld>
            <a:endParaRPr lang="en-GB" dirty="0"/>
          </a:p>
        </p:txBody>
      </p:sp>
    </p:spTree>
    <p:extLst>
      <p:ext uri="{BB962C8B-B14F-4D97-AF65-F5344CB8AC3E}">
        <p14:creationId xmlns:p14="http://schemas.microsoft.com/office/powerpoint/2010/main" val="369728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pPr>
                <a:defRPr/>
              </a:pPr>
              <a:t>21/03/2017</a:t>
            </a:fld>
            <a:endParaRPr lang="en-GB" dirty="0"/>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8954AEDA-52ED-442A-8143-276E7440E3F1}" type="datetime1">
              <a:rPr lang="en-GB"/>
              <a:pPr>
                <a:defRPr/>
              </a:pPr>
              <a:t>21/03/2017</a:t>
            </a:fld>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4" name="Rectangle 5"/>
          <p:cNvSpPr>
            <a:spLocks noGrp="1" noChangeArrowheads="1"/>
          </p:cNvSpPr>
          <p:nvPr>
            <p:ph type="sldNum" idx="12"/>
          </p:nvPr>
        </p:nvSpPr>
        <p:spPr>
          <a:ln/>
        </p:spPr>
        <p:txBody>
          <a:bodyPr/>
          <a:lstStyle>
            <a:lvl1pPr>
              <a:defRPr/>
            </a:lvl1pPr>
          </a:lstStyle>
          <a:p>
            <a:pPr>
              <a:defRPr/>
            </a:pPr>
            <a:fld id="{BF81108B-1999-4211-8F07-56D12713374B}" type="slidenum">
              <a:rPr lang="en-GB"/>
              <a:pPr>
                <a:defRPr/>
              </a:pPr>
              <a:t>‹#›</a:t>
            </a:fld>
            <a:endParaRPr lang="en-GB" dirty="0"/>
          </a:p>
        </p:txBody>
      </p:sp>
    </p:spTree>
    <p:extLst>
      <p:ext uri="{BB962C8B-B14F-4D97-AF65-F5344CB8AC3E}">
        <p14:creationId xmlns:p14="http://schemas.microsoft.com/office/powerpoint/2010/main" val="413143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FD35FEEF-4A40-4C0B-8748-D0813206EB32}" type="datetime1">
              <a:rPr lang="en-GB"/>
              <a:pPr>
                <a:defRPr/>
              </a:pPr>
              <a:t>21/03/2017</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7A396B34-647C-4C73-8D9E-36868B2CF517}" type="slidenum">
              <a:rPr lang="en-GB"/>
              <a:pPr>
                <a:defRPr/>
              </a:pPr>
              <a:t>‹#›</a:t>
            </a:fld>
            <a:endParaRPr lang="en-GB" dirty="0"/>
          </a:p>
        </p:txBody>
      </p:sp>
    </p:spTree>
    <p:extLst>
      <p:ext uri="{BB962C8B-B14F-4D97-AF65-F5344CB8AC3E}">
        <p14:creationId xmlns:p14="http://schemas.microsoft.com/office/powerpoint/2010/main" val="2508119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D7FAC186-734B-43C2-B3B6-C2056D8400F8}" type="datetime1">
              <a:rPr lang="en-GB"/>
              <a:pPr>
                <a:defRPr/>
              </a:pPr>
              <a:t>21/03/2017</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24CF09E8-404E-435F-9C74-EA01C7BD6002}" type="slidenum">
              <a:rPr lang="en-GB"/>
              <a:pPr>
                <a:defRPr/>
              </a:pPr>
              <a:t>‹#›</a:t>
            </a:fld>
            <a:endParaRPr lang="en-GB" dirty="0"/>
          </a:p>
        </p:txBody>
      </p:sp>
    </p:spTree>
    <p:extLst>
      <p:ext uri="{BB962C8B-B14F-4D97-AF65-F5344CB8AC3E}">
        <p14:creationId xmlns:p14="http://schemas.microsoft.com/office/powerpoint/2010/main" val="873503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27330314-3414-41F7-96D7-8F5DBA14ED6C}" type="datetime1">
              <a:rPr lang="en-GB"/>
              <a:pPr>
                <a:defRPr/>
              </a:pPr>
              <a:t>21/03/2017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AF7C97EF-4CB3-4D5D-A73E-937CE9E6C15E}" type="slidenum">
              <a:rPr lang="en-GB"/>
              <a:pPr>
                <a:defRPr/>
              </a:pPr>
              <a:t>‹#›</a:t>
            </a:fld>
            <a:endParaRPr lang="en-GB" dirty="0"/>
          </a:p>
        </p:txBody>
      </p:sp>
    </p:spTree>
    <p:extLst>
      <p:ext uri="{BB962C8B-B14F-4D97-AF65-F5344CB8AC3E}">
        <p14:creationId xmlns:p14="http://schemas.microsoft.com/office/powerpoint/2010/main" val="2714716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1437AEE2-B9E7-4EC8-8C3E-371016502AA4}" type="datetime1">
              <a:rPr lang="en-GB"/>
              <a:pPr>
                <a:defRPr/>
              </a:pPr>
              <a:t>21/03/2017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B5BD75B2-A662-49F7-8AD7-D92DF3A2CA34}" type="slidenum">
              <a:rPr lang="en-GB"/>
              <a:pPr>
                <a:defRPr/>
              </a:pPr>
              <a:t>‹#›</a:t>
            </a:fld>
            <a:endParaRPr lang="en-GB" dirty="0"/>
          </a:p>
        </p:txBody>
      </p:sp>
    </p:spTree>
    <p:extLst>
      <p:ext uri="{BB962C8B-B14F-4D97-AF65-F5344CB8AC3E}">
        <p14:creationId xmlns:p14="http://schemas.microsoft.com/office/powerpoint/2010/main" val="755569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355308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922152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313" y="2906713"/>
            <a:ext cx="735426" cy="795533"/>
          </a:xfrm>
          <a:prstGeom prst="rect">
            <a:avLst/>
          </a:prstGeom>
        </p:spPr>
      </p:pic>
    </p:spTree>
    <p:extLst>
      <p:ext uri="{BB962C8B-B14F-4D97-AF65-F5344CB8AC3E}">
        <p14:creationId xmlns:p14="http://schemas.microsoft.com/office/powerpoint/2010/main" val="44314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152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3840429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251520" y="895351"/>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4" y="900602"/>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646612"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132715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pPr>
                <a:defRPr/>
              </a:pPr>
              <a:t>21/03/2017</a:t>
            </a:fld>
            <a:endParaRPr lang="en-GB" dirty="0"/>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416266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8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491880" y="273050"/>
            <a:ext cx="5194920" cy="585311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7663"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663" y="273050"/>
            <a:ext cx="473972" cy="512710"/>
          </a:xfrm>
          <a:prstGeom prst="rect">
            <a:avLst/>
          </a:prstGeom>
        </p:spPr>
      </p:pic>
    </p:spTree>
    <p:extLst>
      <p:ext uri="{BB962C8B-B14F-4D97-AF65-F5344CB8AC3E}">
        <p14:creationId xmlns:p14="http://schemas.microsoft.com/office/powerpoint/2010/main" val="2477004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1374" y="4770507"/>
            <a:ext cx="597314" cy="646133"/>
          </a:xfrm>
          <a:prstGeom prst="rect">
            <a:avLst/>
          </a:prstGeom>
        </p:spPr>
      </p:pic>
    </p:spTree>
    <p:extLst>
      <p:ext uri="{BB962C8B-B14F-4D97-AF65-F5344CB8AC3E}">
        <p14:creationId xmlns:p14="http://schemas.microsoft.com/office/powerpoint/2010/main" val="3473036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342768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674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99486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92976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77019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3180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pPr>
                <a:defRPr/>
              </a:pPr>
              <a:t>21/03/2017</a:t>
            </a:fld>
            <a:endParaRPr lang="en-GB" dirty="0"/>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4837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84300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43117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15969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7086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77317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45586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70171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91511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8284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pPr>
                <a:defRPr/>
              </a:pPr>
              <a:t>21/03/2017</a:t>
            </a:fld>
            <a:endParaRPr lang="en-GB" dirty="0"/>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86855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52140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48935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40415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59334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372918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248329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21920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48E3EED7-4F2E-4DD2-B6CB-4491BA4A92CE}"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0434D8C4-D836-4505-8B50-CEF33F27568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370561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07950" y="6199188"/>
            <a:ext cx="8964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2D824A64-5E07-4E6D-B4F8-68F49C944A48}"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5DC9C036-289A-4DC5-A170-C5B7346104C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311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pPr>
                <a:defRPr/>
              </a:pPr>
              <a:t>21/03/2017</a:t>
            </a:fld>
            <a:endParaRPr lang="en-GB" dirty="0"/>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pPr>
                <a:defRPr/>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989AB8D4-CAA1-4474-BF84-121CD7D47510}"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91D627D6-E980-499F-A024-CCB11B0EC4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320946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38625316-06DE-4AEF-B3F0-C77B3C15D0CB}"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7EEFAB3B-8026-43C1-A0AE-B1E75A94CA4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18797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026D689B-57A5-4B0B-A1CB-DBB0AEA95C5D}"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519266C2-8451-4D50-B246-4FCE65D83C5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59624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0A55D2CF-65B9-474B-A602-5D00532D290D}"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14416B45-412F-45E7-9FC8-0E9CCE42B40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69325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107C67B1-75F7-4945-B5C8-DBFAD270F216}"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46EB5C47-9703-47F3-8A36-0886B3850EE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322557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pPr>
              <a:defRPr/>
            </a:pPr>
            <a:fld id="{A129DDA5-54C4-4D54-8904-6C0447DB63E2}"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C29359AE-F678-431E-9F8F-1F870B6EDAA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812850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pPr>
              <a:defRPr/>
            </a:pPr>
            <a:fld id="{FBED6989-9055-46C0-9C2E-49A2F354CACB}"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35AEE1D6-CB36-4238-A214-62546C4568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04552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pPr>
              <a:defRPr/>
            </a:pPr>
            <a:fld id="{AB7C9FD0-DC59-4231-B9F8-267D54DF92CF}"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61B46D50-09FE-4B5C-A3B6-F5AB1A4DF7E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84854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pPr>
              <a:defRPr/>
            </a:pPr>
            <a:fld id="{34C630A7-1EBA-4AAF-9A91-16E2F17E4F22}"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E246C0D0-9F85-4F11-B3D0-1B91251EE20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043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4665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pPr>
                <a:defRPr/>
              </a:pPr>
              <a:t>21/03/2017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pPr>
                <a:defRPr/>
              </a:pPr>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709907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688757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87329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373575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61897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87105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197363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189587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14590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8449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pPr>
                <a:defRPr/>
              </a:pPr>
              <a:t>21/03/2017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pPr>
                <a:defRPr/>
              </a:pPr>
              <a:t>‹#›</a:t>
            </a:fld>
            <a:endParaRPr lang="en-GB"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934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539972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05562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1673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64271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82582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19835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83195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33776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8FBA62-97AB-42AB-A8DA-B37DA275F32D}" type="datetimeFigureOut">
              <a:rPr lang="en-GB" smtClean="0">
                <a:solidFill>
                  <a:prstClr val="black">
                    <a:tint val="75000"/>
                  </a:prstClr>
                </a:solidFill>
              </a:rPr>
              <a:pPr/>
              <a:t>21/03/2017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775CF5-0156-4090-A25F-E4430E7FE14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61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pPr>
                <a:defRPr/>
              </a:pPr>
              <a:t>21/03/2017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2" descr="C:\Documents and Settings\PlummO01\Desktop\KCC_Logo_New_2012_Framed.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17315" y="6356350"/>
            <a:ext cx="675860" cy="452327"/>
          </a:xfrm>
          <a:prstGeom prst="rect">
            <a:avLst/>
          </a:prstGeom>
          <a:noFill/>
          <a:ln w="9525">
            <a:noFill/>
            <a:miter lim="800000"/>
            <a:headEnd/>
            <a:tailEnd/>
          </a:ln>
        </p:spPr>
      </p:pic>
      <p:sp>
        <p:nvSpPr>
          <p:cNvPr id="9" name="Footer Placeholder 4"/>
          <p:cNvSpPr txBox="1">
            <a:spLocks/>
          </p:cNvSpPr>
          <p:nvPr/>
        </p:nvSpPr>
        <p:spPr>
          <a:xfrm>
            <a:off x="3124200" y="6619875"/>
            <a:ext cx="2895600" cy="203200"/>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r>
              <a:rPr lang="en-GB" dirty="0" smtClean="0">
                <a:solidFill>
                  <a:prstClr val="black">
                    <a:tint val="75000"/>
                  </a:prstClr>
                </a:solidFill>
              </a:rPr>
              <a:t>Page </a:t>
            </a:r>
            <a:fld id="{A5564490-D8A1-43C0-AFF5-33C827627356}" type="slidenum">
              <a:rPr lang="en-GB" smtClean="0">
                <a:solidFill>
                  <a:prstClr val="black">
                    <a:tint val="75000"/>
                  </a:prstClr>
                </a:solidFill>
              </a:rPr>
              <a:pPr eaLnBrk="0" hangingPunct="0">
                <a:defRPr/>
              </a:pPr>
              <a:t>‹#›</a:t>
            </a:fld>
            <a:endParaRPr lang="en-GB" dirty="0">
              <a:solidFill>
                <a:prstClr val="black">
                  <a:tint val="75000"/>
                </a:prstClr>
              </a:solidFill>
            </a:endParaRPr>
          </a:p>
        </p:txBody>
      </p:sp>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eaLnBrk="0" hangingPunct="0">
              <a:spcBef>
                <a:spcPct val="50000"/>
              </a:spcBef>
              <a:defRPr/>
            </a:pPr>
            <a:endParaRPr lang="en-GB" sz="1600" dirty="0">
              <a:solidFill>
                <a:srgbClr val="000000"/>
              </a:solidFill>
              <a:cs typeface="Arial" charset="0"/>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fld id="{78CF498F-3004-4257-9133-91FE5AC44667}" type="datetime5">
              <a:rPr lang="en-GB" smtClean="0">
                <a:solidFill>
                  <a:prstClr val="black">
                    <a:tint val="75000"/>
                  </a:prstClr>
                </a:solidFill>
              </a:rPr>
              <a:pPr eaLnBrk="0" hangingPunct="0">
                <a:defRPr/>
              </a:pPr>
              <a:t>21-Mar-17</a:t>
            </a:fld>
            <a:endParaRPr lang="en-GB" dirty="0">
              <a:solidFill>
                <a:prstClr val="black">
                  <a:tint val="75000"/>
                </a:prstClr>
              </a:solidFill>
            </a:endParaRPr>
          </a:p>
        </p:txBody>
      </p:sp>
    </p:spTree>
    <p:extLst>
      <p:ext uri="{BB962C8B-B14F-4D97-AF65-F5344CB8AC3E}">
        <p14:creationId xmlns:p14="http://schemas.microsoft.com/office/powerpoint/2010/main" val="370198049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nSpc>
                <a:spcPct val="100000"/>
              </a:lnSpc>
              <a:buClr>
                <a:srgbClr val="898989"/>
              </a:buClr>
              <a:buSzPct val="100000"/>
              <a:buFont typeface="Calibri" pitchFamily="-84" charset="0"/>
              <a:buNone/>
              <a:defRPr sz="1200">
                <a:solidFill>
                  <a:srgbClr val="898989"/>
                </a:solidFill>
                <a:latin typeface="Calibri" pitchFamily="-84" charset="0"/>
                <a:ea typeface="ＭＳ Ｐゴシック" pitchFamily="-84" charset="-128"/>
                <a:cs typeface="+mn-cs"/>
              </a:defRPr>
            </a:lvl1pPr>
          </a:lstStyle>
          <a:p>
            <a:pPr defTabSz="449263">
              <a:defRPr/>
            </a:pPr>
            <a:fld id="{1E7AABF5-97CB-4532-BC37-0D3E6F1A0AD6}" type="datetime1">
              <a:rPr lang="en-GB"/>
              <a:pPr defTabSz="449263">
                <a:defRPr/>
              </a:pPr>
              <a:t>21/03/2017</a:t>
            </a:fld>
            <a:endParaRPr lang="en-GB" dirty="0"/>
          </a:p>
        </p:txBody>
      </p:sp>
      <p:sp>
        <p:nvSpPr>
          <p:cNvPr id="1028" name="Rectangle 4"/>
          <p:cNvSpPr>
            <a:spLocks noGrp="1" noChangeArrowheads="1"/>
          </p:cNvSpPr>
          <p:nvPr>
            <p:ph type="ftr"/>
          </p:nvPr>
        </p:nvSpPr>
        <p:spPr bwMode="auto">
          <a:xfrm>
            <a:off x="3124200" y="6356350"/>
            <a:ext cx="2894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lnSpc>
                <a:spcPct val="100000"/>
              </a:lnSpc>
              <a:buClr>
                <a:srgbClr val="898989"/>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Calibri" pitchFamily="32" charset="0"/>
                <a:ea typeface="+mn-ea"/>
                <a:cs typeface="Lucida Sans Unicode" charset="0"/>
              </a:defRPr>
            </a:lvl1pPr>
          </a:lstStyle>
          <a:p>
            <a:pPr defTabSz="449263">
              <a:defRPr/>
            </a:pPr>
            <a:r>
              <a:rPr lang="en-GB" dirty="0"/>
              <a:t>Oscar Plummer</a:t>
            </a:r>
          </a:p>
        </p:txBody>
      </p:sp>
      <p:sp>
        <p:nvSpPr>
          <p:cNvPr id="1029"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lnSpc>
                <a:spcPct val="100000"/>
              </a:lnSpc>
              <a:buClr>
                <a:srgbClr val="898989"/>
              </a:buClr>
              <a:buSzPct val="100000"/>
              <a:buFont typeface="Calibri" pitchFamily="-84" charset="0"/>
              <a:buNone/>
              <a:defRPr sz="1200">
                <a:solidFill>
                  <a:srgbClr val="898989"/>
                </a:solidFill>
                <a:latin typeface="Calibri" pitchFamily="-84" charset="0"/>
                <a:ea typeface="ＭＳ Ｐゴシック" pitchFamily="-84" charset="-128"/>
                <a:cs typeface="+mn-cs"/>
              </a:defRPr>
            </a:lvl1pPr>
          </a:lstStyle>
          <a:p>
            <a:pPr defTabSz="449263">
              <a:defRPr/>
            </a:pPr>
            <a:fld id="{0BC42BBD-8311-4976-9969-DD5CB9CC7A1D}" type="slidenum">
              <a:rPr lang="en-GB"/>
              <a:pPr defTabSz="449263">
                <a:defRPr/>
              </a:pPr>
              <a:t>‹#›</a:t>
            </a:fld>
            <a:endParaRPr lang="en-GB" dirty="0"/>
          </a:p>
        </p:txBody>
      </p:sp>
    </p:spTree>
    <p:extLst>
      <p:ext uri="{BB962C8B-B14F-4D97-AF65-F5344CB8AC3E}">
        <p14:creationId xmlns:p14="http://schemas.microsoft.com/office/powerpoint/2010/main" val="32515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mj-lt"/>
          <a:ea typeface="ＭＳ Ｐゴシック" charset="0"/>
          <a:cs typeface="+mj-cs"/>
        </a:defRPr>
      </a:lvl1pPr>
      <a:lvl2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2pPr>
      <a:lvl3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3pPr>
      <a:lvl4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4pPr>
      <a:lvl5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5pPr>
      <a:lvl6pPr marL="4572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6pPr>
      <a:lvl7pPr marL="9144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7pPr>
      <a:lvl8pPr marL="13716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8pPr>
      <a:lvl9pPr marL="18288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2" descr="C:\Documents and Settings\PlummO01\Desktop\KCC_Logo_New_2012_Framed.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17315" y="6356350"/>
            <a:ext cx="675860" cy="452327"/>
          </a:xfrm>
          <a:prstGeom prst="rect">
            <a:avLst/>
          </a:prstGeom>
          <a:noFill/>
          <a:ln w="9525">
            <a:noFill/>
            <a:miter lim="800000"/>
            <a:headEnd/>
            <a:tailEnd/>
          </a:ln>
        </p:spPr>
      </p:pic>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eaLnBrk="0" hangingPunct="0">
              <a:spcBef>
                <a:spcPct val="50000"/>
              </a:spcBef>
              <a:defRPr/>
            </a:pPr>
            <a:endParaRPr lang="en-GB" sz="1600" dirty="0">
              <a:solidFill>
                <a:srgbClr val="000000"/>
              </a:solidFill>
              <a:cs typeface="Arial" charset="0"/>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GB" dirty="0">
              <a:solidFill>
                <a:prstClr val="black">
                  <a:tint val="75000"/>
                </a:prstClr>
              </a:solidFill>
            </a:endParaRPr>
          </a:p>
        </p:txBody>
      </p:sp>
    </p:spTree>
    <p:extLst>
      <p:ext uri="{BB962C8B-B14F-4D97-AF65-F5344CB8AC3E}">
        <p14:creationId xmlns:p14="http://schemas.microsoft.com/office/powerpoint/2010/main" val="27456452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5395087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581215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2384F7-508F-4C15-B6B8-84E04640E750}"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319BEBA-2DEE-4C31-913C-A93B1957701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1543151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sz="3600" b="1" kern="1200">
          <a:solidFill>
            <a:srgbClr val="4283C4"/>
          </a:solidFill>
          <a:latin typeface="Arial" pitchFamily="34" charset="0"/>
          <a:ea typeface="+mj-ea"/>
          <a:cs typeface="Arial" pitchFamily="34" charset="0"/>
        </a:defRPr>
      </a:lvl1pPr>
      <a:lvl2pPr algn="ctr" rtl="0" eaLnBrk="0" fontAlgn="base" hangingPunct="0">
        <a:spcBef>
          <a:spcPct val="0"/>
        </a:spcBef>
        <a:spcAft>
          <a:spcPct val="0"/>
        </a:spcAft>
        <a:defRPr sz="3600" b="1">
          <a:solidFill>
            <a:srgbClr val="4283C4"/>
          </a:solidFill>
          <a:latin typeface="Arial" charset="0"/>
          <a:cs typeface="Arial" charset="0"/>
        </a:defRPr>
      </a:lvl2pPr>
      <a:lvl3pPr algn="ctr" rtl="0" eaLnBrk="0" fontAlgn="base" hangingPunct="0">
        <a:spcBef>
          <a:spcPct val="0"/>
        </a:spcBef>
        <a:spcAft>
          <a:spcPct val="0"/>
        </a:spcAft>
        <a:defRPr sz="3600" b="1">
          <a:solidFill>
            <a:srgbClr val="4283C4"/>
          </a:solidFill>
          <a:latin typeface="Arial" charset="0"/>
          <a:cs typeface="Arial" charset="0"/>
        </a:defRPr>
      </a:lvl3pPr>
      <a:lvl4pPr algn="ctr" rtl="0" eaLnBrk="0" fontAlgn="base" hangingPunct="0">
        <a:spcBef>
          <a:spcPct val="0"/>
        </a:spcBef>
        <a:spcAft>
          <a:spcPct val="0"/>
        </a:spcAft>
        <a:defRPr sz="3600" b="1">
          <a:solidFill>
            <a:srgbClr val="4283C4"/>
          </a:solidFill>
          <a:latin typeface="Arial" charset="0"/>
          <a:cs typeface="Arial" charset="0"/>
        </a:defRPr>
      </a:lvl4pPr>
      <a:lvl5pPr algn="ctr" rtl="0" eaLnBrk="0" fontAlgn="base" hangingPunct="0">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solidFill>
                  <a:prstClr val="black">
                    <a:tint val="75000"/>
                  </a:prstClr>
                </a:solidFill>
              </a:rPr>
              <a:pPr>
                <a:defRPr/>
              </a:pPr>
              <a:t>21/03/2017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1018896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98FBA62-97AB-42AB-A8DA-B37DA275F32D}" type="datetimeFigureOut">
              <a:rPr lang="en-GB" smtClean="0">
                <a:solidFill>
                  <a:prstClr val="black">
                    <a:tint val="75000"/>
                  </a:prstClr>
                </a:solidFill>
                <a:latin typeface="Calibri"/>
              </a:rPr>
              <a:pPr fontAlgn="auto">
                <a:spcBef>
                  <a:spcPts val="0"/>
                </a:spcBef>
                <a:spcAft>
                  <a:spcPts val="0"/>
                </a:spcAft>
              </a:pPr>
              <a:t>21/03/2017</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7775CF5-0156-4090-A25F-E4430E7FE14B}" type="slidenum">
              <a:rPr lang="en-GB" smtClean="0">
                <a:solidFill>
                  <a:prstClr val="black">
                    <a:tint val="75000"/>
                  </a:prstClr>
                </a:solidFill>
                <a:latin typeface="Calibri"/>
              </a:rPr>
              <a:pPr fontAlgn="auto">
                <a:spcBef>
                  <a:spcPts val="0"/>
                </a:spcBef>
                <a:spcAft>
                  <a:spcPts val="0"/>
                </a:spcAft>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324262595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endowmentfoundation.org.uk/resources/making-best-use-of-teaching-assistants/" TargetMode="External"/><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95.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95.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95.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95.x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95.x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95.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jpeg"/><Relationship Id="rId11" Type="http://schemas.microsoft.com/office/2007/relationships/hdphoto" Target="../media/hdphoto1.wdp"/><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5.jpeg"/><Relationship Id="rId11" Type="http://schemas.microsoft.com/office/2007/relationships/hdphoto" Target="../media/hdphoto1.wdp"/><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6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microsoft.com/office/2007/relationships/hdphoto" Target="../media/hdphoto2.wdp"/><Relationship Id="rId9"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lsi.org.uk/__data/assets/file/0007/19708/b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hidden">
          <a:xfrm>
            <a:off x="0" y="-24243"/>
            <a:ext cx="9144000" cy="5733256"/>
          </a:xfrm>
          <a:prstGeom prst="rect">
            <a:avLst/>
          </a:prstGeom>
          <a:noFill/>
        </p:spPr>
      </p:pic>
      <p:sp>
        <p:nvSpPr>
          <p:cNvPr id="2" name="Title 1"/>
          <p:cNvSpPr>
            <a:spLocks noGrp="1"/>
          </p:cNvSpPr>
          <p:nvPr>
            <p:ph type="ctrTitle"/>
          </p:nvPr>
        </p:nvSpPr>
        <p:spPr>
          <a:xfrm>
            <a:off x="108520" y="1628800"/>
            <a:ext cx="9144000" cy="1944216"/>
          </a:xfrm>
        </p:spPr>
        <p:txBody>
          <a:bodyPr>
            <a:noAutofit/>
            <a:scene3d>
              <a:camera prst="orthographicFront"/>
              <a:lightRig rig="soft" dir="t">
                <a:rot lat="0" lon="0" rev="10800000"/>
              </a:lightRig>
            </a:scene3d>
            <a:sp3d>
              <a:bevelT w="27940" h="12700"/>
              <a:contourClr>
                <a:srgbClr val="DDDDDD"/>
              </a:contourClr>
            </a:sp3d>
          </a:bodyPr>
          <a:lstStyle/>
          <a:p>
            <a:pPr algn="l"/>
            <a:r>
              <a:rPr lang="en-GB" sz="11500" spc="300" dirty="0" smtClean="0">
                <a:ln w="11430"/>
                <a:solidFill>
                  <a:schemeClr val="bg1"/>
                </a:solidFill>
                <a:effectLst>
                  <a:outerShdw blurRad="25400" algn="tl" rotWithShape="0">
                    <a:srgbClr val="000000">
                      <a:alpha val="43000"/>
                    </a:srgbClr>
                  </a:outerShdw>
                </a:effectLst>
                <a:latin typeface="+mj-lt"/>
              </a:rPr>
              <a:t>Headteacher Briefings</a:t>
            </a:r>
            <a:br>
              <a:rPr lang="en-GB" sz="11500" spc="300" dirty="0" smtClean="0">
                <a:ln w="11430"/>
                <a:solidFill>
                  <a:schemeClr val="bg1"/>
                </a:solidFill>
                <a:effectLst>
                  <a:outerShdw blurRad="25400" algn="tl" rotWithShape="0">
                    <a:srgbClr val="000000">
                      <a:alpha val="43000"/>
                    </a:srgbClr>
                  </a:outerShdw>
                </a:effectLst>
                <a:latin typeface="+mj-lt"/>
              </a:rPr>
            </a:br>
            <a:r>
              <a:rPr lang="en-GB" sz="5400" spc="300" dirty="0" smtClean="0">
                <a:ln w="11430"/>
                <a:solidFill>
                  <a:schemeClr val="bg1"/>
                </a:solidFill>
                <a:effectLst>
                  <a:outerShdw blurRad="25400" algn="tl" rotWithShape="0">
                    <a:srgbClr val="000000">
                      <a:alpha val="43000"/>
                    </a:srgbClr>
                  </a:outerShdw>
                </a:effectLst>
                <a:latin typeface="+mj-lt"/>
              </a:rPr>
              <a:t>March 2017</a:t>
            </a:r>
            <a:endParaRPr lang="en-GB" sz="5400" spc="300" dirty="0">
              <a:ln w="11430"/>
              <a:solidFill>
                <a:schemeClr val="bg1"/>
              </a:solidFill>
              <a:effectLst>
                <a:outerShdw blurRad="25400" algn="tl" rotWithShape="0">
                  <a:srgbClr val="000000">
                    <a:alpha val="43000"/>
                  </a:srgbClr>
                </a:outerShdw>
              </a:effectLst>
              <a:latin typeface="+mj-lt"/>
            </a:endParaRPr>
          </a:p>
        </p:txBody>
      </p:sp>
      <p:sp>
        <p:nvSpPr>
          <p:cNvPr id="8" name="TextBox 7"/>
          <p:cNvSpPr txBox="1"/>
          <p:nvPr/>
        </p:nvSpPr>
        <p:spPr>
          <a:xfrm>
            <a:off x="376709" y="6021288"/>
            <a:ext cx="7075685" cy="461665"/>
          </a:xfrm>
          <a:prstGeom prst="rect">
            <a:avLst/>
          </a:prstGeom>
          <a:noFill/>
        </p:spPr>
        <p:txBody>
          <a:bodyPr wrap="square" rtlCol="0">
            <a:spAutoFit/>
          </a:bodyPr>
          <a:lstStyle/>
          <a:p>
            <a:r>
              <a:rPr lang="en-GB" sz="2400" dirty="0" smtClean="0">
                <a:latin typeface="+mn-lt"/>
              </a:rPr>
              <a:t>Education and Young People’s Services</a:t>
            </a:r>
            <a:endParaRPr lang="en-GB" sz="2400" dirty="0">
              <a:latin typeface="+mn-lt"/>
            </a:endParaRPr>
          </a:p>
        </p:txBody>
      </p:sp>
    </p:spTree>
    <p:extLst>
      <p:ext uri="{BB962C8B-B14F-4D97-AF65-F5344CB8AC3E}">
        <p14:creationId xmlns:p14="http://schemas.microsoft.com/office/powerpoint/2010/main" val="23834704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864096"/>
          </a:xfrm>
        </p:spPr>
        <p:txBody>
          <a:bodyPr>
            <a:normAutofit fontScale="90000"/>
          </a:bodyPr>
          <a:lstStyle/>
          <a:p>
            <a:r>
              <a:rPr lang="en-GB" altLang="en-US" sz="3200" dirty="0" smtClean="0"/>
              <a:t> </a:t>
            </a:r>
            <a:br>
              <a:rPr lang="en-GB" altLang="en-US" sz="3200" dirty="0" smtClean="0"/>
            </a:br>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t>KENT </a:t>
            </a:r>
            <a:r>
              <a:rPr lang="en-GB" altLang="en-US" sz="3200" dirty="0"/>
              <a:t>SEND STRATEGY </a:t>
            </a:r>
            <a:r>
              <a:rPr lang="en-GB" altLang="en-US" sz="3200" dirty="0" smtClean="0"/>
              <a:t/>
            </a:r>
            <a:br>
              <a:rPr lang="en-GB" altLang="en-US" sz="3200" dirty="0" smtClean="0"/>
            </a:br>
            <a:r>
              <a:rPr lang="en-GB" altLang="en-US" sz="3200" dirty="0"/>
              <a:t>Priorities for 2017-2019</a:t>
            </a:r>
            <a:r>
              <a:rPr lang="en-GB" sz="3200" dirty="0"/>
              <a:t/>
            </a:r>
            <a:br>
              <a:rPr lang="en-GB" sz="3200" dirty="0"/>
            </a:br>
            <a:r>
              <a:rPr lang="en-GB" sz="3200" dirty="0"/>
              <a:t/>
            </a:r>
            <a:br>
              <a:rPr lang="en-GB" sz="3200" dirty="0"/>
            </a:br>
            <a:r>
              <a:rPr lang="en-GB" altLang="en-US" sz="3200" dirty="0"/>
              <a:t/>
            </a:r>
            <a:br>
              <a:rPr lang="en-GB" altLang="en-US" sz="3200" dirty="0"/>
            </a:br>
            <a:endParaRPr lang="en-GB" sz="3200" dirty="0"/>
          </a:p>
        </p:txBody>
      </p:sp>
      <p:sp>
        <p:nvSpPr>
          <p:cNvPr id="3" name="Content Placeholder 2"/>
          <p:cNvSpPr>
            <a:spLocks noGrp="1"/>
          </p:cNvSpPr>
          <p:nvPr>
            <p:ph idx="1"/>
          </p:nvPr>
        </p:nvSpPr>
        <p:spPr>
          <a:xfrm>
            <a:off x="251520" y="1196752"/>
            <a:ext cx="8640960" cy="4929411"/>
          </a:xfrm>
        </p:spPr>
        <p:txBody>
          <a:bodyPr/>
          <a:lstStyle/>
          <a:p>
            <a:pPr marL="0" indent="0">
              <a:buFont typeface="Arial" charset="0"/>
              <a:buNone/>
            </a:pPr>
            <a:r>
              <a:rPr lang="en-GB" sz="2000" dirty="0"/>
              <a:t> </a:t>
            </a:r>
          </a:p>
          <a:p>
            <a:pPr marL="0" indent="0">
              <a:buNone/>
            </a:pPr>
            <a:r>
              <a:rPr lang="en-GB" sz="3200" dirty="0">
                <a:solidFill>
                  <a:schemeClr val="accent1"/>
                </a:solidFill>
              </a:rPr>
              <a:t>Ensuring provision is improving </a:t>
            </a:r>
            <a:r>
              <a:rPr lang="en-GB" sz="3200" dirty="0" smtClean="0">
                <a:solidFill>
                  <a:schemeClr val="accent1"/>
                </a:solidFill>
              </a:rPr>
              <a:t>outcomes</a:t>
            </a:r>
          </a:p>
          <a:p>
            <a:pPr marL="0" indent="0">
              <a:buNone/>
            </a:pPr>
            <a:r>
              <a:rPr lang="en-GB" sz="3200" dirty="0" smtClean="0">
                <a:solidFill>
                  <a:schemeClr val="accent1"/>
                </a:solidFill>
              </a:rPr>
              <a:t> </a:t>
            </a:r>
            <a:endParaRPr lang="en-GB" sz="3200" dirty="0">
              <a:solidFill>
                <a:schemeClr val="accent1"/>
              </a:solidFill>
            </a:endParaRPr>
          </a:p>
          <a:p>
            <a:r>
              <a:rPr lang="en-GB" sz="2800" dirty="0" smtClean="0"/>
              <a:t>Effective use of High </a:t>
            </a:r>
            <a:r>
              <a:rPr lang="en-GB" sz="2800" dirty="0"/>
              <a:t>Needs Funding</a:t>
            </a:r>
          </a:p>
          <a:p>
            <a:pPr lvl="0"/>
            <a:r>
              <a:rPr lang="en-GB" sz="2800" dirty="0" smtClean="0"/>
              <a:t>Specialist </a:t>
            </a:r>
            <a:r>
              <a:rPr lang="en-GB" sz="2800" dirty="0"/>
              <a:t>provision where it is needed </a:t>
            </a:r>
            <a:r>
              <a:rPr lang="en-GB" sz="2800" dirty="0" smtClean="0"/>
              <a:t>locally, reducing transport</a:t>
            </a:r>
            <a:endParaRPr lang="en-GB" sz="2800" dirty="0"/>
          </a:p>
          <a:p>
            <a:r>
              <a:rPr lang="en-GB" sz="2800" dirty="0"/>
              <a:t>Preparation for adulthood; </a:t>
            </a:r>
            <a:r>
              <a:rPr lang="en-GB" sz="2800" dirty="0" smtClean="0"/>
              <a:t>post 16 provision, high </a:t>
            </a:r>
            <a:r>
              <a:rPr lang="en-GB" sz="2800" dirty="0"/>
              <a:t>quality work experience, internships and support for </a:t>
            </a:r>
            <a:r>
              <a:rPr lang="en-GB" sz="2800" dirty="0" smtClean="0"/>
              <a:t>apprenticeships</a:t>
            </a:r>
          </a:p>
          <a:p>
            <a:r>
              <a:rPr lang="en-GB" sz="2800" dirty="0" smtClean="0"/>
              <a:t>Fewer </a:t>
            </a:r>
            <a:r>
              <a:rPr lang="en-GB" sz="2800" dirty="0"/>
              <a:t>SEND </a:t>
            </a:r>
            <a:r>
              <a:rPr lang="en-GB" sz="2800" dirty="0" smtClean="0"/>
              <a:t>NEETs</a:t>
            </a:r>
            <a:endParaRPr lang="en-GB" sz="2800" dirty="0"/>
          </a:p>
          <a:p>
            <a:endParaRPr lang="en-GB" sz="2000" dirty="0"/>
          </a:p>
          <a:p>
            <a:pPr marL="0" indent="0">
              <a:buNone/>
            </a:pPr>
            <a:endParaRPr lang="en-GB" sz="2000" dirty="0">
              <a:solidFill>
                <a:srgbClr val="4283C4"/>
              </a:solidFill>
              <a:ea typeface="+mj-ea"/>
            </a:endParaRPr>
          </a:p>
        </p:txBody>
      </p:sp>
    </p:spTree>
    <p:extLst>
      <p:ext uri="{BB962C8B-B14F-4D97-AF65-F5344CB8AC3E}">
        <p14:creationId xmlns:p14="http://schemas.microsoft.com/office/powerpoint/2010/main" val="26716769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864096"/>
          </a:xfrm>
        </p:spPr>
        <p:txBody>
          <a:bodyPr>
            <a:normAutofit fontScale="90000"/>
          </a:bodyPr>
          <a:lstStyle/>
          <a:p>
            <a:pPr marL="0" indent="0"/>
            <a:r>
              <a:rPr lang="en-GB" altLang="en-US" sz="3200" dirty="0" smtClean="0"/>
              <a:t> </a:t>
            </a:r>
            <a:br>
              <a:rPr lang="en-GB" altLang="en-US" sz="3200" dirty="0" smtClean="0"/>
            </a:br>
            <a:r>
              <a:rPr lang="en-GB" altLang="en-US" sz="3200" dirty="0" smtClean="0"/>
              <a:t/>
            </a:r>
            <a:br>
              <a:rPr lang="en-GB" altLang="en-US" sz="3200" dirty="0" smtClean="0"/>
            </a:br>
            <a:r>
              <a:rPr lang="en-GB" altLang="en-US" sz="3200" dirty="0" smtClean="0"/>
              <a:t>KENT </a:t>
            </a:r>
            <a:r>
              <a:rPr lang="en-GB" altLang="en-US" sz="3200" dirty="0"/>
              <a:t>SEND STRATEGY </a:t>
            </a:r>
            <a:r>
              <a:rPr lang="en-GB" altLang="en-US" sz="3200" dirty="0" smtClean="0"/>
              <a:t/>
            </a:r>
            <a:br>
              <a:rPr lang="en-GB" altLang="en-US" sz="3200" dirty="0" smtClean="0"/>
            </a:br>
            <a:r>
              <a:rPr lang="en-GB" altLang="en-US" sz="3200" dirty="0" smtClean="0"/>
              <a:t>Priorities for 2017-2019</a:t>
            </a:r>
            <a:r>
              <a:rPr lang="en-GB" sz="3200" dirty="0"/>
              <a:t/>
            </a:r>
            <a:br>
              <a:rPr lang="en-GB" sz="3200" dirty="0"/>
            </a:br>
            <a:r>
              <a:rPr lang="en-GB" altLang="en-US" sz="3200" dirty="0"/>
              <a:t/>
            </a:r>
            <a:br>
              <a:rPr lang="en-GB" altLang="en-US" sz="3200" dirty="0"/>
            </a:br>
            <a:endParaRPr lang="en-GB" sz="3200" dirty="0"/>
          </a:p>
        </p:txBody>
      </p:sp>
      <p:sp>
        <p:nvSpPr>
          <p:cNvPr id="3" name="Content Placeholder 2"/>
          <p:cNvSpPr>
            <a:spLocks noGrp="1"/>
          </p:cNvSpPr>
          <p:nvPr>
            <p:ph idx="1"/>
          </p:nvPr>
        </p:nvSpPr>
        <p:spPr>
          <a:xfrm>
            <a:off x="251520" y="1196752"/>
            <a:ext cx="8640960" cy="4929411"/>
          </a:xfrm>
        </p:spPr>
        <p:txBody>
          <a:bodyPr/>
          <a:lstStyle/>
          <a:p>
            <a:pPr marL="0" indent="0">
              <a:buFont typeface="Arial" charset="0"/>
              <a:buNone/>
            </a:pPr>
            <a:r>
              <a:rPr lang="en-GB" sz="2400" dirty="0">
                <a:solidFill>
                  <a:schemeClr val="accent1"/>
                </a:solidFill>
              </a:rPr>
              <a:t> </a:t>
            </a:r>
            <a:r>
              <a:rPr lang="en-GB" sz="2400" dirty="0" smtClean="0">
                <a:solidFill>
                  <a:schemeClr val="accent1"/>
                </a:solidFill>
              </a:rPr>
              <a:t>Increasing </a:t>
            </a:r>
            <a:r>
              <a:rPr lang="en-GB" sz="2400" dirty="0">
                <a:solidFill>
                  <a:schemeClr val="accent1"/>
                </a:solidFill>
              </a:rPr>
              <a:t>parent satisfaction and confidence</a:t>
            </a:r>
          </a:p>
          <a:p>
            <a:pPr lvl="0"/>
            <a:r>
              <a:rPr lang="en-GB" sz="2400" dirty="0"/>
              <a:t>Children and young people with SEND and their parents are involved in decision making</a:t>
            </a:r>
          </a:p>
          <a:p>
            <a:r>
              <a:rPr lang="en-GB" sz="2400" dirty="0" smtClean="0"/>
              <a:t>Creating </a:t>
            </a:r>
            <a:r>
              <a:rPr lang="en-GB" sz="2400" dirty="0"/>
              <a:t>more specialist places, particularly S</a:t>
            </a:r>
            <a:r>
              <a:rPr lang="en-GB" sz="2400" dirty="0" smtClean="0"/>
              <a:t>econdary age</a:t>
            </a:r>
          </a:p>
          <a:p>
            <a:pPr lvl="0"/>
            <a:r>
              <a:rPr lang="en-GB" sz="2400" dirty="0"/>
              <a:t>R</a:t>
            </a:r>
            <a:r>
              <a:rPr lang="en-GB" sz="2400" dirty="0" smtClean="0"/>
              <a:t>educe parents’ </a:t>
            </a:r>
            <a:r>
              <a:rPr lang="en-GB" sz="2400" dirty="0"/>
              <a:t>frustrations with delay or </a:t>
            </a:r>
            <a:r>
              <a:rPr lang="en-GB" sz="2400" dirty="0" smtClean="0"/>
              <a:t>accessibility</a:t>
            </a:r>
          </a:p>
          <a:p>
            <a:r>
              <a:rPr lang="en-GB" sz="2400" dirty="0"/>
              <a:t>Continue to promote awareness of the Local </a:t>
            </a:r>
            <a:r>
              <a:rPr lang="en-GB" sz="2400" dirty="0" smtClean="0"/>
              <a:t>Offer</a:t>
            </a:r>
          </a:p>
          <a:p>
            <a:pPr lvl="0"/>
            <a:r>
              <a:rPr lang="en-GB" sz="2400" dirty="0"/>
              <a:t>Have a high quality statutory assessment process which delivers to timescales and engages parents at each </a:t>
            </a:r>
            <a:r>
              <a:rPr lang="en-GB" sz="2400" dirty="0" smtClean="0"/>
              <a:t>step</a:t>
            </a:r>
          </a:p>
          <a:p>
            <a:r>
              <a:rPr lang="en-GB" sz="2400" dirty="0" smtClean="0"/>
              <a:t>Have </a:t>
            </a:r>
            <a:r>
              <a:rPr lang="en-GB" sz="2400" dirty="0" err="1" smtClean="0"/>
              <a:t>embeded</a:t>
            </a:r>
            <a:r>
              <a:rPr lang="en-GB" sz="2400" dirty="0" smtClean="0"/>
              <a:t> </a:t>
            </a:r>
            <a:r>
              <a:rPr lang="en-GB" sz="2400" dirty="0"/>
              <a:t>a culture of evaluating the impact of what we do to regularly monitor and review </a:t>
            </a:r>
            <a:r>
              <a:rPr lang="en-GB" sz="2400" dirty="0" smtClean="0"/>
              <a:t>children’s progress and parents’ </a:t>
            </a:r>
            <a:r>
              <a:rPr lang="en-GB" sz="2400" dirty="0"/>
              <a:t>experiences of </a:t>
            </a:r>
            <a:r>
              <a:rPr lang="en-GB" sz="2400" dirty="0" smtClean="0"/>
              <a:t>schools and systems</a:t>
            </a:r>
            <a:endParaRPr lang="en-GB" sz="2400" dirty="0"/>
          </a:p>
          <a:p>
            <a:pPr lvl="0"/>
            <a:endParaRPr lang="en-GB" sz="2400" dirty="0"/>
          </a:p>
          <a:p>
            <a:endParaRPr lang="en-GB" sz="2400" dirty="0"/>
          </a:p>
          <a:p>
            <a:pPr marL="0" lvl="0" indent="0">
              <a:buNone/>
            </a:pPr>
            <a:endParaRPr lang="en-GB" sz="2400" dirty="0"/>
          </a:p>
          <a:p>
            <a:endParaRPr lang="en-GB" sz="2400" dirty="0"/>
          </a:p>
          <a:p>
            <a:endParaRPr lang="en-GB" sz="2000" dirty="0"/>
          </a:p>
          <a:p>
            <a:pPr marL="0" indent="0">
              <a:buNone/>
            </a:pPr>
            <a:endParaRPr lang="en-GB" sz="2000" dirty="0">
              <a:solidFill>
                <a:srgbClr val="4283C4"/>
              </a:solidFill>
              <a:ea typeface="+mj-ea"/>
            </a:endParaRPr>
          </a:p>
        </p:txBody>
      </p:sp>
    </p:spTree>
    <p:extLst>
      <p:ext uri="{BB962C8B-B14F-4D97-AF65-F5344CB8AC3E}">
        <p14:creationId xmlns:p14="http://schemas.microsoft.com/office/powerpoint/2010/main" val="783050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389062"/>
          </a:xfrm>
        </p:spPr>
        <p:txBody>
          <a:bodyPr>
            <a:normAutofit/>
          </a:bodyPr>
          <a:lstStyle/>
          <a:p>
            <a:r>
              <a:rPr lang="en-GB" sz="4000" dirty="0" smtClean="0">
                <a:latin typeface="+mn-lt"/>
              </a:rPr>
              <a:t>WE WILL KNOW WE ARE ACHIEVING WHEN</a:t>
            </a:r>
            <a:endParaRPr lang="en-GB" sz="4000" dirty="0">
              <a:latin typeface="+mn-lt"/>
            </a:endParaRPr>
          </a:p>
        </p:txBody>
      </p:sp>
      <p:sp>
        <p:nvSpPr>
          <p:cNvPr id="3" name="Content Placeholder 2"/>
          <p:cNvSpPr>
            <a:spLocks noGrp="1"/>
          </p:cNvSpPr>
          <p:nvPr>
            <p:ph idx="1"/>
          </p:nvPr>
        </p:nvSpPr>
        <p:spPr>
          <a:xfrm>
            <a:off x="457200" y="1649710"/>
            <a:ext cx="8363272" cy="4476453"/>
          </a:xfrm>
        </p:spPr>
        <p:txBody>
          <a:bodyPr/>
          <a:lstStyle/>
          <a:p>
            <a:r>
              <a:rPr lang="en-GB" sz="2400" dirty="0">
                <a:latin typeface="+mn-lt"/>
              </a:rPr>
              <a:t>High needs funding has more impact on SEND progress and attainment </a:t>
            </a:r>
          </a:p>
          <a:p>
            <a:r>
              <a:rPr lang="en-GB" sz="2400" dirty="0" smtClean="0">
                <a:latin typeface="+mn-lt"/>
              </a:rPr>
              <a:t>Parents </a:t>
            </a:r>
            <a:r>
              <a:rPr lang="en-GB" sz="2400" dirty="0">
                <a:latin typeface="+mn-lt"/>
              </a:rPr>
              <a:t>feel listened to and </a:t>
            </a:r>
            <a:r>
              <a:rPr lang="en-GB" sz="2400" dirty="0" smtClean="0">
                <a:latin typeface="+mn-lt"/>
              </a:rPr>
              <a:t>their </a:t>
            </a:r>
            <a:r>
              <a:rPr lang="en-GB" sz="2400" dirty="0">
                <a:latin typeface="+mn-lt"/>
              </a:rPr>
              <a:t>views are acted </a:t>
            </a:r>
            <a:r>
              <a:rPr lang="en-GB" sz="2400" dirty="0" smtClean="0">
                <a:latin typeface="+mn-lt"/>
              </a:rPr>
              <a:t>upon and there </a:t>
            </a:r>
            <a:r>
              <a:rPr lang="en-GB" sz="2400" dirty="0">
                <a:latin typeface="+mn-lt"/>
              </a:rPr>
              <a:t>is evidence of high levels of parental involvement in SEND assessment and review</a:t>
            </a:r>
          </a:p>
          <a:p>
            <a:pPr lvl="0"/>
            <a:r>
              <a:rPr lang="en-GB" sz="2400" dirty="0" smtClean="0">
                <a:latin typeface="+mn-lt"/>
              </a:rPr>
              <a:t>Young </a:t>
            </a:r>
            <a:r>
              <a:rPr lang="en-GB" sz="2400" dirty="0">
                <a:latin typeface="+mn-lt"/>
              </a:rPr>
              <a:t>people are influencing decisions about them</a:t>
            </a:r>
          </a:p>
          <a:p>
            <a:pPr lvl="0"/>
            <a:r>
              <a:rPr lang="en-GB" sz="2400" dirty="0" smtClean="0">
                <a:latin typeface="+mn-lt"/>
              </a:rPr>
              <a:t>The </a:t>
            </a:r>
            <a:r>
              <a:rPr lang="en-GB" sz="2400" dirty="0">
                <a:latin typeface="+mn-lt"/>
              </a:rPr>
              <a:t>local offer is informative, well known and used </a:t>
            </a:r>
            <a:endParaRPr lang="en-GB" sz="2400" dirty="0" smtClean="0">
              <a:latin typeface="+mn-lt"/>
            </a:endParaRPr>
          </a:p>
          <a:p>
            <a:r>
              <a:rPr lang="en-GB" sz="2400" dirty="0" smtClean="0">
                <a:latin typeface="+mn-lt"/>
              </a:rPr>
              <a:t>Parents </a:t>
            </a:r>
            <a:r>
              <a:rPr lang="en-GB" sz="2400" dirty="0">
                <a:latin typeface="+mn-lt"/>
              </a:rPr>
              <a:t>are highly satisfied with SEND provision </a:t>
            </a:r>
            <a:r>
              <a:rPr lang="en-GB" sz="2400" dirty="0" smtClean="0">
                <a:latin typeface="+mn-lt"/>
              </a:rPr>
              <a:t>and </a:t>
            </a:r>
            <a:r>
              <a:rPr lang="en-GB" sz="2400" dirty="0">
                <a:latin typeface="+mn-lt"/>
              </a:rPr>
              <a:t>have confidence in the support </a:t>
            </a:r>
            <a:r>
              <a:rPr lang="en-GB" sz="2400" dirty="0" smtClean="0">
                <a:latin typeface="+mn-lt"/>
              </a:rPr>
              <a:t>provided</a:t>
            </a:r>
          </a:p>
          <a:p>
            <a:r>
              <a:rPr lang="en-GB" sz="2400" dirty="0" smtClean="0">
                <a:latin typeface="+mn-lt"/>
              </a:rPr>
              <a:t>Fewer EHCPs needed in mainstream schools </a:t>
            </a:r>
          </a:p>
        </p:txBody>
      </p:sp>
    </p:spTree>
    <p:extLst>
      <p:ext uri="{BB962C8B-B14F-4D97-AF65-F5344CB8AC3E}">
        <p14:creationId xmlns:p14="http://schemas.microsoft.com/office/powerpoint/2010/main" val="27833331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933917"/>
            <a:ext cx="8487177"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chemeClr val="accent1"/>
                </a:solidFill>
                <a:latin typeface="+mj-lt"/>
              </a:rPr>
              <a:t>Review of High Needs Funding</a:t>
            </a:r>
            <a:r>
              <a:rPr lang="en-GB" sz="4400" i="1" dirty="0" smtClean="0">
                <a:solidFill>
                  <a:schemeClr val="accent1"/>
                </a:solidFill>
                <a:latin typeface="+mj-lt"/>
              </a:rPr>
              <a:t/>
            </a:r>
            <a:br>
              <a:rPr lang="en-GB" sz="4400" i="1"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endParaRPr lang="en-GB" sz="3100" b="0" dirty="0">
              <a:solidFill>
                <a:schemeClr val="accent1"/>
              </a:solidFill>
              <a:latin typeface="+mn-lt"/>
            </a:endParaRPr>
          </a:p>
        </p:txBody>
      </p:sp>
    </p:spTree>
    <p:extLst>
      <p:ext uri="{BB962C8B-B14F-4D97-AF65-F5344CB8AC3E}">
        <p14:creationId xmlns:p14="http://schemas.microsoft.com/office/powerpoint/2010/main" val="8769984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576064"/>
          </a:xfrm>
        </p:spPr>
        <p:txBody>
          <a:bodyPr>
            <a:noAutofit/>
          </a:bodyPr>
          <a:lstStyle/>
          <a:p>
            <a:r>
              <a:rPr lang="en-GB" sz="3200" b="1" dirty="0" smtClean="0"/>
              <a:t>Future years outlook</a:t>
            </a:r>
            <a:endParaRPr lang="en-GB" sz="4800" dirty="0"/>
          </a:p>
        </p:txBody>
      </p:sp>
      <p:sp>
        <p:nvSpPr>
          <p:cNvPr id="4" name="TextBox 3"/>
          <p:cNvSpPr txBox="1"/>
          <p:nvPr/>
        </p:nvSpPr>
        <p:spPr>
          <a:xfrm>
            <a:off x="652669" y="908720"/>
            <a:ext cx="7920880" cy="4524315"/>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The Government is proposing to introduce a National Funding Formula form 2018-19</a:t>
            </a:r>
            <a:endParaRPr lang="en-GB" sz="32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In relation to High Needs, based on current proposals, we are unlikely to see any increases in High Needs funding that Kent receives for the next 4 years (2018-22)</a:t>
            </a:r>
            <a:endParaRPr lang="en-GB" sz="32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But we are still going to have growth in High Needs pupil numbers </a:t>
            </a: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We </a:t>
            </a:r>
            <a:r>
              <a:rPr lang="en-GB" sz="3200" dirty="0">
                <a:solidFill>
                  <a:prstClr val="black"/>
                </a:solidFill>
                <a:latin typeface="Calibri"/>
              </a:rPr>
              <a:t>have commenced a review of High Needs</a:t>
            </a:r>
            <a:r>
              <a:rPr lang="en-GB" sz="2800" dirty="0">
                <a:solidFill>
                  <a:prstClr val="black"/>
                </a:solidFill>
                <a:latin typeface="Calibri"/>
              </a:rPr>
              <a:t> </a:t>
            </a:r>
          </a:p>
        </p:txBody>
      </p:sp>
    </p:spTree>
    <p:extLst>
      <p:ext uri="{BB962C8B-B14F-4D97-AF65-F5344CB8AC3E}">
        <p14:creationId xmlns:p14="http://schemas.microsoft.com/office/powerpoint/2010/main" val="26775462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576064"/>
          </a:xfrm>
        </p:spPr>
        <p:txBody>
          <a:bodyPr>
            <a:noAutofit/>
          </a:bodyPr>
          <a:lstStyle/>
          <a:p>
            <a:r>
              <a:rPr lang="en-GB" sz="3200" b="1" dirty="0" smtClean="0"/>
              <a:t>High Needs Funding</a:t>
            </a:r>
            <a:endParaRPr lang="en-GB" sz="4800" dirty="0"/>
          </a:p>
        </p:txBody>
      </p:sp>
      <p:sp>
        <p:nvSpPr>
          <p:cNvPr id="4" name="TextBox 3"/>
          <p:cNvSpPr txBox="1"/>
          <p:nvPr/>
        </p:nvSpPr>
        <p:spPr>
          <a:xfrm>
            <a:off x="652669" y="908720"/>
            <a:ext cx="7920880" cy="4524315"/>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The numbers of pupils supported by high needs funding have increased </a:t>
            </a: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In relation to High Needs costs in mainstream schools, there has been an increase of £14m since 2013-14</a:t>
            </a: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Just under half of High Needs funded pupils do not have an EHCP</a:t>
            </a: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But referrals for statutory assessment continue to increase</a:t>
            </a:r>
            <a:r>
              <a:rPr lang="en-GB" sz="2800" dirty="0" smtClean="0">
                <a:solidFill>
                  <a:prstClr val="black"/>
                </a:solidFill>
                <a:latin typeface="Calibri"/>
              </a:rPr>
              <a:t> </a:t>
            </a:r>
            <a:endParaRPr lang="en-GB" sz="2800" dirty="0">
              <a:solidFill>
                <a:prstClr val="black"/>
              </a:solidFill>
              <a:latin typeface="Calibri"/>
            </a:endParaRPr>
          </a:p>
        </p:txBody>
      </p:sp>
    </p:spTree>
    <p:extLst>
      <p:ext uri="{BB962C8B-B14F-4D97-AF65-F5344CB8AC3E}">
        <p14:creationId xmlns:p14="http://schemas.microsoft.com/office/powerpoint/2010/main" val="368029956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576064"/>
          </a:xfrm>
        </p:spPr>
        <p:txBody>
          <a:bodyPr>
            <a:normAutofit/>
          </a:bodyPr>
          <a:lstStyle/>
          <a:p>
            <a:r>
              <a:rPr lang="en-GB" sz="2700" b="1" dirty="0" smtClean="0">
                <a:effectLst/>
                <a:latin typeface="Arial"/>
                <a:ea typeface="Times New Roman"/>
              </a:rPr>
              <a:t>High Needs Pupil Numbers - By Institution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47183782"/>
              </p:ext>
            </p:extLst>
          </p:nvPr>
        </p:nvGraphicFramePr>
        <p:xfrm>
          <a:off x="755576" y="836712"/>
          <a:ext cx="7416822" cy="4818824"/>
        </p:xfrm>
        <a:graphic>
          <a:graphicData uri="http://schemas.openxmlformats.org/drawingml/2006/table">
            <a:tbl>
              <a:tblPr firstRow="1" firstCol="1" bandRow="1"/>
              <a:tblGrid>
                <a:gridCol w="2321029"/>
                <a:gridCol w="875476"/>
                <a:gridCol w="1058715"/>
                <a:gridCol w="1058715"/>
                <a:gridCol w="1058715"/>
                <a:gridCol w="1044172"/>
              </a:tblGrid>
              <a:tr h="405310">
                <a:tc gridSpan="2">
                  <a:txBody>
                    <a:bodyPr/>
                    <a:lstStyle/>
                    <a:p>
                      <a:pPr>
                        <a:lnSpc>
                          <a:spcPct val="115000"/>
                        </a:lnSpc>
                        <a:spcAft>
                          <a:spcPts val="0"/>
                        </a:spcAft>
                      </a:pPr>
                      <a:endParaRPr lang="en-GB" sz="1200" dirty="0">
                        <a:effectLst/>
                        <a:latin typeface="Times New Roman"/>
                        <a:ea typeface="Times New Roman"/>
                      </a:endParaRPr>
                    </a:p>
                  </a:txBody>
                  <a:tcPr marL="66083" marR="66083" marT="0" marB="0" anchor="b">
                    <a:lnL>
                      <a:noFill/>
                    </a:lnL>
                    <a:lnR>
                      <a:noFill/>
                    </a:lnR>
                    <a:lnT>
                      <a:noFill/>
                    </a:lnT>
                    <a:lnB>
                      <a:noFill/>
                    </a:lnB>
                  </a:tcPr>
                </a:tc>
                <a:tc hMerge="1">
                  <a:txBody>
                    <a:bodyPr/>
                    <a:lstStyle/>
                    <a:p>
                      <a:endParaRPr lang="en-GB"/>
                    </a:p>
                  </a:txBody>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2013-14</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2014-15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2015-16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2016-17</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2017-18</a:t>
                      </a:r>
                      <a:endParaRPr lang="en-GB" sz="1200" dirty="0">
                        <a:effectLst/>
                        <a:latin typeface="Times New Roman"/>
                        <a:ea typeface="Times New Roman"/>
                      </a:endParaRPr>
                    </a:p>
                  </a:txBody>
                  <a:tcPr marL="66083" marR="66083" marT="0" marB="0" anchor="b">
                    <a:lnL>
                      <a:noFill/>
                    </a:lnL>
                    <a:lnR>
                      <a:noFill/>
                    </a:lnR>
                    <a:lnT>
                      <a:noFill/>
                    </a:lnT>
                    <a:lnB>
                      <a:noFill/>
                    </a:lnB>
                  </a:tcPr>
                </a:tc>
              </a:tr>
              <a:tr h="405310">
                <a:tc>
                  <a:txBody>
                    <a:bodyPr/>
                    <a:lstStyle/>
                    <a:p>
                      <a:pPr>
                        <a:lnSpc>
                          <a:spcPct val="115000"/>
                        </a:lnSpc>
                      </a:pPr>
                      <a:endParaRPr lang="en-GB" sz="1100" dirty="0">
                        <a:effectLst/>
                        <a:latin typeface="Calibri"/>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Latest forecast</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Latest forecast</a:t>
                      </a:r>
                      <a:endParaRPr lang="en-GB" sz="1200" dirty="0">
                        <a:effectLst/>
                        <a:latin typeface="Times New Roman"/>
                        <a:ea typeface="Times New Roman"/>
                      </a:endParaRPr>
                    </a:p>
                  </a:txBody>
                  <a:tcPr marL="66083" marR="66083" marT="0" marB="0" anchor="ctr">
                    <a:lnL>
                      <a:noFill/>
                    </a:lnL>
                    <a:lnR>
                      <a:noFill/>
                    </a:lnR>
                    <a:lnT>
                      <a:noFill/>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Special Schools</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3,272</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3,349</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3,572</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3,688</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3,733</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Resource Provision</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804</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810</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874</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859</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900</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Mainstream Schools</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802</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860</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1,475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1,916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2,129</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Independent - pre 16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458</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491</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521</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533</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533</a:t>
                      </a:r>
                      <a:endParaRPr lang="en-GB" sz="1200" dirty="0">
                        <a:effectLst/>
                        <a:latin typeface="Times New Roman"/>
                        <a:ea typeface="Times New Roman"/>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Independent - post 16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71</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64</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52</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52</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r>
              <a:tr h="202655">
                <a:tc>
                  <a:txBody>
                    <a:bodyPr/>
                    <a:lstStyle/>
                    <a:p>
                      <a:pPr>
                        <a:lnSpc>
                          <a:spcPct val="115000"/>
                        </a:lnSpc>
                        <a:spcAft>
                          <a:spcPts val="0"/>
                        </a:spcAft>
                      </a:pPr>
                      <a:r>
                        <a:rPr lang="en-GB" sz="1200" dirty="0">
                          <a:solidFill>
                            <a:srgbClr val="000000"/>
                          </a:solidFill>
                          <a:effectLst/>
                          <a:latin typeface="Arial"/>
                          <a:ea typeface="Times New Roman"/>
                        </a:rPr>
                        <a:t>Independent</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545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562</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585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585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585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OLA Maintained</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95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103</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108</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108</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FE Colleges</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467</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570</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636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845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845</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dirty="0">
                          <a:solidFill>
                            <a:srgbClr val="000000"/>
                          </a:solidFill>
                          <a:effectLst/>
                          <a:latin typeface="Arial"/>
                          <a:ea typeface="Times New Roman"/>
                        </a:rPr>
                        <a:t>SPI and CCP</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141</a:t>
                      </a:r>
                      <a:endParaRPr lang="en-GB" sz="1200" dirty="0">
                        <a:effectLst/>
                        <a:latin typeface="Times New Roman"/>
                        <a:ea typeface="Times New Roman"/>
                      </a:endParaRPr>
                    </a:p>
                  </a:txBody>
                  <a:tcPr marL="66083" marR="66083" marT="0" marB="0" anchor="b">
                    <a:lnL>
                      <a:noFill/>
                    </a:lnL>
                    <a:lnR>
                      <a:noFill/>
                    </a:lnR>
                    <a:lnT>
                      <a:noFill/>
                    </a:lnT>
                    <a:lnB>
                      <a:noFill/>
                    </a:lnB>
                  </a:tcPr>
                </a:tc>
              </a:tr>
              <a:tr h="329956">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r>
              <a:tr h="202655">
                <a:tc>
                  <a:txBody>
                    <a:bodyPr/>
                    <a:lstStyle/>
                    <a:p>
                      <a:pPr>
                        <a:lnSpc>
                          <a:spcPct val="115000"/>
                        </a:lnSpc>
                        <a:spcAft>
                          <a:spcPts val="0"/>
                        </a:spcAft>
                      </a:pPr>
                      <a:r>
                        <a:rPr lang="en-GB" sz="1200" dirty="0">
                          <a:solidFill>
                            <a:srgbClr val="000000"/>
                          </a:solidFill>
                          <a:effectLst/>
                          <a:latin typeface="Arial"/>
                          <a:ea typeface="Times New Roman"/>
                        </a:rPr>
                        <a:t>TOTALS</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5,985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6,254</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7,229</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8,001</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8,299</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837355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576064"/>
          </a:xfrm>
        </p:spPr>
        <p:txBody>
          <a:bodyPr>
            <a:normAutofit fontScale="90000"/>
          </a:bodyPr>
          <a:lstStyle/>
          <a:p>
            <a:r>
              <a:rPr lang="en-GB" sz="2800" b="1" dirty="0"/>
              <a:t>Cost of High Needs (£'000) - By Institution Type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908328370"/>
              </p:ext>
            </p:extLst>
          </p:nvPr>
        </p:nvGraphicFramePr>
        <p:xfrm>
          <a:off x="827584" y="836712"/>
          <a:ext cx="7707866" cy="4714494"/>
        </p:xfrm>
        <a:graphic>
          <a:graphicData uri="http://schemas.openxmlformats.org/drawingml/2006/table">
            <a:tbl>
              <a:tblPr firstRow="1" firstCol="1" bandRow="1"/>
              <a:tblGrid>
                <a:gridCol w="2794436"/>
                <a:gridCol w="759570"/>
                <a:gridCol w="759570"/>
                <a:gridCol w="1131430"/>
                <a:gridCol w="1131430"/>
                <a:gridCol w="1131430"/>
              </a:tblGrid>
              <a:tr h="201902">
                <a:tc gridSpan="3">
                  <a:txBody>
                    <a:bodyPr/>
                    <a:lstStyle/>
                    <a:p>
                      <a:pPr>
                        <a:lnSpc>
                          <a:spcPct val="115000"/>
                        </a:lnSpc>
                        <a:spcAft>
                          <a:spcPts val="0"/>
                        </a:spcAft>
                      </a:pPr>
                      <a:endParaRPr lang="en-GB" sz="1200" dirty="0">
                        <a:effectLst/>
                        <a:latin typeface="Times New Roman"/>
                        <a:ea typeface="Times New Roman"/>
                      </a:endParaRPr>
                    </a:p>
                  </a:txBody>
                  <a:tcPr marL="65838" marR="65838"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FFFFFF"/>
                          </a:solidFill>
                          <a:effectLst/>
                          <a:latin typeface="Arial"/>
                          <a:ea typeface="Times New Roman"/>
                        </a:rPr>
                        <a:t>1000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2013-14</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2014-15</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2015-16</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2016-17</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2017-18</a:t>
                      </a:r>
                      <a:endParaRPr lang="en-GB" sz="1200"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Forecast</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Forecast</a:t>
                      </a:r>
                      <a:endParaRPr lang="en-GB" sz="1200" dirty="0">
                        <a:effectLst/>
                        <a:latin typeface="Times New Roman"/>
                        <a:ea typeface="Times New Roman"/>
                      </a:endParaRPr>
                    </a:p>
                  </a:txBody>
                  <a:tcPr marL="65838" marR="65838" marT="0" marB="0">
                    <a:lnL>
                      <a:noFill/>
                    </a:lnL>
                    <a:lnR>
                      <a:noFill/>
                    </a:lnR>
                    <a:lnT>
                      <a:noFill/>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Special Schools</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67,048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68,543</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68,118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70,326</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71,093</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Resource Provision</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13,118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14,919</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15,274</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15,938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15,658</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Mainstream Schools</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8,755</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8,899</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14,398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20,808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22,344</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Independent - pre 16</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17,581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19,840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22,588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23,661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23,661</a:t>
                      </a:r>
                      <a:endParaRPr lang="en-GB" sz="1200"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Independent - post 16</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6,000</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5,359</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4,281</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4,665</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4,665</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r>
              <a:tr h="201902">
                <a:tc>
                  <a:txBody>
                    <a:bodyPr/>
                    <a:lstStyle/>
                    <a:p>
                      <a:pPr>
                        <a:lnSpc>
                          <a:spcPct val="115000"/>
                        </a:lnSpc>
                        <a:spcAft>
                          <a:spcPts val="0"/>
                        </a:spcAft>
                      </a:pPr>
                      <a:r>
                        <a:rPr lang="en-GB" sz="1200" dirty="0">
                          <a:solidFill>
                            <a:srgbClr val="000000"/>
                          </a:solidFill>
                          <a:effectLst/>
                          <a:latin typeface="Arial"/>
                          <a:ea typeface="Times New Roman"/>
                        </a:rPr>
                        <a:t>Independent</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23,581</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25,199</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26,869</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28,326</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28,326</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OLA Maintained</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2,295</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2,531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2,661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3,247</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3,948</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FE Colleges</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4,229</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4,980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6,867</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8,332</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8,425</a:t>
                      </a:r>
                      <a:endParaRPr lang="en-GB" sz="1200"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dirty="0">
                          <a:solidFill>
                            <a:srgbClr val="000000"/>
                          </a:solidFill>
                          <a:effectLst/>
                          <a:latin typeface="Arial"/>
                          <a:ea typeface="Times New Roman"/>
                        </a:rPr>
                        <a:t>SPI and CCP</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366</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1,123</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r>
              <a:tr h="201902">
                <a:tc>
                  <a:txBody>
                    <a:bodyPr/>
                    <a:lstStyle/>
                    <a:p>
                      <a:pPr>
                        <a:lnSpc>
                          <a:spcPct val="115000"/>
                        </a:lnSpc>
                        <a:spcAft>
                          <a:spcPts val="0"/>
                        </a:spcAft>
                      </a:pPr>
                      <a:r>
                        <a:rPr lang="en-GB" sz="1200" dirty="0">
                          <a:solidFill>
                            <a:srgbClr val="000000"/>
                          </a:solidFill>
                          <a:effectLst/>
                          <a:latin typeface="Arial"/>
                          <a:ea typeface="Times New Roman"/>
                        </a:rPr>
                        <a:t>TOTALS</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119,026</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125,071</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134,186</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147,342</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150,916</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01902">
                <a:tc>
                  <a:txBody>
                    <a:bodyPr/>
                    <a:lstStyle/>
                    <a:p>
                      <a:pPr>
                        <a:lnSpc>
                          <a:spcPct val="115000"/>
                        </a:lnSpc>
                        <a:spcAft>
                          <a:spcPts val="0"/>
                        </a:spcAft>
                      </a:pPr>
                      <a:r>
                        <a:rPr lang="en-GB" sz="1200" dirty="0">
                          <a:solidFill>
                            <a:srgbClr val="538DD5"/>
                          </a:solidFill>
                          <a:effectLst/>
                          <a:latin typeface="Arial"/>
                          <a:ea typeface="Times New Roman"/>
                        </a:rPr>
                        <a:t>Increase from previous year</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6,045</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9,115</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13,156</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3,575</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r>
              <a:tr h="201902">
                <a:tc>
                  <a:txBody>
                    <a:bodyPr/>
                    <a:lstStyle/>
                    <a:p>
                      <a:pPr>
                        <a:lnSpc>
                          <a:spcPct val="115000"/>
                        </a:lnSpc>
                        <a:spcAft>
                          <a:spcPts val="0"/>
                        </a:spcAft>
                      </a:pPr>
                      <a:r>
                        <a:rPr lang="en-GB" sz="1200" dirty="0">
                          <a:solidFill>
                            <a:srgbClr val="538DD5"/>
                          </a:solidFill>
                          <a:effectLst/>
                          <a:latin typeface="Arial"/>
                          <a:ea typeface="Times New Roman"/>
                        </a:rPr>
                        <a:t>% increase from previous year</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5.1%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7.3%</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9.8%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2.4%</a:t>
                      </a:r>
                      <a:endParaRPr lang="en-GB" sz="1200" dirty="0">
                        <a:effectLst/>
                        <a:latin typeface="Times New Roman"/>
                        <a:ea typeface="Times New Roman"/>
                      </a:endParaRPr>
                    </a:p>
                  </a:txBody>
                  <a:tcPr marL="65838" marR="65838" marT="0" marB="0" anchor="b">
                    <a:lnL>
                      <a:noFill/>
                    </a:lnL>
                    <a:lnR>
                      <a:noFill/>
                    </a:lnR>
                    <a:lnT>
                      <a:noFill/>
                    </a:lnT>
                    <a:lnB>
                      <a:noFill/>
                    </a:lnB>
                  </a:tcPr>
                </a:tc>
              </a:tr>
            </a:tbl>
          </a:graphicData>
        </a:graphic>
      </p:graphicFrame>
    </p:spTree>
    <p:extLst>
      <p:ext uri="{BB962C8B-B14F-4D97-AF65-F5344CB8AC3E}">
        <p14:creationId xmlns:p14="http://schemas.microsoft.com/office/powerpoint/2010/main" val="10937874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576064"/>
          </a:xfrm>
        </p:spPr>
        <p:txBody>
          <a:bodyPr>
            <a:noAutofit/>
          </a:bodyPr>
          <a:lstStyle/>
          <a:p>
            <a:r>
              <a:rPr lang="en-GB" sz="3200" b="1" dirty="0" smtClean="0"/>
              <a:t>Balancing the 2017-18 High Needs Budget</a:t>
            </a:r>
            <a:endParaRPr lang="en-GB" sz="4800" dirty="0"/>
          </a:p>
        </p:txBody>
      </p:sp>
      <p:sp>
        <p:nvSpPr>
          <p:cNvPr id="4" name="TextBox 3"/>
          <p:cNvSpPr txBox="1"/>
          <p:nvPr/>
        </p:nvSpPr>
        <p:spPr>
          <a:xfrm>
            <a:off x="683568" y="1196752"/>
            <a:ext cx="7920880" cy="5355312"/>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DfE increased the budget by £3.4m</a:t>
            </a:r>
          </a:p>
          <a:p>
            <a:pPr marL="285750" indent="-285750" fontAlgn="auto">
              <a:spcBef>
                <a:spcPts val="0"/>
              </a:spcBef>
              <a:spcAft>
                <a:spcPts val="0"/>
              </a:spcAft>
              <a:buFont typeface="Arial" panose="020B0604020202020204" pitchFamily="34" charset="0"/>
              <a:buChar char="•"/>
            </a:pPr>
            <a:endParaRPr lang="en-GB" sz="32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Schools Funding Forum agreed to the transfer of £5m from Schools budget to meet growth in mainstream High Needs</a:t>
            </a:r>
          </a:p>
          <a:p>
            <a:pPr marL="285750" indent="-285750" fontAlgn="auto">
              <a:spcBef>
                <a:spcPts val="0"/>
              </a:spcBef>
              <a:spcAft>
                <a:spcPts val="0"/>
              </a:spcAft>
              <a:buFont typeface="Arial" panose="020B0604020202020204" pitchFamily="34" charset="0"/>
              <a:buChar char="•"/>
            </a:pPr>
            <a:endParaRPr lang="en-GB" sz="32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3200" dirty="0" smtClean="0">
                <a:solidFill>
                  <a:prstClr val="black"/>
                </a:solidFill>
                <a:latin typeface="Calibri"/>
              </a:rPr>
              <a:t>Schools Funding Forum also supported some changes to the Notional SEN top up, which will save an estimated £1.8m</a:t>
            </a:r>
          </a:p>
          <a:p>
            <a:pPr fontAlgn="auto">
              <a:spcBef>
                <a:spcPts val="0"/>
              </a:spcBef>
              <a:spcAft>
                <a:spcPts val="0"/>
              </a:spcAft>
            </a:pPr>
            <a:endParaRPr lang="en-GB" dirty="0">
              <a:solidFill>
                <a:prstClr val="black"/>
              </a:solidFill>
              <a:latin typeface="Calibri"/>
            </a:endParaRPr>
          </a:p>
          <a:p>
            <a:pPr fontAlgn="auto">
              <a:spcBef>
                <a:spcPts val="0"/>
              </a:spcBef>
              <a:spcAft>
                <a:spcPts val="0"/>
              </a:spcAft>
            </a:pPr>
            <a:endParaRPr lang="en-GB" dirty="0" smtClean="0">
              <a:solidFill>
                <a:prstClr val="black"/>
              </a:solidFill>
              <a:latin typeface="Calibri"/>
            </a:endParaRPr>
          </a:p>
          <a:p>
            <a:pPr fontAlgn="auto">
              <a:spcBef>
                <a:spcPts val="0"/>
              </a:spcBef>
              <a:spcAft>
                <a:spcPts val="0"/>
              </a:spcAft>
            </a:pPr>
            <a:endParaRPr lang="en-GB" dirty="0">
              <a:solidFill>
                <a:prstClr val="black"/>
              </a:solidFill>
              <a:latin typeface="Calibri"/>
            </a:endParaRPr>
          </a:p>
        </p:txBody>
      </p:sp>
    </p:spTree>
    <p:extLst>
      <p:ext uri="{BB962C8B-B14F-4D97-AF65-F5344CB8AC3E}">
        <p14:creationId xmlns:p14="http://schemas.microsoft.com/office/powerpoint/2010/main" val="5697093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High Needs Funding in Mainstream Schools</a:t>
            </a:r>
            <a:endParaRPr lang="en-GB" dirty="0"/>
          </a:p>
        </p:txBody>
      </p:sp>
    </p:spTree>
    <p:extLst>
      <p:ext uri="{BB962C8B-B14F-4D97-AF65-F5344CB8AC3E}">
        <p14:creationId xmlns:p14="http://schemas.microsoft.com/office/powerpoint/2010/main" val="29801042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487177"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chemeClr val="accent1"/>
                </a:solidFill>
                <a:latin typeface="+mj-lt"/>
              </a:rPr>
              <a:t>Update on Progress, future priorities and service developments for 2017/18</a:t>
            </a:r>
            <a:r>
              <a:rPr lang="en-GB" sz="4400" i="1" dirty="0" smtClean="0">
                <a:solidFill>
                  <a:schemeClr val="accent1"/>
                </a:solidFill>
                <a:latin typeface="+mj-lt"/>
              </a:rPr>
              <a:t/>
            </a:r>
            <a:br>
              <a:rPr lang="en-GB" sz="4400" i="1"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r>
              <a:rPr lang="en-GB" b="0" dirty="0" smtClean="0">
                <a:solidFill>
                  <a:schemeClr val="accent1"/>
                </a:solidFill>
                <a:latin typeface="+mn-lt"/>
              </a:rPr>
              <a:t>Patrick Leeson</a:t>
            </a:r>
            <a:br>
              <a:rPr lang="en-GB" b="0" dirty="0" smtClean="0">
                <a:solidFill>
                  <a:schemeClr val="accent1"/>
                </a:solidFill>
                <a:latin typeface="+mn-lt"/>
              </a:rPr>
            </a:br>
            <a:r>
              <a:rPr lang="en-GB" b="0" dirty="0" smtClean="0">
                <a:solidFill>
                  <a:schemeClr val="accent1"/>
                </a:solidFill>
                <a:latin typeface="+mn-lt"/>
              </a:rPr>
              <a:t> Corporate Director</a:t>
            </a:r>
            <a:br>
              <a:rPr lang="en-GB" b="0" dirty="0" smtClean="0">
                <a:solidFill>
                  <a:schemeClr val="accent1"/>
                </a:solidFill>
                <a:latin typeface="+mn-lt"/>
              </a:rPr>
            </a:br>
            <a:r>
              <a:rPr lang="en-GB" b="0" dirty="0" smtClean="0">
                <a:solidFill>
                  <a:schemeClr val="accent1"/>
                </a:solidFill>
                <a:latin typeface="+mn-lt"/>
              </a:rPr>
              <a:t>Education and Young People’s Services</a:t>
            </a:r>
            <a:endParaRPr lang="en-GB" sz="3100" b="0" dirty="0">
              <a:solidFill>
                <a:schemeClr val="accent1"/>
              </a:solidFill>
              <a:latin typeface="+mn-lt"/>
            </a:endParaRPr>
          </a:p>
        </p:txBody>
      </p:sp>
    </p:spTree>
    <p:extLst>
      <p:ext uri="{BB962C8B-B14F-4D97-AF65-F5344CB8AC3E}">
        <p14:creationId xmlns:p14="http://schemas.microsoft.com/office/powerpoint/2010/main" val="18140107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fontScale="90000"/>
          </a:bodyPr>
          <a:lstStyle/>
          <a:p>
            <a:pPr eaLnBrk="1" hangingPunct="1">
              <a:defRPr/>
            </a:pPr>
            <a:r>
              <a:rPr lang="en-GB" dirty="0" smtClean="0"/>
              <a:t/>
            </a:r>
            <a:br>
              <a:rPr lang="en-GB" dirty="0" smtClean="0"/>
            </a:br>
            <a:endParaRPr lang="en-US" dirty="0" smtClean="0">
              <a:latin typeface="Arial" charset="0"/>
              <a:cs typeface="Arial" charset="0"/>
            </a:endParaRPr>
          </a:p>
        </p:txBody>
      </p:sp>
      <p:sp>
        <p:nvSpPr>
          <p:cNvPr id="3" name="Subtitle 2"/>
          <p:cNvSpPr>
            <a:spLocks noGrp="1"/>
          </p:cNvSpPr>
          <p:nvPr>
            <p:ph idx="1"/>
          </p:nvPr>
        </p:nvSpPr>
        <p:spPr/>
        <p:txBody>
          <a:bodyPr rtlCol="0">
            <a:normAutofit/>
          </a:bodyPr>
          <a:lstStyle/>
          <a:p>
            <a:pPr marL="0" indent="0" eaLnBrk="1" hangingPunct="1">
              <a:buNone/>
              <a:defRPr/>
            </a:pPr>
            <a:r>
              <a:rPr lang="en-GB" dirty="0" smtClean="0"/>
              <a:t> </a:t>
            </a:r>
          </a:p>
          <a:p>
            <a:pPr eaLnBrk="1" fontAlgn="auto" hangingPunct="1">
              <a:spcAft>
                <a:spcPts val="0"/>
              </a:spcAft>
              <a:defRPr/>
            </a:pPr>
            <a:endParaRPr lang="en-GB" dirty="0"/>
          </a:p>
        </p:txBody>
      </p:sp>
      <p:sp>
        <p:nvSpPr>
          <p:cNvPr id="2" name="Rectangle 1"/>
          <p:cNvSpPr/>
          <p:nvPr/>
        </p:nvSpPr>
        <p:spPr>
          <a:xfrm>
            <a:off x="838470" y="548680"/>
            <a:ext cx="7632848" cy="5016758"/>
          </a:xfrm>
          <a:prstGeom prst="rect">
            <a:avLst/>
          </a:prstGeom>
        </p:spPr>
        <p:txBody>
          <a:bodyPr wrap="square">
            <a:spAutoFit/>
          </a:bodyPr>
          <a:lstStyle/>
          <a:p>
            <a:pPr algn="ctr" fontAlgn="auto">
              <a:spcBef>
                <a:spcPts val="0"/>
              </a:spcBef>
              <a:spcAft>
                <a:spcPts val="0"/>
              </a:spcAft>
            </a:pPr>
            <a:r>
              <a:rPr lang="en-GB" sz="3200" b="1" dirty="0" smtClean="0">
                <a:solidFill>
                  <a:srgbClr val="4283C4"/>
                </a:solidFill>
                <a:latin typeface="Calibri"/>
              </a:rPr>
              <a:t>DfE Guidance on High Needs Funding</a:t>
            </a:r>
            <a:endParaRPr lang="en-GB" sz="3200" b="1" dirty="0">
              <a:solidFill>
                <a:srgbClr val="4283C4"/>
              </a:solidFill>
              <a:latin typeface="Calibri"/>
            </a:endParaRPr>
          </a:p>
          <a:p>
            <a:pPr fontAlgn="auto">
              <a:spcBef>
                <a:spcPts val="0"/>
              </a:spcBef>
              <a:spcAft>
                <a:spcPts val="0"/>
              </a:spcAft>
            </a:pPr>
            <a:endParaRPr lang="en-GB" dirty="0">
              <a:solidFill>
                <a:prstClr val="black"/>
              </a:solidFill>
              <a:latin typeface="Calibri"/>
            </a:endParaRPr>
          </a:p>
          <a:p>
            <a:pPr fontAlgn="auto">
              <a:spcBef>
                <a:spcPts val="0"/>
              </a:spcBef>
              <a:spcAft>
                <a:spcPts val="0"/>
              </a:spcAft>
            </a:pPr>
            <a:endParaRPr lang="en-GB" dirty="0">
              <a:solidFill>
                <a:prstClr val="black"/>
              </a:solidFill>
              <a:latin typeface="Calibri"/>
            </a:endParaRPr>
          </a:p>
          <a:p>
            <a:pPr fontAlgn="auto">
              <a:spcBef>
                <a:spcPts val="0"/>
              </a:spcBef>
              <a:spcAft>
                <a:spcPts val="0"/>
              </a:spcAft>
            </a:pPr>
            <a:r>
              <a:rPr lang="en-GB" sz="2800" dirty="0">
                <a:solidFill>
                  <a:prstClr val="black"/>
                </a:solidFill>
                <a:latin typeface="Calibri"/>
              </a:rPr>
              <a:t>SEN Code of Practice 2015 section 6.99 </a:t>
            </a:r>
            <a:r>
              <a:rPr lang="en-GB" sz="2800" dirty="0" smtClean="0">
                <a:solidFill>
                  <a:prstClr val="black"/>
                </a:solidFill>
                <a:latin typeface="Calibri"/>
              </a:rPr>
              <a:t>states:</a:t>
            </a:r>
          </a:p>
          <a:p>
            <a:pPr fontAlgn="auto">
              <a:spcBef>
                <a:spcPts val="0"/>
              </a:spcBef>
              <a:spcAft>
                <a:spcPts val="0"/>
              </a:spcAft>
            </a:pPr>
            <a:endParaRPr lang="en-GB" sz="2800" dirty="0">
              <a:solidFill>
                <a:prstClr val="black"/>
              </a:solidFill>
              <a:latin typeface="Calibri"/>
            </a:endParaRPr>
          </a:p>
          <a:p>
            <a:pPr fontAlgn="auto">
              <a:spcBef>
                <a:spcPts val="0"/>
              </a:spcBef>
              <a:spcAft>
                <a:spcPts val="0"/>
              </a:spcAft>
            </a:pPr>
            <a:r>
              <a:rPr lang="en-GB" sz="2800" dirty="0">
                <a:solidFill>
                  <a:prstClr val="black"/>
                </a:solidFill>
                <a:latin typeface="Calibri"/>
              </a:rPr>
              <a:t>‘Schools are not expected to meet the full cost of more expensive special educational provision from their core funding. The local authority should provide additional top-up funding where the cost of the special educational </a:t>
            </a:r>
            <a:r>
              <a:rPr lang="en-GB" sz="2800" b="1" dirty="0">
                <a:solidFill>
                  <a:prstClr val="black"/>
                </a:solidFill>
                <a:latin typeface="Calibri"/>
              </a:rPr>
              <a:t>provision required to meet the needs of an individual pupil </a:t>
            </a:r>
            <a:r>
              <a:rPr lang="en-GB" sz="2800" dirty="0">
                <a:solidFill>
                  <a:prstClr val="black"/>
                </a:solidFill>
                <a:latin typeface="Calibri"/>
              </a:rPr>
              <a:t>exceeds the nationally prescribed threshold’. </a:t>
            </a:r>
          </a:p>
        </p:txBody>
      </p:sp>
    </p:spTree>
    <p:extLst>
      <p:ext uri="{BB962C8B-B14F-4D97-AF65-F5344CB8AC3E}">
        <p14:creationId xmlns:p14="http://schemas.microsoft.com/office/powerpoint/2010/main" val="23871655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 Support</a:t>
            </a:r>
            <a:endParaRPr lang="en-GB" dirty="0"/>
          </a:p>
        </p:txBody>
      </p:sp>
      <p:sp>
        <p:nvSpPr>
          <p:cNvPr id="3" name="Content Placeholder 2"/>
          <p:cNvSpPr>
            <a:spLocks noGrp="1"/>
          </p:cNvSpPr>
          <p:nvPr>
            <p:ph idx="1"/>
          </p:nvPr>
        </p:nvSpPr>
        <p:spPr/>
        <p:txBody>
          <a:bodyPr/>
          <a:lstStyle/>
          <a:p>
            <a:r>
              <a:rPr lang="en-GB" sz="2400" dirty="0"/>
              <a:t>An </a:t>
            </a:r>
            <a:r>
              <a:rPr lang="en-GB" sz="2400" dirty="0" smtClean="0"/>
              <a:t>adult can be </a:t>
            </a:r>
            <a:r>
              <a:rPr lang="en-GB" sz="2400" dirty="0"/>
              <a:t>the </a:t>
            </a:r>
            <a:r>
              <a:rPr lang="en-GB" sz="2400" dirty="0" smtClean="0"/>
              <a:t>facilitator of </a:t>
            </a:r>
            <a:r>
              <a:rPr lang="en-GB" sz="2400" dirty="0"/>
              <a:t>an </a:t>
            </a:r>
            <a:r>
              <a:rPr lang="en-GB" sz="2400" dirty="0" smtClean="0"/>
              <a:t>intervention but are not </a:t>
            </a:r>
            <a:r>
              <a:rPr lang="en-GB" sz="2400" dirty="0"/>
              <a:t>an intervention or </a:t>
            </a:r>
            <a:r>
              <a:rPr lang="en-GB" sz="2400" dirty="0" smtClean="0"/>
              <a:t>resource themselves.</a:t>
            </a:r>
          </a:p>
          <a:p>
            <a:pPr marL="0" indent="0">
              <a:buNone/>
            </a:pPr>
            <a:endParaRPr lang="en-GB" sz="2400" dirty="0" smtClean="0"/>
          </a:p>
          <a:p>
            <a:r>
              <a:rPr lang="en-GB" sz="2400" dirty="0" smtClean="0"/>
              <a:t>Class </a:t>
            </a:r>
            <a:r>
              <a:rPr lang="en-GB" sz="2400" dirty="0"/>
              <a:t>TAs supporting in any </a:t>
            </a:r>
            <a:r>
              <a:rPr lang="en-GB" sz="2400" dirty="0" smtClean="0"/>
              <a:t>adult/child </a:t>
            </a:r>
            <a:r>
              <a:rPr lang="en-GB" sz="2400" dirty="0"/>
              <a:t>ratio, during a teacher led class based </a:t>
            </a:r>
            <a:r>
              <a:rPr lang="en-GB" sz="2400" dirty="0" smtClean="0"/>
              <a:t>lesson, </a:t>
            </a:r>
            <a:r>
              <a:rPr lang="en-GB" sz="2400" dirty="0"/>
              <a:t>is differentiated </a:t>
            </a:r>
            <a:r>
              <a:rPr lang="en-GB" sz="2400" dirty="0" smtClean="0"/>
              <a:t>teaching and would not be considered a SEN provision </a:t>
            </a:r>
            <a:r>
              <a:rPr lang="en-GB" sz="2400" dirty="0"/>
              <a:t>required to meet the needs of an individual </a:t>
            </a:r>
            <a:r>
              <a:rPr lang="en-GB" sz="2400" dirty="0" smtClean="0"/>
              <a:t>pupil.</a:t>
            </a:r>
            <a:endParaRPr lang="en-GB" sz="2400" dirty="0"/>
          </a:p>
          <a:p>
            <a:pPr marL="0" indent="0">
              <a:buNone/>
            </a:pPr>
            <a:endParaRPr lang="en-GB" sz="2400" dirty="0" smtClean="0"/>
          </a:p>
          <a:p>
            <a:pPr marL="0" indent="0">
              <a:buNone/>
            </a:pPr>
            <a:r>
              <a:rPr lang="en-GB" sz="1800" dirty="0" smtClean="0"/>
              <a:t>Further guidance can be found in the Education Endowment Foundation </a:t>
            </a:r>
          </a:p>
          <a:p>
            <a:pPr marL="0" indent="0">
              <a:buNone/>
            </a:pPr>
            <a:r>
              <a:rPr lang="en-GB" sz="1800" dirty="0" smtClean="0"/>
              <a:t>‘Making the Best Use of Teaching Assistants’ </a:t>
            </a:r>
            <a:r>
              <a:rPr lang="en-GB" sz="1800" u="sng" dirty="0">
                <a:hlinkClick r:id="rId3"/>
              </a:rPr>
              <a:t>https://educationendowmentfoundation.org.uk/resources/making-best-use-of-teaching-assistants/</a:t>
            </a:r>
            <a:endParaRPr lang="en-GB" sz="1800" dirty="0"/>
          </a:p>
        </p:txBody>
      </p:sp>
    </p:spTree>
    <p:extLst>
      <p:ext uri="{BB962C8B-B14F-4D97-AF65-F5344CB8AC3E}">
        <p14:creationId xmlns:p14="http://schemas.microsoft.com/office/powerpoint/2010/main" val="33076119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solidFill>
                  <a:schemeClr val="accent1"/>
                </a:solidFill>
                <a:latin typeface="Calibri" pitchFamily="34" charset="0"/>
                <a:ea typeface="Times New Roman" pitchFamily="18" charset="0"/>
              </a:rPr>
              <a:t>Total number of HNF applications per </a:t>
            </a:r>
            <a:r>
              <a:rPr lang="en-GB" altLang="en-US" dirty="0" smtClean="0">
                <a:solidFill>
                  <a:schemeClr val="accent1"/>
                </a:solidFill>
                <a:latin typeface="Calibri" pitchFamily="34" charset="0"/>
                <a:ea typeface="Times New Roman" pitchFamily="18" charset="0"/>
              </a:rPr>
              <a:t>district</a:t>
            </a:r>
            <a:br>
              <a:rPr lang="en-GB" altLang="en-US" dirty="0" smtClean="0">
                <a:solidFill>
                  <a:schemeClr val="accent1"/>
                </a:solidFill>
                <a:latin typeface="Calibri" pitchFamily="34" charset="0"/>
                <a:ea typeface="Times New Roman" pitchFamily="18" charset="0"/>
              </a:rPr>
            </a:br>
            <a:r>
              <a:rPr lang="en-GB" altLang="en-US" dirty="0" smtClean="0">
                <a:solidFill>
                  <a:schemeClr val="accent1"/>
                </a:solidFill>
                <a:latin typeface="Calibri" pitchFamily="34" charset="0"/>
                <a:ea typeface="Times New Roman" pitchFamily="18" charset="0"/>
              </a:rPr>
              <a:t>April 2016 to February 2017</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445895874"/>
              </p:ext>
            </p:extLst>
          </p:nvPr>
        </p:nvGraphicFramePr>
        <p:xfrm>
          <a:off x="457200" y="1844822"/>
          <a:ext cx="8229600" cy="3330945"/>
        </p:xfrm>
        <a:graphic>
          <a:graphicData uri="http://schemas.openxmlformats.org/drawingml/2006/table">
            <a:tbl>
              <a:tblPr firstRow="1" firstCol="1" bandRow="1">
                <a:tableStyleId>{5C22544A-7EE6-4342-B048-85BDC9FD1C3A}</a:tableStyleId>
              </a:tblPr>
              <a:tblGrid>
                <a:gridCol w="1794746"/>
                <a:gridCol w="919445"/>
                <a:gridCol w="1102956"/>
                <a:gridCol w="1287727"/>
                <a:gridCol w="1287097"/>
                <a:gridCol w="1837629"/>
              </a:tblGrid>
              <a:tr h="565715">
                <a:tc>
                  <a:txBody>
                    <a:bodyPr/>
                    <a:lstStyle/>
                    <a:p>
                      <a:pPr>
                        <a:spcAft>
                          <a:spcPts val="0"/>
                        </a:spcAft>
                      </a:pPr>
                      <a:r>
                        <a:rPr lang="en-GB" sz="1100" dirty="0">
                          <a:effectLst/>
                        </a:rPr>
                        <a:t>Area</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With EHCP</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 with EHCP</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Without EHCP</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 without EHCP</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Total applications</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smtClean="0">
                          <a:effectLst/>
                        </a:rPr>
                        <a:t>Tunbridge </a:t>
                      </a:r>
                      <a:r>
                        <a:rPr lang="en-GB" sz="1100" dirty="0">
                          <a:effectLst/>
                        </a:rPr>
                        <a:t>Wells</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58</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36%</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104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162</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smtClean="0">
                          <a:effectLst/>
                        </a:rPr>
                        <a:t>Tonbridge </a:t>
                      </a:r>
                      <a:r>
                        <a:rPr lang="en-GB" sz="1100" dirty="0">
                          <a:effectLst/>
                        </a:rPr>
                        <a:t>&amp; </a:t>
                      </a:r>
                      <a:r>
                        <a:rPr lang="en-GB" sz="1100" dirty="0" smtClean="0">
                          <a:effectLst/>
                        </a:rPr>
                        <a:t>Malling</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105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46%</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125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54%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230</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Maidstone</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107</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137</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56%</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244</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Shepway</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55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33%</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114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67%</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169</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Ashford</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74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35%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138</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212</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Dover</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81</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36%</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145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226</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Thanet</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110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51%</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105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49%</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215</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Canterbury</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119</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182</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301</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Swale</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162</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39%</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257</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61%</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419</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Dartford</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83</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43%</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108</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57%</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191</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Gravesham</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74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110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184</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Sevenoaks</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75</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44%</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97</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56%</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172</a:t>
                      </a:r>
                      <a:endParaRPr lang="en-GB" sz="1200" dirty="0">
                        <a:effectLst/>
                        <a:latin typeface="Times New Roman"/>
                        <a:ea typeface="Times New Roman"/>
                      </a:endParaRPr>
                    </a:p>
                  </a:txBody>
                  <a:tcPr marL="68107" marR="68107" marT="0" marB="0"/>
                </a:tc>
              </a:tr>
              <a:tr h="212710">
                <a:tc>
                  <a:txBody>
                    <a:bodyPr/>
                    <a:lstStyle/>
                    <a:p>
                      <a:pPr>
                        <a:spcAft>
                          <a:spcPts val="0"/>
                        </a:spcAft>
                      </a:pPr>
                      <a:r>
                        <a:rPr lang="en-GB" sz="1100" dirty="0">
                          <a:effectLst/>
                        </a:rPr>
                        <a:t>County</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1103</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40%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1622</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60%</a:t>
                      </a:r>
                      <a:endParaRPr lang="en-GB" sz="1200" dirty="0">
                        <a:effectLst/>
                        <a:latin typeface="Times New Roman"/>
                        <a:ea typeface="Times New Roman"/>
                      </a:endParaRPr>
                    </a:p>
                  </a:txBody>
                  <a:tcPr marL="68107" marR="68107" marT="0" marB="0"/>
                </a:tc>
                <a:tc>
                  <a:txBody>
                    <a:bodyPr/>
                    <a:lstStyle/>
                    <a:p>
                      <a:pPr>
                        <a:spcAft>
                          <a:spcPts val="0"/>
                        </a:spcAft>
                      </a:pPr>
                      <a:r>
                        <a:rPr lang="en-GB" sz="1100" dirty="0">
                          <a:effectLst/>
                        </a:rPr>
                        <a:t>2725</a:t>
                      </a:r>
                      <a:endParaRPr lang="en-GB" sz="1200" dirty="0">
                        <a:effectLst/>
                        <a:latin typeface="Times New Roman"/>
                        <a:ea typeface="Times New Roman"/>
                      </a:endParaRPr>
                    </a:p>
                  </a:txBody>
                  <a:tcPr marL="68107" marR="68107" marT="0" marB="0"/>
                </a:tc>
              </a:tr>
            </a:tbl>
          </a:graphicData>
        </a:graphic>
      </p:graphicFrame>
    </p:spTree>
    <p:extLst>
      <p:ext uri="{BB962C8B-B14F-4D97-AF65-F5344CB8AC3E}">
        <p14:creationId xmlns:p14="http://schemas.microsoft.com/office/powerpoint/2010/main" val="888122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HNF Pupils and Secondary School Destination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0200544"/>
              </p:ext>
            </p:extLst>
          </p:nvPr>
        </p:nvGraphicFramePr>
        <p:xfrm>
          <a:off x="1187624" y="1412772"/>
          <a:ext cx="6912767" cy="4392495"/>
        </p:xfrm>
        <a:graphic>
          <a:graphicData uri="http://schemas.openxmlformats.org/drawingml/2006/table">
            <a:tbl>
              <a:tblPr>
                <a:tableStyleId>{5C22544A-7EE6-4342-B048-85BDC9FD1C3A}</a:tableStyleId>
              </a:tblPr>
              <a:tblGrid>
                <a:gridCol w="3247959"/>
                <a:gridCol w="1650032"/>
                <a:gridCol w="2014776"/>
              </a:tblGrid>
              <a:tr h="313750">
                <a:tc gridSpan="3">
                  <a:txBody>
                    <a:bodyPr/>
                    <a:lstStyle/>
                    <a:p>
                      <a:pPr algn="l" fontAlgn="b"/>
                      <a:r>
                        <a:rPr lang="en-GB" sz="1400" b="1" u="none" strike="noStrike" dirty="0">
                          <a:effectLst/>
                        </a:rPr>
                        <a:t>Year 6 HNF pupils </a:t>
                      </a:r>
                      <a:r>
                        <a:rPr lang="en-GB" sz="1400" b="1" u="none" strike="noStrike" dirty="0" smtClean="0">
                          <a:effectLst/>
                        </a:rPr>
                        <a:t>and </a:t>
                      </a:r>
                      <a:r>
                        <a:rPr lang="en-GB" sz="1400" b="1" u="none" strike="noStrike" dirty="0">
                          <a:effectLst/>
                        </a:rPr>
                        <a:t>year 7 </a:t>
                      </a:r>
                      <a:r>
                        <a:rPr lang="en-GB" sz="1400" b="1" u="none" strike="noStrike" dirty="0" smtClean="0">
                          <a:effectLst/>
                        </a:rPr>
                        <a:t>school destination in </a:t>
                      </a:r>
                      <a:r>
                        <a:rPr lang="en-GB" sz="1400" b="1" u="none" strike="noStrike" dirty="0">
                          <a:effectLst/>
                        </a:rPr>
                        <a:t>Sept 2016</a:t>
                      </a:r>
                      <a:endParaRPr lang="en-GB" sz="1400" b="1" i="0" u="none" strike="noStrike" dirty="0">
                        <a:solidFill>
                          <a:srgbClr val="000000"/>
                        </a:solidFill>
                        <a:effectLst/>
                        <a:latin typeface="Calibri"/>
                      </a:endParaRPr>
                    </a:p>
                  </a:txBody>
                  <a:tcPr marL="0" marR="0" marT="0" marB="0" anchor="b"/>
                </a:tc>
                <a:tc hMerge="1">
                  <a:txBody>
                    <a:bodyPr/>
                    <a:lstStyle/>
                    <a:p>
                      <a:endParaRPr lang="en-GB"/>
                    </a:p>
                  </a:txBody>
                  <a:tcPr/>
                </a:tc>
                <a:tc hMerge="1">
                  <a:txBody>
                    <a:bodyPr/>
                    <a:lstStyle/>
                    <a:p>
                      <a:endParaRPr lang="en-GB"/>
                    </a:p>
                  </a:txBody>
                  <a:tcPr/>
                </a:tc>
              </a:tr>
              <a:tr h="313750">
                <a:tc>
                  <a:txBody>
                    <a:bodyPr/>
                    <a:lstStyle/>
                    <a:p>
                      <a:pPr algn="l" fontAlgn="b"/>
                      <a:r>
                        <a:rPr lang="en-GB" sz="1400" b="1" u="none" strike="noStrike" dirty="0">
                          <a:effectLst/>
                        </a:rPr>
                        <a:t>Type of school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Totals</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a:t>
                      </a:r>
                      <a:endParaRPr lang="en-GB" sz="1400" b="1" i="0" u="none" strike="noStrike" dirty="0">
                        <a:solidFill>
                          <a:srgbClr val="000000"/>
                        </a:solidFill>
                        <a:effectLst/>
                        <a:latin typeface="Calibri"/>
                      </a:endParaRPr>
                    </a:p>
                  </a:txBody>
                  <a:tcPr marL="0" marR="0" marT="0" marB="0" anchor="b"/>
                </a:tc>
              </a:tr>
              <a:tr h="313750">
                <a:tc>
                  <a:txBody>
                    <a:bodyPr/>
                    <a:lstStyle/>
                    <a:p>
                      <a:pPr algn="l" fontAlgn="b"/>
                      <a:r>
                        <a:rPr lang="en-GB" sz="1400" b="1" u="none" strike="noStrike" dirty="0">
                          <a:effectLst/>
                        </a:rPr>
                        <a:t>Special school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80</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49%</a:t>
                      </a:r>
                      <a:endParaRPr lang="en-GB" sz="1400" b="1" i="0" u="none" strike="noStrike" dirty="0">
                        <a:solidFill>
                          <a:srgbClr val="000000"/>
                        </a:solidFill>
                        <a:effectLst/>
                        <a:latin typeface="Calibri"/>
                      </a:endParaRPr>
                    </a:p>
                  </a:txBody>
                  <a:tcPr marL="0" marR="0" marT="0" marB="0" anchor="b"/>
                </a:tc>
              </a:tr>
              <a:tr h="313750">
                <a:tc>
                  <a:txBody>
                    <a:bodyPr/>
                    <a:lstStyle/>
                    <a:p>
                      <a:pPr algn="l" fontAlgn="b"/>
                      <a:r>
                        <a:rPr lang="en-GB" sz="1400" b="1" u="none" strike="noStrike" dirty="0">
                          <a:effectLst/>
                        </a:rPr>
                        <a:t>Mainstream school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71</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43%</a:t>
                      </a:r>
                      <a:endParaRPr lang="en-GB" sz="1400" b="1" i="0" u="none" strike="noStrike" dirty="0">
                        <a:solidFill>
                          <a:srgbClr val="000000"/>
                        </a:solidFill>
                        <a:effectLst/>
                        <a:latin typeface="Calibri"/>
                      </a:endParaRPr>
                    </a:p>
                  </a:txBody>
                  <a:tcPr marL="0" marR="0" marT="0" marB="0" anchor="b"/>
                </a:tc>
              </a:tr>
              <a:tr h="313750">
                <a:tc>
                  <a:txBody>
                    <a:bodyPr/>
                    <a:lstStyle/>
                    <a:p>
                      <a:pPr algn="l" fontAlgn="b"/>
                      <a:r>
                        <a:rPr lang="en-GB" sz="1400" b="1" u="none" strike="noStrike" dirty="0">
                          <a:effectLst/>
                        </a:rPr>
                        <a:t>Other</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12</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8%</a:t>
                      </a:r>
                      <a:endParaRPr lang="en-GB" sz="1400" b="1" i="0" u="none" strike="noStrike" dirty="0">
                        <a:solidFill>
                          <a:srgbClr val="000000"/>
                        </a:solidFill>
                        <a:effectLst/>
                        <a:latin typeface="Calibri"/>
                      </a:endParaRPr>
                    </a:p>
                  </a:txBody>
                  <a:tcPr marL="0" marR="0" marT="0" marB="0" anchor="b"/>
                </a:tc>
              </a:tr>
              <a:tr h="313750">
                <a:tc>
                  <a:txBody>
                    <a:bodyPr/>
                    <a:lstStyle/>
                    <a:p>
                      <a:pPr algn="l" fontAlgn="b"/>
                      <a:r>
                        <a:rPr lang="en-GB" sz="1400" b="1" u="none" strike="noStrike" dirty="0">
                          <a:effectLst/>
                        </a:rPr>
                        <a:t>Total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163</a:t>
                      </a:r>
                      <a:endParaRPr lang="en-GB" sz="1400" b="1" i="0" u="none" strike="noStrike" dirty="0">
                        <a:solidFill>
                          <a:srgbClr val="000000"/>
                        </a:solidFill>
                        <a:effectLst/>
                        <a:latin typeface="Calibri"/>
                      </a:endParaRPr>
                    </a:p>
                  </a:txBody>
                  <a:tcPr marL="0" marR="0" marT="0" marB="0" anchor="b"/>
                </a:tc>
                <a:tc>
                  <a:txBody>
                    <a:bodyPr/>
                    <a:lstStyle/>
                    <a:p>
                      <a:pPr algn="ctr" fontAlgn="b"/>
                      <a:endParaRPr lang="en-GB" sz="1400" b="1" i="0" u="none" strike="noStrike" dirty="0">
                        <a:solidFill>
                          <a:srgbClr val="000000"/>
                        </a:solidFill>
                        <a:effectLst/>
                        <a:latin typeface="Calibri"/>
                      </a:endParaRPr>
                    </a:p>
                  </a:txBody>
                  <a:tcPr marL="0" marR="0" marT="0" marB="0" anchor="b"/>
                </a:tc>
              </a:tr>
              <a:tr h="313750">
                <a:tc>
                  <a:txBody>
                    <a:bodyPr/>
                    <a:lstStyle/>
                    <a:p>
                      <a:pPr algn="l" fontAlgn="b"/>
                      <a:endParaRPr lang="en-GB" sz="1400" b="1" i="0" u="none" strike="noStrike" dirty="0">
                        <a:solidFill>
                          <a:srgbClr val="000000"/>
                        </a:solidFill>
                        <a:effectLst/>
                        <a:latin typeface="Calibri"/>
                      </a:endParaRPr>
                    </a:p>
                  </a:txBody>
                  <a:tcPr marL="0" marR="0" marT="0" marB="0" anchor="b"/>
                </a:tc>
                <a:tc>
                  <a:txBody>
                    <a:bodyPr/>
                    <a:lstStyle/>
                    <a:p>
                      <a:pPr algn="ctr" fontAlgn="b"/>
                      <a:endParaRPr lang="en-GB" sz="1400" b="1" i="0" u="none" strike="noStrike" dirty="0">
                        <a:solidFill>
                          <a:srgbClr val="000000"/>
                        </a:solidFill>
                        <a:effectLst/>
                        <a:latin typeface="Calibri"/>
                      </a:endParaRPr>
                    </a:p>
                  </a:txBody>
                  <a:tcPr marL="0" marR="0" marT="0" marB="0" anchor="b"/>
                </a:tc>
                <a:tc>
                  <a:txBody>
                    <a:bodyPr/>
                    <a:lstStyle/>
                    <a:p>
                      <a:pPr algn="ctr" fontAlgn="b"/>
                      <a:endParaRPr lang="en-GB" sz="1400" b="1" i="0" u="none" strike="noStrike" dirty="0">
                        <a:solidFill>
                          <a:srgbClr val="000000"/>
                        </a:solidFill>
                        <a:effectLst/>
                        <a:latin typeface="Calibri"/>
                      </a:endParaRPr>
                    </a:p>
                  </a:txBody>
                  <a:tcPr marL="0" marR="0" marT="0" marB="0" anchor="b"/>
                </a:tc>
              </a:tr>
              <a:tr h="1254995">
                <a:tc>
                  <a:txBody>
                    <a:bodyPr/>
                    <a:lstStyle/>
                    <a:p>
                      <a:pPr algn="l" fontAlgn="b"/>
                      <a:r>
                        <a:rPr lang="en-GB" sz="1400" b="1" u="none" strike="noStrike" dirty="0">
                          <a:effectLst/>
                        </a:rPr>
                        <a:t>Mainstream pupils</a:t>
                      </a:r>
                      <a:endParaRPr lang="en-GB" sz="1400" b="1" i="0" u="none" strike="noStrike" dirty="0">
                        <a:solidFill>
                          <a:srgbClr val="000000"/>
                        </a:solidFill>
                        <a:effectLst/>
                        <a:latin typeface="Calibri"/>
                      </a:endParaRPr>
                    </a:p>
                  </a:txBody>
                  <a:tcPr marL="0" marR="0" marT="0" marB="0" anchor="b"/>
                </a:tc>
                <a:tc>
                  <a:txBody>
                    <a:bodyPr/>
                    <a:lstStyle/>
                    <a:p>
                      <a:pPr algn="ctr" fontAlgn="b"/>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Number with HNF </a:t>
                      </a:r>
                      <a:r>
                        <a:rPr lang="en-GB" sz="1400" b="1" u="none" strike="noStrike" dirty="0" smtClean="0">
                          <a:effectLst/>
                        </a:rPr>
                        <a:t>claims </a:t>
                      </a:r>
                      <a:r>
                        <a:rPr lang="en-GB" sz="1400" b="1" u="none" strike="noStrike" dirty="0">
                          <a:effectLst/>
                        </a:rPr>
                        <a:t>since Sept 2016</a:t>
                      </a:r>
                      <a:endParaRPr lang="en-GB" sz="1400" b="1" i="0" u="none" strike="noStrike" dirty="0">
                        <a:solidFill>
                          <a:srgbClr val="000000"/>
                        </a:solidFill>
                        <a:effectLst/>
                        <a:latin typeface="Calibri"/>
                      </a:endParaRPr>
                    </a:p>
                  </a:txBody>
                  <a:tcPr marL="0" marR="0" marT="0" marB="0" anchor="b"/>
                </a:tc>
              </a:tr>
              <a:tr h="313750">
                <a:tc>
                  <a:txBody>
                    <a:bodyPr/>
                    <a:lstStyle/>
                    <a:p>
                      <a:pPr algn="l" fontAlgn="b"/>
                      <a:r>
                        <a:rPr lang="en-GB" sz="1400" b="1" u="none" strike="noStrike" dirty="0">
                          <a:effectLst/>
                        </a:rPr>
                        <a:t>Number with EHCPs</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43 (60%)</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3</a:t>
                      </a:r>
                      <a:endParaRPr lang="en-GB" sz="1400" b="1" i="0" u="none" strike="noStrike" dirty="0">
                        <a:solidFill>
                          <a:srgbClr val="000000"/>
                        </a:solidFill>
                        <a:effectLst/>
                        <a:latin typeface="Calibri"/>
                      </a:endParaRPr>
                    </a:p>
                  </a:txBody>
                  <a:tcPr marL="0" marR="0" marT="0" marB="0" anchor="b"/>
                </a:tc>
              </a:tr>
              <a:tr h="313750">
                <a:tc>
                  <a:txBody>
                    <a:bodyPr/>
                    <a:lstStyle/>
                    <a:p>
                      <a:pPr algn="l" fontAlgn="b"/>
                      <a:r>
                        <a:rPr lang="en-GB" sz="1400" b="1" u="none" strike="noStrike" dirty="0">
                          <a:effectLst/>
                        </a:rPr>
                        <a:t>Number without EHCP</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28 (40%)</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a:t>
                      </a:r>
                      <a:endParaRPr lang="en-GB" sz="1400" b="1" i="0" u="none" strike="noStrike" dirty="0">
                        <a:solidFill>
                          <a:srgbClr val="000000"/>
                        </a:solidFill>
                        <a:effectLst/>
                        <a:latin typeface="Calibri"/>
                      </a:endParaRPr>
                    </a:p>
                  </a:txBody>
                  <a:tcPr marL="0" marR="0" marT="0" marB="0" anchor="b"/>
                </a:tc>
              </a:tr>
              <a:tr h="313750">
                <a:tc>
                  <a:txBody>
                    <a:bodyPr/>
                    <a:lstStyle/>
                    <a:p>
                      <a:pPr algn="l" fontAlgn="b"/>
                      <a:r>
                        <a:rPr lang="en-GB" sz="1400" b="1" u="none" strike="noStrike" dirty="0">
                          <a:effectLst/>
                        </a:rPr>
                        <a:t>Total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71</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5</a:t>
                      </a:r>
                      <a:endParaRPr lang="en-GB" sz="14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41079171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3688" y="4653136"/>
            <a:ext cx="5486400" cy="566738"/>
          </a:xfrm>
        </p:spPr>
        <p:txBody>
          <a:bodyPr/>
          <a:lstStyle/>
          <a:p>
            <a:r>
              <a:rPr lang="en-GB" dirty="0" smtClean="0"/>
              <a:t>Conclusion</a:t>
            </a:r>
            <a:endParaRPr lang="en-GB" dirty="0"/>
          </a:p>
        </p:txBody>
      </p:sp>
      <p:graphicFrame>
        <p:nvGraphicFramePr>
          <p:cNvPr id="4" name="Content Placeholder 3"/>
          <p:cNvGraphicFramePr>
            <a:graphicFrameLocks noGrp="1"/>
          </p:cNvGraphicFramePr>
          <p:nvPr>
            <p:ph type="pic" idx="1"/>
            <p:extLst>
              <p:ext uri="{D42A27DB-BD31-4B8C-83A1-F6EECF244321}">
                <p14:modId xmlns:p14="http://schemas.microsoft.com/office/powerpoint/2010/main" val="2496638499"/>
              </p:ext>
            </p:extLst>
          </p:nvPr>
        </p:nvGraphicFramePr>
        <p:xfrm>
          <a:off x="899592" y="404664"/>
          <a:ext cx="7344816"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half" idx="2"/>
          </p:nvPr>
        </p:nvSpPr>
        <p:spPr>
          <a:xfrm>
            <a:off x="1259632" y="5229200"/>
            <a:ext cx="6624736" cy="1080120"/>
          </a:xfrm>
        </p:spPr>
        <p:txBody>
          <a:bodyPr/>
          <a:lstStyle/>
          <a:p>
            <a:pPr marL="285750" indent="-285750">
              <a:buFont typeface="Arial" panose="020B0604020202020204" pitchFamily="34" charset="0"/>
              <a:buChar char="•"/>
            </a:pPr>
            <a:r>
              <a:rPr lang="en-GB" dirty="0" smtClean="0"/>
              <a:t>The % of CYP with EHCPs in mainstream schools drops by 20% from year 6 to year 7.</a:t>
            </a:r>
          </a:p>
          <a:p>
            <a:endParaRPr lang="en-GB" dirty="0"/>
          </a:p>
        </p:txBody>
      </p:sp>
    </p:spTree>
    <p:extLst>
      <p:ext uri="{BB962C8B-B14F-4D97-AF65-F5344CB8AC3E}">
        <p14:creationId xmlns:p14="http://schemas.microsoft.com/office/powerpoint/2010/main" val="24304386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640" y="4653136"/>
            <a:ext cx="5486400" cy="566738"/>
          </a:xfrm>
        </p:spPr>
        <p:txBody>
          <a:bodyPr/>
          <a:lstStyle/>
          <a:p>
            <a:r>
              <a:rPr lang="en-GB" dirty="0" smtClean="0"/>
              <a:t>Conclusion</a:t>
            </a:r>
            <a:endParaRPr lang="en-GB" dirty="0"/>
          </a:p>
        </p:txBody>
      </p:sp>
      <p:graphicFrame>
        <p:nvGraphicFramePr>
          <p:cNvPr id="4" name="Content Placeholder 3"/>
          <p:cNvGraphicFramePr>
            <a:graphicFrameLocks noGrp="1"/>
          </p:cNvGraphicFramePr>
          <p:nvPr>
            <p:ph type="pic" idx="1"/>
            <p:extLst>
              <p:ext uri="{D42A27DB-BD31-4B8C-83A1-F6EECF244321}">
                <p14:modId xmlns:p14="http://schemas.microsoft.com/office/powerpoint/2010/main" val="2517262085"/>
              </p:ext>
            </p:extLst>
          </p:nvPr>
        </p:nvGraphicFramePr>
        <p:xfrm>
          <a:off x="1086762" y="332656"/>
          <a:ext cx="6970476" cy="454441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1115616" y="5157192"/>
            <a:ext cx="7056784" cy="1440160"/>
          </a:xfrm>
        </p:spPr>
        <p:txBody>
          <a:bodyPr/>
          <a:lstStyle/>
          <a:p>
            <a:pPr marL="285750" indent="-285750">
              <a:buFont typeface="Arial" panose="020B0604020202020204" pitchFamily="34" charset="0"/>
              <a:buChar char="•"/>
            </a:pPr>
            <a:r>
              <a:rPr lang="en-GB" dirty="0" smtClean="0"/>
              <a:t>Secondary schools’ HNF claims are more likely to be for an EHCP (58%-70%) than without an EHCP. E.g. Out of all the HNF claims for Year 10, 70% of the CYP have an EHCP and 30% don’t.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575410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Provision provided by Secondary Schools for CYP who previously had HNF</a:t>
            </a:r>
            <a:endParaRPr lang="en-GB" sz="3200" dirty="0"/>
          </a:p>
        </p:txBody>
      </p:sp>
      <p:sp>
        <p:nvSpPr>
          <p:cNvPr id="3" name="Content Placeholder 2"/>
          <p:cNvSpPr>
            <a:spLocks noGrp="1"/>
          </p:cNvSpPr>
          <p:nvPr>
            <p:ph idx="1"/>
          </p:nvPr>
        </p:nvSpPr>
        <p:spPr>
          <a:xfrm>
            <a:off x="457200" y="1600200"/>
            <a:ext cx="8229600" cy="4709120"/>
          </a:xfrm>
        </p:spPr>
        <p:txBody>
          <a:bodyPr>
            <a:normAutofit lnSpcReduction="10000"/>
          </a:bodyPr>
          <a:lstStyle/>
          <a:p>
            <a:r>
              <a:rPr lang="en-GB" sz="2000" dirty="0" smtClean="0"/>
              <a:t>16 secondary schools provided information on the provision provided for 34 students in this group.</a:t>
            </a:r>
          </a:p>
          <a:p>
            <a:r>
              <a:rPr lang="en-GB" sz="2000" dirty="0" smtClean="0"/>
              <a:t>For 19 of these pupils the schools stated that the provision required was mainly being delivered by the differentiated curriculum and ability setting in core subjects and more individualised provision didn’t exceed the £6,000 threshold.</a:t>
            </a:r>
          </a:p>
          <a:p>
            <a:r>
              <a:rPr lang="en-GB" sz="2000" dirty="0" smtClean="0"/>
              <a:t>For 5 of these pupils the schools stated that the provision required was being fully delivered by the differentiated curriculum and ability setting in core subjects.</a:t>
            </a:r>
          </a:p>
          <a:p>
            <a:r>
              <a:rPr lang="en-GB" sz="2000" dirty="0" smtClean="0"/>
              <a:t>For 4 pupils the school is either in the process of applying for HNF or will be applying after the Annual Review and the provision plan is updated.</a:t>
            </a:r>
          </a:p>
          <a:p>
            <a:r>
              <a:rPr lang="en-GB" sz="2000" dirty="0" smtClean="0"/>
              <a:t>4 already had high needs funding in place (2 were agreed in principle prior to the pupil starting at the secondary school).</a:t>
            </a:r>
          </a:p>
          <a:p>
            <a:r>
              <a:rPr lang="en-GB" sz="2000" dirty="0" smtClean="0"/>
              <a:t>2 pupils have subsequently moved to a Special school or SRP.</a:t>
            </a:r>
          </a:p>
          <a:p>
            <a:pPr marL="0" indent="0">
              <a:buNone/>
            </a:pPr>
            <a:endParaRPr lang="en-GB" sz="2000" dirty="0" smtClean="0"/>
          </a:p>
          <a:p>
            <a:endParaRPr lang="en-GB" sz="2000" dirty="0" smtClean="0"/>
          </a:p>
          <a:p>
            <a:pPr marL="0" indent="0">
              <a:buNone/>
            </a:pPr>
            <a:endParaRPr lang="en-GB" sz="2000" dirty="0" smtClean="0"/>
          </a:p>
          <a:p>
            <a:endParaRPr lang="en-GB" sz="2000" dirty="0"/>
          </a:p>
        </p:txBody>
      </p:sp>
    </p:spTree>
    <p:extLst>
      <p:ext uri="{BB962C8B-B14F-4D97-AF65-F5344CB8AC3E}">
        <p14:creationId xmlns:p14="http://schemas.microsoft.com/office/powerpoint/2010/main" val="321521069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 of CYP who received HNF and went on to be issued with an EHCP</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8260044"/>
              </p:ext>
            </p:extLst>
          </p:nvPr>
        </p:nvGraphicFramePr>
        <p:xfrm>
          <a:off x="755576" y="1600201"/>
          <a:ext cx="7704856" cy="4349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24827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High Needs Funding </a:t>
            </a:r>
            <a:endParaRPr lang="en-GB" dirty="0"/>
          </a:p>
        </p:txBody>
      </p:sp>
      <p:sp>
        <p:nvSpPr>
          <p:cNvPr id="3" name="Content Placeholder 2"/>
          <p:cNvSpPr>
            <a:spLocks noGrp="1"/>
          </p:cNvSpPr>
          <p:nvPr>
            <p:ph sz="half" idx="1"/>
          </p:nvPr>
        </p:nvSpPr>
        <p:spPr>
          <a:xfrm>
            <a:off x="457200" y="1340768"/>
            <a:ext cx="8075240" cy="5184576"/>
          </a:xfrm>
        </p:spPr>
        <p:txBody>
          <a:bodyPr>
            <a:normAutofit fontScale="77500" lnSpcReduction="20000"/>
          </a:bodyPr>
          <a:lstStyle/>
          <a:p>
            <a:pPr marL="0" lvl="0" indent="0">
              <a:buNone/>
            </a:pPr>
            <a:r>
              <a:rPr lang="en-GB" sz="3300" dirty="0" smtClean="0">
                <a:solidFill>
                  <a:srgbClr val="4283C4"/>
                </a:solidFill>
              </a:rPr>
              <a:t>In partnership with schools we want to look at practice and provision where: </a:t>
            </a:r>
          </a:p>
          <a:p>
            <a:pPr lvl="0"/>
            <a:r>
              <a:rPr lang="en-GB" sz="3300" dirty="0" smtClean="0"/>
              <a:t>There are more than </a:t>
            </a:r>
            <a:r>
              <a:rPr lang="en-GB" sz="3300" b="1" dirty="0" smtClean="0"/>
              <a:t>10</a:t>
            </a:r>
            <a:r>
              <a:rPr lang="en-GB" sz="3300" dirty="0" smtClean="0"/>
              <a:t> </a:t>
            </a:r>
            <a:r>
              <a:rPr lang="en-GB" sz="3300" dirty="0"/>
              <a:t>applications for high needs </a:t>
            </a:r>
            <a:r>
              <a:rPr lang="en-GB" sz="3300" dirty="0" smtClean="0"/>
              <a:t>funding (will vary depending on size of school).</a:t>
            </a:r>
            <a:endParaRPr lang="en-GB" sz="3300" dirty="0"/>
          </a:p>
          <a:p>
            <a:pPr lvl="0"/>
            <a:r>
              <a:rPr lang="en-GB" sz="3300" dirty="0"/>
              <a:t>Applications </a:t>
            </a:r>
            <a:r>
              <a:rPr lang="en-GB" sz="3300" dirty="0" smtClean="0"/>
              <a:t>include </a:t>
            </a:r>
            <a:r>
              <a:rPr lang="en-GB" sz="3300" dirty="0"/>
              <a:t>a majority of 1:1 provision.</a:t>
            </a:r>
          </a:p>
          <a:p>
            <a:pPr lvl="0"/>
            <a:r>
              <a:rPr lang="en-GB" sz="3300" dirty="0" smtClean="0"/>
              <a:t>Any </a:t>
            </a:r>
            <a:r>
              <a:rPr lang="en-GB" sz="3300" dirty="0"/>
              <a:t>HNF application that is over the </a:t>
            </a:r>
            <a:r>
              <a:rPr lang="en-GB" sz="3300" dirty="0" smtClean="0"/>
              <a:t>Special </a:t>
            </a:r>
            <a:r>
              <a:rPr lang="en-GB" sz="3300" dirty="0"/>
              <a:t>school cost for that need type.</a:t>
            </a:r>
          </a:p>
          <a:p>
            <a:pPr lvl="0"/>
            <a:r>
              <a:rPr lang="en-GB" sz="3300" dirty="0" smtClean="0"/>
              <a:t>There is evidence of poor </a:t>
            </a:r>
            <a:r>
              <a:rPr lang="en-GB" sz="3300" dirty="0"/>
              <a:t>quality provision plans, </a:t>
            </a:r>
            <a:r>
              <a:rPr lang="en-GB" sz="3300" dirty="0" smtClean="0"/>
              <a:t>poor outcomes </a:t>
            </a:r>
            <a:r>
              <a:rPr lang="en-GB" sz="3300" dirty="0"/>
              <a:t>or </a:t>
            </a:r>
            <a:r>
              <a:rPr lang="en-GB" sz="3300" dirty="0" smtClean="0"/>
              <a:t>limited evidence </a:t>
            </a:r>
            <a:r>
              <a:rPr lang="en-GB" sz="3300" dirty="0"/>
              <a:t>of ‘assess, plan, do, review cycle’. </a:t>
            </a:r>
          </a:p>
          <a:p>
            <a:pPr lvl="0"/>
            <a:r>
              <a:rPr lang="en-GB" sz="3300" dirty="0"/>
              <a:t>Lack of evidence of impact and/or progress at reapplication. </a:t>
            </a:r>
            <a:endParaRPr lang="en-GB" sz="3300" dirty="0" smtClean="0"/>
          </a:p>
          <a:p>
            <a:pPr lvl="0"/>
            <a:r>
              <a:rPr lang="en-GB" sz="3300" dirty="0" smtClean="0"/>
              <a:t>Limited use of the LIFT process and the available support to increase capacity in the school</a:t>
            </a:r>
            <a:endParaRPr lang="en-GB" sz="3300" dirty="0"/>
          </a:p>
          <a:p>
            <a:pPr marL="0" indent="0">
              <a:buNone/>
            </a:pPr>
            <a:endParaRPr lang="en-GB" dirty="0"/>
          </a:p>
        </p:txBody>
      </p:sp>
    </p:spTree>
    <p:extLst>
      <p:ext uri="{BB962C8B-B14F-4D97-AF65-F5344CB8AC3E}">
        <p14:creationId xmlns:p14="http://schemas.microsoft.com/office/powerpoint/2010/main" val="263126237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5540"/>
            <a:ext cx="9144000" cy="5491692"/>
          </a:xfrm>
          <a:prstGeom prst="rect">
            <a:avLst/>
          </a:prstGeom>
        </p:spPr>
      </p:pic>
      <p:pic>
        <p:nvPicPr>
          <p:cNvPr id="1433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sp>
        <p:nvSpPr>
          <p:cNvPr id="14338" name="Text Box 1"/>
          <p:cNvSpPr txBox="1">
            <a:spLocks noChangeArrowheads="1"/>
          </p:cNvSpPr>
          <p:nvPr/>
        </p:nvSpPr>
        <p:spPr bwMode="auto">
          <a:xfrm>
            <a:off x="467544" y="5560294"/>
            <a:ext cx="6480720" cy="1080219"/>
          </a:xfrm>
          <a:prstGeom prst="rect">
            <a:avLst/>
          </a:prstGeom>
          <a:solidFill>
            <a:schemeClr val="bg1"/>
          </a:solidFill>
          <a:ln w="9525">
            <a:noFill/>
            <a:round/>
            <a:headEnd/>
            <a:tailEnd/>
          </a:ln>
        </p:spPr>
        <p:txBody>
          <a:bodyPr anchor="ctr"/>
          <a:lstStyle/>
          <a:p>
            <a:pPr algn="ctr" defTabSz="449263">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dirty="0" smtClean="0">
                <a:solidFill>
                  <a:srgbClr val="4283C4"/>
                </a:solidFill>
                <a:latin typeface="Calibri"/>
                <a:ea typeface="ＭＳ Ｐゴシック"/>
                <a:cs typeface="Arial" charset="0"/>
              </a:rPr>
              <a:t>Education Services Company</a:t>
            </a:r>
            <a:endParaRPr lang="en-GB" sz="4000" b="1" dirty="0">
              <a:solidFill>
                <a:srgbClr val="4283C4"/>
              </a:solidFill>
              <a:latin typeface="Calibri"/>
              <a:ea typeface="ＭＳ Ｐゴシック"/>
              <a:cs typeface="Arial" charset="0"/>
            </a:endParaRPr>
          </a:p>
        </p:txBody>
      </p:sp>
    </p:spTree>
    <p:extLst>
      <p:ext uri="{BB962C8B-B14F-4D97-AF65-F5344CB8AC3E}">
        <p14:creationId xmlns:p14="http://schemas.microsoft.com/office/powerpoint/2010/main" val="281208904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116632"/>
            <a:ext cx="8228013" cy="1141412"/>
          </a:xfrm>
        </p:spPr>
        <p:txBody>
          <a:bodyPr>
            <a:normAutofit/>
          </a:bodyPr>
          <a:lstStyle/>
          <a:p>
            <a:pPr algn="l"/>
            <a:r>
              <a:rPr lang="en-GB" sz="3200" b="1" dirty="0" smtClean="0">
                <a:solidFill>
                  <a:srgbClr val="0070C0"/>
                </a:solidFill>
                <a:latin typeface="Arial" panose="020B0604020202020204" pitchFamily="34" charset="0"/>
                <a:cs typeface="Arial" panose="020B0604020202020204" pitchFamily="34" charset="0"/>
              </a:rPr>
              <a:t>Key priorities and service developments</a:t>
            </a:r>
            <a:endParaRPr lang="en-GB" sz="32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609389" y="1340768"/>
            <a:ext cx="8208714" cy="4130261"/>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sz="2800" kern="0" dirty="0" smtClean="0"/>
              <a:t>EYPS Vision and Priorities for Improvement 2017-2020</a:t>
            </a:r>
          </a:p>
          <a:p>
            <a:r>
              <a:rPr lang="en-GB" sz="2800" kern="0" dirty="0" smtClean="0"/>
              <a:t>Education Services Company</a:t>
            </a:r>
          </a:p>
          <a:p>
            <a:r>
              <a:rPr lang="en-GB" sz="2800" kern="0" dirty="0" smtClean="0"/>
              <a:t>Children’s and Young People’s Services Improvement Programme</a:t>
            </a:r>
          </a:p>
          <a:p>
            <a:r>
              <a:rPr lang="en-GB" sz="2800" kern="0" dirty="0" smtClean="0"/>
              <a:t>SEND Strategy Refresh</a:t>
            </a:r>
          </a:p>
          <a:p>
            <a:r>
              <a:rPr lang="en-GB" sz="2800" kern="0" dirty="0" smtClean="0"/>
              <a:t>NEETs and 14-19 Strategy</a:t>
            </a:r>
          </a:p>
          <a:p>
            <a:r>
              <a:rPr lang="en-GB" sz="2800" kern="0" dirty="0" smtClean="0"/>
              <a:t>Early Help Strategy and Three Year Plan</a:t>
            </a:r>
          </a:p>
          <a:p>
            <a:r>
              <a:rPr lang="en-GB" sz="2800" kern="0" dirty="0" smtClean="0"/>
              <a:t>Education Commissioning Plan Update</a:t>
            </a:r>
          </a:p>
          <a:p>
            <a:endParaRPr lang="en-GB" sz="4000" kern="0" dirty="0" smtClean="0"/>
          </a:p>
          <a:p>
            <a:endParaRPr lang="en-GB" kern="0" dirty="0" smtClean="0"/>
          </a:p>
          <a:p>
            <a:endParaRPr lang="en-GB" kern="0" dirty="0" smtClean="0"/>
          </a:p>
          <a:p>
            <a:pPr marL="0" indent="0">
              <a:buFont typeface="Arial" charset="0"/>
              <a:buNone/>
            </a:pPr>
            <a:endParaRPr lang="en-GB" sz="2800" kern="0" dirty="0" smtClean="0"/>
          </a:p>
          <a:p>
            <a:endParaRPr lang="en-GB" sz="2800" kern="0" dirty="0"/>
          </a:p>
          <a:p>
            <a:pPr marL="0" indent="0">
              <a:buFont typeface="Arial" charset="0"/>
              <a:buNone/>
            </a:pPr>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24436982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mj-lt"/>
                <a:cs typeface="Arial" panose="020B0604020202020204" pitchFamily="34" charset="0"/>
              </a:rPr>
              <a:t>OUR OBJECTIVES</a:t>
            </a:r>
            <a:endParaRPr lang="en-GB" sz="4000" dirty="0">
              <a:latin typeface="+mj-lt"/>
              <a:cs typeface="Arial" panose="020B0604020202020204" pitchFamily="34" charset="0"/>
            </a:endParaRPr>
          </a:p>
        </p:txBody>
      </p:sp>
      <p:sp>
        <p:nvSpPr>
          <p:cNvPr id="3" name="Content Placeholder 2"/>
          <p:cNvSpPr>
            <a:spLocks noGrp="1"/>
          </p:cNvSpPr>
          <p:nvPr>
            <p:ph idx="1"/>
          </p:nvPr>
        </p:nvSpPr>
        <p:spPr>
          <a:xfrm>
            <a:off x="457200" y="1412776"/>
            <a:ext cx="8229600" cy="4525963"/>
          </a:xfrm>
        </p:spPr>
        <p:txBody>
          <a:bodyPr>
            <a:noAutofit/>
          </a:bodyPr>
          <a:lstStyle/>
          <a:p>
            <a:r>
              <a:rPr lang="en-GB" sz="2400" dirty="0" smtClean="0">
                <a:latin typeface="+mn-lt"/>
                <a:cs typeface="Arial" panose="020B0604020202020204" pitchFamily="34" charset="0"/>
              </a:rPr>
              <a:t>To increase the long-term sustainability of Education Services in Kent </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To maintain and enhance strong bonds between KCC and Kent schools, allowing schools to have a greater say in how services operate and continuing the focus on improving attainment and standards</a:t>
            </a:r>
          </a:p>
          <a:p>
            <a:pPr marL="0" indent="0">
              <a:buNone/>
            </a:pPr>
            <a:endParaRPr lang="en-GB" sz="2400" dirty="0" smtClean="0">
              <a:latin typeface="+mn-lt"/>
              <a:cs typeface="Arial" panose="020B0604020202020204" pitchFamily="34" charset="0"/>
            </a:endParaRPr>
          </a:p>
          <a:p>
            <a:r>
              <a:rPr lang="en-GB" sz="2400" dirty="0" smtClean="0">
                <a:latin typeface="+mn-lt"/>
                <a:cs typeface="Arial" panose="020B0604020202020204" pitchFamily="34" charset="0"/>
              </a:rPr>
              <a:t>To realise the additional opportunities for growth and future investment in traded Education Services to better support the delivery of high-quality statutory services.</a:t>
            </a:r>
          </a:p>
        </p:txBody>
      </p:sp>
    </p:spTree>
    <p:extLst>
      <p:ext uri="{BB962C8B-B14F-4D97-AF65-F5344CB8AC3E}">
        <p14:creationId xmlns:p14="http://schemas.microsoft.com/office/powerpoint/2010/main" val="395965711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4000" dirty="0" smtClean="0">
                <a:latin typeface="+mj-lt"/>
                <a:cs typeface="Arial" panose="020B0604020202020204" pitchFamily="34" charset="0"/>
              </a:rPr>
              <a:t>EDUCATION SERVICES COMPANY SCOPE</a:t>
            </a:r>
            <a:endParaRPr lang="en-GB" sz="4000" dirty="0">
              <a:latin typeface="+mj-lt"/>
              <a:cs typeface="Arial" panose="020B0604020202020204" pitchFamily="34" charset="0"/>
            </a:endParaRPr>
          </a:p>
        </p:txBody>
      </p:sp>
      <p:sp>
        <p:nvSpPr>
          <p:cNvPr id="3" name="Content Placeholder 2"/>
          <p:cNvSpPr>
            <a:spLocks noGrp="1"/>
          </p:cNvSpPr>
          <p:nvPr>
            <p:ph idx="1"/>
          </p:nvPr>
        </p:nvSpPr>
        <p:spPr>
          <a:xfrm>
            <a:off x="457200" y="1412776"/>
            <a:ext cx="8229600" cy="4525963"/>
          </a:xfrm>
        </p:spPr>
        <p:txBody>
          <a:bodyPr>
            <a:normAutofit/>
          </a:bodyPr>
          <a:lstStyle/>
          <a:p>
            <a:r>
              <a:rPr lang="en-GB" sz="2400" dirty="0" smtClean="0">
                <a:latin typeface="+mn-lt"/>
                <a:cs typeface="Arial" panose="020B0604020202020204" pitchFamily="34" charset="0"/>
              </a:rPr>
              <a:t>It is proposed that the Education Services Company will be a </a:t>
            </a:r>
            <a:r>
              <a:rPr lang="en-GB" sz="2400" b="1" dirty="0" smtClean="0">
                <a:solidFill>
                  <a:srgbClr val="FF0000"/>
                </a:solidFill>
                <a:latin typeface="+mn-lt"/>
                <a:cs typeface="Arial" panose="020B0604020202020204" pitchFamily="34" charset="0"/>
              </a:rPr>
              <a:t>Community Interest Company </a:t>
            </a:r>
            <a:r>
              <a:rPr lang="en-GB" sz="2400" dirty="0">
                <a:latin typeface="+mn-lt"/>
              </a:rPr>
              <a:t>- intended for companies that wish to use assets and profits for community benefit rather than for increase in shareholder wealth. </a:t>
            </a:r>
            <a:endParaRPr lang="en-GB" sz="2400" dirty="0" smtClean="0">
              <a:latin typeface="+mn-lt"/>
            </a:endParaRPr>
          </a:p>
          <a:p>
            <a:endParaRPr lang="en-GB" sz="2400" dirty="0">
              <a:latin typeface="+mn-lt"/>
            </a:endParaRPr>
          </a:p>
          <a:p>
            <a:r>
              <a:rPr lang="en-GB" sz="2400" dirty="0" smtClean="0">
                <a:latin typeface="+mn-lt"/>
                <a:cs typeface="Arial" panose="020B0604020202020204" pitchFamily="34" charset="0"/>
              </a:rPr>
              <a:t>The Education Services Company will be responsible for delivering directly a number of services that are currently delivered from KCC and will continue to act as an access point for other KCC provided services</a:t>
            </a:r>
          </a:p>
        </p:txBody>
      </p:sp>
    </p:spTree>
    <p:extLst>
      <p:ext uri="{BB962C8B-B14F-4D97-AF65-F5344CB8AC3E}">
        <p14:creationId xmlns:p14="http://schemas.microsoft.com/office/powerpoint/2010/main" val="174868010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99392"/>
            <a:ext cx="9361040" cy="1080120"/>
          </a:xfrm>
        </p:spPr>
        <p:txBody>
          <a:bodyPr>
            <a:noAutofit/>
          </a:bodyPr>
          <a:lstStyle/>
          <a:p>
            <a:r>
              <a:rPr lang="en-GB" sz="4000" dirty="0" smtClean="0">
                <a:latin typeface="+mj-lt"/>
                <a:cs typeface="Arial" panose="020B0604020202020204" pitchFamily="34" charset="0"/>
              </a:rPr>
              <a:t>Services in SCOPE</a:t>
            </a:r>
            <a:endParaRPr lang="en-GB" sz="4000" dirty="0">
              <a:latin typeface="+mj-lt"/>
              <a:cs typeface="Arial" panose="020B0604020202020204" pitchFamily="34" charset="0"/>
            </a:endParaRPr>
          </a:p>
        </p:txBody>
      </p:sp>
      <p:sp>
        <p:nvSpPr>
          <p:cNvPr id="4" name="Content Placeholder 2"/>
          <p:cNvSpPr txBox="1">
            <a:spLocks/>
          </p:cNvSpPr>
          <p:nvPr/>
        </p:nvSpPr>
        <p:spPr>
          <a:xfrm>
            <a:off x="458346" y="5373216"/>
            <a:ext cx="8229600"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GB" sz="2400" dirty="0" smtClean="0">
                <a:solidFill>
                  <a:prstClr val="black"/>
                </a:solidFill>
                <a:cs typeface="Arial" panose="020B0604020202020204" pitchFamily="34" charset="0"/>
              </a:rPr>
              <a:t>No splitting of services - statutory and traded elements remain together. Strong alignment across all services.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126084566"/>
              </p:ext>
            </p:extLst>
          </p:nvPr>
        </p:nvGraphicFramePr>
        <p:xfrm>
          <a:off x="446856" y="1196752"/>
          <a:ext cx="8229600" cy="3606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IN the new Company</a:t>
                      </a:r>
                      <a:endParaRPr lang="en-GB" dirty="0"/>
                    </a:p>
                  </a:txBody>
                  <a:tcPr/>
                </a:tc>
                <a:tc>
                  <a:txBody>
                    <a:bodyPr/>
                    <a:lstStyle/>
                    <a:p>
                      <a:r>
                        <a:rPr lang="en-GB" dirty="0" smtClean="0"/>
                        <a:t>REMAINING</a:t>
                      </a:r>
                      <a:r>
                        <a:rPr lang="en-GB" baseline="0" dirty="0" smtClean="0"/>
                        <a:t> in KCC</a:t>
                      </a:r>
                      <a:endParaRPr lang="en-GB" dirty="0"/>
                    </a:p>
                  </a:txBody>
                  <a:tcPr/>
                </a:tc>
              </a:tr>
              <a:tr h="370840">
                <a:tc>
                  <a:txBody>
                    <a:bodyPr/>
                    <a:lstStyle/>
                    <a:p>
                      <a:r>
                        <a:rPr lang="en-GB" dirty="0" smtClean="0"/>
                        <a:t>School Improvement incl. Governor</a:t>
                      </a:r>
                      <a:r>
                        <a:rPr lang="en-GB" baseline="0" dirty="0" smtClean="0"/>
                        <a:t> Services</a:t>
                      </a:r>
                      <a:endParaRPr lang="en-GB" dirty="0"/>
                    </a:p>
                  </a:txBody>
                  <a:tcPr/>
                </a:tc>
                <a:tc>
                  <a:txBody>
                    <a:bodyPr/>
                    <a:lstStyle/>
                    <a:p>
                      <a:r>
                        <a:rPr lang="en-GB" dirty="0" smtClean="0"/>
                        <a:t>Early Help &amp; Preventative Services</a:t>
                      </a:r>
                      <a:endParaRPr lang="en-GB" dirty="0"/>
                    </a:p>
                  </a:txBody>
                  <a:tcPr/>
                </a:tc>
              </a:tr>
              <a:tr h="370840">
                <a:tc>
                  <a:txBody>
                    <a:bodyPr/>
                    <a:lstStyle/>
                    <a:p>
                      <a:r>
                        <a:rPr lang="en-GB" dirty="0" smtClean="0"/>
                        <a:t>Outdoor</a:t>
                      </a:r>
                      <a:r>
                        <a:rPr lang="en-GB" baseline="0" dirty="0" smtClean="0"/>
                        <a:t> Education</a:t>
                      </a:r>
                      <a:endParaRPr lang="en-GB" dirty="0"/>
                    </a:p>
                  </a:txBody>
                  <a:tcPr/>
                </a:tc>
                <a:tc>
                  <a:txBody>
                    <a:bodyPr/>
                    <a:lstStyle/>
                    <a:p>
                      <a:r>
                        <a:rPr lang="en-GB" dirty="0" smtClean="0"/>
                        <a:t>SEN</a:t>
                      </a:r>
                      <a:endParaRPr lang="en-GB" dirty="0"/>
                    </a:p>
                  </a:txBody>
                  <a:tcPr/>
                </a:tc>
              </a:tr>
              <a:tr h="370840">
                <a:tc>
                  <a:txBody>
                    <a:bodyPr/>
                    <a:lstStyle/>
                    <a:p>
                      <a:r>
                        <a:rPr lang="en-GB" dirty="0" smtClean="0"/>
                        <a:t>Schools</a:t>
                      </a:r>
                      <a:r>
                        <a:rPr lang="en-GB" baseline="0" dirty="0" smtClean="0"/>
                        <a:t> Financial Services</a:t>
                      </a:r>
                      <a:endParaRPr lang="en-GB" dirty="0"/>
                    </a:p>
                  </a:txBody>
                  <a:tcPr/>
                </a:tc>
                <a:tc>
                  <a:txBody>
                    <a:bodyPr/>
                    <a:lstStyle/>
                    <a:p>
                      <a:r>
                        <a:rPr lang="en-GB" dirty="0" smtClean="0"/>
                        <a:t>Fair Access, Admissions </a:t>
                      </a:r>
                      <a:endParaRPr lang="en-GB" dirty="0"/>
                    </a:p>
                  </a:txBody>
                  <a:tcPr/>
                </a:tc>
              </a:tr>
              <a:tr h="370840">
                <a:tc>
                  <a:txBody>
                    <a:bodyPr/>
                    <a:lstStyle/>
                    <a:p>
                      <a:r>
                        <a:rPr lang="en-GB" dirty="0" smtClean="0"/>
                        <a:t>Early Years and Childcare</a:t>
                      </a:r>
                      <a:endParaRPr lang="en-GB" dirty="0"/>
                    </a:p>
                  </a:txBody>
                  <a:tcPr/>
                </a:tc>
                <a:tc>
                  <a:txBody>
                    <a:bodyPr/>
                    <a:lstStyle/>
                    <a:p>
                      <a:r>
                        <a:rPr lang="en-GB" dirty="0" smtClean="0"/>
                        <a:t>Area Education Officers</a:t>
                      </a:r>
                      <a:endParaRPr lang="en-GB" dirty="0"/>
                    </a:p>
                  </a:txBody>
                  <a:tcPr/>
                </a:tc>
              </a:tr>
              <a:tr h="370840">
                <a:tc>
                  <a:txBody>
                    <a:bodyPr/>
                    <a:lstStyle/>
                    <a:p>
                      <a:r>
                        <a:rPr lang="en-GB" dirty="0" smtClean="0"/>
                        <a:t>Education Psychology</a:t>
                      </a:r>
                      <a:endParaRPr lang="en-GB" dirty="0"/>
                    </a:p>
                  </a:txBody>
                  <a:tcPr/>
                </a:tc>
                <a:tc>
                  <a:txBody>
                    <a:bodyPr/>
                    <a:lstStyle/>
                    <a:p>
                      <a:r>
                        <a:rPr lang="en-GB" dirty="0" smtClean="0"/>
                        <a:t>Provision, Planning &amp;</a:t>
                      </a:r>
                      <a:r>
                        <a:rPr lang="en-GB" baseline="0" dirty="0" smtClean="0"/>
                        <a:t> Operations</a:t>
                      </a:r>
                      <a:endParaRPr lang="en-GB" dirty="0"/>
                    </a:p>
                  </a:txBody>
                  <a:tcPr/>
                </a:tc>
              </a:tr>
              <a:tr h="370840">
                <a:tc>
                  <a:txBody>
                    <a:bodyPr/>
                    <a:lstStyle/>
                    <a:p>
                      <a:r>
                        <a:rPr lang="en-GB" dirty="0" smtClean="0"/>
                        <a:t>Skills and Employability</a:t>
                      </a:r>
                      <a:endParaRPr lang="en-GB" dirty="0"/>
                    </a:p>
                  </a:txBody>
                  <a:tcPr/>
                </a:tc>
                <a:tc>
                  <a:txBody>
                    <a:bodyPr/>
                    <a:lstStyle/>
                    <a:p>
                      <a:r>
                        <a:rPr lang="en-GB" dirty="0" smtClean="0"/>
                        <a:t>Academies Conversion</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Education Safeguarding Service </a:t>
                      </a:r>
                    </a:p>
                  </a:txBody>
                  <a:tcPr/>
                </a:tc>
                <a:tc>
                  <a:txBody>
                    <a:bodyPr/>
                    <a:lstStyle/>
                    <a:p>
                      <a:r>
                        <a:rPr lang="en-GB" dirty="0" smtClean="0"/>
                        <a:t>Community Learning and Skills</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EduKent - marketing and billing</a:t>
                      </a:r>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92610690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1296144"/>
          </a:xfrm>
        </p:spPr>
        <p:txBody>
          <a:bodyPr/>
          <a:lstStyle/>
          <a:p>
            <a:pPr marL="0" indent="0">
              <a:buNone/>
            </a:pPr>
            <a:r>
              <a:rPr lang="en-GB" dirty="0" smtClean="0"/>
              <a:t>The proposal has School involvement on both the company and KCC side</a:t>
            </a:r>
            <a:endParaRPr lang="en-GB" dirty="0"/>
          </a:p>
        </p:txBody>
      </p:sp>
      <p:sp>
        <p:nvSpPr>
          <p:cNvPr id="4" name="Title 1"/>
          <p:cNvSpPr>
            <a:spLocks noGrp="1"/>
          </p:cNvSpPr>
          <p:nvPr>
            <p:ph type="title"/>
          </p:nvPr>
        </p:nvSpPr>
        <p:spPr>
          <a:xfrm>
            <a:off x="457200" y="-27384"/>
            <a:ext cx="8229600" cy="1143000"/>
          </a:xfrm>
        </p:spPr>
        <p:txBody>
          <a:bodyPr>
            <a:normAutofit/>
          </a:bodyPr>
          <a:lstStyle/>
          <a:p>
            <a:r>
              <a:rPr lang="en-GB" sz="4000" dirty="0" smtClean="0">
                <a:latin typeface="+mj-lt"/>
                <a:cs typeface="Arial" panose="020B0604020202020204" pitchFamily="34" charset="0"/>
              </a:rPr>
              <a:t>GOVERNANCE</a:t>
            </a:r>
            <a:endParaRPr lang="en-GB" sz="4000" dirty="0">
              <a:latin typeface="+mj-lt"/>
              <a:cs typeface="Arial" panose="020B0604020202020204" pitchFamily="34" charset="0"/>
            </a:endParaRPr>
          </a:p>
        </p:txBody>
      </p:sp>
      <p:cxnSp>
        <p:nvCxnSpPr>
          <p:cNvPr id="6" name="Straight Connector 5"/>
          <p:cNvCxnSpPr>
            <a:stCxn id="3" idx="2"/>
          </p:cNvCxnSpPr>
          <p:nvPr/>
        </p:nvCxnSpPr>
        <p:spPr>
          <a:xfrm>
            <a:off x="4572000" y="2132856"/>
            <a:ext cx="72008" cy="3744415"/>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9552" y="1988841"/>
            <a:ext cx="374441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lumMod val="75000"/>
                  </a:srgbClr>
                </a:solidFill>
              </a:rPr>
              <a:t>Education Services Company</a:t>
            </a:r>
            <a:endParaRPr lang="en-GB" dirty="0">
              <a:solidFill>
                <a:srgbClr val="1F497D">
                  <a:lumMod val="75000"/>
                </a:srgbClr>
              </a:solidFill>
            </a:endParaRPr>
          </a:p>
        </p:txBody>
      </p:sp>
      <p:sp>
        <p:nvSpPr>
          <p:cNvPr id="8" name="Rectangle 7"/>
          <p:cNvSpPr/>
          <p:nvPr/>
        </p:nvSpPr>
        <p:spPr>
          <a:xfrm>
            <a:off x="4860032" y="1988840"/>
            <a:ext cx="374441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lumMod val="75000"/>
                  </a:srgbClr>
                </a:solidFill>
              </a:rPr>
              <a:t>KCC/Client Side</a:t>
            </a:r>
            <a:endParaRPr lang="en-GB" dirty="0">
              <a:solidFill>
                <a:srgbClr val="1F497D">
                  <a:lumMod val="75000"/>
                </a:srgbClr>
              </a:solidFill>
            </a:endParaRPr>
          </a:p>
        </p:txBody>
      </p:sp>
      <p:sp>
        <p:nvSpPr>
          <p:cNvPr id="9" name="Down Arrow 8"/>
          <p:cNvSpPr/>
          <p:nvPr/>
        </p:nvSpPr>
        <p:spPr>
          <a:xfrm>
            <a:off x="1817694" y="2636912"/>
            <a:ext cx="1188132" cy="1080119"/>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11" name="Rectangle 10"/>
          <p:cNvSpPr/>
          <p:nvPr/>
        </p:nvSpPr>
        <p:spPr>
          <a:xfrm>
            <a:off x="525500" y="3789040"/>
            <a:ext cx="3744416"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fontAlgn="auto">
              <a:spcBef>
                <a:spcPts val="0"/>
              </a:spcBef>
              <a:spcAft>
                <a:spcPts val="0"/>
              </a:spcAft>
            </a:pPr>
            <a:r>
              <a:rPr lang="en-GB" b="1" dirty="0" smtClean="0">
                <a:solidFill>
                  <a:srgbClr val="1F497D">
                    <a:lumMod val="75000"/>
                  </a:srgbClr>
                </a:solidFill>
              </a:rPr>
              <a:t>Company Board:</a:t>
            </a:r>
          </a:p>
          <a:p>
            <a:pPr marL="285750" indent="-285750" fontAlgn="auto">
              <a:spcBef>
                <a:spcPts val="0"/>
              </a:spcBef>
              <a:spcAft>
                <a:spcPts val="0"/>
              </a:spcAft>
              <a:buFont typeface="Arial" panose="020B0604020202020204" pitchFamily="34" charset="0"/>
              <a:buChar char="•"/>
            </a:pPr>
            <a:r>
              <a:rPr lang="en-GB" dirty="0" smtClean="0">
                <a:solidFill>
                  <a:srgbClr val="1F497D">
                    <a:lumMod val="75000"/>
                  </a:srgbClr>
                </a:solidFill>
              </a:rPr>
              <a:t>Executive Team (Chief Executive, Director of Finance and Director of Organisation and Business Development)</a:t>
            </a:r>
          </a:p>
          <a:p>
            <a:pPr marL="285750" indent="-285750" fontAlgn="auto">
              <a:spcBef>
                <a:spcPts val="0"/>
              </a:spcBef>
              <a:spcAft>
                <a:spcPts val="0"/>
              </a:spcAft>
              <a:buFont typeface="Arial" panose="020B0604020202020204" pitchFamily="34" charset="0"/>
              <a:buChar char="•"/>
            </a:pPr>
            <a:r>
              <a:rPr lang="en-GB" dirty="0" smtClean="0">
                <a:solidFill>
                  <a:srgbClr val="1F497D">
                    <a:lumMod val="75000"/>
                  </a:srgbClr>
                </a:solidFill>
              </a:rPr>
              <a:t>Non Executive Directors - KCC</a:t>
            </a:r>
          </a:p>
          <a:p>
            <a:pPr marL="285750" indent="-285750" fontAlgn="auto">
              <a:spcBef>
                <a:spcPts val="0"/>
              </a:spcBef>
              <a:spcAft>
                <a:spcPts val="0"/>
              </a:spcAft>
              <a:buFont typeface="Arial" panose="020B0604020202020204" pitchFamily="34" charset="0"/>
              <a:buChar char="•"/>
            </a:pPr>
            <a:r>
              <a:rPr lang="en-GB" b="1" dirty="0" smtClean="0">
                <a:solidFill>
                  <a:srgbClr val="1F497D">
                    <a:lumMod val="75000"/>
                  </a:srgbClr>
                </a:solidFill>
              </a:rPr>
              <a:t>Non Executive Directors - School/ HT</a:t>
            </a:r>
          </a:p>
          <a:p>
            <a:pPr marL="285750" indent="-285750" fontAlgn="auto">
              <a:spcBef>
                <a:spcPts val="0"/>
              </a:spcBef>
              <a:spcAft>
                <a:spcPts val="0"/>
              </a:spcAft>
              <a:buFont typeface="Arial" panose="020B0604020202020204" pitchFamily="34" charset="0"/>
              <a:buChar char="•"/>
            </a:pPr>
            <a:r>
              <a:rPr lang="en-GB" dirty="0" smtClean="0">
                <a:solidFill>
                  <a:srgbClr val="1F497D">
                    <a:lumMod val="75000"/>
                  </a:srgbClr>
                </a:solidFill>
              </a:rPr>
              <a:t>Non Executive Directors/ Chair - Independent</a:t>
            </a:r>
          </a:p>
          <a:p>
            <a:pPr marL="285750" indent="-285750" fontAlgn="auto">
              <a:spcBef>
                <a:spcPts val="0"/>
              </a:spcBef>
              <a:spcAft>
                <a:spcPts val="0"/>
              </a:spcAft>
              <a:buFont typeface="Arial" panose="020B0604020202020204" pitchFamily="34" charset="0"/>
              <a:buChar char="•"/>
            </a:pPr>
            <a:endParaRPr lang="en-GB" dirty="0">
              <a:solidFill>
                <a:srgbClr val="1F497D">
                  <a:lumMod val="75000"/>
                </a:srgbClr>
              </a:solidFill>
            </a:endParaRPr>
          </a:p>
        </p:txBody>
      </p:sp>
      <p:sp>
        <p:nvSpPr>
          <p:cNvPr id="12" name="Down Arrow 11"/>
          <p:cNvSpPr/>
          <p:nvPr/>
        </p:nvSpPr>
        <p:spPr>
          <a:xfrm>
            <a:off x="6264188" y="2636913"/>
            <a:ext cx="1188132" cy="1080119"/>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13" name="Rectangle 12"/>
          <p:cNvSpPr/>
          <p:nvPr/>
        </p:nvSpPr>
        <p:spPr>
          <a:xfrm>
            <a:off x="4860032" y="3789040"/>
            <a:ext cx="3744416"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Bef>
                <a:spcPts val="0"/>
              </a:spcBef>
              <a:spcAft>
                <a:spcPts val="0"/>
              </a:spcAft>
            </a:pPr>
            <a:r>
              <a:rPr lang="en-GB" b="1" dirty="0" smtClean="0">
                <a:solidFill>
                  <a:srgbClr val="1F497D">
                    <a:lumMod val="75000"/>
                  </a:srgbClr>
                </a:solidFill>
              </a:rPr>
              <a:t>Stakeholder &amp; Commissioning Board:</a:t>
            </a:r>
          </a:p>
          <a:p>
            <a:pPr marL="285750" indent="-285750" fontAlgn="auto">
              <a:spcBef>
                <a:spcPts val="0"/>
              </a:spcBef>
              <a:spcAft>
                <a:spcPts val="0"/>
              </a:spcAft>
              <a:buFont typeface="Arial" panose="020B0604020202020204" pitchFamily="34" charset="0"/>
              <a:buChar char="•"/>
            </a:pPr>
            <a:r>
              <a:rPr lang="en-GB" dirty="0" smtClean="0">
                <a:solidFill>
                  <a:srgbClr val="1F497D">
                    <a:lumMod val="75000"/>
                  </a:srgbClr>
                </a:solidFill>
              </a:rPr>
              <a:t>KCC Members and Senior Officers</a:t>
            </a:r>
          </a:p>
          <a:p>
            <a:pPr marL="285750" indent="-285750" fontAlgn="auto">
              <a:spcBef>
                <a:spcPts val="0"/>
              </a:spcBef>
              <a:spcAft>
                <a:spcPts val="0"/>
              </a:spcAft>
              <a:buFont typeface="Arial" panose="020B0604020202020204" pitchFamily="34" charset="0"/>
              <a:buChar char="•"/>
            </a:pPr>
            <a:r>
              <a:rPr lang="en-GB" b="1" dirty="0" smtClean="0">
                <a:solidFill>
                  <a:srgbClr val="1F497D">
                    <a:lumMod val="75000"/>
                  </a:srgbClr>
                </a:solidFill>
              </a:rPr>
              <a:t>Schools/ Headteachers</a:t>
            </a:r>
          </a:p>
          <a:p>
            <a:pPr marL="285750" indent="-285750" fontAlgn="auto">
              <a:spcBef>
                <a:spcPts val="0"/>
              </a:spcBef>
              <a:spcAft>
                <a:spcPts val="0"/>
              </a:spcAft>
              <a:buFont typeface="Arial" panose="020B0604020202020204" pitchFamily="34" charset="0"/>
              <a:buChar char="•"/>
            </a:pPr>
            <a:r>
              <a:rPr lang="en-GB" dirty="0" smtClean="0">
                <a:solidFill>
                  <a:srgbClr val="1F497D">
                    <a:lumMod val="75000"/>
                  </a:srgbClr>
                </a:solidFill>
              </a:rPr>
              <a:t>Other stakeholders (FE/Early Years</a:t>
            </a:r>
            <a:br>
              <a:rPr lang="en-GB" dirty="0" smtClean="0">
                <a:solidFill>
                  <a:srgbClr val="1F497D">
                    <a:lumMod val="75000"/>
                  </a:srgbClr>
                </a:solidFill>
              </a:rPr>
            </a:br>
            <a:r>
              <a:rPr lang="en-GB" dirty="0" smtClean="0">
                <a:solidFill>
                  <a:srgbClr val="1F497D">
                    <a:lumMod val="75000"/>
                  </a:srgbClr>
                </a:solidFill>
              </a:rPr>
              <a:t>/Governors) </a:t>
            </a:r>
          </a:p>
          <a:p>
            <a:pPr marL="285750" indent="-285750" fontAlgn="auto">
              <a:spcBef>
                <a:spcPts val="0"/>
              </a:spcBef>
              <a:spcAft>
                <a:spcPts val="0"/>
              </a:spcAft>
              <a:buFont typeface="Arial" panose="020B0604020202020204" pitchFamily="34" charset="0"/>
              <a:buChar char="•"/>
            </a:pPr>
            <a:endParaRPr lang="en-GB" dirty="0">
              <a:solidFill>
                <a:srgbClr val="1F497D">
                  <a:lumMod val="75000"/>
                </a:srgbClr>
              </a:solidFill>
            </a:endParaRPr>
          </a:p>
        </p:txBody>
      </p:sp>
    </p:spTree>
    <p:extLst>
      <p:ext uri="{BB962C8B-B14F-4D97-AF65-F5344CB8AC3E}">
        <p14:creationId xmlns:p14="http://schemas.microsoft.com/office/powerpoint/2010/main" val="17751413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4968"/>
          </a:xfrm>
        </p:spPr>
        <p:txBody>
          <a:bodyPr>
            <a:normAutofit/>
          </a:bodyPr>
          <a:lstStyle/>
          <a:p>
            <a:r>
              <a:rPr lang="en-GB" sz="4000" dirty="0" smtClean="0">
                <a:latin typeface="+mj-lt"/>
                <a:cs typeface="Arial" panose="020B0604020202020204" pitchFamily="34" charset="0"/>
              </a:rPr>
              <a:t>TIMELINE and NEXT STEPS</a:t>
            </a:r>
            <a:endParaRPr lang="en-GB" sz="4000" dirty="0">
              <a:latin typeface="+mj-lt"/>
              <a:cs typeface="Arial" panose="020B0604020202020204" pitchFamily="34" charset="0"/>
            </a:endParaRPr>
          </a:p>
        </p:txBody>
      </p:sp>
      <p:sp>
        <p:nvSpPr>
          <p:cNvPr id="3" name="Content Placeholder 2"/>
          <p:cNvSpPr>
            <a:spLocks noGrp="1"/>
          </p:cNvSpPr>
          <p:nvPr>
            <p:ph idx="1"/>
          </p:nvPr>
        </p:nvSpPr>
        <p:spPr/>
        <p:txBody>
          <a:bodyPr/>
          <a:lstStyle/>
          <a:p>
            <a:r>
              <a:rPr lang="en-GB" dirty="0" smtClean="0"/>
              <a:t>Business case is currently moving through the approvals process, with final decision to take place on 27</a:t>
            </a:r>
            <a:r>
              <a:rPr lang="en-GB" baseline="30000" dirty="0" smtClean="0"/>
              <a:t>th</a:t>
            </a:r>
            <a:r>
              <a:rPr lang="en-GB" dirty="0" smtClean="0"/>
              <a:t> March 2017</a:t>
            </a:r>
          </a:p>
          <a:p>
            <a:r>
              <a:rPr lang="en-GB" dirty="0" smtClean="0"/>
              <a:t>Development of detailed implementation has started</a:t>
            </a:r>
          </a:p>
          <a:p>
            <a:r>
              <a:rPr lang="en-GB" dirty="0" smtClean="0"/>
              <a:t>Plans are underway to set up the Company </a:t>
            </a:r>
            <a:r>
              <a:rPr lang="en-GB" dirty="0"/>
              <a:t>B</a:t>
            </a:r>
            <a:r>
              <a:rPr lang="en-GB" dirty="0" smtClean="0"/>
              <a:t>oard, and Stakeholder &amp; Commissioning Board from April to support implementation and be ready for the company going live later in the year</a:t>
            </a:r>
          </a:p>
        </p:txBody>
      </p:sp>
    </p:spTree>
    <p:extLst>
      <p:ext uri="{BB962C8B-B14F-4D97-AF65-F5344CB8AC3E}">
        <p14:creationId xmlns:p14="http://schemas.microsoft.com/office/powerpoint/2010/main" val="135768218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487177"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chemeClr val="accent1"/>
                </a:solidFill>
                <a:latin typeface="+mj-lt"/>
              </a:rPr>
              <a:t>LA Multi-Academy Trust Proposal</a:t>
            </a:r>
            <a:r>
              <a:rPr lang="en-GB" sz="4400" i="1" dirty="0" smtClean="0">
                <a:solidFill>
                  <a:schemeClr val="accent1"/>
                </a:solidFill>
                <a:latin typeface="+mj-lt"/>
              </a:rPr>
              <a:t/>
            </a:r>
            <a:br>
              <a:rPr lang="en-GB" sz="4400" i="1"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r>
              <a:rPr lang="en-GB" b="0" dirty="0" smtClean="0">
                <a:solidFill>
                  <a:schemeClr val="accent1"/>
                </a:solidFill>
                <a:latin typeface="+mn-lt"/>
              </a:rPr>
              <a:t>Patrick Leeson</a:t>
            </a:r>
            <a:br>
              <a:rPr lang="en-GB" b="0" dirty="0" smtClean="0">
                <a:solidFill>
                  <a:schemeClr val="accent1"/>
                </a:solidFill>
                <a:latin typeface="+mn-lt"/>
              </a:rPr>
            </a:br>
            <a:r>
              <a:rPr lang="en-GB" b="0" dirty="0" smtClean="0">
                <a:solidFill>
                  <a:schemeClr val="accent1"/>
                </a:solidFill>
                <a:latin typeface="+mn-lt"/>
              </a:rPr>
              <a:t> Corporate Director</a:t>
            </a:r>
            <a:br>
              <a:rPr lang="en-GB" b="0" dirty="0" smtClean="0">
                <a:solidFill>
                  <a:schemeClr val="accent1"/>
                </a:solidFill>
                <a:latin typeface="+mn-lt"/>
              </a:rPr>
            </a:br>
            <a:r>
              <a:rPr lang="en-GB" b="0" dirty="0" smtClean="0">
                <a:solidFill>
                  <a:schemeClr val="accent1"/>
                </a:solidFill>
                <a:latin typeface="+mn-lt"/>
              </a:rPr>
              <a:t>Education and Young People’s Services</a:t>
            </a:r>
            <a:endParaRPr lang="en-GB" sz="3100" b="0" dirty="0">
              <a:solidFill>
                <a:schemeClr val="accent1"/>
              </a:solidFill>
              <a:latin typeface="+mn-lt"/>
            </a:endParaRPr>
          </a:p>
        </p:txBody>
      </p:sp>
    </p:spTree>
    <p:extLst>
      <p:ext uri="{BB962C8B-B14F-4D97-AF65-F5344CB8AC3E}">
        <p14:creationId xmlns:p14="http://schemas.microsoft.com/office/powerpoint/2010/main" val="276561915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National Picture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ducation select committee report 28</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February</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MPs urged the government to allow local authorities with a strong track record in education to set up their own MATS</a:t>
            </a:r>
          </a:p>
          <a:p>
            <a:pPr marL="0" indent="0">
              <a:buNone/>
            </a:pPr>
            <a:endParaRPr lang="en-GB" sz="1100"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choed </a:t>
            </a:r>
            <a:r>
              <a:rPr lang="en-GB" dirty="0">
                <a:latin typeface="Arial" panose="020B0604020202020204" pitchFamily="34" charset="0"/>
                <a:cs typeface="Arial" panose="020B0604020202020204" pitchFamily="34" charset="0"/>
              </a:rPr>
              <a:t>councils' calls to be allowed to use their expertise to help boost performance in </a:t>
            </a:r>
            <a:r>
              <a:rPr lang="en-GB" dirty="0" smtClean="0">
                <a:latin typeface="Arial" panose="020B0604020202020204" pitchFamily="34" charset="0"/>
                <a:cs typeface="Arial" panose="020B0604020202020204" pitchFamily="34" charset="0"/>
              </a:rPr>
              <a:t>struggling academies</a:t>
            </a:r>
          </a:p>
          <a:p>
            <a:pPr marL="0" indent="0">
              <a:buNone/>
            </a:pPr>
            <a:endParaRPr lang="en-GB" sz="1100"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a:t>
            </a:r>
            <a:r>
              <a:rPr lang="en-GB" dirty="0" smtClean="0">
                <a:latin typeface="Arial" panose="020B0604020202020204" pitchFamily="34" charset="0"/>
                <a:cs typeface="Arial" panose="020B0604020202020204" pitchFamily="34" charset="0"/>
              </a:rPr>
              <a:t>umber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MATS </a:t>
            </a:r>
            <a:r>
              <a:rPr lang="en-GB" dirty="0">
                <a:latin typeface="Arial" panose="020B0604020202020204" pitchFamily="34" charset="0"/>
                <a:cs typeface="Arial" panose="020B0604020202020204" pitchFamily="34" charset="0"/>
              </a:rPr>
              <a:t>in England has </a:t>
            </a:r>
            <a:r>
              <a:rPr lang="en-GB" dirty="0" smtClean="0">
                <a:latin typeface="Arial" panose="020B0604020202020204" pitchFamily="34" charset="0"/>
                <a:cs typeface="Arial" panose="020B0604020202020204" pitchFamily="34" charset="0"/>
              </a:rPr>
              <a:t>trebled </a:t>
            </a:r>
            <a:r>
              <a:rPr lang="en-GB" dirty="0">
                <a:latin typeface="Arial" panose="020B0604020202020204" pitchFamily="34" charset="0"/>
                <a:cs typeface="Arial" panose="020B0604020202020204" pitchFamily="34" charset="0"/>
              </a:rPr>
              <a:t>from 391 in 2011 to 1,121 in </a:t>
            </a:r>
            <a:r>
              <a:rPr lang="en-GB" dirty="0" smtClean="0">
                <a:latin typeface="Arial" panose="020B0604020202020204" pitchFamily="34" charset="0"/>
                <a:cs typeface="Arial" panose="020B0604020202020204" pitchFamily="34" charset="0"/>
              </a:rPr>
              <a:t>2016</a:t>
            </a:r>
          </a:p>
          <a:p>
            <a:pPr marL="0" indent="0">
              <a:buNone/>
            </a:pPr>
            <a:endParaRPr lang="en-GB" sz="11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Concerns </a:t>
            </a:r>
            <a:r>
              <a:rPr lang="en-GB" dirty="0">
                <a:latin typeface="Arial" panose="020B0604020202020204" pitchFamily="34" charset="0"/>
                <a:cs typeface="Arial" panose="020B0604020202020204" pitchFamily="34" charset="0"/>
              </a:rPr>
              <a:t>about the </a:t>
            </a:r>
            <a:r>
              <a:rPr lang="en-GB" dirty="0" smtClean="0">
                <a:latin typeface="Arial" panose="020B0604020202020204" pitchFamily="34" charset="0"/>
                <a:cs typeface="Arial" panose="020B0604020202020204" pitchFamily="34" charset="0"/>
              </a:rPr>
              <a:t>performance of some MATS, and capacity </a:t>
            </a:r>
            <a:r>
              <a:rPr lang="en-GB" dirty="0">
                <a:latin typeface="Arial" panose="020B0604020202020204" pitchFamily="34" charset="0"/>
                <a:cs typeface="Arial" panose="020B0604020202020204" pitchFamily="34" charset="0"/>
              </a:rPr>
              <a:t>of the Department for Education (DfE), and the Education Funding </a:t>
            </a:r>
            <a:r>
              <a:rPr lang="en-GB" dirty="0" smtClean="0">
                <a:latin typeface="Arial" panose="020B0604020202020204" pitchFamily="34" charset="0"/>
                <a:cs typeface="Arial" panose="020B0604020202020204" pitchFamily="34" charset="0"/>
              </a:rPr>
              <a:t>Agency</a:t>
            </a:r>
          </a:p>
          <a:p>
            <a:pPr marL="0" indent="0">
              <a:buNone/>
            </a:pPr>
            <a:endParaRPr lang="en-GB" sz="11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Concern </a:t>
            </a:r>
            <a:r>
              <a:rPr lang="en-GB" dirty="0">
                <a:latin typeface="Arial" panose="020B0604020202020204" pitchFamily="34" charset="0"/>
                <a:cs typeface="Arial" panose="020B0604020202020204" pitchFamily="34" charset="0"/>
              </a:rPr>
              <a:t>about small rural schools and “untouchable” schools with poor records that find it hard to attract a strong sponsor.</a:t>
            </a:r>
          </a:p>
          <a:p>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73775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picture</a:t>
            </a:r>
            <a:endParaRPr lang="en-GB" dirty="0"/>
          </a:p>
        </p:txBody>
      </p:sp>
      <p:sp>
        <p:nvSpPr>
          <p:cNvPr id="3" name="Content Placeholder 2"/>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The Department for Education said there was no legal framework to allow councils to run MATs as fewer than 20% of members and trustees are allowed to be "local authority influenced".</a:t>
            </a:r>
          </a:p>
          <a:p>
            <a:pPr marL="0" indent="0">
              <a:buNone/>
            </a:pPr>
            <a:endParaRPr lang="en-GB" sz="900" dirty="0" smtClean="0">
              <a:latin typeface="Arial" panose="020B0604020202020204" pitchFamily="34" charset="0"/>
              <a:cs typeface="Arial" panose="020B0604020202020204" pitchFamily="34" charset="0"/>
            </a:endParaRPr>
          </a:p>
          <a:p>
            <a:pPr marL="0" indent="0">
              <a:buNone/>
            </a:pPr>
            <a:endParaRPr lang="en-GB" sz="9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KCC has proposed that the 19.9</a:t>
            </a:r>
            <a:r>
              <a:rPr lang="en-GB" dirty="0">
                <a:latin typeface="Arial" panose="020B0604020202020204" pitchFamily="34" charset="0"/>
                <a:cs typeface="Arial" panose="020B0604020202020204" pitchFamily="34" charset="0"/>
              </a:rPr>
              <a:t>% cap on the involvement of Local Authorities in MATs </a:t>
            </a:r>
            <a:r>
              <a:rPr lang="en-GB" dirty="0" smtClean="0">
                <a:latin typeface="Arial" panose="020B0604020202020204" pitchFamily="34" charset="0"/>
                <a:cs typeface="Arial" panose="020B0604020202020204" pitchFamily="34" charset="0"/>
              </a:rPr>
              <a:t>should be lifted</a:t>
            </a:r>
          </a:p>
          <a:p>
            <a:pPr marL="0" indent="0">
              <a:buNone/>
            </a:pPr>
            <a:endParaRPr lang="en-GB" sz="9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58252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latin typeface="Arial" panose="020B0604020202020204" pitchFamily="34" charset="0"/>
                <a:cs typeface="Arial" panose="020B0604020202020204" pitchFamily="34" charset="0"/>
              </a:rPr>
              <a:t>Current Academy Landscape in </a:t>
            </a:r>
            <a:r>
              <a:rPr lang="en-GB" sz="4000" b="1" dirty="0" smtClean="0">
                <a:latin typeface="Arial" panose="020B0604020202020204" pitchFamily="34" charset="0"/>
                <a:cs typeface="Arial" panose="020B0604020202020204" pitchFamily="34" charset="0"/>
              </a:rPr>
              <a:t>Kent</a:t>
            </a:r>
            <a:endParaRPr lang="en-GB" dirty="0"/>
          </a:p>
        </p:txBody>
      </p:sp>
      <p:sp>
        <p:nvSpPr>
          <p:cNvPr id="3" name="Content Placeholder 2"/>
          <p:cNvSpPr>
            <a:spLocks noGrp="1"/>
          </p:cNvSpPr>
          <p:nvPr>
            <p:ph idx="1"/>
          </p:nvPr>
        </p:nvSpPr>
        <p:spPr/>
        <p:txBody>
          <a:bodyPr>
            <a:normAutofit fontScale="85000" lnSpcReduction="20000"/>
          </a:bodyPr>
          <a:lstStyle/>
          <a:p>
            <a:r>
              <a:rPr lang="en-GB" dirty="0">
                <a:latin typeface="Arial" panose="020B0604020202020204" pitchFamily="34" charset="0"/>
                <a:cs typeface="Arial" panose="020B0604020202020204" pitchFamily="34" charset="0"/>
              </a:rPr>
              <a:t>There are 581 Schools in Kent, including 99 Secondary Schools, 452 Primary Schools and </a:t>
            </a:r>
            <a:r>
              <a:rPr lang="en-GB" dirty="0" smtClean="0">
                <a:latin typeface="Arial" panose="020B0604020202020204" pitchFamily="34" charset="0"/>
                <a:cs typeface="Arial" panose="020B0604020202020204" pitchFamily="34" charset="0"/>
              </a:rPr>
              <a:t>23 </a:t>
            </a:r>
            <a:r>
              <a:rPr lang="en-GB" dirty="0">
                <a:latin typeface="Arial" panose="020B0604020202020204" pitchFamily="34" charset="0"/>
                <a:cs typeface="Arial" panose="020B0604020202020204" pitchFamily="34" charset="0"/>
              </a:rPr>
              <a:t>Special </a:t>
            </a:r>
            <a:r>
              <a:rPr lang="en-GB" dirty="0" smtClean="0">
                <a:latin typeface="Arial" panose="020B0604020202020204" pitchFamily="34" charset="0"/>
                <a:cs typeface="Arial" panose="020B0604020202020204" pitchFamily="34" charset="0"/>
              </a:rPr>
              <a:t>Schools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Of these, </a:t>
            </a:r>
            <a:r>
              <a:rPr lang="en-GB" dirty="0" smtClean="0">
                <a:latin typeface="Arial" panose="020B0604020202020204" pitchFamily="34" charset="0"/>
                <a:cs typeface="Arial" panose="020B0604020202020204" pitchFamily="34" charset="0"/>
              </a:rPr>
              <a:t>212 </a:t>
            </a:r>
            <a:r>
              <a:rPr lang="en-GB" dirty="0">
                <a:latin typeface="Arial" panose="020B0604020202020204" pitchFamily="34" charset="0"/>
                <a:cs typeface="Arial" panose="020B0604020202020204" pitchFamily="34" charset="0"/>
              </a:rPr>
              <a:t>schools (36%) are academies, including </a:t>
            </a:r>
            <a:r>
              <a:rPr lang="en-GB" dirty="0" smtClean="0">
                <a:latin typeface="Arial" panose="020B0604020202020204" pitchFamily="34" charset="0"/>
                <a:cs typeface="Arial" panose="020B0604020202020204" pitchFamily="34" charset="0"/>
              </a:rPr>
              <a:t>137 </a:t>
            </a:r>
            <a:r>
              <a:rPr lang="en-GB" dirty="0">
                <a:latin typeface="Arial" panose="020B0604020202020204" pitchFamily="34" charset="0"/>
                <a:cs typeface="Arial" panose="020B0604020202020204" pitchFamily="34" charset="0"/>
              </a:rPr>
              <a:t>Primary, </a:t>
            </a:r>
            <a:r>
              <a:rPr lang="en-GB" dirty="0" smtClean="0">
                <a:latin typeface="Arial" panose="020B0604020202020204" pitchFamily="34" charset="0"/>
                <a:cs typeface="Arial" panose="020B0604020202020204" pitchFamily="34" charset="0"/>
              </a:rPr>
              <a:t>74 </a:t>
            </a:r>
            <a:r>
              <a:rPr lang="en-GB" dirty="0">
                <a:latin typeface="Arial" panose="020B0604020202020204" pitchFamily="34" charset="0"/>
                <a:cs typeface="Arial" panose="020B0604020202020204" pitchFamily="34" charset="0"/>
              </a:rPr>
              <a:t>Secondary and one Special </a:t>
            </a:r>
            <a:r>
              <a:rPr lang="en-GB" dirty="0" smtClean="0">
                <a:latin typeface="Arial" panose="020B0604020202020204" pitchFamily="34" charset="0"/>
                <a:cs typeface="Arial" panose="020B0604020202020204" pitchFamily="34" charset="0"/>
              </a:rPr>
              <a:t>School</a:t>
            </a:r>
          </a:p>
          <a:p>
            <a:pPr marL="0" indent="0">
              <a:buNone/>
            </a:pP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further </a:t>
            </a:r>
            <a:r>
              <a:rPr lang="en-GB" dirty="0" smtClean="0">
                <a:latin typeface="Arial" panose="020B0604020202020204" pitchFamily="34" charset="0"/>
                <a:cs typeface="Arial" panose="020B0604020202020204" pitchFamily="34" charset="0"/>
              </a:rPr>
              <a:t>369 </a:t>
            </a:r>
            <a:r>
              <a:rPr lang="en-GB" dirty="0">
                <a:latin typeface="Arial" panose="020B0604020202020204" pitchFamily="34" charset="0"/>
                <a:cs typeface="Arial" panose="020B0604020202020204" pitchFamily="34" charset="0"/>
              </a:rPr>
              <a:t>schools (64%) are KCC maintained schools, including </a:t>
            </a:r>
            <a:r>
              <a:rPr lang="en-GB" dirty="0" smtClean="0">
                <a:latin typeface="Arial" panose="020B0604020202020204" pitchFamily="34" charset="0"/>
                <a:cs typeface="Arial" panose="020B0604020202020204" pitchFamily="34" charset="0"/>
              </a:rPr>
              <a:t>315 </a:t>
            </a:r>
            <a:r>
              <a:rPr lang="en-GB" dirty="0">
                <a:latin typeface="Arial" panose="020B0604020202020204" pitchFamily="34" charset="0"/>
                <a:cs typeface="Arial" panose="020B0604020202020204" pitchFamily="34" charset="0"/>
              </a:rPr>
              <a:t>Primary, </a:t>
            </a:r>
            <a:r>
              <a:rPr lang="en-GB" dirty="0" smtClean="0">
                <a:latin typeface="Arial" panose="020B0604020202020204" pitchFamily="34" charset="0"/>
                <a:cs typeface="Arial" panose="020B0604020202020204" pitchFamily="34" charset="0"/>
              </a:rPr>
              <a:t>25 </a:t>
            </a:r>
            <a:r>
              <a:rPr lang="en-GB" dirty="0">
                <a:latin typeface="Arial" panose="020B0604020202020204" pitchFamily="34" charset="0"/>
                <a:cs typeface="Arial" panose="020B0604020202020204" pitchFamily="34" charset="0"/>
              </a:rPr>
              <a:t>Secondary and 21 Special </a:t>
            </a:r>
            <a:r>
              <a:rPr lang="en-GB" dirty="0" smtClean="0">
                <a:latin typeface="Arial" panose="020B0604020202020204" pitchFamily="34" charset="0"/>
                <a:cs typeface="Arial" panose="020B0604020202020204" pitchFamily="34" charset="0"/>
              </a:rPr>
              <a:t>Schools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Of </a:t>
            </a:r>
            <a:r>
              <a:rPr lang="en-GB" dirty="0">
                <a:latin typeface="Arial" panose="020B0604020202020204" pitchFamily="34" charset="0"/>
                <a:cs typeface="Arial" panose="020B0604020202020204" pitchFamily="34" charset="0"/>
              </a:rPr>
              <a:t>these </a:t>
            </a:r>
            <a:r>
              <a:rPr lang="en-GB" dirty="0" smtClean="0">
                <a:latin typeface="Arial" panose="020B0604020202020204" pitchFamily="34" charset="0"/>
                <a:cs typeface="Arial" panose="020B0604020202020204" pitchFamily="34" charset="0"/>
              </a:rPr>
              <a:t>369 </a:t>
            </a:r>
            <a:r>
              <a:rPr lang="en-GB" dirty="0">
                <a:latin typeface="Arial" panose="020B0604020202020204" pitchFamily="34" charset="0"/>
                <a:cs typeface="Arial" panose="020B0604020202020204" pitchFamily="34" charset="0"/>
              </a:rPr>
              <a:t>maintained schools, 89 are Voluntary Controlled (24%) and </a:t>
            </a:r>
            <a:r>
              <a:rPr lang="en-GB" dirty="0" smtClean="0">
                <a:latin typeface="Arial" panose="020B0604020202020204" pitchFamily="34" charset="0"/>
                <a:cs typeface="Arial" panose="020B0604020202020204" pitchFamily="34" charset="0"/>
              </a:rPr>
              <a:t>54 </a:t>
            </a:r>
            <a:r>
              <a:rPr lang="en-GB" dirty="0">
                <a:latin typeface="Arial" panose="020B0604020202020204" pitchFamily="34" charset="0"/>
                <a:cs typeface="Arial" panose="020B0604020202020204" pitchFamily="34" charset="0"/>
              </a:rPr>
              <a:t>are Voluntary Aided (15%) schools making </a:t>
            </a:r>
            <a:r>
              <a:rPr lang="en-GB" dirty="0" smtClean="0">
                <a:latin typeface="Arial" panose="020B0604020202020204" pitchFamily="34" charset="0"/>
                <a:cs typeface="Arial" panose="020B0604020202020204" pitchFamily="34" charset="0"/>
              </a:rPr>
              <a:t>143 </a:t>
            </a:r>
            <a:r>
              <a:rPr lang="en-GB" dirty="0">
                <a:latin typeface="Arial" panose="020B0604020202020204" pitchFamily="34" charset="0"/>
                <a:cs typeface="Arial" panose="020B0604020202020204" pitchFamily="34" charset="0"/>
              </a:rPr>
              <a:t>in total and representing 39% of all maintained </a:t>
            </a:r>
            <a:r>
              <a:rPr lang="en-GB" dirty="0" smtClean="0">
                <a:latin typeface="Arial" panose="020B0604020202020204" pitchFamily="34" charset="0"/>
                <a:cs typeface="Arial" panose="020B0604020202020204" pitchFamily="34" charset="0"/>
              </a:rPr>
              <a:t>schools</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27189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pPr marL="0" indent="0"/>
            <a:r>
              <a:rPr lang="en-GB" sz="3600" dirty="0" smtClean="0">
                <a:latin typeface="Arial" panose="020B0604020202020204" pitchFamily="34" charset="0"/>
                <a:cs typeface="Arial" panose="020B0604020202020204" pitchFamily="34" charset="0"/>
              </a:rPr>
              <a:t>Academy Schools - breakdown by former designation </a:t>
            </a:r>
            <a:endParaRPr lang="en-GB" sz="5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3534577"/>
              </p:ext>
            </p:extLst>
          </p:nvPr>
        </p:nvGraphicFramePr>
        <p:xfrm>
          <a:off x="683568" y="2132856"/>
          <a:ext cx="7920880" cy="3312369"/>
        </p:xfrm>
        <a:graphic>
          <a:graphicData uri="http://schemas.openxmlformats.org/drawingml/2006/table">
            <a:tbl>
              <a:tblPr firstRow="1" firstCol="1" bandRow="1">
                <a:tableStyleId>{5C22544A-7EE6-4342-B048-85BDC9FD1C3A}</a:tableStyleId>
              </a:tblPr>
              <a:tblGrid>
                <a:gridCol w="3442837"/>
                <a:gridCol w="1079319"/>
                <a:gridCol w="3398724"/>
              </a:tblGrid>
              <a:tr h="574874">
                <a:tc>
                  <a:txBody>
                    <a:bodyPr/>
                    <a:lstStyle/>
                    <a:p>
                      <a:pPr>
                        <a:lnSpc>
                          <a:spcPct val="115000"/>
                        </a:lnSpc>
                        <a:spcAft>
                          <a:spcPts val="1000"/>
                        </a:spcAft>
                      </a:pPr>
                      <a:r>
                        <a:rPr lang="en-GB" sz="2000" dirty="0">
                          <a:effectLst/>
                        </a:rPr>
                        <a:t>Former Designation</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2000" dirty="0">
                          <a:effectLst/>
                        </a:rPr>
                        <a:t>Number</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2000" dirty="0">
                          <a:effectLst/>
                        </a:rPr>
                        <a:t>% of total conversions</a:t>
                      </a:r>
                      <a:endParaRPr lang="en-GB" sz="2000" dirty="0">
                        <a:effectLst/>
                        <a:latin typeface="Calibri"/>
                        <a:ea typeface="Calibri"/>
                        <a:cs typeface="Times New Roman"/>
                      </a:endParaRPr>
                    </a:p>
                  </a:txBody>
                  <a:tcPr marL="68580" marR="68580" marT="0" marB="0" anchor="b"/>
                </a:tc>
              </a:tr>
              <a:tr h="547499">
                <a:tc>
                  <a:txBody>
                    <a:bodyPr/>
                    <a:lstStyle/>
                    <a:p>
                      <a:pPr>
                        <a:lnSpc>
                          <a:spcPct val="115000"/>
                        </a:lnSpc>
                        <a:spcAft>
                          <a:spcPts val="1000"/>
                        </a:spcAft>
                      </a:pPr>
                      <a:r>
                        <a:rPr lang="en-GB" sz="2000" dirty="0">
                          <a:effectLst/>
                        </a:rPr>
                        <a:t>Community</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2000" dirty="0" smtClean="0">
                          <a:effectLst/>
                        </a:rPr>
                        <a:t>80</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2000" dirty="0" smtClean="0">
                          <a:effectLst/>
                        </a:rPr>
                        <a:t>44.7%</a:t>
                      </a:r>
                      <a:endParaRPr lang="en-GB" sz="2000" dirty="0">
                        <a:effectLst/>
                        <a:latin typeface="Calibri"/>
                        <a:ea typeface="Calibri"/>
                        <a:cs typeface="Times New Roman"/>
                      </a:endParaRPr>
                    </a:p>
                  </a:txBody>
                  <a:tcPr marL="68580" marR="68580" marT="0" marB="0" anchor="b"/>
                </a:tc>
              </a:tr>
              <a:tr h="547499">
                <a:tc>
                  <a:txBody>
                    <a:bodyPr/>
                    <a:lstStyle/>
                    <a:p>
                      <a:pPr>
                        <a:lnSpc>
                          <a:spcPct val="115000"/>
                        </a:lnSpc>
                        <a:spcAft>
                          <a:spcPts val="1000"/>
                        </a:spcAft>
                      </a:pPr>
                      <a:r>
                        <a:rPr lang="en-GB" sz="2000" dirty="0">
                          <a:effectLst/>
                        </a:rPr>
                        <a:t>Foundation</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2000" dirty="0" smtClean="0">
                          <a:effectLst/>
                        </a:rPr>
                        <a:t>43</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2000" dirty="0" smtClean="0">
                          <a:effectLst/>
                        </a:rPr>
                        <a:t>24%</a:t>
                      </a:r>
                      <a:endParaRPr lang="en-GB" sz="2000" dirty="0">
                        <a:effectLst/>
                        <a:latin typeface="Calibri"/>
                        <a:ea typeface="Calibri"/>
                        <a:cs typeface="Times New Roman"/>
                      </a:endParaRPr>
                    </a:p>
                  </a:txBody>
                  <a:tcPr marL="68580" marR="68580" marT="0" marB="0" anchor="b"/>
                </a:tc>
              </a:tr>
              <a:tr h="547499">
                <a:tc>
                  <a:txBody>
                    <a:bodyPr/>
                    <a:lstStyle/>
                    <a:p>
                      <a:pPr>
                        <a:lnSpc>
                          <a:spcPct val="115000"/>
                        </a:lnSpc>
                        <a:spcAft>
                          <a:spcPts val="1000"/>
                        </a:spcAft>
                      </a:pPr>
                      <a:r>
                        <a:rPr lang="en-GB" sz="2000" dirty="0">
                          <a:effectLst/>
                        </a:rPr>
                        <a:t>Voluntary Aided</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2000" dirty="0" smtClean="0">
                          <a:effectLst/>
                        </a:rPr>
                        <a:t>38</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2000" dirty="0" smtClean="0">
                          <a:effectLst/>
                        </a:rPr>
                        <a:t>21.2%</a:t>
                      </a:r>
                      <a:endParaRPr lang="en-GB" sz="2000" dirty="0">
                        <a:effectLst/>
                        <a:latin typeface="Calibri"/>
                        <a:ea typeface="Calibri"/>
                        <a:cs typeface="Times New Roman"/>
                      </a:endParaRPr>
                    </a:p>
                  </a:txBody>
                  <a:tcPr marL="68580" marR="68580" marT="0" marB="0" anchor="b"/>
                </a:tc>
              </a:tr>
              <a:tr h="547499">
                <a:tc>
                  <a:txBody>
                    <a:bodyPr/>
                    <a:lstStyle/>
                    <a:p>
                      <a:pPr>
                        <a:lnSpc>
                          <a:spcPct val="115000"/>
                        </a:lnSpc>
                        <a:spcAft>
                          <a:spcPts val="1000"/>
                        </a:spcAft>
                      </a:pPr>
                      <a:r>
                        <a:rPr lang="en-GB" sz="2000" dirty="0">
                          <a:effectLst/>
                        </a:rPr>
                        <a:t>Voluntary Controlled</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2000" dirty="0">
                          <a:effectLst/>
                        </a:rPr>
                        <a:t>18</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2000" dirty="0">
                          <a:effectLst/>
                        </a:rPr>
                        <a:t>10.1%</a:t>
                      </a:r>
                      <a:endParaRPr lang="en-GB" sz="2000" dirty="0">
                        <a:effectLst/>
                        <a:latin typeface="Calibri"/>
                        <a:ea typeface="Calibri"/>
                        <a:cs typeface="Times New Roman"/>
                      </a:endParaRPr>
                    </a:p>
                  </a:txBody>
                  <a:tcPr marL="68580" marR="68580" marT="0" marB="0" anchor="b"/>
                </a:tc>
              </a:tr>
              <a:tr h="547499">
                <a:tc>
                  <a:txBody>
                    <a:bodyPr/>
                    <a:lstStyle/>
                    <a:p>
                      <a:pPr>
                        <a:lnSpc>
                          <a:spcPct val="115000"/>
                        </a:lnSpc>
                        <a:spcAft>
                          <a:spcPts val="1000"/>
                        </a:spcAft>
                      </a:pPr>
                      <a:r>
                        <a:rPr lang="en-GB" sz="2000" dirty="0">
                          <a:effectLst/>
                        </a:rPr>
                        <a:t>Total</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2000" dirty="0" smtClean="0">
                          <a:effectLst/>
                        </a:rPr>
                        <a:t>179</a:t>
                      </a:r>
                      <a:endParaRPr lang="en-GB" sz="2000" dirty="0">
                        <a:effectLst/>
                        <a:latin typeface="Calibri"/>
                        <a:ea typeface="Calibri"/>
                        <a:cs typeface="Times New Roman"/>
                      </a:endParaRPr>
                    </a:p>
                  </a:txBody>
                  <a:tcPr marL="68580" marR="68580" marT="0" marB="0" anchor="b"/>
                </a:tc>
                <a:tc>
                  <a:txBody>
                    <a:bodyPr/>
                    <a:lstStyle/>
                    <a:p>
                      <a:pPr>
                        <a:lnSpc>
                          <a:spcPct val="115000"/>
                        </a:lnSpc>
                      </a:pPr>
                      <a:endParaRPr lang="en-GB" sz="2000" dirty="0">
                        <a:effectLst/>
                        <a:latin typeface="Calibri"/>
                      </a:endParaRPr>
                    </a:p>
                  </a:txBody>
                  <a:tcPr marL="68580" marR="68580" marT="0" marB="0" anchor="b"/>
                </a:tc>
              </a:tr>
            </a:tbl>
          </a:graphicData>
        </a:graphic>
      </p:graphicFrame>
    </p:spTree>
    <p:extLst>
      <p:ext uri="{BB962C8B-B14F-4D97-AF65-F5344CB8AC3E}">
        <p14:creationId xmlns:p14="http://schemas.microsoft.com/office/powerpoint/2010/main" val="28729933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877272"/>
            <a:ext cx="7056784" cy="792088"/>
          </a:xfrm>
          <a:ln>
            <a:noFill/>
          </a:ln>
        </p:spPr>
        <p:txBody>
          <a:bodyPr>
            <a:normAutofit fontScale="90000"/>
          </a:bodyPr>
          <a:lstStyle/>
          <a:p>
            <a:pPr algn="l"/>
            <a:r>
              <a:rPr lang="en-GB" dirty="0" smtClean="0"/>
              <a:t/>
            </a:r>
            <a:br>
              <a:rPr lang="en-GB" dirty="0" smtClean="0"/>
            </a:br>
            <a:r>
              <a:rPr lang="en-GB" dirty="0"/>
              <a:t/>
            </a:r>
            <a:br>
              <a:rPr lang="en-GB" dirty="0"/>
            </a:br>
            <a:r>
              <a:rPr lang="en-GB" dirty="0" smtClean="0"/>
              <a:t/>
            </a:r>
            <a:br>
              <a:rPr lang="en-GB" dirty="0" smtClean="0"/>
            </a:br>
            <a:r>
              <a:rPr lang="en-GB" dirty="0" smtClean="0">
                <a:solidFill>
                  <a:schemeClr val="accent1"/>
                </a:solidFill>
                <a:latin typeface="+mj-lt"/>
              </a:rPr>
              <a:t>Review of High Needs Funding and SEND Strategy</a:t>
            </a:r>
            <a:r>
              <a:rPr lang="en-GB" sz="4400" i="1" dirty="0" smtClean="0">
                <a:solidFill>
                  <a:schemeClr val="accent1"/>
                </a:solidFill>
                <a:latin typeface="+mj-lt"/>
              </a:rPr>
              <a:t/>
            </a:r>
            <a:br>
              <a:rPr lang="en-GB" sz="4400" i="1"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endParaRPr lang="en-GB" sz="3100" b="0" dirty="0">
              <a:solidFill>
                <a:schemeClr val="accent1"/>
              </a:solidFill>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866"/>
          <a:stretch/>
        </p:blipFill>
        <p:spPr>
          <a:xfrm>
            <a:off x="-108520" y="-372"/>
            <a:ext cx="9252519" cy="5213176"/>
          </a:xfrm>
          <a:prstGeom prst="rect">
            <a:avLst/>
          </a:prstGeom>
        </p:spPr>
      </p:pic>
    </p:spTree>
    <p:extLst>
      <p:ext uri="{BB962C8B-B14F-4D97-AF65-F5344CB8AC3E}">
        <p14:creationId xmlns:p14="http://schemas.microsoft.com/office/powerpoint/2010/main" val="155891120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MAT Landscape in Kent</a:t>
            </a:r>
            <a:endParaRPr lang="en-GB"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8009409"/>
              </p:ext>
            </p:extLst>
          </p:nvPr>
        </p:nvGraphicFramePr>
        <p:xfrm>
          <a:off x="847489" y="1556792"/>
          <a:ext cx="7449022" cy="4482760"/>
        </p:xfrm>
        <a:graphic>
          <a:graphicData uri="http://schemas.openxmlformats.org/drawingml/2006/table">
            <a:tbl>
              <a:tblPr firstRow="1" firstCol="1" bandRow="1">
                <a:tableStyleId>{5C22544A-7EE6-4342-B048-85BDC9FD1C3A}</a:tableStyleId>
              </a:tblPr>
              <a:tblGrid>
                <a:gridCol w="5197650"/>
                <a:gridCol w="952745"/>
                <a:gridCol w="1298627"/>
              </a:tblGrid>
              <a:tr h="514442">
                <a:tc gridSpan="3">
                  <a:txBody>
                    <a:bodyPr/>
                    <a:lstStyle/>
                    <a:p>
                      <a:pPr algn="ctr">
                        <a:lnSpc>
                          <a:spcPct val="115000"/>
                        </a:lnSpc>
                        <a:spcAft>
                          <a:spcPts val="0"/>
                        </a:spcAft>
                      </a:pPr>
                      <a:r>
                        <a:rPr lang="en-GB" sz="2000" dirty="0">
                          <a:effectLst/>
                        </a:rPr>
                        <a:t>Multi Academy Trusts</a:t>
                      </a:r>
                      <a:endParaRPr lang="en-GB" sz="2000" dirty="0">
                        <a:effectLst/>
                        <a:latin typeface="Calibri"/>
                        <a:ea typeface="Calibri"/>
                        <a:cs typeface="Times New Roman"/>
                      </a:endParaRPr>
                    </a:p>
                  </a:txBody>
                  <a:tcPr marL="68580" marR="68580" marT="0" marB="0" anchor="ctr"/>
                </a:tc>
                <a:tc hMerge="1">
                  <a:txBody>
                    <a:bodyPr/>
                    <a:lstStyle/>
                    <a:p>
                      <a:endParaRPr lang="en-GB"/>
                    </a:p>
                  </a:txBody>
                  <a:tcPr/>
                </a:tc>
                <a:tc hMerge="1">
                  <a:txBody>
                    <a:bodyPr/>
                    <a:lstStyle/>
                    <a:p>
                      <a:endParaRPr lang="en-GB"/>
                    </a:p>
                  </a:txBody>
                  <a:tcPr/>
                </a:tc>
              </a:tr>
              <a:tr h="466754">
                <a:tc>
                  <a:txBody>
                    <a:bodyPr/>
                    <a:lstStyle/>
                    <a:p>
                      <a:pPr algn="ctr">
                        <a:lnSpc>
                          <a:spcPct val="115000"/>
                        </a:lnSpc>
                        <a:spcAft>
                          <a:spcPts val="0"/>
                        </a:spcAft>
                      </a:pPr>
                      <a:r>
                        <a:rPr lang="en-GB" sz="2000" dirty="0">
                          <a:effectLst/>
                        </a:rPr>
                        <a:t> </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rPr>
                        <a:t>MATs</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rPr>
                        <a:t>Schools</a:t>
                      </a:r>
                      <a:endParaRPr lang="en-GB" sz="2000" dirty="0">
                        <a:effectLst/>
                        <a:latin typeface="Calibri"/>
                        <a:ea typeface="Calibri"/>
                        <a:cs typeface="Times New Roman"/>
                      </a:endParaRPr>
                    </a:p>
                  </a:txBody>
                  <a:tcPr marL="68580" marR="68580" marT="0" marB="0" anchor="ctr"/>
                </a:tc>
              </a:tr>
              <a:tr h="466754">
                <a:tc>
                  <a:txBody>
                    <a:bodyPr/>
                    <a:lstStyle/>
                    <a:p>
                      <a:pPr>
                        <a:lnSpc>
                          <a:spcPct val="115000"/>
                        </a:lnSpc>
                        <a:spcAft>
                          <a:spcPts val="0"/>
                        </a:spcAft>
                      </a:pPr>
                      <a:r>
                        <a:rPr lang="en-GB" sz="2000" dirty="0">
                          <a:effectLst/>
                        </a:rPr>
                        <a:t>National/Regional MATs with 1 Academy in Kent</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2000" dirty="0">
                          <a:effectLst/>
                          <a:latin typeface="+mn-lt"/>
                          <a:ea typeface="+mn-ea"/>
                          <a:cs typeface="+mn-cs"/>
                        </a:rPr>
                        <a:t>8</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latin typeface="+mn-lt"/>
                          <a:ea typeface="+mn-ea"/>
                          <a:cs typeface="+mn-cs"/>
                        </a:rPr>
                        <a:t>8</a:t>
                      </a:r>
                      <a:endParaRPr lang="en-GB" sz="2000" dirty="0">
                        <a:effectLst/>
                        <a:latin typeface="Calibri"/>
                        <a:ea typeface="Calibri"/>
                        <a:cs typeface="Times New Roman"/>
                      </a:endParaRPr>
                    </a:p>
                  </a:txBody>
                  <a:tcPr marL="68580" marR="68580" marT="0" marB="0" anchor="ctr"/>
                </a:tc>
              </a:tr>
              <a:tr h="466754">
                <a:tc>
                  <a:txBody>
                    <a:bodyPr/>
                    <a:lstStyle/>
                    <a:p>
                      <a:pPr>
                        <a:lnSpc>
                          <a:spcPct val="115000"/>
                        </a:lnSpc>
                        <a:spcAft>
                          <a:spcPts val="0"/>
                        </a:spcAft>
                      </a:pPr>
                      <a:r>
                        <a:rPr lang="en-GB" sz="2000" dirty="0">
                          <a:effectLst/>
                        </a:rPr>
                        <a:t>MATs with 2 Academy schools in Kent</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rPr>
                        <a:t>14</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rPr>
                        <a:t>28</a:t>
                      </a:r>
                      <a:endParaRPr lang="en-GB" sz="2000" dirty="0">
                        <a:effectLst/>
                        <a:latin typeface="Calibri"/>
                        <a:ea typeface="Calibri"/>
                        <a:cs typeface="Times New Roman"/>
                      </a:endParaRPr>
                    </a:p>
                  </a:txBody>
                  <a:tcPr marL="68580" marR="68580" marT="0" marB="0" anchor="ctr"/>
                </a:tc>
              </a:tr>
              <a:tr h="466754">
                <a:tc>
                  <a:txBody>
                    <a:bodyPr/>
                    <a:lstStyle/>
                    <a:p>
                      <a:pPr>
                        <a:lnSpc>
                          <a:spcPct val="115000"/>
                        </a:lnSpc>
                        <a:spcAft>
                          <a:spcPts val="0"/>
                        </a:spcAft>
                      </a:pPr>
                      <a:r>
                        <a:rPr lang="en-GB" sz="2000" dirty="0">
                          <a:effectLst/>
                        </a:rPr>
                        <a:t>MATs with 3 Academy schools in Kent</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latin typeface="+mn-lt"/>
                          <a:ea typeface="+mn-ea"/>
                          <a:cs typeface="+mn-cs"/>
                        </a:rPr>
                        <a:t>5</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smtClean="0">
                          <a:effectLst/>
                        </a:rPr>
                        <a:t>15</a:t>
                      </a:r>
                      <a:endParaRPr lang="en-GB" sz="2000" dirty="0">
                        <a:effectLst/>
                        <a:latin typeface="Calibri"/>
                        <a:ea typeface="Calibri"/>
                        <a:cs typeface="Times New Roman"/>
                      </a:endParaRPr>
                    </a:p>
                  </a:txBody>
                  <a:tcPr marL="68580" marR="68580" marT="0" marB="0" anchor="ctr"/>
                </a:tc>
              </a:tr>
              <a:tr h="466754">
                <a:tc>
                  <a:txBody>
                    <a:bodyPr/>
                    <a:lstStyle/>
                    <a:p>
                      <a:pPr>
                        <a:lnSpc>
                          <a:spcPct val="115000"/>
                        </a:lnSpc>
                        <a:spcAft>
                          <a:spcPts val="0"/>
                        </a:spcAft>
                      </a:pPr>
                      <a:r>
                        <a:rPr lang="en-GB" sz="2000" dirty="0">
                          <a:effectLst/>
                        </a:rPr>
                        <a:t>MATs with 4 Academy schools in Kent</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rPr>
                        <a:t>4</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rPr>
                        <a:t>16</a:t>
                      </a:r>
                      <a:endParaRPr lang="en-GB" sz="2000" dirty="0">
                        <a:effectLst/>
                        <a:latin typeface="Calibri"/>
                        <a:ea typeface="Calibri"/>
                        <a:cs typeface="Times New Roman"/>
                      </a:endParaRPr>
                    </a:p>
                  </a:txBody>
                  <a:tcPr marL="68580" marR="68580" marT="0" marB="0" anchor="ctr"/>
                </a:tc>
              </a:tr>
              <a:tr h="466754">
                <a:tc>
                  <a:txBody>
                    <a:bodyPr/>
                    <a:lstStyle/>
                    <a:p>
                      <a:pPr>
                        <a:lnSpc>
                          <a:spcPct val="115000"/>
                        </a:lnSpc>
                        <a:spcAft>
                          <a:spcPts val="0"/>
                        </a:spcAft>
                      </a:pPr>
                      <a:r>
                        <a:rPr lang="en-GB" sz="2000" dirty="0">
                          <a:effectLst/>
                        </a:rPr>
                        <a:t>MATs with 5 to 9 Academy schools in Kent</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a:effectLst/>
                        </a:rPr>
                        <a:t>5</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smtClean="0">
                          <a:effectLst/>
                        </a:rPr>
                        <a:t>38</a:t>
                      </a:r>
                      <a:endParaRPr lang="en-GB" sz="2000" dirty="0">
                        <a:effectLst/>
                        <a:latin typeface="Calibri"/>
                        <a:ea typeface="Calibri"/>
                        <a:cs typeface="Times New Roman"/>
                      </a:endParaRPr>
                    </a:p>
                  </a:txBody>
                  <a:tcPr marL="68580" marR="68580" marT="0" marB="0" anchor="ctr"/>
                </a:tc>
              </a:tr>
              <a:tr h="466754">
                <a:tc>
                  <a:txBody>
                    <a:bodyPr/>
                    <a:lstStyle/>
                    <a:p>
                      <a:pPr>
                        <a:lnSpc>
                          <a:spcPct val="115000"/>
                        </a:lnSpc>
                        <a:spcAft>
                          <a:spcPts val="0"/>
                        </a:spcAft>
                      </a:pPr>
                      <a:r>
                        <a:rPr lang="en-GB" sz="2000" dirty="0">
                          <a:effectLst/>
                        </a:rPr>
                        <a:t>MATs with 10+ Academy schools in Kent</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2000" dirty="0">
                          <a:effectLst/>
                        </a:rPr>
                        <a:t>3</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2000" dirty="0">
                          <a:effectLst/>
                        </a:rPr>
                        <a:t>44</a:t>
                      </a:r>
                      <a:endParaRPr lang="en-GB" sz="2000" dirty="0">
                        <a:effectLst/>
                        <a:latin typeface="Calibri"/>
                        <a:ea typeface="Calibri"/>
                        <a:cs typeface="Times New Roman"/>
                      </a:endParaRPr>
                    </a:p>
                  </a:txBody>
                  <a:tcPr marL="68580" marR="68580" marT="0" marB="0" anchor="b"/>
                </a:tc>
              </a:tr>
              <a:tr h="466754">
                <a:tc>
                  <a:txBody>
                    <a:bodyPr/>
                    <a:lstStyle/>
                    <a:p>
                      <a:pPr>
                        <a:lnSpc>
                          <a:spcPct val="115000"/>
                        </a:lnSpc>
                        <a:spcAft>
                          <a:spcPts val="0"/>
                        </a:spcAft>
                      </a:pPr>
                      <a:r>
                        <a:rPr lang="en-GB" sz="2000" dirty="0">
                          <a:effectLst/>
                        </a:rPr>
                        <a:t>Total MATs</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smtClean="0">
                          <a:effectLst/>
                        </a:rPr>
                        <a:t>39</a:t>
                      </a:r>
                      <a:endParaRPr lang="en-GB"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2000" dirty="0" smtClean="0">
                          <a:effectLst/>
                        </a:rPr>
                        <a:t>141</a:t>
                      </a:r>
                      <a:endParaRPr lang="en-GB"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77005430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Feedback from schools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chools considering academy status </a:t>
            </a:r>
            <a:r>
              <a:rPr lang="en-GB" dirty="0">
                <a:latin typeface="Arial" panose="020B0604020202020204" pitchFamily="34" charset="0"/>
                <a:cs typeface="Arial" panose="020B0604020202020204" pitchFamily="34" charset="0"/>
              </a:rPr>
              <a:t>recognise the </a:t>
            </a:r>
            <a:r>
              <a:rPr lang="en-GB" dirty="0" smtClean="0">
                <a:latin typeface="Arial" panose="020B0604020202020204" pitchFamily="34" charset="0"/>
                <a:cs typeface="Arial" panose="020B0604020202020204" pitchFamily="34" charset="0"/>
              </a:rPr>
              <a:t>DfE preference </a:t>
            </a:r>
            <a:r>
              <a:rPr lang="en-GB" dirty="0">
                <a:latin typeface="Arial" panose="020B0604020202020204" pitchFamily="34" charset="0"/>
                <a:cs typeface="Arial" panose="020B0604020202020204" pitchFamily="34" charset="0"/>
              </a:rPr>
              <a:t>for developing or becoming part of a multi academy </a:t>
            </a:r>
            <a:r>
              <a:rPr lang="en-GB" dirty="0" smtClean="0">
                <a:latin typeface="Arial" panose="020B0604020202020204" pitchFamily="34" charset="0"/>
                <a:cs typeface="Arial" panose="020B0604020202020204" pitchFamily="34" charset="0"/>
              </a:rPr>
              <a:t>trust </a:t>
            </a:r>
          </a:p>
          <a:p>
            <a:pPr marL="0" indent="0">
              <a:buNone/>
            </a:pPr>
            <a:endParaRPr lang="en-GB" sz="10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schools have expressed a desire for an alternative either to forming their own </a:t>
            </a:r>
            <a:r>
              <a:rPr lang="en-GB" dirty="0" smtClean="0">
                <a:latin typeface="Arial" panose="020B0604020202020204" pitchFamily="34" charset="0"/>
                <a:cs typeface="Arial" panose="020B0604020202020204" pitchFamily="34" charset="0"/>
              </a:rPr>
              <a:t>MAT or </a:t>
            </a:r>
            <a:r>
              <a:rPr lang="en-GB" dirty="0">
                <a:latin typeface="Arial" panose="020B0604020202020204" pitchFamily="34" charset="0"/>
                <a:cs typeface="Arial" panose="020B0604020202020204" pitchFamily="34" charset="0"/>
              </a:rPr>
              <a:t>joining an existing MAT whose ethos they do not </a:t>
            </a:r>
            <a:r>
              <a:rPr lang="en-GB" dirty="0" smtClean="0">
                <a:latin typeface="Arial" panose="020B0604020202020204" pitchFamily="34" charset="0"/>
                <a:cs typeface="Arial" panose="020B0604020202020204" pitchFamily="34" charset="0"/>
              </a:rPr>
              <a:t>share</a:t>
            </a:r>
          </a:p>
          <a:p>
            <a:pPr marL="0" indent="0">
              <a:buNone/>
            </a:pPr>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the same time a significant number of </a:t>
            </a:r>
            <a:r>
              <a:rPr lang="en-GB" dirty="0" smtClean="0">
                <a:latin typeface="Arial" panose="020B0604020202020204" pitchFamily="34" charset="0"/>
                <a:cs typeface="Arial" panose="020B0604020202020204" pitchFamily="34" charset="0"/>
              </a:rPr>
              <a:t>Church </a:t>
            </a:r>
            <a:r>
              <a:rPr lang="en-GB" dirty="0">
                <a:latin typeface="Arial" panose="020B0604020202020204" pitchFamily="34" charset="0"/>
                <a:cs typeface="Arial" panose="020B0604020202020204" pitchFamily="34" charset="0"/>
              </a:rPr>
              <a:t>schools in Kent have the one </a:t>
            </a:r>
            <a:r>
              <a:rPr lang="en-GB" dirty="0" smtClean="0">
                <a:latin typeface="Arial" panose="020B0604020202020204" pitchFamily="34" charset="0"/>
                <a:cs typeface="Arial" panose="020B0604020202020204" pitchFamily="34" charset="0"/>
              </a:rPr>
              <a:t>governance option </a:t>
            </a:r>
            <a:r>
              <a:rPr lang="en-GB" dirty="0">
                <a:latin typeface="Arial" panose="020B0604020202020204" pitchFamily="34" charset="0"/>
                <a:cs typeface="Arial" panose="020B0604020202020204" pitchFamily="34" charset="0"/>
              </a:rPr>
              <a:t>of becoming part of </a:t>
            </a:r>
            <a:r>
              <a:rPr lang="en-GB" dirty="0" smtClean="0">
                <a:latin typeface="Arial" panose="020B0604020202020204" pitchFamily="34" charset="0"/>
                <a:cs typeface="Arial" panose="020B0604020202020204" pitchFamily="34" charset="0"/>
              </a:rPr>
              <a:t>a church </a:t>
            </a:r>
            <a:r>
              <a:rPr lang="en-GB" dirty="0">
                <a:latin typeface="Arial" panose="020B0604020202020204" pitchFamily="34" charset="0"/>
                <a:cs typeface="Arial" panose="020B0604020202020204" pitchFamily="34" charset="0"/>
              </a:rPr>
              <a:t>majority </a:t>
            </a:r>
            <a:r>
              <a:rPr lang="en-GB" dirty="0" smtClean="0">
                <a:latin typeface="Arial" panose="020B0604020202020204" pitchFamily="34" charset="0"/>
                <a:cs typeface="Arial" panose="020B0604020202020204" pitchFamily="34" charset="0"/>
              </a:rPr>
              <a:t>MAT </a:t>
            </a:r>
          </a:p>
          <a:p>
            <a:pPr marL="0" indent="0">
              <a:buNone/>
            </a:pPr>
            <a:endParaRPr lang="en-GB" sz="11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Community and Foundation schools do not wish to join these arrangements because of the governance structures that accompany such a </a:t>
            </a:r>
            <a:r>
              <a:rPr lang="en-GB" dirty="0" smtClean="0">
                <a:latin typeface="Arial" panose="020B0604020202020204" pitchFamily="34" charset="0"/>
                <a:cs typeface="Arial" panose="020B0604020202020204" pitchFamily="34" charset="0"/>
              </a:rPr>
              <a:t>MAT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37399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KCC response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525963"/>
          </a:xfrm>
        </p:spPr>
        <p:txBody>
          <a:bodyPr>
            <a:noAutofit/>
          </a:bodyPr>
          <a:lstStyle/>
          <a:p>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Local Authority has responded to these concerns through exploration of the idea of developing Local Authority supported MATs which could provide the means for a proportion of remaining maintained schools, particularly those which are </a:t>
            </a:r>
            <a:r>
              <a:rPr lang="en-GB" sz="2400" dirty="0" smtClean="0">
                <a:latin typeface="Arial" panose="020B0604020202020204" pitchFamily="34" charset="0"/>
                <a:cs typeface="Arial" panose="020B0604020202020204" pitchFamily="34" charset="0"/>
              </a:rPr>
              <a:t>small, </a:t>
            </a:r>
            <a:r>
              <a:rPr lang="en-GB" sz="2400" dirty="0">
                <a:latin typeface="Arial" panose="020B0604020202020204" pitchFamily="34" charset="0"/>
                <a:cs typeface="Arial" panose="020B0604020202020204" pitchFamily="34" charset="0"/>
              </a:rPr>
              <a:t>geographically isolated or vulnerable for a variety of other reasons, to become part of a </a:t>
            </a:r>
            <a:r>
              <a:rPr lang="en-GB" sz="2400" dirty="0" smtClean="0">
                <a:latin typeface="Arial" panose="020B0604020202020204" pitchFamily="34" charset="0"/>
                <a:cs typeface="Arial" panose="020B0604020202020204" pitchFamily="34" charset="0"/>
              </a:rPr>
              <a:t>MAT </a:t>
            </a:r>
            <a:r>
              <a:rPr lang="en-GB" sz="2400" dirty="0">
                <a:latin typeface="Arial" panose="020B0604020202020204" pitchFamily="34" charset="0"/>
                <a:cs typeface="Arial" panose="020B0604020202020204" pitchFamily="34" charset="0"/>
              </a:rPr>
              <a:t>that has the formal involvement of the Local </a:t>
            </a:r>
            <a:r>
              <a:rPr lang="en-GB" sz="2400" dirty="0" smtClean="0">
                <a:latin typeface="Arial" panose="020B0604020202020204" pitchFamily="34" charset="0"/>
                <a:cs typeface="Arial" panose="020B0604020202020204" pitchFamily="34" charset="0"/>
              </a:rPr>
              <a:t>Authority</a:t>
            </a:r>
          </a:p>
          <a:p>
            <a:pPr marL="0" indent="0">
              <a:buNone/>
            </a:pPr>
            <a:endParaRPr lang="en-GB" sz="8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Local Authority has a track record of improvement and working collaboratively, and would help to further develop leadership capacity and values-led and evidence-led educational direction and </a:t>
            </a:r>
            <a:r>
              <a:rPr lang="en-GB" sz="2400" dirty="0" smtClean="0">
                <a:latin typeface="Arial" panose="020B0604020202020204" pitchFamily="34" charset="0"/>
                <a:cs typeface="Arial" panose="020B0604020202020204" pitchFamily="34" charset="0"/>
              </a:rPr>
              <a:t>practice</a:t>
            </a:r>
            <a:endParaRPr lang="en-GB" sz="24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2342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latin typeface="Arial" panose="020B0604020202020204" pitchFamily="34" charset="0"/>
                <a:cs typeface="Arial" panose="020B0604020202020204" pitchFamily="34" charset="0"/>
              </a:rPr>
              <a:t>KCC Guiding Principles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lvl="0"/>
            <a:r>
              <a:rPr lang="en-GB" dirty="0">
                <a:latin typeface="Arial" panose="020B0604020202020204" pitchFamily="34" charset="0"/>
                <a:cs typeface="Arial" panose="020B0604020202020204" pitchFamily="34" charset="0"/>
              </a:rPr>
              <a:t>Partnership and joint collaborative working between schools and with the local authority is critical for success.</a:t>
            </a:r>
          </a:p>
          <a:p>
            <a:pPr marL="0" indent="0">
              <a:buNone/>
            </a:pP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 school led system needs to operate with coherence and alignment to other key services in the system that support school improvement and support vulnerable learners.</a:t>
            </a:r>
          </a:p>
          <a:p>
            <a:pPr marL="0" indent="0">
              <a:buNone/>
            </a:pP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All schools have an interest in, and should be able to influence, the quality, effectiveness and performance of local services and systems that support education and contribute to improving outcomes for children and young </a:t>
            </a:r>
            <a:r>
              <a:rPr lang="en-GB" dirty="0" smtClean="0">
                <a:latin typeface="Arial" panose="020B0604020202020204" pitchFamily="34" charset="0"/>
                <a:cs typeface="Arial" panose="020B0604020202020204" pitchFamily="34" charset="0"/>
              </a:rPr>
              <a:t>people</a:t>
            </a:r>
          </a:p>
          <a:p>
            <a:pPr marL="0" lvl="0" indent="0">
              <a:buNone/>
            </a:pPr>
            <a:endParaRPr lang="en-GB" dirty="0" smtClean="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chools </a:t>
            </a:r>
            <a:r>
              <a:rPr lang="en-GB" dirty="0">
                <a:latin typeface="Arial" panose="020B0604020202020204" pitchFamily="34" charset="0"/>
                <a:cs typeface="Arial" panose="020B0604020202020204" pitchFamily="34" charset="0"/>
              </a:rPr>
              <a:t>should be part of the leadership, governance and ownership of our strategies, services and plans for education.</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57783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sz="4000" b="1" dirty="0" smtClean="0">
                <a:latin typeface="Arial" panose="020B0604020202020204" pitchFamily="34" charset="0"/>
                <a:cs typeface="Arial" panose="020B0604020202020204" pitchFamily="34" charset="0"/>
              </a:rPr>
              <a:t>KCC proposed model</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980728"/>
            <a:ext cx="8229600" cy="5112568"/>
          </a:xfrm>
        </p:spPr>
        <p:txBody>
          <a:bodyPr>
            <a:noAutofit/>
          </a:bodyPr>
          <a:lstStyle/>
          <a:p>
            <a:r>
              <a:rPr lang="en-GB" sz="1800" dirty="0">
                <a:latin typeface="Arial" panose="020B0604020202020204" pitchFamily="34" charset="0"/>
                <a:cs typeface="Arial" panose="020B0604020202020204" pitchFamily="34" charset="0"/>
              </a:rPr>
              <a:t>KCC </a:t>
            </a:r>
            <a:r>
              <a:rPr lang="en-GB" sz="1800" dirty="0" smtClean="0">
                <a:latin typeface="Arial" panose="020B0604020202020204" pitchFamily="34" charset="0"/>
                <a:cs typeface="Arial" panose="020B0604020202020204" pitchFamily="34" charset="0"/>
              </a:rPr>
              <a:t>would </a:t>
            </a:r>
            <a:r>
              <a:rPr lang="en-GB" sz="1800" dirty="0">
                <a:latin typeface="Arial" panose="020B0604020202020204" pitchFamily="34" charset="0"/>
                <a:cs typeface="Arial" panose="020B0604020202020204" pitchFamily="34" charset="0"/>
              </a:rPr>
              <a:t>become a DfE approved </a:t>
            </a:r>
            <a:r>
              <a:rPr lang="en-GB" sz="1800" dirty="0" smtClean="0">
                <a:latin typeface="Arial" panose="020B0604020202020204" pitchFamily="34" charset="0"/>
                <a:cs typeface="Arial" panose="020B0604020202020204" pitchFamily="34" charset="0"/>
              </a:rPr>
              <a:t>sponsor so that the MAT could </a:t>
            </a:r>
            <a:r>
              <a:rPr lang="en-GB" sz="1800" dirty="0">
                <a:latin typeface="Arial" panose="020B0604020202020204" pitchFamily="34" charset="0"/>
                <a:cs typeface="Arial" panose="020B0604020202020204" pitchFamily="34" charset="0"/>
              </a:rPr>
              <a:t>take on </a:t>
            </a:r>
            <a:r>
              <a:rPr lang="en-GB" sz="1800" dirty="0" smtClean="0">
                <a:latin typeface="Arial" panose="020B0604020202020204" pitchFamily="34" charset="0"/>
                <a:cs typeface="Arial" panose="020B0604020202020204" pitchFamily="34" charset="0"/>
              </a:rPr>
              <a:t>schools </a:t>
            </a:r>
            <a:r>
              <a:rPr lang="en-GB" sz="1800" dirty="0">
                <a:latin typeface="Arial" panose="020B0604020202020204" pitchFamily="34" charset="0"/>
                <a:cs typeface="Arial" panose="020B0604020202020204" pitchFamily="34" charset="0"/>
              </a:rPr>
              <a:t>in difficulty </a:t>
            </a:r>
            <a:r>
              <a:rPr lang="en-GB" sz="1800" dirty="0" smtClean="0">
                <a:latin typeface="Arial" panose="020B0604020202020204" pitchFamily="34" charset="0"/>
                <a:cs typeface="Arial" panose="020B0604020202020204" pitchFamily="34" charset="0"/>
              </a:rPr>
              <a:t>and </a:t>
            </a:r>
            <a:r>
              <a:rPr lang="en-GB" sz="1800" dirty="0">
                <a:latin typeface="Arial" panose="020B0604020202020204" pitchFamily="34" charset="0"/>
                <a:cs typeface="Arial" panose="020B0604020202020204" pitchFamily="34" charset="0"/>
              </a:rPr>
              <a:t>promote </a:t>
            </a:r>
            <a:r>
              <a:rPr lang="en-GB" sz="1800" dirty="0" smtClean="0">
                <a:latin typeface="Arial" panose="020B0604020202020204" pitchFamily="34" charset="0"/>
                <a:cs typeface="Arial" panose="020B0604020202020204" pitchFamily="34" charset="0"/>
              </a:rPr>
              <a:t>new Free Schools</a:t>
            </a:r>
          </a:p>
          <a:p>
            <a:pPr marL="0" indent="0">
              <a:buNone/>
            </a:pPr>
            <a:endParaRPr lang="en-GB" sz="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Aim to pilot 4 Primary area based hubs with </a:t>
            </a:r>
            <a:r>
              <a:rPr lang="en-GB" sz="1800" dirty="0">
                <a:latin typeface="Arial" panose="020B0604020202020204" pitchFamily="34" charset="0"/>
                <a:cs typeface="Arial" panose="020B0604020202020204" pitchFamily="34" charset="0"/>
              </a:rPr>
              <a:t>the option of a fifth </a:t>
            </a:r>
            <a:r>
              <a:rPr lang="en-GB" sz="1800" dirty="0" smtClean="0">
                <a:latin typeface="Arial" panose="020B0604020202020204" pitchFamily="34" charset="0"/>
                <a:cs typeface="Arial" panose="020B0604020202020204" pitchFamily="34" charset="0"/>
              </a:rPr>
              <a:t>Secondary </a:t>
            </a:r>
            <a:r>
              <a:rPr lang="en-GB" sz="1800" dirty="0">
                <a:latin typeface="Arial" panose="020B0604020202020204" pitchFamily="34" charset="0"/>
                <a:cs typeface="Arial" panose="020B0604020202020204" pitchFamily="34" charset="0"/>
              </a:rPr>
              <a:t>phase hub that could operate county </a:t>
            </a:r>
            <a:r>
              <a:rPr lang="en-GB" sz="1800" dirty="0" smtClean="0">
                <a:latin typeface="Arial" panose="020B0604020202020204" pitchFamily="34" charset="0"/>
                <a:cs typeface="Arial" panose="020B0604020202020204" pitchFamily="34" charset="0"/>
              </a:rPr>
              <a:t>wide</a:t>
            </a:r>
          </a:p>
          <a:p>
            <a:pPr marL="0" indent="0">
              <a:buNone/>
            </a:pPr>
            <a:endParaRPr lang="en-GB" sz="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Maximum autonomy for schools balanced with the MAT’s ultimate </a:t>
            </a:r>
            <a:r>
              <a:rPr lang="en-GB" sz="1800" dirty="0" smtClean="0">
                <a:latin typeface="Arial" panose="020B0604020202020204" pitchFamily="34" charset="0"/>
                <a:cs typeface="Arial" panose="020B0604020202020204" pitchFamily="34" charset="0"/>
              </a:rPr>
              <a:t>accountability for </a:t>
            </a:r>
            <a:r>
              <a:rPr lang="en-GB" sz="1800" dirty="0">
                <a:latin typeface="Arial" panose="020B0604020202020204" pitchFamily="34" charset="0"/>
                <a:cs typeface="Arial" panose="020B0604020202020204" pitchFamily="34" charset="0"/>
              </a:rPr>
              <a:t>individual school </a:t>
            </a:r>
            <a:r>
              <a:rPr lang="en-GB" sz="1800" dirty="0" smtClean="0">
                <a:latin typeface="Arial" panose="020B0604020202020204" pitchFamily="34" charset="0"/>
                <a:cs typeface="Arial" panose="020B0604020202020204" pitchFamily="34" charset="0"/>
              </a:rPr>
              <a:t>performance</a:t>
            </a:r>
          </a:p>
          <a:p>
            <a:pPr marL="0" indent="0">
              <a:buNone/>
            </a:pPr>
            <a:endParaRPr lang="en-GB" sz="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Recognition that every school has its own unique context and </a:t>
            </a:r>
            <a:r>
              <a:rPr lang="en-GB" sz="1800" dirty="0" smtClean="0">
                <a:latin typeface="Arial" panose="020B0604020202020204" pitchFamily="34" charset="0"/>
                <a:cs typeface="Arial" panose="020B0604020202020204" pitchFamily="34" charset="0"/>
              </a:rPr>
              <a:t>how </a:t>
            </a:r>
            <a:r>
              <a:rPr lang="en-GB" sz="1800" dirty="0">
                <a:latin typeface="Arial" panose="020B0604020202020204" pitchFamily="34" charset="0"/>
                <a:cs typeface="Arial" panose="020B0604020202020204" pitchFamily="34" charset="0"/>
              </a:rPr>
              <a:t>the MAT works with its schools will be tailored on an individual basis which takes account of </a:t>
            </a:r>
            <a:r>
              <a:rPr lang="en-GB" sz="1800" dirty="0" smtClean="0">
                <a:latin typeface="Arial" panose="020B0604020202020204" pitchFamily="34" charset="0"/>
                <a:cs typeface="Arial" panose="020B0604020202020204" pitchFamily="34" charset="0"/>
              </a:rPr>
              <a:t>this</a:t>
            </a:r>
          </a:p>
          <a:p>
            <a:pPr marL="0" indent="0">
              <a:buNone/>
            </a:pPr>
            <a:endParaRPr lang="en-GB" sz="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a:t>
            </a:r>
            <a:r>
              <a:rPr lang="en-GB" sz="1800" dirty="0" smtClean="0">
                <a:latin typeface="Arial" panose="020B0604020202020204" pitchFamily="34" charset="0"/>
                <a:cs typeface="Arial" panose="020B0604020202020204" pitchFamily="34" charset="0"/>
              </a:rPr>
              <a:t>etention </a:t>
            </a:r>
            <a:r>
              <a:rPr lang="en-GB" sz="1800" dirty="0">
                <a:latin typeface="Arial" panose="020B0604020202020204" pitchFamily="34" charset="0"/>
                <a:cs typeface="Arial" panose="020B0604020202020204" pitchFamily="34" charset="0"/>
              </a:rPr>
              <a:t>of Local Governing Boards within a delegated governance structure, granting maximum freedom to schools </a:t>
            </a:r>
            <a:endParaRPr lang="en-GB" sz="1800" dirty="0" smtClean="0">
              <a:latin typeface="Arial" panose="020B0604020202020204" pitchFamily="34" charset="0"/>
              <a:cs typeface="Arial" panose="020B0604020202020204" pitchFamily="34" charset="0"/>
            </a:endParaRPr>
          </a:p>
          <a:p>
            <a:pPr marL="0" indent="0">
              <a:buNone/>
            </a:pPr>
            <a:endParaRPr lang="en-GB" sz="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Transparency </a:t>
            </a:r>
            <a:r>
              <a:rPr lang="en-GB" sz="1800" dirty="0">
                <a:latin typeface="Arial" panose="020B0604020202020204" pitchFamily="34" charset="0"/>
                <a:cs typeface="Arial" panose="020B0604020202020204" pitchFamily="34" charset="0"/>
              </a:rPr>
              <a:t>on centrally provided services and their cost to </a:t>
            </a:r>
            <a:r>
              <a:rPr lang="en-GB" sz="1800" dirty="0" smtClean="0">
                <a:latin typeface="Arial" panose="020B0604020202020204" pitchFamily="34" charset="0"/>
                <a:cs typeface="Arial" panose="020B0604020202020204" pitchFamily="34" charset="0"/>
              </a:rPr>
              <a:t>schools</a:t>
            </a:r>
          </a:p>
          <a:p>
            <a:pPr marL="0" indent="0">
              <a:buNone/>
            </a:pPr>
            <a:endParaRPr lang="en-GB" sz="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MAT </a:t>
            </a:r>
            <a:r>
              <a:rPr lang="en-GB" sz="1800" dirty="0" smtClean="0">
                <a:latin typeface="Arial" panose="020B0604020202020204" pitchFamily="34" charset="0"/>
                <a:cs typeface="Arial" panose="020B0604020202020204" pitchFamily="34" charset="0"/>
              </a:rPr>
              <a:t>would encourage </a:t>
            </a:r>
            <a:r>
              <a:rPr lang="en-GB" sz="1800" dirty="0">
                <a:latin typeface="Arial" panose="020B0604020202020204" pitchFamily="34" charset="0"/>
                <a:cs typeface="Arial" panose="020B0604020202020204" pitchFamily="34" charset="0"/>
              </a:rPr>
              <a:t>its schools to always explore ways of supporting others within the educational </a:t>
            </a:r>
            <a:r>
              <a:rPr lang="en-GB" sz="1800" dirty="0" smtClean="0">
                <a:latin typeface="Arial" panose="020B0604020202020204" pitchFamily="34" charset="0"/>
                <a:cs typeface="Arial" panose="020B0604020202020204" pitchFamily="34" charset="0"/>
              </a:rPr>
              <a:t>community</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31567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The picture across Kent with the addition of a LA MAT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043608" y="1412776"/>
            <a:ext cx="6966840" cy="5301208"/>
          </a:xfrm>
          <a:prstGeom prst="rect">
            <a:avLst/>
          </a:prstGeom>
          <a:noFill/>
        </p:spPr>
      </p:pic>
    </p:spTree>
    <p:extLst>
      <p:ext uri="{BB962C8B-B14F-4D97-AF65-F5344CB8AC3E}">
        <p14:creationId xmlns:p14="http://schemas.microsoft.com/office/powerpoint/2010/main" val="51988956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05264"/>
            <a:ext cx="6469398" cy="792088"/>
          </a:xfrm>
          <a:ln>
            <a:noFill/>
          </a:ln>
        </p:spPr>
        <p:txBody>
          <a:bodyPr>
            <a:normAutofit fontScale="90000"/>
          </a:bodyPr>
          <a:lstStyle/>
          <a:p>
            <a:r>
              <a:rPr lang="en-GB" dirty="0" smtClean="0"/>
              <a:t/>
            </a:r>
            <a:br>
              <a:rPr lang="en-GB" dirty="0" smtClean="0"/>
            </a:br>
            <a:r>
              <a:rPr lang="en-GB" dirty="0"/>
              <a:t/>
            </a:r>
            <a:br>
              <a:rPr lang="en-GB" dirty="0"/>
            </a:br>
            <a:r>
              <a:rPr lang="en-GB" sz="4400" dirty="0">
                <a:solidFill>
                  <a:schemeClr val="accent1"/>
                </a:solidFill>
                <a:latin typeface="+mj-lt"/>
              </a:rPr>
              <a:t/>
            </a:r>
            <a:br>
              <a:rPr lang="en-GB" sz="4400" dirty="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endParaRPr lang="en-GB" sz="3100" b="0" dirty="0">
              <a:solidFill>
                <a:schemeClr val="accent1"/>
              </a:solidFill>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96" y="0"/>
            <a:ext cx="9162296" cy="5301208"/>
          </a:xfrm>
          <a:prstGeom prst="rect">
            <a:avLst/>
          </a:prstGeom>
        </p:spPr>
      </p:pic>
      <p:sp>
        <p:nvSpPr>
          <p:cNvPr id="4" name="TextBox 3"/>
          <p:cNvSpPr txBox="1"/>
          <p:nvPr/>
        </p:nvSpPr>
        <p:spPr>
          <a:xfrm>
            <a:off x="323528" y="5780782"/>
            <a:ext cx="6624736" cy="1077218"/>
          </a:xfrm>
          <a:prstGeom prst="rect">
            <a:avLst/>
          </a:prstGeom>
          <a:noFill/>
        </p:spPr>
        <p:txBody>
          <a:bodyPr wrap="square" rtlCol="0">
            <a:spAutoFit/>
          </a:bodyPr>
          <a:lstStyle/>
          <a:p>
            <a:pPr fontAlgn="auto">
              <a:spcBef>
                <a:spcPts val="0"/>
              </a:spcBef>
              <a:spcAft>
                <a:spcPts val="0"/>
              </a:spcAft>
            </a:pPr>
            <a:r>
              <a:rPr lang="en-GB" sz="3200" b="1" dirty="0" smtClean="0">
                <a:solidFill>
                  <a:srgbClr val="0070C0"/>
                </a:solidFill>
                <a:latin typeface="Calibri"/>
              </a:rPr>
              <a:t>School Budgets and the implications of the National Funding Formula</a:t>
            </a:r>
          </a:p>
        </p:txBody>
      </p:sp>
    </p:spTree>
    <p:extLst>
      <p:ext uri="{BB962C8B-B14F-4D97-AF65-F5344CB8AC3E}">
        <p14:creationId xmlns:p14="http://schemas.microsoft.com/office/powerpoint/2010/main" val="287030810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49524"/>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Headlines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052736"/>
            <a:ext cx="8027988"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Another year of flat cash (7</a:t>
            </a:r>
            <a:r>
              <a:rPr lang="en-GB" kern="0" baseline="30000" dirty="0" smtClean="0"/>
              <a:t>th</a:t>
            </a:r>
            <a:r>
              <a:rPr lang="en-GB" kern="0" dirty="0" smtClean="0"/>
              <a:t> in a row &amp; more to come)</a:t>
            </a:r>
          </a:p>
          <a:p>
            <a:r>
              <a:rPr lang="en-GB" kern="0" dirty="0" smtClean="0"/>
              <a:t>Therefore no increases to funding rates</a:t>
            </a:r>
          </a:p>
          <a:p>
            <a:r>
              <a:rPr lang="en-GB" kern="0" dirty="0" smtClean="0"/>
              <a:t>MFG set at -1.5%</a:t>
            </a:r>
          </a:p>
          <a:p>
            <a:r>
              <a:rPr lang="en-GB" kern="0" dirty="0" smtClean="0"/>
              <a:t>Change to primary low prior attainment to accommodate pressure on mainstream high needs funding </a:t>
            </a:r>
          </a:p>
          <a:p>
            <a:r>
              <a:rPr lang="en-GB" kern="0" dirty="0" smtClean="0"/>
              <a:t>Deprivation (IDACI) bandings revised by DfE</a:t>
            </a:r>
          </a:p>
          <a:p>
            <a:r>
              <a:rPr lang="en-GB" kern="0" dirty="0" smtClean="0"/>
              <a:t>No changes to Pupil Premium or UIFSM </a:t>
            </a:r>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174011898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49524"/>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Low Prior Attainment changes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467544" y="1052736"/>
            <a:ext cx="8280920" cy="4608512"/>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Mainstream High Needs budget = £18m</a:t>
            </a:r>
          </a:p>
          <a:p>
            <a:r>
              <a:rPr lang="en-GB" kern="0" dirty="0" smtClean="0"/>
              <a:t>Latest forecast expenditure = £23m</a:t>
            </a:r>
          </a:p>
          <a:p>
            <a:r>
              <a:rPr lang="en-GB" dirty="0"/>
              <a:t>Funding rate for </a:t>
            </a:r>
            <a:r>
              <a:rPr lang="en-GB" dirty="0" smtClean="0"/>
              <a:t>eligible Primary pupils has been </a:t>
            </a:r>
            <a:r>
              <a:rPr lang="en-GB" dirty="0"/>
              <a:t>reduced by 25%, a reduction of £</a:t>
            </a:r>
            <a:r>
              <a:rPr lang="en-GB" dirty="0" smtClean="0"/>
              <a:t>178.27 </a:t>
            </a:r>
            <a:r>
              <a:rPr lang="en-GB" dirty="0"/>
              <a:t>from £729.11 to £550.84 to cover this </a:t>
            </a:r>
            <a:r>
              <a:rPr lang="en-GB" dirty="0" smtClean="0"/>
              <a:t>pressure</a:t>
            </a:r>
          </a:p>
          <a:p>
            <a:endParaRPr lang="en-GB" sz="2000" dirty="0"/>
          </a:p>
          <a:p>
            <a:endParaRPr lang="en-GB" kern="0" dirty="0" smtClean="0"/>
          </a:p>
          <a:p>
            <a:endParaRPr lang="en-GB" kern="0" dirty="0" smtClean="0"/>
          </a:p>
          <a:p>
            <a:r>
              <a:rPr lang="en-GB" dirty="0" smtClean="0"/>
              <a:t>This reduction is </a:t>
            </a:r>
            <a:r>
              <a:rPr lang="en-GB" dirty="0"/>
              <a:t>outside of the </a:t>
            </a:r>
            <a:r>
              <a:rPr lang="en-GB" dirty="0" smtClean="0"/>
              <a:t>MFG</a:t>
            </a:r>
            <a:endParaRPr lang="en-GB" dirty="0"/>
          </a:p>
          <a:p>
            <a:endParaRPr lang="en-GB" kern="0" dirty="0"/>
          </a:p>
          <a:p>
            <a:endParaRPr lang="en-GB" kern="0" dirty="0" smtClean="0"/>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graphicFrame>
        <p:nvGraphicFramePr>
          <p:cNvPr id="2" name="Table 1"/>
          <p:cNvGraphicFramePr>
            <a:graphicFrameLocks noGrp="1"/>
          </p:cNvGraphicFramePr>
          <p:nvPr>
            <p:extLst>
              <p:ext uri="{D42A27DB-BD31-4B8C-83A1-F6EECF244321}">
                <p14:modId xmlns:p14="http://schemas.microsoft.com/office/powerpoint/2010/main" val="3080522522"/>
              </p:ext>
            </p:extLst>
          </p:nvPr>
        </p:nvGraphicFramePr>
        <p:xfrm>
          <a:off x="971600" y="3645024"/>
          <a:ext cx="6744072" cy="1483360"/>
        </p:xfrm>
        <a:graphic>
          <a:graphicData uri="http://schemas.openxmlformats.org/drawingml/2006/table">
            <a:tbl>
              <a:tblPr firstRow="1" bandRow="1">
                <a:tableStyleId>{5C22544A-7EE6-4342-B048-85BDC9FD1C3A}</a:tableStyleId>
              </a:tblPr>
              <a:tblGrid>
                <a:gridCol w="3600400"/>
                <a:gridCol w="1728192"/>
                <a:gridCol w="1415480"/>
              </a:tblGrid>
              <a:tr h="370840">
                <a:tc>
                  <a:txBody>
                    <a:bodyPr/>
                    <a:lstStyle/>
                    <a:p>
                      <a:endParaRPr lang="en-GB" dirty="0"/>
                    </a:p>
                  </a:txBody>
                  <a:tcPr/>
                </a:tc>
                <a:tc>
                  <a:txBody>
                    <a:bodyPr/>
                    <a:lstStyle/>
                    <a:p>
                      <a:pPr algn="ctr"/>
                      <a:r>
                        <a:rPr lang="en-GB" dirty="0" smtClean="0"/>
                        <a:t>2016-17</a:t>
                      </a:r>
                      <a:endParaRPr lang="en-GB" dirty="0"/>
                    </a:p>
                  </a:txBody>
                  <a:tcPr/>
                </a:tc>
                <a:tc>
                  <a:txBody>
                    <a:bodyPr/>
                    <a:lstStyle/>
                    <a:p>
                      <a:pPr algn="ctr"/>
                      <a:r>
                        <a:rPr lang="en-GB" dirty="0" smtClean="0"/>
                        <a:t>2017-18</a:t>
                      </a:r>
                      <a:endParaRPr lang="en-GB" dirty="0"/>
                    </a:p>
                  </a:txBody>
                  <a:tcPr/>
                </a:tc>
              </a:tr>
              <a:tr h="370840">
                <a:tc>
                  <a:txBody>
                    <a:bodyPr/>
                    <a:lstStyle/>
                    <a:p>
                      <a:r>
                        <a:rPr lang="en-GB" dirty="0" smtClean="0"/>
                        <a:t>Mainstream High Needs</a:t>
                      </a:r>
                      <a:endParaRPr lang="en-GB" dirty="0"/>
                    </a:p>
                  </a:txBody>
                  <a:tcPr/>
                </a:tc>
                <a:tc>
                  <a:txBody>
                    <a:bodyPr/>
                    <a:lstStyle/>
                    <a:p>
                      <a:pPr algn="ctr"/>
                      <a:r>
                        <a:rPr lang="en-GB" dirty="0" smtClean="0"/>
                        <a:t>£18m</a:t>
                      </a:r>
                      <a:endParaRPr lang="en-GB" dirty="0"/>
                    </a:p>
                  </a:txBody>
                  <a:tcPr/>
                </a:tc>
                <a:tc>
                  <a:txBody>
                    <a:bodyPr/>
                    <a:lstStyle/>
                    <a:p>
                      <a:pPr algn="ctr"/>
                      <a:r>
                        <a:rPr lang="en-GB" dirty="0" smtClean="0"/>
                        <a:t>£23m</a:t>
                      </a:r>
                      <a:endParaRPr lang="en-GB" dirty="0"/>
                    </a:p>
                  </a:txBody>
                  <a:tcPr/>
                </a:tc>
              </a:tr>
              <a:tr h="370840">
                <a:tc>
                  <a:txBody>
                    <a:bodyPr/>
                    <a:lstStyle/>
                    <a:p>
                      <a:r>
                        <a:rPr lang="en-GB" dirty="0" smtClean="0"/>
                        <a:t>Schools Budgets (Notional SEN)</a:t>
                      </a:r>
                      <a:endParaRPr lang="en-GB" dirty="0"/>
                    </a:p>
                  </a:txBody>
                  <a:tcPr/>
                </a:tc>
                <a:tc>
                  <a:txBody>
                    <a:bodyPr/>
                    <a:lstStyle/>
                    <a:p>
                      <a:pPr algn="ctr"/>
                      <a:r>
                        <a:rPr lang="en-GB" dirty="0" smtClean="0"/>
                        <a:t>£85m</a:t>
                      </a:r>
                      <a:endParaRPr lang="en-GB" dirty="0"/>
                    </a:p>
                  </a:txBody>
                  <a:tcPr/>
                </a:tc>
                <a:tc>
                  <a:txBody>
                    <a:bodyPr/>
                    <a:lstStyle/>
                    <a:p>
                      <a:pPr algn="ctr"/>
                      <a:r>
                        <a:rPr lang="en-GB" dirty="0" smtClean="0"/>
                        <a:t>£80m</a:t>
                      </a:r>
                      <a:endParaRPr lang="en-GB" dirty="0"/>
                    </a:p>
                  </a:txBody>
                  <a:tcPr/>
                </a:tc>
              </a:tr>
              <a:tr h="370840">
                <a:tc>
                  <a:txBody>
                    <a:bodyPr/>
                    <a:lstStyle/>
                    <a:p>
                      <a:endParaRPr lang="en-GB" dirty="0"/>
                    </a:p>
                  </a:txBody>
                  <a:tcPr/>
                </a:tc>
                <a:tc>
                  <a:txBody>
                    <a:bodyPr/>
                    <a:lstStyle/>
                    <a:p>
                      <a:pPr algn="ctr"/>
                      <a:r>
                        <a:rPr lang="en-GB" dirty="0" smtClean="0"/>
                        <a:t>£103m</a:t>
                      </a:r>
                      <a:endParaRPr lang="en-GB" dirty="0"/>
                    </a:p>
                  </a:txBody>
                  <a:tcPr/>
                </a:tc>
                <a:tc>
                  <a:txBody>
                    <a:bodyPr/>
                    <a:lstStyle/>
                    <a:p>
                      <a:pPr algn="ctr"/>
                      <a:r>
                        <a:rPr lang="en-GB" dirty="0" smtClean="0"/>
                        <a:t>£103m</a:t>
                      </a:r>
                      <a:endParaRPr lang="en-GB" dirty="0"/>
                    </a:p>
                  </a:txBody>
                  <a:tcPr/>
                </a:tc>
              </a:tr>
            </a:tbl>
          </a:graphicData>
        </a:graphic>
      </p:graphicFrame>
    </p:spTree>
    <p:extLst>
      <p:ext uri="{BB962C8B-B14F-4D97-AF65-F5344CB8AC3E}">
        <p14:creationId xmlns:p14="http://schemas.microsoft.com/office/powerpoint/2010/main" val="71945712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49524"/>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Deprivation (IDACI)</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395536" y="1052736"/>
            <a:ext cx="8496944"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IDACI was updated in 2016 - major turbulence (in Kent and nationally) - cost us £2m in MFG</a:t>
            </a:r>
          </a:p>
          <a:p>
            <a:r>
              <a:rPr lang="en-GB" dirty="0" smtClean="0"/>
              <a:t>EFA have now reviewed the bandings for 2017 to </a:t>
            </a:r>
            <a:r>
              <a:rPr lang="en-GB" dirty="0"/>
              <a:t>more closely match the distribution </a:t>
            </a:r>
            <a:r>
              <a:rPr lang="en-GB" dirty="0" smtClean="0"/>
              <a:t>before the 2016 update</a:t>
            </a:r>
            <a:endParaRPr lang="en-GB" dirty="0"/>
          </a:p>
          <a:p>
            <a:r>
              <a:rPr lang="en-GB" dirty="0" smtClean="0"/>
              <a:t>This resulted in further turbulence of £1.5m</a:t>
            </a:r>
          </a:p>
          <a:p>
            <a:r>
              <a:rPr lang="en-GB" kern="0" dirty="0" smtClean="0"/>
              <a:t>Agreed with the Funding Forum to amend the rates so that the total distributed is at the same level as last year</a:t>
            </a:r>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32191074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933917"/>
            <a:ext cx="8487177"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chemeClr val="accent1"/>
                </a:solidFill>
                <a:latin typeface="+mj-lt"/>
              </a:rPr>
              <a:t>SEND Strategy</a:t>
            </a:r>
            <a:br>
              <a:rPr lang="en-GB" sz="4400"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4400" dirty="0" smtClean="0">
                <a:solidFill>
                  <a:schemeClr val="accent1"/>
                </a:solidFill>
                <a:latin typeface="+mj-lt"/>
              </a:rPr>
              <a:t>Julie Ely</a:t>
            </a:r>
            <a:br>
              <a:rPr lang="en-GB" sz="4400" dirty="0" smtClean="0">
                <a:solidFill>
                  <a:schemeClr val="accent1"/>
                </a:solidFill>
                <a:latin typeface="+mj-lt"/>
              </a:rPr>
            </a:br>
            <a:r>
              <a:rPr lang="en-GB" sz="4400" dirty="0" smtClean="0">
                <a:solidFill>
                  <a:schemeClr val="accent1"/>
                </a:solidFill>
                <a:latin typeface="+mj-lt"/>
              </a:rPr>
              <a:t>Head of SEN</a:t>
            </a:r>
            <a:r>
              <a:rPr lang="en-GB" sz="3100" dirty="0" smtClean="0">
                <a:solidFill>
                  <a:schemeClr val="accent1"/>
                </a:solidFill>
                <a:latin typeface="+mn-lt"/>
              </a:rPr>
              <a:t/>
            </a:r>
            <a:br>
              <a:rPr lang="en-GB" sz="3100" dirty="0" smtClean="0">
                <a:solidFill>
                  <a:schemeClr val="accent1"/>
                </a:solidFill>
                <a:latin typeface="+mn-lt"/>
              </a:rPr>
            </a:br>
            <a:endParaRPr lang="en-GB" sz="3100" b="0" dirty="0">
              <a:solidFill>
                <a:schemeClr val="accent1"/>
              </a:solidFill>
              <a:latin typeface="+mn-lt"/>
            </a:endParaRPr>
          </a:p>
        </p:txBody>
      </p:sp>
    </p:spTree>
    <p:extLst>
      <p:ext uri="{BB962C8B-B14F-4D97-AF65-F5344CB8AC3E}">
        <p14:creationId xmlns:p14="http://schemas.microsoft.com/office/powerpoint/2010/main" val="247453800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274638"/>
            <a:ext cx="8336731" cy="3298378"/>
          </a:xfrm>
        </p:spPr>
        <p:txBody>
          <a:bodyPr>
            <a:normAutofit/>
          </a:bodyPr>
          <a:lstStyle/>
          <a:p>
            <a:r>
              <a:rPr lang="en-GB" b="1" dirty="0" smtClean="0">
                <a:solidFill>
                  <a:schemeClr val="accent1"/>
                </a:solidFill>
              </a:rPr>
              <a:t>Schools National </a:t>
            </a:r>
            <a:r>
              <a:rPr lang="en-GB" b="1" dirty="0">
                <a:solidFill>
                  <a:schemeClr val="accent1"/>
                </a:solidFill>
              </a:rPr>
              <a:t>F</a:t>
            </a:r>
            <a:r>
              <a:rPr lang="en-GB" b="1" dirty="0" smtClean="0">
                <a:solidFill>
                  <a:schemeClr val="accent1"/>
                </a:solidFill>
              </a:rPr>
              <a:t>unding </a:t>
            </a:r>
            <a:r>
              <a:rPr lang="en-GB" b="1" dirty="0">
                <a:solidFill>
                  <a:schemeClr val="accent1"/>
                </a:solidFill>
              </a:rPr>
              <a:t>F</a:t>
            </a:r>
            <a:r>
              <a:rPr lang="en-GB" b="1" dirty="0" smtClean="0">
                <a:solidFill>
                  <a:schemeClr val="accent1"/>
                </a:solidFill>
              </a:rPr>
              <a:t>ormula</a:t>
            </a:r>
            <a:br>
              <a:rPr lang="en-GB" b="1" dirty="0" smtClean="0">
                <a:solidFill>
                  <a:schemeClr val="accent1"/>
                </a:solidFill>
              </a:rPr>
            </a:br>
            <a:r>
              <a:rPr lang="en-GB" dirty="0" smtClean="0">
                <a:solidFill>
                  <a:schemeClr val="accent1"/>
                </a:solidFill>
              </a:rPr>
              <a:t>Government Consultation </a:t>
            </a:r>
            <a:br>
              <a:rPr lang="en-GB" dirty="0" smtClean="0">
                <a:solidFill>
                  <a:schemeClr val="accent1"/>
                </a:solidFill>
              </a:rPr>
            </a:br>
            <a:r>
              <a:rPr lang="en-GB" dirty="0" smtClean="0">
                <a:solidFill>
                  <a:schemeClr val="accent1"/>
                </a:solidFill>
              </a:rPr>
              <a:t>Stage 2</a:t>
            </a:r>
            <a:endParaRPr lang="en-GB" b="1" dirty="0">
              <a:solidFill>
                <a:schemeClr val="accent1"/>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3573016"/>
            <a:ext cx="8027988" cy="203621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pPr marL="457200" indent="-457200">
              <a:buFont typeface="Arial" panose="020B0604020202020204" pitchFamily="34" charset="0"/>
              <a:buChar char="•"/>
            </a:pPr>
            <a:endParaRPr lang="en-GB" sz="3600"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135620170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49524"/>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What is changing</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179512" y="836712"/>
            <a:ext cx="8784976"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Current funding system is unfair and is not transparent </a:t>
            </a:r>
          </a:p>
          <a:p>
            <a:r>
              <a:rPr lang="en-GB" kern="0" dirty="0" smtClean="0"/>
              <a:t>Kent has traditionally been one of the lower funded LAs - Member of f40 group of LAs</a:t>
            </a:r>
          </a:p>
          <a:p>
            <a:r>
              <a:rPr lang="en-GB" dirty="0" smtClean="0"/>
              <a:t>DSG </a:t>
            </a:r>
            <a:r>
              <a:rPr lang="en-GB" dirty="0"/>
              <a:t>Historically </a:t>
            </a:r>
            <a:r>
              <a:rPr lang="en-GB" dirty="0" smtClean="0"/>
              <a:t>Based = </a:t>
            </a:r>
            <a:r>
              <a:rPr lang="en-GB" dirty="0"/>
              <a:t>Schools Block + High Needs + Early Years</a:t>
            </a:r>
            <a:endParaRPr lang="en-GB" kern="0" dirty="0" smtClean="0"/>
          </a:p>
          <a:p>
            <a:r>
              <a:rPr lang="en-GB" kern="0" dirty="0" smtClean="0"/>
              <a:t>DfE are proposing to introduce a </a:t>
            </a:r>
            <a:r>
              <a:rPr lang="en-GB" i="1" kern="0" dirty="0" smtClean="0"/>
              <a:t>fairer</a:t>
            </a:r>
            <a:r>
              <a:rPr lang="en-GB" kern="0" dirty="0" smtClean="0"/>
              <a:t> National Funding Formula for schools</a:t>
            </a:r>
          </a:p>
          <a:p>
            <a:r>
              <a:rPr lang="en-GB" kern="0" dirty="0" smtClean="0"/>
              <a:t>Proposals also cover High Needs and Central Services for Schools</a:t>
            </a:r>
          </a:p>
          <a:p>
            <a:pPr marL="0" indent="0">
              <a:buFont typeface="Arial" charset="0"/>
              <a:buNone/>
            </a:pPr>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120959885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Headlines from the Proposals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8244210"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In total, Kent schools are set to gain £29.5m (+3.6%) when the NFF is fully implemented</a:t>
            </a:r>
          </a:p>
          <a:p>
            <a:r>
              <a:rPr lang="en-GB" kern="0" dirty="0" smtClean="0"/>
              <a:t>Some of our schools are gaining 10%+</a:t>
            </a:r>
          </a:p>
          <a:p>
            <a:r>
              <a:rPr lang="en-GB" kern="0" dirty="0" smtClean="0"/>
              <a:t>But 140+ schools are set to lose funding </a:t>
            </a:r>
          </a:p>
          <a:p>
            <a:r>
              <a:rPr lang="en-GB" kern="0" dirty="0" smtClean="0"/>
              <a:t>Lack of flexibility to move DSG between blocks in future</a:t>
            </a:r>
          </a:p>
          <a:p>
            <a:r>
              <a:rPr lang="en-GB" kern="0" dirty="0" smtClean="0"/>
              <a:t>National rates are based on current spending averages rather than an evidenced or needs led basis of the cost of running a school</a:t>
            </a:r>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121152057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Headlines from the Proposals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A new floor to limit the reduction to -3% per pupil (stability)</a:t>
            </a:r>
          </a:p>
          <a:p>
            <a:r>
              <a:rPr lang="en-GB" kern="0" dirty="0" smtClean="0"/>
              <a:t>Some schools therefore protected on historic funding levels for many years</a:t>
            </a:r>
          </a:p>
          <a:p>
            <a:r>
              <a:rPr lang="en-GB" kern="0" dirty="0" smtClean="0"/>
              <a:t>No reduction to our High Needs funding but also no increase for a few years</a:t>
            </a:r>
          </a:p>
          <a:p>
            <a:r>
              <a:rPr lang="en-GB" kern="0" dirty="0" smtClean="0"/>
              <a:t>Central services for schools block set to reduce by £570k or 8.2%</a:t>
            </a:r>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272531730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Schools block - How will it work?</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2017-18 = no change to methodology</a:t>
            </a:r>
          </a:p>
          <a:p>
            <a:pPr lvl="2"/>
            <a:r>
              <a:rPr lang="en-GB" kern="0" dirty="0" smtClean="0"/>
              <a:t>Funding given to LAs (Pupil No x LA rate per pupil)</a:t>
            </a:r>
          </a:p>
          <a:p>
            <a:pPr lvl="2"/>
            <a:r>
              <a:rPr lang="en-GB" kern="0" dirty="0" smtClean="0"/>
              <a:t>LA operates the local formula</a:t>
            </a:r>
          </a:p>
          <a:p>
            <a:pPr lvl="2"/>
            <a:r>
              <a:rPr lang="en-GB" kern="0" dirty="0" smtClean="0"/>
              <a:t>LA can move funding between blocks (with Funding Forum permission)</a:t>
            </a:r>
          </a:p>
          <a:p>
            <a:r>
              <a:rPr lang="en-GB" kern="0" dirty="0" smtClean="0"/>
              <a:t>2018-19 = Soft NFF</a:t>
            </a:r>
          </a:p>
          <a:p>
            <a:pPr lvl="2"/>
            <a:r>
              <a:rPr lang="en-GB" kern="0" dirty="0"/>
              <a:t>LA total is aggregate of NFF for each school </a:t>
            </a:r>
          </a:p>
          <a:p>
            <a:pPr lvl="2"/>
            <a:r>
              <a:rPr lang="en-GB" kern="0" dirty="0" smtClean="0"/>
              <a:t>Schools who gain - capped at 3</a:t>
            </a:r>
            <a:r>
              <a:rPr lang="en-GB" kern="0" dirty="0"/>
              <a:t>% </a:t>
            </a:r>
            <a:endParaRPr lang="en-GB" kern="0" dirty="0" smtClean="0"/>
          </a:p>
          <a:p>
            <a:pPr lvl="2"/>
            <a:r>
              <a:rPr lang="en-GB" kern="0" dirty="0" smtClean="0"/>
              <a:t>Schools who lose - MFG </a:t>
            </a:r>
            <a:r>
              <a:rPr lang="en-GB" kern="0" dirty="0"/>
              <a:t>-1.5</a:t>
            </a:r>
            <a:r>
              <a:rPr lang="en-GB" kern="0" dirty="0" smtClean="0"/>
              <a:t>% </a:t>
            </a:r>
            <a:endParaRPr lang="en-GB" kern="0" dirty="0"/>
          </a:p>
          <a:p>
            <a:pPr lvl="2"/>
            <a:r>
              <a:rPr lang="en-GB" kern="0" dirty="0"/>
              <a:t>LA operates </a:t>
            </a:r>
            <a:r>
              <a:rPr lang="en-GB" kern="0" dirty="0" smtClean="0"/>
              <a:t>the local </a:t>
            </a:r>
            <a:r>
              <a:rPr lang="en-GB" kern="0" dirty="0"/>
              <a:t>formula</a:t>
            </a:r>
          </a:p>
          <a:p>
            <a:pPr marL="0" indent="0">
              <a:buFont typeface="Arial" charset="0"/>
              <a:buNone/>
            </a:pPr>
            <a:endParaRPr lang="en-GB" kern="0" dirty="0" smtClean="0"/>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191719779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Schools block - How will it work?</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2018-19 = Soft NFF continued</a:t>
            </a:r>
          </a:p>
          <a:p>
            <a:pPr lvl="2"/>
            <a:r>
              <a:rPr lang="en-GB" kern="0" dirty="0"/>
              <a:t>Greater restrictions on moving funding between </a:t>
            </a:r>
            <a:r>
              <a:rPr lang="en-GB" kern="0" dirty="0" smtClean="0"/>
              <a:t>blocks</a:t>
            </a:r>
            <a:endParaRPr lang="en-GB" kern="0" dirty="0"/>
          </a:p>
          <a:p>
            <a:r>
              <a:rPr lang="en-GB" kern="0" dirty="0" smtClean="0"/>
              <a:t>2019-20 = Hard NFF</a:t>
            </a:r>
          </a:p>
          <a:p>
            <a:pPr lvl="2"/>
            <a:r>
              <a:rPr lang="en-GB" kern="0" dirty="0" smtClean="0"/>
              <a:t>EFA </a:t>
            </a:r>
            <a:r>
              <a:rPr lang="en-GB" kern="0" dirty="0"/>
              <a:t>operates </a:t>
            </a:r>
            <a:r>
              <a:rPr lang="en-GB" kern="0" dirty="0" smtClean="0"/>
              <a:t>national formula</a:t>
            </a:r>
          </a:p>
          <a:p>
            <a:pPr lvl="2"/>
            <a:r>
              <a:rPr lang="en-GB" kern="0" dirty="0"/>
              <a:t>Schools who gain </a:t>
            </a:r>
            <a:r>
              <a:rPr lang="en-GB" kern="0" dirty="0" smtClean="0"/>
              <a:t>- </a:t>
            </a:r>
            <a:r>
              <a:rPr lang="en-GB" kern="0" dirty="0"/>
              <a:t>capped at </a:t>
            </a:r>
            <a:r>
              <a:rPr lang="en-GB" kern="0" dirty="0" smtClean="0"/>
              <a:t>2.5% </a:t>
            </a:r>
            <a:endParaRPr lang="en-GB" kern="0" dirty="0"/>
          </a:p>
          <a:p>
            <a:pPr lvl="2"/>
            <a:r>
              <a:rPr lang="en-GB" kern="0" dirty="0"/>
              <a:t>Schools who </a:t>
            </a:r>
            <a:r>
              <a:rPr lang="en-GB" kern="0" dirty="0" smtClean="0"/>
              <a:t>lose - MFG -1.5% and Floor -3% </a:t>
            </a:r>
            <a:endParaRPr lang="en-GB" kern="0" dirty="0"/>
          </a:p>
          <a:p>
            <a:pPr lvl="2"/>
            <a:r>
              <a:rPr lang="en-GB" kern="0" dirty="0" smtClean="0"/>
              <a:t>100% of schools block goes to schools</a:t>
            </a:r>
            <a:endParaRPr lang="en-GB" kern="0" dirty="0"/>
          </a:p>
          <a:p>
            <a:pPr lvl="2"/>
            <a:r>
              <a:rPr lang="en-GB" kern="0" dirty="0" smtClean="0"/>
              <a:t>No LA discretion</a:t>
            </a:r>
          </a:p>
          <a:p>
            <a:pPr lvl="2"/>
            <a:r>
              <a:rPr lang="en-GB" kern="0" dirty="0" smtClean="0"/>
              <a:t>Future Funding Forum role to be confirmed</a:t>
            </a:r>
            <a:endParaRPr lang="en-GB" kern="0" dirty="0"/>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6504980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49524"/>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Constructions of the Schools NFF</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In total there will be 13 factors in the NFF</a:t>
            </a:r>
          </a:p>
          <a:p>
            <a:endParaRPr lang="en-GB" kern="0" dirty="0" smtClean="0"/>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pic>
        <p:nvPicPr>
          <p:cNvPr id="9" name="Picture 8"/>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161" y="1668551"/>
            <a:ext cx="7432189" cy="4125556"/>
          </a:xfrm>
          <a:prstGeom prst="rect">
            <a:avLst/>
          </a:prstGeom>
          <a:noFill/>
          <a:ln w="9525">
            <a:noFill/>
            <a:miter lim="800000"/>
            <a:headEnd/>
            <a:tailEnd/>
          </a:ln>
        </p:spPr>
      </p:pic>
    </p:spTree>
    <p:extLst>
      <p:ext uri="{BB962C8B-B14F-4D97-AF65-F5344CB8AC3E}">
        <p14:creationId xmlns:p14="http://schemas.microsoft.com/office/powerpoint/2010/main" val="70040342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Schools Block NFF Weightings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graphicFrame>
        <p:nvGraphicFramePr>
          <p:cNvPr id="2" name="Table 1"/>
          <p:cNvGraphicFramePr>
            <a:graphicFrameLocks noGrp="1"/>
          </p:cNvGraphicFramePr>
          <p:nvPr>
            <p:extLst>
              <p:ext uri="{D42A27DB-BD31-4B8C-83A1-F6EECF244321}">
                <p14:modId xmlns:p14="http://schemas.microsoft.com/office/powerpoint/2010/main" val="3515908335"/>
              </p:ext>
            </p:extLst>
          </p:nvPr>
        </p:nvGraphicFramePr>
        <p:xfrm>
          <a:off x="755577" y="1397000"/>
          <a:ext cx="7416822" cy="1483360"/>
        </p:xfrm>
        <a:graphic>
          <a:graphicData uri="http://schemas.openxmlformats.org/drawingml/2006/table">
            <a:tbl>
              <a:tblPr firstRow="1" bandRow="1">
                <a:tableStyleId>{5C22544A-7EE6-4342-B048-85BDC9FD1C3A}</a:tableStyleId>
              </a:tblPr>
              <a:tblGrid>
                <a:gridCol w="2472274"/>
                <a:gridCol w="2472274"/>
                <a:gridCol w="2472274"/>
              </a:tblGrid>
              <a:tr h="370840">
                <a:tc>
                  <a:txBody>
                    <a:bodyPr/>
                    <a:lstStyle/>
                    <a:p>
                      <a:endParaRPr lang="en-GB" dirty="0"/>
                    </a:p>
                  </a:txBody>
                  <a:tcPr/>
                </a:tc>
                <a:tc>
                  <a:txBody>
                    <a:bodyPr/>
                    <a:lstStyle/>
                    <a:p>
                      <a:pPr algn="ctr"/>
                      <a:r>
                        <a:rPr lang="en-GB" dirty="0" smtClean="0"/>
                        <a:t>Kent</a:t>
                      </a:r>
                      <a:endParaRPr lang="en-GB" dirty="0"/>
                    </a:p>
                  </a:txBody>
                  <a:tcPr/>
                </a:tc>
                <a:tc>
                  <a:txBody>
                    <a:bodyPr/>
                    <a:lstStyle/>
                    <a:p>
                      <a:pPr algn="ctr"/>
                      <a:r>
                        <a:rPr lang="en-GB" dirty="0" smtClean="0"/>
                        <a:t>NFF</a:t>
                      </a:r>
                      <a:endParaRPr lang="en-GB" dirty="0"/>
                    </a:p>
                  </a:txBody>
                  <a:tcPr/>
                </a:tc>
              </a:tr>
              <a:tr h="370840">
                <a:tc>
                  <a:txBody>
                    <a:bodyPr/>
                    <a:lstStyle/>
                    <a:p>
                      <a:r>
                        <a:rPr lang="en-GB" dirty="0" smtClean="0"/>
                        <a:t>Basic per pupil funding</a:t>
                      </a:r>
                      <a:endParaRPr lang="en-GB" dirty="0"/>
                    </a:p>
                  </a:txBody>
                  <a:tcPr/>
                </a:tc>
                <a:tc>
                  <a:txBody>
                    <a:bodyPr/>
                    <a:lstStyle/>
                    <a:p>
                      <a:pPr algn="ctr"/>
                      <a:r>
                        <a:rPr lang="en-GB" dirty="0" smtClean="0"/>
                        <a:t>78.5%</a:t>
                      </a:r>
                      <a:endParaRPr lang="en-GB" dirty="0"/>
                    </a:p>
                  </a:txBody>
                  <a:tcPr/>
                </a:tc>
                <a:tc>
                  <a:txBody>
                    <a:bodyPr/>
                    <a:lstStyle/>
                    <a:p>
                      <a:pPr algn="ctr"/>
                      <a:r>
                        <a:rPr lang="en-GB" dirty="0" smtClean="0"/>
                        <a:t>72.5%</a:t>
                      </a:r>
                      <a:endParaRPr lang="en-GB" dirty="0"/>
                    </a:p>
                  </a:txBody>
                  <a:tcPr/>
                </a:tc>
              </a:tr>
              <a:tr h="370840">
                <a:tc>
                  <a:txBody>
                    <a:bodyPr/>
                    <a:lstStyle/>
                    <a:p>
                      <a:r>
                        <a:rPr lang="en-GB" dirty="0" smtClean="0"/>
                        <a:t>Additional</a:t>
                      </a:r>
                      <a:r>
                        <a:rPr lang="en-GB" baseline="0" dirty="0" smtClean="0"/>
                        <a:t> pupil need</a:t>
                      </a:r>
                      <a:endParaRPr lang="en-GB" dirty="0"/>
                    </a:p>
                  </a:txBody>
                  <a:tcPr/>
                </a:tc>
                <a:tc>
                  <a:txBody>
                    <a:bodyPr/>
                    <a:lstStyle/>
                    <a:p>
                      <a:pPr algn="ctr"/>
                      <a:r>
                        <a:rPr lang="en-GB" dirty="0" smtClean="0"/>
                        <a:t>11.1%</a:t>
                      </a:r>
                      <a:endParaRPr lang="en-GB" dirty="0"/>
                    </a:p>
                  </a:txBody>
                  <a:tcPr/>
                </a:tc>
                <a:tc>
                  <a:txBody>
                    <a:bodyPr/>
                    <a:lstStyle/>
                    <a:p>
                      <a:pPr algn="ctr"/>
                      <a:r>
                        <a:rPr lang="en-GB" dirty="0" smtClean="0"/>
                        <a:t>18.1%</a:t>
                      </a:r>
                      <a:endParaRPr lang="en-GB" dirty="0"/>
                    </a:p>
                  </a:txBody>
                  <a:tcPr/>
                </a:tc>
              </a:tr>
              <a:tr h="370840">
                <a:tc>
                  <a:txBody>
                    <a:bodyPr/>
                    <a:lstStyle/>
                    <a:p>
                      <a:r>
                        <a:rPr lang="en-GB" dirty="0" smtClean="0"/>
                        <a:t>School led</a:t>
                      </a:r>
                      <a:r>
                        <a:rPr lang="en-GB" baseline="0" dirty="0" smtClean="0"/>
                        <a:t> funding</a:t>
                      </a:r>
                      <a:endParaRPr lang="en-GB" dirty="0"/>
                    </a:p>
                  </a:txBody>
                  <a:tcPr/>
                </a:tc>
                <a:tc>
                  <a:txBody>
                    <a:bodyPr/>
                    <a:lstStyle/>
                    <a:p>
                      <a:pPr algn="ctr"/>
                      <a:r>
                        <a:rPr lang="en-GB" dirty="0" smtClean="0"/>
                        <a:t>10.4%</a:t>
                      </a:r>
                      <a:endParaRPr lang="en-GB" dirty="0"/>
                    </a:p>
                  </a:txBody>
                  <a:tcPr/>
                </a:tc>
                <a:tc>
                  <a:txBody>
                    <a:bodyPr/>
                    <a:lstStyle/>
                    <a:p>
                      <a:pPr algn="ctr"/>
                      <a:r>
                        <a:rPr lang="en-GB" dirty="0" smtClean="0"/>
                        <a:t>9.4%</a:t>
                      </a:r>
                      <a:endParaRPr lang="en-GB" dirty="0"/>
                    </a:p>
                  </a:txBody>
                  <a:tcPr/>
                </a:tc>
              </a:tr>
            </a:tbl>
          </a:graphicData>
        </a:graphic>
      </p:graphicFrame>
      <p:sp>
        <p:nvSpPr>
          <p:cNvPr id="3" name="TextBox 2"/>
          <p:cNvSpPr txBox="1"/>
          <p:nvPr/>
        </p:nvSpPr>
        <p:spPr>
          <a:xfrm>
            <a:off x="755576" y="3501008"/>
            <a:ext cx="7848674" cy="1569660"/>
          </a:xfrm>
          <a:prstGeom prst="rect">
            <a:avLst/>
          </a:prstGeom>
          <a:noFill/>
        </p:spPr>
        <p:txBody>
          <a:bodyPr wrap="square" rtlCol="0">
            <a:spAutoFit/>
          </a:bodyPr>
          <a:lstStyle/>
          <a:p>
            <a:pPr fontAlgn="auto">
              <a:spcBef>
                <a:spcPts val="0"/>
              </a:spcBef>
              <a:spcAft>
                <a:spcPts val="0"/>
              </a:spcAft>
            </a:pPr>
            <a:r>
              <a:rPr lang="en-GB" sz="2400" dirty="0" smtClean="0">
                <a:solidFill>
                  <a:prstClr val="black"/>
                </a:solidFill>
                <a:latin typeface="Calibri"/>
              </a:rPr>
              <a:t>DfE are proposing to increase the amount of funding provided for additional pupil need (e.g. deprivation and low prior attainment) - </a:t>
            </a:r>
            <a:r>
              <a:rPr lang="en-GB" sz="2400" b="1" dirty="0" smtClean="0">
                <a:solidFill>
                  <a:prstClr val="black"/>
                </a:solidFill>
                <a:latin typeface="Calibri"/>
              </a:rPr>
              <a:t>targeting children from families who are just about managing </a:t>
            </a:r>
          </a:p>
        </p:txBody>
      </p:sp>
    </p:spTree>
    <p:extLst>
      <p:ext uri="{BB962C8B-B14F-4D97-AF65-F5344CB8AC3E}">
        <p14:creationId xmlns:p14="http://schemas.microsoft.com/office/powerpoint/2010/main" val="187323951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274638"/>
            <a:ext cx="8640960" cy="916298"/>
          </a:xfrm>
        </p:spPr>
        <p:txBody>
          <a:bodyPr>
            <a:normAutofit fontScale="90000"/>
          </a:bodyPr>
          <a:lstStyle/>
          <a:p>
            <a:pPr algn="l"/>
            <a:r>
              <a:rPr lang="en-GB" sz="3600" b="1" dirty="0" smtClean="0">
                <a:solidFill>
                  <a:srgbClr val="0070C0"/>
                </a:solidFill>
                <a:latin typeface="Arial" panose="020B0604020202020204" pitchFamily="34" charset="0"/>
                <a:cs typeface="Arial" panose="020B0604020202020204" pitchFamily="34" charset="0"/>
              </a:rPr>
              <a:t>Winners and Losers in Kent - % movement</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6713" y="1193800"/>
            <a:ext cx="5870575"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120" y="1340768"/>
            <a:ext cx="1584176" cy="276999"/>
          </a:xfrm>
          <a:prstGeom prst="rect">
            <a:avLst/>
          </a:prstGeom>
          <a:noFill/>
          <a:ln>
            <a:solidFill>
              <a:schemeClr val="tx1"/>
            </a:solidFill>
          </a:ln>
        </p:spPr>
        <p:txBody>
          <a:bodyPr wrap="square" rtlCol="0">
            <a:spAutoFit/>
          </a:bodyPr>
          <a:lstStyle/>
          <a:p>
            <a:pPr fontAlgn="auto">
              <a:spcBef>
                <a:spcPts val="0"/>
              </a:spcBef>
              <a:spcAft>
                <a:spcPts val="0"/>
              </a:spcAft>
            </a:pPr>
            <a:r>
              <a:rPr lang="en-GB" sz="1200" dirty="0" smtClean="0">
                <a:solidFill>
                  <a:prstClr val="black"/>
                </a:solidFill>
                <a:latin typeface="Calibri"/>
              </a:rPr>
              <a:t>Selective schools</a:t>
            </a:r>
            <a:endParaRPr lang="en-GB" sz="1200" dirty="0">
              <a:solidFill>
                <a:prstClr val="black"/>
              </a:solidFill>
              <a:latin typeface="Calibri"/>
            </a:endParaRPr>
          </a:p>
        </p:txBody>
      </p:sp>
    </p:spTree>
    <p:extLst>
      <p:ext uri="{BB962C8B-B14F-4D97-AF65-F5344CB8AC3E}">
        <p14:creationId xmlns:p14="http://schemas.microsoft.com/office/powerpoint/2010/main" val="22005164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fontScale="90000"/>
          </a:bodyPr>
          <a:lstStyle/>
          <a:p>
            <a:pPr algn="l"/>
            <a:r>
              <a:rPr lang="en-GB" sz="3600" b="1" dirty="0" smtClean="0">
                <a:solidFill>
                  <a:srgbClr val="0070C0"/>
                </a:solidFill>
                <a:latin typeface="Arial" panose="020B0604020202020204" pitchFamily="34" charset="0"/>
                <a:cs typeface="Arial" panose="020B0604020202020204" pitchFamily="34" charset="0"/>
              </a:rPr>
              <a:t>Schools Block NFF Impact for Kent Schools and Academies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
        <p:nvSpPr>
          <p:cNvPr id="3" name="TextBox 2"/>
          <p:cNvSpPr txBox="1"/>
          <p:nvPr/>
        </p:nvSpPr>
        <p:spPr>
          <a:xfrm>
            <a:off x="603696" y="1556792"/>
            <a:ext cx="8000752" cy="3908762"/>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Generally speaking . . . </a:t>
            </a:r>
          </a:p>
          <a:p>
            <a:pPr fontAlgn="auto">
              <a:spcBef>
                <a:spcPts val="0"/>
              </a:spcBef>
              <a:spcAft>
                <a:spcPts val="0"/>
              </a:spcAft>
            </a:pPr>
            <a:endParaRPr lang="en-GB" sz="2800" dirty="0" smtClean="0">
              <a:solidFill>
                <a:prstClr val="black"/>
              </a:solidFill>
              <a:latin typeface="Calibri"/>
            </a:endParaRPr>
          </a:p>
          <a:p>
            <a:pPr marL="342900" indent="-342900" fontAlgn="auto">
              <a:spcBef>
                <a:spcPts val="0"/>
              </a:spcBef>
              <a:spcAft>
                <a:spcPts val="0"/>
              </a:spcAft>
              <a:buFont typeface="Arial" panose="020B0604020202020204" pitchFamily="34" charset="0"/>
              <a:buChar char="•"/>
            </a:pPr>
            <a:r>
              <a:rPr lang="en-GB" sz="2800" dirty="0" smtClean="0">
                <a:solidFill>
                  <a:prstClr val="black"/>
                </a:solidFill>
                <a:latin typeface="Calibri"/>
              </a:rPr>
              <a:t>Schools in deprived areas gain</a:t>
            </a:r>
          </a:p>
          <a:p>
            <a:pPr marL="342900" indent="-342900" fontAlgn="auto">
              <a:spcBef>
                <a:spcPts val="0"/>
              </a:spcBef>
              <a:spcAft>
                <a:spcPts val="0"/>
              </a:spcAft>
              <a:buFont typeface="Arial" panose="020B0604020202020204" pitchFamily="34" charset="0"/>
              <a:buChar char="•"/>
            </a:pPr>
            <a:r>
              <a:rPr lang="en-GB" sz="2800" dirty="0" smtClean="0">
                <a:solidFill>
                  <a:prstClr val="black"/>
                </a:solidFill>
                <a:latin typeface="Calibri"/>
              </a:rPr>
              <a:t>Schools who have high numbers of pupils with low prior attainment gain</a:t>
            </a:r>
          </a:p>
          <a:p>
            <a:pPr marL="342900" indent="-342900" fontAlgn="auto">
              <a:spcBef>
                <a:spcPts val="0"/>
              </a:spcBef>
              <a:spcAft>
                <a:spcPts val="0"/>
              </a:spcAft>
              <a:buFont typeface="Arial" panose="020B0604020202020204" pitchFamily="34" charset="0"/>
              <a:buChar char="•"/>
            </a:pPr>
            <a:r>
              <a:rPr lang="en-GB" sz="2800" dirty="0" smtClean="0">
                <a:solidFill>
                  <a:prstClr val="black"/>
                </a:solidFill>
                <a:latin typeface="Calibri"/>
              </a:rPr>
              <a:t>Secondary non-selective schools gain</a:t>
            </a:r>
          </a:p>
          <a:p>
            <a:pPr marL="342900" indent="-342900" fontAlgn="auto">
              <a:spcBef>
                <a:spcPts val="0"/>
              </a:spcBef>
              <a:spcAft>
                <a:spcPts val="0"/>
              </a:spcAft>
              <a:buFont typeface="Arial" panose="020B0604020202020204" pitchFamily="34" charset="0"/>
              <a:buChar char="•"/>
            </a:pPr>
            <a:r>
              <a:rPr lang="en-GB" sz="2800" dirty="0" smtClean="0">
                <a:solidFill>
                  <a:prstClr val="black"/>
                </a:solidFill>
                <a:latin typeface="Calibri"/>
              </a:rPr>
              <a:t>Secondary selective schools do not gain</a:t>
            </a:r>
          </a:p>
          <a:p>
            <a:pPr marL="342900" indent="-342900" fontAlgn="auto">
              <a:spcBef>
                <a:spcPts val="0"/>
              </a:spcBef>
              <a:spcAft>
                <a:spcPts val="0"/>
              </a:spcAft>
              <a:buFont typeface="Arial" panose="020B0604020202020204" pitchFamily="34" charset="0"/>
              <a:buChar char="•"/>
            </a:pPr>
            <a:r>
              <a:rPr lang="en-GB" sz="2800" dirty="0" smtClean="0">
                <a:solidFill>
                  <a:prstClr val="black"/>
                </a:solidFill>
                <a:latin typeface="Calibri"/>
              </a:rPr>
              <a:t>Small Primary schools lose</a:t>
            </a:r>
          </a:p>
          <a:p>
            <a:pPr fontAlgn="auto">
              <a:spcBef>
                <a:spcPts val="0"/>
              </a:spcBef>
              <a:spcAft>
                <a:spcPts val="0"/>
              </a:spcAft>
            </a:pPr>
            <a:endParaRPr lang="en-GB" sz="2400" dirty="0" smtClean="0">
              <a:solidFill>
                <a:prstClr val="black"/>
              </a:solidFill>
              <a:latin typeface="Calibri"/>
            </a:endParaRPr>
          </a:p>
        </p:txBody>
      </p:sp>
    </p:spTree>
    <p:extLst>
      <p:ext uri="{BB962C8B-B14F-4D97-AF65-F5344CB8AC3E}">
        <p14:creationId xmlns:p14="http://schemas.microsoft.com/office/powerpoint/2010/main" val="15300269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012304"/>
          </a:xfrm>
        </p:spPr>
        <p:txBody>
          <a:bodyPr>
            <a:normAutofit fontScale="90000"/>
          </a:bodyPr>
          <a:lstStyle/>
          <a:p>
            <a:r>
              <a:rPr lang="en-GB" altLang="en-US" sz="3200" dirty="0" smtClean="0"/>
              <a:t/>
            </a:r>
            <a:br>
              <a:rPr lang="en-GB" altLang="en-US" sz="3200" dirty="0" smtClean="0"/>
            </a:br>
            <a:r>
              <a:rPr lang="en-GB" altLang="en-US" sz="2700" dirty="0"/>
              <a:t>KENT SEND STRATEGY</a:t>
            </a:r>
            <a:br>
              <a:rPr lang="en-GB" altLang="en-US" sz="2700" dirty="0"/>
            </a:br>
            <a:r>
              <a:rPr lang="en-GB" altLang="en-US" sz="2700" dirty="0"/>
              <a:t>WORKING TOGETHER, IMPROVING </a:t>
            </a:r>
            <a:r>
              <a:rPr lang="en-GB" altLang="en-US" sz="2700" dirty="0" smtClean="0"/>
              <a:t>OUTCOMES</a:t>
            </a:r>
            <a:r>
              <a:rPr lang="en-GB" altLang="en-US" sz="2700" dirty="0"/>
              <a:t/>
            </a:r>
            <a:br>
              <a:rPr lang="en-GB" altLang="en-US" sz="2700" dirty="0"/>
            </a:br>
            <a:endParaRPr lang="en-GB" sz="2700" dirty="0"/>
          </a:p>
        </p:txBody>
      </p:sp>
      <p:sp>
        <p:nvSpPr>
          <p:cNvPr id="3" name="Content Placeholder 2"/>
          <p:cNvSpPr>
            <a:spLocks noGrp="1"/>
          </p:cNvSpPr>
          <p:nvPr>
            <p:ph idx="1"/>
          </p:nvPr>
        </p:nvSpPr>
        <p:spPr>
          <a:xfrm>
            <a:off x="251520" y="1196752"/>
            <a:ext cx="8640960" cy="5040560"/>
          </a:xfrm>
        </p:spPr>
        <p:txBody>
          <a:bodyPr/>
          <a:lstStyle/>
          <a:p>
            <a:pPr marL="0" indent="0" algn="ctr">
              <a:buNone/>
            </a:pPr>
            <a:r>
              <a:rPr lang="en-GB" sz="2400" b="1" dirty="0" smtClean="0">
                <a:solidFill>
                  <a:srgbClr val="4283C4"/>
                </a:solidFill>
                <a:ea typeface="+mj-ea"/>
              </a:rPr>
              <a:t>ACHIEVEMENTS</a:t>
            </a:r>
            <a:r>
              <a:rPr lang="en-GB" sz="2400" b="1" dirty="0">
                <a:solidFill>
                  <a:srgbClr val="4283C4"/>
                </a:solidFill>
                <a:ea typeface="+mj-ea"/>
              </a:rPr>
              <a:t>: </a:t>
            </a:r>
            <a:r>
              <a:rPr lang="en-GB" sz="2400" b="1" dirty="0" smtClean="0">
                <a:solidFill>
                  <a:srgbClr val="4283C4"/>
                </a:solidFill>
                <a:ea typeface="+mj-ea"/>
              </a:rPr>
              <a:t>2013-16</a:t>
            </a:r>
          </a:p>
          <a:p>
            <a:pPr marL="0" indent="0">
              <a:buNone/>
            </a:pPr>
            <a:r>
              <a:rPr lang="en-GB" sz="2400" dirty="0" smtClean="0"/>
              <a:t>More </a:t>
            </a:r>
            <a:r>
              <a:rPr lang="en-GB" sz="2400" dirty="0"/>
              <a:t>children attending a better school</a:t>
            </a:r>
          </a:p>
          <a:p>
            <a:pPr marL="0" indent="0">
              <a:buNone/>
            </a:pPr>
            <a:r>
              <a:rPr lang="en-GB" sz="2400" dirty="0" smtClean="0"/>
              <a:t>Support for schools through LIFT </a:t>
            </a:r>
            <a:r>
              <a:rPr lang="en-GB" sz="2400" dirty="0"/>
              <a:t>and Early Years </a:t>
            </a:r>
            <a:r>
              <a:rPr lang="en-GB" sz="2400" dirty="0" smtClean="0"/>
              <a:t>LIFT</a:t>
            </a:r>
            <a:endParaRPr lang="en-GB" sz="2400" dirty="0"/>
          </a:p>
          <a:p>
            <a:pPr marL="0" indent="0">
              <a:buNone/>
            </a:pPr>
            <a:r>
              <a:rPr lang="en-GB" sz="2400" dirty="0"/>
              <a:t>High needs </a:t>
            </a:r>
            <a:r>
              <a:rPr lang="en-GB" sz="2400" dirty="0" smtClean="0"/>
              <a:t>funding w</a:t>
            </a:r>
            <a:r>
              <a:rPr lang="en-GB" sz="2400" dirty="0" smtClean="0">
                <a:latin typeface="+mn-lt"/>
                <a:ea typeface="+mj-ea"/>
              </a:rPr>
              <a:t>ithout statutory assessment </a:t>
            </a:r>
          </a:p>
          <a:p>
            <a:r>
              <a:rPr lang="en-GB" sz="2400" dirty="0"/>
              <a:t>500+ ASD, 300 SLCN and 300 SEMH</a:t>
            </a:r>
          </a:p>
          <a:p>
            <a:r>
              <a:rPr lang="en-GB" sz="2400" dirty="0"/>
              <a:t>Largest group Y1, then Yr2. Secondary schools make fewer applications but 63% non-Grammar and 47% Grammar schools applied. We are tracking Y6 into Secondary </a:t>
            </a:r>
            <a:r>
              <a:rPr lang="en-GB" sz="2400" dirty="0" smtClean="0"/>
              <a:t>school</a:t>
            </a:r>
            <a:endParaRPr lang="en-GB" sz="2400" dirty="0" smtClean="0">
              <a:latin typeface="+mn-lt"/>
              <a:ea typeface="+mj-ea"/>
            </a:endParaRPr>
          </a:p>
          <a:p>
            <a:pPr marL="0" indent="0">
              <a:buNone/>
            </a:pPr>
            <a:r>
              <a:rPr lang="en-GB" sz="2400" dirty="0" smtClean="0"/>
              <a:t>More places in Special schools and in mainstream </a:t>
            </a:r>
            <a:r>
              <a:rPr lang="en-GB" sz="2400" dirty="0"/>
              <a:t>specialist resourced provision (SRP)</a:t>
            </a:r>
            <a:endParaRPr lang="en-GB" sz="2400" dirty="0" smtClean="0"/>
          </a:p>
          <a:p>
            <a:pPr marL="0" indent="0">
              <a:buNone/>
            </a:pPr>
            <a:r>
              <a:rPr lang="en-GB" sz="2400" dirty="0" smtClean="0"/>
              <a:t>Support and for </a:t>
            </a:r>
            <a:r>
              <a:rPr lang="en-GB" sz="2400" dirty="0"/>
              <a:t>families; IASK, Local Offer</a:t>
            </a:r>
          </a:p>
          <a:p>
            <a:endParaRPr lang="en-GB" sz="2000" dirty="0">
              <a:latin typeface="+mn-lt"/>
            </a:endParaRPr>
          </a:p>
          <a:p>
            <a:endParaRPr lang="en-GB" sz="2400" dirty="0"/>
          </a:p>
          <a:p>
            <a:endParaRPr lang="en-GB" sz="2400" dirty="0"/>
          </a:p>
          <a:p>
            <a:endParaRPr lang="en-GB" sz="2400" dirty="0"/>
          </a:p>
        </p:txBody>
      </p:sp>
    </p:spTree>
    <p:extLst>
      <p:ext uri="{BB962C8B-B14F-4D97-AF65-F5344CB8AC3E}">
        <p14:creationId xmlns:p14="http://schemas.microsoft.com/office/powerpoint/2010/main" val="81044230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99392"/>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District based illustration tool</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
        <p:nvSpPr>
          <p:cNvPr id="3" name="TextBox 2"/>
          <p:cNvSpPr txBox="1"/>
          <p:nvPr/>
        </p:nvSpPr>
        <p:spPr>
          <a:xfrm>
            <a:off x="603696" y="1556792"/>
            <a:ext cx="7848674" cy="461665"/>
          </a:xfrm>
          <a:prstGeom prst="rect">
            <a:avLst/>
          </a:prstGeom>
          <a:noFill/>
        </p:spPr>
        <p:txBody>
          <a:bodyPr wrap="square" rtlCol="0">
            <a:spAutoFit/>
          </a:bodyPr>
          <a:lstStyle/>
          <a:p>
            <a:pPr fontAlgn="auto">
              <a:spcBef>
                <a:spcPts val="0"/>
              </a:spcBef>
              <a:spcAft>
                <a:spcPts val="0"/>
              </a:spcAft>
            </a:pPr>
            <a:endParaRPr lang="en-GB" sz="2400" dirty="0" smtClean="0">
              <a:solidFill>
                <a:prstClr val="black"/>
              </a:solidFill>
              <a:latin typeface="Calibri"/>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5" y="764704"/>
            <a:ext cx="9155390" cy="48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96530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pPr algn="l"/>
            <a:r>
              <a:rPr lang="en-GB" sz="3600" b="1" dirty="0" smtClean="0">
                <a:solidFill>
                  <a:srgbClr val="0070C0"/>
                </a:solidFill>
                <a:latin typeface="Arial" panose="020B0604020202020204" pitchFamily="34" charset="0"/>
                <a:cs typeface="Arial" panose="020B0604020202020204" pitchFamily="34" charset="0"/>
              </a:rPr>
              <a:t>Next steps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484784"/>
            <a:ext cx="7848872" cy="4124445"/>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kern="0" dirty="0" smtClean="0"/>
              <a:t>Raising profile of consultation with Schools</a:t>
            </a:r>
          </a:p>
          <a:p>
            <a:r>
              <a:rPr lang="en-GB" kern="0" dirty="0" smtClean="0"/>
              <a:t>Continue to work closely with f40</a:t>
            </a:r>
          </a:p>
          <a:p>
            <a:r>
              <a:rPr lang="en-GB" kern="0" dirty="0" smtClean="0"/>
              <a:t>Consultation closes on 22 March but we are keen to get an early response submitted</a:t>
            </a:r>
          </a:p>
          <a:p>
            <a:r>
              <a:rPr lang="en-GB" kern="0" dirty="0" smtClean="0"/>
              <a:t>Government response expected Summer 2017</a:t>
            </a:r>
          </a:p>
          <a:p>
            <a:endParaRPr lang="en-GB" kern="0" dirty="0" smtClean="0"/>
          </a:p>
          <a:p>
            <a:endParaRPr lang="en-GB" kern="0" dirty="0" smtClean="0"/>
          </a:p>
          <a:p>
            <a:endParaRPr lang="en-GB" kern="0" dirty="0" smtClean="0"/>
          </a:p>
          <a:p>
            <a:pPr lvl="1"/>
            <a:endParaRPr lang="en-GB" kern="0" dirty="0" smtClean="0"/>
          </a:p>
          <a:p>
            <a:pPr lvl="1"/>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375082264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933917"/>
            <a:ext cx="8487177" cy="3172408"/>
          </a:xfrm>
          <a:ln>
            <a:noFill/>
          </a:ln>
        </p:spPr>
        <p:txBody>
          <a:bodyPr>
            <a:normAutofit/>
          </a:bodyPr>
          <a:lstStyle/>
          <a:p>
            <a:r>
              <a:rPr lang="en-GB" dirty="0" smtClean="0"/>
              <a:t/>
            </a:r>
            <a:br>
              <a:rPr lang="en-GB" dirty="0" smtClean="0"/>
            </a:br>
            <a:r>
              <a:rPr lang="en-GB" dirty="0"/>
              <a:t/>
            </a:r>
            <a:br>
              <a:rPr lang="en-GB" dirty="0"/>
            </a:br>
            <a:r>
              <a:rPr lang="en-GB" sz="3100" dirty="0" smtClean="0">
                <a:solidFill>
                  <a:schemeClr val="accent1"/>
                </a:solidFill>
                <a:latin typeface="+mn-lt"/>
              </a:rPr>
              <a:t/>
            </a:r>
            <a:br>
              <a:rPr lang="en-GB" sz="3100" dirty="0" smtClean="0">
                <a:solidFill>
                  <a:schemeClr val="accent1"/>
                </a:solidFill>
                <a:latin typeface="+mn-lt"/>
              </a:rPr>
            </a:br>
            <a:endParaRPr lang="en-GB" sz="3100" b="0" dirty="0">
              <a:solidFill>
                <a:schemeClr val="accent1"/>
              </a:solidFill>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7824"/>
            <a:ext cx="9170775" cy="5307023"/>
          </a:xfrm>
          <a:prstGeom prst="rect">
            <a:avLst/>
          </a:prstGeom>
        </p:spPr>
      </p:pic>
      <p:sp>
        <p:nvSpPr>
          <p:cNvPr id="4" name="TextBox 3"/>
          <p:cNvSpPr txBox="1"/>
          <p:nvPr/>
        </p:nvSpPr>
        <p:spPr>
          <a:xfrm>
            <a:off x="323528" y="5780782"/>
            <a:ext cx="6120680" cy="1077218"/>
          </a:xfrm>
          <a:prstGeom prst="rect">
            <a:avLst/>
          </a:prstGeom>
          <a:noFill/>
        </p:spPr>
        <p:txBody>
          <a:bodyPr wrap="square" rtlCol="0">
            <a:spAutoFit/>
          </a:bodyPr>
          <a:lstStyle/>
          <a:p>
            <a:pPr fontAlgn="auto">
              <a:spcBef>
                <a:spcPts val="0"/>
              </a:spcBef>
              <a:spcAft>
                <a:spcPts val="0"/>
              </a:spcAft>
            </a:pPr>
            <a:r>
              <a:rPr lang="en-GB" sz="3200" b="1" dirty="0" smtClean="0">
                <a:solidFill>
                  <a:srgbClr val="0070C0"/>
                </a:solidFill>
                <a:latin typeface="Calibri"/>
              </a:rPr>
              <a:t>Early Help and wider integration for schools</a:t>
            </a:r>
          </a:p>
        </p:txBody>
      </p:sp>
    </p:spTree>
    <p:extLst>
      <p:ext uri="{BB962C8B-B14F-4D97-AF65-F5344CB8AC3E}">
        <p14:creationId xmlns:p14="http://schemas.microsoft.com/office/powerpoint/2010/main" val="402702873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88" y="269776"/>
            <a:ext cx="8229600" cy="1143000"/>
          </a:xfrm>
        </p:spPr>
        <p:txBody>
          <a:bodyPr/>
          <a:lstStyle/>
          <a:p>
            <a:r>
              <a:rPr lang="en-GB" dirty="0" smtClean="0"/>
              <a:t>Context of the Central Referral Unit</a:t>
            </a:r>
            <a:endParaRPr lang="en-GB" dirty="0"/>
          </a:p>
        </p:txBody>
      </p:sp>
      <p:sp>
        <p:nvSpPr>
          <p:cNvPr id="81" name="TextBox 80"/>
          <p:cNvSpPr txBox="1"/>
          <p:nvPr/>
        </p:nvSpPr>
        <p:spPr>
          <a:xfrm>
            <a:off x="323528" y="1478934"/>
            <a:ext cx="8621162" cy="3970318"/>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In 2011 the Central Duty Team (CDT) was created.</a:t>
            </a:r>
            <a:br>
              <a:rPr lang="en-GB" sz="2800" dirty="0" smtClean="0">
                <a:solidFill>
                  <a:prstClr val="black"/>
                </a:solidFill>
                <a:latin typeface="Calibri"/>
              </a:rPr>
            </a:br>
            <a:r>
              <a:rPr lang="en-GB" sz="2800" dirty="0" smtClean="0">
                <a:solidFill>
                  <a:prstClr val="black"/>
                </a:solidFill>
                <a:latin typeface="Calibri"/>
              </a:rPr>
              <a:t/>
            </a:r>
            <a:br>
              <a:rPr lang="en-GB" sz="2800" dirty="0" smtClean="0">
                <a:solidFill>
                  <a:prstClr val="black"/>
                </a:solidFill>
                <a:latin typeface="Calibri"/>
              </a:rPr>
            </a:br>
            <a:r>
              <a:rPr lang="en-GB" sz="2800" dirty="0">
                <a:solidFill>
                  <a:prstClr val="black"/>
                </a:solidFill>
                <a:latin typeface="Calibri"/>
              </a:rPr>
              <a:t>In September 2014, a county wide Early Help Triage Unit was </a:t>
            </a:r>
            <a:r>
              <a:rPr lang="en-GB" sz="2800" dirty="0" smtClean="0">
                <a:solidFill>
                  <a:prstClr val="black"/>
                </a:solidFill>
                <a:latin typeface="Calibri"/>
              </a:rPr>
              <a:t>established. </a:t>
            </a:r>
            <a:r>
              <a:rPr lang="en-GB" sz="2800" dirty="0">
                <a:solidFill>
                  <a:prstClr val="black"/>
                </a:solidFill>
                <a:latin typeface="Calibri"/>
              </a:rPr>
              <a:t/>
            </a:r>
            <a:br>
              <a:rPr lang="en-GB" sz="2800" dirty="0">
                <a:solidFill>
                  <a:prstClr val="black"/>
                </a:solidFill>
                <a:latin typeface="Calibri"/>
              </a:rPr>
            </a:br>
            <a:r>
              <a:rPr lang="en-GB" sz="2800" dirty="0">
                <a:solidFill>
                  <a:prstClr val="black"/>
                </a:solidFill>
                <a:latin typeface="Calibri"/>
              </a:rPr>
              <a:t/>
            </a:r>
            <a:br>
              <a:rPr lang="en-GB" sz="2800" dirty="0">
                <a:solidFill>
                  <a:prstClr val="black"/>
                </a:solidFill>
                <a:latin typeface="Calibri"/>
              </a:rPr>
            </a:br>
            <a:r>
              <a:rPr lang="en-GB" sz="2800" dirty="0">
                <a:solidFill>
                  <a:prstClr val="black"/>
                </a:solidFill>
                <a:latin typeface="Calibri"/>
              </a:rPr>
              <a:t>In July 2015 Triage was co-located with Specialist Children’s Services Central Duty Team in the Central Referral Unit to ensure that information sharing is effective and that there is ‘</a:t>
            </a:r>
            <a:r>
              <a:rPr lang="en-GB" sz="2800" u="sng" dirty="0">
                <a:solidFill>
                  <a:prstClr val="black"/>
                </a:solidFill>
                <a:latin typeface="Calibri"/>
              </a:rPr>
              <a:t>no wrong door</a:t>
            </a:r>
            <a:r>
              <a:rPr lang="en-GB" sz="2800" dirty="0">
                <a:solidFill>
                  <a:prstClr val="black"/>
                </a:solidFill>
                <a:latin typeface="Calibri"/>
              </a:rPr>
              <a:t>’. </a:t>
            </a:r>
          </a:p>
        </p:txBody>
      </p:sp>
    </p:spTree>
    <p:extLst>
      <p:ext uri="{BB962C8B-B14F-4D97-AF65-F5344CB8AC3E}">
        <p14:creationId xmlns:p14="http://schemas.microsoft.com/office/powerpoint/2010/main" val="362116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32" y="-171400"/>
            <a:ext cx="8229600" cy="1143000"/>
          </a:xfrm>
        </p:spPr>
        <p:txBody>
          <a:bodyPr/>
          <a:lstStyle/>
          <a:p>
            <a:r>
              <a:rPr lang="en-GB" dirty="0" smtClean="0"/>
              <a:t>Rationale For Changes</a:t>
            </a:r>
            <a:endParaRPr lang="en-GB" dirty="0"/>
          </a:p>
        </p:txBody>
      </p:sp>
      <p:sp>
        <p:nvSpPr>
          <p:cNvPr id="10" name="Rectangle 9"/>
          <p:cNvSpPr/>
          <p:nvPr/>
        </p:nvSpPr>
        <p:spPr>
          <a:xfrm>
            <a:off x="395536" y="836712"/>
            <a:ext cx="8568952" cy="5040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2400">
              <a:solidFill>
                <a:prstClr val="white"/>
              </a:solidFill>
            </a:endParaRPr>
          </a:p>
        </p:txBody>
      </p:sp>
      <p:sp>
        <p:nvSpPr>
          <p:cNvPr id="11" name="TextBox 10"/>
          <p:cNvSpPr txBox="1"/>
          <p:nvPr/>
        </p:nvSpPr>
        <p:spPr>
          <a:xfrm>
            <a:off x="395536" y="908720"/>
            <a:ext cx="8352928" cy="4524315"/>
          </a:xfrm>
          <a:prstGeom prst="rect">
            <a:avLst/>
          </a:prstGeom>
          <a:noFill/>
        </p:spPr>
        <p:txBody>
          <a:bodyPr wrap="square" rtlCol="0">
            <a:spAutoFit/>
          </a:bodyPr>
          <a:lstStyle/>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Calibri"/>
              </a:rPr>
              <a:t>Ensure </a:t>
            </a:r>
            <a:r>
              <a:rPr lang="en-GB" sz="2400" dirty="0">
                <a:solidFill>
                  <a:prstClr val="black"/>
                </a:solidFill>
                <a:latin typeface="Calibri"/>
              </a:rPr>
              <a:t>a </a:t>
            </a:r>
            <a:r>
              <a:rPr lang="en-GB" sz="2400" dirty="0" smtClean="0">
                <a:solidFill>
                  <a:prstClr val="black"/>
                </a:solidFill>
                <a:latin typeface="Calibri"/>
              </a:rPr>
              <a:t>more integrated process to </a:t>
            </a:r>
            <a:r>
              <a:rPr lang="en-GB" sz="2400" dirty="0">
                <a:solidFill>
                  <a:prstClr val="black"/>
                </a:solidFill>
                <a:latin typeface="Calibri"/>
              </a:rPr>
              <a:t>reduce consultation, duplication and give clarity to the pathways to access support for vulnerable </a:t>
            </a:r>
            <a:r>
              <a:rPr lang="en-GB" sz="2400" dirty="0" smtClean="0">
                <a:solidFill>
                  <a:prstClr val="black"/>
                </a:solidFill>
                <a:latin typeface="Calibri"/>
              </a:rPr>
              <a:t>children and young people</a:t>
            </a: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Calibri"/>
              </a:rPr>
              <a:t>Increase prevention and reduce </a:t>
            </a:r>
            <a:r>
              <a:rPr lang="en-GB" sz="2400" dirty="0">
                <a:solidFill>
                  <a:prstClr val="black"/>
                </a:solidFill>
                <a:latin typeface="Calibri"/>
              </a:rPr>
              <a:t>the number of referrals into Specialist Children’s Services through robust threshold application, ensuring that decision making is consistent </a:t>
            </a:r>
            <a:endParaRPr lang="en-GB" sz="2400" dirty="0" smtClean="0">
              <a:solidFill>
                <a:prstClr val="black"/>
              </a:solidFill>
              <a:latin typeface="Calibri"/>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Calibri"/>
              </a:rPr>
              <a:t>Divert </a:t>
            </a:r>
            <a:r>
              <a:rPr lang="en-GB" sz="2400" dirty="0">
                <a:solidFill>
                  <a:prstClr val="black"/>
                </a:solidFill>
                <a:latin typeface="Calibri"/>
              </a:rPr>
              <a:t>a higher proportion </a:t>
            </a:r>
            <a:r>
              <a:rPr lang="en-GB" sz="2400" dirty="0" smtClean="0">
                <a:solidFill>
                  <a:prstClr val="black"/>
                </a:solidFill>
                <a:latin typeface="Calibri"/>
              </a:rPr>
              <a:t>of cases to Early Help, </a:t>
            </a:r>
            <a:r>
              <a:rPr lang="en-GB" sz="2400" dirty="0">
                <a:solidFill>
                  <a:prstClr val="black"/>
                </a:solidFill>
                <a:latin typeface="Calibri"/>
              </a:rPr>
              <a:t>enhancing their preventative impact upon social care while ensuring they work with the right </a:t>
            </a:r>
            <a:r>
              <a:rPr lang="en-GB" sz="2400" dirty="0" smtClean="0">
                <a:solidFill>
                  <a:prstClr val="black"/>
                </a:solidFill>
                <a:latin typeface="Calibri"/>
              </a:rPr>
              <a:t>families</a:t>
            </a: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Calibri"/>
              </a:rPr>
              <a:t>Work </a:t>
            </a:r>
            <a:r>
              <a:rPr lang="en-GB" sz="2400" dirty="0">
                <a:solidFill>
                  <a:prstClr val="black"/>
                </a:solidFill>
                <a:latin typeface="Calibri"/>
              </a:rPr>
              <a:t>towards a whole system </a:t>
            </a:r>
            <a:r>
              <a:rPr lang="en-GB" sz="2400" dirty="0" smtClean="0">
                <a:solidFill>
                  <a:prstClr val="black"/>
                </a:solidFill>
                <a:latin typeface="Calibri"/>
              </a:rPr>
              <a:t>approach, to ensure children and families </a:t>
            </a:r>
            <a:r>
              <a:rPr lang="en-GB" sz="2400" dirty="0">
                <a:solidFill>
                  <a:prstClr val="black"/>
                </a:solidFill>
                <a:latin typeface="Calibri"/>
              </a:rPr>
              <a:t>are supported throughout, </a:t>
            </a:r>
            <a:r>
              <a:rPr lang="en-GB" sz="2400" dirty="0" smtClean="0">
                <a:solidFill>
                  <a:prstClr val="black"/>
                </a:solidFill>
                <a:latin typeface="Calibri"/>
              </a:rPr>
              <a:t>and ensure </a:t>
            </a:r>
            <a:r>
              <a:rPr lang="en-GB" sz="2400" dirty="0">
                <a:solidFill>
                  <a:prstClr val="black"/>
                </a:solidFill>
                <a:latin typeface="Calibri"/>
              </a:rPr>
              <a:t>the most effective decision making at the front door </a:t>
            </a:r>
          </a:p>
        </p:txBody>
      </p:sp>
    </p:spTree>
    <p:extLst>
      <p:ext uri="{BB962C8B-B14F-4D97-AF65-F5344CB8AC3E}">
        <p14:creationId xmlns:p14="http://schemas.microsoft.com/office/powerpoint/2010/main" val="398946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invicta.cantium.net\KCCRoot\Users\SHQ\SHQ3\AustiS14\My Pictures\sketchy-arrow-set-vector-10041319.jpg"/>
          <p:cNvPicPr>
            <a:picLocks noChangeAspect="1" noChangeArrowheads="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803290" y="3861048"/>
            <a:ext cx="1865037" cy="10029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nvicta.cantium.net\KCCRoot\Users\SHQ\SHQ3\AustiS14\My Pictures\sketchy-arrow-set-vector-10041319.jpg"/>
          <p:cNvPicPr>
            <a:picLocks noChangeAspect="1" noChangeArrowheads="1"/>
          </p:cNvPicPr>
          <p:nvPr/>
        </p:nvPicPr>
        <p:blipFill rotWithShape="1">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772305" y="5166471"/>
            <a:ext cx="1763620" cy="926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victa.cantium.net\KCCRoot\Users\SHQ\SHQ3\AustiS14\My Pictures\sketchy-arrow-set-vector-10041319.jpg"/>
          <p:cNvPicPr>
            <a:picLocks noChangeAspect="1" noChangeArrowheads="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757294" y="1122153"/>
            <a:ext cx="1722342" cy="1057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victa.cantium.net\KCCRoot\Users\SHQ\SHQ3\AustiS14\My Pictures\sketchy-arrow-set-vector-10041319.jpg"/>
          <p:cNvPicPr>
            <a:picLocks noChangeAspect="1" noChangeArrowheads="1"/>
          </p:cNvPicPr>
          <p:nvPr/>
        </p:nvPicPr>
        <p:blipFill rotWithShape="1">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181514" y="2878753"/>
            <a:ext cx="1493835" cy="1014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71400"/>
            <a:ext cx="8229600" cy="1143000"/>
          </a:xfrm>
        </p:spPr>
        <p:txBody>
          <a:bodyPr/>
          <a:lstStyle/>
          <a:p>
            <a:r>
              <a:rPr lang="en-GB" dirty="0" smtClean="0"/>
              <a:t>Rationale for Changes</a:t>
            </a:r>
            <a:endParaRPr lang="en-GB" dirty="0"/>
          </a:p>
        </p:txBody>
      </p:sp>
      <p:grpSp>
        <p:nvGrpSpPr>
          <p:cNvPr id="23" name="Group 22"/>
          <p:cNvGrpSpPr/>
          <p:nvPr/>
        </p:nvGrpSpPr>
        <p:grpSpPr>
          <a:xfrm>
            <a:off x="6309100" y="836712"/>
            <a:ext cx="2822494" cy="1157066"/>
            <a:chOff x="6309100" y="836712"/>
            <a:chExt cx="2822494" cy="1157066"/>
          </a:xfrm>
        </p:grpSpPr>
        <p:pic>
          <p:nvPicPr>
            <p:cNvPr id="15" name="Picture 9" descr="\\invicta.cantium.net\KCCRoot\Users\SHQ\SHQ3\AustiS14\My Pictures\plainicon_com-46119-8ac9-512px.png"/>
            <p:cNvPicPr>
              <a:picLocks noChangeAspect="1" noChangeArrowheads="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9100" y="836712"/>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966965" y="978076"/>
              <a:ext cx="2064140" cy="1015702"/>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5" name="TextBox 4"/>
            <p:cNvSpPr txBox="1"/>
            <p:nvPr/>
          </p:nvSpPr>
          <p:spPr>
            <a:xfrm>
              <a:off x="6866476" y="1001179"/>
              <a:ext cx="2265118" cy="969496"/>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984</a:t>
              </a:r>
              <a:r>
                <a:rPr lang="en-GB" sz="1900" dirty="0" smtClean="0">
                  <a:solidFill>
                    <a:prstClr val="black"/>
                  </a:solidFill>
                  <a:latin typeface="Calibri"/>
                </a:rPr>
                <a:t> contacts transferred to</a:t>
              </a:r>
              <a:br>
                <a:rPr lang="en-GB" sz="1900" dirty="0" smtClean="0">
                  <a:solidFill>
                    <a:prstClr val="black"/>
                  </a:solidFill>
                  <a:latin typeface="Calibri"/>
                </a:rPr>
              </a:br>
              <a:r>
                <a:rPr lang="en-GB" sz="1900" dirty="0" smtClean="0">
                  <a:solidFill>
                    <a:prstClr val="black"/>
                  </a:solidFill>
                  <a:latin typeface="Calibri"/>
                </a:rPr>
                <a:t>Early Help</a:t>
              </a:r>
              <a:endParaRPr lang="en-GB" sz="1900" dirty="0">
                <a:solidFill>
                  <a:prstClr val="black"/>
                </a:solidFill>
                <a:latin typeface="Calibri"/>
              </a:endParaRPr>
            </a:p>
          </p:txBody>
        </p:sp>
      </p:grpSp>
      <p:grpSp>
        <p:nvGrpSpPr>
          <p:cNvPr id="6" name="Group 5"/>
          <p:cNvGrpSpPr/>
          <p:nvPr/>
        </p:nvGrpSpPr>
        <p:grpSpPr>
          <a:xfrm>
            <a:off x="6308459" y="3573016"/>
            <a:ext cx="2835541" cy="1261884"/>
            <a:chOff x="6308459" y="3573016"/>
            <a:chExt cx="2835541" cy="1261884"/>
          </a:xfrm>
        </p:grpSpPr>
        <p:pic>
          <p:nvPicPr>
            <p:cNvPr id="18" name="Picture 9" descr="\\invicta.cantium.net\KCCRoot\Users\SHQ\SHQ3\AustiS14\My Pictures\plainicon_com-46119-8ac9-512px.png"/>
            <p:cNvPicPr>
              <a:picLocks noChangeAspect="1" noChangeArrowheads="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8459" y="3591226"/>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6984881" y="3621815"/>
              <a:ext cx="2046224" cy="117533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TextBox 21"/>
            <p:cNvSpPr txBox="1"/>
            <p:nvPr/>
          </p:nvSpPr>
          <p:spPr>
            <a:xfrm>
              <a:off x="6923826" y="3573016"/>
              <a:ext cx="2220174" cy="1261884"/>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1653 </a:t>
              </a:r>
              <a:r>
                <a:rPr lang="en-GB" sz="1900" dirty="0" smtClean="0">
                  <a:solidFill>
                    <a:prstClr val="black"/>
                  </a:solidFill>
                  <a:latin typeface="Calibri"/>
                </a:rPr>
                <a:t>contacts </a:t>
              </a:r>
              <a:br>
                <a:rPr lang="en-GB" sz="1900" dirty="0" smtClean="0">
                  <a:solidFill>
                    <a:prstClr val="black"/>
                  </a:solidFill>
                  <a:latin typeface="Calibri"/>
                </a:rPr>
              </a:br>
              <a:r>
                <a:rPr lang="en-GB" sz="1900" dirty="0" smtClean="0">
                  <a:solidFill>
                    <a:prstClr val="black"/>
                  </a:solidFill>
                  <a:latin typeface="Calibri"/>
                </a:rPr>
                <a:t>were NFA’d, following statutory assessment</a:t>
              </a:r>
            </a:p>
          </p:txBody>
        </p:sp>
      </p:grpSp>
      <p:grpSp>
        <p:nvGrpSpPr>
          <p:cNvPr id="30" name="Group 29"/>
          <p:cNvGrpSpPr/>
          <p:nvPr/>
        </p:nvGrpSpPr>
        <p:grpSpPr>
          <a:xfrm>
            <a:off x="6308459" y="4878439"/>
            <a:ext cx="2722645" cy="1214857"/>
            <a:chOff x="6308459" y="4878439"/>
            <a:chExt cx="2722645" cy="1214857"/>
          </a:xfrm>
        </p:grpSpPr>
        <p:sp>
          <p:nvSpPr>
            <p:cNvPr id="3" name="Rounded Rectangle 2"/>
            <p:cNvSpPr/>
            <p:nvPr/>
          </p:nvSpPr>
          <p:spPr>
            <a:xfrm>
              <a:off x="6984881" y="5040693"/>
              <a:ext cx="2046223" cy="105260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9" name="Picture 9" descr="\\invicta.cantium.net\KCCRoot\Users\SHQ\SHQ3\AustiS14\My Pictures\plainicon_com-46119-8ac9-512px.png"/>
            <p:cNvPicPr>
              <a:picLocks noChangeAspect="1" noChangeArrowheads="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8459" y="4878439"/>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993583" y="5082246"/>
              <a:ext cx="2028565" cy="969496"/>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2209 </a:t>
              </a:r>
              <a:r>
                <a:rPr lang="en-GB" sz="1900" dirty="0" smtClean="0">
                  <a:solidFill>
                    <a:prstClr val="black"/>
                  </a:solidFill>
                  <a:latin typeface="Calibri"/>
                </a:rPr>
                <a:t>contacts</a:t>
              </a:r>
              <a:br>
                <a:rPr lang="en-GB" sz="1900" dirty="0" smtClean="0">
                  <a:solidFill>
                    <a:prstClr val="black"/>
                  </a:solidFill>
                  <a:latin typeface="Calibri"/>
                </a:rPr>
              </a:br>
              <a:r>
                <a:rPr lang="en-GB" sz="1900" dirty="0" smtClean="0">
                  <a:solidFill>
                    <a:prstClr val="black"/>
                  </a:solidFill>
                  <a:latin typeface="Calibri"/>
                </a:rPr>
                <a:t>required Advice and Information</a:t>
              </a:r>
            </a:p>
          </p:txBody>
        </p:sp>
      </p:grpSp>
      <p:grpSp>
        <p:nvGrpSpPr>
          <p:cNvPr id="16" name="Group 15"/>
          <p:cNvGrpSpPr/>
          <p:nvPr/>
        </p:nvGrpSpPr>
        <p:grpSpPr>
          <a:xfrm>
            <a:off x="15691" y="1916832"/>
            <a:ext cx="1158800" cy="3031248"/>
            <a:chOff x="15691" y="1916832"/>
            <a:chExt cx="1158800" cy="3031248"/>
          </a:xfrm>
        </p:grpSpPr>
        <p:pic>
          <p:nvPicPr>
            <p:cNvPr id="1033" name="Picture 9" descr="\\invicta.cantium.net\KCCRoot\Users\SHQ\SHQ3\AustiS14\My Pictures\plainicon_com-46119-8ac9-512px.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749" y="3857526"/>
              <a:ext cx="1090554" cy="10905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invicta.cantium.net\KCCRoot\Users\SHQ\SHQ3\AustiS14\My Pictures\plainicon_com-46119-8ac9-512px.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691" y="1916832"/>
              <a:ext cx="1090554" cy="109055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4183" y="3007386"/>
              <a:ext cx="1080120" cy="86204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9" name="TextBox 8"/>
            <p:cNvSpPr txBox="1"/>
            <p:nvPr/>
          </p:nvSpPr>
          <p:spPr>
            <a:xfrm>
              <a:off x="22363" y="3072236"/>
              <a:ext cx="1152128" cy="677108"/>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5,900</a:t>
              </a:r>
              <a:r>
                <a:rPr lang="en-GB" sz="1900" dirty="0" smtClean="0">
                  <a:solidFill>
                    <a:prstClr val="black"/>
                  </a:solidFill>
                  <a:latin typeface="Calibri"/>
                </a:rPr>
                <a:t> contacts</a:t>
              </a:r>
              <a:endParaRPr lang="en-GB" sz="1900" dirty="0">
                <a:solidFill>
                  <a:prstClr val="black"/>
                </a:solidFill>
                <a:latin typeface="Calibri"/>
              </a:endParaRPr>
            </a:p>
          </p:txBody>
        </p:sp>
      </p:grpSp>
      <p:pic>
        <p:nvPicPr>
          <p:cNvPr id="26" name="Picture 2" descr="\\invicta.cantium.net\KCCRoot\Users\SHQ\SHQ3\AustiS14\My Pictures\sketchy-arrow-set-vector-10041319.jpg"/>
          <p:cNvPicPr>
            <a:picLocks noChangeAspect="1" noChangeArrowheads="1"/>
          </p:cNvPicPr>
          <p:nvPr/>
        </p:nvPicPr>
        <p:blipFill rotWithShape="1">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716016" y="2603315"/>
            <a:ext cx="1763620" cy="74308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308459" y="2204864"/>
            <a:ext cx="2722646" cy="1205926"/>
            <a:chOff x="6308459" y="2204864"/>
            <a:chExt cx="2722646" cy="1205926"/>
          </a:xfrm>
        </p:grpSpPr>
        <p:pic>
          <p:nvPicPr>
            <p:cNvPr id="27" name="Picture 9" descr="\\invicta.cantium.net\KCCRoot\Users\SHQ\SHQ3\AustiS14\My Pictures\plainicon_com-46119-8ac9-512px.png"/>
            <p:cNvPicPr>
              <a:picLocks noChangeAspect="1" noChangeArrowheads="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8459" y="2204864"/>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6984881" y="2399507"/>
              <a:ext cx="2046224" cy="101128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9" name="TextBox 28"/>
            <p:cNvSpPr txBox="1"/>
            <p:nvPr/>
          </p:nvSpPr>
          <p:spPr>
            <a:xfrm>
              <a:off x="6993583" y="2420400"/>
              <a:ext cx="2010904" cy="969496"/>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824</a:t>
              </a:r>
              <a:r>
                <a:rPr lang="en-GB" sz="1900" dirty="0" smtClean="0">
                  <a:solidFill>
                    <a:prstClr val="black"/>
                  </a:solidFill>
                  <a:latin typeface="Calibri"/>
                </a:rPr>
                <a:t> contacts </a:t>
              </a:r>
              <a:br>
                <a:rPr lang="en-GB" sz="1900" dirty="0" smtClean="0">
                  <a:solidFill>
                    <a:prstClr val="black"/>
                  </a:solidFill>
                  <a:latin typeface="Calibri"/>
                </a:rPr>
              </a:br>
              <a:r>
                <a:rPr lang="en-GB" sz="1900" dirty="0" smtClean="0">
                  <a:solidFill>
                    <a:prstClr val="black"/>
                  </a:solidFill>
                  <a:latin typeface="Calibri"/>
                </a:rPr>
                <a:t>became CIN or subject to CP plan</a:t>
              </a:r>
            </a:p>
          </p:txBody>
        </p:sp>
      </p:grpSp>
      <p:grpSp>
        <p:nvGrpSpPr>
          <p:cNvPr id="31" name="Group 30"/>
          <p:cNvGrpSpPr/>
          <p:nvPr/>
        </p:nvGrpSpPr>
        <p:grpSpPr>
          <a:xfrm>
            <a:off x="2564031" y="1222341"/>
            <a:ext cx="2208273" cy="4798947"/>
            <a:chOff x="2564031" y="1222341"/>
            <a:chExt cx="2208273" cy="4798947"/>
          </a:xfrm>
        </p:grpSpPr>
        <p:pic>
          <p:nvPicPr>
            <p:cNvPr id="1027" name="Picture 3" descr="\\invicta.cantium.net\KCCRoot\Users\SHQ\SHQ3\AustiS14\My Pictures\door_PNG17584.png"/>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564031" y="1222341"/>
              <a:ext cx="2208273" cy="47989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27784" y="2492896"/>
              <a:ext cx="1224136" cy="707886"/>
            </a:xfrm>
            <a:prstGeom prst="rect">
              <a:avLst/>
            </a:prstGeom>
            <a:noFill/>
          </p:spPr>
          <p:txBody>
            <a:bodyPr wrap="square" rtlCol="0">
              <a:spAutoFit/>
            </a:bodyPr>
            <a:lstStyle/>
            <a:p>
              <a:pPr algn="ctr" fontAlgn="auto">
                <a:spcBef>
                  <a:spcPts val="0"/>
                </a:spcBef>
                <a:spcAft>
                  <a:spcPts val="0"/>
                </a:spcAft>
              </a:pPr>
              <a:r>
                <a:rPr lang="en-GB" sz="4000" b="1" dirty="0" smtClean="0">
                  <a:solidFill>
                    <a:prstClr val="white"/>
                  </a:solidFill>
                  <a:latin typeface="Calibri"/>
                </a:rPr>
                <a:t>CDT</a:t>
              </a:r>
              <a:endParaRPr lang="en-GB" sz="4000" b="1" dirty="0">
                <a:solidFill>
                  <a:prstClr val="white"/>
                </a:solidFill>
                <a:latin typeface="Calibri"/>
              </a:endParaRPr>
            </a:p>
          </p:txBody>
        </p:sp>
      </p:grpSp>
    </p:spTree>
    <p:extLst>
      <p:ext uri="{BB962C8B-B14F-4D97-AF65-F5344CB8AC3E}">
        <p14:creationId xmlns:p14="http://schemas.microsoft.com/office/powerpoint/2010/main" val="26715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nvicta.cantium.net\KCCRoot\Users\SHQ\SHQ3\AustiS14\My Pictures\sketchy-arrow-set-vector-10041319.jpg"/>
          <p:cNvPicPr>
            <a:picLocks noChangeAspect="1" noChangeArrowheads="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803290" y="3861048"/>
            <a:ext cx="1865037" cy="10029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nvicta.cantium.net\KCCRoot\Users\SHQ\SHQ3\AustiS14\My Pictures\sketchy-arrow-set-vector-10041319.jpg"/>
          <p:cNvPicPr>
            <a:picLocks noChangeAspect="1" noChangeArrowheads="1"/>
          </p:cNvPicPr>
          <p:nvPr/>
        </p:nvPicPr>
        <p:blipFill rotWithShape="1">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772305" y="5166471"/>
            <a:ext cx="1763620" cy="926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victa.cantium.net\KCCRoot\Users\SHQ\SHQ3\AustiS14\My Pictures\sketchy-arrow-set-vector-10041319.jpg"/>
          <p:cNvPicPr>
            <a:picLocks noChangeAspect="1" noChangeArrowheads="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757294" y="1122153"/>
            <a:ext cx="1722342" cy="1057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victa.cantium.net\KCCRoot\Users\SHQ\SHQ3\AustiS14\My Pictures\sketchy-arrow-set-vector-10041319.jpg"/>
          <p:cNvPicPr>
            <a:picLocks noChangeAspect="1" noChangeArrowheads="1"/>
          </p:cNvPicPr>
          <p:nvPr/>
        </p:nvPicPr>
        <p:blipFill rotWithShape="1">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174491" y="2852936"/>
            <a:ext cx="1493835" cy="1014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71400"/>
            <a:ext cx="8229600" cy="1143000"/>
          </a:xfrm>
        </p:spPr>
        <p:txBody>
          <a:bodyPr/>
          <a:lstStyle/>
          <a:p>
            <a:r>
              <a:rPr lang="en-GB" dirty="0" smtClean="0"/>
              <a:t>Rationale for Changes</a:t>
            </a:r>
            <a:endParaRPr lang="en-GB" dirty="0"/>
          </a:p>
        </p:txBody>
      </p:sp>
      <p:grpSp>
        <p:nvGrpSpPr>
          <p:cNvPr id="6" name="Group 5"/>
          <p:cNvGrpSpPr/>
          <p:nvPr/>
        </p:nvGrpSpPr>
        <p:grpSpPr>
          <a:xfrm>
            <a:off x="6309100" y="836712"/>
            <a:ext cx="2822494" cy="1157066"/>
            <a:chOff x="6309100" y="836712"/>
            <a:chExt cx="2822494" cy="1157066"/>
          </a:xfrm>
        </p:grpSpPr>
        <p:pic>
          <p:nvPicPr>
            <p:cNvPr id="15" name="Picture 9" descr="\\invicta.cantium.net\KCCRoot\Users\SHQ\SHQ3\AustiS14\My Pictures\plainicon_com-46119-8ac9-512px.png"/>
            <p:cNvPicPr>
              <a:picLocks noChangeAspect="1" noChangeArrowheads="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9100" y="836712"/>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966965" y="978076"/>
              <a:ext cx="2064140" cy="1015702"/>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5" name="TextBox 4"/>
            <p:cNvSpPr txBox="1"/>
            <p:nvPr/>
          </p:nvSpPr>
          <p:spPr>
            <a:xfrm>
              <a:off x="6866476" y="1122153"/>
              <a:ext cx="2265118" cy="677108"/>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2060</a:t>
              </a:r>
              <a:r>
                <a:rPr lang="en-GB" sz="1900" dirty="0" smtClean="0">
                  <a:solidFill>
                    <a:prstClr val="black"/>
                  </a:solidFill>
                  <a:latin typeface="Calibri"/>
                </a:rPr>
                <a:t> EHNs to </a:t>
              </a:r>
              <a:br>
                <a:rPr lang="en-GB" sz="1900" dirty="0" smtClean="0">
                  <a:solidFill>
                    <a:prstClr val="black"/>
                  </a:solidFill>
                  <a:latin typeface="Calibri"/>
                </a:rPr>
              </a:br>
              <a:r>
                <a:rPr lang="en-GB" sz="1900" dirty="0" smtClean="0">
                  <a:solidFill>
                    <a:prstClr val="black"/>
                  </a:solidFill>
                  <a:latin typeface="Calibri"/>
                </a:rPr>
                <a:t>Early Help Districts</a:t>
              </a:r>
              <a:endParaRPr lang="en-GB" sz="1900" dirty="0">
                <a:solidFill>
                  <a:prstClr val="black"/>
                </a:solidFill>
                <a:latin typeface="Calibri"/>
              </a:endParaRPr>
            </a:p>
          </p:txBody>
        </p:sp>
      </p:grpSp>
      <p:grpSp>
        <p:nvGrpSpPr>
          <p:cNvPr id="8" name="Group 7"/>
          <p:cNvGrpSpPr/>
          <p:nvPr/>
        </p:nvGrpSpPr>
        <p:grpSpPr>
          <a:xfrm>
            <a:off x="6308459" y="3591226"/>
            <a:ext cx="2765784" cy="1205926"/>
            <a:chOff x="6308459" y="3591226"/>
            <a:chExt cx="2765784" cy="1205926"/>
          </a:xfrm>
        </p:grpSpPr>
        <p:pic>
          <p:nvPicPr>
            <p:cNvPr id="18" name="Picture 9" descr="\\invicta.cantium.net\KCCRoot\Users\SHQ\SHQ3\AustiS14\My Pictures\plainicon_com-46119-8ac9-512px.png"/>
            <p:cNvPicPr>
              <a:picLocks noChangeAspect="1" noChangeArrowheads="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8459" y="3591226"/>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6984881" y="3785869"/>
              <a:ext cx="2046224" cy="101128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TextBox 21"/>
            <p:cNvSpPr txBox="1"/>
            <p:nvPr/>
          </p:nvSpPr>
          <p:spPr>
            <a:xfrm>
              <a:off x="6923826" y="3952956"/>
              <a:ext cx="2150417" cy="677108"/>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136 </a:t>
              </a:r>
              <a:r>
                <a:rPr lang="en-GB" sz="1900" dirty="0" smtClean="0">
                  <a:solidFill>
                    <a:prstClr val="black"/>
                  </a:solidFill>
                  <a:latin typeface="Calibri"/>
                </a:rPr>
                <a:t>EHNs </a:t>
              </a:r>
              <a:br>
                <a:rPr lang="en-GB" sz="1900" dirty="0" smtClean="0">
                  <a:solidFill>
                    <a:prstClr val="black"/>
                  </a:solidFill>
                  <a:latin typeface="Calibri"/>
                </a:rPr>
              </a:br>
              <a:r>
                <a:rPr lang="en-GB" sz="1900" dirty="0" smtClean="0">
                  <a:solidFill>
                    <a:prstClr val="black"/>
                  </a:solidFill>
                  <a:latin typeface="Calibri"/>
                </a:rPr>
                <a:t>were NFA’d</a:t>
              </a:r>
            </a:p>
          </p:txBody>
        </p:sp>
      </p:grpSp>
      <p:grpSp>
        <p:nvGrpSpPr>
          <p:cNvPr id="11" name="Group 10"/>
          <p:cNvGrpSpPr/>
          <p:nvPr/>
        </p:nvGrpSpPr>
        <p:grpSpPr>
          <a:xfrm>
            <a:off x="6308459" y="4878439"/>
            <a:ext cx="2722645" cy="1214857"/>
            <a:chOff x="6308459" y="4878439"/>
            <a:chExt cx="2722645" cy="1214857"/>
          </a:xfrm>
        </p:grpSpPr>
        <p:sp>
          <p:nvSpPr>
            <p:cNvPr id="3" name="Rounded Rectangle 2"/>
            <p:cNvSpPr/>
            <p:nvPr/>
          </p:nvSpPr>
          <p:spPr>
            <a:xfrm>
              <a:off x="6984881" y="5040693"/>
              <a:ext cx="2046223" cy="105260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9" name="Picture 9" descr="\\invicta.cantium.net\KCCRoot\Users\SHQ\SHQ3\AustiS14\My Pictures\plainicon_com-46119-8ac9-512px.png"/>
            <p:cNvPicPr>
              <a:picLocks noChangeAspect="1" noChangeArrowheads="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8459" y="4878439"/>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991305" y="5082246"/>
              <a:ext cx="2028565" cy="969496"/>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107 </a:t>
              </a:r>
              <a:r>
                <a:rPr lang="en-GB" sz="1900" dirty="0" smtClean="0">
                  <a:solidFill>
                    <a:prstClr val="black"/>
                  </a:solidFill>
                  <a:latin typeface="Calibri"/>
                </a:rPr>
                <a:t>EHNs</a:t>
              </a:r>
              <a:br>
                <a:rPr lang="en-GB" sz="1900" dirty="0" smtClean="0">
                  <a:solidFill>
                    <a:prstClr val="black"/>
                  </a:solidFill>
                  <a:latin typeface="Calibri"/>
                </a:rPr>
              </a:br>
              <a:r>
                <a:rPr lang="en-GB" sz="1900" dirty="0" smtClean="0">
                  <a:solidFill>
                    <a:prstClr val="black"/>
                  </a:solidFill>
                  <a:latin typeface="Calibri"/>
                </a:rPr>
                <a:t>required Advice and Information</a:t>
              </a:r>
            </a:p>
          </p:txBody>
        </p:sp>
      </p:grpSp>
      <p:grpSp>
        <p:nvGrpSpPr>
          <p:cNvPr id="12" name="Group 11"/>
          <p:cNvGrpSpPr/>
          <p:nvPr/>
        </p:nvGrpSpPr>
        <p:grpSpPr>
          <a:xfrm>
            <a:off x="15691" y="1916832"/>
            <a:ext cx="1158800" cy="3031248"/>
            <a:chOff x="15691" y="1916832"/>
            <a:chExt cx="1158800" cy="3031248"/>
          </a:xfrm>
        </p:grpSpPr>
        <p:pic>
          <p:nvPicPr>
            <p:cNvPr id="1033" name="Picture 9" descr="\\invicta.cantium.net\KCCRoot\Users\SHQ\SHQ3\AustiS14\My Pictures\plainicon_com-46119-8ac9-512px.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749" y="3857526"/>
              <a:ext cx="1090554" cy="10905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invicta.cantium.net\KCCRoot\Users\SHQ\SHQ3\AustiS14\My Pictures\plainicon_com-46119-8ac9-512px.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691" y="1916832"/>
              <a:ext cx="1090554" cy="109055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4183" y="3007386"/>
              <a:ext cx="1080120" cy="86204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9" name="TextBox 8"/>
            <p:cNvSpPr txBox="1"/>
            <p:nvPr/>
          </p:nvSpPr>
          <p:spPr>
            <a:xfrm>
              <a:off x="22363" y="3114397"/>
              <a:ext cx="1152128" cy="677108"/>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2,411 </a:t>
              </a:r>
              <a:r>
                <a:rPr lang="en-GB" sz="1900" dirty="0" smtClean="0">
                  <a:solidFill>
                    <a:prstClr val="black"/>
                  </a:solidFill>
                  <a:latin typeface="Calibri"/>
                </a:rPr>
                <a:t>EHNs</a:t>
              </a:r>
              <a:endParaRPr lang="en-GB" sz="1900" dirty="0">
                <a:solidFill>
                  <a:prstClr val="black"/>
                </a:solidFill>
                <a:latin typeface="Calibri"/>
              </a:endParaRPr>
            </a:p>
          </p:txBody>
        </p:sp>
      </p:grpSp>
      <p:pic>
        <p:nvPicPr>
          <p:cNvPr id="26" name="Picture 2" descr="\\invicta.cantium.net\KCCRoot\Users\SHQ\SHQ3\AustiS14\My Pictures\sketchy-arrow-set-vector-10041319.jpg"/>
          <p:cNvPicPr>
            <a:picLocks noChangeAspect="1" noChangeArrowheads="1"/>
          </p:cNvPicPr>
          <p:nvPr/>
        </p:nvPicPr>
        <p:blipFill rotWithShape="1">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716016" y="2603315"/>
            <a:ext cx="1763620" cy="74308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308459" y="2204864"/>
            <a:ext cx="2722646" cy="1205926"/>
            <a:chOff x="6308459" y="2204864"/>
            <a:chExt cx="2722646" cy="1205926"/>
          </a:xfrm>
        </p:grpSpPr>
        <p:pic>
          <p:nvPicPr>
            <p:cNvPr id="27" name="Picture 9" descr="\\invicta.cantium.net\KCCRoot\Users\SHQ\SHQ3\AustiS14\My Pictures\plainicon_com-46119-8ac9-512px.png"/>
            <p:cNvPicPr>
              <a:picLocks noChangeAspect="1" noChangeArrowheads="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8459" y="2204864"/>
              <a:ext cx="658506" cy="658506"/>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6984881" y="2399507"/>
              <a:ext cx="2046224" cy="101128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9" name="TextBox 28"/>
            <p:cNvSpPr txBox="1"/>
            <p:nvPr/>
          </p:nvSpPr>
          <p:spPr>
            <a:xfrm>
              <a:off x="6993583" y="2566594"/>
              <a:ext cx="2010904" cy="677108"/>
            </a:xfrm>
            <a:prstGeom prst="rect">
              <a:avLst/>
            </a:prstGeom>
            <a:noFill/>
          </p:spPr>
          <p:txBody>
            <a:bodyPr wrap="square" rtlCol="0">
              <a:spAutoFit/>
            </a:bodyPr>
            <a:lstStyle/>
            <a:p>
              <a:pPr algn="ctr" fontAlgn="auto">
                <a:spcBef>
                  <a:spcPts val="0"/>
                </a:spcBef>
                <a:spcAft>
                  <a:spcPts val="0"/>
                </a:spcAft>
              </a:pPr>
              <a:r>
                <a:rPr lang="en-GB" sz="1900" b="1" dirty="0" smtClean="0">
                  <a:solidFill>
                    <a:prstClr val="black"/>
                  </a:solidFill>
                  <a:latin typeface="Calibri"/>
                </a:rPr>
                <a:t>5</a:t>
              </a:r>
              <a:r>
                <a:rPr lang="en-GB" sz="1900" dirty="0" smtClean="0">
                  <a:solidFill>
                    <a:prstClr val="black"/>
                  </a:solidFill>
                  <a:latin typeface="Calibri"/>
                </a:rPr>
                <a:t> EHNs Stepped Up to SCS</a:t>
              </a:r>
            </a:p>
          </p:txBody>
        </p:sp>
      </p:grpSp>
      <p:grpSp>
        <p:nvGrpSpPr>
          <p:cNvPr id="13" name="Group 12"/>
          <p:cNvGrpSpPr/>
          <p:nvPr/>
        </p:nvGrpSpPr>
        <p:grpSpPr>
          <a:xfrm>
            <a:off x="2483768" y="1222341"/>
            <a:ext cx="2288536" cy="4798947"/>
            <a:chOff x="2483768" y="1222341"/>
            <a:chExt cx="2288536" cy="4798947"/>
          </a:xfrm>
        </p:grpSpPr>
        <p:pic>
          <p:nvPicPr>
            <p:cNvPr id="1027" name="Picture 3" descr="\\invicta.cantium.net\KCCRoot\Users\SHQ\SHQ3\AustiS14\My Pictures\door_PNG17584.png"/>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564031" y="1222341"/>
              <a:ext cx="2208273" cy="47989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83768" y="2492896"/>
              <a:ext cx="1512168" cy="630942"/>
            </a:xfrm>
            <a:prstGeom prst="rect">
              <a:avLst/>
            </a:prstGeom>
            <a:noFill/>
          </p:spPr>
          <p:txBody>
            <a:bodyPr wrap="square" rtlCol="0">
              <a:spAutoFit/>
            </a:bodyPr>
            <a:lstStyle/>
            <a:p>
              <a:pPr algn="ctr" fontAlgn="auto">
                <a:spcBef>
                  <a:spcPts val="0"/>
                </a:spcBef>
                <a:spcAft>
                  <a:spcPts val="0"/>
                </a:spcAft>
              </a:pPr>
              <a:r>
                <a:rPr lang="en-GB" sz="3500" b="1" dirty="0" smtClean="0">
                  <a:solidFill>
                    <a:prstClr val="white"/>
                  </a:solidFill>
                  <a:latin typeface="Calibri"/>
                </a:rPr>
                <a:t>Triage</a:t>
              </a:r>
              <a:endParaRPr lang="en-GB" sz="3500" b="1" dirty="0">
                <a:solidFill>
                  <a:prstClr val="white"/>
                </a:solidFill>
                <a:latin typeface="Calibri"/>
              </a:endParaRPr>
            </a:p>
          </p:txBody>
        </p:sp>
      </p:grpSp>
    </p:spTree>
    <p:extLst>
      <p:ext uri="{BB962C8B-B14F-4D97-AF65-F5344CB8AC3E}">
        <p14:creationId xmlns:p14="http://schemas.microsoft.com/office/powerpoint/2010/main" val="126460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53752"/>
            <a:ext cx="8229600" cy="1143000"/>
          </a:xfrm>
        </p:spPr>
        <p:txBody>
          <a:bodyPr>
            <a:normAutofit fontScale="90000"/>
          </a:bodyPr>
          <a:lstStyle/>
          <a:p>
            <a:r>
              <a:rPr lang="en-GB" dirty="0" smtClean="0"/>
              <a:t>Overview of One Front Door Proposals</a:t>
            </a:r>
            <a:endParaRPr lang="en-GB" dirty="0"/>
          </a:p>
        </p:txBody>
      </p:sp>
      <p:grpSp>
        <p:nvGrpSpPr>
          <p:cNvPr id="34" name="Group 33"/>
          <p:cNvGrpSpPr/>
          <p:nvPr/>
        </p:nvGrpSpPr>
        <p:grpSpPr>
          <a:xfrm>
            <a:off x="143509" y="1267749"/>
            <a:ext cx="4392488" cy="1475656"/>
            <a:chOff x="143509" y="1267749"/>
            <a:chExt cx="4392488" cy="1475656"/>
          </a:xfrm>
        </p:grpSpPr>
        <p:grpSp>
          <p:nvGrpSpPr>
            <p:cNvPr id="3" name="Group 2"/>
            <p:cNvGrpSpPr/>
            <p:nvPr/>
          </p:nvGrpSpPr>
          <p:grpSpPr>
            <a:xfrm rot="16200000">
              <a:off x="1601925" y="-190667"/>
              <a:ext cx="1475656" cy="4392488"/>
              <a:chOff x="35496" y="1700808"/>
              <a:chExt cx="1475656" cy="4392488"/>
            </a:xfrm>
          </p:grpSpPr>
          <p:sp>
            <p:nvSpPr>
              <p:cNvPr id="4" name="Rectangle 3"/>
              <p:cNvSpPr/>
              <p:nvPr/>
            </p:nvSpPr>
            <p:spPr>
              <a:xfrm>
                <a:off x="35496" y="1700808"/>
                <a:ext cx="1475656" cy="43924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1" name="Rectangle 20"/>
              <p:cNvSpPr/>
              <p:nvPr/>
            </p:nvSpPr>
            <p:spPr>
              <a:xfrm>
                <a:off x="75336"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7" name="Oval 26"/>
              <p:cNvSpPr/>
              <p:nvPr/>
            </p:nvSpPr>
            <p:spPr>
              <a:xfrm>
                <a:off x="186954"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5" name="Picture 3" descr="\\invicta.cantium.net\KCCRoot\Users\SHQ\SHQ3\AustiS14\My Pictures\door_PNG17584.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79800" y="1555651"/>
              <a:ext cx="423558" cy="9204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19672" y="1528521"/>
              <a:ext cx="2664296" cy="954107"/>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rPr>
                <a:t>A Single Integrated Team</a:t>
              </a:r>
              <a:endParaRPr lang="en-GB" sz="2800" dirty="0">
                <a:solidFill>
                  <a:prstClr val="black"/>
                </a:solidFill>
                <a:latin typeface="Calibri"/>
              </a:endParaRPr>
            </a:p>
          </p:txBody>
        </p:sp>
      </p:grpSp>
      <p:grpSp>
        <p:nvGrpSpPr>
          <p:cNvPr id="36" name="Group 35"/>
          <p:cNvGrpSpPr/>
          <p:nvPr/>
        </p:nvGrpSpPr>
        <p:grpSpPr>
          <a:xfrm>
            <a:off x="143508" y="2842526"/>
            <a:ext cx="4392488" cy="1475656"/>
            <a:chOff x="143508" y="2842526"/>
            <a:chExt cx="4392488" cy="1475656"/>
          </a:xfrm>
        </p:grpSpPr>
        <p:grpSp>
          <p:nvGrpSpPr>
            <p:cNvPr id="5" name="Group 4"/>
            <p:cNvGrpSpPr/>
            <p:nvPr/>
          </p:nvGrpSpPr>
          <p:grpSpPr>
            <a:xfrm rot="16200000">
              <a:off x="1601924" y="1384110"/>
              <a:ext cx="1475656" cy="4392488"/>
              <a:chOff x="1547664" y="1700808"/>
              <a:chExt cx="1475656" cy="4392488"/>
            </a:xfrm>
          </p:grpSpPr>
          <p:sp>
            <p:nvSpPr>
              <p:cNvPr id="16" name="Rectangle 15"/>
              <p:cNvSpPr/>
              <p:nvPr/>
            </p:nvSpPr>
            <p:spPr>
              <a:xfrm>
                <a:off x="1547664" y="1700808"/>
                <a:ext cx="1475656" cy="4392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Rectangle 21"/>
              <p:cNvSpPr/>
              <p:nvPr/>
            </p:nvSpPr>
            <p:spPr>
              <a:xfrm>
                <a:off x="1597810"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8" name="Oval 27"/>
              <p:cNvSpPr/>
              <p:nvPr/>
            </p:nvSpPr>
            <p:spPr>
              <a:xfrm>
                <a:off x="1709428"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40" name="Picture 9" descr="\\invicta.cantium.net\KCCRoot\Users\SHQ\SHQ3\AustiS14\My Pictures\plainicon_com-46119-8ac9-512px.png"/>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5311" y="3210100"/>
              <a:ext cx="852539" cy="8525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25057" y="2892671"/>
              <a:ext cx="3096346" cy="1384995"/>
            </a:xfrm>
            <a:prstGeom prst="rect">
              <a:avLst/>
            </a:prstGeom>
            <a:noFill/>
          </p:spPr>
          <p:txBody>
            <a:bodyPr wrap="square" rtlCol="0">
              <a:spAutoFit/>
            </a:bodyPr>
            <a:lstStyle/>
            <a:p>
              <a:pPr algn="ctr" fontAlgn="auto">
                <a:spcBef>
                  <a:spcPts val="0"/>
                </a:spcBef>
                <a:spcAft>
                  <a:spcPts val="0"/>
                </a:spcAft>
              </a:pPr>
              <a:r>
                <a:rPr lang="en-GB" sz="2100" dirty="0" smtClean="0">
                  <a:solidFill>
                    <a:prstClr val="black"/>
                  </a:solidFill>
                  <a:latin typeface="Calibri"/>
                </a:rPr>
                <a:t>Work </a:t>
              </a:r>
              <a:r>
                <a:rPr lang="en-GB" sz="2100" dirty="0">
                  <a:solidFill>
                    <a:prstClr val="black"/>
                  </a:solidFill>
                  <a:latin typeface="Calibri"/>
                </a:rPr>
                <a:t>on the premise that all interventions should </a:t>
              </a:r>
              <a:r>
                <a:rPr lang="en-GB" sz="2100" dirty="0" smtClean="0">
                  <a:solidFill>
                    <a:prstClr val="black"/>
                  </a:solidFill>
                  <a:latin typeface="Calibri"/>
                </a:rPr>
                <a:t/>
              </a:r>
              <a:br>
                <a:rPr lang="en-GB" sz="2100" dirty="0" smtClean="0">
                  <a:solidFill>
                    <a:prstClr val="black"/>
                  </a:solidFill>
                  <a:latin typeface="Calibri"/>
                </a:rPr>
              </a:br>
              <a:r>
                <a:rPr lang="en-GB" sz="2100" dirty="0" smtClean="0">
                  <a:solidFill>
                    <a:prstClr val="black"/>
                  </a:solidFill>
                  <a:latin typeface="Calibri"/>
                </a:rPr>
                <a:t>be </a:t>
              </a:r>
              <a:r>
                <a:rPr lang="en-GB" sz="2100" dirty="0">
                  <a:solidFill>
                    <a:prstClr val="black"/>
                  </a:solidFill>
                  <a:latin typeface="Calibri"/>
                </a:rPr>
                <a:t>done at the least intrusive </a:t>
              </a:r>
              <a:r>
                <a:rPr lang="en-GB" sz="2100" dirty="0" smtClean="0">
                  <a:solidFill>
                    <a:prstClr val="black"/>
                  </a:solidFill>
                  <a:latin typeface="Calibri"/>
                </a:rPr>
                <a:t>level</a:t>
              </a:r>
              <a:endParaRPr lang="en-GB" sz="2100" dirty="0">
                <a:solidFill>
                  <a:prstClr val="black"/>
                </a:solidFill>
                <a:latin typeface="Calibri"/>
              </a:endParaRPr>
            </a:p>
          </p:txBody>
        </p:sp>
      </p:grpSp>
      <p:grpSp>
        <p:nvGrpSpPr>
          <p:cNvPr id="41" name="Group 40"/>
          <p:cNvGrpSpPr/>
          <p:nvPr/>
        </p:nvGrpSpPr>
        <p:grpSpPr>
          <a:xfrm>
            <a:off x="4608004" y="2842525"/>
            <a:ext cx="4392488" cy="1475656"/>
            <a:chOff x="4608004" y="2842525"/>
            <a:chExt cx="4392488" cy="1475656"/>
          </a:xfrm>
        </p:grpSpPr>
        <p:grpSp>
          <p:nvGrpSpPr>
            <p:cNvPr id="7" name="Group 6"/>
            <p:cNvGrpSpPr/>
            <p:nvPr/>
          </p:nvGrpSpPr>
          <p:grpSpPr>
            <a:xfrm rot="16200000">
              <a:off x="6066420" y="1384109"/>
              <a:ext cx="1475656" cy="4392488"/>
              <a:chOff x="4572000" y="1700808"/>
              <a:chExt cx="1475656" cy="4392488"/>
            </a:xfrm>
          </p:grpSpPr>
          <p:sp>
            <p:nvSpPr>
              <p:cNvPr id="18" name="Rectangle 17"/>
              <p:cNvSpPr/>
              <p:nvPr/>
            </p:nvSpPr>
            <p:spPr>
              <a:xfrm>
                <a:off x="4572000" y="1700808"/>
                <a:ext cx="1475656" cy="43924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4" name="Rectangle 23"/>
              <p:cNvSpPr/>
              <p:nvPr/>
            </p:nvSpPr>
            <p:spPr>
              <a:xfrm>
                <a:off x="4622146"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0" name="Oval 29"/>
              <p:cNvSpPr/>
              <p:nvPr/>
            </p:nvSpPr>
            <p:spPr>
              <a:xfrm>
                <a:off x="4733764"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51655" y="3167076"/>
              <a:ext cx="826555" cy="82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976156" y="3026356"/>
              <a:ext cx="2880320" cy="1107996"/>
            </a:xfrm>
            <a:prstGeom prst="rect">
              <a:avLst/>
            </a:prstGeom>
            <a:noFill/>
          </p:spPr>
          <p:txBody>
            <a:bodyPr wrap="square" rtlCol="0">
              <a:spAutoFit/>
            </a:bodyPr>
            <a:lstStyle/>
            <a:p>
              <a:pPr algn="ctr" fontAlgn="auto">
                <a:spcBef>
                  <a:spcPts val="0"/>
                </a:spcBef>
                <a:spcAft>
                  <a:spcPts val="0"/>
                </a:spcAft>
              </a:pPr>
              <a:r>
                <a:rPr lang="en-GB" sz="2200" dirty="0" smtClean="0">
                  <a:solidFill>
                    <a:prstClr val="black"/>
                  </a:solidFill>
                  <a:latin typeface="Calibri"/>
                </a:rPr>
                <a:t>Using a Signs of Safety Framework to enable robust decision making</a:t>
              </a:r>
              <a:endParaRPr lang="en-GB" sz="2200" dirty="0">
                <a:solidFill>
                  <a:prstClr val="black"/>
                </a:solidFill>
                <a:latin typeface="Calibri"/>
              </a:endParaRPr>
            </a:p>
          </p:txBody>
        </p:sp>
      </p:grpSp>
      <p:grpSp>
        <p:nvGrpSpPr>
          <p:cNvPr id="42" name="Group 41"/>
          <p:cNvGrpSpPr/>
          <p:nvPr/>
        </p:nvGrpSpPr>
        <p:grpSpPr>
          <a:xfrm>
            <a:off x="4608004" y="4400605"/>
            <a:ext cx="4392488" cy="1475656"/>
            <a:chOff x="4608004" y="4400605"/>
            <a:chExt cx="4392488" cy="1475656"/>
          </a:xfrm>
        </p:grpSpPr>
        <p:grpSp>
          <p:nvGrpSpPr>
            <p:cNvPr id="8" name="Group 7"/>
            <p:cNvGrpSpPr/>
            <p:nvPr/>
          </p:nvGrpSpPr>
          <p:grpSpPr>
            <a:xfrm rot="16200000">
              <a:off x="6066420" y="2942189"/>
              <a:ext cx="1475656" cy="4392488"/>
              <a:chOff x="6084168" y="1700808"/>
              <a:chExt cx="1475656" cy="4392488"/>
            </a:xfrm>
          </p:grpSpPr>
          <p:sp>
            <p:nvSpPr>
              <p:cNvPr id="20" name="Rectangle 19"/>
              <p:cNvSpPr/>
              <p:nvPr/>
            </p:nvSpPr>
            <p:spPr>
              <a:xfrm>
                <a:off x="6084168" y="1700808"/>
                <a:ext cx="1475656" cy="4392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5" name="Rectangle 24"/>
              <p:cNvSpPr/>
              <p:nvPr/>
            </p:nvSpPr>
            <p:spPr>
              <a:xfrm>
                <a:off x="6134314"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1" name="Oval 30"/>
              <p:cNvSpPr/>
              <p:nvPr/>
            </p:nvSpPr>
            <p:spPr>
              <a:xfrm>
                <a:off x="6245932"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074" name="Picture 2" descr="\\invicta.cantium.net\KCCRoot\Users\SHQ\SHQ3\AustiS14\My Pictures\cogs-icon.png"/>
            <p:cNvPicPr>
              <a:picLocks noChangeAspect="1" noChangeArrowheads="1"/>
            </p:cNvPicPr>
            <p:nvPr/>
          </p:nvPicPr>
          <p:blipFill>
            <a:blip r:embed="rId7"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4863737" y="4746092"/>
              <a:ext cx="784677" cy="784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victa.cantium.net\KCCRoot\Users\SHQ\SHQ3\AustiS14\My Pictures\icon_15124.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4761405" y="4725155"/>
              <a:ext cx="989342" cy="9893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04148" y="4722933"/>
              <a:ext cx="3024336" cy="830997"/>
            </a:xfrm>
            <a:prstGeom prst="rect">
              <a:avLst/>
            </a:prstGeom>
            <a:noFill/>
          </p:spPr>
          <p:txBody>
            <a:bodyPr wrap="square" rtlCol="0">
              <a:spAutoFit/>
            </a:bodyPr>
            <a:lstStyle/>
            <a:p>
              <a:pPr algn="ctr" fontAlgn="auto">
                <a:spcBef>
                  <a:spcPts val="0"/>
                </a:spcBef>
                <a:spcAft>
                  <a:spcPts val="0"/>
                </a:spcAft>
              </a:pPr>
              <a:r>
                <a:rPr lang="en-GB" sz="2400" dirty="0" smtClean="0">
                  <a:solidFill>
                    <a:prstClr val="black"/>
                  </a:solidFill>
                  <a:latin typeface="Calibri"/>
                </a:rPr>
                <a:t>Making better use of our existing systems</a:t>
              </a:r>
              <a:endParaRPr lang="en-GB" sz="2400" dirty="0">
                <a:solidFill>
                  <a:prstClr val="black"/>
                </a:solidFill>
                <a:latin typeface="Calibri"/>
              </a:endParaRPr>
            </a:p>
          </p:txBody>
        </p:sp>
      </p:grpSp>
      <p:grpSp>
        <p:nvGrpSpPr>
          <p:cNvPr id="38" name="Group 37"/>
          <p:cNvGrpSpPr/>
          <p:nvPr/>
        </p:nvGrpSpPr>
        <p:grpSpPr>
          <a:xfrm>
            <a:off x="4608004" y="1267748"/>
            <a:ext cx="4536504" cy="1475656"/>
            <a:chOff x="4608004" y="1267748"/>
            <a:chExt cx="4536504" cy="1475656"/>
          </a:xfrm>
        </p:grpSpPr>
        <p:grpSp>
          <p:nvGrpSpPr>
            <p:cNvPr id="9" name="Group 8"/>
            <p:cNvGrpSpPr/>
            <p:nvPr/>
          </p:nvGrpSpPr>
          <p:grpSpPr>
            <a:xfrm rot="16200000">
              <a:off x="6066420" y="-190668"/>
              <a:ext cx="1475656" cy="4392488"/>
              <a:chOff x="7596336" y="1700808"/>
              <a:chExt cx="1475656" cy="4392488"/>
            </a:xfrm>
          </p:grpSpPr>
          <p:sp>
            <p:nvSpPr>
              <p:cNvPr id="19" name="Rectangle 18"/>
              <p:cNvSpPr/>
              <p:nvPr/>
            </p:nvSpPr>
            <p:spPr>
              <a:xfrm>
                <a:off x="7596336" y="1700808"/>
                <a:ext cx="1475656" cy="43924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6" name="Rectangle 25"/>
              <p:cNvSpPr/>
              <p:nvPr/>
            </p:nvSpPr>
            <p:spPr>
              <a:xfrm>
                <a:off x="7646482"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2" name="Oval 31"/>
              <p:cNvSpPr/>
              <p:nvPr/>
            </p:nvSpPr>
            <p:spPr>
              <a:xfrm>
                <a:off x="7758100"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079" name="Picture 7" descr="\\invicta.cantium.net\KCCRoot\Users\SHQ\SHQ3\AustiS14\My Pictures\--meeting-recruitment-talk-teamwork-icon--icon-search-engine-23.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70362" y="1521312"/>
              <a:ext cx="989140" cy="9891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88124" y="1384941"/>
              <a:ext cx="3456384" cy="1261884"/>
            </a:xfrm>
            <a:prstGeom prst="rect">
              <a:avLst/>
            </a:prstGeom>
            <a:noFill/>
          </p:spPr>
          <p:txBody>
            <a:bodyPr wrap="square" rtlCol="0">
              <a:spAutoFit/>
            </a:bodyPr>
            <a:lstStyle/>
            <a:p>
              <a:pPr algn="ctr" fontAlgn="auto">
                <a:spcBef>
                  <a:spcPts val="0"/>
                </a:spcBef>
                <a:spcAft>
                  <a:spcPts val="0"/>
                </a:spcAft>
              </a:pPr>
              <a:r>
                <a:rPr lang="en-GB" sz="1900" dirty="0" smtClean="0">
                  <a:solidFill>
                    <a:prstClr val="black"/>
                  </a:solidFill>
                  <a:latin typeface="Calibri"/>
                </a:rPr>
                <a:t>A phased period of learning through discussions, when </a:t>
              </a:r>
              <a:br>
                <a:rPr lang="en-GB" sz="1900" dirty="0" smtClean="0">
                  <a:solidFill>
                    <a:prstClr val="black"/>
                  </a:solidFill>
                  <a:latin typeface="Calibri"/>
                </a:rPr>
              </a:br>
              <a:r>
                <a:rPr lang="en-GB" sz="1900" dirty="0" smtClean="0">
                  <a:solidFill>
                    <a:prstClr val="black"/>
                  </a:solidFill>
                  <a:latin typeface="Calibri"/>
                </a:rPr>
                <a:t>there is variation what is</a:t>
              </a:r>
              <a:br>
                <a:rPr lang="en-GB" sz="1900" dirty="0" smtClean="0">
                  <a:solidFill>
                    <a:prstClr val="black"/>
                  </a:solidFill>
                  <a:latin typeface="Calibri"/>
                </a:rPr>
              </a:br>
              <a:r>
                <a:rPr lang="en-GB" sz="1900" dirty="0" smtClean="0">
                  <a:solidFill>
                    <a:prstClr val="black"/>
                  </a:solidFill>
                  <a:latin typeface="Calibri"/>
                </a:rPr>
                <a:t>deemed as suitable support </a:t>
              </a:r>
              <a:endParaRPr lang="en-GB" sz="1900" dirty="0">
                <a:solidFill>
                  <a:prstClr val="black"/>
                </a:solidFill>
                <a:latin typeface="Calibri"/>
              </a:endParaRPr>
            </a:p>
          </p:txBody>
        </p:sp>
      </p:grpSp>
      <p:grpSp>
        <p:nvGrpSpPr>
          <p:cNvPr id="44" name="Group 43"/>
          <p:cNvGrpSpPr/>
          <p:nvPr/>
        </p:nvGrpSpPr>
        <p:grpSpPr>
          <a:xfrm>
            <a:off x="143508" y="4400605"/>
            <a:ext cx="4392488" cy="1475656"/>
            <a:chOff x="143508" y="4400605"/>
            <a:chExt cx="4392488" cy="1475656"/>
          </a:xfrm>
        </p:grpSpPr>
        <p:grpSp>
          <p:nvGrpSpPr>
            <p:cNvPr id="6" name="Group 5"/>
            <p:cNvGrpSpPr/>
            <p:nvPr/>
          </p:nvGrpSpPr>
          <p:grpSpPr>
            <a:xfrm rot="16200000">
              <a:off x="1601924" y="2942189"/>
              <a:ext cx="1475656" cy="4392488"/>
              <a:chOff x="3059832" y="1700808"/>
              <a:chExt cx="1475656" cy="4392488"/>
            </a:xfrm>
          </p:grpSpPr>
          <p:sp>
            <p:nvSpPr>
              <p:cNvPr id="17" name="Rectangle 16"/>
              <p:cNvSpPr/>
              <p:nvPr/>
            </p:nvSpPr>
            <p:spPr>
              <a:xfrm>
                <a:off x="3059832" y="1700808"/>
                <a:ext cx="1475656" cy="43924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3" name="Rectangle 22"/>
              <p:cNvSpPr/>
              <p:nvPr/>
            </p:nvSpPr>
            <p:spPr>
              <a:xfrm>
                <a:off x="3109978"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9" name="Oval 28"/>
              <p:cNvSpPr/>
              <p:nvPr/>
            </p:nvSpPr>
            <p:spPr>
              <a:xfrm>
                <a:off x="3221596"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sp>
          <p:nvSpPr>
            <p:cNvPr id="12" name="TextBox 11"/>
            <p:cNvSpPr txBox="1"/>
            <p:nvPr/>
          </p:nvSpPr>
          <p:spPr>
            <a:xfrm>
              <a:off x="1367643" y="4584432"/>
              <a:ext cx="3168352" cy="1107996"/>
            </a:xfrm>
            <a:prstGeom prst="rect">
              <a:avLst/>
            </a:prstGeom>
            <a:noFill/>
          </p:spPr>
          <p:txBody>
            <a:bodyPr wrap="square" rtlCol="0">
              <a:spAutoFit/>
            </a:bodyPr>
            <a:lstStyle/>
            <a:p>
              <a:pPr algn="ctr" fontAlgn="auto">
                <a:spcBef>
                  <a:spcPts val="0"/>
                </a:spcBef>
                <a:spcAft>
                  <a:spcPts val="0"/>
                </a:spcAft>
              </a:pPr>
              <a:r>
                <a:rPr lang="en-GB" sz="2200" dirty="0" smtClean="0">
                  <a:solidFill>
                    <a:prstClr val="black"/>
                  </a:solidFill>
                  <a:latin typeface="Calibri"/>
                </a:rPr>
                <a:t>Processing all requests that meet the Intensive or Specialist Level of Support</a:t>
              </a:r>
              <a:endParaRPr lang="en-GB" sz="2200" dirty="0">
                <a:solidFill>
                  <a:prstClr val="black"/>
                </a:solidFill>
                <a:latin typeface="Calibri"/>
              </a:endParaRPr>
            </a:p>
          </p:txBody>
        </p:sp>
        <p:pic>
          <p:nvPicPr>
            <p:cNvPr id="3078" name="Picture 6"/>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92552" y="4704214"/>
              <a:ext cx="725298" cy="82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9428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Key Functions to Consider</a:t>
            </a:r>
            <a:endParaRPr lang="en-GB" dirty="0"/>
          </a:p>
        </p:txBody>
      </p:sp>
      <p:grpSp>
        <p:nvGrpSpPr>
          <p:cNvPr id="4" name="Group 3"/>
          <p:cNvGrpSpPr/>
          <p:nvPr/>
        </p:nvGrpSpPr>
        <p:grpSpPr>
          <a:xfrm>
            <a:off x="755576" y="836712"/>
            <a:ext cx="1792130" cy="5040560"/>
            <a:chOff x="2627784" y="836712"/>
            <a:chExt cx="1800200" cy="5040560"/>
          </a:xfrm>
        </p:grpSpPr>
        <p:sp>
          <p:nvSpPr>
            <p:cNvPr id="13" name="Rectangle 12"/>
            <p:cNvSpPr/>
            <p:nvPr/>
          </p:nvSpPr>
          <p:spPr>
            <a:xfrm>
              <a:off x="2627784" y="836712"/>
              <a:ext cx="1800200" cy="504056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4" name="Rectangle 13"/>
            <p:cNvSpPr/>
            <p:nvPr/>
          </p:nvSpPr>
          <p:spPr>
            <a:xfrm>
              <a:off x="2688958" y="2260346"/>
              <a:ext cx="1677851" cy="3544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 name="Oval 14"/>
            <p:cNvSpPr/>
            <p:nvPr/>
          </p:nvSpPr>
          <p:spPr>
            <a:xfrm>
              <a:off x="2812552" y="915803"/>
              <a:ext cx="1405518" cy="12654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5" name="TextBox 24"/>
            <p:cNvSpPr txBox="1"/>
            <p:nvPr/>
          </p:nvSpPr>
          <p:spPr>
            <a:xfrm>
              <a:off x="2857897" y="1286919"/>
              <a:ext cx="1314827" cy="523220"/>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rPr>
                <a:t>Contact</a:t>
              </a:r>
              <a:endParaRPr lang="en-GB" sz="2800" dirty="0">
                <a:solidFill>
                  <a:prstClr val="black"/>
                </a:solidFill>
                <a:latin typeface="Calibri"/>
              </a:endParaRPr>
            </a:p>
          </p:txBody>
        </p:sp>
        <p:sp>
          <p:nvSpPr>
            <p:cNvPr id="29" name="TextBox 28"/>
            <p:cNvSpPr txBox="1"/>
            <p:nvPr/>
          </p:nvSpPr>
          <p:spPr>
            <a:xfrm>
              <a:off x="2673235" y="2247242"/>
              <a:ext cx="1684151" cy="2123658"/>
            </a:xfrm>
            <a:prstGeom prst="rect">
              <a:avLst/>
            </a:prstGeom>
            <a:noFill/>
          </p:spPr>
          <p:txBody>
            <a:bodyPr wrap="square" rtlCol="0">
              <a:spAutoFit/>
            </a:bodyPr>
            <a:lstStyle/>
            <a:p>
              <a:pPr algn="ctr" fontAlgn="auto">
                <a:spcBef>
                  <a:spcPts val="0"/>
                </a:spcBef>
                <a:spcAft>
                  <a:spcPts val="0"/>
                </a:spcAft>
              </a:pPr>
              <a:r>
                <a:rPr lang="en-GB" sz="2200" dirty="0">
                  <a:solidFill>
                    <a:prstClr val="black"/>
                  </a:solidFill>
                  <a:latin typeface="Calibri"/>
                </a:rPr>
                <a:t>Act as first point of </a:t>
              </a:r>
              <a:r>
                <a:rPr lang="en-GB" sz="2200" dirty="0" smtClean="0">
                  <a:solidFill>
                    <a:prstClr val="black"/>
                  </a:solidFill>
                  <a:latin typeface="Calibri"/>
                </a:rPr>
                <a:t/>
              </a:r>
              <a:br>
                <a:rPr lang="en-GB" sz="2200" dirty="0" smtClean="0">
                  <a:solidFill>
                    <a:prstClr val="black"/>
                  </a:solidFill>
                  <a:latin typeface="Calibri"/>
                </a:rPr>
              </a:br>
              <a:r>
                <a:rPr lang="en-GB" sz="2200" dirty="0" smtClean="0">
                  <a:solidFill>
                    <a:prstClr val="black"/>
                  </a:solidFill>
                  <a:latin typeface="Calibri"/>
                </a:rPr>
                <a:t>contact </a:t>
              </a:r>
              <a:r>
                <a:rPr lang="en-GB" sz="2200" dirty="0">
                  <a:solidFill>
                    <a:prstClr val="black"/>
                  </a:solidFill>
                  <a:latin typeface="Calibri"/>
                </a:rPr>
                <a:t>for professionals and the public</a:t>
              </a:r>
            </a:p>
          </p:txBody>
        </p:sp>
      </p:grpSp>
      <p:grpSp>
        <p:nvGrpSpPr>
          <p:cNvPr id="3" name="Group 2"/>
          <p:cNvGrpSpPr/>
          <p:nvPr/>
        </p:nvGrpSpPr>
        <p:grpSpPr>
          <a:xfrm>
            <a:off x="3203848" y="836712"/>
            <a:ext cx="2952328" cy="5040560"/>
            <a:chOff x="3393976" y="836712"/>
            <a:chExt cx="2952328" cy="5040560"/>
          </a:xfrm>
        </p:grpSpPr>
        <p:sp>
          <p:nvSpPr>
            <p:cNvPr id="17" name="Rectangle 16"/>
            <p:cNvSpPr/>
            <p:nvPr/>
          </p:nvSpPr>
          <p:spPr>
            <a:xfrm>
              <a:off x="3393976" y="836712"/>
              <a:ext cx="2952328" cy="50405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 name="Rectangle 17"/>
            <p:cNvSpPr/>
            <p:nvPr/>
          </p:nvSpPr>
          <p:spPr>
            <a:xfrm>
              <a:off x="3491880" y="2260346"/>
              <a:ext cx="2762200" cy="3544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9" name="Oval 18"/>
            <p:cNvSpPr/>
            <p:nvPr/>
          </p:nvSpPr>
          <p:spPr>
            <a:xfrm>
              <a:off x="4193277" y="906494"/>
              <a:ext cx="1405518" cy="12654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6" name="TextBox 25"/>
            <p:cNvSpPr txBox="1"/>
            <p:nvPr/>
          </p:nvSpPr>
          <p:spPr>
            <a:xfrm>
              <a:off x="4209586" y="1286919"/>
              <a:ext cx="1372900" cy="523220"/>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rPr>
                <a:t>Analysis</a:t>
              </a:r>
              <a:endParaRPr lang="en-GB" sz="2800" dirty="0">
                <a:solidFill>
                  <a:prstClr val="black"/>
                </a:solidFill>
                <a:latin typeface="Calibri"/>
              </a:endParaRPr>
            </a:p>
          </p:txBody>
        </p:sp>
        <p:sp>
          <p:nvSpPr>
            <p:cNvPr id="30" name="TextBox 29"/>
            <p:cNvSpPr txBox="1"/>
            <p:nvPr/>
          </p:nvSpPr>
          <p:spPr>
            <a:xfrm>
              <a:off x="3491880" y="2246838"/>
              <a:ext cx="2762200" cy="3170099"/>
            </a:xfrm>
            <a:prstGeom prst="rect">
              <a:avLst/>
            </a:prstGeom>
            <a:noFill/>
          </p:spPr>
          <p:txBody>
            <a:bodyPr wrap="square" rtlCol="0">
              <a:spAutoFit/>
            </a:bodyPr>
            <a:lstStyle/>
            <a:p>
              <a:pPr algn="ctr" fontAlgn="auto">
                <a:spcBef>
                  <a:spcPts val="0"/>
                </a:spcBef>
                <a:spcAft>
                  <a:spcPts val="0"/>
                </a:spcAft>
              </a:pPr>
              <a:r>
                <a:rPr lang="en-GB" sz="2000" dirty="0">
                  <a:solidFill>
                    <a:prstClr val="black"/>
                  </a:solidFill>
                  <a:latin typeface="Calibri"/>
                </a:rPr>
                <a:t>Undertake system </a:t>
              </a:r>
              <a:r>
                <a:rPr lang="en-GB" sz="2000" dirty="0" smtClean="0">
                  <a:solidFill>
                    <a:prstClr val="black"/>
                  </a:solidFill>
                  <a:latin typeface="Calibri"/>
                </a:rPr>
                <a:t>checks</a:t>
              </a:r>
            </a:p>
            <a:p>
              <a:pPr algn="ctr" fontAlgn="auto">
                <a:spcBef>
                  <a:spcPts val="0"/>
                </a:spcBef>
                <a:spcAft>
                  <a:spcPts val="0"/>
                </a:spcAft>
              </a:pPr>
              <a:r>
                <a:rPr lang="en-GB" sz="900" dirty="0" smtClean="0">
                  <a:solidFill>
                    <a:prstClr val="black"/>
                  </a:solidFill>
                  <a:latin typeface="Calibri"/>
                </a:rPr>
                <a:t> </a:t>
              </a:r>
              <a:r>
                <a:rPr lang="en-GB" sz="2000" dirty="0" smtClean="0">
                  <a:solidFill>
                    <a:prstClr val="black"/>
                  </a:solidFill>
                  <a:latin typeface="Calibri"/>
                </a:rPr>
                <a:t/>
              </a:r>
              <a:br>
                <a:rPr lang="en-GB" sz="2000" dirty="0" smtClean="0">
                  <a:solidFill>
                    <a:prstClr val="black"/>
                  </a:solidFill>
                  <a:latin typeface="Calibri"/>
                </a:rPr>
              </a:br>
              <a:r>
                <a:rPr lang="en-GB" sz="2000" dirty="0" smtClean="0">
                  <a:solidFill>
                    <a:prstClr val="black"/>
                  </a:solidFill>
                  <a:latin typeface="Calibri"/>
                </a:rPr>
                <a:t>Speak </a:t>
              </a:r>
              <a:r>
                <a:rPr lang="en-GB" sz="2000" dirty="0">
                  <a:solidFill>
                    <a:prstClr val="black"/>
                  </a:solidFill>
                  <a:latin typeface="Calibri"/>
                </a:rPr>
                <a:t>to referrers, families and other </a:t>
              </a:r>
              <a:r>
                <a:rPr lang="en-GB" sz="2000" dirty="0" smtClean="0">
                  <a:solidFill>
                    <a:prstClr val="black"/>
                  </a:solidFill>
                  <a:latin typeface="Calibri"/>
                </a:rPr>
                <a:t>professionals</a:t>
              </a:r>
            </a:p>
            <a:p>
              <a:pPr algn="ctr" fontAlgn="auto">
                <a:spcBef>
                  <a:spcPts val="0"/>
                </a:spcBef>
                <a:spcAft>
                  <a:spcPts val="0"/>
                </a:spcAft>
              </a:pPr>
              <a:r>
                <a:rPr lang="en-GB" sz="1100" dirty="0" smtClean="0">
                  <a:solidFill>
                    <a:prstClr val="black"/>
                  </a:solidFill>
                  <a:latin typeface="Calibri"/>
                </a:rPr>
                <a:t> </a:t>
              </a:r>
              <a:endParaRPr lang="en-GB" sz="1100" dirty="0">
                <a:solidFill>
                  <a:prstClr val="black"/>
                </a:solidFill>
                <a:latin typeface="Calibri"/>
              </a:endParaRPr>
            </a:p>
            <a:p>
              <a:pPr algn="ctr" fontAlgn="auto">
                <a:spcBef>
                  <a:spcPts val="0"/>
                </a:spcBef>
                <a:spcAft>
                  <a:spcPts val="0"/>
                </a:spcAft>
              </a:pPr>
              <a:r>
                <a:rPr lang="en-GB" sz="2000" dirty="0" smtClean="0">
                  <a:solidFill>
                    <a:prstClr val="black"/>
                  </a:solidFill>
                  <a:latin typeface="Calibri"/>
                </a:rPr>
                <a:t>Make </a:t>
              </a:r>
              <a:r>
                <a:rPr lang="en-GB" sz="2000" dirty="0">
                  <a:solidFill>
                    <a:prstClr val="black"/>
                  </a:solidFill>
                  <a:latin typeface="Calibri"/>
                </a:rPr>
                <a:t>recommendations based upon professional judgement for decision by Team Managers</a:t>
              </a:r>
            </a:p>
          </p:txBody>
        </p:sp>
      </p:grpSp>
      <p:grpSp>
        <p:nvGrpSpPr>
          <p:cNvPr id="6" name="Group 5"/>
          <p:cNvGrpSpPr/>
          <p:nvPr/>
        </p:nvGrpSpPr>
        <p:grpSpPr>
          <a:xfrm>
            <a:off x="6660232" y="836712"/>
            <a:ext cx="1800200" cy="5040560"/>
            <a:chOff x="6876256" y="836712"/>
            <a:chExt cx="1800200" cy="5040560"/>
          </a:xfrm>
        </p:grpSpPr>
        <p:sp>
          <p:nvSpPr>
            <p:cNvPr id="21" name="Rectangle 20"/>
            <p:cNvSpPr/>
            <p:nvPr/>
          </p:nvSpPr>
          <p:spPr>
            <a:xfrm>
              <a:off x="6876256" y="836712"/>
              <a:ext cx="1800200" cy="504056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Rectangle 21"/>
            <p:cNvSpPr/>
            <p:nvPr/>
          </p:nvSpPr>
          <p:spPr>
            <a:xfrm>
              <a:off x="6937430" y="2260346"/>
              <a:ext cx="1677851" cy="3544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3" name="Oval 22"/>
            <p:cNvSpPr/>
            <p:nvPr/>
          </p:nvSpPr>
          <p:spPr>
            <a:xfrm>
              <a:off x="7061024" y="915803"/>
              <a:ext cx="1405518" cy="12654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7" name="TextBox 26"/>
            <p:cNvSpPr txBox="1"/>
            <p:nvPr/>
          </p:nvSpPr>
          <p:spPr>
            <a:xfrm>
              <a:off x="7007699" y="1071475"/>
              <a:ext cx="1512168" cy="954107"/>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rPr>
                <a:t>Consult</a:t>
              </a:r>
              <a:br>
                <a:rPr lang="en-GB" sz="2800" dirty="0" smtClean="0">
                  <a:solidFill>
                    <a:prstClr val="black"/>
                  </a:solidFill>
                  <a:latin typeface="Calibri"/>
                </a:rPr>
              </a:br>
              <a:r>
                <a:rPr lang="en-GB" sz="2800" dirty="0" smtClean="0">
                  <a:solidFill>
                    <a:prstClr val="black"/>
                  </a:solidFill>
                  <a:latin typeface="Calibri"/>
                </a:rPr>
                <a:t>-</a:t>
              </a:r>
              <a:r>
                <a:rPr lang="en-GB" sz="2800" dirty="0" err="1" smtClean="0">
                  <a:solidFill>
                    <a:prstClr val="black"/>
                  </a:solidFill>
                  <a:latin typeface="Calibri"/>
                </a:rPr>
                <a:t>ation</a:t>
              </a:r>
              <a:endParaRPr lang="en-GB" sz="2800" dirty="0">
                <a:solidFill>
                  <a:prstClr val="black"/>
                </a:solidFill>
                <a:latin typeface="Calibri"/>
              </a:endParaRPr>
            </a:p>
          </p:txBody>
        </p:sp>
        <p:sp>
          <p:nvSpPr>
            <p:cNvPr id="31" name="TextBox 30"/>
            <p:cNvSpPr txBox="1"/>
            <p:nvPr/>
          </p:nvSpPr>
          <p:spPr>
            <a:xfrm>
              <a:off x="6921708" y="2246838"/>
              <a:ext cx="1693574" cy="2246769"/>
            </a:xfrm>
            <a:prstGeom prst="rect">
              <a:avLst/>
            </a:prstGeom>
            <a:noFill/>
          </p:spPr>
          <p:txBody>
            <a:bodyPr wrap="square" rtlCol="0">
              <a:spAutoFit/>
            </a:bodyPr>
            <a:lstStyle/>
            <a:p>
              <a:pPr algn="ctr" fontAlgn="auto">
                <a:spcBef>
                  <a:spcPts val="0"/>
                </a:spcBef>
                <a:spcAft>
                  <a:spcPts val="0"/>
                </a:spcAft>
              </a:pPr>
              <a:r>
                <a:rPr lang="en-GB" sz="2000" dirty="0">
                  <a:solidFill>
                    <a:prstClr val="black"/>
                  </a:solidFill>
                  <a:latin typeface="Calibri"/>
                </a:rPr>
                <a:t>Speak with professionals </a:t>
              </a:r>
              <a:r>
                <a:rPr lang="en-GB" sz="2000" dirty="0" smtClean="0">
                  <a:solidFill>
                    <a:prstClr val="black"/>
                  </a:solidFill>
                  <a:latin typeface="Calibri"/>
                </a:rPr>
                <a:t/>
              </a:r>
              <a:br>
                <a:rPr lang="en-GB" sz="2000" dirty="0" smtClean="0">
                  <a:solidFill>
                    <a:prstClr val="black"/>
                  </a:solidFill>
                  <a:latin typeface="Calibri"/>
                </a:rPr>
              </a:br>
              <a:r>
                <a:rPr lang="en-GB" sz="2000" dirty="0" smtClean="0">
                  <a:solidFill>
                    <a:prstClr val="black"/>
                  </a:solidFill>
                  <a:latin typeface="Calibri"/>
                </a:rPr>
                <a:t>and </a:t>
              </a:r>
              <a:r>
                <a:rPr lang="en-GB" sz="2000" dirty="0">
                  <a:solidFill>
                    <a:prstClr val="black"/>
                  </a:solidFill>
                  <a:latin typeface="Calibri"/>
                </a:rPr>
                <a:t>potential </a:t>
              </a:r>
              <a:r>
                <a:rPr lang="en-GB" sz="2000" dirty="0" smtClean="0">
                  <a:solidFill>
                    <a:prstClr val="black"/>
                  </a:solidFill>
                  <a:latin typeface="Calibri"/>
                </a:rPr>
                <a:t>referrers, providing </a:t>
              </a:r>
              <a:r>
                <a:rPr lang="en-GB" sz="2000" dirty="0">
                  <a:solidFill>
                    <a:prstClr val="black"/>
                  </a:solidFill>
                  <a:latin typeface="Calibri"/>
                </a:rPr>
                <a:t>support and </a:t>
              </a:r>
              <a:r>
                <a:rPr lang="en-GB" sz="2000" dirty="0" smtClean="0">
                  <a:solidFill>
                    <a:prstClr val="black"/>
                  </a:solidFill>
                  <a:latin typeface="Calibri"/>
                </a:rPr>
                <a:t>advice </a:t>
              </a:r>
              <a:endParaRPr lang="en-GB" sz="2000" dirty="0">
                <a:solidFill>
                  <a:prstClr val="black"/>
                </a:solidFill>
                <a:latin typeface="Calibri"/>
              </a:endParaRPr>
            </a:p>
          </p:txBody>
        </p:sp>
      </p:grpSp>
      <p:grpSp>
        <p:nvGrpSpPr>
          <p:cNvPr id="7" name="Group 6"/>
          <p:cNvGrpSpPr/>
          <p:nvPr/>
        </p:nvGrpSpPr>
        <p:grpSpPr>
          <a:xfrm>
            <a:off x="539552" y="5570826"/>
            <a:ext cx="8136904" cy="612894"/>
            <a:chOff x="539552" y="5570826"/>
            <a:chExt cx="8136904" cy="612894"/>
          </a:xfrm>
        </p:grpSpPr>
        <p:sp>
          <p:nvSpPr>
            <p:cNvPr id="32" name="Rectangle 31"/>
            <p:cNvSpPr/>
            <p:nvPr/>
          </p:nvSpPr>
          <p:spPr>
            <a:xfrm>
              <a:off x="539552" y="5570826"/>
              <a:ext cx="8136904" cy="6128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3" name="TextBox 32"/>
            <p:cNvSpPr txBox="1"/>
            <p:nvPr/>
          </p:nvSpPr>
          <p:spPr>
            <a:xfrm>
              <a:off x="1555478" y="5584884"/>
              <a:ext cx="6105052" cy="584775"/>
            </a:xfrm>
            <a:prstGeom prst="rect">
              <a:avLst/>
            </a:prstGeom>
            <a:noFill/>
          </p:spPr>
          <p:txBody>
            <a:bodyPr wrap="square" rtlCol="0">
              <a:spAutoFit/>
            </a:bodyPr>
            <a:lstStyle/>
            <a:p>
              <a:pPr algn="ctr" fontAlgn="auto">
                <a:spcBef>
                  <a:spcPts val="0"/>
                </a:spcBef>
                <a:spcAft>
                  <a:spcPts val="0"/>
                </a:spcAft>
              </a:pPr>
              <a:r>
                <a:rPr lang="en-GB" sz="3200" b="1" dirty="0" smtClean="0">
                  <a:solidFill>
                    <a:prstClr val="white"/>
                  </a:solidFill>
                  <a:latin typeface="Calibri"/>
                </a:rPr>
                <a:t>Use Signs of Safety Methodology</a:t>
              </a:r>
              <a:endParaRPr lang="en-GB" sz="3200" b="1" dirty="0">
                <a:solidFill>
                  <a:prstClr val="white"/>
                </a:solidFill>
                <a:latin typeface="Calibri"/>
              </a:endParaRPr>
            </a:p>
          </p:txBody>
        </p:sp>
      </p:grpSp>
    </p:spTree>
    <p:extLst>
      <p:ext uri="{BB962C8B-B14F-4D97-AF65-F5344CB8AC3E}">
        <p14:creationId xmlns:p14="http://schemas.microsoft.com/office/powerpoint/2010/main" val="19126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dirty="0" smtClean="0"/>
              <a:t>Impact on Districts and Wider Partnership</a:t>
            </a:r>
            <a:endParaRPr lang="en-GB" dirty="0"/>
          </a:p>
        </p:txBody>
      </p:sp>
      <p:grpSp>
        <p:nvGrpSpPr>
          <p:cNvPr id="31" name="Group 30"/>
          <p:cNvGrpSpPr/>
          <p:nvPr/>
        </p:nvGrpSpPr>
        <p:grpSpPr>
          <a:xfrm>
            <a:off x="143508" y="4400605"/>
            <a:ext cx="4392488" cy="1475656"/>
            <a:chOff x="143508" y="4400605"/>
            <a:chExt cx="4392488" cy="1475656"/>
          </a:xfrm>
        </p:grpSpPr>
        <p:grpSp>
          <p:nvGrpSpPr>
            <p:cNvPr id="12" name="Group 11"/>
            <p:cNvGrpSpPr/>
            <p:nvPr/>
          </p:nvGrpSpPr>
          <p:grpSpPr>
            <a:xfrm rot="16200000">
              <a:off x="1601924" y="2942189"/>
              <a:ext cx="1475656" cy="4392488"/>
              <a:chOff x="3059832" y="1700808"/>
              <a:chExt cx="1475656" cy="4392488"/>
            </a:xfrm>
          </p:grpSpPr>
          <p:sp>
            <p:nvSpPr>
              <p:cNvPr id="13" name="Rectangle 12"/>
              <p:cNvSpPr/>
              <p:nvPr/>
            </p:nvSpPr>
            <p:spPr>
              <a:xfrm>
                <a:off x="3059832" y="1700808"/>
                <a:ext cx="1475656" cy="43924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4" name="Rectangle 13"/>
              <p:cNvSpPr/>
              <p:nvPr/>
            </p:nvSpPr>
            <p:spPr>
              <a:xfrm>
                <a:off x="3109978"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 name="Oval 14"/>
              <p:cNvSpPr/>
              <p:nvPr/>
            </p:nvSpPr>
            <p:spPr>
              <a:xfrm>
                <a:off x="3221596"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301" y="4727375"/>
              <a:ext cx="826555" cy="82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403647" y="4630599"/>
              <a:ext cx="3096346" cy="1015663"/>
            </a:xfrm>
            <a:prstGeom prst="rect">
              <a:avLst/>
            </a:prstGeom>
            <a:noFill/>
          </p:spPr>
          <p:txBody>
            <a:bodyPr wrap="square" rtlCol="0">
              <a:spAutoFit/>
            </a:bodyPr>
            <a:lstStyle/>
            <a:p>
              <a:pPr algn="ctr" fontAlgn="auto">
                <a:spcBef>
                  <a:spcPts val="0"/>
                </a:spcBef>
                <a:spcAft>
                  <a:spcPts val="0"/>
                </a:spcAft>
              </a:pPr>
              <a:r>
                <a:rPr lang="en-GB" sz="2000" dirty="0" smtClean="0">
                  <a:solidFill>
                    <a:prstClr val="black"/>
                  </a:solidFill>
                  <a:latin typeface="Calibri"/>
                </a:rPr>
                <a:t>A Signs of Safety Workforce Development Plan for the Front Door Team</a:t>
              </a:r>
              <a:endParaRPr lang="en-GB" sz="2000" dirty="0">
                <a:solidFill>
                  <a:prstClr val="black"/>
                </a:solidFill>
                <a:latin typeface="Calibri"/>
              </a:endParaRPr>
            </a:p>
          </p:txBody>
        </p:sp>
      </p:grpSp>
      <p:grpSp>
        <p:nvGrpSpPr>
          <p:cNvPr id="32" name="Group 31"/>
          <p:cNvGrpSpPr/>
          <p:nvPr/>
        </p:nvGrpSpPr>
        <p:grpSpPr>
          <a:xfrm>
            <a:off x="4608004" y="1267748"/>
            <a:ext cx="4421648" cy="1475656"/>
            <a:chOff x="4608004" y="1267748"/>
            <a:chExt cx="4421648" cy="1475656"/>
          </a:xfrm>
        </p:grpSpPr>
        <p:grpSp>
          <p:nvGrpSpPr>
            <p:cNvPr id="24" name="Group 23"/>
            <p:cNvGrpSpPr/>
            <p:nvPr/>
          </p:nvGrpSpPr>
          <p:grpSpPr>
            <a:xfrm rot="16200000">
              <a:off x="6066420" y="-190668"/>
              <a:ext cx="1475656" cy="4392488"/>
              <a:chOff x="7596336" y="1700808"/>
              <a:chExt cx="1475656" cy="4392488"/>
            </a:xfrm>
          </p:grpSpPr>
          <p:sp>
            <p:nvSpPr>
              <p:cNvPr id="25" name="Rectangle 24"/>
              <p:cNvSpPr/>
              <p:nvPr/>
            </p:nvSpPr>
            <p:spPr>
              <a:xfrm>
                <a:off x="7596336" y="1700808"/>
                <a:ext cx="1475656" cy="43924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6" name="Rectangle 25"/>
              <p:cNvSpPr/>
              <p:nvPr/>
            </p:nvSpPr>
            <p:spPr>
              <a:xfrm>
                <a:off x="7646482"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7" name="Oval 26"/>
              <p:cNvSpPr/>
              <p:nvPr/>
            </p:nvSpPr>
            <p:spPr>
              <a:xfrm>
                <a:off x="7758100"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5" name="Picture 7" descr="\\invicta.cantium.net\KCCRoot\Users\SHQ\SHQ3\AustiS14\My Pictures\--meeting-recruitment-talk-teamwork-icon--icon-search-engine-2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0362" y="1521312"/>
              <a:ext cx="989140" cy="9891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802980" y="1415717"/>
              <a:ext cx="3226672" cy="1200329"/>
            </a:xfrm>
            <a:prstGeom prst="rect">
              <a:avLst/>
            </a:prstGeom>
            <a:noFill/>
          </p:spPr>
          <p:txBody>
            <a:bodyPr wrap="square" rtlCol="0">
              <a:spAutoFit/>
            </a:bodyPr>
            <a:lstStyle/>
            <a:p>
              <a:pPr algn="ctr" fontAlgn="auto">
                <a:spcBef>
                  <a:spcPts val="0"/>
                </a:spcBef>
                <a:spcAft>
                  <a:spcPts val="0"/>
                </a:spcAft>
              </a:pPr>
              <a:r>
                <a:rPr lang="en-GB" dirty="0" smtClean="0">
                  <a:solidFill>
                    <a:prstClr val="black"/>
                  </a:solidFill>
                  <a:latin typeface="Calibri"/>
                </a:rPr>
                <a:t>Signs of Safety based </a:t>
              </a:r>
              <a:br>
                <a:rPr lang="en-GB" dirty="0" smtClean="0">
                  <a:solidFill>
                    <a:prstClr val="black"/>
                  </a:solidFill>
                  <a:latin typeface="Calibri"/>
                </a:rPr>
              </a:br>
              <a:r>
                <a:rPr lang="en-GB" dirty="0" smtClean="0">
                  <a:solidFill>
                    <a:prstClr val="black"/>
                  </a:solidFill>
                  <a:latin typeface="Calibri"/>
                </a:rPr>
                <a:t>discussions with referrers to help them access more suitable support within the Districts</a:t>
              </a:r>
              <a:endParaRPr lang="en-GB" dirty="0">
                <a:solidFill>
                  <a:prstClr val="black"/>
                </a:solidFill>
                <a:latin typeface="Calibri"/>
              </a:endParaRPr>
            </a:p>
          </p:txBody>
        </p:sp>
      </p:grpSp>
      <p:grpSp>
        <p:nvGrpSpPr>
          <p:cNvPr id="43" name="Group 42"/>
          <p:cNvGrpSpPr/>
          <p:nvPr/>
        </p:nvGrpSpPr>
        <p:grpSpPr>
          <a:xfrm>
            <a:off x="143508" y="2842526"/>
            <a:ext cx="4392490" cy="1475656"/>
            <a:chOff x="143508" y="2842526"/>
            <a:chExt cx="4392490" cy="1475656"/>
          </a:xfrm>
        </p:grpSpPr>
        <p:grpSp>
          <p:nvGrpSpPr>
            <p:cNvPr id="8" name="Group 7"/>
            <p:cNvGrpSpPr/>
            <p:nvPr/>
          </p:nvGrpSpPr>
          <p:grpSpPr>
            <a:xfrm rot="16200000">
              <a:off x="1601924" y="1384110"/>
              <a:ext cx="1475656" cy="4392488"/>
              <a:chOff x="1547664" y="1700808"/>
              <a:chExt cx="1475656" cy="4392488"/>
            </a:xfrm>
          </p:grpSpPr>
          <p:sp>
            <p:nvSpPr>
              <p:cNvPr id="9" name="Rectangle 8"/>
              <p:cNvSpPr/>
              <p:nvPr/>
            </p:nvSpPr>
            <p:spPr>
              <a:xfrm>
                <a:off x="1547664" y="1700808"/>
                <a:ext cx="1475656" cy="4392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0" name="Rectangle 9"/>
              <p:cNvSpPr/>
              <p:nvPr/>
            </p:nvSpPr>
            <p:spPr>
              <a:xfrm>
                <a:off x="1597810"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1" name="Oval 10"/>
              <p:cNvSpPr/>
              <p:nvPr/>
            </p:nvSpPr>
            <p:spPr>
              <a:xfrm>
                <a:off x="1709428"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0" name="Picture 9" descr="\\invicta.cantium.net\KCCRoot\Users\SHQ\SHQ3\AustiS14\My Pictures\plainicon_com-46119-8ac9-512px.png"/>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378672" y="3173130"/>
              <a:ext cx="852539" cy="85253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367646" y="2910938"/>
              <a:ext cx="3168352" cy="1338828"/>
            </a:xfrm>
            <a:prstGeom prst="rect">
              <a:avLst/>
            </a:prstGeom>
            <a:noFill/>
          </p:spPr>
          <p:txBody>
            <a:bodyPr wrap="square" rtlCol="0">
              <a:spAutoFit/>
            </a:bodyPr>
            <a:lstStyle/>
            <a:p>
              <a:pPr algn="ctr" fontAlgn="auto">
                <a:spcBef>
                  <a:spcPts val="0"/>
                </a:spcBef>
                <a:spcAft>
                  <a:spcPts val="0"/>
                </a:spcAft>
              </a:pPr>
              <a:r>
                <a:rPr lang="en-GB" sz="2700" dirty="0" smtClean="0">
                  <a:solidFill>
                    <a:prstClr val="black"/>
                  </a:solidFill>
                  <a:latin typeface="Calibri"/>
                </a:rPr>
                <a:t>A Single </a:t>
              </a:r>
              <a:br>
                <a:rPr lang="en-GB" sz="2700" dirty="0" smtClean="0">
                  <a:solidFill>
                    <a:prstClr val="black"/>
                  </a:solidFill>
                  <a:latin typeface="Calibri"/>
                </a:rPr>
              </a:br>
              <a:r>
                <a:rPr lang="en-GB" sz="2700" dirty="0" smtClean="0">
                  <a:solidFill>
                    <a:prstClr val="black"/>
                  </a:solidFill>
                  <a:latin typeface="Calibri"/>
                </a:rPr>
                <a:t>Request for </a:t>
              </a:r>
              <a:br>
                <a:rPr lang="en-GB" sz="2700" dirty="0" smtClean="0">
                  <a:solidFill>
                    <a:prstClr val="black"/>
                  </a:solidFill>
                  <a:latin typeface="Calibri"/>
                </a:rPr>
              </a:br>
              <a:r>
                <a:rPr lang="en-GB" sz="2700" dirty="0" smtClean="0">
                  <a:solidFill>
                    <a:prstClr val="black"/>
                  </a:solidFill>
                  <a:latin typeface="Calibri"/>
                </a:rPr>
                <a:t>Support Form</a:t>
              </a:r>
              <a:endParaRPr lang="en-GB" sz="2700" dirty="0">
                <a:solidFill>
                  <a:prstClr val="black"/>
                </a:solidFill>
                <a:latin typeface="Calibri"/>
              </a:endParaRPr>
            </a:p>
          </p:txBody>
        </p:sp>
        <p:sp>
          <p:nvSpPr>
            <p:cNvPr id="42" name="TextBox 41"/>
            <p:cNvSpPr txBox="1"/>
            <p:nvPr/>
          </p:nvSpPr>
          <p:spPr>
            <a:xfrm>
              <a:off x="611559" y="3163614"/>
              <a:ext cx="360040" cy="769441"/>
            </a:xfrm>
            <a:prstGeom prst="rect">
              <a:avLst/>
            </a:prstGeom>
            <a:noFill/>
          </p:spPr>
          <p:txBody>
            <a:bodyPr wrap="square" rtlCol="0">
              <a:spAutoFit/>
            </a:bodyPr>
            <a:lstStyle/>
            <a:p>
              <a:pPr algn="ctr" fontAlgn="auto">
                <a:spcBef>
                  <a:spcPts val="0"/>
                </a:spcBef>
                <a:spcAft>
                  <a:spcPts val="0"/>
                </a:spcAft>
              </a:pPr>
              <a:r>
                <a:rPr lang="en-GB" sz="4400" b="1" dirty="0" smtClean="0">
                  <a:solidFill>
                    <a:prstClr val="black"/>
                  </a:solidFill>
                  <a:latin typeface="Calibri"/>
                </a:rPr>
                <a:t>1</a:t>
              </a:r>
              <a:endParaRPr lang="en-GB" sz="4400" b="1" dirty="0">
                <a:solidFill>
                  <a:prstClr val="black"/>
                </a:solidFill>
                <a:latin typeface="Calibri"/>
              </a:endParaRPr>
            </a:p>
          </p:txBody>
        </p:sp>
      </p:grpSp>
      <p:grpSp>
        <p:nvGrpSpPr>
          <p:cNvPr id="3" name="Group 2"/>
          <p:cNvGrpSpPr/>
          <p:nvPr/>
        </p:nvGrpSpPr>
        <p:grpSpPr>
          <a:xfrm>
            <a:off x="143509" y="1267749"/>
            <a:ext cx="4392488" cy="1475656"/>
            <a:chOff x="143509" y="1267749"/>
            <a:chExt cx="4392488" cy="1475656"/>
          </a:xfrm>
        </p:grpSpPr>
        <p:grpSp>
          <p:nvGrpSpPr>
            <p:cNvPr id="4" name="Group 3"/>
            <p:cNvGrpSpPr/>
            <p:nvPr/>
          </p:nvGrpSpPr>
          <p:grpSpPr>
            <a:xfrm rot="16200000">
              <a:off x="1601925" y="-190667"/>
              <a:ext cx="1475656" cy="4392488"/>
              <a:chOff x="35496" y="1700808"/>
              <a:chExt cx="1475656" cy="4392488"/>
            </a:xfrm>
          </p:grpSpPr>
          <p:sp>
            <p:nvSpPr>
              <p:cNvPr id="5" name="Rectangle 4"/>
              <p:cNvSpPr/>
              <p:nvPr/>
            </p:nvSpPr>
            <p:spPr>
              <a:xfrm>
                <a:off x="35496" y="1700808"/>
                <a:ext cx="1475656" cy="43924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6" name="Rectangle 5"/>
              <p:cNvSpPr/>
              <p:nvPr/>
            </p:nvSpPr>
            <p:spPr>
              <a:xfrm>
                <a:off x="75336"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 name="Oval 6"/>
              <p:cNvSpPr/>
              <p:nvPr/>
            </p:nvSpPr>
            <p:spPr>
              <a:xfrm>
                <a:off x="186954"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sp>
          <p:nvSpPr>
            <p:cNvPr id="36" name="TextBox 35"/>
            <p:cNvSpPr txBox="1"/>
            <p:nvPr/>
          </p:nvSpPr>
          <p:spPr>
            <a:xfrm>
              <a:off x="1439652" y="1528521"/>
              <a:ext cx="3024336" cy="954107"/>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rPr>
                <a:t>Revised Threshold Document</a:t>
              </a:r>
              <a:endParaRPr lang="en-GB" sz="2800" dirty="0">
                <a:solidFill>
                  <a:prstClr val="black"/>
                </a:solidFill>
                <a:latin typeface="Calibri"/>
              </a:endParaRPr>
            </a:p>
          </p:txBody>
        </p:sp>
        <p:pic>
          <p:nvPicPr>
            <p:cNvPr id="4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2206" y="1762814"/>
              <a:ext cx="985469" cy="48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nvGrpSpPr>
        <p:grpSpPr>
          <a:xfrm>
            <a:off x="4608004" y="2842525"/>
            <a:ext cx="4392488" cy="1475656"/>
            <a:chOff x="4608004" y="2842525"/>
            <a:chExt cx="4392488" cy="1475656"/>
          </a:xfrm>
        </p:grpSpPr>
        <p:grpSp>
          <p:nvGrpSpPr>
            <p:cNvPr id="16" name="Group 15"/>
            <p:cNvGrpSpPr/>
            <p:nvPr/>
          </p:nvGrpSpPr>
          <p:grpSpPr>
            <a:xfrm rot="16200000">
              <a:off x="6066420" y="1384109"/>
              <a:ext cx="1475656" cy="4392488"/>
              <a:chOff x="4572000" y="1700808"/>
              <a:chExt cx="1475656" cy="4392488"/>
            </a:xfrm>
          </p:grpSpPr>
          <p:sp>
            <p:nvSpPr>
              <p:cNvPr id="17" name="Rectangle 16"/>
              <p:cNvSpPr/>
              <p:nvPr/>
            </p:nvSpPr>
            <p:spPr>
              <a:xfrm>
                <a:off x="4572000" y="1700808"/>
                <a:ext cx="1475656" cy="43924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 name="Rectangle 17"/>
              <p:cNvSpPr/>
              <p:nvPr/>
            </p:nvSpPr>
            <p:spPr>
              <a:xfrm>
                <a:off x="4622146"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9" name="Oval 18"/>
              <p:cNvSpPr/>
              <p:nvPr/>
            </p:nvSpPr>
            <p:spPr>
              <a:xfrm>
                <a:off x="4733764"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sp>
          <p:nvSpPr>
            <p:cNvPr id="39" name="TextBox 38"/>
            <p:cNvSpPr txBox="1"/>
            <p:nvPr/>
          </p:nvSpPr>
          <p:spPr>
            <a:xfrm>
              <a:off x="5976156" y="3026356"/>
              <a:ext cx="2880320" cy="1107996"/>
            </a:xfrm>
            <a:prstGeom prst="rect">
              <a:avLst/>
            </a:prstGeom>
            <a:noFill/>
          </p:spPr>
          <p:txBody>
            <a:bodyPr wrap="square" rtlCol="0">
              <a:spAutoFit/>
            </a:bodyPr>
            <a:lstStyle/>
            <a:p>
              <a:pPr algn="ctr" fontAlgn="auto">
                <a:spcBef>
                  <a:spcPts val="0"/>
                </a:spcBef>
                <a:spcAft>
                  <a:spcPts val="0"/>
                </a:spcAft>
              </a:pPr>
              <a:r>
                <a:rPr lang="en-GB" sz="2200" dirty="0" smtClean="0">
                  <a:solidFill>
                    <a:prstClr val="black"/>
                  </a:solidFill>
                  <a:latin typeface="Calibri"/>
                </a:rPr>
                <a:t>We will have the resource to undertake consultations</a:t>
              </a:r>
              <a:endParaRPr lang="en-GB" sz="2200" dirty="0">
                <a:solidFill>
                  <a:prstClr val="black"/>
                </a:solidFill>
                <a:latin typeface="Calibri"/>
              </a:endParaRPr>
            </a:p>
          </p:txBody>
        </p:sp>
        <p:pic>
          <p:nvPicPr>
            <p:cNvPr id="2051" name="Picture 3" descr="\\invicta.cantium.net\KCCRoot\Users\SHQ\SHQ3\AustiS14\My Pictures\user_headset.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920877" y="3128349"/>
              <a:ext cx="688109" cy="942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4608004" y="4400605"/>
            <a:ext cx="4392488" cy="1475656"/>
            <a:chOff x="4608004" y="4400605"/>
            <a:chExt cx="4392488" cy="1475656"/>
          </a:xfrm>
        </p:grpSpPr>
        <p:grpSp>
          <p:nvGrpSpPr>
            <p:cNvPr id="20" name="Group 19"/>
            <p:cNvGrpSpPr/>
            <p:nvPr/>
          </p:nvGrpSpPr>
          <p:grpSpPr>
            <a:xfrm rot="16200000">
              <a:off x="6066420" y="2942189"/>
              <a:ext cx="1475656" cy="4392488"/>
              <a:chOff x="6084168" y="1700808"/>
              <a:chExt cx="1475656" cy="4392488"/>
            </a:xfrm>
          </p:grpSpPr>
          <p:sp>
            <p:nvSpPr>
              <p:cNvPr id="21" name="Rectangle 20"/>
              <p:cNvSpPr/>
              <p:nvPr/>
            </p:nvSpPr>
            <p:spPr>
              <a:xfrm>
                <a:off x="6084168" y="1700808"/>
                <a:ext cx="1475656" cy="4392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Rectangle 21"/>
              <p:cNvSpPr/>
              <p:nvPr/>
            </p:nvSpPr>
            <p:spPr>
              <a:xfrm>
                <a:off x="6134314"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3" name="Oval 22"/>
              <p:cNvSpPr/>
              <p:nvPr/>
            </p:nvSpPr>
            <p:spPr>
              <a:xfrm>
                <a:off x="6245932"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sp>
          <p:nvSpPr>
            <p:cNvPr id="40" name="TextBox 39"/>
            <p:cNvSpPr txBox="1"/>
            <p:nvPr/>
          </p:nvSpPr>
          <p:spPr>
            <a:xfrm>
              <a:off x="5904148" y="4722933"/>
              <a:ext cx="3024336" cy="830997"/>
            </a:xfrm>
            <a:prstGeom prst="rect">
              <a:avLst/>
            </a:prstGeom>
            <a:noFill/>
          </p:spPr>
          <p:txBody>
            <a:bodyPr wrap="square" rtlCol="0">
              <a:spAutoFit/>
            </a:bodyPr>
            <a:lstStyle/>
            <a:p>
              <a:pPr algn="ctr" fontAlgn="auto">
                <a:spcBef>
                  <a:spcPts val="0"/>
                </a:spcBef>
                <a:spcAft>
                  <a:spcPts val="0"/>
                </a:spcAft>
              </a:pPr>
              <a:r>
                <a:rPr lang="en-GB" sz="2400" dirty="0" smtClean="0">
                  <a:solidFill>
                    <a:prstClr val="black"/>
                  </a:solidFill>
                  <a:latin typeface="Calibri"/>
                </a:rPr>
                <a:t>Written procedures to ensure consistency</a:t>
              </a:r>
              <a:endParaRPr lang="en-GB" sz="2400" dirty="0">
                <a:solidFill>
                  <a:prstClr val="black"/>
                </a:solidFill>
                <a:latin typeface="Calibri"/>
              </a:endParaRPr>
            </a:p>
          </p:txBody>
        </p:sp>
        <p:pic>
          <p:nvPicPr>
            <p:cNvPr id="2052" name="Picture 4" descr="\\invicta.cantium.net\KCCRoot\Users\SHQ\SHQ3\AustiS14\My Pictures\86b122d4358357d834a87ce618a55de0.pn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20877" y="4617558"/>
              <a:ext cx="688109" cy="9716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74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228328"/>
          </a:xfrm>
        </p:spPr>
        <p:txBody>
          <a:bodyPr>
            <a:normAutofit fontScale="90000"/>
          </a:bodyPr>
          <a:lstStyle/>
          <a:p>
            <a:r>
              <a:rPr lang="en-GB" altLang="en-US" sz="3200" dirty="0" smtClean="0"/>
              <a:t/>
            </a:r>
            <a:br>
              <a:rPr lang="en-GB" altLang="en-US" sz="3200" dirty="0" smtClean="0"/>
            </a:br>
            <a:r>
              <a:rPr lang="en-GB" altLang="en-US" sz="3200" dirty="0" smtClean="0"/>
              <a:t>KENT SEND STRATEGY</a:t>
            </a:r>
            <a:br>
              <a:rPr lang="en-GB" altLang="en-US" sz="3200" dirty="0" smtClean="0"/>
            </a:br>
            <a:r>
              <a:rPr lang="en-GB" altLang="en-US" sz="3200" dirty="0"/>
              <a:t>WORKING TOGETHER, IMPROVING OUTCOMES </a:t>
            </a:r>
            <a:br>
              <a:rPr lang="en-GB" altLang="en-US" sz="3200" dirty="0"/>
            </a:br>
            <a:endParaRPr lang="en-GB" sz="3200" dirty="0"/>
          </a:p>
        </p:txBody>
      </p:sp>
      <p:sp>
        <p:nvSpPr>
          <p:cNvPr id="3" name="Content Placeholder 2"/>
          <p:cNvSpPr>
            <a:spLocks noGrp="1"/>
          </p:cNvSpPr>
          <p:nvPr>
            <p:ph idx="1"/>
          </p:nvPr>
        </p:nvSpPr>
        <p:spPr>
          <a:xfrm>
            <a:off x="395536" y="1484784"/>
            <a:ext cx="8496944" cy="4641379"/>
          </a:xfrm>
        </p:spPr>
        <p:txBody>
          <a:bodyPr/>
          <a:lstStyle/>
          <a:p>
            <a:pPr marL="0" lvl="0" indent="0">
              <a:buNone/>
            </a:pPr>
            <a:r>
              <a:rPr lang="en-GB" sz="3200" b="1" dirty="0" smtClean="0">
                <a:solidFill>
                  <a:srgbClr val="4283C4"/>
                </a:solidFill>
                <a:latin typeface="+mn-lt"/>
                <a:ea typeface="+mj-ea"/>
              </a:rPr>
              <a:t>Refreshed aims for 2017-2019</a:t>
            </a:r>
          </a:p>
          <a:p>
            <a:pPr marL="0" lvl="0" indent="0">
              <a:buNone/>
            </a:pPr>
            <a:endParaRPr lang="en-GB" sz="2400" b="1" dirty="0">
              <a:solidFill>
                <a:srgbClr val="4283C4"/>
              </a:solidFill>
              <a:latin typeface="+mn-lt"/>
              <a:ea typeface="+mj-ea"/>
            </a:endParaRPr>
          </a:p>
          <a:p>
            <a:pPr marL="457200" lvl="0" indent="-457200">
              <a:buFont typeface="+mj-lt"/>
              <a:buAutoNum type="arabicPeriod"/>
            </a:pPr>
            <a:r>
              <a:rPr lang="en-GB" sz="3200" dirty="0" smtClean="0">
                <a:latin typeface="+mn-lt"/>
                <a:ea typeface="+mj-ea"/>
              </a:rPr>
              <a:t>Improving outcomes; </a:t>
            </a:r>
            <a:r>
              <a:rPr lang="en-GB" sz="3200" dirty="0">
                <a:latin typeface="+mn-lt"/>
                <a:ea typeface="+mj-ea"/>
              </a:rPr>
              <a:t>education, social, health and emotional </a:t>
            </a:r>
            <a:r>
              <a:rPr lang="en-GB" sz="3200" dirty="0" smtClean="0">
                <a:latin typeface="+mn-lt"/>
                <a:ea typeface="+mj-ea"/>
              </a:rPr>
              <a:t>well-being</a:t>
            </a:r>
            <a:endParaRPr lang="en-GB" sz="3200" dirty="0">
              <a:latin typeface="+mn-lt"/>
              <a:ea typeface="+mj-ea"/>
            </a:endParaRPr>
          </a:p>
          <a:p>
            <a:pPr marL="457200" indent="-457200">
              <a:buFont typeface="+mj-lt"/>
              <a:buAutoNum type="arabicPeriod"/>
            </a:pPr>
            <a:r>
              <a:rPr lang="en-GB" sz="3200" dirty="0" smtClean="0">
                <a:latin typeface="+mn-lt"/>
                <a:ea typeface="+mj-ea"/>
              </a:rPr>
              <a:t>Meeting statutory duties; Children </a:t>
            </a:r>
            <a:r>
              <a:rPr lang="en-GB" sz="3200" dirty="0">
                <a:latin typeface="+mn-lt"/>
                <a:ea typeface="+mj-ea"/>
              </a:rPr>
              <a:t>and Families Act 2014 </a:t>
            </a:r>
          </a:p>
          <a:p>
            <a:pPr marL="457200" indent="-457200">
              <a:buFont typeface="+mj-lt"/>
              <a:buAutoNum type="arabicPeriod"/>
            </a:pPr>
            <a:r>
              <a:rPr lang="en-GB" sz="3200" dirty="0" smtClean="0">
                <a:latin typeface="+mn-lt"/>
                <a:ea typeface="+mj-ea"/>
              </a:rPr>
              <a:t>Creating greater capacity; address </a:t>
            </a:r>
            <a:r>
              <a:rPr lang="en-GB" sz="3200" dirty="0">
                <a:latin typeface="+mn-lt"/>
                <a:ea typeface="+mj-ea"/>
              </a:rPr>
              <a:t>the gaps in provision; </a:t>
            </a:r>
            <a:r>
              <a:rPr lang="en-GB" sz="3200" dirty="0" smtClean="0">
                <a:latin typeface="+mn-lt"/>
                <a:ea typeface="+mj-ea"/>
              </a:rPr>
              <a:t>quality and range </a:t>
            </a:r>
            <a:endParaRPr lang="en-GB" sz="3200" dirty="0">
              <a:latin typeface="+mn-lt"/>
              <a:ea typeface="+mj-ea"/>
            </a:endParaRPr>
          </a:p>
          <a:p>
            <a:pPr marL="0" indent="0">
              <a:buNone/>
            </a:pPr>
            <a:endParaRPr lang="en-US" sz="3200" b="1" dirty="0" smtClean="0">
              <a:solidFill>
                <a:srgbClr val="4283C4"/>
              </a:solidFill>
              <a:latin typeface="+mn-lt"/>
              <a:ea typeface="+mj-ea"/>
            </a:endParaRPr>
          </a:p>
          <a:p>
            <a:pPr marL="0" indent="0">
              <a:buNone/>
              <a:defRPr/>
            </a:pPr>
            <a:endParaRPr lang="en-GB" altLang="en-US" sz="2000" dirty="0">
              <a:solidFill>
                <a:srgbClr val="4283C4"/>
              </a:solidFill>
              <a:ea typeface="+mj-ea"/>
            </a:endParaRPr>
          </a:p>
        </p:txBody>
      </p:sp>
    </p:spTree>
    <p:extLst>
      <p:ext uri="{BB962C8B-B14F-4D97-AF65-F5344CB8AC3E}">
        <p14:creationId xmlns:p14="http://schemas.microsoft.com/office/powerpoint/2010/main" val="786340528"/>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dirty="0" smtClean="0"/>
              <a:t>Impact for Schools</a:t>
            </a:r>
            <a:endParaRPr lang="en-GB" dirty="0"/>
          </a:p>
        </p:txBody>
      </p:sp>
      <p:sp>
        <p:nvSpPr>
          <p:cNvPr id="3" name="TextBox 2"/>
          <p:cNvSpPr txBox="1"/>
          <p:nvPr/>
        </p:nvSpPr>
        <p:spPr>
          <a:xfrm>
            <a:off x="251520" y="1052736"/>
            <a:ext cx="8784976" cy="5078313"/>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One of the key tasks of the front door will be to work closely with schools and referrers to ensure that children, young people and families get the right service at the right time from the right team</a:t>
            </a:r>
          </a:p>
          <a:p>
            <a:pPr fontAlgn="auto">
              <a:spcBef>
                <a:spcPts val="0"/>
              </a:spcBef>
              <a:spcAft>
                <a:spcPts val="0"/>
              </a:spcAft>
            </a:pPr>
            <a:endParaRPr lang="en-GB" sz="2800" dirty="0">
              <a:solidFill>
                <a:prstClr val="black"/>
              </a:solidFill>
              <a:latin typeface="Calibri"/>
            </a:endParaRPr>
          </a:p>
          <a:p>
            <a:pPr fontAlgn="auto">
              <a:spcBef>
                <a:spcPts val="0"/>
              </a:spcBef>
              <a:spcAft>
                <a:spcPts val="0"/>
              </a:spcAft>
            </a:pPr>
            <a:r>
              <a:rPr lang="en-GB" sz="2800" dirty="0" smtClean="0">
                <a:solidFill>
                  <a:prstClr val="black"/>
                </a:solidFill>
                <a:latin typeface="Calibri"/>
              </a:rPr>
              <a:t>Once it is agreed that a case needs an intensive level of intervention the front door will decide the threshold and inform the referrer of the outco</a:t>
            </a:r>
            <a:r>
              <a:rPr lang="en-GB" sz="3200" dirty="0" smtClean="0">
                <a:solidFill>
                  <a:prstClr val="black"/>
                </a:solidFill>
                <a:latin typeface="Calibri"/>
              </a:rPr>
              <a:t>me</a:t>
            </a:r>
          </a:p>
          <a:p>
            <a:pPr fontAlgn="auto">
              <a:spcBef>
                <a:spcPts val="0"/>
              </a:spcBef>
              <a:spcAft>
                <a:spcPts val="0"/>
              </a:spcAft>
            </a:pPr>
            <a:endParaRPr lang="en-GB" sz="3200" dirty="0">
              <a:solidFill>
                <a:prstClr val="black"/>
              </a:solidFill>
              <a:latin typeface="Calibri"/>
            </a:endParaRPr>
          </a:p>
          <a:p>
            <a:pPr fontAlgn="auto">
              <a:spcBef>
                <a:spcPts val="0"/>
              </a:spcBef>
              <a:spcAft>
                <a:spcPts val="0"/>
              </a:spcAft>
            </a:pPr>
            <a:r>
              <a:rPr lang="en-GB" sz="3200" dirty="0" smtClean="0">
                <a:solidFill>
                  <a:prstClr val="black"/>
                </a:solidFill>
                <a:latin typeface="Calibri"/>
              </a:rPr>
              <a:t>This will mean discussing what has been tried, what you are worried about and what needs to change </a:t>
            </a:r>
            <a:endParaRPr lang="en-GB" sz="3200" dirty="0">
              <a:solidFill>
                <a:prstClr val="black"/>
              </a:solidFill>
              <a:latin typeface="Calibri"/>
            </a:endParaRPr>
          </a:p>
        </p:txBody>
      </p:sp>
    </p:spTree>
    <p:extLst>
      <p:ext uri="{BB962C8B-B14F-4D97-AF65-F5344CB8AC3E}">
        <p14:creationId xmlns:p14="http://schemas.microsoft.com/office/powerpoint/2010/main" val="166682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rot="5400000">
            <a:off x="533400" y="2971800"/>
            <a:ext cx="518160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659190" y="2971802"/>
            <a:ext cx="5180012"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13355" y="0"/>
            <a:ext cx="6526121" cy="338542"/>
          </a:xfrm>
          <a:prstGeom prst="rect">
            <a:avLst/>
          </a:prstGeom>
          <a:noFill/>
        </p:spPr>
        <p:txBody>
          <a:bodyPr wrap="none"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a:ea typeface="ＭＳ Ｐゴシック" pitchFamily="-110" charset="-128"/>
                <a:cs typeface="Marker Felt"/>
              </a:rPr>
              <a:t>Thinking about a child/teenager in your life that </a:t>
            </a:r>
            <a:r>
              <a:rPr lang="en-US" sz="1600" i="1" dirty="0" smtClean="0">
                <a:solidFill>
                  <a:srgbClr val="000090"/>
                </a:solidFill>
                <a:effectLst>
                  <a:glow rad="101600">
                    <a:prstClr val="white">
                      <a:alpha val="75000"/>
                    </a:prstClr>
                  </a:glow>
                </a:effectLst>
                <a:latin typeface="Marker Felt"/>
                <a:ea typeface="ＭＳ Ｐゴシック" pitchFamily="-110" charset="-128"/>
                <a:cs typeface="Marker Felt"/>
              </a:rPr>
              <a:t>you are </a:t>
            </a:r>
            <a:r>
              <a:rPr lang="en-US" sz="1600" i="1" dirty="0">
                <a:solidFill>
                  <a:srgbClr val="000090"/>
                </a:solidFill>
                <a:effectLst>
                  <a:glow rad="101600">
                    <a:prstClr val="white">
                      <a:alpha val="75000"/>
                    </a:prstClr>
                  </a:glow>
                </a:effectLst>
                <a:latin typeface="Marker Felt"/>
                <a:ea typeface="ＭＳ Ｐゴシック" pitchFamily="-110" charset="-128"/>
                <a:cs typeface="Marker Felt"/>
              </a:rPr>
              <a:t>worried about:</a:t>
            </a:r>
          </a:p>
        </p:txBody>
      </p:sp>
      <p:sp>
        <p:nvSpPr>
          <p:cNvPr id="27" name="Text Box 6"/>
          <p:cNvSpPr txBox="1">
            <a:spLocks noChangeArrowheads="1"/>
          </p:cNvSpPr>
          <p:nvPr/>
        </p:nvSpPr>
        <p:spPr bwMode="auto">
          <a:xfrm>
            <a:off x="3529347" y="381001"/>
            <a:ext cx="2408502" cy="369320"/>
          </a:xfrm>
          <a:prstGeom prst="rect">
            <a:avLst/>
          </a:prstGeom>
          <a:noFill/>
          <a:ln w="9525">
            <a:noFill/>
            <a:miter lim="800000"/>
            <a:headEnd/>
            <a:tailEnd/>
          </a:ln>
          <a:effectLst/>
        </p:spPr>
        <p:txBody>
          <a:bodyPr wrap="none" lIns="91428" tIns="45714" rIns="91428" bIns="45714">
            <a:spAutoFit/>
          </a:bodyPr>
          <a:lstStyle/>
          <a:p>
            <a:pPr algn="ctr" fontAlgn="auto">
              <a:spcBef>
                <a:spcPts val="0"/>
              </a:spcBef>
              <a:spcAft>
                <a:spcPts val="0"/>
              </a:spcAft>
              <a:defRPr/>
            </a:pPr>
            <a:r>
              <a:rPr lang="en-US"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What’s Working Well?</a:t>
            </a:r>
            <a:endParaRPr lang="en-US"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28" name="Line 11"/>
          <p:cNvSpPr>
            <a:spLocks noChangeShapeType="1"/>
          </p:cNvSpPr>
          <p:nvPr/>
        </p:nvSpPr>
        <p:spPr bwMode="auto">
          <a:xfrm flipH="1">
            <a:off x="152401" y="3810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pPr fontAlgn="auto">
              <a:spcBef>
                <a:spcPts val="0"/>
              </a:spcBef>
              <a:spcAft>
                <a:spcPts val="0"/>
              </a:spcAft>
            </a:pPr>
            <a:endParaRPr lang="en-US">
              <a:solidFill>
                <a:prstClr val="black"/>
              </a:solidFill>
              <a:latin typeface="Calibri"/>
            </a:endParaRPr>
          </a:p>
        </p:txBody>
      </p:sp>
      <p:sp>
        <p:nvSpPr>
          <p:cNvPr id="29" name="Text Box 5"/>
          <p:cNvSpPr txBox="1">
            <a:spLocks noChangeArrowheads="1"/>
          </p:cNvSpPr>
          <p:nvPr/>
        </p:nvSpPr>
        <p:spPr bwMode="auto">
          <a:xfrm>
            <a:off x="-76186" y="381001"/>
            <a:ext cx="3242259" cy="369320"/>
          </a:xfrm>
          <a:prstGeom prst="rect">
            <a:avLst/>
          </a:prstGeom>
          <a:noFill/>
          <a:ln w="9525">
            <a:noFill/>
            <a:miter lim="800000"/>
            <a:headEnd/>
            <a:tailEnd/>
          </a:ln>
          <a:effectLst/>
        </p:spPr>
        <p:txBody>
          <a:bodyPr wrap="none" lIns="91428" tIns="45714" rIns="91428" bIns="45714">
            <a:spAutoFit/>
          </a:bodyPr>
          <a:lstStyle/>
          <a:p>
            <a:pPr algn="ctr" fontAlgn="auto">
              <a:spcBef>
                <a:spcPts val="0"/>
              </a:spcBef>
              <a:spcAft>
                <a:spcPts val="0"/>
              </a:spcAft>
              <a:defRPr/>
            </a:pPr>
            <a:r>
              <a:rPr lang="en-US"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are you Worried About?</a:t>
            </a:r>
            <a:endParaRPr lang="en-US"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0" name="Text Box 5"/>
          <p:cNvSpPr txBox="1">
            <a:spLocks noChangeArrowheads="1"/>
          </p:cNvSpPr>
          <p:nvPr/>
        </p:nvSpPr>
        <p:spPr bwMode="auto">
          <a:xfrm>
            <a:off x="6172206" y="381001"/>
            <a:ext cx="2928787" cy="369320"/>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Needs to Happen?</a:t>
            </a:r>
            <a:endParaRPr lang="en-US"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3" name="Line 11"/>
          <p:cNvSpPr>
            <a:spLocks noChangeShapeType="1"/>
          </p:cNvSpPr>
          <p:nvPr/>
        </p:nvSpPr>
        <p:spPr bwMode="auto">
          <a:xfrm flipH="1">
            <a:off x="152401" y="55626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pPr fontAlgn="auto">
              <a:spcBef>
                <a:spcPts val="0"/>
              </a:spcBef>
              <a:spcAft>
                <a:spcPts val="0"/>
              </a:spcAft>
            </a:pPr>
            <a:endParaRPr lang="en-US">
              <a:solidFill>
                <a:prstClr val="black"/>
              </a:solidFill>
              <a:latin typeface="Calibri"/>
            </a:endParaRPr>
          </a:p>
        </p:txBody>
      </p:sp>
      <p:sp>
        <p:nvSpPr>
          <p:cNvPr id="34" name="TextBox 33"/>
          <p:cNvSpPr txBox="1"/>
          <p:nvPr/>
        </p:nvSpPr>
        <p:spPr>
          <a:xfrm>
            <a:off x="76207" y="5562600"/>
            <a:ext cx="8991599" cy="738652"/>
          </a:xfrm>
          <a:prstGeom prst="rect">
            <a:avLst/>
          </a:prstGeom>
          <a:noFill/>
        </p:spPr>
        <p:txBody>
          <a:bodyPr lIns="91428" tIns="45714" rIns="91428" bIns="45714">
            <a:spAutoFit/>
          </a:bodyPr>
          <a:lstStyle/>
          <a:p>
            <a:pPr algn="ctr" fontAlgn="auto">
              <a:spcBef>
                <a:spcPts val="0"/>
              </a:spcBef>
              <a:spcAft>
                <a:spcPts val="0"/>
              </a:spcAft>
              <a:defRPr/>
            </a:pPr>
            <a:r>
              <a:rPr lang="en-US" sz="1400" i="1" dirty="0">
                <a:solidFill>
                  <a:srgbClr val="000090"/>
                </a:solidFill>
                <a:effectLst>
                  <a:glow rad="101600">
                    <a:prstClr val="white">
                      <a:alpha val="75000"/>
                    </a:prstClr>
                  </a:glow>
                </a:effectLst>
                <a:latin typeface="Marker Felt"/>
                <a:ea typeface="ＭＳ Ｐゴシック" pitchFamily="-110" charset="-128"/>
                <a:cs typeface="Marker Felt"/>
              </a:rPr>
              <a:t>On a scale of 0 to 10 where 10 means this problem is sorted out as much as it can be and zero means things are so bad for the young person you need to get professional or other outside </a:t>
            </a:r>
            <a:r>
              <a:rPr lang="en-US" sz="1400" i="1" dirty="0" smtClean="0">
                <a:solidFill>
                  <a:srgbClr val="000090"/>
                </a:solidFill>
                <a:effectLst>
                  <a:glow rad="101600">
                    <a:prstClr val="white">
                      <a:alpha val="75000"/>
                    </a:prstClr>
                  </a:glow>
                </a:effectLst>
                <a:latin typeface="Marker Felt"/>
                <a:ea typeface="ＭＳ Ｐゴシック" pitchFamily="-110" charset="-128"/>
                <a:cs typeface="Marker Felt"/>
              </a:rPr>
              <a:t>help</a:t>
            </a:r>
            <a:r>
              <a:rPr lang="en-US" sz="1400" i="1" dirty="0">
                <a:solidFill>
                  <a:srgbClr val="000090"/>
                </a:solidFill>
                <a:effectLst>
                  <a:glow rad="101600">
                    <a:prstClr val="white">
                      <a:alpha val="75000"/>
                    </a:prstClr>
                  </a:glow>
                </a:effectLst>
                <a:latin typeface="Marker Felt"/>
                <a:ea typeface="ＭＳ Ｐゴシック" pitchFamily="-110" charset="-128"/>
                <a:cs typeface="Marker Felt"/>
              </a:rPr>
              <a:t>, where do you rate this situation today? (Put different judgment numbers on scale for different people e.g., you, child, teacher etc).</a:t>
            </a:r>
          </a:p>
        </p:txBody>
      </p:sp>
      <p:sp>
        <p:nvSpPr>
          <p:cNvPr id="25" name="Text Box 5"/>
          <p:cNvSpPr txBox="1">
            <a:spLocks noChangeArrowheads="1"/>
          </p:cNvSpPr>
          <p:nvPr/>
        </p:nvSpPr>
        <p:spPr bwMode="auto">
          <a:xfrm>
            <a:off x="85186" y="6258580"/>
            <a:ext cx="508485" cy="523208"/>
          </a:xfrm>
          <a:prstGeom prst="rect">
            <a:avLst/>
          </a:prstGeom>
          <a:noFill/>
          <a:ln w="9525">
            <a:noFill/>
            <a:miter lim="800000"/>
            <a:headEnd/>
            <a:tailEnd/>
          </a:ln>
          <a:effectLst/>
        </p:spPr>
        <p:txBody>
          <a:bodyPr wrap="none" lIns="91428" tIns="45714" rIns="91428" bIns="45714">
            <a:spAutoFit/>
          </a:bodyPr>
          <a:lstStyle/>
          <a:p>
            <a:pPr algn="ctr" fontAlgn="auto">
              <a:spcBef>
                <a:spcPts val="0"/>
              </a:spcBef>
              <a:spcAft>
                <a:spcPts val="0"/>
              </a:spcAft>
              <a:defRPr/>
            </a:pPr>
            <a:r>
              <a:rPr lang="en-US" sz="28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0</a:t>
            </a:r>
            <a:endParaRPr lang="en-US" sz="28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1" name="Text Box 5"/>
          <p:cNvSpPr txBox="1">
            <a:spLocks noChangeArrowheads="1"/>
          </p:cNvSpPr>
          <p:nvPr/>
        </p:nvSpPr>
        <p:spPr bwMode="auto">
          <a:xfrm>
            <a:off x="8229600" y="6258580"/>
            <a:ext cx="838200" cy="523208"/>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28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10</a:t>
            </a:r>
            <a:endParaRPr lang="en-US" sz="28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cxnSp>
        <p:nvCxnSpPr>
          <p:cNvPr id="35" name="Straight Arrow Connector 34"/>
          <p:cNvCxnSpPr/>
          <p:nvPr/>
        </p:nvCxnSpPr>
        <p:spPr bwMode="auto">
          <a:xfrm flipV="1">
            <a:off x="533401" y="6550027"/>
            <a:ext cx="7848600" cy="12700"/>
          </a:xfrm>
          <a:prstGeom prst="straightConnector1">
            <a:avLst/>
          </a:prstGeom>
          <a:solidFill>
            <a:srgbClr val="B2E1E3"/>
          </a:solidFill>
          <a:ln w="76200" cap="flat" cmpd="sng" algn="ctr">
            <a:solidFill>
              <a:schemeClr val="tx2">
                <a:lumMod val="40000"/>
                <a:lumOff val="60000"/>
              </a:schemeClr>
            </a:solidFill>
            <a:prstDash val="solid"/>
            <a:round/>
            <a:headEnd type="arrow" w="med" len="med"/>
            <a:tailEnd type="arrow" w="med" len="med"/>
          </a:ln>
          <a:effectLst/>
        </p:spPr>
      </p:cxnSp>
      <p:sp>
        <p:nvSpPr>
          <p:cNvPr id="14" name="Text Box 5"/>
          <p:cNvSpPr txBox="1">
            <a:spLocks noChangeArrowheads="1"/>
          </p:cNvSpPr>
          <p:nvPr/>
        </p:nvSpPr>
        <p:spPr bwMode="auto">
          <a:xfrm>
            <a:off x="-76200" y="1074009"/>
            <a:ext cx="3200400" cy="830985"/>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has happened, what have you seen, that makes you worried about this child/teenager?</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5" name="Text Box 5"/>
          <p:cNvSpPr txBox="1">
            <a:spLocks noChangeArrowheads="1"/>
          </p:cNvSpPr>
          <p:nvPr/>
        </p:nvSpPr>
        <p:spPr bwMode="auto">
          <a:xfrm>
            <a:off x="-76200" y="3124208"/>
            <a:ext cx="3124200" cy="1323427"/>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When you think about what has already happened to ____ what do you think is the worst thing that could happen to ____ </a:t>
            </a: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because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of this problem?</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6" name="Text Box 5"/>
          <p:cNvSpPr txBox="1">
            <a:spLocks noChangeArrowheads="1"/>
          </p:cNvSpPr>
          <p:nvPr/>
        </p:nvSpPr>
        <p:spPr bwMode="auto">
          <a:xfrm>
            <a:off x="3048000" y="1109250"/>
            <a:ext cx="3200400" cy="584763"/>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do you like about ___ what are his/her best attributes?</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7" name="Text Box 5"/>
          <p:cNvSpPr txBox="1">
            <a:spLocks noChangeArrowheads="1"/>
          </p:cNvSpPr>
          <p:nvPr/>
        </p:nvSpPr>
        <p:spPr bwMode="auto">
          <a:xfrm>
            <a:off x="6324602" y="1114970"/>
            <a:ext cx="2667000" cy="1323427"/>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Having thought more about this problem now, what would you need to see that would make you satisfied the situation is at a 10?</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8" name="Text Box 5"/>
          <p:cNvSpPr txBox="1">
            <a:spLocks noChangeArrowheads="1"/>
          </p:cNvSpPr>
          <p:nvPr/>
        </p:nvSpPr>
        <p:spPr bwMode="auto">
          <a:xfrm>
            <a:off x="0" y="1970781"/>
            <a:ext cx="31242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words </a:t>
            </a: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would you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use to talk about this problem so that ____ would understand what you’re worried about?</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24" name="Text Box 5"/>
          <p:cNvSpPr txBox="1">
            <a:spLocks noChangeArrowheads="1"/>
          </p:cNvSpPr>
          <p:nvPr/>
        </p:nvSpPr>
        <p:spPr bwMode="auto">
          <a:xfrm>
            <a:off x="-76200" y="4579209"/>
            <a:ext cx="3124200" cy="830985"/>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Are </a:t>
            </a: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there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things happening in ____’s life or family that make this problem harder to deal with?</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2" name="Text Box 5"/>
          <p:cNvSpPr txBox="1">
            <a:spLocks noChangeArrowheads="1"/>
          </p:cNvSpPr>
          <p:nvPr/>
        </p:nvSpPr>
        <p:spPr bwMode="auto">
          <a:xfrm>
            <a:off x="3031110" y="1796247"/>
            <a:ext cx="32004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Who are the people that care most about ___? What are the best things about how they care for ____?</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6" name="Text Box 5"/>
          <p:cNvSpPr txBox="1">
            <a:spLocks noChangeArrowheads="1"/>
          </p:cNvSpPr>
          <p:nvPr/>
        </p:nvSpPr>
        <p:spPr bwMode="auto">
          <a:xfrm>
            <a:off x="3048000" y="2732786"/>
            <a:ext cx="3200400" cy="584763"/>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would ___ say are the best things about his/her life?</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7" name="Text Box 5"/>
          <p:cNvSpPr txBox="1">
            <a:spLocks noChangeArrowheads="1"/>
          </p:cNvSpPr>
          <p:nvPr/>
        </p:nvSpPr>
        <p:spPr bwMode="auto">
          <a:xfrm>
            <a:off x="3048000" y="3433640"/>
            <a:ext cx="32004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Who would ___ say are the most important people in his/her life? How do they help ___ grow up well?</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8" name="Text Box 5"/>
          <p:cNvSpPr txBox="1">
            <a:spLocks noChangeArrowheads="1"/>
          </p:cNvSpPr>
          <p:nvPr/>
        </p:nvSpPr>
        <p:spPr bwMode="auto">
          <a:xfrm>
            <a:off x="3048000" y="4409181"/>
            <a:ext cx="32004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Have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there been times when this problem has been dealt with or was even a little better? How did that happen?</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9" name="Text Box 5"/>
          <p:cNvSpPr txBox="1">
            <a:spLocks noChangeArrowheads="1"/>
          </p:cNvSpPr>
          <p:nvPr/>
        </p:nvSpPr>
        <p:spPr bwMode="auto">
          <a:xfrm>
            <a:off x="-76200" y="728246"/>
            <a:ext cx="6324600" cy="338542"/>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STEP ONE: START HERE, BACK AND FORWARDS</a:t>
            </a:r>
            <a:endParaRPr lang="en-US" sz="1600" i="1" dirty="0">
              <a:solidFill>
                <a:srgbClr val="00800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cxnSp>
        <p:nvCxnSpPr>
          <p:cNvPr id="41" name="Straight Arrow Connector 40"/>
          <p:cNvCxnSpPr/>
          <p:nvPr/>
        </p:nvCxnSpPr>
        <p:spPr>
          <a:xfrm rot="10800000">
            <a:off x="107504" y="879478"/>
            <a:ext cx="533400" cy="1588"/>
          </a:xfrm>
          <a:prstGeom prst="straightConnector1">
            <a:avLst/>
          </a:prstGeom>
          <a:ln w="5715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622776" y="881065"/>
            <a:ext cx="533400" cy="1587"/>
          </a:xfrm>
          <a:prstGeom prst="straightConnector1">
            <a:avLst/>
          </a:prstGeom>
          <a:ln w="5715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 Box 5"/>
          <p:cNvSpPr txBox="1">
            <a:spLocks noChangeArrowheads="1"/>
          </p:cNvSpPr>
          <p:nvPr/>
        </p:nvSpPr>
        <p:spPr bwMode="auto">
          <a:xfrm>
            <a:off x="2743200" y="6381691"/>
            <a:ext cx="4172606" cy="369320"/>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i="1" dirty="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STEP TWO: </a:t>
            </a:r>
            <a:r>
              <a:rPr lang="en-US" i="1" dirty="0" smtClean="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JUDGEMENT</a:t>
            </a:r>
            <a:endParaRPr lang="en-US" i="1" dirty="0">
              <a:solidFill>
                <a:srgbClr val="00800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45" name="Text Box 5"/>
          <p:cNvSpPr txBox="1">
            <a:spLocks noChangeArrowheads="1"/>
          </p:cNvSpPr>
          <p:nvPr/>
        </p:nvSpPr>
        <p:spPr bwMode="auto">
          <a:xfrm>
            <a:off x="6611006" y="685801"/>
            <a:ext cx="2075794" cy="369320"/>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i="1" dirty="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STEP THREE</a:t>
            </a:r>
            <a:endParaRPr lang="en-US" i="1" dirty="0">
              <a:solidFill>
                <a:srgbClr val="00800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46" name="Text Box 5"/>
          <p:cNvSpPr txBox="1">
            <a:spLocks noChangeArrowheads="1"/>
          </p:cNvSpPr>
          <p:nvPr/>
        </p:nvSpPr>
        <p:spPr bwMode="auto">
          <a:xfrm>
            <a:off x="6324602" y="2718471"/>
            <a:ext cx="26670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would ___ need to see that would make them say this problem is completely sorted out?</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47" name="Text Box 5"/>
          <p:cNvSpPr txBox="1">
            <a:spLocks noChangeArrowheads="1"/>
          </p:cNvSpPr>
          <p:nvPr/>
        </p:nvSpPr>
        <p:spPr bwMode="auto">
          <a:xfrm>
            <a:off x="6324602" y="3982552"/>
            <a:ext cx="26670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do you think is the next step that should happen to get this worry sorted out?</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3053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0"/>
                                        <p:tgtEl>
                                          <p:spTgt spid="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rot="5400000">
            <a:off x="533400" y="2971800"/>
            <a:ext cx="518160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659190" y="2971802"/>
            <a:ext cx="5180012"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13355" y="0"/>
            <a:ext cx="6526121" cy="338542"/>
          </a:xfrm>
          <a:prstGeom prst="rect">
            <a:avLst/>
          </a:prstGeom>
          <a:noFill/>
        </p:spPr>
        <p:txBody>
          <a:bodyPr wrap="none"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a:ea typeface="ＭＳ Ｐゴシック" pitchFamily="-110" charset="-128"/>
                <a:cs typeface="Marker Felt"/>
              </a:rPr>
              <a:t>Thinking about a child/teenager in your life that </a:t>
            </a:r>
            <a:r>
              <a:rPr lang="en-US" sz="1600" i="1" dirty="0" smtClean="0">
                <a:solidFill>
                  <a:srgbClr val="000090"/>
                </a:solidFill>
                <a:effectLst>
                  <a:glow rad="101600">
                    <a:prstClr val="white">
                      <a:alpha val="75000"/>
                    </a:prstClr>
                  </a:glow>
                </a:effectLst>
                <a:latin typeface="Marker Felt"/>
                <a:ea typeface="ＭＳ Ｐゴシック" pitchFamily="-110" charset="-128"/>
                <a:cs typeface="Marker Felt"/>
              </a:rPr>
              <a:t>you are </a:t>
            </a:r>
            <a:r>
              <a:rPr lang="en-US" sz="1600" i="1" dirty="0">
                <a:solidFill>
                  <a:srgbClr val="000090"/>
                </a:solidFill>
                <a:effectLst>
                  <a:glow rad="101600">
                    <a:prstClr val="white">
                      <a:alpha val="75000"/>
                    </a:prstClr>
                  </a:glow>
                </a:effectLst>
                <a:latin typeface="Marker Felt"/>
                <a:ea typeface="ＭＳ Ｐゴシック" pitchFamily="-110" charset="-128"/>
                <a:cs typeface="Marker Felt"/>
              </a:rPr>
              <a:t>worried about:</a:t>
            </a:r>
          </a:p>
        </p:txBody>
      </p:sp>
      <p:sp>
        <p:nvSpPr>
          <p:cNvPr id="27" name="Text Box 6"/>
          <p:cNvSpPr txBox="1">
            <a:spLocks noChangeArrowheads="1"/>
          </p:cNvSpPr>
          <p:nvPr/>
        </p:nvSpPr>
        <p:spPr bwMode="auto">
          <a:xfrm>
            <a:off x="3529347" y="381001"/>
            <a:ext cx="2408502" cy="369320"/>
          </a:xfrm>
          <a:prstGeom prst="rect">
            <a:avLst/>
          </a:prstGeom>
          <a:noFill/>
          <a:ln w="9525">
            <a:noFill/>
            <a:miter lim="800000"/>
            <a:headEnd/>
            <a:tailEnd/>
          </a:ln>
          <a:effectLst/>
        </p:spPr>
        <p:txBody>
          <a:bodyPr wrap="none" lIns="91428" tIns="45714" rIns="91428" bIns="45714">
            <a:spAutoFit/>
          </a:bodyPr>
          <a:lstStyle/>
          <a:p>
            <a:pPr algn="ctr" fontAlgn="auto">
              <a:spcBef>
                <a:spcPts val="0"/>
              </a:spcBef>
              <a:spcAft>
                <a:spcPts val="0"/>
              </a:spcAft>
              <a:defRPr/>
            </a:pPr>
            <a:r>
              <a:rPr lang="en-US"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What’s Working Well?</a:t>
            </a:r>
            <a:endParaRPr lang="en-US"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28" name="Line 11"/>
          <p:cNvSpPr>
            <a:spLocks noChangeShapeType="1"/>
          </p:cNvSpPr>
          <p:nvPr/>
        </p:nvSpPr>
        <p:spPr bwMode="auto">
          <a:xfrm flipH="1">
            <a:off x="152401" y="3810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pPr fontAlgn="auto">
              <a:spcBef>
                <a:spcPts val="0"/>
              </a:spcBef>
              <a:spcAft>
                <a:spcPts val="0"/>
              </a:spcAft>
            </a:pPr>
            <a:endParaRPr lang="en-US">
              <a:solidFill>
                <a:prstClr val="black"/>
              </a:solidFill>
              <a:latin typeface="Calibri"/>
            </a:endParaRPr>
          </a:p>
        </p:txBody>
      </p:sp>
      <p:sp>
        <p:nvSpPr>
          <p:cNvPr id="29" name="Text Box 5"/>
          <p:cNvSpPr txBox="1">
            <a:spLocks noChangeArrowheads="1"/>
          </p:cNvSpPr>
          <p:nvPr/>
        </p:nvSpPr>
        <p:spPr bwMode="auto">
          <a:xfrm>
            <a:off x="-76186" y="381001"/>
            <a:ext cx="3242259" cy="369320"/>
          </a:xfrm>
          <a:prstGeom prst="rect">
            <a:avLst/>
          </a:prstGeom>
          <a:noFill/>
          <a:ln w="9525">
            <a:noFill/>
            <a:miter lim="800000"/>
            <a:headEnd/>
            <a:tailEnd/>
          </a:ln>
          <a:effectLst/>
        </p:spPr>
        <p:txBody>
          <a:bodyPr wrap="none" lIns="91428" tIns="45714" rIns="91428" bIns="45714">
            <a:spAutoFit/>
          </a:bodyPr>
          <a:lstStyle/>
          <a:p>
            <a:pPr algn="ctr" fontAlgn="auto">
              <a:spcBef>
                <a:spcPts val="0"/>
              </a:spcBef>
              <a:spcAft>
                <a:spcPts val="0"/>
              </a:spcAft>
              <a:defRPr/>
            </a:pPr>
            <a:r>
              <a:rPr lang="en-US"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are you Worried About?</a:t>
            </a:r>
            <a:endParaRPr lang="en-US"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0" name="Text Box 5"/>
          <p:cNvSpPr txBox="1">
            <a:spLocks noChangeArrowheads="1"/>
          </p:cNvSpPr>
          <p:nvPr/>
        </p:nvSpPr>
        <p:spPr bwMode="auto">
          <a:xfrm>
            <a:off x="6172206" y="381001"/>
            <a:ext cx="2928787" cy="369320"/>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Needs to Happen?</a:t>
            </a:r>
            <a:endParaRPr lang="en-US"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3" name="Line 11"/>
          <p:cNvSpPr>
            <a:spLocks noChangeShapeType="1"/>
          </p:cNvSpPr>
          <p:nvPr/>
        </p:nvSpPr>
        <p:spPr bwMode="auto">
          <a:xfrm flipH="1">
            <a:off x="152401" y="55626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pPr fontAlgn="auto">
              <a:spcBef>
                <a:spcPts val="0"/>
              </a:spcBef>
              <a:spcAft>
                <a:spcPts val="0"/>
              </a:spcAft>
            </a:pPr>
            <a:endParaRPr lang="en-US">
              <a:solidFill>
                <a:prstClr val="black"/>
              </a:solidFill>
              <a:latin typeface="Calibri"/>
            </a:endParaRPr>
          </a:p>
        </p:txBody>
      </p:sp>
      <p:sp>
        <p:nvSpPr>
          <p:cNvPr id="34" name="TextBox 33"/>
          <p:cNvSpPr txBox="1"/>
          <p:nvPr/>
        </p:nvSpPr>
        <p:spPr>
          <a:xfrm>
            <a:off x="76207" y="5562600"/>
            <a:ext cx="8991599" cy="738652"/>
          </a:xfrm>
          <a:prstGeom prst="rect">
            <a:avLst/>
          </a:prstGeom>
          <a:noFill/>
        </p:spPr>
        <p:txBody>
          <a:bodyPr lIns="91428" tIns="45714" rIns="91428" bIns="45714">
            <a:spAutoFit/>
          </a:bodyPr>
          <a:lstStyle/>
          <a:p>
            <a:pPr algn="ctr" fontAlgn="auto">
              <a:spcBef>
                <a:spcPts val="0"/>
              </a:spcBef>
              <a:spcAft>
                <a:spcPts val="0"/>
              </a:spcAft>
              <a:defRPr/>
            </a:pPr>
            <a:r>
              <a:rPr lang="en-US" sz="1400" i="1" dirty="0">
                <a:solidFill>
                  <a:srgbClr val="000090"/>
                </a:solidFill>
                <a:effectLst>
                  <a:glow rad="101600">
                    <a:prstClr val="white">
                      <a:alpha val="75000"/>
                    </a:prstClr>
                  </a:glow>
                </a:effectLst>
                <a:latin typeface="Marker Felt"/>
                <a:ea typeface="ＭＳ Ｐゴシック" pitchFamily="-110" charset="-128"/>
                <a:cs typeface="Marker Felt"/>
              </a:rPr>
              <a:t>On a scale of 0 to 10 where 10 means this problem is sorted out as much as it can be and zero means things are so bad for the young person you need to get professional or other outside </a:t>
            </a:r>
            <a:r>
              <a:rPr lang="en-US" sz="1400" i="1" dirty="0" smtClean="0">
                <a:solidFill>
                  <a:srgbClr val="000090"/>
                </a:solidFill>
                <a:effectLst>
                  <a:glow rad="101600">
                    <a:prstClr val="white">
                      <a:alpha val="75000"/>
                    </a:prstClr>
                  </a:glow>
                </a:effectLst>
                <a:latin typeface="Marker Felt"/>
                <a:ea typeface="ＭＳ Ｐゴシック" pitchFamily="-110" charset="-128"/>
                <a:cs typeface="Marker Felt"/>
              </a:rPr>
              <a:t>help</a:t>
            </a:r>
            <a:r>
              <a:rPr lang="en-US" sz="1400" i="1" dirty="0">
                <a:solidFill>
                  <a:srgbClr val="000090"/>
                </a:solidFill>
                <a:effectLst>
                  <a:glow rad="101600">
                    <a:prstClr val="white">
                      <a:alpha val="75000"/>
                    </a:prstClr>
                  </a:glow>
                </a:effectLst>
                <a:latin typeface="Marker Felt"/>
                <a:ea typeface="ＭＳ Ｐゴシック" pitchFamily="-110" charset="-128"/>
                <a:cs typeface="Marker Felt"/>
              </a:rPr>
              <a:t>, where do you rate this situation today? (Put different judgment numbers on scale for different people e.g., you, child, teacher etc).</a:t>
            </a:r>
          </a:p>
        </p:txBody>
      </p:sp>
      <p:sp>
        <p:nvSpPr>
          <p:cNvPr id="25" name="Text Box 5"/>
          <p:cNvSpPr txBox="1">
            <a:spLocks noChangeArrowheads="1"/>
          </p:cNvSpPr>
          <p:nvPr/>
        </p:nvSpPr>
        <p:spPr bwMode="auto">
          <a:xfrm>
            <a:off x="85186" y="6258580"/>
            <a:ext cx="508485" cy="523208"/>
          </a:xfrm>
          <a:prstGeom prst="rect">
            <a:avLst/>
          </a:prstGeom>
          <a:noFill/>
          <a:ln w="9525">
            <a:noFill/>
            <a:miter lim="800000"/>
            <a:headEnd/>
            <a:tailEnd/>
          </a:ln>
          <a:effectLst/>
        </p:spPr>
        <p:txBody>
          <a:bodyPr wrap="none" lIns="91428" tIns="45714" rIns="91428" bIns="45714">
            <a:spAutoFit/>
          </a:bodyPr>
          <a:lstStyle/>
          <a:p>
            <a:pPr algn="ctr" fontAlgn="auto">
              <a:spcBef>
                <a:spcPts val="0"/>
              </a:spcBef>
              <a:spcAft>
                <a:spcPts val="0"/>
              </a:spcAft>
              <a:defRPr/>
            </a:pPr>
            <a:r>
              <a:rPr lang="en-US" sz="28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0</a:t>
            </a:r>
            <a:endParaRPr lang="en-US" sz="28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1" name="Text Box 5"/>
          <p:cNvSpPr txBox="1">
            <a:spLocks noChangeArrowheads="1"/>
          </p:cNvSpPr>
          <p:nvPr/>
        </p:nvSpPr>
        <p:spPr bwMode="auto">
          <a:xfrm>
            <a:off x="8229600" y="6258580"/>
            <a:ext cx="838200" cy="523208"/>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28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10</a:t>
            </a:r>
            <a:endParaRPr lang="en-US" sz="28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cxnSp>
        <p:nvCxnSpPr>
          <p:cNvPr id="35" name="Straight Arrow Connector 34"/>
          <p:cNvCxnSpPr/>
          <p:nvPr/>
        </p:nvCxnSpPr>
        <p:spPr bwMode="auto">
          <a:xfrm flipV="1">
            <a:off x="533401" y="6550027"/>
            <a:ext cx="7848600" cy="12700"/>
          </a:xfrm>
          <a:prstGeom prst="straightConnector1">
            <a:avLst/>
          </a:prstGeom>
          <a:solidFill>
            <a:srgbClr val="B2E1E3"/>
          </a:solidFill>
          <a:ln w="76200" cap="flat" cmpd="sng" algn="ctr">
            <a:solidFill>
              <a:schemeClr val="tx2">
                <a:lumMod val="40000"/>
                <a:lumOff val="60000"/>
              </a:schemeClr>
            </a:solidFill>
            <a:prstDash val="solid"/>
            <a:round/>
            <a:headEnd type="arrow" w="med" len="med"/>
            <a:tailEnd type="arrow" w="med" len="med"/>
          </a:ln>
          <a:effectLst/>
        </p:spPr>
      </p:cxnSp>
      <p:sp>
        <p:nvSpPr>
          <p:cNvPr id="14" name="Text Box 5"/>
          <p:cNvSpPr txBox="1">
            <a:spLocks noChangeArrowheads="1"/>
          </p:cNvSpPr>
          <p:nvPr/>
        </p:nvSpPr>
        <p:spPr bwMode="auto">
          <a:xfrm>
            <a:off x="-76200" y="1074009"/>
            <a:ext cx="3200400" cy="830985"/>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has happened, what have you seen, that makes you worried about this child/teenager?</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5" name="Text Box 5"/>
          <p:cNvSpPr txBox="1">
            <a:spLocks noChangeArrowheads="1"/>
          </p:cNvSpPr>
          <p:nvPr/>
        </p:nvSpPr>
        <p:spPr bwMode="auto">
          <a:xfrm>
            <a:off x="-76200" y="3124208"/>
            <a:ext cx="3124200" cy="1323427"/>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When you think about what has already happened to ____ what do you think is the worst thing that could happen to ____ </a:t>
            </a: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because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of this problem?</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6" name="Text Box 5"/>
          <p:cNvSpPr txBox="1">
            <a:spLocks noChangeArrowheads="1"/>
          </p:cNvSpPr>
          <p:nvPr/>
        </p:nvSpPr>
        <p:spPr bwMode="auto">
          <a:xfrm>
            <a:off x="3048000" y="1109250"/>
            <a:ext cx="3200400" cy="584763"/>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do you like about ___ what are his/her best attributes?</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7" name="Text Box 5"/>
          <p:cNvSpPr txBox="1">
            <a:spLocks noChangeArrowheads="1"/>
          </p:cNvSpPr>
          <p:nvPr/>
        </p:nvSpPr>
        <p:spPr bwMode="auto">
          <a:xfrm>
            <a:off x="6324602" y="1114970"/>
            <a:ext cx="2667000" cy="1323427"/>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Having thought more about this problem now, what would you need to see that would make you satisfied the situation is at a 10?</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18" name="Text Box 5"/>
          <p:cNvSpPr txBox="1">
            <a:spLocks noChangeArrowheads="1"/>
          </p:cNvSpPr>
          <p:nvPr/>
        </p:nvSpPr>
        <p:spPr bwMode="auto">
          <a:xfrm>
            <a:off x="0" y="1970781"/>
            <a:ext cx="31242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words </a:t>
            </a: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would you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use to talk about this problem so that ____ would understand what you’re worried about?</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24" name="Text Box 5"/>
          <p:cNvSpPr txBox="1">
            <a:spLocks noChangeArrowheads="1"/>
          </p:cNvSpPr>
          <p:nvPr/>
        </p:nvSpPr>
        <p:spPr bwMode="auto">
          <a:xfrm>
            <a:off x="-76200" y="4579209"/>
            <a:ext cx="3124200" cy="830985"/>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Are </a:t>
            </a: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there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things happening in ____’s life or family that make this problem harder to deal with?</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2" name="Text Box 5"/>
          <p:cNvSpPr txBox="1">
            <a:spLocks noChangeArrowheads="1"/>
          </p:cNvSpPr>
          <p:nvPr/>
        </p:nvSpPr>
        <p:spPr bwMode="auto">
          <a:xfrm>
            <a:off x="3031110" y="1796247"/>
            <a:ext cx="32004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Who are the people that care most about ___? What are the best things about how they care for ____?</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6" name="Text Box 5"/>
          <p:cNvSpPr txBox="1">
            <a:spLocks noChangeArrowheads="1"/>
          </p:cNvSpPr>
          <p:nvPr/>
        </p:nvSpPr>
        <p:spPr bwMode="auto">
          <a:xfrm>
            <a:off x="3048000" y="2732786"/>
            <a:ext cx="3200400" cy="584763"/>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would ___ say are the best things about his/her life?</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7" name="Text Box 5"/>
          <p:cNvSpPr txBox="1">
            <a:spLocks noChangeArrowheads="1"/>
          </p:cNvSpPr>
          <p:nvPr/>
        </p:nvSpPr>
        <p:spPr bwMode="auto">
          <a:xfrm>
            <a:off x="3048000" y="3433640"/>
            <a:ext cx="32004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Who would ___ say are the most important people in his/her life? How do they help ___ grow up well?</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8" name="Text Box 5"/>
          <p:cNvSpPr txBox="1">
            <a:spLocks noChangeArrowheads="1"/>
          </p:cNvSpPr>
          <p:nvPr/>
        </p:nvSpPr>
        <p:spPr bwMode="auto">
          <a:xfrm>
            <a:off x="3048000" y="4409181"/>
            <a:ext cx="32004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smtClean="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Have </a:t>
            </a: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there been times when this problem has been dealt with or was even a little better? How did that happen?</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39" name="Text Box 5"/>
          <p:cNvSpPr txBox="1">
            <a:spLocks noChangeArrowheads="1"/>
          </p:cNvSpPr>
          <p:nvPr/>
        </p:nvSpPr>
        <p:spPr bwMode="auto">
          <a:xfrm>
            <a:off x="-76200" y="728246"/>
            <a:ext cx="6324600" cy="338542"/>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STEP ONE: START HERE, BACK AND FORWARDS</a:t>
            </a:r>
            <a:endParaRPr lang="en-US" sz="1600" i="1" dirty="0">
              <a:solidFill>
                <a:srgbClr val="00800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cxnSp>
        <p:nvCxnSpPr>
          <p:cNvPr id="41" name="Straight Arrow Connector 40"/>
          <p:cNvCxnSpPr/>
          <p:nvPr/>
        </p:nvCxnSpPr>
        <p:spPr>
          <a:xfrm rot="10800000">
            <a:off x="107504" y="879478"/>
            <a:ext cx="533400" cy="1588"/>
          </a:xfrm>
          <a:prstGeom prst="straightConnector1">
            <a:avLst/>
          </a:prstGeom>
          <a:ln w="5715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622776" y="881065"/>
            <a:ext cx="533400" cy="1587"/>
          </a:xfrm>
          <a:prstGeom prst="straightConnector1">
            <a:avLst/>
          </a:prstGeom>
          <a:ln w="5715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 Box 5"/>
          <p:cNvSpPr txBox="1">
            <a:spLocks noChangeArrowheads="1"/>
          </p:cNvSpPr>
          <p:nvPr/>
        </p:nvSpPr>
        <p:spPr bwMode="auto">
          <a:xfrm>
            <a:off x="2743200" y="6381691"/>
            <a:ext cx="4172606" cy="369320"/>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i="1" dirty="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STEP TWO: </a:t>
            </a:r>
            <a:r>
              <a:rPr lang="en-US" i="1" dirty="0" smtClean="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JUDGEMENT</a:t>
            </a:r>
            <a:endParaRPr lang="en-US" i="1" dirty="0">
              <a:solidFill>
                <a:srgbClr val="00800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45" name="Text Box 5"/>
          <p:cNvSpPr txBox="1">
            <a:spLocks noChangeArrowheads="1"/>
          </p:cNvSpPr>
          <p:nvPr/>
        </p:nvSpPr>
        <p:spPr bwMode="auto">
          <a:xfrm>
            <a:off x="6611006" y="685801"/>
            <a:ext cx="2075794" cy="369320"/>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i="1" dirty="0">
                <a:solidFill>
                  <a:srgbClr val="008000"/>
                </a:solidFill>
                <a:effectLst>
                  <a:glow rad="101600">
                    <a:prstClr val="white">
                      <a:alpha val="75000"/>
                    </a:prstClr>
                  </a:glow>
                </a:effectLst>
                <a:latin typeface="Marker Felt" pitchFamily="-65" charset="0"/>
                <a:ea typeface="ＭＳ Ｐゴシック" pitchFamily="-110" charset="-128"/>
                <a:cs typeface="ＭＳ Ｐゴシック" pitchFamily="-110" charset="-128"/>
              </a:rPr>
              <a:t>STEP THREE</a:t>
            </a:r>
            <a:endParaRPr lang="en-US" i="1" dirty="0">
              <a:solidFill>
                <a:srgbClr val="00800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46" name="Text Box 5"/>
          <p:cNvSpPr txBox="1">
            <a:spLocks noChangeArrowheads="1"/>
          </p:cNvSpPr>
          <p:nvPr/>
        </p:nvSpPr>
        <p:spPr bwMode="auto">
          <a:xfrm>
            <a:off x="6324602" y="2718471"/>
            <a:ext cx="26670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would ___ need to see that would make them say this problem is completely sorted out?</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47" name="Text Box 5"/>
          <p:cNvSpPr txBox="1">
            <a:spLocks noChangeArrowheads="1"/>
          </p:cNvSpPr>
          <p:nvPr/>
        </p:nvSpPr>
        <p:spPr bwMode="auto">
          <a:xfrm>
            <a:off x="6324602" y="3982552"/>
            <a:ext cx="2667000" cy="107720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1600" i="1" dirty="0">
                <a:solidFill>
                  <a:srgbClr val="000090"/>
                </a:solidFill>
                <a:effectLst>
                  <a:glow rad="101600">
                    <a:prstClr val="white">
                      <a:alpha val="75000"/>
                    </a:prstClr>
                  </a:glow>
                </a:effectLst>
                <a:latin typeface="Marker Felt" pitchFamily="-65" charset="0"/>
                <a:ea typeface="ＭＳ Ｐゴシック" pitchFamily="-110" charset="-128"/>
                <a:cs typeface="ＭＳ Ｐゴシック" pitchFamily="-110" charset="-128"/>
              </a:rPr>
              <a:t>What do you think is the next step that should happen to get this worry sorted out?</a:t>
            </a:r>
            <a:endParaRPr lang="en-US" sz="1600" i="1" dirty="0">
              <a:solidFill>
                <a:srgbClr val="000090"/>
              </a:solidFill>
              <a:effectLst>
                <a:glow rad="101600">
                  <a:prstClr val="white">
                    <a:alpha val="75000"/>
                  </a:prstClr>
                </a:glow>
              </a:effectLst>
              <a:latin typeface="Arial" pitchFamily="-110" charset="0"/>
              <a:ea typeface="ＭＳ Ｐゴシック" pitchFamily="-110" charset="-128"/>
              <a:cs typeface="ＭＳ Ｐゴシック" pitchFamily="-110" charset="-128"/>
            </a:endParaRPr>
          </a:p>
        </p:txBody>
      </p:sp>
      <p:sp>
        <p:nvSpPr>
          <p:cNvPr id="40" name="Text Box 5"/>
          <p:cNvSpPr txBox="1">
            <a:spLocks noChangeArrowheads="1"/>
          </p:cNvSpPr>
          <p:nvPr/>
        </p:nvSpPr>
        <p:spPr bwMode="auto">
          <a:xfrm>
            <a:off x="507046" y="1610656"/>
            <a:ext cx="2075794" cy="646319"/>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3600" i="1" dirty="0" smtClean="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Harm</a:t>
            </a:r>
            <a:endParaRPr lang="en-US" sz="3600" i="1" dirty="0">
              <a:solidFill>
                <a:srgbClr val="FFFF00"/>
              </a:solidFill>
              <a:effectLst>
                <a:glow rad="101600">
                  <a:prstClr val="black">
                    <a:alpha val="75000"/>
                  </a:prstClr>
                </a:glow>
              </a:effectLst>
              <a:latin typeface="Arial" pitchFamily="-110" charset="0"/>
              <a:ea typeface="ＭＳ Ｐゴシック" pitchFamily="-110" charset="-128"/>
              <a:cs typeface="ＭＳ Ｐゴシック" pitchFamily="-110" charset="-128"/>
            </a:endParaRPr>
          </a:p>
        </p:txBody>
      </p:sp>
      <p:sp>
        <p:nvSpPr>
          <p:cNvPr id="42" name="Text Box 5"/>
          <p:cNvSpPr txBox="1">
            <a:spLocks noChangeArrowheads="1"/>
          </p:cNvSpPr>
          <p:nvPr/>
        </p:nvSpPr>
        <p:spPr bwMode="auto">
          <a:xfrm>
            <a:off x="55013" y="4411816"/>
            <a:ext cx="2937974" cy="1200316"/>
          </a:xfrm>
          <a:prstGeom prst="rect">
            <a:avLst/>
          </a:prstGeom>
          <a:noFill/>
          <a:ln w="9525">
            <a:noFill/>
            <a:miter lim="800000"/>
            <a:headEnd/>
            <a:tailEnd/>
          </a:ln>
          <a:effectLst/>
        </p:spPr>
        <p:txBody>
          <a:bodyPr wrap="square" lIns="91428" tIns="45714" rIns="91428" bIns="45714">
            <a:spAutoFit/>
          </a:bodyPr>
          <a:lstStyle/>
          <a:p>
            <a:pPr algn="ctr" fontAlgn="auto">
              <a:spcBef>
                <a:spcPts val="0"/>
              </a:spcBef>
              <a:spcAft>
                <a:spcPts val="0"/>
              </a:spcAft>
              <a:defRPr/>
            </a:pPr>
            <a:r>
              <a:rPr lang="en-US" sz="3600" i="1" dirty="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Complicating</a:t>
            </a:r>
          </a:p>
          <a:p>
            <a:pPr algn="ctr" fontAlgn="auto">
              <a:spcBef>
                <a:spcPts val="0"/>
              </a:spcBef>
              <a:spcAft>
                <a:spcPts val="0"/>
              </a:spcAft>
              <a:defRPr/>
            </a:pPr>
            <a:r>
              <a:rPr lang="en-US" sz="3600" i="1" dirty="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Factors</a:t>
            </a:r>
            <a:endParaRPr lang="en-US" sz="3600" i="1" dirty="0">
              <a:solidFill>
                <a:srgbClr val="FFFF00"/>
              </a:solidFill>
              <a:effectLst>
                <a:glow rad="101600">
                  <a:prstClr val="black">
                    <a:alpha val="75000"/>
                  </a:prstClr>
                </a:glow>
              </a:effectLst>
              <a:latin typeface="Arial" pitchFamily="-110" charset="0"/>
              <a:ea typeface="ＭＳ Ｐゴシック" pitchFamily="-110" charset="-128"/>
              <a:cs typeface="ＭＳ Ｐゴシック" pitchFamily="-110" charset="-128"/>
            </a:endParaRPr>
          </a:p>
        </p:txBody>
      </p:sp>
      <p:sp>
        <p:nvSpPr>
          <p:cNvPr id="48" name="Text Box 5"/>
          <p:cNvSpPr txBox="1">
            <a:spLocks noChangeArrowheads="1"/>
          </p:cNvSpPr>
          <p:nvPr/>
        </p:nvSpPr>
        <p:spPr bwMode="auto">
          <a:xfrm>
            <a:off x="3398391" y="1631714"/>
            <a:ext cx="2514600" cy="120031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3600" i="1" dirty="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Existing</a:t>
            </a:r>
          </a:p>
          <a:p>
            <a:pPr algn="ctr" fontAlgn="auto">
              <a:spcBef>
                <a:spcPts val="0"/>
              </a:spcBef>
              <a:spcAft>
                <a:spcPts val="0"/>
              </a:spcAft>
              <a:defRPr/>
            </a:pPr>
            <a:r>
              <a:rPr lang="en-US" sz="3600" i="1" dirty="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Strengths</a:t>
            </a:r>
            <a:endParaRPr lang="en-US" sz="3600" i="1" dirty="0">
              <a:solidFill>
                <a:srgbClr val="FFFF00"/>
              </a:solidFill>
              <a:effectLst>
                <a:glow rad="101600">
                  <a:prstClr val="black">
                    <a:alpha val="75000"/>
                  </a:prstClr>
                </a:glow>
              </a:effectLst>
              <a:latin typeface="Arial" pitchFamily="-110" charset="0"/>
              <a:ea typeface="ＭＳ Ｐゴシック" pitchFamily="-110" charset="-128"/>
              <a:cs typeface="ＭＳ Ｐゴシック" pitchFamily="-110" charset="-128"/>
            </a:endParaRPr>
          </a:p>
        </p:txBody>
      </p:sp>
      <p:sp>
        <p:nvSpPr>
          <p:cNvPr id="49" name="Text Box 5"/>
          <p:cNvSpPr txBox="1">
            <a:spLocks noChangeArrowheads="1"/>
          </p:cNvSpPr>
          <p:nvPr/>
        </p:nvSpPr>
        <p:spPr bwMode="auto">
          <a:xfrm>
            <a:off x="6620205" y="1340768"/>
            <a:ext cx="2075794" cy="120031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3600" i="1" dirty="0" smtClean="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Future Safety</a:t>
            </a:r>
            <a:endParaRPr lang="en-US" sz="3600" i="1" dirty="0">
              <a:solidFill>
                <a:srgbClr val="FFFF00"/>
              </a:solidFill>
              <a:effectLst>
                <a:glow rad="101600">
                  <a:prstClr val="black">
                    <a:alpha val="75000"/>
                  </a:prstClr>
                </a:glow>
              </a:effectLst>
              <a:latin typeface="Arial" pitchFamily="-110" charset="0"/>
              <a:ea typeface="ＭＳ Ｐゴシック" pitchFamily="-110" charset="-128"/>
              <a:cs typeface="ＭＳ Ｐゴシック" pitchFamily="-110" charset="-128"/>
            </a:endParaRPr>
          </a:p>
        </p:txBody>
      </p:sp>
      <p:sp>
        <p:nvSpPr>
          <p:cNvPr id="50" name="Text Box 5"/>
          <p:cNvSpPr txBox="1">
            <a:spLocks noChangeArrowheads="1"/>
          </p:cNvSpPr>
          <p:nvPr/>
        </p:nvSpPr>
        <p:spPr bwMode="auto">
          <a:xfrm>
            <a:off x="3390900" y="3861048"/>
            <a:ext cx="2514600" cy="1200316"/>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3600" i="1" dirty="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Existing</a:t>
            </a:r>
          </a:p>
          <a:p>
            <a:pPr algn="ctr" fontAlgn="auto">
              <a:spcBef>
                <a:spcPts val="0"/>
              </a:spcBef>
              <a:spcAft>
                <a:spcPts val="0"/>
              </a:spcAft>
              <a:defRPr/>
            </a:pPr>
            <a:r>
              <a:rPr lang="en-US" sz="3600" i="1" dirty="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Safety</a:t>
            </a:r>
            <a:endParaRPr lang="en-US" sz="3600" i="1" dirty="0">
              <a:solidFill>
                <a:srgbClr val="FFFF00"/>
              </a:solidFill>
              <a:effectLst>
                <a:glow rad="101600">
                  <a:prstClr val="black">
                    <a:alpha val="75000"/>
                  </a:prstClr>
                </a:glow>
              </a:effectLst>
              <a:latin typeface="Arial" pitchFamily="-110" charset="0"/>
              <a:ea typeface="ＭＳ Ｐゴシック" pitchFamily="-110" charset="-128"/>
              <a:cs typeface="ＭＳ Ｐゴシック" pitchFamily="-110" charset="-128"/>
            </a:endParaRPr>
          </a:p>
        </p:txBody>
      </p:sp>
      <p:sp>
        <p:nvSpPr>
          <p:cNvPr id="51" name="Text Box 5"/>
          <p:cNvSpPr txBox="1">
            <a:spLocks noChangeArrowheads="1"/>
          </p:cNvSpPr>
          <p:nvPr/>
        </p:nvSpPr>
        <p:spPr bwMode="auto">
          <a:xfrm>
            <a:off x="6400802" y="3433640"/>
            <a:ext cx="2514600" cy="646319"/>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3600" i="1" dirty="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Next Steps</a:t>
            </a:r>
            <a:endParaRPr lang="en-US" sz="3600" i="1" dirty="0">
              <a:solidFill>
                <a:srgbClr val="FFFF00"/>
              </a:solidFill>
              <a:effectLst>
                <a:glow rad="101600">
                  <a:prstClr val="black">
                    <a:alpha val="75000"/>
                  </a:prstClr>
                </a:glow>
              </a:effectLst>
              <a:latin typeface="Arial" pitchFamily="-110" charset="0"/>
              <a:ea typeface="ＭＳ Ｐゴシック" pitchFamily="-110" charset="-128"/>
              <a:cs typeface="ＭＳ Ｐゴシック" pitchFamily="-110" charset="-128"/>
            </a:endParaRPr>
          </a:p>
        </p:txBody>
      </p:sp>
      <p:sp>
        <p:nvSpPr>
          <p:cNvPr id="52" name="Text Box 5"/>
          <p:cNvSpPr txBox="1">
            <a:spLocks noChangeArrowheads="1"/>
          </p:cNvSpPr>
          <p:nvPr/>
        </p:nvSpPr>
        <p:spPr bwMode="auto">
          <a:xfrm>
            <a:off x="486103" y="3169157"/>
            <a:ext cx="2075794" cy="646319"/>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3600" i="1" dirty="0" smtClean="0">
                <a:solidFill>
                  <a:srgbClr val="FFFF00"/>
                </a:solidFill>
                <a:effectLst>
                  <a:glow rad="101600">
                    <a:prstClr val="black">
                      <a:alpha val="75000"/>
                    </a:prstClr>
                  </a:glow>
                </a:effectLst>
                <a:latin typeface="Marker Felt" pitchFamily="-65" charset="0"/>
                <a:ea typeface="ＭＳ Ｐゴシック" pitchFamily="-110" charset="-128"/>
                <a:cs typeface="ＭＳ Ｐゴシック" pitchFamily="-110" charset="-128"/>
              </a:rPr>
              <a:t>Danger</a:t>
            </a:r>
            <a:endParaRPr lang="en-US" sz="3600" i="1" dirty="0">
              <a:solidFill>
                <a:srgbClr val="FFFF00"/>
              </a:solidFill>
              <a:effectLst>
                <a:glow rad="101600">
                  <a:prstClr val="black">
                    <a:alpha val="75000"/>
                  </a:prstClr>
                </a:glow>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990948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8" grpId="0"/>
      <p:bldP spid="49" grpId="0"/>
      <p:bldP spid="50" grpId="0"/>
      <p:bldP spid="51" grpId="0"/>
      <p:bldP spid="5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1000" y="5867400"/>
            <a:ext cx="8001000" cy="415486"/>
          </a:xfrm>
          <a:prstGeom prst="rect">
            <a:avLst/>
          </a:prstGeom>
          <a:noFill/>
        </p:spPr>
        <p:txBody>
          <a:bodyPr lIns="91428" tIns="45714" rIns="91428" bIns="45714">
            <a:spAutoFit/>
          </a:bodyPr>
          <a:lstStyle/>
          <a:p>
            <a:pPr algn="ctr" fontAlgn="auto">
              <a:spcBef>
                <a:spcPts val="0"/>
              </a:spcBef>
              <a:spcAft>
                <a:spcPts val="0"/>
              </a:spcAft>
              <a:defRPr/>
            </a:pPr>
            <a:r>
              <a:rPr lang="en-US" sz="1300" b="1" i="1" dirty="0">
                <a:solidFill>
                  <a:prstClr val="black"/>
                </a:solidFill>
                <a:effectLst>
                  <a:glow rad="101600">
                    <a:prstClr val="white">
                      <a:alpha val="75000"/>
                    </a:prstClr>
                  </a:glow>
                </a:effectLst>
                <a:latin typeface="Marker Felt"/>
                <a:cs typeface="Marker Felt"/>
                <a:sym typeface="Arial" charset="0"/>
              </a:rPr>
              <a:t>Safety Scale</a:t>
            </a:r>
            <a:r>
              <a:rPr lang="en-US" sz="800" i="1" dirty="0">
                <a:solidFill>
                  <a:prstClr val="black"/>
                </a:solidFill>
                <a:effectLst>
                  <a:glow rad="101600">
                    <a:prstClr val="white">
                      <a:alpha val="75000"/>
                    </a:prstClr>
                  </a:glow>
                </a:effectLst>
                <a:latin typeface="Marker Felt"/>
                <a:cs typeface="Marker Felt"/>
                <a:sym typeface="Arial" charset="0"/>
              </a:rPr>
              <a:t>: On a scale of 0 to 10 where 10 means everyone knows the children are safe enough for the child protection authorities to close the case and zero means things are so bad for the children they can’t live at home, where do we rate this situation? (If different judgements place different people’s number on the continuum).</a:t>
            </a:r>
          </a:p>
        </p:txBody>
      </p:sp>
      <p:sp>
        <p:nvSpPr>
          <p:cNvPr id="31746" name="Rectangle 3"/>
          <p:cNvSpPr>
            <a:spLocks/>
          </p:cNvSpPr>
          <p:nvPr/>
        </p:nvSpPr>
        <p:spPr bwMode="auto">
          <a:xfrm>
            <a:off x="381000" y="609600"/>
            <a:ext cx="8382000" cy="601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4" rIns="91428" bIns="45714"/>
          <a:lstStyle/>
          <a:p>
            <a:pPr fontAlgn="auto">
              <a:spcBef>
                <a:spcPts val="0"/>
              </a:spcBef>
              <a:spcAft>
                <a:spcPts val="0"/>
              </a:spcAft>
            </a:pPr>
            <a:endParaRPr lang="en-US" sz="2400">
              <a:solidFill>
                <a:srgbClr val="000000"/>
              </a:solidFill>
              <a:latin typeface="Calibri"/>
              <a:sym typeface="Arial" charset="0"/>
            </a:endParaRPr>
          </a:p>
        </p:txBody>
      </p:sp>
      <p:sp>
        <p:nvSpPr>
          <p:cNvPr id="31747" name="Line 5"/>
          <p:cNvSpPr>
            <a:spLocks noChangeShapeType="1"/>
          </p:cNvSpPr>
          <p:nvPr/>
        </p:nvSpPr>
        <p:spPr bwMode="auto">
          <a:xfrm>
            <a:off x="3276600" y="6096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8" tIns="45714" rIns="91428" bIns="45714"/>
          <a:lstStyle/>
          <a:p>
            <a:pPr fontAlgn="auto">
              <a:spcBef>
                <a:spcPts val="0"/>
              </a:spcBef>
              <a:spcAft>
                <a:spcPts val="0"/>
              </a:spcAft>
            </a:pPr>
            <a:endParaRPr lang="en-US">
              <a:solidFill>
                <a:prstClr val="black"/>
              </a:solidFill>
              <a:latin typeface="Calibri"/>
            </a:endParaRPr>
          </a:p>
        </p:txBody>
      </p:sp>
      <p:sp>
        <p:nvSpPr>
          <p:cNvPr id="31748" name="Rectangle 7"/>
          <p:cNvSpPr>
            <a:spLocks/>
          </p:cNvSpPr>
          <p:nvPr/>
        </p:nvSpPr>
        <p:spPr bwMode="auto">
          <a:xfrm>
            <a:off x="304800" y="714375"/>
            <a:ext cx="3014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4" bIns="0">
            <a:spAutoFit/>
          </a:bodyPr>
          <a:lstStyle/>
          <a:p>
            <a:pPr marL="38100" algn="ctr" fontAlgn="auto">
              <a:spcBef>
                <a:spcPts val="0"/>
              </a:spcBef>
              <a:spcAft>
                <a:spcPts val="0"/>
              </a:spcAft>
            </a:pPr>
            <a:r>
              <a:rPr lang="en-US" sz="1600">
                <a:solidFill>
                  <a:srgbClr val="000000"/>
                </a:solidFill>
                <a:latin typeface="Marker Felt" charset="0"/>
                <a:sym typeface="Marker Felt" charset="0"/>
              </a:rPr>
              <a:t>What are we Worried About?</a:t>
            </a:r>
          </a:p>
        </p:txBody>
      </p:sp>
      <p:sp>
        <p:nvSpPr>
          <p:cNvPr id="31749" name="Rectangle 8"/>
          <p:cNvSpPr>
            <a:spLocks/>
          </p:cNvSpPr>
          <p:nvPr/>
        </p:nvSpPr>
        <p:spPr bwMode="auto">
          <a:xfrm>
            <a:off x="3829050" y="714375"/>
            <a:ext cx="1939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4" bIns="0">
            <a:spAutoFit/>
          </a:bodyPr>
          <a:lstStyle/>
          <a:p>
            <a:pPr marL="38100" algn="ctr" fontAlgn="auto">
              <a:spcBef>
                <a:spcPts val="0"/>
              </a:spcBef>
              <a:spcAft>
                <a:spcPts val="0"/>
              </a:spcAft>
            </a:pPr>
            <a:r>
              <a:rPr lang="en-US" sz="1600">
                <a:solidFill>
                  <a:srgbClr val="000000"/>
                </a:solidFill>
                <a:latin typeface="Marker Felt" charset="0"/>
                <a:sym typeface="Marker Felt" charset="0"/>
              </a:rPr>
              <a:t>What</a:t>
            </a:r>
            <a:r>
              <a:rPr lang="en-US" altLang="ja-JP" sz="1600">
                <a:solidFill>
                  <a:srgbClr val="000000"/>
                </a:solidFill>
                <a:latin typeface="Marker Felt" charset="0"/>
                <a:sym typeface="Marker Felt" charset="0"/>
              </a:rPr>
              <a:t>s Working Well?</a:t>
            </a:r>
            <a:endParaRPr lang="en-US" sz="1600">
              <a:solidFill>
                <a:srgbClr val="000000"/>
              </a:solidFill>
              <a:latin typeface="Marker Felt" charset="0"/>
              <a:sym typeface="Marker Felt" charset="0"/>
            </a:endParaRPr>
          </a:p>
        </p:txBody>
      </p:sp>
      <p:sp>
        <p:nvSpPr>
          <p:cNvPr id="16392" name="Line 10"/>
          <p:cNvSpPr>
            <a:spLocks noChangeShapeType="1"/>
          </p:cNvSpPr>
          <p:nvPr/>
        </p:nvSpPr>
        <p:spPr bwMode="auto">
          <a:xfrm flipH="1">
            <a:off x="381000" y="1020763"/>
            <a:ext cx="8382000" cy="46037"/>
          </a:xfrm>
          <a:prstGeom prst="line">
            <a:avLst/>
          </a:prstGeom>
          <a:noFill/>
          <a:ln w="9525">
            <a:solidFill>
              <a:schemeClr val="accent4">
                <a:lumMod val="10000"/>
              </a:schemeClr>
            </a:solidFill>
            <a:round/>
            <a:headEnd/>
            <a:tailEnd/>
          </a:ln>
        </p:spPr>
        <p:txBody>
          <a:bodyPr lIns="91428" tIns="45714" rIns="91428" bIns="45714"/>
          <a:lstStyle/>
          <a:p>
            <a:pPr fontAlgn="auto">
              <a:spcBef>
                <a:spcPts val="0"/>
              </a:spcBef>
              <a:spcAft>
                <a:spcPts val="0"/>
              </a:spcAft>
              <a:defRPr/>
            </a:pPr>
            <a:endParaRPr lang="en-US" sz="2400" dirty="0">
              <a:solidFill>
                <a:prstClr val="black"/>
              </a:solidFill>
              <a:latin typeface="Calibri"/>
              <a:sym typeface="Arial" charset="0"/>
            </a:endParaRPr>
          </a:p>
        </p:txBody>
      </p:sp>
      <p:sp>
        <p:nvSpPr>
          <p:cNvPr id="31751" name="Line 21"/>
          <p:cNvSpPr>
            <a:spLocks noChangeShapeType="1"/>
          </p:cNvSpPr>
          <p:nvPr/>
        </p:nvSpPr>
        <p:spPr bwMode="auto">
          <a:xfrm>
            <a:off x="7696200" y="6096000"/>
            <a:ext cx="1588" cy="609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28" tIns="45714" rIns="91428" bIns="45714"/>
          <a:lstStyle/>
          <a:p>
            <a:pPr fontAlgn="auto">
              <a:spcBef>
                <a:spcPts val="0"/>
              </a:spcBef>
              <a:spcAft>
                <a:spcPts val="0"/>
              </a:spcAft>
            </a:pPr>
            <a:endParaRPr lang="en-US">
              <a:solidFill>
                <a:prstClr val="black"/>
              </a:solidFill>
              <a:latin typeface="Calibri"/>
            </a:endParaRPr>
          </a:p>
        </p:txBody>
      </p:sp>
      <p:sp>
        <p:nvSpPr>
          <p:cNvPr id="16402" name="Rectangle 24"/>
          <p:cNvSpPr>
            <a:spLocks/>
          </p:cNvSpPr>
          <p:nvPr/>
        </p:nvSpPr>
        <p:spPr bwMode="auto">
          <a:xfrm>
            <a:off x="381000" y="5943600"/>
            <a:ext cx="8382000" cy="685800"/>
          </a:xfrm>
          <a:prstGeom prst="rect">
            <a:avLst/>
          </a:prstGeom>
          <a:noFill/>
          <a:ln w="9525">
            <a:solidFill>
              <a:schemeClr val="accent4">
                <a:lumMod val="10000"/>
              </a:schemeClr>
            </a:solidFill>
            <a:miter lim="800000"/>
            <a:headEnd/>
            <a:tailEnd/>
          </a:ln>
        </p:spPr>
        <p:txBody>
          <a:bodyPr lIns="91428" tIns="45714" rIns="91428" bIns="45714"/>
          <a:lstStyle/>
          <a:p>
            <a:pPr fontAlgn="auto">
              <a:spcBef>
                <a:spcPts val="0"/>
              </a:spcBef>
              <a:spcAft>
                <a:spcPts val="0"/>
              </a:spcAft>
              <a:defRPr/>
            </a:pPr>
            <a:endParaRPr lang="en-US" sz="2400" dirty="0">
              <a:solidFill>
                <a:prstClr val="black"/>
              </a:solidFill>
              <a:latin typeface="Calibri"/>
              <a:sym typeface="Arial" charset="0"/>
            </a:endParaRPr>
          </a:p>
        </p:txBody>
      </p:sp>
      <p:sp>
        <p:nvSpPr>
          <p:cNvPr id="31753" name="Rectangle 8"/>
          <p:cNvSpPr>
            <a:spLocks/>
          </p:cNvSpPr>
          <p:nvPr/>
        </p:nvSpPr>
        <p:spPr bwMode="auto">
          <a:xfrm>
            <a:off x="6581775" y="714375"/>
            <a:ext cx="2143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4" bIns="0">
            <a:spAutoFit/>
          </a:bodyPr>
          <a:lstStyle/>
          <a:p>
            <a:pPr marL="38100" algn="ctr" fontAlgn="auto">
              <a:spcBef>
                <a:spcPts val="0"/>
              </a:spcBef>
              <a:spcAft>
                <a:spcPts val="0"/>
              </a:spcAft>
            </a:pPr>
            <a:r>
              <a:rPr lang="en-US" sz="1600">
                <a:solidFill>
                  <a:srgbClr val="000000"/>
                </a:solidFill>
                <a:latin typeface="Marker Felt" charset="0"/>
                <a:sym typeface="Marker Felt" charset="0"/>
              </a:rPr>
              <a:t>What Needs to Happen?</a:t>
            </a:r>
          </a:p>
        </p:txBody>
      </p:sp>
      <p:sp>
        <p:nvSpPr>
          <p:cNvPr id="31754" name="TextBox 23"/>
          <p:cNvSpPr txBox="1">
            <a:spLocks noChangeArrowheads="1"/>
          </p:cNvSpPr>
          <p:nvPr/>
        </p:nvSpPr>
        <p:spPr bwMode="auto">
          <a:xfrm>
            <a:off x="0" y="1000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spcBef>
                <a:spcPts val="0"/>
              </a:spcBef>
              <a:spcAft>
                <a:spcPts val="0"/>
              </a:spcAft>
            </a:pPr>
            <a:r>
              <a:rPr lang="en-US" sz="2000" b="1" dirty="0" smtClean="0">
                <a:solidFill>
                  <a:srgbClr val="4283C4"/>
                </a:solidFill>
                <a:latin typeface="Marker Felt" charset="0"/>
                <a:ea typeface="ヒラギノ角ゴ Pro W3" charset="0"/>
                <a:cs typeface="ヒラギノ角ゴ Pro W3" charset="0"/>
                <a:sym typeface="Arial" charset="0"/>
              </a:rPr>
              <a:t>Signs </a:t>
            </a:r>
            <a:r>
              <a:rPr lang="en-US" sz="2000" b="1" dirty="0">
                <a:solidFill>
                  <a:srgbClr val="4283C4"/>
                </a:solidFill>
                <a:latin typeface="Marker Felt" charset="0"/>
                <a:ea typeface="ヒラギノ角ゴ Pro W3" charset="0"/>
                <a:cs typeface="ヒラギノ角ゴ Pro W3" charset="0"/>
                <a:sym typeface="Arial" charset="0"/>
              </a:rPr>
              <a:t>of Safety Assessment and Planning Form</a:t>
            </a:r>
          </a:p>
          <a:p>
            <a:pPr eaLnBrk="1" fontAlgn="auto" hangingPunct="1">
              <a:spcBef>
                <a:spcPts val="0"/>
              </a:spcBef>
              <a:spcAft>
                <a:spcPts val="0"/>
              </a:spcAft>
            </a:pPr>
            <a:endParaRPr lang="en-US" dirty="0">
              <a:solidFill>
                <a:srgbClr val="0000FF"/>
              </a:solidFill>
              <a:latin typeface="Arial" charset="0"/>
              <a:ea typeface="ヒラギノ角ゴ Pro W3" charset="0"/>
              <a:cs typeface="ヒラギノ角ゴ Pro W3" charset="0"/>
              <a:sym typeface="Arial" charset="0"/>
            </a:endParaRPr>
          </a:p>
        </p:txBody>
      </p:sp>
      <p:sp>
        <p:nvSpPr>
          <p:cNvPr id="31755" name="Line 5"/>
          <p:cNvSpPr>
            <a:spLocks noChangeShapeType="1"/>
          </p:cNvSpPr>
          <p:nvPr/>
        </p:nvSpPr>
        <p:spPr bwMode="auto">
          <a:xfrm>
            <a:off x="6096000" y="6096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8" tIns="45714" rIns="91428" bIns="45714"/>
          <a:lstStyle/>
          <a:p>
            <a:pPr fontAlgn="auto">
              <a:spcBef>
                <a:spcPts val="0"/>
              </a:spcBef>
              <a:spcAft>
                <a:spcPts val="0"/>
              </a:spcAft>
            </a:pPr>
            <a:endParaRPr lang="en-US">
              <a:solidFill>
                <a:prstClr val="black"/>
              </a:solidFill>
              <a:latin typeface="Calibri"/>
            </a:endParaRPr>
          </a:p>
        </p:txBody>
      </p:sp>
      <p:sp>
        <p:nvSpPr>
          <p:cNvPr id="21" name="Text Box 5"/>
          <p:cNvSpPr txBox="1">
            <a:spLocks noChangeArrowheads="1"/>
          </p:cNvSpPr>
          <p:nvPr/>
        </p:nvSpPr>
        <p:spPr bwMode="auto">
          <a:xfrm>
            <a:off x="87093" y="6258580"/>
            <a:ext cx="504662" cy="523208"/>
          </a:xfrm>
          <a:prstGeom prst="rect">
            <a:avLst/>
          </a:prstGeom>
          <a:noFill/>
          <a:ln w="9525">
            <a:noFill/>
            <a:miter lim="800000"/>
            <a:headEnd/>
            <a:tailEnd/>
          </a:ln>
          <a:effectLst/>
        </p:spPr>
        <p:txBody>
          <a:bodyPr wrap="none" lIns="91428" tIns="45714" rIns="91428" bIns="45714">
            <a:spAutoFit/>
          </a:bodyPr>
          <a:lstStyle/>
          <a:p>
            <a:pPr algn="ctr" fontAlgn="auto">
              <a:spcBef>
                <a:spcPts val="0"/>
              </a:spcBef>
              <a:spcAft>
                <a:spcPts val="0"/>
              </a:spcAft>
              <a:defRPr/>
            </a:pPr>
            <a:r>
              <a:rPr lang="en-US" sz="2800" i="1" dirty="0">
                <a:solidFill>
                  <a:prstClr val="black"/>
                </a:solidFill>
                <a:effectLst>
                  <a:glow rad="101600">
                    <a:prstClr val="white">
                      <a:alpha val="75000"/>
                    </a:prstClr>
                  </a:glow>
                </a:effectLst>
                <a:latin typeface="Marker Felt" pitchFamily="-65" charset="0"/>
                <a:sym typeface="Arial" charset="0"/>
              </a:rPr>
              <a:t>0</a:t>
            </a:r>
            <a:endParaRPr lang="en-US" sz="2800" i="1" dirty="0">
              <a:solidFill>
                <a:prstClr val="black"/>
              </a:solidFill>
              <a:effectLst>
                <a:glow rad="101600">
                  <a:prstClr val="white">
                    <a:alpha val="75000"/>
                  </a:prstClr>
                </a:glow>
              </a:effectLst>
              <a:latin typeface="Calibri"/>
              <a:sym typeface="Arial" charset="0"/>
            </a:endParaRPr>
          </a:p>
        </p:txBody>
      </p:sp>
      <p:sp>
        <p:nvSpPr>
          <p:cNvPr id="22" name="Text Box 5"/>
          <p:cNvSpPr txBox="1">
            <a:spLocks noChangeArrowheads="1"/>
          </p:cNvSpPr>
          <p:nvPr/>
        </p:nvSpPr>
        <p:spPr bwMode="auto">
          <a:xfrm>
            <a:off x="8153401" y="6172200"/>
            <a:ext cx="838200" cy="523208"/>
          </a:xfrm>
          <a:prstGeom prst="rect">
            <a:avLst/>
          </a:prstGeom>
          <a:noFill/>
          <a:ln w="9525">
            <a:noFill/>
            <a:miter lim="800000"/>
            <a:headEnd/>
            <a:tailEnd/>
          </a:ln>
          <a:effectLst/>
        </p:spPr>
        <p:txBody>
          <a:bodyPr lIns="91428" tIns="45714" rIns="91428" bIns="45714">
            <a:spAutoFit/>
          </a:bodyPr>
          <a:lstStyle/>
          <a:p>
            <a:pPr algn="ctr" fontAlgn="auto">
              <a:spcBef>
                <a:spcPts val="0"/>
              </a:spcBef>
              <a:spcAft>
                <a:spcPts val="0"/>
              </a:spcAft>
              <a:defRPr/>
            </a:pPr>
            <a:r>
              <a:rPr lang="en-US" sz="2800" i="1" dirty="0">
                <a:solidFill>
                  <a:prstClr val="black"/>
                </a:solidFill>
                <a:effectLst>
                  <a:glow rad="101600">
                    <a:prstClr val="white">
                      <a:alpha val="75000"/>
                    </a:prstClr>
                  </a:glow>
                </a:effectLst>
                <a:latin typeface="Marker Felt" pitchFamily="-65" charset="0"/>
                <a:sym typeface="Arial" charset="0"/>
              </a:rPr>
              <a:t>10</a:t>
            </a:r>
            <a:endParaRPr lang="en-US" sz="2800" i="1" dirty="0">
              <a:solidFill>
                <a:prstClr val="black"/>
              </a:solidFill>
              <a:effectLst>
                <a:glow rad="101600">
                  <a:prstClr val="white">
                    <a:alpha val="75000"/>
                  </a:prstClr>
                </a:glow>
              </a:effectLst>
              <a:latin typeface="Calibri"/>
              <a:sym typeface="Arial" charset="0"/>
            </a:endParaRPr>
          </a:p>
        </p:txBody>
      </p:sp>
      <p:cxnSp>
        <p:nvCxnSpPr>
          <p:cNvPr id="31758" name="Straight Arrow Connector 22"/>
          <p:cNvCxnSpPr>
            <a:cxnSpLocks noChangeShapeType="1"/>
          </p:cNvCxnSpPr>
          <p:nvPr/>
        </p:nvCxnSpPr>
        <p:spPr bwMode="auto">
          <a:xfrm flipV="1">
            <a:off x="533400" y="6400800"/>
            <a:ext cx="7848600" cy="14288"/>
          </a:xfrm>
          <a:prstGeom prst="straightConnector1">
            <a:avLst/>
          </a:prstGeom>
          <a:noFill/>
          <a:ln w="76200">
            <a:solidFill>
              <a:srgbClr val="3366FF"/>
            </a:solidFill>
            <a:round/>
            <a:headEnd type="arrow" w="med" len="med"/>
            <a:tailEnd type="arrow" w="med" len="med"/>
          </a:ln>
          <a:extLst>
            <a:ext uri="{909E8E84-426E-40DD-AFC4-6F175D3DCCD1}">
              <a14:hiddenFill xmlns:a14="http://schemas.microsoft.com/office/drawing/2010/main">
                <a:noFill/>
              </a14:hiddenFill>
            </a:ext>
          </a:extLst>
        </p:spPr>
      </p:cxnSp>
      <p:sp>
        <p:nvSpPr>
          <p:cNvPr id="30" name="Rectangle 5"/>
          <p:cNvSpPr>
            <a:spLocks/>
          </p:cNvSpPr>
          <p:nvPr/>
        </p:nvSpPr>
        <p:spPr bwMode="auto">
          <a:xfrm>
            <a:off x="400050" y="1268413"/>
            <a:ext cx="2876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spAutoFit/>
          </a:bodyPr>
          <a:lstStyle/>
          <a:p>
            <a:pPr marL="38100" fontAlgn="auto">
              <a:spcBef>
                <a:spcPts val="0"/>
              </a:spcBef>
              <a:spcAft>
                <a:spcPts val="0"/>
              </a:spcAft>
            </a:pPr>
            <a:r>
              <a:rPr lang="en-US" dirty="0">
                <a:solidFill>
                  <a:srgbClr val="39269F"/>
                </a:solidFill>
                <a:latin typeface="Marker Felt" charset="0"/>
                <a:sym typeface="Marker Felt" charset="0"/>
              </a:rPr>
              <a:t>Past Harm to Children </a:t>
            </a:r>
          </a:p>
          <a:p>
            <a:pPr marL="38100" fontAlgn="auto">
              <a:spcBef>
                <a:spcPts val="0"/>
              </a:spcBef>
              <a:spcAft>
                <a:spcPts val="0"/>
              </a:spcAft>
            </a:pPr>
            <a:r>
              <a:rPr lang="en-US" sz="1400" dirty="0">
                <a:solidFill>
                  <a:srgbClr val="39269F"/>
                </a:solidFill>
                <a:latin typeface="Marker Felt" charset="0"/>
                <a:sym typeface="Marker Felt" charset="0"/>
              </a:rPr>
              <a:t>Action/Behaviour – who, what, where, when; Severity; Incidence &amp; Impact</a:t>
            </a:r>
          </a:p>
        </p:txBody>
      </p:sp>
      <p:sp>
        <p:nvSpPr>
          <p:cNvPr id="31" name="Rectangle 6"/>
          <p:cNvSpPr>
            <a:spLocks/>
          </p:cNvSpPr>
          <p:nvPr/>
        </p:nvSpPr>
        <p:spPr bwMode="auto">
          <a:xfrm>
            <a:off x="358775" y="2889250"/>
            <a:ext cx="2895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spAutoFit/>
          </a:bodyPr>
          <a:lstStyle/>
          <a:p>
            <a:pPr marL="38100" fontAlgn="auto">
              <a:spcBef>
                <a:spcPts val="0"/>
              </a:spcBef>
              <a:spcAft>
                <a:spcPts val="0"/>
              </a:spcAft>
            </a:pPr>
            <a:r>
              <a:rPr lang="en-US">
                <a:solidFill>
                  <a:srgbClr val="39269F"/>
                </a:solidFill>
                <a:latin typeface="Marker Felt" charset="0"/>
                <a:sym typeface="Marker Felt" charset="0"/>
              </a:rPr>
              <a:t>Danger Statements: Future Danger for Children</a:t>
            </a:r>
          </a:p>
          <a:p>
            <a:pPr marL="38100" fontAlgn="auto">
              <a:spcBef>
                <a:spcPts val="0"/>
              </a:spcBef>
              <a:spcAft>
                <a:spcPts val="0"/>
              </a:spcAft>
            </a:pPr>
            <a:r>
              <a:rPr lang="en-US" sz="1400">
                <a:solidFill>
                  <a:srgbClr val="39269F"/>
                </a:solidFill>
                <a:latin typeface="Marker Felt" charset="0"/>
                <a:sym typeface="Marker Felt" charset="0"/>
              </a:rPr>
              <a:t>Worries for the future if nothing changes.</a:t>
            </a:r>
          </a:p>
        </p:txBody>
      </p:sp>
      <p:sp>
        <p:nvSpPr>
          <p:cNvPr id="32" name="Rectangle 8"/>
          <p:cNvSpPr>
            <a:spLocks/>
          </p:cNvSpPr>
          <p:nvPr/>
        </p:nvSpPr>
        <p:spPr bwMode="auto">
          <a:xfrm>
            <a:off x="457200" y="4102100"/>
            <a:ext cx="2667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fontAlgn="auto">
              <a:spcBef>
                <a:spcPts val="0"/>
              </a:spcBef>
              <a:spcAft>
                <a:spcPts val="0"/>
              </a:spcAft>
            </a:pPr>
            <a:r>
              <a:rPr lang="en-US" dirty="0">
                <a:solidFill>
                  <a:srgbClr val="39269F"/>
                </a:solidFill>
                <a:latin typeface="Marker Felt" charset="0"/>
                <a:sym typeface="Marker Felt" charset="0"/>
              </a:rPr>
              <a:t>Complicating Factors</a:t>
            </a:r>
          </a:p>
          <a:p>
            <a:pPr marL="38100" fontAlgn="auto">
              <a:spcBef>
                <a:spcPts val="0"/>
              </a:spcBef>
              <a:spcAft>
                <a:spcPts val="0"/>
              </a:spcAft>
            </a:pPr>
            <a:r>
              <a:rPr lang="en-US" sz="1400" dirty="0">
                <a:solidFill>
                  <a:srgbClr val="39269F"/>
                </a:solidFill>
                <a:latin typeface="Marker Felt" charset="0"/>
                <a:sym typeface="Marker Felt" charset="0"/>
              </a:rPr>
              <a:t>Factors which make the situation more difficult to resolve. </a:t>
            </a:r>
          </a:p>
          <a:p>
            <a:pPr marL="38100" fontAlgn="auto">
              <a:spcBef>
                <a:spcPts val="0"/>
              </a:spcBef>
              <a:spcAft>
                <a:spcPts val="0"/>
              </a:spcAft>
            </a:pPr>
            <a:endParaRPr lang="en-US" dirty="0">
              <a:solidFill>
                <a:srgbClr val="39269F"/>
              </a:solidFill>
              <a:latin typeface="Marker Felt" charset="0"/>
              <a:sym typeface="Marker Felt" charset="0"/>
            </a:endParaRPr>
          </a:p>
        </p:txBody>
      </p:sp>
      <p:sp>
        <p:nvSpPr>
          <p:cNvPr id="34" name="Rectangle 10"/>
          <p:cNvSpPr>
            <a:spLocks/>
          </p:cNvSpPr>
          <p:nvPr/>
        </p:nvSpPr>
        <p:spPr bwMode="auto">
          <a:xfrm>
            <a:off x="3316288" y="2673350"/>
            <a:ext cx="27543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algn="r" fontAlgn="auto">
              <a:spcBef>
                <a:spcPts val="0"/>
              </a:spcBef>
              <a:spcAft>
                <a:spcPts val="0"/>
              </a:spcAft>
            </a:pPr>
            <a:r>
              <a:rPr lang="en-US" dirty="0" smtClean="0">
                <a:solidFill>
                  <a:srgbClr val="39269F"/>
                </a:solidFill>
                <a:latin typeface="Marker Felt" charset="0"/>
                <a:sym typeface="Marker Felt" charset="0"/>
              </a:rPr>
              <a:t>Existing </a:t>
            </a:r>
            <a:r>
              <a:rPr lang="en-US" dirty="0">
                <a:solidFill>
                  <a:srgbClr val="39269F"/>
                </a:solidFill>
                <a:latin typeface="Marker Felt" charset="0"/>
                <a:sym typeface="Marker Felt" charset="0"/>
              </a:rPr>
              <a:t>Safety/Protection</a:t>
            </a:r>
          </a:p>
          <a:p>
            <a:pPr marL="38100" fontAlgn="auto">
              <a:spcBef>
                <a:spcPts val="0"/>
              </a:spcBef>
              <a:spcAft>
                <a:spcPts val="0"/>
              </a:spcAft>
            </a:pPr>
            <a:r>
              <a:rPr lang="en-US" sz="1400" dirty="0">
                <a:solidFill>
                  <a:srgbClr val="39269F"/>
                </a:solidFill>
                <a:latin typeface="Marker Felt" charset="0"/>
                <a:sym typeface="Marker Felt" charset="0"/>
              </a:rPr>
              <a:t>The Strengths demonstrated as protection over time. </a:t>
            </a:r>
          </a:p>
          <a:p>
            <a:pPr marL="38100" fontAlgn="auto">
              <a:spcBef>
                <a:spcPts val="0"/>
              </a:spcBef>
              <a:spcAft>
                <a:spcPts val="0"/>
              </a:spcAft>
            </a:pPr>
            <a:endParaRPr lang="en-US" sz="1400" dirty="0">
              <a:solidFill>
                <a:srgbClr val="39269F"/>
              </a:solidFill>
              <a:latin typeface="Marker Felt" charset="0"/>
              <a:sym typeface="Marker Felt" charset="0"/>
            </a:endParaRPr>
          </a:p>
          <a:p>
            <a:pPr marL="38100" fontAlgn="auto">
              <a:spcBef>
                <a:spcPts val="0"/>
              </a:spcBef>
              <a:spcAft>
                <a:spcPts val="0"/>
              </a:spcAft>
            </a:pPr>
            <a:r>
              <a:rPr lang="en-US" sz="1400" dirty="0">
                <a:solidFill>
                  <a:srgbClr val="39269F"/>
                </a:solidFill>
                <a:latin typeface="Marker Felt" charset="0"/>
                <a:sym typeface="Marker Felt" charset="0"/>
              </a:rPr>
              <a:t>Must directly relate to danger.</a:t>
            </a:r>
          </a:p>
        </p:txBody>
      </p:sp>
      <p:sp>
        <p:nvSpPr>
          <p:cNvPr id="35" name="Rectangle 8"/>
          <p:cNvSpPr>
            <a:spLocks/>
          </p:cNvSpPr>
          <p:nvPr/>
        </p:nvSpPr>
        <p:spPr bwMode="auto">
          <a:xfrm>
            <a:off x="3352800" y="1206500"/>
            <a:ext cx="2667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fontAlgn="auto">
              <a:spcBef>
                <a:spcPts val="0"/>
              </a:spcBef>
              <a:spcAft>
                <a:spcPts val="0"/>
              </a:spcAft>
            </a:pPr>
            <a:r>
              <a:rPr lang="en-US">
                <a:solidFill>
                  <a:srgbClr val="39269F"/>
                </a:solidFill>
                <a:latin typeface="Marker Felt" charset="0"/>
                <a:sym typeface="Marker Felt" charset="0"/>
              </a:rPr>
              <a:t>Existing Strengths</a:t>
            </a:r>
          </a:p>
          <a:p>
            <a:pPr marL="38100" fontAlgn="auto">
              <a:spcBef>
                <a:spcPts val="0"/>
              </a:spcBef>
              <a:spcAft>
                <a:spcPts val="0"/>
              </a:spcAft>
            </a:pPr>
            <a:endParaRPr lang="en-US">
              <a:solidFill>
                <a:srgbClr val="39269F"/>
              </a:solidFill>
              <a:latin typeface="Marker Felt" charset="0"/>
              <a:sym typeface="Marker Felt" charset="0"/>
            </a:endParaRPr>
          </a:p>
        </p:txBody>
      </p:sp>
      <p:sp>
        <p:nvSpPr>
          <p:cNvPr id="37" name="Rectangle 12"/>
          <p:cNvSpPr>
            <a:spLocks/>
          </p:cNvSpPr>
          <p:nvPr/>
        </p:nvSpPr>
        <p:spPr bwMode="auto">
          <a:xfrm>
            <a:off x="6070600" y="1268413"/>
            <a:ext cx="26162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fontAlgn="auto">
              <a:spcBef>
                <a:spcPts val="0"/>
              </a:spcBef>
              <a:spcAft>
                <a:spcPts val="0"/>
              </a:spcAft>
            </a:pPr>
            <a:r>
              <a:rPr lang="en-US">
                <a:solidFill>
                  <a:srgbClr val="39269F"/>
                </a:solidFill>
                <a:latin typeface="Marker Felt" charset="0"/>
                <a:sym typeface="Marker Felt" charset="0"/>
              </a:rPr>
              <a:t>SafetyGoals:</a:t>
            </a:r>
          </a:p>
          <a:p>
            <a:pPr marL="38100" algn="r" fontAlgn="auto">
              <a:spcBef>
                <a:spcPts val="0"/>
              </a:spcBef>
              <a:spcAft>
                <a:spcPts val="0"/>
              </a:spcAft>
            </a:pPr>
            <a:r>
              <a:rPr lang="en-US">
                <a:solidFill>
                  <a:srgbClr val="39269F"/>
                </a:solidFill>
                <a:latin typeface="Marker Felt" charset="0"/>
                <a:sym typeface="Marker Felt" charset="0"/>
              </a:rPr>
              <a:t>Future Safety/Protection</a:t>
            </a:r>
          </a:p>
          <a:p>
            <a:pPr marL="38100" fontAlgn="auto">
              <a:spcBef>
                <a:spcPts val="0"/>
              </a:spcBef>
              <a:spcAft>
                <a:spcPts val="0"/>
              </a:spcAft>
            </a:pPr>
            <a:r>
              <a:rPr lang="en-US" sz="1400">
                <a:solidFill>
                  <a:srgbClr val="39269F"/>
                </a:solidFill>
                <a:latin typeface="Marker Felt" charset="0"/>
                <a:sym typeface="Marker Felt" charset="0"/>
              </a:rPr>
              <a:t>What must the caregivers be doing in their care of the child that addresses the future danger?</a:t>
            </a:r>
          </a:p>
          <a:p>
            <a:pPr marL="38100" fontAlgn="auto">
              <a:spcBef>
                <a:spcPts val="0"/>
              </a:spcBef>
              <a:spcAft>
                <a:spcPts val="0"/>
              </a:spcAft>
            </a:pPr>
            <a:endParaRPr lang="en-US" sz="1400">
              <a:solidFill>
                <a:srgbClr val="39269F"/>
              </a:solidFill>
              <a:latin typeface="Marker Felt" charset="0"/>
              <a:sym typeface="Marker Felt" charset="0"/>
            </a:endParaRPr>
          </a:p>
        </p:txBody>
      </p:sp>
      <p:sp>
        <p:nvSpPr>
          <p:cNvPr id="39" name="Rectangle 14"/>
          <p:cNvSpPr>
            <a:spLocks/>
          </p:cNvSpPr>
          <p:nvPr/>
        </p:nvSpPr>
        <p:spPr bwMode="auto">
          <a:xfrm>
            <a:off x="6111875" y="4419600"/>
            <a:ext cx="26035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fontAlgn="auto">
              <a:spcBef>
                <a:spcPts val="0"/>
              </a:spcBef>
              <a:spcAft>
                <a:spcPts val="0"/>
              </a:spcAft>
            </a:pPr>
            <a:r>
              <a:rPr lang="en-US" altLang="ja-JP">
                <a:solidFill>
                  <a:srgbClr val="39269F"/>
                </a:solidFill>
                <a:latin typeface="Marker Felt" charset="0"/>
                <a:sym typeface="Marker Felt" charset="0"/>
              </a:rPr>
              <a:t>Next Steps</a:t>
            </a:r>
          </a:p>
          <a:p>
            <a:pPr marL="38100" fontAlgn="auto">
              <a:spcBef>
                <a:spcPts val="0"/>
              </a:spcBef>
              <a:spcAft>
                <a:spcPts val="0"/>
              </a:spcAft>
            </a:pPr>
            <a:r>
              <a:rPr lang="en-US" sz="1400">
                <a:solidFill>
                  <a:srgbClr val="39269F"/>
                </a:solidFill>
                <a:latin typeface="Marker Felt" charset="0"/>
                <a:sym typeface="Marker Felt" charset="0"/>
              </a:rPr>
              <a:t>What are the next steps to be taken to move towards achieving the goal?</a:t>
            </a:r>
          </a:p>
        </p:txBody>
      </p:sp>
      <p:sp>
        <p:nvSpPr>
          <p:cNvPr id="4" name="Rectangle 3"/>
          <p:cNvSpPr>
            <a:spLocks noChangeArrowheads="1"/>
          </p:cNvSpPr>
          <p:nvPr/>
        </p:nvSpPr>
        <p:spPr bwMode="auto">
          <a:xfrm>
            <a:off x="6096000" y="3233738"/>
            <a:ext cx="259238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0" tIns="28800" rIns="57600" bIns="28800">
            <a:spAutoFit/>
          </a:bodyPr>
          <a:lstStyle/>
          <a:p>
            <a:pPr marL="38100" fontAlgn="auto">
              <a:spcBef>
                <a:spcPts val="0"/>
              </a:spcBef>
              <a:spcAft>
                <a:spcPts val="0"/>
              </a:spcAft>
            </a:pPr>
            <a:r>
              <a:rPr lang="en-US">
                <a:solidFill>
                  <a:srgbClr val="39269F"/>
                </a:solidFill>
                <a:latin typeface="Marker Felt" charset="0"/>
                <a:sym typeface="Marker Felt" charset="0"/>
              </a:rPr>
              <a:t>Family Goals: </a:t>
            </a:r>
            <a:r>
              <a:rPr lang="en-US" sz="1400">
                <a:solidFill>
                  <a:srgbClr val="39269F"/>
                </a:solidFill>
                <a:latin typeface="Marker Felt" charset="0"/>
                <a:sym typeface="Marker Felt" charset="0"/>
              </a:rPr>
              <a:t>What does the family want generally and in relation to safety?</a:t>
            </a:r>
          </a:p>
        </p:txBody>
      </p:sp>
    </p:spTree>
    <p:extLst>
      <p:ext uri="{BB962C8B-B14F-4D97-AF65-F5344CB8AC3E}">
        <p14:creationId xmlns:p14="http://schemas.microsoft.com/office/powerpoint/2010/main" val="2857710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34" grpId="0" autoUpdateAnimBg="0"/>
      <p:bldP spid="35" grpId="0" autoUpdateAnimBg="0"/>
      <p:bldP spid="37" grpId="0" autoUpdateAnimBg="0"/>
      <p:bldP spid="39" grpId="0" autoUpdateAnimBg="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598" y="1367451"/>
            <a:ext cx="7495931" cy="477373"/>
          </a:xfrm>
        </p:spPr>
        <p:txBody>
          <a:bodyPr>
            <a:noAutofit/>
          </a:bodyPr>
          <a:lstStyle/>
          <a:p>
            <a:r>
              <a:rPr lang="en-GB" sz="4800" dirty="0" smtClean="0">
                <a:latin typeface="+mj-lt"/>
              </a:rPr>
              <a:t>www.kelsi.org.uk</a:t>
            </a:r>
            <a:endParaRPr lang="en-GB" sz="5400" dirty="0">
              <a:latin typeface="+mj-lt"/>
            </a:endParaRPr>
          </a:p>
        </p:txBody>
      </p:sp>
      <p:sp>
        <p:nvSpPr>
          <p:cNvPr id="6" name="TextBox 5"/>
          <p:cNvSpPr txBox="1"/>
          <p:nvPr/>
        </p:nvSpPr>
        <p:spPr>
          <a:xfrm>
            <a:off x="539552" y="1940639"/>
            <a:ext cx="7778023" cy="1200329"/>
          </a:xfrm>
          <a:prstGeom prst="rect">
            <a:avLst/>
          </a:prstGeom>
          <a:noFill/>
        </p:spPr>
        <p:txBody>
          <a:bodyPr wrap="square" rtlCol="0">
            <a:spAutoFit/>
          </a:bodyPr>
          <a:lstStyle/>
          <a:p>
            <a:pPr algn="ctr"/>
            <a:r>
              <a:rPr lang="en-GB" sz="2400" dirty="0" smtClean="0">
                <a:solidFill>
                  <a:prstClr val="black"/>
                </a:solidFill>
                <a:latin typeface="Calibri"/>
              </a:rPr>
              <a:t>Please continue to visit the Kelsi website for key legislation, guidance and latest news and events available to educational professionals. </a:t>
            </a:r>
            <a:endParaRPr lang="en-GB" sz="2400" dirty="0">
              <a:solidFill>
                <a:prstClr val="black"/>
              </a:solidFill>
              <a:latin typeface="Calibri"/>
            </a:endParaRPr>
          </a:p>
        </p:txBody>
      </p:sp>
      <p:pic>
        <p:nvPicPr>
          <p:cNvPr id="6146" name="Picture 2" descr="http://www.kelsi.org.uk/__data/assets/image/0007/29068/Kelsi-website-devic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93163" y="3140968"/>
            <a:ext cx="4557674" cy="2377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127348"/>
            <a:ext cx="9144000" cy="1141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800" dirty="0" smtClean="0"/>
              <a:t>Thank you for attending</a:t>
            </a:r>
            <a:endParaRPr lang="en-GB" sz="4800" dirty="0"/>
          </a:p>
        </p:txBody>
      </p:sp>
    </p:spTree>
    <p:extLst>
      <p:ext uri="{BB962C8B-B14F-4D97-AF65-F5344CB8AC3E}">
        <p14:creationId xmlns:p14="http://schemas.microsoft.com/office/powerpoint/2010/main" val="33647675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48"/>
            <a:ext cx="9144000" cy="1228328"/>
          </a:xfrm>
        </p:spPr>
        <p:txBody>
          <a:bodyPr>
            <a:normAutofit fontScale="90000"/>
          </a:bodyPr>
          <a:lstStyle/>
          <a:p>
            <a:r>
              <a:rPr lang="en-GB" altLang="en-US" sz="3200" dirty="0" smtClean="0"/>
              <a:t/>
            </a:r>
            <a:br>
              <a:rPr lang="en-GB" altLang="en-US" sz="3200" dirty="0" smtClean="0"/>
            </a:br>
            <a:r>
              <a:rPr lang="en-GB" altLang="en-US" sz="3200" dirty="0" smtClean="0"/>
              <a:t>KENT SEND STRATEGY</a:t>
            </a:r>
            <a:br>
              <a:rPr lang="en-GB" altLang="en-US" sz="3200" dirty="0" smtClean="0"/>
            </a:br>
            <a:r>
              <a:rPr lang="en-GB" altLang="en-US" sz="3200" dirty="0"/>
              <a:t>WORKING TOGETHER, IMPROVING OUTCOMES </a:t>
            </a:r>
            <a:br>
              <a:rPr lang="en-GB" altLang="en-US" sz="3200" dirty="0"/>
            </a:br>
            <a:endParaRPr lang="en-GB" sz="3200" dirty="0"/>
          </a:p>
        </p:txBody>
      </p:sp>
      <p:sp>
        <p:nvSpPr>
          <p:cNvPr id="3" name="Content Placeholder 2"/>
          <p:cNvSpPr>
            <a:spLocks noGrp="1"/>
          </p:cNvSpPr>
          <p:nvPr>
            <p:ph idx="1"/>
          </p:nvPr>
        </p:nvSpPr>
        <p:spPr>
          <a:xfrm>
            <a:off x="323528" y="1484784"/>
            <a:ext cx="8496944" cy="4641379"/>
          </a:xfrm>
        </p:spPr>
        <p:txBody>
          <a:bodyPr/>
          <a:lstStyle/>
          <a:p>
            <a:pPr marL="0" indent="0">
              <a:buNone/>
            </a:pPr>
            <a:r>
              <a:rPr lang="en-US" sz="3200" b="1" dirty="0" smtClean="0">
                <a:solidFill>
                  <a:srgbClr val="4283C4"/>
                </a:solidFill>
                <a:latin typeface="+mn-lt"/>
                <a:ea typeface="+mj-ea"/>
              </a:rPr>
              <a:t>Vision</a:t>
            </a:r>
            <a:r>
              <a:rPr lang="en-US" sz="3200" b="1" dirty="0" smtClean="0">
                <a:latin typeface="+mn-lt"/>
                <a:ea typeface="+mj-ea"/>
              </a:rPr>
              <a:t> </a:t>
            </a:r>
          </a:p>
          <a:p>
            <a:r>
              <a:rPr lang="en-US" sz="2800" dirty="0" smtClean="0">
                <a:latin typeface="+mn-lt"/>
                <a:ea typeface="+mj-ea"/>
              </a:rPr>
              <a:t>Good </a:t>
            </a:r>
            <a:r>
              <a:rPr lang="en-US" sz="2800" dirty="0">
                <a:latin typeface="+mn-lt"/>
                <a:ea typeface="+mj-ea"/>
              </a:rPr>
              <a:t>local </a:t>
            </a:r>
            <a:r>
              <a:rPr lang="en-US" sz="2800" dirty="0" smtClean="0">
                <a:latin typeface="+mn-lt"/>
                <a:ea typeface="+mj-ea"/>
              </a:rPr>
              <a:t>schools; core </a:t>
            </a:r>
            <a:r>
              <a:rPr lang="en-US" sz="2800" dirty="0">
                <a:latin typeface="+mn-lt"/>
                <a:ea typeface="+mj-ea"/>
              </a:rPr>
              <a:t>standards, earlier </a:t>
            </a:r>
            <a:r>
              <a:rPr lang="en-US" sz="2800" dirty="0" smtClean="0">
                <a:latin typeface="+mn-lt"/>
                <a:ea typeface="+mj-ea"/>
              </a:rPr>
              <a:t>intervention and inclusion</a:t>
            </a:r>
            <a:endParaRPr lang="en-US" sz="2800" dirty="0">
              <a:latin typeface="+mn-lt"/>
              <a:ea typeface="+mj-ea"/>
            </a:endParaRPr>
          </a:p>
          <a:p>
            <a:r>
              <a:rPr lang="en-GB" sz="2800" dirty="0" smtClean="0">
                <a:latin typeface="+mn-lt"/>
                <a:ea typeface="+mj-ea"/>
              </a:rPr>
              <a:t>Partnerships</a:t>
            </a:r>
            <a:r>
              <a:rPr lang="en-GB" sz="2800" dirty="0">
                <a:latin typeface="+mn-lt"/>
                <a:ea typeface="+mj-ea"/>
              </a:rPr>
              <a:t>; school to </a:t>
            </a:r>
            <a:r>
              <a:rPr lang="en-GB" sz="2800" dirty="0" smtClean="0">
                <a:latin typeface="+mn-lt"/>
                <a:ea typeface="+mj-ea"/>
              </a:rPr>
              <a:t>school, workforce development, outreach support</a:t>
            </a:r>
            <a:endParaRPr lang="en-GB" sz="2800" dirty="0">
              <a:latin typeface="+mn-lt"/>
              <a:ea typeface="+mj-ea"/>
            </a:endParaRPr>
          </a:p>
          <a:p>
            <a:r>
              <a:rPr lang="en-GB" sz="2800" dirty="0" smtClean="0">
                <a:latin typeface="+mn-lt"/>
                <a:ea typeface="+mj-ea"/>
              </a:rPr>
              <a:t>Provision </a:t>
            </a:r>
            <a:r>
              <a:rPr lang="en-GB" sz="2800" dirty="0">
                <a:latin typeface="+mn-lt"/>
                <a:ea typeface="+mj-ea"/>
              </a:rPr>
              <a:t>and </a:t>
            </a:r>
            <a:r>
              <a:rPr lang="en-GB" sz="2800" dirty="0" smtClean="0">
                <a:latin typeface="+mn-lt"/>
                <a:ea typeface="+mj-ea"/>
              </a:rPr>
              <a:t>places</a:t>
            </a:r>
          </a:p>
          <a:p>
            <a:r>
              <a:rPr lang="en-GB" sz="2800" dirty="0" smtClean="0">
                <a:latin typeface="+mn-lt"/>
                <a:ea typeface="+mj-ea"/>
              </a:rPr>
              <a:t>C</a:t>
            </a:r>
            <a:r>
              <a:rPr lang="en-GB" altLang="en-US" sz="2800" dirty="0" smtClean="0">
                <a:latin typeface="+mn-lt"/>
                <a:ea typeface="+mj-ea"/>
              </a:rPr>
              <a:t>o-production, </a:t>
            </a:r>
            <a:r>
              <a:rPr lang="en-GB" altLang="en-US" sz="2800" dirty="0">
                <a:latin typeface="+mn-lt"/>
                <a:ea typeface="+mj-ea"/>
              </a:rPr>
              <a:t>providers engaged with </a:t>
            </a:r>
            <a:r>
              <a:rPr lang="en-GB" altLang="en-US" sz="2800" dirty="0" smtClean="0">
                <a:latin typeface="+mn-lt"/>
                <a:ea typeface="+mj-ea"/>
              </a:rPr>
              <a:t>changes</a:t>
            </a:r>
          </a:p>
          <a:p>
            <a:r>
              <a:rPr lang="en-US" sz="2800" dirty="0" smtClean="0">
                <a:latin typeface="+mn-lt"/>
                <a:ea typeface="+mj-ea"/>
              </a:rPr>
              <a:t>Good progress </a:t>
            </a:r>
            <a:r>
              <a:rPr lang="en-US" sz="2800" dirty="0">
                <a:latin typeface="+mn-lt"/>
                <a:ea typeface="+mj-ea"/>
              </a:rPr>
              <a:t>for every Kent child and young </a:t>
            </a:r>
            <a:r>
              <a:rPr lang="en-US" sz="2800" dirty="0" smtClean="0">
                <a:latin typeface="+mn-lt"/>
                <a:ea typeface="+mj-ea"/>
              </a:rPr>
              <a:t>person with SEN </a:t>
            </a:r>
            <a:endParaRPr lang="en-GB" altLang="en-US" sz="2800" dirty="0">
              <a:latin typeface="+mn-lt"/>
              <a:ea typeface="+mj-ea"/>
            </a:endParaRPr>
          </a:p>
          <a:p>
            <a:pPr marL="0" indent="0">
              <a:buNone/>
              <a:defRPr/>
            </a:pPr>
            <a:endParaRPr lang="en-GB" altLang="en-US" sz="3200" dirty="0">
              <a:solidFill>
                <a:srgbClr val="4283C4"/>
              </a:solidFill>
              <a:ea typeface="+mj-ea"/>
            </a:endParaRPr>
          </a:p>
        </p:txBody>
      </p:sp>
    </p:spTree>
    <p:extLst>
      <p:ext uri="{BB962C8B-B14F-4D97-AF65-F5344CB8AC3E}">
        <p14:creationId xmlns:p14="http://schemas.microsoft.com/office/powerpoint/2010/main" val="31585004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864096"/>
          </a:xfrm>
        </p:spPr>
        <p:txBody>
          <a:bodyPr>
            <a:normAutofit fontScale="90000"/>
          </a:bodyPr>
          <a:lstStyle/>
          <a:p>
            <a:r>
              <a:rPr lang="en-GB" altLang="en-US" sz="3200" dirty="0" smtClean="0"/>
              <a:t> </a:t>
            </a:r>
            <a:br>
              <a:rPr lang="en-GB" altLang="en-US" sz="3200" dirty="0" smtClean="0"/>
            </a:br>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t>KENT </a:t>
            </a:r>
            <a:r>
              <a:rPr lang="en-GB" altLang="en-US" sz="3200" dirty="0"/>
              <a:t>SEND STRATEGY </a:t>
            </a:r>
            <a:r>
              <a:rPr lang="en-GB" altLang="en-US" sz="3200" dirty="0" smtClean="0"/>
              <a:t/>
            </a:r>
            <a:br>
              <a:rPr lang="en-GB" altLang="en-US" sz="3200" dirty="0" smtClean="0"/>
            </a:br>
            <a:r>
              <a:rPr lang="en-GB" altLang="en-US" sz="3200" dirty="0"/>
              <a:t>Priorities for 2017-2019</a:t>
            </a:r>
            <a:r>
              <a:rPr lang="en-GB" sz="3200" dirty="0"/>
              <a:t/>
            </a:r>
            <a:br>
              <a:rPr lang="en-GB" sz="3200" dirty="0"/>
            </a:br>
            <a:r>
              <a:rPr lang="en-GB" sz="3200" dirty="0"/>
              <a:t/>
            </a:r>
            <a:br>
              <a:rPr lang="en-GB" sz="3200" dirty="0"/>
            </a:br>
            <a:r>
              <a:rPr lang="en-GB" altLang="en-US" sz="3200" dirty="0"/>
              <a:t/>
            </a:r>
            <a:br>
              <a:rPr lang="en-GB" altLang="en-US" sz="3200" dirty="0"/>
            </a:br>
            <a:endParaRPr lang="en-GB" sz="3200" dirty="0"/>
          </a:p>
        </p:txBody>
      </p:sp>
      <p:sp>
        <p:nvSpPr>
          <p:cNvPr id="3" name="Content Placeholder 2"/>
          <p:cNvSpPr>
            <a:spLocks noGrp="1"/>
          </p:cNvSpPr>
          <p:nvPr>
            <p:ph idx="1"/>
          </p:nvPr>
        </p:nvSpPr>
        <p:spPr>
          <a:xfrm>
            <a:off x="251520" y="1412776"/>
            <a:ext cx="8640960" cy="4713387"/>
          </a:xfrm>
        </p:spPr>
        <p:txBody>
          <a:bodyPr/>
          <a:lstStyle/>
          <a:p>
            <a:pPr marL="0" indent="0">
              <a:buFont typeface="Arial" charset="0"/>
              <a:buNone/>
            </a:pPr>
            <a:r>
              <a:rPr lang="en-GB" sz="3200" dirty="0">
                <a:solidFill>
                  <a:schemeClr val="accent1"/>
                </a:solidFill>
              </a:rPr>
              <a:t>Identifying the right children at the right </a:t>
            </a:r>
            <a:r>
              <a:rPr lang="en-GB" sz="3200" dirty="0" smtClean="0">
                <a:solidFill>
                  <a:schemeClr val="accent1"/>
                </a:solidFill>
              </a:rPr>
              <a:t>time</a:t>
            </a:r>
          </a:p>
          <a:p>
            <a:pPr marL="0" indent="0">
              <a:buFont typeface="Arial" charset="0"/>
              <a:buNone/>
            </a:pPr>
            <a:endParaRPr lang="en-GB" sz="3200" dirty="0">
              <a:solidFill>
                <a:schemeClr val="accent1"/>
              </a:solidFill>
            </a:endParaRPr>
          </a:p>
          <a:p>
            <a:r>
              <a:rPr lang="en-GB" sz="2800" dirty="0"/>
              <a:t>Creating capacity in schools through workforce development particularly for pupils with autism</a:t>
            </a:r>
          </a:p>
          <a:p>
            <a:r>
              <a:rPr lang="en-GB" sz="2800" dirty="0"/>
              <a:t>Improving attendance and inclusion</a:t>
            </a:r>
          </a:p>
          <a:p>
            <a:r>
              <a:rPr lang="en-GB" sz="2800" dirty="0"/>
              <a:t>Better transitions between pre-school and school, moving to college</a:t>
            </a:r>
          </a:p>
          <a:p>
            <a:r>
              <a:rPr lang="en-GB" sz="2800" dirty="0"/>
              <a:t>Ensuring assessment is effective and meeting needs</a:t>
            </a:r>
          </a:p>
          <a:p>
            <a:pPr marL="0" indent="0">
              <a:buFont typeface="Arial" charset="0"/>
              <a:buNone/>
            </a:pPr>
            <a:r>
              <a:rPr lang="en-GB" sz="2000" dirty="0"/>
              <a:t> </a:t>
            </a:r>
          </a:p>
          <a:p>
            <a:endParaRPr lang="en-GB" sz="2000" dirty="0"/>
          </a:p>
          <a:p>
            <a:pPr marL="0" indent="0">
              <a:buNone/>
            </a:pPr>
            <a:endParaRPr lang="en-GB" sz="2000" dirty="0">
              <a:solidFill>
                <a:srgbClr val="4283C4"/>
              </a:solidFill>
              <a:ea typeface="+mj-ea"/>
            </a:endParaRPr>
          </a:p>
        </p:txBody>
      </p:sp>
    </p:spTree>
    <p:extLst>
      <p:ext uri="{BB962C8B-B14F-4D97-AF65-F5344CB8AC3E}">
        <p14:creationId xmlns:p14="http://schemas.microsoft.com/office/powerpoint/2010/main" val="20555635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Kent" id="{7A9AC3F3-D60E-4B78-B899-C46A6C5B17D0}" vid="{707F28EC-7719-4D0A-90FD-50E739BD596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S Gothic"/>
        <a:cs typeface="MS Gothic"/>
      </a:majorFont>
      <a:minorFont>
        <a:latin typeface="Calibri"/>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K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Kent" id="{7A9AC3F3-D60E-4B78-B899-C46A6C5B17D0}" vid="{707F28EC-7719-4D0A-90FD-50E739BD596A}"/>
    </a:ext>
  </a:extLst>
</a:theme>
</file>

<file path=ppt/theme/theme5.xml><?xml version="1.0" encoding="utf-8"?>
<a:theme xmlns:a="http://schemas.openxmlformats.org/drawingml/2006/main" name="1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2007 PowerPoint template</Template>
  <TotalTime>17229</TotalTime>
  <Words>5127</Words>
  <Application>Microsoft Office PowerPoint</Application>
  <PresentationFormat>On-screen Show (4:3)</PresentationFormat>
  <Paragraphs>941</Paragraphs>
  <Slides>74</Slides>
  <Notes>50</Notes>
  <HiddenSlides>0</HiddenSlides>
  <MMClips>0</MMClips>
  <ScaleCrop>false</ScaleCrop>
  <HeadingPairs>
    <vt:vector size="4" baseType="variant">
      <vt:variant>
        <vt:lpstr>Theme</vt:lpstr>
      </vt:variant>
      <vt:variant>
        <vt:i4>9</vt:i4>
      </vt:variant>
      <vt:variant>
        <vt:lpstr>Slide Titles</vt:lpstr>
      </vt:variant>
      <vt:variant>
        <vt:i4>74</vt:i4>
      </vt:variant>
    </vt:vector>
  </HeadingPairs>
  <TitlesOfParts>
    <vt:vector size="83" baseType="lpstr">
      <vt:lpstr>Office 2007 PowerPoint template</vt:lpstr>
      <vt:lpstr>1_Kent</vt:lpstr>
      <vt:lpstr>Office Theme</vt:lpstr>
      <vt:lpstr>2_Kent</vt:lpstr>
      <vt:lpstr>1_Office 2007 PowerPoint template</vt:lpstr>
      <vt:lpstr>3_Office 2007 PowerPoint template</vt:lpstr>
      <vt:lpstr>2_Office Theme</vt:lpstr>
      <vt:lpstr>4_Office 2007 PowerPoint template</vt:lpstr>
      <vt:lpstr>1_Office Theme</vt:lpstr>
      <vt:lpstr>Headteacher Briefings March 2017</vt:lpstr>
      <vt:lpstr>  Update on Progress, future priorities and service developments for 2017/18   Patrick Leeson  Corporate Director Education and Young People’s Services</vt:lpstr>
      <vt:lpstr>Key priorities and service developments</vt:lpstr>
      <vt:lpstr>   Review of High Needs Funding and SEND Strategy   </vt:lpstr>
      <vt:lpstr>  SEND Strategy  Julie Ely Head of SEN </vt:lpstr>
      <vt:lpstr> KENT SEND STRATEGY WORKING TOGETHER, IMPROVING OUTCOMES </vt:lpstr>
      <vt:lpstr> KENT SEND STRATEGY WORKING TOGETHER, IMPROVING OUTCOMES  </vt:lpstr>
      <vt:lpstr> KENT SEND STRATEGY WORKING TOGETHER, IMPROVING OUTCOMES  </vt:lpstr>
      <vt:lpstr>    KENT SEND STRATEGY  Priorities for 2017-2019   </vt:lpstr>
      <vt:lpstr>    KENT SEND STRATEGY  Priorities for 2017-2019   </vt:lpstr>
      <vt:lpstr>   KENT SEND STRATEGY  Priorities for 2017-2019  </vt:lpstr>
      <vt:lpstr>WE WILL KNOW WE ARE ACHIEVING WHEN</vt:lpstr>
      <vt:lpstr>  Review of High Needs Funding   </vt:lpstr>
      <vt:lpstr>Future years outlook</vt:lpstr>
      <vt:lpstr>High Needs Funding</vt:lpstr>
      <vt:lpstr>High Needs Pupil Numbers - By Institution</vt:lpstr>
      <vt:lpstr>Cost of High Needs (£'000) - By Institution Type</vt:lpstr>
      <vt:lpstr>Balancing the 2017-18 High Needs Budget</vt:lpstr>
      <vt:lpstr>High Needs Funding in Mainstream Schools</vt:lpstr>
      <vt:lpstr> </vt:lpstr>
      <vt:lpstr>TA Support</vt:lpstr>
      <vt:lpstr>Total number of HNF applications per district April 2016 to February 2017</vt:lpstr>
      <vt:lpstr>HNF Pupils and Secondary School Destination</vt:lpstr>
      <vt:lpstr>Conclusion</vt:lpstr>
      <vt:lpstr>Conclusion</vt:lpstr>
      <vt:lpstr>Provision provided by Secondary Schools for CYP who previously had HNF</vt:lpstr>
      <vt:lpstr>% of CYP who received HNF and went on to be issued with an EHCP</vt:lpstr>
      <vt:lpstr>Review of High Needs Funding </vt:lpstr>
      <vt:lpstr>PowerPoint Presentation</vt:lpstr>
      <vt:lpstr>OUR OBJECTIVES</vt:lpstr>
      <vt:lpstr>EDUCATION SERVICES COMPANY SCOPE</vt:lpstr>
      <vt:lpstr>Services in SCOPE</vt:lpstr>
      <vt:lpstr>GOVERNANCE</vt:lpstr>
      <vt:lpstr>TIMELINE and NEXT STEPS</vt:lpstr>
      <vt:lpstr>  LA Multi-Academy Trust Proposal   Patrick Leeson  Corporate Director Education and Young People’s Services</vt:lpstr>
      <vt:lpstr>National Picture</vt:lpstr>
      <vt:lpstr>National picture</vt:lpstr>
      <vt:lpstr>Current Academy Landscape in Kent</vt:lpstr>
      <vt:lpstr>Academy Schools - breakdown by former designation </vt:lpstr>
      <vt:lpstr>MAT Landscape in Kent</vt:lpstr>
      <vt:lpstr>Feedback from schools</vt:lpstr>
      <vt:lpstr>KCC response</vt:lpstr>
      <vt:lpstr>KCC Guiding Principles</vt:lpstr>
      <vt:lpstr>KCC proposed model</vt:lpstr>
      <vt:lpstr>The picture across Kent with the addition of a LA MAT </vt:lpstr>
      <vt:lpstr>    </vt:lpstr>
      <vt:lpstr>Headlines</vt:lpstr>
      <vt:lpstr>Low Prior Attainment changes</vt:lpstr>
      <vt:lpstr>Deprivation (IDACI)</vt:lpstr>
      <vt:lpstr>Schools National Funding Formula Government Consultation  Stage 2</vt:lpstr>
      <vt:lpstr>What is changing</vt:lpstr>
      <vt:lpstr>Headlines from the Proposals</vt:lpstr>
      <vt:lpstr>Headlines from the Proposals</vt:lpstr>
      <vt:lpstr>Schools block - How will it work?</vt:lpstr>
      <vt:lpstr>Schools block - How will it work?</vt:lpstr>
      <vt:lpstr>Constructions of the Schools NFF</vt:lpstr>
      <vt:lpstr>Schools Block NFF Weightings</vt:lpstr>
      <vt:lpstr>Winners and Losers in Kent - % movement</vt:lpstr>
      <vt:lpstr>Schools Block NFF Impact for Kent Schools and Academies</vt:lpstr>
      <vt:lpstr>District based illustration tool</vt:lpstr>
      <vt:lpstr>Next steps</vt:lpstr>
      <vt:lpstr>   </vt:lpstr>
      <vt:lpstr>Context of the Central Referral Unit</vt:lpstr>
      <vt:lpstr>Rationale For Changes</vt:lpstr>
      <vt:lpstr>Rationale for Changes</vt:lpstr>
      <vt:lpstr>Rationale for Changes</vt:lpstr>
      <vt:lpstr>Overview of One Front Door Proposals</vt:lpstr>
      <vt:lpstr>Key Functions to Consider</vt:lpstr>
      <vt:lpstr>Impact on Districts and Wider Partnership</vt:lpstr>
      <vt:lpstr>Impact for Schools</vt:lpstr>
      <vt:lpstr>PowerPoint Presentation</vt:lpstr>
      <vt:lpstr>PowerPoint Presentation</vt:lpstr>
      <vt:lpstr>PowerPoint Presentation</vt:lpstr>
      <vt:lpstr>www.kelsi.org.uk</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Diana - ELS SSP</dc:creator>
  <cp:lastModifiedBy>Edwards, Max - EY PS</cp:lastModifiedBy>
  <cp:revision>484</cp:revision>
  <cp:lastPrinted>2017-03-06T11:40:34Z</cp:lastPrinted>
  <dcterms:created xsi:type="dcterms:W3CDTF">2014-08-28T07:47:43Z</dcterms:created>
  <dcterms:modified xsi:type="dcterms:W3CDTF">2017-03-21T10:29:14Z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5e328715-89ef-4d66-9f66-cdc39c758dae</vt:lpwstr>
  </property>
  <property fmtid="{D5CDD505-2E9C-101B-9397-08002B2CF9AE}" pid="3" name="ContentTypeId">
    <vt:lpwstr>0x010100D42229A364E9FC4EBDE1546DFF3D65AD</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HDA2S5J67HAM-54-389</vt:lpwstr>
  </property>
  <property fmtid="{D5CDD505-2E9C-101B-9397-08002B2CF9AE}" pid="10" name="Directorate">
    <vt:lpwstr>All</vt:lpwstr>
  </property>
  <property fmtid="{D5CDD505-2E9C-101B-9397-08002B2CF9AE}" pid="11" name="_dlc_DocIdUrl">
    <vt:lpwstr>http://knet/ourcouncil/_layouts/DocIdRedir.aspx?ID=HDA2S5J67HAM-54-389, HDA2S5J67HAM-54-389</vt:lpwstr>
  </property>
  <property fmtid="{D5CDD505-2E9C-101B-9397-08002B2CF9AE}" pid="12" name="Structure chart">
    <vt:lpwstr>0</vt:lpwstr>
  </property>
</Properties>
</file>