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0" r:id="rId3"/>
    <p:sldId id="425" r:id="rId4"/>
    <p:sldId id="426" r:id="rId5"/>
    <p:sldId id="427" r:id="rId6"/>
    <p:sldId id="268" r:id="rId7"/>
    <p:sldId id="275" r:id="rId8"/>
    <p:sldId id="276" r:id="rId9"/>
    <p:sldId id="279" r:id="rId10"/>
    <p:sldId id="430" r:id="rId11"/>
    <p:sldId id="424" r:id="rId12"/>
    <p:sldId id="288" r:id="rId13"/>
    <p:sldId id="308" r:id="rId14"/>
    <p:sldId id="303" r:id="rId15"/>
    <p:sldId id="428" r:id="rId16"/>
    <p:sldId id="257" r:id="rId17"/>
    <p:sldId id="328" r:id="rId18"/>
    <p:sldId id="329" r:id="rId19"/>
    <p:sldId id="429" r:id="rId20"/>
    <p:sldId id="331" r:id="rId21"/>
    <p:sldId id="333" r:id="rId22"/>
    <p:sldId id="334" r:id="rId23"/>
    <p:sldId id="335" r:id="rId24"/>
    <p:sldId id="332" r:id="rId25"/>
    <p:sldId id="271" r:id="rId26"/>
    <p:sldId id="258" r:id="rId27"/>
    <p:sldId id="259" r:id="rId28"/>
    <p:sldId id="260" r:id="rId29"/>
    <p:sldId id="261" r:id="rId30"/>
    <p:sldId id="262" r:id="rId31"/>
    <p:sldId id="263" r:id="rId32"/>
    <p:sldId id="264" r:id="rId33"/>
    <p:sldId id="2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invicta.cantium.net\kccroot\Universal\CFE%20Commissioning%20Unit\3%20Disabled%20Children\COVID%2019\COVID%20Summer%20Activity%20Programmes%20(Disabled%20Children%20and%20Young%20People)(1-19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0504926225188E-2"/>
          <c:y val="3.5938903863432167E-2"/>
          <c:w val="0.92309048644356484"/>
          <c:h val="0.75673210659988255"/>
        </c:manualLayout>
      </c:layout>
      <c:barChart>
        <c:barDir val="col"/>
        <c:grouping val="clustered"/>
        <c:varyColors val="0"/>
        <c:ser>
          <c:idx val="0"/>
          <c:order val="0"/>
          <c:tx>
            <c:strRef>
              <c:f>'Well being'!$A$13</c:f>
              <c:strCache>
                <c:ptCount val="1"/>
                <c:pt idx="0">
                  <c:v>A lot better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'Well being'!$B$12:$E$12</c:f>
              <c:strCache>
                <c:ptCount val="4"/>
                <c:pt idx="0">
                  <c:v>Your disabled child(ren) or young person</c:v>
                </c:pt>
                <c:pt idx="1">
                  <c:v>Siblings</c:v>
                </c:pt>
                <c:pt idx="2">
                  <c:v>You</c:v>
                </c:pt>
                <c:pt idx="3">
                  <c:v>Your partner</c:v>
                </c:pt>
              </c:strCache>
            </c:strRef>
          </c:cat>
          <c:val>
            <c:numRef>
              <c:f>'Well being'!$B$13:$E$13</c:f>
              <c:numCache>
                <c:formatCode>General</c:formatCode>
                <c:ptCount val="4"/>
                <c:pt idx="0">
                  <c:v>3.2</c:v>
                </c:pt>
                <c:pt idx="1">
                  <c:v>4.9000000000000004</c:v>
                </c:pt>
                <c:pt idx="2">
                  <c:v>3.2</c:v>
                </c:pt>
                <c:pt idx="3">
                  <c:v>4</c:v>
                </c:pt>
              </c:numCache>
            </c:numRef>
          </c:val>
          <c:extLst>
            <c:ext xmlns:c16="http://schemas.microsoft.com/office/drawing/2014/chart" uri="{C3380CC4-5D6E-409C-BE32-E72D297353CC}">
              <c16:uniqueId val="{00000000-2696-4DC1-AF61-02D2E895823F}"/>
            </c:ext>
          </c:extLst>
        </c:ser>
        <c:ser>
          <c:idx val="1"/>
          <c:order val="1"/>
          <c:tx>
            <c:strRef>
              <c:f>'Well being'!$A$14</c:f>
              <c:strCache>
                <c:ptCount val="1"/>
                <c:pt idx="0">
                  <c:v>A Little Better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'Well being'!$B$12:$E$12</c:f>
              <c:strCache>
                <c:ptCount val="4"/>
                <c:pt idx="0">
                  <c:v>Your disabled child(ren) or young person</c:v>
                </c:pt>
                <c:pt idx="1">
                  <c:v>Siblings</c:v>
                </c:pt>
                <c:pt idx="2">
                  <c:v>You</c:v>
                </c:pt>
                <c:pt idx="3">
                  <c:v>Your partner</c:v>
                </c:pt>
              </c:strCache>
            </c:strRef>
          </c:cat>
          <c:val>
            <c:numRef>
              <c:f>'Well being'!$B$14:$E$14</c:f>
              <c:numCache>
                <c:formatCode>General</c:formatCode>
                <c:ptCount val="4"/>
                <c:pt idx="0">
                  <c:v>10</c:v>
                </c:pt>
                <c:pt idx="1">
                  <c:v>4.2</c:v>
                </c:pt>
                <c:pt idx="2">
                  <c:v>3.7</c:v>
                </c:pt>
                <c:pt idx="3">
                  <c:v>4.5999999999999996</c:v>
                </c:pt>
              </c:numCache>
            </c:numRef>
          </c:val>
          <c:extLst>
            <c:ext xmlns:c16="http://schemas.microsoft.com/office/drawing/2014/chart" uri="{C3380CC4-5D6E-409C-BE32-E72D297353CC}">
              <c16:uniqueId val="{00000001-2696-4DC1-AF61-02D2E895823F}"/>
            </c:ext>
          </c:extLst>
        </c:ser>
        <c:ser>
          <c:idx val="2"/>
          <c:order val="2"/>
          <c:tx>
            <c:strRef>
              <c:f>'Well being'!$A$15</c:f>
              <c:strCache>
                <c:ptCount val="1"/>
                <c:pt idx="0">
                  <c:v>Same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'Well being'!$B$12:$E$12</c:f>
              <c:strCache>
                <c:ptCount val="4"/>
                <c:pt idx="0">
                  <c:v>Your disabled child(ren) or young person</c:v>
                </c:pt>
                <c:pt idx="1">
                  <c:v>Siblings</c:v>
                </c:pt>
                <c:pt idx="2">
                  <c:v>You</c:v>
                </c:pt>
                <c:pt idx="3">
                  <c:v>Your partner</c:v>
                </c:pt>
              </c:strCache>
            </c:strRef>
          </c:cat>
          <c:val>
            <c:numRef>
              <c:f>'Well being'!$B$15:$E$15</c:f>
              <c:numCache>
                <c:formatCode>General</c:formatCode>
                <c:ptCount val="4"/>
                <c:pt idx="0">
                  <c:v>29.5</c:v>
                </c:pt>
                <c:pt idx="1">
                  <c:v>41.4</c:v>
                </c:pt>
                <c:pt idx="2">
                  <c:v>37.9</c:v>
                </c:pt>
                <c:pt idx="3">
                  <c:v>44.7</c:v>
                </c:pt>
              </c:numCache>
            </c:numRef>
          </c:val>
          <c:extLst>
            <c:ext xmlns:c16="http://schemas.microsoft.com/office/drawing/2014/chart" uri="{C3380CC4-5D6E-409C-BE32-E72D297353CC}">
              <c16:uniqueId val="{00000002-2696-4DC1-AF61-02D2E895823F}"/>
            </c:ext>
          </c:extLst>
        </c:ser>
        <c:ser>
          <c:idx val="3"/>
          <c:order val="3"/>
          <c:tx>
            <c:strRef>
              <c:f>'Well being'!$A$16</c:f>
              <c:strCache>
                <c:ptCount val="1"/>
                <c:pt idx="0">
                  <c:v>A little worse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'Well being'!$B$12:$E$12</c:f>
              <c:strCache>
                <c:ptCount val="4"/>
                <c:pt idx="0">
                  <c:v>Your disabled child(ren) or young person</c:v>
                </c:pt>
                <c:pt idx="1">
                  <c:v>Siblings</c:v>
                </c:pt>
                <c:pt idx="2">
                  <c:v>You</c:v>
                </c:pt>
                <c:pt idx="3">
                  <c:v>Your partner</c:v>
                </c:pt>
              </c:strCache>
            </c:strRef>
          </c:cat>
          <c:val>
            <c:numRef>
              <c:f>'Well being'!$B$16:$E$16</c:f>
              <c:numCache>
                <c:formatCode>General</c:formatCode>
                <c:ptCount val="4"/>
                <c:pt idx="0">
                  <c:v>39.5</c:v>
                </c:pt>
                <c:pt idx="1">
                  <c:v>44.6</c:v>
                </c:pt>
                <c:pt idx="2">
                  <c:v>40</c:v>
                </c:pt>
                <c:pt idx="3">
                  <c:v>37.5</c:v>
                </c:pt>
              </c:numCache>
            </c:numRef>
          </c:val>
          <c:extLst>
            <c:ext xmlns:c16="http://schemas.microsoft.com/office/drawing/2014/chart" uri="{C3380CC4-5D6E-409C-BE32-E72D297353CC}">
              <c16:uniqueId val="{00000003-2696-4DC1-AF61-02D2E895823F}"/>
            </c:ext>
          </c:extLst>
        </c:ser>
        <c:ser>
          <c:idx val="4"/>
          <c:order val="4"/>
          <c:tx>
            <c:strRef>
              <c:f>'Well being'!$A$17</c:f>
              <c:strCache>
                <c:ptCount val="1"/>
                <c:pt idx="0">
                  <c:v>A lot worse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'Well being'!$B$12:$E$12</c:f>
              <c:strCache>
                <c:ptCount val="4"/>
                <c:pt idx="0">
                  <c:v>Your disabled child(ren) or young person</c:v>
                </c:pt>
                <c:pt idx="1">
                  <c:v>Siblings</c:v>
                </c:pt>
                <c:pt idx="2">
                  <c:v>You</c:v>
                </c:pt>
                <c:pt idx="3">
                  <c:v>Your partner</c:v>
                </c:pt>
              </c:strCache>
            </c:strRef>
          </c:cat>
          <c:val>
            <c:numRef>
              <c:f>'Well being'!$B$17:$E$17</c:f>
              <c:numCache>
                <c:formatCode>General</c:formatCode>
                <c:ptCount val="4"/>
                <c:pt idx="0">
                  <c:v>16.8</c:v>
                </c:pt>
                <c:pt idx="1">
                  <c:v>4.9000000000000004</c:v>
                </c:pt>
                <c:pt idx="2">
                  <c:v>14.2</c:v>
                </c:pt>
                <c:pt idx="3">
                  <c:v>9.1999999999999993</c:v>
                </c:pt>
              </c:numCache>
            </c:numRef>
          </c:val>
          <c:extLst>
            <c:ext xmlns:c16="http://schemas.microsoft.com/office/drawing/2014/chart" uri="{C3380CC4-5D6E-409C-BE32-E72D297353CC}">
              <c16:uniqueId val="{00000004-2696-4DC1-AF61-02D2E895823F}"/>
            </c:ext>
          </c:extLst>
        </c:ser>
        <c:dLbls>
          <c:dLblPos val="outEnd"/>
          <c:showLegendKey val="0"/>
          <c:showVal val="1"/>
          <c:showCatName val="0"/>
          <c:showSerName val="0"/>
          <c:showPercent val="0"/>
          <c:showBubbleSize val="0"/>
        </c:dLbls>
        <c:gapWidth val="219"/>
        <c:overlap val="-27"/>
        <c:axId val="798509520"/>
        <c:axId val="798515424"/>
      </c:barChart>
      <c:catAx>
        <c:axId val="79850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8515424"/>
        <c:crosses val="autoZero"/>
        <c:auto val="1"/>
        <c:lblAlgn val="ctr"/>
        <c:lblOffset val="100"/>
        <c:noMultiLvlLbl val="0"/>
      </c:catAx>
      <c:valAx>
        <c:axId val="798515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8509520"/>
        <c:crosses val="autoZero"/>
        <c:crossBetween val="between"/>
      </c:valAx>
      <c:spPr>
        <a:noFill/>
        <a:ln>
          <a:noFill/>
        </a:ln>
        <a:effectLst/>
      </c:spPr>
    </c:plotArea>
    <c:legend>
      <c:legendPos val="b"/>
      <c:layout>
        <c:manualLayout>
          <c:xMode val="edge"/>
          <c:yMode val="edge"/>
          <c:x val="0.13369430035420871"/>
          <c:y val="0.89157875725193725"/>
          <c:w val="0.69111088632984841"/>
          <c:h val="6.183626892612814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C81AC-FCF0-4CB9-81C6-A9205B5F37E3}" type="datetimeFigureOut">
              <a:rPr lang="en-GB" smtClean="0"/>
              <a:t>17/07/2020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14DAF-A65F-4DD8-8D4F-E3CCF5CE3947}" type="slidenum">
              <a:rPr lang="en-GB" smtClean="0"/>
              <a:t>‹#›</a:t>
            </a:fld>
            <a:endParaRPr lang="en-GB"/>
          </a:p>
        </p:txBody>
      </p:sp>
    </p:spTree>
    <p:extLst>
      <p:ext uri="{BB962C8B-B14F-4D97-AF65-F5344CB8AC3E}">
        <p14:creationId xmlns:p14="http://schemas.microsoft.com/office/powerpoint/2010/main" val="16151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pPr>
                <a:defRPr/>
              </a:pPr>
              <a:t>3</a:t>
            </a:fld>
            <a:endParaRPr lang="en-GB" dirty="0"/>
          </a:p>
        </p:txBody>
      </p:sp>
    </p:spTree>
    <p:extLst>
      <p:ext uri="{BB962C8B-B14F-4D97-AF65-F5344CB8AC3E}">
        <p14:creationId xmlns:p14="http://schemas.microsoft.com/office/powerpoint/2010/main" val="260703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pPr>
                <a:defRPr/>
              </a:pPr>
              <a:t>4</a:t>
            </a:fld>
            <a:endParaRPr lang="en-GB" dirty="0"/>
          </a:p>
        </p:txBody>
      </p:sp>
    </p:spTree>
    <p:extLst>
      <p:ext uri="{BB962C8B-B14F-4D97-AF65-F5344CB8AC3E}">
        <p14:creationId xmlns:p14="http://schemas.microsoft.com/office/powerpoint/2010/main" val="2607030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pPr>
                <a:defRPr/>
              </a:pPr>
              <a:t>5</a:t>
            </a:fld>
            <a:endParaRPr lang="en-GB" dirty="0"/>
          </a:p>
        </p:txBody>
      </p:sp>
    </p:spTree>
    <p:extLst>
      <p:ext uri="{BB962C8B-B14F-4D97-AF65-F5344CB8AC3E}">
        <p14:creationId xmlns:p14="http://schemas.microsoft.com/office/powerpoint/2010/main" val="214182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9EE155-56B8-428A-9806-B1D4AEE5F28B}" type="slidenum">
              <a:rPr lang="en-GB" smtClean="0"/>
              <a:t>11</a:t>
            </a:fld>
            <a:endParaRPr lang="en-GB"/>
          </a:p>
        </p:txBody>
      </p:sp>
    </p:spTree>
    <p:extLst>
      <p:ext uri="{BB962C8B-B14F-4D97-AF65-F5344CB8AC3E}">
        <p14:creationId xmlns:p14="http://schemas.microsoft.com/office/powerpoint/2010/main" val="420091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p>
        </p:txBody>
      </p:sp>
      <p:sp>
        <p:nvSpPr>
          <p:cNvPr id="4" name="Slide Number Placeholder 3"/>
          <p:cNvSpPr>
            <a:spLocks noGrp="1"/>
          </p:cNvSpPr>
          <p:nvPr>
            <p:ph type="sldNum" sz="quarter" idx="5"/>
          </p:nvPr>
        </p:nvSpPr>
        <p:spPr/>
        <p:txBody>
          <a:bodyPr/>
          <a:lstStyle/>
          <a:p>
            <a:fld id="{319EE155-56B8-428A-9806-B1D4AEE5F28B}" type="slidenum">
              <a:rPr lang="en-GB" smtClean="0"/>
              <a:t>13</a:t>
            </a:fld>
            <a:endParaRPr lang="en-GB"/>
          </a:p>
        </p:txBody>
      </p:sp>
    </p:spTree>
    <p:extLst>
      <p:ext uri="{BB962C8B-B14F-4D97-AF65-F5344CB8AC3E}">
        <p14:creationId xmlns:p14="http://schemas.microsoft.com/office/powerpoint/2010/main" val="2250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9EE155-56B8-428A-9806-B1D4AEE5F28B}" type="slidenum">
              <a:rPr lang="en-GB" smtClean="0"/>
              <a:t>14</a:t>
            </a:fld>
            <a:endParaRPr lang="en-GB"/>
          </a:p>
        </p:txBody>
      </p:sp>
    </p:spTree>
    <p:extLst>
      <p:ext uri="{BB962C8B-B14F-4D97-AF65-F5344CB8AC3E}">
        <p14:creationId xmlns:p14="http://schemas.microsoft.com/office/powerpoint/2010/main" val="235481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B691-C526-461C-AD70-0C84F43898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948CC9-8BF0-448C-9F8E-2BC63C0D0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477C15-B2AD-4D03-912A-960687E91996}"/>
              </a:ext>
            </a:extLst>
          </p:cNvPr>
          <p:cNvSpPr>
            <a:spLocks noGrp="1"/>
          </p:cNvSpPr>
          <p:nvPr>
            <p:ph type="ftr" sz="quarter" idx="11"/>
          </p:nvPr>
        </p:nvSpPr>
        <p:spPr/>
        <p:txBody>
          <a:bodyPr/>
          <a:lstStyle/>
          <a:p>
            <a:r>
              <a:rPr lang="en-GB" dirty="0"/>
              <a:t>Strategic Commissioning</a:t>
            </a:r>
          </a:p>
        </p:txBody>
      </p:sp>
      <p:sp>
        <p:nvSpPr>
          <p:cNvPr id="6" name="Slide Number Placeholder 5">
            <a:extLst>
              <a:ext uri="{FF2B5EF4-FFF2-40B4-BE49-F238E27FC236}">
                <a16:creationId xmlns:a16="http://schemas.microsoft.com/office/drawing/2014/main" id="{4B3EA0E1-411E-4C79-808F-F1478EA7EFDB}"/>
              </a:ext>
            </a:extLst>
          </p:cNvPr>
          <p:cNvSpPr>
            <a:spLocks noGrp="1"/>
          </p:cNvSpPr>
          <p:nvPr>
            <p:ph type="sldNum" sz="quarter" idx="12"/>
          </p:nvPr>
        </p:nvSpPr>
        <p:spPr>
          <a:xfrm>
            <a:off x="9448800" y="6575366"/>
            <a:ext cx="2743200" cy="196618"/>
          </a:xfrm>
          <a:prstGeom prst="rect">
            <a:avLst/>
          </a:prstGeom>
        </p:spPr>
        <p:txBody>
          <a:bodyPr/>
          <a:lstStyle>
            <a:lvl1pPr algn="r">
              <a:defRPr sz="1050">
                <a:solidFill>
                  <a:schemeClr val="bg1"/>
                </a:solidFill>
                <a:latin typeface="Arial Nova" panose="020B0504020202020204" pitchFamily="34" charset="0"/>
              </a:defRPr>
            </a:lvl1pPr>
          </a:lstStyle>
          <a:p>
            <a:fld id="{E48ECDBB-01B9-4130-ADF4-5D26F6BCE4C9}" type="slidenum">
              <a:rPr lang="en-GB" smtClean="0"/>
              <a:pPr/>
              <a:t>‹#›</a:t>
            </a:fld>
            <a:endParaRPr lang="en-GB"/>
          </a:p>
        </p:txBody>
      </p:sp>
    </p:spTree>
    <p:extLst>
      <p:ext uri="{BB962C8B-B14F-4D97-AF65-F5344CB8AC3E}">
        <p14:creationId xmlns:p14="http://schemas.microsoft.com/office/powerpoint/2010/main" val="71163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9965-89EE-4047-89E2-EF94EA3BEA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9A27C0-2986-40A4-81E6-C73D68216C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9E24449E-5F75-4EDB-8982-2C00B5199347}"/>
              </a:ext>
            </a:extLst>
          </p:cNvPr>
          <p:cNvSpPr>
            <a:spLocks noGrp="1"/>
          </p:cNvSpPr>
          <p:nvPr>
            <p:ph type="sldNum" sz="quarter" idx="12"/>
          </p:nvPr>
        </p:nvSpPr>
        <p:spPr>
          <a:xfrm>
            <a:off x="9448800" y="6575366"/>
            <a:ext cx="2743200" cy="196618"/>
          </a:xfrm>
          <a:prstGeom prst="rect">
            <a:avLst/>
          </a:prstGeom>
        </p:spPr>
        <p:txBody>
          <a:bodyPr/>
          <a:lstStyle>
            <a:lvl1pPr algn="r">
              <a:defRPr sz="1050">
                <a:solidFill>
                  <a:schemeClr val="bg1"/>
                </a:solidFill>
                <a:latin typeface="Arial Nova" panose="020B0504020202020204" pitchFamily="34" charset="0"/>
              </a:defRPr>
            </a:lvl1pPr>
          </a:lstStyle>
          <a:p>
            <a:fld id="{E48ECDBB-01B9-4130-ADF4-5D26F6BCE4C9}" type="slidenum">
              <a:rPr lang="en-GB" smtClean="0"/>
              <a:pPr/>
              <a:t>‹#›</a:t>
            </a:fld>
            <a:endParaRPr lang="en-GB"/>
          </a:p>
        </p:txBody>
      </p:sp>
      <p:sp>
        <p:nvSpPr>
          <p:cNvPr id="8" name="Footer Placeholder 4">
            <a:extLst>
              <a:ext uri="{FF2B5EF4-FFF2-40B4-BE49-F238E27FC236}">
                <a16:creationId xmlns:a16="http://schemas.microsoft.com/office/drawing/2014/main" id="{32EAD1A8-E391-4FFE-825C-6F991938E160}"/>
              </a:ext>
            </a:extLst>
          </p:cNvPr>
          <p:cNvSpPr>
            <a:spLocks noGrp="1"/>
          </p:cNvSpPr>
          <p:nvPr>
            <p:ph type="ftr" sz="quarter" idx="11"/>
          </p:nvPr>
        </p:nvSpPr>
        <p:spPr>
          <a:xfrm>
            <a:off x="-9701" y="6529964"/>
            <a:ext cx="4114800" cy="329309"/>
          </a:xfrm>
        </p:spPr>
        <p:txBody>
          <a:bodyPr/>
          <a:lstStyle/>
          <a:p>
            <a:r>
              <a:rPr lang="en-GB" dirty="0"/>
              <a:t>Strategic Commissioning</a:t>
            </a:r>
          </a:p>
        </p:txBody>
      </p:sp>
    </p:spTree>
    <p:extLst>
      <p:ext uri="{BB962C8B-B14F-4D97-AF65-F5344CB8AC3E}">
        <p14:creationId xmlns:p14="http://schemas.microsoft.com/office/powerpoint/2010/main" val="41717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DAD186-C704-4217-8872-FF0931C681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DE6AE7-EBF1-4C29-8C06-099995A699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AB9B0024-5C5B-47D8-AAD8-402C6D0E7E00}"/>
              </a:ext>
            </a:extLst>
          </p:cNvPr>
          <p:cNvSpPr>
            <a:spLocks noGrp="1"/>
          </p:cNvSpPr>
          <p:nvPr>
            <p:ph type="sldNum" sz="quarter" idx="12"/>
          </p:nvPr>
        </p:nvSpPr>
        <p:spPr>
          <a:xfrm>
            <a:off x="9448800" y="6575366"/>
            <a:ext cx="2743200" cy="196618"/>
          </a:xfrm>
          <a:prstGeom prst="rect">
            <a:avLst/>
          </a:prstGeom>
        </p:spPr>
        <p:txBody>
          <a:bodyPr/>
          <a:lstStyle>
            <a:lvl1pPr algn="r">
              <a:defRPr sz="1050">
                <a:solidFill>
                  <a:schemeClr val="bg1"/>
                </a:solidFill>
                <a:latin typeface="Arial Nova" panose="020B0504020202020204" pitchFamily="34" charset="0"/>
              </a:defRPr>
            </a:lvl1pPr>
          </a:lstStyle>
          <a:p>
            <a:fld id="{E48ECDBB-01B9-4130-ADF4-5D26F6BCE4C9}" type="slidenum">
              <a:rPr lang="en-GB" smtClean="0"/>
              <a:pPr/>
              <a:t>‹#›</a:t>
            </a:fld>
            <a:endParaRPr lang="en-GB"/>
          </a:p>
        </p:txBody>
      </p:sp>
      <p:sp>
        <p:nvSpPr>
          <p:cNvPr id="8" name="Footer Placeholder 4">
            <a:extLst>
              <a:ext uri="{FF2B5EF4-FFF2-40B4-BE49-F238E27FC236}">
                <a16:creationId xmlns:a16="http://schemas.microsoft.com/office/drawing/2014/main" id="{FDD8043A-12A9-4899-A9BF-E95072869B9E}"/>
              </a:ext>
            </a:extLst>
          </p:cNvPr>
          <p:cNvSpPr>
            <a:spLocks noGrp="1"/>
          </p:cNvSpPr>
          <p:nvPr>
            <p:ph type="ftr" sz="quarter" idx="11"/>
          </p:nvPr>
        </p:nvSpPr>
        <p:spPr>
          <a:xfrm>
            <a:off x="-9701" y="6529964"/>
            <a:ext cx="4114800" cy="329309"/>
          </a:xfrm>
        </p:spPr>
        <p:txBody>
          <a:bodyPr/>
          <a:lstStyle/>
          <a:p>
            <a:r>
              <a:rPr lang="en-GB" dirty="0"/>
              <a:t>Strategic Commissioning</a:t>
            </a:r>
          </a:p>
        </p:txBody>
      </p:sp>
    </p:spTree>
    <p:extLst>
      <p:ext uri="{BB962C8B-B14F-4D97-AF65-F5344CB8AC3E}">
        <p14:creationId xmlns:p14="http://schemas.microsoft.com/office/powerpoint/2010/main" val="322969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D38EA-16BA-473D-BE83-0F6A39F091BE}"/>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FF9B2FE3-39EC-4EAA-9184-9C71A54C7E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5">
            <a:extLst>
              <a:ext uri="{FF2B5EF4-FFF2-40B4-BE49-F238E27FC236}">
                <a16:creationId xmlns:a16="http://schemas.microsoft.com/office/drawing/2014/main" id="{13BEB204-E760-49DE-AC11-99F6FA86E79B}"/>
              </a:ext>
            </a:extLst>
          </p:cNvPr>
          <p:cNvSpPr>
            <a:spLocks noGrp="1"/>
          </p:cNvSpPr>
          <p:nvPr>
            <p:ph type="sldNum" sz="quarter" idx="12"/>
          </p:nvPr>
        </p:nvSpPr>
        <p:spPr>
          <a:xfrm>
            <a:off x="9448800" y="6575366"/>
            <a:ext cx="2743200" cy="196618"/>
          </a:xfrm>
          <a:prstGeom prst="rect">
            <a:avLst/>
          </a:prstGeom>
        </p:spPr>
        <p:txBody>
          <a:bodyPr/>
          <a:lstStyle>
            <a:lvl1pPr algn="r">
              <a:defRPr sz="1050">
                <a:solidFill>
                  <a:schemeClr val="bg1"/>
                </a:solidFill>
                <a:latin typeface="Arial Nova" panose="020B0504020202020204" pitchFamily="34" charset="0"/>
              </a:defRPr>
            </a:lvl1pPr>
          </a:lstStyle>
          <a:p>
            <a:fld id="{E48ECDBB-01B9-4130-ADF4-5D26F6BCE4C9}" type="slidenum">
              <a:rPr lang="en-GB" smtClean="0"/>
              <a:pPr/>
              <a:t>‹#›</a:t>
            </a:fld>
            <a:endParaRPr lang="en-GB"/>
          </a:p>
        </p:txBody>
      </p:sp>
      <p:sp>
        <p:nvSpPr>
          <p:cNvPr id="8" name="Footer Placeholder 4">
            <a:extLst>
              <a:ext uri="{FF2B5EF4-FFF2-40B4-BE49-F238E27FC236}">
                <a16:creationId xmlns:a16="http://schemas.microsoft.com/office/drawing/2014/main" id="{26DA9F78-5CDE-4894-84D2-E3FC55268454}"/>
              </a:ext>
            </a:extLst>
          </p:cNvPr>
          <p:cNvSpPr>
            <a:spLocks noGrp="1"/>
          </p:cNvSpPr>
          <p:nvPr>
            <p:ph type="ftr" sz="quarter" idx="11"/>
          </p:nvPr>
        </p:nvSpPr>
        <p:spPr>
          <a:xfrm>
            <a:off x="-9701" y="6529964"/>
            <a:ext cx="4114800" cy="329309"/>
          </a:xfrm>
        </p:spPr>
        <p:txBody>
          <a:bodyPr/>
          <a:lstStyle/>
          <a:p>
            <a:r>
              <a:rPr lang="en-GB" dirty="0"/>
              <a:t>Strategic Commissioning</a:t>
            </a:r>
          </a:p>
        </p:txBody>
      </p:sp>
    </p:spTree>
    <p:extLst>
      <p:ext uri="{BB962C8B-B14F-4D97-AF65-F5344CB8AC3E}">
        <p14:creationId xmlns:p14="http://schemas.microsoft.com/office/powerpoint/2010/main" val="157778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095E-09F4-4A76-8309-5E2C2CAFDD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E47DE1D-5E3D-4445-9194-36A5E476F5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33725D4D-FDEB-42A9-B69D-0A99FADC40A6}"/>
              </a:ext>
            </a:extLst>
          </p:cNvPr>
          <p:cNvSpPr>
            <a:spLocks noGrp="1"/>
          </p:cNvSpPr>
          <p:nvPr>
            <p:ph type="sldNum" sz="quarter" idx="12"/>
          </p:nvPr>
        </p:nvSpPr>
        <p:spPr>
          <a:xfrm>
            <a:off x="9448800" y="6575366"/>
            <a:ext cx="2743200" cy="196618"/>
          </a:xfrm>
          <a:prstGeom prst="rect">
            <a:avLst/>
          </a:prstGeom>
        </p:spPr>
        <p:txBody>
          <a:bodyPr/>
          <a:lstStyle>
            <a:lvl1pPr algn="r">
              <a:defRPr sz="1050">
                <a:solidFill>
                  <a:schemeClr val="bg1"/>
                </a:solidFill>
                <a:latin typeface="Arial Nova" panose="020B0504020202020204" pitchFamily="34" charset="0"/>
              </a:defRPr>
            </a:lvl1pPr>
          </a:lstStyle>
          <a:p>
            <a:fld id="{E48ECDBB-01B9-4130-ADF4-5D26F6BCE4C9}" type="slidenum">
              <a:rPr lang="en-GB" smtClean="0"/>
              <a:pPr/>
              <a:t>‹#›</a:t>
            </a:fld>
            <a:endParaRPr lang="en-GB"/>
          </a:p>
        </p:txBody>
      </p:sp>
      <p:sp>
        <p:nvSpPr>
          <p:cNvPr id="8" name="Footer Placeholder 4">
            <a:extLst>
              <a:ext uri="{FF2B5EF4-FFF2-40B4-BE49-F238E27FC236}">
                <a16:creationId xmlns:a16="http://schemas.microsoft.com/office/drawing/2014/main" id="{439BE6E1-496A-4A86-BA2C-E6AF4611DF59}"/>
              </a:ext>
            </a:extLst>
          </p:cNvPr>
          <p:cNvSpPr>
            <a:spLocks noGrp="1"/>
          </p:cNvSpPr>
          <p:nvPr>
            <p:ph type="ftr" sz="quarter" idx="11"/>
          </p:nvPr>
        </p:nvSpPr>
        <p:spPr>
          <a:xfrm>
            <a:off x="-9701" y="6529964"/>
            <a:ext cx="4114800" cy="329309"/>
          </a:xfrm>
        </p:spPr>
        <p:txBody>
          <a:bodyPr/>
          <a:lstStyle/>
          <a:p>
            <a:r>
              <a:rPr lang="en-GB" dirty="0"/>
              <a:t>Strategic Commissioning</a:t>
            </a:r>
          </a:p>
        </p:txBody>
      </p:sp>
    </p:spTree>
    <p:extLst>
      <p:ext uri="{BB962C8B-B14F-4D97-AF65-F5344CB8AC3E}">
        <p14:creationId xmlns:p14="http://schemas.microsoft.com/office/powerpoint/2010/main" val="323724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0F69-A19C-4FA0-984B-379FAEB5AA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8D353D-664B-4CDC-81A2-947A459063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BBCE09B1-0782-4B37-84A5-1CF1FE3CDB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a:extLst>
              <a:ext uri="{FF2B5EF4-FFF2-40B4-BE49-F238E27FC236}">
                <a16:creationId xmlns:a16="http://schemas.microsoft.com/office/drawing/2014/main" id="{1687D8F7-8B53-489C-B241-7121ADAC9EB6}"/>
              </a:ext>
            </a:extLst>
          </p:cNvPr>
          <p:cNvSpPr>
            <a:spLocks noGrp="1"/>
          </p:cNvSpPr>
          <p:nvPr>
            <p:ph type="sldNum" sz="quarter" idx="12"/>
          </p:nvPr>
        </p:nvSpPr>
        <p:spPr>
          <a:xfrm>
            <a:off x="9448800" y="6575366"/>
            <a:ext cx="2743200" cy="196618"/>
          </a:xfrm>
          <a:prstGeom prst="rect">
            <a:avLst/>
          </a:prstGeom>
        </p:spPr>
        <p:txBody>
          <a:bodyPr/>
          <a:lstStyle>
            <a:lvl1pPr algn="r">
              <a:defRPr sz="1050">
                <a:solidFill>
                  <a:schemeClr val="bg1"/>
                </a:solidFill>
                <a:latin typeface="Arial Nova" panose="020B0504020202020204" pitchFamily="34" charset="0"/>
              </a:defRPr>
            </a:lvl1pPr>
          </a:lstStyle>
          <a:p>
            <a:fld id="{E48ECDBB-01B9-4130-ADF4-5D26F6BCE4C9}" type="slidenum">
              <a:rPr lang="en-GB" smtClean="0"/>
              <a:pPr/>
              <a:t>‹#›</a:t>
            </a:fld>
            <a:endParaRPr lang="en-GB"/>
          </a:p>
        </p:txBody>
      </p:sp>
      <p:sp>
        <p:nvSpPr>
          <p:cNvPr id="9" name="Footer Placeholder 4">
            <a:extLst>
              <a:ext uri="{FF2B5EF4-FFF2-40B4-BE49-F238E27FC236}">
                <a16:creationId xmlns:a16="http://schemas.microsoft.com/office/drawing/2014/main" id="{DC64DA20-0D87-4B3C-8D24-2839469EB643}"/>
              </a:ext>
            </a:extLst>
          </p:cNvPr>
          <p:cNvSpPr>
            <a:spLocks noGrp="1"/>
          </p:cNvSpPr>
          <p:nvPr>
            <p:ph type="ftr" sz="quarter" idx="11"/>
          </p:nvPr>
        </p:nvSpPr>
        <p:spPr>
          <a:xfrm>
            <a:off x="-9701" y="6529964"/>
            <a:ext cx="4114800" cy="329309"/>
          </a:xfrm>
        </p:spPr>
        <p:txBody>
          <a:bodyPr/>
          <a:lstStyle/>
          <a:p>
            <a:r>
              <a:rPr lang="en-GB" dirty="0"/>
              <a:t>Strategic Commissioning</a:t>
            </a:r>
          </a:p>
        </p:txBody>
      </p:sp>
    </p:spTree>
    <p:extLst>
      <p:ext uri="{BB962C8B-B14F-4D97-AF65-F5344CB8AC3E}">
        <p14:creationId xmlns:p14="http://schemas.microsoft.com/office/powerpoint/2010/main" val="395166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F1DD-6C72-4AE9-AEB8-5714BF39A8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72F8E7-2192-43CE-8B20-410E13877B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944AB6-ECE2-41CE-BFCA-1A72907AAF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EB65205-5110-42A8-9D4C-040A0BF8DB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B4B43-A731-49D1-9E36-19F5D80960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a16="http://schemas.microsoft.com/office/drawing/2014/main" id="{847FF83B-2206-4EF0-942C-8398587536D5}"/>
              </a:ext>
            </a:extLst>
          </p:cNvPr>
          <p:cNvSpPr>
            <a:spLocks noGrp="1"/>
          </p:cNvSpPr>
          <p:nvPr>
            <p:ph type="sldNum" sz="quarter" idx="12"/>
          </p:nvPr>
        </p:nvSpPr>
        <p:spPr>
          <a:xfrm>
            <a:off x="9448800" y="6575366"/>
            <a:ext cx="2743200" cy="196618"/>
          </a:xfrm>
          <a:prstGeom prst="rect">
            <a:avLst/>
          </a:prstGeom>
        </p:spPr>
        <p:txBody>
          <a:bodyPr/>
          <a:lstStyle>
            <a:lvl1pPr algn="r">
              <a:defRPr sz="1050">
                <a:solidFill>
                  <a:schemeClr val="bg1"/>
                </a:solidFill>
                <a:latin typeface="Arial Nova" panose="020B0504020202020204" pitchFamily="34" charset="0"/>
              </a:defRPr>
            </a:lvl1pPr>
          </a:lstStyle>
          <a:p>
            <a:fld id="{E48ECDBB-01B9-4130-ADF4-5D26F6BCE4C9}" type="slidenum">
              <a:rPr lang="en-GB" smtClean="0"/>
              <a:pPr/>
              <a:t>‹#›</a:t>
            </a:fld>
            <a:endParaRPr lang="en-GB"/>
          </a:p>
        </p:txBody>
      </p:sp>
      <p:sp>
        <p:nvSpPr>
          <p:cNvPr id="11" name="Footer Placeholder 4">
            <a:extLst>
              <a:ext uri="{FF2B5EF4-FFF2-40B4-BE49-F238E27FC236}">
                <a16:creationId xmlns:a16="http://schemas.microsoft.com/office/drawing/2014/main" id="{2B83C3EB-063A-4CD6-BC6C-1BF1BD0DB8C3}"/>
              </a:ext>
            </a:extLst>
          </p:cNvPr>
          <p:cNvSpPr>
            <a:spLocks noGrp="1"/>
          </p:cNvSpPr>
          <p:nvPr>
            <p:ph type="ftr" sz="quarter" idx="11"/>
          </p:nvPr>
        </p:nvSpPr>
        <p:spPr>
          <a:xfrm>
            <a:off x="-9701" y="6529964"/>
            <a:ext cx="4114800" cy="329309"/>
          </a:xfrm>
        </p:spPr>
        <p:txBody>
          <a:bodyPr/>
          <a:lstStyle/>
          <a:p>
            <a:r>
              <a:rPr lang="en-GB" dirty="0"/>
              <a:t>Strategic Commissioning</a:t>
            </a:r>
          </a:p>
        </p:txBody>
      </p:sp>
    </p:spTree>
    <p:extLst>
      <p:ext uri="{BB962C8B-B14F-4D97-AF65-F5344CB8AC3E}">
        <p14:creationId xmlns:p14="http://schemas.microsoft.com/office/powerpoint/2010/main" val="76647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CAEF-091E-4B1F-ACED-683C43AB7267}"/>
              </a:ext>
            </a:extLst>
          </p:cNvPr>
          <p:cNvSpPr>
            <a:spLocks noGrp="1"/>
          </p:cNvSpPr>
          <p:nvPr>
            <p:ph type="title"/>
          </p:nvPr>
        </p:nvSpPr>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6A5BDD28-360E-4116-AB38-9C36EC1B2CBF}"/>
              </a:ext>
            </a:extLst>
          </p:cNvPr>
          <p:cNvSpPr>
            <a:spLocks noGrp="1"/>
          </p:cNvSpPr>
          <p:nvPr>
            <p:ph type="sldNum" sz="quarter" idx="12"/>
          </p:nvPr>
        </p:nvSpPr>
        <p:spPr>
          <a:xfrm>
            <a:off x="9448800" y="6575366"/>
            <a:ext cx="2743200" cy="196618"/>
          </a:xfrm>
          <a:prstGeom prst="rect">
            <a:avLst/>
          </a:prstGeom>
        </p:spPr>
        <p:txBody>
          <a:bodyPr/>
          <a:lstStyle>
            <a:lvl1pPr algn="r">
              <a:defRPr sz="1050">
                <a:solidFill>
                  <a:schemeClr val="bg1"/>
                </a:solidFill>
                <a:latin typeface="Arial Nova" panose="020B0504020202020204" pitchFamily="34" charset="0"/>
              </a:defRPr>
            </a:lvl1pPr>
          </a:lstStyle>
          <a:p>
            <a:fld id="{E48ECDBB-01B9-4130-ADF4-5D26F6BCE4C9}" type="slidenum">
              <a:rPr lang="en-GB" smtClean="0"/>
              <a:pPr/>
              <a:t>‹#›</a:t>
            </a:fld>
            <a:endParaRPr lang="en-GB"/>
          </a:p>
        </p:txBody>
      </p:sp>
      <p:sp>
        <p:nvSpPr>
          <p:cNvPr id="7" name="Footer Placeholder 4">
            <a:extLst>
              <a:ext uri="{FF2B5EF4-FFF2-40B4-BE49-F238E27FC236}">
                <a16:creationId xmlns:a16="http://schemas.microsoft.com/office/drawing/2014/main" id="{80C62030-09E9-4ED9-A590-F41837364D1E}"/>
              </a:ext>
            </a:extLst>
          </p:cNvPr>
          <p:cNvSpPr>
            <a:spLocks noGrp="1"/>
          </p:cNvSpPr>
          <p:nvPr>
            <p:ph type="ftr" sz="quarter" idx="11"/>
          </p:nvPr>
        </p:nvSpPr>
        <p:spPr>
          <a:xfrm>
            <a:off x="-9701" y="6529964"/>
            <a:ext cx="4114800" cy="329309"/>
          </a:xfrm>
        </p:spPr>
        <p:txBody>
          <a:bodyPr/>
          <a:lstStyle/>
          <a:p>
            <a:r>
              <a:rPr lang="en-GB" dirty="0"/>
              <a:t>Strategic Commissioning</a:t>
            </a:r>
          </a:p>
        </p:txBody>
      </p:sp>
    </p:spTree>
    <p:extLst>
      <p:ext uri="{BB962C8B-B14F-4D97-AF65-F5344CB8AC3E}">
        <p14:creationId xmlns:p14="http://schemas.microsoft.com/office/powerpoint/2010/main" val="1092991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2125224-58FC-4E05-9CC3-41681FFBAA46}"/>
              </a:ext>
            </a:extLst>
          </p:cNvPr>
          <p:cNvSpPr>
            <a:spLocks noGrp="1"/>
          </p:cNvSpPr>
          <p:nvPr>
            <p:ph type="sldNum" sz="quarter" idx="12"/>
          </p:nvPr>
        </p:nvSpPr>
        <p:spPr>
          <a:xfrm>
            <a:off x="9448800" y="6575366"/>
            <a:ext cx="2743200" cy="196618"/>
          </a:xfrm>
          <a:prstGeom prst="rect">
            <a:avLst/>
          </a:prstGeom>
        </p:spPr>
        <p:txBody>
          <a:bodyPr/>
          <a:lstStyle>
            <a:lvl1pPr algn="r">
              <a:defRPr sz="1050">
                <a:solidFill>
                  <a:schemeClr val="bg1"/>
                </a:solidFill>
                <a:latin typeface="Arial Nova" panose="020B0504020202020204" pitchFamily="34" charset="0"/>
              </a:defRPr>
            </a:lvl1pPr>
          </a:lstStyle>
          <a:p>
            <a:fld id="{E48ECDBB-01B9-4130-ADF4-5D26F6BCE4C9}" type="slidenum">
              <a:rPr lang="en-GB" smtClean="0"/>
              <a:pPr/>
              <a:t>‹#›</a:t>
            </a:fld>
            <a:endParaRPr lang="en-GB"/>
          </a:p>
        </p:txBody>
      </p:sp>
      <p:sp>
        <p:nvSpPr>
          <p:cNvPr id="6" name="Footer Placeholder 4">
            <a:extLst>
              <a:ext uri="{FF2B5EF4-FFF2-40B4-BE49-F238E27FC236}">
                <a16:creationId xmlns:a16="http://schemas.microsoft.com/office/drawing/2014/main" id="{7596BFE4-AF04-4643-AB64-3E40575341D0}"/>
              </a:ext>
            </a:extLst>
          </p:cNvPr>
          <p:cNvSpPr>
            <a:spLocks noGrp="1"/>
          </p:cNvSpPr>
          <p:nvPr>
            <p:ph type="ftr" sz="quarter" idx="11"/>
          </p:nvPr>
        </p:nvSpPr>
        <p:spPr>
          <a:xfrm>
            <a:off x="-9701" y="6529964"/>
            <a:ext cx="4114800" cy="329309"/>
          </a:xfrm>
        </p:spPr>
        <p:txBody>
          <a:bodyPr/>
          <a:lstStyle/>
          <a:p>
            <a:r>
              <a:rPr lang="en-GB" dirty="0"/>
              <a:t>Strategic Commissioning</a:t>
            </a:r>
          </a:p>
        </p:txBody>
      </p:sp>
    </p:spTree>
    <p:extLst>
      <p:ext uri="{BB962C8B-B14F-4D97-AF65-F5344CB8AC3E}">
        <p14:creationId xmlns:p14="http://schemas.microsoft.com/office/powerpoint/2010/main" val="4094764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A999-382A-4346-96E9-4517E6BCA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BFF2B6-18DC-40BA-BB78-8F8CB94079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B79763-4159-442E-90B9-860B8D29C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F00DF470-45DA-4CAB-AB15-733673B8C914}"/>
              </a:ext>
            </a:extLst>
          </p:cNvPr>
          <p:cNvSpPr>
            <a:spLocks noGrp="1"/>
          </p:cNvSpPr>
          <p:nvPr>
            <p:ph type="sldNum" sz="quarter" idx="12"/>
          </p:nvPr>
        </p:nvSpPr>
        <p:spPr>
          <a:xfrm>
            <a:off x="9448800" y="6575366"/>
            <a:ext cx="2743200" cy="196618"/>
          </a:xfrm>
          <a:prstGeom prst="rect">
            <a:avLst/>
          </a:prstGeom>
        </p:spPr>
        <p:txBody>
          <a:bodyPr/>
          <a:lstStyle>
            <a:lvl1pPr algn="r">
              <a:defRPr sz="1050">
                <a:solidFill>
                  <a:schemeClr val="bg1"/>
                </a:solidFill>
                <a:latin typeface="Arial Nova" panose="020B0504020202020204" pitchFamily="34" charset="0"/>
              </a:defRPr>
            </a:lvl1pPr>
          </a:lstStyle>
          <a:p>
            <a:fld id="{E48ECDBB-01B9-4130-ADF4-5D26F6BCE4C9}" type="slidenum">
              <a:rPr lang="en-GB" smtClean="0"/>
              <a:pPr/>
              <a:t>‹#›</a:t>
            </a:fld>
            <a:endParaRPr lang="en-GB"/>
          </a:p>
        </p:txBody>
      </p:sp>
      <p:sp>
        <p:nvSpPr>
          <p:cNvPr id="9" name="Footer Placeholder 4">
            <a:extLst>
              <a:ext uri="{FF2B5EF4-FFF2-40B4-BE49-F238E27FC236}">
                <a16:creationId xmlns:a16="http://schemas.microsoft.com/office/drawing/2014/main" id="{1AD99DBA-2092-4223-AEA8-C161265F7ED6}"/>
              </a:ext>
            </a:extLst>
          </p:cNvPr>
          <p:cNvSpPr>
            <a:spLocks noGrp="1"/>
          </p:cNvSpPr>
          <p:nvPr>
            <p:ph type="ftr" sz="quarter" idx="11"/>
          </p:nvPr>
        </p:nvSpPr>
        <p:spPr>
          <a:xfrm>
            <a:off x="-9701" y="6529964"/>
            <a:ext cx="4114800" cy="329309"/>
          </a:xfrm>
        </p:spPr>
        <p:txBody>
          <a:bodyPr/>
          <a:lstStyle/>
          <a:p>
            <a:r>
              <a:rPr lang="en-GB" dirty="0"/>
              <a:t>Strategic Commissioning</a:t>
            </a:r>
          </a:p>
        </p:txBody>
      </p:sp>
    </p:spTree>
    <p:extLst>
      <p:ext uri="{BB962C8B-B14F-4D97-AF65-F5344CB8AC3E}">
        <p14:creationId xmlns:p14="http://schemas.microsoft.com/office/powerpoint/2010/main" val="353458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2E8E-6F95-42C4-A319-F9EE1725FF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0DA37A-5BAC-4EFA-9D1E-7B0B1B583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6AE11F3-7245-4D35-AE73-BCC68906A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FC152679-C018-4E88-BCE0-32E8AD5CC3B3}"/>
              </a:ext>
            </a:extLst>
          </p:cNvPr>
          <p:cNvSpPr>
            <a:spLocks noGrp="1"/>
          </p:cNvSpPr>
          <p:nvPr>
            <p:ph type="sldNum" sz="quarter" idx="12"/>
          </p:nvPr>
        </p:nvSpPr>
        <p:spPr>
          <a:xfrm>
            <a:off x="9448800" y="6575366"/>
            <a:ext cx="2743200" cy="196618"/>
          </a:xfrm>
          <a:prstGeom prst="rect">
            <a:avLst/>
          </a:prstGeom>
        </p:spPr>
        <p:txBody>
          <a:bodyPr/>
          <a:lstStyle>
            <a:lvl1pPr algn="r">
              <a:defRPr sz="1050">
                <a:solidFill>
                  <a:schemeClr val="bg1"/>
                </a:solidFill>
                <a:latin typeface="Arial Nova" panose="020B0504020202020204" pitchFamily="34" charset="0"/>
              </a:defRPr>
            </a:lvl1pPr>
          </a:lstStyle>
          <a:p>
            <a:fld id="{E48ECDBB-01B9-4130-ADF4-5D26F6BCE4C9}" type="slidenum">
              <a:rPr lang="en-GB" smtClean="0"/>
              <a:pPr/>
              <a:t>‹#›</a:t>
            </a:fld>
            <a:endParaRPr lang="en-GB"/>
          </a:p>
        </p:txBody>
      </p:sp>
      <p:sp>
        <p:nvSpPr>
          <p:cNvPr id="9" name="Footer Placeholder 4">
            <a:extLst>
              <a:ext uri="{FF2B5EF4-FFF2-40B4-BE49-F238E27FC236}">
                <a16:creationId xmlns:a16="http://schemas.microsoft.com/office/drawing/2014/main" id="{90696E3A-C35C-4805-8FBC-49CF6533C78F}"/>
              </a:ext>
            </a:extLst>
          </p:cNvPr>
          <p:cNvSpPr>
            <a:spLocks noGrp="1"/>
          </p:cNvSpPr>
          <p:nvPr>
            <p:ph type="ftr" sz="quarter" idx="11"/>
          </p:nvPr>
        </p:nvSpPr>
        <p:spPr>
          <a:xfrm>
            <a:off x="-9701" y="6529964"/>
            <a:ext cx="4114800" cy="329309"/>
          </a:xfrm>
        </p:spPr>
        <p:txBody>
          <a:bodyPr/>
          <a:lstStyle/>
          <a:p>
            <a:r>
              <a:rPr lang="en-GB" dirty="0"/>
              <a:t>Strategic Commissioning</a:t>
            </a:r>
          </a:p>
        </p:txBody>
      </p:sp>
    </p:spTree>
    <p:extLst>
      <p:ext uri="{BB962C8B-B14F-4D97-AF65-F5344CB8AC3E}">
        <p14:creationId xmlns:p14="http://schemas.microsoft.com/office/powerpoint/2010/main" val="402038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57A2BA-A4A2-44B1-818C-EC4712CD635B}"/>
              </a:ext>
            </a:extLst>
          </p:cNvPr>
          <p:cNvSpPr/>
          <p:nvPr userDrawn="1"/>
        </p:nvSpPr>
        <p:spPr>
          <a:xfrm>
            <a:off x="3412" y="6528475"/>
            <a:ext cx="12188588" cy="3347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FCB23C81-11A6-40CE-9868-BF417CC68E5E}"/>
              </a:ext>
            </a:extLst>
          </p:cNvPr>
          <p:cNvSpPr>
            <a:spLocks noGrp="1"/>
          </p:cNvSpPr>
          <p:nvPr>
            <p:ph type="title"/>
          </p:nvPr>
        </p:nvSpPr>
        <p:spPr>
          <a:xfrm>
            <a:off x="65116" y="136526"/>
            <a:ext cx="10515600" cy="44536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9BFAA47-5181-4EC5-8B2E-60548D6B5DA4}"/>
              </a:ext>
            </a:extLst>
          </p:cNvPr>
          <p:cNvSpPr>
            <a:spLocks noGrp="1"/>
          </p:cNvSpPr>
          <p:nvPr>
            <p:ph type="body" idx="1"/>
          </p:nvPr>
        </p:nvSpPr>
        <p:spPr>
          <a:xfrm>
            <a:off x="472440" y="138025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243B277C-1813-46DE-A3F7-35782ABCAA86}"/>
              </a:ext>
            </a:extLst>
          </p:cNvPr>
          <p:cNvSpPr>
            <a:spLocks noGrp="1"/>
          </p:cNvSpPr>
          <p:nvPr>
            <p:ph type="ftr" sz="quarter" idx="3"/>
          </p:nvPr>
        </p:nvSpPr>
        <p:spPr>
          <a:xfrm>
            <a:off x="10771" y="6526552"/>
            <a:ext cx="4114800" cy="329309"/>
          </a:xfrm>
          <a:prstGeom prst="rect">
            <a:avLst/>
          </a:prstGeom>
        </p:spPr>
        <p:txBody>
          <a:bodyPr vert="horz" lIns="91440" tIns="45720" rIns="91440" bIns="45720" rtlCol="0" anchor="ctr"/>
          <a:lstStyle>
            <a:lvl1pPr algn="l">
              <a:defRPr sz="1200">
                <a:solidFill>
                  <a:schemeClr val="bg1"/>
                </a:solidFill>
                <a:latin typeface="Arial Nova" panose="020B0504020202020204" pitchFamily="34" charset="0"/>
              </a:defRPr>
            </a:lvl1pPr>
          </a:lstStyle>
          <a:p>
            <a:r>
              <a:rPr lang="en-GB" dirty="0"/>
              <a:t>Strategic Commissioning</a:t>
            </a:r>
          </a:p>
        </p:txBody>
      </p:sp>
      <p:cxnSp>
        <p:nvCxnSpPr>
          <p:cNvPr id="9" name="Straight Connector 8">
            <a:extLst>
              <a:ext uri="{FF2B5EF4-FFF2-40B4-BE49-F238E27FC236}">
                <a16:creationId xmlns:a16="http://schemas.microsoft.com/office/drawing/2014/main" id="{DC5B7A2E-DB2B-4724-9025-234B44471039}"/>
              </a:ext>
            </a:extLst>
          </p:cNvPr>
          <p:cNvCxnSpPr>
            <a:cxnSpLocks/>
          </p:cNvCxnSpPr>
          <p:nvPr userDrawn="1"/>
        </p:nvCxnSpPr>
        <p:spPr>
          <a:xfrm>
            <a:off x="-8313" y="748146"/>
            <a:ext cx="104657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KCC_Logo_New_2012_Framed">
            <a:extLst>
              <a:ext uri="{FF2B5EF4-FFF2-40B4-BE49-F238E27FC236}">
                <a16:creationId xmlns:a16="http://schemas.microsoft.com/office/drawing/2014/main" id="{6E77DD53-D0CB-4221-AD28-E1C9CBB91CC2}"/>
              </a:ext>
            </a:extLst>
          </p:cNvPr>
          <p:cNvPicPr/>
          <p:nvPr userDrawn="1"/>
        </p:nvPicPr>
        <p:blipFill>
          <a:blip r:embed="rId13"/>
          <a:srcRect/>
          <a:stretch>
            <a:fillRect/>
          </a:stretch>
        </p:blipFill>
        <p:spPr bwMode="auto">
          <a:xfrm>
            <a:off x="10558132" y="120260"/>
            <a:ext cx="1515807" cy="886530"/>
          </a:xfrm>
          <a:prstGeom prst="rect">
            <a:avLst/>
          </a:prstGeom>
          <a:noFill/>
          <a:ln w="9525">
            <a:noFill/>
            <a:miter lim="800000"/>
            <a:headEnd/>
            <a:tailEnd/>
          </a:ln>
        </p:spPr>
      </p:pic>
    </p:spTree>
    <p:extLst>
      <p:ext uri="{BB962C8B-B14F-4D97-AF65-F5344CB8AC3E}">
        <p14:creationId xmlns:p14="http://schemas.microsoft.com/office/powerpoint/2010/main" val="369965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1800" kern="1200">
          <a:solidFill>
            <a:schemeClr val="tx1"/>
          </a:solidFill>
          <a:latin typeface="Arial Nova"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56F4-FC3F-4EA2-8C91-6736F88A2219}"/>
              </a:ext>
            </a:extLst>
          </p:cNvPr>
          <p:cNvSpPr>
            <a:spLocks noGrp="1"/>
          </p:cNvSpPr>
          <p:nvPr>
            <p:ph type="ctrTitle"/>
          </p:nvPr>
        </p:nvSpPr>
        <p:spPr>
          <a:xfrm>
            <a:off x="1981200" y="1731963"/>
            <a:ext cx="8229600" cy="2387600"/>
          </a:xfrm>
        </p:spPr>
        <p:txBody>
          <a:bodyPr/>
          <a:lstStyle/>
          <a:p>
            <a:r>
              <a:rPr lang="en-GB" dirty="0">
                <a:latin typeface="+mn-lt"/>
              </a:rPr>
              <a:t>High Needs Update</a:t>
            </a:r>
          </a:p>
        </p:txBody>
      </p:sp>
      <p:sp>
        <p:nvSpPr>
          <p:cNvPr id="3" name="Subtitle 2">
            <a:extLst>
              <a:ext uri="{FF2B5EF4-FFF2-40B4-BE49-F238E27FC236}">
                <a16:creationId xmlns:a16="http://schemas.microsoft.com/office/drawing/2014/main" id="{7AEF1D08-C408-4FF6-A959-68152362882E}"/>
              </a:ext>
            </a:extLst>
          </p:cNvPr>
          <p:cNvSpPr>
            <a:spLocks noGrp="1"/>
          </p:cNvSpPr>
          <p:nvPr>
            <p:ph type="subTitle" idx="1"/>
          </p:nvPr>
        </p:nvSpPr>
        <p:spPr>
          <a:xfrm>
            <a:off x="1524000" y="4251050"/>
            <a:ext cx="9144000" cy="731423"/>
          </a:xfrm>
        </p:spPr>
        <p:txBody>
          <a:bodyPr/>
          <a:lstStyle/>
          <a:p>
            <a:r>
              <a:rPr lang="en-GB" dirty="0">
                <a:latin typeface="+mn-lt"/>
              </a:rPr>
              <a:t>In place of meeting on 10</a:t>
            </a:r>
            <a:r>
              <a:rPr lang="en-GB" baseline="30000" dirty="0">
                <a:latin typeface="+mn-lt"/>
              </a:rPr>
              <a:t>th</a:t>
            </a:r>
            <a:r>
              <a:rPr lang="en-GB" dirty="0">
                <a:latin typeface="+mn-lt"/>
              </a:rPr>
              <a:t> July 2020</a:t>
            </a:r>
          </a:p>
        </p:txBody>
      </p:sp>
      <p:sp>
        <p:nvSpPr>
          <p:cNvPr id="4" name="Slide Number Placeholder 3">
            <a:extLst>
              <a:ext uri="{FF2B5EF4-FFF2-40B4-BE49-F238E27FC236}">
                <a16:creationId xmlns:a16="http://schemas.microsoft.com/office/drawing/2014/main" id="{53941478-5EE9-47F7-B966-06B3BFEFF077}"/>
              </a:ext>
            </a:extLst>
          </p:cNvPr>
          <p:cNvSpPr>
            <a:spLocks noGrp="1"/>
          </p:cNvSpPr>
          <p:nvPr>
            <p:ph type="sldNum" sz="quarter" idx="12"/>
          </p:nvPr>
        </p:nvSpPr>
        <p:spPr/>
        <p:txBody>
          <a:bodyPr/>
          <a:lstStyle/>
          <a:p>
            <a:fld id="{E48ECDBB-01B9-4130-ADF4-5D26F6BCE4C9}" type="slidenum">
              <a:rPr lang="en-GB" smtClean="0"/>
              <a:pPr/>
              <a:t>1</a:t>
            </a:fld>
            <a:endParaRPr lang="en-GB"/>
          </a:p>
        </p:txBody>
      </p:sp>
    </p:spTree>
    <p:extLst>
      <p:ext uri="{BB962C8B-B14F-4D97-AF65-F5344CB8AC3E}">
        <p14:creationId xmlns:p14="http://schemas.microsoft.com/office/powerpoint/2010/main" val="216976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C1A073B-B54F-4F35-AC04-A1401CD5C631}"/>
              </a:ext>
            </a:extLst>
          </p:cNvPr>
          <p:cNvSpPr txBox="1">
            <a:spLocks/>
          </p:cNvSpPr>
          <p:nvPr/>
        </p:nvSpPr>
        <p:spPr>
          <a:xfrm>
            <a:off x="1563756" y="1294297"/>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chemeClr val="tx1"/>
                </a:solidFill>
                <a:latin typeface="Arial Nova" panose="020B0504020202020204" pitchFamily="34" charset="0"/>
                <a:ea typeface="+mj-ea"/>
                <a:cs typeface="+mj-cs"/>
              </a:defRPr>
            </a:lvl1pPr>
          </a:lstStyle>
          <a:p>
            <a:r>
              <a:rPr lang="en-GB" sz="3600" dirty="0">
                <a:latin typeface="+mn-lt"/>
              </a:rPr>
              <a:t>Disabled Children and Young People</a:t>
            </a:r>
          </a:p>
        </p:txBody>
      </p:sp>
      <p:sp>
        <p:nvSpPr>
          <p:cNvPr id="4" name="Rectangle 3">
            <a:extLst>
              <a:ext uri="{FF2B5EF4-FFF2-40B4-BE49-F238E27FC236}">
                <a16:creationId xmlns:a16="http://schemas.microsoft.com/office/drawing/2014/main" id="{55EB3741-BC67-4F22-B73E-435F894AF0A4}"/>
              </a:ext>
            </a:extLst>
          </p:cNvPr>
          <p:cNvSpPr/>
          <p:nvPr/>
        </p:nvSpPr>
        <p:spPr>
          <a:xfrm>
            <a:off x="1563756" y="2819745"/>
            <a:ext cx="6096000" cy="923330"/>
          </a:xfrm>
          <a:prstGeom prst="rect">
            <a:avLst/>
          </a:prstGeom>
        </p:spPr>
        <p:txBody>
          <a:bodyPr>
            <a:spAutoFit/>
          </a:bodyPr>
          <a:lstStyle/>
          <a:p>
            <a:pPr marL="285750" lvl="0" indent="-285750">
              <a:spcAft>
                <a:spcPts val="0"/>
              </a:spcAft>
              <a:buFontTx/>
              <a:buChar char="-"/>
            </a:pPr>
            <a:r>
              <a:rPr lang="en-GB" dirty="0">
                <a:ea typeface="Calibri" panose="020F0502020204030204" pitchFamily="34" charset="0"/>
              </a:rPr>
              <a:t>Delivery; Key Activities</a:t>
            </a:r>
          </a:p>
          <a:p>
            <a:pPr marL="285750" lvl="0" indent="-285750">
              <a:spcAft>
                <a:spcPts val="0"/>
              </a:spcAft>
              <a:buFontTx/>
              <a:buChar char="-"/>
            </a:pPr>
            <a:r>
              <a:rPr lang="en-GB" dirty="0" err="1">
                <a:ea typeface="Calibri" panose="020F0502020204030204" pitchFamily="34" charset="0"/>
              </a:rPr>
              <a:t>Covid</a:t>
            </a:r>
            <a:r>
              <a:rPr lang="en-GB" dirty="0">
                <a:ea typeface="Calibri" panose="020F0502020204030204" pitchFamily="34" charset="0"/>
              </a:rPr>
              <a:t> Impact</a:t>
            </a:r>
          </a:p>
          <a:p>
            <a:pPr marL="285750" lvl="0" indent="-285750">
              <a:spcAft>
                <a:spcPts val="0"/>
              </a:spcAft>
              <a:buFontTx/>
              <a:buChar char="-"/>
            </a:pPr>
            <a:r>
              <a:rPr lang="en-GB" dirty="0">
                <a:ea typeface="Calibri" panose="020F0502020204030204" pitchFamily="34" charset="0"/>
              </a:rPr>
              <a:t>Next Steps</a:t>
            </a:r>
          </a:p>
        </p:txBody>
      </p:sp>
      <p:cxnSp>
        <p:nvCxnSpPr>
          <p:cNvPr id="5" name="Straight Connector 4">
            <a:extLst>
              <a:ext uri="{FF2B5EF4-FFF2-40B4-BE49-F238E27FC236}">
                <a16:creationId xmlns:a16="http://schemas.microsoft.com/office/drawing/2014/main" id="{6003DC6A-5C05-4C80-BA9C-74226F27F09B}"/>
              </a:ext>
            </a:extLst>
          </p:cNvPr>
          <p:cNvCxnSpPr>
            <a:cxnSpLocks/>
          </p:cNvCxnSpPr>
          <p:nvPr/>
        </p:nvCxnSpPr>
        <p:spPr>
          <a:xfrm>
            <a:off x="1391478" y="2433983"/>
            <a:ext cx="0" cy="19105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276CD72-62DB-4BC3-A5A8-556C5D6DEAD1}"/>
              </a:ext>
            </a:extLst>
          </p:cNvPr>
          <p:cNvSpPr>
            <a:spLocks noGrp="1"/>
          </p:cNvSpPr>
          <p:nvPr>
            <p:ph type="sldNum" sz="quarter" idx="12"/>
          </p:nvPr>
        </p:nvSpPr>
        <p:spPr/>
        <p:txBody>
          <a:bodyPr/>
          <a:lstStyle/>
          <a:p>
            <a:fld id="{E48ECDBB-01B9-4130-ADF4-5D26F6BCE4C9}" type="slidenum">
              <a:rPr lang="en-GB" smtClean="0"/>
              <a:pPr/>
              <a:t>10</a:t>
            </a:fld>
            <a:endParaRPr lang="en-GB"/>
          </a:p>
        </p:txBody>
      </p:sp>
    </p:spTree>
    <p:extLst>
      <p:ext uri="{BB962C8B-B14F-4D97-AF65-F5344CB8AC3E}">
        <p14:creationId xmlns:p14="http://schemas.microsoft.com/office/powerpoint/2010/main" val="271685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9065-36CB-433A-8A22-5C9ABED56CFB}"/>
              </a:ext>
            </a:extLst>
          </p:cNvPr>
          <p:cNvSpPr>
            <a:spLocks noGrp="1"/>
          </p:cNvSpPr>
          <p:nvPr>
            <p:ph type="title"/>
          </p:nvPr>
        </p:nvSpPr>
        <p:spPr>
          <a:xfrm>
            <a:off x="1" y="715618"/>
            <a:ext cx="10508974" cy="781878"/>
          </a:xfrm>
          <a:noFill/>
        </p:spPr>
        <p:txBody>
          <a:bodyPr>
            <a:normAutofit/>
          </a:bodyPr>
          <a:lstStyle/>
          <a:p>
            <a:r>
              <a:rPr lang="en-GB" dirty="0">
                <a:latin typeface="+mn-lt"/>
              </a:rPr>
              <a:t>Expand the offer for disabled children and young people including those with Autistic Spectrum Conditions who do not meet criteria for current service</a:t>
            </a:r>
          </a:p>
        </p:txBody>
      </p:sp>
      <p:pic>
        <p:nvPicPr>
          <p:cNvPr id="5" name="Content Placeholder 4" descr="A close up of a map&#10;&#10;Description automatically generated">
            <a:extLst>
              <a:ext uri="{FF2B5EF4-FFF2-40B4-BE49-F238E27FC236}">
                <a16:creationId xmlns:a16="http://schemas.microsoft.com/office/drawing/2014/main" id="{2C89FE00-B8B4-4D8A-B0BF-8D4CB87D374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82" b="1642"/>
          <a:stretch/>
        </p:blipFill>
        <p:spPr>
          <a:xfrm>
            <a:off x="771067" y="1709531"/>
            <a:ext cx="10649865" cy="4660545"/>
          </a:xfrm>
        </p:spPr>
      </p:pic>
      <p:sp>
        <p:nvSpPr>
          <p:cNvPr id="3" name="Slide Number Placeholder 2">
            <a:extLst>
              <a:ext uri="{FF2B5EF4-FFF2-40B4-BE49-F238E27FC236}">
                <a16:creationId xmlns:a16="http://schemas.microsoft.com/office/drawing/2014/main" id="{FB707C1C-5BC4-4869-A2D6-67FA6762979B}"/>
              </a:ext>
            </a:extLst>
          </p:cNvPr>
          <p:cNvSpPr>
            <a:spLocks noGrp="1"/>
          </p:cNvSpPr>
          <p:nvPr>
            <p:ph type="sldNum" sz="quarter" idx="12"/>
          </p:nvPr>
        </p:nvSpPr>
        <p:spPr/>
        <p:txBody>
          <a:bodyPr/>
          <a:lstStyle/>
          <a:p>
            <a:fld id="{E48ECDBB-01B9-4130-ADF4-5D26F6BCE4C9}" type="slidenum">
              <a:rPr lang="en-GB" smtClean="0"/>
              <a:pPr/>
              <a:t>11</a:t>
            </a:fld>
            <a:endParaRPr lang="en-GB"/>
          </a:p>
        </p:txBody>
      </p:sp>
    </p:spTree>
    <p:extLst>
      <p:ext uri="{BB962C8B-B14F-4D97-AF65-F5344CB8AC3E}">
        <p14:creationId xmlns:p14="http://schemas.microsoft.com/office/powerpoint/2010/main" val="396134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5DF54-1132-47A9-87DE-93D46C61F586}"/>
              </a:ext>
            </a:extLst>
          </p:cNvPr>
          <p:cNvSpPr>
            <a:spLocks noGrp="1"/>
          </p:cNvSpPr>
          <p:nvPr>
            <p:ph type="title"/>
          </p:nvPr>
        </p:nvSpPr>
        <p:spPr>
          <a:xfrm>
            <a:off x="686834" y="591344"/>
            <a:ext cx="3200400" cy="5585619"/>
          </a:xfrm>
        </p:spPr>
        <p:txBody>
          <a:bodyPr>
            <a:normAutofit/>
          </a:bodyPr>
          <a:lstStyle/>
          <a:p>
            <a:r>
              <a:rPr lang="en-GB" dirty="0">
                <a:solidFill>
                  <a:srgbClr val="FFFFFF"/>
                </a:solidFill>
              </a:rPr>
              <a:t>Ensure inclusion of Social Care needs in Education Health and Care Plans (EHCP’s) </a:t>
            </a:r>
            <a:br>
              <a:rPr lang="en-GB" dirty="0">
                <a:solidFill>
                  <a:srgbClr val="FFFFFF"/>
                </a:solidFill>
              </a:rPr>
            </a:br>
            <a:endParaRPr lang="en-GB" dirty="0">
              <a:solidFill>
                <a:srgbClr val="FFFFFF"/>
              </a:solidFill>
            </a:endParaRPr>
          </a:p>
        </p:txBody>
      </p:sp>
      <p:sp>
        <p:nvSpPr>
          <p:cNvPr id="3" name="Content Placeholder 2">
            <a:extLst>
              <a:ext uri="{FF2B5EF4-FFF2-40B4-BE49-F238E27FC236}">
                <a16:creationId xmlns:a16="http://schemas.microsoft.com/office/drawing/2014/main" id="{57D39DEE-08ED-4DB3-817B-F04E1A752C3C}"/>
              </a:ext>
            </a:extLst>
          </p:cNvPr>
          <p:cNvSpPr>
            <a:spLocks noGrp="1"/>
          </p:cNvSpPr>
          <p:nvPr>
            <p:ph idx="1"/>
          </p:nvPr>
        </p:nvSpPr>
        <p:spPr>
          <a:xfrm>
            <a:off x="1072071" y="1121431"/>
            <a:ext cx="10047858" cy="5145226"/>
          </a:xfrm>
        </p:spPr>
        <p:txBody>
          <a:bodyPr anchor="ctr">
            <a:normAutofit/>
          </a:bodyPr>
          <a:lstStyle/>
          <a:p>
            <a:r>
              <a:rPr lang="en-GB" sz="1800" dirty="0">
                <a:latin typeface="+mn-lt"/>
              </a:rPr>
              <a:t>Our new Division has brought together under one Director the SEN and Disabled Children’s and Young People Service (DCYP) – enabling closer/new ways of working </a:t>
            </a:r>
          </a:p>
          <a:p>
            <a:pPr marL="0" indent="0">
              <a:buNone/>
            </a:pPr>
            <a:endParaRPr lang="en-GB" sz="1800" dirty="0">
              <a:latin typeface="+mn-lt"/>
            </a:endParaRPr>
          </a:p>
          <a:p>
            <a:r>
              <a:rPr lang="en-GB" sz="1800" dirty="0">
                <a:latin typeface="+mn-lt"/>
              </a:rPr>
              <a:t>Asst Director of DCYP and Head of SEN meet fortnightly as do wider management teams </a:t>
            </a:r>
          </a:p>
          <a:p>
            <a:pPr marL="0" indent="0">
              <a:buNone/>
            </a:pPr>
            <a:endParaRPr lang="en-GB" sz="1800" dirty="0">
              <a:latin typeface="+mn-lt"/>
            </a:endParaRPr>
          </a:p>
          <a:p>
            <a:r>
              <a:rPr lang="en-GB" sz="1800" dirty="0">
                <a:latin typeface="+mn-lt"/>
              </a:rPr>
              <a:t>Considering opportunities of new Division and move to a case management model to improve experience for CYP and their families</a:t>
            </a:r>
          </a:p>
          <a:p>
            <a:pPr marL="0" indent="0">
              <a:buNone/>
            </a:pPr>
            <a:endParaRPr lang="en-GB" sz="1800" dirty="0">
              <a:latin typeface="+mn-lt"/>
            </a:endParaRPr>
          </a:p>
          <a:p>
            <a:r>
              <a:rPr lang="en-GB" sz="1800" dirty="0">
                <a:latin typeface="+mn-lt"/>
              </a:rPr>
              <a:t>ECHP format has been revised by SEN, agreed with DofE  and multi agency partners</a:t>
            </a:r>
          </a:p>
          <a:p>
            <a:pPr marL="0" indent="0">
              <a:buNone/>
            </a:pPr>
            <a:endParaRPr lang="en-GB" sz="1800" dirty="0">
              <a:latin typeface="+mn-lt"/>
            </a:endParaRPr>
          </a:p>
          <a:p>
            <a:r>
              <a:rPr lang="en-GB" sz="1800" dirty="0">
                <a:latin typeface="+mn-lt"/>
              </a:rPr>
              <a:t>Exemplars have been produced with audit process </a:t>
            </a:r>
          </a:p>
          <a:p>
            <a:pPr marL="0" indent="0">
              <a:buNone/>
            </a:pPr>
            <a:endParaRPr lang="en-GB" sz="1800" dirty="0">
              <a:latin typeface="+mn-lt"/>
            </a:endParaRPr>
          </a:p>
          <a:p>
            <a:r>
              <a:rPr lang="en-GB" sz="1800" dirty="0">
                <a:latin typeface="+mn-lt"/>
              </a:rPr>
              <a:t>New EHCP format contains the Preparing for Adulthood markers to support better transitions </a:t>
            </a:r>
          </a:p>
          <a:p>
            <a:endParaRPr lang="en-GB" sz="1800" dirty="0">
              <a:latin typeface="+mn-lt"/>
            </a:endParaRPr>
          </a:p>
        </p:txBody>
      </p:sp>
      <p:sp>
        <p:nvSpPr>
          <p:cNvPr id="4" name="Slide Number Placeholder 3">
            <a:extLst>
              <a:ext uri="{FF2B5EF4-FFF2-40B4-BE49-F238E27FC236}">
                <a16:creationId xmlns:a16="http://schemas.microsoft.com/office/drawing/2014/main" id="{A74892BF-D4FD-4E4E-AE77-04A89568F29B}"/>
              </a:ext>
            </a:extLst>
          </p:cNvPr>
          <p:cNvSpPr>
            <a:spLocks noGrp="1"/>
          </p:cNvSpPr>
          <p:nvPr>
            <p:ph type="sldNum" sz="quarter" idx="12"/>
          </p:nvPr>
        </p:nvSpPr>
        <p:spPr/>
        <p:txBody>
          <a:bodyPr/>
          <a:lstStyle/>
          <a:p>
            <a:fld id="{E48ECDBB-01B9-4130-ADF4-5D26F6BCE4C9}" type="slidenum">
              <a:rPr lang="en-GB" smtClean="0"/>
              <a:pPr/>
              <a:t>12</a:t>
            </a:fld>
            <a:endParaRPr lang="en-GB"/>
          </a:p>
        </p:txBody>
      </p:sp>
    </p:spTree>
    <p:extLst>
      <p:ext uri="{BB962C8B-B14F-4D97-AF65-F5344CB8AC3E}">
        <p14:creationId xmlns:p14="http://schemas.microsoft.com/office/powerpoint/2010/main" val="389425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7000-95FF-4668-B0E1-5F84F2150B1E}"/>
              </a:ext>
            </a:extLst>
          </p:cNvPr>
          <p:cNvSpPr>
            <a:spLocks noGrp="1"/>
          </p:cNvSpPr>
          <p:nvPr>
            <p:ph type="title"/>
          </p:nvPr>
        </p:nvSpPr>
        <p:spPr>
          <a:xfrm>
            <a:off x="686834" y="1153572"/>
            <a:ext cx="3200400" cy="4461163"/>
          </a:xfrm>
        </p:spPr>
        <p:txBody>
          <a:bodyPr>
            <a:normAutofit/>
          </a:bodyPr>
          <a:lstStyle/>
          <a:p>
            <a:r>
              <a:rPr lang="en-GB" sz="3700">
                <a:solidFill>
                  <a:srgbClr val="FFFFFF"/>
                </a:solidFill>
              </a:rPr>
              <a:t>Commissioned Services Impact </a:t>
            </a:r>
          </a:p>
        </p:txBody>
      </p:sp>
      <p:sp>
        <p:nvSpPr>
          <p:cNvPr id="3" name="Content Placeholder 2">
            <a:extLst>
              <a:ext uri="{FF2B5EF4-FFF2-40B4-BE49-F238E27FC236}">
                <a16:creationId xmlns:a16="http://schemas.microsoft.com/office/drawing/2014/main" id="{2EA319BD-3544-45A3-B116-67A791C7FC72}"/>
              </a:ext>
            </a:extLst>
          </p:cNvPr>
          <p:cNvSpPr>
            <a:spLocks noGrp="1"/>
          </p:cNvSpPr>
          <p:nvPr>
            <p:ph idx="1"/>
          </p:nvPr>
        </p:nvSpPr>
        <p:spPr>
          <a:xfrm>
            <a:off x="948734" y="1412980"/>
            <a:ext cx="9242188" cy="4461164"/>
          </a:xfrm>
        </p:spPr>
        <p:txBody>
          <a:bodyPr anchor="ctr">
            <a:normAutofit/>
          </a:bodyPr>
          <a:lstStyle/>
          <a:p>
            <a:r>
              <a:rPr lang="en-GB" dirty="0">
                <a:latin typeface="+mn-lt"/>
              </a:rPr>
              <a:t>Community Support Service </a:t>
            </a:r>
            <a:r>
              <a:rPr lang="en-GB" dirty="0">
                <a:solidFill>
                  <a:srgbClr val="FF0000"/>
                </a:solidFill>
                <a:latin typeface="+mn-lt"/>
              </a:rPr>
              <a:t>= COVID IMPACT HIGH</a:t>
            </a:r>
          </a:p>
          <a:p>
            <a:endParaRPr lang="en-GB" dirty="0">
              <a:latin typeface="+mn-lt"/>
            </a:endParaRPr>
          </a:p>
          <a:p>
            <a:r>
              <a:rPr lang="en-GB" dirty="0">
                <a:latin typeface="+mn-lt"/>
              </a:rPr>
              <a:t>Direct Payment &amp; Support Service </a:t>
            </a:r>
            <a:r>
              <a:rPr lang="en-GB" dirty="0">
                <a:solidFill>
                  <a:srgbClr val="FF0000"/>
                </a:solidFill>
                <a:latin typeface="+mn-lt"/>
              </a:rPr>
              <a:t>= COVID IMPACT HIGH</a:t>
            </a:r>
          </a:p>
          <a:p>
            <a:pPr marL="0" indent="0">
              <a:buNone/>
            </a:pPr>
            <a:endParaRPr lang="en-GB" dirty="0">
              <a:latin typeface="+mn-lt"/>
            </a:endParaRPr>
          </a:p>
          <a:p>
            <a:r>
              <a:rPr lang="en-GB" dirty="0">
                <a:latin typeface="+mn-lt"/>
              </a:rPr>
              <a:t>Shortbreaks Activity Programme </a:t>
            </a:r>
            <a:r>
              <a:rPr lang="en-GB" dirty="0">
                <a:solidFill>
                  <a:srgbClr val="FF0000"/>
                </a:solidFill>
                <a:latin typeface="+mn-lt"/>
              </a:rPr>
              <a:t>= COVID IMPACT HIGH</a:t>
            </a:r>
          </a:p>
          <a:p>
            <a:endParaRPr lang="en-GB" dirty="0"/>
          </a:p>
        </p:txBody>
      </p:sp>
      <p:sp>
        <p:nvSpPr>
          <p:cNvPr id="4" name="Title 2">
            <a:extLst>
              <a:ext uri="{FF2B5EF4-FFF2-40B4-BE49-F238E27FC236}">
                <a16:creationId xmlns:a16="http://schemas.microsoft.com/office/drawing/2014/main" id="{EFB664C0-3617-469B-9286-753AEC34A93B}"/>
              </a:ext>
            </a:extLst>
          </p:cNvPr>
          <p:cNvSpPr txBox="1">
            <a:spLocks/>
          </p:cNvSpPr>
          <p:nvPr/>
        </p:nvSpPr>
        <p:spPr>
          <a:xfrm>
            <a:off x="65116" y="136526"/>
            <a:ext cx="10515600" cy="4453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chemeClr val="tx1"/>
                </a:solidFill>
                <a:latin typeface="Arial Nova" panose="020B0504020202020204" pitchFamily="34" charset="0"/>
                <a:ea typeface="+mj-ea"/>
                <a:cs typeface="+mj-cs"/>
              </a:defRPr>
            </a:lvl1pPr>
          </a:lstStyle>
          <a:p>
            <a:r>
              <a:rPr lang="en-US" dirty="0">
                <a:latin typeface="+mn-lt"/>
              </a:rPr>
              <a:t>Covid Impact on Key Services</a:t>
            </a:r>
            <a:endParaRPr lang="en-GB" dirty="0">
              <a:latin typeface="+mn-lt"/>
            </a:endParaRPr>
          </a:p>
        </p:txBody>
      </p:sp>
      <p:sp>
        <p:nvSpPr>
          <p:cNvPr id="5" name="Slide Number Placeholder 4">
            <a:extLst>
              <a:ext uri="{FF2B5EF4-FFF2-40B4-BE49-F238E27FC236}">
                <a16:creationId xmlns:a16="http://schemas.microsoft.com/office/drawing/2014/main" id="{1B75A6BC-EE62-468E-9373-6E1B1F1FF0AA}"/>
              </a:ext>
            </a:extLst>
          </p:cNvPr>
          <p:cNvSpPr>
            <a:spLocks noGrp="1"/>
          </p:cNvSpPr>
          <p:nvPr>
            <p:ph type="sldNum" sz="quarter" idx="12"/>
          </p:nvPr>
        </p:nvSpPr>
        <p:spPr/>
        <p:txBody>
          <a:bodyPr/>
          <a:lstStyle/>
          <a:p>
            <a:fld id="{E48ECDBB-01B9-4130-ADF4-5D26F6BCE4C9}" type="slidenum">
              <a:rPr lang="en-GB" smtClean="0"/>
              <a:pPr/>
              <a:t>13</a:t>
            </a:fld>
            <a:endParaRPr lang="en-GB"/>
          </a:p>
        </p:txBody>
      </p:sp>
    </p:spTree>
    <p:extLst>
      <p:ext uri="{BB962C8B-B14F-4D97-AF65-F5344CB8AC3E}">
        <p14:creationId xmlns:p14="http://schemas.microsoft.com/office/powerpoint/2010/main" val="351480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3">
            <a:extLst>
              <a:ext uri="{FF2B5EF4-FFF2-40B4-BE49-F238E27FC236}">
                <a16:creationId xmlns:a16="http://schemas.microsoft.com/office/drawing/2014/main" id="{4C3E954B-7914-4CE0-81D8-F654762ED9F1}"/>
              </a:ext>
            </a:extLst>
          </p:cNvPr>
          <p:cNvSpPr txBox="1">
            <a:spLocks/>
          </p:cNvSpPr>
          <p:nvPr/>
        </p:nvSpPr>
        <p:spPr>
          <a:xfrm>
            <a:off x="7447722" y="1454442"/>
            <a:ext cx="4651513" cy="4836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Survey families in May regarding accessing short break activities we had  191 responses - 71% wished to recommence activities</a:t>
            </a:r>
          </a:p>
          <a:p>
            <a:pPr marL="0" indent="0">
              <a:buNone/>
            </a:pPr>
            <a:r>
              <a:rPr lang="en-US" sz="1800" dirty="0"/>
              <a:t>Asked to rate Mental Health and Wellbeing: </a:t>
            </a:r>
          </a:p>
          <a:p>
            <a:r>
              <a:rPr lang="en-US" sz="1800" dirty="0"/>
              <a:t>Most family members are experiencing a negative impact </a:t>
            </a:r>
          </a:p>
          <a:p>
            <a:r>
              <a:rPr lang="en-US" sz="1800" dirty="0"/>
              <a:t>56.3% of disabled children and young people were reported to be either a little or a lot worse, and </a:t>
            </a:r>
          </a:p>
          <a:p>
            <a:r>
              <a:rPr lang="en-US" sz="1800" dirty="0"/>
              <a:t> 54.2% of participants (noted as main carer) reported to be either a little or a lot worse.</a:t>
            </a:r>
          </a:p>
          <a:p>
            <a:r>
              <a:rPr lang="en-US" sz="1800" dirty="0"/>
              <a:t>Siblings mental health and wellbeing was higher on the response of a little worse but overall lower on a lot worse category.</a:t>
            </a:r>
          </a:p>
        </p:txBody>
      </p:sp>
      <p:graphicFrame>
        <p:nvGraphicFramePr>
          <p:cNvPr id="13" name="Content Placeholder 4">
            <a:extLst>
              <a:ext uri="{FF2B5EF4-FFF2-40B4-BE49-F238E27FC236}">
                <a16:creationId xmlns:a16="http://schemas.microsoft.com/office/drawing/2014/main" id="{52F790D4-792B-407E-860B-2F6FC63F9EC0}"/>
              </a:ext>
            </a:extLst>
          </p:cNvPr>
          <p:cNvGraphicFramePr>
            <a:graphicFrameLocks noGrp="1"/>
          </p:cNvGraphicFramePr>
          <p:nvPr>
            <p:ph idx="1"/>
            <p:extLst>
              <p:ext uri="{D42A27DB-BD31-4B8C-83A1-F6EECF244321}">
                <p14:modId xmlns:p14="http://schemas.microsoft.com/office/powerpoint/2010/main" val="1813008221"/>
              </p:ext>
            </p:extLst>
          </p:nvPr>
        </p:nvGraphicFramePr>
        <p:xfrm>
          <a:off x="317685" y="834888"/>
          <a:ext cx="6732471" cy="572502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6F9613B6-4B66-4853-972D-6D74AE1A8156}"/>
              </a:ext>
            </a:extLst>
          </p:cNvPr>
          <p:cNvSpPr>
            <a:spLocks noGrp="1"/>
          </p:cNvSpPr>
          <p:nvPr>
            <p:ph type="title"/>
          </p:nvPr>
        </p:nvSpPr>
        <p:spPr/>
        <p:txBody>
          <a:bodyPr/>
          <a:lstStyle/>
          <a:p>
            <a:r>
              <a:rPr lang="en-US" dirty="0">
                <a:latin typeface="+mn-lt"/>
              </a:rPr>
              <a:t>Short Break activity Programme – Covid Response</a:t>
            </a:r>
            <a:endParaRPr lang="en-GB" dirty="0">
              <a:latin typeface="+mn-lt"/>
            </a:endParaRPr>
          </a:p>
        </p:txBody>
      </p:sp>
      <p:sp>
        <p:nvSpPr>
          <p:cNvPr id="2" name="Slide Number Placeholder 1">
            <a:extLst>
              <a:ext uri="{FF2B5EF4-FFF2-40B4-BE49-F238E27FC236}">
                <a16:creationId xmlns:a16="http://schemas.microsoft.com/office/drawing/2014/main" id="{B97B8B85-175B-4D21-887D-3E9091465314}"/>
              </a:ext>
            </a:extLst>
          </p:cNvPr>
          <p:cNvSpPr>
            <a:spLocks noGrp="1"/>
          </p:cNvSpPr>
          <p:nvPr>
            <p:ph type="sldNum" sz="quarter" idx="12"/>
          </p:nvPr>
        </p:nvSpPr>
        <p:spPr/>
        <p:txBody>
          <a:bodyPr/>
          <a:lstStyle/>
          <a:p>
            <a:fld id="{E48ECDBB-01B9-4130-ADF4-5D26F6BCE4C9}" type="slidenum">
              <a:rPr lang="en-GB" smtClean="0"/>
              <a:pPr/>
              <a:t>14</a:t>
            </a:fld>
            <a:endParaRPr lang="en-GB"/>
          </a:p>
        </p:txBody>
      </p:sp>
    </p:spTree>
    <p:extLst>
      <p:ext uri="{BB962C8B-B14F-4D97-AF65-F5344CB8AC3E}">
        <p14:creationId xmlns:p14="http://schemas.microsoft.com/office/powerpoint/2010/main" val="737617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ADB71-0294-4AD0-B634-0D086D62F18F}"/>
              </a:ext>
            </a:extLst>
          </p:cNvPr>
          <p:cNvSpPr txBox="1"/>
          <p:nvPr/>
        </p:nvSpPr>
        <p:spPr>
          <a:xfrm>
            <a:off x="2054087" y="2597426"/>
            <a:ext cx="7593495" cy="2862322"/>
          </a:xfrm>
          <a:prstGeom prst="rect">
            <a:avLst/>
          </a:prstGeom>
          <a:noFill/>
        </p:spPr>
        <p:txBody>
          <a:bodyPr wrap="square" rtlCol="0">
            <a:spAutoFit/>
          </a:bodyPr>
          <a:lstStyle/>
          <a:p>
            <a:pPr marL="285750" indent="-285750">
              <a:buFontTx/>
              <a:buChar char="-"/>
            </a:pPr>
            <a:r>
              <a:rPr lang="en-GB" dirty="0"/>
              <a:t>Introduction</a:t>
            </a:r>
          </a:p>
          <a:p>
            <a:pPr marL="285750" indent="-285750">
              <a:buFontTx/>
              <a:buChar char="-"/>
            </a:pPr>
            <a:r>
              <a:rPr lang="en-GB" dirty="0"/>
              <a:t>Activity Undertaken</a:t>
            </a:r>
          </a:p>
          <a:p>
            <a:pPr marL="285750" indent="-285750">
              <a:buFontTx/>
              <a:buChar char="-"/>
            </a:pPr>
            <a:r>
              <a:rPr lang="en-GB" dirty="0"/>
              <a:t>Framework for support</a:t>
            </a:r>
          </a:p>
          <a:p>
            <a:pPr marL="285750" indent="-285750">
              <a:buFontTx/>
              <a:buChar char="-"/>
            </a:pPr>
            <a:r>
              <a:rPr lang="en-GB" dirty="0"/>
              <a:t>Comprehensive Programme of Training to Support Inclusive Practice</a:t>
            </a:r>
          </a:p>
          <a:p>
            <a:pPr marL="285750" indent="-285750">
              <a:buFontTx/>
              <a:buChar char="-"/>
            </a:pPr>
            <a:r>
              <a:rPr lang="en-GB" dirty="0"/>
              <a:t>Development of Wider School and Community Practices to Promote Inclusion</a:t>
            </a:r>
          </a:p>
          <a:p>
            <a:pPr marL="285750" indent="-285750">
              <a:buFontTx/>
              <a:buChar char="-"/>
            </a:pPr>
            <a:r>
              <a:rPr lang="en-GB" dirty="0"/>
              <a:t>Supporting Transition for CYPE with SEND</a:t>
            </a:r>
          </a:p>
          <a:p>
            <a:pPr marL="285750" indent="-285750">
              <a:buFontTx/>
              <a:buChar char="-"/>
            </a:pPr>
            <a:r>
              <a:rPr lang="en-GB" dirty="0"/>
              <a:t>Providing Individual Case Support</a:t>
            </a:r>
          </a:p>
          <a:p>
            <a:pPr marL="285750" indent="-285750">
              <a:buFontTx/>
              <a:buChar char="-"/>
            </a:pPr>
            <a:r>
              <a:rPr lang="en-GB" dirty="0"/>
              <a:t>Locality Projects and Pilots</a:t>
            </a:r>
          </a:p>
          <a:p>
            <a:pPr marL="285750" indent="-285750">
              <a:buFontTx/>
              <a:buChar char="-"/>
            </a:pPr>
            <a:r>
              <a:rPr lang="en-GB" dirty="0"/>
              <a:t>Delivery</a:t>
            </a:r>
          </a:p>
        </p:txBody>
      </p:sp>
      <p:cxnSp>
        <p:nvCxnSpPr>
          <p:cNvPr id="4" name="Straight Connector 3">
            <a:extLst>
              <a:ext uri="{FF2B5EF4-FFF2-40B4-BE49-F238E27FC236}">
                <a16:creationId xmlns:a16="http://schemas.microsoft.com/office/drawing/2014/main" id="{76C4A33F-4CA1-4094-A6F1-90E15DEA1FC8}"/>
              </a:ext>
            </a:extLst>
          </p:cNvPr>
          <p:cNvCxnSpPr>
            <a:cxnSpLocks/>
          </p:cNvCxnSpPr>
          <p:nvPr/>
        </p:nvCxnSpPr>
        <p:spPr>
          <a:xfrm>
            <a:off x="1709531" y="2301461"/>
            <a:ext cx="0" cy="19105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F660227-8DDD-4AF0-A7EA-F8EBD7E96A38}"/>
              </a:ext>
            </a:extLst>
          </p:cNvPr>
          <p:cNvSpPr txBox="1"/>
          <p:nvPr/>
        </p:nvSpPr>
        <p:spPr>
          <a:xfrm>
            <a:off x="1961322" y="1961321"/>
            <a:ext cx="6334539" cy="646331"/>
          </a:xfrm>
          <a:prstGeom prst="rect">
            <a:avLst/>
          </a:prstGeom>
          <a:noFill/>
        </p:spPr>
        <p:txBody>
          <a:bodyPr wrap="square" rtlCol="0">
            <a:spAutoFit/>
          </a:bodyPr>
          <a:lstStyle/>
          <a:p>
            <a:r>
              <a:rPr lang="en-GB" sz="3600" dirty="0"/>
              <a:t>£9.6m</a:t>
            </a:r>
          </a:p>
        </p:txBody>
      </p:sp>
      <p:sp>
        <p:nvSpPr>
          <p:cNvPr id="2" name="Slide Number Placeholder 1">
            <a:extLst>
              <a:ext uri="{FF2B5EF4-FFF2-40B4-BE49-F238E27FC236}">
                <a16:creationId xmlns:a16="http://schemas.microsoft.com/office/drawing/2014/main" id="{07D61151-B8D2-4F4C-B2BF-63EAF5B95073}"/>
              </a:ext>
            </a:extLst>
          </p:cNvPr>
          <p:cNvSpPr>
            <a:spLocks noGrp="1"/>
          </p:cNvSpPr>
          <p:nvPr>
            <p:ph type="sldNum" sz="quarter" idx="12"/>
          </p:nvPr>
        </p:nvSpPr>
        <p:spPr/>
        <p:txBody>
          <a:bodyPr/>
          <a:lstStyle/>
          <a:p>
            <a:fld id="{E48ECDBB-01B9-4130-ADF4-5D26F6BCE4C9}" type="slidenum">
              <a:rPr lang="en-GB" smtClean="0"/>
              <a:pPr/>
              <a:t>15</a:t>
            </a:fld>
            <a:endParaRPr lang="en-GB"/>
          </a:p>
        </p:txBody>
      </p:sp>
    </p:spTree>
    <p:extLst>
      <p:ext uri="{BB962C8B-B14F-4D97-AF65-F5344CB8AC3E}">
        <p14:creationId xmlns:p14="http://schemas.microsoft.com/office/powerpoint/2010/main" val="874054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9E39-7A76-4749-B84C-FC9F45900BBF}"/>
              </a:ext>
            </a:extLst>
          </p:cNvPr>
          <p:cNvSpPr>
            <a:spLocks noGrp="1"/>
          </p:cNvSpPr>
          <p:nvPr>
            <p:ph type="title"/>
          </p:nvPr>
        </p:nvSpPr>
        <p:spPr/>
        <p:txBody>
          <a:bodyPr/>
          <a:lstStyle/>
          <a:p>
            <a:r>
              <a:rPr lang="en-GB" dirty="0">
                <a:latin typeface="+mn-lt"/>
              </a:rPr>
              <a:t>Introduction</a:t>
            </a:r>
          </a:p>
        </p:txBody>
      </p:sp>
      <p:sp>
        <p:nvSpPr>
          <p:cNvPr id="3" name="Rectangle 2">
            <a:extLst>
              <a:ext uri="{FF2B5EF4-FFF2-40B4-BE49-F238E27FC236}">
                <a16:creationId xmlns:a16="http://schemas.microsoft.com/office/drawing/2014/main" id="{72F722A7-DD3D-4601-A06D-758E3449BA03}"/>
              </a:ext>
            </a:extLst>
          </p:cNvPr>
          <p:cNvSpPr/>
          <p:nvPr/>
        </p:nvSpPr>
        <p:spPr>
          <a:xfrm>
            <a:off x="781878" y="1734093"/>
            <a:ext cx="10628243" cy="3416320"/>
          </a:xfrm>
          <a:prstGeom prst="rect">
            <a:avLst/>
          </a:prstGeom>
        </p:spPr>
        <p:txBody>
          <a:bodyPr wrap="square">
            <a:spAutoFit/>
          </a:bodyPr>
          <a:lstStyle/>
          <a:p>
            <a:pPr algn="ctr"/>
            <a:r>
              <a:rPr lang="en-GB" dirty="0"/>
              <a:t>In the School Funding consultation launched in 2019, KCC proposed for 2020-21 to repeat the 1% transfer from the Schools Block into the High Needs Block, estimated at £9.8m. The Cabinet Member for Education and Skills took the decision on 15 January 2020 with the following detail:</a:t>
            </a:r>
          </a:p>
          <a:p>
            <a:pPr algn="ctr"/>
            <a:endParaRPr lang="en-GB" dirty="0"/>
          </a:p>
          <a:p>
            <a:pPr algn="ctr"/>
            <a:r>
              <a:rPr lang="en-GB" b="1" i="1" dirty="0"/>
              <a:t>“Unlike previous years where we have requested a transfer to help reduce the deficit, this time we want to consider a different approach.  This transfer would be used to support much greater inclusion in mainstream schools.  It is our intention that this funding, whilst initially retained by KCC, will be paid to mainstream schools and academies that operate inclusively. This will help to address one of the key issues highlighted by Ofsted in the Special Educational Needs and Disability (SEND) inspection of the local area earlier this year.“</a:t>
            </a:r>
          </a:p>
          <a:p>
            <a:pPr algn="ctr"/>
            <a:endParaRPr lang="en-GB" dirty="0"/>
          </a:p>
          <a:p>
            <a:pPr algn="ctr"/>
            <a:endParaRPr lang="en-GB" dirty="0"/>
          </a:p>
          <a:p>
            <a:pPr algn="ctr"/>
            <a:endParaRPr lang="en-GB" dirty="0"/>
          </a:p>
        </p:txBody>
      </p:sp>
      <p:sp>
        <p:nvSpPr>
          <p:cNvPr id="4" name="Slide Number Placeholder 3">
            <a:extLst>
              <a:ext uri="{FF2B5EF4-FFF2-40B4-BE49-F238E27FC236}">
                <a16:creationId xmlns:a16="http://schemas.microsoft.com/office/drawing/2014/main" id="{3CD5A7C6-FE4D-4D67-9D54-D8917FADEE2E}"/>
              </a:ext>
            </a:extLst>
          </p:cNvPr>
          <p:cNvSpPr>
            <a:spLocks noGrp="1"/>
          </p:cNvSpPr>
          <p:nvPr>
            <p:ph type="sldNum" sz="quarter" idx="12"/>
          </p:nvPr>
        </p:nvSpPr>
        <p:spPr/>
        <p:txBody>
          <a:bodyPr/>
          <a:lstStyle/>
          <a:p>
            <a:fld id="{E48ECDBB-01B9-4130-ADF4-5D26F6BCE4C9}" type="slidenum">
              <a:rPr lang="en-GB" smtClean="0"/>
              <a:pPr/>
              <a:t>16</a:t>
            </a:fld>
            <a:endParaRPr lang="en-GB"/>
          </a:p>
        </p:txBody>
      </p:sp>
    </p:spTree>
    <p:extLst>
      <p:ext uri="{BB962C8B-B14F-4D97-AF65-F5344CB8AC3E}">
        <p14:creationId xmlns:p14="http://schemas.microsoft.com/office/powerpoint/2010/main" val="3440850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74FF-10CA-4D03-B089-5C7380ED5708}"/>
              </a:ext>
            </a:extLst>
          </p:cNvPr>
          <p:cNvSpPr>
            <a:spLocks noGrp="1"/>
          </p:cNvSpPr>
          <p:nvPr>
            <p:ph type="title"/>
          </p:nvPr>
        </p:nvSpPr>
        <p:spPr/>
        <p:txBody>
          <a:bodyPr/>
          <a:lstStyle/>
          <a:p>
            <a:r>
              <a:rPr lang="en-GB" dirty="0">
                <a:latin typeface="+mn-lt"/>
              </a:rPr>
              <a:t>Activity already undertaken</a:t>
            </a:r>
          </a:p>
        </p:txBody>
      </p:sp>
      <p:sp>
        <p:nvSpPr>
          <p:cNvPr id="3" name="Content Placeholder 2">
            <a:extLst>
              <a:ext uri="{FF2B5EF4-FFF2-40B4-BE49-F238E27FC236}">
                <a16:creationId xmlns:a16="http://schemas.microsoft.com/office/drawing/2014/main" id="{E9492CEB-2930-4203-BACE-5628F04C186A}"/>
              </a:ext>
            </a:extLst>
          </p:cNvPr>
          <p:cNvSpPr>
            <a:spLocks noGrp="1"/>
          </p:cNvSpPr>
          <p:nvPr>
            <p:ph idx="1"/>
          </p:nvPr>
        </p:nvSpPr>
        <p:spPr>
          <a:xfrm>
            <a:off x="609600" y="1295033"/>
            <a:ext cx="10972800" cy="4267933"/>
          </a:xfrm>
        </p:spPr>
        <p:txBody>
          <a:bodyPr/>
          <a:lstStyle/>
          <a:p>
            <a:r>
              <a:rPr lang="en-GB" sz="2400" dirty="0">
                <a:latin typeface="+mn-lt"/>
              </a:rPr>
              <a:t>ISOS survey collaboration with KAH</a:t>
            </a:r>
          </a:p>
          <a:p>
            <a:r>
              <a:rPr lang="en-GB" sz="2400" dirty="0">
                <a:latin typeface="+mn-lt"/>
              </a:rPr>
              <a:t>ISOS partnership led workshops</a:t>
            </a:r>
          </a:p>
          <a:p>
            <a:r>
              <a:rPr lang="en-GB" sz="2400" dirty="0">
                <a:latin typeface="+mn-lt"/>
              </a:rPr>
              <a:t>Agreed RSC support</a:t>
            </a:r>
          </a:p>
          <a:p>
            <a:r>
              <a:rPr lang="en-GB" sz="2400" dirty="0">
                <a:latin typeface="+mn-lt"/>
              </a:rPr>
              <a:t>Initial County Reference Group meeting</a:t>
            </a:r>
          </a:p>
          <a:p>
            <a:r>
              <a:rPr lang="en-GB" sz="2400" dirty="0">
                <a:latin typeface="+mn-lt"/>
              </a:rPr>
              <a:t>Initial peer to peer training.</a:t>
            </a:r>
          </a:p>
          <a:p>
            <a:r>
              <a:rPr lang="en-GB" sz="2400" dirty="0">
                <a:latin typeface="+mn-lt"/>
              </a:rPr>
              <a:t>Ongoing mapping of services and </a:t>
            </a:r>
          </a:p>
          <a:p>
            <a:r>
              <a:rPr lang="en-GB" sz="2400" dirty="0">
                <a:latin typeface="+mn-lt"/>
              </a:rPr>
              <a:t>Consultation on the inclusion toolkit and the Core Standards, schools and parents.</a:t>
            </a:r>
          </a:p>
          <a:p>
            <a:r>
              <a:rPr lang="en-GB" sz="2400" dirty="0">
                <a:latin typeface="+mn-lt"/>
              </a:rPr>
              <a:t>Review of inclusion data</a:t>
            </a:r>
          </a:p>
          <a:p>
            <a:r>
              <a:rPr lang="en-GB" sz="2400" dirty="0">
                <a:latin typeface="+mn-lt"/>
              </a:rPr>
              <a:t>Feedback from guided conversations and school improvement Deep Dives.</a:t>
            </a:r>
          </a:p>
          <a:p>
            <a:endParaRPr lang="en-GB" dirty="0">
              <a:latin typeface="+mn-lt"/>
            </a:endParaRPr>
          </a:p>
          <a:p>
            <a:endParaRPr lang="en-GB" dirty="0">
              <a:latin typeface="+mn-lt"/>
            </a:endParaRPr>
          </a:p>
          <a:p>
            <a:endParaRPr lang="en-GB" dirty="0">
              <a:latin typeface="+mn-lt"/>
            </a:endParaRPr>
          </a:p>
        </p:txBody>
      </p:sp>
      <p:sp>
        <p:nvSpPr>
          <p:cNvPr id="4" name="Slide Number Placeholder 3">
            <a:extLst>
              <a:ext uri="{FF2B5EF4-FFF2-40B4-BE49-F238E27FC236}">
                <a16:creationId xmlns:a16="http://schemas.microsoft.com/office/drawing/2014/main" id="{0BEC9C2D-7EEE-46D0-93A3-B529BFE30C5F}"/>
              </a:ext>
            </a:extLst>
          </p:cNvPr>
          <p:cNvSpPr>
            <a:spLocks noGrp="1"/>
          </p:cNvSpPr>
          <p:nvPr>
            <p:ph type="sldNum" sz="quarter" idx="12"/>
          </p:nvPr>
        </p:nvSpPr>
        <p:spPr/>
        <p:txBody>
          <a:bodyPr/>
          <a:lstStyle/>
          <a:p>
            <a:fld id="{E48ECDBB-01B9-4130-ADF4-5D26F6BCE4C9}" type="slidenum">
              <a:rPr lang="en-GB" smtClean="0"/>
              <a:pPr/>
              <a:t>17</a:t>
            </a:fld>
            <a:endParaRPr lang="en-GB"/>
          </a:p>
        </p:txBody>
      </p:sp>
    </p:spTree>
    <p:extLst>
      <p:ext uri="{BB962C8B-B14F-4D97-AF65-F5344CB8AC3E}">
        <p14:creationId xmlns:p14="http://schemas.microsoft.com/office/powerpoint/2010/main" val="2070837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5960-BF52-4B33-81FE-9F780C8F7410}"/>
              </a:ext>
            </a:extLst>
          </p:cNvPr>
          <p:cNvSpPr>
            <a:spLocks noGrp="1"/>
          </p:cNvSpPr>
          <p:nvPr>
            <p:ph type="title"/>
          </p:nvPr>
        </p:nvSpPr>
        <p:spPr/>
        <p:txBody>
          <a:bodyPr/>
          <a:lstStyle/>
          <a:p>
            <a:r>
              <a:rPr lang="en-GB" dirty="0">
                <a:latin typeface="+mn-lt"/>
              </a:rPr>
              <a:t>A Framework for support</a:t>
            </a:r>
          </a:p>
        </p:txBody>
      </p:sp>
      <p:sp>
        <p:nvSpPr>
          <p:cNvPr id="7" name="Content Placeholder 6">
            <a:extLst>
              <a:ext uri="{FF2B5EF4-FFF2-40B4-BE49-F238E27FC236}">
                <a16:creationId xmlns:a16="http://schemas.microsoft.com/office/drawing/2014/main" id="{FAEBEC37-E534-4B8C-BAC1-029A3FA1E1B2}"/>
              </a:ext>
            </a:extLst>
          </p:cNvPr>
          <p:cNvSpPr>
            <a:spLocks noGrp="1"/>
          </p:cNvSpPr>
          <p:nvPr>
            <p:ph idx="1"/>
          </p:nvPr>
        </p:nvSpPr>
        <p:spPr>
          <a:xfrm>
            <a:off x="609600" y="1883465"/>
            <a:ext cx="10972800" cy="3091069"/>
          </a:xfrm>
        </p:spPr>
        <p:txBody>
          <a:bodyPr/>
          <a:lstStyle/>
          <a:p>
            <a:pPr marL="514350" indent="-514350">
              <a:buFont typeface="+mj-lt"/>
              <a:buAutoNum type="arabicPeriod"/>
            </a:pPr>
            <a:r>
              <a:rPr lang="en-GB" dirty="0">
                <a:latin typeface="+mn-lt"/>
              </a:rPr>
              <a:t>A comprehensive programme of training to support inclusive practice</a:t>
            </a:r>
          </a:p>
          <a:p>
            <a:pPr marL="514350" indent="-514350">
              <a:buFont typeface="+mj-lt"/>
              <a:buAutoNum type="arabicPeriod"/>
            </a:pPr>
            <a:r>
              <a:rPr lang="en-GB" dirty="0">
                <a:latin typeface="+mn-lt"/>
              </a:rPr>
              <a:t>Development of wider school and community practices to promote inclusion</a:t>
            </a:r>
          </a:p>
          <a:p>
            <a:pPr marL="514350" indent="-514350">
              <a:buFont typeface="+mj-lt"/>
              <a:buAutoNum type="arabicPeriod"/>
            </a:pPr>
            <a:r>
              <a:rPr lang="en-GB" dirty="0">
                <a:latin typeface="+mn-lt"/>
              </a:rPr>
              <a:t>Supporting transition for CYPE with SEND </a:t>
            </a:r>
          </a:p>
          <a:p>
            <a:pPr marL="514350" indent="-514350">
              <a:buFont typeface="+mj-lt"/>
              <a:buAutoNum type="arabicPeriod"/>
            </a:pPr>
            <a:r>
              <a:rPr lang="en-GB" dirty="0">
                <a:latin typeface="+mn-lt"/>
              </a:rPr>
              <a:t>Providing individual case support</a:t>
            </a:r>
          </a:p>
          <a:p>
            <a:pPr marL="514350" indent="-514350">
              <a:buFont typeface="+mj-lt"/>
              <a:buAutoNum type="arabicPeriod"/>
            </a:pPr>
            <a:r>
              <a:rPr lang="en-GB" dirty="0">
                <a:latin typeface="+mn-lt"/>
              </a:rPr>
              <a:t>Locality projects / pilots</a:t>
            </a:r>
          </a:p>
        </p:txBody>
      </p:sp>
      <p:sp>
        <p:nvSpPr>
          <p:cNvPr id="3" name="Slide Number Placeholder 2">
            <a:extLst>
              <a:ext uri="{FF2B5EF4-FFF2-40B4-BE49-F238E27FC236}">
                <a16:creationId xmlns:a16="http://schemas.microsoft.com/office/drawing/2014/main" id="{C23BB9C2-FEC0-484D-A644-F9A0275457FE}"/>
              </a:ext>
            </a:extLst>
          </p:cNvPr>
          <p:cNvSpPr>
            <a:spLocks noGrp="1"/>
          </p:cNvSpPr>
          <p:nvPr>
            <p:ph type="sldNum" sz="quarter" idx="12"/>
          </p:nvPr>
        </p:nvSpPr>
        <p:spPr/>
        <p:txBody>
          <a:bodyPr/>
          <a:lstStyle/>
          <a:p>
            <a:fld id="{E48ECDBB-01B9-4130-ADF4-5D26F6BCE4C9}" type="slidenum">
              <a:rPr lang="en-GB" smtClean="0"/>
              <a:pPr/>
              <a:t>18</a:t>
            </a:fld>
            <a:endParaRPr lang="en-GB"/>
          </a:p>
        </p:txBody>
      </p:sp>
    </p:spTree>
    <p:extLst>
      <p:ext uri="{BB962C8B-B14F-4D97-AF65-F5344CB8AC3E}">
        <p14:creationId xmlns:p14="http://schemas.microsoft.com/office/powerpoint/2010/main" val="945371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185F-3303-49A2-8022-E8ABF782CA8C}"/>
              </a:ext>
            </a:extLst>
          </p:cNvPr>
          <p:cNvSpPr>
            <a:spLocks noGrp="1"/>
          </p:cNvSpPr>
          <p:nvPr>
            <p:ph type="title"/>
          </p:nvPr>
        </p:nvSpPr>
        <p:spPr/>
        <p:txBody>
          <a:bodyPr/>
          <a:lstStyle/>
          <a:p>
            <a:r>
              <a:rPr lang="en-GB" dirty="0">
                <a:latin typeface="+mn-lt"/>
              </a:rPr>
              <a:t>A comprehensive programme of training to support inclusive practice</a:t>
            </a:r>
          </a:p>
        </p:txBody>
      </p:sp>
      <p:sp>
        <p:nvSpPr>
          <p:cNvPr id="3" name="Content Placeholder 2">
            <a:extLst>
              <a:ext uri="{FF2B5EF4-FFF2-40B4-BE49-F238E27FC236}">
                <a16:creationId xmlns:a16="http://schemas.microsoft.com/office/drawing/2014/main" id="{785ACD82-B082-4486-BCC9-D46B7A6341B8}"/>
              </a:ext>
            </a:extLst>
          </p:cNvPr>
          <p:cNvSpPr txBox="1">
            <a:spLocks/>
          </p:cNvSpPr>
          <p:nvPr/>
        </p:nvSpPr>
        <p:spPr>
          <a:xfrm>
            <a:off x="838200" y="1579042"/>
            <a:ext cx="10515600" cy="3788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mn-lt"/>
              </a:rPr>
              <a:t>A countywide core offer provided at all levels</a:t>
            </a:r>
          </a:p>
          <a:p>
            <a:pPr lvl="1"/>
            <a:r>
              <a:rPr lang="en-GB" sz="1800" i="1">
                <a:latin typeface="+mn-lt"/>
              </a:rPr>
              <a:t>Delivery of a training programme rising from the development of the countywide approach to inclusion, including for example: training on core standards, whole school nurture</a:t>
            </a:r>
            <a:r>
              <a:rPr lang="en-GB" sz="1800">
                <a:latin typeface="+mn-lt"/>
              </a:rPr>
              <a:t>, </a:t>
            </a:r>
            <a:r>
              <a:rPr lang="en-GB" sz="1800" i="1">
                <a:latin typeface="+mn-lt"/>
              </a:rPr>
              <a:t>NQT and Governor training.</a:t>
            </a:r>
          </a:p>
          <a:p>
            <a:pPr marL="457200" lvl="1" indent="0">
              <a:buFont typeface="Arial" panose="020B0604020202020204" pitchFamily="34" charset="0"/>
              <a:buNone/>
            </a:pPr>
            <a:endParaRPr lang="en-GB" sz="1500">
              <a:latin typeface="+mn-lt"/>
            </a:endParaRPr>
          </a:p>
          <a:p>
            <a:r>
              <a:rPr lang="en-GB">
                <a:latin typeface="+mn-lt"/>
              </a:rPr>
              <a:t>Specialist training for specific needs</a:t>
            </a:r>
          </a:p>
          <a:p>
            <a:pPr lvl="1"/>
            <a:r>
              <a:rPr lang="en-GB" sz="1800" i="1">
                <a:latin typeface="+mn-lt"/>
              </a:rPr>
              <a:t>For example: ASD and Communication and Interaction needs, SEMH, Mental Health, Emotional Literacy</a:t>
            </a:r>
          </a:p>
          <a:p>
            <a:pPr marL="457200" lvl="1" indent="0">
              <a:buFont typeface="Arial" panose="020B0604020202020204" pitchFamily="34" charset="0"/>
              <a:buNone/>
            </a:pPr>
            <a:endParaRPr lang="en-GB">
              <a:latin typeface="+mn-lt"/>
            </a:endParaRPr>
          </a:p>
          <a:p>
            <a:r>
              <a:rPr lang="en-GB">
                <a:latin typeface="+mn-lt"/>
              </a:rPr>
              <a:t>Targeted training and support</a:t>
            </a:r>
          </a:p>
          <a:p>
            <a:pPr lvl="1"/>
            <a:r>
              <a:rPr lang="en-GB" sz="1800" i="1">
                <a:latin typeface="+mn-lt"/>
              </a:rPr>
              <a:t>Targeted training and support to individual schools and settings where there is an assessed need - individual action plans</a:t>
            </a:r>
            <a:endParaRPr lang="en-GB" sz="1800" i="1" dirty="0">
              <a:latin typeface="+mn-lt"/>
            </a:endParaRPr>
          </a:p>
        </p:txBody>
      </p:sp>
      <p:sp>
        <p:nvSpPr>
          <p:cNvPr id="4" name="Slide Number Placeholder 3">
            <a:extLst>
              <a:ext uri="{FF2B5EF4-FFF2-40B4-BE49-F238E27FC236}">
                <a16:creationId xmlns:a16="http://schemas.microsoft.com/office/drawing/2014/main" id="{6212FE89-C51D-49D1-B476-866DF8E3AC59}"/>
              </a:ext>
            </a:extLst>
          </p:cNvPr>
          <p:cNvSpPr>
            <a:spLocks noGrp="1"/>
          </p:cNvSpPr>
          <p:nvPr>
            <p:ph type="sldNum" sz="quarter" idx="12"/>
          </p:nvPr>
        </p:nvSpPr>
        <p:spPr/>
        <p:txBody>
          <a:bodyPr/>
          <a:lstStyle/>
          <a:p>
            <a:fld id="{E48ECDBB-01B9-4130-ADF4-5D26F6BCE4C9}" type="slidenum">
              <a:rPr lang="en-GB" smtClean="0"/>
              <a:pPr/>
              <a:t>19</a:t>
            </a:fld>
            <a:endParaRPr lang="en-GB"/>
          </a:p>
        </p:txBody>
      </p:sp>
    </p:spTree>
    <p:extLst>
      <p:ext uri="{BB962C8B-B14F-4D97-AF65-F5344CB8AC3E}">
        <p14:creationId xmlns:p14="http://schemas.microsoft.com/office/powerpoint/2010/main" val="371632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A197-B701-4002-B1EB-B070BD4BC1C8}"/>
              </a:ext>
            </a:extLst>
          </p:cNvPr>
          <p:cNvSpPr>
            <a:spLocks noGrp="1"/>
          </p:cNvSpPr>
          <p:nvPr>
            <p:ph type="title"/>
          </p:nvPr>
        </p:nvSpPr>
        <p:spPr>
          <a:xfrm>
            <a:off x="1828801" y="2301461"/>
            <a:ext cx="4652658" cy="667626"/>
          </a:xfrm>
        </p:spPr>
        <p:txBody>
          <a:bodyPr>
            <a:normAutofit/>
          </a:bodyPr>
          <a:lstStyle/>
          <a:p>
            <a:r>
              <a:rPr lang="en-GB" sz="3600" dirty="0">
                <a:latin typeface="+mn-lt"/>
              </a:rPr>
              <a:t>Finance</a:t>
            </a:r>
          </a:p>
        </p:txBody>
      </p:sp>
      <p:sp>
        <p:nvSpPr>
          <p:cNvPr id="3" name="TextBox 2">
            <a:extLst>
              <a:ext uri="{FF2B5EF4-FFF2-40B4-BE49-F238E27FC236}">
                <a16:creationId xmlns:a16="http://schemas.microsoft.com/office/drawing/2014/main" id="{FD9380C4-E173-4211-A1EA-A9439373A019}"/>
              </a:ext>
            </a:extLst>
          </p:cNvPr>
          <p:cNvSpPr txBox="1"/>
          <p:nvPr/>
        </p:nvSpPr>
        <p:spPr>
          <a:xfrm>
            <a:off x="1828801" y="2828835"/>
            <a:ext cx="5830956" cy="1200329"/>
          </a:xfrm>
          <a:prstGeom prst="rect">
            <a:avLst/>
          </a:prstGeom>
          <a:noFill/>
        </p:spPr>
        <p:txBody>
          <a:bodyPr wrap="square" rtlCol="0">
            <a:spAutoFit/>
          </a:bodyPr>
          <a:lstStyle/>
          <a:p>
            <a:pPr marL="285750" indent="-285750">
              <a:buFontTx/>
              <a:buChar char="-"/>
            </a:pPr>
            <a:r>
              <a:rPr lang="en-GB" dirty="0"/>
              <a:t>High Needs By;</a:t>
            </a:r>
          </a:p>
          <a:p>
            <a:pPr marL="742950" lvl="1" indent="-285750">
              <a:buFontTx/>
              <a:buChar char="-"/>
            </a:pPr>
            <a:r>
              <a:rPr lang="en-GB" dirty="0"/>
              <a:t>Pupil/Student Numbers</a:t>
            </a:r>
          </a:p>
          <a:p>
            <a:pPr marL="742950" lvl="1" indent="-285750">
              <a:buFontTx/>
              <a:buChar char="-"/>
            </a:pPr>
            <a:r>
              <a:rPr lang="en-GB" dirty="0"/>
              <a:t>Spend, Institution Type</a:t>
            </a:r>
          </a:p>
          <a:p>
            <a:pPr marL="742950" lvl="1" indent="-285750">
              <a:buFontTx/>
              <a:buChar char="-"/>
            </a:pPr>
            <a:r>
              <a:rPr lang="en-GB" dirty="0"/>
              <a:t>Spend By Average Cost, Institution Type</a:t>
            </a:r>
          </a:p>
        </p:txBody>
      </p:sp>
      <p:cxnSp>
        <p:nvCxnSpPr>
          <p:cNvPr id="4" name="Straight Connector 3">
            <a:extLst>
              <a:ext uri="{FF2B5EF4-FFF2-40B4-BE49-F238E27FC236}">
                <a16:creationId xmlns:a16="http://schemas.microsoft.com/office/drawing/2014/main" id="{98105A90-FB11-483D-A930-07BBA245DC5A}"/>
              </a:ext>
            </a:extLst>
          </p:cNvPr>
          <p:cNvCxnSpPr>
            <a:cxnSpLocks/>
          </p:cNvCxnSpPr>
          <p:nvPr/>
        </p:nvCxnSpPr>
        <p:spPr>
          <a:xfrm>
            <a:off x="1709531" y="2301461"/>
            <a:ext cx="0" cy="19105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B507378-73F7-4B0D-BCB8-148C0631A50B}"/>
              </a:ext>
            </a:extLst>
          </p:cNvPr>
          <p:cNvSpPr>
            <a:spLocks noGrp="1"/>
          </p:cNvSpPr>
          <p:nvPr>
            <p:ph type="sldNum" sz="quarter" idx="12"/>
          </p:nvPr>
        </p:nvSpPr>
        <p:spPr/>
        <p:txBody>
          <a:bodyPr/>
          <a:lstStyle/>
          <a:p>
            <a:fld id="{E48ECDBB-01B9-4130-ADF4-5D26F6BCE4C9}" type="slidenum">
              <a:rPr lang="en-GB" smtClean="0"/>
              <a:pPr/>
              <a:t>2</a:t>
            </a:fld>
            <a:endParaRPr lang="en-GB"/>
          </a:p>
        </p:txBody>
      </p:sp>
    </p:spTree>
    <p:extLst>
      <p:ext uri="{BB962C8B-B14F-4D97-AF65-F5344CB8AC3E}">
        <p14:creationId xmlns:p14="http://schemas.microsoft.com/office/powerpoint/2010/main" val="261106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DE27-3A63-439D-A5D2-EA8A5ABEFC31}"/>
              </a:ext>
            </a:extLst>
          </p:cNvPr>
          <p:cNvSpPr>
            <a:spLocks noGrp="1"/>
          </p:cNvSpPr>
          <p:nvPr>
            <p:ph type="title"/>
          </p:nvPr>
        </p:nvSpPr>
        <p:spPr>
          <a:xfrm>
            <a:off x="0" y="78883"/>
            <a:ext cx="10031896" cy="565212"/>
          </a:xfrm>
        </p:spPr>
        <p:txBody>
          <a:bodyPr>
            <a:normAutofit/>
          </a:bodyPr>
          <a:lstStyle/>
          <a:p>
            <a:r>
              <a:rPr lang="en-GB" dirty="0">
                <a:latin typeface="+mn-lt"/>
              </a:rPr>
              <a:t>Development of wider school and community practices to promote inclusion</a:t>
            </a:r>
          </a:p>
        </p:txBody>
      </p:sp>
      <p:sp>
        <p:nvSpPr>
          <p:cNvPr id="3" name="Content Placeholder 2">
            <a:extLst>
              <a:ext uri="{FF2B5EF4-FFF2-40B4-BE49-F238E27FC236}">
                <a16:creationId xmlns:a16="http://schemas.microsoft.com/office/drawing/2014/main" id="{DABD0059-B88B-49DD-BA22-A703FC7201DA}"/>
              </a:ext>
            </a:extLst>
          </p:cNvPr>
          <p:cNvSpPr>
            <a:spLocks noGrp="1"/>
          </p:cNvSpPr>
          <p:nvPr>
            <p:ph idx="1"/>
          </p:nvPr>
        </p:nvSpPr>
        <p:spPr>
          <a:xfrm>
            <a:off x="609600" y="1574844"/>
            <a:ext cx="10972800" cy="4147931"/>
          </a:xfrm>
        </p:spPr>
        <p:txBody>
          <a:bodyPr>
            <a:normAutofit/>
          </a:bodyPr>
          <a:lstStyle/>
          <a:p>
            <a:pPr marL="0" indent="0">
              <a:buNone/>
            </a:pPr>
            <a:r>
              <a:rPr lang="en-GB" dirty="0">
                <a:latin typeface="+mn-lt"/>
              </a:rPr>
              <a:t>Development of systems and structures supporting inclusion and the sharing of good practice</a:t>
            </a:r>
          </a:p>
          <a:p>
            <a:pPr lvl="1"/>
            <a:r>
              <a:rPr lang="en-GB" sz="1800" i="1" dirty="0">
                <a:latin typeface="+mn-lt"/>
              </a:rPr>
              <a:t>Forums and execs, for example Lift, IYFA, Inclusion steering groups, how do these work collaboratively with other groups to ensure a countywide approach and drive.</a:t>
            </a:r>
          </a:p>
          <a:p>
            <a:pPr marL="457200" lvl="1" indent="0">
              <a:buNone/>
            </a:pPr>
            <a:endParaRPr lang="en-GB" sz="1800" i="1" dirty="0">
              <a:latin typeface="+mn-lt"/>
            </a:endParaRPr>
          </a:p>
          <a:p>
            <a:pPr marL="0" indent="0">
              <a:buNone/>
            </a:pPr>
            <a:endParaRPr lang="en-GB" dirty="0">
              <a:latin typeface="+mn-lt"/>
            </a:endParaRPr>
          </a:p>
          <a:p>
            <a:pPr marL="0" indent="0">
              <a:buNone/>
            </a:pPr>
            <a:r>
              <a:rPr lang="en-GB" dirty="0">
                <a:latin typeface="+mn-lt"/>
              </a:rPr>
              <a:t>Peer to peer support</a:t>
            </a:r>
          </a:p>
          <a:p>
            <a:pPr lvl="1"/>
            <a:r>
              <a:rPr lang="en-GB" sz="1800" i="1" dirty="0">
                <a:latin typeface="+mn-lt"/>
              </a:rPr>
              <a:t>Inclusion toolkit</a:t>
            </a:r>
          </a:p>
          <a:p>
            <a:pPr lvl="1"/>
            <a:r>
              <a:rPr lang="en-GB" sz="1800" i="1" dirty="0">
                <a:latin typeface="+mn-lt"/>
              </a:rPr>
              <a:t>Countywide programme of peer reviews.</a:t>
            </a:r>
          </a:p>
          <a:p>
            <a:pPr lvl="1"/>
            <a:r>
              <a:rPr lang="en-GB" sz="1800" i="1" dirty="0">
                <a:latin typeface="+mn-lt"/>
              </a:rPr>
              <a:t>Identifying good practice and disseminating this.</a:t>
            </a:r>
          </a:p>
        </p:txBody>
      </p:sp>
      <p:sp>
        <p:nvSpPr>
          <p:cNvPr id="4" name="Slide Number Placeholder 3">
            <a:extLst>
              <a:ext uri="{FF2B5EF4-FFF2-40B4-BE49-F238E27FC236}">
                <a16:creationId xmlns:a16="http://schemas.microsoft.com/office/drawing/2014/main" id="{8508BDA0-7192-4738-AF24-EF3B7B196980}"/>
              </a:ext>
            </a:extLst>
          </p:cNvPr>
          <p:cNvSpPr>
            <a:spLocks noGrp="1"/>
          </p:cNvSpPr>
          <p:nvPr>
            <p:ph type="sldNum" sz="quarter" idx="12"/>
          </p:nvPr>
        </p:nvSpPr>
        <p:spPr/>
        <p:txBody>
          <a:bodyPr/>
          <a:lstStyle/>
          <a:p>
            <a:fld id="{E48ECDBB-01B9-4130-ADF4-5D26F6BCE4C9}" type="slidenum">
              <a:rPr lang="en-GB" smtClean="0"/>
              <a:pPr/>
              <a:t>20</a:t>
            </a:fld>
            <a:endParaRPr lang="en-GB"/>
          </a:p>
        </p:txBody>
      </p:sp>
    </p:spTree>
    <p:extLst>
      <p:ext uri="{BB962C8B-B14F-4D97-AF65-F5344CB8AC3E}">
        <p14:creationId xmlns:p14="http://schemas.microsoft.com/office/powerpoint/2010/main" val="3383595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E2C0-B553-48FB-8B58-5A7AAAD8CCF4}"/>
              </a:ext>
            </a:extLst>
          </p:cNvPr>
          <p:cNvSpPr>
            <a:spLocks noGrp="1"/>
          </p:cNvSpPr>
          <p:nvPr>
            <p:ph type="title"/>
          </p:nvPr>
        </p:nvSpPr>
        <p:spPr>
          <a:xfrm>
            <a:off x="152400" y="154164"/>
            <a:ext cx="5479774" cy="427728"/>
          </a:xfrm>
        </p:spPr>
        <p:txBody>
          <a:bodyPr>
            <a:normAutofit/>
          </a:bodyPr>
          <a:lstStyle/>
          <a:p>
            <a:r>
              <a:rPr lang="en-GB" dirty="0">
                <a:latin typeface="+mn-lt"/>
              </a:rPr>
              <a:t>Supporting transition for CYPE with SEND </a:t>
            </a:r>
          </a:p>
        </p:txBody>
      </p:sp>
      <p:sp>
        <p:nvSpPr>
          <p:cNvPr id="3" name="Content Placeholder 2">
            <a:extLst>
              <a:ext uri="{FF2B5EF4-FFF2-40B4-BE49-F238E27FC236}">
                <a16:creationId xmlns:a16="http://schemas.microsoft.com/office/drawing/2014/main" id="{6A4ED6CE-934C-4BE1-96CB-E8F633189448}"/>
              </a:ext>
            </a:extLst>
          </p:cNvPr>
          <p:cNvSpPr>
            <a:spLocks noGrp="1"/>
          </p:cNvSpPr>
          <p:nvPr>
            <p:ph idx="1"/>
          </p:nvPr>
        </p:nvSpPr>
        <p:spPr/>
        <p:txBody>
          <a:bodyPr/>
          <a:lstStyle/>
          <a:p>
            <a:pPr>
              <a:buFont typeface="Calibri" panose="020F0502020204030204" pitchFamily="34" charset="0"/>
              <a:buChar char="‒"/>
            </a:pPr>
            <a:r>
              <a:rPr lang="en-GB" dirty="0">
                <a:latin typeface="+mn-lt"/>
              </a:rPr>
              <a:t>Early Years to Primary</a:t>
            </a:r>
          </a:p>
          <a:p>
            <a:pPr>
              <a:buFont typeface="Calibri" panose="020F0502020204030204" pitchFamily="34" charset="0"/>
              <a:buChar char="‒"/>
            </a:pPr>
            <a:r>
              <a:rPr lang="en-GB" dirty="0">
                <a:latin typeface="+mn-lt"/>
              </a:rPr>
              <a:t>Year 2 to Year 3 (where applicable)</a:t>
            </a:r>
          </a:p>
          <a:p>
            <a:pPr>
              <a:buFont typeface="Calibri" panose="020F0502020204030204" pitchFamily="34" charset="0"/>
              <a:buChar char="‒"/>
            </a:pPr>
            <a:r>
              <a:rPr lang="en-GB" dirty="0">
                <a:latin typeface="+mn-lt"/>
              </a:rPr>
              <a:t>Primary to Secondary</a:t>
            </a:r>
          </a:p>
          <a:p>
            <a:pPr>
              <a:buFont typeface="Calibri" panose="020F0502020204030204" pitchFamily="34" charset="0"/>
              <a:buChar char="‒"/>
            </a:pPr>
            <a:r>
              <a:rPr lang="en-GB" dirty="0">
                <a:latin typeface="+mn-lt"/>
              </a:rPr>
              <a:t>Post 16 /Post 19</a:t>
            </a:r>
          </a:p>
          <a:p>
            <a:pPr marL="0" indent="0">
              <a:buNone/>
            </a:pPr>
            <a:endParaRPr lang="en-GB" dirty="0">
              <a:latin typeface="+mn-lt"/>
            </a:endParaRPr>
          </a:p>
          <a:p>
            <a:pPr lvl="1"/>
            <a:r>
              <a:rPr lang="en-GB" sz="1800" i="1" dirty="0">
                <a:latin typeface="+mn-lt"/>
              </a:rPr>
              <a:t>Early identification of support</a:t>
            </a:r>
          </a:p>
          <a:p>
            <a:pPr lvl="1"/>
            <a:r>
              <a:rPr lang="en-GB" sz="1800" i="1" dirty="0">
                <a:latin typeface="+mn-lt"/>
              </a:rPr>
              <a:t>Transfer communication and planning, induction and transition programmes</a:t>
            </a:r>
            <a:endParaRPr lang="en-GB" sz="1800" dirty="0">
              <a:latin typeface="+mn-lt"/>
            </a:endParaRPr>
          </a:p>
          <a:p>
            <a:pPr lvl="1"/>
            <a:r>
              <a:rPr lang="en-GB" sz="1800" i="1" dirty="0">
                <a:latin typeface="+mn-lt"/>
              </a:rPr>
              <a:t>Development of appropriate provision</a:t>
            </a:r>
          </a:p>
          <a:p>
            <a:pPr lvl="1"/>
            <a:r>
              <a:rPr lang="en-GB" sz="1800" i="1" dirty="0">
                <a:latin typeface="+mn-lt"/>
              </a:rPr>
              <a:t>Supported employment</a:t>
            </a:r>
          </a:p>
          <a:p>
            <a:endParaRPr lang="en-GB" dirty="0">
              <a:latin typeface="+mn-lt"/>
            </a:endParaRPr>
          </a:p>
        </p:txBody>
      </p:sp>
      <p:sp>
        <p:nvSpPr>
          <p:cNvPr id="4" name="Slide Number Placeholder 3">
            <a:extLst>
              <a:ext uri="{FF2B5EF4-FFF2-40B4-BE49-F238E27FC236}">
                <a16:creationId xmlns:a16="http://schemas.microsoft.com/office/drawing/2014/main" id="{25A9A2DE-7AAD-4F93-A630-520179D881A7}"/>
              </a:ext>
            </a:extLst>
          </p:cNvPr>
          <p:cNvSpPr>
            <a:spLocks noGrp="1"/>
          </p:cNvSpPr>
          <p:nvPr>
            <p:ph type="sldNum" sz="quarter" idx="12"/>
          </p:nvPr>
        </p:nvSpPr>
        <p:spPr/>
        <p:txBody>
          <a:bodyPr/>
          <a:lstStyle/>
          <a:p>
            <a:fld id="{E48ECDBB-01B9-4130-ADF4-5D26F6BCE4C9}" type="slidenum">
              <a:rPr lang="en-GB" smtClean="0"/>
              <a:pPr/>
              <a:t>21</a:t>
            </a:fld>
            <a:endParaRPr lang="en-GB"/>
          </a:p>
        </p:txBody>
      </p:sp>
    </p:spTree>
    <p:extLst>
      <p:ext uri="{BB962C8B-B14F-4D97-AF65-F5344CB8AC3E}">
        <p14:creationId xmlns:p14="http://schemas.microsoft.com/office/powerpoint/2010/main" val="1093572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386D-8B38-4E42-A52B-F49853E4713C}"/>
              </a:ext>
            </a:extLst>
          </p:cNvPr>
          <p:cNvSpPr>
            <a:spLocks noGrp="1"/>
          </p:cNvSpPr>
          <p:nvPr>
            <p:ph type="title"/>
          </p:nvPr>
        </p:nvSpPr>
        <p:spPr>
          <a:xfrm>
            <a:off x="132522" y="184328"/>
            <a:ext cx="3405808" cy="371060"/>
          </a:xfrm>
        </p:spPr>
        <p:txBody>
          <a:bodyPr>
            <a:normAutofit/>
          </a:bodyPr>
          <a:lstStyle/>
          <a:p>
            <a:r>
              <a:rPr lang="en-GB" dirty="0">
                <a:latin typeface="+mn-lt"/>
              </a:rPr>
              <a:t>Providing individual case support</a:t>
            </a:r>
          </a:p>
        </p:txBody>
      </p:sp>
      <p:sp>
        <p:nvSpPr>
          <p:cNvPr id="3" name="Content Placeholder 2">
            <a:extLst>
              <a:ext uri="{FF2B5EF4-FFF2-40B4-BE49-F238E27FC236}">
                <a16:creationId xmlns:a16="http://schemas.microsoft.com/office/drawing/2014/main" id="{4BD3E5DA-CC38-44CB-ADF8-0A027637A2D0}"/>
              </a:ext>
            </a:extLst>
          </p:cNvPr>
          <p:cNvSpPr>
            <a:spLocks noGrp="1"/>
          </p:cNvSpPr>
          <p:nvPr>
            <p:ph idx="1"/>
          </p:nvPr>
        </p:nvSpPr>
        <p:spPr>
          <a:xfrm>
            <a:off x="472440" y="1667477"/>
            <a:ext cx="10515600" cy="3523045"/>
          </a:xfrm>
        </p:spPr>
        <p:txBody>
          <a:bodyPr/>
          <a:lstStyle/>
          <a:p>
            <a:pPr marL="0" indent="0">
              <a:buNone/>
            </a:pPr>
            <a:r>
              <a:rPr lang="en-GB" dirty="0">
                <a:latin typeface="+mn-lt"/>
              </a:rPr>
              <a:t>Individual case support</a:t>
            </a:r>
          </a:p>
          <a:p>
            <a:pPr lvl="1"/>
            <a:r>
              <a:rPr lang="en-GB" sz="1800" i="1" dirty="0">
                <a:latin typeface="+mn-lt"/>
              </a:rPr>
              <a:t>Specialist advice to schools on individuals</a:t>
            </a:r>
          </a:p>
          <a:p>
            <a:pPr lvl="1"/>
            <a:r>
              <a:rPr lang="en-GB" sz="1800" i="1" dirty="0">
                <a:latin typeface="+mn-lt"/>
              </a:rPr>
              <a:t>Specialist support to aid integration of CYP with an EHCP</a:t>
            </a:r>
          </a:p>
          <a:p>
            <a:pPr marL="0" indent="0">
              <a:buNone/>
            </a:pPr>
            <a:endParaRPr lang="en-GB" dirty="0">
              <a:latin typeface="+mn-lt"/>
            </a:endParaRPr>
          </a:p>
          <a:p>
            <a:pPr marL="0" indent="0">
              <a:buNone/>
            </a:pPr>
            <a:endParaRPr lang="en-GB" dirty="0">
              <a:latin typeface="+mn-lt"/>
            </a:endParaRPr>
          </a:p>
          <a:p>
            <a:pPr marL="0" indent="0">
              <a:buNone/>
            </a:pPr>
            <a:r>
              <a:rPr lang="en-GB" dirty="0">
                <a:latin typeface="+mn-lt"/>
              </a:rPr>
              <a:t>Critical case support - providing immediate crisis support to prevent the escalation of issues and resource.</a:t>
            </a:r>
          </a:p>
          <a:p>
            <a:pPr lvl="1"/>
            <a:r>
              <a:rPr lang="en-GB" sz="1800" i="1" dirty="0">
                <a:latin typeface="+mn-lt"/>
              </a:rPr>
              <a:t>Speedier intervention where there is a crisis need.</a:t>
            </a:r>
          </a:p>
        </p:txBody>
      </p:sp>
      <p:sp>
        <p:nvSpPr>
          <p:cNvPr id="4" name="Slide Number Placeholder 3">
            <a:extLst>
              <a:ext uri="{FF2B5EF4-FFF2-40B4-BE49-F238E27FC236}">
                <a16:creationId xmlns:a16="http://schemas.microsoft.com/office/drawing/2014/main" id="{D2B6516A-91CF-43D5-AAF4-A277E1CC7ABC}"/>
              </a:ext>
            </a:extLst>
          </p:cNvPr>
          <p:cNvSpPr>
            <a:spLocks noGrp="1"/>
          </p:cNvSpPr>
          <p:nvPr>
            <p:ph type="sldNum" sz="quarter" idx="12"/>
          </p:nvPr>
        </p:nvSpPr>
        <p:spPr/>
        <p:txBody>
          <a:bodyPr/>
          <a:lstStyle/>
          <a:p>
            <a:fld id="{E48ECDBB-01B9-4130-ADF4-5D26F6BCE4C9}" type="slidenum">
              <a:rPr lang="en-GB" smtClean="0"/>
              <a:pPr/>
              <a:t>22</a:t>
            </a:fld>
            <a:endParaRPr lang="en-GB"/>
          </a:p>
        </p:txBody>
      </p:sp>
    </p:spTree>
    <p:extLst>
      <p:ext uri="{BB962C8B-B14F-4D97-AF65-F5344CB8AC3E}">
        <p14:creationId xmlns:p14="http://schemas.microsoft.com/office/powerpoint/2010/main" val="3262164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DFDF-FF5E-44C3-AB21-9CFACB2CF137}"/>
              </a:ext>
            </a:extLst>
          </p:cNvPr>
          <p:cNvSpPr>
            <a:spLocks noGrp="1"/>
          </p:cNvSpPr>
          <p:nvPr>
            <p:ph type="title"/>
          </p:nvPr>
        </p:nvSpPr>
        <p:spPr>
          <a:xfrm>
            <a:off x="119269" y="206987"/>
            <a:ext cx="3549595" cy="348401"/>
          </a:xfrm>
        </p:spPr>
        <p:txBody>
          <a:bodyPr>
            <a:normAutofit/>
          </a:bodyPr>
          <a:lstStyle/>
          <a:p>
            <a:r>
              <a:rPr lang="en-GB" dirty="0">
                <a:latin typeface="+mn-lt"/>
              </a:rPr>
              <a:t>Locality projects / pilots</a:t>
            </a:r>
          </a:p>
        </p:txBody>
      </p:sp>
      <p:sp>
        <p:nvSpPr>
          <p:cNvPr id="3" name="Content Placeholder 2">
            <a:extLst>
              <a:ext uri="{FF2B5EF4-FFF2-40B4-BE49-F238E27FC236}">
                <a16:creationId xmlns:a16="http://schemas.microsoft.com/office/drawing/2014/main" id="{78DD7B90-0E62-4DAE-BB22-24992A10B1CF}"/>
              </a:ext>
            </a:extLst>
          </p:cNvPr>
          <p:cNvSpPr>
            <a:spLocks noGrp="1"/>
          </p:cNvSpPr>
          <p:nvPr>
            <p:ph idx="1"/>
          </p:nvPr>
        </p:nvSpPr>
        <p:spPr>
          <a:xfrm>
            <a:off x="838200" y="2475860"/>
            <a:ext cx="10515600" cy="1906280"/>
          </a:xfrm>
        </p:spPr>
        <p:txBody>
          <a:bodyPr/>
          <a:lstStyle/>
          <a:p>
            <a:pPr marL="0" indent="0">
              <a:buNone/>
            </a:pPr>
            <a:r>
              <a:rPr lang="en-GB" dirty="0">
                <a:latin typeface="+mn-lt"/>
              </a:rPr>
              <a:t>A mechanism to fund local collaboration pilots which further the inclusion agenda.</a:t>
            </a:r>
          </a:p>
          <a:p>
            <a:pPr lvl="1"/>
            <a:r>
              <a:rPr lang="en-GB" sz="1800" i="1" dirty="0">
                <a:latin typeface="+mn-lt"/>
              </a:rPr>
              <a:t>Recognising the need to support collaborations in the development of local solutions and supporting schools innovation and creativity in the development of these.</a:t>
            </a:r>
          </a:p>
        </p:txBody>
      </p:sp>
      <p:sp>
        <p:nvSpPr>
          <p:cNvPr id="4" name="Slide Number Placeholder 3">
            <a:extLst>
              <a:ext uri="{FF2B5EF4-FFF2-40B4-BE49-F238E27FC236}">
                <a16:creationId xmlns:a16="http://schemas.microsoft.com/office/drawing/2014/main" id="{0F86DE7E-AB66-4456-B35E-EE6010B21CCA}"/>
              </a:ext>
            </a:extLst>
          </p:cNvPr>
          <p:cNvSpPr>
            <a:spLocks noGrp="1"/>
          </p:cNvSpPr>
          <p:nvPr>
            <p:ph type="sldNum" sz="quarter" idx="12"/>
          </p:nvPr>
        </p:nvSpPr>
        <p:spPr/>
        <p:txBody>
          <a:bodyPr/>
          <a:lstStyle/>
          <a:p>
            <a:fld id="{E48ECDBB-01B9-4130-ADF4-5D26F6BCE4C9}" type="slidenum">
              <a:rPr lang="en-GB" smtClean="0"/>
              <a:pPr/>
              <a:t>23</a:t>
            </a:fld>
            <a:endParaRPr lang="en-GB"/>
          </a:p>
        </p:txBody>
      </p:sp>
    </p:spTree>
    <p:extLst>
      <p:ext uri="{BB962C8B-B14F-4D97-AF65-F5344CB8AC3E}">
        <p14:creationId xmlns:p14="http://schemas.microsoft.com/office/powerpoint/2010/main" val="1314981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E010-E73C-4472-8E97-A819E47BCA7A}"/>
              </a:ext>
            </a:extLst>
          </p:cNvPr>
          <p:cNvSpPr>
            <a:spLocks noGrp="1"/>
          </p:cNvSpPr>
          <p:nvPr>
            <p:ph type="title"/>
          </p:nvPr>
        </p:nvSpPr>
        <p:spPr>
          <a:xfrm>
            <a:off x="78368" y="149778"/>
            <a:ext cx="10515600" cy="445366"/>
          </a:xfrm>
        </p:spPr>
        <p:txBody>
          <a:bodyPr/>
          <a:lstStyle/>
          <a:p>
            <a:r>
              <a:rPr lang="en-GB" dirty="0">
                <a:latin typeface="+mn-lt"/>
              </a:rPr>
              <a:t>Delivery</a:t>
            </a:r>
          </a:p>
        </p:txBody>
      </p:sp>
      <p:sp>
        <p:nvSpPr>
          <p:cNvPr id="7" name="TextBox 6">
            <a:extLst>
              <a:ext uri="{FF2B5EF4-FFF2-40B4-BE49-F238E27FC236}">
                <a16:creationId xmlns:a16="http://schemas.microsoft.com/office/drawing/2014/main" id="{87DEC386-695D-41C0-BC41-2051039DA220}"/>
              </a:ext>
            </a:extLst>
          </p:cNvPr>
          <p:cNvSpPr txBox="1"/>
          <p:nvPr/>
        </p:nvSpPr>
        <p:spPr>
          <a:xfrm>
            <a:off x="609600" y="1321903"/>
            <a:ext cx="10972800" cy="4093428"/>
          </a:xfrm>
          <a:prstGeom prst="rect">
            <a:avLst/>
          </a:prstGeom>
          <a:noFill/>
        </p:spPr>
        <p:txBody>
          <a:bodyPr wrap="square" rtlCol="0">
            <a:spAutoFit/>
          </a:bodyPr>
          <a:lstStyle/>
          <a:p>
            <a:r>
              <a:rPr lang="en-GB" sz="2000" dirty="0"/>
              <a:t>The delivery of this framework needs to be coordinated across a range of delivery partners to ensure equity of access and consistency of quality and impact. Partners including:</a:t>
            </a:r>
          </a:p>
          <a:p>
            <a:pPr marL="1714500" lvl="3" indent="-342900">
              <a:buFont typeface="Arial" panose="020B0604020202020204" pitchFamily="34" charset="0"/>
              <a:buChar char="•"/>
            </a:pPr>
            <a:endParaRPr lang="en-GB" sz="2000" dirty="0"/>
          </a:p>
          <a:p>
            <a:pPr marL="1714500" lvl="3" indent="-342900">
              <a:buFont typeface="Arial" panose="020B0604020202020204" pitchFamily="34" charset="0"/>
              <a:buChar char="•"/>
            </a:pPr>
            <a:r>
              <a:rPr lang="en-GB" sz="2000" dirty="0"/>
              <a:t>Schools</a:t>
            </a:r>
          </a:p>
          <a:p>
            <a:pPr marL="1714500" lvl="3" indent="-342900">
              <a:buFont typeface="Arial" panose="020B0604020202020204" pitchFamily="34" charset="0"/>
              <a:buChar char="•"/>
            </a:pPr>
            <a:r>
              <a:rPr lang="en-GB" sz="2000" dirty="0"/>
              <a:t>KAH</a:t>
            </a:r>
          </a:p>
          <a:p>
            <a:pPr marL="1714500" lvl="3" indent="-342900">
              <a:buFont typeface="Arial" panose="020B0604020202020204" pitchFamily="34" charset="0"/>
              <a:buChar char="•"/>
            </a:pPr>
            <a:r>
              <a:rPr lang="en-GB" sz="2000" dirty="0"/>
              <a:t>KSENT</a:t>
            </a:r>
          </a:p>
          <a:p>
            <a:pPr marL="1714500" lvl="3" indent="-342900">
              <a:buFont typeface="Arial" panose="020B0604020202020204" pitchFamily="34" charset="0"/>
              <a:buChar char="•"/>
            </a:pPr>
            <a:r>
              <a:rPr lang="en-GB" sz="2000" dirty="0"/>
              <a:t>TEP                                              </a:t>
            </a:r>
          </a:p>
          <a:p>
            <a:pPr marL="1714500" lvl="3" indent="-342900">
              <a:buFont typeface="Arial" panose="020B0604020202020204" pitchFamily="34" charset="0"/>
              <a:buChar char="•"/>
            </a:pPr>
            <a:r>
              <a:rPr lang="en-GB" sz="2000" dirty="0"/>
              <a:t>STLS</a:t>
            </a:r>
          </a:p>
          <a:p>
            <a:pPr marL="1714500" lvl="3" indent="-342900">
              <a:buFont typeface="Arial" panose="020B0604020202020204" pitchFamily="34" charset="0"/>
              <a:buChar char="•"/>
            </a:pPr>
            <a:r>
              <a:rPr lang="en-GB" sz="2000" dirty="0"/>
              <a:t>SEN</a:t>
            </a:r>
          </a:p>
          <a:p>
            <a:pPr marL="1714500" lvl="3" indent="-342900">
              <a:buFont typeface="Arial" panose="020B0604020202020204" pitchFamily="34" charset="0"/>
              <a:buChar char="•"/>
            </a:pPr>
            <a:r>
              <a:rPr lang="en-GB" sz="2000" dirty="0"/>
              <a:t>LIFT</a:t>
            </a:r>
          </a:p>
          <a:p>
            <a:pPr marL="1714500" lvl="3" indent="-342900">
              <a:buFont typeface="Arial" panose="020B0604020202020204" pitchFamily="34" charset="0"/>
              <a:buChar char="•"/>
            </a:pPr>
            <a:r>
              <a:rPr lang="en-GB" sz="2000" dirty="0" err="1"/>
              <a:t>Headstart</a:t>
            </a:r>
            <a:endParaRPr lang="en-GB" sz="2000" dirty="0"/>
          </a:p>
          <a:p>
            <a:endParaRPr lang="en-GB" sz="2000" dirty="0"/>
          </a:p>
          <a:p>
            <a:r>
              <a:rPr lang="en-GB" sz="2000" dirty="0"/>
              <a:t>As such, the framework needs to include investment in a robust commissioning cycle.</a:t>
            </a:r>
          </a:p>
        </p:txBody>
      </p:sp>
      <p:sp>
        <p:nvSpPr>
          <p:cNvPr id="3" name="Slide Number Placeholder 2">
            <a:extLst>
              <a:ext uri="{FF2B5EF4-FFF2-40B4-BE49-F238E27FC236}">
                <a16:creationId xmlns:a16="http://schemas.microsoft.com/office/drawing/2014/main" id="{34BB0216-6CD3-4382-8F3B-BA512AE42A6B}"/>
              </a:ext>
            </a:extLst>
          </p:cNvPr>
          <p:cNvSpPr>
            <a:spLocks noGrp="1"/>
          </p:cNvSpPr>
          <p:nvPr>
            <p:ph type="sldNum" sz="quarter" idx="12"/>
          </p:nvPr>
        </p:nvSpPr>
        <p:spPr/>
        <p:txBody>
          <a:bodyPr/>
          <a:lstStyle/>
          <a:p>
            <a:fld id="{E48ECDBB-01B9-4130-ADF4-5D26F6BCE4C9}" type="slidenum">
              <a:rPr lang="en-GB" smtClean="0"/>
              <a:pPr/>
              <a:t>24</a:t>
            </a:fld>
            <a:endParaRPr lang="en-GB"/>
          </a:p>
        </p:txBody>
      </p:sp>
    </p:spTree>
    <p:extLst>
      <p:ext uri="{BB962C8B-B14F-4D97-AF65-F5344CB8AC3E}">
        <p14:creationId xmlns:p14="http://schemas.microsoft.com/office/powerpoint/2010/main" val="126325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B8A6CC-9040-4857-B91A-BACB82F872F4}"/>
              </a:ext>
            </a:extLst>
          </p:cNvPr>
          <p:cNvSpPr txBox="1">
            <a:spLocks/>
          </p:cNvSpPr>
          <p:nvPr/>
        </p:nvSpPr>
        <p:spPr>
          <a:xfrm>
            <a:off x="1908314" y="1017178"/>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chemeClr val="tx1"/>
                </a:solidFill>
                <a:latin typeface="Arial Nova" panose="020B0504020202020204" pitchFamily="34" charset="0"/>
                <a:ea typeface="+mj-ea"/>
                <a:cs typeface="+mj-cs"/>
              </a:defRPr>
            </a:lvl1pPr>
          </a:lstStyle>
          <a:p>
            <a:r>
              <a:rPr lang="en-GB" sz="3600" dirty="0"/>
              <a:t>Commissioning Approach</a:t>
            </a:r>
          </a:p>
        </p:txBody>
      </p:sp>
      <p:sp>
        <p:nvSpPr>
          <p:cNvPr id="2" name="Rectangle 1">
            <a:extLst>
              <a:ext uri="{FF2B5EF4-FFF2-40B4-BE49-F238E27FC236}">
                <a16:creationId xmlns:a16="http://schemas.microsoft.com/office/drawing/2014/main" id="{62598FB1-B219-4078-BC4C-3E5A7501CD54}"/>
              </a:ext>
            </a:extLst>
          </p:cNvPr>
          <p:cNvSpPr/>
          <p:nvPr/>
        </p:nvSpPr>
        <p:spPr>
          <a:xfrm>
            <a:off x="1908314" y="2436265"/>
            <a:ext cx="6096000" cy="2308324"/>
          </a:xfrm>
          <a:prstGeom prst="rect">
            <a:avLst/>
          </a:prstGeom>
        </p:spPr>
        <p:txBody>
          <a:bodyPr>
            <a:spAutoFit/>
          </a:bodyPr>
          <a:lstStyle/>
          <a:p>
            <a:pPr lvl="0">
              <a:spcAft>
                <a:spcPts val="0"/>
              </a:spcAft>
            </a:pPr>
            <a:r>
              <a:rPr lang="en-GB" dirty="0">
                <a:ea typeface="Calibri" panose="020F0502020204030204" pitchFamily="34" charset="0"/>
              </a:rPr>
              <a:t>-    KCC Commissioning Cycle</a:t>
            </a:r>
          </a:p>
          <a:p>
            <a:pPr lvl="0">
              <a:spcAft>
                <a:spcPts val="0"/>
              </a:spcAft>
            </a:pPr>
            <a:r>
              <a:rPr lang="en-GB" dirty="0">
                <a:ea typeface="Calibri" panose="020F0502020204030204" pitchFamily="34" charset="0"/>
              </a:rPr>
              <a:t>      - Analyse</a:t>
            </a:r>
          </a:p>
          <a:p>
            <a:pPr lvl="0">
              <a:spcAft>
                <a:spcPts val="0"/>
              </a:spcAft>
            </a:pPr>
            <a:r>
              <a:rPr lang="en-GB" dirty="0">
                <a:ea typeface="Calibri" panose="020F0502020204030204" pitchFamily="34" charset="0"/>
              </a:rPr>
              <a:t>      - Plan</a:t>
            </a:r>
          </a:p>
          <a:p>
            <a:pPr lvl="0">
              <a:spcAft>
                <a:spcPts val="0"/>
              </a:spcAft>
            </a:pPr>
            <a:r>
              <a:rPr lang="en-GB" dirty="0">
                <a:ea typeface="Calibri" panose="020F0502020204030204" pitchFamily="34" charset="0"/>
              </a:rPr>
              <a:t>      - Do</a:t>
            </a:r>
          </a:p>
          <a:p>
            <a:pPr lvl="0">
              <a:spcAft>
                <a:spcPts val="0"/>
              </a:spcAft>
            </a:pPr>
            <a:r>
              <a:rPr lang="en-GB" dirty="0">
                <a:ea typeface="Calibri" panose="020F0502020204030204" pitchFamily="34" charset="0"/>
              </a:rPr>
              <a:t>      - Review</a:t>
            </a:r>
          </a:p>
          <a:p>
            <a:pPr marL="285750" lvl="0" indent="-285750">
              <a:spcAft>
                <a:spcPts val="0"/>
              </a:spcAft>
              <a:buFontTx/>
              <a:buChar char="-"/>
            </a:pPr>
            <a:r>
              <a:rPr lang="en-GB" dirty="0">
                <a:ea typeface="Calibri" panose="020F0502020204030204" pitchFamily="34" charset="0"/>
              </a:rPr>
              <a:t>Commissioning Principles</a:t>
            </a:r>
          </a:p>
          <a:p>
            <a:pPr marL="285750" lvl="0" indent="-285750">
              <a:spcAft>
                <a:spcPts val="0"/>
              </a:spcAft>
              <a:buFontTx/>
              <a:buChar char="-"/>
            </a:pPr>
            <a:r>
              <a:rPr lang="en-GB" dirty="0">
                <a:ea typeface="Calibri" panose="020F0502020204030204" pitchFamily="34" charset="0"/>
              </a:rPr>
              <a:t>Commissioning Activities</a:t>
            </a:r>
          </a:p>
          <a:p>
            <a:pPr marL="285750" lvl="0" indent="-285750">
              <a:spcAft>
                <a:spcPts val="0"/>
              </a:spcAft>
              <a:buFontTx/>
              <a:buChar char="-"/>
            </a:pPr>
            <a:r>
              <a:rPr lang="en-GB" dirty="0">
                <a:ea typeface="Calibri" panose="020F0502020204030204" pitchFamily="34" charset="0"/>
              </a:rPr>
              <a:t>What this Decision Means</a:t>
            </a:r>
          </a:p>
        </p:txBody>
      </p:sp>
      <p:cxnSp>
        <p:nvCxnSpPr>
          <p:cNvPr id="4" name="Straight Connector 3">
            <a:extLst>
              <a:ext uri="{FF2B5EF4-FFF2-40B4-BE49-F238E27FC236}">
                <a16:creationId xmlns:a16="http://schemas.microsoft.com/office/drawing/2014/main" id="{34DB00BB-C79D-4469-B36E-69BF5BAD5B57}"/>
              </a:ext>
            </a:extLst>
          </p:cNvPr>
          <p:cNvCxnSpPr>
            <a:cxnSpLocks/>
          </p:cNvCxnSpPr>
          <p:nvPr/>
        </p:nvCxnSpPr>
        <p:spPr>
          <a:xfrm>
            <a:off x="1709531" y="2301461"/>
            <a:ext cx="0" cy="19105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65C2B6CD-0387-48B1-BF8E-2A2B28DAE7DA}"/>
              </a:ext>
            </a:extLst>
          </p:cNvPr>
          <p:cNvSpPr>
            <a:spLocks noGrp="1"/>
          </p:cNvSpPr>
          <p:nvPr>
            <p:ph type="sldNum" sz="quarter" idx="12"/>
          </p:nvPr>
        </p:nvSpPr>
        <p:spPr/>
        <p:txBody>
          <a:bodyPr/>
          <a:lstStyle/>
          <a:p>
            <a:fld id="{E48ECDBB-01B9-4130-ADF4-5D26F6BCE4C9}" type="slidenum">
              <a:rPr lang="en-GB" smtClean="0"/>
              <a:pPr/>
              <a:t>25</a:t>
            </a:fld>
            <a:endParaRPr lang="en-GB"/>
          </a:p>
        </p:txBody>
      </p:sp>
    </p:spTree>
    <p:extLst>
      <p:ext uri="{BB962C8B-B14F-4D97-AF65-F5344CB8AC3E}">
        <p14:creationId xmlns:p14="http://schemas.microsoft.com/office/powerpoint/2010/main" val="2636536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9E39-7A76-4749-B84C-FC9F45900BBF}"/>
              </a:ext>
            </a:extLst>
          </p:cNvPr>
          <p:cNvSpPr>
            <a:spLocks noGrp="1"/>
          </p:cNvSpPr>
          <p:nvPr>
            <p:ph type="title"/>
          </p:nvPr>
        </p:nvSpPr>
        <p:spPr/>
        <p:txBody>
          <a:bodyPr/>
          <a:lstStyle/>
          <a:p>
            <a:r>
              <a:rPr lang="en-GB" dirty="0">
                <a:latin typeface="+mn-lt"/>
              </a:rPr>
              <a:t>The KCC Commissioning Cycle</a:t>
            </a:r>
          </a:p>
        </p:txBody>
      </p:sp>
      <p:pic>
        <p:nvPicPr>
          <p:cNvPr id="3" name="Picture 2">
            <a:extLst>
              <a:ext uri="{FF2B5EF4-FFF2-40B4-BE49-F238E27FC236}">
                <a16:creationId xmlns:a16="http://schemas.microsoft.com/office/drawing/2014/main" id="{87B8FFDE-B7F3-4921-BC77-E92F68E5F1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34" t="30786" r="70765" b="30793"/>
          <a:stretch/>
        </p:blipFill>
        <p:spPr bwMode="auto">
          <a:xfrm>
            <a:off x="976248" y="1121038"/>
            <a:ext cx="6206435" cy="4701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2">
            <a:extLst>
              <a:ext uri="{FF2B5EF4-FFF2-40B4-BE49-F238E27FC236}">
                <a16:creationId xmlns:a16="http://schemas.microsoft.com/office/drawing/2014/main" id="{D6C6BA6C-1EB2-48D6-AD48-342E92C306BB}"/>
              </a:ext>
            </a:extLst>
          </p:cNvPr>
          <p:cNvSpPr/>
          <p:nvPr/>
        </p:nvSpPr>
        <p:spPr>
          <a:xfrm>
            <a:off x="33740" y="854770"/>
            <a:ext cx="1132451" cy="1031703"/>
          </a:xfrm>
          <a:prstGeom prst="round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dirty="0">
                <a:solidFill>
                  <a:prstClr val="white"/>
                </a:solidFill>
                <a:latin typeface="Calibri"/>
              </a:rPr>
              <a:t>What outcomes are we trying to achieve?</a:t>
            </a:r>
          </a:p>
        </p:txBody>
      </p:sp>
      <p:sp>
        <p:nvSpPr>
          <p:cNvPr id="5" name="Rounded Rectangle 3">
            <a:extLst>
              <a:ext uri="{FF2B5EF4-FFF2-40B4-BE49-F238E27FC236}">
                <a16:creationId xmlns:a16="http://schemas.microsoft.com/office/drawing/2014/main" id="{5FDC6BBB-EAF0-4D81-A425-FC1E3A44D5E4}"/>
              </a:ext>
            </a:extLst>
          </p:cNvPr>
          <p:cNvSpPr/>
          <p:nvPr/>
        </p:nvSpPr>
        <p:spPr>
          <a:xfrm>
            <a:off x="65116" y="5293093"/>
            <a:ext cx="1132451" cy="1163973"/>
          </a:xfrm>
          <a:prstGeom prst="roundRect">
            <a:avLst/>
          </a:prstGeom>
          <a:solidFill>
            <a:srgbClr val="2B6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dirty="0">
                <a:solidFill>
                  <a:prstClr val="white"/>
                </a:solidFill>
                <a:latin typeface="Calibri"/>
              </a:rPr>
              <a:t>How will we know if we are improving outcomes?</a:t>
            </a:r>
          </a:p>
        </p:txBody>
      </p:sp>
      <p:sp>
        <p:nvSpPr>
          <p:cNvPr id="6" name="Rounded Rectangle 5">
            <a:extLst>
              <a:ext uri="{FF2B5EF4-FFF2-40B4-BE49-F238E27FC236}">
                <a16:creationId xmlns:a16="http://schemas.microsoft.com/office/drawing/2014/main" id="{B9F6F276-558C-47F3-B10B-7B9E23760738}"/>
              </a:ext>
            </a:extLst>
          </p:cNvPr>
          <p:cNvSpPr/>
          <p:nvPr/>
        </p:nvSpPr>
        <p:spPr>
          <a:xfrm>
            <a:off x="6746749" y="903153"/>
            <a:ext cx="1132451" cy="105815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dirty="0">
                <a:solidFill>
                  <a:prstClr val="white"/>
                </a:solidFill>
                <a:latin typeface="Calibri"/>
              </a:rPr>
              <a:t>How can we reflect this in our plan &amp; specification?</a:t>
            </a:r>
          </a:p>
        </p:txBody>
      </p:sp>
      <p:sp>
        <p:nvSpPr>
          <p:cNvPr id="7" name="Rounded Rectangle 6">
            <a:extLst>
              <a:ext uri="{FF2B5EF4-FFF2-40B4-BE49-F238E27FC236}">
                <a16:creationId xmlns:a16="http://schemas.microsoft.com/office/drawing/2014/main" id="{093968DA-4172-489A-A8FA-A71D114BF38A}"/>
              </a:ext>
            </a:extLst>
          </p:cNvPr>
          <p:cNvSpPr/>
          <p:nvPr/>
        </p:nvSpPr>
        <p:spPr>
          <a:xfrm>
            <a:off x="6538031" y="5207883"/>
            <a:ext cx="1132452" cy="105815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200" dirty="0">
                <a:solidFill>
                  <a:prstClr val="white"/>
                </a:solidFill>
                <a:latin typeface="Calibri"/>
              </a:rPr>
              <a:t>How can we encourage innovation in the tender?</a:t>
            </a:r>
          </a:p>
        </p:txBody>
      </p:sp>
      <p:sp>
        <p:nvSpPr>
          <p:cNvPr id="8" name="Rectangle 7">
            <a:extLst>
              <a:ext uri="{FF2B5EF4-FFF2-40B4-BE49-F238E27FC236}">
                <a16:creationId xmlns:a16="http://schemas.microsoft.com/office/drawing/2014/main" id="{35556DDD-9F7F-47A3-B1BB-812A46F301ED}"/>
              </a:ext>
            </a:extLst>
          </p:cNvPr>
          <p:cNvSpPr/>
          <p:nvPr/>
        </p:nvSpPr>
        <p:spPr>
          <a:xfrm>
            <a:off x="7879200" y="1370621"/>
            <a:ext cx="4146540" cy="4801314"/>
          </a:xfrm>
          <a:prstGeom prst="rect">
            <a:avLst/>
          </a:prstGeom>
        </p:spPr>
        <p:txBody>
          <a:bodyPr wrap="square">
            <a:spAutoFit/>
          </a:bodyPr>
          <a:lstStyle/>
          <a:p>
            <a:r>
              <a:rPr lang="en-GB" dirty="0"/>
              <a:t>KCC has an agreed set of processes as part of its Commissioning Cycle. This shows four key stages “Analyse”, “Plan”, “Do” and “Review”. The Commissioning Cycle is used widely across the Council and the principles will be applied through this work. </a:t>
            </a:r>
          </a:p>
          <a:p>
            <a:endParaRPr lang="en-GB" dirty="0"/>
          </a:p>
          <a:p>
            <a:r>
              <a:rPr lang="en-GB" dirty="0"/>
              <a:t>Joint Commissioning was also identified as a weakness in the SEND inspection and our Health partners are also engaged in the four stages of the activities. </a:t>
            </a:r>
          </a:p>
          <a:p>
            <a:endParaRPr lang="en-GB" dirty="0"/>
          </a:p>
          <a:p>
            <a:r>
              <a:rPr lang="en-GB" dirty="0"/>
              <a:t>More detail is provided in the following slides on each stage, however this is the Council’s approach covering all areas of need.</a:t>
            </a:r>
          </a:p>
        </p:txBody>
      </p:sp>
      <p:sp>
        <p:nvSpPr>
          <p:cNvPr id="9" name="Slide Number Placeholder 8">
            <a:extLst>
              <a:ext uri="{FF2B5EF4-FFF2-40B4-BE49-F238E27FC236}">
                <a16:creationId xmlns:a16="http://schemas.microsoft.com/office/drawing/2014/main" id="{F86810D2-CBB0-41A0-97AF-50A898496D43}"/>
              </a:ext>
            </a:extLst>
          </p:cNvPr>
          <p:cNvSpPr>
            <a:spLocks noGrp="1"/>
          </p:cNvSpPr>
          <p:nvPr>
            <p:ph type="sldNum" sz="quarter" idx="12"/>
          </p:nvPr>
        </p:nvSpPr>
        <p:spPr/>
        <p:txBody>
          <a:bodyPr/>
          <a:lstStyle/>
          <a:p>
            <a:fld id="{E48ECDBB-01B9-4130-ADF4-5D26F6BCE4C9}" type="slidenum">
              <a:rPr lang="en-GB" smtClean="0"/>
              <a:pPr/>
              <a:t>26</a:t>
            </a:fld>
            <a:endParaRPr lang="en-GB"/>
          </a:p>
        </p:txBody>
      </p:sp>
    </p:spTree>
    <p:extLst>
      <p:ext uri="{BB962C8B-B14F-4D97-AF65-F5344CB8AC3E}">
        <p14:creationId xmlns:p14="http://schemas.microsoft.com/office/powerpoint/2010/main" val="3264647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9E39-7A76-4749-B84C-FC9F45900BBF}"/>
              </a:ext>
            </a:extLst>
          </p:cNvPr>
          <p:cNvSpPr>
            <a:spLocks noGrp="1"/>
          </p:cNvSpPr>
          <p:nvPr>
            <p:ph type="title"/>
          </p:nvPr>
        </p:nvSpPr>
        <p:spPr/>
        <p:txBody>
          <a:bodyPr/>
          <a:lstStyle/>
          <a:p>
            <a:r>
              <a:rPr lang="en-GB" dirty="0">
                <a:latin typeface="+mn-lt"/>
              </a:rPr>
              <a:t>The KCC Commissioning Cycle - Analyse</a:t>
            </a:r>
          </a:p>
        </p:txBody>
      </p:sp>
      <p:grpSp>
        <p:nvGrpSpPr>
          <p:cNvPr id="3" name="Group 2">
            <a:extLst>
              <a:ext uri="{FF2B5EF4-FFF2-40B4-BE49-F238E27FC236}">
                <a16:creationId xmlns:a16="http://schemas.microsoft.com/office/drawing/2014/main" id="{645A4B08-FA04-44A5-9216-43188D82A8BD}"/>
              </a:ext>
            </a:extLst>
          </p:cNvPr>
          <p:cNvGrpSpPr/>
          <p:nvPr/>
        </p:nvGrpSpPr>
        <p:grpSpPr>
          <a:xfrm>
            <a:off x="7767217" y="1269112"/>
            <a:ext cx="3240360" cy="3096344"/>
            <a:chOff x="2540888" y="1988840"/>
            <a:chExt cx="4049816" cy="3544964"/>
          </a:xfrm>
        </p:grpSpPr>
        <p:grpSp>
          <p:nvGrpSpPr>
            <p:cNvPr id="4" name="Group 3">
              <a:extLst>
                <a:ext uri="{FF2B5EF4-FFF2-40B4-BE49-F238E27FC236}">
                  <a16:creationId xmlns:a16="http://schemas.microsoft.com/office/drawing/2014/main" id="{25A1E167-6146-4CF9-9BD3-CC403513367A}"/>
                </a:ext>
              </a:extLst>
            </p:cNvPr>
            <p:cNvGrpSpPr/>
            <p:nvPr/>
          </p:nvGrpSpPr>
          <p:grpSpPr>
            <a:xfrm>
              <a:off x="2540888" y="1988840"/>
              <a:ext cx="3920480" cy="3456384"/>
              <a:chOff x="1878126" y="1340768"/>
              <a:chExt cx="4583242" cy="4104456"/>
            </a:xfrm>
          </p:grpSpPr>
          <p:sp>
            <p:nvSpPr>
              <p:cNvPr id="10" name="Oval 9">
                <a:extLst>
                  <a:ext uri="{FF2B5EF4-FFF2-40B4-BE49-F238E27FC236}">
                    <a16:creationId xmlns:a16="http://schemas.microsoft.com/office/drawing/2014/main" id="{879C0550-7A1D-4509-94DB-3015BF06C67C}"/>
                  </a:ext>
                </a:extLst>
              </p:cNvPr>
              <p:cNvSpPr/>
              <p:nvPr/>
            </p:nvSpPr>
            <p:spPr>
              <a:xfrm>
                <a:off x="2267744" y="1484784"/>
                <a:ext cx="4176464" cy="3960440"/>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b="1" dirty="0">
                  <a:solidFill>
                    <a:prstClr val="white"/>
                  </a:solidFill>
                  <a:latin typeface="Calibri"/>
                </a:endParaRPr>
              </a:p>
            </p:txBody>
          </p:sp>
          <p:sp>
            <p:nvSpPr>
              <p:cNvPr id="11" name="Oval 10">
                <a:extLst>
                  <a:ext uri="{FF2B5EF4-FFF2-40B4-BE49-F238E27FC236}">
                    <a16:creationId xmlns:a16="http://schemas.microsoft.com/office/drawing/2014/main" id="{CD21CE19-5641-4A00-B29A-CDBCF586970F}"/>
                  </a:ext>
                </a:extLst>
              </p:cNvPr>
              <p:cNvSpPr/>
              <p:nvPr/>
            </p:nvSpPr>
            <p:spPr>
              <a:xfrm>
                <a:off x="1878126" y="1340768"/>
                <a:ext cx="1397730" cy="1272683"/>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b="1" dirty="0">
                    <a:solidFill>
                      <a:prstClr val="white"/>
                    </a:solidFill>
                    <a:latin typeface="Calibri"/>
                  </a:rPr>
                  <a:t>1. </a:t>
                </a:r>
                <a:r>
                  <a:rPr lang="en-GB" sz="1050" b="1" dirty="0">
                    <a:solidFill>
                      <a:prstClr val="white"/>
                    </a:solidFill>
                    <a:latin typeface="Calibri" panose="020F0502020204030204" pitchFamily="34" charset="0"/>
                  </a:rPr>
                  <a:t>Analyse </a:t>
                </a:r>
              </a:p>
            </p:txBody>
          </p:sp>
          <p:sp>
            <p:nvSpPr>
              <p:cNvPr id="12" name="Oval 11">
                <a:extLst>
                  <a:ext uri="{FF2B5EF4-FFF2-40B4-BE49-F238E27FC236}">
                    <a16:creationId xmlns:a16="http://schemas.microsoft.com/office/drawing/2014/main" id="{9368C2C2-662E-4C81-B53A-4BE97557B192}"/>
                  </a:ext>
                </a:extLst>
              </p:cNvPr>
              <p:cNvSpPr/>
              <p:nvPr/>
            </p:nvSpPr>
            <p:spPr>
              <a:xfrm>
                <a:off x="5165224" y="1340768"/>
                <a:ext cx="1296144" cy="12961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b="1" dirty="0">
                    <a:solidFill>
                      <a:prstClr val="white"/>
                    </a:solidFill>
                    <a:latin typeface="Calibri"/>
                  </a:rPr>
                  <a:t>2. Plan </a:t>
                </a:r>
              </a:p>
            </p:txBody>
          </p:sp>
          <p:sp>
            <p:nvSpPr>
              <p:cNvPr id="13" name="Oval 12">
                <a:extLst>
                  <a:ext uri="{FF2B5EF4-FFF2-40B4-BE49-F238E27FC236}">
                    <a16:creationId xmlns:a16="http://schemas.microsoft.com/office/drawing/2014/main" id="{05FEFDC9-08F1-4347-BDCB-545D1F321451}"/>
                  </a:ext>
                </a:extLst>
              </p:cNvPr>
              <p:cNvSpPr/>
              <p:nvPr/>
            </p:nvSpPr>
            <p:spPr>
              <a:xfrm>
                <a:off x="1979712" y="4093644"/>
                <a:ext cx="1296144" cy="1296144"/>
              </a:xfrm>
              <a:prstGeom prst="ellipse">
                <a:avLst/>
              </a:prstGeom>
              <a:solidFill>
                <a:srgbClr val="2B6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b="1" dirty="0">
                    <a:solidFill>
                      <a:prstClr val="white"/>
                    </a:solidFill>
                    <a:latin typeface="Calibri"/>
                  </a:rPr>
                  <a:t>4. </a:t>
                </a:r>
                <a:r>
                  <a:rPr lang="en-GB" sz="1050" b="1" dirty="0">
                    <a:solidFill>
                      <a:prstClr val="white"/>
                    </a:solidFill>
                    <a:latin typeface="Calibri" panose="020F0502020204030204" pitchFamily="34" charset="0"/>
                  </a:rPr>
                  <a:t>Review </a:t>
                </a:r>
              </a:p>
            </p:txBody>
          </p:sp>
          <p:sp>
            <p:nvSpPr>
              <p:cNvPr id="14" name="Oval 13">
                <a:extLst>
                  <a:ext uri="{FF2B5EF4-FFF2-40B4-BE49-F238E27FC236}">
                    <a16:creationId xmlns:a16="http://schemas.microsoft.com/office/drawing/2014/main" id="{F5CDFB72-AFB2-479F-BB60-0CC5ADC1EC5F}"/>
                  </a:ext>
                </a:extLst>
              </p:cNvPr>
              <p:cNvSpPr/>
              <p:nvPr/>
            </p:nvSpPr>
            <p:spPr>
              <a:xfrm>
                <a:off x="5165224" y="4093644"/>
                <a:ext cx="1296144" cy="129614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b="1" dirty="0">
                    <a:solidFill>
                      <a:prstClr val="white"/>
                    </a:solidFill>
                    <a:latin typeface="Calibri"/>
                  </a:rPr>
                  <a:t>3. Do </a:t>
                </a:r>
              </a:p>
            </p:txBody>
          </p:sp>
        </p:grpSp>
        <p:sp>
          <p:nvSpPr>
            <p:cNvPr id="5" name="Chevron 6">
              <a:extLst>
                <a:ext uri="{FF2B5EF4-FFF2-40B4-BE49-F238E27FC236}">
                  <a16:creationId xmlns:a16="http://schemas.microsoft.com/office/drawing/2014/main" id="{BA91D121-299B-4CAB-A73E-E6D363A77DE4}"/>
                </a:ext>
              </a:extLst>
            </p:cNvPr>
            <p:cNvSpPr/>
            <p:nvPr/>
          </p:nvSpPr>
          <p:spPr>
            <a:xfrm>
              <a:off x="4427984" y="199915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a:endParaRPr>
            </a:p>
          </p:txBody>
        </p:sp>
        <p:sp>
          <p:nvSpPr>
            <p:cNvPr id="6" name="Chevron 7">
              <a:extLst>
                <a:ext uri="{FF2B5EF4-FFF2-40B4-BE49-F238E27FC236}">
                  <a16:creationId xmlns:a16="http://schemas.microsoft.com/office/drawing/2014/main" id="{599BA6E4-77BA-4864-B43F-B08C3C3D6007}"/>
                </a:ext>
              </a:extLst>
            </p:cNvPr>
            <p:cNvSpPr/>
            <p:nvPr/>
          </p:nvSpPr>
          <p:spPr>
            <a:xfrm rot="5217462">
              <a:off x="6302672" y="3633653"/>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a:endParaRPr>
            </a:p>
          </p:txBody>
        </p:sp>
        <p:sp>
          <p:nvSpPr>
            <p:cNvPr id="7" name="Chevron 8">
              <a:extLst>
                <a:ext uri="{FF2B5EF4-FFF2-40B4-BE49-F238E27FC236}">
                  <a16:creationId xmlns:a16="http://schemas.microsoft.com/office/drawing/2014/main" id="{406B97E0-EDA7-4FA9-A2AC-7915FC1FA6C2}"/>
                </a:ext>
              </a:extLst>
            </p:cNvPr>
            <p:cNvSpPr/>
            <p:nvPr/>
          </p:nvSpPr>
          <p:spPr>
            <a:xfrm rot="10800000">
              <a:off x="4410824" y="524577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a:endParaRPr>
            </a:p>
          </p:txBody>
        </p:sp>
        <p:sp>
          <p:nvSpPr>
            <p:cNvPr id="8" name="Chevron 9">
              <a:extLst>
                <a:ext uri="{FF2B5EF4-FFF2-40B4-BE49-F238E27FC236}">
                  <a16:creationId xmlns:a16="http://schemas.microsoft.com/office/drawing/2014/main" id="{FEE11CC3-460C-431C-AB90-301A278DCEE8}"/>
                </a:ext>
              </a:extLst>
            </p:cNvPr>
            <p:cNvSpPr/>
            <p:nvPr/>
          </p:nvSpPr>
          <p:spPr>
            <a:xfrm rot="16200000">
              <a:off x="2730149" y="3489638"/>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a:endParaRPr>
            </a:p>
          </p:txBody>
        </p:sp>
        <p:sp>
          <p:nvSpPr>
            <p:cNvPr id="9" name="TextBox 8">
              <a:extLst>
                <a:ext uri="{FF2B5EF4-FFF2-40B4-BE49-F238E27FC236}">
                  <a16:creationId xmlns:a16="http://schemas.microsoft.com/office/drawing/2014/main" id="{03B1E5C2-5742-4077-B113-3D84E47552BE}"/>
                </a:ext>
              </a:extLst>
            </p:cNvPr>
            <p:cNvSpPr txBox="1"/>
            <p:nvPr/>
          </p:nvSpPr>
          <p:spPr>
            <a:xfrm>
              <a:off x="3530843" y="3307896"/>
              <a:ext cx="2161003" cy="951398"/>
            </a:xfrm>
            <a:prstGeom prst="rect">
              <a:avLst/>
            </a:prstGeom>
            <a:noFill/>
          </p:spPr>
          <p:txBody>
            <a:bodyPr wrap="square" rtlCol="0">
              <a:spAutoFit/>
            </a:bodyPr>
            <a:lstStyle/>
            <a:p>
              <a:pPr algn="ctr" fontAlgn="base">
                <a:spcBef>
                  <a:spcPct val="0"/>
                </a:spcBef>
                <a:spcAft>
                  <a:spcPct val="0"/>
                </a:spcAft>
              </a:pPr>
              <a:r>
                <a:rPr lang="en-GB" sz="1600" b="1" dirty="0">
                  <a:solidFill>
                    <a:prstClr val="black"/>
                  </a:solidFill>
                  <a:latin typeface="Arial" charset="0"/>
                </a:rPr>
                <a:t>KCC commissioning cycle</a:t>
              </a:r>
            </a:p>
          </p:txBody>
        </p:sp>
      </p:grpSp>
      <p:sp>
        <p:nvSpPr>
          <p:cNvPr id="15" name="Rounded Rectangular Callout 2">
            <a:extLst>
              <a:ext uri="{FF2B5EF4-FFF2-40B4-BE49-F238E27FC236}">
                <a16:creationId xmlns:a16="http://schemas.microsoft.com/office/drawing/2014/main" id="{518C57B3-0B66-4407-9461-EE9D1A72988D}"/>
              </a:ext>
            </a:extLst>
          </p:cNvPr>
          <p:cNvSpPr/>
          <p:nvPr/>
        </p:nvSpPr>
        <p:spPr>
          <a:xfrm>
            <a:off x="542636" y="932773"/>
            <a:ext cx="4501277" cy="1645998"/>
          </a:xfrm>
          <a:prstGeom prst="wedgeRoundRectCallout">
            <a:avLst>
              <a:gd name="adj1" fmla="val 112326"/>
              <a:gd name="adj2" fmla="val 439"/>
              <a:gd name="adj3" fmla="val 16667"/>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b="1" dirty="0">
                <a:solidFill>
                  <a:prstClr val="white"/>
                </a:solidFill>
              </a:rPr>
              <a:t>Purpose of the ‘Analyse’ stage:</a:t>
            </a:r>
          </a:p>
          <a:p>
            <a:pPr algn="ctr" fontAlgn="base">
              <a:spcBef>
                <a:spcPct val="0"/>
              </a:spcBef>
              <a:spcAft>
                <a:spcPct val="0"/>
              </a:spcAft>
            </a:pPr>
            <a:endParaRPr lang="en-GB" dirty="0">
              <a:solidFill>
                <a:prstClr val="white"/>
              </a:solidFill>
            </a:endParaRPr>
          </a:p>
          <a:p>
            <a:pPr algn="ctr" fontAlgn="base">
              <a:spcBef>
                <a:spcPct val="0"/>
              </a:spcBef>
              <a:spcAft>
                <a:spcPct val="0"/>
              </a:spcAft>
            </a:pPr>
            <a:r>
              <a:rPr lang="en-GB" dirty="0">
                <a:solidFill>
                  <a:prstClr val="white"/>
                </a:solidFill>
              </a:rPr>
              <a:t>To build up a clear picture of what we need to achieve through this commissioning exercise </a:t>
            </a:r>
          </a:p>
        </p:txBody>
      </p:sp>
      <p:sp>
        <p:nvSpPr>
          <p:cNvPr id="16" name="Rounded Rectangular Callout 3">
            <a:extLst>
              <a:ext uri="{FF2B5EF4-FFF2-40B4-BE49-F238E27FC236}">
                <a16:creationId xmlns:a16="http://schemas.microsoft.com/office/drawing/2014/main" id="{78120278-DCB2-4E15-8743-BCCA4C5724CB}"/>
              </a:ext>
            </a:extLst>
          </p:cNvPr>
          <p:cNvSpPr/>
          <p:nvPr/>
        </p:nvSpPr>
        <p:spPr>
          <a:xfrm>
            <a:off x="440340" y="2816932"/>
            <a:ext cx="5383582" cy="3554682"/>
          </a:xfrm>
          <a:prstGeom prst="wedgeRoundRectCallout">
            <a:avLst>
              <a:gd name="adj1" fmla="val 88300"/>
              <a:gd name="adj2" fmla="val -82569"/>
              <a:gd name="adj3" fmla="val 16667"/>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b="1" dirty="0">
                <a:solidFill>
                  <a:prstClr val="white"/>
                </a:solidFill>
              </a:rPr>
              <a:t>Key steps to be undertaken:</a:t>
            </a:r>
          </a:p>
          <a:p>
            <a:pPr marL="285750" indent="-285750" algn="ctr" fontAlgn="base">
              <a:spcBef>
                <a:spcPct val="0"/>
              </a:spcBef>
              <a:spcAft>
                <a:spcPct val="0"/>
              </a:spcAft>
              <a:buFont typeface="Arial" panose="020B0604020202020204" pitchFamily="34" charset="0"/>
              <a:buChar char="•"/>
            </a:pPr>
            <a:endParaRPr lang="en-GB" dirty="0">
              <a:solidFill>
                <a:prstClr val="white"/>
              </a:solidFill>
            </a:endParaRPr>
          </a:p>
          <a:p>
            <a:pPr marL="285750" indent="-285750" fontAlgn="base">
              <a:spcBef>
                <a:spcPct val="0"/>
              </a:spcBef>
              <a:spcAft>
                <a:spcPct val="0"/>
              </a:spcAft>
              <a:buFont typeface="Arial" panose="020B0604020202020204" pitchFamily="34" charset="0"/>
              <a:buChar char="•"/>
            </a:pPr>
            <a:r>
              <a:rPr lang="en-GB" dirty="0">
                <a:solidFill>
                  <a:prstClr val="white"/>
                </a:solidFill>
              </a:rPr>
              <a:t>Initiate the project</a:t>
            </a:r>
          </a:p>
          <a:p>
            <a:pPr marL="285750" indent="-285750" fontAlgn="base">
              <a:spcBef>
                <a:spcPct val="0"/>
              </a:spcBef>
              <a:spcAft>
                <a:spcPct val="0"/>
              </a:spcAft>
              <a:buFont typeface="Arial" panose="020B0604020202020204" pitchFamily="34" charset="0"/>
              <a:buChar char="•"/>
            </a:pPr>
            <a:r>
              <a:rPr lang="en-GB" dirty="0">
                <a:solidFill>
                  <a:prstClr val="white"/>
                </a:solidFill>
              </a:rPr>
              <a:t>Review the effectiveness of current provision </a:t>
            </a:r>
          </a:p>
          <a:p>
            <a:pPr marL="285750" indent="-285750" fontAlgn="base">
              <a:spcBef>
                <a:spcPct val="0"/>
              </a:spcBef>
              <a:spcAft>
                <a:spcPct val="0"/>
              </a:spcAft>
              <a:buFont typeface="Arial" panose="020B0604020202020204" pitchFamily="34" charset="0"/>
              <a:buChar char="•"/>
            </a:pPr>
            <a:r>
              <a:rPr lang="en-GB" dirty="0">
                <a:solidFill>
                  <a:prstClr val="white"/>
                </a:solidFill>
              </a:rPr>
              <a:t>Assess the market/provision </a:t>
            </a:r>
          </a:p>
          <a:p>
            <a:pPr marL="285750" indent="-285750" fontAlgn="base">
              <a:spcBef>
                <a:spcPct val="0"/>
              </a:spcBef>
              <a:spcAft>
                <a:spcPct val="0"/>
              </a:spcAft>
              <a:buFont typeface="Arial" panose="020B0604020202020204" pitchFamily="34" charset="0"/>
              <a:buChar char="•"/>
            </a:pPr>
            <a:r>
              <a:rPr lang="en-GB" dirty="0">
                <a:solidFill>
                  <a:prstClr val="white"/>
                </a:solidFill>
              </a:rPr>
              <a:t>Analyse the needs of customers in the relevant client group/s - current users of the service as well as other customer groups who may use or be affected by the service and any changes </a:t>
            </a:r>
          </a:p>
          <a:p>
            <a:pPr marL="285750" indent="-285750" fontAlgn="base">
              <a:spcBef>
                <a:spcPct val="0"/>
              </a:spcBef>
              <a:spcAft>
                <a:spcPct val="0"/>
              </a:spcAft>
              <a:buFont typeface="Arial" panose="020B0604020202020204" pitchFamily="34" charset="0"/>
              <a:buChar char="•"/>
            </a:pPr>
            <a:r>
              <a:rPr lang="en-GB" dirty="0">
                <a:solidFill>
                  <a:prstClr val="white"/>
                </a:solidFill>
              </a:rPr>
              <a:t>Consider current and future legislation </a:t>
            </a:r>
          </a:p>
          <a:p>
            <a:pPr marL="285750" indent="-285750" fontAlgn="base">
              <a:spcBef>
                <a:spcPct val="0"/>
              </a:spcBef>
              <a:spcAft>
                <a:spcPct val="0"/>
              </a:spcAft>
              <a:buFont typeface="Arial" panose="020B0604020202020204" pitchFamily="34" charset="0"/>
              <a:buChar char="•"/>
            </a:pPr>
            <a:r>
              <a:rPr lang="en-GB" dirty="0">
                <a:solidFill>
                  <a:prstClr val="white"/>
                </a:solidFill>
              </a:rPr>
              <a:t>Understand baseline cost of service </a:t>
            </a:r>
          </a:p>
          <a:p>
            <a:pPr marL="285750" indent="-285750" fontAlgn="base">
              <a:spcBef>
                <a:spcPct val="0"/>
              </a:spcBef>
              <a:spcAft>
                <a:spcPct val="0"/>
              </a:spcAft>
              <a:buFont typeface="Arial" panose="020B0604020202020204" pitchFamily="34" charset="0"/>
              <a:buChar char="•"/>
            </a:pPr>
            <a:r>
              <a:rPr lang="en-GB" dirty="0">
                <a:solidFill>
                  <a:prstClr val="white"/>
                </a:solidFill>
              </a:rPr>
              <a:t>Complete diagnostic report </a:t>
            </a:r>
          </a:p>
        </p:txBody>
      </p:sp>
      <p:sp>
        <p:nvSpPr>
          <p:cNvPr id="17" name="Rectangle 16">
            <a:extLst>
              <a:ext uri="{FF2B5EF4-FFF2-40B4-BE49-F238E27FC236}">
                <a16:creationId xmlns:a16="http://schemas.microsoft.com/office/drawing/2014/main" id="{C1AEF55F-A492-47B6-B8B7-2A7684BA3DC2}"/>
              </a:ext>
            </a:extLst>
          </p:cNvPr>
          <p:cNvSpPr/>
          <p:nvPr/>
        </p:nvSpPr>
        <p:spPr>
          <a:xfrm>
            <a:off x="6075279" y="4841215"/>
            <a:ext cx="6096000" cy="1477328"/>
          </a:xfrm>
          <a:prstGeom prst="rect">
            <a:avLst/>
          </a:prstGeom>
        </p:spPr>
        <p:txBody>
          <a:bodyPr>
            <a:spAutoFit/>
          </a:bodyPr>
          <a:lstStyle/>
          <a:p>
            <a:r>
              <a:rPr lang="en-GB" dirty="0"/>
              <a:t>The “Analyse” stage is normally the longest stage to make sure all data sources are sourced, documented and analysed. </a:t>
            </a:r>
          </a:p>
          <a:p>
            <a:endParaRPr lang="en-GB" dirty="0"/>
          </a:p>
          <a:p>
            <a:r>
              <a:rPr lang="en-GB" dirty="0"/>
              <a:t>It is the initial stages to seek approval on the direction of travel before the planning stage can commence</a:t>
            </a:r>
          </a:p>
        </p:txBody>
      </p:sp>
      <p:sp>
        <p:nvSpPr>
          <p:cNvPr id="18" name="Slide Number Placeholder 17">
            <a:extLst>
              <a:ext uri="{FF2B5EF4-FFF2-40B4-BE49-F238E27FC236}">
                <a16:creationId xmlns:a16="http://schemas.microsoft.com/office/drawing/2014/main" id="{E8E6C087-47FB-4C19-B4CA-B0580442D4A5}"/>
              </a:ext>
            </a:extLst>
          </p:cNvPr>
          <p:cNvSpPr>
            <a:spLocks noGrp="1"/>
          </p:cNvSpPr>
          <p:nvPr>
            <p:ph type="sldNum" sz="quarter" idx="12"/>
          </p:nvPr>
        </p:nvSpPr>
        <p:spPr/>
        <p:txBody>
          <a:bodyPr/>
          <a:lstStyle/>
          <a:p>
            <a:fld id="{E48ECDBB-01B9-4130-ADF4-5D26F6BCE4C9}" type="slidenum">
              <a:rPr lang="en-GB" smtClean="0"/>
              <a:pPr/>
              <a:t>27</a:t>
            </a:fld>
            <a:endParaRPr lang="en-GB"/>
          </a:p>
        </p:txBody>
      </p:sp>
    </p:spTree>
    <p:extLst>
      <p:ext uri="{BB962C8B-B14F-4D97-AF65-F5344CB8AC3E}">
        <p14:creationId xmlns:p14="http://schemas.microsoft.com/office/powerpoint/2010/main" val="1182929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9E39-7A76-4749-B84C-FC9F45900BBF}"/>
              </a:ext>
            </a:extLst>
          </p:cNvPr>
          <p:cNvSpPr>
            <a:spLocks noGrp="1"/>
          </p:cNvSpPr>
          <p:nvPr>
            <p:ph type="title"/>
          </p:nvPr>
        </p:nvSpPr>
        <p:spPr/>
        <p:txBody>
          <a:bodyPr/>
          <a:lstStyle/>
          <a:p>
            <a:r>
              <a:rPr lang="en-GB" dirty="0">
                <a:latin typeface="+mn-lt"/>
              </a:rPr>
              <a:t>The KCC Commissioning Cycle - Plan</a:t>
            </a:r>
          </a:p>
        </p:txBody>
      </p:sp>
      <p:grpSp>
        <p:nvGrpSpPr>
          <p:cNvPr id="4" name="Group 3">
            <a:extLst>
              <a:ext uri="{FF2B5EF4-FFF2-40B4-BE49-F238E27FC236}">
                <a16:creationId xmlns:a16="http://schemas.microsoft.com/office/drawing/2014/main" id="{09286B83-CA97-47F1-9E92-2018C73E8C28}"/>
              </a:ext>
            </a:extLst>
          </p:cNvPr>
          <p:cNvGrpSpPr/>
          <p:nvPr/>
        </p:nvGrpSpPr>
        <p:grpSpPr>
          <a:xfrm>
            <a:off x="890063" y="1134754"/>
            <a:ext cx="3600400" cy="3309463"/>
            <a:chOff x="2627784" y="1988840"/>
            <a:chExt cx="3962920" cy="3544964"/>
          </a:xfrm>
        </p:grpSpPr>
        <p:grpSp>
          <p:nvGrpSpPr>
            <p:cNvPr id="5" name="Group 4">
              <a:extLst>
                <a:ext uri="{FF2B5EF4-FFF2-40B4-BE49-F238E27FC236}">
                  <a16:creationId xmlns:a16="http://schemas.microsoft.com/office/drawing/2014/main" id="{0D8E72BD-1C17-4E37-82CD-1C9120FDC7E7}"/>
                </a:ext>
              </a:extLst>
            </p:cNvPr>
            <p:cNvGrpSpPr/>
            <p:nvPr/>
          </p:nvGrpSpPr>
          <p:grpSpPr>
            <a:xfrm>
              <a:off x="2627784" y="1988840"/>
              <a:ext cx="3833584" cy="3456384"/>
              <a:chOff x="1979712" y="1340768"/>
              <a:chExt cx="4481656" cy="4104456"/>
            </a:xfrm>
          </p:grpSpPr>
          <p:sp>
            <p:nvSpPr>
              <p:cNvPr id="11" name="Oval 10">
                <a:extLst>
                  <a:ext uri="{FF2B5EF4-FFF2-40B4-BE49-F238E27FC236}">
                    <a16:creationId xmlns:a16="http://schemas.microsoft.com/office/drawing/2014/main" id="{B3F6A67D-1BB9-46AD-A501-C7356D0D9830}"/>
                  </a:ext>
                </a:extLst>
              </p:cNvPr>
              <p:cNvSpPr/>
              <p:nvPr/>
            </p:nvSpPr>
            <p:spPr>
              <a:xfrm>
                <a:off x="2267744" y="1484784"/>
                <a:ext cx="4176464" cy="3960440"/>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b="1" dirty="0">
                  <a:solidFill>
                    <a:prstClr val="white"/>
                  </a:solidFill>
                  <a:latin typeface="Calibri"/>
                </a:endParaRPr>
              </a:p>
            </p:txBody>
          </p:sp>
          <p:sp>
            <p:nvSpPr>
              <p:cNvPr id="12" name="Oval 11">
                <a:extLst>
                  <a:ext uri="{FF2B5EF4-FFF2-40B4-BE49-F238E27FC236}">
                    <a16:creationId xmlns:a16="http://schemas.microsoft.com/office/drawing/2014/main" id="{7C47A881-1FF9-419A-8ED6-93D1A0EDA790}"/>
                  </a:ext>
                </a:extLst>
              </p:cNvPr>
              <p:cNvSpPr/>
              <p:nvPr/>
            </p:nvSpPr>
            <p:spPr>
              <a:xfrm>
                <a:off x="1979712" y="1340768"/>
                <a:ext cx="1296144" cy="1296144"/>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b="1" dirty="0">
                    <a:solidFill>
                      <a:prstClr val="white"/>
                    </a:solidFill>
                    <a:latin typeface="Calibri"/>
                  </a:rPr>
                  <a:t>1. </a:t>
                </a:r>
                <a:r>
                  <a:rPr lang="en-GB" sz="1050" b="1" dirty="0">
                    <a:solidFill>
                      <a:prstClr val="white"/>
                    </a:solidFill>
                    <a:latin typeface="Calibri" panose="020F0502020204030204" pitchFamily="34" charset="0"/>
                  </a:rPr>
                  <a:t>Analyse </a:t>
                </a:r>
              </a:p>
            </p:txBody>
          </p:sp>
          <p:sp>
            <p:nvSpPr>
              <p:cNvPr id="13" name="Oval 12">
                <a:extLst>
                  <a:ext uri="{FF2B5EF4-FFF2-40B4-BE49-F238E27FC236}">
                    <a16:creationId xmlns:a16="http://schemas.microsoft.com/office/drawing/2014/main" id="{5806F6D1-ED5B-4546-A150-9C3067635526}"/>
                  </a:ext>
                </a:extLst>
              </p:cNvPr>
              <p:cNvSpPr/>
              <p:nvPr/>
            </p:nvSpPr>
            <p:spPr>
              <a:xfrm>
                <a:off x="5165224" y="1340768"/>
                <a:ext cx="1296144" cy="12961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b="1" dirty="0">
                    <a:solidFill>
                      <a:prstClr val="white"/>
                    </a:solidFill>
                    <a:latin typeface="Calibri"/>
                  </a:rPr>
                  <a:t>2. Plan </a:t>
                </a:r>
              </a:p>
            </p:txBody>
          </p:sp>
          <p:sp>
            <p:nvSpPr>
              <p:cNvPr id="14" name="Oval 13">
                <a:extLst>
                  <a:ext uri="{FF2B5EF4-FFF2-40B4-BE49-F238E27FC236}">
                    <a16:creationId xmlns:a16="http://schemas.microsoft.com/office/drawing/2014/main" id="{50168ECD-113F-4EBF-B0A3-77F23F25F4C8}"/>
                  </a:ext>
                </a:extLst>
              </p:cNvPr>
              <p:cNvSpPr/>
              <p:nvPr/>
            </p:nvSpPr>
            <p:spPr>
              <a:xfrm>
                <a:off x="1979712" y="4093644"/>
                <a:ext cx="1296144" cy="1296144"/>
              </a:xfrm>
              <a:prstGeom prst="ellipse">
                <a:avLst/>
              </a:prstGeom>
              <a:solidFill>
                <a:srgbClr val="2B6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b="1" dirty="0">
                    <a:solidFill>
                      <a:prstClr val="white"/>
                    </a:solidFill>
                    <a:latin typeface="Calibri"/>
                  </a:rPr>
                  <a:t>4. </a:t>
                </a:r>
                <a:r>
                  <a:rPr lang="en-GB" sz="1050" b="1" dirty="0">
                    <a:solidFill>
                      <a:prstClr val="white"/>
                    </a:solidFill>
                    <a:latin typeface="Calibri" panose="020F0502020204030204" pitchFamily="34" charset="0"/>
                  </a:rPr>
                  <a:t>Review </a:t>
                </a:r>
              </a:p>
            </p:txBody>
          </p:sp>
          <p:sp>
            <p:nvSpPr>
              <p:cNvPr id="15" name="Oval 14">
                <a:extLst>
                  <a:ext uri="{FF2B5EF4-FFF2-40B4-BE49-F238E27FC236}">
                    <a16:creationId xmlns:a16="http://schemas.microsoft.com/office/drawing/2014/main" id="{1A861268-1187-45FF-926B-462661F8C70C}"/>
                  </a:ext>
                </a:extLst>
              </p:cNvPr>
              <p:cNvSpPr/>
              <p:nvPr/>
            </p:nvSpPr>
            <p:spPr>
              <a:xfrm>
                <a:off x="5165224" y="4093644"/>
                <a:ext cx="1296144" cy="129614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b="1" dirty="0">
                    <a:solidFill>
                      <a:prstClr val="white"/>
                    </a:solidFill>
                    <a:latin typeface="Calibri"/>
                  </a:rPr>
                  <a:t>3. Do </a:t>
                </a:r>
              </a:p>
            </p:txBody>
          </p:sp>
        </p:grpSp>
        <p:sp>
          <p:nvSpPr>
            <p:cNvPr id="6" name="Chevron 4">
              <a:extLst>
                <a:ext uri="{FF2B5EF4-FFF2-40B4-BE49-F238E27FC236}">
                  <a16:creationId xmlns:a16="http://schemas.microsoft.com/office/drawing/2014/main" id="{6C3509FC-0A0E-48F7-B724-7E4BD5E687DA}"/>
                </a:ext>
              </a:extLst>
            </p:cNvPr>
            <p:cNvSpPr/>
            <p:nvPr/>
          </p:nvSpPr>
          <p:spPr>
            <a:xfrm>
              <a:off x="4427984" y="199915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a:endParaRPr>
            </a:p>
          </p:txBody>
        </p:sp>
        <p:sp>
          <p:nvSpPr>
            <p:cNvPr id="7" name="Chevron 5">
              <a:extLst>
                <a:ext uri="{FF2B5EF4-FFF2-40B4-BE49-F238E27FC236}">
                  <a16:creationId xmlns:a16="http://schemas.microsoft.com/office/drawing/2014/main" id="{C5733CC3-D836-48DC-B5FE-8C294559778E}"/>
                </a:ext>
              </a:extLst>
            </p:cNvPr>
            <p:cNvSpPr/>
            <p:nvPr/>
          </p:nvSpPr>
          <p:spPr>
            <a:xfrm rot="5217462">
              <a:off x="6302672" y="3633653"/>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a:endParaRPr>
            </a:p>
          </p:txBody>
        </p:sp>
        <p:sp>
          <p:nvSpPr>
            <p:cNvPr id="8" name="Chevron 6">
              <a:extLst>
                <a:ext uri="{FF2B5EF4-FFF2-40B4-BE49-F238E27FC236}">
                  <a16:creationId xmlns:a16="http://schemas.microsoft.com/office/drawing/2014/main" id="{A4DA80AD-8DAF-4AB8-9E25-C0843A7D8F6C}"/>
                </a:ext>
              </a:extLst>
            </p:cNvPr>
            <p:cNvSpPr/>
            <p:nvPr/>
          </p:nvSpPr>
          <p:spPr>
            <a:xfrm rot="10800000">
              <a:off x="4410824" y="524577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a:endParaRPr>
            </a:p>
          </p:txBody>
        </p:sp>
        <p:sp>
          <p:nvSpPr>
            <p:cNvPr id="9" name="Chevron 7">
              <a:extLst>
                <a:ext uri="{FF2B5EF4-FFF2-40B4-BE49-F238E27FC236}">
                  <a16:creationId xmlns:a16="http://schemas.microsoft.com/office/drawing/2014/main" id="{9CF84C3E-B421-4DF1-A7AB-7E288A21CD15}"/>
                </a:ext>
              </a:extLst>
            </p:cNvPr>
            <p:cNvSpPr/>
            <p:nvPr/>
          </p:nvSpPr>
          <p:spPr>
            <a:xfrm rot="16200000">
              <a:off x="2730149" y="3489638"/>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a:endParaRPr>
            </a:p>
          </p:txBody>
        </p:sp>
        <p:sp>
          <p:nvSpPr>
            <p:cNvPr id="10" name="TextBox 9">
              <a:extLst>
                <a:ext uri="{FF2B5EF4-FFF2-40B4-BE49-F238E27FC236}">
                  <a16:creationId xmlns:a16="http://schemas.microsoft.com/office/drawing/2014/main" id="{2DA87960-6507-4BC0-81FF-11E090F08CC7}"/>
                </a:ext>
              </a:extLst>
            </p:cNvPr>
            <p:cNvSpPr txBox="1"/>
            <p:nvPr/>
          </p:nvSpPr>
          <p:spPr>
            <a:xfrm>
              <a:off x="3527743" y="3311222"/>
              <a:ext cx="2164103" cy="890131"/>
            </a:xfrm>
            <a:prstGeom prst="rect">
              <a:avLst/>
            </a:prstGeom>
            <a:noFill/>
          </p:spPr>
          <p:txBody>
            <a:bodyPr wrap="square" rtlCol="0">
              <a:spAutoFit/>
            </a:bodyPr>
            <a:lstStyle/>
            <a:p>
              <a:pPr algn="ctr" fontAlgn="base">
                <a:spcBef>
                  <a:spcPct val="0"/>
                </a:spcBef>
                <a:spcAft>
                  <a:spcPct val="0"/>
                </a:spcAft>
              </a:pPr>
              <a:r>
                <a:rPr lang="en-GB" sz="1600" b="1" dirty="0">
                  <a:solidFill>
                    <a:prstClr val="black"/>
                  </a:solidFill>
                  <a:latin typeface="Arial" charset="0"/>
                </a:rPr>
                <a:t>KCC commissioning cycle</a:t>
              </a:r>
            </a:p>
          </p:txBody>
        </p:sp>
      </p:grpSp>
      <p:sp>
        <p:nvSpPr>
          <p:cNvPr id="16" name="Rounded Rectangular Callout 14">
            <a:extLst>
              <a:ext uri="{FF2B5EF4-FFF2-40B4-BE49-F238E27FC236}">
                <a16:creationId xmlns:a16="http://schemas.microsoft.com/office/drawing/2014/main" id="{32429E06-15B8-43B3-8C23-C1A8133EF0F0}"/>
              </a:ext>
            </a:extLst>
          </p:cNvPr>
          <p:cNvSpPr/>
          <p:nvPr/>
        </p:nvSpPr>
        <p:spPr>
          <a:xfrm>
            <a:off x="6914326" y="1134754"/>
            <a:ext cx="4872337" cy="1441731"/>
          </a:xfrm>
          <a:prstGeom prst="wedgeRoundRectCallout">
            <a:avLst>
              <a:gd name="adj1" fmla="val -107022"/>
              <a:gd name="adj2" fmla="val -13847"/>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b="1" dirty="0">
                <a:solidFill>
                  <a:prstClr val="white"/>
                </a:solidFill>
              </a:rPr>
              <a:t>Purpose of the ‘Plan’ stage:</a:t>
            </a:r>
            <a:endParaRPr lang="en-GB" dirty="0">
              <a:solidFill>
                <a:prstClr val="white"/>
              </a:solidFill>
            </a:endParaRPr>
          </a:p>
          <a:p>
            <a:pPr algn="ctr" fontAlgn="base">
              <a:spcBef>
                <a:spcPct val="0"/>
              </a:spcBef>
              <a:spcAft>
                <a:spcPct val="0"/>
              </a:spcAft>
            </a:pPr>
            <a:r>
              <a:rPr lang="en-GB" dirty="0">
                <a:solidFill>
                  <a:prstClr val="white"/>
                </a:solidFill>
              </a:rPr>
              <a:t>To develop an effective plan for how we will address the identified need and achieve the required outcome/s</a:t>
            </a:r>
          </a:p>
        </p:txBody>
      </p:sp>
      <p:sp>
        <p:nvSpPr>
          <p:cNvPr id="17" name="Rounded Rectangular Callout 15">
            <a:extLst>
              <a:ext uri="{FF2B5EF4-FFF2-40B4-BE49-F238E27FC236}">
                <a16:creationId xmlns:a16="http://schemas.microsoft.com/office/drawing/2014/main" id="{5E62F618-B679-450C-AB66-94909B106214}"/>
              </a:ext>
            </a:extLst>
          </p:cNvPr>
          <p:cNvSpPr/>
          <p:nvPr/>
        </p:nvSpPr>
        <p:spPr>
          <a:xfrm>
            <a:off x="6410271" y="2734954"/>
            <a:ext cx="5376392" cy="3113548"/>
          </a:xfrm>
          <a:prstGeom prst="wedgeRoundRectCallout">
            <a:avLst>
              <a:gd name="adj1" fmla="val -90280"/>
              <a:gd name="adj2" fmla="val -85225"/>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b="1" dirty="0">
                <a:solidFill>
                  <a:prstClr val="white"/>
                </a:solidFill>
              </a:rPr>
              <a:t>Key steps to be undertaken:</a:t>
            </a:r>
            <a:endParaRPr lang="en-GB" dirty="0">
              <a:solidFill>
                <a:prstClr val="white"/>
              </a:solidFill>
            </a:endParaRPr>
          </a:p>
          <a:p>
            <a:pPr marL="285750" indent="-285750" fontAlgn="base">
              <a:spcBef>
                <a:spcPct val="0"/>
              </a:spcBef>
              <a:spcAft>
                <a:spcPct val="0"/>
              </a:spcAft>
              <a:buFont typeface="Arial" panose="020B0604020202020204" pitchFamily="34" charset="0"/>
              <a:buChar char="•"/>
            </a:pPr>
            <a:r>
              <a:rPr lang="en-GB" dirty="0">
                <a:solidFill>
                  <a:prstClr val="white"/>
                </a:solidFill>
              </a:rPr>
              <a:t>Engage service users and providers </a:t>
            </a:r>
          </a:p>
          <a:p>
            <a:pPr marL="285750" indent="-285750" fontAlgn="base">
              <a:spcBef>
                <a:spcPct val="0"/>
              </a:spcBef>
              <a:spcAft>
                <a:spcPct val="0"/>
              </a:spcAft>
              <a:buFont typeface="Arial" panose="020B0604020202020204" pitchFamily="34" charset="0"/>
              <a:buChar char="•"/>
            </a:pPr>
            <a:r>
              <a:rPr lang="en-GB" dirty="0">
                <a:solidFill>
                  <a:prstClr val="white"/>
                </a:solidFill>
              </a:rPr>
              <a:t>Agree success criteria and expected outcomes</a:t>
            </a:r>
          </a:p>
          <a:p>
            <a:pPr marL="285750" indent="-285750" fontAlgn="base">
              <a:spcBef>
                <a:spcPct val="0"/>
              </a:spcBef>
              <a:spcAft>
                <a:spcPct val="0"/>
              </a:spcAft>
              <a:buFont typeface="Arial" panose="020B0604020202020204" pitchFamily="34" charset="0"/>
              <a:buChar char="•"/>
            </a:pPr>
            <a:r>
              <a:rPr lang="en-GB" dirty="0">
                <a:solidFill>
                  <a:prstClr val="white"/>
                </a:solidFill>
              </a:rPr>
              <a:t>Confirm resources available (including whether we can pool resources and goals with partners)</a:t>
            </a:r>
          </a:p>
          <a:p>
            <a:pPr marL="285750" indent="-285750" fontAlgn="base">
              <a:spcBef>
                <a:spcPct val="0"/>
              </a:spcBef>
              <a:spcAft>
                <a:spcPct val="0"/>
              </a:spcAft>
              <a:buFont typeface="Arial" panose="020B0604020202020204" pitchFamily="34" charset="0"/>
              <a:buChar char="•"/>
            </a:pPr>
            <a:r>
              <a:rPr lang="en-GB" dirty="0">
                <a:solidFill>
                  <a:prstClr val="white"/>
                </a:solidFill>
              </a:rPr>
              <a:t>Test the market </a:t>
            </a:r>
          </a:p>
          <a:p>
            <a:pPr marL="285750" indent="-285750" fontAlgn="base">
              <a:spcBef>
                <a:spcPct val="0"/>
              </a:spcBef>
              <a:spcAft>
                <a:spcPct val="0"/>
              </a:spcAft>
              <a:buFont typeface="Arial" panose="020B0604020202020204" pitchFamily="34" charset="0"/>
              <a:buChar char="•"/>
            </a:pPr>
            <a:r>
              <a:rPr lang="en-GB" dirty="0">
                <a:solidFill>
                  <a:prstClr val="white"/>
                </a:solidFill>
              </a:rPr>
              <a:t>Consider equalities impact of proposed service </a:t>
            </a:r>
          </a:p>
          <a:p>
            <a:pPr marL="285750" indent="-285750" fontAlgn="base">
              <a:spcBef>
                <a:spcPct val="0"/>
              </a:spcBef>
              <a:spcAft>
                <a:spcPct val="0"/>
              </a:spcAft>
              <a:buFont typeface="Arial" panose="020B0604020202020204" pitchFamily="34" charset="0"/>
              <a:buChar char="•"/>
            </a:pPr>
            <a:r>
              <a:rPr lang="en-GB" dirty="0">
                <a:solidFill>
                  <a:prstClr val="white"/>
                </a:solidFill>
              </a:rPr>
              <a:t>Develop commissioning plan including evaluation planning </a:t>
            </a:r>
          </a:p>
          <a:p>
            <a:pPr marL="285750" indent="-285750" fontAlgn="base">
              <a:spcBef>
                <a:spcPct val="0"/>
              </a:spcBef>
              <a:spcAft>
                <a:spcPct val="0"/>
              </a:spcAft>
              <a:buFont typeface="Arial" panose="020B0604020202020204" pitchFamily="34" charset="0"/>
              <a:buChar char="•"/>
            </a:pPr>
            <a:r>
              <a:rPr lang="en-GB" dirty="0">
                <a:solidFill>
                  <a:prstClr val="white"/>
                </a:solidFill>
              </a:rPr>
              <a:t>Develop service specifications</a:t>
            </a:r>
          </a:p>
          <a:p>
            <a:pPr marL="285750" indent="-285750" fontAlgn="base">
              <a:spcBef>
                <a:spcPct val="0"/>
              </a:spcBef>
              <a:spcAft>
                <a:spcPct val="0"/>
              </a:spcAft>
              <a:buFont typeface="Arial" panose="020B0604020202020204" pitchFamily="34" charset="0"/>
              <a:buChar char="•"/>
            </a:pPr>
            <a:r>
              <a:rPr lang="en-GB" dirty="0">
                <a:solidFill>
                  <a:prstClr val="white"/>
                </a:solidFill>
              </a:rPr>
              <a:t>Solution and market development</a:t>
            </a:r>
          </a:p>
        </p:txBody>
      </p:sp>
      <p:sp>
        <p:nvSpPr>
          <p:cNvPr id="18" name="Rectangle 17">
            <a:extLst>
              <a:ext uri="{FF2B5EF4-FFF2-40B4-BE49-F238E27FC236}">
                <a16:creationId xmlns:a16="http://schemas.microsoft.com/office/drawing/2014/main" id="{95605BDF-C629-4F77-AD5D-BF0A5DB4F66B}"/>
              </a:ext>
            </a:extLst>
          </p:cNvPr>
          <p:cNvSpPr/>
          <p:nvPr/>
        </p:nvSpPr>
        <p:spPr>
          <a:xfrm>
            <a:off x="75055" y="4726905"/>
            <a:ext cx="6096000" cy="1754326"/>
          </a:xfrm>
          <a:prstGeom prst="rect">
            <a:avLst/>
          </a:prstGeom>
        </p:spPr>
        <p:txBody>
          <a:bodyPr>
            <a:spAutoFit/>
          </a:bodyPr>
          <a:lstStyle/>
          <a:p>
            <a:r>
              <a:rPr lang="en-GB" dirty="0"/>
              <a:t>Once the planning stage has commenced, we would engage with all stakeholders to discuss an outline of an approach based on what the data tells us. </a:t>
            </a:r>
          </a:p>
          <a:p>
            <a:endParaRPr lang="en-GB" dirty="0"/>
          </a:p>
          <a:p>
            <a:r>
              <a:rPr lang="en-GB" dirty="0"/>
              <a:t>Whilst it may look like the start of an agreed plan, this is still subject to change based on the stakeholder views. </a:t>
            </a:r>
          </a:p>
        </p:txBody>
      </p:sp>
      <p:sp>
        <p:nvSpPr>
          <p:cNvPr id="3" name="Slide Number Placeholder 2">
            <a:extLst>
              <a:ext uri="{FF2B5EF4-FFF2-40B4-BE49-F238E27FC236}">
                <a16:creationId xmlns:a16="http://schemas.microsoft.com/office/drawing/2014/main" id="{83EB28B3-099F-47BB-B656-1F2995B1AF15}"/>
              </a:ext>
            </a:extLst>
          </p:cNvPr>
          <p:cNvSpPr>
            <a:spLocks noGrp="1"/>
          </p:cNvSpPr>
          <p:nvPr>
            <p:ph type="sldNum" sz="quarter" idx="12"/>
          </p:nvPr>
        </p:nvSpPr>
        <p:spPr/>
        <p:txBody>
          <a:bodyPr/>
          <a:lstStyle/>
          <a:p>
            <a:fld id="{E48ECDBB-01B9-4130-ADF4-5D26F6BCE4C9}" type="slidenum">
              <a:rPr lang="en-GB" smtClean="0"/>
              <a:pPr/>
              <a:t>28</a:t>
            </a:fld>
            <a:endParaRPr lang="en-GB"/>
          </a:p>
        </p:txBody>
      </p:sp>
    </p:spTree>
    <p:extLst>
      <p:ext uri="{BB962C8B-B14F-4D97-AF65-F5344CB8AC3E}">
        <p14:creationId xmlns:p14="http://schemas.microsoft.com/office/powerpoint/2010/main" val="1270518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9E39-7A76-4749-B84C-FC9F45900BBF}"/>
              </a:ext>
            </a:extLst>
          </p:cNvPr>
          <p:cNvSpPr>
            <a:spLocks noGrp="1"/>
          </p:cNvSpPr>
          <p:nvPr>
            <p:ph type="title"/>
          </p:nvPr>
        </p:nvSpPr>
        <p:spPr/>
        <p:txBody>
          <a:bodyPr/>
          <a:lstStyle/>
          <a:p>
            <a:r>
              <a:rPr lang="en-GB" dirty="0">
                <a:latin typeface="+mn-lt"/>
              </a:rPr>
              <a:t>The KCC Commissioning Cycle - Do</a:t>
            </a:r>
          </a:p>
        </p:txBody>
      </p:sp>
      <p:sp>
        <p:nvSpPr>
          <p:cNvPr id="15" name="Rounded Rectangular Callout 14">
            <a:extLst>
              <a:ext uri="{FF2B5EF4-FFF2-40B4-BE49-F238E27FC236}">
                <a16:creationId xmlns:a16="http://schemas.microsoft.com/office/drawing/2014/main" id="{FFAD0B8B-2FDA-40E1-9341-6570D60DA62D}"/>
              </a:ext>
            </a:extLst>
          </p:cNvPr>
          <p:cNvSpPr/>
          <p:nvPr/>
        </p:nvSpPr>
        <p:spPr>
          <a:xfrm>
            <a:off x="6096000" y="910117"/>
            <a:ext cx="4357261" cy="1330896"/>
          </a:xfrm>
          <a:prstGeom prst="wedgeRoundRectCallout">
            <a:avLst>
              <a:gd name="adj1" fmla="val -116925"/>
              <a:gd name="adj2" fmla="val 177385"/>
              <a:gd name="adj3" fmla="val 16667"/>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b="1" dirty="0">
                <a:solidFill>
                  <a:prstClr val="white"/>
                </a:solidFill>
              </a:rPr>
              <a:t>Purpose of the ‘Do’ stage:</a:t>
            </a:r>
          </a:p>
          <a:p>
            <a:pPr algn="ctr" fontAlgn="base">
              <a:spcBef>
                <a:spcPct val="0"/>
              </a:spcBef>
              <a:spcAft>
                <a:spcPct val="0"/>
              </a:spcAft>
            </a:pPr>
            <a:endParaRPr lang="en-GB" dirty="0">
              <a:solidFill>
                <a:prstClr val="white"/>
              </a:solidFill>
            </a:endParaRPr>
          </a:p>
          <a:p>
            <a:pPr algn="ctr" fontAlgn="base">
              <a:spcBef>
                <a:spcPct val="0"/>
              </a:spcBef>
              <a:spcAft>
                <a:spcPct val="0"/>
              </a:spcAft>
            </a:pPr>
            <a:r>
              <a:rPr lang="en-GB" dirty="0">
                <a:solidFill>
                  <a:prstClr val="white"/>
                </a:solidFill>
              </a:rPr>
              <a:t>To put in place effective services to achieve the required outcomes </a:t>
            </a:r>
          </a:p>
        </p:txBody>
      </p:sp>
      <p:sp>
        <p:nvSpPr>
          <p:cNvPr id="16" name="Rounded Rectangular Callout 15">
            <a:extLst>
              <a:ext uri="{FF2B5EF4-FFF2-40B4-BE49-F238E27FC236}">
                <a16:creationId xmlns:a16="http://schemas.microsoft.com/office/drawing/2014/main" id="{8BCC6EE7-5FED-4C02-B535-459DB566A681}"/>
              </a:ext>
            </a:extLst>
          </p:cNvPr>
          <p:cNvSpPr/>
          <p:nvPr/>
        </p:nvSpPr>
        <p:spPr>
          <a:xfrm>
            <a:off x="7016843" y="2453806"/>
            <a:ext cx="4933324" cy="3829877"/>
          </a:xfrm>
          <a:prstGeom prst="wedgeRoundRectCallout">
            <a:avLst>
              <a:gd name="adj1" fmla="val -120930"/>
              <a:gd name="adj2" fmla="val -14843"/>
              <a:gd name="adj3" fmla="val 16667"/>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b="1" dirty="0">
                <a:solidFill>
                  <a:prstClr val="white"/>
                </a:solidFill>
              </a:rPr>
              <a:t>Key steps to be undertaken:</a:t>
            </a:r>
          </a:p>
          <a:p>
            <a:pPr marL="285750" indent="-285750" algn="ctr" fontAlgn="base">
              <a:spcBef>
                <a:spcPct val="0"/>
              </a:spcBef>
              <a:spcAft>
                <a:spcPct val="0"/>
              </a:spcAft>
              <a:buFont typeface="Arial" panose="020B0604020202020204" pitchFamily="34" charset="0"/>
              <a:buChar char="•"/>
            </a:pPr>
            <a:endParaRPr lang="en-GB" dirty="0">
              <a:solidFill>
                <a:prstClr val="white"/>
              </a:solidFill>
            </a:endParaRPr>
          </a:p>
          <a:p>
            <a:pPr marL="285750" indent="-285750" fontAlgn="base">
              <a:spcBef>
                <a:spcPct val="0"/>
              </a:spcBef>
              <a:spcAft>
                <a:spcPct val="0"/>
              </a:spcAft>
              <a:buFont typeface="Arial" panose="020B0604020202020204" pitchFamily="34" charset="0"/>
              <a:buChar char="•"/>
            </a:pPr>
            <a:r>
              <a:rPr lang="en-GB" dirty="0">
                <a:solidFill>
                  <a:prstClr val="white"/>
                </a:solidFill>
              </a:rPr>
              <a:t>Undertake specific market development activities including piloting the approach if necessary </a:t>
            </a:r>
          </a:p>
          <a:p>
            <a:pPr marL="285750" indent="-285750" fontAlgn="base">
              <a:spcBef>
                <a:spcPct val="0"/>
              </a:spcBef>
              <a:spcAft>
                <a:spcPct val="0"/>
              </a:spcAft>
              <a:buFont typeface="Arial" panose="020B0604020202020204" pitchFamily="34" charset="0"/>
              <a:buChar char="•"/>
            </a:pPr>
            <a:r>
              <a:rPr lang="en-GB" dirty="0">
                <a:solidFill>
                  <a:prstClr val="white"/>
                </a:solidFill>
              </a:rPr>
              <a:t>Carry out a fair and transparent procurement exercise (if appropriate) </a:t>
            </a:r>
          </a:p>
          <a:p>
            <a:pPr marL="285750" indent="-285750" fontAlgn="base">
              <a:spcBef>
                <a:spcPct val="0"/>
              </a:spcBef>
              <a:spcAft>
                <a:spcPct val="0"/>
              </a:spcAft>
              <a:buFont typeface="Arial" panose="020B0604020202020204" pitchFamily="34" charset="0"/>
              <a:buChar char="•"/>
            </a:pPr>
            <a:r>
              <a:rPr lang="en-GB" dirty="0">
                <a:solidFill>
                  <a:prstClr val="white"/>
                </a:solidFill>
              </a:rPr>
              <a:t>Support providers to be able to engage with the procurement process</a:t>
            </a:r>
          </a:p>
          <a:p>
            <a:pPr marL="285750" indent="-285750" fontAlgn="base">
              <a:spcBef>
                <a:spcPct val="0"/>
              </a:spcBef>
              <a:spcAft>
                <a:spcPct val="0"/>
              </a:spcAft>
              <a:buFont typeface="Arial" panose="020B0604020202020204" pitchFamily="34" charset="0"/>
              <a:buChar char="•"/>
            </a:pPr>
            <a:r>
              <a:rPr lang="en-GB" dirty="0">
                <a:solidFill>
                  <a:prstClr val="white"/>
                </a:solidFill>
              </a:rPr>
              <a:t>Secure suitable providers</a:t>
            </a:r>
          </a:p>
          <a:p>
            <a:pPr marL="285750" indent="-285750" fontAlgn="base">
              <a:spcBef>
                <a:spcPct val="0"/>
              </a:spcBef>
              <a:spcAft>
                <a:spcPct val="0"/>
              </a:spcAft>
              <a:buFont typeface="Arial" panose="020B0604020202020204" pitchFamily="34" charset="0"/>
              <a:buChar char="•"/>
            </a:pPr>
            <a:r>
              <a:rPr lang="en-GB" dirty="0">
                <a:solidFill>
                  <a:prstClr val="white"/>
                </a:solidFill>
              </a:rPr>
              <a:t>Launch service provision</a:t>
            </a:r>
          </a:p>
          <a:p>
            <a:pPr marL="285750" indent="-285750" fontAlgn="base">
              <a:spcBef>
                <a:spcPct val="0"/>
              </a:spcBef>
              <a:spcAft>
                <a:spcPct val="0"/>
              </a:spcAft>
              <a:buFont typeface="Arial" panose="020B0604020202020204" pitchFamily="34" charset="0"/>
              <a:buChar char="•"/>
            </a:pPr>
            <a:r>
              <a:rPr lang="en-GB" dirty="0">
                <a:solidFill>
                  <a:prstClr val="white"/>
                </a:solidFill>
              </a:rPr>
              <a:t>Carry out initial contract review </a:t>
            </a:r>
          </a:p>
          <a:p>
            <a:pPr marL="285750" indent="-285750" fontAlgn="base">
              <a:spcBef>
                <a:spcPct val="0"/>
              </a:spcBef>
              <a:spcAft>
                <a:spcPct val="0"/>
              </a:spcAft>
              <a:buFont typeface="Arial" panose="020B0604020202020204" pitchFamily="34" charset="0"/>
              <a:buChar char="•"/>
            </a:pPr>
            <a:r>
              <a:rPr lang="en-GB" dirty="0">
                <a:solidFill>
                  <a:prstClr val="white"/>
                </a:solidFill>
              </a:rPr>
              <a:t>Carry out initial contract review</a:t>
            </a:r>
          </a:p>
        </p:txBody>
      </p:sp>
      <p:grpSp>
        <p:nvGrpSpPr>
          <p:cNvPr id="3" name="Group 2">
            <a:extLst>
              <a:ext uri="{FF2B5EF4-FFF2-40B4-BE49-F238E27FC236}">
                <a16:creationId xmlns:a16="http://schemas.microsoft.com/office/drawing/2014/main" id="{5725F4AF-FA0F-4C95-86F5-E67B1C073BE2}"/>
              </a:ext>
            </a:extLst>
          </p:cNvPr>
          <p:cNvGrpSpPr/>
          <p:nvPr/>
        </p:nvGrpSpPr>
        <p:grpSpPr>
          <a:xfrm>
            <a:off x="355975" y="1053137"/>
            <a:ext cx="3421392" cy="3393510"/>
            <a:chOff x="2627784" y="1988840"/>
            <a:chExt cx="3962920" cy="3544964"/>
          </a:xfrm>
        </p:grpSpPr>
        <p:grpSp>
          <p:nvGrpSpPr>
            <p:cNvPr id="4" name="Group 3">
              <a:extLst>
                <a:ext uri="{FF2B5EF4-FFF2-40B4-BE49-F238E27FC236}">
                  <a16:creationId xmlns:a16="http://schemas.microsoft.com/office/drawing/2014/main" id="{1C793BC9-604A-4408-9E5E-96213DED0F89}"/>
                </a:ext>
              </a:extLst>
            </p:cNvPr>
            <p:cNvGrpSpPr/>
            <p:nvPr/>
          </p:nvGrpSpPr>
          <p:grpSpPr>
            <a:xfrm>
              <a:off x="2627784" y="1988840"/>
              <a:ext cx="3833584" cy="3456384"/>
              <a:chOff x="1979712" y="1340768"/>
              <a:chExt cx="4481656" cy="4104456"/>
            </a:xfrm>
          </p:grpSpPr>
          <p:sp>
            <p:nvSpPr>
              <p:cNvPr id="10" name="Oval 9">
                <a:extLst>
                  <a:ext uri="{FF2B5EF4-FFF2-40B4-BE49-F238E27FC236}">
                    <a16:creationId xmlns:a16="http://schemas.microsoft.com/office/drawing/2014/main" id="{EE1D9059-40C6-4814-B0F3-CFA7D9FD05F1}"/>
                  </a:ext>
                </a:extLst>
              </p:cNvPr>
              <p:cNvSpPr/>
              <p:nvPr/>
            </p:nvSpPr>
            <p:spPr>
              <a:xfrm>
                <a:off x="2267744" y="1484784"/>
                <a:ext cx="4176464" cy="3960440"/>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b="1" dirty="0">
                  <a:solidFill>
                    <a:prstClr val="white"/>
                  </a:solidFill>
                  <a:latin typeface="Calibri"/>
                </a:endParaRPr>
              </a:p>
            </p:txBody>
          </p:sp>
          <p:sp>
            <p:nvSpPr>
              <p:cNvPr id="11" name="Oval 10">
                <a:extLst>
                  <a:ext uri="{FF2B5EF4-FFF2-40B4-BE49-F238E27FC236}">
                    <a16:creationId xmlns:a16="http://schemas.microsoft.com/office/drawing/2014/main" id="{8D9165F2-F44E-439A-8C31-B7F1D74B1B5F}"/>
                  </a:ext>
                </a:extLst>
              </p:cNvPr>
              <p:cNvSpPr/>
              <p:nvPr/>
            </p:nvSpPr>
            <p:spPr>
              <a:xfrm>
                <a:off x="1979712" y="1340768"/>
                <a:ext cx="1296144" cy="1296144"/>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b="1" dirty="0">
                    <a:solidFill>
                      <a:prstClr val="white"/>
                    </a:solidFill>
                    <a:latin typeface="Calibri"/>
                  </a:rPr>
                  <a:t>1. </a:t>
                </a:r>
                <a:r>
                  <a:rPr lang="en-GB" sz="1050" b="1" dirty="0">
                    <a:solidFill>
                      <a:prstClr val="white"/>
                    </a:solidFill>
                    <a:latin typeface="Calibri" panose="020F0502020204030204" pitchFamily="34" charset="0"/>
                  </a:rPr>
                  <a:t>Analyse </a:t>
                </a:r>
              </a:p>
            </p:txBody>
          </p:sp>
          <p:sp>
            <p:nvSpPr>
              <p:cNvPr id="12" name="Oval 11">
                <a:extLst>
                  <a:ext uri="{FF2B5EF4-FFF2-40B4-BE49-F238E27FC236}">
                    <a16:creationId xmlns:a16="http://schemas.microsoft.com/office/drawing/2014/main" id="{1390CE78-DE2C-4511-A8B0-C4732CB7D74A}"/>
                  </a:ext>
                </a:extLst>
              </p:cNvPr>
              <p:cNvSpPr/>
              <p:nvPr/>
            </p:nvSpPr>
            <p:spPr>
              <a:xfrm>
                <a:off x="5165224" y="1340768"/>
                <a:ext cx="1296144" cy="12961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b="1" dirty="0">
                    <a:solidFill>
                      <a:prstClr val="white"/>
                    </a:solidFill>
                    <a:latin typeface="Calibri"/>
                  </a:rPr>
                  <a:t>2. Plan </a:t>
                </a:r>
              </a:p>
            </p:txBody>
          </p:sp>
          <p:sp>
            <p:nvSpPr>
              <p:cNvPr id="13" name="Oval 12">
                <a:extLst>
                  <a:ext uri="{FF2B5EF4-FFF2-40B4-BE49-F238E27FC236}">
                    <a16:creationId xmlns:a16="http://schemas.microsoft.com/office/drawing/2014/main" id="{0F1F50D3-BC8E-49ED-871B-A775C80C581C}"/>
                  </a:ext>
                </a:extLst>
              </p:cNvPr>
              <p:cNvSpPr/>
              <p:nvPr/>
            </p:nvSpPr>
            <p:spPr>
              <a:xfrm>
                <a:off x="1979712" y="4093644"/>
                <a:ext cx="1296144" cy="1296144"/>
              </a:xfrm>
              <a:prstGeom prst="ellipse">
                <a:avLst/>
              </a:prstGeom>
              <a:solidFill>
                <a:srgbClr val="2B6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b="1" dirty="0">
                    <a:solidFill>
                      <a:prstClr val="white"/>
                    </a:solidFill>
                    <a:latin typeface="Calibri"/>
                  </a:rPr>
                  <a:t>4. </a:t>
                </a:r>
                <a:r>
                  <a:rPr lang="en-GB" sz="1050" b="1" dirty="0">
                    <a:solidFill>
                      <a:prstClr val="white"/>
                    </a:solidFill>
                    <a:latin typeface="Calibri" panose="020F0502020204030204" pitchFamily="34" charset="0"/>
                  </a:rPr>
                  <a:t>Review </a:t>
                </a:r>
              </a:p>
            </p:txBody>
          </p:sp>
          <p:sp>
            <p:nvSpPr>
              <p:cNvPr id="14" name="Oval 13">
                <a:extLst>
                  <a:ext uri="{FF2B5EF4-FFF2-40B4-BE49-F238E27FC236}">
                    <a16:creationId xmlns:a16="http://schemas.microsoft.com/office/drawing/2014/main" id="{7301645A-02B6-407F-A2AF-DB6A3E0913AF}"/>
                  </a:ext>
                </a:extLst>
              </p:cNvPr>
              <p:cNvSpPr/>
              <p:nvPr/>
            </p:nvSpPr>
            <p:spPr>
              <a:xfrm>
                <a:off x="5165224" y="4093644"/>
                <a:ext cx="1296144" cy="129614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b="1" dirty="0">
                    <a:solidFill>
                      <a:prstClr val="white"/>
                    </a:solidFill>
                    <a:latin typeface="Calibri"/>
                  </a:rPr>
                  <a:t>3. Do </a:t>
                </a:r>
              </a:p>
            </p:txBody>
          </p:sp>
        </p:grpSp>
        <p:sp>
          <p:nvSpPr>
            <p:cNvPr id="5" name="Chevron 4">
              <a:extLst>
                <a:ext uri="{FF2B5EF4-FFF2-40B4-BE49-F238E27FC236}">
                  <a16:creationId xmlns:a16="http://schemas.microsoft.com/office/drawing/2014/main" id="{32922D6A-A019-48C1-8D6D-14E227D6FAE2}"/>
                </a:ext>
              </a:extLst>
            </p:cNvPr>
            <p:cNvSpPr/>
            <p:nvPr/>
          </p:nvSpPr>
          <p:spPr>
            <a:xfrm>
              <a:off x="4427984" y="199915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a:endParaRPr>
            </a:p>
          </p:txBody>
        </p:sp>
        <p:sp>
          <p:nvSpPr>
            <p:cNvPr id="6" name="Chevron 5">
              <a:extLst>
                <a:ext uri="{FF2B5EF4-FFF2-40B4-BE49-F238E27FC236}">
                  <a16:creationId xmlns:a16="http://schemas.microsoft.com/office/drawing/2014/main" id="{A8D52F09-0F19-475F-8310-B6DD3D0B6D4D}"/>
                </a:ext>
              </a:extLst>
            </p:cNvPr>
            <p:cNvSpPr/>
            <p:nvPr/>
          </p:nvSpPr>
          <p:spPr>
            <a:xfrm rot="5217462">
              <a:off x="6302672" y="3633653"/>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a:endParaRPr>
            </a:p>
          </p:txBody>
        </p:sp>
        <p:sp>
          <p:nvSpPr>
            <p:cNvPr id="7" name="Chevron 6">
              <a:extLst>
                <a:ext uri="{FF2B5EF4-FFF2-40B4-BE49-F238E27FC236}">
                  <a16:creationId xmlns:a16="http://schemas.microsoft.com/office/drawing/2014/main" id="{F4701179-8D12-489A-B787-5CE3C296B6AC}"/>
                </a:ext>
              </a:extLst>
            </p:cNvPr>
            <p:cNvSpPr/>
            <p:nvPr/>
          </p:nvSpPr>
          <p:spPr>
            <a:xfrm rot="10800000">
              <a:off x="4410824" y="524577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a:endParaRPr>
            </a:p>
          </p:txBody>
        </p:sp>
        <p:sp>
          <p:nvSpPr>
            <p:cNvPr id="8" name="Chevron 7">
              <a:extLst>
                <a:ext uri="{FF2B5EF4-FFF2-40B4-BE49-F238E27FC236}">
                  <a16:creationId xmlns:a16="http://schemas.microsoft.com/office/drawing/2014/main" id="{70AA30EF-057C-4A6C-93CF-11D029F1097C}"/>
                </a:ext>
              </a:extLst>
            </p:cNvPr>
            <p:cNvSpPr/>
            <p:nvPr/>
          </p:nvSpPr>
          <p:spPr>
            <a:xfrm rot="16200000">
              <a:off x="2730149" y="3489638"/>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a:endParaRPr>
            </a:p>
          </p:txBody>
        </p:sp>
        <p:sp>
          <p:nvSpPr>
            <p:cNvPr id="9" name="TextBox 8">
              <a:extLst>
                <a:ext uri="{FF2B5EF4-FFF2-40B4-BE49-F238E27FC236}">
                  <a16:creationId xmlns:a16="http://schemas.microsoft.com/office/drawing/2014/main" id="{AE0BC839-BA6A-421E-9E41-83616B98CFA3}"/>
                </a:ext>
              </a:extLst>
            </p:cNvPr>
            <p:cNvSpPr txBox="1"/>
            <p:nvPr/>
          </p:nvSpPr>
          <p:spPr>
            <a:xfrm>
              <a:off x="3437747" y="3345791"/>
              <a:ext cx="2164103" cy="868085"/>
            </a:xfrm>
            <a:prstGeom prst="rect">
              <a:avLst/>
            </a:prstGeom>
            <a:noFill/>
          </p:spPr>
          <p:txBody>
            <a:bodyPr wrap="square" rtlCol="0">
              <a:spAutoFit/>
            </a:bodyPr>
            <a:lstStyle/>
            <a:p>
              <a:pPr algn="ctr" fontAlgn="base">
                <a:spcBef>
                  <a:spcPct val="0"/>
                </a:spcBef>
                <a:spcAft>
                  <a:spcPct val="0"/>
                </a:spcAft>
              </a:pPr>
              <a:r>
                <a:rPr lang="en-GB" sz="1600" b="1" dirty="0">
                  <a:solidFill>
                    <a:prstClr val="black"/>
                  </a:solidFill>
                  <a:latin typeface="Arial" charset="0"/>
                </a:rPr>
                <a:t>KCC commissioning cycle</a:t>
              </a:r>
            </a:p>
          </p:txBody>
        </p:sp>
      </p:grpSp>
      <p:sp>
        <p:nvSpPr>
          <p:cNvPr id="17" name="Rectangle 16">
            <a:extLst>
              <a:ext uri="{FF2B5EF4-FFF2-40B4-BE49-F238E27FC236}">
                <a16:creationId xmlns:a16="http://schemas.microsoft.com/office/drawing/2014/main" id="{DAE4DFC8-1B0B-4C35-B9C0-21C7BBFB385F}"/>
              </a:ext>
            </a:extLst>
          </p:cNvPr>
          <p:cNvSpPr/>
          <p:nvPr/>
        </p:nvSpPr>
        <p:spPr>
          <a:xfrm>
            <a:off x="444351" y="5319436"/>
            <a:ext cx="4931350" cy="369332"/>
          </a:xfrm>
          <a:prstGeom prst="rect">
            <a:avLst/>
          </a:prstGeom>
        </p:spPr>
        <p:txBody>
          <a:bodyPr wrap="none">
            <a:spAutoFit/>
          </a:bodyPr>
          <a:lstStyle/>
          <a:p>
            <a:r>
              <a:rPr lang="en-GB" dirty="0"/>
              <a:t>Under the Do phase, the plan will be implemented</a:t>
            </a:r>
          </a:p>
        </p:txBody>
      </p:sp>
      <p:sp>
        <p:nvSpPr>
          <p:cNvPr id="18" name="Slide Number Placeholder 17">
            <a:extLst>
              <a:ext uri="{FF2B5EF4-FFF2-40B4-BE49-F238E27FC236}">
                <a16:creationId xmlns:a16="http://schemas.microsoft.com/office/drawing/2014/main" id="{EA6B32F9-C95A-416E-B374-21CE9F5E4B9A}"/>
              </a:ext>
            </a:extLst>
          </p:cNvPr>
          <p:cNvSpPr>
            <a:spLocks noGrp="1"/>
          </p:cNvSpPr>
          <p:nvPr>
            <p:ph type="sldNum" sz="quarter" idx="12"/>
          </p:nvPr>
        </p:nvSpPr>
        <p:spPr/>
        <p:txBody>
          <a:bodyPr/>
          <a:lstStyle/>
          <a:p>
            <a:fld id="{E48ECDBB-01B9-4130-ADF4-5D26F6BCE4C9}" type="slidenum">
              <a:rPr lang="en-GB" smtClean="0"/>
              <a:pPr/>
              <a:t>29</a:t>
            </a:fld>
            <a:endParaRPr lang="en-GB"/>
          </a:p>
        </p:txBody>
      </p:sp>
    </p:spTree>
    <p:extLst>
      <p:ext uri="{BB962C8B-B14F-4D97-AF65-F5344CB8AC3E}">
        <p14:creationId xmlns:p14="http://schemas.microsoft.com/office/powerpoint/2010/main" val="174066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271488" y="2844223"/>
            <a:ext cx="2618455" cy="1169551"/>
          </a:xfrm>
          <a:prstGeom prst="rect">
            <a:avLst/>
          </a:prstGeom>
          <a:noFill/>
        </p:spPr>
        <p:txBody>
          <a:bodyPr wrap="square" rtlCol="0">
            <a:spAutoFit/>
          </a:bodyPr>
          <a:lstStyle/>
          <a:p>
            <a:r>
              <a:rPr lang="en-GB" sz="1400" dirty="0"/>
              <a:t>Key: OLA is Other Local Authority, FE is Further Education, SPI is Special Post16 Institutions and ILP is Independent Learning Provider</a:t>
            </a:r>
          </a:p>
        </p:txBody>
      </p:sp>
      <p:pic>
        <p:nvPicPr>
          <p:cNvPr id="2" name="Picture 1">
            <a:extLst>
              <a:ext uri="{FF2B5EF4-FFF2-40B4-BE49-F238E27FC236}">
                <a16:creationId xmlns:a16="http://schemas.microsoft.com/office/drawing/2014/main" id="{D7D76ADA-0B1A-4EFD-BF34-3EC58562E341}"/>
              </a:ext>
            </a:extLst>
          </p:cNvPr>
          <p:cNvPicPr>
            <a:picLocks noChangeAspect="1"/>
          </p:cNvPicPr>
          <p:nvPr/>
        </p:nvPicPr>
        <p:blipFill>
          <a:blip r:embed="rId3"/>
          <a:stretch>
            <a:fillRect/>
          </a:stretch>
        </p:blipFill>
        <p:spPr>
          <a:xfrm>
            <a:off x="637228" y="1417771"/>
            <a:ext cx="7882936" cy="4022457"/>
          </a:xfrm>
          <a:prstGeom prst="rect">
            <a:avLst/>
          </a:prstGeom>
        </p:spPr>
      </p:pic>
      <p:sp>
        <p:nvSpPr>
          <p:cNvPr id="10" name="Title 1">
            <a:extLst>
              <a:ext uri="{FF2B5EF4-FFF2-40B4-BE49-F238E27FC236}">
                <a16:creationId xmlns:a16="http://schemas.microsoft.com/office/drawing/2014/main" id="{920C2A89-B190-4F69-AD1F-9378A954BE61}"/>
              </a:ext>
            </a:extLst>
          </p:cNvPr>
          <p:cNvSpPr>
            <a:spLocks noGrp="1"/>
          </p:cNvSpPr>
          <p:nvPr>
            <p:ph type="title"/>
          </p:nvPr>
        </p:nvSpPr>
        <p:spPr>
          <a:xfrm>
            <a:off x="65116" y="136526"/>
            <a:ext cx="10515600" cy="445366"/>
          </a:xfrm>
        </p:spPr>
        <p:txBody>
          <a:bodyPr>
            <a:normAutofit/>
          </a:bodyPr>
          <a:lstStyle/>
          <a:p>
            <a:r>
              <a:rPr lang="en-GB" dirty="0">
                <a:latin typeface="+mn-lt"/>
                <a:cs typeface="Arial" panose="020B0604020202020204" pitchFamily="34" charset="0"/>
              </a:rPr>
              <a:t>High Needs Pupil/Student Numbers</a:t>
            </a:r>
            <a:endParaRPr lang="en-GB" dirty="0">
              <a:latin typeface="+mn-lt"/>
            </a:endParaRPr>
          </a:p>
        </p:txBody>
      </p:sp>
      <p:sp>
        <p:nvSpPr>
          <p:cNvPr id="3" name="Slide Number Placeholder 2">
            <a:extLst>
              <a:ext uri="{FF2B5EF4-FFF2-40B4-BE49-F238E27FC236}">
                <a16:creationId xmlns:a16="http://schemas.microsoft.com/office/drawing/2014/main" id="{6AD3A2AC-A57D-4226-9D3F-295ED6EC7C9B}"/>
              </a:ext>
            </a:extLst>
          </p:cNvPr>
          <p:cNvSpPr>
            <a:spLocks noGrp="1"/>
          </p:cNvSpPr>
          <p:nvPr>
            <p:ph type="sldNum" sz="quarter" idx="12"/>
          </p:nvPr>
        </p:nvSpPr>
        <p:spPr/>
        <p:txBody>
          <a:bodyPr/>
          <a:lstStyle/>
          <a:p>
            <a:fld id="{E48ECDBB-01B9-4130-ADF4-5D26F6BCE4C9}" type="slidenum">
              <a:rPr lang="en-GB" smtClean="0"/>
              <a:pPr/>
              <a:t>3</a:t>
            </a:fld>
            <a:endParaRPr lang="en-GB"/>
          </a:p>
        </p:txBody>
      </p:sp>
    </p:spTree>
    <p:extLst>
      <p:ext uri="{BB962C8B-B14F-4D97-AF65-F5344CB8AC3E}">
        <p14:creationId xmlns:p14="http://schemas.microsoft.com/office/powerpoint/2010/main" val="248513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9E39-7A76-4749-B84C-FC9F45900BBF}"/>
              </a:ext>
            </a:extLst>
          </p:cNvPr>
          <p:cNvSpPr>
            <a:spLocks noGrp="1"/>
          </p:cNvSpPr>
          <p:nvPr>
            <p:ph type="title"/>
          </p:nvPr>
        </p:nvSpPr>
        <p:spPr/>
        <p:txBody>
          <a:bodyPr/>
          <a:lstStyle/>
          <a:p>
            <a:r>
              <a:rPr lang="en-GB" dirty="0">
                <a:latin typeface="+mn-lt"/>
              </a:rPr>
              <a:t>The KCC Commissioning Cycle - Review</a:t>
            </a:r>
          </a:p>
        </p:txBody>
      </p:sp>
      <p:sp>
        <p:nvSpPr>
          <p:cNvPr id="3" name="Rounded Rectangular Callout 2">
            <a:extLst>
              <a:ext uri="{FF2B5EF4-FFF2-40B4-BE49-F238E27FC236}">
                <a16:creationId xmlns:a16="http://schemas.microsoft.com/office/drawing/2014/main" id="{D0CB9165-9082-41A4-805F-3EE648D017FB}"/>
              </a:ext>
            </a:extLst>
          </p:cNvPr>
          <p:cNvSpPr/>
          <p:nvPr/>
        </p:nvSpPr>
        <p:spPr>
          <a:xfrm>
            <a:off x="945145" y="1101879"/>
            <a:ext cx="4800329" cy="1768685"/>
          </a:xfrm>
          <a:prstGeom prst="wedgeRoundRectCallout">
            <a:avLst>
              <a:gd name="adj1" fmla="val 87980"/>
              <a:gd name="adj2" fmla="val 110369"/>
              <a:gd name="adj3" fmla="val 16667"/>
            </a:avLst>
          </a:prstGeom>
          <a:solidFill>
            <a:srgbClr val="2D6F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b="1" dirty="0">
                <a:solidFill>
                  <a:prstClr val="white"/>
                </a:solidFill>
              </a:rPr>
              <a:t>Purpose of the ‘Review’ stage:</a:t>
            </a:r>
          </a:p>
          <a:p>
            <a:pPr algn="ctr" fontAlgn="base">
              <a:spcBef>
                <a:spcPct val="0"/>
              </a:spcBef>
              <a:spcAft>
                <a:spcPct val="0"/>
              </a:spcAft>
            </a:pPr>
            <a:endParaRPr lang="en-GB" dirty="0">
              <a:solidFill>
                <a:prstClr val="white"/>
              </a:solidFill>
            </a:endParaRPr>
          </a:p>
          <a:p>
            <a:pPr algn="ctr" fontAlgn="base">
              <a:spcBef>
                <a:spcPct val="0"/>
              </a:spcBef>
              <a:spcAft>
                <a:spcPct val="0"/>
              </a:spcAft>
            </a:pPr>
            <a:r>
              <a:rPr lang="en-GB" dirty="0">
                <a:solidFill>
                  <a:prstClr val="white"/>
                </a:solidFill>
              </a:rPr>
              <a:t>To ensure that the contract is being fulfilled, that the desired outcomes are being achieved and that we are learning from mistakes and what worked well</a:t>
            </a:r>
          </a:p>
        </p:txBody>
      </p:sp>
      <p:sp>
        <p:nvSpPr>
          <p:cNvPr id="16" name="Rounded Rectangular Callout 16">
            <a:extLst>
              <a:ext uri="{FF2B5EF4-FFF2-40B4-BE49-F238E27FC236}">
                <a16:creationId xmlns:a16="http://schemas.microsoft.com/office/drawing/2014/main" id="{BDD40C17-D66E-40DA-8ADF-4E554EF5A5EB}"/>
              </a:ext>
            </a:extLst>
          </p:cNvPr>
          <p:cNvSpPr/>
          <p:nvPr/>
        </p:nvSpPr>
        <p:spPr>
          <a:xfrm>
            <a:off x="373571" y="3505200"/>
            <a:ext cx="5587659" cy="2875651"/>
          </a:xfrm>
          <a:prstGeom prst="wedgeRoundRectCallout">
            <a:avLst>
              <a:gd name="adj1" fmla="val 78324"/>
              <a:gd name="adj2" fmla="val -31472"/>
              <a:gd name="adj3" fmla="val 16667"/>
            </a:avLst>
          </a:prstGeom>
          <a:solidFill>
            <a:srgbClr val="2D6F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b="1" dirty="0">
                <a:solidFill>
                  <a:prstClr val="white"/>
                </a:solidFill>
              </a:rPr>
              <a:t>Key steps to be undertaken:</a:t>
            </a:r>
          </a:p>
          <a:p>
            <a:pPr marL="285750" indent="-285750" algn="ctr" fontAlgn="base">
              <a:spcBef>
                <a:spcPct val="0"/>
              </a:spcBef>
              <a:spcAft>
                <a:spcPct val="0"/>
              </a:spcAft>
              <a:buFont typeface="Arial" panose="020B0604020202020204" pitchFamily="34" charset="0"/>
              <a:buChar char="•"/>
            </a:pPr>
            <a:endParaRPr lang="en-GB" dirty="0">
              <a:solidFill>
                <a:prstClr val="white"/>
              </a:solidFill>
            </a:endParaRPr>
          </a:p>
          <a:p>
            <a:pPr marL="285750" indent="-285750" fontAlgn="base">
              <a:spcBef>
                <a:spcPct val="0"/>
              </a:spcBef>
              <a:spcAft>
                <a:spcPct val="0"/>
              </a:spcAft>
              <a:buFont typeface="Arial" panose="020B0604020202020204" pitchFamily="34" charset="0"/>
              <a:buChar char="•"/>
            </a:pPr>
            <a:r>
              <a:rPr lang="en-GB" dirty="0">
                <a:solidFill>
                  <a:prstClr val="white"/>
                </a:solidFill>
              </a:rPr>
              <a:t>Carry out regular contract monitoring </a:t>
            </a:r>
          </a:p>
          <a:p>
            <a:pPr marL="285750" indent="-285750" fontAlgn="base">
              <a:spcBef>
                <a:spcPct val="0"/>
              </a:spcBef>
              <a:spcAft>
                <a:spcPct val="0"/>
              </a:spcAft>
              <a:buFont typeface="Arial" panose="020B0604020202020204" pitchFamily="34" charset="0"/>
              <a:buChar char="•"/>
            </a:pPr>
            <a:r>
              <a:rPr lang="en-GB" dirty="0">
                <a:solidFill>
                  <a:prstClr val="white"/>
                </a:solidFill>
              </a:rPr>
              <a:t>Seek feedback from service users </a:t>
            </a:r>
          </a:p>
          <a:p>
            <a:pPr marL="285750" indent="-285750" fontAlgn="base">
              <a:spcBef>
                <a:spcPct val="0"/>
              </a:spcBef>
              <a:spcAft>
                <a:spcPct val="0"/>
              </a:spcAft>
              <a:buFont typeface="Arial" panose="020B0604020202020204" pitchFamily="34" charset="0"/>
              <a:buChar char="•"/>
            </a:pPr>
            <a:r>
              <a:rPr lang="en-GB" dirty="0">
                <a:solidFill>
                  <a:prstClr val="white"/>
                </a:solidFill>
              </a:rPr>
              <a:t>Carry out formal evaluation of the service including social value achieved and equalities impact </a:t>
            </a:r>
          </a:p>
          <a:p>
            <a:pPr marL="285750" indent="-285750" fontAlgn="base">
              <a:spcBef>
                <a:spcPct val="0"/>
              </a:spcBef>
              <a:spcAft>
                <a:spcPct val="0"/>
              </a:spcAft>
              <a:buFont typeface="Arial" panose="020B0604020202020204" pitchFamily="34" charset="0"/>
              <a:buChar char="•"/>
            </a:pPr>
            <a:r>
              <a:rPr lang="en-GB" dirty="0">
                <a:solidFill>
                  <a:prstClr val="white"/>
                </a:solidFill>
              </a:rPr>
              <a:t>Update evidence base</a:t>
            </a:r>
          </a:p>
          <a:p>
            <a:pPr marL="285750" indent="-285750" fontAlgn="base">
              <a:spcBef>
                <a:spcPct val="0"/>
              </a:spcBef>
              <a:spcAft>
                <a:spcPct val="0"/>
              </a:spcAft>
              <a:buFont typeface="Arial" panose="020B0604020202020204" pitchFamily="34" charset="0"/>
              <a:buChar char="•"/>
            </a:pPr>
            <a:r>
              <a:rPr lang="en-GB" dirty="0">
                <a:solidFill>
                  <a:prstClr val="white"/>
                </a:solidFill>
              </a:rPr>
              <a:t>Identify priorities for next commissioning exercise </a:t>
            </a:r>
          </a:p>
          <a:p>
            <a:pPr marL="285750" indent="-285750" fontAlgn="base">
              <a:spcBef>
                <a:spcPct val="0"/>
              </a:spcBef>
              <a:spcAft>
                <a:spcPct val="0"/>
              </a:spcAft>
              <a:buFont typeface="Arial" panose="020B0604020202020204" pitchFamily="34" charset="0"/>
              <a:buChar char="•"/>
            </a:pPr>
            <a:r>
              <a:rPr lang="en-GB" dirty="0">
                <a:solidFill>
                  <a:prstClr val="white"/>
                </a:solidFill>
              </a:rPr>
              <a:t>Decommission service if not meeting required outcomes</a:t>
            </a:r>
          </a:p>
        </p:txBody>
      </p:sp>
      <p:grpSp>
        <p:nvGrpSpPr>
          <p:cNvPr id="4" name="Group 3">
            <a:extLst>
              <a:ext uri="{FF2B5EF4-FFF2-40B4-BE49-F238E27FC236}">
                <a16:creationId xmlns:a16="http://schemas.microsoft.com/office/drawing/2014/main" id="{130138E5-F5CD-43B8-8E92-1E7EE63EF080}"/>
              </a:ext>
            </a:extLst>
          </p:cNvPr>
          <p:cNvGrpSpPr/>
          <p:nvPr/>
        </p:nvGrpSpPr>
        <p:grpSpPr>
          <a:xfrm>
            <a:off x="7361121" y="1361215"/>
            <a:ext cx="3744913" cy="3399632"/>
            <a:chOff x="2627784" y="1988840"/>
            <a:chExt cx="3962920" cy="3544964"/>
          </a:xfrm>
        </p:grpSpPr>
        <p:grpSp>
          <p:nvGrpSpPr>
            <p:cNvPr id="5" name="Group 4">
              <a:extLst>
                <a:ext uri="{FF2B5EF4-FFF2-40B4-BE49-F238E27FC236}">
                  <a16:creationId xmlns:a16="http://schemas.microsoft.com/office/drawing/2014/main" id="{C8A6E88C-6D4D-4067-BB64-539F9229A733}"/>
                </a:ext>
              </a:extLst>
            </p:cNvPr>
            <p:cNvGrpSpPr/>
            <p:nvPr/>
          </p:nvGrpSpPr>
          <p:grpSpPr>
            <a:xfrm>
              <a:off x="2627784" y="1988840"/>
              <a:ext cx="3833584" cy="3456384"/>
              <a:chOff x="1979712" y="1340768"/>
              <a:chExt cx="4481656" cy="4104456"/>
            </a:xfrm>
          </p:grpSpPr>
          <p:sp>
            <p:nvSpPr>
              <p:cNvPr id="11" name="Oval 10">
                <a:extLst>
                  <a:ext uri="{FF2B5EF4-FFF2-40B4-BE49-F238E27FC236}">
                    <a16:creationId xmlns:a16="http://schemas.microsoft.com/office/drawing/2014/main" id="{6E2D75D9-1177-43EB-A670-C78AD5ABB660}"/>
                  </a:ext>
                </a:extLst>
              </p:cNvPr>
              <p:cNvSpPr/>
              <p:nvPr/>
            </p:nvSpPr>
            <p:spPr>
              <a:xfrm>
                <a:off x="2267744" y="1484784"/>
                <a:ext cx="4176464" cy="3960440"/>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b="1" dirty="0">
                  <a:solidFill>
                    <a:prstClr val="white"/>
                  </a:solidFill>
                  <a:latin typeface="Calibri"/>
                </a:endParaRPr>
              </a:p>
            </p:txBody>
          </p:sp>
          <p:sp>
            <p:nvSpPr>
              <p:cNvPr id="12" name="Oval 11">
                <a:extLst>
                  <a:ext uri="{FF2B5EF4-FFF2-40B4-BE49-F238E27FC236}">
                    <a16:creationId xmlns:a16="http://schemas.microsoft.com/office/drawing/2014/main" id="{2AB7311A-3F4E-479C-A098-F998F12D94B8}"/>
                  </a:ext>
                </a:extLst>
              </p:cNvPr>
              <p:cNvSpPr/>
              <p:nvPr/>
            </p:nvSpPr>
            <p:spPr>
              <a:xfrm>
                <a:off x="1979712" y="1340768"/>
                <a:ext cx="1296144" cy="1296144"/>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b="1" dirty="0">
                    <a:solidFill>
                      <a:prstClr val="white"/>
                    </a:solidFill>
                    <a:latin typeface="Calibri"/>
                  </a:rPr>
                  <a:t>1. Analyse </a:t>
                </a:r>
              </a:p>
            </p:txBody>
          </p:sp>
          <p:sp>
            <p:nvSpPr>
              <p:cNvPr id="13" name="Oval 12">
                <a:extLst>
                  <a:ext uri="{FF2B5EF4-FFF2-40B4-BE49-F238E27FC236}">
                    <a16:creationId xmlns:a16="http://schemas.microsoft.com/office/drawing/2014/main" id="{D29D4DE6-4446-42CC-B359-FF7F3AC68398}"/>
                  </a:ext>
                </a:extLst>
              </p:cNvPr>
              <p:cNvSpPr/>
              <p:nvPr/>
            </p:nvSpPr>
            <p:spPr>
              <a:xfrm>
                <a:off x="5165224" y="1340768"/>
                <a:ext cx="1296144" cy="12961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b="1" dirty="0">
                    <a:solidFill>
                      <a:prstClr val="white"/>
                    </a:solidFill>
                    <a:latin typeface="Calibri"/>
                  </a:rPr>
                  <a:t>2. Plan </a:t>
                </a:r>
              </a:p>
            </p:txBody>
          </p:sp>
          <p:sp>
            <p:nvSpPr>
              <p:cNvPr id="14" name="Oval 13">
                <a:extLst>
                  <a:ext uri="{FF2B5EF4-FFF2-40B4-BE49-F238E27FC236}">
                    <a16:creationId xmlns:a16="http://schemas.microsoft.com/office/drawing/2014/main" id="{12AF74E0-27A5-4157-983B-2D72FAAC23BF}"/>
                  </a:ext>
                </a:extLst>
              </p:cNvPr>
              <p:cNvSpPr/>
              <p:nvPr/>
            </p:nvSpPr>
            <p:spPr>
              <a:xfrm>
                <a:off x="1979712" y="4093644"/>
                <a:ext cx="1296144" cy="1296144"/>
              </a:xfrm>
              <a:prstGeom prst="ellipse">
                <a:avLst/>
              </a:prstGeom>
              <a:solidFill>
                <a:srgbClr val="2D6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b="1" dirty="0">
                    <a:solidFill>
                      <a:prstClr val="white"/>
                    </a:solidFill>
                    <a:latin typeface="Calibri"/>
                  </a:rPr>
                  <a:t>4. Review </a:t>
                </a:r>
              </a:p>
            </p:txBody>
          </p:sp>
          <p:sp>
            <p:nvSpPr>
              <p:cNvPr id="15" name="Oval 14">
                <a:extLst>
                  <a:ext uri="{FF2B5EF4-FFF2-40B4-BE49-F238E27FC236}">
                    <a16:creationId xmlns:a16="http://schemas.microsoft.com/office/drawing/2014/main" id="{607F9774-251F-4CCB-B66D-62584BF048BA}"/>
                  </a:ext>
                </a:extLst>
              </p:cNvPr>
              <p:cNvSpPr/>
              <p:nvPr/>
            </p:nvSpPr>
            <p:spPr>
              <a:xfrm>
                <a:off x="5165224" y="4093644"/>
                <a:ext cx="1296144" cy="129614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b="1" dirty="0">
                    <a:solidFill>
                      <a:prstClr val="white"/>
                    </a:solidFill>
                    <a:latin typeface="Calibri"/>
                  </a:rPr>
                  <a:t>3. Do </a:t>
                </a:r>
              </a:p>
            </p:txBody>
          </p:sp>
        </p:grpSp>
        <p:sp>
          <p:nvSpPr>
            <p:cNvPr id="6" name="Chevron 6">
              <a:extLst>
                <a:ext uri="{FF2B5EF4-FFF2-40B4-BE49-F238E27FC236}">
                  <a16:creationId xmlns:a16="http://schemas.microsoft.com/office/drawing/2014/main" id="{FD61786F-0FFD-4AD1-BAB0-CDFA754CBAE1}"/>
                </a:ext>
              </a:extLst>
            </p:cNvPr>
            <p:cNvSpPr/>
            <p:nvPr/>
          </p:nvSpPr>
          <p:spPr>
            <a:xfrm>
              <a:off x="4427984" y="1999154"/>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a:endParaRPr>
            </a:p>
          </p:txBody>
        </p:sp>
        <p:sp>
          <p:nvSpPr>
            <p:cNvPr id="7" name="Chevron 7">
              <a:extLst>
                <a:ext uri="{FF2B5EF4-FFF2-40B4-BE49-F238E27FC236}">
                  <a16:creationId xmlns:a16="http://schemas.microsoft.com/office/drawing/2014/main" id="{2792F6E4-4B35-40E7-BA83-B5AE9AB4BD38}"/>
                </a:ext>
              </a:extLst>
            </p:cNvPr>
            <p:cNvSpPr/>
            <p:nvPr/>
          </p:nvSpPr>
          <p:spPr>
            <a:xfrm rot="5217462">
              <a:off x="6302672" y="3633653"/>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a:endParaRPr>
            </a:p>
          </p:txBody>
        </p:sp>
        <p:sp>
          <p:nvSpPr>
            <p:cNvPr id="8" name="Chevron 8">
              <a:extLst>
                <a:ext uri="{FF2B5EF4-FFF2-40B4-BE49-F238E27FC236}">
                  <a16:creationId xmlns:a16="http://schemas.microsoft.com/office/drawing/2014/main" id="{03BCC401-72BA-4FEE-BDB3-AC2790BB78C8}"/>
                </a:ext>
              </a:extLst>
            </p:cNvPr>
            <p:cNvSpPr/>
            <p:nvPr/>
          </p:nvSpPr>
          <p:spPr>
            <a:xfrm rot="10800000">
              <a:off x="4410824" y="5245772"/>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a:endParaRPr>
            </a:p>
          </p:txBody>
        </p:sp>
        <p:sp>
          <p:nvSpPr>
            <p:cNvPr id="9" name="Chevron 9">
              <a:extLst>
                <a:ext uri="{FF2B5EF4-FFF2-40B4-BE49-F238E27FC236}">
                  <a16:creationId xmlns:a16="http://schemas.microsoft.com/office/drawing/2014/main" id="{7E696393-3488-4216-A323-53801DC30E44}"/>
                </a:ext>
              </a:extLst>
            </p:cNvPr>
            <p:cNvSpPr/>
            <p:nvPr/>
          </p:nvSpPr>
          <p:spPr>
            <a:xfrm rot="16200000">
              <a:off x="2730149" y="3489638"/>
              <a:ext cx="288032"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400" dirty="0">
                <a:solidFill>
                  <a:prstClr val="black"/>
                </a:solidFill>
                <a:latin typeface="Calibri"/>
              </a:endParaRPr>
            </a:p>
          </p:txBody>
        </p:sp>
        <p:sp>
          <p:nvSpPr>
            <p:cNvPr id="10" name="TextBox 9">
              <a:extLst>
                <a:ext uri="{FF2B5EF4-FFF2-40B4-BE49-F238E27FC236}">
                  <a16:creationId xmlns:a16="http://schemas.microsoft.com/office/drawing/2014/main" id="{B15007FA-0E68-4220-AF05-4D35BF72623D}"/>
                </a:ext>
              </a:extLst>
            </p:cNvPr>
            <p:cNvSpPr txBox="1"/>
            <p:nvPr/>
          </p:nvSpPr>
          <p:spPr>
            <a:xfrm>
              <a:off x="3599068" y="3308970"/>
              <a:ext cx="2158255" cy="951398"/>
            </a:xfrm>
            <a:prstGeom prst="rect">
              <a:avLst/>
            </a:prstGeom>
            <a:noFill/>
          </p:spPr>
          <p:txBody>
            <a:bodyPr wrap="square" rtlCol="0">
              <a:spAutoFit/>
            </a:bodyPr>
            <a:lstStyle/>
            <a:p>
              <a:pPr algn="ctr" fontAlgn="base">
                <a:spcBef>
                  <a:spcPct val="0"/>
                </a:spcBef>
                <a:spcAft>
                  <a:spcPct val="0"/>
                </a:spcAft>
              </a:pPr>
              <a:r>
                <a:rPr lang="en-GB" sz="1600" b="1" dirty="0">
                  <a:solidFill>
                    <a:prstClr val="black"/>
                  </a:solidFill>
                  <a:latin typeface="Arial" charset="0"/>
                </a:rPr>
                <a:t>KCC commissioning cycle</a:t>
              </a:r>
            </a:p>
          </p:txBody>
        </p:sp>
      </p:grpSp>
      <p:sp>
        <p:nvSpPr>
          <p:cNvPr id="17" name="Rectangle 16">
            <a:extLst>
              <a:ext uri="{FF2B5EF4-FFF2-40B4-BE49-F238E27FC236}">
                <a16:creationId xmlns:a16="http://schemas.microsoft.com/office/drawing/2014/main" id="{5BEADB82-2048-4827-A137-2F234701A1AB}"/>
              </a:ext>
            </a:extLst>
          </p:cNvPr>
          <p:cNvSpPr/>
          <p:nvPr/>
        </p:nvSpPr>
        <p:spPr>
          <a:xfrm>
            <a:off x="6776221" y="5159238"/>
            <a:ext cx="5415779" cy="923330"/>
          </a:xfrm>
          <a:prstGeom prst="rect">
            <a:avLst/>
          </a:prstGeom>
        </p:spPr>
        <p:txBody>
          <a:bodyPr wrap="square">
            <a:spAutoFit/>
          </a:bodyPr>
          <a:lstStyle/>
          <a:p>
            <a:r>
              <a:rPr lang="en-GB" dirty="0"/>
              <a:t>The Review phase will be undertaken to demonstrate whether the actions have delivered the required outcomes or not.</a:t>
            </a:r>
          </a:p>
        </p:txBody>
      </p:sp>
      <p:sp>
        <p:nvSpPr>
          <p:cNvPr id="18" name="Slide Number Placeholder 17">
            <a:extLst>
              <a:ext uri="{FF2B5EF4-FFF2-40B4-BE49-F238E27FC236}">
                <a16:creationId xmlns:a16="http://schemas.microsoft.com/office/drawing/2014/main" id="{C6A76F81-BC41-497C-9017-D585F02A82FE}"/>
              </a:ext>
            </a:extLst>
          </p:cNvPr>
          <p:cNvSpPr>
            <a:spLocks noGrp="1"/>
          </p:cNvSpPr>
          <p:nvPr>
            <p:ph type="sldNum" sz="quarter" idx="12"/>
          </p:nvPr>
        </p:nvSpPr>
        <p:spPr/>
        <p:txBody>
          <a:bodyPr/>
          <a:lstStyle/>
          <a:p>
            <a:fld id="{E48ECDBB-01B9-4130-ADF4-5D26F6BCE4C9}" type="slidenum">
              <a:rPr lang="en-GB" smtClean="0"/>
              <a:pPr/>
              <a:t>30</a:t>
            </a:fld>
            <a:endParaRPr lang="en-GB"/>
          </a:p>
        </p:txBody>
      </p:sp>
    </p:spTree>
    <p:extLst>
      <p:ext uri="{BB962C8B-B14F-4D97-AF65-F5344CB8AC3E}">
        <p14:creationId xmlns:p14="http://schemas.microsoft.com/office/powerpoint/2010/main" val="3868766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9E39-7A76-4749-B84C-FC9F45900BBF}"/>
              </a:ext>
            </a:extLst>
          </p:cNvPr>
          <p:cNvSpPr>
            <a:spLocks noGrp="1"/>
          </p:cNvSpPr>
          <p:nvPr>
            <p:ph type="title"/>
          </p:nvPr>
        </p:nvSpPr>
        <p:spPr/>
        <p:txBody>
          <a:bodyPr/>
          <a:lstStyle/>
          <a:p>
            <a:r>
              <a:rPr lang="en-GB" dirty="0">
                <a:latin typeface="+mn-lt"/>
              </a:rPr>
              <a:t>Commissioning Principles</a:t>
            </a:r>
          </a:p>
        </p:txBody>
      </p:sp>
      <p:sp>
        <p:nvSpPr>
          <p:cNvPr id="4" name="Rectangle: Rounded Corners 3">
            <a:extLst>
              <a:ext uri="{FF2B5EF4-FFF2-40B4-BE49-F238E27FC236}">
                <a16:creationId xmlns:a16="http://schemas.microsoft.com/office/drawing/2014/main" id="{C3F67D78-91FF-4415-9C6A-E91D9E1B644E}"/>
              </a:ext>
            </a:extLst>
          </p:cNvPr>
          <p:cNvSpPr/>
          <p:nvPr/>
        </p:nvSpPr>
        <p:spPr>
          <a:xfrm>
            <a:off x="767480" y="1123507"/>
            <a:ext cx="4678018" cy="88789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Principle 1:</a:t>
            </a:r>
          </a:p>
          <a:p>
            <a:pPr algn="ctr"/>
            <a:r>
              <a:rPr lang="en-GB" dirty="0"/>
              <a:t>Focused on outcomes for our Residents</a:t>
            </a:r>
          </a:p>
        </p:txBody>
      </p:sp>
      <p:sp>
        <p:nvSpPr>
          <p:cNvPr id="5" name="Rectangle: Rounded Corners 4">
            <a:extLst>
              <a:ext uri="{FF2B5EF4-FFF2-40B4-BE49-F238E27FC236}">
                <a16:creationId xmlns:a16="http://schemas.microsoft.com/office/drawing/2014/main" id="{DCE2394D-102D-44DD-8B36-12076EE9DD2D}"/>
              </a:ext>
            </a:extLst>
          </p:cNvPr>
          <p:cNvSpPr/>
          <p:nvPr/>
        </p:nvSpPr>
        <p:spPr>
          <a:xfrm>
            <a:off x="767480" y="2146465"/>
            <a:ext cx="4678018" cy="887896"/>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Principle 2:</a:t>
            </a:r>
          </a:p>
          <a:p>
            <a:pPr algn="ctr"/>
            <a:r>
              <a:rPr lang="en-GB" dirty="0"/>
              <a:t>A consistent commissioning approach to planning, designing and evaluating services</a:t>
            </a:r>
          </a:p>
        </p:txBody>
      </p:sp>
      <p:sp>
        <p:nvSpPr>
          <p:cNvPr id="6" name="Rectangle: Rounded Corners 5">
            <a:extLst>
              <a:ext uri="{FF2B5EF4-FFF2-40B4-BE49-F238E27FC236}">
                <a16:creationId xmlns:a16="http://schemas.microsoft.com/office/drawing/2014/main" id="{62F049E8-0222-416C-B6B7-59F6261D4992}"/>
              </a:ext>
            </a:extLst>
          </p:cNvPr>
          <p:cNvSpPr/>
          <p:nvPr/>
        </p:nvSpPr>
        <p:spPr>
          <a:xfrm>
            <a:off x="5902698" y="5271098"/>
            <a:ext cx="4678018" cy="887896"/>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Principle 10:</a:t>
            </a:r>
          </a:p>
          <a:p>
            <a:pPr algn="ctr"/>
            <a:r>
              <a:rPr lang="en-GB" dirty="0"/>
              <a:t>Our supply chains will be sustainable and effective</a:t>
            </a:r>
          </a:p>
        </p:txBody>
      </p:sp>
      <p:sp>
        <p:nvSpPr>
          <p:cNvPr id="7" name="Rectangle: Rounded Corners 6">
            <a:extLst>
              <a:ext uri="{FF2B5EF4-FFF2-40B4-BE49-F238E27FC236}">
                <a16:creationId xmlns:a16="http://schemas.microsoft.com/office/drawing/2014/main" id="{C760FD72-6D6B-461E-B060-D8622E42BB54}"/>
              </a:ext>
            </a:extLst>
          </p:cNvPr>
          <p:cNvSpPr/>
          <p:nvPr/>
        </p:nvSpPr>
        <p:spPr>
          <a:xfrm>
            <a:off x="767480" y="5254533"/>
            <a:ext cx="4678018" cy="88789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Principle 5:</a:t>
            </a:r>
          </a:p>
          <a:p>
            <a:pPr algn="ctr"/>
            <a:r>
              <a:rPr lang="en-GB" dirty="0"/>
              <a:t>High-quality, robust evidence informing our decisions</a:t>
            </a:r>
          </a:p>
        </p:txBody>
      </p:sp>
      <p:sp>
        <p:nvSpPr>
          <p:cNvPr id="8" name="Rectangle: Rounded Corners 7">
            <a:extLst>
              <a:ext uri="{FF2B5EF4-FFF2-40B4-BE49-F238E27FC236}">
                <a16:creationId xmlns:a16="http://schemas.microsoft.com/office/drawing/2014/main" id="{A17C3E47-28F0-463B-ACB9-591A2259689D}"/>
              </a:ext>
            </a:extLst>
          </p:cNvPr>
          <p:cNvSpPr/>
          <p:nvPr/>
        </p:nvSpPr>
        <p:spPr>
          <a:xfrm>
            <a:off x="5902698" y="4230802"/>
            <a:ext cx="4678018" cy="88789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Principle 9:</a:t>
            </a:r>
          </a:p>
          <a:p>
            <a:pPr algn="ctr"/>
            <a:r>
              <a:rPr lang="en-GB" dirty="0"/>
              <a:t>We will maximise Social Value</a:t>
            </a:r>
          </a:p>
        </p:txBody>
      </p:sp>
      <p:sp>
        <p:nvSpPr>
          <p:cNvPr id="9" name="Rectangle: Rounded Corners 8">
            <a:extLst>
              <a:ext uri="{FF2B5EF4-FFF2-40B4-BE49-F238E27FC236}">
                <a16:creationId xmlns:a16="http://schemas.microsoft.com/office/drawing/2014/main" id="{7FC7BF62-1FBC-4024-B1D3-CF8AF4494FA2}"/>
              </a:ext>
            </a:extLst>
          </p:cNvPr>
          <p:cNvSpPr/>
          <p:nvPr/>
        </p:nvSpPr>
        <p:spPr>
          <a:xfrm>
            <a:off x="767480" y="4227057"/>
            <a:ext cx="4678018" cy="887896"/>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Principle 4:</a:t>
            </a:r>
          </a:p>
          <a:p>
            <a:pPr algn="ctr"/>
            <a:r>
              <a:rPr lang="en-GB" dirty="0"/>
              <a:t>Open-minded about how best to achieve outcomes</a:t>
            </a:r>
          </a:p>
        </p:txBody>
      </p:sp>
      <p:sp>
        <p:nvSpPr>
          <p:cNvPr id="10" name="Rectangle: Rounded Corners 9">
            <a:extLst>
              <a:ext uri="{FF2B5EF4-FFF2-40B4-BE49-F238E27FC236}">
                <a16:creationId xmlns:a16="http://schemas.microsoft.com/office/drawing/2014/main" id="{63424A4F-9909-4179-9372-B758A4F8FCBF}"/>
              </a:ext>
            </a:extLst>
          </p:cNvPr>
          <p:cNvSpPr/>
          <p:nvPr/>
        </p:nvSpPr>
        <p:spPr>
          <a:xfrm>
            <a:off x="5866195" y="3186376"/>
            <a:ext cx="4678018" cy="887896"/>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Principle 8:</a:t>
            </a:r>
          </a:p>
          <a:p>
            <a:pPr algn="ctr"/>
            <a:r>
              <a:rPr lang="en-GB" dirty="0"/>
              <a:t>A commitment to building capacity</a:t>
            </a:r>
          </a:p>
        </p:txBody>
      </p:sp>
      <p:sp>
        <p:nvSpPr>
          <p:cNvPr id="11" name="Rectangle: Rounded Corners 10">
            <a:extLst>
              <a:ext uri="{FF2B5EF4-FFF2-40B4-BE49-F238E27FC236}">
                <a16:creationId xmlns:a16="http://schemas.microsoft.com/office/drawing/2014/main" id="{E1B289F0-567B-4F1C-A5D5-B229EE684E87}"/>
              </a:ext>
            </a:extLst>
          </p:cNvPr>
          <p:cNvSpPr/>
          <p:nvPr/>
        </p:nvSpPr>
        <p:spPr>
          <a:xfrm>
            <a:off x="767480" y="3186761"/>
            <a:ext cx="4678018" cy="88789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Principle 3:</a:t>
            </a:r>
          </a:p>
          <a:p>
            <a:pPr algn="ctr"/>
            <a:r>
              <a:rPr lang="en-GB" dirty="0"/>
              <a:t>The Right people involved at the right stage of Commissioning</a:t>
            </a:r>
          </a:p>
        </p:txBody>
      </p:sp>
      <p:sp>
        <p:nvSpPr>
          <p:cNvPr id="12" name="Rectangle: Rounded Corners 11">
            <a:extLst>
              <a:ext uri="{FF2B5EF4-FFF2-40B4-BE49-F238E27FC236}">
                <a16:creationId xmlns:a16="http://schemas.microsoft.com/office/drawing/2014/main" id="{92306F27-ECFB-4CC5-8EFD-18525ED23BF4}"/>
              </a:ext>
            </a:extLst>
          </p:cNvPr>
          <p:cNvSpPr/>
          <p:nvPr/>
        </p:nvSpPr>
        <p:spPr>
          <a:xfrm>
            <a:off x="5866195" y="2163417"/>
            <a:ext cx="4678018" cy="88789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Principle 7:</a:t>
            </a:r>
          </a:p>
          <a:p>
            <a:pPr algn="ctr"/>
            <a:r>
              <a:rPr lang="en-GB" dirty="0"/>
              <a:t>Customers at the heart of our commissioning approach</a:t>
            </a:r>
          </a:p>
        </p:txBody>
      </p:sp>
      <p:sp>
        <p:nvSpPr>
          <p:cNvPr id="13" name="Rectangle: Rounded Corners 12">
            <a:extLst>
              <a:ext uri="{FF2B5EF4-FFF2-40B4-BE49-F238E27FC236}">
                <a16:creationId xmlns:a16="http://schemas.microsoft.com/office/drawing/2014/main" id="{E5EB1461-5558-4C56-8FFB-C6506F29E242}"/>
              </a:ext>
            </a:extLst>
          </p:cNvPr>
          <p:cNvSpPr/>
          <p:nvPr/>
        </p:nvSpPr>
        <p:spPr>
          <a:xfrm>
            <a:off x="5866195" y="1123121"/>
            <a:ext cx="4678018" cy="887896"/>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Principle 6:</a:t>
            </a:r>
          </a:p>
          <a:p>
            <a:pPr algn="ctr"/>
            <a:r>
              <a:rPr lang="en-GB" dirty="0"/>
              <a:t>Hold all services accountable for the delivery of KCC’s Strategic Outcomes</a:t>
            </a:r>
          </a:p>
        </p:txBody>
      </p:sp>
      <p:sp>
        <p:nvSpPr>
          <p:cNvPr id="3" name="Slide Number Placeholder 2">
            <a:extLst>
              <a:ext uri="{FF2B5EF4-FFF2-40B4-BE49-F238E27FC236}">
                <a16:creationId xmlns:a16="http://schemas.microsoft.com/office/drawing/2014/main" id="{16150709-838A-41EC-A53E-11BDA648B194}"/>
              </a:ext>
            </a:extLst>
          </p:cNvPr>
          <p:cNvSpPr>
            <a:spLocks noGrp="1"/>
          </p:cNvSpPr>
          <p:nvPr>
            <p:ph type="sldNum" sz="quarter" idx="12"/>
          </p:nvPr>
        </p:nvSpPr>
        <p:spPr/>
        <p:txBody>
          <a:bodyPr/>
          <a:lstStyle/>
          <a:p>
            <a:fld id="{E48ECDBB-01B9-4130-ADF4-5D26F6BCE4C9}" type="slidenum">
              <a:rPr lang="en-GB" smtClean="0"/>
              <a:pPr/>
              <a:t>31</a:t>
            </a:fld>
            <a:endParaRPr lang="en-GB"/>
          </a:p>
        </p:txBody>
      </p:sp>
    </p:spTree>
    <p:extLst>
      <p:ext uri="{BB962C8B-B14F-4D97-AF65-F5344CB8AC3E}">
        <p14:creationId xmlns:p14="http://schemas.microsoft.com/office/powerpoint/2010/main" val="769203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9E39-7A76-4749-B84C-FC9F45900BBF}"/>
              </a:ext>
            </a:extLst>
          </p:cNvPr>
          <p:cNvSpPr>
            <a:spLocks noGrp="1"/>
          </p:cNvSpPr>
          <p:nvPr>
            <p:ph type="title"/>
          </p:nvPr>
        </p:nvSpPr>
        <p:spPr/>
        <p:txBody>
          <a:bodyPr/>
          <a:lstStyle/>
          <a:p>
            <a:r>
              <a:rPr lang="en-GB" dirty="0">
                <a:latin typeface="+mn-lt"/>
              </a:rPr>
              <a:t>Commissioning Activities</a:t>
            </a:r>
          </a:p>
        </p:txBody>
      </p:sp>
      <p:pic>
        <p:nvPicPr>
          <p:cNvPr id="3" name="Content Placeholder 5">
            <a:extLst>
              <a:ext uri="{FF2B5EF4-FFF2-40B4-BE49-F238E27FC236}">
                <a16:creationId xmlns:a16="http://schemas.microsoft.com/office/drawing/2014/main" id="{3FA0CD4D-EE78-4AFB-AA15-99583A7006F9}"/>
              </a:ext>
            </a:extLst>
          </p:cNvPr>
          <p:cNvPicPr>
            <a:picLocks noChangeAspect="1"/>
          </p:cNvPicPr>
          <p:nvPr/>
        </p:nvPicPr>
        <p:blipFill rotWithShape="1">
          <a:blip r:embed="rId2"/>
          <a:srcRect l="10448" t="28984" r="23147" b="18487"/>
          <a:stretch/>
        </p:blipFill>
        <p:spPr>
          <a:xfrm>
            <a:off x="489439" y="1200240"/>
            <a:ext cx="11213122" cy="4986996"/>
          </a:xfrm>
          <a:prstGeom prst="rect">
            <a:avLst/>
          </a:prstGeom>
        </p:spPr>
      </p:pic>
      <p:sp>
        <p:nvSpPr>
          <p:cNvPr id="4" name="Slide Number Placeholder 3">
            <a:extLst>
              <a:ext uri="{FF2B5EF4-FFF2-40B4-BE49-F238E27FC236}">
                <a16:creationId xmlns:a16="http://schemas.microsoft.com/office/drawing/2014/main" id="{01D12B10-42F0-470C-819C-90B13A68A47A}"/>
              </a:ext>
            </a:extLst>
          </p:cNvPr>
          <p:cNvSpPr>
            <a:spLocks noGrp="1"/>
          </p:cNvSpPr>
          <p:nvPr>
            <p:ph type="sldNum" sz="quarter" idx="12"/>
          </p:nvPr>
        </p:nvSpPr>
        <p:spPr/>
        <p:txBody>
          <a:bodyPr/>
          <a:lstStyle/>
          <a:p>
            <a:fld id="{E48ECDBB-01B9-4130-ADF4-5D26F6BCE4C9}" type="slidenum">
              <a:rPr lang="en-GB" smtClean="0"/>
              <a:pPr/>
              <a:t>32</a:t>
            </a:fld>
            <a:endParaRPr lang="en-GB"/>
          </a:p>
        </p:txBody>
      </p:sp>
    </p:spTree>
    <p:extLst>
      <p:ext uri="{BB962C8B-B14F-4D97-AF65-F5344CB8AC3E}">
        <p14:creationId xmlns:p14="http://schemas.microsoft.com/office/powerpoint/2010/main" val="3826789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9E39-7A76-4749-B84C-FC9F45900BBF}"/>
              </a:ext>
            </a:extLst>
          </p:cNvPr>
          <p:cNvSpPr>
            <a:spLocks noGrp="1"/>
          </p:cNvSpPr>
          <p:nvPr>
            <p:ph type="title"/>
          </p:nvPr>
        </p:nvSpPr>
        <p:spPr/>
        <p:txBody>
          <a:bodyPr/>
          <a:lstStyle/>
          <a:p>
            <a:r>
              <a:rPr lang="en-GB" dirty="0">
                <a:latin typeface="+mn-lt"/>
              </a:rPr>
              <a:t>What this means for the decision</a:t>
            </a:r>
          </a:p>
        </p:txBody>
      </p:sp>
      <p:sp>
        <p:nvSpPr>
          <p:cNvPr id="3" name="Rectangle 2">
            <a:extLst>
              <a:ext uri="{FF2B5EF4-FFF2-40B4-BE49-F238E27FC236}">
                <a16:creationId xmlns:a16="http://schemas.microsoft.com/office/drawing/2014/main" id="{1868BCC5-D906-4CCB-B33F-FD86ECF6E924}"/>
              </a:ext>
            </a:extLst>
          </p:cNvPr>
          <p:cNvSpPr/>
          <p:nvPr/>
        </p:nvSpPr>
        <p:spPr>
          <a:xfrm>
            <a:off x="838200" y="2818587"/>
            <a:ext cx="10515599" cy="3046988"/>
          </a:xfrm>
          <a:prstGeom prst="rect">
            <a:avLst/>
          </a:prstGeom>
        </p:spPr>
        <p:txBody>
          <a:bodyPr wrap="square">
            <a:spAutoFit/>
          </a:bodyPr>
          <a:lstStyle/>
          <a:p>
            <a:pPr marL="285750" indent="-285750">
              <a:buFont typeface="Wingdings" panose="05000000000000000000" pitchFamily="2" charset="2"/>
              <a:buChar char="Ø"/>
            </a:pPr>
            <a:r>
              <a:rPr lang="en-GB" sz="2400" dirty="0"/>
              <a:t>Co-Production – the need to work together and the importance of hearing from you about what is needed</a:t>
            </a:r>
          </a:p>
          <a:p>
            <a:pPr marL="285750" indent="-285750">
              <a:buFont typeface="Wingdings" panose="05000000000000000000" pitchFamily="2" charset="2"/>
              <a:buChar char="Ø"/>
            </a:pPr>
            <a:endParaRPr lang="en-GB" sz="2400" dirty="0"/>
          </a:p>
          <a:p>
            <a:pPr marL="285750" indent="-285750">
              <a:buFont typeface="Wingdings" panose="05000000000000000000" pitchFamily="2" charset="2"/>
              <a:buChar char="Ø"/>
            </a:pPr>
            <a:r>
              <a:rPr lang="en-GB" sz="2400" dirty="0"/>
              <a:t>The Voice of the Child – what are their needs and expectations? What do the parents want/expect?</a:t>
            </a:r>
          </a:p>
          <a:p>
            <a:pPr marL="285750" indent="-285750">
              <a:buFont typeface="Wingdings" panose="05000000000000000000" pitchFamily="2" charset="2"/>
              <a:buChar char="Ø"/>
            </a:pPr>
            <a:endParaRPr lang="en-GB" sz="2400" dirty="0"/>
          </a:p>
          <a:p>
            <a:pPr marL="285750" indent="-285750">
              <a:buFont typeface="Wingdings" panose="05000000000000000000" pitchFamily="2" charset="2"/>
              <a:buChar char="Ø"/>
            </a:pPr>
            <a:r>
              <a:rPr lang="en-GB" sz="2400" dirty="0"/>
              <a:t>Evidence base – what data do we have to support the service delivery and effectiveness, what quantities are needed and where?</a:t>
            </a:r>
          </a:p>
        </p:txBody>
      </p:sp>
      <p:sp>
        <p:nvSpPr>
          <p:cNvPr id="4" name="Rectangle 3">
            <a:extLst>
              <a:ext uri="{FF2B5EF4-FFF2-40B4-BE49-F238E27FC236}">
                <a16:creationId xmlns:a16="http://schemas.microsoft.com/office/drawing/2014/main" id="{6A4222A6-79F0-41E1-B9BA-5AE0436BAD69}"/>
              </a:ext>
            </a:extLst>
          </p:cNvPr>
          <p:cNvSpPr/>
          <p:nvPr/>
        </p:nvSpPr>
        <p:spPr>
          <a:xfrm>
            <a:off x="684655" y="1100075"/>
            <a:ext cx="9276522" cy="1200329"/>
          </a:xfrm>
          <a:prstGeom prst="rect">
            <a:avLst/>
          </a:prstGeom>
        </p:spPr>
        <p:txBody>
          <a:bodyPr wrap="square">
            <a:spAutoFit/>
          </a:bodyPr>
          <a:lstStyle/>
          <a:p>
            <a:r>
              <a:rPr lang="en-GB" dirty="0"/>
              <a:t>You will know that as this is the first time we are sharing this, we are in the “Analyse” phase of the Commissioning Cycle and that we need to seek views on need, want and expectation as we start the “Plan” phase. We have been collating some data to inform the commissioning exercise required</a:t>
            </a:r>
          </a:p>
        </p:txBody>
      </p:sp>
      <p:sp>
        <p:nvSpPr>
          <p:cNvPr id="5" name="Slide Number Placeholder 4">
            <a:extLst>
              <a:ext uri="{FF2B5EF4-FFF2-40B4-BE49-F238E27FC236}">
                <a16:creationId xmlns:a16="http://schemas.microsoft.com/office/drawing/2014/main" id="{264DB227-535D-442E-86F4-593B96161E63}"/>
              </a:ext>
            </a:extLst>
          </p:cNvPr>
          <p:cNvSpPr>
            <a:spLocks noGrp="1"/>
          </p:cNvSpPr>
          <p:nvPr>
            <p:ph type="sldNum" sz="quarter" idx="12"/>
          </p:nvPr>
        </p:nvSpPr>
        <p:spPr/>
        <p:txBody>
          <a:bodyPr/>
          <a:lstStyle/>
          <a:p>
            <a:fld id="{E48ECDBB-01B9-4130-ADF4-5D26F6BCE4C9}" type="slidenum">
              <a:rPr lang="en-GB" smtClean="0"/>
              <a:pPr/>
              <a:t>33</a:t>
            </a:fld>
            <a:endParaRPr lang="en-GB"/>
          </a:p>
        </p:txBody>
      </p:sp>
    </p:spTree>
    <p:extLst>
      <p:ext uri="{BB962C8B-B14F-4D97-AF65-F5344CB8AC3E}">
        <p14:creationId xmlns:p14="http://schemas.microsoft.com/office/powerpoint/2010/main" val="64085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835E63-2606-408E-9655-727CA9D09E2C}"/>
              </a:ext>
            </a:extLst>
          </p:cNvPr>
          <p:cNvPicPr>
            <a:picLocks noChangeAspect="1"/>
          </p:cNvPicPr>
          <p:nvPr/>
        </p:nvPicPr>
        <p:blipFill>
          <a:blip r:embed="rId3"/>
          <a:stretch>
            <a:fillRect/>
          </a:stretch>
        </p:blipFill>
        <p:spPr>
          <a:xfrm>
            <a:off x="635417" y="1219853"/>
            <a:ext cx="9648982" cy="4418293"/>
          </a:xfrm>
          <a:prstGeom prst="rect">
            <a:avLst/>
          </a:prstGeom>
        </p:spPr>
      </p:pic>
      <p:sp>
        <p:nvSpPr>
          <p:cNvPr id="9" name="Title 1">
            <a:extLst>
              <a:ext uri="{FF2B5EF4-FFF2-40B4-BE49-F238E27FC236}">
                <a16:creationId xmlns:a16="http://schemas.microsoft.com/office/drawing/2014/main" id="{D76C77C6-B827-4697-8820-7396F853B2DE}"/>
              </a:ext>
            </a:extLst>
          </p:cNvPr>
          <p:cNvSpPr txBox="1">
            <a:spLocks/>
          </p:cNvSpPr>
          <p:nvPr/>
        </p:nvSpPr>
        <p:spPr>
          <a:xfrm>
            <a:off x="65116" y="136526"/>
            <a:ext cx="10515600" cy="4453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chemeClr val="tx1"/>
                </a:solidFill>
                <a:latin typeface="Arial Nova" panose="020B0504020202020204" pitchFamily="34" charset="0"/>
                <a:ea typeface="+mj-ea"/>
                <a:cs typeface="+mj-cs"/>
              </a:defRPr>
            </a:lvl1pPr>
          </a:lstStyle>
          <a:p>
            <a:r>
              <a:rPr lang="en-GB" dirty="0">
                <a:latin typeface="+mn-lt"/>
              </a:rPr>
              <a:t>High Needs Spend – By Institution Type</a:t>
            </a:r>
          </a:p>
        </p:txBody>
      </p:sp>
      <p:sp>
        <p:nvSpPr>
          <p:cNvPr id="3" name="Slide Number Placeholder 2">
            <a:extLst>
              <a:ext uri="{FF2B5EF4-FFF2-40B4-BE49-F238E27FC236}">
                <a16:creationId xmlns:a16="http://schemas.microsoft.com/office/drawing/2014/main" id="{D02E792C-9A97-4E6E-8ADF-B5B56F192277}"/>
              </a:ext>
            </a:extLst>
          </p:cNvPr>
          <p:cNvSpPr>
            <a:spLocks noGrp="1"/>
          </p:cNvSpPr>
          <p:nvPr>
            <p:ph type="sldNum" sz="quarter" idx="12"/>
          </p:nvPr>
        </p:nvSpPr>
        <p:spPr/>
        <p:txBody>
          <a:bodyPr/>
          <a:lstStyle/>
          <a:p>
            <a:fld id="{E48ECDBB-01B9-4130-ADF4-5D26F6BCE4C9}" type="slidenum">
              <a:rPr lang="en-GB" smtClean="0"/>
              <a:pPr/>
              <a:t>4</a:t>
            </a:fld>
            <a:endParaRPr lang="en-GB"/>
          </a:p>
        </p:txBody>
      </p:sp>
    </p:spTree>
    <p:extLst>
      <p:ext uri="{BB962C8B-B14F-4D97-AF65-F5344CB8AC3E}">
        <p14:creationId xmlns:p14="http://schemas.microsoft.com/office/powerpoint/2010/main" val="367164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70EE68-B13E-4685-86FE-C2CD2C83CB5D}"/>
              </a:ext>
            </a:extLst>
          </p:cNvPr>
          <p:cNvPicPr>
            <a:picLocks noChangeAspect="1"/>
          </p:cNvPicPr>
          <p:nvPr/>
        </p:nvPicPr>
        <p:blipFill>
          <a:blip r:embed="rId3"/>
          <a:stretch>
            <a:fillRect/>
          </a:stretch>
        </p:blipFill>
        <p:spPr>
          <a:xfrm>
            <a:off x="2960627" y="1080032"/>
            <a:ext cx="6270745" cy="4949708"/>
          </a:xfrm>
          <a:prstGeom prst="rect">
            <a:avLst/>
          </a:prstGeom>
        </p:spPr>
      </p:pic>
      <p:sp>
        <p:nvSpPr>
          <p:cNvPr id="9" name="Title 1">
            <a:extLst>
              <a:ext uri="{FF2B5EF4-FFF2-40B4-BE49-F238E27FC236}">
                <a16:creationId xmlns:a16="http://schemas.microsoft.com/office/drawing/2014/main" id="{76220B28-2253-44C6-AF03-C29D0338CD99}"/>
              </a:ext>
            </a:extLst>
          </p:cNvPr>
          <p:cNvSpPr txBox="1">
            <a:spLocks/>
          </p:cNvSpPr>
          <p:nvPr/>
        </p:nvSpPr>
        <p:spPr>
          <a:xfrm>
            <a:off x="65116" y="136526"/>
            <a:ext cx="10515600" cy="4453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chemeClr val="tx1"/>
                </a:solidFill>
                <a:latin typeface="Arial Nova" panose="020B0504020202020204" pitchFamily="34" charset="0"/>
                <a:ea typeface="+mj-ea"/>
                <a:cs typeface="+mj-cs"/>
              </a:defRPr>
            </a:lvl1pPr>
          </a:lstStyle>
          <a:p>
            <a:r>
              <a:rPr lang="en-GB" dirty="0">
                <a:latin typeface="+mn-lt"/>
              </a:rPr>
              <a:t>High Needs Average Cost – By Institution Type</a:t>
            </a:r>
          </a:p>
        </p:txBody>
      </p:sp>
      <p:sp>
        <p:nvSpPr>
          <p:cNvPr id="3" name="Slide Number Placeholder 2">
            <a:extLst>
              <a:ext uri="{FF2B5EF4-FFF2-40B4-BE49-F238E27FC236}">
                <a16:creationId xmlns:a16="http://schemas.microsoft.com/office/drawing/2014/main" id="{345051C4-12A2-4BCC-8DCC-3720BA337CAB}"/>
              </a:ext>
            </a:extLst>
          </p:cNvPr>
          <p:cNvSpPr>
            <a:spLocks noGrp="1"/>
          </p:cNvSpPr>
          <p:nvPr>
            <p:ph type="sldNum" sz="quarter" idx="12"/>
          </p:nvPr>
        </p:nvSpPr>
        <p:spPr/>
        <p:txBody>
          <a:bodyPr/>
          <a:lstStyle/>
          <a:p>
            <a:fld id="{E48ECDBB-01B9-4130-ADF4-5D26F6BCE4C9}" type="slidenum">
              <a:rPr lang="en-GB" smtClean="0"/>
              <a:pPr/>
              <a:t>5</a:t>
            </a:fld>
            <a:endParaRPr lang="en-GB"/>
          </a:p>
        </p:txBody>
      </p:sp>
    </p:spTree>
    <p:extLst>
      <p:ext uri="{BB962C8B-B14F-4D97-AF65-F5344CB8AC3E}">
        <p14:creationId xmlns:p14="http://schemas.microsoft.com/office/powerpoint/2010/main" val="120281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C1A073B-B54F-4F35-AC04-A1401CD5C631}"/>
              </a:ext>
            </a:extLst>
          </p:cNvPr>
          <p:cNvSpPr txBox="1">
            <a:spLocks/>
          </p:cNvSpPr>
          <p:nvPr/>
        </p:nvSpPr>
        <p:spPr>
          <a:xfrm>
            <a:off x="1563756" y="1294297"/>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kern="1200">
                <a:solidFill>
                  <a:schemeClr val="tx1"/>
                </a:solidFill>
                <a:latin typeface="Arial Nova" panose="020B0504020202020204" pitchFamily="34" charset="0"/>
                <a:ea typeface="+mj-ea"/>
                <a:cs typeface="+mj-cs"/>
              </a:defRPr>
            </a:lvl1pPr>
          </a:lstStyle>
          <a:p>
            <a:r>
              <a:rPr lang="en-GB" sz="3600" dirty="0">
                <a:latin typeface="+mn-lt"/>
              </a:rPr>
              <a:t>SEND Improvement Programme</a:t>
            </a:r>
          </a:p>
        </p:txBody>
      </p:sp>
      <p:sp>
        <p:nvSpPr>
          <p:cNvPr id="4" name="Rectangle 3">
            <a:extLst>
              <a:ext uri="{FF2B5EF4-FFF2-40B4-BE49-F238E27FC236}">
                <a16:creationId xmlns:a16="http://schemas.microsoft.com/office/drawing/2014/main" id="{55EB3741-BC67-4F22-B73E-435F894AF0A4}"/>
              </a:ext>
            </a:extLst>
          </p:cNvPr>
          <p:cNvSpPr/>
          <p:nvPr/>
        </p:nvSpPr>
        <p:spPr>
          <a:xfrm>
            <a:off x="1563756" y="2819745"/>
            <a:ext cx="6096000" cy="923330"/>
          </a:xfrm>
          <a:prstGeom prst="rect">
            <a:avLst/>
          </a:prstGeom>
        </p:spPr>
        <p:txBody>
          <a:bodyPr>
            <a:spAutoFit/>
          </a:bodyPr>
          <a:lstStyle/>
          <a:p>
            <a:pPr marL="285750" lvl="0" indent="-285750">
              <a:spcAft>
                <a:spcPts val="0"/>
              </a:spcAft>
              <a:buFontTx/>
              <a:buChar char="-"/>
            </a:pPr>
            <a:r>
              <a:rPr lang="en-GB" dirty="0">
                <a:ea typeface="Calibri" panose="020F0502020204030204" pitchFamily="34" charset="0"/>
              </a:rPr>
              <a:t>Delivery; Key Activities for the next 3 months</a:t>
            </a:r>
          </a:p>
          <a:p>
            <a:pPr marL="285750" lvl="0" indent="-285750">
              <a:spcAft>
                <a:spcPts val="0"/>
              </a:spcAft>
              <a:buFontTx/>
              <a:buChar char="-"/>
            </a:pPr>
            <a:r>
              <a:rPr lang="en-GB" dirty="0">
                <a:ea typeface="Calibri" panose="020F0502020204030204" pitchFamily="34" charset="0"/>
              </a:rPr>
              <a:t>Working with DFE</a:t>
            </a:r>
          </a:p>
          <a:p>
            <a:pPr marL="285750" lvl="0" indent="-285750">
              <a:spcAft>
                <a:spcPts val="0"/>
              </a:spcAft>
              <a:buFontTx/>
              <a:buChar char="-"/>
            </a:pPr>
            <a:r>
              <a:rPr lang="en-GB" dirty="0">
                <a:ea typeface="Calibri" panose="020F0502020204030204" pitchFamily="34" charset="0"/>
              </a:rPr>
              <a:t>Next Steps</a:t>
            </a:r>
          </a:p>
        </p:txBody>
      </p:sp>
      <p:cxnSp>
        <p:nvCxnSpPr>
          <p:cNvPr id="5" name="Straight Connector 4">
            <a:extLst>
              <a:ext uri="{FF2B5EF4-FFF2-40B4-BE49-F238E27FC236}">
                <a16:creationId xmlns:a16="http://schemas.microsoft.com/office/drawing/2014/main" id="{6003DC6A-5C05-4C80-BA9C-74226F27F09B}"/>
              </a:ext>
            </a:extLst>
          </p:cNvPr>
          <p:cNvCxnSpPr>
            <a:cxnSpLocks/>
          </p:cNvCxnSpPr>
          <p:nvPr/>
        </p:nvCxnSpPr>
        <p:spPr>
          <a:xfrm>
            <a:off x="1391478" y="2433983"/>
            <a:ext cx="0" cy="19105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276CD72-62DB-4BC3-A5A8-556C5D6DEAD1}"/>
              </a:ext>
            </a:extLst>
          </p:cNvPr>
          <p:cNvSpPr>
            <a:spLocks noGrp="1"/>
          </p:cNvSpPr>
          <p:nvPr>
            <p:ph type="sldNum" sz="quarter" idx="12"/>
          </p:nvPr>
        </p:nvSpPr>
        <p:spPr/>
        <p:txBody>
          <a:bodyPr/>
          <a:lstStyle/>
          <a:p>
            <a:fld id="{E48ECDBB-01B9-4130-ADF4-5D26F6BCE4C9}" type="slidenum">
              <a:rPr lang="en-GB" smtClean="0"/>
              <a:pPr/>
              <a:t>6</a:t>
            </a:fld>
            <a:endParaRPr lang="en-GB"/>
          </a:p>
        </p:txBody>
      </p:sp>
    </p:spTree>
    <p:extLst>
      <p:ext uri="{BB962C8B-B14F-4D97-AF65-F5344CB8AC3E}">
        <p14:creationId xmlns:p14="http://schemas.microsoft.com/office/powerpoint/2010/main" val="119955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A197-B701-4002-B1EB-B070BD4BC1C8}"/>
              </a:ext>
            </a:extLst>
          </p:cNvPr>
          <p:cNvSpPr>
            <a:spLocks noGrp="1"/>
          </p:cNvSpPr>
          <p:nvPr>
            <p:ph type="title"/>
          </p:nvPr>
        </p:nvSpPr>
        <p:spPr/>
        <p:txBody>
          <a:bodyPr/>
          <a:lstStyle/>
          <a:p>
            <a:r>
              <a:rPr lang="en-GB" dirty="0">
                <a:latin typeface="+mn-lt"/>
              </a:rPr>
              <a:t>Delivery – Key Activities for the next 3 months</a:t>
            </a:r>
          </a:p>
        </p:txBody>
      </p:sp>
      <p:pic>
        <p:nvPicPr>
          <p:cNvPr id="3" name="Picture 2" descr="A picture containing text, map&#10;&#10;Description automatically generated">
            <a:extLst>
              <a:ext uri="{FF2B5EF4-FFF2-40B4-BE49-F238E27FC236}">
                <a16:creationId xmlns:a16="http://schemas.microsoft.com/office/drawing/2014/main" id="{5F3A0AFC-4499-42B8-AE29-F592F2B54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090" y="916218"/>
            <a:ext cx="9683750" cy="5473700"/>
          </a:xfrm>
          <a:prstGeom prst="rect">
            <a:avLst/>
          </a:prstGeom>
        </p:spPr>
      </p:pic>
      <p:sp>
        <p:nvSpPr>
          <p:cNvPr id="4" name="Slide Number Placeholder 3">
            <a:extLst>
              <a:ext uri="{FF2B5EF4-FFF2-40B4-BE49-F238E27FC236}">
                <a16:creationId xmlns:a16="http://schemas.microsoft.com/office/drawing/2014/main" id="{0EF9AFE6-F891-4509-A1DA-374C01FB3517}"/>
              </a:ext>
            </a:extLst>
          </p:cNvPr>
          <p:cNvSpPr>
            <a:spLocks noGrp="1"/>
          </p:cNvSpPr>
          <p:nvPr>
            <p:ph type="sldNum" sz="quarter" idx="12"/>
          </p:nvPr>
        </p:nvSpPr>
        <p:spPr/>
        <p:txBody>
          <a:bodyPr/>
          <a:lstStyle/>
          <a:p>
            <a:fld id="{E48ECDBB-01B9-4130-ADF4-5D26F6BCE4C9}" type="slidenum">
              <a:rPr lang="en-GB" smtClean="0"/>
              <a:pPr/>
              <a:t>7</a:t>
            </a:fld>
            <a:endParaRPr lang="en-GB"/>
          </a:p>
        </p:txBody>
      </p:sp>
    </p:spTree>
    <p:extLst>
      <p:ext uri="{BB962C8B-B14F-4D97-AF65-F5344CB8AC3E}">
        <p14:creationId xmlns:p14="http://schemas.microsoft.com/office/powerpoint/2010/main" val="319818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A197-B701-4002-B1EB-B070BD4BC1C8}"/>
              </a:ext>
            </a:extLst>
          </p:cNvPr>
          <p:cNvSpPr>
            <a:spLocks noGrp="1"/>
          </p:cNvSpPr>
          <p:nvPr>
            <p:ph type="title"/>
          </p:nvPr>
        </p:nvSpPr>
        <p:spPr/>
        <p:txBody>
          <a:bodyPr/>
          <a:lstStyle/>
          <a:p>
            <a:r>
              <a:rPr lang="en-GB" dirty="0">
                <a:latin typeface="+mn-lt"/>
              </a:rPr>
              <a:t>Working with DFE</a:t>
            </a:r>
          </a:p>
        </p:txBody>
      </p:sp>
      <p:sp>
        <p:nvSpPr>
          <p:cNvPr id="3" name="Content Placeholder 2">
            <a:extLst>
              <a:ext uri="{FF2B5EF4-FFF2-40B4-BE49-F238E27FC236}">
                <a16:creationId xmlns:a16="http://schemas.microsoft.com/office/drawing/2014/main" id="{6C31F028-36DE-4CE7-A2E5-DEE7B5EA3858}"/>
              </a:ext>
            </a:extLst>
          </p:cNvPr>
          <p:cNvSpPr txBox="1">
            <a:spLocks/>
          </p:cNvSpPr>
          <p:nvPr/>
        </p:nvSpPr>
        <p:spPr>
          <a:xfrm>
            <a:off x="838200" y="1394420"/>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latin typeface="+mn-lt"/>
              </a:rPr>
              <a:t>There have been regular communications with the DFE since March . Regular meetings plus focused on:</a:t>
            </a:r>
          </a:p>
          <a:p>
            <a:pPr lvl="1"/>
            <a:r>
              <a:rPr lang="en-GB" sz="1800" dirty="0">
                <a:latin typeface="+mn-lt"/>
              </a:rPr>
              <a:t>Monthly meetings with Mark Walker (Interim Director of Disabilities &amp; SEN), programme SRO</a:t>
            </a:r>
          </a:p>
          <a:p>
            <a:pPr lvl="1"/>
            <a:r>
              <a:rPr lang="en-GB" sz="1800" dirty="0">
                <a:latin typeface="+mn-lt"/>
              </a:rPr>
              <a:t>Meetings with Mark Walker and David Adams (Interim Director of Education) to discuss </a:t>
            </a:r>
            <a:r>
              <a:rPr lang="en-GB" sz="1800" dirty="0" err="1">
                <a:latin typeface="+mn-lt"/>
              </a:rPr>
              <a:t>Covid</a:t>
            </a:r>
            <a:r>
              <a:rPr lang="en-GB" sz="1800" dirty="0">
                <a:latin typeface="+mn-lt"/>
              </a:rPr>
              <a:t> 19 update in light of school closures, returning to education settings for children with SEND and support in that area and transition arrangements for September</a:t>
            </a:r>
          </a:p>
          <a:p>
            <a:pPr lvl="1"/>
            <a:r>
              <a:rPr lang="en-GB" sz="1800" dirty="0">
                <a:latin typeface="+mn-lt"/>
              </a:rPr>
              <a:t>Meetings with Jacky Ross (Head of SEN) to discuss EHCP progress and updates.</a:t>
            </a:r>
          </a:p>
          <a:p>
            <a:pPr lvl="1"/>
            <a:r>
              <a:rPr lang="en-GB" sz="1800" dirty="0">
                <a:latin typeface="+mn-lt"/>
              </a:rPr>
              <a:t>Quarterly monitoring visit</a:t>
            </a:r>
          </a:p>
          <a:p>
            <a:pPr marL="0" indent="0">
              <a:buNone/>
            </a:pPr>
            <a:endParaRPr lang="en-GB" sz="1800" dirty="0">
              <a:latin typeface="+mn-lt"/>
            </a:endParaRPr>
          </a:p>
          <a:p>
            <a:pPr marL="0" indent="0">
              <a:buNone/>
            </a:pPr>
            <a:endParaRPr lang="en-GB" sz="1800" dirty="0">
              <a:latin typeface="+mn-lt"/>
            </a:endParaRPr>
          </a:p>
          <a:p>
            <a:pPr marL="0" indent="0">
              <a:buNone/>
            </a:pPr>
            <a:r>
              <a:rPr lang="en-GB" sz="1800" b="1" dirty="0">
                <a:latin typeface="+mn-lt"/>
              </a:rPr>
              <a:t>The next quarterly monitoring visit is on 7</a:t>
            </a:r>
            <a:r>
              <a:rPr lang="en-GB" sz="1800" b="1" baseline="30000" dirty="0">
                <a:latin typeface="+mn-lt"/>
              </a:rPr>
              <a:t>th</a:t>
            </a:r>
            <a:r>
              <a:rPr lang="en-GB" sz="1800" b="1" dirty="0">
                <a:latin typeface="+mn-lt"/>
              </a:rPr>
              <a:t> July. </a:t>
            </a:r>
          </a:p>
          <a:p>
            <a:pPr marL="0" indent="0">
              <a:buNone/>
            </a:pPr>
            <a:endParaRPr lang="en-GB" sz="1800" dirty="0">
              <a:latin typeface="+mn-lt"/>
            </a:endParaRPr>
          </a:p>
          <a:p>
            <a:pPr marL="0" indent="0">
              <a:buNone/>
            </a:pPr>
            <a:endParaRPr lang="en-GB" sz="1800" dirty="0">
              <a:latin typeface="+mn-lt"/>
            </a:endParaRPr>
          </a:p>
          <a:p>
            <a:pPr marL="0" indent="0">
              <a:buNone/>
            </a:pPr>
            <a:r>
              <a:rPr lang="en-GB" sz="1800" dirty="0">
                <a:latin typeface="+mn-lt"/>
              </a:rPr>
              <a:t>We are currently unclear on the timing of the next OFSTED visit in light of the </a:t>
            </a:r>
            <a:r>
              <a:rPr lang="en-GB" sz="1800" dirty="0" err="1">
                <a:latin typeface="+mn-lt"/>
              </a:rPr>
              <a:t>Covid</a:t>
            </a:r>
            <a:r>
              <a:rPr lang="en-GB" sz="1800" dirty="0">
                <a:latin typeface="+mn-lt"/>
              </a:rPr>
              <a:t> 19 pandemic. </a:t>
            </a:r>
          </a:p>
        </p:txBody>
      </p:sp>
      <p:sp>
        <p:nvSpPr>
          <p:cNvPr id="4" name="Slide Number Placeholder 3">
            <a:extLst>
              <a:ext uri="{FF2B5EF4-FFF2-40B4-BE49-F238E27FC236}">
                <a16:creationId xmlns:a16="http://schemas.microsoft.com/office/drawing/2014/main" id="{3E6218A0-82FD-4C77-83FE-7B0597BAD727}"/>
              </a:ext>
            </a:extLst>
          </p:cNvPr>
          <p:cNvSpPr>
            <a:spLocks noGrp="1"/>
          </p:cNvSpPr>
          <p:nvPr>
            <p:ph type="sldNum" sz="quarter" idx="12"/>
          </p:nvPr>
        </p:nvSpPr>
        <p:spPr/>
        <p:txBody>
          <a:bodyPr/>
          <a:lstStyle/>
          <a:p>
            <a:fld id="{E48ECDBB-01B9-4130-ADF4-5D26F6BCE4C9}" type="slidenum">
              <a:rPr lang="en-GB" smtClean="0"/>
              <a:pPr/>
              <a:t>8</a:t>
            </a:fld>
            <a:endParaRPr lang="en-GB"/>
          </a:p>
        </p:txBody>
      </p:sp>
    </p:spTree>
    <p:extLst>
      <p:ext uri="{BB962C8B-B14F-4D97-AF65-F5344CB8AC3E}">
        <p14:creationId xmlns:p14="http://schemas.microsoft.com/office/powerpoint/2010/main" val="100639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A197-B701-4002-B1EB-B070BD4BC1C8}"/>
              </a:ext>
            </a:extLst>
          </p:cNvPr>
          <p:cNvSpPr>
            <a:spLocks noGrp="1"/>
          </p:cNvSpPr>
          <p:nvPr>
            <p:ph type="title"/>
          </p:nvPr>
        </p:nvSpPr>
        <p:spPr/>
        <p:txBody>
          <a:bodyPr/>
          <a:lstStyle/>
          <a:p>
            <a:r>
              <a:rPr lang="en-GB" dirty="0">
                <a:latin typeface="+mn-lt"/>
              </a:rPr>
              <a:t>Next Steps</a:t>
            </a:r>
          </a:p>
        </p:txBody>
      </p:sp>
      <p:sp>
        <p:nvSpPr>
          <p:cNvPr id="3" name="Content Placeholder 2">
            <a:extLst>
              <a:ext uri="{FF2B5EF4-FFF2-40B4-BE49-F238E27FC236}">
                <a16:creationId xmlns:a16="http://schemas.microsoft.com/office/drawing/2014/main" id="{78435BCF-99C0-4FF1-A59F-0B0A9742774F}"/>
              </a:ext>
            </a:extLst>
          </p:cNvPr>
          <p:cNvSpPr txBox="1">
            <a:spLocks/>
          </p:cNvSpPr>
          <p:nvPr/>
        </p:nvSpPr>
        <p:spPr>
          <a:xfrm>
            <a:off x="838200" y="1572410"/>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mn-lt"/>
              </a:rPr>
              <a:t>Continued focus on delivery across all workstreams</a:t>
            </a:r>
          </a:p>
          <a:p>
            <a:endParaRPr lang="en-GB" sz="1800" dirty="0">
              <a:latin typeface="+mn-lt"/>
            </a:endParaRPr>
          </a:p>
          <a:p>
            <a:r>
              <a:rPr lang="en-GB" sz="1800" dirty="0">
                <a:latin typeface="+mn-lt"/>
              </a:rPr>
              <a:t>Re-planning key activities following </a:t>
            </a:r>
            <a:r>
              <a:rPr lang="en-GB" sz="1800" dirty="0" err="1">
                <a:latin typeface="+mn-lt"/>
              </a:rPr>
              <a:t>Covid</a:t>
            </a:r>
            <a:r>
              <a:rPr lang="en-GB" sz="1800" dirty="0">
                <a:latin typeface="+mn-lt"/>
              </a:rPr>
              <a:t> 19, with Workstreams D (Joint Commissioning &amp; Governance) &amp; E (Service Provision) restarting over the coming weeks – Health staff were diverted to deal with outbreak</a:t>
            </a:r>
          </a:p>
          <a:p>
            <a:endParaRPr lang="en-GB" sz="1800" dirty="0">
              <a:latin typeface="+mn-lt"/>
            </a:endParaRPr>
          </a:p>
          <a:p>
            <a:r>
              <a:rPr lang="en-GB" sz="1800" dirty="0">
                <a:latin typeface="+mn-lt"/>
              </a:rPr>
              <a:t>Working with schools as they re-open to ensure support as well as re-starting co production and consultation for key products (e.g. core mainstream standards, STLS SLA)</a:t>
            </a:r>
          </a:p>
          <a:p>
            <a:pPr marL="0" indent="0">
              <a:buNone/>
            </a:pPr>
            <a:endParaRPr lang="en-GB" sz="1800" dirty="0">
              <a:latin typeface="+mn-lt"/>
            </a:endParaRPr>
          </a:p>
          <a:p>
            <a:r>
              <a:rPr lang="en-GB" sz="1800" dirty="0">
                <a:latin typeface="+mn-lt"/>
              </a:rPr>
              <a:t>Re start Co-Production work with KENT PACT to enable further improvements to our SEND service outputs as well as key products (e.g. Co-Production protocol).</a:t>
            </a:r>
          </a:p>
          <a:p>
            <a:pPr marL="0" indent="0">
              <a:buNone/>
            </a:pPr>
            <a:endParaRPr lang="en-GB" sz="1800" dirty="0">
              <a:latin typeface="+mn-lt"/>
            </a:endParaRPr>
          </a:p>
          <a:p>
            <a:r>
              <a:rPr lang="en-GB" sz="1800" dirty="0">
                <a:latin typeface="+mn-lt"/>
              </a:rPr>
              <a:t>Continued improvement of the local offer and its website</a:t>
            </a:r>
          </a:p>
        </p:txBody>
      </p:sp>
      <p:sp>
        <p:nvSpPr>
          <p:cNvPr id="4" name="Slide Number Placeholder 3">
            <a:extLst>
              <a:ext uri="{FF2B5EF4-FFF2-40B4-BE49-F238E27FC236}">
                <a16:creationId xmlns:a16="http://schemas.microsoft.com/office/drawing/2014/main" id="{000AA7AC-B27B-46EA-AF9D-09905F78D553}"/>
              </a:ext>
            </a:extLst>
          </p:cNvPr>
          <p:cNvSpPr>
            <a:spLocks noGrp="1"/>
          </p:cNvSpPr>
          <p:nvPr>
            <p:ph type="sldNum" sz="quarter" idx="12"/>
          </p:nvPr>
        </p:nvSpPr>
        <p:spPr/>
        <p:txBody>
          <a:bodyPr/>
          <a:lstStyle/>
          <a:p>
            <a:fld id="{E48ECDBB-01B9-4130-ADF4-5D26F6BCE4C9}" type="slidenum">
              <a:rPr lang="en-GB" smtClean="0"/>
              <a:pPr/>
              <a:t>9</a:t>
            </a:fld>
            <a:endParaRPr lang="en-GB"/>
          </a:p>
        </p:txBody>
      </p:sp>
    </p:spTree>
    <p:extLst>
      <p:ext uri="{BB962C8B-B14F-4D97-AF65-F5344CB8AC3E}">
        <p14:creationId xmlns:p14="http://schemas.microsoft.com/office/powerpoint/2010/main" val="3228048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55E2BCA-9248-4EFB-AE48-81C6A74D7687}" vid="{968177A1-3ABB-40FC-9868-9D137C33B5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KCC Strategic Commissioning PowerPoint Template</Template>
  <TotalTime>705</TotalTime>
  <Words>2269</Words>
  <Application>Microsoft Office PowerPoint</Application>
  <PresentationFormat>Widescreen</PresentationFormat>
  <Paragraphs>319</Paragraphs>
  <Slides>33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Nova</vt:lpstr>
      <vt:lpstr>Calibri</vt:lpstr>
      <vt:lpstr>Wingdings</vt:lpstr>
      <vt:lpstr>Office Theme</vt:lpstr>
      <vt:lpstr>High Needs Update</vt:lpstr>
      <vt:lpstr>Finance</vt:lpstr>
      <vt:lpstr>High Needs Pupil/Student Numbers</vt:lpstr>
      <vt:lpstr>PowerPoint Presentation</vt:lpstr>
      <vt:lpstr>PowerPoint Presentation</vt:lpstr>
      <vt:lpstr>PowerPoint Presentation</vt:lpstr>
      <vt:lpstr>Delivery – Key Activities for the next 3 months</vt:lpstr>
      <vt:lpstr>Working with DFE</vt:lpstr>
      <vt:lpstr>Next Steps</vt:lpstr>
      <vt:lpstr>PowerPoint Presentation</vt:lpstr>
      <vt:lpstr>Expand the offer for disabled children and young people including those with Autistic Spectrum Conditions who do not meet criteria for current service</vt:lpstr>
      <vt:lpstr>Ensure inclusion of Social Care needs in Education Health and Care Plans (EHCP’s)  </vt:lpstr>
      <vt:lpstr>Commissioned Services Impact </vt:lpstr>
      <vt:lpstr>Short Break activity Programme – Covid Response</vt:lpstr>
      <vt:lpstr>PowerPoint Presentation</vt:lpstr>
      <vt:lpstr>Introduction</vt:lpstr>
      <vt:lpstr>Activity already undertaken</vt:lpstr>
      <vt:lpstr>A Framework for support</vt:lpstr>
      <vt:lpstr>A comprehensive programme of training to support inclusive practice</vt:lpstr>
      <vt:lpstr>Development of wider school and community practices to promote inclusion</vt:lpstr>
      <vt:lpstr>Supporting transition for CYPE with SEND </vt:lpstr>
      <vt:lpstr>Providing individual case support</vt:lpstr>
      <vt:lpstr>Locality projects / pilots</vt:lpstr>
      <vt:lpstr>Delivery</vt:lpstr>
      <vt:lpstr>PowerPoint Presentation</vt:lpstr>
      <vt:lpstr>The KCC Commissioning Cycle</vt:lpstr>
      <vt:lpstr>The KCC Commissioning Cycle - Analyse</vt:lpstr>
      <vt:lpstr>The KCC Commissioning Cycle - Plan</vt:lpstr>
      <vt:lpstr>The KCC Commissioning Cycle - Do</vt:lpstr>
      <vt:lpstr>The KCC Commissioning Cycle - Review</vt:lpstr>
      <vt:lpstr>Commissioning Principles</vt:lpstr>
      <vt:lpstr>Commissioning Activities</vt:lpstr>
      <vt:lpstr>What this means for the decision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 Schools Funding Forum</dc:title>
  <dc:creator>Jones, Megan - ST SC</dc:creator>
  <cp:lastModifiedBy>Stone, Karen - ST F</cp:lastModifiedBy>
  <cp:revision>32</cp:revision>
  <dcterms:created xsi:type="dcterms:W3CDTF">2020-06-29T08:26:59Z</dcterms:created>
  <dcterms:modified xsi:type="dcterms:W3CDTF">2020-07-17T14:01:41Z</dcterms:modified>
</cp:coreProperties>
</file>