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0"/>
  </p:notesMasterIdLst>
  <p:sldIdLst>
    <p:sldId id="256" r:id="rId5"/>
    <p:sldId id="257" r:id="rId6"/>
    <p:sldId id="260" r:id="rId7"/>
    <p:sldId id="258" r:id="rId8"/>
    <p:sldId id="259"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708CA7-1E34-4107-86CB-E29B7376667D}" v="419" dt="2023-02-02T14:00:17.2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249" autoAdjust="0"/>
  </p:normalViewPr>
  <p:slideViewPr>
    <p:cSldViewPr snapToGrid="0">
      <p:cViewPr varScale="1">
        <p:scale>
          <a:sx n="84" d="100"/>
          <a:sy n="84" d="100"/>
        </p:scale>
        <p:origin x="4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9C3E34-125E-49AA-87C4-94D59D311FE6}" type="doc">
      <dgm:prSet loTypeId="urn:microsoft.com/office/officeart/2005/8/layout/default" loCatId="list" qsTypeId="urn:microsoft.com/office/officeart/2005/8/quickstyle/simple4" qsCatId="simple" csTypeId="urn:microsoft.com/office/officeart/2005/8/colors/colorful1" csCatId="colorful" phldr="1"/>
      <dgm:spPr/>
      <dgm:t>
        <a:bodyPr/>
        <a:lstStyle/>
        <a:p>
          <a:endParaRPr lang="en-US"/>
        </a:p>
      </dgm:t>
    </dgm:pt>
    <dgm:pt modelId="{5F8C1DBC-1FCF-4D48-AF9E-C9AFFF509C6A}">
      <dgm:prSet/>
      <dgm:spPr/>
      <dgm:t>
        <a:bodyPr/>
        <a:lstStyle/>
        <a:p>
          <a:r>
            <a:rPr lang="en-US" b="1" i="0" dirty="0">
              <a:latin typeface="Biome Light" panose="020B0303030204020804" pitchFamily="34" charset="0"/>
              <a:cs typeface="Biome Light" panose="020B0303030204020804" pitchFamily="34" charset="0"/>
            </a:rPr>
            <a:t>What does the brand do?</a:t>
          </a:r>
          <a:r>
            <a:rPr lang="en-GB" b="0" i="0" dirty="0">
              <a:latin typeface="Biome Light" panose="020B0303030204020804" pitchFamily="34" charset="0"/>
              <a:cs typeface="Biome Light" panose="020B0303030204020804" pitchFamily="34" charset="0"/>
            </a:rPr>
            <a:t>  </a:t>
          </a:r>
        </a:p>
        <a:p>
          <a:r>
            <a:rPr lang="en-US" b="0" i="0" dirty="0">
              <a:latin typeface="Biome Light" panose="020B0303030204020804" pitchFamily="34" charset="0"/>
              <a:cs typeface="Biome Light" panose="020B0303030204020804" pitchFamily="34" charset="0"/>
            </a:rPr>
            <a:t>The branding and logo will help raise awareness amongst </a:t>
          </a:r>
          <a:r>
            <a:rPr lang="en-GB" b="0" i="0" dirty="0">
              <a:latin typeface="Biome Light" panose="020B0303030204020804" pitchFamily="34" charset="0"/>
              <a:cs typeface="Biome Light" panose="020B0303030204020804" pitchFamily="34" charset="0"/>
            </a:rPr>
            <a:t>Kent’s education and skills sector of the programme of activity to improve opportunities across Kent for     16–19 year olds*   </a:t>
          </a:r>
          <a:endParaRPr lang="en-US" dirty="0">
            <a:latin typeface="Biome Light" panose="020B0303030204020804" pitchFamily="34" charset="0"/>
            <a:cs typeface="Biome Light" panose="020B0303030204020804" pitchFamily="34" charset="0"/>
          </a:endParaRPr>
        </a:p>
      </dgm:t>
    </dgm:pt>
    <dgm:pt modelId="{8EDD76C1-C0AC-4BC8-B624-F2B314B3DBA1}" type="parTrans" cxnId="{B8A51102-FA1C-40A8-ACF4-0265AC98017A}">
      <dgm:prSet/>
      <dgm:spPr/>
      <dgm:t>
        <a:bodyPr/>
        <a:lstStyle/>
        <a:p>
          <a:endParaRPr lang="en-US"/>
        </a:p>
      </dgm:t>
    </dgm:pt>
    <dgm:pt modelId="{C6D6FADC-FFFB-4CE6-A98D-CEAA518CA0B7}" type="sibTrans" cxnId="{B8A51102-FA1C-40A8-ACF4-0265AC98017A}">
      <dgm:prSet/>
      <dgm:spPr/>
      <dgm:t>
        <a:bodyPr/>
        <a:lstStyle/>
        <a:p>
          <a:endParaRPr lang="en-US"/>
        </a:p>
      </dgm:t>
    </dgm:pt>
    <dgm:pt modelId="{CB1CDA83-08BF-4D31-AA4E-C0A97E7925C7}">
      <dgm:prSet/>
      <dgm:spPr/>
      <dgm:t>
        <a:bodyPr/>
        <a:lstStyle/>
        <a:p>
          <a:r>
            <a:rPr lang="en-US" b="1" i="0" dirty="0">
              <a:latin typeface="Biome Light" panose="020B0303030204020804" pitchFamily="34" charset="0"/>
              <a:cs typeface="Biome Light" panose="020B0303030204020804" pitchFamily="34" charset="0"/>
            </a:rPr>
            <a:t>Who is the brand for?</a:t>
          </a:r>
          <a:r>
            <a:rPr lang="en-GB" b="1" i="0" dirty="0">
              <a:latin typeface="Biome Light" panose="020B0303030204020804" pitchFamily="34" charset="0"/>
              <a:cs typeface="Biome Light" panose="020B0303030204020804" pitchFamily="34" charset="0"/>
            </a:rPr>
            <a:t>  </a:t>
          </a:r>
        </a:p>
        <a:p>
          <a:pPr rtl="0"/>
          <a:r>
            <a:rPr lang="en-US" b="0" i="0" dirty="0">
              <a:latin typeface="Biome Light"/>
              <a:cs typeface="Biome Light"/>
            </a:rPr>
            <a:t>The complete </a:t>
          </a:r>
          <a:r>
            <a:rPr lang="en-GB" b="0" i="0" dirty="0">
              <a:latin typeface="Biome Light"/>
              <a:cs typeface="Biome Light"/>
            </a:rPr>
            <a:t>education, skills, and training 16-19 sector in Kent</a:t>
          </a:r>
        </a:p>
      </dgm:t>
    </dgm:pt>
    <dgm:pt modelId="{898FE90A-65DE-4D3A-BD47-DB3CAB452C0B}" type="parTrans" cxnId="{5ED4B547-3644-40F6-B2F6-D06E7C6A3604}">
      <dgm:prSet/>
      <dgm:spPr/>
      <dgm:t>
        <a:bodyPr/>
        <a:lstStyle/>
        <a:p>
          <a:endParaRPr lang="en-US"/>
        </a:p>
      </dgm:t>
    </dgm:pt>
    <dgm:pt modelId="{57A785AC-6A46-493D-AE11-1A4D3D5728B1}" type="sibTrans" cxnId="{5ED4B547-3644-40F6-B2F6-D06E7C6A3604}">
      <dgm:prSet/>
      <dgm:spPr/>
      <dgm:t>
        <a:bodyPr/>
        <a:lstStyle/>
        <a:p>
          <a:endParaRPr lang="en-US"/>
        </a:p>
      </dgm:t>
    </dgm:pt>
    <dgm:pt modelId="{4B5581D3-206E-474A-9C18-9EF3347A8A35}">
      <dgm:prSet/>
      <dgm:spPr/>
      <dgm:t>
        <a:bodyPr/>
        <a:lstStyle/>
        <a:p>
          <a:r>
            <a:rPr lang="en-US" b="0" i="0" dirty="0">
              <a:latin typeface="Biome Light" panose="020B0303030204020804" pitchFamily="34" charset="0"/>
              <a:cs typeface="Biome Light" panose="020B0303030204020804" pitchFamily="34" charset="0"/>
            </a:rPr>
            <a:t>The brand’s name is</a:t>
          </a:r>
          <a:r>
            <a:rPr lang="en-GB" b="0" i="0" dirty="0">
              <a:latin typeface="Biome Light" panose="020B0303030204020804" pitchFamily="34" charset="0"/>
              <a:cs typeface="Biome Light" panose="020B0303030204020804" pitchFamily="34" charset="0"/>
            </a:rPr>
            <a:t> </a:t>
          </a:r>
        </a:p>
        <a:p>
          <a:r>
            <a:rPr lang="en-US" b="1" i="0" dirty="0">
              <a:latin typeface="Biome Light" panose="020B0303030204020804" pitchFamily="34" charset="0"/>
              <a:cs typeface="Biome Light" panose="020B0303030204020804" pitchFamily="34" charset="0"/>
            </a:rPr>
            <a:t>Pathways for All</a:t>
          </a:r>
          <a:r>
            <a:rPr lang="en-GB" b="1" i="0" dirty="0">
              <a:latin typeface="Biome Light" panose="020B0303030204020804" pitchFamily="34" charset="0"/>
              <a:cs typeface="Biome Light" panose="020B0303030204020804" pitchFamily="34" charset="0"/>
            </a:rPr>
            <a:t>   </a:t>
          </a:r>
          <a:endParaRPr lang="en-US" dirty="0">
            <a:latin typeface="Biome Light" panose="020B0303030204020804" pitchFamily="34" charset="0"/>
            <a:cs typeface="Biome Light" panose="020B0303030204020804" pitchFamily="34" charset="0"/>
          </a:endParaRPr>
        </a:p>
      </dgm:t>
    </dgm:pt>
    <dgm:pt modelId="{83FD9299-7626-4907-B28F-25D1AF63F1E0}" type="parTrans" cxnId="{11C8E287-350A-4C04-BE14-AA66819B21EA}">
      <dgm:prSet/>
      <dgm:spPr/>
      <dgm:t>
        <a:bodyPr/>
        <a:lstStyle/>
        <a:p>
          <a:endParaRPr lang="en-US"/>
        </a:p>
      </dgm:t>
    </dgm:pt>
    <dgm:pt modelId="{22E993EF-941D-4FA0-BE00-03DE38D02672}" type="sibTrans" cxnId="{11C8E287-350A-4C04-BE14-AA66819B21EA}">
      <dgm:prSet/>
      <dgm:spPr/>
      <dgm:t>
        <a:bodyPr/>
        <a:lstStyle/>
        <a:p>
          <a:endParaRPr lang="en-US"/>
        </a:p>
      </dgm:t>
    </dgm:pt>
    <dgm:pt modelId="{E67A1F62-9DA9-4A4D-ABEA-C87497ED044E}">
      <dgm:prSet/>
      <dgm:spPr/>
      <dgm:t>
        <a:bodyPr/>
        <a:lstStyle/>
        <a:p>
          <a:r>
            <a:rPr lang="en-US" b="1" i="0" dirty="0">
              <a:latin typeface="Biome Light" panose="020B0303030204020804" pitchFamily="34" charset="0"/>
              <a:cs typeface="Biome Light" panose="020B0303030204020804" pitchFamily="34" charset="0"/>
            </a:rPr>
            <a:t>What is the brand's ambition</a:t>
          </a:r>
          <a:r>
            <a:rPr lang="en-GB" b="1" i="0" dirty="0">
              <a:latin typeface="Biome Light" panose="020B0303030204020804" pitchFamily="34" charset="0"/>
              <a:cs typeface="Biome Light" panose="020B0303030204020804" pitchFamily="34" charset="0"/>
            </a:rPr>
            <a:t>?  </a:t>
          </a:r>
        </a:p>
        <a:p>
          <a:r>
            <a:rPr lang="en-US" b="0" i="0" dirty="0">
              <a:latin typeface="Biome Light" panose="020B0303030204020804" pitchFamily="34" charset="0"/>
              <a:cs typeface="Biome Light" panose="020B0303030204020804" pitchFamily="34" charset="0"/>
            </a:rPr>
            <a:t>To be identifiable as the programme of collective activity driving the best education, skills and training opportunities for all Kent’s </a:t>
          </a:r>
          <a:r>
            <a:rPr lang="en-GB" b="0" i="0" dirty="0">
              <a:latin typeface="Biome Light" panose="020B0303030204020804" pitchFamily="34" charset="0"/>
              <a:cs typeface="Biome Light" panose="020B0303030204020804" pitchFamily="34" charset="0"/>
            </a:rPr>
            <a:t>16–19 year olds*</a:t>
          </a:r>
          <a:endParaRPr lang="en-US" dirty="0">
            <a:latin typeface="Biome Light" panose="020B0303030204020804" pitchFamily="34" charset="0"/>
            <a:cs typeface="Biome Light" panose="020B0303030204020804" pitchFamily="34" charset="0"/>
          </a:endParaRPr>
        </a:p>
      </dgm:t>
    </dgm:pt>
    <dgm:pt modelId="{E05449BD-D480-4C95-A70A-FB2CAF4EF0BE}" type="parTrans" cxnId="{FBCF6E2E-03E8-41DB-9452-94F88EA23A18}">
      <dgm:prSet/>
      <dgm:spPr/>
      <dgm:t>
        <a:bodyPr/>
        <a:lstStyle/>
        <a:p>
          <a:endParaRPr lang="en-US"/>
        </a:p>
      </dgm:t>
    </dgm:pt>
    <dgm:pt modelId="{78956469-A97C-440F-B28B-A7819DEF1C1A}" type="sibTrans" cxnId="{FBCF6E2E-03E8-41DB-9452-94F88EA23A18}">
      <dgm:prSet/>
      <dgm:spPr/>
      <dgm:t>
        <a:bodyPr/>
        <a:lstStyle/>
        <a:p>
          <a:endParaRPr lang="en-US"/>
        </a:p>
      </dgm:t>
    </dgm:pt>
    <dgm:pt modelId="{CDC68DE1-2291-4F42-8AC8-47D62AD30FD1}">
      <dgm:prSet/>
      <dgm:spPr/>
      <dgm:t>
        <a:bodyPr/>
        <a:lstStyle/>
        <a:p>
          <a:r>
            <a:rPr lang="en-GB" b="1" i="0" dirty="0">
              <a:latin typeface="Biome Light" panose="020B0303030204020804" pitchFamily="34" charset="0"/>
              <a:cs typeface="Biome Light" panose="020B0303030204020804" pitchFamily="34" charset="0"/>
            </a:rPr>
            <a:t>What does the brand value?</a:t>
          </a:r>
        </a:p>
        <a:p>
          <a:r>
            <a:rPr lang="en-GB" b="1" i="0" dirty="0">
              <a:latin typeface="Biome Light" panose="020B0303030204020804" pitchFamily="34" charset="0"/>
              <a:cs typeface="Biome Light" panose="020B0303030204020804" pitchFamily="34" charset="0"/>
            </a:rPr>
            <a:t> </a:t>
          </a:r>
          <a:r>
            <a:rPr lang="en-GB" b="0" i="0" dirty="0">
              <a:latin typeface="Biome Light" panose="020B0303030204020804" pitchFamily="34" charset="0"/>
              <a:cs typeface="Biome Light" panose="020B0303030204020804" pitchFamily="34" charset="0"/>
            </a:rPr>
            <a:t>Opportunity and inclusivity</a:t>
          </a:r>
          <a:endParaRPr lang="en-US" dirty="0">
            <a:latin typeface="Biome Light" panose="020B0303030204020804" pitchFamily="34" charset="0"/>
            <a:cs typeface="Biome Light" panose="020B0303030204020804" pitchFamily="34" charset="0"/>
          </a:endParaRPr>
        </a:p>
      </dgm:t>
    </dgm:pt>
    <dgm:pt modelId="{2A9080B0-385B-477B-BD75-10770B29E4E6}" type="parTrans" cxnId="{ABB95B4B-24AD-4B6E-9EA0-3AD0F9160902}">
      <dgm:prSet/>
      <dgm:spPr/>
      <dgm:t>
        <a:bodyPr/>
        <a:lstStyle/>
        <a:p>
          <a:endParaRPr lang="en-US"/>
        </a:p>
      </dgm:t>
    </dgm:pt>
    <dgm:pt modelId="{2280ACF2-DEFE-4FE6-BFE2-029219506EA3}" type="sibTrans" cxnId="{ABB95B4B-24AD-4B6E-9EA0-3AD0F9160902}">
      <dgm:prSet/>
      <dgm:spPr/>
      <dgm:t>
        <a:bodyPr/>
        <a:lstStyle/>
        <a:p>
          <a:endParaRPr lang="en-US"/>
        </a:p>
      </dgm:t>
    </dgm:pt>
    <dgm:pt modelId="{5AE80681-2C6C-4D92-AFE3-97AAB7CFEEBF}">
      <dgm:prSet/>
      <dgm:spPr/>
      <dgm:t>
        <a:bodyPr/>
        <a:lstStyle/>
        <a:p>
          <a:r>
            <a:rPr lang="en-US" b="1" dirty="0">
              <a:latin typeface="Biome Light" panose="020B0303030204020804" pitchFamily="34" charset="0"/>
              <a:cs typeface="Biome Light" panose="020B0303030204020804" pitchFamily="34" charset="0"/>
            </a:rPr>
            <a:t>What is the brand’s personality?</a:t>
          </a:r>
          <a:r>
            <a:rPr lang="en-GB" b="1" dirty="0">
              <a:latin typeface="Biome Light" panose="020B0303030204020804" pitchFamily="34" charset="0"/>
              <a:cs typeface="Biome Light" panose="020B0303030204020804" pitchFamily="34" charset="0"/>
            </a:rPr>
            <a:t>  </a:t>
          </a:r>
        </a:p>
        <a:p>
          <a:r>
            <a:rPr lang="en-US" b="0" dirty="0">
              <a:latin typeface="Biome Light" panose="020B0303030204020804" pitchFamily="34" charset="0"/>
              <a:cs typeface="Biome Light" panose="020B0303030204020804" pitchFamily="34" charset="0"/>
            </a:rPr>
            <a:t>Partnership working, Aspirational, Energetic, Stimulating, </a:t>
          </a:r>
        </a:p>
        <a:p>
          <a:r>
            <a:rPr lang="en-GB" b="0" dirty="0">
              <a:latin typeface="Biome Light" panose="020B0303030204020804" pitchFamily="34" charset="0"/>
              <a:cs typeface="Biome Light" panose="020B0303030204020804" pitchFamily="34" charset="0"/>
            </a:rPr>
            <a:t>Better opportunities</a:t>
          </a:r>
        </a:p>
      </dgm:t>
    </dgm:pt>
    <dgm:pt modelId="{9F12A2F7-EEED-4B21-96AE-964009F81C7A}" type="parTrans" cxnId="{1A58EE4C-10A1-4170-8341-08161B74FE3D}">
      <dgm:prSet/>
      <dgm:spPr/>
      <dgm:t>
        <a:bodyPr/>
        <a:lstStyle/>
        <a:p>
          <a:endParaRPr lang="en-GB"/>
        </a:p>
      </dgm:t>
    </dgm:pt>
    <dgm:pt modelId="{7949A18B-D187-4922-B1D0-7DB7FFF01F80}" type="sibTrans" cxnId="{1A58EE4C-10A1-4170-8341-08161B74FE3D}">
      <dgm:prSet/>
      <dgm:spPr/>
      <dgm:t>
        <a:bodyPr/>
        <a:lstStyle/>
        <a:p>
          <a:endParaRPr lang="en-GB"/>
        </a:p>
      </dgm:t>
    </dgm:pt>
    <dgm:pt modelId="{6B847622-8C0C-4D57-B4FF-F429AEE89602}" type="pres">
      <dgm:prSet presAssocID="{089C3E34-125E-49AA-87C4-94D59D311FE6}" presName="diagram" presStyleCnt="0">
        <dgm:presLayoutVars>
          <dgm:dir/>
          <dgm:resizeHandles val="exact"/>
        </dgm:presLayoutVars>
      </dgm:prSet>
      <dgm:spPr/>
    </dgm:pt>
    <dgm:pt modelId="{B7A07422-E815-42DE-8A3F-178BD8125AA0}" type="pres">
      <dgm:prSet presAssocID="{5F8C1DBC-1FCF-4D48-AF9E-C9AFFF509C6A}" presName="node" presStyleLbl="node1" presStyleIdx="0" presStyleCnt="6">
        <dgm:presLayoutVars>
          <dgm:bulletEnabled val="1"/>
        </dgm:presLayoutVars>
      </dgm:prSet>
      <dgm:spPr/>
    </dgm:pt>
    <dgm:pt modelId="{19415A84-6947-4EE0-9084-3787D390A702}" type="pres">
      <dgm:prSet presAssocID="{C6D6FADC-FFFB-4CE6-A98D-CEAA518CA0B7}" presName="sibTrans" presStyleCnt="0"/>
      <dgm:spPr/>
    </dgm:pt>
    <dgm:pt modelId="{15AAEC08-AFA1-4B13-9543-3493F31EBD29}" type="pres">
      <dgm:prSet presAssocID="{CB1CDA83-08BF-4D31-AA4E-C0A97E7925C7}" presName="node" presStyleLbl="node1" presStyleIdx="1" presStyleCnt="6">
        <dgm:presLayoutVars>
          <dgm:bulletEnabled val="1"/>
        </dgm:presLayoutVars>
      </dgm:prSet>
      <dgm:spPr/>
    </dgm:pt>
    <dgm:pt modelId="{6725A568-4898-4A83-BBAF-256168163A81}" type="pres">
      <dgm:prSet presAssocID="{57A785AC-6A46-493D-AE11-1A4D3D5728B1}" presName="sibTrans" presStyleCnt="0"/>
      <dgm:spPr/>
    </dgm:pt>
    <dgm:pt modelId="{F6D5DF82-12E4-43C8-AF5A-30EF7CED1095}" type="pres">
      <dgm:prSet presAssocID="{4B5581D3-206E-474A-9C18-9EF3347A8A35}" presName="node" presStyleLbl="node1" presStyleIdx="2" presStyleCnt="6">
        <dgm:presLayoutVars>
          <dgm:bulletEnabled val="1"/>
        </dgm:presLayoutVars>
      </dgm:prSet>
      <dgm:spPr/>
    </dgm:pt>
    <dgm:pt modelId="{69E11329-A926-4F61-984E-5E03972AC456}" type="pres">
      <dgm:prSet presAssocID="{22E993EF-941D-4FA0-BE00-03DE38D02672}" presName="sibTrans" presStyleCnt="0"/>
      <dgm:spPr/>
    </dgm:pt>
    <dgm:pt modelId="{45814B32-A847-4148-9F46-7109EA2127A7}" type="pres">
      <dgm:prSet presAssocID="{E67A1F62-9DA9-4A4D-ABEA-C87497ED044E}" presName="node" presStyleLbl="node1" presStyleIdx="3" presStyleCnt="6">
        <dgm:presLayoutVars>
          <dgm:bulletEnabled val="1"/>
        </dgm:presLayoutVars>
      </dgm:prSet>
      <dgm:spPr/>
    </dgm:pt>
    <dgm:pt modelId="{EBCCDF0D-1069-46BD-BC80-41B5744B1519}" type="pres">
      <dgm:prSet presAssocID="{78956469-A97C-440F-B28B-A7819DEF1C1A}" presName="sibTrans" presStyleCnt="0"/>
      <dgm:spPr/>
    </dgm:pt>
    <dgm:pt modelId="{93E917D0-C5AC-4D7E-8BE5-5F5693939C8C}" type="pres">
      <dgm:prSet presAssocID="{CDC68DE1-2291-4F42-8AC8-47D62AD30FD1}" presName="node" presStyleLbl="node1" presStyleIdx="4" presStyleCnt="6">
        <dgm:presLayoutVars>
          <dgm:bulletEnabled val="1"/>
        </dgm:presLayoutVars>
      </dgm:prSet>
      <dgm:spPr/>
    </dgm:pt>
    <dgm:pt modelId="{B8758200-AD40-4EEA-AE9B-E67BADD7AE3D}" type="pres">
      <dgm:prSet presAssocID="{2280ACF2-DEFE-4FE6-BFE2-029219506EA3}" presName="sibTrans" presStyleCnt="0"/>
      <dgm:spPr/>
    </dgm:pt>
    <dgm:pt modelId="{051AE36E-E6FF-4EF0-BF3B-5E4CBF60E3CA}" type="pres">
      <dgm:prSet presAssocID="{5AE80681-2C6C-4D92-AFE3-97AAB7CFEEBF}" presName="node" presStyleLbl="node1" presStyleIdx="5" presStyleCnt="6">
        <dgm:presLayoutVars>
          <dgm:bulletEnabled val="1"/>
        </dgm:presLayoutVars>
      </dgm:prSet>
      <dgm:spPr/>
    </dgm:pt>
  </dgm:ptLst>
  <dgm:cxnLst>
    <dgm:cxn modelId="{B8A51102-FA1C-40A8-ACF4-0265AC98017A}" srcId="{089C3E34-125E-49AA-87C4-94D59D311FE6}" destId="{5F8C1DBC-1FCF-4D48-AF9E-C9AFFF509C6A}" srcOrd="0" destOrd="0" parTransId="{8EDD76C1-C0AC-4BC8-B624-F2B314B3DBA1}" sibTransId="{C6D6FADC-FFFB-4CE6-A98D-CEAA518CA0B7}"/>
    <dgm:cxn modelId="{7DD2EA13-FF7A-4D80-8A6E-DD3CA851289D}" type="presOf" srcId="{CDC68DE1-2291-4F42-8AC8-47D62AD30FD1}" destId="{93E917D0-C5AC-4D7E-8BE5-5F5693939C8C}" srcOrd="0" destOrd="0" presId="urn:microsoft.com/office/officeart/2005/8/layout/default"/>
    <dgm:cxn modelId="{FBCF6E2E-03E8-41DB-9452-94F88EA23A18}" srcId="{089C3E34-125E-49AA-87C4-94D59D311FE6}" destId="{E67A1F62-9DA9-4A4D-ABEA-C87497ED044E}" srcOrd="3" destOrd="0" parTransId="{E05449BD-D480-4C95-A70A-FB2CAF4EF0BE}" sibTransId="{78956469-A97C-440F-B28B-A7819DEF1C1A}"/>
    <dgm:cxn modelId="{FB89E931-414B-4C76-A9A6-52B20A664858}" type="presOf" srcId="{CB1CDA83-08BF-4D31-AA4E-C0A97E7925C7}" destId="{15AAEC08-AFA1-4B13-9543-3493F31EBD29}" srcOrd="0" destOrd="0" presId="urn:microsoft.com/office/officeart/2005/8/layout/default"/>
    <dgm:cxn modelId="{9501333F-DA27-4902-BBC1-A1E353F7FFB6}" type="presOf" srcId="{E67A1F62-9DA9-4A4D-ABEA-C87497ED044E}" destId="{45814B32-A847-4148-9F46-7109EA2127A7}" srcOrd="0" destOrd="0" presId="urn:microsoft.com/office/officeart/2005/8/layout/default"/>
    <dgm:cxn modelId="{1046E25F-E1B0-4A4C-AC74-BD26A05B5D68}" type="presOf" srcId="{5F8C1DBC-1FCF-4D48-AF9E-C9AFFF509C6A}" destId="{B7A07422-E815-42DE-8A3F-178BD8125AA0}" srcOrd="0" destOrd="0" presId="urn:microsoft.com/office/officeart/2005/8/layout/default"/>
    <dgm:cxn modelId="{5ED4B547-3644-40F6-B2F6-D06E7C6A3604}" srcId="{089C3E34-125E-49AA-87C4-94D59D311FE6}" destId="{CB1CDA83-08BF-4D31-AA4E-C0A97E7925C7}" srcOrd="1" destOrd="0" parTransId="{898FE90A-65DE-4D3A-BD47-DB3CAB452C0B}" sibTransId="{57A785AC-6A46-493D-AE11-1A4D3D5728B1}"/>
    <dgm:cxn modelId="{ABB95B4B-24AD-4B6E-9EA0-3AD0F9160902}" srcId="{089C3E34-125E-49AA-87C4-94D59D311FE6}" destId="{CDC68DE1-2291-4F42-8AC8-47D62AD30FD1}" srcOrd="4" destOrd="0" parTransId="{2A9080B0-385B-477B-BD75-10770B29E4E6}" sibTransId="{2280ACF2-DEFE-4FE6-BFE2-029219506EA3}"/>
    <dgm:cxn modelId="{1A58EE4C-10A1-4170-8341-08161B74FE3D}" srcId="{089C3E34-125E-49AA-87C4-94D59D311FE6}" destId="{5AE80681-2C6C-4D92-AFE3-97AAB7CFEEBF}" srcOrd="5" destOrd="0" parTransId="{9F12A2F7-EEED-4B21-96AE-964009F81C7A}" sibTransId="{7949A18B-D187-4922-B1D0-7DB7FFF01F80}"/>
    <dgm:cxn modelId="{B138834F-1E48-4883-B9F9-A47A03CFDA5C}" type="presOf" srcId="{4B5581D3-206E-474A-9C18-9EF3347A8A35}" destId="{F6D5DF82-12E4-43C8-AF5A-30EF7CED1095}" srcOrd="0" destOrd="0" presId="urn:microsoft.com/office/officeart/2005/8/layout/default"/>
    <dgm:cxn modelId="{B2FB2650-3E00-4B87-94C5-2A9019839F9B}" type="presOf" srcId="{5AE80681-2C6C-4D92-AFE3-97AAB7CFEEBF}" destId="{051AE36E-E6FF-4EF0-BF3B-5E4CBF60E3CA}" srcOrd="0" destOrd="0" presId="urn:microsoft.com/office/officeart/2005/8/layout/default"/>
    <dgm:cxn modelId="{11C8E287-350A-4C04-BE14-AA66819B21EA}" srcId="{089C3E34-125E-49AA-87C4-94D59D311FE6}" destId="{4B5581D3-206E-474A-9C18-9EF3347A8A35}" srcOrd="2" destOrd="0" parTransId="{83FD9299-7626-4907-B28F-25D1AF63F1E0}" sibTransId="{22E993EF-941D-4FA0-BE00-03DE38D02672}"/>
    <dgm:cxn modelId="{9919D5DD-84E4-41E5-A57A-1D2304F0B454}" type="presOf" srcId="{089C3E34-125E-49AA-87C4-94D59D311FE6}" destId="{6B847622-8C0C-4D57-B4FF-F429AEE89602}" srcOrd="0" destOrd="0" presId="urn:microsoft.com/office/officeart/2005/8/layout/default"/>
    <dgm:cxn modelId="{AFDDFCDE-A730-43DE-A053-FC3442BADC75}" type="presParOf" srcId="{6B847622-8C0C-4D57-B4FF-F429AEE89602}" destId="{B7A07422-E815-42DE-8A3F-178BD8125AA0}" srcOrd="0" destOrd="0" presId="urn:microsoft.com/office/officeart/2005/8/layout/default"/>
    <dgm:cxn modelId="{A28830D1-FE20-43D6-89D8-5D77E1C59C31}" type="presParOf" srcId="{6B847622-8C0C-4D57-B4FF-F429AEE89602}" destId="{19415A84-6947-4EE0-9084-3787D390A702}" srcOrd="1" destOrd="0" presId="urn:microsoft.com/office/officeart/2005/8/layout/default"/>
    <dgm:cxn modelId="{F05EEAB5-30BE-4C2F-BAF2-4FDFBE1896FA}" type="presParOf" srcId="{6B847622-8C0C-4D57-B4FF-F429AEE89602}" destId="{15AAEC08-AFA1-4B13-9543-3493F31EBD29}" srcOrd="2" destOrd="0" presId="urn:microsoft.com/office/officeart/2005/8/layout/default"/>
    <dgm:cxn modelId="{AB8FF657-0831-4318-9864-DFEA8ABDC654}" type="presParOf" srcId="{6B847622-8C0C-4D57-B4FF-F429AEE89602}" destId="{6725A568-4898-4A83-BBAF-256168163A81}" srcOrd="3" destOrd="0" presId="urn:microsoft.com/office/officeart/2005/8/layout/default"/>
    <dgm:cxn modelId="{5FD4265F-B131-4651-A481-BCE133E976F2}" type="presParOf" srcId="{6B847622-8C0C-4D57-B4FF-F429AEE89602}" destId="{F6D5DF82-12E4-43C8-AF5A-30EF7CED1095}" srcOrd="4" destOrd="0" presId="urn:microsoft.com/office/officeart/2005/8/layout/default"/>
    <dgm:cxn modelId="{0CE68437-E691-4A58-8BDD-ED4C904996D7}" type="presParOf" srcId="{6B847622-8C0C-4D57-B4FF-F429AEE89602}" destId="{69E11329-A926-4F61-984E-5E03972AC456}" srcOrd="5" destOrd="0" presId="urn:microsoft.com/office/officeart/2005/8/layout/default"/>
    <dgm:cxn modelId="{0409596C-5305-4E82-9FD7-2DCE12F8651A}" type="presParOf" srcId="{6B847622-8C0C-4D57-B4FF-F429AEE89602}" destId="{45814B32-A847-4148-9F46-7109EA2127A7}" srcOrd="6" destOrd="0" presId="urn:microsoft.com/office/officeart/2005/8/layout/default"/>
    <dgm:cxn modelId="{D47CDCCE-664C-445A-B5D1-AC23939FE766}" type="presParOf" srcId="{6B847622-8C0C-4D57-B4FF-F429AEE89602}" destId="{EBCCDF0D-1069-46BD-BC80-41B5744B1519}" srcOrd="7" destOrd="0" presId="urn:microsoft.com/office/officeart/2005/8/layout/default"/>
    <dgm:cxn modelId="{DCE5E419-92F5-40B6-B6D2-82361E0E1575}" type="presParOf" srcId="{6B847622-8C0C-4D57-B4FF-F429AEE89602}" destId="{93E917D0-C5AC-4D7E-8BE5-5F5693939C8C}" srcOrd="8" destOrd="0" presId="urn:microsoft.com/office/officeart/2005/8/layout/default"/>
    <dgm:cxn modelId="{D44064D7-7E68-4416-A9D3-C1C460C6BB1F}" type="presParOf" srcId="{6B847622-8C0C-4D57-B4FF-F429AEE89602}" destId="{B8758200-AD40-4EEA-AE9B-E67BADD7AE3D}" srcOrd="9" destOrd="0" presId="urn:microsoft.com/office/officeart/2005/8/layout/default"/>
    <dgm:cxn modelId="{6F219D22-3049-41AA-85C9-D401C1E6DBD6}" type="presParOf" srcId="{6B847622-8C0C-4D57-B4FF-F429AEE89602}" destId="{051AE36E-E6FF-4EF0-BF3B-5E4CBF60E3CA}"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1980404-E4A1-4E11-8032-2EC20D91C8AD}" type="doc">
      <dgm:prSet loTypeId="urn:microsoft.com/office/officeart/2005/8/layout/default" loCatId="list" qsTypeId="urn:microsoft.com/office/officeart/2005/8/quickstyle/simple4" qsCatId="simple" csTypeId="urn:microsoft.com/office/officeart/2005/8/colors/colorful1" csCatId="colorful" phldr="1"/>
      <dgm:spPr/>
      <dgm:t>
        <a:bodyPr/>
        <a:lstStyle/>
        <a:p>
          <a:endParaRPr lang="en-US"/>
        </a:p>
      </dgm:t>
    </dgm:pt>
    <dgm:pt modelId="{EEBF2873-CCF6-46AD-BE91-E6381484D565}">
      <dgm:prSet/>
      <dgm:spPr/>
      <dgm:t>
        <a:bodyPr/>
        <a:lstStyle/>
        <a:p>
          <a:r>
            <a:rPr lang="en-GB" b="1" dirty="0">
              <a:latin typeface="Biome Light" panose="020B0303030204020804" pitchFamily="34" charset="0"/>
              <a:cs typeface="Biome Light" panose="020B0303030204020804" pitchFamily="34" charset="0"/>
            </a:rPr>
            <a:t>Font family </a:t>
          </a:r>
        </a:p>
        <a:p>
          <a:r>
            <a:rPr lang="en-GB" dirty="0">
              <a:latin typeface="Biome Light" panose="020B0303030204020804" pitchFamily="34" charset="0"/>
              <a:cs typeface="Biome Light" panose="020B0303030204020804" pitchFamily="34" charset="0"/>
            </a:rPr>
            <a:t>From google fonts, </a:t>
          </a:r>
        </a:p>
        <a:p>
          <a:r>
            <a:rPr lang="en-GB" dirty="0">
              <a:latin typeface="Biome Light" panose="020B0303030204020804" pitchFamily="34" charset="0"/>
              <a:cs typeface="Biome Light" panose="020B0303030204020804" pitchFamily="34" charset="0"/>
            </a:rPr>
            <a:t>adobe fonts etc</a:t>
          </a:r>
          <a:endParaRPr lang="en-US" dirty="0">
            <a:latin typeface="Biome Light" panose="020B0303030204020804" pitchFamily="34" charset="0"/>
            <a:cs typeface="Biome Light" panose="020B0303030204020804" pitchFamily="34" charset="0"/>
          </a:endParaRPr>
        </a:p>
      </dgm:t>
    </dgm:pt>
    <dgm:pt modelId="{BF9C6EFB-1687-4265-94F1-C46B404F82B4}" type="parTrans" cxnId="{6A8792F3-B796-46BF-8846-B6E5C69FC6E4}">
      <dgm:prSet/>
      <dgm:spPr/>
      <dgm:t>
        <a:bodyPr/>
        <a:lstStyle/>
        <a:p>
          <a:endParaRPr lang="en-US">
            <a:latin typeface="Biome Light" panose="020B0303030204020804" pitchFamily="34" charset="0"/>
            <a:cs typeface="Biome Light" panose="020B0303030204020804" pitchFamily="34" charset="0"/>
          </a:endParaRPr>
        </a:p>
      </dgm:t>
    </dgm:pt>
    <dgm:pt modelId="{6C5924D3-B57F-447C-8F2C-C88ED1AAB3DB}" type="sibTrans" cxnId="{6A8792F3-B796-46BF-8846-B6E5C69FC6E4}">
      <dgm:prSet/>
      <dgm:spPr/>
      <dgm:t>
        <a:bodyPr/>
        <a:lstStyle/>
        <a:p>
          <a:endParaRPr lang="en-US">
            <a:latin typeface="Biome Light" panose="020B0303030204020804" pitchFamily="34" charset="0"/>
            <a:cs typeface="Biome Light" panose="020B0303030204020804" pitchFamily="34" charset="0"/>
          </a:endParaRPr>
        </a:p>
      </dgm:t>
    </dgm:pt>
    <dgm:pt modelId="{7F773AD4-3CE4-49A9-9C98-805CA4D5001C}">
      <dgm:prSet/>
      <dgm:spPr/>
      <dgm:t>
        <a:bodyPr/>
        <a:lstStyle/>
        <a:p>
          <a:r>
            <a:rPr lang="en-GB" b="1" dirty="0">
              <a:latin typeface="Biome Light" panose="020B0303030204020804" pitchFamily="34" charset="0"/>
              <a:cs typeface="Biome Light" panose="020B0303030204020804" pitchFamily="34" charset="0"/>
            </a:rPr>
            <a:t>Colour palette </a:t>
          </a:r>
        </a:p>
        <a:p>
          <a:r>
            <a:rPr lang="en-GB" dirty="0">
              <a:latin typeface="Biome Light" panose="020B0303030204020804" pitchFamily="34" charset="0"/>
              <a:cs typeface="Biome Light" panose="020B0303030204020804" pitchFamily="34" charset="0"/>
            </a:rPr>
            <a:t>Max 5 colours</a:t>
          </a:r>
          <a:endParaRPr lang="en-US" dirty="0">
            <a:latin typeface="Biome Light" panose="020B0303030204020804" pitchFamily="34" charset="0"/>
            <a:cs typeface="Biome Light" panose="020B0303030204020804" pitchFamily="34" charset="0"/>
          </a:endParaRPr>
        </a:p>
      </dgm:t>
    </dgm:pt>
    <dgm:pt modelId="{5396516D-1AB4-4E80-A66B-B255C97BD152}" type="parTrans" cxnId="{27A8C3AD-D6DA-43EB-A8DD-918E7A0C930D}">
      <dgm:prSet/>
      <dgm:spPr/>
      <dgm:t>
        <a:bodyPr/>
        <a:lstStyle/>
        <a:p>
          <a:endParaRPr lang="en-US">
            <a:latin typeface="Biome Light" panose="020B0303030204020804" pitchFamily="34" charset="0"/>
            <a:cs typeface="Biome Light" panose="020B0303030204020804" pitchFamily="34" charset="0"/>
          </a:endParaRPr>
        </a:p>
      </dgm:t>
    </dgm:pt>
    <dgm:pt modelId="{DF8F339B-FD5C-4F85-8339-B6A3D5D28F39}" type="sibTrans" cxnId="{27A8C3AD-D6DA-43EB-A8DD-918E7A0C930D}">
      <dgm:prSet/>
      <dgm:spPr/>
      <dgm:t>
        <a:bodyPr/>
        <a:lstStyle/>
        <a:p>
          <a:endParaRPr lang="en-US">
            <a:latin typeface="Biome Light" panose="020B0303030204020804" pitchFamily="34" charset="0"/>
            <a:cs typeface="Biome Light" panose="020B0303030204020804" pitchFamily="34" charset="0"/>
          </a:endParaRPr>
        </a:p>
      </dgm:t>
    </dgm:pt>
    <dgm:pt modelId="{D8516F1C-C19E-4040-9D10-F0E12C1E6FBA}">
      <dgm:prSet custT="1"/>
      <dgm:spPr/>
      <dgm:t>
        <a:bodyPr/>
        <a:lstStyle/>
        <a:p>
          <a:r>
            <a:rPr lang="en-GB" sz="1700" dirty="0">
              <a:latin typeface="Biome Light" panose="020B0303030204020804" pitchFamily="34" charset="0"/>
              <a:cs typeface="Biome Light" panose="020B0303030204020804" pitchFamily="34" charset="0"/>
            </a:rPr>
            <a:t>Please present your brand pack on an A4 page and PowerPoint slide. </a:t>
          </a:r>
        </a:p>
        <a:p>
          <a:r>
            <a:rPr lang="en-GB" sz="1100" dirty="0">
              <a:latin typeface="Biome Light" panose="020B0303030204020804" pitchFamily="34" charset="0"/>
              <a:cs typeface="Biome Light" panose="020B0303030204020804" pitchFamily="34" charset="0"/>
            </a:rPr>
            <a:t>~ If you think it helps your entry, please include how your logo would look on a portrait poster and a social media post 1080px x 1080px</a:t>
          </a:r>
          <a:endParaRPr lang="en-US" sz="1100" dirty="0">
            <a:latin typeface="Biome Light" panose="020B0303030204020804" pitchFamily="34" charset="0"/>
            <a:cs typeface="Biome Light" panose="020B0303030204020804" pitchFamily="34" charset="0"/>
          </a:endParaRPr>
        </a:p>
      </dgm:t>
    </dgm:pt>
    <dgm:pt modelId="{B3A44AB2-FF4D-43BC-89B1-06B2FF82B0DE}" type="parTrans" cxnId="{B93C2E7C-DCAA-485F-96B1-D0FB837C5383}">
      <dgm:prSet/>
      <dgm:spPr/>
      <dgm:t>
        <a:bodyPr/>
        <a:lstStyle/>
        <a:p>
          <a:endParaRPr lang="en-US">
            <a:latin typeface="Biome Light" panose="020B0303030204020804" pitchFamily="34" charset="0"/>
            <a:cs typeface="Biome Light" panose="020B0303030204020804" pitchFamily="34" charset="0"/>
          </a:endParaRPr>
        </a:p>
      </dgm:t>
    </dgm:pt>
    <dgm:pt modelId="{2265C27D-3DE7-44C3-907B-A3E1636922F3}" type="sibTrans" cxnId="{B93C2E7C-DCAA-485F-96B1-D0FB837C5383}">
      <dgm:prSet/>
      <dgm:spPr/>
      <dgm:t>
        <a:bodyPr/>
        <a:lstStyle/>
        <a:p>
          <a:endParaRPr lang="en-US">
            <a:latin typeface="Biome Light" panose="020B0303030204020804" pitchFamily="34" charset="0"/>
            <a:cs typeface="Biome Light" panose="020B0303030204020804" pitchFamily="34" charset="0"/>
          </a:endParaRPr>
        </a:p>
      </dgm:t>
    </dgm:pt>
    <dgm:pt modelId="{DDE8D6CE-08B7-4797-B43E-FC1ECE70CBB6}">
      <dgm:prSet/>
      <dgm:spPr/>
      <dgm:t>
        <a:bodyPr/>
        <a:lstStyle/>
        <a:p>
          <a:r>
            <a:rPr lang="en-GB" b="1" dirty="0">
              <a:latin typeface="Biome Light" panose="020B0303030204020804" pitchFamily="34" charset="0"/>
              <a:cs typeface="Biome Light" panose="020B0303030204020804" pitchFamily="34" charset="0"/>
            </a:rPr>
            <a:t>Tip from the judges </a:t>
          </a:r>
        </a:p>
        <a:p>
          <a:r>
            <a:rPr lang="en-GB" dirty="0"/>
            <a:t>We will judge how well designs match the brand attributes and answer the brief</a:t>
          </a:r>
          <a:endParaRPr lang="en-US" dirty="0">
            <a:latin typeface="Biome Light" panose="020B0303030204020804" pitchFamily="34" charset="0"/>
            <a:cs typeface="Biome Light" panose="020B0303030204020804" pitchFamily="34" charset="0"/>
          </a:endParaRPr>
        </a:p>
      </dgm:t>
    </dgm:pt>
    <dgm:pt modelId="{7EBEF529-D235-43C3-A557-7DDE3002B1C3}" type="parTrans" cxnId="{20FB8CA4-8344-42C2-86B7-AD7738C37659}">
      <dgm:prSet/>
      <dgm:spPr/>
      <dgm:t>
        <a:bodyPr/>
        <a:lstStyle/>
        <a:p>
          <a:endParaRPr lang="en-US">
            <a:latin typeface="Biome Light" panose="020B0303030204020804" pitchFamily="34" charset="0"/>
            <a:cs typeface="Biome Light" panose="020B0303030204020804" pitchFamily="34" charset="0"/>
          </a:endParaRPr>
        </a:p>
      </dgm:t>
    </dgm:pt>
    <dgm:pt modelId="{8AF54734-3348-4008-BDA9-A1368EAFEEA1}" type="sibTrans" cxnId="{20FB8CA4-8344-42C2-86B7-AD7738C37659}">
      <dgm:prSet/>
      <dgm:spPr/>
      <dgm:t>
        <a:bodyPr/>
        <a:lstStyle/>
        <a:p>
          <a:endParaRPr lang="en-US">
            <a:latin typeface="Biome Light" panose="020B0303030204020804" pitchFamily="34" charset="0"/>
            <a:cs typeface="Biome Light" panose="020B0303030204020804" pitchFamily="34" charset="0"/>
          </a:endParaRPr>
        </a:p>
      </dgm:t>
    </dgm:pt>
    <dgm:pt modelId="{A90B8559-19A5-4C04-80B1-6CE850F0D5AA}">
      <dgm:prSet/>
      <dgm:spPr/>
      <dgm:t>
        <a:bodyPr/>
        <a:lstStyle/>
        <a:p>
          <a:r>
            <a:rPr lang="en-GB" b="1" dirty="0">
              <a:latin typeface="Biome Light" panose="020B0303030204020804" pitchFamily="34" charset="0"/>
              <a:cs typeface="Biome Light" panose="020B0303030204020804" pitchFamily="34" charset="0"/>
            </a:rPr>
            <a:t>A logo design </a:t>
          </a:r>
        </a:p>
        <a:p>
          <a:r>
            <a:rPr lang="en-GB" dirty="0">
              <a:latin typeface="Biome Light" panose="020B0303030204020804" pitchFamily="34" charset="0"/>
              <a:cs typeface="Biome Light" panose="020B0303030204020804" pitchFamily="34" charset="0"/>
            </a:rPr>
            <a:t>Landscape and portrait versions</a:t>
          </a:r>
        </a:p>
        <a:p>
          <a:r>
            <a:rPr lang="en-GB" dirty="0">
              <a:latin typeface="Biome Light" panose="020B0303030204020804" pitchFamily="34" charset="0"/>
              <a:cs typeface="Biome Light" panose="020B0303030204020804" pitchFamily="34" charset="0"/>
            </a:rPr>
            <a:t>Designed for use in small formats i.e. social media and large i.e. posters</a:t>
          </a:r>
          <a:endParaRPr lang="en-US" dirty="0">
            <a:latin typeface="Biome Light" panose="020B0303030204020804" pitchFamily="34" charset="0"/>
            <a:cs typeface="Biome Light" panose="020B0303030204020804" pitchFamily="34" charset="0"/>
          </a:endParaRPr>
        </a:p>
      </dgm:t>
    </dgm:pt>
    <dgm:pt modelId="{F711CB6F-B36D-4999-B801-DCD071DED48F}" type="parTrans" cxnId="{CE8E546F-2C0A-4006-BC91-B8516B5D179E}">
      <dgm:prSet/>
      <dgm:spPr/>
      <dgm:t>
        <a:bodyPr/>
        <a:lstStyle/>
        <a:p>
          <a:endParaRPr lang="en-GB"/>
        </a:p>
      </dgm:t>
    </dgm:pt>
    <dgm:pt modelId="{6A9BF735-3C0E-44EE-B607-3DE90788F1AD}" type="sibTrans" cxnId="{CE8E546F-2C0A-4006-BC91-B8516B5D179E}">
      <dgm:prSet/>
      <dgm:spPr/>
      <dgm:t>
        <a:bodyPr/>
        <a:lstStyle/>
        <a:p>
          <a:endParaRPr lang="en-GB"/>
        </a:p>
      </dgm:t>
    </dgm:pt>
    <dgm:pt modelId="{E0B1660D-56C7-4E2B-B0B2-74EA89666B10}">
      <dgm:prSet/>
      <dgm:spPr/>
      <dgm:t>
        <a:bodyPr/>
        <a:lstStyle/>
        <a:p>
          <a:r>
            <a:rPr lang="en-US" b="1" dirty="0">
              <a:latin typeface="Biome Light" panose="020B0303030204020804" pitchFamily="34" charset="0"/>
              <a:cs typeface="Biome Light" panose="020B0303030204020804" pitchFamily="34" charset="0"/>
            </a:rPr>
            <a:t>A PowerPoint template</a:t>
          </a:r>
        </a:p>
        <a:p>
          <a:r>
            <a:rPr lang="en-US" b="0" dirty="0">
              <a:latin typeface="Biome Light" panose="020B0303030204020804" pitchFamily="34" charset="0"/>
              <a:cs typeface="Biome Light" panose="020B0303030204020804" pitchFamily="34" charset="0"/>
            </a:rPr>
            <a:t>Design a template using your brand and including the logo that can be used for presentations to the sector</a:t>
          </a:r>
        </a:p>
      </dgm:t>
    </dgm:pt>
    <dgm:pt modelId="{D5085AFE-9280-47AC-B375-4A4AACF2EAEB}" type="parTrans" cxnId="{74DE9779-B672-4390-AF71-79A401E5248A}">
      <dgm:prSet/>
      <dgm:spPr/>
      <dgm:t>
        <a:bodyPr/>
        <a:lstStyle/>
        <a:p>
          <a:endParaRPr lang="en-GB"/>
        </a:p>
      </dgm:t>
    </dgm:pt>
    <dgm:pt modelId="{7FB47C48-D5F7-4C7C-AF0C-3D3D6D228C80}" type="sibTrans" cxnId="{74DE9779-B672-4390-AF71-79A401E5248A}">
      <dgm:prSet/>
      <dgm:spPr/>
      <dgm:t>
        <a:bodyPr/>
        <a:lstStyle/>
        <a:p>
          <a:endParaRPr lang="en-GB"/>
        </a:p>
      </dgm:t>
    </dgm:pt>
    <dgm:pt modelId="{5ECF4F73-4429-4CBB-8B2B-FF81F9AAE5F6}" type="pres">
      <dgm:prSet presAssocID="{E1980404-E4A1-4E11-8032-2EC20D91C8AD}" presName="diagram" presStyleCnt="0">
        <dgm:presLayoutVars>
          <dgm:dir/>
          <dgm:resizeHandles val="exact"/>
        </dgm:presLayoutVars>
      </dgm:prSet>
      <dgm:spPr/>
    </dgm:pt>
    <dgm:pt modelId="{35BE7915-8231-4E04-8D44-03541EAB46C9}" type="pres">
      <dgm:prSet presAssocID="{A90B8559-19A5-4C04-80B1-6CE850F0D5AA}" presName="node" presStyleLbl="node1" presStyleIdx="0" presStyleCnt="6" custScaleX="97828" custScaleY="103246" custLinFactNeighborX="-250" custLinFactNeighborY="983">
        <dgm:presLayoutVars>
          <dgm:bulletEnabled val="1"/>
        </dgm:presLayoutVars>
      </dgm:prSet>
      <dgm:spPr/>
    </dgm:pt>
    <dgm:pt modelId="{59D9C4B9-FD0E-41C2-9A49-8567A899BDD0}" type="pres">
      <dgm:prSet presAssocID="{6A9BF735-3C0E-44EE-B607-3DE90788F1AD}" presName="sibTrans" presStyleCnt="0"/>
      <dgm:spPr/>
    </dgm:pt>
    <dgm:pt modelId="{5750B19C-3E0E-4AAE-9E9B-1C174C1FD579}" type="pres">
      <dgm:prSet presAssocID="{E0B1660D-56C7-4E2B-B0B2-74EA89666B10}" presName="node" presStyleLbl="node1" presStyleIdx="1" presStyleCnt="6" custScaleX="97828" custScaleY="103246">
        <dgm:presLayoutVars>
          <dgm:bulletEnabled val="1"/>
        </dgm:presLayoutVars>
      </dgm:prSet>
      <dgm:spPr/>
    </dgm:pt>
    <dgm:pt modelId="{12C1B016-B984-4DCD-9902-4F36A08EFA76}" type="pres">
      <dgm:prSet presAssocID="{7FB47C48-D5F7-4C7C-AF0C-3D3D6D228C80}" presName="sibTrans" presStyleCnt="0"/>
      <dgm:spPr/>
    </dgm:pt>
    <dgm:pt modelId="{E45E626B-B6E4-4448-89C9-032D6F3E366D}" type="pres">
      <dgm:prSet presAssocID="{EEBF2873-CCF6-46AD-BE91-E6381484D565}" presName="node" presStyleLbl="node1" presStyleIdx="2" presStyleCnt="6" custScaleX="97828" custScaleY="103246">
        <dgm:presLayoutVars>
          <dgm:bulletEnabled val="1"/>
        </dgm:presLayoutVars>
      </dgm:prSet>
      <dgm:spPr/>
    </dgm:pt>
    <dgm:pt modelId="{ED67BB29-1BF9-455F-A561-423A241F4FF0}" type="pres">
      <dgm:prSet presAssocID="{6C5924D3-B57F-447C-8F2C-C88ED1AAB3DB}" presName="sibTrans" presStyleCnt="0"/>
      <dgm:spPr/>
    </dgm:pt>
    <dgm:pt modelId="{1E6AB5D0-A81E-4D3C-9E18-389725797031}" type="pres">
      <dgm:prSet presAssocID="{7F773AD4-3CE4-49A9-9C98-805CA4D5001C}" presName="node" presStyleLbl="node1" presStyleIdx="3" presStyleCnt="6" custScaleX="97828" custScaleY="103246">
        <dgm:presLayoutVars>
          <dgm:bulletEnabled val="1"/>
        </dgm:presLayoutVars>
      </dgm:prSet>
      <dgm:spPr/>
    </dgm:pt>
    <dgm:pt modelId="{69BDDD36-7586-46A2-82ED-CEE7013F8C5E}" type="pres">
      <dgm:prSet presAssocID="{DF8F339B-FD5C-4F85-8339-B6A3D5D28F39}" presName="sibTrans" presStyleCnt="0"/>
      <dgm:spPr/>
    </dgm:pt>
    <dgm:pt modelId="{808CD18F-31FC-4125-8DCC-3F4FD03B6CD2}" type="pres">
      <dgm:prSet presAssocID="{D8516F1C-C19E-4040-9D10-F0E12C1E6FBA}" presName="node" presStyleLbl="node1" presStyleIdx="4" presStyleCnt="6" custScaleX="97828" custScaleY="103246">
        <dgm:presLayoutVars>
          <dgm:bulletEnabled val="1"/>
        </dgm:presLayoutVars>
      </dgm:prSet>
      <dgm:spPr/>
    </dgm:pt>
    <dgm:pt modelId="{56E52F98-4CF4-4BFC-9F87-E6F8B2DFD8CC}" type="pres">
      <dgm:prSet presAssocID="{2265C27D-3DE7-44C3-907B-A3E1636922F3}" presName="sibTrans" presStyleCnt="0"/>
      <dgm:spPr/>
    </dgm:pt>
    <dgm:pt modelId="{420ABBB5-65E7-428A-8896-BC5916C070C7}" type="pres">
      <dgm:prSet presAssocID="{DDE8D6CE-08B7-4797-B43E-FC1ECE70CBB6}" presName="node" presStyleLbl="node1" presStyleIdx="5" presStyleCnt="6" custScaleX="97828" custScaleY="103246">
        <dgm:presLayoutVars>
          <dgm:bulletEnabled val="1"/>
        </dgm:presLayoutVars>
      </dgm:prSet>
      <dgm:spPr/>
    </dgm:pt>
  </dgm:ptLst>
  <dgm:cxnLst>
    <dgm:cxn modelId="{59EE8F30-BF6D-4E1D-80C4-5FC26ED74E8C}" type="presOf" srcId="{E0B1660D-56C7-4E2B-B0B2-74EA89666B10}" destId="{5750B19C-3E0E-4AAE-9E9B-1C174C1FD579}" srcOrd="0" destOrd="0" presId="urn:microsoft.com/office/officeart/2005/8/layout/default"/>
    <dgm:cxn modelId="{FFADE860-1440-4D6F-84A0-321300250B5F}" type="presOf" srcId="{7F773AD4-3CE4-49A9-9C98-805CA4D5001C}" destId="{1E6AB5D0-A81E-4D3C-9E18-389725797031}" srcOrd="0" destOrd="0" presId="urn:microsoft.com/office/officeart/2005/8/layout/default"/>
    <dgm:cxn modelId="{4ED67F66-467D-4C54-8D44-46F50FC0F37E}" type="presOf" srcId="{D8516F1C-C19E-4040-9D10-F0E12C1E6FBA}" destId="{808CD18F-31FC-4125-8DCC-3F4FD03B6CD2}" srcOrd="0" destOrd="0" presId="urn:microsoft.com/office/officeart/2005/8/layout/default"/>
    <dgm:cxn modelId="{CE8E546F-2C0A-4006-BC91-B8516B5D179E}" srcId="{E1980404-E4A1-4E11-8032-2EC20D91C8AD}" destId="{A90B8559-19A5-4C04-80B1-6CE850F0D5AA}" srcOrd="0" destOrd="0" parTransId="{F711CB6F-B36D-4999-B801-DCD071DED48F}" sibTransId="{6A9BF735-3C0E-44EE-B607-3DE90788F1AD}"/>
    <dgm:cxn modelId="{D3F88B78-EC3D-4135-9E6F-4DF493CAF36F}" type="presOf" srcId="{A90B8559-19A5-4C04-80B1-6CE850F0D5AA}" destId="{35BE7915-8231-4E04-8D44-03541EAB46C9}" srcOrd="0" destOrd="0" presId="urn:microsoft.com/office/officeart/2005/8/layout/default"/>
    <dgm:cxn modelId="{74DE9779-B672-4390-AF71-79A401E5248A}" srcId="{E1980404-E4A1-4E11-8032-2EC20D91C8AD}" destId="{E0B1660D-56C7-4E2B-B0B2-74EA89666B10}" srcOrd="1" destOrd="0" parTransId="{D5085AFE-9280-47AC-B375-4A4AACF2EAEB}" sibTransId="{7FB47C48-D5F7-4C7C-AF0C-3D3D6D228C80}"/>
    <dgm:cxn modelId="{B93C2E7C-DCAA-485F-96B1-D0FB837C5383}" srcId="{E1980404-E4A1-4E11-8032-2EC20D91C8AD}" destId="{D8516F1C-C19E-4040-9D10-F0E12C1E6FBA}" srcOrd="4" destOrd="0" parTransId="{B3A44AB2-FF4D-43BC-89B1-06B2FF82B0DE}" sibTransId="{2265C27D-3DE7-44C3-907B-A3E1636922F3}"/>
    <dgm:cxn modelId="{4575448C-2837-4AF4-9A45-01932BB52A58}" type="presOf" srcId="{EEBF2873-CCF6-46AD-BE91-E6381484D565}" destId="{E45E626B-B6E4-4448-89C9-032D6F3E366D}" srcOrd="0" destOrd="0" presId="urn:microsoft.com/office/officeart/2005/8/layout/default"/>
    <dgm:cxn modelId="{9E3864A2-22AF-478B-85F4-DAAF581D241E}" type="presOf" srcId="{E1980404-E4A1-4E11-8032-2EC20D91C8AD}" destId="{5ECF4F73-4429-4CBB-8B2B-FF81F9AAE5F6}" srcOrd="0" destOrd="0" presId="urn:microsoft.com/office/officeart/2005/8/layout/default"/>
    <dgm:cxn modelId="{20FB8CA4-8344-42C2-86B7-AD7738C37659}" srcId="{E1980404-E4A1-4E11-8032-2EC20D91C8AD}" destId="{DDE8D6CE-08B7-4797-B43E-FC1ECE70CBB6}" srcOrd="5" destOrd="0" parTransId="{7EBEF529-D235-43C3-A557-7DDE3002B1C3}" sibTransId="{8AF54734-3348-4008-BDA9-A1368EAFEEA1}"/>
    <dgm:cxn modelId="{27A8C3AD-D6DA-43EB-A8DD-918E7A0C930D}" srcId="{E1980404-E4A1-4E11-8032-2EC20D91C8AD}" destId="{7F773AD4-3CE4-49A9-9C98-805CA4D5001C}" srcOrd="3" destOrd="0" parTransId="{5396516D-1AB4-4E80-A66B-B255C97BD152}" sibTransId="{DF8F339B-FD5C-4F85-8339-B6A3D5D28F39}"/>
    <dgm:cxn modelId="{C29AE9D2-87F1-401F-9069-4966A05C4CC7}" type="presOf" srcId="{DDE8D6CE-08B7-4797-B43E-FC1ECE70CBB6}" destId="{420ABBB5-65E7-428A-8896-BC5916C070C7}" srcOrd="0" destOrd="0" presId="urn:microsoft.com/office/officeart/2005/8/layout/default"/>
    <dgm:cxn modelId="{6A8792F3-B796-46BF-8846-B6E5C69FC6E4}" srcId="{E1980404-E4A1-4E11-8032-2EC20D91C8AD}" destId="{EEBF2873-CCF6-46AD-BE91-E6381484D565}" srcOrd="2" destOrd="0" parTransId="{BF9C6EFB-1687-4265-94F1-C46B404F82B4}" sibTransId="{6C5924D3-B57F-447C-8F2C-C88ED1AAB3DB}"/>
    <dgm:cxn modelId="{6DAA2A26-0067-4790-8E3A-76671A8096F4}" type="presParOf" srcId="{5ECF4F73-4429-4CBB-8B2B-FF81F9AAE5F6}" destId="{35BE7915-8231-4E04-8D44-03541EAB46C9}" srcOrd="0" destOrd="0" presId="urn:microsoft.com/office/officeart/2005/8/layout/default"/>
    <dgm:cxn modelId="{3A3413B3-A107-4902-AD68-17CF32DFB3B0}" type="presParOf" srcId="{5ECF4F73-4429-4CBB-8B2B-FF81F9AAE5F6}" destId="{59D9C4B9-FD0E-41C2-9A49-8567A899BDD0}" srcOrd="1" destOrd="0" presId="urn:microsoft.com/office/officeart/2005/8/layout/default"/>
    <dgm:cxn modelId="{450A7392-840F-4049-8D10-C003EEF47D18}" type="presParOf" srcId="{5ECF4F73-4429-4CBB-8B2B-FF81F9AAE5F6}" destId="{5750B19C-3E0E-4AAE-9E9B-1C174C1FD579}" srcOrd="2" destOrd="0" presId="urn:microsoft.com/office/officeart/2005/8/layout/default"/>
    <dgm:cxn modelId="{7A493523-7E96-4B78-A242-F370AEC40D36}" type="presParOf" srcId="{5ECF4F73-4429-4CBB-8B2B-FF81F9AAE5F6}" destId="{12C1B016-B984-4DCD-9902-4F36A08EFA76}" srcOrd="3" destOrd="0" presId="urn:microsoft.com/office/officeart/2005/8/layout/default"/>
    <dgm:cxn modelId="{7285A1F6-A1DF-4E53-95EB-AFBFB7F235BF}" type="presParOf" srcId="{5ECF4F73-4429-4CBB-8B2B-FF81F9AAE5F6}" destId="{E45E626B-B6E4-4448-89C9-032D6F3E366D}" srcOrd="4" destOrd="0" presId="urn:microsoft.com/office/officeart/2005/8/layout/default"/>
    <dgm:cxn modelId="{5861189D-10FF-40F2-972D-CD97399A4D90}" type="presParOf" srcId="{5ECF4F73-4429-4CBB-8B2B-FF81F9AAE5F6}" destId="{ED67BB29-1BF9-455F-A561-423A241F4FF0}" srcOrd="5" destOrd="0" presId="urn:microsoft.com/office/officeart/2005/8/layout/default"/>
    <dgm:cxn modelId="{6603F7AD-D5ED-42F9-BE6C-3EC5632FF022}" type="presParOf" srcId="{5ECF4F73-4429-4CBB-8B2B-FF81F9AAE5F6}" destId="{1E6AB5D0-A81E-4D3C-9E18-389725797031}" srcOrd="6" destOrd="0" presId="urn:microsoft.com/office/officeart/2005/8/layout/default"/>
    <dgm:cxn modelId="{29471720-35F3-408E-86B1-DB1D829C110D}" type="presParOf" srcId="{5ECF4F73-4429-4CBB-8B2B-FF81F9AAE5F6}" destId="{69BDDD36-7586-46A2-82ED-CEE7013F8C5E}" srcOrd="7" destOrd="0" presId="urn:microsoft.com/office/officeart/2005/8/layout/default"/>
    <dgm:cxn modelId="{47936AEB-EF87-4A55-A1FD-A7868A81650D}" type="presParOf" srcId="{5ECF4F73-4429-4CBB-8B2B-FF81F9AAE5F6}" destId="{808CD18F-31FC-4125-8DCC-3F4FD03B6CD2}" srcOrd="8" destOrd="0" presId="urn:microsoft.com/office/officeart/2005/8/layout/default"/>
    <dgm:cxn modelId="{CF1D52ED-010B-44C6-B263-580DB5E9B00D}" type="presParOf" srcId="{5ECF4F73-4429-4CBB-8B2B-FF81F9AAE5F6}" destId="{56E52F98-4CF4-4BFC-9F87-E6F8B2DFD8CC}" srcOrd="9" destOrd="0" presId="urn:microsoft.com/office/officeart/2005/8/layout/default"/>
    <dgm:cxn modelId="{BA340A1F-09A3-4A6F-9071-49000246DFC5}" type="presParOf" srcId="{5ECF4F73-4429-4CBB-8B2B-FF81F9AAE5F6}" destId="{420ABBB5-65E7-428A-8896-BC5916C070C7}"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A07422-E815-42DE-8A3F-178BD8125AA0}">
      <dsp:nvSpPr>
        <dsp:cNvPr id="0" name=""/>
        <dsp:cNvSpPr/>
      </dsp:nvSpPr>
      <dsp:spPr>
        <a:xfrm>
          <a:off x="0" y="480857"/>
          <a:ext cx="3304300" cy="1982580"/>
        </a:xfrm>
        <a:prstGeom prst="rect">
          <a:avLst/>
        </a:prstGeom>
        <a:gradFill rotWithShape="0">
          <a:gsLst>
            <a:gs pos="0">
              <a:schemeClr val="accent2">
                <a:hueOff val="0"/>
                <a:satOff val="0"/>
                <a:lumOff val="0"/>
                <a:alphaOff val="0"/>
                <a:tint val="98000"/>
                <a:lumMod val="114000"/>
              </a:schemeClr>
            </a:gs>
            <a:gs pos="100000">
              <a:schemeClr val="accent2">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i="0" kern="1200" dirty="0">
              <a:latin typeface="Biome Light" panose="020B0303030204020804" pitchFamily="34" charset="0"/>
              <a:cs typeface="Biome Light" panose="020B0303030204020804" pitchFamily="34" charset="0"/>
            </a:rPr>
            <a:t>What does the brand do?</a:t>
          </a:r>
          <a:r>
            <a:rPr lang="en-GB" sz="1500" b="0" i="0" kern="1200" dirty="0">
              <a:latin typeface="Biome Light" panose="020B0303030204020804" pitchFamily="34" charset="0"/>
              <a:cs typeface="Biome Light" panose="020B0303030204020804" pitchFamily="34" charset="0"/>
            </a:rPr>
            <a:t>  </a:t>
          </a:r>
        </a:p>
        <a:p>
          <a:pPr marL="0" lvl="0" indent="0" algn="ctr" defTabSz="666750">
            <a:lnSpc>
              <a:spcPct val="90000"/>
            </a:lnSpc>
            <a:spcBef>
              <a:spcPct val="0"/>
            </a:spcBef>
            <a:spcAft>
              <a:spcPct val="35000"/>
            </a:spcAft>
            <a:buNone/>
          </a:pPr>
          <a:r>
            <a:rPr lang="en-US" sz="1500" b="0" i="0" kern="1200" dirty="0">
              <a:latin typeface="Biome Light" panose="020B0303030204020804" pitchFamily="34" charset="0"/>
              <a:cs typeface="Biome Light" panose="020B0303030204020804" pitchFamily="34" charset="0"/>
            </a:rPr>
            <a:t>The branding and logo will help raise awareness amongst </a:t>
          </a:r>
          <a:r>
            <a:rPr lang="en-GB" sz="1500" b="0" i="0" kern="1200" dirty="0">
              <a:latin typeface="Biome Light" panose="020B0303030204020804" pitchFamily="34" charset="0"/>
              <a:cs typeface="Biome Light" panose="020B0303030204020804" pitchFamily="34" charset="0"/>
            </a:rPr>
            <a:t>Kent’s education and skills sector of the programme of activity to improve opportunities across Kent for     16–19 year olds*   </a:t>
          </a:r>
          <a:endParaRPr lang="en-US" sz="1500" kern="1200" dirty="0">
            <a:latin typeface="Biome Light" panose="020B0303030204020804" pitchFamily="34" charset="0"/>
            <a:cs typeface="Biome Light" panose="020B0303030204020804" pitchFamily="34" charset="0"/>
          </a:endParaRPr>
        </a:p>
      </dsp:txBody>
      <dsp:txXfrm>
        <a:off x="0" y="480857"/>
        <a:ext cx="3304300" cy="1982580"/>
      </dsp:txXfrm>
    </dsp:sp>
    <dsp:sp modelId="{15AAEC08-AFA1-4B13-9543-3493F31EBD29}">
      <dsp:nvSpPr>
        <dsp:cNvPr id="0" name=""/>
        <dsp:cNvSpPr/>
      </dsp:nvSpPr>
      <dsp:spPr>
        <a:xfrm>
          <a:off x="3634730" y="480857"/>
          <a:ext cx="3304300" cy="1982580"/>
        </a:xfrm>
        <a:prstGeom prst="rect">
          <a:avLst/>
        </a:prstGeom>
        <a:gradFill rotWithShape="0">
          <a:gsLst>
            <a:gs pos="0">
              <a:schemeClr val="accent3">
                <a:hueOff val="0"/>
                <a:satOff val="0"/>
                <a:lumOff val="0"/>
                <a:alphaOff val="0"/>
                <a:tint val="98000"/>
                <a:lumMod val="114000"/>
              </a:schemeClr>
            </a:gs>
            <a:gs pos="100000">
              <a:schemeClr val="accent3">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i="0" kern="1200" dirty="0">
              <a:latin typeface="Biome Light" panose="020B0303030204020804" pitchFamily="34" charset="0"/>
              <a:cs typeface="Biome Light" panose="020B0303030204020804" pitchFamily="34" charset="0"/>
            </a:rPr>
            <a:t>Who is the brand for?</a:t>
          </a:r>
          <a:r>
            <a:rPr lang="en-GB" sz="1500" b="1" i="0" kern="1200" dirty="0">
              <a:latin typeface="Biome Light" panose="020B0303030204020804" pitchFamily="34" charset="0"/>
              <a:cs typeface="Biome Light" panose="020B0303030204020804" pitchFamily="34" charset="0"/>
            </a:rPr>
            <a:t>  </a:t>
          </a:r>
        </a:p>
        <a:p>
          <a:pPr marL="0" lvl="0" indent="0" algn="ctr" defTabSz="666750" rtl="0">
            <a:lnSpc>
              <a:spcPct val="90000"/>
            </a:lnSpc>
            <a:spcBef>
              <a:spcPct val="0"/>
            </a:spcBef>
            <a:spcAft>
              <a:spcPct val="35000"/>
            </a:spcAft>
            <a:buNone/>
          </a:pPr>
          <a:r>
            <a:rPr lang="en-US" sz="1500" b="0" i="0" kern="1200" dirty="0">
              <a:latin typeface="Biome Light"/>
              <a:cs typeface="Biome Light"/>
            </a:rPr>
            <a:t>The complete </a:t>
          </a:r>
          <a:r>
            <a:rPr lang="en-GB" sz="1500" b="0" i="0" kern="1200" dirty="0">
              <a:latin typeface="Biome Light"/>
              <a:cs typeface="Biome Light"/>
            </a:rPr>
            <a:t>education, skills, and training 16-19 sector in Kent</a:t>
          </a:r>
        </a:p>
      </dsp:txBody>
      <dsp:txXfrm>
        <a:off x="3634730" y="480857"/>
        <a:ext cx="3304300" cy="1982580"/>
      </dsp:txXfrm>
    </dsp:sp>
    <dsp:sp modelId="{F6D5DF82-12E4-43C8-AF5A-30EF7CED1095}">
      <dsp:nvSpPr>
        <dsp:cNvPr id="0" name=""/>
        <dsp:cNvSpPr/>
      </dsp:nvSpPr>
      <dsp:spPr>
        <a:xfrm>
          <a:off x="7269461" y="480857"/>
          <a:ext cx="3304300" cy="1982580"/>
        </a:xfrm>
        <a:prstGeom prst="rect">
          <a:avLst/>
        </a:prstGeom>
        <a:gradFill rotWithShape="0">
          <a:gsLst>
            <a:gs pos="0">
              <a:schemeClr val="accent4">
                <a:hueOff val="0"/>
                <a:satOff val="0"/>
                <a:lumOff val="0"/>
                <a:alphaOff val="0"/>
                <a:tint val="98000"/>
                <a:lumMod val="114000"/>
              </a:schemeClr>
            </a:gs>
            <a:gs pos="100000">
              <a:schemeClr val="accent4">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0" i="0" kern="1200" dirty="0">
              <a:latin typeface="Biome Light" panose="020B0303030204020804" pitchFamily="34" charset="0"/>
              <a:cs typeface="Biome Light" panose="020B0303030204020804" pitchFamily="34" charset="0"/>
            </a:rPr>
            <a:t>The brand’s name is</a:t>
          </a:r>
          <a:r>
            <a:rPr lang="en-GB" sz="1500" b="0" i="0" kern="1200" dirty="0">
              <a:latin typeface="Biome Light" panose="020B0303030204020804" pitchFamily="34" charset="0"/>
              <a:cs typeface="Biome Light" panose="020B0303030204020804" pitchFamily="34" charset="0"/>
            </a:rPr>
            <a:t> </a:t>
          </a:r>
        </a:p>
        <a:p>
          <a:pPr marL="0" lvl="0" indent="0" algn="ctr" defTabSz="666750">
            <a:lnSpc>
              <a:spcPct val="90000"/>
            </a:lnSpc>
            <a:spcBef>
              <a:spcPct val="0"/>
            </a:spcBef>
            <a:spcAft>
              <a:spcPct val="35000"/>
            </a:spcAft>
            <a:buNone/>
          </a:pPr>
          <a:r>
            <a:rPr lang="en-US" sz="1500" b="1" i="0" kern="1200" dirty="0">
              <a:latin typeface="Biome Light" panose="020B0303030204020804" pitchFamily="34" charset="0"/>
              <a:cs typeface="Biome Light" panose="020B0303030204020804" pitchFamily="34" charset="0"/>
            </a:rPr>
            <a:t>Pathways for All</a:t>
          </a:r>
          <a:r>
            <a:rPr lang="en-GB" sz="1500" b="1" i="0" kern="1200" dirty="0">
              <a:latin typeface="Biome Light" panose="020B0303030204020804" pitchFamily="34" charset="0"/>
              <a:cs typeface="Biome Light" panose="020B0303030204020804" pitchFamily="34" charset="0"/>
            </a:rPr>
            <a:t>   </a:t>
          </a:r>
          <a:endParaRPr lang="en-US" sz="1500" kern="1200" dirty="0">
            <a:latin typeface="Biome Light" panose="020B0303030204020804" pitchFamily="34" charset="0"/>
            <a:cs typeface="Biome Light" panose="020B0303030204020804" pitchFamily="34" charset="0"/>
          </a:endParaRPr>
        </a:p>
      </dsp:txBody>
      <dsp:txXfrm>
        <a:off x="7269461" y="480857"/>
        <a:ext cx="3304300" cy="1982580"/>
      </dsp:txXfrm>
    </dsp:sp>
    <dsp:sp modelId="{45814B32-A847-4148-9F46-7109EA2127A7}">
      <dsp:nvSpPr>
        <dsp:cNvPr id="0" name=""/>
        <dsp:cNvSpPr/>
      </dsp:nvSpPr>
      <dsp:spPr>
        <a:xfrm>
          <a:off x="0" y="2793867"/>
          <a:ext cx="3304300" cy="1982580"/>
        </a:xfrm>
        <a:prstGeom prst="rect">
          <a:avLst/>
        </a:prstGeom>
        <a:gradFill rotWithShape="0">
          <a:gsLst>
            <a:gs pos="0">
              <a:schemeClr val="accent5">
                <a:hueOff val="0"/>
                <a:satOff val="0"/>
                <a:lumOff val="0"/>
                <a:alphaOff val="0"/>
                <a:tint val="98000"/>
                <a:lumMod val="114000"/>
              </a:schemeClr>
            </a:gs>
            <a:gs pos="100000">
              <a:schemeClr val="accent5">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i="0" kern="1200" dirty="0">
              <a:latin typeface="Biome Light" panose="020B0303030204020804" pitchFamily="34" charset="0"/>
              <a:cs typeface="Biome Light" panose="020B0303030204020804" pitchFamily="34" charset="0"/>
            </a:rPr>
            <a:t>What is the brand's ambition</a:t>
          </a:r>
          <a:r>
            <a:rPr lang="en-GB" sz="1500" b="1" i="0" kern="1200" dirty="0">
              <a:latin typeface="Biome Light" panose="020B0303030204020804" pitchFamily="34" charset="0"/>
              <a:cs typeface="Biome Light" panose="020B0303030204020804" pitchFamily="34" charset="0"/>
            </a:rPr>
            <a:t>?  </a:t>
          </a:r>
        </a:p>
        <a:p>
          <a:pPr marL="0" lvl="0" indent="0" algn="ctr" defTabSz="666750">
            <a:lnSpc>
              <a:spcPct val="90000"/>
            </a:lnSpc>
            <a:spcBef>
              <a:spcPct val="0"/>
            </a:spcBef>
            <a:spcAft>
              <a:spcPct val="35000"/>
            </a:spcAft>
            <a:buNone/>
          </a:pPr>
          <a:r>
            <a:rPr lang="en-US" sz="1500" b="0" i="0" kern="1200" dirty="0">
              <a:latin typeface="Biome Light" panose="020B0303030204020804" pitchFamily="34" charset="0"/>
              <a:cs typeface="Biome Light" panose="020B0303030204020804" pitchFamily="34" charset="0"/>
            </a:rPr>
            <a:t>To be identifiable as the programme of collective activity driving the best education, skills and training opportunities for all Kent’s </a:t>
          </a:r>
          <a:r>
            <a:rPr lang="en-GB" sz="1500" b="0" i="0" kern="1200" dirty="0">
              <a:latin typeface="Biome Light" panose="020B0303030204020804" pitchFamily="34" charset="0"/>
              <a:cs typeface="Biome Light" panose="020B0303030204020804" pitchFamily="34" charset="0"/>
            </a:rPr>
            <a:t>16–19 year olds*</a:t>
          </a:r>
          <a:endParaRPr lang="en-US" sz="1500" kern="1200" dirty="0">
            <a:latin typeface="Biome Light" panose="020B0303030204020804" pitchFamily="34" charset="0"/>
            <a:cs typeface="Biome Light" panose="020B0303030204020804" pitchFamily="34" charset="0"/>
          </a:endParaRPr>
        </a:p>
      </dsp:txBody>
      <dsp:txXfrm>
        <a:off x="0" y="2793867"/>
        <a:ext cx="3304300" cy="1982580"/>
      </dsp:txXfrm>
    </dsp:sp>
    <dsp:sp modelId="{93E917D0-C5AC-4D7E-8BE5-5F5693939C8C}">
      <dsp:nvSpPr>
        <dsp:cNvPr id="0" name=""/>
        <dsp:cNvSpPr/>
      </dsp:nvSpPr>
      <dsp:spPr>
        <a:xfrm>
          <a:off x="3634730" y="2793867"/>
          <a:ext cx="3304300" cy="1982580"/>
        </a:xfrm>
        <a:prstGeom prst="rect">
          <a:avLst/>
        </a:prstGeom>
        <a:gradFill rotWithShape="0">
          <a:gsLst>
            <a:gs pos="0">
              <a:schemeClr val="accent6">
                <a:hueOff val="0"/>
                <a:satOff val="0"/>
                <a:lumOff val="0"/>
                <a:alphaOff val="0"/>
                <a:tint val="98000"/>
                <a:lumMod val="114000"/>
              </a:schemeClr>
            </a:gs>
            <a:gs pos="100000">
              <a:schemeClr val="accent6">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b="1" i="0" kern="1200" dirty="0">
              <a:latin typeface="Biome Light" panose="020B0303030204020804" pitchFamily="34" charset="0"/>
              <a:cs typeface="Biome Light" panose="020B0303030204020804" pitchFamily="34" charset="0"/>
            </a:rPr>
            <a:t>What does the brand value?</a:t>
          </a:r>
        </a:p>
        <a:p>
          <a:pPr marL="0" lvl="0" indent="0" algn="ctr" defTabSz="666750">
            <a:lnSpc>
              <a:spcPct val="90000"/>
            </a:lnSpc>
            <a:spcBef>
              <a:spcPct val="0"/>
            </a:spcBef>
            <a:spcAft>
              <a:spcPct val="35000"/>
            </a:spcAft>
            <a:buNone/>
          </a:pPr>
          <a:r>
            <a:rPr lang="en-GB" sz="1500" b="1" i="0" kern="1200" dirty="0">
              <a:latin typeface="Biome Light" panose="020B0303030204020804" pitchFamily="34" charset="0"/>
              <a:cs typeface="Biome Light" panose="020B0303030204020804" pitchFamily="34" charset="0"/>
            </a:rPr>
            <a:t> </a:t>
          </a:r>
          <a:r>
            <a:rPr lang="en-GB" sz="1500" b="0" i="0" kern="1200" dirty="0">
              <a:latin typeface="Biome Light" panose="020B0303030204020804" pitchFamily="34" charset="0"/>
              <a:cs typeface="Biome Light" panose="020B0303030204020804" pitchFamily="34" charset="0"/>
            </a:rPr>
            <a:t>Opportunity and inclusivity</a:t>
          </a:r>
          <a:endParaRPr lang="en-US" sz="1500" kern="1200" dirty="0">
            <a:latin typeface="Biome Light" panose="020B0303030204020804" pitchFamily="34" charset="0"/>
            <a:cs typeface="Biome Light" panose="020B0303030204020804" pitchFamily="34" charset="0"/>
          </a:endParaRPr>
        </a:p>
      </dsp:txBody>
      <dsp:txXfrm>
        <a:off x="3634730" y="2793867"/>
        <a:ext cx="3304300" cy="1982580"/>
      </dsp:txXfrm>
    </dsp:sp>
    <dsp:sp modelId="{051AE36E-E6FF-4EF0-BF3B-5E4CBF60E3CA}">
      <dsp:nvSpPr>
        <dsp:cNvPr id="0" name=""/>
        <dsp:cNvSpPr/>
      </dsp:nvSpPr>
      <dsp:spPr>
        <a:xfrm>
          <a:off x="7269461" y="2793867"/>
          <a:ext cx="3304300" cy="1982580"/>
        </a:xfrm>
        <a:prstGeom prst="rect">
          <a:avLst/>
        </a:prstGeom>
        <a:gradFill rotWithShape="0">
          <a:gsLst>
            <a:gs pos="0">
              <a:schemeClr val="accent2">
                <a:hueOff val="0"/>
                <a:satOff val="0"/>
                <a:lumOff val="0"/>
                <a:alphaOff val="0"/>
                <a:tint val="98000"/>
                <a:lumMod val="114000"/>
              </a:schemeClr>
            </a:gs>
            <a:gs pos="100000">
              <a:schemeClr val="accent2">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latin typeface="Biome Light" panose="020B0303030204020804" pitchFamily="34" charset="0"/>
              <a:cs typeface="Biome Light" panose="020B0303030204020804" pitchFamily="34" charset="0"/>
            </a:rPr>
            <a:t>What is the brand’s personality?</a:t>
          </a:r>
          <a:r>
            <a:rPr lang="en-GB" sz="1500" b="1" kern="1200" dirty="0">
              <a:latin typeface="Biome Light" panose="020B0303030204020804" pitchFamily="34" charset="0"/>
              <a:cs typeface="Biome Light" panose="020B0303030204020804" pitchFamily="34" charset="0"/>
            </a:rPr>
            <a:t>  </a:t>
          </a:r>
        </a:p>
        <a:p>
          <a:pPr marL="0" lvl="0" indent="0" algn="ctr" defTabSz="666750">
            <a:lnSpc>
              <a:spcPct val="90000"/>
            </a:lnSpc>
            <a:spcBef>
              <a:spcPct val="0"/>
            </a:spcBef>
            <a:spcAft>
              <a:spcPct val="35000"/>
            </a:spcAft>
            <a:buNone/>
          </a:pPr>
          <a:r>
            <a:rPr lang="en-US" sz="1500" b="0" kern="1200" dirty="0">
              <a:latin typeface="Biome Light" panose="020B0303030204020804" pitchFamily="34" charset="0"/>
              <a:cs typeface="Biome Light" panose="020B0303030204020804" pitchFamily="34" charset="0"/>
            </a:rPr>
            <a:t>Partnership working, Aspirational, Energetic, Stimulating, </a:t>
          </a:r>
        </a:p>
        <a:p>
          <a:pPr marL="0" lvl="0" indent="0" algn="ctr" defTabSz="666750">
            <a:lnSpc>
              <a:spcPct val="90000"/>
            </a:lnSpc>
            <a:spcBef>
              <a:spcPct val="0"/>
            </a:spcBef>
            <a:spcAft>
              <a:spcPct val="35000"/>
            </a:spcAft>
            <a:buNone/>
          </a:pPr>
          <a:r>
            <a:rPr lang="en-GB" sz="1500" b="0" kern="1200" dirty="0">
              <a:latin typeface="Biome Light" panose="020B0303030204020804" pitchFamily="34" charset="0"/>
              <a:cs typeface="Biome Light" panose="020B0303030204020804" pitchFamily="34" charset="0"/>
            </a:rPr>
            <a:t>Better opportunities</a:t>
          </a:r>
        </a:p>
      </dsp:txBody>
      <dsp:txXfrm>
        <a:off x="7269461" y="2793867"/>
        <a:ext cx="3304300" cy="19825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BE7915-8231-4E04-8D44-03541EAB46C9}">
      <dsp:nvSpPr>
        <dsp:cNvPr id="0" name=""/>
        <dsp:cNvSpPr/>
      </dsp:nvSpPr>
      <dsp:spPr>
        <a:xfrm>
          <a:off x="132950" y="19691"/>
          <a:ext cx="3239992" cy="2051659"/>
        </a:xfrm>
        <a:prstGeom prst="rect">
          <a:avLst/>
        </a:prstGeom>
        <a:gradFill rotWithShape="0">
          <a:gsLst>
            <a:gs pos="0">
              <a:schemeClr val="accent2">
                <a:hueOff val="0"/>
                <a:satOff val="0"/>
                <a:lumOff val="0"/>
                <a:alphaOff val="0"/>
                <a:tint val="98000"/>
                <a:lumMod val="114000"/>
              </a:schemeClr>
            </a:gs>
            <a:gs pos="100000">
              <a:schemeClr val="accent2">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b="1" kern="1200" dirty="0">
              <a:latin typeface="Biome Light" panose="020B0303030204020804" pitchFamily="34" charset="0"/>
              <a:cs typeface="Biome Light" panose="020B0303030204020804" pitchFamily="34" charset="0"/>
            </a:rPr>
            <a:t>A logo design </a:t>
          </a:r>
        </a:p>
        <a:p>
          <a:pPr marL="0" lvl="0" indent="0" algn="ctr" defTabSz="844550">
            <a:lnSpc>
              <a:spcPct val="90000"/>
            </a:lnSpc>
            <a:spcBef>
              <a:spcPct val="0"/>
            </a:spcBef>
            <a:spcAft>
              <a:spcPct val="35000"/>
            </a:spcAft>
            <a:buNone/>
          </a:pPr>
          <a:r>
            <a:rPr lang="en-GB" sz="1900" kern="1200" dirty="0">
              <a:latin typeface="Biome Light" panose="020B0303030204020804" pitchFamily="34" charset="0"/>
              <a:cs typeface="Biome Light" panose="020B0303030204020804" pitchFamily="34" charset="0"/>
            </a:rPr>
            <a:t>Landscape and portrait versions</a:t>
          </a:r>
        </a:p>
        <a:p>
          <a:pPr marL="0" lvl="0" indent="0" algn="ctr" defTabSz="844550">
            <a:lnSpc>
              <a:spcPct val="90000"/>
            </a:lnSpc>
            <a:spcBef>
              <a:spcPct val="0"/>
            </a:spcBef>
            <a:spcAft>
              <a:spcPct val="35000"/>
            </a:spcAft>
            <a:buNone/>
          </a:pPr>
          <a:r>
            <a:rPr lang="en-GB" sz="1900" kern="1200" dirty="0">
              <a:latin typeface="Biome Light" panose="020B0303030204020804" pitchFamily="34" charset="0"/>
              <a:cs typeface="Biome Light" panose="020B0303030204020804" pitchFamily="34" charset="0"/>
            </a:rPr>
            <a:t>Designed for use in small formats i.e. social media and large i.e. posters</a:t>
          </a:r>
          <a:endParaRPr lang="en-US" sz="1900" kern="1200" dirty="0">
            <a:latin typeface="Biome Light" panose="020B0303030204020804" pitchFamily="34" charset="0"/>
            <a:cs typeface="Biome Light" panose="020B0303030204020804" pitchFamily="34" charset="0"/>
          </a:endParaRPr>
        </a:p>
      </dsp:txBody>
      <dsp:txXfrm>
        <a:off x="132950" y="19691"/>
        <a:ext cx="3239992" cy="2051659"/>
      </dsp:txXfrm>
    </dsp:sp>
    <dsp:sp modelId="{5750B19C-3E0E-4AAE-9E9B-1C174C1FD579}">
      <dsp:nvSpPr>
        <dsp:cNvPr id="0" name=""/>
        <dsp:cNvSpPr/>
      </dsp:nvSpPr>
      <dsp:spPr>
        <a:xfrm>
          <a:off x="3712415" y="157"/>
          <a:ext cx="3239992" cy="2051659"/>
        </a:xfrm>
        <a:prstGeom prst="rect">
          <a:avLst/>
        </a:prstGeom>
        <a:gradFill rotWithShape="0">
          <a:gsLst>
            <a:gs pos="0">
              <a:schemeClr val="accent3">
                <a:hueOff val="0"/>
                <a:satOff val="0"/>
                <a:lumOff val="0"/>
                <a:alphaOff val="0"/>
                <a:tint val="98000"/>
                <a:lumMod val="114000"/>
              </a:schemeClr>
            </a:gs>
            <a:gs pos="100000">
              <a:schemeClr val="accent3">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1" kern="1200" dirty="0">
              <a:latin typeface="Biome Light" panose="020B0303030204020804" pitchFamily="34" charset="0"/>
              <a:cs typeface="Biome Light" panose="020B0303030204020804" pitchFamily="34" charset="0"/>
            </a:rPr>
            <a:t>A PowerPoint template</a:t>
          </a:r>
        </a:p>
        <a:p>
          <a:pPr marL="0" lvl="0" indent="0" algn="ctr" defTabSz="844550">
            <a:lnSpc>
              <a:spcPct val="90000"/>
            </a:lnSpc>
            <a:spcBef>
              <a:spcPct val="0"/>
            </a:spcBef>
            <a:spcAft>
              <a:spcPct val="35000"/>
            </a:spcAft>
            <a:buNone/>
          </a:pPr>
          <a:r>
            <a:rPr lang="en-US" sz="1900" b="0" kern="1200" dirty="0">
              <a:latin typeface="Biome Light" panose="020B0303030204020804" pitchFamily="34" charset="0"/>
              <a:cs typeface="Biome Light" panose="020B0303030204020804" pitchFamily="34" charset="0"/>
            </a:rPr>
            <a:t>Design a template using your brand and including the logo that can be used for presentations to the sector</a:t>
          </a:r>
        </a:p>
      </dsp:txBody>
      <dsp:txXfrm>
        <a:off x="3712415" y="157"/>
        <a:ext cx="3239992" cy="2051659"/>
      </dsp:txXfrm>
    </dsp:sp>
    <dsp:sp modelId="{E45E626B-B6E4-4448-89C9-032D6F3E366D}">
      <dsp:nvSpPr>
        <dsp:cNvPr id="0" name=""/>
        <dsp:cNvSpPr/>
      </dsp:nvSpPr>
      <dsp:spPr>
        <a:xfrm>
          <a:off x="7283601" y="157"/>
          <a:ext cx="3239992" cy="2051659"/>
        </a:xfrm>
        <a:prstGeom prst="rect">
          <a:avLst/>
        </a:prstGeom>
        <a:gradFill rotWithShape="0">
          <a:gsLst>
            <a:gs pos="0">
              <a:schemeClr val="accent4">
                <a:hueOff val="0"/>
                <a:satOff val="0"/>
                <a:lumOff val="0"/>
                <a:alphaOff val="0"/>
                <a:tint val="98000"/>
                <a:lumMod val="114000"/>
              </a:schemeClr>
            </a:gs>
            <a:gs pos="100000">
              <a:schemeClr val="accent4">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b="1" kern="1200" dirty="0">
              <a:latin typeface="Biome Light" panose="020B0303030204020804" pitchFamily="34" charset="0"/>
              <a:cs typeface="Biome Light" panose="020B0303030204020804" pitchFamily="34" charset="0"/>
            </a:rPr>
            <a:t>Font family </a:t>
          </a:r>
        </a:p>
        <a:p>
          <a:pPr marL="0" lvl="0" indent="0" algn="ctr" defTabSz="844550">
            <a:lnSpc>
              <a:spcPct val="90000"/>
            </a:lnSpc>
            <a:spcBef>
              <a:spcPct val="0"/>
            </a:spcBef>
            <a:spcAft>
              <a:spcPct val="35000"/>
            </a:spcAft>
            <a:buNone/>
          </a:pPr>
          <a:r>
            <a:rPr lang="en-GB" sz="1900" kern="1200" dirty="0">
              <a:latin typeface="Biome Light" panose="020B0303030204020804" pitchFamily="34" charset="0"/>
              <a:cs typeface="Biome Light" panose="020B0303030204020804" pitchFamily="34" charset="0"/>
            </a:rPr>
            <a:t>From google fonts, </a:t>
          </a:r>
        </a:p>
        <a:p>
          <a:pPr marL="0" lvl="0" indent="0" algn="ctr" defTabSz="844550">
            <a:lnSpc>
              <a:spcPct val="90000"/>
            </a:lnSpc>
            <a:spcBef>
              <a:spcPct val="0"/>
            </a:spcBef>
            <a:spcAft>
              <a:spcPct val="35000"/>
            </a:spcAft>
            <a:buNone/>
          </a:pPr>
          <a:r>
            <a:rPr lang="en-GB" sz="1900" kern="1200" dirty="0">
              <a:latin typeface="Biome Light" panose="020B0303030204020804" pitchFamily="34" charset="0"/>
              <a:cs typeface="Biome Light" panose="020B0303030204020804" pitchFamily="34" charset="0"/>
            </a:rPr>
            <a:t>adobe fonts etc</a:t>
          </a:r>
          <a:endParaRPr lang="en-US" sz="1900" kern="1200" dirty="0">
            <a:latin typeface="Biome Light" panose="020B0303030204020804" pitchFamily="34" charset="0"/>
            <a:cs typeface="Biome Light" panose="020B0303030204020804" pitchFamily="34" charset="0"/>
          </a:endParaRPr>
        </a:p>
      </dsp:txBody>
      <dsp:txXfrm>
        <a:off x="7283601" y="157"/>
        <a:ext cx="3239992" cy="2051659"/>
      </dsp:txXfrm>
    </dsp:sp>
    <dsp:sp modelId="{1E6AB5D0-A81E-4D3C-9E18-389725797031}">
      <dsp:nvSpPr>
        <dsp:cNvPr id="0" name=""/>
        <dsp:cNvSpPr/>
      </dsp:nvSpPr>
      <dsp:spPr>
        <a:xfrm>
          <a:off x="141230" y="2383009"/>
          <a:ext cx="3239992" cy="2051659"/>
        </a:xfrm>
        <a:prstGeom prst="rect">
          <a:avLst/>
        </a:prstGeom>
        <a:gradFill rotWithShape="0">
          <a:gsLst>
            <a:gs pos="0">
              <a:schemeClr val="accent5">
                <a:hueOff val="0"/>
                <a:satOff val="0"/>
                <a:lumOff val="0"/>
                <a:alphaOff val="0"/>
                <a:tint val="98000"/>
                <a:lumMod val="114000"/>
              </a:schemeClr>
            </a:gs>
            <a:gs pos="100000">
              <a:schemeClr val="accent5">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b="1" kern="1200" dirty="0">
              <a:latin typeface="Biome Light" panose="020B0303030204020804" pitchFamily="34" charset="0"/>
              <a:cs typeface="Biome Light" panose="020B0303030204020804" pitchFamily="34" charset="0"/>
            </a:rPr>
            <a:t>Colour palette </a:t>
          </a:r>
        </a:p>
        <a:p>
          <a:pPr marL="0" lvl="0" indent="0" algn="ctr" defTabSz="844550">
            <a:lnSpc>
              <a:spcPct val="90000"/>
            </a:lnSpc>
            <a:spcBef>
              <a:spcPct val="0"/>
            </a:spcBef>
            <a:spcAft>
              <a:spcPct val="35000"/>
            </a:spcAft>
            <a:buNone/>
          </a:pPr>
          <a:r>
            <a:rPr lang="en-GB" sz="1900" kern="1200" dirty="0">
              <a:latin typeface="Biome Light" panose="020B0303030204020804" pitchFamily="34" charset="0"/>
              <a:cs typeface="Biome Light" panose="020B0303030204020804" pitchFamily="34" charset="0"/>
            </a:rPr>
            <a:t>Max 5 colours</a:t>
          </a:r>
          <a:endParaRPr lang="en-US" sz="1900" kern="1200" dirty="0">
            <a:latin typeface="Biome Light" panose="020B0303030204020804" pitchFamily="34" charset="0"/>
            <a:cs typeface="Biome Light" panose="020B0303030204020804" pitchFamily="34" charset="0"/>
          </a:endParaRPr>
        </a:p>
      </dsp:txBody>
      <dsp:txXfrm>
        <a:off x="141230" y="2383009"/>
        <a:ext cx="3239992" cy="2051659"/>
      </dsp:txXfrm>
    </dsp:sp>
    <dsp:sp modelId="{808CD18F-31FC-4125-8DCC-3F4FD03B6CD2}">
      <dsp:nvSpPr>
        <dsp:cNvPr id="0" name=""/>
        <dsp:cNvSpPr/>
      </dsp:nvSpPr>
      <dsp:spPr>
        <a:xfrm>
          <a:off x="3712415" y="2383009"/>
          <a:ext cx="3239992" cy="2051659"/>
        </a:xfrm>
        <a:prstGeom prst="rect">
          <a:avLst/>
        </a:prstGeom>
        <a:gradFill rotWithShape="0">
          <a:gsLst>
            <a:gs pos="0">
              <a:schemeClr val="accent6">
                <a:hueOff val="0"/>
                <a:satOff val="0"/>
                <a:lumOff val="0"/>
                <a:alphaOff val="0"/>
                <a:tint val="98000"/>
                <a:lumMod val="114000"/>
              </a:schemeClr>
            </a:gs>
            <a:gs pos="100000">
              <a:schemeClr val="accent6">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latin typeface="Biome Light" panose="020B0303030204020804" pitchFamily="34" charset="0"/>
              <a:cs typeface="Biome Light" panose="020B0303030204020804" pitchFamily="34" charset="0"/>
            </a:rPr>
            <a:t>Please present your brand pack on an A4 page and PowerPoint slide. </a:t>
          </a:r>
        </a:p>
        <a:p>
          <a:pPr marL="0" lvl="0" indent="0" algn="ctr" defTabSz="755650">
            <a:lnSpc>
              <a:spcPct val="90000"/>
            </a:lnSpc>
            <a:spcBef>
              <a:spcPct val="0"/>
            </a:spcBef>
            <a:spcAft>
              <a:spcPct val="35000"/>
            </a:spcAft>
            <a:buNone/>
          </a:pPr>
          <a:r>
            <a:rPr lang="en-GB" sz="1100" kern="1200" dirty="0">
              <a:latin typeface="Biome Light" panose="020B0303030204020804" pitchFamily="34" charset="0"/>
              <a:cs typeface="Biome Light" panose="020B0303030204020804" pitchFamily="34" charset="0"/>
            </a:rPr>
            <a:t>~ If you think it helps your entry, please include how your logo would look on a portrait poster and a social media post 1080px x 1080px</a:t>
          </a:r>
          <a:endParaRPr lang="en-US" sz="1100" kern="1200" dirty="0">
            <a:latin typeface="Biome Light" panose="020B0303030204020804" pitchFamily="34" charset="0"/>
            <a:cs typeface="Biome Light" panose="020B0303030204020804" pitchFamily="34" charset="0"/>
          </a:endParaRPr>
        </a:p>
      </dsp:txBody>
      <dsp:txXfrm>
        <a:off x="3712415" y="2383009"/>
        <a:ext cx="3239992" cy="2051659"/>
      </dsp:txXfrm>
    </dsp:sp>
    <dsp:sp modelId="{420ABBB5-65E7-428A-8896-BC5916C070C7}">
      <dsp:nvSpPr>
        <dsp:cNvPr id="0" name=""/>
        <dsp:cNvSpPr/>
      </dsp:nvSpPr>
      <dsp:spPr>
        <a:xfrm>
          <a:off x="7283601" y="2383009"/>
          <a:ext cx="3239992" cy="2051659"/>
        </a:xfrm>
        <a:prstGeom prst="rect">
          <a:avLst/>
        </a:prstGeom>
        <a:gradFill rotWithShape="0">
          <a:gsLst>
            <a:gs pos="0">
              <a:schemeClr val="accent2">
                <a:hueOff val="0"/>
                <a:satOff val="0"/>
                <a:lumOff val="0"/>
                <a:alphaOff val="0"/>
                <a:tint val="98000"/>
                <a:lumMod val="114000"/>
              </a:schemeClr>
            </a:gs>
            <a:gs pos="100000">
              <a:schemeClr val="accent2">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b="1" kern="1200" dirty="0">
              <a:latin typeface="Biome Light" panose="020B0303030204020804" pitchFamily="34" charset="0"/>
              <a:cs typeface="Biome Light" panose="020B0303030204020804" pitchFamily="34" charset="0"/>
            </a:rPr>
            <a:t>Tip from the judges </a:t>
          </a:r>
        </a:p>
        <a:p>
          <a:pPr marL="0" lvl="0" indent="0" algn="ctr" defTabSz="844550">
            <a:lnSpc>
              <a:spcPct val="90000"/>
            </a:lnSpc>
            <a:spcBef>
              <a:spcPct val="0"/>
            </a:spcBef>
            <a:spcAft>
              <a:spcPct val="35000"/>
            </a:spcAft>
            <a:buNone/>
          </a:pPr>
          <a:r>
            <a:rPr lang="en-GB" sz="1900" kern="1200" dirty="0"/>
            <a:t>We will judge how well designs match the brand attributes and answer the brief</a:t>
          </a:r>
          <a:endParaRPr lang="en-US" sz="1900" kern="1200" dirty="0">
            <a:latin typeface="Biome Light" panose="020B0303030204020804" pitchFamily="34" charset="0"/>
            <a:cs typeface="Biome Light" panose="020B0303030204020804" pitchFamily="34" charset="0"/>
          </a:endParaRPr>
        </a:p>
      </dsp:txBody>
      <dsp:txXfrm>
        <a:off x="7283601" y="2383009"/>
        <a:ext cx="3239992" cy="205165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2EAF27-B01B-421E-9729-F59AE445D31D}" type="datetimeFigureOut">
              <a:rPr lang="en-GB" smtClean="0"/>
              <a:t>09/02/2023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42ED8B-120E-419F-BABD-A62CD9AAD44A}" type="slidenum">
              <a:rPr lang="en-GB" smtClean="0"/>
              <a:t>‹#›</a:t>
            </a:fld>
            <a:endParaRPr lang="en-GB"/>
          </a:p>
        </p:txBody>
      </p:sp>
    </p:spTree>
    <p:extLst>
      <p:ext uri="{BB962C8B-B14F-4D97-AF65-F5344CB8AC3E}">
        <p14:creationId xmlns:p14="http://schemas.microsoft.com/office/powerpoint/2010/main" val="3306343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A42ED8B-120E-419F-BABD-A62CD9AAD44A}" type="slidenum">
              <a:rPr lang="en-GB" smtClean="0"/>
              <a:t>2</a:t>
            </a:fld>
            <a:endParaRPr lang="en-GB"/>
          </a:p>
        </p:txBody>
      </p:sp>
    </p:spTree>
    <p:extLst>
      <p:ext uri="{BB962C8B-B14F-4D97-AF65-F5344CB8AC3E}">
        <p14:creationId xmlns:p14="http://schemas.microsoft.com/office/powerpoint/2010/main" val="33995559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70771EFD-11EC-48C3-AC7B-63144FB913F5}" type="datetimeFigureOut">
              <a:rPr lang="en-GB" smtClean="0"/>
              <a:t>09/02/2023</a:t>
            </a:fld>
            <a:endParaRPr lang="en-GB"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GB"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0315BE91-7DE4-4426-825F-B0FD2A355DB6}" type="slidenum">
              <a:rPr lang="en-GB" smtClean="0"/>
              <a:t>‹#›</a:t>
            </a:fld>
            <a:endParaRPr lang="en-GB" dirty="0"/>
          </a:p>
        </p:txBody>
      </p:sp>
    </p:spTree>
    <p:extLst>
      <p:ext uri="{BB962C8B-B14F-4D97-AF65-F5344CB8AC3E}">
        <p14:creationId xmlns:p14="http://schemas.microsoft.com/office/powerpoint/2010/main" val="3200206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0771EFD-11EC-48C3-AC7B-63144FB913F5}" type="datetimeFigureOut">
              <a:rPr lang="en-GB" smtClean="0"/>
              <a:t>09/02/2023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315BE91-7DE4-4426-825F-B0FD2A355DB6}" type="slidenum">
              <a:rPr lang="en-GB" smtClean="0"/>
              <a:t>‹#›</a:t>
            </a:fld>
            <a:endParaRPr lang="en-GB" dirty="0"/>
          </a:p>
        </p:txBody>
      </p:sp>
    </p:spTree>
    <p:extLst>
      <p:ext uri="{BB962C8B-B14F-4D97-AF65-F5344CB8AC3E}">
        <p14:creationId xmlns:p14="http://schemas.microsoft.com/office/powerpoint/2010/main" val="812398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70771EFD-11EC-48C3-AC7B-63144FB913F5}" type="datetimeFigureOut">
              <a:rPr lang="en-GB" smtClean="0"/>
              <a:t>09/02/2023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315BE91-7DE4-4426-825F-B0FD2A355DB6}" type="slidenum">
              <a:rPr lang="en-GB" smtClean="0"/>
              <a:t>‹#›</a:t>
            </a:fld>
            <a:endParaRPr lang="en-GB" dirty="0"/>
          </a:p>
        </p:txBody>
      </p:sp>
    </p:spTree>
    <p:extLst>
      <p:ext uri="{BB962C8B-B14F-4D97-AF65-F5344CB8AC3E}">
        <p14:creationId xmlns:p14="http://schemas.microsoft.com/office/powerpoint/2010/main" val="6262166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70771EFD-11EC-48C3-AC7B-63144FB913F5}" type="datetimeFigureOut">
              <a:rPr lang="en-GB" smtClean="0"/>
              <a:t>09/02/2023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315BE91-7DE4-4426-825F-B0FD2A355DB6}" type="slidenum">
              <a:rPr lang="en-GB" smtClean="0"/>
              <a:t>‹#›</a:t>
            </a:fld>
            <a:endParaRPr lang="en-GB" dirty="0"/>
          </a:p>
        </p:txBody>
      </p:sp>
    </p:spTree>
    <p:extLst>
      <p:ext uri="{BB962C8B-B14F-4D97-AF65-F5344CB8AC3E}">
        <p14:creationId xmlns:p14="http://schemas.microsoft.com/office/powerpoint/2010/main" val="16713835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771EFD-11EC-48C3-AC7B-63144FB913F5}" type="datetimeFigureOut">
              <a:rPr lang="en-GB" smtClean="0"/>
              <a:t>09/02/2023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315BE91-7DE4-4426-825F-B0FD2A355DB6}" type="slidenum">
              <a:rPr lang="en-GB" smtClean="0"/>
              <a:t>‹#›</a:t>
            </a:fld>
            <a:endParaRPr lang="en-GB" dirty="0"/>
          </a:p>
        </p:txBody>
      </p:sp>
    </p:spTree>
    <p:extLst>
      <p:ext uri="{BB962C8B-B14F-4D97-AF65-F5344CB8AC3E}">
        <p14:creationId xmlns:p14="http://schemas.microsoft.com/office/powerpoint/2010/main" val="264216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70771EFD-11EC-48C3-AC7B-63144FB913F5}" type="datetimeFigureOut">
              <a:rPr lang="en-GB" smtClean="0"/>
              <a:t>09/02/2023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0315BE91-7DE4-4426-825F-B0FD2A355DB6}" type="slidenum">
              <a:rPr lang="en-GB" smtClean="0"/>
              <a:t>‹#›</a:t>
            </a:fld>
            <a:endParaRPr lang="en-GB" dirty="0"/>
          </a:p>
        </p:txBody>
      </p:sp>
    </p:spTree>
    <p:extLst>
      <p:ext uri="{BB962C8B-B14F-4D97-AF65-F5344CB8AC3E}">
        <p14:creationId xmlns:p14="http://schemas.microsoft.com/office/powerpoint/2010/main" val="31935003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70771EFD-11EC-48C3-AC7B-63144FB913F5}" type="datetimeFigureOut">
              <a:rPr lang="en-GB" smtClean="0"/>
              <a:t>09/02/2023</a:t>
            </a:fld>
            <a:endParaRPr lang="en-GB" dirty="0"/>
          </a:p>
        </p:txBody>
      </p:sp>
      <p:sp>
        <p:nvSpPr>
          <p:cNvPr id="8" name="Footer Placeholder 7"/>
          <p:cNvSpPr>
            <a:spLocks noGrp="1"/>
          </p:cNvSpPr>
          <p:nvPr>
            <p:ph type="ftr" sz="quarter" idx="11"/>
          </p:nvPr>
        </p:nvSpPr>
        <p:spPr>
          <a:xfrm>
            <a:off x="561111" y="6391838"/>
            <a:ext cx="3644282" cy="304801"/>
          </a:xfrm>
        </p:spPr>
        <p:txBody>
          <a:bodyPr/>
          <a:lstStyle/>
          <a:p>
            <a:endParaRPr lang="en-GB" dirty="0"/>
          </a:p>
        </p:txBody>
      </p:sp>
      <p:sp>
        <p:nvSpPr>
          <p:cNvPr id="9" name="Slide Number Placeholder 8"/>
          <p:cNvSpPr>
            <a:spLocks noGrp="1"/>
          </p:cNvSpPr>
          <p:nvPr>
            <p:ph type="sldNum" sz="quarter" idx="12"/>
          </p:nvPr>
        </p:nvSpPr>
        <p:spPr/>
        <p:txBody>
          <a:bodyPr/>
          <a:lstStyle/>
          <a:p>
            <a:fld id="{0315BE91-7DE4-4426-825F-B0FD2A355DB6}" type="slidenum">
              <a:rPr lang="en-GB" smtClean="0"/>
              <a:t>‹#›</a:t>
            </a:fld>
            <a:endParaRPr lang="en-GB" dirty="0"/>
          </a:p>
        </p:txBody>
      </p:sp>
    </p:spTree>
    <p:extLst>
      <p:ext uri="{BB962C8B-B14F-4D97-AF65-F5344CB8AC3E}">
        <p14:creationId xmlns:p14="http://schemas.microsoft.com/office/powerpoint/2010/main" val="15006028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70771EFD-11EC-48C3-AC7B-63144FB913F5}" type="datetimeFigureOut">
              <a:rPr lang="en-GB" smtClean="0"/>
              <a:t>09/02/2023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315BE91-7DE4-4426-825F-B0FD2A355DB6}" type="slidenum">
              <a:rPr lang="en-GB" smtClean="0"/>
              <a:t>‹#›</a:t>
            </a:fld>
            <a:endParaRPr lang="en-GB" dirty="0"/>
          </a:p>
        </p:txBody>
      </p:sp>
    </p:spTree>
    <p:extLst>
      <p:ext uri="{BB962C8B-B14F-4D97-AF65-F5344CB8AC3E}">
        <p14:creationId xmlns:p14="http://schemas.microsoft.com/office/powerpoint/2010/main" val="836287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70771EFD-11EC-48C3-AC7B-63144FB913F5}" type="datetimeFigureOut">
              <a:rPr lang="en-GB" smtClean="0"/>
              <a:t>09/02/2023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315BE91-7DE4-4426-825F-B0FD2A355DB6}" type="slidenum">
              <a:rPr lang="en-GB" smtClean="0"/>
              <a:t>‹#›</a:t>
            </a:fld>
            <a:endParaRPr lang="en-GB" dirty="0"/>
          </a:p>
        </p:txBody>
      </p:sp>
    </p:spTree>
    <p:extLst>
      <p:ext uri="{BB962C8B-B14F-4D97-AF65-F5344CB8AC3E}">
        <p14:creationId xmlns:p14="http://schemas.microsoft.com/office/powerpoint/2010/main" val="2528442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771EFD-11EC-48C3-AC7B-63144FB913F5}" type="datetimeFigureOut">
              <a:rPr lang="en-GB" smtClean="0"/>
              <a:t>09/02/2023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315BE91-7DE4-4426-825F-B0FD2A355DB6}" type="slidenum">
              <a:rPr lang="en-GB" smtClean="0"/>
              <a:t>‹#›</a:t>
            </a:fld>
            <a:endParaRPr lang="en-GB" dirty="0"/>
          </a:p>
        </p:txBody>
      </p:sp>
    </p:spTree>
    <p:extLst>
      <p:ext uri="{BB962C8B-B14F-4D97-AF65-F5344CB8AC3E}">
        <p14:creationId xmlns:p14="http://schemas.microsoft.com/office/powerpoint/2010/main" val="2688402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771EFD-11EC-48C3-AC7B-63144FB913F5}" type="datetimeFigureOut">
              <a:rPr lang="en-GB" smtClean="0"/>
              <a:t>09/02/2023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315BE91-7DE4-4426-825F-B0FD2A355DB6}" type="slidenum">
              <a:rPr lang="en-GB" smtClean="0"/>
              <a:t>‹#›</a:t>
            </a:fld>
            <a:endParaRPr lang="en-GB" dirty="0"/>
          </a:p>
        </p:txBody>
      </p:sp>
    </p:spTree>
    <p:extLst>
      <p:ext uri="{BB962C8B-B14F-4D97-AF65-F5344CB8AC3E}">
        <p14:creationId xmlns:p14="http://schemas.microsoft.com/office/powerpoint/2010/main" val="4103095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0771EFD-11EC-48C3-AC7B-63144FB913F5}" type="datetimeFigureOut">
              <a:rPr lang="en-GB" smtClean="0"/>
              <a:t>09/02/2023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315BE91-7DE4-4426-825F-B0FD2A355DB6}" type="slidenum">
              <a:rPr lang="en-GB" smtClean="0"/>
              <a:t>‹#›</a:t>
            </a:fld>
            <a:endParaRPr lang="en-GB" dirty="0"/>
          </a:p>
        </p:txBody>
      </p:sp>
    </p:spTree>
    <p:extLst>
      <p:ext uri="{BB962C8B-B14F-4D97-AF65-F5344CB8AC3E}">
        <p14:creationId xmlns:p14="http://schemas.microsoft.com/office/powerpoint/2010/main" val="3148248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0771EFD-11EC-48C3-AC7B-63144FB913F5}" type="datetimeFigureOut">
              <a:rPr lang="en-GB" smtClean="0"/>
              <a:t>09/02/2023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0315BE91-7DE4-4426-825F-B0FD2A355DB6}" type="slidenum">
              <a:rPr lang="en-GB" smtClean="0"/>
              <a:t>‹#›</a:t>
            </a:fld>
            <a:endParaRPr lang="en-GB" dirty="0"/>
          </a:p>
        </p:txBody>
      </p:sp>
    </p:spTree>
    <p:extLst>
      <p:ext uri="{BB962C8B-B14F-4D97-AF65-F5344CB8AC3E}">
        <p14:creationId xmlns:p14="http://schemas.microsoft.com/office/powerpoint/2010/main" val="3293254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0771EFD-11EC-48C3-AC7B-63144FB913F5}" type="datetimeFigureOut">
              <a:rPr lang="en-GB" smtClean="0"/>
              <a:t>09/02/2023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0315BE91-7DE4-4426-825F-B0FD2A355DB6}" type="slidenum">
              <a:rPr lang="en-GB" smtClean="0"/>
              <a:t>‹#›</a:t>
            </a:fld>
            <a:endParaRPr lang="en-GB" dirty="0"/>
          </a:p>
        </p:txBody>
      </p:sp>
    </p:spTree>
    <p:extLst>
      <p:ext uri="{BB962C8B-B14F-4D97-AF65-F5344CB8AC3E}">
        <p14:creationId xmlns:p14="http://schemas.microsoft.com/office/powerpoint/2010/main" val="1485489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771EFD-11EC-48C3-AC7B-63144FB913F5}" type="datetimeFigureOut">
              <a:rPr lang="en-GB" smtClean="0"/>
              <a:t>09/02/2023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0315BE91-7DE4-4426-825F-B0FD2A355DB6}" type="slidenum">
              <a:rPr lang="en-GB" smtClean="0"/>
              <a:t>‹#›</a:t>
            </a:fld>
            <a:endParaRPr lang="en-GB" dirty="0"/>
          </a:p>
        </p:txBody>
      </p:sp>
    </p:spTree>
    <p:extLst>
      <p:ext uri="{BB962C8B-B14F-4D97-AF65-F5344CB8AC3E}">
        <p14:creationId xmlns:p14="http://schemas.microsoft.com/office/powerpoint/2010/main" val="3692711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0771EFD-11EC-48C3-AC7B-63144FB913F5}" type="datetimeFigureOut">
              <a:rPr lang="en-GB" smtClean="0"/>
              <a:t>09/02/2023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315BE91-7DE4-4426-825F-B0FD2A355DB6}" type="slidenum">
              <a:rPr lang="en-GB" smtClean="0"/>
              <a:t>‹#›</a:t>
            </a:fld>
            <a:endParaRPr lang="en-GB" dirty="0"/>
          </a:p>
        </p:txBody>
      </p:sp>
    </p:spTree>
    <p:extLst>
      <p:ext uri="{BB962C8B-B14F-4D97-AF65-F5344CB8AC3E}">
        <p14:creationId xmlns:p14="http://schemas.microsoft.com/office/powerpoint/2010/main" val="2482208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dirty="0"/>
              <a:t>Click icon to add picture</a:t>
            </a:r>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0771EFD-11EC-48C3-AC7B-63144FB913F5}" type="datetimeFigureOut">
              <a:rPr lang="en-GB" smtClean="0"/>
              <a:t>09/02/2023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315BE91-7DE4-4426-825F-B0FD2A355DB6}" type="slidenum">
              <a:rPr lang="en-GB" smtClean="0"/>
              <a:t>‹#›</a:t>
            </a:fld>
            <a:endParaRPr lang="en-GB" dirty="0"/>
          </a:p>
        </p:txBody>
      </p:sp>
    </p:spTree>
    <p:extLst>
      <p:ext uri="{BB962C8B-B14F-4D97-AF65-F5344CB8AC3E}">
        <p14:creationId xmlns:p14="http://schemas.microsoft.com/office/powerpoint/2010/main" val="1864841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70771EFD-11EC-48C3-AC7B-63144FB913F5}" type="datetimeFigureOut">
              <a:rPr lang="en-GB" smtClean="0"/>
              <a:t>09/02/2023</a:t>
            </a:fld>
            <a:endParaRPr lang="en-GB"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GB"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0315BE91-7DE4-4426-825F-B0FD2A355DB6}" type="slidenum">
              <a:rPr lang="en-GB" smtClean="0"/>
              <a:t>‹#›</a:t>
            </a:fld>
            <a:endParaRPr lang="en-GB" dirty="0"/>
          </a:p>
        </p:txBody>
      </p:sp>
    </p:spTree>
    <p:extLst>
      <p:ext uri="{BB962C8B-B14F-4D97-AF65-F5344CB8AC3E}">
        <p14:creationId xmlns:p14="http://schemas.microsoft.com/office/powerpoint/2010/main" val="38367896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1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1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9F487-D862-40D9-B64D-AE29B4CC2140}"/>
              </a:ext>
            </a:extLst>
          </p:cNvPr>
          <p:cNvSpPr>
            <a:spLocks noGrp="1"/>
          </p:cNvSpPr>
          <p:nvPr>
            <p:ph type="ctrTitle"/>
          </p:nvPr>
        </p:nvSpPr>
        <p:spPr>
          <a:xfrm>
            <a:off x="850154" y="3024072"/>
            <a:ext cx="8825658" cy="1955432"/>
          </a:xfrm>
        </p:spPr>
        <p:txBody>
          <a:bodyPr/>
          <a:lstStyle/>
          <a:p>
            <a:r>
              <a:rPr lang="en-US" sz="5400" dirty="0">
                <a:solidFill>
                  <a:srgbClr val="EBEBEB"/>
                </a:solidFill>
                <a:latin typeface="Biome Light" panose="020B0303030204020804" pitchFamily="34" charset="0"/>
                <a:cs typeface="Biome Light" panose="020B0303030204020804" pitchFamily="34" charset="0"/>
              </a:rPr>
              <a:t>Pathways for All</a:t>
            </a:r>
            <a:br>
              <a:rPr lang="en-US" sz="5400" dirty="0">
                <a:solidFill>
                  <a:srgbClr val="EBEBEB"/>
                </a:solidFill>
                <a:latin typeface="Biome Light" panose="020B0303030204020804" pitchFamily="34" charset="0"/>
                <a:cs typeface="Biome Light" panose="020B0303030204020804" pitchFamily="34" charset="0"/>
              </a:rPr>
            </a:br>
            <a:br>
              <a:rPr lang="en-US" sz="5400" dirty="0">
                <a:solidFill>
                  <a:srgbClr val="EBEBEB"/>
                </a:solidFill>
                <a:latin typeface="Biome Light" panose="020B0303030204020804" pitchFamily="34" charset="0"/>
                <a:cs typeface="Biome Light" panose="020B0303030204020804" pitchFamily="34" charset="0"/>
              </a:rPr>
            </a:br>
            <a:r>
              <a:rPr lang="en-US" sz="5400" dirty="0">
                <a:solidFill>
                  <a:srgbClr val="EBEBEB"/>
                </a:solidFill>
                <a:latin typeface="Biome Light" panose="020B0303030204020804" pitchFamily="34" charset="0"/>
                <a:cs typeface="Biome Light" panose="020B0303030204020804" pitchFamily="34" charset="0"/>
              </a:rPr>
              <a:t>Branding and Design Competition 2023</a:t>
            </a:r>
            <a:endParaRPr lang="en-GB" dirty="0"/>
          </a:p>
        </p:txBody>
      </p:sp>
    </p:spTree>
    <p:extLst>
      <p:ext uri="{BB962C8B-B14F-4D97-AF65-F5344CB8AC3E}">
        <p14:creationId xmlns:p14="http://schemas.microsoft.com/office/powerpoint/2010/main" val="413116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7084313B-C03D-4981-9786-879159A6039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9" name="Rectangle 8">
              <a:extLst>
                <a:ext uri="{FF2B5EF4-FFF2-40B4-BE49-F238E27FC236}">
                  <a16:creationId xmlns:a16="http://schemas.microsoft.com/office/drawing/2014/main" id="{A99190B9-52DD-45DC-BE21-AACE88FEC7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3">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Oval 9">
              <a:extLst>
                <a:ext uri="{FF2B5EF4-FFF2-40B4-BE49-F238E27FC236}">
                  <a16:creationId xmlns:a16="http://schemas.microsoft.com/office/drawing/2014/main" id="{D1EE260A-12FB-4D71-A318-71BED7FF31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0">
              <a:extLst>
                <a:ext uri="{FF2B5EF4-FFF2-40B4-BE49-F238E27FC236}">
                  <a16:creationId xmlns:a16="http://schemas.microsoft.com/office/drawing/2014/main" id="{B52EC39A-8D44-4CEF-820F-A442CFA42D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a:extLst>
                <a:ext uri="{FF2B5EF4-FFF2-40B4-BE49-F238E27FC236}">
                  <a16:creationId xmlns:a16="http://schemas.microsoft.com/office/drawing/2014/main" id="{2D010773-529F-4A3D-A0AB-E7CE12DC61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a:extLst>
                <a:ext uri="{FF2B5EF4-FFF2-40B4-BE49-F238E27FC236}">
                  <a16:creationId xmlns:a16="http://schemas.microsoft.com/office/drawing/2014/main" id="{D7582733-2D5B-4103-A63C-0D0D817804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a:extLst>
                <a:ext uri="{FF2B5EF4-FFF2-40B4-BE49-F238E27FC236}">
                  <a16:creationId xmlns:a16="http://schemas.microsoft.com/office/drawing/2014/main" id="{6D073C2A-0E86-458E-88D4-27124FDAD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Freeform 5">
              <a:extLst>
                <a:ext uri="{FF2B5EF4-FFF2-40B4-BE49-F238E27FC236}">
                  <a16:creationId xmlns:a16="http://schemas.microsoft.com/office/drawing/2014/main" id="{01A64F04-7AF7-48B9-A1B0-956BBCEEFE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Freeform 5">
              <a:extLst>
                <a:ext uri="{FF2B5EF4-FFF2-40B4-BE49-F238E27FC236}">
                  <a16:creationId xmlns:a16="http://schemas.microsoft.com/office/drawing/2014/main" id="{989ABE99-7694-4211-A627-459BE5422B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7" name="Freeform 5">
              <a:extLst>
                <a:ext uri="{FF2B5EF4-FFF2-40B4-BE49-F238E27FC236}">
                  <a16:creationId xmlns:a16="http://schemas.microsoft.com/office/drawing/2014/main" id="{254B4214-6F53-497C-8322-9CE8158AA33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9" name="Rectangle 18">
            <a:extLst>
              <a:ext uri="{FF2B5EF4-FFF2-40B4-BE49-F238E27FC236}">
                <a16:creationId xmlns:a16="http://schemas.microsoft.com/office/drawing/2014/main" id="{20E145FF-1D18-4246-A2BA-9F6B4D5336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303CE23E-169F-4D13-A873-0D5BE6EAA246}"/>
              </a:ext>
            </a:extLst>
          </p:cNvPr>
          <p:cNvSpPr>
            <a:spLocks noGrp="1"/>
          </p:cNvSpPr>
          <p:nvPr>
            <p:ph type="title"/>
          </p:nvPr>
        </p:nvSpPr>
        <p:spPr>
          <a:xfrm>
            <a:off x="763588" y="1130603"/>
            <a:ext cx="3865345" cy="4596794"/>
          </a:xfrm>
        </p:spPr>
        <p:txBody>
          <a:bodyPr vert="horz" lIns="91440" tIns="45720" rIns="91440" bIns="45720" rtlCol="0" anchor="ctr">
            <a:normAutofit/>
          </a:bodyPr>
          <a:lstStyle/>
          <a:p>
            <a:r>
              <a:rPr lang="en-US" sz="3200" dirty="0">
                <a:solidFill>
                  <a:srgbClr val="EBEBEB"/>
                </a:solidFill>
                <a:latin typeface="Biome Light" panose="020B0303030204020804" pitchFamily="34" charset="0"/>
                <a:cs typeface="Biome Light" panose="020B0303030204020804" pitchFamily="34" charset="0"/>
              </a:rPr>
              <a:t>Calling all graphic designers aged 16-19*</a:t>
            </a:r>
            <a:endParaRPr lang="en-US" sz="3200" dirty="0">
              <a:solidFill>
                <a:srgbClr val="EBEBEB"/>
              </a:solidFill>
            </a:endParaRPr>
          </a:p>
        </p:txBody>
      </p:sp>
      <p:sp>
        <p:nvSpPr>
          <p:cNvPr id="3" name="Text Placeholder 2">
            <a:extLst>
              <a:ext uri="{FF2B5EF4-FFF2-40B4-BE49-F238E27FC236}">
                <a16:creationId xmlns:a16="http://schemas.microsoft.com/office/drawing/2014/main" id="{A2B5CD8D-4114-423A-AFD2-2F199D0002D2}"/>
              </a:ext>
            </a:extLst>
          </p:cNvPr>
          <p:cNvSpPr>
            <a:spLocks noGrp="1"/>
          </p:cNvSpPr>
          <p:nvPr>
            <p:ph type="body" sz="half" idx="2"/>
          </p:nvPr>
        </p:nvSpPr>
        <p:spPr>
          <a:xfrm>
            <a:off x="4954588" y="50566"/>
            <a:ext cx="7028935" cy="6423003"/>
          </a:xfrm>
        </p:spPr>
        <p:txBody>
          <a:bodyPr vert="horz" lIns="91440" tIns="45720" rIns="91440" bIns="45720" rtlCol="0" anchor="ctr">
            <a:normAutofit/>
          </a:bodyPr>
          <a:lstStyle/>
          <a:p>
            <a:pPr>
              <a:lnSpc>
                <a:spcPct val="90000"/>
              </a:lnSpc>
              <a:buFont typeface="Wingdings 3" charset="2"/>
              <a:buChar char=""/>
            </a:pPr>
            <a:r>
              <a:rPr lang="en-US" sz="2000" dirty="0">
                <a:latin typeface="Biome Light" panose="020B0502040204020203" pitchFamily="34" charset="0"/>
                <a:cs typeface="Biome Light" panose="020B0502040204020203" pitchFamily="34" charset="0"/>
              </a:rPr>
              <a:t>  We are running a competition to create new branding for a major Kent-wide education campaign</a:t>
            </a:r>
          </a:p>
          <a:p>
            <a:pPr>
              <a:lnSpc>
                <a:spcPct val="90000"/>
              </a:lnSpc>
              <a:buFont typeface="Wingdings 3" charset="2"/>
              <a:buChar char=""/>
            </a:pPr>
            <a:r>
              <a:rPr lang="en-US" sz="2000" dirty="0">
                <a:latin typeface="Biome Light" panose="020B0502040204020203" pitchFamily="34" charset="0"/>
                <a:cs typeface="Biome Light" panose="020B0502040204020203" pitchFamily="34" charset="0"/>
              </a:rPr>
              <a:t>Win a fantastic work placement</a:t>
            </a:r>
            <a:r>
              <a:rPr lang="en-US" sz="2000" baseline="30000" dirty="0">
                <a:latin typeface="Biome Light" panose="020B0502040204020203" pitchFamily="34" charset="0"/>
                <a:cs typeface="Biome Light" panose="020B0502040204020203" pitchFamily="34" charset="0"/>
              </a:rPr>
              <a:t>1</a:t>
            </a:r>
            <a:r>
              <a:rPr lang="en-US" sz="2000" dirty="0">
                <a:latin typeface="Biome Light" panose="020B0502040204020203" pitchFamily="34" charset="0"/>
                <a:cs typeface="Biome Light" panose="020B0502040204020203" pitchFamily="34" charset="0"/>
              </a:rPr>
              <a:t> and the opportunity to see your graphics used across Kent </a:t>
            </a:r>
          </a:p>
          <a:p>
            <a:pPr>
              <a:lnSpc>
                <a:spcPct val="90000"/>
              </a:lnSpc>
              <a:buFont typeface="Wingdings 3" charset="2"/>
              <a:buChar char=""/>
            </a:pPr>
            <a:r>
              <a:rPr lang="en-US" sz="2000" dirty="0">
                <a:latin typeface="Biome Light" panose="020B0502040204020203" pitchFamily="34" charset="0"/>
                <a:cs typeface="Biome Light" panose="020B0502040204020203" pitchFamily="34" charset="0"/>
              </a:rPr>
              <a:t>In the Summer Term of 2021 we reviewed the education, skills, and training opportunities available in Kent for 16–19 year olds and made recommendations for improvements </a:t>
            </a:r>
          </a:p>
          <a:p>
            <a:pPr>
              <a:lnSpc>
                <a:spcPct val="90000"/>
              </a:lnSpc>
              <a:buFont typeface="Wingdings 3" charset="2"/>
              <a:buChar char=""/>
            </a:pPr>
            <a:r>
              <a:rPr lang="en-US" sz="2000" dirty="0">
                <a:latin typeface="Biome Light" panose="020B0502040204020203" pitchFamily="34" charset="0"/>
                <a:cs typeface="Biome Light" panose="020B0502040204020203" pitchFamily="34" charset="0"/>
              </a:rPr>
              <a:t>It's now time to carry out our plan and we are committed to making these opportunities the best they can be for children and young people living, working, and gaining their education in Kent</a:t>
            </a:r>
          </a:p>
          <a:p>
            <a:pPr>
              <a:lnSpc>
                <a:spcPct val="90000"/>
              </a:lnSpc>
              <a:buFont typeface="Wingdings 3" charset="2"/>
              <a:buChar char=""/>
            </a:pPr>
            <a:r>
              <a:rPr lang="en-US" sz="2000" dirty="0">
                <a:latin typeface="Biome Light" panose="020B0303030204020804" pitchFamily="34" charset="0"/>
                <a:cs typeface="Biome Light" panose="020B0303030204020804" pitchFamily="34" charset="0"/>
              </a:rPr>
              <a:t>We would like to call out to our young designers and creatives to design the brand and logo for this exciting work. It’s your chance to put your talents into practice. </a:t>
            </a:r>
          </a:p>
          <a:p>
            <a:pPr>
              <a:lnSpc>
                <a:spcPct val="90000"/>
              </a:lnSpc>
              <a:buFont typeface="Wingdings 3" charset="2"/>
              <a:buChar char=""/>
            </a:pPr>
            <a:r>
              <a:rPr lang="en-US" sz="2000" dirty="0">
                <a:latin typeface="Biome Light" panose="020B0303030204020804" pitchFamily="34" charset="0"/>
                <a:cs typeface="Biome Light" panose="020B0303030204020804" pitchFamily="34" charset="0"/>
              </a:rPr>
              <a:t>The winning designer will help us launch our new approach under a brand that is supported and chosen by our partners, and more importantly, designed by you, one of our young residents or service users</a:t>
            </a:r>
          </a:p>
        </p:txBody>
      </p:sp>
      <p:sp>
        <p:nvSpPr>
          <p:cNvPr id="4" name="TextBox 3">
            <a:extLst>
              <a:ext uri="{FF2B5EF4-FFF2-40B4-BE49-F238E27FC236}">
                <a16:creationId xmlns:a16="http://schemas.microsoft.com/office/drawing/2014/main" id="{CFAC9BC3-88A4-850C-A70F-E93415E3D183}"/>
              </a:ext>
            </a:extLst>
          </p:cNvPr>
          <p:cNvSpPr txBox="1"/>
          <p:nvPr/>
        </p:nvSpPr>
        <p:spPr>
          <a:xfrm>
            <a:off x="161364" y="6455835"/>
            <a:ext cx="6589059" cy="369332"/>
          </a:xfrm>
          <a:prstGeom prst="rect">
            <a:avLst/>
          </a:prstGeom>
          <a:noFill/>
        </p:spPr>
        <p:txBody>
          <a:bodyPr wrap="square" rtlCol="0">
            <a:spAutoFit/>
          </a:bodyPr>
          <a:lstStyle/>
          <a:p>
            <a:r>
              <a:rPr lang="en-GB" dirty="0"/>
              <a:t>* </a:t>
            </a:r>
            <a:r>
              <a:rPr lang="en-GB" sz="1200" dirty="0"/>
              <a:t>16–25 year olds if Special Educational Needs and/or Disability</a:t>
            </a:r>
          </a:p>
        </p:txBody>
      </p:sp>
      <p:sp>
        <p:nvSpPr>
          <p:cNvPr id="5" name="TextBox 4">
            <a:extLst>
              <a:ext uri="{FF2B5EF4-FFF2-40B4-BE49-F238E27FC236}">
                <a16:creationId xmlns:a16="http://schemas.microsoft.com/office/drawing/2014/main" id="{C0DED4D2-BE14-3A57-E967-97682C6688B9}"/>
              </a:ext>
            </a:extLst>
          </p:cNvPr>
          <p:cNvSpPr txBox="1"/>
          <p:nvPr/>
        </p:nvSpPr>
        <p:spPr>
          <a:xfrm>
            <a:off x="5129240" y="6399316"/>
            <a:ext cx="6854283" cy="430887"/>
          </a:xfrm>
          <a:prstGeom prst="rect">
            <a:avLst/>
          </a:prstGeom>
          <a:noFill/>
        </p:spPr>
        <p:txBody>
          <a:bodyPr wrap="square" rtlCol="0">
            <a:spAutoFit/>
          </a:bodyPr>
          <a:lstStyle/>
          <a:p>
            <a:r>
              <a:rPr lang="en-US" sz="1100" baseline="30000" dirty="0">
                <a:solidFill>
                  <a:schemeClr val="accent6">
                    <a:lumMod val="75000"/>
                  </a:schemeClr>
                </a:solidFill>
                <a:effectLst/>
                <a:latin typeface="Calibri" panose="020F0502020204030204" pitchFamily="34" charset="0"/>
                <a:ea typeface="Arial Unicode MS"/>
              </a:rPr>
              <a:t>1 </a:t>
            </a:r>
            <a:r>
              <a:rPr lang="en-US" sz="1100" dirty="0">
                <a:solidFill>
                  <a:schemeClr val="accent6">
                    <a:lumMod val="75000"/>
                  </a:schemeClr>
                </a:solidFill>
                <a:effectLst/>
                <a:latin typeface="Calibri" panose="020F0502020204030204" pitchFamily="34" charset="0"/>
                <a:ea typeface="Arial Unicode MS"/>
              </a:rPr>
              <a:t>Placement to be confirmed, duration will be up to a week, to be taken at a mutually agreed date between the winner and the placement lead contact.</a:t>
            </a:r>
            <a:r>
              <a:rPr lang="en-GB" sz="1100" dirty="0">
                <a:solidFill>
                  <a:schemeClr val="accent6">
                    <a:lumMod val="75000"/>
                  </a:schemeClr>
                </a:solidFill>
              </a:rPr>
              <a:t> </a:t>
            </a:r>
          </a:p>
        </p:txBody>
      </p:sp>
    </p:spTree>
    <p:extLst>
      <p:ext uri="{BB962C8B-B14F-4D97-AF65-F5344CB8AC3E}">
        <p14:creationId xmlns:p14="http://schemas.microsoft.com/office/powerpoint/2010/main" val="265906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 name="Group 7">
            <a:extLst>
              <a:ext uri="{FF2B5EF4-FFF2-40B4-BE49-F238E27FC236}">
                <a16:creationId xmlns:a16="http://schemas.microsoft.com/office/drawing/2014/main" id="{7084313B-C03D-4981-9786-879159A6039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9" name="Rectangle 8">
              <a:extLst>
                <a:ext uri="{FF2B5EF4-FFF2-40B4-BE49-F238E27FC236}">
                  <a16:creationId xmlns:a16="http://schemas.microsoft.com/office/drawing/2014/main" id="{A99190B9-52DD-45DC-BE21-AACE88FEC7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Oval 9">
              <a:extLst>
                <a:ext uri="{FF2B5EF4-FFF2-40B4-BE49-F238E27FC236}">
                  <a16:creationId xmlns:a16="http://schemas.microsoft.com/office/drawing/2014/main" id="{D1EE260A-12FB-4D71-A318-71BED7FF31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0">
              <a:extLst>
                <a:ext uri="{FF2B5EF4-FFF2-40B4-BE49-F238E27FC236}">
                  <a16:creationId xmlns:a16="http://schemas.microsoft.com/office/drawing/2014/main" id="{B52EC39A-8D44-4CEF-820F-A442CFA42D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a:extLst>
                <a:ext uri="{FF2B5EF4-FFF2-40B4-BE49-F238E27FC236}">
                  <a16:creationId xmlns:a16="http://schemas.microsoft.com/office/drawing/2014/main" id="{2D010773-529F-4A3D-A0AB-E7CE12DC61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a:extLst>
                <a:ext uri="{FF2B5EF4-FFF2-40B4-BE49-F238E27FC236}">
                  <a16:creationId xmlns:a16="http://schemas.microsoft.com/office/drawing/2014/main" id="{D7582733-2D5B-4103-A63C-0D0D817804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a:extLst>
                <a:ext uri="{FF2B5EF4-FFF2-40B4-BE49-F238E27FC236}">
                  <a16:creationId xmlns:a16="http://schemas.microsoft.com/office/drawing/2014/main" id="{6D073C2A-0E86-458E-88D4-27124FDAD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Freeform 5">
              <a:extLst>
                <a:ext uri="{FF2B5EF4-FFF2-40B4-BE49-F238E27FC236}">
                  <a16:creationId xmlns:a16="http://schemas.microsoft.com/office/drawing/2014/main" id="{01A64F04-7AF7-48B9-A1B0-956BBCEEFE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Freeform 5">
              <a:extLst>
                <a:ext uri="{FF2B5EF4-FFF2-40B4-BE49-F238E27FC236}">
                  <a16:creationId xmlns:a16="http://schemas.microsoft.com/office/drawing/2014/main" id="{989ABE99-7694-4211-A627-459BE5422B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7" name="Freeform 5">
              <a:extLst>
                <a:ext uri="{FF2B5EF4-FFF2-40B4-BE49-F238E27FC236}">
                  <a16:creationId xmlns:a16="http://schemas.microsoft.com/office/drawing/2014/main" id="{254B4214-6F53-497C-8322-9CE8158AA33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6" name="Rectangle 18">
            <a:extLst>
              <a:ext uri="{FF2B5EF4-FFF2-40B4-BE49-F238E27FC236}">
                <a16:creationId xmlns:a16="http://schemas.microsoft.com/office/drawing/2014/main" id="{20E145FF-1D18-4246-A2BA-9F6B4D5336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useBgFill="1">
        <p:nvSpPr>
          <p:cNvPr id="7"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0"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2"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4"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303CE23E-169F-4D13-A873-0D5BE6EAA246}"/>
              </a:ext>
            </a:extLst>
          </p:cNvPr>
          <p:cNvSpPr>
            <a:spLocks noGrp="1"/>
          </p:cNvSpPr>
          <p:nvPr>
            <p:ph type="title"/>
          </p:nvPr>
        </p:nvSpPr>
        <p:spPr>
          <a:xfrm>
            <a:off x="994087" y="1130603"/>
            <a:ext cx="3342442" cy="4596794"/>
          </a:xfrm>
        </p:spPr>
        <p:txBody>
          <a:bodyPr vert="horz" lIns="91440" tIns="45720" rIns="91440" bIns="45720" rtlCol="0" anchor="ctr">
            <a:normAutofit/>
          </a:bodyPr>
          <a:lstStyle/>
          <a:p>
            <a:pPr>
              <a:lnSpc>
                <a:spcPct val="90000"/>
              </a:lnSpc>
            </a:pPr>
            <a:r>
              <a:rPr lang="en-US" sz="3200" dirty="0">
                <a:solidFill>
                  <a:srgbClr val="EBEBEB"/>
                </a:solidFill>
                <a:latin typeface="Biome Light" panose="020B0303030204020804" pitchFamily="34" charset="0"/>
                <a:cs typeface="Biome Light" panose="020B0303030204020804" pitchFamily="34" charset="0"/>
              </a:rPr>
              <a:t>Branding and Design Competition 2023</a:t>
            </a:r>
            <a:br>
              <a:rPr lang="en-US" sz="3200" dirty="0">
                <a:solidFill>
                  <a:srgbClr val="EBEBEB"/>
                </a:solidFill>
              </a:rPr>
            </a:br>
            <a:endParaRPr lang="en-US" sz="3200" dirty="0">
              <a:solidFill>
                <a:srgbClr val="EBEBEB"/>
              </a:solidFill>
            </a:endParaRPr>
          </a:p>
        </p:txBody>
      </p:sp>
      <p:sp>
        <p:nvSpPr>
          <p:cNvPr id="3" name="Text Placeholder 2">
            <a:extLst>
              <a:ext uri="{FF2B5EF4-FFF2-40B4-BE49-F238E27FC236}">
                <a16:creationId xmlns:a16="http://schemas.microsoft.com/office/drawing/2014/main" id="{A2B5CD8D-4114-423A-AFD2-2F199D0002D2}"/>
              </a:ext>
            </a:extLst>
          </p:cNvPr>
          <p:cNvSpPr>
            <a:spLocks noGrp="1"/>
          </p:cNvSpPr>
          <p:nvPr>
            <p:ph type="body" sz="half" idx="2"/>
          </p:nvPr>
        </p:nvSpPr>
        <p:spPr>
          <a:xfrm>
            <a:off x="5290076" y="145774"/>
            <a:ext cx="6739434" cy="6546573"/>
          </a:xfrm>
        </p:spPr>
        <p:txBody>
          <a:bodyPr vert="horz" lIns="91440" tIns="45720" rIns="91440" bIns="45720" rtlCol="0" anchor="ctr">
            <a:normAutofit/>
          </a:bodyPr>
          <a:lstStyle/>
          <a:p>
            <a:pPr>
              <a:lnSpc>
                <a:spcPct val="90000"/>
              </a:lnSpc>
              <a:buFont typeface="Wingdings 3" charset="2"/>
              <a:buChar char=""/>
            </a:pPr>
            <a:r>
              <a:rPr lang="en-US" sz="2000" dirty="0">
                <a:latin typeface="Biome Light" panose="020B0303030204020804" pitchFamily="34" charset="0"/>
                <a:cs typeface="Biome Light" panose="020B0303030204020804" pitchFamily="34" charset="0"/>
              </a:rPr>
              <a:t>If you would like to see your design used across Kent and win a fantastic work placement</a:t>
            </a:r>
            <a:r>
              <a:rPr lang="en-US" sz="2000" baseline="30000" dirty="0">
                <a:latin typeface="Biome Light" panose="020B0303030204020804" pitchFamily="34" charset="0"/>
                <a:cs typeface="Biome Light" panose="020B0303030204020804" pitchFamily="34" charset="0"/>
              </a:rPr>
              <a:t>1</a:t>
            </a:r>
            <a:r>
              <a:rPr lang="en-US" sz="2000" dirty="0">
                <a:latin typeface="Biome Light" panose="020B0303030204020804" pitchFamily="34" charset="0"/>
                <a:cs typeface="Biome Light" panose="020B0303030204020804" pitchFamily="34" charset="0"/>
              </a:rPr>
              <a:t> by creating this dynamic branding for us, please see the full brief and terms of the competition, then submit your final designs to pathwaysforall@kent.gov.uk  by  Friday, 21 April 2023 for entry into the competition</a:t>
            </a:r>
          </a:p>
          <a:p>
            <a:pPr>
              <a:lnSpc>
                <a:spcPct val="90000"/>
              </a:lnSpc>
            </a:pPr>
            <a:endParaRPr lang="en-US" sz="2000" dirty="0">
              <a:latin typeface="Biome Light" panose="020B0303030204020804" pitchFamily="34" charset="0"/>
              <a:cs typeface="Biome Light" panose="020B0303030204020804" pitchFamily="34" charset="0"/>
            </a:endParaRPr>
          </a:p>
          <a:p>
            <a:pPr>
              <a:lnSpc>
                <a:spcPct val="90000"/>
              </a:lnSpc>
              <a:buFont typeface="Wingdings 3" charset="2"/>
              <a:buChar char=""/>
            </a:pPr>
            <a:r>
              <a:rPr lang="en-US" sz="2000" dirty="0">
                <a:latin typeface="Biome Light" panose="020B0303030204020804" pitchFamily="34" charset="0"/>
                <a:cs typeface="Biome Light" panose="020B0303030204020804" pitchFamily="34" charset="0"/>
              </a:rPr>
              <a:t>  Judging will be by Pathways for all Strategic Partner members, the work base offering the placement, and the Creative Services Manager of Kent County Council’s Marketing and Resident Experience Team</a:t>
            </a:r>
          </a:p>
          <a:p>
            <a:pPr>
              <a:lnSpc>
                <a:spcPct val="90000"/>
              </a:lnSpc>
            </a:pPr>
            <a:endParaRPr lang="en-US" sz="2000" dirty="0">
              <a:latin typeface="Biome Light" panose="020B0303030204020804" pitchFamily="34" charset="0"/>
              <a:cs typeface="Biome Light" panose="020B0303030204020804" pitchFamily="34" charset="0"/>
            </a:endParaRPr>
          </a:p>
          <a:p>
            <a:pPr>
              <a:lnSpc>
                <a:spcPct val="90000"/>
              </a:lnSpc>
              <a:buFont typeface="Wingdings 3" charset="2"/>
              <a:buChar char=""/>
            </a:pPr>
            <a:r>
              <a:rPr lang="en-US" sz="2000" dirty="0">
                <a:latin typeface="Biome Light" panose="020B0303030204020804" pitchFamily="34" charset="0"/>
                <a:cs typeface="Biome Light" panose="020B0303030204020804" pitchFamily="34" charset="0"/>
              </a:rPr>
              <a:t>  Our winning entrant will be notified on 12 May 2023</a:t>
            </a:r>
            <a:endParaRPr lang="en-US" sz="2000" dirty="0">
              <a:highlight>
                <a:srgbClr val="FFFF00"/>
              </a:highlight>
              <a:latin typeface="Biome Light" panose="020B0303030204020804" pitchFamily="34" charset="0"/>
              <a:cs typeface="Biome Light" panose="020B0303030204020804" pitchFamily="34" charset="0"/>
            </a:endParaRPr>
          </a:p>
        </p:txBody>
      </p:sp>
      <p:sp>
        <p:nvSpPr>
          <p:cNvPr id="19" name="Footer Placeholder 18">
            <a:extLst>
              <a:ext uri="{FF2B5EF4-FFF2-40B4-BE49-F238E27FC236}">
                <a16:creationId xmlns:a16="http://schemas.microsoft.com/office/drawing/2014/main" id="{FD15945B-3939-2AA3-3208-6F191A732731}"/>
              </a:ext>
            </a:extLst>
          </p:cNvPr>
          <p:cNvSpPr>
            <a:spLocks noGrp="1"/>
          </p:cNvSpPr>
          <p:nvPr>
            <p:ph type="ftr" sz="quarter" idx="11"/>
          </p:nvPr>
        </p:nvSpPr>
        <p:spPr>
          <a:xfrm>
            <a:off x="5290076" y="6313224"/>
            <a:ext cx="6442418" cy="285222"/>
          </a:xfrm>
        </p:spPr>
        <p:txBody>
          <a:bodyPr/>
          <a:lstStyle/>
          <a:p>
            <a:r>
              <a:rPr lang="en-GB" baseline="30000" dirty="0"/>
              <a:t>1</a:t>
            </a:r>
            <a:r>
              <a:rPr lang="en-GB" dirty="0"/>
              <a:t> Placement to be confirmed, duration will be up to a week, to be taken at a mutually agreed date between the winner and the placement lead contact. </a:t>
            </a:r>
          </a:p>
        </p:txBody>
      </p:sp>
    </p:spTree>
    <p:extLst>
      <p:ext uri="{BB962C8B-B14F-4D97-AF65-F5344CB8AC3E}">
        <p14:creationId xmlns:p14="http://schemas.microsoft.com/office/powerpoint/2010/main" val="1355076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E5D4A15D-C852-47D7-A7E3-7F8FEE9FCA9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0" name="Rectangle 9">
              <a:extLst>
                <a:ext uri="{FF2B5EF4-FFF2-40B4-BE49-F238E27FC236}">
                  <a16:creationId xmlns:a16="http://schemas.microsoft.com/office/drawing/2014/main" id="{C06AA6A2-9E5B-46E6-82B0-8FC1CA7231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a:extLst>
                <a:ext uri="{FF2B5EF4-FFF2-40B4-BE49-F238E27FC236}">
                  <a16:creationId xmlns:a16="http://schemas.microsoft.com/office/drawing/2014/main" id="{11E7C01A-5F5B-4E17-B91B-26FA9ADB54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a:extLst>
                <a:ext uri="{FF2B5EF4-FFF2-40B4-BE49-F238E27FC236}">
                  <a16:creationId xmlns:a16="http://schemas.microsoft.com/office/drawing/2014/main" id="{71DA43BF-6FE1-458D-A112-1687677B00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a:extLst>
                <a:ext uri="{FF2B5EF4-FFF2-40B4-BE49-F238E27FC236}">
                  <a16:creationId xmlns:a16="http://schemas.microsoft.com/office/drawing/2014/main" id="{FAA5FF03-83FF-43B9-B66B-5FD05A9589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a:extLst>
                <a:ext uri="{FF2B5EF4-FFF2-40B4-BE49-F238E27FC236}">
                  <a16:creationId xmlns:a16="http://schemas.microsoft.com/office/drawing/2014/main" id="{BC4D7AA7-0424-4C72-AE55-4B413DD471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a:extLst>
                <a:ext uri="{FF2B5EF4-FFF2-40B4-BE49-F238E27FC236}">
                  <a16:creationId xmlns:a16="http://schemas.microsoft.com/office/drawing/2014/main" id="{BC2D80F1-5DC4-4396-B0E1-C774E82EC7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a:extLst>
                <a:ext uri="{FF2B5EF4-FFF2-40B4-BE49-F238E27FC236}">
                  <a16:creationId xmlns:a16="http://schemas.microsoft.com/office/drawing/2014/main" id="{48171057-920A-4188-A18E-97D710A359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a:extLst>
                <a:ext uri="{FF2B5EF4-FFF2-40B4-BE49-F238E27FC236}">
                  <a16:creationId xmlns:a16="http://schemas.microsoft.com/office/drawing/2014/main" id="{1C871B74-1D69-47F0-A28D-8F34547796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8" name="Freeform 5">
              <a:extLst>
                <a:ext uri="{FF2B5EF4-FFF2-40B4-BE49-F238E27FC236}">
                  <a16:creationId xmlns:a16="http://schemas.microsoft.com/office/drawing/2014/main" id="{63001BDC-368C-49CC-9F3F-EAF38A0A49E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0" name="Rectangle 19">
            <a:extLst>
              <a:ext uri="{FF2B5EF4-FFF2-40B4-BE49-F238E27FC236}">
                <a16:creationId xmlns:a16="http://schemas.microsoft.com/office/drawing/2014/main" id="{6288FC2F-B192-42B2-90BE-517E1039BE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pSp>
        <p:nvGrpSpPr>
          <p:cNvPr id="22" name="Group 21">
            <a:extLst>
              <a:ext uri="{FF2B5EF4-FFF2-40B4-BE49-F238E27FC236}">
                <a16:creationId xmlns:a16="http://schemas.microsoft.com/office/drawing/2014/main" id="{2F448CB3-7B4F-45D7-B7C0-DF553DF6145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23" name="Rectangle 22">
              <a:extLst>
                <a:ext uri="{FF2B5EF4-FFF2-40B4-BE49-F238E27FC236}">
                  <a16:creationId xmlns:a16="http://schemas.microsoft.com/office/drawing/2014/main" id="{5C5305EA-7A88-413D-BE8A-47A02476F0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Freeform 5">
              <a:extLst>
                <a:ext uri="{FF2B5EF4-FFF2-40B4-BE49-F238E27FC236}">
                  <a16:creationId xmlns:a16="http://schemas.microsoft.com/office/drawing/2014/main" id="{FCA94DB5-FE56-4A3D-BC48-31B5595197F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grpSp>
      <p:sp>
        <p:nvSpPr>
          <p:cNvPr id="2" name="Title 1">
            <a:extLst>
              <a:ext uri="{FF2B5EF4-FFF2-40B4-BE49-F238E27FC236}">
                <a16:creationId xmlns:a16="http://schemas.microsoft.com/office/drawing/2014/main" id="{7B921550-671E-45A2-BC0F-CF083C63B480}"/>
              </a:ext>
            </a:extLst>
          </p:cNvPr>
          <p:cNvSpPr>
            <a:spLocks noGrp="1"/>
          </p:cNvSpPr>
          <p:nvPr>
            <p:ph type="title"/>
          </p:nvPr>
        </p:nvSpPr>
        <p:spPr>
          <a:xfrm>
            <a:off x="608011" y="608527"/>
            <a:ext cx="8761413" cy="706964"/>
          </a:xfrm>
        </p:spPr>
        <p:txBody>
          <a:bodyPr vert="horz" lIns="91440" tIns="45720" rIns="91440" bIns="45720" rtlCol="0" anchor="ctr">
            <a:normAutofit/>
          </a:bodyPr>
          <a:lstStyle/>
          <a:p>
            <a:r>
              <a:rPr lang="en-US" sz="3600" dirty="0">
                <a:solidFill>
                  <a:srgbClr val="FFFFFF"/>
                </a:solidFill>
                <a:effectLst/>
                <a:latin typeface="Biome Light" panose="020B0303030204020804" pitchFamily="34" charset="0"/>
                <a:cs typeface="Biome Light" panose="020B0303030204020804" pitchFamily="34" charset="0"/>
              </a:rPr>
              <a:t>The brief </a:t>
            </a:r>
            <a:endParaRPr lang="en-US" sz="3600" dirty="0">
              <a:solidFill>
                <a:srgbClr val="FFFFFF"/>
              </a:solidFill>
              <a:latin typeface="Biome Light" panose="020B0303030204020804" pitchFamily="34" charset="0"/>
              <a:cs typeface="Biome Light" panose="020B0303030204020804" pitchFamily="34" charset="0"/>
            </a:endParaRPr>
          </a:p>
        </p:txBody>
      </p:sp>
      <p:sp>
        <p:nvSpPr>
          <p:cNvPr id="26" name="Rectangle 25">
            <a:extLst>
              <a:ext uri="{FF2B5EF4-FFF2-40B4-BE49-F238E27FC236}">
                <a16:creationId xmlns:a16="http://schemas.microsoft.com/office/drawing/2014/main" id="{F9ED434F-8767-46CC-B26B-5AF62FF01E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5" name="Text Placeholder 2" descr="The brief set out in 6 boxes, please see related document that lists these in table form.">
            <a:extLst>
              <a:ext uri="{FF2B5EF4-FFF2-40B4-BE49-F238E27FC236}">
                <a16:creationId xmlns:a16="http://schemas.microsoft.com/office/drawing/2014/main" id="{5C77587C-676F-2EB5-61F3-3BC30035C3E0}"/>
              </a:ext>
            </a:extLst>
          </p:cNvPr>
          <p:cNvGraphicFramePr/>
          <p:nvPr>
            <p:extLst>
              <p:ext uri="{D42A27DB-BD31-4B8C-83A1-F6EECF244321}">
                <p14:modId xmlns:p14="http://schemas.microsoft.com/office/powerpoint/2010/main" val="3006488408"/>
              </p:ext>
            </p:extLst>
          </p:nvPr>
        </p:nvGraphicFramePr>
        <p:xfrm>
          <a:off x="854650" y="1143000"/>
          <a:ext cx="10573762" cy="52573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08DC223C-C0DB-61C9-F9B9-F14A09344135}"/>
              </a:ext>
            </a:extLst>
          </p:cNvPr>
          <p:cNvSpPr txBox="1"/>
          <p:nvPr/>
        </p:nvSpPr>
        <p:spPr>
          <a:xfrm>
            <a:off x="161364" y="6455835"/>
            <a:ext cx="6589059" cy="369332"/>
          </a:xfrm>
          <a:prstGeom prst="rect">
            <a:avLst/>
          </a:prstGeom>
          <a:noFill/>
        </p:spPr>
        <p:txBody>
          <a:bodyPr wrap="square" rtlCol="0">
            <a:spAutoFit/>
          </a:bodyPr>
          <a:lstStyle/>
          <a:p>
            <a:r>
              <a:rPr lang="en-GB" dirty="0">
                <a:solidFill>
                  <a:schemeClr val="bg1"/>
                </a:solidFill>
              </a:rPr>
              <a:t>* </a:t>
            </a:r>
            <a:r>
              <a:rPr lang="en-GB" sz="1200" dirty="0">
                <a:solidFill>
                  <a:schemeClr val="bg1"/>
                </a:solidFill>
              </a:rPr>
              <a:t>16–25 year olds if Special Educational Needs and/or Disability</a:t>
            </a:r>
          </a:p>
        </p:txBody>
      </p:sp>
    </p:spTree>
    <p:extLst>
      <p:ext uri="{BB962C8B-B14F-4D97-AF65-F5344CB8AC3E}">
        <p14:creationId xmlns:p14="http://schemas.microsoft.com/office/powerpoint/2010/main" val="161004549"/>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E5D4A15D-C852-47D7-A7E3-7F8FEE9FCA9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0" name="Rectangle 9">
              <a:extLst>
                <a:ext uri="{FF2B5EF4-FFF2-40B4-BE49-F238E27FC236}">
                  <a16:creationId xmlns:a16="http://schemas.microsoft.com/office/drawing/2014/main" id="{C06AA6A2-9E5B-46E6-82B0-8FC1CA7231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a:extLst>
                <a:ext uri="{FF2B5EF4-FFF2-40B4-BE49-F238E27FC236}">
                  <a16:creationId xmlns:a16="http://schemas.microsoft.com/office/drawing/2014/main" id="{11E7C01A-5F5B-4E17-B91B-26FA9ADB54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a:extLst>
                <a:ext uri="{FF2B5EF4-FFF2-40B4-BE49-F238E27FC236}">
                  <a16:creationId xmlns:a16="http://schemas.microsoft.com/office/drawing/2014/main" id="{71DA43BF-6FE1-458D-A112-1687677B00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a:extLst>
                <a:ext uri="{FF2B5EF4-FFF2-40B4-BE49-F238E27FC236}">
                  <a16:creationId xmlns:a16="http://schemas.microsoft.com/office/drawing/2014/main" id="{FAA5FF03-83FF-43B9-B66B-5FD05A9589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a:extLst>
                <a:ext uri="{FF2B5EF4-FFF2-40B4-BE49-F238E27FC236}">
                  <a16:creationId xmlns:a16="http://schemas.microsoft.com/office/drawing/2014/main" id="{BC4D7AA7-0424-4C72-AE55-4B413DD471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a:extLst>
                <a:ext uri="{FF2B5EF4-FFF2-40B4-BE49-F238E27FC236}">
                  <a16:creationId xmlns:a16="http://schemas.microsoft.com/office/drawing/2014/main" id="{BC2D80F1-5DC4-4396-B0E1-C774E82EC7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a:extLst>
                <a:ext uri="{FF2B5EF4-FFF2-40B4-BE49-F238E27FC236}">
                  <a16:creationId xmlns:a16="http://schemas.microsoft.com/office/drawing/2014/main" id="{48171057-920A-4188-A18E-97D710A359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a:extLst>
                <a:ext uri="{FF2B5EF4-FFF2-40B4-BE49-F238E27FC236}">
                  <a16:creationId xmlns:a16="http://schemas.microsoft.com/office/drawing/2014/main" id="{1C871B74-1D69-47F0-A28D-8F34547796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8" name="Freeform 5">
              <a:extLst>
                <a:ext uri="{FF2B5EF4-FFF2-40B4-BE49-F238E27FC236}">
                  <a16:creationId xmlns:a16="http://schemas.microsoft.com/office/drawing/2014/main" id="{63001BDC-368C-49CC-9F3F-EAF38A0A49E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0" name="Rectangle 19">
            <a:extLst>
              <a:ext uri="{FF2B5EF4-FFF2-40B4-BE49-F238E27FC236}">
                <a16:creationId xmlns:a16="http://schemas.microsoft.com/office/drawing/2014/main" id="{6288FC2F-B192-42B2-90BE-517E1039BE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pSp>
        <p:nvGrpSpPr>
          <p:cNvPr id="22" name="Group 21">
            <a:extLst>
              <a:ext uri="{FF2B5EF4-FFF2-40B4-BE49-F238E27FC236}">
                <a16:creationId xmlns:a16="http://schemas.microsoft.com/office/drawing/2014/main" id="{2F448CB3-7B4F-45D7-B7C0-DF553DF6145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23" name="Rectangle 22">
              <a:extLst>
                <a:ext uri="{FF2B5EF4-FFF2-40B4-BE49-F238E27FC236}">
                  <a16:creationId xmlns:a16="http://schemas.microsoft.com/office/drawing/2014/main" id="{5C5305EA-7A88-413D-BE8A-47A02476F0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Freeform 5">
              <a:extLst>
                <a:ext uri="{FF2B5EF4-FFF2-40B4-BE49-F238E27FC236}">
                  <a16:creationId xmlns:a16="http://schemas.microsoft.com/office/drawing/2014/main" id="{FCA94DB5-FE56-4A3D-BC48-31B5595197F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grpSp>
      <p:sp>
        <p:nvSpPr>
          <p:cNvPr id="2" name="Title 1">
            <a:extLst>
              <a:ext uri="{FF2B5EF4-FFF2-40B4-BE49-F238E27FC236}">
                <a16:creationId xmlns:a16="http://schemas.microsoft.com/office/drawing/2014/main" id="{EC709521-AD7B-43A9-90C9-172DBEBF169E}"/>
              </a:ext>
            </a:extLst>
          </p:cNvPr>
          <p:cNvSpPr>
            <a:spLocks noGrp="1"/>
          </p:cNvSpPr>
          <p:nvPr>
            <p:ph type="title"/>
          </p:nvPr>
        </p:nvSpPr>
        <p:spPr>
          <a:xfrm>
            <a:off x="1154954" y="973668"/>
            <a:ext cx="8761413" cy="706964"/>
          </a:xfrm>
        </p:spPr>
        <p:txBody>
          <a:bodyPr vert="horz" lIns="91440" tIns="45720" rIns="91440" bIns="45720" rtlCol="0" anchor="ctr">
            <a:noAutofit/>
          </a:bodyPr>
          <a:lstStyle/>
          <a:p>
            <a:pPr>
              <a:lnSpc>
                <a:spcPct val="90000"/>
              </a:lnSpc>
            </a:pPr>
            <a:r>
              <a:rPr lang="en-US" sz="3600" dirty="0">
                <a:solidFill>
                  <a:srgbClr val="FFFFFF"/>
                </a:solidFill>
                <a:effectLst/>
                <a:latin typeface="Biome Light" panose="020B0303030204020804" pitchFamily="34" charset="0"/>
                <a:cs typeface="Biome Light" panose="020B0303030204020804" pitchFamily="34" charset="0"/>
              </a:rPr>
              <a:t>Submission </a:t>
            </a:r>
            <a:br>
              <a:rPr lang="en-US" sz="3600" dirty="0">
                <a:solidFill>
                  <a:srgbClr val="FFFFFF"/>
                </a:solidFill>
                <a:effectLst/>
                <a:latin typeface="Biome Light" panose="020B0303030204020804" pitchFamily="34" charset="0"/>
                <a:cs typeface="Biome Light" panose="020B0303030204020804" pitchFamily="34" charset="0"/>
              </a:rPr>
            </a:br>
            <a:r>
              <a:rPr lang="en-US" sz="3600" dirty="0">
                <a:solidFill>
                  <a:srgbClr val="FFFFFF"/>
                </a:solidFill>
                <a:effectLst/>
                <a:latin typeface="Biome Light" panose="020B0303030204020804" pitchFamily="34" charset="0"/>
                <a:cs typeface="Biome Light" panose="020B0303030204020804" pitchFamily="34" charset="0"/>
              </a:rPr>
              <a:t>Your entry should include:</a:t>
            </a:r>
            <a:br>
              <a:rPr lang="en-US" sz="3600" dirty="0">
                <a:solidFill>
                  <a:srgbClr val="FFFFFF"/>
                </a:solidFill>
                <a:effectLst/>
                <a:latin typeface="Biome Light" panose="020B0303030204020804" pitchFamily="34" charset="0"/>
                <a:cs typeface="Biome Light" panose="020B0303030204020804" pitchFamily="34" charset="0"/>
              </a:rPr>
            </a:br>
            <a:endParaRPr lang="en-US" sz="3600" dirty="0">
              <a:solidFill>
                <a:srgbClr val="FFFFFF"/>
              </a:solidFill>
              <a:latin typeface="Biome Light" panose="020B0303030204020804" pitchFamily="34" charset="0"/>
              <a:cs typeface="Biome Light" panose="020B0303030204020804" pitchFamily="34" charset="0"/>
            </a:endParaRPr>
          </a:p>
        </p:txBody>
      </p:sp>
      <p:sp>
        <p:nvSpPr>
          <p:cNvPr id="26" name="Rectangle 25">
            <a:extLst>
              <a:ext uri="{FF2B5EF4-FFF2-40B4-BE49-F238E27FC236}">
                <a16:creationId xmlns:a16="http://schemas.microsoft.com/office/drawing/2014/main" id="{F9ED434F-8767-46CC-B26B-5AF62FF01E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5" name="Text Placeholder 2" descr="What the logo should include set out in 5 boxes, please see related document that lists these in table form.">
            <a:extLst>
              <a:ext uri="{FF2B5EF4-FFF2-40B4-BE49-F238E27FC236}">
                <a16:creationId xmlns:a16="http://schemas.microsoft.com/office/drawing/2014/main" id="{5A0BCB97-8D64-BAD5-D67E-E7E4EEC71095}"/>
              </a:ext>
            </a:extLst>
          </p:cNvPr>
          <p:cNvGraphicFramePr>
            <a:graphicFrameLocks/>
          </p:cNvGraphicFramePr>
          <p:nvPr>
            <p:extLst>
              <p:ext uri="{D42A27DB-BD31-4B8C-83A1-F6EECF244321}">
                <p14:modId xmlns:p14="http://schemas.microsoft.com/office/powerpoint/2010/main" val="165400653"/>
              </p:ext>
            </p:extLst>
          </p:nvPr>
        </p:nvGraphicFramePr>
        <p:xfrm>
          <a:off x="763588" y="1737255"/>
          <a:ext cx="10664824" cy="44348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1836780"/>
      </p:ext>
    </p:extLst>
  </p:cSld>
  <p:clrMapOvr>
    <a:overrideClrMapping bg1="dk1" tx1="lt1" bg2="dk2" tx2="lt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217ad3a6-4f2d-4f56-98ad-fd9f2ab8d057">
      <UserInfo>
        <DisplayName>Wendy Dunmill - CY CDO (Corporate Director's Office)</DisplayName>
        <AccountId>11</AccountId>
        <AccountType/>
      </UserInfo>
      <UserInfo>
        <DisplayName>Michelle Stanley - CY EPA</DisplayName>
        <AccountId>10</AccountId>
        <AccountType/>
      </UserInfo>
      <UserInfo>
        <DisplayName>Rayner, Mike - TEP</DisplayName>
        <AccountId>13</AccountId>
        <AccountType/>
      </UserInfo>
      <UserInfo>
        <DisplayName>Rachel Baker - CY EHPS</DisplayName>
        <AccountId>6</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B6BB0F7871DCE4795CA72D2FF9B43CE" ma:contentTypeVersion="4" ma:contentTypeDescription="Create a new document." ma:contentTypeScope="" ma:versionID="b52ff7a1d89ef72ad4a1bfec18128d2e">
  <xsd:schema xmlns:xsd="http://www.w3.org/2001/XMLSchema" xmlns:xs="http://www.w3.org/2001/XMLSchema" xmlns:p="http://schemas.microsoft.com/office/2006/metadata/properties" xmlns:ns2="d960a112-f1f7-43b0-bc1f-531b8e759f24" xmlns:ns3="217ad3a6-4f2d-4f56-98ad-fd9f2ab8d057" targetNamespace="http://schemas.microsoft.com/office/2006/metadata/properties" ma:root="true" ma:fieldsID="6b02117d27e876ec39c1f71ea04d538e" ns2:_="" ns3:_="">
    <xsd:import namespace="d960a112-f1f7-43b0-bc1f-531b8e759f24"/>
    <xsd:import namespace="217ad3a6-4f2d-4f56-98ad-fd9f2ab8d057"/>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60a112-f1f7-43b0-bc1f-531b8e759f2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17ad3a6-4f2d-4f56-98ad-fd9f2ab8d057"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A65EF78-45D6-4F46-8874-332BF4BCD370}">
  <ds:schemaRefs>
    <ds:schemaRef ds:uri="http://purl.org/dc/dcmitype/"/>
    <ds:schemaRef ds:uri="http://schemas.microsoft.com/office/2006/documentManagement/types"/>
    <ds:schemaRef ds:uri="http://purl.org/dc/elements/1.1/"/>
    <ds:schemaRef ds:uri="http://schemas.microsoft.com/office/2006/metadata/properties"/>
    <ds:schemaRef ds:uri="http://purl.org/dc/terms/"/>
    <ds:schemaRef ds:uri="d960a112-f1f7-43b0-bc1f-531b8e759f24"/>
    <ds:schemaRef ds:uri="217ad3a6-4f2d-4f56-98ad-fd9f2ab8d057"/>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6A17EFD8-F2D7-49FF-9B9A-D1B823038B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960a112-f1f7-43b0-bc1f-531b8e759f24"/>
    <ds:schemaRef ds:uri="217ad3a6-4f2d-4f56-98ad-fd9f2ab8d05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5D21D27-B097-4F15-8681-D9937C17F2BD}">
  <ds:schemaRefs>
    <ds:schemaRef ds:uri="http://schemas.microsoft.com/sharepoint/v3/contenttype/forms"/>
  </ds:schemaRefs>
</ds:datastoreItem>
</file>

<file path=docMetadata/LabelInfo.xml><?xml version="1.0" encoding="utf-8"?>
<clbl:labelList xmlns:clbl="http://schemas.microsoft.com/office/2020/mipLabelMetadata">
  <clbl:label id="{3253a20d-c735-4bfe-a8b7-3e6ab37f5f90}" enabled="0" method="" siteId="{3253a20d-c735-4bfe-a8b7-3e6ab37f5f90}" removed="1"/>
</clbl:labelList>
</file>

<file path=docProps/app.xml><?xml version="1.0" encoding="utf-8"?>
<Properties xmlns="http://schemas.openxmlformats.org/officeDocument/2006/extended-properties" xmlns:vt="http://schemas.openxmlformats.org/officeDocument/2006/docPropsVTypes">
  <Template>Ion Boardroom</Template>
  <TotalTime>507</TotalTime>
  <Words>629</Words>
  <Application>Microsoft Office PowerPoint</Application>
  <PresentationFormat>Widescreen</PresentationFormat>
  <Paragraphs>48</Paragraphs>
  <Slides>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Biome Light</vt:lpstr>
      <vt:lpstr>Calibri</vt:lpstr>
      <vt:lpstr>Century Gothic</vt:lpstr>
      <vt:lpstr>Wingdings 3</vt:lpstr>
      <vt:lpstr>Ion Boardroom</vt:lpstr>
      <vt:lpstr>Pathways for All  Branding and Design Competition 2023</vt:lpstr>
      <vt:lpstr>Calling all graphic designers aged 16-19*</vt:lpstr>
      <vt:lpstr>Branding and Design Competition 2023 </vt:lpstr>
      <vt:lpstr>The brief </vt:lpstr>
      <vt:lpstr>Submission  Your entry should include: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Pathways for All  Branding and Design Competition 2023!</dc:title>
  <dc:creator>Rachel Baker - CY EHPS</dc:creator>
  <cp:lastModifiedBy>Wendy Dunmill - CY CDO (Corporate Director's Office)</cp:lastModifiedBy>
  <cp:revision>9</cp:revision>
  <dcterms:created xsi:type="dcterms:W3CDTF">2023-01-09T10:50:11Z</dcterms:created>
  <dcterms:modified xsi:type="dcterms:W3CDTF">2023-02-09T10:42:35Z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0x0101002B6BB0F7871DCE4795CA72D2FF9B43CE</vt:lpwstr>
  </property>
</Properties>
</file>