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4"/>
  </p:notesMasterIdLst>
  <p:handoutMasterIdLst>
    <p:handoutMasterId r:id="rId25"/>
  </p:handoutMasterIdLst>
  <p:sldIdLst>
    <p:sldId id="256" r:id="rId5"/>
    <p:sldId id="463" r:id="rId6"/>
    <p:sldId id="470" r:id="rId7"/>
    <p:sldId id="467" r:id="rId8"/>
    <p:sldId id="474" r:id="rId9"/>
    <p:sldId id="494" r:id="rId10"/>
    <p:sldId id="536" r:id="rId11"/>
    <p:sldId id="291" r:id="rId12"/>
    <p:sldId id="537" r:id="rId13"/>
    <p:sldId id="299" r:id="rId14"/>
    <p:sldId id="2803" r:id="rId15"/>
    <p:sldId id="2804" r:id="rId16"/>
    <p:sldId id="471" r:id="rId17"/>
    <p:sldId id="475" r:id="rId18"/>
    <p:sldId id="476" r:id="rId19"/>
    <p:sldId id="477" r:id="rId20"/>
    <p:sldId id="478" r:id="rId21"/>
    <p:sldId id="472" r:id="rId22"/>
    <p:sldId id="473" r:id="rId23"/>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83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BE5215-B535-485B-9A3E-830F10AF681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65893154-AE96-47DD-8C91-E899FBE694AB}">
      <dgm:prSet phldrT="[Text]"/>
      <dgm:spPr>
        <a:solidFill>
          <a:schemeClr val="accent3"/>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Supporting the </a:t>
          </a:r>
          <a:r>
            <a:rPr lang="en-GB" b="1" dirty="0"/>
            <a:t>highest quality core inclusive </a:t>
          </a:r>
          <a:r>
            <a:rPr lang="en-GB" dirty="0"/>
            <a:t>education delivery</a:t>
          </a:r>
        </a:p>
        <a:p>
          <a:pPr marL="0" lvl="0" defTabSz="2889250">
            <a:lnSpc>
              <a:spcPct val="90000"/>
            </a:lnSpc>
            <a:spcBef>
              <a:spcPct val="0"/>
            </a:spcBef>
            <a:spcAft>
              <a:spcPct val="35000"/>
            </a:spcAft>
            <a:buNone/>
          </a:pPr>
          <a:endParaRPr lang="en-GB" dirty="0"/>
        </a:p>
      </dgm:t>
    </dgm:pt>
    <dgm:pt modelId="{173DE829-572A-4DB0-9EB2-2B998009360D}" type="parTrans" cxnId="{5008CE56-2C9D-474E-A823-AFD74DDCEC1B}">
      <dgm:prSet/>
      <dgm:spPr/>
      <dgm:t>
        <a:bodyPr/>
        <a:lstStyle/>
        <a:p>
          <a:endParaRPr lang="en-GB"/>
        </a:p>
      </dgm:t>
    </dgm:pt>
    <dgm:pt modelId="{45E35FD5-02B8-46BC-8E8D-A4E3A98F5A2E}" type="sibTrans" cxnId="{5008CE56-2C9D-474E-A823-AFD74DDCEC1B}">
      <dgm:prSet/>
      <dgm:spPr/>
      <dgm:t>
        <a:bodyPr/>
        <a:lstStyle/>
        <a:p>
          <a:endParaRPr lang="en-GB"/>
        </a:p>
      </dgm:t>
    </dgm:pt>
    <dgm:pt modelId="{56CCFA18-F41F-4033-B14A-84D98A478BDA}">
      <dgm:prSet phldrT="[Text]"/>
      <dgm:spPr>
        <a:solidFill>
          <a:schemeClr val="accent6">
            <a:lumMod val="60000"/>
            <a:lumOff val="40000"/>
          </a:schemeClr>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Providing </a:t>
          </a:r>
          <a:r>
            <a:rPr lang="en-GB" b="1" dirty="0"/>
            <a:t>additional intervention and support with engagement and integration.</a:t>
          </a:r>
        </a:p>
        <a:p>
          <a:pPr marL="0" lvl="0" defTabSz="1022350">
            <a:lnSpc>
              <a:spcPct val="90000"/>
            </a:lnSpc>
            <a:spcBef>
              <a:spcPct val="0"/>
            </a:spcBef>
            <a:spcAft>
              <a:spcPct val="35000"/>
            </a:spcAft>
            <a:buNone/>
          </a:pPr>
          <a:endParaRPr lang="en-GB" dirty="0"/>
        </a:p>
      </dgm:t>
    </dgm:pt>
    <dgm:pt modelId="{1AF59072-4079-47E5-AB68-430A42CA45AB}" type="parTrans" cxnId="{6D106056-4F22-485D-923E-843D77DD120F}">
      <dgm:prSet/>
      <dgm:spPr/>
      <dgm:t>
        <a:bodyPr/>
        <a:lstStyle/>
        <a:p>
          <a:endParaRPr lang="en-GB"/>
        </a:p>
      </dgm:t>
    </dgm:pt>
    <dgm:pt modelId="{615B2564-DF6D-4ECF-AA40-FFEB7D5A7602}" type="sibTrans" cxnId="{6D106056-4F22-485D-923E-843D77DD120F}">
      <dgm:prSet/>
      <dgm:spPr/>
      <dgm:t>
        <a:bodyPr/>
        <a:lstStyle/>
        <a:p>
          <a:endParaRPr lang="en-GB"/>
        </a:p>
      </dgm:t>
    </dgm:pt>
    <dgm:pt modelId="{CFD625F3-9827-41B6-AA56-6686C4CBA2A2}">
      <dgm:prSet phldrT="[Tex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Ensuring that education inclusion support is part of a </a:t>
          </a:r>
          <a:r>
            <a:rPr lang="en-GB" b="1" dirty="0"/>
            <a:t>broader, holistic, and joined-up offer </a:t>
          </a:r>
          <a:r>
            <a:rPr lang="en-GB" dirty="0"/>
            <a:t>of support of support for young people’s care and health needs. </a:t>
          </a:r>
        </a:p>
        <a:p>
          <a:pPr marL="0" lvl="0" defTabSz="889000">
            <a:lnSpc>
              <a:spcPct val="90000"/>
            </a:lnSpc>
            <a:spcBef>
              <a:spcPct val="0"/>
            </a:spcBef>
            <a:spcAft>
              <a:spcPct val="35000"/>
            </a:spcAft>
            <a:buNone/>
          </a:pPr>
          <a:endParaRPr lang="en-GB" dirty="0"/>
        </a:p>
      </dgm:t>
    </dgm:pt>
    <dgm:pt modelId="{7EF50CBF-285F-4342-913E-A881CC2F6A49}" type="parTrans" cxnId="{C312B3ED-EAF6-4856-AC5D-6F45FB500BCC}">
      <dgm:prSet/>
      <dgm:spPr/>
      <dgm:t>
        <a:bodyPr/>
        <a:lstStyle/>
        <a:p>
          <a:endParaRPr lang="en-GB"/>
        </a:p>
      </dgm:t>
    </dgm:pt>
    <dgm:pt modelId="{0976D0E8-847E-45C0-B63B-B8E14394AA14}" type="sibTrans" cxnId="{C312B3ED-EAF6-4856-AC5D-6F45FB500BCC}">
      <dgm:prSet/>
      <dgm:spPr/>
      <dgm:t>
        <a:bodyPr/>
        <a:lstStyle/>
        <a:p>
          <a:endParaRPr lang="en-GB"/>
        </a:p>
      </dgm:t>
    </dgm:pt>
    <dgm:pt modelId="{7221CBD7-AC69-4464-90B8-EACF8BAF1782}">
      <dgm:prSet phldrT="[Text]"/>
      <dgm:spPr>
        <a:solidFill>
          <a:schemeClr val="accent5">
            <a:lumMod val="60000"/>
            <a:lumOff val="40000"/>
          </a:schemeClr>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Ensuring </a:t>
          </a:r>
          <a:r>
            <a:rPr lang="en-GB" b="1" dirty="0"/>
            <a:t>smooth transition </a:t>
          </a:r>
          <a:r>
            <a:rPr lang="en-GB" dirty="0"/>
            <a:t>between education phases</a:t>
          </a:r>
        </a:p>
        <a:p>
          <a:pPr marL="0" lvl="0" defTabSz="711200">
            <a:lnSpc>
              <a:spcPct val="90000"/>
            </a:lnSpc>
            <a:spcBef>
              <a:spcPct val="0"/>
            </a:spcBef>
            <a:spcAft>
              <a:spcPct val="35000"/>
            </a:spcAft>
            <a:buNone/>
          </a:pPr>
          <a:endParaRPr lang="en-GB" dirty="0"/>
        </a:p>
      </dgm:t>
    </dgm:pt>
    <dgm:pt modelId="{B22A69AD-B1D8-4722-8B21-4D95DE760AB8}" type="parTrans" cxnId="{2C582351-A594-4C01-8FC9-1415885709D8}">
      <dgm:prSet/>
      <dgm:spPr/>
      <dgm:t>
        <a:bodyPr/>
        <a:lstStyle/>
        <a:p>
          <a:endParaRPr lang="en-GB"/>
        </a:p>
      </dgm:t>
    </dgm:pt>
    <dgm:pt modelId="{7B3C7325-4385-4DE0-AA1A-5693819D4787}" type="sibTrans" cxnId="{2C582351-A594-4C01-8FC9-1415885709D8}">
      <dgm:prSet/>
      <dgm:spPr/>
      <dgm:t>
        <a:bodyPr/>
        <a:lstStyle/>
        <a:p>
          <a:endParaRPr lang="en-GB"/>
        </a:p>
      </dgm:t>
    </dgm:pt>
    <dgm:pt modelId="{6816A2C1-8CEE-49A9-A926-DB22F0BD4084}" type="pres">
      <dgm:prSet presAssocID="{0EBE5215-B535-485B-9A3E-830F10AF681B}" presName="diagram" presStyleCnt="0">
        <dgm:presLayoutVars>
          <dgm:dir/>
          <dgm:resizeHandles val="exact"/>
        </dgm:presLayoutVars>
      </dgm:prSet>
      <dgm:spPr/>
    </dgm:pt>
    <dgm:pt modelId="{61DDD46D-600A-43EB-A894-5270D05D34A9}" type="pres">
      <dgm:prSet presAssocID="{65893154-AE96-47DD-8C91-E899FBE694AB}" presName="node" presStyleLbl="node1" presStyleIdx="0" presStyleCnt="4" custScaleX="98420" custScaleY="98370">
        <dgm:presLayoutVars>
          <dgm:bulletEnabled val="1"/>
        </dgm:presLayoutVars>
      </dgm:prSet>
      <dgm:spPr/>
    </dgm:pt>
    <dgm:pt modelId="{58F24D3F-BCAE-423A-B081-F589174AE68F}" type="pres">
      <dgm:prSet presAssocID="{45E35FD5-02B8-46BC-8E8D-A4E3A98F5A2E}" presName="sibTrans" presStyleCnt="0"/>
      <dgm:spPr/>
    </dgm:pt>
    <dgm:pt modelId="{37DDA921-5B17-4B41-B458-4385E03FB6D4}" type="pres">
      <dgm:prSet presAssocID="{56CCFA18-F41F-4033-B14A-84D98A478BDA}" presName="node" presStyleLbl="node1" presStyleIdx="1" presStyleCnt="4">
        <dgm:presLayoutVars>
          <dgm:bulletEnabled val="1"/>
        </dgm:presLayoutVars>
      </dgm:prSet>
      <dgm:spPr/>
    </dgm:pt>
    <dgm:pt modelId="{0F023810-1545-418B-A404-8DE34F09C216}" type="pres">
      <dgm:prSet presAssocID="{615B2564-DF6D-4ECF-AA40-FFEB7D5A7602}" presName="sibTrans" presStyleCnt="0"/>
      <dgm:spPr/>
    </dgm:pt>
    <dgm:pt modelId="{BAA893B4-4AA1-4152-8CEB-6A892A8315A9}" type="pres">
      <dgm:prSet presAssocID="{CFD625F3-9827-41B6-AA56-6686C4CBA2A2}" presName="node" presStyleLbl="node1" presStyleIdx="2" presStyleCnt="4">
        <dgm:presLayoutVars>
          <dgm:bulletEnabled val="1"/>
        </dgm:presLayoutVars>
      </dgm:prSet>
      <dgm:spPr/>
    </dgm:pt>
    <dgm:pt modelId="{409CE2B7-ED61-4AD4-9DFD-97ADF78BC817}" type="pres">
      <dgm:prSet presAssocID="{0976D0E8-847E-45C0-B63B-B8E14394AA14}" presName="sibTrans" presStyleCnt="0"/>
      <dgm:spPr/>
    </dgm:pt>
    <dgm:pt modelId="{B31F8AD9-8C2C-4917-B870-517CF76BE73E}" type="pres">
      <dgm:prSet presAssocID="{7221CBD7-AC69-4464-90B8-EACF8BAF1782}" presName="node" presStyleLbl="node1" presStyleIdx="3" presStyleCnt="4">
        <dgm:presLayoutVars>
          <dgm:bulletEnabled val="1"/>
        </dgm:presLayoutVars>
      </dgm:prSet>
      <dgm:spPr/>
    </dgm:pt>
  </dgm:ptLst>
  <dgm:cxnLst>
    <dgm:cxn modelId="{4432CE14-C003-4847-B953-B9BA3B65ED84}" type="presOf" srcId="{7221CBD7-AC69-4464-90B8-EACF8BAF1782}" destId="{B31F8AD9-8C2C-4917-B870-517CF76BE73E}" srcOrd="0" destOrd="0" presId="urn:microsoft.com/office/officeart/2005/8/layout/default"/>
    <dgm:cxn modelId="{9EF4FC2E-CD8C-4CFF-9B18-879A0A5FA566}" type="presOf" srcId="{0EBE5215-B535-485B-9A3E-830F10AF681B}" destId="{6816A2C1-8CEE-49A9-A926-DB22F0BD4084}" srcOrd="0" destOrd="0" presId="urn:microsoft.com/office/officeart/2005/8/layout/default"/>
    <dgm:cxn modelId="{2C582351-A594-4C01-8FC9-1415885709D8}" srcId="{0EBE5215-B535-485B-9A3E-830F10AF681B}" destId="{7221CBD7-AC69-4464-90B8-EACF8BAF1782}" srcOrd="3" destOrd="0" parTransId="{B22A69AD-B1D8-4722-8B21-4D95DE760AB8}" sibTransId="{7B3C7325-4385-4DE0-AA1A-5693819D4787}"/>
    <dgm:cxn modelId="{6D106056-4F22-485D-923E-843D77DD120F}" srcId="{0EBE5215-B535-485B-9A3E-830F10AF681B}" destId="{56CCFA18-F41F-4033-B14A-84D98A478BDA}" srcOrd="1" destOrd="0" parTransId="{1AF59072-4079-47E5-AB68-430A42CA45AB}" sibTransId="{615B2564-DF6D-4ECF-AA40-FFEB7D5A7602}"/>
    <dgm:cxn modelId="{5008CE56-2C9D-474E-A823-AFD74DDCEC1B}" srcId="{0EBE5215-B535-485B-9A3E-830F10AF681B}" destId="{65893154-AE96-47DD-8C91-E899FBE694AB}" srcOrd="0" destOrd="0" parTransId="{173DE829-572A-4DB0-9EB2-2B998009360D}" sibTransId="{45E35FD5-02B8-46BC-8E8D-A4E3A98F5A2E}"/>
    <dgm:cxn modelId="{7D5F5080-8EE3-46FF-91CC-A2C1209B1519}" type="presOf" srcId="{CFD625F3-9827-41B6-AA56-6686C4CBA2A2}" destId="{BAA893B4-4AA1-4152-8CEB-6A892A8315A9}" srcOrd="0" destOrd="0" presId="urn:microsoft.com/office/officeart/2005/8/layout/default"/>
    <dgm:cxn modelId="{BD71749D-63CB-4B2E-B873-99B28DDC3724}" type="presOf" srcId="{56CCFA18-F41F-4033-B14A-84D98A478BDA}" destId="{37DDA921-5B17-4B41-B458-4385E03FB6D4}" srcOrd="0" destOrd="0" presId="urn:microsoft.com/office/officeart/2005/8/layout/default"/>
    <dgm:cxn modelId="{C312B3ED-EAF6-4856-AC5D-6F45FB500BCC}" srcId="{0EBE5215-B535-485B-9A3E-830F10AF681B}" destId="{CFD625F3-9827-41B6-AA56-6686C4CBA2A2}" srcOrd="2" destOrd="0" parTransId="{7EF50CBF-285F-4342-913E-A881CC2F6A49}" sibTransId="{0976D0E8-847E-45C0-B63B-B8E14394AA14}"/>
    <dgm:cxn modelId="{1B8CB6FC-291E-4A1A-91B4-359AEF4380C4}" type="presOf" srcId="{65893154-AE96-47DD-8C91-E899FBE694AB}" destId="{61DDD46D-600A-43EB-A894-5270D05D34A9}" srcOrd="0" destOrd="0" presId="urn:microsoft.com/office/officeart/2005/8/layout/default"/>
    <dgm:cxn modelId="{F8DF2D38-C9D2-43F6-82C3-D63446B36E64}" type="presParOf" srcId="{6816A2C1-8CEE-49A9-A926-DB22F0BD4084}" destId="{61DDD46D-600A-43EB-A894-5270D05D34A9}" srcOrd="0" destOrd="0" presId="urn:microsoft.com/office/officeart/2005/8/layout/default"/>
    <dgm:cxn modelId="{0BE8640A-B01B-4203-88CB-14CF24E094A6}" type="presParOf" srcId="{6816A2C1-8CEE-49A9-A926-DB22F0BD4084}" destId="{58F24D3F-BCAE-423A-B081-F589174AE68F}" srcOrd="1" destOrd="0" presId="urn:microsoft.com/office/officeart/2005/8/layout/default"/>
    <dgm:cxn modelId="{42292CDC-2827-41AC-8422-2246C8EA31E6}" type="presParOf" srcId="{6816A2C1-8CEE-49A9-A926-DB22F0BD4084}" destId="{37DDA921-5B17-4B41-B458-4385E03FB6D4}" srcOrd="2" destOrd="0" presId="urn:microsoft.com/office/officeart/2005/8/layout/default"/>
    <dgm:cxn modelId="{22FA43F9-C755-49B9-B55A-240811978191}" type="presParOf" srcId="{6816A2C1-8CEE-49A9-A926-DB22F0BD4084}" destId="{0F023810-1545-418B-A404-8DE34F09C216}" srcOrd="3" destOrd="0" presId="urn:microsoft.com/office/officeart/2005/8/layout/default"/>
    <dgm:cxn modelId="{B489F671-4EF7-4DA4-883F-0B11BD5F32A0}" type="presParOf" srcId="{6816A2C1-8CEE-49A9-A926-DB22F0BD4084}" destId="{BAA893B4-4AA1-4152-8CEB-6A892A8315A9}" srcOrd="4" destOrd="0" presId="urn:microsoft.com/office/officeart/2005/8/layout/default"/>
    <dgm:cxn modelId="{01C8576D-941C-4592-9D8B-9D8D63B8A102}" type="presParOf" srcId="{6816A2C1-8CEE-49A9-A926-DB22F0BD4084}" destId="{409CE2B7-ED61-4AD4-9DFD-97ADF78BC817}" srcOrd="5" destOrd="0" presId="urn:microsoft.com/office/officeart/2005/8/layout/default"/>
    <dgm:cxn modelId="{F5E91FD3-8C4A-4780-A4AC-C3E6C7A920FE}" type="presParOf" srcId="{6816A2C1-8CEE-49A9-A926-DB22F0BD4084}" destId="{B31F8AD9-8C2C-4917-B870-517CF76BE73E}"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DDD46D-600A-43EB-A894-5270D05D34A9}">
      <dsp:nvSpPr>
        <dsp:cNvPr id="0" name=""/>
        <dsp:cNvSpPr/>
      </dsp:nvSpPr>
      <dsp:spPr>
        <a:xfrm>
          <a:off x="238816" y="18523"/>
          <a:ext cx="3429837" cy="2056857"/>
        </a:xfrm>
        <a:prstGeom prst="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900" kern="1200" dirty="0"/>
            <a:t>Supporting the </a:t>
          </a:r>
          <a:r>
            <a:rPr lang="en-GB" sz="1900" b="1" kern="1200" dirty="0"/>
            <a:t>highest quality core inclusive </a:t>
          </a:r>
          <a:r>
            <a:rPr lang="en-GB" sz="1900" kern="1200" dirty="0"/>
            <a:t>education delivery</a:t>
          </a:r>
        </a:p>
        <a:p>
          <a:pPr marL="0" lvl="0" algn="ctr" defTabSz="2889250">
            <a:lnSpc>
              <a:spcPct val="90000"/>
            </a:lnSpc>
            <a:spcBef>
              <a:spcPct val="0"/>
            </a:spcBef>
            <a:spcAft>
              <a:spcPct val="35000"/>
            </a:spcAft>
            <a:buNone/>
          </a:pPr>
          <a:endParaRPr lang="en-GB" sz="1900" kern="1200" dirty="0"/>
        </a:p>
      </dsp:txBody>
      <dsp:txXfrm>
        <a:off x="238816" y="18523"/>
        <a:ext cx="3429837" cy="2056857"/>
      </dsp:txXfrm>
    </dsp:sp>
    <dsp:sp modelId="{37DDA921-5B17-4B41-B458-4385E03FB6D4}">
      <dsp:nvSpPr>
        <dsp:cNvPr id="0" name=""/>
        <dsp:cNvSpPr/>
      </dsp:nvSpPr>
      <dsp:spPr>
        <a:xfrm>
          <a:off x="4017144" y="1482"/>
          <a:ext cx="3484898" cy="2090939"/>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900" kern="1200" dirty="0"/>
            <a:t>Providing </a:t>
          </a:r>
          <a:r>
            <a:rPr lang="en-GB" sz="1900" b="1" kern="1200" dirty="0"/>
            <a:t>additional intervention and support with engagement and integration.</a:t>
          </a:r>
        </a:p>
        <a:p>
          <a:pPr marL="0" lvl="0" algn="ctr" defTabSz="1022350">
            <a:lnSpc>
              <a:spcPct val="90000"/>
            </a:lnSpc>
            <a:spcBef>
              <a:spcPct val="0"/>
            </a:spcBef>
            <a:spcAft>
              <a:spcPct val="35000"/>
            </a:spcAft>
            <a:buNone/>
          </a:pPr>
          <a:endParaRPr lang="en-GB" sz="1900" kern="1200" dirty="0"/>
        </a:p>
      </dsp:txBody>
      <dsp:txXfrm>
        <a:off x="4017144" y="1482"/>
        <a:ext cx="3484898" cy="2090939"/>
      </dsp:txXfrm>
    </dsp:sp>
    <dsp:sp modelId="{BAA893B4-4AA1-4152-8CEB-6A892A8315A9}">
      <dsp:nvSpPr>
        <dsp:cNvPr id="0" name=""/>
        <dsp:cNvSpPr/>
      </dsp:nvSpPr>
      <dsp:spPr>
        <a:xfrm>
          <a:off x="211286" y="2440911"/>
          <a:ext cx="3484898" cy="20909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900" kern="1200" dirty="0"/>
            <a:t>Ensuring that education inclusion support is part of a </a:t>
          </a:r>
          <a:r>
            <a:rPr lang="en-GB" sz="1900" b="1" kern="1200" dirty="0"/>
            <a:t>broader, holistic, and joined-up offer </a:t>
          </a:r>
          <a:r>
            <a:rPr lang="en-GB" sz="1900" kern="1200" dirty="0"/>
            <a:t>of support of support for young people’s care and health needs. </a:t>
          </a:r>
        </a:p>
        <a:p>
          <a:pPr marL="0" lvl="0" algn="ctr" defTabSz="889000">
            <a:lnSpc>
              <a:spcPct val="90000"/>
            </a:lnSpc>
            <a:spcBef>
              <a:spcPct val="0"/>
            </a:spcBef>
            <a:spcAft>
              <a:spcPct val="35000"/>
            </a:spcAft>
            <a:buNone/>
          </a:pPr>
          <a:endParaRPr lang="en-GB" sz="1900" kern="1200" dirty="0"/>
        </a:p>
      </dsp:txBody>
      <dsp:txXfrm>
        <a:off x="211286" y="2440911"/>
        <a:ext cx="3484898" cy="2090939"/>
      </dsp:txXfrm>
    </dsp:sp>
    <dsp:sp modelId="{B31F8AD9-8C2C-4917-B870-517CF76BE73E}">
      <dsp:nvSpPr>
        <dsp:cNvPr id="0" name=""/>
        <dsp:cNvSpPr/>
      </dsp:nvSpPr>
      <dsp:spPr>
        <a:xfrm>
          <a:off x="4044674" y="2440911"/>
          <a:ext cx="3484898" cy="2090939"/>
        </a:xfrm>
        <a:prstGeom prst="rect">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900" kern="1200" dirty="0"/>
            <a:t>Ensuring </a:t>
          </a:r>
          <a:r>
            <a:rPr lang="en-GB" sz="1900" b="1" kern="1200" dirty="0"/>
            <a:t>smooth transition </a:t>
          </a:r>
          <a:r>
            <a:rPr lang="en-GB" sz="1900" kern="1200" dirty="0"/>
            <a:t>between education phases</a:t>
          </a:r>
        </a:p>
        <a:p>
          <a:pPr marL="0" lvl="0" algn="ctr" defTabSz="711200">
            <a:lnSpc>
              <a:spcPct val="90000"/>
            </a:lnSpc>
            <a:spcBef>
              <a:spcPct val="0"/>
            </a:spcBef>
            <a:spcAft>
              <a:spcPct val="35000"/>
            </a:spcAft>
            <a:buNone/>
          </a:pPr>
          <a:endParaRPr lang="en-GB" sz="1900" kern="1200" dirty="0"/>
        </a:p>
      </dsp:txBody>
      <dsp:txXfrm>
        <a:off x="4044674" y="2440911"/>
        <a:ext cx="3484898" cy="209093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038" y="0"/>
            <a:ext cx="2951162" cy="496888"/>
          </a:xfrm>
          <a:prstGeom prst="rect">
            <a:avLst/>
          </a:prstGeom>
        </p:spPr>
        <p:txBody>
          <a:bodyPr vert="horz" lIns="91440" tIns="45720" rIns="91440" bIns="45720" rtlCol="0"/>
          <a:lstStyle>
            <a:lvl1pPr algn="r">
              <a:defRPr sz="1200"/>
            </a:lvl1pPr>
          </a:lstStyle>
          <a:p>
            <a:fld id="{9FDAE120-7734-4387-95F5-BBB78D284473}" type="datetimeFigureOut">
              <a:rPr lang="en-GB" smtClean="0"/>
              <a:t>26/11/2021</a:t>
            </a:fld>
            <a:endParaRPr lang="en-GB"/>
          </a:p>
        </p:txBody>
      </p:sp>
      <p:sp>
        <p:nvSpPr>
          <p:cNvPr id="4" name="Footer Placeholder 3"/>
          <p:cNvSpPr>
            <a:spLocks noGrp="1"/>
          </p:cNvSpPr>
          <p:nvPr>
            <p:ph type="ftr" sz="quarter" idx="2"/>
          </p:nvPr>
        </p:nvSpPr>
        <p:spPr>
          <a:xfrm>
            <a:off x="0" y="9442450"/>
            <a:ext cx="2951163"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038" y="9442450"/>
            <a:ext cx="2951162" cy="496888"/>
          </a:xfrm>
          <a:prstGeom prst="rect">
            <a:avLst/>
          </a:prstGeom>
        </p:spPr>
        <p:txBody>
          <a:bodyPr vert="horz" lIns="91440" tIns="45720" rIns="91440" bIns="45720" rtlCol="0" anchor="b"/>
          <a:lstStyle>
            <a:lvl1pPr algn="r">
              <a:defRPr sz="1200"/>
            </a:lvl1pPr>
          </a:lstStyle>
          <a:p>
            <a:fld id="{5A7D3AC7-C2A6-4CF0-8D95-4270AC24DC27}" type="slidenum">
              <a:rPr lang="en-GB" smtClean="0"/>
              <a:t>‹#›</a:t>
            </a:fld>
            <a:endParaRPr lang="en-GB"/>
          </a:p>
        </p:txBody>
      </p:sp>
    </p:spTree>
    <p:extLst>
      <p:ext uri="{BB962C8B-B14F-4D97-AF65-F5344CB8AC3E}">
        <p14:creationId xmlns:p14="http://schemas.microsoft.com/office/powerpoint/2010/main" val="2350155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7603"/>
          </a:xfrm>
          <a:prstGeom prst="rect">
            <a:avLst/>
          </a:prstGeom>
        </p:spPr>
        <p:txBody>
          <a:bodyPr vert="horz" lIns="91577" tIns="45789" rIns="91577" bIns="45789" rtlCol="0"/>
          <a:lstStyle>
            <a:lvl1pPr algn="l">
              <a:defRPr sz="1200"/>
            </a:lvl1pPr>
          </a:lstStyle>
          <a:p>
            <a:endParaRPr lang="en-GB"/>
          </a:p>
        </p:txBody>
      </p:sp>
      <p:sp>
        <p:nvSpPr>
          <p:cNvPr id="3" name="Date Placeholder 2"/>
          <p:cNvSpPr>
            <a:spLocks noGrp="1"/>
          </p:cNvSpPr>
          <p:nvPr>
            <p:ph type="dt" idx="1"/>
          </p:nvPr>
        </p:nvSpPr>
        <p:spPr>
          <a:xfrm>
            <a:off x="3855981" y="0"/>
            <a:ext cx="2951217" cy="497603"/>
          </a:xfrm>
          <a:prstGeom prst="rect">
            <a:avLst/>
          </a:prstGeom>
        </p:spPr>
        <p:txBody>
          <a:bodyPr vert="horz" lIns="91577" tIns="45789" rIns="91577" bIns="45789" rtlCol="0"/>
          <a:lstStyle>
            <a:lvl1pPr algn="r">
              <a:defRPr sz="1200"/>
            </a:lvl1pPr>
          </a:lstStyle>
          <a:p>
            <a:fld id="{4EEDCF24-13EC-4437-8F24-82A21ACF334F}" type="datetimeFigureOut">
              <a:rPr lang="en-GB" smtClean="0"/>
              <a:t>26/11/2021</a:t>
            </a:fld>
            <a:endParaRPr lang="en-GB"/>
          </a:p>
        </p:txBody>
      </p:sp>
      <p:sp>
        <p:nvSpPr>
          <p:cNvPr id="4" name="Slide Image Placeholder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1577" tIns="45789" rIns="91577" bIns="45789" rtlCol="0" anchor="ctr"/>
          <a:lstStyle/>
          <a:p>
            <a:endParaRPr lang="en-GB"/>
          </a:p>
        </p:txBody>
      </p:sp>
      <p:sp>
        <p:nvSpPr>
          <p:cNvPr id="5" name="Notes Placeholder 4"/>
          <p:cNvSpPr>
            <a:spLocks noGrp="1"/>
          </p:cNvSpPr>
          <p:nvPr>
            <p:ph type="body" sz="quarter" idx="3"/>
          </p:nvPr>
        </p:nvSpPr>
        <p:spPr>
          <a:xfrm>
            <a:off x="680562" y="4721662"/>
            <a:ext cx="5447666" cy="4473654"/>
          </a:xfrm>
          <a:prstGeom prst="rect">
            <a:avLst/>
          </a:prstGeom>
        </p:spPr>
        <p:txBody>
          <a:bodyPr vert="horz" lIns="91577" tIns="45789" rIns="91577" bIns="457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1733"/>
            <a:ext cx="2951217" cy="497602"/>
          </a:xfrm>
          <a:prstGeom prst="rect">
            <a:avLst/>
          </a:prstGeom>
        </p:spPr>
        <p:txBody>
          <a:bodyPr vert="horz" lIns="91577" tIns="45789" rIns="91577" bIns="45789" rtlCol="0" anchor="b"/>
          <a:lstStyle>
            <a:lvl1pPr algn="l">
              <a:defRPr sz="1200"/>
            </a:lvl1pPr>
          </a:lstStyle>
          <a:p>
            <a:endParaRPr lang="en-GB"/>
          </a:p>
        </p:txBody>
      </p:sp>
      <p:sp>
        <p:nvSpPr>
          <p:cNvPr id="7" name="Slide Number Placeholder 6"/>
          <p:cNvSpPr>
            <a:spLocks noGrp="1"/>
          </p:cNvSpPr>
          <p:nvPr>
            <p:ph type="sldNum" sz="quarter" idx="5"/>
          </p:nvPr>
        </p:nvSpPr>
        <p:spPr>
          <a:xfrm>
            <a:off x="3855981" y="9441733"/>
            <a:ext cx="2951217" cy="497602"/>
          </a:xfrm>
          <a:prstGeom prst="rect">
            <a:avLst/>
          </a:prstGeom>
        </p:spPr>
        <p:txBody>
          <a:bodyPr vert="horz" lIns="91577" tIns="45789" rIns="91577" bIns="45789" rtlCol="0" anchor="b"/>
          <a:lstStyle>
            <a:lvl1pPr algn="r">
              <a:defRPr sz="1200"/>
            </a:lvl1pPr>
          </a:lstStyle>
          <a:p>
            <a:fld id="{02E8BADD-553A-41AE-9AE3-C012E455B462}" type="slidenum">
              <a:rPr lang="en-GB" smtClean="0"/>
              <a:t>‹#›</a:t>
            </a:fld>
            <a:endParaRPr lang="en-GB"/>
          </a:p>
        </p:txBody>
      </p:sp>
    </p:spTree>
    <p:extLst>
      <p:ext uri="{BB962C8B-B14F-4D97-AF65-F5344CB8AC3E}">
        <p14:creationId xmlns:p14="http://schemas.microsoft.com/office/powerpoint/2010/main" val="2280004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E8BADD-553A-41AE-9AE3-C012E455B462}" type="slidenum">
              <a:rPr lang="en-GB" smtClean="0"/>
              <a:t>1</a:t>
            </a:fld>
            <a:endParaRPr lang="en-GB" dirty="0"/>
          </a:p>
        </p:txBody>
      </p:sp>
    </p:spTree>
    <p:extLst>
      <p:ext uri="{BB962C8B-B14F-4D97-AF65-F5344CB8AC3E}">
        <p14:creationId xmlns:p14="http://schemas.microsoft.com/office/powerpoint/2010/main" val="1905822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13</a:t>
            </a:fld>
            <a:endParaRPr lang="en-GB"/>
          </a:p>
        </p:txBody>
      </p:sp>
    </p:spTree>
    <p:extLst>
      <p:ext uri="{BB962C8B-B14F-4D97-AF65-F5344CB8AC3E}">
        <p14:creationId xmlns:p14="http://schemas.microsoft.com/office/powerpoint/2010/main" val="4278941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18</a:t>
            </a:fld>
            <a:endParaRPr lang="en-GB"/>
          </a:p>
        </p:txBody>
      </p:sp>
    </p:spTree>
    <p:extLst>
      <p:ext uri="{BB962C8B-B14F-4D97-AF65-F5344CB8AC3E}">
        <p14:creationId xmlns:p14="http://schemas.microsoft.com/office/powerpoint/2010/main" val="2345318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19</a:t>
            </a:fld>
            <a:endParaRPr lang="en-GB"/>
          </a:p>
        </p:txBody>
      </p:sp>
    </p:spTree>
    <p:extLst>
      <p:ext uri="{BB962C8B-B14F-4D97-AF65-F5344CB8AC3E}">
        <p14:creationId xmlns:p14="http://schemas.microsoft.com/office/powerpoint/2010/main" val="3372340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Operational guidance published mid July (just before the end of term).</a:t>
            </a:r>
          </a:p>
          <a:p>
            <a:pPr algn="l"/>
            <a:endParaRPr lang="en-GB" sz="1800" b="0" i="0" u="none" strike="noStrike" baseline="0" dirty="0">
              <a:solidFill>
                <a:srgbClr val="000000"/>
              </a:solidFill>
              <a:latin typeface="Arial" panose="020B0604020202020204" pitchFamily="34" charset="0"/>
            </a:endParaRPr>
          </a:p>
          <a:p>
            <a:r>
              <a:rPr lang="en-GB" sz="1800" b="0" i="0" u="none" strike="noStrike" baseline="0" dirty="0">
                <a:solidFill>
                  <a:srgbClr val="000000"/>
                </a:solidFill>
                <a:latin typeface="Arial" panose="020B0604020202020204" pitchFamily="34" charset="0"/>
              </a:rPr>
              <a:t>block transfers cannot include the additional funding local authorities have been allocated for the teachers’ pay and pension grants, thereby guaranteeing that all of this funding remains with schools </a:t>
            </a:r>
          </a:p>
          <a:p>
            <a:endParaRPr lang="en-GB" dirty="0"/>
          </a:p>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2</a:t>
            </a:fld>
            <a:endParaRPr lang="en-GB"/>
          </a:p>
        </p:txBody>
      </p:sp>
    </p:spTree>
    <p:extLst>
      <p:ext uri="{BB962C8B-B14F-4D97-AF65-F5344CB8AC3E}">
        <p14:creationId xmlns:p14="http://schemas.microsoft.com/office/powerpoint/2010/main" val="313245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Operational guidance published mid July (just before the end of term).</a:t>
            </a:r>
          </a:p>
          <a:p>
            <a:pPr algn="l"/>
            <a:endParaRPr lang="en-GB" sz="1800" b="0" i="0" u="none" strike="noStrike" baseline="0" dirty="0">
              <a:solidFill>
                <a:srgbClr val="000000"/>
              </a:solidFill>
              <a:latin typeface="Arial" panose="020B0604020202020204" pitchFamily="34" charset="0"/>
            </a:endParaRPr>
          </a:p>
          <a:p>
            <a:r>
              <a:rPr lang="en-GB" sz="1800" b="0" i="0" u="none" strike="noStrike" baseline="0" dirty="0">
                <a:solidFill>
                  <a:srgbClr val="000000"/>
                </a:solidFill>
                <a:latin typeface="Arial" panose="020B0604020202020204" pitchFamily="34" charset="0"/>
              </a:rPr>
              <a:t>block transfers cannot include the additional funding local authorities have been allocated for the teachers’ pay and pension grants, thereby guaranteeing that all of this funding remains with schools </a:t>
            </a:r>
          </a:p>
          <a:p>
            <a:endParaRPr lang="en-GB" dirty="0"/>
          </a:p>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3</a:t>
            </a:fld>
            <a:endParaRPr lang="en-GB"/>
          </a:p>
        </p:txBody>
      </p:sp>
    </p:spTree>
    <p:extLst>
      <p:ext uri="{BB962C8B-B14F-4D97-AF65-F5344CB8AC3E}">
        <p14:creationId xmlns:p14="http://schemas.microsoft.com/office/powerpoint/2010/main" val="173583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4</a:t>
            </a:fld>
            <a:endParaRPr lang="en-GB"/>
          </a:p>
        </p:txBody>
      </p:sp>
    </p:spTree>
    <p:extLst>
      <p:ext uri="{BB962C8B-B14F-4D97-AF65-F5344CB8AC3E}">
        <p14:creationId xmlns:p14="http://schemas.microsoft.com/office/powerpoint/2010/main" val="2607673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5</a:t>
            </a:fld>
            <a:endParaRPr lang="en-GB"/>
          </a:p>
        </p:txBody>
      </p:sp>
    </p:spTree>
    <p:extLst>
      <p:ext uri="{BB962C8B-B14F-4D97-AF65-F5344CB8AC3E}">
        <p14:creationId xmlns:p14="http://schemas.microsoft.com/office/powerpoint/2010/main" val="4287516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CATIE is based upon the LGA / ISOS principles and refines them into 4 key areas for focus in Kent:</a:t>
            </a:r>
          </a:p>
          <a:p>
            <a:pPr marL="0" indent="0">
              <a:buNone/>
            </a:pPr>
            <a:endParaRPr lang="en-GB" dirty="0"/>
          </a:p>
          <a:p>
            <a:pPr marL="171450" indent="-171450">
              <a:buFont typeface="Arial" panose="020B0604020202020204" pitchFamily="34" charset="0"/>
              <a:buChar char="•"/>
            </a:pPr>
            <a:r>
              <a:rPr lang="en-GB" dirty="0"/>
              <a:t>Core inclusive education delivery (Combining MCS, training and peer support)</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Additional intervention and support with education inclusion – alternative provision funding, Kent Health needs, local authority inclusion and attendance support – supporting attendance in school.</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Linked to a broader, holistic offer (multi-agency) – integrated children’s service, early help services, broader multi-agency partnerships – Health (mental health, ND pathway).</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Smooth and effective transitions – identified by Kent leaders as a key priority underpinning all other elements.</a:t>
            </a:r>
          </a:p>
          <a:p>
            <a:pPr marL="228600" indent="-228600">
              <a:buAutoNum type="arabicPeriod"/>
            </a:pPr>
            <a:endParaRPr lang="en-GB" dirty="0"/>
          </a:p>
        </p:txBody>
      </p:sp>
      <p:sp>
        <p:nvSpPr>
          <p:cNvPr id="4" name="Slide Number Placeholder 3"/>
          <p:cNvSpPr>
            <a:spLocks noGrp="1"/>
          </p:cNvSpPr>
          <p:nvPr>
            <p:ph type="sldNum" sz="quarter" idx="5"/>
          </p:nvPr>
        </p:nvSpPr>
        <p:spPr/>
        <p:txBody>
          <a:bodyPr/>
          <a:lstStyle/>
          <a:p>
            <a:fld id="{B9D21509-E001-45F1-A613-9FBE8D75D330}" type="slidenum">
              <a:rPr lang="en-GB" smtClean="0"/>
              <a:t>8</a:t>
            </a:fld>
            <a:endParaRPr lang="en-GB"/>
          </a:p>
        </p:txBody>
      </p:sp>
    </p:spTree>
    <p:extLst>
      <p:ext uri="{BB962C8B-B14F-4D97-AF65-F5344CB8AC3E}">
        <p14:creationId xmlns:p14="http://schemas.microsoft.com/office/powerpoint/2010/main" val="3311258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Diagram takes the previous models and ‘tiers’ them to show how the different inclusion commissions / service developments could align across this continuum of provision.   Areas in bold indicate those where commissioning is co-ordinating / leading; many of the other areas will be support / contribution from commissioning and led by the services. </a:t>
            </a:r>
          </a:p>
          <a:p>
            <a:endParaRPr lang="en-GB" dirty="0"/>
          </a:p>
          <a:p>
            <a:r>
              <a:rPr lang="en-GB" dirty="0"/>
              <a:t>(Core Inclusive Delivery shown as two related boxes here – whole-school activity (universal) and SEN-focussed (i.e. delivery around the MCS).  </a:t>
            </a:r>
          </a:p>
          <a:p>
            <a:r>
              <a:rPr lang="en-GB" dirty="0"/>
              <a:t>Brief overview of the upcoming priorities: (bottom up)</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a) </a:t>
            </a:r>
            <a:r>
              <a:rPr lang="en-GB" sz="1200" b="1" dirty="0">
                <a:effectLst/>
                <a:latin typeface="Arial" panose="020B0604020202020204" pitchFamily="34" charset="0"/>
                <a:ea typeface="Calibri" panose="020F0502020204030204" pitchFamily="34" charset="0"/>
                <a:cs typeface="Times New Roman" panose="02020603050405020304" pitchFamily="18" charset="0"/>
              </a:rPr>
              <a:t>Whole School Approaches</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In addition to Nurture, Kent Supported Employment and Leadership</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SPELL Training: (whole school approach re. ASC awareness) initial bank of trainers – STLS/SRP leads, looking to phase roll-out (learning from early implementation from SRP leads).  Supported by Tizard Centre at UKC – may need further commissioning of additional trainers / materials.</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SLCN: Funding 4 x Locality Network roles within the SCLN ‘Scheme for Schools – Balanced System’ – 5 year plan to develop capacity within schools.  Additional locality roles to help connect the roll out of the offer to local schools.</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Education </a:t>
            </a:r>
            <a:r>
              <a:rPr lang="en-GB" sz="1200" dirty="0" err="1">
                <a:effectLst/>
                <a:latin typeface="Arial" panose="020B0604020202020204" pitchFamily="34" charset="0"/>
                <a:ea typeface="Calibri" panose="020F0502020204030204" pitchFamily="34" charset="0"/>
                <a:cs typeface="Times New Roman" panose="02020603050405020304" pitchFamily="18" charset="0"/>
              </a:rPr>
              <a:t>Endownment</a:t>
            </a:r>
            <a:r>
              <a:rPr lang="en-GB" sz="1200" dirty="0">
                <a:effectLst/>
                <a:latin typeface="Arial" panose="020B0604020202020204" pitchFamily="34" charset="0"/>
                <a:ea typeface="Calibri" panose="020F0502020204030204" pitchFamily="34" charset="0"/>
                <a:cs typeface="Times New Roman" panose="02020603050405020304" pitchFamily="18" charset="0"/>
              </a:rPr>
              <a:t> Fund Cohorts – ‘SEND &amp; Learning Behaviours’, fully funded. 2 cohorts taken place, </a:t>
            </a:r>
            <a:r>
              <a:rPr lang="en-GB" sz="1200" dirty="0" err="1">
                <a:effectLst/>
                <a:latin typeface="Arial" panose="020B0604020202020204" pitchFamily="34" charset="0"/>
                <a:ea typeface="Calibri" panose="020F0502020204030204" pitchFamily="34" charset="0"/>
                <a:cs typeface="Times New Roman" panose="02020603050405020304" pitchFamily="18" charset="0"/>
              </a:rPr>
              <a:t>approx</a:t>
            </a:r>
            <a:r>
              <a:rPr lang="en-GB" sz="1200" dirty="0">
                <a:effectLst/>
                <a:latin typeface="Arial" panose="020B0604020202020204" pitchFamily="34" charset="0"/>
                <a:ea typeface="Calibri" panose="020F0502020204030204" pitchFamily="34" charset="0"/>
                <a:cs typeface="Times New Roman" panose="02020603050405020304" pitchFamily="18" charset="0"/>
              </a:rPr>
              <a:t> 50 schools, further two cohorts planned for later in Autumn.  Potential for further cohorts next year – awaiting feedback and data.</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228600" marR="0" lvl="0" indent="-228600" algn="just" defTabSz="914400" rtl="0" eaLnBrk="1" fontAlgn="auto" latinLnBrk="0" hangingPunct="1">
              <a:lnSpc>
                <a:spcPct val="107000"/>
              </a:lnSpc>
              <a:spcBef>
                <a:spcPts val="0"/>
              </a:spcBef>
              <a:spcAft>
                <a:spcPts val="0"/>
              </a:spcAft>
              <a:buClrTx/>
              <a:buSzTx/>
              <a:buFontTx/>
              <a:buAutoNum type="alphaLcParenR" startAt="2"/>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Core Training offer </a:t>
            </a:r>
            <a:r>
              <a:rPr lang="en-GB" sz="1200" dirty="0">
                <a:effectLst/>
                <a:latin typeface="Arial" panose="020B0604020202020204" pitchFamily="34" charset="0"/>
                <a:ea typeface="Calibri" panose="020F0502020204030204" pitchFamily="34" charset="0"/>
                <a:cs typeface="Times New Roman" panose="02020603050405020304" pitchFamily="18" charset="0"/>
              </a:rPr>
              <a:t>– building on work begun last year, aim to develop a graduated pathway.  Will feed directly into STLS review and may identify further areas for commissioning.  Needed to progress at pace to align with STLS review – which sits across both the core inclusive education delivery (training, IAG as well as potentially within Locality Resources).  Already aware of some likely priorities that may need commissioning from core training review – WSOA priority around ASC targeted training.  Some need to be partnership led – e.g. relationship with ND Pathway / pilot work underway and link to ASC commissioning for schools.</a:t>
            </a:r>
          </a:p>
          <a:p>
            <a:pPr marL="228600" marR="0" lvl="0" indent="-228600" algn="just" defTabSz="914400" rtl="0" eaLnBrk="1" fontAlgn="auto" latinLnBrk="0" hangingPunct="1">
              <a:lnSpc>
                <a:spcPct val="107000"/>
              </a:lnSpc>
              <a:spcBef>
                <a:spcPts val="0"/>
              </a:spcBef>
              <a:spcAft>
                <a:spcPts val="0"/>
              </a:spcAft>
              <a:buClrTx/>
              <a:buSzTx/>
              <a:buFontTx/>
              <a:buAutoNum type="alphaLcParenR" startAt="2"/>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228600" marR="0" lvl="0" indent="-228600" algn="just" defTabSz="914400" rtl="0" eaLnBrk="1" fontAlgn="auto" latinLnBrk="0" hangingPunct="1">
              <a:lnSpc>
                <a:spcPct val="107000"/>
              </a:lnSpc>
              <a:spcBef>
                <a:spcPts val="0"/>
              </a:spcBef>
              <a:spcAft>
                <a:spcPts val="0"/>
              </a:spcAft>
              <a:buClrTx/>
              <a:buSzTx/>
              <a:buFontTx/>
              <a:buAutoNum type="alphaLcParenR" startAt="2"/>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Inclusion Resource Directory &amp; MCS Online Training Resource</a:t>
            </a: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 Aim to bring together information about training / support opportunities into one place for schools (signposting, not live dates). Scoping document now in place, looking to progress through the CCS Framework using our existing provider of the KCC directories.  Support longer-term from Sharon’s team in maintaining.  Also looking to develop online training resource for schools &amp; governors re. MCS and application – building on feedback from early pilot sessions in Spring.</a:t>
            </a:r>
          </a:p>
          <a:p>
            <a:pPr marL="228600" marR="0" lvl="0" indent="-228600" algn="just" defTabSz="914400" rtl="0" eaLnBrk="1" fontAlgn="auto" latinLnBrk="0" hangingPunct="1">
              <a:lnSpc>
                <a:spcPct val="107000"/>
              </a:lnSpc>
              <a:spcBef>
                <a:spcPts val="0"/>
              </a:spcBef>
              <a:spcAft>
                <a:spcPts val="0"/>
              </a:spcAft>
              <a:buClrTx/>
              <a:buSzTx/>
              <a:buFontTx/>
              <a:buAutoNum type="alphaLcParenR" startAt="2"/>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d) Provision Planning Software</a:t>
            </a: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 Currently c.100 schools use </a:t>
            </a:r>
            <a:r>
              <a:rPr lang="en-GB" sz="1200" dirty="0" err="1">
                <a:effectLst/>
                <a:latin typeface="Arial" panose="020B0604020202020204" pitchFamily="34" charset="0"/>
                <a:ea typeface="Calibri" panose="020F0502020204030204" pitchFamily="34" charset="0"/>
                <a:cs typeface="Times New Roman" panose="02020603050405020304" pitchFamily="18" charset="0"/>
              </a:rPr>
              <a:t>Edukey</a:t>
            </a:r>
            <a:r>
              <a:rPr lang="en-GB" sz="1200" dirty="0">
                <a:effectLst/>
                <a:latin typeface="Arial" panose="020B0604020202020204" pitchFamily="34" charset="0"/>
                <a:ea typeface="Calibri" panose="020F0502020204030204" pitchFamily="34" charset="0"/>
                <a:cs typeface="Times New Roman" panose="02020603050405020304" pitchFamily="18" charset="0"/>
              </a:rPr>
              <a:t> (although other options available) – software that supports provision planning within schools, also has wider potential benefits to the LA in being able to analyse anonymised data from the system to identify needs, trends, potential commissioning gaps etc.  Surveyed existing school users with positive feedback; needs further scoping re. licences.</a:t>
            </a: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 </a:t>
            </a: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e) Parents and Carers</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Family Charter, Engagement Award and Training – in development with PACT.  First draft of Family Charter has been drafted, then PACT to work with us in defining further training / guidance for schools in working with parents/carers and then an award to recognise good practice.  Early stages of development.</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Looking at a parent/carer online resource around the Parent version of the Mainstream Core Standards to complement, support families in understanding / using, variety of routes to access the document etc.</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f) </a:t>
            </a:r>
            <a:r>
              <a:rPr lang="en-GB" sz="1200" b="1" dirty="0">
                <a:effectLst/>
                <a:latin typeface="Arial" panose="020B0604020202020204" pitchFamily="34" charset="0"/>
                <a:ea typeface="Calibri" panose="020F0502020204030204" pitchFamily="34" charset="0"/>
                <a:cs typeface="Times New Roman" panose="02020603050405020304" pitchFamily="18" charset="0"/>
              </a:rPr>
              <a:t>Best Practice Guidance</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Currently being scoped with TEP – would have application across a number of these commissions.  Suggestion to look at an Inclusion Quality Mark for schools too, based on practice in other areas.</a:t>
            </a:r>
          </a:p>
          <a:p>
            <a:pPr marL="171450" marR="0" lvl="0" indent="-171450" algn="just" defTabSz="914400" rtl="0" eaLnBrk="1" fontAlgn="auto" latinLnBrk="0" hangingPunct="1">
              <a:lnSpc>
                <a:spcPct val="107000"/>
              </a:lnSpc>
              <a:spcBef>
                <a:spcPts val="0"/>
              </a:spcBef>
              <a:spcAft>
                <a:spcPts val="0"/>
              </a:spcAft>
              <a:buClrTx/>
              <a:buSzTx/>
              <a:buFontTx/>
              <a:buChar char="-"/>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g) </a:t>
            </a:r>
            <a:r>
              <a:rPr lang="en-GB" sz="1200" b="1" dirty="0">
                <a:effectLst/>
                <a:latin typeface="Arial" panose="020B0604020202020204" pitchFamily="34" charset="0"/>
                <a:ea typeface="Calibri" panose="020F0502020204030204" pitchFamily="34" charset="0"/>
                <a:cs typeface="Times New Roman" panose="02020603050405020304" pitchFamily="18" charset="0"/>
              </a:rPr>
              <a:t>Transitions:</a:t>
            </a: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r>
              <a:rPr lang="en-GB" sz="1200" dirty="0">
                <a:effectLst/>
                <a:latin typeface="Arial" panose="020B0604020202020204" pitchFamily="34" charset="0"/>
                <a:ea typeface="Calibri" panose="020F0502020204030204" pitchFamily="34" charset="0"/>
                <a:cs typeface="Times New Roman" panose="02020603050405020304" pitchFamily="18" charset="0"/>
              </a:rPr>
              <a:t>Charter in place, developed through Schools Working Group, actions to be identified as a result – will link to locality resources in terms of funding.  Also link to research here – Summer born children / school readiness.</a:t>
            </a:r>
          </a:p>
          <a:p>
            <a:pPr marL="0" indent="0">
              <a:buFontTx/>
              <a:buNone/>
            </a:pPr>
            <a:endParaRPr lang="en-GB" dirty="0"/>
          </a:p>
          <a:p>
            <a:pPr marL="0" indent="0">
              <a:buFontTx/>
              <a:buNone/>
            </a:pPr>
            <a:r>
              <a:rPr lang="en-GB" dirty="0"/>
              <a:t>Transition Charter – working group has drafted a Charter, activities likely to fall out of this – allocation for development of guidance, pilots.  Transition funding could be included within locality resources.  To continue to work with Transition Group.</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200" b="1" dirty="0">
                <a:effectLst/>
                <a:latin typeface="Arial" panose="020B0604020202020204" pitchFamily="34" charset="0"/>
                <a:ea typeface="Calibri" panose="020F0502020204030204" pitchFamily="34" charset="0"/>
                <a:cs typeface="Times New Roman" panose="02020603050405020304" pitchFamily="18" charset="0"/>
              </a:rPr>
              <a:t>2. Locality Shared Resources</a:t>
            </a:r>
          </a:p>
          <a:p>
            <a:pPr marL="0" lvl="0" indent="0" algn="just">
              <a:lnSpc>
                <a:spcPct val="107000"/>
              </a:lnSpc>
              <a:buFontTx/>
              <a:buNone/>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lnSpc>
                <a:spcPct val="107000"/>
              </a:lnSpc>
              <a:buFontTx/>
              <a:buNone/>
            </a:pPr>
            <a:r>
              <a:rPr lang="en-GB" sz="1200" dirty="0">
                <a:effectLst/>
                <a:latin typeface="Arial" panose="020B0604020202020204" pitchFamily="34" charset="0"/>
                <a:ea typeface="Calibri" panose="020F0502020204030204" pitchFamily="34" charset="0"/>
                <a:cs typeface="Times New Roman" panose="02020603050405020304" pitchFamily="18" charset="0"/>
              </a:rPr>
              <a:t>Locality resources are being scoped as part of the HNF Review– combining in-kind resources (models for bringing together professionals within localities) and a system for allocating flexible funding for pre-emptive &amp; targeted work:</a:t>
            </a:r>
          </a:p>
          <a:p>
            <a:pPr marL="0" lvl="0" indent="0" algn="just">
              <a:lnSpc>
                <a:spcPct val="107000"/>
              </a:lnSpc>
              <a:buFontTx/>
              <a:buNone/>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07000"/>
              </a:lnSpc>
              <a:spcBef>
                <a:spcPts val="0"/>
              </a:spcBef>
              <a:spcAft>
                <a:spcPts val="0"/>
              </a:spcAft>
              <a:buClrTx/>
              <a:buSzTx/>
              <a:buFont typeface="Symbol" panose="05050102010706020507" pitchFamily="18" charset="2"/>
              <a:buAutoNum type="alphaLcParenR"/>
              <a:tabLst/>
              <a:defRPr/>
            </a:pPr>
            <a:r>
              <a:rPr lang="en-GB" sz="1200" dirty="0">
                <a:effectLst/>
                <a:latin typeface="Arial" panose="020B0604020202020204" pitchFamily="34" charset="0"/>
                <a:ea typeface="Calibri" panose="020F0502020204030204" pitchFamily="34" charset="0"/>
              </a:rPr>
              <a:t>pre-emptive work: trends, needs at district / county level, transition activities, large new cohorts moving in</a:t>
            </a:r>
          </a:p>
          <a:p>
            <a:pPr marL="0" marR="0" lvl="0" indent="0" algn="just"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GB" sz="1200" dirty="0">
              <a:effectLst/>
              <a:latin typeface="Arial" panose="020B0604020202020204" pitchFamily="34" charset="0"/>
              <a:ea typeface="Calibri" panose="020F0502020204030204" pitchFamily="34" charset="0"/>
            </a:endParaRPr>
          </a:p>
          <a:p>
            <a:pPr algn="just">
              <a:lnSpc>
                <a:spcPct val="107000"/>
              </a:lnSpc>
              <a:spcAft>
                <a:spcPts val="800"/>
              </a:spcAft>
            </a:pPr>
            <a:r>
              <a:rPr lang="en-GB" sz="1200" dirty="0">
                <a:effectLst/>
                <a:latin typeface="Arial" panose="020B0604020202020204" pitchFamily="34" charset="0"/>
                <a:ea typeface="Calibri" panose="020F0502020204030204" pitchFamily="34" charset="0"/>
              </a:rPr>
              <a:t>b) short term and emerging issues both for individuals and for groups, either in a school or across a group of schools. </a:t>
            </a:r>
            <a:r>
              <a:rPr lang="en-GB" sz="1200" dirty="0">
                <a:effectLst/>
                <a:latin typeface="Arial" panose="020B0604020202020204" pitchFamily="34" charset="0"/>
                <a:ea typeface="Calibri" panose="020F0502020204030204" pitchFamily="34" charset="0"/>
                <a:cs typeface="Times New Roman" panose="02020603050405020304" pitchFamily="18" charset="0"/>
              </a:rPr>
              <a:t> These might be CYP with SEND who for number of reasons, reach points where they struggle to access education in the same way as they had previously. These CYP may experience a range of circumstances which alters the way they present, cope and engage with education. These experiences include:</a:t>
            </a:r>
          </a:p>
          <a:p>
            <a:pPr algn="just">
              <a:lnSpc>
                <a:spcPct val="107000"/>
              </a:lnSpc>
              <a:spcAft>
                <a:spcPts val="80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A change in environment, home stability, family breakdown, new sibling, stepparent arrangements etc</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Transition between education providers both at key points and mid-year.</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Growing up, changes to hormones, social groups.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Access to alcohol or drugs.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Bullying at school.</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Other recent Adverse Childhood Experience.</a:t>
            </a: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r>
              <a:rPr lang="en-GB" sz="1000" dirty="0">
                <a:effectLst/>
                <a:latin typeface="Arial" panose="020B0604020202020204" pitchFamily="34" charset="0"/>
                <a:ea typeface="Calibri" panose="020F0502020204030204" pitchFamily="34" charset="0"/>
                <a:cs typeface="Times New Roman" panose="02020603050405020304" pitchFamily="18" charset="0"/>
              </a:rPr>
              <a:t>Overall the aim is to create a system based on l</a:t>
            </a:r>
            <a:r>
              <a:rPr lang="en-GB" sz="1200" dirty="0">
                <a:effectLst/>
                <a:latin typeface="Arial" panose="020B0604020202020204" pitchFamily="34" charset="0"/>
                <a:ea typeface="Calibri" panose="020F0502020204030204" pitchFamily="34" charset="0"/>
              </a:rPr>
              <a:t>ocal collaboration and responsibility for all CYP.  Proposals to HT working group in late Sept / early Oct; aim for consultation in Nov. </a:t>
            </a:r>
          </a:p>
          <a:p>
            <a:pPr marL="0" indent="0">
              <a:buFontTx/>
              <a:buNone/>
            </a:pPr>
            <a:endParaRPr lang="en-GB" dirty="0"/>
          </a:p>
          <a:p>
            <a:endParaRPr lang="en-GB" dirty="0"/>
          </a:p>
        </p:txBody>
      </p:sp>
      <p:sp>
        <p:nvSpPr>
          <p:cNvPr id="4" name="Slide Number Placeholder 3"/>
          <p:cNvSpPr>
            <a:spLocks noGrp="1"/>
          </p:cNvSpPr>
          <p:nvPr>
            <p:ph type="sldNum" sz="quarter" idx="5"/>
          </p:nvPr>
        </p:nvSpPr>
        <p:spPr/>
        <p:txBody>
          <a:bodyPr/>
          <a:lstStyle/>
          <a:p>
            <a:fld id="{B9D21509-E001-45F1-A613-9FBE8D75D330}" type="slidenum">
              <a:rPr lang="en-GB" smtClean="0"/>
              <a:t>10</a:t>
            </a:fld>
            <a:endParaRPr lang="en-GB"/>
          </a:p>
        </p:txBody>
      </p:sp>
    </p:spTree>
    <p:extLst>
      <p:ext uri="{BB962C8B-B14F-4D97-AF65-F5344CB8AC3E}">
        <p14:creationId xmlns:p14="http://schemas.microsoft.com/office/powerpoint/2010/main" val="1569085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6141493-7FAD-40CE-993F-212AAEC55428}" type="slidenum">
              <a:rPr lang="en-GB" smtClean="0"/>
              <a:t>11</a:t>
            </a:fld>
            <a:endParaRPr lang="en-GB" dirty="0"/>
          </a:p>
        </p:txBody>
      </p:sp>
    </p:spTree>
    <p:extLst>
      <p:ext uri="{BB962C8B-B14F-4D97-AF65-F5344CB8AC3E}">
        <p14:creationId xmlns:p14="http://schemas.microsoft.com/office/powerpoint/2010/main" val="1832187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forthcoming weeks and months you will be our partners in significant change to the SEND systems, just like we will be reviewing and changing the systems to fit the need that we see in front of us, you too I know are changing your school offers making adjustments and considering how you deliver your curriculum – we are working together for systematic change to serve the children we have in our schools today. </a:t>
            </a:r>
          </a:p>
        </p:txBody>
      </p:sp>
      <p:sp>
        <p:nvSpPr>
          <p:cNvPr id="4" name="Slide Number Placeholder 3"/>
          <p:cNvSpPr>
            <a:spLocks noGrp="1"/>
          </p:cNvSpPr>
          <p:nvPr>
            <p:ph type="sldNum" sz="quarter" idx="5"/>
          </p:nvPr>
        </p:nvSpPr>
        <p:spPr/>
        <p:txBody>
          <a:bodyPr/>
          <a:lstStyle/>
          <a:p>
            <a:fld id="{56141493-7FAD-40CE-993F-212AAEC55428}" type="slidenum">
              <a:rPr lang="en-GB" smtClean="0"/>
              <a:t>12</a:t>
            </a:fld>
            <a:endParaRPr lang="en-GB" dirty="0"/>
          </a:p>
        </p:txBody>
      </p:sp>
    </p:spTree>
    <p:extLst>
      <p:ext uri="{BB962C8B-B14F-4D97-AF65-F5344CB8AC3E}">
        <p14:creationId xmlns:p14="http://schemas.microsoft.com/office/powerpoint/2010/main" val="11336577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3600" b="1">
                <a:solidFill>
                  <a:srgbClr val="4283C4"/>
                </a:solidFill>
                <a:latin typeface="Arial" pitchFamily="34" charset="0"/>
                <a:cs typeface="Arial"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3886200"/>
            <a:ext cx="6400800" cy="982960"/>
          </a:xfrm>
        </p:spPr>
        <p:txBody>
          <a:bodyPr>
            <a:normAutofit/>
          </a:bodyPr>
          <a:lstStyle>
            <a:lvl1pPr marL="0" indent="0" algn="ctr">
              <a:buNone/>
              <a:defRPr sz="22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7380288" y="5821363"/>
            <a:ext cx="1223962" cy="819150"/>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539750" y="5661025"/>
            <a:ext cx="8027988" cy="0"/>
          </a:xfrm>
          <a:prstGeom prst="line">
            <a:avLst/>
          </a:prstGeom>
          <a:noFill/>
          <a:ln w="12700">
            <a:solidFill>
              <a:schemeClr val="tx1"/>
            </a:solidFill>
            <a:round/>
            <a:headEnd/>
            <a:tailEnd/>
          </a:ln>
        </p:spPr>
      </p:cxnSp>
      <p:sp>
        <p:nvSpPr>
          <p:cNvPr id="9"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6972883E-BCB1-4071-824E-5D09132A481C}" type="datetime1">
              <a:rPr lang="en-US" smtClean="0"/>
              <a:t>11/26/2021</a:t>
            </a:fld>
            <a:endParaRPr lang="en-GB" dirty="0"/>
          </a:p>
        </p:txBody>
      </p:sp>
      <p:sp>
        <p:nvSpPr>
          <p:cNvPr id="10"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1"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E59AB958-23BC-4CFF-83A4-D5F6B6702EFA}" type="datetime1">
              <a:rPr lang="en-US" smtClean="0"/>
              <a:t>11/26/2021</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Arial" pitchFamily="34" charset="0"/>
                <a:cs typeface="Arial" pitchFamily="34" charset="0"/>
              </a:defRPr>
            </a:lvl1pPr>
          </a:lstStyle>
          <a:p>
            <a:r>
              <a:rPr lang="en-US"/>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E2C47216-3B6E-4CCF-B3A7-078A50332E07}" type="datetime1">
              <a:rPr lang="en-US" smtClean="0"/>
              <a:t>11/26/2021</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8248079" y="6237114"/>
            <a:ext cx="860425" cy="576262"/>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107504" y="6199187"/>
            <a:ext cx="8964488" cy="0"/>
          </a:xfrm>
          <a:prstGeom prst="line">
            <a:avLst/>
          </a:prstGeom>
          <a:noFill/>
          <a:ln w="12700">
            <a:solidFill>
              <a:schemeClr val="tx1"/>
            </a:solidFill>
            <a:round/>
            <a:headEnd/>
            <a:tailEnd/>
          </a:ln>
        </p:spPr>
      </p:cxn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3B218D68-DE0C-43AA-9B5B-6C80965E430D}" type="datetime1">
              <a:rPr lang="en-US" smtClean="0"/>
              <a:t>11/26/2021</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133B7B3B-7788-455D-B550-2C94A9E91868}" type="datetime1">
              <a:rPr lang="en-US" smtClean="0"/>
              <a:t>11/26/2021</a:t>
            </a:fld>
            <a:endParaRPr lang="en-GB" dirty="0"/>
          </a:p>
        </p:txBody>
      </p:sp>
      <p:sp>
        <p:nvSpPr>
          <p:cNvPr id="8"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9"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D478BC5F-F3FA-4509-994D-207E7FB039D9}" type="datetime1">
              <a:rPr lang="en-US" smtClean="0"/>
              <a:t>11/26/2021</a:t>
            </a:fld>
            <a:endParaRPr lang="en-GB" dirty="0"/>
          </a:p>
        </p:txBody>
      </p:sp>
      <p:sp>
        <p:nvSpPr>
          <p:cNvPr id="9"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0"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B1184EF4-368D-41D5-990D-C7DDA5E131F4}" type="datetime1">
              <a:rPr lang="en-US" smtClean="0"/>
              <a:t>11/26/2021</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a:t>Click to edit Master title style</a:t>
            </a:r>
            <a:endParaRPr lang="en-GB" dirty="0"/>
          </a:p>
        </p:txBody>
      </p:sp>
      <p:sp>
        <p:nvSpPr>
          <p:cNvPr id="6"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567E4B31-86DE-4F37-BFC3-19DC86CE7EB0}" type="datetime1">
              <a:rPr lang="en-US" smtClean="0"/>
              <a:t>11/26/2021</a:t>
            </a:fld>
            <a:endParaRPr lang="en-GB" dirty="0"/>
          </a:p>
        </p:txBody>
      </p:sp>
      <p:sp>
        <p:nvSpPr>
          <p:cNvPr id="7"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8"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000">
                <a:latin typeface="Arial" pitchFamily="34" charset="0"/>
                <a:cs typeface="Arial" pitchFamily="34" charset="0"/>
              </a:defRPr>
            </a:lvl1pPr>
          </a:lstStyle>
          <a:p>
            <a:fld id="{C82198F7-3063-4EC0-910E-AA5558D19E70}" type="datetime1">
              <a:rPr lang="en-US" smtClean="0"/>
              <a:t>11/26/2021</a:t>
            </a:fld>
            <a:endParaRPr lang="en-GB" dirty="0"/>
          </a:p>
        </p:txBody>
      </p:sp>
      <p:sp>
        <p:nvSpPr>
          <p:cNvPr id="3"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4"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itchFamily="34" charset="0"/>
                <a:cs typeface="Arial"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CA245AD5-DAED-47C9-B121-00FD7C66935F}" type="datetime1">
              <a:rPr lang="en-US" smtClean="0"/>
              <a:t>11/26/2021</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BE4B70B5-DC2C-4A47-9E40-A5F945B45C31}" type="datetime1">
              <a:rPr lang="en-US" smtClean="0"/>
              <a:t>11/26/2021</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516216" y="6381328"/>
            <a:ext cx="2133600" cy="340147"/>
          </a:xfrm>
          <a:prstGeom prst="rect">
            <a:avLst/>
          </a:prstGeom>
        </p:spPr>
        <p:txBody>
          <a:bodyPr vert="horz" lIns="91440" tIns="45720" rIns="91440" bIns="45720" rtlCol="0" anchor="ctr"/>
          <a:lstStyle>
            <a:lvl1pPr algn="l">
              <a:defRPr sz="1200">
                <a:solidFill>
                  <a:schemeClr val="tx1">
                    <a:tint val="75000"/>
                  </a:schemeClr>
                </a:solidFill>
              </a:defRPr>
            </a:lvl1pPr>
          </a:lstStyle>
          <a:p>
            <a:fld id="{CED578AC-C99B-4C88-9D85-11337D61C434}" type="datetime1">
              <a:rPr lang="en-US" smtClean="0"/>
              <a:t>11/26/2021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67544" y="638132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6B74C9-1984-4309-B629-64A9E268053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600" b="1" kern="1200">
          <a:solidFill>
            <a:srgbClr val="4283C4"/>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School Budget Update 2021-22</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a:t>
            </a:fld>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F2904DF-F8C6-4031-A23A-0214BF23270A}"/>
              </a:ext>
            </a:extLst>
          </p:cNvPr>
          <p:cNvSpPr/>
          <p:nvPr/>
        </p:nvSpPr>
        <p:spPr>
          <a:xfrm>
            <a:off x="630149" y="799281"/>
            <a:ext cx="7754927" cy="73664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DFA0E52D-6D9B-4D49-AFD0-21C2C7C0D51D}"/>
              </a:ext>
            </a:extLst>
          </p:cNvPr>
          <p:cNvSpPr txBox="1"/>
          <p:nvPr/>
        </p:nvSpPr>
        <p:spPr>
          <a:xfrm>
            <a:off x="711693" y="809886"/>
            <a:ext cx="7279809" cy="646331"/>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mj-lt"/>
              </a:rPr>
              <a:t>Bespoke HNF resources / Specialist Resourced Provision</a:t>
            </a:r>
          </a:p>
          <a:p>
            <a:pPr marL="285750" indent="-285750">
              <a:buFont typeface="Arial" panose="020B0604020202020204" pitchFamily="34" charset="0"/>
              <a:buChar char="•"/>
            </a:pPr>
            <a:r>
              <a:rPr lang="en-GB" dirty="0">
                <a:latin typeface="+mj-lt"/>
              </a:rPr>
              <a:t>Specialist Interventions</a:t>
            </a:r>
            <a:r>
              <a:rPr lang="en-GB" b="1" dirty="0">
                <a:latin typeface="+mj-lt"/>
              </a:rPr>
              <a:t> (inc. STLS/ Therapy)</a:t>
            </a:r>
          </a:p>
        </p:txBody>
      </p:sp>
      <p:grpSp>
        <p:nvGrpSpPr>
          <p:cNvPr id="8" name="Group 7">
            <a:extLst>
              <a:ext uri="{FF2B5EF4-FFF2-40B4-BE49-F238E27FC236}">
                <a16:creationId xmlns:a16="http://schemas.microsoft.com/office/drawing/2014/main" id="{FA8E310E-54C0-42D1-958C-3B2C6BBD7162}"/>
              </a:ext>
            </a:extLst>
          </p:cNvPr>
          <p:cNvGrpSpPr/>
          <p:nvPr/>
        </p:nvGrpSpPr>
        <p:grpSpPr>
          <a:xfrm>
            <a:off x="611558" y="5035687"/>
            <a:ext cx="7781310" cy="1275531"/>
            <a:chOff x="848391" y="5490185"/>
            <a:chExt cx="7920880" cy="1180248"/>
          </a:xfrm>
        </p:grpSpPr>
        <p:sp>
          <p:nvSpPr>
            <p:cNvPr id="9" name="Rectangle: Rounded Corners 8">
              <a:extLst>
                <a:ext uri="{FF2B5EF4-FFF2-40B4-BE49-F238E27FC236}">
                  <a16:creationId xmlns:a16="http://schemas.microsoft.com/office/drawing/2014/main" id="{624DE798-0EF1-406D-83FA-263BDA533DC4}"/>
                </a:ext>
              </a:extLst>
            </p:cNvPr>
            <p:cNvSpPr/>
            <p:nvPr/>
          </p:nvSpPr>
          <p:spPr>
            <a:xfrm>
              <a:off x="848391" y="5490185"/>
              <a:ext cx="7920880" cy="1065692"/>
            </a:xfrm>
            <a:prstGeom prst="roundRect">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Box 8">
              <a:extLst>
                <a:ext uri="{FF2B5EF4-FFF2-40B4-BE49-F238E27FC236}">
                  <a16:creationId xmlns:a16="http://schemas.microsoft.com/office/drawing/2014/main" id="{08C849F7-C9E2-4D89-A212-19F1D801300D}"/>
                </a:ext>
              </a:extLst>
            </p:cNvPr>
            <p:cNvSpPr txBox="1">
              <a:spLocks noChangeArrowheads="1"/>
            </p:cNvSpPr>
            <p:nvPr/>
          </p:nvSpPr>
          <p:spPr bwMode="auto">
            <a:xfrm>
              <a:off x="862378" y="5490185"/>
              <a:ext cx="7890651" cy="1180248"/>
            </a:xfrm>
            <a:prstGeom prst="rect">
              <a:avLst/>
            </a:prstGeom>
            <a:noFill/>
            <a:ln w="12700">
              <a:noFill/>
              <a:miter lim="800000"/>
              <a:headEnd/>
              <a:tailEnd/>
            </a:ln>
          </p:spPr>
          <p:txBody>
            <a:bodyPr vert="horz"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Whole School Approaches: Nurture</a:t>
              </a: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SPELL, SLCN Scheme for Schools, Education Endowment Fund, </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Kent</a:t>
              </a: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Supported Employment</a:t>
              </a:r>
              <a:endParaRPr kumimoji="0" lang="en-US" altLang="en-US" b="1"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Inclusion Leadership &amp; </a:t>
              </a:r>
              <a:r>
                <a:rPr lang="en-US" altLang="en-US" b="1" dirty="0">
                  <a:latin typeface="Calibri" panose="020F0502020204030204" pitchFamily="34" charset="0"/>
                  <a:ea typeface="Calibri" panose="020F0502020204030204" pitchFamily="34" charset="0"/>
                  <a:cs typeface="Times New Roman" panose="02020603050405020304" pitchFamily="18" charset="0"/>
                </a:rPr>
                <a:t>Peer to Peer Review</a:t>
              </a:r>
              <a:endPar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endParaRPr lang="en-US" altLang="en-US" dirty="0">
                <a:latin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b="1" dirty="0">
                <a:latin typeface="Calibri" panose="020F0502020204030204" pitchFamily="34"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11" name="Group 10">
            <a:extLst>
              <a:ext uri="{FF2B5EF4-FFF2-40B4-BE49-F238E27FC236}">
                <a16:creationId xmlns:a16="http://schemas.microsoft.com/office/drawing/2014/main" id="{F86A3EC0-E789-43EA-B719-73797682349B}"/>
              </a:ext>
            </a:extLst>
          </p:cNvPr>
          <p:cNvGrpSpPr/>
          <p:nvPr/>
        </p:nvGrpSpPr>
        <p:grpSpPr>
          <a:xfrm>
            <a:off x="611559" y="1546533"/>
            <a:ext cx="7781309" cy="1564438"/>
            <a:chOff x="1414216" y="1698260"/>
            <a:chExt cx="6153806" cy="2094694"/>
          </a:xfrm>
        </p:grpSpPr>
        <p:sp>
          <p:nvSpPr>
            <p:cNvPr id="12" name="Rectangle: Rounded Corners 11">
              <a:extLst>
                <a:ext uri="{FF2B5EF4-FFF2-40B4-BE49-F238E27FC236}">
                  <a16:creationId xmlns:a16="http://schemas.microsoft.com/office/drawing/2014/main" id="{C0C5CD4F-2498-44D8-BD4A-0A5CC3EAE0DF}"/>
                </a:ext>
              </a:extLst>
            </p:cNvPr>
            <p:cNvSpPr/>
            <p:nvPr/>
          </p:nvSpPr>
          <p:spPr>
            <a:xfrm>
              <a:off x="1414216" y="1698260"/>
              <a:ext cx="6153806" cy="1955652"/>
            </a:xfrm>
            <a:prstGeom prst="roundRect">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675BAAA3-690F-4114-AB6A-E906EE06A914}"/>
                </a:ext>
              </a:extLst>
            </p:cNvPr>
            <p:cNvSpPr txBox="1"/>
            <p:nvPr/>
          </p:nvSpPr>
          <p:spPr>
            <a:xfrm>
              <a:off x="1513188" y="1814895"/>
              <a:ext cx="6048672" cy="1978059"/>
            </a:xfrm>
            <a:prstGeom prst="rect">
              <a:avLst/>
            </a:prstGeom>
            <a:noFill/>
          </p:spPr>
          <p:txBody>
            <a:bodyPr wrap="square" rtlCol="0">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Locality Support</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t>
              </a:r>
              <a:r>
                <a:rPr lang="en-US" altLang="en-US" dirty="0">
                  <a:latin typeface="Calibri" panose="020F0502020204030204" pitchFamily="34" charset="0"/>
                  <a:ea typeface="Calibri" panose="020F0502020204030204" pitchFamily="34" charset="0"/>
                  <a:cs typeface="Times New Roman" panose="02020603050405020304" pitchFamily="18" charset="0"/>
                </a:rPr>
                <a:t>ulti-agency professional resources, e.g. </a:t>
              </a:r>
              <a:r>
                <a:rPr lang="en-US" altLang="en-US" b="1" dirty="0">
                  <a:latin typeface="Calibri" panose="020F0502020204030204" pitchFamily="34" charset="0"/>
                  <a:ea typeface="Calibri" panose="020F0502020204030204" pitchFamily="34" charset="0"/>
                  <a:cs typeface="Times New Roman" panose="02020603050405020304" pitchFamily="18" charset="0"/>
                </a:rPr>
                <a:t>STLS</a:t>
              </a:r>
              <a:r>
                <a:rPr lang="en-US" altLang="en-US" dirty="0">
                  <a:latin typeface="Calibri" panose="020F0502020204030204" pitchFamily="34" charset="0"/>
                  <a:ea typeface="Calibri" panose="020F0502020204030204" pitchFamily="34" charset="0"/>
                  <a:cs typeface="Times New Roman" panose="02020603050405020304" pitchFamily="18" charset="0"/>
                </a:rPr>
                <a:t>, Education Psychologists, Provision Evaluation Officers, PIASS, </a:t>
              </a:r>
              <a:r>
                <a:rPr lang="en-US" altLang="en-US" b="1" dirty="0">
                  <a:latin typeface="Calibri" panose="020F0502020204030204" pitchFamily="34" charset="0"/>
                  <a:ea typeface="Calibri" panose="020F0502020204030204" pitchFamily="34" charset="0"/>
                  <a:cs typeface="Times New Roman" panose="02020603050405020304" pitchFamily="18" charset="0"/>
                </a:rPr>
                <a:t>ND Parenting Support, Therapies </a:t>
              </a:r>
              <a:r>
                <a:rPr lang="en-US" altLang="en-US" i="1" dirty="0">
                  <a:latin typeface="Calibri" panose="020F0502020204030204" pitchFamily="34" charset="0"/>
                  <a:ea typeface="Calibri" panose="020F0502020204030204" pitchFamily="34" charset="0"/>
                  <a:cs typeface="Times New Roman" panose="02020603050405020304" pitchFamily="18" charset="0"/>
                </a:rPr>
                <a:t>(referral pathways will differ).</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dirty="0">
                  <a:latin typeface="Calibri" panose="020F0502020204030204" pitchFamily="34" charset="0"/>
                  <a:cs typeface="Times New Roman" panose="02020603050405020304" pitchFamily="18" charset="0"/>
                </a:rPr>
                <a:t>Locality Hubs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Flexible Locality Resources </a:t>
              </a:r>
              <a:r>
                <a:rPr lang="en-US" altLang="en-US" sz="1800" dirty="0">
                  <a:latin typeface="Calibri" panose="020F0502020204030204" pitchFamily="34" charset="0"/>
                  <a:ea typeface="Calibri" panose="020F0502020204030204" pitchFamily="34" charset="0"/>
                  <a:cs typeface="Times New Roman" panose="02020603050405020304" pitchFamily="18" charset="0"/>
                </a:rPr>
                <a:t>– pre-emptive &amp; targeted</a:t>
              </a:r>
              <a:endParaRPr lang="en-GB" dirty="0"/>
            </a:p>
          </p:txBody>
        </p:sp>
      </p:grpSp>
      <p:grpSp>
        <p:nvGrpSpPr>
          <p:cNvPr id="14" name="Group 13">
            <a:extLst>
              <a:ext uri="{FF2B5EF4-FFF2-40B4-BE49-F238E27FC236}">
                <a16:creationId xmlns:a16="http://schemas.microsoft.com/office/drawing/2014/main" id="{DC403707-2335-44DC-8C04-472525106BFC}"/>
              </a:ext>
            </a:extLst>
          </p:cNvPr>
          <p:cNvGrpSpPr/>
          <p:nvPr/>
        </p:nvGrpSpPr>
        <p:grpSpPr>
          <a:xfrm>
            <a:off x="631842" y="2951264"/>
            <a:ext cx="7886173" cy="3139321"/>
            <a:chOff x="151045" y="2822627"/>
            <a:chExt cx="7439691" cy="3139321"/>
          </a:xfrm>
        </p:grpSpPr>
        <p:sp>
          <p:nvSpPr>
            <p:cNvPr id="15" name="Rectangle: Rounded Corners 14">
              <a:extLst>
                <a:ext uri="{FF2B5EF4-FFF2-40B4-BE49-F238E27FC236}">
                  <a16:creationId xmlns:a16="http://schemas.microsoft.com/office/drawing/2014/main" id="{765CEEC3-1D25-46D3-829B-9D52C8294F0D}"/>
                </a:ext>
              </a:extLst>
            </p:cNvPr>
            <p:cNvSpPr/>
            <p:nvPr/>
          </p:nvSpPr>
          <p:spPr>
            <a:xfrm>
              <a:off x="151045" y="2876369"/>
              <a:ext cx="7321629" cy="2028559"/>
            </a:xfrm>
            <a:prstGeom prst="roundRect">
              <a:avLst/>
            </a:prstGeom>
            <a:solidFill>
              <a:schemeClr val="accent3">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0DED5C59-2B59-414E-8556-1EB9C93D1DFC}"/>
                </a:ext>
              </a:extLst>
            </p:cNvPr>
            <p:cNvSpPr txBox="1"/>
            <p:nvPr/>
          </p:nvSpPr>
          <p:spPr>
            <a:xfrm>
              <a:off x="249972" y="2822627"/>
              <a:ext cx="7340764" cy="3139321"/>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mj-lt"/>
                </a:rPr>
                <a:t>Core Training Offer</a:t>
              </a:r>
            </a:p>
            <a:p>
              <a:pPr marL="285750" indent="-285750">
                <a:buFont typeface="Arial" panose="020B0604020202020204" pitchFamily="34" charset="0"/>
                <a:buChar char="•"/>
              </a:pPr>
              <a:r>
                <a:rPr lang="en-GB" b="1" dirty="0">
                  <a:latin typeface="+mj-lt"/>
                </a:rPr>
                <a:t>MCS Online Resources/ Training – Schools and Governors</a:t>
              </a:r>
            </a:p>
            <a:p>
              <a:pPr marL="285750" indent="-285750">
                <a:buFont typeface="Arial" panose="020B0604020202020204" pitchFamily="34" charset="0"/>
                <a:buChar char="•"/>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STLS : Information, Advice, and Training </a:t>
              </a:r>
            </a:p>
            <a:p>
              <a:pPr marL="285750" indent="-285750">
                <a:buFont typeface="Arial" panose="020B0604020202020204" pitchFamily="34" charset="0"/>
                <a:buChar char="•"/>
              </a:pPr>
              <a:r>
                <a:rPr lang="en-US" altLang="en-US" dirty="0">
                  <a:latin typeface="Calibri" panose="020F0502020204030204" pitchFamily="34" charset="0"/>
                  <a:cs typeface="Times New Roman" panose="02020603050405020304" pitchFamily="18" charset="0"/>
                </a:rPr>
                <a:t>Transition Charter and guidance (inc. r</a:t>
              </a:r>
              <a:r>
                <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esearch)</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Parents and </a:t>
              </a:r>
              <a:r>
                <a:rPr kumimoji="0" lang="en-US" altLang="en-US" i="0" u="none" strike="noStrike" cap="none" normalizeH="0" baseline="0" dirty="0" err="1">
                  <a:ln>
                    <a:noFill/>
                  </a:ln>
                  <a:solidFill>
                    <a:schemeClr val="tx1"/>
                  </a:solidFill>
                  <a:effectLst/>
                  <a:latin typeface="Calibri" panose="020F0502020204030204" pitchFamily="34" charset="0"/>
                  <a:cs typeface="Times New Roman" panose="02020603050405020304" pitchFamily="18" charset="0"/>
                </a:rPr>
                <a:t>Carers</a:t>
              </a:r>
              <a:r>
                <a:rPr kumimoji="0" lang="en-US" altLang="en-US"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 </a:t>
              </a:r>
              <a:r>
                <a:rPr kumimoji="0" lang="en-US" altLang="en-US" b="1"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 </a:t>
              </a:r>
              <a:r>
                <a:rPr kumimoji="0" lang="en-US" altLang="en-US"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MCS resources, Parent Engagement Training &amp; Award</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1"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Best Practice Guidance / Inclusion Mark</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dirty="0">
                  <a:latin typeface="Calibri" panose="020F0502020204030204" pitchFamily="34" charset="0"/>
                  <a:cs typeface="Times New Roman" panose="02020603050405020304" pitchFamily="18" charset="0"/>
                </a:rPr>
                <a:t>Resources &amp; tools: Resource Directory, Provision Planning Software</a:t>
              </a:r>
            </a:p>
            <a:p>
              <a:pPr marL="285750" indent="-285750">
                <a:buFont typeface="Arial" panose="020B0604020202020204" pitchFamily="34" charset="0"/>
                <a:buChar char="•"/>
              </a:pPr>
              <a:endParaRPr kumimoji="0" lang="en-US" altLang="en-US"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US" altLang="en-US" sz="1800" b="1"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b="1" dirty="0">
                <a:latin typeface="+mj-lt"/>
              </a:endParaRPr>
            </a:p>
          </p:txBody>
        </p:sp>
      </p:grpSp>
      <p:sp>
        <p:nvSpPr>
          <p:cNvPr id="17" name="TextBox 16">
            <a:extLst>
              <a:ext uri="{FF2B5EF4-FFF2-40B4-BE49-F238E27FC236}">
                <a16:creationId xmlns:a16="http://schemas.microsoft.com/office/drawing/2014/main" id="{4189423E-979E-4EFC-86AC-E8755A856FA5}"/>
              </a:ext>
            </a:extLst>
          </p:cNvPr>
          <p:cNvSpPr txBox="1"/>
          <p:nvPr/>
        </p:nvSpPr>
        <p:spPr>
          <a:xfrm rot="16200000">
            <a:off x="8022640" y="2107236"/>
            <a:ext cx="1140056" cy="338554"/>
          </a:xfrm>
          <a:prstGeom prst="rect">
            <a:avLst/>
          </a:prstGeom>
          <a:noFill/>
        </p:spPr>
        <p:txBody>
          <a:bodyPr wrap="none" rtlCol="0">
            <a:spAutoFit/>
          </a:bodyPr>
          <a:lstStyle/>
          <a:p>
            <a:r>
              <a:rPr lang="en-GB" sz="1600" dirty="0"/>
              <a:t>Additional </a:t>
            </a:r>
          </a:p>
        </p:txBody>
      </p:sp>
      <p:sp>
        <p:nvSpPr>
          <p:cNvPr id="18" name="TextBox 17">
            <a:extLst>
              <a:ext uri="{FF2B5EF4-FFF2-40B4-BE49-F238E27FC236}">
                <a16:creationId xmlns:a16="http://schemas.microsoft.com/office/drawing/2014/main" id="{8BF159E0-644B-4033-84BA-76C6BDE8CD93}"/>
              </a:ext>
            </a:extLst>
          </p:cNvPr>
          <p:cNvSpPr txBox="1"/>
          <p:nvPr/>
        </p:nvSpPr>
        <p:spPr>
          <a:xfrm rot="16200000">
            <a:off x="8067959" y="669211"/>
            <a:ext cx="1059906" cy="338554"/>
          </a:xfrm>
          <a:prstGeom prst="rect">
            <a:avLst/>
          </a:prstGeom>
          <a:noFill/>
        </p:spPr>
        <p:txBody>
          <a:bodyPr wrap="square" rtlCol="0">
            <a:spAutoFit/>
          </a:bodyPr>
          <a:lstStyle/>
          <a:p>
            <a:r>
              <a:rPr lang="en-GB" sz="1600" dirty="0"/>
              <a:t>Specialist</a:t>
            </a:r>
          </a:p>
        </p:txBody>
      </p:sp>
      <p:sp>
        <p:nvSpPr>
          <p:cNvPr id="19" name="TextBox 18">
            <a:extLst>
              <a:ext uri="{FF2B5EF4-FFF2-40B4-BE49-F238E27FC236}">
                <a16:creationId xmlns:a16="http://schemas.microsoft.com/office/drawing/2014/main" id="{DA5DF3D0-77BE-4DA1-8413-190CEC5015BC}"/>
              </a:ext>
            </a:extLst>
          </p:cNvPr>
          <p:cNvSpPr txBox="1"/>
          <p:nvPr/>
        </p:nvSpPr>
        <p:spPr>
          <a:xfrm rot="16200000">
            <a:off x="7300126" y="4145998"/>
            <a:ext cx="3068120" cy="861774"/>
          </a:xfrm>
          <a:prstGeom prst="rect">
            <a:avLst/>
          </a:prstGeom>
          <a:noFill/>
        </p:spPr>
        <p:txBody>
          <a:bodyPr wrap="square" rtlCol="0">
            <a:spAutoFit/>
          </a:bodyPr>
          <a:lstStyle/>
          <a:p>
            <a:pPr algn="ctr"/>
            <a:r>
              <a:rPr lang="en-GB" sz="1600" dirty="0"/>
              <a:t>Core &amp; Training/ Inclusion to Support Core</a:t>
            </a:r>
          </a:p>
          <a:p>
            <a:endParaRPr lang="en-GB" sz="1600" dirty="0"/>
          </a:p>
        </p:txBody>
      </p:sp>
      <p:sp>
        <p:nvSpPr>
          <p:cNvPr id="20" name="TextBox 19">
            <a:extLst>
              <a:ext uri="{FF2B5EF4-FFF2-40B4-BE49-F238E27FC236}">
                <a16:creationId xmlns:a16="http://schemas.microsoft.com/office/drawing/2014/main" id="{C3A16DE7-01FA-4FA7-B123-8AD92A2790D7}"/>
              </a:ext>
            </a:extLst>
          </p:cNvPr>
          <p:cNvSpPr txBox="1"/>
          <p:nvPr/>
        </p:nvSpPr>
        <p:spPr>
          <a:xfrm rot="16200000">
            <a:off x="-881540" y="4351145"/>
            <a:ext cx="2367510" cy="523220"/>
          </a:xfrm>
          <a:prstGeom prst="rect">
            <a:avLst/>
          </a:prstGeom>
          <a:noFill/>
        </p:spPr>
        <p:txBody>
          <a:bodyPr wrap="square" rtlCol="0">
            <a:spAutoFit/>
          </a:bodyPr>
          <a:lstStyle/>
          <a:p>
            <a:pPr algn="ctr"/>
            <a:r>
              <a:rPr lang="en-GB" sz="1400" dirty="0"/>
              <a:t>Strategies delivered by the school</a:t>
            </a:r>
          </a:p>
        </p:txBody>
      </p:sp>
      <p:sp>
        <p:nvSpPr>
          <p:cNvPr id="21" name="TextBox 20">
            <a:extLst>
              <a:ext uri="{FF2B5EF4-FFF2-40B4-BE49-F238E27FC236}">
                <a16:creationId xmlns:a16="http://schemas.microsoft.com/office/drawing/2014/main" id="{5630E22B-7280-41B8-AE84-B1699B03EB9E}"/>
              </a:ext>
            </a:extLst>
          </p:cNvPr>
          <p:cNvSpPr txBox="1"/>
          <p:nvPr/>
        </p:nvSpPr>
        <p:spPr>
          <a:xfrm rot="16200000">
            <a:off x="-613520" y="1669195"/>
            <a:ext cx="1831472" cy="523220"/>
          </a:xfrm>
          <a:prstGeom prst="rect">
            <a:avLst/>
          </a:prstGeom>
          <a:noFill/>
        </p:spPr>
        <p:txBody>
          <a:bodyPr wrap="square" rtlCol="0">
            <a:spAutoFit/>
          </a:bodyPr>
          <a:lstStyle/>
          <a:p>
            <a:pPr algn="ctr"/>
            <a:r>
              <a:rPr lang="en-GB" sz="1400" dirty="0"/>
              <a:t>Strategies delivered with school</a:t>
            </a:r>
          </a:p>
        </p:txBody>
      </p:sp>
      <p:sp>
        <p:nvSpPr>
          <p:cNvPr id="22" name="Title 1">
            <a:extLst>
              <a:ext uri="{FF2B5EF4-FFF2-40B4-BE49-F238E27FC236}">
                <a16:creationId xmlns:a16="http://schemas.microsoft.com/office/drawing/2014/main" id="{BB9B441A-1D1D-447F-823C-5BBA3BB93C8F}"/>
              </a:ext>
            </a:extLst>
          </p:cNvPr>
          <p:cNvSpPr>
            <a:spLocks noGrp="1"/>
          </p:cNvSpPr>
          <p:nvPr>
            <p:ph type="title"/>
          </p:nvPr>
        </p:nvSpPr>
        <p:spPr>
          <a:xfrm>
            <a:off x="40605" y="-202149"/>
            <a:ext cx="8686800" cy="1143000"/>
          </a:xfrm>
        </p:spPr>
        <p:txBody>
          <a:bodyPr>
            <a:normAutofit/>
          </a:bodyPr>
          <a:lstStyle/>
          <a:p>
            <a:r>
              <a:rPr lang="en-GB" dirty="0"/>
              <a:t>Continuum of Support linked to </a:t>
            </a:r>
            <a:r>
              <a:rPr lang="en-GB" dirty="0" err="1"/>
              <a:t>CAtIE</a:t>
            </a:r>
            <a:r>
              <a:rPr lang="en-GB" dirty="0"/>
              <a:t> </a:t>
            </a:r>
          </a:p>
        </p:txBody>
      </p:sp>
    </p:spTree>
    <p:extLst>
      <p:ext uri="{BB962C8B-B14F-4D97-AF65-F5344CB8AC3E}">
        <p14:creationId xmlns:p14="http://schemas.microsoft.com/office/powerpoint/2010/main" val="2092079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06B93DF-DFE9-4833-B837-91B7113786F2}"/>
              </a:ext>
            </a:extLst>
          </p:cNvPr>
          <p:cNvSpPr txBox="1"/>
          <p:nvPr/>
        </p:nvSpPr>
        <p:spPr>
          <a:xfrm>
            <a:off x="317648" y="5402587"/>
            <a:ext cx="8340213" cy="300082"/>
          </a:xfrm>
          <a:prstGeom prst="rect">
            <a:avLst/>
          </a:prstGeom>
          <a:noFill/>
        </p:spPr>
        <p:txBody>
          <a:bodyPr wrap="square" rtlCol="0">
            <a:spAutoFit/>
          </a:bodyPr>
          <a:lstStyle/>
          <a:p>
            <a:r>
              <a:rPr lang="en-GB" sz="1350" dirty="0"/>
              <a:t>……….Need to consider long term sustainability of programmes</a:t>
            </a:r>
          </a:p>
        </p:txBody>
      </p:sp>
      <p:graphicFrame>
        <p:nvGraphicFramePr>
          <p:cNvPr id="6" name="Table 6">
            <a:extLst>
              <a:ext uri="{FF2B5EF4-FFF2-40B4-BE49-F238E27FC236}">
                <a16:creationId xmlns:a16="http://schemas.microsoft.com/office/drawing/2014/main" id="{D73A70EE-5D67-418B-B1EB-142357B6EFD9}"/>
              </a:ext>
            </a:extLst>
          </p:cNvPr>
          <p:cNvGraphicFramePr>
            <a:graphicFrameLocks noGrp="1"/>
          </p:cNvGraphicFramePr>
          <p:nvPr/>
        </p:nvGraphicFramePr>
        <p:xfrm>
          <a:off x="142874" y="1882147"/>
          <a:ext cx="8514987" cy="3604260"/>
        </p:xfrm>
        <a:graphic>
          <a:graphicData uri="http://schemas.openxmlformats.org/drawingml/2006/table">
            <a:tbl>
              <a:tblPr firstRow="1" bandRow="1">
                <a:tableStyleId>{5C22544A-7EE6-4342-B048-85BDC9FD1C3A}</a:tableStyleId>
              </a:tblPr>
              <a:tblGrid>
                <a:gridCol w="5199729">
                  <a:extLst>
                    <a:ext uri="{9D8B030D-6E8A-4147-A177-3AD203B41FA5}">
                      <a16:colId xmlns:a16="http://schemas.microsoft.com/office/drawing/2014/main" val="127562689"/>
                    </a:ext>
                  </a:extLst>
                </a:gridCol>
                <a:gridCol w="3315258">
                  <a:extLst>
                    <a:ext uri="{9D8B030D-6E8A-4147-A177-3AD203B41FA5}">
                      <a16:colId xmlns:a16="http://schemas.microsoft.com/office/drawing/2014/main" val="1341587756"/>
                    </a:ext>
                  </a:extLst>
                </a:gridCol>
              </a:tblGrid>
              <a:tr h="320040">
                <a:tc>
                  <a:txBody>
                    <a:bodyPr/>
                    <a:lstStyle/>
                    <a:p>
                      <a:r>
                        <a:rPr lang="en-GB" sz="1700" dirty="0"/>
                        <a:t>Services</a:t>
                      </a:r>
                    </a:p>
                  </a:txBody>
                  <a:tcPr marL="68580" marR="68580" marT="34290" marB="34290"/>
                </a:tc>
                <a:tc>
                  <a:txBody>
                    <a:bodyPr/>
                    <a:lstStyle/>
                    <a:p>
                      <a:pPr algn="ctr"/>
                      <a:r>
                        <a:rPr lang="en-GB" sz="1700" dirty="0"/>
                        <a:t>£s</a:t>
                      </a:r>
                    </a:p>
                  </a:txBody>
                  <a:tcPr marL="68580" marR="68580" marT="34290" marB="34290"/>
                </a:tc>
                <a:extLst>
                  <a:ext uri="{0D108BD9-81ED-4DB2-BD59-A6C34878D82A}">
                    <a16:rowId xmlns:a16="http://schemas.microsoft.com/office/drawing/2014/main" val="3843433349"/>
                  </a:ext>
                </a:extLst>
              </a:tr>
              <a:tr h="320040">
                <a:tc>
                  <a:txBody>
                    <a:bodyPr/>
                    <a:lstStyle/>
                    <a:p>
                      <a:r>
                        <a:rPr lang="en-GB" sz="1700" dirty="0"/>
                        <a:t>Specialist Teaching &amp; Learning Service</a:t>
                      </a:r>
                    </a:p>
                  </a:txBody>
                  <a:tcPr marL="68580" marR="68580" marT="34290" marB="34290"/>
                </a:tc>
                <a:tc>
                  <a:txBody>
                    <a:bodyPr/>
                    <a:lstStyle/>
                    <a:p>
                      <a:pPr algn="ctr"/>
                      <a:r>
                        <a:rPr lang="en-GB" sz="1700" dirty="0"/>
                        <a:t>£5,700,000 per year</a:t>
                      </a:r>
                    </a:p>
                  </a:txBody>
                  <a:tcPr marL="68580" marR="68580" marT="34290" marB="34290"/>
                </a:tc>
                <a:extLst>
                  <a:ext uri="{0D108BD9-81ED-4DB2-BD59-A6C34878D82A}">
                    <a16:rowId xmlns:a16="http://schemas.microsoft.com/office/drawing/2014/main" val="3439276396"/>
                  </a:ext>
                </a:extLst>
              </a:tr>
              <a:tr h="320040">
                <a:tc>
                  <a:txBody>
                    <a:bodyPr/>
                    <a:lstStyle/>
                    <a:p>
                      <a:r>
                        <a:rPr lang="en-GB" sz="1700" dirty="0"/>
                        <a:t>LIFT Outreach</a:t>
                      </a:r>
                    </a:p>
                  </a:txBody>
                  <a:tcPr marL="68580" marR="68580" marT="34290" marB="34290"/>
                </a:tc>
                <a:tc>
                  <a:txBody>
                    <a:bodyPr/>
                    <a:lstStyle/>
                    <a:p>
                      <a:pPr algn="ctr"/>
                      <a:r>
                        <a:rPr lang="en-GB" sz="1700" dirty="0"/>
                        <a:t>£2,500,000 per year</a:t>
                      </a:r>
                    </a:p>
                  </a:txBody>
                  <a:tcPr marL="68580" marR="68580" marT="34290" marB="34290"/>
                </a:tc>
                <a:extLst>
                  <a:ext uri="{0D108BD9-81ED-4DB2-BD59-A6C34878D82A}">
                    <a16:rowId xmlns:a16="http://schemas.microsoft.com/office/drawing/2014/main" val="2979951250"/>
                  </a:ext>
                </a:extLst>
              </a:tr>
              <a:tr h="320040">
                <a:tc>
                  <a:txBody>
                    <a:bodyPr/>
                    <a:lstStyle/>
                    <a:p>
                      <a:r>
                        <a:rPr lang="en-GB" sz="1700" dirty="0"/>
                        <a:t>Provision Evaluation Officers</a:t>
                      </a:r>
                    </a:p>
                  </a:txBody>
                  <a:tcPr marL="68580" marR="68580" marT="34290" marB="34290"/>
                </a:tc>
                <a:tc>
                  <a:txBody>
                    <a:bodyPr/>
                    <a:lstStyle/>
                    <a:p>
                      <a:pPr algn="ctr"/>
                      <a:r>
                        <a:rPr lang="en-GB" sz="1700" dirty="0"/>
                        <a:t>£1,800,000 per year</a:t>
                      </a:r>
                    </a:p>
                  </a:txBody>
                  <a:tcPr marL="68580" marR="68580" marT="34290" marB="34290"/>
                </a:tc>
                <a:extLst>
                  <a:ext uri="{0D108BD9-81ED-4DB2-BD59-A6C34878D82A}">
                    <a16:rowId xmlns:a16="http://schemas.microsoft.com/office/drawing/2014/main" val="1815184025"/>
                  </a:ext>
                </a:extLst>
              </a:tr>
              <a:tr h="320040">
                <a:tc>
                  <a:txBody>
                    <a:bodyPr/>
                    <a:lstStyle/>
                    <a:p>
                      <a:r>
                        <a:rPr lang="en-GB" sz="1700" dirty="0"/>
                        <a:t>SRP Outreach</a:t>
                      </a:r>
                    </a:p>
                  </a:txBody>
                  <a:tcPr marL="68580" marR="68580" marT="34290" marB="34290"/>
                </a:tc>
                <a:tc>
                  <a:txBody>
                    <a:bodyPr/>
                    <a:lstStyle/>
                    <a:p>
                      <a:pPr algn="ctr"/>
                      <a:r>
                        <a:rPr lang="en-GB" sz="1700" dirty="0"/>
                        <a:t>Not separately identified</a:t>
                      </a:r>
                    </a:p>
                  </a:txBody>
                  <a:tcPr marL="68580" marR="68580" marT="34290" marB="34290"/>
                </a:tc>
                <a:extLst>
                  <a:ext uri="{0D108BD9-81ED-4DB2-BD59-A6C34878D82A}">
                    <a16:rowId xmlns:a16="http://schemas.microsoft.com/office/drawing/2014/main" val="1844111724"/>
                  </a:ext>
                </a:extLst>
              </a:tr>
              <a:tr h="320040">
                <a:tc>
                  <a:txBody>
                    <a:bodyPr/>
                    <a:lstStyle/>
                    <a:p>
                      <a:r>
                        <a:rPr lang="en-GB" sz="1700" dirty="0"/>
                        <a:t>Kent Inclusive Leadership Development Programme (IF)</a:t>
                      </a:r>
                    </a:p>
                  </a:txBody>
                  <a:tcPr marL="68580" marR="68580" marT="34290" marB="34290"/>
                </a:tc>
                <a:tc>
                  <a:txBody>
                    <a:bodyPr/>
                    <a:lstStyle/>
                    <a:p>
                      <a:pPr algn="ctr"/>
                      <a:r>
                        <a:rPr lang="en-GB" sz="1700" dirty="0"/>
                        <a:t>£800,000 over 3 years</a:t>
                      </a:r>
                    </a:p>
                  </a:txBody>
                  <a:tcPr marL="68580" marR="68580" marT="34290" marB="34290"/>
                </a:tc>
                <a:extLst>
                  <a:ext uri="{0D108BD9-81ED-4DB2-BD59-A6C34878D82A}">
                    <a16:rowId xmlns:a16="http://schemas.microsoft.com/office/drawing/2014/main" val="484661726"/>
                  </a:ext>
                </a:extLst>
              </a:tr>
              <a:tr h="320040">
                <a:tc>
                  <a:txBody>
                    <a:bodyPr/>
                    <a:lstStyle/>
                    <a:p>
                      <a:r>
                        <a:rPr lang="en-GB" sz="1700" dirty="0"/>
                        <a:t>Peer to Peer release time (IF)</a:t>
                      </a:r>
                    </a:p>
                  </a:txBody>
                  <a:tcPr marL="68580" marR="68580" marT="34290" marB="34290"/>
                </a:tc>
                <a:tc>
                  <a:txBody>
                    <a:bodyPr/>
                    <a:lstStyle/>
                    <a:p>
                      <a:pPr algn="ctr"/>
                      <a:r>
                        <a:rPr lang="en-GB" sz="1700" dirty="0"/>
                        <a:t>£900,000 over 3 years</a:t>
                      </a:r>
                    </a:p>
                  </a:txBody>
                  <a:tcPr marL="68580" marR="68580" marT="34290" marB="34290"/>
                </a:tc>
                <a:extLst>
                  <a:ext uri="{0D108BD9-81ED-4DB2-BD59-A6C34878D82A}">
                    <a16:rowId xmlns:a16="http://schemas.microsoft.com/office/drawing/2014/main" val="347729930"/>
                  </a:ext>
                </a:extLst>
              </a:tr>
              <a:tr h="320040">
                <a:tc>
                  <a:txBody>
                    <a:bodyPr/>
                    <a:lstStyle/>
                    <a:p>
                      <a:r>
                        <a:rPr lang="en-GB" sz="1700" dirty="0"/>
                        <a:t>Whole School Nurture Approach (IF)</a:t>
                      </a:r>
                    </a:p>
                  </a:txBody>
                  <a:tcPr marL="68580" marR="68580" marT="34290" marB="34290"/>
                </a:tc>
                <a:tc>
                  <a:txBody>
                    <a:bodyPr/>
                    <a:lstStyle/>
                    <a:p>
                      <a:pPr algn="ctr"/>
                      <a:r>
                        <a:rPr lang="en-GB" sz="1700" dirty="0"/>
                        <a:t>£1,200,000 over 3 years</a:t>
                      </a:r>
                    </a:p>
                  </a:txBody>
                  <a:tcPr marL="68580" marR="68580" marT="34290" marB="34290"/>
                </a:tc>
                <a:extLst>
                  <a:ext uri="{0D108BD9-81ED-4DB2-BD59-A6C34878D82A}">
                    <a16:rowId xmlns:a16="http://schemas.microsoft.com/office/drawing/2014/main" val="1435805577"/>
                  </a:ext>
                </a:extLst>
              </a:tr>
              <a:tr h="320040">
                <a:tc>
                  <a:txBody>
                    <a:bodyPr/>
                    <a:lstStyle/>
                    <a:p>
                      <a:r>
                        <a:rPr lang="en-GB" sz="1700" dirty="0"/>
                        <a:t>Supported Employment in Schools (IF)</a:t>
                      </a:r>
                    </a:p>
                  </a:txBody>
                  <a:tcPr marL="68580" marR="68580" marT="34290" marB="34290"/>
                </a:tc>
                <a:tc>
                  <a:txBody>
                    <a:bodyPr/>
                    <a:lstStyle/>
                    <a:p>
                      <a:pPr algn="ctr"/>
                      <a:r>
                        <a:rPr lang="en-GB" sz="1700" dirty="0"/>
                        <a:t>£1,000,000 over 3 years</a:t>
                      </a:r>
                    </a:p>
                  </a:txBody>
                  <a:tcPr marL="68580" marR="68580" marT="34290" marB="34290"/>
                </a:tc>
                <a:extLst>
                  <a:ext uri="{0D108BD9-81ED-4DB2-BD59-A6C34878D82A}">
                    <a16:rowId xmlns:a16="http://schemas.microsoft.com/office/drawing/2014/main" val="132394007"/>
                  </a:ext>
                </a:extLst>
              </a:tr>
              <a:tr h="320040">
                <a:tc>
                  <a:txBody>
                    <a:bodyPr/>
                    <a:lstStyle/>
                    <a:p>
                      <a:r>
                        <a:rPr lang="en-GB" sz="1700" dirty="0"/>
                        <a:t>SCLN Mentors (IF)</a:t>
                      </a:r>
                    </a:p>
                  </a:txBody>
                  <a:tcPr marL="68580" marR="68580" marT="34290" marB="34290"/>
                </a:tc>
                <a:tc>
                  <a:txBody>
                    <a:bodyPr/>
                    <a:lstStyle/>
                    <a:p>
                      <a:pPr algn="ctr"/>
                      <a:r>
                        <a:rPr lang="en-GB" sz="1700" dirty="0"/>
                        <a:t>£72,000 over 2 years</a:t>
                      </a:r>
                    </a:p>
                  </a:txBody>
                  <a:tcPr marL="68580" marR="68580" marT="34290" marB="34290"/>
                </a:tc>
                <a:extLst>
                  <a:ext uri="{0D108BD9-81ED-4DB2-BD59-A6C34878D82A}">
                    <a16:rowId xmlns:a16="http://schemas.microsoft.com/office/drawing/2014/main" val="4171906484"/>
                  </a:ext>
                </a:extLst>
              </a:tr>
              <a:tr h="320040">
                <a:tc>
                  <a:txBody>
                    <a:bodyPr/>
                    <a:lstStyle/>
                    <a:p>
                      <a:r>
                        <a:rPr lang="en-GB" sz="1700" dirty="0"/>
                        <a:t>‘SEND &amp; Learning Behaviours’ programme (EEF) (IF)</a:t>
                      </a:r>
                    </a:p>
                  </a:txBody>
                  <a:tcPr marL="68580" marR="68580" marT="34290" marB="34290"/>
                </a:tc>
                <a:tc>
                  <a:txBody>
                    <a:bodyPr/>
                    <a:lstStyle/>
                    <a:p>
                      <a:pPr algn="ctr"/>
                      <a:r>
                        <a:rPr lang="en-GB" sz="1700" dirty="0"/>
                        <a:t>£50,000 one-off</a:t>
                      </a:r>
                    </a:p>
                  </a:txBody>
                  <a:tcPr marL="68580" marR="68580" marT="34290" marB="34290"/>
                </a:tc>
                <a:extLst>
                  <a:ext uri="{0D108BD9-81ED-4DB2-BD59-A6C34878D82A}">
                    <a16:rowId xmlns:a16="http://schemas.microsoft.com/office/drawing/2014/main" val="412746659"/>
                  </a:ext>
                </a:extLst>
              </a:tr>
            </a:tbl>
          </a:graphicData>
        </a:graphic>
      </p:graphicFrame>
      <p:sp>
        <p:nvSpPr>
          <p:cNvPr id="7" name="Title 1">
            <a:extLst>
              <a:ext uri="{FF2B5EF4-FFF2-40B4-BE49-F238E27FC236}">
                <a16:creationId xmlns:a16="http://schemas.microsoft.com/office/drawing/2014/main" id="{734D1867-4533-49CB-9B53-8AC547E9D4D3}"/>
              </a:ext>
            </a:extLst>
          </p:cNvPr>
          <p:cNvSpPr txBox="1">
            <a:spLocks/>
          </p:cNvSpPr>
          <p:nvPr/>
        </p:nvSpPr>
        <p:spPr>
          <a:xfrm>
            <a:off x="142874" y="583831"/>
            <a:ext cx="8686800" cy="1143000"/>
          </a:xfrm>
          <a:prstGeom prst="rect">
            <a:avLst/>
          </a:prstGeom>
        </p:spPr>
        <p:txBody>
          <a:bodyPr>
            <a:normAutofit/>
          </a:bodyPr>
          <a:lstStyle>
            <a:lvl1pPr algn="ctr" defTabSz="914400" rtl="0" eaLnBrk="1" latinLnBrk="0" hangingPunct="1">
              <a:spcBef>
                <a:spcPct val="0"/>
              </a:spcBef>
              <a:buNone/>
              <a:defRPr sz="3600" b="1" kern="1200">
                <a:solidFill>
                  <a:srgbClr val="4283C4"/>
                </a:solidFill>
                <a:latin typeface="Arial" pitchFamily="34" charset="0"/>
                <a:ea typeface="+mj-ea"/>
                <a:cs typeface="Arial" pitchFamily="34" charset="0"/>
              </a:defRPr>
            </a:lvl1pPr>
          </a:lstStyle>
          <a:p>
            <a:r>
              <a:rPr lang="en-GB" dirty="0"/>
              <a:t>Inclusion Services</a:t>
            </a:r>
          </a:p>
        </p:txBody>
      </p:sp>
    </p:spTree>
    <p:extLst>
      <p:ext uri="{BB962C8B-B14F-4D97-AF65-F5344CB8AC3E}">
        <p14:creationId xmlns:p14="http://schemas.microsoft.com/office/powerpoint/2010/main" val="3678914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429D09F-7527-438B-8914-409457396D23}"/>
              </a:ext>
            </a:extLst>
          </p:cNvPr>
          <p:cNvSpPr>
            <a:spLocks noGrp="1"/>
          </p:cNvSpPr>
          <p:nvPr/>
        </p:nvSpPr>
        <p:spPr>
          <a:xfrm>
            <a:off x="142875" y="928688"/>
            <a:ext cx="7308056" cy="922735"/>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300" b="1" dirty="0">
                <a:solidFill>
                  <a:schemeClr val="bg1"/>
                </a:solidFill>
              </a:rPr>
              <a:t>Inclusion Services</a:t>
            </a:r>
          </a:p>
        </p:txBody>
      </p:sp>
      <p:sp>
        <p:nvSpPr>
          <p:cNvPr id="5" name="TextBox 4">
            <a:extLst>
              <a:ext uri="{FF2B5EF4-FFF2-40B4-BE49-F238E27FC236}">
                <a16:creationId xmlns:a16="http://schemas.microsoft.com/office/drawing/2014/main" id="{C06B93DF-DFE9-4833-B837-91B7113786F2}"/>
              </a:ext>
            </a:extLst>
          </p:cNvPr>
          <p:cNvSpPr txBox="1"/>
          <p:nvPr/>
        </p:nvSpPr>
        <p:spPr>
          <a:xfrm>
            <a:off x="317648" y="5402587"/>
            <a:ext cx="8340213" cy="300082"/>
          </a:xfrm>
          <a:prstGeom prst="rect">
            <a:avLst/>
          </a:prstGeom>
          <a:noFill/>
        </p:spPr>
        <p:txBody>
          <a:bodyPr wrap="square" rtlCol="0">
            <a:spAutoFit/>
          </a:bodyPr>
          <a:lstStyle/>
          <a:p>
            <a:r>
              <a:rPr lang="en-GB" sz="1350" dirty="0"/>
              <a:t>……….Need to consider long term sustainability of programmes</a:t>
            </a:r>
          </a:p>
        </p:txBody>
      </p:sp>
      <p:graphicFrame>
        <p:nvGraphicFramePr>
          <p:cNvPr id="6" name="Table 6">
            <a:extLst>
              <a:ext uri="{FF2B5EF4-FFF2-40B4-BE49-F238E27FC236}">
                <a16:creationId xmlns:a16="http://schemas.microsoft.com/office/drawing/2014/main" id="{D73A70EE-5D67-418B-B1EB-142357B6EFD9}"/>
              </a:ext>
            </a:extLst>
          </p:cNvPr>
          <p:cNvGraphicFramePr>
            <a:graphicFrameLocks noGrp="1"/>
          </p:cNvGraphicFramePr>
          <p:nvPr/>
        </p:nvGraphicFramePr>
        <p:xfrm>
          <a:off x="142874" y="2346845"/>
          <a:ext cx="8514987" cy="2621280"/>
        </p:xfrm>
        <a:graphic>
          <a:graphicData uri="http://schemas.openxmlformats.org/drawingml/2006/table">
            <a:tbl>
              <a:tblPr firstRow="1" bandRow="1">
                <a:tableStyleId>{5C22544A-7EE6-4342-B048-85BDC9FD1C3A}</a:tableStyleId>
              </a:tblPr>
              <a:tblGrid>
                <a:gridCol w="5199729">
                  <a:extLst>
                    <a:ext uri="{9D8B030D-6E8A-4147-A177-3AD203B41FA5}">
                      <a16:colId xmlns:a16="http://schemas.microsoft.com/office/drawing/2014/main" val="127562689"/>
                    </a:ext>
                  </a:extLst>
                </a:gridCol>
                <a:gridCol w="3315258">
                  <a:extLst>
                    <a:ext uri="{9D8B030D-6E8A-4147-A177-3AD203B41FA5}">
                      <a16:colId xmlns:a16="http://schemas.microsoft.com/office/drawing/2014/main" val="1341587756"/>
                    </a:ext>
                  </a:extLst>
                </a:gridCol>
              </a:tblGrid>
              <a:tr h="320040">
                <a:tc>
                  <a:txBody>
                    <a:bodyPr/>
                    <a:lstStyle/>
                    <a:p>
                      <a:r>
                        <a:rPr lang="en-GB" sz="1700" dirty="0"/>
                        <a:t>Services</a:t>
                      </a:r>
                    </a:p>
                  </a:txBody>
                  <a:tcPr marL="68580" marR="68580" marT="34290" marB="34290"/>
                </a:tc>
                <a:tc>
                  <a:txBody>
                    <a:bodyPr/>
                    <a:lstStyle/>
                    <a:p>
                      <a:pPr algn="ctr"/>
                      <a:r>
                        <a:rPr lang="en-GB" sz="1700" dirty="0"/>
                        <a:t>£s</a:t>
                      </a:r>
                    </a:p>
                  </a:txBody>
                  <a:tcPr marL="68580" marR="68580" marT="34290" marB="34290"/>
                </a:tc>
                <a:extLst>
                  <a:ext uri="{0D108BD9-81ED-4DB2-BD59-A6C34878D82A}">
                    <a16:rowId xmlns:a16="http://schemas.microsoft.com/office/drawing/2014/main" val="3843433349"/>
                  </a:ext>
                </a:extLst>
              </a:tr>
              <a:tr h="320040">
                <a:tc>
                  <a:txBody>
                    <a:bodyPr/>
                    <a:lstStyle/>
                    <a:p>
                      <a:r>
                        <a:rPr lang="en-GB" sz="1700" dirty="0"/>
                        <a:t>Training, development, resources directory (various) (IF)</a:t>
                      </a:r>
                    </a:p>
                  </a:txBody>
                  <a:tcPr marL="68580" marR="68580" marT="34290" marB="34290"/>
                </a:tc>
                <a:tc>
                  <a:txBody>
                    <a:bodyPr/>
                    <a:lstStyle/>
                    <a:p>
                      <a:pPr algn="ctr"/>
                      <a:r>
                        <a:rPr lang="en-GB" sz="1700" dirty="0"/>
                        <a:t>£628,000 (various)</a:t>
                      </a:r>
                    </a:p>
                  </a:txBody>
                  <a:tcPr marL="68580" marR="68580" marT="34290" marB="34290"/>
                </a:tc>
                <a:extLst>
                  <a:ext uri="{0D108BD9-81ED-4DB2-BD59-A6C34878D82A}">
                    <a16:rowId xmlns:a16="http://schemas.microsoft.com/office/drawing/2014/main" val="2109691219"/>
                  </a:ext>
                </a:extLst>
              </a:tr>
              <a:tr h="320040">
                <a:tc>
                  <a:txBody>
                    <a:bodyPr/>
                    <a:lstStyle/>
                    <a:p>
                      <a:r>
                        <a:rPr lang="en-GB" sz="1700" dirty="0"/>
                        <a:t>Embedding Provision Planning Software (IF)</a:t>
                      </a:r>
                    </a:p>
                  </a:txBody>
                  <a:tcPr marL="68580" marR="68580" marT="34290" marB="34290"/>
                </a:tc>
                <a:tc>
                  <a:txBody>
                    <a:bodyPr/>
                    <a:lstStyle/>
                    <a:p>
                      <a:pPr algn="ctr"/>
                      <a:r>
                        <a:rPr lang="en-GB" sz="1700" dirty="0"/>
                        <a:t>£1,000,000</a:t>
                      </a:r>
                    </a:p>
                  </a:txBody>
                  <a:tcPr marL="68580" marR="68580" marT="34290" marB="34290"/>
                </a:tc>
                <a:extLst>
                  <a:ext uri="{0D108BD9-81ED-4DB2-BD59-A6C34878D82A}">
                    <a16:rowId xmlns:a16="http://schemas.microsoft.com/office/drawing/2014/main" val="865442321"/>
                  </a:ext>
                </a:extLst>
              </a:tr>
              <a:tr h="320040">
                <a:tc>
                  <a:txBody>
                    <a:bodyPr/>
                    <a:lstStyle/>
                    <a:p>
                      <a:r>
                        <a:rPr lang="en-GB" sz="1700" dirty="0"/>
                        <a:t>Primary &amp; Secondary Transitions (IF)</a:t>
                      </a:r>
                    </a:p>
                  </a:txBody>
                  <a:tcPr marL="68580" marR="68580" marT="34290" marB="34290"/>
                </a:tc>
                <a:tc>
                  <a:txBody>
                    <a:bodyPr/>
                    <a:lstStyle/>
                    <a:p>
                      <a:pPr algn="ctr"/>
                      <a:r>
                        <a:rPr lang="en-GB" sz="1700" dirty="0"/>
                        <a:t>£3,000,000</a:t>
                      </a:r>
                    </a:p>
                  </a:txBody>
                  <a:tcPr marL="68580" marR="68580" marT="34290" marB="34290"/>
                </a:tc>
                <a:extLst>
                  <a:ext uri="{0D108BD9-81ED-4DB2-BD59-A6C34878D82A}">
                    <a16:rowId xmlns:a16="http://schemas.microsoft.com/office/drawing/2014/main" val="1749905780"/>
                  </a:ext>
                </a:extLst>
              </a:tr>
              <a:tr h="320040">
                <a:tc>
                  <a:txBody>
                    <a:bodyPr/>
                    <a:lstStyle/>
                    <a:p>
                      <a:r>
                        <a:rPr lang="en-GB" sz="1700" dirty="0"/>
                        <a:t>ASD &amp; SENH capacity building and pilots (IF)</a:t>
                      </a:r>
                    </a:p>
                  </a:txBody>
                  <a:tcPr marL="68580" marR="68580" marT="34290" marB="34290"/>
                </a:tc>
                <a:tc>
                  <a:txBody>
                    <a:bodyPr/>
                    <a:lstStyle/>
                    <a:p>
                      <a:pPr algn="ctr"/>
                      <a:r>
                        <a:rPr lang="en-GB" sz="1700" dirty="0"/>
                        <a:t>£1,500,000</a:t>
                      </a:r>
                    </a:p>
                  </a:txBody>
                  <a:tcPr marL="68580" marR="68580" marT="34290" marB="34290"/>
                </a:tc>
                <a:extLst>
                  <a:ext uri="{0D108BD9-81ED-4DB2-BD59-A6C34878D82A}">
                    <a16:rowId xmlns:a16="http://schemas.microsoft.com/office/drawing/2014/main" val="4098921896"/>
                  </a:ext>
                </a:extLst>
              </a:tr>
              <a:tr h="320040">
                <a:tc>
                  <a:txBody>
                    <a:bodyPr/>
                    <a:lstStyle/>
                    <a:p>
                      <a:r>
                        <a:rPr lang="en-GB" sz="1700" dirty="0"/>
                        <a:t>Locality based hubs and resources (IF)</a:t>
                      </a:r>
                    </a:p>
                  </a:txBody>
                  <a:tcPr marL="68580" marR="68580" marT="34290" marB="34290"/>
                </a:tc>
                <a:tc>
                  <a:txBody>
                    <a:bodyPr/>
                    <a:lstStyle/>
                    <a:p>
                      <a:pPr algn="ctr"/>
                      <a:r>
                        <a:rPr lang="en-GB" sz="1700" dirty="0"/>
                        <a:t>£6,000,000</a:t>
                      </a:r>
                    </a:p>
                  </a:txBody>
                  <a:tcPr marL="68580" marR="68580" marT="34290" marB="34290"/>
                </a:tc>
                <a:extLst>
                  <a:ext uri="{0D108BD9-81ED-4DB2-BD59-A6C34878D82A}">
                    <a16:rowId xmlns:a16="http://schemas.microsoft.com/office/drawing/2014/main" val="1209201656"/>
                  </a:ext>
                </a:extLst>
              </a:tr>
              <a:tr h="320040">
                <a:tc>
                  <a:txBody>
                    <a:bodyPr/>
                    <a:lstStyle/>
                    <a:p>
                      <a:r>
                        <a:rPr lang="en-GB" sz="1700" dirty="0"/>
                        <a:t>Observations &amp; Assessment Pilots (IF)</a:t>
                      </a:r>
                    </a:p>
                  </a:txBody>
                  <a:tcPr marL="68580" marR="68580" marT="34290" marB="34290"/>
                </a:tc>
                <a:tc>
                  <a:txBody>
                    <a:bodyPr/>
                    <a:lstStyle/>
                    <a:p>
                      <a:pPr algn="ctr"/>
                      <a:r>
                        <a:rPr lang="en-GB" sz="1700" dirty="0"/>
                        <a:t>£1,400,000</a:t>
                      </a:r>
                    </a:p>
                  </a:txBody>
                  <a:tcPr marL="68580" marR="68580" marT="34290" marB="34290"/>
                </a:tc>
                <a:extLst>
                  <a:ext uri="{0D108BD9-81ED-4DB2-BD59-A6C34878D82A}">
                    <a16:rowId xmlns:a16="http://schemas.microsoft.com/office/drawing/2014/main" val="922841372"/>
                  </a:ext>
                </a:extLst>
              </a:tr>
              <a:tr h="320040">
                <a:tc>
                  <a:txBody>
                    <a:bodyPr/>
                    <a:lstStyle/>
                    <a:p>
                      <a:r>
                        <a:rPr lang="en-GB" sz="1700" dirty="0"/>
                        <a:t>Individual Support (IF)</a:t>
                      </a:r>
                    </a:p>
                  </a:txBody>
                  <a:tcPr marL="68580" marR="68580" marT="34290" marB="34290"/>
                </a:tc>
                <a:tc>
                  <a:txBody>
                    <a:bodyPr/>
                    <a:lstStyle/>
                    <a:p>
                      <a:pPr algn="ctr"/>
                      <a:r>
                        <a:rPr lang="en-GB" sz="1700" dirty="0"/>
                        <a:t>£2,200,000</a:t>
                      </a:r>
                    </a:p>
                  </a:txBody>
                  <a:tcPr marL="68580" marR="68580" marT="34290" marB="34290"/>
                </a:tc>
                <a:extLst>
                  <a:ext uri="{0D108BD9-81ED-4DB2-BD59-A6C34878D82A}">
                    <a16:rowId xmlns:a16="http://schemas.microsoft.com/office/drawing/2014/main" val="3935356130"/>
                  </a:ext>
                </a:extLst>
              </a:tr>
            </a:tbl>
          </a:graphicData>
        </a:graphic>
      </p:graphicFrame>
      <p:sp>
        <p:nvSpPr>
          <p:cNvPr id="7" name="Title 1">
            <a:extLst>
              <a:ext uri="{FF2B5EF4-FFF2-40B4-BE49-F238E27FC236}">
                <a16:creationId xmlns:a16="http://schemas.microsoft.com/office/drawing/2014/main" id="{F4F437B9-AFBD-4BD6-816B-E6A52A610FC2}"/>
              </a:ext>
            </a:extLst>
          </p:cNvPr>
          <p:cNvSpPr txBox="1">
            <a:spLocks/>
          </p:cNvSpPr>
          <p:nvPr/>
        </p:nvSpPr>
        <p:spPr>
          <a:xfrm>
            <a:off x="142874" y="583831"/>
            <a:ext cx="8686800" cy="1143000"/>
          </a:xfrm>
          <a:prstGeom prst="rect">
            <a:avLst/>
          </a:prstGeom>
        </p:spPr>
        <p:txBody>
          <a:bodyPr>
            <a:normAutofit/>
          </a:bodyPr>
          <a:lstStyle>
            <a:lvl1pPr algn="ctr" defTabSz="914400" rtl="0" eaLnBrk="1" latinLnBrk="0" hangingPunct="1">
              <a:spcBef>
                <a:spcPct val="0"/>
              </a:spcBef>
              <a:buNone/>
              <a:defRPr sz="3600" b="1" kern="1200">
                <a:solidFill>
                  <a:srgbClr val="4283C4"/>
                </a:solidFill>
                <a:latin typeface="Arial" pitchFamily="34" charset="0"/>
                <a:ea typeface="+mj-ea"/>
                <a:cs typeface="Arial" pitchFamily="34" charset="0"/>
              </a:defRPr>
            </a:lvl1pPr>
          </a:lstStyle>
          <a:p>
            <a:r>
              <a:rPr lang="en-GB" dirty="0"/>
              <a:t>Inclusion Services</a:t>
            </a:r>
          </a:p>
        </p:txBody>
      </p:sp>
    </p:spTree>
    <p:extLst>
      <p:ext uri="{BB962C8B-B14F-4D97-AF65-F5344CB8AC3E}">
        <p14:creationId xmlns:p14="http://schemas.microsoft.com/office/powerpoint/2010/main" val="3239332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214618" y="125760"/>
            <a:ext cx="8475028" cy="1143000"/>
          </a:xfrm>
        </p:spPr>
        <p:txBody>
          <a:bodyPr>
            <a:normAutofit fontScale="90000"/>
          </a:bodyPr>
          <a:lstStyle/>
          <a:p>
            <a:r>
              <a:rPr lang="en-GB" sz="4000" dirty="0"/>
              <a:t>Schools Budgets 2022-23: Consultation Results</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214618" y="1268760"/>
            <a:ext cx="8496944" cy="5463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defRPr/>
            </a:pPr>
            <a:r>
              <a:rPr lang="en-GB" altLang="en-US" sz="2000" u="sng" kern="0" dirty="0"/>
              <a:t>Question 1</a:t>
            </a:r>
            <a:r>
              <a:rPr lang="en-GB" altLang="en-US" sz="2000" kern="0" dirty="0"/>
              <a:t>: Do you agree or disagree with the one-off transfer of 1% (approximately £10.0m) from the Schools Block to the High Needs Block for 2022-23, to provide additional support to mainstream schools to operate inclusively?</a:t>
            </a:r>
          </a:p>
          <a:p>
            <a:pPr marL="0" indent="0">
              <a:defRPr/>
            </a:pPr>
            <a:endParaRPr lang="en-GB" altLang="en-US" sz="2000" kern="0" dirty="0"/>
          </a:p>
          <a:p>
            <a:pPr marL="0" indent="0">
              <a:defRPr/>
            </a:pPr>
            <a:r>
              <a:rPr lang="en-GB" altLang="en-US" sz="2000" kern="0" dirty="0"/>
              <a:t> </a:t>
            </a:r>
          </a:p>
          <a:p>
            <a:pPr>
              <a:buFont typeface="Arial" panose="020B0604020202020204" pitchFamily="34" charset="0"/>
              <a:buChar char="•"/>
              <a:defRPr/>
            </a:pPr>
            <a:endParaRPr lang="en-GB" altLang="en-US" sz="2000" kern="0" dirty="0"/>
          </a:p>
        </p:txBody>
      </p:sp>
      <p:pic>
        <p:nvPicPr>
          <p:cNvPr id="2" name="Picture 1">
            <a:extLst>
              <a:ext uri="{FF2B5EF4-FFF2-40B4-BE49-F238E27FC236}">
                <a16:creationId xmlns:a16="http://schemas.microsoft.com/office/drawing/2014/main" id="{DE1BB8DB-BFB5-4B71-AC78-B0685628BD52}"/>
              </a:ext>
            </a:extLst>
          </p:cNvPr>
          <p:cNvPicPr>
            <a:picLocks noChangeAspect="1"/>
          </p:cNvPicPr>
          <p:nvPr/>
        </p:nvPicPr>
        <p:blipFill>
          <a:blip r:embed="rId3"/>
          <a:stretch>
            <a:fillRect/>
          </a:stretch>
        </p:blipFill>
        <p:spPr>
          <a:xfrm>
            <a:off x="611560" y="2564904"/>
            <a:ext cx="7334250" cy="3457575"/>
          </a:xfrm>
          <a:prstGeom prst="rect">
            <a:avLst/>
          </a:prstGeom>
        </p:spPr>
      </p:pic>
      <p:sp>
        <p:nvSpPr>
          <p:cNvPr id="3" name="TextBox 2">
            <a:extLst>
              <a:ext uri="{FF2B5EF4-FFF2-40B4-BE49-F238E27FC236}">
                <a16:creationId xmlns:a16="http://schemas.microsoft.com/office/drawing/2014/main" id="{54BAE17B-0601-4DDE-A4BC-916C27562258}"/>
              </a:ext>
            </a:extLst>
          </p:cNvPr>
          <p:cNvSpPr txBox="1"/>
          <p:nvPr/>
        </p:nvSpPr>
        <p:spPr>
          <a:xfrm>
            <a:off x="432438" y="6343962"/>
            <a:ext cx="6264696" cy="369332"/>
          </a:xfrm>
          <a:prstGeom prst="rect">
            <a:avLst/>
          </a:prstGeom>
          <a:noFill/>
        </p:spPr>
        <p:txBody>
          <a:bodyPr wrap="square" rtlCol="0">
            <a:spAutoFit/>
          </a:bodyPr>
          <a:lstStyle/>
          <a:p>
            <a:r>
              <a:rPr lang="en-GB" dirty="0">
                <a:solidFill>
                  <a:srgbClr val="FF0000"/>
                </a:solidFill>
              </a:rPr>
              <a:t>Increase in support compared to the previous year (Yes 56%) </a:t>
            </a:r>
          </a:p>
        </p:txBody>
      </p:sp>
    </p:spTree>
    <p:extLst>
      <p:ext uri="{BB962C8B-B14F-4D97-AF65-F5344CB8AC3E}">
        <p14:creationId xmlns:p14="http://schemas.microsoft.com/office/powerpoint/2010/main" val="191348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90672-D4EC-4EE9-BB1A-3439BE1FF382}"/>
              </a:ext>
            </a:extLst>
          </p:cNvPr>
          <p:cNvSpPr>
            <a:spLocks noGrp="1"/>
          </p:cNvSpPr>
          <p:nvPr>
            <p:ph type="title"/>
          </p:nvPr>
        </p:nvSpPr>
        <p:spPr/>
        <p:txBody>
          <a:bodyPr>
            <a:normAutofit fontScale="90000"/>
          </a:bodyPr>
          <a:lstStyle/>
          <a:p>
            <a:r>
              <a:rPr lang="en-GB" dirty="0"/>
              <a:t>Draft Funding Rates for each scenario</a:t>
            </a:r>
          </a:p>
        </p:txBody>
      </p:sp>
      <p:sp>
        <p:nvSpPr>
          <p:cNvPr id="4" name="Slide Number Placeholder 3">
            <a:extLst>
              <a:ext uri="{FF2B5EF4-FFF2-40B4-BE49-F238E27FC236}">
                <a16:creationId xmlns:a16="http://schemas.microsoft.com/office/drawing/2014/main" id="{5FC1C7F5-AB20-4A6A-9E04-2025F586BFA2}"/>
              </a:ext>
            </a:extLst>
          </p:cNvPr>
          <p:cNvSpPr>
            <a:spLocks noGrp="1"/>
          </p:cNvSpPr>
          <p:nvPr>
            <p:ph type="sldNum" sz="quarter" idx="12"/>
          </p:nvPr>
        </p:nvSpPr>
        <p:spPr/>
        <p:txBody>
          <a:bodyPr/>
          <a:lstStyle/>
          <a:p>
            <a:fld id="{C06B74C9-1984-4309-B629-64A9E2680539}" type="slidenum">
              <a:rPr lang="en-GB" smtClean="0"/>
              <a:pPr/>
              <a:t>14</a:t>
            </a:fld>
            <a:endParaRPr lang="en-GB" dirty="0"/>
          </a:p>
        </p:txBody>
      </p:sp>
      <p:pic>
        <p:nvPicPr>
          <p:cNvPr id="5" name="Picture 4">
            <a:extLst>
              <a:ext uri="{FF2B5EF4-FFF2-40B4-BE49-F238E27FC236}">
                <a16:creationId xmlns:a16="http://schemas.microsoft.com/office/drawing/2014/main" id="{D769054F-038B-43BC-A345-55853ADA144E}"/>
              </a:ext>
            </a:extLst>
          </p:cNvPr>
          <p:cNvPicPr>
            <a:picLocks noChangeAspect="1"/>
          </p:cNvPicPr>
          <p:nvPr/>
        </p:nvPicPr>
        <p:blipFill>
          <a:blip r:embed="rId2"/>
          <a:stretch>
            <a:fillRect/>
          </a:stretch>
        </p:blipFill>
        <p:spPr>
          <a:xfrm>
            <a:off x="457200" y="1417638"/>
            <a:ext cx="9144000" cy="4321139"/>
          </a:xfrm>
          <a:prstGeom prst="rect">
            <a:avLst/>
          </a:prstGeom>
        </p:spPr>
      </p:pic>
      <p:sp>
        <p:nvSpPr>
          <p:cNvPr id="6" name="Oval 5">
            <a:extLst>
              <a:ext uri="{FF2B5EF4-FFF2-40B4-BE49-F238E27FC236}">
                <a16:creationId xmlns:a16="http://schemas.microsoft.com/office/drawing/2014/main" id="{062D6DFF-E4AA-40C4-BD9D-FECE0538EA30}"/>
              </a:ext>
            </a:extLst>
          </p:cNvPr>
          <p:cNvSpPr/>
          <p:nvPr/>
        </p:nvSpPr>
        <p:spPr>
          <a:xfrm>
            <a:off x="5724128" y="2780928"/>
            <a:ext cx="576064" cy="86409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Arrow Connector 7">
            <a:extLst>
              <a:ext uri="{FF2B5EF4-FFF2-40B4-BE49-F238E27FC236}">
                <a16:creationId xmlns:a16="http://schemas.microsoft.com/office/drawing/2014/main" id="{AB9D6FFA-9CF4-4437-A9A4-8C73E88FF217}"/>
              </a:ext>
            </a:extLst>
          </p:cNvPr>
          <p:cNvCxnSpPr/>
          <p:nvPr/>
        </p:nvCxnSpPr>
        <p:spPr>
          <a:xfrm flipH="1">
            <a:off x="5364088" y="3578207"/>
            <a:ext cx="576064" cy="21605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94743A35-8BC7-4D45-8F2E-171B19655AB8}"/>
              </a:ext>
            </a:extLst>
          </p:cNvPr>
          <p:cNvSpPr txBox="1"/>
          <p:nvPr/>
        </p:nvSpPr>
        <p:spPr>
          <a:xfrm>
            <a:off x="323528" y="5589240"/>
            <a:ext cx="7848872" cy="1200329"/>
          </a:xfrm>
          <a:prstGeom prst="rect">
            <a:avLst/>
          </a:prstGeom>
          <a:noFill/>
        </p:spPr>
        <p:txBody>
          <a:bodyPr wrap="square" rtlCol="0">
            <a:spAutoFit/>
          </a:bodyPr>
          <a:lstStyle/>
          <a:p>
            <a:r>
              <a:rPr lang="en-GB" dirty="0"/>
              <a:t>The mobility factor: funding to schools with a high proportion of pupils who join on a non-standard date based on censuses from the past three years. Proportion of mobile pupils at a school above 6%.  </a:t>
            </a:r>
          </a:p>
          <a:p>
            <a:r>
              <a:rPr lang="en-GB" dirty="0"/>
              <a:t>Eligibility: 113 out of 459 primary schools and 3 out of 101 secondary schools</a:t>
            </a:r>
          </a:p>
        </p:txBody>
      </p:sp>
      <p:sp>
        <p:nvSpPr>
          <p:cNvPr id="10" name="Oval 9">
            <a:extLst>
              <a:ext uri="{FF2B5EF4-FFF2-40B4-BE49-F238E27FC236}">
                <a16:creationId xmlns:a16="http://schemas.microsoft.com/office/drawing/2014/main" id="{BBF03A71-456B-464E-9D44-D2888E1172BE}"/>
              </a:ext>
            </a:extLst>
          </p:cNvPr>
          <p:cNvSpPr/>
          <p:nvPr/>
        </p:nvSpPr>
        <p:spPr>
          <a:xfrm>
            <a:off x="5508104" y="2132856"/>
            <a:ext cx="1045096" cy="5799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171581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A94F46-17F9-4A8F-99F9-9060E64FDF9F}"/>
              </a:ext>
            </a:extLst>
          </p:cNvPr>
          <p:cNvSpPr>
            <a:spLocks noGrp="1"/>
          </p:cNvSpPr>
          <p:nvPr>
            <p:ph type="sldNum" sz="quarter" idx="12"/>
          </p:nvPr>
        </p:nvSpPr>
        <p:spPr/>
        <p:txBody>
          <a:bodyPr/>
          <a:lstStyle/>
          <a:p>
            <a:fld id="{C06B74C9-1984-4309-B629-64A9E2680539}" type="slidenum">
              <a:rPr lang="en-GB" smtClean="0"/>
              <a:pPr/>
              <a:t>15</a:t>
            </a:fld>
            <a:endParaRPr lang="en-GB" dirty="0"/>
          </a:p>
        </p:txBody>
      </p:sp>
      <p:graphicFrame>
        <p:nvGraphicFramePr>
          <p:cNvPr id="6" name="Table 5">
            <a:extLst>
              <a:ext uri="{FF2B5EF4-FFF2-40B4-BE49-F238E27FC236}">
                <a16:creationId xmlns:a16="http://schemas.microsoft.com/office/drawing/2014/main" id="{8C56DC8F-DEC5-4B7C-9615-89741108C805}"/>
              </a:ext>
            </a:extLst>
          </p:cNvPr>
          <p:cNvGraphicFramePr>
            <a:graphicFrameLocks noGrp="1"/>
          </p:cNvGraphicFramePr>
          <p:nvPr>
            <p:extLst>
              <p:ext uri="{D42A27DB-BD31-4B8C-83A1-F6EECF244321}">
                <p14:modId xmlns:p14="http://schemas.microsoft.com/office/powerpoint/2010/main" val="2707814651"/>
              </p:ext>
            </p:extLst>
          </p:nvPr>
        </p:nvGraphicFramePr>
        <p:xfrm>
          <a:off x="3804" y="1628800"/>
          <a:ext cx="9144001" cy="3335809"/>
        </p:xfrm>
        <a:graphic>
          <a:graphicData uri="http://schemas.openxmlformats.org/drawingml/2006/table">
            <a:tbl>
              <a:tblPr firstRow="1" firstCol="1" bandRow="1"/>
              <a:tblGrid>
                <a:gridCol w="1400011">
                  <a:extLst>
                    <a:ext uri="{9D8B030D-6E8A-4147-A177-3AD203B41FA5}">
                      <a16:colId xmlns:a16="http://schemas.microsoft.com/office/drawing/2014/main" val="1174947810"/>
                    </a:ext>
                  </a:extLst>
                </a:gridCol>
                <a:gridCol w="645025">
                  <a:extLst>
                    <a:ext uri="{9D8B030D-6E8A-4147-A177-3AD203B41FA5}">
                      <a16:colId xmlns:a16="http://schemas.microsoft.com/office/drawing/2014/main" val="4231749159"/>
                    </a:ext>
                  </a:extLst>
                </a:gridCol>
                <a:gridCol w="645025">
                  <a:extLst>
                    <a:ext uri="{9D8B030D-6E8A-4147-A177-3AD203B41FA5}">
                      <a16:colId xmlns:a16="http://schemas.microsoft.com/office/drawing/2014/main" val="1936557168"/>
                    </a:ext>
                  </a:extLst>
                </a:gridCol>
                <a:gridCol w="645640">
                  <a:extLst>
                    <a:ext uri="{9D8B030D-6E8A-4147-A177-3AD203B41FA5}">
                      <a16:colId xmlns:a16="http://schemas.microsoft.com/office/drawing/2014/main" val="373314941"/>
                    </a:ext>
                  </a:extLst>
                </a:gridCol>
                <a:gridCol w="645025">
                  <a:extLst>
                    <a:ext uri="{9D8B030D-6E8A-4147-A177-3AD203B41FA5}">
                      <a16:colId xmlns:a16="http://schemas.microsoft.com/office/drawing/2014/main" val="1079539663"/>
                    </a:ext>
                  </a:extLst>
                </a:gridCol>
                <a:gridCol w="645640">
                  <a:extLst>
                    <a:ext uri="{9D8B030D-6E8A-4147-A177-3AD203B41FA5}">
                      <a16:colId xmlns:a16="http://schemas.microsoft.com/office/drawing/2014/main" val="2125783926"/>
                    </a:ext>
                  </a:extLst>
                </a:gridCol>
                <a:gridCol w="645025">
                  <a:extLst>
                    <a:ext uri="{9D8B030D-6E8A-4147-A177-3AD203B41FA5}">
                      <a16:colId xmlns:a16="http://schemas.microsoft.com/office/drawing/2014/main" val="2832796248"/>
                    </a:ext>
                  </a:extLst>
                </a:gridCol>
                <a:gridCol w="645025">
                  <a:extLst>
                    <a:ext uri="{9D8B030D-6E8A-4147-A177-3AD203B41FA5}">
                      <a16:colId xmlns:a16="http://schemas.microsoft.com/office/drawing/2014/main" val="420915143"/>
                    </a:ext>
                  </a:extLst>
                </a:gridCol>
                <a:gridCol w="645640">
                  <a:extLst>
                    <a:ext uri="{9D8B030D-6E8A-4147-A177-3AD203B41FA5}">
                      <a16:colId xmlns:a16="http://schemas.microsoft.com/office/drawing/2014/main" val="2563501170"/>
                    </a:ext>
                  </a:extLst>
                </a:gridCol>
                <a:gridCol w="645025">
                  <a:extLst>
                    <a:ext uri="{9D8B030D-6E8A-4147-A177-3AD203B41FA5}">
                      <a16:colId xmlns:a16="http://schemas.microsoft.com/office/drawing/2014/main" val="3044300910"/>
                    </a:ext>
                  </a:extLst>
                </a:gridCol>
                <a:gridCol w="645640">
                  <a:extLst>
                    <a:ext uri="{9D8B030D-6E8A-4147-A177-3AD203B41FA5}">
                      <a16:colId xmlns:a16="http://schemas.microsoft.com/office/drawing/2014/main" val="4040709003"/>
                    </a:ext>
                  </a:extLst>
                </a:gridCol>
                <a:gridCol w="645640">
                  <a:extLst>
                    <a:ext uri="{9D8B030D-6E8A-4147-A177-3AD203B41FA5}">
                      <a16:colId xmlns:a16="http://schemas.microsoft.com/office/drawing/2014/main" val="3820890288"/>
                    </a:ext>
                  </a:extLst>
                </a:gridCol>
                <a:gridCol w="645640">
                  <a:extLst>
                    <a:ext uri="{9D8B030D-6E8A-4147-A177-3AD203B41FA5}">
                      <a16:colId xmlns:a16="http://schemas.microsoft.com/office/drawing/2014/main" val="2387460797"/>
                    </a:ext>
                  </a:extLst>
                </a:gridCol>
              </a:tblGrid>
              <a:tr h="403476">
                <a:tc gridSpan="13">
                  <a:txBody>
                    <a:bodyPr/>
                    <a:lstStyle/>
                    <a:p>
                      <a:pPr>
                        <a:lnSpc>
                          <a:spcPct val="115000"/>
                        </a:lnSpc>
                        <a:spcAft>
                          <a:spcPts val="1000"/>
                        </a:spcAft>
                      </a:pPr>
                      <a:r>
                        <a:rPr lang="en-GB"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Scenario 1</a:t>
                      </a:r>
                      <a:r>
                        <a:rPr lang="en-GB"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impact of recognising the areas of local concern (1% transfer to High Needs Block and Falling Roll fund) and replicating last years’ LFF (no mobility factor). Based on 0.5% MFG.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23389231"/>
                  </a:ext>
                </a:extLst>
              </a:tr>
              <a:tr h="403476">
                <a:tc>
                  <a:txBody>
                    <a:bodyPr/>
                    <a:lstStyle/>
                    <a:p>
                      <a:pP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Table 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 to 0.9%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to 1.9%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to 2.9%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 to 3.9%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 to 4.9%</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 to 5.9%</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 to 6.9%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 to 7.9%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to 8.9%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to 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over 10%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Grand Total</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1664867175"/>
                  </a:ext>
                </a:extLst>
              </a:tr>
              <a:tr h="195036">
                <a:tc>
                  <a:txBody>
                    <a:bodyPr/>
                    <a:lstStyle/>
                    <a:p>
                      <a:pP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Below 105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6803099"/>
                  </a:ext>
                </a:extLst>
              </a:tr>
              <a:tr h="195036">
                <a:tc>
                  <a:txBody>
                    <a:bodyPr/>
                    <a:lstStyle/>
                    <a:p>
                      <a:pP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106 to 140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1173374"/>
                  </a:ext>
                </a:extLst>
              </a:tr>
              <a:tr h="195036">
                <a:tc>
                  <a:txBody>
                    <a:bodyPr/>
                    <a:lstStyle/>
                    <a:p>
                      <a:pP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141 to 175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4994049"/>
                  </a:ext>
                </a:extLst>
              </a:tr>
              <a:tr h="195036">
                <a:tc>
                  <a:txBody>
                    <a:bodyPr/>
                    <a:lstStyle/>
                    <a:p>
                      <a:pP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176 to 210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8505433"/>
                  </a:ext>
                </a:extLst>
              </a:tr>
              <a:tr h="195036">
                <a:tc>
                  <a:txBody>
                    <a:bodyPr/>
                    <a:lstStyle/>
                    <a:p>
                      <a:pP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211 to 315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8510531"/>
                  </a:ext>
                </a:extLst>
              </a:tr>
              <a:tr h="195036">
                <a:tc>
                  <a:txBody>
                    <a:bodyPr/>
                    <a:lstStyle/>
                    <a:p>
                      <a:pP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316 to 420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8381607"/>
                  </a:ext>
                </a:extLst>
              </a:tr>
              <a:tr h="403476">
                <a:tc>
                  <a:txBody>
                    <a:bodyPr/>
                    <a:lstStyle/>
                    <a:p>
                      <a:pP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421 and above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6208018"/>
                  </a:ext>
                </a:extLst>
              </a:tr>
              <a:tr h="195036">
                <a:tc>
                  <a:txBody>
                    <a:bodyPr/>
                    <a:lstStyle/>
                    <a:p>
                      <a:pP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Selective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4743121"/>
                  </a:ext>
                </a:extLst>
              </a:tr>
              <a:tr h="195036">
                <a:tc>
                  <a:txBody>
                    <a:bodyPr/>
                    <a:lstStyle/>
                    <a:p>
                      <a:pP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Non-selective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0476616"/>
                  </a:ext>
                </a:extLst>
              </a:tr>
              <a:tr h="195036">
                <a:tc>
                  <a:txBody>
                    <a:bodyPr/>
                    <a:lstStyle/>
                    <a:p>
                      <a:pP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All-through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1351606"/>
                  </a:ext>
                </a:extLst>
              </a:tr>
              <a:tr h="370057">
                <a:tc>
                  <a:txBody>
                    <a:bodyPr/>
                    <a:lstStyle/>
                    <a:p>
                      <a:pP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Grand Total</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405*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2767404340"/>
                  </a:ext>
                </a:extLst>
              </a:tr>
            </a:tbl>
          </a:graphicData>
        </a:graphic>
      </p:graphicFrame>
      <p:sp>
        <p:nvSpPr>
          <p:cNvPr id="7" name="TextBox 6">
            <a:extLst>
              <a:ext uri="{FF2B5EF4-FFF2-40B4-BE49-F238E27FC236}">
                <a16:creationId xmlns:a16="http://schemas.microsoft.com/office/drawing/2014/main" id="{152ED0AC-8DBE-451F-BDD9-C03113D218D3}"/>
              </a:ext>
            </a:extLst>
          </p:cNvPr>
          <p:cNvSpPr txBox="1"/>
          <p:nvPr/>
        </p:nvSpPr>
        <p:spPr>
          <a:xfrm>
            <a:off x="179512" y="6356350"/>
            <a:ext cx="5976664" cy="338554"/>
          </a:xfrm>
          <a:prstGeom prst="rect">
            <a:avLst/>
          </a:prstGeom>
          <a:noFill/>
        </p:spPr>
        <p:txBody>
          <a:bodyPr wrap="square" rtlCol="0">
            <a:spAutoFit/>
          </a:bodyPr>
          <a:lstStyle/>
          <a:p>
            <a:r>
              <a:rPr lang="en-GB" sz="1600" dirty="0">
                <a:effectLst/>
                <a:latin typeface="Arial" panose="020B0604020202020204" pitchFamily="34" charset="0"/>
                <a:ea typeface="Calibri" panose="020F0502020204030204" pitchFamily="34" charset="0"/>
              </a:rPr>
              <a:t>*164 had between 2.5% and 2.9% percentage gain in funding</a:t>
            </a:r>
            <a:endParaRPr lang="en-GB" sz="1600" dirty="0"/>
          </a:p>
        </p:txBody>
      </p:sp>
      <p:sp>
        <p:nvSpPr>
          <p:cNvPr id="8" name="Title 1">
            <a:extLst>
              <a:ext uri="{FF2B5EF4-FFF2-40B4-BE49-F238E27FC236}">
                <a16:creationId xmlns:a16="http://schemas.microsoft.com/office/drawing/2014/main" id="{AC9CADF0-8582-476F-8BD3-7B3B9BDEB412}"/>
              </a:ext>
            </a:extLst>
          </p:cNvPr>
          <p:cNvSpPr>
            <a:spLocks noGrp="1"/>
          </p:cNvSpPr>
          <p:nvPr>
            <p:ph type="title"/>
          </p:nvPr>
        </p:nvSpPr>
        <p:spPr>
          <a:xfrm>
            <a:off x="457200" y="274638"/>
            <a:ext cx="8229600" cy="1143000"/>
          </a:xfrm>
        </p:spPr>
        <p:txBody>
          <a:bodyPr>
            <a:normAutofit/>
          </a:bodyPr>
          <a:lstStyle/>
          <a:p>
            <a:r>
              <a:rPr lang="en-GB" dirty="0"/>
              <a:t>Estimated Impact of each scenario</a:t>
            </a:r>
          </a:p>
        </p:txBody>
      </p:sp>
    </p:spTree>
    <p:extLst>
      <p:ext uri="{BB962C8B-B14F-4D97-AF65-F5344CB8AC3E}">
        <p14:creationId xmlns:p14="http://schemas.microsoft.com/office/powerpoint/2010/main" val="237346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A94F46-17F9-4A8F-99F9-9060E64FDF9F}"/>
              </a:ext>
            </a:extLst>
          </p:cNvPr>
          <p:cNvSpPr>
            <a:spLocks noGrp="1"/>
          </p:cNvSpPr>
          <p:nvPr>
            <p:ph type="sldNum" sz="quarter" idx="12"/>
          </p:nvPr>
        </p:nvSpPr>
        <p:spPr/>
        <p:txBody>
          <a:bodyPr/>
          <a:lstStyle/>
          <a:p>
            <a:fld id="{C06B74C9-1984-4309-B629-64A9E2680539}" type="slidenum">
              <a:rPr lang="en-GB" smtClean="0"/>
              <a:pPr/>
              <a:t>16</a:t>
            </a:fld>
            <a:endParaRPr lang="en-GB" dirty="0"/>
          </a:p>
        </p:txBody>
      </p:sp>
      <p:graphicFrame>
        <p:nvGraphicFramePr>
          <p:cNvPr id="2" name="Table 1">
            <a:extLst>
              <a:ext uri="{FF2B5EF4-FFF2-40B4-BE49-F238E27FC236}">
                <a16:creationId xmlns:a16="http://schemas.microsoft.com/office/drawing/2014/main" id="{E08E44CA-6343-43CE-A360-0D292232AE9E}"/>
              </a:ext>
            </a:extLst>
          </p:cNvPr>
          <p:cNvGraphicFramePr>
            <a:graphicFrameLocks noGrp="1"/>
          </p:cNvGraphicFramePr>
          <p:nvPr>
            <p:extLst>
              <p:ext uri="{D42A27DB-BD31-4B8C-83A1-F6EECF244321}">
                <p14:modId xmlns:p14="http://schemas.microsoft.com/office/powerpoint/2010/main" val="3225714870"/>
              </p:ext>
            </p:extLst>
          </p:nvPr>
        </p:nvGraphicFramePr>
        <p:xfrm>
          <a:off x="4297" y="1556792"/>
          <a:ext cx="9144001" cy="3186900"/>
        </p:xfrm>
        <a:graphic>
          <a:graphicData uri="http://schemas.openxmlformats.org/drawingml/2006/table">
            <a:tbl>
              <a:tblPr firstRow="1" firstCol="1" bandRow="1"/>
              <a:tblGrid>
                <a:gridCol w="1400011">
                  <a:extLst>
                    <a:ext uri="{9D8B030D-6E8A-4147-A177-3AD203B41FA5}">
                      <a16:colId xmlns:a16="http://schemas.microsoft.com/office/drawing/2014/main" val="4255559745"/>
                    </a:ext>
                  </a:extLst>
                </a:gridCol>
                <a:gridCol w="645025">
                  <a:extLst>
                    <a:ext uri="{9D8B030D-6E8A-4147-A177-3AD203B41FA5}">
                      <a16:colId xmlns:a16="http://schemas.microsoft.com/office/drawing/2014/main" val="3379453606"/>
                    </a:ext>
                  </a:extLst>
                </a:gridCol>
                <a:gridCol w="645025">
                  <a:extLst>
                    <a:ext uri="{9D8B030D-6E8A-4147-A177-3AD203B41FA5}">
                      <a16:colId xmlns:a16="http://schemas.microsoft.com/office/drawing/2014/main" val="1000385731"/>
                    </a:ext>
                  </a:extLst>
                </a:gridCol>
                <a:gridCol w="645640">
                  <a:extLst>
                    <a:ext uri="{9D8B030D-6E8A-4147-A177-3AD203B41FA5}">
                      <a16:colId xmlns:a16="http://schemas.microsoft.com/office/drawing/2014/main" val="1362258011"/>
                    </a:ext>
                  </a:extLst>
                </a:gridCol>
                <a:gridCol w="645025">
                  <a:extLst>
                    <a:ext uri="{9D8B030D-6E8A-4147-A177-3AD203B41FA5}">
                      <a16:colId xmlns:a16="http://schemas.microsoft.com/office/drawing/2014/main" val="3111233529"/>
                    </a:ext>
                  </a:extLst>
                </a:gridCol>
                <a:gridCol w="645640">
                  <a:extLst>
                    <a:ext uri="{9D8B030D-6E8A-4147-A177-3AD203B41FA5}">
                      <a16:colId xmlns:a16="http://schemas.microsoft.com/office/drawing/2014/main" val="3378311444"/>
                    </a:ext>
                  </a:extLst>
                </a:gridCol>
                <a:gridCol w="645025">
                  <a:extLst>
                    <a:ext uri="{9D8B030D-6E8A-4147-A177-3AD203B41FA5}">
                      <a16:colId xmlns:a16="http://schemas.microsoft.com/office/drawing/2014/main" val="3716124993"/>
                    </a:ext>
                  </a:extLst>
                </a:gridCol>
                <a:gridCol w="645025">
                  <a:extLst>
                    <a:ext uri="{9D8B030D-6E8A-4147-A177-3AD203B41FA5}">
                      <a16:colId xmlns:a16="http://schemas.microsoft.com/office/drawing/2014/main" val="1465932092"/>
                    </a:ext>
                  </a:extLst>
                </a:gridCol>
                <a:gridCol w="645640">
                  <a:extLst>
                    <a:ext uri="{9D8B030D-6E8A-4147-A177-3AD203B41FA5}">
                      <a16:colId xmlns:a16="http://schemas.microsoft.com/office/drawing/2014/main" val="109461171"/>
                    </a:ext>
                  </a:extLst>
                </a:gridCol>
                <a:gridCol w="645025">
                  <a:extLst>
                    <a:ext uri="{9D8B030D-6E8A-4147-A177-3AD203B41FA5}">
                      <a16:colId xmlns:a16="http://schemas.microsoft.com/office/drawing/2014/main" val="258009370"/>
                    </a:ext>
                  </a:extLst>
                </a:gridCol>
                <a:gridCol w="645640">
                  <a:extLst>
                    <a:ext uri="{9D8B030D-6E8A-4147-A177-3AD203B41FA5}">
                      <a16:colId xmlns:a16="http://schemas.microsoft.com/office/drawing/2014/main" val="2778835381"/>
                    </a:ext>
                  </a:extLst>
                </a:gridCol>
                <a:gridCol w="645640">
                  <a:extLst>
                    <a:ext uri="{9D8B030D-6E8A-4147-A177-3AD203B41FA5}">
                      <a16:colId xmlns:a16="http://schemas.microsoft.com/office/drawing/2014/main" val="4165439687"/>
                    </a:ext>
                  </a:extLst>
                </a:gridCol>
                <a:gridCol w="645640">
                  <a:extLst>
                    <a:ext uri="{9D8B030D-6E8A-4147-A177-3AD203B41FA5}">
                      <a16:colId xmlns:a16="http://schemas.microsoft.com/office/drawing/2014/main" val="327551157"/>
                    </a:ext>
                  </a:extLst>
                </a:gridCol>
              </a:tblGrid>
              <a:tr h="406810">
                <a:tc gridSpan="13">
                  <a:txBody>
                    <a:bodyPr/>
                    <a:lstStyle/>
                    <a:p>
                      <a:pPr algn="l">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Scenario 2</a:t>
                      </a: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impact of recognising the areas of local concern (1% transfer to High Needs Block and Falling Roll fund) and including the mobility factor in LFF. Based on 0.5% MFG</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18707250"/>
                  </a:ext>
                </a:extLst>
              </a:tr>
              <a:tr h="406810">
                <a:tc>
                  <a:txBody>
                    <a:bodyPr/>
                    <a:lstStyle/>
                    <a:p>
                      <a:pPr algn="l">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Table 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 to 0.9%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to 1.9%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to 2.9%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 to 3.9%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 to 4.9%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 to 5.9%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 to 6.9%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 to 7.9%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to 8.9%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to 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Over 10%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Grand Total</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1270917686"/>
                  </a:ext>
                </a:extLst>
              </a:tr>
              <a:tr h="196647">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Below 105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9473940"/>
                  </a:ext>
                </a:extLst>
              </a:tr>
              <a:tr h="196647">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106 to 140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518020"/>
                  </a:ext>
                </a:extLst>
              </a:tr>
              <a:tr h="196647">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141 to 175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620538"/>
                  </a:ext>
                </a:extLst>
              </a:tr>
              <a:tr h="196647">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176 to 210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9581465"/>
                  </a:ext>
                </a:extLst>
              </a:tr>
              <a:tr h="196647">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211 to 315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031321"/>
                  </a:ext>
                </a:extLst>
              </a:tr>
              <a:tr h="196647">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316 to 420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1274838"/>
                  </a:ext>
                </a:extLst>
              </a:tr>
              <a:tr h="406810">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421 and above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2736667"/>
                  </a:ext>
                </a:extLst>
              </a:tr>
              <a:tr h="196647">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Selective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1823335"/>
                  </a:ext>
                </a:extLst>
              </a:tr>
              <a:tr h="196647">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Non-selective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6326925"/>
                  </a:ext>
                </a:extLst>
              </a:tr>
              <a:tr h="196647">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All-through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5979754"/>
                  </a:ext>
                </a:extLst>
              </a:tr>
              <a:tr h="196647">
                <a:tc>
                  <a:txBody>
                    <a:bodyPr/>
                    <a:lstStyle/>
                    <a:p>
                      <a:pPr algn="l">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Grand Total</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394*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560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731" marR="597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2649007170"/>
                  </a:ext>
                </a:extLst>
              </a:tr>
            </a:tbl>
          </a:graphicData>
        </a:graphic>
      </p:graphicFrame>
      <p:sp>
        <p:nvSpPr>
          <p:cNvPr id="3" name="TextBox 2">
            <a:extLst>
              <a:ext uri="{FF2B5EF4-FFF2-40B4-BE49-F238E27FC236}">
                <a16:creationId xmlns:a16="http://schemas.microsoft.com/office/drawing/2014/main" id="{18648659-3237-4D41-A6ED-BC66C1FE59FB}"/>
              </a:ext>
            </a:extLst>
          </p:cNvPr>
          <p:cNvSpPr txBox="1"/>
          <p:nvPr/>
        </p:nvSpPr>
        <p:spPr>
          <a:xfrm>
            <a:off x="179512" y="6356350"/>
            <a:ext cx="5976664" cy="338554"/>
          </a:xfrm>
          <a:prstGeom prst="rect">
            <a:avLst/>
          </a:prstGeom>
          <a:noFill/>
        </p:spPr>
        <p:txBody>
          <a:bodyPr wrap="square" rtlCol="0">
            <a:spAutoFit/>
          </a:bodyPr>
          <a:lstStyle/>
          <a:p>
            <a:r>
              <a:rPr lang="en-GB" sz="1600" dirty="0">
                <a:effectLst/>
                <a:latin typeface="Arial" panose="020B0604020202020204" pitchFamily="34" charset="0"/>
                <a:ea typeface="Calibri" panose="020F0502020204030204" pitchFamily="34" charset="0"/>
              </a:rPr>
              <a:t>*151 had between 2.5% and 2.9% percentage gain in funding</a:t>
            </a:r>
            <a:endParaRPr lang="en-GB" sz="1600" dirty="0"/>
          </a:p>
        </p:txBody>
      </p:sp>
      <p:sp>
        <p:nvSpPr>
          <p:cNvPr id="7" name="Title 1">
            <a:extLst>
              <a:ext uri="{FF2B5EF4-FFF2-40B4-BE49-F238E27FC236}">
                <a16:creationId xmlns:a16="http://schemas.microsoft.com/office/drawing/2014/main" id="{DF629AC9-03BB-44FA-81F7-0D0F0A9848DA}"/>
              </a:ext>
            </a:extLst>
          </p:cNvPr>
          <p:cNvSpPr>
            <a:spLocks noGrp="1"/>
          </p:cNvSpPr>
          <p:nvPr>
            <p:ph type="title"/>
          </p:nvPr>
        </p:nvSpPr>
        <p:spPr>
          <a:xfrm>
            <a:off x="457200" y="274638"/>
            <a:ext cx="8229600" cy="1143000"/>
          </a:xfrm>
        </p:spPr>
        <p:txBody>
          <a:bodyPr>
            <a:normAutofit/>
          </a:bodyPr>
          <a:lstStyle/>
          <a:p>
            <a:r>
              <a:rPr lang="en-GB" dirty="0"/>
              <a:t>Estimated Impact of each scenario</a:t>
            </a:r>
          </a:p>
        </p:txBody>
      </p:sp>
    </p:spTree>
    <p:extLst>
      <p:ext uri="{BB962C8B-B14F-4D97-AF65-F5344CB8AC3E}">
        <p14:creationId xmlns:p14="http://schemas.microsoft.com/office/powerpoint/2010/main" val="767934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A94F46-17F9-4A8F-99F9-9060E64FDF9F}"/>
              </a:ext>
            </a:extLst>
          </p:cNvPr>
          <p:cNvSpPr>
            <a:spLocks noGrp="1"/>
          </p:cNvSpPr>
          <p:nvPr>
            <p:ph type="sldNum" sz="quarter" idx="12"/>
          </p:nvPr>
        </p:nvSpPr>
        <p:spPr/>
        <p:txBody>
          <a:bodyPr/>
          <a:lstStyle/>
          <a:p>
            <a:fld id="{C06B74C9-1984-4309-B629-64A9E2680539}" type="slidenum">
              <a:rPr lang="en-GB" smtClean="0"/>
              <a:pPr/>
              <a:t>17</a:t>
            </a:fld>
            <a:endParaRPr lang="en-GB" dirty="0"/>
          </a:p>
        </p:txBody>
      </p:sp>
      <p:graphicFrame>
        <p:nvGraphicFramePr>
          <p:cNvPr id="3" name="Table 2">
            <a:extLst>
              <a:ext uri="{FF2B5EF4-FFF2-40B4-BE49-F238E27FC236}">
                <a16:creationId xmlns:a16="http://schemas.microsoft.com/office/drawing/2014/main" id="{79BC1580-7CAF-4FAC-BE82-D44A52F08BA0}"/>
              </a:ext>
            </a:extLst>
          </p:cNvPr>
          <p:cNvGraphicFramePr>
            <a:graphicFrameLocks noGrp="1"/>
          </p:cNvGraphicFramePr>
          <p:nvPr>
            <p:extLst>
              <p:ext uri="{D42A27DB-BD31-4B8C-83A1-F6EECF244321}">
                <p14:modId xmlns:p14="http://schemas.microsoft.com/office/powerpoint/2010/main" val="3728051382"/>
              </p:ext>
            </p:extLst>
          </p:nvPr>
        </p:nvGraphicFramePr>
        <p:xfrm>
          <a:off x="0" y="1628800"/>
          <a:ext cx="9144001" cy="3168354"/>
        </p:xfrm>
        <a:graphic>
          <a:graphicData uri="http://schemas.openxmlformats.org/drawingml/2006/table">
            <a:tbl>
              <a:tblPr firstRow="1" firstCol="1" bandRow="1"/>
              <a:tblGrid>
                <a:gridCol w="1440448">
                  <a:extLst>
                    <a:ext uri="{9D8B030D-6E8A-4147-A177-3AD203B41FA5}">
                      <a16:colId xmlns:a16="http://schemas.microsoft.com/office/drawing/2014/main" val="1148593586"/>
                    </a:ext>
                  </a:extLst>
                </a:gridCol>
                <a:gridCol w="663512">
                  <a:extLst>
                    <a:ext uri="{9D8B030D-6E8A-4147-A177-3AD203B41FA5}">
                      <a16:colId xmlns:a16="http://schemas.microsoft.com/office/drawing/2014/main" val="3388670144"/>
                    </a:ext>
                  </a:extLst>
                </a:gridCol>
                <a:gridCol w="663512">
                  <a:extLst>
                    <a:ext uri="{9D8B030D-6E8A-4147-A177-3AD203B41FA5}">
                      <a16:colId xmlns:a16="http://schemas.microsoft.com/office/drawing/2014/main" val="1544426697"/>
                    </a:ext>
                  </a:extLst>
                </a:gridCol>
                <a:gridCol w="664686">
                  <a:extLst>
                    <a:ext uri="{9D8B030D-6E8A-4147-A177-3AD203B41FA5}">
                      <a16:colId xmlns:a16="http://schemas.microsoft.com/office/drawing/2014/main" val="4015400229"/>
                    </a:ext>
                  </a:extLst>
                </a:gridCol>
                <a:gridCol w="664100">
                  <a:extLst>
                    <a:ext uri="{9D8B030D-6E8A-4147-A177-3AD203B41FA5}">
                      <a16:colId xmlns:a16="http://schemas.microsoft.com/office/drawing/2014/main" val="2166886077"/>
                    </a:ext>
                  </a:extLst>
                </a:gridCol>
                <a:gridCol w="664686">
                  <a:extLst>
                    <a:ext uri="{9D8B030D-6E8A-4147-A177-3AD203B41FA5}">
                      <a16:colId xmlns:a16="http://schemas.microsoft.com/office/drawing/2014/main" val="477229050"/>
                    </a:ext>
                  </a:extLst>
                </a:gridCol>
                <a:gridCol w="664100">
                  <a:extLst>
                    <a:ext uri="{9D8B030D-6E8A-4147-A177-3AD203B41FA5}">
                      <a16:colId xmlns:a16="http://schemas.microsoft.com/office/drawing/2014/main" val="2089590721"/>
                    </a:ext>
                  </a:extLst>
                </a:gridCol>
                <a:gridCol w="664100">
                  <a:extLst>
                    <a:ext uri="{9D8B030D-6E8A-4147-A177-3AD203B41FA5}">
                      <a16:colId xmlns:a16="http://schemas.microsoft.com/office/drawing/2014/main" val="82557770"/>
                    </a:ext>
                  </a:extLst>
                </a:gridCol>
                <a:gridCol w="664686">
                  <a:extLst>
                    <a:ext uri="{9D8B030D-6E8A-4147-A177-3AD203B41FA5}">
                      <a16:colId xmlns:a16="http://schemas.microsoft.com/office/drawing/2014/main" val="2240111475"/>
                    </a:ext>
                  </a:extLst>
                </a:gridCol>
                <a:gridCol w="664100">
                  <a:extLst>
                    <a:ext uri="{9D8B030D-6E8A-4147-A177-3AD203B41FA5}">
                      <a16:colId xmlns:a16="http://schemas.microsoft.com/office/drawing/2014/main" val="460589822"/>
                    </a:ext>
                  </a:extLst>
                </a:gridCol>
                <a:gridCol w="560077">
                  <a:extLst>
                    <a:ext uri="{9D8B030D-6E8A-4147-A177-3AD203B41FA5}">
                      <a16:colId xmlns:a16="http://schemas.microsoft.com/office/drawing/2014/main" val="1469465646"/>
                    </a:ext>
                  </a:extLst>
                </a:gridCol>
                <a:gridCol w="582997">
                  <a:extLst>
                    <a:ext uri="{9D8B030D-6E8A-4147-A177-3AD203B41FA5}">
                      <a16:colId xmlns:a16="http://schemas.microsoft.com/office/drawing/2014/main" val="2452378453"/>
                    </a:ext>
                  </a:extLst>
                </a:gridCol>
                <a:gridCol w="582997">
                  <a:extLst>
                    <a:ext uri="{9D8B030D-6E8A-4147-A177-3AD203B41FA5}">
                      <a16:colId xmlns:a16="http://schemas.microsoft.com/office/drawing/2014/main" val="3060544735"/>
                    </a:ext>
                  </a:extLst>
                </a:gridCol>
              </a:tblGrid>
              <a:tr h="381626">
                <a:tc gridSpan="13">
                  <a:txBody>
                    <a:bodyPr/>
                    <a:lstStyle/>
                    <a:p>
                      <a:pPr algn="l">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Scenario 3 </a:t>
                      </a: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impact of not transferring 1% to the High Needs Block and fully implementing the NFF where possible (based on 0.5% MFG)</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403745079"/>
                  </a:ext>
                </a:extLst>
              </a:tr>
              <a:tr h="407809">
                <a:tc>
                  <a:txBody>
                    <a:bodyPr/>
                    <a:lstStyle/>
                    <a:p>
                      <a:pPr algn="l">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Table 4</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 to 0.9%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to 1.9%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to 2.9%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 to 3.9%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 to 4.9%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 to 5.9%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 to 6.9%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 to 7.9%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to 8.9%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to 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Over 10%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Grand Total</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2984395498"/>
                  </a:ext>
                </a:extLst>
              </a:tr>
              <a:tr h="197111">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Below 105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57</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4497591"/>
                  </a:ext>
                </a:extLst>
              </a:tr>
              <a:tr h="197111">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106 to 140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5082598"/>
                  </a:ext>
                </a:extLst>
              </a:tr>
              <a:tr h="197111">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141 to 175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36</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7379718"/>
                  </a:ext>
                </a:extLst>
              </a:tr>
              <a:tr h="197111">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176 to 210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33</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106</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1110536"/>
                  </a:ext>
                </a:extLst>
              </a:tr>
              <a:tr h="197111">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211 to 315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26</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64</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409185"/>
                  </a:ext>
                </a:extLst>
              </a:tr>
              <a:tr h="197111">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316 to 420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56</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0395785"/>
                  </a:ext>
                </a:extLst>
              </a:tr>
              <a:tr h="407809">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Primary 421 and above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9360479"/>
                  </a:ext>
                </a:extLst>
              </a:tr>
              <a:tr h="197111">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Selective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2675029"/>
                  </a:ext>
                </a:extLst>
              </a:tr>
              <a:tr h="197111">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Non-selective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37</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66</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3046506"/>
                  </a:ext>
                </a:extLst>
              </a:tr>
              <a:tr h="197111">
                <a:tc>
                  <a:txBody>
                    <a:bodyPr/>
                    <a:lstStyle/>
                    <a:p>
                      <a:pPr algn="l">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All-through</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0719488"/>
                  </a:ext>
                </a:extLst>
              </a:tr>
              <a:tr h="197111">
                <a:tc>
                  <a:txBody>
                    <a:bodyPr/>
                    <a:lstStyle/>
                    <a:p>
                      <a:pPr algn="l">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Grand Total</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221*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64</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137</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560</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139" marR="571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804333261"/>
                  </a:ext>
                </a:extLst>
              </a:tr>
            </a:tbl>
          </a:graphicData>
        </a:graphic>
      </p:graphicFrame>
      <p:sp>
        <p:nvSpPr>
          <p:cNvPr id="5" name="Title 1">
            <a:extLst>
              <a:ext uri="{FF2B5EF4-FFF2-40B4-BE49-F238E27FC236}">
                <a16:creationId xmlns:a16="http://schemas.microsoft.com/office/drawing/2014/main" id="{2E596F1F-FD01-4282-85E4-A56194B480E5}"/>
              </a:ext>
            </a:extLst>
          </p:cNvPr>
          <p:cNvSpPr>
            <a:spLocks noGrp="1"/>
          </p:cNvSpPr>
          <p:nvPr>
            <p:ph type="title"/>
          </p:nvPr>
        </p:nvSpPr>
        <p:spPr>
          <a:xfrm>
            <a:off x="457200" y="274638"/>
            <a:ext cx="8229600" cy="1143000"/>
          </a:xfrm>
        </p:spPr>
        <p:txBody>
          <a:bodyPr>
            <a:normAutofit/>
          </a:bodyPr>
          <a:lstStyle/>
          <a:p>
            <a:r>
              <a:rPr lang="en-GB" dirty="0"/>
              <a:t>Estimated Impact of each scenario</a:t>
            </a:r>
          </a:p>
        </p:txBody>
      </p:sp>
    </p:spTree>
    <p:extLst>
      <p:ext uri="{BB962C8B-B14F-4D97-AF65-F5344CB8AC3E}">
        <p14:creationId xmlns:p14="http://schemas.microsoft.com/office/powerpoint/2010/main" val="3610704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323528" y="260648"/>
            <a:ext cx="8496944" cy="5463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defRPr/>
            </a:pPr>
            <a:r>
              <a:rPr lang="en-GB" altLang="en-US" sz="2000" u="sng" kern="0" dirty="0"/>
              <a:t>Question 2</a:t>
            </a:r>
            <a:r>
              <a:rPr lang="en-GB" altLang="en-US" sz="2000" kern="0" dirty="0"/>
              <a:t>: If there is support from schools to continue to transfer 1% of the Schools block to support inclusive practices in mainstream schools, KCC would like to understand which of the following scenarios schools prefer:</a:t>
            </a:r>
          </a:p>
          <a:p>
            <a:pPr marL="0" indent="0">
              <a:defRPr/>
            </a:pPr>
            <a:r>
              <a:rPr lang="en-GB" altLang="en-US" sz="2000" kern="0" dirty="0"/>
              <a:t> </a:t>
            </a:r>
          </a:p>
          <a:p>
            <a:pPr>
              <a:buFont typeface="Arial" panose="020B0604020202020204" pitchFamily="34" charset="0"/>
              <a:buChar char="•"/>
              <a:defRPr/>
            </a:pPr>
            <a:endParaRPr lang="en-GB" altLang="en-US" sz="2000" kern="0" dirty="0"/>
          </a:p>
        </p:txBody>
      </p:sp>
      <p:pic>
        <p:nvPicPr>
          <p:cNvPr id="2" name="Picture 1">
            <a:extLst>
              <a:ext uri="{FF2B5EF4-FFF2-40B4-BE49-F238E27FC236}">
                <a16:creationId xmlns:a16="http://schemas.microsoft.com/office/drawing/2014/main" id="{8989F228-2942-4077-A4C6-7289F4A38A6F}"/>
              </a:ext>
            </a:extLst>
          </p:cNvPr>
          <p:cNvPicPr>
            <a:picLocks noChangeAspect="1"/>
          </p:cNvPicPr>
          <p:nvPr/>
        </p:nvPicPr>
        <p:blipFill>
          <a:blip r:embed="rId3"/>
          <a:stretch>
            <a:fillRect/>
          </a:stretch>
        </p:blipFill>
        <p:spPr>
          <a:xfrm>
            <a:off x="771203" y="1373188"/>
            <a:ext cx="7334250" cy="4752975"/>
          </a:xfrm>
          <a:prstGeom prst="rect">
            <a:avLst/>
          </a:prstGeom>
        </p:spPr>
      </p:pic>
    </p:spTree>
    <p:extLst>
      <p:ext uri="{BB962C8B-B14F-4D97-AF65-F5344CB8AC3E}">
        <p14:creationId xmlns:p14="http://schemas.microsoft.com/office/powerpoint/2010/main" val="931235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323528" y="260648"/>
            <a:ext cx="8496944" cy="5463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defRPr/>
            </a:pPr>
            <a:r>
              <a:rPr lang="en-GB" altLang="en-US" sz="2000" u="sng" kern="0" dirty="0"/>
              <a:t>Question 3</a:t>
            </a:r>
            <a:r>
              <a:rPr lang="en-GB" altLang="en-US" sz="2000" kern="0" dirty="0"/>
              <a:t>: What percentage should we set the Minimum Funding Guarantee (MFG) for 2022-23? </a:t>
            </a:r>
          </a:p>
          <a:p>
            <a:pPr>
              <a:buFont typeface="Arial" panose="020B0604020202020204" pitchFamily="34" charset="0"/>
              <a:buChar char="•"/>
              <a:defRPr/>
            </a:pPr>
            <a:endParaRPr lang="en-GB" altLang="en-US" sz="2000" kern="0" dirty="0"/>
          </a:p>
        </p:txBody>
      </p:sp>
      <p:pic>
        <p:nvPicPr>
          <p:cNvPr id="2" name="Picture 1">
            <a:extLst>
              <a:ext uri="{FF2B5EF4-FFF2-40B4-BE49-F238E27FC236}">
                <a16:creationId xmlns:a16="http://schemas.microsoft.com/office/drawing/2014/main" id="{476927CE-9392-4C4E-A730-468A5C522B4F}"/>
              </a:ext>
            </a:extLst>
          </p:cNvPr>
          <p:cNvPicPr>
            <a:picLocks noChangeAspect="1"/>
          </p:cNvPicPr>
          <p:nvPr/>
        </p:nvPicPr>
        <p:blipFill>
          <a:blip r:embed="rId3"/>
          <a:stretch>
            <a:fillRect/>
          </a:stretch>
        </p:blipFill>
        <p:spPr>
          <a:xfrm>
            <a:off x="904875" y="1076325"/>
            <a:ext cx="7334250" cy="4705350"/>
          </a:xfrm>
          <a:prstGeom prst="rect">
            <a:avLst/>
          </a:prstGeom>
        </p:spPr>
      </p:pic>
      <p:cxnSp>
        <p:nvCxnSpPr>
          <p:cNvPr id="7" name="Straight Arrow Connector 6">
            <a:extLst>
              <a:ext uri="{FF2B5EF4-FFF2-40B4-BE49-F238E27FC236}">
                <a16:creationId xmlns:a16="http://schemas.microsoft.com/office/drawing/2014/main" id="{0492BC6E-902E-42F6-AC33-A25F67AF5163}"/>
              </a:ext>
            </a:extLst>
          </p:cNvPr>
          <p:cNvCxnSpPr/>
          <p:nvPr/>
        </p:nvCxnSpPr>
        <p:spPr>
          <a:xfrm>
            <a:off x="4283968" y="4941168"/>
            <a:ext cx="1872208" cy="10081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1990109-8BEE-448F-ACF5-AE6207373F75}"/>
              </a:ext>
            </a:extLst>
          </p:cNvPr>
          <p:cNvSpPr txBox="1"/>
          <p:nvPr/>
        </p:nvSpPr>
        <p:spPr>
          <a:xfrm>
            <a:off x="6372200" y="5724128"/>
            <a:ext cx="2160240" cy="369332"/>
          </a:xfrm>
          <a:prstGeom prst="rect">
            <a:avLst/>
          </a:prstGeom>
          <a:noFill/>
        </p:spPr>
        <p:txBody>
          <a:bodyPr wrap="square" rtlCol="0">
            <a:spAutoFit/>
          </a:bodyPr>
          <a:lstStyle/>
          <a:p>
            <a:r>
              <a:rPr lang="en-GB" dirty="0"/>
              <a:t>Most suggested 1%</a:t>
            </a:r>
          </a:p>
        </p:txBody>
      </p:sp>
    </p:spTree>
    <p:extLst>
      <p:ext uri="{BB962C8B-B14F-4D97-AF65-F5344CB8AC3E}">
        <p14:creationId xmlns:p14="http://schemas.microsoft.com/office/powerpoint/2010/main" val="3847012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57200" y="-155273"/>
            <a:ext cx="8229600" cy="1143000"/>
          </a:xfrm>
        </p:spPr>
        <p:txBody>
          <a:bodyPr>
            <a:normAutofit/>
          </a:bodyPr>
          <a:lstStyle/>
          <a:p>
            <a:r>
              <a:rPr lang="en-GB" sz="4000" dirty="0"/>
              <a:t>Schools Budgets 2022-23</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220590" y="836712"/>
            <a:ext cx="8496944" cy="4248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panose="020B0604020202020204" pitchFamily="34" charset="0"/>
              <a:buChar char="•"/>
              <a:defRPr/>
            </a:pPr>
            <a:r>
              <a:rPr lang="en-GB" altLang="en-US" sz="2000" kern="0" dirty="0"/>
              <a:t>Final  year of 3 year settlement: £2.4b increase</a:t>
            </a:r>
          </a:p>
          <a:p>
            <a:pPr>
              <a:buFont typeface="Arial" panose="020B0604020202020204" pitchFamily="34" charset="0"/>
              <a:buChar char="•"/>
              <a:defRPr/>
            </a:pPr>
            <a:r>
              <a:rPr lang="en-GB" altLang="en-US" sz="2000" kern="0" dirty="0"/>
              <a:t>LAs will continue to set a Local Funding Formula </a:t>
            </a:r>
          </a:p>
          <a:p>
            <a:pPr>
              <a:buFont typeface="Arial" panose="020B0604020202020204" pitchFamily="34" charset="0"/>
              <a:buChar char="•"/>
              <a:defRPr/>
            </a:pPr>
            <a:r>
              <a:rPr lang="en-GB" altLang="en-US" sz="2000" kern="0" dirty="0"/>
              <a:t>LA’s can continue to transfer funding into the high needs block:</a:t>
            </a:r>
          </a:p>
          <a:p>
            <a:pPr marL="0" indent="0">
              <a:defRPr/>
            </a:pPr>
            <a:r>
              <a:rPr lang="en-GB" altLang="en-US" sz="2000" kern="0" dirty="0"/>
              <a:t>	- up to 0.5% with school’s forum approval</a:t>
            </a:r>
          </a:p>
          <a:p>
            <a:pPr marL="0" indent="0">
              <a:defRPr/>
            </a:pPr>
            <a:r>
              <a:rPr lang="en-GB" altLang="en-US" sz="2000" kern="0" dirty="0"/>
              <a:t>	- above 0.5% (or without school’s form approval) with Secretary of 			 approval</a:t>
            </a:r>
          </a:p>
          <a:p>
            <a:pPr>
              <a:buFont typeface="Arial" panose="020B0604020202020204" pitchFamily="34" charset="0"/>
              <a:buChar char="•"/>
              <a:defRPr/>
            </a:pPr>
            <a:r>
              <a:rPr lang="en-GB" altLang="en-US" sz="2000" kern="0" dirty="0"/>
              <a:t>Most factor values will increase by 3%</a:t>
            </a:r>
          </a:p>
          <a:p>
            <a:pPr>
              <a:buFont typeface="Arial" panose="020B0604020202020204" pitchFamily="34" charset="0"/>
              <a:buChar char="•"/>
              <a:defRPr/>
            </a:pPr>
            <a:r>
              <a:rPr lang="en-GB" altLang="en-US" sz="2000" kern="0" dirty="0"/>
              <a:t>Minimum Per Pupil Funding Level will increase by 2%</a:t>
            </a:r>
          </a:p>
          <a:p>
            <a:pPr marL="0" indent="0">
              <a:defRPr/>
            </a:pPr>
            <a:endParaRPr lang="en-GB" altLang="en-US" sz="2000" kern="0" dirty="0"/>
          </a:p>
          <a:p>
            <a:pPr marL="0" indent="0">
              <a:defRPr/>
            </a:pPr>
            <a:endParaRPr lang="en-GB" altLang="en-US" sz="2000" kern="0" dirty="0"/>
          </a:p>
          <a:p>
            <a:pPr marL="0" indent="0">
              <a:defRPr/>
            </a:pPr>
            <a:endParaRPr lang="en-GB" altLang="en-US" sz="2000" kern="0" dirty="0"/>
          </a:p>
          <a:p>
            <a:pPr>
              <a:buFont typeface="Arial" panose="020B0604020202020204" pitchFamily="34" charset="0"/>
              <a:buChar char="•"/>
              <a:defRPr/>
            </a:pPr>
            <a:r>
              <a:rPr lang="en-GB" altLang="en-US" sz="2000" kern="0" dirty="0"/>
              <a:t>Minimum Funding Guarantee can be set between 0.5% and 2%</a:t>
            </a:r>
          </a:p>
          <a:p>
            <a:pPr>
              <a:buFont typeface="Arial" panose="020B0604020202020204" pitchFamily="34" charset="0"/>
              <a:buChar char="•"/>
              <a:defRPr/>
            </a:pPr>
            <a:r>
              <a:rPr lang="en-GB" altLang="en-US" sz="2000" kern="0" dirty="0"/>
              <a:t>Ever6FSM factor: use more up-to-date data (October 2020 rather than January 2020)</a:t>
            </a:r>
          </a:p>
          <a:p>
            <a:pPr>
              <a:buFont typeface="Arial" panose="020B0604020202020204" pitchFamily="34" charset="0"/>
              <a:buChar char="•"/>
              <a:defRPr/>
            </a:pPr>
            <a:r>
              <a:rPr lang="en-GB" altLang="en-US" sz="2000" kern="0" dirty="0"/>
              <a:t>Setting in the context of the recent “Future of School Funding” Consultation which start taking steps toward the “Hard” NFF from 23-24</a:t>
            </a:r>
          </a:p>
          <a:p>
            <a:pPr marL="0" indent="0">
              <a:defRPr/>
            </a:pPr>
            <a:endParaRPr lang="en-GB" altLang="en-US" sz="2000" kern="0" dirty="0"/>
          </a:p>
        </p:txBody>
      </p:sp>
      <p:graphicFrame>
        <p:nvGraphicFramePr>
          <p:cNvPr id="7" name="Table 6">
            <a:extLst>
              <a:ext uri="{FF2B5EF4-FFF2-40B4-BE49-F238E27FC236}">
                <a16:creationId xmlns:a16="http://schemas.microsoft.com/office/drawing/2014/main" id="{4D35C987-BBD7-4CB7-85D8-39785449641E}"/>
              </a:ext>
            </a:extLst>
          </p:cNvPr>
          <p:cNvGraphicFramePr>
            <a:graphicFrameLocks noGrp="1"/>
          </p:cNvGraphicFramePr>
          <p:nvPr>
            <p:extLst>
              <p:ext uri="{D42A27DB-BD31-4B8C-83A1-F6EECF244321}">
                <p14:modId xmlns:p14="http://schemas.microsoft.com/office/powerpoint/2010/main" val="752238443"/>
              </p:ext>
            </p:extLst>
          </p:nvPr>
        </p:nvGraphicFramePr>
        <p:xfrm>
          <a:off x="611560" y="3717056"/>
          <a:ext cx="4387215" cy="1137985"/>
        </p:xfrm>
        <a:graphic>
          <a:graphicData uri="http://schemas.openxmlformats.org/drawingml/2006/table">
            <a:tbl>
              <a:tblPr firstRow="1" firstCol="1" bandRow="1"/>
              <a:tblGrid>
                <a:gridCol w="1400810">
                  <a:extLst>
                    <a:ext uri="{9D8B030D-6E8A-4147-A177-3AD203B41FA5}">
                      <a16:colId xmlns:a16="http://schemas.microsoft.com/office/drawing/2014/main" val="2327585732"/>
                    </a:ext>
                  </a:extLst>
                </a:gridCol>
                <a:gridCol w="1076325">
                  <a:extLst>
                    <a:ext uri="{9D8B030D-6E8A-4147-A177-3AD203B41FA5}">
                      <a16:colId xmlns:a16="http://schemas.microsoft.com/office/drawing/2014/main" val="3400662595"/>
                    </a:ext>
                  </a:extLst>
                </a:gridCol>
                <a:gridCol w="955040">
                  <a:extLst>
                    <a:ext uri="{9D8B030D-6E8A-4147-A177-3AD203B41FA5}">
                      <a16:colId xmlns:a16="http://schemas.microsoft.com/office/drawing/2014/main" val="1026252461"/>
                    </a:ext>
                  </a:extLst>
                </a:gridCol>
                <a:gridCol w="955040">
                  <a:extLst>
                    <a:ext uri="{9D8B030D-6E8A-4147-A177-3AD203B41FA5}">
                      <a16:colId xmlns:a16="http://schemas.microsoft.com/office/drawing/2014/main" val="3511974940"/>
                    </a:ext>
                  </a:extLst>
                </a:gridCol>
              </a:tblGrid>
              <a:tr h="0">
                <a:tc>
                  <a:txBody>
                    <a:bodyPr/>
                    <a:lstStyle/>
                    <a:p>
                      <a:pPr>
                        <a:lnSpc>
                          <a:spcPct val="115000"/>
                        </a:lnSpc>
                        <a:spcAft>
                          <a:spcPts val="1000"/>
                        </a:spcAft>
                      </a:pPr>
                      <a:r>
                        <a:rPr lang="en-GB" sz="1200" b="1">
                          <a:effectLst/>
                          <a:latin typeface="Arial" panose="020B0604020202020204" pitchFamily="34" charset="0"/>
                          <a:ea typeface="Calibri" panose="020F0502020204030204" pitchFamily="34" charset="0"/>
                          <a:cs typeface="Times New Roman" panose="02020603050405020304" pitchFamily="18" charset="0"/>
                        </a:rPr>
                        <a:t>Table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DfE NFF MPPLs per pupil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2020-21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2021-22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2022-23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812910292"/>
                  </a:ext>
                </a:extLst>
              </a:tr>
              <a:tr h="0">
                <a:tc>
                  <a:txBody>
                    <a:bodyPr/>
                    <a:lstStyle/>
                    <a:p>
                      <a:pP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Primary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£3,750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£4,180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£4,265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61909"/>
                  </a:ext>
                </a:extLst>
              </a:tr>
              <a:tr h="0">
                <a:tc>
                  <a:txBody>
                    <a:bodyPr/>
                    <a:lstStyle/>
                    <a:p>
                      <a:pPr>
                        <a:lnSpc>
                          <a:spcPct val="115000"/>
                        </a:lnSpc>
                        <a:spcAft>
                          <a:spcPts val="100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Secondary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£5,000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£5,415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£5,525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0240715"/>
                  </a:ext>
                </a:extLst>
              </a:tr>
            </a:tbl>
          </a:graphicData>
        </a:graphic>
      </p:graphicFrame>
      <p:sp>
        <p:nvSpPr>
          <p:cNvPr id="8" name="Rectangle 4">
            <a:extLst>
              <a:ext uri="{FF2B5EF4-FFF2-40B4-BE49-F238E27FC236}">
                <a16:creationId xmlns:a16="http://schemas.microsoft.com/office/drawing/2014/main" id="{CBE78CA2-2EE6-4CFF-A949-A603AD0BC62E}"/>
              </a:ext>
            </a:extLst>
          </p:cNvPr>
          <p:cNvSpPr>
            <a:spLocks noChangeArrowheads="1"/>
          </p:cNvSpPr>
          <p:nvPr/>
        </p:nvSpPr>
        <p:spPr bwMode="auto">
          <a:xfrm>
            <a:off x="2378075" y="32940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a:ln>
                  <a:noFill/>
                </a:ln>
                <a:solidFill>
                  <a:schemeClr val="tx1"/>
                </a:solidFill>
                <a:effectLst/>
                <a:latin typeface="Arial" panose="020B0604020202020204" pitchFamily="34" charset="0"/>
              </a:rPr>
            </a:b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77018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60046" y="125760"/>
            <a:ext cx="8229600" cy="1143000"/>
          </a:xfrm>
        </p:spPr>
        <p:txBody>
          <a:bodyPr>
            <a:normAutofit fontScale="90000"/>
          </a:bodyPr>
          <a:lstStyle/>
          <a:p>
            <a:r>
              <a:rPr lang="en-GB" sz="4000" dirty="0"/>
              <a:t>Schools Budgets 2022-23: Key Changes</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323528" y="1009328"/>
            <a:ext cx="8496944" cy="4248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defRPr/>
            </a:pPr>
            <a:r>
              <a:rPr lang="en-GB" altLang="en-US" sz="2000" kern="0" dirty="0"/>
              <a:t>Sparsity Factor:</a:t>
            </a:r>
          </a:p>
          <a:p>
            <a:pPr>
              <a:buFont typeface="Arial" panose="020B0604020202020204" pitchFamily="34" charset="0"/>
              <a:buChar char="•"/>
              <a:defRPr/>
            </a:pPr>
            <a:r>
              <a:rPr lang="en-GB" altLang="en-US" sz="2000" kern="0" dirty="0"/>
              <a:t>continue to increase amount allocated through this factor: in 2021-22 increased rate from £26,000 to £45,000 for primary schools, and from £67,600 to £70,000 for secondary schools. </a:t>
            </a:r>
          </a:p>
          <a:p>
            <a:pPr>
              <a:buFont typeface="Arial" panose="020B0604020202020204" pitchFamily="34" charset="0"/>
              <a:buChar char="•"/>
              <a:defRPr/>
            </a:pPr>
            <a:r>
              <a:rPr lang="en-GB" altLang="en-US" sz="2000" kern="0" dirty="0"/>
              <a:t>small school located in areas where pupils would have to travel significant distance to an alternative should the school close</a:t>
            </a:r>
          </a:p>
          <a:p>
            <a:pPr>
              <a:buFont typeface="Arial" panose="020B0604020202020204" pitchFamily="34" charset="0"/>
              <a:buChar char="•"/>
              <a:defRPr/>
            </a:pPr>
            <a:r>
              <a:rPr lang="en-GB" altLang="en-US" sz="2000" kern="0" dirty="0"/>
              <a:t>Updated calculation so distance is measured based on road travel rather than “as the crow flies”</a:t>
            </a:r>
          </a:p>
          <a:p>
            <a:pPr>
              <a:buFont typeface="Arial" panose="020B0604020202020204" pitchFamily="34" charset="0"/>
              <a:buChar char="•"/>
              <a:defRPr/>
            </a:pPr>
            <a:r>
              <a:rPr lang="en-GB" altLang="en-US" sz="2000" kern="0" dirty="0"/>
              <a:t>Broadening the definition of remote (to include a distance tapper)</a:t>
            </a:r>
          </a:p>
          <a:p>
            <a:pPr>
              <a:buFont typeface="Arial" panose="020B0604020202020204" pitchFamily="34" charset="0"/>
              <a:buChar char="•"/>
              <a:defRPr/>
            </a:pPr>
            <a:r>
              <a:rPr lang="en-GB" altLang="en-US" sz="2000" kern="0" dirty="0"/>
              <a:t>Impact for Kent: 2021/22 NFF distributed £481,027 to 19 schools. Now it will distribute £2,146,289 to 69 schools</a:t>
            </a:r>
          </a:p>
          <a:p>
            <a:pPr marL="0" indent="0">
              <a:defRPr/>
            </a:pPr>
            <a:endParaRPr lang="en-GB" altLang="en-US" sz="2000" kern="0" dirty="0"/>
          </a:p>
          <a:p>
            <a:pPr marL="0" indent="0">
              <a:defRPr/>
            </a:pPr>
            <a:r>
              <a:rPr lang="en-GB" altLang="en-US" sz="2000" kern="0" dirty="0"/>
              <a:t> </a:t>
            </a:r>
          </a:p>
          <a:p>
            <a:pPr marL="0" indent="0">
              <a:defRPr/>
            </a:pPr>
            <a:endParaRPr lang="en-GB" altLang="en-US" sz="2000" kern="0" dirty="0"/>
          </a:p>
        </p:txBody>
      </p:sp>
      <p:pic>
        <p:nvPicPr>
          <p:cNvPr id="5" name="Picture 4">
            <a:extLst>
              <a:ext uri="{FF2B5EF4-FFF2-40B4-BE49-F238E27FC236}">
                <a16:creationId xmlns:a16="http://schemas.microsoft.com/office/drawing/2014/main" id="{73575601-8ECB-4137-A3A8-2FE94FF00B6F}"/>
              </a:ext>
            </a:extLst>
          </p:cNvPr>
          <p:cNvPicPr/>
          <p:nvPr/>
        </p:nvPicPr>
        <p:blipFill>
          <a:blip r:embed="rId3"/>
          <a:stretch>
            <a:fillRect/>
          </a:stretch>
        </p:blipFill>
        <p:spPr>
          <a:xfrm>
            <a:off x="3419872" y="4673349"/>
            <a:ext cx="4968552" cy="1468335"/>
          </a:xfrm>
          <a:prstGeom prst="rect">
            <a:avLst/>
          </a:prstGeom>
        </p:spPr>
      </p:pic>
    </p:spTree>
    <p:extLst>
      <p:ext uri="{BB962C8B-B14F-4D97-AF65-F5344CB8AC3E}">
        <p14:creationId xmlns:p14="http://schemas.microsoft.com/office/powerpoint/2010/main" val="2693573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60046" y="125760"/>
            <a:ext cx="8229600" cy="1143000"/>
          </a:xfrm>
        </p:spPr>
        <p:txBody>
          <a:bodyPr>
            <a:normAutofit fontScale="90000"/>
          </a:bodyPr>
          <a:lstStyle/>
          <a:p>
            <a:r>
              <a:rPr lang="en-GB" sz="4000" dirty="0"/>
              <a:t>Schools Budgets 2022-23: Consultation</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187010" y="1268760"/>
            <a:ext cx="8496944" cy="5463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panose="020B0604020202020204" pitchFamily="34" charset="0"/>
              <a:buChar char="•"/>
              <a:defRPr/>
            </a:pPr>
            <a:r>
              <a:rPr lang="en-GB" altLang="en-US" sz="2000" kern="0" dirty="0"/>
              <a:t>No change to consultation requirements for changes to LFF in 2021-22</a:t>
            </a:r>
          </a:p>
          <a:p>
            <a:pPr>
              <a:buFont typeface="Arial" panose="020B0604020202020204" pitchFamily="34" charset="0"/>
              <a:buChar char="•"/>
              <a:defRPr/>
            </a:pPr>
            <a:r>
              <a:rPr lang="en-GB" altLang="en-US" sz="2000" kern="0" dirty="0"/>
              <a:t>LA’s must consult both Schools and Schools Funding Forum about any proposed changes. LA is responsible for making the final decisions on the formula </a:t>
            </a:r>
          </a:p>
          <a:p>
            <a:pPr>
              <a:buFont typeface="Arial" panose="020B0604020202020204" pitchFamily="34" charset="0"/>
              <a:buChar char="•"/>
              <a:defRPr/>
            </a:pPr>
            <a:r>
              <a:rPr lang="en-GB" altLang="en-US" sz="2000" kern="0" dirty="0"/>
              <a:t>Simplified – still adhering to the principle agreed since 2018-19:</a:t>
            </a:r>
          </a:p>
          <a:p>
            <a:pPr marL="0" indent="0">
              <a:defRPr/>
            </a:pPr>
            <a:r>
              <a:rPr lang="en-GB" altLang="en-US" sz="2000" kern="0" dirty="0"/>
              <a:t>	</a:t>
            </a:r>
            <a:r>
              <a:rPr lang="en-GB" altLang="en-US" sz="2000" i="1" kern="0" dirty="0"/>
              <a:t>our Local Funding Formula should move towards the NFF, but at the 	same time continue to utilise local flexibility to address areas of local 	concern</a:t>
            </a:r>
          </a:p>
          <a:p>
            <a:pPr>
              <a:buFont typeface="Arial" panose="020B0604020202020204" pitchFamily="34" charset="0"/>
              <a:buChar char="•"/>
              <a:defRPr/>
            </a:pPr>
            <a:r>
              <a:rPr lang="en-GB" altLang="en-US" sz="2000" kern="0" dirty="0"/>
              <a:t>Focused on 3 core questions: </a:t>
            </a:r>
          </a:p>
          <a:p>
            <a:pPr marL="457200" indent="-457200">
              <a:buAutoNum type="arabicPeriod"/>
              <a:defRPr/>
            </a:pPr>
            <a:r>
              <a:rPr lang="en-GB" altLang="en-US" sz="2000" kern="0" dirty="0"/>
              <a:t>Do schools continue to support a 1% transfer from the Schools to the High Needs block to support inclusion practices in mainstream school?</a:t>
            </a:r>
          </a:p>
          <a:p>
            <a:pPr marL="457200" indent="-457200">
              <a:buAutoNum type="arabicPeriod"/>
              <a:defRPr/>
            </a:pPr>
            <a:r>
              <a:rPr lang="en-GB" altLang="en-US" sz="2000" kern="0" dirty="0"/>
              <a:t>If the transfer continues to be support, should we continue to use the same approach as previous years and use the same formula factors?</a:t>
            </a:r>
          </a:p>
          <a:p>
            <a:pPr marL="457200" indent="-457200">
              <a:buAutoNum type="arabicPeriod"/>
              <a:defRPr/>
            </a:pPr>
            <a:r>
              <a:rPr lang="en-GB" altLang="en-US" sz="2000" kern="0" dirty="0"/>
              <a:t>Should the Minimum Funding Guarantee continue to be set at lowest rate?</a:t>
            </a:r>
          </a:p>
          <a:p>
            <a:pPr>
              <a:buFont typeface="Arial" panose="020B0604020202020204" pitchFamily="34" charset="0"/>
              <a:buChar char="•"/>
              <a:defRPr/>
            </a:pPr>
            <a:endParaRPr lang="en-GB" altLang="en-US" sz="2000" kern="0" dirty="0"/>
          </a:p>
          <a:p>
            <a:pPr>
              <a:buFont typeface="Arial" panose="020B0604020202020204" pitchFamily="34" charset="0"/>
              <a:buChar char="•"/>
              <a:defRPr/>
            </a:pPr>
            <a:endParaRPr lang="en-GB" altLang="en-US" sz="2000" kern="0" dirty="0"/>
          </a:p>
        </p:txBody>
      </p:sp>
    </p:spTree>
    <p:extLst>
      <p:ext uri="{BB962C8B-B14F-4D97-AF65-F5344CB8AC3E}">
        <p14:creationId xmlns:p14="http://schemas.microsoft.com/office/powerpoint/2010/main" val="2263265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214618" y="125760"/>
            <a:ext cx="8475028" cy="1143000"/>
          </a:xfrm>
        </p:spPr>
        <p:txBody>
          <a:bodyPr>
            <a:normAutofit fontScale="90000"/>
          </a:bodyPr>
          <a:lstStyle/>
          <a:p>
            <a:r>
              <a:rPr lang="en-GB" sz="4000" dirty="0"/>
              <a:t>Schools Budgets 2022-23: Consultation Results</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214618" y="1268760"/>
            <a:ext cx="8496944" cy="5463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defRPr/>
            </a:pPr>
            <a:r>
              <a:rPr lang="en-GB" altLang="en-US" sz="2000" u="sng" kern="0" dirty="0"/>
              <a:t>Survey responses</a:t>
            </a:r>
            <a:r>
              <a:rPr lang="en-GB" altLang="en-US" sz="2000" kern="0" dirty="0"/>
              <a:t>: </a:t>
            </a:r>
          </a:p>
          <a:p>
            <a:pPr>
              <a:buFont typeface="Arial" panose="020B0604020202020204" pitchFamily="34" charset="0"/>
              <a:buChar char="•"/>
              <a:defRPr/>
            </a:pPr>
            <a:endParaRPr lang="en-GB" altLang="en-US" sz="2000" kern="0" dirty="0"/>
          </a:p>
        </p:txBody>
      </p:sp>
      <p:graphicFrame>
        <p:nvGraphicFramePr>
          <p:cNvPr id="2" name="Table 1">
            <a:extLst>
              <a:ext uri="{FF2B5EF4-FFF2-40B4-BE49-F238E27FC236}">
                <a16:creationId xmlns:a16="http://schemas.microsoft.com/office/drawing/2014/main" id="{9AFADAC5-AAD9-4D28-BB1A-318B1EB01527}"/>
              </a:ext>
            </a:extLst>
          </p:cNvPr>
          <p:cNvGraphicFramePr>
            <a:graphicFrameLocks noGrp="1"/>
          </p:cNvGraphicFramePr>
          <p:nvPr>
            <p:extLst>
              <p:ext uri="{D42A27DB-BD31-4B8C-83A1-F6EECF244321}">
                <p14:modId xmlns:p14="http://schemas.microsoft.com/office/powerpoint/2010/main" val="1632057722"/>
              </p:ext>
            </p:extLst>
          </p:nvPr>
        </p:nvGraphicFramePr>
        <p:xfrm>
          <a:off x="3779912" y="1600200"/>
          <a:ext cx="3797300" cy="2543175"/>
        </p:xfrm>
        <a:graphic>
          <a:graphicData uri="http://schemas.openxmlformats.org/drawingml/2006/table">
            <a:tbl>
              <a:tblPr/>
              <a:tblGrid>
                <a:gridCol w="685800">
                  <a:extLst>
                    <a:ext uri="{9D8B030D-6E8A-4147-A177-3AD203B41FA5}">
                      <a16:colId xmlns:a16="http://schemas.microsoft.com/office/drawing/2014/main" val="3515282302"/>
                    </a:ext>
                  </a:extLst>
                </a:gridCol>
                <a:gridCol w="685800">
                  <a:extLst>
                    <a:ext uri="{9D8B030D-6E8A-4147-A177-3AD203B41FA5}">
                      <a16:colId xmlns:a16="http://schemas.microsoft.com/office/drawing/2014/main" val="1985220572"/>
                    </a:ext>
                  </a:extLst>
                </a:gridCol>
                <a:gridCol w="685800">
                  <a:extLst>
                    <a:ext uri="{9D8B030D-6E8A-4147-A177-3AD203B41FA5}">
                      <a16:colId xmlns:a16="http://schemas.microsoft.com/office/drawing/2014/main" val="516297935"/>
                    </a:ext>
                  </a:extLst>
                </a:gridCol>
                <a:gridCol w="685800">
                  <a:extLst>
                    <a:ext uri="{9D8B030D-6E8A-4147-A177-3AD203B41FA5}">
                      <a16:colId xmlns:a16="http://schemas.microsoft.com/office/drawing/2014/main" val="1627879876"/>
                    </a:ext>
                  </a:extLst>
                </a:gridCol>
                <a:gridCol w="1054100">
                  <a:extLst>
                    <a:ext uri="{9D8B030D-6E8A-4147-A177-3AD203B41FA5}">
                      <a16:colId xmlns:a16="http://schemas.microsoft.com/office/drawing/2014/main" val="3174800110"/>
                    </a:ext>
                  </a:extLst>
                </a:gridCol>
              </a:tblGrid>
              <a:tr h="180975">
                <a:tc gridSpan="2">
                  <a:txBody>
                    <a:bodyPr/>
                    <a:lstStyle/>
                    <a:p>
                      <a:pPr algn="l" fontAlgn="b"/>
                      <a:r>
                        <a:rPr lang="en-GB" sz="1000" b="1" i="0" u="none" strike="noStrike">
                          <a:effectLst/>
                          <a:latin typeface="Arial" panose="020B0604020202020204" pitchFamily="34" charset="0"/>
                        </a:rPr>
                        <a:t>Consultation Visitors</a:t>
                      </a:r>
                    </a:p>
                  </a:txBody>
                  <a:tcPr marL="9525" marR="9525" marT="9525" marB="0" anchor="b">
                    <a:lnL>
                      <a:noFill/>
                    </a:lnL>
                    <a:lnR>
                      <a:noFill/>
                    </a:lnR>
                    <a:lnT>
                      <a:noFill/>
                    </a:lnT>
                    <a:lnB>
                      <a:noFill/>
                    </a:lnB>
                  </a:tcPr>
                </a:tc>
                <a:tc hMerge="1">
                  <a:txBody>
                    <a:bodyPr/>
                    <a:lstStyle/>
                    <a:p>
                      <a:endParaRPr lang="en-GB"/>
                    </a:p>
                  </a:txBody>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900047807"/>
                  </a:ext>
                </a:extLst>
              </a:tr>
              <a:tr h="180975">
                <a:tc>
                  <a:txBody>
                    <a:bodyPr/>
                    <a:lstStyle/>
                    <a:p>
                      <a:pPr algn="l" fontAlgn="b"/>
                      <a:r>
                        <a:rPr lang="en-GB" sz="1000" b="0" i="0" u="none" strike="noStrike">
                          <a:effectLst/>
                          <a:latin typeface="Arial" panose="020B0604020202020204" pitchFamily="34" charset="0"/>
                        </a:rPr>
                        <a:t>Total Visits</a:t>
                      </a: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GB" sz="1100" b="0" i="0" u="none" strike="noStrike">
                          <a:effectLst/>
                          <a:latin typeface="Arial" panose="020B0604020202020204" pitchFamily="34" charset="0"/>
                        </a:rPr>
                        <a:t>776</a:t>
                      </a: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61525854"/>
                  </a:ext>
                </a:extLst>
              </a:tr>
              <a:tr h="180975">
                <a:tc>
                  <a:txBody>
                    <a:bodyPr/>
                    <a:lstStyle/>
                    <a:p>
                      <a:pPr algn="l" fontAlgn="b"/>
                      <a:r>
                        <a:rPr lang="en-GB" sz="1000" b="0" i="0" u="none" strike="noStrike">
                          <a:effectLst/>
                          <a:latin typeface="Arial" panose="020B0604020202020204" pitchFamily="34" charset="0"/>
                        </a:rPr>
                        <a:t>Documents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effectLst/>
                          <a:latin typeface="Arial" panose="020B060402020202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effectLst/>
                          <a:latin typeface="Arial" panose="020B060402020202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GB" sz="1000" b="0" i="0" u="none" strike="noStrike">
                          <a:effectLst/>
                          <a:latin typeface="Arial" panose="020B0604020202020204" pitchFamily="34" charset="0"/>
                        </a:rPr>
                        <a:t>Visitors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GB" sz="1000" b="0" i="0" u="none" strike="noStrike">
                          <a:effectLst/>
                          <a:latin typeface="Arial" panose="020B0604020202020204" pitchFamily="34" charset="0"/>
                        </a:rPr>
                        <a:t>Downloads/Views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1750663"/>
                  </a:ext>
                </a:extLst>
              </a:tr>
              <a:tr h="180975">
                <a:tc gridSpan="2">
                  <a:txBody>
                    <a:bodyPr/>
                    <a:lstStyle/>
                    <a:p>
                      <a:pPr algn="l" fontAlgn="b"/>
                      <a:r>
                        <a:rPr lang="en-GB" sz="1000" b="0" i="0" u="none" strike="noStrike">
                          <a:effectLst/>
                          <a:latin typeface="Arial" panose="020B0604020202020204" pitchFamily="34" charset="0"/>
                        </a:rPr>
                        <a:t>Consultation Document</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GB"/>
                    </a:p>
                  </a:txBody>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GB" sz="1000" b="0" i="0" u="none" strike="noStrike">
                          <a:effectLst/>
                          <a:latin typeface="Arial" panose="020B0604020202020204" pitchFamily="34" charset="0"/>
                        </a:rPr>
                        <a:t>309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GB" sz="1000" b="0" i="0" u="none" strike="noStrike">
                          <a:effectLst/>
                          <a:latin typeface="Arial" panose="020B0604020202020204" pitchFamily="34" charset="0"/>
                        </a:rPr>
                        <a:t>358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34939721"/>
                  </a:ext>
                </a:extLst>
              </a:tr>
              <a:tr h="180975">
                <a:tc gridSpan="2">
                  <a:txBody>
                    <a:bodyPr/>
                    <a:lstStyle/>
                    <a:p>
                      <a:pPr algn="l" fontAlgn="b"/>
                      <a:r>
                        <a:rPr lang="en-GB" sz="1000" b="0" i="0" u="none" strike="noStrike">
                          <a:effectLst/>
                          <a:latin typeface="Arial" panose="020B0604020202020204" pitchFamily="34" charset="0"/>
                        </a:rPr>
                        <a:t>School-specific Model</a:t>
                      </a:r>
                    </a:p>
                  </a:txBody>
                  <a:tcPr marL="9525" marR="9525" marT="9525" marB="0" anchor="b">
                    <a:lnL>
                      <a:noFill/>
                    </a:lnL>
                    <a:lnR>
                      <a:noFill/>
                    </a:lnR>
                    <a:lnT>
                      <a:noFill/>
                    </a:lnT>
                    <a:lnB>
                      <a:noFill/>
                    </a:lnB>
                  </a:tcPr>
                </a:tc>
                <a:tc hMerge="1">
                  <a:txBody>
                    <a:bodyPr/>
                    <a:lstStyle/>
                    <a:p>
                      <a:endParaRPr lang="en-GB"/>
                    </a:p>
                  </a:txBody>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GB" sz="1000" b="0" i="0" u="none" strike="noStrike">
                          <a:effectLst/>
                          <a:latin typeface="Arial" panose="020B0604020202020204" pitchFamily="34" charset="0"/>
                        </a:rPr>
                        <a:t>185</a:t>
                      </a:r>
                    </a:p>
                  </a:txBody>
                  <a:tcPr marL="9525" marR="9525" marT="9525" marB="0" anchor="b">
                    <a:lnL>
                      <a:noFill/>
                    </a:lnL>
                    <a:lnR>
                      <a:noFill/>
                    </a:lnR>
                    <a:lnT>
                      <a:noFill/>
                    </a:lnT>
                    <a:lnB>
                      <a:noFill/>
                    </a:lnB>
                  </a:tcPr>
                </a:tc>
                <a:tc>
                  <a:txBody>
                    <a:bodyPr/>
                    <a:lstStyle/>
                    <a:p>
                      <a:pPr algn="ctr" fontAlgn="b"/>
                      <a:r>
                        <a:rPr lang="en-GB" sz="1000" b="0" i="0" u="none" strike="noStrike">
                          <a:effectLst/>
                          <a:latin typeface="Arial" panose="020B0604020202020204" pitchFamily="34" charset="0"/>
                        </a:rPr>
                        <a:t>214</a:t>
                      </a:r>
                    </a:p>
                  </a:txBody>
                  <a:tcPr marL="9525" marR="9525" marT="9525" marB="0" anchor="b">
                    <a:lnL>
                      <a:noFill/>
                    </a:lnL>
                    <a:lnR>
                      <a:noFill/>
                    </a:lnR>
                    <a:lnT>
                      <a:noFill/>
                    </a:lnT>
                    <a:lnB>
                      <a:noFill/>
                    </a:lnB>
                  </a:tcPr>
                </a:tc>
                <a:extLst>
                  <a:ext uri="{0D108BD9-81ED-4DB2-BD59-A6C34878D82A}">
                    <a16:rowId xmlns:a16="http://schemas.microsoft.com/office/drawing/2014/main" val="2114379732"/>
                  </a:ext>
                </a:extLst>
              </a:tr>
              <a:tr h="180975">
                <a:tc gridSpan="3">
                  <a:txBody>
                    <a:bodyPr/>
                    <a:lstStyle/>
                    <a:p>
                      <a:pPr algn="l" fontAlgn="b"/>
                      <a:r>
                        <a:rPr lang="en-GB" sz="1000" b="0" i="0" u="none" strike="noStrike">
                          <a:effectLst/>
                          <a:latin typeface="Arial" panose="020B0604020202020204" pitchFamily="34" charset="0"/>
                        </a:rPr>
                        <a:t>Equality Impact Assessment</a:t>
                      </a:r>
                    </a:p>
                  </a:txBody>
                  <a:tcPr marL="9525" marR="9525" marT="9525" marB="0" anchor="b">
                    <a:lnL>
                      <a:noFill/>
                    </a:lnL>
                    <a:lnR>
                      <a:noFill/>
                    </a:lnR>
                    <a:lnT>
                      <a:noFill/>
                    </a:lnT>
                    <a:lnB>
                      <a:noFill/>
                    </a:lnB>
                  </a:tcPr>
                </a:tc>
                <a:tc hMerge="1">
                  <a:txBody>
                    <a:bodyPr/>
                    <a:lstStyle/>
                    <a:p>
                      <a:endParaRPr lang="en-GB"/>
                    </a:p>
                  </a:txBody>
                  <a:tcPr/>
                </a:tc>
                <a:tc hMerge="1">
                  <a:txBody>
                    <a:bodyPr/>
                    <a:lstStyle/>
                    <a:p>
                      <a:endParaRPr lang="en-GB"/>
                    </a:p>
                  </a:txBody>
                  <a:tcPr/>
                </a:tc>
                <a:tc>
                  <a:txBody>
                    <a:bodyPr/>
                    <a:lstStyle/>
                    <a:p>
                      <a:pPr algn="ctr" fontAlgn="b"/>
                      <a:r>
                        <a:rPr lang="en-GB" sz="1000" b="0" i="0" u="none" strike="noStrike">
                          <a:effectLst/>
                          <a:latin typeface="Arial" panose="020B0604020202020204" pitchFamily="34" charset="0"/>
                        </a:rPr>
                        <a:t>62</a:t>
                      </a:r>
                    </a:p>
                  </a:txBody>
                  <a:tcPr marL="9525" marR="9525" marT="9525" marB="0" anchor="b">
                    <a:lnL>
                      <a:noFill/>
                    </a:lnL>
                    <a:lnR>
                      <a:noFill/>
                    </a:lnR>
                    <a:lnT>
                      <a:noFill/>
                    </a:lnT>
                    <a:lnB>
                      <a:noFill/>
                    </a:lnB>
                  </a:tcPr>
                </a:tc>
                <a:tc>
                  <a:txBody>
                    <a:bodyPr/>
                    <a:lstStyle/>
                    <a:p>
                      <a:pPr algn="ctr" fontAlgn="b"/>
                      <a:r>
                        <a:rPr lang="en-GB" sz="1000" b="0" i="0" u="none" strike="noStrike">
                          <a:effectLst/>
                          <a:latin typeface="Arial" panose="020B0604020202020204" pitchFamily="34" charset="0"/>
                        </a:rPr>
                        <a:t>71</a:t>
                      </a:r>
                    </a:p>
                  </a:txBody>
                  <a:tcPr marL="9525" marR="9525" marT="9525" marB="0" anchor="b">
                    <a:lnL>
                      <a:noFill/>
                    </a:lnL>
                    <a:lnR>
                      <a:noFill/>
                    </a:lnR>
                    <a:lnT>
                      <a:noFill/>
                    </a:lnT>
                    <a:lnB>
                      <a:noFill/>
                    </a:lnB>
                  </a:tcPr>
                </a:tc>
                <a:extLst>
                  <a:ext uri="{0D108BD9-81ED-4DB2-BD59-A6C34878D82A}">
                    <a16:rowId xmlns:a16="http://schemas.microsoft.com/office/drawing/2014/main" val="2010528909"/>
                  </a:ext>
                </a:extLst>
              </a:tr>
              <a:tr h="180975">
                <a:tc>
                  <a:txBody>
                    <a:bodyPr/>
                    <a:lstStyle/>
                    <a:p>
                      <a:pPr algn="l" fontAlgn="b"/>
                      <a:endParaRPr lang="en-GB"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GB"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GB" sz="10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709365093"/>
                  </a:ext>
                </a:extLst>
              </a:tr>
              <a:tr h="180975">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59726320"/>
                  </a:ext>
                </a:extLst>
              </a:tr>
              <a:tr h="180975">
                <a:tc gridSpan="2">
                  <a:txBody>
                    <a:bodyPr/>
                    <a:lstStyle/>
                    <a:p>
                      <a:pPr algn="l" fontAlgn="b"/>
                      <a:r>
                        <a:rPr lang="en-GB" sz="1000" b="1" i="0" u="none" strike="noStrike">
                          <a:effectLst/>
                          <a:latin typeface="Arial" panose="020B0604020202020204" pitchFamily="34" charset="0"/>
                        </a:rPr>
                        <a:t>Number of Responses</a:t>
                      </a:r>
                    </a:p>
                  </a:txBody>
                  <a:tcPr marL="9525" marR="9525" marT="9525" marB="0" anchor="b">
                    <a:lnL>
                      <a:noFill/>
                    </a:lnL>
                    <a:lnR>
                      <a:noFill/>
                    </a:lnR>
                    <a:lnT>
                      <a:noFill/>
                    </a:lnT>
                    <a:lnB>
                      <a:noFill/>
                    </a:lnB>
                  </a:tcPr>
                </a:tc>
                <a:tc hMerge="1">
                  <a:txBody>
                    <a:bodyPr/>
                    <a:lstStyle/>
                    <a:p>
                      <a:endParaRPr lang="en-GB"/>
                    </a:p>
                  </a:txBody>
                  <a:tcPr/>
                </a:tc>
                <a:tc>
                  <a:txBody>
                    <a:bodyPr/>
                    <a:lstStyle/>
                    <a:p>
                      <a:pPr algn="l" fontAlgn="b"/>
                      <a:endParaRPr lang="en-GB"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476224117"/>
                  </a:ext>
                </a:extLst>
              </a:tr>
              <a:tr h="180975">
                <a:tc>
                  <a:txBody>
                    <a:bodyPr/>
                    <a:lstStyle/>
                    <a:p>
                      <a:pPr algn="l" fontAlgn="b"/>
                      <a:r>
                        <a:rPr lang="en-GB" sz="1000" b="0" i="0" u="none" strike="noStrike">
                          <a:effectLst/>
                          <a:latin typeface="Arial" panose="020B0604020202020204" pitchFamily="34" charset="0"/>
                        </a:rPr>
                        <a:t>Primary</a:t>
                      </a:r>
                    </a:p>
                  </a:txBody>
                  <a:tcPr marL="9525" marR="9525" marT="9525" marB="0" anchor="b">
                    <a:lnL>
                      <a:noFill/>
                    </a:lnL>
                    <a:lnR>
                      <a:noFill/>
                    </a:lnR>
                    <a:lnT>
                      <a:noFill/>
                    </a:lnT>
                    <a:lnB>
                      <a:noFill/>
                    </a:lnB>
                  </a:tcPr>
                </a:tc>
                <a:tc>
                  <a:txBody>
                    <a:bodyPr/>
                    <a:lstStyle/>
                    <a:p>
                      <a:pPr algn="r" fontAlgn="b"/>
                      <a:r>
                        <a:rPr lang="en-GB" sz="1000" b="0" i="0" u="none" strike="noStrike">
                          <a:effectLst/>
                          <a:latin typeface="Arial" panose="020B0604020202020204" pitchFamily="34" charset="0"/>
                        </a:rPr>
                        <a:t>67</a:t>
                      </a:r>
                    </a:p>
                  </a:txBody>
                  <a:tcPr marL="9525" marR="9525" marT="9525" marB="0" anchor="b">
                    <a:lnL>
                      <a:noFill/>
                    </a:lnL>
                    <a:lnR>
                      <a:noFill/>
                    </a:lnR>
                    <a:lnT>
                      <a:noFill/>
                    </a:lnT>
                    <a:lnB>
                      <a:noFill/>
                    </a:lnB>
                  </a:tcPr>
                </a:tc>
                <a:tc>
                  <a:txBody>
                    <a:bodyPr/>
                    <a:lstStyle/>
                    <a:p>
                      <a:pPr algn="r" fontAlgn="b"/>
                      <a:r>
                        <a:rPr lang="en-GB" sz="1000" b="0" i="0" u="none" strike="noStrike">
                          <a:effectLst/>
                          <a:latin typeface="Arial" panose="020B0604020202020204" pitchFamily="34" charset="0"/>
                        </a:rPr>
                        <a:t>70%</a:t>
                      </a:r>
                    </a:p>
                  </a:txBody>
                  <a:tcPr marL="9525" marR="9525" marT="9525"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750343073"/>
                  </a:ext>
                </a:extLst>
              </a:tr>
              <a:tr h="180975">
                <a:tc>
                  <a:txBody>
                    <a:bodyPr/>
                    <a:lstStyle/>
                    <a:p>
                      <a:pPr algn="l" fontAlgn="b"/>
                      <a:r>
                        <a:rPr lang="en-GB" sz="1000" b="0" i="0" u="none" strike="noStrike">
                          <a:effectLst/>
                          <a:latin typeface="Arial" panose="020B0604020202020204" pitchFamily="34" charset="0"/>
                        </a:rPr>
                        <a:t>Secondary</a:t>
                      </a:r>
                    </a:p>
                  </a:txBody>
                  <a:tcPr marL="9525" marR="9525" marT="9525" marB="0" anchor="b">
                    <a:lnL>
                      <a:noFill/>
                    </a:lnL>
                    <a:lnR>
                      <a:noFill/>
                    </a:lnR>
                    <a:lnT>
                      <a:noFill/>
                    </a:lnT>
                    <a:lnB>
                      <a:noFill/>
                    </a:lnB>
                  </a:tcPr>
                </a:tc>
                <a:tc>
                  <a:txBody>
                    <a:bodyPr/>
                    <a:lstStyle/>
                    <a:p>
                      <a:pPr algn="r" fontAlgn="b"/>
                      <a:r>
                        <a:rPr lang="en-GB" sz="1000" b="0" i="0" u="none" strike="noStrike">
                          <a:effectLst/>
                          <a:latin typeface="Arial" panose="020B0604020202020204" pitchFamily="34" charset="0"/>
                        </a:rPr>
                        <a:t>20</a:t>
                      </a:r>
                    </a:p>
                  </a:txBody>
                  <a:tcPr marL="9525" marR="9525" marT="9525" marB="0" anchor="b">
                    <a:lnL>
                      <a:noFill/>
                    </a:lnL>
                    <a:lnR>
                      <a:noFill/>
                    </a:lnR>
                    <a:lnT>
                      <a:noFill/>
                    </a:lnT>
                    <a:lnB>
                      <a:noFill/>
                    </a:lnB>
                  </a:tcPr>
                </a:tc>
                <a:tc>
                  <a:txBody>
                    <a:bodyPr/>
                    <a:lstStyle/>
                    <a:p>
                      <a:pPr algn="r" fontAlgn="b"/>
                      <a:r>
                        <a:rPr lang="en-GB" sz="1000" b="0" i="0" u="none" strike="noStrike">
                          <a:effectLst/>
                          <a:latin typeface="Arial" panose="020B0604020202020204" pitchFamily="34" charset="0"/>
                        </a:rPr>
                        <a:t>21%</a:t>
                      </a:r>
                    </a:p>
                  </a:txBody>
                  <a:tcPr marL="9525" marR="9525" marT="9525" marB="0" anchor="b">
                    <a:lnL>
                      <a:noFill/>
                    </a:lnL>
                    <a:lnR>
                      <a:noFill/>
                    </a:lnR>
                    <a:lnT>
                      <a:noFill/>
                    </a:lnT>
                    <a:lnB>
                      <a:noFill/>
                    </a:lnB>
                  </a:tcPr>
                </a:tc>
                <a:tc>
                  <a:txBody>
                    <a:bodyPr/>
                    <a:lstStyle/>
                    <a:p>
                      <a:pPr algn="r" fontAlgn="b"/>
                      <a:endParaRPr lang="en-GB"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07116822"/>
                  </a:ext>
                </a:extLst>
              </a:tr>
              <a:tr h="180975">
                <a:tc>
                  <a:txBody>
                    <a:bodyPr/>
                    <a:lstStyle/>
                    <a:p>
                      <a:pPr algn="l" fontAlgn="b"/>
                      <a:r>
                        <a:rPr lang="en-GB" sz="1000" b="0" i="0" u="none" strike="noStrike">
                          <a:effectLst/>
                          <a:latin typeface="Arial" panose="020B0604020202020204" pitchFamily="34" charset="0"/>
                        </a:rPr>
                        <a:t>All-through</a:t>
                      </a:r>
                    </a:p>
                  </a:txBody>
                  <a:tcPr marL="9525" marR="9525" marT="9525" marB="0" anchor="b">
                    <a:lnL>
                      <a:noFill/>
                    </a:lnL>
                    <a:lnR>
                      <a:noFill/>
                    </a:lnR>
                    <a:lnT>
                      <a:noFill/>
                    </a:lnT>
                    <a:lnB>
                      <a:noFill/>
                    </a:lnB>
                  </a:tcPr>
                </a:tc>
                <a:tc>
                  <a:txBody>
                    <a:bodyPr/>
                    <a:lstStyle/>
                    <a:p>
                      <a:pPr algn="r" fontAlgn="b"/>
                      <a:r>
                        <a:rPr lang="en-GB" sz="1000" b="0" i="0" u="none" strike="noStrike">
                          <a:effectLst/>
                          <a:latin typeface="Arial" panose="020B0604020202020204" pitchFamily="34" charset="0"/>
                        </a:rPr>
                        <a:t>2</a:t>
                      </a:r>
                    </a:p>
                  </a:txBody>
                  <a:tcPr marL="9525" marR="9525" marT="9525" marB="0" anchor="b">
                    <a:lnL>
                      <a:noFill/>
                    </a:lnL>
                    <a:lnR>
                      <a:noFill/>
                    </a:lnR>
                    <a:lnT>
                      <a:noFill/>
                    </a:lnT>
                    <a:lnB>
                      <a:noFill/>
                    </a:lnB>
                  </a:tcPr>
                </a:tc>
                <a:tc>
                  <a:txBody>
                    <a:bodyPr/>
                    <a:lstStyle/>
                    <a:p>
                      <a:pPr algn="r" fontAlgn="b"/>
                      <a:r>
                        <a:rPr lang="en-GB" sz="1000" b="0" i="0" u="none" strike="noStrike">
                          <a:effectLst/>
                          <a:latin typeface="Arial" panose="020B0604020202020204" pitchFamily="34" charset="0"/>
                        </a:rPr>
                        <a:t>2%</a:t>
                      </a:r>
                    </a:p>
                  </a:txBody>
                  <a:tcPr marL="9525" marR="9525" marT="9525" marB="0" anchor="b">
                    <a:lnL>
                      <a:noFill/>
                    </a:lnL>
                    <a:lnR>
                      <a:noFill/>
                    </a:lnR>
                    <a:lnT>
                      <a:noFill/>
                    </a:lnT>
                    <a:lnB>
                      <a:noFill/>
                    </a:lnB>
                  </a:tcPr>
                </a:tc>
                <a:tc>
                  <a:txBody>
                    <a:bodyPr/>
                    <a:lstStyle/>
                    <a:p>
                      <a:pPr algn="r" fontAlgn="b"/>
                      <a:endParaRPr lang="en-GB"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73731484"/>
                  </a:ext>
                </a:extLst>
              </a:tr>
              <a:tr h="180975">
                <a:tc>
                  <a:txBody>
                    <a:bodyPr/>
                    <a:lstStyle/>
                    <a:p>
                      <a:pPr algn="l" fontAlgn="b"/>
                      <a:r>
                        <a:rPr lang="en-GB" sz="1000" b="0" i="0" u="none" strike="noStrike">
                          <a:effectLst/>
                          <a:latin typeface="Arial" panose="020B0604020202020204" pitchFamily="34" charset="0"/>
                        </a:rPr>
                        <a:t>Special</a:t>
                      </a:r>
                    </a:p>
                  </a:txBody>
                  <a:tcPr marL="9525" marR="9525" marT="9525" marB="0" anchor="b">
                    <a:lnL>
                      <a:noFill/>
                    </a:lnL>
                    <a:lnR>
                      <a:noFill/>
                    </a:lnR>
                    <a:lnT>
                      <a:noFill/>
                    </a:lnT>
                    <a:lnB>
                      <a:noFill/>
                    </a:lnB>
                  </a:tcPr>
                </a:tc>
                <a:tc>
                  <a:txBody>
                    <a:bodyPr/>
                    <a:lstStyle/>
                    <a:p>
                      <a:pPr algn="r" fontAlgn="b"/>
                      <a:r>
                        <a:rPr lang="en-GB" sz="1000" b="0" i="0" u="none" strike="noStrike">
                          <a:effectLst/>
                          <a:latin typeface="Arial" panose="020B0604020202020204" pitchFamily="34" charset="0"/>
                        </a:rPr>
                        <a:t>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GB" sz="1000" b="0" i="0" u="none" strike="noStrike">
                          <a:effectLst/>
                          <a:latin typeface="Arial" panose="020B0604020202020204" pitchFamily="34" charset="0"/>
                        </a:rPr>
                        <a:t>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en-GB"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520138598"/>
                  </a:ext>
                </a:extLst>
              </a:tr>
              <a:tr h="190500">
                <a:tc>
                  <a:txBody>
                    <a:bodyPr/>
                    <a:lstStyle/>
                    <a:p>
                      <a:pPr algn="l" fontAlgn="b"/>
                      <a:r>
                        <a:rPr lang="en-GB" sz="1000" b="0" i="0" u="none" strike="noStrike">
                          <a:effectLst/>
                          <a:latin typeface="Arial" panose="020B0604020202020204" pitchFamily="34" charset="0"/>
                        </a:rPr>
                        <a:t>Total</a:t>
                      </a:r>
                    </a:p>
                  </a:txBody>
                  <a:tcPr marL="9525" marR="9525" marT="9525" marB="0" anchor="b">
                    <a:lnL>
                      <a:noFill/>
                    </a:lnL>
                    <a:lnR>
                      <a:noFill/>
                    </a:lnR>
                    <a:lnT>
                      <a:noFill/>
                    </a:lnT>
                    <a:lnB>
                      <a:noFill/>
                    </a:lnB>
                  </a:tcPr>
                </a:tc>
                <a:tc>
                  <a:txBody>
                    <a:bodyPr/>
                    <a:lstStyle/>
                    <a:p>
                      <a:pPr algn="r" fontAlgn="b"/>
                      <a:r>
                        <a:rPr lang="en-GB" sz="1000" b="0" i="0" u="none" strike="noStrike">
                          <a:effectLst/>
                          <a:latin typeface="Arial" panose="020B0604020202020204" pitchFamily="34" charset="0"/>
                        </a:rPr>
                        <a:t>96</a:t>
                      </a: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GB" sz="1000" b="0" i="0" u="none" strike="noStrike">
                          <a:effectLst/>
                          <a:latin typeface="Arial" panose="020B0604020202020204" pitchFamily="34" charset="0"/>
                        </a:rPr>
                        <a:t>100%</a:t>
                      </a: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GB" sz="10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GB" sz="11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718284182"/>
                  </a:ext>
                </a:extLst>
              </a:tr>
            </a:tbl>
          </a:graphicData>
        </a:graphic>
      </p:graphicFrame>
      <p:pic>
        <p:nvPicPr>
          <p:cNvPr id="3" name="Picture 2">
            <a:extLst>
              <a:ext uri="{FF2B5EF4-FFF2-40B4-BE49-F238E27FC236}">
                <a16:creationId xmlns:a16="http://schemas.microsoft.com/office/drawing/2014/main" id="{CEE8BAD7-43AC-4615-847D-6931EB224E63}"/>
              </a:ext>
            </a:extLst>
          </p:cNvPr>
          <p:cNvPicPr>
            <a:picLocks noChangeAspect="1"/>
          </p:cNvPicPr>
          <p:nvPr/>
        </p:nvPicPr>
        <p:blipFill>
          <a:blip r:embed="rId3"/>
          <a:stretch>
            <a:fillRect/>
          </a:stretch>
        </p:blipFill>
        <p:spPr>
          <a:xfrm>
            <a:off x="3635896" y="4419426"/>
            <a:ext cx="5962650" cy="2009775"/>
          </a:xfrm>
          <a:prstGeom prst="rect">
            <a:avLst/>
          </a:prstGeom>
        </p:spPr>
      </p:pic>
      <p:sp>
        <p:nvSpPr>
          <p:cNvPr id="5" name="TextBox 4">
            <a:extLst>
              <a:ext uri="{FF2B5EF4-FFF2-40B4-BE49-F238E27FC236}">
                <a16:creationId xmlns:a16="http://schemas.microsoft.com/office/drawing/2014/main" id="{DB84F854-CCB2-4734-9D37-9EF669606795}"/>
              </a:ext>
            </a:extLst>
          </p:cNvPr>
          <p:cNvSpPr txBox="1"/>
          <p:nvPr/>
        </p:nvSpPr>
        <p:spPr>
          <a:xfrm>
            <a:off x="250361" y="2177504"/>
            <a:ext cx="2965518" cy="3416320"/>
          </a:xfrm>
          <a:prstGeom prst="rect">
            <a:avLst/>
          </a:prstGeom>
          <a:noFill/>
        </p:spPr>
        <p:txBody>
          <a:bodyPr wrap="square" rtlCol="0">
            <a:spAutoFit/>
          </a:bodyPr>
          <a:lstStyle/>
          <a:p>
            <a:r>
              <a:rPr lang="en-GB" dirty="0"/>
              <a:t>Now able to record traffic through the site</a:t>
            </a:r>
          </a:p>
          <a:p>
            <a:endParaRPr lang="en-GB" dirty="0"/>
          </a:p>
          <a:p>
            <a:r>
              <a:rPr lang="en-GB" dirty="0"/>
              <a:t>Lots visited but not all completed the survey</a:t>
            </a:r>
          </a:p>
          <a:p>
            <a:endParaRPr lang="en-GB" dirty="0"/>
          </a:p>
          <a:p>
            <a:r>
              <a:rPr lang="en-GB" dirty="0"/>
              <a:t>Responses down from last year: 150 school responses. Biggest drop in secondary (reduced by 50%)</a:t>
            </a:r>
          </a:p>
          <a:p>
            <a:endParaRPr lang="en-GB" dirty="0"/>
          </a:p>
          <a:p>
            <a:endParaRPr lang="en-GB" dirty="0"/>
          </a:p>
        </p:txBody>
      </p:sp>
    </p:spTree>
    <p:extLst>
      <p:ext uri="{BB962C8B-B14F-4D97-AF65-F5344CB8AC3E}">
        <p14:creationId xmlns:p14="http://schemas.microsoft.com/office/powerpoint/2010/main" val="1254687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A Summary of Actions Being Taken</a:t>
            </a:r>
          </a:p>
        </p:txBody>
      </p:sp>
      <p:sp>
        <p:nvSpPr>
          <p:cNvPr id="4" name="Slide Number Placeholder 3"/>
          <p:cNvSpPr>
            <a:spLocks noGrp="1"/>
          </p:cNvSpPr>
          <p:nvPr>
            <p:ph type="sldNum" sz="quarter" idx="12"/>
          </p:nvPr>
        </p:nvSpPr>
        <p:spPr/>
        <p:txBody>
          <a:bodyPr/>
          <a:lstStyle/>
          <a:p>
            <a:fld id="{C06B74C9-1984-4309-B629-64A9E2680539}" type="slidenum">
              <a:rPr lang="en-GB" smtClean="0"/>
              <a:pPr/>
              <a:t>6</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Rectangle 3">
            <a:extLst>
              <a:ext uri="{FF2B5EF4-FFF2-40B4-BE49-F238E27FC236}">
                <a16:creationId xmlns:a16="http://schemas.microsoft.com/office/drawing/2014/main" id="{9CC5C64C-F92F-4943-B5CB-F6413BDE69E8}"/>
              </a:ext>
            </a:extLst>
          </p:cNvPr>
          <p:cNvSpPr txBox="1">
            <a:spLocks noChangeArrowheads="1"/>
          </p:cNvSpPr>
          <p:nvPr/>
        </p:nvSpPr>
        <p:spPr>
          <a:xfrm>
            <a:off x="459334" y="872716"/>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1800" dirty="0">
              <a:effectLst/>
              <a:latin typeface="Arial" panose="020B0604020202020204" pitchFamily="34" charset="0"/>
              <a:ea typeface="Times New Roman" panose="02020603050405020304" pitchFamily="18" charset="0"/>
            </a:endParaRPr>
          </a:p>
          <a:p>
            <a:pPr marL="0" indent="0">
              <a:buNone/>
            </a:pPr>
            <a:r>
              <a:rPr lang="en-GB" sz="1800" dirty="0">
                <a:effectLst/>
                <a:latin typeface="Arial" panose="020B0604020202020204" pitchFamily="34" charset="0"/>
                <a:ea typeface="Times New Roman" panose="02020603050405020304" pitchFamily="18" charset="0"/>
              </a:rPr>
              <a:t>Previous discussions at the Schools Funding Forum and within the Council (Scrutiny Committee July 2019) have referred the three-legged stool analogy as the solution to addressing the high needs deficit. The three-legged stool consists of;</a:t>
            </a:r>
            <a:endParaRPr lang="en-GB" sz="1800" dirty="0">
              <a:effectLst/>
              <a:latin typeface="Times New Roman" panose="02020603050405020304" pitchFamily="18" charset="0"/>
              <a:ea typeface="Times New Roman" panose="02020603050405020304" pitchFamily="18" charset="0"/>
            </a:endParaRPr>
          </a:p>
          <a:p>
            <a:pPr marL="450215"/>
            <a:r>
              <a:rPr lang="en-GB" sz="1800" dirty="0">
                <a:ea typeface="Times New Roman" panose="02020603050405020304" pitchFamily="18" charset="0"/>
              </a:rPr>
              <a:t>L</a:t>
            </a:r>
            <a:r>
              <a:rPr lang="en-GB" sz="1800" dirty="0">
                <a:effectLst/>
                <a:latin typeface="Arial" panose="020B0604020202020204" pitchFamily="34" charset="0"/>
                <a:ea typeface="Times New Roman" panose="02020603050405020304" pitchFamily="18" charset="0"/>
              </a:rPr>
              <a:t>obbying central government on two matters; increased funding in both the short and medium term, and structural changes to government policy to help reduce the demand. </a:t>
            </a:r>
          </a:p>
          <a:p>
            <a:pPr marL="107315" indent="0">
              <a:buNone/>
            </a:pPr>
            <a:r>
              <a:rPr lang="en-GB" sz="1800" dirty="0">
                <a:ea typeface="Times New Roman" panose="02020603050405020304" pitchFamily="18" charset="0"/>
              </a:rPr>
              <a:t>	</a:t>
            </a:r>
            <a:r>
              <a:rPr lang="en-GB" sz="1800" dirty="0">
                <a:solidFill>
                  <a:srgbClr val="FF0000"/>
                </a:solidFill>
                <a:ea typeface="Times New Roman" panose="02020603050405020304" pitchFamily="18" charset="0"/>
              </a:rPr>
              <a:t>Recent letters to new Secretary of State regarding the SEN Funding 	Crisis. Dependent on SEND Review (see previous slides for update)</a:t>
            </a:r>
            <a:endParaRPr lang="en-GB" sz="1800" dirty="0">
              <a:effectLst/>
              <a:latin typeface="Arial" panose="020B0604020202020204" pitchFamily="34" charset="0"/>
              <a:ea typeface="Times New Roman" panose="02020603050405020304" pitchFamily="18" charset="0"/>
            </a:endParaRPr>
          </a:p>
          <a:p>
            <a:pPr marL="107315" indent="0">
              <a:buNone/>
            </a:pPr>
            <a:r>
              <a:rPr lang="en-GB" sz="1800" dirty="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marL="450215"/>
            <a:r>
              <a:rPr lang="en-GB" sz="1800" dirty="0">
                <a:ea typeface="Times New Roman" panose="02020603050405020304" pitchFamily="18" charset="0"/>
              </a:rPr>
              <a:t>T</a:t>
            </a:r>
            <a:r>
              <a:rPr lang="en-GB" sz="1800" dirty="0">
                <a:effectLst/>
                <a:latin typeface="Arial" panose="020B0604020202020204" pitchFamily="34" charset="0"/>
                <a:ea typeface="Times New Roman" panose="02020603050405020304" pitchFamily="18" charset="0"/>
              </a:rPr>
              <a:t>ransferring funding between the blocks within the DSG.</a:t>
            </a:r>
          </a:p>
          <a:p>
            <a:pPr marL="564515" lvl="1" indent="0">
              <a:buNone/>
            </a:pPr>
            <a:r>
              <a:rPr lang="en-GB" sz="1800" dirty="0">
                <a:solidFill>
                  <a:srgbClr val="FF0000"/>
                </a:solidFill>
                <a:ea typeface="Times New Roman" panose="02020603050405020304" pitchFamily="18" charset="0"/>
              </a:rPr>
              <a:t>	Continue to request support for transfer to support SEN support 	services in mainstream schools. </a:t>
            </a:r>
          </a:p>
          <a:p>
            <a:pPr marL="450215"/>
            <a:endParaRPr lang="en-GB" sz="1800" dirty="0">
              <a:effectLst/>
              <a:latin typeface="Arial" panose="020B0604020202020204" pitchFamily="34" charset="0"/>
              <a:ea typeface="Times New Roman" panose="02020603050405020304" pitchFamily="18" charset="0"/>
            </a:endParaRPr>
          </a:p>
          <a:p>
            <a:pPr marL="450215"/>
            <a:r>
              <a:rPr lang="en-GB" sz="1800" dirty="0">
                <a:ea typeface="Times New Roman" panose="02020603050405020304" pitchFamily="18" charset="0"/>
              </a:rPr>
              <a:t>R</a:t>
            </a:r>
            <a:r>
              <a:rPr lang="en-GB" sz="1800" dirty="0">
                <a:effectLst/>
                <a:latin typeface="Arial" panose="020B0604020202020204" pitchFamily="34" charset="0"/>
                <a:ea typeface="Times New Roman" panose="02020603050405020304" pitchFamily="18" charset="0"/>
              </a:rPr>
              <a:t>eview of KCC policies and processes to deliver savings locally</a:t>
            </a:r>
            <a:endParaRPr lang="en-GB" altLang="en-US" sz="1800" dirty="0"/>
          </a:p>
          <a:p>
            <a:pPr marL="400050" lvl="1" indent="0">
              <a:defRPr/>
            </a:pPr>
            <a:endParaRPr lang="en-GB" sz="2100" dirty="0">
              <a:solidFill>
                <a:schemeClr val="accent2"/>
              </a:solidFill>
            </a:endParaRPr>
          </a:p>
          <a:p>
            <a:pPr>
              <a:buFontTx/>
              <a:buChar char="-"/>
              <a:defRPr/>
            </a:pPr>
            <a:endParaRPr lang="en-GB" sz="2400" dirty="0">
              <a:solidFill>
                <a:schemeClr val="accent2"/>
              </a:solidFill>
            </a:endParaRPr>
          </a:p>
        </p:txBody>
      </p:sp>
    </p:spTree>
    <p:extLst>
      <p:ext uri="{BB962C8B-B14F-4D97-AF65-F5344CB8AC3E}">
        <p14:creationId xmlns:p14="http://schemas.microsoft.com/office/powerpoint/2010/main" val="786915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717" y="-122810"/>
            <a:ext cx="8676565" cy="1143000"/>
          </a:xfrm>
        </p:spPr>
        <p:txBody>
          <a:bodyPr>
            <a:normAutofit/>
          </a:bodyPr>
          <a:lstStyle/>
          <a:p>
            <a:r>
              <a:rPr lang="en-GB" sz="3200" dirty="0"/>
              <a:t>Future of transfers from Schools Block</a:t>
            </a:r>
          </a:p>
        </p:txBody>
      </p:sp>
      <p:sp>
        <p:nvSpPr>
          <p:cNvPr id="4" name="Slide Number Placeholder 3"/>
          <p:cNvSpPr>
            <a:spLocks noGrp="1"/>
          </p:cNvSpPr>
          <p:nvPr>
            <p:ph type="sldNum" sz="quarter" idx="12"/>
          </p:nvPr>
        </p:nvSpPr>
        <p:spPr/>
        <p:txBody>
          <a:bodyPr/>
          <a:lstStyle/>
          <a:p>
            <a:fld id="{C06B74C9-1984-4309-B629-64A9E2680539}" type="slidenum">
              <a:rPr lang="en-GB" smtClean="0"/>
              <a:pPr/>
              <a:t>7</a:t>
            </a:fld>
            <a:endParaRPr lang="en-GB" dirty="0"/>
          </a:p>
        </p:txBody>
      </p:sp>
      <p:sp>
        <p:nvSpPr>
          <p:cNvPr id="5" name="Rectangle 3">
            <a:extLst>
              <a:ext uri="{FF2B5EF4-FFF2-40B4-BE49-F238E27FC236}">
                <a16:creationId xmlns:a16="http://schemas.microsoft.com/office/drawing/2014/main" id="{FEBBF3D9-3BB9-488B-935E-E32C0550F4E6}"/>
              </a:ext>
            </a:extLst>
          </p:cNvPr>
          <p:cNvSpPr txBox="1">
            <a:spLocks noChangeArrowheads="1"/>
          </p:cNvSpPr>
          <p:nvPr/>
        </p:nvSpPr>
        <p:spPr>
          <a:xfrm>
            <a:off x="457200" y="11247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6" name="Rectangle 3">
            <a:extLst>
              <a:ext uri="{FF2B5EF4-FFF2-40B4-BE49-F238E27FC236}">
                <a16:creationId xmlns:a16="http://schemas.microsoft.com/office/drawing/2014/main" id="{9CC5C64C-F92F-4943-B5CB-F6413BDE69E8}"/>
              </a:ext>
            </a:extLst>
          </p:cNvPr>
          <p:cNvSpPr txBox="1">
            <a:spLocks noChangeArrowheads="1"/>
          </p:cNvSpPr>
          <p:nvPr/>
        </p:nvSpPr>
        <p:spPr>
          <a:xfrm>
            <a:off x="609600" y="127714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8" name="Rectangle 3">
            <a:extLst>
              <a:ext uri="{FF2B5EF4-FFF2-40B4-BE49-F238E27FC236}">
                <a16:creationId xmlns:a16="http://schemas.microsoft.com/office/drawing/2014/main" id="{4841CA43-AE97-42E4-AF9F-1BE6524C3BB1}"/>
              </a:ext>
            </a:extLst>
          </p:cNvPr>
          <p:cNvSpPr txBox="1">
            <a:spLocks noChangeArrowheads="1"/>
          </p:cNvSpPr>
          <p:nvPr/>
        </p:nvSpPr>
        <p:spPr>
          <a:xfrm>
            <a:off x="611560" y="1228114"/>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n-GB" sz="1800" dirty="0"/>
          </a:p>
          <a:p>
            <a:pPr>
              <a:defRPr/>
            </a:pPr>
            <a:endParaRPr lang="en-GB" sz="24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11" name="Rectangle 3">
            <a:extLst>
              <a:ext uri="{FF2B5EF4-FFF2-40B4-BE49-F238E27FC236}">
                <a16:creationId xmlns:a16="http://schemas.microsoft.com/office/drawing/2014/main" id="{979D22DC-516D-4890-AEE4-925921BCA868}"/>
              </a:ext>
            </a:extLst>
          </p:cNvPr>
          <p:cNvSpPr txBox="1">
            <a:spLocks noChangeArrowheads="1"/>
          </p:cNvSpPr>
          <p:nvPr/>
        </p:nvSpPr>
        <p:spPr>
          <a:xfrm>
            <a:off x="609600" y="1224915"/>
            <a:ext cx="8229600"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n-GB" sz="1800" dirty="0"/>
          </a:p>
          <a:p>
            <a:pPr>
              <a:defRPr/>
            </a:pPr>
            <a:endParaRPr lang="en-GB" sz="24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12" name="Rectangle 3">
            <a:extLst>
              <a:ext uri="{FF2B5EF4-FFF2-40B4-BE49-F238E27FC236}">
                <a16:creationId xmlns:a16="http://schemas.microsoft.com/office/drawing/2014/main" id="{9F9C2474-F09B-4013-AFE3-0E53A6271AEF}"/>
              </a:ext>
            </a:extLst>
          </p:cNvPr>
          <p:cNvSpPr txBox="1">
            <a:spLocks noChangeArrowheads="1"/>
          </p:cNvSpPr>
          <p:nvPr/>
        </p:nvSpPr>
        <p:spPr>
          <a:xfrm>
            <a:off x="302840" y="945381"/>
            <a:ext cx="8551604" cy="5444331"/>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GB" sz="1800" dirty="0"/>
              <a:t>Kent has requested transfers from the School Block to High Needs block</a:t>
            </a:r>
          </a:p>
          <a:p>
            <a:pPr marL="0" indent="0">
              <a:buNone/>
              <a:defRPr/>
            </a:pPr>
            <a:r>
              <a:rPr lang="en-GB" sz="1800" dirty="0"/>
              <a:t>	</a:t>
            </a:r>
          </a:p>
          <a:p>
            <a:pPr marL="0" indent="0">
              <a:buNone/>
              <a:defRPr/>
            </a:pPr>
            <a:endParaRPr lang="en-GB" sz="1800" dirty="0"/>
          </a:p>
          <a:p>
            <a:pPr marL="0" indent="0">
              <a:buNone/>
              <a:defRPr/>
            </a:pPr>
            <a:r>
              <a:rPr lang="en-GB" sz="1800" dirty="0"/>
              <a:t>	</a:t>
            </a:r>
          </a:p>
          <a:p>
            <a:pPr marL="0" indent="0">
              <a:buNone/>
              <a:defRPr/>
            </a:pPr>
            <a:endParaRPr lang="en-GB" sz="1800" dirty="0"/>
          </a:p>
          <a:p>
            <a:pPr marL="0" indent="0">
              <a:buNone/>
              <a:defRPr/>
            </a:pPr>
            <a:endParaRPr lang="en-GB" sz="1800" dirty="0"/>
          </a:p>
          <a:p>
            <a:pPr>
              <a:defRPr/>
            </a:pPr>
            <a:r>
              <a:rPr lang="en-GB" sz="1800" dirty="0"/>
              <a:t>Since 2020-21 funding has specifically been identified to fund services that support inclusive practices in mainstream schools. </a:t>
            </a:r>
          </a:p>
          <a:p>
            <a:pPr marL="0" indent="0">
              <a:buNone/>
              <a:defRPr/>
            </a:pPr>
            <a:endParaRPr lang="en-GB" sz="1800" dirty="0"/>
          </a:p>
          <a:p>
            <a:pPr>
              <a:defRPr/>
            </a:pPr>
            <a:r>
              <a:rPr lang="en-GB" sz="1800" dirty="0"/>
              <a:t>With move to National Funding Formula – this option will reduce but...</a:t>
            </a:r>
          </a:p>
          <a:p>
            <a:pPr marL="0" indent="0">
              <a:buNone/>
              <a:defRPr/>
            </a:pPr>
            <a:endParaRPr lang="en-GB" sz="1800" dirty="0"/>
          </a:p>
          <a:p>
            <a:pPr>
              <a:defRPr/>
            </a:pPr>
            <a:r>
              <a:rPr lang="en-GB" sz="1800" dirty="0"/>
              <a:t>Recent consultation on future of schools funding suggested DFE are exploring possible alternatives: </a:t>
            </a:r>
            <a:r>
              <a:rPr lang="en-GB" sz="1800" i="1" dirty="0"/>
              <a:t>Following the recommendations from the SEND Review, future consultations will  consider whether a new mechanism, in place of the current block transfers, and which is consistent with a hard NFF, needs to be developed for situations in which LAs continue to face significant, unavoidable, pressures on their high needs spending – for instance,  in areas where particularly high usage is being made of special schools, which are fully funded through LAs’ high needs budgets, and relatively low proportions of children with EHCPs are being educated in mainstream schools</a:t>
            </a:r>
          </a:p>
          <a:p>
            <a:pPr marL="0" indent="0">
              <a:buNone/>
              <a:defRPr/>
            </a:pPr>
            <a:endParaRPr lang="en-GB" sz="2400" dirty="0"/>
          </a:p>
          <a:p>
            <a:pPr>
              <a:buFontTx/>
              <a:buChar char="-"/>
              <a:defRPr/>
            </a:pPr>
            <a:endParaRPr lang="en-GB" sz="2400" dirty="0">
              <a:solidFill>
                <a:schemeClr val="accent2"/>
              </a:solidFill>
            </a:endParaRPr>
          </a:p>
        </p:txBody>
      </p:sp>
      <p:graphicFrame>
        <p:nvGraphicFramePr>
          <p:cNvPr id="7" name="Table 6">
            <a:extLst>
              <a:ext uri="{FF2B5EF4-FFF2-40B4-BE49-F238E27FC236}">
                <a16:creationId xmlns:a16="http://schemas.microsoft.com/office/drawing/2014/main" id="{7B1E37A6-544E-4B3C-AAE1-D581BBF9468C}"/>
              </a:ext>
            </a:extLst>
          </p:cNvPr>
          <p:cNvGraphicFramePr>
            <a:graphicFrameLocks noGrp="1"/>
          </p:cNvGraphicFramePr>
          <p:nvPr/>
        </p:nvGraphicFramePr>
        <p:xfrm>
          <a:off x="2372334" y="1299986"/>
          <a:ext cx="4412615" cy="1194247"/>
        </p:xfrm>
        <a:graphic>
          <a:graphicData uri="http://schemas.openxmlformats.org/drawingml/2006/table">
            <a:tbl>
              <a:tblPr firstRow="1" firstCol="1" bandRow="1"/>
              <a:tblGrid>
                <a:gridCol w="1543685">
                  <a:extLst>
                    <a:ext uri="{9D8B030D-6E8A-4147-A177-3AD203B41FA5}">
                      <a16:colId xmlns:a16="http://schemas.microsoft.com/office/drawing/2014/main" val="2207949589"/>
                    </a:ext>
                  </a:extLst>
                </a:gridCol>
                <a:gridCol w="1434465">
                  <a:extLst>
                    <a:ext uri="{9D8B030D-6E8A-4147-A177-3AD203B41FA5}">
                      <a16:colId xmlns:a16="http://schemas.microsoft.com/office/drawing/2014/main" val="250659256"/>
                    </a:ext>
                  </a:extLst>
                </a:gridCol>
                <a:gridCol w="1434465">
                  <a:extLst>
                    <a:ext uri="{9D8B030D-6E8A-4147-A177-3AD203B41FA5}">
                      <a16:colId xmlns:a16="http://schemas.microsoft.com/office/drawing/2014/main" val="3534181166"/>
                    </a:ext>
                  </a:extLst>
                </a:gridCol>
              </a:tblGrid>
              <a:tr h="0">
                <a:tc>
                  <a:txBody>
                    <a:bodyPr/>
                    <a:lstStyle/>
                    <a:p>
                      <a:pP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Table </a:t>
                      </a:r>
                      <a:r>
                        <a:rPr lang="en-GB"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Transfer value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15000"/>
                        </a:lnSpc>
                        <a:spcAft>
                          <a:spcPts val="1000"/>
                        </a:spcAft>
                      </a:pPr>
                      <a:r>
                        <a:rPr lang="en-GB"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Transfer % of the Schools Block</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3694221876"/>
                  </a:ext>
                </a:extLst>
              </a:tr>
              <a:tr h="0">
                <a:tc>
                  <a:txBody>
                    <a:bodyPr/>
                    <a:lstStyle/>
                    <a:p>
                      <a:pP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2018-19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£4.4m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0.5%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8733257"/>
                  </a:ext>
                </a:extLst>
              </a:tr>
              <a:tr h="0">
                <a:tc>
                  <a:txBody>
                    <a:bodyPr/>
                    <a:lstStyle/>
                    <a:p>
                      <a:pP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2019-20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£9.2m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5954586"/>
                  </a:ext>
                </a:extLst>
              </a:tr>
              <a:tr h="0">
                <a:tc>
                  <a:txBody>
                    <a:bodyPr/>
                    <a:lstStyle/>
                    <a:p>
                      <a:pP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2020-21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£9.8m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0683741"/>
                  </a:ext>
                </a:extLst>
              </a:tr>
              <a:tr h="0">
                <a:tc>
                  <a:txBody>
                    <a:bodyPr/>
                    <a:lstStyle/>
                    <a:p>
                      <a:pP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2021-22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a:effectLst/>
                          <a:latin typeface="Arial" panose="020B0604020202020204" pitchFamily="34" charset="0"/>
                          <a:ea typeface="Calibri" panose="020F0502020204030204" pitchFamily="34" charset="0"/>
                          <a:cs typeface="Times New Roman" panose="02020603050405020304" pitchFamily="18" charset="0"/>
                        </a:rPr>
                        <a:t>£10.0m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1.0%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8692303"/>
                  </a:ext>
                </a:extLst>
              </a:tr>
            </a:tbl>
          </a:graphicData>
        </a:graphic>
      </p:graphicFrame>
    </p:spTree>
    <p:extLst>
      <p:ext uri="{BB962C8B-B14F-4D97-AF65-F5344CB8AC3E}">
        <p14:creationId xmlns:p14="http://schemas.microsoft.com/office/powerpoint/2010/main" val="575895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E594B-0D05-4F5B-B746-349579CB45CD}"/>
              </a:ext>
            </a:extLst>
          </p:cNvPr>
          <p:cNvSpPr>
            <a:spLocks noGrp="1"/>
          </p:cNvSpPr>
          <p:nvPr>
            <p:ph type="title"/>
          </p:nvPr>
        </p:nvSpPr>
        <p:spPr>
          <a:xfrm>
            <a:off x="228600" y="188640"/>
            <a:ext cx="8686800" cy="1143000"/>
          </a:xfrm>
        </p:spPr>
        <p:txBody>
          <a:bodyPr>
            <a:normAutofit fontScale="90000"/>
          </a:bodyPr>
          <a:lstStyle/>
          <a:p>
            <a:r>
              <a:rPr lang="en-GB" dirty="0"/>
              <a:t>Focus on Early Intervention &amp; SEN Support: </a:t>
            </a:r>
            <a:br>
              <a:rPr lang="en-GB" dirty="0"/>
            </a:br>
            <a:r>
              <a:rPr lang="en-GB" dirty="0"/>
              <a:t>CATIE principles</a:t>
            </a:r>
          </a:p>
        </p:txBody>
      </p:sp>
      <p:graphicFrame>
        <p:nvGraphicFramePr>
          <p:cNvPr id="5" name="Diagram 4">
            <a:extLst>
              <a:ext uri="{FF2B5EF4-FFF2-40B4-BE49-F238E27FC236}">
                <a16:creationId xmlns:a16="http://schemas.microsoft.com/office/drawing/2014/main" id="{2192C8AF-9BA1-4B45-8C08-44763016ECF7}"/>
              </a:ext>
            </a:extLst>
          </p:cNvPr>
          <p:cNvGraphicFramePr/>
          <p:nvPr/>
        </p:nvGraphicFramePr>
        <p:xfrm>
          <a:off x="701570" y="1442750"/>
          <a:ext cx="7740860" cy="45333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7218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88609-6890-4657-880C-555D11D0A5E6}"/>
              </a:ext>
            </a:extLst>
          </p:cNvPr>
          <p:cNvSpPr>
            <a:spLocks noGrp="1"/>
          </p:cNvSpPr>
          <p:nvPr>
            <p:ph type="title"/>
          </p:nvPr>
        </p:nvSpPr>
        <p:spPr/>
        <p:txBody>
          <a:bodyPr/>
          <a:lstStyle/>
          <a:p>
            <a:r>
              <a:rPr lang="en-GB" dirty="0"/>
              <a:t>Purpose of Funding</a:t>
            </a:r>
          </a:p>
        </p:txBody>
      </p:sp>
      <p:sp>
        <p:nvSpPr>
          <p:cNvPr id="3" name="Content Placeholder 2">
            <a:extLst>
              <a:ext uri="{FF2B5EF4-FFF2-40B4-BE49-F238E27FC236}">
                <a16:creationId xmlns:a16="http://schemas.microsoft.com/office/drawing/2014/main" id="{C7CF3BF5-EC20-47CA-842F-25CA27C31EB6}"/>
              </a:ext>
            </a:extLst>
          </p:cNvPr>
          <p:cNvSpPr>
            <a:spLocks noGrp="1"/>
          </p:cNvSpPr>
          <p:nvPr>
            <p:ph idx="1"/>
          </p:nvPr>
        </p:nvSpPr>
        <p:spPr/>
        <p:txBody>
          <a:bodyPr>
            <a:normAutofit/>
          </a:bodyPr>
          <a:lstStyle/>
          <a:p>
            <a:pPr marL="0" indent="0">
              <a:lnSpc>
                <a:spcPct val="115000"/>
              </a:lnSpc>
              <a:spcAft>
                <a:spcPts val="1000"/>
              </a:spcAft>
              <a:buNone/>
            </a:pPr>
            <a:r>
              <a:rPr lang="en-GB" sz="1800" dirty="0">
                <a:effectLst/>
                <a:latin typeface="Arial" panose="020B0604020202020204" pitchFamily="34" charset="0"/>
                <a:ea typeface="Calibri" panose="020F0502020204030204" pitchFamily="34" charset="0"/>
                <a:cs typeface="Times New Roman" panose="02020603050405020304" pitchFamily="18" charset="0"/>
              </a:rPr>
              <a:t>Further transfer will be used to bolster these initiatives in the coming years and ensure longer-term sustainability and embedding of evidence-based practice:</a:t>
            </a:r>
          </a:p>
          <a:p>
            <a:pPr marL="0" indent="0">
              <a:lnSpc>
                <a:spcPct val="115000"/>
              </a:lnSpc>
              <a:spcAft>
                <a:spcPts val="10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A comprehensive programme of training to support inclusive practice:</a:t>
            </a:r>
          </a:p>
          <a:p>
            <a:pPr marL="342900" lvl="0" indent="-342900">
              <a:lnSpc>
                <a:spcPct val="115000"/>
              </a:lnSpc>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Development of wider school and community practices to promote inclusion:</a:t>
            </a:r>
          </a:p>
          <a:p>
            <a:pPr marL="342900" lvl="0" indent="-342900">
              <a:lnSpc>
                <a:spcPct val="115000"/>
              </a:lnSpc>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Supporting transition for CYPE with SEND</a:t>
            </a:r>
          </a:p>
          <a:p>
            <a:pPr marL="342900" lvl="0" indent="-342900">
              <a:lnSpc>
                <a:spcPct val="115000"/>
              </a:lnSpc>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Providing individual case support</a:t>
            </a:r>
          </a:p>
          <a:p>
            <a:pPr marL="342900" lvl="0" indent="-342900">
              <a:lnSpc>
                <a:spcPct val="115000"/>
              </a:lnSpc>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Locality projects / pilots</a:t>
            </a:r>
            <a:endParaRPr lang="en-GB" dirty="0"/>
          </a:p>
        </p:txBody>
      </p:sp>
      <p:sp>
        <p:nvSpPr>
          <p:cNvPr id="4" name="Slide Number Placeholder 3">
            <a:extLst>
              <a:ext uri="{FF2B5EF4-FFF2-40B4-BE49-F238E27FC236}">
                <a16:creationId xmlns:a16="http://schemas.microsoft.com/office/drawing/2014/main" id="{AAD4A7C2-6E5A-4B6E-A40B-E9E0A6C3C534}"/>
              </a:ext>
            </a:extLst>
          </p:cNvPr>
          <p:cNvSpPr>
            <a:spLocks noGrp="1"/>
          </p:cNvSpPr>
          <p:nvPr>
            <p:ph type="sldNum" sz="quarter" idx="12"/>
          </p:nvPr>
        </p:nvSpPr>
        <p:spPr/>
        <p:txBody>
          <a:bodyPr/>
          <a:lstStyle/>
          <a:p>
            <a:fld id="{C06B74C9-1984-4309-B629-64A9E2680539}" type="slidenum">
              <a:rPr lang="en-GB" smtClean="0"/>
              <a:pPr/>
              <a:t>9</a:t>
            </a:fld>
            <a:endParaRPr lang="en-GB" dirty="0"/>
          </a:p>
        </p:txBody>
      </p:sp>
    </p:spTree>
    <p:extLst>
      <p:ext uri="{BB962C8B-B14F-4D97-AF65-F5344CB8AC3E}">
        <p14:creationId xmlns:p14="http://schemas.microsoft.com/office/powerpoint/2010/main" val="3717335014"/>
      </p:ext>
    </p:extLst>
  </p:cSld>
  <p:clrMapOvr>
    <a:masterClrMapping/>
  </p:clrMapOvr>
</p:sld>
</file>

<file path=ppt/theme/theme1.xml><?xml version="1.0" encoding="utf-8"?>
<a:theme xmlns:a="http://schemas.openxmlformats.org/drawingml/2006/main" name="Office 2007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URL xmlns="http://schemas.microsoft.com/sharepoint/v3">
      <Url xsi:nil="true"/>
      <Description xsi:nil="true"/>
    </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CB95C9C663FF458B26C7EB1DE24B6A" ma:contentTypeVersion="308" ma:contentTypeDescription="Create a new document." ma:contentTypeScope="" ma:versionID="a51a6ae1b23b60c5f994fdd6963dd804">
  <xsd:schema xmlns:xsd="http://www.w3.org/2001/XMLSchema" xmlns:xs="http://www.w3.org/2001/XMLSchema" xmlns:p="http://schemas.microsoft.com/office/2006/metadata/properties" xmlns:ns1="http://schemas.microsoft.com/sharepoint/v3" xmlns:ns2="http://schemas.microsoft.com/sharepoint/v3/fields" targetNamespace="http://schemas.microsoft.com/office/2006/metadata/properties" ma:root="true" ma:fieldsID="147c74f43b992672cb57bb61a03c17d5" ns1:_="" ns2:_="">
    <xsd:import namespace="http://schemas.microsoft.com/sharepoint/v3"/>
    <xsd:import namespace="http://schemas.microsoft.com/sharepoint/v3/fields"/>
    <xsd:element name="properties">
      <xsd:complexType>
        <xsd:sequence>
          <xsd:element name="documentManagement">
            <xsd:complexType>
              <xsd:all>
                <xsd:element ref="ns2:_Version" minOccurs="0"/>
                <xsd:element ref="ns1: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1"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10"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9" ma:displayName="Subject"/>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7BE75F-9CB0-4911-974C-87294FF261EC}">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schemas.microsoft.com/sharepoint/v3/fields"/>
    <ds:schemaRef ds:uri="http://www.w3.org/XML/1998/namespace"/>
  </ds:schemaRefs>
</ds:datastoreItem>
</file>

<file path=customXml/itemProps2.xml><?xml version="1.0" encoding="utf-8"?>
<ds:datastoreItem xmlns:ds="http://schemas.openxmlformats.org/officeDocument/2006/customXml" ds:itemID="{26A221AD-22C9-4FF9-8E1B-94BC624F394C}">
  <ds:schemaRefs>
    <ds:schemaRef ds:uri="http://schemas.microsoft.com/sharepoint/v3/contenttype/forms"/>
  </ds:schemaRefs>
</ds:datastoreItem>
</file>

<file path=customXml/itemProps3.xml><?xml version="1.0" encoding="utf-8"?>
<ds:datastoreItem xmlns:ds="http://schemas.openxmlformats.org/officeDocument/2006/customXml" ds:itemID="{8FCD4727-F705-4CF3-ADC2-C50185BCB6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2007 PowerPoint template</Template>
  <TotalTime>6911</TotalTime>
  <Words>3469</Words>
  <Application>Microsoft Office PowerPoint</Application>
  <PresentationFormat>On-screen Show (4:3)</PresentationFormat>
  <Paragraphs>626</Paragraphs>
  <Slides>19</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Symbol</vt:lpstr>
      <vt:lpstr>Times New Roman</vt:lpstr>
      <vt:lpstr>Office 2007 PowerPoint template</vt:lpstr>
      <vt:lpstr>School Budget Update 2021-22</vt:lpstr>
      <vt:lpstr>Schools Budgets 2022-23</vt:lpstr>
      <vt:lpstr>Schools Budgets 2022-23: Key Changes</vt:lpstr>
      <vt:lpstr>Schools Budgets 2022-23: Consultation</vt:lpstr>
      <vt:lpstr>Schools Budgets 2022-23: Consultation Results</vt:lpstr>
      <vt:lpstr>A Summary of Actions Being Taken</vt:lpstr>
      <vt:lpstr>Future of transfers from Schools Block</vt:lpstr>
      <vt:lpstr>Focus on Early Intervention &amp; SEN Support:  CATIE principles</vt:lpstr>
      <vt:lpstr>Purpose of Funding</vt:lpstr>
      <vt:lpstr>Continuum of Support linked to CAtIE </vt:lpstr>
      <vt:lpstr>PowerPoint Presentation</vt:lpstr>
      <vt:lpstr>PowerPoint Presentation</vt:lpstr>
      <vt:lpstr>Schools Budgets 2022-23: Consultation Results</vt:lpstr>
      <vt:lpstr>Draft Funding Rates for each scenario</vt:lpstr>
      <vt:lpstr>Estimated Impact of each scenario</vt:lpstr>
      <vt:lpstr>Estimated Impact of each scenario</vt:lpstr>
      <vt:lpstr>Estimated Impact of each scenario</vt:lpstr>
      <vt:lpstr>PowerPoint Presentation</vt:lpstr>
      <vt:lpstr>PowerPoint Presentation</vt:lpstr>
    </vt:vector>
  </TitlesOfParts>
  <Company>Kent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Tour_Slides 2014-15</dc:title>
  <dc:creator>scottc01</dc:creator>
  <dc:description>Budget update March 2014</dc:description>
  <cp:lastModifiedBy>Karen Stone - ST F</cp:lastModifiedBy>
  <cp:revision>381</cp:revision>
  <cp:lastPrinted>2019-03-01T08:46:34Z</cp:lastPrinted>
  <dcterms:created xsi:type="dcterms:W3CDTF">2013-02-22T10:16:28Z</dcterms:created>
  <dcterms:modified xsi:type="dcterms:W3CDTF">2021-11-26T15:10:40Z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5e328715-89ef-4d66-9f66-cdc39c758dae</vt:lpwstr>
  </property>
  <property fmtid="{D5CDD505-2E9C-101B-9397-08002B2CF9AE}" pid="3" name="ContentTypeId">
    <vt:lpwstr>0x0101007CCB95C9C663FF458B26C7EB1DE24B6A</vt:lpwstr>
  </property>
</Properties>
</file>