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355" r:id="rId6"/>
    <p:sldId id="357" r:id="rId7"/>
    <p:sldId id="448" r:id="rId8"/>
    <p:sldId id="445" r:id="rId9"/>
    <p:sldId id="459" r:id="rId10"/>
    <p:sldId id="447" r:id="rId11"/>
    <p:sldId id="455" r:id="rId12"/>
    <p:sldId id="356" r:id="rId13"/>
    <p:sldId id="449" r:id="rId14"/>
    <p:sldId id="452" r:id="rId15"/>
    <p:sldId id="458" r:id="rId16"/>
    <p:sldId id="460" r:id="rId17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AE120-7734-4387-95F5-BBB78D284473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D3AC7-C2A6-4CF0-8D95-4270AC24D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155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981" y="0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4EEDCF24-13EC-4437-8F24-82A21ACF334F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662"/>
            <a:ext cx="5447666" cy="4473654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733"/>
            <a:ext cx="2951217" cy="49760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981" y="9441733"/>
            <a:ext cx="2951217" cy="49760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02E8BADD-553A-41AE-9AE3-C012E455B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04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8BADD-553A-41AE-9AE3-C012E455B462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822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E8BADD-553A-41AE-9AE3-C012E455B46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330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6972883E-BCB1-4071-824E-5D09132A481C}" type="datetime1">
              <a:rPr lang="en-US" smtClean="0"/>
              <a:t>7/17/2020</a:t>
            </a:fld>
            <a:endParaRPr lang="en-GB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E59AB958-23BC-4CFF-83A4-D5F6B6702EFA}" type="datetime1">
              <a:rPr lang="en-US" smtClean="0"/>
              <a:t>7/17/2020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E2C47216-3B6E-4CCF-B3A7-078A50332E07}" type="datetime1">
              <a:rPr lang="en-US" smtClean="0"/>
              <a:t>7/17/2020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8079" y="6237114"/>
            <a:ext cx="860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107504" y="6199187"/>
            <a:ext cx="89644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3B218D68-DE0C-43AA-9B5B-6C80965E430D}" type="datetime1">
              <a:rPr lang="en-US" smtClean="0"/>
              <a:t>7/17/2020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133B7B3B-7788-455D-B550-2C94A9E91868}" type="datetime1">
              <a:rPr lang="en-US" smtClean="0"/>
              <a:t>7/17/2020</a:t>
            </a:fld>
            <a:endParaRPr lang="en-GB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D478BC5F-F3FA-4509-994D-207E7FB039D9}" type="datetime1">
              <a:rPr lang="en-US" smtClean="0"/>
              <a:t>7/17/2020</a:t>
            </a:fld>
            <a:endParaRPr lang="en-GB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B1184EF4-368D-41D5-990D-C7DDA5E131F4}" type="datetime1">
              <a:rPr lang="en-US" smtClean="0"/>
              <a:t>7/17/2020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567E4B31-86DE-4F37-BFC3-19DC86CE7EB0}" type="datetime1">
              <a:rPr lang="en-US" smtClean="0"/>
              <a:t>7/17/2020</a:t>
            </a:fld>
            <a:endParaRPr lang="en-GB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82198F7-3063-4EC0-910E-AA5558D19E70}" type="datetime1">
              <a:rPr lang="en-US" smtClean="0"/>
              <a:t>7/17/2020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A245AD5-DAED-47C9-B121-00FD7C66935F}" type="datetime1">
              <a:rPr lang="en-US" smtClean="0"/>
              <a:t>7/17/2020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BE4B70B5-DC2C-4A47-9E40-A5F945B45C31}" type="datetime1">
              <a:rPr lang="en-US" smtClean="0"/>
              <a:t>7/17/2020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16216" y="6381328"/>
            <a:ext cx="2133600" cy="34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578AC-C99B-4C88-9D85-11337D61C434}" type="datetime1">
              <a:rPr lang="en-US" smtClean="0"/>
              <a:t>7/17/2020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School Budget Update 2020-21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2020-21 Other Grants &amp;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55306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600" b="1" dirty="0">
                <a:solidFill>
                  <a:srgbClr val="4283C4"/>
                </a:solidFill>
              </a:rPr>
              <a:t>Grants set to continue….</a:t>
            </a:r>
            <a:endParaRPr lang="en-GB" sz="1800" dirty="0"/>
          </a:p>
          <a:p>
            <a:r>
              <a:rPr lang="en-GB" sz="1800" dirty="0"/>
              <a:t>Teachers Pay Grant: contribution to the teacher’s pay rise from September 2018 and September 2019 (2.75%)</a:t>
            </a:r>
          </a:p>
          <a:p>
            <a:r>
              <a:rPr lang="en-GB" sz="1800" dirty="0"/>
              <a:t>Teachers Pension increase from September 2019: Supplementary fund is also expected to continue.</a:t>
            </a:r>
          </a:p>
          <a:p>
            <a:pPr marL="0" indent="0">
              <a:buNone/>
            </a:pPr>
            <a:r>
              <a:rPr lang="en-GB" sz="1800" dirty="0"/>
              <a:t>	LA could only claim for staff directly employed by the Council therefore 	were unable to claim for STLS or TEP</a:t>
            </a:r>
          </a:p>
          <a:p>
            <a:r>
              <a:rPr lang="en-GB" sz="1800" dirty="0"/>
              <a:t>Pupil Premium: Inflationary increase was applied</a:t>
            </a:r>
          </a:p>
          <a:p>
            <a:r>
              <a:rPr lang="en-GB" sz="1800" dirty="0"/>
              <a:t>Universal infant free school meals: </a:t>
            </a:r>
          </a:p>
          <a:p>
            <a:r>
              <a:rPr lang="en-GB" sz="1800" dirty="0"/>
              <a:t>Primary PE and Sport Premium Grant:: confirmed this will be at the same levels as 2019-20. individual allocations yet to be announced</a:t>
            </a:r>
          </a:p>
          <a:p>
            <a:r>
              <a:rPr lang="en-GB" sz="1800" dirty="0"/>
              <a:t>Year 7 Catch Up: DFE confirmed this is ending in August 2020. </a:t>
            </a:r>
          </a:p>
          <a:p>
            <a:pPr marL="0" indent="0">
              <a:buNone/>
            </a:pPr>
            <a:r>
              <a:rPr lang="en-GB" sz="1800" b="1" dirty="0">
                <a:solidFill>
                  <a:srgbClr val="4283C4"/>
                </a:solidFill>
              </a:rPr>
              <a:t>New Grant announcement ….</a:t>
            </a:r>
          </a:p>
          <a:p>
            <a:r>
              <a:rPr lang="en-GB" sz="1800" dirty="0"/>
              <a:t>COVID Catch Up: still awaiting detailed guidance little information at this stage</a:t>
            </a:r>
          </a:p>
          <a:p>
            <a:r>
              <a:rPr lang="en-GB" sz="1800" dirty="0"/>
              <a:t>Exceptional costs associated with coronavirus (COVID-19) for the period from March to July 2020: Claim basis</a:t>
            </a:r>
          </a:p>
          <a:p>
            <a:r>
              <a:rPr lang="en-GB" sz="1800" dirty="0"/>
              <a:t>Claims against the HMRC Coronavirus Job Retention Scheme</a:t>
            </a:r>
          </a:p>
          <a:p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900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59" y="13652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2020-21 Cost Pressures - Staffing Costs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759" y="1844824"/>
            <a:ext cx="8229600" cy="2664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900" b="1" u="sng" dirty="0"/>
              <a:t>Teachers Pay </a:t>
            </a:r>
          </a:p>
          <a:p>
            <a:r>
              <a:rPr lang="en-GB" sz="1900" dirty="0"/>
              <a:t>Government submitted proposals to independent School Teachers’ Review Body (STRB) – decision yet to be made</a:t>
            </a:r>
          </a:p>
          <a:p>
            <a:r>
              <a:rPr lang="en-GB" sz="1900" dirty="0"/>
              <a:t>Starting Salaries to increase to £26,000 in 2020 and to £30,000 by 2022 (rise of 6.4% in 2020)</a:t>
            </a:r>
          </a:p>
          <a:p>
            <a:r>
              <a:rPr lang="en-GB" sz="1900" dirty="0"/>
              <a:t>Experienced Teachers 2.75% increase from September 2020</a:t>
            </a:r>
          </a:p>
          <a:p>
            <a:r>
              <a:rPr lang="en-GB" sz="1900" dirty="0"/>
              <a:t>No additional grants expected to help support these increases.</a:t>
            </a:r>
          </a:p>
          <a:p>
            <a:pPr marL="0" indent="0">
              <a:buNone/>
            </a:pPr>
            <a:endParaRPr lang="en-GB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591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59" y="13652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2020-21 Cost Pressures - Staffing Costs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02" y="1268759"/>
            <a:ext cx="8229600" cy="5452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900" b="1" u="sng" dirty="0"/>
              <a:t>Non-Teaching Staff</a:t>
            </a:r>
          </a:p>
          <a:p>
            <a:r>
              <a:rPr lang="en-GB" sz="1900" dirty="0"/>
              <a:t>Salary Changes for Kent Pay Scheme: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From April 2020: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sz="1600" dirty="0"/>
              <a:t>the minimum pay increase to £9.35 per hour (increase from £9.00 per hour)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sz="1600" dirty="0"/>
              <a:t>merging KR2 &amp; KR3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sz="1600" dirty="0"/>
              <a:t>There will be minimum £1,200 between grades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sz="1600" dirty="0"/>
              <a:t>0.5% steps between top of one grade and bottom of the next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sz="1600" dirty="0"/>
              <a:t>Successful TCP is expecting to be set at 3.6%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sz="1600" dirty="0"/>
              <a:t>Tops of grade expecting to increase by 1.8%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sz="1600" dirty="0"/>
              <a:t>the annual leave entitlement for KR8 is increasing by 2 days to 27 (basic) or 30 (after 5 years service)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sz="1600" dirty="0"/>
              <a:t>Pension Contribution will increase by 0.1% from April 2020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Future years – assume 3% average increase per year</a:t>
            </a:r>
          </a:p>
          <a:p>
            <a:r>
              <a:rPr lang="en-GB" sz="1900" dirty="0"/>
              <a:t>Term Time only calculation introduced from April 2020 (see item 3)</a:t>
            </a:r>
          </a:p>
          <a:p>
            <a:r>
              <a:rPr lang="en-GB" sz="1900" dirty="0"/>
              <a:t>Not all schools have to mirror the pay progression proposals</a:t>
            </a:r>
          </a:p>
          <a:p>
            <a:r>
              <a:rPr lang="en-GB" sz="1900" dirty="0"/>
              <a:t>No additional funding to support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874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59" y="136525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2020-21 Cost Pressures - COVID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02" y="1268759"/>
            <a:ext cx="8229600" cy="5452715"/>
          </a:xfrm>
        </p:spPr>
        <p:txBody>
          <a:bodyPr>
            <a:normAutofit/>
          </a:bodyPr>
          <a:lstStyle/>
          <a:p>
            <a:r>
              <a:rPr lang="en-GB" sz="2000" dirty="0"/>
              <a:t>Funding to cover: Exceptional costs associated with coronavirus (COVID-19) for the period from March to July 2020 – limited to:</a:t>
            </a:r>
          </a:p>
          <a:p>
            <a:pPr marL="0" indent="0">
              <a:buNone/>
            </a:pPr>
            <a:r>
              <a:rPr lang="en-GB" sz="2000" dirty="0"/>
              <a:t>	1. Additional costs of delivering free school meals</a:t>
            </a:r>
          </a:p>
          <a:p>
            <a:pPr marL="0" indent="0">
              <a:buNone/>
            </a:pPr>
            <a:r>
              <a:rPr lang="en-GB" sz="2000" dirty="0"/>
              <a:t>	2. Additional cleaning</a:t>
            </a:r>
          </a:p>
          <a:p>
            <a:pPr marL="0" indent="0">
              <a:buNone/>
            </a:pPr>
            <a:r>
              <a:rPr lang="en-GB" sz="2000" dirty="0"/>
              <a:t>	3. Additional premise costs</a:t>
            </a:r>
          </a:p>
          <a:p>
            <a:pPr marL="0" indent="0">
              <a:buNone/>
            </a:pPr>
            <a:r>
              <a:rPr lang="en-GB" sz="2000" dirty="0"/>
              <a:t>	Only expected to claim costs where they could only be met 	from drawing on reserves</a:t>
            </a:r>
          </a:p>
          <a:p>
            <a:r>
              <a:rPr lang="en-GB" sz="2000" dirty="0"/>
              <a:t>Use of the free school meals voucher scheme – challenges </a:t>
            </a:r>
          </a:p>
          <a:p>
            <a:r>
              <a:rPr lang="en-GB" sz="2000" dirty="0"/>
              <a:t>PPE</a:t>
            </a:r>
          </a:p>
          <a:p>
            <a:r>
              <a:rPr lang="en-GB" sz="2000" dirty="0"/>
              <a:t>Overtime staff costs – TTO</a:t>
            </a:r>
          </a:p>
          <a:p>
            <a:r>
              <a:rPr lang="en-GB" sz="2000" dirty="0"/>
              <a:t>Loss of income – parental contributions in early years settings / hire of school sites / fundraising activities</a:t>
            </a:r>
          </a:p>
          <a:p>
            <a:r>
              <a:rPr lang="en-GB" sz="2000" dirty="0"/>
              <a:t>Savings?</a:t>
            </a:r>
          </a:p>
          <a:p>
            <a:endParaRPr lang="en-GB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414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n-GB" sz="4000" dirty="0"/>
              <a:t>Reminder - Schools Budgets: The National Picture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551703" y="4005064"/>
            <a:ext cx="8229600" cy="2405286"/>
          </a:xfrm>
        </p:spPr>
        <p:txBody>
          <a:bodyPr>
            <a:normAutofit fontScale="92500" lnSpcReduction="10000"/>
          </a:bodyPr>
          <a:lstStyle/>
          <a:p>
            <a:pPr marL="0" indent="0">
              <a:defRPr/>
            </a:pPr>
            <a:endParaRPr lang="en-GB" altLang="en-US" sz="2400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 three year funding commitment but no detailed breakdown in years 2 or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Minimum Funding Levels were set in 2020-21 at £,3750 for primary (rising to £4,000 in 2021-22) &amp; £5,000 for secondary schools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2020-21 includes £780m for High Needs – waiting outcome of SEN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No clear detail yet of what additional cost pressures will need to be found from within this new funding i.e. inflation, rising secondary population, starting teachers salary = £30k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 firm commitment to move towards a hard National Funding Formula (NFF) but no news on when so Kent can continue to set a local funding formula for schools (for the moment….)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  <a:defRPr/>
            </a:pPr>
            <a:endParaRPr lang="en-GB" altLang="en-US" sz="1800" dirty="0">
              <a:solidFill>
                <a:schemeClr val="accent2"/>
              </a:solidFill>
            </a:endParaRPr>
          </a:p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8A3334E-8D4D-43F1-B91C-A874AF2F477F}"/>
              </a:ext>
            </a:extLst>
          </p:cNvPr>
          <p:cNvGraphicFramePr>
            <a:graphicFrameLocks noGrp="1"/>
          </p:cNvGraphicFramePr>
          <p:nvPr/>
        </p:nvGraphicFramePr>
        <p:xfrm>
          <a:off x="539552" y="1302902"/>
          <a:ext cx="780060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706">
                  <a:extLst>
                    <a:ext uri="{9D8B030D-6E8A-4147-A177-3AD203B41FA5}">
                      <a16:colId xmlns:a16="http://schemas.microsoft.com/office/drawing/2014/main" val="2316449941"/>
                    </a:ext>
                  </a:extLst>
                </a:gridCol>
                <a:gridCol w="1193638">
                  <a:extLst>
                    <a:ext uri="{9D8B030D-6E8A-4147-A177-3AD203B41FA5}">
                      <a16:colId xmlns:a16="http://schemas.microsoft.com/office/drawing/2014/main" val="80835619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488145766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988423358"/>
                    </a:ext>
                  </a:extLst>
                </a:gridCol>
                <a:gridCol w="1967954">
                  <a:extLst>
                    <a:ext uri="{9D8B030D-6E8A-4147-A177-3AD203B41FA5}">
                      <a16:colId xmlns:a16="http://schemas.microsoft.com/office/drawing/2014/main" val="3747692545"/>
                    </a:ext>
                  </a:extLst>
                </a:gridCol>
              </a:tblGrid>
              <a:tr h="1112520">
                <a:tc>
                  <a:txBody>
                    <a:bodyPr/>
                    <a:lstStyle/>
                    <a:p>
                      <a:endParaRPr lang="en-GB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Budget</a:t>
                      </a:r>
                    </a:p>
                    <a:p>
                      <a:pPr algn="ctr"/>
                      <a:r>
                        <a:rPr lang="en-GB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£’bn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which Pension Funding</a:t>
                      </a:r>
                    </a:p>
                    <a:p>
                      <a:pPr algn="ctr"/>
                      <a:r>
                        <a:rPr lang="en-GB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£’bn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which Spending Round</a:t>
                      </a:r>
                    </a:p>
                    <a:p>
                      <a:pPr algn="ctr"/>
                      <a:r>
                        <a:rPr lang="en-GB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£’bn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Increase from 2019-20 levels</a:t>
                      </a:r>
                    </a:p>
                    <a:p>
                      <a:pPr algn="ctr"/>
                      <a:r>
                        <a:rPr lang="en-GB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878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2019-20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2627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2020-21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48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2021-22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631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2022-23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604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207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863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460046" y="125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4000" dirty="0"/>
              <a:t>Reminder - Schools Budgets 2020-21: The Local Picture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4CBB5A-D564-450E-8BAB-08CEF9127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268760"/>
            <a:ext cx="8496944" cy="5028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en-GB" altLang="en-US" sz="2000" kern="0" dirty="0"/>
              <a:t>Kent is expecting to receive an additional £86m in 2020-21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altLang="en-US" sz="2000" kern="0" dirty="0"/>
              <a:t>Funding rates for primary &amp; secondary schools: fully moved to the NFF (to help correct historic underfunding – but still lower than other LAs); most factor rates increased by 4%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altLang="en-US" sz="2000" kern="0" dirty="0"/>
              <a:t>High Needs funding rates increased by 9%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altLang="en-US" sz="2000" kern="0" dirty="0"/>
              <a:t>Early Years funding increased by 8p per hour for 3&amp;4/2 </a:t>
            </a:r>
            <a:r>
              <a:rPr lang="en-GB" altLang="en-US" sz="2000" kern="0" dirty="0" err="1"/>
              <a:t>yr</a:t>
            </a:r>
            <a:r>
              <a:rPr lang="en-GB" altLang="en-US" sz="2000" kern="0" dirty="0"/>
              <a:t> olds</a:t>
            </a:r>
          </a:p>
          <a:p>
            <a:pPr marL="0" indent="0">
              <a:defRPr/>
            </a:pPr>
            <a:endParaRPr lang="en-GB" altLang="en-US" sz="2400" kern="0" dirty="0">
              <a:solidFill>
                <a:schemeClr val="accent2"/>
              </a:solidFill>
            </a:endParaRPr>
          </a:p>
          <a:p>
            <a:pPr marL="0" indent="0">
              <a:defRPr/>
            </a:pPr>
            <a:endParaRPr lang="en-GB" altLang="en-US" sz="1800" kern="0" dirty="0">
              <a:solidFill>
                <a:schemeClr val="accent2"/>
              </a:solidFill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1563824-0BC6-46E9-B21E-111841EF7320}"/>
              </a:ext>
            </a:extLst>
          </p:cNvPr>
          <p:cNvGraphicFramePr>
            <a:graphicFrameLocks noGrp="1"/>
          </p:cNvGraphicFramePr>
          <p:nvPr/>
        </p:nvGraphicFramePr>
        <p:xfrm>
          <a:off x="454326" y="3357563"/>
          <a:ext cx="8229600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182328451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42715745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591984959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4114965688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7596865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Funding Block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Total in </a:t>
                      </a:r>
                    </a:p>
                    <a:p>
                      <a:r>
                        <a:rPr lang="en-GB" dirty="0"/>
                        <a:t>2019-20</a:t>
                      </a:r>
                    </a:p>
                    <a:p>
                      <a:r>
                        <a:rPr lang="en-GB" dirty="0"/>
                        <a:t>£’</a:t>
                      </a:r>
                      <a:r>
                        <a:rPr lang="en-GB" dirty="0" err="1"/>
                        <a:t>ms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Increase in Funding rates £’</a:t>
                      </a:r>
                      <a:r>
                        <a:rPr lang="en-GB" dirty="0" err="1"/>
                        <a:t>ms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Demography Funding </a:t>
                      </a:r>
                    </a:p>
                    <a:p>
                      <a:r>
                        <a:rPr lang="en-GB" dirty="0"/>
                        <a:t>£’</a:t>
                      </a:r>
                      <a:r>
                        <a:rPr lang="en-GB" dirty="0" err="1"/>
                        <a:t>ms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Total in </a:t>
                      </a:r>
                    </a:p>
                    <a:p>
                      <a:r>
                        <a:rPr lang="en-GB" dirty="0"/>
                        <a:t>2020-21 </a:t>
                      </a:r>
                    </a:p>
                    <a:p>
                      <a:r>
                        <a:rPr lang="en-GB" dirty="0"/>
                        <a:t>£’</a:t>
                      </a:r>
                      <a:r>
                        <a:rPr lang="en-GB" dirty="0" err="1"/>
                        <a:t>ms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845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Schools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826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High Needs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84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Early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900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Central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313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1,221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1,308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177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1493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800" dirty="0"/>
              <a:t>Reminder - Schools Budgets 2020-21: The Local Picture</a:t>
            </a:r>
            <a:r>
              <a:rPr lang="en-GB" sz="2500" dirty="0"/>
              <a:t> - Primary &amp; Secondary Schools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78164" y="1384781"/>
            <a:ext cx="3538736" cy="5336694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en-GB" altLang="en-US" sz="2500" b="1" u="sng" dirty="0"/>
              <a:t>School Block: Impact of Funding Announcements </a:t>
            </a:r>
          </a:p>
          <a:p>
            <a:pPr>
              <a:defRPr/>
            </a:pPr>
            <a:r>
              <a:rPr lang="en-GB" sz="2500" dirty="0"/>
              <a:t>The table shows where Kent is ranked nationally out of 152 LAs in respect of how much SB funding it receives per pupil from the Government (excluding premise factors)</a:t>
            </a:r>
          </a:p>
          <a:p>
            <a:pPr>
              <a:defRPr/>
            </a:pPr>
            <a:r>
              <a:rPr lang="en-GB" sz="2500" dirty="0"/>
              <a:t>The introduction of the MPPL for secondary schools has had a significant positive impact on the average rate of funding</a:t>
            </a:r>
          </a:p>
          <a:p>
            <a:pPr>
              <a:defRPr/>
            </a:pPr>
            <a:endParaRPr lang="en-GB" sz="2500" dirty="0"/>
          </a:p>
          <a:p>
            <a:pPr marL="0" indent="0">
              <a:buNone/>
              <a:defRPr/>
            </a:pPr>
            <a:endParaRPr lang="en-GB" sz="2500" dirty="0"/>
          </a:p>
          <a:p>
            <a:pPr>
              <a:defRPr/>
            </a:pPr>
            <a:endParaRPr lang="en-GB" altLang="en-US" sz="2500" u="sng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07F277-3CB8-4A39-AA7A-D45034EDF0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9472" y="2778293"/>
            <a:ext cx="4807455" cy="2479507"/>
          </a:xfrm>
          <a:prstGeom prst="rect">
            <a:avLst/>
          </a:prstGeom>
          <a:noFill/>
        </p:spPr>
      </p:pic>
      <p:sp>
        <p:nvSpPr>
          <p:cNvPr id="136" name="Slide Number Placeholder 4">
            <a:extLst>
              <a:ext uri="{FF2B5EF4-FFF2-40B4-BE49-F238E27FC236}">
                <a16:creationId xmlns:a16="http://schemas.microsoft.com/office/drawing/2014/main" id="{7064E610-D4E0-49A0-91C4-913A0986D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C06B74C9-1984-4309-B629-64A9E2680539}" type="slidenum">
              <a:rPr lang="en-GB" smtClean="0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996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84784"/>
          </a:xfrm>
        </p:spPr>
        <p:txBody>
          <a:bodyPr>
            <a:normAutofit fontScale="90000"/>
          </a:bodyPr>
          <a:lstStyle/>
          <a:p>
            <a:r>
              <a:rPr lang="en-GB" sz="3200" dirty="0"/>
              <a:t>Reminder - Schools Budgets 2020-21: Key Agreements - Primary &amp; Secondary Schools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en-GB" altLang="en-US" sz="1600" b="1" u="sng" dirty="0"/>
              <a:t>HEADLINES</a:t>
            </a:r>
          </a:p>
          <a:p>
            <a:pPr marL="0" indent="0">
              <a:buNone/>
              <a:defRPr/>
            </a:pPr>
            <a:endParaRPr lang="en-GB" altLang="en-US" sz="1600" u="sng" dirty="0"/>
          </a:p>
          <a:p>
            <a:pPr marL="0" indent="0">
              <a:buNone/>
              <a:defRPr/>
            </a:pPr>
            <a:r>
              <a:rPr lang="en-GB" altLang="en-US" sz="1600" u="sng" dirty="0"/>
              <a:t>Addressing Local Areas of Concern: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Introduction of a falling roll fund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Maintenance of the primary lump sum at £120,000 per school (higher than the NFF)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Support for a 1% transfer from the Schools Block into the High Needs Block to support greater inclusion of children &amp; young people in Primary &amp; Secondary schools (agreed by Secretary of State Approval) – work progressing on at the best way to use this money (see item 2)</a:t>
            </a:r>
          </a:p>
          <a:p>
            <a:pPr marL="0" indent="0">
              <a:buNone/>
              <a:defRPr/>
            </a:pPr>
            <a:endParaRPr lang="en-GB" altLang="en-US" sz="1600" dirty="0"/>
          </a:p>
          <a:p>
            <a:pPr marL="0" indent="0">
              <a:buNone/>
              <a:defRPr/>
            </a:pPr>
            <a:r>
              <a:rPr lang="en-GB" altLang="en-US" sz="1600" u="sng" dirty="0"/>
              <a:t>Formula Changes in 2020-21: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Commitment to continue to move towards the Schools’ National Funding Formula for primary &amp; secondary schools including: </a:t>
            </a:r>
          </a:p>
          <a:p>
            <a:pPr marL="0" indent="0">
              <a:buNone/>
              <a:defRPr/>
            </a:pPr>
            <a:r>
              <a:rPr lang="en-GB" altLang="en-US" sz="1600" dirty="0"/>
              <a:t>	1. Minimum Per Pupil Level: £3,750 for Primary &amp; £5,000 for Secondary</a:t>
            </a:r>
          </a:p>
          <a:p>
            <a:pPr marL="0" indent="0">
              <a:buNone/>
              <a:defRPr/>
            </a:pPr>
            <a:r>
              <a:rPr lang="en-GB" altLang="en-US" sz="1600" dirty="0"/>
              <a:t>	2. Low prior Attainment increased to 100% (previously 70-77%)</a:t>
            </a:r>
          </a:p>
          <a:p>
            <a:pPr marL="0" indent="0">
              <a:buNone/>
              <a:defRPr/>
            </a:pPr>
            <a:r>
              <a:rPr lang="en-GB" altLang="en-US" sz="1600" dirty="0"/>
              <a:t>	3. Most other factors increased by 4%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Exceptions are:</a:t>
            </a:r>
          </a:p>
          <a:p>
            <a:pPr marL="0" indent="0">
              <a:buNone/>
              <a:defRPr/>
            </a:pPr>
            <a:r>
              <a:rPr lang="en-GB" altLang="en-US" sz="1600" dirty="0"/>
              <a:t>	1. Basic Entitlement Factor (AWPU) set at 99.3% (increase of 3.3%)</a:t>
            </a:r>
          </a:p>
          <a:p>
            <a:pPr marL="0" indent="0">
              <a:buNone/>
              <a:defRPr/>
            </a:pPr>
            <a:r>
              <a:rPr lang="en-GB" altLang="en-US" sz="1600" dirty="0"/>
              <a:t>	2. Deprivation factor for Ever 6 FSM: Primary (58% - same rate as 19-20) &amp; 	Secondary (73%)</a:t>
            </a:r>
          </a:p>
          <a:p>
            <a:pPr marL="285750" indent="-285750">
              <a:defRPr/>
            </a:pPr>
            <a:r>
              <a:rPr lang="en-GB" altLang="en-US" sz="1600" dirty="0"/>
              <a:t>Minimum Funding Guarantee set at 0.5%</a:t>
            </a:r>
            <a:endParaRPr lang="en-GB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Reminder - Schools Budgets 2020-21: Key Agreements - Primary &amp; Secondary Schools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4C3FD0-F065-428A-B0E4-BD82B3E1D9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64" y="881583"/>
            <a:ext cx="7848872" cy="523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3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 fontScale="90000"/>
          </a:bodyPr>
          <a:lstStyle/>
          <a:p>
            <a:r>
              <a:rPr lang="en-GB" sz="3200" dirty="0"/>
              <a:t>Schools Budgets 2020-21: Key Agreements - Primary &amp; Secondary Schools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0728"/>
            <a:ext cx="8229600" cy="52565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400" dirty="0"/>
              <a:t>What is the impact of the formula rate changes?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350BE2-328F-4A72-80B0-AA6709BE4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347" y="1566090"/>
            <a:ext cx="7001305" cy="422987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EB9E742-6EC2-445C-9D19-12A1DB445208}"/>
              </a:ext>
            </a:extLst>
          </p:cNvPr>
          <p:cNvSpPr txBox="1"/>
          <p:nvPr/>
        </p:nvSpPr>
        <p:spPr>
          <a:xfrm>
            <a:off x="539552" y="6294624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Table excludes Lump Sum, Rates &amp; PFI factors</a:t>
            </a:r>
          </a:p>
        </p:txBody>
      </p:sp>
    </p:spTree>
    <p:extLst>
      <p:ext uri="{BB962C8B-B14F-4D97-AF65-F5344CB8AC3E}">
        <p14:creationId xmlns:p14="http://schemas.microsoft.com/office/powerpoint/2010/main" val="2099782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0780"/>
            <a:ext cx="8229600" cy="922114"/>
          </a:xfrm>
        </p:spPr>
        <p:txBody>
          <a:bodyPr>
            <a:noAutofit/>
          </a:bodyPr>
          <a:lstStyle/>
          <a:p>
            <a:br>
              <a:rPr lang="en-GB" sz="2400" dirty="0"/>
            </a:br>
            <a:r>
              <a:rPr lang="en-GB" sz="2800" dirty="0"/>
              <a:t>Schools Budgets 2020-21: Key Agreements – Falling Roll Funding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894"/>
            <a:ext cx="8229600" cy="493326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GB" sz="2400" b="1" dirty="0">
              <a:solidFill>
                <a:srgbClr val="4283C4"/>
              </a:solidFill>
            </a:endParaRPr>
          </a:p>
          <a:p>
            <a:pPr lvl="0"/>
            <a:r>
              <a:rPr lang="en-GB" sz="2600" dirty="0"/>
              <a:t>New policy for 2020-21</a:t>
            </a:r>
          </a:p>
          <a:p>
            <a:pPr lvl="0"/>
            <a:r>
              <a:rPr lang="en-GB" sz="2600" dirty="0"/>
              <a:t>Funded from a top-slice of schools budget</a:t>
            </a:r>
          </a:p>
          <a:p>
            <a:pPr lvl="0"/>
            <a:r>
              <a:rPr lang="en-GB" sz="2600" dirty="0"/>
              <a:t>Agreed to be reviewed after 1</a:t>
            </a:r>
            <a:r>
              <a:rPr lang="en-GB" sz="2600" baseline="30000" dirty="0"/>
              <a:t>st</a:t>
            </a:r>
            <a:r>
              <a:rPr lang="en-GB" sz="2600" dirty="0"/>
              <a:t> year</a:t>
            </a:r>
          </a:p>
          <a:p>
            <a:pPr lvl="0"/>
            <a:r>
              <a:rPr lang="en-GB" sz="2600" dirty="0"/>
              <a:t>Purpose: to support good schools with falling rolls, where planning data shows that the surplus places will be needed within the next 3 financial years.</a:t>
            </a:r>
          </a:p>
          <a:p>
            <a:pPr lvl="0"/>
            <a:endParaRPr lang="en-GB" sz="2600" dirty="0"/>
          </a:p>
          <a:p>
            <a:pPr marL="0" indent="0">
              <a:buNone/>
            </a:pPr>
            <a:r>
              <a:rPr lang="en-GB" sz="2900" b="1" dirty="0">
                <a:solidFill>
                  <a:srgbClr val="4283C4"/>
                </a:solidFill>
              </a:rPr>
              <a:t>Outcomes:</a:t>
            </a:r>
          </a:p>
          <a:p>
            <a:r>
              <a:rPr lang="en-GB" sz="2600" dirty="0"/>
              <a:t>15 primary schools and 6 secondary schools were considered eligible for the fund against the agreed criteria.</a:t>
            </a:r>
          </a:p>
          <a:p>
            <a:r>
              <a:rPr lang="en-GB" sz="2600" dirty="0"/>
              <a:t>5 of these applications required Secretary of State Approval (School did not have an OFSTED rating of good or outstanding). Only 1 application was agreed. </a:t>
            </a:r>
          </a:p>
          <a:p>
            <a:r>
              <a:rPr lang="en-GB" sz="2600" dirty="0"/>
              <a:t>Of the 17 schools who were awarded the funding only 7 have confirmed they have completed a curriculum planning tool and so have received the funding.</a:t>
            </a:r>
          </a:p>
          <a:p>
            <a:r>
              <a:rPr lang="en-GB" sz="2600" dirty="0"/>
              <a:t>Review to be undertaken in the Autumn for recommendation to the SFF in November 2020.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B74C9-1984-4309-B629-64A9E2680539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547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/>
              <a:t>Reminder - Schools Budgets 2020-21</a:t>
            </a:r>
            <a:br>
              <a:rPr lang="en-GB" sz="3200" dirty="0"/>
            </a:br>
            <a:r>
              <a:rPr lang="en-GB" sz="3200" dirty="0"/>
              <a:t>Key Agreements – High Needs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482954" y="1349896"/>
            <a:ext cx="8229600" cy="415820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GB" altLang="en-US" sz="1600" b="1" u="sng" dirty="0"/>
              <a:t>HEADLINES</a:t>
            </a:r>
            <a:endParaRPr lang="en-GB" altLang="en-US" sz="16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Funding continues to be insufficient to met current/future demand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High Needs deficit expected to increase further in 2020-21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No changes to the formulas and methods used to distribute funding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Committed to increase the formula rates used for calculating high needs funding for Special Schools, SRPs, Mainstream and FE Colleges by 4%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Alternative Provision budget to remain unchanged for 2020-21 as previously confirmed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ESFA set Special Schools Minimum Funding Guarantee at 0%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Special Schools Funding Formula Review 2020 – update to be provided in September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See item 2 high needs funding for further information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Outcome of the  National SEN review was expected in 2020 but has now been delayed to 2021 at the earliest</a:t>
            </a:r>
          </a:p>
          <a:p>
            <a:pPr marL="0" indent="0">
              <a:defRPr/>
            </a:pPr>
            <a:endParaRPr lang="en-GB" sz="2400" dirty="0">
              <a:solidFill>
                <a:schemeClr val="accent2"/>
              </a:solidFill>
            </a:endParaRPr>
          </a:p>
          <a:p>
            <a:pPr>
              <a:buFontTx/>
              <a:buChar char="-"/>
              <a:defRPr/>
            </a:pPr>
            <a:endParaRPr lang="en-GB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53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07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URL xmlns="http://schemas.microsoft.com/sharepoint/v3">
      <Url xsi:nil="true"/>
      <Description xsi:nil="true"/>
    </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CB95C9C663FF458B26C7EB1DE24B6A" ma:contentTypeVersion="308" ma:contentTypeDescription="Create a new document." ma:contentTypeScope="" ma:versionID="a51a6ae1b23b60c5f994fdd6963dd804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3/fields" targetNamespace="http://schemas.microsoft.com/office/2006/metadata/properties" ma:root="true" ma:fieldsID="147c74f43b992672cb57bb61a03c17d5" ns1:_="" ns2:_="">
    <xsd:import namespace="http://schemas.microsoft.com/sharepoint/v3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Version" minOccurs="0"/>
                <xsd:element ref="ns1: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URL" ma:index="11" nillable="true" ma:displayName="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Version" ma:index="10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 ma:index="9" ma:displayName="Subject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A221AD-22C9-4FF9-8E1B-94BC624F39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7BE75F-9CB0-4911-974C-87294FF261EC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sharepoint/v3/field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FCD4727-F705-4CF3-ADC2-C50185BCB6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2007 PowerPoint template</Template>
  <TotalTime>5136</TotalTime>
  <Words>1104</Words>
  <Application>Microsoft Office PowerPoint</Application>
  <PresentationFormat>On-screen Show (4:3)</PresentationFormat>
  <Paragraphs>184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Courier New</vt:lpstr>
      <vt:lpstr>Wingdings</vt:lpstr>
      <vt:lpstr>Office 2007 PowerPoint template</vt:lpstr>
      <vt:lpstr>School Budget Update 2020-21</vt:lpstr>
      <vt:lpstr>Reminder - Schools Budgets: The National Picture</vt:lpstr>
      <vt:lpstr>Reminder - Schools Budgets 2020-21: The Local Picture</vt:lpstr>
      <vt:lpstr>Reminder - Schools Budgets 2020-21: The Local Picture - Primary &amp; Secondary Schools</vt:lpstr>
      <vt:lpstr>Reminder - Schools Budgets 2020-21: Key Agreements - Primary &amp; Secondary Schools</vt:lpstr>
      <vt:lpstr>Reminder - Schools Budgets 2020-21: Key Agreements - Primary &amp; Secondary Schools</vt:lpstr>
      <vt:lpstr>Schools Budgets 2020-21: Key Agreements - Primary &amp; Secondary Schools</vt:lpstr>
      <vt:lpstr> Schools Budgets 2020-21: Key Agreements – Falling Roll Funding </vt:lpstr>
      <vt:lpstr>Reminder - Schools Budgets 2020-21 Key Agreements – High Needs</vt:lpstr>
      <vt:lpstr>2020-21 Other Grants &amp; Funding</vt:lpstr>
      <vt:lpstr>2020-21 Cost Pressures - Staffing Costs </vt:lpstr>
      <vt:lpstr>2020-21 Cost Pressures - Staffing Costs </vt:lpstr>
      <vt:lpstr>2020-21 Cost Pressures - COVID</vt:lpstr>
    </vt:vector>
  </TitlesOfParts>
  <Company>Kent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Tour_Slides 2014-15</dc:title>
  <dc:creator>scottc01</dc:creator>
  <dc:description>Budget update March 2014</dc:description>
  <cp:lastModifiedBy>Stone, Karen - ST F</cp:lastModifiedBy>
  <cp:revision>337</cp:revision>
  <cp:lastPrinted>2019-03-01T08:46:34Z</cp:lastPrinted>
  <dcterms:created xsi:type="dcterms:W3CDTF">2013-02-22T10:16:28Z</dcterms:created>
  <dcterms:modified xsi:type="dcterms:W3CDTF">2020-07-17T13:48:29Z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5e328715-89ef-4d66-9f66-cdc39c758dae</vt:lpwstr>
  </property>
  <property fmtid="{D5CDD505-2E9C-101B-9397-08002B2CF9AE}" pid="3" name="ContentTypeId">
    <vt:lpwstr>0x0101007CCB95C9C663FF458B26C7EB1DE24B6A</vt:lpwstr>
  </property>
</Properties>
</file>