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32" r:id="rId3"/>
    <p:sldMasterId id="2147483751" r:id="rId4"/>
  </p:sldMasterIdLst>
  <p:notesMasterIdLst>
    <p:notesMasterId r:id="rId58"/>
  </p:notesMasterIdLst>
  <p:sldIdLst>
    <p:sldId id="263" r:id="rId5"/>
    <p:sldId id="270" r:id="rId6"/>
    <p:sldId id="1229" r:id="rId7"/>
    <p:sldId id="1257" r:id="rId8"/>
    <p:sldId id="805" r:id="rId9"/>
    <p:sldId id="283" r:id="rId10"/>
    <p:sldId id="1231" r:id="rId11"/>
    <p:sldId id="1230" r:id="rId12"/>
    <p:sldId id="1232" r:id="rId13"/>
    <p:sldId id="1234" r:id="rId14"/>
    <p:sldId id="1235" r:id="rId15"/>
    <p:sldId id="1250" r:id="rId16"/>
    <p:sldId id="1252" r:id="rId17"/>
    <p:sldId id="1237" r:id="rId18"/>
    <p:sldId id="1249" r:id="rId19"/>
    <p:sldId id="1253" r:id="rId20"/>
    <p:sldId id="1238" r:id="rId21"/>
    <p:sldId id="1251" r:id="rId22"/>
    <p:sldId id="1254" r:id="rId23"/>
    <p:sldId id="1239" r:id="rId24"/>
    <p:sldId id="1240" r:id="rId25"/>
    <p:sldId id="1244" r:id="rId26"/>
    <p:sldId id="1233" r:id="rId27"/>
    <p:sldId id="1245" r:id="rId28"/>
    <p:sldId id="1246" r:id="rId29"/>
    <p:sldId id="1228" r:id="rId30"/>
    <p:sldId id="1236" r:id="rId31"/>
    <p:sldId id="268" r:id="rId32"/>
    <p:sldId id="807" r:id="rId33"/>
    <p:sldId id="1226" r:id="rId34"/>
    <p:sldId id="556" r:id="rId35"/>
    <p:sldId id="569" r:id="rId36"/>
    <p:sldId id="558" r:id="rId37"/>
    <p:sldId id="541" r:id="rId38"/>
    <p:sldId id="578" r:id="rId39"/>
    <p:sldId id="588" r:id="rId40"/>
    <p:sldId id="1247" r:id="rId41"/>
    <p:sldId id="271" r:id="rId42"/>
    <p:sldId id="259" r:id="rId43"/>
    <p:sldId id="258" r:id="rId44"/>
    <p:sldId id="261" r:id="rId45"/>
    <p:sldId id="260" r:id="rId46"/>
    <p:sldId id="267" r:id="rId47"/>
    <p:sldId id="266" r:id="rId48"/>
    <p:sldId id="276" r:id="rId49"/>
    <p:sldId id="269" r:id="rId50"/>
    <p:sldId id="273" r:id="rId51"/>
    <p:sldId id="275" r:id="rId52"/>
    <p:sldId id="277" r:id="rId53"/>
    <p:sldId id="1248" r:id="rId54"/>
    <p:sldId id="1256" r:id="rId55"/>
    <p:sldId id="1255" r:id="rId56"/>
    <p:sldId id="1227" r:id="rId57"/>
  </p:sldIdLst>
  <p:sldSz cx="12192000" cy="6858000"/>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saven, Kevin - CY SCS" initials="KK-CS" lastIdx="1" clrIdx="0">
    <p:extLst>
      <p:ext uri="{19B8F6BF-5375-455C-9EA6-DF929625EA0E}">
        <p15:presenceInfo xmlns:p15="http://schemas.microsoft.com/office/powerpoint/2012/main" userId="S::KasavK01@invicta.cantium.net::136b44c3-f842-4f3b-acd3-6da11de5c5e5" providerId="AD"/>
      </p:ext>
    </p:extLst>
  </p:cmAuthor>
  <p:cmAuthor id="2" name="Hammond, Sarah - CY SCS" initials="HS-CS" lastIdx="2" clrIdx="1">
    <p:extLst>
      <p:ext uri="{19B8F6BF-5375-455C-9EA6-DF929625EA0E}">
        <p15:presenceInfo xmlns:p15="http://schemas.microsoft.com/office/powerpoint/2012/main" userId="S::HammoS99@invicta.cantium.net::83f8bf4b-bfa1-44d7-a8f7-ba4e744bdb07" providerId="AD"/>
      </p:ext>
    </p:extLst>
  </p:cmAuthor>
  <p:cmAuthor id="3" name="Roberts, Clodagh - CY CDO (Corporate Director's Office)" initials="RC-CC(DO" lastIdx="29" clrIdx="2">
    <p:extLst>
      <p:ext uri="{19B8F6BF-5375-455C-9EA6-DF929625EA0E}">
        <p15:presenceInfo xmlns:p15="http://schemas.microsoft.com/office/powerpoint/2012/main" userId="S::RoberC12@invicta.cantium.net::4cf9448c-7403-4f3d-adab-2b830c4f58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097"/>
    <a:srgbClr val="355EA9"/>
    <a:srgbClr val="CCECFF"/>
    <a:srgbClr val="A6A6A6"/>
    <a:srgbClr val="6F91CF"/>
    <a:srgbClr val="86B2C0"/>
    <a:srgbClr val="3C67B5"/>
    <a:srgbClr val="98B6EA"/>
    <a:srgbClr val="8FAADC"/>
    <a:srgbClr val="628BD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94" autoAdjust="0"/>
    <p:restoredTop sz="94660"/>
  </p:normalViewPr>
  <p:slideViewPr>
    <p:cSldViewPr snapToGrid="0">
      <p:cViewPr varScale="1">
        <p:scale>
          <a:sx n="67" d="100"/>
          <a:sy n="67" d="100"/>
        </p:scale>
        <p:origin x="672" y="3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1" d="100"/>
          <a:sy n="51" d="100"/>
        </p:scale>
        <p:origin x="2976"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00A2E4"/>
            </a:solidFill>
            <a:ln w="28575">
              <a:solidFill>
                <a:srgbClr val="29B7EA"/>
              </a:solidFill>
            </a:ln>
            <a:effectLst/>
          </c:spPr>
          <c:invertIfNegative val="0"/>
          <c:cat>
            <c:strRef>
              <c:f>Sheet1!$A$2</c:f>
              <c:strCache>
                <c:ptCount val="1"/>
                <c:pt idx="0">
                  <c:v>Category 1</c:v>
                </c:pt>
              </c:strCache>
            </c:strRef>
          </c:cat>
          <c:val>
            <c:numRef>
              <c:f>Sheet1!$B$2</c:f>
              <c:numCache>
                <c:formatCode>General</c:formatCode>
                <c:ptCount val="1"/>
                <c:pt idx="0">
                  <c:v>4.3</c:v>
                </c:pt>
              </c:numCache>
            </c:numRef>
          </c:val>
          <c:extLst>
            <c:ext xmlns:c16="http://schemas.microsoft.com/office/drawing/2014/chart" uri="{C3380CC4-5D6E-409C-BE32-E72D297353CC}">
              <c16:uniqueId val="{00000000-45AD-4506-A4FC-DB974475A4B7}"/>
            </c:ext>
          </c:extLst>
        </c:ser>
        <c:ser>
          <c:idx val="1"/>
          <c:order val="1"/>
          <c:tx>
            <c:strRef>
              <c:f>Sheet1!$C$1</c:f>
              <c:strCache>
                <c:ptCount val="1"/>
                <c:pt idx="0">
                  <c:v>Series 2</c:v>
                </c:pt>
              </c:strCache>
            </c:strRef>
          </c:tx>
          <c:spPr>
            <a:solidFill>
              <a:srgbClr val="F15D22"/>
            </a:solidFill>
            <a:ln w="28575">
              <a:solidFill>
                <a:srgbClr val="F08E74"/>
              </a:solidFill>
            </a:ln>
            <a:effectLst/>
          </c:spPr>
          <c:invertIfNegative val="0"/>
          <c:cat>
            <c:strRef>
              <c:f>Sheet1!$A$2</c:f>
              <c:strCache>
                <c:ptCount val="1"/>
                <c:pt idx="0">
                  <c:v>Category 1</c:v>
                </c:pt>
              </c:strCache>
            </c:strRef>
          </c:cat>
          <c:val>
            <c:numRef>
              <c:f>Sheet1!$C$2</c:f>
              <c:numCache>
                <c:formatCode>General</c:formatCode>
                <c:ptCount val="1"/>
                <c:pt idx="0">
                  <c:v>2.4</c:v>
                </c:pt>
              </c:numCache>
            </c:numRef>
          </c:val>
          <c:extLst>
            <c:ext xmlns:c16="http://schemas.microsoft.com/office/drawing/2014/chart" uri="{C3380CC4-5D6E-409C-BE32-E72D297353CC}">
              <c16:uniqueId val="{00000001-45AD-4506-A4FC-DB974475A4B7}"/>
            </c:ext>
          </c:extLst>
        </c:ser>
        <c:ser>
          <c:idx val="2"/>
          <c:order val="2"/>
          <c:tx>
            <c:strRef>
              <c:f>Sheet1!$D$1</c:f>
              <c:strCache>
                <c:ptCount val="1"/>
                <c:pt idx="0">
                  <c:v>Series 3</c:v>
                </c:pt>
              </c:strCache>
            </c:strRef>
          </c:tx>
          <c:spPr>
            <a:solidFill>
              <a:srgbClr val="0F8B76"/>
            </a:solidFill>
            <a:ln w="28575">
              <a:solidFill>
                <a:srgbClr val="6BA496"/>
              </a:solidFill>
            </a:ln>
            <a:effectLst/>
          </c:spPr>
          <c:invertIfNegative val="0"/>
          <c:cat>
            <c:strRef>
              <c:f>Sheet1!$A$2</c:f>
              <c:strCache>
                <c:ptCount val="1"/>
                <c:pt idx="0">
                  <c:v>Category 1</c:v>
                </c:pt>
              </c:strCache>
            </c:strRef>
          </c:cat>
          <c:val>
            <c:numRef>
              <c:f>Sheet1!$D$2</c:f>
              <c:numCache>
                <c:formatCode>General</c:formatCode>
                <c:ptCount val="1"/>
                <c:pt idx="0">
                  <c:v>2</c:v>
                </c:pt>
              </c:numCache>
            </c:numRef>
          </c:val>
          <c:extLst>
            <c:ext xmlns:c16="http://schemas.microsoft.com/office/drawing/2014/chart" uri="{C3380CC4-5D6E-409C-BE32-E72D297353CC}">
              <c16:uniqueId val="{00000002-45AD-4506-A4FC-DB974475A4B7}"/>
            </c:ext>
          </c:extLst>
        </c:ser>
        <c:ser>
          <c:idx val="3"/>
          <c:order val="3"/>
          <c:tx>
            <c:strRef>
              <c:f>Sheet1!$E$1</c:f>
              <c:strCache>
                <c:ptCount val="1"/>
                <c:pt idx="0">
                  <c:v>Series 4</c:v>
                </c:pt>
              </c:strCache>
            </c:strRef>
          </c:tx>
          <c:spPr>
            <a:solidFill>
              <a:schemeClr val="accent4"/>
            </a:solidFill>
            <a:ln>
              <a:noFill/>
            </a:ln>
            <a:effectLst/>
          </c:spPr>
          <c:invertIfNegative val="0"/>
          <c:dPt>
            <c:idx val="0"/>
            <c:invertIfNegative val="0"/>
            <c:bubble3D val="0"/>
            <c:spPr>
              <a:solidFill>
                <a:srgbClr val="FFCE00"/>
              </a:solidFill>
              <a:ln w="28575">
                <a:solidFill>
                  <a:srgbClr val="FFE692"/>
                </a:solidFill>
              </a:ln>
              <a:effectLst/>
            </c:spPr>
            <c:extLst>
              <c:ext xmlns:c16="http://schemas.microsoft.com/office/drawing/2014/chart" uri="{C3380CC4-5D6E-409C-BE32-E72D297353CC}">
                <c16:uniqueId val="{00000004-45AD-4506-A4FC-DB974475A4B7}"/>
              </c:ext>
            </c:extLst>
          </c:dPt>
          <c:cat>
            <c:strRef>
              <c:f>Sheet1!$A$2</c:f>
              <c:strCache>
                <c:ptCount val="1"/>
                <c:pt idx="0">
                  <c:v>Category 1</c:v>
                </c:pt>
              </c:strCache>
            </c:strRef>
          </c:cat>
          <c:val>
            <c:numRef>
              <c:f>Sheet1!$E$2</c:f>
              <c:numCache>
                <c:formatCode>General</c:formatCode>
                <c:ptCount val="1"/>
                <c:pt idx="0">
                  <c:v>2</c:v>
                </c:pt>
              </c:numCache>
            </c:numRef>
          </c:val>
          <c:extLst>
            <c:ext xmlns:c16="http://schemas.microsoft.com/office/drawing/2014/chart" uri="{C3380CC4-5D6E-409C-BE32-E72D297353CC}">
              <c16:uniqueId val="{00000003-45AD-4506-A4FC-DB974475A4B7}"/>
            </c:ext>
          </c:extLst>
        </c:ser>
        <c:dLbls>
          <c:showLegendKey val="0"/>
          <c:showVal val="0"/>
          <c:showCatName val="0"/>
          <c:showSerName val="0"/>
          <c:showPercent val="0"/>
          <c:showBubbleSize val="0"/>
        </c:dLbls>
        <c:gapWidth val="219"/>
        <c:overlap val="-27"/>
        <c:axId val="229159968"/>
        <c:axId val="229160528"/>
      </c:barChart>
      <c:catAx>
        <c:axId val="229159968"/>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rgbClr val="405866"/>
                </a:solidFill>
                <a:latin typeface="Arial" panose="020B0604020202020204" pitchFamily="34" charset="0"/>
                <a:ea typeface="+mn-ea"/>
                <a:cs typeface="Arial" panose="020B0604020202020204" pitchFamily="34" charset="0"/>
              </a:defRPr>
            </a:pPr>
            <a:endParaRPr lang="en-US"/>
          </a:p>
        </c:txPr>
        <c:crossAx val="229160528"/>
        <c:crosses val="autoZero"/>
        <c:auto val="1"/>
        <c:lblAlgn val="ctr"/>
        <c:lblOffset val="100"/>
        <c:noMultiLvlLbl val="0"/>
      </c:catAx>
      <c:valAx>
        <c:axId val="229160528"/>
        <c:scaling>
          <c:orientation val="minMax"/>
        </c:scaling>
        <c:delete val="0"/>
        <c:axPos val="l"/>
        <c:majorGridlines>
          <c:spPr>
            <a:ln w="9525" cap="flat" cmpd="sng" algn="ctr">
              <a:solidFill>
                <a:schemeClr val="bg1">
                  <a:lumMod val="85000"/>
                </a:schemeClr>
              </a:solidFill>
              <a:round/>
            </a:ln>
            <a:effectLst/>
          </c:spPr>
        </c:majorGridlines>
        <c:numFmt formatCode="General" sourceLinked="1"/>
        <c:majorTickMark val="in"/>
        <c:minorTickMark val="none"/>
        <c:tickLblPos val="nextTo"/>
        <c:spPr>
          <a:noFill/>
          <a:ln>
            <a:solidFill>
              <a:schemeClr val="bg1">
                <a:lumMod val="85000"/>
              </a:schemeClr>
            </a:solidFill>
          </a:ln>
          <a:effectLst/>
        </c:spPr>
        <c:txPr>
          <a:bodyPr rot="-60000000" spcFirstLastPara="1" vertOverflow="ellipsis" vert="horz" wrap="square" anchor="ctr" anchorCtr="1"/>
          <a:lstStyle/>
          <a:p>
            <a:pPr>
              <a:defRPr sz="900" b="0" i="0" u="none" strike="noStrike" kern="1200" baseline="0">
                <a:solidFill>
                  <a:srgbClr val="405866"/>
                </a:solidFill>
                <a:latin typeface="Arial" panose="020B0604020202020204" pitchFamily="34" charset="0"/>
                <a:ea typeface="+mn-ea"/>
                <a:cs typeface="Arial" panose="020B0604020202020204" pitchFamily="34" charset="0"/>
              </a:defRPr>
            </a:pPr>
            <a:endParaRPr lang="en-US"/>
          </a:p>
        </c:txPr>
        <c:crossAx val="22915996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rgbClr val="405866"/>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038" y="0"/>
            <a:ext cx="2951162" cy="498475"/>
          </a:xfrm>
          <a:prstGeom prst="rect">
            <a:avLst/>
          </a:prstGeom>
        </p:spPr>
        <p:txBody>
          <a:bodyPr vert="horz" lIns="91440" tIns="45720" rIns="91440" bIns="45720" rtlCol="0"/>
          <a:lstStyle>
            <a:lvl1pPr algn="r">
              <a:defRPr sz="1200"/>
            </a:lvl1pPr>
          </a:lstStyle>
          <a:p>
            <a:fld id="{DAA887A6-B5DE-4F5E-BCC3-EA5A6D462D47}" type="datetimeFigureOut">
              <a:rPr lang="en-GB" smtClean="0"/>
              <a:t>24/02/2022</a:t>
            </a:fld>
            <a:endParaRPr lang="en-GB"/>
          </a:p>
        </p:txBody>
      </p:sp>
      <p:sp>
        <p:nvSpPr>
          <p:cNvPr id="4" name="Slide Image Placeholder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725"/>
            <a:ext cx="5446712" cy="391318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450"/>
            <a:ext cx="2951163"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038" y="9442450"/>
            <a:ext cx="2951162" cy="498475"/>
          </a:xfrm>
          <a:prstGeom prst="rect">
            <a:avLst/>
          </a:prstGeom>
        </p:spPr>
        <p:txBody>
          <a:bodyPr vert="horz" lIns="91440" tIns="45720" rIns="91440" bIns="45720" rtlCol="0" anchor="b"/>
          <a:lstStyle>
            <a:lvl1pPr algn="r">
              <a:defRPr sz="1200"/>
            </a:lvl1pPr>
          </a:lstStyle>
          <a:p>
            <a:fld id="{EB10ACC4-B7CF-4190-8BA9-97EF69DF1950}" type="slidenum">
              <a:rPr lang="en-GB" smtClean="0"/>
              <a:t>‹#›</a:t>
            </a:fld>
            <a:endParaRPr lang="en-GB"/>
          </a:p>
        </p:txBody>
      </p:sp>
    </p:spTree>
    <p:extLst>
      <p:ext uri="{BB962C8B-B14F-4D97-AF65-F5344CB8AC3E}">
        <p14:creationId xmlns:p14="http://schemas.microsoft.com/office/powerpoint/2010/main" val="1403195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Other SEN services funded from General Fund: SEN transport over same period has grown from £</a:t>
            </a:r>
            <a:r>
              <a:rPr lang="en-GB" dirty="0" err="1"/>
              <a:t>Xm</a:t>
            </a:r>
            <a:r>
              <a:rPr lang="en-GB" dirty="0"/>
              <a:t> to a forecast of £</a:t>
            </a:r>
            <a:r>
              <a:rPr lang="en-GB" dirty="0" err="1"/>
              <a:t>Xm</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Capital spend: Between 18-19 and 21-22 £26m spend compared to grant of £17.5m but forecasts for next 3 years include a further £</a:t>
            </a:r>
            <a:r>
              <a:rPr lang="en-GB" dirty="0" err="1"/>
              <a:t>Xm</a:t>
            </a:r>
            <a:r>
              <a:rPr lang="en-GB" dirty="0"/>
              <a:t>. </a:t>
            </a:r>
          </a:p>
          <a:p>
            <a:endParaRPr lang="en-GB" dirty="0"/>
          </a:p>
        </p:txBody>
      </p:sp>
      <p:sp>
        <p:nvSpPr>
          <p:cNvPr id="4" name="Slide Number Placeholder 3"/>
          <p:cNvSpPr>
            <a:spLocks noGrp="1"/>
          </p:cNvSpPr>
          <p:nvPr>
            <p:ph type="sldNum" sz="quarter" idx="5"/>
          </p:nvPr>
        </p:nvSpPr>
        <p:spPr/>
        <p:txBody>
          <a:bodyPr/>
          <a:lstStyle/>
          <a:p>
            <a:fld id="{02E8BADD-553A-41AE-9AE3-C012E455B462}" type="slidenum">
              <a:rPr lang="en-GB" smtClean="0"/>
              <a:t>34</a:t>
            </a:fld>
            <a:endParaRPr lang="en-GB"/>
          </a:p>
        </p:txBody>
      </p:sp>
    </p:spTree>
    <p:extLst>
      <p:ext uri="{BB962C8B-B14F-4D97-AF65-F5344CB8AC3E}">
        <p14:creationId xmlns:p14="http://schemas.microsoft.com/office/powerpoint/2010/main" val="956889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3.xml"/><Relationship Id="rId1" Type="http://schemas.openxmlformats.org/officeDocument/2006/relationships/vmlDrawing" Target="../drawings/vmlDrawing1.vml"/><Relationship Id="rId5" Type="http://schemas.openxmlformats.org/officeDocument/2006/relationships/image" Target="../media/image5.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chart" Target="../charts/chart1.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61D4C0-8BC8-4B87-82EE-90EECBCA36E3}"/>
              </a:ext>
            </a:extLst>
          </p:cNvPr>
          <p:cNvSpPr/>
          <p:nvPr userDrawn="1"/>
        </p:nvSpPr>
        <p:spPr>
          <a:xfrm>
            <a:off x="0" y="6527908"/>
            <a:ext cx="12192000" cy="365125"/>
          </a:xfrm>
          <a:prstGeom prst="rect">
            <a:avLst/>
          </a:prstGeom>
          <a:gradFill flip="none" rotWithShape="1">
            <a:gsLst>
              <a:gs pos="0">
                <a:srgbClr val="4283C4"/>
              </a:gs>
              <a:gs pos="48000">
                <a:schemeClr val="accent1">
                  <a:lumMod val="97000"/>
                  <a:lumOff val="3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4" name="Slide Number Placeholder 3"/>
          <p:cNvSpPr>
            <a:spLocks noGrp="1"/>
          </p:cNvSpPr>
          <p:nvPr>
            <p:ph type="sldNum" sz="quarter" idx="12"/>
          </p:nvPr>
        </p:nvSpPr>
        <p:spPr>
          <a:xfrm>
            <a:off x="9448800" y="6527908"/>
            <a:ext cx="2743200" cy="365125"/>
          </a:xfrm>
        </p:spPr>
        <p:txBody>
          <a:bodyPr/>
          <a:lstStyle/>
          <a:p>
            <a:fld id="{91C5F3EA-3460-4685-B731-EDD571597759}" type="slidenum">
              <a:rPr lang="en-GB" smtClean="0"/>
              <a:t>‹#›</a:t>
            </a:fld>
            <a:endParaRPr lang="en-GB" dirty="0"/>
          </a:p>
        </p:txBody>
      </p:sp>
      <p:pic>
        <p:nvPicPr>
          <p:cNvPr id="8" name="Picture 7">
            <a:extLst>
              <a:ext uri="{FF2B5EF4-FFF2-40B4-BE49-F238E27FC236}">
                <a16:creationId xmlns:a16="http://schemas.microsoft.com/office/drawing/2014/main" id="{B3F5F700-729B-4CB6-8F03-BFAD6A3DF419}"/>
              </a:ext>
            </a:extLst>
          </p:cNvPr>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05760" y="1"/>
            <a:ext cx="9286240" cy="1637665"/>
          </a:xfrm>
          <a:prstGeom prst="rect">
            <a:avLst/>
          </a:prstGeom>
          <a:noFill/>
          <a:ln>
            <a:noFill/>
          </a:ln>
        </p:spPr>
      </p:pic>
      <p:sp>
        <p:nvSpPr>
          <p:cNvPr id="12" name="Text Box 11">
            <a:extLst>
              <a:ext uri="{FF2B5EF4-FFF2-40B4-BE49-F238E27FC236}">
                <a16:creationId xmlns:a16="http://schemas.microsoft.com/office/drawing/2014/main" id="{56C725C6-7CB1-4F41-8BA0-26DA8EA73A84}"/>
              </a:ext>
            </a:extLst>
          </p:cNvPr>
          <p:cNvSpPr txBox="1"/>
          <p:nvPr userDrawn="1"/>
        </p:nvSpPr>
        <p:spPr>
          <a:xfrm>
            <a:off x="2000062" y="499041"/>
            <a:ext cx="6853311" cy="7950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80DE7BC7-3AD2-422F-B987-48FB1B804372}"/>
              </a:ext>
            </a:extLst>
          </p:cNvPr>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1"/>
            <a:ext cx="2905760" cy="1495168"/>
          </a:xfrm>
          <a:prstGeom prst="rect">
            <a:avLst/>
          </a:prstGeom>
          <a:noFill/>
          <a:ln>
            <a:noFill/>
          </a:ln>
        </p:spPr>
      </p:pic>
      <p:pic>
        <p:nvPicPr>
          <p:cNvPr id="13" name="Picture 12">
            <a:extLst>
              <a:ext uri="{FF2B5EF4-FFF2-40B4-BE49-F238E27FC236}">
                <a16:creationId xmlns:a16="http://schemas.microsoft.com/office/drawing/2014/main" id="{7740F9BB-E9FB-4352-9813-D012186BC7DA}"/>
              </a:ext>
            </a:extLst>
          </p:cNvPr>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1395664"/>
            <a:ext cx="12192000" cy="242003"/>
          </a:xfrm>
          <a:prstGeom prst="rect">
            <a:avLst/>
          </a:prstGeom>
          <a:noFill/>
          <a:ln>
            <a:noFill/>
          </a:ln>
        </p:spPr>
      </p:pic>
    </p:spTree>
    <p:extLst>
      <p:ext uri="{BB962C8B-B14F-4D97-AF65-F5344CB8AC3E}">
        <p14:creationId xmlns:p14="http://schemas.microsoft.com/office/powerpoint/2010/main" val="2139062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F88620-7F03-49CC-88D8-EFF5C2A33172}"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1554530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F88620-7F03-49CC-88D8-EFF5C2A33172}"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9147723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173376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3500300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2137176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1961623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3958731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F88620-7F03-49CC-88D8-EFF5C2A33172}"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4114002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F88620-7F03-49CC-88D8-EFF5C2A33172}" type="datetimeFigureOut">
              <a:rPr lang="en-GB" smtClean="0"/>
              <a:t>24/02/2022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2037675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F88620-7F03-49CC-88D8-EFF5C2A33172}" type="datetimeFigureOut">
              <a:rPr lang="en-GB" smtClean="0"/>
              <a:t>24/02/2022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2669607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17610654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C5F3EA-3460-4685-B731-EDD571597759}" type="slidenum">
              <a:rPr lang="en-GB" smtClean="0"/>
              <a:t>‹#›</a:t>
            </a:fld>
            <a:endParaRPr lang="en-GB" dirty="0"/>
          </a:p>
        </p:txBody>
      </p:sp>
      <p:sp>
        <p:nvSpPr>
          <p:cNvPr id="5" name="Rectangle 4">
            <a:extLst>
              <a:ext uri="{FF2B5EF4-FFF2-40B4-BE49-F238E27FC236}">
                <a16:creationId xmlns:a16="http://schemas.microsoft.com/office/drawing/2014/main" id="{B68D8C67-EDA7-48A6-A9C4-84D1CACD2D98}"/>
              </a:ext>
            </a:extLst>
          </p:cNvPr>
          <p:cNvSpPr/>
          <p:nvPr userDrawn="1"/>
        </p:nvSpPr>
        <p:spPr>
          <a:xfrm>
            <a:off x="0" y="6527912"/>
            <a:ext cx="12192000" cy="365125"/>
          </a:xfrm>
          <a:prstGeom prst="rect">
            <a:avLst/>
          </a:prstGeom>
          <a:gradFill flip="none" rotWithShape="1">
            <a:gsLst>
              <a:gs pos="0">
                <a:srgbClr val="4283C4"/>
              </a:gs>
              <a:gs pos="48000">
                <a:schemeClr val="accent1">
                  <a:lumMod val="97000"/>
                  <a:lumOff val="3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6" name="Picture 5">
            <a:extLst>
              <a:ext uri="{FF2B5EF4-FFF2-40B4-BE49-F238E27FC236}">
                <a16:creationId xmlns:a16="http://schemas.microsoft.com/office/drawing/2014/main" id="{86F510F2-1E33-4F7A-9053-08EB09A18E66}"/>
              </a:ext>
            </a:extLst>
          </p:cNvPr>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905760" y="5"/>
            <a:ext cx="9286240" cy="1637665"/>
          </a:xfrm>
          <a:prstGeom prst="rect">
            <a:avLst/>
          </a:prstGeom>
          <a:noFill/>
          <a:ln>
            <a:noFill/>
          </a:ln>
        </p:spPr>
      </p:pic>
      <p:sp>
        <p:nvSpPr>
          <p:cNvPr id="7" name="Text Box 11">
            <a:extLst>
              <a:ext uri="{FF2B5EF4-FFF2-40B4-BE49-F238E27FC236}">
                <a16:creationId xmlns:a16="http://schemas.microsoft.com/office/drawing/2014/main" id="{1A0ABFF0-1384-4D10-9BB9-1C48C3DD36E3}"/>
              </a:ext>
            </a:extLst>
          </p:cNvPr>
          <p:cNvSpPr txBox="1"/>
          <p:nvPr userDrawn="1"/>
        </p:nvSpPr>
        <p:spPr>
          <a:xfrm>
            <a:off x="2000065" y="499041"/>
            <a:ext cx="6853311" cy="7950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5E22E31F-571F-41C9-8678-E4E4C9C77257}"/>
              </a:ext>
            </a:extLst>
          </p:cNvPr>
          <p:cNvPicPr/>
          <p:nvPr userDrawn="1"/>
        </p:nvPicPr>
        <p:blipFill rotWithShape="1">
          <a:blip r:embed="rId3" cstate="email">
            <a:extLst>
              <a:ext uri="{28A0092B-C50C-407E-A947-70E740481C1C}">
                <a14:useLocalDpi xmlns:a14="http://schemas.microsoft.com/office/drawing/2010/main"/>
              </a:ext>
            </a:extLst>
          </a:blip>
          <a:srcRect/>
          <a:stretch/>
        </p:blipFill>
        <p:spPr bwMode="auto">
          <a:xfrm>
            <a:off x="0" y="1"/>
            <a:ext cx="2905760" cy="1495168"/>
          </a:xfrm>
          <a:prstGeom prst="rect">
            <a:avLst/>
          </a:prstGeom>
          <a:noFill/>
          <a:ln>
            <a:noFill/>
          </a:ln>
        </p:spPr>
      </p:pic>
      <p:pic>
        <p:nvPicPr>
          <p:cNvPr id="9" name="Picture 8">
            <a:extLst>
              <a:ext uri="{FF2B5EF4-FFF2-40B4-BE49-F238E27FC236}">
                <a16:creationId xmlns:a16="http://schemas.microsoft.com/office/drawing/2014/main" id="{96961339-0FFB-4A15-8886-AC4CF5C019C2}"/>
              </a:ext>
            </a:extLst>
          </p:cNvPr>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0" y="1395668"/>
            <a:ext cx="12192000" cy="242003"/>
          </a:xfrm>
          <a:prstGeom prst="rect">
            <a:avLst/>
          </a:prstGeom>
          <a:noFill/>
          <a:ln>
            <a:noFill/>
          </a:ln>
        </p:spPr>
      </p:pic>
    </p:spTree>
    <p:extLst>
      <p:ext uri="{BB962C8B-B14F-4D97-AF65-F5344CB8AC3E}">
        <p14:creationId xmlns:p14="http://schemas.microsoft.com/office/powerpoint/2010/main" val="1379833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F88620-7F03-49CC-88D8-EFF5C2A33172}"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3335384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F88620-7F03-49CC-88D8-EFF5C2A33172}"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16615157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2405184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3633663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Blue Title Page">
    <p:spTree>
      <p:nvGrpSpPr>
        <p:cNvPr id="1" name=""/>
        <p:cNvGrpSpPr/>
        <p:nvPr/>
      </p:nvGrpSpPr>
      <p:grpSpPr>
        <a:xfrm>
          <a:off x="0" y="0"/>
          <a:ext cx="0" cy="0"/>
          <a:chOff x="0" y="0"/>
          <a:chExt cx="0" cy="0"/>
        </a:xfrm>
      </p:grpSpPr>
      <p:sp>
        <p:nvSpPr>
          <p:cNvPr id="5" name="object 2"/>
          <p:cNvSpPr>
            <a:spLocks/>
          </p:cNvSpPr>
          <p:nvPr userDrawn="1"/>
        </p:nvSpPr>
        <p:spPr bwMode="auto">
          <a:xfrm>
            <a:off x="0" y="0"/>
            <a:ext cx="12192000" cy="6026150"/>
          </a:xfrm>
          <a:custGeom>
            <a:avLst/>
            <a:gdLst>
              <a:gd name="T0" fmla="*/ 51376916 w 9144000"/>
              <a:gd name="T1" fmla="*/ 0 h 4525645"/>
              <a:gd name="T2" fmla="*/ 12608197 w 9144000"/>
              <a:gd name="T3" fmla="*/ 0 h 4525645"/>
              <a:gd name="T4" fmla="*/ 0 w 9144000"/>
              <a:gd name="T5" fmla="*/ 25222869 h 4525645"/>
              <a:gd name="T6" fmla="*/ 51376916 w 9144000"/>
              <a:gd name="T7" fmla="*/ 25222869 h 4525645"/>
              <a:gd name="T8" fmla="*/ 51376916 w 914400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4525645">
                <a:moveTo>
                  <a:pt x="9143987" y="0"/>
                </a:moveTo>
                <a:lnTo>
                  <a:pt x="2243988" y="0"/>
                </a:lnTo>
                <a:lnTo>
                  <a:pt x="0" y="4525200"/>
                </a:lnTo>
                <a:lnTo>
                  <a:pt x="9143987" y="4525200"/>
                </a:lnTo>
                <a:lnTo>
                  <a:pt x="9143987" y="0"/>
                </a:lnTo>
                <a:close/>
              </a:path>
            </a:pathLst>
          </a:custGeom>
          <a:solidFill>
            <a:srgbClr val="4058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3"/>
          <p:cNvSpPr>
            <a:spLocks/>
          </p:cNvSpPr>
          <p:nvPr userDrawn="1"/>
        </p:nvSpPr>
        <p:spPr bwMode="auto">
          <a:xfrm>
            <a:off x="0" y="0"/>
            <a:ext cx="3017838" cy="6026150"/>
          </a:xfrm>
          <a:custGeom>
            <a:avLst/>
            <a:gdLst>
              <a:gd name="T0" fmla="*/ 12721062 w 2263140"/>
              <a:gd name="T1" fmla="*/ 0 h 4525645"/>
              <a:gd name="T2" fmla="*/ 0 w 2263140"/>
              <a:gd name="T3" fmla="*/ 0 h 4525645"/>
              <a:gd name="T4" fmla="*/ 0 w 2263140"/>
              <a:gd name="T5" fmla="*/ 25222869 h 4525645"/>
              <a:gd name="T6" fmla="*/ 12721062 w 2263140"/>
              <a:gd name="T7" fmla="*/ 0 h 4525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3140" h="4525645">
                <a:moveTo>
                  <a:pt x="2262644" y="0"/>
                </a:moveTo>
                <a:lnTo>
                  <a:pt x="0" y="0"/>
                </a:lnTo>
                <a:lnTo>
                  <a:pt x="0" y="4525200"/>
                </a:lnTo>
                <a:lnTo>
                  <a:pt x="2262644" y="0"/>
                </a:lnTo>
                <a:close/>
              </a:path>
            </a:pathLst>
          </a:custGeom>
          <a:solidFill>
            <a:srgbClr val="BDD4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4"/>
          <p:cNvSpPr>
            <a:spLocks/>
          </p:cNvSpPr>
          <p:nvPr userDrawn="1"/>
        </p:nvSpPr>
        <p:spPr bwMode="auto">
          <a:xfrm>
            <a:off x="0" y="0"/>
            <a:ext cx="3017838" cy="6026150"/>
          </a:xfrm>
          <a:custGeom>
            <a:avLst/>
            <a:gdLst>
              <a:gd name="T0" fmla="*/ 12721062 w 2263140"/>
              <a:gd name="T1" fmla="*/ 0 h 4525645"/>
              <a:gd name="T2" fmla="*/ 7269797 w 2263140"/>
              <a:gd name="T3" fmla="*/ 0 h 4525645"/>
              <a:gd name="T4" fmla="*/ 0 w 2263140"/>
              <a:gd name="T5" fmla="*/ 5762790 h 4525645"/>
              <a:gd name="T6" fmla="*/ 0 w 2263140"/>
              <a:gd name="T7" fmla="*/ 25222869 h 4525645"/>
              <a:gd name="T8" fmla="*/ 12721062 w 226314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3140" h="4525645">
                <a:moveTo>
                  <a:pt x="2262644" y="0"/>
                </a:moveTo>
                <a:lnTo>
                  <a:pt x="1293050" y="0"/>
                </a:lnTo>
                <a:lnTo>
                  <a:pt x="0" y="1033894"/>
                </a:lnTo>
                <a:lnTo>
                  <a:pt x="0" y="4525200"/>
                </a:lnTo>
                <a:lnTo>
                  <a:pt x="2262644" y="0"/>
                </a:lnTo>
                <a:close/>
              </a:path>
            </a:pathLst>
          </a:custGeom>
          <a:solidFill>
            <a:srgbClr val="B8C0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 name="object 15"/>
          <p:cNvSpPr txBox="1">
            <a:spLocks/>
          </p:cNvSpPr>
          <p:nvPr userDrawn="1"/>
        </p:nvSpPr>
        <p:spPr>
          <a:xfrm>
            <a:off x="2814638" y="6432550"/>
            <a:ext cx="1552575" cy="114300"/>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z="1100" spc="-5" dirty="0"/>
              <a:t>@EducEndowFoundn</a:t>
            </a:r>
          </a:p>
        </p:txBody>
      </p:sp>
      <p:pic>
        <p:nvPicPr>
          <p:cNvPr id="9"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84425" y="6308725"/>
            <a:ext cx="4540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9"/>
          <p:cNvSpPr>
            <a:spLocks noGrp="1"/>
          </p:cNvSpPr>
          <p:nvPr>
            <p:ph type="body" sz="quarter" idx="10"/>
          </p:nvPr>
        </p:nvSpPr>
        <p:spPr>
          <a:xfrm>
            <a:off x="1043519" y="778764"/>
            <a:ext cx="10104967" cy="2468431"/>
          </a:xfrm>
          <a:prstGeom prst="rect">
            <a:avLst/>
          </a:prstGeom>
        </p:spPr>
        <p:txBody>
          <a:bodyPr vert="horz" anchor="ctr" anchorCtr="0"/>
          <a:lstStyle>
            <a:lvl1pPr marL="0" indent="0" algn="ctr">
              <a:lnSpc>
                <a:spcPct val="110000"/>
              </a:lnSpc>
              <a:buNone/>
              <a:defRPr sz="2300" b="1" i="0" spc="300">
                <a:solidFill>
                  <a:schemeClr val="bg1"/>
                </a:solidFill>
                <a:latin typeface="Arial" panose="020B0604020202020204" pitchFamily="34" charset="0"/>
                <a:ea typeface="Helvetica Neue Light"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2" name="Text Placeholder 9"/>
          <p:cNvSpPr>
            <a:spLocks noGrp="1"/>
          </p:cNvSpPr>
          <p:nvPr>
            <p:ph type="body" sz="quarter" idx="11"/>
          </p:nvPr>
        </p:nvSpPr>
        <p:spPr>
          <a:xfrm>
            <a:off x="1043518" y="3247193"/>
            <a:ext cx="10104967" cy="861498"/>
          </a:xfrm>
          <a:prstGeom prst="rect">
            <a:avLst/>
          </a:prstGeom>
        </p:spPr>
        <p:txBody>
          <a:bodyPr vert="horz" anchor="ctr" anchorCtr="0"/>
          <a:lstStyle>
            <a:lvl1pPr marL="0" indent="0" algn="ctr">
              <a:lnSpc>
                <a:spcPct val="110000"/>
              </a:lnSpc>
              <a:buNone/>
              <a:defRPr sz="1400" b="1"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3" name="Text Placeholder 9"/>
          <p:cNvSpPr>
            <a:spLocks noGrp="1"/>
          </p:cNvSpPr>
          <p:nvPr>
            <p:ph type="body" sz="quarter" idx="12"/>
          </p:nvPr>
        </p:nvSpPr>
        <p:spPr>
          <a:xfrm>
            <a:off x="1043517" y="4096266"/>
            <a:ext cx="10104967" cy="861498"/>
          </a:xfrm>
          <a:prstGeom prst="rect">
            <a:avLst/>
          </a:prstGeom>
        </p:spPr>
        <p:txBody>
          <a:bodyPr vert="horz" anchor="ctr" anchorCtr="0"/>
          <a:lstStyle>
            <a:lvl1pPr marL="0" indent="0" algn="ctr">
              <a:lnSpc>
                <a:spcPct val="110000"/>
              </a:lnSpc>
              <a:buNone/>
              <a:defRPr sz="1100" b="0"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Tree>
    <p:extLst>
      <p:ext uri="{BB962C8B-B14F-4D97-AF65-F5344CB8AC3E}">
        <p14:creationId xmlns:p14="http://schemas.microsoft.com/office/powerpoint/2010/main" val="3852739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een Title Page">
    <p:spTree>
      <p:nvGrpSpPr>
        <p:cNvPr id="1" name=""/>
        <p:cNvGrpSpPr/>
        <p:nvPr/>
      </p:nvGrpSpPr>
      <p:grpSpPr>
        <a:xfrm>
          <a:off x="0" y="0"/>
          <a:ext cx="0" cy="0"/>
          <a:chOff x="0" y="0"/>
          <a:chExt cx="0" cy="0"/>
        </a:xfrm>
      </p:grpSpPr>
      <p:sp>
        <p:nvSpPr>
          <p:cNvPr id="5" name="object 2"/>
          <p:cNvSpPr>
            <a:spLocks/>
          </p:cNvSpPr>
          <p:nvPr userDrawn="1"/>
        </p:nvSpPr>
        <p:spPr bwMode="auto">
          <a:xfrm>
            <a:off x="0" y="0"/>
            <a:ext cx="12192000" cy="6026150"/>
          </a:xfrm>
          <a:custGeom>
            <a:avLst/>
            <a:gdLst>
              <a:gd name="T0" fmla="*/ 51376916 w 9144000"/>
              <a:gd name="T1" fmla="*/ 0 h 4525645"/>
              <a:gd name="T2" fmla="*/ 12608197 w 9144000"/>
              <a:gd name="T3" fmla="*/ 0 h 4525645"/>
              <a:gd name="T4" fmla="*/ 0 w 9144000"/>
              <a:gd name="T5" fmla="*/ 25222869 h 4525645"/>
              <a:gd name="T6" fmla="*/ 51376916 w 9144000"/>
              <a:gd name="T7" fmla="*/ 25222869 h 4525645"/>
              <a:gd name="T8" fmla="*/ 51376916 w 914400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4525645">
                <a:moveTo>
                  <a:pt x="9143987" y="0"/>
                </a:moveTo>
                <a:lnTo>
                  <a:pt x="2243988" y="0"/>
                </a:lnTo>
                <a:lnTo>
                  <a:pt x="0" y="4525200"/>
                </a:lnTo>
                <a:lnTo>
                  <a:pt x="9143987" y="4525200"/>
                </a:lnTo>
                <a:lnTo>
                  <a:pt x="9143987" y="0"/>
                </a:lnTo>
                <a:close/>
              </a:path>
            </a:pathLst>
          </a:custGeom>
          <a:solidFill>
            <a:srgbClr val="007B6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3"/>
          <p:cNvSpPr>
            <a:spLocks/>
          </p:cNvSpPr>
          <p:nvPr userDrawn="1"/>
        </p:nvSpPr>
        <p:spPr bwMode="auto">
          <a:xfrm>
            <a:off x="0" y="0"/>
            <a:ext cx="3017838" cy="6026150"/>
          </a:xfrm>
          <a:custGeom>
            <a:avLst/>
            <a:gdLst>
              <a:gd name="T0" fmla="*/ 12721062 w 2263140"/>
              <a:gd name="T1" fmla="*/ 0 h 4525645"/>
              <a:gd name="T2" fmla="*/ 0 w 2263140"/>
              <a:gd name="T3" fmla="*/ 0 h 4525645"/>
              <a:gd name="T4" fmla="*/ 0 w 2263140"/>
              <a:gd name="T5" fmla="*/ 25222869 h 4525645"/>
              <a:gd name="T6" fmla="*/ 12721062 w 2263140"/>
              <a:gd name="T7" fmla="*/ 0 h 4525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3140" h="4525645">
                <a:moveTo>
                  <a:pt x="2262644" y="0"/>
                </a:moveTo>
                <a:lnTo>
                  <a:pt x="0" y="0"/>
                </a:lnTo>
                <a:lnTo>
                  <a:pt x="0" y="4525200"/>
                </a:lnTo>
                <a:lnTo>
                  <a:pt x="2262644" y="0"/>
                </a:lnTo>
                <a:close/>
              </a:path>
            </a:pathLst>
          </a:custGeom>
          <a:solidFill>
            <a:srgbClr val="ADC7C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4"/>
          <p:cNvSpPr>
            <a:spLocks/>
          </p:cNvSpPr>
          <p:nvPr userDrawn="1"/>
        </p:nvSpPr>
        <p:spPr bwMode="auto">
          <a:xfrm>
            <a:off x="0" y="0"/>
            <a:ext cx="3017838" cy="6026150"/>
          </a:xfrm>
          <a:custGeom>
            <a:avLst/>
            <a:gdLst>
              <a:gd name="T0" fmla="*/ 12721062 w 2263140"/>
              <a:gd name="T1" fmla="*/ 0 h 4525645"/>
              <a:gd name="T2" fmla="*/ 7269797 w 2263140"/>
              <a:gd name="T3" fmla="*/ 0 h 4525645"/>
              <a:gd name="T4" fmla="*/ 0 w 2263140"/>
              <a:gd name="T5" fmla="*/ 5762790 h 4525645"/>
              <a:gd name="T6" fmla="*/ 0 w 2263140"/>
              <a:gd name="T7" fmla="*/ 25222869 h 4525645"/>
              <a:gd name="T8" fmla="*/ 12721062 w 226314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3140" h="4525645">
                <a:moveTo>
                  <a:pt x="2262644" y="0"/>
                </a:moveTo>
                <a:lnTo>
                  <a:pt x="1293050" y="0"/>
                </a:lnTo>
                <a:lnTo>
                  <a:pt x="0" y="1033894"/>
                </a:lnTo>
                <a:lnTo>
                  <a:pt x="0" y="4525200"/>
                </a:lnTo>
                <a:lnTo>
                  <a:pt x="2262644" y="0"/>
                </a:lnTo>
                <a:close/>
              </a:path>
            </a:pathLst>
          </a:custGeom>
          <a:solidFill>
            <a:srgbClr val="4E96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9"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10"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Placeholder 9"/>
          <p:cNvSpPr>
            <a:spLocks noGrp="1"/>
          </p:cNvSpPr>
          <p:nvPr>
            <p:ph type="body" sz="quarter" idx="10"/>
          </p:nvPr>
        </p:nvSpPr>
        <p:spPr>
          <a:xfrm>
            <a:off x="1043519" y="778764"/>
            <a:ext cx="10104967" cy="2468431"/>
          </a:xfrm>
          <a:prstGeom prst="rect">
            <a:avLst/>
          </a:prstGeom>
        </p:spPr>
        <p:txBody>
          <a:bodyPr vert="horz" anchor="ctr" anchorCtr="0"/>
          <a:lstStyle>
            <a:lvl1pPr marL="0" indent="0" algn="ctr">
              <a:lnSpc>
                <a:spcPct val="110000"/>
              </a:lnSpc>
              <a:buNone/>
              <a:defRPr sz="2300" b="1" i="0" spc="300">
                <a:solidFill>
                  <a:schemeClr val="bg1"/>
                </a:solidFill>
                <a:latin typeface="Arial" panose="020B0604020202020204" pitchFamily="34" charset="0"/>
                <a:ea typeface="Helvetica Neue Light"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4" name="Text Placeholder 9"/>
          <p:cNvSpPr>
            <a:spLocks noGrp="1"/>
          </p:cNvSpPr>
          <p:nvPr>
            <p:ph type="body" sz="quarter" idx="11"/>
          </p:nvPr>
        </p:nvSpPr>
        <p:spPr>
          <a:xfrm>
            <a:off x="1043518" y="3247193"/>
            <a:ext cx="10104967" cy="861498"/>
          </a:xfrm>
          <a:prstGeom prst="rect">
            <a:avLst/>
          </a:prstGeom>
        </p:spPr>
        <p:txBody>
          <a:bodyPr vert="horz" anchor="ctr" anchorCtr="0"/>
          <a:lstStyle>
            <a:lvl1pPr marL="0" indent="0" algn="ctr">
              <a:lnSpc>
                <a:spcPct val="110000"/>
              </a:lnSpc>
              <a:buNone/>
              <a:defRPr sz="1400" b="1"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5" name="Text Placeholder 9"/>
          <p:cNvSpPr>
            <a:spLocks noGrp="1"/>
          </p:cNvSpPr>
          <p:nvPr>
            <p:ph type="body" sz="quarter" idx="12"/>
          </p:nvPr>
        </p:nvSpPr>
        <p:spPr>
          <a:xfrm>
            <a:off x="1043517" y="4096266"/>
            <a:ext cx="10104967" cy="861498"/>
          </a:xfrm>
          <a:prstGeom prst="rect">
            <a:avLst/>
          </a:prstGeom>
        </p:spPr>
        <p:txBody>
          <a:bodyPr vert="horz" anchor="ctr" anchorCtr="0"/>
          <a:lstStyle>
            <a:lvl1pPr marL="0" indent="0" algn="ctr">
              <a:lnSpc>
                <a:spcPct val="110000"/>
              </a:lnSpc>
              <a:buNone/>
              <a:defRPr sz="1100" b="0"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Tree>
    <p:extLst>
      <p:ext uri="{BB962C8B-B14F-4D97-AF65-F5344CB8AC3E}">
        <p14:creationId xmlns:p14="http://schemas.microsoft.com/office/powerpoint/2010/main" val="2915557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range Title Page">
    <p:spTree>
      <p:nvGrpSpPr>
        <p:cNvPr id="1" name=""/>
        <p:cNvGrpSpPr/>
        <p:nvPr/>
      </p:nvGrpSpPr>
      <p:grpSpPr>
        <a:xfrm>
          <a:off x="0" y="0"/>
          <a:ext cx="0" cy="0"/>
          <a:chOff x="0" y="0"/>
          <a:chExt cx="0" cy="0"/>
        </a:xfrm>
      </p:grpSpPr>
      <p:sp>
        <p:nvSpPr>
          <p:cNvPr id="5" name="object 2"/>
          <p:cNvSpPr>
            <a:spLocks/>
          </p:cNvSpPr>
          <p:nvPr userDrawn="1"/>
        </p:nvSpPr>
        <p:spPr bwMode="auto">
          <a:xfrm>
            <a:off x="0" y="0"/>
            <a:ext cx="12192000" cy="6026150"/>
          </a:xfrm>
          <a:custGeom>
            <a:avLst/>
            <a:gdLst>
              <a:gd name="T0" fmla="*/ 51376916 w 9144000"/>
              <a:gd name="T1" fmla="*/ 0 h 4525645"/>
              <a:gd name="T2" fmla="*/ 12608197 w 9144000"/>
              <a:gd name="T3" fmla="*/ 0 h 4525645"/>
              <a:gd name="T4" fmla="*/ 0 w 9144000"/>
              <a:gd name="T5" fmla="*/ 25222869 h 4525645"/>
              <a:gd name="T6" fmla="*/ 51376916 w 9144000"/>
              <a:gd name="T7" fmla="*/ 25222869 h 4525645"/>
              <a:gd name="T8" fmla="*/ 51376916 w 914400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4525645">
                <a:moveTo>
                  <a:pt x="9143987" y="0"/>
                </a:moveTo>
                <a:lnTo>
                  <a:pt x="2243988" y="0"/>
                </a:lnTo>
                <a:lnTo>
                  <a:pt x="0" y="4525200"/>
                </a:lnTo>
                <a:lnTo>
                  <a:pt x="9143987" y="4525200"/>
                </a:lnTo>
                <a:lnTo>
                  <a:pt x="9143987" y="0"/>
                </a:lnTo>
                <a:close/>
              </a:path>
            </a:pathLst>
          </a:custGeom>
          <a:solidFill>
            <a:srgbClr val="F15C2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3"/>
          <p:cNvSpPr>
            <a:spLocks/>
          </p:cNvSpPr>
          <p:nvPr userDrawn="1"/>
        </p:nvSpPr>
        <p:spPr bwMode="auto">
          <a:xfrm>
            <a:off x="0" y="0"/>
            <a:ext cx="3017838" cy="6026150"/>
          </a:xfrm>
          <a:custGeom>
            <a:avLst/>
            <a:gdLst>
              <a:gd name="T0" fmla="*/ 12721062 w 2263140"/>
              <a:gd name="T1" fmla="*/ 0 h 4525645"/>
              <a:gd name="T2" fmla="*/ 0 w 2263140"/>
              <a:gd name="T3" fmla="*/ 0 h 4525645"/>
              <a:gd name="T4" fmla="*/ 0 w 2263140"/>
              <a:gd name="T5" fmla="*/ 25222869 h 4525645"/>
              <a:gd name="T6" fmla="*/ 12721062 w 2263140"/>
              <a:gd name="T7" fmla="*/ 0 h 4525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3140" h="4525645">
                <a:moveTo>
                  <a:pt x="2262644" y="0"/>
                </a:moveTo>
                <a:lnTo>
                  <a:pt x="0" y="0"/>
                </a:lnTo>
                <a:lnTo>
                  <a:pt x="0" y="4525200"/>
                </a:lnTo>
                <a:lnTo>
                  <a:pt x="2262644" y="0"/>
                </a:lnTo>
                <a:close/>
              </a:path>
            </a:pathLst>
          </a:custGeom>
          <a:solidFill>
            <a:srgbClr val="FCCCA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4"/>
          <p:cNvSpPr>
            <a:spLocks/>
          </p:cNvSpPr>
          <p:nvPr userDrawn="1"/>
        </p:nvSpPr>
        <p:spPr bwMode="auto">
          <a:xfrm>
            <a:off x="0" y="0"/>
            <a:ext cx="3017838" cy="6026150"/>
          </a:xfrm>
          <a:custGeom>
            <a:avLst/>
            <a:gdLst>
              <a:gd name="T0" fmla="*/ 12721062 w 2263140"/>
              <a:gd name="T1" fmla="*/ 0 h 4525645"/>
              <a:gd name="T2" fmla="*/ 7269797 w 2263140"/>
              <a:gd name="T3" fmla="*/ 0 h 4525645"/>
              <a:gd name="T4" fmla="*/ 0 w 2263140"/>
              <a:gd name="T5" fmla="*/ 5762790 h 4525645"/>
              <a:gd name="T6" fmla="*/ 0 w 2263140"/>
              <a:gd name="T7" fmla="*/ 25222869 h 4525645"/>
              <a:gd name="T8" fmla="*/ 12721062 w 226314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3140" h="4525645">
                <a:moveTo>
                  <a:pt x="2262644" y="0"/>
                </a:moveTo>
                <a:lnTo>
                  <a:pt x="1293050" y="0"/>
                </a:lnTo>
                <a:lnTo>
                  <a:pt x="0" y="1033894"/>
                </a:lnTo>
                <a:lnTo>
                  <a:pt x="0" y="4525200"/>
                </a:lnTo>
                <a:lnTo>
                  <a:pt x="2262644" y="0"/>
                </a:lnTo>
                <a:close/>
              </a:path>
            </a:pathLst>
          </a:custGeom>
          <a:solidFill>
            <a:srgbClr val="F68C5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9"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10"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Placeholder 9"/>
          <p:cNvSpPr>
            <a:spLocks noGrp="1"/>
          </p:cNvSpPr>
          <p:nvPr>
            <p:ph type="body" sz="quarter" idx="10"/>
          </p:nvPr>
        </p:nvSpPr>
        <p:spPr>
          <a:xfrm>
            <a:off x="1043519" y="778764"/>
            <a:ext cx="10104967" cy="2468431"/>
          </a:xfrm>
          <a:prstGeom prst="rect">
            <a:avLst/>
          </a:prstGeom>
        </p:spPr>
        <p:txBody>
          <a:bodyPr vert="horz" anchor="ctr" anchorCtr="0"/>
          <a:lstStyle>
            <a:lvl1pPr marL="0" indent="0" algn="ctr">
              <a:lnSpc>
                <a:spcPct val="110000"/>
              </a:lnSpc>
              <a:buNone/>
              <a:defRPr sz="2300" b="1" i="0" spc="300">
                <a:solidFill>
                  <a:schemeClr val="bg1"/>
                </a:solidFill>
                <a:latin typeface="Arial" panose="020B0604020202020204" pitchFamily="34" charset="0"/>
                <a:ea typeface="Helvetica Neue Light"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30" name="Text Placeholder 9"/>
          <p:cNvSpPr>
            <a:spLocks noGrp="1"/>
          </p:cNvSpPr>
          <p:nvPr>
            <p:ph type="body" sz="quarter" idx="11"/>
          </p:nvPr>
        </p:nvSpPr>
        <p:spPr>
          <a:xfrm>
            <a:off x="1043518" y="3247193"/>
            <a:ext cx="10104967" cy="861498"/>
          </a:xfrm>
          <a:prstGeom prst="rect">
            <a:avLst/>
          </a:prstGeom>
        </p:spPr>
        <p:txBody>
          <a:bodyPr vert="horz" anchor="ctr" anchorCtr="0"/>
          <a:lstStyle>
            <a:lvl1pPr marL="0" indent="0" algn="ctr">
              <a:lnSpc>
                <a:spcPct val="110000"/>
              </a:lnSpc>
              <a:buNone/>
              <a:defRPr sz="1400" b="1"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31" name="Text Placeholder 9"/>
          <p:cNvSpPr>
            <a:spLocks noGrp="1"/>
          </p:cNvSpPr>
          <p:nvPr>
            <p:ph type="body" sz="quarter" idx="12"/>
          </p:nvPr>
        </p:nvSpPr>
        <p:spPr>
          <a:xfrm>
            <a:off x="1043517" y="4096266"/>
            <a:ext cx="10104967" cy="861498"/>
          </a:xfrm>
          <a:prstGeom prst="rect">
            <a:avLst/>
          </a:prstGeom>
        </p:spPr>
        <p:txBody>
          <a:bodyPr vert="horz" anchor="ctr" anchorCtr="0"/>
          <a:lstStyle>
            <a:lvl1pPr marL="0" indent="0" algn="ctr">
              <a:lnSpc>
                <a:spcPct val="110000"/>
              </a:lnSpc>
              <a:buNone/>
              <a:defRPr sz="1100" b="0"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Tree>
    <p:extLst>
      <p:ext uri="{BB962C8B-B14F-4D97-AF65-F5344CB8AC3E}">
        <p14:creationId xmlns:p14="http://schemas.microsoft.com/office/powerpoint/2010/main" val="39921863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ght Blue Title Page">
    <p:spTree>
      <p:nvGrpSpPr>
        <p:cNvPr id="1" name=""/>
        <p:cNvGrpSpPr/>
        <p:nvPr/>
      </p:nvGrpSpPr>
      <p:grpSpPr>
        <a:xfrm>
          <a:off x="0" y="0"/>
          <a:ext cx="0" cy="0"/>
          <a:chOff x="0" y="0"/>
          <a:chExt cx="0" cy="0"/>
        </a:xfrm>
      </p:grpSpPr>
      <p:sp>
        <p:nvSpPr>
          <p:cNvPr id="5" name="object 2"/>
          <p:cNvSpPr>
            <a:spLocks/>
          </p:cNvSpPr>
          <p:nvPr userDrawn="1"/>
        </p:nvSpPr>
        <p:spPr bwMode="auto">
          <a:xfrm>
            <a:off x="0" y="0"/>
            <a:ext cx="12192000" cy="6026150"/>
          </a:xfrm>
          <a:custGeom>
            <a:avLst/>
            <a:gdLst>
              <a:gd name="T0" fmla="*/ 51376916 w 9144000"/>
              <a:gd name="T1" fmla="*/ 0 h 4525645"/>
              <a:gd name="T2" fmla="*/ 12608197 w 9144000"/>
              <a:gd name="T3" fmla="*/ 0 h 4525645"/>
              <a:gd name="T4" fmla="*/ 0 w 9144000"/>
              <a:gd name="T5" fmla="*/ 25222869 h 4525645"/>
              <a:gd name="T6" fmla="*/ 51376916 w 9144000"/>
              <a:gd name="T7" fmla="*/ 25222869 h 4525645"/>
              <a:gd name="T8" fmla="*/ 51376916 w 914400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4525645">
                <a:moveTo>
                  <a:pt x="9143987" y="0"/>
                </a:moveTo>
                <a:lnTo>
                  <a:pt x="2243988" y="0"/>
                </a:lnTo>
                <a:lnTo>
                  <a:pt x="0" y="4525200"/>
                </a:lnTo>
                <a:lnTo>
                  <a:pt x="9143987" y="4525200"/>
                </a:lnTo>
                <a:lnTo>
                  <a:pt x="9143987" y="0"/>
                </a:lnTo>
                <a:close/>
              </a:path>
            </a:pathLst>
          </a:custGeom>
          <a:solidFill>
            <a:srgbClr val="00A5E0"/>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3"/>
          <p:cNvSpPr>
            <a:spLocks/>
          </p:cNvSpPr>
          <p:nvPr userDrawn="1"/>
        </p:nvSpPr>
        <p:spPr bwMode="auto">
          <a:xfrm>
            <a:off x="0" y="0"/>
            <a:ext cx="3017838" cy="6026150"/>
          </a:xfrm>
          <a:custGeom>
            <a:avLst/>
            <a:gdLst>
              <a:gd name="T0" fmla="*/ 12721062 w 2263140"/>
              <a:gd name="T1" fmla="*/ 0 h 4525645"/>
              <a:gd name="T2" fmla="*/ 0 w 2263140"/>
              <a:gd name="T3" fmla="*/ 0 h 4525645"/>
              <a:gd name="T4" fmla="*/ 0 w 2263140"/>
              <a:gd name="T5" fmla="*/ 25222869 h 4525645"/>
              <a:gd name="T6" fmla="*/ 12721062 w 2263140"/>
              <a:gd name="T7" fmla="*/ 0 h 4525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3140" h="4525645">
                <a:moveTo>
                  <a:pt x="2262644" y="0"/>
                </a:moveTo>
                <a:lnTo>
                  <a:pt x="0" y="0"/>
                </a:lnTo>
                <a:lnTo>
                  <a:pt x="0" y="4525200"/>
                </a:lnTo>
                <a:lnTo>
                  <a:pt x="2262644" y="0"/>
                </a:lnTo>
                <a:close/>
              </a:path>
            </a:pathLst>
          </a:custGeom>
          <a:solidFill>
            <a:srgbClr val="B9DCF4"/>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4"/>
          <p:cNvSpPr>
            <a:spLocks/>
          </p:cNvSpPr>
          <p:nvPr userDrawn="1"/>
        </p:nvSpPr>
        <p:spPr bwMode="auto">
          <a:xfrm>
            <a:off x="0" y="0"/>
            <a:ext cx="3017838" cy="6026150"/>
          </a:xfrm>
          <a:custGeom>
            <a:avLst/>
            <a:gdLst>
              <a:gd name="T0" fmla="*/ 12721062 w 2263140"/>
              <a:gd name="T1" fmla="*/ 0 h 4525645"/>
              <a:gd name="T2" fmla="*/ 7269797 w 2263140"/>
              <a:gd name="T3" fmla="*/ 0 h 4525645"/>
              <a:gd name="T4" fmla="*/ 0 w 2263140"/>
              <a:gd name="T5" fmla="*/ 5762790 h 4525645"/>
              <a:gd name="T6" fmla="*/ 0 w 2263140"/>
              <a:gd name="T7" fmla="*/ 25222869 h 4525645"/>
              <a:gd name="T8" fmla="*/ 12721062 w 226314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3140" h="4525645">
                <a:moveTo>
                  <a:pt x="2262644" y="0"/>
                </a:moveTo>
                <a:lnTo>
                  <a:pt x="1293050" y="0"/>
                </a:lnTo>
                <a:lnTo>
                  <a:pt x="0" y="1033894"/>
                </a:lnTo>
                <a:lnTo>
                  <a:pt x="0" y="4525200"/>
                </a:lnTo>
                <a:lnTo>
                  <a:pt x="2262644" y="0"/>
                </a:lnTo>
                <a:close/>
              </a:path>
            </a:pathLst>
          </a:custGeom>
          <a:solidFill>
            <a:srgbClr val="57BAE8"/>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9"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10"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9"/>
          <p:cNvSpPr>
            <a:spLocks noGrp="1"/>
          </p:cNvSpPr>
          <p:nvPr>
            <p:ph type="body" sz="quarter" idx="10"/>
          </p:nvPr>
        </p:nvSpPr>
        <p:spPr>
          <a:xfrm>
            <a:off x="1043519" y="778764"/>
            <a:ext cx="10104967" cy="2468431"/>
          </a:xfrm>
          <a:prstGeom prst="rect">
            <a:avLst/>
          </a:prstGeom>
        </p:spPr>
        <p:txBody>
          <a:bodyPr vert="horz" anchor="ctr" anchorCtr="0"/>
          <a:lstStyle>
            <a:lvl1pPr marL="0" indent="0" algn="ctr">
              <a:lnSpc>
                <a:spcPct val="110000"/>
              </a:lnSpc>
              <a:buNone/>
              <a:defRPr sz="2300" b="1" i="0" spc="300">
                <a:solidFill>
                  <a:schemeClr val="bg1"/>
                </a:solidFill>
                <a:latin typeface="Arial" panose="020B0604020202020204" pitchFamily="34" charset="0"/>
                <a:ea typeface="Helvetica Neue Light"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19" name="Text Placeholder 9"/>
          <p:cNvSpPr>
            <a:spLocks noGrp="1"/>
          </p:cNvSpPr>
          <p:nvPr>
            <p:ph type="body" sz="quarter" idx="11"/>
          </p:nvPr>
        </p:nvSpPr>
        <p:spPr>
          <a:xfrm>
            <a:off x="1043518" y="3247193"/>
            <a:ext cx="10104967" cy="861498"/>
          </a:xfrm>
          <a:prstGeom prst="rect">
            <a:avLst/>
          </a:prstGeom>
        </p:spPr>
        <p:txBody>
          <a:bodyPr vert="horz" anchor="ctr" anchorCtr="0"/>
          <a:lstStyle>
            <a:lvl1pPr marL="0" indent="0" algn="ctr">
              <a:lnSpc>
                <a:spcPct val="110000"/>
              </a:lnSpc>
              <a:buNone/>
              <a:defRPr sz="1400" b="1"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0" name="Text Placeholder 9"/>
          <p:cNvSpPr>
            <a:spLocks noGrp="1"/>
          </p:cNvSpPr>
          <p:nvPr>
            <p:ph type="body" sz="quarter" idx="12"/>
          </p:nvPr>
        </p:nvSpPr>
        <p:spPr>
          <a:xfrm>
            <a:off x="1043517" y="4096266"/>
            <a:ext cx="10104967" cy="861498"/>
          </a:xfrm>
          <a:prstGeom prst="rect">
            <a:avLst/>
          </a:prstGeom>
        </p:spPr>
        <p:txBody>
          <a:bodyPr vert="horz" anchor="ctr" anchorCtr="0"/>
          <a:lstStyle>
            <a:lvl1pPr marL="0" indent="0" algn="ctr">
              <a:lnSpc>
                <a:spcPct val="110000"/>
              </a:lnSpc>
              <a:buNone/>
              <a:defRPr sz="1100" b="0"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Tree>
    <p:extLst>
      <p:ext uri="{BB962C8B-B14F-4D97-AF65-F5344CB8AC3E}">
        <p14:creationId xmlns:p14="http://schemas.microsoft.com/office/powerpoint/2010/main" val="42736604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Yellow Title Page">
    <p:spTree>
      <p:nvGrpSpPr>
        <p:cNvPr id="1" name=""/>
        <p:cNvGrpSpPr/>
        <p:nvPr/>
      </p:nvGrpSpPr>
      <p:grpSpPr>
        <a:xfrm>
          <a:off x="0" y="0"/>
          <a:ext cx="0" cy="0"/>
          <a:chOff x="0" y="0"/>
          <a:chExt cx="0" cy="0"/>
        </a:xfrm>
      </p:grpSpPr>
      <p:sp>
        <p:nvSpPr>
          <p:cNvPr id="5" name="object 2"/>
          <p:cNvSpPr>
            <a:spLocks/>
          </p:cNvSpPr>
          <p:nvPr userDrawn="1"/>
        </p:nvSpPr>
        <p:spPr bwMode="auto">
          <a:xfrm>
            <a:off x="0" y="0"/>
            <a:ext cx="12192000" cy="6026150"/>
          </a:xfrm>
          <a:custGeom>
            <a:avLst/>
            <a:gdLst>
              <a:gd name="T0" fmla="*/ 51376916 w 9144000"/>
              <a:gd name="T1" fmla="*/ 0 h 4525645"/>
              <a:gd name="T2" fmla="*/ 12608197 w 9144000"/>
              <a:gd name="T3" fmla="*/ 0 h 4525645"/>
              <a:gd name="T4" fmla="*/ 0 w 9144000"/>
              <a:gd name="T5" fmla="*/ 25222869 h 4525645"/>
              <a:gd name="T6" fmla="*/ 51376916 w 9144000"/>
              <a:gd name="T7" fmla="*/ 25222869 h 4525645"/>
              <a:gd name="T8" fmla="*/ 51376916 w 914400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4525645">
                <a:moveTo>
                  <a:pt x="9143987" y="0"/>
                </a:moveTo>
                <a:lnTo>
                  <a:pt x="2243988" y="0"/>
                </a:lnTo>
                <a:lnTo>
                  <a:pt x="0" y="4525200"/>
                </a:lnTo>
                <a:lnTo>
                  <a:pt x="9143987" y="4525200"/>
                </a:lnTo>
                <a:lnTo>
                  <a:pt x="9143987" y="0"/>
                </a:lnTo>
                <a:close/>
              </a:path>
            </a:pathLst>
          </a:custGeom>
          <a:solidFill>
            <a:srgbClr val="FFCD0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3"/>
          <p:cNvSpPr>
            <a:spLocks/>
          </p:cNvSpPr>
          <p:nvPr userDrawn="1"/>
        </p:nvSpPr>
        <p:spPr bwMode="auto">
          <a:xfrm>
            <a:off x="0" y="0"/>
            <a:ext cx="3017838" cy="6026150"/>
          </a:xfrm>
          <a:custGeom>
            <a:avLst/>
            <a:gdLst>
              <a:gd name="T0" fmla="*/ 12721062 w 2263140"/>
              <a:gd name="T1" fmla="*/ 0 h 4525645"/>
              <a:gd name="T2" fmla="*/ 0 w 2263140"/>
              <a:gd name="T3" fmla="*/ 0 h 4525645"/>
              <a:gd name="T4" fmla="*/ 0 w 2263140"/>
              <a:gd name="T5" fmla="*/ 25222869 h 4525645"/>
              <a:gd name="T6" fmla="*/ 12721062 w 2263140"/>
              <a:gd name="T7" fmla="*/ 0 h 4525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3140" h="4525645">
                <a:moveTo>
                  <a:pt x="2262644" y="0"/>
                </a:moveTo>
                <a:lnTo>
                  <a:pt x="0" y="0"/>
                </a:lnTo>
                <a:lnTo>
                  <a:pt x="0" y="4525200"/>
                </a:lnTo>
                <a:lnTo>
                  <a:pt x="2262644" y="0"/>
                </a:lnTo>
                <a:close/>
              </a:path>
            </a:pathLst>
          </a:custGeom>
          <a:solidFill>
            <a:srgbClr val="FFEDB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4"/>
          <p:cNvSpPr>
            <a:spLocks/>
          </p:cNvSpPr>
          <p:nvPr userDrawn="1"/>
        </p:nvSpPr>
        <p:spPr bwMode="auto">
          <a:xfrm>
            <a:off x="0" y="0"/>
            <a:ext cx="3017838" cy="6026150"/>
          </a:xfrm>
          <a:custGeom>
            <a:avLst/>
            <a:gdLst>
              <a:gd name="T0" fmla="*/ 12721062 w 2263140"/>
              <a:gd name="T1" fmla="*/ 0 h 4525645"/>
              <a:gd name="T2" fmla="*/ 7269797 w 2263140"/>
              <a:gd name="T3" fmla="*/ 0 h 4525645"/>
              <a:gd name="T4" fmla="*/ 0 w 2263140"/>
              <a:gd name="T5" fmla="*/ 5762790 h 4525645"/>
              <a:gd name="T6" fmla="*/ 0 w 2263140"/>
              <a:gd name="T7" fmla="*/ 25222869 h 4525645"/>
              <a:gd name="T8" fmla="*/ 12721062 w 226314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3140" h="4525645">
                <a:moveTo>
                  <a:pt x="2262644" y="0"/>
                </a:moveTo>
                <a:lnTo>
                  <a:pt x="1293050" y="0"/>
                </a:lnTo>
                <a:lnTo>
                  <a:pt x="0" y="1033894"/>
                </a:lnTo>
                <a:lnTo>
                  <a:pt x="0" y="4525200"/>
                </a:lnTo>
                <a:lnTo>
                  <a:pt x="2262644" y="0"/>
                </a:lnTo>
                <a:close/>
              </a:path>
            </a:pathLst>
          </a:custGeom>
          <a:solidFill>
            <a:srgbClr val="FFDA6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9"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10"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9"/>
          <p:cNvSpPr>
            <a:spLocks noGrp="1"/>
          </p:cNvSpPr>
          <p:nvPr>
            <p:ph type="body" sz="quarter" idx="10"/>
          </p:nvPr>
        </p:nvSpPr>
        <p:spPr>
          <a:xfrm>
            <a:off x="1043519" y="778764"/>
            <a:ext cx="10104967" cy="2468431"/>
          </a:xfrm>
          <a:prstGeom prst="rect">
            <a:avLst/>
          </a:prstGeom>
        </p:spPr>
        <p:txBody>
          <a:bodyPr vert="horz" anchor="ctr" anchorCtr="0"/>
          <a:lstStyle>
            <a:lvl1pPr marL="0" indent="0" algn="ctr">
              <a:lnSpc>
                <a:spcPct val="110000"/>
              </a:lnSpc>
              <a:buNone/>
              <a:defRPr sz="2300" b="1" i="0" spc="300">
                <a:solidFill>
                  <a:schemeClr val="tx1">
                    <a:lumMod val="65000"/>
                    <a:lumOff val="35000"/>
                  </a:schemeClr>
                </a:solidFill>
                <a:latin typeface="Arial" panose="020B0604020202020204" pitchFamily="34" charset="0"/>
                <a:ea typeface="Helvetica Neue Light"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19" name="Text Placeholder 9"/>
          <p:cNvSpPr>
            <a:spLocks noGrp="1"/>
          </p:cNvSpPr>
          <p:nvPr>
            <p:ph type="body" sz="quarter" idx="11"/>
          </p:nvPr>
        </p:nvSpPr>
        <p:spPr>
          <a:xfrm>
            <a:off x="1043518" y="3247193"/>
            <a:ext cx="10104967" cy="861498"/>
          </a:xfrm>
          <a:prstGeom prst="rect">
            <a:avLst/>
          </a:prstGeom>
        </p:spPr>
        <p:txBody>
          <a:bodyPr vert="horz" anchor="ctr" anchorCtr="0"/>
          <a:lstStyle>
            <a:lvl1pPr marL="0" indent="0" algn="ctr">
              <a:lnSpc>
                <a:spcPct val="110000"/>
              </a:lnSpc>
              <a:buNone/>
              <a:defRPr sz="1400" b="1" i="0" spc="0">
                <a:solidFill>
                  <a:schemeClr val="tx1">
                    <a:lumMod val="65000"/>
                    <a:lumOff val="35000"/>
                  </a:schemeClr>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0" name="Text Placeholder 9"/>
          <p:cNvSpPr>
            <a:spLocks noGrp="1"/>
          </p:cNvSpPr>
          <p:nvPr>
            <p:ph type="body" sz="quarter" idx="12"/>
          </p:nvPr>
        </p:nvSpPr>
        <p:spPr>
          <a:xfrm>
            <a:off x="1043517" y="4096266"/>
            <a:ext cx="10104967" cy="861498"/>
          </a:xfrm>
          <a:prstGeom prst="rect">
            <a:avLst/>
          </a:prstGeom>
        </p:spPr>
        <p:txBody>
          <a:bodyPr vert="horz" anchor="ctr" anchorCtr="0"/>
          <a:lstStyle>
            <a:lvl1pPr marL="0" indent="0" algn="ctr">
              <a:lnSpc>
                <a:spcPct val="110000"/>
              </a:lnSpc>
              <a:buNone/>
              <a:defRPr sz="1100" b="0" i="0" spc="0">
                <a:solidFill>
                  <a:schemeClr val="tx1">
                    <a:lumMod val="65000"/>
                    <a:lumOff val="35000"/>
                  </a:schemeClr>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Tree>
    <p:extLst>
      <p:ext uri="{BB962C8B-B14F-4D97-AF65-F5344CB8AC3E}">
        <p14:creationId xmlns:p14="http://schemas.microsoft.com/office/powerpoint/2010/main" val="267494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1537098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s and EEF Image">
    <p:spTree>
      <p:nvGrpSpPr>
        <p:cNvPr id="1" name=""/>
        <p:cNvGrpSpPr/>
        <p:nvPr/>
      </p:nvGrpSpPr>
      <p:grpSpPr>
        <a:xfrm>
          <a:off x="0" y="0"/>
          <a:ext cx="0" cy="0"/>
          <a:chOff x="0" y="0"/>
          <a:chExt cx="0" cy="0"/>
        </a:xfrm>
      </p:grpSpPr>
      <p:sp>
        <p:nvSpPr>
          <p:cNvPr id="4"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5" name="object 10"/>
          <p:cNvSpPr>
            <a:spLocks/>
          </p:cNvSpPr>
          <p:nvPr userDrawn="1"/>
        </p:nvSpPr>
        <p:spPr bwMode="auto">
          <a:xfrm>
            <a:off x="6602413" y="1728788"/>
            <a:ext cx="5143500" cy="3290887"/>
          </a:xfrm>
          <a:custGeom>
            <a:avLst/>
            <a:gdLst>
              <a:gd name="T0" fmla="*/ 202089 w 3858259"/>
              <a:gd name="T1" fmla="*/ 0 h 2472054"/>
              <a:gd name="T2" fmla="*/ 85257 w 3858259"/>
              <a:gd name="T3" fmla="*/ 3128 h 2472054"/>
              <a:gd name="T4" fmla="*/ 25257 w 3858259"/>
              <a:gd name="T5" fmla="*/ 25049 h 2472054"/>
              <a:gd name="T6" fmla="*/ 3157 w 3858259"/>
              <a:gd name="T7" fmla="*/ 84540 h 2472054"/>
              <a:gd name="T8" fmla="*/ 0 w 3858259"/>
              <a:gd name="T9" fmla="*/ 200394 h 2472054"/>
              <a:gd name="T10" fmla="*/ 0 w 3858259"/>
              <a:gd name="T11" fmla="*/ 13556453 h 2472054"/>
              <a:gd name="T12" fmla="*/ 3157 w 3858259"/>
              <a:gd name="T13" fmla="*/ 13672301 h 2472054"/>
              <a:gd name="T14" fmla="*/ 25257 w 3858259"/>
              <a:gd name="T15" fmla="*/ 13731799 h 2472054"/>
              <a:gd name="T16" fmla="*/ 85257 w 3858259"/>
              <a:gd name="T17" fmla="*/ 13753714 h 2472054"/>
              <a:gd name="T18" fmla="*/ 202089 w 3858259"/>
              <a:gd name="T19" fmla="*/ 13756851 h 2472054"/>
              <a:gd name="T20" fmla="*/ 21451420 w 3858259"/>
              <a:gd name="T21" fmla="*/ 13756851 h 2472054"/>
              <a:gd name="T22" fmla="*/ 21568254 w 3858259"/>
              <a:gd name="T23" fmla="*/ 13753714 h 2472054"/>
              <a:gd name="T24" fmla="*/ 21628256 w 3858259"/>
              <a:gd name="T25" fmla="*/ 13731799 h 2472054"/>
              <a:gd name="T26" fmla="*/ 21650359 w 3858259"/>
              <a:gd name="T27" fmla="*/ 13672301 h 2472054"/>
              <a:gd name="T28" fmla="*/ 21653516 w 3858259"/>
              <a:gd name="T29" fmla="*/ 13556453 h 2472054"/>
              <a:gd name="T30" fmla="*/ 21653516 w 3858259"/>
              <a:gd name="T31" fmla="*/ 200394 h 2472054"/>
              <a:gd name="T32" fmla="*/ 21650359 w 3858259"/>
              <a:gd name="T33" fmla="*/ 84540 h 2472054"/>
              <a:gd name="T34" fmla="*/ 21628256 w 3858259"/>
              <a:gd name="T35" fmla="*/ 25049 h 2472054"/>
              <a:gd name="T36" fmla="*/ 21568254 w 3858259"/>
              <a:gd name="T37" fmla="*/ 3128 h 2472054"/>
              <a:gd name="T38" fmla="*/ 21451420 w 3858259"/>
              <a:gd name="T39" fmla="*/ 0 h 2472054"/>
              <a:gd name="T40" fmla="*/ 202089 w 3858259"/>
              <a:gd name="T41" fmla="*/ 0 h 24720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58259" h="2472054">
                <a:moveTo>
                  <a:pt x="36004" y="0"/>
                </a:moveTo>
                <a:lnTo>
                  <a:pt x="15189" y="562"/>
                </a:lnTo>
                <a:lnTo>
                  <a:pt x="4500" y="4500"/>
                </a:lnTo>
                <a:lnTo>
                  <a:pt x="562" y="15189"/>
                </a:lnTo>
                <a:lnTo>
                  <a:pt x="0" y="36004"/>
                </a:lnTo>
                <a:lnTo>
                  <a:pt x="0" y="2435656"/>
                </a:lnTo>
                <a:lnTo>
                  <a:pt x="562" y="2456471"/>
                </a:lnTo>
                <a:lnTo>
                  <a:pt x="4500" y="2467160"/>
                </a:lnTo>
                <a:lnTo>
                  <a:pt x="15189" y="2471098"/>
                </a:lnTo>
                <a:lnTo>
                  <a:pt x="36004" y="2471661"/>
                </a:lnTo>
                <a:lnTo>
                  <a:pt x="3821658" y="2471661"/>
                </a:lnTo>
                <a:lnTo>
                  <a:pt x="3842473" y="2471098"/>
                </a:lnTo>
                <a:lnTo>
                  <a:pt x="3853162" y="2467160"/>
                </a:lnTo>
                <a:lnTo>
                  <a:pt x="3857100" y="2456471"/>
                </a:lnTo>
                <a:lnTo>
                  <a:pt x="3857663" y="2435656"/>
                </a:lnTo>
                <a:lnTo>
                  <a:pt x="3857663" y="36004"/>
                </a:lnTo>
                <a:lnTo>
                  <a:pt x="3857100" y="15189"/>
                </a:lnTo>
                <a:lnTo>
                  <a:pt x="3853162" y="4500"/>
                </a:lnTo>
                <a:lnTo>
                  <a:pt x="3842473" y="562"/>
                </a:lnTo>
                <a:lnTo>
                  <a:pt x="3821658" y="0"/>
                </a:lnTo>
                <a:lnTo>
                  <a:pt x="36004" y="0"/>
                </a:lnTo>
                <a:close/>
              </a:path>
            </a:pathLst>
          </a:custGeom>
          <a:noFill/>
          <a:ln w="3340">
            <a:solidFill>
              <a:srgbClr val="BDD4D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object 14"/>
          <p:cNvSpPr>
            <a:spLocks/>
          </p:cNvSpPr>
          <p:nvPr userDrawn="1"/>
        </p:nvSpPr>
        <p:spPr bwMode="auto">
          <a:xfrm>
            <a:off x="6599238" y="4781550"/>
            <a:ext cx="5149850" cy="241300"/>
          </a:xfrm>
          <a:custGeom>
            <a:avLst/>
            <a:gdLst>
              <a:gd name="T0" fmla="*/ 21725806 w 3861434"/>
              <a:gd name="T1" fmla="*/ 0 h 180339"/>
              <a:gd name="T2" fmla="*/ 0 w 3861434"/>
              <a:gd name="T3" fmla="*/ 0 h 180339"/>
              <a:gd name="T4" fmla="*/ 0 w 3861434"/>
              <a:gd name="T5" fmla="*/ 826388 h 180339"/>
              <a:gd name="T6" fmla="*/ 3165 w 3861434"/>
              <a:gd name="T7" fmla="*/ 945798 h 180339"/>
              <a:gd name="T8" fmla="*/ 25317 w 3861434"/>
              <a:gd name="T9" fmla="*/ 1007115 h 180339"/>
              <a:gd name="T10" fmla="*/ 85468 w 3861434"/>
              <a:gd name="T11" fmla="*/ 1029701 h 180339"/>
              <a:gd name="T12" fmla="*/ 202591 w 3861434"/>
              <a:gd name="T13" fmla="*/ 1032929 h 180339"/>
              <a:gd name="T14" fmla="*/ 21523211 w 3861434"/>
              <a:gd name="T15" fmla="*/ 1032929 h 180339"/>
              <a:gd name="T16" fmla="*/ 21640333 w 3861434"/>
              <a:gd name="T17" fmla="*/ 1029701 h 180339"/>
              <a:gd name="T18" fmla="*/ 21700477 w 3861434"/>
              <a:gd name="T19" fmla="*/ 1007115 h 180339"/>
              <a:gd name="T20" fmla="*/ 21722639 w 3861434"/>
              <a:gd name="T21" fmla="*/ 945798 h 180339"/>
              <a:gd name="T22" fmla="*/ 21725806 w 3861434"/>
              <a:gd name="T23" fmla="*/ 826388 h 180339"/>
              <a:gd name="T24" fmla="*/ 21725806 w 3861434"/>
              <a:gd name="T25" fmla="*/ 0 h 1803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61434" h="180339">
                <a:moveTo>
                  <a:pt x="3861003" y="0"/>
                </a:moveTo>
                <a:lnTo>
                  <a:pt x="0" y="0"/>
                </a:lnTo>
                <a:lnTo>
                  <a:pt x="0" y="144005"/>
                </a:lnTo>
                <a:lnTo>
                  <a:pt x="562" y="164813"/>
                </a:lnTo>
                <a:lnTo>
                  <a:pt x="4500" y="175498"/>
                </a:lnTo>
                <a:lnTo>
                  <a:pt x="15189" y="179434"/>
                </a:lnTo>
                <a:lnTo>
                  <a:pt x="36004" y="179997"/>
                </a:lnTo>
                <a:lnTo>
                  <a:pt x="3824998" y="179997"/>
                </a:lnTo>
                <a:lnTo>
                  <a:pt x="3845813" y="179434"/>
                </a:lnTo>
                <a:lnTo>
                  <a:pt x="3856502" y="175498"/>
                </a:lnTo>
                <a:lnTo>
                  <a:pt x="3860440" y="164813"/>
                </a:lnTo>
                <a:lnTo>
                  <a:pt x="3861003" y="144005"/>
                </a:lnTo>
                <a:lnTo>
                  <a:pt x="3861003" y="0"/>
                </a:lnTo>
                <a:close/>
              </a:path>
            </a:pathLst>
          </a:custGeom>
          <a:solidFill>
            <a:srgbClr val="B8C0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15"/>
          <p:cNvSpPr txBox="1">
            <a:spLocks noChangeArrowheads="1"/>
          </p:cNvSpPr>
          <p:nvPr userDrawn="1"/>
        </p:nvSpPr>
        <p:spPr bwMode="auto">
          <a:xfrm>
            <a:off x="6678613" y="4837113"/>
            <a:ext cx="1450975" cy="92075"/>
          </a:xfrm>
          <a:prstGeom prst="rect">
            <a:avLst/>
          </a:prstGeom>
          <a:noFill/>
          <a:ln>
            <a:noFill/>
          </a:ln>
          <a:extLst>
            <a:ext uri="{909E8E84-426E-40dd-AFC4-6F175D3DCCD1}"/>
            <a:ext uri="{91240B29-F687-4f45-9708-019B960494DF}"/>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600">
                <a:solidFill>
                  <a:srgbClr val="405866"/>
                </a:solidFill>
                <a:latin typeface="Arial" panose="020B0604020202020204" pitchFamily="34" charset="0"/>
                <a:ea typeface="+mn-ea"/>
                <a:cs typeface="Arial" panose="020B0604020202020204" pitchFamily="34" charset="0"/>
              </a:rPr>
              <a:t>SOURCE: EEF created</a:t>
            </a:r>
            <a:r>
              <a:rPr lang="en-GB" altLang="en-US" sz="600">
                <a:solidFill>
                  <a:srgbClr val="405866"/>
                </a:solidFill>
                <a:latin typeface="Arial" panose="020B0604020202020204" pitchFamily="34" charset="0"/>
                <a:ea typeface="+mn-ea"/>
                <a:cs typeface="Arial" panose="020B0604020202020204" pitchFamily="34" charset="0"/>
              </a:rPr>
              <a:t> </a:t>
            </a:r>
            <a:r>
              <a:rPr lang="en-US" altLang="en-US" sz="600">
                <a:solidFill>
                  <a:srgbClr val="405866"/>
                </a:solidFill>
                <a:latin typeface="Arial" panose="020B0604020202020204" pitchFamily="34" charset="0"/>
                <a:ea typeface="+mn-ea"/>
                <a:cs typeface="Arial" panose="020B0604020202020204" pitchFamily="34" charset="0"/>
              </a:rPr>
              <a:t>graphic</a:t>
            </a:r>
            <a:endParaRPr lang="en-US" altLang="en-US" sz="600">
              <a:latin typeface="Arial" panose="020B0604020202020204" pitchFamily="34" charset="0"/>
              <a:ea typeface="+mn-ea"/>
              <a:cs typeface="Arial" panose="020B0604020202020204" pitchFamily="34" charset="0"/>
            </a:endParaRPr>
          </a:p>
        </p:txBody>
      </p:sp>
      <p:sp>
        <p:nvSpPr>
          <p:cNvPr id="8" name="object 12"/>
          <p:cNvSpPr txBox="1">
            <a:spLocks noChangeArrowheads="1"/>
          </p:cNvSpPr>
          <p:nvPr userDrawn="1"/>
        </p:nvSpPr>
        <p:spPr bwMode="auto">
          <a:xfrm>
            <a:off x="574675" y="1787525"/>
            <a:ext cx="5297488" cy="204788"/>
          </a:xfrm>
          <a:prstGeom prst="rect">
            <a:avLst/>
          </a:prstGeom>
          <a:noFill/>
          <a:ln>
            <a:noFill/>
          </a:ln>
          <a:extLst>
            <a:ext uri="{909E8E84-426E-40dd-AFC4-6F175D3DCCD1}"/>
            <a:ext uri="{91240B29-F687-4f45-9708-019B960494DF}"/>
          </a:extLst>
        </p:spPr>
        <p:txBody>
          <a:bodyPr lIns="0" tIns="0" rIns="0" bIns="0">
            <a:spAutoFit/>
          </a:bodyPr>
          <a:lstStyle>
            <a:lvl1pPr marL="182563" indent="-1698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1000"/>
              </a:lnSpc>
              <a:buFontTx/>
              <a:buBlip>
                <a:blip r:embed="rId2"/>
              </a:buBlip>
              <a:defRPr/>
            </a:pPr>
            <a:r>
              <a:rPr lang="en-GB" altLang="en-US" sz="1200">
                <a:solidFill>
                  <a:srgbClr val="405866"/>
                </a:solidFill>
                <a:latin typeface="Arial" panose="020B0604020202020204" pitchFamily="34" charset="0"/>
                <a:ea typeface="+mn-ea"/>
                <a:cs typeface="Arial" panose="020B0604020202020204" pitchFamily="34" charset="0"/>
              </a:rPr>
              <a:t>Click to edit Master text styles</a:t>
            </a:r>
          </a:p>
        </p:txBody>
      </p:sp>
      <p:pic>
        <p:nvPicPr>
          <p:cNvPr id="9"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15"/>
          <p:cNvSpPr txBox="1">
            <a:spLocks/>
          </p:cNvSpPr>
          <p:nvPr userDrawn="1"/>
        </p:nvSpPr>
        <p:spPr>
          <a:xfrm>
            <a:off x="2814638" y="6432550"/>
            <a:ext cx="1552575" cy="114300"/>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z="1100" spc="-5" dirty="0"/>
              <a:t>@EducEndowFoundn</a:t>
            </a:r>
          </a:p>
        </p:txBody>
      </p:sp>
      <p:pic>
        <p:nvPicPr>
          <p:cNvPr id="11" name="Picture 8"/>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2384425" y="6308725"/>
            <a:ext cx="4540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bject 15"/>
          <p:cNvSpPr txBox="1">
            <a:spLocks/>
          </p:cNvSpPr>
          <p:nvPr userDrawn="1"/>
        </p:nvSpPr>
        <p:spPr>
          <a:xfrm>
            <a:off x="2814638" y="6648450"/>
            <a:ext cx="1552575"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z="1100" spc="-5" dirty="0"/>
              <a:t>@</a:t>
            </a:r>
            <a:r>
              <a:rPr lang="en-GB" sz="1100" spc="-5" dirty="0" err="1"/>
              <a:t>EEFStephenF</a:t>
            </a:r>
            <a:endParaRPr lang="en-GB" sz="1100" spc="-5" dirty="0"/>
          </a:p>
        </p:txBody>
      </p:sp>
      <p:sp>
        <p:nvSpPr>
          <p:cNvPr id="43"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2" name="Picture Placeholder 8"/>
          <p:cNvSpPr>
            <a:spLocks noGrp="1"/>
          </p:cNvSpPr>
          <p:nvPr>
            <p:ph type="pic" sz="quarter" idx="10"/>
          </p:nvPr>
        </p:nvSpPr>
        <p:spPr>
          <a:xfrm>
            <a:off x="6597990" y="1725941"/>
            <a:ext cx="5148580" cy="3051734"/>
          </a:xfrm>
          <a:prstGeom prst="rect">
            <a:avLst/>
          </a:prstGeom>
        </p:spPr>
        <p:txBody>
          <a:bodyPr/>
          <a:lstStyle>
            <a:lvl1pPr>
              <a:defRPr>
                <a:solidFill>
                  <a:srgbClr val="405866"/>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13"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6B06162F-0804-41E3-923E-0E850A8D164E}" type="slidenum">
              <a:rPr lang="en-GB" altLang="en-US"/>
              <a:pPr>
                <a:defRPr/>
              </a:pPr>
              <a:t>‹#›</a:t>
            </a:fld>
            <a:endParaRPr lang="en-GB" altLang="en-US"/>
          </a:p>
        </p:txBody>
      </p:sp>
    </p:spTree>
    <p:extLst>
      <p:ext uri="{BB962C8B-B14F-4D97-AF65-F5344CB8AC3E}">
        <p14:creationId xmlns:p14="http://schemas.microsoft.com/office/powerpoint/2010/main" val="4436082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EEF Image">
    <p:spTree>
      <p:nvGrpSpPr>
        <p:cNvPr id="1" name=""/>
        <p:cNvGrpSpPr/>
        <p:nvPr/>
      </p:nvGrpSpPr>
      <p:grpSpPr>
        <a:xfrm>
          <a:off x="0" y="0"/>
          <a:ext cx="0" cy="0"/>
          <a:chOff x="0" y="0"/>
          <a:chExt cx="0" cy="0"/>
        </a:xfrm>
      </p:grpSpPr>
      <p:sp>
        <p:nvSpPr>
          <p:cNvPr id="4"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5" name="object 10"/>
          <p:cNvSpPr>
            <a:spLocks/>
          </p:cNvSpPr>
          <p:nvPr userDrawn="1"/>
        </p:nvSpPr>
        <p:spPr bwMode="auto">
          <a:xfrm>
            <a:off x="574675" y="1128713"/>
            <a:ext cx="11171238" cy="4633912"/>
          </a:xfrm>
          <a:custGeom>
            <a:avLst/>
            <a:gdLst>
              <a:gd name="T0" fmla="*/ 21213356 w 3858259"/>
              <a:gd name="T1" fmla="*/ 0 h 2472054"/>
              <a:gd name="T2" fmla="*/ 8949197 w 3858259"/>
              <a:gd name="T3" fmla="*/ 24372 h 2472054"/>
              <a:gd name="T4" fmla="*/ 2651283 w 3858259"/>
              <a:gd name="T5" fmla="*/ 195231 h 2472054"/>
              <a:gd name="T6" fmla="*/ 331084 w 3858259"/>
              <a:gd name="T7" fmla="*/ 658968 h 2472054"/>
              <a:gd name="T8" fmla="*/ 0 w 3858259"/>
              <a:gd name="T9" fmla="*/ 1562023 h 2472054"/>
              <a:gd name="T10" fmla="*/ 0 w 3858259"/>
              <a:gd name="T11" fmla="*/ 105670772 h 2472054"/>
              <a:gd name="T12" fmla="*/ 331084 w 3858259"/>
              <a:gd name="T13" fmla="*/ 106573831 h 2472054"/>
              <a:gd name="T14" fmla="*/ 2651283 w 3858259"/>
              <a:gd name="T15" fmla="*/ 107037582 h 2472054"/>
              <a:gd name="T16" fmla="*/ 8949197 w 3858259"/>
              <a:gd name="T17" fmla="*/ 107208438 h 2472054"/>
              <a:gd name="T18" fmla="*/ 21213356 w 3858259"/>
              <a:gd name="T19" fmla="*/ 107232845 h 2472054"/>
              <a:gd name="T20" fmla="*/ 2147483646 w 3858259"/>
              <a:gd name="T21" fmla="*/ 107232845 h 2472054"/>
              <a:gd name="T22" fmla="*/ 2147483646 w 3858259"/>
              <a:gd name="T23" fmla="*/ 107208438 h 2472054"/>
              <a:gd name="T24" fmla="*/ 2147483646 w 3858259"/>
              <a:gd name="T25" fmla="*/ 107037582 h 2472054"/>
              <a:gd name="T26" fmla="*/ 2147483646 w 3858259"/>
              <a:gd name="T27" fmla="*/ 106573831 h 2472054"/>
              <a:gd name="T28" fmla="*/ 2147483646 w 3858259"/>
              <a:gd name="T29" fmla="*/ 105670772 h 2472054"/>
              <a:gd name="T30" fmla="*/ 2147483646 w 3858259"/>
              <a:gd name="T31" fmla="*/ 1562023 h 2472054"/>
              <a:gd name="T32" fmla="*/ 2147483646 w 3858259"/>
              <a:gd name="T33" fmla="*/ 658968 h 2472054"/>
              <a:gd name="T34" fmla="*/ 2147483646 w 3858259"/>
              <a:gd name="T35" fmla="*/ 195231 h 2472054"/>
              <a:gd name="T36" fmla="*/ 2147483646 w 3858259"/>
              <a:gd name="T37" fmla="*/ 24372 h 2472054"/>
              <a:gd name="T38" fmla="*/ 2147483646 w 3858259"/>
              <a:gd name="T39" fmla="*/ 0 h 2472054"/>
              <a:gd name="T40" fmla="*/ 21213356 w 3858259"/>
              <a:gd name="T41" fmla="*/ 0 h 24720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58259" h="2472054">
                <a:moveTo>
                  <a:pt x="36004" y="0"/>
                </a:moveTo>
                <a:lnTo>
                  <a:pt x="15189" y="562"/>
                </a:lnTo>
                <a:lnTo>
                  <a:pt x="4500" y="4500"/>
                </a:lnTo>
                <a:lnTo>
                  <a:pt x="562" y="15189"/>
                </a:lnTo>
                <a:lnTo>
                  <a:pt x="0" y="36004"/>
                </a:lnTo>
                <a:lnTo>
                  <a:pt x="0" y="2435656"/>
                </a:lnTo>
                <a:lnTo>
                  <a:pt x="562" y="2456471"/>
                </a:lnTo>
                <a:lnTo>
                  <a:pt x="4500" y="2467160"/>
                </a:lnTo>
                <a:lnTo>
                  <a:pt x="15189" y="2471098"/>
                </a:lnTo>
                <a:lnTo>
                  <a:pt x="36004" y="2471661"/>
                </a:lnTo>
                <a:lnTo>
                  <a:pt x="3821658" y="2471661"/>
                </a:lnTo>
                <a:lnTo>
                  <a:pt x="3842473" y="2471098"/>
                </a:lnTo>
                <a:lnTo>
                  <a:pt x="3853162" y="2467160"/>
                </a:lnTo>
                <a:lnTo>
                  <a:pt x="3857100" y="2456471"/>
                </a:lnTo>
                <a:lnTo>
                  <a:pt x="3857663" y="2435656"/>
                </a:lnTo>
                <a:lnTo>
                  <a:pt x="3857663" y="36004"/>
                </a:lnTo>
                <a:lnTo>
                  <a:pt x="3857100" y="15189"/>
                </a:lnTo>
                <a:lnTo>
                  <a:pt x="3853162" y="4500"/>
                </a:lnTo>
                <a:lnTo>
                  <a:pt x="3842473" y="562"/>
                </a:lnTo>
                <a:lnTo>
                  <a:pt x="3821658" y="0"/>
                </a:lnTo>
                <a:lnTo>
                  <a:pt x="36004" y="0"/>
                </a:lnTo>
                <a:close/>
              </a:path>
            </a:pathLst>
          </a:custGeom>
          <a:noFill/>
          <a:ln w="3340">
            <a:solidFill>
              <a:srgbClr val="BDD4D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object 14"/>
          <p:cNvSpPr>
            <a:spLocks/>
          </p:cNvSpPr>
          <p:nvPr userDrawn="1"/>
        </p:nvSpPr>
        <p:spPr bwMode="auto">
          <a:xfrm>
            <a:off x="584200" y="5522913"/>
            <a:ext cx="11174413" cy="239712"/>
          </a:xfrm>
          <a:custGeom>
            <a:avLst/>
            <a:gdLst>
              <a:gd name="T0" fmla="*/ 2147483646 w 3861434"/>
              <a:gd name="T1" fmla="*/ 0 h 180339"/>
              <a:gd name="T2" fmla="*/ 0 w 3861434"/>
              <a:gd name="T3" fmla="*/ 0 h 180339"/>
              <a:gd name="T4" fmla="*/ 0 w 3861434"/>
              <a:gd name="T5" fmla="*/ 794291 h 180339"/>
              <a:gd name="T6" fmla="*/ 329974 w 3861434"/>
              <a:gd name="T7" fmla="*/ 909059 h 180339"/>
              <a:gd name="T8" fmla="*/ 2642783 w 3861434"/>
              <a:gd name="T9" fmla="*/ 967993 h 180339"/>
              <a:gd name="T10" fmla="*/ 8920480 w 3861434"/>
              <a:gd name="T11" fmla="*/ 989703 h 180339"/>
              <a:gd name="T12" fmla="*/ 21144926 w 3861434"/>
              <a:gd name="T13" fmla="*/ 992808 h 180339"/>
              <a:gd name="T14" fmla="*/ 2147483646 w 3861434"/>
              <a:gd name="T15" fmla="*/ 992808 h 180339"/>
              <a:gd name="T16" fmla="*/ 2147483646 w 3861434"/>
              <a:gd name="T17" fmla="*/ 989703 h 180339"/>
              <a:gd name="T18" fmla="*/ 2147483646 w 3861434"/>
              <a:gd name="T19" fmla="*/ 967993 h 180339"/>
              <a:gd name="T20" fmla="*/ 2147483646 w 3861434"/>
              <a:gd name="T21" fmla="*/ 909059 h 180339"/>
              <a:gd name="T22" fmla="*/ 2147483646 w 3861434"/>
              <a:gd name="T23" fmla="*/ 794291 h 180339"/>
              <a:gd name="T24" fmla="*/ 2147483646 w 3861434"/>
              <a:gd name="T25" fmla="*/ 0 h 1803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61434" h="180339">
                <a:moveTo>
                  <a:pt x="3861003" y="0"/>
                </a:moveTo>
                <a:lnTo>
                  <a:pt x="0" y="0"/>
                </a:lnTo>
                <a:lnTo>
                  <a:pt x="0" y="144005"/>
                </a:lnTo>
                <a:lnTo>
                  <a:pt x="562" y="164813"/>
                </a:lnTo>
                <a:lnTo>
                  <a:pt x="4500" y="175498"/>
                </a:lnTo>
                <a:lnTo>
                  <a:pt x="15189" y="179434"/>
                </a:lnTo>
                <a:lnTo>
                  <a:pt x="36004" y="179997"/>
                </a:lnTo>
                <a:lnTo>
                  <a:pt x="3824998" y="179997"/>
                </a:lnTo>
                <a:lnTo>
                  <a:pt x="3845813" y="179434"/>
                </a:lnTo>
                <a:lnTo>
                  <a:pt x="3856502" y="175498"/>
                </a:lnTo>
                <a:lnTo>
                  <a:pt x="3860440" y="164813"/>
                </a:lnTo>
                <a:lnTo>
                  <a:pt x="3861003" y="144005"/>
                </a:lnTo>
                <a:lnTo>
                  <a:pt x="3861003" y="0"/>
                </a:lnTo>
                <a:close/>
              </a:path>
            </a:pathLst>
          </a:custGeom>
          <a:solidFill>
            <a:srgbClr val="B8C0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bject 15"/>
          <p:cNvSpPr txBox="1">
            <a:spLocks/>
          </p:cNvSpPr>
          <p:nvPr userDrawn="1"/>
        </p:nvSpPr>
        <p:spPr>
          <a:xfrm>
            <a:off x="2814638" y="6453188"/>
            <a:ext cx="1552575" cy="115887"/>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z="1100" spc="-5" dirty="0"/>
              <a:t>@EducEndowFoundn</a:t>
            </a:r>
          </a:p>
        </p:txBody>
      </p:sp>
      <p:pic>
        <p:nvPicPr>
          <p:cNvPr id="9"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84425" y="6435725"/>
            <a:ext cx="454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bject 15"/>
          <p:cNvSpPr txBox="1">
            <a:spLocks/>
          </p:cNvSpPr>
          <p:nvPr userDrawn="1"/>
        </p:nvSpPr>
        <p:spPr>
          <a:xfrm>
            <a:off x="2814638" y="6648450"/>
            <a:ext cx="1552575"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z="1100" spc="-5" dirty="0"/>
              <a:t>@</a:t>
            </a:r>
            <a:r>
              <a:rPr lang="en-GB" sz="1100" spc="-5" dirty="0" err="1"/>
              <a:t>EEFStephenF</a:t>
            </a:r>
            <a:endParaRPr lang="en-GB" sz="1100" spc="-5" dirty="0"/>
          </a:p>
        </p:txBody>
      </p:sp>
      <p:sp>
        <p:nvSpPr>
          <p:cNvPr id="22" name="Picture Placeholder 8"/>
          <p:cNvSpPr>
            <a:spLocks noGrp="1"/>
          </p:cNvSpPr>
          <p:nvPr>
            <p:ph type="pic" sz="quarter" idx="10"/>
          </p:nvPr>
        </p:nvSpPr>
        <p:spPr>
          <a:xfrm>
            <a:off x="573052" y="1126852"/>
            <a:ext cx="11173517" cy="4395898"/>
          </a:xfrm>
          <a:prstGeom prst="rect">
            <a:avLst/>
          </a:prstGeom>
        </p:spPr>
        <p:txBody>
          <a:bodyPr/>
          <a:lstStyle>
            <a:lvl1pPr>
              <a:defRPr>
                <a:solidFill>
                  <a:srgbClr val="405866"/>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23"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11"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A709DE39-755A-408A-B7A9-BEAC40B92091}" type="slidenum">
              <a:rPr lang="en-GB" altLang="en-US"/>
              <a:pPr>
                <a:defRPr/>
              </a:pPr>
              <a:t>‹#›</a:t>
            </a:fld>
            <a:endParaRPr lang="en-GB" altLang="en-US"/>
          </a:p>
        </p:txBody>
      </p:sp>
    </p:spTree>
    <p:extLst>
      <p:ext uri="{BB962C8B-B14F-4D97-AF65-F5344CB8AC3E}">
        <p14:creationId xmlns:p14="http://schemas.microsoft.com/office/powerpoint/2010/main" val="4263396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ullets and External Image">
    <p:spTree>
      <p:nvGrpSpPr>
        <p:cNvPr id="1" name=""/>
        <p:cNvGrpSpPr/>
        <p:nvPr/>
      </p:nvGrpSpPr>
      <p:grpSpPr>
        <a:xfrm>
          <a:off x="0" y="0"/>
          <a:ext cx="0" cy="0"/>
          <a:chOff x="0" y="0"/>
          <a:chExt cx="0" cy="0"/>
        </a:xfrm>
      </p:grpSpPr>
      <p:sp>
        <p:nvSpPr>
          <p:cNvPr id="4"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5" name="object 12"/>
          <p:cNvSpPr txBox="1">
            <a:spLocks noChangeArrowheads="1"/>
          </p:cNvSpPr>
          <p:nvPr userDrawn="1"/>
        </p:nvSpPr>
        <p:spPr bwMode="auto">
          <a:xfrm>
            <a:off x="574675" y="1787525"/>
            <a:ext cx="5297488" cy="204788"/>
          </a:xfrm>
          <a:prstGeom prst="rect">
            <a:avLst/>
          </a:prstGeom>
          <a:noFill/>
          <a:ln>
            <a:noFill/>
          </a:ln>
          <a:extLst>
            <a:ext uri="{909E8E84-426E-40dd-AFC4-6F175D3DCCD1}"/>
            <a:ext uri="{91240B29-F687-4f45-9708-019B960494DF}"/>
          </a:extLst>
        </p:spPr>
        <p:txBody>
          <a:bodyPr lIns="0" tIns="0" rIns="0" bIns="0">
            <a:spAutoFit/>
          </a:bodyPr>
          <a:lstStyle>
            <a:lvl1pPr marL="182563" indent="-1698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lnSpc>
                <a:spcPct val="111000"/>
              </a:lnSpc>
              <a:buFontTx/>
              <a:buBlip>
                <a:blip r:embed="rId2"/>
              </a:buBlip>
              <a:defRPr/>
            </a:pPr>
            <a:r>
              <a:rPr lang="en-GB" altLang="en-US" sz="1200">
                <a:solidFill>
                  <a:srgbClr val="405866"/>
                </a:solidFill>
                <a:latin typeface="Arial" panose="020B0604020202020204" pitchFamily="34" charset="0"/>
                <a:ea typeface="+mn-ea"/>
                <a:cs typeface="Arial" panose="020B0604020202020204" pitchFamily="34" charset="0"/>
              </a:rPr>
              <a:t>Click to edit Master text styles</a:t>
            </a:r>
          </a:p>
        </p:txBody>
      </p:sp>
      <p:sp>
        <p:nvSpPr>
          <p:cNvPr id="6" name="object 7"/>
          <p:cNvSpPr>
            <a:spLocks/>
          </p:cNvSpPr>
          <p:nvPr userDrawn="1"/>
        </p:nvSpPr>
        <p:spPr bwMode="auto">
          <a:xfrm>
            <a:off x="6602413" y="1728788"/>
            <a:ext cx="5143500" cy="3290887"/>
          </a:xfrm>
          <a:custGeom>
            <a:avLst/>
            <a:gdLst>
              <a:gd name="T0" fmla="*/ 202089 w 3858259"/>
              <a:gd name="T1" fmla="*/ 0 h 2472054"/>
              <a:gd name="T2" fmla="*/ 85257 w 3858259"/>
              <a:gd name="T3" fmla="*/ 3128 h 2472054"/>
              <a:gd name="T4" fmla="*/ 25257 w 3858259"/>
              <a:gd name="T5" fmla="*/ 25049 h 2472054"/>
              <a:gd name="T6" fmla="*/ 3157 w 3858259"/>
              <a:gd name="T7" fmla="*/ 84540 h 2472054"/>
              <a:gd name="T8" fmla="*/ 0 w 3858259"/>
              <a:gd name="T9" fmla="*/ 200394 h 2472054"/>
              <a:gd name="T10" fmla="*/ 0 w 3858259"/>
              <a:gd name="T11" fmla="*/ 13556453 h 2472054"/>
              <a:gd name="T12" fmla="*/ 3157 w 3858259"/>
              <a:gd name="T13" fmla="*/ 13672301 h 2472054"/>
              <a:gd name="T14" fmla="*/ 25257 w 3858259"/>
              <a:gd name="T15" fmla="*/ 13731799 h 2472054"/>
              <a:gd name="T16" fmla="*/ 85257 w 3858259"/>
              <a:gd name="T17" fmla="*/ 13753714 h 2472054"/>
              <a:gd name="T18" fmla="*/ 202089 w 3858259"/>
              <a:gd name="T19" fmla="*/ 13756851 h 2472054"/>
              <a:gd name="T20" fmla="*/ 21451420 w 3858259"/>
              <a:gd name="T21" fmla="*/ 13756851 h 2472054"/>
              <a:gd name="T22" fmla="*/ 21568254 w 3858259"/>
              <a:gd name="T23" fmla="*/ 13753714 h 2472054"/>
              <a:gd name="T24" fmla="*/ 21628256 w 3858259"/>
              <a:gd name="T25" fmla="*/ 13731799 h 2472054"/>
              <a:gd name="T26" fmla="*/ 21650359 w 3858259"/>
              <a:gd name="T27" fmla="*/ 13672301 h 2472054"/>
              <a:gd name="T28" fmla="*/ 21653516 w 3858259"/>
              <a:gd name="T29" fmla="*/ 13556453 h 2472054"/>
              <a:gd name="T30" fmla="*/ 21653516 w 3858259"/>
              <a:gd name="T31" fmla="*/ 200394 h 2472054"/>
              <a:gd name="T32" fmla="*/ 21650359 w 3858259"/>
              <a:gd name="T33" fmla="*/ 84540 h 2472054"/>
              <a:gd name="T34" fmla="*/ 21628256 w 3858259"/>
              <a:gd name="T35" fmla="*/ 25049 h 2472054"/>
              <a:gd name="T36" fmla="*/ 21568254 w 3858259"/>
              <a:gd name="T37" fmla="*/ 3128 h 2472054"/>
              <a:gd name="T38" fmla="*/ 21451420 w 3858259"/>
              <a:gd name="T39" fmla="*/ 0 h 2472054"/>
              <a:gd name="T40" fmla="*/ 202089 w 3858259"/>
              <a:gd name="T41" fmla="*/ 0 h 24720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58259" h="2472054">
                <a:moveTo>
                  <a:pt x="36004" y="0"/>
                </a:moveTo>
                <a:lnTo>
                  <a:pt x="15189" y="562"/>
                </a:lnTo>
                <a:lnTo>
                  <a:pt x="4500" y="4500"/>
                </a:lnTo>
                <a:lnTo>
                  <a:pt x="562" y="15189"/>
                </a:lnTo>
                <a:lnTo>
                  <a:pt x="0" y="36004"/>
                </a:lnTo>
                <a:lnTo>
                  <a:pt x="0" y="2435656"/>
                </a:lnTo>
                <a:lnTo>
                  <a:pt x="562" y="2456471"/>
                </a:lnTo>
                <a:lnTo>
                  <a:pt x="4500" y="2467160"/>
                </a:lnTo>
                <a:lnTo>
                  <a:pt x="15189" y="2471098"/>
                </a:lnTo>
                <a:lnTo>
                  <a:pt x="36004" y="2471661"/>
                </a:lnTo>
                <a:lnTo>
                  <a:pt x="3821658" y="2471661"/>
                </a:lnTo>
                <a:lnTo>
                  <a:pt x="3842473" y="2471098"/>
                </a:lnTo>
                <a:lnTo>
                  <a:pt x="3853162" y="2467160"/>
                </a:lnTo>
                <a:lnTo>
                  <a:pt x="3857100" y="2456471"/>
                </a:lnTo>
                <a:lnTo>
                  <a:pt x="3857663" y="2435656"/>
                </a:lnTo>
                <a:lnTo>
                  <a:pt x="3857663" y="36004"/>
                </a:lnTo>
                <a:lnTo>
                  <a:pt x="3857100" y="15189"/>
                </a:lnTo>
                <a:lnTo>
                  <a:pt x="3853162" y="4500"/>
                </a:lnTo>
                <a:lnTo>
                  <a:pt x="3842473" y="562"/>
                </a:lnTo>
                <a:lnTo>
                  <a:pt x="3821658" y="0"/>
                </a:lnTo>
                <a:lnTo>
                  <a:pt x="36004" y="0"/>
                </a:lnTo>
                <a:close/>
              </a:path>
            </a:pathLst>
          </a:custGeom>
          <a:noFill/>
          <a:ln w="3340">
            <a:solidFill>
              <a:srgbClr val="405866"/>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7" name="object 8"/>
          <p:cNvSpPr>
            <a:spLocks/>
          </p:cNvSpPr>
          <p:nvPr userDrawn="1"/>
        </p:nvSpPr>
        <p:spPr bwMode="auto">
          <a:xfrm>
            <a:off x="6599238" y="4781550"/>
            <a:ext cx="5149850" cy="241300"/>
          </a:xfrm>
          <a:custGeom>
            <a:avLst/>
            <a:gdLst>
              <a:gd name="T0" fmla="*/ 21725806 w 3861434"/>
              <a:gd name="T1" fmla="*/ 0 h 180339"/>
              <a:gd name="T2" fmla="*/ 0 w 3861434"/>
              <a:gd name="T3" fmla="*/ 0 h 180339"/>
              <a:gd name="T4" fmla="*/ 0 w 3861434"/>
              <a:gd name="T5" fmla="*/ 826388 h 180339"/>
              <a:gd name="T6" fmla="*/ 3165 w 3861434"/>
              <a:gd name="T7" fmla="*/ 945798 h 180339"/>
              <a:gd name="T8" fmla="*/ 25317 w 3861434"/>
              <a:gd name="T9" fmla="*/ 1007115 h 180339"/>
              <a:gd name="T10" fmla="*/ 85468 w 3861434"/>
              <a:gd name="T11" fmla="*/ 1029701 h 180339"/>
              <a:gd name="T12" fmla="*/ 202591 w 3861434"/>
              <a:gd name="T13" fmla="*/ 1032929 h 180339"/>
              <a:gd name="T14" fmla="*/ 21523211 w 3861434"/>
              <a:gd name="T15" fmla="*/ 1032929 h 180339"/>
              <a:gd name="T16" fmla="*/ 21640333 w 3861434"/>
              <a:gd name="T17" fmla="*/ 1029701 h 180339"/>
              <a:gd name="T18" fmla="*/ 21700477 w 3861434"/>
              <a:gd name="T19" fmla="*/ 1007115 h 180339"/>
              <a:gd name="T20" fmla="*/ 21722639 w 3861434"/>
              <a:gd name="T21" fmla="*/ 945798 h 180339"/>
              <a:gd name="T22" fmla="*/ 21725806 w 3861434"/>
              <a:gd name="T23" fmla="*/ 826388 h 180339"/>
              <a:gd name="T24" fmla="*/ 21725806 w 3861434"/>
              <a:gd name="T25" fmla="*/ 0 h 1803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61434" h="180339">
                <a:moveTo>
                  <a:pt x="3861003" y="0"/>
                </a:moveTo>
                <a:lnTo>
                  <a:pt x="0" y="0"/>
                </a:lnTo>
                <a:lnTo>
                  <a:pt x="0" y="144005"/>
                </a:lnTo>
                <a:lnTo>
                  <a:pt x="562" y="164813"/>
                </a:lnTo>
                <a:lnTo>
                  <a:pt x="4500" y="175498"/>
                </a:lnTo>
                <a:lnTo>
                  <a:pt x="15189" y="179434"/>
                </a:lnTo>
                <a:lnTo>
                  <a:pt x="36004" y="179997"/>
                </a:lnTo>
                <a:lnTo>
                  <a:pt x="3824998" y="179997"/>
                </a:lnTo>
                <a:lnTo>
                  <a:pt x="3845813" y="179434"/>
                </a:lnTo>
                <a:lnTo>
                  <a:pt x="3856502" y="175498"/>
                </a:lnTo>
                <a:lnTo>
                  <a:pt x="3860440" y="164813"/>
                </a:lnTo>
                <a:lnTo>
                  <a:pt x="3861003" y="144005"/>
                </a:lnTo>
                <a:lnTo>
                  <a:pt x="3861003" y="0"/>
                </a:lnTo>
                <a:close/>
              </a:path>
            </a:pathLst>
          </a:custGeom>
          <a:solidFill>
            <a:srgbClr val="4058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 name="object 15"/>
          <p:cNvSpPr txBox="1">
            <a:spLocks noChangeArrowheads="1"/>
          </p:cNvSpPr>
          <p:nvPr userDrawn="1"/>
        </p:nvSpPr>
        <p:spPr bwMode="auto">
          <a:xfrm>
            <a:off x="6678613" y="4837113"/>
            <a:ext cx="1754187" cy="92075"/>
          </a:xfrm>
          <a:prstGeom prst="rect">
            <a:avLst/>
          </a:prstGeom>
          <a:noFill/>
          <a:ln>
            <a:noFill/>
          </a:ln>
          <a:extLst>
            <a:ext uri="{909E8E84-426E-40dd-AFC4-6F175D3DCCD1}"/>
            <a:ext uri="{91240B29-F687-4f45-9708-019B960494DF}"/>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600">
                <a:solidFill>
                  <a:schemeClr val="bg1"/>
                </a:solidFill>
                <a:latin typeface="Arial" panose="020B0604020202020204" pitchFamily="34" charset="0"/>
                <a:ea typeface="+mn-ea"/>
                <a:cs typeface="Arial" panose="020B0604020202020204" pitchFamily="34" charset="0"/>
              </a:rPr>
              <a:t>SOURCE: </a:t>
            </a:r>
            <a:r>
              <a:rPr lang="en-GB" altLang="en-US" sz="600">
                <a:solidFill>
                  <a:schemeClr val="bg1"/>
                </a:solidFill>
                <a:latin typeface="Arial" panose="020B0604020202020204" pitchFamily="34" charset="0"/>
                <a:ea typeface="+mn-ea"/>
                <a:cs typeface="Arial" panose="020B0604020202020204" pitchFamily="34" charset="0"/>
              </a:rPr>
              <a:t>Externally</a:t>
            </a:r>
            <a:r>
              <a:rPr lang="en-US" altLang="en-US" sz="600">
                <a:solidFill>
                  <a:schemeClr val="bg1"/>
                </a:solidFill>
                <a:latin typeface="Arial" panose="020B0604020202020204" pitchFamily="34" charset="0"/>
                <a:ea typeface="+mn-ea"/>
                <a:cs typeface="Arial" panose="020B0604020202020204" pitchFamily="34" charset="0"/>
              </a:rPr>
              <a:t> created graphic</a:t>
            </a:r>
          </a:p>
        </p:txBody>
      </p:sp>
      <p:sp>
        <p:nvSpPr>
          <p:cNvPr id="9"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10"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11"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Picture Placeholder 8"/>
          <p:cNvSpPr>
            <a:spLocks noGrp="1"/>
          </p:cNvSpPr>
          <p:nvPr>
            <p:ph type="pic" sz="quarter" idx="10"/>
          </p:nvPr>
        </p:nvSpPr>
        <p:spPr>
          <a:xfrm>
            <a:off x="6597990" y="1725941"/>
            <a:ext cx="5148580" cy="3051734"/>
          </a:xfrm>
          <a:prstGeom prst="rect">
            <a:avLst/>
          </a:prstGeom>
        </p:spPr>
        <p:txBody>
          <a:bodyPr/>
          <a:lstStyle>
            <a:lvl1pPr>
              <a:defRPr>
                <a:solidFill>
                  <a:srgbClr val="405866"/>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25"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12"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07A6F50D-DACB-436A-9221-1A565D4385A0}" type="slidenum">
              <a:rPr lang="en-GB" altLang="en-US"/>
              <a:pPr>
                <a:defRPr/>
              </a:pPr>
              <a:t>‹#›</a:t>
            </a:fld>
            <a:endParaRPr lang="en-GB" altLang="en-US"/>
          </a:p>
        </p:txBody>
      </p:sp>
    </p:spTree>
    <p:extLst>
      <p:ext uri="{BB962C8B-B14F-4D97-AF65-F5344CB8AC3E}">
        <p14:creationId xmlns:p14="http://schemas.microsoft.com/office/powerpoint/2010/main" val="24835758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Large External Image">
    <p:spTree>
      <p:nvGrpSpPr>
        <p:cNvPr id="1" name=""/>
        <p:cNvGrpSpPr/>
        <p:nvPr/>
      </p:nvGrpSpPr>
      <p:grpSpPr>
        <a:xfrm>
          <a:off x="0" y="0"/>
          <a:ext cx="0" cy="0"/>
          <a:chOff x="0" y="0"/>
          <a:chExt cx="0" cy="0"/>
        </a:xfrm>
      </p:grpSpPr>
      <p:sp>
        <p:nvSpPr>
          <p:cNvPr id="4"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5" name="object 10"/>
          <p:cNvSpPr>
            <a:spLocks/>
          </p:cNvSpPr>
          <p:nvPr userDrawn="1"/>
        </p:nvSpPr>
        <p:spPr bwMode="auto">
          <a:xfrm>
            <a:off x="574675" y="1128713"/>
            <a:ext cx="11171238" cy="4633912"/>
          </a:xfrm>
          <a:custGeom>
            <a:avLst/>
            <a:gdLst>
              <a:gd name="T0" fmla="*/ 21213356 w 3858259"/>
              <a:gd name="T1" fmla="*/ 0 h 2472054"/>
              <a:gd name="T2" fmla="*/ 8949197 w 3858259"/>
              <a:gd name="T3" fmla="*/ 24372 h 2472054"/>
              <a:gd name="T4" fmla="*/ 2651283 w 3858259"/>
              <a:gd name="T5" fmla="*/ 195231 h 2472054"/>
              <a:gd name="T6" fmla="*/ 331084 w 3858259"/>
              <a:gd name="T7" fmla="*/ 658968 h 2472054"/>
              <a:gd name="T8" fmla="*/ 0 w 3858259"/>
              <a:gd name="T9" fmla="*/ 1562023 h 2472054"/>
              <a:gd name="T10" fmla="*/ 0 w 3858259"/>
              <a:gd name="T11" fmla="*/ 105670772 h 2472054"/>
              <a:gd name="T12" fmla="*/ 331084 w 3858259"/>
              <a:gd name="T13" fmla="*/ 106573831 h 2472054"/>
              <a:gd name="T14" fmla="*/ 2651283 w 3858259"/>
              <a:gd name="T15" fmla="*/ 107037582 h 2472054"/>
              <a:gd name="T16" fmla="*/ 8949197 w 3858259"/>
              <a:gd name="T17" fmla="*/ 107208438 h 2472054"/>
              <a:gd name="T18" fmla="*/ 21213356 w 3858259"/>
              <a:gd name="T19" fmla="*/ 107232845 h 2472054"/>
              <a:gd name="T20" fmla="*/ 2147483646 w 3858259"/>
              <a:gd name="T21" fmla="*/ 107232845 h 2472054"/>
              <a:gd name="T22" fmla="*/ 2147483646 w 3858259"/>
              <a:gd name="T23" fmla="*/ 107208438 h 2472054"/>
              <a:gd name="T24" fmla="*/ 2147483646 w 3858259"/>
              <a:gd name="T25" fmla="*/ 107037582 h 2472054"/>
              <a:gd name="T26" fmla="*/ 2147483646 w 3858259"/>
              <a:gd name="T27" fmla="*/ 106573831 h 2472054"/>
              <a:gd name="T28" fmla="*/ 2147483646 w 3858259"/>
              <a:gd name="T29" fmla="*/ 105670772 h 2472054"/>
              <a:gd name="T30" fmla="*/ 2147483646 w 3858259"/>
              <a:gd name="T31" fmla="*/ 1562023 h 2472054"/>
              <a:gd name="T32" fmla="*/ 2147483646 w 3858259"/>
              <a:gd name="T33" fmla="*/ 658968 h 2472054"/>
              <a:gd name="T34" fmla="*/ 2147483646 w 3858259"/>
              <a:gd name="T35" fmla="*/ 195231 h 2472054"/>
              <a:gd name="T36" fmla="*/ 2147483646 w 3858259"/>
              <a:gd name="T37" fmla="*/ 24372 h 2472054"/>
              <a:gd name="T38" fmla="*/ 2147483646 w 3858259"/>
              <a:gd name="T39" fmla="*/ 0 h 2472054"/>
              <a:gd name="T40" fmla="*/ 21213356 w 3858259"/>
              <a:gd name="T41" fmla="*/ 0 h 24720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58259" h="2472054">
                <a:moveTo>
                  <a:pt x="36004" y="0"/>
                </a:moveTo>
                <a:lnTo>
                  <a:pt x="15189" y="562"/>
                </a:lnTo>
                <a:lnTo>
                  <a:pt x="4500" y="4500"/>
                </a:lnTo>
                <a:lnTo>
                  <a:pt x="562" y="15189"/>
                </a:lnTo>
                <a:lnTo>
                  <a:pt x="0" y="36004"/>
                </a:lnTo>
                <a:lnTo>
                  <a:pt x="0" y="2435656"/>
                </a:lnTo>
                <a:lnTo>
                  <a:pt x="562" y="2456471"/>
                </a:lnTo>
                <a:lnTo>
                  <a:pt x="4500" y="2467160"/>
                </a:lnTo>
                <a:lnTo>
                  <a:pt x="15189" y="2471098"/>
                </a:lnTo>
                <a:lnTo>
                  <a:pt x="36004" y="2471661"/>
                </a:lnTo>
                <a:lnTo>
                  <a:pt x="3821658" y="2471661"/>
                </a:lnTo>
                <a:lnTo>
                  <a:pt x="3842473" y="2471098"/>
                </a:lnTo>
                <a:lnTo>
                  <a:pt x="3853162" y="2467160"/>
                </a:lnTo>
                <a:lnTo>
                  <a:pt x="3857100" y="2456471"/>
                </a:lnTo>
                <a:lnTo>
                  <a:pt x="3857663" y="2435656"/>
                </a:lnTo>
                <a:lnTo>
                  <a:pt x="3857663" y="36004"/>
                </a:lnTo>
                <a:lnTo>
                  <a:pt x="3857100" y="15189"/>
                </a:lnTo>
                <a:lnTo>
                  <a:pt x="3853162" y="4500"/>
                </a:lnTo>
                <a:lnTo>
                  <a:pt x="3842473" y="562"/>
                </a:lnTo>
                <a:lnTo>
                  <a:pt x="3821658" y="0"/>
                </a:lnTo>
                <a:lnTo>
                  <a:pt x="36004" y="0"/>
                </a:lnTo>
                <a:close/>
              </a:path>
            </a:pathLst>
          </a:custGeom>
          <a:noFill/>
          <a:ln w="3340">
            <a:solidFill>
              <a:srgbClr val="BDD4D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object 8"/>
          <p:cNvSpPr>
            <a:spLocks/>
          </p:cNvSpPr>
          <p:nvPr userDrawn="1"/>
        </p:nvSpPr>
        <p:spPr bwMode="auto">
          <a:xfrm>
            <a:off x="573088" y="5534025"/>
            <a:ext cx="11172825" cy="239713"/>
          </a:xfrm>
          <a:custGeom>
            <a:avLst/>
            <a:gdLst>
              <a:gd name="T0" fmla="*/ 2147483646 w 3861434"/>
              <a:gd name="T1" fmla="*/ 0 h 180339"/>
              <a:gd name="T2" fmla="*/ 0 w 3861434"/>
              <a:gd name="T3" fmla="*/ 0 h 180339"/>
              <a:gd name="T4" fmla="*/ 0 w 3861434"/>
              <a:gd name="T5" fmla="*/ 794309 h 180339"/>
              <a:gd name="T6" fmla="*/ 329780 w 3861434"/>
              <a:gd name="T7" fmla="*/ 909080 h 180339"/>
              <a:gd name="T8" fmla="*/ 2640518 w 3861434"/>
              <a:gd name="T9" fmla="*/ 968017 h 180339"/>
              <a:gd name="T10" fmla="*/ 8912754 w 3861434"/>
              <a:gd name="T11" fmla="*/ 989730 h 180339"/>
              <a:gd name="T12" fmla="*/ 21126878 w 3861434"/>
              <a:gd name="T13" fmla="*/ 992833 h 180339"/>
              <a:gd name="T14" fmla="*/ 2147483646 w 3861434"/>
              <a:gd name="T15" fmla="*/ 992833 h 180339"/>
              <a:gd name="T16" fmla="*/ 2147483646 w 3861434"/>
              <a:gd name="T17" fmla="*/ 989730 h 180339"/>
              <a:gd name="T18" fmla="*/ 2147483646 w 3861434"/>
              <a:gd name="T19" fmla="*/ 968017 h 180339"/>
              <a:gd name="T20" fmla="*/ 2147483646 w 3861434"/>
              <a:gd name="T21" fmla="*/ 909080 h 180339"/>
              <a:gd name="T22" fmla="*/ 2147483646 w 3861434"/>
              <a:gd name="T23" fmla="*/ 794309 h 180339"/>
              <a:gd name="T24" fmla="*/ 2147483646 w 3861434"/>
              <a:gd name="T25" fmla="*/ 0 h 1803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61434" h="180339">
                <a:moveTo>
                  <a:pt x="3861003" y="0"/>
                </a:moveTo>
                <a:lnTo>
                  <a:pt x="0" y="0"/>
                </a:lnTo>
                <a:lnTo>
                  <a:pt x="0" y="144005"/>
                </a:lnTo>
                <a:lnTo>
                  <a:pt x="562" y="164813"/>
                </a:lnTo>
                <a:lnTo>
                  <a:pt x="4500" y="175498"/>
                </a:lnTo>
                <a:lnTo>
                  <a:pt x="15189" y="179434"/>
                </a:lnTo>
                <a:lnTo>
                  <a:pt x="36004" y="179997"/>
                </a:lnTo>
                <a:lnTo>
                  <a:pt x="3824998" y="179997"/>
                </a:lnTo>
                <a:lnTo>
                  <a:pt x="3845813" y="179434"/>
                </a:lnTo>
                <a:lnTo>
                  <a:pt x="3856502" y="175498"/>
                </a:lnTo>
                <a:lnTo>
                  <a:pt x="3860440" y="164813"/>
                </a:lnTo>
                <a:lnTo>
                  <a:pt x="3861003" y="144005"/>
                </a:lnTo>
                <a:lnTo>
                  <a:pt x="3861003" y="0"/>
                </a:lnTo>
                <a:close/>
              </a:path>
            </a:pathLst>
          </a:custGeom>
          <a:solidFill>
            <a:srgbClr val="4058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15"/>
          <p:cNvSpPr txBox="1">
            <a:spLocks noChangeArrowheads="1"/>
          </p:cNvSpPr>
          <p:nvPr userDrawn="1"/>
        </p:nvSpPr>
        <p:spPr bwMode="auto">
          <a:xfrm>
            <a:off x="652463" y="5589588"/>
            <a:ext cx="1752600" cy="92075"/>
          </a:xfrm>
          <a:prstGeom prst="rect">
            <a:avLst/>
          </a:prstGeom>
          <a:noFill/>
          <a:ln>
            <a:noFill/>
          </a:ln>
          <a:extLst>
            <a:ext uri="{909E8E84-426E-40dd-AFC4-6F175D3DCCD1}"/>
            <a:ext uri="{91240B29-F687-4f45-9708-019B960494DF}"/>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600">
                <a:solidFill>
                  <a:schemeClr val="bg1"/>
                </a:solidFill>
                <a:latin typeface="Arial" panose="020B0604020202020204" pitchFamily="34" charset="0"/>
                <a:ea typeface="+mn-ea"/>
                <a:cs typeface="Arial" panose="020B0604020202020204" pitchFamily="34" charset="0"/>
              </a:rPr>
              <a:t>SOURCE: </a:t>
            </a:r>
            <a:r>
              <a:rPr lang="en-GB" altLang="en-US" sz="600">
                <a:solidFill>
                  <a:schemeClr val="bg1"/>
                </a:solidFill>
                <a:latin typeface="Arial" panose="020B0604020202020204" pitchFamily="34" charset="0"/>
                <a:ea typeface="+mn-ea"/>
                <a:cs typeface="Arial" panose="020B0604020202020204" pitchFamily="34" charset="0"/>
              </a:rPr>
              <a:t>Externally</a:t>
            </a:r>
            <a:r>
              <a:rPr lang="en-US" altLang="en-US" sz="600">
                <a:solidFill>
                  <a:schemeClr val="bg1"/>
                </a:solidFill>
                <a:latin typeface="Arial" panose="020B0604020202020204" pitchFamily="34" charset="0"/>
                <a:ea typeface="+mn-ea"/>
                <a:cs typeface="Arial" panose="020B0604020202020204" pitchFamily="34" charset="0"/>
              </a:rPr>
              <a:t> created graphic</a:t>
            </a:r>
          </a:p>
        </p:txBody>
      </p:sp>
      <p:sp>
        <p:nvSpPr>
          <p:cNvPr id="8"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9"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10"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8"/>
          <p:cNvSpPr>
            <a:spLocks noGrp="1"/>
          </p:cNvSpPr>
          <p:nvPr>
            <p:ph type="pic" sz="quarter" idx="10"/>
          </p:nvPr>
        </p:nvSpPr>
        <p:spPr>
          <a:xfrm>
            <a:off x="573052" y="1126852"/>
            <a:ext cx="11173517" cy="4395898"/>
          </a:xfrm>
          <a:prstGeom prst="rect">
            <a:avLst/>
          </a:prstGeom>
        </p:spPr>
        <p:txBody>
          <a:bodyPr/>
          <a:lstStyle>
            <a:lvl1pPr>
              <a:defRPr>
                <a:solidFill>
                  <a:srgbClr val="405866"/>
                </a:solidFill>
                <a:latin typeface="Arial" panose="020B0604020202020204" pitchFamily="34" charset="0"/>
                <a:cs typeface="Arial" panose="020B0604020202020204" pitchFamily="34" charset="0"/>
              </a:defRPr>
            </a:lvl1pPr>
          </a:lstStyle>
          <a:p>
            <a:pPr lvl="0"/>
            <a:r>
              <a:rPr lang="en-US" noProof="0"/>
              <a:t>Click icon to add picture</a:t>
            </a:r>
            <a:endParaRPr lang="en-US" noProof="0" dirty="0"/>
          </a:p>
        </p:txBody>
      </p:sp>
      <p:sp>
        <p:nvSpPr>
          <p:cNvPr id="24"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11"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870943C8-14AD-4725-AF3B-DC0BCCDA1D8E}" type="slidenum">
              <a:rPr lang="en-GB" altLang="en-US"/>
              <a:pPr>
                <a:defRPr/>
              </a:pPr>
              <a:t>‹#›</a:t>
            </a:fld>
            <a:endParaRPr lang="en-GB" altLang="en-US"/>
          </a:p>
        </p:txBody>
      </p:sp>
    </p:spTree>
    <p:extLst>
      <p:ext uri="{BB962C8B-B14F-4D97-AF65-F5344CB8AC3E}">
        <p14:creationId xmlns:p14="http://schemas.microsoft.com/office/powerpoint/2010/main" val="585163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pic>
        <p:nvPicPr>
          <p:cNvPr id="4"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bject 15"/>
          <p:cNvSpPr txBox="1">
            <a:spLocks/>
          </p:cNvSpPr>
          <p:nvPr userDrawn="1"/>
        </p:nvSpPr>
        <p:spPr>
          <a:xfrm>
            <a:off x="2814638" y="6453188"/>
            <a:ext cx="1552575" cy="115887"/>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z="1100" spc="-5" dirty="0"/>
              <a:t>@EducEndowFoundn</a:t>
            </a:r>
          </a:p>
        </p:txBody>
      </p:sp>
      <p:sp>
        <p:nvSpPr>
          <p:cNvPr id="15"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8"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651F687B-612A-40B9-A913-6B8FFCAB382B}" type="slidenum">
              <a:rPr lang="en-GB" altLang="en-US"/>
              <a:pPr>
                <a:defRPr/>
              </a:pPr>
              <a:t>‹#›</a:t>
            </a:fld>
            <a:endParaRPr lang="en-GB" altLang="en-US"/>
          </a:p>
        </p:txBody>
      </p:sp>
      <p:pic>
        <p:nvPicPr>
          <p:cNvPr id="9"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2384425" y="6308725"/>
            <a:ext cx="45402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5171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mall Text">
    <p:spTree>
      <p:nvGrpSpPr>
        <p:cNvPr id="1" name=""/>
        <p:cNvGrpSpPr/>
        <p:nvPr/>
      </p:nvGrpSpPr>
      <p:grpSpPr>
        <a:xfrm>
          <a:off x="0" y="0"/>
          <a:ext cx="0" cy="0"/>
          <a:chOff x="0" y="0"/>
          <a:chExt cx="0" cy="0"/>
        </a:xfrm>
      </p:grpSpPr>
      <p:sp>
        <p:nvSpPr>
          <p:cNvPr id="4"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5"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1"/>
          <p:cNvSpPr>
            <a:spLocks noGrp="1"/>
          </p:cNvSpPr>
          <p:nvPr>
            <p:ph type="body" sz="quarter" idx="11"/>
          </p:nvPr>
        </p:nvSpPr>
        <p:spPr>
          <a:xfrm>
            <a:off x="1524002" y="1532691"/>
            <a:ext cx="9249833" cy="3741880"/>
          </a:xfrm>
          <a:prstGeom prst="rect">
            <a:avLst/>
          </a:prstGeom>
        </p:spPr>
        <p:txBody>
          <a:bodyPr vert="horz" anchor="ctr" anchorCtr="0"/>
          <a:lstStyle>
            <a:lvl1pPr marL="0" indent="0" algn="l">
              <a:lnSpc>
                <a:spcPct val="110000"/>
              </a:lnSpc>
              <a:buFontTx/>
              <a:buNone/>
              <a:tabLst/>
              <a:defRPr sz="1200" b="0" i="0">
                <a:solidFill>
                  <a:srgbClr val="405866"/>
                </a:solidFill>
                <a:latin typeface="Arial" panose="020B0604020202020204" pitchFamily="34" charset="0"/>
                <a:ea typeface="Helvetica Neue Light" charset="0"/>
                <a:cs typeface="Arial" panose="020B0604020202020204" pitchFamily="34" charset="0"/>
              </a:defRPr>
            </a:lvl1pPr>
            <a:lvl2pPr marL="457189" indent="0" algn="ctr">
              <a:buNone/>
              <a:defRPr sz="2000">
                <a:latin typeface="Gotham Book"/>
                <a:cs typeface="Gotham Book"/>
              </a:defRPr>
            </a:lvl2pPr>
            <a:lvl3pPr marL="914377" indent="0" algn="ctr">
              <a:buNone/>
              <a:defRPr sz="2000">
                <a:latin typeface="Gotham Book"/>
                <a:cs typeface="Gotham Book"/>
              </a:defRPr>
            </a:lvl3pPr>
            <a:lvl4pPr marL="1371566" indent="0" algn="ctr">
              <a:buNone/>
              <a:defRPr sz="2000">
                <a:latin typeface="Gotham Book"/>
                <a:cs typeface="Gotham Book"/>
              </a:defRPr>
            </a:lvl4pPr>
            <a:lvl5pPr marL="1828754" indent="0" algn="ctr">
              <a:buNone/>
              <a:defRPr sz="2000">
                <a:latin typeface="Gotham Book"/>
                <a:cs typeface="Gotham Book"/>
              </a:defRPr>
            </a:lvl5pPr>
          </a:lstStyle>
          <a:p>
            <a:pPr lvl="0"/>
            <a:r>
              <a:rPr lang="en-US"/>
              <a:t>Edit Master text styles</a:t>
            </a:r>
          </a:p>
        </p:txBody>
      </p:sp>
      <p:sp>
        <p:nvSpPr>
          <p:cNvPr id="15"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8"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3E8C4084-A909-4C91-A662-689D3DF31890}" type="slidenum">
              <a:rPr lang="en-GB" altLang="en-US"/>
              <a:pPr>
                <a:defRPr/>
              </a:pPr>
              <a:t>‹#›</a:t>
            </a:fld>
            <a:endParaRPr lang="en-GB" altLang="en-US"/>
          </a:p>
        </p:txBody>
      </p:sp>
    </p:spTree>
    <p:extLst>
      <p:ext uri="{BB962C8B-B14F-4D97-AF65-F5344CB8AC3E}">
        <p14:creationId xmlns:p14="http://schemas.microsoft.com/office/powerpoint/2010/main" val="3925577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Large Text">
    <p:spTree>
      <p:nvGrpSpPr>
        <p:cNvPr id="1" name=""/>
        <p:cNvGrpSpPr/>
        <p:nvPr/>
      </p:nvGrpSpPr>
      <p:grpSpPr>
        <a:xfrm>
          <a:off x="0" y="0"/>
          <a:ext cx="0" cy="0"/>
          <a:chOff x="0" y="0"/>
          <a:chExt cx="0" cy="0"/>
        </a:xfrm>
      </p:grpSpPr>
      <p:sp>
        <p:nvSpPr>
          <p:cNvPr id="4"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5"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1"/>
          <p:cNvSpPr>
            <a:spLocks noGrp="1"/>
          </p:cNvSpPr>
          <p:nvPr>
            <p:ph type="body" sz="quarter" idx="11"/>
          </p:nvPr>
        </p:nvSpPr>
        <p:spPr>
          <a:xfrm>
            <a:off x="1524002" y="1532691"/>
            <a:ext cx="9249833" cy="3741880"/>
          </a:xfrm>
          <a:prstGeom prst="rect">
            <a:avLst/>
          </a:prstGeom>
        </p:spPr>
        <p:txBody>
          <a:bodyPr vert="horz" anchor="ctr" anchorCtr="0"/>
          <a:lstStyle>
            <a:lvl1pPr marL="0" indent="0" algn="l">
              <a:lnSpc>
                <a:spcPct val="110000"/>
              </a:lnSpc>
              <a:buFontTx/>
              <a:buNone/>
              <a:tabLst/>
              <a:defRPr sz="2000" b="0" i="0">
                <a:solidFill>
                  <a:srgbClr val="405866"/>
                </a:solidFill>
                <a:latin typeface="Arial" panose="020B0604020202020204" pitchFamily="34" charset="0"/>
                <a:ea typeface="Helvetica Neue Light" charset="0"/>
                <a:cs typeface="Arial" panose="020B0604020202020204" pitchFamily="34" charset="0"/>
              </a:defRPr>
            </a:lvl1pPr>
            <a:lvl2pPr marL="457189" indent="0" algn="ctr">
              <a:buNone/>
              <a:defRPr sz="2000">
                <a:latin typeface="Gotham Book"/>
                <a:cs typeface="Gotham Book"/>
              </a:defRPr>
            </a:lvl2pPr>
            <a:lvl3pPr marL="914377" indent="0" algn="ctr">
              <a:buNone/>
              <a:defRPr sz="2000">
                <a:latin typeface="Gotham Book"/>
                <a:cs typeface="Gotham Book"/>
              </a:defRPr>
            </a:lvl3pPr>
            <a:lvl4pPr marL="1371566" indent="0" algn="ctr">
              <a:buNone/>
              <a:defRPr sz="2000">
                <a:latin typeface="Gotham Book"/>
                <a:cs typeface="Gotham Book"/>
              </a:defRPr>
            </a:lvl4pPr>
            <a:lvl5pPr marL="1828754" indent="0" algn="ctr">
              <a:buNone/>
              <a:defRPr sz="2000">
                <a:latin typeface="Gotham Book"/>
                <a:cs typeface="Gotham Book"/>
              </a:defRPr>
            </a:lvl5pPr>
          </a:lstStyle>
          <a:p>
            <a:pPr lvl="0"/>
            <a:r>
              <a:rPr lang="en-US"/>
              <a:t>Edit Master text styles</a:t>
            </a:r>
          </a:p>
        </p:txBody>
      </p:sp>
      <p:sp>
        <p:nvSpPr>
          <p:cNvPr id="15"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8"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18A6897C-690A-40F9-901E-FE148D845AA3}" type="slidenum">
              <a:rPr lang="en-GB" altLang="en-US"/>
              <a:pPr>
                <a:defRPr/>
              </a:pPr>
              <a:t>‹#›</a:t>
            </a:fld>
            <a:endParaRPr lang="en-GB" altLang="en-US"/>
          </a:p>
        </p:txBody>
      </p:sp>
    </p:spTree>
    <p:extLst>
      <p:ext uri="{BB962C8B-B14F-4D97-AF65-F5344CB8AC3E}">
        <p14:creationId xmlns:p14="http://schemas.microsoft.com/office/powerpoint/2010/main" val="2176745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mall Bullets">
    <p:spTree>
      <p:nvGrpSpPr>
        <p:cNvPr id="1" name=""/>
        <p:cNvGrpSpPr/>
        <p:nvPr/>
      </p:nvGrpSpPr>
      <p:grpSpPr>
        <a:xfrm>
          <a:off x="0" y="0"/>
          <a:ext cx="0" cy="0"/>
          <a:chOff x="0" y="0"/>
          <a:chExt cx="0" cy="0"/>
        </a:xfrm>
      </p:grpSpPr>
      <p:sp>
        <p:nvSpPr>
          <p:cNvPr id="4"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5"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1"/>
          <p:cNvSpPr>
            <a:spLocks noGrp="1"/>
          </p:cNvSpPr>
          <p:nvPr>
            <p:ph type="body" sz="quarter" idx="11"/>
          </p:nvPr>
        </p:nvSpPr>
        <p:spPr>
          <a:xfrm>
            <a:off x="1524002" y="1532691"/>
            <a:ext cx="9249833" cy="3741880"/>
          </a:xfrm>
          <a:prstGeom prst="rect">
            <a:avLst/>
          </a:prstGeom>
        </p:spPr>
        <p:txBody>
          <a:bodyPr vert="horz" anchor="ctr" anchorCtr="0"/>
          <a:lstStyle>
            <a:lvl1pPr marL="277806" indent="-277806" algn="l">
              <a:lnSpc>
                <a:spcPct val="110000"/>
              </a:lnSpc>
              <a:buFontTx/>
              <a:buBlip>
                <a:blip r:embed="rId3"/>
              </a:buBlip>
              <a:tabLst/>
              <a:defRPr sz="1200" b="0" i="0">
                <a:solidFill>
                  <a:srgbClr val="405866"/>
                </a:solidFill>
                <a:latin typeface="Arial" panose="020B0604020202020204" pitchFamily="34" charset="0"/>
                <a:ea typeface="Helvetica Neue Light" charset="0"/>
                <a:cs typeface="Arial" panose="020B0604020202020204" pitchFamily="34" charset="0"/>
              </a:defRPr>
            </a:lvl1pPr>
            <a:lvl2pPr marL="457189" indent="0" algn="ctr">
              <a:buNone/>
              <a:defRPr sz="2000">
                <a:latin typeface="Gotham Book"/>
                <a:cs typeface="Gotham Book"/>
              </a:defRPr>
            </a:lvl2pPr>
            <a:lvl3pPr marL="914377" indent="0" algn="ctr">
              <a:buNone/>
              <a:defRPr sz="2000">
                <a:latin typeface="Gotham Book"/>
                <a:cs typeface="Gotham Book"/>
              </a:defRPr>
            </a:lvl3pPr>
            <a:lvl4pPr marL="1371566" indent="0" algn="ctr">
              <a:buNone/>
              <a:defRPr sz="2000">
                <a:latin typeface="Gotham Book"/>
                <a:cs typeface="Gotham Book"/>
              </a:defRPr>
            </a:lvl4pPr>
            <a:lvl5pPr marL="1828754" indent="0" algn="ctr">
              <a:buNone/>
              <a:defRPr sz="2000">
                <a:latin typeface="Gotham Book"/>
                <a:cs typeface="Gotham Book"/>
              </a:defRPr>
            </a:lvl5pPr>
          </a:lstStyle>
          <a:p>
            <a:pPr lvl="0"/>
            <a:r>
              <a:rPr lang="en-US"/>
              <a:t>Edit Master text styles</a:t>
            </a:r>
          </a:p>
        </p:txBody>
      </p:sp>
      <p:sp>
        <p:nvSpPr>
          <p:cNvPr id="25"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8"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CB597048-5916-47D5-87DF-FBA4811588E1}" type="slidenum">
              <a:rPr lang="en-GB" altLang="en-US"/>
              <a:pPr>
                <a:defRPr/>
              </a:pPr>
              <a:t>‹#›</a:t>
            </a:fld>
            <a:endParaRPr lang="en-GB" altLang="en-US"/>
          </a:p>
        </p:txBody>
      </p:sp>
    </p:spTree>
    <p:extLst>
      <p:ext uri="{BB962C8B-B14F-4D97-AF65-F5344CB8AC3E}">
        <p14:creationId xmlns:p14="http://schemas.microsoft.com/office/powerpoint/2010/main" val="30555042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Large Bullets">
    <p:spTree>
      <p:nvGrpSpPr>
        <p:cNvPr id="1" name=""/>
        <p:cNvGrpSpPr/>
        <p:nvPr/>
      </p:nvGrpSpPr>
      <p:grpSpPr>
        <a:xfrm>
          <a:off x="0" y="0"/>
          <a:ext cx="0" cy="0"/>
          <a:chOff x="0" y="0"/>
          <a:chExt cx="0" cy="0"/>
        </a:xfrm>
      </p:grpSpPr>
      <p:sp>
        <p:nvSpPr>
          <p:cNvPr id="4"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5"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7" name="Picture 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Placeholder 11"/>
          <p:cNvSpPr>
            <a:spLocks noGrp="1"/>
          </p:cNvSpPr>
          <p:nvPr>
            <p:ph type="body" sz="quarter" idx="11"/>
          </p:nvPr>
        </p:nvSpPr>
        <p:spPr>
          <a:xfrm>
            <a:off x="1524002" y="1532691"/>
            <a:ext cx="9249833" cy="3741880"/>
          </a:xfrm>
          <a:prstGeom prst="rect">
            <a:avLst/>
          </a:prstGeom>
        </p:spPr>
        <p:txBody>
          <a:bodyPr vert="horz" anchor="ctr" anchorCtr="0"/>
          <a:lstStyle>
            <a:lvl1pPr marL="277806" indent="-277806" algn="l">
              <a:lnSpc>
                <a:spcPct val="110000"/>
              </a:lnSpc>
              <a:buFontTx/>
              <a:buBlip>
                <a:blip r:embed="rId3"/>
              </a:buBlip>
              <a:tabLst/>
              <a:defRPr sz="2000" b="0" i="0">
                <a:solidFill>
                  <a:srgbClr val="405866"/>
                </a:solidFill>
                <a:latin typeface="Arial" panose="020B0604020202020204" pitchFamily="34" charset="0"/>
                <a:ea typeface="Helvetica Neue Light" charset="0"/>
                <a:cs typeface="Arial" panose="020B0604020202020204" pitchFamily="34" charset="0"/>
              </a:defRPr>
            </a:lvl1pPr>
            <a:lvl2pPr marL="457189" indent="0" algn="ctr">
              <a:buNone/>
              <a:defRPr sz="2000">
                <a:latin typeface="Gotham Book"/>
                <a:cs typeface="Gotham Book"/>
              </a:defRPr>
            </a:lvl2pPr>
            <a:lvl3pPr marL="914377" indent="0" algn="ctr">
              <a:buNone/>
              <a:defRPr sz="2000">
                <a:latin typeface="Gotham Book"/>
                <a:cs typeface="Gotham Book"/>
              </a:defRPr>
            </a:lvl3pPr>
            <a:lvl4pPr marL="1371566" indent="0" algn="ctr">
              <a:buNone/>
              <a:defRPr sz="2000">
                <a:latin typeface="Gotham Book"/>
                <a:cs typeface="Gotham Book"/>
              </a:defRPr>
            </a:lvl4pPr>
            <a:lvl5pPr marL="1828754" indent="0" algn="ctr">
              <a:buNone/>
              <a:defRPr sz="2000">
                <a:latin typeface="Gotham Book"/>
                <a:cs typeface="Gotham Book"/>
              </a:defRPr>
            </a:lvl5pPr>
          </a:lstStyle>
          <a:p>
            <a:pPr lvl="0"/>
            <a:r>
              <a:rPr lang="en-US"/>
              <a:t>Edit Master text styles</a:t>
            </a:r>
          </a:p>
        </p:txBody>
      </p:sp>
      <p:sp>
        <p:nvSpPr>
          <p:cNvPr id="16"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8"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9B87316D-7C6C-4B69-B124-A48955F1E3EA}" type="slidenum">
              <a:rPr lang="en-GB" altLang="en-US"/>
              <a:pPr>
                <a:defRPr/>
              </a:pPr>
              <a:t>‹#›</a:t>
            </a:fld>
            <a:endParaRPr lang="en-GB" altLang="en-US"/>
          </a:p>
        </p:txBody>
      </p:sp>
    </p:spTree>
    <p:extLst>
      <p:ext uri="{BB962C8B-B14F-4D97-AF65-F5344CB8AC3E}">
        <p14:creationId xmlns:p14="http://schemas.microsoft.com/office/powerpoint/2010/main" val="36789775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3" name="object 9"/>
          <p:cNvSpPr>
            <a:spLocks/>
          </p:cNvSpPr>
          <p:nvPr userDrawn="1"/>
        </p:nvSpPr>
        <p:spPr bwMode="auto">
          <a:xfrm>
            <a:off x="0" y="6026150"/>
            <a:ext cx="12192000" cy="0"/>
          </a:xfrm>
          <a:custGeom>
            <a:avLst/>
            <a:gdLst>
              <a:gd name="T0" fmla="*/ 0 w 9144000"/>
              <a:gd name="T1" fmla="*/ 51376988 w 9144000"/>
              <a:gd name="T2" fmla="*/ 0 60000 65536"/>
              <a:gd name="T3" fmla="*/ 0 60000 65536"/>
            </a:gdLst>
            <a:ahLst/>
            <a:cxnLst>
              <a:cxn ang="T2">
                <a:pos x="T0" y="0"/>
              </a:cxn>
              <a:cxn ang="T3">
                <a:pos x="T1" y="0"/>
              </a:cxn>
            </a:cxnLst>
            <a:rect l="0" t="0" r="r" b="b"/>
            <a:pathLst>
              <a:path w="9144000">
                <a:moveTo>
                  <a:pt x="0" y="0"/>
                </a:moveTo>
                <a:lnTo>
                  <a:pt x="9144000" y="0"/>
                </a:lnTo>
              </a:path>
            </a:pathLst>
          </a:custGeom>
          <a:noFill/>
          <a:ln w="6350">
            <a:solidFill>
              <a:srgbClr val="2C3A42"/>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4" name="object 10"/>
          <p:cNvSpPr>
            <a:spLocks/>
          </p:cNvSpPr>
          <p:nvPr userDrawn="1"/>
        </p:nvSpPr>
        <p:spPr bwMode="auto">
          <a:xfrm>
            <a:off x="574675" y="1128713"/>
            <a:ext cx="7350125" cy="4633912"/>
          </a:xfrm>
          <a:custGeom>
            <a:avLst/>
            <a:gdLst>
              <a:gd name="T0" fmla="*/ 1720972 w 3858259"/>
              <a:gd name="T1" fmla="*/ 0 h 2472054"/>
              <a:gd name="T2" fmla="*/ 726029 w 3858259"/>
              <a:gd name="T3" fmla="*/ 24372 h 2472054"/>
              <a:gd name="T4" fmla="*/ 215103 w 3858259"/>
              <a:gd name="T5" fmla="*/ 195231 h 2472054"/>
              <a:gd name="T6" fmla="*/ 26867 w 3858259"/>
              <a:gd name="T7" fmla="*/ 658968 h 2472054"/>
              <a:gd name="T8" fmla="*/ 0 w 3858259"/>
              <a:gd name="T9" fmla="*/ 1562023 h 2472054"/>
              <a:gd name="T10" fmla="*/ 0 w 3858259"/>
              <a:gd name="T11" fmla="*/ 105670772 h 2472054"/>
              <a:gd name="T12" fmla="*/ 26867 w 3858259"/>
              <a:gd name="T13" fmla="*/ 106573831 h 2472054"/>
              <a:gd name="T14" fmla="*/ 215103 w 3858259"/>
              <a:gd name="T15" fmla="*/ 107037582 h 2472054"/>
              <a:gd name="T16" fmla="*/ 726029 w 3858259"/>
              <a:gd name="T17" fmla="*/ 107208438 h 2472054"/>
              <a:gd name="T18" fmla="*/ 1720972 w 3858259"/>
              <a:gd name="T19" fmla="*/ 107232845 h 2472054"/>
              <a:gd name="T20" fmla="*/ 182671965 w 3858259"/>
              <a:gd name="T21" fmla="*/ 107232845 h 2472054"/>
              <a:gd name="T22" fmla="*/ 183666909 w 3858259"/>
              <a:gd name="T23" fmla="*/ 107208438 h 2472054"/>
              <a:gd name="T24" fmla="*/ 184177828 w 3858259"/>
              <a:gd name="T25" fmla="*/ 107037582 h 2472054"/>
              <a:gd name="T26" fmla="*/ 184366067 w 3858259"/>
              <a:gd name="T27" fmla="*/ 106573831 h 2472054"/>
              <a:gd name="T28" fmla="*/ 184392991 w 3858259"/>
              <a:gd name="T29" fmla="*/ 105670772 h 2472054"/>
              <a:gd name="T30" fmla="*/ 184392991 w 3858259"/>
              <a:gd name="T31" fmla="*/ 1562023 h 2472054"/>
              <a:gd name="T32" fmla="*/ 184366067 w 3858259"/>
              <a:gd name="T33" fmla="*/ 658968 h 2472054"/>
              <a:gd name="T34" fmla="*/ 184177828 w 3858259"/>
              <a:gd name="T35" fmla="*/ 195231 h 2472054"/>
              <a:gd name="T36" fmla="*/ 183666909 w 3858259"/>
              <a:gd name="T37" fmla="*/ 24372 h 2472054"/>
              <a:gd name="T38" fmla="*/ 182671965 w 3858259"/>
              <a:gd name="T39" fmla="*/ 0 h 2472054"/>
              <a:gd name="T40" fmla="*/ 1720972 w 3858259"/>
              <a:gd name="T41" fmla="*/ 0 h 24720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858259" h="2472054">
                <a:moveTo>
                  <a:pt x="36004" y="0"/>
                </a:moveTo>
                <a:lnTo>
                  <a:pt x="15189" y="562"/>
                </a:lnTo>
                <a:lnTo>
                  <a:pt x="4500" y="4500"/>
                </a:lnTo>
                <a:lnTo>
                  <a:pt x="562" y="15189"/>
                </a:lnTo>
                <a:lnTo>
                  <a:pt x="0" y="36004"/>
                </a:lnTo>
                <a:lnTo>
                  <a:pt x="0" y="2435656"/>
                </a:lnTo>
                <a:lnTo>
                  <a:pt x="562" y="2456471"/>
                </a:lnTo>
                <a:lnTo>
                  <a:pt x="4500" y="2467160"/>
                </a:lnTo>
                <a:lnTo>
                  <a:pt x="15189" y="2471098"/>
                </a:lnTo>
                <a:lnTo>
                  <a:pt x="36004" y="2471661"/>
                </a:lnTo>
                <a:lnTo>
                  <a:pt x="3821658" y="2471661"/>
                </a:lnTo>
                <a:lnTo>
                  <a:pt x="3842473" y="2471098"/>
                </a:lnTo>
                <a:lnTo>
                  <a:pt x="3853162" y="2467160"/>
                </a:lnTo>
                <a:lnTo>
                  <a:pt x="3857100" y="2456471"/>
                </a:lnTo>
                <a:lnTo>
                  <a:pt x="3857663" y="2435656"/>
                </a:lnTo>
                <a:lnTo>
                  <a:pt x="3857663" y="36004"/>
                </a:lnTo>
                <a:lnTo>
                  <a:pt x="3857100" y="15189"/>
                </a:lnTo>
                <a:lnTo>
                  <a:pt x="3853162" y="4500"/>
                </a:lnTo>
                <a:lnTo>
                  <a:pt x="3842473" y="562"/>
                </a:lnTo>
                <a:lnTo>
                  <a:pt x="3821658" y="0"/>
                </a:lnTo>
                <a:lnTo>
                  <a:pt x="36004" y="0"/>
                </a:lnTo>
                <a:close/>
              </a:path>
            </a:pathLst>
          </a:custGeom>
          <a:noFill/>
          <a:ln w="3340">
            <a:solidFill>
              <a:srgbClr val="BDD4DD"/>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5" name="object 8"/>
          <p:cNvSpPr>
            <a:spLocks/>
          </p:cNvSpPr>
          <p:nvPr userDrawn="1"/>
        </p:nvSpPr>
        <p:spPr bwMode="auto">
          <a:xfrm>
            <a:off x="573088" y="5534025"/>
            <a:ext cx="7351712" cy="239713"/>
          </a:xfrm>
          <a:custGeom>
            <a:avLst/>
            <a:gdLst>
              <a:gd name="T0" fmla="*/ 183882046 w 3861434"/>
              <a:gd name="T1" fmla="*/ 0 h 180339"/>
              <a:gd name="T2" fmla="*/ 0 w 3861434"/>
              <a:gd name="T3" fmla="*/ 0 h 180339"/>
              <a:gd name="T4" fmla="*/ 0 w 3861434"/>
              <a:gd name="T5" fmla="*/ 794309 h 180339"/>
              <a:gd name="T6" fmla="*/ 26761 w 3861434"/>
              <a:gd name="T7" fmla="*/ 909080 h 180339"/>
              <a:gd name="T8" fmla="*/ 214307 w 3861434"/>
              <a:gd name="T9" fmla="*/ 968017 h 180339"/>
              <a:gd name="T10" fmla="*/ 723376 w 3861434"/>
              <a:gd name="T11" fmla="*/ 989730 h 180339"/>
              <a:gd name="T12" fmla="*/ 1714695 w 3861434"/>
              <a:gd name="T13" fmla="*/ 992833 h 180339"/>
              <a:gd name="T14" fmla="*/ 182167304 w 3861434"/>
              <a:gd name="T15" fmla="*/ 992833 h 180339"/>
              <a:gd name="T16" fmla="*/ 183158623 w 3861434"/>
              <a:gd name="T17" fmla="*/ 989730 h 180339"/>
              <a:gd name="T18" fmla="*/ 183667696 w 3861434"/>
              <a:gd name="T19" fmla="*/ 968017 h 180339"/>
              <a:gd name="T20" fmla="*/ 183855255 w 3861434"/>
              <a:gd name="T21" fmla="*/ 909080 h 180339"/>
              <a:gd name="T22" fmla="*/ 183882046 w 3861434"/>
              <a:gd name="T23" fmla="*/ 794309 h 180339"/>
              <a:gd name="T24" fmla="*/ 183882046 w 3861434"/>
              <a:gd name="T25" fmla="*/ 0 h 1803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861434" h="180339">
                <a:moveTo>
                  <a:pt x="3861003" y="0"/>
                </a:moveTo>
                <a:lnTo>
                  <a:pt x="0" y="0"/>
                </a:lnTo>
                <a:lnTo>
                  <a:pt x="0" y="144005"/>
                </a:lnTo>
                <a:lnTo>
                  <a:pt x="562" y="164813"/>
                </a:lnTo>
                <a:lnTo>
                  <a:pt x="4500" y="175498"/>
                </a:lnTo>
                <a:lnTo>
                  <a:pt x="15189" y="179434"/>
                </a:lnTo>
                <a:lnTo>
                  <a:pt x="36004" y="179997"/>
                </a:lnTo>
                <a:lnTo>
                  <a:pt x="3824998" y="179997"/>
                </a:lnTo>
                <a:lnTo>
                  <a:pt x="3845813" y="179434"/>
                </a:lnTo>
                <a:lnTo>
                  <a:pt x="3856502" y="175498"/>
                </a:lnTo>
                <a:lnTo>
                  <a:pt x="3860440" y="164813"/>
                </a:lnTo>
                <a:lnTo>
                  <a:pt x="3861003" y="144005"/>
                </a:lnTo>
                <a:lnTo>
                  <a:pt x="3861003" y="0"/>
                </a:lnTo>
                <a:close/>
              </a:path>
            </a:pathLst>
          </a:custGeom>
          <a:solidFill>
            <a:srgbClr val="4058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15"/>
          <p:cNvSpPr txBox="1">
            <a:spLocks noChangeArrowheads="1"/>
          </p:cNvSpPr>
          <p:nvPr userDrawn="1"/>
        </p:nvSpPr>
        <p:spPr bwMode="auto">
          <a:xfrm>
            <a:off x="652463" y="5589588"/>
            <a:ext cx="1752600" cy="92075"/>
          </a:xfrm>
          <a:prstGeom prst="rect">
            <a:avLst/>
          </a:prstGeom>
          <a:noFill/>
          <a:ln>
            <a:noFill/>
          </a:ln>
          <a:extLst>
            <a:ext uri="{909E8E84-426E-40dd-AFC4-6F175D3DCCD1}"/>
            <a:ext uri="{91240B29-F687-4f45-9708-019B960494DF}"/>
          </a:extLst>
        </p:spPr>
        <p:txBody>
          <a:bodyPr lIns="0" tIns="0" rIns="0" bIns="0">
            <a:spAutoFit/>
          </a:bodyPr>
          <a:lstStyle>
            <a:lvl1pPr marL="1270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600">
                <a:solidFill>
                  <a:schemeClr val="bg1"/>
                </a:solidFill>
                <a:latin typeface="Arial" panose="020B0604020202020204" pitchFamily="34" charset="0"/>
                <a:ea typeface="+mn-ea"/>
                <a:cs typeface="Arial" panose="020B0604020202020204" pitchFamily="34" charset="0"/>
              </a:rPr>
              <a:t>SOURCE: </a:t>
            </a:r>
            <a:r>
              <a:rPr lang="en-GB" altLang="en-US" sz="600">
                <a:solidFill>
                  <a:schemeClr val="bg1"/>
                </a:solidFill>
                <a:latin typeface="Arial" panose="020B0604020202020204" pitchFamily="34" charset="0"/>
                <a:ea typeface="+mn-ea"/>
                <a:cs typeface="Arial" panose="020B0604020202020204" pitchFamily="34" charset="0"/>
              </a:rPr>
              <a:t>Externally</a:t>
            </a:r>
            <a:r>
              <a:rPr lang="en-US" altLang="en-US" sz="600">
                <a:solidFill>
                  <a:schemeClr val="bg1"/>
                </a:solidFill>
                <a:latin typeface="Arial" panose="020B0604020202020204" pitchFamily="34" charset="0"/>
                <a:ea typeface="+mn-ea"/>
                <a:cs typeface="Arial" panose="020B0604020202020204" pitchFamily="34" charset="0"/>
              </a:rPr>
              <a:t> created graphic</a:t>
            </a:r>
          </a:p>
        </p:txBody>
      </p:sp>
      <p:graphicFrame>
        <p:nvGraphicFramePr>
          <p:cNvPr id="7" name="Chart 5"/>
          <p:cNvGraphicFramePr>
            <a:graphicFrameLocks/>
          </p:cNvGraphicFramePr>
          <p:nvPr/>
        </p:nvGraphicFramePr>
        <p:xfrm>
          <a:off x="522288" y="1198563"/>
          <a:ext cx="7351712" cy="4386262"/>
        </p:xfrm>
        <a:graphic>
          <a:graphicData uri="http://schemas.openxmlformats.org/presentationml/2006/ole">
            <mc:AlternateContent xmlns:mc="http://schemas.openxmlformats.org/markup-compatibility/2006">
              <mc:Choice xmlns:v="urn:schemas-microsoft-com:vml" Requires="v">
                <p:oleObj spid="_x0000_s1026" name="Chart" r:id="rId3" imgW="7358510" imgH="4395597" progId="Excel.Sheet.8">
                  <p:embed/>
                </p:oleObj>
              </mc:Choice>
              <mc:Fallback>
                <p:oleObj name="Chart" r:id="rId3" imgW="7358510" imgH="4395597" progId="Excel.Sheet.8">
                  <p:embed/>
                  <p:pic>
                    <p:nvPicPr>
                      <p:cNvPr id="7" name="Chart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288" y="1198563"/>
                        <a:ext cx="7351712" cy="438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9"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10" name="Picture 6"/>
          <p:cNvPicPr>
            <a:picLocks noChangeAspect="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9"/>
          <p:cNvSpPr>
            <a:spLocks noGrp="1"/>
          </p:cNvSpPr>
          <p:nvPr>
            <p:ph type="body" sz="quarter" idx="12"/>
          </p:nvPr>
        </p:nvSpPr>
        <p:spPr>
          <a:xfrm>
            <a:off x="452830"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11" name="object 18"/>
          <p:cNvSpPr txBox="1">
            <a:spLocks noGrp="1"/>
          </p:cNvSpPr>
          <p:nvPr>
            <p:ph type="sldNum" sz="quarter" idx="13"/>
          </p:nvPr>
        </p:nvSpPr>
        <p:spPr>
          <a:xfrm>
            <a:off x="11582400" y="6551613"/>
            <a:ext cx="142875" cy="230187"/>
          </a:xfrm>
          <a:prstGeom prst="rect">
            <a:avLst/>
          </a:prstGeom>
        </p:spPr>
        <p:txBody>
          <a:bodyPr vert="horz" wrap="square" lIns="0" tIns="0" rIns="0" bIns="0" numCol="1" anchor="t" anchorCtr="0" compatLnSpc="1">
            <a:prstTxWarp prst="textNoShape">
              <a:avLst/>
            </a:prstTxWarp>
            <a:spAutoFit/>
          </a:bodyPr>
          <a:lstStyle>
            <a:lvl1pPr marL="23813" eaLnBrk="1" hangingPunct="1">
              <a:lnSpc>
                <a:spcPts val="913"/>
              </a:lnSpc>
              <a:defRPr sz="800">
                <a:latin typeface="Arial" panose="020B0604020202020204" pitchFamily="34" charset="0"/>
                <a:cs typeface="Arial" panose="020B0604020202020204" pitchFamily="34" charset="0"/>
              </a:defRPr>
            </a:lvl1pPr>
          </a:lstStyle>
          <a:p>
            <a:pPr>
              <a:defRPr/>
            </a:pPr>
            <a:fld id="{8BDC9C74-462C-4383-A933-0ABBF26CD302}" type="slidenum">
              <a:rPr lang="en-GB" altLang="en-US"/>
              <a:pPr>
                <a:defRPr/>
              </a:pPr>
              <a:t>‹#›</a:t>
            </a:fld>
            <a:endParaRPr lang="en-GB" altLang="en-US"/>
          </a:p>
        </p:txBody>
      </p:sp>
    </p:spTree>
    <p:extLst>
      <p:ext uri="{BB962C8B-B14F-4D97-AF65-F5344CB8AC3E}">
        <p14:creationId xmlns:p14="http://schemas.microsoft.com/office/powerpoint/2010/main" val="2375629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284859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Dark Blue Title Page">
    <p:spTree>
      <p:nvGrpSpPr>
        <p:cNvPr id="1" name=""/>
        <p:cNvGrpSpPr/>
        <p:nvPr/>
      </p:nvGrpSpPr>
      <p:grpSpPr>
        <a:xfrm>
          <a:off x="0" y="0"/>
          <a:ext cx="0" cy="0"/>
          <a:chOff x="0" y="0"/>
          <a:chExt cx="0" cy="0"/>
        </a:xfrm>
      </p:grpSpPr>
      <p:sp>
        <p:nvSpPr>
          <p:cNvPr id="5" name="object 2"/>
          <p:cNvSpPr>
            <a:spLocks/>
          </p:cNvSpPr>
          <p:nvPr userDrawn="1"/>
        </p:nvSpPr>
        <p:spPr bwMode="auto">
          <a:xfrm>
            <a:off x="0" y="0"/>
            <a:ext cx="12192000" cy="6026150"/>
          </a:xfrm>
          <a:custGeom>
            <a:avLst/>
            <a:gdLst>
              <a:gd name="T0" fmla="*/ 51376916 w 9144000"/>
              <a:gd name="T1" fmla="*/ 0 h 4525645"/>
              <a:gd name="T2" fmla="*/ 12608197 w 9144000"/>
              <a:gd name="T3" fmla="*/ 0 h 4525645"/>
              <a:gd name="T4" fmla="*/ 0 w 9144000"/>
              <a:gd name="T5" fmla="*/ 25222869 h 4525645"/>
              <a:gd name="T6" fmla="*/ 51376916 w 9144000"/>
              <a:gd name="T7" fmla="*/ 25222869 h 4525645"/>
              <a:gd name="T8" fmla="*/ 51376916 w 914400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4525645">
                <a:moveTo>
                  <a:pt x="9143987" y="0"/>
                </a:moveTo>
                <a:lnTo>
                  <a:pt x="2243988" y="0"/>
                </a:lnTo>
                <a:lnTo>
                  <a:pt x="0" y="4525200"/>
                </a:lnTo>
                <a:lnTo>
                  <a:pt x="9143987" y="4525200"/>
                </a:lnTo>
                <a:lnTo>
                  <a:pt x="9143987" y="0"/>
                </a:lnTo>
                <a:close/>
              </a:path>
            </a:pathLst>
          </a:custGeom>
          <a:solidFill>
            <a:srgbClr val="405866"/>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3"/>
          <p:cNvSpPr>
            <a:spLocks/>
          </p:cNvSpPr>
          <p:nvPr userDrawn="1"/>
        </p:nvSpPr>
        <p:spPr bwMode="auto">
          <a:xfrm>
            <a:off x="0" y="0"/>
            <a:ext cx="3017838" cy="6026150"/>
          </a:xfrm>
          <a:custGeom>
            <a:avLst/>
            <a:gdLst>
              <a:gd name="T0" fmla="*/ 12721062 w 2263140"/>
              <a:gd name="T1" fmla="*/ 0 h 4525645"/>
              <a:gd name="T2" fmla="*/ 0 w 2263140"/>
              <a:gd name="T3" fmla="*/ 0 h 4525645"/>
              <a:gd name="T4" fmla="*/ 0 w 2263140"/>
              <a:gd name="T5" fmla="*/ 25222869 h 4525645"/>
              <a:gd name="T6" fmla="*/ 12721062 w 2263140"/>
              <a:gd name="T7" fmla="*/ 0 h 4525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3140" h="4525645">
                <a:moveTo>
                  <a:pt x="2262644" y="0"/>
                </a:moveTo>
                <a:lnTo>
                  <a:pt x="0" y="0"/>
                </a:lnTo>
                <a:lnTo>
                  <a:pt x="0" y="4525200"/>
                </a:lnTo>
                <a:lnTo>
                  <a:pt x="2262644" y="0"/>
                </a:lnTo>
                <a:close/>
              </a:path>
            </a:pathLst>
          </a:custGeom>
          <a:solidFill>
            <a:srgbClr val="BDD4DD"/>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4"/>
          <p:cNvSpPr>
            <a:spLocks/>
          </p:cNvSpPr>
          <p:nvPr userDrawn="1"/>
        </p:nvSpPr>
        <p:spPr bwMode="auto">
          <a:xfrm>
            <a:off x="0" y="0"/>
            <a:ext cx="3017838" cy="6026150"/>
          </a:xfrm>
          <a:custGeom>
            <a:avLst/>
            <a:gdLst>
              <a:gd name="T0" fmla="*/ 12721062 w 2263140"/>
              <a:gd name="T1" fmla="*/ 0 h 4525645"/>
              <a:gd name="T2" fmla="*/ 7269797 w 2263140"/>
              <a:gd name="T3" fmla="*/ 0 h 4525645"/>
              <a:gd name="T4" fmla="*/ 0 w 2263140"/>
              <a:gd name="T5" fmla="*/ 5762790 h 4525645"/>
              <a:gd name="T6" fmla="*/ 0 w 2263140"/>
              <a:gd name="T7" fmla="*/ 25222869 h 4525645"/>
              <a:gd name="T8" fmla="*/ 12721062 w 226314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3140" h="4525645">
                <a:moveTo>
                  <a:pt x="2262644" y="0"/>
                </a:moveTo>
                <a:lnTo>
                  <a:pt x="1293050" y="0"/>
                </a:lnTo>
                <a:lnTo>
                  <a:pt x="0" y="1033894"/>
                </a:lnTo>
                <a:lnTo>
                  <a:pt x="0" y="4525200"/>
                </a:lnTo>
                <a:lnTo>
                  <a:pt x="2262644" y="0"/>
                </a:lnTo>
                <a:close/>
              </a:path>
            </a:pathLst>
          </a:custGeom>
          <a:solidFill>
            <a:srgbClr val="B8C0C9"/>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9"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10"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9"/>
          <p:cNvSpPr>
            <a:spLocks noGrp="1"/>
          </p:cNvSpPr>
          <p:nvPr>
            <p:ph type="body" sz="quarter" idx="10"/>
          </p:nvPr>
        </p:nvSpPr>
        <p:spPr>
          <a:xfrm>
            <a:off x="1043519" y="778764"/>
            <a:ext cx="10104967" cy="2468431"/>
          </a:xfrm>
          <a:prstGeom prst="rect">
            <a:avLst/>
          </a:prstGeom>
        </p:spPr>
        <p:txBody>
          <a:bodyPr vert="horz" anchor="ctr" anchorCtr="0"/>
          <a:lstStyle>
            <a:lvl1pPr marL="0" indent="0" algn="ctr">
              <a:lnSpc>
                <a:spcPct val="110000"/>
              </a:lnSpc>
              <a:buNone/>
              <a:defRPr sz="2300" b="1" i="0" spc="300">
                <a:solidFill>
                  <a:schemeClr val="bg1"/>
                </a:solidFill>
                <a:latin typeface="Arial" panose="020B0604020202020204" pitchFamily="34" charset="0"/>
                <a:ea typeface="Helvetica Neue Light"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2" name="Text Placeholder 9"/>
          <p:cNvSpPr>
            <a:spLocks noGrp="1"/>
          </p:cNvSpPr>
          <p:nvPr>
            <p:ph type="body" sz="quarter" idx="11"/>
          </p:nvPr>
        </p:nvSpPr>
        <p:spPr>
          <a:xfrm>
            <a:off x="1043518" y="3247193"/>
            <a:ext cx="10104967" cy="861498"/>
          </a:xfrm>
          <a:prstGeom prst="rect">
            <a:avLst/>
          </a:prstGeom>
        </p:spPr>
        <p:txBody>
          <a:bodyPr vert="horz" anchor="ctr" anchorCtr="0"/>
          <a:lstStyle>
            <a:lvl1pPr marL="0" indent="0" algn="ctr">
              <a:lnSpc>
                <a:spcPct val="110000"/>
              </a:lnSpc>
              <a:buNone/>
              <a:defRPr sz="1400" b="1"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3" name="Text Placeholder 9"/>
          <p:cNvSpPr>
            <a:spLocks noGrp="1"/>
          </p:cNvSpPr>
          <p:nvPr>
            <p:ph type="body" sz="quarter" idx="12"/>
          </p:nvPr>
        </p:nvSpPr>
        <p:spPr>
          <a:xfrm>
            <a:off x="1043517" y="4096266"/>
            <a:ext cx="10104967" cy="861498"/>
          </a:xfrm>
          <a:prstGeom prst="rect">
            <a:avLst/>
          </a:prstGeom>
        </p:spPr>
        <p:txBody>
          <a:bodyPr vert="horz" anchor="ctr" anchorCtr="0"/>
          <a:lstStyle>
            <a:lvl1pPr marL="0" indent="0" algn="ctr">
              <a:lnSpc>
                <a:spcPct val="110000"/>
              </a:lnSpc>
              <a:buNone/>
              <a:defRPr sz="1100" b="0"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Tree>
    <p:extLst>
      <p:ext uri="{BB962C8B-B14F-4D97-AF65-F5344CB8AC3E}">
        <p14:creationId xmlns:p14="http://schemas.microsoft.com/office/powerpoint/2010/main" val="3758007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Green Title Page">
    <p:spTree>
      <p:nvGrpSpPr>
        <p:cNvPr id="1" name=""/>
        <p:cNvGrpSpPr/>
        <p:nvPr/>
      </p:nvGrpSpPr>
      <p:grpSpPr>
        <a:xfrm>
          <a:off x="0" y="0"/>
          <a:ext cx="0" cy="0"/>
          <a:chOff x="0" y="0"/>
          <a:chExt cx="0" cy="0"/>
        </a:xfrm>
      </p:grpSpPr>
      <p:sp>
        <p:nvSpPr>
          <p:cNvPr id="5" name="object 2"/>
          <p:cNvSpPr>
            <a:spLocks/>
          </p:cNvSpPr>
          <p:nvPr userDrawn="1"/>
        </p:nvSpPr>
        <p:spPr bwMode="auto">
          <a:xfrm>
            <a:off x="0" y="0"/>
            <a:ext cx="12192000" cy="6026150"/>
          </a:xfrm>
          <a:custGeom>
            <a:avLst/>
            <a:gdLst>
              <a:gd name="T0" fmla="*/ 51376916 w 9144000"/>
              <a:gd name="T1" fmla="*/ 0 h 4525645"/>
              <a:gd name="T2" fmla="*/ 12608197 w 9144000"/>
              <a:gd name="T3" fmla="*/ 0 h 4525645"/>
              <a:gd name="T4" fmla="*/ 0 w 9144000"/>
              <a:gd name="T5" fmla="*/ 25222869 h 4525645"/>
              <a:gd name="T6" fmla="*/ 51376916 w 9144000"/>
              <a:gd name="T7" fmla="*/ 25222869 h 4525645"/>
              <a:gd name="T8" fmla="*/ 51376916 w 914400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4525645">
                <a:moveTo>
                  <a:pt x="9143987" y="0"/>
                </a:moveTo>
                <a:lnTo>
                  <a:pt x="2243988" y="0"/>
                </a:lnTo>
                <a:lnTo>
                  <a:pt x="0" y="4525200"/>
                </a:lnTo>
                <a:lnTo>
                  <a:pt x="9143987" y="4525200"/>
                </a:lnTo>
                <a:lnTo>
                  <a:pt x="9143987" y="0"/>
                </a:lnTo>
                <a:close/>
              </a:path>
            </a:pathLst>
          </a:custGeom>
          <a:solidFill>
            <a:srgbClr val="007B6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6" name="object 3"/>
          <p:cNvSpPr>
            <a:spLocks/>
          </p:cNvSpPr>
          <p:nvPr userDrawn="1"/>
        </p:nvSpPr>
        <p:spPr bwMode="auto">
          <a:xfrm>
            <a:off x="0" y="0"/>
            <a:ext cx="3017838" cy="6026150"/>
          </a:xfrm>
          <a:custGeom>
            <a:avLst/>
            <a:gdLst>
              <a:gd name="T0" fmla="*/ 12721062 w 2263140"/>
              <a:gd name="T1" fmla="*/ 0 h 4525645"/>
              <a:gd name="T2" fmla="*/ 0 w 2263140"/>
              <a:gd name="T3" fmla="*/ 0 h 4525645"/>
              <a:gd name="T4" fmla="*/ 0 w 2263140"/>
              <a:gd name="T5" fmla="*/ 25222869 h 4525645"/>
              <a:gd name="T6" fmla="*/ 12721062 w 2263140"/>
              <a:gd name="T7" fmla="*/ 0 h 452564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63140" h="4525645">
                <a:moveTo>
                  <a:pt x="2262644" y="0"/>
                </a:moveTo>
                <a:lnTo>
                  <a:pt x="0" y="0"/>
                </a:lnTo>
                <a:lnTo>
                  <a:pt x="0" y="4525200"/>
                </a:lnTo>
                <a:lnTo>
                  <a:pt x="2262644" y="0"/>
                </a:lnTo>
                <a:close/>
              </a:path>
            </a:pathLst>
          </a:custGeom>
          <a:solidFill>
            <a:srgbClr val="ADC7C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7" name="object 4"/>
          <p:cNvSpPr>
            <a:spLocks/>
          </p:cNvSpPr>
          <p:nvPr userDrawn="1"/>
        </p:nvSpPr>
        <p:spPr bwMode="auto">
          <a:xfrm>
            <a:off x="0" y="0"/>
            <a:ext cx="3017838" cy="6026150"/>
          </a:xfrm>
          <a:custGeom>
            <a:avLst/>
            <a:gdLst>
              <a:gd name="T0" fmla="*/ 12721062 w 2263140"/>
              <a:gd name="T1" fmla="*/ 0 h 4525645"/>
              <a:gd name="T2" fmla="*/ 7269797 w 2263140"/>
              <a:gd name="T3" fmla="*/ 0 h 4525645"/>
              <a:gd name="T4" fmla="*/ 0 w 2263140"/>
              <a:gd name="T5" fmla="*/ 5762790 h 4525645"/>
              <a:gd name="T6" fmla="*/ 0 w 2263140"/>
              <a:gd name="T7" fmla="*/ 25222869 h 4525645"/>
              <a:gd name="T8" fmla="*/ 12721062 w 2263140"/>
              <a:gd name="T9" fmla="*/ 0 h 45256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63140" h="4525645">
                <a:moveTo>
                  <a:pt x="2262644" y="0"/>
                </a:moveTo>
                <a:lnTo>
                  <a:pt x="1293050" y="0"/>
                </a:lnTo>
                <a:lnTo>
                  <a:pt x="0" y="1033894"/>
                </a:lnTo>
                <a:lnTo>
                  <a:pt x="0" y="4525200"/>
                </a:lnTo>
                <a:lnTo>
                  <a:pt x="2262644" y="0"/>
                </a:lnTo>
                <a:close/>
              </a:path>
            </a:pathLst>
          </a:custGeom>
          <a:solidFill>
            <a:srgbClr val="4E968A"/>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8" name="object 7"/>
          <p:cNvSpPr>
            <a:spLocks/>
          </p:cNvSpPr>
          <p:nvPr userDrawn="1"/>
        </p:nvSpPr>
        <p:spPr bwMode="auto">
          <a:xfrm>
            <a:off x="2601913" y="6559550"/>
            <a:ext cx="184150" cy="147638"/>
          </a:xfrm>
          <a:custGeom>
            <a:avLst/>
            <a:gdLst>
              <a:gd name="T0" fmla="*/ 55921 w 137794"/>
              <a:gd name="T1" fmla="*/ 554209 h 111760"/>
              <a:gd name="T2" fmla="*/ 179263 w 137794"/>
              <a:gd name="T3" fmla="*/ 588411 h 111760"/>
              <a:gd name="T4" fmla="*/ 441767 w 137794"/>
              <a:gd name="T5" fmla="*/ 554209 h 111760"/>
              <a:gd name="T6" fmla="*/ 38271 w 137794"/>
              <a:gd name="T7" fmla="*/ 527742 h 111760"/>
              <a:gd name="T8" fmla="*/ 0 w 137794"/>
              <a:gd name="T9" fmla="*/ 525653 h 111760"/>
              <a:gd name="T10" fmla="*/ 109772 w 137794"/>
              <a:gd name="T11" fmla="*/ 400908 h 111760"/>
              <a:gd name="T12" fmla="*/ 187335 w 137794"/>
              <a:gd name="T13" fmla="*/ 455300 h 111760"/>
              <a:gd name="T14" fmla="*/ 193799 w 137794"/>
              <a:gd name="T15" fmla="*/ 490644 h 111760"/>
              <a:gd name="T16" fmla="*/ 93397 w 137794"/>
              <a:gd name="T17" fmla="*/ 523382 h 111760"/>
              <a:gd name="T18" fmla="*/ 479618 w 137794"/>
              <a:gd name="T19" fmla="*/ 527742 h 111760"/>
              <a:gd name="T20" fmla="*/ 643560 w 137794"/>
              <a:gd name="T21" fmla="*/ 362444 h 111760"/>
              <a:gd name="T22" fmla="*/ 97455 w 137794"/>
              <a:gd name="T23" fmla="*/ 361507 h 111760"/>
              <a:gd name="T24" fmla="*/ 31396 w 137794"/>
              <a:gd name="T25" fmla="*/ 208492 h 111760"/>
              <a:gd name="T26" fmla="*/ 41183 w 137794"/>
              <a:gd name="T27" fmla="*/ 261995 h 111760"/>
              <a:gd name="T28" fmla="*/ 109019 w 137794"/>
              <a:gd name="T29" fmla="*/ 338641 h 111760"/>
              <a:gd name="T30" fmla="*/ 146653 w 137794"/>
              <a:gd name="T31" fmla="*/ 360630 h 111760"/>
              <a:gd name="T32" fmla="*/ 643560 w 137794"/>
              <a:gd name="T33" fmla="*/ 362444 h 111760"/>
              <a:gd name="T34" fmla="*/ 690491 w 137794"/>
              <a:gd name="T35" fmla="*/ 227252 h 111760"/>
              <a:gd name="T36" fmla="*/ 77777 w 137794"/>
              <a:gd name="T37" fmla="*/ 226443 h 111760"/>
              <a:gd name="T38" fmla="*/ 31396 w 137794"/>
              <a:gd name="T39" fmla="*/ 208492 h 111760"/>
              <a:gd name="T40" fmla="*/ 40588 w 137794"/>
              <a:gd name="T41" fmla="*/ 49537 h 111760"/>
              <a:gd name="T42" fmla="*/ 32702 w 137794"/>
              <a:gd name="T43" fmla="*/ 102660 h 111760"/>
              <a:gd name="T44" fmla="*/ 52224 w 137794"/>
              <a:gd name="T45" fmla="*/ 174344 h 111760"/>
              <a:gd name="T46" fmla="*/ 104043 w 137794"/>
              <a:gd name="T47" fmla="*/ 227252 h 111760"/>
              <a:gd name="T48" fmla="*/ 699134 w 137794"/>
              <a:gd name="T49" fmla="*/ 183792 h 111760"/>
              <a:gd name="T50" fmla="*/ 288329 w 137794"/>
              <a:gd name="T51" fmla="*/ 169473 h 111760"/>
              <a:gd name="T52" fmla="*/ 120721 w 137794"/>
              <a:gd name="T53" fmla="*/ 89175 h 111760"/>
              <a:gd name="T54" fmla="*/ 587570 w 137794"/>
              <a:gd name="T55" fmla="*/ 0 h 111760"/>
              <a:gd name="T56" fmla="*/ 478982 w 137794"/>
              <a:gd name="T57" fmla="*/ 11757 h 111760"/>
              <a:gd name="T58" fmla="*/ 393614 w 137794"/>
              <a:gd name="T59" fmla="*/ 91430 h 111760"/>
              <a:gd name="T60" fmla="*/ 381679 w 137794"/>
              <a:gd name="T61" fmla="*/ 167049 h 111760"/>
              <a:gd name="T62" fmla="*/ 385129 w 137794"/>
              <a:gd name="T63" fmla="*/ 183792 h 111760"/>
              <a:gd name="T64" fmla="*/ 701983 w 137794"/>
              <a:gd name="T65" fmla="*/ 169473 h 111760"/>
              <a:gd name="T66" fmla="*/ 733366 w 137794"/>
              <a:gd name="T67" fmla="*/ 126549 h 111760"/>
              <a:gd name="T68" fmla="*/ 765202 w 137794"/>
              <a:gd name="T69" fmla="*/ 93751 h 111760"/>
              <a:gd name="T70" fmla="*/ 723071 w 137794"/>
              <a:gd name="T71" fmla="*/ 75188 h 111760"/>
              <a:gd name="T72" fmla="*/ 658547 w 137794"/>
              <a:gd name="T73" fmla="*/ 47244 h 111760"/>
              <a:gd name="T74" fmla="*/ 587570 w 137794"/>
              <a:gd name="T75" fmla="*/ 0 h 111760"/>
              <a:gd name="T76" fmla="*/ 753253 w 137794"/>
              <a:gd name="T77" fmla="*/ 82074 h 111760"/>
              <a:gd name="T78" fmla="*/ 689876 w 137794"/>
              <a:gd name="T79" fmla="*/ 93751 h 111760"/>
              <a:gd name="T80" fmla="*/ 782054 w 137794"/>
              <a:gd name="T81" fmla="*/ 70190 h 111760"/>
              <a:gd name="T82" fmla="*/ 729453 w 137794"/>
              <a:gd name="T83" fmla="*/ 28077 h 111760"/>
              <a:gd name="T84" fmla="*/ 658547 w 137794"/>
              <a:gd name="T85" fmla="*/ 47244 h 111760"/>
              <a:gd name="T86" fmla="*/ 748483 w 137794"/>
              <a:gd name="T87" fmla="*/ 45892 h 1117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GB"/>
          </a:p>
        </p:txBody>
      </p:sp>
      <p:sp>
        <p:nvSpPr>
          <p:cNvPr id="9" name="object 15"/>
          <p:cNvSpPr txBox="1">
            <a:spLocks/>
          </p:cNvSpPr>
          <p:nvPr userDrawn="1"/>
        </p:nvSpPr>
        <p:spPr>
          <a:xfrm>
            <a:off x="2814638" y="6575425"/>
            <a:ext cx="1354137" cy="115888"/>
          </a:xfrm>
          <a:prstGeom prst="rect">
            <a:avLst/>
          </a:prstGeom>
        </p:spPr>
        <p:txBody>
          <a:bodyPr lIns="0" tIns="0" rIns="0" bIns="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fontAlgn="auto">
              <a:lnSpc>
                <a:spcPts val="911"/>
              </a:lnSpc>
              <a:spcBef>
                <a:spcPts val="0"/>
              </a:spcBef>
              <a:spcAft>
                <a:spcPts val="0"/>
              </a:spcAft>
              <a:defRPr/>
            </a:pPr>
            <a:r>
              <a:rPr lang="en-GB" spc="-5" dirty="0"/>
              <a:t>@EducEndowFoundn</a:t>
            </a:r>
          </a:p>
        </p:txBody>
      </p:sp>
      <p:pic>
        <p:nvPicPr>
          <p:cNvPr id="10"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6763" y="6121400"/>
            <a:ext cx="1595437"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Placeholder 9"/>
          <p:cNvSpPr>
            <a:spLocks noGrp="1"/>
          </p:cNvSpPr>
          <p:nvPr>
            <p:ph type="body" sz="quarter" idx="10"/>
          </p:nvPr>
        </p:nvSpPr>
        <p:spPr>
          <a:xfrm>
            <a:off x="1043519" y="778764"/>
            <a:ext cx="10104967" cy="2468431"/>
          </a:xfrm>
          <a:prstGeom prst="rect">
            <a:avLst/>
          </a:prstGeom>
        </p:spPr>
        <p:txBody>
          <a:bodyPr vert="horz" anchor="ctr" anchorCtr="0"/>
          <a:lstStyle>
            <a:lvl1pPr marL="0" indent="0" algn="ctr">
              <a:lnSpc>
                <a:spcPct val="110000"/>
              </a:lnSpc>
              <a:buNone/>
              <a:defRPr sz="2300" b="1" i="0" spc="300">
                <a:solidFill>
                  <a:schemeClr val="bg1"/>
                </a:solidFill>
                <a:latin typeface="Arial" panose="020B0604020202020204" pitchFamily="34" charset="0"/>
                <a:ea typeface="Helvetica Neue Light"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4" name="Text Placeholder 9"/>
          <p:cNvSpPr>
            <a:spLocks noGrp="1"/>
          </p:cNvSpPr>
          <p:nvPr>
            <p:ph type="body" sz="quarter" idx="11"/>
          </p:nvPr>
        </p:nvSpPr>
        <p:spPr>
          <a:xfrm>
            <a:off x="1043518" y="3247193"/>
            <a:ext cx="10104967" cy="861498"/>
          </a:xfrm>
          <a:prstGeom prst="rect">
            <a:avLst/>
          </a:prstGeom>
        </p:spPr>
        <p:txBody>
          <a:bodyPr vert="horz" anchor="ctr" anchorCtr="0"/>
          <a:lstStyle>
            <a:lvl1pPr marL="0" indent="0" algn="ctr">
              <a:lnSpc>
                <a:spcPct val="110000"/>
              </a:lnSpc>
              <a:buNone/>
              <a:defRPr sz="1400" b="1"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
        <p:nvSpPr>
          <p:cNvPr id="25" name="Text Placeholder 9"/>
          <p:cNvSpPr>
            <a:spLocks noGrp="1"/>
          </p:cNvSpPr>
          <p:nvPr>
            <p:ph type="body" sz="quarter" idx="12"/>
          </p:nvPr>
        </p:nvSpPr>
        <p:spPr>
          <a:xfrm>
            <a:off x="1043517" y="4096266"/>
            <a:ext cx="10104967" cy="861498"/>
          </a:xfrm>
          <a:prstGeom prst="rect">
            <a:avLst/>
          </a:prstGeom>
        </p:spPr>
        <p:txBody>
          <a:bodyPr vert="horz" anchor="ctr" anchorCtr="0"/>
          <a:lstStyle>
            <a:lvl1pPr marL="0" indent="0" algn="ctr">
              <a:lnSpc>
                <a:spcPct val="110000"/>
              </a:lnSpc>
              <a:buNone/>
              <a:defRPr sz="1100" b="0" i="0" spc="0">
                <a:solidFill>
                  <a:schemeClr val="bg1"/>
                </a:solidFill>
                <a:latin typeface="Arial" panose="020B0604020202020204" pitchFamily="34" charset="0"/>
                <a:ea typeface="Helvetica Neue" charset="0"/>
                <a:cs typeface="Arial" panose="020B0604020202020204" pitchFamily="34" charset="0"/>
              </a:defRPr>
            </a:lvl1pPr>
            <a:lvl2pPr marL="457189" indent="0">
              <a:buNone/>
              <a:defRPr sz="1500" spc="300">
                <a:latin typeface="Gotham Bold"/>
                <a:cs typeface="Gotham Bold"/>
              </a:defRPr>
            </a:lvl2pPr>
            <a:lvl3pPr marL="914377" indent="0">
              <a:buNone/>
              <a:defRPr sz="1500" spc="300">
                <a:latin typeface="Gotham Bold"/>
                <a:cs typeface="Gotham Bold"/>
              </a:defRPr>
            </a:lvl3pPr>
            <a:lvl4pPr marL="1371566" indent="0">
              <a:buNone/>
              <a:defRPr sz="1500" spc="300">
                <a:latin typeface="Gotham Bold"/>
                <a:cs typeface="Gotham Bold"/>
              </a:defRPr>
            </a:lvl4pPr>
            <a:lvl5pPr marL="1828754" indent="0">
              <a:buNone/>
              <a:defRPr sz="1500" spc="300">
                <a:latin typeface="Gotham Bold"/>
                <a:cs typeface="Gotham Bold"/>
              </a:defRPr>
            </a:lvl5pPr>
          </a:lstStyle>
          <a:p>
            <a:pPr lvl="0"/>
            <a:r>
              <a:rPr lang="en-US"/>
              <a:t>Edit Master text styles</a:t>
            </a:r>
          </a:p>
        </p:txBody>
      </p:sp>
    </p:spTree>
    <p:extLst>
      <p:ext uri="{BB962C8B-B14F-4D97-AF65-F5344CB8AC3E}">
        <p14:creationId xmlns:p14="http://schemas.microsoft.com/office/powerpoint/2010/main" val="29792868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C5F3EA-3460-4685-B731-EDD571597759}" type="slidenum">
              <a:rPr lang="en-GB" smtClean="0"/>
              <a:t>‹#›</a:t>
            </a:fld>
            <a:endParaRPr lang="en-GB" dirty="0"/>
          </a:p>
        </p:txBody>
      </p:sp>
      <p:sp>
        <p:nvSpPr>
          <p:cNvPr id="5" name="Rectangle 4">
            <a:extLst>
              <a:ext uri="{FF2B5EF4-FFF2-40B4-BE49-F238E27FC236}">
                <a16:creationId xmlns:a16="http://schemas.microsoft.com/office/drawing/2014/main" id="{3930C06D-44F8-4ED0-B980-DD5ABE4F6526}"/>
              </a:ext>
            </a:extLst>
          </p:cNvPr>
          <p:cNvSpPr/>
          <p:nvPr userDrawn="1"/>
        </p:nvSpPr>
        <p:spPr>
          <a:xfrm>
            <a:off x="0" y="121813"/>
            <a:ext cx="12192000" cy="14193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6" name="Rectangle 5">
            <a:extLst>
              <a:ext uri="{FF2B5EF4-FFF2-40B4-BE49-F238E27FC236}">
                <a16:creationId xmlns:a16="http://schemas.microsoft.com/office/drawing/2014/main" id="{A561FF88-CAB9-4C1B-AC07-A8D2455B8C8D}"/>
              </a:ext>
            </a:extLst>
          </p:cNvPr>
          <p:cNvSpPr/>
          <p:nvPr userDrawn="1"/>
        </p:nvSpPr>
        <p:spPr>
          <a:xfrm>
            <a:off x="0" y="1"/>
            <a:ext cx="12192000" cy="1419367"/>
          </a:xfrm>
          <a:prstGeom prst="rect">
            <a:avLst/>
          </a:prstGeom>
          <a:gradFill flip="none" rotWithShape="1">
            <a:gsLst>
              <a:gs pos="0">
                <a:srgbClr val="4183C4"/>
              </a:gs>
              <a:gs pos="48000">
                <a:schemeClr val="accent1"/>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1BB05A92-E031-4111-8E65-B337DB4D4694}"/>
              </a:ext>
            </a:extLst>
          </p:cNvPr>
          <p:cNvSpPr/>
          <p:nvPr userDrawn="1"/>
        </p:nvSpPr>
        <p:spPr>
          <a:xfrm>
            <a:off x="0" y="6527908"/>
            <a:ext cx="12192000" cy="365125"/>
          </a:xfrm>
          <a:prstGeom prst="rect">
            <a:avLst/>
          </a:prstGeom>
          <a:gradFill flip="none" rotWithShape="1">
            <a:gsLst>
              <a:gs pos="0">
                <a:srgbClr val="4283C4"/>
              </a:gs>
              <a:gs pos="48000">
                <a:schemeClr val="accent1">
                  <a:lumMod val="97000"/>
                  <a:lumOff val="3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8" name="Picture 2" descr="C:\Documents and Settings\PlummO01\Desktop\KCC_Logo_New_2012_Framed.jpg">
            <a:extLst>
              <a:ext uri="{FF2B5EF4-FFF2-40B4-BE49-F238E27FC236}">
                <a16:creationId xmlns:a16="http://schemas.microsoft.com/office/drawing/2014/main" id="{A0BB3E31-AEDC-4CDF-BA49-F6D165E7039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376820" y="300108"/>
            <a:ext cx="150641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8999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rk Blue Title Page">
    <p:spTree>
      <p:nvGrpSpPr>
        <p:cNvPr id="1" name=""/>
        <p:cNvGrpSpPr/>
        <p:nvPr/>
      </p:nvGrpSpPr>
      <p:grpSpPr>
        <a:xfrm>
          <a:off x="0" y="0"/>
          <a:ext cx="0" cy="0"/>
          <a:chOff x="0" y="0"/>
          <a:chExt cx="0" cy="0"/>
        </a:xfrm>
      </p:grpSpPr>
      <p:sp>
        <p:nvSpPr>
          <p:cNvPr id="3" name="Rectangle 2"/>
          <p:cNvSpPr/>
          <p:nvPr userDrawn="1"/>
        </p:nvSpPr>
        <p:spPr>
          <a:xfrm>
            <a:off x="-6761" y="0"/>
            <a:ext cx="12192000" cy="6017623"/>
          </a:xfrm>
          <a:prstGeom prst="rect">
            <a:avLst/>
          </a:prstGeom>
          <a:solidFill>
            <a:srgbClr val="405866"/>
          </a:solidFill>
          <a:ln>
            <a:solidFill>
              <a:srgbClr val="4058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9"/>
          <p:cNvSpPr>
            <a:spLocks noGrp="1"/>
          </p:cNvSpPr>
          <p:nvPr>
            <p:ph type="body" sz="quarter" idx="10" hasCustomPrompt="1"/>
          </p:nvPr>
        </p:nvSpPr>
        <p:spPr>
          <a:xfrm>
            <a:off x="1043518" y="778762"/>
            <a:ext cx="10104967" cy="2468431"/>
          </a:xfrm>
          <a:prstGeom prst="rect">
            <a:avLst/>
          </a:prstGeom>
        </p:spPr>
        <p:txBody>
          <a:bodyPr vert="horz" anchor="ctr" anchorCtr="0"/>
          <a:lstStyle>
            <a:lvl1pPr marL="0" indent="0" algn="ctr">
              <a:lnSpc>
                <a:spcPct val="110000"/>
              </a:lnSpc>
              <a:buNone/>
              <a:defRPr sz="2300" b="1" i="0" spc="300">
                <a:solidFill>
                  <a:schemeClr val="bg1"/>
                </a:solidFill>
                <a:latin typeface="Arial" panose="020B0604020202020204" pitchFamily="34" charset="0"/>
                <a:ea typeface="Helvetica Neue Light"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a:t>CLICK TO EDIT MASTER </a:t>
            </a:r>
            <a:br>
              <a:rPr lang="en-GB"/>
            </a:br>
            <a:r>
              <a:rPr lang="en-GB"/>
              <a:t>TEXT STYLES</a:t>
            </a:r>
          </a:p>
        </p:txBody>
      </p:sp>
      <p:sp>
        <p:nvSpPr>
          <p:cNvPr id="22" name="Text Placeholder 9"/>
          <p:cNvSpPr>
            <a:spLocks noGrp="1"/>
          </p:cNvSpPr>
          <p:nvPr>
            <p:ph type="body" sz="quarter" idx="11" hasCustomPrompt="1"/>
          </p:nvPr>
        </p:nvSpPr>
        <p:spPr>
          <a:xfrm>
            <a:off x="1043517" y="3247193"/>
            <a:ext cx="10104967" cy="861498"/>
          </a:xfrm>
          <a:prstGeom prst="rect">
            <a:avLst/>
          </a:prstGeom>
        </p:spPr>
        <p:txBody>
          <a:bodyPr vert="horz" anchor="ctr" anchorCtr="0"/>
          <a:lstStyle>
            <a:lvl1pPr marL="0" indent="0" algn="ctr">
              <a:lnSpc>
                <a:spcPct val="110000"/>
              </a:lnSpc>
              <a:buNone/>
              <a:defRPr sz="1400" b="1" i="0" spc="0">
                <a:solidFill>
                  <a:schemeClr val="bg1"/>
                </a:solidFill>
                <a:latin typeface="Arial" panose="020B0604020202020204" pitchFamily="34" charset="0"/>
                <a:ea typeface="Helvetica Neue"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a:t>Click to edit master text styles</a:t>
            </a:r>
          </a:p>
        </p:txBody>
      </p:sp>
      <p:sp>
        <p:nvSpPr>
          <p:cNvPr id="23" name="Text Placeholder 9"/>
          <p:cNvSpPr>
            <a:spLocks noGrp="1"/>
          </p:cNvSpPr>
          <p:nvPr>
            <p:ph type="body" sz="quarter" idx="12" hasCustomPrompt="1"/>
          </p:nvPr>
        </p:nvSpPr>
        <p:spPr>
          <a:xfrm>
            <a:off x="1043515" y="4096266"/>
            <a:ext cx="10104967" cy="861498"/>
          </a:xfrm>
          <a:prstGeom prst="rect">
            <a:avLst/>
          </a:prstGeom>
        </p:spPr>
        <p:txBody>
          <a:bodyPr vert="horz" anchor="ctr" anchorCtr="0"/>
          <a:lstStyle>
            <a:lvl1pPr marL="0" indent="0" algn="ctr">
              <a:lnSpc>
                <a:spcPct val="110000"/>
              </a:lnSpc>
              <a:buNone/>
              <a:defRPr sz="1100" b="0" i="0" spc="0">
                <a:solidFill>
                  <a:schemeClr val="bg1"/>
                </a:solidFill>
                <a:latin typeface="Arial" panose="020B0604020202020204" pitchFamily="34" charset="0"/>
                <a:ea typeface="Helvetica Neue"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a:t>Click to edit master text styles</a:t>
            </a:r>
          </a:p>
        </p:txBody>
      </p:sp>
      <p:sp>
        <p:nvSpPr>
          <p:cNvPr id="14" name="object 15"/>
          <p:cNvSpPr txBox="1">
            <a:spLocks/>
          </p:cNvSpPr>
          <p:nvPr userDrawn="1"/>
        </p:nvSpPr>
        <p:spPr>
          <a:xfrm>
            <a:off x="2854528" y="6381031"/>
            <a:ext cx="1353819" cy="115416"/>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910"/>
              </a:lnSpc>
            </a:pPr>
            <a:r>
              <a:rPr lang="en-GB" sz="1000" spc="-5"/>
              <a:t>@EducEndowFoundn</a:t>
            </a:r>
          </a:p>
        </p:txBody>
      </p:sp>
      <p:pic>
        <p:nvPicPr>
          <p:cNvPr id="15"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7408" y="6120723"/>
            <a:ext cx="1594153" cy="636033"/>
          </a:xfrm>
          <a:prstGeom prst="rect">
            <a:avLst/>
          </a:prstGeom>
          <a:noFill/>
          <a:ln w="9525">
            <a:noFill/>
            <a:miter lim="800000"/>
            <a:headEnd/>
            <a:tailEnd/>
          </a:ln>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33704" y="6318430"/>
            <a:ext cx="320824" cy="240618"/>
          </a:xfrm>
          <a:prstGeom prst="rect">
            <a:avLst/>
          </a:prstGeom>
        </p:spPr>
      </p:pic>
    </p:spTree>
    <p:extLst>
      <p:ext uri="{BB962C8B-B14F-4D97-AF65-F5344CB8AC3E}">
        <p14:creationId xmlns:p14="http://schemas.microsoft.com/office/powerpoint/2010/main" val="1085411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ullets and EEF Image">
    <p:spTree>
      <p:nvGrpSpPr>
        <p:cNvPr id="1" name=""/>
        <p:cNvGrpSpPr/>
        <p:nvPr/>
      </p:nvGrpSpPr>
      <p:grpSpPr>
        <a:xfrm>
          <a:off x="0" y="0"/>
          <a:ext cx="0" cy="0"/>
          <a:chOff x="0" y="0"/>
          <a:chExt cx="0" cy="0"/>
        </a:xfrm>
      </p:grpSpPr>
      <p:sp>
        <p:nvSpPr>
          <p:cNvPr id="14" name="object 9"/>
          <p:cNvSpPr/>
          <p:nvPr userDrawn="1"/>
        </p:nvSpPr>
        <p:spPr>
          <a:xfrm>
            <a:off x="0" y="6026155"/>
            <a:ext cx="12192000" cy="0"/>
          </a:xfrm>
          <a:custGeom>
            <a:avLst/>
            <a:gdLst/>
            <a:ahLst/>
            <a:cxnLst/>
            <a:rect l="l" t="t" r="r" b="b"/>
            <a:pathLst>
              <a:path w="9144000">
                <a:moveTo>
                  <a:pt x="0" y="0"/>
                </a:moveTo>
                <a:lnTo>
                  <a:pt x="9144000" y="0"/>
                </a:lnTo>
              </a:path>
            </a:pathLst>
          </a:custGeom>
          <a:ln w="6350">
            <a:solidFill>
              <a:srgbClr val="2C3A42"/>
            </a:solidFill>
          </a:ln>
        </p:spPr>
        <p:txBody>
          <a:bodyPr wrap="square" lIns="0" tIns="0" rIns="0" bIns="0" rtlCol="0"/>
          <a:lstStyle/>
          <a:p>
            <a:endParaRPr sz="1800"/>
          </a:p>
        </p:txBody>
      </p:sp>
      <p:sp>
        <p:nvSpPr>
          <p:cNvPr id="15" name="object 10"/>
          <p:cNvSpPr/>
          <p:nvPr userDrawn="1"/>
        </p:nvSpPr>
        <p:spPr>
          <a:xfrm>
            <a:off x="6602220" y="1728091"/>
            <a:ext cx="5144347" cy="3292009"/>
          </a:xfrm>
          <a:custGeom>
            <a:avLst/>
            <a:gdLst/>
            <a:ahLst/>
            <a:cxnLst/>
            <a:rect l="l" t="t" r="r" b="b"/>
            <a:pathLst>
              <a:path w="3858259" h="2472054">
                <a:moveTo>
                  <a:pt x="36004" y="0"/>
                </a:moveTo>
                <a:lnTo>
                  <a:pt x="15189" y="562"/>
                </a:lnTo>
                <a:lnTo>
                  <a:pt x="4500" y="4500"/>
                </a:lnTo>
                <a:lnTo>
                  <a:pt x="562" y="15189"/>
                </a:lnTo>
                <a:lnTo>
                  <a:pt x="0" y="36004"/>
                </a:lnTo>
                <a:lnTo>
                  <a:pt x="0" y="2435656"/>
                </a:lnTo>
                <a:lnTo>
                  <a:pt x="562" y="2456471"/>
                </a:lnTo>
                <a:lnTo>
                  <a:pt x="4500" y="2467160"/>
                </a:lnTo>
                <a:lnTo>
                  <a:pt x="15189" y="2471098"/>
                </a:lnTo>
                <a:lnTo>
                  <a:pt x="36004" y="2471661"/>
                </a:lnTo>
                <a:lnTo>
                  <a:pt x="3821658" y="2471661"/>
                </a:lnTo>
                <a:lnTo>
                  <a:pt x="3842473" y="2471098"/>
                </a:lnTo>
                <a:lnTo>
                  <a:pt x="3853162" y="2467160"/>
                </a:lnTo>
                <a:lnTo>
                  <a:pt x="3857100" y="2456471"/>
                </a:lnTo>
                <a:lnTo>
                  <a:pt x="3857663" y="2435656"/>
                </a:lnTo>
                <a:lnTo>
                  <a:pt x="3857663" y="36004"/>
                </a:lnTo>
                <a:lnTo>
                  <a:pt x="3857100" y="15189"/>
                </a:lnTo>
                <a:lnTo>
                  <a:pt x="3853162" y="4500"/>
                </a:lnTo>
                <a:lnTo>
                  <a:pt x="3842473" y="562"/>
                </a:lnTo>
                <a:lnTo>
                  <a:pt x="3821658" y="0"/>
                </a:lnTo>
                <a:lnTo>
                  <a:pt x="36004" y="0"/>
                </a:lnTo>
                <a:close/>
              </a:path>
            </a:pathLst>
          </a:custGeom>
          <a:ln w="3340">
            <a:solidFill>
              <a:srgbClr val="BDD4DD"/>
            </a:solidFill>
          </a:ln>
        </p:spPr>
        <p:txBody>
          <a:bodyPr wrap="square" lIns="0" tIns="0" rIns="0" bIns="0" rtlCol="0"/>
          <a:lstStyle/>
          <a:p>
            <a:endParaRPr sz="1800"/>
          </a:p>
        </p:txBody>
      </p:sp>
      <p:sp>
        <p:nvSpPr>
          <p:cNvPr id="18" name="object 14"/>
          <p:cNvSpPr/>
          <p:nvPr userDrawn="1"/>
        </p:nvSpPr>
        <p:spPr>
          <a:xfrm>
            <a:off x="6600002" y="4782092"/>
            <a:ext cx="5148580" cy="240157"/>
          </a:xfrm>
          <a:custGeom>
            <a:avLst/>
            <a:gdLst/>
            <a:ahLst/>
            <a:cxnLst/>
            <a:rect l="l" t="t" r="r" b="b"/>
            <a:pathLst>
              <a:path w="3861434" h="180339">
                <a:moveTo>
                  <a:pt x="3861003" y="0"/>
                </a:moveTo>
                <a:lnTo>
                  <a:pt x="0" y="0"/>
                </a:lnTo>
                <a:lnTo>
                  <a:pt x="0" y="144005"/>
                </a:lnTo>
                <a:lnTo>
                  <a:pt x="562" y="164813"/>
                </a:lnTo>
                <a:lnTo>
                  <a:pt x="4500" y="175498"/>
                </a:lnTo>
                <a:lnTo>
                  <a:pt x="15189" y="179434"/>
                </a:lnTo>
                <a:lnTo>
                  <a:pt x="36004" y="179997"/>
                </a:lnTo>
                <a:lnTo>
                  <a:pt x="3824998" y="179997"/>
                </a:lnTo>
                <a:lnTo>
                  <a:pt x="3845813" y="179434"/>
                </a:lnTo>
                <a:lnTo>
                  <a:pt x="3856502" y="175498"/>
                </a:lnTo>
                <a:lnTo>
                  <a:pt x="3860440" y="164813"/>
                </a:lnTo>
                <a:lnTo>
                  <a:pt x="3861003" y="144005"/>
                </a:lnTo>
                <a:lnTo>
                  <a:pt x="3861003" y="0"/>
                </a:lnTo>
                <a:close/>
              </a:path>
            </a:pathLst>
          </a:custGeom>
          <a:solidFill>
            <a:srgbClr val="B8C0C9"/>
          </a:solidFill>
        </p:spPr>
        <p:txBody>
          <a:bodyPr wrap="square" lIns="0" tIns="0" rIns="0" bIns="0" rtlCol="0"/>
          <a:lstStyle/>
          <a:p>
            <a:endParaRPr sz="1800"/>
          </a:p>
        </p:txBody>
      </p:sp>
      <p:sp>
        <p:nvSpPr>
          <p:cNvPr id="19" name="object 15"/>
          <p:cNvSpPr txBox="1"/>
          <p:nvPr userDrawn="1"/>
        </p:nvSpPr>
        <p:spPr>
          <a:xfrm>
            <a:off x="6679067" y="4837408"/>
            <a:ext cx="1451187" cy="92333"/>
          </a:xfrm>
          <a:prstGeom prst="rect">
            <a:avLst/>
          </a:prstGeom>
        </p:spPr>
        <p:txBody>
          <a:bodyPr vert="horz" wrap="square" lIns="0" tIns="0" rIns="0" bIns="0" rtlCol="0">
            <a:spAutoFit/>
          </a:bodyPr>
          <a:lstStyle/>
          <a:p>
            <a:pPr marL="12700">
              <a:lnSpc>
                <a:spcPct val="100000"/>
              </a:lnSpc>
            </a:pPr>
            <a:r>
              <a:rPr sz="600" spc="0">
                <a:solidFill>
                  <a:srgbClr val="405866"/>
                </a:solidFill>
                <a:latin typeface="Arial"/>
                <a:cs typeface="Arial"/>
              </a:rPr>
              <a:t>SOURCE: EEF created</a:t>
            </a:r>
            <a:r>
              <a:rPr lang="en-GB" sz="600" spc="0" baseline="0">
                <a:solidFill>
                  <a:srgbClr val="405866"/>
                </a:solidFill>
                <a:latin typeface="Arial"/>
                <a:cs typeface="Arial"/>
              </a:rPr>
              <a:t> </a:t>
            </a:r>
            <a:r>
              <a:rPr sz="600" spc="0">
                <a:solidFill>
                  <a:srgbClr val="405866"/>
                </a:solidFill>
                <a:latin typeface="Arial"/>
                <a:cs typeface="Arial"/>
              </a:rPr>
              <a:t>graphic</a:t>
            </a:r>
            <a:endParaRPr sz="600" spc="0">
              <a:latin typeface="Arial"/>
              <a:cs typeface="Arial"/>
            </a:endParaRPr>
          </a:p>
        </p:txBody>
      </p:sp>
      <p:sp>
        <p:nvSpPr>
          <p:cNvPr id="40" name="object 18"/>
          <p:cNvSpPr txBox="1">
            <a:spLocks noGrp="1"/>
          </p:cNvSpPr>
          <p:nvPr>
            <p:ph type="sldNum" sz="quarter" idx="4294967295"/>
          </p:nvPr>
        </p:nvSpPr>
        <p:spPr>
          <a:xfrm>
            <a:off x="11582134" y="6551602"/>
            <a:ext cx="143933" cy="230832"/>
          </a:xfrm>
          <a:prstGeom prst="rect">
            <a:avLst/>
          </a:prstGeom>
        </p:spPr>
        <p:txBody>
          <a:bodyPr vert="horz" wrap="square" lIns="0" tIns="0" rIns="0" bIns="0" rtlCol="0">
            <a:spAutoFit/>
          </a:bodyPr>
          <a:lstStyle/>
          <a:p>
            <a:pPr marL="25400">
              <a:lnSpc>
                <a:spcPts val="910"/>
              </a:lnSpc>
            </a:pPr>
            <a:fld id="{81D60167-4931-47E6-BA6A-407CBD079E47}" type="slidenum">
              <a:rPr lang="en-GB" sz="800" smtClean="0">
                <a:latin typeface="Arial" panose="020B0604020202020204" pitchFamily="34" charset="0"/>
                <a:cs typeface="Arial" panose="020B0604020202020204" pitchFamily="34" charset="0"/>
              </a:rPr>
              <a:pPr marL="25400">
                <a:lnSpc>
                  <a:spcPts val="910"/>
                </a:lnSpc>
              </a:pPr>
              <a:t>‹#›</a:t>
            </a:fld>
            <a:endParaRPr lang="en-GB" sz="800">
              <a:latin typeface="Arial" panose="020B0604020202020204" pitchFamily="34" charset="0"/>
              <a:cs typeface="Arial" panose="020B0604020202020204" pitchFamily="34" charset="0"/>
            </a:endParaRPr>
          </a:p>
        </p:txBody>
      </p:sp>
      <p:sp>
        <p:nvSpPr>
          <p:cNvPr id="42" name="object 12"/>
          <p:cNvSpPr txBox="1"/>
          <p:nvPr userDrawn="1"/>
        </p:nvSpPr>
        <p:spPr>
          <a:xfrm>
            <a:off x="575066" y="1787457"/>
            <a:ext cx="5297593" cy="204993"/>
          </a:xfrm>
          <a:prstGeom prst="rect">
            <a:avLst/>
          </a:prstGeom>
        </p:spPr>
        <p:txBody>
          <a:bodyPr vert="horz" wrap="square" lIns="0" tIns="0" rIns="0" bIns="0" rtlCol="0">
            <a:spAutoFit/>
          </a:bodyPr>
          <a:lstStyle/>
          <a:p>
            <a:pPr marL="184150" marR="5080" indent="-171450">
              <a:lnSpc>
                <a:spcPct val="111100"/>
              </a:lnSpc>
              <a:buBlip>
                <a:blip r:embed="rId2"/>
              </a:buBlip>
            </a:pPr>
            <a:r>
              <a:rPr lang="en-GB" sz="1200">
                <a:solidFill>
                  <a:srgbClr val="405866"/>
                </a:solidFill>
                <a:latin typeface="Arial"/>
                <a:cs typeface="Arial"/>
              </a:rPr>
              <a:t>Click to edit Master text styles</a:t>
            </a:r>
          </a:p>
        </p:txBody>
      </p:sp>
      <p:sp>
        <p:nvSpPr>
          <p:cNvPr id="43" name="Text Placeholder 9"/>
          <p:cNvSpPr>
            <a:spLocks noGrp="1"/>
          </p:cNvSpPr>
          <p:nvPr>
            <p:ph type="body" sz="quarter" idx="12" hasCustomPrompt="1"/>
          </p:nvPr>
        </p:nvSpPr>
        <p:spPr>
          <a:xfrm>
            <a:off x="452829"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a:t>CLICK TO EDIT MASTER TEXT STYLES</a:t>
            </a:r>
          </a:p>
        </p:txBody>
      </p:sp>
      <p:sp>
        <p:nvSpPr>
          <p:cNvPr id="22" name="Picture Placeholder 8"/>
          <p:cNvSpPr>
            <a:spLocks noGrp="1"/>
          </p:cNvSpPr>
          <p:nvPr>
            <p:ph type="pic" sz="quarter" idx="10"/>
          </p:nvPr>
        </p:nvSpPr>
        <p:spPr>
          <a:xfrm>
            <a:off x="6597989" y="1725941"/>
            <a:ext cx="5148580" cy="3051734"/>
          </a:xfrm>
          <a:prstGeom prst="rect">
            <a:avLst/>
          </a:prstGeom>
        </p:spPr>
        <p:txBody>
          <a:bodyPr/>
          <a:lstStyle>
            <a:lvl1pPr>
              <a:defRPr>
                <a:solidFill>
                  <a:srgbClr val="405866"/>
                </a:solidFill>
                <a:latin typeface="Arial" panose="020B0604020202020204" pitchFamily="34" charset="0"/>
                <a:cs typeface="Arial" panose="020B0604020202020204" pitchFamily="34" charset="0"/>
              </a:defRPr>
            </a:lvl1pPr>
          </a:lstStyle>
          <a:p>
            <a:r>
              <a:rPr lang="en-US"/>
              <a:t>Click icon to add picture</a:t>
            </a:r>
          </a:p>
        </p:txBody>
      </p:sp>
      <p:pic>
        <p:nvPicPr>
          <p:cNvPr id="23"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7408" y="6120723"/>
            <a:ext cx="1594153" cy="636033"/>
          </a:xfrm>
          <a:prstGeom prst="rect">
            <a:avLst/>
          </a:prstGeom>
          <a:noFill/>
          <a:ln w="9525">
            <a:noFill/>
            <a:miter lim="800000"/>
            <a:headEnd/>
            <a:tailEnd/>
          </a:ln>
        </p:spPr>
      </p:pic>
      <p:sp>
        <p:nvSpPr>
          <p:cNvPr id="16" name="object 15"/>
          <p:cNvSpPr txBox="1">
            <a:spLocks/>
          </p:cNvSpPr>
          <p:nvPr userDrawn="1"/>
        </p:nvSpPr>
        <p:spPr>
          <a:xfrm>
            <a:off x="2854528" y="6381031"/>
            <a:ext cx="1353819" cy="115416"/>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910"/>
              </a:lnSpc>
            </a:pPr>
            <a:r>
              <a:rPr lang="en-GB" sz="1000" spc="-5"/>
              <a:t>@EducEndowFoundn</a:t>
            </a:r>
          </a:p>
        </p:txBody>
      </p:sp>
      <p:pic>
        <p:nvPicPr>
          <p:cNvPr id="20" name="Picture 1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533704" y="6318430"/>
            <a:ext cx="320824" cy="240618"/>
          </a:xfrm>
          <a:prstGeom prst="rect">
            <a:avLst/>
          </a:prstGeom>
        </p:spPr>
      </p:pic>
    </p:spTree>
    <p:extLst>
      <p:ext uri="{BB962C8B-B14F-4D97-AF65-F5344CB8AC3E}">
        <p14:creationId xmlns:p14="http://schemas.microsoft.com/office/powerpoint/2010/main" val="18281325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4" name="object 9"/>
          <p:cNvSpPr/>
          <p:nvPr userDrawn="1"/>
        </p:nvSpPr>
        <p:spPr>
          <a:xfrm>
            <a:off x="0" y="6026155"/>
            <a:ext cx="12192000" cy="0"/>
          </a:xfrm>
          <a:custGeom>
            <a:avLst/>
            <a:gdLst/>
            <a:ahLst/>
            <a:cxnLst/>
            <a:rect l="l" t="t" r="r" b="b"/>
            <a:pathLst>
              <a:path w="9144000">
                <a:moveTo>
                  <a:pt x="0" y="0"/>
                </a:moveTo>
                <a:lnTo>
                  <a:pt x="9144000" y="0"/>
                </a:lnTo>
              </a:path>
            </a:pathLst>
          </a:custGeom>
          <a:ln w="6350">
            <a:solidFill>
              <a:srgbClr val="2C3A42"/>
            </a:solidFill>
          </a:ln>
        </p:spPr>
        <p:txBody>
          <a:bodyPr wrap="square" lIns="0" tIns="0" rIns="0" bIns="0" rtlCol="0"/>
          <a:lstStyle/>
          <a:p>
            <a:endParaRPr sz="1800"/>
          </a:p>
        </p:txBody>
      </p:sp>
      <p:sp>
        <p:nvSpPr>
          <p:cNvPr id="40" name="object 18"/>
          <p:cNvSpPr txBox="1">
            <a:spLocks noGrp="1"/>
          </p:cNvSpPr>
          <p:nvPr>
            <p:ph type="sldNum" sz="quarter" idx="4294967295"/>
          </p:nvPr>
        </p:nvSpPr>
        <p:spPr>
          <a:xfrm>
            <a:off x="11582134" y="6551602"/>
            <a:ext cx="143933" cy="230832"/>
          </a:xfrm>
          <a:prstGeom prst="rect">
            <a:avLst/>
          </a:prstGeom>
        </p:spPr>
        <p:txBody>
          <a:bodyPr vert="horz" wrap="square" lIns="0" tIns="0" rIns="0" bIns="0" rtlCol="0">
            <a:spAutoFit/>
          </a:bodyPr>
          <a:lstStyle/>
          <a:p>
            <a:pPr marL="25400">
              <a:lnSpc>
                <a:spcPts val="910"/>
              </a:lnSpc>
            </a:pPr>
            <a:fld id="{81D60167-4931-47E6-BA6A-407CBD079E47}" type="slidenum">
              <a:rPr lang="en-GB" sz="800" smtClean="0">
                <a:latin typeface="Arial" panose="020B0604020202020204" pitchFamily="34" charset="0"/>
                <a:cs typeface="Arial" panose="020B0604020202020204" pitchFamily="34" charset="0"/>
              </a:rPr>
              <a:pPr marL="25400">
                <a:lnSpc>
                  <a:spcPts val="910"/>
                </a:lnSpc>
              </a:pPr>
              <a:t>‹#›</a:t>
            </a:fld>
            <a:endParaRPr lang="en-GB" sz="800">
              <a:latin typeface="Arial" panose="020B0604020202020204" pitchFamily="34" charset="0"/>
              <a:cs typeface="Arial" panose="020B0604020202020204" pitchFamily="34" charset="0"/>
            </a:endParaRPr>
          </a:p>
        </p:txBody>
      </p:sp>
      <p:sp>
        <p:nvSpPr>
          <p:cNvPr id="15" name="Text Placeholder 9"/>
          <p:cNvSpPr>
            <a:spLocks noGrp="1"/>
          </p:cNvSpPr>
          <p:nvPr>
            <p:ph type="body" sz="quarter" idx="12" hasCustomPrompt="1"/>
          </p:nvPr>
        </p:nvSpPr>
        <p:spPr>
          <a:xfrm>
            <a:off x="452829"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a:t>CLICK TO EDIT MASTER TEXT STYLES</a:t>
            </a:r>
          </a:p>
        </p:txBody>
      </p:sp>
      <p:pic>
        <p:nvPicPr>
          <p:cNvPr id="13"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767408" y="6120723"/>
            <a:ext cx="1594153" cy="636033"/>
          </a:xfrm>
          <a:prstGeom prst="rect">
            <a:avLst/>
          </a:prstGeom>
          <a:noFill/>
          <a:ln w="9525">
            <a:noFill/>
            <a:miter lim="800000"/>
            <a:headEnd/>
            <a:tailEnd/>
          </a:ln>
        </p:spPr>
      </p:pic>
      <p:sp>
        <p:nvSpPr>
          <p:cNvPr id="8" name="object 15"/>
          <p:cNvSpPr txBox="1">
            <a:spLocks/>
          </p:cNvSpPr>
          <p:nvPr userDrawn="1"/>
        </p:nvSpPr>
        <p:spPr>
          <a:xfrm>
            <a:off x="2854528" y="6381031"/>
            <a:ext cx="1353819" cy="115416"/>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910"/>
              </a:lnSpc>
            </a:pPr>
            <a:r>
              <a:rPr lang="en-GB" sz="1000" spc="-5"/>
              <a:t>@EducEndowFoundn</a:t>
            </a:r>
          </a:p>
        </p:txBody>
      </p:sp>
      <p:pic>
        <p:nvPicPr>
          <p:cNvPr id="10" name="Picture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533704" y="6318430"/>
            <a:ext cx="320824" cy="240618"/>
          </a:xfrm>
          <a:prstGeom prst="rect">
            <a:avLst/>
          </a:prstGeom>
        </p:spPr>
      </p:pic>
    </p:spTree>
    <p:extLst>
      <p:ext uri="{BB962C8B-B14F-4D97-AF65-F5344CB8AC3E}">
        <p14:creationId xmlns:p14="http://schemas.microsoft.com/office/powerpoint/2010/main" val="21944675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sp>
        <p:nvSpPr>
          <p:cNvPr id="14" name="object 9"/>
          <p:cNvSpPr/>
          <p:nvPr userDrawn="1"/>
        </p:nvSpPr>
        <p:spPr>
          <a:xfrm>
            <a:off x="0" y="6026155"/>
            <a:ext cx="12192000" cy="0"/>
          </a:xfrm>
          <a:custGeom>
            <a:avLst/>
            <a:gdLst/>
            <a:ahLst/>
            <a:cxnLst/>
            <a:rect l="l" t="t" r="r" b="b"/>
            <a:pathLst>
              <a:path w="9144000">
                <a:moveTo>
                  <a:pt x="0" y="0"/>
                </a:moveTo>
                <a:lnTo>
                  <a:pt x="9144000" y="0"/>
                </a:lnTo>
              </a:path>
            </a:pathLst>
          </a:custGeom>
          <a:ln w="6350">
            <a:solidFill>
              <a:srgbClr val="2C3A42"/>
            </a:solidFill>
          </a:ln>
        </p:spPr>
        <p:txBody>
          <a:bodyPr wrap="square" lIns="0" tIns="0" rIns="0" bIns="0" rtlCol="0"/>
          <a:lstStyle/>
          <a:p>
            <a:endParaRPr sz="1800"/>
          </a:p>
        </p:txBody>
      </p:sp>
      <p:sp>
        <p:nvSpPr>
          <p:cNvPr id="15" name="object 10"/>
          <p:cNvSpPr/>
          <p:nvPr userDrawn="1"/>
        </p:nvSpPr>
        <p:spPr>
          <a:xfrm>
            <a:off x="575066" y="1128999"/>
            <a:ext cx="7349735" cy="4633920"/>
          </a:xfrm>
          <a:custGeom>
            <a:avLst/>
            <a:gdLst/>
            <a:ahLst/>
            <a:cxnLst/>
            <a:rect l="l" t="t" r="r" b="b"/>
            <a:pathLst>
              <a:path w="3858259" h="2472054">
                <a:moveTo>
                  <a:pt x="36004" y="0"/>
                </a:moveTo>
                <a:lnTo>
                  <a:pt x="15189" y="562"/>
                </a:lnTo>
                <a:lnTo>
                  <a:pt x="4500" y="4500"/>
                </a:lnTo>
                <a:lnTo>
                  <a:pt x="562" y="15189"/>
                </a:lnTo>
                <a:lnTo>
                  <a:pt x="0" y="36004"/>
                </a:lnTo>
                <a:lnTo>
                  <a:pt x="0" y="2435656"/>
                </a:lnTo>
                <a:lnTo>
                  <a:pt x="562" y="2456471"/>
                </a:lnTo>
                <a:lnTo>
                  <a:pt x="4500" y="2467160"/>
                </a:lnTo>
                <a:lnTo>
                  <a:pt x="15189" y="2471098"/>
                </a:lnTo>
                <a:lnTo>
                  <a:pt x="36004" y="2471661"/>
                </a:lnTo>
                <a:lnTo>
                  <a:pt x="3821658" y="2471661"/>
                </a:lnTo>
                <a:lnTo>
                  <a:pt x="3842473" y="2471098"/>
                </a:lnTo>
                <a:lnTo>
                  <a:pt x="3853162" y="2467160"/>
                </a:lnTo>
                <a:lnTo>
                  <a:pt x="3857100" y="2456471"/>
                </a:lnTo>
                <a:lnTo>
                  <a:pt x="3857663" y="2435656"/>
                </a:lnTo>
                <a:lnTo>
                  <a:pt x="3857663" y="36004"/>
                </a:lnTo>
                <a:lnTo>
                  <a:pt x="3857100" y="15189"/>
                </a:lnTo>
                <a:lnTo>
                  <a:pt x="3853162" y="4500"/>
                </a:lnTo>
                <a:lnTo>
                  <a:pt x="3842473" y="562"/>
                </a:lnTo>
                <a:lnTo>
                  <a:pt x="3821658" y="0"/>
                </a:lnTo>
                <a:lnTo>
                  <a:pt x="36004" y="0"/>
                </a:lnTo>
                <a:close/>
              </a:path>
            </a:pathLst>
          </a:custGeom>
          <a:ln w="3340">
            <a:solidFill>
              <a:srgbClr val="BDD4DD"/>
            </a:solidFill>
          </a:ln>
        </p:spPr>
        <p:txBody>
          <a:bodyPr wrap="square" lIns="0" tIns="0" rIns="0" bIns="0" rtlCol="0"/>
          <a:lstStyle/>
          <a:p>
            <a:endParaRPr sz="1800"/>
          </a:p>
        </p:txBody>
      </p:sp>
      <p:sp>
        <p:nvSpPr>
          <p:cNvPr id="40" name="object 18"/>
          <p:cNvSpPr txBox="1">
            <a:spLocks noGrp="1"/>
          </p:cNvSpPr>
          <p:nvPr>
            <p:ph type="sldNum" sz="quarter" idx="4294967295"/>
          </p:nvPr>
        </p:nvSpPr>
        <p:spPr>
          <a:xfrm>
            <a:off x="11582134" y="6551602"/>
            <a:ext cx="143933" cy="230832"/>
          </a:xfrm>
          <a:prstGeom prst="rect">
            <a:avLst/>
          </a:prstGeom>
        </p:spPr>
        <p:txBody>
          <a:bodyPr vert="horz" wrap="square" lIns="0" tIns="0" rIns="0" bIns="0" rtlCol="0">
            <a:spAutoFit/>
          </a:bodyPr>
          <a:lstStyle/>
          <a:p>
            <a:pPr marL="25400">
              <a:lnSpc>
                <a:spcPts val="910"/>
              </a:lnSpc>
            </a:pPr>
            <a:fld id="{81D60167-4931-47E6-BA6A-407CBD079E47}" type="slidenum">
              <a:rPr lang="en-GB" sz="800" smtClean="0">
                <a:latin typeface="Arial" panose="020B0604020202020204" pitchFamily="34" charset="0"/>
                <a:cs typeface="Arial" panose="020B0604020202020204" pitchFamily="34" charset="0"/>
              </a:rPr>
              <a:pPr marL="25400">
                <a:lnSpc>
                  <a:spcPts val="910"/>
                </a:lnSpc>
              </a:pPr>
              <a:t>‹#›</a:t>
            </a:fld>
            <a:endParaRPr lang="en-GB" sz="800">
              <a:latin typeface="Arial" panose="020B0604020202020204" pitchFamily="34" charset="0"/>
              <a:cs typeface="Arial" panose="020B0604020202020204" pitchFamily="34" charset="0"/>
            </a:endParaRPr>
          </a:p>
        </p:txBody>
      </p:sp>
      <p:sp>
        <p:nvSpPr>
          <p:cNvPr id="21" name="object 8"/>
          <p:cNvSpPr/>
          <p:nvPr userDrawn="1"/>
        </p:nvSpPr>
        <p:spPr>
          <a:xfrm>
            <a:off x="573052" y="5534290"/>
            <a:ext cx="7351749" cy="240157"/>
          </a:xfrm>
          <a:custGeom>
            <a:avLst/>
            <a:gdLst/>
            <a:ahLst/>
            <a:cxnLst/>
            <a:rect l="l" t="t" r="r" b="b"/>
            <a:pathLst>
              <a:path w="3861434" h="180339">
                <a:moveTo>
                  <a:pt x="3861003" y="0"/>
                </a:moveTo>
                <a:lnTo>
                  <a:pt x="0" y="0"/>
                </a:lnTo>
                <a:lnTo>
                  <a:pt x="0" y="144005"/>
                </a:lnTo>
                <a:lnTo>
                  <a:pt x="562" y="164813"/>
                </a:lnTo>
                <a:lnTo>
                  <a:pt x="4500" y="175498"/>
                </a:lnTo>
                <a:lnTo>
                  <a:pt x="15189" y="179434"/>
                </a:lnTo>
                <a:lnTo>
                  <a:pt x="36004" y="179997"/>
                </a:lnTo>
                <a:lnTo>
                  <a:pt x="3824998" y="179997"/>
                </a:lnTo>
                <a:lnTo>
                  <a:pt x="3845813" y="179434"/>
                </a:lnTo>
                <a:lnTo>
                  <a:pt x="3856502" y="175498"/>
                </a:lnTo>
                <a:lnTo>
                  <a:pt x="3860440" y="164813"/>
                </a:lnTo>
                <a:lnTo>
                  <a:pt x="3861003" y="144005"/>
                </a:lnTo>
                <a:lnTo>
                  <a:pt x="3861003" y="0"/>
                </a:lnTo>
                <a:close/>
              </a:path>
            </a:pathLst>
          </a:custGeom>
          <a:solidFill>
            <a:srgbClr val="405866"/>
          </a:solidFill>
        </p:spPr>
        <p:txBody>
          <a:bodyPr wrap="square" lIns="0" tIns="0" rIns="0" bIns="0" rtlCol="0"/>
          <a:lstStyle/>
          <a:p>
            <a:endParaRPr sz="1800"/>
          </a:p>
        </p:txBody>
      </p:sp>
      <p:sp>
        <p:nvSpPr>
          <p:cNvPr id="23" name="object 15"/>
          <p:cNvSpPr txBox="1"/>
          <p:nvPr userDrawn="1"/>
        </p:nvSpPr>
        <p:spPr>
          <a:xfrm>
            <a:off x="652118" y="5589606"/>
            <a:ext cx="1753733" cy="92333"/>
          </a:xfrm>
          <a:prstGeom prst="rect">
            <a:avLst/>
          </a:prstGeom>
        </p:spPr>
        <p:txBody>
          <a:bodyPr vert="horz" wrap="square" lIns="0" tIns="0" rIns="0" bIns="0" rtlCol="0">
            <a:spAutoFit/>
          </a:bodyPr>
          <a:lstStyle/>
          <a:p>
            <a:pPr marL="12700">
              <a:lnSpc>
                <a:spcPct val="100000"/>
              </a:lnSpc>
            </a:pPr>
            <a:r>
              <a:rPr sz="600" spc="0">
                <a:solidFill>
                  <a:schemeClr val="bg1"/>
                </a:solidFill>
                <a:latin typeface="Arial"/>
                <a:cs typeface="Arial"/>
              </a:rPr>
              <a:t>SOURCE: </a:t>
            </a:r>
            <a:r>
              <a:rPr lang="en-GB" sz="600" spc="0">
                <a:solidFill>
                  <a:schemeClr val="bg1"/>
                </a:solidFill>
                <a:latin typeface="Arial"/>
                <a:cs typeface="Arial"/>
              </a:rPr>
              <a:t>Externally</a:t>
            </a:r>
            <a:r>
              <a:rPr sz="600" spc="0">
                <a:solidFill>
                  <a:schemeClr val="bg1"/>
                </a:solidFill>
                <a:latin typeface="Arial"/>
                <a:cs typeface="Arial"/>
              </a:rPr>
              <a:t> created graphic</a:t>
            </a:r>
          </a:p>
        </p:txBody>
      </p:sp>
      <p:graphicFrame>
        <p:nvGraphicFramePr>
          <p:cNvPr id="18" name="Chart 17"/>
          <p:cNvGraphicFramePr/>
          <p:nvPr userDrawn="1"/>
        </p:nvGraphicFramePr>
        <p:xfrm>
          <a:off x="573051" y="1248841"/>
          <a:ext cx="7250149" cy="4285437"/>
        </p:xfrm>
        <a:graphic>
          <a:graphicData uri="http://schemas.openxmlformats.org/drawingml/2006/chart">
            <c:chart xmlns:c="http://schemas.openxmlformats.org/drawingml/2006/chart" xmlns:r="http://schemas.openxmlformats.org/officeDocument/2006/relationships" r:id="rId2"/>
          </a:graphicData>
        </a:graphic>
      </p:graphicFrame>
      <p:sp>
        <p:nvSpPr>
          <p:cNvPr id="19" name="Text Placeholder 9"/>
          <p:cNvSpPr>
            <a:spLocks noGrp="1"/>
          </p:cNvSpPr>
          <p:nvPr>
            <p:ph type="body" sz="quarter" idx="12" hasCustomPrompt="1"/>
          </p:nvPr>
        </p:nvSpPr>
        <p:spPr>
          <a:xfrm>
            <a:off x="452829" y="283284"/>
            <a:ext cx="9410700" cy="873372"/>
          </a:xfrm>
          <a:prstGeom prst="rect">
            <a:avLst/>
          </a:prstGeom>
        </p:spPr>
        <p:txBody>
          <a:bodyPr vert="horz"/>
          <a:lstStyle>
            <a:lvl1pPr marL="0" indent="0">
              <a:lnSpc>
                <a:spcPct val="110000"/>
              </a:lnSpc>
              <a:buNone/>
              <a:defRPr sz="1500" b="0" i="0" spc="300">
                <a:solidFill>
                  <a:srgbClr val="405866"/>
                </a:solidFill>
                <a:latin typeface="Arial" panose="020B0604020202020204" pitchFamily="34" charset="0"/>
                <a:ea typeface="Helvetica Neue" charset="0"/>
                <a:cs typeface="Arial" panose="020B0604020202020204" pitchFamily="34" charset="0"/>
              </a:defRPr>
            </a:lvl1pPr>
            <a:lvl2pPr marL="457200" indent="0">
              <a:buNone/>
              <a:defRPr sz="1500" spc="300">
                <a:latin typeface="Gotham Bold"/>
                <a:cs typeface="Gotham Bold"/>
              </a:defRPr>
            </a:lvl2pPr>
            <a:lvl3pPr marL="914400" indent="0">
              <a:buNone/>
              <a:defRPr sz="1500" spc="300">
                <a:latin typeface="Gotham Bold"/>
                <a:cs typeface="Gotham Bold"/>
              </a:defRPr>
            </a:lvl3pPr>
            <a:lvl4pPr marL="1371600" indent="0">
              <a:buNone/>
              <a:defRPr sz="1500" spc="300">
                <a:latin typeface="Gotham Bold"/>
                <a:cs typeface="Gotham Bold"/>
              </a:defRPr>
            </a:lvl4pPr>
            <a:lvl5pPr marL="1828800" indent="0">
              <a:buNone/>
              <a:defRPr sz="1500" spc="300">
                <a:latin typeface="Gotham Bold"/>
                <a:cs typeface="Gotham Bold"/>
              </a:defRPr>
            </a:lvl5pPr>
          </a:lstStyle>
          <a:p>
            <a:pPr lvl="0"/>
            <a:r>
              <a:rPr lang="en-GB"/>
              <a:t>CLICK TO EDIT MASTER TEXT STYLES</a:t>
            </a:r>
          </a:p>
        </p:txBody>
      </p:sp>
      <p:sp>
        <p:nvSpPr>
          <p:cNvPr id="13" name="object 7"/>
          <p:cNvSpPr/>
          <p:nvPr userDrawn="1"/>
        </p:nvSpPr>
        <p:spPr>
          <a:xfrm>
            <a:off x="2602253" y="6558800"/>
            <a:ext cx="183727" cy="148830"/>
          </a:xfrm>
          <a:custGeom>
            <a:avLst/>
            <a:gdLst/>
            <a:ahLst/>
            <a:cxnLst/>
            <a:rect l="l" t="t" r="r" b="b"/>
            <a:pathLst>
              <a:path w="137794" h="111760">
                <a:moveTo>
                  <a:pt x="0" y="98907"/>
                </a:moveTo>
                <a:lnTo>
                  <a:pt x="9816" y="104280"/>
                </a:lnTo>
                <a:lnTo>
                  <a:pt x="20293" y="108238"/>
                </a:lnTo>
                <a:lnTo>
                  <a:pt x="31466" y="110716"/>
                </a:lnTo>
                <a:lnTo>
                  <a:pt x="43167" y="111569"/>
                </a:lnTo>
                <a:lnTo>
                  <a:pt x="77543" y="104280"/>
                </a:lnTo>
                <a:lnTo>
                  <a:pt x="84187" y="99301"/>
                </a:lnTo>
                <a:lnTo>
                  <a:pt x="6718" y="99301"/>
                </a:lnTo>
                <a:lnTo>
                  <a:pt x="2197" y="99174"/>
                </a:lnTo>
                <a:lnTo>
                  <a:pt x="0" y="98907"/>
                </a:lnTo>
                <a:close/>
              </a:path>
              <a:path w="137794" h="111760">
                <a:moveTo>
                  <a:pt x="15379" y="67690"/>
                </a:moveTo>
                <a:lnTo>
                  <a:pt x="19268" y="75435"/>
                </a:lnTo>
                <a:lnTo>
                  <a:pt x="25255" y="81580"/>
                </a:lnTo>
                <a:lnTo>
                  <a:pt x="32883" y="85670"/>
                </a:lnTo>
                <a:lnTo>
                  <a:pt x="41694" y="87248"/>
                </a:lnTo>
                <a:lnTo>
                  <a:pt x="34018" y="92320"/>
                </a:lnTo>
                <a:lnTo>
                  <a:pt x="25539" y="96108"/>
                </a:lnTo>
                <a:lnTo>
                  <a:pt x="16394" y="98480"/>
                </a:lnTo>
                <a:lnTo>
                  <a:pt x="6718" y="99301"/>
                </a:lnTo>
                <a:lnTo>
                  <a:pt x="84187" y="99301"/>
                </a:lnTo>
                <a:lnTo>
                  <a:pt x="102662" y="85455"/>
                </a:lnTo>
                <a:lnTo>
                  <a:pt x="112964" y="68198"/>
                </a:lnTo>
                <a:lnTo>
                  <a:pt x="18872" y="68198"/>
                </a:lnTo>
                <a:lnTo>
                  <a:pt x="17106" y="68021"/>
                </a:lnTo>
                <a:lnTo>
                  <a:pt x="15379" y="67690"/>
                </a:lnTo>
                <a:close/>
              </a:path>
              <a:path w="137794" h="111760">
                <a:moveTo>
                  <a:pt x="5511" y="39230"/>
                </a:moveTo>
                <a:lnTo>
                  <a:pt x="5511" y="39585"/>
                </a:lnTo>
                <a:lnTo>
                  <a:pt x="7229" y="49297"/>
                </a:lnTo>
                <a:lnTo>
                  <a:pt x="11974" y="57545"/>
                </a:lnTo>
                <a:lnTo>
                  <a:pt x="19136" y="63719"/>
                </a:lnTo>
                <a:lnTo>
                  <a:pt x="28105" y="67208"/>
                </a:lnTo>
                <a:lnTo>
                  <a:pt x="25742" y="67856"/>
                </a:lnTo>
                <a:lnTo>
                  <a:pt x="23253" y="68198"/>
                </a:lnTo>
                <a:lnTo>
                  <a:pt x="112964" y="68198"/>
                </a:lnTo>
                <a:lnTo>
                  <a:pt x="118067" y="59652"/>
                </a:lnTo>
                <a:lnTo>
                  <a:pt x="121202" y="42760"/>
                </a:lnTo>
                <a:lnTo>
                  <a:pt x="18262" y="42760"/>
                </a:lnTo>
                <a:lnTo>
                  <a:pt x="13652" y="42608"/>
                </a:lnTo>
                <a:lnTo>
                  <a:pt x="9309" y="41351"/>
                </a:lnTo>
                <a:lnTo>
                  <a:pt x="5511" y="39230"/>
                </a:lnTo>
                <a:close/>
              </a:path>
              <a:path w="137794" h="111760">
                <a:moveTo>
                  <a:pt x="9550" y="5156"/>
                </a:moveTo>
                <a:lnTo>
                  <a:pt x="7124" y="9321"/>
                </a:lnTo>
                <a:lnTo>
                  <a:pt x="5740" y="14147"/>
                </a:lnTo>
                <a:lnTo>
                  <a:pt x="5740" y="19316"/>
                </a:lnTo>
                <a:lnTo>
                  <a:pt x="6634" y="26389"/>
                </a:lnTo>
                <a:lnTo>
                  <a:pt x="9167" y="32805"/>
                </a:lnTo>
                <a:lnTo>
                  <a:pt x="13118" y="38338"/>
                </a:lnTo>
                <a:lnTo>
                  <a:pt x="18262" y="42760"/>
                </a:lnTo>
                <a:lnTo>
                  <a:pt x="121202" y="42760"/>
                </a:lnTo>
                <a:lnTo>
                  <a:pt x="122719" y="34582"/>
                </a:lnTo>
                <a:lnTo>
                  <a:pt x="67602" y="34582"/>
                </a:lnTo>
                <a:lnTo>
                  <a:pt x="50610" y="31888"/>
                </a:lnTo>
                <a:lnTo>
                  <a:pt x="35009" y="25822"/>
                </a:lnTo>
                <a:lnTo>
                  <a:pt x="21190" y="16779"/>
                </a:lnTo>
                <a:lnTo>
                  <a:pt x="9550" y="5156"/>
                </a:lnTo>
                <a:close/>
              </a:path>
              <a:path w="137794" h="111760">
                <a:moveTo>
                  <a:pt x="103136" y="0"/>
                </a:moveTo>
                <a:lnTo>
                  <a:pt x="95034" y="0"/>
                </a:lnTo>
                <a:lnTo>
                  <a:pt x="84076" y="2213"/>
                </a:lnTo>
                <a:lnTo>
                  <a:pt x="75126" y="8250"/>
                </a:lnTo>
                <a:lnTo>
                  <a:pt x="69091" y="17203"/>
                </a:lnTo>
                <a:lnTo>
                  <a:pt x="66955" y="27787"/>
                </a:lnTo>
                <a:lnTo>
                  <a:pt x="66996" y="31432"/>
                </a:lnTo>
                <a:lnTo>
                  <a:pt x="67119" y="32524"/>
                </a:lnTo>
                <a:lnTo>
                  <a:pt x="67602" y="34582"/>
                </a:lnTo>
                <a:lnTo>
                  <a:pt x="122719" y="34582"/>
                </a:lnTo>
                <a:lnTo>
                  <a:pt x="123219" y="31888"/>
                </a:lnTo>
                <a:lnTo>
                  <a:pt x="123215" y="27787"/>
                </a:lnTo>
                <a:lnTo>
                  <a:pt x="128727" y="23812"/>
                </a:lnTo>
                <a:lnTo>
                  <a:pt x="133502" y="18859"/>
                </a:lnTo>
                <a:lnTo>
                  <a:pt x="134316" y="17640"/>
                </a:lnTo>
                <a:lnTo>
                  <a:pt x="121094" y="17640"/>
                </a:lnTo>
                <a:lnTo>
                  <a:pt x="126921" y="14147"/>
                </a:lnTo>
                <a:lnTo>
                  <a:pt x="131175" y="8889"/>
                </a:lnTo>
                <a:lnTo>
                  <a:pt x="115595" y="8889"/>
                </a:lnTo>
                <a:lnTo>
                  <a:pt x="110464" y="3416"/>
                </a:lnTo>
                <a:lnTo>
                  <a:pt x="103136" y="0"/>
                </a:lnTo>
                <a:close/>
              </a:path>
              <a:path w="137794" h="111760">
                <a:moveTo>
                  <a:pt x="137274" y="13207"/>
                </a:moveTo>
                <a:lnTo>
                  <a:pt x="132219" y="15443"/>
                </a:lnTo>
                <a:lnTo>
                  <a:pt x="126796" y="16967"/>
                </a:lnTo>
                <a:lnTo>
                  <a:pt x="121094" y="17640"/>
                </a:lnTo>
                <a:lnTo>
                  <a:pt x="134316" y="17640"/>
                </a:lnTo>
                <a:lnTo>
                  <a:pt x="137274" y="13207"/>
                </a:lnTo>
                <a:close/>
              </a:path>
              <a:path w="137794" h="111760">
                <a:moveTo>
                  <a:pt x="133476" y="2057"/>
                </a:moveTo>
                <a:lnTo>
                  <a:pt x="128041" y="5283"/>
                </a:lnTo>
                <a:lnTo>
                  <a:pt x="122008" y="7632"/>
                </a:lnTo>
                <a:lnTo>
                  <a:pt x="115595" y="8889"/>
                </a:lnTo>
                <a:lnTo>
                  <a:pt x="131175" y="8889"/>
                </a:lnTo>
                <a:lnTo>
                  <a:pt x="131381" y="8635"/>
                </a:lnTo>
                <a:lnTo>
                  <a:pt x="133476" y="2057"/>
                </a:lnTo>
                <a:close/>
              </a:path>
            </a:pathLst>
          </a:custGeom>
          <a:solidFill>
            <a:srgbClr val="2BAAE1"/>
          </a:solidFill>
        </p:spPr>
        <p:txBody>
          <a:bodyPr wrap="square" lIns="0" tIns="0" rIns="0" bIns="0" rtlCol="0"/>
          <a:lstStyle/>
          <a:p>
            <a:endParaRPr sz="1800"/>
          </a:p>
        </p:txBody>
      </p:sp>
      <p:sp>
        <p:nvSpPr>
          <p:cNvPr id="16" name="object 15"/>
          <p:cNvSpPr txBox="1">
            <a:spLocks/>
          </p:cNvSpPr>
          <p:nvPr userDrawn="1"/>
        </p:nvSpPr>
        <p:spPr>
          <a:xfrm>
            <a:off x="2815071" y="6575507"/>
            <a:ext cx="1353819" cy="115416"/>
          </a:xfrm>
          <a:prstGeom prst="rect">
            <a:avLst/>
          </a:prstGeom>
        </p:spPr>
        <p:txBody>
          <a:bodyPr vert="horz" wrap="square" lIns="0" tIns="0" rIns="0" bIns="0" rtlCol="0">
            <a:spAutoFit/>
          </a:bodyPr>
          <a:lstStyle>
            <a:defPPr>
              <a:defRPr lang="en-US"/>
            </a:defPPr>
            <a:lvl1pPr marL="0" algn="l" defTabSz="914400" rtl="0" eaLnBrk="1" latinLnBrk="0" hangingPunct="1">
              <a:defRPr sz="800" b="0" i="0" kern="1200">
                <a:solidFill>
                  <a:srgbClr val="405866"/>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910"/>
              </a:lnSpc>
            </a:pPr>
            <a:r>
              <a:rPr lang="en-GB" sz="800" spc="-5"/>
              <a:t>@EducEndowFoundn</a:t>
            </a:r>
          </a:p>
        </p:txBody>
      </p:sp>
      <p:pic>
        <p:nvPicPr>
          <p:cNvPr id="22" name="Picture 6"/>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67408" y="6120723"/>
            <a:ext cx="1594153" cy="636033"/>
          </a:xfrm>
          <a:prstGeom prst="rect">
            <a:avLst/>
          </a:prstGeom>
          <a:noFill/>
          <a:ln w="9525">
            <a:noFill/>
            <a:miter lim="800000"/>
            <a:headEnd/>
            <a:tailEnd/>
          </a:ln>
        </p:spPr>
      </p:pic>
    </p:spTree>
    <p:extLst>
      <p:ext uri="{BB962C8B-B14F-4D97-AF65-F5344CB8AC3E}">
        <p14:creationId xmlns:p14="http://schemas.microsoft.com/office/powerpoint/2010/main" val="1768890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27"/>
        <p:cNvGrpSpPr/>
        <p:nvPr/>
      </p:nvGrpSpPr>
      <p:grpSpPr>
        <a:xfrm>
          <a:off x="0" y="0"/>
          <a:ext cx="0" cy="0"/>
          <a:chOff x="0" y="0"/>
          <a:chExt cx="0" cy="0"/>
        </a:xfrm>
      </p:grpSpPr>
    </p:spTree>
    <p:extLst>
      <p:ext uri="{BB962C8B-B14F-4D97-AF65-F5344CB8AC3E}">
        <p14:creationId xmlns:p14="http://schemas.microsoft.com/office/powerpoint/2010/main" val="1541876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F88620-7F03-49CC-88D8-EFF5C2A33172}" type="datetimeFigureOut">
              <a:rPr lang="en-GB" smtClean="0"/>
              <a:t>24/02/2022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3371131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F88620-7F03-49CC-88D8-EFF5C2A33172}" type="datetimeFigureOut">
              <a:rPr lang="en-GB" smtClean="0"/>
              <a:t>24/02/2022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1694092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F88620-7F03-49CC-88D8-EFF5C2A33172}" type="datetimeFigureOut">
              <a:rPr lang="en-GB" smtClean="0"/>
              <a:t>24/02/2022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59279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F88620-7F03-49CC-88D8-EFF5C2A33172}" type="datetimeFigureOut">
              <a:rPr lang="en-GB" smtClean="0"/>
              <a:t>24/02/2022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1C5F3EA-3460-4685-B731-EDD571597759}" type="slidenum">
              <a:rPr lang="en-GB" smtClean="0"/>
              <a:t>‹#›</a:t>
            </a:fld>
            <a:endParaRPr lang="en-GB"/>
          </a:p>
        </p:txBody>
      </p:sp>
    </p:spTree>
    <p:extLst>
      <p:ext uri="{BB962C8B-B14F-4D97-AF65-F5344CB8AC3E}">
        <p14:creationId xmlns:p14="http://schemas.microsoft.com/office/powerpoint/2010/main" val="122343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2/24/2022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1C5F3EA-3460-4685-B731-EDD571597759}" type="slidenum">
              <a:rPr lang="en-GB" smtClean="0"/>
              <a:t>‹#›</a:t>
            </a:fld>
            <a:endParaRPr lang="en-GB" dirty="0"/>
          </a:p>
        </p:txBody>
      </p:sp>
      <p:sp>
        <p:nvSpPr>
          <p:cNvPr id="5" name="Rectangle 4">
            <a:extLst>
              <a:ext uri="{FF2B5EF4-FFF2-40B4-BE49-F238E27FC236}">
                <a16:creationId xmlns:a16="http://schemas.microsoft.com/office/drawing/2014/main" id="{3930C06D-44F8-4ED0-B980-DD5ABE4F6526}"/>
              </a:ext>
            </a:extLst>
          </p:cNvPr>
          <p:cNvSpPr/>
          <p:nvPr userDrawn="1"/>
        </p:nvSpPr>
        <p:spPr>
          <a:xfrm>
            <a:off x="0" y="121813"/>
            <a:ext cx="12192000" cy="141936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6" name="Rectangle 5">
            <a:extLst>
              <a:ext uri="{FF2B5EF4-FFF2-40B4-BE49-F238E27FC236}">
                <a16:creationId xmlns:a16="http://schemas.microsoft.com/office/drawing/2014/main" id="{A561FF88-CAB9-4C1B-AC07-A8D2455B8C8D}"/>
              </a:ext>
            </a:extLst>
          </p:cNvPr>
          <p:cNvSpPr/>
          <p:nvPr userDrawn="1"/>
        </p:nvSpPr>
        <p:spPr>
          <a:xfrm>
            <a:off x="0" y="1"/>
            <a:ext cx="12192000" cy="1419367"/>
          </a:xfrm>
          <a:prstGeom prst="rect">
            <a:avLst/>
          </a:prstGeom>
          <a:gradFill flip="none" rotWithShape="1">
            <a:gsLst>
              <a:gs pos="0">
                <a:srgbClr val="4183C4"/>
              </a:gs>
              <a:gs pos="48000">
                <a:schemeClr val="accent1"/>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1BB05A92-E031-4111-8E65-B337DB4D4694}"/>
              </a:ext>
            </a:extLst>
          </p:cNvPr>
          <p:cNvSpPr/>
          <p:nvPr userDrawn="1"/>
        </p:nvSpPr>
        <p:spPr>
          <a:xfrm>
            <a:off x="0" y="6527908"/>
            <a:ext cx="12192000" cy="365125"/>
          </a:xfrm>
          <a:prstGeom prst="rect">
            <a:avLst/>
          </a:prstGeom>
          <a:gradFill flip="none" rotWithShape="1">
            <a:gsLst>
              <a:gs pos="0">
                <a:srgbClr val="4283C4"/>
              </a:gs>
              <a:gs pos="48000">
                <a:schemeClr val="accent1">
                  <a:lumMod val="97000"/>
                  <a:lumOff val="3000"/>
                </a:schemeClr>
              </a:gs>
              <a:gs pos="100000">
                <a:schemeClr val="accent1">
                  <a:lumMod val="20000"/>
                  <a:lumOff val="8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pic>
        <p:nvPicPr>
          <p:cNvPr id="8" name="Picture 2" descr="C:\Documents and Settings\PlummO01\Desktop\KCC_Logo_New_2012_Framed.jpg">
            <a:extLst>
              <a:ext uri="{FF2B5EF4-FFF2-40B4-BE49-F238E27FC236}">
                <a16:creationId xmlns:a16="http://schemas.microsoft.com/office/drawing/2014/main" id="{A0BB3E31-AEDC-4CDF-BA49-F6D165E70390}"/>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376820" y="300108"/>
            <a:ext cx="150641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6980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4.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88620-7F03-49CC-88D8-EFF5C2A33172}" type="datetimeFigureOut">
              <a:rPr lang="en-GB" smtClean="0"/>
              <a:t>24/02/2022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5F3EA-3460-4685-B731-EDD571597759}" type="slidenum">
              <a:rPr lang="en-GB" smtClean="0"/>
              <a:t>‹#›</a:t>
            </a:fld>
            <a:endParaRPr lang="en-GB"/>
          </a:p>
        </p:txBody>
      </p:sp>
    </p:spTree>
    <p:extLst>
      <p:ext uri="{BB962C8B-B14F-4D97-AF65-F5344CB8AC3E}">
        <p14:creationId xmlns:p14="http://schemas.microsoft.com/office/powerpoint/2010/main" val="2143124493"/>
      </p:ext>
    </p:extLst>
  </p:cSld>
  <p:clrMap bg1="lt1" tx1="dk1" bg2="lt2" tx2="dk2" accent1="accent1" accent2="accent2" accent3="accent3" accent4="accent4" accent5="accent5" accent6="accent6" hlink="hlink" folHlink="folHlink"/>
  <p:sldLayoutIdLst>
    <p:sldLayoutId id="2147483667" r:id="rId1"/>
    <p:sldLayoutId id="2147483661"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F88620-7F03-49CC-88D8-EFF5C2A33172}" type="datetimeFigureOut">
              <a:rPr lang="en-GB" smtClean="0"/>
              <a:t>24/02/2022</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C5F3EA-3460-4685-B731-EDD571597759}" type="slidenum">
              <a:rPr lang="en-GB" smtClean="0"/>
              <a:t>‹#›</a:t>
            </a:fld>
            <a:endParaRPr lang="en-GB"/>
          </a:p>
        </p:txBody>
      </p:sp>
    </p:spTree>
    <p:extLst>
      <p:ext uri="{BB962C8B-B14F-4D97-AF65-F5344CB8AC3E}">
        <p14:creationId xmlns:p14="http://schemas.microsoft.com/office/powerpoint/2010/main" val="20148953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31922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7" r:id="rId18"/>
  </p:sldLayoutIdLst>
  <p:txStyles>
    <p:titleStyle>
      <a:lvl1pPr algn="l" defTabSz="912813"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2pPr>
      <a:lvl3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3pPr>
      <a:lvl4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4pPr>
      <a:lvl5pPr algn="l" defTabSz="912813"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cs typeface="ＭＳ Ｐゴシック" charset="0"/>
        </a:defRPr>
      </a:lvl5pPr>
      <a:lvl6pPr marL="457200" algn="l" defTabSz="912813"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defTabSz="912813"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defTabSz="912813"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defTabSz="912813"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ＭＳ Ｐゴシック" charset="0"/>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S PGothic" panose="020B0600070205080204" pitchFamily="34" charset="-128"/>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6358308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eur01.safelinks.protection.outlook.com/?url=https%3A%2F%2Fteams.microsoft.com%2Fregistration%2FVOUUhQx1K02enW6xzrl8Gg%2CYlToEmBBLkWrQ9HR_NPDRA%2ClLxH_EFvxkyOAjDtdDvWxg%2C1koGlhodUEe4ZTy6NY7Qsg%2C1GrFq1ec4kmIV39d0hRXYA%2C5QsbzJwjs02WGckgRuMAWA%3Fmode%3Dread%26tenantId%3D8514e554-750c-4d2b-9e9d-6eb1ceb97c1a&amp;data=04%7C01%7CSiobhan.Price2%40kent.gov.uk%7C80a5a497130a494b306208d9f5434f39%7C3253a20dc7354bfea8b73e6ab37f5f90%7C0%7C0%7C637810492121178299%7CUnknown%7CTWFpbGZsb3d8eyJWIjoiMC4wLjAwMDAiLCJQIjoiV2luMzIiLCJBTiI6Ik1haWwiLCJXVCI6Mn0%3D%7C1000&amp;sdata=XXsO7YbdMyNCD8fnqmbxOtXpmTHOnXyAQ5xRF7STw6w%3D&amp;reserved=0" TargetMode="External"/><Relationship Id="rId2" Type="http://schemas.openxmlformats.org/officeDocument/2006/relationships/hyperlink" Target="mailto:Nicola.taylor@llse.org.uk" TargetMode="External"/><Relationship Id="rId1" Type="http://schemas.openxmlformats.org/officeDocument/2006/relationships/slideLayout" Target="../slideLayouts/slideLayout1.xml"/><Relationship Id="rId4" Type="http://schemas.openxmlformats.org/officeDocument/2006/relationships/hyperlink" Target="https://eur01.safelinks.protection.outlook.com/?url=https%3A%2F%2Fteams.microsoft.com%2Fregistration%2FVOUUhQx1K02enW6xzrl8Gg%2CYlToEmBBLkWrQ9HR_NPDRA%2ClLxH_EFvxkyOAjDtdDvWxg%2CCvBnW1Brv0exuUvzuHIrEw%2CIzYCLxFXikm_jBy_4g9z7A%2CTKhsVDGGlE6nYHHFwfu-Pw%3Fmode%3Dread%26tenantId%3D8514e554-750c-4d2b-9e9d-6eb1ceb97c1a&amp;data=04%7C01%7CSiobhan.Price2%40kent.gov.uk%7C80a5a497130a494b306208d9f5434f39%7C3253a20dc7354bfea8b73e6ab37f5f90%7C0%7C0%7C637810492121178299%7CUnknown%7CTWFpbGZsb3d8eyJWIjoiMC4wLjAwMDAiLCJQIjoiV2luMzIiLCJBTiI6Ik1haWwiLCJXVCI6Mn0%3D%7C1000&amp;sdata=UADkBw3mE%2B%2FpVGJfIvEt9%2BkRy0Em285Q01FAyh43Ra0%3D&amp;reserved=0"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www.nurtureuk.org/nurturingkent"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www.nurtureuk.org/nurturingkent"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mailto:Charlotte.Burford@theeducationpeople.org" TargetMode="External"/><Relationship Id="rId2" Type="http://schemas.openxmlformats.org/officeDocument/2006/relationships/hyperlink" Target="https://www.theeducationpeople.org/products/professional-development/an-introduction-to-supported-employment-and-job-coaching/" TargetMode="Externa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48.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www.kelsi.org.uk/"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lowchart: Manual Input 9">
            <a:extLst>
              <a:ext uri="{FF2B5EF4-FFF2-40B4-BE49-F238E27FC236}">
                <a16:creationId xmlns:a16="http://schemas.microsoft.com/office/drawing/2014/main" id="{5976FCC3-31C5-4B2D-9235-8240210AAD3E}"/>
              </a:ext>
            </a:extLst>
          </p:cNvPr>
          <p:cNvSpPr/>
          <p:nvPr/>
        </p:nvSpPr>
        <p:spPr>
          <a:xfrm rot="16200000">
            <a:off x="5719487" y="385487"/>
            <a:ext cx="6858000" cy="6087025"/>
          </a:xfrm>
          <a:prstGeom prst="flowChartManualInput">
            <a:avLst/>
          </a:prstGeom>
          <a:solidFill>
            <a:srgbClr val="5C8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 </a:t>
            </a:r>
          </a:p>
        </p:txBody>
      </p:sp>
      <p:pic>
        <p:nvPicPr>
          <p:cNvPr id="9" name="Picture 8">
            <a:extLst>
              <a:ext uri="{FF2B5EF4-FFF2-40B4-BE49-F238E27FC236}">
                <a16:creationId xmlns:a16="http://schemas.microsoft.com/office/drawing/2014/main" id="{241E9E19-2AB5-4179-B241-DCA60DCEB8AE}"/>
              </a:ext>
            </a:extLst>
          </p:cNvPr>
          <p:cNvPicPr>
            <a:picLocks noChangeAspect="1"/>
          </p:cNvPicPr>
          <p:nvPr/>
        </p:nvPicPr>
        <p:blipFill>
          <a:blip r:embed="rId2"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flipH="1">
            <a:off x="1446443" y="0"/>
            <a:ext cx="3274695" cy="2174602"/>
          </a:xfrm>
          <a:prstGeom prst="parallelogram">
            <a:avLst>
              <a:gd name="adj" fmla="val 44833"/>
            </a:avLst>
          </a:prstGeom>
        </p:spPr>
      </p:pic>
      <p:sp>
        <p:nvSpPr>
          <p:cNvPr id="14" name="Right Triangle 13">
            <a:extLst>
              <a:ext uri="{FF2B5EF4-FFF2-40B4-BE49-F238E27FC236}">
                <a16:creationId xmlns:a16="http://schemas.microsoft.com/office/drawing/2014/main" id="{53D00F09-D93B-4F21-80A6-6D87C61371AF}"/>
              </a:ext>
            </a:extLst>
          </p:cNvPr>
          <p:cNvSpPr/>
          <p:nvPr/>
        </p:nvSpPr>
        <p:spPr>
          <a:xfrm rot="10800000">
            <a:off x="4193564" y="-2"/>
            <a:ext cx="3128991" cy="6857999"/>
          </a:xfrm>
          <a:prstGeom prst="rtTriangle">
            <a:avLst/>
          </a:prstGeom>
          <a:solidFill>
            <a:srgbClr val="5C8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pic>
        <p:nvPicPr>
          <p:cNvPr id="4" name="Picture 3">
            <a:extLst>
              <a:ext uri="{FF2B5EF4-FFF2-40B4-BE49-F238E27FC236}">
                <a16:creationId xmlns:a16="http://schemas.microsoft.com/office/drawing/2014/main" id="{EAE3B520-9F21-41CF-A0C8-14172E5D93E1}"/>
              </a:ext>
            </a:extLst>
          </p:cNvPr>
          <p:cNvPicPr>
            <a:picLocks noChangeAspect="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p:blipFill>
        <p:spPr>
          <a:xfrm flipH="1">
            <a:off x="3576253" y="4669159"/>
            <a:ext cx="3274696" cy="2183130"/>
          </a:xfrm>
          <a:prstGeom prst="parallelogram">
            <a:avLst>
              <a:gd name="adj" fmla="val 45564"/>
            </a:avLst>
          </a:prstGeom>
        </p:spPr>
      </p:pic>
      <p:pic>
        <p:nvPicPr>
          <p:cNvPr id="8" name="Picture 7">
            <a:extLst>
              <a:ext uri="{FF2B5EF4-FFF2-40B4-BE49-F238E27FC236}">
                <a16:creationId xmlns:a16="http://schemas.microsoft.com/office/drawing/2014/main" id="{5A0B57E4-608E-4B81-82FC-31B00454B76F}"/>
              </a:ext>
            </a:extLst>
          </p:cNvPr>
          <p:cNvPicPr>
            <a:picLocks noChangeAspect="1"/>
          </p:cNvPicPr>
          <p:nvPr/>
        </p:nvPicPr>
        <p:blipFill rotWithShape="1">
          <a:blip r:embed="rId4" cstate="email">
            <a:duotone>
              <a:prstClr val="black"/>
              <a:schemeClr val="tx2">
                <a:tint val="45000"/>
                <a:satMod val="400000"/>
              </a:schemeClr>
            </a:duotone>
            <a:extLst>
              <a:ext uri="{28A0092B-C50C-407E-A947-70E740481C1C}">
                <a14:useLocalDpi xmlns:a14="http://schemas.microsoft.com/office/drawing/2010/main"/>
              </a:ext>
            </a:extLst>
          </a:blip>
          <a:srcRect t="-1016" r="-366"/>
          <a:stretch/>
        </p:blipFill>
        <p:spPr>
          <a:xfrm flipH="1">
            <a:off x="2510788" y="2337536"/>
            <a:ext cx="3274696" cy="2182919"/>
          </a:xfrm>
          <a:prstGeom prst="parallelogram">
            <a:avLst>
              <a:gd name="adj" fmla="val 45383"/>
            </a:avLst>
          </a:prstGeom>
        </p:spPr>
      </p:pic>
      <p:pic>
        <p:nvPicPr>
          <p:cNvPr id="15" name="Picture 2" descr="C:\Documents and Settings\PlummO01\Desktop\KCC_Logo_New_2012_Framed.jpg">
            <a:extLst>
              <a:ext uri="{FF2B5EF4-FFF2-40B4-BE49-F238E27FC236}">
                <a16:creationId xmlns:a16="http://schemas.microsoft.com/office/drawing/2014/main" id="{3E2B120C-8441-40F9-ADF9-02533EE8238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15369" y="5889602"/>
            <a:ext cx="12239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ight Triangle 19">
            <a:extLst>
              <a:ext uri="{FF2B5EF4-FFF2-40B4-BE49-F238E27FC236}">
                <a16:creationId xmlns:a16="http://schemas.microsoft.com/office/drawing/2014/main" id="{4D9A64EC-646B-4EC7-8359-3BCB3EC324B2}"/>
              </a:ext>
            </a:extLst>
          </p:cNvPr>
          <p:cNvSpPr/>
          <p:nvPr/>
        </p:nvSpPr>
        <p:spPr>
          <a:xfrm flipH="1">
            <a:off x="6981927" y="0"/>
            <a:ext cx="4067230" cy="6858000"/>
          </a:xfrm>
          <a:prstGeom prst="rtTriangl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dirty="0">
              <a:solidFill>
                <a:prstClr val="white"/>
              </a:solidFill>
              <a:latin typeface="Calibri" panose="020F0502020204030204"/>
            </a:endParaRPr>
          </a:p>
        </p:txBody>
      </p:sp>
      <p:sp>
        <p:nvSpPr>
          <p:cNvPr id="2" name="Title 1">
            <a:extLst>
              <a:ext uri="{FF2B5EF4-FFF2-40B4-BE49-F238E27FC236}">
                <a16:creationId xmlns:a16="http://schemas.microsoft.com/office/drawing/2014/main" id="{A5BD60D7-8BAE-40F2-84B3-14BF7249D963}"/>
              </a:ext>
            </a:extLst>
          </p:cNvPr>
          <p:cNvSpPr>
            <a:spLocks noGrp="1"/>
          </p:cNvSpPr>
          <p:nvPr>
            <p:ph type="ctrTitle"/>
          </p:nvPr>
        </p:nvSpPr>
        <p:spPr>
          <a:xfrm>
            <a:off x="4983497" y="595617"/>
            <a:ext cx="6913228" cy="2969703"/>
          </a:xfrm>
        </p:spPr>
        <p:txBody>
          <a:bodyPr>
            <a:noAutofit/>
          </a:bodyPr>
          <a:lstStyle/>
          <a:p>
            <a:pPr algn="r"/>
            <a:br>
              <a:rPr lang="en-GB" sz="4000" dirty="0">
                <a:solidFill>
                  <a:schemeClr val="bg1"/>
                </a:solidFill>
                <a:latin typeface="Arial" panose="020B0604020202020204" pitchFamily="34" charset="0"/>
                <a:cs typeface="Arial" panose="020B0604020202020204" pitchFamily="34" charset="0"/>
              </a:rPr>
            </a:br>
            <a:br>
              <a:rPr lang="en-GB" sz="4000" dirty="0">
                <a:solidFill>
                  <a:schemeClr val="bg1"/>
                </a:solidFill>
                <a:latin typeface="Arial" panose="020B0604020202020204" pitchFamily="34" charset="0"/>
                <a:cs typeface="Arial" panose="020B0604020202020204" pitchFamily="34" charset="0"/>
              </a:rPr>
            </a:br>
            <a:r>
              <a:rPr lang="en-GB" sz="4000" dirty="0">
                <a:solidFill>
                  <a:schemeClr val="bg1"/>
                </a:solidFill>
                <a:latin typeface="Arial" panose="020B0604020202020204" pitchFamily="34" charset="0"/>
                <a:cs typeface="Arial" panose="020B0604020202020204" pitchFamily="34" charset="0"/>
              </a:rPr>
              <a:t>Virtual Headteacher Briefing</a:t>
            </a:r>
            <a:br>
              <a:rPr lang="en-GB" sz="4000" dirty="0">
                <a:solidFill>
                  <a:schemeClr val="bg1"/>
                </a:solidFill>
                <a:latin typeface="Arial" panose="020B0604020202020204" pitchFamily="34" charset="0"/>
                <a:cs typeface="Arial" panose="020B0604020202020204" pitchFamily="34" charset="0"/>
              </a:rPr>
            </a:br>
            <a:br>
              <a:rPr lang="en-GB" sz="4000" dirty="0">
                <a:solidFill>
                  <a:schemeClr val="bg1"/>
                </a:solidFill>
                <a:latin typeface="Arial" panose="020B0604020202020204" pitchFamily="34" charset="0"/>
                <a:cs typeface="Arial" panose="020B0604020202020204" pitchFamily="34" charset="0"/>
              </a:rPr>
            </a:br>
            <a:r>
              <a:rPr lang="en-GB" sz="4000" dirty="0">
                <a:solidFill>
                  <a:schemeClr val="bg1"/>
                </a:solidFill>
                <a:latin typeface="Arial" panose="020B0604020202020204" pitchFamily="34" charset="0"/>
                <a:cs typeface="Arial" panose="020B0604020202020204" pitchFamily="34" charset="0"/>
              </a:rPr>
              <a:t>7</a:t>
            </a:r>
            <a:r>
              <a:rPr lang="en-GB" sz="4000" baseline="30000" dirty="0">
                <a:solidFill>
                  <a:schemeClr val="bg1"/>
                </a:solidFill>
                <a:latin typeface="Arial" panose="020B0604020202020204" pitchFamily="34" charset="0"/>
                <a:cs typeface="Arial" panose="020B0604020202020204" pitchFamily="34" charset="0"/>
              </a:rPr>
              <a:t>th</a:t>
            </a:r>
            <a:r>
              <a:rPr lang="en-GB" sz="4000" dirty="0">
                <a:solidFill>
                  <a:schemeClr val="bg1"/>
                </a:solidFill>
                <a:latin typeface="Arial" panose="020B0604020202020204" pitchFamily="34" charset="0"/>
                <a:cs typeface="Arial" panose="020B0604020202020204" pitchFamily="34" charset="0"/>
              </a:rPr>
              <a:t> and 8th February 2022</a:t>
            </a:r>
            <a:br>
              <a:rPr lang="en-GB" sz="4000" dirty="0">
                <a:solidFill>
                  <a:schemeClr val="bg1"/>
                </a:solidFill>
                <a:latin typeface="Arial" panose="020B0604020202020204" pitchFamily="34" charset="0"/>
                <a:cs typeface="Arial" panose="020B0604020202020204" pitchFamily="34" charset="0"/>
              </a:rPr>
            </a:br>
            <a:br>
              <a:rPr lang="en-GB" sz="4000" dirty="0">
                <a:solidFill>
                  <a:schemeClr val="bg1"/>
                </a:solidFill>
                <a:latin typeface="Arial" panose="020B0604020202020204" pitchFamily="34" charset="0"/>
                <a:cs typeface="Arial" panose="020B0604020202020204" pitchFamily="34" charset="0"/>
              </a:rPr>
            </a:br>
            <a:endParaRPr lang="en-GB"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41406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6186309"/>
          </a:xfrm>
          <a:prstGeom prst="rect">
            <a:avLst/>
          </a:prstGeom>
          <a:noFill/>
        </p:spPr>
        <p:txBody>
          <a:bodyPr wrap="square" rtlCol="0">
            <a:spAutoFit/>
          </a:bodyPr>
          <a:lstStyle/>
          <a:p>
            <a:pPr marL="342900" indent="-342900">
              <a:buAutoNum type="arabicPeriod"/>
            </a:pPr>
            <a:r>
              <a:rPr lang="en-GB" sz="3600" dirty="0">
                <a:solidFill>
                  <a:srgbClr val="295097"/>
                </a:solidFill>
              </a:rPr>
              <a:t>Inclusive Leaders of Education</a:t>
            </a:r>
          </a:p>
          <a:p>
            <a:pPr marL="342900" indent="-342900">
              <a:buAutoNum type="arabicPeriod"/>
            </a:pPr>
            <a:r>
              <a:rPr lang="en-GB" sz="3600" dirty="0">
                <a:solidFill>
                  <a:srgbClr val="295097"/>
                </a:solidFill>
              </a:rPr>
              <a:t>Whole School Nurture</a:t>
            </a:r>
          </a:p>
          <a:p>
            <a:pPr marL="342900" indent="-342900">
              <a:buAutoNum type="arabicPeriod"/>
            </a:pPr>
            <a:r>
              <a:rPr lang="en-GB" sz="3600" dirty="0">
                <a:solidFill>
                  <a:srgbClr val="295097"/>
                </a:solidFill>
              </a:rPr>
              <a:t>Supported Employment</a:t>
            </a:r>
          </a:p>
          <a:p>
            <a:pPr marL="342900" indent="-342900">
              <a:buAutoNum type="arabicPeriod"/>
            </a:pPr>
            <a:r>
              <a:rPr lang="en-GB" sz="3600" dirty="0">
                <a:solidFill>
                  <a:srgbClr val="295097"/>
                </a:solidFill>
              </a:rPr>
              <a:t>Inclusion Dashboard</a:t>
            </a:r>
          </a:p>
          <a:p>
            <a:pPr marL="342900" indent="-342900">
              <a:buAutoNum type="arabicPeriod"/>
            </a:pPr>
            <a:r>
              <a:rPr lang="en-GB" sz="3600" dirty="0">
                <a:solidFill>
                  <a:srgbClr val="295097"/>
                </a:solidFill>
              </a:rPr>
              <a:t>Mainstream Core Standards training for Governors, Headteachers, senior leaders and SENCOs</a:t>
            </a:r>
          </a:p>
          <a:p>
            <a:pPr marL="342900" indent="-342900">
              <a:buAutoNum type="arabicPeriod"/>
            </a:pPr>
            <a:r>
              <a:rPr lang="en-GB" sz="3600" dirty="0">
                <a:solidFill>
                  <a:srgbClr val="295097"/>
                </a:solidFill>
              </a:rPr>
              <a:t>Effective Transitions</a:t>
            </a:r>
          </a:p>
          <a:p>
            <a:pPr marL="342900" indent="-342900">
              <a:buAutoNum type="arabicPeriod"/>
            </a:pPr>
            <a:endParaRPr lang="en-GB" sz="3600" dirty="0">
              <a:solidFill>
                <a:srgbClr val="295097"/>
              </a:solidFill>
            </a:endParaRPr>
          </a:p>
          <a:p>
            <a:pPr marL="342900" indent="-342900">
              <a:buAutoNum type="arabicPeriod"/>
            </a:pPr>
            <a:endParaRPr lang="en-GB" dirty="0">
              <a:solidFill>
                <a:srgbClr val="295097"/>
              </a:solidFill>
            </a:endParaRPr>
          </a:p>
          <a:p>
            <a:pPr marL="342900" indent="-342900">
              <a:buAutoNum type="arabicPeriod"/>
            </a:pPr>
            <a:endParaRPr lang="en-GB" dirty="0">
              <a:solidFill>
                <a:srgbClr val="295097"/>
              </a:solidFill>
            </a:endParaRPr>
          </a:p>
          <a:p>
            <a:endParaRPr lang="en-GB" dirty="0">
              <a:solidFill>
                <a:srgbClr val="295097"/>
              </a:solidFill>
            </a:endParaRPr>
          </a:p>
          <a:p>
            <a:endParaRPr lang="en-GB" dirty="0">
              <a:solidFill>
                <a:srgbClr val="295097"/>
              </a:solidFill>
            </a:endParaRPr>
          </a:p>
          <a:p>
            <a:endParaRPr lang="en-GB" dirty="0">
              <a:solidFill>
                <a:srgbClr val="295097"/>
              </a:solidFill>
            </a:endParaRPr>
          </a:p>
          <a:p>
            <a:pPr marL="342900" indent="-342900">
              <a:buAutoNum type="arabicPeriod"/>
            </a:pPr>
            <a:endParaRPr lang="en-GB" dirty="0">
              <a:solidFill>
                <a:srgbClr val="295097"/>
              </a:solidFill>
            </a:endParaRPr>
          </a:p>
        </p:txBody>
      </p:sp>
      <p:sp>
        <p:nvSpPr>
          <p:cNvPr id="2" name="TextBox 1">
            <a:extLst>
              <a:ext uri="{FF2B5EF4-FFF2-40B4-BE49-F238E27FC236}">
                <a16:creationId xmlns:a16="http://schemas.microsoft.com/office/drawing/2014/main" id="{CD28B263-94AF-44AE-BE51-5E8828032A02}"/>
              </a:ext>
            </a:extLst>
          </p:cNvPr>
          <p:cNvSpPr txBox="1"/>
          <p:nvPr/>
        </p:nvSpPr>
        <p:spPr>
          <a:xfrm>
            <a:off x="239151" y="98474"/>
            <a:ext cx="9692640" cy="707886"/>
          </a:xfrm>
          <a:prstGeom prst="rect">
            <a:avLst/>
          </a:prstGeom>
          <a:noFill/>
        </p:spPr>
        <p:txBody>
          <a:bodyPr wrap="square" rtlCol="0">
            <a:spAutoFit/>
          </a:bodyPr>
          <a:lstStyle/>
          <a:p>
            <a:r>
              <a:rPr lang="en-GB" sz="4000" dirty="0">
                <a:solidFill>
                  <a:schemeClr val="bg1"/>
                </a:solidFill>
              </a:rPr>
              <a:t>Related Activity</a:t>
            </a:r>
          </a:p>
        </p:txBody>
      </p:sp>
    </p:spTree>
    <p:extLst>
      <p:ext uri="{BB962C8B-B14F-4D97-AF65-F5344CB8AC3E}">
        <p14:creationId xmlns:p14="http://schemas.microsoft.com/office/powerpoint/2010/main" val="15096859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5206554"/>
          </a:xfrm>
          <a:prstGeom prst="rect">
            <a:avLst/>
          </a:prstGeom>
          <a:noFill/>
        </p:spPr>
        <p:txBody>
          <a:bodyPr wrap="square" rtlCol="0">
            <a:spAutoFit/>
          </a:bodyPr>
          <a:lstStyle/>
          <a:p>
            <a:pPr algn="l"/>
            <a:r>
              <a:rPr lang="en-GB" sz="1800" b="1" i="0" u="sng" dirty="0">
                <a:solidFill>
                  <a:srgbClr val="323130"/>
                </a:solidFill>
                <a:effectLst/>
                <a:latin typeface="Calibri" panose="020F0502020204030204" pitchFamily="34" charset="0"/>
              </a:rPr>
              <a:t>Inclusion Leadership Service</a:t>
            </a:r>
            <a:r>
              <a:rPr lang="en-GB" sz="1800" b="0" i="0" u="sng" dirty="0">
                <a:solidFill>
                  <a:srgbClr val="323130"/>
                </a:solidFill>
                <a:effectLst/>
                <a:latin typeface="Calibri" panose="020F0502020204030204" pitchFamily="34" charset="0"/>
              </a:rPr>
              <a:t> p</a:t>
            </a:r>
            <a:r>
              <a:rPr lang="en-GB" sz="1800" b="0" i="0" dirty="0">
                <a:solidFill>
                  <a:srgbClr val="323130"/>
                </a:solidFill>
                <a:effectLst/>
                <a:latin typeface="Calibri" panose="020F0502020204030204" pitchFamily="34" charset="0"/>
              </a:rPr>
              <a:t>rovided by </a:t>
            </a:r>
            <a:r>
              <a:rPr lang="en-GB" sz="1800" b="0" i="0" u="sng" dirty="0">
                <a:solidFill>
                  <a:srgbClr val="323130"/>
                </a:solidFill>
                <a:effectLst/>
                <a:latin typeface="Calibri" panose="020F0502020204030204" pitchFamily="34" charset="0"/>
              </a:rPr>
              <a:t>Leadership Learning South East Consortium</a:t>
            </a:r>
            <a:r>
              <a:rPr lang="en-GB" sz="1800" b="0" i="0" dirty="0">
                <a:solidFill>
                  <a:srgbClr val="323130"/>
                </a:solidFill>
                <a:effectLst/>
                <a:latin typeface="Calibri" panose="020F0502020204030204" pitchFamily="34" charset="0"/>
              </a:rPr>
              <a:t> (including NASEN and the Education Development Trust)</a:t>
            </a:r>
          </a:p>
          <a:p>
            <a:pPr algn="l"/>
            <a:r>
              <a:rPr lang="en-GB" sz="1800" b="0" i="0" dirty="0">
                <a:solidFill>
                  <a:srgbClr val="323130"/>
                </a:solidFill>
                <a:effectLst/>
                <a:latin typeface="Calibri" panose="020F0502020204030204" pitchFamily="34" charset="0"/>
              </a:rPr>
              <a:t>A programme of peer-to-peer review and support, bringing together small clusters of schools across Kent, to identify and strengthen inclusive practices at school level.</a:t>
            </a:r>
          </a:p>
          <a:p>
            <a:pPr algn="l"/>
            <a:endParaRPr lang="en-GB" dirty="0">
              <a:solidFill>
                <a:srgbClr val="323130"/>
              </a:solidFill>
              <a:latin typeface="Calibri" panose="020F0502020204030204" pitchFamily="34" charset="0"/>
            </a:endParaRPr>
          </a:p>
          <a:p>
            <a:pPr algn="l"/>
            <a:endParaRPr lang="en-GB" sz="1800" b="0" i="0" dirty="0">
              <a:solidFill>
                <a:srgbClr val="323130"/>
              </a:solidFill>
              <a:effectLst/>
              <a:latin typeface="Calibri" panose="020F0502020204030204" pitchFamily="34" charset="0"/>
            </a:endParaRPr>
          </a:p>
          <a:p>
            <a:pPr algn="l">
              <a:spcAft>
                <a:spcPts val="160"/>
              </a:spcAft>
              <a:buFont typeface="Arial" panose="020B0604020202020204" pitchFamily="34" charset="0"/>
              <a:buChar char="•"/>
            </a:pPr>
            <a:r>
              <a:rPr lang="en-GB" dirty="0">
                <a:solidFill>
                  <a:srgbClr val="323130"/>
                </a:solidFill>
                <a:latin typeface="Calibri" panose="020F0502020204030204" pitchFamily="34" charset="0"/>
              </a:rPr>
              <a:t>Outcomes - </a:t>
            </a:r>
            <a:r>
              <a:rPr lang="en-GB" sz="1800" b="1" i="0" dirty="0">
                <a:solidFill>
                  <a:srgbClr val="000000"/>
                </a:solidFill>
                <a:effectLst/>
                <a:latin typeface="Calibri" panose="020F0502020204030204" pitchFamily="34" charset="0"/>
              </a:rPr>
              <a:t>There is improved inclusion and quality of SEND provision in schools</a:t>
            </a:r>
            <a:endParaRPr lang="en-GB" sz="1800" b="0" i="0" dirty="0">
              <a:solidFill>
                <a:srgbClr val="000000"/>
              </a:solidFill>
              <a:effectLst/>
              <a:latin typeface="Arial" panose="020B0604020202020204" pitchFamily="34" charset="0"/>
            </a:endParaRPr>
          </a:p>
          <a:p>
            <a:pPr algn="l">
              <a:spcAft>
                <a:spcPts val="160"/>
              </a:spcAft>
              <a:buFont typeface="Arial" panose="020B0604020202020204" pitchFamily="34" charset="0"/>
              <a:buChar char="•"/>
            </a:pPr>
            <a:r>
              <a:rPr lang="en-GB" sz="1800" b="0" i="0" dirty="0">
                <a:solidFill>
                  <a:srgbClr val="000000"/>
                </a:solidFill>
                <a:effectLst/>
                <a:latin typeface="Calibri" panose="020F0502020204030204" pitchFamily="34" charset="0"/>
              </a:rPr>
              <a:t>There is consistent quality of provision and commitment to inclusion in all schools; where standards are achieved, and progress made, by children and young people with SEND is improving and is above the national average for all phases;</a:t>
            </a:r>
            <a:endParaRPr lang="en-GB" sz="1800" b="0" i="0" dirty="0">
              <a:solidFill>
                <a:srgbClr val="000000"/>
              </a:solidFill>
              <a:effectLst/>
              <a:latin typeface="Arial" panose="020B0604020202020204" pitchFamily="34" charset="0"/>
            </a:endParaRPr>
          </a:p>
          <a:p>
            <a:pPr algn="l">
              <a:buFont typeface="Arial" panose="020B0604020202020204" pitchFamily="34" charset="0"/>
              <a:buChar char="•"/>
            </a:pPr>
            <a:r>
              <a:rPr lang="en-GB" sz="1800" b="0" i="0" dirty="0">
                <a:solidFill>
                  <a:srgbClr val="000000"/>
                </a:solidFill>
                <a:effectLst/>
                <a:latin typeface="Calibri" panose="020F0502020204030204" pitchFamily="34" charset="0"/>
              </a:rPr>
              <a:t>Systems to track and quality assure provision are effective, such that the achievement gap for children and young people with SEND is narrowing. There is the opportunity for leaders to enhance their skills and knowledge of the SEND and inclusion agenda and to apply that knowledge in the practice of their current and next stage role in school;</a:t>
            </a:r>
            <a:endParaRPr lang="en-GB" sz="1800" b="0" i="0" dirty="0">
              <a:solidFill>
                <a:srgbClr val="000000"/>
              </a:solidFill>
              <a:effectLst/>
              <a:latin typeface="Arial" panose="020B0604020202020204" pitchFamily="34" charset="0"/>
            </a:endParaRPr>
          </a:p>
          <a:p>
            <a:pPr algn="l">
              <a:spcAft>
                <a:spcPts val="160"/>
              </a:spcAft>
              <a:buFont typeface="Arial" panose="020B0604020202020204" pitchFamily="34" charset="0"/>
              <a:buChar char="•"/>
            </a:pPr>
            <a:r>
              <a:rPr lang="en-GB" sz="1800" b="0" i="0" dirty="0">
                <a:solidFill>
                  <a:srgbClr val="000000"/>
                </a:solidFill>
                <a:effectLst/>
                <a:latin typeface="Calibri" panose="020F0502020204030204" pitchFamily="34" charset="0"/>
              </a:rPr>
              <a:t>Enable leaders to reflect on and audit their inclusive practices and develop actions for development;</a:t>
            </a:r>
            <a:endParaRPr lang="en-GB" sz="1800" b="0" i="0" dirty="0">
              <a:solidFill>
                <a:srgbClr val="000000"/>
              </a:solidFill>
              <a:effectLst/>
              <a:latin typeface="Arial" panose="020B0604020202020204" pitchFamily="34" charset="0"/>
            </a:endParaRPr>
          </a:p>
          <a:p>
            <a:pPr algn="l">
              <a:spcAft>
                <a:spcPts val="160"/>
              </a:spcAft>
              <a:buFont typeface="Arial" panose="020B0604020202020204" pitchFamily="34" charset="0"/>
              <a:buChar char="•"/>
            </a:pPr>
            <a:r>
              <a:rPr lang="en-GB" sz="1800" b="0" i="0" dirty="0">
                <a:solidFill>
                  <a:srgbClr val="000000"/>
                </a:solidFill>
                <a:effectLst/>
                <a:latin typeface="Calibri" panose="020F0502020204030204" pitchFamily="34" charset="0"/>
              </a:rPr>
              <a:t>be directly applicable to the role held by the leader and include tasks aligned with </a:t>
            </a:r>
            <a:r>
              <a:rPr lang="en-GB" sz="1800" b="0" i="0" u="sng" dirty="0">
                <a:solidFill>
                  <a:srgbClr val="000000"/>
                </a:solidFill>
                <a:effectLst/>
                <a:latin typeface="Calibri" panose="020F0502020204030204" pitchFamily="34" charset="0"/>
              </a:rPr>
              <a:t>in-school responsibilities;</a:t>
            </a:r>
            <a:endParaRPr lang="en-GB" sz="1800" b="0" i="0" u="sng" dirty="0">
              <a:solidFill>
                <a:srgbClr val="000000"/>
              </a:solidFill>
              <a:effectLst/>
              <a:latin typeface="Arial" panose="020B0604020202020204" pitchFamily="34" charset="0"/>
            </a:endParaRPr>
          </a:p>
          <a:p>
            <a:pPr algn="l">
              <a:spcAft>
                <a:spcPts val="160"/>
              </a:spcAft>
              <a:buFont typeface="Arial" panose="020B0604020202020204" pitchFamily="34" charset="0"/>
              <a:buChar char="•"/>
            </a:pPr>
            <a:r>
              <a:rPr lang="en-GB" sz="1800" b="0" i="0" dirty="0">
                <a:solidFill>
                  <a:srgbClr val="000000"/>
                </a:solidFill>
                <a:effectLst/>
                <a:latin typeface="Calibri" panose="020F0502020204030204" pitchFamily="34" charset="0"/>
              </a:rPr>
              <a:t>create opportunities for leaders to build professional networks of colleagues in other Kent schools and share practice;</a:t>
            </a:r>
            <a:endParaRPr lang="en-GB" sz="1800" b="0" i="0" dirty="0">
              <a:solidFill>
                <a:srgbClr val="000000"/>
              </a:solidFill>
              <a:effectLst/>
              <a:latin typeface="Arial" panose="020B0604020202020204" pitchFamily="34" charset="0"/>
            </a:endParaRPr>
          </a:p>
          <a:p>
            <a:pPr algn="l"/>
            <a:endParaRPr lang="en-GB" sz="1800" b="0" i="0" dirty="0">
              <a:solidFill>
                <a:srgbClr val="323130"/>
              </a:solidFill>
              <a:effectLst/>
              <a:latin typeface="Calibri" panose="020F0502020204030204" pitchFamily="34" charset="0"/>
            </a:endParaRPr>
          </a:p>
        </p:txBody>
      </p:sp>
      <p:sp>
        <p:nvSpPr>
          <p:cNvPr id="4" name="TextBox 3">
            <a:extLst>
              <a:ext uri="{FF2B5EF4-FFF2-40B4-BE49-F238E27FC236}">
                <a16:creationId xmlns:a16="http://schemas.microsoft.com/office/drawing/2014/main" id="{2079F03F-6918-443B-868B-44DB92615F6C}"/>
              </a:ext>
            </a:extLst>
          </p:cNvPr>
          <p:cNvSpPr txBox="1"/>
          <p:nvPr/>
        </p:nvSpPr>
        <p:spPr>
          <a:xfrm>
            <a:off x="351692" y="196948"/>
            <a:ext cx="9692640" cy="584775"/>
          </a:xfrm>
          <a:prstGeom prst="rect">
            <a:avLst/>
          </a:prstGeom>
          <a:noFill/>
        </p:spPr>
        <p:txBody>
          <a:bodyPr wrap="square" rtlCol="0">
            <a:spAutoFit/>
          </a:bodyPr>
          <a:lstStyle/>
          <a:p>
            <a:r>
              <a:rPr lang="en-GB" sz="3200" dirty="0">
                <a:solidFill>
                  <a:schemeClr val="bg1"/>
                </a:solidFill>
              </a:rPr>
              <a:t>INCLUSIVE LEADERS OF EDUCATION</a:t>
            </a:r>
          </a:p>
        </p:txBody>
      </p:sp>
    </p:spTree>
    <p:extLst>
      <p:ext uri="{BB962C8B-B14F-4D97-AF65-F5344CB8AC3E}">
        <p14:creationId xmlns:p14="http://schemas.microsoft.com/office/powerpoint/2010/main" val="6271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3970318"/>
          </a:xfrm>
          <a:prstGeom prst="rect">
            <a:avLst/>
          </a:prstGeom>
          <a:noFill/>
        </p:spPr>
        <p:txBody>
          <a:bodyPr wrap="square" rtlCol="0">
            <a:spAutoFit/>
          </a:bodyPr>
          <a:lstStyle/>
          <a:p>
            <a:pPr algn="l"/>
            <a:r>
              <a:rPr lang="en-GB" dirty="0">
                <a:solidFill>
                  <a:srgbClr val="323130"/>
                </a:solidFill>
                <a:latin typeface="Calibri" panose="020F0502020204030204" pitchFamily="34" charset="0"/>
              </a:rPr>
              <a:t>COHORT ONE -  77 schools    </a:t>
            </a:r>
          </a:p>
          <a:p>
            <a:pPr algn="l"/>
            <a:endParaRPr lang="en-GB" dirty="0">
              <a:solidFill>
                <a:srgbClr val="323130"/>
              </a:solidFill>
              <a:latin typeface="Calibri" panose="020F0502020204030204" pitchFamily="34" charset="0"/>
            </a:endParaRPr>
          </a:p>
          <a:p>
            <a:pPr algn="l"/>
            <a:r>
              <a:rPr lang="en-GB" dirty="0">
                <a:solidFill>
                  <a:srgbClr val="323130"/>
                </a:solidFill>
                <a:latin typeface="Calibri" panose="020F0502020204030204" pitchFamily="34" charset="0"/>
              </a:rPr>
              <a:t>Currently recruiting for Cohort 2 which is due to start in Spring 2022</a:t>
            </a:r>
          </a:p>
          <a:p>
            <a:pPr algn="l"/>
            <a:endParaRPr lang="en-GB" dirty="0">
              <a:solidFill>
                <a:srgbClr val="323130"/>
              </a:solidFill>
              <a:latin typeface="Calibri" panose="020F0502020204030204" pitchFamily="34" charset="0"/>
            </a:endParaRPr>
          </a:p>
          <a:p>
            <a:pPr algn="l"/>
            <a:r>
              <a:rPr lang="en-GB" dirty="0">
                <a:solidFill>
                  <a:srgbClr val="323130"/>
                </a:solidFill>
                <a:latin typeface="Calibri" panose="020F0502020204030204" pitchFamily="34" charset="0"/>
              </a:rPr>
              <a:t>Also recruiting for Cohort 3 which will start in September 2022</a:t>
            </a:r>
          </a:p>
          <a:p>
            <a:pPr algn="l"/>
            <a:endParaRPr lang="en-GB" dirty="0">
              <a:solidFill>
                <a:srgbClr val="323130"/>
              </a:solidFill>
              <a:latin typeface="Calibri" panose="020F0502020204030204" pitchFamily="34" charset="0"/>
            </a:endParaRPr>
          </a:p>
          <a:p>
            <a:pPr algn="l"/>
            <a:r>
              <a:rPr lang="en-GB" dirty="0">
                <a:solidFill>
                  <a:srgbClr val="323130"/>
                </a:solidFill>
                <a:latin typeface="Calibri" panose="020F0502020204030204" pitchFamily="34" charset="0"/>
                <a:hlinkClick r:id="rId2"/>
              </a:rPr>
              <a:t>Nicola.taylor@llse.org.uk</a:t>
            </a:r>
            <a:r>
              <a:rPr lang="en-GB" dirty="0">
                <a:solidFill>
                  <a:srgbClr val="323130"/>
                </a:solidFill>
                <a:latin typeface="Calibri" panose="020F0502020204030204" pitchFamily="34" charset="0"/>
              </a:rPr>
              <a:t>  </a:t>
            </a:r>
          </a:p>
          <a:p>
            <a:pPr algn="l"/>
            <a:endParaRPr lang="en-GB" dirty="0">
              <a:solidFill>
                <a:srgbClr val="323130"/>
              </a:solidFill>
              <a:latin typeface="Calibri" panose="020F0502020204030204" pitchFamily="34" charset="0"/>
            </a:endParaRPr>
          </a:p>
          <a:p>
            <a:pPr marL="342900" lvl="0" indent="-342900">
              <a:buFont typeface="Symbol" panose="05050102010706020507" pitchFamily="18" charset="2"/>
              <a:buChar char=""/>
            </a:pPr>
            <a:r>
              <a:rPr lang="en-GB" dirty="0">
                <a:solidFill>
                  <a:srgbClr val="323130"/>
                </a:solidFill>
                <a:latin typeface="Calibri" panose="020F0502020204030204" pitchFamily="34" charset="0"/>
              </a:rPr>
              <a:t> </a:t>
            </a:r>
            <a:r>
              <a:rPr lang="en-GB" sz="1800" b="1" dirty="0">
                <a:solidFill>
                  <a:srgbClr val="7030A0"/>
                </a:solidFill>
                <a:effectLst/>
                <a:latin typeface="Calibri" panose="020F0502020204030204" pitchFamily="34" charset="0"/>
                <a:ea typeface="Times New Roman" panose="02020603050405020304" pitchFamily="18" charset="0"/>
              </a:rPr>
              <a:t>Kent Inclusion Leadership Programme Recruitment webinar: Tuesday 1st March 2022, 12:30-1:30pm</a:t>
            </a:r>
            <a:endParaRPr lang="en-GB" sz="1800" dirty="0">
              <a:solidFill>
                <a:srgbClr val="7030A0"/>
              </a:solidFill>
              <a:effectLst/>
              <a:latin typeface="Calibri" panose="020F0502020204030204" pitchFamily="34" charset="0"/>
              <a:ea typeface="Calibri" panose="020F0502020204030204" pitchFamily="34" charset="0"/>
            </a:endParaRPr>
          </a:p>
          <a:p>
            <a:pPr marL="457200"/>
            <a:r>
              <a:rPr lang="en-GB" sz="1800" b="1" u="sng" dirty="0">
                <a:solidFill>
                  <a:srgbClr val="7030A0"/>
                </a:solidFill>
                <a:effectLst/>
                <a:latin typeface="Calibri" panose="020F0502020204030204" pitchFamily="34" charset="0"/>
                <a:ea typeface="Calibri" panose="020F0502020204030204" pitchFamily="34" charset="0"/>
                <a:hlinkClick r:id="rId3"/>
              </a:rPr>
              <a:t>Register for this webinar - 01/03/2022 12.30-1.30pm</a:t>
            </a:r>
            <a:r>
              <a:rPr lang="en-GB" sz="1800" b="1" dirty="0">
                <a:solidFill>
                  <a:srgbClr val="7030A0"/>
                </a:solidFill>
                <a:effectLst/>
                <a:latin typeface="Calibri" panose="020F050202020403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Calibri" panose="020F0502020204030204" pitchFamily="34" charset="0"/>
                <a:ea typeface="Calibri" panose="020F0502020204030204" pitchFamily="34" charset="0"/>
              </a:rPr>
              <a:t> </a:t>
            </a:r>
          </a:p>
          <a:p>
            <a:pPr marL="342900" lvl="0" indent="-342900">
              <a:buFont typeface="Symbol" panose="05050102010706020507" pitchFamily="18" charset="2"/>
              <a:buChar char=""/>
            </a:pPr>
            <a:r>
              <a:rPr lang="en-GB" sz="1800" b="1" dirty="0">
                <a:solidFill>
                  <a:srgbClr val="7030A0"/>
                </a:solidFill>
                <a:effectLst/>
                <a:latin typeface="Calibri" panose="020F0502020204030204" pitchFamily="34" charset="0"/>
                <a:ea typeface="Times New Roman" panose="02020603050405020304" pitchFamily="18" charset="0"/>
              </a:rPr>
              <a:t>Kent Inclusion Leadership Programme Recruitment webinar: Wednesday 9th March 2022, 4:00-5:00pm</a:t>
            </a:r>
            <a:endParaRPr lang="en-GB" sz="1800" dirty="0">
              <a:solidFill>
                <a:srgbClr val="7030A0"/>
              </a:solidFill>
              <a:effectLst/>
              <a:latin typeface="Calibri" panose="020F0502020204030204" pitchFamily="34" charset="0"/>
              <a:ea typeface="Calibri" panose="020F0502020204030204" pitchFamily="34" charset="0"/>
            </a:endParaRPr>
          </a:p>
          <a:p>
            <a:pPr marL="457200"/>
            <a:r>
              <a:rPr lang="en-GB" sz="1800" b="1" u="sng">
                <a:solidFill>
                  <a:srgbClr val="7030A0"/>
                </a:solidFill>
                <a:effectLst/>
                <a:latin typeface="Calibri" panose="020F0502020204030204" pitchFamily="34" charset="0"/>
                <a:ea typeface="Calibri" panose="020F0502020204030204" pitchFamily="34" charset="0"/>
                <a:hlinkClick r:id="rId4"/>
              </a:rPr>
              <a:t>Register for this webinar - 09/03/2022 4-5pm</a:t>
            </a:r>
            <a:r>
              <a:rPr lang="en-GB" sz="1800" b="1">
                <a:solidFill>
                  <a:srgbClr val="7030A0"/>
                </a:solidFill>
                <a:effectLst/>
                <a:latin typeface="Calibri" panose="020F0502020204030204" pitchFamily="34" charset="0"/>
                <a:ea typeface="Calibri" panose="020F0502020204030204" pitchFamily="34" charset="0"/>
              </a:rPr>
              <a:t> </a:t>
            </a:r>
            <a:endParaRPr lang="en-GB" sz="1800">
              <a:effectLst/>
              <a:latin typeface="Calibri" panose="020F0502020204030204" pitchFamily="34" charset="0"/>
              <a:ea typeface="Calibri" panose="020F0502020204030204" pitchFamily="34" charset="0"/>
            </a:endParaRPr>
          </a:p>
          <a:p>
            <a:pPr algn="l"/>
            <a:endParaRPr lang="en-GB" sz="1800" b="0" i="0" dirty="0">
              <a:solidFill>
                <a:srgbClr val="323130"/>
              </a:solidFill>
              <a:effectLst/>
              <a:latin typeface="Calibri" panose="020F0502020204030204" pitchFamily="34" charset="0"/>
            </a:endParaRPr>
          </a:p>
        </p:txBody>
      </p:sp>
      <p:sp>
        <p:nvSpPr>
          <p:cNvPr id="4" name="TextBox 3">
            <a:extLst>
              <a:ext uri="{FF2B5EF4-FFF2-40B4-BE49-F238E27FC236}">
                <a16:creationId xmlns:a16="http://schemas.microsoft.com/office/drawing/2014/main" id="{2079F03F-6918-443B-868B-44DB92615F6C}"/>
              </a:ext>
            </a:extLst>
          </p:cNvPr>
          <p:cNvSpPr txBox="1"/>
          <p:nvPr/>
        </p:nvSpPr>
        <p:spPr>
          <a:xfrm>
            <a:off x="351692" y="196948"/>
            <a:ext cx="9692640" cy="584775"/>
          </a:xfrm>
          <a:prstGeom prst="rect">
            <a:avLst/>
          </a:prstGeom>
          <a:noFill/>
        </p:spPr>
        <p:txBody>
          <a:bodyPr wrap="square" rtlCol="0">
            <a:spAutoFit/>
          </a:bodyPr>
          <a:lstStyle/>
          <a:p>
            <a:r>
              <a:rPr lang="en-GB" sz="3200" dirty="0">
                <a:solidFill>
                  <a:schemeClr val="bg1"/>
                </a:solidFill>
              </a:rPr>
              <a:t>INCLUSIVE LEADERS OF EDUCATION</a:t>
            </a:r>
          </a:p>
        </p:txBody>
      </p:sp>
    </p:spTree>
    <p:extLst>
      <p:ext uri="{BB962C8B-B14F-4D97-AF65-F5344CB8AC3E}">
        <p14:creationId xmlns:p14="http://schemas.microsoft.com/office/powerpoint/2010/main" val="38514508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079F03F-6918-443B-868B-44DB92615F6C}"/>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600" kern="1200">
                <a:solidFill>
                  <a:srgbClr val="FFFFFF"/>
                </a:solidFill>
                <a:latin typeface="+mj-lt"/>
                <a:ea typeface="+mj-ea"/>
                <a:cs typeface="+mj-cs"/>
              </a:rPr>
              <a:t>INCLUSIVE LEADERS OF EDUCATION</a:t>
            </a:r>
          </a:p>
        </p:txBody>
      </p:sp>
      <p:graphicFrame>
        <p:nvGraphicFramePr>
          <p:cNvPr id="2" name="Table 1">
            <a:extLst>
              <a:ext uri="{FF2B5EF4-FFF2-40B4-BE49-F238E27FC236}">
                <a16:creationId xmlns:a16="http://schemas.microsoft.com/office/drawing/2014/main" id="{1858D05E-9B5A-4082-8A70-0C9EF480DA63}"/>
              </a:ext>
            </a:extLst>
          </p:cNvPr>
          <p:cNvGraphicFramePr>
            <a:graphicFrameLocks noGrp="1"/>
          </p:cNvGraphicFramePr>
          <p:nvPr>
            <p:extLst>
              <p:ext uri="{D42A27DB-BD31-4B8C-83A1-F6EECF244321}">
                <p14:modId xmlns:p14="http://schemas.microsoft.com/office/powerpoint/2010/main" val="4255777327"/>
              </p:ext>
            </p:extLst>
          </p:nvPr>
        </p:nvGraphicFramePr>
        <p:xfrm>
          <a:off x="5426129" y="643466"/>
          <a:ext cx="5483075" cy="5568744"/>
        </p:xfrm>
        <a:graphic>
          <a:graphicData uri="http://schemas.openxmlformats.org/drawingml/2006/table">
            <a:tbl>
              <a:tblPr>
                <a:solidFill>
                  <a:schemeClr val="bg1"/>
                </a:solidFill>
              </a:tblPr>
              <a:tblGrid>
                <a:gridCol w="2767987">
                  <a:extLst>
                    <a:ext uri="{9D8B030D-6E8A-4147-A177-3AD203B41FA5}">
                      <a16:colId xmlns:a16="http://schemas.microsoft.com/office/drawing/2014/main" val="3378965708"/>
                    </a:ext>
                  </a:extLst>
                </a:gridCol>
                <a:gridCol w="1357544">
                  <a:extLst>
                    <a:ext uri="{9D8B030D-6E8A-4147-A177-3AD203B41FA5}">
                      <a16:colId xmlns:a16="http://schemas.microsoft.com/office/drawing/2014/main" val="2250737687"/>
                    </a:ext>
                  </a:extLst>
                </a:gridCol>
                <a:gridCol w="1357544">
                  <a:extLst>
                    <a:ext uri="{9D8B030D-6E8A-4147-A177-3AD203B41FA5}">
                      <a16:colId xmlns:a16="http://schemas.microsoft.com/office/drawing/2014/main" val="1056958456"/>
                    </a:ext>
                  </a:extLst>
                </a:gridCol>
              </a:tblGrid>
              <a:tr h="464062">
                <a:tc>
                  <a:txBody>
                    <a:bodyPr/>
                    <a:lstStyle/>
                    <a:p>
                      <a:r>
                        <a:rPr lang="en-GB" sz="1500" cap="none" spc="0">
                          <a:solidFill>
                            <a:schemeClr val="tx1"/>
                          </a:solidFill>
                          <a:effectLst/>
                          <a:latin typeface="Arial" panose="020B0604020202020204" pitchFamily="34" charset="0"/>
                        </a:rPr>
                        <a:t>Dover</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17</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22%</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827776667"/>
                  </a:ext>
                </a:extLst>
              </a:tr>
              <a:tr h="464062">
                <a:tc>
                  <a:txBody>
                    <a:bodyPr/>
                    <a:lstStyle/>
                    <a:p>
                      <a:r>
                        <a:rPr lang="en-GB" sz="1500" cap="none" spc="0">
                          <a:solidFill>
                            <a:schemeClr val="tx1"/>
                          </a:solidFill>
                          <a:effectLst/>
                          <a:latin typeface="Arial" panose="020B0604020202020204" pitchFamily="34" charset="0"/>
                        </a:rPr>
                        <a:t>Swale</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11</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14%</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024422758"/>
                  </a:ext>
                </a:extLst>
              </a:tr>
              <a:tr h="464062">
                <a:tc>
                  <a:txBody>
                    <a:bodyPr/>
                    <a:lstStyle/>
                    <a:p>
                      <a:r>
                        <a:rPr lang="en-GB" sz="1500" cap="none" spc="0">
                          <a:solidFill>
                            <a:schemeClr val="tx1"/>
                          </a:solidFill>
                          <a:effectLst/>
                          <a:latin typeface="Arial" panose="020B0604020202020204" pitchFamily="34" charset="0"/>
                        </a:rPr>
                        <a:t>Folkestone and Hythe</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8</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10%</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371994744"/>
                  </a:ext>
                </a:extLst>
              </a:tr>
              <a:tr h="464062">
                <a:tc>
                  <a:txBody>
                    <a:bodyPr/>
                    <a:lstStyle/>
                    <a:p>
                      <a:r>
                        <a:rPr lang="en-GB" sz="1500" cap="none" spc="0">
                          <a:solidFill>
                            <a:schemeClr val="tx1"/>
                          </a:solidFill>
                          <a:effectLst/>
                          <a:latin typeface="Arial" panose="020B0604020202020204" pitchFamily="34" charset="0"/>
                        </a:rPr>
                        <a:t>Gravesham</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7</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9%</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570151994"/>
                  </a:ext>
                </a:extLst>
              </a:tr>
              <a:tr h="464062">
                <a:tc>
                  <a:txBody>
                    <a:bodyPr/>
                    <a:lstStyle/>
                    <a:p>
                      <a:r>
                        <a:rPr lang="en-GB" sz="1500" cap="none" spc="0">
                          <a:solidFill>
                            <a:schemeClr val="tx1"/>
                          </a:solidFill>
                          <a:effectLst/>
                          <a:latin typeface="Arial" panose="020B0604020202020204" pitchFamily="34" charset="0"/>
                        </a:rPr>
                        <a:t>Tonbridge and Malling</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7</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9%</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044043814"/>
                  </a:ext>
                </a:extLst>
              </a:tr>
              <a:tr h="464062">
                <a:tc>
                  <a:txBody>
                    <a:bodyPr/>
                    <a:lstStyle/>
                    <a:p>
                      <a:r>
                        <a:rPr lang="en-GB" sz="1500" cap="none" spc="0">
                          <a:solidFill>
                            <a:schemeClr val="tx1"/>
                          </a:solidFill>
                          <a:effectLst/>
                          <a:latin typeface="Arial" panose="020B0604020202020204" pitchFamily="34" charset="0"/>
                        </a:rPr>
                        <a:t>Ashford</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6</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8%</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117878024"/>
                  </a:ext>
                </a:extLst>
              </a:tr>
              <a:tr h="464062">
                <a:tc>
                  <a:txBody>
                    <a:bodyPr/>
                    <a:lstStyle/>
                    <a:p>
                      <a:r>
                        <a:rPr lang="en-GB" sz="1500" cap="none" spc="0">
                          <a:solidFill>
                            <a:schemeClr val="tx1"/>
                          </a:solidFill>
                          <a:effectLst/>
                          <a:latin typeface="Arial" panose="020B0604020202020204" pitchFamily="34" charset="0"/>
                        </a:rPr>
                        <a:t>Thanet</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6</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8%</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921232753"/>
                  </a:ext>
                </a:extLst>
              </a:tr>
              <a:tr h="464062">
                <a:tc>
                  <a:txBody>
                    <a:bodyPr/>
                    <a:lstStyle/>
                    <a:p>
                      <a:r>
                        <a:rPr lang="en-GB" sz="1500" cap="none" spc="0">
                          <a:solidFill>
                            <a:schemeClr val="tx1"/>
                          </a:solidFill>
                          <a:effectLst/>
                          <a:latin typeface="Arial" panose="020B0604020202020204" pitchFamily="34" charset="0"/>
                        </a:rPr>
                        <a:t>Dartford</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5</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6%</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092738491"/>
                  </a:ext>
                </a:extLst>
              </a:tr>
              <a:tr h="464062">
                <a:tc>
                  <a:txBody>
                    <a:bodyPr/>
                    <a:lstStyle/>
                    <a:p>
                      <a:r>
                        <a:rPr lang="en-GB" sz="1500" cap="none" spc="0">
                          <a:solidFill>
                            <a:schemeClr val="tx1"/>
                          </a:solidFill>
                          <a:effectLst/>
                          <a:latin typeface="Arial" panose="020B0604020202020204" pitchFamily="34" charset="0"/>
                        </a:rPr>
                        <a:t>Canterbury</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3</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4%</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423289489"/>
                  </a:ext>
                </a:extLst>
              </a:tr>
              <a:tr h="464062">
                <a:tc>
                  <a:txBody>
                    <a:bodyPr/>
                    <a:lstStyle/>
                    <a:p>
                      <a:r>
                        <a:rPr lang="en-GB" sz="1500" cap="none" spc="0">
                          <a:solidFill>
                            <a:schemeClr val="tx1"/>
                          </a:solidFill>
                          <a:effectLst/>
                          <a:latin typeface="Arial" panose="020B0604020202020204" pitchFamily="34" charset="0"/>
                        </a:rPr>
                        <a:t>Maidstone</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3</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4%</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606304214"/>
                  </a:ext>
                </a:extLst>
              </a:tr>
              <a:tr h="464062">
                <a:tc>
                  <a:txBody>
                    <a:bodyPr/>
                    <a:lstStyle/>
                    <a:p>
                      <a:r>
                        <a:rPr lang="en-GB" sz="1500" cap="none" spc="0">
                          <a:solidFill>
                            <a:schemeClr val="tx1"/>
                          </a:solidFill>
                          <a:effectLst/>
                          <a:latin typeface="Arial" panose="020B0604020202020204" pitchFamily="34" charset="0"/>
                        </a:rPr>
                        <a:t>Tunbridge Wells</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3</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r"/>
                      <a:r>
                        <a:rPr lang="en-GB" sz="1500" cap="none" spc="0">
                          <a:solidFill>
                            <a:schemeClr val="tx1"/>
                          </a:solidFill>
                          <a:effectLst/>
                          <a:latin typeface="Arial" panose="020B0604020202020204" pitchFamily="34" charset="0"/>
                        </a:rPr>
                        <a:t>4%</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888115215"/>
                  </a:ext>
                </a:extLst>
              </a:tr>
              <a:tr h="464062">
                <a:tc>
                  <a:txBody>
                    <a:bodyPr/>
                    <a:lstStyle/>
                    <a:p>
                      <a:r>
                        <a:rPr lang="en-GB" sz="1500" cap="none" spc="0">
                          <a:solidFill>
                            <a:schemeClr val="tx1"/>
                          </a:solidFill>
                          <a:effectLst/>
                          <a:latin typeface="Arial" panose="020B0604020202020204" pitchFamily="34" charset="0"/>
                        </a:rPr>
                        <a:t>Sevenoaks</a:t>
                      </a:r>
                      <a:endParaRPr lang="en-GB" sz="1500" cap="none" spc="0">
                        <a:solidFill>
                          <a:schemeClr val="tx1"/>
                        </a:solidFill>
                        <a:effectLst/>
                        <a:latin typeface="Times New Roman" panose="02020603050405020304" pitchFamily="18" charset="0"/>
                      </a:endParaRPr>
                    </a:p>
                  </a:txBody>
                  <a:tcPr marL="127454" marR="73531" marT="98041" marB="98041" anchor="b">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r"/>
                      <a:r>
                        <a:rPr lang="en-GB" sz="1500" cap="none" spc="0">
                          <a:solidFill>
                            <a:schemeClr val="tx1"/>
                          </a:solidFill>
                          <a:effectLst/>
                          <a:latin typeface="Arial" panose="020B0604020202020204" pitchFamily="34" charset="0"/>
                        </a:rPr>
                        <a:t>1</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r"/>
                      <a:r>
                        <a:rPr lang="en-GB" sz="1500" cap="none" spc="0">
                          <a:solidFill>
                            <a:schemeClr val="tx1"/>
                          </a:solidFill>
                          <a:effectLst/>
                          <a:latin typeface="Arial" panose="020B0604020202020204" pitchFamily="34" charset="0"/>
                        </a:rPr>
                        <a:t>1%</a:t>
                      </a:r>
                      <a:endParaRPr lang="en-GB" sz="1500" cap="none" spc="0">
                        <a:solidFill>
                          <a:schemeClr val="tx1"/>
                        </a:solidFill>
                        <a:effectLst/>
                        <a:latin typeface="Times New Roman" panose="02020603050405020304" pitchFamily="18" charset="0"/>
                      </a:endParaRPr>
                    </a:p>
                  </a:txBody>
                  <a:tcPr marL="127454" marR="73531" marT="98041" marB="98041" anchor="b">
                    <a:lnL w="6350" cap="flat" cmpd="sng" algn="ctr">
                      <a:solidFill>
                        <a:schemeClr val="tx1">
                          <a:lumMod val="50000"/>
                          <a:lumOff val="50000"/>
                        </a:schemeClr>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917529619"/>
                  </a:ext>
                </a:extLst>
              </a:tr>
            </a:tbl>
          </a:graphicData>
        </a:graphic>
      </p:graphicFrame>
    </p:spTree>
    <p:extLst>
      <p:ext uri="{BB962C8B-B14F-4D97-AF65-F5344CB8AC3E}">
        <p14:creationId xmlns:p14="http://schemas.microsoft.com/office/powerpoint/2010/main" val="1983220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4801314"/>
          </a:xfrm>
          <a:prstGeom prst="rect">
            <a:avLst/>
          </a:prstGeom>
          <a:noFill/>
        </p:spPr>
        <p:txBody>
          <a:bodyPr wrap="square" rtlCol="0">
            <a:spAutoFit/>
          </a:bodyPr>
          <a:lstStyle/>
          <a:p>
            <a:pPr algn="l"/>
            <a:r>
              <a:rPr lang="en-GB" b="1" i="0" u="sng" dirty="0">
                <a:solidFill>
                  <a:srgbClr val="323130"/>
                </a:solidFill>
                <a:effectLst/>
                <a:latin typeface="Calibri" panose="020F0502020204030204" pitchFamily="34" charset="0"/>
              </a:rPr>
              <a:t>Whole School Approaches to Nurture service</a:t>
            </a:r>
            <a:r>
              <a:rPr lang="en-GB" b="0" i="0" dirty="0">
                <a:solidFill>
                  <a:srgbClr val="323130"/>
                </a:solidFill>
                <a:effectLst/>
                <a:latin typeface="Calibri" panose="020F0502020204030204" pitchFamily="34" charset="0"/>
              </a:rPr>
              <a:t> provided by </a:t>
            </a:r>
            <a:r>
              <a:rPr lang="en-GB" b="0" i="0" u="sng" dirty="0" err="1">
                <a:solidFill>
                  <a:srgbClr val="323130"/>
                </a:solidFill>
                <a:effectLst/>
                <a:latin typeface="Calibri" panose="020F0502020204030204" pitchFamily="34" charset="0"/>
              </a:rPr>
              <a:t>nurture</a:t>
            </a:r>
            <a:r>
              <a:rPr lang="en-GB" b="1" i="0" u="sng" dirty="0" err="1">
                <a:solidFill>
                  <a:srgbClr val="323130"/>
                </a:solidFill>
                <a:effectLst/>
                <a:latin typeface="Calibri" panose="020F0502020204030204" pitchFamily="34" charset="0"/>
              </a:rPr>
              <a:t>uk</a:t>
            </a:r>
            <a:endParaRPr lang="en-GB" sz="1800" b="0" i="0" dirty="0">
              <a:solidFill>
                <a:srgbClr val="323130"/>
              </a:solidFill>
              <a:effectLst/>
              <a:latin typeface="Calibri" panose="020F0502020204030204" pitchFamily="34" charset="0"/>
            </a:endParaRPr>
          </a:p>
          <a:p>
            <a:pPr algn="l"/>
            <a:endParaRPr lang="en-GB" dirty="0">
              <a:solidFill>
                <a:srgbClr val="323130"/>
              </a:solidFill>
              <a:latin typeface="Calibri" panose="020F0502020204030204" pitchFamily="34" charset="0"/>
            </a:endParaRPr>
          </a:p>
          <a:p>
            <a:pPr algn="l"/>
            <a:r>
              <a:rPr lang="en-GB" sz="1800" b="0" i="0" dirty="0">
                <a:solidFill>
                  <a:srgbClr val="323130"/>
                </a:solidFill>
                <a:effectLst/>
                <a:latin typeface="Calibri" panose="020F0502020204030204" pitchFamily="34" charset="0"/>
              </a:rPr>
              <a:t>A structured, evidence-based programme of training and consultancy support over a period of 18 months (with flexibility) to support schools in implementing their own Whole School Approach to Nurture.</a:t>
            </a:r>
          </a:p>
          <a:p>
            <a:pPr algn="l"/>
            <a:r>
              <a:rPr lang="en-GB" dirty="0">
                <a:solidFill>
                  <a:srgbClr val="323130"/>
                </a:solidFill>
                <a:latin typeface="Calibri" panose="020F0502020204030204" pitchFamily="34" charset="0"/>
              </a:rPr>
              <a:t>AIM - </a:t>
            </a:r>
            <a:r>
              <a:rPr lang="en-GB" dirty="0"/>
              <a:t>The aim is to promote inclusion across the county and support pupils with special educational needs (SEMH) to access and enjoy education.</a:t>
            </a:r>
          </a:p>
          <a:p>
            <a:pPr algn="l"/>
            <a:endParaRPr lang="en-GB" dirty="0">
              <a:solidFill>
                <a:srgbClr val="323130"/>
              </a:solidFill>
              <a:latin typeface="Calibri" panose="020F0502020204030204" pitchFamily="34" charset="0"/>
            </a:endParaRPr>
          </a:p>
          <a:p>
            <a:pPr algn="l"/>
            <a:r>
              <a:rPr lang="en-GB" dirty="0">
                <a:solidFill>
                  <a:srgbClr val="323130"/>
                </a:solidFill>
                <a:latin typeface="Calibri" panose="020F0502020204030204" pitchFamily="34" charset="0"/>
              </a:rPr>
              <a:t>Outcomes</a:t>
            </a:r>
          </a:p>
          <a:p>
            <a:pPr marL="285750" indent="-285750" algn="l">
              <a:buFont typeface="Arial" panose="020B0604020202020204" pitchFamily="34" charset="0"/>
              <a:buChar char="•"/>
            </a:pPr>
            <a:r>
              <a:rPr lang="en-GB" dirty="0"/>
              <a:t>Reduced fixed term and permanent exclusions  </a:t>
            </a:r>
          </a:p>
          <a:p>
            <a:pPr marL="285750" indent="-285750" algn="l">
              <a:buFont typeface="Arial" panose="020B0604020202020204" pitchFamily="34" charset="0"/>
              <a:buChar char="•"/>
            </a:pPr>
            <a:r>
              <a:rPr lang="en-GB" dirty="0"/>
              <a:t>Improved Parent/Teacher relationships </a:t>
            </a:r>
          </a:p>
          <a:p>
            <a:pPr marL="285750" indent="-285750" algn="l">
              <a:buFont typeface="Arial" panose="020B0604020202020204" pitchFamily="34" charset="0"/>
              <a:buChar char="•"/>
            </a:pPr>
            <a:r>
              <a:rPr lang="en-GB" dirty="0"/>
              <a:t>Improved Pupil/Teacher relationships  </a:t>
            </a:r>
          </a:p>
          <a:p>
            <a:pPr marL="285750" indent="-285750" algn="l">
              <a:buFont typeface="Arial" panose="020B0604020202020204" pitchFamily="34" charset="0"/>
              <a:buChar char="•"/>
            </a:pPr>
            <a:r>
              <a:rPr lang="en-GB" dirty="0"/>
              <a:t>Improved Pupil/Staff wellbeing and morale </a:t>
            </a:r>
          </a:p>
          <a:p>
            <a:pPr marL="285750" indent="-285750" algn="l">
              <a:buFont typeface="Arial" panose="020B0604020202020204" pitchFamily="34" charset="0"/>
              <a:buChar char="•"/>
            </a:pPr>
            <a:r>
              <a:rPr lang="en-GB" dirty="0"/>
              <a:t> Improved understanding of pupils with Special Educational Needs </a:t>
            </a:r>
          </a:p>
          <a:p>
            <a:pPr marL="285750" indent="-285750" algn="l">
              <a:buFont typeface="Arial" panose="020B0604020202020204" pitchFamily="34" charset="0"/>
              <a:buChar char="•"/>
            </a:pPr>
            <a:r>
              <a:rPr lang="en-GB" dirty="0"/>
              <a:t>Improved access to support for pupils with Special Educational Needs </a:t>
            </a:r>
          </a:p>
          <a:p>
            <a:pPr marL="285750" indent="-285750" algn="l">
              <a:buFont typeface="Arial" panose="020B0604020202020204" pitchFamily="34" charset="0"/>
              <a:buChar char="•"/>
            </a:pPr>
            <a:r>
              <a:rPr lang="en-GB" dirty="0"/>
              <a:t>School budgets will be able to be spent more effectively to meet the needs of pupils </a:t>
            </a:r>
          </a:p>
          <a:p>
            <a:pPr marL="285750" indent="-285750" algn="l">
              <a:buFont typeface="Arial" panose="020B0604020202020204" pitchFamily="34" charset="0"/>
              <a:buChar char="•"/>
            </a:pPr>
            <a:r>
              <a:rPr lang="en-GB" dirty="0"/>
              <a:t>Better networking opportunities and best practice across the county</a:t>
            </a:r>
            <a:endParaRPr lang="en-GB" sz="1800" b="0" i="0" dirty="0">
              <a:solidFill>
                <a:srgbClr val="323130"/>
              </a:solidFill>
              <a:effectLst/>
              <a:latin typeface="Calibri" panose="020F0502020204030204" pitchFamily="34" charset="0"/>
            </a:endParaRPr>
          </a:p>
          <a:p>
            <a:pPr algn="l"/>
            <a:r>
              <a:rPr lang="en-GB" sz="1800" b="0" i="0" dirty="0">
                <a:solidFill>
                  <a:srgbClr val="323130"/>
                </a:solidFill>
                <a:effectLst/>
                <a:latin typeface="Calibri" panose="020F0502020204030204" pitchFamily="34" charset="0"/>
              </a:rPr>
              <a:t> </a:t>
            </a:r>
          </a:p>
        </p:txBody>
      </p:sp>
      <p:sp>
        <p:nvSpPr>
          <p:cNvPr id="4" name="TextBox 3">
            <a:extLst>
              <a:ext uri="{FF2B5EF4-FFF2-40B4-BE49-F238E27FC236}">
                <a16:creationId xmlns:a16="http://schemas.microsoft.com/office/drawing/2014/main" id="{6237D3E2-38FE-47BC-9128-E522601D36A3}"/>
              </a:ext>
            </a:extLst>
          </p:cNvPr>
          <p:cNvSpPr txBox="1"/>
          <p:nvPr/>
        </p:nvSpPr>
        <p:spPr>
          <a:xfrm>
            <a:off x="267286" y="126609"/>
            <a:ext cx="9791114" cy="830997"/>
          </a:xfrm>
          <a:prstGeom prst="rect">
            <a:avLst/>
          </a:prstGeom>
          <a:noFill/>
        </p:spPr>
        <p:txBody>
          <a:bodyPr wrap="square" rtlCol="0">
            <a:spAutoFit/>
          </a:bodyPr>
          <a:lstStyle/>
          <a:p>
            <a:r>
              <a:rPr lang="en-GB" sz="4800" dirty="0">
                <a:solidFill>
                  <a:schemeClr val="bg1"/>
                </a:solidFill>
              </a:rPr>
              <a:t>WHOLE SCHOOL NURTURE</a:t>
            </a:r>
          </a:p>
        </p:txBody>
      </p:sp>
    </p:spTree>
    <p:extLst>
      <p:ext uri="{BB962C8B-B14F-4D97-AF65-F5344CB8AC3E}">
        <p14:creationId xmlns:p14="http://schemas.microsoft.com/office/powerpoint/2010/main" val="3904755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3693319"/>
          </a:xfrm>
          <a:prstGeom prst="rect">
            <a:avLst/>
          </a:prstGeom>
          <a:noFill/>
        </p:spPr>
        <p:txBody>
          <a:bodyPr wrap="square" rtlCol="0">
            <a:spAutoFit/>
          </a:bodyPr>
          <a:lstStyle/>
          <a:p>
            <a:pPr algn="l"/>
            <a:r>
              <a:rPr lang="en-GB" sz="1800" b="0" i="0" dirty="0">
                <a:solidFill>
                  <a:srgbClr val="323130"/>
                </a:solidFill>
                <a:effectLst/>
                <a:latin typeface="Calibri" panose="020F0502020204030204" pitchFamily="34" charset="0"/>
              </a:rPr>
              <a:t>Eight cohorts in total</a:t>
            </a:r>
          </a:p>
          <a:p>
            <a:pPr algn="l"/>
            <a:endParaRPr lang="en-GB" dirty="0">
              <a:solidFill>
                <a:srgbClr val="323130"/>
              </a:solidFill>
              <a:latin typeface="Calibri" panose="020F0502020204030204" pitchFamily="34" charset="0"/>
            </a:endParaRPr>
          </a:p>
          <a:p>
            <a:pPr marL="285750" indent="-285750" algn="l">
              <a:buFont typeface="Arial" panose="020B0604020202020204" pitchFamily="34" charset="0"/>
              <a:buChar char="•"/>
            </a:pPr>
            <a:r>
              <a:rPr lang="en-GB" sz="1800" b="0" i="0" dirty="0">
                <a:solidFill>
                  <a:srgbClr val="323130"/>
                </a:solidFill>
                <a:effectLst/>
                <a:latin typeface="Calibri" panose="020F0502020204030204" pitchFamily="34" charset="0"/>
              </a:rPr>
              <a:t>COHORT ONE – FULL   24 schools</a:t>
            </a:r>
          </a:p>
          <a:p>
            <a:pPr marL="285750" indent="-285750" algn="l">
              <a:buFont typeface="Arial" panose="020B0604020202020204" pitchFamily="34" charset="0"/>
              <a:buChar char="•"/>
            </a:pPr>
            <a:endParaRPr lang="en-GB" dirty="0">
              <a:solidFill>
                <a:srgbClr val="323130"/>
              </a:solidFill>
              <a:latin typeface="Calibri" panose="020F0502020204030204" pitchFamily="34" charset="0"/>
            </a:endParaRPr>
          </a:p>
          <a:p>
            <a:pPr marL="285750" indent="-285750" algn="l">
              <a:buFont typeface="Arial" panose="020B0604020202020204" pitchFamily="34" charset="0"/>
              <a:buChar char="•"/>
            </a:pPr>
            <a:r>
              <a:rPr lang="en-GB" dirty="0">
                <a:solidFill>
                  <a:srgbClr val="323130"/>
                </a:solidFill>
                <a:latin typeface="Calibri" panose="020F0502020204030204" pitchFamily="34" charset="0"/>
              </a:rPr>
              <a:t>COHORT TWO – FULL  36 schools</a:t>
            </a:r>
          </a:p>
          <a:p>
            <a:pPr marL="285750" indent="-285750" algn="l">
              <a:buFont typeface="Arial" panose="020B0604020202020204" pitchFamily="34" charset="0"/>
              <a:buChar char="•"/>
            </a:pPr>
            <a:endParaRPr lang="en-GB" dirty="0">
              <a:solidFill>
                <a:srgbClr val="323130"/>
              </a:solidFill>
              <a:latin typeface="Calibri" panose="020F0502020204030204" pitchFamily="34" charset="0"/>
            </a:endParaRPr>
          </a:p>
          <a:p>
            <a:pPr marL="285750" indent="-285750" algn="l">
              <a:buFont typeface="Arial" panose="020B0604020202020204" pitchFamily="34" charset="0"/>
              <a:buChar char="•"/>
            </a:pPr>
            <a:r>
              <a:rPr lang="en-GB" dirty="0">
                <a:solidFill>
                  <a:srgbClr val="323130"/>
                </a:solidFill>
                <a:latin typeface="Calibri" panose="020F0502020204030204" pitchFamily="34" charset="0"/>
              </a:rPr>
              <a:t>COHORT THREE – 48 schools. 13 places left. May 2022</a:t>
            </a:r>
          </a:p>
          <a:p>
            <a:pPr marL="285750" indent="-285750" algn="l">
              <a:buFont typeface="Arial" panose="020B0604020202020204" pitchFamily="34" charset="0"/>
              <a:buChar char="•"/>
            </a:pPr>
            <a:endParaRPr lang="en-GB" dirty="0">
              <a:solidFill>
                <a:srgbClr val="323130"/>
              </a:solidFill>
              <a:latin typeface="Calibri" panose="020F0502020204030204" pitchFamily="34" charset="0"/>
            </a:endParaRPr>
          </a:p>
          <a:p>
            <a:pPr marL="285750" indent="-285750" algn="l">
              <a:buFont typeface="Arial" panose="020B0604020202020204" pitchFamily="34" charset="0"/>
              <a:buChar char="•"/>
            </a:pPr>
            <a:r>
              <a:rPr lang="en-GB" dirty="0">
                <a:solidFill>
                  <a:srgbClr val="323130"/>
                </a:solidFill>
                <a:latin typeface="Calibri" panose="020F0502020204030204" pitchFamily="34" charset="0"/>
              </a:rPr>
              <a:t>COHORT FOUR – 48 schools. 29 places left. Sept 2022</a:t>
            </a:r>
          </a:p>
          <a:p>
            <a:pPr marL="285750" indent="-285750" algn="l">
              <a:buFont typeface="Arial" panose="020B0604020202020204" pitchFamily="34" charset="0"/>
              <a:buChar char="•"/>
            </a:pPr>
            <a:endParaRPr lang="en-GB" dirty="0">
              <a:solidFill>
                <a:srgbClr val="323130"/>
              </a:solidFill>
              <a:latin typeface="Calibri" panose="020F0502020204030204" pitchFamily="34" charset="0"/>
            </a:endParaRPr>
          </a:p>
          <a:p>
            <a:pPr algn="l"/>
            <a:endParaRPr lang="en-GB" sz="1800" b="0" i="0" dirty="0">
              <a:solidFill>
                <a:srgbClr val="323130"/>
              </a:solidFill>
              <a:effectLst/>
              <a:latin typeface="Calibri" panose="020F0502020204030204" pitchFamily="34" charset="0"/>
            </a:endParaRPr>
          </a:p>
          <a:p>
            <a:pPr algn="l"/>
            <a:endParaRPr lang="en-GB" dirty="0">
              <a:solidFill>
                <a:srgbClr val="323130"/>
              </a:solidFill>
              <a:latin typeface="Calibri" panose="020F0502020204030204" pitchFamily="34" charset="0"/>
            </a:endParaRPr>
          </a:p>
          <a:p>
            <a:pPr algn="l"/>
            <a:r>
              <a:rPr lang="en-GB" sz="1800" b="0" i="0" dirty="0">
                <a:solidFill>
                  <a:srgbClr val="323130"/>
                </a:solidFill>
                <a:effectLst/>
                <a:latin typeface="Calibri" panose="020F0502020204030204" pitchFamily="34" charset="0"/>
              </a:rPr>
              <a:t> </a:t>
            </a:r>
          </a:p>
        </p:txBody>
      </p:sp>
      <p:sp>
        <p:nvSpPr>
          <p:cNvPr id="4" name="TextBox 3">
            <a:extLst>
              <a:ext uri="{FF2B5EF4-FFF2-40B4-BE49-F238E27FC236}">
                <a16:creationId xmlns:a16="http://schemas.microsoft.com/office/drawing/2014/main" id="{6237D3E2-38FE-47BC-9128-E522601D36A3}"/>
              </a:ext>
            </a:extLst>
          </p:cNvPr>
          <p:cNvSpPr txBox="1"/>
          <p:nvPr/>
        </p:nvSpPr>
        <p:spPr>
          <a:xfrm>
            <a:off x="267286" y="126609"/>
            <a:ext cx="9791114" cy="830997"/>
          </a:xfrm>
          <a:prstGeom prst="rect">
            <a:avLst/>
          </a:prstGeom>
          <a:noFill/>
        </p:spPr>
        <p:txBody>
          <a:bodyPr wrap="square" rtlCol="0">
            <a:spAutoFit/>
          </a:bodyPr>
          <a:lstStyle/>
          <a:p>
            <a:r>
              <a:rPr lang="en-GB" sz="4800" dirty="0">
                <a:solidFill>
                  <a:schemeClr val="bg1"/>
                </a:solidFill>
              </a:rPr>
              <a:t>WHOLE SCHOOL NURTURE</a:t>
            </a:r>
          </a:p>
        </p:txBody>
      </p:sp>
      <p:sp>
        <p:nvSpPr>
          <p:cNvPr id="5" name="TextBox 4">
            <a:extLst>
              <a:ext uri="{FF2B5EF4-FFF2-40B4-BE49-F238E27FC236}">
                <a16:creationId xmlns:a16="http://schemas.microsoft.com/office/drawing/2014/main" id="{39A0DD6D-1CE0-4815-A8B7-2D9A30940597}"/>
              </a:ext>
            </a:extLst>
          </p:cNvPr>
          <p:cNvSpPr txBox="1"/>
          <p:nvPr/>
        </p:nvSpPr>
        <p:spPr>
          <a:xfrm>
            <a:off x="3052689" y="5646391"/>
            <a:ext cx="7920110" cy="584775"/>
          </a:xfrm>
          <a:prstGeom prst="rect">
            <a:avLst/>
          </a:prstGeom>
          <a:noFill/>
        </p:spPr>
        <p:txBody>
          <a:bodyPr wrap="square">
            <a:spAutoFit/>
          </a:bodyPr>
          <a:lstStyle/>
          <a:p>
            <a:r>
              <a:rPr lang="en-GB" sz="3200" dirty="0">
                <a:hlinkClick r:id="rId2"/>
              </a:rPr>
              <a:t>https://www.nurtureuk.org/nurturingkent</a:t>
            </a:r>
            <a:r>
              <a:rPr lang="en-GB" sz="3200" dirty="0"/>
              <a:t> </a:t>
            </a:r>
          </a:p>
        </p:txBody>
      </p:sp>
    </p:spTree>
    <p:extLst>
      <p:ext uri="{BB962C8B-B14F-4D97-AF65-F5344CB8AC3E}">
        <p14:creationId xmlns:p14="http://schemas.microsoft.com/office/powerpoint/2010/main" val="584619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369332"/>
          </a:xfrm>
          <a:prstGeom prst="rect">
            <a:avLst/>
          </a:prstGeom>
          <a:noFill/>
        </p:spPr>
        <p:txBody>
          <a:bodyPr wrap="square" rtlCol="0">
            <a:spAutoFit/>
          </a:bodyPr>
          <a:lstStyle/>
          <a:p>
            <a:pPr algn="l"/>
            <a:r>
              <a:rPr lang="en-GB" sz="1800" b="0" i="0" dirty="0">
                <a:solidFill>
                  <a:srgbClr val="323130"/>
                </a:solidFill>
                <a:effectLst/>
                <a:latin typeface="Calibri" panose="020F0502020204030204" pitchFamily="34" charset="0"/>
              </a:rPr>
              <a:t> </a:t>
            </a:r>
          </a:p>
        </p:txBody>
      </p:sp>
      <p:sp>
        <p:nvSpPr>
          <p:cNvPr id="4" name="TextBox 3">
            <a:extLst>
              <a:ext uri="{FF2B5EF4-FFF2-40B4-BE49-F238E27FC236}">
                <a16:creationId xmlns:a16="http://schemas.microsoft.com/office/drawing/2014/main" id="{6237D3E2-38FE-47BC-9128-E522601D36A3}"/>
              </a:ext>
            </a:extLst>
          </p:cNvPr>
          <p:cNvSpPr txBox="1"/>
          <p:nvPr/>
        </p:nvSpPr>
        <p:spPr>
          <a:xfrm>
            <a:off x="267286" y="126609"/>
            <a:ext cx="9791114" cy="830997"/>
          </a:xfrm>
          <a:prstGeom prst="rect">
            <a:avLst/>
          </a:prstGeom>
          <a:noFill/>
        </p:spPr>
        <p:txBody>
          <a:bodyPr wrap="square" rtlCol="0">
            <a:spAutoFit/>
          </a:bodyPr>
          <a:lstStyle/>
          <a:p>
            <a:r>
              <a:rPr lang="en-GB" sz="4800" dirty="0">
                <a:solidFill>
                  <a:schemeClr val="bg1"/>
                </a:solidFill>
              </a:rPr>
              <a:t>WHOLE SCHOOL NURTURE</a:t>
            </a:r>
          </a:p>
        </p:txBody>
      </p:sp>
      <p:sp>
        <p:nvSpPr>
          <p:cNvPr id="5" name="TextBox 4">
            <a:extLst>
              <a:ext uri="{FF2B5EF4-FFF2-40B4-BE49-F238E27FC236}">
                <a16:creationId xmlns:a16="http://schemas.microsoft.com/office/drawing/2014/main" id="{39A0DD6D-1CE0-4815-A8B7-2D9A30940597}"/>
              </a:ext>
            </a:extLst>
          </p:cNvPr>
          <p:cNvSpPr txBox="1"/>
          <p:nvPr/>
        </p:nvSpPr>
        <p:spPr>
          <a:xfrm>
            <a:off x="3052689" y="5646391"/>
            <a:ext cx="7920110" cy="584775"/>
          </a:xfrm>
          <a:prstGeom prst="rect">
            <a:avLst/>
          </a:prstGeom>
          <a:noFill/>
        </p:spPr>
        <p:txBody>
          <a:bodyPr wrap="square">
            <a:spAutoFit/>
          </a:bodyPr>
          <a:lstStyle/>
          <a:p>
            <a:r>
              <a:rPr lang="en-GB" sz="3200" dirty="0">
                <a:hlinkClick r:id="rId2"/>
              </a:rPr>
              <a:t>https://www.nurtureuk.org/nurturingkent</a:t>
            </a:r>
            <a:r>
              <a:rPr lang="en-GB" sz="3200" dirty="0"/>
              <a:t> </a:t>
            </a:r>
          </a:p>
        </p:txBody>
      </p:sp>
      <p:graphicFrame>
        <p:nvGraphicFramePr>
          <p:cNvPr id="6" name="Table 5">
            <a:extLst>
              <a:ext uri="{FF2B5EF4-FFF2-40B4-BE49-F238E27FC236}">
                <a16:creationId xmlns:a16="http://schemas.microsoft.com/office/drawing/2014/main" id="{1AC1AAF6-AFE0-42FD-968D-B8E39D043D90}"/>
              </a:ext>
            </a:extLst>
          </p:cNvPr>
          <p:cNvGraphicFramePr>
            <a:graphicFrameLocks noGrp="1"/>
          </p:cNvGraphicFramePr>
          <p:nvPr>
            <p:extLst>
              <p:ext uri="{D42A27DB-BD31-4B8C-83A1-F6EECF244321}">
                <p14:modId xmlns:p14="http://schemas.microsoft.com/office/powerpoint/2010/main" val="2920710826"/>
              </p:ext>
            </p:extLst>
          </p:nvPr>
        </p:nvGraphicFramePr>
        <p:xfrm>
          <a:off x="998805" y="1547447"/>
          <a:ext cx="9186203" cy="3896750"/>
        </p:xfrm>
        <a:graphic>
          <a:graphicData uri="http://schemas.openxmlformats.org/drawingml/2006/table">
            <a:tbl>
              <a:tblPr/>
              <a:tblGrid>
                <a:gridCol w="3116361">
                  <a:extLst>
                    <a:ext uri="{9D8B030D-6E8A-4147-A177-3AD203B41FA5}">
                      <a16:colId xmlns:a16="http://schemas.microsoft.com/office/drawing/2014/main" val="1108895430"/>
                    </a:ext>
                  </a:extLst>
                </a:gridCol>
                <a:gridCol w="4609388">
                  <a:extLst>
                    <a:ext uri="{9D8B030D-6E8A-4147-A177-3AD203B41FA5}">
                      <a16:colId xmlns:a16="http://schemas.microsoft.com/office/drawing/2014/main" val="674139688"/>
                    </a:ext>
                  </a:extLst>
                </a:gridCol>
                <a:gridCol w="1460454">
                  <a:extLst>
                    <a:ext uri="{9D8B030D-6E8A-4147-A177-3AD203B41FA5}">
                      <a16:colId xmlns:a16="http://schemas.microsoft.com/office/drawing/2014/main" val="2193345785"/>
                    </a:ext>
                  </a:extLst>
                </a:gridCol>
              </a:tblGrid>
              <a:tr h="354250">
                <a:tc>
                  <a:txBody>
                    <a:bodyPr/>
                    <a:lstStyle/>
                    <a:p>
                      <a:r>
                        <a:rPr lang="en-GB" sz="1100">
                          <a:solidFill>
                            <a:srgbClr val="000000"/>
                          </a:solidFill>
                          <a:effectLst/>
                          <a:latin typeface="Arial" panose="020B0604020202020204" pitchFamily="34" charset="0"/>
                        </a:rPr>
                        <a:t>Thanet</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19</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15%</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57319122"/>
                  </a:ext>
                </a:extLst>
              </a:tr>
              <a:tr h="354250">
                <a:tc>
                  <a:txBody>
                    <a:bodyPr/>
                    <a:lstStyle/>
                    <a:p>
                      <a:r>
                        <a:rPr lang="en-GB" sz="1100">
                          <a:solidFill>
                            <a:srgbClr val="000000"/>
                          </a:solidFill>
                          <a:effectLst/>
                          <a:latin typeface="Arial" panose="020B0604020202020204" pitchFamily="34" charset="0"/>
                        </a:rPr>
                        <a:t>Dover</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17</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14%</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4107130433"/>
                  </a:ext>
                </a:extLst>
              </a:tr>
              <a:tr h="354250">
                <a:tc>
                  <a:txBody>
                    <a:bodyPr/>
                    <a:lstStyle/>
                    <a:p>
                      <a:r>
                        <a:rPr lang="en-GB" sz="1100">
                          <a:solidFill>
                            <a:srgbClr val="000000"/>
                          </a:solidFill>
                          <a:effectLst/>
                          <a:latin typeface="Arial" panose="020B0604020202020204" pitchFamily="34" charset="0"/>
                        </a:rPr>
                        <a:t>Ashford</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14</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11%</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1833058666"/>
                  </a:ext>
                </a:extLst>
              </a:tr>
              <a:tr h="354250">
                <a:tc>
                  <a:txBody>
                    <a:bodyPr/>
                    <a:lstStyle/>
                    <a:p>
                      <a:r>
                        <a:rPr lang="en-GB" sz="1100">
                          <a:solidFill>
                            <a:srgbClr val="000000"/>
                          </a:solidFill>
                          <a:effectLst/>
                          <a:latin typeface="Arial" panose="020B0604020202020204" pitchFamily="34" charset="0"/>
                        </a:rPr>
                        <a:t>Maidstone</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14</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11%</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1440684215"/>
                  </a:ext>
                </a:extLst>
              </a:tr>
              <a:tr h="354250">
                <a:tc>
                  <a:txBody>
                    <a:bodyPr/>
                    <a:lstStyle/>
                    <a:p>
                      <a:r>
                        <a:rPr lang="en-GB" sz="1100">
                          <a:solidFill>
                            <a:srgbClr val="000000"/>
                          </a:solidFill>
                          <a:effectLst/>
                          <a:latin typeface="Arial" panose="020B0604020202020204" pitchFamily="34" charset="0"/>
                        </a:rPr>
                        <a:t>Folkestone and Hythe</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12</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10%</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4161038886"/>
                  </a:ext>
                </a:extLst>
              </a:tr>
              <a:tr h="354250">
                <a:tc>
                  <a:txBody>
                    <a:bodyPr/>
                    <a:lstStyle/>
                    <a:p>
                      <a:r>
                        <a:rPr lang="en-GB" sz="1100">
                          <a:solidFill>
                            <a:srgbClr val="000000"/>
                          </a:solidFill>
                          <a:effectLst/>
                          <a:latin typeface="Arial" panose="020B0604020202020204" pitchFamily="34" charset="0"/>
                        </a:rPr>
                        <a:t>Canterbury</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dirty="0">
                          <a:solidFill>
                            <a:srgbClr val="000000"/>
                          </a:solidFill>
                          <a:effectLst/>
                          <a:latin typeface="Arial" panose="020B0604020202020204" pitchFamily="34" charset="0"/>
                        </a:rPr>
                        <a:t>10</a:t>
                      </a:r>
                      <a:endParaRPr lang="en-GB" sz="1200" dirty="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8%</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2562971343"/>
                  </a:ext>
                </a:extLst>
              </a:tr>
              <a:tr h="354250">
                <a:tc>
                  <a:txBody>
                    <a:bodyPr/>
                    <a:lstStyle/>
                    <a:p>
                      <a:r>
                        <a:rPr lang="en-GB" sz="1100">
                          <a:solidFill>
                            <a:srgbClr val="000000"/>
                          </a:solidFill>
                          <a:effectLst/>
                          <a:latin typeface="Arial" panose="020B0604020202020204" pitchFamily="34" charset="0"/>
                        </a:rPr>
                        <a:t>Tonbridge and Malling</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dirty="0">
                          <a:solidFill>
                            <a:srgbClr val="000000"/>
                          </a:solidFill>
                          <a:effectLst/>
                          <a:latin typeface="Arial" panose="020B0604020202020204" pitchFamily="34" charset="0"/>
                        </a:rPr>
                        <a:t>10</a:t>
                      </a:r>
                      <a:endParaRPr lang="en-GB" sz="1200" dirty="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8%</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2638838285"/>
                  </a:ext>
                </a:extLst>
              </a:tr>
              <a:tr h="354250">
                <a:tc>
                  <a:txBody>
                    <a:bodyPr/>
                    <a:lstStyle/>
                    <a:p>
                      <a:r>
                        <a:rPr lang="en-GB" sz="1100">
                          <a:solidFill>
                            <a:srgbClr val="000000"/>
                          </a:solidFill>
                          <a:effectLst/>
                          <a:latin typeface="Arial" panose="020B0604020202020204" pitchFamily="34" charset="0"/>
                        </a:rPr>
                        <a:t>Tunbridge Wells</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9</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7%</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4024466381"/>
                  </a:ext>
                </a:extLst>
              </a:tr>
              <a:tr h="354250">
                <a:tc>
                  <a:txBody>
                    <a:bodyPr/>
                    <a:lstStyle/>
                    <a:p>
                      <a:r>
                        <a:rPr lang="en-GB" sz="1100" dirty="0">
                          <a:solidFill>
                            <a:srgbClr val="000000"/>
                          </a:solidFill>
                          <a:effectLst/>
                          <a:latin typeface="Arial" panose="020B0604020202020204" pitchFamily="34" charset="0"/>
                        </a:rPr>
                        <a:t>Dartford</a:t>
                      </a:r>
                      <a:endParaRPr lang="en-GB" sz="1200" dirty="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6</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5%</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699910020"/>
                  </a:ext>
                </a:extLst>
              </a:tr>
              <a:tr h="354250">
                <a:tc>
                  <a:txBody>
                    <a:bodyPr/>
                    <a:lstStyle/>
                    <a:p>
                      <a:r>
                        <a:rPr lang="en-GB" sz="1100">
                          <a:solidFill>
                            <a:srgbClr val="000000"/>
                          </a:solidFill>
                          <a:effectLst/>
                          <a:latin typeface="Arial" panose="020B0604020202020204" pitchFamily="34" charset="0"/>
                        </a:rPr>
                        <a:t>Sevenoaks</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6</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5%</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184575364"/>
                  </a:ext>
                </a:extLst>
              </a:tr>
              <a:tr h="354250">
                <a:tc>
                  <a:txBody>
                    <a:bodyPr/>
                    <a:lstStyle/>
                    <a:p>
                      <a:r>
                        <a:rPr lang="en-GB" sz="1100">
                          <a:solidFill>
                            <a:srgbClr val="000000"/>
                          </a:solidFill>
                          <a:effectLst/>
                          <a:latin typeface="Arial" panose="020B0604020202020204" pitchFamily="34" charset="0"/>
                        </a:rPr>
                        <a:t>Gravesham</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a:solidFill>
                            <a:srgbClr val="000000"/>
                          </a:solidFill>
                          <a:effectLst/>
                          <a:latin typeface="Arial" panose="020B0604020202020204" pitchFamily="34" charset="0"/>
                        </a:rPr>
                        <a:t>3</a:t>
                      </a:r>
                      <a:endParaRPr lang="en-GB" sz="1200">
                        <a:effectLst/>
                        <a:latin typeface="Times New Roman" panose="02020603050405020304" pitchFamily="18" charset="0"/>
                      </a:endParaRPr>
                    </a:p>
                  </a:txBody>
                  <a:tcPr marL="68580" marR="68580" anchor="b">
                    <a:lnL>
                      <a:noFill/>
                    </a:lnL>
                    <a:lnR>
                      <a:noFill/>
                    </a:lnR>
                    <a:lnT>
                      <a:noFill/>
                    </a:lnT>
                    <a:lnB>
                      <a:noFill/>
                    </a:lnB>
                    <a:solidFill>
                      <a:srgbClr val="FFFFFF"/>
                    </a:solidFill>
                  </a:tcPr>
                </a:tc>
                <a:tc>
                  <a:txBody>
                    <a:bodyPr/>
                    <a:lstStyle/>
                    <a:p>
                      <a:pPr algn="r"/>
                      <a:r>
                        <a:rPr lang="en-GB" sz="1100" dirty="0">
                          <a:solidFill>
                            <a:srgbClr val="000000"/>
                          </a:solidFill>
                          <a:effectLst/>
                          <a:latin typeface="Arial" panose="020B0604020202020204" pitchFamily="34" charset="0"/>
                        </a:rPr>
                        <a:t>2%</a:t>
                      </a:r>
                      <a:endParaRPr lang="en-GB" sz="1200" dirty="0">
                        <a:effectLst/>
                        <a:latin typeface="Times New Roman" panose="02020603050405020304" pitchFamily="18" charset="0"/>
                      </a:endParaRPr>
                    </a:p>
                  </a:txBody>
                  <a:tcPr marL="68580" marR="68580" anchor="b">
                    <a:lnL>
                      <a:noFill/>
                    </a:lnL>
                    <a:lnR>
                      <a:noFill/>
                    </a:lnR>
                    <a:lnT>
                      <a:noFill/>
                    </a:lnT>
                    <a:lnB>
                      <a:noFill/>
                    </a:lnB>
                    <a:solidFill>
                      <a:srgbClr val="FFFFFF"/>
                    </a:solidFill>
                  </a:tcPr>
                </a:tc>
                <a:extLst>
                  <a:ext uri="{0D108BD9-81ED-4DB2-BD59-A6C34878D82A}">
                    <a16:rowId xmlns:a16="http://schemas.microsoft.com/office/drawing/2014/main" val="350485146"/>
                  </a:ext>
                </a:extLst>
              </a:tr>
            </a:tbl>
          </a:graphicData>
        </a:graphic>
      </p:graphicFrame>
    </p:spTree>
    <p:extLst>
      <p:ext uri="{BB962C8B-B14F-4D97-AF65-F5344CB8AC3E}">
        <p14:creationId xmlns:p14="http://schemas.microsoft.com/office/powerpoint/2010/main" val="201923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4801314"/>
          </a:xfrm>
          <a:prstGeom prst="rect">
            <a:avLst/>
          </a:prstGeom>
          <a:noFill/>
        </p:spPr>
        <p:txBody>
          <a:bodyPr wrap="square" rtlCol="0">
            <a:spAutoFit/>
          </a:bodyPr>
          <a:lstStyle/>
          <a:p>
            <a:pPr algn="l"/>
            <a:r>
              <a:rPr lang="en-GB" sz="1800" b="1" i="0" u="sng" dirty="0">
                <a:solidFill>
                  <a:srgbClr val="323130"/>
                </a:solidFill>
                <a:effectLst/>
                <a:latin typeface="Calibri" panose="020F0502020204030204" pitchFamily="34" charset="0"/>
              </a:rPr>
              <a:t>Supported Employment in School </a:t>
            </a:r>
            <a:r>
              <a:rPr lang="en-GB" sz="1800" b="0" i="0" dirty="0">
                <a:solidFill>
                  <a:srgbClr val="323130"/>
                </a:solidFill>
                <a:effectLst/>
                <a:latin typeface="Calibri" panose="020F0502020204030204" pitchFamily="34" charset="0"/>
              </a:rPr>
              <a:t>provided by: </a:t>
            </a:r>
            <a:r>
              <a:rPr lang="en-GB" sz="1800" b="0" i="0" u="sng" dirty="0">
                <a:solidFill>
                  <a:srgbClr val="323130"/>
                </a:solidFill>
                <a:effectLst/>
                <a:latin typeface="Calibri" panose="020F0502020204030204" pitchFamily="34" charset="0"/>
              </a:rPr>
              <a:t>Specialist Employment Service</a:t>
            </a:r>
            <a:r>
              <a:rPr lang="en-GB" sz="1800" b="0" i="0" dirty="0">
                <a:solidFill>
                  <a:srgbClr val="323130"/>
                </a:solidFill>
                <a:effectLst/>
                <a:latin typeface="Calibri" panose="020F0502020204030204" pitchFamily="34" charset="0"/>
              </a:rPr>
              <a:t> </a:t>
            </a:r>
          </a:p>
          <a:p>
            <a:pPr algn="l"/>
            <a:endParaRPr lang="en-GB" dirty="0">
              <a:solidFill>
                <a:srgbClr val="323130"/>
              </a:solidFill>
              <a:latin typeface="Calibri" panose="020F0502020204030204" pitchFamily="34" charset="0"/>
            </a:endParaRPr>
          </a:p>
          <a:p>
            <a:r>
              <a:rPr lang="en-GB" sz="1800" b="0" i="0" dirty="0">
                <a:solidFill>
                  <a:srgbClr val="323130"/>
                </a:solidFill>
                <a:effectLst/>
                <a:latin typeface="Calibri" panose="020F0502020204030204" pitchFamily="34" charset="0"/>
              </a:rPr>
              <a:t>Specialist training and support for secondary schools to develop their own Supported Employment approaches and embed within their Careers Programme, improving outcomes and transitions for young people with SEND. </a:t>
            </a:r>
            <a:r>
              <a:rPr lang="en-GB" sz="1800" b="0" i="0" dirty="0">
                <a:solidFill>
                  <a:srgbClr val="000000"/>
                </a:solidFill>
                <a:effectLst/>
                <a:latin typeface="Calibri" panose="020F0502020204030204" pitchFamily="34" charset="0"/>
              </a:rPr>
              <a:t>Young people with SEND attending mainstream schools in Years 9 -11 are able to make positive and more informed choices about their future education and employment options through receiving support from staff who have been trained in Supported Employment approaches.</a:t>
            </a:r>
          </a:p>
          <a:p>
            <a:r>
              <a:rPr lang="en-GB" b="1" dirty="0">
                <a:solidFill>
                  <a:srgbClr val="000000"/>
                </a:solidFill>
                <a:latin typeface="Calibri" panose="020F0502020204030204" pitchFamily="34" charset="0"/>
              </a:rPr>
              <a:t>OUTCOMES</a:t>
            </a:r>
          </a:p>
          <a:p>
            <a:pPr algn="l">
              <a:buFont typeface="Arial" panose="020B0604020202020204" pitchFamily="34" charset="0"/>
              <a:buChar char="•"/>
            </a:pPr>
            <a:r>
              <a:rPr lang="en-GB" sz="1800" b="0" i="0" dirty="0">
                <a:solidFill>
                  <a:srgbClr val="000000"/>
                </a:solidFill>
                <a:effectLst/>
                <a:latin typeface="Calibri" panose="020F0502020204030204" pitchFamily="34" charset="0"/>
              </a:rPr>
              <a:t>Students with SEND and their parents/carers are more confident decision makers and are able to make informed choices about which pathways are suitable for them. This will be reflected within their Education Health and Care Plan (EHCP), where appropriate.</a:t>
            </a:r>
            <a:endParaRPr lang="en-GB" sz="18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dirty="0">
                <a:solidFill>
                  <a:srgbClr val="000000"/>
                </a:solidFill>
                <a:effectLst/>
                <a:latin typeface="Calibri" panose="020F0502020204030204" pitchFamily="34" charset="0"/>
              </a:rPr>
              <a:t>Students with SEND transition successfully into the next stages of their lives be it paid work, work experience, or further education to gain qualifications needed for their informed careers pathway.</a:t>
            </a:r>
            <a:endParaRPr lang="en-GB" sz="1800" b="0" i="0" dirty="0">
              <a:solidFill>
                <a:srgbClr val="000000"/>
              </a:solidFill>
              <a:effectLst/>
              <a:latin typeface="Times New Roman" panose="02020603050405020304" pitchFamily="18" charset="0"/>
            </a:endParaRPr>
          </a:p>
          <a:p>
            <a:pPr algn="l">
              <a:buFont typeface="Arial" panose="020B0604020202020204" pitchFamily="34" charset="0"/>
              <a:buChar char="•"/>
            </a:pPr>
            <a:r>
              <a:rPr lang="en-GB" sz="1800" b="0" i="0" dirty="0">
                <a:solidFill>
                  <a:srgbClr val="000000"/>
                </a:solidFill>
                <a:effectLst/>
                <a:latin typeface="Calibri" panose="020F0502020204030204" pitchFamily="34" charset="0"/>
              </a:rPr>
              <a:t>Students with SEND are less likely to be Not in Education, Employment or Training (NEET) through receiving appropriate support to explore and prepare for progression routes from an earlier age through their school.</a:t>
            </a:r>
            <a:endParaRPr lang="en-GB" sz="1800" b="0" i="0" dirty="0">
              <a:solidFill>
                <a:srgbClr val="000000"/>
              </a:solidFill>
              <a:effectLst/>
              <a:latin typeface="Times New Roman" panose="02020603050405020304" pitchFamily="18" charset="0"/>
            </a:endParaRPr>
          </a:p>
          <a:p>
            <a:endParaRPr lang="en-GB" sz="1800" b="0" i="0" dirty="0">
              <a:solidFill>
                <a:srgbClr val="000000"/>
              </a:solidFill>
              <a:effectLst/>
              <a:latin typeface="Calibri" panose="020F0502020204030204" pitchFamily="34" charset="0"/>
            </a:endParaRPr>
          </a:p>
          <a:p>
            <a:pPr algn="l"/>
            <a:endParaRPr lang="en-GB" sz="1800" b="0" i="0" dirty="0">
              <a:solidFill>
                <a:srgbClr val="323130"/>
              </a:solidFill>
              <a:effectLst/>
              <a:latin typeface="Calibri" panose="020F0502020204030204" pitchFamily="34" charset="0"/>
            </a:endParaRPr>
          </a:p>
        </p:txBody>
      </p:sp>
      <p:sp>
        <p:nvSpPr>
          <p:cNvPr id="2" name="TextBox 1">
            <a:extLst>
              <a:ext uri="{FF2B5EF4-FFF2-40B4-BE49-F238E27FC236}">
                <a16:creationId xmlns:a16="http://schemas.microsoft.com/office/drawing/2014/main" id="{6CCAEC45-157D-43F7-9BE3-0F4C903B1705}"/>
              </a:ext>
            </a:extLst>
          </p:cNvPr>
          <p:cNvSpPr txBox="1"/>
          <p:nvPr/>
        </p:nvSpPr>
        <p:spPr>
          <a:xfrm>
            <a:off x="281354" y="168812"/>
            <a:ext cx="9819249" cy="769441"/>
          </a:xfrm>
          <a:prstGeom prst="rect">
            <a:avLst/>
          </a:prstGeom>
          <a:noFill/>
        </p:spPr>
        <p:txBody>
          <a:bodyPr wrap="square" rtlCol="0">
            <a:spAutoFit/>
          </a:bodyPr>
          <a:lstStyle/>
          <a:p>
            <a:r>
              <a:rPr lang="en-GB" sz="4400" dirty="0">
                <a:solidFill>
                  <a:schemeClr val="bg1"/>
                </a:solidFill>
              </a:rPr>
              <a:t>SUPPORTED EMPLOYMENT</a:t>
            </a:r>
          </a:p>
        </p:txBody>
      </p:sp>
    </p:spTree>
    <p:extLst>
      <p:ext uri="{BB962C8B-B14F-4D97-AF65-F5344CB8AC3E}">
        <p14:creationId xmlns:p14="http://schemas.microsoft.com/office/powerpoint/2010/main" val="4290959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2677656"/>
          </a:xfrm>
          <a:prstGeom prst="rect">
            <a:avLst/>
          </a:prstGeom>
          <a:noFill/>
        </p:spPr>
        <p:txBody>
          <a:bodyPr wrap="square" rtlCol="0">
            <a:spAutoFit/>
          </a:bodyPr>
          <a:lstStyle/>
          <a:p>
            <a:r>
              <a:rPr lang="en-GB" sz="1800" b="0" i="0" dirty="0">
                <a:solidFill>
                  <a:srgbClr val="000000"/>
                </a:solidFill>
                <a:effectLst/>
                <a:latin typeface="Calibri" panose="020F0502020204030204" pitchFamily="34" charset="0"/>
              </a:rPr>
              <a:t>Available for all secondary schools to complemen</a:t>
            </a:r>
            <a:r>
              <a:rPr lang="en-GB" dirty="0">
                <a:solidFill>
                  <a:srgbClr val="000000"/>
                </a:solidFill>
                <a:latin typeface="Calibri" panose="020F0502020204030204" pitchFamily="34" charset="0"/>
              </a:rPr>
              <a:t>t careers strategy</a:t>
            </a:r>
          </a:p>
          <a:p>
            <a:endParaRPr lang="en-GB" sz="1800" b="0" i="0" dirty="0">
              <a:solidFill>
                <a:srgbClr val="000000"/>
              </a:solidFill>
              <a:effectLst/>
              <a:latin typeface="Calibri" panose="020F0502020204030204" pitchFamily="34" charset="0"/>
            </a:endParaRPr>
          </a:p>
          <a:p>
            <a:endParaRPr lang="en-GB" dirty="0">
              <a:solidFill>
                <a:srgbClr val="000000"/>
              </a:solidFill>
              <a:latin typeface="Calibri" panose="020F0502020204030204" pitchFamily="34" charset="0"/>
            </a:endParaRPr>
          </a:p>
          <a:p>
            <a:r>
              <a:rPr lang="en-GB" sz="2400" b="0" i="0" dirty="0">
                <a:solidFill>
                  <a:srgbClr val="000000"/>
                </a:solidFill>
                <a:effectLst/>
                <a:latin typeface="Calibri" panose="020F0502020204030204" pitchFamily="34" charset="0"/>
                <a:hlinkClick r:id="rId2"/>
              </a:rPr>
              <a:t>https://www.theeducationpeople.org/products/professional-development/an-introduction-to-supported-employment-and-job-coaching/</a:t>
            </a:r>
            <a:r>
              <a:rPr lang="en-GB" sz="2400" b="0" i="0" dirty="0">
                <a:solidFill>
                  <a:srgbClr val="000000"/>
                </a:solidFill>
                <a:effectLst/>
                <a:latin typeface="Calibri" panose="020F0502020204030204" pitchFamily="34" charset="0"/>
              </a:rPr>
              <a:t> </a:t>
            </a:r>
          </a:p>
          <a:p>
            <a:endParaRPr lang="en-GB" sz="2400" dirty="0">
              <a:solidFill>
                <a:srgbClr val="000000"/>
              </a:solidFill>
              <a:latin typeface="Calibri" panose="020F0502020204030204" pitchFamily="34" charset="0"/>
            </a:endParaRPr>
          </a:p>
          <a:p>
            <a:r>
              <a:rPr lang="en-GB" sz="2400" b="0" i="0" dirty="0">
                <a:solidFill>
                  <a:srgbClr val="000000"/>
                </a:solidFill>
                <a:effectLst/>
                <a:latin typeface="Calibri" panose="020F0502020204030204" pitchFamily="34" charset="0"/>
                <a:hlinkClick r:id="rId3"/>
              </a:rPr>
              <a:t>Charlotte.Burford@theeducationpeople.org</a:t>
            </a:r>
            <a:r>
              <a:rPr lang="en-GB" sz="2400" b="0" i="0" dirty="0">
                <a:solidFill>
                  <a:srgbClr val="000000"/>
                </a:solidFill>
                <a:effectLst/>
                <a:latin typeface="Calibri" panose="020F0502020204030204" pitchFamily="34" charset="0"/>
              </a:rPr>
              <a:t>  </a:t>
            </a:r>
          </a:p>
          <a:p>
            <a:pPr algn="l"/>
            <a:endParaRPr lang="en-GB" sz="1800" b="0" i="0" dirty="0">
              <a:solidFill>
                <a:srgbClr val="323130"/>
              </a:solidFill>
              <a:effectLst/>
              <a:latin typeface="Calibri" panose="020F0502020204030204" pitchFamily="34" charset="0"/>
            </a:endParaRPr>
          </a:p>
        </p:txBody>
      </p:sp>
      <p:sp>
        <p:nvSpPr>
          <p:cNvPr id="2" name="TextBox 1">
            <a:extLst>
              <a:ext uri="{FF2B5EF4-FFF2-40B4-BE49-F238E27FC236}">
                <a16:creationId xmlns:a16="http://schemas.microsoft.com/office/drawing/2014/main" id="{6CCAEC45-157D-43F7-9BE3-0F4C903B1705}"/>
              </a:ext>
            </a:extLst>
          </p:cNvPr>
          <p:cNvSpPr txBox="1"/>
          <p:nvPr/>
        </p:nvSpPr>
        <p:spPr>
          <a:xfrm>
            <a:off x="281354" y="168812"/>
            <a:ext cx="9819249" cy="769441"/>
          </a:xfrm>
          <a:prstGeom prst="rect">
            <a:avLst/>
          </a:prstGeom>
          <a:noFill/>
        </p:spPr>
        <p:txBody>
          <a:bodyPr wrap="square" rtlCol="0">
            <a:spAutoFit/>
          </a:bodyPr>
          <a:lstStyle/>
          <a:p>
            <a:r>
              <a:rPr lang="en-GB" sz="4400" dirty="0">
                <a:solidFill>
                  <a:schemeClr val="bg1"/>
                </a:solidFill>
              </a:rPr>
              <a:t>SUPPORTED EMPLOYMENT</a:t>
            </a:r>
          </a:p>
        </p:txBody>
      </p:sp>
    </p:spTree>
    <p:extLst>
      <p:ext uri="{BB962C8B-B14F-4D97-AF65-F5344CB8AC3E}">
        <p14:creationId xmlns:p14="http://schemas.microsoft.com/office/powerpoint/2010/main" val="94023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6CCAEC45-157D-43F7-9BE3-0F4C903B1705}"/>
              </a:ext>
            </a:extLst>
          </p:cNvPr>
          <p:cNvSpPr txBox="1"/>
          <p:nvPr/>
        </p:nvSpPr>
        <p:spPr>
          <a:xfrm>
            <a:off x="966952" y="1204108"/>
            <a:ext cx="2669406" cy="1781175"/>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kern="1200">
                <a:solidFill>
                  <a:srgbClr val="FFFFFF"/>
                </a:solidFill>
                <a:latin typeface="+mj-lt"/>
                <a:ea typeface="+mj-ea"/>
                <a:cs typeface="+mj-cs"/>
              </a:rPr>
              <a:t>SUPPORTED EMPLOYMENT</a:t>
            </a:r>
          </a:p>
        </p:txBody>
      </p:sp>
      <p:graphicFrame>
        <p:nvGraphicFramePr>
          <p:cNvPr id="4" name="Table 3">
            <a:extLst>
              <a:ext uri="{FF2B5EF4-FFF2-40B4-BE49-F238E27FC236}">
                <a16:creationId xmlns:a16="http://schemas.microsoft.com/office/drawing/2014/main" id="{85920E5E-C752-49FD-90A0-1697A36E5FE7}"/>
              </a:ext>
            </a:extLst>
          </p:cNvPr>
          <p:cNvGraphicFramePr>
            <a:graphicFrameLocks noGrp="1"/>
          </p:cNvGraphicFramePr>
          <p:nvPr>
            <p:extLst>
              <p:ext uri="{D42A27DB-BD31-4B8C-83A1-F6EECF244321}">
                <p14:modId xmlns:p14="http://schemas.microsoft.com/office/powerpoint/2010/main" val="116334397"/>
              </p:ext>
            </p:extLst>
          </p:nvPr>
        </p:nvGraphicFramePr>
        <p:xfrm>
          <a:off x="5082494" y="952500"/>
          <a:ext cx="6062941" cy="5299812"/>
        </p:xfrm>
        <a:graphic>
          <a:graphicData uri="http://schemas.openxmlformats.org/drawingml/2006/table">
            <a:tbl>
              <a:tblPr/>
              <a:tblGrid>
                <a:gridCol w="4108897">
                  <a:extLst>
                    <a:ext uri="{9D8B030D-6E8A-4147-A177-3AD203B41FA5}">
                      <a16:colId xmlns:a16="http://schemas.microsoft.com/office/drawing/2014/main" val="4122160082"/>
                    </a:ext>
                  </a:extLst>
                </a:gridCol>
                <a:gridCol w="1954044">
                  <a:extLst>
                    <a:ext uri="{9D8B030D-6E8A-4147-A177-3AD203B41FA5}">
                      <a16:colId xmlns:a16="http://schemas.microsoft.com/office/drawing/2014/main" val="2207576131"/>
                    </a:ext>
                  </a:extLst>
                </a:gridCol>
              </a:tblGrid>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Ashford</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r" fontAlgn="b">
                        <a:spcBef>
                          <a:spcPts val="0"/>
                        </a:spcBef>
                        <a:spcAft>
                          <a:spcPts val="0"/>
                        </a:spcAft>
                      </a:pPr>
                      <a:r>
                        <a:rPr lang="en-GB" sz="1900" b="0" i="0" u="none" strike="noStrike">
                          <a:solidFill>
                            <a:srgbClr val="000000"/>
                          </a:solidFill>
                          <a:effectLst/>
                          <a:latin typeface="Arial" panose="020B0604020202020204" pitchFamily="34" charset="0"/>
                        </a:rPr>
                        <a:t>1</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2622099620"/>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Canterbury</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r" fontAlgn="b">
                        <a:spcBef>
                          <a:spcPts val="0"/>
                        </a:spcBef>
                        <a:spcAft>
                          <a:spcPts val="0"/>
                        </a:spcAft>
                      </a:pPr>
                      <a:r>
                        <a:rPr lang="en-GB" sz="1900" b="0" i="0" u="none" strike="noStrike">
                          <a:solidFill>
                            <a:srgbClr val="000000"/>
                          </a:solidFill>
                          <a:effectLst/>
                          <a:latin typeface="Arial" panose="020B0604020202020204" pitchFamily="34" charset="0"/>
                        </a:rPr>
                        <a:t>1</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1779901197"/>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Dartford</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l" fontAlgn="b">
                        <a:spcBef>
                          <a:spcPts val="0"/>
                        </a:spcBef>
                        <a:spcAft>
                          <a:spcPts val="0"/>
                        </a:spcAft>
                      </a:pP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2405393575"/>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Dover</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r" fontAlgn="b">
                        <a:spcBef>
                          <a:spcPts val="0"/>
                        </a:spcBef>
                        <a:spcAft>
                          <a:spcPts val="0"/>
                        </a:spcAft>
                      </a:pPr>
                      <a:r>
                        <a:rPr lang="en-GB" sz="1900" b="0" i="0" u="none" strike="noStrike">
                          <a:solidFill>
                            <a:srgbClr val="000000"/>
                          </a:solidFill>
                          <a:effectLst/>
                          <a:latin typeface="Arial" panose="020B0604020202020204" pitchFamily="34" charset="0"/>
                        </a:rPr>
                        <a:t>1</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1989665708"/>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Folkestone and Hythe</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r" fontAlgn="b">
                        <a:spcBef>
                          <a:spcPts val="0"/>
                        </a:spcBef>
                        <a:spcAft>
                          <a:spcPts val="0"/>
                        </a:spcAft>
                      </a:pPr>
                      <a:r>
                        <a:rPr lang="en-GB" sz="1900" b="0" i="0" u="none" strike="noStrike">
                          <a:solidFill>
                            <a:srgbClr val="000000"/>
                          </a:solidFill>
                          <a:effectLst/>
                          <a:latin typeface="Arial" panose="020B0604020202020204" pitchFamily="34" charset="0"/>
                        </a:rPr>
                        <a:t>2</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1372441202"/>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Gravesham</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r" fontAlgn="b">
                        <a:spcBef>
                          <a:spcPts val="0"/>
                        </a:spcBef>
                        <a:spcAft>
                          <a:spcPts val="0"/>
                        </a:spcAft>
                      </a:pPr>
                      <a:r>
                        <a:rPr lang="en-GB" sz="1900" b="0" i="0" u="none" strike="noStrike">
                          <a:solidFill>
                            <a:srgbClr val="000000"/>
                          </a:solidFill>
                          <a:effectLst/>
                          <a:latin typeface="Arial" panose="020B0604020202020204" pitchFamily="34" charset="0"/>
                        </a:rPr>
                        <a:t>2</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1441031492"/>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Maidstone</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r" fontAlgn="b">
                        <a:spcBef>
                          <a:spcPts val="0"/>
                        </a:spcBef>
                        <a:spcAft>
                          <a:spcPts val="0"/>
                        </a:spcAft>
                      </a:pPr>
                      <a:r>
                        <a:rPr lang="en-GB" sz="1900" b="0" i="0" u="none" strike="noStrike">
                          <a:solidFill>
                            <a:srgbClr val="000000"/>
                          </a:solidFill>
                          <a:effectLst/>
                          <a:latin typeface="Arial" panose="020B0604020202020204" pitchFamily="34" charset="0"/>
                        </a:rPr>
                        <a:t>1</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1755117132"/>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Sevenoaks</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l" fontAlgn="b">
                        <a:spcBef>
                          <a:spcPts val="0"/>
                        </a:spcBef>
                        <a:spcAft>
                          <a:spcPts val="0"/>
                        </a:spcAft>
                      </a:pP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541856660"/>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Swale</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r" fontAlgn="b">
                        <a:spcBef>
                          <a:spcPts val="0"/>
                        </a:spcBef>
                        <a:spcAft>
                          <a:spcPts val="0"/>
                        </a:spcAft>
                      </a:pPr>
                      <a:r>
                        <a:rPr lang="en-GB" sz="1900" b="0" i="0" u="none" strike="noStrike">
                          <a:solidFill>
                            <a:srgbClr val="000000"/>
                          </a:solidFill>
                          <a:effectLst/>
                          <a:latin typeface="Arial" panose="020B0604020202020204" pitchFamily="34" charset="0"/>
                        </a:rPr>
                        <a:t>1</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4025708204"/>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Thanet</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l" fontAlgn="b">
                        <a:spcBef>
                          <a:spcPts val="0"/>
                        </a:spcBef>
                        <a:spcAft>
                          <a:spcPts val="0"/>
                        </a:spcAft>
                      </a:pP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2622947654"/>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Tonbridge and Malling</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tc>
                  <a:txBody>
                    <a:bodyPr/>
                    <a:lstStyle/>
                    <a:p>
                      <a:pPr algn="r" fontAlgn="b">
                        <a:spcBef>
                          <a:spcPts val="0"/>
                        </a:spcBef>
                        <a:spcAft>
                          <a:spcPts val="0"/>
                        </a:spcAft>
                      </a:pPr>
                      <a:r>
                        <a:rPr lang="en-GB" sz="1900" b="0" i="0" u="none" strike="noStrike">
                          <a:solidFill>
                            <a:srgbClr val="000000"/>
                          </a:solidFill>
                          <a:effectLst/>
                          <a:latin typeface="Arial" panose="020B0604020202020204" pitchFamily="34" charset="0"/>
                        </a:rPr>
                        <a:t>2</a:t>
                      </a:r>
                      <a:endParaRPr lang="en-GB" sz="3100" b="0" i="0" u="none" strike="noStrike">
                        <a:effectLst/>
                        <a:latin typeface="Arial" panose="020B0604020202020204" pitchFamily="34" charset="0"/>
                      </a:endParaRPr>
                    </a:p>
                  </a:txBody>
                  <a:tcPr marL="119209" marR="119209" marT="16557" marB="0" anchor="b">
                    <a:lnL>
                      <a:noFill/>
                    </a:lnL>
                    <a:lnR>
                      <a:noFill/>
                    </a:lnR>
                    <a:lnT>
                      <a:noFill/>
                    </a:lnT>
                    <a:lnB>
                      <a:noFill/>
                    </a:lnB>
                  </a:tcPr>
                </a:tc>
                <a:extLst>
                  <a:ext uri="{0D108BD9-81ED-4DB2-BD59-A6C34878D82A}">
                    <a16:rowId xmlns:a16="http://schemas.microsoft.com/office/drawing/2014/main" val="341319674"/>
                  </a:ext>
                </a:extLst>
              </a:tr>
              <a:tr h="371536">
                <a:tc>
                  <a:txBody>
                    <a:bodyPr/>
                    <a:lstStyle/>
                    <a:p>
                      <a:pPr algn="l" fontAlgn="b">
                        <a:spcBef>
                          <a:spcPts val="0"/>
                        </a:spcBef>
                        <a:spcAft>
                          <a:spcPts val="0"/>
                        </a:spcAft>
                      </a:pPr>
                      <a:r>
                        <a:rPr lang="en-GB" sz="1900" b="0" i="0" u="none" strike="noStrike">
                          <a:solidFill>
                            <a:srgbClr val="000000"/>
                          </a:solidFill>
                          <a:effectLst/>
                          <a:latin typeface="Arial" panose="020B0604020202020204" pitchFamily="34" charset="0"/>
                        </a:rPr>
                        <a:t>Tunbridge Wells</a:t>
                      </a:r>
                      <a:endParaRPr lang="en-GB" sz="3100" b="0" i="0" u="none" strike="noStrike">
                        <a:effectLst/>
                        <a:latin typeface="Arial" panose="020B0604020202020204" pitchFamily="34" charset="0"/>
                      </a:endParaRPr>
                    </a:p>
                  </a:txBody>
                  <a:tcPr marL="119209" marR="119209" marT="16557" marB="0" anchor="b">
                    <a:lnL>
                      <a:noFill/>
                    </a:lnL>
                    <a:lnR>
                      <a:noFill/>
                    </a:lnR>
                    <a:lnT>
                      <a:noFill/>
                    </a:lnT>
                    <a:lnB w="12700" cap="flat" cmpd="sng" algn="ctr">
                      <a:solidFill>
                        <a:srgbClr val="8EA9DB"/>
                      </a:solidFill>
                      <a:prstDash val="solid"/>
                      <a:round/>
                      <a:headEnd type="none" w="med" len="med"/>
                      <a:tailEnd type="none" w="med" len="med"/>
                    </a:lnB>
                  </a:tcPr>
                </a:tc>
                <a:tc>
                  <a:txBody>
                    <a:bodyPr/>
                    <a:lstStyle/>
                    <a:p>
                      <a:pPr algn="l" fontAlgn="b">
                        <a:spcBef>
                          <a:spcPts val="0"/>
                        </a:spcBef>
                        <a:spcAft>
                          <a:spcPts val="0"/>
                        </a:spcAft>
                      </a:pPr>
                      <a:endParaRPr lang="en-GB" sz="3100" b="0" i="0" u="none" strike="noStrike">
                        <a:effectLst/>
                        <a:latin typeface="Arial" panose="020B0604020202020204" pitchFamily="34" charset="0"/>
                      </a:endParaRPr>
                    </a:p>
                  </a:txBody>
                  <a:tcPr marL="119209" marR="119209" marT="16557" marB="0" anchor="b">
                    <a:lnL>
                      <a:noFill/>
                    </a:lnL>
                    <a:lnR>
                      <a:noFill/>
                    </a:lnR>
                    <a:lnT>
                      <a:noFill/>
                    </a:lnT>
                    <a:lnB w="1270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216101544"/>
                  </a:ext>
                </a:extLst>
              </a:tr>
              <a:tr h="371536">
                <a:tc>
                  <a:txBody>
                    <a:bodyPr/>
                    <a:lstStyle/>
                    <a:p>
                      <a:pPr algn="l" fontAlgn="b">
                        <a:spcBef>
                          <a:spcPts val="0"/>
                        </a:spcBef>
                        <a:spcAft>
                          <a:spcPts val="0"/>
                        </a:spcAft>
                      </a:pPr>
                      <a:r>
                        <a:rPr lang="en-GB" sz="1900" b="1" i="0" u="none" strike="noStrike">
                          <a:solidFill>
                            <a:srgbClr val="000000"/>
                          </a:solidFill>
                          <a:effectLst/>
                          <a:latin typeface="Arial" panose="020B0604020202020204" pitchFamily="34" charset="0"/>
                        </a:rPr>
                        <a:t>Grand Total</a:t>
                      </a:r>
                      <a:endParaRPr lang="en-GB" sz="3100" b="0" i="0" u="none" strike="noStrike">
                        <a:effectLst/>
                        <a:latin typeface="Arial" panose="020B0604020202020204" pitchFamily="34" charset="0"/>
                      </a:endParaRPr>
                    </a:p>
                  </a:txBody>
                  <a:tcPr marL="119209" marR="119209" marT="16557" marB="0" anchor="b">
                    <a:lnL>
                      <a:noFill/>
                    </a:lnL>
                    <a:lnR>
                      <a:noFill/>
                    </a:lnR>
                    <a:lnT w="1270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spcBef>
                          <a:spcPts val="0"/>
                        </a:spcBef>
                        <a:spcAft>
                          <a:spcPts val="0"/>
                        </a:spcAft>
                      </a:pPr>
                      <a:r>
                        <a:rPr lang="en-GB" sz="1900" b="1" i="0" u="none" strike="noStrike">
                          <a:solidFill>
                            <a:srgbClr val="000000"/>
                          </a:solidFill>
                          <a:effectLst/>
                          <a:latin typeface="Arial" panose="020B0604020202020204" pitchFamily="34" charset="0"/>
                        </a:rPr>
                        <a:t>11</a:t>
                      </a:r>
                      <a:endParaRPr lang="en-GB" sz="3100" b="0" i="0" u="none" strike="noStrike">
                        <a:effectLst/>
                        <a:latin typeface="Arial" panose="020B0604020202020204" pitchFamily="34" charset="0"/>
                      </a:endParaRPr>
                    </a:p>
                  </a:txBody>
                  <a:tcPr marL="119209" marR="119209" marT="16557" marB="0" anchor="b">
                    <a:lnL>
                      <a:noFill/>
                    </a:lnL>
                    <a:lnR>
                      <a:noFill/>
                    </a:lnR>
                    <a:lnT w="1270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1045091174"/>
                  </a:ext>
                </a:extLst>
              </a:tr>
            </a:tbl>
          </a:graphicData>
        </a:graphic>
      </p:graphicFrame>
    </p:spTree>
    <p:extLst>
      <p:ext uri="{BB962C8B-B14F-4D97-AF65-F5344CB8AC3E}">
        <p14:creationId xmlns:p14="http://schemas.microsoft.com/office/powerpoint/2010/main" val="333609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021BA6-1685-4716-B134-435130A2AE35}"/>
              </a:ext>
            </a:extLst>
          </p:cNvPr>
          <p:cNvSpPr txBox="1"/>
          <p:nvPr/>
        </p:nvSpPr>
        <p:spPr>
          <a:xfrm>
            <a:off x="516835" y="2405270"/>
            <a:ext cx="10787269" cy="2585323"/>
          </a:xfrm>
          <a:prstGeom prst="rect">
            <a:avLst/>
          </a:prstGeom>
          <a:noFill/>
        </p:spPr>
        <p:txBody>
          <a:bodyPr wrap="square" rtlCol="0">
            <a:spAutoFit/>
          </a:bodyPr>
          <a:lstStyle/>
          <a:p>
            <a:pPr algn="ctr"/>
            <a:r>
              <a:rPr lang="en-GB" sz="5400" b="1" dirty="0">
                <a:solidFill>
                  <a:srgbClr val="295097"/>
                </a:solidFill>
              </a:rPr>
              <a:t>Welcome</a:t>
            </a:r>
          </a:p>
          <a:p>
            <a:pPr algn="ctr"/>
            <a:r>
              <a:rPr lang="en-GB" sz="5400" b="1" dirty="0">
                <a:solidFill>
                  <a:srgbClr val="295097"/>
                </a:solidFill>
              </a:rPr>
              <a:t>Matt Dunkley Corporate Director Children’s Services </a:t>
            </a:r>
          </a:p>
        </p:txBody>
      </p:sp>
    </p:spTree>
    <p:extLst>
      <p:ext uri="{BB962C8B-B14F-4D97-AF65-F5344CB8AC3E}">
        <p14:creationId xmlns:p14="http://schemas.microsoft.com/office/powerpoint/2010/main" val="3274860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4524315"/>
          </a:xfrm>
          <a:prstGeom prst="rect">
            <a:avLst/>
          </a:prstGeom>
          <a:noFill/>
        </p:spPr>
        <p:txBody>
          <a:bodyPr wrap="square" rtlCol="0">
            <a:spAutoFit/>
          </a:bodyPr>
          <a:lstStyle/>
          <a:p>
            <a:endParaRPr lang="en-GB" dirty="0"/>
          </a:p>
          <a:p>
            <a:endParaRPr lang="en-GB" dirty="0"/>
          </a:p>
          <a:p>
            <a:r>
              <a:rPr lang="en-GB" dirty="0"/>
              <a:t>Training for Governors, Headteachers, senior leaders and SENDCos. 2021-2022</a:t>
            </a:r>
          </a:p>
          <a:p>
            <a:endParaRPr lang="en-GB" dirty="0"/>
          </a:p>
          <a:p>
            <a:r>
              <a:rPr lang="en-GB" dirty="0"/>
              <a:t>Outcome – to inform leaders of the mainstream core standards and to outline the responsibility of mainstream schools.</a:t>
            </a:r>
          </a:p>
          <a:p>
            <a:endParaRPr lang="en-GB" dirty="0"/>
          </a:p>
          <a:p>
            <a:endParaRPr lang="en-GB" dirty="0"/>
          </a:p>
          <a:p>
            <a:r>
              <a:rPr lang="en-GB" dirty="0"/>
              <a:t>Plans to consider more specialist training elements to influence Quality First Teaching and link to ILE pathway/distributed leadership alongside the SEND Teacher Handbook published by NASEN in December 2021</a:t>
            </a:r>
          </a:p>
          <a:p>
            <a:endParaRPr lang="en-GB" dirty="0"/>
          </a:p>
          <a:p>
            <a:endParaRPr lang="en-GB" dirty="0"/>
          </a:p>
          <a:p>
            <a:endParaRPr lang="en-GB" dirty="0"/>
          </a:p>
          <a:p>
            <a:r>
              <a:rPr lang="en-GB" dirty="0"/>
              <a:t>Scoping due to start in Term 4. </a:t>
            </a:r>
          </a:p>
          <a:p>
            <a:endParaRPr lang="en-GB" dirty="0"/>
          </a:p>
          <a:p>
            <a:endParaRPr lang="en-GB" dirty="0"/>
          </a:p>
        </p:txBody>
      </p:sp>
      <p:sp>
        <p:nvSpPr>
          <p:cNvPr id="2" name="TextBox 1">
            <a:extLst>
              <a:ext uri="{FF2B5EF4-FFF2-40B4-BE49-F238E27FC236}">
                <a16:creationId xmlns:a16="http://schemas.microsoft.com/office/drawing/2014/main" id="{6940C6CA-3245-4F01-8E19-2CE357BCC0A4}"/>
              </a:ext>
            </a:extLst>
          </p:cNvPr>
          <p:cNvSpPr txBox="1"/>
          <p:nvPr/>
        </p:nvSpPr>
        <p:spPr>
          <a:xfrm>
            <a:off x="281354" y="154745"/>
            <a:ext cx="9875520" cy="707886"/>
          </a:xfrm>
          <a:prstGeom prst="rect">
            <a:avLst/>
          </a:prstGeom>
          <a:noFill/>
        </p:spPr>
        <p:txBody>
          <a:bodyPr wrap="square" rtlCol="0">
            <a:spAutoFit/>
          </a:bodyPr>
          <a:lstStyle/>
          <a:p>
            <a:r>
              <a:rPr lang="en-GB" sz="4000" dirty="0">
                <a:solidFill>
                  <a:schemeClr val="bg1"/>
                </a:solidFill>
              </a:rPr>
              <a:t>MAINSTREAM CORE STANDARDS</a:t>
            </a:r>
          </a:p>
        </p:txBody>
      </p:sp>
    </p:spTree>
    <p:extLst>
      <p:ext uri="{BB962C8B-B14F-4D97-AF65-F5344CB8AC3E}">
        <p14:creationId xmlns:p14="http://schemas.microsoft.com/office/powerpoint/2010/main" val="853676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3970318"/>
          </a:xfrm>
          <a:prstGeom prst="rect">
            <a:avLst/>
          </a:prstGeom>
          <a:noFill/>
        </p:spPr>
        <p:txBody>
          <a:bodyPr wrap="square" rtlCol="0">
            <a:spAutoFit/>
          </a:bodyPr>
          <a:lstStyle/>
          <a:p>
            <a:r>
              <a:rPr lang="en-GB" dirty="0"/>
              <a:t>TRANSITION WORKING GROUP</a:t>
            </a:r>
          </a:p>
          <a:p>
            <a:endParaRPr lang="en-GB" dirty="0"/>
          </a:p>
          <a:p>
            <a:r>
              <a:rPr lang="en-GB" dirty="0"/>
              <a:t>Representatives from SEND team, EYFS, Post 16 providers, mainstream senior leaders.</a:t>
            </a:r>
          </a:p>
          <a:p>
            <a:endParaRPr lang="en-GB" dirty="0"/>
          </a:p>
          <a:p>
            <a:r>
              <a:rPr lang="en-GB" b="1" dirty="0"/>
              <a:t>Purpose</a:t>
            </a:r>
          </a:p>
          <a:p>
            <a:endParaRPr lang="en-GB" dirty="0"/>
          </a:p>
          <a:p>
            <a:pPr marL="285750" indent="-285750">
              <a:buFont typeface="Arial" panose="020B0604020202020204" pitchFamily="34" charset="0"/>
              <a:buChar char="•"/>
            </a:pPr>
            <a:r>
              <a:rPr lang="en-GB" dirty="0"/>
              <a:t>Implement Transition Charter and review accordingly (this is to include timelines)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Produce a guidance document for all </a:t>
            </a:r>
            <a:r>
              <a:rPr lang="en-GB" dirty="0" err="1"/>
              <a:t>interdependents</a:t>
            </a:r>
            <a:r>
              <a:rPr lang="en-GB" dirty="0"/>
              <a:t> to ensure effective transition of children with SEND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Use the guidance document to influence systemic change in how transition is managed across the county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Communicate said improvements to schools and other agencies</a:t>
            </a:r>
          </a:p>
          <a:p>
            <a:endParaRPr lang="en-GB" dirty="0"/>
          </a:p>
        </p:txBody>
      </p:sp>
      <p:sp>
        <p:nvSpPr>
          <p:cNvPr id="2" name="TextBox 1">
            <a:extLst>
              <a:ext uri="{FF2B5EF4-FFF2-40B4-BE49-F238E27FC236}">
                <a16:creationId xmlns:a16="http://schemas.microsoft.com/office/drawing/2014/main" id="{B280A02C-0E5B-4530-A82D-9E983ECB432F}"/>
              </a:ext>
            </a:extLst>
          </p:cNvPr>
          <p:cNvSpPr txBox="1"/>
          <p:nvPr/>
        </p:nvSpPr>
        <p:spPr>
          <a:xfrm>
            <a:off x="239151" y="154745"/>
            <a:ext cx="9762978" cy="769441"/>
          </a:xfrm>
          <a:prstGeom prst="rect">
            <a:avLst/>
          </a:prstGeom>
          <a:noFill/>
        </p:spPr>
        <p:txBody>
          <a:bodyPr wrap="square" rtlCol="0">
            <a:spAutoFit/>
          </a:bodyPr>
          <a:lstStyle/>
          <a:p>
            <a:r>
              <a:rPr lang="en-GB" sz="4400" dirty="0">
                <a:solidFill>
                  <a:schemeClr val="bg1"/>
                </a:solidFill>
              </a:rPr>
              <a:t>EFFECTIVE TRANSITIONS</a:t>
            </a:r>
          </a:p>
        </p:txBody>
      </p:sp>
    </p:spTree>
    <p:extLst>
      <p:ext uri="{BB962C8B-B14F-4D97-AF65-F5344CB8AC3E}">
        <p14:creationId xmlns:p14="http://schemas.microsoft.com/office/powerpoint/2010/main" val="509026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1815882"/>
          </a:xfrm>
          <a:prstGeom prst="rect">
            <a:avLst/>
          </a:prstGeom>
          <a:noFill/>
        </p:spPr>
        <p:txBody>
          <a:bodyPr wrap="square" rtlCol="0">
            <a:spAutoFit/>
          </a:bodyPr>
          <a:lstStyle/>
          <a:p>
            <a:r>
              <a:rPr lang="en-GB" sz="2800" dirty="0">
                <a:solidFill>
                  <a:srgbClr val="295097"/>
                </a:solidFill>
              </a:rPr>
              <a:t>1. ASC – being scoped in conjunction with NHS</a:t>
            </a:r>
          </a:p>
          <a:p>
            <a:r>
              <a:rPr lang="en-GB" sz="2800" dirty="0">
                <a:solidFill>
                  <a:srgbClr val="295097"/>
                </a:solidFill>
              </a:rPr>
              <a:t>2. Summer born/school readiness</a:t>
            </a:r>
          </a:p>
          <a:p>
            <a:r>
              <a:rPr lang="en-GB" sz="2800" dirty="0">
                <a:solidFill>
                  <a:srgbClr val="295097"/>
                </a:solidFill>
              </a:rPr>
              <a:t>3. Core Training Offer</a:t>
            </a:r>
          </a:p>
          <a:p>
            <a:r>
              <a:rPr lang="en-GB" sz="2800" dirty="0">
                <a:solidFill>
                  <a:srgbClr val="295097"/>
                </a:solidFill>
              </a:rPr>
              <a:t>4. Best Practice Guidance</a:t>
            </a:r>
          </a:p>
        </p:txBody>
      </p:sp>
      <p:sp>
        <p:nvSpPr>
          <p:cNvPr id="2" name="TextBox 1">
            <a:extLst>
              <a:ext uri="{FF2B5EF4-FFF2-40B4-BE49-F238E27FC236}">
                <a16:creationId xmlns:a16="http://schemas.microsoft.com/office/drawing/2014/main" id="{B280A02C-0E5B-4530-A82D-9E983ECB432F}"/>
              </a:ext>
            </a:extLst>
          </p:cNvPr>
          <p:cNvSpPr txBox="1"/>
          <p:nvPr/>
        </p:nvSpPr>
        <p:spPr>
          <a:xfrm>
            <a:off x="239151" y="154745"/>
            <a:ext cx="9762978" cy="769441"/>
          </a:xfrm>
          <a:prstGeom prst="rect">
            <a:avLst/>
          </a:prstGeom>
          <a:noFill/>
        </p:spPr>
        <p:txBody>
          <a:bodyPr wrap="square" rtlCol="0">
            <a:spAutoFit/>
          </a:bodyPr>
          <a:lstStyle/>
          <a:p>
            <a:r>
              <a:rPr lang="en-GB" sz="4400" dirty="0">
                <a:solidFill>
                  <a:schemeClr val="bg1"/>
                </a:solidFill>
              </a:rPr>
              <a:t>PROJECTS PENDING</a:t>
            </a:r>
          </a:p>
        </p:txBody>
      </p:sp>
    </p:spTree>
    <p:extLst>
      <p:ext uri="{BB962C8B-B14F-4D97-AF65-F5344CB8AC3E}">
        <p14:creationId xmlns:p14="http://schemas.microsoft.com/office/powerpoint/2010/main" val="3079546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923330"/>
          </a:xfrm>
          <a:prstGeom prst="rect">
            <a:avLst/>
          </a:prstGeom>
          <a:noFill/>
        </p:spPr>
        <p:txBody>
          <a:bodyPr wrap="square" rtlCol="0">
            <a:spAutoFit/>
          </a:bodyPr>
          <a:lstStyle/>
          <a:p>
            <a:r>
              <a:rPr lang="en-GB" dirty="0"/>
              <a:t>BAR CHART SLIDE</a:t>
            </a:r>
          </a:p>
          <a:p>
            <a:endParaRPr lang="en-GB" dirty="0"/>
          </a:p>
          <a:p>
            <a:endParaRPr lang="en-GB" dirty="0"/>
          </a:p>
        </p:txBody>
      </p:sp>
      <p:pic>
        <p:nvPicPr>
          <p:cNvPr id="2" name="Picture 1">
            <a:extLst>
              <a:ext uri="{FF2B5EF4-FFF2-40B4-BE49-F238E27FC236}">
                <a16:creationId xmlns:a16="http://schemas.microsoft.com/office/drawing/2014/main" id="{F2358BE6-8292-4E11-A18F-B91559892499}"/>
              </a:ext>
            </a:extLst>
          </p:cNvPr>
          <p:cNvPicPr>
            <a:picLocks noChangeAspect="1"/>
          </p:cNvPicPr>
          <p:nvPr/>
        </p:nvPicPr>
        <p:blipFill>
          <a:blip r:embed="rId2"/>
          <a:stretch>
            <a:fillRect/>
          </a:stretch>
        </p:blipFill>
        <p:spPr>
          <a:xfrm>
            <a:off x="523875" y="114300"/>
            <a:ext cx="11144250" cy="6629400"/>
          </a:xfrm>
          <a:prstGeom prst="rect">
            <a:avLst/>
          </a:prstGeom>
        </p:spPr>
      </p:pic>
    </p:spTree>
    <p:extLst>
      <p:ext uri="{BB962C8B-B14F-4D97-AF65-F5344CB8AC3E}">
        <p14:creationId xmlns:p14="http://schemas.microsoft.com/office/powerpoint/2010/main" val="4129725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51E32C-DAD4-4A77-87AE-1FF76EC65661}"/>
              </a:ext>
            </a:extLst>
          </p:cNvPr>
          <p:cNvSpPr txBox="1"/>
          <p:nvPr/>
        </p:nvSpPr>
        <p:spPr>
          <a:xfrm>
            <a:off x="211015" y="112542"/>
            <a:ext cx="9861453" cy="830997"/>
          </a:xfrm>
          <a:prstGeom prst="rect">
            <a:avLst/>
          </a:prstGeom>
          <a:noFill/>
        </p:spPr>
        <p:txBody>
          <a:bodyPr wrap="square" rtlCol="0">
            <a:spAutoFit/>
          </a:bodyPr>
          <a:lstStyle/>
          <a:p>
            <a:r>
              <a:rPr lang="en-GB" sz="4800" dirty="0">
                <a:solidFill>
                  <a:schemeClr val="bg1"/>
                </a:solidFill>
              </a:rPr>
              <a:t>MONITORING AND EVALUATION</a:t>
            </a:r>
          </a:p>
        </p:txBody>
      </p:sp>
      <p:sp>
        <p:nvSpPr>
          <p:cNvPr id="3" name="TextBox 2">
            <a:extLst>
              <a:ext uri="{FF2B5EF4-FFF2-40B4-BE49-F238E27FC236}">
                <a16:creationId xmlns:a16="http://schemas.microsoft.com/office/drawing/2014/main" id="{36528068-42A8-4FC6-A506-100D4D1B7F02}"/>
              </a:ext>
            </a:extLst>
          </p:cNvPr>
          <p:cNvSpPr txBox="1"/>
          <p:nvPr/>
        </p:nvSpPr>
        <p:spPr>
          <a:xfrm>
            <a:off x="211015" y="1800665"/>
            <a:ext cx="11451102" cy="5355184"/>
          </a:xfrm>
          <a:prstGeom prst="rect">
            <a:avLst/>
          </a:prstGeom>
          <a:noFill/>
        </p:spPr>
        <p:txBody>
          <a:bodyPr wrap="square" rtlCol="0">
            <a:spAutoFit/>
          </a:bodyPr>
          <a:lstStyle/>
          <a:p>
            <a:r>
              <a:rPr lang="en-GB" dirty="0"/>
              <a:t>How do we know all this work is having an impact?</a:t>
            </a:r>
          </a:p>
          <a:p>
            <a:r>
              <a:rPr lang="en-GB" dirty="0"/>
              <a:t>What will be the change in trends re EHCP applications?</a:t>
            </a:r>
          </a:p>
          <a:p>
            <a:r>
              <a:rPr lang="en-GB" dirty="0"/>
              <a:t>What is the engagement of schools?</a:t>
            </a:r>
          </a:p>
          <a:p>
            <a:r>
              <a:rPr lang="en-GB" dirty="0"/>
              <a:t>What is the geographical spread? Area? District</a:t>
            </a:r>
          </a:p>
          <a:p>
            <a:endParaRPr lang="en-GB" dirty="0"/>
          </a:p>
          <a:p>
            <a:endParaRPr lang="en-GB" dirty="0"/>
          </a:p>
          <a:p>
            <a:r>
              <a:rPr lang="en-GB" dirty="0"/>
              <a:t>KPIs around CATIE</a:t>
            </a: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Schools can identify SEN needs, implement appropriate effective strategies to ensure high quality teaching and learning outcomes, and work with parents as partners.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Improved engagement and progress in learning improved attendance fewer reduced timetables reduced exclusions.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Schools can share best practice review progress and draw in specialist leadership support to embed inclusive practices.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Arial" panose="020B0604020202020204" pitchFamily="34" charset="0"/>
                <a:ea typeface="Calibri" panose="020F0502020204030204" pitchFamily="34" charset="0"/>
                <a:cs typeface="Times New Roman" panose="02020603050405020304" pitchFamily="18" charset="0"/>
              </a:rPr>
              <a:t>Schools feel confident to adopt more inclusive practices. Children and young people feel included, and experience improved emotional wellbeing.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a:p>
            <a:endParaRPr lang="en-GB" dirty="0"/>
          </a:p>
        </p:txBody>
      </p:sp>
    </p:spTree>
    <p:extLst>
      <p:ext uri="{BB962C8B-B14F-4D97-AF65-F5344CB8AC3E}">
        <p14:creationId xmlns:p14="http://schemas.microsoft.com/office/powerpoint/2010/main" val="26909138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BE7A7D-A8FC-4012-80DC-FB04F1EEDD8E}"/>
              </a:ext>
            </a:extLst>
          </p:cNvPr>
          <p:cNvSpPr txBox="1"/>
          <p:nvPr/>
        </p:nvSpPr>
        <p:spPr>
          <a:xfrm>
            <a:off x="3049172" y="3261918"/>
            <a:ext cx="6098344" cy="369332"/>
          </a:xfrm>
          <a:prstGeom prst="rect">
            <a:avLst/>
          </a:prstGeom>
          <a:noFill/>
        </p:spPr>
        <p:txBody>
          <a:bodyPr wrap="square">
            <a:spAutoFit/>
          </a:bodyPr>
          <a:lstStyle/>
          <a:p>
            <a:endParaRPr lang="en-GB" dirty="0"/>
          </a:p>
        </p:txBody>
      </p:sp>
      <p:sp>
        <p:nvSpPr>
          <p:cNvPr id="4" name="TextBox 3">
            <a:extLst>
              <a:ext uri="{FF2B5EF4-FFF2-40B4-BE49-F238E27FC236}">
                <a16:creationId xmlns:a16="http://schemas.microsoft.com/office/drawing/2014/main" id="{437588A9-0F3C-40DD-9881-CBFF27EFA22C}"/>
              </a:ext>
            </a:extLst>
          </p:cNvPr>
          <p:cNvSpPr txBox="1"/>
          <p:nvPr/>
        </p:nvSpPr>
        <p:spPr>
          <a:xfrm>
            <a:off x="506437" y="196948"/>
            <a:ext cx="9566031" cy="707886"/>
          </a:xfrm>
          <a:prstGeom prst="rect">
            <a:avLst/>
          </a:prstGeom>
          <a:noFill/>
        </p:spPr>
        <p:txBody>
          <a:bodyPr wrap="square" rtlCol="0">
            <a:spAutoFit/>
          </a:bodyPr>
          <a:lstStyle/>
          <a:p>
            <a:r>
              <a:rPr lang="en-GB" sz="4000" dirty="0">
                <a:solidFill>
                  <a:schemeClr val="bg1"/>
                </a:solidFill>
              </a:rPr>
              <a:t>School Inclusion Dashboard</a:t>
            </a:r>
          </a:p>
        </p:txBody>
      </p:sp>
      <p:sp>
        <p:nvSpPr>
          <p:cNvPr id="6" name="TextBox 5">
            <a:extLst>
              <a:ext uri="{FF2B5EF4-FFF2-40B4-BE49-F238E27FC236}">
                <a16:creationId xmlns:a16="http://schemas.microsoft.com/office/drawing/2014/main" id="{B9E81B57-1714-42EB-ACF0-3FFCE73982E8}"/>
              </a:ext>
            </a:extLst>
          </p:cNvPr>
          <p:cNvSpPr txBox="1"/>
          <p:nvPr/>
        </p:nvSpPr>
        <p:spPr>
          <a:xfrm>
            <a:off x="844062" y="1184427"/>
            <a:ext cx="10494498" cy="3693319"/>
          </a:xfrm>
          <a:prstGeom prst="rect">
            <a:avLst/>
          </a:prstGeom>
          <a:noFill/>
        </p:spPr>
        <p:txBody>
          <a:bodyPr wrap="square">
            <a:spAutoFit/>
          </a:bodyPr>
          <a:lstStyle/>
          <a:p>
            <a:r>
              <a:rPr lang="en-GB" b="1" dirty="0"/>
              <a:t>The purpose of the dashboard is to:</a:t>
            </a:r>
          </a:p>
          <a:p>
            <a:endParaRPr lang="en-GB" sz="1800" dirty="0"/>
          </a:p>
          <a:p>
            <a:pPr marL="285750" indent="-285750">
              <a:buClr>
                <a:schemeClr val="accent2">
                  <a:lumMod val="75000"/>
                </a:schemeClr>
              </a:buClr>
              <a:buFont typeface="Arial" panose="020B0604020202020204" pitchFamily="34" charset="0"/>
              <a:buChar char="•"/>
            </a:pPr>
            <a:r>
              <a:rPr lang="en-GB" sz="1800" dirty="0"/>
              <a:t>Provide area and district based data</a:t>
            </a:r>
          </a:p>
          <a:p>
            <a:pPr marL="285750" indent="-285750">
              <a:buClr>
                <a:schemeClr val="accent2">
                  <a:lumMod val="75000"/>
                </a:schemeClr>
              </a:buClr>
              <a:buFont typeface="Arial" panose="020B0604020202020204" pitchFamily="34" charset="0"/>
              <a:buChar char="•"/>
            </a:pPr>
            <a:r>
              <a:rPr lang="en-GB" sz="1800" dirty="0"/>
              <a:t>Give area and district groups hard data to inform local decision making</a:t>
            </a:r>
          </a:p>
          <a:p>
            <a:pPr marL="285750" indent="-285750">
              <a:buClr>
                <a:schemeClr val="accent2">
                  <a:lumMod val="75000"/>
                </a:schemeClr>
              </a:buClr>
              <a:buFont typeface="Arial" panose="020B0604020202020204" pitchFamily="34" charset="0"/>
              <a:buChar char="•"/>
            </a:pPr>
            <a:r>
              <a:rPr lang="en-GB" sz="1800" dirty="0"/>
              <a:t>Allow more strategic use of resources</a:t>
            </a:r>
          </a:p>
          <a:p>
            <a:pPr marL="285750" indent="-285750">
              <a:buClr>
                <a:schemeClr val="accent2">
                  <a:lumMod val="75000"/>
                </a:schemeClr>
              </a:buClr>
              <a:buFont typeface="Arial" panose="020B0604020202020204" pitchFamily="34" charset="0"/>
              <a:buChar char="•"/>
            </a:pPr>
            <a:r>
              <a:rPr lang="en-GB" sz="1800" dirty="0"/>
              <a:t>Provide data for analysis of trends over time</a:t>
            </a:r>
          </a:p>
          <a:p>
            <a:pPr marL="285750" indent="-285750">
              <a:buClr>
                <a:schemeClr val="accent2">
                  <a:lumMod val="75000"/>
                </a:schemeClr>
              </a:buClr>
              <a:buFont typeface="Arial" panose="020B0604020202020204" pitchFamily="34" charset="0"/>
              <a:buChar char="•"/>
            </a:pPr>
            <a:r>
              <a:rPr lang="en-GB" sz="1800" dirty="0"/>
              <a:t>Monitor trends as population increases</a:t>
            </a:r>
          </a:p>
          <a:p>
            <a:pPr marL="285750" indent="-285750">
              <a:buClr>
                <a:schemeClr val="accent2">
                  <a:lumMod val="75000"/>
                </a:schemeClr>
              </a:buClr>
              <a:buFont typeface="Arial" panose="020B0604020202020204" pitchFamily="34" charset="0"/>
              <a:buChar char="•"/>
            </a:pPr>
            <a:r>
              <a:rPr lang="en-GB" sz="1800" dirty="0"/>
              <a:t>Provide evidence to support the progress towards KPIs</a:t>
            </a:r>
          </a:p>
          <a:p>
            <a:pPr marL="285750" indent="-285750">
              <a:buClr>
                <a:schemeClr val="accent2">
                  <a:lumMod val="75000"/>
                </a:schemeClr>
              </a:buClr>
              <a:buFont typeface="Arial" panose="020B0604020202020204" pitchFamily="34" charset="0"/>
              <a:buChar char="•"/>
            </a:pPr>
            <a:r>
              <a:rPr lang="en-GB" dirty="0"/>
              <a:t>Provide data to support evaluation of impact of services at local and county level</a:t>
            </a:r>
            <a:endParaRPr lang="en-GB" sz="1800" dirty="0"/>
          </a:p>
          <a:p>
            <a:pPr marL="285750" indent="-285750">
              <a:buClr>
                <a:schemeClr val="accent2">
                  <a:lumMod val="75000"/>
                </a:schemeClr>
              </a:buClr>
              <a:buFont typeface="Arial" panose="020B0604020202020204" pitchFamily="34" charset="0"/>
              <a:buChar char="•"/>
            </a:pPr>
            <a:endParaRPr lang="en-GB" sz="1800" dirty="0"/>
          </a:p>
          <a:p>
            <a:pPr marL="285750" indent="-285750">
              <a:buClr>
                <a:schemeClr val="accent2">
                  <a:lumMod val="75000"/>
                </a:schemeClr>
              </a:buClr>
              <a:buFont typeface="Arial" panose="020B0604020202020204" pitchFamily="34" charset="0"/>
              <a:buChar char="•"/>
            </a:pPr>
            <a:r>
              <a:rPr lang="en-GB" sz="1800" dirty="0"/>
              <a:t>Dashboard will be updated after every January census and following exam results. </a:t>
            </a:r>
          </a:p>
          <a:p>
            <a:pPr marL="285750" indent="-285750">
              <a:buClr>
                <a:schemeClr val="accent2">
                  <a:lumMod val="75000"/>
                </a:schemeClr>
              </a:buClr>
              <a:buFont typeface="Arial" panose="020B0604020202020204" pitchFamily="34" charset="0"/>
              <a:buChar char="•"/>
            </a:pPr>
            <a:r>
              <a:rPr lang="en-GB" sz="1800" dirty="0"/>
              <a:t>Dashboard will be distributed via KAH exec, area boards and SEN board</a:t>
            </a:r>
          </a:p>
          <a:p>
            <a:pPr marL="285750" indent="-285750">
              <a:buClr>
                <a:schemeClr val="accent2">
                  <a:lumMod val="75000"/>
                </a:schemeClr>
              </a:buClr>
              <a:buFont typeface="Arial" panose="020B0604020202020204" pitchFamily="34" charset="0"/>
              <a:buChar char="•"/>
            </a:pPr>
            <a:r>
              <a:rPr lang="en-GB" sz="1800" dirty="0"/>
              <a:t>First ‘live’ dashboard will be available in Oct/Nov 2022 with update after Jan census</a:t>
            </a:r>
          </a:p>
        </p:txBody>
      </p:sp>
    </p:spTree>
    <p:extLst>
      <p:ext uri="{BB962C8B-B14F-4D97-AF65-F5344CB8AC3E}">
        <p14:creationId xmlns:p14="http://schemas.microsoft.com/office/powerpoint/2010/main" val="2839715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1200329"/>
          </a:xfrm>
          <a:prstGeom prst="rect">
            <a:avLst/>
          </a:prstGeom>
          <a:noFill/>
        </p:spPr>
        <p:txBody>
          <a:bodyPr wrap="square" rtlCol="0">
            <a:spAutoFit/>
          </a:bodyPr>
          <a:lstStyle/>
          <a:p>
            <a:endParaRPr lang="en-GB" dirty="0"/>
          </a:p>
          <a:p>
            <a:endParaRPr lang="en-GB" dirty="0"/>
          </a:p>
          <a:p>
            <a:endParaRPr lang="en-GB" dirty="0"/>
          </a:p>
          <a:p>
            <a:endParaRPr lang="en-GB" dirty="0"/>
          </a:p>
        </p:txBody>
      </p:sp>
      <p:sp>
        <p:nvSpPr>
          <p:cNvPr id="4" name="TextBox 3">
            <a:extLst>
              <a:ext uri="{FF2B5EF4-FFF2-40B4-BE49-F238E27FC236}">
                <a16:creationId xmlns:a16="http://schemas.microsoft.com/office/drawing/2014/main" id="{C0CF50B4-C564-4636-91A5-8D25FCC8DDDC}"/>
              </a:ext>
            </a:extLst>
          </p:cNvPr>
          <p:cNvSpPr txBox="1"/>
          <p:nvPr/>
        </p:nvSpPr>
        <p:spPr>
          <a:xfrm>
            <a:off x="506136" y="154745"/>
            <a:ext cx="8511255" cy="830997"/>
          </a:xfrm>
          <a:prstGeom prst="rect">
            <a:avLst/>
          </a:prstGeom>
          <a:noFill/>
        </p:spPr>
        <p:txBody>
          <a:bodyPr wrap="square" rtlCol="0">
            <a:spAutoFit/>
          </a:bodyPr>
          <a:lstStyle/>
          <a:p>
            <a:r>
              <a:rPr lang="en-GB" sz="4800" dirty="0"/>
              <a:t>INCLUSION DASHBOARD</a:t>
            </a:r>
          </a:p>
        </p:txBody>
      </p:sp>
      <p:pic>
        <p:nvPicPr>
          <p:cNvPr id="2" name="Picture 1">
            <a:extLst>
              <a:ext uri="{FF2B5EF4-FFF2-40B4-BE49-F238E27FC236}">
                <a16:creationId xmlns:a16="http://schemas.microsoft.com/office/drawing/2014/main" id="{94EA6AE9-F81E-49E7-A346-DB358F842BBC}"/>
              </a:ext>
            </a:extLst>
          </p:cNvPr>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288183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6C6EF1-D37D-49E4-BC37-DFFCB1111BF8}"/>
              </a:ext>
            </a:extLst>
          </p:cNvPr>
          <p:cNvSpPr txBox="1"/>
          <p:nvPr/>
        </p:nvSpPr>
        <p:spPr>
          <a:xfrm>
            <a:off x="506136" y="1954635"/>
            <a:ext cx="11129394" cy="923330"/>
          </a:xfrm>
          <a:prstGeom prst="rect">
            <a:avLst/>
          </a:prstGeom>
          <a:noFill/>
        </p:spPr>
        <p:txBody>
          <a:bodyPr wrap="square" rtlCol="0">
            <a:spAutoFit/>
          </a:bodyPr>
          <a:lstStyle/>
          <a:p>
            <a:endParaRPr lang="en-GB" dirty="0"/>
          </a:p>
          <a:p>
            <a:endParaRPr lang="en-GB" dirty="0"/>
          </a:p>
          <a:p>
            <a:endParaRPr lang="en-GB" dirty="0"/>
          </a:p>
        </p:txBody>
      </p:sp>
      <p:pic>
        <p:nvPicPr>
          <p:cNvPr id="2" name="Picture 1">
            <a:extLst>
              <a:ext uri="{FF2B5EF4-FFF2-40B4-BE49-F238E27FC236}">
                <a16:creationId xmlns:a16="http://schemas.microsoft.com/office/drawing/2014/main" id="{9B742DD2-3BA0-4F13-B8E3-D83F61DDCDA3}"/>
              </a:ext>
            </a:extLst>
          </p:cNvPr>
          <p:cNvPicPr>
            <a:picLocks noChangeAspect="1"/>
          </p:cNvPicPr>
          <p:nvPr/>
        </p:nvPicPr>
        <p:blipFill>
          <a:blip r:embed="rId2"/>
          <a:stretch>
            <a:fillRect/>
          </a:stretch>
        </p:blipFill>
        <p:spPr>
          <a:xfrm>
            <a:off x="0" y="0"/>
            <a:ext cx="12191999" cy="6857999"/>
          </a:xfrm>
          <a:prstGeom prst="rect">
            <a:avLst/>
          </a:prstGeom>
        </p:spPr>
      </p:pic>
    </p:spTree>
    <p:extLst>
      <p:ext uri="{BB962C8B-B14F-4D97-AF65-F5344CB8AC3E}">
        <p14:creationId xmlns:p14="http://schemas.microsoft.com/office/powerpoint/2010/main" val="16040175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0C7BCF-D57E-475D-BC1A-DC27B6EBC114}"/>
              </a:ext>
            </a:extLst>
          </p:cNvPr>
          <p:cNvSpPr/>
          <p:nvPr/>
        </p:nvSpPr>
        <p:spPr>
          <a:xfrm>
            <a:off x="437321" y="1456521"/>
            <a:ext cx="11078818" cy="815608"/>
          </a:xfrm>
          <a:prstGeom prst="rect">
            <a:avLst/>
          </a:prstGeom>
        </p:spPr>
        <p:txBody>
          <a:bodyPr wrap="square">
            <a:spAutoFit/>
          </a:bodyPr>
          <a:lstStyle/>
          <a:p>
            <a:pPr marL="342900" indent="-342900" defTabSz="685800">
              <a:buFont typeface="Arial" panose="020B0604020202020204" pitchFamily="34" charset="0"/>
              <a:buChar char="•"/>
              <a:defRPr/>
            </a:pPr>
            <a:endParaRPr lang="en-GB" sz="1600" dirty="0">
              <a:solidFill>
                <a:srgbClr val="1F497D"/>
              </a:solidFill>
              <a:latin typeface="Trebuchet MS" panose="020B0603020202020204" pitchFamily="34" charset="0"/>
              <a:cs typeface="Arial" panose="020B0604020202020204" pitchFamily="34" charset="0"/>
            </a:endParaRPr>
          </a:p>
          <a:p>
            <a:pPr defTabSz="685800">
              <a:defRPr/>
            </a:pPr>
            <a:endParaRPr lang="en-GB" sz="1000" dirty="0">
              <a:solidFill>
                <a:srgbClr val="1F497D"/>
              </a:solidFill>
              <a:latin typeface="Trebuchet MS" panose="020B0603020202020204" pitchFamily="34" charset="0"/>
              <a:cs typeface="Arial" panose="020B0604020202020204" pitchFamily="34" charset="0"/>
            </a:endParaRPr>
          </a:p>
          <a:p>
            <a:pPr defTabSz="685800">
              <a:defRPr/>
            </a:pPr>
            <a:endParaRPr lang="en-GB" sz="2100" dirty="0">
              <a:solidFill>
                <a:srgbClr val="1F497D"/>
              </a:solidFill>
              <a:latin typeface="Trebuchet MS" panose="020B0603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F86AF1B-600D-42DF-A27B-200193F4E3E4}"/>
              </a:ext>
            </a:extLst>
          </p:cNvPr>
          <p:cNvPicPr>
            <a:picLocks noChangeAspect="1"/>
          </p:cNvPicPr>
          <p:nvPr/>
        </p:nvPicPr>
        <p:blipFill>
          <a:blip r:embed="rId2"/>
          <a:stretch>
            <a:fillRect/>
          </a:stretch>
        </p:blipFill>
        <p:spPr>
          <a:xfrm>
            <a:off x="168812" y="393895"/>
            <a:ext cx="11078818" cy="6203853"/>
          </a:xfrm>
          <a:prstGeom prst="rect">
            <a:avLst/>
          </a:prstGeom>
        </p:spPr>
      </p:pic>
    </p:spTree>
    <p:extLst>
      <p:ext uri="{BB962C8B-B14F-4D97-AF65-F5344CB8AC3E}">
        <p14:creationId xmlns:p14="http://schemas.microsoft.com/office/powerpoint/2010/main" val="973414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B111F-8311-4E73-8472-06516D2831E5}"/>
              </a:ext>
            </a:extLst>
          </p:cNvPr>
          <p:cNvSpPr txBox="1"/>
          <p:nvPr/>
        </p:nvSpPr>
        <p:spPr>
          <a:xfrm>
            <a:off x="436417" y="1810464"/>
            <a:ext cx="11115261" cy="4708981"/>
          </a:xfrm>
          <a:prstGeom prst="rect">
            <a:avLst/>
          </a:prstGeom>
          <a:noFill/>
        </p:spPr>
        <p:txBody>
          <a:bodyPr wrap="square" rtlCol="0">
            <a:spAutoFit/>
          </a:bodyPr>
          <a:lstStyle/>
          <a:p>
            <a:pPr marL="914400" lvl="0" indent="-914400">
              <a:buFont typeface="+mj-lt"/>
              <a:buAutoNum type="arabicPeriod"/>
            </a:pPr>
            <a:endParaRPr lang="en-GB" sz="3200" b="1" dirty="0">
              <a:solidFill>
                <a:srgbClr val="295097"/>
              </a:solidFill>
              <a:latin typeface="Calibri Light" panose="020F0302020204030204"/>
              <a:ea typeface="+mj-ea"/>
              <a:cs typeface="+mj-cs"/>
            </a:endParaRPr>
          </a:p>
          <a:p>
            <a:pPr lvl="0"/>
            <a:r>
              <a:rPr lang="en-GB" sz="3200" b="1" dirty="0">
                <a:solidFill>
                  <a:srgbClr val="295097"/>
                </a:solidFill>
                <a:latin typeface="Calibri Light" panose="020F0302020204030204"/>
                <a:ea typeface="+mj-ea"/>
                <a:cs typeface="+mj-cs"/>
              </a:rPr>
              <a:t>1. How will/have these projects improve partnership(schools and KCC services) working/collaboration in your local area/district?</a:t>
            </a:r>
          </a:p>
          <a:p>
            <a:pPr lvl="0"/>
            <a:r>
              <a:rPr lang="en-GB" sz="3200" b="1" dirty="0">
                <a:solidFill>
                  <a:srgbClr val="295097"/>
                </a:solidFill>
                <a:latin typeface="Calibri Light" panose="020F0302020204030204"/>
                <a:ea typeface="+mj-ea"/>
                <a:cs typeface="+mj-cs"/>
              </a:rPr>
              <a:t>2. Is the right mix of projects and services available to support all schools to lead and deliver on SEND inclusion?</a:t>
            </a:r>
          </a:p>
          <a:p>
            <a:pPr lvl="0"/>
            <a:endParaRPr lang="en-GB" sz="3200" b="1" dirty="0">
              <a:solidFill>
                <a:srgbClr val="295097"/>
              </a:solidFill>
              <a:latin typeface="Calibri Light" panose="020F0302020204030204"/>
              <a:ea typeface="+mj-ea"/>
              <a:cs typeface="+mj-cs"/>
            </a:endParaRPr>
          </a:p>
          <a:p>
            <a:pPr lvl="0" algn="ctr"/>
            <a:endParaRPr lang="en-GB" sz="5400" b="1" dirty="0">
              <a:solidFill>
                <a:srgbClr val="295097"/>
              </a:solidFill>
              <a:latin typeface="Calibri Light" panose="020F0302020204030204"/>
              <a:ea typeface="+mj-ea"/>
              <a:cs typeface="+mj-cs"/>
            </a:endParaRPr>
          </a:p>
          <a:p>
            <a:pPr lvl="0" algn="ctr"/>
            <a:endParaRPr lang="en-GB" sz="5400" b="1" dirty="0">
              <a:solidFill>
                <a:srgbClr val="295097"/>
              </a:solidFill>
              <a:latin typeface="Calibri Light" panose="020F0302020204030204"/>
              <a:ea typeface="+mj-ea"/>
              <a:cs typeface="+mj-cs"/>
            </a:endParaRPr>
          </a:p>
        </p:txBody>
      </p:sp>
      <p:sp>
        <p:nvSpPr>
          <p:cNvPr id="8" name="TextBox 7">
            <a:extLst>
              <a:ext uri="{FF2B5EF4-FFF2-40B4-BE49-F238E27FC236}">
                <a16:creationId xmlns:a16="http://schemas.microsoft.com/office/drawing/2014/main" id="{617299BA-1A9D-4EB3-9052-A4FEC83B8EC1}"/>
              </a:ext>
            </a:extLst>
          </p:cNvPr>
          <p:cNvSpPr txBox="1"/>
          <p:nvPr/>
        </p:nvSpPr>
        <p:spPr>
          <a:xfrm>
            <a:off x="0" y="4380397"/>
            <a:ext cx="5608078" cy="584775"/>
          </a:xfrm>
          <a:prstGeom prst="rect">
            <a:avLst/>
          </a:prstGeom>
          <a:noFill/>
        </p:spPr>
        <p:txBody>
          <a:bodyPr wrap="square" rtlCol="0">
            <a:spAutoFit/>
          </a:bodyPr>
          <a:lstStyle/>
          <a:p>
            <a:r>
              <a:rPr lang="en-GB" sz="3200" b="1" dirty="0">
                <a:solidFill>
                  <a:srgbClr val="295097"/>
                </a:solidFill>
                <a:latin typeface="Calibri"/>
              </a:rPr>
              <a:t>			</a:t>
            </a:r>
            <a:endParaRPr kumimoji="0" lang="en-GB" sz="4800" b="1" i="0" u="none" strike="noStrike" kern="1200" cap="none" spc="0" normalizeH="0" baseline="0" noProof="0" dirty="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61CDA052-65A9-41CD-B775-F7D118D81D78}"/>
              </a:ext>
            </a:extLst>
          </p:cNvPr>
          <p:cNvSpPr txBox="1"/>
          <p:nvPr/>
        </p:nvSpPr>
        <p:spPr>
          <a:xfrm>
            <a:off x="436417" y="267286"/>
            <a:ext cx="8862328" cy="646331"/>
          </a:xfrm>
          <a:prstGeom prst="rect">
            <a:avLst/>
          </a:prstGeom>
          <a:noFill/>
        </p:spPr>
        <p:txBody>
          <a:bodyPr wrap="square" rtlCol="0">
            <a:spAutoFit/>
          </a:bodyPr>
          <a:lstStyle/>
          <a:p>
            <a:r>
              <a:rPr lang="en-GB" sz="3600" dirty="0">
                <a:solidFill>
                  <a:schemeClr val="bg1"/>
                </a:solidFill>
              </a:rPr>
              <a:t>Break out Room – Key Questions</a:t>
            </a:r>
          </a:p>
        </p:txBody>
      </p:sp>
    </p:spTree>
    <p:extLst>
      <p:ext uri="{BB962C8B-B14F-4D97-AF65-F5344CB8AC3E}">
        <p14:creationId xmlns:p14="http://schemas.microsoft.com/office/powerpoint/2010/main" val="4222692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D7EBFE1-B1B5-457D-AA72-66AF82BD02C4}"/>
              </a:ext>
            </a:extLst>
          </p:cNvPr>
          <p:cNvSpPr/>
          <p:nvPr/>
        </p:nvSpPr>
        <p:spPr>
          <a:xfrm>
            <a:off x="225287" y="417443"/>
            <a:ext cx="8878956" cy="646331"/>
          </a:xfrm>
          <a:prstGeom prst="rect">
            <a:avLst/>
          </a:prstGeom>
        </p:spPr>
        <p:txBody>
          <a:bodyPr wrap="square">
            <a:spAutoFit/>
          </a:bodyPr>
          <a:lstStyle/>
          <a:p>
            <a:pPr defTabSz="457189">
              <a:defRPr/>
            </a:pPr>
            <a:r>
              <a:rPr lang="en-GB" sz="3600" b="1" dirty="0">
                <a:solidFill>
                  <a:prstClr val="white"/>
                </a:solidFill>
                <a:latin typeface="Trebuchet MS" panose="020B0603020202020204" pitchFamily="34" charset="0"/>
                <a:cs typeface="Arial" panose="020B0604020202020204" pitchFamily="34" charset="0"/>
              </a:rPr>
              <a:t> Agenda</a:t>
            </a:r>
          </a:p>
        </p:txBody>
      </p:sp>
      <p:graphicFrame>
        <p:nvGraphicFramePr>
          <p:cNvPr id="2" name="Table 2">
            <a:extLst>
              <a:ext uri="{FF2B5EF4-FFF2-40B4-BE49-F238E27FC236}">
                <a16:creationId xmlns:a16="http://schemas.microsoft.com/office/drawing/2014/main" id="{7134F976-595F-4BC2-B101-C5D79C67EAE1}"/>
              </a:ext>
            </a:extLst>
          </p:cNvPr>
          <p:cNvGraphicFramePr>
            <a:graphicFrameLocks noGrp="1"/>
          </p:cNvGraphicFramePr>
          <p:nvPr>
            <p:extLst>
              <p:ext uri="{D42A27DB-BD31-4B8C-83A1-F6EECF244321}">
                <p14:modId xmlns:p14="http://schemas.microsoft.com/office/powerpoint/2010/main" val="2916098758"/>
              </p:ext>
            </p:extLst>
          </p:nvPr>
        </p:nvGraphicFramePr>
        <p:xfrm>
          <a:off x="225288" y="1063775"/>
          <a:ext cx="11718184" cy="5492370"/>
        </p:xfrm>
        <a:graphic>
          <a:graphicData uri="http://schemas.openxmlformats.org/drawingml/2006/table">
            <a:tbl>
              <a:tblPr firstRow="1" bandRow="1">
                <a:tableStyleId>{5C22544A-7EE6-4342-B048-85BDC9FD1C3A}</a:tableStyleId>
              </a:tblPr>
              <a:tblGrid>
                <a:gridCol w="3276585">
                  <a:extLst>
                    <a:ext uri="{9D8B030D-6E8A-4147-A177-3AD203B41FA5}">
                      <a16:colId xmlns:a16="http://schemas.microsoft.com/office/drawing/2014/main" val="996761311"/>
                    </a:ext>
                  </a:extLst>
                </a:gridCol>
                <a:gridCol w="4535537">
                  <a:extLst>
                    <a:ext uri="{9D8B030D-6E8A-4147-A177-3AD203B41FA5}">
                      <a16:colId xmlns:a16="http://schemas.microsoft.com/office/drawing/2014/main" val="2709899284"/>
                    </a:ext>
                  </a:extLst>
                </a:gridCol>
                <a:gridCol w="3906062">
                  <a:extLst>
                    <a:ext uri="{9D8B030D-6E8A-4147-A177-3AD203B41FA5}">
                      <a16:colId xmlns:a16="http://schemas.microsoft.com/office/drawing/2014/main" val="2226326629"/>
                    </a:ext>
                  </a:extLst>
                </a:gridCol>
              </a:tblGrid>
              <a:tr h="549237">
                <a:tc>
                  <a:txBody>
                    <a:bodyPr/>
                    <a:lstStyle/>
                    <a:p>
                      <a:r>
                        <a:rPr lang="en-GB" dirty="0"/>
                        <a:t>14:00</a:t>
                      </a:r>
                    </a:p>
                  </a:txBody>
                  <a:tcPr/>
                </a:tc>
                <a:tc>
                  <a:txBody>
                    <a:bodyPr/>
                    <a:lstStyle/>
                    <a:p>
                      <a:r>
                        <a:rPr lang="en-GB" dirty="0"/>
                        <a:t>Welcome</a:t>
                      </a:r>
                    </a:p>
                  </a:txBody>
                  <a:tcPr/>
                </a:tc>
                <a:tc>
                  <a:txBody>
                    <a:bodyPr/>
                    <a:lstStyle/>
                    <a:p>
                      <a:r>
                        <a:rPr lang="en-GB" dirty="0"/>
                        <a:t>Matt Dunkley</a:t>
                      </a:r>
                    </a:p>
                  </a:txBody>
                  <a:tcPr/>
                </a:tc>
                <a:extLst>
                  <a:ext uri="{0D108BD9-81ED-4DB2-BD59-A6C34878D82A}">
                    <a16:rowId xmlns:a16="http://schemas.microsoft.com/office/drawing/2014/main" val="1409767428"/>
                  </a:ext>
                </a:extLst>
              </a:tr>
              <a:tr h="549237">
                <a:tc>
                  <a:txBody>
                    <a:bodyPr/>
                    <a:lstStyle/>
                    <a:p>
                      <a:r>
                        <a:rPr lang="en-GB" dirty="0">
                          <a:solidFill>
                            <a:schemeClr val="tx1"/>
                          </a:solidFill>
                        </a:rPr>
                        <a:t>14:05</a:t>
                      </a:r>
                    </a:p>
                  </a:txBody>
                  <a:tcPr/>
                </a:tc>
                <a:tc>
                  <a:txBody>
                    <a:bodyPr/>
                    <a:lstStyle/>
                    <a:p>
                      <a:r>
                        <a:rPr lang="en-GB" dirty="0"/>
                        <a:t>Introduction </a:t>
                      </a:r>
                    </a:p>
                  </a:txBody>
                  <a:tcPr/>
                </a:tc>
                <a:tc>
                  <a:txBody>
                    <a:bodyPr/>
                    <a:lstStyle/>
                    <a:p>
                      <a:r>
                        <a:rPr lang="en-GB" dirty="0"/>
                        <a:t>Christine McInnes and Mark Walker</a:t>
                      </a:r>
                    </a:p>
                  </a:txBody>
                  <a:tcPr/>
                </a:tc>
                <a:extLst>
                  <a:ext uri="{0D108BD9-81ED-4DB2-BD59-A6C34878D82A}">
                    <a16:rowId xmlns:a16="http://schemas.microsoft.com/office/drawing/2014/main" val="4148408347"/>
                  </a:ext>
                </a:extLst>
              </a:tr>
              <a:tr h="549237">
                <a:tc>
                  <a:txBody>
                    <a:bodyPr/>
                    <a:lstStyle/>
                    <a:p>
                      <a:r>
                        <a:rPr lang="en-GB" dirty="0"/>
                        <a:t>14:15</a:t>
                      </a:r>
                    </a:p>
                  </a:txBody>
                  <a:tcPr/>
                </a:tc>
                <a:tc>
                  <a:txBody>
                    <a:bodyPr/>
                    <a:lstStyle/>
                    <a:p>
                      <a:r>
                        <a:rPr lang="en-GB" dirty="0"/>
                        <a:t>SEN strategy and related activity</a:t>
                      </a:r>
                    </a:p>
                  </a:txBody>
                  <a:tcPr/>
                </a:tc>
                <a:tc>
                  <a:txBody>
                    <a:bodyPr/>
                    <a:lstStyle/>
                    <a:p>
                      <a:r>
                        <a:rPr lang="en-GB" dirty="0"/>
                        <a:t>Siobhán Price and Kerry Greene</a:t>
                      </a:r>
                    </a:p>
                  </a:txBody>
                  <a:tcPr/>
                </a:tc>
                <a:extLst>
                  <a:ext uri="{0D108BD9-81ED-4DB2-BD59-A6C34878D82A}">
                    <a16:rowId xmlns:a16="http://schemas.microsoft.com/office/drawing/2014/main" val="1298514670"/>
                  </a:ext>
                </a:extLst>
              </a:tr>
              <a:tr h="549237">
                <a:tc>
                  <a:txBody>
                    <a:bodyPr/>
                    <a:lstStyle/>
                    <a:p>
                      <a:r>
                        <a:rPr lang="en-GB" dirty="0"/>
                        <a:t>14:35</a:t>
                      </a:r>
                    </a:p>
                  </a:txBody>
                  <a:tcPr/>
                </a:tc>
                <a:tc>
                  <a:txBody>
                    <a:bodyPr/>
                    <a:lstStyle/>
                    <a:p>
                      <a:r>
                        <a:rPr lang="en-GB" dirty="0"/>
                        <a:t>Inclusion Dashboard</a:t>
                      </a:r>
                    </a:p>
                  </a:txBody>
                  <a:tcPr/>
                </a:tc>
                <a:tc>
                  <a:txBody>
                    <a:bodyPr/>
                    <a:lstStyle/>
                    <a:p>
                      <a:r>
                        <a:rPr lang="en-GB" dirty="0"/>
                        <a:t>Christine McInnes and Mike Walters</a:t>
                      </a:r>
                    </a:p>
                  </a:txBody>
                  <a:tcPr/>
                </a:tc>
                <a:extLst>
                  <a:ext uri="{0D108BD9-81ED-4DB2-BD59-A6C34878D82A}">
                    <a16:rowId xmlns:a16="http://schemas.microsoft.com/office/drawing/2014/main" val="1030121398"/>
                  </a:ext>
                </a:extLst>
              </a:tr>
              <a:tr h="549237">
                <a:tc>
                  <a:txBody>
                    <a:bodyPr/>
                    <a:lstStyle/>
                    <a:p>
                      <a:r>
                        <a:rPr lang="en-GB" dirty="0"/>
                        <a:t>14:45</a:t>
                      </a:r>
                    </a:p>
                  </a:txBody>
                  <a:tcPr/>
                </a:tc>
                <a:tc>
                  <a:txBody>
                    <a:bodyPr/>
                    <a:lstStyle/>
                    <a:p>
                      <a:r>
                        <a:rPr lang="en-GB" dirty="0"/>
                        <a:t>Break out room</a:t>
                      </a:r>
                    </a:p>
                  </a:txBody>
                  <a:tcPr/>
                </a:tc>
                <a:tc>
                  <a:txBody>
                    <a:bodyPr/>
                    <a:lstStyle/>
                    <a:p>
                      <a:r>
                        <a:rPr lang="en-GB" dirty="0"/>
                        <a:t>ALL</a:t>
                      </a:r>
                    </a:p>
                  </a:txBody>
                  <a:tcPr/>
                </a:tc>
                <a:extLst>
                  <a:ext uri="{0D108BD9-81ED-4DB2-BD59-A6C34878D82A}">
                    <a16:rowId xmlns:a16="http://schemas.microsoft.com/office/drawing/2014/main" val="1446757563"/>
                  </a:ext>
                </a:extLst>
              </a:tr>
              <a:tr h="549237">
                <a:tc>
                  <a:txBody>
                    <a:bodyPr/>
                    <a:lstStyle/>
                    <a:p>
                      <a:r>
                        <a:rPr lang="en-GB" dirty="0"/>
                        <a:t>15:05</a:t>
                      </a:r>
                    </a:p>
                  </a:txBody>
                  <a:tcPr/>
                </a:tc>
                <a:tc>
                  <a:txBody>
                    <a:bodyPr/>
                    <a:lstStyle/>
                    <a:p>
                      <a:r>
                        <a:rPr lang="en-GB" dirty="0"/>
                        <a:t>Budget Update</a:t>
                      </a:r>
                    </a:p>
                  </a:txBody>
                  <a:tcPr/>
                </a:tc>
                <a:tc>
                  <a:txBody>
                    <a:bodyPr/>
                    <a:lstStyle/>
                    <a:p>
                      <a:r>
                        <a:rPr lang="en-GB" dirty="0"/>
                        <a:t>Karen Stone</a:t>
                      </a:r>
                    </a:p>
                  </a:txBody>
                  <a:tcPr/>
                </a:tc>
                <a:extLst>
                  <a:ext uri="{0D108BD9-81ED-4DB2-BD59-A6C34878D82A}">
                    <a16:rowId xmlns:a16="http://schemas.microsoft.com/office/drawing/2014/main" val="2715897947"/>
                  </a:ext>
                </a:extLst>
              </a:tr>
              <a:tr h="549237">
                <a:tc>
                  <a:txBody>
                    <a:bodyPr/>
                    <a:lstStyle/>
                    <a:p>
                      <a:r>
                        <a:rPr lang="en-GB" dirty="0"/>
                        <a:t>15:15</a:t>
                      </a:r>
                    </a:p>
                  </a:txBody>
                  <a:tcPr/>
                </a:tc>
                <a:tc>
                  <a:txBody>
                    <a:bodyPr/>
                    <a:lstStyle/>
                    <a:p>
                      <a:r>
                        <a:rPr lang="en-GB" dirty="0"/>
                        <a:t>Case Study</a:t>
                      </a:r>
                    </a:p>
                  </a:txBody>
                  <a:tcPr/>
                </a:tc>
                <a:tc>
                  <a:txBody>
                    <a:bodyPr/>
                    <a:lstStyle/>
                    <a:p>
                      <a:r>
                        <a:rPr lang="en-GB" dirty="0"/>
                        <a:t>Royal Harbour Academy</a:t>
                      </a:r>
                    </a:p>
                  </a:txBody>
                  <a:tcPr/>
                </a:tc>
                <a:extLst>
                  <a:ext uri="{0D108BD9-81ED-4DB2-BD59-A6C34878D82A}">
                    <a16:rowId xmlns:a16="http://schemas.microsoft.com/office/drawing/2014/main" val="486086429"/>
                  </a:ext>
                </a:extLst>
              </a:tr>
              <a:tr h="549237">
                <a:tc>
                  <a:txBody>
                    <a:bodyPr/>
                    <a:lstStyle/>
                    <a:p>
                      <a:r>
                        <a:rPr lang="en-GB" dirty="0"/>
                        <a:t>15:25</a:t>
                      </a:r>
                    </a:p>
                  </a:txBody>
                  <a:tcPr/>
                </a:tc>
                <a:tc>
                  <a:txBody>
                    <a:bodyPr/>
                    <a:lstStyle/>
                    <a:p>
                      <a:r>
                        <a:rPr lang="en-GB" dirty="0"/>
                        <a:t>Break out rooms</a:t>
                      </a:r>
                    </a:p>
                  </a:txBody>
                  <a:tcPr/>
                </a:tc>
                <a:tc>
                  <a:txBody>
                    <a:bodyPr/>
                    <a:lstStyle/>
                    <a:p>
                      <a:r>
                        <a:rPr lang="en-GB" dirty="0"/>
                        <a:t>ALL</a:t>
                      </a:r>
                    </a:p>
                  </a:txBody>
                  <a:tcPr/>
                </a:tc>
                <a:extLst>
                  <a:ext uri="{0D108BD9-81ED-4DB2-BD59-A6C34878D82A}">
                    <a16:rowId xmlns:a16="http://schemas.microsoft.com/office/drawing/2014/main" val="1238685315"/>
                  </a:ext>
                </a:extLst>
              </a:tr>
              <a:tr h="549237">
                <a:tc>
                  <a:txBody>
                    <a:bodyPr/>
                    <a:lstStyle/>
                    <a:p>
                      <a:r>
                        <a:rPr lang="en-GB" dirty="0"/>
                        <a:t>15:45</a:t>
                      </a:r>
                    </a:p>
                  </a:txBody>
                  <a:tcPr/>
                </a:tc>
                <a:tc>
                  <a:txBody>
                    <a:bodyPr/>
                    <a:lstStyle/>
                    <a:p>
                      <a:r>
                        <a:rPr lang="en-GB" dirty="0"/>
                        <a:t>KAH update</a:t>
                      </a:r>
                    </a:p>
                  </a:txBody>
                  <a:tcPr/>
                </a:tc>
                <a:tc>
                  <a:txBody>
                    <a:bodyPr/>
                    <a:lstStyle/>
                    <a:p>
                      <a:r>
                        <a:rPr lang="en-GB" dirty="0"/>
                        <a:t>Mike Walters</a:t>
                      </a:r>
                    </a:p>
                  </a:txBody>
                  <a:tcPr/>
                </a:tc>
                <a:extLst>
                  <a:ext uri="{0D108BD9-81ED-4DB2-BD59-A6C34878D82A}">
                    <a16:rowId xmlns:a16="http://schemas.microsoft.com/office/drawing/2014/main" val="1221710397"/>
                  </a:ext>
                </a:extLst>
              </a:tr>
              <a:tr h="549237">
                <a:tc>
                  <a:txBody>
                    <a:bodyPr/>
                    <a:lstStyle/>
                    <a:p>
                      <a:r>
                        <a:rPr lang="en-GB" dirty="0"/>
                        <a:t>15:50</a:t>
                      </a:r>
                    </a:p>
                  </a:txBody>
                  <a:tcPr/>
                </a:tc>
                <a:tc>
                  <a:txBody>
                    <a:bodyPr/>
                    <a:lstStyle/>
                    <a:p>
                      <a:r>
                        <a:rPr lang="en-GB" dirty="0"/>
                        <a:t>Closing remarks</a:t>
                      </a:r>
                    </a:p>
                  </a:txBody>
                  <a:tcPr/>
                </a:tc>
                <a:tc>
                  <a:txBody>
                    <a:bodyPr/>
                    <a:lstStyle/>
                    <a:p>
                      <a:r>
                        <a:rPr lang="en-GB" dirty="0"/>
                        <a:t>Christine McInnes</a:t>
                      </a:r>
                    </a:p>
                  </a:txBody>
                  <a:tcPr/>
                </a:tc>
                <a:extLst>
                  <a:ext uri="{0D108BD9-81ED-4DB2-BD59-A6C34878D82A}">
                    <a16:rowId xmlns:a16="http://schemas.microsoft.com/office/drawing/2014/main" val="1893796413"/>
                  </a:ext>
                </a:extLst>
              </a:tr>
            </a:tbl>
          </a:graphicData>
        </a:graphic>
      </p:graphicFrame>
    </p:spTree>
    <p:extLst>
      <p:ext uri="{BB962C8B-B14F-4D97-AF65-F5344CB8AC3E}">
        <p14:creationId xmlns:p14="http://schemas.microsoft.com/office/powerpoint/2010/main" val="1493685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B37FEB-FC7E-4239-808D-A33D96CAFF6C}"/>
              </a:ext>
            </a:extLst>
          </p:cNvPr>
          <p:cNvSpPr txBox="1"/>
          <p:nvPr/>
        </p:nvSpPr>
        <p:spPr>
          <a:xfrm>
            <a:off x="295422" y="140677"/>
            <a:ext cx="9678572" cy="1015663"/>
          </a:xfrm>
          <a:prstGeom prst="rect">
            <a:avLst/>
          </a:prstGeom>
          <a:noFill/>
        </p:spPr>
        <p:txBody>
          <a:bodyPr wrap="square" rtlCol="0">
            <a:spAutoFit/>
          </a:bodyPr>
          <a:lstStyle/>
          <a:p>
            <a:r>
              <a:rPr lang="en-GB" sz="6000" dirty="0">
                <a:solidFill>
                  <a:schemeClr val="bg1"/>
                </a:solidFill>
              </a:rPr>
              <a:t>Budget Update - </a:t>
            </a:r>
          </a:p>
        </p:txBody>
      </p:sp>
      <p:sp>
        <p:nvSpPr>
          <p:cNvPr id="4" name="TextBox 3">
            <a:extLst>
              <a:ext uri="{FF2B5EF4-FFF2-40B4-BE49-F238E27FC236}">
                <a16:creationId xmlns:a16="http://schemas.microsoft.com/office/drawing/2014/main" id="{DBA7FD95-3EF9-4EDE-9D30-DF8B53B9B76A}"/>
              </a:ext>
            </a:extLst>
          </p:cNvPr>
          <p:cNvSpPr txBox="1"/>
          <p:nvPr/>
        </p:nvSpPr>
        <p:spPr>
          <a:xfrm>
            <a:off x="1252025" y="2138289"/>
            <a:ext cx="9875520" cy="1754326"/>
          </a:xfrm>
          <a:prstGeom prst="rect">
            <a:avLst/>
          </a:prstGeom>
          <a:noFill/>
        </p:spPr>
        <p:txBody>
          <a:bodyPr wrap="square" rtlCol="0">
            <a:spAutoFit/>
          </a:bodyPr>
          <a:lstStyle/>
          <a:p>
            <a:r>
              <a:rPr lang="en-GB" sz="5400" dirty="0">
                <a:solidFill>
                  <a:srgbClr val="295097"/>
                </a:solidFill>
              </a:rPr>
              <a:t>Karen Stone – CYPE Finance Business Partner</a:t>
            </a:r>
          </a:p>
        </p:txBody>
      </p:sp>
    </p:spTree>
    <p:extLst>
      <p:ext uri="{BB962C8B-B14F-4D97-AF65-F5344CB8AC3E}">
        <p14:creationId xmlns:p14="http://schemas.microsoft.com/office/powerpoint/2010/main" val="120761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C576-461C-4A8A-B8DE-B2D8A267300F}"/>
              </a:ext>
            </a:extLst>
          </p:cNvPr>
          <p:cNvSpPr>
            <a:spLocks noGrp="1"/>
          </p:cNvSpPr>
          <p:nvPr>
            <p:ph type="title"/>
          </p:nvPr>
        </p:nvSpPr>
        <p:spPr>
          <a:xfrm>
            <a:off x="1981200" y="-163314"/>
            <a:ext cx="8229600" cy="1143000"/>
          </a:xfrm>
        </p:spPr>
        <p:txBody>
          <a:bodyPr/>
          <a:lstStyle/>
          <a:p>
            <a:r>
              <a:rPr lang="en-GB" dirty="0"/>
              <a:t>Latest School Funding Update</a:t>
            </a:r>
          </a:p>
        </p:txBody>
      </p:sp>
      <p:sp>
        <p:nvSpPr>
          <p:cNvPr id="3" name="Content Placeholder 2">
            <a:extLst>
              <a:ext uri="{FF2B5EF4-FFF2-40B4-BE49-F238E27FC236}">
                <a16:creationId xmlns:a16="http://schemas.microsoft.com/office/drawing/2014/main" id="{C293FE7B-7A89-4C20-9C55-8629732BB422}"/>
              </a:ext>
            </a:extLst>
          </p:cNvPr>
          <p:cNvSpPr>
            <a:spLocks noGrp="1"/>
          </p:cNvSpPr>
          <p:nvPr>
            <p:ph idx="1"/>
          </p:nvPr>
        </p:nvSpPr>
        <p:spPr>
          <a:xfrm>
            <a:off x="1981200" y="692696"/>
            <a:ext cx="8229600" cy="1694272"/>
          </a:xfrm>
        </p:spPr>
        <p:txBody>
          <a:bodyPr>
            <a:normAutofit fontScale="70000" lnSpcReduction="20000"/>
          </a:bodyPr>
          <a:lstStyle/>
          <a:p>
            <a:r>
              <a:rPr lang="en-GB" dirty="0"/>
              <a:t>2022-23 is final year of a three year commitment to increase Schools Funding by a total of £7.1b compared to 19-20 baseline.</a:t>
            </a:r>
          </a:p>
          <a:p>
            <a:r>
              <a:rPr lang="en-GB" dirty="0"/>
              <a:t>Government has more recently announced additional funding for 22-23 (totalling £1.6b) on top of funding already announced: Schools will get this as an extra grant. Extra funding added to High Needs block</a:t>
            </a:r>
          </a:p>
          <a:p>
            <a:r>
              <a:rPr lang="en-GB" dirty="0"/>
              <a:t>Indicative funding totals announced for 23-24 &amp; 24-25</a:t>
            </a:r>
          </a:p>
          <a:p>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6D841121-D104-4ECB-A05E-477DC83F995B}"/>
              </a:ext>
            </a:extLst>
          </p:cNvPr>
          <p:cNvSpPr>
            <a:spLocks noGrp="1"/>
          </p:cNvSpPr>
          <p:nvPr>
            <p:ph type="sldNum" sz="quarter" idx="12"/>
          </p:nvPr>
        </p:nvSpPr>
        <p:spPr/>
        <p:txBody>
          <a:bodyPr/>
          <a:lstStyle/>
          <a:p>
            <a:fld id="{C06B74C9-1984-4309-B629-64A9E2680539}" type="slidenum">
              <a:rPr lang="en-GB" smtClean="0"/>
              <a:pPr/>
              <a:t>31</a:t>
            </a:fld>
            <a:endParaRPr lang="en-GB" dirty="0"/>
          </a:p>
        </p:txBody>
      </p:sp>
      <p:graphicFrame>
        <p:nvGraphicFramePr>
          <p:cNvPr id="6" name="Table 5">
            <a:extLst>
              <a:ext uri="{FF2B5EF4-FFF2-40B4-BE49-F238E27FC236}">
                <a16:creationId xmlns:a16="http://schemas.microsoft.com/office/drawing/2014/main" id="{F4C8CD5A-589E-437C-A93D-08E87D9BA204}"/>
              </a:ext>
            </a:extLst>
          </p:cNvPr>
          <p:cNvGraphicFramePr>
            <a:graphicFrameLocks noGrp="1"/>
          </p:cNvGraphicFramePr>
          <p:nvPr/>
        </p:nvGraphicFramePr>
        <p:xfrm>
          <a:off x="2391107" y="2308130"/>
          <a:ext cx="7409786" cy="1877379"/>
        </p:xfrm>
        <a:graphic>
          <a:graphicData uri="http://schemas.openxmlformats.org/drawingml/2006/table">
            <a:tbl>
              <a:tblPr firstRow="1" firstCol="1" bandRow="1"/>
              <a:tblGrid>
                <a:gridCol w="2473402">
                  <a:extLst>
                    <a:ext uri="{9D8B030D-6E8A-4147-A177-3AD203B41FA5}">
                      <a16:colId xmlns:a16="http://schemas.microsoft.com/office/drawing/2014/main" val="3936853304"/>
                    </a:ext>
                  </a:extLst>
                </a:gridCol>
                <a:gridCol w="682291">
                  <a:extLst>
                    <a:ext uri="{9D8B030D-6E8A-4147-A177-3AD203B41FA5}">
                      <a16:colId xmlns:a16="http://schemas.microsoft.com/office/drawing/2014/main" val="1880257799"/>
                    </a:ext>
                  </a:extLst>
                </a:gridCol>
                <a:gridCol w="681489">
                  <a:extLst>
                    <a:ext uri="{9D8B030D-6E8A-4147-A177-3AD203B41FA5}">
                      <a16:colId xmlns:a16="http://schemas.microsoft.com/office/drawing/2014/main" val="1275307348"/>
                    </a:ext>
                  </a:extLst>
                </a:gridCol>
                <a:gridCol w="682291">
                  <a:extLst>
                    <a:ext uri="{9D8B030D-6E8A-4147-A177-3AD203B41FA5}">
                      <a16:colId xmlns:a16="http://schemas.microsoft.com/office/drawing/2014/main" val="687134616"/>
                    </a:ext>
                  </a:extLst>
                </a:gridCol>
                <a:gridCol w="795337">
                  <a:extLst>
                    <a:ext uri="{9D8B030D-6E8A-4147-A177-3AD203B41FA5}">
                      <a16:colId xmlns:a16="http://schemas.microsoft.com/office/drawing/2014/main" val="1623718500"/>
                    </a:ext>
                  </a:extLst>
                </a:gridCol>
                <a:gridCol w="681489">
                  <a:extLst>
                    <a:ext uri="{9D8B030D-6E8A-4147-A177-3AD203B41FA5}">
                      <a16:colId xmlns:a16="http://schemas.microsoft.com/office/drawing/2014/main" val="3527519678"/>
                    </a:ext>
                  </a:extLst>
                </a:gridCol>
                <a:gridCol w="637392">
                  <a:extLst>
                    <a:ext uri="{9D8B030D-6E8A-4147-A177-3AD203B41FA5}">
                      <a16:colId xmlns:a16="http://schemas.microsoft.com/office/drawing/2014/main" val="2306507730"/>
                    </a:ext>
                  </a:extLst>
                </a:gridCol>
                <a:gridCol w="776095">
                  <a:extLst>
                    <a:ext uri="{9D8B030D-6E8A-4147-A177-3AD203B41FA5}">
                      <a16:colId xmlns:a16="http://schemas.microsoft.com/office/drawing/2014/main" val="4080462271"/>
                    </a:ext>
                  </a:extLst>
                </a:gridCol>
              </a:tblGrid>
              <a:tr h="540958">
                <a:tc>
                  <a:txBody>
                    <a:bodyPr/>
                    <a:lstStyle/>
                    <a:p>
                      <a:pP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Schools, High Needs &amp; CSSB</a:t>
                      </a:r>
                    </a:p>
                    <a:p>
                      <a:pPr>
                        <a:lnSpc>
                          <a:spcPct val="107000"/>
                        </a:lnSpc>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National Position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19-20</a:t>
                      </a:r>
                    </a:p>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20-21</a:t>
                      </a:r>
                    </a:p>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21-22</a:t>
                      </a:r>
                    </a:p>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22-23</a:t>
                      </a:r>
                    </a:p>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23-24</a:t>
                      </a:r>
                    </a:p>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24-25</a:t>
                      </a:r>
                    </a:p>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Increase</a:t>
                      </a:r>
                    </a:p>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£bs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40898"/>
                  </a:ext>
                </a:extLst>
              </a:tr>
              <a:tr h="204995">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Total School budget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44.4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47.6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49.8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52.2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55.3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56.8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577222"/>
                  </a:ext>
                </a:extLst>
              </a:tr>
              <a:tr h="41948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Previous Committed increases in funding (Autumn 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7.1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3791713"/>
                  </a:ext>
                </a:extLst>
              </a:tr>
              <a:tr h="419480">
                <a:tc>
                  <a:txBody>
                    <a:bodyPr/>
                    <a:lstStyle/>
                    <a:p>
                      <a:pP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Autumn 21 Statement increases in funding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effectLst/>
                          <a:latin typeface="Calibri" panose="020F0502020204030204" pitchFamily="34" charset="0"/>
                          <a:ea typeface="Calibri" panose="020F0502020204030204" pitchFamily="34" charset="0"/>
                          <a:cs typeface="Times New Roman" panose="02020603050405020304" pitchFamily="18"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2699270"/>
                  </a:ext>
                </a:extLst>
              </a:tr>
              <a:tr h="204995">
                <a:tc>
                  <a:txBody>
                    <a:bodyPr/>
                    <a:lstStyle/>
                    <a:p>
                      <a:pPr>
                        <a:lnSpc>
                          <a:spcPct val="107000"/>
                        </a:lnSpc>
                        <a:spcAft>
                          <a:spcPts val="800"/>
                        </a:spcAft>
                      </a:pPr>
                      <a:r>
                        <a:rPr lang="en-GB" sz="1400" i="1">
                          <a:effectLst/>
                          <a:latin typeface="Calibri" panose="020F0502020204030204" pitchFamily="34" charset="0"/>
                          <a:ea typeface="Calibri" panose="020F0502020204030204" pitchFamily="34" charset="0"/>
                          <a:cs typeface="Times New Roman" panose="02020603050405020304" pitchFamily="18" charset="0"/>
                        </a:rPr>
                        <a:t>High Needs Block increases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Times New Roman" panose="02020603050405020304" pitchFamily="18" charset="0"/>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Times New Roman" panose="02020603050405020304" pitchFamily="18" charset="0"/>
                        </a:rPr>
                        <a:t>0.8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Times New Roman" panose="02020603050405020304" pitchFamily="18" charset="0"/>
                        </a:rPr>
                        <a:t>0.8</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Times New Roman" panose="02020603050405020304" pitchFamily="18" charset="0"/>
                        </a:rPr>
                        <a:t>0.8+0.3</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Times New Roman" panose="02020603050405020304" pitchFamily="18" charset="0"/>
                        </a:rPr>
                        <a:t>0.45?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effectLst/>
                          <a:latin typeface="Calibri" panose="020F0502020204030204" pitchFamily="34" charset="0"/>
                          <a:ea typeface="Calibri" panose="020F0502020204030204" pitchFamily="34" charset="0"/>
                          <a:cs typeface="Times New Roman" panose="02020603050405020304" pitchFamily="18" charset="0"/>
                        </a:rPr>
                        <a:t>0.45?</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dirty="0">
                          <a:effectLst/>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790773"/>
                  </a:ext>
                </a:extLst>
              </a:tr>
            </a:tbl>
          </a:graphicData>
        </a:graphic>
      </p:graphicFrame>
      <p:sp>
        <p:nvSpPr>
          <p:cNvPr id="7" name="Content Placeholder 2">
            <a:extLst>
              <a:ext uri="{FF2B5EF4-FFF2-40B4-BE49-F238E27FC236}">
                <a16:creationId xmlns:a16="http://schemas.microsoft.com/office/drawing/2014/main" id="{1647E0A1-39C6-479F-A1A8-94BB5EF290EB}"/>
              </a:ext>
            </a:extLst>
          </p:cNvPr>
          <p:cNvSpPr txBox="1">
            <a:spLocks/>
          </p:cNvSpPr>
          <p:nvPr/>
        </p:nvSpPr>
        <p:spPr>
          <a:xfrm>
            <a:off x="1973424" y="4237573"/>
            <a:ext cx="8229600" cy="2140347"/>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100" dirty="0"/>
              <a:t>Early Years block is separately calculated: 3.6% increase in funding for 22-23 but currently no future commitments </a:t>
            </a:r>
            <a:r>
              <a:rPr lang="en-GB" sz="2100" dirty="0">
                <a:ea typeface="Calibri" panose="020F0502020204030204" pitchFamily="34" charset="0"/>
              </a:rPr>
              <a:t>to increase funding further in 23-24 and 24-25.</a:t>
            </a:r>
          </a:p>
          <a:p>
            <a:r>
              <a:rPr lang="en-GB" sz="2100" dirty="0"/>
              <a:t>Local Authority Central Services Grant will continue to reduce and School Improvement grant to reduce by 50% in 22-23 &amp; end in 23-24. </a:t>
            </a:r>
          </a:p>
          <a:p>
            <a:r>
              <a:rPr lang="en-GB" sz="2100" dirty="0"/>
              <a:t>3% uplift to pupil premium and COVID recovery grants to continue</a:t>
            </a:r>
            <a:endParaRPr lang="en-GB" dirty="0"/>
          </a:p>
          <a:p>
            <a:pPr marL="0" indent="0">
              <a:buNone/>
            </a:pPr>
            <a:endParaRPr lang="en-GB" dirty="0"/>
          </a:p>
        </p:txBody>
      </p:sp>
    </p:spTree>
    <p:extLst>
      <p:ext uri="{BB962C8B-B14F-4D97-AF65-F5344CB8AC3E}">
        <p14:creationId xmlns:p14="http://schemas.microsoft.com/office/powerpoint/2010/main" val="2087180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C576-461C-4A8A-B8DE-B2D8A267300F}"/>
              </a:ext>
            </a:extLst>
          </p:cNvPr>
          <p:cNvSpPr>
            <a:spLocks noGrp="1"/>
          </p:cNvSpPr>
          <p:nvPr>
            <p:ph type="title"/>
          </p:nvPr>
        </p:nvSpPr>
        <p:spPr>
          <a:xfrm>
            <a:off x="1995601" y="-320817"/>
            <a:ext cx="8229600" cy="1143000"/>
          </a:xfrm>
        </p:spPr>
        <p:txBody>
          <a:bodyPr>
            <a:normAutofit fontScale="90000"/>
          </a:bodyPr>
          <a:lstStyle/>
          <a:p>
            <a:r>
              <a:rPr lang="en-GB" dirty="0"/>
              <a:t>Primary &amp; Secondary School Budgets</a:t>
            </a:r>
          </a:p>
        </p:txBody>
      </p:sp>
      <p:sp>
        <p:nvSpPr>
          <p:cNvPr id="3" name="Content Placeholder 2">
            <a:extLst>
              <a:ext uri="{FF2B5EF4-FFF2-40B4-BE49-F238E27FC236}">
                <a16:creationId xmlns:a16="http://schemas.microsoft.com/office/drawing/2014/main" id="{C293FE7B-7A89-4C20-9C55-8629732BB422}"/>
              </a:ext>
            </a:extLst>
          </p:cNvPr>
          <p:cNvSpPr>
            <a:spLocks noGrp="1"/>
          </p:cNvSpPr>
          <p:nvPr>
            <p:ph idx="1"/>
          </p:nvPr>
        </p:nvSpPr>
        <p:spPr>
          <a:xfrm>
            <a:off x="2005675" y="658755"/>
            <a:ext cx="8229600" cy="5914621"/>
          </a:xfrm>
        </p:spPr>
        <p:txBody>
          <a:bodyPr>
            <a:normAutofit fontScale="62500" lnSpcReduction="20000"/>
          </a:bodyPr>
          <a:lstStyle/>
          <a:p>
            <a:pPr marL="0" indent="0">
              <a:buNone/>
            </a:pPr>
            <a:r>
              <a:rPr lang="en-GB" sz="2900" dirty="0"/>
              <a:t>In July 2021 DFE confirmed: </a:t>
            </a:r>
          </a:p>
          <a:p>
            <a:r>
              <a:rPr lang="en-GB" sz="2900" dirty="0"/>
              <a:t>School Budgets (Primary &amp; Secondary schools) funding rates would increase by:</a:t>
            </a:r>
          </a:p>
          <a:p>
            <a:pPr marL="0" indent="0">
              <a:buNone/>
            </a:pPr>
            <a:r>
              <a:rPr lang="en-GB" sz="2900" dirty="0"/>
              <a:t>	Over 3% increase in most formula factors except MPPFL (2%) and 	MFG 0.5%</a:t>
            </a:r>
          </a:p>
          <a:p>
            <a:pPr marL="0" indent="0">
              <a:buNone/>
            </a:pPr>
            <a:r>
              <a:rPr lang="en-GB" sz="2900" dirty="0"/>
              <a:t>	Sparsity factor: change in calculation &amp; higher increase in rate – 	beneficial for small rural schools</a:t>
            </a:r>
          </a:p>
          <a:p>
            <a:pPr marL="0" indent="0">
              <a:buNone/>
            </a:pPr>
            <a:endParaRPr lang="en-GB" sz="2900" dirty="0"/>
          </a:p>
          <a:p>
            <a:r>
              <a:rPr lang="en-GB" sz="2900" dirty="0"/>
              <a:t>Local Authorities still responsible for setting Local Funding Formula. Likely to start moving towards NFF from 23-24</a:t>
            </a:r>
          </a:p>
          <a:p>
            <a:pPr marL="0" indent="0">
              <a:buNone/>
            </a:pPr>
            <a:endParaRPr lang="en-GB" sz="2900" dirty="0"/>
          </a:p>
          <a:p>
            <a:r>
              <a:rPr lang="en-GB" sz="2900" dirty="0"/>
              <a:t>Kent’s Consultation in November: continue with current formula, apply funding increases and continue to transfer 1% to High Needs block to support services to support inclusive practices.</a:t>
            </a:r>
          </a:p>
          <a:p>
            <a:pPr marL="0" indent="0">
              <a:buNone/>
            </a:pPr>
            <a:r>
              <a:rPr lang="en-GB" sz="2900" dirty="0"/>
              <a:t>	Supported by Schools, Schools Funding Forum and Secretary of State</a:t>
            </a:r>
          </a:p>
          <a:p>
            <a:pPr marL="0" indent="0">
              <a:buNone/>
            </a:pPr>
            <a:endParaRPr lang="en-GB" sz="2900" dirty="0"/>
          </a:p>
          <a:p>
            <a:pPr marL="0" indent="0">
              <a:buNone/>
            </a:pPr>
            <a:r>
              <a:rPr lang="en-GB" sz="2900" dirty="0"/>
              <a:t>In December 2021 DFE confirmed:</a:t>
            </a:r>
          </a:p>
          <a:p>
            <a:r>
              <a:rPr lang="en-GB" sz="2900" dirty="0"/>
              <a:t>Separate Supplementary Grant for Primary &amp; Secondary Schools to allocate extra funding agreed in spending review to cover national insurance uplift &amp; other costs: </a:t>
            </a:r>
          </a:p>
          <a:p>
            <a:pPr marL="0" indent="0">
              <a:buNone/>
            </a:pPr>
            <a:r>
              <a:rPr lang="en-GB" sz="2900" dirty="0"/>
              <a:t>	For 5-16yr olds: basic per pupil , ever6FSM pupils, lump sum</a:t>
            </a:r>
          </a:p>
          <a:p>
            <a:pPr marL="0" indent="0">
              <a:buNone/>
            </a:pPr>
            <a:r>
              <a:rPr lang="en-GB" sz="2900" dirty="0"/>
              <a:t>	Lower rate for early years pupils in schools/maintained nursery 	schools and students in 16-19 provision in schools</a:t>
            </a:r>
            <a:endParaRPr lang="en-GB" dirty="0"/>
          </a:p>
        </p:txBody>
      </p:sp>
      <p:sp>
        <p:nvSpPr>
          <p:cNvPr id="7" name="Content Placeholder 2">
            <a:extLst>
              <a:ext uri="{FF2B5EF4-FFF2-40B4-BE49-F238E27FC236}">
                <a16:creationId xmlns:a16="http://schemas.microsoft.com/office/drawing/2014/main" id="{1647E0A1-39C6-479F-A1A8-94BB5EF290EB}"/>
              </a:ext>
            </a:extLst>
          </p:cNvPr>
          <p:cNvSpPr txBox="1">
            <a:spLocks/>
          </p:cNvSpPr>
          <p:nvPr/>
        </p:nvSpPr>
        <p:spPr>
          <a:xfrm>
            <a:off x="1847528" y="4581128"/>
            <a:ext cx="8229600" cy="15841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7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a:p>
          <a:p>
            <a:pPr marL="0" indent="0">
              <a:buNone/>
            </a:pPr>
            <a:endParaRPr lang="en-GB" dirty="0"/>
          </a:p>
        </p:txBody>
      </p:sp>
    </p:spTree>
    <p:extLst>
      <p:ext uri="{BB962C8B-B14F-4D97-AF65-F5344CB8AC3E}">
        <p14:creationId xmlns:p14="http://schemas.microsoft.com/office/powerpoint/2010/main" val="4245932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CC576-461C-4A8A-B8DE-B2D8A267300F}"/>
              </a:ext>
            </a:extLst>
          </p:cNvPr>
          <p:cNvSpPr>
            <a:spLocks noGrp="1"/>
          </p:cNvSpPr>
          <p:nvPr>
            <p:ph type="title"/>
          </p:nvPr>
        </p:nvSpPr>
        <p:spPr>
          <a:xfrm>
            <a:off x="2000473" y="-279105"/>
            <a:ext cx="8229600" cy="1143000"/>
          </a:xfrm>
        </p:spPr>
        <p:txBody>
          <a:bodyPr>
            <a:normAutofit/>
          </a:bodyPr>
          <a:lstStyle/>
          <a:p>
            <a:r>
              <a:rPr lang="en-GB" dirty="0"/>
              <a:t>Schools Budget</a:t>
            </a:r>
          </a:p>
        </p:txBody>
      </p:sp>
      <p:sp>
        <p:nvSpPr>
          <p:cNvPr id="4" name="Slide Number Placeholder 3">
            <a:extLst>
              <a:ext uri="{FF2B5EF4-FFF2-40B4-BE49-F238E27FC236}">
                <a16:creationId xmlns:a16="http://schemas.microsoft.com/office/drawing/2014/main" id="{6D841121-D104-4ECB-A05E-477DC83F995B}"/>
              </a:ext>
            </a:extLst>
          </p:cNvPr>
          <p:cNvSpPr>
            <a:spLocks noGrp="1"/>
          </p:cNvSpPr>
          <p:nvPr>
            <p:ph type="sldNum" sz="quarter" idx="12"/>
          </p:nvPr>
        </p:nvSpPr>
        <p:spPr/>
        <p:txBody>
          <a:bodyPr/>
          <a:lstStyle/>
          <a:p>
            <a:fld id="{C06B74C9-1984-4309-B629-64A9E2680539}" type="slidenum">
              <a:rPr lang="en-GB" smtClean="0"/>
              <a:pPr/>
              <a:t>33</a:t>
            </a:fld>
            <a:endParaRPr lang="en-GB" dirty="0"/>
          </a:p>
        </p:txBody>
      </p:sp>
      <p:graphicFrame>
        <p:nvGraphicFramePr>
          <p:cNvPr id="8" name="Table 7">
            <a:extLst>
              <a:ext uri="{FF2B5EF4-FFF2-40B4-BE49-F238E27FC236}">
                <a16:creationId xmlns:a16="http://schemas.microsoft.com/office/drawing/2014/main" id="{8FF139E6-E0FE-403E-AC44-49FAA8EE5CFC}"/>
              </a:ext>
            </a:extLst>
          </p:cNvPr>
          <p:cNvGraphicFramePr>
            <a:graphicFrameLocks noGrp="1"/>
          </p:cNvGraphicFramePr>
          <p:nvPr/>
        </p:nvGraphicFramePr>
        <p:xfrm>
          <a:off x="1670050" y="2783329"/>
          <a:ext cx="8890446" cy="3347596"/>
        </p:xfrm>
        <a:graphic>
          <a:graphicData uri="http://schemas.openxmlformats.org/drawingml/2006/table">
            <a:tbl>
              <a:tblPr/>
              <a:tblGrid>
                <a:gridCol w="2805166">
                  <a:extLst>
                    <a:ext uri="{9D8B030D-6E8A-4147-A177-3AD203B41FA5}">
                      <a16:colId xmlns:a16="http://schemas.microsoft.com/office/drawing/2014/main" val="2793732236"/>
                    </a:ext>
                  </a:extLst>
                </a:gridCol>
                <a:gridCol w="608528">
                  <a:extLst>
                    <a:ext uri="{9D8B030D-6E8A-4147-A177-3AD203B41FA5}">
                      <a16:colId xmlns:a16="http://schemas.microsoft.com/office/drawing/2014/main" val="2330525577"/>
                    </a:ext>
                  </a:extLst>
                </a:gridCol>
                <a:gridCol w="608528">
                  <a:extLst>
                    <a:ext uri="{9D8B030D-6E8A-4147-A177-3AD203B41FA5}">
                      <a16:colId xmlns:a16="http://schemas.microsoft.com/office/drawing/2014/main" val="634078902"/>
                    </a:ext>
                  </a:extLst>
                </a:gridCol>
                <a:gridCol w="608528">
                  <a:extLst>
                    <a:ext uri="{9D8B030D-6E8A-4147-A177-3AD203B41FA5}">
                      <a16:colId xmlns:a16="http://schemas.microsoft.com/office/drawing/2014/main" val="1149857642"/>
                    </a:ext>
                  </a:extLst>
                </a:gridCol>
                <a:gridCol w="608528">
                  <a:extLst>
                    <a:ext uri="{9D8B030D-6E8A-4147-A177-3AD203B41FA5}">
                      <a16:colId xmlns:a16="http://schemas.microsoft.com/office/drawing/2014/main" val="3052447960"/>
                    </a:ext>
                  </a:extLst>
                </a:gridCol>
                <a:gridCol w="608528">
                  <a:extLst>
                    <a:ext uri="{9D8B030D-6E8A-4147-A177-3AD203B41FA5}">
                      <a16:colId xmlns:a16="http://schemas.microsoft.com/office/drawing/2014/main" val="3971142273"/>
                    </a:ext>
                  </a:extLst>
                </a:gridCol>
                <a:gridCol w="608528">
                  <a:extLst>
                    <a:ext uri="{9D8B030D-6E8A-4147-A177-3AD203B41FA5}">
                      <a16:colId xmlns:a16="http://schemas.microsoft.com/office/drawing/2014/main" val="3360884397"/>
                    </a:ext>
                  </a:extLst>
                </a:gridCol>
                <a:gridCol w="608528">
                  <a:extLst>
                    <a:ext uri="{9D8B030D-6E8A-4147-A177-3AD203B41FA5}">
                      <a16:colId xmlns:a16="http://schemas.microsoft.com/office/drawing/2014/main" val="2603298161"/>
                    </a:ext>
                  </a:extLst>
                </a:gridCol>
                <a:gridCol w="608528">
                  <a:extLst>
                    <a:ext uri="{9D8B030D-6E8A-4147-A177-3AD203B41FA5}">
                      <a16:colId xmlns:a16="http://schemas.microsoft.com/office/drawing/2014/main" val="2415756056"/>
                    </a:ext>
                  </a:extLst>
                </a:gridCol>
                <a:gridCol w="608528">
                  <a:extLst>
                    <a:ext uri="{9D8B030D-6E8A-4147-A177-3AD203B41FA5}">
                      <a16:colId xmlns:a16="http://schemas.microsoft.com/office/drawing/2014/main" val="939802816"/>
                    </a:ext>
                  </a:extLst>
                </a:gridCol>
                <a:gridCol w="608528">
                  <a:extLst>
                    <a:ext uri="{9D8B030D-6E8A-4147-A177-3AD203B41FA5}">
                      <a16:colId xmlns:a16="http://schemas.microsoft.com/office/drawing/2014/main" val="2549678685"/>
                    </a:ext>
                  </a:extLst>
                </a:gridCol>
              </a:tblGrid>
              <a:tr h="239114">
                <a:tc>
                  <a:txBody>
                    <a:bodyPr/>
                    <a:lstStyle/>
                    <a:p>
                      <a:pPr algn="l" fontAlgn="b"/>
                      <a:r>
                        <a:rPr lang="en-GB" sz="1300" b="1" i="0" u="none" strike="noStrike">
                          <a:solidFill>
                            <a:srgbClr val="000000"/>
                          </a:solidFill>
                          <a:effectLst/>
                          <a:latin typeface="Calibri" panose="020F0502020204030204" pitchFamily="34" charset="0"/>
                        </a:rPr>
                        <a:t>Count of DSG+Supplementary Increase</a:t>
                      </a:r>
                    </a:p>
                  </a:txBody>
                  <a:tcPr marL="9525" marR="9525" marT="9525" marB="0" anchor="b">
                    <a:lnL>
                      <a:noFill/>
                    </a:lnL>
                    <a:lnR>
                      <a:noFill/>
                    </a:lnR>
                    <a:lnT>
                      <a:noFill/>
                    </a:lnT>
                    <a:lnB>
                      <a:noFill/>
                    </a:lnB>
                    <a:solidFill>
                      <a:srgbClr val="D9E1F2"/>
                    </a:solidFill>
                  </a:tcPr>
                </a:tc>
                <a:tc gridSpan="2">
                  <a:txBody>
                    <a:bodyPr/>
                    <a:lstStyle/>
                    <a:p>
                      <a:pPr algn="l" fontAlgn="b"/>
                      <a:r>
                        <a:rPr lang="en-GB" sz="1300" b="1" i="0" u="none" strike="noStrike">
                          <a:solidFill>
                            <a:srgbClr val="000000"/>
                          </a:solidFill>
                          <a:effectLst/>
                          <a:latin typeface="Calibri" panose="020F0502020204030204" pitchFamily="34" charset="0"/>
                        </a:rPr>
                        <a:t>Column Labels</a:t>
                      </a:r>
                    </a:p>
                  </a:txBody>
                  <a:tcPr marL="9525" marR="9525" marT="9525" marB="0" anchor="b">
                    <a:lnL>
                      <a:noFill/>
                    </a:lnL>
                    <a:lnR>
                      <a:noFill/>
                    </a:lnR>
                    <a:lnT>
                      <a:noFill/>
                    </a:lnT>
                    <a:lnB>
                      <a:noFill/>
                    </a:lnB>
                    <a:solidFill>
                      <a:srgbClr val="D9E1F2"/>
                    </a:solidFill>
                  </a:tcPr>
                </a:tc>
                <a:tc hMerge="1">
                  <a:txBody>
                    <a:bodyPr/>
                    <a:lstStyle/>
                    <a:p>
                      <a:endParaRPr lang="en-GB"/>
                    </a:p>
                  </a:txBody>
                  <a:tcPr/>
                </a:tc>
                <a:tc>
                  <a:txBody>
                    <a:bodyPr/>
                    <a:lstStyle/>
                    <a:p>
                      <a:pPr algn="l" fontAlgn="b"/>
                      <a:endParaRPr lang="en-GB" sz="13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E1F2"/>
                    </a:solidFill>
                  </a:tcPr>
                </a:tc>
                <a:tc>
                  <a:txBody>
                    <a:bodyPr/>
                    <a:lstStyle/>
                    <a:p>
                      <a:pPr algn="l" fontAlgn="b"/>
                      <a:endParaRPr lang="en-GB" sz="13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E1F2"/>
                    </a:solidFill>
                  </a:tcPr>
                </a:tc>
                <a:tc>
                  <a:txBody>
                    <a:bodyPr/>
                    <a:lstStyle/>
                    <a:p>
                      <a:pPr algn="l" fontAlgn="b"/>
                      <a:endParaRPr lang="en-GB" sz="13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E1F2"/>
                    </a:solidFill>
                  </a:tcPr>
                </a:tc>
                <a:tc>
                  <a:txBody>
                    <a:bodyPr/>
                    <a:lstStyle/>
                    <a:p>
                      <a:pPr algn="l" fontAlgn="b"/>
                      <a:endParaRPr lang="en-GB" sz="13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E1F2"/>
                    </a:solidFill>
                  </a:tcPr>
                </a:tc>
                <a:tc>
                  <a:txBody>
                    <a:bodyPr/>
                    <a:lstStyle/>
                    <a:p>
                      <a:pPr algn="l" fontAlgn="b"/>
                      <a:endParaRPr lang="en-GB" sz="13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E1F2"/>
                    </a:solidFill>
                  </a:tcPr>
                </a:tc>
                <a:tc>
                  <a:txBody>
                    <a:bodyPr/>
                    <a:lstStyle/>
                    <a:p>
                      <a:pPr algn="l" fontAlgn="b"/>
                      <a:endParaRPr lang="en-GB" sz="13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E1F2"/>
                    </a:solidFill>
                  </a:tcPr>
                </a:tc>
                <a:tc>
                  <a:txBody>
                    <a:bodyPr/>
                    <a:lstStyle/>
                    <a:p>
                      <a:pPr algn="l" fontAlgn="b"/>
                      <a:endParaRPr lang="en-GB" sz="13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E1F2"/>
                    </a:solidFill>
                  </a:tcPr>
                </a:tc>
                <a:tc>
                  <a:txBody>
                    <a:bodyPr/>
                    <a:lstStyle/>
                    <a:p>
                      <a:pPr algn="l" fontAlgn="b"/>
                      <a:endParaRPr lang="en-GB" sz="1300" b="1"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D9E1F2"/>
                    </a:solidFill>
                  </a:tcPr>
                </a:tc>
                <a:extLst>
                  <a:ext uri="{0D108BD9-81ED-4DB2-BD59-A6C34878D82A}">
                    <a16:rowId xmlns:a16="http://schemas.microsoft.com/office/drawing/2014/main" val="1414020676"/>
                  </a:ext>
                </a:extLst>
              </a:tr>
              <a:tr h="478228">
                <a:tc>
                  <a:txBody>
                    <a:bodyPr/>
                    <a:lstStyle/>
                    <a:p>
                      <a:pPr algn="l" fontAlgn="b"/>
                      <a:r>
                        <a:rPr lang="en-GB" sz="1300" b="1" i="0" u="none" strike="noStrike">
                          <a:solidFill>
                            <a:srgbClr val="000000"/>
                          </a:solidFill>
                          <a:effectLst/>
                          <a:latin typeface="Calibri" panose="020F0502020204030204" pitchFamily="34" charset="0"/>
                        </a:rPr>
                        <a:t>Row Labels</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3% to 3.9%</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4% to 4.9%</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5% to 5.9%</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6% to 6.9%</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7% to 7.9%</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8% to 8.9%</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9% to 9.9%</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10% to 14.9%</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Above 15%</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Grand Total</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42470120"/>
                  </a:ext>
                </a:extLst>
              </a:tr>
              <a:tr h="239114">
                <a:tc>
                  <a:txBody>
                    <a:bodyPr/>
                    <a:lstStyle/>
                    <a:p>
                      <a:pPr algn="l" fontAlgn="b"/>
                      <a:r>
                        <a:rPr lang="en-GB" sz="1300" b="0" i="0" u="none" strike="noStrike">
                          <a:solidFill>
                            <a:srgbClr val="000000"/>
                          </a:solidFill>
                          <a:effectLst/>
                          <a:latin typeface="Calibri" panose="020F0502020204030204" pitchFamily="34" charset="0"/>
                        </a:rPr>
                        <a:t>Primary Below 105</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10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6</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7</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2</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1</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18</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8</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ctr" fontAlgn="b"/>
                      <a:r>
                        <a:rPr lang="en-GB" sz="1300" b="0" i="0" u="none" strike="noStrike">
                          <a:solidFill>
                            <a:srgbClr val="000000"/>
                          </a:solidFill>
                          <a:effectLst/>
                          <a:latin typeface="Calibri" panose="020F0502020204030204" pitchFamily="34" charset="0"/>
                        </a:rPr>
                        <a:t>57</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618789753"/>
                  </a:ext>
                </a:extLst>
              </a:tr>
              <a:tr h="239114">
                <a:tc>
                  <a:txBody>
                    <a:bodyPr/>
                    <a:lstStyle/>
                    <a:p>
                      <a:pPr algn="l" fontAlgn="b"/>
                      <a:r>
                        <a:rPr lang="en-GB" sz="1300" b="0" i="0" u="none" strike="noStrike">
                          <a:solidFill>
                            <a:srgbClr val="000000"/>
                          </a:solidFill>
                          <a:effectLst/>
                          <a:latin typeface="Calibri" panose="020F0502020204030204" pitchFamily="34" charset="0"/>
                        </a:rPr>
                        <a:t>Primary 106 to 140</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11</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31</a:t>
                      </a:r>
                    </a:p>
                  </a:txBody>
                  <a:tcPr marL="9525" marR="9525" marT="9525" marB="0" anchor="b">
                    <a:lnL>
                      <a:noFill/>
                    </a:lnL>
                    <a:lnR>
                      <a:noFill/>
                    </a:lnR>
                    <a:lnT>
                      <a:noFill/>
                    </a:lnT>
                    <a:lnB>
                      <a:noFill/>
                    </a:lnB>
                  </a:tcPr>
                </a:tc>
                <a:extLst>
                  <a:ext uri="{0D108BD9-81ED-4DB2-BD59-A6C34878D82A}">
                    <a16:rowId xmlns:a16="http://schemas.microsoft.com/office/drawing/2014/main" val="2157380838"/>
                  </a:ext>
                </a:extLst>
              </a:tr>
              <a:tr h="239114">
                <a:tc>
                  <a:txBody>
                    <a:bodyPr/>
                    <a:lstStyle/>
                    <a:p>
                      <a:pPr algn="l" fontAlgn="b"/>
                      <a:r>
                        <a:rPr lang="en-GB" sz="1300" b="0" i="0" u="none" strike="noStrike">
                          <a:solidFill>
                            <a:srgbClr val="000000"/>
                          </a:solidFill>
                          <a:effectLst/>
                          <a:latin typeface="Calibri" panose="020F0502020204030204" pitchFamily="34" charset="0"/>
                        </a:rPr>
                        <a:t>Primary 141 to 175</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29</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36</a:t>
                      </a:r>
                    </a:p>
                  </a:txBody>
                  <a:tcPr marL="9525" marR="9525" marT="9525" marB="0" anchor="b">
                    <a:lnL>
                      <a:noFill/>
                    </a:lnL>
                    <a:lnR>
                      <a:noFill/>
                    </a:lnR>
                    <a:lnT>
                      <a:noFill/>
                    </a:lnT>
                    <a:lnB>
                      <a:noFill/>
                    </a:lnB>
                  </a:tcPr>
                </a:tc>
                <a:extLst>
                  <a:ext uri="{0D108BD9-81ED-4DB2-BD59-A6C34878D82A}">
                    <a16:rowId xmlns:a16="http://schemas.microsoft.com/office/drawing/2014/main" val="2436602478"/>
                  </a:ext>
                </a:extLst>
              </a:tr>
              <a:tr h="239114">
                <a:tc>
                  <a:txBody>
                    <a:bodyPr/>
                    <a:lstStyle/>
                    <a:p>
                      <a:pPr algn="l" fontAlgn="b"/>
                      <a:r>
                        <a:rPr lang="en-GB" sz="1300" b="0" i="0" u="none" strike="noStrike" dirty="0">
                          <a:solidFill>
                            <a:srgbClr val="000000"/>
                          </a:solidFill>
                          <a:effectLst/>
                          <a:latin typeface="Calibri" panose="020F0502020204030204" pitchFamily="34" charset="0"/>
                        </a:rPr>
                        <a:t>Primary 176 to 210</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27</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57</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22</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106</a:t>
                      </a:r>
                    </a:p>
                  </a:txBody>
                  <a:tcPr marL="9525" marR="9525" marT="9525" marB="0" anchor="b">
                    <a:lnL>
                      <a:noFill/>
                    </a:lnL>
                    <a:lnR>
                      <a:noFill/>
                    </a:lnR>
                    <a:lnT>
                      <a:noFill/>
                    </a:lnT>
                    <a:lnB>
                      <a:noFill/>
                    </a:lnB>
                  </a:tcPr>
                </a:tc>
                <a:extLst>
                  <a:ext uri="{0D108BD9-81ED-4DB2-BD59-A6C34878D82A}">
                    <a16:rowId xmlns:a16="http://schemas.microsoft.com/office/drawing/2014/main" val="139822154"/>
                  </a:ext>
                </a:extLst>
              </a:tr>
              <a:tr h="239114">
                <a:tc>
                  <a:txBody>
                    <a:bodyPr/>
                    <a:lstStyle/>
                    <a:p>
                      <a:pPr algn="l" fontAlgn="b"/>
                      <a:r>
                        <a:rPr lang="en-GB" sz="1300" b="0" i="0" u="none" strike="noStrike">
                          <a:solidFill>
                            <a:srgbClr val="000000"/>
                          </a:solidFill>
                          <a:effectLst/>
                          <a:latin typeface="Calibri" panose="020F0502020204030204" pitchFamily="34" charset="0"/>
                        </a:rPr>
                        <a:t>Primary 211 to 315</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24</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20</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64</a:t>
                      </a:r>
                    </a:p>
                  </a:txBody>
                  <a:tcPr marL="9525" marR="9525" marT="9525" marB="0" anchor="b">
                    <a:lnL>
                      <a:noFill/>
                    </a:lnL>
                    <a:lnR>
                      <a:noFill/>
                    </a:lnR>
                    <a:lnT>
                      <a:noFill/>
                    </a:lnT>
                    <a:lnB>
                      <a:noFill/>
                    </a:lnB>
                  </a:tcPr>
                </a:tc>
                <a:extLst>
                  <a:ext uri="{0D108BD9-81ED-4DB2-BD59-A6C34878D82A}">
                    <a16:rowId xmlns:a16="http://schemas.microsoft.com/office/drawing/2014/main" val="2264427921"/>
                  </a:ext>
                </a:extLst>
              </a:tr>
              <a:tr h="239114">
                <a:tc>
                  <a:txBody>
                    <a:bodyPr/>
                    <a:lstStyle/>
                    <a:p>
                      <a:pPr algn="l" fontAlgn="b"/>
                      <a:r>
                        <a:rPr lang="en-GB" sz="1300" b="0" i="0" u="none" strike="noStrike">
                          <a:solidFill>
                            <a:srgbClr val="000000"/>
                          </a:solidFill>
                          <a:effectLst/>
                          <a:latin typeface="Calibri" panose="020F0502020204030204" pitchFamily="34" charset="0"/>
                        </a:rPr>
                        <a:t>Primary 316 to 420</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ctr" fontAlgn="b"/>
                      <a:r>
                        <a:rPr lang="en-GB" sz="1300" b="0" i="0" u="none" strike="noStrike" dirty="0">
                          <a:solidFill>
                            <a:srgbClr val="000000"/>
                          </a:solidFill>
                          <a:effectLst/>
                          <a:latin typeface="Calibri" panose="020F0502020204030204" pitchFamily="34" charset="0"/>
                        </a:rPr>
                        <a:t>44</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23</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26</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95</a:t>
                      </a:r>
                    </a:p>
                  </a:txBody>
                  <a:tcPr marL="9525" marR="9525" marT="9525" marB="0" anchor="b">
                    <a:lnL>
                      <a:noFill/>
                    </a:lnL>
                    <a:lnR>
                      <a:noFill/>
                    </a:lnR>
                    <a:lnT>
                      <a:noFill/>
                    </a:lnT>
                    <a:lnB>
                      <a:noFill/>
                    </a:lnB>
                  </a:tcPr>
                </a:tc>
                <a:extLst>
                  <a:ext uri="{0D108BD9-81ED-4DB2-BD59-A6C34878D82A}">
                    <a16:rowId xmlns:a16="http://schemas.microsoft.com/office/drawing/2014/main" val="1274792946"/>
                  </a:ext>
                </a:extLst>
              </a:tr>
              <a:tr h="239114">
                <a:tc>
                  <a:txBody>
                    <a:bodyPr/>
                    <a:lstStyle/>
                    <a:p>
                      <a:pPr algn="l" fontAlgn="b"/>
                      <a:r>
                        <a:rPr lang="en-GB" sz="1300" b="0" i="0" u="none" strike="noStrike">
                          <a:solidFill>
                            <a:srgbClr val="000000"/>
                          </a:solidFill>
                          <a:effectLst/>
                          <a:latin typeface="Calibri" panose="020F0502020204030204" pitchFamily="34" charset="0"/>
                        </a:rPr>
                        <a:t>Primary 421 and above</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43</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70</a:t>
                      </a:r>
                    </a:p>
                  </a:txBody>
                  <a:tcPr marL="9525" marR="9525" marT="9525" marB="0" anchor="b">
                    <a:lnL>
                      <a:noFill/>
                    </a:lnL>
                    <a:lnR>
                      <a:noFill/>
                    </a:lnR>
                    <a:lnT>
                      <a:noFill/>
                    </a:lnT>
                    <a:lnB>
                      <a:noFill/>
                    </a:lnB>
                  </a:tcPr>
                </a:tc>
                <a:extLst>
                  <a:ext uri="{0D108BD9-81ED-4DB2-BD59-A6C34878D82A}">
                    <a16:rowId xmlns:a16="http://schemas.microsoft.com/office/drawing/2014/main" val="1842261448"/>
                  </a:ext>
                </a:extLst>
              </a:tr>
              <a:tr h="239114">
                <a:tc>
                  <a:txBody>
                    <a:bodyPr/>
                    <a:lstStyle/>
                    <a:p>
                      <a:pPr algn="l" fontAlgn="b"/>
                      <a:r>
                        <a:rPr lang="en-GB" sz="1300" b="0" i="0" u="none" strike="noStrike">
                          <a:solidFill>
                            <a:srgbClr val="000000"/>
                          </a:solidFill>
                          <a:effectLst/>
                          <a:latin typeface="Calibri" panose="020F0502020204030204" pitchFamily="34" charset="0"/>
                        </a:rPr>
                        <a:t>Selective Secondary</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19</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13</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32</a:t>
                      </a:r>
                    </a:p>
                  </a:txBody>
                  <a:tcPr marL="9525" marR="9525" marT="9525" marB="0" anchor="b">
                    <a:lnL>
                      <a:noFill/>
                    </a:lnL>
                    <a:lnR>
                      <a:noFill/>
                    </a:lnR>
                    <a:lnT>
                      <a:noFill/>
                    </a:lnT>
                    <a:lnB>
                      <a:noFill/>
                    </a:lnB>
                  </a:tcPr>
                </a:tc>
                <a:extLst>
                  <a:ext uri="{0D108BD9-81ED-4DB2-BD59-A6C34878D82A}">
                    <a16:rowId xmlns:a16="http://schemas.microsoft.com/office/drawing/2014/main" val="3595592696"/>
                  </a:ext>
                </a:extLst>
              </a:tr>
              <a:tr h="239114">
                <a:tc>
                  <a:txBody>
                    <a:bodyPr/>
                    <a:lstStyle/>
                    <a:p>
                      <a:pPr algn="l" fontAlgn="b"/>
                      <a:r>
                        <a:rPr lang="en-GB" sz="1300" b="0" i="0" u="none" strike="noStrike">
                          <a:solidFill>
                            <a:srgbClr val="000000"/>
                          </a:solidFill>
                          <a:effectLst/>
                          <a:latin typeface="Calibri" panose="020F0502020204030204" pitchFamily="34" charset="0"/>
                        </a:rPr>
                        <a:t>Non Selective Secondary</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18</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42</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GB" sz="1300" b="0" i="0" u="none" strike="noStrike">
                          <a:solidFill>
                            <a:srgbClr val="000000"/>
                          </a:solidFill>
                          <a:effectLst/>
                          <a:latin typeface="Calibri" panose="020F0502020204030204" pitchFamily="34" charset="0"/>
                        </a:rPr>
                        <a:t>66</a:t>
                      </a:r>
                    </a:p>
                  </a:txBody>
                  <a:tcPr marL="9525" marR="9525" marT="9525" marB="0" anchor="b">
                    <a:lnL>
                      <a:noFill/>
                    </a:lnL>
                    <a:lnR>
                      <a:noFill/>
                    </a:lnR>
                    <a:lnT>
                      <a:noFill/>
                    </a:lnT>
                    <a:lnB>
                      <a:noFill/>
                    </a:lnB>
                  </a:tcPr>
                </a:tc>
                <a:extLst>
                  <a:ext uri="{0D108BD9-81ED-4DB2-BD59-A6C34878D82A}">
                    <a16:rowId xmlns:a16="http://schemas.microsoft.com/office/drawing/2014/main" val="90478491"/>
                  </a:ext>
                </a:extLst>
              </a:tr>
              <a:tr h="239114">
                <a:tc>
                  <a:txBody>
                    <a:bodyPr/>
                    <a:lstStyle/>
                    <a:p>
                      <a:pPr algn="l" fontAlgn="b"/>
                      <a:r>
                        <a:rPr lang="en-GB" sz="1300" b="0" i="0" u="none" strike="noStrike" dirty="0">
                          <a:solidFill>
                            <a:srgbClr val="000000"/>
                          </a:solidFill>
                          <a:effectLst/>
                          <a:latin typeface="Calibri" panose="020F0502020204030204" pitchFamily="34" charset="0"/>
                        </a:rPr>
                        <a:t>All through</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endParaRPr lang="en-GB" sz="13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ctr" fontAlgn="b"/>
                      <a:r>
                        <a:rPr lang="en-GB" sz="1300" b="0" i="0" u="none" strike="noStrike">
                          <a:solidFill>
                            <a:srgbClr val="000000"/>
                          </a:solidFill>
                          <a:effectLst/>
                          <a:latin typeface="Calibri" panose="020F0502020204030204" pitchFamily="34" charset="0"/>
                        </a:rPr>
                        <a:t>3</a:t>
                      </a:r>
                    </a:p>
                  </a:txBody>
                  <a:tcPr marL="9525" marR="9525" marT="9525"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1175542"/>
                  </a:ext>
                </a:extLst>
              </a:tr>
              <a:tr h="239114">
                <a:tc>
                  <a:txBody>
                    <a:bodyPr/>
                    <a:lstStyle/>
                    <a:p>
                      <a:pPr algn="l" fontAlgn="b"/>
                      <a:r>
                        <a:rPr lang="en-GB" sz="1300" b="1" i="0" u="none" strike="noStrike">
                          <a:solidFill>
                            <a:srgbClr val="000000"/>
                          </a:solidFill>
                          <a:effectLst/>
                          <a:latin typeface="Calibri" panose="020F0502020204030204" pitchFamily="34" charset="0"/>
                        </a:rPr>
                        <a:t>Grand Total</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160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204</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140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9</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5</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3</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22</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a:solidFill>
                            <a:srgbClr val="000000"/>
                          </a:solidFill>
                          <a:effectLst/>
                          <a:latin typeface="Calibri" panose="020F0502020204030204" pitchFamily="34" charset="0"/>
                        </a:rPr>
                        <a:t>8</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ctr" fontAlgn="b"/>
                      <a:r>
                        <a:rPr lang="en-GB" sz="1300" b="1" i="0" u="none" strike="noStrike" dirty="0">
                          <a:solidFill>
                            <a:srgbClr val="000000"/>
                          </a:solidFill>
                          <a:effectLst/>
                          <a:latin typeface="Calibri" panose="020F0502020204030204" pitchFamily="34" charset="0"/>
                        </a:rPr>
                        <a:t>560</a:t>
                      </a:r>
                    </a:p>
                  </a:txBody>
                  <a:tcPr marL="9525" marR="9525" marT="9525"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4218386495"/>
                  </a:ext>
                </a:extLst>
              </a:tr>
            </a:tbl>
          </a:graphicData>
        </a:graphic>
      </p:graphicFrame>
      <p:sp>
        <p:nvSpPr>
          <p:cNvPr id="9" name="TextBox 8">
            <a:extLst>
              <a:ext uri="{FF2B5EF4-FFF2-40B4-BE49-F238E27FC236}">
                <a16:creationId xmlns:a16="http://schemas.microsoft.com/office/drawing/2014/main" id="{E74787C5-17E5-4F85-847F-8D6DD629CE9E}"/>
              </a:ext>
            </a:extLst>
          </p:cNvPr>
          <p:cNvSpPr txBox="1"/>
          <p:nvPr/>
        </p:nvSpPr>
        <p:spPr>
          <a:xfrm>
            <a:off x="1806352" y="506954"/>
            <a:ext cx="8579296" cy="3308598"/>
          </a:xfrm>
          <a:prstGeom prst="rect">
            <a:avLst/>
          </a:prstGeom>
          <a:noFill/>
        </p:spPr>
        <p:txBody>
          <a:bodyPr wrap="square" rtlCol="0">
            <a:spAutoFit/>
          </a:bodyPr>
          <a:lstStyle/>
          <a:p>
            <a:pPr marL="285750" indent="-285750">
              <a:buFont typeface="Arial" panose="020B0604020202020204" pitchFamily="34" charset="0"/>
              <a:buChar char="•"/>
            </a:pPr>
            <a:r>
              <a:rPr lang="en-GB" sz="1900" dirty="0">
                <a:latin typeface="+mj-lt"/>
                <a:cs typeface="Arial" panose="020B0604020202020204" pitchFamily="34" charset="0"/>
              </a:rPr>
              <a:t>Average pupil per pupil increase (based on Oct 19 data) </a:t>
            </a:r>
          </a:p>
          <a:p>
            <a:pPr marL="285750" indent="-285750">
              <a:buFont typeface="Arial" panose="020B0604020202020204" pitchFamily="34" charset="0"/>
              <a:buChar char="•"/>
            </a:pPr>
            <a:r>
              <a:rPr lang="en-GB" sz="1900" dirty="0">
                <a:latin typeface="+mj-lt"/>
                <a:cs typeface="Arial" panose="020B0604020202020204" pitchFamily="34" charset="0"/>
              </a:rPr>
              <a:t>Before Supplementary grant most schools were expected to get a 2-3% increase</a:t>
            </a:r>
          </a:p>
          <a:p>
            <a:pPr marL="285750" indent="-285750">
              <a:buFont typeface="Arial" panose="020B0604020202020204" pitchFamily="34" charset="0"/>
              <a:buChar char="•"/>
            </a:pPr>
            <a:r>
              <a:rPr lang="en-GB" sz="1900" dirty="0">
                <a:latin typeface="+mj-lt"/>
              </a:rPr>
              <a:t>Expectation is schools will have sufficient funding to meet commitment to increase teachers starting salaries to £30k over next few years. </a:t>
            </a:r>
          </a:p>
          <a:p>
            <a:pPr marL="285750" indent="-285750">
              <a:buFont typeface="Arial" panose="020B0604020202020204" pitchFamily="34" charset="0"/>
              <a:buChar char="•"/>
            </a:pPr>
            <a:r>
              <a:rPr lang="en-GB" sz="1900" dirty="0">
                <a:latin typeface="+mj-lt"/>
              </a:rPr>
              <a:t>Awaiting recommendations from STRB but Government requested 'significant, but sustainable' increase in pay for experienced teachers</a:t>
            </a:r>
          </a:p>
          <a:p>
            <a:pPr marL="285750" indent="-285750">
              <a:buFont typeface="Arial" panose="020B0604020202020204" pitchFamily="34" charset="0"/>
              <a:buChar char="•"/>
            </a:pPr>
            <a:r>
              <a:rPr lang="en-GB" sz="1900" dirty="0">
                <a:latin typeface="+mj-lt"/>
              </a:rPr>
              <a:t>Kent to agree pay award on 10th Feb: proposals in include £10 per hour for KR3 and an additional day’s leave for grades KR3 to 12. 3% for a Successful TCP rating</a:t>
            </a:r>
          </a:p>
          <a:p>
            <a:pPr marL="285750" indent="-285750">
              <a:buFont typeface="Arial" panose="020B0604020202020204" pitchFamily="34" charset="0"/>
              <a:buChar char="•"/>
            </a:pPr>
            <a:endParaRPr lang="en-GB" sz="1900" dirty="0">
              <a:latin typeface="+mj-lt"/>
            </a:endParaRPr>
          </a:p>
          <a:p>
            <a:pPr marL="285750" indent="-285750">
              <a:buFont typeface="Arial" panose="020B0604020202020204" pitchFamily="34" charset="0"/>
              <a:buChar char="•"/>
            </a:pPr>
            <a:endParaRPr lang="en-GB" sz="19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sz="19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A5493EA-F547-49C5-9D6E-7F0B3E24EA55}"/>
              </a:ext>
            </a:extLst>
          </p:cNvPr>
          <p:cNvPicPr>
            <a:picLocks noChangeAspect="1"/>
          </p:cNvPicPr>
          <p:nvPr/>
        </p:nvPicPr>
        <p:blipFill>
          <a:blip r:embed="rId2"/>
          <a:stretch>
            <a:fillRect/>
          </a:stretch>
        </p:blipFill>
        <p:spPr>
          <a:xfrm>
            <a:off x="1806352" y="6130925"/>
            <a:ext cx="8190386" cy="590550"/>
          </a:xfrm>
          <a:prstGeom prst="rect">
            <a:avLst/>
          </a:prstGeom>
        </p:spPr>
      </p:pic>
    </p:spTree>
    <p:extLst>
      <p:ext uri="{BB962C8B-B14F-4D97-AF65-F5344CB8AC3E}">
        <p14:creationId xmlns:p14="http://schemas.microsoft.com/office/powerpoint/2010/main" val="31886557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CDAEE-1B35-465A-8C41-9E5206B0CC48}"/>
              </a:ext>
            </a:extLst>
          </p:cNvPr>
          <p:cNvSpPr>
            <a:spLocks noGrp="1"/>
          </p:cNvSpPr>
          <p:nvPr>
            <p:ph type="title"/>
          </p:nvPr>
        </p:nvSpPr>
        <p:spPr>
          <a:xfrm>
            <a:off x="1981200" y="-174065"/>
            <a:ext cx="8229600" cy="1143000"/>
          </a:xfrm>
        </p:spPr>
        <p:txBody>
          <a:bodyPr/>
          <a:lstStyle/>
          <a:p>
            <a:r>
              <a:rPr lang="en-GB" dirty="0"/>
              <a:t>High Needs Update</a:t>
            </a:r>
          </a:p>
        </p:txBody>
      </p:sp>
      <p:sp>
        <p:nvSpPr>
          <p:cNvPr id="3" name="Content Placeholder 2">
            <a:extLst>
              <a:ext uri="{FF2B5EF4-FFF2-40B4-BE49-F238E27FC236}">
                <a16:creationId xmlns:a16="http://schemas.microsoft.com/office/drawing/2014/main" id="{ECB11C17-09E4-4C16-ADF5-B40D6792B2E1}"/>
              </a:ext>
            </a:extLst>
          </p:cNvPr>
          <p:cNvSpPr>
            <a:spLocks noGrp="1"/>
          </p:cNvSpPr>
          <p:nvPr>
            <p:ph idx="1"/>
          </p:nvPr>
        </p:nvSpPr>
        <p:spPr>
          <a:xfrm>
            <a:off x="1981200" y="548680"/>
            <a:ext cx="8229600" cy="5501204"/>
          </a:xfrm>
        </p:spPr>
        <p:txBody>
          <a:bodyPr>
            <a:normAutofit fontScale="40000" lnSpcReduction="20000"/>
          </a:bodyPr>
          <a:lstStyle/>
          <a:p>
            <a:pPr marL="0" indent="0">
              <a:buNone/>
            </a:pPr>
            <a:endParaRPr lang="en-GB" altLang="en-US" dirty="0"/>
          </a:p>
          <a:p>
            <a:r>
              <a:rPr lang="en-GB" sz="2900" dirty="0"/>
              <a:t>21-22 Overspend on High Needs estimated to be £43m but includes underspend on inclusion fund activities £9m – without transfer £52m overspend (21%)</a:t>
            </a:r>
          </a:p>
          <a:p>
            <a:r>
              <a:rPr lang="en-GB" sz="2900" dirty="0"/>
              <a:t> Forecasting £105m accumulated deficit (42%) by March 2022</a:t>
            </a:r>
          </a:p>
          <a:p>
            <a:r>
              <a:rPr lang="en-GB" sz="2900" dirty="0"/>
              <a:t>2022-23 HNB allocations – Kent expecting an extra £33m but insufficient to meet current overspend or future demand increases</a:t>
            </a:r>
          </a:p>
          <a:p>
            <a:pPr marL="0" indent="0">
              <a:buNone/>
            </a:pPr>
            <a:r>
              <a:rPr lang="en-GB" sz="2900" dirty="0"/>
              <a:t>	Assume 5% in 23-24 - estimated Kent allocation: £14m</a:t>
            </a:r>
          </a:p>
          <a:p>
            <a:pPr marL="0" indent="0">
              <a:buNone/>
            </a:pPr>
            <a:r>
              <a:rPr lang="en-GB" sz="2900" dirty="0"/>
              <a:t>	Assume 3% in 24-25 – estimated Kent allocation: £9m</a:t>
            </a:r>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r>
              <a:rPr lang="en-GB" sz="2900" dirty="0"/>
              <a:t>Uplifts for 22-23: Balancing the significant pressure on the High Needs budget vs acknowledging inflationary pressures Kent’s schools and colleges are facing</a:t>
            </a:r>
          </a:p>
          <a:p>
            <a:r>
              <a:rPr lang="en-GB" sz="2900" dirty="0"/>
              <a:t>Planning on applying 4% uplift across Special Schools, Alternative Provision/PRUs, SRPs</a:t>
            </a:r>
          </a:p>
          <a:p>
            <a:r>
              <a:rPr lang="en-GB" sz="2900" dirty="0"/>
              <a:t>Mainstream top up 1.25% to cover health &amp; social care levy – currently under review</a:t>
            </a:r>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pPr marL="0" indent="0">
              <a:buNone/>
            </a:pPr>
            <a:endParaRPr lang="en-GB" sz="2900" dirty="0"/>
          </a:p>
          <a:p>
            <a:endParaRPr lang="en-GB" sz="2900" dirty="0"/>
          </a:p>
          <a:p>
            <a:endParaRPr lang="en-GB" sz="2900" dirty="0"/>
          </a:p>
          <a:p>
            <a:endParaRPr lang="en-GB" sz="2900" dirty="0"/>
          </a:p>
          <a:p>
            <a:endParaRPr lang="en-GB" sz="2900" dirty="0"/>
          </a:p>
          <a:p>
            <a:endParaRPr lang="en-GB" sz="2900" dirty="0"/>
          </a:p>
          <a:p>
            <a:endParaRPr lang="en-GB" dirty="0"/>
          </a:p>
        </p:txBody>
      </p:sp>
      <p:sp>
        <p:nvSpPr>
          <p:cNvPr id="4" name="Slide Number Placeholder 3">
            <a:extLst>
              <a:ext uri="{FF2B5EF4-FFF2-40B4-BE49-F238E27FC236}">
                <a16:creationId xmlns:a16="http://schemas.microsoft.com/office/drawing/2014/main" id="{A0F5C681-545A-44FB-B8BE-850D37E3CB1D}"/>
              </a:ext>
            </a:extLst>
          </p:cNvPr>
          <p:cNvSpPr>
            <a:spLocks noGrp="1"/>
          </p:cNvSpPr>
          <p:nvPr>
            <p:ph type="sldNum" sz="quarter" idx="12"/>
          </p:nvPr>
        </p:nvSpPr>
        <p:spPr/>
        <p:txBody>
          <a:bodyPr/>
          <a:lstStyle/>
          <a:p>
            <a:fld id="{C06B74C9-1984-4309-B629-64A9E2680539}" type="slidenum">
              <a:rPr lang="en-GB" smtClean="0"/>
              <a:pPr/>
              <a:t>34</a:t>
            </a:fld>
            <a:endParaRPr lang="en-GB" dirty="0"/>
          </a:p>
        </p:txBody>
      </p:sp>
      <p:graphicFrame>
        <p:nvGraphicFramePr>
          <p:cNvPr id="6" name="Table 5">
            <a:extLst>
              <a:ext uri="{FF2B5EF4-FFF2-40B4-BE49-F238E27FC236}">
                <a16:creationId xmlns:a16="http://schemas.microsoft.com/office/drawing/2014/main" id="{440D10BA-D6A0-442D-A72C-A2BCD889B68F}"/>
              </a:ext>
            </a:extLst>
          </p:cNvPr>
          <p:cNvGraphicFramePr>
            <a:graphicFrameLocks noGrp="1"/>
          </p:cNvGraphicFramePr>
          <p:nvPr/>
        </p:nvGraphicFramePr>
        <p:xfrm>
          <a:off x="2732438" y="2492897"/>
          <a:ext cx="6727124" cy="2191707"/>
        </p:xfrm>
        <a:graphic>
          <a:graphicData uri="http://schemas.openxmlformats.org/drawingml/2006/table">
            <a:tbl>
              <a:tblPr firstRow="1" firstCol="1" bandRow="1"/>
              <a:tblGrid>
                <a:gridCol w="2447492">
                  <a:extLst>
                    <a:ext uri="{9D8B030D-6E8A-4147-A177-3AD203B41FA5}">
                      <a16:colId xmlns:a16="http://schemas.microsoft.com/office/drawing/2014/main" val="1176640050"/>
                    </a:ext>
                  </a:extLst>
                </a:gridCol>
                <a:gridCol w="910528">
                  <a:extLst>
                    <a:ext uri="{9D8B030D-6E8A-4147-A177-3AD203B41FA5}">
                      <a16:colId xmlns:a16="http://schemas.microsoft.com/office/drawing/2014/main" val="2463306445"/>
                    </a:ext>
                  </a:extLst>
                </a:gridCol>
                <a:gridCol w="842276">
                  <a:extLst>
                    <a:ext uri="{9D8B030D-6E8A-4147-A177-3AD203B41FA5}">
                      <a16:colId xmlns:a16="http://schemas.microsoft.com/office/drawing/2014/main" val="3879806854"/>
                    </a:ext>
                  </a:extLst>
                </a:gridCol>
                <a:gridCol w="842276">
                  <a:extLst>
                    <a:ext uri="{9D8B030D-6E8A-4147-A177-3AD203B41FA5}">
                      <a16:colId xmlns:a16="http://schemas.microsoft.com/office/drawing/2014/main" val="1479673623"/>
                    </a:ext>
                  </a:extLst>
                </a:gridCol>
                <a:gridCol w="842276">
                  <a:extLst>
                    <a:ext uri="{9D8B030D-6E8A-4147-A177-3AD203B41FA5}">
                      <a16:colId xmlns:a16="http://schemas.microsoft.com/office/drawing/2014/main" val="1211923675"/>
                    </a:ext>
                  </a:extLst>
                </a:gridCol>
                <a:gridCol w="842276">
                  <a:extLst>
                    <a:ext uri="{9D8B030D-6E8A-4147-A177-3AD203B41FA5}">
                      <a16:colId xmlns:a16="http://schemas.microsoft.com/office/drawing/2014/main" val="1180154486"/>
                    </a:ext>
                  </a:extLst>
                </a:gridCol>
              </a:tblGrid>
              <a:tr h="0">
                <a:tc>
                  <a:txBody>
                    <a:bodyPr/>
                    <a:lstStyle/>
                    <a:p>
                      <a:pPr>
                        <a:lnSpc>
                          <a:spcPct val="115000"/>
                        </a:lnSpc>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2018-19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Actuals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 Actuals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2020-21 Actuals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2021-22 Forecast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en-GB" sz="12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r>
                        <a:rPr lang="en-GB" sz="12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827138202"/>
                  </a:ext>
                </a:extLst>
              </a:tr>
              <a:tr h="0">
                <a:tc>
                  <a:txBody>
                    <a:bodyPr/>
                    <a:lstStyle/>
                    <a:p>
                      <a:pPr>
                        <a:lnSpc>
                          <a:spcPct val="115000"/>
                        </a:lnSpc>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High Needs Block DSG</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182.0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201.3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204.0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222.9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248.4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1416306"/>
                  </a:ext>
                </a:extLst>
              </a:tr>
              <a:tr h="0">
                <a:tc>
                  <a:txBody>
                    <a:bodyPr/>
                    <a:lstStyle/>
                    <a:p>
                      <a:pPr>
                        <a:lnSpc>
                          <a:spcPct val="115000"/>
                        </a:lnSpc>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Transfer from Schools Budgets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8.5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4.4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9.2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9.8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7588837"/>
                  </a:ext>
                </a:extLst>
              </a:tr>
              <a:tr h="0">
                <a:tc>
                  <a:txBody>
                    <a:bodyPr/>
                    <a:lstStyle/>
                    <a:p>
                      <a:pP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Total High Needs income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190.5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205.7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213.2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232.7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258.4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287474"/>
                  </a:ext>
                </a:extLst>
              </a:tr>
              <a:tr h="0">
                <a:tc>
                  <a:txBody>
                    <a:bodyPr/>
                    <a:lstStyle/>
                    <a:p>
                      <a:pPr>
                        <a:lnSpc>
                          <a:spcPct val="115000"/>
                        </a:lnSpc>
                        <a:spcAft>
                          <a:spcPts val="10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6460226"/>
                  </a:ext>
                </a:extLst>
              </a:tr>
              <a:tr h="0">
                <a:tc>
                  <a:txBody>
                    <a:bodyPr/>
                    <a:lstStyle/>
                    <a:p>
                      <a:pP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Total Spend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202.0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212.4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234.0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a:effectLst/>
                          <a:latin typeface="Arial" panose="020B0604020202020204" pitchFamily="34" charset="0"/>
                          <a:ea typeface="Times New Roman" panose="02020603050405020304" pitchFamily="18" charset="0"/>
                          <a:cs typeface="Times New Roman" panose="02020603050405020304" pitchFamily="18" charset="0"/>
                        </a:rPr>
                        <a:t>264.6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301.8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7773767"/>
                  </a:ext>
                </a:extLst>
              </a:tr>
              <a:tr h="0">
                <a:tc>
                  <a:txBody>
                    <a:bodyPr/>
                    <a:lstStyle/>
                    <a:p>
                      <a:pP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8245778"/>
                  </a:ext>
                </a:extLst>
              </a:tr>
              <a:tr h="0">
                <a:tc>
                  <a:txBody>
                    <a:bodyPr/>
                    <a:lstStyle/>
                    <a:p>
                      <a:pP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Total in-year overspend</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(11.5)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(6.7)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(20.8)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(31.9)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(43.4)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46087007"/>
                  </a:ext>
                </a:extLst>
              </a:tr>
              <a:tr h="0">
                <a:tc>
                  <a:txBody>
                    <a:bodyPr/>
                    <a:lstStyle/>
                    <a:p>
                      <a:pP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Accumulated deficit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(8.8)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(29.7)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a:effectLst/>
                          <a:latin typeface="Arial" panose="020B0604020202020204" pitchFamily="34" charset="0"/>
                          <a:ea typeface="Times New Roman" panose="02020603050405020304" pitchFamily="18" charset="0"/>
                          <a:cs typeface="Times New Roman" panose="02020603050405020304" pitchFamily="18" charset="0"/>
                        </a:rPr>
                        <a:t>(61.5)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200" b="1" dirty="0">
                          <a:effectLst/>
                          <a:latin typeface="Arial" panose="020B0604020202020204" pitchFamily="34" charset="0"/>
                          <a:ea typeface="Times New Roman" panose="02020603050405020304" pitchFamily="18" charset="0"/>
                          <a:cs typeface="Times New Roman" panose="02020603050405020304" pitchFamily="18" charset="0"/>
                        </a:rPr>
                        <a:t>(104.9)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0728795"/>
                  </a:ext>
                </a:extLst>
              </a:tr>
            </a:tbl>
          </a:graphicData>
        </a:graphic>
      </p:graphicFrame>
    </p:spTree>
    <p:extLst>
      <p:ext uri="{BB962C8B-B14F-4D97-AF65-F5344CB8AC3E}">
        <p14:creationId xmlns:p14="http://schemas.microsoft.com/office/powerpoint/2010/main" val="40714606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36E70-D0D6-43D3-AB99-6E143A94558E}"/>
              </a:ext>
            </a:extLst>
          </p:cNvPr>
          <p:cNvSpPr>
            <a:spLocks noGrp="1"/>
          </p:cNvSpPr>
          <p:nvPr>
            <p:ph type="title"/>
          </p:nvPr>
        </p:nvSpPr>
        <p:spPr/>
        <p:txBody>
          <a:bodyPr/>
          <a:lstStyle/>
          <a:p>
            <a:r>
              <a:rPr lang="en-GB" dirty="0"/>
              <a:t>Early Years Headlines</a:t>
            </a:r>
          </a:p>
        </p:txBody>
      </p:sp>
      <p:sp>
        <p:nvSpPr>
          <p:cNvPr id="3" name="Content Placeholder 2">
            <a:extLst>
              <a:ext uri="{FF2B5EF4-FFF2-40B4-BE49-F238E27FC236}">
                <a16:creationId xmlns:a16="http://schemas.microsoft.com/office/drawing/2014/main" id="{C9DE235A-353D-4D41-BE9A-FCD080CAEAF2}"/>
              </a:ext>
            </a:extLst>
          </p:cNvPr>
          <p:cNvSpPr>
            <a:spLocks noGrp="1"/>
          </p:cNvSpPr>
          <p:nvPr>
            <p:ph idx="1"/>
          </p:nvPr>
        </p:nvSpPr>
        <p:spPr/>
        <p:txBody>
          <a:bodyPr>
            <a:normAutofit fontScale="92500" lnSpcReduction="20000"/>
          </a:bodyPr>
          <a:lstStyle/>
          <a:p>
            <a:r>
              <a:rPr lang="en-GB" dirty="0"/>
              <a:t>increase the base rates paid to providers from £5.18 to £5.39 per hour for two-year olds, and from £4.14 to £4.31 per hour for three- and four-year olds.</a:t>
            </a:r>
          </a:p>
          <a:p>
            <a:endParaRPr lang="en-GB" dirty="0"/>
          </a:p>
          <a:p>
            <a:r>
              <a:rPr lang="en-GB" dirty="0"/>
              <a:t>Early Years Pupil Premium increasing from 53p to 60p per hour for eligible children</a:t>
            </a:r>
          </a:p>
          <a:p>
            <a:endParaRPr lang="en-GB" dirty="0"/>
          </a:p>
          <a:p>
            <a:r>
              <a:rPr lang="en-GB" dirty="0"/>
              <a:t>Disability Access Fund payment increasing from £615 to £800 per eligible child per year.</a:t>
            </a:r>
          </a:p>
          <a:p>
            <a:endParaRPr lang="en-GB" dirty="0"/>
          </a:p>
          <a:p>
            <a:r>
              <a:rPr lang="en-GB" dirty="0"/>
              <a:t>Maintain supplementary rates: Quality (qualified leader) 30p or 90p and Deprivation which is a range from 1p to £1.10. </a:t>
            </a:r>
          </a:p>
          <a:p>
            <a:endParaRPr lang="en-GB" dirty="0"/>
          </a:p>
        </p:txBody>
      </p:sp>
      <p:sp>
        <p:nvSpPr>
          <p:cNvPr id="4" name="Slide Number Placeholder 3">
            <a:extLst>
              <a:ext uri="{FF2B5EF4-FFF2-40B4-BE49-F238E27FC236}">
                <a16:creationId xmlns:a16="http://schemas.microsoft.com/office/drawing/2014/main" id="{0BDD461B-ABD9-4148-88EA-1EEAB7D5D422}"/>
              </a:ext>
            </a:extLst>
          </p:cNvPr>
          <p:cNvSpPr>
            <a:spLocks noGrp="1"/>
          </p:cNvSpPr>
          <p:nvPr>
            <p:ph type="sldNum" sz="quarter" idx="12"/>
          </p:nvPr>
        </p:nvSpPr>
        <p:spPr/>
        <p:txBody>
          <a:bodyPr/>
          <a:lstStyle/>
          <a:p>
            <a:fld id="{C06B74C9-1984-4309-B629-64A9E2680539}" type="slidenum">
              <a:rPr lang="en-GB" smtClean="0"/>
              <a:pPr/>
              <a:t>35</a:t>
            </a:fld>
            <a:endParaRPr lang="en-GB" dirty="0"/>
          </a:p>
        </p:txBody>
      </p:sp>
    </p:spTree>
    <p:extLst>
      <p:ext uri="{BB962C8B-B14F-4D97-AF65-F5344CB8AC3E}">
        <p14:creationId xmlns:p14="http://schemas.microsoft.com/office/powerpoint/2010/main" val="2411059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21A6-7B5A-494B-90FB-8EF7B635C301}"/>
              </a:ext>
            </a:extLst>
          </p:cNvPr>
          <p:cNvSpPr>
            <a:spLocks noGrp="1"/>
          </p:cNvSpPr>
          <p:nvPr>
            <p:ph type="title"/>
          </p:nvPr>
        </p:nvSpPr>
        <p:spPr>
          <a:xfrm>
            <a:off x="1847528" y="332656"/>
            <a:ext cx="8229600" cy="1143000"/>
          </a:xfrm>
        </p:spPr>
        <p:txBody>
          <a:bodyPr>
            <a:normAutofit fontScale="90000"/>
          </a:bodyPr>
          <a:lstStyle/>
          <a:p>
            <a:r>
              <a:rPr lang="en-GB" dirty="0"/>
              <a:t>Finally…De-delegation…..Maintained schools</a:t>
            </a:r>
          </a:p>
        </p:txBody>
      </p:sp>
      <p:sp>
        <p:nvSpPr>
          <p:cNvPr id="3" name="Content Placeholder 2">
            <a:extLst>
              <a:ext uri="{FF2B5EF4-FFF2-40B4-BE49-F238E27FC236}">
                <a16:creationId xmlns:a16="http://schemas.microsoft.com/office/drawing/2014/main" id="{00BD0377-37A6-4FF1-B499-5F53E40D218B}"/>
              </a:ext>
            </a:extLst>
          </p:cNvPr>
          <p:cNvSpPr>
            <a:spLocks noGrp="1"/>
          </p:cNvSpPr>
          <p:nvPr>
            <p:ph idx="1"/>
          </p:nvPr>
        </p:nvSpPr>
        <p:spPr>
          <a:xfrm>
            <a:off x="1841645" y="2276872"/>
            <a:ext cx="8229600" cy="2986012"/>
          </a:xfrm>
        </p:spPr>
        <p:txBody>
          <a:bodyPr>
            <a:normAutofit/>
          </a:bodyPr>
          <a:lstStyle/>
          <a:p>
            <a:r>
              <a:rPr lang="en-GB" dirty="0">
                <a:solidFill>
                  <a:srgbClr val="FF0000"/>
                </a:solidFill>
              </a:rPr>
              <a:t>Change to SIMs licence: this will be ending. </a:t>
            </a:r>
          </a:p>
          <a:p>
            <a:r>
              <a:rPr lang="en-GB" dirty="0">
                <a:solidFill>
                  <a:srgbClr val="FF0000"/>
                </a:solidFill>
              </a:rPr>
              <a:t>Further email will be sent imminently. </a:t>
            </a:r>
          </a:p>
          <a:p>
            <a:r>
              <a:rPr lang="en-GB" dirty="0">
                <a:solidFill>
                  <a:srgbClr val="FF0000"/>
                </a:solidFill>
              </a:rPr>
              <a:t>Please read and action</a:t>
            </a:r>
          </a:p>
          <a:p>
            <a:pPr marL="0" indent="0">
              <a:buNone/>
            </a:pPr>
            <a:endParaRPr lang="en-GB" dirty="0"/>
          </a:p>
        </p:txBody>
      </p:sp>
      <p:sp>
        <p:nvSpPr>
          <p:cNvPr id="4" name="Slide Number Placeholder 3">
            <a:extLst>
              <a:ext uri="{FF2B5EF4-FFF2-40B4-BE49-F238E27FC236}">
                <a16:creationId xmlns:a16="http://schemas.microsoft.com/office/drawing/2014/main" id="{CE09E725-ABFD-4B33-A375-BC91AD679C5F}"/>
              </a:ext>
            </a:extLst>
          </p:cNvPr>
          <p:cNvSpPr>
            <a:spLocks noGrp="1"/>
          </p:cNvSpPr>
          <p:nvPr>
            <p:ph type="sldNum" sz="quarter" idx="12"/>
          </p:nvPr>
        </p:nvSpPr>
        <p:spPr/>
        <p:txBody>
          <a:bodyPr/>
          <a:lstStyle/>
          <a:p>
            <a:fld id="{C06B74C9-1984-4309-B629-64A9E2680539}" type="slidenum">
              <a:rPr lang="en-GB" smtClean="0"/>
              <a:pPr/>
              <a:t>36</a:t>
            </a:fld>
            <a:endParaRPr lang="en-GB" dirty="0"/>
          </a:p>
        </p:txBody>
      </p:sp>
    </p:spTree>
    <p:extLst>
      <p:ext uri="{BB962C8B-B14F-4D97-AF65-F5344CB8AC3E}">
        <p14:creationId xmlns:p14="http://schemas.microsoft.com/office/powerpoint/2010/main" val="21250433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1E6798B-8860-4240-A78E-8C9C1C4F2C51}"/>
              </a:ext>
            </a:extLst>
          </p:cNvPr>
          <p:cNvSpPr txBox="1"/>
          <p:nvPr/>
        </p:nvSpPr>
        <p:spPr>
          <a:xfrm>
            <a:off x="422031" y="196948"/>
            <a:ext cx="9551963" cy="1015663"/>
          </a:xfrm>
          <a:prstGeom prst="rect">
            <a:avLst/>
          </a:prstGeom>
          <a:noFill/>
        </p:spPr>
        <p:txBody>
          <a:bodyPr wrap="square" rtlCol="0">
            <a:spAutoFit/>
          </a:bodyPr>
          <a:lstStyle/>
          <a:p>
            <a:r>
              <a:rPr lang="en-GB" sz="6000" dirty="0">
                <a:solidFill>
                  <a:schemeClr val="bg1"/>
                </a:solidFill>
              </a:rPr>
              <a:t>Case Study</a:t>
            </a:r>
          </a:p>
        </p:txBody>
      </p:sp>
      <p:sp>
        <p:nvSpPr>
          <p:cNvPr id="3" name="TextBox 2">
            <a:extLst>
              <a:ext uri="{FF2B5EF4-FFF2-40B4-BE49-F238E27FC236}">
                <a16:creationId xmlns:a16="http://schemas.microsoft.com/office/drawing/2014/main" id="{D541C075-0CBC-48C7-81B6-093E147163C9}"/>
              </a:ext>
            </a:extLst>
          </p:cNvPr>
          <p:cNvSpPr txBox="1"/>
          <p:nvPr/>
        </p:nvSpPr>
        <p:spPr>
          <a:xfrm>
            <a:off x="858129" y="2180492"/>
            <a:ext cx="10002129" cy="4247317"/>
          </a:xfrm>
          <a:prstGeom prst="rect">
            <a:avLst/>
          </a:prstGeom>
          <a:noFill/>
        </p:spPr>
        <p:txBody>
          <a:bodyPr wrap="square" rtlCol="0">
            <a:spAutoFit/>
          </a:bodyPr>
          <a:lstStyle/>
          <a:p>
            <a:r>
              <a:rPr lang="en-GB" sz="5400" dirty="0">
                <a:solidFill>
                  <a:schemeClr val="tx2"/>
                </a:solidFill>
              </a:rPr>
              <a:t>Simon Pullen Headteacher and </a:t>
            </a:r>
            <a:r>
              <a:rPr lang="en-GB" sz="5400">
                <a:solidFill>
                  <a:schemeClr val="tx2"/>
                </a:solidFill>
              </a:rPr>
              <a:t>Kristian Lasslett </a:t>
            </a:r>
            <a:r>
              <a:rPr lang="en-GB" sz="5400" dirty="0">
                <a:solidFill>
                  <a:schemeClr val="tx2"/>
                </a:solidFill>
              </a:rPr>
              <a:t>SENCo</a:t>
            </a:r>
          </a:p>
          <a:p>
            <a:endParaRPr lang="en-GB" sz="5400" dirty="0">
              <a:solidFill>
                <a:schemeClr val="tx2"/>
              </a:solidFill>
            </a:endParaRPr>
          </a:p>
          <a:p>
            <a:r>
              <a:rPr lang="en-GB" sz="5400" dirty="0">
                <a:solidFill>
                  <a:schemeClr val="tx2"/>
                </a:solidFill>
              </a:rPr>
              <a:t>Royal Harbour Academy - Ramsgate</a:t>
            </a:r>
          </a:p>
        </p:txBody>
      </p:sp>
    </p:spTree>
    <p:extLst>
      <p:ext uri="{BB962C8B-B14F-4D97-AF65-F5344CB8AC3E}">
        <p14:creationId xmlns:p14="http://schemas.microsoft.com/office/powerpoint/2010/main" val="19950733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83515" y="375636"/>
            <a:ext cx="2401122" cy="3405228"/>
          </a:xfrm>
          <a:prstGeom prst="rect">
            <a:avLst/>
          </a:prstGeom>
        </p:spPr>
      </p:pic>
      <p:pic>
        <p:nvPicPr>
          <p:cNvPr id="5" name="Picture 4"/>
          <p:cNvPicPr>
            <a:picLocks noChangeAspect="1"/>
          </p:cNvPicPr>
          <p:nvPr/>
        </p:nvPicPr>
        <p:blipFill>
          <a:blip r:embed="rId3"/>
          <a:stretch>
            <a:fillRect/>
          </a:stretch>
        </p:blipFill>
        <p:spPr>
          <a:xfrm>
            <a:off x="4135195" y="375636"/>
            <a:ext cx="2555717" cy="3407117"/>
          </a:xfrm>
          <a:prstGeom prst="rect">
            <a:avLst/>
          </a:prstGeom>
        </p:spPr>
      </p:pic>
      <p:pic>
        <p:nvPicPr>
          <p:cNvPr id="6" name="Picture 5"/>
          <p:cNvPicPr>
            <a:picLocks noChangeAspect="1"/>
          </p:cNvPicPr>
          <p:nvPr/>
        </p:nvPicPr>
        <p:blipFill>
          <a:blip r:embed="rId4"/>
          <a:stretch>
            <a:fillRect/>
          </a:stretch>
        </p:blipFill>
        <p:spPr>
          <a:xfrm>
            <a:off x="941169" y="3899338"/>
            <a:ext cx="3049019" cy="2789867"/>
          </a:xfrm>
          <a:prstGeom prst="rect">
            <a:avLst/>
          </a:prstGeom>
        </p:spPr>
      </p:pic>
      <p:pic>
        <p:nvPicPr>
          <p:cNvPr id="7" name="Picture 6"/>
          <p:cNvPicPr>
            <a:picLocks noChangeAspect="1"/>
          </p:cNvPicPr>
          <p:nvPr/>
        </p:nvPicPr>
        <p:blipFill>
          <a:blip r:embed="rId5"/>
          <a:stretch>
            <a:fillRect/>
          </a:stretch>
        </p:blipFill>
        <p:spPr>
          <a:xfrm>
            <a:off x="7767595" y="375636"/>
            <a:ext cx="2643358" cy="3639316"/>
          </a:xfrm>
          <a:prstGeom prst="rect">
            <a:avLst/>
          </a:prstGeom>
        </p:spPr>
      </p:pic>
      <p:pic>
        <p:nvPicPr>
          <p:cNvPr id="9" name="Picture 8"/>
          <p:cNvPicPr>
            <a:picLocks noChangeAspect="1"/>
          </p:cNvPicPr>
          <p:nvPr/>
        </p:nvPicPr>
        <p:blipFill>
          <a:blip r:embed="rId6"/>
          <a:stretch>
            <a:fillRect/>
          </a:stretch>
        </p:blipFill>
        <p:spPr>
          <a:xfrm>
            <a:off x="5342299" y="4206709"/>
            <a:ext cx="5068654" cy="2554178"/>
          </a:xfrm>
          <a:prstGeom prst="rect">
            <a:avLst/>
          </a:prstGeom>
        </p:spPr>
      </p:pic>
    </p:spTree>
    <p:extLst>
      <p:ext uri="{BB962C8B-B14F-4D97-AF65-F5344CB8AC3E}">
        <p14:creationId xmlns:p14="http://schemas.microsoft.com/office/powerpoint/2010/main" val="27115222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72000" cy="998483"/>
          </a:xfrm>
        </p:spPr>
        <p:txBody>
          <a:bodyPr/>
          <a:lstStyle/>
          <a:p>
            <a:r>
              <a:rPr lang="en-US" b="1" dirty="0"/>
              <a:t>Context</a:t>
            </a:r>
            <a:endParaRPr lang="en-GB" b="1" dirty="0"/>
          </a:p>
        </p:txBody>
      </p:sp>
      <p:sp>
        <p:nvSpPr>
          <p:cNvPr id="3" name="Content Placeholder 2"/>
          <p:cNvSpPr>
            <a:spLocks noGrp="1"/>
          </p:cNvSpPr>
          <p:nvPr>
            <p:ph idx="1"/>
          </p:nvPr>
        </p:nvSpPr>
        <p:spPr>
          <a:xfrm>
            <a:off x="714703" y="1460938"/>
            <a:ext cx="6516414" cy="5297214"/>
          </a:xfrm>
        </p:spPr>
        <p:txBody>
          <a:bodyPr>
            <a:normAutofit/>
          </a:bodyPr>
          <a:lstStyle/>
          <a:p>
            <a:pPr>
              <a:lnSpc>
                <a:spcPct val="100000"/>
              </a:lnSpc>
            </a:pPr>
            <a:r>
              <a:rPr lang="en-US" sz="2400" dirty="0"/>
              <a:t>13 Years working in Kent Schools, Currently Head of Lower Site, Head of Year 7, SENCO </a:t>
            </a:r>
          </a:p>
          <a:p>
            <a:pPr>
              <a:lnSpc>
                <a:spcPct val="100000"/>
              </a:lnSpc>
            </a:pPr>
            <a:r>
              <a:rPr lang="en-US" sz="2400" dirty="0"/>
              <a:t>Mainly serves one large council estate – cyclical unemployment </a:t>
            </a:r>
          </a:p>
          <a:p>
            <a:pPr>
              <a:lnSpc>
                <a:spcPct val="100000"/>
              </a:lnSpc>
            </a:pPr>
            <a:r>
              <a:rPr lang="en-US" sz="2400" dirty="0"/>
              <a:t>Merger of 3 local secondary's, one of which was considered worst performing in the country.</a:t>
            </a:r>
          </a:p>
          <a:p>
            <a:pPr>
              <a:lnSpc>
                <a:spcPct val="100000"/>
              </a:lnSpc>
            </a:pPr>
            <a:r>
              <a:rPr lang="en-US" sz="2400" dirty="0"/>
              <a:t>59% PPG</a:t>
            </a:r>
          </a:p>
          <a:p>
            <a:pPr>
              <a:lnSpc>
                <a:spcPct val="100000"/>
              </a:lnSpc>
            </a:pPr>
            <a:endParaRPr lang="en-GB" sz="2400" dirty="0"/>
          </a:p>
        </p:txBody>
      </p:sp>
      <p:pic>
        <p:nvPicPr>
          <p:cNvPr id="4" name="Picture 3"/>
          <p:cNvPicPr>
            <a:picLocks noChangeAspect="1"/>
          </p:cNvPicPr>
          <p:nvPr/>
        </p:nvPicPr>
        <p:blipFill>
          <a:blip r:embed="rId2"/>
          <a:stretch>
            <a:fillRect/>
          </a:stretch>
        </p:blipFill>
        <p:spPr>
          <a:xfrm>
            <a:off x="6253488" y="4685643"/>
            <a:ext cx="3438525" cy="876300"/>
          </a:xfrm>
          <a:prstGeom prst="rect">
            <a:avLst/>
          </a:prstGeom>
        </p:spPr>
      </p:pic>
      <p:pic>
        <p:nvPicPr>
          <p:cNvPr id="5" name="Picture 4"/>
          <p:cNvPicPr>
            <a:picLocks noChangeAspect="1"/>
          </p:cNvPicPr>
          <p:nvPr/>
        </p:nvPicPr>
        <p:blipFill>
          <a:blip r:embed="rId3"/>
          <a:stretch>
            <a:fillRect/>
          </a:stretch>
        </p:blipFill>
        <p:spPr>
          <a:xfrm>
            <a:off x="7674028" y="367863"/>
            <a:ext cx="3339941" cy="3965191"/>
          </a:xfrm>
          <a:prstGeom prst="rect">
            <a:avLst/>
          </a:prstGeom>
        </p:spPr>
      </p:pic>
      <p:cxnSp>
        <p:nvCxnSpPr>
          <p:cNvPr id="9" name="Straight Arrow Connector 8"/>
          <p:cNvCxnSpPr/>
          <p:nvPr/>
        </p:nvCxnSpPr>
        <p:spPr>
          <a:xfrm flipV="1">
            <a:off x="9692013" y="3804745"/>
            <a:ext cx="1144153" cy="1051034"/>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3183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4021BA6-1685-4716-B134-435130A2AE35}"/>
              </a:ext>
            </a:extLst>
          </p:cNvPr>
          <p:cNvSpPr txBox="1"/>
          <p:nvPr/>
        </p:nvSpPr>
        <p:spPr>
          <a:xfrm>
            <a:off x="516835" y="2405270"/>
            <a:ext cx="10787269" cy="2400657"/>
          </a:xfrm>
          <a:prstGeom prst="rect">
            <a:avLst/>
          </a:prstGeom>
          <a:noFill/>
        </p:spPr>
        <p:txBody>
          <a:bodyPr wrap="square" rtlCol="0">
            <a:spAutoFit/>
          </a:bodyPr>
          <a:lstStyle/>
          <a:p>
            <a:pPr algn="ctr"/>
            <a:r>
              <a:rPr lang="en-GB" sz="5400" b="1" dirty="0">
                <a:solidFill>
                  <a:srgbClr val="295097"/>
                </a:solidFill>
              </a:rPr>
              <a:t>Introduction</a:t>
            </a:r>
          </a:p>
          <a:p>
            <a:pPr algn="ctr"/>
            <a:r>
              <a:rPr lang="en-GB" sz="4800" b="1" dirty="0">
                <a:solidFill>
                  <a:srgbClr val="295097"/>
                </a:solidFill>
              </a:rPr>
              <a:t>Christine McInnes Director of Education</a:t>
            </a:r>
          </a:p>
          <a:p>
            <a:pPr algn="ctr"/>
            <a:r>
              <a:rPr lang="en-GB" sz="4800" b="1" dirty="0">
                <a:solidFill>
                  <a:srgbClr val="295097"/>
                </a:solidFill>
              </a:rPr>
              <a:t>Mark Walker Director of SEND</a:t>
            </a:r>
          </a:p>
        </p:txBody>
      </p:sp>
    </p:spTree>
    <p:extLst>
      <p:ext uri="{BB962C8B-B14F-4D97-AF65-F5344CB8AC3E}">
        <p14:creationId xmlns:p14="http://schemas.microsoft.com/office/powerpoint/2010/main" val="3053231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22173"/>
            <a:ext cx="10515600" cy="1325563"/>
          </a:xfrm>
        </p:spPr>
        <p:txBody>
          <a:bodyPr/>
          <a:lstStyle/>
          <a:p>
            <a:r>
              <a:rPr lang="en-US" dirty="0"/>
              <a:t>National trend of increasing levels of need.</a:t>
            </a:r>
            <a:endParaRPr lang="en-GB" dirty="0"/>
          </a:p>
        </p:txBody>
      </p:sp>
      <p:graphicFrame>
        <p:nvGraphicFramePr>
          <p:cNvPr id="4" name="Table 3"/>
          <p:cNvGraphicFramePr>
            <a:graphicFrameLocks noGrp="1"/>
          </p:cNvGraphicFramePr>
          <p:nvPr/>
        </p:nvGraphicFramePr>
        <p:xfrm>
          <a:off x="6660931" y="2543502"/>
          <a:ext cx="4049112" cy="2824267"/>
        </p:xfrm>
        <a:graphic>
          <a:graphicData uri="http://schemas.openxmlformats.org/drawingml/2006/table">
            <a:tbl>
              <a:tblPr firstRow="1" firstCol="1" bandRow="1"/>
              <a:tblGrid>
                <a:gridCol w="549381">
                  <a:extLst>
                    <a:ext uri="{9D8B030D-6E8A-4147-A177-3AD203B41FA5}">
                      <a16:colId xmlns:a16="http://schemas.microsoft.com/office/drawing/2014/main" val="1496913526"/>
                    </a:ext>
                  </a:extLst>
                </a:gridCol>
                <a:gridCol w="321198">
                  <a:extLst>
                    <a:ext uri="{9D8B030D-6E8A-4147-A177-3AD203B41FA5}">
                      <a16:colId xmlns:a16="http://schemas.microsoft.com/office/drawing/2014/main" val="763107241"/>
                    </a:ext>
                  </a:extLst>
                </a:gridCol>
                <a:gridCol w="539301">
                  <a:extLst>
                    <a:ext uri="{9D8B030D-6E8A-4147-A177-3AD203B41FA5}">
                      <a16:colId xmlns:a16="http://schemas.microsoft.com/office/drawing/2014/main" val="3717048227"/>
                    </a:ext>
                  </a:extLst>
                </a:gridCol>
                <a:gridCol w="340443">
                  <a:extLst>
                    <a:ext uri="{9D8B030D-6E8A-4147-A177-3AD203B41FA5}">
                      <a16:colId xmlns:a16="http://schemas.microsoft.com/office/drawing/2014/main" val="525231204"/>
                    </a:ext>
                  </a:extLst>
                </a:gridCol>
                <a:gridCol w="539301">
                  <a:extLst>
                    <a:ext uri="{9D8B030D-6E8A-4147-A177-3AD203B41FA5}">
                      <a16:colId xmlns:a16="http://schemas.microsoft.com/office/drawing/2014/main" val="2486014641"/>
                    </a:ext>
                  </a:extLst>
                </a:gridCol>
                <a:gridCol w="292790">
                  <a:extLst>
                    <a:ext uri="{9D8B030D-6E8A-4147-A177-3AD203B41FA5}">
                      <a16:colId xmlns:a16="http://schemas.microsoft.com/office/drawing/2014/main" val="687782463"/>
                    </a:ext>
                  </a:extLst>
                </a:gridCol>
                <a:gridCol w="586954">
                  <a:extLst>
                    <a:ext uri="{9D8B030D-6E8A-4147-A177-3AD203B41FA5}">
                      <a16:colId xmlns:a16="http://schemas.microsoft.com/office/drawing/2014/main" val="1940079177"/>
                    </a:ext>
                  </a:extLst>
                </a:gridCol>
                <a:gridCol w="304703">
                  <a:extLst>
                    <a:ext uri="{9D8B030D-6E8A-4147-A177-3AD203B41FA5}">
                      <a16:colId xmlns:a16="http://schemas.microsoft.com/office/drawing/2014/main" val="2910835950"/>
                    </a:ext>
                  </a:extLst>
                </a:gridCol>
                <a:gridCol w="575041">
                  <a:extLst>
                    <a:ext uri="{9D8B030D-6E8A-4147-A177-3AD203B41FA5}">
                      <a16:colId xmlns:a16="http://schemas.microsoft.com/office/drawing/2014/main" val="1010411872"/>
                    </a:ext>
                  </a:extLst>
                </a:gridCol>
              </a:tblGrid>
              <a:tr h="340292">
                <a:tc>
                  <a:txBody>
                    <a:bodyPr/>
                    <a:lstStyle/>
                    <a:p>
                      <a:pPr>
                        <a:lnSpc>
                          <a:spcPct val="107000"/>
                        </a:lnSpc>
                      </a:pPr>
                      <a:endParaRPr lang="en-GB" sz="1050" dirty="0">
                        <a:effectLst/>
                        <a:latin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 7</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 8</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 9</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Year 10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80997648"/>
                  </a:ext>
                </a:extLst>
              </a:tr>
              <a:tr h="340292">
                <a:tc>
                  <a:txBody>
                    <a:bodyPr/>
                    <a:lstStyle/>
                    <a:p>
                      <a:pPr algn="just">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Roll: 196</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Roll: 195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Roll: 150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gridSpan="2">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Roll: 155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3292532906"/>
                  </a:ext>
                </a:extLst>
              </a:tr>
              <a:tr h="340292">
                <a:tc>
                  <a:txBody>
                    <a:bodyPr/>
                    <a:lstStyle/>
                    <a:p>
                      <a:pPr algn="just">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7317777"/>
                  </a:ext>
                </a:extLst>
              </a:tr>
              <a:tr h="340292">
                <a:tc>
                  <a:txBody>
                    <a:bodyPr/>
                    <a:lstStyle/>
                    <a:p>
                      <a:pPr algn="just">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Non-SEN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69.4%</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73.8%</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74.70%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118</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77.70%</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9765502"/>
                  </a:ext>
                </a:extLst>
              </a:tr>
              <a:tr h="340292">
                <a:tc>
                  <a:txBody>
                    <a:bodyPr/>
                    <a:lstStyle/>
                    <a:p>
                      <a:pPr algn="just">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SEN</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30.6%</a:t>
                      </a:r>
                      <a:endParaRPr lang="en-GB"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25.30%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22.30%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4749281"/>
                  </a:ext>
                </a:extLst>
              </a:tr>
              <a:tr h="340292">
                <a:tc>
                  <a:txBody>
                    <a:bodyPr/>
                    <a:lstStyle/>
                    <a:p>
                      <a:pPr algn="just">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6.6%</a:t>
                      </a:r>
                      <a:endParaRPr lang="en-GB"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406704"/>
                  </a:ext>
                </a:extLst>
              </a:tr>
              <a:tr h="340292">
                <a:tc>
                  <a:txBody>
                    <a:bodyPr/>
                    <a:lstStyle/>
                    <a:p>
                      <a:pPr algn="just">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47</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24.0%</a:t>
                      </a:r>
                      <a:endParaRPr lang="en-GB" sz="12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25.6%</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44144"/>
                  </a:ext>
                </a:extLst>
              </a:tr>
              <a:tr h="340292">
                <a:tc>
                  <a:txBody>
                    <a:bodyPr/>
                    <a:lstStyle/>
                    <a:p>
                      <a:pPr algn="just">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PP</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57.1%</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55.4%</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56.7%</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GB" sz="105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51.6%</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9844592"/>
                  </a:ext>
                </a:extLst>
              </a:tr>
            </a:tbl>
          </a:graphicData>
        </a:graphic>
      </p:graphicFrame>
      <p:sp>
        <p:nvSpPr>
          <p:cNvPr id="5" name="Title 1"/>
          <p:cNvSpPr txBox="1">
            <a:spLocks/>
          </p:cNvSpPr>
          <p:nvPr/>
        </p:nvSpPr>
        <p:spPr>
          <a:xfrm>
            <a:off x="0" y="1"/>
            <a:ext cx="3731172" cy="7462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Context</a:t>
            </a:r>
            <a:endParaRPr lang="en-GB" b="1" dirty="0"/>
          </a:p>
        </p:txBody>
      </p:sp>
      <p:sp>
        <p:nvSpPr>
          <p:cNvPr id="6" name="Title 1"/>
          <p:cNvSpPr txBox="1">
            <a:spLocks/>
          </p:cNvSpPr>
          <p:nvPr/>
        </p:nvSpPr>
        <p:spPr>
          <a:xfrm>
            <a:off x="1584434" y="2423674"/>
            <a:ext cx="375482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2016 - 14.4%</a:t>
            </a:r>
          </a:p>
          <a:p>
            <a:r>
              <a:rPr lang="en-US" dirty="0"/>
              <a:t>2020 - 15.5%</a:t>
            </a:r>
            <a:endParaRPr lang="en-GB" dirty="0"/>
          </a:p>
        </p:txBody>
      </p:sp>
      <p:pic>
        <p:nvPicPr>
          <p:cNvPr id="3" name="Picture 2"/>
          <p:cNvPicPr>
            <a:picLocks noChangeAspect="1"/>
          </p:cNvPicPr>
          <p:nvPr/>
        </p:nvPicPr>
        <p:blipFill>
          <a:blip r:embed="rId2"/>
          <a:stretch>
            <a:fillRect/>
          </a:stretch>
        </p:blipFill>
        <p:spPr>
          <a:xfrm>
            <a:off x="1329558" y="3749237"/>
            <a:ext cx="3473669" cy="2311569"/>
          </a:xfrm>
          <a:prstGeom prst="rect">
            <a:avLst/>
          </a:prstGeom>
        </p:spPr>
      </p:pic>
    </p:spTree>
    <p:extLst>
      <p:ext uri="{BB962C8B-B14F-4D97-AF65-F5344CB8AC3E}">
        <p14:creationId xmlns:p14="http://schemas.microsoft.com/office/powerpoint/2010/main" val="25296329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6085490" cy="943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Whole school approaches</a:t>
            </a:r>
            <a:endParaRPr lang="en-GB" b="1" dirty="0"/>
          </a:p>
        </p:txBody>
      </p:sp>
      <p:pic>
        <p:nvPicPr>
          <p:cNvPr id="10" name="Picture 9"/>
          <p:cNvPicPr>
            <a:picLocks noChangeAspect="1"/>
          </p:cNvPicPr>
          <p:nvPr/>
        </p:nvPicPr>
        <p:blipFill>
          <a:blip r:embed="rId2"/>
          <a:stretch>
            <a:fillRect/>
          </a:stretch>
        </p:blipFill>
        <p:spPr>
          <a:xfrm>
            <a:off x="0" y="2611485"/>
            <a:ext cx="4202081" cy="4348382"/>
          </a:xfrm>
          <a:prstGeom prst="rect">
            <a:avLst/>
          </a:prstGeom>
        </p:spPr>
      </p:pic>
      <p:pic>
        <p:nvPicPr>
          <p:cNvPr id="9" name="Picture 8"/>
          <p:cNvPicPr>
            <a:picLocks noChangeAspect="1"/>
          </p:cNvPicPr>
          <p:nvPr/>
        </p:nvPicPr>
        <p:blipFill>
          <a:blip r:embed="rId3"/>
          <a:stretch>
            <a:fillRect/>
          </a:stretch>
        </p:blipFill>
        <p:spPr>
          <a:xfrm>
            <a:off x="333704" y="5183099"/>
            <a:ext cx="10969345" cy="1202120"/>
          </a:xfrm>
          <a:prstGeom prst="rect">
            <a:avLst/>
          </a:prstGeom>
        </p:spPr>
      </p:pic>
      <p:pic>
        <p:nvPicPr>
          <p:cNvPr id="2" name="Picture 1"/>
          <p:cNvPicPr>
            <a:picLocks noChangeAspect="1"/>
          </p:cNvPicPr>
          <p:nvPr/>
        </p:nvPicPr>
        <p:blipFill>
          <a:blip r:embed="rId4"/>
          <a:stretch>
            <a:fillRect/>
          </a:stretch>
        </p:blipFill>
        <p:spPr>
          <a:xfrm>
            <a:off x="9637555" y="1"/>
            <a:ext cx="2554445" cy="3407959"/>
          </a:xfrm>
          <a:prstGeom prst="rect">
            <a:avLst/>
          </a:prstGeom>
        </p:spPr>
      </p:pic>
      <p:pic>
        <p:nvPicPr>
          <p:cNvPr id="3" name="Picture 2"/>
          <p:cNvPicPr>
            <a:picLocks noChangeAspect="1"/>
          </p:cNvPicPr>
          <p:nvPr/>
        </p:nvPicPr>
        <p:blipFill>
          <a:blip r:embed="rId5"/>
          <a:stretch>
            <a:fillRect/>
          </a:stretch>
        </p:blipFill>
        <p:spPr>
          <a:xfrm>
            <a:off x="4962659" y="1547994"/>
            <a:ext cx="6340390" cy="3060457"/>
          </a:xfrm>
          <a:prstGeom prst="rect">
            <a:avLst/>
          </a:prstGeom>
        </p:spPr>
      </p:pic>
    </p:spTree>
    <p:extLst>
      <p:ext uri="{BB962C8B-B14F-4D97-AF65-F5344CB8AC3E}">
        <p14:creationId xmlns:p14="http://schemas.microsoft.com/office/powerpoint/2010/main" val="41595158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74958" y="1751412"/>
            <a:ext cx="4629150" cy="5038725"/>
          </a:xfrm>
          <a:prstGeom prst="rect">
            <a:avLst/>
          </a:prstGeom>
        </p:spPr>
      </p:pic>
      <p:sp>
        <p:nvSpPr>
          <p:cNvPr id="7" name="Title 1"/>
          <p:cNvSpPr txBox="1">
            <a:spLocks/>
          </p:cNvSpPr>
          <p:nvPr/>
        </p:nvSpPr>
        <p:spPr>
          <a:xfrm>
            <a:off x="-1" y="1"/>
            <a:ext cx="6253655" cy="1250730"/>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Whole school approaches -  Nurture</a:t>
            </a:r>
            <a:endParaRPr lang="en-GB" b="1" dirty="0"/>
          </a:p>
        </p:txBody>
      </p:sp>
      <p:sp>
        <p:nvSpPr>
          <p:cNvPr id="8" name="Rectangle 7"/>
          <p:cNvSpPr/>
          <p:nvPr/>
        </p:nvSpPr>
        <p:spPr>
          <a:xfrm>
            <a:off x="6386525" y="493030"/>
            <a:ext cx="4677103" cy="646331"/>
          </a:xfrm>
          <a:prstGeom prst="rect">
            <a:avLst/>
          </a:prstGeom>
        </p:spPr>
        <p:txBody>
          <a:bodyPr wrap="square">
            <a:spAutoFit/>
          </a:bodyPr>
          <a:lstStyle/>
          <a:p>
            <a:pPr>
              <a:spcAft>
                <a:spcPts val="300"/>
              </a:spcAft>
            </a:pPr>
            <a:r>
              <a:rPr lang="en-US" dirty="0">
                <a:solidFill>
                  <a:srgbClr val="002060"/>
                </a:solidFill>
                <a:latin typeface="Arial" panose="020B0604020202020204" pitchFamily="34" charset="0"/>
                <a:ea typeface="MS Mincho"/>
                <a:cs typeface="Times New Roman" panose="02020603050405020304" pitchFamily="18" charset="0"/>
              </a:rPr>
              <a:t>How does the school ensure consistent management of behaviour?</a:t>
            </a:r>
            <a:endParaRPr lang="en-GB" dirty="0">
              <a:solidFill>
                <a:srgbClr val="002060"/>
              </a:solidFill>
              <a:latin typeface="Arial" panose="020B0604020202020204" pitchFamily="34" charset="0"/>
              <a:ea typeface="MS Mincho"/>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0629581" y="1"/>
            <a:ext cx="1541031" cy="1751411"/>
          </a:xfrm>
          <a:prstGeom prst="rect">
            <a:avLst/>
          </a:prstGeom>
        </p:spPr>
      </p:pic>
      <p:pic>
        <p:nvPicPr>
          <p:cNvPr id="3" name="Picture 2"/>
          <p:cNvPicPr>
            <a:picLocks noChangeAspect="1"/>
          </p:cNvPicPr>
          <p:nvPr/>
        </p:nvPicPr>
        <p:blipFill>
          <a:blip r:embed="rId4"/>
          <a:stretch>
            <a:fillRect/>
          </a:stretch>
        </p:blipFill>
        <p:spPr>
          <a:xfrm>
            <a:off x="5504108" y="2595961"/>
            <a:ext cx="6687892" cy="4273666"/>
          </a:xfrm>
          <a:prstGeom prst="rect">
            <a:avLst/>
          </a:prstGeom>
        </p:spPr>
      </p:pic>
      <p:pic>
        <p:nvPicPr>
          <p:cNvPr id="4" name="Picture 3"/>
          <p:cNvPicPr>
            <a:picLocks noChangeAspect="1"/>
          </p:cNvPicPr>
          <p:nvPr/>
        </p:nvPicPr>
        <p:blipFill>
          <a:blip r:embed="rId5"/>
          <a:stretch>
            <a:fillRect/>
          </a:stretch>
        </p:blipFill>
        <p:spPr>
          <a:xfrm>
            <a:off x="0" y="1072483"/>
            <a:ext cx="2785240" cy="920740"/>
          </a:xfrm>
          <a:prstGeom prst="rect">
            <a:avLst/>
          </a:prstGeom>
        </p:spPr>
      </p:pic>
    </p:spTree>
    <p:extLst>
      <p:ext uri="{BB962C8B-B14F-4D97-AF65-F5344CB8AC3E}">
        <p14:creationId xmlns:p14="http://schemas.microsoft.com/office/powerpoint/2010/main" val="3823318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8200" y="2048040"/>
            <a:ext cx="5961993" cy="4004843"/>
          </a:xfrm>
          <a:prstGeom prst="rect">
            <a:avLst/>
          </a:prstGeom>
        </p:spPr>
      </p:pic>
      <p:sp>
        <p:nvSpPr>
          <p:cNvPr id="6" name="Title 1"/>
          <p:cNvSpPr txBox="1">
            <a:spLocks/>
          </p:cNvSpPr>
          <p:nvPr/>
        </p:nvSpPr>
        <p:spPr>
          <a:xfrm>
            <a:off x="-1" y="0"/>
            <a:ext cx="6484883" cy="15870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Whole school approaches – Curriculum</a:t>
            </a:r>
            <a:endParaRPr lang="en-GB" b="1" dirty="0"/>
          </a:p>
        </p:txBody>
      </p:sp>
      <p:sp>
        <p:nvSpPr>
          <p:cNvPr id="3" name="TextBox 2"/>
          <p:cNvSpPr txBox="1"/>
          <p:nvPr/>
        </p:nvSpPr>
        <p:spPr>
          <a:xfrm>
            <a:off x="7620000" y="2512082"/>
            <a:ext cx="4141076" cy="923330"/>
          </a:xfrm>
          <a:prstGeom prst="rect">
            <a:avLst/>
          </a:prstGeom>
          <a:noFill/>
        </p:spPr>
        <p:txBody>
          <a:bodyPr wrap="square" rtlCol="0">
            <a:spAutoFit/>
          </a:bodyPr>
          <a:lstStyle/>
          <a:p>
            <a:r>
              <a:rPr lang="en-US" dirty="0">
                <a:solidFill>
                  <a:srgbClr val="002060"/>
                </a:solidFill>
              </a:rPr>
              <a:t>What measures do you use to make sure that your curriculum is designed to meet the needs of all learners? </a:t>
            </a:r>
            <a:endParaRPr lang="en-GB" dirty="0">
              <a:solidFill>
                <a:srgbClr val="002060"/>
              </a:solidFill>
            </a:endParaRPr>
          </a:p>
        </p:txBody>
      </p:sp>
      <p:pic>
        <p:nvPicPr>
          <p:cNvPr id="5" name="Picture 4"/>
          <p:cNvPicPr>
            <a:picLocks noChangeAspect="1"/>
          </p:cNvPicPr>
          <p:nvPr/>
        </p:nvPicPr>
        <p:blipFill>
          <a:blip r:embed="rId3"/>
          <a:stretch>
            <a:fillRect/>
          </a:stretch>
        </p:blipFill>
        <p:spPr>
          <a:xfrm>
            <a:off x="9035636" y="760671"/>
            <a:ext cx="1541031" cy="1751411"/>
          </a:xfrm>
          <a:prstGeom prst="rect">
            <a:avLst/>
          </a:prstGeom>
        </p:spPr>
      </p:pic>
    </p:spTree>
    <p:extLst>
      <p:ext uri="{BB962C8B-B14F-4D97-AF65-F5344CB8AC3E}">
        <p14:creationId xmlns:p14="http://schemas.microsoft.com/office/powerpoint/2010/main" val="1307824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6553200" cy="131444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Whole school approaches – Universal strategies</a:t>
            </a:r>
            <a:endParaRPr lang="en-GB" b="1" dirty="0"/>
          </a:p>
        </p:txBody>
      </p:sp>
      <p:pic>
        <p:nvPicPr>
          <p:cNvPr id="10" name="Picture 9"/>
          <p:cNvPicPr>
            <a:picLocks noChangeAspect="1"/>
          </p:cNvPicPr>
          <p:nvPr/>
        </p:nvPicPr>
        <p:blipFill>
          <a:blip r:embed="rId2"/>
          <a:stretch>
            <a:fillRect/>
          </a:stretch>
        </p:blipFill>
        <p:spPr>
          <a:xfrm>
            <a:off x="409904" y="2296846"/>
            <a:ext cx="5118538" cy="4329926"/>
          </a:xfrm>
          <a:prstGeom prst="rect">
            <a:avLst/>
          </a:prstGeom>
        </p:spPr>
      </p:pic>
      <p:pic>
        <p:nvPicPr>
          <p:cNvPr id="11" name="Picture 10"/>
          <p:cNvPicPr>
            <a:picLocks noChangeAspect="1"/>
          </p:cNvPicPr>
          <p:nvPr/>
        </p:nvPicPr>
        <p:blipFill>
          <a:blip r:embed="rId3"/>
          <a:stretch>
            <a:fillRect/>
          </a:stretch>
        </p:blipFill>
        <p:spPr>
          <a:xfrm>
            <a:off x="8341613" y="147146"/>
            <a:ext cx="2402261" cy="3594538"/>
          </a:xfrm>
          <a:prstGeom prst="rect">
            <a:avLst/>
          </a:prstGeom>
        </p:spPr>
      </p:pic>
      <p:pic>
        <p:nvPicPr>
          <p:cNvPr id="12" name="Picture 11"/>
          <p:cNvPicPr>
            <a:picLocks noChangeAspect="1"/>
          </p:cNvPicPr>
          <p:nvPr/>
        </p:nvPicPr>
        <p:blipFill>
          <a:blip r:embed="rId4"/>
          <a:stretch>
            <a:fillRect/>
          </a:stretch>
        </p:blipFill>
        <p:spPr>
          <a:xfrm>
            <a:off x="7208535" y="3909849"/>
            <a:ext cx="4668419" cy="2853557"/>
          </a:xfrm>
          <a:prstGeom prst="rect">
            <a:avLst/>
          </a:prstGeom>
        </p:spPr>
      </p:pic>
      <p:pic>
        <p:nvPicPr>
          <p:cNvPr id="2" name="Picture 1"/>
          <p:cNvPicPr>
            <a:picLocks noChangeAspect="1"/>
          </p:cNvPicPr>
          <p:nvPr/>
        </p:nvPicPr>
        <p:blipFill>
          <a:blip r:embed="rId5"/>
          <a:stretch>
            <a:fillRect/>
          </a:stretch>
        </p:blipFill>
        <p:spPr>
          <a:xfrm>
            <a:off x="547687" y="1611046"/>
            <a:ext cx="5457825" cy="685800"/>
          </a:xfrm>
          <a:prstGeom prst="rect">
            <a:avLst/>
          </a:prstGeom>
        </p:spPr>
      </p:pic>
    </p:spTree>
    <p:extLst>
      <p:ext uri="{BB962C8B-B14F-4D97-AF65-F5344CB8AC3E}">
        <p14:creationId xmlns:p14="http://schemas.microsoft.com/office/powerpoint/2010/main" val="22534759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75188" y="1320006"/>
            <a:ext cx="10325100" cy="5362575"/>
          </a:xfrm>
          <a:prstGeom prst="rect">
            <a:avLst/>
          </a:prstGeom>
        </p:spPr>
      </p:pic>
      <p:sp>
        <p:nvSpPr>
          <p:cNvPr id="5" name="Title 1"/>
          <p:cNvSpPr txBox="1">
            <a:spLocks noGrp="1"/>
          </p:cNvSpPr>
          <p:nvPr>
            <p:ph type="title"/>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Distributed leadership</a:t>
            </a:r>
            <a:endParaRPr lang="en-GB" b="1" dirty="0"/>
          </a:p>
        </p:txBody>
      </p:sp>
    </p:spTree>
    <p:extLst>
      <p:ext uri="{BB962C8B-B14F-4D97-AF65-F5344CB8AC3E}">
        <p14:creationId xmlns:p14="http://schemas.microsoft.com/office/powerpoint/2010/main" val="12954579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 y="1"/>
            <a:ext cx="6905297" cy="14924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Whole school approaches - Mainstream core standards</a:t>
            </a:r>
            <a:endParaRPr lang="en-GB" b="1" dirty="0"/>
          </a:p>
        </p:txBody>
      </p:sp>
      <p:pic>
        <p:nvPicPr>
          <p:cNvPr id="7" name="Picture 6"/>
          <p:cNvPicPr>
            <a:picLocks noChangeAspect="1"/>
          </p:cNvPicPr>
          <p:nvPr/>
        </p:nvPicPr>
        <p:blipFill>
          <a:blip r:embed="rId2"/>
          <a:stretch>
            <a:fillRect/>
          </a:stretch>
        </p:blipFill>
        <p:spPr>
          <a:xfrm>
            <a:off x="667407" y="2119902"/>
            <a:ext cx="3531476" cy="4467022"/>
          </a:xfrm>
          <a:prstGeom prst="rect">
            <a:avLst/>
          </a:prstGeom>
        </p:spPr>
      </p:pic>
      <p:sp>
        <p:nvSpPr>
          <p:cNvPr id="8" name="Rectangle 7"/>
          <p:cNvSpPr/>
          <p:nvPr/>
        </p:nvSpPr>
        <p:spPr>
          <a:xfrm>
            <a:off x="4393324" y="2119902"/>
            <a:ext cx="7798675" cy="3447098"/>
          </a:xfrm>
          <a:prstGeom prst="rect">
            <a:avLst/>
          </a:prstGeom>
        </p:spPr>
        <p:txBody>
          <a:bodyPr wrap="square">
            <a:spAutoFit/>
          </a:bodyPr>
          <a:lstStyle/>
          <a:p>
            <a:r>
              <a:rPr lang="en-GB" sz="2400" b="1" dirty="0"/>
              <a:t>Expectations of all schools</a:t>
            </a:r>
          </a:p>
          <a:p>
            <a:endParaRPr lang="en-GB" sz="2400" b="1" dirty="0"/>
          </a:p>
          <a:p>
            <a:r>
              <a:rPr lang="en-GB" sz="1600" dirty="0"/>
              <a:t>Section one outlines the </a:t>
            </a:r>
            <a:r>
              <a:rPr lang="en-GB" b="1" dirty="0">
                <a:solidFill>
                  <a:srgbClr val="FF0000"/>
                </a:solidFill>
              </a:rPr>
              <a:t>expectations on all schools</a:t>
            </a:r>
            <a:r>
              <a:rPr lang="en-GB" sz="1600" dirty="0"/>
              <a:t>, according to the needs of the child/young person. </a:t>
            </a:r>
            <a:r>
              <a:rPr lang="en-GB" b="1" dirty="0">
                <a:solidFill>
                  <a:srgbClr val="FF0000"/>
                </a:solidFill>
              </a:rPr>
              <a:t>Broadly speaking much of this section will be an integral part of the school’s provision for all children</a:t>
            </a:r>
            <a:r>
              <a:rPr lang="en-GB" sz="1600" dirty="0"/>
              <a:t>. </a:t>
            </a:r>
          </a:p>
          <a:p>
            <a:endParaRPr lang="en-GB" sz="1600" dirty="0"/>
          </a:p>
          <a:p>
            <a:r>
              <a:rPr lang="en-GB" sz="1600" dirty="0"/>
              <a:t>Section two outlines some of the practices and adaptations that are </a:t>
            </a:r>
            <a:r>
              <a:rPr lang="en-GB" b="1" dirty="0">
                <a:solidFill>
                  <a:srgbClr val="FF0000"/>
                </a:solidFill>
              </a:rPr>
              <a:t>part and parcel of Quality First Teaching (QFT): </a:t>
            </a:r>
            <a:r>
              <a:rPr lang="en-GB" sz="1600" dirty="0"/>
              <a:t>the inclusion of all pupils in high-quality everyday personalised teaching. The provision and strategies outlined in this section may be required for children and young people with SEN and/or disabilities but will undoubtedly be of benefit to many of the learners in the school.</a:t>
            </a:r>
          </a:p>
          <a:p>
            <a:endParaRPr lang="en-GB" sz="1600" dirty="0"/>
          </a:p>
        </p:txBody>
      </p:sp>
      <p:pic>
        <p:nvPicPr>
          <p:cNvPr id="11" name="Picture 10"/>
          <p:cNvPicPr>
            <a:picLocks noChangeAspect="1"/>
          </p:cNvPicPr>
          <p:nvPr/>
        </p:nvPicPr>
        <p:blipFill>
          <a:blip r:embed="rId3"/>
          <a:stretch>
            <a:fillRect/>
          </a:stretch>
        </p:blipFill>
        <p:spPr>
          <a:xfrm>
            <a:off x="10650969" y="0"/>
            <a:ext cx="1541031" cy="1751411"/>
          </a:xfrm>
          <a:prstGeom prst="rect">
            <a:avLst/>
          </a:prstGeom>
        </p:spPr>
      </p:pic>
      <p:sp>
        <p:nvSpPr>
          <p:cNvPr id="12" name="TextBox 11"/>
          <p:cNvSpPr txBox="1"/>
          <p:nvPr/>
        </p:nvSpPr>
        <p:spPr>
          <a:xfrm>
            <a:off x="7094482" y="202824"/>
            <a:ext cx="3610303" cy="1200329"/>
          </a:xfrm>
          <a:prstGeom prst="rect">
            <a:avLst/>
          </a:prstGeom>
          <a:noFill/>
        </p:spPr>
        <p:txBody>
          <a:bodyPr wrap="square" rtlCol="0">
            <a:spAutoFit/>
          </a:bodyPr>
          <a:lstStyle/>
          <a:p>
            <a:r>
              <a:rPr lang="en-US" dirty="0">
                <a:solidFill>
                  <a:srgbClr val="002060"/>
                </a:solidFill>
              </a:rPr>
              <a:t>What have you done to improve the quality of teaching and learning for pupils with SEN and/or disabilities in your school?</a:t>
            </a:r>
            <a:endParaRPr lang="en-GB" dirty="0">
              <a:solidFill>
                <a:srgbClr val="002060"/>
              </a:solidFill>
            </a:endParaRPr>
          </a:p>
        </p:txBody>
      </p:sp>
    </p:spTree>
    <p:extLst>
      <p:ext uri="{BB962C8B-B14F-4D97-AF65-F5344CB8AC3E}">
        <p14:creationId xmlns:p14="http://schemas.microsoft.com/office/powerpoint/2010/main" val="17561831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951" y="758739"/>
            <a:ext cx="6749940" cy="4572540"/>
          </a:xfrm>
          <a:prstGeom prst="rect">
            <a:avLst/>
          </a:prstGeom>
        </p:spPr>
      </p:pic>
      <p:sp>
        <p:nvSpPr>
          <p:cNvPr id="20" name="TextBox 19"/>
          <p:cNvSpPr txBox="1"/>
          <p:nvPr/>
        </p:nvSpPr>
        <p:spPr>
          <a:xfrm>
            <a:off x="204951" y="5344781"/>
            <a:ext cx="2238704" cy="369332"/>
          </a:xfrm>
          <a:prstGeom prst="rect">
            <a:avLst/>
          </a:prstGeom>
          <a:noFill/>
        </p:spPr>
        <p:txBody>
          <a:bodyPr wrap="square" rtlCol="0">
            <a:spAutoFit/>
          </a:bodyPr>
          <a:lstStyle/>
          <a:p>
            <a:endParaRPr lang="en-GB" dirty="0"/>
          </a:p>
        </p:txBody>
      </p:sp>
      <p:pic>
        <p:nvPicPr>
          <p:cNvPr id="21" name="Picture 20"/>
          <p:cNvPicPr>
            <a:picLocks noChangeAspect="1"/>
          </p:cNvPicPr>
          <p:nvPr/>
        </p:nvPicPr>
        <p:blipFill>
          <a:blip r:embed="rId3"/>
          <a:stretch>
            <a:fillRect/>
          </a:stretch>
        </p:blipFill>
        <p:spPr>
          <a:xfrm>
            <a:off x="301844" y="5727615"/>
            <a:ext cx="2740901" cy="919983"/>
          </a:xfrm>
          <a:prstGeom prst="rect">
            <a:avLst/>
          </a:prstGeom>
        </p:spPr>
      </p:pic>
      <p:sp>
        <p:nvSpPr>
          <p:cNvPr id="22" name="TextBox 21"/>
          <p:cNvSpPr txBox="1"/>
          <p:nvPr/>
        </p:nvSpPr>
        <p:spPr>
          <a:xfrm>
            <a:off x="301844" y="5358283"/>
            <a:ext cx="2238704" cy="369332"/>
          </a:xfrm>
          <a:prstGeom prst="rect">
            <a:avLst/>
          </a:prstGeom>
          <a:noFill/>
        </p:spPr>
        <p:txBody>
          <a:bodyPr wrap="square" rtlCol="0">
            <a:spAutoFit/>
          </a:bodyPr>
          <a:lstStyle/>
          <a:p>
            <a:r>
              <a:rPr lang="en-GB" dirty="0"/>
              <a:t>RAG each expectation </a:t>
            </a:r>
          </a:p>
        </p:txBody>
      </p:sp>
      <p:cxnSp>
        <p:nvCxnSpPr>
          <p:cNvPr id="23" name="Straight Arrow Connector 22"/>
          <p:cNvCxnSpPr/>
          <p:nvPr/>
        </p:nvCxnSpPr>
        <p:spPr>
          <a:xfrm flipV="1">
            <a:off x="808493" y="3399416"/>
            <a:ext cx="62876" cy="198295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p:nvSpPr>
        <p:spPr>
          <a:xfrm>
            <a:off x="0" y="1"/>
            <a:ext cx="6085490" cy="943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Whole school provision</a:t>
            </a:r>
            <a:endParaRPr lang="en-GB" b="1" dirty="0"/>
          </a:p>
        </p:txBody>
      </p:sp>
      <p:pic>
        <p:nvPicPr>
          <p:cNvPr id="3" name="Picture 2"/>
          <p:cNvPicPr>
            <a:picLocks noChangeAspect="1"/>
          </p:cNvPicPr>
          <p:nvPr/>
        </p:nvPicPr>
        <p:blipFill>
          <a:blip r:embed="rId4"/>
          <a:stretch>
            <a:fillRect/>
          </a:stretch>
        </p:blipFill>
        <p:spPr>
          <a:xfrm>
            <a:off x="6954891" y="2235712"/>
            <a:ext cx="5073531" cy="2026342"/>
          </a:xfrm>
          <a:prstGeom prst="rect">
            <a:avLst/>
          </a:prstGeom>
        </p:spPr>
      </p:pic>
    </p:spTree>
    <p:extLst>
      <p:ext uri="{BB962C8B-B14F-4D97-AF65-F5344CB8AC3E}">
        <p14:creationId xmlns:p14="http://schemas.microsoft.com/office/powerpoint/2010/main" val="13275964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9697" y="912867"/>
            <a:ext cx="3967744" cy="5821362"/>
          </a:xfrm>
          <a:prstGeom prst="rect">
            <a:avLst/>
          </a:prstGeom>
        </p:spPr>
      </p:pic>
      <p:sp>
        <p:nvSpPr>
          <p:cNvPr id="5" name="Title 1"/>
          <p:cNvSpPr txBox="1">
            <a:spLocks/>
          </p:cNvSpPr>
          <p:nvPr/>
        </p:nvSpPr>
        <p:spPr>
          <a:xfrm>
            <a:off x="199697" y="-30327"/>
            <a:ext cx="6085490" cy="9431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In class provision</a:t>
            </a:r>
            <a:endParaRPr lang="en-GB" b="1" dirty="0"/>
          </a:p>
        </p:txBody>
      </p:sp>
      <p:pic>
        <p:nvPicPr>
          <p:cNvPr id="6" name="Picture 5"/>
          <p:cNvPicPr>
            <a:picLocks noChangeAspect="1"/>
          </p:cNvPicPr>
          <p:nvPr/>
        </p:nvPicPr>
        <p:blipFill>
          <a:blip r:embed="rId3"/>
          <a:stretch>
            <a:fillRect/>
          </a:stretch>
        </p:blipFill>
        <p:spPr>
          <a:xfrm>
            <a:off x="3885943" y="4648200"/>
            <a:ext cx="4438650" cy="2209800"/>
          </a:xfrm>
          <a:prstGeom prst="rect">
            <a:avLst/>
          </a:prstGeom>
        </p:spPr>
      </p:pic>
      <p:pic>
        <p:nvPicPr>
          <p:cNvPr id="7" name="Picture 6"/>
          <p:cNvPicPr>
            <a:picLocks noChangeAspect="1"/>
          </p:cNvPicPr>
          <p:nvPr/>
        </p:nvPicPr>
        <p:blipFill>
          <a:blip r:embed="rId4"/>
          <a:stretch>
            <a:fillRect/>
          </a:stretch>
        </p:blipFill>
        <p:spPr>
          <a:xfrm>
            <a:off x="4687614" y="-2008"/>
            <a:ext cx="7492074" cy="4488143"/>
          </a:xfrm>
          <a:prstGeom prst="rect">
            <a:avLst/>
          </a:prstGeom>
        </p:spPr>
      </p:pic>
      <p:sp>
        <p:nvSpPr>
          <p:cNvPr id="8" name="Title 1"/>
          <p:cNvSpPr txBox="1">
            <a:spLocks/>
          </p:cNvSpPr>
          <p:nvPr/>
        </p:nvSpPr>
        <p:spPr>
          <a:xfrm>
            <a:off x="9616966" y="2732688"/>
            <a:ext cx="4063018" cy="6743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t>Pupil Passports</a:t>
            </a:r>
            <a:endParaRPr lang="en-GB" sz="3200" b="1" dirty="0"/>
          </a:p>
        </p:txBody>
      </p:sp>
      <p:sp>
        <p:nvSpPr>
          <p:cNvPr id="9" name="Rectangle 8"/>
          <p:cNvSpPr/>
          <p:nvPr/>
        </p:nvSpPr>
        <p:spPr>
          <a:xfrm>
            <a:off x="4784027" y="373038"/>
            <a:ext cx="1830903" cy="1140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a:blip r:embed="rId5"/>
          <a:stretch>
            <a:fillRect/>
          </a:stretch>
        </p:blipFill>
        <p:spPr>
          <a:xfrm>
            <a:off x="9753600" y="4422959"/>
            <a:ext cx="2426088" cy="2435041"/>
          </a:xfrm>
          <a:prstGeom prst="rect">
            <a:avLst/>
          </a:prstGeom>
        </p:spPr>
      </p:pic>
    </p:spTree>
    <p:extLst>
      <p:ext uri="{BB962C8B-B14F-4D97-AF65-F5344CB8AC3E}">
        <p14:creationId xmlns:p14="http://schemas.microsoft.com/office/powerpoint/2010/main" val="533829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243864"/>
            <a:ext cx="6058315" cy="3535959"/>
          </a:xfrm>
          <a:prstGeom prst="rect">
            <a:avLst/>
          </a:prstGeom>
        </p:spPr>
      </p:pic>
      <p:sp>
        <p:nvSpPr>
          <p:cNvPr id="5" name="Title 1"/>
          <p:cNvSpPr txBox="1">
            <a:spLocks noGrp="1"/>
          </p:cNvSpPr>
          <p:nvPr>
            <p:ph type="title"/>
          </p:nvPr>
        </p:nvSpPr>
        <p:spPr>
          <a:xfrm>
            <a:off x="0" y="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Quality assurance</a:t>
            </a:r>
            <a:endParaRPr lang="en-GB" b="1" dirty="0"/>
          </a:p>
        </p:txBody>
      </p:sp>
      <p:pic>
        <p:nvPicPr>
          <p:cNvPr id="2" name="Picture 1"/>
          <p:cNvPicPr>
            <a:picLocks noChangeAspect="1"/>
          </p:cNvPicPr>
          <p:nvPr/>
        </p:nvPicPr>
        <p:blipFill>
          <a:blip r:embed="rId3"/>
          <a:stretch>
            <a:fillRect/>
          </a:stretch>
        </p:blipFill>
        <p:spPr>
          <a:xfrm>
            <a:off x="6152784" y="-1"/>
            <a:ext cx="2911935" cy="4482492"/>
          </a:xfrm>
          <a:prstGeom prst="rect">
            <a:avLst/>
          </a:prstGeom>
        </p:spPr>
      </p:pic>
      <p:pic>
        <p:nvPicPr>
          <p:cNvPr id="6" name="Picture 5"/>
          <p:cNvPicPr>
            <a:picLocks noChangeAspect="1"/>
          </p:cNvPicPr>
          <p:nvPr/>
        </p:nvPicPr>
        <p:blipFill>
          <a:blip r:embed="rId4"/>
          <a:stretch>
            <a:fillRect/>
          </a:stretch>
        </p:blipFill>
        <p:spPr>
          <a:xfrm>
            <a:off x="6152783" y="4482490"/>
            <a:ext cx="2907070" cy="1991881"/>
          </a:xfrm>
          <a:prstGeom prst="rect">
            <a:avLst/>
          </a:prstGeom>
        </p:spPr>
      </p:pic>
      <p:pic>
        <p:nvPicPr>
          <p:cNvPr id="7" name="Picture 6"/>
          <p:cNvPicPr>
            <a:picLocks noChangeAspect="1"/>
          </p:cNvPicPr>
          <p:nvPr/>
        </p:nvPicPr>
        <p:blipFill>
          <a:blip r:embed="rId5"/>
          <a:stretch>
            <a:fillRect/>
          </a:stretch>
        </p:blipFill>
        <p:spPr>
          <a:xfrm>
            <a:off x="9064720" y="-1"/>
            <a:ext cx="3127280" cy="4698125"/>
          </a:xfrm>
          <a:prstGeom prst="rect">
            <a:avLst/>
          </a:prstGeom>
        </p:spPr>
      </p:pic>
      <p:pic>
        <p:nvPicPr>
          <p:cNvPr id="8" name="Picture 7"/>
          <p:cNvPicPr>
            <a:picLocks noChangeAspect="1"/>
          </p:cNvPicPr>
          <p:nvPr/>
        </p:nvPicPr>
        <p:blipFill>
          <a:blip r:embed="rId6"/>
          <a:stretch>
            <a:fillRect/>
          </a:stretch>
        </p:blipFill>
        <p:spPr>
          <a:xfrm>
            <a:off x="4547263" y="5195997"/>
            <a:ext cx="1655379" cy="1655379"/>
          </a:xfrm>
          <a:prstGeom prst="rect">
            <a:avLst/>
          </a:prstGeom>
        </p:spPr>
      </p:pic>
      <p:cxnSp>
        <p:nvCxnSpPr>
          <p:cNvPr id="10" name="Straight Arrow Connector 9"/>
          <p:cNvCxnSpPr/>
          <p:nvPr/>
        </p:nvCxnSpPr>
        <p:spPr>
          <a:xfrm flipH="1" flipV="1">
            <a:off x="7231117" y="5654566"/>
            <a:ext cx="2995449" cy="84082"/>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9837683" y="4172607"/>
            <a:ext cx="388884" cy="1538573"/>
          </a:xfrm>
          <a:prstGeom prst="straightConnector1">
            <a:avLst/>
          </a:prstGeom>
          <a:ln w="762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0226566" y="5738648"/>
            <a:ext cx="1965434" cy="369332"/>
          </a:xfrm>
          <a:prstGeom prst="rect">
            <a:avLst/>
          </a:prstGeom>
          <a:noFill/>
        </p:spPr>
        <p:txBody>
          <a:bodyPr wrap="square" rtlCol="0">
            <a:spAutoFit/>
          </a:bodyPr>
          <a:lstStyle/>
          <a:p>
            <a:r>
              <a:rPr lang="en-GB" dirty="0"/>
              <a:t>SEN Focus </a:t>
            </a:r>
          </a:p>
        </p:txBody>
      </p:sp>
    </p:spTree>
    <p:extLst>
      <p:ext uri="{BB962C8B-B14F-4D97-AF65-F5344CB8AC3E}">
        <p14:creationId xmlns:p14="http://schemas.microsoft.com/office/powerpoint/2010/main" val="387523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B111F-8311-4E73-8472-06516D2831E5}"/>
              </a:ext>
            </a:extLst>
          </p:cNvPr>
          <p:cNvSpPr txBox="1"/>
          <p:nvPr/>
        </p:nvSpPr>
        <p:spPr>
          <a:xfrm>
            <a:off x="838200" y="2050473"/>
            <a:ext cx="10515600" cy="4247317"/>
          </a:xfrm>
          <a:prstGeom prst="rect">
            <a:avLst/>
          </a:prstGeom>
          <a:noFill/>
        </p:spPr>
        <p:txBody>
          <a:bodyPr wrap="square" rtlCol="0">
            <a:spAutoFit/>
          </a:bodyPr>
          <a:lstStyle/>
          <a:p>
            <a:pPr lvl="0" algn="ctr"/>
            <a:endParaRPr kumimoji="0" lang="en-GB" sz="5400" b="1" i="0" u="none" strike="noStrike" kern="1200" cap="none" spc="0" normalizeH="0" baseline="0" noProof="0" dirty="0">
              <a:ln>
                <a:noFill/>
              </a:ln>
              <a:solidFill>
                <a:srgbClr val="295097"/>
              </a:solidFill>
              <a:effectLst/>
              <a:uLnTx/>
              <a:uFillTx/>
              <a:latin typeface="Calibri"/>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355EA9"/>
                </a:solidFill>
                <a:effectLst/>
                <a:uLnTx/>
                <a:uFillTx/>
                <a:latin typeface="Calibri"/>
                <a:ea typeface="+mn-ea"/>
                <a:cs typeface="+mn-cs"/>
              </a:rPr>
              <a:t>SEN Strategy and related activity</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5400" b="1" dirty="0">
                <a:solidFill>
                  <a:srgbClr val="355EA9"/>
                </a:solidFill>
                <a:latin typeface="Calibri"/>
              </a:rPr>
              <a:t>Siobhán Price</a:t>
            </a:r>
          </a:p>
          <a:p>
            <a:pPr marL="0" marR="0" lvl="0" indent="0" algn="ctr" defTabSz="457200" rtl="0" eaLnBrk="1" fontAlgn="auto" latinLnBrk="0" hangingPunct="1">
              <a:lnSpc>
                <a:spcPct val="100000"/>
              </a:lnSpc>
              <a:spcBef>
                <a:spcPts val="0"/>
              </a:spcBef>
              <a:spcAft>
                <a:spcPts val="0"/>
              </a:spcAft>
              <a:buClrTx/>
              <a:buSzTx/>
              <a:buFontTx/>
              <a:buNone/>
              <a:tabLst/>
              <a:defRPr/>
            </a:pPr>
            <a:r>
              <a:rPr lang="en-GB" sz="5400" b="1" dirty="0">
                <a:solidFill>
                  <a:srgbClr val="355EA9"/>
                </a:solidFill>
                <a:latin typeface="Calibri"/>
              </a:rPr>
              <a:t>Kerry Greene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54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68728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2E3194-2739-48A8-A3CD-524B5C261F1F}"/>
              </a:ext>
            </a:extLst>
          </p:cNvPr>
          <p:cNvSpPr txBox="1"/>
          <p:nvPr/>
        </p:nvSpPr>
        <p:spPr>
          <a:xfrm>
            <a:off x="323557" y="168812"/>
            <a:ext cx="9566031" cy="923330"/>
          </a:xfrm>
          <a:prstGeom prst="rect">
            <a:avLst/>
          </a:prstGeom>
          <a:noFill/>
        </p:spPr>
        <p:txBody>
          <a:bodyPr wrap="square" rtlCol="0">
            <a:spAutoFit/>
          </a:bodyPr>
          <a:lstStyle/>
          <a:p>
            <a:r>
              <a:rPr lang="en-GB" sz="5400" dirty="0">
                <a:solidFill>
                  <a:schemeClr val="bg1"/>
                </a:solidFill>
              </a:rPr>
              <a:t>Breakout Rooms - Questions </a:t>
            </a:r>
          </a:p>
        </p:txBody>
      </p:sp>
      <p:sp>
        <p:nvSpPr>
          <p:cNvPr id="4" name="TextBox 3">
            <a:extLst>
              <a:ext uri="{FF2B5EF4-FFF2-40B4-BE49-F238E27FC236}">
                <a16:creationId xmlns:a16="http://schemas.microsoft.com/office/drawing/2014/main" id="{FDCCBD96-782E-40A5-8455-526F256AF6E6}"/>
              </a:ext>
            </a:extLst>
          </p:cNvPr>
          <p:cNvSpPr txBox="1"/>
          <p:nvPr/>
        </p:nvSpPr>
        <p:spPr>
          <a:xfrm>
            <a:off x="436098" y="1856935"/>
            <a:ext cx="11085342" cy="3693319"/>
          </a:xfrm>
          <a:prstGeom prst="rect">
            <a:avLst/>
          </a:prstGeom>
          <a:noFill/>
        </p:spPr>
        <p:txBody>
          <a:bodyPr wrap="square" rtlCol="0">
            <a:spAutoFit/>
          </a:bodyPr>
          <a:lstStyle/>
          <a:p>
            <a:pPr marL="342900" indent="-342900">
              <a:buAutoNum type="arabicPeriod"/>
            </a:pPr>
            <a:r>
              <a:rPr lang="en-GB" dirty="0"/>
              <a:t>Does your School Improvement Plan have a strategic priority related to SEND?</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r>
              <a:rPr lang="en-GB" dirty="0"/>
              <a:t>How do you ensure that your curriculum meets the needs of all students in your school?</a:t>
            </a:r>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pPr marL="342900" indent="-342900">
              <a:buAutoNum type="arabicPeriod"/>
            </a:pPr>
            <a:endParaRPr lang="en-GB" dirty="0"/>
          </a:p>
          <a:p>
            <a:endParaRPr lang="en-GB" dirty="0"/>
          </a:p>
        </p:txBody>
      </p:sp>
    </p:spTree>
    <p:extLst>
      <p:ext uri="{BB962C8B-B14F-4D97-AF65-F5344CB8AC3E}">
        <p14:creationId xmlns:p14="http://schemas.microsoft.com/office/powerpoint/2010/main" val="16527553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2E3194-2739-48A8-A3CD-524B5C261F1F}"/>
              </a:ext>
            </a:extLst>
          </p:cNvPr>
          <p:cNvSpPr txBox="1"/>
          <p:nvPr/>
        </p:nvSpPr>
        <p:spPr>
          <a:xfrm>
            <a:off x="323557" y="168812"/>
            <a:ext cx="9566031" cy="923330"/>
          </a:xfrm>
          <a:prstGeom prst="rect">
            <a:avLst/>
          </a:prstGeom>
          <a:noFill/>
        </p:spPr>
        <p:txBody>
          <a:bodyPr wrap="square" rtlCol="0">
            <a:spAutoFit/>
          </a:bodyPr>
          <a:lstStyle/>
          <a:p>
            <a:r>
              <a:rPr lang="en-GB" sz="5400" dirty="0">
                <a:solidFill>
                  <a:schemeClr val="bg1"/>
                </a:solidFill>
              </a:rPr>
              <a:t>KAH update</a:t>
            </a:r>
          </a:p>
        </p:txBody>
      </p:sp>
      <p:sp>
        <p:nvSpPr>
          <p:cNvPr id="4" name="TextBox 3">
            <a:extLst>
              <a:ext uri="{FF2B5EF4-FFF2-40B4-BE49-F238E27FC236}">
                <a16:creationId xmlns:a16="http://schemas.microsoft.com/office/drawing/2014/main" id="{FDCCBD96-782E-40A5-8455-526F256AF6E6}"/>
              </a:ext>
            </a:extLst>
          </p:cNvPr>
          <p:cNvSpPr txBox="1"/>
          <p:nvPr/>
        </p:nvSpPr>
        <p:spPr>
          <a:xfrm>
            <a:off x="436098" y="1856935"/>
            <a:ext cx="11085342" cy="4524315"/>
          </a:xfrm>
          <a:prstGeom prst="rect">
            <a:avLst/>
          </a:prstGeom>
          <a:noFill/>
        </p:spPr>
        <p:txBody>
          <a:bodyPr wrap="square" rtlCol="0">
            <a:spAutoFit/>
          </a:bodyPr>
          <a:lstStyle/>
          <a:p>
            <a:pPr algn="ctr"/>
            <a:r>
              <a:rPr lang="en-GB" sz="7200" dirty="0">
                <a:solidFill>
                  <a:schemeClr val="accent1"/>
                </a:solidFill>
              </a:rPr>
              <a:t>Mike Walters</a:t>
            </a:r>
          </a:p>
          <a:p>
            <a:pPr algn="ctr"/>
            <a:endParaRPr lang="en-GB" sz="7200" dirty="0">
              <a:solidFill>
                <a:schemeClr val="accent1"/>
              </a:solidFill>
            </a:endParaRPr>
          </a:p>
          <a:p>
            <a:pPr algn="ctr"/>
            <a:r>
              <a:rPr lang="en-GB" sz="7200" dirty="0">
                <a:solidFill>
                  <a:schemeClr val="accent1"/>
                </a:solidFill>
              </a:rPr>
              <a:t>Chair of Kent Association of Headteachers</a:t>
            </a:r>
          </a:p>
        </p:txBody>
      </p:sp>
    </p:spTree>
    <p:extLst>
      <p:ext uri="{BB962C8B-B14F-4D97-AF65-F5344CB8AC3E}">
        <p14:creationId xmlns:p14="http://schemas.microsoft.com/office/powerpoint/2010/main" val="21875312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2E3194-2739-48A8-A3CD-524B5C261F1F}"/>
              </a:ext>
            </a:extLst>
          </p:cNvPr>
          <p:cNvSpPr txBox="1"/>
          <p:nvPr/>
        </p:nvSpPr>
        <p:spPr>
          <a:xfrm>
            <a:off x="323557" y="168812"/>
            <a:ext cx="9566031" cy="923330"/>
          </a:xfrm>
          <a:prstGeom prst="rect">
            <a:avLst/>
          </a:prstGeom>
          <a:noFill/>
        </p:spPr>
        <p:txBody>
          <a:bodyPr wrap="square" rtlCol="0">
            <a:spAutoFit/>
          </a:bodyPr>
          <a:lstStyle/>
          <a:p>
            <a:r>
              <a:rPr lang="en-GB" sz="5400" dirty="0">
                <a:solidFill>
                  <a:schemeClr val="bg1"/>
                </a:solidFill>
              </a:rPr>
              <a:t>Closing Remarks</a:t>
            </a:r>
          </a:p>
        </p:txBody>
      </p:sp>
      <p:sp>
        <p:nvSpPr>
          <p:cNvPr id="5" name="TextBox 4">
            <a:extLst>
              <a:ext uri="{FF2B5EF4-FFF2-40B4-BE49-F238E27FC236}">
                <a16:creationId xmlns:a16="http://schemas.microsoft.com/office/drawing/2014/main" id="{42BE9800-88B0-4F3A-86F2-1CD8D1C1A268}"/>
              </a:ext>
            </a:extLst>
          </p:cNvPr>
          <p:cNvSpPr txBox="1"/>
          <p:nvPr/>
        </p:nvSpPr>
        <p:spPr>
          <a:xfrm>
            <a:off x="520505" y="2171562"/>
            <a:ext cx="11150990" cy="2308324"/>
          </a:xfrm>
          <a:prstGeom prst="rect">
            <a:avLst/>
          </a:prstGeom>
          <a:noFill/>
        </p:spPr>
        <p:txBody>
          <a:bodyPr wrap="square" rtlCol="0">
            <a:spAutoFit/>
          </a:bodyPr>
          <a:lstStyle/>
          <a:p>
            <a:r>
              <a:rPr lang="en-GB" dirty="0"/>
              <a:t>All slides will be available after the briefing,</a:t>
            </a:r>
          </a:p>
          <a:p>
            <a:endParaRPr lang="en-GB" dirty="0"/>
          </a:p>
          <a:p>
            <a:r>
              <a:rPr lang="en-GB" dirty="0"/>
              <a:t>‘</a:t>
            </a:r>
            <a:r>
              <a:rPr lang="en-GB" b="1" u="sng" dirty="0"/>
              <a:t>Who’s who  in SEND</a:t>
            </a:r>
            <a:r>
              <a:rPr lang="en-GB" dirty="0"/>
              <a:t>’ document will also be distributed. </a:t>
            </a:r>
          </a:p>
          <a:p>
            <a:endParaRPr lang="en-GB" dirty="0"/>
          </a:p>
          <a:p>
            <a:r>
              <a:rPr lang="en-GB" dirty="0"/>
              <a:t>All feedback from the breakout rooms will be reviewed and used as valuable part of KCC planning</a:t>
            </a:r>
          </a:p>
          <a:p>
            <a:endParaRPr lang="en-GB" dirty="0"/>
          </a:p>
          <a:p>
            <a:r>
              <a:rPr lang="en-GB" dirty="0"/>
              <a:t>Next HT briefing will be later in the Spring - hopefully face to face</a:t>
            </a:r>
          </a:p>
          <a:p>
            <a:endParaRPr lang="en-GB" dirty="0"/>
          </a:p>
        </p:txBody>
      </p:sp>
    </p:spTree>
    <p:extLst>
      <p:ext uri="{BB962C8B-B14F-4D97-AF65-F5344CB8AC3E}">
        <p14:creationId xmlns:p14="http://schemas.microsoft.com/office/powerpoint/2010/main" val="1826612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6B111F-8311-4E73-8472-06516D2831E5}"/>
              </a:ext>
            </a:extLst>
          </p:cNvPr>
          <p:cNvSpPr txBox="1"/>
          <p:nvPr/>
        </p:nvSpPr>
        <p:spPr>
          <a:xfrm>
            <a:off x="2209800" y="1581820"/>
            <a:ext cx="7772400" cy="923330"/>
          </a:xfrm>
          <a:prstGeom prst="rect">
            <a:avLst/>
          </a:prstGeom>
          <a:noFill/>
        </p:spPr>
        <p:txBody>
          <a:bodyPr wrap="square" rtlCol="0">
            <a:spAutoFit/>
          </a:bodyPr>
          <a:lstStyle/>
          <a:p>
            <a:pPr algn="ctr"/>
            <a:r>
              <a:rPr lang="en-GB" sz="5400" b="1" dirty="0">
                <a:solidFill>
                  <a:srgbClr val="295097"/>
                </a:solidFill>
              </a:rPr>
              <a:t>Thank you for attending</a:t>
            </a:r>
            <a:endParaRPr lang="en-GB" sz="4800" b="1" dirty="0"/>
          </a:p>
        </p:txBody>
      </p:sp>
      <p:sp>
        <p:nvSpPr>
          <p:cNvPr id="3" name="Title 1">
            <a:extLst>
              <a:ext uri="{FF2B5EF4-FFF2-40B4-BE49-F238E27FC236}">
                <a16:creationId xmlns:a16="http://schemas.microsoft.com/office/drawing/2014/main" id="{82CE010B-C747-45B9-9CD5-598215A87C85}"/>
              </a:ext>
            </a:extLst>
          </p:cNvPr>
          <p:cNvSpPr txBox="1">
            <a:spLocks/>
          </p:cNvSpPr>
          <p:nvPr/>
        </p:nvSpPr>
        <p:spPr bwMode="auto">
          <a:xfrm>
            <a:off x="2348035" y="5894119"/>
            <a:ext cx="7495931" cy="477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fontAlgn="base">
              <a:spcBef>
                <a:spcPct val="0"/>
              </a:spcBef>
              <a:spcAft>
                <a:spcPct val="0"/>
              </a:spcAft>
              <a:defRPr sz="3600" b="1" kern="1200">
                <a:solidFill>
                  <a:srgbClr val="4283C4"/>
                </a:solidFill>
                <a:latin typeface="Arial" pitchFamily="34" charset="0"/>
                <a:ea typeface="+mj-ea"/>
                <a:cs typeface="Arial" pitchFamily="34" charset="0"/>
              </a:defRPr>
            </a:lvl1pPr>
            <a:lvl2pPr algn="ctr" rtl="0" fontAlgn="base">
              <a:spcBef>
                <a:spcPct val="0"/>
              </a:spcBef>
              <a:spcAft>
                <a:spcPct val="0"/>
              </a:spcAft>
              <a:defRPr sz="3600" b="1">
                <a:solidFill>
                  <a:srgbClr val="4283C4"/>
                </a:solidFill>
                <a:latin typeface="Arial" charset="0"/>
                <a:cs typeface="Arial" charset="0"/>
              </a:defRPr>
            </a:lvl2pPr>
            <a:lvl3pPr algn="ctr" rtl="0" fontAlgn="base">
              <a:spcBef>
                <a:spcPct val="0"/>
              </a:spcBef>
              <a:spcAft>
                <a:spcPct val="0"/>
              </a:spcAft>
              <a:defRPr sz="3600" b="1">
                <a:solidFill>
                  <a:srgbClr val="4283C4"/>
                </a:solidFill>
                <a:latin typeface="Arial" charset="0"/>
                <a:cs typeface="Arial" charset="0"/>
              </a:defRPr>
            </a:lvl3pPr>
            <a:lvl4pPr algn="ctr" rtl="0" fontAlgn="base">
              <a:spcBef>
                <a:spcPct val="0"/>
              </a:spcBef>
              <a:spcAft>
                <a:spcPct val="0"/>
              </a:spcAft>
              <a:defRPr sz="3600" b="1">
                <a:solidFill>
                  <a:srgbClr val="4283C4"/>
                </a:solidFill>
                <a:latin typeface="Arial" charset="0"/>
                <a:cs typeface="Arial" charset="0"/>
              </a:defRPr>
            </a:lvl4pPr>
            <a:lvl5pPr algn="ctr" rtl="0" fontAlgn="base">
              <a:spcBef>
                <a:spcPct val="0"/>
              </a:spcBef>
              <a:spcAft>
                <a:spcPct val="0"/>
              </a:spcAft>
              <a:defRPr sz="3600" b="1">
                <a:solidFill>
                  <a:srgbClr val="4283C4"/>
                </a:solidFill>
                <a:latin typeface="Arial" charset="0"/>
                <a:cs typeface="Arial" charset="0"/>
              </a:defRPr>
            </a:lvl5pPr>
            <a:lvl6pPr marL="457200" algn="ctr" rtl="0" fontAlgn="base">
              <a:spcBef>
                <a:spcPct val="0"/>
              </a:spcBef>
              <a:spcAft>
                <a:spcPct val="0"/>
              </a:spcAft>
              <a:defRPr sz="3600" b="1">
                <a:solidFill>
                  <a:srgbClr val="4283C4"/>
                </a:solidFill>
                <a:latin typeface="Arial" charset="0"/>
                <a:cs typeface="Arial" charset="0"/>
              </a:defRPr>
            </a:lvl6pPr>
            <a:lvl7pPr marL="914400" algn="ctr" rtl="0" fontAlgn="base">
              <a:spcBef>
                <a:spcPct val="0"/>
              </a:spcBef>
              <a:spcAft>
                <a:spcPct val="0"/>
              </a:spcAft>
              <a:defRPr sz="3600" b="1">
                <a:solidFill>
                  <a:srgbClr val="4283C4"/>
                </a:solidFill>
                <a:latin typeface="Arial" charset="0"/>
                <a:cs typeface="Arial" charset="0"/>
              </a:defRPr>
            </a:lvl7pPr>
            <a:lvl8pPr marL="1371600" algn="ctr" rtl="0" fontAlgn="base">
              <a:spcBef>
                <a:spcPct val="0"/>
              </a:spcBef>
              <a:spcAft>
                <a:spcPct val="0"/>
              </a:spcAft>
              <a:defRPr sz="3600" b="1">
                <a:solidFill>
                  <a:srgbClr val="4283C4"/>
                </a:solidFill>
                <a:latin typeface="Arial" charset="0"/>
                <a:cs typeface="Arial" charset="0"/>
              </a:defRPr>
            </a:lvl8pPr>
            <a:lvl9pPr marL="1828800" algn="ctr" rtl="0" fontAlgn="base">
              <a:spcBef>
                <a:spcPct val="0"/>
              </a:spcBef>
              <a:spcAft>
                <a:spcPct val="0"/>
              </a:spcAft>
              <a:defRPr sz="3600" b="1">
                <a:solidFill>
                  <a:srgbClr val="4283C4"/>
                </a:solidFill>
                <a:latin typeface="Arial" charset="0"/>
                <a:cs typeface="Arial" charset="0"/>
              </a:defRPr>
            </a:lvl9pPr>
          </a:lstStyle>
          <a:p>
            <a:pPr defTabSz="914400"/>
            <a:r>
              <a:rPr lang="en-GB" sz="4800" dirty="0">
                <a:latin typeface="Calibri"/>
                <a:hlinkClick r:id="rId2">
                  <a:extLst>
                    <a:ext uri="{A12FA001-AC4F-418D-AE19-62706E023703}">
                      <ahyp:hlinkClr xmlns:ahyp="http://schemas.microsoft.com/office/drawing/2018/hyperlinkcolor" val="tx"/>
                    </a:ext>
                  </a:extLst>
                </a:hlinkClick>
              </a:rPr>
              <a:t>www.kelsi.org.uk</a:t>
            </a:r>
            <a:r>
              <a:rPr lang="en-GB" sz="4800" dirty="0">
                <a:latin typeface="Calibri"/>
              </a:rPr>
              <a:t> </a:t>
            </a:r>
            <a:endParaRPr lang="en-GB" sz="5400" dirty="0">
              <a:latin typeface="Calibri"/>
            </a:endParaRPr>
          </a:p>
        </p:txBody>
      </p:sp>
      <p:sp>
        <p:nvSpPr>
          <p:cNvPr id="4" name="TextBox 3">
            <a:extLst>
              <a:ext uri="{FF2B5EF4-FFF2-40B4-BE49-F238E27FC236}">
                <a16:creationId xmlns:a16="http://schemas.microsoft.com/office/drawing/2014/main" id="{4720DE5E-6277-40FB-A945-AF62B55FC7F9}"/>
              </a:ext>
            </a:extLst>
          </p:cNvPr>
          <p:cNvSpPr txBox="1"/>
          <p:nvPr/>
        </p:nvSpPr>
        <p:spPr>
          <a:xfrm>
            <a:off x="2206989" y="2489298"/>
            <a:ext cx="7778023" cy="707886"/>
          </a:xfrm>
          <a:prstGeom prst="rect">
            <a:avLst/>
          </a:prstGeom>
          <a:noFill/>
        </p:spPr>
        <p:txBody>
          <a:bodyPr wrap="square" rtlCol="0">
            <a:spAutoFit/>
          </a:bodyPr>
          <a:lstStyle/>
          <a:p>
            <a:pPr algn="ctr" defTabSz="914400" fontAlgn="base">
              <a:spcBef>
                <a:spcPct val="0"/>
              </a:spcBef>
              <a:spcAft>
                <a:spcPct val="0"/>
              </a:spcAft>
            </a:pPr>
            <a:r>
              <a:rPr lang="en-GB" sz="2000" dirty="0">
                <a:solidFill>
                  <a:prstClr val="black"/>
                </a:solidFill>
                <a:latin typeface="Calibri"/>
              </a:rPr>
              <a:t>Please continue to visit the Kelsi website for key legislation, guidance and latest news and events available to educational professionals. </a:t>
            </a:r>
          </a:p>
        </p:txBody>
      </p:sp>
      <p:pic>
        <p:nvPicPr>
          <p:cNvPr id="5" name="Picture 2" descr="http://www.kelsi.org.uk/__data/assets/image/0007/29068/Kelsi-website-devices.jpg">
            <a:extLst>
              <a:ext uri="{FF2B5EF4-FFF2-40B4-BE49-F238E27FC236}">
                <a16:creationId xmlns:a16="http://schemas.microsoft.com/office/drawing/2014/main" id="{CAB01E17-1189-4948-824F-399D589E46B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7163" y="3303523"/>
            <a:ext cx="4557674" cy="237791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50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D3A709-BB7F-4194-8F76-5A302FDCD836}"/>
              </a:ext>
            </a:extLst>
          </p:cNvPr>
          <p:cNvSpPr txBox="1"/>
          <p:nvPr/>
        </p:nvSpPr>
        <p:spPr>
          <a:xfrm>
            <a:off x="506136" y="168812"/>
            <a:ext cx="9073962" cy="1569660"/>
          </a:xfrm>
          <a:prstGeom prst="rect">
            <a:avLst/>
          </a:prstGeom>
          <a:noFill/>
        </p:spPr>
        <p:txBody>
          <a:bodyPr wrap="square" rtlCol="0">
            <a:spAutoFit/>
          </a:bodyPr>
          <a:lstStyle/>
          <a:p>
            <a:r>
              <a:rPr lang="en-GB" sz="3200" dirty="0">
                <a:solidFill>
                  <a:schemeClr val="bg1"/>
                </a:solidFill>
              </a:rPr>
              <a:t>Kent’s Strategy for Children and Young People with Special Educational Needs and Disabilities  2021 - 2024</a:t>
            </a:r>
          </a:p>
        </p:txBody>
      </p:sp>
      <p:pic>
        <p:nvPicPr>
          <p:cNvPr id="4" name="Picture 3">
            <a:extLst>
              <a:ext uri="{FF2B5EF4-FFF2-40B4-BE49-F238E27FC236}">
                <a16:creationId xmlns:a16="http://schemas.microsoft.com/office/drawing/2014/main" id="{A8728376-5E61-4734-984B-D42DFBA0CBD9}"/>
              </a:ext>
            </a:extLst>
          </p:cNvPr>
          <p:cNvPicPr>
            <a:picLocks noChangeAspect="1"/>
          </p:cNvPicPr>
          <p:nvPr/>
        </p:nvPicPr>
        <p:blipFill>
          <a:blip r:embed="rId2"/>
          <a:stretch>
            <a:fillRect/>
          </a:stretch>
        </p:blipFill>
        <p:spPr>
          <a:xfrm>
            <a:off x="4040974" y="1738473"/>
            <a:ext cx="3260158" cy="4626790"/>
          </a:xfrm>
          <a:prstGeom prst="rect">
            <a:avLst/>
          </a:prstGeom>
        </p:spPr>
      </p:pic>
    </p:spTree>
    <p:extLst>
      <p:ext uri="{BB962C8B-B14F-4D97-AF65-F5344CB8AC3E}">
        <p14:creationId xmlns:p14="http://schemas.microsoft.com/office/powerpoint/2010/main" val="179071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30FAEB-BCBF-45F1-A719-F728F2EA0518}"/>
              </a:ext>
            </a:extLst>
          </p:cNvPr>
          <p:cNvSpPr txBox="1"/>
          <p:nvPr/>
        </p:nvSpPr>
        <p:spPr>
          <a:xfrm>
            <a:off x="365760" y="196948"/>
            <a:ext cx="9537895" cy="830997"/>
          </a:xfrm>
          <a:prstGeom prst="rect">
            <a:avLst/>
          </a:prstGeom>
          <a:noFill/>
        </p:spPr>
        <p:txBody>
          <a:bodyPr wrap="square" rtlCol="0">
            <a:spAutoFit/>
          </a:bodyPr>
          <a:lstStyle/>
          <a:p>
            <a:r>
              <a:rPr lang="en-GB" sz="4800">
                <a:solidFill>
                  <a:schemeClr val="bg1"/>
                </a:solidFill>
              </a:rPr>
              <a:t>5 PRIORITIES</a:t>
            </a:r>
            <a:endParaRPr lang="en-GB" sz="4800" dirty="0">
              <a:solidFill>
                <a:schemeClr val="bg1"/>
              </a:solidFill>
            </a:endParaRPr>
          </a:p>
        </p:txBody>
      </p:sp>
      <p:sp>
        <p:nvSpPr>
          <p:cNvPr id="3" name="TextBox 2">
            <a:extLst>
              <a:ext uri="{FF2B5EF4-FFF2-40B4-BE49-F238E27FC236}">
                <a16:creationId xmlns:a16="http://schemas.microsoft.com/office/drawing/2014/main" id="{D3EE8B39-B552-4500-95F2-F9A951AE842A}"/>
              </a:ext>
            </a:extLst>
          </p:cNvPr>
          <p:cNvSpPr txBox="1"/>
          <p:nvPr/>
        </p:nvSpPr>
        <p:spPr>
          <a:xfrm>
            <a:off x="365760" y="1828800"/>
            <a:ext cx="11296357" cy="5447645"/>
          </a:xfrm>
          <a:prstGeom prst="rect">
            <a:avLst/>
          </a:prstGeom>
          <a:noFill/>
        </p:spPr>
        <p:txBody>
          <a:bodyPr wrap="square" rtlCol="0">
            <a:spAutoFit/>
          </a:bodyPr>
          <a:lstStyle/>
          <a:p>
            <a:pPr marL="342900" indent="-342900">
              <a:buAutoNum type="arabicPeriod"/>
            </a:pPr>
            <a:r>
              <a:rPr lang="en-GB" sz="2400" dirty="0">
                <a:solidFill>
                  <a:srgbClr val="295097"/>
                </a:solidFill>
              </a:rPr>
              <a:t>Improve the way we work with parents, carers, children and young people</a:t>
            </a:r>
          </a:p>
          <a:p>
            <a:pPr marL="342900" indent="-342900">
              <a:buAutoNum type="arabicPeriod"/>
            </a:pPr>
            <a:endParaRPr lang="en-GB" sz="2400" dirty="0">
              <a:solidFill>
                <a:srgbClr val="295097"/>
              </a:solidFill>
            </a:endParaRPr>
          </a:p>
          <a:p>
            <a:pPr marL="342900" indent="-342900">
              <a:buAutoNum type="arabicPeriod"/>
            </a:pPr>
            <a:endParaRPr lang="en-GB" sz="2400" dirty="0">
              <a:solidFill>
                <a:srgbClr val="295097"/>
              </a:solidFill>
            </a:endParaRPr>
          </a:p>
          <a:p>
            <a:r>
              <a:rPr lang="en-GB" sz="2400" dirty="0">
                <a:solidFill>
                  <a:srgbClr val="295097"/>
                </a:solidFill>
              </a:rPr>
              <a:t>2. Ensure that families have positive experiences at each stage of their journey including a well planned and smooth transition to adulthood.</a:t>
            </a:r>
          </a:p>
          <a:p>
            <a:endParaRPr lang="en-GB" sz="2400" dirty="0">
              <a:solidFill>
                <a:srgbClr val="295097"/>
              </a:solidFill>
            </a:endParaRPr>
          </a:p>
          <a:p>
            <a:r>
              <a:rPr lang="en-GB" sz="2400" dirty="0">
                <a:solidFill>
                  <a:srgbClr val="295097"/>
                </a:solidFill>
              </a:rPr>
              <a:t>3. Identify and assess children and young peoples’ needs earlier and more effectively</a:t>
            </a:r>
          </a:p>
          <a:p>
            <a:endParaRPr lang="en-GB" sz="2400" dirty="0">
              <a:solidFill>
                <a:srgbClr val="295097"/>
              </a:solidFill>
            </a:endParaRPr>
          </a:p>
          <a:p>
            <a:r>
              <a:rPr lang="en-GB" sz="2400" dirty="0">
                <a:solidFill>
                  <a:srgbClr val="295097"/>
                </a:solidFill>
              </a:rPr>
              <a:t>4. Improve education, care and health outcomes for children and young people with SEND</a:t>
            </a:r>
          </a:p>
          <a:p>
            <a:endParaRPr lang="en-GB" sz="2400" dirty="0">
              <a:solidFill>
                <a:srgbClr val="295097"/>
              </a:solidFill>
            </a:endParaRPr>
          </a:p>
          <a:p>
            <a:r>
              <a:rPr lang="en-GB" sz="2400" dirty="0">
                <a:solidFill>
                  <a:srgbClr val="295097"/>
                </a:solidFill>
              </a:rPr>
              <a:t>5. Ensure children and young people with SEND are included in their local community</a:t>
            </a:r>
          </a:p>
          <a:p>
            <a:pPr marL="342900" indent="-342900">
              <a:buAutoNum type="arabicPeriod"/>
            </a:pPr>
            <a:endParaRPr lang="en-GB" sz="2400" dirty="0">
              <a:solidFill>
                <a:srgbClr val="295097"/>
              </a:solidFill>
            </a:endParaRPr>
          </a:p>
          <a:p>
            <a:pPr marL="342900" indent="-342900">
              <a:buAutoNum type="arabicPeriod"/>
            </a:pPr>
            <a:endParaRPr lang="en-GB" dirty="0">
              <a:solidFill>
                <a:srgbClr val="295097"/>
              </a:solidFill>
            </a:endParaRPr>
          </a:p>
          <a:p>
            <a:pPr marL="342900" indent="-342900">
              <a:buAutoNum type="arabicPeriod"/>
            </a:pPr>
            <a:endParaRPr lang="en-GB" dirty="0">
              <a:solidFill>
                <a:srgbClr val="295097"/>
              </a:solidFill>
            </a:endParaRPr>
          </a:p>
        </p:txBody>
      </p:sp>
    </p:spTree>
    <p:extLst>
      <p:ext uri="{BB962C8B-B14F-4D97-AF65-F5344CB8AC3E}">
        <p14:creationId xmlns:p14="http://schemas.microsoft.com/office/powerpoint/2010/main" val="1581608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3F4342-3613-445E-9792-0759ADDFEC97}"/>
              </a:ext>
            </a:extLst>
          </p:cNvPr>
          <p:cNvSpPr txBox="1"/>
          <p:nvPr/>
        </p:nvSpPr>
        <p:spPr>
          <a:xfrm>
            <a:off x="407963" y="0"/>
            <a:ext cx="9312812" cy="1323439"/>
          </a:xfrm>
          <a:prstGeom prst="rect">
            <a:avLst/>
          </a:prstGeom>
          <a:noFill/>
        </p:spPr>
        <p:txBody>
          <a:bodyPr wrap="square" rtlCol="0">
            <a:spAutoFit/>
          </a:bodyPr>
          <a:lstStyle/>
          <a:p>
            <a:r>
              <a:rPr lang="en-GB" sz="4000" dirty="0">
                <a:solidFill>
                  <a:schemeClr val="bg1"/>
                </a:solidFill>
              </a:rPr>
              <a:t>CATIE – COUNTYWIDE APPROACH TO INCLUSIVE EDUCATION – 5 PRIORITIES</a:t>
            </a:r>
          </a:p>
        </p:txBody>
      </p:sp>
      <p:sp>
        <p:nvSpPr>
          <p:cNvPr id="8" name="TextBox 7">
            <a:extLst>
              <a:ext uri="{FF2B5EF4-FFF2-40B4-BE49-F238E27FC236}">
                <a16:creationId xmlns:a16="http://schemas.microsoft.com/office/drawing/2014/main" id="{D50BE8C9-C853-47FB-A6E5-86CA20EEE44E}"/>
              </a:ext>
            </a:extLst>
          </p:cNvPr>
          <p:cNvSpPr txBox="1"/>
          <p:nvPr/>
        </p:nvSpPr>
        <p:spPr>
          <a:xfrm>
            <a:off x="281354" y="1856935"/>
            <a:ext cx="11211951" cy="3970318"/>
          </a:xfrm>
          <a:prstGeom prst="rect">
            <a:avLst/>
          </a:prstGeom>
          <a:noFill/>
        </p:spPr>
        <p:txBody>
          <a:bodyPr wrap="square" rtlCol="0">
            <a:spAutoFit/>
          </a:bodyPr>
          <a:lstStyle/>
          <a:p>
            <a:pPr marL="342900" indent="-342900">
              <a:buAutoNum type="arabicPeriod"/>
            </a:pPr>
            <a:r>
              <a:rPr lang="en-GB" dirty="0">
                <a:solidFill>
                  <a:srgbClr val="295097"/>
                </a:solidFill>
              </a:rPr>
              <a:t>Establish clear expectations about what needs mainstream schools and settings will meet – Mainstream Core Standards and Early Years Standards</a:t>
            </a:r>
          </a:p>
          <a:p>
            <a:pPr marL="342900" indent="-342900">
              <a:buAutoNum type="arabicPeriod"/>
            </a:pPr>
            <a:endParaRPr lang="en-GB" dirty="0">
              <a:solidFill>
                <a:srgbClr val="295097"/>
              </a:solidFill>
            </a:endParaRPr>
          </a:p>
          <a:p>
            <a:r>
              <a:rPr lang="en-GB" dirty="0">
                <a:solidFill>
                  <a:srgbClr val="295097"/>
                </a:solidFill>
              </a:rPr>
              <a:t>2.Backing these expectations with a clear offer of capacity building support.</a:t>
            </a:r>
          </a:p>
          <a:p>
            <a:endParaRPr lang="en-GB" dirty="0">
              <a:solidFill>
                <a:srgbClr val="295097"/>
              </a:solidFill>
            </a:endParaRPr>
          </a:p>
          <a:p>
            <a:endParaRPr lang="en-GB" dirty="0">
              <a:solidFill>
                <a:srgbClr val="295097"/>
              </a:solidFill>
            </a:endParaRPr>
          </a:p>
          <a:p>
            <a:r>
              <a:rPr lang="en-GB" dirty="0">
                <a:solidFill>
                  <a:srgbClr val="295097"/>
                </a:solidFill>
              </a:rPr>
              <a:t>3. Engaging ‘system leaders’</a:t>
            </a:r>
          </a:p>
          <a:p>
            <a:endParaRPr lang="en-GB" dirty="0">
              <a:solidFill>
                <a:srgbClr val="295097"/>
              </a:solidFill>
            </a:endParaRPr>
          </a:p>
          <a:p>
            <a:endParaRPr lang="en-GB" dirty="0">
              <a:solidFill>
                <a:srgbClr val="295097"/>
              </a:solidFill>
            </a:endParaRPr>
          </a:p>
          <a:p>
            <a:r>
              <a:rPr lang="en-GB" dirty="0">
                <a:solidFill>
                  <a:srgbClr val="295097"/>
                </a:solidFill>
              </a:rPr>
              <a:t>4. Ensure that schools and settings have access to an explicit offer of targeted inclusion support</a:t>
            </a:r>
          </a:p>
          <a:p>
            <a:endParaRPr lang="en-GB" dirty="0">
              <a:solidFill>
                <a:srgbClr val="295097"/>
              </a:solidFill>
            </a:endParaRPr>
          </a:p>
          <a:p>
            <a:endParaRPr lang="en-GB" dirty="0">
              <a:solidFill>
                <a:srgbClr val="295097"/>
              </a:solidFill>
            </a:endParaRPr>
          </a:p>
          <a:p>
            <a:r>
              <a:rPr lang="en-GB" dirty="0">
                <a:solidFill>
                  <a:srgbClr val="295097"/>
                </a:solidFill>
              </a:rPr>
              <a:t>5. Ensure that education inclusion support is part of a broader, holistic and joined-up offer of support for young people’s care and health needs</a:t>
            </a:r>
          </a:p>
        </p:txBody>
      </p:sp>
    </p:spTree>
    <p:extLst>
      <p:ext uri="{BB962C8B-B14F-4D97-AF65-F5344CB8AC3E}">
        <p14:creationId xmlns:p14="http://schemas.microsoft.com/office/powerpoint/2010/main" val="1309270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41B4F65-FCFC-4A90-AE4F-91B8F84999F9}"/>
              </a:ext>
            </a:extLst>
          </p:cNvPr>
          <p:cNvSpPr txBox="1"/>
          <p:nvPr/>
        </p:nvSpPr>
        <p:spPr>
          <a:xfrm>
            <a:off x="838199" y="291090"/>
            <a:ext cx="10515599" cy="932688"/>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kern="1200">
                <a:solidFill>
                  <a:schemeClr val="tx1"/>
                </a:solidFill>
                <a:latin typeface="+mj-lt"/>
                <a:ea typeface="+mj-ea"/>
                <a:cs typeface="+mj-cs"/>
              </a:rPr>
              <a:t>CONTINUUM OF SUPPORT</a:t>
            </a:r>
          </a:p>
        </p:txBody>
      </p:sp>
      <p:pic>
        <p:nvPicPr>
          <p:cNvPr id="3" name="Picture 2" descr="Diagram&#10;&#10;Description automatically generated">
            <a:extLst>
              <a:ext uri="{FF2B5EF4-FFF2-40B4-BE49-F238E27FC236}">
                <a16:creationId xmlns:a16="http://schemas.microsoft.com/office/drawing/2014/main" id="{1A3284A3-16EF-45C4-8932-E4EDD6A6B410}"/>
              </a:ext>
            </a:extLst>
          </p:cNvPr>
          <p:cNvPicPr>
            <a:picLocks noChangeAspect="1"/>
          </p:cNvPicPr>
          <p:nvPr/>
        </p:nvPicPr>
        <p:blipFill>
          <a:blip r:embed="rId2"/>
          <a:stretch>
            <a:fillRect/>
          </a:stretch>
        </p:blipFill>
        <p:spPr>
          <a:xfrm>
            <a:off x="464233" y="450166"/>
            <a:ext cx="11197883" cy="6062870"/>
          </a:xfrm>
          <a:prstGeom prst="rect">
            <a:avLst/>
          </a:prstGeom>
        </p:spPr>
      </p:pic>
    </p:spTree>
    <p:extLst>
      <p:ext uri="{BB962C8B-B14F-4D97-AF65-F5344CB8AC3E}">
        <p14:creationId xmlns:p14="http://schemas.microsoft.com/office/powerpoint/2010/main" val="22058125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C3B3A3A-1096-4AD5-AD84-C40D3A09581F}" vid="{4A0D5580-183D-410C-BA80-86B0DE73F8F6}"/>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C3B3A3A-1096-4AD5-AD84-C40D3A09581F}" vid="{4A0D5580-183D-410C-BA80-86B0DE73F8F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4693</TotalTime>
  <Words>3313</Words>
  <Application>Microsoft Office PowerPoint</Application>
  <PresentationFormat>Widescreen</PresentationFormat>
  <Paragraphs>718</Paragraphs>
  <Slides>53</Slides>
  <Notes>1</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53</vt:i4>
      </vt:variant>
    </vt:vector>
  </HeadingPairs>
  <TitlesOfParts>
    <vt:vector size="66" baseType="lpstr">
      <vt:lpstr>Arial</vt:lpstr>
      <vt:lpstr>Calibri</vt:lpstr>
      <vt:lpstr>Calibri Light</vt:lpstr>
      <vt:lpstr>Gotham Bold</vt:lpstr>
      <vt:lpstr>Gotham Book</vt:lpstr>
      <vt:lpstr>Symbol</vt:lpstr>
      <vt:lpstr>Times New Roman</vt:lpstr>
      <vt:lpstr>Trebuchet MS</vt:lpstr>
      <vt:lpstr>Office Theme</vt:lpstr>
      <vt:lpstr>1_Office Theme</vt:lpstr>
      <vt:lpstr>Custom Design</vt:lpstr>
      <vt:lpstr>1_Custom Design</vt:lpstr>
      <vt:lpstr>Chart</vt:lpstr>
      <vt:lpstr>  Virtual Headteacher Briefing  7th and 8th February 2022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Latest School Funding Update</vt:lpstr>
      <vt:lpstr>Primary &amp; Secondary School Budgets</vt:lpstr>
      <vt:lpstr>Schools Budget</vt:lpstr>
      <vt:lpstr>High Needs Update</vt:lpstr>
      <vt:lpstr>Early Years Headlines</vt:lpstr>
      <vt:lpstr>Finally…De-delegation…..Maintained schools</vt:lpstr>
      <vt:lpstr>PowerPoint Presentation</vt:lpstr>
      <vt:lpstr>PowerPoint Presentation</vt:lpstr>
      <vt:lpstr>Context</vt:lpstr>
      <vt:lpstr>National trend of increasing levels of need.</vt:lpstr>
      <vt:lpstr>PowerPoint Presentation</vt:lpstr>
      <vt:lpstr>PowerPoint Presentation</vt:lpstr>
      <vt:lpstr>PowerPoint Presentation</vt:lpstr>
      <vt:lpstr>PowerPoint Presentation</vt:lpstr>
      <vt:lpstr>Distributed leadership</vt:lpstr>
      <vt:lpstr>PowerPoint Presentation</vt:lpstr>
      <vt:lpstr>PowerPoint Presentation</vt:lpstr>
      <vt:lpstr>PowerPoint Presentation</vt:lpstr>
      <vt:lpstr>Quality assurance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Headteacher Briefing</dc:title>
  <dc:creator>Edwards, Max - CY CDO (Corporate Director's Office)</dc:creator>
  <cp:lastModifiedBy>Siobhan Price - CY SCS</cp:lastModifiedBy>
  <cp:revision>221</cp:revision>
  <cp:lastPrinted>2019-12-05T16:03:12Z</cp:lastPrinted>
  <dcterms:created xsi:type="dcterms:W3CDTF">2019-11-27T14:43:50Z</dcterms:created>
  <dcterms:modified xsi:type="dcterms:W3CDTF">2022-02-24T19:10:05Z</dcterms:modified>
</cp:coreProperties>
</file>