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8" r:id="rId4"/>
    <p:sldMasterId id="2147483710" r:id="rId5"/>
  </p:sldMasterIdLst>
  <p:notesMasterIdLst>
    <p:notesMasterId r:id="rId63"/>
  </p:notesMasterIdLst>
  <p:sldIdLst>
    <p:sldId id="364" r:id="rId6"/>
    <p:sldId id="322" r:id="rId7"/>
    <p:sldId id="330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7" r:id="rId32"/>
    <p:sldId id="318" r:id="rId33"/>
    <p:sldId id="334" r:id="rId34"/>
    <p:sldId id="335" r:id="rId35"/>
    <p:sldId id="337" r:id="rId36"/>
    <p:sldId id="340" r:id="rId37"/>
    <p:sldId id="341" r:id="rId38"/>
    <p:sldId id="342" r:id="rId39"/>
    <p:sldId id="343" r:id="rId40"/>
    <p:sldId id="344" r:id="rId41"/>
    <p:sldId id="399" r:id="rId42"/>
    <p:sldId id="40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63" r:id="rId6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A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429" autoAdjust="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7A80CD0-6230-454B-A9F3-920942FCE089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AFF877B-3C31-43DE-82ED-F99336DE8D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9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EFAA-8E22-4C45-B713-C0056DF19E0B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1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423-81BB-44B0-85EE-1236C9E05974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5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423-81BB-44B0-85EE-1236C9E05974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423-81BB-44B0-85EE-1236C9E05974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5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423-81BB-44B0-85EE-1236C9E05974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5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423-81BB-44B0-85EE-1236C9E05974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5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5ED80-6528-4B64-9BCB-DEAAFA13911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5ED80-6528-4B64-9BCB-DEAAFA13911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5ED80-6528-4B64-9BCB-DEAAFA13911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5ED80-6528-4B64-9BCB-DEAAFA13911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5ED80-6528-4B64-9BCB-DEAAFA13911E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0AE0-B05D-4CD8-BC9B-D8E8E536EDCE}" type="slidenum">
              <a:rPr lang="en-GB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5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40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41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42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43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44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45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 smtClean="0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46</a:t>
            </a:fld>
            <a:endParaRPr lang="en-GB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pPr defTabSz="928299">
              <a:defRPr/>
            </a:pPr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47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48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51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52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53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54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55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16EB4CE-72CE-4310-B4AE-C17785DAD34E}" type="slidenum">
              <a:rPr lang="en-GB">
                <a:solidFill>
                  <a:prstClr val="black"/>
                </a:solidFill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56</a:t>
            </a:fld>
            <a:endParaRPr lang="en-GB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39"/>
            <a:ext cx="5447030" cy="4376769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6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70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2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9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06016" y="6336726"/>
            <a:ext cx="2133600" cy="365125"/>
          </a:xfrm>
        </p:spPr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2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1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49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8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1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837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2562D4-299B-4F5C-B5D1-B06DD1C3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95E418-D762-4A90-AC17-3D1397A7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31A18F-6A2F-4DAF-86C0-D5E76160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3AC55D-4294-4F76-ABA0-FDC7C679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7942D3-5EC2-4CA6-9095-3D20850EEE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5025E2-10ED-460C-B2D3-AC91319B7B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0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50" y="62372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107950" y="6199188"/>
            <a:ext cx="8964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DFECE3-B449-4FC6-AE8A-479A3CFDAE6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457EB3-5F5B-4859-94AC-0BDC9CBE1DE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23DCE5-FFDA-4C6F-96FA-5E663583BD0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58826E-CE1E-40A6-BA5C-34F0530D0D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6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94ACFA-D74E-404C-9BD9-386CE2CB7E2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2F8BA-7FB0-483F-AFE9-12E4BF2F7C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99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899A9-4E3E-41BC-9EFF-42D4012E58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FD5AF4-624D-4DD4-A21D-31807EB252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05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75CE96-6386-419B-A06A-25D20130C1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9843A-D125-4ED3-AF79-9F3F879595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96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BDDE60-2462-438A-8651-FB29F43CFA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A9630C-B7F1-49C5-A324-2EEF51B9F5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5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F1225D-2729-4856-99ED-E67A9DD1B11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C8B86C-DEFB-4902-A1CA-A33F0CBE411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0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0C310B-DFD9-42A6-913B-C196F7C311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BDD9B7-BB51-43B5-BE61-99F1320919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35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C80EB0-2782-4A52-8DF4-89110DEDA9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ED6CE6-7216-400E-8167-353788D54A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1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FC739-95EA-4510-BFF8-9480E67BAB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67DA10-5351-4CEA-8985-8102B5B766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4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7942D3-5EC2-4CA6-9095-3D20850EEE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5025E2-10ED-460C-B2D3-AC91319B7B4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90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50" y="62372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107950" y="6199188"/>
            <a:ext cx="8964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DFECE3-B449-4FC6-AE8A-479A3CFDAE6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457EB3-5F5B-4859-94AC-0BDC9CBE1DE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7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23DCE5-FFDA-4C6F-96FA-5E663583BD0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58826E-CE1E-40A6-BA5C-34F0530D0D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58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94ACFA-D74E-404C-9BD9-386CE2CB7E2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2F8BA-7FB0-483F-AFE9-12E4BF2F7C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3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685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3899A9-4E3E-41BC-9EFF-42D4012E58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FD5AF4-624D-4DD4-A21D-31807EB252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75CE96-6386-419B-A06A-25D20130C1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9843A-D125-4ED3-AF79-9F3F879595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4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BDDE60-2462-438A-8651-FB29F43CFA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A9630C-B7F1-49C5-A324-2EEF51B9F5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F1225D-2729-4856-99ED-E67A9DD1B11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C8B86C-DEFB-4902-A1CA-A33F0CBE411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6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0C310B-DFD9-42A6-913B-C196F7C311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BDD9B7-BB51-43B5-BE61-99F1320919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C80EB0-2782-4A52-8DF4-89110DEDA94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ED6CE6-7216-400E-8167-353788D54A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FC739-95EA-4510-BFF8-9480E67BAB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67DA10-5351-4CEA-8985-8102B5B766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4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96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BA62-97AB-42AB-A8DA-B37DA275F32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5CF5-0156-4090-A25F-E4430E7FE1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9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919B-E773-4F52-B21A-A4E0C80970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55B1-3DE4-480E-8968-B5229B231C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DB22E2F-A1A2-4F2F-AB2D-5A0736BE4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AC2A43-A666-47C4-A412-7462E61E69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4799F-4268-4EC8-BD35-AD78BCD79C6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BC50A-3A69-46D9-983C-2787DDA6520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4799F-4268-4EC8-BD35-AD78BCD79C6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BC50A-3A69-46D9-983C-2787DDA6520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theeducationpeople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hyperlink" Target="mailto:richard.hallett@kent.gov.uk" TargetMode="External"/><Relationship Id="rId4" Type="http://schemas.openxmlformats.org/officeDocument/2006/relationships/hyperlink" Target="mailto:graham.willett@kent.gov.u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headstartkent.org.uk/" TargetMode="Externa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lsi.org.uk/__data/assets/file/0007/19708/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0" y="-24243"/>
            <a:ext cx="9144000" cy="5733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20" y="1628800"/>
            <a:ext cx="9144000" cy="19442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GB" sz="11500" spc="3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Headteacher Briefings</a:t>
            </a:r>
            <a:br>
              <a:rPr lang="en-GB" sz="11500" spc="3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</a:br>
            <a:r>
              <a:rPr lang="en-GB" sz="5400" spc="3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November 2017</a:t>
            </a:r>
            <a:endParaRPr lang="en-GB" sz="5400" spc="30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709" y="6021288"/>
            <a:ext cx="707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Children, Young People and Education Services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0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compare to OLAs?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80528" y="908720"/>
            <a:ext cx="8784976" cy="5040560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average DSG per pupil increases from £4,145 to £4,452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ranked position changes from 140 (out of 150) to 114, +26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were 8.8% below the national average, and we will still be 5.5% below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are gaining more than some but there is still some in-balance </a:t>
            </a:r>
          </a:p>
          <a:p>
            <a:pPr marL="0" indent="0">
              <a:buFont typeface="Arial" charset="0"/>
              <a:buNone/>
            </a:pPr>
            <a:r>
              <a:rPr lang="en-GB" kern="0" dirty="0" smtClean="0"/>
              <a:t>  </a:t>
            </a:r>
          </a:p>
          <a:p>
            <a:pPr marL="0" indent="0">
              <a:buFont typeface="Arial" charset="0"/>
              <a:buNone/>
            </a:pPr>
            <a:endParaRPr lang="en-GB" kern="0" dirty="0" smtClean="0"/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lvl="1"/>
            <a:endParaRPr lang="en-GB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74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0"/>
            <a:ext cx="8228013" cy="908721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DSG per pupil by 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908721"/>
            <a:ext cx="8784976" cy="4248472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8838"/>
              </p:ext>
            </p:extLst>
          </p:nvPr>
        </p:nvGraphicFramePr>
        <p:xfrm>
          <a:off x="973005" y="908721"/>
          <a:ext cx="8028189" cy="451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597"/>
                <a:gridCol w="864096"/>
                <a:gridCol w="864096"/>
                <a:gridCol w="216024"/>
                <a:gridCol w="792088"/>
                <a:gridCol w="864096"/>
                <a:gridCol w="144016"/>
                <a:gridCol w="720080"/>
                <a:gridCol w="864096"/>
              </a:tblGrid>
              <a:tr h="617909"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Average DSG per pupils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Rank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% difference from overall average 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DSG per pupil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7146"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2017-18 baseline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When NFF is fully imp.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2017-18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When NFF is fully imp.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2017-18 baseline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When NFF is fully imp.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Overall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£4,544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£4,709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EAST MIDLANDS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£4,321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-4.9%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-3.6%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EAST OF ENGLAND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£4,360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-4.0%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-4.0%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INNER LONDON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£6,163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£6,227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35.6%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32.2%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NORTH EAST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£4,676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0.0%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-0.7%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NORTH WEST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£4,691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0.3%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-0.4%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OUTER LONDON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£4,875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£5,031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7.3%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6.8%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SOUTH EAST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£4,228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£4,441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-7.0%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-5.7%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SOUTH WEST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£4,243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£4,445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-6.6%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-5.6%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WEST MIDLANDS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£4,695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0.4%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-0.3%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YORKSHIRE AND THE HUMBER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£4,503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£4,672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-0.9%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-0.8%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flexibility under Soft NFF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1242955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continue to move funding from Schools Block to meet pressures in High Needs Block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to 0.5% of Schools Block (c. £4.3m) but requires Forum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choose a local Minimum Funding Guarantee rate of between 0% and -1.5% (stability v fairness)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introduce a Minimum Funding Level factor in our local funding formula</a:t>
            </a: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225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issues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908720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NFF lump sum rate is £10k lower than our current 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NFF rates for English as Additional Language pupils are significantly lower than our current rates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NFF no longer includes a LAC factor, but the Pupil Premium Plus has increase from £1,900 to £2,300 per LAC pupil from 2018-19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 factor will now be increased annually by RPIX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084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KCC Consultation with Schools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768" y="1124744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on Monday 30 October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on Sunday 26 November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consisted 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document (word and pdf)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School Illustration Model (excel)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Impact Assessment (EqIA) (word and pdf)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response form – need to register to submit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166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72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overarching Principle should we look to follow?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768" y="1700808"/>
            <a:ext cx="8784976" cy="4093299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move towards the NFF factors and rates asap?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ignore NFF and focus on our local priorities, meaning a more even distribution?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look to move towards the NFF but also take into consideration local circumstances?</a:t>
            </a: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555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0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went with option a)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908721"/>
            <a:ext cx="8784976" cy="4248472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46366"/>
              </p:ext>
            </p:extLst>
          </p:nvPr>
        </p:nvGraphicFramePr>
        <p:xfrm>
          <a:off x="576263" y="980728"/>
          <a:ext cx="801358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37"/>
                <a:gridCol w="1440160"/>
                <a:gridCol w="1172455"/>
                <a:gridCol w="1602717"/>
                <a:gridCol w="160271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2018-19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2019-20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Remaining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Once</a:t>
                      </a:r>
                      <a:r>
                        <a:rPr lang="en-GB" baseline="0" dirty="0" smtClean="0"/>
                        <a:t> NFF fully imp.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4.45%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Below 105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1.29%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0.79%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0.32%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2.40%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Between 106 &amp; 140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1.40%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0.61%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0.15%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2.16%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Between 141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&amp; 175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1.73%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0.85%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0.20%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2.78%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Between 176 &amp; 220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2.05%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0.89%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0.28%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3.23%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Between 221 &amp; 330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2.09%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1.18%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0.40%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3.67%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Above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331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2.62%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2.74%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0.29%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5.65%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4.13%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3.11%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9.06%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Selective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7.45%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4.39%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11.83%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Non Selective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2.86%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2.62%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2.51%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7.99%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1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KCC Consultation with Schools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768" y="1375814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Initial question on overarching principle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Followed by 18 specific proposals about changes to individual factors/rates and other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Prioritisation question – top 5 most important to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Invite comments on our Equality Impact Assessment (</a:t>
            </a:r>
            <a:r>
              <a:rPr lang="en-GB" dirty="0" err="1" smtClean="0">
                <a:solidFill>
                  <a:prstClr val="black"/>
                </a:solidFill>
              </a:rPr>
              <a:t>EqIA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General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GB" kern="0" dirty="0" smtClean="0"/>
              <a:t>  </a:t>
            </a:r>
          </a:p>
          <a:p>
            <a:pPr marL="0" indent="0">
              <a:buFont typeface="Arial" charset="0"/>
              <a:buNone/>
            </a:pPr>
            <a:endParaRPr lang="en-GB" kern="0" dirty="0" smtClean="0"/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lvl="1"/>
            <a:endParaRPr lang="en-GB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507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of key dates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1098939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October – launch all school consultation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November – Headteacher briefings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November – consultation closed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December – SFF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December - </a:t>
            </a: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KCC 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CYPE Cabinet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December – KCC Cabinet leading to a decision on formula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January/February – School budgets calculated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3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830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582" y="2780928"/>
            <a:ext cx="8228013" cy="11414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5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CYPE Priorities 2017/18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1170947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the integration of CYPE Services </a:t>
            </a:r>
          </a:p>
          <a:p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new High Needs funding model and the NFF changes to school funding</a:t>
            </a:r>
          </a:p>
          <a:p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the Education Services Company in April 2018 as a new model for delivery of services</a:t>
            </a:r>
          </a:p>
          <a:p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Continue to deliver the needed school places and broker sponsors for new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access to CAMHS to provide timely support to children with mental health issues 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8787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836712"/>
            <a:ext cx="8064896" cy="3456384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Education People</a:t>
            </a:r>
            <a:br>
              <a:rPr lang="en-GB" sz="40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b="1" dirty="0" smtClean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Update – November 2017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6984776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secure for the longer term the ability to provide the highest quality services that we can to children, young people and families in Kent</a:t>
            </a:r>
          </a:p>
          <a:p>
            <a:pPr>
              <a:spcBef>
                <a:spcPts val="600"/>
              </a:spcBef>
            </a:pPr>
            <a:endParaRPr lang="en-US" sz="2400" b="1" dirty="0" smtClean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ensure that schools and other settings will continue to be well-supported by and work closely with their local authority to deliver the best possible outcomes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doing this?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704856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Authority Trading Company (LATCo).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by Guarantee.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urplus to be re-invested into services.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Wholly-owned by KCC.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board has representatives for HT stakeholders.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550+ staff at launch</a:t>
            </a:r>
            <a:r>
              <a:rPr lang="en-US" sz="2400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£20million turnover.</a:t>
            </a:r>
            <a:endParaRPr lang="en-US" sz="2400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know about the company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569" y="1443246"/>
            <a:ext cx="3840856" cy="360040"/>
          </a:xfrm>
          <a:prstGeom prst="rect">
            <a:avLst/>
          </a:prstGeom>
          <a:noFill/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7800AF"/>
                </a:solidFill>
                <a:latin typeface="Arial"/>
                <a:cs typeface="Arial"/>
              </a:rPr>
              <a:t>IN the company</a:t>
            </a:r>
            <a:endParaRPr lang="en-GB" sz="2000" b="1" dirty="0">
              <a:solidFill>
                <a:srgbClr val="7800A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6803" y="1455932"/>
            <a:ext cx="3842732" cy="360040"/>
          </a:xfrm>
          <a:prstGeom prst="rect">
            <a:avLst/>
          </a:prstGeom>
          <a:noFill/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7800AF"/>
                </a:solidFill>
                <a:latin typeface="Arial"/>
                <a:cs typeface="Arial"/>
              </a:rPr>
              <a:t>REMAINING in KCC</a:t>
            </a:r>
            <a:endParaRPr lang="en-GB" sz="2000" b="1" dirty="0">
              <a:solidFill>
                <a:srgbClr val="7800A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569" y="1815973"/>
            <a:ext cx="3840856" cy="2904036"/>
          </a:xfrm>
          <a:prstGeom prst="rect">
            <a:avLst/>
          </a:prstGeom>
          <a:noFill/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 Services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Education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Financial Services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Years and Childcare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Psychology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Employability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Safeguarding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6803" y="1815973"/>
            <a:ext cx="3865897" cy="2904035"/>
          </a:xfrm>
          <a:prstGeom prst="rect">
            <a:avLst/>
          </a:prstGeom>
          <a:noFill/>
          <a:ln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and Preventative Services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Access and Admissions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Education Officers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Planning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Academies Conversion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Community, Learning and Skills (CLS)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services will the company provide?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834" y="4801690"/>
            <a:ext cx="873698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 will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deliver services on behalf of KCC as well as delivering strategic traded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the means to access all KCC services.</a:t>
            </a:r>
          </a:p>
        </p:txBody>
      </p:sp>
    </p:spTree>
    <p:extLst>
      <p:ext uri="{BB962C8B-B14F-4D97-AF65-F5344CB8AC3E}">
        <p14:creationId xmlns:p14="http://schemas.microsoft.com/office/powerpoint/2010/main" val="1377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7488832" cy="43924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EduKent is effectively two functions now: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functions will be </a:t>
            </a: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over by the company.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invoicing will be maintained.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 to act as the </a:t>
            </a: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‘one stop shop’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KCC services, not just those provided by the company.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your </a:t>
            </a: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arrangements will be transferred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new company.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 to EduKent?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5308" y="1340768"/>
            <a:ext cx="8455272" cy="43924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website.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asier to navigate and search for what you need. From 1 April 2018, all the services you currently access through EduKent will be available only from the company. Future development to bring multiple websites together and make buying easier.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value for </a:t>
            </a:r>
            <a:r>
              <a:rPr lang="en-US" sz="22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increased range of strategic packages, and bundling of service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offerings.</a:t>
            </a:r>
            <a:endParaRPr lang="en-US" sz="2200" b="1" dirty="0" smtClean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accountability.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provider directly responsible for the delivery of its services.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collaboration.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you to develop products and services.</a:t>
            </a: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place for your statutory needs.</a:t>
            </a:r>
            <a:endParaRPr lang="en-US" sz="22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difference does it mean for my school?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704856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November 2017.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‘Soft’ launch of the name and brand took place at the EduKent Expo.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2017 – March 2018.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publicity about the company, what it will be doing and when.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Formal launch of the company.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April 2018.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‘Go live’ date, staff TUPE transfer to the company and contract between the company and KCC for provision of services begins.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all of this be happening?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416824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your feedback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help us design products that work for you. What would make your life easier?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you need?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want us to </a:t>
            </a:r>
            <a:r>
              <a:rPr lang="en-US" sz="2400" b="1" dirty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with you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for you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928992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hello@theeducationpeople.org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0345 604 1699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Chief Executive: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Graham Willett,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graham.willett@kent.gov.uk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03000 414 154</a:t>
            </a:r>
          </a:p>
          <a:p>
            <a:pPr>
              <a:spcBef>
                <a:spcPts val="600"/>
              </a:spcBef>
            </a:pPr>
            <a:endParaRPr lang="en-US" sz="2400" b="1" dirty="0" smtClean="0">
              <a:solidFill>
                <a:srgbClr val="78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Organisation and Business Development: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Hallett,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richard.hallett@kent.gov.uk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03000 416 192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t="73333" r="56250" b="16222"/>
          <a:stretch/>
        </p:blipFill>
        <p:spPr bwMode="auto">
          <a:xfrm>
            <a:off x="7092280" y="5949280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308" y="404664"/>
            <a:ext cx="6817642" cy="690463"/>
          </a:xfrm>
          <a:prstGeom prst="roundRect">
            <a:avLst/>
          </a:prstGeom>
          <a:noFill/>
          <a:ln w="5080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Enquiries and further information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7" y="6359071"/>
            <a:ext cx="9144000" cy="50752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906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" action="ppaction://hlinkshowjump?jump=firstslid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0"/>
          <a:stretch/>
        </p:blipFill>
        <p:spPr bwMode="auto">
          <a:xfrm>
            <a:off x="-2" y="-1"/>
            <a:ext cx="9149445" cy="158758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1C449A-B264-4752-A175-A82C86B1F37D}"/>
              </a:ext>
            </a:extLst>
          </p:cNvPr>
          <p:cNvSpPr/>
          <p:nvPr/>
        </p:nvSpPr>
        <p:spPr>
          <a:xfrm>
            <a:off x="-2" y="1554246"/>
            <a:ext cx="9144000" cy="152962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67" y="1896311"/>
            <a:ext cx="82852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GB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Stuart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Collins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Director of Early Help and Preventative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defTabSz="457200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Headteachers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riefing </a:t>
            </a:r>
          </a:p>
          <a:p>
            <a:pPr defTabSz="45720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2017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24321" y="520896"/>
            <a:ext cx="4572000" cy="638636"/>
            <a:chOff x="-324321" y="520896"/>
            <a:chExt cx="4572000" cy="638636"/>
          </a:xfrm>
        </p:grpSpPr>
        <p:sp>
          <p:nvSpPr>
            <p:cNvPr id="12" name="Rectangle 11"/>
            <p:cNvSpPr/>
            <p:nvPr/>
          </p:nvSpPr>
          <p:spPr>
            <a:xfrm>
              <a:off x="-324321" y="520896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929" y="820978"/>
              <a:ext cx="2995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23532" y="826532"/>
              <a:ext cx="267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5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CYPE Priorities 2017/18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1196752"/>
            <a:ext cx="8784976" cy="4130261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develop proposals for LA supported local multi-academy trusts</a:t>
            </a:r>
          </a:p>
          <a:p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the attainment gaps for disadvantaged pupils and further reduce NEETs</a:t>
            </a:r>
          </a:p>
          <a:p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Address the recommendations in the ‘good’ Ofsted Inspection report of Children’s Early Help and Social Care Services </a:t>
            </a: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demand on social care by achieving more through Early Help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485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7" y="6359071"/>
            <a:ext cx="9144000" cy="50752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906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" action="ppaction://hlinkshowjump?jump=firstslid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0"/>
          <a:stretch/>
        </p:blipFill>
        <p:spPr bwMode="auto">
          <a:xfrm>
            <a:off x="-2" y="-1"/>
            <a:ext cx="9149445" cy="158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-324321" y="520896"/>
            <a:ext cx="4572000" cy="638636"/>
            <a:chOff x="-324321" y="520896"/>
            <a:chExt cx="4572000" cy="63863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29" y="820978"/>
              <a:ext cx="2995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532" y="826532"/>
              <a:ext cx="267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1C449A-B264-4752-A175-A82C86B1F37D}"/>
              </a:ext>
            </a:extLst>
          </p:cNvPr>
          <p:cNvSpPr/>
          <p:nvPr/>
        </p:nvSpPr>
        <p:spPr>
          <a:xfrm>
            <a:off x="-2" y="1554246"/>
            <a:ext cx="9144000" cy="152962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67" y="1733321"/>
            <a:ext cx="828526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vision,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our services are:</a:t>
            </a:r>
            <a:r>
              <a:rPr lang="en-GB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focused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building greater resilience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families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able to ensure safeguarding for all through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effective working across all agencies and partners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delivered in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way through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effective and efficient use of resource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designed as part of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whole system approach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along the continuum of need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capable of achieving the best outcomes by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addressing needs in the right way at the right time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effective at improving outcomes and having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ambitious aspirations for children and young people in the care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 local authority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ambitious for what all children and young people can achieve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their lives, and for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our staff and volunteers can achieve with them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3929" y="2362200"/>
            <a:ext cx="2593596" cy="9525"/>
          </a:xfrm>
          <a:prstGeom prst="line">
            <a:avLst/>
          </a:prstGeom>
          <a:ln w="3175">
            <a:solidFill>
              <a:srgbClr val="F5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>
            <p:custDataLst>
              <p:tags r:id="rId1"/>
            </p:custDataLst>
          </p:nvPr>
        </p:nvSpPr>
        <p:spPr>
          <a:xfrm>
            <a:off x="3630679" y="3013631"/>
            <a:ext cx="418880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work smarter and in better coordinated way to work with families and  address risk with colleagues from the community (schools/health/the police etc.) ?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4613"/>
            <a:ext cx="9144000" cy="50752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" action="ppaction://hlinkshowjump?jump=firstslide"/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0"/>
          <a:stretch/>
        </p:blipFill>
        <p:spPr bwMode="auto">
          <a:xfrm>
            <a:off x="-2" y="-1"/>
            <a:ext cx="9149445" cy="158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-324321" y="520896"/>
            <a:ext cx="4572000" cy="638636"/>
            <a:chOff x="-324321" y="520896"/>
            <a:chExt cx="4572000" cy="63863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29" y="820978"/>
              <a:ext cx="2995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532" y="826532"/>
              <a:ext cx="267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1C449A-B264-4752-A175-A82C86B1F37D}"/>
              </a:ext>
            </a:extLst>
          </p:cNvPr>
          <p:cNvSpPr/>
          <p:nvPr/>
        </p:nvSpPr>
        <p:spPr>
          <a:xfrm>
            <a:off x="-2" y="1554246"/>
            <a:ext cx="9144000" cy="152962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043825" y="3791640"/>
            <a:ext cx="5250106" cy="748602"/>
          </a:xfrm>
          <a:prstGeom prst="homePlat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3043825" y="4643905"/>
            <a:ext cx="5250106" cy="748602"/>
          </a:xfrm>
          <a:prstGeom prst="homePlat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313" y="3932773"/>
            <a:ext cx="861557" cy="448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2313" y="4785039"/>
            <a:ext cx="861557" cy="448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55" name="Rectangle 54"/>
          <p:cNvSpPr/>
          <p:nvPr>
            <p:custDataLst>
              <p:tags r:id="rId2"/>
            </p:custDataLst>
          </p:nvPr>
        </p:nvSpPr>
        <p:spPr>
          <a:xfrm>
            <a:off x="1758842" y="4019835"/>
            <a:ext cx="1634538" cy="289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3"/>
            </p:custDataLst>
          </p:nvPr>
        </p:nvSpPr>
        <p:spPr>
          <a:xfrm>
            <a:off x="1758842" y="4836450"/>
            <a:ext cx="1634538" cy="3400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60" name="Rectangle 59"/>
          <p:cNvSpPr/>
          <p:nvPr>
            <p:custDataLst>
              <p:tags r:id="rId4"/>
            </p:custDataLst>
          </p:nvPr>
        </p:nvSpPr>
        <p:spPr>
          <a:xfrm>
            <a:off x="3868003" y="4019837"/>
            <a:ext cx="1207583" cy="289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2313" y="2921647"/>
            <a:ext cx="7631616" cy="1533460"/>
            <a:chOff x="803899" y="3694376"/>
            <a:chExt cx="7631616" cy="1533460"/>
          </a:xfrm>
        </p:grpSpPr>
        <p:sp>
          <p:nvSpPr>
            <p:cNvPr id="31" name="Pentagon 30"/>
            <p:cNvSpPr/>
            <p:nvPr/>
          </p:nvSpPr>
          <p:spPr>
            <a:xfrm>
              <a:off x="3185410" y="3694376"/>
              <a:ext cx="5250105" cy="748602"/>
            </a:xfrm>
            <a:prstGeom prst="homePlat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How do we use the strengths of families and work smarter </a:t>
              </a:r>
            </a:p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and in a more coordinated way with </a:t>
              </a:r>
              <a:r>
                <a:rPr lang="en-US" sz="1200" dirty="0" smtClean="0">
                  <a:solidFill>
                    <a:prstClr val="white"/>
                  </a:solidFill>
                </a:rPr>
                <a:t> schools and other partners </a:t>
              </a:r>
              <a:r>
                <a:rPr lang="en-US" sz="1200" dirty="0">
                  <a:solidFill>
                    <a:prstClr val="white"/>
                  </a:solidFill>
                </a:rPr>
                <a:t>from </a:t>
              </a:r>
            </a:p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the community to address risk?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899" y="3847218"/>
              <a:ext cx="861557" cy="448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3600" dirty="0">
                  <a:solidFill>
                    <a:prstClr val="white"/>
                  </a:solidFill>
                </a:rPr>
                <a:t>01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7"/>
              </p:custDataLst>
            </p:nvPr>
          </p:nvSpPr>
          <p:spPr>
            <a:xfrm>
              <a:off x="3930339" y="4627672"/>
              <a:ext cx="4070056" cy="6001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r>
                <a:rPr lang="en-US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do we ensure that children and families move through our system seamlessly and receive the right service at the right time and the earliest opportunity</a:t>
              </a:r>
              <a:r>
                <a:rPr lang="en-US" sz="1100" dirty="0">
                  <a:solidFill>
                    <a:prstClr val="white"/>
                  </a:solidFill>
                </a:rPr>
                <a:t>?  </a:t>
              </a:r>
            </a:p>
          </p:txBody>
        </p:sp>
        <p:sp>
          <p:nvSpPr>
            <p:cNvPr id="58" name="Rectangle 57"/>
            <p:cNvSpPr/>
            <p:nvPr>
              <p:custDataLst>
                <p:tags r:id="rId8"/>
              </p:custDataLst>
            </p:nvPr>
          </p:nvSpPr>
          <p:spPr>
            <a:xfrm>
              <a:off x="5507425" y="3924138"/>
              <a:ext cx="1207583" cy="2890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9"/>
              </p:custDataLst>
            </p:nvPr>
          </p:nvSpPr>
          <p:spPr>
            <a:xfrm>
              <a:off x="6940359" y="3924138"/>
              <a:ext cx="1207583" cy="2890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1677" y="3926660"/>
              <a:ext cx="1160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PATHWAYS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3685377" y="4709146"/>
            <a:ext cx="4188809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provide a consistent service across teams and districts 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ensure good outcomes while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allowing innovation and responsiveness to local need?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6600" y="3784270"/>
            <a:ext cx="994715" cy="754335"/>
          </a:xfrm>
          <a:prstGeom prst="rect">
            <a:avLst/>
          </a:prstGeom>
          <a:solidFill>
            <a:srgbClr val="8E1065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Pentagon 44"/>
          <p:cNvSpPr/>
          <p:nvPr/>
        </p:nvSpPr>
        <p:spPr>
          <a:xfrm>
            <a:off x="1581125" y="2925987"/>
            <a:ext cx="1812255" cy="748602"/>
          </a:xfrm>
          <a:prstGeom prst="homePlate">
            <a:avLst/>
          </a:prstGeom>
          <a:gradFill flip="none" rotWithShape="1">
            <a:gsLst>
              <a:gs pos="0">
                <a:srgbClr val="CF1792">
                  <a:shade val="30000"/>
                  <a:satMod val="115000"/>
                </a:srgbClr>
              </a:gs>
              <a:gs pos="50000">
                <a:srgbClr val="CF1792">
                  <a:shade val="67500"/>
                  <a:satMod val="115000"/>
                </a:srgbClr>
              </a:gs>
              <a:gs pos="100000">
                <a:srgbClr val="CF179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6600" y="4636536"/>
            <a:ext cx="994715" cy="754335"/>
          </a:xfrm>
          <a:prstGeom prst="rect">
            <a:avLst/>
          </a:prstGeom>
          <a:solidFill>
            <a:srgbClr val="8E1065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Pentagon 49"/>
          <p:cNvSpPr/>
          <p:nvPr/>
        </p:nvSpPr>
        <p:spPr>
          <a:xfrm>
            <a:off x="1564997" y="4642269"/>
            <a:ext cx="1828383" cy="748602"/>
          </a:xfrm>
          <a:prstGeom prst="homePlate">
            <a:avLst/>
          </a:prstGeom>
          <a:gradFill flip="none" rotWithShape="1">
            <a:gsLst>
              <a:gs pos="0">
                <a:srgbClr val="CF1792">
                  <a:shade val="30000"/>
                  <a:satMod val="115000"/>
                </a:srgbClr>
              </a:gs>
              <a:gs pos="50000">
                <a:srgbClr val="CF1792">
                  <a:shade val="67500"/>
                  <a:satMod val="115000"/>
                </a:srgbClr>
              </a:gs>
              <a:gs pos="100000">
                <a:srgbClr val="CF179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8718" y="3937113"/>
            <a:ext cx="781561" cy="448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8718" y="4789379"/>
            <a:ext cx="781561" cy="448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ectangle 62"/>
          <p:cNvSpPr/>
          <p:nvPr>
            <p:custDataLst>
              <p:tags r:id="rId6"/>
            </p:custDataLst>
          </p:nvPr>
        </p:nvSpPr>
        <p:spPr>
          <a:xfrm>
            <a:off x="1643434" y="4840790"/>
            <a:ext cx="1482771" cy="3400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6600" y="2925987"/>
            <a:ext cx="994715" cy="754335"/>
          </a:xfrm>
          <a:prstGeom prst="rect">
            <a:avLst/>
          </a:prstGeom>
          <a:solidFill>
            <a:srgbClr val="8E1065"/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Pentagon 33"/>
          <p:cNvSpPr/>
          <p:nvPr/>
        </p:nvSpPr>
        <p:spPr>
          <a:xfrm>
            <a:off x="1581125" y="3787136"/>
            <a:ext cx="1812255" cy="748602"/>
          </a:xfrm>
          <a:prstGeom prst="homePlate">
            <a:avLst/>
          </a:prstGeom>
          <a:gradFill flip="none" rotWithShape="1">
            <a:gsLst>
              <a:gs pos="0">
                <a:srgbClr val="CF1792">
                  <a:shade val="30000"/>
                  <a:satMod val="115000"/>
                </a:srgbClr>
              </a:gs>
              <a:gs pos="50000">
                <a:srgbClr val="CF1792">
                  <a:shade val="67500"/>
                  <a:satMod val="115000"/>
                </a:srgbClr>
              </a:gs>
              <a:gs pos="100000">
                <a:srgbClr val="CF179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8718" y="3078829"/>
            <a:ext cx="781561" cy="448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43434" y="4001137"/>
            <a:ext cx="1052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6454526-8EAC-4336-8FF8-DAE53D0A6D02}"/>
              </a:ext>
            </a:extLst>
          </p:cNvPr>
          <p:cNvSpPr/>
          <p:nvPr/>
        </p:nvSpPr>
        <p:spPr>
          <a:xfrm>
            <a:off x="460643" y="2028510"/>
            <a:ext cx="633813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is to improve work with … 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2C6CF239-A72F-4074-95EC-165A7FC2E442}"/>
              </a:ext>
            </a:extLst>
          </p:cNvPr>
          <p:cNvCxnSpPr>
            <a:cxnSpLocks/>
          </p:cNvCxnSpPr>
          <p:nvPr/>
        </p:nvCxnSpPr>
        <p:spPr>
          <a:xfrm flipV="1">
            <a:off x="608978" y="2530545"/>
            <a:ext cx="2660002" cy="1"/>
          </a:xfrm>
          <a:prstGeom prst="line">
            <a:avLst/>
          </a:prstGeom>
          <a:ln w="3175">
            <a:solidFill>
              <a:srgbClr val="F5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7" y="6359071"/>
            <a:ext cx="9144000" cy="50752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906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" action="ppaction://hlinkshowjump?jump=firstslid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0"/>
          <a:stretch/>
        </p:blipFill>
        <p:spPr bwMode="auto">
          <a:xfrm>
            <a:off x="-2" y="-1"/>
            <a:ext cx="9149445" cy="158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-324321" y="520896"/>
            <a:ext cx="4572000" cy="638636"/>
            <a:chOff x="-324321" y="520896"/>
            <a:chExt cx="4572000" cy="63863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29" y="820978"/>
              <a:ext cx="2995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532" y="826532"/>
              <a:ext cx="267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1C449A-B264-4752-A175-A82C86B1F37D}"/>
              </a:ext>
            </a:extLst>
          </p:cNvPr>
          <p:cNvSpPr/>
          <p:nvPr/>
        </p:nvSpPr>
        <p:spPr>
          <a:xfrm>
            <a:off x="-2" y="1554246"/>
            <a:ext cx="9144000" cy="152962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67" y="1896311"/>
            <a:ext cx="82852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Front Door </a:t>
            </a:r>
            <a:r>
              <a:rPr lang="en-GB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fully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Front Door for Early Help notifications and Social Care referrals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referral form and single decision making process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safeguarding for all through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and feedback to referrers 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ensure more cases can be supported through intensive Early Help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apable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achieving the best outcomes by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needs in the right way at the right time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the right children and young people are protected and have support from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 Care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3929" y="2362200"/>
            <a:ext cx="2593596" cy="9525"/>
          </a:xfrm>
          <a:prstGeom prst="line">
            <a:avLst/>
          </a:prstGeom>
          <a:ln w="3175">
            <a:solidFill>
              <a:srgbClr val="F5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7" y="6359071"/>
            <a:ext cx="9144000" cy="50752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906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" action="ppaction://hlinkshowjump?jump=firstslide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0"/>
          <a:stretch/>
        </p:blipFill>
        <p:spPr bwMode="auto">
          <a:xfrm>
            <a:off x="-2" y="-1"/>
            <a:ext cx="9149445" cy="158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-324321" y="520896"/>
            <a:ext cx="4572000" cy="638636"/>
            <a:chOff x="-324321" y="520896"/>
            <a:chExt cx="4572000" cy="63863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29" y="820978"/>
              <a:ext cx="2995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532" y="826532"/>
              <a:ext cx="267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21C449A-B264-4752-A175-A82C86B1F37D}"/>
              </a:ext>
            </a:extLst>
          </p:cNvPr>
          <p:cNvSpPr/>
          <p:nvPr/>
        </p:nvSpPr>
        <p:spPr>
          <a:xfrm>
            <a:off x="-2" y="1554246"/>
            <a:ext cx="9144000" cy="152962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1665"/>
          <p:cNvSpPr>
            <a:spLocks/>
          </p:cNvSpPr>
          <p:nvPr/>
        </p:nvSpPr>
        <p:spPr bwMode="auto">
          <a:xfrm>
            <a:off x="4867624" y="4893400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3622" y="2545268"/>
            <a:ext cx="2279737" cy="227973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4604" y="2717003"/>
            <a:ext cx="1937773" cy="193777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5665" y="3166662"/>
            <a:ext cx="15156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2182" y="3397495"/>
            <a:ext cx="15156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94407" y="5192788"/>
            <a:ext cx="4152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to medium term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achieve now, to integrate better what we already do 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>
            <p:custDataLst>
              <p:tags r:id="rId2"/>
            </p:custDataLst>
          </p:nvPr>
        </p:nvSpPr>
        <p:spPr>
          <a:xfrm>
            <a:off x="4867624" y="5192788"/>
            <a:ext cx="416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to long term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new more integrated ways of working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 (body)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58058" y="3811566"/>
            <a:ext cx="550863" cy="563562"/>
            <a:chOff x="5651500" y="2973388"/>
            <a:chExt cx="550863" cy="563562"/>
          </a:xfrm>
          <a:solidFill>
            <a:schemeClr val="accent1">
              <a:lumMod val="50000"/>
            </a:schemeClr>
          </a:solidFill>
        </p:grpSpPr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876925" y="2973388"/>
              <a:ext cx="325438" cy="319087"/>
            </a:xfrm>
            <a:custGeom>
              <a:avLst/>
              <a:gdLst>
                <a:gd name="T0" fmla="*/ 135 w 138"/>
                <a:gd name="T1" fmla="*/ 86 h 136"/>
                <a:gd name="T2" fmla="*/ 122 w 138"/>
                <a:gd name="T3" fmla="*/ 79 h 136"/>
                <a:gd name="T4" fmla="*/ 122 w 138"/>
                <a:gd name="T5" fmla="*/ 61 h 136"/>
                <a:gd name="T6" fmla="*/ 135 w 138"/>
                <a:gd name="T7" fmla="*/ 54 h 136"/>
                <a:gd name="T8" fmla="*/ 136 w 138"/>
                <a:gd name="T9" fmla="*/ 48 h 136"/>
                <a:gd name="T10" fmla="*/ 121 w 138"/>
                <a:gd name="T11" fmla="*/ 22 h 136"/>
                <a:gd name="T12" fmla="*/ 119 w 138"/>
                <a:gd name="T13" fmla="*/ 20 h 136"/>
                <a:gd name="T14" fmla="*/ 116 w 138"/>
                <a:gd name="T15" fmla="*/ 20 h 136"/>
                <a:gd name="T16" fmla="*/ 104 w 138"/>
                <a:gd name="T17" fmla="*/ 28 h 136"/>
                <a:gd name="T18" fmla="*/ 89 w 138"/>
                <a:gd name="T19" fmla="*/ 19 h 136"/>
                <a:gd name="T20" fmla="*/ 89 w 138"/>
                <a:gd name="T21" fmla="*/ 4 h 136"/>
                <a:gd name="T22" fmla="*/ 85 w 138"/>
                <a:gd name="T23" fmla="*/ 0 h 136"/>
                <a:gd name="T24" fmla="*/ 55 w 138"/>
                <a:gd name="T25" fmla="*/ 0 h 136"/>
                <a:gd name="T26" fmla="*/ 51 w 138"/>
                <a:gd name="T27" fmla="*/ 4 h 136"/>
                <a:gd name="T28" fmla="*/ 51 w 138"/>
                <a:gd name="T29" fmla="*/ 19 h 136"/>
                <a:gd name="T30" fmla="*/ 35 w 138"/>
                <a:gd name="T31" fmla="*/ 28 h 136"/>
                <a:gd name="T32" fmla="*/ 22 w 138"/>
                <a:gd name="T33" fmla="*/ 20 h 136"/>
                <a:gd name="T34" fmla="*/ 16 w 138"/>
                <a:gd name="T35" fmla="*/ 22 h 136"/>
                <a:gd name="T36" fmla="*/ 1 w 138"/>
                <a:gd name="T37" fmla="*/ 48 h 136"/>
                <a:gd name="T38" fmla="*/ 1 w 138"/>
                <a:gd name="T39" fmla="*/ 51 h 136"/>
                <a:gd name="T40" fmla="*/ 2 w 138"/>
                <a:gd name="T41" fmla="*/ 54 h 136"/>
                <a:gd name="T42" fmla="*/ 15 w 138"/>
                <a:gd name="T43" fmla="*/ 61 h 136"/>
                <a:gd name="T44" fmla="*/ 15 w 138"/>
                <a:gd name="T45" fmla="*/ 79 h 136"/>
                <a:gd name="T46" fmla="*/ 2 w 138"/>
                <a:gd name="T47" fmla="*/ 86 h 136"/>
                <a:gd name="T48" fmla="*/ 0 w 138"/>
                <a:gd name="T49" fmla="*/ 88 h 136"/>
                <a:gd name="T50" fmla="*/ 1 w 138"/>
                <a:gd name="T51" fmla="*/ 91 h 136"/>
                <a:gd name="T52" fmla="*/ 16 w 138"/>
                <a:gd name="T53" fmla="*/ 118 h 136"/>
                <a:gd name="T54" fmla="*/ 21 w 138"/>
                <a:gd name="T55" fmla="*/ 119 h 136"/>
                <a:gd name="T56" fmla="*/ 35 w 138"/>
                <a:gd name="T57" fmla="*/ 112 h 136"/>
                <a:gd name="T58" fmla="*/ 51 w 138"/>
                <a:gd name="T59" fmla="*/ 121 h 136"/>
                <a:gd name="T60" fmla="*/ 51 w 138"/>
                <a:gd name="T61" fmla="*/ 132 h 136"/>
                <a:gd name="T62" fmla="*/ 55 w 138"/>
                <a:gd name="T63" fmla="*/ 136 h 136"/>
                <a:gd name="T64" fmla="*/ 85 w 138"/>
                <a:gd name="T65" fmla="*/ 136 h 136"/>
                <a:gd name="T66" fmla="*/ 89 w 138"/>
                <a:gd name="T67" fmla="*/ 132 h 136"/>
                <a:gd name="T68" fmla="*/ 89 w 138"/>
                <a:gd name="T69" fmla="*/ 120 h 136"/>
                <a:gd name="T70" fmla="*/ 104 w 138"/>
                <a:gd name="T71" fmla="*/ 112 h 136"/>
                <a:gd name="T72" fmla="*/ 116 w 138"/>
                <a:gd name="T73" fmla="*/ 119 h 136"/>
                <a:gd name="T74" fmla="*/ 119 w 138"/>
                <a:gd name="T75" fmla="*/ 120 h 136"/>
                <a:gd name="T76" fmla="*/ 121 w 138"/>
                <a:gd name="T77" fmla="*/ 118 h 136"/>
                <a:gd name="T78" fmla="*/ 136 w 138"/>
                <a:gd name="T79" fmla="*/ 91 h 136"/>
                <a:gd name="T80" fmla="*/ 135 w 138"/>
                <a:gd name="T81" fmla="*/ 86 h 136"/>
                <a:gd name="T82" fmla="*/ 69 w 138"/>
                <a:gd name="T83" fmla="*/ 94 h 136"/>
                <a:gd name="T84" fmla="*/ 44 w 138"/>
                <a:gd name="T85" fmla="*/ 70 h 136"/>
                <a:gd name="T86" fmla="*/ 69 w 138"/>
                <a:gd name="T87" fmla="*/ 46 h 136"/>
                <a:gd name="T88" fmla="*/ 93 w 138"/>
                <a:gd name="T89" fmla="*/ 70 h 136"/>
                <a:gd name="T90" fmla="*/ 69 w 138"/>
                <a:gd name="T91" fmla="*/ 9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136">
                  <a:moveTo>
                    <a:pt x="135" y="86"/>
                  </a:moveTo>
                  <a:cubicBezTo>
                    <a:pt x="122" y="79"/>
                    <a:pt x="122" y="79"/>
                    <a:pt x="122" y="79"/>
                  </a:cubicBezTo>
                  <a:cubicBezTo>
                    <a:pt x="123" y="73"/>
                    <a:pt x="123" y="67"/>
                    <a:pt x="122" y="61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7" y="52"/>
                    <a:pt x="138" y="50"/>
                    <a:pt x="136" y="48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1"/>
                    <a:pt x="120" y="20"/>
                    <a:pt x="119" y="20"/>
                  </a:cubicBezTo>
                  <a:cubicBezTo>
                    <a:pt x="118" y="20"/>
                    <a:pt x="117" y="20"/>
                    <a:pt x="116" y="2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0" y="25"/>
                    <a:pt x="95" y="22"/>
                    <a:pt x="89" y="1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1" y="2"/>
                    <a:pt x="51" y="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3" y="21"/>
                    <a:pt x="39" y="24"/>
                    <a:pt x="35" y="2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9"/>
                    <a:pt x="17" y="20"/>
                    <a:pt x="16" y="2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0"/>
                    <a:pt x="1" y="51"/>
                  </a:cubicBezTo>
                  <a:cubicBezTo>
                    <a:pt x="1" y="52"/>
                    <a:pt x="2" y="53"/>
                    <a:pt x="2" y="5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7"/>
                    <a:pt x="14" y="73"/>
                    <a:pt x="15" y="79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" y="86"/>
                    <a:pt x="1" y="87"/>
                    <a:pt x="0" y="88"/>
                  </a:cubicBezTo>
                  <a:cubicBezTo>
                    <a:pt x="0" y="89"/>
                    <a:pt x="0" y="91"/>
                    <a:pt x="1" y="91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7" y="120"/>
                    <a:pt x="19" y="120"/>
                    <a:pt x="21" y="119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9" y="116"/>
                    <a:pt x="43" y="119"/>
                    <a:pt x="51" y="12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4"/>
                    <a:pt x="53" y="136"/>
                    <a:pt x="55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7" y="136"/>
                    <a:pt x="89" y="134"/>
                    <a:pt x="89" y="132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5" y="118"/>
                    <a:pt x="100" y="115"/>
                    <a:pt x="104" y="112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20" y="119"/>
                    <a:pt x="121" y="119"/>
                    <a:pt x="121" y="118"/>
                  </a:cubicBezTo>
                  <a:cubicBezTo>
                    <a:pt x="136" y="91"/>
                    <a:pt x="136" y="91"/>
                    <a:pt x="136" y="91"/>
                  </a:cubicBezTo>
                  <a:cubicBezTo>
                    <a:pt x="138" y="90"/>
                    <a:pt x="137" y="87"/>
                    <a:pt x="135" y="86"/>
                  </a:cubicBezTo>
                  <a:close/>
                  <a:moveTo>
                    <a:pt x="69" y="94"/>
                  </a:moveTo>
                  <a:cubicBezTo>
                    <a:pt x="55" y="94"/>
                    <a:pt x="44" y="83"/>
                    <a:pt x="44" y="70"/>
                  </a:cubicBezTo>
                  <a:cubicBezTo>
                    <a:pt x="44" y="56"/>
                    <a:pt x="55" y="46"/>
                    <a:pt x="69" y="46"/>
                  </a:cubicBezTo>
                  <a:cubicBezTo>
                    <a:pt x="82" y="46"/>
                    <a:pt x="93" y="56"/>
                    <a:pt x="93" y="70"/>
                  </a:cubicBezTo>
                  <a:cubicBezTo>
                    <a:pt x="93" y="83"/>
                    <a:pt x="82" y="94"/>
                    <a:pt x="69" y="9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651500" y="3217863"/>
              <a:ext cx="322263" cy="319087"/>
            </a:xfrm>
            <a:custGeom>
              <a:avLst/>
              <a:gdLst>
                <a:gd name="T0" fmla="*/ 137 w 137"/>
                <a:gd name="T1" fmla="*/ 48 h 136"/>
                <a:gd name="T2" fmla="*/ 137 w 137"/>
                <a:gd name="T3" fmla="*/ 45 h 136"/>
                <a:gd name="T4" fmla="*/ 122 w 137"/>
                <a:gd name="T5" fmla="*/ 19 h 136"/>
                <a:gd name="T6" fmla="*/ 119 w 137"/>
                <a:gd name="T7" fmla="*/ 17 h 136"/>
                <a:gd name="T8" fmla="*/ 116 w 137"/>
                <a:gd name="T9" fmla="*/ 17 h 136"/>
                <a:gd name="T10" fmla="*/ 104 w 137"/>
                <a:gd name="T11" fmla="*/ 25 h 136"/>
                <a:gd name="T12" fmla="*/ 89 w 137"/>
                <a:gd name="T13" fmla="*/ 16 h 136"/>
                <a:gd name="T14" fmla="*/ 89 w 137"/>
                <a:gd name="T15" fmla="*/ 4 h 136"/>
                <a:gd name="T16" fmla="*/ 85 w 137"/>
                <a:gd name="T17" fmla="*/ 0 h 136"/>
                <a:gd name="T18" fmla="*/ 55 w 137"/>
                <a:gd name="T19" fmla="*/ 0 h 136"/>
                <a:gd name="T20" fmla="*/ 51 w 137"/>
                <a:gd name="T21" fmla="*/ 4 h 136"/>
                <a:gd name="T22" fmla="*/ 51 w 137"/>
                <a:gd name="T23" fmla="*/ 15 h 136"/>
                <a:gd name="T24" fmla="*/ 35 w 137"/>
                <a:gd name="T25" fmla="*/ 25 h 136"/>
                <a:gd name="T26" fmla="*/ 22 w 137"/>
                <a:gd name="T27" fmla="*/ 17 h 136"/>
                <a:gd name="T28" fmla="*/ 16 w 137"/>
                <a:gd name="T29" fmla="*/ 19 h 136"/>
                <a:gd name="T30" fmla="*/ 1 w 137"/>
                <a:gd name="T31" fmla="*/ 45 h 136"/>
                <a:gd name="T32" fmla="*/ 1 w 137"/>
                <a:gd name="T33" fmla="*/ 48 h 136"/>
                <a:gd name="T34" fmla="*/ 3 w 137"/>
                <a:gd name="T35" fmla="*/ 50 h 136"/>
                <a:gd name="T36" fmla="*/ 15 w 137"/>
                <a:gd name="T37" fmla="*/ 58 h 136"/>
                <a:gd name="T38" fmla="*/ 15 w 137"/>
                <a:gd name="T39" fmla="*/ 76 h 136"/>
                <a:gd name="T40" fmla="*/ 3 w 137"/>
                <a:gd name="T41" fmla="*/ 83 h 136"/>
                <a:gd name="T42" fmla="*/ 1 w 137"/>
                <a:gd name="T43" fmla="*/ 85 h 136"/>
                <a:gd name="T44" fmla="*/ 1 w 137"/>
                <a:gd name="T45" fmla="*/ 88 h 136"/>
                <a:gd name="T46" fmla="*/ 16 w 137"/>
                <a:gd name="T47" fmla="*/ 114 h 136"/>
                <a:gd name="T48" fmla="*/ 22 w 137"/>
                <a:gd name="T49" fmla="*/ 116 h 136"/>
                <a:gd name="T50" fmla="*/ 35 w 137"/>
                <a:gd name="T51" fmla="*/ 109 h 136"/>
                <a:gd name="T52" fmla="*/ 51 w 137"/>
                <a:gd name="T53" fmla="*/ 118 h 136"/>
                <a:gd name="T54" fmla="*/ 51 w 137"/>
                <a:gd name="T55" fmla="*/ 132 h 136"/>
                <a:gd name="T56" fmla="*/ 55 w 137"/>
                <a:gd name="T57" fmla="*/ 136 h 136"/>
                <a:gd name="T58" fmla="*/ 85 w 137"/>
                <a:gd name="T59" fmla="*/ 136 h 136"/>
                <a:gd name="T60" fmla="*/ 89 w 137"/>
                <a:gd name="T61" fmla="*/ 132 h 136"/>
                <a:gd name="T62" fmla="*/ 89 w 137"/>
                <a:gd name="T63" fmla="*/ 117 h 136"/>
                <a:gd name="T64" fmla="*/ 104 w 137"/>
                <a:gd name="T65" fmla="*/ 109 h 136"/>
                <a:gd name="T66" fmla="*/ 116 w 137"/>
                <a:gd name="T67" fmla="*/ 116 h 136"/>
                <a:gd name="T68" fmla="*/ 119 w 137"/>
                <a:gd name="T69" fmla="*/ 116 h 136"/>
                <a:gd name="T70" fmla="*/ 122 w 137"/>
                <a:gd name="T71" fmla="*/ 114 h 136"/>
                <a:gd name="T72" fmla="*/ 137 w 137"/>
                <a:gd name="T73" fmla="*/ 88 h 136"/>
                <a:gd name="T74" fmla="*/ 137 w 137"/>
                <a:gd name="T75" fmla="*/ 85 h 136"/>
                <a:gd name="T76" fmla="*/ 135 w 137"/>
                <a:gd name="T77" fmla="*/ 83 h 136"/>
                <a:gd name="T78" fmla="*/ 123 w 137"/>
                <a:gd name="T79" fmla="*/ 76 h 136"/>
                <a:gd name="T80" fmla="*/ 123 w 137"/>
                <a:gd name="T81" fmla="*/ 58 h 136"/>
                <a:gd name="T82" fmla="*/ 135 w 137"/>
                <a:gd name="T83" fmla="*/ 50 h 136"/>
                <a:gd name="T84" fmla="*/ 137 w 137"/>
                <a:gd name="T85" fmla="*/ 48 h 136"/>
                <a:gd name="T86" fmla="*/ 69 w 137"/>
                <a:gd name="T87" fmla="*/ 91 h 136"/>
                <a:gd name="T88" fmla="*/ 45 w 137"/>
                <a:gd name="T89" fmla="*/ 67 h 136"/>
                <a:gd name="T90" fmla="*/ 69 w 137"/>
                <a:gd name="T91" fmla="*/ 42 h 136"/>
                <a:gd name="T92" fmla="*/ 93 w 137"/>
                <a:gd name="T93" fmla="*/ 67 h 136"/>
                <a:gd name="T94" fmla="*/ 69 w 137"/>
                <a:gd name="T95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36">
                  <a:moveTo>
                    <a:pt x="137" y="48"/>
                  </a:moveTo>
                  <a:cubicBezTo>
                    <a:pt x="137" y="47"/>
                    <a:pt x="137" y="46"/>
                    <a:pt x="137" y="45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1" y="18"/>
                    <a:pt x="120" y="17"/>
                    <a:pt x="119" y="17"/>
                  </a:cubicBezTo>
                  <a:cubicBezTo>
                    <a:pt x="118" y="17"/>
                    <a:pt x="117" y="17"/>
                    <a:pt x="116" y="1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2"/>
                    <a:pt x="95" y="19"/>
                    <a:pt x="89" y="1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1" y="2"/>
                    <a:pt x="51" y="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3" y="18"/>
                    <a:pt x="39" y="21"/>
                    <a:pt x="35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6"/>
                    <a:pt x="18" y="17"/>
                    <a:pt x="16" y="1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1" y="49"/>
                    <a:pt x="2" y="50"/>
                    <a:pt x="3" y="5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64"/>
                    <a:pt x="14" y="70"/>
                    <a:pt x="15" y="7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1" y="84"/>
                    <a:pt x="1" y="85"/>
                  </a:cubicBezTo>
                  <a:cubicBezTo>
                    <a:pt x="0" y="86"/>
                    <a:pt x="1" y="87"/>
                    <a:pt x="1" y="88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7" y="116"/>
                    <a:pt x="20" y="117"/>
                    <a:pt x="22" y="116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9" y="112"/>
                    <a:pt x="43" y="116"/>
                    <a:pt x="51" y="118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4"/>
                    <a:pt x="53" y="136"/>
                    <a:pt x="55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7" y="136"/>
                    <a:pt x="89" y="134"/>
                    <a:pt x="89" y="132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5" y="114"/>
                    <a:pt x="100" y="112"/>
                    <a:pt x="104" y="109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7" y="116"/>
                    <a:pt x="118" y="117"/>
                    <a:pt x="119" y="116"/>
                  </a:cubicBezTo>
                  <a:cubicBezTo>
                    <a:pt x="120" y="116"/>
                    <a:pt x="121" y="115"/>
                    <a:pt x="122" y="114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7"/>
                    <a:pt x="137" y="86"/>
                    <a:pt x="137" y="85"/>
                  </a:cubicBezTo>
                  <a:cubicBezTo>
                    <a:pt x="137" y="84"/>
                    <a:pt x="136" y="83"/>
                    <a:pt x="135" y="8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4" y="70"/>
                    <a:pt x="124" y="64"/>
                    <a:pt x="123" y="58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7" y="49"/>
                    <a:pt x="137" y="48"/>
                  </a:cubicBezTo>
                  <a:close/>
                  <a:moveTo>
                    <a:pt x="69" y="91"/>
                  </a:moveTo>
                  <a:cubicBezTo>
                    <a:pt x="56" y="91"/>
                    <a:pt x="45" y="80"/>
                    <a:pt x="45" y="67"/>
                  </a:cubicBezTo>
                  <a:cubicBezTo>
                    <a:pt x="45" y="53"/>
                    <a:pt x="56" y="42"/>
                    <a:pt x="69" y="42"/>
                  </a:cubicBezTo>
                  <a:cubicBezTo>
                    <a:pt x="82" y="42"/>
                    <a:pt x="93" y="53"/>
                    <a:pt x="93" y="67"/>
                  </a:cubicBezTo>
                  <a:cubicBezTo>
                    <a:pt x="93" y="80"/>
                    <a:pt x="82" y="91"/>
                    <a:pt x="69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4767" y="2545268"/>
            <a:ext cx="2279737" cy="2279737"/>
            <a:chOff x="5954767" y="2545268"/>
            <a:chExt cx="2279737" cy="2279737"/>
          </a:xfrm>
        </p:grpSpPr>
        <p:sp>
          <p:nvSpPr>
            <p:cNvPr id="15" name="Oval 14"/>
            <p:cNvSpPr/>
            <p:nvPr/>
          </p:nvSpPr>
          <p:spPr>
            <a:xfrm>
              <a:off x="5954767" y="2545268"/>
              <a:ext cx="2279737" cy="2279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125749" y="2717003"/>
              <a:ext cx="1937773" cy="193777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1279" y="3248236"/>
              <a:ext cx="172671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INNOVATE</a:t>
              </a:r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6788634" y="3780997"/>
              <a:ext cx="612000" cy="612000"/>
              <a:chOff x="9375566" y="2717245"/>
              <a:chExt cx="1795057" cy="1795057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9375566" y="2717245"/>
                <a:ext cx="1795057" cy="1795057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9858908" y="3033166"/>
                <a:ext cx="828373" cy="1163214"/>
                <a:chOff x="10499725" y="2767013"/>
                <a:chExt cx="903288" cy="1268412"/>
              </a:xfrm>
              <a:solidFill>
                <a:schemeClr val="bg1"/>
              </a:solidFill>
              <a:effectLst/>
            </p:grpSpPr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>
                  <a:off x="10499725" y="2767013"/>
                  <a:ext cx="903288" cy="898525"/>
                </a:xfrm>
                <a:custGeom>
                  <a:avLst/>
                  <a:gdLst>
                    <a:gd name="T0" fmla="*/ 68 w 136"/>
                    <a:gd name="T1" fmla="*/ 0 h 136"/>
                    <a:gd name="T2" fmla="*/ 0 w 136"/>
                    <a:gd name="T3" fmla="*/ 68 h 136"/>
                    <a:gd name="T4" fmla="*/ 64 w 136"/>
                    <a:gd name="T5" fmla="*/ 136 h 136"/>
                    <a:gd name="T6" fmla="*/ 64 w 136"/>
                    <a:gd name="T7" fmla="*/ 102 h 136"/>
                    <a:gd name="T8" fmla="*/ 59 w 136"/>
                    <a:gd name="T9" fmla="*/ 107 h 136"/>
                    <a:gd name="T10" fmla="*/ 53 w 136"/>
                    <a:gd name="T11" fmla="*/ 107 h 136"/>
                    <a:gd name="T12" fmla="*/ 41 w 136"/>
                    <a:gd name="T13" fmla="*/ 95 h 136"/>
                    <a:gd name="T14" fmla="*/ 41 w 136"/>
                    <a:gd name="T15" fmla="*/ 89 h 136"/>
                    <a:gd name="T16" fmla="*/ 47 w 136"/>
                    <a:gd name="T17" fmla="*/ 89 h 136"/>
                    <a:gd name="T18" fmla="*/ 56 w 136"/>
                    <a:gd name="T19" fmla="*/ 98 h 136"/>
                    <a:gd name="T20" fmla="*/ 65 w 136"/>
                    <a:gd name="T21" fmla="*/ 89 h 136"/>
                    <a:gd name="T22" fmla="*/ 66 w 136"/>
                    <a:gd name="T23" fmla="*/ 88 h 136"/>
                    <a:gd name="T24" fmla="*/ 70 w 136"/>
                    <a:gd name="T25" fmla="*/ 88 h 136"/>
                    <a:gd name="T26" fmla="*/ 71 w 136"/>
                    <a:gd name="T27" fmla="*/ 89 h 136"/>
                    <a:gd name="T28" fmla="*/ 80 w 136"/>
                    <a:gd name="T29" fmla="*/ 98 h 136"/>
                    <a:gd name="T30" fmla="*/ 89 w 136"/>
                    <a:gd name="T31" fmla="*/ 89 h 136"/>
                    <a:gd name="T32" fmla="*/ 95 w 136"/>
                    <a:gd name="T33" fmla="*/ 89 h 136"/>
                    <a:gd name="T34" fmla="*/ 95 w 136"/>
                    <a:gd name="T35" fmla="*/ 95 h 136"/>
                    <a:gd name="T36" fmla="*/ 83 w 136"/>
                    <a:gd name="T37" fmla="*/ 107 h 136"/>
                    <a:gd name="T38" fmla="*/ 80 w 136"/>
                    <a:gd name="T39" fmla="*/ 108 h 136"/>
                    <a:gd name="T40" fmla="*/ 77 w 136"/>
                    <a:gd name="T41" fmla="*/ 107 h 136"/>
                    <a:gd name="T42" fmla="*/ 72 w 136"/>
                    <a:gd name="T43" fmla="*/ 102 h 136"/>
                    <a:gd name="T44" fmla="*/ 72 w 136"/>
                    <a:gd name="T45" fmla="*/ 136 h 136"/>
                    <a:gd name="T46" fmla="*/ 136 w 136"/>
                    <a:gd name="T47" fmla="*/ 68 h 136"/>
                    <a:gd name="T48" fmla="*/ 68 w 136"/>
                    <a:gd name="T4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6" h="136">
                      <a:moveTo>
                        <a:pt x="68" y="0"/>
                      </a:move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4"/>
                        <a:pt x="28" y="134"/>
                        <a:pt x="64" y="136"/>
                      </a:cubicBezTo>
                      <a:cubicBezTo>
                        <a:pt x="64" y="102"/>
                        <a:pt x="64" y="102"/>
                        <a:pt x="64" y="102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57" y="108"/>
                        <a:pt x="55" y="108"/>
                        <a:pt x="53" y="107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0" y="93"/>
                        <a:pt x="40" y="91"/>
                        <a:pt x="41" y="89"/>
                      </a:cubicBezTo>
                      <a:cubicBezTo>
                        <a:pt x="43" y="88"/>
                        <a:pt x="45" y="88"/>
                        <a:pt x="47" y="89"/>
                      </a:cubicBezTo>
                      <a:cubicBezTo>
                        <a:pt x="56" y="98"/>
                        <a:pt x="56" y="98"/>
                        <a:pt x="56" y="98"/>
                      </a:cubicBezTo>
                      <a:cubicBezTo>
                        <a:pt x="65" y="89"/>
                        <a:pt x="65" y="89"/>
                        <a:pt x="65" y="89"/>
                      </a:cubicBezTo>
                      <a:cubicBezTo>
                        <a:pt x="66" y="89"/>
                        <a:pt x="66" y="89"/>
                        <a:pt x="66" y="88"/>
                      </a:cubicBezTo>
                      <a:cubicBezTo>
                        <a:pt x="67" y="88"/>
                        <a:pt x="69" y="88"/>
                        <a:pt x="70" y="88"/>
                      </a:cubicBezTo>
                      <a:cubicBezTo>
                        <a:pt x="70" y="89"/>
                        <a:pt x="70" y="89"/>
                        <a:pt x="71" y="89"/>
                      </a:cubicBezTo>
                      <a:cubicBezTo>
                        <a:pt x="80" y="98"/>
                        <a:pt x="80" y="98"/>
                        <a:pt x="80" y="98"/>
                      </a:cubicBezTo>
                      <a:cubicBezTo>
                        <a:pt x="89" y="89"/>
                        <a:pt x="89" y="89"/>
                        <a:pt x="89" y="89"/>
                      </a:cubicBezTo>
                      <a:cubicBezTo>
                        <a:pt x="91" y="88"/>
                        <a:pt x="93" y="88"/>
                        <a:pt x="95" y="89"/>
                      </a:cubicBezTo>
                      <a:cubicBezTo>
                        <a:pt x="96" y="91"/>
                        <a:pt x="96" y="93"/>
                        <a:pt x="95" y="95"/>
                      </a:cubicBezTo>
                      <a:cubicBezTo>
                        <a:pt x="83" y="107"/>
                        <a:pt x="83" y="107"/>
                        <a:pt x="83" y="107"/>
                      </a:cubicBezTo>
                      <a:cubicBezTo>
                        <a:pt x="82" y="108"/>
                        <a:pt x="81" y="108"/>
                        <a:pt x="80" y="108"/>
                      </a:cubicBezTo>
                      <a:cubicBezTo>
                        <a:pt x="79" y="108"/>
                        <a:pt x="78" y="108"/>
                        <a:pt x="77" y="107"/>
                      </a:cubicBezTo>
                      <a:cubicBezTo>
                        <a:pt x="72" y="102"/>
                        <a:pt x="72" y="102"/>
                        <a:pt x="72" y="102"/>
                      </a:cubicBezTo>
                      <a:cubicBezTo>
                        <a:pt x="72" y="136"/>
                        <a:pt x="72" y="136"/>
                        <a:pt x="72" y="136"/>
                      </a:cubicBezTo>
                      <a:cubicBezTo>
                        <a:pt x="108" y="134"/>
                        <a:pt x="136" y="104"/>
                        <a:pt x="136" y="68"/>
                      </a:cubicBezTo>
                      <a:cubicBezTo>
                        <a:pt x="136" y="31"/>
                        <a:pt x="105" y="0"/>
                        <a:pt x="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6"/>
                <p:cNvSpPr>
                  <a:spLocks/>
                </p:cNvSpPr>
                <p:nvPr/>
              </p:nvSpPr>
              <p:spPr bwMode="auto">
                <a:xfrm>
                  <a:off x="10791825" y="3717925"/>
                  <a:ext cx="319088" cy="53975"/>
                </a:xfrm>
                <a:custGeom>
                  <a:avLst/>
                  <a:gdLst>
                    <a:gd name="T0" fmla="*/ 44 w 48"/>
                    <a:gd name="T1" fmla="*/ 0 h 8"/>
                    <a:gd name="T2" fmla="*/ 4 w 48"/>
                    <a:gd name="T3" fmla="*/ 0 h 8"/>
                    <a:gd name="T4" fmla="*/ 0 w 48"/>
                    <a:gd name="T5" fmla="*/ 4 h 8"/>
                    <a:gd name="T6" fmla="*/ 4 w 48"/>
                    <a:gd name="T7" fmla="*/ 8 h 8"/>
                    <a:gd name="T8" fmla="*/ 44 w 48"/>
                    <a:gd name="T9" fmla="*/ 8 h 8"/>
                    <a:gd name="T10" fmla="*/ 48 w 48"/>
                    <a:gd name="T11" fmla="*/ 4 h 8"/>
                    <a:gd name="T12" fmla="*/ 44 w 4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8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10791825" y="3824288"/>
                  <a:ext cx="319088" cy="52387"/>
                </a:xfrm>
                <a:custGeom>
                  <a:avLst/>
                  <a:gdLst>
                    <a:gd name="T0" fmla="*/ 44 w 48"/>
                    <a:gd name="T1" fmla="*/ 0 h 8"/>
                    <a:gd name="T2" fmla="*/ 4 w 48"/>
                    <a:gd name="T3" fmla="*/ 0 h 8"/>
                    <a:gd name="T4" fmla="*/ 0 w 48"/>
                    <a:gd name="T5" fmla="*/ 4 h 8"/>
                    <a:gd name="T6" fmla="*/ 4 w 48"/>
                    <a:gd name="T7" fmla="*/ 8 h 8"/>
                    <a:gd name="T8" fmla="*/ 44 w 48"/>
                    <a:gd name="T9" fmla="*/ 8 h 8"/>
                    <a:gd name="T10" fmla="*/ 48 w 48"/>
                    <a:gd name="T11" fmla="*/ 4 h 8"/>
                    <a:gd name="T12" fmla="*/ 44 w 4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8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>
                  <a:off x="10791825" y="3929063"/>
                  <a:ext cx="319088" cy="106362"/>
                </a:xfrm>
                <a:custGeom>
                  <a:avLst/>
                  <a:gdLst>
                    <a:gd name="T0" fmla="*/ 44 w 48"/>
                    <a:gd name="T1" fmla="*/ 0 h 16"/>
                    <a:gd name="T2" fmla="*/ 4 w 48"/>
                    <a:gd name="T3" fmla="*/ 0 h 16"/>
                    <a:gd name="T4" fmla="*/ 0 w 48"/>
                    <a:gd name="T5" fmla="*/ 4 h 16"/>
                    <a:gd name="T6" fmla="*/ 4 w 48"/>
                    <a:gd name="T7" fmla="*/ 8 h 16"/>
                    <a:gd name="T8" fmla="*/ 20 w 48"/>
                    <a:gd name="T9" fmla="*/ 8 h 16"/>
                    <a:gd name="T10" fmla="*/ 20 w 48"/>
                    <a:gd name="T11" fmla="*/ 12 h 16"/>
                    <a:gd name="T12" fmla="*/ 24 w 48"/>
                    <a:gd name="T13" fmla="*/ 16 h 16"/>
                    <a:gd name="T14" fmla="*/ 28 w 48"/>
                    <a:gd name="T15" fmla="*/ 12 h 16"/>
                    <a:gd name="T16" fmla="*/ 28 w 48"/>
                    <a:gd name="T17" fmla="*/ 8 h 16"/>
                    <a:gd name="T18" fmla="*/ 44 w 48"/>
                    <a:gd name="T19" fmla="*/ 8 h 16"/>
                    <a:gd name="T20" fmla="*/ 48 w 48"/>
                    <a:gd name="T21" fmla="*/ 4 h 16"/>
                    <a:gd name="T22" fmla="*/ 44 w 48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16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4"/>
                        <a:pt x="22" y="16"/>
                        <a:pt x="24" y="16"/>
                      </a:cubicBezTo>
                      <a:cubicBezTo>
                        <a:pt x="26" y="16"/>
                        <a:pt x="28" y="14"/>
                        <a:pt x="28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531166" y="1878126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8" y="6359525"/>
            <a:ext cx="9156701" cy="50641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2560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 b="87781"/>
          <a:stretch>
            <a:fillRect/>
          </a:stretch>
        </p:blipFill>
        <p:spPr bwMode="auto">
          <a:xfrm>
            <a:off x="0" y="0"/>
            <a:ext cx="9148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-323850" y="520700"/>
            <a:ext cx="4572000" cy="638175"/>
            <a:chOff x="-324321" y="520896"/>
            <a:chExt cx="4572000" cy="63863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8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667" y="821151"/>
              <a:ext cx="2994025" cy="338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5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INTEGRATION PROGRAMME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417" y="825916"/>
              <a:ext cx="267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/>
          </p:cNvPr>
          <p:cNvSpPr/>
          <p:nvPr/>
        </p:nvSpPr>
        <p:spPr>
          <a:xfrm>
            <a:off x="0" y="1554163"/>
            <a:ext cx="9144000" cy="152400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251520" y="5021263"/>
            <a:ext cx="4160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GB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 in each area of Kent  </a:t>
            </a:r>
            <a:endParaRPr lang="en-GB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-Shape 5"/>
          <p:cNvSpPr>
            <a:spLocks noChangeAspect="1"/>
          </p:cNvSpPr>
          <p:nvPr/>
        </p:nvSpPr>
        <p:spPr>
          <a:xfrm rot="13471430">
            <a:off x="4506911" y="189446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L-Shape 17"/>
          <p:cNvSpPr>
            <a:spLocks noChangeAspect="1"/>
          </p:cNvSpPr>
          <p:nvPr/>
        </p:nvSpPr>
        <p:spPr>
          <a:xfrm rot="13471430">
            <a:off x="4506910" y="288823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L-Shape 18"/>
          <p:cNvSpPr>
            <a:spLocks noChangeAspect="1"/>
          </p:cNvSpPr>
          <p:nvPr/>
        </p:nvSpPr>
        <p:spPr>
          <a:xfrm rot="13471430">
            <a:off x="4506913" y="3958902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L-Shape 23"/>
          <p:cNvSpPr>
            <a:spLocks noChangeAspect="1"/>
          </p:cNvSpPr>
          <p:nvPr/>
        </p:nvSpPr>
        <p:spPr>
          <a:xfrm rot="13471430">
            <a:off x="4506914" y="488588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5613" name="Group 24"/>
          <p:cNvGrpSpPr>
            <a:grpSpLocks/>
          </p:cNvGrpSpPr>
          <p:nvPr/>
        </p:nvGrpSpPr>
        <p:grpSpPr bwMode="auto">
          <a:xfrm>
            <a:off x="1150938" y="2446338"/>
            <a:ext cx="2279650" cy="2281237"/>
            <a:chOff x="5954767" y="2545268"/>
            <a:chExt cx="2279737" cy="2279737"/>
          </a:xfrm>
        </p:grpSpPr>
        <p:sp>
          <p:nvSpPr>
            <p:cNvPr id="26" name="Oval 25"/>
            <p:cNvSpPr/>
            <p:nvPr/>
          </p:nvSpPr>
          <p:spPr>
            <a:xfrm>
              <a:off x="5954767" y="2545268"/>
              <a:ext cx="2279737" cy="2279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26224" y="2716605"/>
              <a:ext cx="1936824" cy="193864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20" name="TextBox 27"/>
            <p:cNvSpPr txBox="1">
              <a:spLocks noChangeArrowheads="1"/>
            </p:cNvSpPr>
            <p:nvPr/>
          </p:nvSpPr>
          <p:spPr bwMode="auto">
            <a:xfrm>
              <a:off x="6231003" y="3265519"/>
              <a:ext cx="1727265" cy="42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457200"/>
              <a:r>
                <a:rPr lang="en-US" sz="2200" b="1">
                  <a:solidFill>
                    <a:prstClr val="white"/>
                  </a:solidFill>
                  <a:cs typeface="Arial" charset="0"/>
                </a:rPr>
                <a:t>INNOVATE</a:t>
              </a:r>
            </a:p>
          </p:txBody>
        </p:sp>
        <p:grpSp>
          <p:nvGrpSpPr>
            <p:cNvPr id="25621" name="Group 28"/>
            <p:cNvGrpSpPr>
              <a:grpSpLocks noChangeAspect="1"/>
            </p:cNvGrpSpPr>
            <p:nvPr/>
          </p:nvGrpSpPr>
          <p:grpSpPr bwMode="auto">
            <a:xfrm>
              <a:off x="6788634" y="3780997"/>
              <a:ext cx="612000" cy="612000"/>
              <a:chOff x="9375566" y="2717245"/>
              <a:chExt cx="1795057" cy="179505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9374399" y="2717597"/>
                <a:ext cx="1797398" cy="1796147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9858908" y="3033166"/>
                <a:ext cx="828373" cy="1163214"/>
                <a:chOff x="10499725" y="2767013"/>
                <a:chExt cx="903288" cy="1268412"/>
              </a:xfrm>
              <a:solidFill>
                <a:schemeClr val="bg1"/>
              </a:solidFill>
              <a:effectLst/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>
                  <a:off x="10499725" y="2767013"/>
                  <a:ext cx="903288" cy="898525"/>
                </a:xfrm>
                <a:custGeom>
                  <a:avLst/>
                  <a:gdLst>
                    <a:gd name="T0" fmla="*/ 68 w 136"/>
                    <a:gd name="T1" fmla="*/ 0 h 136"/>
                    <a:gd name="T2" fmla="*/ 0 w 136"/>
                    <a:gd name="T3" fmla="*/ 68 h 136"/>
                    <a:gd name="T4" fmla="*/ 64 w 136"/>
                    <a:gd name="T5" fmla="*/ 136 h 136"/>
                    <a:gd name="T6" fmla="*/ 64 w 136"/>
                    <a:gd name="T7" fmla="*/ 102 h 136"/>
                    <a:gd name="T8" fmla="*/ 59 w 136"/>
                    <a:gd name="T9" fmla="*/ 107 h 136"/>
                    <a:gd name="T10" fmla="*/ 53 w 136"/>
                    <a:gd name="T11" fmla="*/ 107 h 136"/>
                    <a:gd name="T12" fmla="*/ 41 w 136"/>
                    <a:gd name="T13" fmla="*/ 95 h 136"/>
                    <a:gd name="T14" fmla="*/ 41 w 136"/>
                    <a:gd name="T15" fmla="*/ 89 h 136"/>
                    <a:gd name="T16" fmla="*/ 47 w 136"/>
                    <a:gd name="T17" fmla="*/ 89 h 136"/>
                    <a:gd name="T18" fmla="*/ 56 w 136"/>
                    <a:gd name="T19" fmla="*/ 98 h 136"/>
                    <a:gd name="T20" fmla="*/ 65 w 136"/>
                    <a:gd name="T21" fmla="*/ 89 h 136"/>
                    <a:gd name="T22" fmla="*/ 66 w 136"/>
                    <a:gd name="T23" fmla="*/ 88 h 136"/>
                    <a:gd name="T24" fmla="*/ 70 w 136"/>
                    <a:gd name="T25" fmla="*/ 88 h 136"/>
                    <a:gd name="T26" fmla="*/ 71 w 136"/>
                    <a:gd name="T27" fmla="*/ 89 h 136"/>
                    <a:gd name="T28" fmla="*/ 80 w 136"/>
                    <a:gd name="T29" fmla="*/ 98 h 136"/>
                    <a:gd name="T30" fmla="*/ 89 w 136"/>
                    <a:gd name="T31" fmla="*/ 89 h 136"/>
                    <a:gd name="T32" fmla="*/ 95 w 136"/>
                    <a:gd name="T33" fmla="*/ 89 h 136"/>
                    <a:gd name="T34" fmla="*/ 95 w 136"/>
                    <a:gd name="T35" fmla="*/ 95 h 136"/>
                    <a:gd name="T36" fmla="*/ 83 w 136"/>
                    <a:gd name="T37" fmla="*/ 107 h 136"/>
                    <a:gd name="T38" fmla="*/ 80 w 136"/>
                    <a:gd name="T39" fmla="*/ 108 h 136"/>
                    <a:gd name="T40" fmla="*/ 77 w 136"/>
                    <a:gd name="T41" fmla="*/ 107 h 136"/>
                    <a:gd name="T42" fmla="*/ 72 w 136"/>
                    <a:gd name="T43" fmla="*/ 102 h 136"/>
                    <a:gd name="T44" fmla="*/ 72 w 136"/>
                    <a:gd name="T45" fmla="*/ 136 h 136"/>
                    <a:gd name="T46" fmla="*/ 136 w 136"/>
                    <a:gd name="T47" fmla="*/ 68 h 136"/>
                    <a:gd name="T48" fmla="*/ 68 w 136"/>
                    <a:gd name="T4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6" h="136">
                      <a:moveTo>
                        <a:pt x="68" y="0"/>
                      </a:move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4"/>
                        <a:pt x="28" y="134"/>
                        <a:pt x="64" y="136"/>
                      </a:cubicBezTo>
                      <a:cubicBezTo>
                        <a:pt x="64" y="102"/>
                        <a:pt x="64" y="102"/>
                        <a:pt x="64" y="102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57" y="108"/>
                        <a:pt x="55" y="108"/>
                        <a:pt x="53" y="107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0" y="93"/>
                        <a:pt x="40" y="91"/>
                        <a:pt x="41" y="89"/>
                      </a:cubicBezTo>
                      <a:cubicBezTo>
                        <a:pt x="43" y="88"/>
                        <a:pt x="45" y="88"/>
                        <a:pt x="47" y="89"/>
                      </a:cubicBezTo>
                      <a:cubicBezTo>
                        <a:pt x="56" y="98"/>
                        <a:pt x="56" y="98"/>
                        <a:pt x="56" y="98"/>
                      </a:cubicBezTo>
                      <a:cubicBezTo>
                        <a:pt x="65" y="89"/>
                        <a:pt x="65" y="89"/>
                        <a:pt x="65" y="89"/>
                      </a:cubicBezTo>
                      <a:cubicBezTo>
                        <a:pt x="66" y="89"/>
                        <a:pt x="66" y="89"/>
                        <a:pt x="66" y="88"/>
                      </a:cubicBezTo>
                      <a:cubicBezTo>
                        <a:pt x="67" y="88"/>
                        <a:pt x="69" y="88"/>
                        <a:pt x="70" y="88"/>
                      </a:cubicBezTo>
                      <a:cubicBezTo>
                        <a:pt x="70" y="89"/>
                        <a:pt x="70" y="89"/>
                        <a:pt x="71" y="89"/>
                      </a:cubicBezTo>
                      <a:cubicBezTo>
                        <a:pt x="80" y="98"/>
                        <a:pt x="80" y="98"/>
                        <a:pt x="80" y="98"/>
                      </a:cubicBezTo>
                      <a:cubicBezTo>
                        <a:pt x="89" y="89"/>
                        <a:pt x="89" y="89"/>
                        <a:pt x="89" y="89"/>
                      </a:cubicBezTo>
                      <a:cubicBezTo>
                        <a:pt x="91" y="88"/>
                        <a:pt x="93" y="88"/>
                        <a:pt x="95" y="89"/>
                      </a:cubicBezTo>
                      <a:cubicBezTo>
                        <a:pt x="96" y="91"/>
                        <a:pt x="96" y="93"/>
                        <a:pt x="95" y="95"/>
                      </a:cubicBezTo>
                      <a:cubicBezTo>
                        <a:pt x="83" y="107"/>
                        <a:pt x="83" y="107"/>
                        <a:pt x="83" y="107"/>
                      </a:cubicBezTo>
                      <a:cubicBezTo>
                        <a:pt x="82" y="108"/>
                        <a:pt x="81" y="108"/>
                        <a:pt x="80" y="108"/>
                      </a:cubicBezTo>
                      <a:cubicBezTo>
                        <a:pt x="79" y="108"/>
                        <a:pt x="78" y="108"/>
                        <a:pt x="77" y="107"/>
                      </a:cubicBezTo>
                      <a:cubicBezTo>
                        <a:pt x="72" y="102"/>
                        <a:pt x="72" y="102"/>
                        <a:pt x="72" y="102"/>
                      </a:cubicBezTo>
                      <a:cubicBezTo>
                        <a:pt x="72" y="136"/>
                        <a:pt x="72" y="136"/>
                        <a:pt x="72" y="136"/>
                      </a:cubicBezTo>
                      <a:cubicBezTo>
                        <a:pt x="108" y="134"/>
                        <a:pt x="136" y="104"/>
                        <a:pt x="136" y="68"/>
                      </a:cubicBezTo>
                      <a:cubicBezTo>
                        <a:pt x="136" y="31"/>
                        <a:pt x="105" y="0"/>
                        <a:pt x="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10791825" y="3717925"/>
                  <a:ext cx="319088" cy="53975"/>
                </a:xfrm>
                <a:custGeom>
                  <a:avLst/>
                  <a:gdLst>
                    <a:gd name="T0" fmla="*/ 44 w 48"/>
                    <a:gd name="T1" fmla="*/ 0 h 8"/>
                    <a:gd name="T2" fmla="*/ 4 w 48"/>
                    <a:gd name="T3" fmla="*/ 0 h 8"/>
                    <a:gd name="T4" fmla="*/ 0 w 48"/>
                    <a:gd name="T5" fmla="*/ 4 h 8"/>
                    <a:gd name="T6" fmla="*/ 4 w 48"/>
                    <a:gd name="T7" fmla="*/ 8 h 8"/>
                    <a:gd name="T8" fmla="*/ 44 w 48"/>
                    <a:gd name="T9" fmla="*/ 8 h 8"/>
                    <a:gd name="T10" fmla="*/ 48 w 48"/>
                    <a:gd name="T11" fmla="*/ 4 h 8"/>
                    <a:gd name="T12" fmla="*/ 44 w 4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8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>
                  <a:off x="10791825" y="3824288"/>
                  <a:ext cx="319088" cy="52387"/>
                </a:xfrm>
                <a:custGeom>
                  <a:avLst/>
                  <a:gdLst>
                    <a:gd name="T0" fmla="*/ 44 w 48"/>
                    <a:gd name="T1" fmla="*/ 0 h 8"/>
                    <a:gd name="T2" fmla="*/ 4 w 48"/>
                    <a:gd name="T3" fmla="*/ 0 h 8"/>
                    <a:gd name="T4" fmla="*/ 0 w 48"/>
                    <a:gd name="T5" fmla="*/ 4 h 8"/>
                    <a:gd name="T6" fmla="*/ 4 w 48"/>
                    <a:gd name="T7" fmla="*/ 8 h 8"/>
                    <a:gd name="T8" fmla="*/ 44 w 48"/>
                    <a:gd name="T9" fmla="*/ 8 h 8"/>
                    <a:gd name="T10" fmla="*/ 48 w 48"/>
                    <a:gd name="T11" fmla="*/ 4 h 8"/>
                    <a:gd name="T12" fmla="*/ 44 w 4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8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8"/>
                <p:cNvSpPr>
                  <a:spLocks/>
                </p:cNvSpPr>
                <p:nvPr/>
              </p:nvSpPr>
              <p:spPr bwMode="auto">
                <a:xfrm>
                  <a:off x="10791825" y="3929063"/>
                  <a:ext cx="319088" cy="106362"/>
                </a:xfrm>
                <a:custGeom>
                  <a:avLst/>
                  <a:gdLst>
                    <a:gd name="T0" fmla="*/ 44 w 48"/>
                    <a:gd name="T1" fmla="*/ 0 h 16"/>
                    <a:gd name="T2" fmla="*/ 4 w 48"/>
                    <a:gd name="T3" fmla="*/ 0 h 16"/>
                    <a:gd name="T4" fmla="*/ 0 w 48"/>
                    <a:gd name="T5" fmla="*/ 4 h 16"/>
                    <a:gd name="T6" fmla="*/ 4 w 48"/>
                    <a:gd name="T7" fmla="*/ 8 h 16"/>
                    <a:gd name="T8" fmla="*/ 20 w 48"/>
                    <a:gd name="T9" fmla="*/ 8 h 16"/>
                    <a:gd name="T10" fmla="*/ 20 w 48"/>
                    <a:gd name="T11" fmla="*/ 12 h 16"/>
                    <a:gd name="T12" fmla="*/ 24 w 48"/>
                    <a:gd name="T13" fmla="*/ 16 h 16"/>
                    <a:gd name="T14" fmla="*/ 28 w 48"/>
                    <a:gd name="T15" fmla="*/ 12 h 16"/>
                    <a:gd name="T16" fmla="*/ 28 w 48"/>
                    <a:gd name="T17" fmla="*/ 8 h 16"/>
                    <a:gd name="T18" fmla="*/ 44 w 48"/>
                    <a:gd name="T19" fmla="*/ 8 h 16"/>
                    <a:gd name="T20" fmla="*/ 48 w 48"/>
                    <a:gd name="T21" fmla="*/ 4 h 16"/>
                    <a:gd name="T22" fmla="*/ 44 w 48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" h="16">
                      <a:moveTo>
                        <a:pt x="4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4"/>
                        <a:pt x="22" y="16"/>
                        <a:pt x="24" y="16"/>
                      </a:cubicBezTo>
                      <a:cubicBezTo>
                        <a:pt x="26" y="16"/>
                        <a:pt x="28" y="14"/>
                        <a:pt x="28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6" y="8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5614" name="TextBox 7"/>
          <p:cNvSpPr txBox="1">
            <a:spLocks noChangeArrowheads="1"/>
          </p:cNvSpPr>
          <p:nvPr/>
        </p:nvSpPr>
        <p:spPr bwMode="auto">
          <a:xfrm>
            <a:off x="5178420" y="3806474"/>
            <a:ext cx="3584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wrapped around high need schools to improve integrated service delivery   </a:t>
            </a:r>
          </a:p>
          <a:p>
            <a:pPr defTabSz="457200"/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5178420" y="2744352"/>
            <a:ext cx="3584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more integrated approach to supporting families and children aged 0-5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TextBox 10"/>
          <p:cNvSpPr txBox="1">
            <a:spLocks noChangeArrowheads="1"/>
          </p:cNvSpPr>
          <p:nvPr/>
        </p:nvSpPr>
        <p:spPr bwMode="auto">
          <a:xfrm>
            <a:off x="5178420" y="4727575"/>
            <a:ext cx="37274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integrated support for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Foster Carers to improve placement stability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178420" y="1800008"/>
            <a:ext cx="3470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Early Help and Social Care teams in Districts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-Shape 37"/>
          <p:cNvSpPr>
            <a:spLocks noChangeAspect="1"/>
          </p:cNvSpPr>
          <p:nvPr/>
        </p:nvSpPr>
        <p:spPr>
          <a:xfrm rot="13471430">
            <a:off x="4506912" y="577730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5249858" y="5682619"/>
            <a:ext cx="3584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integrated approach to Adolescent risk and support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8" y="6359525"/>
            <a:ext cx="9156701" cy="50641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1325563"/>
          </a:xfrm>
        </p:spPr>
        <p:txBody>
          <a:bodyPr/>
          <a:lstStyle/>
          <a:p>
            <a:r>
              <a:rPr lang="en-GB" dirty="0" smtClean="0"/>
              <a:t>Went </a:t>
            </a:r>
            <a:endParaRPr lang="en-GB" dirty="0"/>
          </a:p>
        </p:txBody>
      </p:sp>
      <p:pic>
        <p:nvPicPr>
          <p:cNvPr id="2560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 b="87781"/>
          <a:stretch>
            <a:fillRect/>
          </a:stretch>
        </p:blipFill>
        <p:spPr bwMode="auto">
          <a:xfrm>
            <a:off x="0" y="0"/>
            <a:ext cx="9148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-323850" y="520700"/>
            <a:ext cx="4572000" cy="630898"/>
            <a:chOff x="-324321" y="520896"/>
            <a:chExt cx="4572000" cy="631354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8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74" y="821151"/>
              <a:ext cx="4037900" cy="331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55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Update on Emotional Health and Wellbeing 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417" y="825916"/>
              <a:ext cx="267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/>
          </p:cNvPr>
          <p:cNvSpPr/>
          <p:nvPr/>
        </p:nvSpPr>
        <p:spPr>
          <a:xfrm>
            <a:off x="0" y="1554163"/>
            <a:ext cx="9144000" cy="152400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L-Shape 5"/>
          <p:cNvSpPr>
            <a:spLocks noChangeAspect="1"/>
          </p:cNvSpPr>
          <p:nvPr/>
        </p:nvSpPr>
        <p:spPr>
          <a:xfrm rot="13471430">
            <a:off x="4506911" y="189446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L-Shape 17"/>
          <p:cNvSpPr>
            <a:spLocks noChangeAspect="1"/>
          </p:cNvSpPr>
          <p:nvPr/>
        </p:nvSpPr>
        <p:spPr>
          <a:xfrm rot="13471430">
            <a:off x="4506910" y="285013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L-Shape 18"/>
          <p:cNvSpPr>
            <a:spLocks noChangeAspect="1"/>
          </p:cNvSpPr>
          <p:nvPr/>
        </p:nvSpPr>
        <p:spPr>
          <a:xfrm rot="13471430">
            <a:off x="4506913" y="3859842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L-Shape 23"/>
          <p:cNvSpPr>
            <a:spLocks noChangeAspect="1"/>
          </p:cNvSpPr>
          <p:nvPr/>
        </p:nvSpPr>
        <p:spPr>
          <a:xfrm rot="13471430">
            <a:off x="4506914" y="484778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5235296" y="2894069"/>
            <a:ext cx="3584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Point of Access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running 1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September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TextBox 10"/>
          <p:cNvSpPr txBox="1">
            <a:spLocks noChangeArrowheads="1"/>
          </p:cNvSpPr>
          <p:nvPr/>
        </p:nvSpPr>
        <p:spPr bwMode="auto">
          <a:xfrm>
            <a:off x="5235296" y="4881238"/>
            <a:ext cx="3727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clinical model from 1.4.18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-Shape 37"/>
          <p:cNvSpPr>
            <a:spLocks noChangeAspect="1"/>
          </p:cNvSpPr>
          <p:nvPr/>
        </p:nvSpPr>
        <p:spPr>
          <a:xfrm rot="13471430">
            <a:off x="4506912" y="577730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5238019" y="5682621"/>
            <a:ext cx="3656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Designed to improve service delivery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635" y="1821727"/>
            <a:ext cx="4098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People  Mental Health Service :</a:t>
            </a:r>
          </a:p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East London </a:t>
            </a:r>
          </a:p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Trust </a:t>
            </a:r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5296" y="3903776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90 day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mid September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5296" y="1929448"/>
            <a:ext cx="375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Offer went live 1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September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8" y="6359525"/>
            <a:ext cx="9156701" cy="50641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1325563"/>
          </a:xfrm>
        </p:spPr>
        <p:txBody>
          <a:bodyPr/>
          <a:lstStyle/>
          <a:p>
            <a:r>
              <a:rPr lang="en-GB" dirty="0" smtClean="0"/>
              <a:t>Went </a:t>
            </a:r>
            <a:endParaRPr lang="en-GB" dirty="0"/>
          </a:p>
        </p:txBody>
      </p:sp>
      <p:pic>
        <p:nvPicPr>
          <p:cNvPr id="2560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 b="87781"/>
          <a:stretch>
            <a:fillRect/>
          </a:stretch>
        </p:blipFill>
        <p:spPr bwMode="auto">
          <a:xfrm>
            <a:off x="0" y="0"/>
            <a:ext cx="9148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-323850" y="520700"/>
            <a:ext cx="4572000" cy="638834"/>
            <a:chOff x="-324321" y="520896"/>
            <a:chExt cx="4572000" cy="63929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8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74" y="829093"/>
              <a:ext cx="4037900" cy="331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55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Update on Emotional Health and Wellbeing 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417" y="825916"/>
              <a:ext cx="267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/>
          </p:cNvPr>
          <p:cNvSpPr/>
          <p:nvPr/>
        </p:nvSpPr>
        <p:spPr>
          <a:xfrm>
            <a:off x="0" y="1554163"/>
            <a:ext cx="9144000" cy="152400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149634" y="29728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Pathways  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-Shape 5"/>
          <p:cNvSpPr>
            <a:spLocks noChangeAspect="1"/>
          </p:cNvSpPr>
          <p:nvPr/>
        </p:nvSpPr>
        <p:spPr>
          <a:xfrm rot="13471430">
            <a:off x="4506911" y="189446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L-Shape 17"/>
          <p:cNvSpPr>
            <a:spLocks noChangeAspect="1"/>
          </p:cNvSpPr>
          <p:nvPr/>
        </p:nvSpPr>
        <p:spPr>
          <a:xfrm rot="13471430">
            <a:off x="4506910" y="288823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L-Shape 18"/>
          <p:cNvSpPr>
            <a:spLocks noChangeAspect="1"/>
          </p:cNvSpPr>
          <p:nvPr/>
        </p:nvSpPr>
        <p:spPr>
          <a:xfrm rot="13471430">
            <a:off x="4506913" y="3958902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L-Shape 23"/>
          <p:cNvSpPr>
            <a:spLocks noChangeAspect="1"/>
          </p:cNvSpPr>
          <p:nvPr/>
        </p:nvSpPr>
        <p:spPr>
          <a:xfrm rot="13471430">
            <a:off x="4506914" y="4885885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5178420" y="2932169"/>
            <a:ext cx="358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 needs 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TextBox 10"/>
          <p:cNvSpPr txBox="1">
            <a:spLocks noChangeArrowheads="1"/>
          </p:cNvSpPr>
          <p:nvPr/>
        </p:nvSpPr>
        <p:spPr bwMode="auto">
          <a:xfrm>
            <a:off x="5178420" y="4929819"/>
            <a:ext cx="3727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Mood/anxiety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-Shape 37"/>
          <p:cNvSpPr>
            <a:spLocks noChangeAspect="1"/>
          </p:cNvSpPr>
          <p:nvPr/>
        </p:nvSpPr>
        <p:spPr>
          <a:xfrm rot="13471430">
            <a:off x="4506912" y="5777300"/>
            <a:ext cx="457200" cy="457200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5249858" y="5867285"/>
            <a:ext cx="365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Neuro-developmental 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34" y="1821727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East London </a:t>
            </a:r>
          </a:p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Trust </a:t>
            </a:r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9858" y="4002836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173" y="192944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8" y="6359525"/>
            <a:ext cx="9156701" cy="50641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1325563"/>
          </a:xfrm>
        </p:spPr>
        <p:txBody>
          <a:bodyPr/>
          <a:lstStyle/>
          <a:p>
            <a:r>
              <a:rPr lang="en-GB" dirty="0" smtClean="0"/>
              <a:t>Went </a:t>
            </a:r>
            <a:endParaRPr lang="en-GB" dirty="0"/>
          </a:p>
        </p:txBody>
      </p:sp>
      <p:pic>
        <p:nvPicPr>
          <p:cNvPr id="2560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 b="87781"/>
          <a:stretch>
            <a:fillRect/>
          </a:stretch>
        </p:blipFill>
        <p:spPr bwMode="auto">
          <a:xfrm>
            <a:off x="0" y="0"/>
            <a:ext cx="9148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-323850" y="520700"/>
            <a:ext cx="4572000" cy="638834"/>
            <a:chOff x="-324321" y="520896"/>
            <a:chExt cx="4572000" cy="63929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8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74" y="829093"/>
              <a:ext cx="4037900" cy="331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55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Update on Emotional Health and Wellbeing 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417" y="825916"/>
              <a:ext cx="267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/>
          </p:cNvPr>
          <p:cNvSpPr/>
          <p:nvPr/>
        </p:nvSpPr>
        <p:spPr>
          <a:xfrm>
            <a:off x="0" y="1554163"/>
            <a:ext cx="9144000" cy="152400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149634" y="2972887"/>
            <a:ext cx="343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point of access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34" y="1821727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East London </a:t>
            </a:r>
          </a:p>
          <a:p>
            <a:pPr defTabSz="457200"/>
            <a:r>
              <a:rPr lang="en-GB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Trust </a:t>
            </a:r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1308" y="4119463"/>
            <a:ext cx="4644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03000 123 4496</a:t>
            </a:r>
            <a:endParaRPr lang="en-GB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938" y="6359525"/>
            <a:ext cx="9156701" cy="506413"/>
          </a:xfrm>
          <a:prstGeom prst="rect">
            <a:avLst/>
          </a:prstGeom>
          <a:solidFill>
            <a:srgbClr val="418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1325563"/>
          </a:xfrm>
        </p:spPr>
        <p:txBody>
          <a:bodyPr/>
          <a:lstStyle/>
          <a:p>
            <a:r>
              <a:rPr lang="en-GB" dirty="0" smtClean="0"/>
              <a:t>Went </a:t>
            </a:r>
            <a:endParaRPr lang="en-GB" dirty="0"/>
          </a:p>
        </p:txBody>
      </p:sp>
      <p:pic>
        <p:nvPicPr>
          <p:cNvPr id="2560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/>
          <a:srcRect b="87781"/>
          <a:stretch>
            <a:fillRect/>
          </a:stretch>
        </p:blipFill>
        <p:spPr bwMode="auto">
          <a:xfrm>
            <a:off x="0" y="0"/>
            <a:ext cx="9148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-323850" y="520700"/>
            <a:ext cx="4572000" cy="638834"/>
            <a:chOff x="-324321" y="520896"/>
            <a:chExt cx="4572000" cy="639296"/>
          </a:xfrm>
        </p:grpSpPr>
        <p:sp>
          <p:nvSpPr>
            <p:cNvPr id="21" name="Rectangle 20"/>
            <p:cNvSpPr/>
            <p:nvPr/>
          </p:nvSpPr>
          <p:spPr>
            <a:xfrm>
              <a:off x="-324321" y="520896"/>
              <a:ext cx="4572000" cy="308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4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 &amp; Young People’s Service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74" y="829093"/>
              <a:ext cx="4037900" cy="331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55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Update on Emotional Health and Wellbeing </a:t>
              </a:r>
              <a:endParaRPr lang="en-GB" sz="1550" dirty="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3417" y="825916"/>
              <a:ext cx="2676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/>
          </p:cNvPr>
          <p:cNvSpPr/>
          <p:nvPr/>
        </p:nvSpPr>
        <p:spPr>
          <a:xfrm>
            <a:off x="0" y="1554163"/>
            <a:ext cx="9144000" cy="152400"/>
          </a:xfrm>
          <a:prstGeom prst="rect">
            <a:avLst/>
          </a:prstGeom>
          <a:solidFill>
            <a:srgbClr val="AA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2498"/>
          <a:stretch/>
        </p:blipFill>
        <p:spPr bwMode="auto">
          <a:xfrm>
            <a:off x="3312887" y="1733887"/>
            <a:ext cx="2518227" cy="32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746" y="4964975"/>
            <a:ext cx="9127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exciting new HeadStart Kent Resilience Hub has now launched. It is the “go-to” site for everything to do with the emotional wellbeing and resilience of young people. </a:t>
            </a:r>
            <a:b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Just visit: </a:t>
            </a:r>
            <a:r>
              <a:rPr kumimoji="0" lang="en-GB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www.headstartkent.org.uk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7056784" cy="792088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High Needs Funding – </a:t>
            </a:r>
            <a:r>
              <a:rPr lang="en-GB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and Proposals</a:t>
            </a:r>
            <a:r>
              <a:rPr lang="en-GB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6"/>
          <a:stretch/>
        </p:blipFill>
        <p:spPr>
          <a:xfrm>
            <a:off x="-108520" y="-372"/>
            <a:ext cx="9252519" cy="52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9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36731" cy="3298378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National Funding Formula</a:t>
            </a:r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8286" y="2852936"/>
            <a:ext cx="8027988" cy="1460149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Headteacher Meeting</a:t>
            </a:r>
          </a:p>
          <a:p>
            <a:pPr marL="0" indent="0" algn="ctr">
              <a:buFont typeface="Arial" charset="0"/>
              <a:buNone/>
            </a:pPr>
            <a:r>
              <a:rPr lang="en-GB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November 2017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Subtitle 2"/>
          <p:cNvSpPr txBox="1">
            <a:spLocks/>
          </p:cNvSpPr>
          <p:nvPr/>
        </p:nvSpPr>
        <p:spPr>
          <a:xfrm>
            <a:off x="541734" y="5933720"/>
            <a:ext cx="5624810" cy="604437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Simon Pleace</a:t>
            </a:r>
          </a:p>
          <a:p>
            <a:pPr marL="0" indent="0">
              <a:buFont typeface="Arial" charset="0"/>
              <a:buNone/>
            </a:pPr>
            <a:r>
              <a:rPr lang="en-GB" sz="1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Finance Business Partner for CYPE</a:t>
            </a:r>
            <a:endParaRPr lang="en-GB" sz="1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3464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750" y="56777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for SEN Pupils in Kent 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199777"/>
            <a:ext cx="8208962" cy="4145747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EYFS, the gap is 59% in 2017 and 15% achieved a good level of development, compared to 74% for all children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KS1, 33% attained the expected standard in reading, 21% in writing, 36% in maths. Above national averages and improved on 2016. But gaps are very wide, 48%-58% and wider than the national gaps.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KS2, 19% attained the expected standard in RWM, 4% improved on 2016, compared to 64% for all pupils. Gap is 53%. 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33% attain the standard in reading, writing and maths. Gaps range from 47% to 56%. 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0722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750" y="56777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for SEN Pupils in Kent at Key Stage 4 in 2016  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299477"/>
            <a:ext cx="8208962" cy="4145747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gap was 42% in 2017 and 26% achieved a good GCSE in English and Maths, compared to 64% for all children.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better than the national average (23%) and the national gap figure of 46%.  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Progress 8 score was -0.72 for SEN pupils, compared to -0.55 nationally, and -0.04 for all pupils in Kent. 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036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750" y="56777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 for SEN Pupils in Kent 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199777"/>
            <a:ext cx="8208962" cy="4145747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Notional SEN in schools’ budgets £82m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Needs Funding £27m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 and Special School Outreach £7m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schools £72m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County £31m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£ 219 million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06656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95288" y="56777"/>
            <a:ext cx="842518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Overarching Aims of the HNF Review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268760"/>
            <a:ext cx="8208962" cy="4076764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the high needs top up budget is more  predictable and more closely linked to patterns of need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can continue to fund the top up required by schools to support the pupils with the most severe and complex needs that may otherwise warrant statutory assessment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the budget is also used well in tandem with other resources such as LIFT to get the best outcomes for pupils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a new funding model to ensure HNF can be managed within £30m cap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08122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-1714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Practice is Whole School Approach  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268760"/>
            <a:ext cx="8208962" cy="4076764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/>
              <a:buChar char=""/>
            </a:pPr>
            <a:endParaRPr lang="en-GB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179512" y="764704"/>
            <a:ext cx="8784976" cy="490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chools, </a:t>
            </a:r>
            <a:r>
              <a:rPr lang="en-GB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regardless of size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proportionally smaller numbers of children with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HNF: </a:t>
            </a:r>
          </a:p>
          <a:p>
            <a:pPr marL="342900" indent="-342900">
              <a:spcAft>
                <a:spcPts val="800"/>
              </a:spcAft>
              <a:buFont typeface="Symbol"/>
              <a:buChar char="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Identified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their universal offer for SEN as a whole school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response (whole school budget) and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graduated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approach; included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details of Quality First Teaching (QFT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and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class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support and differentiation; highlighting SEN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 the class teacher’s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responsibility.</a:t>
            </a:r>
          </a:p>
          <a:p>
            <a:pPr marL="342900" indent="-342900">
              <a:spcAft>
                <a:spcPts val="800"/>
              </a:spcAft>
              <a:buFont typeface="Symbol"/>
              <a:buChar char=""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provision as part of whole class teaching; class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teachers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are responsible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in-depth provision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mapping and monitoring of progress. 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Symbol"/>
              <a:buChar char=""/>
            </a:pP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Monitor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progress of SEN pupils and overall effectiveness of the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interventions on attainment;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class teachers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primarily with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oversight from the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SENCo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SMT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443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4032" y="332656"/>
            <a:ext cx="8135937" cy="867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Practice: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288" y="1268760"/>
            <a:ext cx="8208962" cy="4076764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/>
              <a:buChar char=""/>
            </a:pPr>
            <a:endParaRPr lang="en-GB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179512" y="1199777"/>
            <a:ext cx="8784976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"/>
            </a:pP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Focused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on developing independent learning skills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as well as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achieving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SEN outcomes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342900" indent="-342900">
              <a:buFont typeface="Symbol"/>
              <a:buChar char=""/>
            </a:pP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Involved pupils and parents in planning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provision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342900" indent="-342900">
              <a:buFont typeface="Symbol"/>
              <a:buChar char=""/>
            </a:pP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Have trained teaching assistants (TAs) delivering small group interventions </a:t>
            </a:r>
            <a:endParaRPr lang="en-GB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Have class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teachers work with children with SEN,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individually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or as part of a group.  </a:t>
            </a:r>
            <a:endParaRPr lang="en-GB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spcAft>
                <a:spcPts val="800"/>
              </a:spcAft>
              <a:buFont typeface="Symbol"/>
              <a:buChar char=""/>
            </a:pP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Have SMART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targets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set </a:t>
            </a:r>
            <a:r>
              <a:rPr lang="en-GB" sz="26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and tracked for time limited interventions</a:t>
            </a: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342900" indent="-342900">
              <a:spcAft>
                <a:spcPts val="800"/>
              </a:spcAft>
              <a:buFont typeface="Symbol"/>
              <a:buChar char=""/>
            </a:pPr>
            <a:r>
              <a:rPr lang="en-GB" sz="26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Used evidence based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845355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502" y="116632"/>
            <a:ext cx="8135937" cy="897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Findings  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63499"/>
            <a:ext cx="8784976" cy="4551237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The demand for HNF does not always follow a pattern related to pupil profile and levels of need across the schools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Wide variations in uses and access to HNF in schools across the county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Over-reliance on </a:t>
            </a:r>
            <a:r>
              <a:rPr lang="en-GB" sz="25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TAs providing 1:1 support and not always delivering </a:t>
            </a: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evidenced based intervention for pupils 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More inclusive schools with whole school approaches to SEN make less demand on HNF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Training for all staff is needed to raise capacity in schools to address ASD, </a:t>
            </a:r>
            <a:r>
              <a:rPr lang="en-GB" sz="25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Speech &amp; Language </a:t>
            </a:r>
            <a:r>
              <a:rPr lang="en-GB" sz="25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and </a:t>
            </a:r>
            <a:r>
              <a:rPr lang="en-GB" sz="25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SEMH. Schools where staff are trained have more impact.</a:t>
            </a:r>
            <a:endParaRPr lang="en-GB" sz="25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883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328993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Findings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263" y="1268760"/>
            <a:ext cx="8208962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variation in the understanding of  ‘normally available resource’ and ‘best endeavours’ means some schools not clear about resources and support for SEN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and impact of provision is variable re pupil outcomes  </a:t>
            </a:r>
          </a:p>
          <a:p>
            <a:pPr marL="285750" indent="-28575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re-visit the criteria and decision making process for HNF to ensure resources are allocated to pupils with most complex needs and spent on the most effective interventions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66568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1500" y="188640"/>
            <a:ext cx="8135937" cy="897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Findings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980952"/>
            <a:ext cx="8928992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with similar characteristics (Size, IDACI, Prior Attainment) have very contrasting numbers of High </a:t>
            </a:r>
            <a:r>
              <a:rPr lang="en-GB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eeds funded pupils, some are out of line with the patterns or trends for most other similar schools.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categories of schools identified : </a:t>
            </a:r>
          </a:p>
          <a:p>
            <a:pPr marL="0" indent="0">
              <a:buClr>
                <a:srgbClr val="4283C4"/>
              </a:buClr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1) very inclusive, good provision, little HNF demand </a:t>
            </a:r>
          </a:p>
          <a:p>
            <a:pPr marL="0" indent="0">
              <a:buClr>
                <a:srgbClr val="4283C4"/>
              </a:buClr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2) appropriate levels of demand on HNF; used well </a:t>
            </a:r>
          </a:p>
          <a:p>
            <a:pPr marL="0" indent="0">
              <a:buClr>
                <a:srgbClr val="4283C4"/>
              </a:buClr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3) over reliance on HNF and TAs; some ineffective 		 </a:t>
            </a:r>
            <a:r>
              <a:rPr lang="en-GB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interventions; </a:t>
            </a:r>
          </a:p>
          <a:p>
            <a:pPr marL="0" indent="0">
              <a:buClr>
                <a:srgbClr val="4283C4"/>
              </a:buClr>
            </a:pPr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4) very little use of HNF, do not always engage in LIFT 	    and may not have effective SEN provision. 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84912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2008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Needs Funding - Primary School examples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63124"/>
              </p:ext>
            </p:extLst>
          </p:nvPr>
        </p:nvGraphicFramePr>
        <p:xfrm>
          <a:off x="2049488" y="1628800"/>
          <a:ext cx="51845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Pupil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</a:t>
                      </a:r>
                      <a:r>
                        <a:rPr lang="en-GB" baseline="0" dirty="0" smtClean="0"/>
                        <a:t> Needs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55576" y="9807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schools with low levels of Notional SEN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357301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schools with high levels of Notional SEN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32420"/>
              </p:ext>
            </p:extLst>
          </p:nvPr>
        </p:nvGraphicFramePr>
        <p:xfrm>
          <a:off x="1979712" y="4245114"/>
          <a:ext cx="51845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Pupil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</a:t>
                      </a:r>
                      <a:r>
                        <a:rPr lang="en-GB" baseline="0" dirty="0" smtClean="0"/>
                        <a:t> Needs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Context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445" y="980728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announcement in mid July 2017 confirming introduction of NFF and an additional £1.3bn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in addition to the £1.3bn announced in the 2015 spending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school budget increasing from just under £41bn in 2017-18 to £43.5bn in 2019-20, an increase of 6.3%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half of the £2.6bn relates to pupil growth</a:t>
            </a:r>
            <a:endParaRPr lang="en-GB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267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2008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Needs Funding - Primary School examples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62041"/>
              </p:ext>
            </p:extLst>
          </p:nvPr>
        </p:nvGraphicFramePr>
        <p:xfrm>
          <a:off x="2049488" y="1628800"/>
          <a:ext cx="51845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Pupil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</a:t>
                      </a:r>
                      <a:r>
                        <a:rPr lang="en-GB" baseline="0" dirty="0" smtClean="0"/>
                        <a:t> Needs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5.4%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2.4%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55576" y="9807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schools with low levels of Notional SEN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357301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schools with high levels of Notional SEN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77635"/>
              </p:ext>
            </p:extLst>
          </p:nvPr>
        </p:nvGraphicFramePr>
        <p:xfrm>
          <a:off x="1979712" y="4245114"/>
          <a:ext cx="51845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Pupil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</a:t>
                      </a:r>
                      <a:r>
                        <a:rPr lang="en-GB" baseline="0" dirty="0" smtClean="0"/>
                        <a:t> Needs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Percentage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6.4%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School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3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371325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</a:t>
            </a:r>
          </a:p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</a:p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effective targeting of HNF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600" b="1" dirty="0">
              <a:solidFill>
                <a:srgbClr val="4283C4"/>
              </a:solidFill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477" y="1412776"/>
            <a:ext cx="8208962" cy="396043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376092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Eligibility, Affordability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on pupils with the most complex needs</a:t>
            </a: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Avoiding unnecessary statutory assessment and ensuring early intervention; back to basic purpose of HNF</a:t>
            </a: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resources available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whole school budget and district LIFT resource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processes are transparent and have fewer steps in the application process</a:t>
            </a: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2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44624"/>
            <a:ext cx="8135937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Proposals - Eligibility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477" y="1412776"/>
            <a:ext cx="8208962" cy="396043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764704"/>
            <a:ext cx="8928992" cy="444824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 criteria so all schools better understand which pupils HNF is targeting in order to apply for top up funding.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explicit about expectation that schools can evidence how their normally available resource has been used.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emphasis on assess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plan, do and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cycle to plan for and achieve progress.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of the district LIFT offer as part of the provision.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relevant whole school training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pupils’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type.eg. ASD awareness raising 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the delivery of the best practice evidence based interventions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school costs will not fall within HNF and will not be funded. 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Disability adaptations </a:t>
            </a:r>
          </a:p>
        </p:txBody>
      </p:sp>
    </p:spTree>
    <p:extLst>
      <p:ext uri="{BB962C8B-B14F-4D97-AF65-F5344CB8AC3E}">
        <p14:creationId xmlns:p14="http://schemas.microsoft.com/office/powerpoint/2010/main" val="279149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4032" y="409228"/>
            <a:ext cx="8135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LIFT Review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477" y="1412776"/>
            <a:ext cx="8208962" cy="396043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an expectation that a school has sought advice and support from the LIFT prior to HNF application.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will offer more whole school training.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district LIFT Executive will have a bank of resources and assessment tools to be used by the local schools.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HNF Officers, SEN Provision Evaluation Officers and District Coordinators will meet on a regular basis to discuss packages of support for CYP in receipt of HNF.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76368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371325"/>
            <a:ext cx="81359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Proposals - Affordability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477" y="1412776"/>
            <a:ext cx="8208962" cy="424824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0" indent="0">
              <a:buClr>
                <a:srgbClr val="4283C4"/>
              </a:buClr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 allocate top up funding 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primary need type </a:t>
            </a:r>
            <a:r>
              <a:rPr lang="en-GB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ASD or HI   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raduated to reflect severity 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 for 5% most severe (profound) </a:t>
            </a:r>
          </a:p>
          <a:p>
            <a:pPr marL="0" indent="0">
              <a:buClr>
                <a:srgbClr val="4283C4"/>
              </a:buClr>
            </a:pPr>
            <a:endParaRPr lang="en-GB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283C4"/>
              </a:buClr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Notional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up for smaller schools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continue.</a:t>
            </a:r>
          </a:p>
          <a:p>
            <a:pPr marL="0" indent="0">
              <a:buClr>
                <a:srgbClr val="4283C4"/>
              </a:buClr>
            </a:pPr>
            <a:endParaRPr lang="en-GB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283C4"/>
              </a:buClr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HNF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will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provision (criteria).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82576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44624"/>
            <a:ext cx="81359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Proposals - Process</a:t>
            </a:r>
            <a:endParaRPr lang="en-GB" sz="3600" b="1" dirty="0">
              <a:solidFill>
                <a:srgbClr val="4283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764704"/>
            <a:ext cx="8784976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online application, duplication of other documents removed 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robust pre existing evidence 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showing the implementation of LIFT recommendations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additional information is required, applications will be deferred for no more than two weeks (school holidays will be taken into account).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timetable. School and parents will be informed of the amount of funding agreed and the length of the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agreed to end of key stage for most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needs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directed to training or support from LIFT</a:t>
            </a: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Provision Evaluation Officer visits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increase</a:t>
            </a:r>
          </a:p>
          <a:p>
            <a:pPr marL="0" indent="0">
              <a:buClr>
                <a:srgbClr val="4283C4"/>
              </a:buClr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2918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116632"/>
            <a:ext cx="8135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4283C4"/>
                </a:solidFill>
                <a:cs typeface="Arial" charset="0"/>
              </a:rPr>
              <a:t> Next Steps HNF Review</a:t>
            </a:r>
            <a:endParaRPr lang="en-GB" sz="3600" b="1" dirty="0">
              <a:solidFill>
                <a:srgbClr val="4283C4"/>
              </a:solidFill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477" y="908720"/>
            <a:ext cx="8208962" cy="3960439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roposed changes to the application process to be in place from January 2018.</a:t>
            </a:r>
          </a:p>
          <a:p>
            <a:pPr marL="0" indent="0">
              <a:buClr>
                <a:srgbClr val="4283C4"/>
              </a:buClr>
            </a:pP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applications will continue to be subject to the 30% reduction until March 31</a:t>
            </a:r>
            <a:r>
              <a:rPr lang="en-GB" sz="2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</a:p>
          <a:p>
            <a:pPr marL="0" indent="0">
              <a:buClr>
                <a:srgbClr val="4283C4"/>
              </a:buClr>
            </a:pP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 specific graduated response funding approach will need to fall into line with the National Funding formula changes from April 2018.</a:t>
            </a:r>
          </a:p>
          <a:p>
            <a:pPr marL="0" indent="0">
              <a:buClr>
                <a:srgbClr val="4283C4"/>
              </a:buClr>
            </a:pP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4283C4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High Needs Funding Review will be completed by December 2017. </a:t>
            </a:r>
          </a:p>
          <a:p>
            <a:pPr marL="0" indent="0">
              <a:buClr>
                <a:srgbClr val="4283C4"/>
              </a:buClr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36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58054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69522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035" y="1367451"/>
            <a:ext cx="7495931" cy="477373"/>
          </a:xfrm>
        </p:spPr>
        <p:txBody>
          <a:bodyPr>
            <a:noAutofit/>
          </a:bodyPr>
          <a:lstStyle/>
          <a:p>
            <a:r>
              <a:rPr lang="en-GB" sz="4400" b="0" dirty="0" smtClean="0"/>
              <a:t>www.kelsi.org.uk</a:t>
            </a:r>
            <a:endParaRPr lang="en-GB" sz="4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4063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continue to visit the Kelsi website for key legislation, guidance and latest news and events available to educational professionals.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kelsi.org.uk/__data/assets/image/0007/29068/Kelsi-website-devic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163" y="3140968"/>
            <a:ext cx="4557674" cy="237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27348"/>
            <a:ext cx="91440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800" dirty="0" smtClean="0"/>
              <a:t>Thank you for attending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9943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Context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959628"/>
            <a:ext cx="8784976" cy="4917644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NFF confirmed for 2018-19 and 2019-20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KCC still operates a local funding formula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still a key role for Schools’ Funding Forum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some tough decisions on competing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Government’s intention is to implement Hard NFF in the future (exact date unspecified) 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subject to a change in primary legislation</a:t>
            </a:r>
            <a:endParaRPr lang="en-GB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30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Soft NFF work?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1098939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DfE NFF factors and rates are applied to all schools, then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gains are capped at +3%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all schools are receiving +0.5%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check that schools are receiving at least the Minimum Funding Levels (trumps +3%)</a:t>
            </a:r>
          </a:p>
          <a:p>
            <a:pPr marL="1258887" lvl="2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= £3,300 in 18-19 and £3,500 in 19-20</a:t>
            </a:r>
          </a:p>
          <a:p>
            <a:pPr marL="1258887" lvl="2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= £4,600 in 18-19 and £4,800 in 19-20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school figures are then aggregated up to LA level to provide a revised Schools Block </a:t>
            </a: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7809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in £s?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1170947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block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using current school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2018-19 = +£27.6m (+3.3%)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 = +£22.3m (+2.6%)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before including rising pupil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Needs block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+£2.1m in 2018-19, +£0.9m in 2019-20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School Services block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=-£171k in 2018-19 and then a further -£197k in 2019-20 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charset="0"/>
              <a:buNone/>
            </a:pPr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621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62" y="49524"/>
            <a:ext cx="8228013" cy="1141412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Table – Kent Schools Block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5091" y="908720"/>
            <a:ext cx="8784976" cy="441829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kern="0" dirty="0" smtClean="0"/>
              <a:t>  </a:t>
            </a:r>
          </a:p>
          <a:p>
            <a:pPr marL="0" indent="0">
              <a:buFont typeface="Arial" charset="0"/>
              <a:buNone/>
            </a:pPr>
            <a:endParaRPr lang="en-GB" kern="0" dirty="0" smtClean="0"/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lvl="1"/>
            <a:endParaRPr lang="en-GB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486" y="5826364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576262" y="5794107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8975"/>
              </p:ext>
            </p:extLst>
          </p:nvPr>
        </p:nvGraphicFramePr>
        <p:xfrm>
          <a:off x="683568" y="1277118"/>
          <a:ext cx="7543092" cy="4032450"/>
        </p:xfrm>
        <a:graphic>
          <a:graphicData uri="http://schemas.openxmlformats.org/drawingml/2006/table">
            <a:tbl>
              <a:tblPr firstRow="1" firstCol="1" bandRow="1"/>
              <a:tblGrid>
                <a:gridCol w="2050320"/>
                <a:gridCol w="1208906"/>
                <a:gridCol w="1208131"/>
                <a:gridCol w="988823"/>
                <a:gridCol w="1098089"/>
                <a:gridCol w="988823"/>
              </a:tblGrid>
              <a:tr h="4032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Table 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figures subject to rounding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DSG Schools Block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Movement in funding from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9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previous year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year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£’m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£’m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£’m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2017-18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£839.4m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2018-19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£867.0m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+£27.6m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+3.3%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+£27.6m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+3.3%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2019-20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£889.3m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+£22.3m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+2.6%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+£49.9m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+5.9%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Once NFF is fully implemented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£901.5m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+£12.2m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+1.4%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+£62.1m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+7.4%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183C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2007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2007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3647</Words>
  <Application>Microsoft Office PowerPoint</Application>
  <PresentationFormat>On-screen Show (4:3)</PresentationFormat>
  <Paragraphs>772</Paragraphs>
  <Slides>57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Office Theme</vt:lpstr>
      <vt:lpstr>2_Office Theme</vt:lpstr>
      <vt:lpstr>1_Office Theme</vt:lpstr>
      <vt:lpstr>1_Office 2007 PowerPoint template</vt:lpstr>
      <vt:lpstr>Office 2007 PowerPoint template</vt:lpstr>
      <vt:lpstr>Headteacher Briefings November 2017</vt:lpstr>
      <vt:lpstr>CYPE Priorities 2017/18</vt:lpstr>
      <vt:lpstr>CYPE Priorities 2017/18</vt:lpstr>
      <vt:lpstr>National Funding Formula</vt:lpstr>
      <vt:lpstr>National Context</vt:lpstr>
      <vt:lpstr>National Context</vt:lpstr>
      <vt:lpstr>How does a Soft NFF work?</vt:lpstr>
      <vt:lpstr>What does this mean in £s?</vt:lpstr>
      <vt:lpstr>Summary Table – Kent Schools Block</vt:lpstr>
      <vt:lpstr>How do we compare to OLAs?</vt:lpstr>
      <vt:lpstr>Analysis of DSG per pupil by Region</vt:lpstr>
      <vt:lpstr>Local flexibility under Soft NFF</vt:lpstr>
      <vt:lpstr>Other issues</vt:lpstr>
      <vt:lpstr>KCC Consultation with Schools</vt:lpstr>
      <vt:lpstr>Which overarching Principle should we look to follow?</vt:lpstr>
      <vt:lpstr>If we went with option a)</vt:lpstr>
      <vt:lpstr>Structure of KCC Consultation with Schools</vt:lpstr>
      <vt:lpstr>Timetable of key dates</vt:lpstr>
      <vt:lpstr>Any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Went </vt:lpstr>
      <vt:lpstr>Went </vt:lpstr>
      <vt:lpstr>Went </vt:lpstr>
      <vt:lpstr>Went </vt:lpstr>
      <vt:lpstr>  Review of High Needs Funding –  Findings and Proposals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Needs Funding - Primary School examples</vt:lpstr>
      <vt:lpstr>High Needs Funding - Primary School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www.kelsi.org.uk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national funding formula Government consultation – stage 2</dc:title>
  <dc:creator>Simon Pleace</dc:creator>
  <cp:lastModifiedBy>Edwards, Max - EY PS</cp:lastModifiedBy>
  <cp:revision>105</cp:revision>
  <cp:lastPrinted>2017-11-30T10:32:45Z</cp:lastPrinted>
  <dcterms:created xsi:type="dcterms:W3CDTF">2017-01-07T15:22:58Z</dcterms:created>
  <dcterms:modified xsi:type="dcterms:W3CDTF">2017-11-30T10:32:51Z</dcterms:modified>
</cp:coreProperties>
</file>