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4" r:id="rId3"/>
    <p:sldMasterId id="2147483732" r:id="rId4"/>
    <p:sldMasterId id="2147483757" r:id="rId5"/>
    <p:sldMasterId id="2147483793" r:id="rId6"/>
    <p:sldMasterId id="2147483841" r:id="rId7"/>
    <p:sldMasterId id="2147483877" r:id="rId8"/>
    <p:sldMasterId id="2147483901" r:id="rId9"/>
    <p:sldMasterId id="2147483913" r:id="rId10"/>
  </p:sldMasterIdLst>
  <p:notesMasterIdLst>
    <p:notesMasterId r:id="rId55"/>
  </p:notesMasterIdLst>
  <p:handoutMasterIdLst>
    <p:handoutMasterId r:id="rId56"/>
  </p:handoutMasterIdLst>
  <p:sldIdLst>
    <p:sldId id="386" r:id="rId11"/>
    <p:sldId id="591" r:id="rId12"/>
    <p:sldId id="460" r:id="rId13"/>
    <p:sldId id="617" r:id="rId14"/>
    <p:sldId id="752" r:id="rId15"/>
    <p:sldId id="753" r:id="rId16"/>
    <p:sldId id="754" r:id="rId17"/>
    <p:sldId id="755" r:id="rId18"/>
    <p:sldId id="808" r:id="rId19"/>
    <p:sldId id="809" r:id="rId20"/>
    <p:sldId id="756" r:id="rId21"/>
    <p:sldId id="810" r:id="rId22"/>
    <p:sldId id="811" r:id="rId23"/>
    <p:sldId id="758" r:id="rId24"/>
    <p:sldId id="678" r:id="rId25"/>
    <p:sldId id="759" r:id="rId26"/>
    <p:sldId id="760" r:id="rId27"/>
    <p:sldId id="761" r:id="rId28"/>
    <p:sldId id="762" r:id="rId29"/>
    <p:sldId id="768" r:id="rId30"/>
    <p:sldId id="769" r:id="rId31"/>
    <p:sldId id="770" r:id="rId32"/>
    <p:sldId id="771" r:id="rId33"/>
    <p:sldId id="772" r:id="rId34"/>
    <p:sldId id="773" r:id="rId35"/>
    <p:sldId id="774" r:id="rId36"/>
    <p:sldId id="775" r:id="rId37"/>
    <p:sldId id="776" r:id="rId38"/>
    <p:sldId id="777" r:id="rId39"/>
    <p:sldId id="695" r:id="rId40"/>
    <p:sldId id="818" r:id="rId41"/>
    <p:sldId id="819" r:id="rId42"/>
    <p:sldId id="820" r:id="rId43"/>
    <p:sldId id="821" r:id="rId44"/>
    <p:sldId id="822" r:id="rId45"/>
    <p:sldId id="823" r:id="rId46"/>
    <p:sldId id="824" r:id="rId47"/>
    <p:sldId id="717" r:id="rId48"/>
    <p:sldId id="812" r:id="rId49"/>
    <p:sldId id="813" r:id="rId50"/>
    <p:sldId id="815" r:id="rId51"/>
    <p:sldId id="816" r:id="rId52"/>
    <p:sldId id="817" r:id="rId53"/>
    <p:sldId id="544" r:id="rId54"/>
  </p:sldIdLst>
  <p:sldSz cx="9144000" cy="6858000" type="screen4x3"/>
  <p:notesSz cx="6808788" cy="9940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83C4"/>
    <a:srgbClr val="CC0000"/>
    <a:srgbClr val="BF36FC"/>
    <a:srgbClr val="003366"/>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76" autoAdjust="0"/>
  </p:normalViewPr>
  <p:slideViewPr>
    <p:cSldViewPr>
      <p:cViewPr>
        <p:scale>
          <a:sx n="75" d="100"/>
          <a:sy n="75" d="100"/>
        </p:scale>
        <p:origin x="-1782"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40"/>
    </p:cViewPr>
  </p:sorterViewPr>
  <p:notesViewPr>
    <p:cSldViewPr>
      <p:cViewPr varScale="1">
        <p:scale>
          <a:sx n="48" d="100"/>
          <a:sy n="48" d="100"/>
        </p:scale>
        <p:origin x="-2760" y="-77"/>
      </p:cViewPr>
      <p:guideLst>
        <p:guide orient="horz" pos="3130"/>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FC00D93B-F899-4086-8349-64863BC0173F}" type="datetimeFigureOut">
              <a:rPr lang="en-GB" smtClean="0"/>
              <a:pPr/>
              <a:t>12/06/2017</a:t>
            </a:fld>
            <a:endParaRPr lang="en-GB" dirty="0"/>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F60CC8E-9488-4AD2-AB91-7B57CAD3B477}" type="slidenum">
              <a:rPr lang="en-GB" smtClean="0"/>
              <a:pPr/>
              <a:t>‹#›</a:t>
            </a:fld>
            <a:endParaRPr lang="en-GB" dirty="0"/>
          </a:p>
        </p:txBody>
      </p:sp>
    </p:spTree>
    <p:extLst>
      <p:ext uri="{BB962C8B-B14F-4D97-AF65-F5344CB8AC3E}">
        <p14:creationId xmlns:p14="http://schemas.microsoft.com/office/powerpoint/2010/main" val="204164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4"/>
            <a:ext cx="2950263" cy="497050"/>
          </a:xfrm>
          <a:prstGeom prst="rect">
            <a:avLst/>
          </a:prstGeom>
        </p:spPr>
        <p:txBody>
          <a:bodyPr vert="horz" lIns="91463" tIns="45736" rIns="91463" bIns="45736" rtlCol="0"/>
          <a:lstStyle>
            <a:lvl1pPr algn="l">
              <a:defRPr sz="1200"/>
            </a:lvl1pPr>
          </a:lstStyle>
          <a:p>
            <a:endParaRPr lang="en-GB" dirty="0"/>
          </a:p>
        </p:txBody>
      </p:sp>
      <p:sp>
        <p:nvSpPr>
          <p:cNvPr id="3" name="Date Placeholder 2"/>
          <p:cNvSpPr>
            <a:spLocks noGrp="1"/>
          </p:cNvSpPr>
          <p:nvPr>
            <p:ph type="dt" idx="1"/>
          </p:nvPr>
        </p:nvSpPr>
        <p:spPr>
          <a:xfrm>
            <a:off x="3856953" y="4"/>
            <a:ext cx="2950263" cy="497050"/>
          </a:xfrm>
          <a:prstGeom prst="rect">
            <a:avLst/>
          </a:prstGeom>
        </p:spPr>
        <p:txBody>
          <a:bodyPr vert="horz" lIns="91463" tIns="45736" rIns="91463" bIns="45736" rtlCol="0"/>
          <a:lstStyle>
            <a:lvl1pPr algn="r">
              <a:defRPr sz="1200"/>
            </a:lvl1pPr>
          </a:lstStyle>
          <a:p>
            <a:fld id="{0BC14666-E087-44A9-8210-BAE8A6428DB5}" type="datetimeFigureOut">
              <a:rPr lang="en-GB" smtClean="0"/>
              <a:pPr/>
              <a:t>12/06/2017</a:t>
            </a:fld>
            <a:endParaRPr lang="en-GB" dirty="0"/>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63" tIns="45736" rIns="91463" bIns="45736" rtlCol="0" anchor="ctr"/>
          <a:lstStyle/>
          <a:p>
            <a:endParaRPr lang="en-GB" dirty="0"/>
          </a:p>
        </p:txBody>
      </p:sp>
      <p:sp>
        <p:nvSpPr>
          <p:cNvPr id="5" name="Notes Placeholder 4"/>
          <p:cNvSpPr>
            <a:spLocks noGrp="1"/>
          </p:cNvSpPr>
          <p:nvPr>
            <p:ph type="body" sz="quarter" idx="3"/>
          </p:nvPr>
        </p:nvSpPr>
        <p:spPr>
          <a:xfrm>
            <a:off x="681212" y="4721946"/>
            <a:ext cx="5446395" cy="4473418"/>
          </a:xfrm>
          <a:prstGeom prst="rect">
            <a:avLst/>
          </a:prstGeom>
        </p:spPr>
        <p:txBody>
          <a:bodyPr vert="horz" lIns="91463" tIns="45736" rIns="91463" bIns="4573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6" y="9442295"/>
            <a:ext cx="2950263" cy="497050"/>
          </a:xfrm>
          <a:prstGeom prst="rect">
            <a:avLst/>
          </a:prstGeom>
        </p:spPr>
        <p:txBody>
          <a:bodyPr vert="horz" lIns="91463" tIns="45736" rIns="91463" bIns="4573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953" y="9442295"/>
            <a:ext cx="2950263" cy="497050"/>
          </a:xfrm>
          <a:prstGeom prst="rect">
            <a:avLst/>
          </a:prstGeom>
        </p:spPr>
        <p:txBody>
          <a:bodyPr vert="horz" lIns="91463" tIns="45736" rIns="91463" bIns="45736" rtlCol="0" anchor="b"/>
          <a:lstStyle>
            <a:lvl1pPr algn="r">
              <a:defRPr sz="1200"/>
            </a:lvl1pPr>
          </a:lstStyle>
          <a:p>
            <a:fld id="{414AACB4-2B78-4D29-82CA-9D17867C5FA9}" type="slidenum">
              <a:rPr lang="en-GB" smtClean="0"/>
              <a:pPr/>
              <a:t>‹#›</a:t>
            </a:fld>
            <a:endParaRPr lang="en-GB" dirty="0"/>
          </a:p>
        </p:txBody>
      </p:sp>
    </p:spTree>
    <p:extLst>
      <p:ext uri="{BB962C8B-B14F-4D97-AF65-F5344CB8AC3E}">
        <p14:creationId xmlns:p14="http://schemas.microsoft.com/office/powerpoint/2010/main" val="359664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a:solidFill>
                  <a:prstClr val="black"/>
                </a:solidFill>
                <a:ea typeface="ＭＳ Ｐゴシック"/>
                <a:cs typeface="ＭＳ Ｐゴシック"/>
              </a:rPr>
              <a:pPr>
                <a:buFont typeface="Calibri" pitchFamily="34" charset="0"/>
                <a:buNone/>
              </a:pPr>
              <a:t>14</a:t>
            </a:fld>
            <a:endParaRPr lang="en-GB">
              <a:solidFill>
                <a:prstClr val="black"/>
              </a:solidFill>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920750" y="746125"/>
            <a:ext cx="4967288" cy="3727450"/>
          </a:xfrm>
          <a:solidFill>
            <a:srgbClr val="FFFFFF"/>
          </a:solidFill>
          <a:ln/>
        </p:spPr>
      </p:sp>
      <p:sp>
        <p:nvSpPr>
          <p:cNvPr id="16388" name="Rectangle 2"/>
          <p:cNvSpPr>
            <a:spLocks noGrp="1" noChangeArrowheads="1"/>
          </p:cNvSpPr>
          <p:nvPr>
            <p:ph type="body" idx="1"/>
          </p:nvPr>
        </p:nvSpPr>
        <p:spPr>
          <a:xfrm>
            <a:off x="680879" y="4721940"/>
            <a:ext cx="5447030" cy="4376768"/>
          </a:xfrm>
          <a:noFill/>
          <a:ln/>
        </p:spPr>
        <p:txBody>
          <a:bodyPr wrap="none" anchor="ctr"/>
          <a:lstStyle/>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Integration, Integration, Integration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dirty="0" smtClean="0"/>
              <a:t>Education,</a:t>
            </a:r>
            <a:r>
              <a:rPr lang="en-GB" baseline="0" dirty="0" smtClean="0"/>
              <a:t> Education, Education </a:t>
            </a:r>
          </a:p>
          <a:p>
            <a:endParaRPr lang="en-GB" baseline="0" dirty="0" smtClean="0"/>
          </a:p>
          <a:p>
            <a:r>
              <a:rPr lang="en-GB" baseline="0" dirty="0" smtClean="0"/>
              <a:t>Location, Location, Location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Key opportunities to develop all and to end service and reduce the need for acute high cost </a:t>
            </a:r>
            <a:r>
              <a:rPr lang="en-GB" sz="1200" kern="1200" smtClean="0">
                <a:solidFill>
                  <a:schemeClr val="tx1"/>
                </a:solidFill>
                <a:effectLst/>
                <a:latin typeface="+mn-lt"/>
                <a:ea typeface="+mn-ea"/>
                <a:cs typeface="+mn-cs"/>
              </a:rPr>
              <a:t>of service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E40AE0-B05D-4CD8-BC9B-D8E8E536EDCE}" type="slidenum">
              <a:rPr lang="en-GB">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511538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co-location of CDT and Triage to form the Central Referral Unit, alongside other developments such as District Step Down Panels, provided improvements to ensure that children and young people are getting the right level of support, at the right time. </a:t>
            </a:r>
          </a:p>
          <a:p>
            <a:r>
              <a:rPr lang="en-GB" sz="1200" dirty="0" smtClean="0"/>
              <a:t>The Front Door Demand Management Project was launched in September 2016, to investigate opportunities to make CRU more effective and fit for the purpose of a fully integrated Children and Young People Service.</a:t>
            </a:r>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133968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DC71DB-FBF2-4EC2-ABE8-F5F3415A12A6}"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542299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164FF2C-F8E2-4ACB-AE79-099AEBD8D634}"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3257038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a:defRPr/>
            </a:pPr>
            <a:fld id="{17CCC906-CE96-40E4-84CA-BFB19A6E439D}" type="slidenum">
              <a:rPr lang="en-GB" smtClean="0">
                <a:solidFill>
                  <a:prstClr val="white"/>
                </a:solidFill>
              </a:rPr>
              <a:pPr>
                <a:defRPr/>
              </a:pPr>
              <a:t>3</a:t>
            </a:fld>
            <a:endParaRPr lang="en-GB" dirty="0">
              <a:solidFill>
                <a:prstClr val="white"/>
              </a:solidFill>
            </a:endParaRPr>
          </a:p>
        </p:txBody>
      </p:sp>
    </p:spTree>
    <p:extLst>
      <p:ext uri="{BB962C8B-B14F-4D97-AF65-F5344CB8AC3E}">
        <p14:creationId xmlns:p14="http://schemas.microsoft.com/office/powerpoint/2010/main" val="260703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E40AE0-B05D-4CD8-BC9B-D8E8E536EDCE}" type="slidenum">
              <a:rPr lang="en-GB">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70901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smtClean="0">
                <a:solidFill>
                  <a:prstClr val="black"/>
                </a:solidFill>
                <a:ea typeface="ＭＳ Ｐゴシック"/>
                <a:cs typeface="ＭＳ Ｐゴシック"/>
              </a:rPr>
              <a:pPr>
                <a:buFont typeface="Calibri" pitchFamily="34" charset="0"/>
                <a:buNone/>
              </a:pPr>
              <a:t>5</a:t>
            </a:fld>
            <a:endParaRPr lang="en-GB" smtClean="0">
              <a:solidFill>
                <a:prstClr val="black"/>
              </a:solidFill>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920750" y="746125"/>
            <a:ext cx="4967288" cy="3727450"/>
          </a:xfrm>
          <a:solidFill>
            <a:srgbClr val="FFFFFF"/>
          </a:solidFill>
          <a:ln/>
        </p:spPr>
      </p:sp>
      <p:sp>
        <p:nvSpPr>
          <p:cNvPr id="16388" name="Rectangle 2"/>
          <p:cNvSpPr>
            <a:spLocks noGrp="1" noChangeArrowheads="1"/>
          </p:cNvSpPr>
          <p:nvPr>
            <p:ph type="body" idx="1"/>
          </p:nvPr>
        </p:nvSpPr>
        <p:spPr>
          <a:xfrm>
            <a:off x="680879" y="4721940"/>
            <a:ext cx="5447030" cy="4376768"/>
          </a:xfrm>
          <a:noFill/>
          <a:ln/>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prstClr val="black"/>
                </a:solidFill>
                <a:latin typeface="Arial" panose="020B0604020202020204" pitchFamily="34" charset="0"/>
                <a:cs typeface="Arial" panose="020B0604020202020204" pitchFamily="34" charset="0"/>
              </a:rPr>
              <a:t>Kent has received funding under the s31 grant determination for high needs strategic planning to undertake the review</a:t>
            </a:r>
          </a:p>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a:solidFill>
                  <a:prstClr val="black"/>
                </a:solidFill>
                <a:ea typeface="ＭＳ Ｐゴシック"/>
                <a:cs typeface="ＭＳ Ｐゴシック"/>
              </a:rPr>
              <a:pPr>
                <a:buFont typeface="Calibri" pitchFamily="34" charset="0"/>
                <a:buNone/>
              </a:pPr>
              <a:t>6</a:t>
            </a:fld>
            <a:endParaRPr lang="en-GB">
              <a:solidFill>
                <a:prstClr val="black"/>
              </a:solidFill>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920750" y="746125"/>
            <a:ext cx="4967288" cy="3727450"/>
          </a:xfrm>
          <a:solidFill>
            <a:srgbClr val="FFFFFF"/>
          </a:solidFill>
          <a:ln/>
        </p:spPr>
      </p:sp>
      <p:sp>
        <p:nvSpPr>
          <p:cNvPr id="16388" name="Rectangle 2"/>
          <p:cNvSpPr>
            <a:spLocks noGrp="1" noChangeArrowheads="1"/>
          </p:cNvSpPr>
          <p:nvPr>
            <p:ph type="body" idx="1"/>
          </p:nvPr>
        </p:nvSpPr>
        <p:spPr>
          <a:xfrm>
            <a:off x="680879" y="4721940"/>
            <a:ext cx="5447030" cy="4376768"/>
          </a:xfrm>
          <a:noFill/>
          <a:ln/>
        </p:spPr>
        <p:txBody>
          <a:bodyPr wrap="none" anchor="ctr"/>
          <a:lstStyle/>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a:solidFill>
                  <a:prstClr val="black"/>
                </a:solidFill>
                <a:ea typeface="ＭＳ Ｐゴシック"/>
                <a:cs typeface="ＭＳ Ｐゴシック"/>
              </a:rPr>
              <a:pPr>
                <a:buFont typeface="Calibri" pitchFamily="34" charset="0"/>
                <a:buNone/>
              </a:pPr>
              <a:t>7</a:t>
            </a:fld>
            <a:endParaRPr lang="en-GB">
              <a:solidFill>
                <a:prstClr val="black"/>
              </a:solidFill>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920750" y="746125"/>
            <a:ext cx="4967288" cy="3727450"/>
          </a:xfrm>
          <a:solidFill>
            <a:srgbClr val="FFFFFF"/>
          </a:solidFill>
          <a:ln/>
        </p:spPr>
      </p:sp>
      <p:sp>
        <p:nvSpPr>
          <p:cNvPr id="16388" name="Rectangle 2"/>
          <p:cNvSpPr>
            <a:spLocks noGrp="1" noChangeArrowheads="1"/>
          </p:cNvSpPr>
          <p:nvPr>
            <p:ph type="body" idx="1"/>
          </p:nvPr>
        </p:nvSpPr>
        <p:spPr>
          <a:xfrm>
            <a:off x="680879" y="4721940"/>
            <a:ext cx="5447030" cy="4376768"/>
          </a:xfrm>
          <a:noFill/>
          <a:ln/>
        </p:spPr>
        <p:txBody>
          <a:bodyPr wrap="none" anchor="ctr"/>
          <a:lstStyle/>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p:spPr>
        <p:txBody>
          <a:bodyPr/>
          <a:lstStyle/>
          <a:p>
            <a:pPr>
              <a:buFont typeface="Calibri" pitchFamily="34" charset="0"/>
              <a:buNone/>
            </a:pPr>
            <a:fld id="{616EB4CE-72CE-4310-B4AE-C17785DAD34E}" type="slidenum">
              <a:rPr lang="en-GB">
                <a:solidFill>
                  <a:prstClr val="black"/>
                </a:solidFill>
                <a:ea typeface="ＭＳ Ｐゴシック"/>
                <a:cs typeface="ＭＳ Ｐゴシック"/>
              </a:rPr>
              <a:pPr>
                <a:buFont typeface="Calibri" pitchFamily="34" charset="0"/>
                <a:buNone/>
              </a:pPr>
              <a:t>8</a:t>
            </a:fld>
            <a:endParaRPr lang="en-GB">
              <a:solidFill>
                <a:prstClr val="black"/>
              </a:solidFill>
              <a:ea typeface="ＭＳ Ｐゴシック"/>
              <a:cs typeface="ＭＳ Ｐゴシック"/>
            </a:endParaRPr>
          </a:p>
        </p:txBody>
      </p:sp>
      <p:sp>
        <p:nvSpPr>
          <p:cNvPr id="16387" name="Rectangle 1"/>
          <p:cNvSpPr>
            <a:spLocks noGrp="1" noRot="1" noChangeAspect="1" noChangeArrowheads="1" noTextEdit="1"/>
          </p:cNvSpPr>
          <p:nvPr>
            <p:ph type="sldImg"/>
          </p:nvPr>
        </p:nvSpPr>
        <p:spPr>
          <a:xfrm>
            <a:off x="920750" y="746125"/>
            <a:ext cx="4967288" cy="3727450"/>
          </a:xfrm>
          <a:solidFill>
            <a:srgbClr val="FFFFFF"/>
          </a:solidFill>
          <a:ln/>
        </p:spPr>
      </p:sp>
      <p:sp>
        <p:nvSpPr>
          <p:cNvPr id="16388" name="Rectangle 2"/>
          <p:cNvSpPr>
            <a:spLocks noGrp="1" noChangeArrowheads="1"/>
          </p:cNvSpPr>
          <p:nvPr>
            <p:ph type="body" idx="1"/>
          </p:nvPr>
        </p:nvSpPr>
        <p:spPr>
          <a:xfrm>
            <a:off x="680879" y="4721940"/>
            <a:ext cx="5447030" cy="4376768"/>
          </a:xfrm>
          <a:noFill/>
          <a:ln/>
        </p:spPr>
        <p:txBody>
          <a:bodyPr wrap="none" anchor="ctr"/>
          <a:lstStyle/>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slide was shared with the Schools Funding Forum on 9 December and shows the year on year growth of High Needs pupils in Kent</a:t>
            </a:r>
          </a:p>
          <a:p>
            <a:endParaRPr lang="en-GB" baseline="0" dirty="0" smtClean="0"/>
          </a:p>
          <a:p>
            <a:r>
              <a:rPr lang="en-GB" baseline="0" dirty="0" smtClean="0"/>
              <a:t>Main areas of concern are around the growth in Mainstream schools as well as FE colleges for post 16 pupils</a:t>
            </a:r>
          </a:p>
          <a:p>
            <a:endParaRPr lang="en-GB" baseline="0" dirty="0" smtClean="0"/>
          </a:p>
          <a:p>
            <a:r>
              <a:rPr lang="en-GB" baseline="0" dirty="0" smtClean="0"/>
              <a:t>On mainstream, our new system was introduced in 2015-16 so you cannot compare with previous years</a:t>
            </a:r>
          </a:p>
          <a:p>
            <a:endParaRPr lang="en-GB" baseline="0" dirty="0" smtClean="0"/>
          </a:p>
          <a:p>
            <a:r>
              <a:rPr lang="en-GB" baseline="0" dirty="0" smtClean="0"/>
              <a:t>Position on mainstream has increased further since this was produced – LA is looking at options for containing costs within affordable levels</a:t>
            </a:r>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2389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here is</a:t>
            </a:r>
            <a:r>
              <a:rPr lang="en-GB" baseline="0" dirty="0" smtClean="0"/>
              <a:t> the costs of those High Needs pupils by type of institution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09F0D384-6ED4-482B-B42B-83AB41328990}"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652482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pPr>
                <a:defRPr/>
              </a:pPr>
              <a:t>12/06/2017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pPr>
                <a:defRPr/>
              </a:pPr>
              <a:t>12/06/2017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pPr>
                <a:defRPr/>
              </a:pPr>
              <a:t>‹#›</a:t>
            </a:fld>
            <a:endParaRPr lang="en-GB"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3572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6"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48E3EED7-4F2E-4DD2-B6CB-4491BA4A92CE}"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0434D8C4-D836-4505-8B50-CEF33F27568C}"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3998736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p:cNvCxnSpPr>
            <a:cxnSpLocks noChangeShapeType="1"/>
          </p:cNvCxnSpPr>
          <p:nvPr/>
        </p:nvCxnSpPr>
        <p:spPr bwMode="auto">
          <a:xfrm>
            <a:off x="107950" y="6199188"/>
            <a:ext cx="896461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2D824A64-5E07-4E6D-B4F8-68F49C944A48}"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DC9C036-289A-4DC5-A170-C5B7346104C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93036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989AB8D4-CAA1-4474-BF84-121CD7D47510}"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91D627D6-E980-499F-A024-CCB11B0EC49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638168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38625316-06DE-4AEF-B3F0-C77B3C15D0CB}"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7EEFAB3B-8026-43C1-A0AE-B1E75A94CA46}"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873604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026D689B-57A5-4B0B-A1CB-DBB0AEA95C5D}"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519266C2-8451-4D50-B246-4FCE65D83C5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24955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0A55D2CF-65B9-474B-A602-5D00532D290D}"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14416B45-412F-45E7-9FC8-0E9CCE42B40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397166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a:latin typeface="Arial" pitchFamily="34" charset="0"/>
                <a:cs typeface="Arial" pitchFamily="34" charset="0"/>
              </a:defRPr>
            </a:lvl1pPr>
          </a:lstStyle>
          <a:p>
            <a:pPr>
              <a:defRPr/>
            </a:pPr>
            <a:fld id="{107C67B1-75F7-4945-B5C8-DBFAD270F216}"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46EB5C47-9703-47F3-8A36-0886B3850EE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9286694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pPr>
              <a:defRPr/>
            </a:pPr>
            <a:fld id="{A129DDA5-54C4-4D54-8904-6C0447DB63E2}"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C29359AE-F678-431E-9F8F-1F870B6EDAAE}"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3196513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a:latin typeface="Arial" pitchFamily="34" charset="0"/>
                <a:cs typeface="Arial" pitchFamily="34" charset="0"/>
              </a:defRPr>
            </a:lvl1pPr>
          </a:lstStyle>
          <a:p>
            <a:pPr>
              <a:defRPr/>
            </a:pPr>
            <a:fld id="{FBED6989-9055-46C0-9C2E-49A2F354CACB}"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35AEE1D6-CB36-4238-A214-62546C4568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82586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pPr>
                <a:defRPr/>
              </a:pPr>
              <a:t>12/06/2017</a:t>
            </a:fld>
            <a:endParaRPr lang="en-GB" dirty="0"/>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pPr>
                <a:defRPr/>
              </a:pPr>
              <a:t>‹#›</a:t>
            </a:fld>
            <a:endParaRPr lang="en-GB"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AB7C9FD0-DC59-4231-B9F8-267D54DF92CF}"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61B46D50-09FE-4B5C-A3B6-F5AB1A4DF7E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236727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a:latin typeface="Arial" pitchFamily="34" charset="0"/>
                <a:cs typeface="Arial" pitchFamily="34" charset="0"/>
              </a:defRPr>
            </a:lvl1pPr>
          </a:lstStyle>
          <a:p>
            <a:pPr>
              <a:defRPr/>
            </a:pPr>
            <a:fld id="{34C630A7-1EBA-4AAF-9A91-16E2F17E4F22}"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pPr>
              <a:defRPr/>
            </a:pPr>
            <a:fld id="{E246C0D0-9F85-4F11-B3D0-1B91251EE20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2355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200" y="2469301"/>
            <a:ext cx="941870" cy="1018850"/>
          </a:xfrm>
          <a:prstGeom prst="rect">
            <a:avLst/>
          </a:prstGeom>
        </p:spPr>
      </p:pic>
    </p:spTree>
    <p:extLst>
      <p:ext uri="{BB962C8B-B14F-4D97-AF65-F5344CB8AC3E}">
        <p14:creationId xmlns:p14="http://schemas.microsoft.com/office/powerpoint/2010/main" val="190455352"/>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77291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313" y="2906713"/>
            <a:ext cx="735426" cy="795533"/>
          </a:xfrm>
          <a:prstGeom prst="rect">
            <a:avLst/>
          </a:prstGeom>
        </p:spPr>
      </p:pic>
    </p:spTree>
    <p:extLst>
      <p:ext uri="{BB962C8B-B14F-4D97-AF65-F5344CB8AC3E}">
        <p14:creationId xmlns:p14="http://schemas.microsoft.com/office/powerpoint/2010/main" val="820793898"/>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936021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895351"/>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900602"/>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176975086"/>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802627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706396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273050"/>
            <a:ext cx="5194920" cy="585311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663" y="273050"/>
            <a:ext cx="473972" cy="512710"/>
          </a:xfrm>
          <a:prstGeom prst="rect">
            <a:avLst/>
          </a:prstGeom>
        </p:spPr>
      </p:pic>
    </p:spTree>
    <p:extLst>
      <p:ext uri="{BB962C8B-B14F-4D97-AF65-F5344CB8AC3E}">
        <p14:creationId xmlns:p14="http://schemas.microsoft.com/office/powerpoint/2010/main" val="377907226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pPr>
                <a:defRPr/>
              </a:pPr>
              <a:t>12/06/2017</a:t>
            </a:fld>
            <a:endParaRPr lang="en-GB" dirty="0"/>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374" y="4770507"/>
            <a:ext cx="597314" cy="646133"/>
          </a:xfrm>
          <a:prstGeom prst="rect">
            <a:avLst/>
          </a:prstGeom>
        </p:spPr>
      </p:pic>
    </p:spTree>
    <p:extLst>
      <p:ext uri="{BB962C8B-B14F-4D97-AF65-F5344CB8AC3E}">
        <p14:creationId xmlns:p14="http://schemas.microsoft.com/office/powerpoint/2010/main" val="300406011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4582277"/>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54690511"/>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13" name="Content Placeholder 10"/>
          <p:cNvSpPr>
            <a:spLocks noGrp="1"/>
          </p:cNvSpPr>
          <p:nvPr>
            <p:ph sz="quarter" idx="14" hasCustomPrompt="1"/>
          </p:nvPr>
        </p:nvSpPr>
        <p:spPr>
          <a:xfrm>
            <a:off x="305268" y="3444228"/>
            <a:ext cx="3235374" cy="391172"/>
          </a:xfrm>
          <a:prstGeom prst="rect">
            <a:avLst/>
          </a:prstGeom>
        </p:spPr>
        <p:txBody>
          <a:bodyPr vert="horz" lIns="0" tIns="0" rIns="0" bIns="0" anchor="ctr"/>
          <a:lstStyle>
            <a:lvl1pPr marL="0" indent="0">
              <a:lnSpc>
                <a:spcPct val="90000"/>
              </a:lnSpc>
              <a:buFontTx/>
              <a:buNone/>
              <a:defRPr sz="1200" b="0" baseline="0">
                <a:solidFill>
                  <a:srgbClr val="7D858B"/>
                </a:solidFill>
                <a:latin typeface="Arial"/>
                <a:cs typeface="Arial"/>
              </a:defRPr>
            </a:lvl1pPr>
            <a:lvl2pPr marL="0" indent="0">
              <a:lnSpc>
                <a:spcPct val="90000"/>
              </a:lnSpc>
              <a:spcBef>
                <a:spcPts val="0"/>
              </a:spcBef>
              <a:buFontTx/>
              <a:buNone/>
              <a:defRPr sz="2000" b="1">
                <a:solidFill>
                  <a:srgbClr val="7D858B"/>
                </a:solidFill>
                <a:latin typeface="Arial"/>
                <a:cs typeface="Arial"/>
              </a:defRPr>
            </a:lvl2pPr>
            <a:lvl3pPr marL="0" indent="0">
              <a:lnSpc>
                <a:spcPct val="90000"/>
              </a:lnSpc>
              <a:buFontTx/>
              <a:buNone/>
              <a:defRPr sz="2000">
                <a:solidFill>
                  <a:srgbClr val="7D858B"/>
                </a:solidFill>
                <a:latin typeface="Arial"/>
                <a:cs typeface="Arial"/>
              </a:defRPr>
            </a:lvl3pPr>
            <a:lvl4pPr>
              <a:defRPr>
                <a:solidFill>
                  <a:srgbClr val="7D858B"/>
                </a:solidFill>
              </a:defRPr>
            </a:lvl4pPr>
            <a:lvl5pPr>
              <a:defRPr>
                <a:solidFill>
                  <a:srgbClr val="7D858B"/>
                </a:solidFill>
              </a:defRPr>
            </a:lvl5pPr>
          </a:lstStyle>
          <a:p>
            <a:pPr lvl="0"/>
            <a:r>
              <a:rPr lang="en-GB" dirty="0" smtClean="0"/>
              <a:t>Author</a:t>
            </a:r>
            <a:br>
              <a:rPr lang="en-GB" dirty="0" smtClean="0"/>
            </a:br>
            <a:r>
              <a:rPr lang="en-GB" dirty="0" smtClean="0"/>
              <a:t>Date</a:t>
            </a:r>
          </a:p>
        </p:txBody>
      </p:sp>
      <p:sp>
        <p:nvSpPr>
          <p:cNvPr id="3074" name="Rectangle 2"/>
          <p:cNvSpPr>
            <a:spLocks noGrp="1" noChangeArrowheads="1"/>
          </p:cNvSpPr>
          <p:nvPr>
            <p:ph type="ctrTitle" hasCustomPrompt="1"/>
          </p:nvPr>
        </p:nvSpPr>
        <p:spPr>
          <a:xfrm>
            <a:off x="306001" y="1731600"/>
            <a:ext cx="3418101" cy="936000"/>
          </a:xfrm>
        </p:spPr>
        <p:txBody>
          <a:bodyPr vert="horz" lIns="0" tIns="45720" rIns="91440" bIns="45720" rtlCol="0" anchor="b">
            <a:normAutofit/>
          </a:bodyPr>
          <a:lstStyle>
            <a:lvl1pPr>
              <a:defRPr lang="en-GB" sz="2400" baseline="0" dirty="0"/>
            </a:lvl1pPr>
          </a:lstStyle>
          <a:p>
            <a:pPr lvl="0"/>
            <a:r>
              <a:rPr lang="en-US" dirty="0" smtClean="0"/>
              <a:t>Click To Edit Title</a:t>
            </a:r>
            <a:endParaRPr lang="en-GB" dirty="0"/>
          </a:p>
        </p:txBody>
      </p:sp>
      <p:sp>
        <p:nvSpPr>
          <p:cNvPr id="3075" name="Rectangle 3"/>
          <p:cNvSpPr>
            <a:spLocks noGrp="1" noChangeArrowheads="1"/>
          </p:cNvSpPr>
          <p:nvPr>
            <p:ph type="subTitle" idx="1" hasCustomPrompt="1"/>
          </p:nvPr>
        </p:nvSpPr>
        <p:spPr>
          <a:xfrm>
            <a:off x="306000" y="2754000"/>
            <a:ext cx="4532007" cy="604342"/>
          </a:xfrm>
          <a:prstGeom prst="rect">
            <a:avLst/>
          </a:prstGeom>
        </p:spPr>
        <p:txBody>
          <a:bodyPr lIns="0" tIns="0"/>
          <a:lstStyle>
            <a:lvl1pPr marL="342900" indent="-342900">
              <a:buNone/>
              <a:defRPr lang="en-GB" dirty="0">
                <a:solidFill>
                  <a:srgbClr val="7D858B"/>
                </a:solidFill>
              </a:defRPr>
            </a:lvl1pPr>
          </a:lstStyle>
          <a:p>
            <a:pPr marL="0" lvl="0" indent="0"/>
            <a:r>
              <a:rPr lang="en-US" dirty="0" smtClean="0"/>
              <a:t>Click to edit subtitle</a:t>
            </a:r>
            <a:endParaRPr lang="en-GB" dirty="0"/>
          </a:p>
        </p:txBody>
      </p:sp>
      <p:sp>
        <p:nvSpPr>
          <p:cNvPr id="3" name="Content Placeholder 2"/>
          <p:cNvSpPr>
            <a:spLocks noGrp="1"/>
          </p:cNvSpPr>
          <p:nvPr>
            <p:ph sz="quarter" idx="18" hasCustomPrompt="1"/>
          </p:nvPr>
        </p:nvSpPr>
        <p:spPr>
          <a:xfrm>
            <a:off x="305268" y="4191237"/>
            <a:ext cx="1843088" cy="488950"/>
          </a:xfrm>
          <a:prstGeom prst="rect">
            <a:avLst/>
          </a:prstGeom>
        </p:spPr>
        <p:txBody>
          <a:bodyPr/>
          <a:lstStyle>
            <a:lvl1pPr marL="0" indent="0">
              <a:buNone/>
              <a:defRPr sz="1200" baseline="0">
                <a:solidFill>
                  <a:srgbClr val="7D858B"/>
                </a:solidFill>
              </a:defRPr>
            </a:lvl1pPr>
          </a:lstStyle>
          <a:p>
            <a:pPr lvl="0"/>
            <a:r>
              <a:rPr lang="en-GB" dirty="0" smtClean="0"/>
              <a:t>Client Logo</a:t>
            </a:r>
            <a:endParaRPr lang="en-GB" dirty="0"/>
          </a:p>
        </p:txBody>
      </p:sp>
    </p:spTree>
    <p:extLst>
      <p:ext uri="{BB962C8B-B14F-4D97-AF65-F5344CB8AC3E}">
        <p14:creationId xmlns:p14="http://schemas.microsoft.com/office/powerpoint/2010/main" val="20920862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fld id="{954AB24E-32FC-43BF-A18B-62D76149703D}" type="datetime1">
              <a:rPr lang="en-GB"/>
              <a:pPr>
                <a:defRPr/>
              </a:pPr>
              <a:t>12/06/2017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8E5D4CF5-69DA-4E7B-9BC9-12F085DA7F4F}" type="slidenum">
              <a:rPr lang="en-GB"/>
              <a:pPr>
                <a:defRPr/>
              </a:pPr>
              <a:t>‹#›</a:t>
            </a:fld>
            <a:endParaRPr lang="en-GB" dirty="0"/>
          </a:p>
        </p:txBody>
      </p:sp>
    </p:spTree>
    <p:extLst>
      <p:ext uri="{BB962C8B-B14F-4D97-AF65-F5344CB8AC3E}">
        <p14:creationId xmlns:p14="http://schemas.microsoft.com/office/powerpoint/2010/main" val="538079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C6874829-29F7-4F5B-8B93-712B1D04325F}" type="datetime1">
              <a:rPr lang="en-GB"/>
              <a:pPr>
                <a:defRPr/>
              </a:pPr>
              <a:t>12/06/2017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981F97F3-3CCB-446F-949F-6E951CF38CDD}" type="slidenum">
              <a:rPr lang="en-GB"/>
              <a:pPr>
                <a:defRPr/>
              </a:pPr>
              <a:t>‹#›</a:t>
            </a:fld>
            <a:endParaRPr lang="en-GB" dirty="0"/>
          </a:p>
        </p:txBody>
      </p:sp>
    </p:spTree>
    <p:extLst>
      <p:ext uri="{BB962C8B-B14F-4D97-AF65-F5344CB8AC3E}">
        <p14:creationId xmlns:p14="http://schemas.microsoft.com/office/powerpoint/2010/main" val="194455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0A91BAC0-5D7A-4A47-8BA7-A6478F399366}" type="datetime1">
              <a:rPr lang="en-GB"/>
              <a:pPr>
                <a:defRPr/>
              </a:pPr>
              <a:t>12/06/2017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D3DAC65D-FDBA-4298-B730-4F0B3E63E1F6}" type="slidenum">
              <a:rPr lang="en-GB"/>
              <a:pPr>
                <a:defRPr/>
              </a:pPr>
              <a:t>‹#›</a:t>
            </a:fld>
            <a:endParaRPr lang="en-GB" dirty="0"/>
          </a:p>
        </p:txBody>
      </p:sp>
    </p:spTree>
    <p:extLst>
      <p:ext uri="{BB962C8B-B14F-4D97-AF65-F5344CB8AC3E}">
        <p14:creationId xmlns:p14="http://schemas.microsoft.com/office/powerpoint/2010/main" val="53530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fld id="{FD77397A-7BB2-465E-87A9-28A2AF964639}" type="datetime1">
              <a:rPr lang="en-GB"/>
              <a:pPr>
                <a:defRPr/>
              </a:pPr>
              <a:t>12/06/2017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675C24D8-9713-45E7-AC56-64E404BAEC62}" type="slidenum">
              <a:rPr lang="en-GB"/>
              <a:pPr>
                <a:defRPr/>
              </a:pPr>
              <a:t>‹#›</a:t>
            </a:fld>
            <a:endParaRPr lang="en-GB" dirty="0"/>
          </a:p>
        </p:txBody>
      </p:sp>
    </p:spTree>
    <p:extLst>
      <p:ext uri="{BB962C8B-B14F-4D97-AF65-F5344CB8AC3E}">
        <p14:creationId xmlns:p14="http://schemas.microsoft.com/office/powerpoint/2010/main" val="1284901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fld id="{B024D9D7-784D-4379-8416-D14A45A27C76}" type="datetime1">
              <a:rPr lang="en-GB"/>
              <a:pPr>
                <a:defRPr/>
              </a:pPr>
              <a:t>12/06/2017</a:t>
            </a:fld>
            <a:endParaRPr lang="en-GB" dirty="0"/>
          </a:p>
        </p:txBody>
      </p:sp>
      <p:sp>
        <p:nvSpPr>
          <p:cNvPr id="8"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9" name="Rectangle 5"/>
          <p:cNvSpPr>
            <a:spLocks noGrp="1" noChangeArrowheads="1"/>
          </p:cNvSpPr>
          <p:nvPr>
            <p:ph type="sldNum" idx="12"/>
          </p:nvPr>
        </p:nvSpPr>
        <p:spPr>
          <a:ln/>
        </p:spPr>
        <p:txBody>
          <a:bodyPr/>
          <a:lstStyle>
            <a:lvl1pPr>
              <a:defRPr/>
            </a:lvl1pPr>
          </a:lstStyle>
          <a:p>
            <a:pPr>
              <a:defRPr/>
            </a:pPr>
            <a:fld id="{94A1910A-6ADE-48DB-B03C-BDCC3E312E74}" type="slidenum">
              <a:rPr lang="en-GB"/>
              <a:pPr>
                <a:defRPr/>
              </a:pPr>
              <a:t>‹#›</a:t>
            </a:fld>
            <a:endParaRPr lang="en-GB" dirty="0"/>
          </a:p>
        </p:txBody>
      </p:sp>
    </p:spTree>
    <p:extLst>
      <p:ext uri="{BB962C8B-B14F-4D97-AF65-F5344CB8AC3E}">
        <p14:creationId xmlns:p14="http://schemas.microsoft.com/office/powerpoint/2010/main" val="16050021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fld id="{6C95BA70-3451-41E4-B8B4-9CF77C0183DA}" type="datetime1">
              <a:rPr lang="en-GB"/>
              <a:pPr>
                <a:defRPr/>
              </a:pPr>
              <a:t>12/06/2017</a:t>
            </a:fld>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5" name="Rectangle 5"/>
          <p:cNvSpPr>
            <a:spLocks noGrp="1" noChangeArrowheads="1"/>
          </p:cNvSpPr>
          <p:nvPr>
            <p:ph type="sldNum" idx="12"/>
          </p:nvPr>
        </p:nvSpPr>
        <p:spPr>
          <a:ln/>
        </p:spPr>
        <p:txBody>
          <a:bodyPr/>
          <a:lstStyle>
            <a:lvl1pPr>
              <a:defRPr/>
            </a:lvl1pPr>
          </a:lstStyle>
          <a:p>
            <a:pPr>
              <a:defRPr/>
            </a:pPr>
            <a:fld id="{340BE6AA-D095-40F3-940A-543C4D5E2ECA}" type="slidenum">
              <a:rPr lang="en-GB"/>
              <a:pPr>
                <a:defRPr/>
              </a:pPr>
              <a:t>‹#›</a:t>
            </a:fld>
            <a:endParaRPr lang="en-GB" dirty="0"/>
          </a:p>
        </p:txBody>
      </p:sp>
    </p:spTree>
    <p:extLst>
      <p:ext uri="{BB962C8B-B14F-4D97-AF65-F5344CB8AC3E}">
        <p14:creationId xmlns:p14="http://schemas.microsoft.com/office/powerpoint/2010/main" val="3697282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pPr>
                <a:defRPr/>
              </a:pPr>
              <a:t>12/06/2017</a:t>
            </a:fld>
            <a:endParaRPr lang="en-GB" dirty="0"/>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8954AEDA-52ED-442A-8143-276E7440E3F1}" type="datetime1">
              <a:rPr lang="en-GB"/>
              <a:pPr>
                <a:defRPr/>
              </a:pPr>
              <a:t>12/06/2017</a:t>
            </a:fld>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4" name="Rectangle 5"/>
          <p:cNvSpPr>
            <a:spLocks noGrp="1" noChangeArrowheads="1"/>
          </p:cNvSpPr>
          <p:nvPr>
            <p:ph type="sldNum" idx="12"/>
          </p:nvPr>
        </p:nvSpPr>
        <p:spPr>
          <a:ln/>
        </p:spPr>
        <p:txBody>
          <a:bodyPr/>
          <a:lstStyle>
            <a:lvl1pPr>
              <a:defRPr/>
            </a:lvl1pPr>
          </a:lstStyle>
          <a:p>
            <a:pPr>
              <a:defRPr/>
            </a:pPr>
            <a:fld id="{BF81108B-1999-4211-8F07-56D12713374B}" type="slidenum">
              <a:rPr lang="en-GB"/>
              <a:pPr>
                <a:defRPr/>
              </a:pPr>
              <a:t>‹#›</a:t>
            </a:fld>
            <a:endParaRPr lang="en-GB" dirty="0"/>
          </a:p>
        </p:txBody>
      </p:sp>
    </p:spTree>
    <p:extLst>
      <p:ext uri="{BB962C8B-B14F-4D97-AF65-F5344CB8AC3E}">
        <p14:creationId xmlns:p14="http://schemas.microsoft.com/office/powerpoint/2010/main" val="4131436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FD35FEEF-4A40-4C0B-8748-D0813206EB32}" type="datetime1">
              <a:rPr lang="en-GB"/>
              <a:pPr>
                <a:defRPr/>
              </a:pPr>
              <a:t>12/06/2017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7A396B34-647C-4C73-8D9E-36868B2CF517}" type="slidenum">
              <a:rPr lang="en-GB"/>
              <a:pPr>
                <a:defRPr/>
              </a:pPr>
              <a:t>‹#›</a:t>
            </a:fld>
            <a:endParaRPr lang="en-GB" dirty="0"/>
          </a:p>
        </p:txBody>
      </p:sp>
    </p:spTree>
    <p:extLst>
      <p:ext uri="{BB962C8B-B14F-4D97-AF65-F5344CB8AC3E}">
        <p14:creationId xmlns:p14="http://schemas.microsoft.com/office/powerpoint/2010/main" val="25081199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D7FAC186-734B-43C2-B3B6-C2056D8400F8}" type="datetime1">
              <a:rPr lang="en-GB"/>
              <a:pPr>
                <a:defRPr/>
              </a:pPr>
              <a:t>12/06/2017</a:t>
            </a:fld>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7" name="Rectangle 5"/>
          <p:cNvSpPr>
            <a:spLocks noGrp="1" noChangeArrowheads="1"/>
          </p:cNvSpPr>
          <p:nvPr>
            <p:ph type="sldNum" idx="12"/>
          </p:nvPr>
        </p:nvSpPr>
        <p:spPr>
          <a:ln/>
        </p:spPr>
        <p:txBody>
          <a:bodyPr/>
          <a:lstStyle>
            <a:lvl1pPr>
              <a:defRPr/>
            </a:lvl1pPr>
          </a:lstStyle>
          <a:p>
            <a:pPr>
              <a:defRPr/>
            </a:pPr>
            <a:fld id="{24CF09E8-404E-435F-9C74-EA01C7BD6002}" type="slidenum">
              <a:rPr lang="en-GB"/>
              <a:pPr>
                <a:defRPr/>
              </a:pPr>
              <a:t>‹#›</a:t>
            </a:fld>
            <a:endParaRPr lang="en-GB" dirty="0"/>
          </a:p>
        </p:txBody>
      </p:sp>
    </p:spTree>
    <p:extLst>
      <p:ext uri="{BB962C8B-B14F-4D97-AF65-F5344CB8AC3E}">
        <p14:creationId xmlns:p14="http://schemas.microsoft.com/office/powerpoint/2010/main" val="87350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27330314-3414-41F7-96D7-8F5DBA14ED6C}" type="datetime1">
              <a:rPr lang="en-GB"/>
              <a:pPr>
                <a:defRPr/>
              </a:pPr>
              <a:t>12/06/2017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AF7C97EF-4CB3-4D5D-A73E-937CE9E6C15E}" type="slidenum">
              <a:rPr lang="en-GB"/>
              <a:pPr>
                <a:defRPr/>
              </a:pPr>
              <a:t>‹#›</a:t>
            </a:fld>
            <a:endParaRPr lang="en-GB" dirty="0"/>
          </a:p>
        </p:txBody>
      </p:sp>
    </p:spTree>
    <p:extLst>
      <p:ext uri="{BB962C8B-B14F-4D97-AF65-F5344CB8AC3E}">
        <p14:creationId xmlns:p14="http://schemas.microsoft.com/office/powerpoint/2010/main" val="2714716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fld id="{1437AEE2-B9E7-4EC8-8C3E-371016502AA4}" type="datetime1">
              <a:rPr lang="en-GB"/>
              <a:pPr>
                <a:defRPr/>
              </a:pPr>
              <a:t>12/06/2017</a:t>
            </a:fld>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dirty="0"/>
              <a:t>Oscar Plummer</a:t>
            </a:r>
          </a:p>
        </p:txBody>
      </p:sp>
      <p:sp>
        <p:nvSpPr>
          <p:cNvPr id="6" name="Rectangle 5"/>
          <p:cNvSpPr>
            <a:spLocks noGrp="1" noChangeArrowheads="1"/>
          </p:cNvSpPr>
          <p:nvPr>
            <p:ph type="sldNum" idx="12"/>
          </p:nvPr>
        </p:nvSpPr>
        <p:spPr>
          <a:ln/>
        </p:spPr>
        <p:txBody>
          <a:bodyPr/>
          <a:lstStyle>
            <a:lvl1pPr>
              <a:defRPr/>
            </a:lvl1pPr>
          </a:lstStyle>
          <a:p>
            <a:pPr>
              <a:defRPr/>
            </a:pPr>
            <a:fld id="{B5BD75B2-A662-49F7-8AD7-D92DF3A2CA34}" type="slidenum">
              <a:rPr lang="en-GB"/>
              <a:pPr>
                <a:defRPr/>
              </a:pPr>
              <a:t>‹#›</a:t>
            </a:fld>
            <a:endParaRPr lang="en-GB" dirty="0"/>
          </a:p>
        </p:txBody>
      </p:sp>
    </p:spTree>
    <p:extLst>
      <p:ext uri="{BB962C8B-B14F-4D97-AF65-F5344CB8AC3E}">
        <p14:creationId xmlns:p14="http://schemas.microsoft.com/office/powerpoint/2010/main" val="755569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ln>
            <a:solidFill>
              <a:schemeClr val="bg1">
                <a:lumMod val="75000"/>
              </a:schemeClr>
            </a:solidFill>
          </a:ln>
        </p:spPr>
        <p:txBody>
          <a:bodyPr>
            <a:normAutofit/>
          </a:bodyPr>
          <a:lstStyle>
            <a:lvl1pPr>
              <a:defRPr sz="2800" b="1">
                <a:solidFill>
                  <a:srgbClr val="4283C4"/>
                </a:solidFill>
                <a:latin typeface="Arial" pitchFamily="34" charset="0"/>
                <a:cs typeface="Arial"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0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355308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92215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313" y="2906713"/>
            <a:ext cx="735426" cy="795533"/>
          </a:xfrm>
          <a:prstGeom prst="rect">
            <a:avLst/>
          </a:prstGeom>
        </p:spPr>
      </p:pic>
    </p:spTree>
    <p:extLst>
      <p:ext uri="{BB962C8B-B14F-4D97-AF65-F5344CB8AC3E}">
        <p14:creationId xmlns:p14="http://schemas.microsoft.com/office/powerpoint/2010/main" val="443142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25152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908720"/>
            <a:ext cx="4244280" cy="540060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840429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251520" y="895351"/>
            <a:ext cx="424586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520"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4" y="900602"/>
            <a:ext cx="4247456" cy="634511"/>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3"/>
          <p:cNvSpPr>
            <a:spLocks noGrp="1"/>
          </p:cNvSpPr>
          <p:nvPr>
            <p:ph sz="half" idx="10"/>
          </p:nvPr>
        </p:nvSpPr>
        <p:spPr>
          <a:xfrm>
            <a:off x="4646612" y="1665760"/>
            <a:ext cx="4245868" cy="4690590"/>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1327152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pPr>
                <a:defRPr/>
              </a:pPr>
              <a:t>12/06/2017</a:t>
            </a:fld>
            <a:endParaRPr lang="en-GB" dirty="0"/>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4283C4"/>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416266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28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663"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491880" y="273050"/>
            <a:ext cx="5194920" cy="585311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347663"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7663" y="273050"/>
            <a:ext cx="473972" cy="512710"/>
          </a:xfrm>
          <a:prstGeom prst="rect">
            <a:avLst/>
          </a:prstGeom>
        </p:spPr>
      </p:pic>
    </p:spTree>
    <p:extLst>
      <p:ext uri="{BB962C8B-B14F-4D97-AF65-F5344CB8AC3E}">
        <p14:creationId xmlns:p14="http://schemas.microsoft.com/office/powerpoint/2010/main" val="24770047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0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81374" y="4770507"/>
            <a:ext cx="597314" cy="646133"/>
          </a:xfrm>
          <a:prstGeom prst="rect">
            <a:avLst/>
          </a:prstGeom>
        </p:spPr>
      </p:pic>
    </p:spTree>
    <p:extLst>
      <p:ext uri="{BB962C8B-B14F-4D97-AF65-F5344CB8AC3E}">
        <p14:creationId xmlns:p14="http://schemas.microsoft.com/office/powerpoint/2010/main" val="3473036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573" y="203180"/>
            <a:ext cx="597314" cy="646133"/>
          </a:xfrm>
          <a:prstGeom prst="rect">
            <a:avLst/>
          </a:prstGeom>
        </p:spPr>
      </p:pic>
    </p:spTree>
    <p:extLst>
      <p:ext uri="{BB962C8B-B14F-4D97-AF65-F5344CB8AC3E}">
        <p14:creationId xmlns:p14="http://schemas.microsoft.com/office/powerpoint/2010/main" val="342768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16745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99486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92976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77019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3180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pPr>
                <a:defRPr/>
              </a:pPr>
              <a:t>12/06/2017</a:t>
            </a:fld>
            <a:endParaRPr lang="en-GB" dirty="0"/>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4837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5843001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743117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7159695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70868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773175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2455860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70171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915113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98284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pPr>
                <a:defRPr/>
              </a:pPr>
              <a:t>12/06/2017</a:t>
            </a:fld>
            <a:endParaRPr lang="en-GB" dirty="0"/>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86855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0521408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448935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440415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159334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1372918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6248329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219204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539750" y="5661025"/>
            <a:ext cx="8027988" cy="0"/>
          </a:xfrm>
          <a:prstGeom prst="line">
            <a:avLst/>
          </a:prstGeom>
          <a:noFill/>
          <a:ln w="12700">
            <a:solidFill>
              <a:schemeClr val="tx1"/>
            </a:solidFill>
            <a:round/>
            <a:headEnd/>
            <a:tailEnd/>
          </a:ln>
        </p:spPr>
      </p:cxnSp>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917942D3-5EC2-4CA6-9095-3D20850EEE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45025E2-10ED-460C-B2D3-AC91319B7B47}"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46654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Documents and Settings\PlummO01\Desktop\KCC_Logo_New_2012_Framed.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8650" y="6237288"/>
            <a:ext cx="860425" cy="576262"/>
          </a:xfrm>
          <a:prstGeom prst="rect">
            <a:avLst/>
          </a:prstGeom>
          <a:noFill/>
          <a:ln w="9525">
            <a:noFill/>
            <a:miter lim="800000"/>
            <a:headEnd/>
            <a:tailEnd/>
          </a:ln>
        </p:spPr>
      </p:pic>
      <p:cxnSp>
        <p:nvCxnSpPr>
          <p:cNvPr id="5" name="Straight Connector 6"/>
          <p:cNvCxnSpPr>
            <a:cxnSpLocks noChangeShapeType="1"/>
          </p:cNvCxnSpPr>
          <p:nvPr userDrawn="1"/>
        </p:nvCxnSpPr>
        <p:spPr bwMode="auto">
          <a:xfrm>
            <a:off x="107950" y="6199188"/>
            <a:ext cx="8964613" cy="0"/>
          </a:xfrm>
          <a:prstGeom prst="line">
            <a:avLst/>
          </a:prstGeom>
          <a:noFill/>
          <a:ln w="12700">
            <a:solidFill>
              <a:schemeClr val="tx1"/>
            </a:solidFill>
            <a:round/>
            <a:headEnd/>
            <a:tailEnd/>
          </a:ln>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14DFECE3-B449-4FC6-AE8A-479A3CFDAE6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7"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8"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3457EB3-5F5B-4859-94AC-0BDC9CBE1DED}"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1709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pPr>
                <a:defRPr/>
              </a:pPr>
              <a:t>12/06/2017</a:t>
            </a:fld>
            <a:endParaRPr lang="en-GB" dirty="0"/>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pPr>
                <a:defRPr/>
              </a:pPr>
              <a:t>‹#›</a:t>
            </a:fld>
            <a:endParaRPr lang="en-GB"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EC23DCE5-FFDA-4C6F-96FA-5E663583BD0E}"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6758826E-CE1E-40A6-BA5C-34F0530D0DA3}"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668875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5594ACFA-D74E-404C-9BD9-386CE2CB7E29}"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1BA2F8BA-7FB0-483F-AFE9-12E4BF2F7CA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287329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3899A9-4E3E-41BC-9EFF-42D4012E58E6}"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8"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9"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7DFD5AF4-624D-4DD4-A21D-31807EB25284}"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373575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smtClean="0"/>
              <a:t>Click to edit Master title style</a:t>
            </a:r>
            <a:endParaRPr lang="en-GB" dirty="0"/>
          </a:p>
        </p:txBody>
      </p:sp>
      <p:sp>
        <p:nvSpPr>
          <p:cNvPr id="3"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7F75CE96-6386-419B-A06A-25D20130C127}"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4"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5"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D439843A-D125-4ED3-AF79-9F3F8795957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618977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8CBDDE60-2462-438A-8651-FB29F43CFA2A}"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FCA9630C-B7F1-49C5-A324-2EEF51B9F59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987105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14197363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5189587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BC80EB0-2782-4A52-8DF4-89110DEDA941}"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86ED6CE6-7216-400E-8167-353788D54AD1}"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7145905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F2FC739-95EA-4510-BFF8-9480E67BAB50}"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5C67DA10-5351-4CEA-8985-8102B5B7664F}"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284495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068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65F1225D-2729-4856-99ED-E67A9DD1B11D}" type="datetimeFigureOut">
              <a:rPr lang="en-GB"/>
              <a:pPr>
                <a:defRPr/>
              </a:pPr>
              <a:t>12/06/2017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45C8B86C-DEFB-4902-A1CA-A33F0CBE4119}" type="slidenum">
              <a:rPr lang="en-GB"/>
              <a:pPr>
                <a:defRPr/>
              </a:pPr>
              <a:t>‹#›</a:t>
            </a:fld>
            <a:endParaRPr lang="en-GB"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020187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63163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34691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13056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84319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2603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859012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7278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6365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DA22E7-88C1-4EB9-B3ED-6DFBFE9CAD83}"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E483F5-E328-4881-AF18-C80AF079E27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4659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z="1000" smtClean="0">
                <a:latin typeface="Arial" pitchFamily="34" charset="0"/>
                <a:cs typeface="Arial" pitchFamily="34" charset="0"/>
              </a:defRPr>
            </a:lvl1pPr>
          </a:lstStyle>
          <a:p>
            <a:pPr>
              <a:defRPr/>
            </a:pPr>
            <a:fld id="{B80C310B-DFD9-42A6-913B-C196F7C311AB}" type="datetimeFigureOut">
              <a:rPr lang="en-GB"/>
              <a:pPr>
                <a:defRPr/>
              </a:pPr>
              <a:t>12/06/2017</a:t>
            </a:fld>
            <a:endParaRPr lang="en-GB" dirty="0"/>
          </a:p>
        </p:txBody>
      </p:sp>
      <p:sp>
        <p:nvSpPr>
          <p:cNvPr id="6" name="Footer Placeholder 5"/>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dirty="0"/>
          </a:p>
        </p:txBody>
      </p:sp>
      <p:sp>
        <p:nvSpPr>
          <p:cNvPr id="7" name="Slide Number Placeholder 6"/>
          <p:cNvSpPr>
            <a:spLocks noGrp="1"/>
          </p:cNvSpPr>
          <p:nvPr>
            <p:ph type="sldNum" sz="quarter" idx="12"/>
          </p:nvPr>
        </p:nvSpPr>
        <p:spPr/>
        <p:txBody>
          <a:bodyPr/>
          <a:lstStyle>
            <a:lvl1pPr>
              <a:defRPr sz="1000" smtClean="0">
                <a:latin typeface="Arial" pitchFamily="34" charset="0"/>
                <a:cs typeface="Arial" pitchFamily="34" charset="0"/>
              </a:defRPr>
            </a:lvl1pPr>
          </a:lstStyle>
          <a:p>
            <a:pPr>
              <a:defRPr/>
            </a:pPr>
            <a:fld id="{32BDD9B7-BB51-43B5-BE61-99F13209191B}" type="slidenum">
              <a:rPr lang="en-GB"/>
              <a:pPr>
                <a:defRPr/>
              </a:pPr>
              <a:t>‹#›</a:t>
            </a:fld>
            <a:endParaRPr lang="en-GB"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9027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2608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3506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72775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49006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718134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5180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661885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56433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3421CF6-0122-448D-86B1-33CDADB25416}" type="datetimeFigureOut">
              <a:rPr lang="en-GB" smtClean="0">
                <a:solidFill>
                  <a:prstClr val="black">
                    <a:tint val="75000"/>
                  </a:prstClr>
                </a:solidFill>
              </a:rPr>
              <a:pPr/>
              <a:t>12/06/2017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F206010-2915-4279-86EF-6AAD4A5A1C7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842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pPr>
                <a:defRPr/>
              </a:pPr>
              <a:t>12/06/2017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A2384F7-508F-4C15-B6B8-84E04640E750}"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319BEBA-2DEE-4C31-913C-A93B1957701A}"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08377344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ctr" rtl="0" eaLnBrk="0" fontAlgn="base" hangingPunct="0">
        <a:spcBef>
          <a:spcPct val="0"/>
        </a:spcBef>
        <a:spcAft>
          <a:spcPct val="0"/>
        </a:spcAft>
        <a:defRPr sz="3600" b="1" kern="1200">
          <a:solidFill>
            <a:srgbClr val="4283C4"/>
          </a:solidFill>
          <a:latin typeface="Arial" pitchFamily="34" charset="0"/>
          <a:ea typeface="+mj-ea"/>
          <a:cs typeface="Arial" pitchFamily="34" charset="0"/>
        </a:defRPr>
      </a:lvl1pPr>
      <a:lvl2pPr algn="ctr" rtl="0" eaLnBrk="0" fontAlgn="base" hangingPunct="0">
        <a:spcBef>
          <a:spcPct val="0"/>
        </a:spcBef>
        <a:spcAft>
          <a:spcPct val="0"/>
        </a:spcAft>
        <a:defRPr sz="3600" b="1">
          <a:solidFill>
            <a:srgbClr val="4283C4"/>
          </a:solidFill>
          <a:latin typeface="Arial" charset="0"/>
          <a:cs typeface="Arial" charset="0"/>
        </a:defRPr>
      </a:lvl2pPr>
      <a:lvl3pPr algn="ctr" rtl="0" eaLnBrk="0" fontAlgn="base" hangingPunct="0">
        <a:spcBef>
          <a:spcPct val="0"/>
        </a:spcBef>
        <a:spcAft>
          <a:spcPct val="0"/>
        </a:spcAft>
        <a:defRPr sz="3600" b="1">
          <a:solidFill>
            <a:srgbClr val="4283C4"/>
          </a:solidFill>
          <a:latin typeface="Arial" charset="0"/>
          <a:cs typeface="Arial" charset="0"/>
        </a:defRPr>
      </a:lvl3pPr>
      <a:lvl4pPr algn="ctr" rtl="0" eaLnBrk="0" fontAlgn="base" hangingPunct="0">
        <a:spcBef>
          <a:spcPct val="0"/>
        </a:spcBef>
        <a:spcAft>
          <a:spcPct val="0"/>
        </a:spcAft>
        <a:defRPr sz="3600" b="1">
          <a:solidFill>
            <a:srgbClr val="4283C4"/>
          </a:solidFill>
          <a:latin typeface="Arial" charset="0"/>
          <a:cs typeface="Arial" charset="0"/>
        </a:defRPr>
      </a:lvl4pPr>
      <a:lvl5pPr algn="ctr" rtl="0" eaLnBrk="0" fontAlgn="base" hangingPunct="0">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2" descr="C:\Documents and Settings\PlummO01\Desktop\KCC_Logo_New_2012_Framed.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217315" y="6356350"/>
            <a:ext cx="675860" cy="452327"/>
          </a:xfrm>
          <a:prstGeom prst="rect">
            <a:avLst/>
          </a:prstGeom>
          <a:noFill/>
          <a:ln w="9525">
            <a:noFill/>
            <a:miter lim="800000"/>
            <a:headEnd/>
            <a:tailEnd/>
          </a:ln>
        </p:spPr>
      </p:pic>
      <p:sp>
        <p:nvSpPr>
          <p:cNvPr id="9" name="Footer Placeholder 4"/>
          <p:cNvSpPr txBox="1">
            <a:spLocks/>
          </p:cNvSpPr>
          <p:nvPr/>
        </p:nvSpPr>
        <p:spPr>
          <a:xfrm>
            <a:off x="3124200" y="6619875"/>
            <a:ext cx="2895600" cy="203200"/>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r>
              <a:rPr lang="en-GB" dirty="0" smtClean="0">
                <a:solidFill>
                  <a:prstClr val="black">
                    <a:tint val="75000"/>
                  </a:prstClr>
                </a:solidFill>
              </a:rPr>
              <a:t>Page </a:t>
            </a:r>
            <a:fld id="{A5564490-D8A1-43C0-AFF5-33C827627356}" type="slidenum">
              <a:rPr lang="en-GB" smtClean="0">
                <a:solidFill>
                  <a:prstClr val="black">
                    <a:tint val="75000"/>
                  </a:prstClr>
                </a:solidFill>
              </a:rPr>
              <a:pPr eaLnBrk="0" hangingPunct="0">
                <a:defRPr/>
              </a:pPr>
              <a:t>‹#›</a:t>
            </a:fld>
            <a:endParaRPr lang="en-GB" dirty="0">
              <a:solidFill>
                <a:prstClr val="black">
                  <a:tint val="75000"/>
                </a:prstClr>
              </a:solidFill>
            </a:endParaRPr>
          </a:p>
        </p:txBody>
      </p:sp>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eaLnBrk="0" hangingPunct="0">
              <a:spcBef>
                <a:spcPct val="50000"/>
              </a:spcBef>
              <a:defRPr/>
            </a:pPr>
            <a:endParaRPr lang="en-GB" sz="1600"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fld id="{78CF498F-3004-4257-9133-91FE5AC44667}" type="datetime5">
              <a:rPr lang="en-GB" smtClean="0">
                <a:solidFill>
                  <a:prstClr val="black">
                    <a:tint val="75000"/>
                  </a:prstClr>
                </a:solidFill>
              </a:rPr>
              <a:pPr eaLnBrk="0" hangingPunct="0">
                <a:defRPr/>
              </a:pPr>
              <a:t>12-Jun-17</a:t>
            </a:fld>
            <a:endParaRPr lang="en-GB" dirty="0">
              <a:solidFill>
                <a:prstClr val="black">
                  <a:tint val="75000"/>
                </a:prstClr>
              </a:solidFill>
            </a:endParaRPr>
          </a:p>
        </p:txBody>
      </p:sp>
    </p:spTree>
    <p:extLst>
      <p:ext uri="{BB962C8B-B14F-4D97-AF65-F5344CB8AC3E}">
        <p14:creationId xmlns:p14="http://schemas.microsoft.com/office/powerpoint/2010/main" val="370198049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1E7AABF5-97CB-4532-BC37-0D3E6F1A0AD6}" type="datetime1">
              <a:rPr lang="en-GB"/>
              <a:pPr defTabSz="449263">
                <a:defRPr/>
              </a:pPr>
              <a:t>12/06/2017</a:t>
            </a:fld>
            <a:endParaRPr lang="en-GB" dirty="0"/>
          </a:p>
        </p:txBody>
      </p:sp>
      <p:sp>
        <p:nvSpPr>
          <p:cNvPr id="1028" name="Rectangle 4"/>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a:lnSpc>
                <a:spcPct val="100000"/>
              </a:lnSpc>
              <a:buClr>
                <a:srgbClr val="898989"/>
              </a:buClr>
              <a:buSzPct val="100000"/>
              <a:buFont typeface="Calibri"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898989"/>
                </a:solidFill>
                <a:latin typeface="Calibri" pitchFamily="32" charset="0"/>
                <a:ea typeface="+mn-ea"/>
                <a:cs typeface="Lucida Sans Unicode" charset="0"/>
              </a:defRPr>
            </a:lvl1pPr>
          </a:lstStyle>
          <a:p>
            <a:pPr defTabSz="449263">
              <a:defRPr/>
            </a:pPr>
            <a:r>
              <a:rPr lang="en-GB" dirty="0"/>
              <a:t>Oscar Plummer</a:t>
            </a:r>
          </a:p>
        </p:txBody>
      </p:sp>
      <p:sp>
        <p:nvSpPr>
          <p:cNvPr id="1029" name="Rectangle 5"/>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lnSpc>
                <a:spcPct val="100000"/>
              </a:lnSpc>
              <a:buClr>
                <a:srgbClr val="898989"/>
              </a:buClr>
              <a:buSzPct val="100000"/>
              <a:buFont typeface="Calibri" pitchFamily="-84" charset="0"/>
              <a:buNone/>
              <a:defRPr sz="1200">
                <a:solidFill>
                  <a:srgbClr val="898989"/>
                </a:solidFill>
                <a:latin typeface="Calibri" pitchFamily="-84" charset="0"/>
                <a:ea typeface="ＭＳ Ｐゴシック" pitchFamily="-84" charset="-128"/>
                <a:cs typeface="+mn-cs"/>
              </a:defRPr>
            </a:lvl1pPr>
          </a:lstStyle>
          <a:p>
            <a:pPr defTabSz="449263">
              <a:defRPr/>
            </a:pPr>
            <a:fld id="{0BC42BBD-8311-4976-9969-DD5CB9CC7A1D}" type="slidenum">
              <a:rPr lang="en-GB"/>
              <a:pPr defTabSz="449263">
                <a:defRPr/>
              </a:pPr>
              <a:t>‹#›</a:t>
            </a:fld>
            <a:endParaRPr lang="en-GB" dirty="0"/>
          </a:p>
        </p:txBody>
      </p:sp>
    </p:spTree>
    <p:extLst>
      <p:ext uri="{BB962C8B-B14F-4D97-AF65-F5344CB8AC3E}">
        <p14:creationId xmlns:p14="http://schemas.microsoft.com/office/powerpoint/2010/main" val="325151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p:txStyles>
    <p:titleStyle>
      <a:lvl1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mj-lt"/>
          <a:ea typeface="ＭＳ Ｐゴシック" charset="0"/>
          <a:cs typeface="+mj-cs"/>
        </a:defRPr>
      </a:lvl1pPr>
      <a:lvl2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2pPr>
      <a:lvl3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3pPr>
      <a:lvl4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4pPr>
      <a:lvl5pPr algn="ctr" defTabSz="449263" rtl="0" eaLnBrk="0" fontAlgn="base" hangingPunct="0">
        <a:lnSpc>
          <a:spcPct val="93000"/>
        </a:lnSpc>
        <a:spcBef>
          <a:spcPct val="0"/>
        </a:spcBef>
        <a:spcAft>
          <a:spcPct val="0"/>
        </a:spcAft>
        <a:buClr>
          <a:srgbClr val="000000"/>
        </a:buClr>
        <a:buSzPct val="100000"/>
        <a:buFont typeface="Calibri" pitchFamily="34" charset="0"/>
        <a:defRPr sz="4400">
          <a:solidFill>
            <a:srgbClr val="000000"/>
          </a:solidFill>
          <a:latin typeface="Calibri" pitchFamily="32" charset="0"/>
          <a:ea typeface="ＭＳ Ｐゴシック" charset="0"/>
          <a:cs typeface="MS Gothic" charset="0"/>
        </a:defRPr>
      </a:lvl5pPr>
      <a:lvl6pPr marL="4572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6pPr>
      <a:lvl7pPr marL="9144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7pPr>
      <a:lvl8pPr marL="13716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8pPr>
      <a:lvl9pPr marL="1828800" algn="ctr" defTabSz="449263" rtl="0" fontAlgn="base">
        <a:lnSpc>
          <a:spcPct val="93000"/>
        </a:lnSpc>
        <a:spcBef>
          <a:spcPct val="0"/>
        </a:spcBef>
        <a:spcAft>
          <a:spcPct val="0"/>
        </a:spcAft>
        <a:buClr>
          <a:srgbClr val="000000"/>
        </a:buClr>
        <a:buSzPct val="100000"/>
        <a:buFont typeface="Calibri" pitchFamily="32" charset="0"/>
        <a:defRPr sz="4400">
          <a:solidFill>
            <a:srgbClr val="000000"/>
          </a:solidFill>
          <a:latin typeface="Calibri" pitchFamily="32" charset="0"/>
          <a:ea typeface="MS Gothic" charset="0"/>
          <a:cs typeface="MS Gothic" charset="0"/>
        </a:defRPr>
      </a:lvl9pPr>
    </p:titleStyle>
    <p:body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0825" y="274638"/>
            <a:ext cx="8642350" cy="490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250825" y="908050"/>
            <a:ext cx="8642350"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29" name="Picture 2" descr="C:\Documents and Settings\PlummO01\Desktop\KCC_Logo_New_2012_Framed.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217315" y="6356350"/>
            <a:ext cx="675860" cy="452327"/>
          </a:xfrm>
          <a:prstGeom prst="rect">
            <a:avLst/>
          </a:prstGeom>
          <a:noFill/>
          <a:ln w="9525">
            <a:noFill/>
            <a:miter lim="800000"/>
            <a:headEnd/>
            <a:tailEnd/>
          </a:ln>
        </p:spPr>
      </p:pic>
      <p:sp>
        <p:nvSpPr>
          <p:cNvPr id="10" name="Line 12"/>
          <p:cNvSpPr>
            <a:spLocks noChangeShapeType="1"/>
          </p:cNvSpPr>
          <p:nvPr/>
        </p:nvSpPr>
        <p:spPr bwMode="auto">
          <a:xfrm>
            <a:off x="250825" y="6356350"/>
            <a:ext cx="7273925" cy="0"/>
          </a:xfrm>
          <a:prstGeom prst="line">
            <a:avLst/>
          </a:prstGeom>
          <a:noFill/>
          <a:ln w="12700">
            <a:solidFill>
              <a:srgbClr val="B2B2B2"/>
            </a:solidFill>
            <a:round/>
            <a:headEnd/>
            <a:tailEnd/>
          </a:ln>
        </p:spPr>
        <p:txBody>
          <a:bodyPr/>
          <a:lstStyle/>
          <a:p>
            <a:pPr eaLnBrk="0" hangingPunct="0">
              <a:spcBef>
                <a:spcPct val="50000"/>
              </a:spcBef>
              <a:defRPr/>
            </a:pPr>
            <a:endParaRPr lang="en-GB" sz="1600" dirty="0">
              <a:solidFill>
                <a:srgbClr val="000000"/>
              </a:solidFill>
              <a:cs typeface="Arial" charset="0"/>
            </a:endParaRPr>
          </a:p>
        </p:txBody>
      </p:sp>
      <p:sp>
        <p:nvSpPr>
          <p:cNvPr id="11" name="Footer Placeholder 4"/>
          <p:cNvSpPr txBox="1">
            <a:spLocks/>
          </p:cNvSpPr>
          <p:nvPr/>
        </p:nvSpPr>
        <p:spPr>
          <a:xfrm>
            <a:off x="3124200" y="6415088"/>
            <a:ext cx="2895600" cy="204787"/>
          </a:xfrm>
          <a:prstGeom prst="rect">
            <a:avLst/>
          </a:prstGeom>
        </p:spPr>
        <p:txBody>
          <a:bodyPr anchor="ctr"/>
          <a:lstStyle>
            <a:defPPr>
              <a:defRPr lang="en-US"/>
            </a:defPPr>
            <a:lvl1pPr algn="ct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0" hangingPunct="0">
              <a:defRPr/>
            </a:pPr>
            <a:endParaRPr lang="en-GB" dirty="0">
              <a:solidFill>
                <a:prstClr val="black">
                  <a:tint val="75000"/>
                </a:prstClr>
              </a:solidFill>
            </a:endParaRPr>
          </a:p>
        </p:txBody>
      </p:sp>
    </p:spTree>
    <p:extLst>
      <p:ext uri="{BB962C8B-B14F-4D97-AF65-F5344CB8AC3E}">
        <p14:creationId xmlns:p14="http://schemas.microsoft.com/office/powerpoint/2010/main" val="27456452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p:txStyles>
    <p:titleStyle>
      <a:lvl1pPr algn="ctr" rtl="0" eaLnBrk="1" fontAlgn="base" hangingPunct="1">
        <a:spcBef>
          <a:spcPct val="0"/>
        </a:spcBef>
        <a:spcAft>
          <a:spcPct val="0"/>
        </a:spcAft>
        <a:defRPr sz="24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2400" b="1">
          <a:solidFill>
            <a:srgbClr val="4283C4"/>
          </a:solidFill>
          <a:latin typeface="Arial" charset="0"/>
          <a:cs typeface="Arial" charset="0"/>
        </a:defRPr>
      </a:lvl2pPr>
      <a:lvl3pPr algn="ctr" rtl="0" eaLnBrk="1" fontAlgn="base" hangingPunct="1">
        <a:spcBef>
          <a:spcPct val="0"/>
        </a:spcBef>
        <a:spcAft>
          <a:spcPct val="0"/>
        </a:spcAft>
        <a:defRPr sz="2400" b="1">
          <a:solidFill>
            <a:srgbClr val="4283C4"/>
          </a:solidFill>
          <a:latin typeface="Arial" charset="0"/>
          <a:cs typeface="Arial" charset="0"/>
        </a:defRPr>
      </a:lvl3pPr>
      <a:lvl4pPr algn="ctr" rtl="0" eaLnBrk="1" fontAlgn="base" hangingPunct="1">
        <a:spcBef>
          <a:spcPct val="0"/>
        </a:spcBef>
        <a:spcAft>
          <a:spcPct val="0"/>
        </a:spcAft>
        <a:defRPr sz="2400" b="1">
          <a:solidFill>
            <a:srgbClr val="4283C4"/>
          </a:solidFill>
          <a:latin typeface="Arial" charset="0"/>
          <a:cs typeface="Arial" charset="0"/>
        </a:defRPr>
      </a:lvl4pPr>
      <a:lvl5pPr algn="ctr" rtl="0" eaLnBrk="1" fontAlgn="base" hangingPunct="1">
        <a:spcBef>
          <a:spcPct val="0"/>
        </a:spcBef>
        <a:spcAft>
          <a:spcPct val="0"/>
        </a:spcAft>
        <a:defRPr sz="24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2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405395087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265812152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734799F-4268-4EC8-BD35-AD78BCD79C62}" type="datetimeFigureOut">
              <a:rPr lang="en-GB">
                <a:solidFill>
                  <a:prstClr val="black">
                    <a:tint val="75000"/>
                  </a:prstClr>
                </a:solidFill>
              </a:rPr>
              <a:pPr>
                <a:defRPr/>
              </a:pPr>
              <a:t>12/06/2017</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4BC50A-3A69-46D9-983C-2787DDA65208}" type="slidenum">
              <a:rPr lang="en-GB">
                <a:solidFill>
                  <a:prstClr val="black">
                    <a:tint val="75000"/>
                  </a:prstClr>
                </a:solidFill>
              </a:rPr>
              <a:pPr>
                <a:defRPr/>
              </a:pPr>
              <a:t>‹#›</a:t>
            </a:fld>
            <a:endParaRPr lang="en-GB" dirty="0">
              <a:solidFill>
                <a:prstClr val="black">
                  <a:tint val="75000"/>
                </a:prstClr>
              </a:solidFill>
            </a:endParaRPr>
          </a:p>
        </p:txBody>
      </p:sp>
    </p:spTree>
    <p:extLst>
      <p:ext uri="{BB962C8B-B14F-4D97-AF65-F5344CB8AC3E}">
        <p14:creationId xmlns:p14="http://schemas.microsoft.com/office/powerpoint/2010/main" val="3210188963"/>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BDA22E7-88C1-4EB9-B3ED-6DFBFE9CAD83}" type="datetimeFigureOut">
              <a:rPr lang="en-GB" smtClean="0">
                <a:solidFill>
                  <a:prstClr val="black">
                    <a:tint val="75000"/>
                  </a:prstClr>
                </a:solidFill>
                <a:latin typeface="Calibri"/>
              </a:rPr>
              <a:pPr fontAlgn="auto">
                <a:spcBef>
                  <a:spcPts val="0"/>
                </a:spcBef>
                <a:spcAft>
                  <a:spcPts val="0"/>
                </a:spcAft>
              </a:pPr>
              <a:t>12/06/2017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7E483F5-E328-4881-AF18-C80AF079E276}"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42327939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3421CF6-0122-448D-86B1-33CDADB25416}" type="datetimeFigureOut">
              <a:rPr lang="en-GB" smtClean="0">
                <a:solidFill>
                  <a:prstClr val="black">
                    <a:tint val="75000"/>
                  </a:prstClr>
                </a:solidFill>
                <a:latin typeface="Calibri"/>
              </a:rPr>
              <a:pPr fontAlgn="auto">
                <a:spcBef>
                  <a:spcPts val="0"/>
                </a:spcBef>
                <a:spcAft>
                  <a:spcPts val="0"/>
                </a:spcAft>
              </a:pPr>
              <a:t>12/06/2017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F206010-2915-4279-86EF-6AAD4A5A1C7B}"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886457328"/>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microsoft.com/office/2007/relationships/hdphoto" Target="../media/hdphoto1.wdp"/><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kentcht.nhs.uk/service/school-health/" TargetMode="External"/><Relationship Id="rId2" Type="http://schemas.openxmlformats.org/officeDocument/2006/relationships/hyperlink" Target="mailto:kchft.schoolhealth@nhs.ne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9.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elsi.org.uk/__data/assets/file/0007/19708/b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hidden">
          <a:xfrm>
            <a:off x="0" y="-24243"/>
            <a:ext cx="9144000" cy="5733256"/>
          </a:xfrm>
          <a:prstGeom prst="rect">
            <a:avLst/>
          </a:prstGeom>
          <a:noFill/>
        </p:spPr>
      </p:pic>
      <p:sp>
        <p:nvSpPr>
          <p:cNvPr id="2" name="Title 1"/>
          <p:cNvSpPr>
            <a:spLocks noGrp="1"/>
          </p:cNvSpPr>
          <p:nvPr>
            <p:ph type="ctrTitle"/>
          </p:nvPr>
        </p:nvSpPr>
        <p:spPr>
          <a:xfrm>
            <a:off x="108520" y="1628800"/>
            <a:ext cx="9144000" cy="1944216"/>
          </a:xfrm>
        </p:spPr>
        <p:txBody>
          <a:bodyPr>
            <a:noAutofit/>
            <a:scene3d>
              <a:camera prst="orthographicFront"/>
              <a:lightRig rig="soft" dir="t">
                <a:rot lat="0" lon="0" rev="10800000"/>
              </a:lightRig>
            </a:scene3d>
            <a:sp3d>
              <a:bevelT w="27940" h="12700"/>
              <a:contourClr>
                <a:srgbClr val="DDDDDD"/>
              </a:contourClr>
            </a:sp3d>
          </a:bodyPr>
          <a:lstStyle/>
          <a:p>
            <a:pPr algn="l"/>
            <a:r>
              <a:rPr lang="en-GB" sz="11500" spc="300" dirty="0" smtClean="0">
                <a:ln w="11430"/>
                <a:solidFill>
                  <a:schemeClr val="bg1"/>
                </a:solidFill>
                <a:effectLst>
                  <a:outerShdw blurRad="25400" algn="tl" rotWithShape="0">
                    <a:srgbClr val="000000">
                      <a:alpha val="43000"/>
                    </a:srgbClr>
                  </a:outerShdw>
                </a:effectLst>
                <a:latin typeface="+mj-lt"/>
              </a:rPr>
              <a:t>Headteacher Briefings</a:t>
            </a:r>
            <a:br>
              <a:rPr lang="en-GB" sz="11500" spc="300" dirty="0" smtClean="0">
                <a:ln w="11430"/>
                <a:solidFill>
                  <a:schemeClr val="bg1"/>
                </a:solidFill>
                <a:effectLst>
                  <a:outerShdw blurRad="25400" algn="tl" rotWithShape="0">
                    <a:srgbClr val="000000">
                      <a:alpha val="43000"/>
                    </a:srgbClr>
                  </a:outerShdw>
                </a:effectLst>
                <a:latin typeface="+mj-lt"/>
              </a:rPr>
            </a:br>
            <a:r>
              <a:rPr lang="en-GB" sz="5400" spc="300" dirty="0" smtClean="0">
                <a:ln w="11430"/>
                <a:solidFill>
                  <a:schemeClr val="bg1"/>
                </a:solidFill>
                <a:effectLst>
                  <a:outerShdw blurRad="25400" algn="tl" rotWithShape="0">
                    <a:srgbClr val="000000">
                      <a:alpha val="43000"/>
                    </a:srgbClr>
                  </a:outerShdw>
                </a:effectLst>
                <a:latin typeface="+mj-lt"/>
              </a:rPr>
              <a:t>June 2017</a:t>
            </a:r>
            <a:endParaRPr lang="en-GB" sz="5400" spc="300" dirty="0">
              <a:ln w="11430"/>
              <a:solidFill>
                <a:schemeClr val="bg1"/>
              </a:solidFill>
              <a:effectLst>
                <a:outerShdw blurRad="25400" algn="tl" rotWithShape="0">
                  <a:srgbClr val="000000">
                    <a:alpha val="43000"/>
                  </a:srgbClr>
                </a:outerShdw>
              </a:effectLst>
              <a:latin typeface="+mj-lt"/>
            </a:endParaRPr>
          </a:p>
        </p:txBody>
      </p:sp>
      <p:sp>
        <p:nvSpPr>
          <p:cNvPr id="8" name="TextBox 7"/>
          <p:cNvSpPr txBox="1"/>
          <p:nvPr/>
        </p:nvSpPr>
        <p:spPr>
          <a:xfrm>
            <a:off x="376709" y="6021288"/>
            <a:ext cx="7075685" cy="461665"/>
          </a:xfrm>
          <a:prstGeom prst="rect">
            <a:avLst/>
          </a:prstGeom>
          <a:noFill/>
        </p:spPr>
        <p:txBody>
          <a:bodyPr wrap="square" rtlCol="0">
            <a:spAutoFit/>
          </a:bodyPr>
          <a:lstStyle/>
          <a:p>
            <a:r>
              <a:rPr lang="en-GB" sz="2400" dirty="0" smtClean="0">
                <a:latin typeface="+mn-lt"/>
              </a:rPr>
              <a:t>Children, Young People and Education Services </a:t>
            </a:r>
            <a:endParaRPr lang="en-GB" sz="2400" dirty="0">
              <a:latin typeface="+mn-lt"/>
            </a:endParaRPr>
          </a:p>
        </p:txBody>
      </p:sp>
    </p:spTree>
    <p:extLst>
      <p:ext uri="{BB962C8B-B14F-4D97-AF65-F5344CB8AC3E}">
        <p14:creationId xmlns:p14="http://schemas.microsoft.com/office/powerpoint/2010/main" val="238347048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568952" cy="720080"/>
          </a:xfrm>
        </p:spPr>
        <p:txBody>
          <a:bodyPr>
            <a:noAutofit/>
          </a:bodyPr>
          <a:lstStyle/>
          <a:p>
            <a:r>
              <a:rPr lang="en-GB" sz="3600" b="1" dirty="0" smtClean="0">
                <a:solidFill>
                  <a:srgbClr val="4283C4"/>
                </a:solidFill>
                <a:latin typeface="Arial" panose="020B0604020202020204" pitchFamily="34" charset="0"/>
                <a:cs typeface="Arial" panose="020B0604020202020204" pitchFamily="34" charset="0"/>
              </a:rPr>
              <a:t>High Needs Funding - Primary School examples</a:t>
            </a:r>
            <a:endParaRPr lang="en-GB" sz="3600" b="1" dirty="0">
              <a:solidFill>
                <a:srgbClr val="4283C4"/>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18934303"/>
              </p:ext>
            </p:extLst>
          </p:nvPr>
        </p:nvGraphicFramePr>
        <p:xfrm>
          <a:off x="2049488" y="2012414"/>
          <a:ext cx="5184576" cy="1752600"/>
        </p:xfrm>
        <a:graphic>
          <a:graphicData uri="http://schemas.openxmlformats.org/drawingml/2006/table">
            <a:tbl>
              <a:tblPr firstRow="1" bandRow="1">
                <a:tableStyleId>{5C22544A-7EE6-4342-B048-85BDC9FD1C3A}</a:tableStyleId>
              </a:tblPr>
              <a:tblGrid>
                <a:gridCol w="1296144"/>
                <a:gridCol w="1296144"/>
                <a:gridCol w="1296144"/>
                <a:gridCol w="1296144"/>
              </a:tblGrid>
              <a:tr h="370840">
                <a:tc>
                  <a:txBody>
                    <a:bodyPr/>
                    <a:lstStyle/>
                    <a:p>
                      <a:endParaRPr lang="en-GB" dirty="0"/>
                    </a:p>
                  </a:txBody>
                  <a:tcPr/>
                </a:tc>
                <a:tc>
                  <a:txBody>
                    <a:bodyPr/>
                    <a:lstStyle/>
                    <a:p>
                      <a:pPr algn="ctr"/>
                      <a:r>
                        <a:rPr lang="en-GB" dirty="0" smtClean="0"/>
                        <a:t>Pupil Numbers</a:t>
                      </a:r>
                      <a:endParaRPr lang="en-GB" dirty="0"/>
                    </a:p>
                  </a:txBody>
                  <a:tcPr/>
                </a:tc>
                <a:tc>
                  <a:txBody>
                    <a:bodyPr/>
                    <a:lstStyle/>
                    <a:p>
                      <a:pPr algn="ctr"/>
                      <a:r>
                        <a:rPr lang="en-GB" dirty="0" smtClean="0"/>
                        <a:t>High</a:t>
                      </a:r>
                      <a:r>
                        <a:rPr lang="en-GB" baseline="0" dirty="0" smtClean="0"/>
                        <a:t> Needs Numbers</a:t>
                      </a:r>
                      <a:endParaRPr lang="en-GB" dirty="0"/>
                    </a:p>
                  </a:txBody>
                  <a:tcPr/>
                </a:tc>
                <a:tc>
                  <a:txBody>
                    <a:bodyPr/>
                    <a:lstStyle/>
                    <a:p>
                      <a:pPr algn="ctr"/>
                      <a:r>
                        <a:rPr lang="en-GB" dirty="0" smtClean="0"/>
                        <a:t>Percentage</a:t>
                      </a:r>
                      <a:endParaRPr lang="en-GB" dirty="0"/>
                    </a:p>
                  </a:txBody>
                  <a:tcPr/>
                </a:tc>
              </a:tr>
              <a:tr h="370840">
                <a:tc>
                  <a:txBody>
                    <a:bodyPr/>
                    <a:lstStyle/>
                    <a:p>
                      <a:r>
                        <a:rPr lang="en-GB" dirty="0" smtClean="0"/>
                        <a:t>School A</a:t>
                      </a:r>
                      <a:endParaRPr lang="en-GB" dirty="0"/>
                    </a:p>
                  </a:txBody>
                  <a:tcPr/>
                </a:tc>
                <a:tc>
                  <a:txBody>
                    <a:bodyPr/>
                    <a:lstStyle/>
                    <a:p>
                      <a:pPr algn="ctr"/>
                      <a:r>
                        <a:rPr lang="en-GB" dirty="0" smtClean="0"/>
                        <a:t>459</a:t>
                      </a:r>
                      <a:endParaRPr lang="en-GB" dirty="0"/>
                    </a:p>
                  </a:txBody>
                  <a:tcPr/>
                </a:tc>
                <a:tc>
                  <a:txBody>
                    <a:bodyPr/>
                    <a:lstStyle/>
                    <a:p>
                      <a:pPr algn="ctr"/>
                      <a:r>
                        <a:rPr lang="en-GB" dirty="0" smtClean="0"/>
                        <a:t>25</a:t>
                      </a:r>
                      <a:endParaRPr lang="en-GB" dirty="0"/>
                    </a:p>
                  </a:txBody>
                  <a:tcPr/>
                </a:tc>
                <a:tc>
                  <a:txBody>
                    <a:bodyPr/>
                    <a:lstStyle/>
                    <a:p>
                      <a:pPr algn="ctr"/>
                      <a:r>
                        <a:rPr lang="en-GB" dirty="0" smtClean="0"/>
                        <a:t>5.4%</a:t>
                      </a:r>
                      <a:endParaRPr lang="en-GB" dirty="0"/>
                    </a:p>
                  </a:txBody>
                  <a:tcPr/>
                </a:tc>
              </a:tr>
              <a:tr h="370840">
                <a:tc>
                  <a:txBody>
                    <a:bodyPr/>
                    <a:lstStyle/>
                    <a:p>
                      <a:r>
                        <a:rPr lang="en-GB" dirty="0" smtClean="0"/>
                        <a:t>School B</a:t>
                      </a:r>
                      <a:endParaRPr lang="en-GB" dirty="0"/>
                    </a:p>
                  </a:txBody>
                  <a:tcPr/>
                </a:tc>
                <a:tc>
                  <a:txBody>
                    <a:bodyPr/>
                    <a:lstStyle/>
                    <a:p>
                      <a:pPr algn="ctr"/>
                      <a:r>
                        <a:rPr lang="en-GB" dirty="0" smtClean="0"/>
                        <a:t>454</a:t>
                      </a:r>
                      <a:endParaRPr lang="en-GB" dirty="0"/>
                    </a:p>
                  </a:txBody>
                  <a:tcPr/>
                </a:tc>
                <a:tc>
                  <a:txBody>
                    <a:bodyPr/>
                    <a:lstStyle/>
                    <a:p>
                      <a:pPr algn="ctr"/>
                      <a:r>
                        <a:rPr lang="en-GB" dirty="0" smtClean="0"/>
                        <a:t>11</a:t>
                      </a:r>
                      <a:endParaRPr lang="en-GB" dirty="0"/>
                    </a:p>
                  </a:txBody>
                  <a:tcPr/>
                </a:tc>
                <a:tc>
                  <a:txBody>
                    <a:bodyPr/>
                    <a:lstStyle/>
                    <a:p>
                      <a:pPr algn="ctr"/>
                      <a:r>
                        <a:rPr lang="en-GB" dirty="0" smtClean="0"/>
                        <a:t>2.4%</a:t>
                      </a:r>
                      <a:endParaRPr lang="en-GB" dirty="0"/>
                    </a:p>
                  </a:txBody>
                  <a:tcPr/>
                </a:tc>
              </a:tr>
              <a:tr h="370840">
                <a:tc>
                  <a:txBody>
                    <a:bodyPr/>
                    <a:lstStyle/>
                    <a:p>
                      <a:r>
                        <a:rPr lang="en-GB" dirty="0" smtClean="0"/>
                        <a:t>School C</a:t>
                      </a:r>
                      <a:endParaRPr lang="en-GB" dirty="0"/>
                    </a:p>
                  </a:txBody>
                  <a:tcPr/>
                </a:tc>
                <a:tc>
                  <a:txBody>
                    <a:bodyPr/>
                    <a:lstStyle/>
                    <a:p>
                      <a:pPr algn="ctr"/>
                      <a:r>
                        <a:rPr lang="en-GB" dirty="0" smtClean="0"/>
                        <a:t>482</a:t>
                      </a:r>
                      <a:endParaRPr lang="en-GB" dirty="0"/>
                    </a:p>
                  </a:txBody>
                  <a:tcPr/>
                </a:tc>
                <a:tc>
                  <a:txBody>
                    <a:bodyPr/>
                    <a:lstStyle/>
                    <a:p>
                      <a:pPr algn="ctr"/>
                      <a:r>
                        <a:rPr lang="en-GB" dirty="0" smtClean="0"/>
                        <a:t>3</a:t>
                      </a:r>
                      <a:endParaRPr lang="en-GB" dirty="0"/>
                    </a:p>
                  </a:txBody>
                  <a:tcPr/>
                </a:tc>
                <a:tc>
                  <a:txBody>
                    <a:bodyPr/>
                    <a:lstStyle/>
                    <a:p>
                      <a:pPr algn="ctr"/>
                      <a:r>
                        <a:rPr lang="en-GB" dirty="0" smtClean="0"/>
                        <a:t>0.6%</a:t>
                      </a:r>
                      <a:endParaRPr lang="en-GB" dirty="0"/>
                    </a:p>
                  </a:txBody>
                  <a:tcPr/>
                </a:tc>
              </a:tr>
            </a:tbl>
          </a:graphicData>
        </a:graphic>
      </p:graphicFrame>
      <p:sp>
        <p:nvSpPr>
          <p:cNvPr id="5" name="Title 1"/>
          <p:cNvSpPr txBox="1">
            <a:spLocks/>
          </p:cNvSpPr>
          <p:nvPr/>
        </p:nvSpPr>
        <p:spPr>
          <a:xfrm>
            <a:off x="755576" y="1364342"/>
            <a:ext cx="7772400" cy="7200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smtClean="0">
                <a:solidFill>
                  <a:prstClr val="black"/>
                </a:solidFill>
                <a:latin typeface="Arial" panose="020B0604020202020204" pitchFamily="34" charset="0"/>
                <a:cs typeface="Arial" panose="020B0604020202020204" pitchFamily="34" charset="0"/>
              </a:rPr>
              <a:t>Large schools with low levels of Notional SEN</a:t>
            </a:r>
            <a:endParaRPr lang="en-GB" dirty="0">
              <a:solidFill>
                <a:prstClr val="black"/>
              </a:solidFill>
              <a:latin typeface="Arial" panose="020B0604020202020204" pitchFamily="34" charset="0"/>
              <a:cs typeface="Arial" panose="020B0604020202020204" pitchFamily="34" charset="0"/>
            </a:endParaRPr>
          </a:p>
        </p:txBody>
      </p:sp>
      <p:sp>
        <p:nvSpPr>
          <p:cNvPr id="6" name="Title 1"/>
          <p:cNvSpPr txBox="1">
            <a:spLocks/>
          </p:cNvSpPr>
          <p:nvPr/>
        </p:nvSpPr>
        <p:spPr>
          <a:xfrm>
            <a:off x="755576" y="3956630"/>
            <a:ext cx="7772400" cy="7200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smtClean="0">
                <a:solidFill>
                  <a:prstClr val="black"/>
                </a:solidFill>
                <a:latin typeface="Arial" panose="020B0604020202020204" pitchFamily="34" charset="0"/>
                <a:cs typeface="Arial" panose="020B0604020202020204" pitchFamily="34" charset="0"/>
              </a:rPr>
              <a:t>Large schools with high levels of Notional SEN</a:t>
            </a:r>
            <a:endParaRPr lang="en-GB"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081772079"/>
              </p:ext>
            </p:extLst>
          </p:nvPr>
        </p:nvGraphicFramePr>
        <p:xfrm>
          <a:off x="1979712" y="4628728"/>
          <a:ext cx="5184576" cy="1752600"/>
        </p:xfrm>
        <a:graphic>
          <a:graphicData uri="http://schemas.openxmlformats.org/drawingml/2006/table">
            <a:tbl>
              <a:tblPr firstRow="1" bandRow="1">
                <a:tableStyleId>{5C22544A-7EE6-4342-B048-85BDC9FD1C3A}</a:tableStyleId>
              </a:tblPr>
              <a:tblGrid>
                <a:gridCol w="1296144"/>
                <a:gridCol w="1296144"/>
                <a:gridCol w="1296144"/>
                <a:gridCol w="1296144"/>
              </a:tblGrid>
              <a:tr h="370840">
                <a:tc>
                  <a:txBody>
                    <a:bodyPr/>
                    <a:lstStyle/>
                    <a:p>
                      <a:endParaRPr lang="en-GB" dirty="0"/>
                    </a:p>
                  </a:txBody>
                  <a:tcPr/>
                </a:tc>
                <a:tc>
                  <a:txBody>
                    <a:bodyPr/>
                    <a:lstStyle/>
                    <a:p>
                      <a:pPr algn="ctr"/>
                      <a:r>
                        <a:rPr lang="en-GB" dirty="0" smtClean="0"/>
                        <a:t>Pupil Numbers</a:t>
                      </a:r>
                      <a:endParaRPr lang="en-GB" dirty="0"/>
                    </a:p>
                  </a:txBody>
                  <a:tcPr/>
                </a:tc>
                <a:tc>
                  <a:txBody>
                    <a:bodyPr/>
                    <a:lstStyle/>
                    <a:p>
                      <a:pPr algn="ctr"/>
                      <a:r>
                        <a:rPr lang="en-GB" dirty="0" smtClean="0"/>
                        <a:t>High</a:t>
                      </a:r>
                      <a:r>
                        <a:rPr lang="en-GB" baseline="0" dirty="0" smtClean="0"/>
                        <a:t> Needs Numbers</a:t>
                      </a:r>
                      <a:endParaRPr lang="en-GB" dirty="0"/>
                    </a:p>
                  </a:txBody>
                  <a:tcPr/>
                </a:tc>
                <a:tc>
                  <a:txBody>
                    <a:bodyPr/>
                    <a:lstStyle/>
                    <a:p>
                      <a:pPr algn="ctr"/>
                      <a:r>
                        <a:rPr lang="en-GB" dirty="0" smtClean="0"/>
                        <a:t>Percentage</a:t>
                      </a:r>
                      <a:endParaRPr lang="en-GB" dirty="0"/>
                    </a:p>
                  </a:txBody>
                  <a:tcPr/>
                </a:tc>
              </a:tr>
              <a:tr h="370840">
                <a:tc>
                  <a:txBody>
                    <a:bodyPr/>
                    <a:lstStyle/>
                    <a:p>
                      <a:r>
                        <a:rPr lang="en-GB" dirty="0" smtClean="0"/>
                        <a:t>School A</a:t>
                      </a:r>
                      <a:endParaRPr lang="en-GB" dirty="0"/>
                    </a:p>
                  </a:txBody>
                  <a:tcPr/>
                </a:tc>
                <a:tc>
                  <a:txBody>
                    <a:bodyPr/>
                    <a:lstStyle/>
                    <a:p>
                      <a:pPr algn="ctr"/>
                      <a:r>
                        <a:rPr lang="en-GB" dirty="0" smtClean="0"/>
                        <a:t>422</a:t>
                      </a:r>
                      <a:endParaRPr lang="en-GB" dirty="0"/>
                    </a:p>
                  </a:txBody>
                  <a:tcPr/>
                </a:tc>
                <a:tc>
                  <a:txBody>
                    <a:bodyPr/>
                    <a:lstStyle/>
                    <a:p>
                      <a:pPr algn="ctr"/>
                      <a:r>
                        <a:rPr lang="en-GB" dirty="0" smtClean="0"/>
                        <a:t>27</a:t>
                      </a:r>
                      <a:endParaRPr lang="en-GB" dirty="0"/>
                    </a:p>
                  </a:txBody>
                  <a:tcPr/>
                </a:tc>
                <a:tc>
                  <a:txBody>
                    <a:bodyPr/>
                    <a:lstStyle/>
                    <a:p>
                      <a:pPr algn="ctr"/>
                      <a:r>
                        <a:rPr lang="en-GB" dirty="0" smtClean="0"/>
                        <a:t>6.4%</a:t>
                      </a:r>
                      <a:endParaRPr lang="en-GB" dirty="0"/>
                    </a:p>
                  </a:txBody>
                  <a:tcPr/>
                </a:tc>
              </a:tr>
              <a:tr h="370840">
                <a:tc>
                  <a:txBody>
                    <a:bodyPr/>
                    <a:lstStyle/>
                    <a:p>
                      <a:r>
                        <a:rPr lang="en-GB" dirty="0" smtClean="0"/>
                        <a:t>School B</a:t>
                      </a:r>
                      <a:endParaRPr lang="en-GB" dirty="0"/>
                    </a:p>
                  </a:txBody>
                  <a:tcPr/>
                </a:tc>
                <a:tc>
                  <a:txBody>
                    <a:bodyPr/>
                    <a:lstStyle/>
                    <a:p>
                      <a:pPr algn="ctr"/>
                      <a:r>
                        <a:rPr lang="en-GB" dirty="0" smtClean="0"/>
                        <a:t>405</a:t>
                      </a:r>
                      <a:endParaRPr lang="en-GB" dirty="0"/>
                    </a:p>
                  </a:txBody>
                  <a:tcPr/>
                </a:tc>
                <a:tc>
                  <a:txBody>
                    <a:bodyPr/>
                    <a:lstStyle/>
                    <a:p>
                      <a:pPr algn="ctr"/>
                      <a:r>
                        <a:rPr lang="en-GB" dirty="0" smtClean="0"/>
                        <a:t>7</a:t>
                      </a:r>
                      <a:endParaRPr lang="en-GB" dirty="0"/>
                    </a:p>
                  </a:txBody>
                  <a:tcPr/>
                </a:tc>
                <a:tc>
                  <a:txBody>
                    <a:bodyPr/>
                    <a:lstStyle/>
                    <a:p>
                      <a:pPr algn="ctr"/>
                      <a:r>
                        <a:rPr lang="en-GB" dirty="0" smtClean="0"/>
                        <a:t>1.7%</a:t>
                      </a:r>
                      <a:endParaRPr lang="en-GB" dirty="0"/>
                    </a:p>
                  </a:txBody>
                  <a:tcPr/>
                </a:tc>
              </a:tr>
              <a:tr h="370840">
                <a:tc>
                  <a:txBody>
                    <a:bodyPr/>
                    <a:lstStyle/>
                    <a:p>
                      <a:r>
                        <a:rPr lang="en-GB" dirty="0" smtClean="0"/>
                        <a:t>School C</a:t>
                      </a:r>
                      <a:endParaRPr lang="en-GB" dirty="0"/>
                    </a:p>
                  </a:txBody>
                  <a:tcPr/>
                </a:tc>
                <a:tc>
                  <a:txBody>
                    <a:bodyPr/>
                    <a:lstStyle/>
                    <a:p>
                      <a:pPr algn="ctr"/>
                      <a:r>
                        <a:rPr lang="en-GB" dirty="0" smtClean="0"/>
                        <a:t>415</a:t>
                      </a:r>
                      <a:endParaRPr lang="en-GB" dirty="0"/>
                    </a:p>
                  </a:txBody>
                  <a:tcPr/>
                </a:tc>
                <a:tc>
                  <a:txBody>
                    <a:bodyPr/>
                    <a:lstStyle/>
                    <a:p>
                      <a:pPr algn="ctr"/>
                      <a:r>
                        <a:rPr lang="en-GB" dirty="0" smtClean="0"/>
                        <a:t>2</a:t>
                      </a:r>
                      <a:endParaRPr lang="en-GB" dirty="0"/>
                    </a:p>
                  </a:txBody>
                  <a:tcPr/>
                </a:tc>
                <a:tc>
                  <a:txBody>
                    <a:bodyPr/>
                    <a:lstStyle/>
                    <a:p>
                      <a:pPr algn="ctr"/>
                      <a:r>
                        <a:rPr lang="en-GB" dirty="0" smtClean="0"/>
                        <a:t>0.5%</a:t>
                      </a:r>
                      <a:endParaRPr lang="en-GB" dirty="0"/>
                    </a:p>
                  </a:txBody>
                  <a:tcPr/>
                </a:tc>
              </a:tr>
            </a:tbl>
          </a:graphicData>
        </a:graphic>
      </p:graphicFrame>
    </p:spTree>
    <p:extLst>
      <p:ext uri="{BB962C8B-B14F-4D97-AF65-F5344CB8AC3E}">
        <p14:creationId xmlns:p14="http://schemas.microsoft.com/office/powerpoint/2010/main" val="737233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68" y="44624"/>
            <a:ext cx="8352928" cy="6740307"/>
          </a:xfrm>
          <a:prstGeom prst="rect">
            <a:avLst/>
          </a:prstGeom>
        </p:spPr>
        <p:txBody>
          <a:bodyPr wrap="square">
            <a:spAutoFit/>
          </a:bodyPr>
          <a:lstStyle/>
          <a:p>
            <a:pPr fontAlgn="auto">
              <a:spcBef>
                <a:spcPts val="0"/>
              </a:spcBef>
              <a:spcAft>
                <a:spcPts val="0"/>
              </a:spcAft>
            </a:pPr>
            <a:r>
              <a:rPr lang="en-GB" sz="3600" b="1" dirty="0">
                <a:solidFill>
                  <a:srgbClr val="4283C4"/>
                </a:solidFill>
                <a:latin typeface="Arial" panose="020B0604020202020204" pitchFamily="34" charset="0"/>
                <a:cs typeface="Arial" panose="020B0604020202020204" pitchFamily="34" charset="0"/>
              </a:rPr>
              <a:t>Example</a:t>
            </a:r>
            <a:r>
              <a:rPr lang="en-GB" sz="3600" dirty="0">
                <a:solidFill>
                  <a:srgbClr val="4283C4"/>
                </a:solidFill>
                <a:latin typeface="Arial" panose="020B0604020202020204" pitchFamily="34" charset="0"/>
                <a:cs typeface="Arial" panose="020B0604020202020204" pitchFamily="34" charset="0"/>
              </a:rPr>
              <a:t> </a:t>
            </a:r>
            <a:r>
              <a:rPr lang="en-GB" sz="3600" b="1" dirty="0">
                <a:solidFill>
                  <a:srgbClr val="4283C4"/>
                </a:solidFill>
                <a:latin typeface="Arial" panose="020B0604020202020204" pitchFamily="34" charset="0"/>
                <a:cs typeface="Arial" panose="020B0604020202020204" pitchFamily="34" charset="0"/>
              </a:rPr>
              <a:t>– comparing similar type schools</a:t>
            </a:r>
            <a:r>
              <a:rPr lang="en-GB" sz="3600" b="1" dirty="0" smtClean="0">
                <a:solidFill>
                  <a:srgbClr val="4283C4"/>
                </a:solidFill>
                <a:latin typeface="Arial" panose="020B0604020202020204" pitchFamily="34" charset="0"/>
                <a:cs typeface="Arial" panose="020B0604020202020204" pitchFamily="34" charset="0"/>
              </a:rPr>
              <a:t>.</a:t>
            </a:r>
          </a:p>
          <a:p>
            <a:pPr fontAlgn="auto">
              <a:spcBef>
                <a:spcPts val="0"/>
              </a:spcBef>
              <a:spcAft>
                <a:spcPts val="0"/>
              </a:spcAft>
            </a:pPr>
            <a:endParaRPr lang="en-GB" sz="2000"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sz="2000" b="1" dirty="0">
                <a:solidFill>
                  <a:srgbClr val="4283C4"/>
                </a:solidFill>
                <a:latin typeface="Arial" panose="020B0604020202020204" pitchFamily="34" charset="0"/>
                <a:cs typeface="Arial" panose="020B0604020202020204" pitchFamily="34" charset="0"/>
              </a:rPr>
              <a:t>High number of HNPs</a:t>
            </a:r>
            <a:endParaRPr lang="en-GB" sz="2000" dirty="0">
              <a:solidFill>
                <a:srgbClr val="4283C4"/>
              </a:solidFill>
              <a:latin typeface="Arial" panose="020B0604020202020204" pitchFamily="34" charset="0"/>
              <a:cs typeface="Arial" panose="020B0604020202020204" pitchFamily="34" charset="0"/>
            </a:endParaRPr>
          </a:p>
          <a:p>
            <a:pPr fontAlgn="auto">
              <a:spcBef>
                <a:spcPts val="0"/>
              </a:spcBef>
              <a:spcAft>
                <a:spcPts val="0"/>
              </a:spcAft>
            </a:pPr>
            <a:r>
              <a:rPr lang="en-GB" sz="2000" dirty="0">
                <a:solidFill>
                  <a:prstClr val="black"/>
                </a:solidFill>
                <a:latin typeface="Arial" panose="020B0604020202020204" pitchFamily="34" charset="0"/>
                <a:cs typeface="Arial" panose="020B0604020202020204" pitchFamily="34" charset="0"/>
              </a:rPr>
              <a:t>School A has a score of 4. It has between 200 to 250 pupils and receives between £300 to £350 notional SEN funding per pupil. </a:t>
            </a:r>
            <a:r>
              <a:rPr lang="en-GB" sz="2000" dirty="0" smtClean="0">
                <a:solidFill>
                  <a:prstClr val="black"/>
                </a:solidFill>
                <a:latin typeface="Arial" panose="020B0604020202020204" pitchFamily="34" charset="0"/>
                <a:cs typeface="Arial" panose="020B0604020202020204" pitchFamily="34" charset="0"/>
              </a:rPr>
              <a:t>The </a:t>
            </a:r>
            <a:r>
              <a:rPr lang="en-GB" sz="2000" dirty="0">
                <a:solidFill>
                  <a:prstClr val="black"/>
                </a:solidFill>
                <a:latin typeface="Arial" panose="020B0604020202020204" pitchFamily="34" charset="0"/>
                <a:cs typeface="Arial" panose="020B0604020202020204" pitchFamily="34" charset="0"/>
              </a:rPr>
              <a:t>number of HNPs as a % of the school population is 8%. This is 4 times the average for a school of this type</a:t>
            </a:r>
            <a:r>
              <a:rPr lang="en-GB" sz="2000" dirty="0" smtClean="0">
                <a:solidFill>
                  <a:prstClr val="black"/>
                </a:solidFill>
                <a:latin typeface="Arial" panose="020B0604020202020204" pitchFamily="34" charset="0"/>
                <a:cs typeface="Arial" panose="020B0604020202020204" pitchFamily="34" charset="0"/>
              </a:rPr>
              <a:t>.</a:t>
            </a:r>
          </a:p>
          <a:p>
            <a:pPr fontAlgn="auto">
              <a:spcBef>
                <a:spcPts val="0"/>
              </a:spcBef>
              <a:spcAft>
                <a:spcPts val="0"/>
              </a:spcAft>
            </a:pPr>
            <a:endParaRPr lang="en-GB" sz="2000"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sz="2000" b="1" dirty="0">
                <a:solidFill>
                  <a:srgbClr val="4283C4"/>
                </a:solidFill>
                <a:latin typeface="Arial" panose="020B0604020202020204" pitchFamily="34" charset="0"/>
                <a:cs typeface="Arial" panose="020B0604020202020204" pitchFamily="34" charset="0"/>
              </a:rPr>
              <a:t>Average number of HNPs</a:t>
            </a:r>
            <a:endParaRPr lang="en-GB" sz="2000" dirty="0">
              <a:solidFill>
                <a:srgbClr val="4283C4"/>
              </a:solidFill>
              <a:latin typeface="Arial" panose="020B0604020202020204" pitchFamily="34" charset="0"/>
              <a:cs typeface="Arial" panose="020B0604020202020204" pitchFamily="34" charset="0"/>
            </a:endParaRPr>
          </a:p>
          <a:p>
            <a:pPr fontAlgn="auto">
              <a:spcBef>
                <a:spcPts val="0"/>
              </a:spcBef>
              <a:spcAft>
                <a:spcPts val="0"/>
              </a:spcAft>
            </a:pPr>
            <a:r>
              <a:rPr lang="en-GB" sz="2000" dirty="0">
                <a:solidFill>
                  <a:prstClr val="black"/>
                </a:solidFill>
                <a:latin typeface="Arial" panose="020B0604020202020204" pitchFamily="34" charset="0"/>
                <a:cs typeface="Arial" panose="020B0604020202020204" pitchFamily="34" charset="0"/>
              </a:rPr>
              <a:t>School B has a score of </a:t>
            </a:r>
            <a:r>
              <a:rPr lang="en-GB" sz="2000" dirty="0" smtClean="0">
                <a:solidFill>
                  <a:prstClr val="black"/>
                </a:solidFill>
                <a:latin typeface="Arial" panose="020B0604020202020204" pitchFamily="34" charset="0"/>
                <a:cs typeface="Arial" panose="020B0604020202020204" pitchFamily="34" charset="0"/>
              </a:rPr>
              <a:t>1. </a:t>
            </a:r>
            <a:r>
              <a:rPr lang="en-GB" sz="2000" dirty="0" smtClean="0">
                <a:solidFill>
                  <a:prstClr val="black"/>
                </a:solidFill>
                <a:latin typeface="Arial" panose="020B0604020202020204" pitchFamily="34" charset="0"/>
                <a:cs typeface="Arial" panose="020B0604020202020204" pitchFamily="34" charset="0"/>
              </a:rPr>
              <a:t>It </a:t>
            </a:r>
            <a:r>
              <a:rPr lang="en-GB" sz="2000" dirty="0">
                <a:solidFill>
                  <a:prstClr val="black"/>
                </a:solidFill>
                <a:latin typeface="Arial" panose="020B0604020202020204" pitchFamily="34" charset="0"/>
                <a:cs typeface="Arial" panose="020B0604020202020204" pitchFamily="34" charset="0"/>
              </a:rPr>
              <a:t>has between 200 and 250 pupils and receives between £300 -£350 notional SEN funding per pupil. </a:t>
            </a:r>
            <a:r>
              <a:rPr lang="en-GB" sz="2000" dirty="0" smtClean="0">
                <a:solidFill>
                  <a:prstClr val="black"/>
                </a:solidFill>
                <a:latin typeface="Arial" panose="020B0604020202020204" pitchFamily="34" charset="0"/>
                <a:cs typeface="Arial" panose="020B0604020202020204" pitchFamily="34" charset="0"/>
              </a:rPr>
              <a:t>The </a:t>
            </a:r>
            <a:r>
              <a:rPr lang="en-GB" sz="2000" dirty="0">
                <a:solidFill>
                  <a:prstClr val="black"/>
                </a:solidFill>
                <a:latin typeface="Arial" panose="020B0604020202020204" pitchFamily="34" charset="0"/>
                <a:cs typeface="Arial" panose="020B0604020202020204" pitchFamily="34" charset="0"/>
              </a:rPr>
              <a:t>number HNPs as a % of the school population is 2%. This is the average for a school of this </a:t>
            </a:r>
            <a:r>
              <a:rPr lang="en-GB" sz="2000" dirty="0" smtClean="0">
                <a:solidFill>
                  <a:prstClr val="black"/>
                </a:solidFill>
                <a:latin typeface="Arial" panose="020B0604020202020204" pitchFamily="34" charset="0"/>
                <a:cs typeface="Arial" panose="020B0604020202020204" pitchFamily="34" charset="0"/>
              </a:rPr>
              <a:t>type</a:t>
            </a:r>
          </a:p>
          <a:p>
            <a:pPr fontAlgn="auto">
              <a:spcBef>
                <a:spcPts val="0"/>
              </a:spcBef>
              <a:spcAft>
                <a:spcPts val="0"/>
              </a:spcAft>
            </a:pPr>
            <a:endParaRPr lang="en-GB" sz="2000"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sz="2000" b="1" dirty="0">
                <a:solidFill>
                  <a:srgbClr val="4283C4"/>
                </a:solidFill>
                <a:latin typeface="Arial" panose="020B0604020202020204" pitchFamily="34" charset="0"/>
                <a:cs typeface="Arial" panose="020B0604020202020204" pitchFamily="34" charset="0"/>
              </a:rPr>
              <a:t>Low number of HNPs</a:t>
            </a:r>
            <a:endParaRPr lang="en-GB" sz="2000" dirty="0">
              <a:solidFill>
                <a:srgbClr val="4283C4"/>
              </a:solidFill>
              <a:latin typeface="Arial" panose="020B0604020202020204" pitchFamily="34" charset="0"/>
              <a:cs typeface="Arial" panose="020B0604020202020204" pitchFamily="34" charset="0"/>
            </a:endParaRPr>
          </a:p>
          <a:p>
            <a:pPr fontAlgn="auto">
              <a:spcBef>
                <a:spcPts val="0"/>
              </a:spcBef>
              <a:spcAft>
                <a:spcPts val="0"/>
              </a:spcAft>
            </a:pPr>
            <a:r>
              <a:rPr lang="en-GB" sz="2000" dirty="0">
                <a:solidFill>
                  <a:prstClr val="black"/>
                </a:solidFill>
                <a:latin typeface="Arial" panose="020B0604020202020204" pitchFamily="34" charset="0"/>
                <a:cs typeface="Arial" panose="020B0604020202020204" pitchFamily="34" charset="0"/>
              </a:rPr>
              <a:t>School C has a score </a:t>
            </a:r>
            <a:r>
              <a:rPr lang="en-GB" sz="2000" dirty="0" smtClean="0">
                <a:solidFill>
                  <a:prstClr val="black"/>
                </a:solidFill>
                <a:latin typeface="Arial" panose="020B0604020202020204" pitchFamily="34" charset="0"/>
                <a:cs typeface="Arial" panose="020B0604020202020204" pitchFamily="34" charset="0"/>
              </a:rPr>
              <a:t>0.5. </a:t>
            </a:r>
            <a:r>
              <a:rPr lang="en-GB" sz="2000" dirty="0" smtClean="0">
                <a:solidFill>
                  <a:prstClr val="black"/>
                </a:solidFill>
                <a:latin typeface="Arial" panose="020B0604020202020204" pitchFamily="34" charset="0"/>
                <a:cs typeface="Arial" panose="020B0604020202020204" pitchFamily="34" charset="0"/>
              </a:rPr>
              <a:t>It </a:t>
            </a:r>
            <a:r>
              <a:rPr lang="en-GB" sz="2000" dirty="0">
                <a:solidFill>
                  <a:prstClr val="black"/>
                </a:solidFill>
                <a:latin typeface="Arial" panose="020B0604020202020204" pitchFamily="34" charset="0"/>
                <a:cs typeface="Arial" panose="020B0604020202020204" pitchFamily="34" charset="0"/>
              </a:rPr>
              <a:t>has between 200 and 250 pupils and receives between £300 -£350 notional SEN funding per pupil. </a:t>
            </a:r>
            <a:r>
              <a:rPr lang="en-GB" sz="2000" dirty="0" smtClean="0">
                <a:solidFill>
                  <a:prstClr val="black"/>
                </a:solidFill>
                <a:latin typeface="Arial" panose="020B0604020202020204" pitchFamily="34" charset="0"/>
                <a:cs typeface="Arial" panose="020B0604020202020204" pitchFamily="34" charset="0"/>
              </a:rPr>
              <a:t>The </a:t>
            </a:r>
            <a:r>
              <a:rPr lang="en-GB" sz="2000" dirty="0">
                <a:solidFill>
                  <a:prstClr val="black"/>
                </a:solidFill>
                <a:latin typeface="Arial" panose="020B0604020202020204" pitchFamily="34" charset="0"/>
                <a:cs typeface="Arial" panose="020B0604020202020204" pitchFamily="34" charset="0"/>
              </a:rPr>
              <a:t>number HNPs as a % of the school population is 0.5%. This is below the average for a school of this type.</a:t>
            </a:r>
          </a:p>
        </p:txBody>
      </p:sp>
    </p:spTree>
    <p:extLst>
      <p:ext uri="{BB962C8B-B14F-4D97-AF65-F5344CB8AC3E}">
        <p14:creationId xmlns:p14="http://schemas.microsoft.com/office/powerpoint/2010/main" val="1949285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rmAutofit/>
          </a:bodyPr>
          <a:lstStyle/>
          <a:p>
            <a:r>
              <a:rPr lang="en-GB" sz="2700" b="1" dirty="0" smtClean="0">
                <a:effectLst/>
                <a:latin typeface="Arial"/>
                <a:ea typeface="Times New Roman"/>
              </a:rPr>
              <a:t>High Needs Pupil Numbers - By Institution</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233360194"/>
              </p:ext>
            </p:extLst>
          </p:nvPr>
        </p:nvGraphicFramePr>
        <p:xfrm>
          <a:off x="755576" y="836712"/>
          <a:ext cx="7416822" cy="4719283"/>
        </p:xfrm>
        <a:graphic>
          <a:graphicData uri="http://schemas.openxmlformats.org/drawingml/2006/table">
            <a:tbl>
              <a:tblPr firstRow="1" firstCol="1" bandRow="1"/>
              <a:tblGrid>
                <a:gridCol w="2321029"/>
                <a:gridCol w="875476"/>
                <a:gridCol w="1058715"/>
                <a:gridCol w="1058715"/>
                <a:gridCol w="1058715"/>
                <a:gridCol w="1044172"/>
              </a:tblGrid>
              <a:tr h="405310">
                <a:tc gridSpan="2">
                  <a:txBody>
                    <a:bodyPr/>
                    <a:lstStyle/>
                    <a:p>
                      <a:pPr>
                        <a:lnSpc>
                          <a:spcPct val="115000"/>
                        </a:lnSpc>
                        <a:spcAft>
                          <a:spcPts val="0"/>
                        </a:spcAft>
                      </a:pPr>
                      <a:endParaRPr lang="en-GB" sz="1200" dirty="0">
                        <a:effectLst/>
                        <a:latin typeface="Times New Roman"/>
                        <a:ea typeface="Times New Roman"/>
                      </a:endParaRPr>
                    </a:p>
                  </a:txBody>
                  <a:tcPr marL="66083" marR="66083" marT="0" marB="0" anchor="b">
                    <a:lnL>
                      <a:noFill/>
                    </a:lnL>
                    <a:lnR>
                      <a:noFill/>
                    </a:lnR>
                    <a:lnT>
                      <a:noFill/>
                    </a:lnT>
                    <a:lnB>
                      <a:noFill/>
                    </a:lnB>
                  </a:tcPr>
                </a:tc>
                <a:tc hMerge="1">
                  <a:txBody>
                    <a:bodyPr/>
                    <a:lstStyle/>
                    <a:p>
                      <a:endParaRPr lang="en-GB"/>
                    </a:p>
                  </a:txBody>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2013-14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2014-15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2015-16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2016-17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2017-18</a:t>
                      </a:r>
                      <a:endParaRPr lang="en-GB" sz="1200" dirty="0">
                        <a:effectLst/>
                        <a:latin typeface="Times New Roman"/>
                        <a:ea typeface="Times New Roman"/>
                      </a:endParaRPr>
                    </a:p>
                  </a:txBody>
                  <a:tcPr marL="66083" marR="66083" marT="0" marB="0" anchor="b">
                    <a:lnL>
                      <a:noFill/>
                    </a:lnL>
                    <a:lnR>
                      <a:noFill/>
                    </a:lnR>
                    <a:lnT>
                      <a:noFill/>
                    </a:lnT>
                    <a:lnB>
                      <a:noFill/>
                    </a:lnB>
                  </a:tcPr>
                </a:tc>
              </a:tr>
              <a:tr h="405310">
                <a:tc>
                  <a:txBody>
                    <a:bodyPr/>
                    <a:lstStyle/>
                    <a:p>
                      <a:pPr>
                        <a:lnSpc>
                          <a:spcPct val="115000"/>
                        </a:lnSpc>
                      </a:pPr>
                      <a:endParaRPr lang="en-GB" sz="1100" dirty="0">
                        <a:effectLst/>
                        <a:latin typeface="Calibri"/>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Latest forecast</a:t>
                      </a:r>
                      <a:endParaRPr lang="en-GB" sz="1200" dirty="0">
                        <a:effectLst/>
                        <a:latin typeface="Times New Roman"/>
                        <a:ea typeface="Times New Roman"/>
                      </a:endParaRPr>
                    </a:p>
                  </a:txBody>
                  <a:tcPr marL="66083" marR="66083" marT="0" marB="0" anchor="ctr">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Latest forecast</a:t>
                      </a:r>
                      <a:endParaRPr lang="en-GB" sz="1200" dirty="0">
                        <a:effectLst/>
                        <a:latin typeface="Times New Roman"/>
                        <a:ea typeface="Times New Roman"/>
                      </a:endParaRPr>
                    </a:p>
                  </a:txBody>
                  <a:tcPr marL="66083" marR="66083" marT="0" marB="0" anchor="ctr">
                    <a:lnL>
                      <a:noFill/>
                    </a:lnL>
                    <a:lnR>
                      <a:noFill/>
                    </a:lnR>
                    <a:lnT>
                      <a:noFill/>
                    </a:lnT>
                    <a:lnB>
                      <a:noFill/>
                    </a:lnB>
                  </a:tcPr>
                </a:tc>
              </a:tr>
              <a:tr h="185767">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Special Schools</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3,272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3,349</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3,572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3,688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3,733</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Resource Provision</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804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810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874</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859</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900</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Mainstream Schools</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802</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860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1,475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1,916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smtClean="0">
                          <a:solidFill>
                            <a:srgbClr val="CC0000"/>
                          </a:solidFill>
                          <a:effectLst/>
                          <a:latin typeface="Arial"/>
                          <a:ea typeface="Times New Roman"/>
                        </a:rPr>
                        <a:t>*2,129</a:t>
                      </a:r>
                      <a:endParaRPr lang="en-GB" sz="1200" b="1" dirty="0">
                        <a:solidFill>
                          <a:srgbClr val="CC0000"/>
                        </a:solidFill>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Independent - pre 16</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458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491</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521</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533</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533</a:t>
                      </a:r>
                      <a:endParaRPr lang="en-GB" sz="1200" dirty="0">
                        <a:effectLst/>
                        <a:latin typeface="Times New Roman"/>
                        <a:ea typeface="Times New Roman"/>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Independent - post 16</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71</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64</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52</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52</a:t>
                      </a:r>
                      <a:endParaRPr lang="en-GB" sz="1200" dirty="0">
                        <a:effectLst/>
                        <a:latin typeface="Times New Roman"/>
                        <a:ea typeface="Times New Roman"/>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r>
              <a:tr h="202655">
                <a:tc>
                  <a:txBody>
                    <a:bodyPr/>
                    <a:lstStyle/>
                    <a:p>
                      <a:pPr>
                        <a:lnSpc>
                          <a:spcPct val="115000"/>
                        </a:lnSpc>
                        <a:spcAft>
                          <a:spcPts val="0"/>
                        </a:spcAft>
                      </a:pPr>
                      <a:r>
                        <a:rPr lang="en-GB" sz="1200" b="1" dirty="0">
                          <a:solidFill>
                            <a:srgbClr val="000000"/>
                          </a:solidFill>
                          <a:effectLst/>
                          <a:latin typeface="Arial"/>
                          <a:ea typeface="Times New Roman"/>
                        </a:rPr>
                        <a:t>Independent</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545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562</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585</a:t>
                      </a:r>
                      <a:endParaRPr lang="en-GB" sz="1200"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OLA Maintained</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95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103</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108</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108</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FE Colleges</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467</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570</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636</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845</a:t>
                      </a:r>
                      <a:endParaRPr lang="en-GB" sz="1200" dirty="0">
                        <a:effectLst/>
                        <a:latin typeface="Times New Roman"/>
                        <a:ea typeface="Times New Roman"/>
                      </a:endParaRPr>
                    </a:p>
                  </a:txBody>
                  <a:tcPr marL="66083" marR="66083" marT="0" marB="0" anchor="b">
                    <a:lnL>
                      <a:noFill/>
                    </a:lnL>
                    <a:lnR>
                      <a:noFill/>
                    </a:lnR>
                    <a:lnT>
                      <a:noFill/>
                    </a:lnT>
                    <a:lnB>
                      <a:noFill/>
                    </a:lnB>
                  </a:tcPr>
                </a:tc>
              </a:tr>
              <a:tr h="185767">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r>
              <a:tr h="202655">
                <a:tc>
                  <a:txBody>
                    <a:bodyPr/>
                    <a:lstStyle/>
                    <a:p>
                      <a:pPr>
                        <a:lnSpc>
                          <a:spcPct val="115000"/>
                        </a:lnSpc>
                        <a:spcAft>
                          <a:spcPts val="0"/>
                        </a:spcAft>
                      </a:pPr>
                      <a:r>
                        <a:rPr lang="en-GB" sz="1200" b="1" dirty="0">
                          <a:solidFill>
                            <a:srgbClr val="000000"/>
                          </a:solidFill>
                          <a:effectLst/>
                          <a:latin typeface="Arial"/>
                          <a:ea typeface="Times New Roman"/>
                        </a:rPr>
                        <a:t>SPI and CCP</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55</a:t>
                      </a:r>
                      <a:endParaRPr lang="en-GB" sz="1200"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141</a:t>
                      </a:r>
                      <a:endParaRPr lang="en-GB" sz="1200" dirty="0">
                        <a:effectLst/>
                        <a:latin typeface="Times New Roman"/>
                        <a:ea typeface="Times New Roman"/>
                      </a:endParaRPr>
                    </a:p>
                  </a:txBody>
                  <a:tcPr marL="66083" marR="66083" marT="0" marB="0" anchor="b">
                    <a:lnL>
                      <a:noFill/>
                    </a:lnL>
                    <a:lnR>
                      <a:noFill/>
                    </a:lnR>
                    <a:lnT>
                      <a:noFill/>
                    </a:lnT>
                    <a:lnB>
                      <a:noFill/>
                    </a:lnB>
                  </a:tcPr>
                </a:tc>
              </a:tr>
              <a:tr h="329956">
                <a:tc>
                  <a:txBody>
                    <a:bodyPr/>
                    <a:lstStyle/>
                    <a:p>
                      <a:pPr>
                        <a:lnSpc>
                          <a:spcPct val="115000"/>
                        </a:lnSpc>
                      </a:pPr>
                      <a:endParaRPr lang="en-GB" sz="1100" b="1" dirty="0">
                        <a:effectLst/>
                        <a:latin typeface="Calibri"/>
                      </a:endParaRPr>
                    </a:p>
                  </a:txBody>
                  <a:tcPr marL="66083" marR="66083"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6083" marR="66083" marT="0" marB="0" anchor="b">
                    <a:lnL>
                      <a:noFill/>
                    </a:lnL>
                    <a:lnR>
                      <a:noFill/>
                    </a:lnR>
                    <a:lnT>
                      <a:noFill/>
                    </a:lnT>
                    <a:lnB w="12700" cap="flat" cmpd="sng" algn="ctr">
                      <a:solidFill>
                        <a:srgbClr val="000000"/>
                      </a:solidFill>
                      <a:prstDash val="solid"/>
                      <a:round/>
                      <a:headEnd type="none" w="med" len="med"/>
                      <a:tailEnd type="none" w="med" len="med"/>
                    </a:lnB>
                  </a:tcPr>
                </a:tc>
              </a:tr>
              <a:tr h="202655">
                <a:tc>
                  <a:txBody>
                    <a:bodyPr/>
                    <a:lstStyle/>
                    <a:p>
                      <a:pPr>
                        <a:lnSpc>
                          <a:spcPct val="115000"/>
                        </a:lnSpc>
                        <a:spcAft>
                          <a:spcPts val="0"/>
                        </a:spcAft>
                      </a:pPr>
                      <a:r>
                        <a:rPr lang="en-GB" sz="1200" b="1" dirty="0">
                          <a:solidFill>
                            <a:srgbClr val="000000"/>
                          </a:solidFill>
                          <a:effectLst/>
                          <a:latin typeface="Arial"/>
                          <a:ea typeface="Times New Roman"/>
                        </a:rPr>
                        <a:t>TOTALS</a:t>
                      </a:r>
                      <a:endParaRPr lang="en-GB" sz="1200" b="1" dirty="0">
                        <a:effectLst/>
                        <a:latin typeface="Times New Roman"/>
                        <a:ea typeface="Times New Roman"/>
                      </a:endParaRPr>
                    </a:p>
                  </a:txBody>
                  <a:tcPr marL="66083" marR="6608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5,985</a:t>
                      </a:r>
                      <a:endParaRPr lang="en-GB" sz="1200" b="1"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6,254</a:t>
                      </a:r>
                      <a:endParaRPr lang="en-GB" sz="1200" b="1"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7,229</a:t>
                      </a:r>
                      <a:endParaRPr lang="en-GB" sz="1200" b="1"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8,001</a:t>
                      </a:r>
                      <a:endParaRPr lang="en-GB" sz="1200" b="1"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8,299</a:t>
                      </a:r>
                      <a:endParaRPr lang="en-GB" sz="1200" b="1" dirty="0">
                        <a:effectLst/>
                        <a:latin typeface="Times New Roman"/>
                        <a:ea typeface="Times New Roman"/>
                      </a:endParaRPr>
                    </a:p>
                  </a:txBody>
                  <a:tcPr marL="66083" marR="66083"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899592" y="6093296"/>
            <a:ext cx="2376264" cy="276999"/>
          </a:xfrm>
          <a:prstGeom prst="rect">
            <a:avLst/>
          </a:prstGeom>
          <a:noFill/>
        </p:spPr>
        <p:txBody>
          <a:bodyPr wrap="square" rtlCol="0">
            <a:spAutoFit/>
          </a:bodyPr>
          <a:lstStyle/>
          <a:p>
            <a:r>
              <a:rPr lang="en-GB" sz="1200" b="1" dirty="0" smtClean="0">
                <a:solidFill>
                  <a:srgbClr val="CC0000"/>
                </a:solidFill>
              </a:rPr>
              <a:t>*</a:t>
            </a:r>
            <a:r>
              <a:rPr lang="en-GB" sz="1200" dirty="0" smtClean="0">
                <a:solidFill>
                  <a:srgbClr val="CC0000"/>
                </a:solidFill>
              </a:rPr>
              <a:t> </a:t>
            </a:r>
            <a:r>
              <a:rPr lang="en-GB" sz="1200" b="1" dirty="0" smtClean="0">
                <a:solidFill>
                  <a:srgbClr val="CC0000"/>
                </a:solidFill>
              </a:rPr>
              <a:t>Latest </a:t>
            </a:r>
            <a:r>
              <a:rPr lang="en-GB" sz="1200" b="1" dirty="0" smtClean="0">
                <a:solidFill>
                  <a:srgbClr val="CC0000"/>
                </a:solidFill>
              </a:rPr>
              <a:t>forecast </a:t>
            </a:r>
            <a:r>
              <a:rPr lang="en-GB" sz="1200" b="1" dirty="0" smtClean="0">
                <a:solidFill>
                  <a:srgbClr val="CC0000"/>
                </a:solidFill>
              </a:rPr>
              <a:t>is now 2,500</a:t>
            </a:r>
            <a:endParaRPr lang="en-GB" sz="1200" b="1" dirty="0">
              <a:solidFill>
                <a:srgbClr val="CC0000"/>
              </a:solidFill>
            </a:endParaRPr>
          </a:p>
        </p:txBody>
      </p:sp>
    </p:spTree>
    <p:extLst>
      <p:ext uri="{BB962C8B-B14F-4D97-AF65-F5344CB8AC3E}">
        <p14:creationId xmlns:p14="http://schemas.microsoft.com/office/powerpoint/2010/main" val="151097757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9"/>
            <a:ext cx="7772400" cy="576064"/>
          </a:xfrm>
        </p:spPr>
        <p:txBody>
          <a:bodyPr>
            <a:normAutofit fontScale="90000"/>
          </a:bodyPr>
          <a:lstStyle/>
          <a:p>
            <a:r>
              <a:rPr lang="en-GB" sz="2800" b="1" dirty="0"/>
              <a:t>Cost of High Needs (£'000) - By Institution Type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623249058"/>
              </p:ext>
            </p:extLst>
          </p:nvPr>
        </p:nvGraphicFramePr>
        <p:xfrm>
          <a:off x="827584" y="836712"/>
          <a:ext cx="7707866" cy="4588344"/>
        </p:xfrm>
        <a:graphic>
          <a:graphicData uri="http://schemas.openxmlformats.org/drawingml/2006/table">
            <a:tbl>
              <a:tblPr firstRow="1" firstCol="1" bandRow="1"/>
              <a:tblGrid>
                <a:gridCol w="2794436"/>
                <a:gridCol w="759570"/>
                <a:gridCol w="759570"/>
                <a:gridCol w="1131430"/>
                <a:gridCol w="1131430"/>
                <a:gridCol w="1131430"/>
              </a:tblGrid>
              <a:tr h="201902">
                <a:tc gridSpan="3">
                  <a:txBody>
                    <a:bodyPr/>
                    <a:lstStyle/>
                    <a:p>
                      <a:pPr>
                        <a:lnSpc>
                          <a:spcPct val="115000"/>
                        </a:lnSpc>
                        <a:spcAft>
                          <a:spcPts val="0"/>
                        </a:spcAft>
                      </a:pPr>
                      <a:endParaRPr lang="en-GB" sz="1200" dirty="0">
                        <a:effectLst/>
                        <a:latin typeface="Times New Roman"/>
                        <a:ea typeface="Times New Roman"/>
                      </a:endParaRPr>
                    </a:p>
                  </a:txBody>
                  <a:tcPr marL="65838" marR="65838" marT="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FFFFFF"/>
                          </a:solidFill>
                          <a:effectLst/>
                          <a:latin typeface="Arial"/>
                          <a:ea typeface="Times New Roman"/>
                        </a:rPr>
                        <a:t>1000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2013-14</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2014-15</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2015-16</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2016-17</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2017-18</a:t>
                      </a:r>
                      <a:endParaRPr lang="en-GB" sz="1200" b="1"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£'000</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Actual</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Forecast</a:t>
                      </a:r>
                      <a:endParaRPr lang="en-GB" sz="1200" dirty="0">
                        <a:effectLst/>
                        <a:latin typeface="Times New Roman"/>
                        <a:ea typeface="Times New Roman"/>
                      </a:endParaRPr>
                    </a:p>
                  </a:txBody>
                  <a:tcPr marL="65838" marR="65838" marT="0" marB="0">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Forecast</a:t>
                      </a:r>
                      <a:endParaRPr lang="en-GB" sz="1200" dirty="0">
                        <a:effectLst/>
                        <a:latin typeface="Times New Roman"/>
                        <a:ea typeface="Times New Roman"/>
                      </a:endParaRPr>
                    </a:p>
                  </a:txBody>
                  <a:tcPr marL="65838" marR="65838" marT="0" marB="0">
                    <a:lnL>
                      <a:noFill/>
                    </a:lnL>
                    <a:lnR>
                      <a:noFill/>
                    </a:lnR>
                    <a:lnT>
                      <a:noFill/>
                    </a:lnT>
                    <a:lnB>
                      <a:noFill/>
                    </a:lnB>
                  </a:tcPr>
                </a:tc>
              </a:tr>
              <a:tr h="185077">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Special Schools</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67,048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68,543</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68,118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70,326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71,093</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Resource Provision</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13,118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14,919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15,274</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15,938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15,658</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Mainstream Schools</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8,755</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8,899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14,398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20,808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22,344</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Independent - pre 16</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17,581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19,840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22,588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23,661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23,661</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Independent - post 16</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6,000</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5,359</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4,281</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4,665</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dirty="0">
                          <a:solidFill>
                            <a:srgbClr val="000000"/>
                          </a:solidFill>
                          <a:effectLst/>
                          <a:latin typeface="Arial"/>
                          <a:ea typeface="Times New Roman"/>
                        </a:rPr>
                        <a:t>4,665</a:t>
                      </a:r>
                      <a:endParaRPr lang="en-GB" sz="1200" dirty="0">
                        <a:effectLst/>
                        <a:latin typeface="Times New Roman"/>
                        <a:ea typeface="Times New Roman"/>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b="1" dirty="0">
                          <a:solidFill>
                            <a:srgbClr val="000000"/>
                          </a:solidFill>
                          <a:effectLst/>
                          <a:latin typeface="Arial"/>
                          <a:ea typeface="Times New Roman"/>
                        </a:rPr>
                        <a:t>Independent</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23,581</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25,199</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26,869</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28,326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28,326</a:t>
                      </a:r>
                      <a:endParaRPr lang="en-GB" sz="1200"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OLA Maintained</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2,295</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2,531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2,661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3,247</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3,948</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FE Colleges</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4,229</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4,980</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6,867</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8,332</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8,425</a:t>
                      </a:r>
                      <a:endParaRPr lang="en-GB" sz="1200" dirty="0">
                        <a:effectLst/>
                        <a:latin typeface="Times New Roman"/>
                        <a:ea typeface="Times New Roman"/>
                      </a:endParaRPr>
                    </a:p>
                  </a:txBody>
                  <a:tcPr marL="65838" marR="65838" marT="0" marB="0" anchor="b">
                    <a:lnL>
                      <a:noFill/>
                    </a:lnL>
                    <a:lnR>
                      <a:noFill/>
                    </a:lnR>
                    <a:lnT>
                      <a:noFill/>
                    </a:lnT>
                    <a:lnB>
                      <a:noFill/>
                    </a:lnB>
                  </a:tcPr>
                </a:tc>
              </a:tr>
              <a:tr h="201902">
                <a:tc>
                  <a:txBody>
                    <a:bodyPr/>
                    <a:lstStyle/>
                    <a:p>
                      <a:pPr>
                        <a:lnSpc>
                          <a:spcPct val="115000"/>
                        </a:lnSpc>
                        <a:spcAft>
                          <a:spcPts val="0"/>
                        </a:spcAft>
                      </a:pPr>
                      <a:r>
                        <a:rPr lang="en-GB" sz="1200" b="1" dirty="0">
                          <a:solidFill>
                            <a:srgbClr val="000000"/>
                          </a:solidFill>
                          <a:effectLst/>
                          <a:latin typeface="Arial"/>
                          <a:ea typeface="Times New Roman"/>
                        </a:rPr>
                        <a:t>SPI and CCP</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366</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000000"/>
                          </a:solidFill>
                          <a:effectLst/>
                          <a:latin typeface="Arial"/>
                          <a:ea typeface="Times New Roman"/>
                        </a:rPr>
                        <a:t>1,123</a:t>
                      </a:r>
                      <a:endParaRPr lang="en-GB" sz="1200" dirty="0">
                        <a:effectLst/>
                        <a:latin typeface="Times New Roman"/>
                        <a:ea typeface="Times New Roman"/>
                      </a:endParaRPr>
                    </a:p>
                  </a:txBody>
                  <a:tcPr marL="65838" marR="65838" marT="0" marB="0" anchor="b">
                    <a:lnL>
                      <a:noFill/>
                    </a:lnL>
                    <a:lnR>
                      <a:noFill/>
                    </a:lnR>
                    <a:lnT>
                      <a:noFill/>
                    </a:lnT>
                    <a:lnB>
                      <a:noFill/>
                    </a:lnB>
                  </a:tcPr>
                </a:tc>
              </a:tr>
              <a:tr h="185077">
                <a:tc>
                  <a:txBody>
                    <a:bodyPr/>
                    <a:lstStyle/>
                    <a:p>
                      <a:pPr>
                        <a:lnSpc>
                          <a:spcPct val="115000"/>
                        </a:lnSpc>
                      </a:pPr>
                      <a:endParaRPr lang="en-GB" sz="1100" b="1" dirty="0">
                        <a:effectLst/>
                        <a:latin typeface="Calibri"/>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w="12700" cap="flat" cmpd="sng"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b="1" dirty="0">
                          <a:solidFill>
                            <a:srgbClr val="000000"/>
                          </a:solidFill>
                          <a:effectLst/>
                          <a:latin typeface="Arial"/>
                          <a:ea typeface="Times New Roman"/>
                        </a:rPr>
                        <a:t>TOTALS</a:t>
                      </a:r>
                      <a:endParaRPr lang="en-GB" sz="1200" b="1"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effectLst/>
                          <a:latin typeface="Arial"/>
                          <a:ea typeface="Times New Roman"/>
                        </a:rPr>
                        <a:t>119,026</a:t>
                      </a:r>
                      <a:endParaRPr lang="en-GB" sz="1200" b="1"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125,071</a:t>
                      </a:r>
                      <a:endParaRPr lang="en-GB" sz="1200" b="1"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134,186</a:t>
                      </a:r>
                      <a:endParaRPr lang="en-GB" sz="1200" b="1"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147,342</a:t>
                      </a:r>
                      <a:endParaRPr lang="en-GB" sz="1200" b="1"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algn="r">
                        <a:lnSpc>
                          <a:spcPct val="115000"/>
                        </a:lnSpc>
                        <a:spcAft>
                          <a:spcPts val="0"/>
                        </a:spcAft>
                      </a:pPr>
                      <a:r>
                        <a:rPr lang="en-GB" sz="1200" b="1" dirty="0">
                          <a:solidFill>
                            <a:srgbClr val="000000"/>
                          </a:solidFill>
                          <a:effectLst/>
                          <a:latin typeface="Arial"/>
                          <a:ea typeface="Times New Roman"/>
                        </a:rPr>
                        <a:t>150,916</a:t>
                      </a:r>
                      <a:endParaRPr lang="en-GB" sz="1200" b="1" dirty="0">
                        <a:effectLst/>
                        <a:latin typeface="Times New Roman"/>
                        <a:ea typeface="Times New Roman"/>
                      </a:endParaRPr>
                    </a:p>
                  </a:txBody>
                  <a:tcPr marL="65838" marR="65838"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01902">
                <a:tc>
                  <a:txBody>
                    <a:bodyPr/>
                    <a:lstStyle/>
                    <a:p>
                      <a:pPr>
                        <a:lnSpc>
                          <a:spcPct val="115000"/>
                        </a:lnSpc>
                        <a:spcAft>
                          <a:spcPts val="0"/>
                        </a:spcAft>
                      </a:pPr>
                      <a:r>
                        <a:rPr lang="en-GB" sz="1200" dirty="0">
                          <a:solidFill>
                            <a:srgbClr val="538DD5"/>
                          </a:solidFill>
                          <a:effectLst/>
                          <a:latin typeface="Arial"/>
                          <a:ea typeface="Times New Roman"/>
                        </a:rPr>
                        <a:t>Increase from previous year</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6,045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9,115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13,156</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3,575</a:t>
                      </a:r>
                      <a:endParaRPr lang="en-GB" sz="1200" dirty="0">
                        <a:effectLst/>
                        <a:latin typeface="Times New Roman"/>
                        <a:ea typeface="Times New Roman"/>
                      </a:endParaRPr>
                    </a:p>
                  </a:txBody>
                  <a:tcPr marL="65838" marR="65838" marT="0" marB="0" anchor="b">
                    <a:lnL>
                      <a:noFill/>
                    </a:lnL>
                    <a:lnR>
                      <a:noFill/>
                    </a:lnR>
                    <a:lnT w="28575" cap="flat" cmpd="dbl" algn="ctr">
                      <a:solidFill>
                        <a:srgbClr val="000000"/>
                      </a:solidFill>
                      <a:prstDash val="solid"/>
                      <a:round/>
                      <a:headEnd type="none" w="med" len="med"/>
                      <a:tailEnd type="none" w="med" len="med"/>
                    </a:lnT>
                    <a:lnB>
                      <a:noFill/>
                    </a:lnB>
                  </a:tcPr>
                </a:tc>
              </a:tr>
              <a:tr h="201902">
                <a:tc>
                  <a:txBody>
                    <a:bodyPr/>
                    <a:lstStyle/>
                    <a:p>
                      <a:pPr>
                        <a:lnSpc>
                          <a:spcPct val="115000"/>
                        </a:lnSpc>
                        <a:spcAft>
                          <a:spcPts val="0"/>
                        </a:spcAft>
                      </a:pPr>
                      <a:r>
                        <a:rPr lang="en-GB" sz="1200" dirty="0">
                          <a:solidFill>
                            <a:srgbClr val="538DD5"/>
                          </a:solidFill>
                          <a:effectLst/>
                          <a:latin typeface="Arial"/>
                          <a:ea typeface="Times New Roman"/>
                        </a:rPr>
                        <a:t>% increase from previous year</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nSpc>
                          <a:spcPct val="115000"/>
                        </a:lnSpc>
                      </a:pPr>
                      <a:endParaRPr lang="en-GB" sz="1100" dirty="0">
                        <a:effectLst/>
                        <a:latin typeface="Calibri"/>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5.1%</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7.3%</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9.8%</a:t>
                      </a:r>
                      <a:endParaRPr lang="en-GB" sz="1200" dirty="0">
                        <a:effectLst/>
                        <a:latin typeface="Times New Roman"/>
                        <a:ea typeface="Times New Roman"/>
                      </a:endParaRPr>
                    </a:p>
                  </a:txBody>
                  <a:tcPr marL="65838" marR="65838" marT="0" marB="0" anchor="b">
                    <a:lnL>
                      <a:noFill/>
                    </a:lnL>
                    <a:lnR>
                      <a:noFill/>
                    </a:lnR>
                    <a:lnT>
                      <a:noFill/>
                    </a:lnT>
                    <a:lnB>
                      <a:noFill/>
                    </a:lnB>
                  </a:tcPr>
                </a:tc>
                <a:tc>
                  <a:txBody>
                    <a:bodyPr/>
                    <a:lstStyle/>
                    <a:p>
                      <a:pPr algn="r">
                        <a:lnSpc>
                          <a:spcPct val="115000"/>
                        </a:lnSpc>
                        <a:spcAft>
                          <a:spcPts val="0"/>
                        </a:spcAft>
                      </a:pPr>
                      <a:r>
                        <a:rPr lang="en-GB" sz="1200" dirty="0">
                          <a:solidFill>
                            <a:srgbClr val="538DD5"/>
                          </a:solidFill>
                          <a:effectLst/>
                          <a:latin typeface="Arial"/>
                          <a:ea typeface="Times New Roman"/>
                        </a:rPr>
                        <a:t>2.4%</a:t>
                      </a:r>
                      <a:endParaRPr lang="en-GB" sz="1200" dirty="0">
                        <a:effectLst/>
                        <a:latin typeface="Times New Roman"/>
                        <a:ea typeface="Times New Roman"/>
                      </a:endParaRPr>
                    </a:p>
                  </a:txBody>
                  <a:tcPr marL="65838" marR="65838" marT="0" marB="0" anchor="b">
                    <a:lnL>
                      <a:noFill/>
                    </a:lnL>
                    <a:lnR>
                      <a:noFill/>
                    </a:lnR>
                    <a:lnT>
                      <a:noFill/>
                    </a:lnT>
                    <a:lnB>
                      <a:noFill/>
                    </a:lnB>
                  </a:tcPr>
                </a:tc>
              </a:tr>
            </a:tbl>
          </a:graphicData>
        </a:graphic>
      </p:graphicFrame>
    </p:spTree>
    <p:extLst>
      <p:ext uri="{BB962C8B-B14F-4D97-AF65-F5344CB8AC3E}">
        <p14:creationId xmlns:p14="http://schemas.microsoft.com/office/powerpoint/2010/main" val="40417902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04032" y="260101"/>
            <a:ext cx="8135937" cy="1143000"/>
          </a:xfrm>
          <a:prstGeom prst="rect">
            <a:avLst/>
          </a:prstGeom>
          <a:noFill/>
          <a:ln w="9525">
            <a:noFill/>
            <a:round/>
            <a:headEnd/>
            <a:tailEnd/>
          </a:ln>
        </p:spPr>
        <p:txBody>
          <a:bodyPr anchor="ctr"/>
          <a:lstStyle/>
          <a:p>
            <a:pPr algn="ctr" fontAlgn="auto">
              <a:spcBef>
                <a:spcPts val="0"/>
              </a:spcBef>
              <a:spcAft>
                <a:spcPts val="0"/>
              </a:spcAft>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4283C4"/>
                </a:solidFill>
                <a:cs typeface="Arial" charset="0"/>
              </a:rPr>
              <a:t> Review Timeline</a:t>
            </a:r>
            <a:endParaRPr lang="en-GB" sz="3600" b="1" dirty="0">
              <a:solidFill>
                <a:srgbClr val="4283C4"/>
              </a:solidFill>
              <a:cs typeface="Arial" charset="0"/>
            </a:endParaRPr>
          </a:p>
        </p:txBody>
      </p:sp>
      <p:sp>
        <p:nvSpPr>
          <p:cNvPr id="9" name="Content Placeholder 2"/>
          <p:cNvSpPr txBox="1">
            <a:spLocks/>
          </p:cNvSpPr>
          <p:nvPr/>
        </p:nvSpPr>
        <p:spPr>
          <a:xfrm>
            <a:off x="375477" y="1268760"/>
            <a:ext cx="8208962" cy="4104456"/>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marL="342900" indent="-342900" fontAlgn="auto">
              <a:spcBef>
                <a:spcPts val="0"/>
              </a:spcBef>
              <a:spcAft>
                <a:spcPts val="0"/>
              </a:spcAft>
              <a:buClr>
                <a:srgbClr val="4283C4"/>
              </a:buClr>
              <a:buFont typeface="Arial" panose="020B0604020202020204" pitchFamily="34" charset="0"/>
              <a:buChar char="•"/>
            </a:pPr>
            <a:endParaRPr lang="en-GB" sz="2400" dirty="0" smtClean="0">
              <a:solidFill>
                <a:prstClr val="black"/>
              </a:solidFill>
              <a:latin typeface="Arial" panose="020B0604020202020204" pitchFamily="34" charset="0"/>
              <a:cs typeface="Arial" panose="020B0604020202020204" pitchFamily="34" charset="0"/>
            </a:endParaRPr>
          </a:p>
        </p:txBody>
      </p:sp>
      <p:pic>
        <p:nvPicPr>
          <p:cNvPr id="15365" name="Picture 2" descr="C:\Documents and Settings\PlummO01\Desktop\KCC_Logo_New_2012_Framed.jpg"/>
          <p:cNvPicPr>
            <a:picLocks noChangeAspect="1" noChangeArrowheads="1"/>
          </p:cNvPicPr>
          <p:nvPr/>
        </p:nvPicPr>
        <p:blipFill>
          <a:blip r:embed="rId3"/>
          <a:srcRect/>
          <a:stretch>
            <a:fillRect/>
          </a:stretch>
        </p:blipFill>
        <p:spPr bwMode="auto">
          <a:xfrm>
            <a:off x="7743825" y="5805488"/>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
        <p:nvSpPr>
          <p:cNvPr id="2" name="Rectangle 1"/>
          <p:cNvSpPr/>
          <p:nvPr/>
        </p:nvSpPr>
        <p:spPr>
          <a:xfrm>
            <a:off x="187739" y="1412776"/>
            <a:ext cx="8768522" cy="3970318"/>
          </a:xfrm>
          <a:prstGeom prst="rect">
            <a:avLst/>
          </a:prstGeom>
        </p:spPr>
        <p:txBody>
          <a:bodyPr wrap="square">
            <a:spAutoFit/>
          </a:bodyPr>
          <a:lstStyle/>
          <a:p>
            <a:pPr fontAlgn="auto">
              <a:spcBef>
                <a:spcPts val="0"/>
              </a:spcBef>
              <a:spcAft>
                <a:spcPts val="0"/>
              </a:spcAft>
            </a:pPr>
            <a:r>
              <a:rPr lang="en-GB" b="1" dirty="0" smtClean="0">
                <a:solidFill>
                  <a:prstClr val="black"/>
                </a:solidFill>
                <a:latin typeface="Arial" panose="020B0604020202020204" pitchFamily="34" charset="0"/>
                <a:cs typeface="Arial" panose="020B0604020202020204" pitchFamily="34" charset="0"/>
              </a:rPr>
              <a:t>Date</a:t>
            </a:r>
            <a:r>
              <a:rPr lang="en-GB" b="1" dirty="0" smtClean="0">
                <a:solidFill>
                  <a:prstClr val="black"/>
                </a:solidFill>
                <a:latin typeface="Arial" panose="020B0604020202020204" pitchFamily="34" charset="0"/>
                <a:cs typeface="Arial" panose="020B0604020202020204" pitchFamily="34" charset="0"/>
              </a:rPr>
              <a:t>			</a:t>
            </a:r>
            <a:r>
              <a:rPr lang="en-GB" b="1" dirty="0" smtClean="0">
                <a:solidFill>
                  <a:prstClr val="black"/>
                </a:solidFill>
                <a:latin typeface="Arial" panose="020B0604020202020204" pitchFamily="34" charset="0"/>
                <a:cs typeface="Arial" panose="020B0604020202020204" pitchFamily="34" charset="0"/>
              </a:rPr>
              <a:t>	Activity</a:t>
            </a:r>
            <a:endParaRPr lang="en-GB" b="1" dirty="0" smtClean="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dirty="0" smtClean="0">
                <a:solidFill>
                  <a:prstClr val="black"/>
                </a:solidFill>
                <a:latin typeface="Arial" panose="020B0604020202020204" pitchFamily="34" charset="0"/>
                <a:cs typeface="Arial" panose="020B0604020202020204" pitchFamily="34" charset="0"/>
              </a:rPr>
              <a:t>May </a:t>
            </a:r>
            <a:r>
              <a:rPr lang="en-GB" dirty="0" smtClean="0">
                <a:solidFill>
                  <a:prstClr val="black"/>
                </a:solidFill>
                <a:latin typeface="Arial" panose="020B0604020202020204" pitchFamily="34" charset="0"/>
                <a:cs typeface="Arial" panose="020B0604020202020204" pitchFamily="34" charset="0"/>
              </a:rPr>
              <a:t>2017		</a:t>
            </a:r>
            <a:r>
              <a:rPr lang="en-GB" dirty="0" smtClean="0">
                <a:solidFill>
                  <a:prstClr val="black"/>
                </a:solidFill>
                <a:latin typeface="Arial" panose="020B0604020202020204" pitchFamily="34" charset="0"/>
                <a:cs typeface="Arial" panose="020B0604020202020204" pitchFamily="34" charset="0"/>
              </a:rPr>
              <a:t>	Identification </a:t>
            </a:r>
            <a:r>
              <a:rPr lang="en-GB" dirty="0">
                <a:solidFill>
                  <a:prstClr val="black"/>
                </a:solidFill>
                <a:latin typeface="Arial" panose="020B0604020202020204" pitchFamily="34" charset="0"/>
                <a:cs typeface="Arial" panose="020B0604020202020204" pitchFamily="34" charset="0"/>
              </a:rPr>
              <a:t>of schools for visits. Data analysis </a:t>
            </a:r>
            <a:r>
              <a:rPr lang="en-GB" dirty="0" smtClean="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rPr>
              <a:t>	and </a:t>
            </a:r>
            <a:r>
              <a:rPr lang="en-GB" dirty="0">
                <a:solidFill>
                  <a:prstClr val="black"/>
                </a:solidFill>
                <a:latin typeface="Arial" panose="020B0604020202020204" pitchFamily="34" charset="0"/>
                <a:cs typeface="Arial" panose="020B0604020202020204" pitchFamily="34" charset="0"/>
              </a:rPr>
              <a:t>review of internal processes begins</a:t>
            </a:r>
          </a:p>
          <a:p>
            <a:pPr fontAlgn="auto">
              <a:spcBef>
                <a:spcPts val="0"/>
              </a:spcBef>
              <a:spcAft>
                <a:spcPts val="0"/>
              </a:spcAft>
            </a:pPr>
            <a:endParaRPr lang="en-GB"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dirty="0" smtClean="0">
                <a:solidFill>
                  <a:prstClr val="black"/>
                </a:solidFill>
                <a:latin typeface="Arial" panose="020B0604020202020204" pitchFamily="34" charset="0"/>
                <a:cs typeface="Arial" panose="020B0604020202020204" pitchFamily="34" charset="0"/>
              </a:rPr>
              <a:t>June &amp; July 2017		</a:t>
            </a:r>
            <a:r>
              <a:rPr lang="en-GB" dirty="0" smtClean="0">
                <a:solidFill>
                  <a:prstClr val="black"/>
                </a:solidFill>
                <a:latin typeface="Arial" panose="020B0604020202020204" pitchFamily="34" charset="0"/>
                <a:cs typeface="Arial" panose="020B0604020202020204" pitchFamily="34" charset="0"/>
              </a:rPr>
              <a:t>	Visits </a:t>
            </a:r>
            <a:r>
              <a:rPr lang="en-GB" dirty="0">
                <a:solidFill>
                  <a:prstClr val="black"/>
                </a:solidFill>
                <a:latin typeface="Arial" panose="020B0604020202020204" pitchFamily="34" charset="0"/>
                <a:cs typeface="Arial" panose="020B0604020202020204" pitchFamily="34" charset="0"/>
              </a:rPr>
              <a:t>are </a:t>
            </a:r>
            <a:r>
              <a:rPr lang="en-GB" dirty="0" smtClean="0">
                <a:solidFill>
                  <a:prstClr val="black"/>
                </a:solidFill>
                <a:latin typeface="Arial" panose="020B0604020202020204" pitchFamily="34" charset="0"/>
                <a:cs typeface="Arial" panose="020B0604020202020204" pitchFamily="34" charset="0"/>
              </a:rPr>
              <a:t>undertaken </a:t>
            </a:r>
          </a:p>
          <a:p>
            <a:pPr fontAlgn="auto">
              <a:spcBef>
                <a:spcPts val="0"/>
              </a:spcBef>
              <a:spcAft>
                <a:spcPts val="0"/>
              </a:spcAft>
            </a:pPr>
            <a:endParaRPr lang="en-GB" dirty="0" smtClean="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dirty="0" smtClean="0">
                <a:solidFill>
                  <a:prstClr val="black"/>
                </a:solidFill>
                <a:latin typeface="Arial" panose="020B0604020202020204" pitchFamily="34" charset="0"/>
                <a:cs typeface="Arial" panose="020B0604020202020204" pitchFamily="34" charset="0"/>
              </a:rPr>
              <a:t>June </a:t>
            </a:r>
            <a:r>
              <a:rPr lang="en-GB" dirty="0" smtClean="0">
                <a:solidFill>
                  <a:prstClr val="black"/>
                </a:solidFill>
                <a:latin typeface="Arial" panose="020B0604020202020204" pitchFamily="34" charset="0"/>
                <a:cs typeface="Arial" panose="020B0604020202020204" pitchFamily="34" charset="0"/>
              </a:rPr>
              <a:t>30 </a:t>
            </a:r>
            <a:r>
              <a:rPr lang="en-GB" dirty="0" smtClean="0">
                <a:solidFill>
                  <a:prstClr val="black"/>
                </a:solidFill>
                <a:latin typeface="Arial" panose="020B0604020202020204" pitchFamily="34" charset="0"/>
                <a:cs typeface="Arial" panose="020B0604020202020204" pitchFamily="34" charset="0"/>
              </a:rPr>
              <a:t>2017		</a:t>
            </a:r>
            <a:r>
              <a:rPr lang="en-GB" dirty="0" smtClean="0">
                <a:solidFill>
                  <a:prstClr val="black"/>
                </a:solidFill>
                <a:latin typeface="Arial" panose="020B0604020202020204" pitchFamily="34" charset="0"/>
                <a:cs typeface="Arial" panose="020B0604020202020204" pitchFamily="34" charset="0"/>
              </a:rPr>
              <a:t>	Schools </a:t>
            </a:r>
            <a:r>
              <a:rPr lang="en-GB" dirty="0" smtClean="0">
                <a:solidFill>
                  <a:prstClr val="black"/>
                </a:solidFill>
                <a:latin typeface="Arial" panose="020B0604020202020204" pitchFamily="34" charset="0"/>
                <a:cs typeface="Arial" panose="020B0604020202020204" pitchFamily="34" charset="0"/>
              </a:rPr>
              <a:t>Funding Forum updated on progress </a:t>
            </a:r>
            <a:r>
              <a:rPr lang="en-GB" dirty="0" smtClean="0">
                <a:solidFill>
                  <a:prstClr val="black"/>
                </a:solidFill>
                <a:latin typeface="Arial" panose="020B0604020202020204" pitchFamily="34" charset="0"/>
                <a:cs typeface="Arial" panose="020B0604020202020204" pitchFamily="34" charset="0"/>
              </a:rPr>
              <a:t>				of review </a:t>
            </a:r>
            <a:endParaRPr lang="en-GB"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endParaRPr lang="en-GB" dirty="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dirty="0" smtClean="0">
                <a:solidFill>
                  <a:prstClr val="black"/>
                </a:solidFill>
                <a:latin typeface="Arial" panose="020B0604020202020204" pitchFamily="34" charset="0"/>
                <a:cs typeface="Arial" panose="020B0604020202020204" pitchFamily="34" charset="0"/>
              </a:rPr>
              <a:t>July &amp; August 2017	</a:t>
            </a:r>
            <a:r>
              <a:rPr lang="en-GB" dirty="0" smtClean="0">
                <a:solidFill>
                  <a:prstClr val="black"/>
                </a:solidFill>
                <a:latin typeface="Arial" panose="020B0604020202020204" pitchFamily="34" charset="0"/>
                <a:cs typeface="Arial" panose="020B0604020202020204" pitchFamily="34" charset="0"/>
              </a:rPr>
              <a:t>	Feedback </a:t>
            </a:r>
            <a:r>
              <a:rPr lang="en-GB" dirty="0">
                <a:solidFill>
                  <a:prstClr val="black"/>
                </a:solidFill>
                <a:latin typeface="Arial" panose="020B0604020202020204" pitchFamily="34" charset="0"/>
                <a:cs typeface="Arial" panose="020B0604020202020204" pitchFamily="34" charset="0"/>
              </a:rPr>
              <a:t>and data collated. Report compiled </a:t>
            </a:r>
            <a:r>
              <a:rPr lang="en-GB" dirty="0" smtClean="0">
                <a:solidFill>
                  <a:prstClr val="black"/>
                </a:solidFill>
                <a:latin typeface="Arial" panose="020B0604020202020204" pitchFamily="34" charset="0"/>
                <a:cs typeface="Arial" panose="020B0604020202020204" pitchFamily="34" charset="0"/>
              </a:rPr>
              <a:t>				and recommendations </a:t>
            </a:r>
            <a:r>
              <a:rPr lang="en-GB" dirty="0">
                <a:solidFill>
                  <a:prstClr val="black"/>
                </a:solidFill>
                <a:latin typeface="Arial" panose="020B0604020202020204" pitchFamily="34" charset="0"/>
                <a:cs typeface="Arial" panose="020B0604020202020204" pitchFamily="34" charset="0"/>
              </a:rPr>
              <a:t>made</a:t>
            </a:r>
          </a:p>
          <a:p>
            <a:pPr fontAlgn="auto">
              <a:spcBef>
                <a:spcPts val="0"/>
              </a:spcBef>
              <a:spcAft>
                <a:spcPts val="0"/>
              </a:spcAft>
            </a:pPr>
            <a:endParaRPr lang="en-GB" dirty="0" smtClean="0">
              <a:solidFill>
                <a:prstClr val="black"/>
              </a:solidFill>
              <a:latin typeface="Arial" panose="020B0604020202020204" pitchFamily="34" charset="0"/>
              <a:cs typeface="Arial" panose="020B0604020202020204" pitchFamily="34" charset="0"/>
            </a:endParaRPr>
          </a:p>
          <a:p>
            <a:pPr fontAlgn="auto">
              <a:spcBef>
                <a:spcPts val="0"/>
              </a:spcBef>
              <a:spcAft>
                <a:spcPts val="0"/>
              </a:spcAft>
            </a:pPr>
            <a:r>
              <a:rPr lang="en-GB" dirty="0" smtClean="0">
                <a:solidFill>
                  <a:prstClr val="black"/>
                </a:solidFill>
                <a:latin typeface="Arial" panose="020B0604020202020204" pitchFamily="34" charset="0"/>
                <a:cs typeface="Arial" panose="020B0604020202020204" pitchFamily="34" charset="0"/>
              </a:rPr>
              <a:t>September - October 2017	</a:t>
            </a:r>
            <a:r>
              <a:rPr lang="en-GB" dirty="0" smtClean="0">
                <a:solidFill>
                  <a:prstClr val="black"/>
                </a:solidFill>
                <a:latin typeface="Arial" panose="020B0604020202020204" pitchFamily="34" charset="0"/>
                <a:cs typeface="Arial" panose="020B0604020202020204" pitchFamily="34" charset="0"/>
              </a:rPr>
              <a:t>	Schools informed and discussion of any </a:t>
            </a:r>
            <a:r>
              <a:rPr lang="en-GB" dirty="0" smtClean="0">
                <a:solidFill>
                  <a:prstClr val="black"/>
                </a:solidFill>
                <a:latin typeface="Arial" panose="020B0604020202020204" pitchFamily="34" charset="0"/>
                <a:cs typeface="Arial" panose="020B0604020202020204" pitchFamily="34" charset="0"/>
              </a:rPr>
              <a:t>					changes and recommendations</a:t>
            </a: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9092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a:bodyPr>
          <a:lstStyle/>
          <a:p>
            <a:r>
              <a:rPr lang="en-GB" dirty="0" smtClean="0"/>
              <a:t/>
            </a:r>
            <a:br>
              <a:rPr lang="en-GB" dirty="0" smtClean="0"/>
            </a:br>
            <a:r>
              <a:rPr lang="en-GB" dirty="0"/>
              <a:t/>
            </a:r>
            <a:br>
              <a:rPr lang="en-GB" dirty="0"/>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7824"/>
            <a:ext cx="9170775" cy="5307023"/>
          </a:xfrm>
          <a:prstGeom prst="rect">
            <a:avLst/>
          </a:prstGeom>
        </p:spPr>
      </p:pic>
      <p:sp>
        <p:nvSpPr>
          <p:cNvPr id="4" name="TextBox 3"/>
          <p:cNvSpPr txBox="1"/>
          <p:nvPr/>
        </p:nvSpPr>
        <p:spPr>
          <a:xfrm>
            <a:off x="323528" y="5780782"/>
            <a:ext cx="6120680" cy="584775"/>
          </a:xfrm>
          <a:prstGeom prst="rect">
            <a:avLst/>
          </a:prstGeom>
          <a:noFill/>
        </p:spPr>
        <p:txBody>
          <a:bodyPr wrap="square" rtlCol="0">
            <a:spAutoFit/>
          </a:bodyPr>
          <a:lstStyle/>
          <a:p>
            <a:pPr fontAlgn="auto">
              <a:spcBef>
                <a:spcPts val="0"/>
              </a:spcBef>
              <a:spcAft>
                <a:spcPts val="0"/>
              </a:spcAft>
            </a:pPr>
            <a:r>
              <a:rPr lang="en-GB" sz="3200" b="1" dirty="0" smtClean="0">
                <a:solidFill>
                  <a:srgbClr val="0070C0"/>
                </a:solidFill>
                <a:latin typeface="Arial" panose="020B0604020202020204" pitchFamily="34" charset="0"/>
                <a:cs typeface="Arial" panose="020B0604020202020204" pitchFamily="34" charset="0"/>
              </a:rPr>
              <a:t>Ofsted and Front Door Update</a:t>
            </a:r>
          </a:p>
        </p:txBody>
      </p:sp>
    </p:spTree>
    <p:extLst>
      <p:ext uri="{BB962C8B-B14F-4D97-AF65-F5344CB8AC3E}">
        <p14:creationId xmlns:p14="http://schemas.microsoft.com/office/powerpoint/2010/main" val="402702873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0" y="933917"/>
            <a:ext cx="8487177"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rPr>
              <a:t>Early Help and Preventative Services</a:t>
            </a:r>
            <a:r>
              <a:rPr lang="en-GB" sz="4400" i="1" dirty="0" smtClean="0">
                <a:solidFill>
                  <a:schemeClr val="accent1"/>
                </a:solidFill>
              </a:rPr>
              <a:t> </a:t>
            </a:r>
            <a:br>
              <a:rPr lang="en-GB" sz="4400" i="1" dirty="0" smtClean="0">
                <a:solidFill>
                  <a:schemeClr val="accent1"/>
                </a:solidFill>
              </a:rPr>
            </a:br>
            <a:r>
              <a:rPr lang="en-GB" sz="4400" dirty="0">
                <a:solidFill>
                  <a:schemeClr val="accent1"/>
                </a:solidFill>
              </a:rPr>
              <a:t/>
            </a:r>
            <a:br>
              <a:rPr lang="en-GB" sz="4400" dirty="0">
                <a:solidFill>
                  <a:schemeClr val="accent1"/>
                </a:solidFill>
              </a:rPr>
            </a:br>
            <a:r>
              <a:rPr lang="en-GB" sz="3100" dirty="0" smtClean="0">
                <a:solidFill>
                  <a:schemeClr val="accent1"/>
                </a:solidFill>
              </a:rPr>
              <a:t/>
            </a:r>
            <a:br>
              <a:rPr lang="en-GB" sz="3100" dirty="0" smtClean="0">
                <a:solidFill>
                  <a:schemeClr val="accent1"/>
                </a:solidFill>
              </a:rPr>
            </a:br>
            <a:r>
              <a:rPr lang="en-GB" b="0" dirty="0" smtClean="0">
                <a:solidFill>
                  <a:schemeClr val="accent1"/>
                </a:solidFill>
              </a:rPr>
              <a:t>Stuart Collins</a:t>
            </a:r>
            <a:br>
              <a:rPr lang="en-GB" b="0" dirty="0" smtClean="0">
                <a:solidFill>
                  <a:schemeClr val="accent1"/>
                </a:solidFill>
              </a:rPr>
            </a:br>
            <a:r>
              <a:rPr lang="en-GB" b="0" dirty="0" smtClean="0">
                <a:solidFill>
                  <a:schemeClr val="accent1"/>
                </a:solidFill>
              </a:rPr>
              <a:t> Interim Director for Early Help and Preventative Services</a:t>
            </a:r>
            <a:endParaRPr lang="en-GB" sz="3100" b="0" dirty="0">
              <a:solidFill>
                <a:schemeClr val="accent1"/>
              </a:solidFill>
            </a:endParaRPr>
          </a:p>
        </p:txBody>
      </p:sp>
    </p:spTree>
    <p:extLst>
      <p:ext uri="{BB962C8B-B14F-4D97-AF65-F5344CB8AC3E}">
        <p14:creationId xmlns:p14="http://schemas.microsoft.com/office/powerpoint/2010/main" val="294385790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GB" dirty="0" smtClean="0"/>
              <a:t>Ofsted Judgement</a:t>
            </a:r>
            <a:endParaRPr lang="en-GB" dirty="0"/>
          </a:p>
        </p:txBody>
      </p:sp>
      <p:sp>
        <p:nvSpPr>
          <p:cNvPr id="3" name="Content Placeholder 2"/>
          <p:cNvSpPr>
            <a:spLocks noGrp="1"/>
          </p:cNvSpPr>
          <p:nvPr>
            <p:ph idx="1"/>
          </p:nvPr>
        </p:nvSpPr>
        <p:spPr>
          <a:xfrm>
            <a:off x="457200" y="1052736"/>
            <a:ext cx="8229600" cy="2404864"/>
          </a:xfrm>
        </p:spPr>
        <p:txBody>
          <a:bodyPr/>
          <a:lstStyle/>
          <a:p>
            <a:r>
              <a:rPr lang="en-GB" sz="2500" dirty="0" smtClean="0"/>
              <a:t>Kent County Council’s Children’s Services underwent and Ofsted Inspection (SIF) in March 2017.</a:t>
            </a:r>
          </a:p>
          <a:p>
            <a:r>
              <a:rPr lang="en-GB" sz="2500" dirty="0" smtClean="0"/>
              <a:t>The overall judgement from Ofsted is that Children’s Services in Kent are Good.</a:t>
            </a:r>
          </a:p>
        </p:txBody>
      </p:sp>
      <p:graphicFrame>
        <p:nvGraphicFramePr>
          <p:cNvPr id="4" name="Table 3"/>
          <p:cNvGraphicFramePr>
            <a:graphicFrameLocks noGrp="1"/>
          </p:cNvGraphicFramePr>
          <p:nvPr>
            <p:extLst>
              <p:ext uri="{D42A27DB-BD31-4B8C-83A1-F6EECF244321}">
                <p14:modId xmlns:p14="http://schemas.microsoft.com/office/powerpoint/2010/main" val="1545154180"/>
              </p:ext>
            </p:extLst>
          </p:nvPr>
        </p:nvGraphicFramePr>
        <p:xfrm>
          <a:off x="1043608" y="2780928"/>
          <a:ext cx="6936433" cy="3330189"/>
        </p:xfrm>
        <a:graphic>
          <a:graphicData uri="http://schemas.openxmlformats.org/drawingml/2006/table">
            <a:tbl>
              <a:tblPr firstRow="1" bandRow="1">
                <a:tableStyleId>{5C22544A-7EE6-4342-B048-85BDC9FD1C3A}</a:tableStyleId>
              </a:tblPr>
              <a:tblGrid>
                <a:gridCol w="682410"/>
                <a:gridCol w="4430158"/>
                <a:gridCol w="1823865"/>
              </a:tblGrid>
              <a:tr h="426609">
                <a:tc gridSpan="3">
                  <a:txBody>
                    <a:bodyPr/>
                    <a:lstStyle/>
                    <a:p>
                      <a:pPr algn="l"/>
                      <a:r>
                        <a:rPr lang="en-GB" dirty="0" smtClean="0"/>
                        <a:t>Children’s Services in Kent are Good</a:t>
                      </a:r>
                      <a:endParaRPr lang="en-GB" dirty="0"/>
                    </a:p>
                  </a:txBody>
                  <a:tcPr anchor="ctr"/>
                </a:tc>
                <a:tc hMerge="1">
                  <a:txBody>
                    <a:bodyPr/>
                    <a:lstStyle/>
                    <a:p>
                      <a:endParaRPr lang="en-GB" dirty="0"/>
                    </a:p>
                  </a:txBody>
                  <a:tcPr/>
                </a:tc>
                <a:tc hMerge="1">
                  <a:txBody>
                    <a:bodyPr/>
                    <a:lstStyle/>
                    <a:p>
                      <a:endParaRPr lang="en-GB" dirty="0"/>
                    </a:p>
                  </a:txBody>
                  <a:tcPr/>
                </a:tc>
              </a:tr>
              <a:tr h="746565">
                <a:tc gridSpan="2">
                  <a:txBody>
                    <a:bodyPr/>
                    <a:lstStyle/>
                    <a:p>
                      <a:pPr algn="l"/>
                      <a:r>
                        <a:rPr lang="en-GB" dirty="0" smtClean="0"/>
                        <a:t>Children who need help and protection</a:t>
                      </a:r>
                      <a:endParaRPr lang="en-GB" dirty="0"/>
                    </a:p>
                  </a:txBody>
                  <a:tcPr anchor="ctr"/>
                </a:tc>
                <a:tc hMerge="1">
                  <a:txBody>
                    <a:bodyPr/>
                    <a:lstStyle/>
                    <a:p>
                      <a:endParaRPr lang="en-GB" dirty="0"/>
                    </a:p>
                  </a:txBody>
                  <a:tcPr/>
                </a:tc>
                <a:tc>
                  <a:txBody>
                    <a:bodyPr/>
                    <a:lstStyle/>
                    <a:p>
                      <a:pPr algn="ctr"/>
                      <a:r>
                        <a:rPr lang="en-GB" dirty="0" smtClean="0"/>
                        <a:t>Requires Improvement</a:t>
                      </a:r>
                      <a:endParaRPr lang="en-GB" dirty="0"/>
                    </a:p>
                  </a:txBody>
                  <a:tcPr anchor="ctr"/>
                </a:tc>
              </a:tr>
              <a:tr h="746565">
                <a:tc gridSpan="2">
                  <a:txBody>
                    <a:bodyPr/>
                    <a:lstStyle/>
                    <a:p>
                      <a:pPr algn="l"/>
                      <a:r>
                        <a:rPr lang="en-GB" dirty="0" smtClean="0"/>
                        <a:t>Children who are looked</a:t>
                      </a:r>
                      <a:r>
                        <a:rPr lang="en-GB" baseline="0" dirty="0" smtClean="0"/>
                        <a:t> after and achieving permanence</a:t>
                      </a:r>
                      <a:endParaRPr lang="en-GB" dirty="0"/>
                    </a:p>
                  </a:txBody>
                  <a:tcPr anchor="ctr"/>
                </a:tc>
                <a:tc hMerge="1">
                  <a:txBody>
                    <a:bodyPr/>
                    <a:lstStyle/>
                    <a:p>
                      <a:endParaRPr lang="en-GB" dirty="0"/>
                    </a:p>
                  </a:txBody>
                  <a:tcPr/>
                </a:tc>
                <a:tc>
                  <a:txBody>
                    <a:bodyPr/>
                    <a:lstStyle/>
                    <a:p>
                      <a:pPr algn="ctr"/>
                      <a:r>
                        <a:rPr lang="en-GB" dirty="0" smtClean="0"/>
                        <a:t>Good</a:t>
                      </a:r>
                      <a:endParaRPr lang="en-GB" dirty="0"/>
                    </a:p>
                  </a:txBody>
                  <a:tcPr anchor="ctr"/>
                </a:tc>
              </a:tr>
              <a:tr h="426609">
                <a:tc rowSpan="2">
                  <a:txBody>
                    <a:bodyPr/>
                    <a:lstStyle/>
                    <a:p>
                      <a:pPr algn="ctr"/>
                      <a:endParaRPr lang="en-GB" dirty="0"/>
                    </a:p>
                  </a:txBody>
                  <a:tcPr anchor="ctr"/>
                </a:tc>
                <a:tc>
                  <a:txBody>
                    <a:bodyPr/>
                    <a:lstStyle/>
                    <a:p>
                      <a:pPr algn="l"/>
                      <a:r>
                        <a:rPr lang="en-GB" dirty="0" smtClean="0"/>
                        <a:t>Adoption performance</a:t>
                      </a:r>
                      <a:endParaRPr lang="en-GB" dirty="0"/>
                    </a:p>
                  </a:txBody>
                  <a:tcPr anchor="ctr"/>
                </a:tc>
                <a:tc>
                  <a:txBody>
                    <a:bodyPr/>
                    <a:lstStyle/>
                    <a:p>
                      <a:pPr algn="ctr"/>
                      <a:r>
                        <a:rPr lang="en-GB" dirty="0" smtClean="0"/>
                        <a:t>Good</a:t>
                      </a:r>
                      <a:endParaRPr lang="en-GB" dirty="0"/>
                    </a:p>
                  </a:txBody>
                  <a:tcPr anchor="ctr"/>
                </a:tc>
              </a:tr>
              <a:tr h="557232">
                <a:tc vMerge="1">
                  <a:txBody>
                    <a:bodyPr/>
                    <a:lstStyle/>
                    <a:p>
                      <a:pPr algn="ctr"/>
                      <a:endParaRPr lang="en-GB" dirty="0"/>
                    </a:p>
                  </a:txBody>
                  <a:tcPr anchor="ctr"/>
                </a:tc>
                <a:tc>
                  <a:txBody>
                    <a:bodyPr/>
                    <a:lstStyle/>
                    <a:p>
                      <a:pPr algn="l"/>
                      <a:r>
                        <a:rPr lang="en-GB" dirty="0" smtClean="0"/>
                        <a:t>Experiences and progress</a:t>
                      </a:r>
                      <a:r>
                        <a:rPr lang="en-GB" baseline="0" dirty="0" smtClean="0"/>
                        <a:t> of care leavers</a:t>
                      </a:r>
                      <a:endParaRPr lang="en-GB" dirty="0"/>
                    </a:p>
                  </a:txBody>
                  <a:tcPr anchor="ctr"/>
                </a:tc>
                <a:tc>
                  <a:txBody>
                    <a:bodyPr/>
                    <a:lstStyle/>
                    <a:p>
                      <a:pPr algn="ctr"/>
                      <a:r>
                        <a:rPr lang="en-GB" dirty="0" smtClean="0"/>
                        <a:t>Good</a:t>
                      </a:r>
                      <a:endParaRPr lang="en-GB" dirty="0"/>
                    </a:p>
                  </a:txBody>
                  <a:tcPr anchor="ctr"/>
                </a:tc>
              </a:tr>
              <a:tr h="426609">
                <a:tc gridSpan="2">
                  <a:txBody>
                    <a:bodyPr/>
                    <a:lstStyle/>
                    <a:p>
                      <a:pPr algn="l"/>
                      <a:r>
                        <a:rPr lang="en-GB" dirty="0" smtClean="0"/>
                        <a:t>Leadership, management and governance</a:t>
                      </a:r>
                      <a:endParaRPr lang="en-GB" dirty="0"/>
                    </a:p>
                  </a:txBody>
                  <a:tcPr anchor="ctr"/>
                </a:tc>
                <a:tc hMerge="1">
                  <a:txBody>
                    <a:bodyPr/>
                    <a:lstStyle/>
                    <a:p>
                      <a:endParaRPr lang="en-GB" dirty="0"/>
                    </a:p>
                  </a:txBody>
                  <a:tcPr/>
                </a:tc>
                <a:tc>
                  <a:txBody>
                    <a:bodyPr/>
                    <a:lstStyle/>
                    <a:p>
                      <a:pPr algn="ctr"/>
                      <a:r>
                        <a:rPr lang="en-GB" dirty="0" smtClean="0"/>
                        <a:t>Good</a:t>
                      </a:r>
                      <a:endParaRPr lang="en-GB" dirty="0"/>
                    </a:p>
                  </a:txBody>
                  <a:tcPr anchor="ctr"/>
                </a:tc>
              </a:tr>
            </a:tbl>
          </a:graphicData>
        </a:graphic>
      </p:graphicFrame>
    </p:spTree>
    <p:extLst>
      <p:ext uri="{BB962C8B-B14F-4D97-AF65-F5344CB8AC3E}">
        <p14:creationId xmlns:p14="http://schemas.microsoft.com/office/powerpoint/2010/main" val="3517454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dirty="0" smtClean="0"/>
              <a:t>Ofsted Highlights</a:t>
            </a:r>
            <a:endParaRPr lang="en-GB" dirty="0"/>
          </a:p>
        </p:txBody>
      </p:sp>
      <p:sp>
        <p:nvSpPr>
          <p:cNvPr id="3" name="Content Placeholder 2"/>
          <p:cNvSpPr>
            <a:spLocks noGrp="1"/>
          </p:cNvSpPr>
          <p:nvPr>
            <p:ph idx="1"/>
          </p:nvPr>
        </p:nvSpPr>
        <p:spPr>
          <a:xfrm>
            <a:off x="457200" y="1052736"/>
            <a:ext cx="8229600" cy="5040560"/>
          </a:xfrm>
        </p:spPr>
        <p:txBody>
          <a:bodyPr/>
          <a:lstStyle/>
          <a:p>
            <a:pPr marL="0" indent="0">
              <a:buNone/>
            </a:pPr>
            <a:r>
              <a:rPr lang="en-GB" sz="1400" dirty="0" smtClean="0"/>
              <a:t> </a:t>
            </a:r>
          </a:p>
          <a:p>
            <a:r>
              <a:rPr lang="en-GB" sz="2500" dirty="0" smtClean="0"/>
              <a:t>Children benefit from a wide range of Early Help Services </a:t>
            </a:r>
          </a:p>
          <a:p>
            <a:r>
              <a:rPr lang="en-GB" sz="2500" dirty="0" smtClean="0"/>
              <a:t>Across </a:t>
            </a:r>
            <a:r>
              <a:rPr lang="en-GB" sz="2500" dirty="0"/>
              <a:t>Early Help and SCS we have seen many examples of good quality work and effective achievement of good outcomes for children. </a:t>
            </a:r>
            <a:endParaRPr lang="en-GB" sz="2500" dirty="0" smtClean="0"/>
          </a:p>
          <a:p>
            <a:r>
              <a:rPr lang="en-GB" sz="2500" dirty="0" smtClean="0"/>
              <a:t>Staff </a:t>
            </a:r>
            <a:r>
              <a:rPr lang="en-GB" sz="2500" dirty="0"/>
              <a:t>have meaningful relationships with children and know them </a:t>
            </a:r>
            <a:r>
              <a:rPr lang="en-GB" sz="2500" dirty="0" smtClean="0"/>
              <a:t>well.</a:t>
            </a:r>
          </a:p>
          <a:p>
            <a:r>
              <a:rPr lang="en-GB" sz="2500" dirty="0" smtClean="0"/>
              <a:t>Early Help assessments are mostly good, Early Help plans are well targeted and set clear expectations </a:t>
            </a:r>
          </a:p>
          <a:p>
            <a:r>
              <a:rPr lang="en-GB" sz="2500" dirty="0" smtClean="0"/>
              <a:t>Step down panels are appropriate and families experience a smooth transition </a:t>
            </a:r>
          </a:p>
          <a:p>
            <a:pPr marL="0" indent="0">
              <a:buNone/>
            </a:pPr>
            <a:r>
              <a:rPr lang="en-GB" sz="2500" dirty="0" smtClean="0"/>
              <a:t/>
            </a:r>
            <a:br>
              <a:rPr lang="en-GB" sz="2500" dirty="0" smtClean="0"/>
            </a:br>
            <a:endParaRPr lang="en-GB" sz="2500" dirty="0" smtClean="0"/>
          </a:p>
          <a:p>
            <a:pPr marL="0" indent="0">
              <a:buNone/>
            </a:pPr>
            <a:r>
              <a:rPr lang="en-GB" sz="2500" dirty="0" smtClean="0"/>
              <a:t/>
            </a:r>
            <a:br>
              <a:rPr lang="en-GB" sz="2500" dirty="0" smtClean="0"/>
            </a:br>
            <a:r>
              <a:rPr lang="en-GB" sz="2500" dirty="0" smtClean="0"/>
              <a:t/>
            </a:r>
            <a:br>
              <a:rPr lang="en-GB" sz="2500" dirty="0" smtClean="0"/>
            </a:br>
            <a:endParaRPr lang="en-GB" sz="2500" dirty="0" smtClean="0"/>
          </a:p>
        </p:txBody>
      </p:sp>
    </p:spTree>
    <p:extLst>
      <p:ext uri="{BB962C8B-B14F-4D97-AF65-F5344CB8AC3E}">
        <p14:creationId xmlns:p14="http://schemas.microsoft.com/office/powerpoint/2010/main" val="2216381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dirty="0" smtClean="0"/>
              <a:t>Ofsted Highlights</a:t>
            </a:r>
            <a:endParaRPr lang="en-GB" dirty="0"/>
          </a:p>
        </p:txBody>
      </p:sp>
      <p:sp>
        <p:nvSpPr>
          <p:cNvPr id="3" name="Content Placeholder 2"/>
          <p:cNvSpPr>
            <a:spLocks noGrp="1"/>
          </p:cNvSpPr>
          <p:nvPr>
            <p:ph idx="1"/>
          </p:nvPr>
        </p:nvSpPr>
        <p:spPr>
          <a:xfrm>
            <a:off x="467544" y="1412776"/>
            <a:ext cx="8229600" cy="4525963"/>
          </a:xfrm>
        </p:spPr>
        <p:txBody>
          <a:bodyPr/>
          <a:lstStyle/>
          <a:p>
            <a:endParaRPr lang="en-GB" sz="2500" dirty="0" smtClean="0"/>
          </a:p>
          <a:p>
            <a:r>
              <a:rPr lang="en-GB" sz="2500" dirty="0" smtClean="0"/>
              <a:t>Childrens </a:t>
            </a:r>
            <a:r>
              <a:rPr lang="en-GB" sz="2500" dirty="0" smtClean="0"/>
              <a:t>Centres </a:t>
            </a:r>
            <a:r>
              <a:rPr lang="en-GB" sz="2500" dirty="0" smtClean="0"/>
              <a:t>and </a:t>
            </a:r>
            <a:r>
              <a:rPr lang="en-GB" sz="2500" dirty="0" smtClean="0"/>
              <a:t>Youth Hubs </a:t>
            </a:r>
            <a:r>
              <a:rPr lang="en-GB" sz="2500" dirty="0" smtClean="0"/>
              <a:t>ensure that support is available as soon as it is identified.</a:t>
            </a:r>
          </a:p>
          <a:p>
            <a:r>
              <a:rPr lang="en-GB" sz="2500" dirty="0" smtClean="0"/>
              <a:t>Intensive Early Help is delivered successfully through early help units across Kent </a:t>
            </a:r>
          </a:p>
          <a:p>
            <a:r>
              <a:rPr lang="en-GB" sz="2500" dirty="0" smtClean="0"/>
              <a:t>Services </a:t>
            </a:r>
            <a:r>
              <a:rPr lang="en-GB" sz="2500" dirty="0"/>
              <a:t>are commissioned with a good knowledge of local communities and their needs. </a:t>
            </a:r>
            <a:endParaRPr lang="en-GB" sz="2500" dirty="0" smtClean="0"/>
          </a:p>
          <a:p>
            <a:r>
              <a:rPr lang="en-GB" sz="2500" dirty="0" smtClean="0"/>
              <a:t>Children </a:t>
            </a:r>
            <a:r>
              <a:rPr lang="en-GB" sz="2500" dirty="0"/>
              <a:t>are increasingly safe and supported, and the use of Signs of Safety is improving outcomes.</a:t>
            </a:r>
          </a:p>
        </p:txBody>
      </p:sp>
    </p:spTree>
    <p:extLst>
      <p:ext uri="{BB962C8B-B14F-4D97-AF65-F5344CB8AC3E}">
        <p14:creationId xmlns:p14="http://schemas.microsoft.com/office/powerpoint/2010/main" val="87358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08720"/>
            <a:ext cx="8928992"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chemeClr val="accent1"/>
                </a:solidFill>
              </a:rPr>
              <a:t>Update on Progress, future priorities and service developments for 2017/18</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r>
              <a:rPr lang="en-GB" b="0" dirty="0" smtClean="0">
                <a:solidFill>
                  <a:schemeClr val="accent1"/>
                </a:solidFill>
              </a:rPr>
              <a:t>Patrick Leeson</a:t>
            </a:r>
            <a:br>
              <a:rPr lang="en-GB" b="0" dirty="0" smtClean="0">
                <a:solidFill>
                  <a:schemeClr val="accent1"/>
                </a:solidFill>
              </a:rPr>
            </a:br>
            <a:r>
              <a:rPr lang="en-GB" b="0" dirty="0" smtClean="0">
                <a:solidFill>
                  <a:schemeClr val="accent1"/>
                </a:solidFill>
              </a:rPr>
              <a:t> Corporate Director</a:t>
            </a:r>
            <a:br>
              <a:rPr lang="en-GB" b="0" dirty="0" smtClean="0">
                <a:solidFill>
                  <a:schemeClr val="accent1"/>
                </a:solidFill>
              </a:rPr>
            </a:br>
            <a:r>
              <a:rPr lang="en-GB" b="0" dirty="0" smtClean="0">
                <a:solidFill>
                  <a:schemeClr val="accent1"/>
                </a:solidFill>
              </a:rPr>
              <a:t>Children, Young People and Education </a:t>
            </a:r>
            <a:endParaRPr lang="en-GB" sz="3100" b="0" dirty="0">
              <a:solidFill>
                <a:schemeClr val="accent1"/>
              </a:solidFill>
            </a:endParaRPr>
          </a:p>
        </p:txBody>
      </p:sp>
    </p:spTree>
    <p:extLst>
      <p:ext uri="{BB962C8B-B14F-4D97-AF65-F5344CB8AC3E}">
        <p14:creationId xmlns:p14="http://schemas.microsoft.com/office/powerpoint/2010/main" val="181401079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88" y="269776"/>
            <a:ext cx="8229600" cy="1143000"/>
          </a:xfrm>
        </p:spPr>
        <p:txBody>
          <a:bodyPr/>
          <a:lstStyle/>
          <a:p>
            <a:r>
              <a:rPr lang="en-GB" dirty="0" smtClean="0"/>
              <a:t>Context of the Central Referral Unit</a:t>
            </a:r>
            <a:endParaRPr lang="en-GB" dirty="0"/>
          </a:p>
        </p:txBody>
      </p:sp>
      <p:sp>
        <p:nvSpPr>
          <p:cNvPr id="81" name="TextBox 80"/>
          <p:cNvSpPr txBox="1"/>
          <p:nvPr/>
        </p:nvSpPr>
        <p:spPr>
          <a:xfrm>
            <a:off x="323528" y="1478934"/>
            <a:ext cx="8621162" cy="3554819"/>
          </a:xfrm>
          <a:prstGeom prst="rect">
            <a:avLst/>
          </a:prstGeom>
          <a:noFill/>
        </p:spPr>
        <p:txBody>
          <a:bodyPr wrap="square" rtlCol="0">
            <a:spAutoFit/>
          </a:bodyPr>
          <a:lstStyle/>
          <a:p>
            <a:pPr fontAlgn="auto">
              <a:spcBef>
                <a:spcPts val="0"/>
              </a:spcBef>
              <a:spcAft>
                <a:spcPts val="0"/>
              </a:spcAft>
            </a:pPr>
            <a:r>
              <a:rPr lang="en-GB" sz="2500" dirty="0" smtClean="0">
                <a:solidFill>
                  <a:prstClr val="black"/>
                </a:solidFill>
                <a:latin typeface="Arial" panose="020B0604020202020204" pitchFamily="34" charset="0"/>
                <a:cs typeface="Arial" panose="020B0604020202020204" pitchFamily="34" charset="0"/>
              </a:rPr>
              <a:t>In 2011 the Central Duty Team (CDT) was created.</a:t>
            </a:r>
            <a:br>
              <a:rPr lang="en-GB" sz="2500" dirty="0" smtClean="0">
                <a:solidFill>
                  <a:prstClr val="black"/>
                </a:solidFill>
                <a:latin typeface="Arial" panose="020B0604020202020204" pitchFamily="34" charset="0"/>
                <a:cs typeface="Arial" panose="020B0604020202020204" pitchFamily="34" charset="0"/>
              </a:rPr>
            </a:br>
            <a:r>
              <a:rPr lang="en-GB" sz="2500" dirty="0" smtClean="0">
                <a:solidFill>
                  <a:prstClr val="black"/>
                </a:solidFill>
                <a:latin typeface="Arial" panose="020B0604020202020204" pitchFamily="34" charset="0"/>
                <a:cs typeface="Arial" panose="020B0604020202020204" pitchFamily="34" charset="0"/>
              </a:rPr>
              <a:t/>
            </a:r>
            <a:br>
              <a:rPr lang="en-GB" sz="2500" dirty="0" smtClean="0">
                <a:solidFill>
                  <a:prstClr val="black"/>
                </a:solidFill>
                <a:latin typeface="Arial" panose="020B0604020202020204" pitchFamily="34" charset="0"/>
                <a:cs typeface="Arial" panose="020B0604020202020204" pitchFamily="34" charset="0"/>
              </a:rPr>
            </a:br>
            <a:r>
              <a:rPr lang="en-GB" sz="2500" dirty="0">
                <a:solidFill>
                  <a:prstClr val="black"/>
                </a:solidFill>
                <a:latin typeface="Arial" panose="020B0604020202020204" pitchFamily="34" charset="0"/>
                <a:cs typeface="Arial" panose="020B0604020202020204" pitchFamily="34" charset="0"/>
              </a:rPr>
              <a:t>In September 2014, a county wide Early Help Triage Unit was </a:t>
            </a:r>
            <a:r>
              <a:rPr lang="en-GB" sz="2500" dirty="0" smtClean="0">
                <a:solidFill>
                  <a:prstClr val="black"/>
                </a:solidFill>
                <a:latin typeface="Arial" panose="020B0604020202020204" pitchFamily="34" charset="0"/>
                <a:cs typeface="Arial" panose="020B0604020202020204" pitchFamily="34" charset="0"/>
              </a:rPr>
              <a:t>established. </a:t>
            </a:r>
            <a:r>
              <a:rPr lang="en-GB" sz="2500" dirty="0">
                <a:solidFill>
                  <a:prstClr val="black"/>
                </a:solidFill>
                <a:latin typeface="Arial" panose="020B0604020202020204" pitchFamily="34" charset="0"/>
                <a:cs typeface="Arial" panose="020B0604020202020204" pitchFamily="34" charset="0"/>
              </a:rPr>
              <a:t/>
            </a:r>
            <a:br>
              <a:rPr lang="en-GB" sz="2500" dirty="0">
                <a:solidFill>
                  <a:prstClr val="black"/>
                </a:solidFill>
                <a:latin typeface="Arial" panose="020B0604020202020204" pitchFamily="34" charset="0"/>
                <a:cs typeface="Arial" panose="020B0604020202020204" pitchFamily="34" charset="0"/>
              </a:rPr>
            </a:br>
            <a:r>
              <a:rPr lang="en-GB" sz="2500" dirty="0">
                <a:solidFill>
                  <a:prstClr val="black"/>
                </a:solidFill>
                <a:latin typeface="Arial" panose="020B0604020202020204" pitchFamily="34" charset="0"/>
                <a:cs typeface="Arial" panose="020B0604020202020204" pitchFamily="34" charset="0"/>
              </a:rPr>
              <a:t/>
            </a:r>
            <a:br>
              <a:rPr lang="en-GB" sz="2500" dirty="0">
                <a:solidFill>
                  <a:prstClr val="black"/>
                </a:solidFill>
                <a:latin typeface="Arial" panose="020B0604020202020204" pitchFamily="34" charset="0"/>
                <a:cs typeface="Arial" panose="020B0604020202020204" pitchFamily="34" charset="0"/>
              </a:rPr>
            </a:br>
            <a:r>
              <a:rPr lang="en-GB" sz="2500" dirty="0">
                <a:solidFill>
                  <a:prstClr val="black"/>
                </a:solidFill>
                <a:latin typeface="Arial" panose="020B0604020202020204" pitchFamily="34" charset="0"/>
                <a:cs typeface="Arial" panose="020B0604020202020204" pitchFamily="34" charset="0"/>
              </a:rPr>
              <a:t>In July 2015 Triage was co-located with Specialist Children’s Services Central Duty Team in the Central Referral Unit to ensure that information sharing is effective and that there is ‘</a:t>
            </a:r>
            <a:r>
              <a:rPr lang="en-GB" sz="2500" u="sng" dirty="0">
                <a:solidFill>
                  <a:prstClr val="black"/>
                </a:solidFill>
                <a:latin typeface="Arial" panose="020B0604020202020204" pitchFamily="34" charset="0"/>
                <a:cs typeface="Arial" panose="020B0604020202020204" pitchFamily="34" charset="0"/>
              </a:rPr>
              <a:t>no wrong door</a:t>
            </a:r>
            <a:r>
              <a:rPr lang="en-GB" sz="2500"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251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16632"/>
            <a:ext cx="8229600" cy="1143000"/>
          </a:xfrm>
        </p:spPr>
        <p:txBody>
          <a:bodyPr>
            <a:normAutofit/>
          </a:bodyPr>
          <a:lstStyle/>
          <a:p>
            <a:r>
              <a:rPr lang="en-GB" dirty="0" smtClean="0"/>
              <a:t>Right Child Right Place Right Time </a:t>
            </a:r>
            <a:endParaRPr lang="en-GB" dirty="0"/>
          </a:p>
        </p:txBody>
      </p:sp>
      <p:sp>
        <p:nvSpPr>
          <p:cNvPr id="10" name="Rectangle 9"/>
          <p:cNvSpPr/>
          <p:nvPr/>
        </p:nvSpPr>
        <p:spPr>
          <a:xfrm>
            <a:off x="395536" y="1124744"/>
            <a:ext cx="8568952" cy="47525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2400">
              <a:solidFill>
                <a:prstClr val="white"/>
              </a:solidFill>
            </a:endParaRPr>
          </a:p>
        </p:txBody>
      </p:sp>
      <p:sp>
        <p:nvSpPr>
          <p:cNvPr id="11" name="TextBox 10"/>
          <p:cNvSpPr txBox="1"/>
          <p:nvPr/>
        </p:nvSpPr>
        <p:spPr>
          <a:xfrm>
            <a:off x="395536" y="1700808"/>
            <a:ext cx="8352928" cy="4154984"/>
          </a:xfrm>
          <a:prstGeom prst="rect">
            <a:avLst/>
          </a:prstGeom>
          <a:noFill/>
        </p:spPr>
        <p:txBody>
          <a:bodyPr wrap="square" rtlCol="0">
            <a:spAutoFit/>
          </a:bodyPr>
          <a:lstStyle/>
          <a:p>
            <a:pPr marL="342900" indent="-342900" fontAlgn="auto">
              <a:spcBef>
                <a:spcPts val="0"/>
              </a:spcBef>
              <a:spcAft>
                <a:spcPts val="0"/>
              </a:spcAft>
              <a:buFont typeface="Arial" panose="020B0604020202020204" pitchFamily="34" charset="0"/>
              <a:buChar char="•"/>
            </a:pPr>
            <a:r>
              <a:rPr lang="en-GB" sz="2400" dirty="0">
                <a:solidFill>
                  <a:prstClr val="black"/>
                </a:solidFill>
              </a:rPr>
              <a:t>Divert a higher proportion of cases to Early Help, enhancing their preventative impact upon social care while ensuring they work with the right </a:t>
            </a:r>
            <a:r>
              <a:rPr lang="en-GB" sz="2400" dirty="0" smtClean="0">
                <a:solidFill>
                  <a:prstClr val="black"/>
                </a:solidFill>
              </a:rPr>
              <a:t>families</a:t>
            </a:r>
          </a:p>
          <a:p>
            <a:pPr marL="342900" indent="-342900" fontAlgn="auto">
              <a:spcBef>
                <a:spcPts val="0"/>
              </a:spcBef>
              <a:spcAft>
                <a:spcPts val="0"/>
              </a:spcAft>
              <a:buFont typeface="Arial" panose="020B0604020202020204" pitchFamily="34" charset="0"/>
              <a:buChar char="•"/>
            </a:pPr>
            <a:endParaRPr lang="en-GB" sz="2400" dirty="0">
              <a:solidFill>
                <a:prstClr val="black"/>
              </a:solidFill>
              <a:latin typeface="Arial" panose="020B0604020202020204" pitchFamily="34" charset="0"/>
              <a:cs typeface="Arial" panose="020B0604020202020204" pitchFamily="34"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Increase prevention and reduce </a:t>
            </a:r>
            <a:r>
              <a:rPr lang="en-GB" sz="2400" dirty="0">
                <a:solidFill>
                  <a:prstClr val="black"/>
                </a:solidFill>
                <a:latin typeface="Arial" panose="020B0604020202020204" pitchFamily="34" charset="0"/>
                <a:cs typeface="Arial" panose="020B0604020202020204" pitchFamily="34" charset="0"/>
              </a:rPr>
              <a:t>the number of referrals into Specialist Children’s </a:t>
            </a:r>
            <a:r>
              <a:rPr lang="en-GB" sz="2400" dirty="0" smtClean="0">
                <a:solidFill>
                  <a:prstClr val="black"/>
                </a:solidFill>
                <a:latin typeface="Arial" panose="020B0604020202020204" pitchFamily="34" charset="0"/>
                <a:cs typeface="Arial" panose="020B0604020202020204" pitchFamily="34" charset="0"/>
              </a:rPr>
              <a:t>Services</a:t>
            </a:r>
            <a:r>
              <a:rPr lang="en-GB" sz="2400" dirty="0" smtClean="0">
                <a:solidFill>
                  <a:prstClr val="black"/>
                </a:solidFill>
                <a:latin typeface="Arial" panose="020B0604020202020204" pitchFamily="34" charset="0"/>
                <a:cs typeface="Arial" panose="020B0604020202020204" pitchFamily="34" charset="0"/>
              </a:rPr>
              <a:t/>
            </a:r>
            <a:br>
              <a:rPr lang="en-GB" sz="2400" dirty="0" smtClean="0">
                <a:solidFill>
                  <a:prstClr val="black"/>
                </a:solidFill>
                <a:latin typeface="Arial" panose="020B0604020202020204" pitchFamily="34" charset="0"/>
                <a:cs typeface="Arial" panose="020B0604020202020204" pitchFamily="34" charset="0"/>
              </a:rPr>
            </a:br>
            <a:endParaRPr lang="en-GB" sz="2400" dirty="0" smtClean="0">
              <a:solidFill>
                <a:prstClr val="black"/>
              </a:solidFill>
              <a:latin typeface="Arial" panose="020B0604020202020204" pitchFamily="34" charset="0"/>
              <a:cs typeface="Arial" panose="020B0604020202020204" pitchFamily="34" charset="0"/>
            </a:endParaRPr>
          </a:p>
          <a:p>
            <a:pPr marL="342900" indent="-342900" fontAlgn="auto">
              <a:spcBef>
                <a:spcPts val="0"/>
              </a:spcBef>
              <a:spcAft>
                <a:spcPts val="0"/>
              </a:spcAft>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Work </a:t>
            </a:r>
            <a:r>
              <a:rPr lang="en-GB" sz="2400" dirty="0">
                <a:solidFill>
                  <a:prstClr val="black"/>
                </a:solidFill>
                <a:latin typeface="Arial" panose="020B0604020202020204" pitchFamily="34" charset="0"/>
                <a:cs typeface="Arial" panose="020B0604020202020204" pitchFamily="34" charset="0"/>
              </a:rPr>
              <a:t>towards a whole system </a:t>
            </a:r>
            <a:r>
              <a:rPr lang="en-GB" sz="2400" dirty="0" smtClean="0">
                <a:solidFill>
                  <a:prstClr val="black"/>
                </a:solidFill>
                <a:latin typeface="Arial" panose="020B0604020202020204" pitchFamily="34" charset="0"/>
                <a:cs typeface="Arial" panose="020B0604020202020204" pitchFamily="34" charset="0"/>
              </a:rPr>
              <a:t>approach, to ensure children and families </a:t>
            </a:r>
            <a:r>
              <a:rPr lang="en-GB" sz="2400" dirty="0">
                <a:solidFill>
                  <a:prstClr val="black"/>
                </a:solidFill>
                <a:latin typeface="Arial" panose="020B0604020202020204" pitchFamily="34" charset="0"/>
                <a:cs typeface="Arial" panose="020B0604020202020204" pitchFamily="34" charset="0"/>
              </a:rPr>
              <a:t>are supported throughout, </a:t>
            </a:r>
            <a:r>
              <a:rPr lang="en-GB" sz="2400" dirty="0" smtClean="0">
                <a:solidFill>
                  <a:prstClr val="black"/>
                </a:solidFill>
                <a:latin typeface="Arial" panose="020B0604020202020204" pitchFamily="34" charset="0"/>
                <a:cs typeface="Arial" panose="020B0604020202020204" pitchFamily="34" charset="0"/>
              </a:rPr>
              <a:t>and ensure </a:t>
            </a:r>
            <a:r>
              <a:rPr lang="en-GB" sz="2400" dirty="0">
                <a:solidFill>
                  <a:prstClr val="black"/>
                </a:solidFill>
                <a:latin typeface="Arial" panose="020B0604020202020204" pitchFamily="34" charset="0"/>
                <a:cs typeface="Arial" panose="020B0604020202020204" pitchFamily="34" charset="0"/>
              </a:rPr>
              <a:t>the most effective decision making at the front door </a:t>
            </a:r>
          </a:p>
        </p:txBody>
      </p:sp>
    </p:spTree>
    <p:extLst>
      <p:ext uri="{BB962C8B-B14F-4D97-AF65-F5344CB8AC3E}">
        <p14:creationId xmlns:p14="http://schemas.microsoft.com/office/powerpoint/2010/main" val="384971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53752"/>
            <a:ext cx="8229600" cy="1143000"/>
          </a:xfrm>
        </p:spPr>
        <p:txBody>
          <a:bodyPr>
            <a:normAutofit fontScale="90000"/>
          </a:bodyPr>
          <a:lstStyle/>
          <a:p>
            <a:r>
              <a:rPr lang="en-GB" dirty="0" smtClean="0"/>
              <a:t>Overview of One Front Door Proposals</a:t>
            </a:r>
            <a:endParaRPr lang="en-GB" dirty="0"/>
          </a:p>
        </p:txBody>
      </p:sp>
      <p:grpSp>
        <p:nvGrpSpPr>
          <p:cNvPr id="34" name="Group 33"/>
          <p:cNvGrpSpPr/>
          <p:nvPr/>
        </p:nvGrpSpPr>
        <p:grpSpPr>
          <a:xfrm>
            <a:off x="143509" y="1267749"/>
            <a:ext cx="4392488" cy="1475656"/>
            <a:chOff x="143509" y="1267749"/>
            <a:chExt cx="4392488" cy="1475656"/>
          </a:xfrm>
        </p:grpSpPr>
        <p:grpSp>
          <p:nvGrpSpPr>
            <p:cNvPr id="3" name="Group 2"/>
            <p:cNvGrpSpPr/>
            <p:nvPr/>
          </p:nvGrpSpPr>
          <p:grpSpPr>
            <a:xfrm rot="16200000">
              <a:off x="1601925" y="-190667"/>
              <a:ext cx="1475656" cy="4392488"/>
              <a:chOff x="35496" y="1700808"/>
              <a:chExt cx="1475656" cy="4392488"/>
            </a:xfrm>
          </p:grpSpPr>
          <p:sp>
            <p:nvSpPr>
              <p:cNvPr id="4" name="Rectangle 3"/>
              <p:cNvSpPr/>
              <p:nvPr/>
            </p:nvSpPr>
            <p:spPr>
              <a:xfrm>
                <a:off x="35496"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1" name="Rectangle 20"/>
              <p:cNvSpPr/>
              <p:nvPr/>
            </p:nvSpPr>
            <p:spPr>
              <a:xfrm>
                <a:off x="7533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7" name="Oval 26"/>
              <p:cNvSpPr/>
              <p:nvPr/>
            </p:nvSpPr>
            <p:spPr>
              <a:xfrm>
                <a:off x="18695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5" name="Picture 3" descr="\\invicta.cantium.net\KCCRoot\Users\SHQ\SHQ3\AustiS14\My Pictures\door_PNG17584.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9800" y="1555651"/>
              <a:ext cx="423558" cy="9204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19672" y="1528521"/>
              <a:ext cx="2664296" cy="954107"/>
            </a:xfrm>
            <a:prstGeom prst="rect">
              <a:avLst/>
            </a:prstGeom>
            <a:noFill/>
          </p:spPr>
          <p:txBody>
            <a:bodyPr wrap="square" rtlCol="0">
              <a:spAutoFit/>
            </a:bodyPr>
            <a:lstStyle/>
            <a:p>
              <a:pPr algn="ctr" fontAlgn="auto">
                <a:spcBef>
                  <a:spcPts val="0"/>
                </a:spcBef>
                <a:spcAft>
                  <a:spcPts val="0"/>
                </a:spcAft>
              </a:pPr>
              <a:r>
                <a:rPr lang="en-GB" sz="2800" dirty="0" smtClean="0">
                  <a:solidFill>
                    <a:prstClr val="black"/>
                  </a:solidFill>
                  <a:latin typeface="Calibri"/>
                </a:rPr>
                <a:t>A Single Integrated Team</a:t>
              </a:r>
              <a:endParaRPr lang="en-GB" sz="2800" dirty="0">
                <a:solidFill>
                  <a:prstClr val="black"/>
                </a:solidFill>
                <a:latin typeface="Calibri"/>
              </a:endParaRPr>
            </a:p>
          </p:txBody>
        </p:sp>
      </p:grpSp>
      <p:grpSp>
        <p:nvGrpSpPr>
          <p:cNvPr id="36" name="Group 35"/>
          <p:cNvGrpSpPr/>
          <p:nvPr/>
        </p:nvGrpSpPr>
        <p:grpSpPr>
          <a:xfrm>
            <a:off x="143508" y="2842526"/>
            <a:ext cx="4392488" cy="1475656"/>
            <a:chOff x="143508" y="2842526"/>
            <a:chExt cx="4392488" cy="1475656"/>
          </a:xfrm>
        </p:grpSpPr>
        <p:grpSp>
          <p:nvGrpSpPr>
            <p:cNvPr id="5" name="Group 4"/>
            <p:cNvGrpSpPr/>
            <p:nvPr/>
          </p:nvGrpSpPr>
          <p:grpSpPr>
            <a:xfrm rot="16200000">
              <a:off x="1601924" y="1384110"/>
              <a:ext cx="1475656" cy="4392488"/>
              <a:chOff x="1547664" y="1700808"/>
              <a:chExt cx="1475656" cy="4392488"/>
            </a:xfrm>
          </p:grpSpPr>
          <p:sp>
            <p:nvSpPr>
              <p:cNvPr id="16" name="Rectangle 15"/>
              <p:cNvSpPr/>
              <p:nvPr/>
            </p:nvSpPr>
            <p:spPr>
              <a:xfrm>
                <a:off x="1547664"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2" name="Rectangle 21"/>
              <p:cNvSpPr/>
              <p:nvPr/>
            </p:nvSpPr>
            <p:spPr>
              <a:xfrm>
                <a:off x="1597810"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8" name="Oval 27"/>
              <p:cNvSpPr/>
              <p:nvPr/>
            </p:nvSpPr>
            <p:spPr>
              <a:xfrm>
                <a:off x="1709428"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40" name="Picture 9" descr="\\invicta.cantium.net\KCCRoot\Users\SHQ\SHQ3\AustiS14\My Pictures\plainicon_com-46119-8ac9-512px.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311" y="3210100"/>
              <a:ext cx="852539" cy="85253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25057" y="2892671"/>
              <a:ext cx="3096346" cy="1384995"/>
            </a:xfrm>
            <a:prstGeom prst="rect">
              <a:avLst/>
            </a:prstGeom>
            <a:noFill/>
          </p:spPr>
          <p:txBody>
            <a:bodyPr wrap="square" rtlCol="0">
              <a:spAutoFit/>
            </a:bodyPr>
            <a:lstStyle/>
            <a:p>
              <a:pPr algn="ctr" fontAlgn="auto">
                <a:spcBef>
                  <a:spcPts val="0"/>
                </a:spcBef>
                <a:spcAft>
                  <a:spcPts val="0"/>
                </a:spcAft>
              </a:pPr>
              <a:r>
                <a:rPr lang="en-GB" sz="2100" dirty="0" smtClean="0">
                  <a:solidFill>
                    <a:prstClr val="black"/>
                  </a:solidFill>
                  <a:latin typeface="Calibri"/>
                </a:rPr>
                <a:t>Work </a:t>
              </a:r>
              <a:r>
                <a:rPr lang="en-GB" sz="2100" dirty="0">
                  <a:solidFill>
                    <a:prstClr val="black"/>
                  </a:solidFill>
                  <a:latin typeface="Calibri"/>
                </a:rPr>
                <a:t>on the premise that all interventions should </a:t>
              </a:r>
              <a:r>
                <a:rPr lang="en-GB" sz="2100" dirty="0" smtClean="0">
                  <a:solidFill>
                    <a:prstClr val="black"/>
                  </a:solidFill>
                  <a:latin typeface="Calibri"/>
                </a:rPr>
                <a:t/>
              </a:r>
              <a:br>
                <a:rPr lang="en-GB" sz="2100" dirty="0" smtClean="0">
                  <a:solidFill>
                    <a:prstClr val="black"/>
                  </a:solidFill>
                  <a:latin typeface="Calibri"/>
                </a:rPr>
              </a:br>
              <a:r>
                <a:rPr lang="en-GB" sz="2100" dirty="0" smtClean="0">
                  <a:solidFill>
                    <a:prstClr val="black"/>
                  </a:solidFill>
                  <a:latin typeface="Calibri"/>
                </a:rPr>
                <a:t>be </a:t>
              </a:r>
              <a:r>
                <a:rPr lang="en-GB" sz="2100" dirty="0">
                  <a:solidFill>
                    <a:prstClr val="black"/>
                  </a:solidFill>
                  <a:latin typeface="Calibri"/>
                </a:rPr>
                <a:t>done at the least intrusive </a:t>
              </a:r>
              <a:r>
                <a:rPr lang="en-GB" sz="2100" dirty="0" smtClean="0">
                  <a:solidFill>
                    <a:prstClr val="black"/>
                  </a:solidFill>
                  <a:latin typeface="Calibri"/>
                </a:rPr>
                <a:t>level</a:t>
              </a:r>
              <a:endParaRPr lang="en-GB" sz="2100" dirty="0">
                <a:solidFill>
                  <a:prstClr val="black"/>
                </a:solidFill>
                <a:latin typeface="Calibri"/>
              </a:endParaRPr>
            </a:p>
          </p:txBody>
        </p:sp>
      </p:grpSp>
      <p:grpSp>
        <p:nvGrpSpPr>
          <p:cNvPr id="41" name="Group 40"/>
          <p:cNvGrpSpPr/>
          <p:nvPr/>
        </p:nvGrpSpPr>
        <p:grpSpPr>
          <a:xfrm>
            <a:off x="4608004" y="2842525"/>
            <a:ext cx="4392488" cy="1475656"/>
            <a:chOff x="4608004" y="2842525"/>
            <a:chExt cx="4392488" cy="1475656"/>
          </a:xfrm>
        </p:grpSpPr>
        <p:grpSp>
          <p:nvGrpSpPr>
            <p:cNvPr id="7" name="Group 6"/>
            <p:cNvGrpSpPr/>
            <p:nvPr/>
          </p:nvGrpSpPr>
          <p:grpSpPr>
            <a:xfrm rot="16200000">
              <a:off x="6066420" y="1384109"/>
              <a:ext cx="1475656" cy="4392488"/>
              <a:chOff x="4572000" y="1700808"/>
              <a:chExt cx="1475656" cy="4392488"/>
            </a:xfrm>
          </p:grpSpPr>
          <p:sp>
            <p:nvSpPr>
              <p:cNvPr id="18" name="Rectangle 17"/>
              <p:cNvSpPr/>
              <p:nvPr/>
            </p:nvSpPr>
            <p:spPr>
              <a:xfrm>
                <a:off x="4572000" y="1700808"/>
                <a:ext cx="1475656" cy="43924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4" name="Rectangle 23"/>
              <p:cNvSpPr/>
              <p:nvPr/>
            </p:nvSpPr>
            <p:spPr>
              <a:xfrm>
                <a:off x="4622146"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0" name="Oval 29"/>
              <p:cNvSpPr/>
              <p:nvPr/>
            </p:nvSpPr>
            <p:spPr>
              <a:xfrm>
                <a:off x="4733764"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655" y="3167076"/>
              <a:ext cx="826555" cy="82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976156" y="3026356"/>
              <a:ext cx="2880320" cy="1107996"/>
            </a:xfrm>
            <a:prstGeom prst="rect">
              <a:avLst/>
            </a:prstGeom>
            <a:noFill/>
          </p:spPr>
          <p:txBody>
            <a:bodyPr wrap="square" rtlCol="0">
              <a:spAutoFit/>
            </a:bodyPr>
            <a:lstStyle/>
            <a:p>
              <a:pPr algn="ctr" fontAlgn="auto">
                <a:spcBef>
                  <a:spcPts val="0"/>
                </a:spcBef>
                <a:spcAft>
                  <a:spcPts val="0"/>
                </a:spcAft>
              </a:pPr>
              <a:r>
                <a:rPr lang="en-GB" sz="2200" dirty="0" smtClean="0">
                  <a:solidFill>
                    <a:prstClr val="black"/>
                  </a:solidFill>
                  <a:latin typeface="Calibri"/>
                </a:rPr>
                <a:t>Using a Signs of Safety Framework to enable robust decision making</a:t>
              </a:r>
              <a:endParaRPr lang="en-GB" sz="2200" dirty="0">
                <a:solidFill>
                  <a:prstClr val="black"/>
                </a:solidFill>
                <a:latin typeface="Calibri"/>
              </a:endParaRPr>
            </a:p>
          </p:txBody>
        </p:sp>
      </p:grpSp>
      <p:grpSp>
        <p:nvGrpSpPr>
          <p:cNvPr id="42" name="Group 41"/>
          <p:cNvGrpSpPr/>
          <p:nvPr/>
        </p:nvGrpSpPr>
        <p:grpSpPr>
          <a:xfrm>
            <a:off x="4608004" y="4400605"/>
            <a:ext cx="4392488" cy="1475656"/>
            <a:chOff x="4608004" y="4400605"/>
            <a:chExt cx="4392488" cy="1475656"/>
          </a:xfrm>
        </p:grpSpPr>
        <p:grpSp>
          <p:nvGrpSpPr>
            <p:cNvPr id="8" name="Group 7"/>
            <p:cNvGrpSpPr/>
            <p:nvPr/>
          </p:nvGrpSpPr>
          <p:grpSpPr>
            <a:xfrm rot="16200000">
              <a:off x="6066420" y="2942189"/>
              <a:ext cx="1475656" cy="4392488"/>
              <a:chOff x="6084168" y="1700808"/>
              <a:chExt cx="1475656" cy="4392488"/>
            </a:xfrm>
          </p:grpSpPr>
          <p:sp>
            <p:nvSpPr>
              <p:cNvPr id="20" name="Rectangle 19"/>
              <p:cNvSpPr/>
              <p:nvPr/>
            </p:nvSpPr>
            <p:spPr>
              <a:xfrm>
                <a:off x="6084168" y="1700808"/>
                <a:ext cx="1475656" cy="439248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5" name="Rectangle 24"/>
              <p:cNvSpPr/>
              <p:nvPr/>
            </p:nvSpPr>
            <p:spPr>
              <a:xfrm>
                <a:off x="6134314"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1" name="Oval 30"/>
              <p:cNvSpPr/>
              <p:nvPr/>
            </p:nvSpPr>
            <p:spPr>
              <a:xfrm>
                <a:off x="6245932"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074" name="Picture 2" descr="\\invicta.cantium.net\KCCRoot\Users\SHQ\SHQ3\AustiS14\My Pictures\cogs-icon.png"/>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863737" y="4746092"/>
              <a:ext cx="784677" cy="7846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nvicta.cantium.net\KCCRoot\Users\SHQ\SHQ3\AustiS14\My Pictures\icon_1512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4761405" y="4725155"/>
              <a:ext cx="989342" cy="9893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04148" y="4722933"/>
              <a:ext cx="3024336" cy="830997"/>
            </a:xfrm>
            <a:prstGeom prst="rect">
              <a:avLst/>
            </a:prstGeom>
            <a:noFill/>
          </p:spPr>
          <p:txBody>
            <a:bodyPr wrap="square" rtlCol="0">
              <a:spAutoFit/>
            </a:bodyPr>
            <a:lstStyle/>
            <a:p>
              <a:pPr algn="ctr" fontAlgn="auto">
                <a:spcBef>
                  <a:spcPts val="0"/>
                </a:spcBef>
                <a:spcAft>
                  <a:spcPts val="0"/>
                </a:spcAft>
              </a:pPr>
              <a:r>
                <a:rPr lang="en-GB" sz="2400" dirty="0" smtClean="0">
                  <a:solidFill>
                    <a:prstClr val="black"/>
                  </a:solidFill>
                  <a:latin typeface="Calibri"/>
                </a:rPr>
                <a:t>Making better use of our existing systems</a:t>
              </a:r>
              <a:endParaRPr lang="en-GB" sz="2400" dirty="0">
                <a:solidFill>
                  <a:prstClr val="black"/>
                </a:solidFill>
                <a:latin typeface="Calibri"/>
              </a:endParaRPr>
            </a:p>
          </p:txBody>
        </p:sp>
      </p:grpSp>
      <p:grpSp>
        <p:nvGrpSpPr>
          <p:cNvPr id="38" name="Group 37"/>
          <p:cNvGrpSpPr/>
          <p:nvPr/>
        </p:nvGrpSpPr>
        <p:grpSpPr>
          <a:xfrm>
            <a:off x="4608004" y="1267748"/>
            <a:ext cx="4536504" cy="1475656"/>
            <a:chOff x="4608004" y="1267748"/>
            <a:chExt cx="4536504" cy="1475656"/>
          </a:xfrm>
        </p:grpSpPr>
        <p:grpSp>
          <p:nvGrpSpPr>
            <p:cNvPr id="9" name="Group 8"/>
            <p:cNvGrpSpPr/>
            <p:nvPr/>
          </p:nvGrpSpPr>
          <p:grpSpPr>
            <a:xfrm rot="16200000">
              <a:off x="6066420" y="-190668"/>
              <a:ext cx="1475656" cy="4392488"/>
              <a:chOff x="7596336" y="1700808"/>
              <a:chExt cx="1475656" cy="4392488"/>
            </a:xfrm>
          </p:grpSpPr>
          <p:sp>
            <p:nvSpPr>
              <p:cNvPr id="19" name="Rectangle 18"/>
              <p:cNvSpPr/>
              <p:nvPr/>
            </p:nvSpPr>
            <p:spPr>
              <a:xfrm>
                <a:off x="7596336"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6" name="Rectangle 25"/>
              <p:cNvSpPr/>
              <p:nvPr/>
            </p:nvSpPr>
            <p:spPr>
              <a:xfrm>
                <a:off x="7646482"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2" name="Oval 31"/>
              <p:cNvSpPr/>
              <p:nvPr/>
            </p:nvSpPr>
            <p:spPr>
              <a:xfrm>
                <a:off x="7758100"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pic>
          <p:nvPicPr>
            <p:cNvPr id="3079" name="Picture 7" descr="\\invicta.cantium.net\KCCRoot\Users\SHQ\SHQ3\AustiS14\My Pictures\--meeting-recruitment-talk-teamwork-icon--icon-search-engine-2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70362" y="1521312"/>
              <a:ext cx="989140" cy="98914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688124" y="1384941"/>
              <a:ext cx="3456384" cy="1261884"/>
            </a:xfrm>
            <a:prstGeom prst="rect">
              <a:avLst/>
            </a:prstGeom>
            <a:noFill/>
          </p:spPr>
          <p:txBody>
            <a:bodyPr wrap="square" rtlCol="0">
              <a:spAutoFit/>
            </a:bodyPr>
            <a:lstStyle/>
            <a:p>
              <a:pPr algn="ctr" fontAlgn="auto">
                <a:spcBef>
                  <a:spcPts val="0"/>
                </a:spcBef>
                <a:spcAft>
                  <a:spcPts val="0"/>
                </a:spcAft>
              </a:pPr>
              <a:r>
                <a:rPr lang="en-GB" sz="1900" dirty="0" smtClean="0">
                  <a:solidFill>
                    <a:prstClr val="black"/>
                  </a:solidFill>
                  <a:latin typeface="Calibri"/>
                </a:rPr>
                <a:t>A phased period of learning through discussions, when </a:t>
              </a:r>
              <a:br>
                <a:rPr lang="en-GB" sz="1900" dirty="0" smtClean="0">
                  <a:solidFill>
                    <a:prstClr val="black"/>
                  </a:solidFill>
                  <a:latin typeface="Calibri"/>
                </a:rPr>
              </a:br>
              <a:r>
                <a:rPr lang="en-GB" sz="1900" dirty="0" smtClean="0">
                  <a:solidFill>
                    <a:prstClr val="black"/>
                  </a:solidFill>
                  <a:latin typeface="Calibri"/>
                </a:rPr>
                <a:t>there is variation what is</a:t>
              </a:r>
              <a:br>
                <a:rPr lang="en-GB" sz="1900" dirty="0" smtClean="0">
                  <a:solidFill>
                    <a:prstClr val="black"/>
                  </a:solidFill>
                  <a:latin typeface="Calibri"/>
                </a:rPr>
              </a:br>
              <a:r>
                <a:rPr lang="en-GB" sz="1900" dirty="0" smtClean="0">
                  <a:solidFill>
                    <a:prstClr val="black"/>
                  </a:solidFill>
                  <a:latin typeface="Calibri"/>
                </a:rPr>
                <a:t>deemed as suitable support </a:t>
              </a:r>
              <a:endParaRPr lang="en-GB" sz="1900" dirty="0">
                <a:solidFill>
                  <a:prstClr val="black"/>
                </a:solidFill>
                <a:latin typeface="Calibri"/>
              </a:endParaRPr>
            </a:p>
          </p:txBody>
        </p:sp>
      </p:grpSp>
      <p:grpSp>
        <p:nvGrpSpPr>
          <p:cNvPr id="44" name="Group 43"/>
          <p:cNvGrpSpPr/>
          <p:nvPr/>
        </p:nvGrpSpPr>
        <p:grpSpPr>
          <a:xfrm>
            <a:off x="143508" y="4400605"/>
            <a:ext cx="4392488" cy="1475656"/>
            <a:chOff x="143508" y="4400605"/>
            <a:chExt cx="4392488" cy="1475656"/>
          </a:xfrm>
        </p:grpSpPr>
        <p:grpSp>
          <p:nvGrpSpPr>
            <p:cNvPr id="6" name="Group 5"/>
            <p:cNvGrpSpPr/>
            <p:nvPr/>
          </p:nvGrpSpPr>
          <p:grpSpPr>
            <a:xfrm rot="16200000">
              <a:off x="1601924" y="2942189"/>
              <a:ext cx="1475656" cy="4392488"/>
              <a:chOff x="3059832" y="1700808"/>
              <a:chExt cx="1475656" cy="4392488"/>
            </a:xfrm>
          </p:grpSpPr>
          <p:sp>
            <p:nvSpPr>
              <p:cNvPr id="17" name="Rectangle 16"/>
              <p:cNvSpPr/>
              <p:nvPr/>
            </p:nvSpPr>
            <p:spPr>
              <a:xfrm>
                <a:off x="3059832" y="1700808"/>
                <a:ext cx="1475656" cy="4392488"/>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3" name="Rectangle 22"/>
              <p:cNvSpPr/>
              <p:nvPr/>
            </p:nvSpPr>
            <p:spPr>
              <a:xfrm>
                <a:off x="3109978" y="2996952"/>
                <a:ext cx="1375364" cy="30243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29" name="Oval 28"/>
              <p:cNvSpPr/>
              <p:nvPr/>
            </p:nvSpPr>
            <p:spPr>
              <a:xfrm>
                <a:off x="3221596" y="177281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grpSp>
        <p:sp>
          <p:nvSpPr>
            <p:cNvPr id="12" name="TextBox 11"/>
            <p:cNvSpPr txBox="1"/>
            <p:nvPr/>
          </p:nvSpPr>
          <p:spPr>
            <a:xfrm>
              <a:off x="1367643" y="4584432"/>
              <a:ext cx="3168352" cy="1107996"/>
            </a:xfrm>
            <a:prstGeom prst="rect">
              <a:avLst/>
            </a:prstGeom>
            <a:noFill/>
          </p:spPr>
          <p:txBody>
            <a:bodyPr wrap="square" rtlCol="0">
              <a:spAutoFit/>
            </a:bodyPr>
            <a:lstStyle/>
            <a:p>
              <a:pPr algn="ctr" fontAlgn="auto">
                <a:spcBef>
                  <a:spcPts val="0"/>
                </a:spcBef>
                <a:spcAft>
                  <a:spcPts val="0"/>
                </a:spcAft>
              </a:pPr>
              <a:r>
                <a:rPr lang="en-GB" sz="2200" dirty="0" smtClean="0">
                  <a:solidFill>
                    <a:prstClr val="black"/>
                  </a:solidFill>
                  <a:latin typeface="Calibri"/>
                </a:rPr>
                <a:t>Processing all requests that meet the Intensive or Specialist Level of Support</a:t>
              </a:r>
              <a:endParaRPr lang="en-GB" sz="2200" dirty="0">
                <a:solidFill>
                  <a:prstClr val="black"/>
                </a:solidFill>
                <a:latin typeface="Calibri"/>
              </a:endParaRPr>
            </a:p>
          </p:txBody>
        </p:sp>
        <p:pic>
          <p:nvPicPr>
            <p:cNvPr id="3078"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l="51905"/>
            <a:stretch/>
          </p:blipFill>
          <p:spPr bwMode="auto">
            <a:xfrm>
              <a:off x="492552" y="4704214"/>
              <a:ext cx="725298" cy="82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1577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New Emotional Health and Wellbeing Pathway – Public Health </a:t>
            </a:r>
            <a:endParaRPr lang="en-GB" dirty="0"/>
          </a:p>
        </p:txBody>
      </p:sp>
      <p:sp>
        <p:nvSpPr>
          <p:cNvPr id="3" name="Content Placeholder 2"/>
          <p:cNvSpPr>
            <a:spLocks noGrp="1"/>
          </p:cNvSpPr>
          <p:nvPr>
            <p:ph idx="1"/>
          </p:nvPr>
        </p:nvSpPr>
        <p:spPr/>
        <p:txBody>
          <a:bodyPr/>
          <a:lstStyle/>
          <a:p>
            <a:endParaRPr lang="en-GB" sz="2500" dirty="0" smtClean="0"/>
          </a:p>
          <a:p>
            <a:r>
              <a:rPr lang="en-GB" sz="2500" dirty="0" smtClean="0"/>
              <a:t>Started 1</a:t>
            </a:r>
            <a:r>
              <a:rPr lang="en-GB" sz="2500" baseline="30000" dirty="0" smtClean="0"/>
              <a:t>st</a:t>
            </a:r>
            <a:r>
              <a:rPr lang="en-GB" sz="2500" dirty="0" smtClean="0"/>
              <a:t> April.</a:t>
            </a:r>
            <a:endParaRPr lang="en-GB" sz="2500" dirty="0"/>
          </a:p>
          <a:p>
            <a:r>
              <a:rPr lang="en-GB" sz="2500" dirty="0" smtClean="0"/>
              <a:t>8am </a:t>
            </a:r>
            <a:r>
              <a:rPr lang="en-GB" sz="2500" dirty="0"/>
              <a:t>until 6pm, Monday to Friday </a:t>
            </a:r>
          </a:p>
          <a:p>
            <a:r>
              <a:rPr lang="en-GB" sz="2500" dirty="0" smtClean="0"/>
              <a:t>One number</a:t>
            </a:r>
            <a:r>
              <a:rPr lang="en-GB" sz="2500" dirty="0"/>
              <a:t>, email and online </a:t>
            </a:r>
            <a:r>
              <a:rPr lang="en-GB" sz="2500" dirty="0" smtClean="0"/>
              <a:t>referral</a:t>
            </a:r>
            <a:endParaRPr lang="en-GB" sz="2500" dirty="0"/>
          </a:p>
          <a:p>
            <a:r>
              <a:rPr lang="en-GB" sz="2500" dirty="0" smtClean="0"/>
              <a:t>Uniforms </a:t>
            </a:r>
            <a:r>
              <a:rPr lang="en-GB" sz="2500" dirty="0"/>
              <a:t>to make the school health team more visible </a:t>
            </a:r>
          </a:p>
          <a:p>
            <a:r>
              <a:rPr lang="en-GB" sz="2500" dirty="0" smtClean="0"/>
              <a:t>Increased drop-ins </a:t>
            </a:r>
            <a:r>
              <a:rPr lang="en-GB" sz="2500" dirty="0"/>
              <a:t>at schools, youth clubs and community venues </a:t>
            </a:r>
          </a:p>
          <a:p>
            <a:r>
              <a:rPr lang="en-GB" sz="2500" dirty="0" smtClean="0"/>
              <a:t>New </a:t>
            </a:r>
            <a:r>
              <a:rPr lang="en-GB" sz="2500" dirty="0"/>
              <a:t>website for children and young people, with web chat. </a:t>
            </a:r>
          </a:p>
          <a:p>
            <a:endParaRPr lang="en-GB" dirty="0"/>
          </a:p>
        </p:txBody>
      </p:sp>
    </p:spTree>
    <p:extLst>
      <p:ext uri="{BB962C8B-B14F-4D97-AF65-F5344CB8AC3E}">
        <p14:creationId xmlns:p14="http://schemas.microsoft.com/office/powerpoint/2010/main" val="1119619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22114"/>
          </a:xfrm>
        </p:spPr>
        <p:txBody>
          <a:bodyPr/>
          <a:lstStyle/>
          <a:p>
            <a:r>
              <a:rPr lang="en-GB" dirty="0" smtClean="0"/>
              <a:t>Service Locations </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451" y="980728"/>
            <a:ext cx="9077069" cy="514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32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GB" dirty="0" smtClean="0"/>
              <a:t>Primary School Offer </a:t>
            </a:r>
            <a:endParaRPr lang="en-GB" dirty="0"/>
          </a:p>
        </p:txBody>
      </p:sp>
      <p:sp>
        <p:nvSpPr>
          <p:cNvPr id="3" name="Content Placeholder 2"/>
          <p:cNvSpPr>
            <a:spLocks noGrp="1"/>
          </p:cNvSpPr>
          <p:nvPr>
            <p:ph idx="1"/>
          </p:nvPr>
        </p:nvSpPr>
        <p:spPr>
          <a:xfrm>
            <a:off x="323528" y="1196752"/>
            <a:ext cx="8640960" cy="4525963"/>
          </a:xfrm>
        </p:spPr>
        <p:txBody>
          <a:bodyPr/>
          <a:lstStyle/>
          <a:p>
            <a:endParaRPr lang="en-GB" sz="2500" dirty="0" smtClean="0"/>
          </a:p>
          <a:p>
            <a:r>
              <a:rPr lang="en-GB" sz="2500" dirty="0" smtClean="0"/>
              <a:t>Health </a:t>
            </a:r>
            <a:r>
              <a:rPr lang="en-GB" sz="2500" dirty="0"/>
              <a:t>Assessments at Year R and Year 6 </a:t>
            </a:r>
          </a:p>
          <a:p>
            <a:r>
              <a:rPr lang="en-GB" sz="2500" dirty="0"/>
              <a:t>Tier 1 interventions </a:t>
            </a:r>
            <a:r>
              <a:rPr lang="en-GB" sz="2500" dirty="0" smtClean="0"/>
              <a:t>including </a:t>
            </a:r>
            <a:r>
              <a:rPr lang="en-GB" sz="2500" dirty="0"/>
              <a:t>emotional </a:t>
            </a:r>
            <a:r>
              <a:rPr lang="en-GB" sz="2500" dirty="0" smtClean="0"/>
              <a:t>wellbeing and </a:t>
            </a:r>
            <a:r>
              <a:rPr lang="en-GB" sz="2500" dirty="0"/>
              <a:t>referral </a:t>
            </a:r>
            <a:r>
              <a:rPr lang="en-GB" sz="2500" dirty="0" smtClean="0"/>
              <a:t>onto </a:t>
            </a:r>
            <a:r>
              <a:rPr lang="en-GB" sz="2500" dirty="0"/>
              <a:t>specialist services where necessary </a:t>
            </a:r>
          </a:p>
          <a:p>
            <a:r>
              <a:rPr lang="en-GB" sz="2500" dirty="0"/>
              <a:t>Drop-in clinics in schools for advice and information </a:t>
            </a:r>
          </a:p>
          <a:p>
            <a:r>
              <a:rPr lang="en-GB" sz="2500" dirty="0"/>
              <a:t>National Childhood Measurement Programme </a:t>
            </a:r>
            <a:endParaRPr lang="en-GB" sz="2500" dirty="0" smtClean="0"/>
          </a:p>
          <a:p>
            <a:r>
              <a:rPr lang="en-GB" sz="2500" dirty="0" smtClean="0"/>
              <a:t>Vision </a:t>
            </a:r>
            <a:r>
              <a:rPr lang="en-GB" sz="2500" dirty="0"/>
              <a:t>and hearing screening for Year R </a:t>
            </a:r>
          </a:p>
          <a:p>
            <a:r>
              <a:rPr lang="en-GB" sz="2500" dirty="0"/>
              <a:t>Support for </a:t>
            </a:r>
            <a:r>
              <a:rPr lang="en-GB" sz="2500" dirty="0" smtClean="0"/>
              <a:t>Primary </a:t>
            </a:r>
            <a:r>
              <a:rPr lang="en-GB" sz="2500" dirty="0"/>
              <a:t>schools in developing School Public Health Plans and delivering whole-school approaches to improve the health of their pupils. </a:t>
            </a:r>
          </a:p>
          <a:p>
            <a:endParaRPr lang="en-GB" dirty="0"/>
          </a:p>
        </p:txBody>
      </p:sp>
    </p:spTree>
    <p:extLst>
      <p:ext uri="{BB962C8B-B14F-4D97-AF65-F5344CB8AC3E}">
        <p14:creationId xmlns:p14="http://schemas.microsoft.com/office/powerpoint/2010/main" val="184591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dirty="0"/>
              <a:t>Adolescent Health and </a:t>
            </a:r>
            <a:br>
              <a:rPr lang="en-GB" dirty="0"/>
            </a:br>
            <a:r>
              <a:rPr lang="en-GB" dirty="0"/>
              <a:t>Targeted Emotional Wellbeing Service</a:t>
            </a:r>
          </a:p>
        </p:txBody>
      </p:sp>
      <p:sp>
        <p:nvSpPr>
          <p:cNvPr id="3" name="Content Placeholder 2"/>
          <p:cNvSpPr>
            <a:spLocks noGrp="1"/>
          </p:cNvSpPr>
          <p:nvPr>
            <p:ph idx="1"/>
          </p:nvPr>
        </p:nvSpPr>
        <p:spPr/>
        <p:txBody>
          <a:bodyPr/>
          <a:lstStyle/>
          <a:p>
            <a:endParaRPr lang="en-GB" sz="2500" dirty="0" smtClean="0"/>
          </a:p>
          <a:p>
            <a:r>
              <a:rPr lang="en-GB" sz="2500" dirty="0" smtClean="0"/>
              <a:t>Health </a:t>
            </a:r>
            <a:r>
              <a:rPr lang="en-GB" sz="2500" dirty="0"/>
              <a:t>Assessments at Year 10 and Year 12 </a:t>
            </a:r>
          </a:p>
          <a:p>
            <a:r>
              <a:rPr lang="en-GB" sz="2500" dirty="0"/>
              <a:t>Tier 1 interventions for </a:t>
            </a:r>
            <a:r>
              <a:rPr lang="en-GB" sz="2500" dirty="0" smtClean="0"/>
              <a:t>emotional wellbeing and </a:t>
            </a:r>
            <a:r>
              <a:rPr lang="en-GB" sz="2500" dirty="0"/>
              <a:t>referral on to specialist services when necessary </a:t>
            </a:r>
          </a:p>
          <a:p>
            <a:r>
              <a:rPr lang="en-GB" sz="2500" dirty="0"/>
              <a:t>Drop-in clinics in schools for advice and information </a:t>
            </a:r>
          </a:p>
          <a:p>
            <a:r>
              <a:rPr lang="en-GB" sz="2500" dirty="0"/>
              <a:t>Support for </a:t>
            </a:r>
            <a:r>
              <a:rPr lang="en-GB" sz="2500" dirty="0" smtClean="0"/>
              <a:t>Secondary </a:t>
            </a:r>
            <a:r>
              <a:rPr lang="en-GB" sz="2500" dirty="0"/>
              <a:t>schools in developing School Public Health Plans </a:t>
            </a:r>
            <a:endParaRPr lang="en-GB" sz="2500" dirty="0" smtClean="0"/>
          </a:p>
          <a:p>
            <a:r>
              <a:rPr lang="en-GB" sz="2500" dirty="0" smtClean="0"/>
              <a:t>A </a:t>
            </a:r>
            <a:r>
              <a:rPr lang="en-GB" sz="2500" dirty="0"/>
              <a:t>targeted emotional wellbeing service for </a:t>
            </a:r>
            <a:r>
              <a:rPr lang="en-GB" sz="2500" dirty="0" smtClean="0"/>
              <a:t>Primary </a:t>
            </a:r>
            <a:r>
              <a:rPr lang="en-GB" sz="2500" dirty="0"/>
              <a:t>and </a:t>
            </a:r>
            <a:r>
              <a:rPr lang="en-GB" sz="2500" dirty="0" smtClean="0"/>
              <a:t>Secondary </a:t>
            </a:r>
            <a:r>
              <a:rPr lang="en-GB" sz="2500" dirty="0"/>
              <a:t>school age children in partnership with CXK. </a:t>
            </a:r>
          </a:p>
          <a:p>
            <a:endParaRPr lang="en-GB" dirty="0"/>
          </a:p>
        </p:txBody>
      </p:sp>
    </p:spTree>
    <p:extLst>
      <p:ext uri="{BB962C8B-B14F-4D97-AF65-F5344CB8AC3E}">
        <p14:creationId xmlns:p14="http://schemas.microsoft.com/office/powerpoint/2010/main" val="347986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refer </a:t>
            </a:r>
            <a:endParaRPr lang="en-GB" dirty="0"/>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dirty="0" smtClean="0"/>
              <a:t>0300 </a:t>
            </a:r>
            <a:r>
              <a:rPr lang="en-GB" dirty="0"/>
              <a:t>123 4496</a:t>
            </a:r>
          </a:p>
          <a:p>
            <a:pPr marL="0" indent="0" algn="ctr">
              <a:buNone/>
            </a:pPr>
            <a:r>
              <a:rPr lang="en-GB" dirty="0">
                <a:hlinkClick r:id="rId2"/>
              </a:rPr>
              <a:t>kchft.schoolhealth@nhs.net</a:t>
            </a:r>
            <a:endParaRPr lang="en-GB" dirty="0"/>
          </a:p>
          <a:p>
            <a:pPr marL="0" indent="0" algn="ctr">
              <a:buNone/>
            </a:pPr>
            <a:r>
              <a:rPr lang="en-GB" dirty="0"/>
              <a:t/>
            </a:r>
            <a:br>
              <a:rPr lang="en-GB" dirty="0"/>
            </a:br>
            <a:r>
              <a:rPr lang="en-GB" dirty="0"/>
              <a:t>Refer online:</a:t>
            </a:r>
            <a:br>
              <a:rPr lang="en-GB" dirty="0"/>
            </a:br>
            <a:r>
              <a:rPr lang="en-GB" dirty="0" smtClean="0">
                <a:hlinkClick r:id="rId3"/>
              </a:rPr>
              <a:t>www.kentcht.nhs.uk/school-health</a:t>
            </a:r>
            <a:endParaRPr lang="en-GB" dirty="0" smtClean="0"/>
          </a:p>
          <a:p>
            <a:endParaRPr lang="en-GB" dirty="0"/>
          </a:p>
        </p:txBody>
      </p:sp>
    </p:spTree>
    <p:extLst>
      <p:ext uri="{BB962C8B-B14F-4D97-AF65-F5344CB8AC3E}">
        <p14:creationId xmlns:p14="http://schemas.microsoft.com/office/powerpoint/2010/main" val="3013655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Targeted and Specialist Mental Health </a:t>
            </a:r>
            <a:r>
              <a:rPr lang="en-GB" dirty="0" smtClean="0"/>
              <a:t>Service </a:t>
            </a:r>
            <a:endParaRPr lang="en-GB" dirty="0"/>
          </a:p>
        </p:txBody>
      </p:sp>
      <p:sp>
        <p:nvSpPr>
          <p:cNvPr id="3" name="Content Placeholder 2"/>
          <p:cNvSpPr>
            <a:spLocks noGrp="1"/>
          </p:cNvSpPr>
          <p:nvPr>
            <p:ph idx="1"/>
          </p:nvPr>
        </p:nvSpPr>
        <p:spPr/>
        <p:txBody>
          <a:bodyPr/>
          <a:lstStyle/>
          <a:p>
            <a:endParaRPr lang="en-GB" dirty="0" smtClean="0"/>
          </a:p>
          <a:p>
            <a:endParaRPr lang="en-GB" sz="2500" dirty="0" smtClean="0"/>
          </a:p>
          <a:p>
            <a:r>
              <a:rPr lang="en-GB" sz="2500" dirty="0" smtClean="0"/>
              <a:t>New CAMHS provider </a:t>
            </a:r>
          </a:p>
          <a:p>
            <a:r>
              <a:rPr lang="en-GB" sz="2500" dirty="0" smtClean="0"/>
              <a:t>Starts 1</a:t>
            </a:r>
            <a:r>
              <a:rPr lang="en-GB" sz="2500" baseline="30000" dirty="0" smtClean="0"/>
              <a:t>st</a:t>
            </a:r>
            <a:r>
              <a:rPr lang="en-GB" sz="2500" dirty="0" smtClean="0"/>
              <a:t> September </a:t>
            </a:r>
          </a:p>
          <a:p>
            <a:r>
              <a:rPr lang="en-GB" sz="2500" dirty="0" smtClean="0"/>
              <a:t>North East London Foundation Trust </a:t>
            </a:r>
          </a:p>
          <a:p>
            <a:r>
              <a:rPr lang="en-GB" sz="2500" dirty="0" smtClean="0"/>
              <a:t>Mental Health workers in Early Help</a:t>
            </a:r>
          </a:p>
          <a:p>
            <a:r>
              <a:rPr lang="en-GB" sz="2500" dirty="0" smtClean="0"/>
              <a:t>Mental Health </a:t>
            </a:r>
            <a:r>
              <a:rPr lang="en-GB" sz="2500" dirty="0"/>
              <a:t>workers in </a:t>
            </a:r>
            <a:r>
              <a:rPr lang="en-GB" sz="2500" dirty="0" smtClean="0"/>
              <a:t>Kent Education Health Needs Service </a:t>
            </a:r>
            <a:endParaRPr lang="en-GB" sz="25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0042536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a:t>
            </a:r>
            <a:r>
              <a:rPr lang="en-GB" dirty="0" smtClean="0"/>
              <a:t>new Emotional </a:t>
            </a:r>
            <a:r>
              <a:rPr lang="en-GB" dirty="0"/>
              <a:t>Health and Wellbeing </a:t>
            </a:r>
            <a:r>
              <a:rPr lang="en-GB" dirty="0" smtClean="0"/>
              <a:t>Programme </a:t>
            </a:r>
            <a:endParaRPr lang="en-GB" dirty="0"/>
          </a:p>
        </p:txBody>
      </p:sp>
      <p:sp>
        <p:nvSpPr>
          <p:cNvPr id="3" name="Content Placeholder 2"/>
          <p:cNvSpPr>
            <a:spLocks noGrp="1"/>
          </p:cNvSpPr>
          <p:nvPr>
            <p:ph idx="1"/>
          </p:nvPr>
        </p:nvSpPr>
        <p:spPr/>
        <p:txBody>
          <a:bodyPr/>
          <a:lstStyle/>
          <a:p>
            <a:r>
              <a:rPr lang="en-GB" sz="2500" dirty="0" smtClean="0"/>
              <a:t>Providers working </a:t>
            </a:r>
            <a:r>
              <a:rPr lang="en-GB" sz="2500" dirty="0"/>
              <a:t>together </a:t>
            </a:r>
            <a:r>
              <a:rPr lang="en-GB" sz="2500" dirty="0" smtClean="0"/>
              <a:t>towards common </a:t>
            </a:r>
            <a:r>
              <a:rPr lang="en-GB" sz="2500" dirty="0"/>
              <a:t>outcomes </a:t>
            </a:r>
          </a:p>
          <a:p>
            <a:r>
              <a:rPr lang="en-GB" sz="2500" dirty="0" smtClean="0"/>
              <a:t>Using expertise </a:t>
            </a:r>
            <a:r>
              <a:rPr lang="en-GB" sz="2500" dirty="0"/>
              <a:t>to establish, with children, young people and families, the most appropriate intervention to their current need.</a:t>
            </a:r>
          </a:p>
          <a:p>
            <a:r>
              <a:rPr lang="en-GB" sz="2500" dirty="0" smtClean="0"/>
              <a:t>Appropriate </a:t>
            </a:r>
            <a:r>
              <a:rPr lang="en-GB" sz="2500" dirty="0"/>
              <a:t>treatment, in the right place, at the right time.</a:t>
            </a:r>
          </a:p>
          <a:p>
            <a:r>
              <a:rPr lang="en-GB" sz="2500" dirty="0" smtClean="0"/>
              <a:t>Jointly </a:t>
            </a:r>
            <a:r>
              <a:rPr lang="en-GB" sz="2500" dirty="0"/>
              <a:t>accountable for achieving core outcomes in a culture of joint success.</a:t>
            </a:r>
          </a:p>
          <a:p>
            <a:r>
              <a:rPr lang="en-GB" sz="2500" dirty="0" smtClean="0"/>
              <a:t>Single </a:t>
            </a:r>
            <a:r>
              <a:rPr lang="en-GB" sz="2500" dirty="0"/>
              <a:t>point of access for the Targeted and Specialist Mental Health Service for Children and Young People.</a:t>
            </a:r>
          </a:p>
          <a:p>
            <a:endParaRPr lang="en-GB" dirty="0"/>
          </a:p>
        </p:txBody>
      </p:sp>
    </p:spTree>
    <p:extLst>
      <p:ext uri="{BB962C8B-B14F-4D97-AF65-F5344CB8AC3E}">
        <p14:creationId xmlns:p14="http://schemas.microsoft.com/office/powerpoint/2010/main" val="108810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56963" y="332656"/>
            <a:ext cx="8228013" cy="1141412"/>
          </a:xfrm>
        </p:spPr>
        <p:txBody>
          <a:bodyPr>
            <a:normAutofit/>
          </a:bodyPr>
          <a:lstStyle/>
          <a:p>
            <a:pPr algn="l"/>
            <a:r>
              <a:rPr lang="en-GB" sz="3200" b="1" dirty="0" smtClean="0">
                <a:solidFill>
                  <a:srgbClr val="0070C0"/>
                </a:solidFill>
                <a:latin typeface="Arial" panose="020B0604020202020204" pitchFamily="34" charset="0"/>
                <a:cs typeface="Arial" panose="020B0604020202020204" pitchFamily="34" charset="0"/>
              </a:rPr>
              <a:t>Key priorities and service developments for the months ahead</a:t>
            </a:r>
            <a:endParaRPr lang="en-GB" sz="3200" b="1" dirty="0">
              <a:solidFill>
                <a:srgbClr val="0070C0"/>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558874" y="1484784"/>
            <a:ext cx="8208714" cy="4130261"/>
          </a:xfrm>
          <a:prstGeom prst="rect">
            <a:avLst/>
          </a:prstGeom>
        </p:spPr>
        <p:txBody>
          <a:bodyPr/>
          <a:lstStyle>
            <a:lvl1pPr marL="341313" indent="-341313" algn="l" defTabSz="449263" rtl="0" eaLnBrk="0" fontAlgn="base" hangingPunct="0">
              <a:lnSpc>
                <a:spcPct val="93000"/>
              </a:lnSpc>
              <a:spcBef>
                <a:spcPts val="800"/>
              </a:spcBef>
              <a:spcAft>
                <a:spcPct val="0"/>
              </a:spcAft>
              <a:buClr>
                <a:srgbClr val="000000"/>
              </a:buClr>
              <a:buSzPct val="100000"/>
              <a:buFont typeface="Arial" charset="0"/>
              <a:buChar char="•"/>
              <a:defRPr sz="3200">
                <a:solidFill>
                  <a:srgbClr val="000000"/>
                </a:solidFill>
                <a:latin typeface="+mn-lt"/>
                <a:ea typeface="ＭＳ Ｐゴシック" charset="0"/>
                <a:cs typeface="+mn-cs"/>
              </a:defRPr>
            </a:lvl1pPr>
            <a:lvl2pPr marL="741363" indent="-284163" algn="l" defTabSz="449263" rtl="0" eaLnBrk="0" fontAlgn="base" hangingPunct="0">
              <a:lnSpc>
                <a:spcPct val="93000"/>
              </a:lnSpc>
              <a:spcBef>
                <a:spcPts val="700"/>
              </a:spcBef>
              <a:spcAft>
                <a:spcPct val="0"/>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ts val="600"/>
              </a:spcBef>
              <a:spcAft>
                <a:spcPct val="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6pPr>
            <a:lvl7pPr marL="29718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7pPr>
            <a:lvl8pPr marL="34290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8pPr>
            <a:lvl9pPr marL="3886200" indent="-228600" algn="l" defTabSz="449263" rtl="0" fontAlgn="base">
              <a:lnSpc>
                <a:spcPct val="93000"/>
              </a:lnSpc>
              <a:spcBef>
                <a:spcPts val="500"/>
              </a:spcBef>
              <a:spcAft>
                <a:spcPct val="0"/>
              </a:spcAft>
              <a:buClr>
                <a:srgbClr val="000000"/>
              </a:buClr>
              <a:buSzPct val="100000"/>
              <a:buFont typeface="Arial" charset="0"/>
              <a:buChar char="»"/>
              <a:defRPr sz="2000">
                <a:solidFill>
                  <a:srgbClr val="000000"/>
                </a:solidFill>
                <a:latin typeface="+mn-lt"/>
                <a:ea typeface="+mn-ea"/>
                <a:cs typeface="+mn-cs"/>
              </a:defRPr>
            </a:lvl9pPr>
          </a:lstStyle>
          <a:p>
            <a:endParaRPr lang="en-GB" sz="3000" kern="0" dirty="0" smtClean="0"/>
          </a:p>
          <a:p>
            <a:r>
              <a:rPr lang="en-GB" sz="3000" kern="0" dirty="0" smtClean="0">
                <a:latin typeface="Arial" panose="020B0604020202020204" pitchFamily="34" charset="0"/>
                <a:cs typeface="Arial" panose="020B0604020202020204" pitchFamily="34" charset="0"/>
              </a:rPr>
              <a:t>Education Services Company</a:t>
            </a:r>
          </a:p>
          <a:p>
            <a:r>
              <a:rPr lang="en-GB" sz="3000" kern="0" dirty="0" smtClean="0">
                <a:latin typeface="Arial" panose="020B0604020202020204" pitchFamily="34" charset="0"/>
                <a:cs typeface="Arial" panose="020B0604020202020204" pitchFamily="34" charset="0"/>
              </a:rPr>
              <a:t>SEND Strategy Refresh and High Needs Review </a:t>
            </a:r>
          </a:p>
          <a:p>
            <a:r>
              <a:rPr lang="en-GB" sz="3000" kern="0" dirty="0" smtClean="0">
                <a:latin typeface="Arial" panose="020B0604020202020204" pitchFamily="34" charset="0"/>
                <a:cs typeface="Arial" panose="020B0604020202020204" pitchFamily="34" charset="0"/>
              </a:rPr>
              <a:t>Ofsted and Referrals to </a:t>
            </a:r>
            <a:r>
              <a:rPr lang="en-GB" sz="3000" kern="0" dirty="0" smtClean="0">
                <a:latin typeface="Arial" panose="020B0604020202020204" pitchFamily="34" charset="0"/>
                <a:cs typeface="Arial" panose="020B0604020202020204" pitchFamily="34" charset="0"/>
              </a:rPr>
              <a:t>Early Help </a:t>
            </a:r>
            <a:r>
              <a:rPr lang="en-GB" sz="3000" kern="0" dirty="0" smtClean="0">
                <a:latin typeface="Arial" panose="020B0604020202020204" pitchFamily="34" charset="0"/>
                <a:cs typeface="Arial" panose="020B0604020202020204" pitchFamily="34" charset="0"/>
              </a:rPr>
              <a:t>and Specialist Children’s Services</a:t>
            </a:r>
          </a:p>
          <a:p>
            <a:r>
              <a:rPr lang="en-GB" sz="3000" kern="0" dirty="0" smtClean="0">
                <a:latin typeface="Arial" panose="020B0604020202020204" pitchFamily="34" charset="0"/>
                <a:cs typeface="Arial" panose="020B0604020202020204" pitchFamily="34" charset="0"/>
              </a:rPr>
              <a:t>Children’s </a:t>
            </a:r>
            <a:r>
              <a:rPr lang="en-GB" sz="3000" kern="0" dirty="0">
                <a:latin typeface="Arial" panose="020B0604020202020204" pitchFamily="34" charset="0"/>
                <a:cs typeface="Arial" panose="020B0604020202020204" pitchFamily="34" charset="0"/>
              </a:rPr>
              <a:t>and Young People’s Services </a:t>
            </a:r>
            <a:r>
              <a:rPr lang="en-GB" sz="3000" kern="0" dirty="0" smtClean="0">
                <a:latin typeface="Arial" panose="020B0604020202020204" pitchFamily="34" charset="0"/>
                <a:cs typeface="Arial" panose="020B0604020202020204" pitchFamily="34" charset="0"/>
              </a:rPr>
              <a:t>Integration Programme</a:t>
            </a:r>
          </a:p>
          <a:p>
            <a:endParaRPr lang="en-GB" sz="4000" kern="0" dirty="0" smtClean="0"/>
          </a:p>
          <a:p>
            <a:endParaRPr lang="en-GB" kern="0" dirty="0" smtClean="0"/>
          </a:p>
          <a:p>
            <a:endParaRPr lang="en-GB" kern="0" dirty="0" smtClean="0"/>
          </a:p>
          <a:p>
            <a:pPr marL="0" indent="0">
              <a:buFont typeface="Arial" charset="0"/>
              <a:buNone/>
            </a:pPr>
            <a:endParaRPr lang="en-GB" sz="2800" kern="0" dirty="0" smtClean="0"/>
          </a:p>
          <a:p>
            <a:endParaRPr lang="en-GB" sz="2800" kern="0" dirty="0"/>
          </a:p>
          <a:p>
            <a:pPr marL="0" indent="0">
              <a:buFont typeface="Arial" charset="0"/>
              <a:buNone/>
            </a:pPr>
            <a:endParaRPr lang="en-GB" kern="0" dirty="0" smtClean="0"/>
          </a:p>
          <a:p>
            <a:endParaRPr lang="en-GB" kern="0" dirty="0" smtClean="0"/>
          </a:p>
          <a:p>
            <a:endParaRPr lang="en-GB" kern="0" dirty="0" smtClean="0"/>
          </a:p>
          <a:p>
            <a:endParaRPr lang="en-GB" kern="0" dirty="0" smtClean="0"/>
          </a:p>
          <a:p>
            <a:endParaRPr lang="en-GB" kern="0" dirty="0" smtClean="0"/>
          </a:p>
          <a:p>
            <a:pPr marL="457200" indent="-457200">
              <a:buFont typeface="Arial" panose="020B0604020202020204" pitchFamily="34" charset="0"/>
              <a:buChar char="•"/>
            </a:pPr>
            <a:endParaRPr lang="en-GB" kern="0" dirty="0"/>
          </a:p>
        </p:txBody>
      </p:sp>
      <p:pic>
        <p:nvPicPr>
          <p:cNvPr id="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486" y="5826364"/>
            <a:ext cx="1223962" cy="819150"/>
          </a:xfrm>
          <a:prstGeom prst="rect">
            <a:avLst/>
          </a:prstGeom>
          <a:noFill/>
          <a:ln w="9525">
            <a:noFill/>
            <a:miter lim="800000"/>
            <a:headEnd/>
            <a:tailEnd/>
          </a:ln>
        </p:spPr>
      </p:pic>
      <p:cxnSp>
        <p:nvCxnSpPr>
          <p:cNvPr id="8" name="Straight Connector 6"/>
          <p:cNvCxnSpPr>
            <a:cxnSpLocks noChangeShapeType="1"/>
          </p:cNvCxnSpPr>
          <p:nvPr/>
        </p:nvCxnSpPr>
        <p:spPr bwMode="auto">
          <a:xfrm>
            <a:off x="576262" y="5794107"/>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4436982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5540"/>
            <a:ext cx="9144000" cy="5491692"/>
          </a:xfrm>
          <a:prstGeom prst="rect">
            <a:avLst/>
          </a:prstGeom>
        </p:spPr>
      </p:pic>
      <p:pic>
        <p:nvPicPr>
          <p:cNvPr id="14337" name="Picture 2" descr="C:\Documents and Settings\PlummO01\Desktop\KCC_Logo_New_2012_Frame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288" y="5821363"/>
            <a:ext cx="1223962" cy="819150"/>
          </a:xfrm>
          <a:prstGeom prst="rect">
            <a:avLst/>
          </a:prstGeom>
          <a:noFill/>
          <a:ln w="9525">
            <a:noFill/>
            <a:miter lim="800000"/>
            <a:headEnd/>
            <a:tailEnd/>
          </a:ln>
        </p:spPr>
      </p:pic>
      <p:sp>
        <p:nvSpPr>
          <p:cNvPr id="14338" name="Text Box 1"/>
          <p:cNvSpPr txBox="1">
            <a:spLocks noChangeArrowheads="1"/>
          </p:cNvSpPr>
          <p:nvPr/>
        </p:nvSpPr>
        <p:spPr bwMode="auto">
          <a:xfrm>
            <a:off x="0" y="5560294"/>
            <a:ext cx="7380288" cy="1080219"/>
          </a:xfrm>
          <a:prstGeom prst="rect">
            <a:avLst/>
          </a:prstGeom>
          <a:solidFill>
            <a:schemeClr val="bg1"/>
          </a:solidFill>
          <a:ln w="9525">
            <a:noFill/>
            <a:round/>
            <a:headEnd/>
            <a:tailEnd/>
          </a:ln>
        </p:spPr>
        <p:txBody>
          <a:bodyPr anchor="ctr"/>
          <a:lstStyle/>
          <a:p>
            <a:pPr algn="ctr" defTabSz="449263">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dirty="0" smtClean="0">
                <a:solidFill>
                  <a:srgbClr val="4283C4"/>
                </a:solidFill>
                <a:latin typeface="Arial" panose="020B0604020202020204" pitchFamily="34" charset="0"/>
                <a:ea typeface="ＭＳ Ｐゴシック"/>
                <a:cs typeface="Arial" panose="020B0604020202020204" pitchFamily="34" charset="0"/>
              </a:rPr>
              <a:t>Education Services Company</a:t>
            </a:r>
            <a:endParaRPr lang="en-GB" sz="4000" b="1" dirty="0">
              <a:solidFill>
                <a:srgbClr val="4283C4"/>
              </a:solidFill>
              <a:latin typeface="Arial" panose="020B0604020202020204" pitchFamily="34" charset="0"/>
              <a:ea typeface="ＭＳ Ｐゴシック"/>
              <a:cs typeface="Arial" panose="020B0604020202020204" pitchFamily="34" charset="0"/>
            </a:endParaRPr>
          </a:p>
        </p:txBody>
      </p:sp>
    </p:spTree>
    <p:extLst>
      <p:ext uri="{BB962C8B-B14F-4D97-AF65-F5344CB8AC3E}">
        <p14:creationId xmlns:p14="http://schemas.microsoft.com/office/powerpoint/2010/main" val="281208904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8013" cy="1141412"/>
          </a:xfrm>
        </p:spPr>
        <p:txBody>
          <a:bodyPr>
            <a:normAutofit/>
          </a:bodyPr>
          <a:lstStyle/>
          <a:p>
            <a:r>
              <a:rPr lang="en-GB" dirty="0" smtClean="0">
                <a:solidFill>
                  <a:srgbClr val="0070C0"/>
                </a:solidFill>
                <a:latin typeface="Arial" panose="020B0604020202020204" pitchFamily="34" charset="0"/>
                <a:cs typeface="Arial" panose="020B0604020202020204" pitchFamily="34" charset="0"/>
              </a:rPr>
              <a:t>Context</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692696"/>
            <a:ext cx="8229600" cy="6165304"/>
          </a:xfrm>
        </p:spPr>
        <p:txBody>
          <a:bodyPr>
            <a:noAutofit/>
          </a:bodyPr>
          <a:lstStyle/>
          <a:p>
            <a:r>
              <a:rPr lang="en-GB" sz="2100" dirty="0" smtClean="0">
                <a:latin typeface="Arial" panose="020B0604020202020204" pitchFamily="34" charset="0"/>
                <a:cs typeface="Arial" panose="020B0604020202020204" pitchFamily="34" charset="0"/>
              </a:rPr>
              <a:t>Decision made by KCC Cabinet in March 2017 to establish an Education Services Company </a:t>
            </a:r>
          </a:p>
          <a:p>
            <a:r>
              <a:rPr lang="en-GB" sz="2100" dirty="0" smtClean="0">
                <a:latin typeface="Arial" panose="020B0604020202020204" pitchFamily="34" charset="0"/>
                <a:cs typeface="Arial" panose="020B0604020202020204" pitchFamily="34" charset="0"/>
              </a:rPr>
              <a:t>Aim is to secure services for schools in the future and ensure their sustainability </a:t>
            </a:r>
          </a:p>
          <a:p>
            <a:r>
              <a:rPr lang="en-GB" sz="2100" dirty="0" smtClean="0">
                <a:latin typeface="Arial" panose="020B0604020202020204" pitchFamily="34" charset="0"/>
                <a:cs typeface="Arial" panose="020B0604020202020204" pitchFamily="34" charset="0"/>
              </a:rPr>
              <a:t>The company will be wholly owned by KCC and will provide statutory services and traded activity to generate more income in response to government funding reductions for LA services</a:t>
            </a:r>
          </a:p>
          <a:p>
            <a:r>
              <a:rPr lang="en-GB" sz="2100" dirty="0" smtClean="0">
                <a:latin typeface="Arial" panose="020B0604020202020204" pitchFamily="34" charset="0"/>
                <a:cs typeface="Arial" panose="020B0604020202020204" pitchFamily="34" charset="0"/>
              </a:rPr>
              <a:t>The intention is to ensure Education Services are delivered in partnership with schools and Headteachers and Governors have a large influence over how the company </a:t>
            </a:r>
            <a:r>
              <a:rPr lang="en-GB" sz="2100" dirty="0" smtClean="0">
                <a:latin typeface="Arial" panose="020B0604020202020204" pitchFamily="34" charset="0"/>
                <a:cs typeface="Arial" panose="020B0604020202020204" pitchFamily="34" charset="0"/>
              </a:rPr>
              <a:t>operates</a:t>
            </a:r>
            <a:endParaRPr lang="en-GB" sz="2100" dirty="0" smtClean="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We </a:t>
            </a:r>
            <a:r>
              <a:rPr lang="en-GB" sz="2100" dirty="0" smtClean="0">
                <a:latin typeface="Arial" panose="020B0604020202020204" pitchFamily="34" charset="0"/>
                <a:cs typeface="Arial" panose="020B0604020202020204" pitchFamily="34" charset="0"/>
              </a:rPr>
              <a:t>have the </a:t>
            </a:r>
            <a:r>
              <a:rPr lang="en-GB" sz="2100" dirty="0">
                <a:latin typeface="Arial" panose="020B0604020202020204" pitchFamily="34" charset="0"/>
                <a:cs typeface="Arial" panose="020B0604020202020204" pitchFamily="34" charset="0"/>
              </a:rPr>
              <a:t>most impact when we act in partnership with schools </a:t>
            </a:r>
            <a:r>
              <a:rPr lang="en-GB" sz="2100" dirty="0" smtClean="0">
                <a:latin typeface="Arial" panose="020B0604020202020204" pitchFamily="34" charset="0"/>
                <a:cs typeface="Arial" panose="020B0604020202020204" pitchFamily="34" charset="0"/>
              </a:rPr>
              <a:t>and </a:t>
            </a:r>
            <a:r>
              <a:rPr lang="en-GB" sz="2100" dirty="0" smtClean="0">
                <a:latin typeface="Arial" panose="020B0604020202020204" pitchFamily="34" charset="0"/>
                <a:cs typeface="Arial" panose="020B0604020202020204" pitchFamily="34" charset="0"/>
              </a:rPr>
              <a:t>Early Years </a:t>
            </a:r>
            <a:r>
              <a:rPr lang="en-GB" sz="2100" dirty="0" smtClean="0">
                <a:latin typeface="Arial" panose="020B0604020202020204" pitchFamily="34" charset="0"/>
                <a:cs typeface="Arial" panose="020B0604020202020204" pitchFamily="34" charset="0"/>
              </a:rPr>
              <a:t>settings and </a:t>
            </a:r>
            <a:r>
              <a:rPr lang="en-GB" sz="2100" dirty="0">
                <a:latin typeface="Arial" panose="020B0604020202020204" pitchFamily="34" charset="0"/>
                <a:cs typeface="Arial" panose="020B0604020202020204" pitchFamily="34" charset="0"/>
              </a:rPr>
              <a:t>bring together combined effort and resources</a:t>
            </a:r>
          </a:p>
          <a:p>
            <a:r>
              <a:rPr lang="en-GB" sz="2100" dirty="0" smtClean="0">
                <a:latin typeface="Arial" panose="020B0604020202020204" pitchFamily="34" charset="0"/>
                <a:cs typeface="Arial" panose="020B0604020202020204" pitchFamily="34" charset="0"/>
              </a:rPr>
              <a:t>Continue with a strong focus on delivering good services to schools and improving educational outcomes</a:t>
            </a:r>
          </a:p>
          <a:p>
            <a:r>
              <a:rPr lang="en-GB" sz="2100" dirty="0" smtClean="0">
                <a:latin typeface="Arial" panose="020B0604020202020204" pitchFamily="34" charset="0"/>
                <a:cs typeface="Arial" panose="020B0604020202020204" pitchFamily="34" charset="0"/>
              </a:rPr>
              <a:t>The new company will have more freedoms and ability to support KCC in delivering its statutory functions</a:t>
            </a:r>
            <a:endParaRPr lang="en-GB"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09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2"/>
            <a:ext cx="8229600" cy="1143000"/>
          </a:xfrm>
        </p:spPr>
        <p:txBody>
          <a:bodyPr>
            <a:normAutofit/>
          </a:bodyPr>
          <a:lstStyle/>
          <a:p>
            <a:r>
              <a:rPr lang="en-GB" dirty="0" smtClean="0">
                <a:solidFill>
                  <a:srgbClr val="0070C0"/>
                </a:solidFill>
                <a:latin typeface="Arial" panose="020B0604020202020204" pitchFamily="34" charset="0"/>
                <a:cs typeface="Arial" panose="020B0604020202020204" pitchFamily="34" charset="0"/>
              </a:rPr>
              <a:t>Scope of Services </a:t>
            </a:r>
            <a:r>
              <a:rPr lang="en-GB" dirty="0">
                <a:solidFill>
                  <a:srgbClr val="0070C0"/>
                </a:solidFill>
                <a:latin typeface="Arial" panose="020B0604020202020204" pitchFamily="34" charset="0"/>
                <a:cs typeface="Arial" panose="020B0604020202020204" pitchFamily="34" charset="0"/>
              </a:rPr>
              <a:t>I</a:t>
            </a:r>
            <a:r>
              <a:rPr lang="en-GB" dirty="0" smtClean="0">
                <a:solidFill>
                  <a:srgbClr val="0070C0"/>
                </a:solidFill>
                <a:latin typeface="Arial" panose="020B0604020202020204" pitchFamily="34" charset="0"/>
                <a:cs typeface="Arial" panose="020B0604020202020204" pitchFamily="34" charset="0"/>
              </a:rPr>
              <a:t>nvolved</a:t>
            </a:r>
            <a:endParaRPr lang="en-GB" dirty="0">
              <a:solidFill>
                <a:srgbClr val="0070C0"/>
              </a:solidFill>
              <a:latin typeface="Arial" panose="020B0604020202020204" pitchFamily="34" charset="0"/>
              <a:cs typeface="Arial" panose="020B0604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365056801"/>
              </p:ext>
            </p:extLst>
          </p:nvPr>
        </p:nvGraphicFramePr>
        <p:xfrm>
          <a:off x="457200" y="908720"/>
          <a:ext cx="8229600" cy="360680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GB" dirty="0" smtClean="0">
                          <a:solidFill>
                            <a:srgbClr val="0070C0"/>
                          </a:solidFill>
                        </a:rPr>
                        <a:t>IN the new Company</a:t>
                      </a:r>
                      <a:endParaRPr lang="en-GB" dirty="0">
                        <a:solidFill>
                          <a:srgbClr val="0070C0"/>
                        </a:solidFill>
                      </a:endParaRPr>
                    </a:p>
                  </a:txBody>
                  <a:tcPr/>
                </a:tc>
                <a:tc>
                  <a:txBody>
                    <a:bodyPr/>
                    <a:lstStyle/>
                    <a:p>
                      <a:r>
                        <a:rPr lang="en-GB" dirty="0" smtClean="0">
                          <a:solidFill>
                            <a:srgbClr val="0070C0"/>
                          </a:solidFill>
                        </a:rPr>
                        <a:t>REMAINING</a:t>
                      </a:r>
                      <a:r>
                        <a:rPr lang="en-GB" baseline="0" dirty="0" smtClean="0">
                          <a:solidFill>
                            <a:srgbClr val="0070C0"/>
                          </a:solidFill>
                        </a:rPr>
                        <a:t> in KCC</a:t>
                      </a:r>
                      <a:endParaRPr lang="en-GB" dirty="0">
                        <a:solidFill>
                          <a:srgbClr val="0070C0"/>
                        </a:solidFill>
                      </a:endParaRPr>
                    </a:p>
                  </a:txBody>
                  <a:tcPr/>
                </a:tc>
              </a:tr>
              <a:tr h="370840">
                <a:tc>
                  <a:txBody>
                    <a:bodyPr/>
                    <a:lstStyle/>
                    <a:p>
                      <a:r>
                        <a:rPr lang="en-GB" dirty="0" smtClean="0">
                          <a:solidFill>
                            <a:srgbClr val="0070C0"/>
                          </a:solidFill>
                        </a:rPr>
                        <a:t>School Improvement incl. Governor</a:t>
                      </a:r>
                      <a:r>
                        <a:rPr lang="en-GB" baseline="0" dirty="0" smtClean="0">
                          <a:solidFill>
                            <a:srgbClr val="0070C0"/>
                          </a:solidFill>
                        </a:rPr>
                        <a:t> Services</a:t>
                      </a:r>
                      <a:endParaRPr lang="en-GB" dirty="0">
                        <a:solidFill>
                          <a:srgbClr val="0070C0"/>
                        </a:solidFill>
                      </a:endParaRPr>
                    </a:p>
                  </a:txBody>
                  <a:tcPr/>
                </a:tc>
                <a:tc>
                  <a:txBody>
                    <a:bodyPr/>
                    <a:lstStyle/>
                    <a:p>
                      <a:r>
                        <a:rPr lang="en-GB" dirty="0" smtClean="0">
                          <a:solidFill>
                            <a:srgbClr val="0070C0"/>
                          </a:solidFill>
                        </a:rPr>
                        <a:t>Early Help &amp; Preventative Services</a:t>
                      </a:r>
                      <a:endParaRPr lang="en-GB" dirty="0">
                        <a:solidFill>
                          <a:srgbClr val="0070C0"/>
                        </a:solidFill>
                      </a:endParaRPr>
                    </a:p>
                  </a:txBody>
                  <a:tcPr/>
                </a:tc>
              </a:tr>
              <a:tr h="370840">
                <a:tc>
                  <a:txBody>
                    <a:bodyPr/>
                    <a:lstStyle/>
                    <a:p>
                      <a:r>
                        <a:rPr lang="en-GB" dirty="0" smtClean="0">
                          <a:solidFill>
                            <a:srgbClr val="0070C0"/>
                          </a:solidFill>
                        </a:rPr>
                        <a:t>Outdoor</a:t>
                      </a:r>
                      <a:r>
                        <a:rPr lang="en-GB" baseline="0" dirty="0" smtClean="0">
                          <a:solidFill>
                            <a:srgbClr val="0070C0"/>
                          </a:solidFill>
                        </a:rPr>
                        <a:t> Education</a:t>
                      </a:r>
                      <a:endParaRPr lang="en-GB" dirty="0">
                        <a:solidFill>
                          <a:srgbClr val="0070C0"/>
                        </a:solidFill>
                      </a:endParaRPr>
                    </a:p>
                  </a:txBody>
                  <a:tcPr/>
                </a:tc>
                <a:tc>
                  <a:txBody>
                    <a:bodyPr/>
                    <a:lstStyle/>
                    <a:p>
                      <a:r>
                        <a:rPr lang="en-GB" dirty="0" smtClean="0">
                          <a:solidFill>
                            <a:srgbClr val="0070C0"/>
                          </a:solidFill>
                        </a:rPr>
                        <a:t>SEN</a:t>
                      </a:r>
                      <a:endParaRPr lang="en-GB" dirty="0">
                        <a:solidFill>
                          <a:srgbClr val="0070C0"/>
                        </a:solidFill>
                      </a:endParaRPr>
                    </a:p>
                  </a:txBody>
                  <a:tcPr/>
                </a:tc>
              </a:tr>
              <a:tr h="370840">
                <a:tc>
                  <a:txBody>
                    <a:bodyPr/>
                    <a:lstStyle/>
                    <a:p>
                      <a:r>
                        <a:rPr lang="en-GB" dirty="0" smtClean="0">
                          <a:solidFill>
                            <a:srgbClr val="0070C0"/>
                          </a:solidFill>
                        </a:rPr>
                        <a:t>Schools</a:t>
                      </a:r>
                      <a:r>
                        <a:rPr lang="en-GB" baseline="0" dirty="0" smtClean="0">
                          <a:solidFill>
                            <a:srgbClr val="0070C0"/>
                          </a:solidFill>
                        </a:rPr>
                        <a:t> Financial Services</a:t>
                      </a:r>
                      <a:endParaRPr lang="en-GB" dirty="0">
                        <a:solidFill>
                          <a:srgbClr val="0070C0"/>
                        </a:solidFill>
                      </a:endParaRPr>
                    </a:p>
                  </a:txBody>
                  <a:tcPr/>
                </a:tc>
                <a:tc>
                  <a:txBody>
                    <a:bodyPr/>
                    <a:lstStyle/>
                    <a:p>
                      <a:r>
                        <a:rPr lang="en-GB" dirty="0" smtClean="0">
                          <a:solidFill>
                            <a:srgbClr val="0070C0"/>
                          </a:solidFill>
                        </a:rPr>
                        <a:t>Fair Access, Admissions </a:t>
                      </a:r>
                      <a:endParaRPr lang="en-GB" dirty="0">
                        <a:solidFill>
                          <a:srgbClr val="0070C0"/>
                        </a:solidFill>
                      </a:endParaRPr>
                    </a:p>
                  </a:txBody>
                  <a:tcPr/>
                </a:tc>
              </a:tr>
              <a:tr h="370840">
                <a:tc>
                  <a:txBody>
                    <a:bodyPr/>
                    <a:lstStyle/>
                    <a:p>
                      <a:r>
                        <a:rPr lang="en-GB" dirty="0" smtClean="0">
                          <a:solidFill>
                            <a:srgbClr val="0070C0"/>
                          </a:solidFill>
                        </a:rPr>
                        <a:t>Early Years and Childcare</a:t>
                      </a:r>
                      <a:endParaRPr lang="en-GB" dirty="0">
                        <a:solidFill>
                          <a:srgbClr val="0070C0"/>
                        </a:solidFill>
                      </a:endParaRPr>
                    </a:p>
                  </a:txBody>
                  <a:tcPr/>
                </a:tc>
                <a:tc>
                  <a:txBody>
                    <a:bodyPr/>
                    <a:lstStyle/>
                    <a:p>
                      <a:r>
                        <a:rPr lang="en-GB" dirty="0" smtClean="0">
                          <a:solidFill>
                            <a:srgbClr val="0070C0"/>
                          </a:solidFill>
                        </a:rPr>
                        <a:t>Area Education Officers</a:t>
                      </a:r>
                      <a:endParaRPr lang="en-GB" dirty="0">
                        <a:solidFill>
                          <a:srgbClr val="0070C0"/>
                        </a:solidFill>
                      </a:endParaRPr>
                    </a:p>
                  </a:txBody>
                  <a:tcPr/>
                </a:tc>
              </a:tr>
              <a:tr h="370840">
                <a:tc>
                  <a:txBody>
                    <a:bodyPr/>
                    <a:lstStyle/>
                    <a:p>
                      <a:r>
                        <a:rPr lang="en-GB" dirty="0" smtClean="0">
                          <a:solidFill>
                            <a:srgbClr val="0070C0"/>
                          </a:solidFill>
                        </a:rPr>
                        <a:t>Education Psychology</a:t>
                      </a:r>
                      <a:endParaRPr lang="en-GB" dirty="0">
                        <a:solidFill>
                          <a:srgbClr val="0070C0"/>
                        </a:solidFill>
                      </a:endParaRPr>
                    </a:p>
                  </a:txBody>
                  <a:tcPr/>
                </a:tc>
                <a:tc>
                  <a:txBody>
                    <a:bodyPr/>
                    <a:lstStyle/>
                    <a:p>
                      <a:r>
                        <a:rPr lang="en-GB" dirty="0" smtClean="0">
                          <a:solidFill>
                            <a:srgbClr val="0070C0"/>
                          </a:solidFill>
                        </a:rPr>
                        <a:t>Provision, Planning &amp;</a:t>
                      </a:r>
                      <a:r>
                        <a:rPr lang="en-GB" baseline="0" dirty="0" smtClean="0">
                          <a:solidFill>
                            <a:srgbClr val="0070C0"/>
                          </a:solidFill>
                        </a:rPr>
                        <a:t> Operations</a:t>
                      </a:r>
                      <a:endParaRPr lang="en-GB" dirty="0">
                        <a:solidFill>
                          <a:srgbClr val="0070C0"/>
                        </a:solidFill>
                      </a:endParaRPr>
                    </a:p>
                  </a:txBody>
                  <a:tcPr/>
                </a:tc>
              </a:tr>
              <a:tr h="370840">
                <a:tc>
                  <a:txBody>
                    <a:bodyPr/>
                    <a:lstStyle/>
                    <a:p>
                      <a:r>
                        <a:rPr lang="en-GB" dirty="0" smtClean="0">
                          <a:solidFill>
                            <a:srgbClr val="0070C0"/>
                          </a:solidFill>
                        </a:rPr>
                        <a:t>Skills and Employability</a:t>
                      </a:r>
                      <a:endParaRPr lang="en-GB" dirty="0">
                        <a:solidFill>
                          <a:srgbClr val="0070C0"/>
                        </a:solidFill>
                      </a:endParaRPr>
                    </a:p>
                  </a:txBody>
                  <a:tcPr/>
                </a:tc>
                <a:tc>
                  <a:txBody>
                    <a:bodyPr/>
                    <a:lstStyle/>
                    <a:p>
                      <a:r>
                        <a:rPr lang="en-GB" dirty="0" smtClean="0">
                          <a:solidFill>
                            <a:srgbClr val="0070C0"/>
                          </a:solidFill>
                        </a:rPr>
                        <a:t>Academies Conversion</a:t>
                      </a:r>
                      <a:endParaRPr lang="en-GB" dirty="0">
                        <a:solidFill>
                          <a:srgbClr val="0070C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Education Safeguarding Service </a:t>
                      </a:r>
                    </a:p>
                  </a:txBody>
                  <a:tcPr/>
                </a:tc>
                <a:tc>
                  <a:txBody>
                    <a:bodyPr/>
                    <a:lstStyle/>
                    <a:p>
                      <a:r>
                        <a:rPr lang="en-GB" dirty="0" smtClean="0">
                          <a:solidFill>
                            <a:srgbClr val="0070C0"/>
                          </a:solidFill>
                        </a:rPr>
                        <a:t>Community Learning and Skills</a:t>
                      </a:r>
                      <a:endParaRPr lang="en-GB" dirty="0">
                        <a:solidFill>
                          <a:srgbClr val="0070C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0070C0"/>
                          </a:solidFill>
                        </a:rPr>
                        <a:t>EduKent – marketing and billing</a:t>
                      </a:r>
                    </a:p>
                  </a:txBody>
                  <a:tcPr/>
                </a:tc>
                <a:tc>
                  <a:txBody>
                    <a:bodyPr/>
                    <a:lstStyle/>
                    <a:p>
                      <a:endParaRPr lang="en-GB" dirty="0">
                        <a:solidFill>
                          <a:srgbClr val="0070C0"/>
                        </a:solidFill>
                      </a:endParaRPr>
                    </a:p>
                  </a:txBody>
                  <a:tcPr/>
                </a:tc>
              </a:tr>
            </a:tbl>
          </a:graphicData>
        </a:graphic>
      </p:graphicFrame>
      <p:sp>
        <p:nvSpPr>
          <p:cNvPr id="3" name="Rectangle 2"/>
          <p:cNvSpPr/>
          <p:nvPr/>
        </p:nvSpPr>
        <p:spPr>
          <a:xfrm>
            <a:off x="467544" y="4797152"/>
            <a:ext cx="8208912"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1F497D">
                    <a:lumMod val="75000"/>
                  </a:srgbClr>
                </a:solidFill>
              </a:rPr>
              <a:t>Outdoor Education will be brought together as a single service – it is currently delivered across multiple service areas. </a:t>
            </a:r>
          </a:p>
        </p:txBody>
      </p:sp>
    </p:spTree>
    <p:extLst>
      <p:ext uri="{BB962C8B-B14F-4D97-AF65-F5344CB8AC3E}">
        <p14:creationId xmlns:p14="http://schemas.microsoft.com/office/powerpoint/2010/main" val="30650739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latin typeface="Arial" panose="020B0604020202020204" pitchFamily="34" charset="0"/>
                <a:cs typeface="Arial" panose="020B0604020202020204" pitchFamily="34" charset="0"/>
              </a:rPr>
              <a:t>Governance</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3508" y="1340768"/>
            <a:ext cx="8856984" cy="4525963"/>
          </a:xfrm>
        </p:spPr>
        <p:txBody>
          <a:bodyPr>
            <a:normAutofit/>
          </a:bodyPr>
          <a:lstStyle/>
          <a:p>
            <a:r>
              <a:rPr lang="en-GB" dirty="0" smtClean="0">
                <a:latin typeface="Arial" panose="020B0604020202020204" pitchFamily="34" charset="0"/>
                <a:cs typeface="Arial" panose="020B0604020202020204" pitchFamily="34" charset="0"/>
              </a:rPr>
              <a:t>A new Kent Stakeholder and Commissioning board will provide KCC oversight and schools (and other settings) with a greater influence over the delivery of education services in Kent</a:t>
            </a:r>
          </a:p>
          <a:p>
            <a:r>
              <a:rPr lang="en-GB" dirty="0" smtClean="0">
                <a:latin typeface="Arial" panose="020B0604020202020204" pitchFamily="34" charset="0"/>
                <a:cs typeface="Arial" panose="020B0604020202020204" pitchFamily="34" charset="0"/>
              </a:rPr>
              <a:t>Critical to have stronger working partnership with Kent schools and settings</a:t>
            </a:r>
          </a:p>
          <a:p>
            <a:r>
              <a:rPr lang="en-GB" dirty="0" smtClean="0">
                <a:latin typeface="Arial" panose="020B0604020202020204" pitchFamily="34" charset="0"/>
                <a:cs typeface="Arial" panose="020B0604020202020204" pitchFamily="34" charset="0"/>
              </a:rPr>
              <a:t>Board will exert strong influence over delivery of Education Services from both KCC and the proposed new company</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299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0070C0"/>
                </a:solidFill>
                <a:latin typeface="Arial" panose="020B0604020202020204" pitchFamily="34" charset="0"/>
                <a:cs typeface="Arial" panose="020B0604020202020204" pitchFamily="34" charset="0"/>
              </a:rPr>
              <a:t>Proposed Governance Structure</a:t>
            </a:r>
            <a:endParaRPr lang="en-GB" dirty="0">
              <a:solidFill>
                <a:srgbClr val="0070C0"/>
              </a:solidFill>
              <a:latin typeface="Arial" panose="020B0604020202020204" pitchFamily="34" charset="0"/>
              <a:cs typeface="Arial" panose="020B0604020202020204" pitchFamily="34" charset="0"/>
            </a:endParaRPr>
          </a:p>
        </p:txBody>
      </p:sp>
      <p:grpSp>
        <p:nvGrpSpPr>
          <p:cNvPr id="4" name="Group 3"/>
          <p:cNvGrpSpPr/>
          <p:nvPr/>
        </p:nvGrpSpPr>
        <p:grpSpPr>
          <a:xfrm>
            <a:off x="467544" y="1417638"/>
            <a:ext cx="8129674" cy="4752130"/>
            <a:chOff x="467544" y="1417638"/>
            <a:chExt cx="8129674" cy="4752130"/>
          </a:xfrm>
        </p:grpSpPr>
        <p:sp>
          <p:nvSpPr>
            <p:cNvPr id="5" name="Rectangle 4"/>
            <p:cNvSpPr/>
            <p:nvPr/>
          </p:nvSpPr>
          <p:spPr>
            <a:xfrm>
              <a:off x="3677692" y="1417638"/>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cs typeface="Arial" panose="020B0604020202020204" pitchFamily="34" charset="0"/>
                </a:rPr>
                <a:t>Cabinet</a:t>
              </a:r>
            </a:p>
          </p:txBody>
        </p:sp>
        <p:sp>
          <p:nvSpPr>
            <p:cNvPr id="6" name="Rectangle 5"/>
            <p:cNvSpPr/>
            <p:nvPr/>
          </p:nvSpPr>
          <p:spPr>
            <a:xfrm>
              <a:off x="3677692" y="3397858"/>
              <a:ext cx="172819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cs typeface="Arial" panose="020B0604020202020204" pitchFamily="34" charset="0"/>
                </a:rPr>
                <a:t>EYPS</a:t>
              </a:r>
            </a:p>
          </p:txBody>
        </p:sp>
        <p:sp>
          <p:nvSpPr>
            <p:cNvPr id="7" name="Rectangle 6"/>
            <p:cNvSpPr/>
            <p:nvPr/>
          </p:nvSpPr>
          <p:spPr>
            <a:xfrm>
              <a:off x="1229420" y="2171291"/>
              <a:ext cx="2160240"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Arial" panose="020B0604020202020204" pitchFamily="34" charset="0"/>
                  <a:cs typeface="Arial" panose="020B0604020202020204" pitchFamily="34" charset="0"/>
                </a:rPr>
                <a:t>Education Cabinet Committee</a:t>
              </a:r>
            </a:p>
          </p:txBody>
        </p:sp>
        <p:cxnSp>
          <p:nvCxnSpPr>
            <p:cNvPr id="8" name="Straight Connector 7"/>
            <p:cNvCxnSpPr>
              <a:stCxn id="5" idx="2"/>
              <a:endCxn id="6" idx="0"/>
            </p:cNvCxnSpPr>
            <p:nvPr/>
          </p:nvCxnSpPr>
          <p:spPr>
            <a:xfrm>
              <a:off x="4541788" y="1993702"/>
              <a:ext cx="0" cy="1404156"/>
            </a:xfrm>
            <a:prstGeom prst="line">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Elbow Connector 8"/>
            <p:cNvCxnSpPr>
              <a:stCxn id="7" idx="0"/>
              <a:endCxn id="5" idx="1"/>
            </p:cNvCxnSpPr>
            <p:nvPr/>
          </p:nvCxnSpPr>
          <p:spPr>
            <a:xfrm rot="5400000" flipH="1" flipV="1">
              <a:off x="2760806" y="1254405"/>
              <a:ext cx="465621" cy="1368152"/>
            </a:xfrm>
            <a:prstGeom prst="bentConnector2">
              <a:avLst/>
            </a:prstGeom>
            <a:ln w="25400">
              <a:solidFill>
                <a:schemeClr val="bg1">
                  <a:lumMod val="50000"/>
                </a:schemeClr>
              </a:solidFill>
              <a:prstDash val="dash"/>
              <a:tailEnd type="stealth" w="lg" len="lg"/>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7" idx="2"/>
              <a:endCxn id="6" idx="1"/>
            </p:cNvCxnSpPr>
            <p:nvPr/>
          </p:nvCxnSpPr>
          <p:spPr>
            <a:xfrm rot="16200000" flipH="1">
              <a:off x="2524349" y="2532546"/>
              <a:ext cx="938535" cy="1368152"/>
            </a:xfrm>
            <a:prstGeom prst="bentConnector2">
              <a:avLst/>
            </a:prstGeom>
            <a:ln w="25400">
              <a:solidFill>
                <a:schemeClr val="bg1">
                  <a:lumMod val="50000"/>
                </a:schemeClr>
              </a:solidFill>
              <a:prstDash val="dash"/>
              <a:headEnd type="stealth"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483768" y="4727574"/>
              <a:ext cx="1285837" cy="657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Arial" panose="020B0604020202020204" pitchFamily="34" charset="0"/>
                  <a:cs typeface="Arial" panose="020B0604020202020204" pitchFamily="34" charset="0"/>
                </a:rPr>
                <a:t>Education Services Co Board</a:t>
              </a:r>
            </a:p>
          </p:txBody>
        </p:sp>
        <p:sp>
          <p:nvSpPr>
            <p:cNvPr id="12" name="Rectangle 11"/>
            <p:cNvSpPr/>
            <p:nvPr/>
          </p:nvSpPr>
          <p:spPr>
            <a:xfrm>
              <a:off x="4427984" y="4727575"/>
              <a:ext cx="1247310" cy="657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Arial" panose="020B0604020202020204" pitchFamily="34" charset="0"/>
                  <a:cs typeface="Arial" panose="020B0604020202020204" pitchFamily="34" charset="0"/>
                </a:rPr>
                <a:t>EYPS</a:t>
              </a:r>
            </a:p>
            <a:p>
              <a:pPr algn="ctr"/>
              <a:r>
                <a:rPr lang="en-US" sz="1400" dirty="0">
                  <a:solidFill>
                    <a:prstClr val="white"/>
                  </a:solidFill>
                  <a:latin typeface="Arial" panose="020B0604020202020204" pitchFamily="34" charset="0"/>
                  <a:cs typeface="Arial" panose="020B0604020202020204" pitchFamily="34" charset="0"/>
                </a:rPr>
                <a:t>Core Services</a:t>
              </a:r>
            </a:p>
          </p:txBody>
        </p:sp>
        <p:cxnSp>
          <p:nvCxnSpPr>
            <p:cNvPr id="13" name="Elbow Connector 12"/>
            <p:cNvCxnSpPr>
              <a:stCxn id="11" idx="0"/>
              <a:endCxn id="6" idx="2"/>
            </p:cNvCxnSpPr>
            <p:nvPr/>
          </p:nvCxnSpPr>
          <p:spPr>
            <a:xfrm rot="5400000" flipH="1" flipV="1">
              <a:off x="3457411" y="3643198"/>
              <a:ext cx="753652" cy="1415101"/>
            </a:xfrm>
            <a:prstGeom prst="bentConnector3">
              <a:avLst>
                <a:gd name="adj1" fmla="val 50000"/>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2" idx="0"/>
              <a:endCxn id="6" idx="2"/>
            </p:cNvCxnSpPr>
            <p:nvPr/>
          </p:nvCxnSpPr>
          <p:spPr>
            <a:xfrm rot="16200000" flipV="1">
              <a:off x="4419888" y="4095823"/>
              <a:ext cx="753653" cy="509851"/>
            </a:xfrm>
            <a:prstGeom prst="bentConnector3">
              <a:avLst>
                <a:gd name="adj1" fmla="val 50000"/>
              </a:avLst>
            </a:prstGeom>
            <a:ln w="254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88224" y="2470227"/>
              <a:ext cx="2008994" cy="745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Arial" panose="020B0604020202020204" pitchFamily="34" charset="0"/>
                  <a:cs typeface="Arial" panose="020B0604020202020204" pitchFamily="34" charset="0"/>
                </a:rPr>
                <a:t>Kent Stakeholder &amp; Commissioning Board</a:t>
              </a:r>
            </a:p>
          </p:txBody>
        </p:sp>
        <p:cxnSp>
          <p:nvCxnSpPr>
            <p:cNvPr id="16" name="Elbow Connector 15"/>
            <p:cNvCxnSpPr>
              <a:stCxn id="5" idx="2"/>
              <a:endCxn id="15" idx="1"/>
            </p:cNvCxnSpPr>
            <p:nvPr/>
          </p:nvCxnSpPr>
          <p:spPr>
            <a:xfrm rot="16200000" flipH="1">
              <a:off x="5140408" y="1395082"/>
              <a:ext cx="849196" cy="2046436"/>
            </a:xfrm>
            <a:prstGeom prst="bentConnector2">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92392" y="3226150"/>
              <a:ext cx="1704826" cy="830997"/>
            </a:xfrm>
            <a:prstGeom prst="rect">
              <a:avLst/>
            </a:prstGeom>
            <a:noFill/>
          </p:spPr>
          <p:txBody>
            <a:bodyPr wrap="square" rtlCol="0">
              <a:spAutoFit/>
            </a:bodyPr>
            <a:lstStyle/>
            <a:p>
              <a:pPr algn="ctr"/>
              <a:r>
                <a:rPr lang="en-US" sz="1600" dirty="0">
                  <a:solidFill>
                    <a:prstClr val="black"/>
                  </a:solidFill>
                  <a:latin typeface="Arial" panose="020B0604020202020204" pitchFamily="34" charset="0"/>
                  <a:cs typeface="Arial" panose="020B0604020202020204" pitchFamily="34" charset="0"/>
                </a:rPr>
                <a:t>Member, school, settings representation</a:t>
              </a:r>
            </a:p>
          </p:txBody>
        </p:sp>
        <p:sp>
          <p:nvSpPr>
            <p:cNvPr id="18" name="TextBox 17"/>
            <p:cNvSpPr txBox="1"/>
            <p:nvPr/>
          </p:nvSpPr>
          <p:spPr>
            <a:xfrm>
              <a:off x="467544" y="4600108"/>
              <a:ext cx="1704826" cy="1569660"/>
            </a:xfrm>
            <a:prstGeom prst="rect">
              <a:avLst/>
            </a:prstGeom>
            <a:noFill/>
          </p:spPr>
          <p:txBody>
            <a:bodyPr wrap="square" rtlCol="0">
              <a:spAutoFit/>
            </a:bodyPr>
            <a:lstStyle/>
            <a:p>
              <a:pPr algn="ctr"/>
              <a:r>
                <a:rPr lang="en-US" sz="1600" dirty="0">
                  <a:solidFill>
                    <a:prstClr val="black"/>
                  </a:solidFill>
                  <a:latin typeface="Arial" panose="020B0604020202020204" pitchFamily="34" charset="0"/>
                  <a:cs typeface="Arial" panose="020B0604020202020204" pitchFamily="34" charset="0"/>
                </a:rPr>
                <a:t>Member, school, settings representation as Non Executive Directors</a:t>
              </a:r>
            </a:p>
          </p:txBody>
        </p:sp>
        <p:sp>
          <p:nvSpPr>
            <p:cNvPr id="19" name="Rectangle 18"/>
            <p:cNvSpPr/>
            <p:nvPr/>
          </p:nvSpPr>
          <p:spPr>
            <a:xfrm>
              <a:off x="6300192" y="4727575"/>
              <a:ext cx="1276393" cy="65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prstClr val="white"/>
                  </a:solidFill>
                  <a:latin typeface="Arial" panose="020B0604020202020204" pitchFamily="34" charset="0"/>
                  <a:cs typeface="Arial" panose="020B0604020202020204" pitchFamily="34" charset="0"/>
                </a:rPr>
                <a:t>KCC Group services delivering to schools</a:t>
              </a:r>
            </a:p>
          </p:txBody>
        </p:sp>
        <p:cxnSp>
          <p:nvCxnSpPr>
            <p:cNvPr id="20" name="Elbow Connector 19"/>
            <p:cNvCxnSpPr>
              <a:stCxn id="19" idx="0"/>
              <a:endCxn id="6" idx="2"/>
            </p:cNvCxnSpPr>
            <p:nvPr/>
          </p:nvCxnSpPr>
          <p:spPr>
            <a:xfrm rot="16200000" flipV="1">
              <a:off x="5363263" y="3152448"/>
              <a:ext cx="753653" cy="2396601"/>
            </a:xfrm>
            <a:prstGeom prst="bentConnector3">
              <a:avLst>
                <a:gd name="adj1" fmla="val 50000"/>
              </a:avLst>
            </a:prstGeom>
            <a:ln w="254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250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52128"/>
          </a:xfrm>
        </p:spPr>
        <p:txBody>
          <a:bodyPr>
            <a:normAutofit fontScale="90000"/>
          </a:bodyPr>
          <a:lstStyle/>
          <a:p>
            <a:r>
              <a:rPr lang="en-GB" dirty="0" smtClean="0">
                <a:solidFill>
                  <a:srgbClr val="0070C0"/>
                </a:solidFill>
                <a:latin typeface="Arial" panose="020B0604020202020204" pitchFamily="34" charset="0"/>
                <a:cs typeface="Arial" panose="020B0604020202020204" pitchFamily="34" charset="0"/>
              </a:rPr>
              <a:t>Stakeholder and Commissioning Board </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9552" y="1124744"/>
            <a:ext cx="8229600" cy="5328592"/>
          </a:xfrm>
        </p:spPr>
        <p:txBody>
          <a:bodyPr>
            <a:noAutofit/>
          </a:bodyPr>
          <a:lstStyle/>
          <a:p>
            <a:pPr marL="0" indent="0">
              <a:buNone/>
            </a:pPr>
            <a:r>
              <a:rPr lang="en-GB" sz="2000" dirty="0" smtClean="0">
                <a:latin typeface="Arial" panose="020B0604020202020204" pitchFamily="34" charset="0"/>
                <a:cs typeface="Arial" panose="020B0604020202020204" pitchFamily="34" charset="0"/>
              </a:rPr>
              <a:t>Responsibilities include</a:t>
            </a:r>
          </a:p>
          <a:p>
            <a:r>
              <a:rPr lang="en-GB" sz="2000" dirty="0" smtClean="0">
                <a:latin typeface="Arial" panose="020B0604020202020204" pitchFamily="34" charset="0"/>
                <a:cs typeface="Arial" panose="020B0604020202020204" pitchFamily="34" charset="0"/>
              </a:rPr>
              <a:t>Commissioning activity and service delivery to achieve the plan, strategies, outcomes and policies agreed by KCC</a:t>
            </a:r>
          </a:p>
          <a:p>
            <a:r>
              <a:rPr lang="en-GB" sz="2000" dirty="0" smtClean="0">
                <a:latin typeface="Arial" panose="020B0604020202020204" pitchFamily="34" charset="0"/>
                <a:cs typeface="Arial" panose="020B0604020202020204" pitchFamily="34" charset="0"/>
              </a:rPr>
              <a:t>Reviewing and endorsing the EYPS plan and vision, and commissioning plan for education services </a:t>
            </a:r>
          </a:p>
          <a:p>
            <a:r>
              <a:rPr lang="en-GB" sz="2000" dirty="0" smtClean="0">
                <a:latin typeface="Arial" panose="020B0604020202020204" pitchFamily="34" charset="0"/>
                <a:cs typeface="Arial" panose="020B0604020202020204" pitchFamily="34" charset="0"/>
              </a:rPr>
              <a:t>Reviewing and endorsing the business plan for the Education Services Company</a:t>
            </a:r>
          </a:p>
          <a:p>
            <a:r>
              <a:rPr lang="en-GB" sz="2000" dirty="0" smtClean="0">
                <a:latin typeface="Arial" panose="020B0604020202020204" pitchFamily="34" charset="0"/>
                <a:cs typeface="Arial" panose="020B0604020202020204" pitchFamily="34" charset="0"/>
              </a:rPr>
              <a:t>Reviewing, monitoring and providing challenge on the EYPS service performance reports</a:t>
            </a:r>
          </a:p>
          <a:p>
            <a:r>
              <a:rPr lang="en-GB" sz="2000" dirty="0" smtClean="0">
                <a:latin typeface="Arial" panose="020B0604020202020204" pitchFamily="34" charset="0"/>
                <a:cs typeface="Arial" panose="020B0604020202020204" pitchFamily="34" charset="0"/>
              </a:rPr>
              <a:t>Reviewing, monitoring and providing challenge on the Education Service Company performance reports</a:t>
            </a:r>
          </a:p>
          <a:p>
            <a:r>
              <a:rPr lang="en-GB" sz="2000" dirty="0" smtClean="0">
                <a:latin typeface="Arial" panose="020B0604020202020204" pitchFamily="34" charset="0"/>
                <a:cs typeface="Arial" panose="020B0604020202020204" pitchFamily="34" charset="0"/>
              </a:rPr>
              <a:t>Reviewing and endorsing contract management reports from KCC officers and agreeing actions to improve delivery of key contractual expectations and standards.</a:t>
            </a:r>
          </a:p>
          <a:p>
            <a:pPr marL="0" indent="0">
              <a:buNone/>
            </a:pPr>
            <a:r>
              <a:rPr lang="en-GB" sz="2000" dirty="0" smtClean="0">
                <a:latin typeface="Arial" panose="020B0604020202020204" pitchFamily="34" charset="0"/>
                <a:cs typeface="Arial" panose="020B0604020202020204" pitchFamily="34" charset="0"/>
              </a:rPr>
              <a:t>It is proposed the group meets 6 times a year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1533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5328592"/>
          </a:xfrm>
        </p:spPr>
        <p:txBody>
          <a:bodyPr>
            <a:normAutofit lnSpcReduction="10000"/>
          </a:bodyPr>
          <a:lstStyle/>
          <a:p>
            <a:pPr>
              <a:lnSpc>
                <a:spcPct val="100000"/>
              </a:lnSpc>
            </a:pPr>
            <a:r>
              <a:rPr lang="en-GB" sz="2600" dirty="0" smtClean="0">
                <a:latin typeface="Arial" panose="020B0604020202020204" pitchFamily="34" charset="0"/>
                <a:cs typeface="Arial" panose="020B0604020202020204" pitchFamily="34" charset="0"/>
              </a:rPr>
              <a:t>Cabinet Member – Children Young People and Education </a:t>
            </a:r>
          </a:p>
          <a:p>
            <a:pPr>
              <a:lnSpc>
                <a:spcPct val="100000"/>
              </a:lnSpc>
            </a:pPr>
            <a:r>
              <a:rPr lang="en-GB" sz="2600" dirty="0" smtClean="0">
                <a:latin typeface="Arial" panose="020B0604020202020204" pitchFamily="34" charset="0"/>
                <a:cs typeface="Arial" panose="020B0604020202020204" pitchFamily="34" charset="0"/>
              </a:rPr>
              <a:t>Corporate Director – Children's Services</a:t>
            </a:r>
          </a:p>
          <a:p>
            <a:pPr>
              <a:lnSpc>
                <a:spcPct val="100000"/>
              </a:lnSpc>
            </a:pPr>
            <a:r>
              <a:rPr lang="en-GB" sz="2600" dirty="0" smtClean="0">
                <a:latin typeface="Arial" panose="020B0604020202020204" pitchFamily="34" charset="0"/>
                <a:cs typeface="Arial" panose="020B0604020202020204" pitchFamily="34" charset="0"/>
              </a:rPr>
              <a:t>Service Directors – Children's Services</a:t>
            </a:r>
          </a:p>
          <a:p>
            <a:pPr>
              <a:lnSpc>
                <a:spcPct val="100000"/>
              </a:lnSpc>
            </a:pPr>
            <a:r>
              <a:rPr lang="en-GB" sz="2600" dirty="0" smtClean="0">
                <a:latin typeface="Arial" panose="020B0604020202020204" pitchFamily="34" charset="0"/>
                <a:cs typeface="Arial" panose="020B0604020202020204" pitchFamily="34" charset="0"/>
              </a:rPr>
              <a:t>KGA Chair </a:t>
            </a:r>
          </a:p>
          <a:p>
            <a:pPr>
              <a:lnSpc>
                <a:spcPct val="100000"/>
              </a:lnSpc>
            </a:pPr>
            <a:r>
              <a:rPr lang="en-GB" sz="2600" dirty="0" smtClean="0">
                <a:latin typeface="Arial" panose="020B0604020202020204" pitchFamily="34" charset="0"/>
                <a:cs typeface="Arial" panose="020B0604020202020204" pitchFamily="34" charset="0"/>
              </a:rPr>
              <a:t>Headteachers - KAH Chair and Area Board </a:t>
            </a:r>
            <a:r>
              <a:rPr lang="en-GB" sz="2600" dirty="0" smtClean="0">
                <a:latin typeface="Arial" panose="020B0604020202020204" pitchFamily="34" charset="0"/>
                <a:cs typeface="Arial" panose="020B0604020202020204" pitchFamily="34" charset="0"/>
              </a:rPr>
              <a:t>Chairs</a:t>
            </a:r>
            <a:endParaRPr lang="en-GB" sz="2600" dirty="0" smtClean="0">
              <a:latin typeface="Arial" panose="020B0604020202020204" pitchFamily="34" charset="0"/>
              <a:cs typeface="Arial" panose="020B0604020202020204" pitchFamily="34" charset="0"/>
            </a:endParaRPr>
          </a:p>
          <a:p>
            <a:pPr>
              <a:lnSpc>
                <a:spcPct val="100000"/>
              </a:lnSpc>
            </a:pPr>
            <a:r>
              <a:rPr lang="en-GB" sz="2600" dirty="0" smtClean="0">
                <a:latin typeface="Arial" panose="020B0604020202020204" pitchFamily="34" charset="0"/>
                <a:cs typeface="Arial" panose="020B0604020202020204" pitchFamily="34" charset="0"/>
              </a:rPr>
              <a:t>Early Years and Childcare representative</a:t>
            </a:r>
          </a:p>
          <a:p>
            <a:pPr>
              <a:lnSpc>
                <a:spcPct val="100000"/>
              </a:lnSpc>
            </a:pPr>
            <a:r>
              <a:rPr lang="en-GB" sz="2600" dirty="0" smtClean="0">
                <a:latin typeface="Arial" panose="020B0604020202020204" pitchFamily="34" charset="0"/>
                <a:cs typeface="Arial" panose="020B0604020202020204" pitchFamily="34" charset="0"/>
              </a:rPr>
              <a:t>Chair Kent FE College Principals</a:t>
            </a:r>
          </a:p>
          <a:p>
            <a:pPr>
              <a:lnSpc>
                <a:spcPct val="100000"/>
              </a:lnSpc>
            </a:pPr>
            <a:r>
              <a:rPr lang="en-GB" sz="2600" dirty="0" smtClean="0">
                <a:latin typeface="Arial" panose="020B0604020202020204" pitchFamily="34" charset="0"/>
                <a:cs typeface="Arial" panose="020B0604020202020204" pitchFamily="34" charset="0"/>
              </a:rPr>
              <a:t>Health Representative</a:t>
            </a:r>
          </a:p>
          <a:p>
            <a:pPr>
              <a:lnSpc>
                <a:spcPct val="100000"/>
              </a:lnSpc>
            </a:pPr>
            <a:r>
              <a:rPr lang="en-GB" sz="2600" dirty="0" smtClean="0">
                <a:latin typeface="Arial" panose="020B0604020202020204" pitchFamily="34" charset="0"/>
                <a:cs typeface="Arial" panose="020B0604020202020204" pitchFamily="34" charset="0"/>
              </a:rPr>
              <a:t>Chair of KASS</a:t>
            </a:r>
          </a:p>
          <a:p>
            <a:pPr>
              <a:lnSpc>
                <a:spcPct val="100000"/>
              </a:lnSpc>
            </a:pPr>
            <a:r>
              <a:rPr lang="en-GB" sz="2600" dirty="0" smtClean="0">
                <a:latin typeface="Arial" panose="020B0604020202020204" pitchFamily="34" charset="0"/>
                <a:cs typeface="Arial" panose="020B0604020202020204" pitchFamily="34" charset="0"/>
              </a:rPr>
              <a:t>KCC </a:t>
            </a:r>
            <a:r>
              <a:rPr lang="en-GB" sz="2600" dirty="0">
                <a:latin typeface="Arial" panose="020B0604020202020204" pitchFamily="34" charset="0"/>
                <a:cs typeface="Arial" panose="020B0604020202020204" pitchFamily="34" charset="0"/>
              </a:rPr>
              <a:t>Strategic Commissioner</a:t>
            </a:r>
          </a:p>
          <a:p>
            <a:endParaRPr lang="en-GB" dirty="0" smtClean="0"/>
          </a:p>
        </p:txBody>
      </p:sp>
      <p:sp>
        <p:nvSpPr>
          <p:cNvPr id="4" name="Title 1"/>
          <p:cNvSpPr>
            <a:spLocks noGrp="1"/>
          </p:cNvSpPr>
          <p:nvPr>
            <p:ph type="title"/>
          </p:nvPr>
        </p:nvSpPr>
        <p:spPr/>
        <p:txBody>
          <a:bodyPr>
            <a:noAutofit/>
          </a:bodyPr>
          <a:lstStyle/>
          <a:p>
            <a:r>
              <a:rPr lang="en-GB" sz="3600" dirty="0">
                <a:solidFill>
                  <a:srgbClr val="0070C0"/>
                </a:solidFill>
                <a:latin typeface="Arial" panose="020B0604020202020204" pitchFamily="34" charset="0"/>
                <a:cs typeface="Arial" panose="020B0604020202020204" pitchFamily="34" charset="0"/>
              </a:rPr>
              <a:t>Stakeholder and Commissioning </a:t>
            </a:r>
            <a:r>
              <a:rPr lang="en-GB" sz="3600" dirty="0" smtClean="0">
                <a:solidFill>
                  <a:srgbClr val="0070C0"/>
                </a:solidFill>
                <a:latin typeface="Arial" panose="020B0604020202020204" pitchFamily="34" charset="0"/>
                <a:cs typeface="Arial" panose="020B0604020202020204" pitchFamily="34" charset="0"/>
              </a:rPr>
              <a:t>Board </a:t>
            </a:r>
            <a:br>
              <a:rPr lang="en-GB" sz="3600" dirty="0" smtClean="0">
                <a:solidFill>
                  <a:srgbClr val="0070C0"/>
                </a:solidFill>
                <a:latin typeface="Arial" panose="020B0604020202020204" pitchFamily="34" charset="0"/>
                <a:cs typeface="Arial" panose="020B0604020202020204" pitchFamily="34" charset="0"/>
              </a:rPr>
            </a:br>
            <a:r>
              <a:rPr lang="en-GB" sz="3600" dirty="0" smtClean="0">
                <a:solidFill>
                  <a:srgbClr val="0070C0"/>
                </a:solidFill>
                <a:latin typeface="Arial" panose="020B0604020202020204" pitchFamily="34" charset="0"/>
                <a:cs typeface="Arial" panose="020B0604020202020204" pitchFamily="34" charset="0"/>
              </a:rPr>
              <a:t>Membership</a:t>
            </a:r>
            <a:endParaRPr lang="en-GB"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3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dirty="0" smtClean="0">
                <a:solidFill>
                  <a:srgbClr val="0070C0"/>
                </a:solidFill>
                <a:latin typeface="Arial" panose="020B0604020202020204" pitchFamily="34" charset="0"/>
                <a:cs typeface="Arial" panose="020B0604020202020204" pitchFamily="34" charset="0"/>
              </a:rPr>
              <a:t>Next Steps </a:t>
            </a:r>
            <a:endParaRPr lang="en-GB"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80728"/>
            <a:ext cx="8229600" cy="4525963"/>
          </a:xfrm>
        </p:spPr>
        <p:txBody>
          <a:bodyPr>
            <a:normAutofit/>
          </a:bodyPr>
          <a:lstStyle/>
          <a:p>
            <a:r>
              <a:rPr lang="en-GB" dirty="0" smtClean="0">
                <a:latin typeface="Arial" panose="020B0604020202020204" pitchFamily="34" charset="0"/>
                <a:cs typeface="Arial" panose="020B0604020202020204" pitchFamily="34" charset="0"/>
              </a:rPr>
              <a:t>Name and brand the company</a:t>
            </a:r>
          </a:p>
          <a:p>
            <a:r>
              <a:rPr lang="en-GB" dirty="0" smtClean="0">
                <a:latin typeface="Arial" panose="020B0604020202020204" pitchFamily="34" charset="0"/>
                <a:cs typeface="Arial" panose="020B0604020202020204" pitchFamily="34" charset="0"/>
              </a:rPr>
              <a:t>Agree company values</a:t>
            </a:r>
          </a:p>
          <a:p>
            <a:r>
              <a:rPr lang="en-GB" dirty="0" smtClean="0">
                <a:latin typeface="Arial" panose="020B0604020202020204" pitchFamily="34" charset="0"/>
                <a:cs typeface="Arial" panose="020B0604020202020204" pitchFamily="34" charset="0"/>
              </a:rPr>
              <a:t>Develop the Business Plan </a:t>
            </a:r>
          </a:p>
          <a:p>
            <a:r>
              <a:rPr lang="en-GB" dirty="0" smtClean="0">
                <a:latin typeface="Arial" panose="020B0604020202020204" pitchFamily="34" charset="0"/>
                <a:cs typeface="Arial" panose="020B0604020202020204" pitchFamily="34" charset="0"/>
              </a:rPr>
              <a:t>Appoint CEO and Directors </a:t>
            </a:r>
          </a:p>
          <a:p>
            <a:r>
              <a:rPr lang="en-GB" dirty="0" smtClean="0">
                <a:latin typeface="Arial" panose="020B0604020202020204" pitchFamily="34" charset="0"/>
                <a:cs typeface="Arial" panose="020B0604020202020204" pitchFamily="34" charset="0"/>
              </a:rPr>
              <a:t>Establish the company board with a Chair and Non Executive Directors</a:t>
            </a:r>
          </a:p>
          <a:p>
            <a:r>
              <a:rPr lang="en-GB" dirty="0" smtClean="0">
                <a:latin typeface="Arial" panose="020B0604020202020204" pitchFamily="34" charset="0"/>
                <a:cs typeface="Arial" panose="020B0604020202020204" pitchFamily="34" charset="0"/>
              </a:rPr>
              <a:t>Plan is to launch the company by the end of 2017 or early </a:t>
            </a:r>
            <a:r>
              <a:rPr lang="en-GB" dirty="0" smtClean="0">
                <a:latin typeface="Arial" panose="020B0604020202020204" pitchFamily="34" charset="0"/>
                <a:cs typeface="Arial" panose="020B0604020202020204" pitchFamily="34" charset="0"/>
              </a:rPr>
              <a:t>2018</a:t>
            </a: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83481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908720"/>
            <a:ext cx="8856984" cy="3172408"/>
          </a:xfrm>
          <a:ln>
            <a:noFill/>
          </a:ln>
        </p:spPr>
        <p:txBody>
          <a:bodyPr>
            <a:normAutofit fontScale="90000"/>
          </a:bodyPr>
          <a:lstStyle/>
          <a:p>
            <a:r>
              <a:rPr lang="en-GB" dirty="0" smtClean="0"/>
              <a:t/>
            </a:r>
            <a:br>
              <a:rPr lang="en-GB" dirty="0" smtClean="0"/>
            </a:br>
            <a:r>
              <a:rPr lang="en-GB" dirty="0"/>
              <a:t/>
            </a:r>
            <a:br>
              <a:rPr lang="en-GB" dirty="0"/>
            </a:br>
            <a:r>
              <a:rPr lang="en-GB" sz="4400" dirty="0" smtClean="0">
                <a:solidFill>
                  <a:srgbClr val="0070C0"/>
                </a:solidFill>
              </a:rPr>
              <a:t>LA Multi-Academy </a:t>
            </a:r>
            <a:r>
              <a:rPr lang="en-GB" sz="4400" dirty="0" smtClean="0">
                <a:solidFill>
                  <a:schemeClr val="accent1"/>
                </a:solidFill>
              </a:rPr>
              <a:t>Trust Proposal</a:t>
            </a:r>
            <a:r>
              <a:rPr lang="en-GB" sz="4400" i="1" dirty="0" smtClean="0">
                <a:solidFill>
                  <a:schemeClr val="accent1"/>
                </a:solidFill>
              </a:rPr>
              <a:t/>
            </a:r>
            <a:br>
              <a:rPr lang="en-GB" sz="4400" i="1" dirty="0" smtClean="0">
                <a:solidFill>
                  <a:schemeClr val="accent1"/>
                </a:solidFill>
              </a:rPr>
            </a:br>
            <a:r>
              <a:rPr lang="en-GB" sz="4400" dirty="0">
                <a:solidFill>
                  <a:schemeClr val="accent1"/>
                </a:solidFill>
              </a:rPr>
              <a:t/>
            </a:r>
            <a:br>
              <a:rPr lang="en-GB" sz="4400" dirty="0">
                <a:solidFill>
                  <a:schemeClr val="accent1"/>
                </a:solidFill>
              </a:rPr>
            </a:br>
            <a:r>
              <a:rPr lang="en-GB" sz="3100" dirty="0" smtClean="0">
                <a:solidFill>
                  <a:schemeClr val="accent1"/>
                </a:solidFill>
                <a:latin typeface="+mn-lt"/>
              </a:rPr>
              <a:t/>
            </a:r>
            <a:br>
              <a:rPr lang="en-GB" sz="3100" dirty="0" smtClean="0">
                <a:solidFill>
                  <a:schemeClr val="accent1"/>
                </a:solidFill>
                <a:latin typeface="+mn-lt"/>
              </a:rPr>
            </a:br>
            <a:r>
              <a:rPr lang="en-GB" b="0" dirty="0" smtClean="0">
                <a:solidFill>
                  <a:schemeClr val="accent1"/>
                </a:solidFill>
              </a:rPr>
              <a:t>Keith Abbott</a:t>
            </a:r>
            <a:br>
              <a:rPr lang="en-GB" b="0" dirty="0" smtClean="0">
                <a:solidFill>
                  <a:schemeClr val="accent1"/>
                </a:solidFill>
              </a:rPr>
            </a:br>
            <a:r>
              <a:rPr lang="en-GB" b="0" dirty="0" smtClean="0">
                <a:solidFill>
                  <a:schemeClr val="accent1"/>
                </a:solidFill>
              </a:rPr>
              <a:t>Director</a:t>
            </a:r>
            <a:br>
              <a:rPr lang="en-GB" b="0" dirty="0" smtClean="0">
                <a:solidFill>
                  <a:schemeClr val="accent1"/>
                </a:solidFill>
              </a:rPr>
            </a:br>
            <a:r>
              <a:rPr lang="en-GB" b="0" dirty="0" smtClean="0">
                <a:solidFill>
                  <a:schemeClr val="accent1"/>
                </a:solidFill>
              </a:rPr>
              <a:t>Planning and Access</a:t>
            </a:r>
            <a:br>
              <a:rPr lang="en-GB" b="0" dirty="0" smtClean="0">
                <a:solidFill>
                  <a:schemeClr val="accent1"/>
                </a:solidFill>
              </a:rPr>
            </a:br>
            <a:r>
              <a:rPr lang="en-GB" b="0" dirty="0" smtClean="0">
                <a:solidFill>
                  <a:schemeClr val="accent1"/>
                </a:solidFill>
              </a:rPr>
              <a:t>Children, Young People and Education Services</a:t>
            </a:r>
            <a:endParaRPr lang="en-GB" sz="3100" b="0" dirty="0">
              <a:solidFill>
                <a:schemeClr val="accent1"/>
              </a:solidFill>
            </a:endParaRPr>
          </a:p>
        </p:txBody>
      </p:sp>
    </p:spTree>
    <p:extLst>
      <p:ext uri="{BB962C8B-B14F-4D97-AF65-F5344CB8AC3E}">
        <p14:creationId xmlns:p14="http://schemas.microsoft.com/office/powerpoint/2010/main" val="27656191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National Picture</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556792"/>
            <a:ext cx="8229600" cy="4525963"/>
          </a:xfrm>
        </p:spPr>
        <p:txBody>
          <a:bodyPr>
            <a:normAutofit/>
          </a:bodyPr>
          <a:lstStyle/>
          <a:p>
            <a:pPr marL="0" indent="0">
              <a:buNone/>
            </a:pPr>
            <a:endParaRPr lang="en-GB" sz="1100" dirty="0" smtClean="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N</a:t>
            </a:r>
            <a:r>
              <a:rPr lang="en-GB" dirty="0" smtClean="0">
                <a:latin typeface="Arial" panose="020B0604020202020204" pitchFamily="34" charset="0"/>
                <a:cs typeface="Arial" panose="020B0604020202020204" pitchFamily="34" charset="0"/>
              </a:rPr>
              <a:t>umber </a:t>
            </a:r>
            <a:r>
              <a:rPr lang="en-GB" dirty="0">
                <a:latin typeface="Arial" panose="020B0604020202020204" pitchFamily="34" charset="0"/>
                <a:cs typeface="Arial" panose="020B0604020202020204" pitchFamily="34" charset="0"/>
              </a:rPr>
              <a:t>of </a:t>
            </a:r>
            <a:r>
              <a:rPr lang="en-GB" dirty="0" smtClean="0">
                <a:latin typeface="Arial" panose="020B0604020202020204" pitchFamily="34" charset="0"/>
                <a:cs typeface="Arial" panose="020B0604020202020204" pitchFamily="34" charset="0"/>
              </a:rPr>
              <a:t>MATS </a:t>
            </a:r>
            <a:r>
              <a:rPr lang="en-GB" dirty="0">
                <a:latin typeface="Arial" panose="020B0604020202020204" pitchFamily="34" charset="0"/>
                <a:cs typeface="Arial" panose="020B0604020202020204" pitchFamily="34" charset="0"/>
              </a:rPr>
              <a:t>in England has </a:t>
            </a:r>
            <a:r>
              <a:rPr lang="en-GB" dirty="0" smtClean="0">
                <a:latin typeface="Arial" panose="020B0604020202020204" pitchFamily="34" charset="0"/>
                <a:cs typeface="Arial" panose="020B0604020202020204" pitchFamily="34" charset="0"/>
              </a:rPr>
              <a:t>trebled </a:t>
            </a:r>
            <a:r>
              <a:rPr lang="en-GB" dirty="0">
                <a:latin typeface="Arial" panose="020B0604020202020204" pitchFamily="34" charset="0"/>
                <a:cs typeface="Arial" panose="020B0604020202020204" pitchFamily="34" charset="0"/>
              </a:rPr>
              <a:t>from 391 in 2011 to 1,121 in </a:t>
            </a:r>
            <a:r>
              <a:rPr lang="en-GB" dirty="0" smtClean="0">
                <a:latin typeface="Arial" panose="020B0604020202020204" pitchFamily="34" charset="0"/>
                <a:cs typeface="Arial" panose="020B0604020202020204" pitchFamily="34" charset="0"/>
              </a:rPr>
              <a:t>2016</a:t>
            </a:r>
          </a:p>
          <a:p>
            <a:pPr marL="0" indent="0">
              <a:buNone/>
            </a:pPr>
            <a:endParaRPr lang="en-GB" sz="11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Concerns </a:t>
            </a:r>
            <a:r>
              <a:rPr lang="en-GB" dirty="0">
                <a:latin typeface="Arial" panose="020B0604020202020204" pitchFamily="34" charset="0"/>
                <a:cs typeface="Arial" panose="020B0604020202020204" pitchFamily="34" charset="0"/>
              </a:rPr>
              <a:t>about the </a:t>
            </a:r>
            <a:r>
              <a:rPr lang="en-GB" dirty="0" smtClean="0">
                <a:latin typeface="Arial" panose="020B0604020202020204" pitchFamily="34" charset="0"/>
                <a:cs typeface="Arial" panose="020B0604020202020204" pitchFamily="34" charset="0"/>
              </a:rPr>
              <a:t>performance of some MATS, and capacity </a:t>
            </a:r>
            <a:r>
              <a:rPr lang="en-GB" dirty="0">
                <a:latin typeface="Arial" panose="020B0604020202020204" pitchFamily="34" charset="0"/>
                <a:cs typeface="Arial" panose="020B0604020202020204" pitchFamily="34" charset="0"/>
              </a:rPr>
              <a:t>of the Department for Education (DfE), and the Education Funding </a:t>
            </a:r>
            <a:r>
              <a:rPr lang="en-GB" dirty="0" smtClean="0">
                <a:latin typeface="Arial" panose="020B0604020202020204" pitchFamily="34" charset="0"/>
                <a:cs typeface="Arial" panose="020B0604020202020204" pitchFamily="34" charset="0"/>
              </a:rPr>
              <a:t>Agency</a:t>
            </a:r>
          </a:p>
          <a:p>
            <a:pPr marL="0" indent="0">
              <a:buNone/>
            </a:pPr>
            <a:endParaRPr lang="en-GB" sz="1100" dirty="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Concern </a:t>
            </a:r>
            <a:r>
              <a:rPr lang="en-GB" dirty="0">
                <a:latin typeface="Arial" panose="020B0604020202020204" pitchFamily="34" charset="0"/>
                <a:cs typeface="Arial" panose="020B0604020202020204" pitchFamily="34" charset="0"/>
              </a:rPr>
              <a:t>about small rural schools and “untouchable” schools with poor records that find it hard to attract a strong sponsor.</a:t>
            </a:r>
          </a:p>
          <a:p>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79933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877272"/>
            <a:ext cx="7200800" cy="792088"/>
          </a:xfrm>
          <a:ln>
            <a:noFill/>
          </a:ln>
        </p:spPr>
        <p:txBody>
          <a:bodyPr>
            <a:normAutofit fontScale="90000"/>
          </a:bodyPr>
          <a:lstStyle/>
          <a:p>
            <a:pPr algn="l"/>
            <a:r>
              <a:rPr lang="en-GB" dirty="0" smtClean="0"/>
              <a:t/>
            </a:r>
            <a:br>
              <a:rPr lang="en-GB" dirty="0" smtClean="0"/>
            </a:br>
            <a:r>
              <a:rPr lang="en-GB" dirty="0"/>
              <a:t/>
            </a:r>
            <a:br>
              <a:rPr lang="en-GB" dirty="0"/>
            </a:br>
            <a:r>
              <a:rPr lang="en-GB" dirty="0" smtClean="0"/>
              <a:t/>
            </a:r>
            <a:br>
              <a:rPr lang="en-GB" dirty="0" smtClean="0"/>
            </a:br>
            <a:r>
              <a:rPr lang="en-GB" sz="3200" dirty="0" smtClean="0">
                <a:solidFill>
                  <a:schemeClr val="accent1"/>
                </a:solidFill>
              </a:rPr>
              <a:t>Review of High Needs Funding - Update</a:t>
            </a:r>
            <a:r>
              <a:rPr lang="en-GB" sz="4400" i="1" dirty="0" smtClean="0">
                <a:solidFill>
                  <a:schemeClr val="accent1"/>
                </a:solidFill>
                <a:latin typeface="+mj-lt"/>
              </a:rPr>
              <a:t/>
            </a:r>
            <a:br>
              <a:rPr lang="en-GB" sz="4400" i="1" dirty="0" smtClean="0">
                <a:solidFill>
                  <a:schemeClr val="accent1"/>
                </a:solidFill>
                <a:latin typeface="+mj-lt"/>
              </a:rPr>
            </a:br>
            <a:r>
              <a:rPr lang="en-GB" sz="4400" dirty="0">
                <a:solidFill>
                  <a:schemeClr val="accent1"/>
                </a:solidFill>
                <a:latin typeface="+mj-lt"/>
              </a:rPr>
              <a:t/>
            </a:r>
            <a:br>
              <a:rPr lang="en-GB" sz="4400" dirty="0">
                <a:solidFill>
                  <a:schemeClr val="accent1"/>
                </a:solidFill>
                <a:latin typeface="+mj-lt"/>
              </a:rPr>
            </a:br>
            <a:r>
              <a:rPr lang="en-GB" sz="3100" dirty="0" smtClean="0">
                <a:solidFill>
                  <a:schemeClr val="accent1"/>
                </a:solidFill>
                <a:latin typeface="+mn-lt"/>
              </a:rPr>
              <a:t/>
            </a:r>
            <a:br>
              <a:rPr lang="en-GB" sz="3100" dirty="0" smtClean="0">
                <a:solidFill>
                  <a:schemeClr val="accent1"/>
                </a:solidFill>
                <a:latin typeface="+mn-lt"/>
              </a:rPr>
            </a:br>
            <a:endParaRPr lang="en-GB" sz="3100" b="0" dirty="0">
              <a:solidFill>
                <a:schemeClr val="accent1"/>
              </a:solidFill>
              <a:latin typeface="+mn-lt"/>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866"/>
          <a:stretch/>
        </p:blipFill>
        <p:spPr>
          <a:xfrm>
            <a:off x="-108520" y="-372"/>
            <a:ext cx="9252519" cy="5213176"/>
          </a:xfrm>
          <a:prstGeom prst="rect">
            <a:avLst/>
          </a:prstGeom>
        </p:spPr>
      </p:pic>
    </p:spTree>
    <p:extLst>
      <p:ext uri="{BB962C8B-B14F-4D97-AF65-F5344CB8AC3E}">
        <p14:creationId xmlns:p14="http://schemas.microsoft.com/office/powerpoint/2010/main" val="155891120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Feedback from schools</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chools considering academy status </a:t>
            </a:r>
            <a:r>
              <a:rPr lang="en-GB" dirty="0">
                <a:latin typeface="Arial" panose="020B0604020202020204" pitchFamily="34" charset="0"/>
                <a:cs typeface="Arial" panose="020B0604020202020204" pitchFamily="34" charset="0"/>
              </a:rPr>
              <a:t>recognise the </a:t>
            </a:r>
            <a:r>
              <a:rPr lang="en-GB" dirty="0" smtClean="0">
                <a:latin typeface="Arial" panose="020B0604020202020204" pitchFamily="34" charset="0"/>
                <a:cs typeface="Arial" panose="020B0604020202020204" pitchFamily="34" charset="0"/>
              </a:rPr>
              <a:t>DfE preference </a:t>
            </a:r>
            <a:r>
              <a:rPr lang="en-GB" dirty="0">
                <a:latin typeface="Arial" panose="020B0604020202020204" pitchFamily="34" charset="0"/>
                <a:cs typeface="Arial" panose="020B0604020202020204" pitchFamily="34" charset="0"/>
              </a:rPr>
              <a:t>for developing or becoming part of a multi academy </a:t>
            </a:r>
            <a:r>
              <a:rPr lang="en-GB" dirty="0" smtClean="0">
                <a:latin typeface="Arial" panose="020B0604020202020204" pitchFamily="34" charset="0"/>
                <a:cs typeface="Arial" panose="020B0604020202020204" pitchFamily="34" charset="0"/>
              </a:rPr>
              <a:t>trust </a:t>
            </a:r>
          </a:p>
          <a:p>
            <a:pPr marL="0" indent="0">
              <a:buNone/>
            </a:pPr>
            <a:endParaRPr lang="en-GB" sz="10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Some </a:t>
            </a:r>
            <a:r>
              <a:rPr lang="en-GB" dirty="0">
                <a:latin typeface="Arial" panose="020B0604020202020204" pitchFamily="34" charset="0"/>
                <a:cs typeface="Arial" panose="020B0604020202020204" pitchFamily="34" charset="0"/>
              </a:rPr>
              <a:t>schools have expressed a desire for an alternative either to forming their own </a:t>
            </a:r>
            <a:r>
              <a:rPr lang="en-GB" dirty="0" smtClean="0">
                <a:latin typeface="Arial" panose="020B0604020202020204" pitchFamily="34" charset="0"/>
                <a:cs typeface="Arial" panose="020B0604020202020204" pitchFamily="34" charset="0"/>
              </a:rPr>
              <a:t>MAT or </a:t>
            </a:r>
            <a:r>
              <a:rPr lang="en-GB" dirty="0">
                <a:latin typeface="Arial" panose="020B0604020202020204" pitchFamily="34" charset="0"/>
                <a:cs typeface="Arial" panose="020B0604020202020204" pitchFamily="34" charset="0"/>
              </a:rPr>
              <a:t>joining an existing MAT whose ethos they do not </a:t>
            </a:r>
            <a:r>
              <a:rPr lang="en-GB" dirty="0" smtClean="0">
                <a:latin typeface="Arial" panose="020B0604020202020204" pitchFamily="34" charset="0"/>
                <a:cs typeface="Arial" panose="020B0604020202020204" pitchFamily="34" charset="0"/>
              </a:rPr>
              <a:t>share</a:t>
            </a:r>
          </a:p>
          <a:p>
            <a:pPr marL="0" indent="0">
              <a:buNone/>
            </a:pPr>
            <a:endParaRPr lang="en-GB" sz="1000" dirty="0">
              <a:latin typeface="Arial" panose="020B0604020202020204" pitchFamily="34" charset="0"/>
              <a:cs typeface="Arial" panose="020B0604020202020204" pitchFamily="34" charset="0"/>
            </a:endParaRPr>
          </a:p>
          <a:p>
            <a:pPr marL="0" indent="0">
              <a:buNone/>
            </a:pPr>
            <a:endParaRPr lang="en-GB" sz="11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Interest in KCC becoming a MAT sponsor and </a:t>
            </a:r>
            <a:r>
              <a:rPr lang="en-GB" dirty="0" smtClean="0">
                <a:latin typeface="Arial" panose="020B0604020202020204" pitchFamily="34" charset="0"/>
                <a:cs typeface="Arial" panose="020B0604020202020204" pitchFamily="34" charset="0"/>
              </a:rPr>
              <a:t>forming </a:t>
            </a:r>
            <a:r>
              <a:rPr lang="en-GB" dirty="0" smtClean="0">
                <a:latin typeface="Arial" panose="020B0604020202020204" pitchFamily="34" charset="0"/>
                <a:cs typeface="Arial" panose="020B0604020202020204" pitchFamily="34" charset="0"/>
              </a:rPr>
              <a:t>MATS with groups of schools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33939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latin typeface="Arial" panose="020B0604020202020204" pitchFamily="34" charset="0"/>
                <a:cs typeface="Arial" panose="020B0604020202020204" pitchFamily="34" charset="0"/>
              </a:rPr>
              <a:t>KCC Guiding Principles</a:t>
            </a:r>
            <a:endParaRPr lang="en-GB"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7500" lnSpcReduction="20000"/>
          </a:bodyPr>
          <a:lstStyle/>
          <a:p>
            <a:pPr lvl="0"/>
            <a:r>
              <a:rPr lang="en-GB" dirty="0">
                <a:latin typeface="Arial" panose="020B0604020202020204" pitchFamily="34" charset="0"/>
                <a:cs typeface="Arial" panose="020B0604020202020204" pitchFamily="34" charset="0"/>
              </a:rPr>
              <a:t>Partnership and joint collaborative working between schools and with the local authority is critical for success.</a:t>
            </a:r>
          </a:p>
          <a:p>
            <a:pPr marL="0" indent="0">
              <a:buNone/>
            </a:pP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 school led system needs to operate with coherence and alignment to other key services in the system that support school improvement and support vulnerable learners.</a:t>
            </a:r>
          </a:p>
          <a:p>
            <a:pPr marL="0" indent="0">
              <a:buNone/>
            </a:pP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All schools have an interest in, and should be able to influence, the quality, effectiveness and performance of local services and systems that support education and contribute to improving outcomes for children and young </a:t>
            </a:r>
            <a:r>
              <a:rPr lang="en-GB" dirty="0" smtClean="0">
                <a:latin typeface="Arial" panose="020B0604020202020204" pitchFamily="34" charset="0"/>
                <a:cs typeface="Arial" panose="020B0604020202020204" pitchFamily="34" charset="0"/>
              </a:rPr>
              <a:t>people</a:t>
            </a:r>
          </a:p>
          <a:p>
            <a:pPr marL="0" lvl="0" indent="0">
              <a:buNone/>
            </a:pPr>
            <a:endParaRPr lang="en-GB" dirty="0" smtClean="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S</a:t>
            </a:r>
            <a:r>
              <a:rPr lang="en-GB" dirty="0" smtClean="0">
                <a:latin typeface="Arial" panose="020B0604020202020204" pitchFamily="34" charset="0"/>
                <a:cs typeface="Arial" panose="020B0604020202020204" pitchFamily="34" charset="0"/>
              </a:rPr>
              <a:t>chools </a:t>
            </a:r>
            <a:r>
              <a:rPr lang="en-GB" dirty="0">
                <a:latin typeface="Arial" panose="020B0604020202020204" pitchFamily="34" charset="0"/>
                <a:cs typeface="Arial" panose="020B0604020202020204" pitchFamily="34" charset="0"/>
              </a:rPr>
              <a:t>should be part of the leadership, governance and ownership of our strategies, services and plans for education.</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96158"/>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4000" b="1" dirty="0" smtClean="0">
                <a:latin typeface="Arial" panose="020B0604020202020204" pitchFamily="34" charset="0"/>
                <a:cs typeface="Arial" panose="020B0604020202020204" pitchFamily="34" charset="0"/>
              </a:rPr>
              <a:t>KCC proposed model</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980728"/>
            <a:ext cx="8229600" cy="5112568"/>
          </a:xfrm>
        </p:spPr>
        <p:txBody>
          <a:bodyPr>
            <a:noAutofit/>
          </a:bodyPr>
          <a:lstStyle/>
          <a:p>
            <a:r>
              <a:rPr lang="en-GB" sz="1800" dirty="0">
                <a:latin typeface="Arial" panose="020B0604020202020204" pitchFamily="34" charset="0"/>
                <a:cs typeface="Arial" panose="020B0604020202020204" pitchFamily="34" charset="0"/>
              </a:rPr>
              <a:t>KCC </a:t>
            </a:r>
            <a:r>
              <a:rPr lang="en-GB" sz="1800" dirty="0" smtClean="0">
                <a:latin typeface="Arial" panose="020B0604020202020204" pitchFamily="34" charset="0"/>
                <a:cs typeface="Arial" panose="020B0604020202020204" pitchFamily="34" charset="0"/>
              </a:rPr>
              <a:t>would </a:t>
            </a:r>
            <a:r>
              <a:rPr lang="en-GB" sz="1800" dirty="0">
                <a:latin typeface="Arial" panose="020B0604020202020204" pitchFamily="34" charset="0"/>
                <a:cs typeface="Arial" panose="020B0604020202020204" pitchFamily="34" charset="0"/>
              </a:rPr>
              <a:t>become a DfE approved </a:t>
            </a:r>
            <a:r>
              <a:rPr lang="en-GB" sz="1800" dirty="0" smtClean="0">
                <a:latin typeface="Arial" panose="020B0604020202020204" pitchFamily="34" charset="0"/>
                <a:cs typeface="Arial" panose="020B0604020202020204" pitchFamily="34" charset="0"/>
              </a:rPr>
              <a:t>sponsor so that the MAT could </a:t>
            </a:r>
            <a:r>
              <a:rPr lang="en-GB" sz="1800" dirty="0">
                <a:latin typeface="Arial" panose="020B0604020202020204" pitchFamily="34" charset="0"/>
                <a:cs typeface="Arial" panose="020B0604020202020204" pitchFamily="34" charset="0"/>
              </a:rPr>
              <a:t>take on </a:t>
            </a:r>
            <a:r>
              <a:rPr lang="en-GB" sz="1800" dirty="0" smtClean="0">
                <a:latin typeface="Arial" panose="020B0604020202020204" pitchFamily="34" charset="0"/>
                <a:cs typeface="Arial" panose="020B0604020202020204" pitchFamily="34" charset="0"/>
              </a:rPr>
              <a:t>schools </a:t>
            </a:r>
            <a:r>
              <a:rPr lang="en-GB" sz="1800" dirty="0">
                <a:latin typeface="Arial" panose="020B0604020202020204" pitchFamily="34" charset="0"/>
                <a:cs typeface="Arial" panose="020B0604020202020204" pitchFamily="34" charset="0"/>
              </a:rPr>
              <a:t>in difficulty </a:t>
            </a:r>
            <a:r>
              <a:rPr lang="en-GB" sz="1800" dirty="0" smtClean="0">
                <a:latin typeface="Arial" panose="020B0604020202020204" pitchFamily="34" charset="0"/>
                <a:cs typeface="Arial" panose="020B0604020202020204" pitchFamily="34" charset="0"/>
              </a:rPr>
              <a:t>and </a:t>
            </a:r>
            <a:r>
              <a:rPr lang="en-GB" sz="1800" dirty="0">
                <a:latin typeface="Arial" panose="020B0604020202020204" pitchFamily="34" charset="0"/>
                <a:cs typeface="Arial" panose="020B0604020202020204" pitchFamily="34" charset="0"/>
              </a:rPr>
              <a:t>promote </a:t>
            </a:r>
            <a:r>
              <a:rPr lang="en-GB" sz="1800" dirty="0" smtClean="0">
                <a:latin typeface="Arial" panose="020B0604020202020204" pitchFamily="34" charset="0"/>
                <a:cs typeface="Arial" panose="020B0604020202020204" pitchFamily="34" charset="0"/>
              </a:rPr>
              <a:t>new Free Schools</a:t>
            </a:r>
          </a:p>
          <a:p>
            <a:pPr marL="0" indent="0">
              <a:buNone/>
            </a:pPr>
            <a:endParaRPr lang="en-GB" sz="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Work with pilot Primary area based hubs with </a:t>
            </a:r>
            <a:r>
              <a:rPr lang="en-GB" sz="1800" dirty="0">
                <a:latin typeface="Arial" panose="020B0604020202020204" pitchFamily="34" charset="0"/>
                <a:cs typeface="Arial" panose="020B0604020202020204" pitchFamily="34" charset="0"/>
              </a:rPr>
              <a:t>the option of a fifth </a:t>
            </a:r>
            <a:r>
              <a:rPr lang="en-GB" sz="1800" dirty="0" smtClean="0">
                <a:latin typeface="Arial" panose="020B0604020202020204" pitchFamily="34" charset="0"/>
                <a:cs typeface="Arial" panose="020B0604020202020204" pitchFamily="34" charset="0"/>
              </a:rPr>
              <a:t>Secondary </a:t>
            </a:r>
            <a:r>
              <a:rPr lang="en-GB" sz="1800" dirty="0">
                <a:latin typeface="Arial" panose="020B0604020202020204" pitchFamily="34" charset="0"/>
                <a:cs typeface="Arial" panose="020B0604020202020204" pitchFamily="34" charset="0"/>
              </a:rPr>
              <a:t>phase hub that could operate county </a:t>
            </a:r>
            <a:r>
              <a:rPr lang="en-GB" sz="1800" dirty="0" smtClean="0">
                <a:latin typeface="Arial" panose="020B0604020202020204" pitchFamily="34" charset="0"/>
                <a:cs typeface="Arial" panose="020B0604020202020204" pitchFamily="34" charset="0"/>
              </a:rPr>
              <a:t>wide</a:t>
            </a:r>
          </a:p>
          <a:p>
            <a:pPr marL="0" indent="0">
              <a:buNone/>
            </a:pPr>
            <a:endParaRPr lang="en-GB" sz="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Maximum autonomy for schools balanced with the MAT’s ultimate </a:t>
            </a:r>
            <a:r>
              <a:rPr lang="en-GB" sz="1800" dirty="0" smtClean="0">
                <a:latin typeface="Arial" panose="020B0604020202020204" pitchFamily="34" charset="0"/>
                <a:cs typeface="Arial" panose="020B0604020202020204" pitchFamily="34" charset="0"/>
              </a:rPr>
              <a:t>accountability for </a:t>
            </a:r>
            <a:r>
              <a:rPr lang="en-GB" sz="1800" dirty="0">
                <a:latin typeface="Arial" panose="020B0604020202020204" pitchFamily="34" charset="0"/>
                <a:cs typeface="Arial" panose="020B0604020202020204" pitchFamily="34" charset="0"/>
              </a:rPr>
              <a:t>individual school </a:t>
            </a:r>
            <a:r>
              <a:rPr lang="en-GB" sz="1800" dirty="0" smtClean="0">
                <a:latin typeface="Arial" panose="020B0604020202020204" pitchFamily="34" charset="0"/>
                <a:cs typeface="Arial" panose="020B0604020202020204" pitchFamily="34" charset="0"/>
              </a:rPr>
              <a:t>performance</a:t>
            </a:r>
          </a:p>
          <a:p>
            <a:pPr marL="0" indent="0">
              <a:buNone/>
            </a:pPr>
            <a:endParaRPr lang="en-GB" sz="800" dirty="0">
              <a:latin typeface="Arial" panose="020B0604020202020204" pitchFamily="34" charset="0"/>
              <a:cs typeface="Arial" panose="020B0604020202020204" pitchFamily="34" charset="0"/>
            </a:endParaRPr>
          </a:p>
          <a:p>
            <a:pPr marL="0" indent="0">
              <a:buNone/>
            </a:pPr>
            <a:endParaRPr lang="en-GB" sz="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R</a:t>
            </a:r>
            <a:r>
              <a:rPr lang="en-GB" sz="1800" dirty="0" smtClean="0">
                <a:latin typeface="Arial" panose="020B0604020202020204" pitchFamily="34" charset="0"/>
                <a:cs typeface="Arial" panose="020B0604020202020204" pitchFamily="34" charset="0"/>
              </a:rPr>
              <a:t>etention </a:t>
            </a:r>
            <a:r>
              <a:rPr lang="en-GB" sz="1800" dirty="0">
                <a:latin typeface="Arial" panose="020B0604020202020204" pitchFamily="34" charset="0"/>
                <a:cs typeface="Arial" panose="020B0604020202020204" pitchFamily="34" charset="0"/>
              </a:rPr>
              <a:t>of Local Governing Boards within a delegated governance structure, granting maximum freedom to schools </a:t>
            </a:r>
            <a:endParaRPr lang="en-GB" sz="1800" dirty="0" smtClean="0">
              <a:latin typeface="Arial" panose="020B0604020202020204" pitchFamily="34" charset="0"/>
              <a:cs typeface="Arial" panose="020B0604020202020204" pitchFamily="34" charset="0"/>
            </a:endParaRPr>
          </a:p>
          <a:p>
            <a:pPr marL="0" indent="0">
              <a:buNone/>
            </a:pPr>
            <a:endParaRPr lang="en-GB" sz="800" dirty="0" smtClean="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Transparency </a:t>
            </a:r>
            <a:r>
              <a:rPr lang="en-GB" sz="1800" dirty="0">
                <a:latin typeface="Arial" panose="020B0604020202020204" pitchFamily="34" charset="0"/>
                <a:cs typeface="Arial" panose="020B0604020202020204" pitchFamily="34" charset="0"/>
              </a:rPr>
              <a:t>on centrally provided services and their cost to </a:t>
            </a:r>
            <a:r>
              <a:rPr lang="en-GB" sz="1800" dirty="0" smtClean="0">
                <a:latin typeface="Arial" panose="020B0604020202020204" pitchFamily="34" charset="0"/>
                <a:cs typeface="Arial" panose="020B0604020202020204" pitchFamily="34" charset="0"/>
              </a:rPr>
              <a:t>schools</a:t>
            </a:r>
          </a:p>
          <a:p>
            <a:pPr marL="0" indent="0">
              <a:buNone/>
            </a:pPr>
            <a:endParaRPr lang="en-GB" sz="800" dirty="0">
              <a:latin typeface="Arial" panose="020B0604020202020204" pitchFamily="34" charset="0"/>
              <a:cs typeface="Arial" panose="020B0604020202020204" pitchFamily="34" charset="0"/>
            </a:endParaRPr>
          </a:p>
          <a:p>
            <a:r>
              <a:rPr lang="en-GB" sz="1800" dirty="0" smtClean="0">
                <a:latin typeface="Arial" panose="020B0604020202020204" pitchFamily="34" charset="0"/>
                <a:cs typeface="Arial" panose="020B0604020202020204" pitchFamily="34" charset="0"/>
              </a:rPr>
              <a:t>The </a:t>
            </a:r>
            <a:r>
              <a:rPr lang="en-GB" sz="1800" dirty="0">
                <a:latin typeface="Arial" panose="020B0604020202020204" pitchFamily="34" charset="0"/>
                <a:cs typeface="Arial" panose="020B0604020202020204" pitchFamily="34" charset="0"/>
              </a:rPr>
              <a:t>MAT </a:t>
            </a:r>
            <a:r>
              <a:rPr lang="en-GB" sz="1800" dirty="0" smtClean="0">
                <a:latin typeface="Arial" panose="020B0604020202020204" pitchFamily="34" charset="0"/>
                <a:cs typeface="Arial" panose="020B0604020202020204" pitchFamily="34" charset="0"/>
              </a:rPr>
              <a:t>would encourage </a:t>
            </a:r>
            <a:r>
              <a:rPr lang="en-GB" sz="1800" dirty="0">
                <a:latin typeface="Arial" panose="020B0604020202020204" pitchFamily="34" charset="0"/>
                <a:cs typeface="Arial" panose="020B0604020202020204" pitchFamily="34" charset="0"/>
              </a:rPr>
              <a:t>its schools to always explore ways of supporting others within the educational </a:t>
            </a:r>
            <a:r>
              <a:rPr lang="en-GB" sz="1800" dirty="0" smtClean="0">
                <a:latin typeface="Arial" panose="020B0604020202020204" pitchFamily="34" charset="0"/>
                <a:cs typeface="Arial" panose="020B0604020202020204" pitchFamily="34" charset="0"/>
              </a:rPr>
              <a:t>community</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8352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extLst>
              <a:ext uri="{28A0092B-C50C-407E-A947-70E740481C1C}">
                <a14:useLocalDpi xmlns:a14="http://schemas.microsoft.com/office/drawing/2010/main"/>
              </a:ext>
            </a:extLst>
          </a:blip>
          <a:srcRect b="10618"/>
          <a:stretch/>
        </p:blipFill>
        <p:spPr bwMode="auto">
          <a:xfrm>
            <a:off x="1043608" y="1268760"/>
            <a:ext cx="6966840" cy="4738340"/>
          </a:xfrm>
          <a:prstGeom prst="rect">
            <a:avLst/>
          </a:prstGeom>
          <a:noFill/>
        </p:spPr>
      </p:pic>
      <p:sp>
        <p:nvSpPr>
          <p:cNvPr id="2" name="Title 1"/>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The picture across Kent with the addition of </a:t>
            </a:r>
            <a:r>
              <a:rPr lang="en-GB" dirty="0" smtClean="0">
                <a:latin typeface="Arial" panose="020B0604020202020204" pitchFamily="34" charset="0"/>
                <a:cs typeface="Arial" panose="020B0604020202020204" pitchFamily="34" charset="0"/>
              </a:rPr>
              <a:t>LA MATs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93581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35" y="1367451"/>
            <a:ext cx="7495931" cy="477373"/>
          </a:xfrm>
        </p:spPr>
        <p:txBody>
          <a:bodyPr>
            <a:noAutofit/>
          </a:bodyPr>
          <a:lstStyle/>
          <a:p>
            <a:r>
              <a:rPr lang="en-GB" sz="4400" b="0" dirty="0" smtClean="0"/>
              <a:t>www.kelsi.org.uk</a:t>
            </a:r>
            <a:endParaRPr lang="en-GB" sz="4800" b="0" dirty="0"/>
          </a:p>
        </p:txBody>
      </p:sp>
      <p:sp>
        <p:nvSpPr>
          <p:cNvPr id="6" name="TextBox 5"/>
          <p:cNvSpPr txBox="1"/>
          <p:nvPr/>
        </p:nvSpPr>
        <p:spPr>
          <a:xfrm>
            <a:off x="467544" y="1940639"/>
            <a:ext cx="8208912" cy="1200329"/>
          </a:xfrm>
          <a:prstGeom prst="rect">
            <a:avLst/>
          </a:prstGeom>
          <a:noFill/>
        </p:spPr>
        <p:txBody>
          <a:bodyPr wrap="square" rtlCol="0">
            <a:spAutoFit/>
          </a:bodyPr>
          <a:lstStyle/>
          <a:p>
            <a:pPr algn="ctr"/>
            <a:r>
              <a:rPr lang="en-GB" sz="2400" dirty="0" smtClean="0">
                <a:solidFill>
                  <a:prstClr val="black"/>
                </a:solidFill>
                <a:latin typeface="Arial" panose="020B0604020202020204" pitchFamily="34" charset="0"/>
                <a:cs typeface="Arial" panose="020B0604020202020204" pitchFamily="34" charset="0"/>
              </a:rPr>
              <a:t>Please continue to visit the Kelsi website for key legislation, guidance and latest news and events available to educational professionals. </a:t>
            </a:r>
            <a:endParaRPr lang="en-GB" sz="2400" dirty="0">
              <a:solidFill>
                <a:prstClr val="black"/>
              </a:solidFill>
              <a:latin typeface="Arial" panose="020B0604020202020204" pitchFamily="34" charset="0"/>
              <a:cs typeface="Arial" panose="020B0604020202020204" pitchFamily="34" charset="0"/>
            </a:endParaRPr>
          </a:p>
        </p:txBody>
      </p:sp>
      <p:pic>
        <p:nvPicPr>
          <p:cNvPr id="6146" name="Picture 2" descr="http://www.kelsi.org.uk/__data/assets/image/0007/29068/Kelsi-website-devic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3163" y="3140968"/>
            <a:ext cx="4557674" cy="2377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0" y="127348"/>
            <a:ext cx="9144000" cy="1141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charset="0"/>
                <a:cs typeface="Arial" charset="0"/>
              </a:defRPr>
            </a:lvl2pPr>
            <a:lvl3pPr algn="ctr" rtl="0" eaLnBrk="1" fontAlgn="base" hangingPunct="1">
              <a:spcBef>
                <a:spcPct val="0"/>
              </a:spcBef>
              <a:spcAft>
                <a:spcPct val="0"/>
              </a:spcAft>
              <a:defRPr sz="3600" b="1">
                <a:solidFill>
                  <a:srgbClr val="4283C4"/>
                </a:solidFill>
                <a:latin typeface="Arial" charset="0"/>
                <a:cs typeface="Arial" charset="0"/>
              </a:defRPr>
            </a:lvl3pPr>
            <a:lvl4pPr algn="ctr" rtl="0" eaLnBrk="1" fontAlgn="base" hangingPunct="1">
              <a:spcBef>
                <a:spcPct val="0"/>
              </a:spcBef>
              <a:spcAft>
                <a:spcPct val="0"/>
              </a:spcAft>
              <a:defRPr sz="3600" b="1">
                <a:solidFill>
                  <a:srgbClr val="4283C4"/>
                </a:solidFill>
                <a:latin typeface="Arial" charset="0"/>
                <a:cs typeface="Arial" charset="0"/>
              </a:defRPr>
            </a:lvl4pPr>
            <a:lvl5pPr algn="ctr" rtl="0" eaLnBrk="1" fontAlgn="base" hangingPunct="1">
              <a:spcBef>
                <a:spcPct val="0"/>
              </a:spcBef>
              <a:spcAft>
                <a:spcPct val="0"/>
              </a:spcAft>
              <a:defRPr sz="3600" b="1">
                <a:solidFill>
                  <a:srgbClr val="4283C4"/>
                </a:solidFill>
                <a:latin typeface="Arial" charset="0"/>
                <a:cs typeface="Arial" charset="0"/>
              </a:defRPr>
            </a:lvl5pPr>
            <a:lvl6pPr marL="457200" algn="ctr" rtl="0" eaLnBrk="1" fontAlgn="base" hangingPunct="1">
              <a:spcBef>
                <a:spcPct val="0"/>
              </a:spcBef>
              <a:spcAft>
                <a:spcPct val="0"/>
              </a:spcAft>
              <a:defRPr sz="3600" b="1">
                <a:solidFill>
                  <a:srgbClr val="4283C4"/>
                </a:solidFill>
                <a:latin typeface="Arial" charset="0"/>
                <a:cs typeface="Arial" charset="0"/>
              </a:defRPr>
            </a:lvl6pPr>
            <a:lvl7pPr marL="914400" algn="ctr" rtl="0" eaLnBrk="1" fontAlgn="base" hangingPunct="1">
              <a:spcBef>
                <a:spcPct val="0"/>
              </a:spcBef>
              <a:spcAft>
                <a:spcPct val="0"/>
              </a:spcAft>
              <a:defRPr sz="3600" b="1">
                <a:solidFill>
                  <a:srgbClr val="4283C4"/>
                </a:solidFill>
                <a:latin typeface="Arial" charset="0"/>
                <a:cs typeface="Arial" charset="0"/>
              </a:defRPr>
            </a:lvl7pPr>
            <a:lvl8pPr marL="1371600" algn="ctr" rtl="0" eaLnBrk="1" fontAlgn="base" hangingPunct="1">
              <a:spcBef>
                <a:spcPct val="0"/>
              </a:spcBef>
              <a:spcAft>
                <a:spcPct val="0"/>
              </a:spcAft>
              <a:defRPr sz="3600" b="1">
                <a:solidFill>
                  <a:srgbClr val="4283C4"/>
                </a:solidFill>
                <a:latin typeface="Arial" charset="0"/>
                <a:cs typeface="Arial" charset="0"/>
              </a:defRPr>
            </a:lvl8pPr>
            <a:lvl9pPr marL="1828800" algn="ctr" rtl="0" eaLnBrk="1" fontAlgn="base" hangingPunct="1">
              <a:spcBef>
                <a:spcPct val="0"/>
              </a:spcBef>
              <a:spcAft>
                <a:spcPct val="0"/>
              </a:spcAft>
              <a:defRPr sz="3600" b="1">
                <a:solidFill>
                  <a:srgbClr val="4283C4"/>
                </a:solidFill>
                <a:latin typeface="Arial" charset="0"/>
                <a:cs typeface="Arial" charset="0"/>
              </a:defRPr>
            </a:lvl9pPr>
          </a:lstStyle>
          <a:p>
            <a:r>
              <a:rPr lang="en-GB" sz="4800" dirty="0" smtClean="0"/>
              <a:t>Thank you for attending</a:t>
            </a:r>
            <a:endParaRPr lang="en-GB" sz="4800" dirty="0"/>
          </a:p>
        </p:txBody>
      </p:sp>
    </p:spTree>
    <p:extLst>
      <p:ext uri="{BB962C8B-B14F-4D97-AF65-F5344CB8AC3E}">
        <p14:creationId xmlns:p14="http://schemas.microsoft.com/office/powerpoint/2010/main" val="336476750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39502" y="116631"/>
            <a:ext cx="8135937" cy="897435"/>
          </a:xfrm>
          <a:prstGeom prst="rect">
            <a:avLst/>
          </a:prstGeom>
          <a:noFill/>
          <a:ln w="9525">
            <a:noFill/>
            <a:round/>
            <a:headEnd/>
            <a:tailEnd/>
          </a:ln>
        </p:spPr>
        <p:txBody>
          <a:bodyPr anchor="ctr"/>
          <a:lstStyle/>
          <a:p>
            <a:pPr algn="ctr" fontAlgn="auto">
              <a:spcBef>
                <a:spcPts val="0"/>
              </a:spcBef>
              <a:spcAft>
                <a:spcPts val="0"/>
              </a:spcAft>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4283C4"/>
                </a:solidFill>
                <a:cs typeface="Arial" charset="0"/>
              </a:rPr>
              <a:t>Rationale for </a:t>
            </a:r>
            <a:r>
              <a:rPr lang="en-GB" sz="3600" b="1" dirty="0" smtClean="0">
                <a:solidFill>
                  <a:srgbClr val="4283C4"/>
                </a:solidFill>
                <a:cs typeface="Arial" charset="0"/>
              </a:rPr>
              <a:t>Review</a:t>
            </a:r>
            <a:endParaRPr lang="en-GB" sz="3600" b="1" dirty="0">
              <a:solidFill>
                <a:srgbClr val="4283C4"/>
              </a:solidFill>
              <a:cs typeface="Arial" charset="0"/>
            </a:endParaRPr>
          </a:p>
        </p:txBody>
      </p:sp>
      <p:sp>
        <p:nvSpPr>
          <p:cNvPr id="9" name="Content Placeholder 2"/>
          <p:cNvSpPr txBox="1">
            <a:spLocks/>
          </p:cNvSpPr>
          <p:nvPr/>
        </p:nvSpPr>
        <p:spPr>
          <a:xfrm>
            <a:off x="440184" y="1038003"/>
            <a:ext cx="8380288" cy="462302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marL="285750" indent="-285750" fontAlgn="auto">
              <a:spcBef>
                <a:spcPts val="0"/>
              </a:spcBef>
              <a:spcAft>
                <a:spcPts val="0"/>
              </a:spcAft>
              <a:buClr>
                <a:srgbClr val="4283C4"/>
              </a:buClr>
              <a:buFont typeface="Arial" panose="020B0604020202020204" pitchFamily="34" charset="0"/>
              <a:buChar char="•"/>
            </a:pPr>
            <a:r>
              <a:rPr lang="en-GB" sz="2800" dirty="0">
                <a:solidFill>
                  <a:prstClr val="black"/>
                </a:solidFill>
                <a:latin typeface="Arial" panose="020B0604020202020204" pitchFamily="34" charset="0"/>
                <a:cs typeface="Arial" panose="020B0604020202020204" pitchFamily="34" charset="0"/>
              </a:rPr>
              <a:t>The forecast outturn for HN </a:t>
            </a:r>
            <a:r>
              <a:rPr lang="en-GB" sz="2800" dirty="0" smtClean="0">
                <a:solidFill>
                  <a:prstClr val="black"/>
                </a:solidFill>
                <a:latin typeface="Arial" panose="020B0604020202020204" pitchFamily="34" charset="0"/>
                <a:cs typeface="Arial" panose="020B0604020202020204" pitchFamily="34" charset="0"/>
              </a:rPr>
              <a:t>funding indicates </a:t>
            </a:r>
            <a:r>
              <a:rPr lang="en-GB" sz="2800" dirty="0">
                <a:solidFill>
                  <a:prstClr val="black"/>
                </a:solidFill>
                <a:latin typeface="Arial" panose="020B0604020202020204" pitchFamily="34" charset="0"/>
                <a:cs typeface="Arial" panose="020B0604020202020204" pitchFamily="34" charset="0"/>
              </a:rPr>
              <a:t>a significantly greater demand than the original budget and the reasons for this need to be explored</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Variations in uses and access to HNF across the county </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Need to prepare for the new national formula for funding the high needs block by 2019 -20 </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National consultation on the funding has recently taken place</a:t>
            </a:r>
          </a:p>
        </p:txBody>
      </p:sp>
      <p:pic>
        <p:nvPicPr>
          <p:cNvPr id="15365" name="Picture 2" descr="C:\Documents and Settings\PlummO01\Desktop\KCC_Logo_New_2012_Framed.jpg"/>
          <p:cNvPicPr>
            <a:picLocks noChangeAspect="1" noChangeArrowheads="1"/>
          </p:cNvPicPr>
          <p:nvPr/>
        </p:nvPicPr>
        <p:blipFill>
          <a:blip r:embed="rId3"/>
          <a:srcRect/>
          <a:stretch>
            <a:fillRect/>
          </a:stretch>
        </p:blipFill>
        <p:spPr bwMode="auto">
          <a:xfrm>
            <a:off x="7743825" y="5805488"/>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33809727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39750" y="56777"/>
            <a:ext cx="8135937" cy="1143000"/>
          </a:xfrm>
          <a:prstGeom prst="rect">
            <a:avLst/>
          </a:prstGeom>
          <a:noFill/>
          <a:ln w="9525">
            <a:noFill/>
            <a:round/>
            <a:headEnd/>
            <a:tailEnd/>
          </a:ln>
        </p:spPr>
        <p:txBody>
          <a:bodyPr anchor="ctr"/>
          <a:lstStyle/>
          <a:p>
            <a:pPr algn="ctr" fontAlgn="auto">
              <a:spcBef>
                <a:spcPts val="0"/>
              </a:spcBef>
              <a:spcAft>
                <a:spcPts val="0"/>
              </a:spcAft>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4283C4"/>
                </a:solidFill>
                <a:cs typeface="Arial" charset="0"/>
              </a:rPr>
              <a:t> Overarching Aims of the Review</a:t>
            </a:r>
            <a:endParaRPr lang="en-GB" sz="3600" b="1" dirty="0">
              <a:solidFill>
                <a:srgbClr val="4283C4"/>
              </a:solidFill>
              <a:cs typeface="Arial" charset="0"/>
            </a:endParaRPr>
          </a:p>
        </p:txBody>
      </p:sp>
      <p:sp>
        <p:nvSpPr>
          <p:cNvPr id="9" name="Content Placeholder 2"/>
          <p:cNvSpPr txBox="1">
            <a:spLocks/>
          </p:cNvSpPr>
          <p:nvPr/>
        </p:nvSpPr>
        <p:spPr>
          <a:xfrm>
            <a:off x="395288" y="1196752"/>
            <a:ext cx="8208962" cy="4148772"/>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The high needs top up budget needs to be </a:t>
            </a:r>
            <a:r>
              <a:rPr lang="en-GB" sz="2800" dirty="0" smtClean="0">
                <a:solidFill>
                  <a:prstClr val="black"/>
                </a:solidFill>
                <a:latin typeface="Arial" panose="020B0604020202020204" pitchFamily="34" charset="0"/>
                <a:cs typeface="Arial" panose="020B0604020202020204" pitchFamily="34" charset="0"/>
              </a:rPr>
              <a:t>more predictable </a:t>
            </a:r>
            <a:r>
              <a:rPr lang="en-GB" sz="2800" dirty="0" smtClean="0">
                <a:solidFill>
                  <a:prstClr val="black"/>
                </a:solidFill>
                <a:latin typeface="Arial" panose="020B0604020202020204" pitchFamily="34" charset="0"/>
                <a:cs typeface="Arial" panose="020B0604020202020204" pitchFamily="34" charset="0"/>
              </a:rPr>
              <a:t>and contained</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The budget must continue to fund the top up required by schools to support the pupils with the most complex needs </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The budget must also be used well in tandem with other resources such as LIFT and outreach funding to get the best outcomes for pupils and achieve the best value for money </a:t>
            </a:r>
          </a:p>
        </p:txBody>
      </p:sp>
      <p:pic>
        <p:nvPicPr>
          <p:cNvPr id="15365" name="Picture 2" descr="C:\Documents and Settings\PlummO01\Desktop\KCC_Logo_New_2012_Framed.jpg"/>
          <p:cNvPicPr>
            <a:picLocks noChangeAspect="1" noChangeArrowheads="1"/>
          </p:cNvPicPr>
          <p:nvPr/>
        </p:nvPicPr>
        <p:blipFill>
          <a:blip r:embed="rId3"/>
          <a:srcRect/>
          <a:stretch>
            <a:fillRect/>
          </a:stretch>
        </p:blipFill>
        <p:spPr bwMode="auto">
          <a:xfrm>
            <a:off x="7743825" y="5805488"/>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28609863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68313" y="371325"/>
            <a:ext cx="8135937" cy="1143000"/>
          </a:xfrm>
          <a:prstGeom prst="rect">
            <a:avLst/>
          </a:prstGeom>
          <a:noFill/>
          <a:ln w="9525">
            <a:noFill/>
            <a:round/>
            <a:headEnd/>
            <a:tailEnd/>
          </a:ln>
        </p:spPr>
        <p:txBody>
          <a:bodyPr anchor="ctr"/>
          <a:lstStyle/>
          <a:p>
            <a:pPr fontAlgn="auto">
              <a:spcBef>
                <a:spcPts val="0"/>
              </a:spcBef>
              <a:spcAft>
                <a:spcPts val="0"/>
              </a:spcAft>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4283C4"/>
                </a:solidFill>
                <a:cs typeface="Arial" charset="0"/>
              </a:rPr>
              <a:t> Scope of the Review</a:t>
            </a:r>
            <a:endParaRPr lang="en-GB" sz="3600" b="1" dirty="0">
              <a:solidFill>
                <a:srgbClr val="4283C4"/>
              </a:solidFill>
              <a:cs typeface="Arial" charset="0"/>
            </a:endParaRPr>
          </a:p>
        </p:txBody>
      </p:sp>
      <p:sp>
        <p:nvSpPr>
          <p:cNvPr id="9" name="Content Placeholder 2"/>
          <p:cNvSpPr txBox="1">
            <a:spLocks/>
          </p:cNvSpPr>
          <p:nvPr/>
        </p:nvSpPr>
        <p:spPr>
          <a:xfrm>
            <a:off x="395288" y="1514324"/>
            <a:ext cx="8208962" cy="3831199"/>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Current distribution and use of High </a:t>
            </a:r>
            <a:r>
              <a:rPr lang="en-GB" sz="2800" dirty="0">
                <a:solidFill>
                  <a:prstClr val="black"/>
                </a:solidFill>
                <a:latin typeface="Arial" panose="020B0604020202020204" pitchFamily="34" charset="0"/>
                <a:cs typeface="Arial" panose="020B0604020202020204" pitchFamily="34" charset="0"/>
              </a:rPr>
              <a:t>N</a:t>
            </a:r>
            <a:r>
              <a:rPr lang="en-GB" sz="2800" dirty="0" smtClean="0">
                <a:solidFill>
                  <a:prstClr val="black"/>
                </a:solidFill>
                <a:latin typeface="Arial" panose="020B0604020202020204" pitchFamily="34" charset="0"/>
                <a:cs typeface="Arial" panose="020B0604020202020204" pitchFamily="34" charset="0"/>
              </a:rPr>
              <a:t>eeds funding</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Clarification of ‘normally available resource’ </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The relationship between HNF, Statutory Assessment and EHCPs</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Effectiveness and impact of provision provided through HN Funding </a:t>
            </a:r>
          </a:p>
          <a:p>
            <a:pPr marL="285750" indent="-285750" fontAlgn="auto">
              <a:spcBef>
                <a:spcPts val="0"/>
              </a:spcBef>
              <a:spcAft>
                <a:spcPts val="0"/>
              </a:spcAft>
              <a:buClr>
                <a:srgbClr val="4283C4"/>
              </a:buClr>
              <a:buFont typeface="Arial" panose="020B0604020202020204" pitchFamily="34" charset="0"/>
              <a:buChar char="•"/>
            </a:pPr>
            <a:r>
              <a:rPr lang="en-GB" sz="2800" dirty="0" smtClean="0">
                <a:solidFill>
                  <a:prstClr val="black"/>
                </a:solidFill>
                <a:latin typeface="Arial" panose="020B0604020202020204" pitchFamily="34" charset="0"/>
                <a:cs typeface="Arial" panose="020B0604020202020204" pitchFamily="34" charset="0"/>
              </a:rPr>
              <a:t>Effectiveness of present criteria and decision making process</a:t>
            </a:r>
          </a:p>
        </p:txBody>
      </p:sp>
      <p:pic>
        <p:nvPicPr>
          <p:cNvPr id="15365" name="Picture 2" descr="C:\Documents and Settings\PlummO01\Desktop\KCC_Logo_New_2012_Framed.jpg"/>
          <p:cNvPicPr>
            <a:picLocks noChangeAspect="1" noChangeArrowheads="1"/>
          </p:cNvPicPr>
          <p:nvPr/>
        </p:nvPicPr>
        <p:blipFill>
          <a:blip r:embed="rId3"/>
          <a:srcRect/>
          <a:stretch>
            <a:fillRect/>
          </a:stretch>
        </p:blipFill>
        <p:spPr bwMode="auto">
          <a:xfrm>
            <a:off x="7743825" y="5805488"/>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33751655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68313" y="371325"/>
            <a:ext cx="8135937" cy="1143000"/>
          </a:xfrm>
          <a:prstGeom prst="rect">
            <a:avLst/>
          </a:prstGeom>
          <a:noFill/>
          <a:ln w="9525">
            <a:noFill/>
            <a:round/>
            <a:headEnd/>
            <a:tailEnd/>
          </a:ln>
        </p:spPr>
        <p:txBody>
          <a:bodyPr anchor="ctr"/>
          <a:lstStyle/>
          <a:p>
            <a:pPr fontAlgn="auto">
              <a:spcBef>
                <a:spcPts val="0"/>
              </a:spcBef>
              <a:spcAft>
                <a:spcPts val="0"/>
              </a:spcAft>
              <a:buClr>
                <a:srgbClr val="376092"/>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4283C4"/>
                </a:solidFill>
                <a:cs typeface="Arial" charset="0"/>
              </a:rPr>
              <a:t> Review Process</a:t>
            </a:r>
            <a:endParaRPr lang="en-GB" sz="3600" b="1" dirty="0">
              <a:solidFill>
                <a:srgbClr val="4283C4"/>
              </a:solidFill>
              <a:cs typeface="Arial" charset="0"/>
            </a:endParaRPr>
          </a:p>
        </p:txBody>
      </p:sp>
      <p:sp>
        <p:nvSpPr>
          <p:cNvPr id="9" name="Content Placeholder 2"/>
          <p:cNvSpPr txBox="1">
            <a:spLocks/>
          </p:cNvSpPr>
          <p:nvPr/>
        </p:nvSpPr>
        <p:spPr>
          <a:xfrm>
            <a:off x="375477" y="1514324"/>
            <a:ext cx="8208962" cy="3858891"/>
          </a:xfrm>
          <a:prstGeom prst="rect">
            <a:avLst/>
          </a:prstGeom>
        </p:spPr>
        <p:txBody>
          <a:bodyPr>
            <a:noAutofit/>
          </a:bodyPr>
          <a:lstStyle>
            <a:lvl1pPr marL="341313" indent="-341313" eaLnBrk="0" hangingPunct="0">
              <a:defRPr>
                <a:solidFill>
                  <a:schemeClr val="bg1"/>
                </a:solidFill>
                <a:latin typeface="Calibri" charset="0"/>
                <a:ea typeface="ＭＳ Ｐゴシック" charset="0"/>
                <a:cs typeface="MS Gothic" charset="0"/>
              </a:defRPr>
            </a:lvl1pPr>
            <a:lvl2pPr marL="742950" indent="-285750" eaLnBrk="0" hangingPunct="0">
              <a:defRPr>
                <a:solidFill>
                  <a:schemeClr val="bg1"/>
                </a:solidFill>
                <a:latin typeface="Calibri" charset="0"/>
                <a:ea typeface="MS Gothic" charset="0"/>
                <a:cs typeface="MS Gothic" charset="0"/>
              </a:defRPr>
            </a:lvl2pPr>
            <a:lvl3pPr marL="1143000" indent="-228600" eaLnBrk="0" hangingPunct="0">
              <a:defRPr>
                <a:solidFill>
                  <a:schemeClr val="bg1"/>
                </a:solidFill>
                <a:latin typeface="Calibri" charset="0"/>
                <a:ea typeface="MS Gothic" charset="0"/>
                <a:cs typeface="MS Gothic" charset="0"/>
              </a:defRPr>
            </a:lvl3pPr>
            <a:lvl4pPr marL="1600200" indent="-228600" eaLnBrk="0" hangingPunct="0">
              <a:defRPr>
                <a:solidFill>
                  <a:schemeClr val="bg1"/>
                </a:solidFill>
                <a:latin typeface="Calibri" charset="0"/>
                <a:ea typeface="MS Gothic" charset="0"/>
                <a:cs typeface="MS Gothic" charset="0"/>
              </a:defRPr>
            </a:lvl4pPr>
            <a:lvl5pPr marL="2057400" indent="-228600" eaLnBrk="0" hangingPunct="0">
              <a:defRPr>
                <a:solidFill>
                  <a:schemeClr val="bg1"/>
                </a:solidFill>
                <a:latin typeface="Calibri" charset="0"/>
                <a:ea typeface="MS Gothic" charset="0"/>
                <a:cs typeface="MS Gothic" charset="0"/>
              </a:defRPr>
            </a:lvl5pPr>
            <a:lvl6pPr marL="25146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6pPr>
            <a:lvl7pPr marL="29718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7pPr>
            <a:lvl8pPr marL="34290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8pPr>
            <a:lvl9pPr marL="3886200" indent="-228600" defTabSz="449263" eaLnBrk="0" fontAlgn="base" hangingPunct="0">
              <a:lnSpc>
                <a:spcPct val="93000"/>
              </a:lnSpc>
              <a:spcBef>
                <a:spcPct val="0"/>
              </a:spcBef>
              <a:spcAft>
                <a:spcPct val="0"/>
              </a:spcAft>
              <a:buClr>
                <a:srgbClr val="000000"/>
              </a:buClr>
              <a:buSzPct val="100000"/>
              <a:buFont typeface="Calibri" charset="0"/>
              <a:defRPr>
                <a:solidFill>
                  <a:schemeClr val="bg1"/>
                </a:solidFill>
                <a:latin typeface="Calibri" charset="0"/>
                <a:ea typeface="MS Gothic" charset="0"/>
                <a:cs typeface="MS Gothic" charset="0"/>
              </a:defRPr>
            </a:lvl9pPr>
          </a:lstStyle>
          <a:p>
            <a:pPr marL="342900" indent="-342900" fontAlgn="auto">
              <a:spcBef>
                <a:spcPts val="0"/>
              </a:spcBef>
              <a:spcAft>
                <a:spcPts val="0"/>
              </a:spcAft>
              <a:buClr>
                <a:srgbClr val="4283C4"/>
              </a:buClr>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Schools with similar characteristics (Size, IDACI, Prior Attainment) but with contrasting numbers of High </a:t>
            </a:r>
            <a:r>
              <a:rPr lang="en-GB" sz="2400" dirty="0">
                <a:solidFill>
                  <a:prstClr val="black"/>
                </a:solidFill>
                <a:latin typeface="Arial" panose="020B0604020202020204" pitchFamily="34" charset="0"/>
                <a:cs typeface="Arial" panose="020B0604020202020204" pitchFamily="34" charset="0"/>
              </a:rPr>
              <a:t>N</a:t>
            </a:r>
            <a:r>
              <a:rPr lang="en-GB" sz="2400" dirty="0" smtClean="0">
                <a:solidFill>
                  <a:prstClr val="black"/>
                </a:solidFill>
                <a:latin typeface="Arial" panose="020B0604020202020204" pitchFamily="34" charset="0"/>
                <a:cs typeface="Arial" panose="020B0604020202020204" pitchFamily="34" charset="0"/>
              </a:rPr>
              <a:t>eeds funding applications will be compared using data and visits to schools </a:t>
            </a:r>
          </a:p>
          <a:p>
            <a:pPr marL="342900" indent="-342900" fontAlgn="auto">
              <a:spcBef>
                <a:spcPts val="0"/>
              </a:spcBef>
              <a:spcAft>
                <a:spcPts val="0"/>
              </a:spcAft>
              <a:buClr>
                <a:srgbClr val="4283C4"/>
              </a:buClr>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Analysis and comparison by school, district and area data to identify any patterns or trends </a:t>
            </a:r>
          </a:p>
          <a:p>
            <a:pPr marL="342900" indent="-342900" fontAlgn="auto">
              <a:spcBef>
                <a:spcPts val="0"/>
              </a:spcBef>
              <a:spcAft>
                <a:spcPts val="0"/>
              </a:spcAft>
              <a:buClr>
                <a:srgbClr val="4283C4"/>
              </a:buClr>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Identification of the provision that has been most effective and impacts well on pupils’ progress </a:t>
            </a:r>
            <a:endParaRPr lang="en-GB" sz="2400" dirty="0" smtClean="0">
              <a:solidFill>
                <a:prstClr val="black"/>
              </a:solidFill>
              <a:latin typeface="Arial" panose="020B0604020202020204" pitchFamily="34" charset="0"/>
              <a:cs typeface="Arial" panose="020B0604020202020204" pitchFamily="34" charset="0"/>
            </a:endParaRPr>
          </a:p>
          <a:p>
            <a:pPr marL="342900" indent="-342900" fontAlgn="auto">
              <a:spcBef>
                <a:spcPts val="0"/>
              </a:spcBef>
              <a:spcAft>
                <a:spcPts val="0"/>
              </a:spcAft>
              <a:buClr>
                <a:srgbClr val="4283C4"/>
              </a:buClr>
              <a:buFont typeface="Arial" panose="020B0604020202020204" pitchFamily="34" charset="0"/>
              <a:buChar char="•"/>
            </a:pPr>
            <a:r>
              <a:rPr lang="en-GB" sz="2400" dirty="0" smtClean="0">
                <a:solidFill>
                  <a:prstClr val="black"/>
                </a:solidFill>
                <a:latin typeface="Arial" panose="020B0604020202020204" pitchFamily="34" charset="0"/>
                <a:cs typeface="Arial" panose="020B0604020202020204" pitchFamily="34" charset="0"/>
              </a:rPr>
              <a:t>Moderation </a:t>
            </a:r>
            <a:r>
              <a:rPr lang="en-GB" sz="2400" dirty="0" smtClean="0">
                <a:solidFill>
                  <a:prstClr val="black"/>
                </a:solidFill>
                <a:latin typeface="Arial" panose="020B0604020202020204" pitchFamily="34" charset="0"/>
                <a:cs typeface="Arial" panose="020B0604020202020204" pitchFamily="34" charset="0"/>
              </a:rPr>
              <a:t>and quality assurance of the decision making processes </a:t>
            </a:r>
          </a:p>
        </p:txBody>
      </p:sp>
      <p:pic>
        <p:nvPicPr>
          <p:cNvPr id="15365" name="Picture 2" descr="C:\Documents and Settings\PlummO01\Desktop\KCC_Logo_New_2012_Framed.jpg"/>
          <p:cNvPicPr>
            <a:picLocks noChangeAspect="1" noChangeArrowheads="1"/>
          </p:cNvPicPr>
          <p:nvPr/>
        </p:nvPicPr>
        <p:blipFill>
          <a:blip r:embed="rId3"/>
          <a:srcRect/>
          <a:stretch>
            <a:fillRect/>
          </a:stretch>
        </p:blipFill>
        <p:spPr bwMode="auto">
          <a:xfrm>
            <a:off x="7743825" y="5805488"/>
            <a:ext cx="860425" cy="576262"/>
          </a:xfrm>
          <a:prstGeom prst="rect">
            <a:avLst/>
          </a:prstGeom>
          <a:noFill/>
          <a:ln w="9525">
            <a:noFill/>
            <a:miter lim="800000"/>
            <a:headEnd/>
            <a:tailEnd/>
          </a:ln>
        </p:spPr>
      </p:pic>
      <p:cxnSp>
        <p:nvCxnSpPr>
          <p:cNvPr id="15366"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spTree>
    <p:extLst>
      <p:ext uri="{BB962C8B-B14F-4D97-AF65-F5344CB8AC3E}">
        <p14:creationId xmlns:p14="http://schemas.microsoft.com/office/powerpoint/2010/main" val="3895851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44017"/>
            <a:ext cx="8568952" cy="1196751"/>
          </a:xfrm>
        </p:spPr>
        <p:txBody>
          <a:bodyPr>
            <a:noAutofit/>
          </a:bodyPr>
          <a:lstStyle/>
          <a:p>
            <a:r>
              <a:rPr lang="en-GB" sz="3600" b="1" dirty="0" smtClean="0">
                <a:solidFill>
                  <a:srgbClr val="4283C4"/>
                </a:solidFill>
                <a:latin typeface="Arial" panose="020B0604020202020204" pitchFamily="34" charset="0"/>
                <a:cs typeface="Arial" panose="020B0604020202020204" pitchFamily="34" charset="0"/>
              </a:rPr>
              <a:t>High Needs Funding - Primary School examples</a:t>
            </a:r>
            <a:endParaRPr lang="en-GB" sz="3600" b="1" dirty="0">
              <a:solidFill>
                <a:srgbClr val="4283C4"/>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17125005"/>
              </p:ext>
            </p:extLst>
          </p:nvPr>
        </p:nvGraphicFramePr>
        <p:xfrm>
          <a:off x="2049488" y="2012414"/>
          <a:ext cx="5184576" cy="1752600"/>
        </p:xfrm>
        <a:graphic>
          <a:graphicData uri="http://schemas.openxmlformats.org/drawingml/2006/table">
            <a:tbl>
              <a:tblPr firstRow="1" bandRow="1">
                <a:tableStyleId>{5C22544A-7EE6-4342-B048-85BDC9FD1C3A}</a:tableStyleId>
              </a:tblPr>
              <a:tblGrid>
                <a:gridCol w="1296144"/>
                <a:gridCol w="1296144"/>
                <a:gridCol w="1296144"/>
                <a:gridCol w="1296144"/>
              </a:tblGrid>
              <a:tr h="370840">
                <a:tc>
                  <a:txBody>
                    <a:bodyPr/>
                    <a:lstStyle/>
                    <a:p>
                      <a:endParaRPr lang="en-GB" dirty="0"/>
                    </a:p>
                  </a:txBody>
                  <a:tcPr/>
                </a:tc>
                <a:tc>
                  <a:txBody>
                    <a:bodyPr/>
                    <a:lstStyle/>
                    <a:p>
                      <a:pPr algn="ctr"/>
                      <a:r>
                        <a:rPr lang="en-GB" dirty="0" smtClean="0"/>
                        <a:t>Pupil Numbers</a:t>
                      </a:r>
                      <a:endParaRPr lang="en-GB" dirty="0"/>
                    </a:p>
                  </a:txBody>
                  <a:tcPr/>
                </a:tc>
                <a:tc>
                  <a:txBody>
                    <a:bodyPr/>
                    <a:lstStyle/>
                    <a:p>
                      <a:pPr algn="ctr"/>
                      <a:r>
                        <a:rPr lang="en-GB" dirty="0" smtClean="0"/>
                        <a:t>High</a:t>
                      </a:r>
                      <a:r>
                        <a:rPr lang="en-GB" baseline="0" dirty="0" smtClean="0"/>
                        <a:t> Needs Numbers</a:t>
                      </a:r>
                      <a:endParaRPr lang="en-GB" dirty="0"/>
                    </a:p>
                  </a:txBody>
                  <a:tcPr/>
                </a:tc>
                <a:tc>
                  <a:txBody>
                    <a:bodyPr/>
                    <a:lstStyle/>
                    <a:p>
                      <a:pPr algn="ctr"/>
                      <a:r>
                        <a:rPr lang="en-GB" dirty="0" smtClean="0"/>
                        <a:t>Percentage</a:t>
                      </a:r>
                      <a:endParaRPr lang="en-GB" dirty="0"/>
                    </a:p>
                  </a:txBody>
                  <a:tcPr/>
                </a:tc>
              </a:tr>
              <a:tr h="370840">
                <a:tc>
                  <a:txBody>
                    <a:bodyPr/>
                    <a:lstStyle/>
                    <a:p>
                      <a:r>
                        <a:rPr lang="en-GB" dirty="0" smtClean="0"/>
                        <a:t>School A</a:t>
                      </a:r>
                      <a:endParaRPr lang="en-GB" dirty="0"/>
                    </a:p>
                  </a:txBody>
                  <a:tcPr/>
                </a:tc>
                <a:tc>
                  <a:txBody>
                    <a:bodyPr/>
                    <a:lstStyle/>
                    <a:p>
                      <a:pPr algn="ctr"/>
                      <a:r>
                        <a:rPr lang="en-GB" dirty="0" smtClean="0"/>
                        <a:t>109</a:t>
                      </a:r>
                      <a:endParaRPr lang="en-GB" dirty="0"/>
                    </a:p>
                  </a:txBody>
                  <a:tcPr/>
                </a:tc>
                <a:tc>
                  <a:txBody>
                    <a:bodyPr/>
                    <a:lstStyle/>
                    <a:p>
                      <a:pPr algn="ctr"/>
                      <a:r>
                        <a:rPr lang="en-GB" dirty="0" smtClean="0"/>
                        <a:t>8</a:t>
                      </a:r>
                      <a:endParaRPr lang="en-GB" dirty="0"/>
                    </a:p>
                  </a:txBody>
                  <a:tcPr/>
                </a:tc>
                <a:tc>
                  <a:txBody>
                    <a:bodyPr/>
                    <a:lstStyle/>
                    <a:p>
                      <a:pPr algn="ctr"/>
                      <a:r>
                        <a:rPr lang="en-GB" dirty="0" smtClean="0"/>
                        <a:t>7.3%</a:t>
                      </a:r>
                      <a:endParaRPr lang="en-GB" dirty="0"/>
                    </a:p>
                  </a:txBody>
                  <a:tcPr/>
                </a:tc>
              </a:tr>
              <a:tr h="370840">
                <a:tc>
                  <a:txBody>
                    <a:bodyPr/>
                    <a:lstStyle/>
                    <a:p>
                      <a:r>
                        <a:rPr lang="en-GB" dirty="0" smtClean="0"/>
                        <a:t>School B</a:t>
                      </a:r>
                      <a:endParaRPr lang="en-GB" dirty="0"/>
                    </a:p>
                  </a:txBody>
                  <a:tcPr/>
                </a:tc>
                <a:tc>
                  <a:txBody>
                    <a:bodyPr/>
                    <a:lstStyle/>
                    <a:p>
                      <a:pPr algn="ctr"/>
                      <a:r>
                        <a:rPr lang="en-GB" dirty="0" smtClean="0"/>
                        <a:t>102</a:t>
                      </a:r>
                      <a:endParaRPr lang="en-GB" dirty="0"/>
                    </a:p>
                  </a:txBody>
                  <a:tcPr/>
                </a:tc>
                <a:tc>
                  <a:txBody>
                    <a:bodyPr/>
                    <a:lstStyle/>
                    <a:p>
                      <a:pPr algn="ctr"/>
                      <a:r>
                        <a:rPr lang="en-GB" dirty="0" smtClean="0"/>
                        <a:t>2</a:t>
                      </a:r>
                      <a:endParaRPr lang="en-GB" dirty="0"/>
                    </a:p>
                  </a:txBody>
                  <a:tcPr/>
                </a:tc>
                <a:tc>
                  <a:txBody>
                    <a:bodyPr/>
                    <a:lstStyle/>
                    <a:p>
                      <a:pPr algn="ctr"/>
                      <a:r>
                        <a:rPr lang="en-GB" dirty="0" smtClean="0"/>
                        <a:t>2.0%</a:t>
                      </a:r>
                      <a:endParaRPr lang="en-GB" dirty="0"/>
                    </a:p>
                  </a:txBody>
                  <a:tcPr/>
                </a:tc>
              </a:tr>
              <a:tr h="370840">
                <a:tc>
                  <a:txBody>
                    <a:bodyPr/>
                    <a:lstStyle/>
                    <a:p>
                      <a:r>
                        <a:rPr lang="en-GB" dirty="0" smtClean="0"/>
                        <a:t>School C</a:t>
                      </a:r>
                      <a:endParaRPr lang="en-GB" dirty="0"/>
                    </a:p>
                  </a:txBody>
                  <a:tcPr/>
                </a:tc>
                <a:tc>
                  <a:txBody>
                    <a:bodyPr/>
                    <a:lstStyle/>
                    <a:p>
                      <a:pPr algn="ctr"/>
                      <a:r>
                        <a:rPr lang="en-GB" dirty="0" smtClean="0"/>
                        <a:t>141</a:t>
                      </a:r>
                      <a:endParaRPr lang="en-GB" dirty="0"/>
                    </a:p>
                  </a:txBody>
                  <a:tcPr/>
                </a:tc>
                <a:tc>
                  <a:txBody>
                    <a:bodyPr/>
                    <a:lstStyle/>
                    <a:p>
                      <a:pPr algn="ctr"/>
                      <a:r>
                        <a:rPr lang="en-GB" dirty="0" smtClean="0"/>
                        <a:t>0</a:t>
                      </a:r>
                      <a:endParaRPr lang="en-GB" dirty="0"/>
                    </a:p>
                  </a:txBody>
                  <a:tcPr/>
                </a:tc>
                <a:tc>
                  <a:txBody>
                    <a:bodyPr/>
                    <a:lstStyle/>
                    <a:p>
                      <a:pPr algn="ctr"/>
                      <a:r>
                        <a:rPr lang="en-GB" dirty="0" smtClean="0"/>
                        <a:t>0.0%</a:t>
                      </a:r>
                      <a:endParaRPr lang="en-GB" dirty="0"/>
                    </a:p>
                  </a:txBody>
                  <a:tcPr/>
                </a:tc>
              </a:tr>
            </a:tbl>
          </a:graphicData>
        </a:graphic>
      </p:graphicFrame>
      <p:sp>
        <p:nvSpPr>
          <p:cNvPr id="5" name="Title 1"/>
          <p:cNvSpPr txBox="1">
            <a:spLocks/>
          </p:cNvSpPr>
          <p:nvPr/>
        </p:nvSpPr>
        <p:spPr>
          <a:xfrm>
            <a:off x="755576" y="1364342"/>
            <a:ext cx="7772400" cy="7200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smtClean="0">
                <a:solidFill>
                  <a:prstClr val="black"/>
                </a:solidFill>
                <a:latin typeface="Arial" panose="020B0604020202020204" pitchFamily="34" charset="0"/>
                <a:cs typeface="Arial" panose="020B0604020202020204" pitchFamily="34" charset="0"/>
              </a:rPr>
              <a:t>Small schools with low levels of Notional SEN</a:t>
            </a:r>
            <a:endParaRPr lang="en-GB" dirty="0">
              <a:solidFill>
                <a:prstClr val="black"/>
              </a:solidFill>
              <a:latin typeface="Arial" panose="020B0604020202020204" pitchFamily="34" charset="0"/>
              <a:cs typeface="Arial" panose="020B0604020202020204" pitchFamily="34" charset="0"/>
            </a:endParaRPr>
          </a:p>
        </p:txBody>
      </p:sp>
      <p:sp>
        <p:nvSpPr>
          <p:cNvPr id="6" name="Title 1"/>
          <p:cNvSpPr txBox="1">
            <a:spLocks/>
          </p:cNvSpPr>
          <p:nvPr/>
        </p:nvSpPr>
        <p:spPr>
          <a:xfrm>
            <a:off x="755576" y="3956630"/>
            <a:ext cx="7772400" cy="720080"/>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dirty="0" smtClean="0">
                <a:solidFill>
                  <a:prstClr val="black"/>
                </a:solidFill>
                <a:latin typeface="Arial" panose="020B0604020202020204" pitchFamily="34" charset="0"/>
                <a:cs typeface="Arial" panose="020B0604020202020204" pitchFamily="34" charset="0"/>
              </a:rPr>
              <a:t>Small schools with high levels of Notional SEN</a:t>
            </a:r>
            <a:endParaRPr lang="en-GB" dirty="0">
              <a:solidFill>
                <a:prstClr val="black"/>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98736230"/>
              </p:ext>
            </p:extLst>
          </p:nvPr>
        </p:nvGraphicFramePr>
        <p:xfrm>
          <a:off x="1979712" y="4628728"/>
          <a:ext cx="5184576" cy="1752600"/>
        </p:xfrm>
        <a:graphic>
          <a:graphicData uri="http://schemas.openxmlformats.org/drawingml/2006/table">
            <a:tbl>
              <a:tblPr firstRow="1" bandRow="1">
                <a:tableStyleId>{5C22544A-7EE6-4342-B048-85BDC9FD1C3A}</a:tableStyleId>
              </a:tblPr>
              <a:tblGrid>
                <a:gridCol w="1296144"/>
                <a:gridCol w="1296144"/>
                <a:gridCol w="1296144"/>
                <a:gridCol w="1296144"/>
              </a:tblGrid>
              <a:tr h="370840">
                <a:tc>
                  <a:txBody>
                    <a:bodyPr/>
                    <a:lstStyle/>
                    <a:p>
                      <a:endParaRPr lang="en-GB" dirty="0"/>
                    </a:p>
                  </a:txBody>
                  <a:tcPr/>
                </a:tc>
                <a:tc>
                  <a:txBody>
                    <a:bodyPr/>
                    <a:lstStyle/>
                    <a:p>
                      <a:pPr algn="ctr"/>
                      <a:r>
                        <a:rPr lang="en-GB" dirty="0" smtClean="0"/>
                        <a:t>Pupil Numbers</a:t>
                      </a:r>
                      <a:endParaRPr lang="en-GB" dirty="0"/>
                    </a:p>
                  </a:txBody>
                  <a:tcPr/>
                </a:tc>
                <a:tc>
                  <a:txBody>
                    <a:bodyPr/>
                    <a:lstStyle/>
                    <a:p>
                      <a:pPr algn="ctr"/>
                      <a:r>
                        <a:rPr lang="en-GB" dirty="0" smtClean="0"/>
                        <a:t>High</a:t>
                      </a:r>
                      <a:r>
                        <a:rPr lang="en-GB" baseline="0" dirty="0" smtClean="0"/>
                        <a:t> Needs Numbers</a:t>
                      </a:r>
                      <a:endParaRPr lang="en-GB" dirty="0"/>
                    </a:p>
                  </a:txBody>
                  <a:tcPr/>
                </a:tc>
                <a:tc>
                  <a:txBody>
                    <a:bodyPr/>
                    <a:lstStyle/>
                    <a:p>
                      <a:pPr algn="ctr"/>
                      <a:r>
                        <a:rPr lang="en-GB" dirty="0" smtClean="0"/>
                        <a:t>Percentage</a:t>
                      </a:r>
                      <a:endParaRPr lang="en-GB" dirty="0"/>
                    </a:p>
                  </a:txBody>
                  <a:tcPr/>
                </a:tc>
              </a:tr>
              <a:tr h="370840">
                <a:tc>
                  <a:txBody>
                    <a:bodyPr/>
                    <a:lstStyle/>
                    <a:p>
                      <a:r>
                        <a:rPr lang="en-GB" dirty="0" smtClean="0"/>
                        <a:t>School A</a:t>
                      </a:r>
                      <a:endParaRPr lang="en-GB" dirty="0"/>
                    </a:p>
                  </a:txBody>
                  <a:tcPr/>
                </a:tc>
                <a:tc>
                  <a:txBody>
                    <a:bodyPr/>
                    <a:lstStyle/>
                    <a:p>
                      <a:pPr algn="ctr"/>
                      <a:r>
                        <a:rPr lang="en-GB" dirty="0" smtClean="0"/>
                        <a:t>148</a:t>
                      </a:r>
                      <a:endParaRPr lang="en-GB" dirty="0"/>
                    </a:p>
                  </a:txBody>
                  <a:tcPr/>
                </a:tc>
                <a:tc>
                  <a:txBody>
                    <a:bodyPr/>
                    <a:lstStyle/>
                    <a:p>
                      <a:pPr algn="ctr"/>
                      <a:r>
                        <a:rPr lang="en-GB" dirty="0" smtClean="0"/>
                        <a:t>9</a:t>
                      </a:r>
                      <a:endParaRPr lang="en-GB" dirty="0"/>
                    </a:p>
                  </a:txBody>
                  <a:tcPr/>
                </a:tc>
                <a:tc>
                  <a:txBody>
                    <a:bodyPr/>
                    <a:lstStyle/>
                    <a:p>
                      <a:pPr algn="ctr"/>
                      <a:r>
                        <a:rPr lang="en-GB" dirty="0" smtClean="0"/>
                        <a:t>6.1%</a:t>
                      </a:r>
                      <a:endParaRPr lang="en-GB" dirty="0"/>
                    </a:p>
                  </a:txBody>
                  <a:tcPr/>
                </a:tc>
              </a:tr>
              <a:tr h="370840">
                <a:tc>
                  <a:txBody>
                    <a:bodyPr/>
                    <a:lstStyle/>
                    <a:p>
                      <a:r>
                        <a:rPr lang="en-GB" dirty="0" smtClean="0"/>
                        <a:t>School B</a:t>
                      </a:r>
                      <a:endParaRPr lang="en-GB" dirty="0"/>
                    </a:p>
                  </a:txBody>
                  <a:tcPr/>
                </a:tc>
                <a:tc>
                  <a:txBody>
                    <a:bodyPr/>
                    <a:lstStyle/>
                    <a:p>
                      <a:pPr algn="ctr"/>
                      <a:r>
                        <a:rPr lang="en-GB" dirty="0" smtClean="0"/>
                        <a:t>119</a:t>
                      </a:r>
                      <a:endParaRPr lang="en-GB" dirty="0"/>
                    </a:p>
                  </a:txBody>
                  <a:tcPr/>
                </a:tc>
                <a:tc>
                  <a:txBody>
                    <a:bodyPr/>
                    <a:lstStyle/>
                    <a:p>
                      <a:pPr algn="ctr"/>
                      <a:r>
                        <a:rPr lang="en-GB" dirty="0" smtClean="0"/>
                        <a:t>3</a:t>
                      </a:r>
                      <a:endParaRPr lang="en-GB" dirty="0"/>
                    </a:p>
                  </a:txBody>
                  <a:tcPr/>
                </a:tc>
                <a:tc>
                  <a:txBody>
                    <a:bodyPr/>
                    <a:lstStyle/>
                    <a:p>
                      <a:pPr algn="ctr"/>
                      <a:r>
                        <a:rPr lang="en-GB" dirty="0" smtClean="0"/>
                        <a:t>2.5%</a:t>
                      </a:r>
                      <a:endParaRPr lang="en-GB" dirty="0"/>
                    </a:p>
                  </a:txBody>
                  <a:tcPr/>
                </a:tc>
              </a:tr>
              <a:tr h="370840">
                <a:tc>
                  <a:txBody>
                    <a:bodyPr/>
                    <a:lstStyle/>
                    <a:p>
                      <a:r>
                        <a:rPr lang="en-GB" dirty="0" smtClean="0"/>
                        <a:t>School C</a:t>
                      </a:r>
                      <a:endParaRPr lang="en-GB" dirty="0"/>
                    </a:p>
                  </a:txBody>
                  <a:tcPr/>
                </a:tc>
                <a:tc>
                  <a:txBody>
                    <a:bodyPr/>
                    <a:lstStyle/>
                    <a:p>
                      <a:pPr algn="ctr"/>
                      <a:r>
                        <a:rPr lang="en-GB" dirty="0" smtClean="0"/>
                        <a:t>198</a:t>
                      </a:r>
                      <a:endParaRPr lang="en-GB" dirty="0"/>
                    </a:p>
                  </a:txBody>
                  <a:tcPr/>
                </a:tc>
                <a:tc>
                  <a:txBody>
                    <a:bodyPr/>
                    <a:lstStyle/>
                    <a:p>
                      <a:pPr algn="ctr"/>
                      <a:r>
                        <a:rPr lang="en-GB" dirty="0" smtClean="0"/>
                        <a:t>1</a:t>
                      </a:r>
                      <a:endParaRPr lang="en-GB" dirty="0"/>
                    </a:p>
                  </a:txBody>
                  <a:tcPr/>
                </a:tc>
                <a:tc>
                  <a:txBody>
                    <a:bodyPr/>
                    <a:lstStyle/>
                    <a:p>
                      <a:pPr algn="ctr"/>
                      <a:r>
                        <a:rPr lang="en-GB" dirty="0" smtClean="0"/>
                        <a:t>0.5%</a:t>
                      </a:r>
                      <a:endParaRPr lang="en-GB" dirty="0"/>
                    </a:p>
                  </a:txBody>
                  <a:tcPr/>
                </a:tc>
              </a:tr>
            </a:tbl>
          </a:graphicData>
        </a:graphic>
      </p:graphicFrame>
    </p:spTree>
    <p:extLst>
      <p:ext uri="{BB962C8B-B14F-4D97-AF65-F5344CB8AC3E}">
        <p14:creationId xmlns:p14="http://schemas.microsoft.com/office/powerpoint/2010/main" val="2932258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Kent" id="{7A9AC3F3-D60E-4B78-B899-C46A6C5B17D0}" vid="{707F28EC-7719-4D0A-90FD-50E739BD596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S Gothic"/>
        <a:cs typeface="MS Gothic"/>
      </a:majorFont>
      <a:minorFont>
        <a:latin typeface="Calibri"/>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Calibri" pitchFamily="32" charset="0"/>
          <a:buNone/>
          <a:tabLst/>
          <a:defRPr kumimoji="0" lang="en-GB" sz="1800" b="0" i="0" u="none" strike="noStrike" cap="none" normalizeH="0" baseline="0" smtClean="0">
            <a:ln>
              <a:noFill/>
            </a:ln>
            <a:solidFill>
              <a:schemeClr val="bg1"/>
            </a:solidFill>
            <a:effectLst/>
            <a:latin typeface="Calibri" pitchFamily="3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K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Kent" id="{7A9AC3F3-D60E-4B78-B899-C46A6C5B17D0}" vid="{707F28EC-7719-4D0A-90FD-50E739BD596A}"/>
    </a:ext>
  </a:extLst>
</a:theme>
</file>

<file path=ppt/theme/theme5.xml><?xml version="1.0" encoding="utf-8"?>
<a:theme xmlns:a="http://schemas.openxmlformats.org/drawingml/2006/main" name="1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2007 PowerPoint template</Template>
  <TotalTime>17427</TotalTime>
  <Words>2623</Words>
  <Application>Microsoft Office PowerPoint</Application>
  <PresentationFormat>On-screen Show (4:3)</PresentationFormat>
  <Paragraphs>515</Paragraphs>
  <Slides>44</Slides>
  <Notes>17</Notes>
  <HiddenSlides>0</HiddenSlides>
  <MMClips>0</MMClips>
  <ScaleCrop>false</ScaleCrop>
  <HeadingPairs>
    <vt:vector size="4" baseType="variant">
      <vt:variant>
        <vt:lpstr>Theme</vt:lpstr>
      </vt:variant>
      <vt:variant>
        <vt:i4>10</vt:i4>
      </vt:variant>
      <vt:variant>
        <vt:lpstr>Slide Titles</vt:lpstr>
      </vt:variant>
      <vt:variant>
        <vt:i4>44</vt:i4>
      </vt:variant>
    </vt:vector>
  </HeadingPairs>
  <TitlesOfParts>
    <vt:vector size="54" baseType="lpstr">
      <vt:lpstr>Office 2007 PowerPoint template</vt:lpstr>
      <vt:lpstr>1_Kent</vt:lpstr>
      <vt:lpstr>Office Theme</vt:lpstr>
      <vt:lpstr>2_Kent</vt:lpstr>
      <vt:lpstr>1_Office 2007 PowerPoint template</vt:lpstr>
      <vt:lpstr>3_Office 2007 PowerPoint template</vt:lpstr>
      <vt:lpstr>4_Office 2007 PowerPoint template</vt:lpstr>
      <vt:lpstr>2_Office Theme</vt:lpstr>
      <vt:lpstr>3_Office Theme</vt:lpstr>
      <vt:lpstr>4_Office Theme</vt:lpstr>
      <vt:lpstr>Headteacher Briefings June 2017</vt:lpstr>
      <vt:lpstr>  Update on Progress, future priorities and service developments for 2017/18   Patrick Leeson  Corporate Director Children, Young People and Education </vt:lpstr>
      <vt:lpstr>Key priorities and service developments for the months ahead</vt:lpstr>
      <vt:lpstr>   Review of High Needs Funding - Update   </vt:lpstr>
      <vt:lpstr>PowerPoint Presentation</vt:lpstr>
      <vt:lpstr>PowerPoint Presentation</vt:lpstr>
      <vt:lpstr>PowerPoint Presentation</vt:lpstr>
      <vt:lpstr>PowerPoint Presentation</vt:lpstr>
      <vt:lpstr>High Needs Funding - Primary School examples</vt:lpstr>
      <vt:lpstr>High Needs Funding - Primary School examples</vt:lpstr>
      <vt:lpstr>PowerPoint Presentation</vt:lpstr>
      <vt:lpstr>High Needs Pupil Numbers - By Institution</vt:lpstr>
      <vt:lpstr>Cost of High Needs (£'000) - By Institution Type</vt:lpstr>
      <vt:lpstr>PowerPoint Presentation</vt:lpstr>
      <vt:lpstr>   </vt:lpstr>
      <vt:lpstr>  Early Help and Preventative Services    Stuart Collins  Interim Director for Early Help and Preventative Services</vt:lpstr>
      <vt:lpstr>Ofsted Judgement</vt:lpstr>
      <vt:lpstr>Ofsted Highlights</vt:lpstr>
      <vt:lpstr>Ofsted Highlights</vt:lpstr>
      <vt:lpstr>Context of the Central Referral Unit</vt:lpstr>
      <vt:lpstr>Right Child Right Place Right Time </vt:lpstr>
      <vt:lpstr>Overview of One Front Door Proposals</vt:lpstr>
      <vt:lpstr>New Emotional Health and Wellbeing Pathway – Public Health </vt:lpstr>
      <vt:lpstr>Service Locations </vt:lpstr>
      <vt:lpstr>Primary School Offer </vt:lpstr>
      <vt:lpstr>Adolescent Health and  Targeted Emotional Wellbeing Service</vt:lpstr>
      <vt:lpstr>How to refer </vt:lpstr>
      <vt:lpstr>Targeted and Specialist Mental Health Service </vt:lpstr>
      <vt:lpstr>The new Emotional Health and Wellbeing Programme </vt:lpstr>
      <vt:lpstr>PowerPoint Presentation</vt:lpstr>
      <vt:lpstr>Context</vt:lpstr>
      <vt:lpstr>Scope of Services Involved</vt:lpstr>
      <vt:lpstr>Governance</vt:lpstr>
      <vt:lpstr>Proposed Governance Structure</vt:lpstr>
      <vt:lpstr>Stakeholder and Commissioning Board </vt:lpstr>
      <vt:lpstr>Stakeholder and Commissioning Board  Membership</vt:lpstr>
      <vt:lpstr>Next Steps </vt:lpstr>
      <vt:lpstr>  LA Multi-Academy Trust Proposal   Keith Abbott Director Planning and Access Children, Young People and Education Services</vt:lpstr>
      <vt:lpstr>National Picture</vt:lpstr>
      <vt:lpstr>Feedback from schools</vt:lpstr>
      <vt:lpstr>KCC Guiding Principles</vt:lpstr>
      <vt:lpstr>KCC proposed model</vt:lpstr>
      <vt:lpstr>The picture across Kent with the addition of LA MATs </vt:lpstr>
      <vt:lpstr>www.kelsi.org.uk</vt:lpstr>
    </vt:vector>
  </TitlesOfParts>
  <Company>Kent County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Diana - ELS SSP</dc:creator>
  <cp:lastModifiedBy>Edwards, Max - EY PS</cp:lastModifiedBy>
  <cp:revision>504</cp:revision>
  <cp:lastPrinted>2017-03-06T11:40:34Z</cp:lastPrinted>
  <dcterms:created xsi:type="dcterms:W3CDTF">2014-08-28T07:47:43Z</dcterms:created>
  <dcterms:modified xsi:type="dcterms:W3CDTF">2017-06-12T11:11:55Z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5e328715-89ef-4d66-9f66-cdc39c758dae</vt:lpwstr>
  </property>
  <property fmtid="{D5CDD505-2E9C-101B-9397-08002B2CF9AE}" pid="3" name="ContentTypeId">
    <vt:lpwstr>0x010100D42229A364E9FC4EBDE1546DFF3D65AD</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HDA2S5J67HAM-54-389</vt:lpwstr>
  </property>
  <property fmtid="{D5CDD505-2E9C-101B-9397-08002B2CF9AE}" pid="10" name="Directorate">
    <vt:lpwstr>All</vt:lpwstr>
  </property>
  <property fmtid="{D5CDD505-2E9C-101B-9397-08002B2CF9AE}" pid="11" name="_dlc_DocIdUrl">
    <vt:lpwstr>http://knet/ourcouncil/_layouts/DocIdRedir.aspx?ID=HDA2S5J67HAM-54-389, HDA2S5J67HAM-54-389</vt:lpwstr>
  </property>
  <property fmtid="{D5CDD505-2E9C-101B-9397-08002B2CF9AE}" pid="12" name="Structure chart">
    <vt:lpwstr>0</vt:lpwstr>
  </property>
</Properties>
</file>