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41" r:id="rId5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3C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392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AE120-7734-4387-95F5-BBB78D284473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D3AC7-C2A6-4CF0-8D95-4270AC24D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5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4EEDCF24-13EC-4437-8F24-82A21ACF334F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662"/>
            <a:ext cx="5447666" cy="447365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2E8BADD-553A-41AE-9AE3-C012E455B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0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Other SEN services funded from General Fund: SEN transport over same period has grown from £</a:t>
            </a:r>
            <a:r>
              <a:rPr lang="en-GB" dirty="0" err="1"/>
              <a:t>Xm</a:t>
            </a:r>
            <a:r>
              <a:rPr lang="en-GB" dirty="0"/>
              <a:t> to a forecast of £</a:t>
            </a:r>
            <a:r>
              <a:rPr lang="en-GB" dirty="0" err="1"/>
              <a:t>Xm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Capital spend: Between 18-19 and 21-22 £26m spend compared to grant of £17.5m but forecasts for next 3 years include a further £</a:t>
            </a:r>
            <a:r>
              <a:rPr lang="en-GB" dirty="0" err="1"/>
              <a:t>Xm</a:t>
            </a:r>
            <a:r>
              <a:rPr lang="en-GB" dirty="0"/>
              <a:t>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89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6972883E-BCB1-4071-824E-5D09132A481C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59AB958-23BC-4CFF-83A4-D5F6B6702EFA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2C47216-3B6E-4CCF-B3A7-078A50332E07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3B218D68-DE0C-43AA-9B5B-6C80965E430D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133B7B3B-7788-455D-B550-2C94A9E91868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D478BC5F-F3FA-4509-994D-207E7FB039D9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1184EF4-368D-41D5-990D-C7DDA5E131F4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567E4B31-86DE-4F37-BFC3-19DC86CE7EB0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82198F7-3063-4EC0-910E-AA5558D19E70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A245AD5-DAED-47C9-B121-00FD7C66935F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E4B70B5-DC2C-4A47-9E40-A5F945B45C31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6216" y="6381328"/>
            <a:ext cx="2133600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578AC-C99B-4C88-9D85-11337D61C434}" type="datetime1">
              <a:rPr lang="en-US" smtClean="0"/>
              <a:t>1/19/2022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CDAEE-1B35-465A-8C41-9E5206B0C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4065"/>
            <a:ext cx="8229600" cy="1143000"/>
          </a:xfrm>
        </p:spPr>
        <p:txBody>
          <a:bodyPr/>
          <a:lstStyle/>
          <a:p>
            <a:r>
              <a:rPr lang="en-GB" dirty="0"/>
              <a:t>High Needs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11C17-09E4-4C16-ADF5-B40D6792B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60381"/>
            <a:ext cx="8229600" cy="4248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altLang="en-US" sz="2800" dirty="0"/>
          </a:p>
          <a:p>
            <a:r>
              <a:rPr lang="en-GB" sz="2900" dirty="0"/>
              <a:t>21-22 Overspend on High Needs estimated to be £43m but includes underspend on inclusion fund activities £9m – without transfer £52m overspend (21%)</a:t>
            </a:r>
          </a:p>
          <a:p>
            <a:r>
              <a:rPr lang="en-GB" sz="2900" dirty="0"/>
              <a:t> Forecasting £105m accumulated deficit (42%) by March 2022</a:t>
            </a:r>
          </a:p>
          <a:p>
            <a:r>
              <a:rPr lang="en-GB" sz="2900" dirty="0"/>
              <a:t>Increase overspend of £2.9m since </a:t>
            </a:r>
            <a:r>
              <a:rPr lang="en-GB" sz="2900"/>
              <a:t>November update due </a:t>
            </a:r>
            <a:r>
              <a:rPr lang="en-GB" sz="2900" dirty="0"/>
              <a:t>to:</a:t>
            </a:r>
          </a:p>
          <a:p>
            <a:pPr marL="400050" lvl="1" indent="0">
              <a:buNone/>
            </a:pPr>
            <a:r>
              <a:rPr lang="en-GB" dirty="0"/>
              <a:t>+£1.2m Maintained Special Schools</a:t>
            </a:r>
          </a:p>
          <a:p>
            <a:pPr marL="400050" lvl="1" indent="0">
              <a:buNone/>
            </a:pPr>
            <a:r>
              <a:rPr lang="en-GB" dirty="0"/>
              <a:t>+£1.0m Independent Schools</a:t>
            </a:r>
          </a:p>
          <a:p>
            <a:pPr marL="400050" lvl="1" indent="0">
              <a:buNone/>
            </a:pPr>
            <a:r>
              <a:rPr lang="en-GB" dirty="0"/>
              <a:t>+0.7m Post 16</a:t>
            </a:r>
          </a:p>
          <a:p>
            <a:pPr marL="400050" lvl="1" indent="0">
              <a:buNone/>
            </a:pPr>
            <a:r>
              <a:rPr lang="en-GB" dirty="0"/>
              <a:t>+£0.5m Alternative Provision</a:t>
            </a:r>
          </a:p>
          <a:p>
            <a:pPr marL="400050" lvl="1" indent="0">
              <a:buNone/>
            </a:pPr>
            <a:r>
              <a:rPr lang="en-GB" dirty="0"/>
              <a:t>-£0.8m Inclusion fund activities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5C681-545A-44FB-B8BE-850D37E3C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0D10BA-D6A0-442D-A72C-A2BCD889B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00626"/>
              </p:ext>
            </p:extLst>
          </p:nvPr>
        </p:nvGraphicFramePr>
        <p:xfrm>
          <a:off x="1208438" y="3933056"/>
          <a:ext cx="6727124" cy="2191707"/>
        </p:xfrm>
        <a:graphic>
          <a:graphicData uri="http://schemas.openxmlformats.org/drawingml/2006/table">
            <a:tbl>
              <a:tblPr firstRow="1" firstCol="1" bandRow="1"/>
              <a:tblGrid>
                <a:gridCol w="2447492">
                  <a:extLst>
                    <a:ext uri="{9D8B030D-6E8A-4147-A177-3AD203B41FA5}">
                      <a16:colId xmlns:a16="http://schemas.microsoft.com/office/drawing/2014/main" val="1176640050"/>
                    </a:ext>
                  </a:extLst>
                </a:gridCol>
                <a:gridCol w="910528">
                  <a:extLst>
                    <a:ext uri="{9D8B030D-6E8A-4147-A177-3AD203B41FA5}">
                      <a16:colId xmlns:a16="http://schemas.microsoft.com/office/drawing/2014/main" val="2463306445"/>
                    </a:ext>
                  </a:extLst>
                </a:gridCol>
                <a:gridCol w="842276">
                  <a:extLst>
                    <a:ext uri="{9D8B030D-6E8A-4147-A177-3AD203B41FA5}">
                      <a16:colId xmlns:a16="http://schemas.microsoft.com/office/drawing/2014/main" val="3879806854"/>
                    </a:ext>
                  </a:extLst>
                </a:gridCol>
                <a:gridCol w="842276">
                  <a:extLst>
                    <a:ext uri="{9D8B030D-6E8A-4147-A177-3AD203B41FA5}">
                      <a16:colId xmlns:a16="http://schemas.microsoft.com/office/drawing/2014/main" val="1479673623"/>
                    </a:ext>
                  </a:extLst>
                </a:gridCol>
                <a:gridCol w="842276">
                  <a:extLst>
                    <a:ext uri="{9D8B030D-6E8A-4147-A177-3AD203B41FA5}">
                      <a16:colId xmlns:a16="http://schemas.microsoft.com/office/drawing/2014/main" val="1211923675"/>
                    </a:ext>
                  </a:extLst>
                </a:gridCol>
                <a:gridCol w="842276">
                  <a:extLst>
                    <a:ext uri="{9D8B030D-6E8A-4147-A177-3AD203B41FA5}">
                      <a16:colId xmlns:a16="http://schemas.microsoft.com/office/drawing/2014/main" val="11801544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2017-18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£’</a:t>
                      </a:r>
                      <a:r>
                        <a:rPr lang="en-GB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£’</a:t>
                      </a:r>
                      <a:r>
                        <a:rPr lang="en-GB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 Actuals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£’</a:t>
                      </a:r>
                      <a:r>
                        <a:rPr lang="en-GB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2020-21 Actuals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£’</a:t>
                      </a:r>
                      <a:r>
                        <a:rPr lang="en-GB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2021-22 Forecast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£’</a:t>
                      </a:r>
                      <a:r>
                        <a:rPr lang="en-GB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38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 Needs Block DSG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222.9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416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 from Schools Budgets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588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High Needs income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205.7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232.7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258.4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287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60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Spend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264.6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301.8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773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245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in-year overspend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(11.5)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(6.7)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(20.8)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(31.9)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(43.4)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87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Accumulated deficit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(2.1)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(8.8)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(29.7)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(61.5)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(104.9)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728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46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URL xmlns="http://schemas.microsoft.com/sharepoint/v3">
      <Url xsi:nil="true"/>
      <Description xsi:nil="true"/>
    </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B95C9C663FF458B26C7EB1DE24B6A" ma:contentTypeVersion="308" ma:contentTypeDescription="Create a new document." ma:contentTypeScope="" ma:versionID="a51a6ae1b23b60c5f994fdd6963dd804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147c74f43b992672cb57bb61a03c17d5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1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0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9" ma:displayName="Subject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7BE75F-9CB0-4911-974C-87294FF261E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CD4727-F705-4CF3-ADC2-C50185BCB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8684</TotalTime>
  <Words>232</Words>
  <Application>Microsoft Office PowerPoint</Application>
  <PresentationFormat>On-screen Show (4:3)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2007 PowerPoint template</vt:lpstr>
      <vt:lpstr>High Needs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SFF Agenda</dc:title>
  <dc:creator>Karen Stone - ST F</dc:creator>
  <cp:lastModifiedBy>Karen Stone - ST F</cp:lastModifiedBy>
  <cp:revision>91</cp:revision>
  <dcterms:created xsi:type="dcterms:W3CDTF">2020-12-04T05:53:34Z</dcterms:created>
  <dcterms:modified xsi:type="dcterms:W3CDTF">2022-01-19T16:04:23Z</dcterms:modified>
</cp:coreProperties>
</file>