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541" r:id="rId5"/>
  </p:sldIdLst>
  <p:sldSz cx="9144000" cy="6858000" type="screen4x3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283C4"/>
    <a:srgbClr val="4F8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0392" autoAdjust="0"/>
  </p:normalViewPr>
  <p:slideViewPr>
    <p:cSldViewPr>
      <p:cViewPr varScale="1">
        <p:scale>
          <a:sx n="72" d="100"/>
          <a:sy n="72" d="100"/>
        </p:scale>
        <p:origin x="1350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038" y="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FDAE120-7734-4387-95F5-BBB78D284473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450"/>
            <a:ext cx="2951163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038" y="9442450"/>
            <a:ext cx="2951162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A7D3AC7-C2A6-4CF0-8D95-4270AC24DC2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01558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5981" y="0"/>
            <a:ext cx="2951217" cy="497603"/>
          </a:xfrm>
          <a:prstGeom prst="rect">
            <a:avLst/>
          </a:prstGeom>
        </p:spPr>
        <p:txBody>
          <a:bodyPr vert="horz" lIns="91577" tIns="45789" rIns="91577" bIns="45789" rtlCol="0"/>
          <a:lstStyle>
            <a:lvl1pPr algn="r">
              <a:defRPr sz="1200"/>
            </a:lvl1pPr>
          </a:lstStyle>
          <a:p>
            <a:fld id="{4EEDCF24-13EC-4437-8F24-82A21ACF334F}" type="datetimeFigureOut">
              <a:rPr lang="en-GB" smtClean="0"/>
              <a:t>19/01/2022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70462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577" tIns="45789" rIns="91577" bIns="45789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562" y="4721662"/>
            <a:ext cx="5447666" cy="4473654"/>
          </a:xfrm>
          <a:prstGeom prst="rect">
            <a:avLst/>
          </a:prstGeom>
        </p:spPr>
        <p:txBody>
          <a:bodyPr vert="horz" lIns="91577" tIns="45789" rIns="91577" bIns="45789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5981" y="9441733"/>
            <a:ext cx="2951217" cy="497602"/>
          </a:xfrm>
          <a:prstGeom prst="rect">
            <a:avLst/>
          </a:prstGeom>
        </p:spPr>
        <p:txBody>
          <a:bodyPr vert="horz" lIns="91577" tIns="45789" rIns="91577" bIns="45789" rtlCol="0" anchor="b"/>
          <a:lstStyle>
            <a:lvl1pPr algn="r">
              <a:defRPr sz="1200"/>
            </a:lvl1pPr>
          </a:lstStyle>
          <a:p>
            <a:fld id="{02E8BADD-553A-41AE-9AE3-C012E455B462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00045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Other SEN services funded from General Fund: SEN transport over same period has grown from £</a:t>
            </a:r>
            <a:r>
              <a:rPr lang="en-GB" dirty="0" err="1"/>
              <a:t>Xm</a:t>
            </a:r>
            <a:r>
              <a:rPr lang="en-GB" dirty="0"/>
              <a:t> to a forecast of £</a:t>
            </a:r>
            <a:r>
              <a:rPr lang="en-GB" dirty="0" err="1"/>
              <a:t>Xm</a:t>
            </a:r>
            <a:endParaRPr lang="en-GB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GB" dirty="0"/>
              <a:t>Capital spend: Between 18-19 and 21-22 £26m spend compared to grant of £17.5m but forecasts for next 3 years include a further £</a:t>
            </a:r>
            <a:r>
              <a:rPr lang="en-GB" dirty="0" err="1"/>
              <a:t>Xm</a:t>
            </a:r>
            <a:r>
              <a:rPr lang="en-GB" dirty="0"/>
              <a:t>. </a:t>
            </a: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02E8BADD-553A-41AE-9AE3-C012E455B462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5688944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>
            <a:normAutofit/>
          </a:bodyPr>
          <a:lstStyle>
            <a:lvl1pPr>
              <a:defRPr sz="3600" b="1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982960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80288" y="5821363"/>
            <a:ext cx="1223962" cy="819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539750" y="5661025"/>
            <a:ext cx="80279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9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6972883E-BCB1-4071-824E-5D09132A481C}" type="datetime1">
              <a:rPr lang="en-US" smtClean="0"/>
              <a:t>1/19/2022</a:t>
            </a:fld>
            <a:endParaRPr lang="en-GB" dirty="0"/>
          </a:p>
        </p:txBody>
      </p:sp>
      <p:sp>
        <p:nvSpPr>
          <p:cNvPr id="10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1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E59AB958-23BC-4CFF-83A4-D5F6B6702EFA}" type="datetime1">
              <a:rPr lang="en-US" smtClean="0"/>
              <a:t>1/19/2022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E2C47216-3B6E-4CCF-B3A7-078A50332E07}" type="datetime1">
              <a:rPr lang="en-US" smtClean="0"/>
              <a:t>1/19/2022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pic>
        <p:nvPicPr>
          <p:cNvPr id="7" name="Picture 2" descr="C:\Documents and Settings\PlummO01\Desktop\KCC_Logo_New_2012_Framed.jpg"/>
          <p:cNvPicPr>
            <a:picLocks noChangeAspect="1" noChangeArrowheads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248079" y="6237114"/>
            <a:ext cx="860425" cy="576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8" name="Straight Connector 6"/>
          <p:cNvCxnSpPr>
            <a:cxnSpLocks noChangeShapeType="1"/>
          </p:cNvCxnSpPr>
          <p:nvPr userDrawn="1"/>
        </p:nvCxnSpPr>
        <p:spPr bwMode="auto">
          <a:xfrm>
            <a:off x="107504" y="6199187"/>
            <a:ext cx="89644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</p:spPr>
      </p:cxn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3B218D68-DE0C-43AA-9B5B-6C80965E430D}" type="datetime1">
              <a:rPr lang="en-US" smtClean="0"/>
              <a:t>1/19/2022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133B7B3B-7788-455D-B550-2C94A9E91868}" type="datetime1">
              <a:rPr lang="en-US" smtClean="0"/>
              <a:t>1/19/2022</a:t>
            </a:fld>
            <a:endParaRPr lang="en-GB" dirty="0"/>
          </a:p>
        </p:txBody>
      </p:sp>
      <p:sp>
        <p:nvSpPr>
          <p:cNvPr id="8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9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D478BC5F-F3FA-4509-994D-207E7FB039D9}" type="datetime1">
              <a:rPr lang="en-US" smtClean="0"/>
              <a:t>1/19/2022</a:t>
            </a:fld>
            <a:endParaRPr lang="en-GB" dirty="0"/>
          </a:p>
        </p:txBody>
      </p:sp>
      <p:sp>
        <p:nvSpPr>
          <p:cNvPr id="9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0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10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B1184EF4-368D-41D5-990D-C7DDA5E131F4}" type="datetime1">
              <a:rPr lang="en-US" smtClean="0"/>
              <a:t>1/19/2022</a:t>
            </a:fld>
            <a:endParaRPr lang="en-GB" dirty="0"/>
          </a:p>
        </p:txBody>
      </p:sp>
      <p:sp>
        <p:nvSpPr>
          <p:cNvPr id="11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12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>
                <a:solidFill>
                  <a:srgbClr val="4283C4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567E4B31-86DE-4F37-BFC3-19DC86CE7EB0}" type="datetime1">
              <a:rPr lang="en-US" smtClean="0"/>
              <a:t>1/19/2022</a:t>
            </a:fld>
            <a:endParaRPr lang="en-GB" dirty="0"/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</p:spPr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82198F7-3063-4EC0-910E-AA5558D19E70}" type="datetime1">
              <a:rPr lang="en-US" smtClean="0"/>
              <a:t>1/19/2022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27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A245AD5-DAED-47C9-B121-00FD7C66935F}" type="datetime1">
              <a:rPr lang="en-US" smtClean="0"/>
              <a:t>1/19/2022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BE4B70B5-DC2C-4A47-9E40-A5F945B45C31}" type="datetime1">
              <a:rPr lang="en-US" smtClean="0"/>
              <a:t>1/19/2022</a:t>
            </a:fld>
            <a:endParaRPr lang="en-GB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sz="1000">
                <a:latin typeface="Arial" pitchFamily="34" charset="0"/>
                <a:cs typeface="Arial" pitchFamily="34" charset="0"/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516216" y="6381328"/>
            <a:ext cx="2133600" cy="34014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D578AC-C99B-4C88-9D85-11337D61C434}" type="datetime1">
              <a:rPr lang="en-US" smtClean="0"/>
              <a:t>1/19/2022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7544" y="6381328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06B74C9-1984-4309-B629-64A9E2680539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3600" b="1" kern="1200">
          <a:solidFill>
            <a:srgbClr val="4283C4"/>
          </a:solidFill>
          <a:latin typeface="Arial" pitchFamily="34" charset="0"/>
          <a:ea typeface="+mj-ea"/>
          <a:cs typeface="Arial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7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4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1800" kern="1200">
          <a:solidFill>
            <a:schemeClr val="tx1"/>
          </a:solidFill>
          <a:latin typeface="Arial" pitchFamily="34" charset="0"/>
          <a:ea typeface="+mn-ea"/>
          <a:cs typeface="Arial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4CDAEE-1B35-465A-8C41-9E5206B0CC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-174065"/>
            <a:ext cx="8229600" cy="1143000"/>
          </a:xfrm>
        </p:spPr>
        <p:txBody>
          <a:bodyPr/>
          <a:lstStyle/>
          <a:p>
            <a:r>
              <a:rPr lang="en-GB" dirty="0"/>
              <a:t>High Needs Update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CB11C17-09E4-4C16-ADF5-B40D6792B2E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560381"/>
            <a:ext cx="8229600" cy="4248472"/>
          </a:xfrm>
        </p:spPr>
        <p:txBody>
          <a:bodyPr>
            <a:normAutofit fontScale="77500" lnSpcReduction="20000"/>
          </a:bodyPr>
          <a:lstStyle/>
          <a:p>
            <a:pPr marL="0" indent="0">
              <a:buNone/>
            </a:pPr>
            <a:endParaRPr lang="en-GB" altLang="en-US" sz="2800" dirty="0"/>
          </a:p>
          <a:p>
            <a:r>
              <a:rPr lang="en-GB" sz="2900" dirty="0"/>
              <a:t>21-22 Overspend on High Needs estimated to be £43m but includes underspend on inclusion fund activities £9m – without transfer £52m overspend (21%)</a:t>
            </a:r>
          </a:p>
          <a:p>
            <a:r>
              <a:rPr lang="en-GB" sz="2900" dirty="0"/>
              <a:t> Forecasting £105m accumulated deficit (42%) by March 2022</a:t>
            </a:r>
          </a:p>
          <a:p>
            <a:r>
              <a:rPr lang="en-GB" sz="2900" dirty="0"/>
              <a:t>Increase overspend of £2.9m since </a:t>
            </a:r>
            <a:r>
              <a:rPr lang="en-GB" sz="2900"/>
              <a:t>November update due </a:t>
            </a:r>
            <a:r>
              <a:rPr lang="en-GB" sz="2900" dirty="0"/>
              <a:t>to:</a:t>
            </a:r>
          </a:p>
          <a:p>
            <a:pPr marL="400050" lvl="1" indent="0">
              <a:buNone/>
            </a:pPr>
            <a:r>
              <a:rPr lang="en-GB" dirty="0"/>
              <a:t>+£1.2m Maintained Special Schools</a:t>
            </a:r>
          </a:p>
          <a:p>
            <a:pPr marL="400050" lvl="1" indent="0">
              <a:buNone/>
            </a:pPr>
            <a:r>
              <a:rPr lang="en-GB" dirty="0"/>
              <a:t>+£1.0m Independent Schools</a:t>
            </a:r>
          </a:p>
          <a:p>
            <a:pPr marL="400050" lvl="1" indent="0">
              <a:buNone/>
            </a:pPr>
            <a:r>
              <a:rPr lang="en-GB" dirty="0"/>
              <a:t>+0.7m Post 16</a:t>
            </a:r>
          </a:p>
          <a:p>
            <a:pPr marL="400050" lvl="1" indent="0">
              <a:buNone/>
            </a:pPr>
            <a:r>
              <a:rPr lang="en-GB" dirty="0"/>
              <a:t>+£0.5m Alternative Provision</a:t>
            </a:r>
          </a:p>
          <a:p>
            <a:pPr marL="400050" lvl="1" indent="0">
              <a:buNone/>
            </a:pPr>
            <a:r>
              <a:rPr lang="en-GB" dirty="0"/>
              <a:t>-£0.8m Inclusion fund activities</a:t>
            </a:r>
          </a:p>
          <a:p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0F5C681-545A-44FB-B8BE-850D37E3CB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06B74C9-1984-4309-B629-64A9E2680539}" type="slidenum">
              <a:rPr lang="en-GB" smtClean="0"/>
              <a:pPr/>
              <a:t>1</a:t>
            </a:fld>
            <a:endParaRPr lang="en-GB" dirty="0"/>
          </a:p>
        </p:txBody>
      </p:sp>
      <p:graphicFrame>
        <p:nvGraphicFramePr>
          <p:cNvPr id="6" name="Table 5">
            <a:extLst>
              <a:ext uri="{FF2B5EF4-FFF2-40B4-BE49-F238E27FC236}">
                <a16:creationId xmlns:a16="http://schemas.microsoft.com/office/drawing/2014/main" id="{440D10BA-D6A0-442D-A72C-A2BCD889B68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36800626"/>
              </p:ext>
            </p:extLst>
          </p:nvPr>
        </p:nvGraphicFramePr>
        <p:xfrm>
          <a:off x="1208438" y="3933056"/>
          <a:ext cx="6727124" cy="2191707"/>
        </p:xfrm>
        <a:graphic>
          <a:graphicData uri="http://schemas.openxmlformats.org/drawingml/2006/table">
            <a:tbl>
              <a:tblPr firstRow="1" firstCol="1" bandRow="1"/>
              <a:tblGrid>
                <a:gridCol w="2447492">
                  <a:extLst>
                    <a:ext uri="{9D8B030D-6E8A-4147-A177-3AD203B41FA5}">
                      <a16:colId xmlns:a16="http://schemas.microsoft.com/office/drawing/2014/main" val="1176640050"/>
                    </a:ext>
                  </a:extLst>
                </a:gridCol>
                <a:gridCol w="910528">
                  <a:extLst>
                    <a:ext uri="{9D8B030D-6E8A-4147-A177-3AD203B41FA5}">
                      <a16:colId xmlns:a16="http://schemas.microsoft.com/office/drawing/2014/main" val="2463306445"/>
                    </a:ext>
                  </a:extLst>
                </a:gridCol>
                <a:gridCol w="842276">
                  <a:extLst>
                    <a:ext uri="{9D8B030D-6E8A-4147-A177-3AD203B41FA5}">
                      <a16:colId xmlns:a16="http://schemas.microsoft.com/office/drawing/2014/main" val="3879806854"/>
                    </a:ext>
                  </a:extLst>
                </a:gridCol>
                <a:gridCol w="842276">
                  <a:extLst>
                    <a:ext uri="{9D8B030D-6E8A-4147-A177-3AD203B41FA5}">
                      <a16:colId xmlns:a16="http://schemas.microsoft.com/office/drawing/2014/main" val="1479673623"/>
                    </a:ext>
                  </a:extLst>
                </a:gridCol>
                <a:gridCol w="842276">
                  <a:extLst>
                    <a:ext uri="{9D8B030D-6E8A-4147-A177-3AD203B41FA5}">
                      <a16:colId xmlns:a16="http://schemas.microsoft.com/office/drawing/2014/main" val="1211923675"/>
                    </a:ext>
                  </a:extLst>
                </a:gridCol>
                <a:gridCol w="842276">
                  <a:extLst>
                    <a:ext uri="{9D8B030D-6E8A-4147-A177-3AD203B41FA5}">
                      <a16:colId xmlns:a16="http://schemas.microsoft.com/office/drawing/2014/main" val="1180154486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2017-18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Actuals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£’</a:t>
                      </a:r>
                      <a:r>
                        <a:rPr lang="en-GB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2018-19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Actuals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£’</a:t>
                      </a:r>
                      <a:r>
                        <a:rPr lang="en-GB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2019-20 Actuals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£’</a:t>
                      </a:r>
                      <a:r>
                        <a:rPr lang="en-GB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2020-21 Actuals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£’</a:t>
                      </a:r>
                      <a:r>
                        <a:rPr lang="en-GB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2021-22 Forecast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GB" sz="12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£’</a:t>
                      </a:r>
                      <a:r>
                        <a:rPr lang="en-GB" sz="12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ms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EEAF6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2713820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High Needs Block DSG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182.0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201.3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204.0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222.9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248.4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3141630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Transfer from Schools Budgets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8.5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4.4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9.8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10.0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58883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High Needs income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190.5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205.7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213.2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232.7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258.4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202874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064602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Spend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202.0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212.4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234.0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264.6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dirty="0"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301.8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177737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78245778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Total in-year overspend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(11.5)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(6.7)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(20.8)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(31.9)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(43.4)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14608700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Accumulated deficit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(2.1)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(8.8)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(29.7)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(61.5)</a:t>
                      </a:r>
                      <a:endParaRPr lang="en-GB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GB" sz="1200" b="1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(104.9)</a:t>
                      </a:r>
                      <a:endParaRPr lang="en-GB" sz="11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6072879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7146066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2007 PowerPoint 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Version xmlns="http://schemas.microsoft.com/sharepoint/v3/fields" xsi:nil="true"/>
    <URL xmlns="http://schemas.microsoft.com/sharepoint/v3">
      <Url xsi:nil="true"/>
      <Description xsi:nil="true"/>
    </URL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CCB95C9C663FF458B26C7EB1DE24B6A" ma:contentTypeVersion="308" ma:contentTypeDescription="Create a new document." ma:contentTypeScope="" ma:versionID="a51a6ae1b23b60c5f994fdd6963dd804">
  <xsd:schema xmlns:xsd="http://www.w3.org/2001/XMLSchema" xmlns:xs="http://www.w3.org/2001/XMLSchema" xmlns:p="http://schemas.microsoft.com/office/2006/metadata/properties" xmlns:ns1="http://schemas.microsoft.com/sharepoint/v3" xmlns:ns2="http://schemas.microsoft.com/sharepoint/v3/fields" targetNamespace="http://schemas.microsoft.com/office/2006/metadata/properties" ma:root="true" ma:fieldsID="147c74f43b992672cb57bb61a03c17d5" ns1:_="" ns2:_="">
    <xsd:import namespace="http://schemas.microsoft.com/sharepoint/v3"/>
    <xsd:import namespace="http://schemas.microsoft.com/sharepoint/v3/fields"/>
    <xsd:element name="properties">
      <xsd:complexType>
        <xsd:sequence>
          <xsd:element name="documentManagement">
            <xsd:complexType>
              <xsd:all>
                <xsd:element ref="ns2:_Version" minOccurs="0"/>
                <xsd:element ref="ns1:URL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URL" ma:index="11" nillable="true" ma:displayName="URL" ma:internalName="URL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_Version" ma:index="10" nillable="true" ma:displayName="Version" ma:internalName="_Version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 ma:index="9" ma:displayName="Subject"/>
        <xsd:element ref="dc:description" minOccurs="0" maxOccurs="1" ma:index="8" ma:displayName="Comments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17BE75F-9CB0-4911-974C-87294FF261EC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http://schemas.microsoft.com/sharepoint/v3"/>
    <ds:schemaRef ds:uri="http://purl.org/dc/terms/"/>
    <ds:schemaRef ds:uri="http://schemas.openxmlformats.org/package/2006/metadata/core-properties"/>
    <ds:schemaRef ds:uri="http://purl.org/dc/dcmitype/"/>
    <ds:schemaRef ds:uri="http://schemas.microsoft.com/office/infopath/2007/PartnerControls"/>
    <ds:schemaRef ds:uri="http://schemas.microsoft.com/sharepoint/v3/field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26A221AD-22C9-4FF9-8E1B-94BC624F394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8FCD4727-F705-4CF3-ADC2-C50185BCB69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sharepoint/v3/fields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8684</TotalTime>
  <Words>232</Words>
  <Application>Microsoft Office PowerPoint</Application>
  <PresentationFormat>On-screen Show (4:3)</PresentationFormat>
  <Paragraphs>75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Calibri</vt:lpstr>
      <vt:lpstr>Office 2007 PowerPoint template</vt:lpstr>
      <vt:lpstr>High Needs Update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SFF Agenda</dc:title>
  <dc:creator>Karen Stone - ST F</dc:creator>
  <cp:lastModifiedBy>Karen Stone - ST F</cp:lastModifiedBy>
  <cp:revision>91</cp:revision>
  <dcterms:created xsi:type="dcterms:W3CDTF">2020-12-04T05:53:34Z</dcterms:created>
  <dcterms:modified xsi:type="dcterms:W3CDTF">2022-01-19T16:04:23Z</dcterms:modified>
</cp:coreProperties>
</file>