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80" r:id="rId3"/>
    <p:sldId id="425" r:id="rId4"/>
    <p:sldId id="436" r:id="rId5"/>
    <p:sldId id="426" r:id="rId6"/>
    <p:sldId id="427" r:id="rId7"/>
    <p:sldId id="268" r:id="rId8"/>
    <p:sldId id="275" r:id="rId9"/>
    <p:sldId id="428" r:id="rId10"/>
    <p:sldId id="257" r:id="rId11"/>
    <p:sldId id="328" r:id="rId12"/>
    <p:sldId id="431" r:id="rId13"/>
    <p:sldId id="329" r:id="rId14"/>
    <p:sldId id="429" r:id="rId15"/>
    <p:sldId id="433" r:id="rId16"/>
    <p:sldId id="331" r:id="rId17"/>
    <p:sldId id="432" r:id="rId18"/>
    <p:sldId id="333" r:id="rId19"/>
    <p:sldId id="334"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elia Buxton - CY EPA" initials="CB-CE" lastIdx="2" clrIdx="0">
    <p:extLst>
      <p:ext uri="{19B8F6BF-5375-455C-9EA6-DF929625EA0E}">
        <p15:presenceInfo xmlns:p15="http://schemas.microsoft.com/office/powerpoint/2012/main" userId="S::BuxtoC02@invicta.cantium.net::58023ed7-344b-4474-84ba-181615b0327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3" Type="http://schemas.openxmlformats.org/officeDocument/2006/relationships/oleObject" Target="file:///\\invicta.cantium.net\kccroot\Universal\BSS%20FP%20Revenue%20Finance%20Team\Schools%20and%20PVI%20Budget%20Team\School%20Budgets%202020-21\High%20Needs\Summary%20Docs\HN%20Forecast%20Jacky%20Ross%20Meeting%20280720.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a:t>Snapshot Number of Children</a:t>
            </a:r>
            <a:r>
              <a:rPr lang="en-GB" baseline="0"/>
              <a:t> Receiving High Needs Support</a:t>
            </a:r>
            <a:endParaRPr lang="en-GB"/>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Summary!$A$25</c:f>
              <c:strCache>
                <c:ptCount val="1"/>
                <c:pt idx="0">
                  <c:v>Mainstream</c:v>
                </c:pt>
              </c:strCache>
            </c:strRef>
          </c:tx>
          <c:spPr>
            <a:ln w="28575" cap="rnd">
              <a:solidFill>
                <a:schemeClr val="accent1"/>
              </a:solidFill>
              <a:round/>
            </a:ln>
            <a:effectLst/>
          </c:spPr>
          <c:marker>
            <c:symbol val="none"/>
          </c:marker>
          <c:cat>
            <c:numRef>
              <c:f>Summary!$B$24:$AC$24</c:f>
              <c:numCache>
                <c:formatCode>mmm\-yy</c:formatCode>
                <c:ptCount val="28"/>
                <c:pt idx="0">
                  <c:v>43191</c:v>
                </c:pt>
                <c:pt idx="1">
                  <c:v>43221</c:v>
                </c:pt>
                <c:pt idx="2">
                  <c:v>43252</c:v>
                </c:pt>
                <c:pt idx="3">
                  <c:v>43282</c:v>
                </c:pt>
                <c:pt idx="4">
                  <c:v>43313</c:v>
                </c:pt>
                <c:pt idx="5">
                  <c:v>43344</c:v>
                </c:pt>
                <c:pt idx="6">
                  <c:v>43374</c:v>
                </c:pt>
                <c:pt idx="7">
                  <c:v>43405</c:v>
                </c:pt>
                <c:pt idx="8">
                  <c:v>43435</c:v>
                </c:pt>
                <c:pt idx="9">
                  <c:v>43466</c:v>
                </c:pt>
                <c:pt idx="10">
                  <c:v>43497</c:v>
                </c:pt>
                <c:pt idx="11">
                  <c:v>43525</c:v>
                </c:pt>
                <c:pt idx="12">
                  <c:v>43556</c:v>
                </c:pt>
                <c:pt idx="13">
                  <c:v>43586</c:v>
                </c:pt>
                <c:pt idx="14">
                  <c:v>43617</c:v>
                </c:pt>
                <c:pt idx="15">
                  <c:v>43647</c:v>
                </c:pt>
                <c:pt idx="16">
                  <c:v>43678</c:v>
                </c:pt>
                <c:pt idx="17">
                  <c:v>43709</c:v>
                </c:pt>
                <c:pt idx="18">
                  <c:v>43739</c:v>
                </c:pt>
                <c:pt idx="19">
                  <c:v>43770</c:v>
                </c:pt>
                <c:pt idx="20">
                  <c:v>43800</c:v>
                </c:pt>
                <c:pt idx="21">
                  <c:v>43831</c:v>
                </c:pt>
                <c:pt idx="22">
                  <c:v>43862</c:v>
                </c:pt>
                <c:pt idx="23">
                  <c:v>43891</c:v>
                </c:pt>
                <c:pt idx="24">
                  <c:v>43922</c:v>
                </c:pt>
                <c:pt idx="25">
                  <c:v>43952</c:v>
                </c:pt>
                <c:pt idx="26">
                  <c:v>43983</c:v>
                </c:pt>
                <c:pt idx="27">
                  <c:v>44013</c:v>
                </c:pt>
              </c:numCache>
            </c:numRef>
          </c:cat>
          <c:val>
            <c:numRef>
              <c:f>Summary!$B$25:$AC$25</c:f>
              <c:numCache>
                <c:formatCode>#,##0</c:formatCode>
                <c:ptCount val="28"/>
                <c:pt idx="0">
                  <c:v>2188</c:v>
                </c:pt>
                <c:pt idx="1">
                  <c:v>2270</c:v>
                </c:pt>
                <c:pt idx="2">
                  <c:v>2364</c:v>
                </c:pt>
                <c:pt idx="3">
                  <c:v>2471</c:v>
                </c:pt>
                <c:pt idx="4">
                  <c:v>2491</c:v>
                </c:pt>
                <c:pt idx="5">
                  <c:v>2103</c:v>
                </c:pt>
                <c:pt idx="6">
                  <c:v>2183</c:v>
                </c:pt>
                <c:pt idx="7">
                  <c:v>2282</c:v>
                </c:pt>
                <c:pt idx="8">
                  <c:v>2376</c:v>
                </c:pt>
                <c:pt idx="9">
                  <c:v>2239</c:v>
                </c:pt>
                <c:pt idx="10">
                  <c:v>2273</c:v>
                </c:pt>
                <c:pt idx="11">
                  <c:v>2273</c:v>
                </c:pt>
                <c:pt idx="12">
                  <c:v>2541</c:v>
                </c:pt>
                <c:pt idx="13">
                  <c:v>2659</c:v>
                </c:pt>
                <c:pt idx="14">
                  <c:v>2759</c:v>
                </c:pt>
                <c:pt idx="15">
                  <c:v>2907</c:v>
                </c:pt>
                <c:pt idx="16">
                  <c:v>2916</c:v>
                </c:pt>
                <c:pt idx="17">
                  <c:v>2602</c:v>
                </c:pt>
                <c:pt idx="18">
                  <c:v>2720</c:v>
                </c:pt>
                <c:pt idx="19">
                  <c:v>2863</c:v>
                </c:pt>
                <c:pt idx="20">
                  <c:v>2993</c:v>
                </c:pt>
                <c:pt idx="21">
                  <c:v>2824</c:v>
                </c:pt>
                <c:pt idx="22">
                  <c:v>2842</c:v>
                </c:pt>
                <c:pt idx="23">
                  <c:v>2843</c:v>
                </c:pt>
                <c:pt idx="24">
                  <c:v>3124</c:v>
                </c:pt>
                <c:pt idx="25">
                  <c:v>3205</c:v>
                </c:pt>
                <c:pt idx="26">
                  <c:v>3405.9140829437188</c:v>
                </c:pt>
                <c:pt idx="27">
                  <c:v>3538.2168932720538</c:v>
                </c:pt>
              </c:numCache>
            </c:numRef>
          </c:val>
          <c:smooth val="0"/>
          <c:extLst>
            <c:ext xmlns:c16="http://schemas.microsoft.com/office/drawing/2014/chart" uri="{C3380CC4-5D6E-409C-BE32-E72D297353CC}">
              <c16:uniqueId val="{00000000-BA26-4E10-89E6-4DF028B88588}"/>
            </c:ext>
          </c:extLst>
        </c:ser>
        <c:ser>
          <c:idx val="1"/>
          <c:order val="1"/>
          <c:tx>
            <c:strRef>
              <c:f>Summary!$A$26</c:f>
              <c:strCache>
                <c:ptCount val="1"/>
                <c:pt idx="0">
                  <c:v>SRPs</c:v>
                </c:pt>
              </c:strCache>
            </c:strRef>
          </c:tx>
          <c:spPr>
            <a:ln w="28575" cap="rnd">
              <a:solidFill>
                <a:schemeClr val="accent2"/>
              </a:solidFill>
              <a:round/>
            </a:ln>
            <a:effectLst/>
          </c:spPr>
          <c:marker>
            <c:symbol val="none"/>
          </c:marker>
          <c:cat>
            <c:numRef>
              <c:f>Summary!$B$24:$AC$24</c:f>
              <c:numCache>
                <c:formatCode>mmm\-yy</c:formatCode>
                <c:ptCount val="28"/>
                <c:pt idx="0">
                  <c:v>43191</c:v>
                </c:pt>
                <c:pt idx="1">
                  <c:v>43221</c:v>
                </c:pt>
                <c:pt idx="2">
                  <c:v>43252</c:v>
                </c:pt>
                <c:pt idx="3">
                  <c:v>43282</c:v>
                </c:pt>
                <c:pt idx="4">
                  <c:v>43313</c:v>
                </c:pt>
                <c:pt idx="5">
                  <c:v>43344</c:v>
                </c:pt>
                <c:pt idx="6">
                  <c:v>43374</c:v>
                </c:pt>
                <c:pt idx="7">
                  <c:v>43405</c:v>
                </c:pt>
                <c:pt idx="8">
                  <c:v>43435</c:v>
                </c:pt>
                <c:pt idx="9">
                  <c:v>43466</c:v>
                </c:pt>
                <c:pt idx="10">
                  <c:v>43497</c:v>
                </c:pt>
                <c:pt idx="11">
                  <c:v>43525</c:v>
                </c:pt>
                <c:pt idx="12">
                  <c:v>43556</c:v>
                </c:pt>
                <c:pt idx="13">
                  <c:v>43586</c:v>
                </c:pt>
                <c:pt idx="14">
                  <c:v>43617</c:v>
                </c:pt>
                <c:pt idx="15">
                  <c:v>43647</c:v>
                </c:pt>
                <c:pt idx="16">
                  <c:v>43678</c:v>
                </c:pt>
                <c:pt idx="17">
                  <c:v>43709</c:v>
                </c:pt>
                <c:pt idx="18">
                  <c:v>43739</c:v>
                </c:pt>
                <c:pt idx="19">
                  <c:v>43770</c:v>
                </c:pt>
                <c:pt idx="20">
                  <c:v>43800</c:v>
                </c:pt>
                <c:pt idx="21">
                  <c:v>43831</c:v>
                </c:pt>
                <c:pt idx="22">
                  <c:v>43862</c:v>
                </c:pt>
                <c:pt idx="23">
                  <c:v>43891</c:v>
                </c:pt>
                <c:pt idx="24">
                  <c:v>43922</c:v>
                </c:pt>
                <c:pt idx="25">
                  <c:v>43952</c:v>
                </c:pt>
                <c:pt idx="26">
                  <c:v>43983</c:v>
                </c:pt>
                <c:pt idx="27">
                  <c:v>44013</c:v>
                </c:pt>
              </c:numCache>
            </c:numRef>
          </c:cat>
          <c:val>
            <c:numRef>
              <c:f>Summary!$B$26:$AC$26</c:f>
              <c:numCache>
                <c:formatCode>#,##0</c:formatCode>
                <c:ptCount val="28"/>
                <c:pt idx="0">
                  <c:v>1015</c:v>
                </c:pt>
                <c:pt idx="1">
                  <c:v>1032</c:v>
                </c:pt>
                <c:pt idx="2">
                  <c:v>1033</c:v>
                </c:pt>
                <c:pt idx="3">
                  <c:v>1037</c:v>
                </c:pt>
                <c:pt idx="4">
                  <c:v>1037</c:v>
                </c:pt>
                <c:pt idx="5">
                  <c:v>1045</c:v>
                </c:pt>
                <c:pt idx="6">
                  <c:v>1091</c:v>
                </c:pt>
                <c:pt idx="7">
                  <c:v>1095</c:v>
                </c:pt>
                <c:pt idx="8">
                  <c:v>1107</c:v>
                </c:pt>
                <c:pt idx="9">
                  <c:v>1105</c:v>
                </c:pt>
                <c:pt idx="10">
                  <c:v>1111</c:v>
                </c:pt>
                <c:pt idx="11">
                  <c:v>1111</c:v>
                </c:pt>
                <c:pt idx="12">
                  <c:v>1145</c:v>
                </c:pt>
                <c:pt idx="13">
                  <c:v>1154</c:v>
                </c:pt>
                <c:pt idx="14">
                  <c:v>1154</c:v>
                </c:pt>
                <c:pt idx="15">
                  <c:v>1156</c:v>
                </c:pt>
                <c:pt idx="16">
                  <c:v>1161</c:v>
                </c:pt>
                <c:pt idx="17">
                  <c:v>1239</c:v>
                </c:pt>
                <c:pt idx="18">
                  <c:v>1217</c:v>
                </c:pt>
                <c:pt idx="19">
                  <c:v>1225</c:v>
                </c:pt>
                <c:pt idx="20">
                  <c:v>1231</c:v>
                </c:pt>
                <c:pt idx="21">
                  <c:v>1231</c:v>
                </c:pt>
                <c:pt idx="22">
                  <c:v>1237</c:v>
                </c:pt>
                <c:pt idx="23">
                  <c:v>1242</c:v>
                </c:pt>
                <c:pt idx="24">
                  <c:v>1210</c:v>
                </c:pt>
                <c:pt idx="25">
                  <c:v>1214</c:v>
                </c:pt>
                <c:pt idx="26">
                  <c:v>1214</c:v>
                </c:pt>
                <c:pt idx="27">
                  <c:v>1214</c:v>
                </c:pt>
              </c:numCache>
            </c:numRef>
          </c:val>
          <c:smooth val="0"/>
          <c:extLst>
            <c:ext xmlns:c16="http://schemas.microsoft.com/office/drawing/2014/chart" uri="{C3380CC4-5D6E-409C-BE32-E72D297353CC}">
              <c16:uniqueId val="{00000001-BA26-4E10-89E6-4DF028B88588}"/>
            </c:ext>
          </c:extLst>
        </c:ser>
        <c:ser>
          <c:idx val="2"/>
          <c:order val="2"/>
          <c:tx>
            <c:strRef>
              <c:f>Summary!$A$27</c:f>
              <c:strCache>
                <c:ptCount val="1"/>
                <c:pt idx="0">
                  <c:v>Special Schools</c:v>
                </c:pt>
              </c:strCache>
            </c:strRef>
          </c:tx>
          <c:spPr>
            <a:ln w="28575" cap="rnd">
              <a:solidFill>
                <a:schemeClr val="accent3"/>
              </a:solidFill>
              <a:round/>
            </a:ln>
            <a:effectLst/>
          </c:spPr>
          <c:marker>
            <c:symbol val="none"/>
          </c:marker>
          <c:cat>
            <c:numRef>
              <c:f>Summary!$B$24:$AC$24</c:f>
              <c:numCache>
                <c:formatCode>mmm\-yy</c:formatCode>
                <c:ptCount val="28"/>
                <c:pt idx="0">
                  <c:v>43191</c:v>
                </c:pt>
                <c:pt idx="1">
                  <c:v>43221</c:v>
                </c:pt>
                <c:pt idx="2">
                  <c:v>43252</c:v>
                </c:pt>
                <c:pt idx="3">
                  <c:v>43282</c:v>
                </c:pt>
                <c:pt idx="4">
                  <c:v>43313</c:v>
                </c:pt>
                <c:pt idx="5">
                  <c:v>43344</c:v>
                </c:pt>
                <c:pt idx="6">
                  <c:v>43374</c:v>
                </c:pt>
                <c:pt idx="7">
                  <c:v>43405</c:v>
                </c:pt>
                <c:pt idx="8">
                  <c:v>43435</c:v>
                </c:pt>
                <c:pt idx="9">
                  <c:v>43466</c:v>
                </c:pt>
                <c:pt idx="10">
                  <c:v>43497</c:v>
                </c:pt>
                <c:pt idx="11">
                  <c:v>43525</c:v>
                </c:pt>
                <c:pt idx="12">
                  <c:v>43556</c:v>
                </c:pt>
                <c:pt idx="13">
                  <c:v>43586</c:v>
                </c:pt>
                <c:pt idx="14">
                  <c:v>43617</c:v>
                </c:pt>
                <c:pt idx="15">
                  <c:v>43647</c:v>
                </c:pt>
                <c:pt idx="16">
                  <c:v>43678</c:v>
                </c:pt>
                <c:pt idx="17">
                  <c:v>43709</c:v>
                </c:pt>
                <c:pt idx="18">
                  <c:v>43739</c:v>
                </c:pt>
                <c:pt idx="19">
                  <c:v>43770</c:v>
                </c:pt>
                <c:pt idx="20">
                  <c:v>43800</c:v>
                </c:pt>
                <c:pt idx="21">
                  <c:v>43831</c:v>
                </c:pt>
                <c:pt idx="22">
                  <c:v>43862</c:v>
                </c:pt>
                <c:pt idx="23">
                  <c:v>43891</c:v>
                </c:pt>
                <c:pt idx="24">
                  <c:v>43922</c:v>
                </c:pt>
                <c:pt idx="25">
                  <c:v>43952</c:v>
                </c:pt>
                <c:pt idx="26">
                  <c:v>43983</c:v>
                </c:pt>
                <c:pt idx="27">
                  <c:v>44013</c:v>
                </c:pt>
              </c:numCache>
            </c:numRef>
          </c:cat>
          <c:val>
            <c:numRef>
              <c:f>Summary!$B$27:$AC$27</c:f>
              <c:numCache>
                <c:formatCode>#,##0</c:formatCode>
                <c:ptCount val="28"/>
                <c:pt idx="0">
                  <c:v>4054</c:v>
                </c:pt>
                <c:pt idx="1">
                  <c:v>4068</c:v>
                </c:pt>
                <c:pt idx="2">
                  <c:v>4064</c:v>
                </c:pt>
                <c:pt idx="3">
                  <c:v>4079</c:v>
                </c:pt>
                <c:pt idx="4">
                  <c:v>4079</c:v>
                </c:pt>
                <c:pt idx="5">
                  <c:v>4353</c:v>
                </c:pt>
                <c:pt idx="6">
                  <c:v>4310</c:v>
                </c:pt>
                <c:pt idx="7">
                  <c:v>4338</c:v>
                </c:pt>
                <c:pt idx="8">
                  <c:v>4355</c:v>
                </c:pt>
                <c:pt idx="9">
                  <c:v>4354</c:v>
                </c:pt>
                <c:pt idx="10">
                  <c:v>4396</c:v>
                </c:pt>
                <c:pt idx="11">
                  <c:v>4399</c:v>
                </c:pt>
                <c:pt idx="12">
                  <c:v>4420</c:v>
                </c:pt>
                <c:pt idx="13">
                  <c:v>4443</c:v>
                </c:pt>
                <c:pt idx="14">
                  <c:v>4442</c:v>
                </c:pt>
                <c:pt idx="15">
                  <c:v>4459</c:v>
                </c:pt>
                <c:pt idx="16">
                  <c:v>4461</c:v>
                </c:pt>
                <c:pt idx="17">
                  <c:v>4864</c:v>
                </c:pt>
                <c:pt idx="18">
                  <c:v>4751</c:v>
                </c:pt>
                <c:pt idx="19">
                  <c:v>4755</c:v>
                </c:pt>
                <c:pt idx="20">
                  <c:v>4763</c:v>
                </c:pt>
                <c:pt idx="21">
                  <c:v>4770</c:v>
                </c:pt>
                <c:pt idx="22">
                  <c:v>4806</c:v>
                </c:pt>
                <c:pt idx="23">
                  <c:v>4812</c:v>
                </c:pt>
                <c:pt idx="24">
                  <c:v>4810</c:v>
                </c:pt>
                <c:pt idx="25">
                  <c:v>4807</c:v>
                </c:pt>
                <c:pt idx="26">
                  <c:v>4807</c:v>
                </c:pt>
                <c:pt idx="27">
                  <c:v>4827</c:v>
                </c:pt>
              </c:numCache>
            </c:numRef>
          </c:val>
          <c:smooth val="0"/>
          <c:extLst>
            <c:ext xmlns:c16="http://schemas.microsoft.com/office/drawing/2014/chart" uri="{C3380CC4-5D6E-409C-BE32-E72D297353CC}">
              <c16:uniqueId val="{00000002-BA26-4E10-89E6-4DF028B88588}"/>
            </c:ext>
          </c:extLst>
        </c:ser>
        <c:ser>
          <c:idx val="3"/>
          <c:order val="3"/>
          <c:tx>
            <c:strRef>
              <c:f>Summary!$A$28</c:f>
              <c:strCache>
                <c:ptCount val="1"/>
                <c:pt idx="0">
                  <c:v>Independent Non-maintained</c:v>
                </c:pt>
              </c:strCache>
            </c:strRef>
          </c:tx>
          <c:spPr>
            <a:ln w="28575" cap="rnd">
              <a:solidFill>
                <a:schemeClr val="accent4"/>
              </a:solidFill>
              <a:round/>
            </a:ln>
            <a:effectLst/>
          </c:spPr>
          <c:marker>
            <c:symbol val="none"/>
          </c:marker>
          <c:cat>
            <c:numRef>
              <c:f>Summary!$B$24:$AC$24</c:f>
              <c:numCache>
                <c:formatCode>mmm\-yy</c:formatCode>
                <c:ptCount val="28"/>
                <c:pt idx="0">
                  <c:v>43191</c:v>
                </c:pt>
                <c:pt idx="1">
                  <c:v>43221</c:v>
                </c:pt>
                <c:pt idx="2">
                  <c:v>43252</c:v>
                </c:pt>
                <c:pt idx="3">
                  <c:v>43282</c:v>
                </c:pt>
                <c:pt idx="4">
                  <c:v>43313</c:v>
                </c:pt>
                <c:pt idx="5">
                  <c:v>43344</c:v>
                </c:pt>
                <c:pt idx="6">
                  <c:v>43374</c:v>
                </c:pt>
                <c:pt idx="7">
                  <c:v>43405</c:v>
                </c:pt>
                <c:pt idx="8">
                  <c:v>43435</c:v>
                </c:pt>
                <c:pt idx="9">
                  <c:v>43466</c:v>
                </c:pt>
                <c:pt idx="10">
                  <c:v>43497</c:v>
                </c:pt>
                <c:pt idx="11">
                  <c:v>43525</c:v>
                </c:pt>
                <c:pt idx="12">
                  <c:v>43556</c:v>
                </c:pt>
                <c:pt idx="13">
                  <c:v>43586</c:v>
                </c:pt>
                <c:pt idx="14">
                  <c:v>43617</c:v>
                </c:pt>
                <c:pt idx="15">
                  <c:v>43647</c:v>
                </c:pt>
                <c:pt idx="16">
                  <c:v>43678</c:v>
                </c:pt>
                <c:pt idx="17">
                  <c:v>43709</c:v>
                </c:pt>
                <c:pt idx="18">
                  <c:v>43739</c:v>
                </c:pt>
                <c:pt idx="19">
                  <c:v>43770</c:v>
                </c:pt>
                <c:pt idx="20">
                  <c:v>43800</c:v>
                </c:pt>
                <c:pt idx="21">
                  <c:v>43831</c:v>
                </c:pt>
                <c:pt idx="22">
                  <c:v>43862</c:v>
                </c:pt>
                <c:pt idx="23">
                  <c:v>43891</c:v>
                </c:pt>
                <c:pt idx="24">
                  <c:v>43922</c:v>
                </c:pt>
                <c:pt idx="25">
                  <c:v>43952</c:v>
                </c:pt>
                <c:pt idx="26">
                  <c:v>43983</c:v>
                </c:pt>
                <c:pt idx="27">
                  <c:v>44013</c:v>
                </c:pt>
              </c:numCache>
            </c:numRef>
          </c:cat>
          <c:val>
            <c:numRef>
              <c:f>Summary!$B$28:$AC$28</c:f>
              <c:numCache>
                <c:formatCode>#,##0</c:formatCode>
                <c:ptCount val="28"/>
                <c:pt idx="0">
                  <c:v>769</c:v>
                </c:pt>
                <c:pt idx="1">
                  <c:v>765</c:v>
                </c:pt>
                <c:pt idx="2">
                  <c:v>777</c:v>
                </c:pt>
                <c:pt idx="3">
                  <c:v>782</c:v>
                </c:pt>
                <c:pt idx="4">
                  <c:v>676</c:v>
                </c:pt>
                <c:pt idx="5">
                  <c:v>780</c:v>
                </c:pt>
                <c:pt idx="6">
                  <c:v>793</c:v>
                </c:pt>
                <c:pt idx="7">
                  <c:v>796</c:v>
                </c:pt>
                <c:pt idx="8">
                  <c:v>801</c:v>
                </c:pt>
                <c:pt idx="9">
                  <c:v>826</c:v>
                </c:pt>
                <c:pt idx="10">
                  <c:v>840</c:v>
                </c:pt>
                <c:pt idx="11">
                  <c:v>842</c:v>
                </c:pt>
                <c:pt idx="12">
                  <c:v>858</c:v>
                </c:pt>
                <c:pt idx="13">
                  <c:v>866</c:v>
                </c:pt>
                <c:pt idx="14">
                  <c:v>874</c:v>
                </c:pt>
                <c:pt idx="15">
                  <c:v>877</c:v>
                </c:pt>
                <c:pt idx="16">
                  <c:v>763</c:v>
                </c:pt>
                <c:pt idx="17">
                  <c:v>909</c:v>
                </c:pt>
                <c:pt idx="18">
                  <c:v>930</c:v>
                </c:pt>
                <c:pt idx="19">
                  <c:v>953</c:v>
                </c:pt>
                <c:pt idx="20">
                  <c:v>959</c:v>
                </c:pt>
                <c:pt idx="21">
                  <c:v>1010</c:v>
                </c:pt>
                <c:pt idx="22">
                  <c:v>1032</c:v>
                </c:pt>
                <c:pt idx="23">
                  <c:v>1034</c:v>
                </c:pt>
                <c:pt idx="24">
                  <c:v>1070</c:v>
                </c:pt>
                <c:pt idx="25">
                  <c:v>1086</c:v>
                </c:pt>
                <c:pt idx="26">
                  <c:v>1096</c:v>
                </c:pt>
                <c:pt idx="27">
                  <c:v>1100</c:v>
                </c:pt>
              </c:numCache>
            </c:numRef>
          </c:val>
          <c:smooth val="0"/>
          <c:extLst>
            <c:ext xmlns:c16="http://schemas.microsoft.com/office/drawing/2014/chart" uri="{C3380CC4-5D6E-409C-BE32-E72D297353CC}">
              <c16:uniqueId val="{00000003-BA26-4E10-89E6-4DF028B88588}"/>
            </c:ext>
          </c:extLst>
        </c:ser>
        <c:dLbls>
          <c:showLegendKey val="0"/>
          <c:showVal val="0"/>
          <c:showCatName val="0"/>
          <c:showSerName val="0"/>
          <c:showPercent val="0"/>
          <c:showBubbleSize val="0"/>
        </c:dLbls>
        <c:smooth val="0"/>
        <c:axId val="904166552"/>
        <c:axId val="904158680"/>
      </c:lineChart>
      <c:dateAx>
        <c:axId val="904166552"/>
        <c:scaling>
          <c:orientation val="minMax"/>
        </c:scaling>
        <c:delete val="0"/>
        <c:axPos val="b"/>
        <c:numFmt formatCode="mmm\-yy"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904158680"/>
        <c:crosses val="autoZero"/>
        <c:auto val="1"/>
        <c:lblOffset val="100"/>
        <c:baseTimeUnit val="months"/>
      </c:dateAx>
      <c:valAx>
        <c:axId val="904158680"/>
        <c:scaling>
          <c:orientation val="minMax"/>
          <c:max val="5000"/>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90416655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omments/comment1.xml><?xml version="1.0" encoding="utf-8"?>
<p:cmLst xmlns:a="http://schemas.openxmlformats.org/drawingml/2006/main" xmlns:r="http://schemas.openxmlformats.org/officeDocument/2006/relationships" xmlns:p="http://schemas.openxmlformats.org/presentationml/2006/main">
  <p:cm authorId="1" dt="2020-09-15T13:58:43.455" idx="1">
    <p:pos x="10" y="10"/>
    <p:text>probably dont need this one.</p:text>
    <p:extLst>
      <p:ext uri="{C676402C-5697-4E1C-873F-D02D1690AC5C}">
        <p15:threadingInfo xmlns:p15="http://schemas.microsoft.com/office/powerpoint/2012/main" timeZoneBias="-6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24C81AC-FCF0-4CB9-81C6-A9205B5F37E3}" type="datetimeFigureOut">
              <a:rPr lang="en-GB" smtClean="0"/>
              <a:t>17/09/2020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F114DAF-A65F-4DD8-8D4F-E3CCF5CE3947}" type="slidenum">
              <a:rPr lang="en-GB" smtClean="0"/>
              <a:t>‹#›</a:t>
            </a:fld>
            <a:endParaRPr lang="en-GB"/>
          </a:p>
        </p:txBody>
      </p:sp>
    </p:spTree>
    <p:extLst>
      <p:ext uri="{BB962C8B-B14F-4D97-AF65-F5344CB8AC3E}">
        <p14:creationId xmlns:p14="http://schemas.microsoft.com/office/powerpoint/2010/main" val="1615126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idx="10"/>
          </p:nvPr>
        </p:nvSpPr>
        <p:spPr/>
        <p:txBody>
          <a:bodyPr/>
          <a:lstStyle/>
          <a:p>
            <a:pPr>
              <a:defRPr/>
            </a:pPr>
            <a:fld id="{17CCC906-CE96-40E4-84CA-BFB19A6E439D}" type="slidenum">
              <a:rPr lang="en-GB" smtClean="0"/>
              <a:pPr>
                <a:defRPr/>
              </a:pPr>
              <a:t>3</a:t>
            </a:fld>
            <a:endParaRPr lang="en-GB" dirty="0"/>
          </a:p>
        </p:txBody>
      </p:sp>
    </p:spTree>
    <p:extLst>
      <p:ext uri="{BB962C8B-B14F-4D97-AF65-F5344CB8AC3E}">
        <p14:creationId xmlns:p14="http://schemas.microsoft.com/office/powerpoint/2010/main" val="26070305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idx="10"/>
          </p:nvPr>
        </p:nvSpPr>
        <p:spPr/>
        <p:txBody>
          <a:bodyPr/>
          <a:lstStyle/>
          <a:p>
            <a:pPr>
              <a:defRPr/>
            </a:pPr>
            <a:fld id="{17CCC906-CE96-40E4-84CA-BFB19A6E439D}" type="slidenum">
              <a:rPr lang="en-GB" smtClean="0"/>
              <a:pPr>
                <a:defRPr/>
              </a:pPr>
              <a:t>4</a:t>
            </a:fld>
            <a:endParaRPr lang="en-GB" dirty="0"/>
          </a:p>
        </p:txBody>
      </p:sp>
    </p:spTree>
    <p:extLst>
      <p:ext uri="{BB962C8B-B14F-4D97-AF65-F5344CB8AC3E}">
        <p14:creationId xmlns:p14="http://schemas.microsoft.com/office/powerpoint/2010/main" val="22630269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idx="10"/>
          </p:nvPr>
        </p:nvSpPr>
        <p:spPr/>
        <p:txBody>
          <a:bodyPr/>
          <a:lstStyle/>
          <a:p>
            <a:pPr>
              <a:defRPr/>
            </a:pPr>
            <a:fld id="{17CCC906-CE96-40E4-84CA-BFB19A6E439D}" type="slidenum">
              <a:rPr lang="en-GB" smtClean="0"/>
              <a:pPr>
                <a:defRPr/>
              </a:pPr>
              <a:t>5</a:t>
            </a:fld>
            <a:endParaRPr lang="en-GB" dirty="0"/>
          </a:p>
        </p:txBody>
      </p:sp>
    </p:spTree>
    <p:extLst>
      <p:ext uri="{BB962C8B-B14F-4D97-AF65-F5344CB8AC3E}">
        <p14:creationId xmlns:p14="http://schemas.microsoft.com/office/powerpoint/2010/main" val="26070305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idx="10"/>
          </p:nvPr>
        </p:nvSpPr>
        <p:spPr/>
        <p:txBody>
          <a:bodyPr/>
          <a:lstStyle/>
          <a:p>
            <a:pPr>
              <a:defRPr/>
            </a:pPr>
            <a:fld id="{17CCC906-CE96-40E4-84CA-BFB19A6E439D}" type="slidenum">
              <a:rPr lang="en-GB" smtClean="0"/>
              <a:pPr>
                <a:defRPr/>
              </a:pPr>
              <a:t>6</a:t>
            </a:fld>
            <a:endParaRPr lang="en-GB" dirty="0"/>
          </a:p>
        </p:txBody>
      </p:sp>
    </p:spTree>
    <p:extLst>
      <p:ext uri="{BB962C8B-B14F-4D97-AF65-F5344CB8AC3E}">
        <p14:creationId xmlns:p14="http://schemas.microsoft.com/office/powerpoint/2010/main" val="21418250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24B691-C526-461C-AD70-0C84F438988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20948CC9-8BF0-448C-9F8E-2BC63C0D05B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5" name="Footer Placeholder 4">
            <a:extLst>
              <a:ext uri="{FF2B5EF4-FFF2-40B4-BE49-F238E27FC236}">
                <a16:creationId xmlns:a16="http://schemas.microsoft.com/office/drawing/2014/main" id="{0E477C15-B2AD-4D03-912A-960687E91996}"/>
              </a:ext>
            </a:extLst>
          </p:cNvPr>
          <p:cNvSpPr>
            <a:spLocks noGrp="1"/>
          </p:cNvSpPr>
          <p:nvPr>
            <p:ph type="ftr" sz="quarter" idx="11"/>
          </p:nvPr>
        </p:nvSpPr>
        <p:spPr/>
        <p:txBody>
          <a:bodyPr/>
          <a:lstStyle/>
          <a:p>
            <a:r>
              <a:rPr lang="en-GB" dirty="0"/>
              <a:t>Strategic Commissioning</a:t>
            </a:r>
          </a:p>
        </p:txBody>
      </p:sp>
      <p:sp>
        <p:nvSpPr>
          <p:cNvPr id="6" name="Slide Number Placeholder 5">
            <a:extLst>
              <a:ext uri="{FF2B5EF4-FFF2-40B4-BE49-F238E27FC236}">
                <a16:creationId xmlns:a16="http://schemas.microsoft.com/office/drawing/2014/main" id="{4B3EA0E1-411E-4C79-808F-F1478EA7EFDB}"/>
              </a:ext>
            </a:extLst>
          </p:cNvPr>
          <p:cNvSpPr>
            <a:spLocks noGrp="1"/>
          </p:cNvSpPr>
          <p:nvPr>
            <p:ph type="sldNum" sz="quarter" idx="12"/>
          </p:nvPr>
        </p:nvSpPr>
        <p:spPr>
          <a:xfrm>
            <a:off x="9448800" y="6575366"/>
            <a:ext cx="2743200" cy="196618"/>
          </a:xfrm>
          <a:prstGeom prst="rect">
            <a:avLst/>
          </a:prstGeom>
        </p:spPr>
        <p:txBody>
          <a:bodyPr/>
          <a:lstStyle>
            <a:lvl1pPr algn="r">
              <a:defRPr sz="1050">
                <a:solidFill>
                  <a:schemeClr val="bg1"/>
                </a:solidFill>
                <a:latin typeface="Arial Nova" panose="020B0504020202020204" pitchFamily="34" charset="0"/>
              </a:defRPr>
            </a:lvl1pPr>
          </a:lstStyle>
          <a:p>
            <a:fld id="{E48ECDBB-01B9-4130-ADF4-5D26F6BCE4C9}" type="slidenum">
              <a:rPr lang="en-GB" smtClean="0"/>
              <a:pPr/>
              <a:t>‹#›</a:t>
            </a:fld>
            <a:endParaRPr lang="en-GB"/>
          </a:p>
        </p:txBody>
      </p:sp>
    </p:spTree>
    <p:extLst>
      <p:ext uri="{BB962C8B-B14F-4D97-AF65-F5344CB8AC3E}">
        <p14:creationId xmlns:p14="http://schemas.microsoft.com/office/powerpoint/2010/main" val="7116372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589965-89EE-4047-89E2-EF94EA3BEA0C}"/>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09A27C0-2986-40A4-81E6-C73D68216C7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5">
            <a:extLst>
              <a:ext uri="{FF2B5EF4-FFF2-40B4-BE49-F238E27FC236}">
                <a16:creationId xmlns:a16="http://schemas.microsoft.com/office/drawing/2014/main" id="{9E24449E-5F75-4EDB-8982-2C00B5199347}"/>
              </a:ext>
            </a:extLst>
          </p:cNvPr>
          <p:cNvSpPr>
            <a:spLocks noGrp="1"/>
          </p:cNvSpPr>
          <p:nvPr>
            <p:ph type="sldNum" sz="quarter" idx="12"/>
          </p:nvPr>
        </p:nvSpPr>
        <p:spPr>
          <a:xfrm>
            <a:off x="9448800" y="6575366"/>
            <a:ext cx="2743200" cy="196618"/>
          </a:xfrm>
          <a:prstGeom prst="rect">
            <a:avLst/>
          </a:prstGeom>
        </p:spPr>
        <p:txBody>
          <a:bodyPr/>
          <a:lstStyle>
            <a:lvl1pPr algn="r">
              <a:defRPr sz="1050">
                <a:solidFill>
                  <a:schemeClr val="bg1"/>
                </a:solidFill>
                <a:latin typeface="Arial Nova" panose="020B0504020202020204" pitchFamily="34" charset="0"/>
              </a:defRPr>
            </a:lvl1pPr>
          </a:lstStyle>
          <a:p>
            <a:fld id="{E48ECDBB-01B9-4130-ADF4-5D26F6BCE4C9}" type="slidenum">
              <a:rPr lang="en-GB" smtClean="0"/>
              <a:pPr/>
              <a:t>‹#›</a:t>
            </a:fld>
            <a:endParaRPr lang="en-GB"/>
          </a:p>
        </p:txBody>
      </p:sp>
      <p:sp>
        <p:nvSpPr>
          <p:cNvPr id="8" name="Footer Placeholder 4">
            <a:extLst>
              <a:ext uri="{FF2B5EF4-FFF2-40B4-BE49-F238E27FC236}">
                <a16:creationId xmlns:a16="http://schemas.microsoft.com/office/drawing/2014/main" id="{32EAD1A8-E391-4FFE-825C-6F991938E160}"/>
              </a:ext>
            </a:extLst>
          </p:cNvPr>
          <p:cNvSpPr>
            <a:spLocks noGrp="1"/>
          </p:cNvSpPr>
          <p:nvPr>
            <p:ph type="ftr" sz="quarter" idx="11"/>
          </p:nvPr>
        </p:nvSpPr>
        <p:spPr>
          <a:xfrm>
            <a:off x="-9701" y="6529964"/>
            <a:ext cx="4114800" cy="329309"/>
          </a:xfrm>
        </p:spPr>
        <p:txBody>
          <a:bodyPr/>
          <a:lstStyle/>
          <a:p>
            <a:r>
              <a:rPr lang="en-GB" dirty="0"/>
              <a:t>Strategic Commissioning</a:t>
            </a:r>
          </a:p>
        </p:txBody>
      </p:sp>
    </p:spTree>
    <p:extLst>
      <p:ext uri="{BB962C8B-B14F-4D97-AF65-F5344CB8AC3E}">
        <p14:creationId xmlns:p14="http://schemas.microsoft.com/office/powerpoint/2010/main" val="4171743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2DAD186-C704-4217-8872-FF0931C6811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7DE6AE7-EBF1-4C29-8C06-099995A699E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5">
            <a:extLst>
              <a:ext uri="{FF2B5EF4-FFF2-40B4-BE49-F238E27FC236}">
                <a16:creationId xmlns:a16="http://schemas.microsoft.com/office/drawing/2014/main" id="{AB9B0024-5C5B-47D8-AAD8-402C6D0E7E00}"/>
              </a:ext>
            </a:extLst>
          </p:cNvPr>
          <p:cNvSpPr>
            <a:spLocks noGrp="1"/>
          </p:cNvSpPr>
          <p:nvPr>
            <p:ph type="sldNum" sz="quarter" idx="12"/>
          </p:nvPr>
        </p:nvSpPr>
        <p:spPr>
          <a:xfrm>
            <a:off x="9448800" y="6575366"/>
            <a:ext cx="2743200" cy="196618"/>
          </a:xfrm>
          <a:prstGeom prst="rect">
            <a:avLst/>
          </a:prstGeom>
        </p:spPr>
        <p:txBody>
          <a:bodyPr/>
          <a:lstStyle>
            <a:lvl1pPr algn="r">
              <a:defRPr sz="1050">
                <a:solidFill>
                  <a:schemeClr val="bg1"/>
                </a:solidFill>
                <a:latin typeface="Arial Nova" panose="020B0504020202020204" pitchFamily="34" charset="0"/>
              </a:defRPr>
            </a:lvl1pPr>
          </a:lstStyle>
          <a:p>
            <a:fld id="{E48ECDBB-01B9-4130-ADF4-5D26F6BCE4C9}" type="slidenum">
              <a:rPr lang="en-GB" smtClean="0"/>
              <a:pPr/>
              <a:t>‹#›</a:t>
            </a:fld>
            <a:endParaRPr lang="en-GB"/>
          </a:p>
        </p:txBody>
      </p:sp>
      <p:sp>
        <p:nvSpPr>
          <p:cNvPr id="8" name="Footer Placeholder 4">
            <a:extLst>
              <a:ext uri="{FF2B5EF4-FFF2-40B4-BE49-F238E27FC236}">
                <a16:creationId xmlns:a16="http://schemas.microsoft.com/office/drawing/2014/main" id="{FDD8043A-12A9-4899-A9BF-E95072869B9E}"/>
              </a:ext>
            </a:extLst>
          </p:cNvPr>
          <p:cNvSpPr>
            <a:spLocks noGrp="1"/>
          </p:cNvSpPr>
          <p:nvPr>
            <p:ph type="ftr" sz="quarter" idx="11"/>
          </p:nvPr>
        </p:nvSpPr>
        <p:spPr>
          <a:xfrm>
            <a:off x="-9701" y="6529964"/>
            <a:ext cx="4114800" cy="329309"/>
          </a:xfrm>
        </p:spPr>
        <p:txBody>
          <a:bodyPr/>
          <a:lstStyle/>
          <a:p>
            <a:r>
              <a:rPr lang="en-GB" dirty="0"/>
              <a:t>Strategic Commissioning</a:t>
            </a:r>
          </a:p>
        </p:txBody>
      </p:sp>
    </p:spTree>
    <p:extLst>
      <p:ext uri="{BB962C8B-B14F-4D97-AF65-F5344CB8AC3E}">
        <p14:creationId xmlns:p14="http://schemas.microsoft.com/office/powerpoint/2010/main" val="32296956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2D38EA-16BA-473D-BE83-0F6A39F091BE}"/>
              </a:ext>
            </a:extLst>
          </p:cNvPr>
          <p:cNvSpPr>
            <a:spLocks noGrp="1"/>
          </p:cNvSpPr>
          <p:nvPr>
            <p:ph type="title"/>
          </p:nvPr>
        </p:nvSpPr>
        <p:spPr/>
        <p:txBody>
          <a:bodyPr/>
          <a:lstStyle/>
          <a:p>
            <a:r>
              <a:rPr lang="en-US"/>
              <a:t>Click to edit Master title style</a:t>
            </a:r>
            <a:endParaRPr lang="en-GB" dirty="0"/>
          </a:p>
        </p:txBody>
      </p:sp>
      <p:sp>
        <p:nvSpPr>
          <p:cNvPr id="3" name="Content Placeholder 2">
            <a:extLst>
              <a:ext uri="{FF2B5EF4-FFF2-40B4-BE49-F238E27FC236}">
                <a16:creationId xmlns:a16="http://schemas.microsoft.com/office/drawing/2014/main" id="{FF9B2FE3-39EC-4EAA-9184-9C71A54C7EE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7" name="Slide Number Placeholder 5">
            <a:extLst>
              <a:ext uri="{FF2B5EF4-FFF2-40B4-BE49-F238E27FC236}">
                <a16:creationId xmlns:a16="http://schemas.microsoft.com/office/drawing/2014/main" id="{13BEB204-E760-49DE-AC11-99F6FA86E79B}"/>
              </a:ext>
            </a:extLst>
          </p:cNvPr>
          <p:cNvSpPr>
            <a:spLocks noGrp="1"/>
          </p:cNvSpPr>
          <p:nvPr>
            <p:ph type="sldNum" sz="quarter" idx="12"/>
          </p:nvPr>
        </p:nvSpPr>
        <p:spPr>
          <a:xfrm>
            <a:off x="9448800" y="6575366"/>
            <a:ext cx="2743200" cy="196618"/>
          </a:xfrm>
          <a:prstGeom prst="rect">
            <a:avLst/>
          </a:prstGeom>
        </p:spPr>
        <p:txBody>
          <a:bodyPr/>
          <a:lstStyle>
            <a:lvl1pPr algn="r">
              <a:defRPr sz="1050">
                <a:solidFill>
                  <a:schemeClr val="bg1"/>
                </a:solidFill>
                <a:latin typeface="Arial Nova" panose="020B0504020202020204" pitchFamily="34" charset="0"/>
              </a:defRPr>
            </a:lvl1pPr>
          </a:lstStyle>
          <a:p>
            <a:fld id="{E48ECDBB-01B9-4130-ADF4-5D26F6BCE4C9}" type="slidenum">
              <a:rPr lang="en-GB" smtClean="0"/>
              <a:pPr/>
              <a:t>‹#›</a:t>
            </a:fld>
            <a:endParaRPr lang="en-GB"/>
          </a:p>
        </p:txBody>
      </p:sp>
      <p:sp>
        <p:nvSpPr>
          <p:cNvPr id="8" name="Footer Placeholder 4">
            <a:extLst>
              <a:ext uri="{FF2B5EF4-FFF2-40B4-BE49-F238E27FC236}">
                <a16:creationId xmlns:a16="http://schemas.microsoft.com/office/drawing/2014/main" id="{26DA9F78-5CDE-4894-84D2-E3FC55268454}"/>
              </a:ext>
            </a:extLst>
          </p:cNvPr>
          <p:cNvSpPr>
            <a:spLocks noGrp="1"/>
          </p:cNvSpPr>
          <p:nvPr>
            <p:ph type="ftr" sz="quarter" idx="11"/>
          </p:nvPr>
        </p:nvSpPr>
        <p:spPr>
          <a:xfrm>
            <a:off x="-9701" y="6529964"/>
            <a:ext cx="4114800" cy="329309"/>
          </a:xfrm>
        </p:spPr>
        <p:txBody>
          <a:bodyPr/>
          <a:lstStyle/>
          <a:p>
            <a:r>
              <a:rPr lang="en-GB" dirty="0"/>
              <a:t>Strategic Commissioning</a:t>
            </a:r>
          </a:p>
        </p:txBody>
      </p:sp>
    </p:spTree>
    <p:extLst>
      <p:ext uri="{BB962C8B-B14F-4D97-AF65-F5344CB8AC3E}">
        <p14:creationId xmlns:p14="http://schemas.microsoft.com/office/powerpoint/2010/main" val="15777818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00095E-09F4-4A76-8309-5E2C2CAFDD8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dirty="0"/>
          </a:p>
        </p:txBody>
      </p:sp>
      <p:sp>
        <p:nvSpPr>
          <p:cNvPr id="3" name="Text Placeholder 2">
            <a:extLst>
              <a:ext uri="{FF2B5EF4-FFF2-40B4-BE49-F238E27FC236}">
                <a16:creationId xmlns:a16="http://schemas.microsoft.com/office/drawing/2014/main" id="{BE47DE1D-5E3D-4445-9194-36A5E476F51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Slide Number Placeholder 5">
            <a:extLst>
              <a:ext uri="{FF2B5EF4-FFF2-40B4-BE49-F238E27FC236}">
                <a16:creationId xmlns:a16="http://schemas.microsoft.com/office/drawing/2014/main" id="{33725D4D-FDEB-42A9-B69D-0A99FADC40A6}"/>
              </a:ext>
            </a:extLst>
          </p:cNvPr>
          <p:cNvSpPr>
            <a:spLocks noGrp="1"/>
          </p:cNvSpPr>
          <p:nvPr>
            <p:ph type="sldNum" sz="quarter" idx="12"/>
          </p:nvPr>
        </p:nvSpPr>
        <p:spPr>
          <a:xfrm>
            <a:off x="9448800" y="6575366"/>
            <a:ext cx="2743200" cy="196618"/>
          </a:xfrm>
          <a:prstGeom prst="rect">
            <a:avLst/>
          </a:prstGeom>
        </p:spPr>
        <p:txBody>
          <a:bodyPr/>
          <a:lstStyle>
            <a:lvl1pPr algn="r">
              <a:defRPr sz="1050">
                <a:solidFill>
                  <a:schemeClr val="bg1"/>
                </a:solidFill>
                <a:latin typeface="Arial Nova" panose="020B0504020202020204" pitchFamily="34" charset="0"/>
              </a:defRPr>
            </a:lvl1pPr>
          </a:lstStyle>
          <a:p>
            <a:fld id="{E48ECDBB-01B9-4130-ADF4-5D26F6BCE4C9}" type="slidenum">
              <a:rPr lang="en-GB" smtClean="0"/>
              <a:pPr/>
              <a:t>‹#›</a:t>
            </a:fld>
            <a:endParaRPr lang="en-GB"/>
          </a:p>
        </p:txBody>
      </p:sp>
      <p:sp>
        <p:nvSpPr>
          <p:cNvPr id="8" name="Footer Placeholder 4">
            <a:extLst>
              <a:ext uri="{FF2B5EF4-FFF2-40B4-BE49-F238E27FC236}">
                <a16:creationId xmlns:a16="http://schemas.microsoft.com/office/drawing/2014/main" id="{439BE6E1-496A-4A86-BA2C-E6AF4611DF59}"/>
              </a:ext>
            </a:extLst>
          </p:cNvPr>
          <p:cNvSpPr>
            <a:spLocks noGrp="1"/>
          </p:cNvSpPr>
          <p:nvPr>
            <p:ph type="ftr" sz="quarter" idx="11"/>
          </p:nvPr>
        </p:nvSpPr>
        <p:spPr>
          <a:xfrm>
            <a:off x="-9701" y="6529964"/>
            <a:ext cx="4114800" cy="329309"/>
          </a:xfrm>
        </p:spPr>
        <p:txBody>
          <a:bodyPr/>
          <a:lstStyle/>
          <a:p>
            <a:r>
              <a:rPr lang="en-GB" dirty="0"/>
              <a:t>Strategic Commissioning</a:t>
            </a:r>
          </a:p>
        </p:txBody>
      </p:sp>
    </p:spTree>
    <p:extLst>
      <p:ext uri="{BB962C8B-B14F-4D97-AF65-F5344CB8AC3E}">
        <p14:creationId xmlns:p14="http://schemas.microsoft.com/office/powerpoint/2010/main" val="32372429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0B0F69-A19C-4FA0-984B-379FAEB5AA6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98D353D-664B-4CDC-81A2-947A4590633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a:extLst>
              <a:ext uri="{FF2B5EF4-FFF2-40B4-BE49-F238E27FC236}">
                <a16:creationId xmlns:a16="http://schemas.microsoft.com/office/drawing/2014/main" id="{BBCE09B1-0782-4B37-84A5-1CF1FE3CDBD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8" name="Slide Number Placeholder 5">
            <a:extLst>
              <a:ext uri="{FF2B5EF4-FFF2-40B4-BE49-F238E27FC236}">
                <a16:creationId xmlns:a16="http://schemas.microsoft.com/office/drawing/2014/main" id="{1687D8F7-8B53-489C-B241-7121ADAC9EB6}"/>
              </a:ext>
            </a:extLst>
          </p:cNvPr>
          <p:cNvSpPr>
            <a:spLocks noGrp="1"/>
          </p:cNvSpPr>
          <p:nvPr>
            <p:ph type="sldNum" sz="quarter" idx="12"/>
          </p:nvPr>
        </p:nvSpPr>
        <p:spPr>
          <a:xfrm>
            <a:off x="9448800" y="6575366"/>
            <a:ext cx="2743200" cy="196618"/>
          </a:xfrm>
          <a:prstGeom prst="rect">
            <a:avLst/>
          </a:prstGeom>
        </p:spPr>
        <p:txBody>
          <a:bodyPr/>
          <a:lstStyle>
            <a:lvl1pPr algn="r">
              <a:defRPr sz="1050">
                <a:solidFill>
                  <a:schemeClr val="bg1"/>
                </a:solidFill>
                <a:latin typeface="Arial Nova" panose="020B0504020202020204" pitchFamily="34" charset="0"/>
              </a:defRPr>
            </a:lvl1pPr>
          </a:lstStyle>
          <a:p>
            <a:fld id="{E48ECDBB-01B9-4130-ADF4-5D26F6BCE4C9}" type="slidenum">
              <a:rPr lang="en-GB" smtClean="0"/>
              <a:pPr/>
              <a:t>‹#›</a:t>
            </a:fld>
            <a:endParaRPr lang="en-GB"/>
          </a:p>
        </p:txBody>
      </p:sp>
      <p:sp>
        <p:nvSpPr>
          <p:cNvPr id="9" name="Footer Placeholder 4">
            <a:extLst>
              <a:ext uri="{FF2B5EF4-FFF2-40B4-BE49-F238E27FC236}">
                <a16:creationId xmlns:a16="http://schemas.microsoft.com/office/drawing/2014/main" id="{DC64DA20-0D87-4B3C-8D24-2839469EB643}"/>
              </a:ext>
            </a:extLst>
          </p:cNvPr>
          <p:cNvSpPr>
            <a:spLocks noGrp="1"/>
          </p:cNvSpPr>
          <p:nvPr>
            <p:ph type="ftr" sz="quarter" idx="11"/>
          </p:nvPr>
        </p:nvSpPr>
        <p:spPr>
          <a:xfrm>
            <a:off x="-9701" y="6529964"/>
            <a:ext cx="4114800" cy="329309"/>
          </a:xfrm>
        </p:spPr>
        <p:txBody>
          <a:bodyPr/>
          <a:lstStyle/>
          <a:p>
            <a:r>
              <a:rPr lang="en-GB" dirty="0"/>
              <a:t>Strategic Commissioning</a:t>
            </a:r>
          </a:p>
        </p:txBody>
      </p:sp>
    </p:spTree>
    <p:extLst>
      <p:ext uri="{BB962C8B-B14F-4D97-AF65-F5344CB8AC3E}">
        <p14:creationId xmlns:p14="http://schemas.microsoft.com/office/powerpoint/2010/main" val="39516667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DF1DD-6C72-4AE9-AEB8-5714BF39A8D5}"/>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072F8E7-2192-43CE-8B20-410E13877B9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F944AB6-ECE2-41CE-BFCA-1A72907AAF8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8EB65205-5110-42A8-9D4C-040A0BF8DB0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CFB4B43-A731-49D1-9E36-19F5D80960C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Slide Number Placeholder 5">
            <a:extLst>
              <a:ext uri="{FF2B5EF4-FFF2-40B4-BE49-F238E27FC236}">
                <a16:creationId xmlns:a16="http://schemas.microsoft.com/office/drawing/2014/main" id="{847FF83B-2206-4EF0-942C-8398587536D5}"/>
              </a:ext>
            </a:extLst>
          </p:cNvPr>
          <p:cNvSpPr>
            <a:spLocks noGrp="1"/>
          </p:cNvSpPr>
          <p:nvPr>
            <p:ph type="sldNum" sz="quarter" idx="12"/>
          </p:nvPr>
        </p:nvSpPr>
        <p:spPr>
          <a:xfrm>
            <a:off x="9448800" y="6575366"/>
            <a:ext cx="2743200" cy="196618"/>
          </a:xfrm>
          <a:prstGeom prst="rect">
            <a:avLst/>
          </a:prstGeom>
        </p:spPr>
        <p:txBody>
          <a:bodyPr/>
          <a:lstStyle>
            <a:lvl1pPr algn="r">
              <a:defRPr sz="1050">
                <a:solidFill>
                  <a:schemeClr val="bg1"/>
                </a:solidFill>
                <a:latin typeface="Arial Nova" panose="020B0504020202020204" pitchFamily="34" charset="0"/>
              </a:defRPr>
            </a:lvl1pPr>
          </a:lstStyle>
          <a:p>
            <a:fld id="{E48ECDBB-01B9-4130-ADF4-5D26F6BCE4C9}" type="slidenum">
              <a:rPr lang="en-GB" smtClean="0"/>
              <a:pPr/>
              <a:t>‹#›</a:t>
            </a:fld>
            <a:endParaRPr lang="en-GB"/>
          </a:p>
        </p:txBody>
      </p:sp>
      <p:sp>
        <p:nvSpPr>
          <p:cNvPr id="11" name="Footer Placeholder 4">
            <a:extLst>
              <a:ext uri="{FF2B5EF4-FFF2-40B4-BE49-F238E27FC236}">
                <a16:creationId xmlns:a16="http://schemas.microsoft.com/office/drawing/2014/main" id="{2B83C3EB-063A-4CD6-BC6C-1BF1BD0DB8C3}"/>
              </a:ext>
            </a:extLst>
          </p:cNvPr>
          <p:cNvSpPr>
            <a:spLocks noGrp="1"/>
          </p:cNvSpPr>
          <p:nvPr>
            <p:ph type="ftr" sz="quarter" idx="11"/>
          </p:nvPr>
        </p:nvSpPr>
        <p:spPr>
          <a:xfrm>
            <a:off x="-9701" y="6529964"/>
            <a:ext cx="4114800" cy="329309"/>
          </a:xfrm>
        </p:spPr>
        <p:txBody>
          <a:bodyPr/>
          <a:lstStyle/>
          <a:p>
            <a:r>
              <a:rPr lang="en-GB" dirty="0"/>
              <a:t>Strategic Commissioning</a:t>
            </a:r>
          </a:p>
        </p:txBody>
      </p:sp>
    </p:spTree>
    <p:extLst>
      <p:ext uri="{BB962C8B-B14F-4D97-AF65-F5344CB8AC3E}">
        <p14:creationId xmlns:p14="http://schemas.microsoft.com/office/powerpoint/2010/main" val="7664791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47CAEF-091E-4B1F-ACED-683C43AB7267}"/>
              </a:ext>
            </a:extLst>
          </p:cNvPr>
          <p:cNvSpPr>
            <a:spLocks noGrp="1"/>
          </p:cNvSpPr>
          <p:nvPr>
            <p:ph type="title"/>
          </p:nvPr>
        </p:nvSpPr>
        <p:spPr/>
        <p:txBody>
          <a:bodyPr/>
          <a:lstStyle/>
          <a:p>
            <a:r>
              <a:rPr lang="en-US"/>
              <a:t>Click to edit Master title style</a:t>
            </a:r>
            <a:endParaRPr lang="en-GB"/>
          </a:p>
        </p:txBody>
      </p:sp>
      <p:sp>
        <p:nvSpPr>
          <p:cNvPr id="6" name="Slide Number Placeholder 5">
            <a:extLst>
              <a:ext uri="{FF2B5EF4-FFF2-40B4-BE49-F238E27FC236}">
                <a16:creationId xmlns:a16="http://schemas.microsoft.com/office/drawing/2014/main" id="{6A5BDD28-360E-4116-AB38-9C36EC1B2CBF}"/>
              </a:ext>
            </a:extLst>
          </p:cNvPr>
          <p:cNvSpPr>
            <a:spLocks noGrp="1"/>
          </p:cNvSpPr>
          <p:nvPr>
            <p:ph type="sldNum" sz="quarter" idx="12"/>
          </p:nvPr>
        </p:nvSpPr>
        <p:spPr>
          <a:xfrm>
            <a:off x="9448800" y="6575366"/>
            <a:ext cx="2743200" cy="196618"/>
          </a:xfrm>
          <a:prstGeom prst="rect">
            <a:avLst/>
          </a:prstGeom>
        </p:spPr>
        <p:txBody>
          <a:bodyPr/>
          <a:lstStyle>
            <a:lvl1pPr algn="r">
              <a:defRPr sz="1050">
                <a:solidFill>
                  <a:schemeClr val="bg1"/>
                </a:solidFill>
                <a:latin typeface="Arial Nova" panose="020B0504020202020204" pitchFamily="34" charset="0"/>
              </a:defRPr>
            </a:lvl1pPr>
          </a:lstStyle>
          <a:p>
            <a:fld id="{E48ECDBB-01B9-4130-ADF4-5D26F6BCE4C9}" type="slidenum">
              <a:rPr lang="en-GB" smtClean="0"/>
              <a:pPr/>
              <a:t>‹#›</a:t>
            </a:fld>
            <a:endParaRPr lang="en-GB"/>
          </a:p>
        </p:txBody>
      </p:sp>
      <p:sp>
        <p:nvSpPr>
          <p:cNvPr id="7" name="Footer Placeholder 4">
            <a:extLst>
              <a:ext uri="{FF2B5EF4-FFF2-40B4-BE49-F238E27FC236}">
                <a16:creationId xmlns:a16="http://schemas.microsoft.com/office/drawing/2014/main" id="{80C62030-09E9-4ED9-A590-F41837364D1E}"/>
              </a:ext>
            </a:extLst>
          </p:cNvPr>
          <p:cNvSpPr>
            <a:spLocks noGrp="1"/>
          </p:cNvSpPr>
          <p:nvPr>
            <p:ph type="ftr" sz="quarter" idx="11"/>
          </p:nvPr>
        </p:nvSpPr>
        <p:spPr>
          <a:xfrm>
            <a:off x="-9701" y="6529964"/>
            <a:ext cx="4114800" cy="329309"/>
          </a:xfrm>
        </p:spPr>
        <p:txBody>
          <a:bodyPr/>
          <a:lstStyle/>
          <a:p>
            <a:r>
              <a:rPr lang="en-GB" dirty="0"/>
              <a:t>Strategic Commissioning</a:t>
            </a:r>
          </a:p>
        </p:txBody>
      </p:sp>
    </p:spTree>
    <p:extLst>
      <p:ext uri="{BB962C8B-B14F-4D97-AF65-F5344CB8AC3E}">
        <p14:creationId xmlns:p14="http://schemas.microsoft.com/office/powerpoint/2010/main" val="10929915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5">
            <a:extLst>
              <a:ext uri="{FF2B5EF4-FFF2-40B4-BE49-F238E27FC236}">
                <a16:creationId xmlns:a16="http://schemas.microsoft.com/office/drawing/2014/main" id="{B2125224-58FC-4E05-9CC3-41681FFBAA46}"/>
              </a:ext>
            </a:extLst>
          </p:cNvPr>
          <p:cNvSpPr>
            <a:spLocks noGrp="1"/>
          </p:cNvSpPr>
          <p:nvPr>
            <p:ph type="sldNum" sz="quarter" idx="12"/>
          </p:nvPr>
        </p:nvSpPr>
        <p:spPr>
          <a:xfrm>
            <a:off x="9448800" y="6575366"/>
            <a:ext cx="2743200" cy="196618"/>
          </a:xfrm>
          <a:prstGeom prst="rect">
            <a:avLst/>
          </a:prstGeom>
        </p:spPr>
        <p:txBody>
          <a:bodyPr/>
          <a:lstStyle>
            <a:lvl1pPr algn="r">
              <a:defRPr sz="1050">
                <a:solidFill>
                  <a:schemeClr val="bg1"/>
                </a:solidFill>
                <a:latin typeface="Arial Nova" panose="020B0504020202020204" pitchFamily="34" charset="0"/>
              </a:defRPr>
            </a:lvl1pPr>
          </a:lstStyle>
          <a:p>
            <a:fld id="{E48ECDBB-01B9-4130-ADF4-5D26F6BCE4C9}" type="slidenum">
              <a:rPr lang="en-GB" smtClean="0"/>
              <a:pPr/>
              <a:t>‹#›</a:t>
            </a:fld>
            <a:endParaRPr lang="en-GB"/>
          </a:p>
        </p:txBody>
      </p:sp>
      <p:sp>
        <p:nvSpPr>
          <p:cNvPr id="6" name="Footer Placeholder 4">
            <a:extLst>
              <a:ext uri="{FF2B5EF4-FFF2-40B4-BE49-F238E27FC236}">
                <a16:creationId xmlns:a16="http://schemas.microsoft.com/office/drawing/2014/main" id="{7596BFE4-AF04-4643-AB64-3E40575341D0}"/>
              </a:ext>
            </a:extLst>
          </p:cNvPr>
          <p:cNvSpPr>
            <a:spLocks noGrp="1"/>
          </p:cNvSpPr>
          <p:nvPr>
            <p:ph type="ftr" sz="quarter" idx="11"/>
          </p:nvPr>
        </p:nvSpPr>
        <p:spPr>
          <a:xfrm>
            <a:off x="-9701" y="6529964"/>
            <a:ext cx="4114800" cy="329309"/>
          </a:xfrm>
        </p:spPr>
        <p:txBody>
          <a:bodyPr/>
          <a:lstStyle/>
          <a:p>
            <a:r>
              <a:rPr lang="en-GB" dirty="0"/>
              <a:t>Strategic Commissioning</a:t>
            </a:r>
          </a:p>
        </p:txBody>
      </p:sp>
    </p:spTree>
    <p:extLst>
      <p:ext uri="{BB962C8B-B14F-4D97-AF65-F5344CB8AC3E}">
        <p14:creationId xmlns:p14="http://schemas.microsoft.com/office/powerpoint/2010/main" val="40947647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11A999-382A-4346-96E9-4517E6BCA74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84BFF2B6-18DC-40BA-BB78-8F8CB94079A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06B79763-4159-442E-90B9-860B8D29C40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Slide Number Placeholder 5">
            <a:extLst>
              <a:ext uri="{FF2B5EF4-FFF2-40B4-BE49-F238E27FC236}">
                <a16:creationId xmlns:a16="http://schemas.microsoft.com/office/drawing/2014/main" id="{F00DF470-45DA-4CAB-AB15-733673B8C914}"/>
              </a:ext>
            </a:extLst>
          </p:cNvPr>
          <p:cNvSpPr>
            <a:spLocks noGrp="1"/>
          </p:cNvSpPr>
          <p:nvPr>
            <p:ph type="sldNum" sz="quarter" idx="12"/>
          </p:nvPr>
        </p:nvSpPr>
        <p:spPr>
          <a:xfrm>
            <a:off x="9448800" y="6575366"/>
            <a:ext cx="2743200" cy="196618"/>
          </a:xfrm>
          <a:prstGeom prst="rect">
            <a:avLst/>
          </a:prstGeom>
        </p:spPr>
        <p:txBody>
          <a:bodyPr/>
          <a:lstStyle>
            <a:lvl1pPr algn="r">
              <a:defRPr sz="1050">
                <a:solidFill>
                  <a:schemeClr val="bg1"/>
                </a:solidFill>
                <a:latin typeface="Arial Nova" panose="020B0504020202020204" pitchFamily="34" charset="0"/>
              </a:defRPr>
            </a:lvl1pPr>
          </a:lstStyle>
          <a:p>
            <a:fld id="{E48ECDBB-01B9-4130-ADF4-5D26F6BCE4C9}" type="slidenum">
              <a:rPr lang="en-GB" smtClean="0"/>
              <a:pPr/>
              <a:t>‹#›</a:t>
            </a:fld>
            <a:endParaRPr lang="en-GB"/>
          </a:p>
        </p:txBody>
      </p:sp>
      <p:sp>
        <p:nvSpPr>
          <p:cNvPr id="9" name="Footer Placeholder 4">
            <a:extLst>
              <a:ext uri="{FF2B5EF4-FFF2-40B4-BE49-F238E27FC236}">
                <a16:creationId xmlns:a16="http://schemas.microsoft.com/office/drawing/2014/main" id="{1AD99DBA-2092-4223-AEA8-C161265F7ED6}"/>
              </a:ext>
            </a:extLst>
          </p:cNvPr>
          <p:cNvSpPr>
            <a:spLocks noGrp="1"/>
          </p:cNvSpPr>
          <p:nvPr>
            <p:ph type="ftr" sz="quarter" idx="11"/>
          </p:nvPr>
        </p:nvSpPr>
        <p:spPr>
          <a:xfrm>
            <a:off x="-9701" y="6529964"/>
            <a:ext cx="4114800" cy="329309"/>
          </a:xfrm>
        </p:spPr>
        <p:txBody>
          <a:bodyPr/>
          <a:lstStyle/>
          <a:p>
            <a:r>
              <a:rPr lang="en-GB" dirty="0"/>
              <a:t>Strategic Commissioning</a:t>
            </a:r>
          </a:p>
        </p:txBody>
      </p:sp>
    </p:spTree>
    <p:extLst>
      <p:ext uri="{BB962C8B-B14F-4D97-AF65-F5344CB8AC3E}">
        <p14:creationId xmlns:p14="http://schemas.microsoft.com/office/powerpoint/2010/main" val="35345895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D42E8E-6F95-42C4-A319-F9EE1725FF5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380DA37A-5BAC-4EFA-9D1E-7B0B1B583AE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4" name="Text Placeholder 3">
            <a:extLst>
              <a:ext uri="{FF2B5EF4-FFF2-40B4-BE49-F238E27FC236}">
                <a16:creationId xmlns:a16="http://schemas.microsoft.com/office/drawing/2014/main" id="{26AE11F3-7245-4D35-AE73-BCC68906AE1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Slide Number Placeholder 5">
            <a:extLst>
              <a:ext uri="{FF2B5EF4-FFF2-40B4-BE49-F238E27FC236}">
                <a16:creationId xmlns:a16="http://schemas.microsoft.com/office/drawing/2014/main" id="{FC152679-C018-4E88-BCE0-32E8AD5CC3B3}"/>
              </a:ext>
            </a:extLst>
          </p:cNvPr>
          <p:cNvSpPr>
            <a:spLocks noGrp="1"/>
          </p:cNvSpPr>
          <p:nvPr>
            <p:ph type="sldNum" sz="quarter" idx="12"/>
          </p:nvPr>
        </p:nvSpPr>
        <p:spPr>
          <a:xfrm>
            <a:off x="9448800" y="6575366"/>
            <a:ext cx="2743200" cy="196618"/>
          </a:xfrm>
          <a:prstGeom prst="rect">
            <a:avLst/>
          </a:prstGeom>
        </p:spPr>
        <p:txBody>
          <a:bodyPr/>
          <a:lstStyle>
            <a:lvl1pPr algn="r">
              <a:defRPr sz="1050">
                <a:solidFill>
                  <a:schemeClr val="bg1"/>
                </a:solidFill>
                <a:latin typeface="Arial Nova" panose="020B0504020202020204" pitchFamily="34" charset="0"/>
              </a:defRPr>
            </a:lvl1pPr>
          </a:lstStyle>
          <a:p>
            <a:fld id="{E48ECDBB-01B9-4130-ADF4-5D26F6BCE4C9}" type="slidenum">
              <a:rPr lang="en-GB" smtClean="0"/>
              <a:pPr/>
              <a:t>‹#›</a:t>
            </a:fld>
            <a:endParaRPr lang="en-GB"/>
          </a:p>
        </p:txBody>
      </p:sp>
      <p:sp>
        <p:nvSpPr>
          <p:cNvPr id="9" name="Footer Placeholder 4">
            <a:extLst>
              <a:ext uri="{FF2B5EF4-FFF2-40B4-BE49-F238E27FC236}">
                <a16:creationId xmlns:a16="http://schemas.microsoft.com/office/drawing/2014/main" id="{90696E3A-C35C-4805-8FBC-49CF6533C78F}"/>
              </a:ext>
            </a:extLst>
          </p:cNvPr>
          <p:cNvSpPr>
            <a:spLocks noGrp="1"/>
          </p:cNvSpPr>
          <p:nvPr>
            <p:ph type="ftr" sz="quarter" idx="11"/>
          </p:nvPr>
        </p:nvSpPr>
        <p:spPr>
          <a:xfrm>
            <a:off x="-9701" y="6529964"/>
            <a:ext cx="4114800" cy="329309"/>
          </a:xfrm>
        </p:spPr>
        <p:txBody>
          <a:bodyPr/>
          <a:lstStyle/>
          <a:p>
            <a:r>
              <a:rPr lang="en-GB" dirty="0"/>
              <a:t>Strategic Commissioning</a:t>
            </a:r>
          </a:p>
        </p:txBody>
      </p:sp>
    </p:spTree>
    <p:extLst>
      <p:ext uri="{BB962C8B-B14F-4D97-AF65-F5344CB8AC3E}">
        <p14:creationId xmlns:p14="http://schemas.microsoft.com/office/powerpoint/2010/main" val="40203885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D57A2BA-A4A2-44B1-818C-EC4712CD635B}"/>
              </a:ext>
            </a:extLst>
          </p:cNvPr>
          <p:cNvSpPr/>
          <p:nvPr userDrawn="1"/>
        </p:nvSpPr>
        <p:spPr>
          <a:xfrm>
            <a:off x="3412" y="6528475"/>
            <a:ext cx="12188588" cy="334737"/>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Placeholder 1">
            <a:extLst>
              <a:ext uri="{FF2B5EF4-FFF2-40B4-BE49-F238E27FC236}">
                <a16:creationId xmlns:a16="http://schemas.microsoft.com/office/drawing/2014/main" id="{FCB23C81-11A6-40CE-9868-BF417CC68E5E}"/>
              </a:ext>
            </a:extLst>
          </p:cNvPr>
          <p:cNvSpPr>
            <a:spLocks noGrp="1"/>
          </p:cNvSpPr>
          <p:nvPr>
            <p:ph type="title"/>
          </p:nvPr>
        </p:nvSpPr>
        <p:spPr>
          <a:xfrm>
            <a:off x="65116" y="136526"/>
            <a:ext cx="10515600" cy="445366"/>
          </a:xfrm>
          <a:prstGeom prst="rect">
            <a:avLst/>
          </a:prstGeom>
        </p:spPr>
        <p:txBody>
          <a:bodyPr vert="horz" lIns="91440" tIns="45720" rIns="91440" bIns="45720" rtlCol="0" anchor="ctr">
            <a:normAutofit/>
          </a:bodyPr>
          <a:lstStyle/>
          <a:p>
            <a:r>
              <a:rPr lang="en-US"/>
              <a:t>Click to edit Master title style</a:t>
            </a:r>
            <a:endParaRPr lang="en-GB" dirty="0"/>
          </a:p>
        </p:txBody>
      </p:sp>
      <p:sp>
        <p:nvSpPr>
          <p:cNvPr id="3" name="Text Placeholder 2">
            <a:extLst>
              <a:ext uri="{FF2B5EF4-FFF2-40B4-BE49-F238E27FC236}">
                <a16:creationId xmlns:a16="http://schemas.microsoft.com/office/drawing/2014/main" id="{39BFAA47-5181-4EC5-8B2E-60548D6B5DA4}"/>
              </a:ext>
            </a:extLst>
          </p:cNvPr>
          <p:cNvSpPr>
            <a:spLocks noGrp="1"/>
          </p:cNvSpPr>
          <p:nvPr>
            <p:ph type="body" idx="1"/>
          </p:nvPr>
        </p:nvSpPr>
        <p:spPr>
          <a:xfrm>
            <a:off x="472440" y="1380259"/>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Footer Placeholder 4">
            <a:extLst>
              <a:ext uri="{FF2B5EF4-FFF2-40B4-BE49-F238E27FC236}">
                <a16:creationId xmlns:a16="http://schemas.microsoft.com/office/drawing/2014/main" id="{243B277C-1813-46DE-A3F7-35782ABCAA86}"/>
              </a:ext>
            </a:extLst>
          </p:cNvPr>
          <p:cNvSpPr>
            <a:spLocks noGrp="1"/>
          </p:cNvSpPr>
          <p:nvPr>
            <p:ph type="ftr" sz="quarter" idx="3"/>
          </p:nvPr>
        </p:nvSpPr>
        <p:spPr>
          <a:xfrm>
            <a:off x="10771" y="6526552"/>
            <a:ext cx="4114800" cy="329309"/>
          </a:xfrm>
          <a:prstGeom prst="rect">
            <a:avLst/>
          </a:prstGeom>
        </p:spPr>
        <p:txBody>
          <a:bodyPr vert="horz" lIns="91440" tIns="45720" rIns="91440" bIns="45720" rtlCol="0" anchor="ctr"/>
          <a:lstStyle>
            <a:lvl1pPr algn="l">
              <a:defRPr sz="1200">
                <a:solidFill>
                  <a:schemeClr val="bg1"/>
                </a:solidFill>
                <a:latin typeface="Arial Nova" panose="020B0504020202020204" pitchFamily="34" charset="0"/>
              </a:defRPr>
            </a:lvl1pPr>
          </a:lstStyle>
          <a:p>
            <a:r>
              <a:rPr lang="en-GB" dirty="0"/>
              <a:t>Strategic Commissioning</a:t>
            </a:r>
          </a:p>
        </p:txBody>
      </p:sp>
      <p:cxnSp>
        <p:nvCxnSpPr>
          <p:cNvPr id="9" name="Straight Connector 8">
            <a:extLst>
              <a:ext uri="{FF2B5EF4-FFF2-40B4-BE49-F238E27FC236}">
                <a16:creationId xmlns:a16="http://schemas.microsoft.com/office/drawing/2014/main" id="{DC5B7A2E-DB2B-4724-9025-234B44471039}"/>
              </a:ext>
            </a:extLst>
          </p:cNvPr>
          <p:cNvCxnSpPr>
            <a:cxnSpLocks/>
          </p:cNvCxnSpPr>
          <p:nvPr userDrawn="1"/>
        </p:nvCxnSpPr>
        <p:spPr>
          <a:xfrm>
            <a:off x="-8313" y="748146"/>
            <a:ext cx="10465724"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pic>
        <p:nvPicPr>
          <p:cNvPr id="10" name="Picture 9" descr="KCC_Logo_New_2012_Framed">
            <a:extLst>
              <a:ext uri="{FF2B5EF4-FFF2-40B4-BE49-F238E27FC236}">
                <a16:creationId xmlns:a16="http://schemas.microsoft.com/office/drawing/2014/main" id="{6E77DD53-D0CB-4221-AD28-E1C9CBB91CC2}"/>
              </a:ext>
            </a:extLst>
          </p:cNvPr>
          <p:cNvPicPr/>
          <p:nvPr userDrawn="1"/>
        </p:nvPicPr>
        <p:blipFill>
          <a:blip r:embed="rId13"/>
          <a:srcRect/>
          <a:stretch>
            <a:fillRect/>
          </a:stretch>
        </p:blipFill>
        <p:spPr bwMode="auto">
          <a:xfrm>
            <a:off x="10558132" y="120260"/>
            <a:ext cx="1515807" cy="886530"/>
          </a:xfrm>
          <a:prstGeom prst="rect">
            <a:avLst/>
          </a:prstGeom>
          <a:noFill/>
          <a:ln w="9525">
            <a:noFill/>
            <a:miter lim="800000"/>
            <a:headEnd/>
            <a:tailEnd/>
          </a:ln>
        </p:spPr>
      </p:pic>
    </p:spTree>
    <p:extLst>
      <p:ext uri="{BB962C8B-B14F-4D97-AF65-F5344CB8AC3E}">
        <p14:creationId xmlns:p14="http://schemas.microsoft.com/office/powerpoint/2010/main" val="36996571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1800" kern="1200">
          <a:solidFill>
            <a:schemeClr val="tx1"/>
          </a:solidFill>
          <a:latin typeface="Arial Nova" panose="020B0504020202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Nova" panose="020B0504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Nova" panose="020B0504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Nova" panose="020B0504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Nova" panose="020B0504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Nova" panose="020B0504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kelsi.org.uk/news-and-events/news/primary/sen-inclusion-discussion-paper"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F956F4-FC3F-4EA2-8C91-6736F88A2219}"/>
              </a:ext>
            </a:extLst>
          </p:cNvPr>
          <p:cNvSpPr>
            <a:spLocks noGrp="1"/>
          </p:cNvSpPr>
          <p:nvPr>
            <p:ph type="ctrTitle"/>
          </p:nvPr>
        </p:nvSpPr>
        <p:spPr>
          <a:xfrm>
            <a:off x="1981200" y="1731963"/>
            <a:ext cx="8229600" cy="2387600"/>
          </a:xfrm>
        </p:spPr>
        <p:txBody>
          <a:bodyPr/>
          <a:lstStyle/>
          <a:p>
            <a:r>
              <a:rPr lang="en-GB" dirty="0">
                <a:latin typeface="+mn-lt"/>
              </a:rPr>
              <a:t>High Needs Update</a:t>
            </a:r>
          </a:p>
        </p:txBody>
      </p:sp>
      <p:sp>
        <p:nvSpPr>
          <p:cNvPr id="4" name="Slide Number Placeholder 3">
            <a:extLst>
              <a:ext uri="{FF2B5EF4-FFF2-40B4-BE49-F238E27FC236}">
                <a16:creationId xmlns:a16="http://schemas.microsoft.com/office/drawing/2014/main" id="{53941478-5EE9-47F7-B966-06B3BFEFF077}"/>
              </a:ext>
            </a:extLst>
          </p:cNvPr>
          <p:cNvSpPr>
            <a:spLocks noGrp="1"/>
          </p:cNvSpPr>
          <p:nvPr>
            <p:ph type="sldNum" sz="quarter" idx="12"/>
          </p:nvPr>
        </p:nvSpPr>
        <p:spPr/>
        <p:txBody>
          <a:bodyPr/>
          <a:lstStyle/>
          <a:p>
            <a:fld id="{E48ECDBB-01B9-4130-ADF4-5D26F6BCE4C9}" type="slidenum">
              <a:rPr lang="en-GB" smtClean="0"/>
              <a:pPr/>
              <a:t>1</a:t>
            </a:fld>
            <a:endParaRPr lang="en-GB"/>
          </a:p>
        </p:txBody>
      </p:sp>
    </p:spTree>
    <p:extLst>
      <p:ext uri="{BB962C8B-B14F-4D97-AF65-F5344CB8AC3E}">
        <p14:creationId xmlns:p14="http://schemas.microsoft.com/office/powerpoint/2010/main" val="21697660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9B9E39-7A76-4749-B84C-FC9F45900BBF}"/>
              </a:ext>
            </a:extLst>
          </p:cNvPr>
          <p:cNvSpPr>
            <a:spLocks noGrp="1"/>
          </p:cNvSpPr>
          <p:nvPr>
            <p:ph type="title"/>
          </p:nvPr>
        </p:nvSpPr>
        <p:spPr/>
        <p:txBody>
          <a:bodyPr/>
          <a:lstStyle/>
          <a:p>
            <a:r>
              <a:rPr lang="en-GB" dirty="0">
                <a:latin typeface="+mn-lt"/>
              </a:rPr>
              <a:t>Introduction</a:t>
            </a:r>
          </a:p>
        </p:txBody>
      </p:sp>
      <p:sp>
        <p:nvSpPr>
          <p:cNvPr id="3" name="Rectangle 2">
            <a:extLst>
              <a:ext uri="{FF2B5EF4-FFF2-40B4-BE49-F238E27FC236}">
                <a16:creationId xmlns:a16="http://schemas.microsoft.com/office/drawing/2014/main" id="{72F722A7-DD3D-4601-A06D-758E3449BA03}"/>
              </a:ext>
            </a:extLst>
          </p:cNvPr>
          <p:cNvSpPr/>
          <p:nvPr/>
        </p:nvSpPr>
        <p:spPr>
          <a:xfrm>
            <a:off x="781878" y="1734093"/>
            <a:ext cx="10628243" cy="3416320"/>
          </a:xfrm>
          <a:prstGeom prst="rect">
            <a:avLst/>
          </a:prstGeom>
        </p:spPr>
        <p:txBody>
          <a:bodyPr wrap="square">
            <a:spAutoFit/>
          </a:bodyPr>
          <a:lstStyle/>
          <a:p>
            <a:pPr algn="ctr"/>
            <a:r>
              <a:rPr lang="en-GB" dirty="0"/>
              <a:t>In the School Funding consultation launched in 2019, KCC proposed for 2020-21 to repeat the 1% transfer from the Schools Block into the High Needs Block, estimated at £9.8m. The Cabinet Member for Education and Skills took the decision on 15 January 2020 with the following detail:</a:t>
            </a:r>
          </a:p>
          <a:p>
            <a:pPr algn="ctr"/>
            <a:endParaRPr lang="en-GB" dirty="0"/>
          </a:p>
          <a:p>
            <a:pPr algn="ctr"/>
            <a:r>
              <a:rPr lang="en-GB" b="1" i="1" dirty="0"/>
              <a:t>“Unlike previous years where we have requested a transfer to help reduce the deficit, this time we want to consider a different approach.  This transfer would be used to support much greater inclusion in mainstream schools.  It is our intention that this funding, whilst initially retained by KCC, will be paid to mainstream schools and academies that operate inclusively. This will help to address one of the key issues highlighted by Ofsted in the Special Educational Needs and Disability (SEND) inspection of the local area earlier this year.“</a:t>
            </a:r>
          </a:p>
          <a:p>
            <a:pPr algn="ctr"/>
            <a:endParaRPr lang="en-GB" dirty="0"/>
          </a:p>
          <a:p>
            <a:pPr algn="ctr"/>
            <a:endParaRPr lang="en-GB" dirty="0"/>
          </a:p>
          <a:p>
            <a:pPr algn="ctr"/>
            <a:endParaRPr lang="en-GB" dirty="0"/>
          </a:p>
        </p:txBody>
      </p:sp>
      <p:sp>
        <p:nvSpPr>
          <p:cNvPr id="4" name="Slide Number Placeholder 3">
            <a:extLst>
              <a:ext uri="{FF2B5EF4-FFF2-40B4-BE49-F238E27FC236}">
                <a16:creationId xmlns:a16="http://schemas.microsoft.com/office/drawing/2014/main" id="{3CD5A7C6-FE4D-4D67-9D54-D8917FADEE2E}"/>
              </a:ext>
            </a:extLst>
          </p:cNvPr>
          <p:cNvSpPr>
            <a:spLocks noGrp="1"/>
          </p:cNvSpPr>
          <p:nvPr>
            <p:ph type="sldNum" sz="quarter" idx="12"/>
          </p:nvPr>
        </p:nvSpPr>
        <p:spPr/>
        <p:txBody>
          <a:bodyPr/>
          <a:lstStyle/>
          <a:p>
            <a:fld id="{E48ECDBB-01B9-4130-ADF4-5D26F6BCE4C9}" type="slidenum">
              <a:rPr lang="en-GB" smtClean="0"/>
              <a:pPr/>
              <a:t>10</a:t>
            </a:fld>
            <a:endParaRPr lang="en-GB"/>
          </a:p>
        </p:txBody>
      </p:sp>
    </p:spTree>
    <p:extLst>
      <p:ext uri="{BB962C8B-B14F-4D97-AF65-F5344CB8AC3E}">
        <p14:creationId xmlns:p14="http://schemas.microsoft.com/office/powerpoint/2010/main" val="34408502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EA74FF-10CA-4D03-B089-5C7380ED5708}"/>
              </a:ext>
            </a:extLst>
          </p:cNvPr>
          <p:cNvSpPr>
            <a:spLocks noGrp="1"/>
          </p:cNvSpPr>
          <p:nvPr>
            <p:ph type="title"/>
          </p:nvPr>
        </p:nvSpPr>
        <p:spPr/>
        <p:txBody>
          <a:bodyPr/>
          <a:lstStyle/>
          <a:p>
            <a:r>
              <a:rPr lang="en-GB" dirty="0">
                <a:latin typeface="+mn-lt"/>
              </a:rPr>
              <a:t>Activity already undertaken</a:t>
            </a:r>
          </a:p>
        </p:txBody>
      </p:sp>
      <p:sp>
        <p:nvSpPr>
          <p:cNvPr id="3" name="Content Placeholder 2">
            <a:extLst>
              <a:ext uri="{FF2B5EF4-FFF2-40B4-BE49-F238E27FC236}">
                <a16:creationId xmlns:a16="http://schemas.microsoft.com/office/drawing/2014/main" id="{E9492CEB-2930-4203-BACE-5628F04C186A}"/>
              </a:ext>
            </a:extLst>
          </p:cNvPr>
          <p:cNvSpPr>
            <a:spLocks noGrp="1"/>
          </p:cNvSpPr>
          <p:nvPr>
            <p:ph idx="1"/>
          </p:nvPr>
        </p:nvSpPr>
        <p:spPr>
          <a:xfrm>
            <a:off x="609600" y="1295033"/>
            <a:ext cx="10972800" cy="4267933"/>
          </a:xfrm>
        </p:spPr>
        <p:txBody>
          <a:bodyPr/>
          <a:lstStyle/>
          <a:p>
            <a:r>
              <a:rPr lang="en-GB" sz="2400" dirty="0">
                <a:latin typeface="+mn-lt"/>
              </a:rPr>
              <a:t>ISOS survey collaboration with KAH</a:t>
            </a:r>
          </a:p>
          <a:p>
            <a:r>
              <a:rPr lang="en-GB" sz="2400" dirty="0">
                <a:latin typeface="+mn-lt"/>
              </a:rPr>
              <a:t>ISOS partnership led workshops</a:t>
            </a:r>
          </a:p>
          <a:p>
            <a:r>
              <a:rPr lang="en-GB" sz="2400" dirty="0">
                <a:latin typeface="+mn-lt"/>
              </a:rPr>
              <a:t>Agreed RSC support</a:t>
            </a:r>
          </a:p>
          <a:p>
            <a:r>
              <a:rPr lang="en-GB" sz="2400" dirty="0">
                <a:latin typeface="+mn-lt"/>
              </a:rPr>
              <a:t>Initial County Reference Group meeting</a:t>
            </a:r>
          </a:p>
          <a:p>
            <a:r>
              <a:rPr lang="en-GB" sz="2400" dirty="0">
                <a:latin typeface="+mn-lt"/>
              </a:rPr>
              <a:t>Initial peer to peer training.</a:t>
            </a:r>
          </a:p>
          <a:p>
            <a:r>
              <a:rPr lang="en-GB" sz="2400" dirty="0">
                <a:latin typeface="+mn-lt"/>
              </a:rPr>
              <a:t>Ongoing mapping of services and </a:t>
            </a:r>
          </a:p>
          <a:p>
            <a:r>
              <a:rPr lang="en-GB" sz="2400" dirty="0">
                <a:latin typeface="+mn-lt"/>
              </a:rPr>
              <a:t>Consultation on the inclusion toolkit and the Core Standards, schools and parents.</a:t>
            </a:r>
          </a:p>
          <a:p>
            <a:r>
              <a:rPr lang="en-GB" sz="2400" dirty="0">
                <a:latin typeface="+mn-lt"/>
              </a:rPr>
              <a:t>Review of inclusion data</a:t>
            </a:r>
          </a:p>
          <a:p>
            <a:r>
              <a:rPr lang="en-GB" sz="2400" dirty="0">
                <a:latin typeface="+mn-lt"/>
              </a:rPr>
              <a:t>Feedback from guided conversations and school improvement Deep Dives.</a:t>
            </a:r>
          </a:p>
          <a:p>
            <a:endParaRPr lang="en-GB" dirty="0">
              <a:latin typeface="+mn-lt"/>
            </a:endParaRPr>
          </a:p>
          <a:p>
            <a:endParaRPr lang="en-GB" dirty="0">
              <a:latin typeface="+mn-lt"/>
            </a:endParaRPr>
          </a:p>
          <a:p>
            <a:endParaRPr lang="en-GB" dirty="0">
              <a:latin typeface="+mn-lt"/>
            </a:endParaRPr>
          </a:p>
        </p:txBody>
      </p:sp>
      <p:sp>
        <p:nvSpPr>
          <p:cNvPr id="4" name="Slide Number Placeholder 3">
            <a:extLst>
              <a:ext uri="{FF2B5EF4-FFF2-40B4-BE49-F238E27FC236}">
                <a16:creationId xmlns:a16="http://schemas.microsoft.com/office/drawing/2014/main" id="{0BEC9C2D-7EEE-46D0-93A3-B529BFE30C5F}"/>
              </a:ext>
            </a:extLst>
          </p:cNvPr>
          <p:cNvSpPr>
            <a:spLocks noGrp="1"/>
          </p:cNvSpPr>
          <p:nvPr>
            <p:ph type="sldNum" sz="quarter" idx="12"/>
          </p:nvPr>
        </p:nvSpPr>
        <p:spPr/>
        <p:txBody>
          <a:bodyPr/>
          <a:lstStyle/>
          <a:p>
            <a:fld id="{E48ECDBB-01B9-4130-ADF4-5D26F6BCE4C9}" type="slidenum">
              <a:rPr lang="en-GB" smtClean="0"/>
              <a:pPr/>
              <a:t>11</a:t>
            </a:fld>
            <a:endParaRPr lang="en-GB"/>
          </a:p>
        </p:txBody>
      </p:sp>
    </p:spTree>
    <p:extLst>
      <p:ext uri="{BB962C8B-B14F-4D97-AF65-F5344CB8AC3E}">
        <p14:creationId xmlns:p14="http://schemas.microsoft.com/office/powerpoint/2010/main" val="20708375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EA74FF-10CA-4D03-B089-5C7380ED5708}"/>
              </a:ext>
            </a:extLst>
          </p:cNvPr>
          <p:cNvSpPr>
            <a:spLocks noGrp="1"/>
          </p:cNvSpPr>
          <p:nvPr>
            <p:ph type="title"/>
          </p:nvPr>
        </p:nvSpPr>
        <p:spPr/>
        <p:txBody>
          <a:bodyPr/>
          <a:lstStyle/>
          <a:p>
            <a:r>
              <a:rPr lang="en-GB" dirty="0">
                <a:latin typeface="+mn-lt"/>
              </a:rPr>
              <a:t>Activity since previous funding forum.</a:t>
            </a:r>
          </a:p>
        </p:txBody>
      </p:sp>
      <p:sp>
        <p:nvSpPr>
          <p:cNvPr id="3" name="Content Placeholder 2">
            <a:extLst>
              <a:ext uri="{FF2B5EF4-FFF2-40B4-BE49-F238E27FC236}">
                <a16:creationId xmlns:a16="http://schemas.microsoft.com/office/drawing/2014/main" id="{E9492CEB-2930-4203-BACE-5628F04C186A}"/>
              </a:ext>
            </a:extLst>
          </p:cNvPr>
          <p:cNvSpPr>
            <a:spLocks noGrp="1"/>
          </p:cNvSpPr>
          <p:nvPr>
            <p:ph idx="1"/>
          </p:nvPr>
        </p:nvSpPr>
        <p:spPr>
          <a:xfrm>
            <a:off x="609600" y="945931"/>
            <a:ext cx="10972800" cy="5244662"/>
          </a:xfrm>
        </p:spPr>
        <p:txBody>
          <a:bodyPr>
            <a:normAutofit/>
          </a:bodyPr>
          <a:lstStyle/>
          <a:p>
            <a:r>
              <a:rPr lang="en-GB" dirty="0">
                <a:latin typeface="+mn-lt"/>
              </a:rPr>
              <a:t>Collated and mapped all the current training offer.</a:t>
            </a:r>
          </a:p>
          <a:p>
            <a:r>
              <a:rPr lang="en-GB" dirty="0">
                <a:latin typeface="+mn-lt"/>
              </a:rPr>
              <a:t>Launch of the Observation and Assessment Pilot.</a:t>
            </a:r>
          </a:p>
          <a:p>
            <a:r>
              <a:rPr lang="en-GB" dirty="0">
                <a:latin typeface="+mn-lt"/>
              </a:rPr>
              <a:t>Launched a countywide discussion on Inclusion in our Schools, focused on:</a:t>
            </a:r>
          </a:p>
          <a:p>
            <a:pPr marL="800100" lvl="1" indent="-342900">
              <a:buFont typeface="Symbol" panose="05050102010706020507" pitchFamily="18" charset="2"/>
              <a:buChar char=""/>
            </a:pPr>
            <a:r>
              <a:rPr lang="en-GB" dirty="0">
                <a:latin typeface="+mn-lt"/>
              </a:rPr>
              <a:t>Statement of Inclusion</a:t>
            </a:r>
          </a:p>
          <a:p>
            <a:pPr marL="800100" lvl="1" indent="-342900">
              <a:buFont typeface="Symbol" panose="05050102010706020507" pitchFamily="18" charset="2"/>
              <a:buChar char=""/>
            </a:pPr>
            <a:r>
              <a:rPr lang="en-GB" dirty="0">
                <a:latin typeface="+mn-lt"/>
              </a:rPr>
              <a:t>Inclusion Framework</a:t>
            </a:r>
          </a:p>
          <a:p>
            <a:pPr marL="800100" lvl="1" indent="-342900">
              <a:buFont typeface="Symbol" panose="05050102010706020507" pitchFamily="18" charset="2"/>
              <a:buChar char=""/>
            </a:pPr>
            <a:r>
              <a:rPr lang="en-GB" dirty="0">
                <a:latin typeface="+mn-lt"/>
              </a:rPr>
              <a:t>Mainstream Core Standards (MCS)</a:t>
            </a:r>
          </a:p>
          <a:p>
            <a:pPr marL="800100" lvl="1" indent="-342900">
              <a:buFont typeface="Symbol" panose="05050102010706020507" pitchFamily="18" charset="2"/>
              <a:buChar char=""/>
            </a:pPr>
            <a:r>
              <a:rPr lang="en-GB" dirty="0">
                <a:latin typeface="+mn-lt"/>
              </a:rPr>
              <a:t>System Leadership of Inclusion</a:t>
            </a:r>
          </a:p>
          <a:p>
            <a:pPr marL="800100" lvl="1" indent="-342900">
              <a:buFont typeface="Symbol" panose="05050102010706020507" pitchFamily="18" charset="2"/>
              <a:buChar char=""/>
            </a:pPr>
            <a:r>
              <a:rPr lang="en-GB" dirty="0">
                <a:latin typeface="+mn-lt"/>
              </a:rPr>
              <a:t>Inclusion Dashboard </a:t>
            </a:r>
          </a:p>
          <a:p>
            <a:pPr marL="800100" lvl="1" indent="-342900">
              <a:buFont typeface="Symbol" panose="05050102010706020507" pitchFamily="18" charset="2"/>
              <a:buChar char=""/>
            </a:pPr>
            <a:r>
              <a:rPr lang="en-GB" dirty="0">
                <a:latin typeface="+mn-lt"/>
              </a:rPr>
              <a:t>Parent Voice</a:t>
            </a:r>
          </a:p>
          <a:p>
            <a:pPr marL="800100" lvl="1" indent="-342900">
              <a:buFont typeface="Symbol" panose="05050102010706020507" pitchFamily="18" charset="2"/>
              <a:buChar char=""/>
            </a:pPr>
            <a:r>
              <a:rPr lang="en-GB" dirty="0">
                <a:latin typeface="+mn-lt"/>
              </a:rPr>
              <a:t>Characteristics of an Inclusive School</a:t>
            </a:r>
          </a:p>
          <a:p>
            <a:pPr marL="0" indent="0">
              <a:buNone/>
            </a:pPr>
            <a:r>
              <a:rPr lang="en-GB" sz="1800" dirty="0">
                <a:effectLst/>
                <a:latin typeface="Calibri" panose="020F0502020204030204" pitchFamily="34" charset="0"/>
                <a:ea typeface="Calibri" panose="020F0502020204030204" pitchFamily="34" charset="0"/>
              </a:rPr>
              <a:t> </a:t>
            </a:r>
            <a:r>
              <a:rPr lang="en-GB" sz="1800" u="sng" dirty="0">
                <a:solidFill>
                  <a:srgbClr val="0563C1"/>
                </a:solidFill>
                <a:effectLst/>
                <a:latin typeface="Calibri" panose="020F0502020204030204" pitchFamily="34" charset="0"/>
                <a:ea typeface="Calibri" panose="020F0502020204030204" pitchFamily="34" charset="0"/>
                <a:hlinkClick r:id="rId2"/>
              </a:rPr>
              <a:t>https://www.kelsi.org.uk/news-and-events/news/primary/sen-inclusion-discussion-paper</a:t>
            </a:r>
            <a:endParaRPr lang="en-GB" sz="1800" dirty="0">
              <a:effectLst/>
              <a:latin typeface="Calibri" panose="020F0502020204030204" pitchFamily="34" charset="0"/>
              <a:ea typeface="Calibri" panose="020F0502020204030204" pitchFamily="34" charset="0"/>
            </a:endParaRPr>
          </a:p>
          <a:p>
            <a:pPr marL="457200" lvl="1" indent="0">
              <a:buNone/>
            </a:pPr>
            <a:endParaRPr lang="en-GB" dirty="0">
              <a:latin typeface="+mn-lt"/>
            </a:endParaRPr>
          </a:p>
          <a:p>
            <a:pPr marL="0" indent="0">
              <a:buNone/>
            </a:pPr>
            <a:endParaRPr lang="en-GB" dirty="0">
              <a:latin typeface="+mn-lt"/>
            </a:endParaRPr>
          </a:p>
          <a:p>
            <a:endParaRPr lang="en-GB" dirty="0">
              <a:latin typeface="+mn-lt"/>
            </a:endParaRPr>
          </a:p>
        </p:txBody>
      </p:sp>
      <p:sp>
        <p:nvSpPr>
          <p:cNvPr id="4" name="Slide Number Placeholder 3">
            <a:extLst>
              <a:ext uri="{FF2B5EF4-FFF2-40B4-BE49-F238E27FC236}">
                <a16:creationId xmlns:a16="http://schemas.microsoft.com/office/drawing/2014/main" id="{0BEC9C2D-7EEE-46D0-93A3-B529BFE30C5F}"/>
              </a:ext>
            </a:extLst>
          </p:cNvPr>
          <p:cNvSpPr>
            <a:spLocks noGrp="1"/>
          </p:cNvSpPr>
          <p:nvPr>
            <p:ph type="sldNum" sz="quarter" idx="12"/>
          </p:nvPr>
        </p:nvSpPr>
        <p:spPr/>
        <p:txBody>
          <a:bodyPr/>
          <a:lstStyle/>
          <a:p>
            <a:fld id="{E48ECDBB-01B9-4130-ADF4-5D26F6BCE4C9}" type="slidenum">
              <a:rPr lang="en-GB" smtClean="0"/>
              <a:pPr/>
              <a:t>12</a:t>
            </a:fld>
            <a:endParaRPr lang="en-GB"/>
          </a:p>
        </p:txBody>
      </p:sp>
    </p:spTree>
    <p:extLst>
      <p:ext uri="{BB962C8B-B14F-4D97-AF65-F5344CB8AC3E}">
        <p14:creationId xmlns:p14="http://schemas.microsoft.com/office/powerpoint/2010/main" val="2949240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135960-BF52-4B33-81FE-9F780C8F7410}"/>
              </a:ext>
            </a:extLst>
          </p:cNvPr>
          <p:cNvSpPr>
            <a:spLocks noGrp="1"/>
          </p:cNvSpPr>
          <p:nvPr>
            <p:ph type="title"/>
          </p:nvPr>
        </p:nvSpPr>
        <p:spPr/>
        <p:txBody>
          <a:bodyPr/>
          <a:lstStyle/>
          <a:p>
            <a:r>
              <a:rPr lang="en-GB" dirty="0">
                <a:latin typeface="+mn-lt"/>
              </a:rPr>
              <a:t>A Framework for support</a:t>
            </a:r>
          </a:p>
        </p:txBody>
      </p:sp>
      <p:sp>
        <p:nvSpPr>
          <p:cNvPr id="7" name="Content Placeholder 6">
            <a:extLst>
              <a:ext uri="{FF2B5EF4-FFF2-40B4-BE49-F238E27FC236}">
                <a16:creationId xmlns:a16="http://schemas.microsoft.com/office/drawing/2014/main" id="{FAEBEC37-E534-4B8C-BAC1-029A3FA1E1B2}"/>
              </a:ext>
            </a:extLst>
          </p:cNvPr>
          <p:cNvSpPr>
            <a:spLocks noGrp="1"/>
          </p:cNvSpPr>
          <p:nvPr>
            <p:ph idx="1"/>
          </p:nvPr>
        </p:nvSpPr>
        <p:spPr>
          <a:xfrm>
            <a:off x="609600" y="1883465"/>
            <a:ext cx="10972800" cy="3091069"/>
          </a:xfrm>
        </p:spPr>
        <p:txBody>
          <a:bodyPr/>
          <a:lstStyle/>
          <a:p>
            <a:pPr marL="514350" indent="-514350">
              <a:buFont typeface="+mj-lt"/>
              <a:buAutoNum type="arabicPeriod"/>
            </a:pPr>
            <a:r>
              <a:rPr lang="en-GB" dirty="0">
                <a:latin typeface="+mn-lt"/>
              </a:rPr>
              <a:t>A comprehensive programme of training to support inclusive practice</a:t>
            </a:r>
          </a:p>
          <a:p>
            <a:pPr marL="514350" indent="-514350">
              <a:buFont typeface="+mj-lt"/>
              <a:buAutoNum type="arabicPeriod"/>
            </a:pPr>
            <a:r>
              <a:rPr lang="en-GB" dirty="0">
                <a:latin typeface="+mn-lt"/>
              </a:rPr>
              <a:t>Development of wider school and community practices to promote inclusion</a:t>
            </a:r>
          </a:p>
          <a:p>
            <a:pPr marL="514350" indent="-514350">
              <a:buFont typeface="+mj-lt"/>
              <a:buAutoNum type="arabicPeriod"/>
            </a:pPr>
            <a:r>
              <a:rPr lang="en-GB" dirty="0">
                <a:latin typeface="+mn-lt"/>
              </a:rPr>
              <a:t>Supporting transition for CYPE with SEND </a:t>
            </a:r>
          </a:p>
          <a:p>
            <a:pPr marL="514350" indent="-514350">
              <a:buFont typeface="+mj-lt"/>
              <a:buAutoNum type="arabicPeriod"/>
            </a:pPr>
            <a:r>
              <a:rPr lang="en-GB" dirty="0">
                <a:latin typeface="+mn-lt"/>
              </a:rPr>
              <a:t>Providing individual case support</a:t>
            </a:r>
          </a:p>
          <a:p>
            <a:pPr marL="514350" indent="-514350">
              <a:buFont typeface="+mj-lt"/>
              <a:buAutoNum type="arabicPeriod"/>
            </a:pPr>
            <a:r>
              <a:rPr lang="en-GB" dirty="0">
                <a:latin typeface="+mn-lt"/>
              </a:rPr>
              <a:t>Locality projects / pilots</a:t>
            </a:r>
          </a:p>
        </p:txBody>
      </p:sp>
      <p:sp>
        <p:nvSpPr>
          <p:cNvPr id="3" name="Slide Number Placeholder 2">
            <a:extLst>
              <a:ext uri="{FF2B5EF4-FFF2-40B4-BE49-F238E27FC236}">
                <a16:creationId xmlns:a16="http://schemas.microsoft.com/office/drawing/2014/main" id="{C23BB9C2-FEC0-484D-A644-F9A0275457FE}"/>
              </a:ext>
            </a:extLst>
          </p:cNvPr>
          <p:cNvSpPr>
            <a:spLocks noGrp="1"/>
          </p:cNvSpPr>
          <p:nvPr>
            <p:ph type="sldNum" sz="quarter" idx="12"/>
          </p:nvPr>
        </p:nvSpPr>
        <p:spPr/>
        <p:txBody>
          <a:bodyPr/>
          <a:lstStyle/>
          <a:p>
            <a:fld id="{E48ECDBB-01B9-4130-ADF4-5D26F6BCE4C9}" type="slidenum">
              <a:rPr lang="en-GB" smtClean="0"/>
              <a:pPr/>
              <a:t>13</a:t>
            </a:fld>
            <a:endParaRPr lang="en-GB"/>
          </a:p>
        </p:txBody>
      </p:sp>
    </p:spTree>
    <p:extLst>
      <p:ext uri="{BB962C8B-B14F-4D97-AF65-F5344CB8AC3E}">
        <p14:creationId xmlns:p14="http://schemas.microsoft.com/office/powerpoint/2010/main" val="9453715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47185F-3303-49A2-8022-E8ABF782CA8C}"/>
              </a:ext>
            </a:extLst>
          </p:cNvPr>
          <p:cNvSpPr>
            <a:spLocks noGrp="1"/>
          </p:cNvSpPr>
          <p:nvPr>
            <p:ph type="title"/>
          </p:nvPr>
        </p:nvSpPr>
        <p:spPr/>
        <p:txBody>
          <a:bodyPr/>
          <a:lstStyle/>
          <a:p>
            <a:r>
              <a:rPr lang="en-GB" dirty="0">
                <a:latin typeface="+mn-lt"/>
              </a:rPr>
              <a:t>A comprehensive programme of training to support inclusive practice</a:t>
            </a:r>
          </a:p>
        </p:txBody>
      </p:sp>
      <p:sp>
        <p:nvSpPr>
          <p:cNvPr id="3" name="Content Placeholder 2">
            <a:extLst>
              <a:ext uri="{FF2B5EF4-FFF2-40B4-BE49-F238E27FC236}">
                <a16:creationId xmlns:a16="http://schemas.microsoft.com/office/drawing/2014/main" id="{785ACD82-B082-4486-BCC9-D46B7A6341B8}"/>
              </a:ext>
            </a:extLst>
          </p:cNvPr>
          <p:cNvSpPr txBox="1">
            <a:spLocks/>
          </p:cNvSpPr>
          <p:nvPr/>
        </p:nvSpPr>
        <p:spPr>
          <a:xfrm>
            <a:off x="838200" y="819806"/>
            <a:ext cx="10515600" cy="5517931"/>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Nova" panose="020B0504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Nova" panose="020B0504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Nova" panose="020B0504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Nova" panose="020B0504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Nova" panose="020B0504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a:solidFill>
                  <a:srgbClr val="0070C0"/>
                </a:solidFill>
                <a:latin typeface="+mn-lt"/>
              </a:rPr>
              <a:t>A countywide core offer provided at all levels</a:t>
            </a:r>
          </a:p>
          <a:p>
            <a:pPr lvl="1"/>
            <a:r>
              <a:rPr lang="en-GB" sz="1800" i="1" dirty="0">
                <a:solidFill>
                  <a:srgbClr val="0070C0"/>
                </a:solidFill>
                <a:latin typeface="+mn-lt"/>
              </a:rPr>
              <a:t>Delivery of a training programme rising from the development of the countywide approach to inclusion, including for example: training on core standards, whole school nurture</a:t>
            </a:r>
            <a:r>
              <a:rPr lang="en-GB" sz="1800" dirty="0">
                <a:solidFill>
                  <a:srgbClr val="0070C0"/>
                </a:solidFill>
                <a:latin typeface="+mn-lt"/>
              </a:rPr>
              <a:t>, </a:t>
            </a:r>
            <a:r>
              <a:rPr lang="en-GB" sz="1800" i="1" dirty="0">
                <a:solidFill>
                  <a:srgbClr val="0070C0"/>
                </a:solidFill>
                <a:latin typeface="+mn-lt"/>
              </a:rPr>
              <a:t>NQT and Governor training.</a:t>
            </a:r>
            <a:endParaRPr lang="en-GB" dirty="0">
              <a:latin typeface="+mn-lt"/>
            </a:endParaRPr>
          </a:p>
          <a:p>
            <a:r>
              <a:rPr lang="en-GB" sz="2400" dirty="0">
                <a:latin typeface="+mn-lt"/>
              </a:rPr>
              <a:t>The current offer has been mapped and is undergoing a quality assessment to identify:</a:t>
            </a:r>
          </a:p>
          <a:p>
            <a:pPr lvl="1"/>
            <a:r>
              <a:rPr lang="en-GB" sz="2000" i="1" dirty="0">
                <a:latin typeface="+mn-lt"/>
              </a:rPr>
              <a:t>Gaps in relation to the Mainstream core standards and the proposed Inclusion framework</a:t>
            </a:r>
          </a:p>
          <a:p>
            <a:pPr lvl="1"/>
            <a:r>
              <a:rPr lang="en-GB" sz="2000" i="1" dirty="0">
                <a:latin typeface="+mn-lt"/>
              </a:rPr>
              <a:t>Quality and impact of delivery. </a:t>
            </a:r>
          </a:p>
          <a:p>
            <a:pPr lvl="1"/>
            <a:r>
              <a:rPr lang="en-GB" sz="2000" i="1" dirty="0">
                <a:latin typeface="+mn-lt"/>
              </a:rPr>
              <a:t>Current access and Attendance </a:t>
            </a:r>
          </a:p>
          <a:p>
            <a:pPr marL="0" indent="0">
              <a:buNone/>
            </a:pPr>
            <a:r>
              <a:rPr lang="en-GB" sz="2400" dirty="0">
                <a:latin typeface="+mn-lt"/>
              </a:rPr>
              <a:t>A core offer of training for all schools will provide:</a:t>
            </a:r>
          </a:p>
          <a:p>
            <a:pPr lvl="1"/>
            <a:r>
              <a:rPr lang="en-GB" sz="2000" i="1" dirty="0">
                <a:latin typeface="+mn-lt"/>
              </a:rPr>
              <a:t>Twilight and E- learning workshops on the Inclusion framework, the mainstream core standards and what good inclusive practices are in schools.</a:t>
            </a:r>
          </a:p>
          <a:p>
            <a:pPr lvl="1"/>
            <a:r>
              <a:rPr lang="en-GB" sz="2000" i="1" dirty="0">
                <a:latin typeface="+mn-lt"/>
              </a:rPr>
              <a:t>Training on successful peer to peer systems and relationships.</a:t>
            </a:r>
          </a:p>
          <a:p>
            <a:pPr lvl="1"/>
            <a:r>
              <a:rPr lang="en-GB" sz="2000" i="1" dirty="0">
                <a:latin typeface="+mn-lt"/>
              </a:rPr>
              <a:t>Additional modules on inclusive practices are to be included as part of NPQ suite of qualifications at all levels, middle and senior leadership, Head teacher and Executive.</a:t>
            </a:r>
          </a:p>
          <a:p>
            <a:pPr lvl="1"/>
            <a:r>
              <a:rPr lang="en-GB" sz="2000" i="1" dirty="0">
                <a:latin typeface="+mn-lt"/>
              </a:rPr>
              <a:t>Lead professionals will be trained as Inclusion Leaders of Education, as part of the KLE programme and support and facilitate peer to peer clusters.</a:t>
            </a:r>
          </a:p>
        </p:txBody>
      </p:sp>
      <p:sp>
        <p:nvSpPr>
          <p:cNvPr id="4" name="Slide Number Placeholder 3">
            <a:extLst>
              <a:ext uri="{FF2B5EF4-FFF2-40B4-BE49-F238E27FC236}">
                <a16:creationId xmlns:a16="http://schemas.microsoft.com/office/drawing/2014/main" id="{6212FE89-C51D-49D1-B476-866DF8E3AC59}"/>
              </a:ext>
            </a:extLst>
          </p:cNvPr>
          <p:cNvSpPr>
            <a:spLocks noGrp="1"/>
          </p:cNvSpPr>
          <p:nvPr>
            <p:ph type="sldNum" sz="quarter" idx="12"/>
          </p:nvPr>
        </p:nvSpPr>
        <p:spPr/>
        <p:txBody>
          <a:bodyPr/>
          <a:lstStyle/>
          <a:p>
            <a:fld id="{E48ECDBB-01B9-4130-ADF4-5D26F6BCE4C9}" type="slidenum">
              <a:rPr lang="en-GB" smtClean="0"/>
              <a:pPr/>
              <a:t>14</a:t>
            </a:fld>
            <a:endParaRPr lang="en-GB"/>
          </a:p>
        </p:txBody>
      </p:sp>
    </p:spTree>
    <p:extLst>
      <p:ext uri="{BB962C8B-B14F-4D97-AF65-F5344CB8AC3E}">
        <p14:creationId xmlns:p14="http://schemas.microsoft.com/office/powerpoint/2010/main" val="37163275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47185F-3303-49A2-8022-E8ABF782CA8C}"/>
              </a:ext>
            </a:extLst>
          </p:cNvPr>
          <p:cNvSpPr>
            <a:spLocks noGrp="1"/>
          </p:cNvSpPr>
          <p:nvPr>
            <p:ph type="title"/>
          </p:nvPr>
        </p:nvSpPr>
        <p:spPr/>
        <p:txBody>
          <a:bodyPr/>
          <a:lstStyle/>
          <a:p>
            <a:r>
              <a:rPr lang="en-GB" dirty="0">
                <a:latin typeface="+mn-lt"/>
              </a:rPr>
              <a:t>A comprehensive programme of training to support inclusive practice</a:t>
            </a:r>
          </a:p>
        </p:txBody>
      </p:sp>
      <p:sp>
        <p:nvSpPr>
          <p:cNvPr id="3" name="Content Placeholder 2">
            <a:extLst>
              <a:ext uri="{FF2B5EF4-FFF2-40B4-BE49-F238E27FC236}">
                <a16:creationId xmlns:a16="http://schemas.microsoft.com/office/drawing/2014/main" id="{785ACD82-B082-4486-BCC9-D46B7A6341B8}"/>
              </a:ext>
            </a:extLst>
          </p:cNvPr>
          <p:cNvSpPr txBox="1">
            <a:spLocks/>
          </p:cNvSpPr>
          <p:nvPr/>
        </p:nvSpPr>
        <p:spPr>
          <a:xfrm>
            <a:off x="838200" y="1145629"/>
            <a:ext cx="10515600" cy="468761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Nova" panose="020B0504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Nova" panose="020B0504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Nova" panose="020B0504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Nova" panose="020B0504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Nova" panose="020B0504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lvl="1" indent="0">
              <a:buFont typeface="Arial" panose="020B0604020202020204" pitchFamily="34" charset="0"/>
              <a:buNone/>
            </a:pPr>
            <a:endParaRPr lang="en-GB" sz="1500" dirty="0">
              <a:latin typeface="+mn-lt"/>
            </a:endParaRPr>
          </a:p>
          <a:p>
            <a:r>
              <a:rPr lang="en-GB" dirty="0">
                <a:solidFill>
                  <a:srgbClr val="0070C0"/>
                </a:solidFill>
                <a:latin typeface="+mn-lt"/>
              </a:rPr>
              <a:t>Specialist training for specific needs</a:t>
            </a:r>
          </a:p>
          <a:p>
            <a:pPr lvl="1"/>
            <a:r>
              <a:rPr lang="en-GB" sz="1800" i="1" dirty="0">
                <a:solidFill>
                  <a:srgbClr val="0070C0"/>
                </a:solidFill>
                <a:latin typeface="+mn-lt"/>
              </a:rPr>
              <a:t>For example: ASD and Communication and Interaction needs, SEMH, Mental Health, Emotional Literacy</a:t>
            </a:r>
          </a:p>
          <a:p>
            <a:pPr lvl="1"/>
            <a:r>
              <a:rPr lang="en-GB" dirty="0">
                <a:latin typeface="+mn-lt"/>
              </a:rPr>
              <a:t>Specialist providers, including STLS, will be commissioned to deliver training in the areas outlined by the Inclusion framework and Mainstream Core Standards, these will provide a directory of support for schools to access as identified in their improvement planning.</a:t>
            </a:r>
          </a:p>
          <a:p>
            <a:r>
              <a:rPr lang="en-GB" dirty="0">
                <a:solidFill>
                  <a:srgbClr val="0070C0"/>
                </a:solidFill>
                <a:latin typeface="+mn-lt"/>
              </a:rPr>
              <a:t>Targeted training and support</a:t>
            </a:r>
          </a:p>
          <a:p>
            <a:pPr lvl="1"/>
            <a:r>
              <a:rPr lang="en-GB" sz="1800" i="1" dirty="0">
                <a:solidFill>
                  <a:srgbClr val="0070C0"/>
                </a:solidFill>
                <a:latin typeface="+mn-lt"/>
              </a:rPr>
              <a:t>Targeted training and support to individual schools and settings where there is an assessed need - individual action plans</a:t>
            </a:r>
          </a:p>
          <a:p>
            <a:pPr lvl="1"/>
            <a:r>
              <a:rPr lang="en-GB" dirty="0">
                <a:latin typeface="+mn-lt"/>
              </a:rPr>
              <a:t>Subsidies will be considered, especially where the training is supporting countywide priorities or a specific targeted need, identified by the Inclusion Leaders of Education through their work with schools.</a:t>
            </a:r>
          </a:p>
          <a:p>
            <a:pPr lvl="1"/>
            <a:endParaRPr lang="en-GB" sz="1800" i="1" dirty="0">
              <a:solidFill>
                <a:srgbClr val="0070C0"/>
              </a:solidFill>
              <a:latin typeface="+mn-lt"/>
            </a:endParaRPr>
          </a:p>
          <a:p>
            <a:pPr lvl="1"/>
            <a:endParaRPr lang="en-GB" sz="1800" i="1" dirty="0">
              <a:solidFill>
                <a:srgbClr val="0070C0"/>
              </a:solidFill>
              <a:latin typeface="+mn-lt"/>
            </a:endParaRPr>
          </a:p>
        </p:txBody>
      </p:sp>
      <p:sp>
        <p:nvSpPr>
          <p:cNvPr id="4" name="Slide Number Placeholder 3">
            <a:extLst>
              <a:ext uri="{FF2B5EF4-FFF2-40B4-BE49-F238E27FC236}">
                <a16:creationId xmlns:a16="http://schemas.microsoft.com/office/drawing/2014/main" id="{6212FE89-C51D-49D1-B476-866DF8E3AC59}"/>
              </a:ext>
            </a:extLst>
          </p:cNvPr>
          <p:cNvSpPr>
            <a:spLocks noGrp="1"/>
          </p:cNvSpPr>
          <p:nvPr>
            <p:ph type="sldNum" sz="quarter" idx="12"/>
          </p:nvPr>
        </p:nvSpPr>
        <p:spPr/>
        <p:txBody>
          <a:bodyPr/>
          <a:lstStyle/>
          <a:p>
            <a:fld id="{E48ECDBB-01B9-4130-ADF4-5D26F6BCE4C9}" type="slidenum">
              <a:rPr lang="en-GB" smtClean="0"/>
              <a:pPr/>
              <a:t>15</a:t>
            </a:fld>
            <a:endParaRPr lang="en-GB"/>
          </a:p>
        </p:txBody>
      </p:sp>
    </p:spTree>
    <p:extLst>
      <p:ext uri="{BB962C8B-B14F-4D97-AF65-F5344CB8AC3E}">
        <p14:creationId xmlns:p14="http://schemas.microsoft.com/office/powerpoint/2010/main" val="30653910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B5DE27-3A63-439D-A5D2-EA8A5ABEFC31}"/>
              </a:ext>
            </a:extLst>
          </p:cNvPr>
          <p:cNvSpPr>
            <a:spLocks noGrp="1"/>
          </p:cNvSpPr>
          <p:nvPr>
            <p:ph type="title"/>
          </p:nvPr>
        </p:nvSpPr>
        <p:spPr>
          <a:xfrm>
            <a:off x="0" y="78883"/>
            <a:ext cx="10031896" cy="565212"/>
          </a:xfrm>
        </p:spPr>
        <p:txBody>
          <a:bodyPr>
            <a:normAutofit/>
          </a:bodyPr>
          <a:lstStyle/>
          <a:p>
            <a:r>
              <a:rPr lang="en-GB" dirty="0">
                <a:latin typeface="+mn-lt"/>
              </a:rPr>
              <a:t>Development of wider school and community practices to promote inclusion</a:t>
            </a:r>
          </a:p>
        </p:txBody>
      </p:sp>
      <p:sp>
        <p:nvSpPr>
          <p:cNvPr id="3" name="Content Placeholder 2">
            <a:extLst>
              <a:ext uri="{FF2B5EF4-FFF2-40B4-BE49-F238E27FC236}">
                <a16:creationId xmlns:a16="http://schemas.microsoft.com/office/drawing/2014/main" id="{DABD0059-B88B-49DD-BA22-A703FC7201DA}"/>
              </a:ext>
            </a:extLst>
          </p:cNvPr>
          <p:cNvSpPr>
            <a:spLocks noGrp="1"/>
          </p:cNvSpPr>
          <p:nvPr>
            <p:ph idx="1"/>
          </p:nvPr>
        </p:nvSpPr>
        <p:spPr>
          <a:xfrm>
            <a:off x="609600" y="1574844"/>
            <a:ext cx="10972800" cy="4147931"/>
          </a:xfrm>
        </p:spPr>
        <p:txBody>
          <a:bodyPr>
            <a:normAutofit/>
          </a:bodyPr>
          <a:lstStyle/>
          <a:p>
            <a:pPr marL="0" indent="0">
              <a:buNone/>
            </a:pPr>
            <a:r>
              <a:rPr lang="en-GB" dirty="0">
                <a:solidFill>
                  <a:srgbClr val="0070C0"/>
                </a:solidFill>
                <a:latin typeface="+mn-lt"/>
              </a:rPr>
              <a:t>Development of systems and structures supporting inclusion and the sharing of good practice</a:t>
            </a:r>
          </a:p>
          <a:p>
            <a:pPr lvl="1"/>
            <a:r>
              <a:rPr lang="en-GB" sz="1800" i="1" dirty="0">
                <a:solidFill>
                  <a:srgbClr val="0070C0"/>
                </a:solidFill>
                <a:latin typeface="+mn-lt"/>
              </a:rPr>
              <a:t>Forums and execs, for example Lift, IYFA, Inclusion steering groups, how do these work collaboratively with other groups to ensure a countywide approach and drive.</a:t>
            </a:r>
          </a:p>
          <a:p>
            <a:pPr marL="457200" lvl="1" indent="0">
              <a:buNone/>
            </a:pPr>
            <a:r>
              <a:rPr lang="en-GB" dirty="0">
                <a:latin typeface="+mn-lt"/>
              </a:rPr>
              <a:t>Early work has begun to look at the alignment of the various inclusion forums across the county. </a:t>
            </a:r>
            <a:endParaRPr lang="en-GB" i="1" dirty="0">
              <a:latin typeface="+mn-lt"/>
            </a:endParaRPr>
          </a:p>
        </p:txBody>
      </p:sp>
      <p:sp>
        <p:nvSpPr>
          <p:cNvPr id="4" name="Slide Number Placeholder 3">
            <a:extLst>
              <a:ext uri="{FF2B5EF4-FFF2-40B4-BE49-F238E27FC236}">
                <a16:creationId xmlns:a16="http://schemas.microsoft.com/office/drawing/2014/main" id="{8508BDA0-7192-4738-AF24-EF3B7B196980}"/>
              </a:ext>
            </a:extLst>
          </p:cNvPr>
          <p:cNvSpPr>
            <a:spLocks noGrp="1"/>
          </p:cNvSpPr>
          <p:nvPr>
            <p:ph type="sldNum" sz="quarter" idx="12"/>
          </p:nvPr>
        </p:nvSpPr>
        <p:spPr/>
        <p:txBody>
          <a:bodyPr/>
          <a:lstStyle/>
          <a:p>
            <a:fld id="{E48ECDBB-01B9-4130-ADF4-5D26F6BCE4C9}" type="slidenum">
              <a:rPr lang="en-GB" smtClean="0"/>
              <a:pPr/>
              <a:t>16</a:t>
            </a:fld>
            <a:endParaRPr lang="en-GB"/>
          </a:p>
        </p:txBody>
      </p:sp>
    </p:spTree>
    <p:extLst>
      <p:ext uri="{BB962C8B-B14F-4D97-AF65-F5344CB8AC3E}">
        <p14:creationId xmlns:p14="http://schemas.microsoft.com/office/powerpoint/2010/main" val="33835958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B5DE27-3A63-439D-A5D2-EA8A5ABEFC31}"/>
              </a:ext>
            </a:extLst>
          </p:cNvPr>
          <p:cNvSpPr>
            <a:spLocks noGrp="1"/>
          </p:cNvSpPr>
          <p:nvPr>
            <p:ph type="title"/>
          </p:nvPr>
        </p:nvSpPr>
        <p:spPr>
          <a:xfrm>
            <a:off x="0" y="78883"/>
            <a:ext cx="10031896" cy="565212"/>
          </a:xfrm>
        </p:spPr>
        <p:txBody>
          <a:bodyPr>
            <a:normAutofit/>
          </a:bodyPr>
          <a:lstStyle/>
          <a:p>
            <a:r>
              <a:rPr lang="en-GB" dirty="0">
                <a:latin typeface="+mn-lt"/>
              </a:rPr>
              <a:t>Development of wider school and community practices to promote inclusion</a:t>
            </a:r>
          </a:p>
        </p:txBody>
      </p:sp>
      <p:sp>
        <p:nvSpPr>
          <p:cNvPr id="3" name="Content Placeholder 2">
            <a:extLst>
              <a:ext uri="{FF2B5EF4-FFF2-40B4-BE49-F238E27FC236}">
                <a16:creationId xmlns:a16="http://schemas.microsoft.com/office/drawing/2014/main" id="{DABD0059-B88B-49DD-BA22-A703FC7201DA}"/>
              </a:ext>
            </a:extLst>
          </p:cNvPr>
          <p:cNvSpPr>
            <a:spLocks noGrp="1"/>
          </p:cNvSpPr>
          <p:nvPr>
            <p:ph idx="1"/>
          </p:nvPr>
        </p:nvSpPr>
        <p:spPr>
          <a:xfrm>
            <a:off x="609600" y="902630"/>
            <a:ext cx="10972800" cy="4993674"/>
          </a:xfrm>
        </p:spPr>
        <p:txBody>
          <a:bodyPr>
            <a:normAutofit/>
          </a:bodyPr>
          <a:lstStyle/>
          <a:p>
            <a:pPr marL="0" indent="0">
              <a:buNone/>
            </a:pPr>
            <a:r>
              <a:rPr lang="en-GB" dirty="0">
                <a:solidFill>
                  <a:srgbClr val="0070C0"/>
                </a:solidFill>
                <a:latin typeface="+mn-lt"/>
              </a:rPr>
              <a:t>A system of school to school peer support</a:t>
            </a:r>
          </a:p>
        </p:txBody>
      </p:sp>
      <p:sp>
        <p:nvSpPr>
          <p:cNvPr id="4" name="Slide Number Placeholder 3">
            <a:extLst>
              <a:ext uri="{FF2B5EF4-FFF2-40B4-BE49-F238E27FC236}">
                <a16:creationId xmlns:a16="http://schemas.microsoft.com/office/drawing/2014/main" id="{8508BDA0-7192-4738-AF24-EF3B7B196980}"/>
              </a:ext>
            </a:extLst>
          </p:cNvPr>
          <p:cNvSpPr>
            <a:spLocks noGrp="1"/>
          </p:cNvSpPr>
          <p:nvPr>
            <p:ph type="sldNum" sz="quarter" idx="12"/>
          </p:nvPr>
        </p:nvSpPr>
        <p:spPr/>
        <p:txBody>
          <a:bodyPr/>
          <a:lstStyle/>
          <a:p>
            <a:fld id="{E48ECDBB-01B9-4130-ADF4-5D26F6BCE4C9}" type="slidenum">
              <a:rPr lang="en-GB" smtClean="0"/>
              <a:pPr/>
              <a:t>17</a:t>
            </a:fld>
            <a:endParaRPr lang="en-GB"/>
          </a:p>
        </p:txBody>
      </p:sp>
      <p:pic>
        <p:nvPicPr>
          <p:cNvPr id="7" name="Picture 6">
            <a:extLst>
              <a:ext uri="{FF2B5EF4-FFF2-40B4-BE49-F238E27FC236}">
                <a16:creationId xmlns:a16="http://schemas.microsoft.com/office/drawing/2014/main" id="{5059D57D-0094-4ABC-A7E1-4FBFE8BD3B7C}"/>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602013" y="1678351"/>
            <a:ext cx="6243145" cy="4557483"/>
          </a:xfrm>
          <a:prstGeom prst="rect">
            <a:avLst/>
          </a:prstGeom>
          <a:noFill/>
        </p:spPr>
      </p:pic>
      <p:sp>
        <p:nvSpPr>
          <p:cNvPr id="9" name="TextBox 8">
            <a:extLst>
              <a:ext uri="{FF2B5EF4-FFF2-40B4-BE49-F238E27FC236}">
                <a16:creationId xmlns:a16="http://schemas.microsoft.com/office/drawing/2014/main" id="{B0703B84-4EAD-45FB-B190-91CC72E52EA9}"/>
              </a:ext>
            </a:extLst>
          </p:cNvPr>
          <p:cNvSpPr txBox="1"/>
          <p:nvPr/>
        </p:nvSpPr>
        <p:spPr>
          <a:xfrm>
            <a:off x="609600" y="1566041"/>
            <a:ext cx="4992413" cy="4993675"/>
          </a:xfrm>
          <a:prstGeom prst="rect">
            <a:avLst/>
          </a:prstGeom>
          <a:noFill/>
        </p:spPr>
        <p:txBody>
          <a:bodyPr wrap="square" rtlCol="0">
            <a:spAutoFit/>
          </a:bodyPr>
          <a:lstStyle/>
          <a:p>
            <a:r>
              <a:rPr lang="en-GB" dirty="0"/>
              <a:t>Currently being discussed, in partnership with KAH:</a:t>
            </a:r>
          </a:p>
          <a:p>
            <a:pPr>
              <a:spcBef>
                <a:spcPts val="1200"/>
              </a:spcBef>
              <a:spcAft>
                <a:spcPts val="300"/>
              </a:spcAft>
            </a:pPr>
            <a:r>
              <a:rPr lang="en-GB" b="1" u="sng" dirty="0"/>
              <a:t>Inclusion Peer Review </a:t>
            </a:r>
            <a:r>
              <a:rPr lang="en-GB" dirty="0"/>
              <a:t>–operating in clusters of 6, schools are supported in engaging with self evaluation and peer review, based on the agreed inclusion framework.</a:t>
            </a:r>
            <a:endParaRPr lang="en-GB" b="1" u="sng" dirty="0"/>
          </a:p>
          <a:p>
            <a:pPr algn="just">
              <a:spcAft>
                <a:spcPts val="0"/>
              </a:spcAft>
            </a:pPr>
            <a:r>
              <a:rPr lang="en-GB" sz="1800" dirty="0">
                <a:effectLst/>
                <a:latin typeface="Arial" panose="020B0604020202020204" pitchFamily="34" charset="0"/>
                <a:ea typeface="Times New Roman" panose="02020603050405020304" pitchFamily="18" charset="0"/>
              </a:rPr>
              <a:t> </a:t>
            </a:r>
            <a:endParaRPr lang="en-GB" sz="1800" dirty="0">
              <a:effectLst/>
              <a:latin typeface="Times New Roman" panose="02020603050405020304" pitchFamily="18" charset="0"/>
              <a:ea typeface="Times New Roman" panose="02020603050405020304" pitchFamily="18" charset="0"/>
            </a:endParaRPr>
          </a:p>
          <a:p>
            <a:pPr>
              <a:spcAft>
                <a:spcPts val="0"/>
              </a:spcAft>
            </a:pPr>
            <a:r>
              <a:rPr lang="en-GB" b="1" u="sng" dirty="0"/>
              <a:t>Inclusion Leadership Programme - </a:t>
            </a:r>
            <a:r>
              <a:rPr lang="en-GB" dirty="0"/>
              <a:t>Building on the local delivery of NPQs for middle and senior leaders, Headteachers and Executive Leaders we propose to introduce a new leadership development programme – Inclusion Leadership</a:t>
            </a:r>
          </a:p>
          <a:p>
            <a:pPr algn="just">
              <a:spcAft>
                <a:spcPts val="0"/>
              </a:spcAft>
            </a:pPr>
            <a:r>
              <a:rPr lang="en-GB" dirty="0"/>
              <a:t> </a:t>
            </a:r>
          </a:p>
          <a:p>
            <a:pPr algn="just">
              <a:spcAft>
                <a:spcPts val="0"/>
              </a:spcAft>
            </a:pPr>
            <a:r>
              <a:rPr lang="en-GB" b="1" u="sng" dirty="0"/>
              <a:t>Inclusion Leaders of Education </a:t>
            </a:r>
            <a:endParaRPr lang="en-GB" dirty="0"/>
          </a:p>
          <a:p>
            <a:pPr algn="just">
              <a:spcAft>
                <a:spcPts val="0"/>
              </a:spcAft>
            </a:pPr>
            <a:r>
              <a:rPr lang="en-GB" dirty="0"/>
              <a:t>A key feature of a self-improving system is the presence of leaders from the system with capacity to support their peers in leading change and improvement. </a:t>
            </a:r>
          </a:p>
        </p:txBody>
      </p:sp>
    </p:spTree>
    <p:extLst>
      <p:ext uri="{BB962C8B-B14F-4D97-AF65-F5344CB8AC3E}">
        <p14:creationId xmlns:p14="http://schemas.microsoft.com/office/powerpoint/2010/main" val="11020116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B3E2C0-B553-48FB-8B58-5A7AAAD8CCF4}"/>
              </a:ext>
            </a:extLst>
          </p:cNvPr>
          <p:cNvSpPr>
            <a:spLocks noGrp="1"/>
          </p:cNvSpPr>
          <p:nvPr>
            <p:ph type="title"/>
          </p:nvPr>
        </p:nvSpPr>
        <p:spPr>
          <a:xfrm>
            <a:off x="152400" y="154164"/>
            <a:ext cx="5479774" cy="427728"/>
          </a:xfrm>
        </p:spPr>
        <p:txBody>
          <a:bodyPr>
            <a:normAutofit/>
          </a:bodyPr>
          <a:lstStyle/>
          <a:p>
            <a:r>
              <a:rPr lang="en-GB" dirty="0">
                <a:latin typeface="+mn-lt"/>
              </a:rPr>
              <a:t>Supporting transition for CYPE with SEND </a:t>
            </a:r>
          </a:p>
        </p:txBody>
      </p:sp>
      <p:sp>
        <p:nvSpPr>
          <p:cNvPr id="3" name="Content Placeholder 2">
            <a:extLst>
              <a:ext uri="{FF2B5EF4-FFF2-40B4-BE49-F238E27FC236}">
                <a16:creationId xmlns:a16="http://schemas.microsoft.com/office/drawing/2014/main" id="{6A4ED6CE-934C-4BE1-96CB-E8F633189448}"/>
              </a:ext>
            </a:extLst>
          </p:cNvPr>
          <p:cNvSpPr>
            <a:spLocks noGrp="1"/>
          </p:cNvSpPr>
          <p:nvPr>
            <p:ph idx="1"/>
          </p:nvPr>
        </p:nvSpPr>
        <p:spPr>
          <a:xfrm>
            <a:off x="472439" y="1072055"/>
            <a:ext cx="11078429" cy="5171090"/>
          </a:xfrm>
        </p:spPr>
        <p:txBody>
          <a:bodyPr>
            <a:normAutofit/>
          </a:bodyPr>
          <a:lstStyle/>
          <a:p>
            <a:pPr>
              <a:buFont typeface="Calibri" panose="020F0502020204030204" pitchFamily="34" charset="0"/>
              <a:buChar char="‒"/>
            </a:pPr>
            <a:r>
              <a:rPr lang="en-GB" dirty="0">
                <a:solidFill>
                  <a:srgbClr val="0070C0"/>
                </a:solidFill>
                <a:latin typeface="+mn-lt"/>
              </a:rPr>
              <a:t>Early Years to Primary</a:t>
            </a:r>
          </a:p>
          <a:p>
            <a:pPr marL="0" indent="0">
              <a:buNone/>
            </a:pPr>
            <a:r>
              <a:rPr lang="en-GB" sz="2400" dirty="0">
                <a:latin typeface="+mn-lt"/>
              </a:rPr>
              <a:t>Roll out the current pilot Year R Observation and Assessment (O&amp;A) provision in similar lines to present nursery O&amp;A, across the county</a:t>
            </a:r>
          </a:p>
          <a:p>
            <a:pPr>
              <a:buFont typeface="Calibri" panose="020F0502020204030204" pitchFamily="34" charset="0"/>
              <a:buChar char="‒"/>
            </a:pPr>
            <a:r>
              <a:rPr lang="en-GB" dirty="0">
                <a:solidFill>
                  <a:srgbClr val="0070C0"/>
                </a:solidFill>
                <a:latin typeface="+mn-lt"/>
              </a:rPr>
              <a:t>Year 2 to Year 3 (where applicable)</a:t>
            </a:r>
          </a:p>
          <a:p>
            <a:pPr>
              <a:buFont typeface="Calibri" panose="020F0502020204030204" pitchFamily="34" charset="0"/>
              <a:buChar char="‒"/>
            </a:pPr>
            <a:r>
              <a:rPr lang="en-GB" dirty="0">
                <a:solidFill>
                  <a:srgbClr val="0070C0"/>
                </a:solidFill>
                <a:latin typeface="+mn-lt"/>
              </a:rPr>
              <a:t>Primary to Secondary</a:t>
            </a:r>
          </a:p>
          <a:p>
            <a:pPr>
              <a:buFont typeface="Calibri" panose="020F0502020204030204" pitchFamily="34" charset="0"/>
              <a:buChar char="‒"/>
            </a:pPr>
            <a:r>
              <a:rPr lang="en-GB" dirty="0">
                <a:solidFill>
                  <a:srgbClr val="0070C0"/>
                </a:solidFill>
                <a:latin typeface="+mn-lt"/>
              </a:rPr>
              <a:t>Post 16 /Post 19</a:t>
            </a:r>
          </a:p>
          <a:p>
            <a:pPr marL="0" indent="0">
              <a:buNone/>
            </a:pPr>
            <a:r>
              <a:rPr lang="en-GB" sz="2400" dirty="0">
                <a:latin typeface="+mn-lt"/>
              </a:rPr>
              <a:t>Early identification of support</a:t>
            </a:r>
          </a:p>
          <a:p>
            <a:pPr marL="0" indent="0">
              <a:buNone/>
            </a:pPr>
            <a:r>
              <a:rPr lang="en-GB" sz="2400" dirty="0">
                <a:latin typeface="+mn-lt"/>
              </a:rPr>
              <a:t>Transfer communication and planning, induction and transition programmes</a:t>
            </a:r>
          </a:p>
          <a:p>
            <a:pPr marL="0" indent="0">
              <a:buNone/>
            </a:pPr>
            <a:r>
              <a:rPr lang="en-GB" sz="2400" dirty="0">
                <a:latin typeface="+mn-lt"/>
              </a:rPr>
              <a:t>Development of appropriate provision</a:t>
            </a:r>
          </a:p>
          <a:p>
            <a:pPr marL="0" indent="0">
              <a:buNone/>
            </a:pPr>
            <a:r>
              <a:rPr lang="en-GB" sz="2400" dirty="0">
                <a:latin typeface="+mn-lt"/>
              </a:rPr>
              <a:t>Supported employment</a:t>
            </a:r>
          </a:p>
          <a:p>
            <a:endParaRPr lang="en-GB" dirty="0">
              <a:latin typeface="+mn-lt"/>
            </a:endParaRPr>
          </a:p>
        </p:txBody>
      </p:sp>
      <p:sp>
        <p:nvSpPr>
          <p:cNvPr id="4" name="Slide Number Placeholder 3">
            <a:extLst>
              <a:ext uri="{FF2B5EF4-FFF2-40B4-BE49-F238E27FC236}">
                <a16:creationId xmlns:a16="http://schemas.microsoft.com/office/drawing/2014/main" id="{25A9A2DE-7AAD-4F93-A630-520179D881A7}"/>
              </a:ext>
            </a:extLst>
          </p:cNvPr>
          <p:cNvSpPr>
            <a:spLocks noGrp="1"/>
          </p:cNvSpPr>
          <p:nvPr>
            <p:ph type="sldNum" sz="quarter" idx="12"/>
          </p:nvPr>
        </p:nvSpPr>
        <p:spPr/>
        <p:txBody>
          <a:bodyPr/>
          <a:lstStyle/>
          <a:p>
            <a:fld id="{E48ECDBB-01B9-4130-ADF4-5D26F6BCE4C9}" type="slidenum">
              <a:rPr lang="en-GB" smtClean="0"/>
              <a:pPr/>
              <a:t>18</a:t>
            </a:fld>
            <a:endParaRPr lang="en-GB"/>
          </a:p>
        </p:txBody>
      </p:sp>
    </p:spTree>
    <p:extLst>
      <p:ext uri="{BB962C8B-B14F-4D97-AF65-F5344CB8AC3E}">
        <p14:creationId xmlns:p14="http://schemas.microsoft.com/office/powerpoint/2010/main" val="10935727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1386D-8B38-4E42-A52B-F49853E4713C}"/>
              </a:ext>
            </a:extLst>
          </p:cNvPr>
          <p:cNvSpPr>
            <a:spLocks noGrp="1"/>
          </p:cNvSpPr>
          <p:nvPr>
            <p:ph type="title"/>
          </p:nvPr>
        </p:nvSpPr>
        <p:spPr>
          <a:xfrm>
            <a:off x="132522" y="184328"/>
            <a:ext cx="3405808" cy="371060"/>
          </a:xfrm>
        </p:spPr>
        <p:txBody>
          <a:bodyPr>
            <a:normAutofit/>
          </a:bodyPr>
          <a:lstStyle/>
          <a:p>
            <a:r>
              <a:rPr lang="en-GB" dirty="0">
                <a:latin typeface="+mn-lt"/>
              </a:rPr>
              <a:t>Providing individual case support</a:t>
            </a:r>
          </a:p>
        </p:txBody>
      </p:sp>
      <p:sp>
        <p:nvSpPr>
          <p:cNvPr id="3" name="Content Placeholder 2">
            <a:extLst>
              <a:ext uri="{FF2B5EF4-FFF2-40B4-BE49-F238E27FC236}">
                <a16:creationId xmlns:a16="http://schemas.microsoft.com/office/drawing/2014/main" id="{4BD3E5DA-CC38-44CB-ADF8-0A027637A2D0}"/>
              </a:ext>
            </a:extLst>
          </p:cNvPr>
          <p:cNvSpPr>
            <a:spLocks noGrp="1"/>
          </p:cNvSpPr>
          <p:nvPr>
            <p:ph idx="1"/>
          </p:nvPr>
        </p:nvSpPr>
        <p:spPr>
          <a:xfrm>
            <a:off x="472440" y="1667477"/>
            <a:ext cx="10515600" cy="4134807"/>
          </a:xfrm>
        </p:spPr>
        <p:txBody>
          <a:bodyPr>
            <a:normAutofit lnSpcReduction="10000"/>
          </a:bodyPr>
          <a:lstStyle/>
          <a:p>
            <a:pPr marL="0" indent="0">
              <a:buNone/>
            </a:pPr>
            <a:r>
              <a:rPr lang="en-GB" dirty="0">
                <a:solidFill>
                  <a:srgbClr val="0070C0"/>
                </a:solidFill>
                <a:latin typeface="+mn-lt"/>
              </a:rPr>
              <a:t>Individual case support</a:t>
            </a:r>
          </a:p>
          <a:p>
            <a:pPr lvl="1"/>
            <a:r>
              <a:rPr lang="en-GB" sz="1800" i="1" dirty="0">
                <a:latin typeface="+mn-lt"/>
              </a:rPr>
              <a:t>Specialist advice to schools on individuals</a:t>
            </a:r>
          </a:p>
          <a:p>
            <a:pPr lvl="1"/>
            <a:r>
              <a:rPr lang="en-GB" sz="1800" i="1" dirty="0">
                <a:latin typeface="+mn-lt"/>
              </a:rPr>
              <a:t>Specialist support to aid integration of CYP with an EHCP</a:t>
            </a:r>
          </a:p>
          <a:p>
            <a:pPr marL="457200" lvl="1" indent="0">
              <a:buNone/>
            </a:pPr>
            <a:endParaRPr lang="en-GB" dirty="0">
              <a:latin typeface="+mn-lt"/>
            </a:endParaRPr>
          </a:p>
          <a:p>
            <a:pPr marL="0" indent="0">
              <a:buNone/>
            </a:pPr>
            <a:r>
              <a:rPr lang="en-GB" dirty="0">
                <a:solidFill>
                  <a:srgbClr val="0070C0"/>
                </a:solidFill>
                <a:latin typeface="+mn-lt"/>
              </a:rPr>
              <a:t>Critical case support - providing immediate crisis support to prevent the escalation of issues and resource.</a:t>
            </a:r>
          </a:p>
          <a:p>
            <a:pPr lvl="1"/>
            <a:r>
              <a:rPr lang="en-GB" sz="1800" i="1" dirty="0">
                <a:latin typeface="+mn-lt"/>
              </a:rPr>
              <a:t>Speedier intervention where there is a crisis need.</a:t>
            </a:r>
          </a:p>
          <a:p>
            <a:pPr lvl="1"/>
            <a:endParaRPr lang="en-GB" sz="1800" i="1" dirty="0">
              <a:latin typeface="+mn-lt"/>
            </a:endParaRPr>
          </a:p>
          <a:p>
            <a:pPr marL="0" indent="0">
              <a:buNone/>
            </a:pPr>
            <a:r>
              <a:rPr lang="en-GB" dirty="0">
                <a:solidFill>
                  <a:srgbClr val="0070C0"/>
                </a:solidFill>
                <a:latin typeface="+mn-lt"/>
              </a:rPr>
              <a:t>A mechanism to fund local collaboration pilots which further the inclusion agenda.</a:t>
            </a:r>
          </a:p>
          <a:p>
            <a:pPr lvl="1"/>
            <a:r>
              <a:rPr lang="en-GB" sz="1800" i="1" dirty="0">
                <a:latin typeface="+mn-lt"/>
              </a:rPr>
              <a:t>Recognising the need to support collaborations in the development of local solutions and supporting schools innovation and creativity in the development of these.</a:t>
            </a:r>
          </a:p>
          <a:p>
            <a:pPr marL="0" indent="0">
              <a:buNone/>
            </a:pPr>
            <a:endParaRPr lang="en-GB" sz="2200" i="1" dirty="0">
              <a:latin typeface="+mn-lt"/>
            </a:endParaRPr>
          </a:p>
        </p:txBody>
      </p:sp>
      <p:sp>
        <p:nvSpPr>
          <p:cNvPr id="4" name="Slide Number Placeholder 3">
            <a:extLst>
              <a:ext uri="{FF2B5EF4-FFF2-40B4-BE49-F238E27FC236}">
                <a16:creationId xmlns:a16="http://schemas.microsoft.com/office/drawing/2014/main" id="{D2B6516A-91CF-43D5-AAF4-A277E1CC7ABC}"/>
              </a:ext>
            </a:extLst>
          </p:cNvPr>
          <p:cNvSpPr>
            <a:spLocks noGrp="1"/>
          </p:cNvSpPr>
          <p:nvPr>
            <p:ph type="sldNum" sz="quarter" idx="12"/>
          </p:nvPr>
        </p:nvSpPr>
        <p:spPr/>
        <p:txBody>
          <a:bodyPr/>
          <a:lstStyle/>
          <a:p>
            <a:fld id="{E48ECDBB-01B9-4130-ADF4-5D26F6BCE4C9}" type="slidenum">
              <a:rPr lang="en-GB" smtClean="0"/>
              <a:pPr/>
              <a:t>19</a:t>
            </a:fld>
            <a:endParaRPr lang="en-GB"/>
          </a:p>
        </p:txBody>
      </p:sp>
    </p:spTree>
    <p:extLst>
      <p:ext uri="{BB962C8B-B14F-4D97-AF65-F5344CB8AC3E}">
        <p14:creationId xmlns:p14="http://schemas.microsoft.com/office/powerpoint/2010/main" val="32621642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8CA197-B701-4002-B1EB-B070BD4BC1C8}"/>
              </a:ext>
            </a:extLst>
          </p:cNvPr>
          <p:cNvSpPr>
            <a:spLocks noGrp="1"/>
          </p:cNvSpPr>
          <p:nvPr>
            <p:ph type="title"/>
          </p:nvPr>
        </p:nvSpPr>
        <p:spPr>
          <a:xfrm>
            <a:off x="1828801" y="2301461"/>
            <a:ext cx="4652658" cy="667626"/>
          </a:xfrm>
        </p:spPr>
        <p:txBody>
          <a:bodyPr>
            <a:normAutofit/>
          </a:bodyPr>
          <a:lstStyle/>
          <a:p>
            <a:r>
              <a:rPr lang="en-GB" sz="3600" dirty="0">
                <a:latin typeface="+mn-lt"/>
              </a:rPr>
              <a:t>Finance</a:t>
            </a:r>
          </a:p>
        </p:txBody>
      </p:sp>
      <p:sp>
        <p:nvSpPr>
          <p:cNvPr id="3" name="TextBox 2">
            <a:extLst>
              <a:ext uri="{FF2B5EF4-FFF2-40B4-BE49-F238E27FC236}">
                <a16:creationId xmlns:a16="http://schemas.microsoft.com/office/drawing/2014/main" id="{FD9380C4-E173-4211-A1EA-A9439373A019}"/>
              </a:ext>
            </a:extLst>
          </p:cNvPr>
          <p:cNvSpPr txBox="1"/>
          <p:nvPr/>
        </p:nvSpPr>
        <p:spPr>
          <a:xfrm>
            <a:off x="1828801" y="2828835"/>
            <a:ext cx="5830956" cy="1200329"/>
          </a:xfrm>
          <a:prstGeom prst="rect">
            <a:avLst/>
          </a:prstGeom>
          <a:noFill/>
        </p:spPr>
        <p:txBody>
          <a:bodyPr wrap="square" rtlCol="0">
            <a:spAutoFit/>
          </a:bodyPr>
          <a:lstStyle/>
          <a:p>
            <a:pPr marL="285750" indent="-285750">
              <a:buFontTx/>
              <a:buChar char="-"/>
            </a:pPr>
            <a:r>
              <a:rPr lang="en-GB" dirty="0"/>
              <a:t>High Needs By;</a:t>
            </a:r>
          </a:p>
          <a:p>
            <a:pPr marL="742950" lvl="1" indent="-285750">
              <a:buFontTx/>
              <a:buChar char="-"/>
            </a:pPr>
            <a:r>
              <a:rPr lang="en-GB" dirty="0"/>
              <a:t>Pupil/Student Numbers</a:t>
            </a:r>
          </a:p>
          <a:p>
            <a:pPr marL="742950" lvl="1" indent="-285750">
              <a:buFontTx/>
              <a:buChar char="-"/>
            </a:pPr>
            <a:r>
              <a:rPr lang="en-GB" dirty="0"/>
              <a:t>Spend, Institution Type</a:t>
            </a:r>
          </a:p>
          <a:p>
            <a:pPr marL="742950" lvl="1" indent="-285750">
              <a:buFontTx/>
              <a:buChar char="-"/>
            </a:pPr>
            <a:r>
              <a:rPr lang="en-GB" dirty="0"/>
              <a:t>Spend By Average Cost, Institution Type</a:t>
            </a:r>
          </a:p>
        </p:txBody>
      </p:sp>
      <p:cxnSp>
        <p:nvCxnSpPr>
          <p:cNvPr id="4" name="Straight Connector 3">
            <a:extLst>
              <a:ext uri="{FF2B5EF4-FFF2-40B4-BE49-F238E27FC236}">
                <a16:creationId xmlns:a16="http://schemas.microsoft.com/office/drawing/2014/main" id="{98105A90-FB11-483D-A930-07BBA245DC5A}"/>
              </a:ext>
            </a:extLst>
          </p:cNvPr>
          <p:cNvCxnSpPr>
            <a:cxnSpLocks/>
          </p:cNvCxnSpPr>
          <p:nvPr/>
        </p:nvCxnSpPr>
        <p:spPr>
          <a:xfrm>
            <a:off x="1709531" y="2301461"/>
            <a:ext cx="0" cy="191052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5" name="Slide Number Placeholder 4">
            <a:extLst>
              <a:ext uri="{FF2B5EF4-FFF2-40B4-BE49-F238E27FC236}">
                <a16:creationId xmlns:a16="http://schemas.microsoft.com/office/drawing/2014/main" id="{8B507378-73F7-4B0D-BCB8-148C0631A50B}"/>
              </a:ext>
            </a:extLst>
          </p:cNvPr>
          <p:cNvSpPr>
            <a:spLocks noGrp="1"/>
          </p:cNvSpPr>
          <p:nvPr>
            <p:ph type="sldNum" sz="quarter" idx="12"/>
          </p:nvPr>
        </p:nvSpPr>
        <p:spPr/>
        <p:txBody>
          <a:bodyPr/>
          <a:lstStyle/>
          <a:p>
            <a:fld id="{E48ECDBB-01B9-4130-ADF4-5D26F6BCE4C9}" type="slidenum">
              <a:rPr lang="en-GB" smtClean="0"/>
              <a:pPr/>
              <a:t>2</a:t>
            </a:fld>
            <a:endParaRPr lang="en-GB"/>
          </a:p>
        </p:txBody>
      </p:sp>
    </p:spTree>
    <p:extLst>
      <p:ext uri="{BB962C8B-B14F-4D97-AF65-F5344CB8AC3E}">
        <p14:creationId xmlns:p14="http://schemas.microsoft.com/office/powerpoint/2010/main" val="26110637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9271488" y="2844223"/>
            <a:ext cx="2618455" cy="1169551"/>
          </a:xfrm>
          <a:prstGeom prst="rect">
            <a:avLst/>
          </a:prstGeom>
          <a:noFill/>
        </p:spPr>
        <p:txBody>
          <a:bodyPr wrap="square" rtlCol="0">
            <a:spAutoFit/>
          </a:bodyPr>
          <a:lstStyle/>
          <a:p>
            <a:r>
              <a:rPr lang="en-GB" sz="1400" dirty="0"/>
              <a:t>Key: OLA is Other Local Authority, FE is Further Education, SPI is Special Post16 Institutions and ILP is Independent Learning Provider</a:t>
            </a:r>
          </a:p>
        </p:txBody>
      </p:sp>
      <p:pic>
        <p:nvPicPr>
          <p:cNvPr id="2" name="Picture 1">
            <a:extLst>
              <a:ext uri="{FF2B5EF4-FFF2-40B4-BE49-F238E27FC236}">
                <a16:creationId xmlns:a16="http://schemas.microsoft.com/office/drawing/2014/main" id="{D7D76ADA-0B1A-4EFD-BF34-3EC58562E341}"/>
              </a:ext>
            </a:extLst>
          </p:cNvPr>
          <p:cNvPicPr>
            <a:picLocks noChangeAspect="1"/>
          </p:cNvPicPr>
          <p:nvPr/>
        </p:nvPicPr>
        <p:blipFill>
          <a:blip r:embed="rId3"/>
          <a:stretch>
            <a:fillRect/>
          </a:stretch>
        </p:blipFill>
        <p:spPr>
          <a:xfrm>
            <a:off x="637228" y="1417771"/>
            <a:ext cx="7882936" cy="4022457"/>
          </a:xfrm>
          <a:prstGeom prst="rect">
            <a:avLst/>
          </a:prstGeom>
        </p:spPr>
      </p:pic>
      <p:sp>
        <p:nvSpPr>
          <p:cNvPr id="10" name="Title 1">
            <a:extLst>
              <a:ext uri="{FF2B5EF4-FFF2-40B4-BE49-F238E27FC236}">
                <a16:creationId xmlns:a16="http://schemas.microsoft.com/office/drawing/2014/main" id="{920C2A89-B190-4F69-AD1F-9378A954BE61}"/>
              </a:ext>
            </a:extLst>
          </p:cNvPr>
          <p:cNvSpPr>
            <a:spLocks noGrp="1"/>
          </p:cNvSpPr>
          <p:nvPr>
            <p:ph type="title"/>
          </p:nvPr>
        </p:nvSpPr>
        <p:spPr>
          <a:xfrm>
            <a:off x="65116" y="136526"/>
            <a:ext cx="10515600" cy="445366"/>
          </a:xfrm>
        </p:spPr>
        <p:txBody>
          <a:bodyPr>
            <a:normAutofit/>
          </a:bodyPr>
          <a:lstStyle/>
          <a:p>
            <a:r>
              <a:rPr lang="en-GB" dirty="0">
                <a:latin typeface="+mn-lt"/>
                <a:cs typeface="Arial" panose="020B0604020202020204" pitchFamily="34" charset="0"/>
              </a:rPr>
              <a:t>High Needs Pupil/Student Numbers</a:t>
            </a:r>
            <a:endParaRPr lang="en-GB" dirty="0">
              <a:latin typeface="+mn-lt"/>
            </a:endParaRPr>
          </a:p>
        </p:txBody>
      </p:sp>
      <p:sp>
        <p:nvSpPr>
          <p:cNvPr id="3" name="Slide Number Placeholder 2">
            <a:extLst>
              <a:ext uri="{FF2B5EF4-FFF2-40B4-BE49-F238E27FC236}">
                <a16:creationId xmlns:a16="http://schemas.microsoft.com/office/drawing/2014/main" id="{6AD3A2AC-A57D-4226-9D3F-295ED6EC7C9B}"/>
              </a:ext>
            </a:extLst>
          </p:cNvPr>
          <p:cNvSpPr>
            <a:spLocks noGrp="1"/>
          </p:cNvSpPr>
          <p:nvPr>
            <p:ph type="sldNum" sz="quarter" idx="12"/>
          </p:nvPr>
        </p:nvSpPr>
        <p:spPr/>
        <p:txBody>
          <a:bodyPr/>
          <a:lstStyle/>
          <a:p>
            <a:fld id="{E48ECDBB-01B9-4130-ADF4-5D26F6BCE4C9}" type="slidenum">
              <a:rPr lang="en-GB" smtClean="0"/>
              <a:pPr/>
              <a:t>3</a:t>
            </a:fld>
            <a:endParaRPr lang="en-GB"/>
          </a:p>
        </p:txBody>
      </p:sp>
    </p:spTree>
    <p:extLst>
      <p:ext uri="{BB962C8B-B14F-4D97-AF65-F5344CB8AC3E}">
        <p14:creationId xmlns:p14="http://schemas.microsoft.com/office/powerpoint/2010/main" val="2485136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920C2A89-B190-4F69-AD1F-9378A954BE61}"/>
              </a:ext>
            </a:extLst>
          </p:cNvPr>
          <p:cNvSpPr>
            <a:spLocks noGrp="1"/>
          </p:cNvSpPr>
          <p:nvPr>
            <p:ph type="title"/>
          </p:nvPr>
        </p:nvSpPr>
        <p:spPr>
          <a:xfrm>
            <a:off x="65116" y="136526"/>
            <a:ext cx="10515600" cy="445366"/>
          </a:xfrm>
        </p:spPr>
        <p:txBody>
          <a:bodyPr>
            <a:normAutofit/>
          </a:bodyPr>
          <a:lstStyle/>
          <a:p>
            <a:r>
              <a:rPr lang="en-GB" dirty="0">
                <a:latin typeface="+mn-lt"/>
                <a:cs typeface="Arial" panose="020B0604020202020204" pitchFamily="34" charset="0"/>
              </a:rPr>
              <a:t>High Needs Pupil/Student Numbers - Mainstream</a:t>
            </a:r>
            <a:endParaRPr lang="en-GB" dirty="0">
              <a:latin typeface="+mn-lt"/>
            </a:endParaRPr>
          </a:p>
        </p:txBody>
      </p:sp>
      <p:sp>
        <p:nvSpPr>
          <p:cNvPr id="3" name="Slide Number Placeholder 2">
            <a:extLst>
              <a:ext uri="{FF2B5EF4-FFF2-40B4-BE49-F238E27FC236}">
                <a16:creationId xmlns:a16="http://schemas.microsoft.com/office/drawing/2014/main" id="{6AD3A2AC-A57D-4226-9D3F-295ED6EC7C9B}"/>
              </a:ext>
            </a:extLst>
          </p:cNvPr>
          <p:cNvSpPr>
            <a:spLocks noGrp="1"/>
          </p:cNvSpPr>
          <p:nvPr>
            <p:ph type="sldNum" sz="quarter" idx="12"/>
          </p:nvPr>
        </p:nvSpPr>
        <p:spPr/>
        <p:txBody>
          <a:bodyPr/>
          <a:lstStyle/>
          <a:p>
            <a:fld id="{E48ECDBB-01B9-4130-ADF4-5D26F6BCE4C9}" type="slidenum">
              <a:rPr lang="en-GB" smtClean="0"/>
              <a:pPr/>
              <a:t>4</a:t>
            </a:fld>
            <a:endParaRPr lang="en-GB"/>
          </a:p>
        </p:txBody>
      </p:sp>
      <p:graphicFrame>
        <p:nvGraphicFramePr>
          <p:cNvPr id="7" name="Chart 6">
            <a:extLst>
              <a:ext uri="{FF2B5EF4-FFF2-40B4-BE49-F238E27FC236}">
                <a16:creationId xmlns:a16="http://schemas.microsoft.com/office/drawing/2014/main" id="{623FDE17-0897-4E89-8BC3-1813C429EF83}"/>
              </a:ext>
            </a:extLst>
          </p:cNvPr>
          <p:cNvGraphicFramePr>
            <a:graphicFrameLocks noGrp="1"/>
          </p:cNvGraphicFramePr>
          <p:nvPr/>
        </p:nvGraphicFramePr>
        <p:xfrm>
          <a:off x="1450931" y="395352"/>
          <a:ext cx="9290137" cy="606729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9653632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B3835E63-2606-408E-9655-727CA9D09E2C}"/>
              </a:ext>
            </a:extLst>
          </p:cNvPr>
          <p:cNvPicPr>
            <a:picLocks noChangeAspect="1"/>
          </p:cNvPicPr>
          <p:nvPr/>
        </p:nvPicPr>
        <p:blipFill>
          <a:blip r:embed="rId3"/>
          <a:stretch>
            <a:fillRect/>
          </a:stretch>
        </p:blipFill>
        <p:spPr>
          <a:xfrm>
            <a:off x="635417" y="1219853"/>
            <a:ext cx="9648982" cy="4418293"/>
          </a:xfrm>
          <a:prstGeom prst="rect">
            <a:avLst/>
          </a:prstGeom>
        </p:spPr>
      </p:pic>
      <p:sp>
        <p:nvSpPr>
          <p:cNvPr id="9" name="Title 1">
            <a:extLst>
              <a:ext uri="{FF2B5EF4-FFF2-40B4-BE49-F238E27FC236}">
                <a16:creationId xmlns:a16="http://schemas.microsoft.com/office/drawing/2014/main" id="{D76C77C6-B827-4697-8820-7396F853B2DE}"/>
              </a:ext>
            </a:extLst>
          </p:cNvPr>
          <p:cNvSpPr txBox="1">
            <a:spLocks/>
          </p:cNvSpPr>
          <p:nvPr/>
        </p:nvSpPr>
        <p:spPr>
          <a:xfrm>
            <a:off x="65116" y="136526"/>
            <a:ext cx="10515600" cy="44536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1800" kern="1200">
                <a:solidFill>
                  <a:schemeClr val="tx1"/>
                </a:solidFill>
                <a:latin typeface="Arial Nova" panose="020B0504020202020204" pitchFamily="34" charset="0"/>
                <a:ea typeface="+mj-ea"/>
                <a:cs typeface="+mj-cs"/>
              </a:defRPr>
            </a:lvl1pPr>
          </a:lstStyle>
          <a:p>
            <a:r>
              <a:rPr lang="en-GB" dirty="0">
                <a:latin typeface="+mn-lt"/>
              </a:rPr>
              <a:t>High Needs Spend – By Institution Type</a:t>
            </a:r>
          </a:p>
        </p:txBody>
      </p:sp>
      <p:sp>
        <p:nvSpPr>
          <p:cNvPr id="3" name="Slide Number Placeholder 2">
            <a:extLst>
              <a:ext uri="{FF2B5EF4-FFF2-40B4-BE49-F238E27FC236}">
                <a16:creationId xmlns:a16="http://schemas.microsoft.com/office/drawing/2014/main" id="{D02E792C-9A97-4E6E-8ADF-B5B56F192277}"/>
              </a:ext>
            </a:extLst>
          </p:cNvPr>
          <p:cNvSpPr>
            <a:spLocks noGrp="1"/>
          </p:cNvSpPr>
          <p:nvPr>
            <p:ph type="sldNum" sz="quarter" idx="12"/>
          </p:nvPr>
        </p:nvSpPr>
        <p:spPr/>
        <p:txBody>
          <a:bodyPr/>
          <a:lstStyle/>
          <a:p>
            <a:fld id="{E48ECDBB-01B9-4130-ADF4-5D26F6BCE4C9}" type="slidenum">
              <a:rPr lang="en-GB" smtClean="0"/>
              <a:pPr/>
              <a:t>5</a:t>
            </a:fld>
            <a:endParaRPr lang="en-GB"/>
          </a:p>
        </p:txBody>
      </p:sp>
    </p:spTree>
    <p:extLst>
      <p:ext uri="{BB962C8B-B14F-4D97-AF65-F5344CB8AC3E}">
        <p14:creationId xmlns:p14="http://schemas.microsoft.com/office/powerpoint/2010/main" val="36716449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1270EE68-B13E-4685-86FE-C2CD2C83CB5D}"/>
              </a:ext>
            </a:extLst>
          </p:cNvPr>
          <p:cNvPicPr>
            <a:picLocks noChangeAspect="1"/>
          </p:cNvPicPr>
          <p:nvPr/>
        </p:nvPicPr>
        <p:blipFill>
          <a:blip r:embed="rId3"/>
          <a:stretch>
            <a:fillRect/>
          </a:stretch>
        </p:blipFill>
        <p:spPr>
          <a:xfrm>
            <a:off x="2960627" y="1080032"/>
            <a:ext cx="6270745" cy="4949708"/>
          </a:xfrm>
          <a:prstGeom prst="rect">
            <a:avLst/>
          </a:prstGeom>
        </p:spPr>
      </p:pic>
      <p:sp>
        <p:nvSpPr>
          <p:cNvPr id="9" name="Title 1">
            <a:extLst>
              <a:ext uri="{FF2B5EF4-FFF2-40B4-BE49-F238E27FC236}">
                <a16:creationId xmlns:a16="http://schemas.microsoft.com/office/drawing/2014/main" id="{76220B28-2253-44C6-AF03-C29D0338CD99}"/>
              </a:ext>
            </a:extLst>
          </p:cNvPr>
          <p:cNvSpPr txBox="1">
            <a:spLocks/>
          </p:cNvSpPr>
          <p:nvPr/>
        </p:nvSpPr>
        <p:spPr>
          <a:xfrm>
            <a:off x="65116" y="136526"/>
            <a:ext cx="10515600" cy="44536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1800" kern="1200">
                <a:solidFill>
                  <a:schemeClr val="tx1"/>
                </a:solidFill>
                <a:latin typeface="Arial Nova" panose="020B0504020202020204" pitchFamily="34" charset="0"/>
                <a:ea typeface="+mj-ea"/>
                <a:cs typeface="+mj-cs"/>
              </a:defRPr>
            </a:lvl1pPr>
          </a:lstStyle>
          <a:p>
            <a:r>
              <a:rPr lang="en-GB" dirty="0">
                <a:latin typeface="+mn-lt"/>
              </a:rPr>
              <a:t>High Needs Average Cost – By Institution Type</a:t>
            </a:r>
          </a:p>
        </p:txBody>
      </p:sp>
      <p:sp>
        <p:nvSpPr>
          <p:cNvPr id="3" name="Slide Number Placeholder 2">
            <a:extLst>
              <a:ext uri="{FF2B5EF4-FFF2-40B4-BE49-F238E27FC236}">
                <a16:creationId xmlns:a16="http://schemas.microsoft.com/office/drawing/2014/main" id="{345051C4-12A2-4BCC-8DCC-3720BA337CAB}"/>
              </a:ext>
            </a:extLst>
          </p:cNvPr>
          <p:cNvSpPr>
            <a:spLocks noGrp="1"/>
          </p:cNvSpPr>
          <p:nvPr>
            <p:ph type="sldNum" sz="quarter" idx="12"/>
          </p:nvPr>
        </p:nvSpPr>
        <p:spPr/>
        <p:txBody>
          <a:bodyPr/>
          <a:lstStyle/>
          <a:p>
            <a:fld id="{E48ECDBB-01B9-4130-ADF4-5D26F6BCE4C9}" type="slidenum">
              <a:rPr lang="en-GB" smtClean="0"/>
              <a:pPr/>
              <a:t>6</a:t>
            </a:fld>
            <a:endParaRPr lang="en-GB"/>
          </a:p>
        </p:txBody>
      </p:sp>
    </p:spTree>
    <p:extLst>
      <p:ext uri="{BB962C8B-B14F-4D97-AF65-F5344CB8AC3E}">
        <p14:creationId xmlns:p14="http://schemas.microsoft.com/office/powerpoint/2010/main" val="12028136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DC1A073B-B54F-4F35-AC04-A1401CD5C631}"/>
              </a:ext>
            </a:extLst>
          </p:cNvPr>
          <p:cNvSpPr txBox="1">
            <a:spLocks/>
          </p:cNvSpPr>
          <p:nvPr/>
        </p:nvSpPr>
        <p:spPr>
          <a:xfrm>
            <a:off x="1563756" y="1294297"/>
            <a:ext cx="9144000" cy="23876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1800" kern="1200">
                <a:solidFill>
                  <a:schemeClr val="tx1"/>
                </a:solidFill>
                <a:latin typeface="Arial Nova" panose="020B0504020202020204" pitchFamily="34" charset="0"/>
                <a:ea typeface="+mj-ea"/>
                <a:cs typeface="+mj-cs"/>
              </a:defRPr>
            </a:lvl1pPr>
          </a:lstStyle>
          <a:p>
            <a:r>
              <a:rPr lang="en-GB" sz="3600" dirty="0">
                <a:latin typeface="+mn-lt"/>
              </a:rPr>
              <a:t>SEND Improvement Programme</a:t>
            </a:r>
          </a:p>
        </p:txBody>
      </p:sp>
      <p:sp>
        <p:nvSpPr>
          <p:cNvPr id="4" name="Rectangle 3">
            <a:extLst>
              <a:ext uri="{FF2B5EF4-FFF2-40B4-BE49-F238E27FC236}">
                <a16:creationId xmlns:a16="http://schemas.microsoft.com/office/drawing/2014/main" id="{55EB3741-BC67-4F22-B73E-435F894AF0A4}"/>
              </a:ext>
            </a:extLst>
          </p:cNvPr>
          <p:cNvSpPr/>
          <p:nvPr/>
        </p:nvSpPr>
        <p:spPr>
          <a:xfrm>
            <a:off x="1563756" y="2819745"/>
            <a:ext cx="6096000" cy="369332"/>
          </a:xfrm>
          <a:prstGeom prst="rect">
            <a:avLst/>
          </a:prstGeom>
        </p:spPr>
        <p:txBody>
          <a:bodyPr>
            <a:spAutoFit/>
          </a:bodyPr>
          <a:lstStyle/>
          <a:p>
            <a:pPr marL="285750" lvl="0" indent="-285750">
              <a:spcAft>
                <a:spcPts val="0"/>
              </a:spcAft>
              <a:buFontTx/>
              <a:buChar char="-"/>
            </a:pPr>
            <a:r>
              <a:rPr lang="en-GB" dirty="0">
                <a:ea typeface="Calibri" panose="020F0502020204030204" pitchFamily="34" charset="0"/>
              </a:rPr>
              <a:t>Delivery; Key Activities that impact the current spending</a:t>
            </a:r>
          </a:p>
        </p:txBody>
      </p:sp>
      <p:cxnSp>
        <p:nvCxnSpPr>
          <p:cNvPr id="5" name="Straight Connector 4">
            <a:extLst>
              <a:ext uri="{FF2B5EF4-FFF2-40B4-BE49-F238E27FC236}">
                <a16:creationId xmlns:a16="http://schemas.microsoft.com/office/drawing/2014/main" id="{6003DC6A-5C05-4C80-BA9C-74226F27F09B}"/>
              </a:ext>
            </a:extLst>
          </p:cNvPr>
          <p:cNvCxnSpPr>
            <a:cxnSpLocks/>
          </p:cNvCxnSpPr>
          <p:nvPr/>
        </p:nvCxnSpPr>
        <p:spPr>
          <a:xfrm>
            <a:off x="1391478" y="2433983"/>
            <a:ext cx="0" cy="191052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6276CD72-62DB-4BC3-A5A8-556C5D6DEAD1}"/>
              </a:ext>
            </a:extLst>
          </p:cNvPr>
          <p:cNvSpPr>
            <a:spLocks noGrp="1"/>
          </p:cNvSpPr>
          <p:nvPr>
            <p:ph type="sldNum" sz="quarter" idx="12"/>
          </p:nvPr>
        </p:nvSpPr>
        <p:spPr/>
        <p:txBody>
          <a:bodyPr/>
          <a:lstStyle/>
          <a:p>
            <a:fld id="{E48ECDBB-01B9-4130-ADF4-5D26F6BCE4C9}" type="slidenum">
              <a:rPr lang="en-GB" smtClean="0"/>
              <a:pPr/>
              <a:t>7</a:t>
            </a:fld>
            <a:endParaRPr lang="en-GB"/>
          </a:p>
        </p:txBody>
      </p:sp>
    </p:spTree>
    <p:extLst>
      <p:ext uri="{BB962C8B-B14F-4D97-AF65-F5344CB8AC3E}">
        <p14:creationId xmlns:p14="http://schemas.microsoft.com/office/powerpoint/2010/main" val="1199551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8CA197-B701-4002-B1EB-B070BD4BC1C8}"/>
              </a:ext>
            </a:extLst>
          </p:cNvPr>
          <p:cNvSpPr>
            <a:spLocks noGrp="1"/>
          </p:cNvSpPr>
          <p:nvPr>
            <p:ph type="title"/>
          </p:nvPr>
        </p:nvSpPr>
        <p:spPr/>
        <p:txBody>
          <a:bodyPr/>
          <a:lstStyle/>
          <a:p>
            <a:r>
              <a:rPr lang="en-GB" dirty="0">
                <a:latin typeface="+mn-lt"/>
              </a:rPr>
              <a:t>Delivery – </a:t>
            </a:r>
            <a:r>
              <a:rPr lang="en-GB" dirty="0">
                <a:ea typeface="Calibri" panose="020F0502020204030204" pitchFamily="34" charset="0"/>
              </a:rPr>
              <a:t>Key Activities that impact the current spending</a:t>
            </a:r>
            <a:endParaRPr lang="en-GB" dirty="0">
              <a:latin typeface="+mn-lt"/>
            </a:endParaRPr>
          </a:p>
        </p:txBody>
      </p:sp>
      <p:sp>
        <p:nvSpPr>
          <p:cNvPr id="4" name="Slide Number Placeholder 3">
            <a:extLst>
              <a:ext uri="{FF2B5EF4-FFF2-40B4-BE49-F238E27FC236}">
                <a16:creationId xmlns:a16="http://schemas.microsoft.com/office/drawing/2014/main" id="{0EF9AFE6-F891-4509-A1DA-374C01FB3517}"/>
              </a:ext>
            </a:extLst>
          </p:cNvPr>
          <p:cNvSpPr>
            <a:spLocks noGrp="1"/>
          </p:cNvSpPr>
          <p:nvPr>
            <p:ph type="sldNum" sz="quarter" idx="12"/>
          </p:nvPr>
        </p:nvSpPr>
        <p:spPr/>
        <p:txBody>
          <a:bodyPr/>
          <a:lstStyle/>
          <a:p>
            <a:fld id="{E48ECDBB-01B9-4130-ADF4-5D26F6BCE4C9}" type="slidenum">
              <a:rPr lang="en-GB" smtClean="0"/>
              <a:pPr/>
              <a:t>8</a:t>
            </a:fld>
            <a:endParaRPr lang="en-GB"/>
          </a:p>
        </p:txBody>
      </p:sp>
      <p:sp>
        <p:nvSpPr>
          <p:cNvPr id="8" name="Content Placeholder 2">
            <a:extLst>
              <a:ext uri="{FF2B5EF4-FFF2-40B4-BE49-F238E27FC236}">
                <a16:creationId xmlns:a16="http://schemas.microsoft.com/office/drawing/2014/main" id="{686E4D93-0647-4EFF-84A8-D147E51C8176}"/>
              </a:ext>
            </a:extLst>
          </p:cNvPr>
          <p:cNvSpPr txBox="1">
            <a:spLocks/>
          </p:cNvSpPr>
          <p:nvPr/>
        </p:nvSpPr>
        <p:spPr>
          <a:xfrm>
            <a:off x="838200" y="1139687"/>
            <a:ext cx="10515600" cy="5208103"/>
          </a:xfrm>
          <a:prstGeom prst="rect">
            <a:avLst/>
          </a:prstGeom>
        </p:spPr>
        <p:txBody>
          <a:bodyPr>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Nova" panose="020B0504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Nova" panose="020B0504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Nova" panose="020B0504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Nova" panose="020B0504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Nova" panose="020B0504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800" dirty="0">
                <a:latin typeface="+mn-lt"/>
              </a:rPr>
              <a:t>Continued focus on delivery across all workstreams throughout the Written Statement of Action</a:t>
            </a:r>
          </a:p>
          <a:p>
            <a:r>
              <a:rPr lang="en-GB" sz="1800" dirty="0">
                <a:latin typeface="+mn-lt"/>
              </a:rPr>
              <a:t>High Needs Funding Formula Review:</a:t>
            </a:r>
          </a:p>
          <a:p>
            <a:pPr>
              <a:buFontTx/>
              <a:buChar char="-"/>
            </a:pPr>
            <a:r>
              <a:rPr lang="en-GB" sz="1800" dirty="0">
                <a:latin typeface="+mn-lt"/>
              </a:rPr>
              <a:t>Special Schools Funding Review</a:t>
            </a:r>
          </a:p>
          <a:p>
            <a:pPr>
              <a:buFontTx/>
              <a:buChar char="-"/>
            </a:pPr>
            <a:r>
              <a:rPr lang="en-GB" sz="1800" dirty="0">
                <a:latin typeface="+mn-lt"/>
              </a:rPr>
              <a:t>Explore Alternative Models for Funding High Needs including use of Universal Banding System</a:t>
            </a:r>
          </a:p>
          <a:p>
            <a:pPr>
              <a:buFontTx/>
              <a:buChar char="-"/>
            </a:pPr>
            <a:r>
              <a:rPr lang="en-GB" sz="1800" dirty="0">
                <a:latin typeface="+mn-lt"/>
              </a:rPr>
              <a:t>High Needs Mainstream Top Up (for £6,000)</a:t>
            </a:r>
          </a:p>
          <a:p>
            <a:pPr>
              <a:buFontTx/>
              <a:buChar char="-"/>
            </a:pPr>
            <a:r>
              <a:rPr lang="en-GB" sz="1800" dirty="0">
                <a:latin typeface="+mn-lt"/>
              </a:rPr>
              <a:t>SRP Review</a:t>
            </a:r>
          </a:p>
          <a:p>
            <a:r>
              <a:rPr lang="en-GB" sz="1800" dirty="0">
                <a:latin typeface="+mn-lt"/>
              </a:rPr>
              <a:t>Commissioning Focus:</a:t>
            </a:r>
          </a:p>
          <a:p>
            <a:pPr>
              <a:buFontTx/>
              <a:buChar char="-"/>
            </a:pPr>
            <a:r>
              <a:rPr lang="en-GB" sz="1800" dirty="0">
                <a:latin typeface="+mn-lt"/>
              </a:rPr>
              <a:t>Independent and Non-Maintained Schools</a:t>
            </a:r>
          </a:p>
          <a:p>
            <a:pPr>
              <a:buFontTx/>
              <a:buChar char="-"/>
            </a:pPr>
            <a:r>
              <a:rPr lang="en-GB" sz="1800" dirty="0">
                <a:latin typeface="+mn-lt"/>
              </a:rPr>
              <a:t>STLS Contract</a:t>
            </a:r>
          </a:p>
          <a:p>
            <a:pPr>
              <a:buFontTx/>
              <a:buChar char="-"/>
            </a:pPr>
            <a:r>
              <a:rPr lang="en-GB" sz="1800" dirty="0">
                <a:latin typeface="+mn-lt"/>
              </a:rPr>
              <a:t>Therapy</a:t>
            </a:r>
          </a:p>
          <a:p>
            <a:pPr>
              <a:buFontTx/>
              <a:buChar char="-"/>
            </a:pPr>
            <a:r>
              <a:rPr lang="en-GB" sz="1800" dirty="0">
                <a:latin typeface="+mn-lt"/>
              </a:rPr>
              <a:t>Home Tuition </a:t>
            </a:r>
          </a:p>
          <a:p>
            <a:pPr>
              <a:buFontTx/>
              <a:buChar char="-"/>
            </a:pPr>
            <a:r>
              <a:rPr lang="en-GB" sz="1800" dirty="0">
                <a:latin typeface="+mn-lt"/>
              </a:rPr>
              <a:t>Review of 16+ Provision</a:t>
            </a:r>
          </a:p>
          <a:p>
            <a:r>
              <a:rPr lang="en-GB" sz="1800" dirty="0">
                <a:latin typeface="+mn-lt"/>
              </a:rPr>
              <a:t>EHCP Process Changes including format changes (added in Preparing for Adulthood markers to support better transitions) </a:t>
            </a:r>
          </a:p>
          <a:p>
            <a:r>
              <a:rPr lang="en-GB" sz="1800" dirty="0">
                <a:latin typeface="+mn-lt"/>
              </a:rPr>
              <a:t>Supporting schools with inclusion…..</a:t>
            </a:r>
          </a:p>
          <a:p>
            <a:pPr>
              <a:buFontTx/>
              <a:buChar char="-"/>
            </a:pPr>
            <a:endParaRPr lang="en-GB" sz="1800" dirty="0">
              <a:latin typeface="+mn-lt"/>
            </a:endParaRPr>
          </a:p>
          <a:p>
            <a:endParaRPr lang="en-GB" sz="1800" dirty="0">
              <a:latin typeface="+mn-lt"/>
            </a:endParaRPr>
          </a:p>
          <a:p>
            <a:endParaRPr lang="en-GB" sz="1800" dirty="0">
              <a:latin typeface="+mn-lt"/>
            </a:endParaRPr>
          </a:p>
          <a:p>
            <a:pPr marL="0" indent="0">
              <a:buNone/>
            </a:pPr>
            <a:endParaRPr lang="en-GB" sz="1800" dirty="0">
              <a:latin typeface="+mn-lt"/>
            </a:endParaRPr>
          </a:p>
        </p:txBody>
      </p:sp>
    </p:spTree>
    <p:extLst>
      <p:ext uri="{BB962C8B-B14F-4D97-AF65-F5344CB8AC3E}">
        <p14:creationId xmlns:p14="http://schemas.microsoft.com/office/powerpoint/2010/main" val="31981836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76ADB71-0294-4AD0-B634-0D086D62F18F}"/>
              </a:ext>
            </a:extLst>
          </p:cNvPr>
          <p:cNvSpPr txBox="1"/>
          <p:nvPr/>
        </p:nvSpPr>
        <p:spPr>
          <a:xfrm>
            <a:off x="2054087" y="2597426"/>
            <a:ext cx="7593495" cy="2862322"/>
          </a:xfrm>
          <a:prstGeom prst="rect">
            <a:avLst/>
          </a:prstGeom>
          <a:noFill/>
        </p:spPr>
        <p:txBody>
          <a:bodyPr wrap="square" rtlCol="0">
            <a:spAutoFit/>
          </a:bodyPr>
          <a:lstStyle/>
          <a:p>
            <a:pPr marL="285750" indent="-285750">
              <a:buFontTx/>
              <a:buChar char="-"/>
            </a:pPr>
            <a:r>
              <a:rPr lang="en-GB" dirty="0"/>
              <a:t>Introduction</a:t>
            </a:r>
          </a:p>
          <a:p>
            <a:pPr marL="285750" indent="-285750">
              <a:buFontTx/>
              <a:buChar char="-"/>
            </a:pPr>
            <a:r>
              <a:rPr lang="en-GB" dirty="0"/>
              <a:t>Activity Undertaken</a:t>
            </a:r>
          </a:p>
          <a:p>
            <a:pPr marL="285750" indent="-285750">
              <a:buFontTx/>
              <a:buChar char="-"/>
            </a:pPr>
            <a:r>
              <a:rPr lang="en-GB" dirty="0"/>
              <a:t>Framework for support</a:t>
            </a:r>
          </a:p>
          <a:p>
            <a:pPr marL="285750" indent="-285750">
              <a:buFontTx/>
              <a:buChar char="-"/>
            </a:pPr>
            <a:r>
              <a:rPr lang="en-GB" dirty="0"/>
              <a:t>Comprehensive Programme of Training to Support Inclusive Practice</a:t>
            </a:r>
          </a:p>
          <a:p>
            <a:pPr marL="285750" indent="-285750">
              <a:buFontTx/>
              <a:buChar char="-"/>
            </a:pPr>
            <a:r>
              <a:rPr lang="en-GB" dirty="0"/>
              <a:t>Development of Wider School and Community Practices to Promote Inclusion</a:t>
            </a:r>
          </a:p>
          <a:p>
            <a:pPr marL="285750" indent="-285750">
              <a:buFontTx/>
              <a:buChar char="-"/>
            </a:pPr>
            <a:r>
              <a:rPr lang="en-GB" dirty="0"/>
              <a:t>Supporting Transition for CYPE with SEND</a:t>
            </a:r>
          </a:p>
          <a:p>
            <a:pPr marL="285750" indent="-285750">
              <a:buFontTx/>
              <a:buChar char="-"/>
            </a:pPr>
            <a:r>
              <a:rPr lang="en-GB" dirty="0"/>
              <a:t>Providing Individual Case Support</a:t>
            </a:r>
          </a:p>
          <a:p>
            <a:pPr marL="285750" indent="-285750">
              <a:buFontTx/>
              <a:buChar char="-"/>
            </a:pPr>
            <a:r>
              <a:rPr lang="en-GB" dirty="0"/>
              <a:t>Locality Projects and Pilots</a:t>
            </a:r>
          </a:p>
          <a:p>
            <a:pPr marL="285750" indent="-285750">
              <a:buFontTx/>
              <a:buChar char="-"/>
            </a:pPr>
            <a:r>
              <a:rPr lang="en-GB" dirty="0"/>
              <a:t>Delivery</a:t>
            </a:r>
          </a:p>
        </p:txBody>
      </p:sp>
      <p:cxnSp>
        <p:nvCxnSpPr>
          <p:cNvPr id="4" name="Straight Connector 3">
            <a:extLst>
              <a:ext uri="{FF2B5EF4-FFF2-40B4-BE49-F238E27FC236}">
                <a16:creationId xmlns:a16="http://schemas.microsoft.com/office/drawing/2014/main" id="{76C4A33F-4CA1-4094-A6F1-90E15DEA1FC8}"/>
              </a:ext>
            </a:extLst>
          </p:cNvPr>
          <p:cNvCxnSpPr>
            <a:cxnSpLocks/>
          </p:cNvCxnSpPr>
          <p:nvPr/>
        </p:nvCxnSpPr>
        <p:spPr>
          <a:xfrm>
            <a:off x="1709531" y="2301461"/>
            <a:ext cx="0" cy="191052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1F660227-8DDD-4AF0-A7EA-F8EBD7E96A38}"/>
              </a:ext>
            </a:extLst>
          </p:cNvPr>
          <p:cNvSpPr txBox="1"/>
          <p:nvPr/>
        </p:nvSpPr>
        <p:spPr>
          <a:xfrm>
            <a:off x="1961322" y="1961321"/>
            <a:ext cx="8521143" cy="646331"/>
          </a:xfrm>
          <a:prstGeom prst="rect">
            <a:avLst/>
          </a:prstGeom>
          <a:noFill/>
        </p:spPr>
        <p:txBody>
          <a:bodyPr wrap="square" rtlCol="0">
            <a:spAutoFit/>
          </a:bodyPr>
          <a:lstStyle/>
          <a:p>
            <a:r>
              <a:rPr lang="en-GB" sz="3600" dirty="0"/>
              <a:t>Supporting Schools with inclusion £9.6m</a:t>
            </a:r>
          </a:p>
        </p:txBody>
      </p:sp>
      <p:sp>
        <p:nvSpPr>
          <p:cNvPr id="2" name="Slide Number Placeholder 1">
            <a:extLst>
              <a:ext uri="{FF2B5EF4-FFF2-40B4-BE49-F238E27FC236}">
                <a16:creationId xmlns:a16="http://schemas.microsoft.com/office/drawing/2014/main" id="{07D61151-B8D2-4F4C-B2BF-63EAF5B95073}"/>
              </a:ext>
            </a:extLst>
          </p:cNvPr>
          <p:cNvSpPr>
            <a:spLocks noGrp="1"/>
          </p:cNvSpPr>
          <p:nvPr>
            <p:ph type="sldNum" sz="quarter" idx="12"/>
          </p:nvPr>
        </p:nvSpPr>
        <p:spPr/>
        <p:txBody>
          <a:bodyPr/>
          <a:lstStyle/>
          <a:p>
            <a:fld id="{E48ECDBB-01B9-4130-ADF4-5D26F6BCE4C9}" type="slidenum">
              <a:rPr lang="en-GB" smtClean="0"/>
              <a:pPr/>
              <a:t>9</a:t>
            </a:fld>
            <a:endParaRPr lang="en-GB"/>
          </a:p>
        </p:txBody>
      </p:sp>
    </p:spTree>
    <p:extLst>
      <p:ext uri="{BB962C8B-B14F-4D97-AF65-F5344CB8AC3E}">
        <p14:creationId xmlns:p14="http://schemas.microsoft.com/office/powerpoint/2010/main" val="8740545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355E2BCA-9248-4EFB-AE48-81C6A74D7687}" vid="{968177A1-3ABB-40FC-9868-9D137C33B5A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KCC Strategic Commissioning PowerPoint Template</Template>
  <TotalTime>1112</TotalTime>
  <Words>1259</Words>
  <Application>Microsoft Office PowerPoint</Application>
  <PresentationFormat>Widescreen</PresentationFormat>
  <Paragraphs>152</Paragraphs>
  <Slides>19</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Arial Nova</vt:lpstr>
      <vt:lpstr>Calibri</vt:lpstr>
      <vt:lpstr>Symbol</vt:lpstr>
      <vt:lpstr>Times New Roman</vt:lpstr>
      <vt:lpstr>Office Theme</vt:lpstr>
      <vt:lpstr>High Needs Update</vt:lpstr>
      <vt:lpstr>Finance</vt:lpstr>
      <vt:lpstr>High Needs Pupil/Student Numbers</vt:lpstr>
      <vt:lpstr>High Needs Pupil/Student Numbers - Mainstream</vt:lpstr>
      <vt:lpstr>PowerPoint Presentation</vt:lpstr>
      <vt:lpstr>PowerPoint Presentation</vt:lpstr>
      <vt:lpstr>PowerPoint Presentation</vt:lpstr>
      <vt:lpstr>Delivery – Key Activities that impact the current spending</vt:lpstr>
      <vt:lpstr>PowerPoint Presentation</vt:lpstr>
      <vt:lpstr>Introduction</vt:lpstr>
      <vt:lpstr>Activity already undertaken</vt:lpstr>
      <vt:lpstr>Activity since previous funding forum.</vt:lpstr>
      <vt:lpstr>A Framework for support</vt:lpstr>
      <vt:lpstr>A comprehensive programme of training to support inclusive practice</vt:lpstr>
      <vt:lpstr>A comprehensive programme of training to support inclusive practice</vt:lpstr>
      <vt:lpstr>Development of wider school and community practices to promote inclusion</vt:lpstr>
      <vt:lpstr>Development of wider school and community practices to promote inclusion</vt:lpstr>
      <vt:lpstr>Supporting transition for CYPE with SEND </vt:lpstr>
      <vt:lpstr>Providing individual case support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Kent Schools Funding Forum</dc:title>
  <dc:creator>Jones, Megan - ST SC</dc:creator>
  <cp:lastModifiedBy>Karen Stone - ST F</cp:lastModifiedBy>
  <cp:revision>45</cp:revision>
  <dcterms:created xsi:type="dcterms:W3CDTF">2020-06-29T08:26:59Z</dcterms:created>
  <dcterms:modified xsi:type="dcterms:W3CDTF">2020-09-17T20:25:55Z</dcterms:modified>
</cp:coreProperties>
</file>