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58"/>
  </p:notesMasterIdLst>
  <p:sldIdLst>
    <p:sldId id="258" r:id="rId8"/>
    <p:sldId id="259" r:id="rId9"/>
    <p:sldId id="260" r:id="rId10"/>
    <p:sldId id="261" r:id="rId11"/>
    <p:sldId id="262" r:id="rId12"/>
    <p:sldId id="263" r:id="rId13"/>
    <p:sldId id="309" r:id="rId14"/>
    <p:sldId id="264" r:id="rId15"/>
    <p:sldId id="308" r:id="rId16"/>
    <p:sldId id="307" r:id="rId17"/>
    <p:sldId id="268" r:id="rId18"/>
    <p:sldId id="269" r:id="rId19"/>
    <p:sldId id="270" r:id="rId20"/>
    <p:sldId id="273" r:id="rId21"/>
    <p:sldId id="271" r:id="rId22"/>
    <p:sldId id="274" r:id="rId23"/>
    <p:sldId id="275" r:id="rId24"/>
    <p:sldId id="276" r:id="rId25"/>
    <p:sldId id="277" r:id="rId26"/>
    <p:sldId id="311"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312" r:id="rId49"/>
    <p:sldId id="299" r:id="rId50"/>
    <p:sldId id="315" r:id="rId51"/>
    <p:sldId id="314" r:id="rId52"/>
    <p:sldId id="302" r:id="rId53"/>
    <p:sldId id="303" r:id="rId54"/>
    <p:sldId id="304" r:id="rId55"/>
    <p:sldId id="305" r:id="rId56"/>
    <p:sldId id="306" r:id="rId5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94400" autoAdjust="0"/>
  </p:normalViewPr>
  <p:slideViewPr>
    <p:cSldViewPr>
      <p:cViewPr varScale="1">
        <p:scale>
          <a:sx n="110" d="100"/>
          <a:sy n="110" d="100"/>
        </p:scale>
        <p:origin x="-1926" y="-96"/>
      </p:cViewPr>
      <p:guideLst>
        <p:guide orient="horz" pos="2160"/>
        <p:guide pos="2880"/>
      </p:guideLst>
    </p:cSldViewPr>
  </p:slideViewPr>
  <p:outlineViewPr>
    <p:cViewPr>
      <p:scale>
        <a:sx n="33" d="100"/>
        <a:sy n="33" d="100"/>
      </p:scale>
      <p:origin x="0" y="130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5C208-EE65-4443-8F6D-F776896A2074}" type="datetimeFigureOut">
              <a:rPr lang="en-GB" smtClean="0"/>
              <a:t>30/06/2017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CF99F6-7A56-4176-8F07-9C869AAB0DCD}" type="slidenum">
              <a:rPr lang="en-GB" smtClean="0"/>
              <a:t>‹#›</a:t>
            </a:fld>
            <a:endParaRPr lang="en-GB" dirty="0"/>
          </a:p>
        </p:txBody>
      </p:sp>
    </p:spTree>
    <p:extLst>
      <p:ext uri="{BB962C8B-B14F-4D97-AF65-F5344CB8AC3E}">
        <p14:creationId xmlns:p14="http://schemas.microsoft.com/office/powerpoint/2010/main" val="350909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1</a:t>
            </a:fld>
            <a:endParaRPr lang="en-GB" dirty="0"/>
          </a:p>
        </p:txBody>
      </p:sp>
    </p:spTree>
    <p:extLst>
      <p:ext uri="{BB962C8B-B14F-4D97-AF65-F5344CB8AC3E}">
        <p14:creationId xmlns:p14="http://schemas.microsoft.com/office/powerpoint/2010/main" val="289835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CF99F6-7A56-4176-8F07-9C869AAB0DCD}" type="slidenum">
              <a:rPr lang="en-GB" smtClean="0"/>
              <a:t>10</a:t>
            </a:fld>
            <a:endParaRPr lang="en-GB" dirty="0"/>
          </a:p>
        </p:txBody>
      </p:sp>
    </p:spTree>
    <p:extLst>
      <p:ext uri="{BB962C8B-B14F-4D97-AF65-F5344CB8AC3E}">
        <p14:creationId xmlns:p14="http://schemas.microsoft.com/office/powerpoint/2010/main" val="282354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2A8C14-AA40-40BC-920A-2029FE82AC95}"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86332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CF99F6-7A56-4176-8F07-9C869AAB0DCD}" type="slidenum">
              <a:rPr lang="en-GB" smtClean="0"/>
              <a:t>12</a:t>
            </a:fld>
            <a:endParaRPr lang="en-GB" dirty="0"/>
          </a:p>
        </p:txBody>
      </p:sp>
    </p:spTree>
    <p:extLst>
      <p:ext uri="{BB962C8B-B14F-4D97-AF65-F5344CB8AC3E}">
        <p14:creationId xmlns:p14="http://schemas.microsoft.com/office/powerpoint/2010/main" val="115273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775BCE6-B7A2-42B8-91DB-D510B5821EC3}" type="slidenum">
              <a:rPr lang="en-GB" smtClean="0">
                <a:solidFill>
                  <a:prstClr val="black"/>
                </a:solidFill>
              </a:rPr>
              <a:pPr/>
              <a:t>13</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Tree>
    <p:extLst>
      <p:ext uri="{BB962C8B-B14F-4D97-AF65-F5344CB8AC3E}">
        <p14:creationId xmlns:p14="http://schemas.microsoft.com/office/powerpoint/2010/main" val="219653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775BCE6-B7A2-42B8-91DB-D510B5821EC3}" type="slidenum">
              <a:rPr lang="en-GB" smtClean="0">
                <a:solidFill>
                  <a:prstClr val="black"/>
                </a:solidFill>
              </a:rPr>
              <a:pPr/>
              <a:t>14</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Tree>
    <p:extLst>
      <p:ext uri="{BB962C8B-B14F-4D97-AF65-F5344CB8AC3E}">
        <p14:creationId xmlns:p14="http://schemas.microsoft.com/office/powerpoint/2010/main" val="298815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775BCE6-B7A2-42B8-91DB-D510B5821EC3}" type="slidenum">
              <a:rPr lang="en-GB" smtClean="0">
                <a:solidFill>
                  <a:prstClr val="black"/>
                </a:solidFill>
              </a:rPr>
              <a:pPr/>
              <a:t>15</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Tree>
    <p:extLst>
      <p:ext uri="{BB962C8B-B14F-4D97-AF65-F5344CB8AC3E}">
        <p14:creationId xmlns:p14="http://schemas.microsoft.com/office/powerpoint/2010/main" val="116348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775BCE6-B7A2-42B8-91DB-D510B5821EC3}" type="slidenum">
              <a:rPr lang="en-GB" smtClean="0">
                <a:solidFill>
                  <a:prstClr val="black"/>
                </a:solidFill>
              </a:rPr>
              <a:pPr/>
              <a:t>16</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Tree>
    <p:extLst>
      <p:ext uri="{BB962C8B-B14F-4D97-AF65-F5344CB8AC3E}">
        <p14:creationId xmlns:p14="http://schemas.microsoft.com/office/powerpoint/2010/main" val="103533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2A8C14-AA40-40BC-920A-2029FE82AC95}"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54906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CF99F6-7A56-4176-8F07-9C869AAB0DCD}" type="slidenum">
              <a:rPr lang="en-GB" smtClean="0"/>
              <a:t>18</a:t>
            </a:fld>
            <a:endParaRPr lang="en-GB" dirty="0"/>
          </a:p>
        </p:txBody>
      </p:sp>
    </p:spTree>
    <p:extLst>
      <p:ext uri="{BB962C8B-B14F-4D97-AF65-F5344CB8AC3E}">
        <p14:creationId xmlns:p14="http://schemas.microsoft.com/office/powerpoint/2010/main" val="2507424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2A8C14-AA40-40BC-920A-2029FE82AC95}"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16616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CF99F6-7A56-4176-8F07-9C869AAB0DCD}" type="slidenum">
              <a:rPr lang="en-GB" smtClean="0"/>
              <a:t>2</a:t>
            </a:fld>
            <a:endParaRPr lang="en-GB" dirty="0"/>
          </a:p>
        </p:txBody>
      </p:sp>
    </p:spTree>
    <p:extLst>
      <p:ext uri="{BB962C8B-B14F-4D97-AF65-F5344CB8AC3E}">
        <p14:creationId xmlns:p14="http://schemas.microsoft.com/office/powerpoint/2010/main" val="3921082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CF99F6-7A56-4176-8F07-9C869AAB0DCD}" type="slidenum">
              <a:rPr lang="en-GB" smtClean="0"/>
              <a:t>20</a:t>
            </a:fld>
            <a:endParaRPr lang="en-GB" dirty="0"/>
          </a:p>
        </p:txBody>
      </p:sp>
    </p:spTree>
    <p:extLst>
      <p:ext uri="{BB962C8B-B14F-4D97-AF65-F5344CB8AC3E}">
        <p14:creationId xmlns:p14="http://schemas.microsoft.com/office/powerpoint/2010/main" val="100735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21</a:t>
            </a:fld>
            <a:endParaRPr lang="en-GB" dirty="0"/>
          </a:p>
        </p:txBody>
      </p:sp>
    </p:spTree>
    <p:extLst>
      <p:ext uri="{BB962C8B-B14F-4D97-AF65-F5344CB8AC3E}">
        <p14:creationId xmlns:p14="http://schemas.microsoft.com/office/powerpoint/2010/main" val="2033548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22</a:t>
            </a:fld>
            <a:endParaRPr lang="en-GB" dirty="0"/>
          </a:p>
        </p:txBody>
      </p:sp>
    </p:spTree>
    <p:extLst>
      <p:ext uri="{BB962C8B-B14F-4D97-AF65-F5344CB8AC3E}">
        <p14:creationId xmlns:p14="http://schemas.microsoft.com/office/powerpoint/2010/main" val="419566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553B1BC-A184-4090-A809-CE0AF70530E0}" type="slidenum">
              <a:rPr lang="en-GB" smtClean="0"/>
              <a:t>23</a:t>
            </a:fld>
            <a:endParaRPr lang="en-GB" dirty="0"/>
          </a:p>
        </p:txBody>
      </p:sp>
    </p:spTree>
    <p:extLst>
      <p:ext uri="{BB962C8B-B14F-4D97-AF65-F5344CB8AC3E}">
        <p14:creationId xmlns:p14="http://schemas.microsoft.com/office/powerpoint/2010/main" val="1409914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F553B1BC-A184-4090-A809-CE0AF70530E0}" type="slidenum">
              <a:rPr lang="en-GB" smtClean="0"/>
              <a:t>24</a:t>
            </a:fld>
            <a:endParaRPr lang="en-GB" dirty="0"/>
          </a:p>
        </p:txBody>
      </p:sp>
    </p:spTree>
    <p:extLst>
      <p:ext uri="{BB962C8B-B14F-4D97-AF65-F5344CB8AC3E}">
        <p14:creationId xmlns:p14="http://schemas.microsoft.com/office/powerpoint/2010/main" val="402671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F553B1BC-A184-4090-A809-CE0AF70530E0}" type="slidenum">
              <a:rPr lang="en-GB" smtClean="0"/>
              <a:t>25</a:t>
            </a:fld>
            <a:endParaRPr lang="en-GB" dirty="0"/>
          </a:p>
        </p:txBody>
      </p:sp>
    </p:spTree>
    <p:extLst>
      <p:ext uri="{BB962C8B-B14F-4D97-AF65-F5344CB8AC3E}">
        <p14:creationId xmlns:p14="http://schemas.microsoft.com/office/powerpoint/2010/main" val="91376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26</a:t>
            </a:fld>
            <a:endParaRPr lang="en-GB" dirty="0"/>
          </a:p>
        </p:txBody>
      </p:sp>
    </p:spTree>
    <p:extLst>
      <p:ext uri="{BB962C8B-B14F-4D97-AF65-F5344CB8AC3E}">
        <p14:creationId xmlns:p14="http://schemas.microsoft.com/office/powerpoint/2010/main" val="117645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27</a:t>
            </a:fld>
            <a:endParaRPr lang="en-GB" dirty="0"/>
          </a:p>
        </p:txBody>
      </p:sp>
    </p:spTree>
    <p:extLst>
      <p:ext uri="{BB962C8B-B14F-4D97-AF65-F5344CB8AC3E}">
        <p14:creationId xmlns:p14="http://schemas.microsoft.com/office/powerpoint/2010/main" val="1291076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28</a:t>
            </a:fld>
            <a:endParaRPr lang="en-GB" dirty="0"/>
          </a:p>
        </p:txBody>
      </p:sp>
    </p:spTree>
    <p:extLst>
      <p:ext uri="{BB962C8B-B14F-4D97-AF65-F5344CB8AC3E}">
        <p14:creationId xmlns:p14="http://schemas.microsoft.com/office/powerpoint/2010/main" val="1975225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29</a:t>
            </a:fld>
            <a:endParaRPr lang="en-GB" dirty="0"/>
          </a:p>
        </p:txBody>
      </p:sp>
    </p:spTree>
    <p:extLst>
      <p:ext uri="{BB962C8B-B14F-4D97-AF65-F5344CB8AC3E}">
        <p14:creationId xmlns:p14="http://schemas.microsoft.com/office/powerpoint/2010/main" val="148526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3</a:t>
            </a:fld>
            <a:endParaRPr lang="en-GB" dirty="0"/>
          </a:p>
        </p:txBody>
      </p:sp>
    </p:spTree>
    <p:extLst>
      <p:ext uri="{BB962C8B-B14F-4D97-AF65-F5344CB8AC3E}">
        <p14:creationId xmlns:p14="http://schemas.microsoft.com/office/powerpoint/2010/main" val="786453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30</a:t>
            </a:fld>
            <a:endParaRPr lang="en-GB" dirty="0"/>
          </a:p>
        </p:txBody>
      </p:sp>
    </p:spTree>
    <p:extLst>
      <p:ext uri="{BB962C8B-B14F-4D97-AF65-F5344CB8AC3E}">
        <p14:creationId xmlns:p14="http://schemas.microsoft.com/office/powerpoint/2010/main" val="873577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31</a:t>
            </a:fld>
            <a:endParaRPr lang="en-GB" dirty="0"/>
          </a:p>
        </p:txBody>
      </p:sp>
    </p:spTree>
    <p:extLst>
      <p:ext uri="{BB962C8B-B14F-4D97-AF65-F5344CB8AC3E}">
        <p14:creationId xmlns:p14="http://schemas.microsoft.com/office/powerpoint/2010/main" val="1579106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32</a:t>
            </a:fld>
            <a:endParaRPr lang="en-GB" dirty="0"/>
          </a:p>
        </p:txBody>
      </p:sp>
    </p:spTree>
    <p:extLst>
      <p:ext uri="{BB962C8B-B14F-4D97-AF65-F5344CB8AC3E}">
        <p14:creationId xmlns:p14="http://schemas.microsoft.com/office/powerpoint/2010/main" val="122587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33</a:t>
            </a:fld>
            <a:endParaRPr lang="en-GB" dirty="0"/>
          </a:p>
        </p:txBody>
      </p:sp>
    </p:spTree>
    <p:extLst>
      <p:ext uri="{BB962C8B-B14F-4D97-AF65-F5344CB8AC3E}">
        <p14:creationId xmlns:p14="http://schemas.microsoft.com/office/powerpoint/2010/main" val="592185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34</a:t>
            </a:fld>
            <a:endParaRPr lang="en-GB" dirty="0"/>
          </a:p>
        </p:txBody>
      </p:sp>
    </p:spTree>
    <p:extLst>
      <p:ext uri="{BB962C8B-B14F-4D97-AF65-F5344CB8AC3E}">
        <p14:creationId xmlns:p14="http://schemas.microsoft.com/office/powerpoint/2010/main" val="3501777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35</a:t>
            </a:fld>
            <a:endParaRPr lang="en-GB" dirty="0"/>
          </a:p>
        </p:txBody>
      </p:sp>
    </p:spTree>
    <p:extLst>
      <p:ext uri="{BB962C8B-B14F-4D97-AF65-F5344CB8AC3E}">
        <p14:creationId xmlns:p14="http://schemas.microsoft.com/office/powerpoint/2010/main" val="3359467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36</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37</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38</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39</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CF99F6-7A56-4176-8F07-9C869AAB0DCD}" type="slidenum">
              <a:rPr lang="en-GB" smtClean="0"/>
              <a:t>4</a:t>
            </a:fld>
            <a:endParaRPr lang="en-GB" dirty="0"/>
          </a:p>
        </p:txBody>
      </p:sp>
    </p:spTree>
    <p:extLst>
      <p:ext uri="{BB962C8B-B14F-4D97-AF65-F5344CB8AC3E}">
        <p14:creationId xmlns:p14="http://schemas.microsoft.com/office/powerpoint/2010/main" val="537465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40</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41</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42</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43</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44</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45</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46</a:t>
            </a:fld>
            <a:endParaRPr lang="en-GB" dirty="0"/>
          </a:p>
        </p:txBody>
      </p:sp>
    </p:spTree>
    <p:extLst>
      <p:ext uri="{BB962C8B-B14F-4D97-AF65-F5344CB8AC3E}">
        <p14:creationId xmlns:p14="http://schemas.microsoft.com/office/powerpoint/2010/main" val="2081756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47</a:t>
            </a:fld>
            <a:endParaRPr lang="en-GB" dirty="0"/>
          </a:p>
        </p:txBody>
      </p:sp>
    </p:spTree>
    <p:extLst>
      <p:ext uri="{BB962C8B-B14F-4D97-AF65-F5344CB8AC3E}">
        <p14:creationId xmlns:p14="http://schemas.microsoft.com/office/powerpoint/2010/main" val="1750186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48</a:t>
            </a:fld>
            <a:endParaRPr lang="en-GB" dirty="0"/>
          </a:p>
        </p:txBody>
      </p:sp>
    </p:spTree>
    <p:extLst>
      <p:ext uri="{BB962C8B-B14F-4D97-AF65-F5344CB8AC3E}">
        <p14:creationId xmlns:p14="http://schemas.microsoft.com/office/powerpoint/2010/main" val="3940028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latin typeface="Calibri" pitchFamily="34" charset="0"/>
                <a:ea typeface="ＭＳ Ｐゴシック"/>
                <a:cs typeface="ＭＳ Ｐゴシック"/>
              </a:rPr>
              <a:pPr>
                <a:buFont typeface="Calibri" pitchFamily="34" charset="0"/>
                <a:buNone/>
              </a:pPr>
              <a:t>49</a:t>
            </a:fld>
            <a:endParaRPr lang="en-GB" dirty="0" smtClean="0">
              <a:latin typeface="Calibri" pitchFamily="34" charset="0"/>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1143000" y="685800"/>
            <a:ext cx="4572000" cy="3429000"/>
          </a:xfrm>
          <a:solidFill>
            <a:srgbClr val="FFFFFF"/>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5</a:t>
            </a:fld>
            <a:endParaRPr lang="en-GB" dirty="0"/>
          </a:p>
        </p:txBody>
      </p:sp>
    </p:spTree>
    <p:extLst>
      <p:ext uri="{BB962C8B-B14F-4D97-AF65-F5344CB8AC3E}">
        <p14:creationId xmlns:p14="http://schemas.microsoft.com/office/powerpoint/2010/main" val="3378190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53B1BC-A184-4090-A809-CE0AF70530E0}" type="slidenum">
              <a:rPr lang="en-GB" smtClean="0"/>
              <a:t>50</a:t>
            </a:fld>
            <a:endParaRPr lang="en-GB" dirty="0"/>
          </a:p>
        </p:txBody>
      </p:sp>
    </p:spTree>
    <p:extLst>
      <p:ext uri="{BB962C8B-B14F-4D97-AF65-F5344CB8AC3E}">
        <p14:creationId xmlns:p14="http://schemas.microsoft.com/office/powerpoint/2010/main" val="67494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CF99F6-7A56-4176-8F07-9C869AAB0DCD}" type="slidenum">
              <a:rPr lang="en-GB" smtClean="0"/>
              <a:t>6</a:t>
            </a:fld>
            <a:endParaRPr lang="en-GB" dirty="0"/>
          </a:p>
        </p:txBody>
      </p:sp>
    </p:spTree>
    <p:extLst>
      <p:ext uri="{BB962C8B-B14F-4D97-AF65-F5344CB8AC3E}">
        <p14:creationId xmlns:p14="http://schemas.microsoft.com/office/powerpoint/2010/main" val="264181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CF99F6-7A56-4176-8F07-9C869AAB0DCD}" type="slidenum">
              <a:rPr lang="en-GB" smtClean="0"/>
              <a:t>7</a:t>
            </a:fld>
            <a:endParaRPr lang="en-GB" dirty="0"/>
          </a:p>
        </p:txBody>
      </p:sp>
    </p:spTree>
    <p:extLst>
      <p:ext uri="{BB962C8B-B14F-4D97-AF65-F5344CB8AC3E}">
        <p14:creationId xmlns:p14="http://schemas.microsoft.com/office/powerpoint/2010/main" val="138748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B6D2B91-CC53-45FD-9A0B-51F38708544C}" type="slidenum">
              <a:rPr lang="en-GB" smtClean="0"/>
              <a:t>8</a:t>
            </a:fld>
            <a:endParaRPr lang="en-GB" dirty="0"/>
          </a:p>
        </p:txBody>
      </p:sp>
    </p:spTree>
    <p:extLst>
      <p:ext uri="{BB962C8B-B14F-4D97-AF65-F5344CB8AC3E}">
        <p14:creationId xmlns:p14="http://schemas.microsoft.com/office/powerpoint/2010/main" val="97235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DCF99F6-7A56-4176-8F07-9C869AAB0DCD}" type="slidenum">
              <a:rPr lang="en-GB" smtClean="0"/>
              <a:t>9</a:t>
            </a:fld>
            <a:endParaRPr lang="en-GB" dirty="0"/>
          </a:p>
        </p:txBody>
      </p:sp>
    </p:spTree>
    <p:extLst>
      <p:ext uri="{BB962C8B-B14F-4D97-AF65-F5344CB8AC3E}">
        <p14:creationId xmlns:p14="http://schemas.microsoft.com/office/powerpoint/2010/main" val="3575151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5821363"/>
            <a:ext cx="12239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FB25A92-4B38-42A5-9F70-C9E579BE6F41}" type="datetimeFigureOut">
              <a:rPr lang="en-GB"/>
              <a:pPr>
                <a:defRPr/>
              </a:pPr>
              <a:t>30/06/2017</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E70B4BF-BA15-4E02-A0CD-91A536DF2E21}" type="slidenum">
              <a:rPr lang="en-GB"/>
              <a:pPr>
                <a:defRPr/>
              </a:pPr>
              <a:t>‹#›</a:t>
            </a:fld>
            <a:endParaRPr lang="en-GB" dirty="0"/>
          </a:p>
        </p:txBody>
      </p:sp>
    </p:spTree>
    <p:extLst>
      <p:ext uri="{BB962C8B-B14F-4D97-AF65-F5344CB8AC3E}">
        <p14:creationId xmlns:p14="http://schemas.microsoft.com/office/powerpoint/2010/main" val="307658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485ABCF-7536-408B-8F33-FA324581A66D}" type="datetimeFigureOut">
              <a:rPr lang="en-GB"/>
              <a:pPr>
                <a:defRPr/>
              </a:pPr>
              <a:t>30/06/2017</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9AA373F-3E6D-446B-B509-7FC2B1C069F0}" type="slidenum">
              <a:rPr lang="en-GB"/>
              <a:pPr>
                <a:defRPr/>
              </a:pPr>
              <a:t>‹#›</a:t>
            </a:fld>
            <a:endParaRPr lang="en-GB" dirty="0"/>
          </a:p>
        </p:txBody>
      </p:sp>
    </p:spTree>
    <p:extLst>
      <p:ext uri="{BB962C8B-B14F-4D97-AF65-F5344CB8AC3E}">
        <p14:creationId xmlns:p14="http://schemas.microsoft.com/office/powerpoint/2010/main" val="78930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3C7169B1-2442-48D8-9EFF-8C57811A2A8C}" type="datetimeFigureOut">
              <a:rPr lang="en-GB"/>
              <a:pPr>
                <a:defRPr/>
              </a:pPr>
              <a:t>30/06/2017</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7423D5F-3360-48E0-9A8B-97EC0F53ED0B}" type="slidenum">
              <a:rPr lang="en-GB"/>
              <a:pPr>
                <a:defRPr/>
              </a:pPr>
              <a:t>‹#›</a:t>
            </a:fld>
            <a:endParaRPr lang="en-GB" dirty="0"/>
          </a:p>
        </p:txBody>
      </p:sp>
    </p:spTree>
    <p:extLst>
      <p:ext uri="{BB962C8B-B14F-4D97-AF65-F5344CB8AC3E}">
        <p14:creationId xmlns:p14="http://schemas.microsoft.com/office/powerpoint/2010/main" val="271176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6237288"/>
            <a:ext cx="8604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07950" y="6199188"/>
            <a:ext cx="89646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D029023A-2FE6-4286-9DC1-7452791915D3}" type="datetimeFigureOut">
              <a:rPr lang="en-GB"/>
              <a:pPr>
                <a:defRPr/>
              </a:pPr>
              <a:t>30/06/2017</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926D5AF-31EA-4F4A-AB13-EB57E760A5B5}" type="slidenum">
              <a:rPr lang="en-GB"/>
              <a:pPr>
                <a:defRPr/>
              </a:pPr>
              <a:t>‹#›</a:t>
            </a:fld>
            <a:endParaRPr lang="en-GB" dirty="0"/>
          </a:p>
        </p:txBody>
      </p:sp>
    </p:spTree>
    <p:extLst>
      <p:ext uri="{BB962C8B-B14F-4D97-AF65-F5344CB8AC3E}">
        <p14:creationId xmlns:p14="http://schemas.microsoft.com/office/powerpoint/2010/main" val="412338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430D092-2A98-4A32-A23B-B0AB2D58C729}" type="datetimeFigureOut">
              <a:rPr lang="en-GB"/>
              <a:pPr>
                <a:defRPr/>
              </a:pPr>
              <a:t>30/06/2017</a:t>
            </a:fld>
            <a:endParaRPr lang="en-GB" dirty="0"/>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0FD52F3-ACC3-4B92-9A71-43781B21EFCF}" type="slidenum">
              <a:rPr lang="en-GB"/>
              <a:pPr>
                <a:defRPr/>
              </a:pPr>
              <a:t>‹#›</a:t>
            </a:fld>
            <a:endParaRPr lang="en-GB" dirty="0"/>
          </a:p>
        </p:txBody>
      </p:sp>
    </p:spTree>
    <p:extLst>
      <p:ext uri="{BB962C8B-B14F-4D97-AF65-F5344CB8AC3E}">
        <p14:creationId xmlns:p14="http://schemas.microsoft.com/office/powerpoint/2010/main" val="360443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47E75C1-CE34-4DAB-9E69-1BEB35E984A6}" type="datetimeFigureOut">
              <a:rPr lang="en-GB"/>
              <a:pPr>
                <a:defRPr/>
              </a:pPr>
              <a:t>30/06/2017</a:t>
            </a:fld>
            <a:endParaRPr lang="en-GB" dirty="0"/>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0A3AF141-893B-4A9E-8745-796610FBE0C9}" type="slidenum">
              <a:rPr lang="en-GB"/>
              <a:pPr>
                <a:defRPr/>
              </a:pPr>
              <a:t>‹#›</a:t>
            </a:fld>
            <a:endParaRPr lang="en-GB" dirty="0"/>
          </a:p>
        </p:txBody>
      </p:sp>
    </p:spTree>
    <p:extLst>
      <p:ext uri="{BB962C8B-B14F-4D97-AF65-F5344CB8AC3E}">
        <p14:creationId xmlns:p14="http://schemas.microsoft.com/office/powerpoint/2010/main" val="233364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005AD03A-5B66-49D4-B448-E8D1788F6F4F}" type="datetimeFigureOut">
              <a:rPr lang="en-GB"/>
              <a:pPr>
                <a:defRPr/>
              </a:pPr>
              <a:t>30/06/2017</a:t>
            </a:fld>
            <a:endParaRPr lang="en-GB" dirty="0"/>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A7C9613-C59B-4DD5-93BD-9BACE434D12F}" type="slidenum">
              <a:rPr lang="en-GB"/>
              <a:pPr>
                <a:defRPr/>
              </a:pPr>
              <a:t>‹#›</a:t>
            </a:fld>
            <a:endParaRPr lang="en-GB" dirty="0"/>
          </a:p>
        </p:txBody>
      </p:sp>
    </p:spTree>
    <p:extLst>
      <p:ext uri="{BB962C8B-B14F-4D97-AF65-F5344CB8AC3E}">
        <p14:creationId xmlns:p14="http://schemas.microsoft.com/office/powerpoint/2010/main" val="80578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9C93B09-A61A-4E04-862A-A88444130E12}" type="datetimeFigureOut">
              <a:rPr lang="en-GB"/>
              <a:pPr>
                <a:defRPr/>
              </a:pPr>
              <a:t>30/06/2017</a:t>
            </a:fld>
            <a:endParaRPr lang="en-GB" dirty="0"/>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FB5E62F-983B-47FC-9A85-E16A81C55D99}" type="slidenum">
              <a:rPr lang="en-GB"/>
              <a:pPr>
                <a:defRPr/>
              </a:pPr>
              <a:t>‹#›</a:t>
            </a:fld>
            <a:endParaRPr lang="en-GB" dirty="0"/>
          </a:p>
        </p:txBody>
      </p:sp>
    </p:spTree>
    <p:extLst>
      <p:ext uri="{BB962C8B-B14F-4D97-AF65-F5344CB8AC3E}">
        <p14:creationId xmlns:p14="http://schemas.microsoft.com/office/powerpoint/2010/main" val="14301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FDD74BB-9BEB-4C10-B6F9-306D352CE576}" type="datetimeFigureOut">
              <a:rPr lang="en-GB"/>
              <a:pPr>
                <a:defRPr/>
              </a:pPr>
              <a:t>30/06/2017</a:t>
            </a:fld>
            <a:endParaRPr lang="en-GB" dirty="0"/>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0B188A6-8A83-4FDB-B98C-F63FA81D3393}" type="slidenum">
              <a:rPr lang="en-GB"/>
              <a:pPr>
                <a:defRPr/>
              </a:pPr>
              <a:t>‹#›</a:t>
            </a:fld>
            <a:endParaRPr lang="en-GB" dirty="0"/>
          </a:p>
        </p:txBody>
      </p:sp>
    </p:spTree>
    <p:extLst>
      <p:ext uri="{BB962C8B-B14F-4D97-AF65-F5344CB8AC3E}">
        <p14:creationId xmlns:p14="http://schemas.microsoft.com/office/powerpoint/2010/main" val="151092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374C066-C95B-42B9-8954-4D7DF52D15DC}" type="datetimeFigureOut">
              <a:rPr lang="en-GB"/>
              <a:pPr>
                <a:defRPr/>
              </a:pPr>
              <a:t>30/06/2017</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3CA3655-2866-4846-B327-381D58E5B4F1}" type="slidenum">
              <a:rPr lang="en-GB"/>
              <a:pPr>
                <a:defRPr/>
              </a:pPr>
              <a:t>‹#›</a:t>
            </a:fld>
            <a:endParaRPr lang="en-GB" dirty="0"/>
          </a:p>
        </p:txBody>
      </p:sp>
    </p:spTree>
    <p:extLst>
      <p:ext uri="{BB962C8B-B14F-4D97-AF65-F5344CB8AC3E}">
        <p14:creationId xmlns:p14="http://schemas.microsoft.com/office/powerpoint/2010/main" val="348840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5633E26-90E5-47AB-972F-7BDA2A3DD98C}" type="datetimeFigureOut">
              <a:rPr lang="en-GB"/>
              <a:pPr>
                <a:defRPr/>
              </a:pPr>
              <a:t>30/06/2017</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E0BE4A54-32C6-452E-9E15-DCA14E42B53E}" type="slidenum">
              <a:rPr lang="en-GB"/>
              <a:pPr>
                <a:defRPr/>
              </a:pPr>
              <a:t>‹#›</a:t>
            </a:fld>
            <a:endParaRPr lang="en-GB" dirty="0"/>
          </a:p>
        </p:txBody>
      </p:sp>
    </p:spTree>
    <p:extLst>
      <p:ext uri="{BB962C8B-B14F-4D97-AF65-F5344CB8AC3E}">
        <p14:creationId xmlns:p14="http://schemas.microsoft.com/office/powerpoint/2010/main" val="36144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5D748DE-9F86-4689-A8A2-5B0C0335A331}" type="datetimeFigureOut">
              <a:rPr lang="en-GB"/>
              <a:pPr>
                <a:defRPr/>
              </a:pPr>
              <a:t>30/06/2017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33C746E-DD39-4331-898D-8CF3AAA1C3F6}"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ENIF@Kent.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karen.mckinley@kent.gov.u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yfe@kent.gov.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30HoursFreeChildcare@Kent.gov.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ufficiencyandsustainability@kent.gov.uk"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mailto:30HoursFreeChildcare@Kent.gov.uk" TargetMode="External"/><Relationship Id="rId5" Type="http://schemas.openxmlformats.org/officeDocument/2006/relationships/hyperlink" Target="mailto:ProspectsEYS.Kent@prospects.co.uk" TargetMode="External"/><Relationship Id="rId4" Type="http://schemas.openxmlformats.org/officeDocument/2006/relationships/hyperlink" Target="mailto:eyinclusion@kent.gov.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7"/>
            <a:ext cx="7774632" cy="2016224"/>
          </a:xfrm>
        </p:spPr>
        <p:txBody>
          <a:bodyPr>
            <a:normAutofit/>
          </a:bodyPr>
          <a:lstStyle/>
          <a:p>
            <a:r>
              <a:rPr lang="en-GB" b="1" dirty="0">
                <a:latin typeface="Arial" panose="020B0604020202020204" pitchFamily="34" charset="0"/>
                <a:cs typeface="Arial" panose="020B0604020202020204" pitchFamily="34" charset="0"/>
              </a:rPr>
              <a:t>30 Hours of Free Childcare </a:t>
            </a:r>
            <a:br>
              <a:rPr lang="en-GB" b="1" dirty="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Kent Seminars </a:t>
            </a:r>
            <a:r>
              <a:rPr lang="en-GB" dirty="0" smtClean="0"/>
              <a:t>June</a:t>
            </a:r>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2017</a:t>
            </a:r>
          </a:p>
        </p:txBody>
      </p:sp>
    </p:spTree>
    <p:extLst>
      <p:ext uri="{BB962C8B-B14F-4D97-AF65-F5344CB8AC3E}">
        <p14:creationId xmlns:p14="http://schemas.microsoft.com/office/powerpoint/2010/main" val="3015216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30 Hours of Free Childcare </a:t>
            </a:r>
            <a:br>
              <a:rPr lang="en-GB" dirty="0"/>
            </a:br>
            <a:r>
              <a:rPr lang="en-GB" dirty="0"/>
              <a:t>Local Partnerships</a:t>
            </a:r>
          </a:p>
        </p:txBody>
      </p:sp>
      <p:sp>
        <p:nvSpPr>
          <p:cNvPr id="5" name="Content Placeholder 4"/>
          <p:cNvSpPr>
            <a:spLocks noGrp="1"/>
          </p:cNvSpPr>
          <p:nvPr>
            <p:ph idx="1"/>
          </p:nvPr>
        </p:nvSpPr>
        <p:spPr>
          <a:xfrm>
            <a:off x="457200" y="1340768"/>
            <a:ext cx="8229600" cy="4785395"/>
          </a:xfrm>
        </p:spPr>
        <p:txBody>
          <a:bodyPr/>
          <a:lstStyle/>
          <a:p>
            <a:pPr lvl="0"/>
            <a:r>
              <a:rPr lang="en-GB" sz="3200" dirty="0">
                <a:solidFill>
                  <a:prstClr val="black"/>
                </a:solidFill>
              </a:rPr>
              <a:t>Many providers expressed an interest in being involved and gave permission to share their details</a:t>
            </a:r>
          </a:p>
          <a:p>
            <a:pPr lvl="0"/>
            <a:r>
              <a:rPr lang="en-GB" sz="3200" dirty="0">
                <a:solidFill>
                  <a:prstClr val="black"/>
                </a:solidFill>
              </a:rPr>
              <a:t>In the process of </a:t>
            </a:r>
            <a:r>
              <a:rPr lang="en-GB" sz="3200" dirty="0" smtClean="0">
                <a:solidFill>
                  <a:prstClr val="black"/>
                </a:solidFill>
              </a:rPr>
              <a:t>collating </a:t>
            </a:r>
            <a:r>
              <a:rPr lang="en-GB" sz="3200" dirty="0">
                <a:solidFill>
                  <a:prstClr val="black"/>
                </a:solidFill>
              </a:rPr>
              <a:t>into local groups</a:t>
            </a:r>
          </a:p>
          <a:p>
            <a:pPr lvl="0"/>
            <a:r>
              <a:rPr lang="en-GB" sz="3200" dirty="0">
                <a:solidFill>
                  <a:prstClr val="black"/>
                </a:solidFill>
              </a:rPr>
              <a:t>Group information to be emailed out to everyone in the group</a:t>
            </a:r>
          </a:p>
          <a:p>
            <a:pPr lvl="0"/>
            <a:r>
              <a:rPr lang="en-GB" sz="3200" dirty="0">
                <a:solidFill>
                  <a:prstClr val="black"/>
                </a:solidFill>
              </a:rPr>
              <a:t>Kent 30 Hours of Free Childcare </a:t>
            </a:r>
            <a:r>
              <a:rPr lang="en-GB" sz="3200" dirty="0" smtClean="0">
                <a:solidFill>
                  <a:prstClr val="black"/>
                </a:solidFill>
              </a:rPr>
              <a:t>Toolkit</a:t>
            </a:r>
          </a:p>
          <a:p>
            <a:pPr lvl="0"/>
            <a:r>
              <a:rPr lang="en-GB" sz="3200" dirty="0" smtClean="0">
                <a:solidFill>
                  <a:prstClr val="black"/>
                </a:solidFill>
              </a:rPr>
              <a:t>Transition – Focus on 30 Hours of Free Childcare </a:t>
            </a:r>
          </a:p>
          <a:p>
            <a:pPr lvl="0"/>
            <a:endParaRPr lang="en-GB" sz="3200" dirty="0">
              <a:solidFill>
                <a:prstClr val="black"/>
              </a:solidFill>
            </a:endParaRPr>
          </a:p>
          <a:p>
            <a:endParaRPr lang="en-GB" dirty="0"/>
          </a:p>
        </p:txBody>
      </p:sp>
    </p:spTree>
    <p:extLst>
      <p:ext uri="{BB962C8B-B14F-4D97-AF65-F5344CB8AC3E}">
        <p14:creationId xmlns:p14="http://schemas.microsoft.com/office/powerpoint/2010/main" val="10909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060848"/>
            <a:ext cx="7772400" cy="1470025"/>
          </a:xfrm>
        </p:spPr>
        <p:txBody>
          <a:bodyPr>
            <a:normAutofit/>
          </a:bodyPr>
          <a:lstStyle/>
          <a:p>
            <a:r>
              <a:rPr lang="en-GB" dirty="0" smtClean="0">
                <a:latin typeface="Arial" panose="020B0604020202020204" pitchFamily="34" charset="0"/>
                <a:cs typeface="Arial" panose="020B0604020202020204" pitchFamily="34" charset="0"/>
              </a:rPr>
              <a:t>Special Educational Needs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Additional Funding</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GB" dirty="0" smtClean="0"/>
          </a:p>
          <a:p>
            <a:r>
              <a:rPr lang="en-GB" dirty="0" smtClean="0"/>
              <a:t>30 Hour Briefing Sessions</a:t>
            </a:r>
            <a:endParaRPr lang="en-GB" dirty="0"/>
          </a:p>
        </p:txBody>
      </p:sp>
    </p:spTree>
    <p:extLst>
      <p:ext uri="{BB962C8B-B14F-4D97-AF65-F5344CB8AC3E}">
        <p14:creationId xmlns:p14="http://schemas.microsoft.com/office/powerpoint/2010/main" val="409515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lstStyle/>
          <a:p>
            <a:pPr marL="0" indent="0" algn="ctr">
              <a:buNone/>
            </a:pPr>
            <a:endParaRPr lang="en-GB" dirty="0">
              <a:latin typeface="Arial" panose="020B0604020202020204" pitchFamily="34" charset="0"/>
              <a:cs typeface="Arial" panose="020B0604020202020204" pitchFamily="34" charset="0"/>
            </a:endParaRPr>
          </a:p>
          <a:p>
            <a:r>
              <a:rPr lang="en-GB" sz="4000" dirty="0" smtClean="0">
                <a:latin typeface="Arial" panose="020B0604020202020204" pitchFamily="34" charset="0"/>
                <a:cs typeface="Arial" panose="020B0604020202020204" pitchFamily="34" charset="0"/>
              </a:rPr>
              <a:t>Special Educational Needs </a:t>
            </a:r>
            <a:br>
              <a:rPr lang="en-GB" sz="4000" dirty="0" smtClean="0">
                <a:latin typeface="Arial" panose="020B0604020202020204" pitchFamily="34" charset="0"/>
                <a:cs typeface="Arial" panose="020B0604020202020204" pitchFamily="34" charset="0"/>
              </a:rPr>
            </a:br>
            <a:r>
              <a:rPr lang="en-GB" sz="4000" dirty="0" smtClean="0">
                <a:latin typeface="Arial" panose="020B0604020202020204" pitchFamily="34" charset="0"/>
                <a:cs typeface="Arial" panose="020B0604020202020204" pitchFamily="34" charset="0"/>
              </a:rPr>
              <a:t>Inclusion Fund (SENIF)</a:t>
            </a:r>
          </a:p>
          <a:p>
            <a:endParaRPr lang="en-GB" sz="4000" dirty="0" smtClean="0">
              <a:latin typeface="Arial" panose="020B0604020202020204" pitchFamily="34" charset="0"/>
              <a:cs typeface="Arial" panose="020B0604020202020204" pitchFamily="34" charset="0"/>
            </a:endParaRPr>
          </a:p>
          <a:p>
            <a:r>
              <a:rPr lang="en-GB" sz="4000" dirty="0" smtClean="0">
                <a:latin typeface="Arial" panose="020B0604020202020204" pitchFamily="34" charset="0"/>
                <a:cs typeface="Arial" panose="020B0604020202020204" pitchFamily="34" charset="0"/>
              </a:rPr>
              <a:t>Disability Access Fund (DAF)</a:t>
            </a:r>
            <a:endParaRPr lang="en-GB" sz="4000" dirty="0"/>
          </a:p>
        </p:txBody>
      </p:sp>
    </p:spTree>
    <p:extLst>
      <p:ext uri="{BB962C8B-B14F-4D97-AF65-F5344CB8AC3E}">
        <p14:creationId xmlns:p14="http://schemas.microsoft.com/office/powerpoint/2010/main" val="2294881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Arial" panose="020B0604020202020204" pitchFamily="34" charset="0"/>
                <a:cs typeface="Arial" panose="020B0604020202020204" pitchFamily="34" charset="0"/>
              </a:rPr>
              <a:t>SENIF</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3600" dirty="0" smtClean="0">
                <a:latin typeface="Arial" panose="020B0604020202020204" pitchFamily="34" charset="0"/>
                <a:cs typeface="Arial" panose="020B0604020202020204" pitchFamily="34" charset="0"/>
              </a:rPr>
              <a:t>Statutory requirement for SEN Inclusion Fund for 3 and 4 year olds in all authorities from April 2017</a:t>
            </a:r>
          </a:p>
          <a:p>
            <a:r>
              <a:rPr lang="en-GB" sz="3600" dirty="0" smtClean="0">
                <a:latin typeface="Arial" panose="020B0604020202020204" pitchFamily="34" charset="0"/>
                <a:cs typeface="Arial" panose="020B0604020202020204" pitchFamily="34" charset="0"/>
              </a:rPr>
              <a:t>Implementation of extended entitlement (30hrs)</a:t>
            </a:r>
          </a:p>
          <a:p>
            <a:r>
              <a:rPr lang="en-GB" sz="3600" dirty="0" smtClean="0">
                <a:latin typeface="Arial" panose="020B0604020202020204" pitchFamily="34" charset="0"/>
                <a:cs typeface="Arial" panose="020B0604020202020204" pitchFamily="34" charset="0"/>
              </a:rPr>
              <a:t>No scope to increase the SEN budget in Kent</a:t>
            </a:r>
          </a:p>
          <a:p>
            <a:endParaRPr lang="en-GB" dirty="0" smtClean="0"/>
          </a:p>
          <a:p>
            <a:pPr marL="0" indent="0">
              <a:buNone/>
            </a:pPr>
            <a:endParaRPr lang="en-GB" dirty="0"/>
          </a:p>
        </p:txBody>
      </p:sp>
      <p:sp>
        <p:nvSpPr>
          <p:cNvPr id="6" name="Slide Number Placeholder 5"/>
          <p:cNvSpPr>
            <a:spLocks noGrp="1"/>
          </p:cNvSpPr>
          <p:nvPr>
            <p:ph type="sldNum" sz="quarter" idx="12"/>
          </p:nvPr>
        </p:nvSpPr>
        <p:spPr/>
        <p:txBody>
          <a:bodyPr/>
          <a:lstStyle/>
          <a:p>
            <a:fld id="{FD4BA86A-5175-4BB9-8075-8E7CEFC9F3F1}" type="slidenum">
              <a:rPr lang="en-GB" smtClean="0">
                <a:solidFill>
                  <a:prstClr val="black">
                    <a:tint val="75000"/>
                  </a:prstClr>
                </a:solidFill>
              </a:rPr>
              <a:pPr/>
              <a:t>13</a:t>
            </a:fld>
            <a:endParaRPr lang="en-GB" dirty="0">
              <a:solidFill>
                <a:prstClr val="black">
                  <a:tint val="75000"/>
                </a:prstClr>
              </a:solidFill>
            </a:endParaRPr>
          </a:p>
        </p:txBody>
      </p:sp>
    </p:spTree>
    <p:extLst>
      <p:ext uri="{BB962C8B-B14F-4D97-AF65-F5344CB8AC3E}">
        <p14:creationId xmlns:p14="http://schemas.microsoft.com/office/powerpoint/2010/main" val="2716170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panose="020B0604020202020204" pitchFamily="34" charset="0"/>
                <a:cs typeface="Arial" panose="020B0604020202020204" pitchFamily="34" charset="0"/>
              </a:rPr>
              <a:t>How to apply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GB" sz="2400" dirty="0" smtClean="0"/>
              <a:t>All forms and guidance will be available on KELSI and must be completed electronically, attached to a secure email and sent to </a:t>
            </a:r>
            <a:r>
              <a:rPr lang="en-GB" sz="2400" dirty="0" smtClean="0">
                <a:hlinkClick r:id="rId3"/>
              </a:rPr>
              <a:t>SENIF@Kent.Gov.Uk</a:t>
            </a:r>
            <a:r>
              <a:rPr lang="en-GB" sz="2400" dirty="0" smtClean="0"/>
              <a:t> and copied to the Early Years Specialist Teacher or Portage worker involved with the child.</a:t>
            </a:r>
          </a:p>
          <a:p>
            <a:r>
              <a:rPr lang="en-GB" sz="2400" dirty="0" smtClean="0"/>
              <a:t>If a secure email isn’t available, paperwork must be sent by recorded delivery </a:t>
            </a:r>
            <a:r>
              <a:rPr lang="en-GB" sz="2400" dirty="0"/>
              <a:t>to the County </a:t>
            </a:r>
            <a:r>
              <a:rPr lang="en-GB" sz="2400" dirty="0" smtClean="0"/>
              <a:t>SENIF </a:t>
            </a:r>
            <a:r>
              <a:rPr lang="en-GB" sz="2400" dirty="0"/>
              <a:t>Funding Officer and EY STLS or </a:t>
            </a:r>
            <a:r>
              <a:rPr lang="en-GB" sz="2400" dirty="0" smtClean="0"/>
              <a:t>Portage.</a:t>
            </a:r>
          </a:p>
          <a:p>
            <a:r>
              <a:rPr lang="en-GB" sz="2400" dirty="0" smtClean="0"/>
              <a:t>If you don’t have but require an EGRESS account please email </a:t>
            </a:r>
            <a:r>
              <a:rPr lang="en-GB" sz="2400" dirty="0" smtClean="0">
                <a:hlinkClick r:id="rId4"/>
              </a:rPr>
              <a:t>karen.mckinley@kent.gov.uk</a:t>
            </a:r>
            <a:endParaRPr lang="en-GB" sz="2400" dirty="0" smtClean="0"/>
          </a:p>
          <a:p>
            <a:endParaRPr lang="en-GB" sz="2400" dirty="0" smtClean="0"/>
          </a:p>
          <a:p>
            <a:endParaRPr lang="en-GB" sz="2800" dirty="0" smtClean="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FD4BA86A-5175-4BB9-8075-8E7CEFC9F3F1}" type="slidenum">
              <a:rPr lang="en-GB" smtClean="0">
                <a:solidFill>
                  <a:prstClr val="black">
                    <a:tint val="75000"/>
                  </a:prstClr>
                </a:solidFill>
              </a:rPr>
              <a:pPr/>
              <a:t>14</a:t>
            </a:fld>
            <a:endParaRPr lang="en-GB" dirty="0">
              <a:solidFill>
                <a:prstClr val="black">
                  <a:tint val="75000"/>
                </a:prstClr>
              </a:solidFill>
            </a:endParaRPr>
          </a:p>
        </p:txBody>
      </p:sp>
    </p:spTree>
    <p:extLst>
      <p:ext uri="{BB962C8B-B14F-4D97-AF65-F5344CB8AC3E}">
        <p14:creationId xmlns:p14="http://schemas.microsoft.com/office/powerpoint/2010/main" val="1487264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latin typeface="Arial" panose="020B0604020202020204" pitchFamily="34" charset="0"/>
                <a:cs typeface="Arial" panose="020B0604020202020204" pitchFamily="34" charset="0"/>
              </a:rPr>
              <a:t>Key changes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268761"/>
            <a:ext cx="8640960" cy="4857404"/>
          </a:xfrm>
        </p:spPr>
        <p:txBody>
          <a:bodyPr>
            <a:noAutofit/>
          </a:bodyPr>
          <a:lstStyle/>
          <a:p>
            <a:r>
              <a:rPr lang="en-GB" sz="2400" dirty="0" smtClean="0">
                <a:latin typeface="Arial" panose="020B0604020202020204" pitchFamily="34" charset="0"/>
                <a:cs typeface="Arial" panose="020B0604020202020204" pitchFamily="34" charset="0"/>
              </a:rPr>
              <a:t>SENIF funding, if agreed, will usually be for 1 year and paid monthly directly into setting bank accounts  - no need for invoices</a:t>
            </a:r>
          </a:p>
          <a:p>
            <a:r>
              <a:rPr lang="en-GB" sz="2400" dirty="0" smtClean="0">
                <a:latin typeface="Arial" panose="020B0604020202020204" pitchFamily="34" charset="0"/>
                <a:cs typeface="Arial" panose="020B0604020202020204" pitchFamily="34" charset="0"/>
              </a:rPr>
              <a:t>Applications can be made at any time in the year, there won’t be any deadline dates. Applications will be considered as they are received.</a:t>
            </a:r>
          </a:p>
          <a:p>
            <a:r>
              <a:rPr lang="en-GB" sz="2400" dirty="0" smtClean="0">
                <a:latin typeface="Arial" panose="020B0604020202020204" pitchFamily="34" charset="0"/>
                <a:cs typeface="Arial" panose="020B0604020202020204" pitchFamily="34" charset="0"/>
              </a:rPr>
              <a:t>County SEN Inclusion Funding Officer</a:t>
            </a:r>
          </a:p>
          <a:p>
            <a:r>
              <a:rPr lang="en-GB" sz="2400" dirty="0" smtClean="0">
                <a:latin typeface="Arial" panose="020B0604020202020204" pitchFamily="34" charset="0"/>
                <a:cs typeface="Arial" panose="020B0604020202020204" pitchFamily="34" charset="0"/>
              </a:rPr>
              <a:t>Early Years SENIF Practitioners.</a:t>
            </a:r>
          </a:p>
          <a:p>
            <a:r>
              <a:rPr lang="en-GB" sz="2400" dirty="0" smtClean="0">
                <a:latin typeface="Arial" panose="020B0604020202020204" pitchFamily="34" charset="0"/>
                <a:cs typeface="Arial" panose="020B0604020202020204" pitchFamily="34" charset="0"/>
              </a:rPr>
              <a:t>Early Years SENIF Monitoring Officers.</a:t>
            </a:r>
          </a:p>
          <a:p>
            <a:r>
              <a:rPr lang="en-GB" sz="2400" dirty="0" smtClean="0">
                <a:latin typeface="Arial" panose="020B0604020202020204" pitchFamily="34" charset="0"/>
                <a:cs typeface="Arial" panose="020B0604020202020204" pitchFamily="34" charset="0"/>
              </a:rPr>
              <a:t>Introduction of termly Early Years Multi Agency Planning meetings (MAP) to coordinate and plan additional support for settings supporting children with SEND.</a:t>
            </a:r>
          </a:p>
        </p:txBody>
      </p:sp>
      <p:sp>
        <p:nvSpPr>
          <p:cNvPr id="6" name="Slide Number Placeholder 5"/>
          <p:cNvSpPr>
            <a:spLocks noGrp="1"/>
          </p:cNvSpPr>
          <p:nvPr>
            <p:ph type="sldNum" sz="quarter" idx="12"/>
          </p:nvPr>
        </p:nvSpPr>
        <p:spPr/>
        <p:txBody>
          <a:bodyPr/>
          <a:lstStyle/>
          <a:p>
            <a:fld id="{FD4BA86A-5175-4BB9-8075-8E7CEFC9F3F1}" type="slidenum">
              <a:rPr lang="en-GB" smtClean="0">
                <a:solidFill>
                  <a:prstClr val="black">
                    <a:tint val="75000"/>
                  </a:prstClr>
                </a:solidFill>
              </a:rPr>
              <a:pPr/>
              <a:t>15</a:t>
            </a:fld>
            <a:endParaRPr lang="en-GB" dirty="0">
              <a:solidFill>
                <a:prstClr val="black">
                  <a:tint val="75000"/>
                </a:prstClr>
              </a:solidFill>
            </a:endParaRPr>
          </a:p>
        </p:txBody>
      </p:sp>
    </p:spTree>
    <p:extLst>
      <p:ext uri="{BB962C8B-B14F-4D97-AF65-F5344CB8AC3E}">
        <p14:creationId xmlns:p14="http://schemas.microsoft.com/office/powerpoint/2010/main" val="40055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September 2017</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196752"/>
            <a:ext cx="8363272" cy="4929411"/>
          </a:xfrm>
        </p:spPr>
        <p:txBody>
          <a:bodyPr>
            <a:normAutofit/>
          </a:bodyPr>
          <a:lstStyle/>
          <a:p>
            <a:r>
              <a:rPr lang="en-GB" sz="2800" dirty="0" smtClean="0">
                <a:latin typeface="Arial" panose="020B0604020202020204" pitchFamily="34" charset="0"/>
                <a:cs typeface="Arial" panose="020B0604020202020204" pitchFamily="34" charset="0"/>
              </a:rPr>
              <a:t>Paperwork can be submitted at any time and if eligibility criteria is met funding will be agreed from the following month and paid monthly.</a:t>
            </a:r>
          </a:p>
          <a:p>
            <a:pPr marL="0" indent="0">
              <a:buNone/>
            </a:pPr>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MAP Meetings will take place in the penultimate week of the term and settings notified of additional support / training via the Specialist Nursery Practitioners</a:t>
            </a:r>
            <a:r>
              <a:rPr lang="en-GB"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FD4BA86A-5175-4BB9-8075-8E7CEFC9F3F1}" type="slidenum">
              <a:rPr lang="en-GB" smtClean="0">
                <a:solidFill>
                  <a:prstClr val="black">
                    <a:tint val="75000"/>
                  </a:prstClr>
                </a:solidFill>
              </a:rPr>
              <a:pPr/>
              <a:t>16</a:t>
            </a:fld>
            <a:endParaRPr lang="en-GB" dirty="0">
              <a:solidFill>
                <a:prstClr val="black">
                  <a:tint val="75000"/>
                </a:prstClr>
              </a:solidFill>
            </a:endParaRPr>
          </a:p>
        </p:txBody>
      </p:sp>
    </p:spTree>
    <p:extLst>
      <p:ext uri="{BB962C8B-B14F-4D97-AF65-F5344CB8AC3E}">
        <p14:creationId xmlns:p14="http://schemas.microsoft.com/office/powerpoint/2010/main" val="3688482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Disability Access Fund (DAF)</a:t>
            </a:r>
            <a:endParaRPr lang="en-GB" dirty="0"/>
          </a:p>
        </p:txBody>
      </p:sp>
      <p:sp>
        <p:nvSpPr>
          <p:cNvPr id="3" name="Content Placeholder 2"/>
          <p:cNvSpPr>
            <a:spLocks noGrp="1"/>
          </p:cNvSpPr>
          <p:nvPr>
            <p:ph idx="1"/>
          </p:nvPr>
        </p:nvSpPr>
        <p:spPr>
          <a:xfrm>
            <a:off x="457200" y="1268760"/>
            <a:ext cx="8229600" cy="5256584"/>
          </a:xfrm>
        </p:spPr>
        <p:txBody>
          <a:bodyPr>
            <a:normAutofit/>
          </a:bodyPr>
          <a:lstStyle/>
          <a:p>
            <a:r>
              <a:rPr lang="en-GB" sz="2800" b="1" dirty="0" smtClean="0"/>
              <a:t>Disability</a:t>
            </a:r>
            <a:r>
              <a:rPr lang="en-GB" sz="2800" b="1" dirty="0"/>
              <a:t> Access Fund</a:t>
            </a:r>
            <a:r>
              <a:rPr lang="en-GB" sz="2800" dirty="0"/>
              <a:t> </a:t>
            </a:r>
            <a:r>
              <a:rPr lang="en-GB" sz="2800" dirty="0" smtClean="0"/>
              <a:t>introduced from April </a:t>
            </a:r>
            <a:r>
              <a:rPr lang="en-GB" sz="2800" dirty="0"/>
              <a:t>2017 </a:t>
            </a:r>
            <a:r>
              <a:rPr lang="en-GB" sz="2800" dirty="0" smtClean="0"/>
              <a:t>to</a:t>
            </a:r>
            <a:r>
              <a:rPr lang="en-GB" sz="2800" dirty="0"/>
              <a:t> support children with disabilities or </a:t>
            </a:r>
            <a:r>
              <a:rPr lang="en-GB" sz="2800" dirty="0" smtClean="0"/>
              <a:t>SEN who are in receipt of Disability Living Allowance (DLA)</a:t>
            </a:r>
          </a:p>
          <a:p>
            <a:pPr marL="0" indent="0">
              <a:buNone/>
            </a:pPr>
            <a:endParaRPr lang="en-GB" sz="2800" dirty="0" smtClean="0"/>
          </a:p>
          <a:p>
            <a:r>
              <a:rPr lang="en-GB" sz="2800" dirty="0" smtClean="0"/>
              <a:t>An </a:t>
            </a:r>
            <a:r>
              <a:rPr lang="en-GB" sz="2800" dirty="0"/>
              <a:t>annual payment of £</a:t>
            </a:r>
            <a:r>
              <a:rPr lang="en-GB" sz="2800" dirty="0" smtClean="0"/>
              <a:t>615.00</a:t>
            </a:r>
          </a:p>
          <a:p>
            <a:pPr marL="0" indent="0">
              <a:buNone/>
            </a:pPr>
            <a:r>
              <a:rPr lang="en-GB" sz="2800" dirty="0" smtClean="0"/>
              <a:t> </a:t>
            </a:r>
          </a:p>
          <a:p>
            <a:pPr>
              <a:spcBef>
                <a:spcPts val="0"/>
              </a:spcBef>
              <a:defRPr/>
            </a:pPr>
            <a:r>
              <a:rPr lang="en-GB" sz="2800" dirty="0" smtClean="0"/>
              <a:t>Aids access to early years places by supporting providers in making reasonable adjustments to their settings (Equality Act 2010)</a:t>
            </a:r>
          </a:p>
          <a:p>
            <a:pPr>
              <a:spcBef>
                <a:spcPts val="0"/>
              </a:spcBef>
              <a:defRPr/>
            </a:pPr>
            <a:endParaRPr lang="en-GB" sz="2800" dirty="0" smtClean="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50019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Eligibility for Disability Access </a:t>
            </a:r>
            <a:r>
              <a:rPr lang="en-GB" b="1" dirty="0" smtClean="0"/>
              <a:t>Fund</a:t>
            </a:r>
            <a:endParaRPr lang="en-GB" dirty="0"/>
          </a:p>
        </p:txBody>
      </p:sp>
      <p:sp>
        <p:nvSpPr>
          <p:cNvPr id="3" name="Content Placeholder 2"/>
          <p:cNvSpPr>
            <a:spLocks noGrp="1"/>
          </p:cNvSpPr>
          <p:nvPr>
            <p:ph idx="1"/>
          </p:nvPr>
        </p:nvSpPr>
        <p:spPr/>
        <p:txBody>
          <a:bodyPr>
            <a:normAutofit/>
          </a:bodyPr>
          <a:lstStyle/>
          <a:p>
            <a:r>
              <a:rPr lang="en-GB" sz="2800" dirty="0"/>
              <a:t>DAF funding </a:t>
            </a:r>
            <a:r>
              <a:rPr lang="en-GB" sz="2800" dirty="0" smtClean="0"/>
              <a:t> is </a:t>
            </a:r>
            <a:r>
              <a:rPr lang="en-GB" sz="2800" dirty="0"/>
              <a:t>paid to one childcare provider as a one-off </a:t>
            </a:r>
            <a:r>
              <a:rPr lang="en-GB" sz="2800" dirty="0" smtClean="0"/>
              <a:t>payment</a:t>
            </a:r>
            <a:endParaRPr lang="en-GB" sz="2800" dirty="0"/>
          </a:p>
          <a:p>
            <a:endParaRPr lang="en-GB" sz="2800" dirty="0" smtClean="0"/>
          </a:p>
          <a:p>
            <a:r>
              <a:rPr lang="en-GB" sz="2800" dirty="0"/>
              <a:t>O</a:t>
            </a:r>
            <a:r>
              <a:rPr lang="en-GB" sz="2800" dirty="0" smtClean="0"/>
              <a:t>ne </a:t>
            </a:r>
            <a:r>
              <a:rPr lang="en-GB" sz="2800" dirty="0"/>
              <a:t>childcare provider nominated by the </a:t>
            </a:r>
            <a:r>
              <a:rPr lang="en-GB" sz="2800" dirty="0" smtClean="0"/>
              <a:t>parent </a:t>
            </a:r>
            <a:r>
              <a:rPr lang="en-GB" sz="2800" dirty="0"/>
              <a:t> </a:t>
            </a:r>
            <a:endParaRPr lang="en-GB" sz="2800" dirty="0" smtClean="0"/>
          </a:p>
          <a:p>
            <a:pPr marL="0" indent="0">
              <a:buNone/>
            </a:pPr>
            <a:endParaRPr lang="en-GB" sz="2800" dirty="0" smtClean="0"/>
          </a:p>
          <a:p>
            <a:r>
              <a:rPr lang="en-GB" sz="2800" dirty="0" smtClean="0"/>
              <a:t>If the </a:t>
            </a:r>
            <a:r>
              <a:rPr lang="en-GB" sz="2800" dirty="0"/>
              <a:t>child </a:t>
            </a:r>
            <a:r>
              <a:rPr lang="en-GB" sz="2800" dirty="0" smtClean="0"/>
              <a:t>moves to </a:t>
            </a:r>
            <a:r>
              <a:rPr lang="en-GB" sz="2800" dirty="0"/>
              <a:t>another childcare provider during the year then the DAF funding is not </a:t>
            </a:r>
            <a:r>
              <a:rPr lang="en-GB" sz="2800" dirty="0" smtClean="0"/>
              <a:t>transferable</a:t>
            </a:r>
            <a:endParaRPr lang="en-GB" sz="2800" dirty="0"/>
          </a:p>
          <a:p>
            <a:endParaRPr lang="en-GB" dirty="0"/>
          </a:p>
        </p:txBody>
      </p:sp>
    </p:spTree>
    <p:extLst>
      <p:ext uri="{BB962C8B-B14F-4D97-AF65-F5344CB8AC3E}">
        <p14:creationId xmlns:p14="http://schemas.microsoft.com/office/powerpoint/2010/main" val="837301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Claiming the DAF</a:t>
            </a:r>
            <a:endParaRPr lang="en-GB" dirty="0"/>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GB" dirty="0" smtClean="0"/>
              <a:t>Parents must complete claim form and return to  </a:t>
            </a:r>
            <a:r>
              <a:rPr lang="en-GB" dirty="0"/>
              <a:t>childcare provider </a:t>
            </a:r>
            <a:endParaRPr lang="en-GB" dirty="0" smtClean="0"/>
          </a:p>
          <a:p>
            <a:r>
              <a:rPr lang="en-GB" dirty="0" smtClean="0"/>
              <a:t>Setting needs a </a:t>
            </a:r>
            <a:r>
              <a:rPr lang="en-GB" dirty="0"/>
              <a:t>copy of </a:t>
            </a:r>
            <a:r>
              <a:rPr lang="en-GB" dirty="0" smtClean="0"/>
              <a:t>the </a:t>
            </a:r>
            <a:r>
              <a:rPr lang="en-GB" dirty="0"/>
              <a:t>child’s </a:t>
            </a:r>
            <a:r>
              <a:rPr lang="en-GB" b="1" dirty="0"/>
              <a:t>Disability Living Allowance letter of </a:t>
            </a:r>
            <a:r>
              <a:rPr lang="en-GB" b="1" dirty="0" smtClean="0"/>
              <a:t>confirmation</a:t>
            </a:r>
          </a:p>
          <a:p>
            <a:r>
              <a:rPr lang="en-GB" dirty="0"/>
              <a:t>T</a:t>
            </a:r>
            <a:r>
              <a:rPr lang="en-GB" dirty="0" smtClean="0"/>
              <a:t>he </a:t>
            </a:r>
            <a:r>
              <a:rPr lang="en-GB" dirty="0"/>
              <a:t>childcare provider will keep a copy of the form and DLA confirmation letter as proof of </a:t>
            </a:r>
            <a:r>
              <a:rPr lang="en-GB" dirty="0" smtClean="0"/>
              <a:t>eligibility</a:t>
            </a:r>
          </a:p>
          <a:p>
            <a:pPr marL="0" indent="0">
              <a:buNone/>
            </a:pPr>
            <a:r>
              <a:rPr lang="en-GB" dirty="0" smtClean="0"/>
              <a:t>The </a:t>
            </a:r>
            <a:r>
              <a:rPr lang="en-GB" dirty="0"/>
              <a:t>setting must email both documents </a:t>
            </a:r>
            <a:r>
              <a:rPr lang="en-GB" dirty="0" smtClean="0"/>
              <a:t>to: </a:t>
            </a:r>
            <a:endParaRPr lang="en-GB" dirty="0"/>
          </a:p>
          <a:p>
            <a:pPr marL="0" indent="0">
              <a:buNone/>
            </a:pPr>
            <a:r>
              <a:rPr lang="en-GB" u="sng" dirty="0" smtClean="0">
                <a:hlinkClick r:id="rId3"/>
              </a:rPr>
              <a:t>eyfe@kent.gov.uk</a:t>
            </a:r>
            <a:r>
              <a:rPr lang="en-GB" u="sng" dirty="0" smtClean="0"/>
              <a:t> </a:t>
            </a:r>
            <a:r>
              <a:rPr lang="en-GB" dirty="0" smtClean="0"/>
              <a:t>or </a:t>
            </a:r>
            <a:r>
              <a:rPr lang="en-GB" dirty="0"/>
              <a:t>send by recorded delivery to: </a:t>
            </a:r>
            <a:r>
              <a:rPr lang="en-GB" dirty="0" smtClean="0"/>
              <a:t> </a:t>
            </a:r>
            <a:r>
              <a:rPr lang="en-GB" dirty="0"/>
              <a:t>Management Information, Kent County Council, 2</a:t>
            </a:r>
            <a:r>
              <a:rPr lang="en-GB" baseline="30000" dirty="0"/>
              <a:t>nd</a:t>
            </a:r>
            <a:r>
              <a:rPr lang="en-GB" dirty="0"/>
              <a:t> Floor, Invicta House, Maidstone, ME14 1XX to claim the funding.</a:t>
            </a:r>
          </a:p>
          <a:p>
            <a:endParaRPr lang="en-GB" dirty="0"/>
          </a:p>
        </p:txBody>
      </p:sp>
    </p:spTree>
    <p:extLst>
      <p:ext uri="{BB962C8B-B14F-4D97-AF65-F5344CB8AC3E}">
        <p14:creationId xmlns:p14="http://schemas.microsoft.com/office/powerpoint/2010/main" val="309702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Arial" panose="020B0604020202020204" pitchFamily="34" charset="0"/>
                <a:cs typeface="Arial" panose="020B0604020202020204" pitchFamily="34" charset="0"/>
              </a:rPr>
              <a:t>30 Hours of Free Childcare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Kent Seminars </a:t>
            </a:r>
            <a:r>
              <a:rPr lang="en-GB" dirty="0" smtClean="0"/>
              <a:t>June</a:t>
            </a:r>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2017</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4000" dirty="0" smtClean="0">
              <a:latin typeface="Arial" panose="020B0604020202020204" pitchFamily="34" charset="0"/>
              <a:cs typeface="Arial" panose="020B0604020202020204" pitchFamily="34" charset="0"/>
            </a:endParaRPr>
          </a:p>
          <a:p>
            <a:pPr marL="0" indent="0" algn="ctr">
              <a:buNone/>
            </a:pPr>
            <a:r>
              <a:rPr lang="en-GB" sz="4000" dirty="0" smtClean="0">
                <a:latin typeface="Arial" panose="020B0604020202020204" pitchFamily="34" charset="0"/>
                <a:cs typeface="Arial" panose="020B0604020202020204" pitchFamily="34" charset="0"/>
              </a:rPr>
              <a:t>Welcome </a:t>
            </a:r>
          </a:p>
          <a:p>
            <a:pPr marL="0" indent="0" algn="ctr">
              <a:buNone/>
            </a:pPr>
            <a:r>
              <a:rPr lang="en-GB" sz="4000" dirty="0" smtClean="0">
                <a:latin typeface="Arial" panose="020B0604020202020204" pitchFamily="34" charset="0"/>
                <a:cs typeface="Arial" panose="020B0604020202020204" pitchFamily="34" charset="0"/>
              </a:rPr>
              <a:t>and </a:t>
            </a:r>
          </a:p>
          <a:p>
            <a:pPr marL="0" indent="0" algn="ctr">
              <a:buNone/>
            </a:pPr>
            <a:r>
              <a:rPr lang="en-GB" sz="4000" dirty="0" smtClean="0">
                <a:latin typeface="Arial" panose="020B0604020202020204" pitchFamily="34" charset="0"/>
                <a:cs typeface="Arial" panose="020B0604020202020204" pitchFamily="34" charset="0"/>
              </a:rPr>
              <a:t>Introductions </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112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Provider Agreement</a:t>
            </a:r>
            <a:endParaRPr lang="en-GB" dirty="0"/>
          </a:p>
        </p:txBody>
      </p:sp>
      <p:sp>
        <p:nvSpPr>
          <p:cNvPr id="3" name="Content Placeholder 2"/>
          <p:cNvSpPr>
            <a:spLocks noGrp="1"/>
          </p:cNvSpPr>
          <p:nvPr>
            <p:ph idx="1"/>
          </p:nvPr>
        </p:nvSpPr>
        <p:spPr/>
        <p:txBody>
          <a:bodyPr/>
          <a:lstStyle/>
          <a:p>
            <a:r>
              <a:rPr lang="en-GB" dirty="0" smtClean="0"/>
              <a:t>Sent out in Draft Thursday 26 May 2017</a:t>
            </a:r>
          </a:p>
          <a:p>
            <a:r>
              <a:rPr lang="en-GB" dirty="0" smtClean="0"/>
              <a:t>Currently with KCC Legal Services</a:t>
            </a:r>
          </a:p>
          <a:p>
            <a:r>
              <a:rPr lang="en-GB" dirty="0" smtClean="0"/>
              <a:t>Final version expected imminently</a:t>
            </a:r>
            <a:endParaRPr lang="en-GB" dirty="0"/>
          </a:p>
        </p:txBody>
      </p:sp>
    </p:spTree>
    <p:extLst>
      <p:ext uri="{BB962C8B-B14F-4D97-AF65-F5344CB8AC3E}">
        <p14:creationId xmlns:p14="http://schemas.microsoft.com/office/powerpoint/2010/main" val="2043994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What’s new or different in the Provider Agreement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2800" dirty="0" smtClean="0">
                <a:latin typeface="Arial" panose="020B0604020202020204" pitchFamily="34" charset="0"/>
                <a:cs typeface="Arial" panose="020B0604020202020204" pitchFamily="34" charset="0"/>
              </a:rPr>
              <a:t>Checking validity of codes for 30 hours</a:t>
            </a:r>
          </a:p>
          <a:p>
            <a:r>
              <a:rPr lang="en-GB" sz="2800" dirty="0" smtClean="0">
                <a:latin typeface="Arial" panose="020B0604020202020204" pitchFamily="34" charset="0"/>
                <a:cs typeface="Arial" panose="020B0604020202020204" pitchFamily="34" charset="0"/>
              </a:rPr>
              <a:t>Minimum session length</a:t>
            </a:r>
          </a:p>
          <a:p>
            <a:r>
              <a:rPr lang="en-GB" sz="2800" dirty="0" smtClean="0">
                <a:latin typeface="Arial" panose="020B0604020202020204" pitchFamily="34" charset="0"/>
                <a:cs typeface="Arial" panose="020B0604020202020204" pitchFamily="34" charset="0"/>
              </a:rPr>
              <a:t>Polling days and other closures</a:t>
            </a:r>
          </a:p>
          <a:p>
            <a:r>
              <a:rPr lang="en-GB" sz="2800" dirty="0" smtClean="0">
                <a:latin typeface="Arial" panose="020B0604020202020204" pitchFamily="34" charset="0"/>
                <a:cs typeface="Arial" panose="020B0604020202020204" pitchFamily="34" charset="0"/>
              </a:rPr>
              <a:t>Refundable Deposits</a:t>
            </a:r>
          </a:p>
          <a:p>
            <a:r>
              <a:rPr lang="en-GB" sz="2800" dirty="0" smtClean="0">
                <a:latin typeface="Arial" panose="020B0604020202020204" pitchFamily="34" charset="0"/>
                <a:cs typeface="Arial" panose="020B0604020202020204" pitchFamily="34" charset="0"/>
              </a:rPr>
              <a:t>QTS and EYTS supplements</a:t>
            </a:r>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One funding pattern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80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Highlights from the Kent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Provider Agreement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Providers must sign the declaration</a:t>
            </a:r>
          </a:p>
          <a:p>
            <a:r>
              <a:rPr lang="en-GB" dirty="0" smtClean="0">
                <a:latin typeface="Arial" panose="020B0604020202020204" pitchFamily="34" charset="0"/>
                <a:cs typeface="Arial" panose="020B0604020202020204" pitchFamily="34" charset="0"/>
              </a:rPr>
              <a:t>Providers can choose to offer one or all of the entitlements </a:t>
            </a:r>
          </a:p>
          <a:p>
            <a:r>
              <a:rPr lang="en-GB" dirty="0" smtClean="0">
                <a:latin typeface="Arial" panose="020B0604020202020204" pitchFamily="34" charset="0"/>
                <a:cs typeface="Arial" panose="020B0604020202020204" pitchFamily="34" charset="0"/>
              </a:rPr>
              <a:t>The new declaration form will have tick boxes for each entitlement</a:t>
            </a:r>
          </a:p>
          <a:p>
            <a:r>
              <a:rPr lang="en-GB" dirty="0" smtClean="0">
                <a:latin typeface="Arial" panose="020B0604020202020204" pitchFamily="34" charset="0"/>
                <a:cs typeface="Arial" panose="020B0604020202020204" pitchFamily="34" charset="0"/>
              </a:rPr>
              <a:t>Providers do not need to be open for 30 hours to be part of the 30 hour offer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796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panose="020B0604020202020204" pitchFamily="34" charset="0"/>
                <a:cs typeface="Arial" panose="020B0604020202020204" pitchFamily="34" charset="0"/>
              </a:rPr>
              <a:t>Key Provider Responsibilities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3600" dirty="0" smtClean="0">
                <a:latin typeface="Arial" panose="020B0604020202020204" pitchFamily="34" charset="0"/>
                <a:cs typeface="Arial" panose="020B0604020202020204" pitchFamily="34" charset="0"/>
              </a:rPr>
              <a:t>Comply with all relevant legislation and insurance requirements</a:t>
            </a:r>
          </a:p>
          <a:p>
            <a:r>
              <a:rPr lang="en-GB" sz="3600" dirty="0" smtClean="0">
                <a:latin typeface="Arial" panose="020B0604020202020204" pitchFamily="34" charset="0"/>
                <a:cs typeface="Arial" panose="020B0604020202020204" pitchFamily="34" charset="0"/>
              </a:rPr>
              <a:t>Safeguarding</a:t>
            </a:r>
          </a:p>
          <a:p>
            <a:r>
              <a:rPr lang="en-GB" sz="3600" dirty="0" smtClean="0">
                <a:latin typeface="Arial" panose="020B0604020202020204" pitchFamily="34" charset="0"/>
                <a:cs typeface="Arial" panose="020B0604020202020204" pitchFamily="34" charset="0"/>
              </a:rPr>
              <a:t>Consistency across 15 and 30 hours</a:t>
            </a:r>
          </a:p>
          <a:p>
            <a:r>
              <a:rPr lang="en-GB" sz="3600" dirty="0" smtClean="0">
                <a:latin typeface="Arial" panose="020B0604020202020204" pitchFamily="34" charset="0"/>
                <a:cs typeface="Arial" panose="020B0604020202020204" pitchFamily="34" charset="0"/>
              </a:rPr>
              <a:t>Clear communication with parents</a:t>
            </a:r>
          </a:p>
          <a:p>
            <a:r>
              <a:rPr lang="en-GB" sz="3600" dirty="0" smtClean="0">
                <a:latin typeface="Arial" panose="020B0604020202020204" pitchFamily="34" charset="0"/>
                <a:cs typeface="Arial" panose="020B0604020202020204" pitchFamily="34" charset="0"/>
              </a:rPr>
              <a:t>Update </a:t>
            </a:r>
            <a:r>
              <a:rPr lang="en-GB" sz="3600" dirty="0">
                <a:latin typeface="Arial" panose="020B0604020202020204" pitchFamily="34" charset="0"/>
                <a:cs typeface="Arial" panose="020B0604020202020204" pitchFamily="34" charset="0"/>
              </a:rPr>
              <a:t>information at least three times a year</a:t>
            </a:r>
          </a:p>
          <a:p>
            <a:pPr marL="0" indent="0">
              <a:buNone/>
            </a:pPr>
            <a:endParaRPr lang="en-GB" dirty="0" smtClean="0"/>
          </a:p>
          <a:p>
            <a:endParaRPr lang="en-GB" dirty="0"/>
          </a:p>
        </p:txBody>
      </p:sp>
    </p:spTree>
    <p:extLst>
      <p:ext uri="{BB962C8B-B14F-4D97-AF65-F5344CB8AC3E}">
        <p14:creationId xmlns:p14="http://schemas.microsoft.com/office/powerpoint/2010/main" val="3249430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Arial" panose="020B0604020202020204" pitchFamily="34" charset="0"/>
                <a:cs typeface="Arial" panose="020B0604020202020204" pitchFamily="34" charset="0"/>
              </a:rPr>
              <a:t>Key Provider responsibilities continued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1560" y="1412776"/>
            <a:ext cx="8229600" cy="4279205"/>
          </a:xfrm>
        </p:spPr>
        <p:txBody>
          <a:bodyPr>
            <a:noAutofit/>
          </a:bodyPr>
          <a:lstStyle/>
          <a:p>
            <a:r>
              <a:rPr lang="en-GB" sz="3600" dirty="0">
                <a:latin typeface="Arial" panose="020B0604020202020204" pitchFamily="34" charset="0"/>
                <a:cs typeface="Arial" panose="020B0604020202020204" pitchFamily="34" charset="0"/>
              </a:rPr>
              <a:t>Support children with </a:t>
            </a:r>
            <a:r>
              <a:rPr lang="en-GB" sz="3600" dirty="0" smtClean="0">
                <a:latin typeface="Arial" panose="020B0604020202020204" pitchFamily="34" charset="0"/>
                <a:cs typeface="Arial" panose="020B0604020202020204" pitchFamily="34" charset="0"/>
              </a:rPr>
              <a:t>SEND</a:t>
            </a:r>
          </a:p>
          <a:p>
            <a:r>
              <a:rPr lang="en-GB" sz="3600" dirty="0" smtClean="0">
                <a:latin typeface="Arial" panose="020B0604020202020204" pitchFamily="34" charset="0"/>
                <a:cs typeface="Arial" panose="020B0604020202020204" pitchFamily="34" charset="0"/>
              </a:rPr>
              <a:t>Clear approach to identifying and responding to SEND</a:t>
            </a:r>
          </a:p>
          <a:p>
            <a:r>
              <a:rPr lang="en-GB" sz="3600" dirty="0" smtClean="0">
                <a:latin typeface="Arial" panose="020B0604020202020204" pitchFamily="34" charset="0"/>
                <a:cs typeface="Arial" panose="020B0604020202020204" pitchFamily="34" charset="0"/>
              </a:rPr>
              <a:t>Deliver effective support through the SEN Inclusion Fund and Disability Access Fund</a:t>
            </a:r>
          </a:p>
          <a:p>
            <a:r>
              <a:rPr lang="en-GB" sz="3600" dirty="0" smtClean="0">
                <a:latin typeface="Arial" panose="020B0604020202020204" pitchFamily="34" charset="0"/>
                <a:cs typeface="Arial" panose="020B0604020202020204" pitchFamily="34" charset="0"/>
              </a:rPr>
              <a:t>Make information available to parents about your SEND offer</a:t>
            </a:r>
          </a:p>
        </p:txBody>
      </p:sp>
    </p:spTree>
    <p:extLst>
      <p:ext uri="{BB962C8B-B14F-4D97-AF65-F5344CB8AC3E}">
        <p14:creationId xmlns:p14="http://schemas.microsoft.com/office/powerpoint/2010/main" val="2830120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Free Early Education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3600" dirty="0" smtClean="0">
                <a:latin typeface="Arial" panose="020B0604020202020204" pitchFamily="34" charset="0"/>
                <a:cs typeface="Arial" panose="020B0604020202020204" pitchFamily="34" charset="0"/>
              </a:rPr>
              <a:t>Free Early Education is the:</a:t>
            </a:r>
            <a:endParaRPr lang="en-GB" sz="3600" dirty="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Two year old Entitlement</a:t>
            </a:r>
          </a:p>
          <a:p>
            <a:r>
              <a:rPr lang="en-GB" sz="3600" dirty="0" smtClean="0">
                <a:latin typeface="Arial" panose="020B0604020202020204" pitchFamily="34" charset="0"/>
                <a:cs typeface="Arial" panose="020B0604020202020204" pitchFamily="34" charset="0"/>
              </a:rPr>
              <a:t>Universal Entitlement</a:t>
            </a:r>
          </a:p>
          <a:p>
            <a:r>
              <a:rPr lang="en-GB" sz="3600" dirty="0" smtClean="0">
                <a:latin typeface="Arial" panose="020B0604020202020204" pitchFamily="34" charset="0"/>
                <a:cs typeface="Arial" panose="020B0604020202020204" pitchFamily="34" charset="0"/>
              </a:rPr>
              <a:t>Extended Entitlement</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480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Patterns of delivery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3600" dirty="0" smtClean="0">
                <a:latin typeface="Arial" panose="020B0604020202020204" pitchFamily="34" charset="0"/>
                <a:cs typeface="Arial" panose="020B0604020202020204" pitchFamily="34" charset="0"/>
              </a:rPr>
              <a:t>Providers must publish their </a:t>
            </a:r>
            <a:r>
              <a:rPr lang="en-GB" sz="3600" dirty="0" smtClean="0"/>
              <a:t>totally free</a:t>
            </a:r>
            <a:r>
              <a:rPr lang="en-GB" sz="3600" dirty="0" smtClean="0">
                <a:latin typeface="Arial" panose="020B0604020202020204" pitchFamily="34" charset="0"/>
                <a:cs typeface="Arial" panose="020B0604020202020204" pitchFamily="34" charset="0"/>
              </a:rPr>
              <a:t> 15 and 30 hour patterns</a:t>
            </a:r>
          </a:p>
          <a:p>
            <a:r>
              <a:rPr lang="en-GB" sz="3600" dirty="0" smtClean="0">
                <a:latin typeface="Arial" panose="020B0604020202020204" pitchFamily="34" charset="0"/>
                <a:cs typeface="Arial" panose="020B0604020202020204" pitchFamily="34" charset="0"/>
              </a:rPr>
              <a:t>Providers must make clear in their Fee Structure how they deliver Free Early Education and what they charge for optional activities outside of the entitlement</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897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706090"/>
          </a:xfrm>
        </p:spPr>
        <p:txBody>
          <a:bodyPr>
            <a:normAutofit/>
          </a:bodyPr>
          <a:lstStyle/>
          <a:p>
            <a:r>
              <a:rPr lang="en-GB" dirty="0" smtClean="0">
                <a:latin typeface="Arial" panose="020B0604020202020204" pitchFamily="34" charset="0"/>
                <a:cs typeface="Arial" panose="020B0604020202020204" pitchFamily="34" charset="0"/>
              </a:rPr>
              <a:t>Charging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0871" y="1043101"/>
            <a:ext cx="8363272" cy="5328592"/>
          </a:xfrm>
        </p:spPr>
        <p:txBody>
          <a:bodyPr>
            <a:noAutofit/>
          </a:bodyPr>
          <a:lstStyle/>
          <a:p>
            <a:r>
              <a:rPr lang="en-GB" dirty="0" smtClean="0">
                <a:latin typeface="Arial" panose="020B0604020202020204" pitchFamily="34" charset="0"/>
                <a:cs typeface="Arial" panose="020B0604020202020204" pitchFamily="34" charset="0"/>
              </a:rPr>
              <a:t>Government funding is intended to cover the cost to deliver 15 or 30 hours a week of free, high quality, flexible childcare.</a:t>
            </a:r>
          </a:p>
          <a:p>
            <a:r>
              <a:rPr lang="en-GB" dirty="0" smtClean="0">
                <a:latin typeface="Arial" panose="020B0604020202020204" pitchFamily="34" charset="0"/>
                <a:cs typeface="Arial" panose="020B0604020202020204" pitchFamily="34" charset="0"/>
              </a:rPr>
              <a:t>It is not intended to cover the cost of meals, consumables, additional hours or additional services</a:t>
            </a:r>
          </a:p>
          <a:p>
            <a:r>
              <a:rPr lang="en-GB" dirty="0">
                <a:latin typeface="Arial" panose="020B0604020202020204" pitchFamily="34" charset="0"/>
                <a:cs typeface="Arial" panose="020B0604020202020204" pitchFamily="34" charset="0"/>
              </a:rPr>
              <a:t>KCC requires providers to ensure that where it is </a:t>
            </a:r>
            <a:r>
              <a:rPr lang="en-GB" i="1" dirty="0">
                <a:latin typeface="Arial" panose="020B0604020202020204" pitchFamily="34" charset="0"/>
                <a:cs typeface="Arial" panose="020B0604020202020204" pitchFamily="34" charset="0"/>
              </a:rPr>
              <a:t>reasonably practicable</a:t>
            </a:r>
            <a:r>
              <a:rPr lang="en-GB" dirty="0">
                <a:latin typeface="Arial" panose="020B0604020202020204" pitchFamily="34" charset="0"/>
                <a:cs typeface="Arial" panose="020B0604020202020204" pitchFamily="34" charset="0"/>
              </a:rPr>
              <a:t> and </a:t>
            </a:r>
            <a:r>
              <a:rPr lang="en-GB" i="1" dirty="0">
                <a:latin typeface="Arial" panose="020B0604020202020204" pitchFamily="34" charset="0"/>
                <a:cs typeface="Arial" panose="020B0604020202020204" pitchFamily="34" charset="0"/>
              </a:rPr>
              <a:t>wherever possible</a:t>
            </a:r>
            <a:r>
              <a:rPr lang="en-GB" dirty="0">
                <a:latin typeface="Arial" panose="020B0604020202020204" pitchFamily="34" charset="0"/>
                <a:cs typeface="Arial" panose="020B0604020202020204" pitchFamily="34" charset="0"/>
              </a:rPr>
              <a:t>, children are able to take up their free hours in continuous blocks and avoid artificial breaks being created throughout the day, for example over the lunch period. </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902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Delivery requirements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3600" dirty="0" smtClean="0">
                <a:latin typeface="Arial" panose="020B0604020202020204" pitchFamily="34" charset="0"/>
                <a:cs typeface="Arial" panose="020B0604020202020204" pitchFamily="34" charset="0"/>
              </a:rPr>
              <a:t>Eligibility checked for all Free Early Education</a:t>
            </a:r>
          </a:p>
          <a:p>
            <a:r>
              <a:rPr lang="en-GB" sz="3600" dirty="0" smtClean="0">
                <a:latin typeface="Arial" panose="020B0604020202020204" pitchFamily="34" charset="0"/>
                <a:cs typeface="Arial" panose="020B0604020202020204" pitchFamily="34" charset="0"/>
              </a:rPr>
              <a:t>Evidence kept</a:t>
            </a:r>
          </a:p>
          <a:p>
            <a:r>
              <a:rPr lang="en-GB" sz="3600" dirty="0" smtClean="0">
                <a:latin typeface="Arial" panose="020B0604020202020204" pitchFamily="34" charset="0"/>
                <a:cs typeface="Arial" panose="020B0604020202020204" pitchFamily="34" charset="0"/>
              </a:rPr>
              <a:t>Data protection</a:t>
            </a:r>
          </a:p>
          <a:p>
            <a:r>
              <a:rPr lang="en-GB" sz="3600" dirty="0" smtClean="0">
                <a:latin typeface="Arial" panose="020B0604020202020204" pitchFamily="34" charset="0"/>
                <a:cs typeface="Arial" panose="020B0604020202020204" pitchFamily="34" charset="0"/>
              </a:rPr>
              <a:t>ICO registration</a:t>
            </a:r>
          </a:p>
          <a:p>
            <a:r>
              <a:rPr lang="en-GB" sz="3600" dirty="0" smtClean="0">
                <a:latin typeface="Arial" panose="020B0604020202020204" pitchFamily="34" charset="0"/>
                <a:cs typeface="Arial" panose="020B0604020202020204" pitchFamily="34" charset="0"/>
              </a:rPr>
              <a:t>Parental Declaration Forms</a:t>
            </a:r>
          </a:p>
          <a:p>
            <a:r>
              <a:rPr lang="en-GB" sz="3600" dirty="0" smtClean="0">
                <a:latin typeface="Arial" panose="020B0604020202020204" pitchFamily="34" charset="0"/>
                <a:cs typeface="Arial" panose="020B0604020202020204" pitchFamily="34" charset="0"/>
              </a:rPr>
              <a:t>No enforced settling in periods</a:t>
            </a:r>
          </a:p>
        </p:txBody>
      </p:sp>
    </p:spTree>
    <p:extLst>
      <p:ext uri="{BB962C8B-B14F-4D97-AF65-F5344CB8AC3E}">
        <p14:creationId xmlns:p14="http://schemas.microsoft.com/office/powerpoint/2010/main" val="2598991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340768"/>
            <a:ext cx="7772400" cy="1470025"/>
          </a:xfrm>
        </p:spPr>
        <p:txBody>
          <a:bodyPr/>
          <a:lstStyle/>
          <a:p>
            <a:r>
              <a:rPr lang="en-GB" dirty="0" smtClean="0">
                <a:latin typeface="Arial" panose="020B0604020202020204" pitchFamily="34" charset="0"/>
                <a:cs typeface="Arial" panose="020B0604020202020204" pitchFamily="34" charset="0"/>
              </a:rPr>
              <a:t>Eligibility Checking</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3356992"/>
            <a:ext cx="6400800" cy="1944216"/>
          </a:xfrm>
        </p:spPr>
        <p:txBody>
          <a:bodyPr>
            <a:normAutofit/>
          </a:bodyPr>
          <a:lstStyle/>
          <a:p>
            <a:r>
              <a:rPr lang="en-GB" sz="3600" dirty="0" smtClean="0">
                <a:latin typeface="Arial" panose="020B0604020202020204" pitchFamily="34" charset="0"/>
                <a:cs typeface="Arial" panose="020B0604020202020204" pitchFamily="34" charset="0"/>
              </a:rPr>
              <a:t>Parents and Providers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21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Agenda</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556792"/>
            <a:ext cx="8640960" cy="4569371"/>
          </a:xfrm>
        </p:spPr>
        <p:txBody>
          <a:bodyPr>
            <a:normAutofit/>
          </a:bodyPr>
          <a:lstStyle/>
          <a:p>
            <a:r>
              <a:rPr lang="en-GB" dirty="0" smtClean="0">
                <a:latin typeface="Arial" panose="020B0604020202020204" pitchFamily="34" charset="0"/>
                <a:cs typeface="Arial" panose="020B0604020202020204" pitchFamily="34" charset="0"/>
              </a:rPr>
              <a:t>General Update </a:t>
            </a:r>
          </a:p>
          <a:p>
            <a:r>
              <a:rPr lang="en-GB" dirty="0" smtClean="0">
                <a:latin typeface="Arial" panose="020B0604020202020204" pitchFamily="34" charset="0"/>
                <a:cs typeface="Arial" panose="020B0604020202020204" pitchFamily="34" charset="0"/>
              </a:rPr>
              <a:t>SEN Inclusion and Disability Access Funds</a:t>
            </a:r>
          </a:p>
          <a:p>
            <a:r>
              <a:rPr lang="en-GB" dirty="0" smtClean="0">
                <a:latin typeface="Arial" panose="020B0604020202020204" pitchFamily="34" charset="0"/>
                <a:cs typeface="Arial" panose="020B0604020202020204" pitchFamily="34" charset="0"/>
              </a:rPr>
              <a:t>Kent Provider Agreement highlights </a:t>
            </a:r>
          </a:p>
          <a:p>
            <a:r>
              <a:rPr lang="en-GB" dirty="0" smtClean="0">
                <a:latin typeface="Arial" panose="020B0604020202020204" pitchFamily="34" charset="0"/>
                <a:cs typeface="Arial" panose="020B0604020202020204" pitchFamily="34" charset="0"/>
              </a:rPr>
              <a:t>Processes and systems for claiming funding, eligibility checking and the Grace Period</a:t>
            </a:r>
          </a:p>
          <a:p>
            <a:r>
              <a:rPr lang="en-GB" dirty="0" smtClean="0">
                <a:latin typeface="Arial" panose="020B0604020202020204" pitchFamily="34" charset="0"/>
                <a:cs typeface="Arial" panose="020B0604020202020204" pitchFamily="34" charset="0"/>
              </a:rPr>
              <a:t>Opportunity for Questions  </a:t>
            </a:r>
          </a:p>
          <a:p>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Slides available on Kelsi at the end of June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09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Eligibility - parents</a:t>
            </a:r>
            <a:endParaRPr lang="en-GB" dirty="0">
              <a:latin typeface="Arial" panose="020B0604020202020204" pitchFamily="34" charset="0"/>
              <a:cs typeface="Arial" panose="020B0604020202020204" pitchFamily="34" charset="0"/>
            </a:endParaRPr>
          </a:p>
        </p:txBody>
      </p:sp>
      <p:pic>
        <p:nvPicPr>
          <p:cNvPr id="9" name="Content Placeholder 8"/>
          <p:cNvPicPr>
            <a:picLocks noGrp="1"/>
          </p:cNvPicPr>
          <p:nvPr>
            <p:ph idx="1"/>
          </p:nvPr>
        </p:nvPicPr>
        <p:blipFill rotWithShape="1">
          <a:blip r:embed="rId3"/>
          <a:srcRect l="7720" t="10947" r="7701" b="10651"/>
          <a:stretch/>
        </p:blipFill>
        <p:spPr bwMode="auto">
          <a:xfrm>
            <a:off x="107504" y="1124744"/>
            <a:ext cx="5194920" cy="2435701"/>
          </a:xfrm>
          <a:prstGeom prst="rect">
            <a:avLst/>
          </a:prstGeom>
          <a:ln>
            <a:solidFill>
              <a:schemeClr val="tx1"/>
            </a:solidFill>
          </a:ln>
          <a:extLst>
            <a:ext uri="{53640926-AAD7-44D8-BBD7-CCE9431645EC}">
              <a14:shadowObscured xmlns:a14="http://schemas.microsoft.com/office/drawing/2010/main"/>
            </a:ext>
          </a:extLst>
        </p:spPr>
      </p:pic>
      <p:pic>
        <p:nvPicPr>
          <p:cNvPr id="10" name="Picture 9"/>
          <p:cNvPicPr/>
          <p:nvPr/>
        </p:nvPicPr>
        <p:blipFill rotWithShape="1">
          <a:blip r:embed="rId4"/>
          <a:srcRect l="7157" t="10059" r="4808" b="7100"/>
          <a:stretch/>
        </p:blipFill>
        <p:spPr bwMode="auto">
          <a:xfrm>
            <a:off x="3853754" y="3501008"/>
            <a:ext cx="5038725" cy="2667000"/>
          </a:xfrm>
          <a:prstGeom prst="rect">
            <a:avLst/>
          </a:prstGeom>
          <a:ln>
            <a:solidFill>
              <a:schemeClr val="tx1"/>
            </a:solidFill>
          </a:ln>
          <a:extLst>
            <a:ext uri="{53640926-AAD7-44D8-BBD7-CCE9431645EC}">
              <a14:shadowObscured xmlns:a14="http://schemas.microsoft.com/office/drawing/2010/main"/>
            </a:ext>
          </a:extLst>
        </p:spPr>
      </p:pic>
      <p:sp>
        <p:nvSpPr>
          <p:cNvPr id="8" name="TextBox 7"/>
          <p:cNvSpPr txBox="1"/>
          <p:nvPr/>
        </p:nvSpPr>
        <p:spPr>
          <a:xfrm>
            <a:off x="5868144" y="1556792"/>
            <a:ext cx="2448272" cy="1169551"/>
          </a:xfrm>
          <a:prstGeom prst="rect">
            <a:avLst/>
          </a:prstGeom>
          <a:noFill/>
        </p:spPr>
        <p:txBody>
          <a:bodyPr wrap="square" rtlCol="0">
            <a:spAutoFit/>
          </a:bodyPr>
          <a:lstStyle/>
          <a:p>
            <a:r>
              <a:rPr lang="en-GB" sz="1400" dirty="0"/>
              <a:t>The government is introducing </a:t>
            </a:r>
            <a:r>
              <a:rPr lang="en-GB" sz="1400" b="1" dirty="0"/>
              <a:t>new</a:t>
            </a:r>
            <a:r>
              <a:rPr lang="en-GB" sz="1400" dirty="0"/>
              <a:t> ways to help parents with childcare costs. </a:t>
            </a:r>
          </a:p>
          <a:p>
            <a:r>
              <a:rPr lang="en-GB" sz="1400" dirty="0"/>
              <a:t>Whether you have toddlers or teens, you could get support.</a:t>
            </a:r>
          </a:p>
        </p:txBody>
      </p:sp>
    </p:spTree>
    <p:extLst>
      <p:ext uri="{BB962C8B-B14F-4D97-AF65-F5344CB8AC3E}">
        <p14:creationId xmlns:p14="http://schemas.microsoft.com/office/powerpoint/2010/main" val="2009407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Eligibility - parents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1028" name="Picture 4"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61" y="1616597"/>
            <a:ext cx="8706127" cy="454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085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4525963"/>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lgn="ctr">
              <a:buNone/>
            </a:pPr>
            <a:endParaRPr lang="en-GB"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0" indent="0" algn="ctr">
              <a:buNone/>
            </a:pPr>
            <a:endParaRPr lang="en-GB"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0" indent="0" algn="ctr">
              <a:buNone/>
            </a:pPr>
            <a:r>
              <a:rPr lang="en-GB"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Customer Interaction Centre</a:t>
            </a:r>
          </a:p>
          <a:p>
            <a:pPr marL="0" indent="0" algn="ctr">
              <a:buNone/>
            </a:pP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r>
              <a:rPr lang="en-GB"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0300 123 4097</a:t>
            </a:r>
            <a:endParaRPr lang="en-GB"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5354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Eligibility - parents </a:t>
            </a:r>
            <a:endParaRPr lang="en-GB" dirty="0">
              <a:latin typeface="Arial" panose="020B0604020202020204" pitchFamily="34" charset="0"/>
              <a:cs typeface="Arial" panose="020B0604020202020204" pitchFamily="34" charset="0"/>
            </a:endParaRPr>
          </a:p>
        </p:txBody>
      </p:sp>
      <p:pic>
        <p:nvPicPr>
          <p:cNvPr id="4" name="Content Placeholder 3" descr="image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257" y="1600200"/>
            <a:ext cx="799348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339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Eligibility - parents</a:t>
            </a:r>
            <a:endParaRPr lang="en-GB" dirty="0">
              <a:latin typeface="Arial" panose="020B0604020202020204" pitchFamily="34" charset="0"/>
              <a:cs typeface="Arial" panose="020B0604020202020204" pitchFamily="34" charset="0"/>
            </a:endParaRPr>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37341"/>
            <a:ext cx="8804126" cy="424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631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The Grace Period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1560" y="1196752"/>
            <a:ext cx="8075240" cy="4929411"/>
          </a:xfrm>
        </p:spPr>
        <p:txBody>
          <a:bodyPr>
            <a:noAutofit/>
          </a:bodyPr>
          <a:lstStyle/>
          <a:p>
            <a:r>
              <a:rPr lang="en-GB" sz="3200" dirty="0" smtClean="0">
                <a:latin typeface="Arial" panose="020B0604020202020204" pitchFamily="34" charset="0"/>
                <a:cs typeface="Arial" panose="020B0604020202020204" pitchFamily="34" charset="0"/>
              </a:rPr>
              <a:t>The Grace Period </a:t>
            </a:r>
            <a:r>
              <a:rPr lang="en-GB" sz="3200" b="1" dirty="0" smtClean="0">
                <a:latin typeface="Arial" panose="020B0604020202020204" pitchFamily="34" charset="0"/>
                <a:cs typeface="Arial" panose="020B0604020202020204" pitchFamily="34" charset="0"/>
              </a:rPr>
              <a:t>only </a:t>
            </a:r>
            <a:r>
              <a:rPr lang="en-GB" sz="3200" dirty="0" smtClean="0">
                <a:latin typeface="Arial" panose="020B0604020202020204" pitchFamily="34" charset="0"/>
                <a:cs typeface="Arial" panose="020B0604020202020204" pitchFamily="34" charset="0"/>
              </a:rPr>
              <a:t>applies to the Extended </a:t>
            </a:r>
            <a:r>
              <a:rPr lang="en-GB" sz="3200" dirty="0">
                <a:latin typeface="Arial" panose="020B0604020202020204" pitchFamily="34" charset="0"/>
                <a:cs typeface="Arial" panose="020B0604020202020204" pitchFamily="34" charset="0"/>
              </a:rPr>
              <a:t>E</a:t>
            </a:r>
            <a:r>
              <a:rPr lang="en-GB" sz="3200" dirty="0" smtClean="0">
                <a:latin typeface="Arial" panose="020B0604020202020204" pitchFamily="34" charset="0"/>
                <a:cs typeface="Arial" panose="020B0604020202020204" pitchFamily="34" charset="0"/>
              </a:rPr>
              <a:t>ntitlement</a:t>
            </a:r>
          </a:p>
          <a:p>
            <a:r>
              <a:rPr lang="en-GB" sz="3200" dirty="0" smtClean="0">
                <a:latin typeface="Arial" panose="020B0604020202020204" pitchFamily="34" charset="0"/>
                <a:cs typeface="Arial" panose="020B0604020202020204" pitchFamily="34" charset="0"/>
              </a:rPr>
              <a:t>Providers will be notified by KCC when a child is entering their Grace Period</a:t>
            </a:r>
          </a:p>
          <a:p>
            <a:r>
              <a:rPr lang="en-GB" sz="3200" dirty="0" smtClean="0">
                <a:latin typeface="Arial" panose="020B0604020202020204" pitchFamily="34" charset="0"/>
                <a:cs typeface="Arial" panose="020B0604020202020204" pitchFamily="34" charset="0"/>
              </a:rPr>
              <a:t>When the Grace Period has expired children will revert back to their 15 hours of Universal Free Early Education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798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621278" y="323023"/>
            <a:ext cx="7552760" cy="874911"/>
          </a:xfrm>
          <a:prstGeom prst="rect">
            <a:avLst/>
          </a:prstGeom>
          <a:noFill/>
          <a:ln w="9525">
            <a:noFill/>
            <a:round/>
            <a:headEnd/>
            <a:tailEnd/>
          </a:ln>
        </p:spPr>
        <p:txBody>
          <a:bodyPr anchor="ctr"/>
          <a:lstStyle/>
          <a:p>
            <a:pPr algn="ct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latin typeface="Arial" pitchFamily="34" charset="0"/>
                <a:cs typeface="Arial" pitchFamily="34" charset="0"/>
              </a:rPr>
              <a:t>Review of  Systems</a:t>
            </a:r>
            <a:endParaRPr lang="en-GB" sz="4000" dirty="0">
              <a:latin typeface="Arial" charset="0"/>
              <a:cs typeface="Arial" charset="0"/>
            </a:endParaRPr>
          </a:p>
        </p:txBody>
      </p:sp>
      <p:sp>
        <p:nvSpPr>
          <p:cNvPr id="9" name="Content Placeholder 2"/>
          <p:cNvSpPr txBox="1">
            <a:spLocks/>
          </p:cNvSpPr>
          <p:nvPr/>
        </p:nvSpPr>
        <p:spPr>
          <a:xfrm>
            <a:off x="539751" y="1383567"/>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3826" y="5805489"/>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5661025"/>
            <a:ext cx="8027988" cy="0"/>
          </a:xfrm>
          <a:prstGeom prst="line">
            <a:avLst/>
          </a:prstGeom>
          <a:noFill/>
          <a:ln w="12700">
            <a:solidFill>
              <a:schemeClr val="tx1"/>
            </a:solidFill>
            <a:round/>
            <a:headEnd/>
            <a:tailEnd/>
          </a:ln>
        </p:spPr>
      </p:cxnSp>
      <p:sp>
        <p:nvSpPr>
          <p:cNvPr id="12" name="TextBox 12"/>
          <p:cNvSpPr txBox="1">
            <a:spLocks noChangeArrowheads="1"/>
          </p:cNvSpPr>
          <p:nvPr/>
        </p:nvSpPr>
        <p:spPr bwMode="auto">
          <a:xfrm>
            <a:off x="611188" y="1383567"/>
            <a:ext cx="7993063" cy="3240887"/>
          </a:xfrm>
          <a:prstGeom prst="rect">
            <a:avLst/>
          </a:prstGeom>
          <a:noFill/>
          <a:ln w="9525">
            <a:noFill/>
            <a:miter lim="800000"/>
            <a:headEnd/>
            <a:tailEnd/>
          </a:ln>
        </p:spPr>
        <p:txBody>
          <a:bodyPr>
            <a:spAutoFit/>
          </a:bodyPr>
          <a:lstStyle/>
          <a:p>
            <a:pPr marL="312738" indent="-276225">
              <a:lnSpc>
                <a:spcPct val="110000"/>
              </a:lnSpc>
              <a:buClr>
                <a:srgbClr val="4283C4"/>
              </a:buClr>
              <a:buSzPct val="100000"/>
              <a:buFont typeface="Arial" charset="0"/>
              <a:buChar char="•"/>
            </a:pPr>
            <a:r>
              <a:rPr lang="en-GB" sz="2400" dirty="0" smtClean="0">
                <a:latin typeface="Arial" charset="0"/>
                <a:cs typeface="Arial" charset="0"/>
              </a:rPr>
              <a:t>KCC has procured a new ICT system called Synergy which is designed to work with HMRC and the DfE’s Eligibility Checking System (ECS)</a:t>
            </a:r>
          </a:p>
          <a:p>
            <a:pPr marL="312738" indent="-276225">
              <a:lnSpc>
                <a:spcPct val="110000"/>
              </a:lnSpc>
              <a:buClr>
                <a:srgbClr val="4283C4"/>
              </a:buClr>
              <a:buSzPct val="100000"/>
              <a:buFont typeface="Arial" charset="0"/>
              <a:buChar char="•"/>
            </a:pPr>
            <a:r>
              <a:rPr lang="en-GB" sz="2400" dirty="0" smtClean="0">
                <a:latin typeface="Arial" charset="0"/>
                <a:cs typeface="Arial" charset="0"/>
              </a:rPr>
              <a:t>Between June and  August 2017 Management Information will be testing this system</a:t>
            </a:r>
            <a:endParaRPr lang="en-GB" sz="2400" dirty="0">
              <a:latin typeface="Arial" charset="0"/>
              <a:cs typeface="Arial" charset="0"/>
            </a:endParaRPr>
          </a:p>
          <a:p>
            <a:pPr marL="36513">
              <a:lnSpc>
                <a:spcPct val="110000"/>
              </a:lnSpc>
              <a:buClr>
                <a:srgbClr val="4283C4"/>
              </a:buClr>
              <a:buSzPct val="100000"/>
            </a:pPr>
            <a:endParaRPr lang="en-GB" sz="2200" dirty="0">
              <a:solidFill>
                <a:srgbClr val="4283C4"/>
              </a:solidFill>
              <a:latin typeface="Arial" charset="0"/>
              <a:cs typeface="Arial" charset="0"/>
            </a:endParaRPr>
          </a:p>
          <a:p>
            <a:pPr marL="312738" indent="-276225">
              <a:lnSpc>
                <a:spcPct val="110000"/>
              </a:lnSpc>
              <a:buClr>
                <a:srgbClr val="4283C4"/>
              </a:buClr>
              <a:buSzPct val="100000"/>
              <a:buFont typeface="Arial" charset="0"/>
              <a:buChar char="•"/>
            </a:pPr>
            <a:endParaRPr lang="en-GB" sz="2200" dirty="0">
              <a:solidFill>
                <a:srgbClr val="4283C4"/>
              </a:solidFill>
              <a:latin typeface="Arial" charset="0"/>
              <a:cs typeface="Arial" charset="0"/>
            </a:endParaRPr>
          </a:p>
          <a:p>
            <a:pPr marL="312738" indent="-276225">
              <a:lnSpc>
                <a:spcPct val="110000"/>
              </a:lnSpc>
              <a:buClr>
                <a:srgbClr val="4283C4"/>
              </a:buClr>
              <a:buSzPct val="100000"/>
              <a:buFont typeface="Arial" charset="0"/>
              <a:buChar char="•"/>
            </a:pPr>
            <a:endParaRPr lang="en-GB" sz="2200" dirty="0" smtClean="0">
              <a:solidFill>
                <a:srgbClr val="4283C4"/>
              </a:solidFill>
              <a:latin typeface="Arial" charset="0"/>
              <a:cs typeface="Arial" charset="0"/>
            </a:endParaRPr>
          </a:p>
        </p:txBody>
      </p:sp>
      <p:pic>
        <p:nvPicPr>
          <p:cNvPr id="1026" name="Picture 2" descr="C:\Users\willsn01\AppData\Local\Microsoft\Windows\Temporary Internet Files\Content.IE5\XTVBZQL0\compu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363" y="3640122"/>
            <a:ext cx="2375610" cy="182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35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93695" y="157213"/>
            <a:ext cx="8135937" cy="1143000"/>
          </a:xfrm>
          <a:prstGeom prst="rect">
            <a:avLst/>
          </a:prstGeom>
          <a:noFill/>
          <a:ln w="9525">
            <a:noFill/>
            <a:round/>
            <a:headEnd/>
            <a:tailEnd/>
          </a:ln>
        </p:spPr>
        <p:txBody>
          <a:bodyPr anchor="ctr"/>
          <a:lstStyle/>
          <a:p>
            <a:pPr algn="ct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latin typeface="Arial" pitchFamily="34" charset="0"/>
                <a:cs typeface="Arial" pitchFamily="34" charset="0"/>
              </a:rPr>
              <a:t>What does this mean for you?</a:t>
            </a:r>
            <a:endParaRPr lang="en-GB" sz="4000" dirty="0">
              <a:latin typeface="Arial" charset="0"/>
              <a:cs typeface="Arial" charset="0"/>
            </a:endParaRPr>
          </a:p>
        </p:txBody>
      </p:sp>
      <p:sp>
        <p:nvSpPr>
          <p:cNvPr id="9" name="Content Placeholder 2"/>
          <p:cNvSpPr txBox="1">
            <a:spLocks/>
          </p:cNvSpPr>
          <p:nvPr/>
        </p:nvSpPr>
        <p:spPr>
          <a:xfrm>
            <a:off x="539751" y="1383567"/>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3826" y="5805489"/>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5833157"/>
            <a:ext cx="8027988" cy="0"/>
          </a:xfrm>
          <a:prstGeom prst="line">
            <a:avLst/>
          </a:prstGeom>
          <a:noFill/>
          <a:ln w="12700">
            <a:solidFill>
              <a:schemeClr val="tx1"/>
            </a:solidFill>
            <a:round/>
            <a:headEnd/>
            <a:tailEnd/>
          </a:ln>
        </p:spPr>
      </p:cxnSp>
      <p:sp>
        <p:nvSpPr>
          <p:cNvPr id="12" name="TextBox 12"/>
          <p:cNvSpPr txBox="1">
            <a:spLocks noChangeArrowheads="1"/>
          </p:cNvSpPr>
          <p:nvPr/>
        </p:nvSpPr>
        <p:spPr bwMode="auto">
          <a:xfrm>
            <a:off x="489048" y="1384901"/>
            <a:ext cx="7993063" cy="1383777"/>
          </a:xfrm>
          <a:prstGeom prst="rect">
            <a:avLst/>
          </a:prstGeom>
          <a:noFill/>
          <a:ln w="9525">
            <a:noFill/>
            <a:miter lim="800000"/>
            <a:headEnd/>
            <a:tailEnd/>
          </a:ln>
        </p:spPr>
        <p:txBody>
          <a:bodyPr>
            <a:spAutoFit/>
          </a:bodyPr>
          <a:lstStyle/>
          <a:p>
            <a:pPr marL="36513">
              <a:lnSpc>
                <a:spcPct val="110000"/>
              </a:lnSpc>
              <a:buClr>
                <a:srgbClr val="4283C4"/>
              </a:buClr>
              <a:buSzPct val="100000"/>
            </a:pPr>
            <a:r>
              <a:rPr lang="en-GB" sz="2800" dirty="0" smtClean="0">
                <a:latin typeface="Arial" charset="0"/>
                <a:cs typeface="Arial" charset="0"/>
              </a:rPr>
              <a:t>When testing is complete, you will be given access to the Synergy Provider Portal.</a:t>
            </a:r>
          </a:p>
          <a:p>
            <a:pPr marL="312738" indent="-276225">
              <a:lnSpc>
                <a:spcPct val="110000"/>
              </a:lnSpc>
              <a:buClr>
                <a:srgbClr val="4283C4"/>
              </a:buClr>
              <a:buSzPct val="100000"/>
              <a:buFont typeface="Arial" charset="0"/>
              <a:buChar char="•"/>
            </a:pPr>
            <a:endParaRPr lang="en-GB" sz="2200" dirty="0">
              <a:solidFill>
                <a:srgbClr val="4283C4"/>
              </a:solidFill>
              <a:latin typeface="Arial" charset="0"/>
              <a:cs typeface="Arial"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79" y="2601919"/>
            <a:ext cx="8043132" cy="277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27983" y="4469606"/>
            <a:ext cx="2017267" cy="200055"/>
          </a:xfrm>
          <a:prstGeom prst="rect">
            <a:avLst/>
          </a:prstGeom>
          <a:solidFill>
            <a:srgbClr val="EAEEF6"/>
          </a:solidFill>
        </p:spPr>
        <p:txBody>
          <a:bodyPr wrap="square" rtlCol="0">
            <a:spAutoFit/>
          </a:bodyPr>
          <a:lstStyle/>
          <a:p>
            <a:r>
              <a:rPr lang="en-GB" sz="700" dirty="0" smtClean="0">
                <a:solidFill>
                  <a:schemeClr val="tx1"/>
                </a:solidFill>
              </a:rPr>
              <a:t>Autumn</a:t>
            </a:r>
            <a:endParaRPr lang="en-GB" sz="1600" dirty="0">
              <a:solidFill>
                <a:schemeClr val="tx1"/>
              </a:solidFill>
            </a:endParaRPr>
          </a:p>
        </p:txBody>
      </p:sp>
      <p:sp>
        <p:nvSpPr>
          <p:cNvPr id="16" name="TextBox 15"/>
          <p:cNvSpPr txBox="1"/>
          <p:nvPr/>
        </p:nvSpPr>
        <p:spPr>
          <a:xfrm>
            <a:off x="7202133" y="3207544"/>
            <a:ext cx="1020317" cy="215444"/>
          </a:xfrm>
          <a:prstGeom prst="rect">
            <a:avLst/>
          </a:prstGeom>
          <a:solidFill>
            <a:schemeClr val="bg1"/>
          </a:solidFill>
        </p:spPr>
        <p:txBody>
          <a:bodyPr wrap="square" rtlCol="0">
            <a:spAutoFit/>
          </a:bodyPr>
          <a:lstStyle/>
          <a:p>
            <a:r>
              <a:rPr lang="en-GB" sz="800" dirty="0" smtClean="0">
                <a:solidFill>
                  <a:schemeClr val="tx1"/>
                </a:solidFill>
              </a:rPr>
              <a:t>MI Nursery</a:t>
            </a:r>
            <a:endParaRPr lang="en-GB" dirty="0">
              <a:solidFill>
                <a:schemeClr val="tx1"/>
              </a:solidFill>
            </a:endParaRPr>
          </a:p>
        </p:txBody>
      </p:sp>
      <p:grpSp>
        <p:nvGrpSpPr>
          <p:cNvPr id="19" name="Group 18"/>
          <p:cNvGrpSpPr/>
          <p:nvPr/>
        </p:nvGrpSpPr>
        <p:grpSpPr>
          <a:xfrm>
            <a:off x="7246142" y="3236120"/>
            <a:ext cx="1183499" cy="164310"/>
            <a:chOff x="7243761" y="3236120"/>
            <a:chExt cx="1183499" cy="164310"/>
          </a:xfrm>
        </p:grpSpPr>
        <p:cxnSp>
          <p:nvCxnSpPr>
            <p:cNvPr id="5" name="Straight Connector 4"/>
            <p:cNvCxnSpPr/>
            <p:nvPr/>
          </p:nvCxnSpPr>
          <p:spPr bwMode="auto">
            <a:xfrm>
              <a:off x="7247383" y="3240882"/>
              <a:ext cx="117271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7247399" y="3395663"/>
              <a:ext cx="117271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7243761" y="3236120"/>
              <a:ext cx="0" cy="1643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8427260" y="3236120"/>
              <a:ext cx="0" cy="16431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4150461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39751" y="1383567"/>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3826" y="5805489"/>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5661025"/>
            <a:ext cx="8027988" cy="0"/>
          </a:xfrm>
          <a:prstGeom prst="line">
            <a:avLst/>
          </a:prstGeom>
          <a:noFill/>
          <a:ln w="12700">
            <a:solidFill>
              <a:schemeClr val="tx1"/>
            </a:solidFill>
            <a:round/>
            <a:headEnd/>
            <a:tailEnd/>
          </a:ln>
        </p:spPr>
      </p:cxnSp>
      <p:sp>
        <p:nvSpPr>
          <p:cNvPr id="12" name="TextBox 12"/>
          <p:cNvSpPr txBox="1">
            <a:spLocks noChangeArrowheads="1"/>
          </p:cNvSpPr>
          <p:nvPr/>
        </p:nvSpPr>
        <p:spPr bwMode="auto">
          <a:xfrm>
            <a:off x="692416" y="404664"/>
            <a:ext cx="7993063" cy="1279581"/>
          </a:xfrm>
          <a:prstGeom prst="rect">
            <a:avLst/>
          </a:prstGeom>
          <a:noFill/>
          <a:ln w="9525">
            <a:noFill/>
            <a:miter lim="800000"/>
            <a:headEnd/>
            <a:tailEnd/>
          </a:ln>
        </p:spPr>
        <p:txBody>
          <a:bodyPr>
            <a:spAutoFit/>
          </a:bodyPr>
          <a:lstStyle/>
          <a:p>
            <a:pPr marL="36513">
              <a:lnSpc>
                <a:spcPct val="110000"/>
              </a:lnSpc>
              <a:buClr>
                <a:srgbClr val="4283C4"/>
              </a:buClr>
              <a:buSzPct val="100000"/>
            </a:pPr>
            <a:r>
              <a:rPr lang="en-GB" sz="2400" dirty="0" smtClean="0">
                <a:latin typeface="Arial" charset="0"/>
                <a:cs typeface="Arial" charset="0"/>
              </a:rPr>
              <a:t>This portal will </a:t>
            </a:r>
            <a:r>
              <a:rPr lang="en-GB" sz="2400" b="1" dirty="0" smtClean="0">
                <a:latin typeface="Arial" charset="0"/>
                <a:cs typeface="Arial" charset="0"/>
              </a:rPr>
              <a:t>replace</a:t>
            </a:r>
            <a:r>
              <a:rPr lang="en-GB" sz="2400" dirty="0" smtClean="0">
                <a:latin typeface="Arial" charset="0"/>
                <a:cs typeface="Arial" charset="0"/>
              </a:rPr>
              <a:t> the Free for Two process </a:t>
            </a:r>
            <a:r>
              <a:rPr lang="en-GB" sz="2400" b="1" dirty="0" smtClean="0">
                <a:latin typeface="Arial" charset="0"/>
                <a:cs typeface="Arial" charset="0"/>
              </a:rPr>
              <a:t>and</a:t>
            </a:r>
            <a:r>
              <a:rPr lang="en-GB" sz="2400" dirty="0" smtClean="0">
                <a:latin typeface="Arial" charset="0"/>
                <a:cs typeface="Arial" charset="0"/>
              </a:rPr>
              <a:t> the Early Years Web 3 </a:t>
            </a:r>
            <a:r>
              <a:rPr lang="en-GB" sz="2400" dirty="0">
                <a:latin typeface="Arial" charset="0"/>
                <a:cs typeface="Arial" charset="0"/>
              </a:rPr>
              <a:t>&amp; 4 year old </a:t>
            </a:r>
            <a:r>
              <a:rPr lang="en-GB" sz="2400" dirty="0" smtClean="0">
                <a:latin typeface="Arial" charset="0"/>
                <a:cs typeface="Arial" charset="0"/>
              </a:rPr>
              <a:t>funding claiming websites</a:t>
            </a:r>
            <a:endParaRPr lang="en-GB" sz="2400" dirty="0">
              <a:latin typeface="Arial" charset="0"/>
              <a:cs typeface="Arial"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6713" y="1700809"/>
            <a:ext cx="3534597" cy="273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08" y="1994665"/>
            <a:ext cx="4284921" cy="199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2"/>
          <p:cNvSpPr txBox="1">
            <a:spLocks noChangeArrowheads="1"/>
          </p:cNvSpPr>
          <p:nvPr/>
        </p:nvSpPr>
        <p:spPr bwMode="auto">
          <a:xfrm>
            <a:off x="668155" y="4439512"/>
            <a:ext cx="7993063" cy="1279581"/>
          </a:xfrm>
          <a:prstGeom prst="rect">
            <a:avLst/>
          </a:prstGeom>
          <a:noFill/>
          <a:ln w="9525">
            <a:noFill/>
            <a:miter lim="800000"/>
            <a:headEnd/>
            <a:tailEnd/>
          </a:ln>
        </p:spPr>
        <p:txBody>
          <a:bodyPr>
            <a:spAutoFit/>
          </a:bodyPr>
          <a:lstStyle/>
          <a:p>
            <a:pPr marL="36513">
              <a:lnSpc>
                <a:spcPct val="110000"/>
              </a:lnSpc>
              <a:buClr>
                <a:srgbClr val="4283C4"/>
              </a:buClr>
              <a:buSzPct val="100000"/>
            </a:pPr>
            <a:r>
              <a:rPr lang="en-GB" sz="2400" dirty="0" smtClean="0">
                <a:latin typeface="Arial" charset="0"/>
                <a:cs typeface="Arial" charset="0"/>
              </a:rPr>
              <a:t>This means the submission of your estimate/headcount and Free For 2 claims will be in one place and will remain as a record for you to refer to at a later date</a:t>
            </a:r>
            <a:endParaRPr lang="en-GB" sz="2400" dirty="0">
              <a:latin typeface="Arial" charset="0"/>
              <a:cs typeface="Arial" charset="0"/>
            </a:endParaRPr>
          </a:p>
        </p:txBody>
      </p:sp>
    </p:spTree>
    <p:extLst>
      <p:ext uri="{BB962C8B-B14F-4D97-AF65-F5344CB8AC3E}">
        <p14:creationId xmlns:p14="http://schemas.microsoft.com/office/powerpoint/2010/main" val="1045537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39751" y="1383567"/>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3826" y="5805489"/>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5661025"/>
            <a:ext cx="8027988" cy="0"/>
          </a:xfrm>
          <a:prstGeom prst="line">
            <a:avLst/>
          </a:prstGeom>
          <a:noFill/>
          <a:ln w="12700">
            <a:solidFill>
              <a:schemeClr val="tx1"/>
            </a:solidFill>
            <a:round/>
            <a:headEnd/>
            <a:tailEnd/>
          </a:ln>
        </p:spPr>
      </p:cxnSp>
      <p:sp>
        <p:nvSpPr>
          <p:cNvPr id="12" name="TextBox 12"/>
          <p:cNvSpPr txBox="1">
            <a:spLocks noChangeArrowheads="1"/>
          </p:cNvSpPr>
          <p:nvPr/>
        </p:nvSpPr>
        <p:spPr bwMode="auto">
          <a:xfrm>
            <a:off x="469434" y="985296"/>
            <a:ext cx="7993063" cy="1003544"/>
          </a:xfrm>
          <a:prstGeom prst="rect">
            <a:avLst/>
          </a:prstGeom>
          <a:noFill/>
          <a:ln w="9525">
            <a:noFill/>
            <a:miter lim="800000"/>
            <a:headEnd/>
            <a:tailEnd/>
          </a:ln>
        </p:spPr>
        <p:txBody>
          <a:bodyPr>
            <a:spAutoFit/>
          </a:bodyPr>
          <a:lstStyle/>
          <a:p>
            <a:pPr marL="312738" indent="-276225">
              <a:lnSpc>
                <a:spcPct val="110000"/>
              </a:lnSpc>
              <a:buClr>
                <a:srgbClr val="4283C4"/>
              </a:buClr>
              <a:buSzPct val="100000"/>
              <a:buFont typeface="Arial" charset="0"/>
              <a:buChar char="•"/>
            </a:pPr>
            <a:r>
              <a:rPr lang="en-GB" sz="2800" dirty="0" smtClean="0">
                <a:latin typeface="Arial" charset="0"/>
                <a:cs typeface="Arial" charset="0"/>
              </a:rPr>
              <a:t>The Synergy system will also include the 30 Hour Funding and Early Years Pupil Premium </a:t>
            </a:r>
            <a:r>
              <a:rPr lang="en-GB" sz="2800" b="1" dirty="0" smtClean="0">
                <a:latin typeface="Arial" charset="0"/>
                <a:cs typeface="Arial" charset="0"/>
              </a:rPr>
              <a:t>  </a:t>
            </a:r>
            <a:endParaRPr lang="en-GB" sz="2800" b="1" dirty="0">
              <a:latin typeface="Arial" charset="0"/>
              <a:cs typeface="Arial" charset="0"/>
            </a:endParaRPr>
          </a:p>
        </p:txBody>
      </p:sp>
      <p:sp>
        <p:nvSpPr>
          <p:cNvPr id="13" name="TextBox 12"/>
          <p:cNvSpPr txBox="1">
            <a:spLocks noChangeArrowheads="1"/>
          </p:cNvSpPr>
          <p:nvPr/>
        </p:nvSpPr>
        <p:spPr bwMode="auto">
          <a:xfrm>
            <a:off x="469433" y="1916832"/>
            <a:ext cx="7993064" cy="4154984"/>
          </a:xfrm>
          <a:prstGeom prst="rect">
            <a:avLst/>
          </a:prstGeom>
          <a:noFill/>
          <a:ln w="9525">
            <a:noFill/>
            <a:miter lim="800000"/>
            <a:headEnd/>
            <a:tailEnd/>
          </a:ln>
        </p:spPr>
        <p:txBody>
          <a:bodyPr wrap="square">
            <a:spAutoFit/>
          </a:bodyPr>
          <a:lstStyle/>
          <a:p>
            <a:pPr marL="312738" indent="-276225">
              <a:lnSpc>
                <a:spcPct val="110000"/>
              </a:lnSpc>
              <a:buClr>
                <a:srgbClr val="4283C4"/>
              </a:buClr>
              <a:buSzPct val="100000"/>
              <a:buFont typeface="Arial" charset="0"/>
              <a:buChar char="•"/>
            </a:pPr>
            <a:r>
              <a:rPr lang="en-GB" sz="2800" dirty="0" smtClean="0">
                <a:latin typeface="Arial" charset="0"/>
                <a:cs typeface="Arial" charset="0"/>
              </a:rPr>
              <a:t>Management Information will communicate further details as soon as implementation and testing is completed by;</a:t>
            </a:r>
          </a:p>
          <a:p>
            <a:pPr marL="836613" lvl="1" indent="-342900">
              <a:lnSpc>
                <a:spcPct val="110000"/>
              </a:lnSpc>
              <a:buClr>
                <a:srgbClr val="4283C4"/>
              </a:buClr>
              <a:buSzPct val="100000"/>
              <a:buFont typeface="Wingdings" panose="05000000000000000000" pitchFamily="2" charset="2"/>
              <a:buChar char="ü"/>
            </a:pPr>
            <a:r>
              <a:rPr lang="en-GB" sz="2800" dirty="0" smtClean="0">
                <a:latin typeface="Arial" charset="0"/>
                <a:cs typeface="Arial" charset="0"/>
              </a:rPr>
              <a:t>Sending emails </a:t>
            </a:r>
            <a:r>
              <a:rPr lang="en-GB" sz="2800" dirty="0">
                <a:latin typeface="Arial" charset="0"/>
                <a:cs typeface="Arial" charset="0"/>
              </a:rPr>
              <a:t>to your nominated Early Years Web </a:t>
            </a:r>
            <a:r>
              <a:rPr lang="en-GB" sz="2800" dirty="0" smtClean="0">
                <a:latin typeface="Arial" charset="0"/>
                <a:cs typeface="Arial" charset="0"/>
              </a:rPr>
              <a:t>and Free For 2 contact.</a:t>
            </a:r>
            <a:endParaRPr lang="en-GB" sz="2800" dirty="0">
              <a:latin typeface="Arial" charset="0"/>
              <a:cs typeface="Arial" charset="0"/>
            </a:endParaRPr>
          </a:p>
          <a:p>
            <a:pPr marL="836613" lvl="1" indent="-342900">
              <a:lnSpc>
                <a:spcPct val="110000"/>
              </a:lnSpc>
              <a:buClr>
                <a:srgbClr val="4283C4"/>
              </a:buClr>
              <a:buSzPct val="100000"/>
              <a:buFont typeface="Wingdings" panose="05000000000000000000" pitchFamily="2" charset="2"/>
              <a:buChar char="ü"/>
            </a:pPr>
            <a:r>
              <a:rPr lang="en-GB" sz="2800" dirty="0" smtClean="0">
                <a:latin typeface="Arial" charset="0"/>
                <a:cs typeface="Arial" charset="0"/>
              </a:rPr>
              <a:t>Updating our Kelsi webpages with the latest guidance</a:t>
            </a:r>
            <a:r>
              <a:rPr lang="en-GB" sz="2200" dirty="0" smtClean="0">
                <a:latin typeface="Arial" charset="0"/>
                <a:cs typeface="Arial" charset="0"/>
              </a:rPr>
              <a:t>.</a:t>
            </a:r>
          </a:p>
          <a:p>
            <a:pPr marL="36513">
              <a:lnSpc>
                <a:spcPct val="110000"/>
              </a:lnSpc>
              <a:buClr>
                <a:srgbClr val="4283C4"/>
              </a:buClr>
              <a:buSzPct val="100000"/>
            </a:pPr>
            <a:endParaRPr lang="en-GB" sz="2200" dirty="0" smtClean="0">
              <a:latin typeface="Arial" charset="0"/>
              <a:cs typeface="Arial" charset="0"/>
            </a:endParaRPr>
          </a:p>
          <a:p>
            <a:pPr marL="36513">
              <a:lnSpc>
                <a:spcPct val="110000"/>
              </a:lnSpc>
              <a:buClr>
                <a:srgbClr val="4283C4"/>
              </a:buClr>
              <a:buSzPct val="100000"/>
            </a:pPr>
            <a:endParaRPr lang="en-GB" sz="2200" dirty="0">
              <a:solidFill>
                <a:srgbClr val="4283C4"/>
              </a:solidFill>
              <a:latin typeface="Arial" charset="0"/>
              <a:cs typeface="Arial" charset="0"/>
            </a:endParaRPr>
          </a:p>
        </p:txBody>
      </p:sp>
    </p:spTree>
    <p:extLst>
      <p:ext uri="{BB962C8B-B14F-4D97-AF65-F5344CB8AC3E}">
        <p14:creationId xmlns:p14="http://schemas.microsoft.com/office/powerpoint/2010/main" val="4469086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to ask questions </a:t>
            </a:r>
            <a:endParaRPr lang="en-GB" dirty="0"/>
          </a:p>
        </p:txBody>
      </p:sp>
      <p:sp>
        <p:nvSpPr>
          <p:cNvPr id="3" name="Content Placeholder 2"/>
          <p:cNvSpPr>
            <a:spLocks noGrp="1"/>
          </p:cNvSpPr>
          <p:nvPr>
            <p:ph idx="1"/>
          </p:nvPr>
        </p:nvSpPr>
        <p:spPr/>
        <p:txBody>
          <a:bodyPr>
            <a:normAutofit fontScale="70000" lnSpcReduction="20000"/>
          </a:bodyPr>
          <a:lstStyle/>
          <a:p>
            <a:r>
              <a:rPr lang="en-GB" sz="4600" dirty="0" smtClean="0">
                <a:latin typeface="Arial" panose="020B0604020202020204" pitchFamily="34" charset="0"/>
                <a:cs typeface="Arial" panose="020B0604020202020204" pitchFamily="34" charset="0"/>
              </a:rPr>
              <a:t>In this seminar </a:t>
            </a:r>
          </a:p>
          <a:p>
            <a:r>
              <a:rPr lang="en-GB" sz="4600" dirty="0" smtClean="0">
                <a:latin typeface="Arial" panose="020B0604020202020204" pitchFamily="34" charset="0"/>
                <a:cs typeface="Arial" panose="020B0604020202020204" pitchFamily="34" charset="0"/>
              </a:rPr>
              <a:t>Post-its on the flip chart</a:t>
            </a:r>
          </a:p>
          <a:p>
            <a:r>
              <a:rPr lang="en-GB" sz="4600" dirty="0" smtClean="0">
                <a:latin typeface="Arial" panose="020B0604020202020204" pitchFamily="34" charset="0"/>
                <a:cs typeface="Arial" panose="020B0604020202020204" pitchFamily="34" charset="0"/>
              </a:rPr>
              <a:t>Your Childcare Sufficiency Officer</a:t>
            </a:r>
          </a:p>
          <a:p>
            <a:r>
              <a:rPr lang="en-GB" sz="4600" dirty="0" smtClean="0">
                <a:latin typeface="Arial" panose="020B0604020202020204" pitchFamily="34" charset="0"/>
                <a:cs typeface="Arial" panose="020B0604020202020204" pitchFamily="34" charset="0"/>
              </a:rPr>
              <a:t>Prospects</a:t>
            </a:r>
          </a:p>
          <a:p>
            <a:r>
              <a:rPr lang="en-GB" sz="4600" dirty="0" smtClean="0">
                <a:latin typeface="Arial" panose="020B0604020202020204" pitchFamily="34" charset="0"/>
                <a:cs typeface="Arial" panose="020B0604020202020204" pitchFamily="34" charset="0"/>
                <a:hlinkClick r:id="rId3"/>
              </a:rPr>
              <a:t>30HoursFreeChildcare@Kent.gov.uk</a:t>
            </a:r>
            <a:endParaRPr lang="en-GB" sz="4600" dirty="0" smtClean="0">
              <a:latin typeface="Arial" panose="020B0604020202020204" pitchFamily="34" charset="0"/>
              <a:cs typeface="Arial" panose="020B0604020202020204" pitchFamily="34" charset="0"/>
            </a:endParaRPr>
          </a:p>
          <a:p>
            <a:endParaRPr lang="en-GB" sz="4100" dirty="0">
              <a:latin typeface="Arial" panose="020B0604020202020204" pitchFamily="34" charset="0"/>
              <a:cs typeface="Arial" panose="020B0604020202020204" pitchFamily="34" charset="0"/>
            </a:endParaRPr>
          </a:p>
          <a:p>
            <a:pPr marL="0" indent="0">
              <a:buNone/>
            </a:pPr>
            <a:r>
              <a:rPr lang="en-GB" sz="4100" dirty="0" smtClean="0">
                <a:latin typeface="Arial" panose="020B0604020202020204" pitchFamily="34" charset="0"/>
                <a:cs typeface="Arial" panose="020B0604020202020204" pitchFamily="34" charset="0"/>
              </a:rPr>
              <a:t>Please always read the 30 Hours of Free Childcare Bulletin (last Friday of each month) </a:t>
            </a:r>
          </a:p>
          <a:p>
            <a:endParaRPr lang="en-GB" sz="4100" dirty="0">
              <a:latin typeface="Arial" panose="020B0604020202020204" pitchFamily="34" charset="0"/>
              <a:cs typeface="Arial" panose="020B0604020202020204" pitchFamily="34" charset="0"/>
            </a:endParaRPr>
          </a:p>
          <a:p>
            <a:pPr marL="0" indent="0">
              <a:buNone/>
            </a:pPr>
            <a:r>
              <a:rPr lang="en-GB" sz="3600" dirty="0" smtClean="0">
                <a:latin typeface="Arial" panose="020B0604020202020204" pitchFamily="34" charset="0"/>
                <a:cs typeface="Arial" panose="020B0604020202020204" pitchFamily="34" charset="0"/>
              </a:rPr>
              <a:t>  </a:t>
            </a:r>
            <a:r>
              <a:rPr lang="en-GB" dirty="0" smtClean="0"/>
              <a:t> </a:t>
            </a:r>
            <a:endParaRPr lang="en-GB" dirty="0"/>
          </a:p>
        </p:txBody>
      </p:sp>
    </p:spTree>
    <p:extLst>
      <p:ext uri="{BB962C8B-B14F-4D97-AF65-F5344CB8AC3E}">
        <p14:creationId xmlns:p14="http://schemas.microsoft.com/office/powerpoint/2010/main" val="3396347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39751" y="0"/>
            <a:ext cx="8135937" cy="1143000"/>
          </a:xfrm>
          <a:prstGeom prst="rect">
            <a:avLst/>
          </a:prstGeom>
          <a:noFill/>
          <a:ln w="9525">
            <a:noFill/>
            <a:round/>
            <a:headEnd/>
            <a:tailEnd/>
          </a:ln>
        </p:spPr>
        <p:txBody>
          <a:bodyPr anchor="ctr"/>
          <a:lstStyle/>
          <a:p>
            <a:pPr algn="ct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latin typeface="Arial" pitchFamily="34" charset="0"/>
                <a:cs typeface="Arial" pitchFamily="34" charset="0"/>
              </a:rPr>
              <a:t>30 Hours – Interim Checker</a:t>
            </a:r>
            <a:endParaRPr lang="en-GB" sz="3600" b="1" dirty="0">
              <a:latin typeface="Arial" charset="0"/>
              <a:cs typeface="Arial" charset="0"/>
            </a:endParaRPr>
          </a:p>
        </p:txBody>
      </p:sp>
      <p:sp>
        <p:nvSpPr>
          <p:cNvPr id="9" name="Content Placeholder 2"/>
          <p:cNvSpPr txBox="1">
            <a:spLocks/>
          </p:cNvSpPr>
          <p:nvPr/>
        </p:nvSpPr>
        <p:spPr>
          <a:xfrm>
            <a:off x="539751" y="1383567"/>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3826" y="5805489"/>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5661025"/>
            <a:ext cx="8027988" cy="0"/>
          </a:xfrm>
          <a:prstGeom prst="line">
            <a:avLst/>
          </a:prstGeom>
          <a:noFill/>
          <a:ln w="12700">
            <a:solidFill>
              <a:schemeClr val="tx1"/>
            </a:solidFill>
            <a:round/>
            <a:headEnd/>
            <a:tailEnd/>
          </a:ln>
        </p:spPr>
      </p:cxnSp>
      <p:sp>
        <p:nvSpPr>
          <p:cNvPr id="12" name="TextBox 12"/>
          <p:cNvSpPr txBox="1">
            <a:spLocks noChangeArrowheads="1"/>
          </p:cNvSpPr>
          <p:nvPr/>
        </p:nvSpPr>
        <p:spPr bwMode="auto">
          <a:xfrm>
            <a:off x="899417" y="1499358"/>
            <a:ext cx="7993063" cy="837152"/>
          </a:xfrm>
          <a:prstGeom prst="rect">
            <a:avLst/>
          </a:prstGeom>
          <a:noFill/>
          <a:ln w="9525">
            <a:noFill/>
            <a:miter lim="800000"/>
            <a:headEnd/>
            <a:tailEnd/>
          </a:ln>
        </p:spPr>
        <p:txBody>
          <a:bodyPr>
            <a:spAutoFit/>
          </a:bodyPr>
          <a:lstStyle/>
          <a:p>
            <a:pPr marL="36513">
              <a:lnSpc>
                <a:spcPct val="110000"/>
              </a:lnSpc>
              <a:buClr>
                <a:srgbClr val="4283C4"/>
              </a:buClr>
              <a:buSzPct val="100000"/>
            </a:pPr>
            <a:r>
              <a:rPr lang="en-GB" sz="2200" dirty="0" smtClean="0">
                <a:latin typeface="Arial" charset="0"/>
                <a:cs typeface="Arial" charset="0"/>
              </a:rPr>
              <a:t>To allow you to start checking codes, Management Information will introduce an </a:t>
            </a:r>
            <a:r>
              <a:rPr lang="en-GB" sz="2200" b="1" dirty="0">
                <a:latin typeface="Arial" charset="0"/>
                <a:cs typeface="Arial" charset="0"/>
              </a:rPr>
              <a:t>interim</a:t>
            </a:r>
            <a:r>
              <a:rPr lang="en-GB" sz="2200" dirty="0">
                <a:latin typeface="Arial" charset="0"/>
                <a:cs typeface="Arial" charset="0"/>
              </a:rPr>
              <a:t> 30 hour eligibility checker</a:t>
            </a:r>
            <a:r>
              <a:rPr lang="en-GB" sz="2200" dirty="0" smtClean="0">
                <a:latin typeface="Arial" charset="0"/>
                <a:cs typeface="Arial" charset="0"/>
              </a:rPr>
              <a:t> </a:t>
            </a:r>
            <a:endParaRPr lang="en-GB" sz="2200" dirty="0">
              <a:latin typeface="Arial" charset="0"/>
              <a:cs typeface="Arial" charset="0"/>
            </a:endParaRPr>
          </a:p>
        </p:txBody>
      </p:sp>
      <p:pic>
        <p:nvPicPr>
          <p:cNvPr id="4098" name="Picture 2" descr="C:\Users\willsn01\AppData\Local\Microsoft\Windows\Temporary Internet Files\Content.IE5\PIA1K1ZE\mantenimient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6769" y="2944086"/>
            <a:ext cx="3046819" cy="228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438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39751" y="1383567"/>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3826" y="5805489"/>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5661025"/>
            <a:ext cx="8027988" cy="0"/>
          </a:xfrm>
          <a:prstGeom prst="line">
            <a:avLst/>
          </a:prstGeom>
          <a:noFill/>
          <a:ln w="12700">
            <a:solidFill>
              <a:schemeClr val="tx1"/>
            </a:solidFill>
            <a:round/>
            <a:headEnd/>
            <a:tailEnd/>
          </a:ln>
        </p:spPr>
      </p:cxn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33" y="1116419"/>
            <a:ext cx="7183824" cy="405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1"/>
          <p:cNvSpPr txBox="1">
            <a:spLocks noChangeArrowheads="1"/>
          </p:cNvSpPr>
          <p:nvPr/>
        </p:nvSpPr>
        <p:spPr bwMode="auto">
          <a:xfrm>
            <a:off x="539751" y="0"/>
            <a:ext cx="8135937" cy="1143000"/>
          </a:xfrm>
          <a:prstGeom prst="rect">
            <a:avLst/>
          </a:prstGeom>
          <a:noFill/>
          <a:ln w="9525">
            <a:noFill/>
            <a:round/>
            <a:headEnd/>
            <a:tailEnd/>
          </a:ln>
        </p:spPr>
        <p:txBody>
          <a:bodyPr anchor="ctr"/>
          <a:lstStyle/>
          <a:p>
            <a:pPr algn="ct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latin typeface="Arial" pitchFamily="34" charset="0"/>
                <a:cs typeface="Arial" pitchFamily="34" charset="0"/>
              </a:rPr>
              <a:t>30 Hours – Interim Checker</a:t>
            </a:r>
            <a:endParaRPr lang="en-GB" sz="3600" b="1" dirty="0">
              <a:latin typeface="Arial" charset="0"/>
              <a:cs typeface="Arial" charset="0"/>
            </a:endParaRPr>
          </a:p>
        </p:txBody>
      </p:sp>
      <p:sp>
        <p:nvSpPr>
          <p:cNvPr id="3" name="Rounded Rectangle 2"/>
          <p:cNvSpPr/>
          <p:nvPr/>
        </p:nvSpPr>
        <p:spPr bwMode="auto">
          <a:xfrm>
            <a:off x="6324600" y="3352800"/>
            <a:ext cx="1009650" cy="283535"/>
          </a:xfrm>
          <a:prstGeom prst="roundRect">
            <a:avLst/>
          </a:prstGeom>
          <a:solidFill>
            <a:srgbClr val="FF0000">
              <a:alpha val="28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Calibri" pitchFamily="32" charset="0"/>
              <a:buNone/>
              <a:tabLst/>
            </a:pPr>
            <a:endParaRPr kumimoji="0" lang="en-GB" sz="1800" b="0" i="0" u="none" strike="noStrike" cap="none" normalizeH="0" baseline="0" dirty="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21416140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4691" y="413792"/>
            <a:ext cx="8135937" cy="1143000"/>
          </a:xfrm>
          <a:prstGeom prst="rect">
            <a:avLst/>
          </a:prstGeom>
          <a:noFill/>
          <a:ln w="9525">
            <a:noFill/>
            <a:round/>
            <a:headEnd/>
            <a:tailEnd/>
          </a:ln>
        </p:spPr>
        <p:txBody>
          <a:bodyPr anchor="ctr"/>
          <a:lstStyle/>
          <a:p>
            <a:pPr algn="ct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latin typeface="Arial" pitchFamily="34" charset="0"/>
                <a:cs typeface="Arial" pitchFamily="34" charset="0"/>
              </a:rPr>
              <a:t>30 Hours - Interim Checker</a:t>
            </a:r>
            <a:endParaRPr lang="en-GB" sz="3600" b="1" dirty="0">
              <a:latin typeface="Arial" pitchFamily="34" charset="0"/>
              <a:cs typeface="Arial" pitchFamily="34" charset="0"/>
            </a:endParaRPr>
          </a:p>
        </p:txBody>
      </p:sp>
      <p:sp>
        <p:nvSpPr>
          <p:cNvPr id="9" name="Content Placeholder 2"/>
          <p:cNvSpPr txBox="1">
            <a:spLocks/>
          </p:cNvSpPr>
          <p:nvPr/>
        </p:nvSpPr>
        <p:spPr>
          <a:xfrm>
            <a:off x="539751" y="1383567"/>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3826" y="5805489"/>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5661025"/>
            <a:ext cx="8027988" cy="0"/>
          </a:xfrm>
          <a:prstGeom prst="line">
            <a:avLst/>
          </a:prstGeom>
          <a:noFill/>
          <a:ln w="12700">
            <a:solidFill>
              <a:schemeClr val="tx1"/>
            </a:solidFill>
            <a:round/>
            <a:headEnd/>
            <a:tailEnd/>
          </a:ln>
        </p:spPr>
      </p:cxnSp>
      <p:sp>
        <p:nvSpPr>
          <p:cNvPr id="5" name="Rectangle 4"/>
          <p:cNvSpPr/>
          <p:nvPr/>
        </p:nvSpPr>
        <p:spPr>
          <a:xfrm>
            <a:off x="744848" y="1383567"/>
            <a:ext cx="8136904" cy="2308324"/>
          </a:xfrm>
          <a:prstGeom prst="rect">
            <a:avLst/>
          </a:prstGeom>
        </p:spPr>
        <p:txBody>
          <a:bodyPr wrap="square">
            <a:spAutoFit/>
          </a:bodyPr>
          <a:lstStyle/>
          <a:p>
            <a:endParaRPr lang="en-GB" dirty="0" smtClean="0"/>
          </a:p>
          <a:p>
            <a:endParaRPr lang="en-GB" dirty="0"/>
          </a:p>
          <a:p>
            <a:endParaRPr lang="en-GB" dirty="0" smtClean="0"/>
          </a:p>
          <a:p>
            <a:r>
              <a:rPr lang="en-GB" dirty="0" smtClean="0"/>
              <a:t>KCC’s 30 Hours of Free Childcare Interim Checker will go live on 26</a:t>
            </a:r>
            <a:r>
              <a:rPr lang="en-GB" baseline="30000" dirty="0" smtClean="0"/>
              <a:t>th</a:t>
            </a:r>
            <a:r>
              <a:rPr lang="en-GB" dirty="0" smtClean="0"/>
              <a:t> June.</a:t>
            </a:r>
          </a:p>
          <a:p>
            <a:r>
              <a:rPr lang="en-GB" dirty="0" smtClean="0"/>
              <a:t>You can access the checker via the KELSI website on the Free Early Education for 3 to 4 year olds page:</a:t>
            </a:r>
          </a:p>
          <a:p>
            <a:endParaRPr lang="en-GB" dirty="0" smtClean="0"/>
          </a:p>
          <a:p>
            <a:r>
              <a:rPr lang="en-GB" dirty="0"/>
              <a:t> </a:t>
            </a:r>
          </a:p>
        </p:txBody>
      </p:sp>
    </p:spTree>
    <p:extLst>
      <p:ext uri="{BB962C8B-B14F-4D97-AF65-F5344CB8AC3E}">
        <p14:creationId xmlns:p14="http://schemas.microsoft.com/office/powerpoint/2010/main" val="1056866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39751" y="63796"/>
            <a:ext cx="8135936" cy="839972"/>
          </a:xfrm>
          <a:prstGeom prst="rect">
            <a:avLst/>
          </a:prstGeom>
          <a:noFill/>
          <a:ln w="9525">
            <a:noFill/>
            <a:round/>
            <a:headEnd/>
            <a:tailEnd/>
          </a:ln>
        </p:spPr>
        <p:txBody>
          <a:bodyPr anchor="ctr"/>
          <a:lstStyle/>
          <a:p>
            <a:pPr algn="ct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latin typeface="Arial" pitchFamily="34" charset="0"/>
                <a:cs typeface="Arial" pitchFamily="34" charset="0"/>
              </a:rPr>
              <a:t>30 Hours - Interim Checker</a:t>
            </a:r>
            <a:endParaRPr lang="en-GB" sz="3600" b="1" dirty="0">
              <a:latin typeface="Arial" charset="0"/>
              <a:cs typeface="Arial" charset="0"/>
            </a:endParaRPr>
          </a:p>
        </p:txBody>
      </p:sp>
      <p:sp>
        <p:nvSpPr>
          <p:cNvPr id="9" name="Content Placeholder 2"/>
          <p:cNvSpPr txBox="1">
            <a:spLocks/>
          </p:cNvSpPr>
          <p:nvPr/>
        </p:nvSpPr>
        <p:spPr>
          <a:xfrm>
            <a:off x="777130" y="1320860"/>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7899" y="6093620"/>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6069462"/>
            <a:ext cx="8027988" cy="0"/>
          </a:xfrm>
          <a:prstGeom prst="line">
            <a:avLst/>
          </a:prstGeom>
          <a:noFill/>
          <a:ln w="12700">
            <a:solidFill>
              <a:schemeClr val="tx1"/>
            </a:solidFill>
            <a:round/>
            <a:headEnd/>
            <a:tailEnd/>
          </a:ln>
        </p:spPr>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379" y="878412"/>
            <a:ext cx="6341357" cy="519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663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39751" y="63796"/>
            <a:ext cx="8135936" cy="839972"/>
          </a:xfrm>
          <a:prstGeom prst="rect">
            <a:avLst/>
          </a:prstGeom>
          <a:noFill/>
          <a:ln w="9525">
            <a:noFill/>
            <a:round/>
            <a:headEnd/>
            <a:tailEnd/>
          </a:ln>
        </p:spPr>
        <p:txBody>
          <a:bodyPr anchor="ctr"/>
          <a:lstStyle/>
          <a:p>
            <a:pPr algn="ct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latin typeface="Arial" pitchFamily="34" charset="0"/>
                <a:cs typeface="Arial" pitchFamily="34" charset="0"/>
              </a:rPr>
              <a:t>30 Hours - Interim Checker</a:t>
            </a:r>
            <a:endParaRPr lang="en-GB" sz="3600" b="1" dirty="0">
              <a:latin typeface="Arial" charset="0"/>
              <a:cs typeface="Arial" charset="0"/>
            </a:endParaRPr>
          </a:p>
        </p:txBody>
      </p:sp>
      <p:sp>
        <p:nvSpPr>
          <p:cNvPr id="9" name="Content Placeholder 2"/>
          <p:cNvSpPr txBox="1">
            <a:spLocks/>
          </p:cNvSpPr>
          <p:nvPr/>
        </p:nvSpPr>
        <p:spPr>
          <a:xfrm>
            <a:off x="777130" y="1320860"/>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7899" y="6093620"/>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6069462"/>
            <a:ext cx="8027988" cy="0"/>
          </a:xfrm>
          <a:prstGeom prst="line">
            <a:avLst/>
          </a:prstGeom>
          <a:noFill/>
          <a:ln w="12700">
            <a:solidFill>
              <a:schemeClr val="tx1"/>
            </a:solidFill>
            <a:round/>
            <a:headEnd/>
            <a:tailEnd/>
          </a:ln>
        </p:spPr>
      </p:cxnSp>
      <p:sp>
        <p:nvSpPr>
          <p:cNvPr id="2" name="Rectangle 1"/>
          <p:cNvSpPr/>
          <p:nvPr/>
        </p:nvSpPr>
        <p:spPr>
          <a:xfrm>
            <a:off x="470598" y="3645024"/>
            <a:ext cx="7776665" cy="1200329"/>
          </a:xfrm>
          <a:prstGeom prst="rect">
            <a:avLst/>
          </a:prstGeom>
        </p:spPr>
        <p:txBody>
          <a:bodyPr wrap="square">
            <a:spAutoFit/>
          </a:bodyPr>
          <a:lstStyle/>
          <a:p>
            <a:r>
              <a:rPr lang="en-GB" sz="2400" dirty="0" smtClean="0"/>
              <a:t>It </a:t>
            </a:r>
            <a:r>
              <a:rPr lang="en-GB" sz="2400" dirty="0"/>
              <a:t>is at this point you can print a copy of the form for your records if you wish to do so. You will also receive an email confirming submission. </a:t>
            </a:r>
          </a:p>
        </p:txBody>
      </p:sp>
      <p:sp>
        <p:nvSpPr>
          <p:cNvPr id="3" name="Rectangle 2"/>
          <p:cNvSpPr/>
          <p:nvPr/>
        </p:nvSpPr>
        <p:spPr>
          <a:xfrm>
            <a:off x="438102" y="1821732"/>
            <a:ext cx="7638360" cy="1538883"/>
          </a:xfrm>
          <a:prstGeom prst="rect">
            <a:avLst/>
          </a:prstGeom>
        </p:spPr>
        <p:txBody>
          <a:bodyPr wrap="square">
            <a:spAutoFit/>
          </a:bodyPr>
          <a:lstStyle/>
          <a:p>
            <a:pPr lvl="0"/>
            <a:r>
              <a:rPr lang="en-GB" sz="2400" dirty="0">
                <a:solidFill>
                  <a:prstClr val="black"/>
                </a:solidFill>
              </a:rPr>
              <a:t>Once a check has been submitted, you will receive an on screen response thanking and informing you it has been sent to Management Information</a:t>
            </a:r>
            <a:r>
              <a:rPr lang="en-GB" sz="2800" dirty="0">
                <a:solidFill>
                  <a:prstClr val="black"/>
                </a:solidFill>
              </a:rPr>
              <a:t>. </a:t>
            </a:r>
          </a:p>
          <a:p>
            <a:pPr lvl="0"/>
            <a:endParaRPr lang="en-GB" dirty="0">
              <a:solidFill>
                <a:prstClr val="black"/>
              </a:solidFill>
            </a:endParaRPr>
          </a:p>
        </p:txBody>
      </p:sp>
    </p:spTree>
    <p:extLst>
      <p:ext uri="{BB962C8B-B14F-4D97-AF65-F5344CB8AC3E}">
        <p14:creationId xmlns:p14="http://schemas.microsoft.com/office/powerpoint/2010/main" val="2298960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4691" y="413792"/>
            <a:ext cx="8135937" cy="1143000"/>
          </a:xfrm>
          <a:prstGeom prst="rect">
            <a:avLst/>
          </a:prstGeom>
          <a:noFill/>
          <a:ln w="9525">
            <a:noFill/>
            <a:round/>
            <a:headEnd/>
            <a:tailEnd/>
          </a:ln>
        </p:spPr>
        <p:txBody>
          <a:bodyPr anchor="ctr"/>
          <a:lstStyle/>
          <a:p>
            <a:pPr algn="ct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latin typeface="Arial" pitchFamily="34" charset="0"/>
                <a:cs typeface="Arial" pitchFamily="34" charset="0"/>
              </a:rPr>
              <a:t>Eligible Result</a:t>
            </a:r>
            <a:endParaRPr lang="en-GB" sz="3600" b="1" dirty="0">
              <a:latin typeface="Arial" charset="0"/>
              <a:cs typeface="Arial" charset="0"/>
            </a:endParaRPr>
          </a:p>
        </p:txBody>
      </p:sp>
      <p:sp>
        <p:nvSpPr>
          <p:cNvPr id="9" name="Content Placeholder 2"/>
          <p:cNvSpPr txBox="1">
            <a:spLocks/>
          </p:cNvSpPr>
          <p:nvPr/>
        </p:nvSpPr>
        <p:spPr>
          <a:xfrm>
            <a:off x="539751" y="1383567"/>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3826" y="5805489"/>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5661025"/>
            <a:ext cx="8027988" cy="0"/>
          </a:xfrm>
          <a:prstGeom prst="line">
            <a:avLst/>
          </a:prstGeom>
          <a:noFill/>
          <a:ln w="12700">
            <a:solidFill>
              <a:schemeClr val="tx1"/>
            </a:solidFill>
            <a:round/>
            <a:headEnd/>
            <a:tailEnd/>
          </a:ln>
        </p:spPr>
      </p:cxnSp>
      <p:pic>
        <p:nvPicPr>
          <p:cNvPr id="1026" name="Picture 2" descr="C:\Users\harrik06\AppData\Local\Microsoft\Windows\Temporary Internet Files\Content.IE5\SQRIS1BH\objectif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 y="1213418"/>
            <a:ext cx="2461260" cy="14693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789" y="1213418"/>
            <a:ext cx="1951037" cy="132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4691" y="2538771"/>
            <a:ext cx="8136904" cy="3139321"/>
          </a:xfrm>
          <a:prstGeom prst="rect">
            <a:avLst/>
          </a:prstGeom>
        </p:spPr>
        <p:txBody>
          <a:bodyPr wrap="square">
            <a:spAutoFit/>
          </a:bodyPr>
          <a:lstStyle/>
          <a:p>
            <a:r>
              <a:rPr lang="en-GB" dirty="0"/>
              <a:t>Management Information will then complete a check and will email you with either an </a:t>
            </a:r>
            <a:r>
              <a:rPr lang="en-GB" b="1" dirty="0"/>
              <a:t>‘Eligible’</a:t>
            </a:r>
            <a:r>
              <a:rPr lang="en-GB" dirty="0"/>
              <a:t> result or a </a:t>
            </a:r>
            <a:r>
              <a:rPr lang="en-GB" b="1" dirty="0"/>
              <a:t>‘Not Found’</a:t>
            </a:r>
            <a:r>
              <a:rPr lang="en-GB" dirty="0"/>
              <a:t> result. </a:t>
            </a:r>
          </a:p>
          <a:p>
            <a:endParaRPr lang="en-GB" dirty="0" smtClean="0"/>
          </a:p>
          <a:p>
            <a:r>
              <a:rPr lang="en-GB" dirty="0" smtClean="0"/>
              <a:t>The </a:t>
            </a:r>
            <a:r>
              <a:rPr lang="en-GB" dirty="0"/>
              <a:t>‘Eligible’ email will provide you with the start date, end date and grace period end date</a:t>
            </a:r>
            <a:r>
              <a:rPr lang="en-GB" dirty="0" smtClean="0"/>
              <a:t>.</a:t>
            </a:r>
          </a:p>
          <a:p>
            <a:endParaRPr lang="en-GB" dirty="0"/>
          </a:p>
          <a:p>
            <a:r>
              <a:rPr lang="en-GB" dirty="0"/>
              <a:t>The ‘Not Found’ email will contain information as to why the check has not produced an eligible result. </a:t>
            </a:r>
          </a:p>
          <a:p>
            <a:r>
              <a:rPr lang="en-GB" dirty="0"/>
              <a:t> </a:t>
            </a:r>
          </a:p>
          <a:p>
            <a:r>
              <a:rPr lang="en-GB" dirty="0"/>
              <a:t>Once you have received an eligible result back, you can secure a place for the child in your setting</a:t>
            </a:r>
            <a:r>
              <a:rPr lang="en-GB" dirty="0" smtClean="0"/>
              <a:t>.</a:t>
            </a:r>
            <a:endParaRPr lang="en-GB" dirty="0"/>
          </a:p>
        </p:txBody>
      </p:sp>
    </p:spTree>
    <p:extLst>
      <p:ext uri="{BB962C8B-B14F-4D97-AF65-F5344CB8AC3E}">
        <p14:creationId xmlns:p14="http://schemas.microsoft.com/office/powerpoint/2010/main" val="29738921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944216"/>
          </a:xfrm>
        </p:spPr>
        <p:txBody>
          <a:bodyPr>
            <a:normAutofit fontScale="90000"/>
          </a:bodyPr>
          <a:lstStyle/>
          <a:p>
            <a:r>
              <a:rPr lang="en-GB" dirty="0" smtClean="0">
                <a:latin typeface="Arial" pitchFamily="34" charset="0"/>
                <a:cs typeface="Arial" pitchFamily="34" charset="0"/>
              </a:rPr>
              <a:t>KCC Auditing of Eligibility Codes</a:t>
            </a:r>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sz="3100" dirty="0" smtClean="0">
                <a:latin typeface="Arial" pitchFamily="34" charset="0"/>
                <a:cs typeface="Arial" pitchFamily="34" charset="0"/>
              </a:rPr>
              <a:t>KCC will audit eligibility codes at six fixed points in the year as below</a:t>
            </a:r>
            <a:r>
              <a:rPr lang="en-GB" sz="3100" dirty="0">
                <a:latin typeface="Arial" pitchFamily="34" charset="0"/>
                <a:cs typeface="Arial" pitchFamily="34" charset="0"/>
              </a:rPr>
              <a:t/>
            </a:r>
            <a:br>
              <a:rPr lang="en-GB" sz="3100" dirty="0">
                <a:latin typeface="Arial" pitchFamily="34" charset="0"/>
                <a:cs typeface="Arial" pitchFamily="34" charset="0"/>
              </a:rPr>
            </a:br>
            <a:r>
              <a:rPr lang="en-GB" b="1" dirty="0">
                <a:latin typeface="Arial" charset="0"/>
                <a:cs typeface="Arial" charset="0"/>
              </a:rPr>
              <a:t/>
            </a:r>
            <a:br>
              <a:rPr lang="en-GB" b="1" dirty="0">
                <a:latin typeface="Arial" charset="0"/>
                <a:cs typeface="Arial" charset="0"/>
              </a:rPr>
            </a:b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687920"/>
            <a:ext cx="8229600" cy="326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918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The Grace Period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Arial" panose="020B0604020202020204" pitchFamily="34" charset="0"/>
                <a:cs typeface="Arial" panose="020B0604020202020204" pitchFamily="34" charset="0"/>
              </a:rPr>
              <a:t>Enables parents to retain their child’s place for a short period if they become ineligible</a:t>
            </a:r>
          </a:p>
          <a:p>
            <a:r>
              <a:rPr lang="en-GB" dirty="0" smtClean="0">
                <a:latin typeface="Arial" panose="020B0604020202020204" pitchFamily="34" charset="0"/>
                <a:cs typeface="Arial" panose="020B0604020202020204" pitchFamily="34" charset="0"/>
              </a:rPr>
              <a:t>Parents reconfirm every three months</a:t>
            </a:r>
          </a:p>
          <a:p>
            <a:r>
              <a:rPr lang="en-GB" dirty="0" smtClean="0">
                <a:latin typeface="Arial" panose="020B0604020202020204" pitchFamily="34" charset="0"/>
                <a:cs typeface="Arial" panose="020B0604020202020204" pitchFamily="34" charset="0"/>
              </a:rPr>
              <a:t>3 dates attached to each code which only KCC and the provider sees</a:t>
            </a:r>
          </a:p>
          <a:p>
            <a:r>
              <a:rPr lang="en-GB" dirty="0" smtClean="0">
                <a:latin typeface="Arial" panose="020B0604020202020204" pitchFamily="34" charset="0"/>
                <a:cs typeface="Arial" panose="020B0604020202020204" pitchFamily="34" charset="0"/>
              </a:rPr>
              <a:t>ECS automatically assigns grace period end dates to every eligibility code</a:t>
            </a:r>
          </a:p>
          <a:p>
            <a:r>
              <a:rPr lang="en-GB" dirty="0" smtClean="0">
                <a:latin typeface="Arial" panose="020B0604020202020204" pitchFamily="34" charset="0"/>
                <a:cs typeface="Arial" panose="020B0604020202020204" pitchFamily="34" charset="0"/>
              </a:rPr>
              <a:t>When KCC audits the codes six times a year they will inform providers which children are in their grace period and for how long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12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Ineligible for the Grace Period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dirty="0" smtClean="0">
                <a:latin typeface="Arial" panose="020B0604020202020204" pitchFamily="34" charset="0"/>
                <a:cs typeface="Arial" panose="020B0604020202020204" pitchFamily="34" charset="0"/>
              </a:rPr>
              <a:t>Child will be four years old before next term and will be starting reception</a:t>
            </a:r>
          </a:p>
          <a:p>
            <a:r>
              <a:rPr lang="en-GB" dirty="0" smtClean="0">
                <a:latin typeface="Arial" panose="020B0604020202020204" pitchFamily="34" charset="0"/>
                <a:cs typeface="Arial" panose="020B0604020202020204" pitchFamily="34" charset="0"/>
              </a:rPr>
              <a:t>The parent’s code was issued on 7th April and the child’s fourth birthday is on 7th May.  </a:t>
            </a:r>
          </a:p>
          <a:p>
            <a:r>
              <a:rPr lang="en-GB" dirty="0" smtClean="0">
                <a:latin typeface="Arial" panose="020B0604020202020204" pitchFamily="34" charset="0"/>
                <a:cs typeface="Arial" panose="020B0604020202020204" pitchFamily="34" charset="0"/>
              </a:rPr>
              <a:t>The provider should explain to the parent that as their child will be starting full-time reception in a maintained school or academy from September the child will not be able to claim 30 hours with that provider from September as they cannot claim 30 hours in addition to reception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649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39751" y="1383567"/>
            <a:ext cx="4273549" cy="40793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a:lnSpc>
                <a:spcPct val="110000"/>
              </a:lnSpc>
              <a:spcBef>
                <a:spcPts val="800"/>
              </a:spcBef>
              <a:buClr>
                <a:srgbClr val="4283C4"/>
              </a:buClr>
              <a:buSzPct val="100000"/>
              <a:buFont typeface="Arial" charset="0"/>
              <a:buChar char="•"/>
              <a:defRPr/>
            </a:pPr>
            <a:endParaRPr lang="en-GB" dirty="0" smtClean="0">
              <a:solidFill>
                <a:schemeClr val="tx1"/>
              </a:solidFill>
              <a:latin typeface="Arial" pitchFamily="34" charset="0"/>
              <a:cs typeface="Arial" pitchFamily="34" charset="0"/>
            </a:endParaRPr>
          </a:p>
        </p:txBody>
      </p:sp>
      <p:pic>
        <p:nvPicPr>
          <p:cNvPr id="15365"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743826" y="5805489"/>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1" y="5661025"/>
            <a:ext cx="8027988" cy="0"/>
          </a:xfrm>
          <a:prstGeom prst="line">
            <a:avLst/>
          </a:prstGeom>
          <a:noFill/>
          <a:ln w="12700">
            <a:solidFill>
              <a:schemeClr val="tx1"/>
            </a:solidFill>
            <a:round/>
            <a:headEnd/>
            <a:tailEnd/>
          </a:ln>
        </p:spPr>
      </p:cxnSp>
      <p:sp>
        <p:nvSpPr>
          <p:cNvPr id="12" name="TextBox 12"/>
          <p:cNvSpPr txBox="1">
            <a:spLocks noChangeArrowheads="1"/>
          </p:cNvSpPr>
          <p:nvPr/>
        </p:nvSpPr>
        <p:spPr bwMode="auto">
          <a:xfrm>
            <a:off x="574676" y="2519840"/>
            <a:ext cx="7993063" cy="904863"/>
          </a:xfrm>
          <a:prstGeom prst="rect">
            <a:avLst/>
          </a:prstGeom>
          <a:noFill/>
          <a:ln w="9525">
            <a:noFill/>
            <a:miter lim="800000"/>
            <a:headEnd/>
            <a:tailEnd/>
          </a:ln>
        </p:spPr>
        <p:txBody>
          <a:bodyPr>
            <a:spAutoFit/>
          </a:bodyPr>
          <a:lstStyle/>
          <a:p>
            <a:pPr marL="312738" indent="-276225">
              <a:lnSpc>
                <a:spcPct val="110000"/>
              </a:lnSpc>
              <a:buClr>
                <a:srgbClr val="4283C4"/>
              </a:buClr>
              <a:buSzPct val="100000"/>
              <a:buFont typeface="Arial" charset="0"/>
              <a:buChar char="•"/>
            </a:pPr>
            <a:r>
              <a:rPr lang="en-GB" sz="2400" dirty="0" smtClean="0">
                <a:latin typeface="Arial" charset="0"/>
                <a:cs typeface="Arial" charset="0"/>
              </a:rPr>
              <a:t>If you have any questions regarding the eligibility checking system please email </a:t>
            </a:r>
            <a:r>
              <a:rPr lang="en-GB" sz="2400" b="1" dirty="0" smtClean="0">
                <a:solidFill>
                  <a:schemeClr val="tx2"/>
                </a:solidFill>
                <a:latin typeface="Arial" charset="0"/>
                <a:cs typeface="Arial" charset="0"/>
              </a:rPr>
              <a:t>eyfe@kent.gov.uk</a:t>
            </a:r>
            <a:endParaRPr lang="en-GB" sz="2400" b="1" dirty="0">
              <a:solidFill>
                <a:schemeClr val="tx2"/>
              </a:solidFill>
              <a:latin typeface="Arial" charset="0"/>
              <a:cs typeface="Arial" charset="0"/>
            </a:endParaRPr>
          </a:p>
        </p:txBody>
      </p:sp>
      <p:sp>
        <p:nvSpPr>
          <p:cNvPr id="13" name="TextBox 12"/>
          <p:cNvSpPr txBox="1">
            <a:spLocks noChangeArrowheads="1"/>
          </p:cNvSpPr>
          <p:nvPr/>
        </p:nvSpPr>
        <p:spPr bwMode="auto">
          <a:xfrm>
            <a:off x="557213" y="3791244"/>
            <a:ext cx="7993063" cy="1717393"/>
          </a:xfrm>
          <a:prstGeom prst="rect">
            <a:avLst/>
          </a:prstGeom>
          <a:noFill/>
          <a:ln w="9525">
            <a:noFill/>
            <a:miter lim="800000"/>
            <a:headEnd/>
            <a:tailEnd/>
          </a:ln>
        </p:spPr>
        <p:txBody>
          <a:bodyPr>
            <a:spAutoFit/>
          </a:bodyPr>
          <a:lstStyle/>
          <a:p>
            <a:pPr marL="312738" indent="-276225">
              <a:lnSpc>
                <a:spcPct val="110000"/>
              </a:lnSpc>
              <a:buClr>
                <a:srgbClr val="4283C4"/>
              </a:buClr>
              <a:buSzPct val="100000"/>
              <a:buFont typeface="Arial" charset="0"/>
              <a:buChar char="•"/>
            </a:pPr>
            <a:r>
              <a:rPr lang="en-GB" sz="2400" dirty="0" smtClean="0">
                <a:latin typeface="Arial" charset="0"/>
                <a:cs typeface="Arial" charset="0"/>
              </a:rPr>
              <a:t>If you would like be part of the Synergy testing process and you are available throughout July/August 2017, please email; </a:t>
            </a:r>
            <a:r>
              <a:rPr lang="en-GB" sz="2400" b="1" dirty="0" smtClean="0">
                <a:solidFill>
                  <a:schemeClr val="tx2"/>
                </a:solidFill>
                <a:latin typeface="Arial" charset="0"/>
                <a:cs typeface="Arial" charset="0"/>
              </a:rPr>
              <a:t>eyfe@kent.gov.uk</a:t>
            </a:r>
            <a:r>
              <a:rPr lang="en-GB" sz="2400" dirty="0" smtClean="0">
                <a:latin typeface="Arial" charset="0"/>
                <a:cs typeface="Arial" charset="0"/>
              </a:rPr>
              <a:t> and a member of the Synergy project team will be in contact</a:t>
            </a:r>
            <a:r>
              <a:rPr lang="en-GB" sz="2200" dirty="0" smtClean="0">
                <a:latin typeface="Arial" charset="0"/>
                <a:cs typeface="Arial" charset="0"/>
              </a:rPr>
              <a:t>.</a:t>
            </a:r>
            <a:endParaRPr lang="en-GB" sz="2200" dirty="0">
              <a:latin typeface="Arial" charset="0"/>
              <a:cs typeface="Arial"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26" y="620688"/>
            <a:ext cx="4947824" cy="161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080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Update</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National </a:t>
            </a:r>
          </a:p>
          <a:p>
            <a:r>
              <a:rPr lang="en-GB" sz="2800" dirty="0" smtClean="0"/>
              <a:t>Additional Operational Guidance</a:t>
            </a:r>
          </a:p>
          <a:p>
            <a:endParaRPr lang="en-GB" sz="2800" dirty="0" smtClean="0"/>
          </a:p>
          <a:p>
            <a:pPr marL="0" indent="0">
              <a:buNone/>
            </a:pPr>
            <a:r>
              <a:rPr lang="en-GB" sz="2800" dirty="0" smtClean="0"/>
              <a:t>Kent </a:t>
            </a:r>
          </a:p>
          <a:p>
            <a:r>
              <a:rPr lang="en-GB" sz="2800" dirty="0" smtClean="0"/>
              <a:t>Provider and Parental Surveys</a:t>
            </a:r>
          </a:p>
          <a:p>
            <a:r>
              <a:rPr lang="en-GB" sz="2800" dirty="0" smtClean="0"/>
              <a:t>March Seminars ‘Good ideas’</a:t>
            </a:r>
          </a:p>
          <a:p>
            <a:r>
              <a:rPr lang="en-GB" sz="2800" dirty="0" smtClean="0"/>
              <a:t>30 Hours of Free Childcare Local Partnerships </a:t>
            </a:r>
          </a:p>
          <a:p>
            <a:endParaRPr lang="en-GB" sz="2800" dirty="0"/>
          </a:p>
        </p:txBody>
      </p:sp>
    </p:spTree>
    <p:extLst>
      <p:ext uri="{BB962C8B-B14F-4D97-AF65-F5344CB8AC3E}">
        <p14:creationId xmlns:p14="http://schemas.microsoft.com/office/powerpoint/2010/main" val="139088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92697"/>
            <a:ext cx="7620000" cy="2232248"/>
          </a:xfrm>
        </p:spPr>
        <p:txBody>
          <a:bodyPr>
            <a:noAutofit/>
          </a:bodyPr>
          <a:lstStyle/>
          <a:p>
            <a:r>
              <a:rPr lang="en-GB" sz="3200" b="0" dirty="0" smtClean="0">
                <a:solidFill>
                  <a:schemeClr val="tx1"/>
                </a:solidFill>
              </a:rPr>
              <a:t>Sufficiency and Sustainability</a:t>
            </a:r>
            <a:r>
              <a:rPr lang="en-GB" sz="3200" dirty="0" smtClean="0"/>
              <a:t/>
            </a:r>
            <a:br>
              <a:rPr lang="en-GB" sz="3200" dirty="0" smtClean="0"/>
            </a:br>
            <a:r>
              <a:rPr lang="en-GB" sz="3200" b="0" dirty="0" smtClean="0">
                <a:hlinkClick r:id="rId3"/>
              </a:rPr>
              <a:t>sufficiencyandsustainability@kent.gov.uk</a:t>
            </a:r>
            <a:r>
              <a:rPr lang="en-GB" sz="3200" dirty="0" smtClean="0"/>
              <a:t/>
            </a:r>
            <a:br>
              <a:rPr lang="en-GB" sz="3200" dirty="0" smtClean="0"/>
            </a:br>
            <a:r>
              <a:rPr lang="en-GB" sz="3200" dirty="0" smtClean="0"/>
              <a:t/>
            </a:r>
            <a:br>
              <a:rPr lang="en-GB" sz="3200" dirty="0" smtClean="0"/>
            </a:br>
            <a:r>
              <a:rPr lang="en-GB" sz="3200" b="0" dirty="0" smtClean="0">
                <a:solidFill>
                  <a:schemeClr val="tx1"/>
                </a:solidFill>
              </a:rPr>
              <a:t>Equality and Inclusion</a:t>
            </a:r>
            <a:br>
              <a:rPr lang="en-GB" sz="3200" b="0" dirty="0" smtClean="0">
                <a:solidFill>
                  <a:schemeClr val="tx1"/>
                </a:solidFill>
              </a:rPr>
            </a:br>
            <a:r>
              <a:rPr lang="en-GB" sz="3200" b="0" dirty="0" smtClean="0">
                <a:hlinkClick r:id="rId4"/>
              </a:rPr>
              <a:t>eyinclusion@kent.gov.uk</a:t>
            </a:r>
            <a:r>
              <a:rPr lang="en-GB" sz="3200" dirty="0" smtClean="0"/>
              <a:t/>
            </a:r>
            <a:br>
              <a:rPr lang="en-GB" sz="3200" dirty="0" smtClean="0"/>
            </a:br>
            <a:endParaRPr lang="en-GB" sz="3200" dirty="0"/>
          </a:p>
        </p:txBody>
      </p:sp>
      <p:sp>
        <p:nvSpPr>
          <p:cNvPr id="4" name="Title 1"/>
          <p:cNvSpPr txBox="1">
            <a:spLocks/>
          </p:cNvSpPr>
          <p:nvPr/>
        </p:nvSpPr>
        <p:spPr>
          <a:xfrm>
            <a:off x="467544" y="2564904"/>
            <a:ext cx="8143056" cy="3240359"/>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0700" dirty="0" smtClean="0">
              <a:latin typeface="Arial" panose="020B0604020202020204" pitchFamily="34" charset="0"/>
              <a:cs typeface="Arial" panose="020B0604020202020204" pitchFamily="34" charset="0"/>
            </a:endParaRPr>
          </a:p>
          <a:p>
            <a:r>
              <a:rPr lang="en-GB" sz="9800" dirty="0" smtClean="0">
                <a:latin typeface="Arial" panose="020B0604020202020204" pitchFamily="34" charset="0"/>
                <a:cs typeface="Arial" panose="020B0604020202020204" pitchFamily="34" charset="0"/>
              </a:rPr>
              <a:t>Prospects Services</a:t>
            </a:r>
            <a:br>
              <a:rPr lang="en-GB" sz="9800" dirty="0" smtClean="0">
                <a:latin typeface="Arial" panose="020B0604020202020204" pitchFamily="34" charset="0"/>
                <a:cs typeface="Arial" panose="020B0604020202020204" pitchFamily="34" charset="0"/>
              </a:rPr>
            </a:br>
            <a:r>
              <a:rPr lang="en-GB" sz="9800" dirty="0" smtClean="0">
                <a:latin typeface="Arial" panose="020B0604020202020204" pitchFamily="34" charset="0"/>
                <a:cs typeface="Arial" panose="020B0604020202020204" pitchFamily="34" charset="0"/>
                <a:hlinkClick r:id="rId5"/>
              </a:rPr>
              <a:t>ProspectsEYS.Kent@prospects.co.uk</a:t>
            </a:r>
            <a:endParaRPr lang="en-GB" sz="9800" dirty="0" smtClean="0">
              <a:latin typeface="Arial" panose="020B0604020202020204" pitchFamily="34" charset="0"/>
              <a:cs typeface="Arial" panose="020B0604020202020204" pitchFamily="34" charset="0"/>
            </a:endParaRPr>
          </a:p>
          <a:p>
            <a:endParaRPr lang="en-GB" sz="9800" dirty="0">
              <a:latin typeface="Arial" panose="020B0604020202020204" pitchFamily="34" charset="0"/>
              <a:cs typeface="Arial" panose="020B0604020202020204" pitchFamily="34" charset="0"/>
              <a:hlinkClick r:id="rId6"/>
            </a:endParaRPr>
          </a:p>
          <a:p>
            <a:endParaRPr lang="en-GB" sz="9800" dirty="0" smtClean="0">
              <a:latin typeface="Arial" panose="020B0604020202020204" pitchFamily="34" charset="0"/>
              <a:cs typeface="Arial" panose="020B0604020202020204" pitchFamily="34" charset="0"/>
              <a:hlinkClick r:id="rId6"/>
            </a:endParaRPr>
          </a:p>
          <a:p>
            <a:r>
              <a:rPr lang="en-GB" sz="9800" dirty="0" smtClean="0">
                <a:latin typeface="Arial" panose="020B0604020202020204" pitchFamily="34" charset="0"/>
                <a:cs typeface="Arial" panose="020B0604020202020204" pitchFamily="34" charset="0"/>
                <a:hlinkClick r:id="rId6"/>
              </a:rPr>
              <a:t>30HoursFreeChildcare@Kent.gov.uk</a:t>
            </a:r>
            <a:endParaRPr lang="en-GB" sz="9800" dirty="0">
              <a:latin typeface="Arial" panose="020B0604020202020204" pitchFamily="34" charset="0"/>
              <a:cs typeface="Arial" panose="020B0604020202020204" pitchFamily="34" charset="0"/>
            </a:endParaRPr>
          </a:p>
          <a:p>
            <a:endParaRPr lang="en-GB" sz="9800" dirty="0" smtClean="0"/>
          </a:p>
          <a:p>
            <a:r>
              <a:rPr lang="en-GB" sz="2800" dirty="0" smtClean="0"/>
              <a:t/>
            </a:r>
            <a:br>
              <a:rPr lang="en-GB" sz="2800" dirty="0" smtClean="0"/>
            </a:br>
            <a:endParaRPr lang="en-GB" dirty="0"/>
          </a:p>
        </p:txBody>
      </p:sp>
    </p:spTree>
    <p:extLst>
      <p:ext uri="{BB962C8B-B14F-4D97-AF65-F5344CB8AC3E}">
        <p14:creationId xmlns:p14="http://schemas.microsoft.com/office/powerpoint/2010/main" val="4264243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116632"/>
            <a:ext cx="8579296" cy="745242"/>
          </a:xfrm>
        </p:spPr>
        <p:txBody>
          <a:bodyPr>
            <a:normAutofit/>
          </a:bodyPr>
          <a:lstStyle/>
          <a:p>
            <a:r>
              <a:rPr lang="en-GB" dirty="0" smtClean="0"/>
              <a:t>30 Hours Provider Survey</a:t>
            </a:r>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126" t="7500" r="4237" b="8672"/>
          <a:stretch/>
        </p:blipFill>
        <p:spPr>
          <a:xfrm>
            <a:off x="107503" y="2228226"/>
            <a:ext cx="5284421" cy="3494156"/>
          </a:xfrm>
          <a:prstGeom prst="rect">
            <a:avLst/>
          </a:prstGeom>
          <a:ln>
            <a:noFill/>
          </a:ln>
        </p:spPr>
      </p:pic>
      <p:sp>
        <p:nvSpPr>
          <p:cNvPr id="5" name="TextBox 4"/>
          <p:cNvSpPr txBox="1"/>
          <p:nvPr/>
        </p:nvSpPr>
        <p:spPr>
          <a:xfrm>
            <a:off x="323528" y="1484784"/>
            <a:ext cx="8280920" cy="400110"/>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59% of Childcare providers in Kent have responded to the survey</a:t>
            </a:r>
            <a:endParaRPr lang="en-GB" sz="2000" b="1" dirty="0">
              <a:latin typeface="Arial" panose="020B0604020202020204" pitchFamily="34" charset="0"/>
              <a:cs typeface="Arial" panose="020B0604020202020204" pitchFamily="34" charset="0"/>
            </a:endParaRPr>
          </a:p>
        </p:txBody>
      </p:sp>
      <p:sp>
        <p:nvSpPr>
          <p:cNvPr id="6" name="TextBox 5"/>
          <p:cNvSpPr txBox="1"/>
          <p:nvPr/>
        </p:nvSpPr>
        <p:spPr>
          <a:xfrm>
            <a:off x="5868144" y="5866397"/>
            <a:ext cx="3168352" cy="276999"/>
          </a:xfrm>
          <a:prstGeom prst="rect">
            <a:avLst/>
          </a:prstGeom>
          <a:noFill/>
        </p:spPr>
        <p:txBody>
          <a:bodyPr wrap="square" rtlCol="0">
            <a:spAutoFit/>
          </a:bodyPr>
          <a:lstStyle/>
          <a:p>
            <a:pPr algn="r"/>
            <a:r>
              <a:rPr lang="en-GB" sz="1200" dirty="0" smtClean="0">
                <a:latin typeface="Arial" panose="020B0604020202020204" pitchFamily="34" charset="0"/>
                <a:cs typeface="Arial" panose="020B0604020202020204" pitchFamily="34" charset="0"/>
              </a:rPr>
              <a:t>All completed surveys up to 17</a:t>
            </a:r>
            <a:r>
              <a:rPr lang="en-GB" sz="1200" baseline="30000" dirty="0" smtClean="0">
                <a:latin typeface="Arial" panose="020B0604020202020204" pitchFamily="34" charset="0"/>
                <a:cs typeface="Arial" panose="020B0604020202020204" pitchFamily="34" charset="0"/>
              </a:rPr>
              <a:t>th</a:t>
            </a:r>
            <a:r>
              <a:rPr lang="en-GB" sz="1200" dirty="0" smtClean="0">
                <a:latin typeface="Arial" panose="020B0604020202020204" pitchFamily="34" charset="0"/>
                <a:cs typeface="Arial" panose="020B0604020202020204" pitchFamily="34" charset="0"/>
              </a:rPr>
              <a:t> May 2017</a:t>
            </a:r>
            <a:endParaRPr lang="en-GB" sz="1200" dirty="0">
              <a:latin typeface="Arial" panose="020B0604020202020204" pitchFamily="34" charset="0"/>
              <a:cs typeface="Arial" panose="020B0604020202020204" pitchFamily="34" charset="0"/>
            </a:endParaRPr>
          </a:p>
        </p:txBody>
      </p:sp>
      <p:sp>
        <p:nvSpPr>
          <p:cNvPr id="7" name="TextBox 6"/>
          <p:cNvSpPr txBox="1"/>
          <p:nvPr/>
        </p:nvSpPr>
        <p:spPr>
          <a:xfrm>
            <a:off x="251520" y="836712"/>
            <a:ext cx="7128792"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RESPONSE RATE</a:t>
            </a:r>
            <a:endParaRPr lang="en-GB" sz="2800" b="1" dirty="0">
              <a:latin typeface="Arial" panose="020B0604020202020204" pitchFamily="34" charset="0"/>
              <a:cs typeface="Arial" panose="020B0604020202020204" pitchFamily="34" charset="0"/>
            </a:endParaRPr>
          </a:p>
        </p:txBody>
      </p:sp>
      <p:grpSp>
        <p:nvGrpSpPr>
          <p:cNvPr id="11" name="Group 10"/>
          <p:cNvGrpSpPr/>
          <p:nvPr/>
        </p:nvGrpSpPr>
        <p:grpSpPr>
          <a:xfrm>
            <a:off x="5250850" y="2248132"/>
            <a:ext cx="1234588" cy="3077322"/>
            <a:chOff x="5148064" y="2063518"/>
            <a:chExt cx="1263499" cy="3729957"/>
          </a:xfrm>
        </p:grpSpPr>
        <p:pic>
          <p:nvPicPr>
            <p:cNvPr id="1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126" b="100000" l="21198" r="39086">
                          <a14:foregroundMark x1="30102" y1="64442" x2="30733" y2="87985"/>
                          <a14:foregroundMark x1="29708" y1="93083" x2="33570" y2="92112"/>
                          <a14:foregroundMark x1="28211" y1="95510" x2="34358" y2="94903"/>
                          <a14:foregroundMark x1="37195" y1="92233" x2="36879" y2="70024"/>
                          <a14:foregroundMark x1="24429" y1="71602" x2="24586" y2="94175"/>
                          <a14:foregroundMark x1="23877" y1="70752" x2="21749" y2="65777"/>
                          <a14:foregroundMark x1="20961" y1="65291" x2="21749" y2="36408"/>
                          <a14:foregroundMark x1="31363" y1="61772" x2="30575" y2="17112"/>
                          <a14:foregroundMark x1="23562" y1="16141" x2="36722" y2="54248"/>
                          <a14:foregroundMark x1="24192" y1="36044" x2="28211" y2="33010"/>
                          <a14:foregroundMark x1="25926" y1="45631" x2="30339" y2="57160"/>
                          <a14:foregroundMark x1="29472" y1="18568" x2="33333" y2="14806"/>
                          <a14:foregroundMark x1="25847" y1="10801" x2="31600" y2="7282"/>
                          <a14:foregroundMark x1="34121" y1="8495" x2="34121" y2="8495"/>
                          <a14:foregroundMark x1="31363" y1="27063" x2="36958" y2="20510"/>
                          <a14:foregroundMark x1="33176" y1="8859" x2="37510" y2="16262"/>
                          <a14:foregroundMark x1="32624" y1="17840" x2="30575" y2="12015"/>
                          <a14:foregroundMark x1="29078" y1="13835" x2="27660" y2="22087"/>
                          <a14:foregroundMark x1="32072" y1="22209" x2="34121" y2="18204"/>
                          <a14:foregroundMark x1="32624" y1="12015" x2="32624" y2="12015"/>
                          <a14:foregroundMark x1="31757" y1="32039" x2="37746" y2="34345"/>
                          <a14:foregroundMark x1="26872" y1="92718" x2="35461" y2="63714"/>
                          <a14:foregroundMark x1="27660" y1="59345" x2="25926" y2="38714"/>
                          <a14:backgroundMark x1="27975" y1="30097" x2="31048" y2="30461"/>
                          <a14:backgroundMark x1="28999" y1="29854" x2="26950" y2="28519"/>
                        </a14:backgroundRemoval>
                      </a14:imgEffect>
                    </a14:imgLayer>
                  </a14:imgProps>
                </a:ext>
                <a:ext uri="{28A0092B-C50C-407E-A947-70E740481C1C}">
                  <a14:useLocalDpi xmlns:a14="http://schemas.microsoft.com/office/drawing/2010/main" val="0"/>
                </a:ext>
              </a:extLst>
            </a:blip>
            <a:srcRect l="20294" t="3566" r="58827" b="1506"/>
            <a:stretch/>
          </p:blipFill>
          <p:spPr bwMode="auto">
            <a:xfrm>
              <a:off x="5148064" y="2063518"/>
              <a:ext cx="1263499" cy="372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19773" y="4365104"/>
              <a:ext cx="720080" cy="522269"/>
            </a:xfrm>
            <a:prstGeom prst="rect">
              <a:avLst/>
            </a:prstGeom>
            <a:noFill/>
          </p:spPr>
          <p:txBody>
            <a:bodyPr wrap="square" rtlCol="0">
              <a:spAutoFit/>
            </a:bodyPr>
            <a:lstStyle/>
            <a:p>
              <a:pPr algn="ctr"/>
              <a:r>
                <a:rPr lang="en-GB" sz="2200" b="1" dirty="0" smtClean="0">
                  <a:solidFill>
                    <a:schemeClr val="bg1"/>
                  </a:solidFill>
                </a:rPr>
                <a:t>35%</a:t>
              </a:r>
              <a:endParaRPr lang="en-GB" sz="2200" b="1" dirty="0">
                <a:solidFill>
                  <a:schemeClr val="bg1"/>
                </a:solidFill>
              </a:endParaRPr>
            </a:p>
          </p:txBody>
        </p:sp>
      </p:grpSp>
      <p:grpSp>
        <p:nvGrpSpPr>
          <p:cNvPr id="12" name="Group 11"/>
          <p:cNvGrpSpPr/>
          <p:nvPr/>
        </p:nvGrpSpPr>
        <p:grpSpPr>
          <a:xfrm>
            <a:off x="6600533" y="2292086"/>
            <a:ext cx="2164269" cy="3013461"/>
            <a:chOff x="6401453" y="2066364"/>
            <a:chExt cx="2639072" cy="3800033"/>
          </a:xfrm>
        </p:grpSpPr>
        <p:pic>
          <p:nvPicPr>
            <p:cNvPr id="1030" name="Picture 6"/>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4300" b="95700" l="50917" r="98250">
                          <a14:backgroundMark x1="56917" y1="32966" x2="58667" y2="28886"/>
                          <a14:backgroundMark x1="60167" y1="28445" x2="60167" y2="28445"/>
                          <a14:backgroundMark x1="56083" y1="35281" x2="57250" y2="32745"/>
                          <a14:backgroundMark x1="88917" y1="28115" x2="95417" y2="37817"/>
                          <a14:backgroundMark x1="72083" y1="94598" x2="72417" y2="72326"/>
                          <a14:backgroundMark x1="72583" y1="72657" x2="78250" y2="72657"/>
                          <a14:backgroundMark x1="78250" y1="72657" x2="78417" y2="94598"/>
                        </a14:backgroundRemoval>
                      </a14:imgEffect>
                    </a14:imgLayer>
                  </a14:imgProps>
                </a:ext>
                <a:ext uri="{28A0092B-C50C-407E-A947-70E740481C1C}">
                  <a14:useLocalDpi xmlns:a14="http://schemas.microsoft.com/office/drawing/2010/main" val="0"/>
                </a:ext>
              </a:extLst>
            </a:blip>
            <a:srcRect l="50000" t="3074" r="935" b="3456"/>
            <a:stretch/>
          </p:blipFill>
          <p:spPr bwMode="auto">
            <a:xfrm>
              <a:off x="6401453" y="2066364"/>
              <a:ext cx="2639072" cy="380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254298" y="3675295"/>
              <a:ext cx="933381" cy="582169"/>
            </a:xfrm>
            <a:prstGeom prst="rect">
              <a:avLst/>
            </a:prstGeom>
            <a:noFill/>
          </p:spPr>
          <p:txBody>
            <a:bodyPr wrap="square" rtlCol="0">
              <a:spAutoFit/>
            </a:bodyPr>
            <a:lstStyle/>
            <a:p>
              <a:pPr algn="ctr"/>
              <a:r>
                <a:rPr lang="en-GB" sz="2400" b="1" dirty="0" smtClean="0">
                  <a:solidFill>
                    <a:schemeClr val="bg1"/>
                  </a:solidFill>
                </a:rPr>
                <a:t>78%</a:t>
              </a:r>
              <a:endParaRPr lang="en-GB" sz="2400" b="1" dirty="0">
                <a:solidFill>
                  <a:schemeClr val="bg1"/>
                </a:solidFill>
              </a:endParaRPr>
            </a:p>
          </p:txBody>
        </p:sp>
      </p:grpSp>
      <p:sp>
        <p:nvSpPr>
          <p:cNvPr id="13" name="TextBox 12"/>
          <p:cNvSpPr txBox="1"/>
          <p:nvPr/>
        </p:nvSpPr>
        <p:spPr>
          <a:xfrm>
            <a:off x="5112060" y="5305547"/>
            <a:ext cx="1512168" cy="338554"/>
          </a:xfrm>
          <a:prstGeom prst="rect">
            <a:avLst/>
          </a:prstGeom>
          <a:noFill/>
        </p:spPr>
        <p:txBody>
          <a:bodyPr wrap="square" rtlCol="0">
            <a:spAutoFit/>
          </a:bodyPr>
          <a:lstStyle/>
          <a:p>
            <a:pPr algn="ctr"/>
            <a:r>
              <a:rPr lang="en-GB" sz="1600" b="1" dirty="0" smtClean="0"/>
              <a:t>Childminders</a:t>
            </a:r>
            <a:endParaRPr lang="en-GB" sz="1600" b="1" dirty="0"/>
          </a:p>
        </p:txBody>
      </p:sp>
      <p:sp>
        <p:nvSpPr>
          <p:cNvPr id="20" name="TextBox 19"/>
          <p:cNvSpPr txBox="1"/>
          <p:nvPr/>
        </p:nvSpPr>
        <p:spPr>
          <a:xfrm>
            <a:off x="6863882" y="5305547"/>
            <a:ext cx="1740566" cy="338554"/>
          </a:xfrm>
          <a:prstGeom prst="rect">
            <a:avLst/>
          </a:prstGeom>
          <a:noFill/>
        </p:spPr>
        <p:txBody>
          <a:bodyPr wrap="square" rtlCol="0">
            <a:spAutoFit/>
          </a:bodyPr>
          <a:lstStyle/>
          <a:p>
            <a:pPr algn="ctr"/>
            <a:r>
              <a:rPr lang="en-GB" sz="1600" b="1" dirty="0" smtClean="0"/>
              <a:t>Establishments</a:t>
            </a:r>
            <a:endParaRPr lang="en-GB" b="1" dirty="0"/>
          </a:p>
        </p:txBody>
      </p:sp>
    </p:spTree>
    <p:extLst>
      <p:ext uri="{BB962C8B-B14F-4D97-AF65-F5344CB8AC3E}">
        <p14:creationId xmlns:p14="http://schemas.microsoft.com/office/powerpoint/2010/main" val="178514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145" y="332656"/>
            <a:ext cx="59372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59" y="1079575"/>
            <a:ext cx="88392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22609" y="1518526"/>
            <a:ext cx="4261473" cy="254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5325" y="1512962"/>
            <a:ext cx="4249737"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
          <p:cNvSpPr txBox="1"/>
          <p:nvPr/>
        </p:nvSpPr>
        <p:spPr>
          <a:xfrm>
            <a:off x="327520" y="4293096"/>
            <a:ext cx="8487542" cy="165618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15000"/>
              </a:lnSpc>
              <a:spcAft>
                <a:spcPts val="0"/>
              </a:spcAft>
              <a:buFont typeface="Symbol"/>
              <a:buChar char=""/>
            </a:pPr>
            <a:r>
              <a:rPr lang="en-GB" sz="1600" b="1" dirty="0">
                <a:effectLst/>
                <a:latin typeface="Arial"/>
                <a:ea typeface="Calibri"/>
                <a:cs typeface="Times New Roman"/>
              </a:rPr>
              <a:t>High level of awareness of  increase to 30 hours amongst eligible parents</a:t>
            </a:r>
            <a:endParaRPr lang="en-GB" sz="1600" b="1" dirty="0">
              <a:effectLst/>
              <a:ea typeface="Calibri"/>
              <a:cs typeface="Times New Roman"/>
            </a:endParaRPr>
          </a:p>
          <a:p>
            <a:pPr marL="342900" lvl="0" indent="-342900">
              <a:lnSpc>
                <a:spcPct val="115000"/>
              </a:lnSpc>
              <a:spcAft>
                <a:spcPts val="0"/>
              </a:spcAft>
              <a:buFont typeface="Symbol"/>
              <a:buChar char=""/>
            </a:pPr>
            <a:r>
              <a:rPr lang="en-GB" sz="1600" b="1" dirty="0">
                <a:effectLst/>
                <a:latin typeface="Arial"/>
                <a:ea typeface="Calibri"/>
                <a:cs typeface="Times New Roman"/>
              </a:rPr>
              <a:t>Increase in FEE will result in increased usage of Formal Childcare of  </a:t>
            </a:r>
            <a:r>
              <a:rPr lang="en-GB" sz="1600" b="1" dirty="0" smtClean="0">
                <a:effectLst/>
                <a:latin typeface="Arial"/>
                <a:ea typeface="Calibri"/>
                <a:cs typeface="Times New Roman"/>
              </a:rPr>
              <a:t>3.4 </a:t>
            </a:r>
            <a:r>
              <a:rPr lang="en-GB" sz="1600" b="1" dirty="0">
                <a:effectLst/>
                <a:latin typeface="Arial"/>
                <a:ea typeface="Calibri"/>
                <a:cs typeface="Times New Roman"/>
              </a:rPr>
              <a:t>hours per eligible child per week overall</a:t>
            </a:r>
            <a:endParaRPr lang="en-GB" sz="1600" b="1" dirty="0">
              <a:effectLst/>
              <a:ea typeface="Calibri"/>
              <a:cs typeface="Times New Roman"/>
            </a:endParaRPr>
          </a:p>
          <a:p>
            <a:pPr marL="342900" lvl="0" indent="-342900">
              <a:lnSpc>
                <a:spcPct val="115000"/>
              </a:lnSpc>
              <a:spcAft>
                <a:spcPts val="1000"/>
              </a:spcAft>
              <a:buFont typeface="Symbol"/>
              <a:buChar char=""/>
            </a:pPr>
            <a:r>
              <a:rPr lang="en-GB" sz="1600" b="1" dirty="0">
                <a:effectLst/>
                <a:latin typeface="Arial"/>
                <a:ea typeface="Calibri"/>
                <a:cs typeface="Times New Roman"/>
              </a:rPr>
              <a:t>Greatest demand increase will be in Pre-school/Playgroups (up from 17.5 hours to 24.4 hours). Most expect to use in same setting</a:t>
            </a:r>
            <a:endParaRPr lang="en-GB" sz="1600" b="1" dirty="0">
              <a:effectLst/>
              <a:ea typeface="Calibri"/>
              <a:cs typeface="Times New Roman"/>
            </a:endParaRPr>
          </a:p>
        </p:txBody>
      </p:sp>
    </p:spTree>
    <p:extLst>
      <p:ext uri="{BB962C8B-B14F-4D97-AF65-F5344CB8AC3E}">
        <p14:creationId xmlns:p14="http://schemas.microsoft.com/office/powerpoint/2010/main" val="1823727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279" t="11105" r="5581" b="11109"/>
          <a:stretch/>
        </p:blipFill>
        <p:spPr>
          <a:xfrm>
            <a:off x="1242052" y="2045971"/>
            <a:ext cx="6552728" cy="4088761"/>
          </a:xfrm>
          <a:prstGeom prst="rect">
            <a:avLst/>
          </a:prstGeom>
        </p:spPr>
      </p:pic>
      <p:sp>
        <p:nvSpPr>
          <p:cNvPr id="4" name="Title 1"/>
          <p:cNvSpPr>
            <a:spLocks noGrp="1"/>
          </p:cNvSpPr>
          <p:nvPr>
            <p:ph type="title"/>
          </p:nvPr>
        </p:nvSpPr>
        <p:spPr>
          <a:xfrm>
            <a:off x="323528" y="116632"/>
            <a:ext cx="8579296" cy="745242"/>
          </a:xfrm>
        </p:spPr>
        <p:txBody>
          <a:bodyPr>
            <a:normAutofit/>
          </a:bodyPr>
          <a:lstStyle/>
          <a:p>
            <a:r>
              <a:rPr lang="en-GB" dirty="0" smtClean="0"/>
              <a:t>30 Hours Provider Survey</a:t>
            </a:r>
            <a:endParaRPr lang="en-GB" dirty="0"/>
          </a:p>
        </p:txBody>
      </p:sp>
      <p:sp>
        <p:nvSpPr>
          <p:cNvPr id="5" name="TextBox 4"/>
          <p:cNvSpPr txBox="1"/>
          <p:nvPr/>
        </p:nvSpPr>
        <p:spPr>
          <a:xfrm>
            <a:off x="272030" y="1374448"/>
            <a:ext cx="8492772" cy="707886"/>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51% of Childcare providers in Kent said YES they are considering offering the 30 hours of nursery funding</a:t>
            </a:r>
            <a:endParaRPr lang="en-GB" sz="2000" b="1" dirty="0">
              <a:latin typeface="Arial" panose="020B0604020202020204" pitchFamily="34" charset="0"/>
              <a:cs typeface="Arial" panose="020B0604020202020204" pitchFamily="34" charset="0"/>
            </a:endParaRPr>
          </a:p>
        </p:txBody>
      </p:sp>
      <p:sp>
        <p:nvSpPr>
          <p:cNvPr id="6" name="TextBox 5"/>
          <p:cNvSpPr txBox="1"/>
          <p:nvPr/>
        </p:nvSpPr>
        <p:spPr>
          <a:xfrm>
            <a:off x="5868144" y="5866397"/>
            <a:ext cx="3168352" cy="276999"/>
          </a:xfrm>
          <a:prstGeom prst="rect">
            <a:avLst/>
          </a:prstGeom>
          <a:noFill/>
        </p:spPr>
        <p:txBody>
          <a:bodyPr wrap="square" rtlCol="0">
            <a:spAutoFit/>
          </a:bodyPr>
          <a:lstStyle/>
          <a:p>
            <a:pPr algn="r"/>
            <a:r>
              <a:rPr lang="en-GB" sz="1200" dirty="0" smtClean="0">
                <a:latin typeface="Arial" panose="020B0604020202020204" pitchFamily="34" charset="0"/>
                <a:cs typeface="Arial" panose="020B0604020202020204" pitchFamily="34" charset="0"/>
              </a:rPr>
              <a:t>All completed surveys up to 17</a:t>
            </a:r>
            <a:r>
              <a:rPr lang="en-GB" sz="1200" baseline="30000" dirty="0" smtClean="0">
                <a:latin typeface="Arial" panose="020B0604020202020204" pitchFamily="34" charset="0"/>
                <a:cs typeface="Arial" panose="020B0604020202020204" pitchFamily="34" charset="0"/>
              </a:rPr>
              <a:t>th</a:t>
            </a:r>
            <a:r>
              <a:rPr lang="en-GB" sz="1200" dirty="0" smtClean="0">
                <a:latin typeface="Arial" panose="020B0604020202020204" pitchFamily="34" charset="0"/>
                <a:cs typeface="Arial" panose="020B0604020202020204" pitchFamily="34" charset="0"/>
              </a:rPr>
              <a:t> May 2017</a:t>
            </a:r>
            <a:endParaRPr lang="en-GB" sz="1200" dirty="0">
              <a:latin typeface="Arial" panose="020B0604020202020204" pitchFamily="34" charset="0"/>
              <a:cs typeface="Arial" panose="020B0604020202020204" pitchFamily="34" charset="0"/>
            </a:endParaRPr>
          </a:p>
        </p:txBody>
      </p:sp>
      <p:sp>
        <p:nvSpPr>
          <p:cNvPr id="7" name="TextBox 6"/>
          <p:cNvSpPr txBox="1"/>
          <p:nvPr/>
        </p:nvSpPr>
        <p:spPr>
          <a:xfrm>
            <a:off x="251520" y="836713"/>
            <a:ext cx="8640960"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CONSIDER OFFERING THE 30 HOURS FUNDING</a:t>
            </a:r>
            <a:endParaRPr lang="en-GB" sz="2800" b="1" dirty="0">
              <a:latin typeface="Arial" panose="020B0604020202020204" pitchFamily="34" charset="0"/>
              <a:cs typeface="Arial" panose="020B0604020202020204" pitchFamily="34" charset="0"/>
            </a:endParaRPr>
          </a:p>
        </p:txBody>
      </p:sp>
      <p:sp>
        <p:nvSpPr>
          <p:cNvPr id="21" name="TextBox 20"/>
          <p:cNvSpPr txBox="1"/>
          <p:nvPr/>
        </p:nvSpPr>
        <p:spPr>
          <a:xfrm>
            <a:off x="272030" y="5604786"/>
            <a:ext cx="2880321" cy="338554"/>
          </a:xfrm>
          <a:prstGeom prst="rect">
            <a:avLst/>
          </a:prstGeom>
          <a:noFill/>
        </p:spPr>
        <p:txBody>
          <a:bodyPr wrap="square" rtlCol="0">
            <a:spAutoFit/>
          </a:bodyPr>
          <a:lstStyle/>
          <a:p>
            <a:pPr marL="342900" indent="-34290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19% didn’t know</a:t>
            </a:r>
            <a:endParaRPr lang="en-GB" sz="1600" b="1" dirty="0">
              <a:latin typeface="Arial" panose="020B0604020202020204" pitchFamily="34" charset="0"/>
              <a:cs typeface="Arial" panose="020B0604020202020204" pitchFamily="34" charset="0"/>
            </a:endParaRPr>
          </a:p>
        </p:txBody>
      </p:sp>
      <p:sp>
        <p:nvSpPr>
          <p:cNvPr id="22" name="TextBox 21"/>
          <p:cNvSpPr txBox="1"/>
          <p:nvPr/>
        </p:nvSpPr>
        <p:spPr>
          <a:xfrm>
            <a:off x="272030" y="5254461"/>
            <a:ext cx="2211738" cy="338554"/>
          </a:xfrm>
          <a:prstGeom prst="rect">
            <a:avLst/>
          </a:prstGeom>
          <a:noFill/>
        </p:spPr>
        <p:txBody>
          <a:bodyPr wrap="square" rtlCol="0">
            <a:spAutoFit/>
          </a:bodyPr>
          <a:lstStyle/>
          <a:p>
            <a:pPr marL="342900" indent="-34290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30% said NO</a:t>
            </a:r>
            <a:endParaRPr lang="en-GB" sz="1600" b="1" dirty="0">
              <a:latin typeface="Arial" panose="020B0604020202020204" pitchFamily="34" charset="0"/>
              <a:cs typeface="Arial" panose="020B0604020202020204" pitchFamily="34" charset="0"/>
            </a:endParaRPr>
          </a:p>
        </p:txBody>
      </p:sp>
      <p:sp>
        <p:nvSpPr>
          <p:cNvPr id="23" name="TextBox 22"/>
          <p:cNvSpPr txBox="1"/>
          <p:nvPr/>
        </p:nvSpPr>
        <p:spPr>
          <a:xfrm>
            <a:off x="107504" y="5943340"/>
            <a:ext cx="3867922" cy="261610"/>
          </a:xfrm>
          <a:prstGeom prst="rect">
            <a:avLst/>
          </a:prstGeom>
          <a:noFill/>
        </p:spPr>
        <p:txBody>
          <a:bodyPr wrap="square" rtlCol="0">
            <a:spAutoFit/>
          </a:bodyPr>
          <a:lstStyle/>
          <a:p>
            <a:r>
              <a:rPr lang="en-GB" sz="1100" i="1" dirty="0" smtClean="0">
                <a:latin typeface="Arial" panose="020B0604020202020204" pitchFamily="34" charset="0"/>
                <a:cs typeface="Arial" panose="020B0604020202020204" pitchFamily="34" charset="0"/>
              </a:rPr>
              <a:t>Numbers in brackets are total survey responses</a:t>
            </a:r>
            <a:endParaRPr lang="en-GB"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789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lstStyle/>
          <a:p>
            <a:pPr lvl="0"/>
            <a:r>
              <a:rPr lang="en-GB" b="1" dirty="0">
                <a:solidFill>
                  <a:prstClr val="black"/>
                </a:solidFill>
              </a:rPr>
              <a:t>30 Hours of Free Childcare Local Partnerships</a:t>
            </a:r>
          </a:p>
          <a:p>
            <a:pPr lvl="0">
              <a:buFont typeface="Wingdings" panose="05000000000000000000" pitchFamily="2" charset="2"/>
              <a:buChar char="ü"/>
            </a:pPr>
            <a:r>
              <a:rPr lang="en-GB" dirty="0">
                <a:solidFill>
                  <a:prstClr val="black"/>
                </a:solidFill>
              </a:rPr>
              <a:t>Good communication </a:t>
            </a:r>
          </a:p>
          <a:p>
            <a:pPr lvl="0">
              <a:buFont typeface="Wingdings" panose="05000000000000000000" pitchFamily="2" charset="2"/>
              <a:buChar char="ü"/>
            </a:pPr>
            <a:r>
              <a:rPr lang="en-GB" dirty="0">
                <a:solidFill>
                  <a:prstClr val="black"/>
                </a:solidFill>
              </a:rPr>
              <a:t>Information sharing </a:t>
            </a:r>
          </a:p>
          <a:p>
            <a:pPr lvl="0">
              <a:buFont typeface="Wingdings" panose="05000000000000000000" pitchFamily="2" charset="2"/>
              <a:buChar char="ü"/>
            </a:pPr>
            <a:r>
              <a:rPr lang="en-GB" dirty="0" smtClean="0">
                <a:solidFill>
                  <a:prstClr val="black"/>
                </a:solidFill>
              </a:rPr>
              <a:t>Facebook </a:t>
            </a:r>
            <a:r>
              <a:rPr lang="en-GB" dirty="0">
                <a:solidFill>
                  <a:prstClr val="black"/>
                </a:solidFill>
              </a:rPr>
              <a:t>pages</a:t>
            </a:r>
          </a:p>
          <a:p>
            <a:pPr lvl="0">
              <a:buFont typeface="Wingdings" panose="05000000000000000000" pitchFamily="2" charset="2"/>
              <a:buChar char="ü"/>
            </a:pPr>
            <a:r>
              <a:rPr lang="en-GB" dirty="0">
                <a:solidFill>
                  <a:prstClr val="black"/>
                </a:solidFill>
              </a:rPr>
              <a:t>Share resources</a:t>
            </a:r>
          </a:p>
          <a:p>
            <a:pPr lvl="0">
              <a:buFont typeface="Wingdings" panose="05000000000000000000" pitchFamily="2" charset="2"/>
              <a:buChar char="ü"/>
            </a:pPr>
            <a:r>
              <a:rPr lang="en-GB" dirty="0">
                <a:solidFill>
                  <a:prstClr val="black"/>
                </a:solidFill>
              </a:rPr>
              <a:t>Group settings working with childminders</a:t>
            </a:r>
          </a:p>
          <a:p>
            <a:pPr lvl="0">
              <a:buFont typeface="Wingdings" panose="05000000000000000000" pitchFamily="2" charset="2"/>
              <a:buChar char="ü"/>
            </a:pPr>
            <a:r>
              <a:rPr lang="en-GB" dirty="0">
                <a:solidFill>
                  <a:prstClr val="black"/>
                </a:solidFill>
              </a:rPr>
              <a:t>Term time settings working with holiday provision</a:t>
            </a:r>
          </a:p>
          <a:p>
            <a:pPr lvl="0"/>
            <a:r>
              <a:rPr lang="en-GB" b="1" dirty="0">
                <a:solidFill>
                  <a:prstClr val="black"/>
                </a:solidFill>
              </a:rPr>
              <a:t>Proactive communication with parents</a:t>
            </a:r>
          </a:p>
          <a:p>
            <a:pPr lvl="0"/>
            <a:r>
              <a:rPr lang="en-GB" b="1" dirty="0">
                <a:solidFill>
                  <a:prstClr val="black"/>
                </a:solidFill>
              </a:rPr>
              <a:t>Know and maximise use of your USP     </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53" y="332656"/>
            <a:ext cx="821848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160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30 hours Draf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42229A364E9FC4EBDE1546DFF3D65AD" ma:contentTypeVersion="14" ma:contentTypeDescription="Create a new document." ma:contentTypeScope="" ma:versionID="3d7836821eabcd7fe126613fb27a783c">
  <xsd:schema xmlns:xsd="http://www.w3.org/2001/XMLSchema" xmlns:xs="http://www.w3.org/2001/XMLSchema" xmlns:p="http://schemas.microsoft.com/office/2006/metadata/properties" xmlns:ns1="http://schemas.microsoft.com/sharepoint/v3" xmlns:ns3="b607a442-3a8b-46cb-8183-2bec4a9e324b" xmlns:ns4="d3c5681a-6188-4afd-8047-4b7024f49c9f" targetNamespace="http://schemas.microsoft.com/office/2006/metadata/properties" ma:root="true" ma:fieldsID="8ecc351991c6287c520679564b06e018" ns1:_="" ns3:_="" ns4:_="">
    <xsd:import namespace="http://schemas.microsoft.com/sharepoint/v3"/>
    <xsd:import namespace="b607a442-3a8b-46cb-8183-2bec4a9e324b"/>
    <xsd:import namespace="d3c5681a-6188-4afd-8047-4b7024f49c9f"/>
    <xsd:element name="properties">
      <xsd:complexType>
        <xsd:sequence>
          <xsd:element name="documentManagement">
            <xsd:complexType>
              <xsd:all>
                <xsd:element ref="ns1:PublishingStartDate" minOccurs="0"/>
                <xsd:element ref="ns1:PublishingExpirationDate" minOccurs="0"/>
                <xsd:element ref="ns3:_dlc_DocId" minOccurs="0"/>
                <xsd:element ref="ns3:_dlc_DocIdUrl" minOccurs="0"/>
                <xsd:element ref="ns3:_dlc_DocIdPersistId" minOccurs="0"/>
                <xsd:element ref="ns4:Category" minOccurs="0"/>
                <xsd:element ref="ns3:TaxCatchAll" minOccurs="0"/>
                <xsd:element ref="ns4:Sub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7a442-3a8b-46cb-8183-2bec4a9e324b"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0cc25ddb-d11d-4732-b3da-ee174dc8f6d8}" ma:internalName="TaxCatchAll" ma:showField="CatchAllData" ma:web="b607a442-3a8b-46cb-8183-2bec4a9e32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c5681a-6188-4afd-8047-4b7024f49c9f" elementFormDefault="qualified">
    <xsd:import namespace="http://schemas.microsoft.com/office/2006/documentManagement/types"/>
    <xsd:import namespace="http://schemas.microsoft.com/office/infopath/2007/PartnerControls"/>
    <xsd:element name="Category" ma:index="14" nillable="true" ma:displayName="Category" ma:default="Not applicable" ma:format="Dropdown" ma:internalName="Category">
      <xsd:simpleType>
        <xsd:restriction base="dms:Choice">
          <xsd:enumeration value="Not applicable"/>
          <xsd:enumeration value="Procurement"/>
          <xsd:enumeration value="iProcurement"/>
          <xsd:enumeration value="DTD"/>
          <xsd:enumeration value="Environmental performance"/>
          <xsd:enumeration value="Communication"/>
          <xsd:enumeration value="ICT"/>
          <xsd:enumeration value="Legal"/>
          <xsd:enumeration value="Customer service"/>
          <xsd:enumeration value="Finance"/>
          <xsd:enumeration value="Finance year end closedown"/>
          <xsd:enumeration value="Data protection"/>
          <xsd:enumeration value="Access to information"/>
          <xsd:enumeration value="Doing things differently"/>
          <xsd:enumeration value="Equality and diversity"/>
          <xsd:enumeration value="Facilities management"/>
          <xsd:enumeration value="Because of You"/>
          <xsd:enumeration value="Health and safety"/>
          <xsd:enumeration value="Internal audit/fraud"/>
          <xsd:enumeration value="Business continuity/emergency planning"/>
          <xsd:enumeration value="Property"/>
          <xsd:enumeration value="Public health"/>
          <xsd:enumeration value="Training framework docs"/>
          <xsd:enumeration value="Facing the Challenge"/>
          <xsd:enumeration value="Commissioning"/>
          <xsd:enumeration value="K-mail for managers"/>
          <xsd:enumeration value="Project and programme management"/>
        </xsd:restriction>
      </xsd:simpleType>
    </xsd:element>
    <xsd:element name="Sub_x0020_category" ma:index="16" nillable="true" ma:displayName="Sub category" ma:default="Not applicable" ma:format="Dropdown" ma:internalName="Sub_x0020_category">
      <xsd:simpleType>
        <xsd:restriction base="dms:Choice">
          <xsd:enumeration value="Not applicable"/>
          <xsd:enumeration value="Specific requisition types"/>
          <xsd:enumeration value="Process Document"/>
          <xsd:enumeration value="Troubleshooting"/>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ca912827-bae3-40cb-8146-7920e969c222" ContentTypeId="0x0101" PreviousValue="false"/>
</file>

<file path=customXml/item5.xml><?xml version="1.0" encoding="utf-8"?>
<p:properties xmlns:p="http://schemas.microsoft.com/office/2006/metadata/properties" xmlns:xsi="http://www.w3.org/2001/XMLSchema-instance" xmlns:pc="http://schemas.microsoft.com/office/infopath/2007/PartnerControls">
  <documentManagement>
    <Category xmlns="d3c5681a-6188-4afd-8047-4b7024f49c9f">Communication</Category>
    <PublishingExpirationDate xmlns="http://schemas.microsoft.com/sharepoint/v3" xsi:nil="true"/>
    <PublishingStartDate xmlns="http://schemas.microsoft.com/sharepoint/v3" xsi:nil="true"/>
    <_dlc_DocId xmlns="b607a442-3a8b-46cb-8183-2bec4a9e324b">HDA2S5J67HAM-54-1083</_dlc_DocId>
    <_dlc_DocIdUrl xmlns="b607a442-3a8b-46cb-8183-2bec4a9e324b">
      <Url>http://knet/ourcouncil/_layouts/DocIdRedir.aspx?ID=HDA2S5J67HAM-54-1083</Url>
      <Description>HDA2S5J67HAM-54-1083</Description>
    </_dlc_DocIdUrl>
    <TaxCatchAll xmlns="b607a442-3a8b-46cb-8183-2bec4a9e324b"/>
    <Sub_x0020_category xmlns="d3c5681a-6188-4afd-8047-4b7024f49c9f">Not applicable</Sub_x0020_category>
  </documentManagement>
</p:properties>
</file>

<file path=customXml/item6.xml><?xml version="1.0" encoding="utf-8"?>
<LongProperties xmlns="http://schemas.microsoft.com/office/2006/metadata/longProperties"/>
</file>

<file path=customXml/itemProps1.xml><?xml version="1.0" encoding="utf-8"?>
<ds:datastoreItem xmlns:ds="http://schemas.openxmlformats.org/officeDocument/2006/customXml" ds:itemID="{7C1C634A-D756-460C-B3D7-D3D800D0FFB4}">
  <ds:schemaRefs>
    <ds:schemaRef ds:uri="http://schemas.microsoft.com/sharepoint/v3/contenttype/forms"/>
  </ds:schemaRefs>
</ds:datastoreItem>
</file>

<file path=customXml/itemProps2.xml><?xml version="1.0" encoding="utf-8"?>
<ds:datastoreItem xmlns:ds="http://schemas.openxmlformats.org/officeDocument/2006/customXml" ds:itemID="{60B1894F-2891-4CF1-8D1A-538881DC7120}">
  <ds:schemaRefs>
    <ds:schemaRef ds:uri="http://schemas.microsoft.com/sharepoint/events"/>
  </ds:schemaRefs>
</ds:datastoreItem>
</file>

<file path=customXml/itemProps3.xml><?xml version="1.0" encoding="utf-8"?>
<ds:datastoreItem xmlns:ds="http://schemas.openxmlformats.org/officeDocument/2006/customXml" ds:itemID="{31CB189E-9AA3-4A2F-AFD7-71CC5107C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7a442-3a8b-46cb-8183-2bec4a9e324b"/>
    <ds:schemaRef ds:uri="d3c5681a-6188-4afd-8047-4b7024f49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F7C10C2-C585-42FD-A036-95B9362827D7}">
  <ds:schemaRefs>
    <ds:schemaRef ds:uri="Microsoft.SharePoint.Taxonomy.ContentTypeSync"/>
  </ds:schemaRefs>
</ds:datastoreItem>
</file>

<file path=customXml/itemProps5.xml><?xml version="1.0" encoding="utf-8"?>
<ds:datastoreItem xmlns:ds="http://schemas.openxmlformats.org/officeDocument/2006/customXml" ds:itemID="{F082213F-F470-4C1D-9060-83E58C3346B7}">
  <ds:schemaRefs>
    <ds:schemaRef ds:uri="http://schemas.openxmlformats.org/package/2006/metadata/core-properties"/>
    <ds:schemaRef ds:uri="b607a442-3a8b-46cb-8183-2bec4a9e324b"/>
    <ds:schemaRef ds:uri="http://schemas.microsoft.com/office/2006/metadata/propertie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infopath/2007/PartnerControls"/>
    <ds:schemaRef ds:uri="d3c5681a-6188-4afd-8047-4b7024f49c9f"/>
    <ds:schemaRef ds:uri="http://schemas.microsoft.com/sharepoint/v3"/>
  </ds:schemaRefs>
</ds:datastoreItem>
</file>

<file path=customXml/itemProps6.xml><?xml version="1.0" encoding="utf-8"?>
<ds:datastoreItem xmlns:ds="http://schemas.openxmlformats.org/officeDocument/2006/customXml" ds:itemID="{D0A72119-5BC9-492D-894B-D1512688EBC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30 hours Draft 2</Template>
  <TotalTime>654</TotalTime>
  <Words>1795</Words>
  <Application>Microsoft Office PowerPoint</Application>
  <PresentationFormat>On-screen Show (4:3)</PresentationFormat>
  <Paragraphs>289</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30 hours Draft 2</vt:lpstr>
      <vt:lpstr>30 Hours of Free Childcare  Kent Seminars June 2017</vt:lpstr>
      <vt:lpstr>30 Hours of Free Childcare  Kent Seminars June 2017</vt:lpstr>
      <vt:lpstr>Agenda</vt:lpstr>
      <vt:lpstr>Ways to ask questions </vt:lpstr>
      <vt:lpstr>General Update</vt:lpstr>
      <vt:lpstr>30 Hours Provider Survey</vt:lpstr>
      <vt:lpstr>PowerPoint Presentation</vt:lpstr>
      <vt:lpstr>30 Hours Provider Survey</vt:lpstr>
      <vt:lpstr>PowerPoint Presentation</vt:lpstr>
      <vt:lpstr>30 Hours of Free Childcare  Local Partnerships</vt:lpstr>
      <vt:lpstr>Special Educational Needs  Additional Funding</vt:lpstr>
      <vt:lpstr>PowerPoint Presentation</vt:lpstr>
      <vt:lpstr>SENIF</vt:lpstr>
      <vt:lpstr>How to apply</vt:lpstr>
      <vt:lpstr>Key changes</vt:lpstr>
      <vt:lpstr>September 2017</vt:lpstr>
      <vt:lpstr>Disability Access Fund (DAF)</vt:lpstr>
      <vt:lpstr>Eligibility for Disability Access Fund</vt:lpstr>
      <vt:lpstr>Claiming the DAF</vt:lpstr>
      <vt:lpstr>Provider Agreement</vt:lpstr>
      <vt:lpstr>What’s new or different in the Provider Agreement</vt:lpstr>
      <vt:lpstr>Highlights from the Kent  Provider Agreement</vt:lpstr>
      <vt:lpstr>Key Provider Responsibilities</vt:lpstr>
      <vt:lpstr>Key Provider responsibilities continued</vt:lpstr>
      <vt:lpstr>Free Early Education </vt:lpstr>
      <vt:lpstr>Patterns of delivery</vt:lpstr>
      <vt:lpstr>Charging</vt:lpstr>
      <vt:lpstr>Delivery requirements</vt:lpstr>
      <vt:lpstr>Eligibility Checking</vt:lpstr>
      <vt:lpstr>Eligibility - parents</vt:lpstr>
      <vt:lpstr>Eligibility - parents</vt:lpstr>
      <vt:lpstr>PowerPoint Presentation</vt:lpstr>
      <vt:lpstr>Eligibility - parents </vt:lpstr>
      <vt:lpstr>Eligibility - parents</vt:lpstr>
      <vt:lpstr>The Grace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KCC Auditing of Eligibility Codes  KCC will audit eligibility codes at six fixed points in the year as below  </vt:lpstr>
      <vt:lpstr>The Grace Period</vt:lpstr>
      <vt:lpstr>Ineligible for the Grace Period</vt:lpstr>
      <vt:lpstr>PowerPoint Presentation</vt:lpstr>
      <vt:lpstr>Sufficiency and Sustainability sufficiencyandsustainability@kent.gov.uk  Equality and Inclusion eyinclusion@kent.gov.uk </vt:lpstr>
    </vt:vector>
  </TitlesOfParts>
  <Company>Kent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Hours of Free Childcare  Kent Seminars March 2017</dc:title>
  <dc:creator>McKinley, Karen - ST HR</dc:creator>
  <cp:lastModifiedBy>Foster, Heidi - EY EQS</cp:lastModifiedBy>
  <cp:revision>42</cp:revision>
  <dcterms:created xsi:type="dcterms:W3CDTF">2017-06-01T14:02:33Z</dcterms:created>
  <dcterms:modified xsi:type="dcterms:W3CDTF">2017-06-30T12:48:02Z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35c34a61-77f9-4535-ad94-5038d95f27d7</vt:lpwstr>
  </property>
  <property fmtid="{D5CDD505-2E9C-101B-9397-08002B2CF9AE}" pid="3" name="ContentTypeId">
    <vt:lpwstr>0x010100D42229A364E9FC4EBDE1546DFF3D65AD</vt:lpwstr>
  </property>
  <property fmtid="{D5CDD505-2E9C-101B-9397-08002B2CF9AE}" pid="4" name="_dlc_DocId">
    <vt:lpwstr>HDA2S5J67HAM-54-391</vt:lpwstr>
  </property>
  <property fmtid="{D5CDD505-2E9C-101B-9397-08002B2CF9AE}" pid="5" name="_dlc_DocIdUrl">
    <vt:lpwstr>http://knet/ourcouncil/_layouts/DocIdRedir.aspx?ID=HDA2S5J67HAM-54-391, HDA2S5J67HAM-54-391</vt:lpwstr>
  </property>
  <property fmtid="{D5CDD505-2E9C-101B-9397-08002B2CF9AE}" pid="6" name="Structure chart">
    <vt:lpwstr>0</vt:lpwstr>
  </property>
  <property fmtid="{D5CDD505-2E9C-101B-9397-08002B2CF9AE}" pid="7" name="Ways of working">
    <vt:bool>true</vt:bool>
  </property>
  <property fmtid="{D5CDD505-2E9C-101B-9397-08002B2CF9AE}" pid="8" name="ContentOwner">
    <vt:lpwstr>204;#Oliphant, Lisa - ST HR</vt:lpwstr>
  </property>
  <property fmtid="{D5CDD505-2E9C-101B-9397-08002B2CF9AE}" pid="9" name="Sub category">
    <vt:lpwstr>Not applicable</vt:lpwstr>
  </property>
  <property fmtid="{D5CDD505-2E9C-101B-9397-08002B2CF9AE}" pid="10" name="Environmental performance grouping">
    <vt:lpwstr>Not applicable</vt:lpwstr>
  </property>
  <property fmtid="{D5CDD505-2E9C-101B-9397-08002B2CF9AE}" pid="11" name="Directorate">
    <vt:lpwstr>All</vt:lpwstr>
  </property>
</Properties>
</file>