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4" r:id="rId3"/>
    <p:sldMasterId id="2147483696" r:id="rId4"/>
  </p:sldMasterIdLst>
  <p:notesMasterIdLst>
    <p:notesMasterId r:id="rId53"/>
  </p:notesMasterIdLst>
  <p:handoutMasterIdLst>
    <p:handoutMasterId r:id="rId54"/>
  </p:handoutMasterIdLst>
  <p:sldIdLst>
    <p:sldId id="386" r:id="rId5"/>
    <p:sldId id="460" r:id="rId6"/>
    <p:sldId id="454" r:id="rId7"/>
    <p:sldId id="494" r:id="rId8"/>
    <p:sldId id="466" r:id="rId9"/>
    <p:sldId id="467" r:id="rId10"/>
    <p:sldId id="468" r:id="rId11"/>
    <p:sldId id="469" r:id="rId12"/>
    <p:sldId id="474" r:id="rId13"/>
    <p:sldId id="475" r:id="rId14"/>
    <p:sldId id="470" r:id="rId15"/>
    <p:sldId id="471" r:id="rId16"/>
    <p:sldId id="476" r:id="rId17"/>
    <p:sldId id="472" r:id="rId18"/>
    <p:sldId id="477" r:id="rId19"/>
    <p:sldId id="478" r:id="rId20"/>
    <p:sldId id="479" r:id="rId21"/>
    <p:sldId id="473" r:id="rId22"/>
    <p:sldId id="480" r:id="rId23"/>
    <p:sldId id="481" r:id="rId24"/>
    <p:sldId id="484" r:id="rId25"/>
    <p:sldId id="485" r:id="rId26"/>
    <p:sldId id="495" r:id="rId27"/>
    <p:sldId id="486" r:id="rId28"/>
    <p:sldId id="455" r:id="rId29"/>
    <p:sldId id="381" r:id="rId30"/>
    <p:sldId id="430" r:id="rId31"/>
    <p:sldId id="431" r:id="rId32"/>
    <p:sldId id="432" r:id="rId33"/>
    <p:sldId id="436" r:id="rId34"/>
    <p:sldId id="435" r:id="rId35"/>
    <p:sldId id="487" r:id="rId36"/>
    <p:sldId id="489" r:id="rId37"/>
    <p:sldId id="490" r:id="rId38"/>
    <p:sldId id="491" r:id="rId39"/>
    <p:sldId id="461" r:id="rId40"/>
    <p:sldId id="493" r:id="rId41"/>
    <p:sldId id="463" r:id="rId42"/>
    <p:sldId id="464" r:id="rId43"/>
    <p:sldId id="465" r:id="rId44"/>
    <p:sldId id="453" r:id="rId45"/>
    <p:sldId id="445" r:id="rId46"/>
    <p:sldId id="446" r:id="rId47"/>
    <p:sldId id="447" r:id="rId48"/>
    <p:sldId id="448" r:id="rId49"/>
    <p:sldId id="449" r:id="rId50"/>
    <p:sldId id="496" r:id="rId51"/>
    <p:sldId id="492" r:id="rId52"/>
  </p:sldIdLst>
  <p:sldSz cx="9144000" cy="6858000" type="screen4x3"/>
  <p:notesSz cx="6808788" cy="9940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3C4"/>
    <a:srgbClr val="BF36FC"/>
    <a:srgbClr val="003366"/>
    <a:srgbClr val="CC0000"/>
    <a:srgbClr val="FFFF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9" autoAdjust="0"/>
    <p:restoredTop sz="94660"/>
  </p:normalViewPr>
  <p:slideViewPr>
    <p:cSldViewPr>
      <p:cViewPr varScale="1">
        <p:scale>
          <a:sx n="69" d="100"/>
          <a:sy n="69" d="100"/>
        </p:scale>
        <p:origin x="-1234"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760" y="-77"/>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FC00D93B-F899-4086-8349-64863BC0173F}" type="datetimeFigureOut">
              <a:rPr lang="en-GB" smtClean="0"/>
              <a:pPr/>
              <a:t>03/03/2016</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F60CC8E-9488-4AD2-AB91-7B57CAD3B477}" type="slidenum">
              <a:rPr lang="en-GB" smtClean="0"/>
              <a:pPr/>
              <a:t>‹#›</a:t>
            </a:fld>
            <a:endParaRPr lang="en-GB"/>
          </a:p>
        </p:txBody>
      </p:sp>
    </p:spTree>
    <p:extLst>
      <p:ext uri="{BB962C8B-B14F-4D97-AF65-F5344CB8AC3E}">
        <p14:creationId xmlns:p14="http://schemas.microsoft.com/office/powerpoint/2010/main" val="204164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 y="4"/>
            <a:ext cx="2950263" cy="497050"/>
          </a:xfrm>
          <a:prstGeom prst="rect">
            <a:avLst/>
          </a:prstGeom>
        </p:spPr>
        <p:txBody>
          <a:bodyPr vert="horz" lIns="91463" tIns="45736" rIns="91463" bIns="45736" rtlCol="0"/>
          <a:lstStyle>
            <a:lvl1pPr algn="l">
              <a:defRPr sz="1200"/>
            </a:lvl1pPr>
          </a:lstStyle>
          <a:p>
            <a:endParaRPr lang="en-GB"/>
          </a:p>
        </p:txBody>
      </p:sp>
      <p:sp>
        <p:nvSpPr>
          <p:cNvPr id="3" name="Date Placeholder 2"/>
          <p:cNvSpPr>
            <a:spLocks noGrp="1"/>
          </p:cNvSpPr>
          <p:nvPr>
            <p:ph type="dt" idx="1"/>
          </p:nvPr>
        </p:nvSpPr>
        <p:spPr>
          <a:xfrm>
            <a:off x="3856953" y="4"/>
            <a:ext cx="2950263" cy="497050"/>
          </a:xfrm>
          <a:prstGeom prst="rect">
            <a:avLst/>
          </a:prstGeom>
        </p:spPr>
        <p:txBody>
          <a:bodyPr vert="horz" lIns="91463" tIns="45736" rIns="91463" bIns="45736" rtlCol="0"/>
          <a:lstStyle>
            <a:lvl1pPr algn="r">
              <a:defRPr sz="1200"/>
            </a:lvl1pPr>
          </a:lstStyle>
          <a:p>
            <a:fld id="{0BC14666-E087-44A9-8210-BAE8A6428DB5}" type="datetimeFigureOut">
              <a:rPr lang="en-GB" smtClean="0"/>
              <a:pPr/>
              <a:t>03/03/2016</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63" tIns="45736" rIns="91463" bIns="45736" rtlCol="0" anchor="ctr"/>
          <a:lstStyle/>
          <a:p>
            <a:endParaRPr lang="en-GB"/>
          </a:p>
        </p:txBody>
      </p:sp>
      <p:sp>
        <p:nvSpPr>
          <p:cNvPr id="5" name="Notes Placeholder 4"/>
          <p:cNvSpPr>
            <a:spLocks noGrp="1"/>
          </p:cNvSpPr>
          <p:nvPr>
            <p:ph type="body" sz="quarter" idx="3"/>
          </p:nvPr>
        </p:nvSpPr>
        <p:spPr>
          <a:xfrm>
            <a:off x="681212" y="4721946"/>
            <a:ext cx="5446395" cy="4473418"/>
          </a:xfrm>
          <a:prstGeom prst="rect">
            <a:avLst/>
          </a:prstGeom>
        </p:spPr>
        <p:txBody>
          <a:bodyPr vert="horz" lIns="91463" tIns="45736" rIns="91463" bIns="4573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6" y="9442295"/>
            <a:ext cx="2950263" cy="497050"/>
          </a:xfrm>
          <a:prstGeom prst="rect">
            <a:avLst/>
          </a:prstGeom>
        </p:spPr>
        <p:txBody>
          <a:bodyPr vert="horz" lIns="91463" tIns="45736" rIns="91463" bIns="45736" rtlCol="0" anchor="b"/>
          <a:lstStyle>
            <a:lvl1pPr algn="l">
              <a:defRPr sz="1200"/>
            </a:lvl1pPr>
          </a:lstStyle>
          <a:p>
            <a:endParaRPr lang="en-GB"/>
          </a:p>
        </p:txBody>
      </p:sp>
      <p:sp>
        <p:nvSpPr>
          <p:cNvPr id="7" name="Slide Number Placeholder 6"/>
          <p:cNvSpPr>
            <a:spLocks noGrp="1"/>
          </p:cNvSpPr>
          <p:nvPr>
            <p:ph type="sldNum" sz="quarter" idx="5"/>
          </p:nvPr>
        </p:nvSpPr>
        <p:spPr>
          <a:xfrm>
            <a:off x="3856953" y="9442295"/>
            <a:ext cx="2950263" cy="497050"/>
          </a:xfrm>
          <a:prstGeom prst="rect">
            <a:avLst/>
          </a:prstGeom>
        </p:spPr>
        <p:txBody>
          <a:bodyPr vert="horz" lIns="91463" tIns="45736" rIns="91463" bIns="45736" rtlCol="0" anchor="b"/>
          <a:lstStyle>
            <a:lvl1pPr algn="r">
              <a:defRPr sz="1200"/>
            </a:lvl1pPr>
          </a:lstStyle>
          <a:p>
            <a:fld id="{414AACB4-2B78-4D29-82CA-9D17867C5FA9}" type="slidenum">
              <a:rPr lang="en-GB" smtClean="0"/>
              <a:pPr/>
              <a:t>‹#›</a:t>
            </a:fld>
            <a:endParaRPr lang="en-GB"/>
          </a:p>
        </p:txBody>
      </p:sp>
    </p:spTree>
    <p:extLst>
      <p:ext uri="{BB962C8B-B14F-4D97-AF65-F5344CB8AC3E}">
        <p14:creationId xmlns:p14="http://schemas.microsoft.com/office/powerpoint/2010/main" val="359664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white"/>
                </a:solidFill>
              </a:rPr>
              <a:pPr>
                <a:defRPr/>
              </a:pPr>
              <a:t>2</a:t>
            </a:fld>
            <a:endParaRPr lang="en-GB" dirty="0">
              <a:solidFill>
                <a:prstClr val="white"/>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This is an example of</a:t>
            </a:r>
            <a:r>
              <a:rPr lang="en-GB" i="0" baseline="0" dirty="0" smtClean="0"/>
              <a:t> the average costs we are actually paying at the moment, by need type – for autism</a:t>
            </a:r>
          </a:p>
          <a:p>
            <a:r>
              <a:rPr lang="en-GB" dirty="0">
                <a:solidFill>
                  <a:srgbClr val="000000"/>
                </a:solidFill>
                <a:latin typeface="Times New Roman" pitchFamily="16" charset="0"/>
                <a:ea typeface="ＭＳ Ｐゴシック" charset="0"/>
                <a:cs typeface="ＭＳ Ｐゴシック" charset="0"/>
              </a:rPr>
              <a:t>Previous slide Mainstream £17.6 K related to 25 hours 14-15 - New £6k process for 15-16 is £15k</a:t>
            </a:r>
          </a:p>
          <a:p>
            <a:r>
              <a:rPr lang="en-GB" dirty="0">
                <a:solidFill>
                  <a:srgbClr val="000000"/>
                </a:solidFill>
                <a:latin typeface="Times New Roman" pitchFamily="16" charset="0"/>
                <a:ea typeface="ＭＳ Ｐゴシック" charset="0"/>
                <a:cs typeface="ＭＳ Ｐゴシック" charset="0"/>
              </a:rPr>
              <a:t> </a:t>
            </a:r>
            <a:r>
              <a:rPr lang="en-GB" dirty="0"/>
              <a:t>*excludes the cost of home to school transport in case anyone believes these are a cheaper option!</a:t>
            </a:r>
          </a:p>
          <a:p>
            <a:r>
              <a:rPr lang="en-GB" dirty="0">
                <a:solidFill>
                  <a:srgbClr val="000000"/>
                </a:solidFill>
                <a:latin typeface="Times New Roman" pitchFamily="16" charset="0"/>
                <a:ea typeface="ＭＳ Ｐゴシック" charset="0"/>
                <a:cs typeface="ＭＳ Ｐゴシック" charset="0"/>
              </a:rPr>
              <a:t>Placement in mainstream is more cost effective than using the non-maintained and independent sector.</a:t>
            </a:r>
          </a:p>
          <a:p>
            <a:r>
              <a:rPr lang="en-GB" dirty="0">
                <a:solidFill>
                  <a:srgbClr val="000000"/>
                </a:solidFill>
                <a:latin typeface="Times New Roman" pitchFamily="16" charset="0"/>
                <a:ea typeface="ＭＳ Ｐゴシック" charset="0"/>
                <a:cs typeface="ＭＳ Ｐゴシック" charset="0"/>
              </a:rPr>
              <a:t>In conclusion, we are still at an early stage in the new process but th</a:t>
            </a:r>
            <a:r>
              <a:rPr lang="en-GB" sz="2400" dirty="0"/>
              <a:t>ere are already over 500 pupils funded without a Statement (253 of these were approved in October alone)</a:t>
            </a:r>
          </a:p>
          <a:p>
            <a:r>
              <a:rPr lang="en-GB" sz="2400" dirty="0">
                <a:solidFill>
                  <a:srgbClr val="000000"/>
                </a:solidFill>
                <a:latin typeface="Times New Roman" pitchFamily="16" charset="0"/>
                <a:ea typeface="ＭＳ Ｐゴシック" charset="0"/>
                <a:cs typeface="ＭＳ Ｐゴシック" charset="0"/>
              </a:rPr>
              <a:t>our summer review will provide us with a clearer picture of the overall number of high need pupils and the associated cost and whether the new process is reducing the number of EHCPs (one of our key objectives).</a:t>
            </a:r>
            <a:endParaRPr lang="en-GB" sz="2400" dirty="0"/>
          </a:p>
          <a:p>
            <a:pPr marL="341825" lvl="1" indent="-341825">
              <a:spcBef>
                <a:spcPts val="801"/>
              </a:spcBef>
              <a:buFont typeface="Arial" charset="0"/>
              <a:buChar char="•"/>
            </a:pPr>
            <a:endParaRPr lang="en-GB" sz="2400" kern="0" dirty="0"/>
          </a:p>
          <a:p>
            <a:pPr defTabSz="449937" eaLnBrk="0" fontAlgn="base" hangingPunct="0">
              <a:spcBef>
                <a:spcPct val="30000"/>
              </a:spcBef>
              <a:spcAft>
                <a:spcPct val="0"/>
              </a:spcAft>
              <a:buClr>
                <a:srgbClr val="000000"/>
              </a:buClr>
              <a:buSzPct val="100000"/>
              <a:defRPr/>
            </a:pP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white"/>
                </a:solidFill>
              </a:rPr>
              <a:pPr>
                <a:defRPr/>
              </a:pPr>
              <a:t>46</a:t>
            </a:fld>
            <a:endParaRPr lang="en-GB" dirty="0">
              <a:solidFill>
                <a:prstClr val="white"/>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937" eaLnBrk="0" fontAlgn="base" hangingPunct="0">
              <a:spcBef>
                <a:spcPct val="30000"/>
              </a:spcBef>
              <a:spcAft>
                <a:spcPct val="0"/>
              </a:spcAft>
              <a:buClr>
                <a:srgbClr val="000000"/>
              </a:buClr>
              <a:buSzPct val="100000"/>
              <a:defRPr/>
            </a:pPr>
            <a:r>
              <a:rPr lang="en-GB" dirty="0" smtClean="0"/>
              <a:t>Emphasise we needed a fair and transparent way of implementing the national reforms in Kent</a:t>
            </a:r>
          </a:p>
          <a:p>
            <a:pPr defTabSz="449937" eaLnBrk="0" fontAlgn="base" hangingPunct="0">
              <a:spcBef>
                <a:spcPct val="30000"/>
              </a:spcBef>
              <a:spcAft>
                <a:spcPct val="0"/>
              </a:spcAft>
              <a:buClr>
                <a:srgbClr val="000000"/>
              </a:buClr>
              <a:buSzPct val="100000"/>
              <a:defRPr/>
            </a:pPr>
            <a:r>
              <a:rPr lang="en-GB" dirty="0" smtClean="0"/>
              <a:t>New Heads may not know</a:t>
            </a:r>
            <a:r>
              <a:rPr lang="en-GB" baseline="0" dirty="0" smtClean="0"/>
              <a:t> </a:t>
            </a:r>
            <a:r>
              <a:rPr lang="en-GB" dirty="0" smtClean="0"/>
              <a:t>that they all bought into this as an approach</a:t>
            </a:r>
            <a:r>
              <a:rPr lang="en-GB" baseline="0" dirty="0" smtClean="0"/>
              <a:t> to distributing the funding, and that schools helped us develop, test and refine the eligibility</a:t>
            </a:r>
            <a:endParaRPr lang="en-GB" dirty="0" smtClean="0"/>
          </a:p>
          <a:p>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white"/>
                </a:solidFill>
              </a:rPr>
              <a:pPr>
                <a:defRPr/>
              </a:pPr>
              <a:t>47</a:t>
            </a:fld>
            <a:endParaRPr lang="en-GB" dirty="0">
              <a:solidFill>
                <a:prstClr val="white"/>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r>
              <a:rPr lang="en-GB" b="1" dirty="0" smtClean="0"/>
              <a:t>Outstanding risks/points to note</a:t>
            </a:r>
          </a:p>
          <a:p>
            <a:endParaRPr lang="en-GB" b="1" dirty="0" smtClean="0"/>
          </a:p>
          <a:p>
            <a:r>
              <a:rPr lang="en-GB" b="0" dirty="0" smtClean="0"/>
              <a:t>NFP structure</a:t>
            </a:r>
          </a:p>
          <a:p>
            <a:r>
              <a:rPr lang="en-GB" b="0" dirty="0" smtClean="0"/>
              <a:t>Charitable</a:t>
            </a:r>
            <a:r>
              <a:rPr lang="en-GB" b="0" baseline="0" dirty="0" smtClean="0"/>
              <a:t> status will depend on Charities Commission view on how constitutional documents phrased etc.  But fact that BLT has done this is a good indication.</a:t>
            </a:r>
            <a:endParaRPr lang="en-GB" b="0" dirty="0" smtClean="0"/>
          </a:p>
          <a:p>
            <a:r>
              <a:rPr lang="en-GB" b="0" dirty="0" smtClean="0"/>
              <a:t>The burdens</a:t>
            </a:r>
            <a:r>
              <a:rPr lang="en-GB" b="0" baseline="0" dirty="0" smtClean="0"/>
              <a:t> do not outweigh the potential benefits </a:t>
            </a:r>
            <a:endParaRPr lang="en-GB" b="0" dirty="0" smtClean="0"/>
          </a:p>
          <a:p>
            <a:endParaRPr lang="en-GB" b="0" dirty="0" smtClean="0"/>
          </a:p>
          <a:p>
            <a:r>
              <a:rPr lang="en-GB" b="0" dirty="0" smtClean="0"/>
              <a:t>Academies</a:t>
            </a:r>
            <a:r>
              <a:rPr lang="en-GB" b="0" baseline="0" dirty="0" smtClean="0"/>
              <a:t> can be controlling and won’t affect Teckal status</a:t>
            </a:r>
            <a:endParaRPr lang="en-GB" b="0" dirty="0" smtClean="0"/>
          </a:p>
          <a:p>
            <a:endParaRPr lang="en-GB" dirty="0" smtClean="0"/>
          </a:p>
          <a:p>
            <a:r>
              <a:rPr lang="en-GB" dirty="0" smtClean="0"/>
              <a:t>Definition</a:t>
            </a:r>
            <a:r>
              <a:rPr lang="en-GB" baseline="0" dirty="0" smtClean="0"/>
              <a:t> of how the control actually equates in practice in order to ensure Teckal compliance</a:t>
            </a:r>
          </a:p>
          <a:p>
            <a:endParaRPr lang="en-GB" baseline="0" dirty="0" smtClean="0"/>
          </a:p>
          <a:p>
            <a:r>
              <a:rPr lang="en-GB" baseline="0" dirty="0" smtClean="0"/>
              <a:t>Quantification of pensions bond, VAT issue etc dependent on scope agreed.</a:t>
            </a:r>
          </a:p>
          <a:p>
            <a:endParaRPr lang="en-GB" baseline="0" dirty="0" smtClean="0"/>
          </a:p>
          <a:p>
            <a:r>
              <a:rPr lang="en-GB" baseline="0" dirty="0" smtClean="0"/>
              <a:t>80/20 issue is a problem ie if turnover of non owners exceeds 20%. Mitigation is to ensure that if sign up new customers then the become guarantors also.  Difference here is that that if all trading done in CLS, then the only 20% that will be relevant will be the sales from New co to trading subsidiary.  So this will definitely be worth exploring.</a:t>
            </a:r>
          </a:p>
          <a:p>
            <a:endParaRPr lang="en-GB" baseline="0" dirty="0" smtClean="0"/>
          </a:p>
          <a:p>
            <a:r>
              <a:rPr lang="en-GB" baseline="0" dirty="0" smtClean="0"/>
              <a:t>Buying support services – can do though there is risk due to Counsel advice as not 100% owned by LA.  Hamberg exception may help as this is NFP</a:t>
            </a:r>
          </a:p>
          <a:p>
            <a:r>
              <a:rPr lang="en-GB" dirty="0" smtClean="0"/>
              <a:t>The NewCo would need to sell</a:t>
            </a:r>
            <a:r>
              <a:rPr lang="en-GB" baseline="0" dirty="0" smtClean="0"/>
              <a:t> to the CLS the support services that it needs to undertake traded services.  Would be useful to make new staff employed by the trading company over time to reduce sales from charity to trading company.  </a:t>
            </a:r>
          </a:p>
          <a:p>
            <a:endParaRPr lang="en-GB" dirty="0" smtClean="0"/>
          </a:p>
          <a:p>
            <a:r>
              <a:rPr lang="en-GB" dirty="0" smtClean="0"/>
              <a:t>In my view this needs specialist</a:t>
            </a:r>
            <a:r>
              <a:rPr lang="en-GB" baseline="0" dirty="0" smtClean="0"/>
              <a:t> charity lawyer advice but would not suggest till get OK to progress to final business case.</a:t>
            </a:r>
            <a:endParaRPr lang="en-GB" dirty="0"/>
          </a:p>
        </p:txBody>
      </p:sp>
      <p:sp>
        <p:nvSpPr>
          <p:cNvPr id="4" name="Slide Number Placeholder 3"/>
          <p:cNvSpPr>
            <a:spLocks noGrp="1"/>
          </p:cNvSpPr>
          <p:nvPr>
            <p:ph type="sldNum" sz="quarter" idx="10"/>
          </p:nvPr>
        </p:nvSpPr>
        <p:spPr/>
        <p:txBody>
          <a:bodyPr/>
          <a:lstStyle/>
          <a:p>
            <a:fld id="{E7A4F9B4-6C07-412F-8260-7097FB9360AC}"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67867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4AACB4-2B78-4D29-82CA-9D17867C5FA9}"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85115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Developing </a:t>
            </a:r>
            <a:r>
              <a:rPr lang="en-US" sz="1200" b="1" kern="1200" dirty="0" smtClean="0">
                <a:solidFill>
                  <a:schemeClr val="tx1"/>
                </a:solidFill>
                <a:effectLst/>
                <a:latin typeface="+mn-lt"/>
                <a:ea typeface="+mn-ea"/>
                <a:cs typeface="+mn-cs"/>
              </a:rPr>
              <a:t>individual and more </a:t>
            </a:r>
            <a:r>
              <a:rPr lang="en-US" sz="1200" b="1" kern="1200" dirty="0" err="1" smtClean="0">
                <a:solidFill>
                  <a:schemeClr val="tx1"/>
                </a:solidFill>
                <a:effectLst/>
                <a:latin typeface="+mn-lt"/>
                <a:ea typeface="+mn-ea"/>
                <a:cs typeface="+mn-cs"/>
              </a:rPr>
              <a:t>personalised</a:t>
            </a:r>
            <a:r>
              <a:rPr lang="en-US" sz="1200" b="1" kern="1200" dirty="0" smtClean="0">
                <a:solidFill>
                  <a:schemeClr val="tx1"/>
                </a:solidFill>
                <a:effectLst/>
                <a:latin typeface="+mn-lt"/>
                <a:ea typeface="+mn-ea"/>
                <a:cs typeface="+mn-cs"/>
              </a:rPr>
              <a:t> learning pathways</a:t>
            </a:r>
            <a:r>
              <a:rPr lang="en-US" sz="1200" kern="1200" dirty="0" smtClean="0">
                <a:solidFill>
                  <a:schemeClr val="tx1"/>
                </a:solidFill>
                <a:effectLst/>
                <a:latin typeface="+mn-lt"/>
                <a:ea typeface="+mn-ea"/>
                <a:cs typeface="+mn-cs"/>
              </a:rPr>
              <a:t> supported by approaches that address emotional well-being and barriers to learning.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14AACB4-2B78-4D29-82CA-9D17867C5FA9}"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1135988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Ensuring</a:t>
            </a:r>
            <a:r>
              <a:rPr lang="en-US" sz="1200" b="1" kern="1200" dirty="0" smtClean="0">
                <a:solidFill>
                  <a:schemeClr val="tx1"/>
                </a:solidFill>
                <a:effectLst/>
                <a:latin typeface="+mn-lt"/>
                <a:ea typeface="+mn-ea"/>
                <a:cs typeface="+mn-cs"/>
              </a:rPr>
              <a:t> parental engagement and involvement</a:t>
            </a:r>
            <a:r>
              <a:rPr lang="en-US" sz="1200" kern="1200" dirty="0" smtClean="0">
                <a:solidFill>
                  <a:schemeClr val="tx1"/>
                </a:solidFill>
                <a:effectLst/>
                <a:latin typeface="+mn-lt"/>
                <a:ea typeface="+mn-ea"/>
                <a:cs typeface="+mn-cs"/>
              </a:rPr>
              <a:t> - improving outcomes for vulnerable learners by supporting parents to be more involved in their children’s learning and progress, with high aspirations for the future.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14AACB4-2B78-4D29-82CA-9D17867C5FA9}"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337245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937" eaLnBrk="0" fontAlgn="base" hangingPunct="0">
              <a:spcBef>
                <a:spcPct val="30000"/>
              </a:spcBef>
              <a:spcAft>
                <a:spcPct val="0"/>
              </a:spcAft>
              <a:buClr>
                <a:srgbClr val="000000"/>
              </a:buClr>
              <a:buSzPct val="100000"/>
              <a:defRPr/>
            </a:pPr>
            <a:r>
              <a:rPr lang="en-GB" dirty="0" smtClean="0"/>
              <a:t>Emphasise we needed a fair and transparent way of implementing the national reforms in Kent</a:t>
            </a:r>
          </a:p>
          <a:p>
            <a:pPr defTabSz="449937" eaLnBrk="0" fontAlgn="base" hangingPunct="0">
              <a:spcBef>
                <a:spcPct val="30000"/>
              </a:spcBef>
              <a:spcAft>
                <a:spcPct val="0"/>
              </a:spcAft>
              <a:buClr>
                <a:srgbClr val="000000"/>
              </a:buClr>
              <a:buSzPct val="100000"/>
              <a:defRPr/>
            </a:pPr>
            <a:r>
              <a:rPr lang="en-GB" dirty="0" smtClean="0"/>
              <a:t>New Heads may not know</a:t>
            </a:r>
            <a:r>
              <a:rPr lang="en-GB" baseline="0" dirty="0" smtClean="0"/>
              <a:t> </a:t>
            </a:r>
            <a:r>
              <a:rPr lang="en-GB" dirty="0" smtClean="0"/>
              <a:t>that they all bought into this as an approach</a:t>
            </a:r>
            <a:r>
              <a:rPr lang="en-GB" baseline="0" dirty="0" smtClean="0"/>
              <a:t> to distributing the funding, and that schools helped us develop, test and refine the eligibility</a:t>
            </a:r>
            <a:endParaRPr lang="en-GB" dirty="0" smtClean="0"/>
          </a:p>
          <a:p>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white"/>
                </a:solidFill>
              </a:rPr>
              <a:pPr>
                <a:defRPr/>
              </a:pPr>
              <a:t>42</a:t>
            </a:fld>
            <a:endParaRPr lang="en-GB" dirty="0">
              <a:solidFill>
                <a:prstClr val="white"/>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developed an ICT system so SENCOs didn’t have to know spreadsheets or do calculations and paper forms. </a:t>
            </a:r>
          </a:p>
          <a:p>
            <a:pPr defTabSz="449937" eaLnBrk="0" fontAlgn="base" hangingPunct="0">
              <a:spcBef>
                <a:spcPct val="30000"/>
              </a:spcBef>
              <a:spcAft>
                <a:spcPct val="0"/>
              </a:spcAft>
              <a:buClr>
                <a:srgbClr val="000000"/>
              </a:buClr>
              <a:buSzPct val="100000"/>
              <a:defRPr/>
            </a:pPr>
            <a:r>
              <a:rPr lang="en-GB" baseline="0" dirty="0" smtClean="0"/>
              <a:t>We’ve set up a user group to ensure feedback irons out the glitches. We know there are still problems with the timetable. We made changes so it </a:t>
            </a:r>
            <a:r>
              <a:rPr lang="en-GB" kern="0" dirty="0">
                <a:ea typeface="ＭＳ Ｐゴシック" charset="0"/>
              </a:rPr>
              <a:t>can now be printed separately but </a:t>
            </a:r>
            <a:r>
              <a:rPr lang="en-GB" baseline="0" dirty="0" smtClean="0"/>
              <a:t>the audit level of detail (which records 5 minute slots) is causing some challenges so we are looking at how we can maintain accuracy and have flexibility. SOME SENCOS in WEST KENT ARE PARTICULARLY AGGITATED ABOUT THIS</a:t>
            </a:r>
          </a:p>
          <a:p>
            <a:pPr marL="0" lvl="1" defTabSz="449937" eaLnBrk="0" fontAlgn="base" hangingPunct="0">
              <a:spcBef>
                <a:spcPct val="30000"/>
              </a:spcBef>
              <a:spcAft>
                <a:spcPct val="0"/>
              </a:spcAft>
              <a:buClr>
                <a:srgbClr val="000000"/>
              </a:buClr>
              <a:buSzPct val="100000"/>
              <a:defRPr/>
            </a:pPr>
            <a:r>
              <a:rPr lang="en-GB" sz="2400" kern="0" dirty="0">
                <a:ea typeface="ＭＳ Ｐゴシック" charset="0"/>
              </a:rPr>
              <a:t>We have developed a ‘reapply’ function that reactivates the previous application as the template</a:t>
            </a:r>
          </a:p>
          <a:p>
            <a:pPr defTabSz="449937" eaLnBrk="0" fontAlgn="base" hangingPunct="0">
              <a:spcBef>
                <a:spcPct val="30000"/>
              </a:spcBef>
              <a:spcAft>
                <a:spcPct val="0"/>
              </a:spcAft>
              <a:buClr>
                <a:srgbClr val="000000"/>
              </a:buClr>
              <a:buSzPct val="100000"/>
              <a:defRPr/>
            </a:pPr>
            <a:r>
              <a:rPr lang="en-GB" baseline="0" dirty="0" smtClean="0"/>
              <a:t>We can see SENCOs who have become expert at provision planning now need to become familiar with annual reviews of EHCP as well as LIFT paperwork. So very importantly, we are working on removing duplication where we can e.g. with provision planning.</a:t>
            </a:r>
          </a:p>
          <a:p>
            <a:r>
              <a:rPr lang="en-GB" baseline="0" dirty="0" smtClean="0"/>
              <a:t>  </a:t>
            </a: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white"/>
                </a:solidFill>
              </a:rPr>
              <a:pPr>
                <a:defRPr/>
              </a:pPr>
              <a:t>43</a:t>
            </a:fld>
            <a:endParaRPr lang="en-GB" dirty="0">
              <a:solidFill>
                <a:prstClr val="white"/>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illustrates the year on year increase in the number of</a:t>
            </a:r>
            <a:r>
              <a:rPr lang="en-GB" baseline="0" dirty="0" smtClean="0"/>
              <a:t> Kent children and young people identified as high needs and the resource implications for the future.  The next slide shows how these pupils are distributed by type of placement.</a:t>
            </a:r>
          </a:p>
          <a:p>
            <a:r>
              <a:rPr lang="en-GB" dirty="0">
                <a:solidFill>
                  <a:srgbClr val="000000"/>
                </a:solidFill>
                <a:latin typeface="Times New Roman" pitchFamily="16" charset="0"/>
                <a:ea typeface="ＭＳ Ｐゴシック" charset="0"/>
                <a:cs typeface="ＭＳ Ｐゴシック" charset="0"/>
              </a:rPr>
              <a:t>We need to point out that these numbers and cost do not include the first 6k in mainstream</a:t>
            </a:r>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white"/>
                </a:solidFill>
              </a:rPr>
              <a:pPr>
                <a:defRPr/>
              </a:pPr>
              <a:t>44</a:t>
            </a:fld>
            <a:endParaRPr lang="en-GB" dirty="0">
              <a:solidFill>
                <a:prstClr val="white"/>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latin typeface="Times New Roman" pitchFamily="16" charset="0"/>
                <a:ea typeface="ＭＳ Ｐゴシック" charset="0"/>
                <a:cs typeface="ＭＳ Ｐゴシック" charset="0"/>
              </a:rPr>
              <a:t>The number of High Needs is increasing at a greater rate than overall growth in pupil numbers.  </a:t>
            </a:r>
          </a:p>
          <a:p>
            <a:r>
              <a:rPr lang="en-GB" dirty="0">
                <a:solidFill>
                  <a:srgbClr val="000000"/>
                </a:solidFill>
                <a:latin typeface="Times New Roman" pitchFamily="16" charset="0"/>
                <a:ea typeface="ＭＳ Ｐゴシック" charset="0"/>
                <a:cs typeface="ＭＳ Ｐゴシック" charset="0"/>
              </a:rPr>
              <a:t>an increase of 4.1% in 2014-15 and anticipated at around 5.5% in 2015-16. </a:t>
            </a:r>
          </a:p>
          <a:p>
            <a:r>
              <a:rPr lang="en-GB" dirty="0">
                <a:solidFill>
                  <a:srgbClr val="000000"/>
                </a:solidFill>
                <a:latin typeface="Times New Roman" pitchFamily="16" charset="0"/>
                <a:ea typeface="ＭＳ Ｐゴシック" charset="0"/>
                <a:cs typeface="ＭＳ Ｐゴシック" charset="0"/>
              </a:rPr>
              <a:t>If this trend continues from 2016-17 high needs placements will increase annually by around 6%.  </a:t>
            </a:r>
          </a:p>
          <a:p>
            <a:r>
              <a:rPr lang="en-GB" dirty="0">
                <a:solidFill>
                  <a:srgbClr val="000000"/>
                </a:solidFill>
                <a:latin typeface="Times New Roman" pitchFamily="16" charset="0"/>
                <a:ea typeface="ＭＳ Ｐゴシック" charset="0"/>
                <a:cs typeface="ＭＳ Ｐゴシック" charset="0"/>
              </a:rPr>
              <a:t>We have been addressing the funding pressure from headroom generated from the schools block. This is only a time limited solution until we start to see an increase in pupils in the secondary phase, the fear we have beyond this point is that we will need to consider reducing school funding rates to meet this cost, unless we can stem the flood of high need placements. </a:t>
            </a:r>
          </a:p>
          <a:p>
            <a:r>
              <a:rPr lang="en-GB" dirty="0">
                <a:solidFill>
                  <a:srgbClr val="000000"/>
                </a:solidFill>
                <a:latin typeface="Times New Roman" pitchFamily="16" charset="0"/>
                <a:ea typeface="ＭＳ Ｐゴシック" charset="0"/>
                <a:cs typeface="ＭＳ Ｐゴシック" charset="0"/>
              </a:rPr>
              <a:t> </a:t>
            </a:r>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white"/>
                </a:solidFill>
              </a:rPr>
              <a:pPr>
                <a:defRPr/>
              </a:pPr>
              <a:t>45</a:t>
            </a:fld>
            <a:endParaRPr lang="en-GB" dirty="0">
              <a:solidFill>
                <a:prstClr val="white"/>
              </a:solidFill>
            </a:endParaRPr>
          </a:p>
        </p:txBody>
      </p:sp>
    </p:spTree>
    <p:extLst>
      <p:ext uri="{BB962C8B-B14F-4D97-AF65-F5344CB8AC3E}">
        <p14:creationId xmlns:p14="http://schemas.microsoft.com/office/powerpoint/2010/main" val="2607030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print"/>
          <a:srcRect/>
          <a:stretch>
            <a:fillRect/>
          </a:stretch>
        </p:blipFill>
        <p:spPr bwMode="auto">
          <a:xfrm>
            <a:off x="7380288" y="5821363"/>
            <a:ext cx="1223962" cy="819150"/>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539750" y="5661025"/>
            <a:ext cx="8027988" cy="0"/>
          </a:xfrm>
          <a:prstGeom prst="line">
            <a:avLst/>
          </a:prstGeom>
          <a:noFill/>
          <a:ln w="12700">
            <a:solidFill>
              <a:schemeClr val="tx1"/>
            </a:solidFill>
            <a:round/>
            <a:headEnd/>
            <a:tailEnd/>
          </a:ln>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917942D3-5EC2-4CA6-9095-3D20850EEE41}" type="datetimeFigureOut">
              <a:rPr lang="en-GB"/>
              <a:pPr>
                <a:defRPr/>
              </a:pPr>
              <a:t>03/03/2016</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45025E2-10ED-460C-B2D3-AC91319B7B4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BC80EB0-2782-4A52-8DF4-89110DEDA941}" type="datetimeFigureOut">
              <a:rPr lang="en-GB"/>
              <a:pPr>
                <a:defRPr/>
              </a:pPr>
              <a:t>03/03/2016</a:t>
            </a:fld>
            <a:endParaRPr lang="en-GB"/>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86ED6CE6-7216-400E-8167-353788D54AD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F2FC739-95EA-4510-BFF8-9480E67BAB50}" type="datetimeFigureOut">
              <a:rPr lang="en-GB"/>
              <a:pPr>
                <a:defRPr/>
              </a:pPr>
              <a:t>03/03/2016</a:t>
            </a:fld>
            <a:endParaRPr lang="en-GB"/>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C67DA10-5351-4CEA-8985-8102B5B7664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a:solidFill>
              <a:schemeClr val="bg1">
                <a:lumMod val="75000"/>
              </a:schemeClr>
            </a:solidFill>
          </a:ln>
        </p:spPr>
        <p:txBody>
          <a:bodyPr>
            <a:normAutofit/>
          </a:bodyPr>
          <a:lstStyle>
            <a:lvl1pPr>
              <a:defRPr sz="28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0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4" name="Picture 3"/>
          <p:cNvPicPr>
            <a:picLocks noChangeAspect="1"/>
          </p:cNvPicPr>
          <p:nvPr/>
        </p:nvPicPr>
        <p:blipFill>
          <a:blip r:embed="rId2" cstate="print"/>
          <a:stretch>
            <a:fillRect/>
          </a:stretch>
        </p:blipFill>
        <p:spPr>
          <a:xfrm>
            <a:off x="1006200" y="2469301"/>
            <a:ext cx="941870" cy="1018850"/>
          </a:xfrm>
          <a:prstGeom prst="rect">
            <a:avLst/>
          </a:prstGeom>
        </p:spPr>
      </p:pic>
    </p:spTree>
    <p:extLst>
      <p:ext uri="{BB962C8B-B14F-4D97-AF65-F5344CB8AC3E}">
        <p14:creationId xmlns:p14="http://schemas.microsoft.com/office/powerpoint/2010/main" val="19045535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3"/>
          <p:cNvPicPr>
            <a:picLocks noChangeAspect="1"/>
          </p:cNvPicPr>
          <p:nvPr/>
        </p:nvPicPr>
        <p:blipFill>
          <a:blip r:embed="rId2" cstate="print"/>
          <a:stretch>
            <a:fillRect/>
          </a:stretch>
        </p:blipFill>
        <p:spPr>
          <a:xfrm>
            <a:off x="237573" y="203180"/>
            <a:ext cx="597314" cy="646133"/>
          </a:xfrm>
          <a:prstGeom prst="rect">
            <a:avLst/>
          </a:prstGeom>
        </p:spPr>
      </p:pic>
    </p:spTree>
    <p:extLst>
      <p:ext uri="{BB962C8B-B14F-4D97-AF65-F5344CB8AC3E}">
        <p14:creationId xmlns:p14="http://schemas.microsoft.com/office/powerpoint/2010/main" val="177291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p:nvPicPr>
        <p:blipFill>
          <a:blip r:embed="rId2" cstate="print"/>
          <a:stretch>
            <a:fillRect/>
          </a:stretch>
        </p:blipFill>
        <p:spPr>
          <a:xfrm>
            <a:off x="722313" y="2906713"/>
            <a:ext cx="735426" cy="795533"/>
          </a:xfrm>
          <a:prstGeom prst="rect">
            <a:avLst/>
          </a:prstGeom>
        </p:spPr>
      </p:pic>
    </p:spTree>
    <p:extLst>
      <p:ext uri="{BB962C8B-B14F-4D97-AF65-F5344CB8AC3E}">
        <p14:creationId xmlns:p14="http://schemas.microsoft.com/office/powerpoint/2010/main" val="82079389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251520" y="908720"/>
            <a:ext cx="4244280" cy="54006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908720"/>
            <a:ext cx="4244280" cy="54006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5" name="Picture 4"/>
          <p:cNvPicPr>
            <a:picLocks noChangeAspect="1"/>
          </p:cNvPicPr>
          <p:nvPr/>
        </p:nvPicPr>
        <p:blipFill>
          <a:blip r:embed="rId2" cstate="print"/>
          <a:stretch>
            <a:fillRect/>
          </a:stretch>
        </p:blipFill>
        <p:spPr>
          <a:xfrm>
            <a:off x="237573" y="203180"/>
            <a:ext cx="597314" cy="646133"/>
          </a:xfrm>
          <a:prstGeom prst="rect">
            <a:avLst/>
          </a:prstGeom>
        </p:spPr>
      </p:pic>
    </p:spTree>
    <p:extLst>
      <p:ext uri="{BB962C8B-B14F-4D97-AF65-F5344CB8AC3E}">
        <p14:creationId xmlns:p14="http://schemas.microsoft.com/office/powerpoint/2010/main" val="936021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251520" y="895351"/>
            <a:ext cx="4245868" cy="639762"/>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1665760"/>
            <a:ext cx="4245868" cy="469059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4" y="900602"/>
            <a:ext cx="4247456" cy="634511"/>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0"/>
          </p:nvPr>
        </p:nvSpPr>
        <p:spPr>
          <a:xfrm>
            <a:off x="4646612" y="1665760"/>
            <a:ext cx="4245868" cy="469059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p:cNvPicPr>
            <a:picLocks noChangeAspect="1"/>
          </p:cNvPicPr>
          <p:nvPr/>
        </p:nvPicPr>
        <p:blipFill>
          <a:blip r:embed="rId2" cstate="print"/>
          <a:stretch>
            <a:fillRect/>
          </a:stretch>
        </p:blipFill>
        <p:spPr>
          <a:xfrm>
            <a:off x="237573" y="203180"/>
            <a:ext cx="597314" cy="646133"/>
          </a:xfrm>
          <a:prstGeom prst="rect">
            <a:avLst/>
          </a:prstGeom>
        </p:spPr>
      </p:pic>
    </p:spTree>
    <p:extLst>
      <p:ext uri="{BB962C8B-B14F-4D97-AF65-F5344CB8AC3E}">
        <p14:creationId xmlns:p14="http://schemas.microsoft.com/office/powerpoint/2010/main" val="317697508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pic>
        <p:nvPicPr>
          <p:cNvPr id="3" name="Picture 2"/>
          <p:cNvPicPr>
            <a:picLocks noChangeAspect="1"/>
          </p:cNvPicPr>
          <p:nvPr/>
        </p:nvPicPr>
        <p:blipFill>
          <a:blip r:embed="rId2" cstate="print"/>
          <a:stretch>
            <a:fillRect/>
          </a:stretch>
        </p:blipFill>
        <p:spPr>
          <a:xfrm>
            <a:off x="237573" y="203180"/>
            <a:ext cx="597314" cy="646133"/>
          </a:xfrm>
          <a:prstGeom prst="rect">
            <a:avLst/>
          </a:prstGeom>
        </p:spPr>
      </p:pic>
    </p:spTree>
    <p:extLst>
      <p:ext uri="{BB962C8B-B14F-4D97-AF65-F5344CB8AC3E}">
        <p14:creationId xmlns:p14="http://schemas.microsoft.com/office/powerpoint/2010/main" val="802627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37573" y="203180"/>
            <a:ext cx="597314" cy="646133"/>
          </a:xfrm>
          <a:prstGeom prst="rect">
            <a:avLst/>
          </a:prstGeom>
        </p:spPr>
      </p:pic>
    </p:spTree>
    <p:extLst>
      <p:ext uri="{BB962C8B-B14F-4D97-AF65-F5344CB8AC3E}">
        <p14:creationId xmlns:p14="http://schemas.microsoft.com/office/powerpoint/2010/main" val="706396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663"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491880" y="273050"/>
            <a:ext cx="5194920" cy="585311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47663"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p:nvPicPr>
        <p:blipFill>
          <a:blip r:embed="rId2" cstate="print"/>
          <a:stretch>
            <a:fillRect/>
          </a:stretch>
        </p:blipFill>
        <p:spPr>
          <a:xfrm>
            <a:off x="347663" y="273050"/>
            <a:ext cx="473972" cy="512710"/>
          </a:xfrm>
          <a:prstGeom prst="rect">
            <a:avLst/>
          </a:prstGeom>
        </p:spPr>
      </p:pic>
    </p:spTree>
    <p:extLst>
      <p:ext uri="{BB962C8B-B14F-4D97-AF65-F5344CB8AC3E}">
        <p14:creationId xmlns:p14="http://schemas.microsoft.com/office/powerpoint/2010/main" val="377907226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print"/>
          <a:srcRect/>
          <a:stretch>
            <a:fillRect/>
          </a:stretch>
        </p:blipFill>
        <p:spPr bwMode="auto">
          <a:xfrm>
            <a:off x="8248650" y="6237288"/>
            <a:ext cx="860425" cy="576262"/>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107950" y="6199188"/>
            <a:ext cx="8964613" cy="0"/>
          </a:xfrm>
          <a:prstGeom prst="line">
            <a:avLst/>
          </a:prstGeom>
          <a:noFill/>
          <a:ln w="12700">
            <a:solidFill>
              <a:schemeClr val="tx1"/>
            </a:solidFill>
            <a:round/>
            <a:headEnd/>
            <a:tailEnd/>
          </a:ln>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14DFECE3-B449-4FC6-AE8A-479A3CFDAE61}" type="datetimeFigureOut">
              <a:rPr lang="en-GB"/>
              <a:pPr>
                <a:defRPr/>
              </a:pPr>
              <a:t>03/03/2016</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3457EB3-5F5B-4859-94AC-0BDC9CBE1DED}"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0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p:nvPicPr>
        <p:blipFill>
          <a:blip r:embed="rId2" cstate="print"/>
          <a:stretch>
            <a:fillRect/>
          </a:stretch>
        </p:blipFill>
        <p:spPr>
          <a:xfrm>
            <a:off x="6681374" y="4770507"/>
            <a:ext cx="597314" cy="646133"/>
          </a:xfrm>
          <a:prstGeom prst="rect">
            <a:avLst/>
          </a:prstGeom>
        </p:spPr>
      </p:pic>
    </p:spTree>
    <p:extLst>
      <p:ext uri="{BB962C8B-B14F-4D97-AF65-F5344CB8AC3E}">
        <p14:creationId xmlns:p14="http://schemas.microsoft.com/office/powerpoint/2010/main" val="3004060118"/>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p:nvPicPr>
        <p:blipFill>
          <a:blip r:embed="rId2" cstate="print"/>
          <a:stretch>
            <a:fillRect/>
          </a:stretch>
        </p:blipFill>
        <p:spPr>
          <a:xfrm>
            <a:off x="237573" y="203180"/>
            <a:ext cx="597314" cy="646133"/>
          </a:xfrm>
          <a:prstGeom prst="rect">
            <a:avLst/>
          </a:prstGeom>
        </p:spPr>
      </p:pic>
    </p:spTree>
    <p:extLst>
      <p:ext uri="{BB962C8B-B14F-4D97-AF65-F5344CB8AC3E}">
        <p14:creationId xmlns:p14="http://schemas.microsoft.com/office/powerpoint/2010/main" val="14582277"/>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54690511"/>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13" name="Content Placeholder 10"/>
          <p:cNvSpPr>
            <a:spLocks noGrp="1"/>
          </p:cNvSpPr>
          <p:nvPr>
            <p:ph sz="quarter" idx="14" hasCustomPrompt="1"/>
          </p:nvPr>
        </p:nvSpPr>
        <p:spPr>
          <a:xfrm>
            <a:off x="305268" y="3444228"/>
            <a:ext cx="3235374" cy="391172"/>
          </a:xfrm>
          <a:prstGeom prst="rect">
            <a:avLst/>
          </a:prstGeom>
        </p:spPr>
        <p:txBody>
          <a:bodyPr vert="horz" lIns="0" tIns="0" rIns="0" bIns="0" anchor="ctr"/>
          <a:lstStyle>
            <a:lvl1pPr marL="0" indent="0">
              <a:lnSpc>
                <a:spcPct val="90000"/>
              </a:lnSpc>
              <a:buFontTx/>
              <a:buNone/>
              <a:defRPr sz="1200" b="0" baseline="0">
                <a:solidFill>
                  <a:srgbClr val="7D858B"/>
                </a:solidFill>
                <a:latin typeface="Arial"/>
                <a:cs typeface="Arial"/>
              </a:defRPr>
            </a:lvl1pPr>
            <a:lvl2pPr marL="0" indent="0">
              <a:lnSpc>
                <a:spcPct val="90000"/>
              </a:lnSpc>
              <a:spcBef>
                <a:spcPts val="0"/>
              </a:spcBef>
              <a:buFontTx/>
              <a:buNone/>
              <a:defRPr sz="2000" b="1">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smtClean="0"/>
              <a:t>Author</a:t>
            </a:r>
            <a:br>
              <a:rPr lang="en-GB" dirty="0" smtClean="0"/>
            </a:br>
            <a:r>
              <a:rPr lang="en-GB" dirty="0" smtClean="0"/>
              <a:t>Date</a:t>
            </a:r>
          </a:p>
        </p:txBody>
      </p:sp>
      <p:sp>
        <p:nvSpPr>
          <p:cNvPr id="3074" name="Rectangle 2"/>
          <p:cNvSpPr>
            <a:spLocks noGrp="1" noChangeArrowheads="1"/>
          </p:cNvSpPr>
          <p:nvPr>
            <p:ph type="ctrTitle" hasCustomPrompt="1"/>
          </p:nvPr>
        </p:nvSpPr>
        <p:spPr>
          <a:xfrm>
            <a:off x="306001" y="1731600"/>
            <a:ext cx="3418101" cy="936000"/>
          </a:xfrm>
        </p:spPr>
        <p:txBody>
          <a:bodyPr vert="horz" lIns="0" tIns="45720" rIns="91440" bIns="45720" rtlCol="0" anchor="b">
            <a:normAutofit/>
          </a:bodyPr>
          <a:lstStyle>
            <a:lvl1pPr>
              <a:defRPr lang="en-GB" sz="2400" baseline="0" dirty="0"/>
            </a:lvl1pPr>
          </a:lstStyle>
          <a:p>
            <a:pPr lvl="0"/>
            <a:r>
              <a:rPr lang="en-US" dirty="0" smtClean="0"/>
              <a:t>Click To Edit Title</a:t>
            </a:r>
            <a:endParaRPr lang="en-GB" dirty="0"/>
          </a:p>
        </p:txBody>
      </p:sp>
      <p:sp>
        <p:nvSpPr>
          <p:cNvPr id="3075" name="Rectangle 3"/>
          <p:cNvSpPr>
            <a:spLocks noGrp="1" noChangeArrowheads="1"/>
          </p:cNvSpPr>
          <p:nvPr>
            <p:ph type="subTitle" idx="1" hasCustomPrompt="1"/>
          </p:nvPr>
        </p:nvSpPr>
        <p:spPr>
          <a:xfrm>
            <a:off x="306000" y="2754000"/>
            <a:ext cx="4532007" cy="604342"/>
          </a:xfrm>
          <a:prstGeom prst="rect">
            <a:avLst/>
          </a:prstGeom>
        </p:spPr>
        <p:txBody>
          <a:bodyPr lIns="0" tIns="0"/>
          <a:lstStyle>
            <a:lvl1pPr marL="342900" indent="-342900">
              <a:buNone/>
              <a:defRPr lang="en-GB" dirty="0">
                <a:solidFill>
                  <a:srgbClr val="7D858B"/>
                </a:solidFill>
              </a:defRPr>
            </a:lvl1pPr>
          </a:lstStyle>
          <a:p>
            <a:pPr marL="0" lvl="0" indent="0"/>
            <a:r>
              <a:rPr lang="en-US" dirty="0" smtClean="0"/>
              <a:t>Click to edit subtitle</a:t>
            </a:r>
            <a:endParaRPr lang="en-GB" dirty="0"/>
          </a:p>
        </p:txBody>
      </p:sp>
      <p:sp>
        <p:nvSpPr>
          <p:cNvPr id="3" name="Content Placeholder 2"/>
          <p:cNvSpPr>
            <a:spLocks noGrp="1"/>
          </p:cNvSpPr>
          <p:nvPr>
            <p:ph sz="quarter" idx="18" hasCustomPrompt="1"/>
          </p:nvPr>
        </p:nvSpPr>
        <p:spPr>
          <a:xfrm>
            <a:off x="305268" y="4191237"/>
            <a:ext cx="1843088" cy="488950"/>
          </a:xfrm>
          <a:prstGeom prst="rect">
            <a:avLst/>
          </a:prstGeom>
        </p:spPr>
        <p:txBody>
          <a:bodyPr/>
          <a:lstStyle>
            <a:lvl1pPr marL="0" indent="0">
              <a:buNone/>
              <a:defRPr sz="1200" baseline="0">
                <a:solidFill>
                  <a:srgbClr val="7D858B"/>
                </a:solidFill>
              </a:defRPr>
            </a:lvl1pPr>
          </a:lstStyle>
          <a:p>
            <a:pPr lvl="0"/>
            <a:r>
              <a:rPr lang="en-GB" dirty="0" smtClean="0"/>
              <a:t>Client Logo</a:t>
            </a:r>
            <a:endParaRPr lang="en-GB" dirty="0"/>
          </a:p>
        </p:txBody>
      </p:sp>
    </p:spTree>
    <p:extLst>
      <p:ext uri="{BB962C8B-B14F-4D97-AF65-F5344CB8AC3E}">
        <p14:creationId xmlns:p14="http://schemas.microsoft.com/office/powerpoint/2010/main" val="20920862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fld id="{954AB24E-32FC-43BF-A18B-62D76149703D}" type="datetime1">
              <a:rPr lang="en-GB"/>
              <a:pPr>
                <a:defRPr/>
              </a:pPr>
              <a:t>03/03/2016</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8E5D4CF5-69DA-4E7B-9BC9-12F085DA7F4F}" type="slidenum">
              <a:rPr lang="en-GB"/>
              <a:pPr>
                <a:defRPr/>
              </a:pPr>
              <a:t>‹#›</a:t>
            </a:fld>
            <a:endParaRPr lang="en-GB" dirty="0"/>
          </a:p>
        </p:txBody>
      </p:sp>
    </p:spTree>
    <p:extLst>
      <p:ext uri="{BB962C8B-B14F-4D97-AF65-F5344CB8AC3E}">
        <p14:creationId xmlns:p14="http://schemas.microsoft.com/office/powerpoint/2010/main" val="538079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fld id="{C6874829-29F7-4F5B-8B93-712B1D04325F}" type="datetime1">
              <a:rPr lang="en-GB"/>
              <a:pPr>
                <a:defRPr/>
              </a:pPr>
              <a:t>03/03/2016</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981F97F3-3CCB-446F-949F-6E951CF38CDD}" type="slidenum">
              <a:rPr lang="en-GB"/>
              <a:pPr>
                <a:defRPr/>
              </a:pPr>
              <a:t>‹#›</a:t>
            </a:fld>
            <a:endParaRPr lang="en-GB" dirty="0"/>
          </a:p>
        </p:txBody>
      </p:sp>
    </p:spTree>
    <p:extLst>
      <p:ext uri="{BB962C8B-B14F-4D97-AF65-F5344CB8AC3E}">
        <p14:creationId xmlns:p14="http://schemas.microsoft.com/office/powerpoint/2010/main" val="1944558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fld id="{0A91BAC0-5D7A-4A47-8BA7-A6478F399366}" type="datetime1">
              <a:rPr lang="en-GB"/>
              <a:pPr>
                <a:defRPr/>
              </a:pPr>
              <a:t>03/03/2016</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D3DAC65D-FDBA-4298-B730-4F0B3E63E1F6}" type="slidenum">
              <a:rPr lang="en-GB"/>
              <a:pPr>
                <a:defRPr/>
              </a:pPr>
              <a:t>‹#›</a:t>
            </a:fld>
            <a:endParaRPr lang="en-GB" dirty="0"/>
          </a:p>
        </p:txBody>
      </p:sp>
    </p:spTree>
    <p:extLst>
      <p:ext uri="{BB962C8B-B14F-4D97-AF65-F5344CB8AC3E}">
        <p14:creationId xmlns:p14="http://schemas.microsoft.com/office/powerpoint/2010/main" val="53530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fld id="{FD77397A-7BB2-465E-87A9-28A2AF964639}" type="datetime1">
              <a:rPr lang="en-GB"/>
              <a:pPr>
                <a:defRPr/>
              </a:pPr>
              <a:t>03/03/2016</a:t>
            </a:fld>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7" name="Rectangle 5"/>
          <p:cNvSpPr>
            <a:spLocks noGrp="1" noChangeArrowheads="1"/>
          </p:cNvSpPr>
          <p:nvPr>
            <p:ph type="sldNum" idx="12"/>
          </p:nvPr>
        </p:nvSpPr>
        <p:spPr>
          <a:ln/>
        </p:spPr>
        <p:txBody>
          <a:bodyPr/>
          <a:lstStyle>
            <a:lvl1pPr>
              <a:defRPr/>
            </a:lvl1pPr>
          </a:lstStyle>
          <a:p>
            <a:pPr>
              <a:defRPr/>
            </a:pPr>
            <a:fld id="{675C24D8-9713-45E7-AC56-64E404BAEC62}" type="slidenum">
              <a:rPr lang="en-GB"/>
              <a:pPr>
                <a:defRPr/>
              </a:pPr>
              <a:t>‹#›</a:t>
            </a:fld>
            <a:endParaRPr lang="en-GB" dirty="0"/>
          </a:p>
        </p:txBody>
      </p:sp>
    </p:spTree>
    <p:extLst>
      <p:ext uri="{BB962C8B-B14F-4D97-AF65-F5344CB8AC3E}">
        <p14:creationId xmlns:p14="http://schemas.microsoft.com/office/powerpoint/2010/main" val="1284901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fld id="{B024D9D7-784D-4379-8416-D14A45A27C76}" type="datetime1">
              <a:rPr lang="en-GB"/>
              <a:pPr>
                <a:defRPr/>
              </a:pPr>
              <a:t>03/03/2016</a:t>
            </a:fld>
            <a:endParaRPr lang="en-GB" dirty="0"/>
          </a:p>
        </p:txBody>
      </p:sp>
      <p:sp>
        <p:nvSpPr>
          <p:cNvPr id="8"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9" name="Rectangle 5"/>
          <p:cNvSpPr>
            <a:spLocks noGrp="1" noChangeArrowheads="1"/>
          </p:cNvSpPr>
          <p:nvPr>
            <p:ph type="sldNum" idx="12"/>
          </p:nvPr>
        </p:nvSpPr>
        <p:spPr>
          <a:ln/>
        </p:spPr>
        <p:txBody>
          <a:bodyPr/>
          <a:lstStyle>
            <a:lvl1pPr>
              <a:defRPr/>
            </a:lvl1pPr>
          </a:lstStyle>
          <a:p>
            <a:pPr>
              <a:defRPr/>
            </a:pPr>
            <a:fld id="{94A1910A-6ADE-48DB-B03C-BDCC3E312E74}" type="slidenum">
              <a:rPr lang="en-GB"/>
              <a:pPr>
                <a:defRPr/>
              </a:pPr>
              <a:t>‹#›</a:t>
            </a:fld>
            <a:endParaRPr lang="en-GB" dirty="0"/>
          </a:p>
        </p:txBody>
      </p:sp>
    </p:spTree>
    <p:extLst>
      <p:ext uri="{BB962C8B-B14F-4D97-AF65-F5344CB8AC3E}">
        <p14:creationId xmlns:p14="http://schemas.microsoft.com/office/powerpoint/2010/main" val="1605002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fld id="{6C95BA70-3451-41E4-B8B4-9CF77C0183DA}" type="datetime1">
              <a:rPr lang="en-GB"/>
              <a:pPr>
                <a:defRPr/>
              </a:pPr>
              <a:t>03/03/2016</a:t>
            </a:fld>
            <a:endParaRPr lang="en-GB" dirty="0"/>
          </a:p>
        </p:txBody>
      </p:sp>
      <p:sp>
        <p:nvSpPr>
          <p:cNvPr id="4"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5" name="Rectangle 5"/>
          <p:cNvSpPr>
            <a:spLocks noGrp="1" noChangeArrowheads="1"/>
          </p:cNvSpPr>
          <p:nvPr>
            <p:ph type="sldNum" idx="12"/>
          </p:nvPr>
        </p:nvSpPr>
        <p:spPr>
          <a:ln/>
        </p:spPr>
        <p:txBody>
          <a:bodyPr/>
          <a:lstStyle>
            <a:lvl1pPr>
              <a:defRPr/>
            </a:lvl1pPr>
          </a:lstStyle>
          <a:p>
            <a:pPr>
              <a:defRPr/>
            </a:pPr>
            <a:fld id="{340BE6AA-D095-40F3-940A-543C4D5E2ECA}" type="slidenum">
              <a:rPr lang="en-GB"/>
              <a:pPr>
                <a:defRPr/>
              </a:pPr>
              <a:t>‹#›</a:t>
            </a:fld>
            <a:endParaRPr lang="en-GB" dirty="0"/>
          </a:p>
        </p:txBody>
      </p:sp>
    </p:spTree>
    <p:extLst>
      <p:ext uri="{BB962C8B-B14F-4D97-AF65-F5344CB8AC3E}">
        <p14:creationId xmlns:p14="http://schemas.microsoft.com/office/powerpoint/2010/main" val="369728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C23DCE5-FFDA-4C6F-96FA-5E663583BD0E}" type="datetimeFigureOut">
              <a:rPr lang="en-GB"/>
              <a:pPr>
                <a:defRPr/>
              </a:pPr>
              <a:t>03/03/2016</a:t>
            </a:fld>
            <a:endParaRPr lang="en-GB"/>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6758826E-CE1E-40A6-BA5C-34F0530D0DA3}"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8954AEDA-52ED-442A-8143-276E7440E3F1}" type="datetime1">
              <a:rPr lang="en-GB"/>
              <a:pPr>
                <a:defRPr/>
              </a:pPr>
              <a:t>03/03/2016</a:t>
            </a:fld>
            <a:endParaRPr lang="en-GB" dirty="0"/>
          </a:p>
        </p:txBody>
      </p:sp>
      <p:sp>
        <p:nvSpPr>
          <p:cNvPr id="3"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4" name="Rectangle 5"/>
          <p:cNvSpPr>
            <a:spLocks noGrp="1" noChangeArrowheads="1"/>
          </p:cNvSpPr>
          <p:nvPr>
            <p:ph type="sldNum" idx="12"/>
          </p:nvPr>
        </p:nvSpPr>
        <p:spPr>
          <a:ln/>
        </p:spPr>
        <p:txBody>
          <a:bodyPr/>
          <a:lstStyle>
            <a:lvl1pPr>
              <a:defRPr/>
            </a:lvl1pPr>
          </a:lstStyle>
          <a:p>
            <a:pPr>
              <a:defRPr/>
            </a:pPr>
            <a:fld id="{BF81108B-1999-4211-8F07-56D12713374B}" type="slidenum">
              <a:rPr lang="en-GB"/>
              <a:pPr>
                <a:defRPr/>
              </a:pPr>
              <a:t>‹#›</a:t>
            </a:fld>
            <a:endParaRPr lang="en-GB" dirty="0"/>
          </a:p>
        </p:txBody>
      </p:sp>
    </p:spTree>
    <p:extLst>
      <p:ext uri="{BB962C8B-B14F-4D97-AF65-F5344CB8AC3E}">
        <p14:creationId xmlns:p14="http://schemas.microsoft.com/office/powerpoint/2010/main" val="413143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FD35FEEF-4A40-4C0B-8748-D0813206EB32}" type="datetime1">
              <a:rPr lang="en-GB"/>
              <a:pPr>
                <a:defRPr/>
              </a:pPr>
              <a:t>03/03/2016</a:t>
            </a:fld>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7" name="Rectangle 5"/>
          <p:cNvSpPr>
            <a:spLocks noGrp="1" noChangeArrowheads="1"/>
          </p:cNvSpPr>
          <p:nvPr>
            <p:ph type="sldNum" idx="12"/>
          </p:nvPr>
        </p:nvSpPr>
        <p:spPr>
          <a:ln/>
        </p:spPr>
        <p:txBody>
          <a:bodyPr/>
          <a:lstStyle>
            <a:lvl1pPr>
              <a:defRPr/>
            </a:lvl1pPr>
          </a:lstStyle>
          <a:p>
            <a:pPr>
              <a:defRPr/>
            </a:pPr>
            <a:fld id="{7A396B34-647C-4C73-8D9E-36868B2CF517}" type="slidenum">
              <a:rPr lang="en-GB"/>
              <a:pPr>
                <a:defRPr/>
              </a:pPr>
              <a:t>‹#›</a:t>
            </a:fld>
            <a:endParaRPr lang="en-GB" dirty="0"/>
          </a:p>
        </p:txBody>
      </p:sp>
    </p:spTree>
    <p:extLst>
      <p:ext uri="{BB962C8B-B14F-4D97-AF65-F5344CB8AC3E}">
        <p14:creationId xmlns:p14="http://schemas.microsoft.com/office/powerpoint/2010/main" val="2508119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D7FAC186-734B-43C2-B3B6-C2056D8400F8}" type="datetime1">
              <a:rPr lang="en-GB"/>
              <a:pPr>
                <a:defRPr/>
              </a:pPr>
              <a:t>03/03/2016</a:t>
            </a:fld>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7" name="Rectangle 5"/>
          <p:cNvSpPr>
            <a:spLocks noGrp="1" noChangeArrowheads="1"/>
          </p:cNvSpPr>
          <p:nvPr>
            <p:ph type="sldNum" idx="12"/>
          </p:nvPr>
        </p:nvSpPr>
        <p:spPr>
          <a:ln/>
        </p:spPr>
        <p:txBody>
          <a:bodyPr/>
          <a:lstStyle>
            <a:lvl1pPr>
              <a:defRPr/>
            </a:lvl1pPr>
          </a:lstStyle>
          <a:p>
            <a:pPr>
              <a:defRPr/>
            </a:pPr>
            <a:fld id="{24CF09E8-404E-435F-9C74-EA01C7BD6002}" type="slidenum">
              <a:rPr lang="en-GB"/>
              <a:pPr>
                <a:defRPr/>
              </a:pPr>
              <a:t>‹#›</a:t>
            </a:fld>
            <a:endParaRPr lang="en-GB" dirty="0"/>
          </a:p>
        </p:txBody>
      </p:sp>
    </p:spTree>
    <p:extLst>
      <p:ext uri="{BB962C8B-B14F-4D97-AF65-F5344CB8AC3E}">
        <p14:creationId xmlns:p14="http://schemas.microsoft.com/office/powerpoint/2010/main" val="873503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fld id="{27330314-3414-41F7-96D7-8F5DBA14ED6C}" type="datetime1">
              <a:rPr lang="en-GB"/>
              <a:pPr>
                <a:defRPr/>
              </a:pPr>
              <a:t>03/03/2016</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AF7C97EF-4CB3-4D5D-A73E-937CE9E6C15E}" type="slidenum">
              <a:rPr lang="en-GB"/>
              <a:pPr>
                <a:defRPr/>
              </a:pPr>
              <a:t>‹#›</a:t>
            </a:fld>
            <a:endParaRPr lang="en-GB" dirty="0"/>
          </a:p>
        </p:txBody>
      </p:sp>
    </p:spTree>
    <p:extLst>
      <p:ext uri="{BB962C8B-B14F-4D97-AF65-F5344CB8AC3E}">
        <p14:creationId xmlns:p14="http://schemas.microsoft.com/office/powerpoint/2010/main" val="2714716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fld id="{1437AEE2-B9E7-4EC8-8C3E-371016502AA4}" type="datetime1">
              <a:rPr lang="en-GB"/>
              <a:pPr>
                <a:defRPr/>
              </a:pPr>
              <a:t>03/03/2016</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B5BD75B2-A662-49F7-8AD7-D92DF3A2CA34}" type="slidenum">
              <a:rPr lang="en-GB"/>
              <a:pPr>
                <a:defRPr/>
              </a:pPr>
              <a:t>‹#›</a:t>
            </a:fld>
            <a:endParaRPr lang="en-GB" dirty="0"/>
          </a:p>
        </p:txBody>
      </p:sp>
    </p:spTree>
    <p:extLst>
      <p:ext uri="{BB962C8B-B14F-4D97-AF65-F5344CB8AC3E}">
        <p14:creationId xmlns:p14="http://schemas.microsoft.com/office/powerpoint/2010/main" val="755569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288" y="5821363"/>
            <a:ext cx="12239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FB25A92-4B38-42A5-9F70-C9E579BE6F41}" type="datetimeFigureOut">
              <a:rPr lang="en-GB">
                <a:solidFill>
                  <a:prstClr val="black">
                    <a:tint val="75000"/>
                  </a:prstClr>
                </a:solidFill>
              </a:rPr>
              <a:pPr>
                <a:defRPr/>
              </a:pPr>
              <a:t>03/03/2016</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E70B4BF-BA15-4E02-A0CD-91A536DF2E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71151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8650" y="6237288"/>
            <a:ext cx="8604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107950" y="6199188"/>
            <a:ext cx="89646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D029023A-2FE6-4286-9DC1-7452791915D3}" type="datetimeFigureOut">
              <a:rPr lang="en-GB">
                <a:solidFill>
                  <a:prstClr val="black">
                    <a:tint val="75000"/>
                  </a:prstClr>
                </a:solidFill>
              </a:rPr>
              <a:pPr>
                <a:defRPr/>
              </a:pPr>
              <a:t>03/03/2016</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926D5AF-31EA-4F4A-AB13-EB57E760A5B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1028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430D092-2A98-4A32-A23B-B0AB2D58C729}" type="datetimeFigureOut">
              <a:rPr lang="en-GB">
                <a:solidFill>
                  <a:prstClr val="black">
                    <a:tint val="75000"/>
                  </a:prstClr>
                </a:solidFill>
              </a:rPr>
              <a:pPr>
                <a:defRPr/>
              </a:pPr>
              <a:t>03/03/2016</a:t>
            </a:fld>
            <a:endParaRPr lang="en-GB">
              <a:solidFill>
                <a:prstClr val="black">
                  <a:tint val="75000"/>
                </a:prstClr>
              </a:solidFill>
            </a:endParaRPr>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0FD52F3-ACC3-4B92-9A71-43781B21EFC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13336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47E75C1-CE34-4DAB-9E69-1BEB35E984A6}" type="datetimeFigureOut">
              <a:rPr lang="en-GB">
                <a:solidFill>
                  <a:prstClr val="black">
                    <a:tint val="75000"/>
                  </a:prstClr>
                </a:solidFill>
              </a:rPr>
              <a:pPr>
                <a:defRPr/>
              </a:pPr>
              <a:t>03/03/2016</a:t>
            </a:fld>
            <a:endParaRPr lang="en-GB">
              <a:solidFill>
                <a:prstClr val="black">
                  <a:tint val="75000"/>
                </a:prstClr>
              </a:solidFill>
            </a:endParaRPr>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0A3AF141-893B-4A9E-8745-796610FBE0C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77385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005AD03A-5B66-49D4-B448-E8D1788F6F4F}" type="datetimeFigureOut">
              <a:rPr lang="en-GB">
                <a:solidFill>
                  <a:prstClr val="black">
                    <a:tint val="75000"/>
                  </a:prstClr>
                </a:solidFill>
              </a:rPr>
              <a:pPr>
                <a:defRPr/>
              </a:pPr>
              <a:t>03/03/2016</a:t>
            </a:fld>
            <a:endParaRPr lang="en-GB">
              <a:solidFill>
                <a:prstClr val="black">
                  <a:tint val="75000"/>
                </a:prstClr>
              </a:solidFill>
            </a:endParaRPr>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A7C9613-C59B-4DD5-93BD-9BACE434D12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4275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594ACFA-D74E-404C-9BD9-386CE2CB7E29}" type="datetimeFigureOut">
              <a:rPr lang="en-GB"/>
              <a:pPr>
                <a:defRPr/>
              </a:pPr>
              <a:t>03/03/2016</a:t>
            </a:fld>
            <a:endParaRPr lang="en-GB"/>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1BA2F8BA-7FB0-483F-AFE9-12E4BF2F7CAA}"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C9C93B09-A61A-4E04-862A-A88444130E12}" type="datetimeFigureOut">
              <a:rPr lang="en-GB">
                <a:solidFill>
                  <a:prstClr val="black">
                    <a:tint val="75000"/>
                  </a:prstClr>
                </a:solidFill>
              </a:rPr>
              <a:pPr>
                <a:defRPr/>
              </a:pPr>
              <a:t>03/03/2016</a:t>
            </a:fld>
            <a:endParaRPr lang="en-GB">
              <a:solidFill>
                <a:prstClr val="black">
                  <a:tint val="75000"/>
                </a:prstClr>
              </a:solidFill>
            </a:endParaRPr>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FB5E62F-983B-47FC-9A85-E16A81C55D9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34349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FDD74BB-9BEB-4C10-B6F9-306D352CE576}" type="datetimeFigureOut">
              <a:rPr lang="en-GB">
                <a:solidFill>
                  <a:prstClr val="black">
                    <a:tint val="75000"/>
                  </a:prstClr>
                </a:solidFill>
              </a:rPr>
              <a:pPr>
                <a:defRPr/>
              </a:pPr>
              <a:t>03/03/2016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20B188A6-8A83-4FDB-B98C-F63FA81D339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69156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374C066-C95B-42B9-8954-4D7DF52D15DC}" type="datetimeFigureOut">
              <a:rPr lang="en-GB">
                <a:solidFill>
                  <a:prstClr val="black">
                    <a:tint val="75000"/>
                  </a:prstClr>
                </a:solidFill>
              </a:rPr>
              <a:pPr>
                <a:defRPr/>
              </a:pPr>
              <a:t>03/03/2016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3CA3655-2866-4846-B327-381D58E5B4F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10041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5633E26-90E5-47AB-972F-7BDA2A3DD98C}" type="datetimeFigureOut">
              <a:rPr lang="en-GB">
                <a:solidFill>
                  <a:prstClr val="black">
                    <a:tint val="75000"/>
                  </a:prstClr>
                </a:solidFill>
              </a:rPr>
              <a:pPr>
                <a:defRPr/>
              </a:pPr>
              <a:t>03/03/2016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E0BE4A54-32C6-452E-9E15-DCA14E42B53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04356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C485ABCF-7536-408B-8F33-FA324581A66D}" type="datetimeFigureOut">
              <a:rPr lang="en-GB">
                <a:solidFill>
                  <a:prstClr val="black">
                    <a:tint val="75000"/>
                  </a:prstClr>
                </a:solidFill>
              </a:rPr>
              <a:pPr>
                <a:defRPr/>
              </a:pPr>
              <a:t>03/03/2016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9AA373F-3E6D-446B-B509-7FC2B1C069F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66385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3C7169B1-2442-48D8-9EFF-8C57811A2A8C}" type="datetimeFigureOut">
              <a:rPr lang="en-GB">
                <a:solidFill>
                  <a:prstClr val="black">
                    <a:tint val="75000"/>
                  </a:prstClr>
                </a:solidFill>
              </a:rPr>
              <a:pPr>
                <a:defRPr/>
              </a:pPr>
              <a:t>03/03/2016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27423D5F-3360-48E0-9A8B-97EC0F53ED0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9513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3899A9-4E3E-41BC-9EFF-42D4012E58E6}" type="datetimeFigureOut">
              <a:rPr lang="en-GB"/>
              <a:pPr>
                <a:defRPr/>
              </a:pPr>
              <a:t>03/03/2016</a:t>
            </a:fld>
            <a:endParaRPr lang="en-GB"/>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7DFD5AF4-624D-4DD4-A21D-31807EB2528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7F75CE96-6386-419B-A06A-25D20130C127}" type="datetimeFigureOut">
              <a:rPr lang="en-GB"/>
              <a:pPr>
                <a:defRPr/>
              </a:pPr>
              <a:t>03/03/2016</a:t>
            </a:fld>
            <a:endParaRPr lang="en-GB"/>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439843A-D125-4ED3-AF79-9F3F8795957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8CBDDE60-2462-438A-8651-FB29F43CFA2A}" type="datetimeFigureOut">
              <a:rPr lang="en-GB"/>
              <a:pPr>
                <a:defRPr/>
              </a:pPr>
              <a:t>03/03/2016</a:t>
            </a:fld>
            <a:endParaRPr lang="en-GB"/>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FCA9630C-B7F1-49C5-A324-2EEF51B9F59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5F1225D-2729-4856-99ED-E67A9DD1B11D}" type="datetimeFigureOut">
              <a:rPr lang="en-GB"/>
              <a:pPr>
                <a:defRPr/>
              </a:pPr>
              <a:t>03/03/2016</a:t>
            </a:fld>
            <a:endParaRPr lang="en-GB"/>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5C8B86C-DEFB-4902-A1CA-A33F0CBE411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0C310B-DFD9-42A6-913B-C196F7C311AB}" type="datetimeFigureOut">
              <a:rPr lang="en-GB"/>
              <a:pPr>
                <a:defRPr/>
              </a:pPr>
              <a:t>03/03/2016</a:t>
            </a:fld>
            <a:endParaRPr lang="en-GB"/>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2BDD9B7-BB51-43B5-BE61-99F13209191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734799F-4268-4EC8-BD35-AD78BCD79C62}" type="datetimeFigureOut">
              <a:rPr lang="en-GB"/>
              <a:pPr>
                <a:defRPr/>
              </a:pPr>
              <a:t>03/03/2016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A4BC50A-3A69-46D9-983C-2787DDA6520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274638"/>
            <a:ext cx="864235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250825" y="908050"/>
            <a:ext cx="8642350" cy="544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9" name="Picture 2" descr="C:\Documents and Settings\PlummO01\Desktop\KCC_Logo_New_2012_Framed.jpg"/>
          <p:cNvPicPr>
            <a:picLocks noChangeAspect="1" noChangeArrowheads="1"/>
          </p:cNvPicPr>
          <p:nvPr/>
        </p:nvPicPr>
        <p:blipFill>
          <a:blip r:embed="rId14" cstate="print"/>
          <a:srcRect/>
          <a:stretch>
            <a:fillRect/>
          </a:stretch>
        </p:blipFill>
        <p:spPr bwMode="auto">
          <a:xfrm>
            <a:off x="8217315" y="6356350"/>
            <a:ext cx="675860" cy="452327"/>
          </a:xfrm>
          <a:prstGeom prst="rect">
            <a:avLst/>
          </a:prstGeom>
          <a:noFill/>
          <a:ln w="9525">
            <a:noFill/>
            <a:miter lim="800000"/>
            <a:headEnd/>
            <a:tailEnd/>
          </a:ln>
        </p:spPr>
      </p:pic>
      <p:sp>
        <p:nvSpPr>
          <p:cNvPr id="9" name="Footer Placeholder 4"/>
          <p:cNvSpPr txBox="1">
            <a:spLocks/>
          </p:cNvSpPr>
          <p:nvPr/>
        </p:nvSpPr>
        <p:spPr>
          <a:xfrm>
            <a:off x="3124200" y="6619875"/>
            <a:ext cx="2895600" cy="203200"/>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r>
              <a:rPr lang="en-GB" dirty="0" smtClean="0">
                <a:solidFill>
                  <a:prstClr val="black">
                    <a:tint val="75000"/>
                  </a:prstClr>
                </a:solidFill>
              </a:rPr>
              <a:t>Page </a:t>
            </a:r>
            <a:fld id="{A5564490-D8A1-43C0-AFF5-33C827627356}" type="slidenum">
              <a:rPr lang="en-GB" smtClean="0">
                <a:solidFill>
                  <a:prstClr val="black">
                    <a:tint val="75000"/>
                  </a:prstClr>
                </a:solidFill>
              </a:rPr>
              <a:pPr eaLnBrk="0" hangingPunct="0">
                <a:defRPr/>
              </a:pPr>
              <a:t>‹#›</a:t>
            </a:fld>
            <a:endParaRPr lang="en-GB" dirty="0">
              <a:solidFill>
                <a:prstClr val="black">
                  <a:tint val="75000"/>
                </a:prstClr>
              </a:solidFill>
            </a:endParaRPr>
          </a:p>
        </p:txBody>
      </p:sp>
      <p:sp>
        <p:nvSpPr>
          <p:cNvPr id="10" name="Line 12"/>
          <p:cNvSpPr>
            <a:spLocks noChangeShapeType="1"/>
          </p:cNvSpPr>
          <p:nvPr/>
        </p:nvSpPr>
        <p:spPr bwMode="auto">
          <a:xfrm>
            <a:off x="250825" y="6356350"/>
            <a:ext cx="7273925" cy="0"/>
          </a:xfrm>
          <a:prstGeom prst="line">
            <a:avLst/>
          </a:prstGeom>
          <a:noFill/>
          <a:ln w="12700">
            <a:solidFill>
              <a:srgbClr val="B2B2B2"/>
            </a:solidFill>
            <a:round/>
            <a:headEnd/>
            <a:tailEnd/>
          </a:ln>
        </p:spPr>
        <p:txBody>
          <a:bodyPr/>
          <a:lstStyle/>
          <a:p>
            <a:pPr eaLnBrk="0" hangingPunct="0">
              <a:spcBef>
                <a:spcPct val="50000"/>
              </a:spcBef>
              <a:defRPr/>
            </a:pPr>
            <a:endParaRPr lang="en-GB" sz="1600" dirty="0">
              <a:solidFill>
                <a:srgbClr val="000000"/>
              </a:solidFill>
              <a:cs typeface="Arial" charset="0"/>
            </a:endParaRPr>
          </a:p>
        </p:txBody>
      </p:sp>
      <p:sp>
        <p:nvSpPr>
          <p:cNvPr id="11" name="Footer Placeholder 4"/>
          <p:cNvSpPr txBox="1">
            <a:spLocks/>
          </p:cNvSpPr>
          <p:nvPr/>
        </p:nvSpPr>
        <p:spPr>
          <a:xfrm>
            <a:off x="3124200" y="6415088"/>
            <a:ext cx="2895600" cy="204787"/>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fld id="{78CF498F-3004-4257-9133-91FE5AC44667}" type="datetime5">
              <a:rPr lang="en-GB" smtClean="0">
                <a:solidFill>
                  <a:prstClr val="black">
                    <a:tint val="75000"/>
                  </a:prstClr>
                </a:solidFill>
              </a:rPr>
              <a:pPr eaLnBrk="0" hangingPunct="0">
                <a:defRPr/>
              </a:pPr>
              <a:t>3-Mar-16</a:t>
            </a:fld>
            <a:endParaRPr lang="en-GB" dirty="0">
              <a:solidFill>
                <a:prstClr val="black">
                  <a:tint val="75000"/>
                </a:prstClr>
              </a:solidFill>
            </a:endParaRPr>
          </a:p>
        </p:txBody>
      </p:sp>
    </p:spTree>
    <p:extLst>
      <p:ext uri="{BB962C8B-B14F-4D97-AF65-F5344CB8AC3E}">
        <p14:creationId xmlns:p14="http://schemas.microsoft.com/office/powerpoint/2010/main" val="370198049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p:txStyles>
    <p:titleStyle>
      <a:lvl1pPr algn="ctr" rtl="0" eaLnBrk="1" fontAlgn="base" hangingPunct="1">
        <a:spcBef>
          <a:spcPct val="0"/>
        </a:spcBef>
        <a:spcAft>
          <a:spcPct val="0"/>
        </a:spcAft>
        <a:defRPr sz="24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2400" b="1">
          <a:solidFill>
            <a:srgbClr val="4283C4"/>
          </a:solidFill>
          <a:latin typeface="Arial" charset="0"/>
          <a:cs typeface="Arial" charset="0"/>
        </a:defRPr>
      </a:lvl2pPr>
      <a:lvl3pPr algn="ctr" rtl="0" eaLnBrk="1" fontAlgn="base" hangingPunct="1">
        <a:spcBef>
          <a:spcPct val="0"/>
        </a:spcBef>
        <a:spcAft>
          <a:spcPct val="0"/>
        </a:spcAft>
        <a:defRPr sz="2400" b="1">
          <a:solidFill>
            <a:srgbClr val="4283C4"/>
          </a:solidFill>
          <a:latin typeface="Arial" charset="0"/>
          <a:cs typeface="Arial" charset="0"/>
        </a:defRPr>
      </a:lvl3pPr>
      <a:lvl4pPr algn="ctr" rtl="0" eaLnBrk="1" fontAlgn="base" hangingPunct="1">
        <a:spcBef>
          <a:spcPct val="0"/>
        </a:spcBef>
        <a:spcAft>
          <a:spcPct val="0"/>
        </a:spcAft>
        <a:defRPr sz="2400" b="1">
          <a:solidFill>
            <a:srgbClr val="4283C4"/>
          </a:solidFill>
          <a:latin typeface="Arial" charset="0"/>
          <a:cs typeface="Arial" charset="0"/>
        </a:defRPr>
      </a:lvl4pPr>
      <a:lvl5pPr algn="ctr" rtl="0" eaLnBrk="1" fontAlgn="base" hangingPunct="1">
        <a:spcBef>
          <a:spcPct val="0"/>
        </a:spcBef>
        <a:spcAft>
          <a:spcPct val="0"/>
        </a:spcAft>
        <a:defRPr sz="24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nSpc>
                <a:spcPct val="100000"/>
              </a:lnSpc>
              <a:buClr>
                <a:srgbClr val="898989"/>
              </a:buClr>
              <a:buSzPct val="100000"/>
              <a:buFont typeface="Calibri" pitchFamily="-84" charset="0"/>
              <a:buNone/>
              <a:defRPr sz="1200">
                <a:solidFill>
                  <a:srgbClr val="898989"/>
                </a:solidFill>
                <a:latin typeface="Calibri" pitchFamily="-84" charset="0"/>
                <a:ea typeface="ＭＳ Ｐゴシック" pitchFamily="-84" charset="-128"/>
                <a:cs typeface="+mn-cs"/>
              </a:defRPr>
            </a:lvl1pPr>
          </a:lstStyle>
          <a:p>
            <a:pPr defTabSz="449263">
              <a:defRPr/>
            </a:pPr>
            <a:fld id="{1E7AABF5-97CB-4532-BC37-0D3E6F1A0AD6}" type="datetime1">
              <a:rPr lang="en-GB"/>
              <a:pPr defTabSz="449263">
                <a:defRPr/>
              </a:pPr>
              <a:t>03/03/2016</a:t>
            </a:fld>
            <a:endParaRPr lang="en-GB" dirty="0"/>
          </a:p>
        </p:txBody>
      </p:sp>
      <p:sp>
        <p:nvSpPr>
          <p:cNvPr id="1028" name="Rectangle 4"/>
          <p:cNvSpPr>
            <a:spLocks noGrp="1" noChangeArrowheads="1"/>
          </p:cNvSpPr>
          <p:nvPr>
            <p:ph type="ftr"/>
          </p:nvPr>
        </p:nvSpPr>
        <p:spPr bwMode="auto">
          <a:xfrm>
            <a:off x="3124200" y="6356350"/>
            <a:ext cx="2894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a:lnSpc>
                <a:spcPct val="100000"/>
              </a:lnSpc>
              <a:buClr>
                <a:srgbClr val="898989"/>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Calibri" pitchFamily="32" charset="0"/>
                <a:ea typeface="+mn-ea"/>
                <a:cs typeface="Lucida Sans Unicode" charset="0"/>
              </a:defRPr>
            </a:lvl1pPr>
          </a:lstStyle>
          <a:p>
            <a:pPr defTabSz="449263">
              <a:defRPr/>
            </a:pPr>
            <a:r>
              <a:rPr lang="en-GB" dirty="0"/>
              <a:t>Oscar Plummer</a:t>
            </a:r>
          </a:p>
        </p:txBody>
      </p:sp>
      <p:sp>
        <p:nvSpPr>
          <p:cNvPr id="1029" name="Rectangle 5"/>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lnSpc>
                <a:spcPct val="100000"/>
              </a:lnSpc>
              <a:buClr>
                <a:srgbClr val="898989"/>
              </a:buClr>
              <a:buSzPct val="100000"/>
              <a:buFont typeface="Calibri" pitchFamily="-84" charset="0"/>
              <a:buNone/>
              <a:defRPr sz="1200">
                <a:solidFill>
                  <a:srgbClr val="898989"/>
                </a:solidFill>
                <a:latin typeface="Calibri" pitchFamily="-84" charset="0"/>
                <a:ea typeface="ＭＳ Ｐゴシック" pitchFamily="-84" charset="-128"/>
                <a:cs typeface="+mn-cs"/>
              </a:defRPr>
            </a:lvl1pPr>
          </a:lstStyle>
          <a:p>
            <a:pPr defTabSz="449263">
              <a:defRPr/>
            </a:pPr>
            <a:fld id="{0BC42BBD-8311-4976-9969-DD5CB9CC7A1D}" type="slidenum">
              <a:rPr lang="en-GB"/>
              <a:pPr defTabSz="449263">
                <a:defRPr/>
              </a:pPr>
              <a:t>‹#›</a:t>
            </a:fld>
            <a:endParaRPr lang="en-GB" dirty="0"/>
          </a:p>
        </p:txBody>
      </p:sp>
    </p:spTree>
    <p:extLst>
      <p:ext uri="{BB962C8B-B14F-4D97-AF65-F5344CB8AC3E}">
        <p14:creationId xmlns:p14="http://schemas.microsoft.com/office/powerpoint/2010/main" val="325151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mj-lt"/>
          <a:ea typeface="ＭＳ Ｐゴシック" charset="0"/>
          <a:cs typeface="+mj-cs"/>
        </a:defRPr>
      </a:lvl1pPr>
      <a:lvl2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Calibri" pitchFamily="32" charset="0"/>
          <a:ea typeface="ＭＳ Ｐゴシック" charset="0"/>
          <a:cs typeface="MS Gothic" charset="0"/>
        </a:defRPr>
      </a:lvl2pPr>
      <a:lvl3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Calibri" pitchFamily="32" charset="0"/>
          <a:ea typeface="ＭＳ Ｐゴシック" charset="0"/>
          <a:cs typeface="MS Gothic" charset="0"/>
        </a:defRPr>
      </a:lvl3pPr>
      <a:lvl4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Calibri" pitchFamily="32" charset="0"/>
          <a:ea typeface="ＭＳ Ｐゴシック" charset="0"/>
          <a:cs typeface="MS Gothic" charset="0"/>
        </a:defRPr>
      </a:lvl4pPr>
      <a:lvl5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Calibri" pitchFamily="32" charset="0"/>
          <a:ea typeface="ＭＳ Ｐゴシック" charset="0"/>
          <a:cs typeface="MS Gothic" charset="0"/>
        </a:defRPr>
      </a:lvl5pPr>
      <a:lvl6pPr marL="457200" algn="ctr" defTabSz="449263" rtl="0" fontAlgn="base">
        <a:lnSpc>
          <a:spcPct val="93000"/>
        </a:lnSpc>
        <a:spcBef>
          <a:spcPct val="0"/>
        </a:spcBef>
        <a:spcAft>
          <a:spcPct val="0"/>
        </a:spcAft>
        <a:buClr>
          <a:srgbClr val="000000"/>
        </a:buClr>
        <a:buSzPct val="100000"/>
        <a:buFont typeface="Calibri" pitchFamily="32" charset="0"/>
        <a:defRPr sz="4400">
          <a:solidFill>
            <a:srgbClr val="000000"/>
          </a:solidFill>
          <a:latin typeface="Calibri" pitchFamily="32" charset="0"/>
          <a:ea typeface="MS Gothic" charset="0"/>
          <a:cs typeface="MS Gothic" charset="0"/>
        </a:defRPr>
      </a:lvl6pPr>
      <a:lvl7pPr marL="914400" algn="ctr" defTabSz="449263" rtl="0" fontAlgn="base">
        <a:lnSpc>
          <a:spcPct val="93000"/>
        </a:lnSpc>
        <a:spcBef>
          <a:spcPct val="0"/>
        </a:spcBef>
        <a:spcAft>
          <a:spcPct val="0"/>
        </a:spcAft>
        <a:buClr>
          <a:srgbClr val="000000"/>
        </a:buClr>
        <a:buSzPct val="100000"/>
        <a:buFont typeface="Calibri" pitchFamily="32" charset="0"/>
        <a:defRPr sz="4400">
          <a:solidFill>
            <a:srgbClr val="000000"/>
          </a:solidFill>
          <a:latin typeface="Calibri" pitchFamily="32" charset="0"/>
          <a:ea typeface="MS Gothic" charset="0"/>
          <a:cs typeface="MS Gothic" charset="0"/>
        </a:defRPr>
      </a:lvl7pPr>
      <a:lvl8pPr marL="1371600" algn="ctr" defTabSz="449263" rtl="0" fontAlgn="base">
        <a:lnSpc>
          <a:spcPct val="93000"/>
        </a:lnSpc>
        <a:spcBef>
          <a:spcPct val="0"/>
        </a:spcBef>
        <a:spcAft>
          <a:spcPct val="0"/>
        </a:spcAft>
        <a:buClr>
          <a:srgbClr val="000000"/>
        </a:buClr>
        <a:buSzPct val="100000"/>
        <a:buFont typeface="Calibri" pitchFamily="32" charset="0"/>
        <a:defRPr sz="4400">
          <a:solidFill>
            <a:srgbClr val="000000"/>
          </a:solidFill>
          <a:latin typeface="Calibri" pitchFamily="32" charset="0"/>
          <a:ea typeface="MS Gothic" charset="0"/>
          <a:cs typeface="MS Gothic" charset="0"/>
        </a:defRPr>
      </a:lvl8pPr>
      <a:lvl9pPr marL="1828800" algn="ctr" defTabSz="449263" rtl="0" fontAlgn="base">
        <a:lnSpc>
          <a:spcPct val="93000"/>
        </a:lnSpc>
        <a:spcBef>
          <a:spcPct val="0"/>
        </a:spcBef>
        <a:spcAft>
          <a:spcPct val="0"/>
        </a:spcAft>
        <a:buClr>
          <a:srgbClr val="000000"/>
        </a:buClr>
        <a:buSzPct val="100000"/>
        <a:buFont typeface="Calibri" pitchFamily="32" charset="0"/>
        <a:defRPr sz="4400">
          <a:solidFill>
            <a:srgbClr val="000000"/>
          </a:solidFill>
          <a:latin typeface="Calibri" pitchFamily="32" charset="0"/>
          <a:ea typeface="MS Gothic" charset="0"/>
          <a:cs typeface="MS Gothic" charset="0"/>
        </a:defRPr>
      </a:lvl9pPr>
    </p:titleStyle>
    <p:body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5D748DE-9F86-4689-A8A2-5B0C0335A331}" type="datetimeFigureOut">
              <a:rPr lang="en-GB">
                <a:solidFill>
                  <a:prstClr val="black">
                    <a:tint val="75000"/>
                  </a:prstClr>
                </a:solidFill>
              </a:rPr>
              <a:pPr>
                <a:defRPr/>
              </a:pPr>
              <a:t>03/03/2016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33C746E-DD39-4331-898D-8CF3AAA1C3F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010909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3600" b="1" kern="1200">
          <a:solidFill>
            <a:srgbClr val="4283C4"/>
          </a:solidFill>
          <a:latin typeface="Arial" pitchFamily="34" charset="0"/>
          <a:ea typeface="+mj-ea"/>
          <a:cs typeface="Arial" pitchFamily="34" charset="0"/>
        </a:defRPr>
      </a:lvl1pPr>
      <a:lvl2pPr algn="ctr" rtl="0" fontAlgn="base">
        <a:spcBef>
          <a:spcPct val="0"/>
        </a:spcBef>
        <a:spcAft>
          <a:spcPct val="0"/>
        </a:spcAft>
        <a:defRPr sz="3600" b="1">
          <a:solidFill>
            <a:srgbClr val="4283C4"/>
          </a:solidFill>
          <a:latin typeface="Arial" charset="0"/>
          <a:cs typeface="Arial" charset="0"/>
        </a:defRPr>
      </a:lvl2pPr>
      <a:lvl3pPr algn="ctr" rtl="0" fontAlgn="base">
        <a:spcBef>
          <a:spcPct val="0"/>
        </a:spcBef>
        <a:spcAft>
          <a:spcPct val="0"/>
        </a:spcAft>
        <a:defRPr sz="3600" b="1">
          <a:solidFill>
            <a:srgbClr val="4283C4"/>
          </a:solidFill>
          <a:latin typeface="Arial" charset="0"/>
          <a:cs typeface="Arial" charset="0"/>
        </a:defRPr>
      </a:lvl3pPr>
      <a:lvl4pPr algn="ctr" rtl="0" fontAlgn="base">
        <a:spcBef>
          <a:spcPct val="0"/>
        </a:spcBef>
        <a:spcAft>
          <a:spcPct val="0"/>
        </a:spcAft>
        <a:defRPr sz="3600" b="1">
          <a:solidFill>
            <a:srgbClr val="4283C4"/>
          </a:solidFill>
          <a:latin typeface="Arial" charset="0"/>
          <a:cs typeface="Arial" charset="0"/>
        </a:defRPr>
      </a:lvl4pPr>
      <a:lvl5pPr algn="ctr" rtl="0" fontAlgn="base">
        <a:spcBef>
          <a:spcPct val="0"/>
        </a:spcBef>
        <a:spcAft>
          <a:spcPct val="0"/>
        </a:spcAft>
        <a:defRPr sz="3600" b="1">
          <a:solidFill>
            <a:srgbClr val="4283C4"/>
          </a:solidFill>
          <a:latin typeface="Arial" charset="0"/>
          <a:cs typeface="Arial" charset="0"/>
        </a:defRPr>
      </a:lvl5pPr>
      <a:lvl6pPr marL="457200" algn="ctr" rtl="0" fontAlgn="base">
        <a:spcBef>
          <a:spcPct val="0"/>
        </a:spcBef>
        <a:spcAft>
          <a:spcPct val="0"/>
        </a:spcAft>
        <a:defRPr sz="3600" b="1">
          <a:solidFill>
            <a:srgbClr val="4283C4"/>
          </a:solidFill>
          <a:latin typeface="Arial" charset="0"/>
          <a:cs typeface="Arial" charset="0"/>
        </a:defRPr>
      </a:lvl6pPr>
      <a:lvl7pPr marL="914400" algn="ctr" rtl="0" fontAlgn="base">
        <a:spcBef>
          <a:spcPct val="0"/>
        </a:spcBef>
        <a:spcAft>
          <a:spcPct val="0"/>
        </a:spcAft>
        <a:defRPr sz="3600" b="1">
          <a:solidFill>
            <a:srgbClr val="4283C4"/>
          </a:solidFill>
          <a:latin typeface="Arial" charset="0"/>
          <a:cs typeface="Arial" charset="0"/>
        </a:defRPr>
      </a:lvl7pPr>
      <a:lvl8pPr marL="1371600" algn="ctr" rtl="0" fontAlgn="base">
        <a:spcBef>
          <a:spcPct val="0"/>
        </a:spcBef>
        <a:spcAft>
          <a:spcPct val="0"/>
        </a:spcAft>
        <a:defRPr sz="3600" b="1">
          <a:solidFill>
            <a:srgbClr val="4283C4"/>
          </a:solidFill>
          <a:latin typeface="Arial" charset="0"/>
          <a:cs typeface="Arial" charset="0"/>
        </a:defRPr>
      </a:lvl8pPr>
      <a:lvl9pPr marL="1828800" algn="ctr" rtl="0" fontAlgn="base">
        <a:spcBef>
          <a:spcPct val="0"/>
        </a:spcBef>
        <a:spcAft>
          <a:spcPct val="0"/>
        </a:spcAft>
        <a:defRPr sz="3600" b="1">
          <a:solidFill>
            <a:srgbClr val="4283C4"/>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uk/url?sa=i&amp;rct=j&amp;q=&amp;esrc=s&amp;frm=1&amp;source=images&amp;cd=&amp;cad=rja&amp;uact=8&amp;ved=0ahUKEwi1vOWI_JfKAhXMchQKHYiaBNUQjRwIBw&amp;url=http://cliparts.co/green-tick-mark&amp;bvm=bv.110151844,d.ZWU&amp;psig=AFQjCNHW9R6QJXIqFS0YF3mB9sG4ofzVkg&amp;ust=1452265318926182" TargetMode="Externa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ducationendowmentfoundation.org.u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elsi.org.uk/__data/assets/file/0007/19708/b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hidden">
          <a:xfrm>
            <a:off x="0" y="-24243"/>
            <a:ext cx="9252520" cy="5733256"/>
          </a:xfrm>
          <a:prstGeom prst="rect">
            <a:avLst/>
          </a:prstGeom>
          <a:noFill/>
        </p:spPr>
      </p:pic>
      <p:sp>
        <p:nvSpPr>
          <p:cNvPr id="2" name="Title 1"/>
          <p:cNvSpPr>
            <a:spLocks noGrp="1"/>
          </p:cNvSpPr>
          <p:nvPr>
            <p:ph type="ctrTitle"/>
          </p:nvPr>
        </p:nvSpPr>
        <p:spPr>
          <a:xfrm>
            <a:off x="108520" y="1628800"/>
            <a:ext cx="9144000" cy="1944216"/>
          </a:xfrm>
        </p:spPr>
        <p:txBody>
          <a:bodyPr>
            <a:noAutofit/>
            <a:scene3d>
              <a:camera prst="orthographicFront"/>
              <a:lightRig rig="soft" dir="t">
                <a:rot lat="0" lon="0" rev="10800000"/>
              </a:lightRig>
            </a:scene3d>
            <a:sp3d>
              <a:bevelT w="27940" h="12700"/>
              <a:contourClr>
                <a:srgbClr val="DDDDDD"/>
              </a:contourClr>
            </a:sp3d>
          </a:bodyPr>
          <a:lstStyle/>
          <a:p>
            <a:pPr algn="l"/>
            <a:r>
              <a:rPr lang="en-GB" sz="11500" spc="300" dirty="0" smtClean="0">
                <a:ln w="11430"/>
                <a:solidFill>
                  <a:schemeClr val="bg1"/>
                </a:solidFill>
                <a:effectLst>
                  <a:outerShdw blurRad="25400" algn="tl" rotWithShape="0">
                    <a:srgbClr val="000000">
                      <a:alpha val="43000"/>
                    </a:srgbClr>
                  </a:outerShdw>
                </a:effectLst>
                <a:latin typeface="+mj-lt"/>
              </a:rPr>
              <a:t>Headteacher Meetings</a:t>
            </a:r>
            <a:endParaRPr lang="en-GB" sz="11500" spc="300" dirty="0">
              <a:ln w="11430"/>
              <a:solidFill>
                <a:schemeClr val="bg1"/>
              </a:solidFill>
              <a:effectLst>
                <a:outerShdw blurRad="25400" algn="tl" rotWithShape="0">
                  <a:srgbClr val="000000">
                    <a:alpha val="43000"/>
                  </a:srgbClr>
                </a:outerShdw>
              </a:effectLst>
              <a:latin typeface="+mj-lt"/>
            </a:endParaRPr>
          </a:p>
        </p:txBody>
      </p:sp>
      <p:sp>
        <p:nvSpPr>
          <p:cNvPr id="8" name="TextBox 7"/>
          <p:cNvSpPr txBox="1"/>
          <p:nvPr/>
        </p:nvSpPr>
        <p:spPr>
          <a:xfrm>
            <a:off x="289062" y="6021288"/>
            <a:ext cx="7075685" cy="461665"/>
          </a:xfrm>
          <a:prstGeom prst="rect">
            <a:avLst/>
          </a:prstGeom>
          <a:noFill/>
        </p:spPr>
        <p:txBody>
          <a:bodyPr wrap="square" rtlCol="0">
            <a:spAutoFit/>
          </a:bodyPr>
          <a:lstStyle/>
          <a:p>
            <a:r>
              <a:rPr lang="en-GB" sz="2400" dirty="0" smtClean="0">
                <a:latin typeface="+mn-lt"/>
              </a:rPr>
              <a:t>Education and Young People’s Services</a:t>
            </a:r>
            <a:endParaRPr lang="en-GB" sz="2400" dirty="0">
              <a:latin typeface="+mn-lt"/>
            </a:endParaRPr>
          </a:p>
        </p:txBody>
      </p:sp>
    </p:spTree>
    <p:extLst>
      <p:ext uri="{BB962C8B-B14F-4D97-AF65-F5344CB8AC3E}">
        <p14:creationId xmlns:p14="http://schemas.microsoft.com/office/powerpoint/2010/main" val="2383470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Option 1 – risks / issues</a:t>
            </a:r>
            <a:endParaRPr lang="en-GB" dirty="0"/>
          </a:p>
        </p:txBody>
      </p:sp>
      <p:sp>
        <p:nvSpPr>
          <p:cNvPr id="3" name="Content Placeholder 2"/>
          <p:cNvSpPr>
            <a:spLocks noGrp="1"/>
          </p:cNvSpPr>
          <p:nvPr>
            <p:ph idx="1"/>
          </p:nvPr>
        </p:nvSpPr>
        <p:spPr/>
        <p:txBody>
          <a:bodyPr/>
          <a:lstStyle/>
          <a:p>
            <a:pPr lvl="0"/>
            <a:r>
              <a:rPr lang="en-GB" dirty="0"/>
              <a:t>Limited option with small scale</a:t>
            </a:r>
          </a:p>
          <a:p>
            <a:pPr lvl="0"/>
            <a:r>
              <a:rPr lang="en-GB" dirty="0"/>
              <a:t>Could have to become dependent solely on income generation if government policy develops as we believe it will</a:t>
            </a:r>
          </a:p>
          <a:p>
            <a:pPr lvl="0"/>
            <a:r>
              <a:rPr lang="en-GB" dirty="0"/>
              <a:t>Creates silos with other parts of the Education service </a:t>
            </a:r>
          </a:p>
          <a:p>
            <a:pPr lvl="0"/>
            <a:r>
              <a:rPr lang="en-GB" dirty="0"/>
              <a:t>Small scale </a:t>
            </a:r>
            <a:r>
              <a:rPr lang="en-GB" dirty="0" smtClean="0"/>
              <a:t>may make </a:t>
            </a:r>
            <a:r>
              <a:rPr lang="en-GB" dirty="0"/>
              <a:t>this less appealing or interesting to schools</a:t>
            </a:r>
          </a:p>
          <a:p>
            <a:endParaRPr lang="en-GB" dirty="0"/>
          </a:p>
        </p:txBody>
      </p:sp>
    </p:spTree>
    <p:extLst>
      <p:ext uri="{BB962C8B-B14F-4D97-AF65-F5344CB8AC3E}">
        <p14:creationId xmlns:p14="http://schemas.microsoft.com/office/powerpoint/2010/main" val="2251427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Service scope option 2</a:t>
            </a:r>
            <a:endParaRPr lang="en-GB" dirty="0"/>
          </a:p>
        </p:txBody>
      </p:sp>
      <p:sp>
        <p:nvSpPr>
          <p:cNvPr id="3" name="Content Placeholder 2"/>
          <p:cNvSpPr>
            <a:spLocks noGrp="1"/>
          </p:cNvSpPr>
          <p:nvPr>
            <p:ph idx="1"/>
          </p:nvPr>
        </p:nvSpPr>
        <p:spPr>
          <a:xfrm>
            <a:off x="251520" y="1124744"/>
            <a:ext cx="8712968" cy="4525963"/>
          </a:xfrm>
        </p:spPr>
        <p:txBody>
          <a:bodyPr/>
          <a:lstStyle/>
          <a:p>
            <a:pPr marL="0" indent="0">
              <a:buNone/>
            </a:pPr>
            <a:r>
              <a:rPr lang="en-GB" i="1" dirty="0" smtClean="0">
                <a:solidFill>
                  <a:srgbClr val="FF0000"/>
                </a:solidFill>
              </a:rPr>
              <a:t>All of option 1 (School Improvement) </a:t>
            </a:r>
            <a:r>
              <a:rPr lang="en-GB" i="1" u="sng" dirty="0" smtClean="0">
                <a:solidFill>
                  <a:srgbClr val="FF0000"/>
                </a:solidFill>
              </a:rPr>
              <a:t>PLUS</a:t>
            </a:r>
          </a:p>
          <a:p>
            <a:r>
              <a:rPr lang="en-GB" dirty="0" smtClean="0"/>
              <a:t>SEN</a:t>
            </a:r>
          </a:p>
          <a:p>
            <a:r>
              <a:rPr lang="en-GB" dirty="0" smtClean="0"/>
              <a:t>Admissions and transport</a:t>
            </a:r>
          </a:p>
          <a:p>
            <a:r>
              <a:rPr lang="en-GB" dirty="0" smtClean="0"/>
              <a:t>Early Years and Childcare</a:t>
            </a:r>
          </a:p>
          <a:p>
            <a:r>
              <a:rPr lang="en-GB" dirty="0" smtClean="0"/>
              <a:t>Skills and Employability</a:t>
            </a:r>
          </a:p>
          <a:p>
            <a:r>
              <a:rPr lang="en-GB" dirty="0" smtClean="0"/>
              <a:t>Community Learning and Skills</a:t>
            </a:r>
          </a:p>
          <a:p>
            <a:r>
              <a:rPr lang="en-GB" dirty="0" smtClean="0"/>
              <a:t>Education Psychology service</a:t>
            </a:r>
          </a:p>
          <a:p>
            <a:r>
              <a:rPr lang="en-GB" dirty="0" err="1" smtClean="0"/>
              <a:t>EduKent</a:t>
            </a:r>
            <a:endParaRPr lang="en-GB" dirty="0" smtClean="0"/>
          </a:p>
          <a:p>
            <a:r>
              <a:rPr lang="en-GB" dirty="0" smtClean="0"/>
              <a:t>AEOs and School Place Planning</a:t>
            </a:r>
          </a:p>
          <a:p>
            <a:r>
              <a:rPr lang="en-GB" dirty="0" smtClean="0"/>
              <a:t>Children missing education / elective home education</a:t>
            </a:r>
          </a:p>
        </p:txBody>
      </p:sp>
    </p:spTree>
    <p:extLst>
      <p:ext uri="{BB962C8B-B14F-4D97-AF65-F5344CB8AC3E}">
        <p14:creationId xmlns:p14="http://schemas.microsoft.com/office/powerpoint/2010/main" val="2968482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scope option 3</a:t>
            </a:r>
            <a:endParaRPr lang="en-GB" dirty="0"/>
          </a:p>
        </p:txBody>
      </p:sp>
      <p:sp>
        <p:nvSpPr>
          <p:cNvPr id="3" name="Content Placeholder 2"/>
          <p:cNvSpPr>
            <a:spLocks noGrp="1"/>
          </p:cNvSpPr>
          <p:nvPr>
            <p:ph idx="1"/>
          </p:nvPr>
        </p:nvSpPr>
        <p:spPr>
          <a:xfrm>
            <a:off x="395536" y="1124744"/>
            <a:ext cx="8568952" cy="5040560"/>
          </a:xfrm>
        </p:spPr>
        <p:txBody>
          <a:bodyPr/>
          <a:lstStyle/>
          <a:p>
            <a:pPr marL="0" indent="0">
              <a:buNone/>
            </a:pPr>
            <a:r>
              <a:rPr lang="en-GB" sz="2400" i="1" dirty="0" smtClean="0">
                <a:solidFill>
                  <a:srgbClr val="FF0000"/>
                </a:solidFill>
              </a:rPr>
              <a:t>All of Option 2: School Improvement / SEN / </a:t>
            </a:r>
            <a:r>
              <a:rPr lang="en-GB" sz="2400" i="1" dirty="0" err="1">
                <a:solidFill>
                  <a:srgbClr val="FF0000"/>
                </a:solidFill>
              </a:rPr>
              <a:t>EduKent</a:t>
            </a:r>
            <a:r>
              <a:rPr lang="en-GB" sz="2400" i="1" dirty="0">
                <a:solidFill>
                  <a:srgbClr val="FF0000"/>
                </a:solidFill>
              </a:rPr>
              <a:t> /</a:t>
            </a:r>
            <a:endParaRPr lang="en-GB" sz="2400" i="1" dirty="0" smtClean="0">
              <a:solidFill>
                <a:srgbClr val="FF0000"/>
              </a:solidFill>
            </a:endParaRPr>
          </a:p>
          <a:p>
            <a:pPr marL="0" indent="0">
              <a:buNone/>
            </a:pPr>
            <a:r>
              <a:rPr lang="en-GB" sz="2400" i="1" dirty="0" smtClean="0">
                <a:solidFill>
                  <a:srgbClr val="FF0000"/>
                </a:solidFill>
              </a:rPr>
              <a:t>Admissions and transport / Early Years and Childcare /</a:t>
            </a:r>
          </a:p>
          <a:p>
            <a:pPr marL="0" indent="0">
              <a:buNone/>
            </a:pPr>
            <a:r>
              <a:rPr lang="en-GB" sz="2400" i="1" dirty="0" smtClean="0">
                <a:solidFill>
                  <a:srgbClr val="FF0000"/>
                </a:solidFill>
              </a:rPr>
              <a:t>Skills &amp; Employability / Community Learning &amp; Skills /</a:t>
            </a:r>
          </a:p>
          <a:p>
            <a:pPr marL="0" indent="0">
              <a:buNone/>
            </a:pPr>
            <a:r>
              <a:rPr lang="en-GB" sz="2400" i="1" dirty="0" smtClean="0">
                <a:solidFill>
                  <a:srgbClr val="FF0000"/>
                </a:solidFill>
              </a:rPr>
              <a:t>Education Psychology service / AEOs and School </a:t>
            </a:r>
            <a:r>
              <a:rPr lang="en-GB" sz="2400" i="1" dirty="0">
                <a:solidFill>
                  <a:srgbClr val="FF0000"/>
                </a:solidFill>
              </a:rPr>
              <a:t>P</a:t>
            </a:r>
            <a:r>
              <a:rPr lang="en-GB" sz="2400" i="1" dirty="0" smtClean="0">
                <a:solidFill>
                  <a:srgbClr val="FF0000"/>
                </a:solidFill>
              </a:rPr>
              <a:t>lace planning / Children </a:t>
            </a:r>
            <a:r>
              <a:rPr lang="en-GB" sz="2400" i="1" dirty="0">
                <a:solidFill>
                  <a:srgbClr val="FF0000"/>
                </a:solidFill>
              </a:rPr>
              <a:t>missing education / elective home </a:t>
            </a:r>
            <a:r>
              <a:rPr lang="en-GB" sz="2400" i="1" dirty="0" smtClean="0">
                <a:solidFill>
                  <a:srgbClr val="FF0000"/>
                </a:solidFill>
              </a:rPr>
              <a:t>education - </a:t>
            </a:r>
            <a:r>
              <a:rPr lang="en-GB" sz="2400" i="1" u="sng" dirty="0" smtClean="0">
                <a:solidFill>
                  <a:srgbClr val="FF0000"/>
                </a:solidFill>
              </a:rPr>
              <a:t>PLUS</a:t>
            </a:r>
            <a:endParaRPr lang="en-GB" sz="2400" i="1" u="sng" dirty="0">
              <a:solidFill>
                <a:srgbClr val="FF0000"/>
              </a:solidFill>
            </a:endParaRPr>
          </a:p>
          <a:p>
            <a:r>
              <a:rPr lang="en-GB" dirty="0" smtClean="0"/>
              <a:t>Education safeguarding</a:t>
            </a:r>
          </a:p>
          <a:p>
            <a:r>
              <a:rPr lang="en-GB" dirty="0" smtClean="0"/>
              <a:t>Attendance and inclusion</a:t>
            </a:r>
          </a:p>
          <a:p>
            <a:r>
              <a:rPr lang="en-GB" dirty="0" smtClean="0"/>
              <a:t>PRUs</a:t>
            </a:r>
          </a:p>
          <a:p>
            <a:r>
              <a:rPr lang="en-GB" dirty="0" smtClean="0"/>
              <a:t>NEET support</a:t>
            </a:r>
          </a:p>
          <a:p>
            <a:r>
              <a:rPr lang="en-GB" dirty="0" smtClean="0"/>
              <a:t>Education element of Management Information</a:t>
            </a:r>
          </a:p>
        </p:txBody>
      </p:sp>
    </p:spTree>
    <p:extLst>
      <p:ext uri="{BB962C8B-B14F-4D97-AF65-F5344CB8AC3E}">
        <p14:creationId xmlns:p14="http://schemas.microsoft.com/office/powerpoint/2010/main" val="1434396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 2 and 3 benefits / risks</a:t>
            </a:r>
            <a:endParaRPr lang="en-GB" dirty="0"/>
          </a:p>
        </p:txBody>
      </p:sp>
      <p:sp>
        <p:nvSpPr>
          <p:cNvPr id="3" name="Content Placeholder 2"/>
          <p:cNvSpPr>
            <a:spLocks noGrp="1"/>
          </p:cNvSpPr>
          <p:nvPr>
            <p:ph idx="1"/>
          </p:nvPr>
        </p:nvSpPr>
        <p:spPr/>
        <p:txBody>
          <a:bodyPr/>
          <a:lstStyle/>
          <a:p>
            <a:r>
              <a:rPr lang="en-GB" dirty="0" smtClean="0"/>
              <a:t>The increasing size of options 2 and 3  give the obvious benefits of scale, coherence, integration and resilience.</a:t>
            </a:r>
          </a:p>
          <a:p>
            <a:r>
              <a:rPr lang="en-GB" dirty="0" smtClean="0"/>
              <a:t>Resembles a lot of current service delivery </a:t>
            </a:r>
          </a:p>
          <a:p>
            <a:r>
              <a:rPr lang="en-GB" dirty="0" smtClean="0"/>
              <a:t>But the options either split education functions or split Early Help </a:t>
            </a:r>
            <a:endParaRPr lang="en-GB" dirty="0"/>
          </a:p>
        </p:txBody>
      </p:sp>
    </p:spTree>
    <p:extLst>
      <p:ext uri="{BB962C8B-B14F-4D97-AF65-F5344CB8AC3E}">
        <p14:creationId xmlns:p14="http://schemas.microsoft.com/office/powerpoint/2010/main" val="700590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scope option 4</a:t>
            </a:r>
            <a:endParaRPr lang="en-GB" dirty="0"/>
          </a:p>
        </p:txBody>
      </p:sp>
      <p:sp>
        <p:nvSpPr>
          <p:cNvPr id="3" name="Content Placeholder 2"/>
          <p:cNvSpPr>
            <a:spLocks noGrp="1"/>
          </p:cNvSpPr>
          <p:nvPr>
            <p:ph idx="1"/>
          </p:nvPr>
        </p:nvSpPr>
        <p:spPr>
          <a:xfrm>
            <a:off x="251520" y="1124744"/>
            <a:ext cx="8568952" cy="5040560"/>
          </a:xfrm>
        </p:spPr>
        <p:txBody>
          <a:bodyPr/>
          <a:lstStyle/>
          <a:p>
            <a:pPr marL="0" indent="0">
              <a:buNone/>
            </a:pPr>
            <a:r>
              <a:rPr lang="en-GB" sz="2400" i="1" dirty="0" smtClean="0">
                <a:solidFill>
                  <a:srgbClr val="FF0000"/>
                </a:solidFill>
              </a:rPr>
              <a:t>All of Option 3: School Improvement / SEN / education element of MI / Admissions and transport / PRUs /</a:t>
            </a:r>
          </a:p>
          <a:p>
            <a:pPr marL="0" indent="0">
              <a:buNone/>
            </a:pPr>
            <a:r>
              <a:rPr lang="en-GB" sz="2400" i="1" dirty="0" smtClean="0">
                <a:solidFill>
                  <a:srgbClr val="FF0000"/>
                </a:solidFill>
              </a:rPr>
              <a:t>Early Years and Childcare / NEET support / </a:t>
            </a:r>
          </a:p>
          <a:p>
            <a:pPr marL="0" indent="0">
              <a:buNone/>
            </a:pPr>
            <a:r>
              <a:rPr lang="en-GB" sz="2400" i="1" dirty="0" smtClean="0">
                <a:solidFill>
                  <a:srgbClr val="FF0000"/>
                </a:solidFill>
              </a:rPr>
              <a:t>Skills &amp; Employability / Community Learning &amp; Skills /</a:t>
            </a:r>
          </a:p>
          <a:p>
            <a:pPr marL="0" indent="0">
              <a:buNone/>
            </a:pPr>
            <a:r>
              <a:rPr lang="en-GB" sz="2400" i="1" dirty="0" smtClean="0">
                <a:solidFill>
                  <a:srgbClr val="FF0000"/>
                </a:solidFill>
              </a:rPr>
              <a:t>Education Psychology service / </a:t>
            </a:r>
            <a:r>
              <a:rPr lang="en-GB" sz="2400" i="1" dirty="0" err="1" smtClean="0">
                <a:solidFill>
                  <a:srgbClr val="FF0000"/>
                </a:solidFill>
              </a:rPr>
              <a:t>EduKent</a:t>
            </a:r>
            <a:r>
              <a:rPr lang="en-GB" sz="2400" i="1" dirty="0" smtClean="0">
                <a:solidFill>
                  <a:srgbClr val="FF0000"/>
                </a:solidFill>
              </a:rPr>
              <a:t> /</a:t>
            </a:r>
          </a:p>
          <a:p>
            <a:pPr marL="0" indent="0">
              <a:buNone/>
            </a:pPr>
            <a:r>
              <a:rPr lang="en-GB" sz="2400" i="1" dirty="0">
                <a:solidFill>
                  <a:srgbClr val="FF0000"/>
                </a:solidFill>
              </a:rPr>
              <a:t>Education </a:t>
            </a:r>
            <a:r>
              <a:rPr lang="en-GB" sz="2400" i="1" dirty="0" smtClean="0">
                <a:solidFill>
                  <a:srgbClr val="FF0000"/>
                </a:solidFill>
              </a:rPr>
              <a:t>safeguarding / </a:t>
            </a:r>
            <a:r>
              <a:rPr lang="en-GB" sz="2400" i="1" dirty="0">
                <a:solidFill>
                  <a:srgbClr val="FF0000"/>
                </a:solidFill>
              </a:rPr>
              <a:t>Attendance and </a:t>
            </a:r>
            <a:r>
              <a:rPr lang="en-GB" sz="2400" i="1" dirty="0" smtClean="0">
                <a:solidFill>
                  <a:srgbClr val="FF0000"/>
                </a:solidFill>
              </a:rPr>
              <a:t>inclusion  PLUS:</a:t>
            </a:r>
            <a:endParaRPr lang="en-GB" sz="2400" i="1" dirty="0">
              <a:solidFill>
                <a:srgbClr val="FF0000"/>
              </a:solidFill>
            </a:endParaRPr>
          </a:p>
          <a:p>
            <a:r>
              <a:rPr lang="en-GB" dirty="0" smtClean="0"/>
              <a:t>Early Help </a:t>
            </a:r>
          </a:p>
          <a:p>
            <a:r>
              <a:rPr lang="en-GB" dirty="0" smtClean="0"/>
              <a:t>Youth services and Youth offending services</a:t>
            </a:r>
          </a:p>
          <a:p>
            <a:r>
              <a:rPr lang="en-GB" dirty="0" smtClean="0"/>
              <a:t>Troubled Families</a:t>
            </a:r>
          </a:p>
          <a:p>
            <a:r>
              <a:rPr lang="en-GB" dirty="0" smtClean="0"/>
              <a:t>Children’s Centres</a:t>
            </a:r>
          </a:p>
          <a:p>
            <a:r>
              <a:rPr lang="en-GB" dirty="0" smtClean="0"/>
              <a:t>Early Help teams and commissioned services</a:t>
            </a:r>
            <a:endParaRPr lang="en-GB" dirty="0"/>
          </a:p>
        </p:txBody>
      </p:sp>
    </p:spTree>
    <p:extLst>
      <p:ext uri="{BB962C8B-B14F-4D97-AF65-F5344CB8AC3E}">
        <p14:creationId xmlns:p14="http://schemas.microsoft.com/office/powerpoint/2010/main" val="1854997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 4 benefits</a:t>
            </a:r>
            <a:endParaRPr lang="en-GB" dirty="0"/>
          </a:p>
        </p:txBody>
      </p:sp>
      <p:sp>
        <p:nvSpPr>
          <p:cNvPr id="3" name="Content Placeholder 2"/>
          <p:cNvSpPr>
            <a:spLocks noGrp="1"/>
          </p:cNvSpPr>
          <p:nvPr>
            <p:ph idx="1"/>
          </p:nvPr>
        </p:nvSpPr>
        <p:spPr/>
        <p:txBody>
          <a:bodyPr/>
          <a:lstStyle/>
          <a:p>
            <a:r>
              <a:rPr lang="en-GB" dirty="0" smtClean="0"/>
              <a:t>Strengthens </a:t>
            </a:r>
            <a:r>
              <a:rPr lang="en-GB" dirty="0"/>
              <a:t>the current partnership arrangements with schools </a:t>
            </a:r>
            <a:endParaRPr lang="en-GB" dirty="0" smtClean="0"/>
          </a:p>
          <a:p>
            <a:r>
              <a:rPr lang="en-GB" dirty="0" smtClean="0"/>
              <a:t>Critical mass / economies of scale</a:t>
            </a:r>
          </a:p>
          <a:p>
            <a:r>
              <a:rPr lang="en-GB" dirty="0" smtClean="0"/>
              <a:t>Early Help included to strengthen joined up work with schools in supporting vulnerable learners and families </a:t>
            </a:r>
            <a:endParaRPr lang="en-GB" dirty="0"/>
          </a:p>
          <a:p>
            <a:r>
              <a:rPr lang="en-GB" dirty="0"/>
              <a:t>Opportunity to maintain the integrity of existing </a:t>
            </a:r>
            <a:r>
              <a:rPr lang="en-GB" dirty="0" smtClean="0"/>
              <a:t>service configuration </a:t>
            </a:r>
          </a:p>
          <a:p>
            <a:r>
              <a:rPr lang="en-GB" dirty="0" smtClean="0"/>
              <a:t>Promotes further integration </a:t>
            </a:r>
            <a:r>
              <a:rPr lang="en-GB" dirty="0"/>
              <a:t>of services and the cross fertilization of ideas and </a:t>
            </a:r>
            <a:r>
              <a:rPr lang="en-GB" dirty="0" smtClean="0"/>
              <a:t>practice</a:t>
            </a:r>
          </a:p>
        </p:txBody>
      </p:sp>
    </p:spTree>
    <p:extLst>
      <p:ext uri="{BB962C8B-B14F-4D97-AF65-F5344CB8AC3E}">
        <p14:creationId xmlns:p14="http://schemas.microsoft.com/office/powerpoint/2010/main" val="2936589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 4 benefits contd.</a:t>
            </a:r>
            <a:endParaRPr lang="en-GB" dirty="0"/>
          </a:p>
        </p:txBody>
      </p:sp>
      <p:sp>
        <p:nvSpPr>
          <p:cNvPr id="3" name="Content Placeholder 2"/>
          <p:cNvSpPr>
            <a:spLocks noGrp="1"/>
          </p:cNvSpPr>
          <p:nvPr>
            <p:ph idx="1"/>
          </p:nvPr>
        </p:nvSpPr>
        <p:spPr/>
        <p:txBody>
          <a:bodyPr/>
          <a:lstStyle/>
          <a:p>
            <a:r>
              <a:rPr lang="en-GB" dirty="0" smtClean="0"/>
              <a:t>Increased </a:t>
            </a:r>
            <a:r>
              <a:rPr lang="en-GB" dirty="0"/>
              <a:t>menu of services which directly respond to </a:t>
            </a:r>
            <a:r>
              <a:rPr lang="en-GB" dirty="0" smtClean="0"/>
              <a:t>schools, pupils and families’ needs</a:t>
            </a:r>
          </a:p>
          <a:p>
            <a:r>
              <a:rPr lang="en-GB" dirty="0"/>
              <a:t>A vehicle for the future growth and expansion </a:t>
            </a:r>
          </a:p>
          <a:p>
            <a:r>
              <a:rPr lang="en-GB" dirty="0"/>
              <a:t>Encourages innovation</a:t>
            </a:r>
          </a:p>
          <a:p>
            <a:r>
              <a:rPr lang="en-GB" dirty="0"/>
              <a:t>Coherence and continuity with current ways of working and delivery of services</a:t>
            </a:r>
          </a:p>
          <a:p>
            <a:endParaRPr lang="en-GB" dirty="0"/>
          </a:p>
        </p:txBody>
      </p:sp>
    </p:spTree>
    <p:extLst>
      <p:ext uri="{BB962C8B-B14F-4D97-AF65-F5344CB8AC3E}">
        <p14:creationId xmlns:p14="http://schemas.microsoft.com/office/powerpoint/2010/main" val="249287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 4 risks / issues</a:t>
            </a:r>
            <a:endParaRPr lang="en-GB" dirty="0"/>
          </a:p>
        </p:txBody>
      </p:sp>
      <p:sp>
        <p:nvSpPr>
          <p:cNvPr id="3" name="Content Placeholder 2"/>
          <p:cNvSpPr>
            <a:spLocks noGrp="1"/>
          </p:cNvSpPr>
          <p:nvPr>
            <p:ph idx="1"/>
          </p:nvPr>
        </p:nvSpPr>
        <p:spPr/>
        <p:txBody>
          <a:bodyPr/>
          <a:lstStyle/>
          <a:p>
            <a:pPr lvl="0"/>
            <a:r>
              <a:rPr lang="en-GB" dirty="0" smtClean="0"/>
              <a:t>Potential separation </a:t>
            </a:r>
            <a:r>
              <a:rPr lang="en-GB" dirty="0"/>
              <a:t>of Early Help from Specialist Children's Services </a:t>
            </a:r>
            <a:endParaRPr lang="en-GB" dirty="0" smtClean="0"/>
          </a:p>
          <a:p>
            <a:pPr lvl="0"/>
            <a:r>
              <a:rPr lang="en-GB" dirty="0" smtClean="0"/>
              <a:t>More </a:t>
            </a:r>
            <a:r>
              <a:rPr lang="en-GB" dirty="0"/>
              <a:t>services could be affected by the failure of the </a:t>
            </a:r>
            <a:r>
              <a:rPr lang="en-GB" dirty="0" smtClean="0"/>
              <a:t>company to </a:t>
            </a:r>
            <a:r>
              <a:rPr lang="en-GB" dirty="0"/>
              <a:t>deliver </a:t>
            </a:r>
          </a:p>
          <a:p>
            <a:pPr lvl="0"/>
            <a:r>
              <a:rPr lang="en-GB" dirty="0" smtClean="0"/>
              <a:t>Puts </a:t>
            </a:r>
            <a:r>
              <a:rPr lang="en-GB" dirty="0"/>
              <a:t>more demand on </a:t>
            </a:r>
            <a:r>
              <a:rPr lang="en-GB" dirty="0" smtClean="0"/>
              <a:t>KCC commissioning and contract management</a:t>
            </a:r>
          </a:p>
          <a:p>
            <a:pPr lvl="0"/>
            <a:r>
              <a:rPr lang="en-GB" dirty="0" smtClean="0"/>
              <a:t>Within </a:t>
            </a:r>
            <a:r>
              <a:rPr lang="en-GB" dirty="0"/>
              <a:t>a separate body, Early Help </a:t>
            </a:r>
            <a:r>
              <a:rPr lang="en-GB" dirty="0" smtClean="0"/>
              <a:t>could be more </a:t>
            </a:r>
            <a:r>
              <a:rPr lang="en-GB" dirty="0"/>
              <a:t>vulnerable for potential budget reductions</a:t>
            </a:r>
          </a:p>
        </p:txBody>
      </p:sp>
    </p:spTree>
    <p:extLst>
      <p:ext uri="{BB962C8B-B14F-4D97-AF65-F5344CB8AC3E}">
        <p14:creationId xmlns:p14="http://schemas.microsoft.com/office/powerpoint/2010/main" val="1286077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scope option 5</a:t>
            </a:r>
            <a:endParaRPr lang="en-GB" dirty="0"/>
          </a:p>
        </p:txBody>
      </p:sp>
      <p:sp>
        <p:nvSpPr>
          <p:cNvPr id="3" name="Content Placeholder 2"/>
          <p:cNvSpPr>
            <a:spLocks noGrp="1"/>
          </p:cNvSpPr>
          <p:nvPr>
            <p:ph idx="1"/>
          </p:nvPr>
        </p:nvSpPr>
        <p:spPr>
          <a:xfrm>
            <a:off x="251520" y="1268760"/>
            <a:ext cx="8784976" cy="4896544"/>
          </a:xfrm>
        </p:spPr>
        <p:txBody>
          <a:bodyPr/>
          <a:lstStyle/>
          <a:p>
            <a:pPr marL="0" indent="0">
              <a:buNone/>
            </a:pPr>
            <a:r>
              <a:rPr lang="en-GB" sz="2400" i="1" dirty="0" smtClean="0">
                <a:solidFill>
                  <a:srgbClr val="FF0000"/>
                </a:solidFill>
              </a:rPr>
              <a:t>All of Option 4:  School Improvement / SEN / Admissions </a:t>
            </a:r>
            <a:r>
              <a:rPr lang="en-GB" sz="2400" i="1" dirty="0">
                <a:solidFill>
                  <a:srgbClr val="FF0000"/>
                </a:solidFill>
              </a:rPr>
              <a:t>and </a:t>
            </a:r>
            <a:r>
              <a:rPr lang="en-GB" sz="2400" i="1" dirty="0" smtClean="0">
                <a:solidFill>
                  <a:srgbClr val="FF0000"/>
                </a:solidFill>
              </a:rPr>
              <a:t>transport /  PRUs / Early </a:t>
            </a:r>
            <a:r>
              <a:rPr lang="en-GB" sz="2400" i="1" dirty="0">
                <a:solidFill>
                  <a:srgbClr val="FF0000"/>
                </a:solidFill>
              </a:rPr>
              <a:t>Y</a:t>
            </a:r>
            <a:r>
              <a:rPr lang="en-GB" sz="2400" i="1" dirty="0" smtClean="0">
                <a:solidFill>
                  <a:srgbClr val="FF0000"/>
                </a:solidFill>
              </a:rPr>
              <a:t>ears </a:t>
            </a:r>
            <a:r>
              <a:rPr lang="en-GB" sz="2400" i="1" dirty="0">
                <a:solidFill>
                  <a:srgbClr val="FF0000"/>
                </a:solidFill>
              </a:rPr>
              <a:t>and </a:t>
            </a:r>
            <a:r>
              <a:rPr lang="en-GB" sz="2400" i="1" dirty="0" smtClean="0">
                <a:solidFill>
                  <a:srgbClr val="FF0000"/>
                </a:solidFill>
              </a:rPr>
              <a:t>Childcare </a:t>
            </a:r>
            <a:r>
              <a:rPr lang="en-GB" sz="2400" i="1" dirty="0">
                <a:solidFill>
                  <a:srgbClr val="FF0000"/>
                </a:solidFill>
              </a:rPr>
              <a:t>/ NEET </a:t>
            </a:r>
            <a:r>
              <a:rPr lang="en-GB" sz="2400" i="1" dirty="0" smtClean="0">
                <a:solidFill>
                  <a:srgbClr val="FF0000"/>
                </a:solidFill>
              </a:rPr>
              <a:t>support /</a:t>
            </a:r>
            <a:endParaRPr lang="en-GB" sz="2400" i="1" dirty="0">
              <a:solidFill>
                <a:srgbClr val="FF0000"/>
              </a:solidFill>
            </a:endParaRPr>
          </a:p>
          <a:p>
            <a:pPr marL="0" indent="0">
              <a:buNone/>
            </a:pPr>
            <a:r>
              <a:rPr lang="en-GB" sz="2400" i="1" dirty="0">
                <a:solidFill>
                  <a:srgbClr val="FF0000"/>
                </a:solidFill>
              </a:rPr>
              <a:t>Skills &amp; </a:t>
            </a:r>
            <a:r>
              <a:rPr lang="en-GB" sz="2400" i="1" dirty="0" smtClean="0">
                <a:solidFill>
                  <a:srgbClr val="FF0000"/>
                </a:solidFill>
              </a:rPr>
              <a:t>Employability </a:t>
            </a:r>
            <a:r>
              <a:rPr lang="en-GB" sz="2400" i="1" dirty="0">
                <a:solidFill>
                  <a:srgbClr val="FF0000"/>
                </a:solidFill>
              </a:rPr>
              <a:t>/ Community Learning &amp; </a:t>
            </a:r>
            <a:r>
              <a:rPr lang="en-GB" sz="2400" i="1" dirty="0" smtClean="0">
                <a:solidFill>
                  <a:srgbClr val="FF0000"/>
                </a:solidFill>
              </a:rPr>
              <a:t>Skills /</a:t>
            </a:r>
            <a:endParaRPr lang="en-GB" sz="2400" i="1" dirty="0">
              <a:solidFill>
                <a:srgbClr val="FF0000"/>
              </a:solidFill>
            </a:endParaRPr>
          </a:p>
          <a:p>
            <a:pPr marL="0" indent="0">
              <a:buNone/>
            </a:pPr>
            <a:r>
              <a:rPr lang="en-GB" sz="2400" i="1" dirty="0">
                <a:solidFill>
                  <a:srgbClr val="FF0000"/>
                </a:solidFill>
              </a:rPr>
              <a:t>Education </a:t>
            </a:r>
            <a:r>
              <a:rPr lang="en-GB" sz="2400" i="1" dirty="0" smtClean="0">
                <a:solidFill>
                  <a:srgbClr val="FF0000"/>
                </a:solidFill>
              </a:rPr>
              <a:t>Psychology </a:t>
            </a:r>
            <a:r>
              <a:rPr lang="en-GB" sz="2400" i="1" dirty="0">
                <a:solidFill>
                  <a:srgbClr val="FF0000"/>
                </a:solidFill>
              </a:rPr>
              <a:t>service / </a:t>
            </a:r>
            <a:r>
              <a:rPr lang="en-GB" sz="2400" i="1" dirty="0" err="1" smtClean="0">
                <a:solidFill>
                  <a:srgbClr val="FF0000"/>
                </a:solidFill>
              </a:rPr>
              <a:t>EduKent</a:t>
            </a:r>
            <a:r>
              <a:rPr lang="en-GB" sz="2400" i="1" dirty="0" smtClean="0">
                <a:solidFill>
                  <a:srgbClr val="FF0000"/>
                </a:solidFill>
              </a:rPr>
              <a:t> /</a:t>
            </a:r>
            <a:endParaRPr lang="en-GB" sz="2400" i="1" dirty="0">
              <a:solidFill>
                <a:srgbClr val="FF0000"/>
              </a:solidFill>
            </a:endParaRPr>
          </a:p>
          <a:p>
            <a:pPr marL="0" indent="0">
              <a:buNone/>
            </a:pPr>
            <a:r>
              <a:rPr lang="en-GB" sz="2400" i="1" dirty="0">
                <a:solidFill>
                  <a:srgbClr val="FF0000"/>
                </a:solidFill>
              </a:rPr>
              <a:t>Education </a:t>
            </a:r>
            <a:r>
              <a:rPr lang="en-GB" sz="2400" i="1" dirty="0" smtClean="0">
                <a:solidFill>
                  <a:srgbClr val="FF0000"/>
                </a:solidFill>
              </a:rPr>
              <a:t>Safeguarding </a:t>
            </a:r>
            <a:r>
              <a:rPr lang="en-GB" sz="2400" i="1" dirty="0">
                <a:solidFill>
                  <a:srgbClr val="FF0000"/>
                </a:solidFill>
              </a:rPr>
              <a:t>/ Attendance and </a:t>
            </a:r>
            <a:r>
              <a:rPr lang="en-GB" sz="2400" i="1" dirty="0" smtClean="0">
                <a:solidFill>
                  <a:srgbClr val="FF0000"/>
                </a:solidFill>
              </a:rPr>
              <a:t>inclusion /</a:t>
            </a:r>
            <a:endParaRPr lang="en-GB" sz="2400" i="1" dirty="0">
              <a:solidFill>
                <a:srgbClr val="FF0000"/>
              </a:solidFill>
            </a:endParaRPr>
          </a:p>
          <a:p>
            <a:pPr marL="0" indent="0">
              <a:buNone/>
            </a:pPr>
            <a:r>
              <a:rPr lang="en-GB" sz="2400" i="1" dirty="0">
                <a:solidFill>
                  <a:srgbClr val="FF0000"/>
                </a:solidFill>
              </a:rPr>
              <a:t>Youth services </a:t>
            </a:r>
            <a:r>
              <a:rPr lang="en-GB" sz="2400" i="1" dirty="0" smtClean="0">
                <a:solidFill>
                  <a:srgbClr val="FF0000"/>
                </a:solidFill>
              </a:rPr>
              <a:t>/ </a:t>
            </a:r>
            <a:r>
              <a:rPr lang="en-GB" sz="2400" i="1" dirty="0">
                <a:solidFill>
                  <a:srgbClr val="FF0000"/>
                </a:solidFill>
              </a:rPr>
              <a:t>Youth offending </a:t>
            </a:r>
            <a:r>
              <a:rPr lang="en-GB" sz="2400" i="1" dirty="0" smtClean="0">
                <a:solidFill>
                  <a:srgbClr val="FF0000"/>
                </a:solidFill>
              </a:rPr>
              <a:t>services /</a:t>
            </a:r>
            <a:endParaRPr lang="en-GB" sz="2400" i="1" dirty="0">
              <a:solidFill>
                <a:srgbClr val="FF0000"/>
              </a:solidFill>
            </a:endParaRPr>
          </a:p>
          <a:p>
            <a:pPr marL="0" indent="0">
              <a:buNone/>
            </a:pPr>
            <a:r>
              <a:rPr lang="en-GB" sz="2400" i="1" dirty="0">
                <a:solidFill>
                  <a:srgbClr val="FF0000"/>
                </a:solidFill>
              </a:rPr>
              <a:t>Troubled </a:t>
            </a:r>
            <a:r>
              <a:rPr lang="en-GB" sz="2400" i="1" dirty="0" smtClean="0">
                <a:solidFill>
                  <a:srgbClr val="FF0000"/>
                </a:solidFill>
              </a:rPr>
              <a:t>families / Children’s centres / MI</a:t>
            </a:r>
            <a:endParaRPr lang="en-GB" sz="2400" i="1" dirty="0">
              <a:solidFill>
                <a:srgbClr val="FF0000"/>
              </a:solidFill>
            </a:endParaRPr>
          </a:p>
          <a:p>
            <a:pPr marL="0" indent="0">
              <a:buNone/>
            </a:pPr>
            <a:r>
              <a:rPr lang="en-GB" sz="2400" i="1" dirty="0">
                <a:solidFill>
                  <a:srgbClr val="FF0000"/>
                </a:solidFill>
              </a:rPr>
              <a:t>Early </a:t>
            </a:r>
            <a:r>
              <a:rPr lang="en-GB" sz="2400" i="1" dirty="0" smtClean="0">
                <a:solidFill>
                  <a:srgbClr val="FF0000"/>
                </a:solidFill>
              </a:rPr>
              <a:t>Help </a:t>
            </a:r>
            <a:r>
              <a:rPr lang="en-GB" sz="2400" i="1" dirty="0">
                <a:solidFill>
                  <a:srgbClr val="FF0000"/>
                </a:solidFill>
              </a:rPr>
              <a:t>teams and commissioned </a:t>
            </a:r>
            <a:r>
              <a:rPr lang="en-GB" sz="2400" i="1" dirty="0" smtClean="0">
                <a:solidFill>
                  <a:srgbClr val="FF0000"/>
                </a:solidFill>
              </a:rPr>
              <a:t>services</a:t>
            </a:r>
            <a:r>
              <a:rPr lang="en-GB" i="1" dirty="0" smtClean="0">
                <a:solidFill>
                  <a:srgbClr val="FF0000"/>
                </a:solidFill>
              </a:rPr>
              <a:t>  </a:t>
            </a:r>
            <a:r>
              <a:rPr lang="en-GB" i="1" u="sng" dirty="0" smtClean="0">
                <a:solidFill>
                  <a:srgbClr val="FF0000"/>
                </a:solidFill>
              </a:rPr>
              <a:t>PLUS</a:t>
            </a:r>
          </a:p>
          <a:p>
            <a:pPr marL="0" indent="0">
              <a:buNone/>
            </a:pPr>
            <a:endParaRPr lang="en-GB" sz="900" i="1" u="sng" dirty="0">
              <a:solidFill>
                <a:srgbClr val="FF0000"/>
              </a:solidFill>
            </a:endParaRPr>
          </a:p>
          <a:p>
            <a:r>
              <a:rPr lang="en-GB" dirty="0" smtClean="0"/>
              <a:t>Specialist Children’s Services (Children’s Social Care)</a:t>
            </a:r>
            <a:endParaRPr lang="en-GB" dirty="0"/>
          </a:p>
        </p:txBody>
      </p:sp>
    </p:spTree>
    <p:extLst>
      <p:ext uri="{BB962C8B-B14F-4D97-AF65-F5344CB8AC3E}">
        <p14:creationId xmlns:p14="http://schemas.microsoft.com/office/powerpoint/2010/main" val="3304426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 5 benefits and risks</a:t>
            </a:r>
            <a:endParaRPr lang="en-GB" dirty="0"/>
          </a:p>
        </p:txBody>
      </p:sp>
      <p:sp>
        <p:nvSpPr>
          <p:cNvPr id="3" name="Content Placeholder 2"/>
          <p:cNvSpPr>
            <a:spLocks noGrp="1"/>
          </p:cNvSpPr>
          <p:nvPr>
            <p:ph idx="1"/>
          </p:nvPr>
        </p:nvSpPr>
        <p:spPr/>
        <p:txBody>
          <a:bodyPr/>
          <a:lstStyle/>
          <a:p>
            <a:r>
              <a:rPr lang="en-GB" dirty="0" smtClean="0"/>
              <a:t>Option 5 has all of the benefits of option 4 and could be argued that it enhances option 4.</a:t>
            </a:r>
          </a:p>
          <a:p>
            <a:r>
              <a:rPr lang="en-GB" dirty="0" smtClean="0"/>
              <a:t>However, the risks of taking on the whole of the specialist children’s service outweigh the benefits at this stage </a:t>
            </a:r>
            <a:endParaRPr lang="en-GB" dirty="0"/>
          </a:p>
        </p:txBody>
      </p:sp>
    </p:spTree>
    <p:extLst>
      <p:ext uri="{BB962C8B-B14F-4D97-AF65-F5344CB8AC3E}">
        <p14:creationId xmlns:p14="http://schemas.microsoft.com/office/powerpoint/2010/main" val="1486266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274638"/>
            <a:ext cx="8228013" cy="1141412"/>
          </a:xfrm>
        </p:spPr>
        <p:txBody>
          <a:bodyPr>
            <a:normAutofit/>
          </a:bodyPr>
          <a:lstStyle/>
          <a:p>
            <a:pPr algn="l"/>
            <a:r>
              <a:rPr lang="en-GB" sz="3200" b="1" dirty="0" smtClean="0">
                <a:solidFill>
                  <a:srgbClr val="0070C0"/>
                </a:solidFill>
                <a:latin typeface="Arial" panose="020B0604020202020204" pitchFamily="34" charset="0"/>
                <a:cs typeface="Arial" panose="020B0604020202020204" pitchFamily="34" charset="0"/>
              </a:rPr>
              <a:t>Key priorities and service developments</a:t>
            </a:r>
            <a:endParaRPr lang="en-GB" sz="32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190936"/>
            <a:ext cx="7848872"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sz="2800" kern="0" dirty="0" smtClean="0"/>
              <a:t>EYPS Vision and Priorities for Improvement 2016 – 2019</a:t>
            </a:r>
          </a:p>
          <a:p>
            <a:r>
              <a:rPr lang="en-GB" sz="2800" kern="0" dirty="0" smtClean="0"/>
              <a:t>Vulnerable Learners Strategy</a:t>
            </a:r>
          </a:p>
          <a:p>
            <a:r>
              <a:rPr lang="en-GB" sz="2800" kern="0" dirty="0" smtClean="0"/>
              <a:t>NEETs Strategy</a:t>
            </a:r>
          </a:p>
          <a:p>
            <a:r>
              <a:rPr lang="en-GB" sz="2800" kern="0" dirty="0" smtClean="0"/>
              <a:t>Early Help Strategy and Three Year Plan</a:t>
            </a:r>
          </a:p>
          <a:p>
            <a:r>
              <a:rPr lang="en-GB" sz="2800" kern="0" dirty="0" smtClean="0"/>
              <a:t>Education Commissioning Plan Update</a:t>
            </a:r>
          </a:p>
          <a:p>
            <a:r>
              <a:rPr lang="en-GB" sz="2800" kern="0" dirty="0" smtClean="0"/>
              <a:t>School Improvement Strategy</a:t>
            </a:r>
          </a:p>
          <a:p>
            <a:r>
              <a:rPr lang="en-GB" sz="2800" kern="0" dirty="0" smtClean="0"/>
              <a:t>Government direction of travel in relation to </a:t>
            </a:r>
            <a:r>
              <a:rPr lang="en-GB" sz="2800" kern="0" dirty="0" err="1" smtClean="0"/>
              <a:t>Academisation</a:t>
            </a:r>
            <a:r>
              <a:rPr lang="en-GB" sz="2800" kern="0" dirty="0" smtClean="0"/>
              <a:t>, Education and Adoption Act, reductions in ESG and White Paper</a:t>
            </a:r>
          </a:p>
          <a:p>
            <a:endParaRPr lang="en-GB" sz="4000" kern="0" dirty="0" smtClean="0"/>
          </a:p>
          <a:p>
            <a:endParaRPr lang="en-GB" kern="0" dirty="0" smtClean="0"/>
          </a:p>
          <a:p>
            <a:endParaRPr lang="en-GB" kern="0" dirty="0" smtClean="0"/>
          </a:p>
          <a:p>
            <a:pPr marL="0" indent="0">
              <a:buFont typeface="Arial" charset="0"/>
              <a:buNone/>
            </a:pPr>
            <a:endParaRPr lang="en-GB" sz="2800" kern="0" dirty="0" smtClean="0"/>
          </a:p>
          <a:p>
            <a:endParaRPr lang="en-GB" sz="2800" kern="0" dirty="0"/>
          </a:p>
          <a:p>
            <a:pPr marL="0" indent="0">
              <a:buFont typeface="Arial" charset="0"/>
              <a:buNone/>
            </a:pPr>
            <a:endParaRPr lang="en-GB" kern="0" dirty="0" smtClean="0"/>
          </a:p>
          <a:p>
            <a:endParaRPr lang="en-GB" kern="0" dirty="0" smtClean="0"/>
          </a:p>
          <a:p>
            <a:endParaRPr lang="en-GB" kern="0" dirty="0" smtClean="0"/>
          </a:p>
          <a:p>
            <a:endParaRPr lang="en-GB" kern="0" dirty="0" smtClean="0"/>
          </a:p>
          <a:p>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2443698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ultiply 3"/>
          <p:cNvSpPr/>
          <p:nvPr/>
        </p:nvSpPr>
        <p:spPr>
          <a:xfrm>
            <a:off x="4680012" y="1129849"/>
            <a:ext cx="2664296" cy="237626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descr="http://cliparts.co/cliparts/rcL/n4q/rcLn4qBAi.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861048"/>
            <a:ext cx="1716386" cy="1568963"/>
          </a:xfrm>
          <a:prstGeom prst="rect">
            <a:avLst/>
          </a:prstGeom>
          <a:noFill/>
          <a:ln>
            <a:noFill/>
          </a:ln>
        </p:spPr>
      </p:pic>
      <p:sp>
        <p:nvSpPr>
          <p:cNvPr id="2" name="Title 1"/>
          <p:cNvSpPr>
            <a:spLocks noGrp="1"/>
          </p:cNvSpPr>
          <p:nvPr>
            <p:ph type="title"/>
          </p:nvPr>
        </p:nvSpPr>
        <p:spPr/>
        <p:txBody>
          <a:bodyPr/>
          <a:lstStyle/>
          <a:p>
            <a:r>
              <a:rPr lang="en-GB" dirty="0" smtClean="0"/>
              <a:t>Legal entity options</a:t>
            </a:r>
            <a:endParaRPr lang="en-GB" dirty="0"/>
          </a:p>
        </p:txBody>
      </p:sp>
      <p:sp>
        <p:nvSpPr>
          <p:cNvPr id="3" name="Content Placeholder 2"/>
          <p:cNvSpPr>
            <a:spLocks noGrp="1"/>
          </p:cNvSpPr>
          <p:nvPr>
            <p:ph idx="1"/>
          </p:nvPr>
        </p:nvSpPr>
        <p:spPr>
          <a:xfrm>
            <a:off x="457200" y="1268760"/>
            <a:ext cx="8229600" cy="4857403"/>
          </a:xfrm>
          <a:ln w="6350"/>
        </p:spPr>
        <p:txBody>
          <a:bodyPr/>
          <a:lstStyle/>
          <a:p>
            <a:pPr>
              <a:buClr>
                <a:schemeClr val="accent1"/>
              </a:buClr>
              <a:buSzPct val="125000"/>
            </a:pPr>
            <a:r>
              <a:rPr lang="en-GB" altLang="en-US" dirty="0"/>
              <a:t>Charitable Trust (unincorporated)</a:t>
            </a:r>
          </a:p>
          <a:p>
            <a:pPr>
              <a:buClr>
                <a:schemeClr val="accent1"/>
              </a:buClr>
              <a:buSzPct val="125000"/>
            </a:pPr>
            <a:r>
              <a:rPr lang="en-GB" altLang="en-US" dirty="0"/>
              <a:t>Industrial Provident Society</a:t>
            </a:r>
          </a:p>
          <a:p>
            <a:pPr>
              <a:buClr>
                <a:schemeClr val="accent1"/>
              </a:buClr>
              <a:buSzPct val="125000"/>
            </a:pPr>
            <a:r>
              <a:rPr lang="en-GB" altLang="en-US" dirty="0"/>
              <a:t>Charitable Incorporated Organisation</a:t>
            </a:r>
          </a:p>
          <a:p>
            <a:pPr>
              <a:buClr>
                <a:schemeClr val="accent1"/>
              </a:buClr>
              <a:buSzPct val="125000"/>
            </a:pPr>
            <a:r>
              <a:rPr lang="en-GB" altLang="en-US" dirty="0"/>
              <a:t>Community Interest Company</a:t>
            </a:r>
          </a:p>
          <a:p>
            <a:pPr>
              <a:buClr>
                <a:schemeClr val="accent1"/>
              </a:buClr>
              <a:buSzPct val="125000"/>
            </a:pPr>
            <a:endParaRPr lang="en-GB" dirty="0" smtClean="0"/>
          </a:p>
          <a:p>
            <a:pPr>
              <a:buClr>
                <a:schemeClr val="accent1"/>
              </a:buClr>
              <a:buSzPct val="125000"/>
            </a:pPr>
            <a:r>
              <a:rPr lang="en-GB" dirty="0" smtClean="0"/>
              <a:t>Company limited by shares</a:t>
            </a:r>
          </a:p>
          <a:p>
            <a:pPr>
              <a:buClr>
                <a:schemeClr val="accent1"/>
              </a:buClr>
              <a:buSzPct val="125000"/>
            </a:pPr>
            <a:r>
              <a:rPr lang="en-GB" dirty="0" smtClean="0"/>
              <a:t>Company limited by guarantee</a:t>
            </a:r>
            <a:endParaRPr lang="en-GB" sz="2400" b="1" dirty="0">
              <a:solidFill>
                <a:srgbClr val="92D050"/>
              </a:solidFill>
            </a:endParaRPr>
          </a:p>
          <a:p>
            <a:r>
              <a:rPr lang="en-GB" dirty="0" smtClean="0"/>
              <a:t>Company </a:t>
            </a:r>
            <a:r>
              <a:rPr lang="en-GB" dirty="0"/>
              <a:t>limited by </a:t>
            </a:r>
            <a:r>
              <a:rPr lang="en-GB" dirty="0" smtClean="0"/>
              <a:t>guarantee with charitable status + wholly owned trading entity (Co ltd by shares)</a:t>
            </a:r>
            <a:endParaRPr lang="en-GB" dirty="0"/>
          </a:p>
          <a:p>
            <a:endParaRPr lang="en-GB" dirty="0"/>
          </a:p>
        </p:txBody>
      </p:sp>
    </p:spTree>
    <p:extLst>
      <p:ext uri="{BB962C8B-B14F-4D97-AF65-F5344CB8AC3E}">
        <p14:creationId xmlns:p14="http://schemas.microsoft.com/office/powerpoint/2010/main" val="3625364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180123" y="6000752"/>
            <a:ext cx="184731" cy="29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3000"/>
              </a:lnSpc>
              <a:spcBef>
                <a:spcPts val="800"/>
              </a:spcBef>
              <a:buClr>
                <a:srgbClr val="000000"/>
              </a:buClr>
              <a:buSzPct val="100000"/>
              <a:buFont typeface="Arial" charset="0"/>
              <a:buChar char="•"/>
              <a:defRPr sz="3200">
                <a:solidFill>
                  <a:srgbClr val="000000"/>
                </a:solidFill>
                <a:latin typeface="Calibri" pitchFamily="34" charset="0"/>
                <a:ea typeface="ＭＳ Ｐゴシック" pitchFamily="34" charset="-128"/>
                <a:cs typeface="MS Gothic" pitchFamily="49" charset="-128"/>
              </a:defRPr>
            </a:lvl1pPr>
            <a:lvl2pPr marL="742950" indent="-285750" eaLnBrk="0" hangingPunct="0">
              <a:lnSpc>
                <a:spcPct val="93000"/>
              </a:lnSpc>
              <a:spcBef>
                <a:spcPts val="700"/>
              </a:spcBef>
              <a:buClr>
                <a:srgbClr val="000000"/>
              </a:buClr>
              <a:buSzPct val="100000"/>
              <a:buFont typeface="Arial" charset="0"/>
              <a:buChar char="–"/>
              <a:defRPr sz="2800">
                <a:solidFill>
                  <a:srgbClr val="000000"/>
                </a:solidFill>
                <a:latin typeface="Calibri" pitchFamily="34" charset="0"/>
                <a:ea typeface="MS Gothic" pitchFamily="49" charset="-128"/>
                <a:cs typeface="MS Gothic" pitchFamily="49" charset="-128"/>
              </a:defRPr>
            </a:lvl2pPr>
            <a:lvl3pPr marL="1143000" indent="-228600" eaLnBrk="0" hangingPunct="0">
              <a:lnSpc>
                <a:spcPct val="93000"/>
              </a:lnSpc>
              <a:spcBef>
                <a:spcPts val="600"/>
              </a:spcBef>
              <a:buClr>
                <a:srgbClr val="000000"/>
              </a:buClr>
              <a:buSzPct val="100000"/>
              <a:buFont typeface="Arial" charset="0"/>
              <a:buChar char="•"/>
              <a:defRPr sz="2400">
                <a:solidFill>
                  <a:srgbClr val="000000"/>
                </a:solidFill>
                <a:latin typeface="Calibri" pitchFamily="34" charset="0"/>
                <a:ea typeface="MS Gothic" pitchFamily="49" charset="-128"/>
                <a:cs typeface="MS Gothic" pitchFamily="49" charset="-128"/>
              </a:defRPr>
            </a:lvl3pPr>
            <a:lvl4pPr marL="1600200" indent="-228600" eaLnBrk="0" hangingPunct="0">
              <a:lnSpc>
                <a:spcPct val="93000"/>
              </a:lnSpc>
              <a:spcBef>
                <a:spcPts val="500"/>
              </a:spcBef>
              <a:buClr>
                <a:srgbClr val="000000"/>
              </a:buClr>
              <a:buSzPct val="100000"/>
              <a:buFont typeface="Arial" charset="0"/>
              <a:buChar char="–"/>
              <a:defRPr sz="2000">
                <a:solidFill>
                  <a:srgbClr val="000000"/>
                </a:solidFill>
                <a:latin typeface="Calibri" pitchFamily="34" charset="0"/>
                <a:ea typeface="MS Gothic" pitchFamily="49" charset="-128"/>
                <a:cs typeface="MS Gothic" pitchFamily="49" charset="-128"/>
              </a:defRPr>
            </a:lvl4pPr>
            <a:lvl5pPr marL="2057400" indent="-228600" eaLnBrk="0" hangingPunct="0">
              <a:lnSpc>
                <a:spcPct val="93000"/>
              </a:lnSpc>
              <a:spcBef>
                <a:spcPts val="500"/>
              </a:spcBef>
              <a:buClr>
                <a:srgbClr val="000000"/>
              </a:buClr>
              <a:buSzPct val="100000"/>
              <a:buFont typeface="Arial" charset="0"/>
              <a:buChar char="»"/>
              <a:defRPr sz="2000">
                <a:solidFill>
                  <a:srgbClr val="000000"/>
                </a:solidFill>
                <a:latin typeface="Calibri" pitchFamily="34" charset="0"/>
                <a:ea typeface="MS Gothic" pitchFamily="49" charset="-128"/>
                <a:cs typeface="MS Gothic" pitchFamily="49" charset="-128"/>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Calibri" pitchFamily="34" charset="0"/>
                <a:ea typeface="MS Gothic" pitchFamily="49" charset="-128"/>
                <a:cs typeface="MS Gothic" pitchFamily="49" charset="-128"/>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Calibri" pitchFamily="34" charset="0"/>
                <a:ea typeface="MS Gothic" pitchFamily="49" charset="-128"/>
                <a:cs typeface="MS Gothic" pitchFamily="49" charset="-128"/>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Calibri" pitchFamily="34" charset="0"/>
                <a:ea typeface="MS Gothic" pitchFamily="49" charset="-128"/>
                <a:cs typeface="MS Gothic" pitchFamily="49" charset="-128"/>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Calibri" pitchFamily="34" charset="0"/>
                <a:ea typeface="MS Gothic" pitchFamily="49" charset="-128"/>
                <a:cs typeface="MS Gothic" pitchFamily="49" charset="-128"/>
              </a:defRPr>
            </a:lvl9pPr>
          </a:lstStyle>
          <a:p>
            <a:pPr eaLnBrk="1" hangingPunct="1">
              <a:spcBef>
                <a:spcPct val="0"/>
              </a:spcBef>
              <a:buFont typeface="Calibri" pitchFamily="34" charset="0"/>
              <a:buNone/>
            </a:pPr>
            <a:endParaRPr lang="en-US" altLang="en-US" sz="1400" dirty="0">
              <a:solidFill>
                <a:prstClr val="black"/>
              </a:solidFill>
              <a:latin typeface="Arial" charset="0"/>
              <a:cs typeface="Arial" charset="0"/>
            </a:endParaRPr>
          </a:p>
        </p:txBody>
      </p:sp>
      <p:sp>
        <p:nvSpPr>
          <p:cNvPr id="23" name="Rounded Rectangle 22"/>
          <p:cNvSpPr/>
          <p:nvPr/>
        </p:nvSpPr>
        <p:spPr>
          <a:xfrm>
            <a:off x="364853" y="3169771"/>
            <a:ext cx="2880000" cy="10800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1700" b="1" dirty="0" smtClean="0">
                <a:solidFill>
                  <a:prstClr val="white"/>
                </a:solidFill>
              </a:rPr>
              <a:t>Company Limited by Shares</a:t>
            </a:r>
          </a:p>
          <a:p>
            <a:pPr algn="ctr"/>
            <a:r>
              <a:rPr lang="en-GB" sz="1700" b="1" dirty="0" smtClean="0">
                <a:solidFill>
                  <a:prstClr val="white"/>
                </a:solidFill>
              </a:rPr>
              <a:t>(Trading; non charitable)</a:t>
            </a:r>
            <a:endParaRPr lang="es-ES" sz="1700" b="1" dirty="0" smtClean="0">
              <a:solidFill>
                <a:prstClr val="white"/>
              </a:solidFill>
            </a:endParaRPr>
          </a:p>
        </p:txBody>
      </p:sp>
      <p:cxnSp>
        <p:nvCxnSpPr>
          <p:cNvPr id="25" name="Straight Connector 24"/>
          <p:cNvCxnSpPr>
            <a:stCxn id="3" idx="2"/>
            <a:endCxn id="23" idx="0"/>
          </p:cNvCxnSpPr>
          <p:nvPr/>
        </p:nvCxnSpPr>
        <p:spPr>
          <a:xfrm>
            <a:off x="1804853" y="2968058"/>
            <a:ext cx="0" cy="20171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2"/>
            <a:endCxn id="3" idx="0"/>
          </p:cNvCxnSpPr>
          <p:nvPr/>
        </p:nvCxnSpPr>
        <p:spPr>
          <a:xfrm>
            <a:off x="900123" y="1513528"/>
            <a:ext cx="904731" cy="37453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2"/>
            <a:endCxn id="3" idx="0"/>
          </p:cNvCxnSpPr>
          <p:nvPr/>
        </p:nvCxnSpPr>
        <p:spPr>
          <a:xfrm flipH="1">
            <a:off x="1804854" y="1501608"/>
            <a:ext cx="894859" cy="3864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80122" y="930328"/>
            <a:ext cx="1440000" cy="5832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449263">
              <a:lnSpc>
                <a:spcPct val="93000"/>
              </a:lnSpc>
              <a:buClr>
                <a:srgbClr val="000000"/>
              </a:buClr>
              <a:buSzPct val="100000"/>
            </a:pPr>
            <a:r>
              <a:rPr lang="en-GB" sz="1600" b="1" dirty="0" smtClean="0">
                <a:solidFill>
                  <a:prstClr val="white"/>
                </a:solidFill>
              </a:rPr>
              <a:t>KCC (guarantor)</a:t>
            </a:r>
            <a:endParaRPr lang="es-ES" sz="1600" b="1" dirty="0" smtClean="0">
              <a:solidFill>
                <a:prstClr val="white"/>
              </a:solidFill>
            </a:endParaRPr>
          </a:p>
        </p:txBody>
      </p:sp>
      <p:sp>
        <p:nvSpPr>
          <p:cNvPr id="27" name="Rounded Rectangle 26"/>
          <p:cNvSpPr/>
          <p:nvPr/>
        </p:nvSpPr>
        <p:spPr>
          <a:xfrm>
            <a:off x="1979712" y="918408"/>
            <a:ext cx="1440000" cy="5832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449263">
              <a:lnSpc>
                <a:spcPct val="93000"/>
              </a:lnSpc>
              <a:buClr>
                <a:srgbClr val="000000"/>
              </a:buClr>
              <a:buSzPct val="100000"/>
            </a:pPr>
            <a:r>
              <a:rPr lang="en-GB" sz="1600" b="1" dirty="0" smtClean="0">
                <a:solidFill>
                  <a:prstClr val="white"/>
                </a:solidFill>
              </a:rPr>
              <a:t>Schools (guarantors)</a:t>
            </a:r>
            <a:endParaRPr lang="es-ES" sz="1600" b="1" dirty="0" smtClean="0">
              <a:solidFill>
                <a:prstClr val="white"/>
              </a:solidFill>
            </a:endParaRPr>
          </a:p>
        </p:txBody>
      </p:sp>
      <p:graphicFrame>
        <p:nvGraphicFramePr>
          <p:cNvPr id="36" name="Table 35"/>
          <p:cNvGraphicFramePr>
            <a:graphicFrameLocks noGrp="1"/>
          </p:cNvGraphicFramePr>
          <p:nvPr>
            <p:extLst>
              <p:ext uri="{D42A27DB-BD31-4B8C-83A1-F6EECF244321}">
                <p14:modId xmlns:p14="http://schemas.microsoft.com/office/powerpoint/2010/main" val="305220161"/>
              </p:ext>
            </p:extLst>
          </p:nvPr>
        </p:nvGraphicFramePr>
        <p:xfrm>
          <a:off x="3491880" y="145435"/>
          <a:ext cx="5526438" cy="6456501"/>
        </p:xfrm>
        <a:graphic>
          <a:graphicData uri="http://schemas.openxmlformats.org/drawingml/2006/table">
            <a:tbl>
              <a:tblPr firstRow="1" bandRow="1">
                <a:tableStyleId>{5C22544A-7EE6-4342-B048-85BDC9FD1C3A}</a:tableStyleId>
              </a:tblPr>
              <a:tblGrid>
                <a:gridCol w="1008112"/>
                <a:gridCol w="4518326"/>
              </a:tblGrid>
              <a:tr h="347472">
                <a:tc>
                  <a:txBody>
                    <a:bodyPr/>
                    <a:lstStyle/>
                    <a:p>
                      <a:pPr algn="ctr"/>
                      <a:r>
                        <a:rPr lang="en-GB" sz="1700" dirty="0" smtClean="0"/>
                        <a:t>Feature</a:t>
                      </a:r>
                      <a:endParaRPr lang="es-ES" sz="1700" dirty="0"/>
                    </a:p>
                  </a:txBody>
                  <a:tcPr>
                    <a:solidFill>
                      <a:srgbClr val="002060"/>
                    </a:solidFill>
                  </a:tcPr>
                </a:tc>
                <a:tc>
                  <a:txBody>
                    <a:bodyPr/>
                    <a:lstStyle/>
                    <a:p>
                      <a:pPr algn="ctr"/>
                      <a:r>
                        <a:rPr lang="en-GB" sz="1700" dirty="0" smtClean="0"/>
                        <a:t>Specifics</a:t>
                      </a:r>
                      <a:endParaRPr lang="es-ES" sz="1700" dirty="0"/>
                    </a:p>
                  </a:txBody>
                  <a:tcPr>
                    <a:solidFill>
                      <a:srgbClr val="002060"/>
                    </a:solidFill>
                  </a:tcPr>
                </a:tc>
              </a:tr>
              <a:tr h="932674">
                <a:tc>
                  <a:txBody>
                    <a:bodyPr/>
                    <a:lstStyle/>
                    <a:p>
                      <a:pPr algn="l"/>
                      <a:r>
                        <a:rPr lang="en-GB" sz="1700" b="1" i="1" dirty="0" smtClean="0"/>
                        <a:t>Flexibility</a:t>
                      </a:r>
                      <a:endParaRPr lang="es-ES" sz="1700" b="1" i="1" dirty="0"/>
                    </a:p>
                  </a:txBody>
                  <a:tcPr anchor="ctr">
                    <a:solidFill>
                      <a:schemeClr val="tx2">
                        <a:lumMod val="20000"/>
                        <a:lumOff val="80000"/>
                      </a:schemeClr>
                    </a:solidFill>
                  </a:tcPr>
                </a:tc>
                <a:tc>
                  <a:txBody>
                    <a:bodyPr/>
                    <a:lstStyle/>
                    <a:p>
                      <a:pPr marL="177800" indent="-177800" algn="l">
                        <a:buFont typeface="Arial" panose="020B0604020202020204" pitchFamily="34" charset="0"/>
                        <a:buChar char="•"/>
                      </a:pPr>
                      <a:r>
                        <a:rPr lang="en-GB" sz="1700" dirty="0" smtClean="0"/>
                        <a:t>Commercial T&amp;C</a:t>
                      </a:r>
                    </a:p>
                    <a:p>
                      <a:pPr marL="177800" indent="-177800" algn="l">
                        <a:buFont typeface="Arial" panose="020B0604020202020204" pitchFamily="34" charset="0"/>
                        <a:buChar char="•"/>
                      </a:pPr>
                      <a:r>
                        <a:rPr lang="en-GB" sz="1700" dirty="0" smtClean="0"/>
                        <a:t>Can attract specialist expertise to act as Trustees(Directors)</a:t>
                      </a:r>
                      <a:endParaRPr lang="es-ES" sz="1700" dirty="0"/>
                    </a:p>
                  </a:txBody>
                  <a:tcPr anchor="ctr">
                    <a:solidFill>
                      <a:schemeClr val="tx2">
                        <a:lumMod val="20000"/>
                        <a:lumOff val="80000"/>
                      </a:schemeClr>
                    </a:solidFill>
                  </a:tcPr>
                </a:tc>
              </a:tr>
              <a:tr h="859536">
                <a:tc>
                  <a:txBody>
                    <a:bodyPr/>
                    <a:lstStyle/>
                    <a:p>
                      <a:pPr algn="l"/>
                      <a:r>
                        <a:rPr lang="en-GB" sz="1700" b="1" i="1" dirty="0" smtClean="0"/>
                        <a:t>Funding</a:t>
                      </a:r>
                      <a:endParaRPr lang="es-ES" sz="1700" b="1" i="1" dirty="0"/>
                    </a:p>
                  </a:txBody>
                  <a:tcPr anchor="ctr">
                    <a:solidFill>
                      <a:schemeClr val="accent1">
                        <a:lumMod val="20000"/>
                        <a:lumOff val="80000"/>
                      </a:schemeClr>
                    </a:solidFill>
                  </a:tcPr>
                </a:tc>
                <a:tc>
                  <a:txBody>
                    <a:bodyPr/>
                    <a:lstStyle/>
                    <a:p>
                      <a:pPr marL="177800" indent="-177800">
                        <a:buFont typeface="Arial" pitchFamily="34" charset="0"/>
                        <a:buChar char="•"/>
                      </a:pPr>
                      <a:r>
                        <a:rPr lang="en-GB" sz="1700" baseline="0" dirty="0" smtClean="0"/>
                        <a:t>Can raise loan capital </a:t>
                      </a:r>
                      <a:r>
                        <a:rPr lang="en-GB" sz="1700" b="1" u="sng" baseline="0" dirty="0" smtClean="0"/>
                        <a:t>and can apply for funding streams available to charities</a:t>
                      </a:r>
                    </a:p>
                    <a:p>
                      <a:pPr marL="177800" indent="-177800">
                        <a:buFont typeface="Arial" pitchFamily="34" charset="0"/>
                        <a:buChar char="•"/>
                      </a:pPr>
                      <a:r>
                        <a:rPr lang="en-GB" sz="1700" baseline="0" dirty="0" smtClean="0"/>
                        <a:t>Cannot raise share capital</a:t>
                      </a:r>
                      <a:endParaRPr lang="es-ES" sz="1700" dirty="0"/>
                    </a:p>
                  </a:txBody>
                  <a:tcPr anchor="ctr">
                    <a:solidFill>
                      <a:schemeClr val="accent1">
                        <a:lumMod val="20000"/>
                        <a:lumOff val="80000"/>
                      </a:schemeClr>
                    </a:solidFill>
                  </a:tcPr>
                </a:tc>
              </a:tr>
              <a:tr h="1131691">
                <a:tc>
                  <a:txBody>
                    <a:bodyPr/>
                    <a:lstStyle/>
                    <a:p>
                      <a:pPr algn="l"/>
                      <a:r>
                        <a:rPr lang="en-GB" sz="1700" b="1" i="1" dirty="0" smtClean="0"/>
                        <a:t>Governance &amp; Control</a:t>
                      </a:r>
                      <a:endParaRPr lang="es-ES" sz="1700" b="1" i="1" dirty="0"/>
                    </a:p>
                  </a:txBody>
                  <a:tcPr anchor="ctr">
                    <a:solidFill>
                      <a:schemeClr val="tx2">
                        <a:lumMod val="20000"/>
                        <a:lumOff val="80000"/>
                      </a:schemeClr>
                    </a:solidFill>
                  </a:tcPr>
                </a:tc>
                <a:tc>
                  <a:txBody>
                    <a:bodyPr/>
                    <a:lstStyle/>
                    <a:p>
                      <a:pPr marL="177800" indent="-177800">
                        <a:buFont typeface="Arial" pitchFamily="34" charset="0"/>
                        <a:buChar char="•"/>
                      </a:pPr>
                      <a:r>
                        <a:rPr lang="en-GB" sz="1700" dirty="0" smtClean="0"/>
                        <a:t>Articles</a:t>
                      </a:r>
                      <a:r>
                        <a:rPr lang="en-GB" sz="1700" baseline="0" dirty="0" smtClean="0"/>
                        <a:t> of Assoc/Guarantors agreement</a:t>
                      </a:r>
                      <a:endParaRPr lang="en-GB" sz="1700" dirty="0" smtClean="0"/>
                    </a:p>
                    <a:p>
                      <a:pPr marL="177800" indent="-177800">
                        <a:buFont typeface="Arial" pitchFamily="34" charset="0"/>
                        <a:buChar char="•"/>
                      </a:pPr>
                      <a:r>
                        <a:rPr lang="en-GB" sz="1700" dirty="0" smtClean="0"/>
                        <a:t>Schools can have Board membership</a:t>
                      </a:r>
                    </a:p>
                    <a:p>
                      <a:pPr marL="177800" indent="-177800">
                        <a:buFont typeface="Arial" pitchFamily="34" charset="0"/>
                        <a:buChar char="•"/>
                      </a:pPr>
                      <a:r>
                        <a:rPr lang="en-GB" sz="1700" b="1" u="sng" dirty="0" smtClean="0"/>
                        <a:t>Trustees must act in best interests of charity</a:t>
                      </a:r>
                      <a:endParaRPr lang="es-ES" sz="1700" b="1" u="sng" dirty="0"/>
                    </a:p>
                  </a:txBody>
                  <a:tcPr anchor="ctr">
                    <a:solidFill>
                      <a:schemeClr val="tx2">
                        <a:lumMod val="20000"/>
                        <a:lumOff val="80000"/>
                      </a:schemeClr>
                    </a:solidFill>
                  </a:tcPr>
                </a:tc>
              </a:tr>
              <a:tr h="1371600">
                <a:tc>
                  <a:txBody>
                    <a:bodyPr/>
                    <a:lstStyle/>
                    <a:p>
                      <a:pPr algn="l"/>
                      <a:r>
                        <a:rPr lang="en-GB" sz="1700" b="1" i="1" dirty="0" smtClean="0"/>
                        <a:t>Taxation</a:t>
                      </a:r>
                      <a:r>
                        <a:rPr lang="en-GB" sz="1700" b="1" i="1" baseline="0" dirty="0" smtClean="0"/>
                        <a:t> (CT &amp; VAT)</a:t>
                      </a:r>
                      <a:endParaRPr lang="es-ES" sz="1700" b="1" i="1" dirty="0"/>
                    </a:p>
                  </a:txBody>
                  <a:tcPr anchor="ctr">
                    <a:solidFill>
                      <a:schemeClr val="accent1">
                        <a:lumMod val="20000"/>
                        <a:lumOff val="80000"/>
                      </a:schemeClr>
                    </a:solidFill>
                  </a:tcPr>
                </a:tc>
                <a:tc>
                  <a:txBody>
                    <a:bodyPr/>
                    <a:lstStyle/>
                    <a:p>
                      <a:pPr marL="177800" indent="-177800">
                        <a:buFont typeface="Arial" pitchFamily="34" charset="0"/>
                        <a:buChar char="•"/>
                      </a:pPr>
                      <a:r>
                        <a:rPr lang="en-GB" sz="1700" b="1" u="sng" dirty="0" smtClean="0"/>
                        <a:t>No </a:t>
                      </a:r>
                      <a:r>
                        <a:rPr lang="en-GB" sz="1700" b="1" u="sng" dirty="0" err="1" smtClean="0"/>
                        <a:t>corp</a:t>
                      </a:r>
                      <a:r>
                        <a:rPr lang="en-GB" sz="1700" b="1" u="sng" baseline="0" dirty="0" smtClean="0"/>
                        <a:t> tax</a:t>
                      </a:r>
                      <a:r>
                        <a:rPr lang="en-GB" sz="1700" b="1" u="sng" dirty="0" smtClean="0"/>
                        <a:t> on surplus in NewCo</a:t>
                      </a:r>
                      <a:r>
                        <a:rPr lang="en-GB" sz="1700" baseline="0" dirty="0" smtClean="0"/>
                        <a:t>. Trading must be through subsidiary that will pay CT, but can gift aid to NewCo to remove tax liability</a:t>
                      </a:r>
                    </a:p>
                    <a:p>
                      <a:pPr marL="177800" indent="-177800">
                        <a:buFont typeface="Arial" pitchFamily="34" charset="0"/>
                        <a:buChar char="•"/>
                      </a:pPr>
                      <a:r>
                        <a:rPr lang="en-GB" sz="1700" baseline="0" dirty="0" smtClean="0"/>
                        <a:t>Irrecoverable VAT could be additional cost</a:t>
                      </a:r>
                    </a:p>
                    <a:p>
                      <a:pPr marL="177800" indent="-177800">
                        <a:buFont typeface="Arial" pitchFamily="34" charset="0"/>
                        <a:buChar char="•"/>
                      </a:pPr>
                      <a:r>
                        <a:rPr lang="en-GB" sz="1700" b="1" u="sng" baseline="0" dirty="0" smtClean="0"/>
                        <a:t>Possible business rates benefits</a:t>
                      </a:r>
                      <a:endParaRPr lang="es-ES" sz="1700" b="1" u="sng" dirty="0"/>
                    </a:p>
                  </a:txBody>
                  <a:tcPr anchor="ctr">
                    <a:solidFill>
                      <a:schemeClr val="accent1">
                        <a:lumMod val="20000"/>
                        <a:lumOff val="80000"/>
                      </a:schemeClr>
                    </a:solidFill>
                  </a:tcPr>
                </a:tc>
              </a:tr>
              <a:tr h="917416">
                <a:tc>
                  <a:txBody>
                    <a:bodyPr/>
                    <a:lstStyle/>
                    <a:p>
                      <a:pPr algn="l"/>
                      <a:r>
                        <a:rPr lang="en-GB" sz="1700" b="1" i="1" dirty="0" smtClean="0"/>
                        <a:t>“Return” to owners</a:t>
                      </a:r>
                      <a:endParaRPr lang="es-ES" sz="1700" b="1" i="1" dirty="0"/>
                    </a:p>
                  </a:txBody>
                  <a:tcPr anchor="ctr">
                    <a:solidFill>
                      <a:schemeClr val="tx2">
                        <a:lumMod val="20000"/>
                        <a:lumOff val="80000"/>
                      </a:schemeClr>
                    </a:solidFill>
                  </a:tcPr>
                </a:tc>
                <a:tc>
                  <a:txBody>
                    <a:bodyPr/>
                    <a:lstStyle/>
                    <a:p>
                      <a:pPr marL="177800" indent="-177800" algn="l">
                        <a:buFont typeface="Arial" pitchFamily="34" charset="0"/>
                        <a:buChar char="•"/>
                      </a:pPr>
                      <a:r>
                        <a:rPr lang="en-GB" sz="1700" dirty="0" smtClean="0"/>
                        <a:t>NewCo Cannot</a:t>
                      </a:r>
                      <a:r>
                        <a:rPr lang="en-GB" sz="1700" baseline="0" dirty="0" smtClean="0"/>
                        <a:t> make dividend distributions</a:t>
                      </a:r>
                    </a:p>
                    <a:p>
                      <a:pPr marL="177800" indent="-177800" algn="l">
                        <a:buFont typeface="Arial" pitchFamily="34" charset="0"/>
                        <a:buChar char="•"/>
                      </a:pPr>
                      <a:r>
                        <a:rPr lang="en-GB" sz="1700" baseline="0" dirty="0" smtClean="0"/>
                        <a:t>Making returns to contributors is difficult</a:t>
                      </a:r>
                      <a:endParaRPr lang="es-ES" sz="1700" dirty="0"/>
                    </a:p>
                  </a:txBody>
                  <a:tcPr anchor="ctr">
                    <a:solidFill>
                      <a:schemeClr val="tx2">
                        <a:lumMod val="20000"/>
                        <a:lumOff val="80000"/>
                      </a:schemeClr>
                    </a:solidFill>
                  </a:tcPr>
                </a:tc>
              </a:tr>
              <a:tr h="654613">
                <a:tc>
                  <a:txBody>
                    <a:bodyPr/>
                    <a:lstStyle/>
                    <a:p>
                      <a:pPr algn="l"/>
                      <a:r>
                        <a:rPr lang="en-GB" sz="1700" b="1" i="1" dirty="0" smtClean="0"/>
                        <a:t>Regulation</a:t>
                      </a:r>
                      <a:endParaRPr lang="es-ES" sz="1700" b="1" i="1" dirty="0"/>
                    </a:p>
                  </a:txBody>
                  <a:tcPr anchor="ctr">
                    <a:solidFill>
                      <a:schemeClr val="accent1">
                        <a:lumMod val="20000"/>
                        <a:lumOff val="80000"/>
                      </a:schemeClr>
                    </a:solidFill>
                  </a:tcPr>
                </a:tc>
                <a:tc>
                  <a:txBody>
                    <a:bodyPr/>
                    <a:lstStyle/>
                    <a:p>
                      <a:pPr marL="177800" indent="-177800" algn="l" defTabSz="914400" rtl="0" eaLnBrk="1" latinLnBrk="0" hangingPunct="1">
                        <a:buFont typeface="Arial" panose="020B0604020202020204" pitchFamily="34" charset="0"/>
                        <a:buChar char="•"/>
                      </a:pPr>
                      <a:r>
                        <a:rPr lang="es-ES" sz="1700" kern="1200" dirty="0" smtClean="0">
                          <a:solidFill>
                            <a:schemeClr val="dk1"/>
                          </a:solidFill>
                          <a:latin typeface="+mn-lt"/>
                          <a:ea typeface="+mn-ea"/>
                          <a:cs typeface="+mn-cs"/>
                        </a:rPr>
                        <a:t>Companies House, HMRC, </a:t>
                      </a:r>
                      <a:r>
                        <a:rPr lang="es-ES" sz="1700" b="1" u="sng" kern="1200" dirty="0" smtClean="0">
                          <a:solidFill>
                            <a:schemeClr val="dk1"/>
                          </a:solidFill>
                          <a:latin typeface="+mn-lt"/>
                          <a:ea typeface="+mn-ea"/>
                          <a:cs typeface="+mn-cs"/>
                        </a:rPr>
                        <a:t>Charities Commission,</a:t>
                      </a:r>
                      <a:r>
                        <a:rPr lang="es-ES" sz="1700" kern="1200" dirty="0" smtClean="0">
                          <a:solidFill>
                            <a:schemeClr val="dk1"/>
                          </a:solidFill>
                          <a:latin typeface="+mn-lt"/>
                          <a:ea typeface="+mn-ea"/>
                          <a:cs typeface="+mn-cs"/>
                        </a:rPr>
                        <a:t> other advisors particularly tax, legal &amp;</a:t>
                      </a:r>
                      <a:r>
                        <a:rPr lang="es-ES" sz="1700" kern="1200" baseline="0" dirty="0" smtClean="0">
                          <a:solidFill>
                            <a:schemeClr val="dk1"/>
                          </a:solidFill>
                          <a:latin typeface="+mn-lt"/>
                          <a:ea typeface="+mn-ea"/>
                          <a:cs typeface="+mn-cs"/>
                        </a:rPr>
                        <a:t> pensions</a:t>
                      </a:r>
                      <a:endParaRPr lang="es-ES" sz="1700" kern="1200" dirty="0">
                        <a:solidFill>
                          <a:schemeClr val="dk1"/>
                        </a:solidFill>
                        <a:latin typeface="+mn-lt"/>
                        <a:ea typeface="+mn-ea"/>
                        <a:cs typeface="+mn-cs"/>
                      </a:endParaRPr>
                    </a:p>
                  </a:txBody>
                  <a:tcPr anchor="ctr">
                    <a:solidFill>
                      <a:schemeClr val="accent1">
                        <a:lumMod val="20000"/>
                        <a:lumOff val="80000"/>
                      </a:schemeClr>
                    </a:solidFill>
                  </a:tcPr>
                </a:tc>
              </a:tr>
            </a:tbl>
          </a:graphicData>
        </a:graphic>
      </p:graphicFrame>
      <p:sp>
        <p:nvSpPr>
          <p:cNvPr id="3" name="Rounded Rectangle 2"/>
          <p:cNvSpPr/>
          <p:nvPr/>
        </p:nvSpPr>
        <p:spPr>
          <a:xfrm>
            <a:off x="364853" y="1888058"/>
            <a:ext cx="2880000" cy="10800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711200">
              <a:lnSpc>
                <a:spcPct val="90000"/>
              </a:lnSpc>
              <a:spcAft>
                <a:spcPct val="35000"/>
              </a:spcAft>
            </a:pPr>
            <a:r>
              <a:rPr lang="en-GB" sz="1700" b="1" dirty="0">
                <a:solidFill>
                  <a:prstClr val="white"/>
                </a:solidFill>
              </a:rPr>
              <a:t>Company Limited by </a:t>
            </a:r>
            <a:r>
              <a:rPr lang="en-GB" sz="1700" b="1" dirty="0" smtClean="0">
                <a:solidFill>
                  <a:prstClr val="white"/>
                </a:solidFill>
              </a:rPr>
              <a:t>Guarantee (NewCo)</a:t>
            </a:r>
            <a:endParaRPr lang="en-GB" sz="1700" b="1" dirty="0">
              <a:solidFill>
                <a:prstClr val="white"/>
              </a:solidFill>
            </a:endParaRPr>
          </a:p>
          <a:p>
            <a:pPr algn="ctr" defTabSz="711200">
              <a:lnSpc>
                <a:spcPct val="90000"/>
              </a:lnSpc>
              <a:spcAft>
                <a:spcPct val="35000"/>
              </a:spcAft>
            </a:pPr>
            <a:r>
              <a:rPr lang="en-GB" sz="1700" b="1" dirty="0">
                <a:solidFill>
                  <a:prstClr val="white"/>
                </a:solidFill>
              </a:rPr>
              <a:t>(Charity Status</a:t>
            </a:r>
            <a:r>
              <a:rPr lang="en-GB" sz="1700" b="1" dirty="0" smtClean="0">
                <a:solidFill>
                  <a:prstClr val="white"/>
                </a:solidFill>
              </a:rPr>
              <a:t>)</a:t>
            </a:r>
            <a:endParaRPr lang="es-ES" sz="1700" b="1" dirty="0">
              <a:solidFill>
                <a:prstClr val="white"/>
              </a:solidFill>
            </a:endParaRPr>
          </a:p>
        </p:txBody>
      </p:sp>
      <p:sp>
        <p:nvSpPr>
          <p:cNvPr id="4" name="TextBox 3"/>
          <p:cNvSpPr txBox="1"/>
          <p:nvPr/>
        </p:nvSpPr>
        <p:spPr>
          <a:xfrm>
            <a:off x="89326" y="4379506"/>
            <a:ext cx="3600400" cy="1908215"/>
          </a:xfrm>
          <a:prstGeom prst="rect">
            <a:avLst/>
          </a:prstGeom>
          <a:noFill/>
        </p:spPr>
        <p:txBody>
          <a:bodyPr wrap="square" rtlCol="0">
            <a:spAutoFit/>
          </a:bodyPr>
          <a:lstStyle/>
          <a:p>
            <a:r>
              <a:rPr lang="en-GB" sz="1600" b="1" dirty="0" smtClean="0">
                <a:solidFill>
                  <a:prstClr val="black"/>
                </a:solidFill>
              </a:rPr>
              <a:t>Legal have confirmed</a:t>
            </a:r>
          </a:p>
          <a:p>
            <a:endParaRPr lang="en-GB" sz="400" dirty="0" smtClean="0">
              <a:solidFill>
                <a:prstClr val="black"/>
              </a:solidFill>
            </a:endParaRPr>
          </a:p>
          <a:p>
            <a:pPr marL="180975" indent="-180975">
              <a:buClr>
                <a:srgbClr val="0070C0"/>
              </a:buClr>
              <a:buSzPct val="125000"/>
              <a:buFont typeface="Arial" panose="020B0604020202020204" pitchFamily="34" charset="0"/>
              <a:buChar char="•"/>
            </a:pPr>
            <a:r>
              <a:rPr lang="en-GB" sz="1400" dirty="0">
                <a:solidFill>
                  <a:prstClr val="black"/>
                </a:solidFill>
              </a:rPr>
              <a:t>Teckal compliance i.e. guarantors can award work to </a:t>
            </a:r>
            <a:r>
              <a:rPr lang="en-GB" sz="1400" i="1" dirty="0">
                <a:solidFill>
                  <a:prstClr val="black"/>
                </a:solidFill>
              </a:rPr>
              <a:t>NewCo</a:t>
            </a:r>
            <a:r>
              <a:rPr lang="en-GB" sz="1400" dirty="0">
                <a:solidFill>
                  <a:prstClr val="black"/>
                </a:solidFill>
              </a:rPr>
              <a:t> without public procurement process</a:t>
            </a:r>
          </a:p>
          <a:p>
            <a:pPr marL="180975" indent="-180975">
              <a:buClr>
                <a:srgbClr val="0070C0"/>
              </a:buClr>
              <a:buSzPct val="125000"/>
              <a:buFont typeface="Arial" panose="020B0604020202020204" pitchFamily="34" charset="0"/>
              <a:buChar char="•"/>
            </a:pPr>
            <a:r>
              <a:rPr lang="en-GB" sz="1400" i="1" dirty="0">
                <a:solidFill>
                  <a:prstClr val="black"/>
                </a:solidFill>
              </a:rPr>
              <a:t>NewCo</a:t>
            </a:r>
            <a:r>
              <a:rPr lang="en-GB" sz="1400" dirty="0">
                <a:solidFill>
                  <a:prstClr val="black"/>
                </a:solidFill>
              </a:rPr>
              <a:t> can purchase services from KCC/schools without proct process</a:t>
            </a:r>
          </a:p>
          <a:p>
            <a:pPr marL="180975" indent="-180975">
              <a:buClr>
                <a:srgbClr val="0070C0"/>
              </a:buClr>
              <a:buSzPct val="125000"/>
              <a:buFont typeface="Arial" panose="020B0604020202020204" pitchFamily="34" charset="0"/>
              <a:buChar char="•"/>
            </a:pPr>
            <a:r>
              <a:rPr lang="en-GB" sz="1400" i="1" dirty="0">
                <a:solidFill>
                  <a:prstClr val="black"/>
                </a:solidFill>
              </a:rPr>
              <a:t>NewCo</a:t>
            </a:r>
            <a:r>
              <a:rPr lang="en-GB" sz="1400" dirty="0">
                <a:solidFill>
                  <a:prstClr val="black"/>
                </a:solidFill>
              </a:rPr>
              <a:t> can undertake statutory functions on behalf of KCC</a:t>
            </a:r>
          </a:p>
        </p:txBody>
      </p:sp>
      <p:sp>
        <p:nvSpPr>
          <p:cNvPr id="16" name="Title 1"/>
          <p:cNvSpPr>
            <a:spLocks noGrp="1"/>
          </p:cNvSpPr>
          <p:nvPr>
            <p:ph type="title" idx="4294967295"/>
          </p:nvPr>
        </p:nvSpPr>
        <p:spPr>
          <a:xfrm>
            <a:off x="0" y="-14288"/>
            <a:ext cx="8229600" cy="898526"/>
          </a:xfrm>
        </p:spPr>
        <p:txBody>
          <a:bodyPr>
            <a:normAutofit/>
          </a:bodyPr>
          <a:lstStyle/>
          <a:p>
            <a:pPr algn="l"/>
            <a:r>
              <a:rPr lang="en-GB" sz="3200" b="1" dirty="0" smtClean="0">
                <a:solidFill>
                  <a:srgbClr val="4283C4"/>
                </a:solidFill>
                <a:latin typeface="Arial" panose="020B0604020202020204" pitchFamily="34" charset="0"/>
                <a:cs typeface="Arial" panose="020B0604020202020204" pitchFamily="34" charset="0"/>
              </a:rPr>
              <a:t>Vehicle Option 3</a:t>
            </a:r>
            <a:endParaRPr lang="en-GB" sz="3200" b="1" dirty="0">
              <a:solidFill>
                <a:srgbClr val="4283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660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684312"/>
          </a:xfrm>
        </p:spPr>
        <p:txBody>
          <a:bodyPr/>
          <a:lstStyle/>
          <a:p>
            <a:r>
              <a:rPr lang="en-GB" dirty="0" smtClean="0"/>
              <a:t>Governance</a:t>
            </a:r>
            <a:endParaRPr lang="en-GB" dirty="0"/>
          </a:p>
        </p:txBody>
      </p:sp>
      <p:sp>
        <p:nvSpPr>
          <p:cNvPr id="4" name="Rounded Rectangle 3"/>
          <p:cNvSpPr/>
          <p:nvPr/>
        </p:nvSpPr>
        <p:spPr>
          <a:xfrm>
            <a:off x="311229" y="1812978"/>
            <a:ext cx="385242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Rounded Rectangle 4"/>
          <p:cNvSpPr/>
          <p:nvPr/>
        </p:nvSpPr>
        <p:spPr>
          <a:xfrm>
            <a:off x="4889309" y="1803936"/>
            <a:ext cx="3852428" cy="173723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Down Arrow 6"/>
          <p:cNvSpPr/>
          <p:nvPr/>
        </p:nvSpPr>
        <p:spPr>
          <a:xfrm rot="-2760000">
            <a:off x="2802217" y="3612167"/>
            <a:ext cx="619397" cy="775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Down Arrow 9"/>
          <p:cNvSpPr/>
          <p:nvPr/>
        </p:nvSpPr>
        <p:spPr>
          <a:xfrm rot="10800000">
            <a:off x="6587701" y="1345268"/>
            <a:ext cx="248546" cy="429614"/>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Down Arrow 14"/>
          <p:cNvSpPr/>
          <p:nvPr/>
        </p:nvSpPr>
        <p:spPr>
          <a:xfrm rot="10800000">
            <a:off x="5962115" y="1343424"/>
            <a:ext cx="248546" cy="429614"/>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Down Arrow 15"/>
          <p:cNvSpPr/>
          <p:nvPr/>
        </p:nvSpPr>
        <p:spPr>
          <a:xfrm rot="2760000">
            <a:off x="5649587" y="3562188"/>
            <a:ext cx="625057" cy="87544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Rectangle 16"/>
          <p:cNvSpPr/>
          <p:nvPr/>
        </p:nvSpPr>
        <p:spPr>
          <a:xfrm>
            <a:off x="1578895" y="1905132"/>
            <a:ext cx="144016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Cabinet</a:t>
            </a:r>
            <a:endParaRPr lang="en-GB" dirty="0">
              <a:solidFill>
                <a:prstClr val="white"/>
              </a:solidFill>
            </a:endParaRPr>
          </a:p>
        </p:txBody>
      </p:sp>
      <p:sp>
        <p:nvSpPr>
          <p:cNvPr id="18" name="Rectangle 17"/>
          <p:cNvSpPr/>
          <p:nvPr/>
        </p:nvSpPr>
        <p:spPr>
          <a:xfrm>
            <a:off x="836531" y="2370938"/>
            <a:ext cx="3209173" cy="360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Strategic Commissioning Board</a:t>
            </a:r>
            <a:endParaRPr lang="en-GB" dirty="0">
              <a:solidFill>
                <a:prstClr val="white"/>
              </a:solidFill>
            </a:endParaRPr>
          </a:p>
        </p:txBody>
      </p:sp>
      <p:sp>
        <p:nvSpPr>
          <p:cNvPr id="19" name="Rectangle 18"/>
          <p:cNvSpPr/>
          <p:nvPr/>
        </p:nvSpPr>
        <p:spPr>
          <a:xfrm>
            <a:off x="836531" y="2883839"/>
            <a:ext cx="3053201" cy="571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Education Strategic </a:t>
            </a:r>
          </a:p>
          <a:p>
            <a:pPr algn="ctr"/>
            <a:r>
              <a:rPr lang="en-GB" dirty="0" smtClean="0">
                <a:solidFill>
                  <a:prstClr val="white"/>
                </a:solidFill>
              </a:rPr>
              <a:t>commissioning </a:t>
            </a:r>
            <a:r>
              <a:rPr lang="en-GB" dirty="0">
                <a:solidFill>
                  <a:prstClr val="white"/>
                </a:solidFill>
              </a:rPr>
              <a:t>board</a:t>
            </a:r>
          </a:p>
        </p:txBody>
      </p:sp>
      <p:sp>
        <p:nvSpPr>
          <p:cNvPr id="20" name="Rectangle 19"/>
          <p:cNvSpPr/>
          <p:nvPr/>
        </p:nvSpPr>
        <p:spPr>
          <a:xfrm>
            <a:off x="398506" y="2137114"/>
            <a:ext cx="360040" cy="1188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KCC</a:t>
            </a:r>
            <a:endParaRPr lang="en-GB" b="1" dirty="0">
              <a:solidFill>
                <a:prstClr val="white"/>
              </a:solidFill>
            </a:endParaRPr>
          </a:p>
        </p:txBody>
      </p:sp>
      <p:sp>
        <p:nvSpPr>
          <p:cNvPr id="21" name="Rectangle 20"/>
          <p:cNvSpPr/>
          <p:nvPr/>
        </p:nvSpPr>
        <p:spPr>
          <a:xfrm>
            <a:off x="5076056" y="2024843"/>
            <a:ext cx="288032" cy="136815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b="1" dirty="0" smtClean="0">
                <a:solidFill>
                  <a:prstClr val="white"/>
                </a:solidFill>
              </a:rPr>
              <a:t>NEWCO</a:t>
            </a:r>
            <a:endParaRPr lang="en-GB" b="1" dirty="0">
              <a:solidFill>
                <a:prstClr val="white"/>
              </a:solidFill>
            </a:endParaRPr>
          </a:p>
        </p:txBody>
      </p:sp>
      <p:sp>
        <p:nvSpPr>
          <p:cNvPr id="27" name="Rectangle 26"/>
          <p:cNvSpPr/>
          <p:nvPr/>
        </p:nvSpPr>
        <p:spPr>
          <a:xfrm>
            <a:off x="5409508" y="2355147"/>
            <a:ext cx="2853478" cy="5760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Board of directors / trustees</a:t>
            </a:r>
          </a:p>
          <a:p>
            <a:pPr algn="ctr"/>
            <a:r>
              <a:rPr lang="en-GB" b="1" dirty="0" smtClean="0">
                <a:solidFill>
                  <a:prstClr val="white"/>
                </a:solidFill>
              </a:rPr>
              <a:t>Schools / KCC</a:t>
            </a:r>
            <a:endParaRPr lang="en-GB" b="1" dirty="0">
              <a:solidFill>
                <a:prstClr val="white"/>
              </a:solidFill>
            </a:endParaRPr>
          </a:p>
        </p:txBody>
      </p:sp>
      <p:sp>
        <p:nvSpPr>
          <p:cNvPr id="29" name="Rectangle 28"/>
          <p:cNvSpPr/>
          <p:nvPr/>
        </p:nvSpPr>
        <p:spPr>
          <a:xfrm>
            <a:off x="8337920" y="2024843"/>
            <a:ext cx="288032" cy="136815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GB" b="1" dirty="0" smtClean="0">
                <a:solidFill>
                  <a:prstClr val="white"/>
                </a:solidFill>
              </a:rPr>
              <a:t>NEWCO</a:t>
            </a:r>
            <a:endParaRPr lang="en-GB" b="1" dirty="0">
              <a:solidFill>
                <a:prstClr val="white"/>
              </a:solidFill>
            </a:endParaRPr>
          </a:p>
        </p:txBody>
      </p:sp>
      <p:sp>
        <p:nvSpPr>
          <p:cNvPr id="30" name="Rectangle 29"/>
          <p:cNvSpPr/>
          <p:nvPr/>
        </p:nvSpPr>
        <p:spPr>
          <a:xfrm>
            <a:off x="5509393" y="2995976"/>
            <a:ext cx="2755421" cy="45966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Senior Management Team</a:t>
            </a:r>
            <a:endParaRPr lang="en-GB" dirty="0">
              <a:solidFill>
                <a:prstClr val="white"/>
              </a:solidFill>
            </a:endParaRPr>
          </a:p>
        </p:txBody>
      </p:sp>
      <p:sp>
        <p:nvSpPr>
          <p:cNvPr id="31" name="Rectangle 30"/>
          <p:cNvSpPr/>
          <p:nvPr/>
        </p:nvSpPr>
        <p:spPr>
          <a:xfrm>
            <a:off x="3650402" y="3829410"/>
            <a:ext cx="1765812" cy="154380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3600000"/>
              </a:camera>
              <a:lightRig rig="threePt" dir="t"/>
            </a:scene3d>
          </a:bodyPr>
          <a:lstStyle/>
          <a:p>
            <a:pPr algn="ctr"/>
            <a:r>
              <a:rPr lang="en-GB" b="1" dirty="0" smtClean="0">
                <a:solidFill>
                  <a:prstClr val="white"/>
                </a:solidFill>
              </a:rPr>
              <a:t>CONTRACT</a:t>
            </a:r>
            <a:endParaRPr lang="en-GB" b="1" dirty="0">
              <a:solidFill>
                <a:prstClr val="white"/>
              </a:solidFill>
            </a:endParaRPr>
          </a:p>
        </p:txBody>
      </p:sp>
      <p:sp>
        <p:nvSpPr>
          <p:cNvPr id="32" name="Rectangle 31"/>
          <p:cNvSpPr/>
          <p:nvPr/>
        </p:nvSpPr>
        <p:spPr>
          <a:xfrm>
            <a:off x="5566522" y="1948437"/>
            <a:ext cx="2592288" cy="31247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Delivering services</a:t>
            </a:r>
            <a:endParaRPr lang="en-GB" sz="2400" b="1" dirty="0">
              <a:solidFill>
                <a:prstClr val="white"/>
              </a:solidFill>
            </a:endParaRPr>
          </a:p>
        </p:txBody>
      </p:sp>
      <p:sp>
        <p:nvSpPr>
          <p:cNvPr id="3" name="Rounded Rectangle 2"/>
          <p:cNvSpPr/>
          <p:nvPr/>
        </p:nvSpPr>
        <p:spPr>
          <a:xfrm>
            <a:off x="5611909" y="966189"/>
            <a:ext cx="3280571" cy="37723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Schools </a:t>
            </a:r>
            <a:r>
              <a:rPr lang="en-GB" sz="2000" b="1" dirty="0" smtClean="0">
                <a:solidFill>
                  <a:prstClr val="white"/>
                </a:solidFill>
              </a:rPr>
              <a:t>and other bodies</a:t>
            </a:r>
            <a:endParaRPr lang="en-GB" sz="2000" b="1" dirty="0">
              <a:solidFill>
                <a:prstClr val="white"/>
              </a:solidFill>
            </a:endParaRPr>
          </a:p>
        </p:txBody>
      </p:sp>
      <p:sp>
        <p:nvSpPr>
          <p:cNvPr id="28" name="Down Arrow 27"/>
          <p:cNvSpPr/>
          <p:nvPr/>
        </p:nvSpPr>
        <p:spPr>
          <a:xfrm rot="10800000">
            <a:off x="7235717" y="1345268"/>
            <a:ext cx="248546" cy="429614"/>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Down Arrow 32"/>
          <p:cNvSpPr/>
          <p:nvPr/>
        </p:nvSpPr>
        <p:spPr>
          <a:xfrm rot="10800000">
            <a:off x="7812360" y="1345268"/>
            <a:ext cx="248546" cy="429614"/>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9" name="Straight Connector 8"/>
          <p:cNvCxnSpPr/>
          <p:nvPr/>
        </p:nvCxnSpPr>
        <p:spPr>
          <a:xfrm>
            <a:off x="4533308" y="836712"/>
            <a:ext cx="0" cy="2808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721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31887"/>
            <a:ext cx="6696744" cy="4594225"/>
          </a:xfrm>
          <a:prstGeom prst="rect">
            <a:avLst/>
          </a:prstGeom>
          <a:noFill/>
          <a:ln>
            <a:noFill/>
          </a:ln>
        </p:spPr>
      </p:pic>
    </p:spTree>
    <p:extLst>
      <p:ext uri="{BB962C8B-B14F-4D97-AF65-F5344CB8AC3E}">
        <p14:creationId xmlns:p14="http://schemas.microsoft.com/office/powerpoint/2010/main" val="3768073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Timetable</a:t>
            </a:r>
            <a:endParaRPr lang="en-GB" dirty="0"/>
          </a:p>
        </p:txBody>
      </p:sp>
      <p:sp>
        <p:nvSpPr>
          <p:cNvPr id="3" name="Content Placeholder 2"/>
          <p:cNvSpPr>
            <a:spLocks noGrp="1"/>
          </p:cNvSpPr>
          <p:nvPr>
            <p:ph idx="1"/>
          </p:nvPr>
        </p:nvSpPr>
        <p:spPr>
          <a:xfrm>
            <a:off x="457200" y="1600200"/>
            <a:ext cx="8363272" cy="4525963"/>
          </a:xfrm>
        </p:spPr>
        <p:txBody>
          <a:bodyPr/>
          <a:lstStyle/>
          <a:p>
            <a:pPr lvl="0"/>
            <a:r>
              <a:rPr lang="en-GB" dirty="0"/>
              <a:t>March 2016 – </a:t>
            </a:r>
            <a:r>
              <a:rPr lang="en-GB" dirty="0" smtClean="0"/>
              <a:t>outline business case</a:t>
            </a:r>
            <a:endParaRPr lang="en-GB" dirty="0"/>
          </a:p>
          <a:p>
            <a:pPr lvl="0"/>
            <a:r>
              <a:rPr lang="en-GB" dirty="0"/>
              <a:t>June 2016 – </a:t>
            </a:r>
            <a:r>
              <a:rPr lang="en-GB" dirty="0" smtClean="0"/>
              <a:t>first </a:t>
            </a:r>
            <a:r>
              <a:rPr lang="en-GB" dirty="0"/>
              <a:t>draft of full </a:t>
            </a:r>
            <a:r>
              <a:rPr lang="en-GB" dirty="0" smtClean="0"/>
              <a:t>business case</a:t>
            </a:r>
            <a:endParaRPr lang="en-GB" dirty="0"/>
          </a:p>
          <a:p>
            <a:pPr lvl="0"/>
            <a:r>
              <a:rPr lang="en-GB" dirty="0"/>
              <a:t>August 2016 – </a:t>
            </a:r>
            <a:r>
              <a:rPr lang="en-GB" dirty="0" smtClean="0"/>
              <a:t>final business case</a:t>
            </a:r>
            <a:endParaRPr lang="en-GB" dirty="0"/>
          </a:p>
          <a:p>
            <a:pPr lvl="0"/>
            <a:r>
              <a:rPr lang="en-GB" dirty="0" smtClean="0"/>
              <a:t>October </a:t>
            </a:r>
            <a:r>
              <a:rPr lang="en-GB" dirty="0"/>
              <a:t>2016 – </a:t>
            </a:r>
            <a:r>
              <a:rPr lang="en-GB" dirty="0" smtClean="0"/>
              <a:t>KCC “decision” </a:t>
            </a:r>
            <a:r>
              <a:rPr lang="en-GB" dirty="0"/>
              <a:t>for establishment of </a:t>
            </a:r>
            <a:r>
              <a:rPr lang="en-GB" dirty="0" smtClean="0"/>
              <a:t>alternative service delivery vehicle (ASDV)</a:t>
            </a:r>
            <a:endParaRPr lang="en-GB" dirty="0"/>
          </a:p>
          <a:p>
            <a:pPr lvl="0"/>
            <a:r>
              <a:rPr lang="en-GB" dirty="0"/>
              <a:t>October 2016 – </a:t>
            </a:r>
            <a:r>
              <a:rPr lang="en-GB" dirty="0" smtClean="0"/>
              <a:t>establish </a:t>
            </a:r>
            <a:r>
              <a:rPr lang="en-GB" dirty="0"/>
              <a:t>shadow </a:t>
            </a:r>
            <a:r>
              <a:rPr lang="en-GB" dirty="0" smtClean="0"/>
              <a:t>board </a:t>
            </a:r>
            <a:r>
              <a:rPr lang="en-GB" dirty="0"/>
              <a:t>and </a:t>
            </a:r>
            <a:r>
              <a:rPr lang="en-GB" dirty="0" smtClean="0"/>
              <a:t>ASDV</a:t>
            </a:r>
            <a:endParaRPr lang="en-GB" dirty="0"/>
          </a:p>
          <a:p>
            <a:pPr lvl="0"/>
            <a:r>
              <a:rPr lang="en-GB" dirty="0" smtClean="0"/>
              <a:t>April / Sept </a:t>
            </a:r>
            <a:r>
              <a:rPr lang="en-GB" dirty="0"/>
              <a:t>2017 – </a:t>
            </a:r>
            <a:r>
              <a:rPr lang="en-GB" dirty="0" smtClean="0"/>
              <a:t>ASDV </a:t>
            </a:r>
            <a:r>
              <a:rPr lang="en-GB" dirty="0"/>
              <a:t>goes live.</a:t>
            </a:r>
          </a:p>
          <a:p>
            <a:endParaRPr lang="en-GB" dirty="0"/>
          </a:p>
        </p:txBody>
      </p:sp>
    </p:spTree>
    <p:extLst>
      <p:ext uri="{BB962C8B-B14F-4D97-AF65-F5344CB8AC3E}">
        <p14:creationId xmlns:p14="http://schemas.microsoft.com/office/powerpoint/2010/main" val="1529737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0036" y="116632"/>
            <a:ext cx="6115802" cy="6552728"/>
            <a:chOff x="1604488" y="828210"/>
            <a:chExt cx="4407672" cy="5256584"/>
          </a:xfrm>
        </p:grpSpPr>
        <p:sp>
          <p:nvSpPr>
            <p:cNvPr id="5" name="Content Placeholder 2"/>
            <p:cNvSpPr txBox="1">
              <a:spLocks/>
            </p:cNvSpPr>
            <p:nvPr/>
          </p:nvSpPr>
          <p:spPr bwMode="auto">
            <a:xfrm>
              <a:off x="1604488" y="828210"/>
              <a:ext cx="4407672" cy="5256584"/>
            </a:xfrm>
            <a:prstGeom prst="rect">
              <a:avLst/>
            </a:prstGeom>
            <a:noFill/>
            <a:ln w="1270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GB" sz="800" dirty="0" smtClean="0">
                <a:solidFill>
                  <a:prstClr val="black"/>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802" y="2132855"/>
              <a:ext cx="1868932" cy="151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1604488" y="828210"/>
              <a:ext cx="4407672" cy="1160630"/>
            </a:xfrm>
            <a:prstGeom prst="rect">
              <a:avLst/>
            </a:prstGeom>
            <a:solidFill>
              <a:schemeClr val="bg1">
                <a:lumMod val="50000"/>
              </a:schemeClr>
            </a:solidFill>
            <a:ln w="1270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1400" dirty="0" smtClean="0">
                  <a:solidFill>
                    <a:prstClr val="white"/>
                  </a:solidFill>
                </a:rPr>
                <a:t>Education and Young People’s Services</a:t>
              </a:r>
            </a:p>
            <a:p>
              <a:pPr marL="0" indent="0">
                <a:buFont typeface="Arial" charset="0"/>
                <a:buNone/>
              </a:pPr>
              <a:r>
                <a:rPr lang="en-GB" sz="2800" b="1" dirty="0" smtClean="0">
                  <a:solidFill>
                    <a:prstClr val="white"/>
                  </a:solidFill>
                </a:rPr>
                <a:t>Kent’s Strategy for Vulnerable Learners</a:t>
              </a:r>
              <a:endParaRPr lang="en-GB" sz="2800" b="1" dirty="0">
                <a:solidFill>
                  <a:prstClr val="white"/>
                </a:solidFill>
              </a:endParaRPr>
            </a:p>
          </p:txBody>
        </p:sp>
        <p:sp>
          <p:nvSpPr>
            <p:cNvPr id="9" name="Content Placeholder 2"/>
            <p:cNvSpPr txBox="1">
              <a:spLocks/>
            </p:cNvSpPr>
            <p:nvPr/>
          </p:nvSpPr>
          <p:spPr bwMode="auto">
            <a:xfrm>
              <a:off x="1604488" y="5445224"/>
              <a:ext cx="4407672" cy="639569"/>
            </a:xfrm>
            <a:prstGeom prst="rect">
              <a:avLst/>
            </a:prstGeom>
            <a:solidFill>
              <a:schemeClr val="bg1">
                <a:lumMod val="50000"/>
              </a:schemeClr>
            </a:solidFill>
            <a:ln w="12700">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GB" sz="400" b="1" dirty="0" smtClean="0">
                <a:solidFill>
                  <a:prstClr val="white"/>
                </a:solidFill>
              </a:endParaRPr>
            </a:p>
            <a:p>
              <a:pPr marL="0" indent="0">
                <a:buFont typeface="Arial" charset="0"/>
                <a:buNone/>
              </a:pPr>
              <a:r>
                <a:rPr lang="en-GB" sz="1200" b="1" dirty="0" smtClean="0">
                  <a:solidFill>
                    <a:prstClr val="white"/>
                  </a:solidFill>
                </a:rPr>
                <a:t>2016-2018</a:t>
              </a: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278" y="3722787"/>
              <a:ext cx="1807761" cy="157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3734" y="3884519"/>
              <a:ext cx="2224410" cy="141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5526" y="2132855"/>
              <a:ext cx="2132617" cy="1691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KCC_Logo_medi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2654" y="5505233"/>
              <a:ext cx="796241" cy="51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6552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ppt_w</p:attrName>
                                        </p:attrNameLst>
                                      </p:cBhvr>
                                      <p:tavLst>
                                        <p:tav tm="0" fmla="#ppt_w*sin(2.5*pi*$)">
                                          <p:val>
                                            <p:fltVal val="0"/>
                                          </p:val>
                                        </p:tav>
                                        <p:tav tm="100000">
                                          <p:val>
                                            <p:fltVal val="1"/>
                                          </p:val>
                                        </p:tav>
                                      </p:tavLst>
                                    </p:anim>
                                    <p:anim calcmode="lin" valueType="num">
                                      <p:cBhvr>
                                        <p:cTn id="9" dur="1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354162"/>
          </a:xfrm>
        </p:spPr>
        <p:txBody>
          <a:bodyPr>
            <a:noAutofit/>
          </a:bodyPr>
          <a:lstStyle/>
          <a:p>
            <a:r>
              <a:rPr lang="en-GB" sz="4400" dirty="0">
                <a:latin typeface="+mj-lt"/>
              </a:rPr>
              <a:t>Vulnerable Learners Strategy</a:t>
            </a:r>
            <a:br>
              <a:rPr lang="en-GB" sz="4400" dirty="0">
                <a:latin typeface="+mj-lt"/>
              </a:rPr>
            </a:br>
            <a:r>
              <a:rPr lang="en-GB" sz="4400" dirty="0">
                <a:latin typeface="+mj-lt"/>
              </a:rPr>
              <a:t>2016-19</a:t>
            </a:r>
          </a:p>
        </p:txBody>
      </p:sp>
      <p:sp>
        <p:nvSpPr>
          <p:cNvPr id="4" name="Content Placeholder 3"/>
          <p:cNvSpPr>
            <a:spLocks noGrp="1"/>
          </p:cNvSpPr>
          <p:nvPr>
            <p:ph idx="1"/>
          </p:nvPr>
        </p:nvSpPr>
        <p:spPr>
          <a:xfrm>
            <a:off x="323528" y="1556792"/>
            <a:ext cx="8568952" cy="4525963"/>
          </a:xfrm>
        </p:spPr>
        <p:txBody>
          <a:bodyPr/>
          <a:lstStyle/>
          <a:p>
            <a:pPr marL="0" lvl="0" indent="0">
              <a:buNone/>
            </a:pPr>
            <a:r>
              <a:rPr lang="en-GB" sz="2800" dirty="0" smtClean="0"/>
              <a:t>The Vulnerable </a:t>
            </a:r>
            <a:r>
              <a:rPr lang="en-GB" sz="2800" dirty="0"/>
              <a:t>Learners Strategy brings </a:t>
            </a:r>
            <a:r>
              <a:rPr lang="en-GB" sz="2800" dirty="0" smtClean="0"/>
              <a:t>together:</a:t>
            </a:r>
          </a:p>
          <a:p>
            <a:pPr marL="0" lvl="0" indent="0">
              <a:buNone/>
            </a:pPr>
            <a:endParaRPr lang="en-GB" sz="800" dirty="0"/>
          </a:p>
          <a:p>
            <a:pPr lvl="0"/>
            <a:r>
              <a:rPr lang="en-GB" sz="2800" dirty="0"/>
              <a:t>The actions we are taking in partnership with schools to improve outcomes for vulnerable and disadvantaged children and young people</a:t>
            </a:r>
          </a:p>
          <a:p>
            <a:pPr lvl="0"/>
            <a:r>
              <a:rPr lang="en-GB" sz="2800" dirty="0"/>
              <a:t>Examples of good practice in schools</a:t>
            </a:r>
          </a:p>
          <a:p>
            <a:pPr lvl="0"/>
            <a:r>
              <a:rPr lang="en-GB" sz="2800" dirty="0"/>
              <a:t>Strategies that are having some impact in narrowing achievement gaps and promoting greater social mobility.</a:t>
            </a:r>
          </a:p>
          <a:p>
            <a:pPr lvl="0"/>
            <a:endParaRPr lang="en-GB" sz="2400" dirty="0"/>
          </a:p>
        </p:txBody>
      </p:sp>
    </p:spTree>
    <p:extLst>
      <p:ext uri="{BB962C8B-B14F-4D97-AF65-F5344CB8AC3E}">
        <p14:creationId xmlns:p14="http://schemas.microsoft.com/office/powerpoint/2010/main" val="4098202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354162"/>
          </a:xfrm>
        </p:spPr>
        <p:txBody>
          <a:bodyPr>
            <a:noAutofit/>
          </a:bodyPr>
          <a:lstStyle/>
          <a:p>
            <a:r>
              <a:rPr lang="en-GB" sz="4400" dirty="0">
                <a:latin typeface="+mj-lt"/>
              </a:rPr>
              <a:t>The </a:t>
            </a:r>
            <a:r>
              <a:rPr lang="en-GB" sz="4400" dirty="0" smtClean="0">
                <a:latin typeface="+mj-lt"/>
              </a:rPr>
              <a:t>principles</a:t>
            </a:r>
            <a:endParaRPr lang="en-GB" sz="4400" dirty="0">
              <a:latin typeface="+mj-lt"/>
            </a:endParaRPr>
          </a:p>
        </p:txBody>
      </p:sp>
      <p:sp>
        <p:nvSpPr>
          <p:cNvPr id="4" name="Content Placeholder 3"/>
          <p:cNvSpPr>
            <a:spLocks noGrp="1"/>
          </p:cNvSpPr>
          <p:nvPr>
            <p:ph idx="1"/>
          </p:nvPr>
        </p:nvSpPr>
        <p:spPr>
          <a:xfrm>
            <a:off x="323528" y="1484784"/>
            <a:ext cx="8568952" cy="4680520"/>
          </a:xfrm>
        </p:spPr>
        <p:txBody>
          <a:bodyPr/>
          <a:lstStyle/>
          <a:p>
            <a:pPr lvl="0"/>
            <a:r>
              <a:rPr lang="en-GB" sz="2600" dirty="0" smtClean="0"/>
              <a:t>To bring </a:t>
            </a:r>
            <a:r>
              <a:rPr lang="en-GB" sz="2600" dirty="0"/>
              <a:t>together and strengthen activities currently in place to support vulnerable children and young </a:t>
            </a:r>
            <a:r>
              <a:rPr lang="en-GB" sz="2600" dirty="0" smtClean="0"/>
              <a:t>people</a:t>
            </a:r>
          </a:p>
          <a:p>
            <a:pPr lvl="0"/>
            <a:endParaRPr lang="en-GB" sz="800" dirty="0" smtClean="0"/>
          </a:p>
          <a:p>
            <a:pPr lvl="0"/>
            <a:r>
              <a:rPr lang="en-GB" sz="2600" dirty="0" smtClean="0"/>
              <a:t>To challenge </a:t>
            </a:r>
            <a:r>
              <a:rPr lang="en-GB" sz="2600" dirty="0"/>
              <a:t>existing systems and structures to do more</a:t>
            </a:r>
          </a:p>
          <a:p>
            <a:pPr marL="0" lvl="0" indent="0">
              <a:buNone/>
            </a:pPr>
            <a:endParaRPr lang="en-GB" sz="800" dirty="0" smtClean="0"/>
          </a:p>
          <a:p>
            <a:pPr marL="0" lvl="0" indent="0">
              <a:buNone/>
            </a:pPr>
            <a:r>
              <a:rPr lang="en-GB" sz="2600" dirty="0" smtClean="0"/>
              <a:t>Across </a:t>
            </a:r>
            <a:r>
              <a:rPr lang="en-GB" sz="2600" dirty="0"/>
              <a:t>Kent, there are significant gaps between the attainment of the majority of children and young people and those from particular groups that are vulnerable to underachievement and these gaps remain persistently wide. </a:t>
            </a:r>
            <a:endParaRPr lang="en-GB" sz="2600" dirty="0" smtClean="0"/>
          </a:p>
          <a:p>
            <a:pPr marL="0" lvl="0" indent="0" algn="ctr">
              <a:buNone/>
            </a:pPr>
            <a:r>
              <a:rPr lang="en-GB" sz="2600" b="1" dirty="0" smtClean="0"/>
              <a:t>These </a:t>
            </a:r>
            <a:r>
              <a:rPr lang="en-GB" sz="2600" b="1" dirty="0"/>
              <a:t>poorer outcomes are unacceptable</a:t>
            </a:r>
            <a:r>
              <a:rPr lang="en-GB" sz="2600" dirty="0"/>
              <a:t>.</a:t>
            </a:r>
          </a:p>
          <a:p>
            <a:pPr lvl="0"/>
            <a:endParaRPr lang="en-GB" sz="2400" dirty="0"/>
          </a:p>
        </p:txBody>
      </p:sp>
    </p:spTree>
    <p:extLst>
      <p:ext uri="{BB962C8B-B14F-4D97-AF65-F5344CB8AC3E}">
        <p14:creationId xmlns:p14="http://schemas.microsoft.com/office/powerpoint/2010/main" val="177031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354162"/>
          </a:xfrm>
        </p:spPr>
        <p:txBody>
          <a:bodyPr>
            <a:noAutofit/>
          </a:bodyPr>
          <a:lstStyle/>
          <a:p>
            <a:r>
              <a:rPr lang="en-GB" sz="4400" dirty="0">
                <a:latin typeface="+mj-lt"/>
              </a:rPr>
              <a:t>The </a:t>
            </a:r>
            <a:r>
              <a:rPr lang="en-GB" sz="4400" dirty="0" smtClean="0">
                <a:latin typeface="+mj-lt"/>
              </a:rPr>
              <a:t>challenges in Kent</a:t>
            </a:r>
            <a:endParaRPr lang="en-GB" sz="4400" dirty="0">
              <a:latin typeface="+mj-lt"/>
            </a:endParaRPr>
          </a:p>
        </p:txBody>
      </p:sp>
      <p:sp>
        <p:nvSpPr>
          <p:cNvPr id="4" name="Content Placeholder 3"/>
          <p:cNvSpPr>
            <a:spLocks noGrp="1"/>
          </p:cNvSpPr>
          <p:nvPr>
            <p:ph idx="1"/>
          </p:nvPr>
        </p:nvSpPr>
        <p:spPr>
          <a:xfrm>
            <a:off x="323528" y="1484784"/>
            <a:ext cx="8568952" cy="4680520"/>
          </a:xfrm>
        </p:spPr>
        <p:txBody>
          <a:bodyPr/>
          <a:lstStyle/>
          <a:p>
            <a:pPr lvl="0">
              <a:spcAft>
                <a:spcPts val="600"/>
              </a:spcAft>
              <a:buNone/>
            </a:pPr>
            <a:r>
              <a:rPr lang="en-US" sz="2100" b="1" dirty="0"/>
              <a:t>In </a:t>
            </a:r>
            <a:r>
              <a:rPr lang="en-US" sz="2100" b="1" dirty="0" smtClean="0"/>
              <a:t>2015</a:t>
            </a:r>
          </a:p>
          <a:p>
            <a:pPr lvl="0">
              <a:spcAft>
                <a:spcPts val="600"/>
              </a:spcAft>
            </a:pPr>
            <a:r>
              <a:rPr lang="en-US" sz="2100" dirty="0" smtClean="0"/>
              <a:t> </a:t>
            </a:r>
            <a:r>
              <a:rPr lang="en-US" sz="2100" dirty="0"/>
              <a:t>27% of children did not achieve a Good Level of Development at the end of the Early Years Foundation Stage</a:t>
            </a:r>
            <a:endParaRPr lang="en-GB" sz="2100" dirty="0"/>
          </a:p>
          <a:p>
            <a:pPr lvl="0">
              <a:spcAft>
                <a:spcPts val="600"/>
              </a:spcAft>
            </a:pPr>
            <a:r>
              <a:rPr lang="en-US" sz="2100" dirty="0"/>
              <a:t>27% of learners who were in receipt of free school meals obtained 5 A* - C grades, including English and mathematics, at GCSE compared to 61% of those who are not</a:t>
            </a:r>
            <a:endParaRPr lang="en-GB" sz="2100" dirty="0"/>
          </a:p>
          <a:p>
            <a:pPr lvl="0">
              <a:spcAft>
                <a:spcPts val="600"/>
              </a:spcAft>
            </a:pPr>
            <a:r>
              <a:rPr lang="en-US" sz="2100" dirty="0" smtClean="0"/>
              <a:t>Learners </a:t>
            </a:r>
            <a:r>
              <a:rPr lang="en-US" sz="2100" dirty="0"/>
              <a:t>in receipt of free school meals are nearly six times as likely to be permanently excluded as those who are not</a:t>
            </a:r>
            <a:endParaRPr lang="en-GB" sz="2100" dirty="0"/>
          </a:p>
          <a:p>
            <a:pPr lvl="0">
              <a:spcAft>
                <a:spcPts val="600"/>
              </a:spcAft>
            </a:pPr>
            <a:r>
              <a:rPr lang="en-US" sz="2100" dirty="0"/>
              <a:t>30% of the NEET cohort in January 2016 were vulnerable learners</a:t>
            </a:r>
            <a:endParaRPr lang="en-GB" sz="2100" dirty="0"/>
          </a:p>
          <a:p>
            <a:pPr lvl="0">
              <a:spcAft>
                <a:spcPts val="600"/>
              </a:spcAft>
            </a:pPr>
            <a:r>
              <a:rPr lang="en-US" sz="2100" dirty="0"/>
              <a:t>14% of FSM learners in school gained entry to the top third Higher Education Institutions (HEIs) compared to 30% of non-FSM.</a:t>
            </a:r>
            <a:endParaRPr lang="en-GB" sz="2100" dirty="0"/>
          </a:p>
          <a:p>
            <a:pPr marL="0" lvl="0" indent="0">
              <a:buNone/>
            </a:pPr>
            <a:endParaRPr lang="en-GB" sz="2400" dirty="0" smtClean="0"/>
          </a:p>
        </p:txBody>
      </p:sp>
    </p:spTree>
    <p:extLst>
      <p:ext uri="{BB962C8B-B14F-4D97-AF65-F5344CB8AC3E}">
        <p14:creationId xmlns:p14="http://schemas.microsoft.com/office/powerpoint/2010/main" val="126898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7219" y="3353131"/>
            <a:ext cx="3749563" cy="2812173"/>
          </a:xfrm>
          <a:prstGeom prst="rect">
            <a:avLst/>
          </a:prstGeom>
          <a:noFill/>
          <a:ln>
            <a:noFill/>
          </a:ln>
        </p:spPr>
      </p:pic>
      <p:sp>
        <p:nvSpPr>
          <p:cNvPr id="2" name="Title 1"/>
          <p:cNvSpPr>
            <a:spLocks noGrp="1"/>
          </p:cNvSpPr>
          <p:nvPr>
            <p:ph type="title"/>
          </p:nvPr>
        </p:nvSpPr>
        <p:spPr>
          <a:xfrm>
            <a:off x="467544" y="188640"/>
            <a:ext cx="8229600" cy="1354162"/>
          </a:xfrm>
        </p:spPr>
        <p:txBody>
          <a:bodyPr>
            <a:noAutofit/>
          </a:bodyPr>
          <a:lstStyle/>
          <a:p>
            <a:r>
              <a:rPr lang="en-GB" sz="2800" dirty="0">
                <a:latin typeface="+mj-lt"/>
              </a:rPr>
              <a:t>Key factors that influence children’s development, progress and educational achievement: </a:t>
            </a:r>
            <a:r>
              <a:rPr lang="en-GB" sz="2800" dirty="0" smtClean="0">
                <a:latin typeface="+mj-lt"/>
              </a:rPr>
              <a:t/>
            </a:r>
            <a:br>
              <a:rPr lang="en-GB" sz="2800" dirty="0" smtClean="0">
                <a:latin typeface="+mj-lt"/>
              </a:rPr>
            </a:br>
            <a:endParaRPr lang="en-GB" sz="2800" dirty="0">
              <a:latin typeface="+mj-lt"/>
            </a:endParaRPr>
          </a:p>
        </p:txBody>
      </p:sp>
      <p:sp>
        <p:nvSpPr>
          <p:cNvPr id="4" name="Content Placeholder 3"/>
          <p:cNvSpPr>
            <a:spLocks noGrp="1"/>
          </p:cNvSpPr>
          <p:nvPr>
            <p:ph idx="1"/>
          </p:nvPr>
        </p:nvSpPr>
        <p:spPr>
          <a:xfrm>
            <a:off x="323528" y="1268760"/>
            <a:ext cx="8568952" cy="4813995"/>
          </a:xfrm>
        </p:spPr>
        <p:txBody>
          <a:bodyPr/>
          <a:lstStyle/>
          <a:p>
            <a:pPr lvl="0"/>
            <a:r>
              <a:rPr lang="en-GB" sz="2400" dirty="0"/>
              <a:t>Individual attributes, resilience and emotional well-being</a:t>
            </a:r>
          </a:p>
          <a:p>
            <a:pPr lvl="0"/>
            <a:r>
              <a:rPr lang="en-GB" sz="2400" dirty="0"/>
              <a:t>Parental influence, support and involvement</a:t>
            </a:r>
          </a:p>
          <a:p>
            <a:pPr lvl="0"/>
            <a:r>
              <a:rPr lang="en-GB" sz="2400" dirty="0"/>
              <a:t>High quality teaching and school leadership with moral purpose</a:t>
            </a:r>
          </a:p>
          <a:p>
            <a:pPr lvl="0"/>
            <a:r>
              <a:rPr lang="en-GB" sz="2400" dirty="0"/>
              <a:t>Effective use of resources to improve outcomes.</a:t>
            </a:r>
          </a:p>
          <a:p>
            <a:pPr marL="0" lvl="0" indent="0">
              <a:buNone/>
            </a:pPr>
            <a:endParaRPr lang="en-GB" sz="2400" dirty="0"/>
          </a:p>
        </p:txBody>
      </p:sp>
    </p:spTree>
    <p:extLst>
      <p:ext uri="{BB962C8B-B14F-4D97-AF65-F5344CB8AC3E}">
        <p14:creationId xmlns:p14="http://schemas.microsoft.com/office/powerpoint/2010/main" val="3675659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0016"/>
            <a:ext cx="8229600" cy="1143000"/>
          </a:xfrm>
        </p:spPr>
        <p:txBody>
          <a:bodyPr>
            <a:normAutofit fontScale="90000"/>
          </a:bodyPr>
          <a:lstStyle/>
          <a:p>
            <a:r>
              <a:rPr lang="en-GB" sz="6000" dirty="0" smtClean="0">
                <a:latin typeface="+mj-lt"/>
              </a:rPr>
              <a:t>Proposed Education Trust</a:t>
            </a:r>
            <a:r>
              <a:rPr lang="en-GB" dirty="0" smtClean="0">
                <a:latin typeface="+mj-lt"/>
              </a:rPr>
              <a:t/>
            </a:r>
            <a:br>
              <a:rPr lang="en-GB" dirty="0" smtClean="0">
                <a:latin typeface="+mj-lt"/>
              </a:rPr>
            </a:br>
            <a:r>
              <a:rPr lang="en-GB" dirty="0">
                <a:latin typeface="+mj-lt"/>
              </a:rPr>
              <a:t/>
            </a:r>
            <a:br>
              <a:rPr lang="en-GB" dirty="0">
                <a:latin typeface="+mj-lt"/>
              </a:rPr>
            </a:br>
            <a:r>
              <a:rPr lang="en-GB" i="1" dirty="0" smtClean="0">
                <a:latin typeface="+mj-lt"/>
              </a:rPr>
              <a:t>Patrick Leeson, Corporate Director</a:t>
            </a:r>
            <a:br>
              <a:rPr lang="en-GB" i="1" dirty="0" smtClean="0">
                <a:latin typeface="+mj-lt"/>
              </a:rPr>
            </a:br>
            <a:endParaRPr lang="en-GB" sz="2200" i="1" dirty="0">
              <a:latin typeface="+mj-lt"/>
            </a:endParaRPr>
          </a:p>
        </p:txBody>
      </p:sp>
    </p:spTree>
    <p:extLst>
      <p:ext uri="{BB962C8B-B14F-4D97-AF65-F5344CB8AC3E}">
        <p14:creationId xmlns:p14="http://schemas.microsoft.com/office/powerpoint/2010/main" val="3541522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Autofit/>
          </a:bodyPr>
          <a:lstStyle/>
          <a:p>
            <a:r>
              <a:rPr lang="en-GB" sz="4400" dirty="0" smtClean="0">
                <a:latin typeface="+mj-lt"/>
              </a:rPr>
              <a:t>Who are </a:t>
            </a:r>
            <a:r>
              <a:rPr lang="en-GB" sz="4400" dirty="0">
                <a:latin typeface="+mj-lt"/>
              </a:rPr>
              <a:t>vulnerable learners</a:t>
            </a:r>
          </a:p>
        </p:txBody>
      </p:sp>
      <p:sp>
        <p:nvSpPr>
          <p:cNvPr id="4" name="Content Placeholder 3"/>
          <p:cNvSpPr>
            <a:spLocks noGrp="1"/>
          </p:cNvSpPr>
          <p:nvPr>
            <p:ph idx="1"/>
          </p:nvPr>
        </p:nvSpPr>
        <p:spPr>
          <a:xfrm>
            <a:off x="323528" y="1124744"/>
            <a:ext cx="8568952" cy="4958011"/>
          </a:xfrm>
        </p:spPr>
        <p:txBody>
          <a:bodyPr/>
          <a:lstStyle/>
          <a:p>
            <a:pPr marL="109728" indent="0">
              <a:spcAft>
                <a:spcPts val="600"/>
              </a:spcAft>
              <a:buNone/>
            </a:pPr>
            <a:r>
              <a:rPr lang="en-GB" sz="1700" dirty="0"/>
              <a:t>For the purposes of developing this strategy vulnerable learners </a:t>
            </a:r>
            <a:r>
              <a:rPr lang="en-GB" sz="1700" dirty="0" smtClean="0"/>
              <a:t>are</a:t>
            </a:r>
          </a:p>
          <a:p>
            <a:pPr marL="109728" indent="0">
              <a:spcAft>
                <a:spcPts val="600"/>
              </a:spcAft>
              <a:buNone/>
            </a:pPr>
            <a:endParaRPr lang="en-GB" sz="1700" dirty="0"/>
          </a:p>
          <a:p>
            <a:pPr lvl="0">
              <a:spcAft>
                <a:spcPts val="400"/>
              </a:spcAft>
            </a:pPr>
            <a:r>
              <a:rPr lang="en-US" sz="1700" dirty="0"/>
              <a:t>Children in Care and Children in Need</a:t>
            </a:r>
            <a:endParaRPr lang="en-GB" sz="1700" dirty="0"/>
          </a:p>
          <a:p>
            <a:pPr lvl="0">
              <a:spcAft>
                <a:spcPts val="400"/>
              </a:spcAft>
            </a:pPr>
            <a:r>
              <a:rPr lang="en-US" sz="1700" dirty="0"/>
              <a:t>Pupils who receive the Pupil Premium Grant </a:t>
            </a:r>
            <a:endParaRPr lang="en-GB" sz="1700" dirty="0"/>
          </a:p>
          <a:p>
            <a:pPr lvl="0">
              <a:spcAft>
                <a:spcPts val="400"/>
              </a:spcAft>
            </a:pPr>
            <a:r>
              <a:rPr lang="en-US" sz="1700" dirty="0"/>
              <a:t>Pupils with Special Educational Needs and Disabilities</a:t>
            </a:r>
            <a:endParaRPr lang="en-GB" sz="1700" dirty="0"/>
          </a:p>
          <a:p>
            <a:pPr lvl="0">
              <a:spcAft>
                <a:spcPts val="400"/>
              </a:spcAft>
            </a:pPr>
            <a:r>
              <a:rPr lang="en-US" sz="1700" dirty="0"/>
              <a:t>Children who qualify for a free place as a two year old and for the Early Years Pupil Premium at age three and four</a:t>
            </a:r>
            <a:endParaRPr lang="en-GB" sz="1700" dirty="0"/>
          </a:p>
          <a:p>
            <a:pPr lvl="0">
              <a:spcAft>
                <a:spcPts val="400"/>
              </a:spcAft>
            </a:pPr>
            <a:r>
              <a:rPr lang="en-US" sz="1700" dirty="0"/>
              <a:t>Young </a:t>
            </a:r>
            <a:r>
              <a:rPr lang="en-US" sz="1700" dirty="0" err="1"/>
              <a:t>Carers</a:t>
            </a:r>
            <a:endParaRPr lang="en-GB" sz="1700" dirty="0"/>
          </a:p>
          <a:p>
            <a:pPr lvl="0">
              <a:spcAft>
                <a:spcPts val="400"/>
              </a:spcAft>
            </a:pPr>
            <a:r>
              <a:rPr lang="en-US" sz="1700" dirty="0"/>
              <a:t>Young people Not in Education, Employment or Training (NEET)</a:t>
            </a:r>
            <a:endParaRPr lang="en-GB" sz="1700" dirty="0"/>
          </a:p>
          <a:p>
            <a:pPr lvl="0">
              <a:spcAft>
                <a:spcPts val="400"/>
              </a:spcAft>
            </a:pPr>
            <a:r>
              <a:rPr lang="en-GB" sz="1700" dirty="0"/>
              <a:t>Pupils missing education through prolonged or persistent absence and those excluded from school</a:t>
            </a:r>
          </a:p>
          <a:p>
            <a:pPr lvl="0">
              <a:spcAft>
                <a:spcPts val="400"/>
              </a:spcAft>
            </a:pPr>
            <a:r>
              <a:rPr lang="en-GB" sz="1700" dirty="0"/>
              <a:t>Pupils at risk of sexual exploitation </a:t>
            </a:r>
          </a:p>
          <a:p>
            <a:pPr lvl="0">
              <a:spcAft>
                <a:spcPts val="400"/>
              </a:spcAft>
            </a:pPr>
            <a:r>
              <a:rPr lang="en-GB" sz="1700" dirty="0"/>
              <a:t>Pupils with mental health issues</a:t>
            </a:r>
          </a:p>
          <a:p>
            <a:pPr lvl="0">
              <a:spcAft>
                <a:spcPts val="400"/>
              </a:spcAft>
            </a:pPr>
            <a:r>
              <a:rPr lang="en-GB" sz="1700" dirty="0"/>
              <a:t>Pupils from disproportionately affected ethnic minority groups</a:t>
            </a:r>
          </a:p>
          <a:p>
            <a:pPr lvl="0"/>
            <a:endParaRPr lang="en-GB" sz="2400" dirty="0"/>
          </a:p>
        </p:txBody>
      </p:sp>
    </p:spTree>
    <p:extLst>
      <p:ext uri="{BB962C8B-B14F-4D97-AF65-F5344CB8AC3E}">
        <p14:creationId xmlns:p14="http://schemas.microsoft.com/office/powerpoint/2010/main" val="1491935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692696"/>
            <a:ext cx="8568952" cy="5390059"/>
          </a:xfrm>
        </p:spPr>
        <p:txBody>
          <a:bodyPr/>
          <a:lstStyle/>
          <a:p>
            <a:pPr marL="0" lvl="0" indent="0">
              <a:buNone/>
            </a:pPr>
            <a:r>
              <a:rPr lang="en-GB" sz="1800" dirty="0"/>
              <a:t>Significant resources are allocated to support vulnerable learners across the county. 184 million is allocated directly to schools and colleges and a further 20.1 million is used to deliver early interventions and specialist support services. </a:t>
            </a:r>
          </a:p>
          <a:p>
            <a:pPr marL="0" lvl="0" indent="0">
              <a:buNone/>
            </a:pPr>
            <a:r>
              <a:rPr lang="en-GB" sz="1800" dirty="0"/>
              <a:t>Funding for vulnerable learners for 2015-16 is given below.</a:t>
            </a:r>
          </a:p>
          <a:p>
            <a:pPr marL="0" lvl="0" indent="0">
              <a:buNone/>
            </a:pPr>
            <a:endParaRPr lang="en-GB" sz="2400" dirty="0"/>
          </a:p>
        </p:txBody>
      </p:sp>
      <p:sp>
        <p:nvSpPr>
          <p:cNvPr id="2" name="Title 1"/>
          <p:cNvSpPr>
            <a:spLocks noGrp="1"/>
          </p:cNvSpPr>
          <p:nvPr>
            <p:ph type="title"/>
          </p:nvPr>
        </p:nvSpPr>
        <p:spPr>
          <a:xfrm>
            <a:off x="467544" y="0"/>
            <a:ext cx="8229600" cy="764704"/>
          </a:xfrm>
        </p:spPr>
        <p:txBody>
          <a:bodyPr>
            <a:noAutofit/>
          </a:bodyPr>
          <a:lstStyle/>
          <a:p>
            <a:r>
              <a:rPr lang="en-GB" sz="2800" dirty="0">
                <a:latin typeface="+mj-lt"/>
              </a:rPr>
              <a:t>Resources for Vulnerable Learner Support in Kent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88841"/>
            <a:ext cx="6768752" cy="43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533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1268760"/>
            <a:ext cx="8229600" cy="4525963"/>
          </a:xfrm>
        </p:spPr>
        <p:txBody>
          <a:bodyPr>
            <a:normAutofit/>
          </a:bodyPr>
          <a:lstStyle/>
          <a:p>
            <a:pPr marL="0" indent="0" algn="ctr">
              <a:buNone/>
            </a:pPr>
            <a:r>
              <a:rPr lang="en-GB" sz="3800" b="1" i="1" dirty="0"/>
              <a:t>“Great schools are great schools for </a:t>
            </a:r>
            <a:r>
              <a:rPr lang="en-GB" sz="3800" b="1" i="1" u="sng" dirty="0"/>
              <a:t>all</a:t>
            </a:r>
            <a:r>
              <a:rPr lang="en-GB" sz="3800" b="1" i="1" dirty="0"/>
              <a:t> children”... </a:t>
            </a:r>
            <a:endParaRPr lang="en-GB" sz="3800" b="1" i="1" dirty="0" smtClean="0"/>
          </a:p>
          <a:p>
            <a:pPr marL="0" indent="0" algn="ctr">
              <a:buNone/>
            </a:pPr>
            <a:endParaRPr lang="en-GB" sz="3800" b="1" i="1" dirty="0" smtClean="0"/>
          </a:p>
          <a:p>
            <a:pPr marL="0" indent="0" algn="ctr">
              <a:buNone/>
            </a:pPr>
            <a:r>
              <a:rPr lang="en-GB" sz="3800" b="1" i="1" dirty="0" smtClean="0"/>
              <a:t>‘</a:t>
            </a:r>
            <a:r>
              <a:rPr lang="en-GB" sz="3800" b="1" i="1" dirty="0"/>
              <a:t>The </a:t>
            </a:r>
            <a:r>
              <a:rPr lang="en-GB" sz="3800" b="1" i="1" dirty="0" smtClean="0"/>
              <a:t>Pupil </a:t>
            </a:r>
            <a:r>
              <a:rPr lang="en-GB" sz="3800" b="1" i="1" dirty="0"/>
              <a:t>Premium – next steps’ </a:t>
            </a:r>
            <a:endParaRPr lang="en-GB" sz="3800" b="1" i="1" dirty="0" smtClean="0"/>
          </a:p>
          <a:p>
            <a:pPr marL="0" indent="0" algn="ctr">
              <a:buNone/>
            </a:pPr>
            <a:endParaRPr lang="en-GB" sz="3800" dirty="0"/>
          </a:p>
          <a:p>
            <a:pPr marL="0" indent="0" algn="ctr">
              <a:buNone/>
            </a:pPr>
            <a:r>
              <a:rPr lang="en-GB" sz="2800" dirty="0"/>
              <a:t>Sutton Trust, July 2015</a:t>
            </a:r>
          </a:p>
          <a:p>
            <a:pPr marL="0" indent="0">
              <a:buNone/>
            </a:pPr>
            <a:endParaRPr lang="en-GB" sz="3800" dirty="0"/>
          </a:p>
        </p:txBody>
      </p:sp>
    </p:spTree>
    <p:extLst>
      <p:ext uri="{BB962C8B-B14F-4D97-AF65-F5344CB8AC3E}">
        <p14:creationId xmlns:p14="http://schemas.microsoft.com/office/powerpoint/2010/main" val="3673522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Use of Pupil Premium - Outcome based, effective use of resources</a:t>
            </a:r>
            <a:endParaRPr lang="en-GB" dirty="0"/>
          </a:p>
        </p:txBody>
      </p:sp>
      <p:sp>
        <p:nvSpPr>
          <p:cNvPr id="3" name="Content Placeholder 2"/>
          <p:cNvSpPr>
            <a:spLocks noGrp="1"/>
          </p:cNvSpPr>
          <p:nvPr>
            <p:ph idx="1"/>
          </p:nvPr>
        </p:nvSpPr>
        <p:spPr/>
        <p:txBody>
          <a:bodyPr/>
          <a:lstStyle/>
          <a:p>
            <a:pPr marL="0" indent="0">
              <a:buNone/>
            </a:pPr>
            <a:r>
              <a:rPr lang="en-GB" dirty="0" smtClean="0"/>
              <a:t>Since 2011 – Pupil Premium has added an additional resource to support the work of an inclusive school and accelerate the impact on achievement for disadvantaged learners – to make the best use of it Leaders need:</a:t>
            </a:r>
          </a:p>
          <a:p>
            <a:pPr>
              <a:buFont typeface="Arial" panose="020B0604020202020204" pitchFamily="34" charset="0"/>
              <a:buChar char="•"/>
            </a:pPr>
            <a:r>
              <a:rPr lang="en-GB" dirty="0" smtClean="0"/>
              <a:t>accurate and timely data analysis</a:t>
            </a:r>
          </a:p>
          <a:p>
            <a:pPr>
              <a:buFont typeface="Arial" panose="020B0604020202020204" pitchFamily="34" charset="0"/>
              <a:buChar char="•"/>
            </a:pPr>
            <a:r>
              <a:rPr lang="en-GB" dirty="0"/>
              <a:t>t</a:t>
            </a:r>
            <a:r>
              <a:rPr lang="en-GB" dirty="0" smtClean="0"/>
              <a:t>racking systems to identify need and monitor progress</a:t>
            </a:r>
          </a:p>
          <a:p>
            <a:pPr>
              <a:buFont typeface="Arial" panose="020B0604020202020204" pitchFamily="34" charset="0"/>
              <a:buChar char="•"/>
            </a:pPr>
            <a:r>
              <a:rPr lang="en-GB" dirty="0"/>
              <a:t>i</a:t>
            </a:r>
            <a:r>
              <a:rPr lang="en-GB" dirty="0" smtClean="0"/>
              <a:t>nformed target setting to close the attainment gap</a:t>
            </a:r>
          </a:p>
        </p:txBody>
      </p:sp>
    </p:spTree>
    <p:extLst>
      <p:ext uri="{BB962C8B-B14F-4D97-AF65-F5344CB8AC3E}">
        <p14:creationId xmlns:p14="http://schemas.microsoft.com/office/powerpoint/2010/main" val="938874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568952" cy="5400600"/>
          </a:xfrm>
        </p:spPr>
        <p:txBody>
          <a:bodyPr/>
          <a:lstStyle/>
          <a:p>
            <a:pPr marL="0" indent="0">
              <a:buNone/>
            </a:pPr>
            <a:r>
              <a:rPr lang="en-GB" sz="2500" dirty="0"/>
              <a:t>Evidence from the Sutton Trust and Education Endowment Fund shows that significant improvement in narrowing the gap can be made when schools target funding towards:</a:t>
            </a:r>
          </a:p>
          <a:p>
            <a:endParaRPr lang="en-GB" sz="2500" dirty="0"/>
          </a:p>
          <a:p>
            <a:pPr lvl="0"/>
            <a:r>
              <a:rPr lang="en-GB" sz="2500" dirty="0"/>
              <a:t>Improving feedback between teachers and learners</a:t>
            </a:r>
          </a:p>
          <a:p>
            <a:pPr lvl="0"/>
            <a:r>
              <a:rPr lang="en-GB" sz="2500" dirty="0"/>
              <a:t>Paired teaching</a:t>
            </a:r>
          </a:p>
          <a:p>
            <a:pPr lvl="0"/>
            <a:r>
              <a:rPr lang="en-GB" sz="2500" dirty="0"/>
              <a:t>Flexible small group teaching </a:t>
            </a:r>
          </a:p>
          <a:p>
            <a:pPr lvl="0"/>
            <a:r>
              <a:rPr lang="en-GB" sz="2500" dirty="0"/>
              <a:t>One to one tuition</a:t>
            </a:r>
          </a:p>
          <a:p>
            <a:pPr lvl="0"/>
            <a:r>
              <a:rPr lang="en-GB" sz="2500" dirty="0"/>
              <a:t>The teaching of independent learning strategies</a:t>
            </a:r>
          </a:p>
          <a:p>
            <a:pPr lvl="0"/>
            <a:r>
              <a:rPr lang="en-GB" sz="2500" dirty="0"/>
              <a:t>Peer mentoring and assessment</a:t>
            </a:r>
          </a:p>
          <a:p>
            <a:pPr lvl="0"/>
            <a:r>
              <a:rPr lang="en-GB" sz="2500" dirty="0"/>
              <a:t>Active encouragement of parental involvement in learning</a:t>
            </a:r>
          </a:p>
        </p:txBody>
      </p:sp>
    </p:spTree>
    <p:extLst>
      <p:ext uri="{BB962C8B-B14F-4D97-AF65-F5344CB8AC3E}">
        <p14:creationId xmlns:p14="http://schemas.microsoft.com/office/powerpoint/2010/main" val="2119993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496944" cy="5616624"/>
          </a:xfrm>
        </p:spPr>
        <p:txBody>
          <a:bodyPr/>
          <a:lstStyle/>
          <a:p>
            <a:pPr marL="0" indent="0">
              <a:buNone/>
            </a:pPr>
            <a:r>
              <a:rPr lang="en-GB" sz="2500" dirty="0" smtClean="0"/>
              <a:t>In Kent – case studies of effective practice leading to impact are included in the strategy. </a:t>
            </a:r>
          </a:p>
          <a:p>
            <a:pPr marL="0" indent="0">
              <a:buNone/>
            </a:pPr>
            <a:endParaRPr lang="en-GB" sz="2500" dirty="0"/>
          </a:p>
          <a:p>
            <a:pPr marL="0" indent="0">
              <a:buNone/>
            </a:pPr>
            <a:r>
              <a:rPr lang="en-GB" sz="2500" dirty="0" smtClean="0"/>
              <a:t>The </a:t>
            </a:r>
            <a:r>
              <a:rPr lang="en-GB" sz="2500" b="1" dirty="0" smtClean="0">
                <a:solidFill>
                  <a:schemeClr val="accent6">
                    <a:lumMod val="75000"/>
                  </a:schemeClr>
                </a:solidFill>
              </a:rPr>
              <a:t>Education Endowment Foundation’s</a:t>
            </a:r>
            <a:r>
              <a:rPr lang="en-GB" sz="2500" dirty="0" smtClean="0">
                <a:solidFill>
                  <a:schemeClr val="accent6">
                    <a:lumMod val="75000"/>
                  </a:schemeClr>
                </a:solidFill>
              </a:rPr>
              <a:t> </a:t>
            </a:r>
            <a:r>
              <a:rPr lang="en-GB" sz="2500" dirty="0" smtClean="0"/>
              <a:t>Toolkit</a:t>
            </a:r>
          </a:p>
          <a:p>
            <a:pPr>
              <a:buFontTx/>
              <a:buChar char="-"/>
            </a:pPr>
            <a:r>
              <a:rPr lang="en-GB" sz="2500" dirty="0" smtClean="0"/>
              <a:t>highlights best value/high impact practice, ‘best</a:t>
            </a:r>
            <a:endParaRPr lang="en-GB" sz="2500" dirty="0"/>
          </a:p>
          <a:p>
            <a:pPr marL="0" indent="0">
              <a:buNone/>
            </a:pPr>
            <a:r>
              <a:rPr lang="en-GB" sz="2500" dirty="0"/>
              <a:t> </a:t>
            </a:r>
            <a:r>
              <a:rPr lang="en-GB" sz="2500" dirty="0" smtClean="0"/>
              <a:t>   low cost proven approaches’ in particular “ “</a:t>
            </a:r>
            <a:r>
              <a:rPr lang="en-GB" sz="2500" b="1" dirty="0" smtClean="0">
                <a:solidFill>
                  <a:schemeClr val="accent6">
                    <a:lumMod val="75000"/>
                  </a:schemeClr>
                </a:solidFill>
              </a:rPr>
              <a:t>feedback   </a:t>
            </a:r>
          </a:p>
          <a:p>
            <a:pPr marL="0" indent="0">
              <a:buNone/>
            </a:pPr>
            <a:r>
              <a:rPr lang="en-GB" sz="2500" dirty="0"/>
              <a:t> </a:t>
            </a:r>
            <a:r>
              <a:rPr lang="en-GB" sz="2500" dirty="0" smtClean="0"/>
              <a:t>   between teachers and pupils” and “peer to peer tutoring”</a:t>
            </a:r>
          </a:p>
          <a:p>
            <a:pPr marL="0" indent="0">
              <a:buNone/>
            </a:pPr>
            <a:endParaRPr lang="en-GB" sz="2500" dirty="0"/>
          </a:p>
          <a:p>
            <a:pPr marL="0" indent="0">
              <a:buNone/>
            </a:pPr>
            <a:r>
              <a:rPr lang="en-GB" sz="2500" dirty="0" smtClean="0"/>
              <a:t>91% of school leaders saw the high correlation between</a:t>
            </a:r>
          </a:p>
          <a:p>
            <a:pPr>
              <a:buFontTx/>
              <a:buChar char="-"/>
            </a:pPr>
            <a:r>
              <a:rPr lang="en-GB" sz="2500" dirty="0"/>
              <a:t>f</a:t>
            </a:r>
            <a:r>
              <a:rPr lang="en-GB" sz="2500" dirty="0" smtClean="0"/>
              <a:t>amily engagement and family interaction and attainment at school but only 57% had an intervention in place to address this concern.</a:t>
            </a:r>
          </a:p>
        </p:txBody>
      </p:sp>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7677" y="1673289"/>
            <a:ext cx="1511017" cy="77080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5013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cstate="print"/>
          <a:stretch>
            <a:fillRect/>
          </a:stretch>
        </p:blipFill>
        <p:spPr>
          <a:xfrm>
            <a:off x="1259632" y="1268760"/>
            <a:ext cx="6696744" cy="4896544"/>
          </a:xfrm>
          <a:prstGeom prst="rect">
            <a:avLst/>
          </a:prstGeom>
        </p:spPr>
      </p:pic>
      <p:sp>
        <p:nvSpPr>
          <p:cNvPr id="2" name="Title 1"/>
          <p:cNvSpPr>
            <a:spLocks noGrp="1"/>
          </p:cNvSpPr>
          <p:nvPr>
            <p:ph type="title"/>
          </p:nvPr>
        </p:nvSpPr>
        <p:spPr>
          <a:xfrm>
            <a:off x="457200" y="116632"/>
            <a:ext cx="8229600" cy="1143000"/>
          </a:xfrm>
        </p:spPr>
        <p:txBody>
          <a:bodyPr>
            <a:normAutofit fontScale="90000"/>
          </a:bodyPr>
          <a:lstStyle/>
          <a:p>
            <a:r>
              <a:rPr lang="en-GB" dirty="0" smtClean="0"/>
              <a:t>Early Help and Preventative Services</a:t>
            </a:r>
            <a:br>
              <a:rPr lang="en-GB" dirty="0" smtClean="0"/>
            </a:br>
            <a:r>
              <a:rPr lang="en-GB" sz="2200" i="1" dirty="0" smtClean="0"/>
              <a:t>Individual and personalised pathways for Emotional Health and Wellbeing -  ensuring a whole system approach </a:t>
            </a:r>
            <a:endParaRPr lang="en-GB" sz="2200" i="1" dirty="0"/>
          </a:p>
        </p:txBody>
      </p:sp>
    </p:spTree>
    <p:extLst>
      <p:ext uri="{BB962C8B-B14F-4D97-AF65-F5344CB8AC3E}">
        <p14:creationId xmlns:p14="http://schemas.microsoft.com/office/powerpoint/2010/main" val="2330158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pPr marL="624078" indent="-514350">
              <a:spcBef>
                <a:spcPts val="400"/>
              </a:spcBef>
              <a:spcAft>
                <a:spcPts val="400"/>
              </a:spcAft>
            </a:pPr>
            <a:r>
              <a:rPr lang="en-GB" dirty="0" smtClean="0"/>
              <a:t>Early Help and Preventative Services</a:t>
            </a:r>
            <a:br>
              <a:rPr lang="en-GB" dirty="0" smtClean="0"/>
            </a:br>
            <a:r>
              <a:rPr lang="en-GB" sz="2200" i="1" dirty="0" smtClean="0"/>
              <a:t>Supporting </a:t>
            </a:r>
            <a:r>
              <a:rPr lang="en-GB" sz="2200" i="1" dirty="0"/>
              <a:t>parental engagement and </a:t>
            </a:r>
            <a:r>
              <a:rPr lang="en-GB" sz="2200" i="1" dirty="0" smtClean="0"/>
              <a:t>involvement throughout child’s learning journey</a:t>
            </a:r>
            <a:endParaRPr lang="en-GB" sz="2200" i="1" dirty="0"/>
          </a:p>
        </p:txBody>
      </p:sp>
      <p:sp>
        <p:nvSpPr>
          <p:cNvPr id="3" name="Content Placeholder 2"/>
          <p:cNvSpPr>
            <a:spLocks noGrp="1"/>
          </p:cNvSpPr>
          <p:nvPr>
            <p:ph idx="1"/>
          </p:nvPr>
        </p:nvSpPr>
        <p:spPr>
          <a:xfrm>
            <a:off x="467544" y="1412777"/>
            <a:ext cx="8229600" cy="4680520"/>
          </a:xfrm>
        </p:spPr>
        <p:txBody>
          <a:bodyPr/>
          <a:lstStyle/>
          <a:p>
            <a:pPr marL="622800" lvl="0" indent="-514800" rtl="0">
              <a:spcBef>
                <a:spcPts val="480"/>
              </a:spcBef>
              <a:spcAft>
                <a:spcPts val="300"/>
              </a:spcAft>
            </a:pPr>
            <a:r>
              <a:rPr lang="en-GB" sz="2000" dirty="0" smtClean="0"/>
              <a:t>Promote the importance of early parental involvement in children’s learning that builds foundations for future engagement</a:t>
            </a:r>
            <a:endParaRPr lang="en-GB" sz="2000" dirty="0"/>
          </a:p>
          <a:p>
            <a:pPr marL="622800" indent="-514800">
              <a:spcBef>
                <a:spcPts val="480"/>
              </a:spcBef>
              <a:spcAft>
                <a:spcPts val="300"/>
              </a:spcAft>
            </a:pPr>
            <a:r>
              <a:rPr lang="en-GB" sz="2000" dirty="0"/>
              <a:t>Parents active in District advisory boards and other community </a:t>
            </a:r>
            <a:r>
              <a:rPr lang="en-GB" sz="2000" dirty="0" smtClean="0"/>
              <a:t>involvement and volunteering</a:t>
            </a:r>
            <a:endParaRPr lang="en-GB" sz="2000" dirty="0"/>
          </a:p>
          <a:p>
            <a:pPr marL="622800" lvl="0" indent="-514800" rtl="0">
              <a:spcBef>
                <a:spcPts val="480"/>
              </a:spcBef>
              <a:spcAft>
                <a:spcPts val="300"/>
              </a:spcAft>
            </a:pPr>
            <a:r>
              <a:rPr lang="en-GB" sz="2000" dirty="0" smtClean="0"/>
              <a:t>Systemic family casework – Signs of Safety</a:t>
            </a:r>
            <a:endParaRPr lang="en-GB" sz="2000" dirty="0"/>
          </a:p>
          <a:p>
            <a:pPr marL="622800" lvl="0" indent="-514800" rtl="0">
              <a:spcBef>
                <a:spcPts val="480"/>
              </a:spcBef>
              <a:spcAft>
                <a:spcPts val="300"/>
              </a:spcAft>
            </a:pPr>
            <a:r>
              <a:rPr lang="en-GB" sz="2000" dirty="0" smtClean="0"/>
              <a:t>Building Family strengths and resilience - not reliance</a:t>
            </a:r>
            <a:endParaRPr lang="en-GB" sz="2000" dirty="0"/>
          </a:p>
          <a:p>
            <a:pPr marL="622800" lvl="0" indent="-514800" rtl="0">
              <a:spcBef>
                <a:spcPts val="480"/>
              </a:spcBef>
              <a:spcAft>
                <a:spcPts val="300"/>
              </a:spcAft>
            </a:pPr>
            <a:r>
              <a:rPr lang="en-GB" sz="2000" dirty="0" smtClean="0"/>
              <a:t>Parenting Programmes that focus on attainment as well as behaviour</a:t>
            </a:r>
            <a:endParaRPr lang="en-GB" sz="2000" dirty="0"/>
          </a:p>
          <a:p>
            <a:pPr marL="622800" lvl="0" indent="-514800" rtl="0">
              <a:spcBef>
                <a:spcPts val="480"/>
              </a:spcBef>
              <a:spcAft>
                <a:spcPts val="300"/>
              </a:spcAft>
            </a:pPr>
            <a:r>
              <a:rPr lang="en-GB" sz="2000" dirty="0" smtClean="0"/>
              <a:t>Challenge where change is not taking place – use of parenting orders, education supervision orders</a:t>
            </a:r>
          </a:p>
          <a:p>
            <a:pPr marL="622800" indent="-514800">
              <a:spcBef>
                <a:spcPts val="480"/>
              </a:spcBef>
              <a:spcAft>
                <a:spcPts val="300"/>
              </a:spcAft>
            </a:pPr>
            <a:r>
              <a:rPr lang="en-GB" sz="2000" dirty="0"/>
              <a:t>Family engagement in literacy and numeracy programmes</a:t>
            </a:r>
          </a:p>
          <a:p>
            <a:pPr marL="622800" lvl="0" indent="-514800" rtl="0">
              <a:spcBef>
                <a:spcPts val="480"/>
              </a:spcBef>
              <a:spcAft>
                <a:spcPts val="300"/>
              </a:spcAft>
            </a:pPr>
            <a:r>
              <a:rPr lang="en-GB" sz="2000" dirty="0" smtClean="0"/>
              <a:t>Develop and enhance Parents own skills and  learning</a:t>
            </a:r>
            <a:endParaRPr lang="en-GB" sz="2000" dirty="0"/>
          </a:p>
        </p:txBody>
      </p:sp>
    </p:spTree>
    <p:extLst>
      <p:ext uri="{BB962C8B-B14F-4D97-AF65-F5344CB8AC3E}">
        <p14:creationId xmlns:p14="http://schemas.microsoft.com/office/powerpoint/2010/main" val="902476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052736"/>
          </a:xfrm>
        </p:spPr>
        <p:txBody>
          <a:bodyPr>
            <a:noAutofit/>
          </a:bodyPr>
          <a:lstStyle/>
          <a:p>
            <a:r>
              <a:rPr lang="en-GB" sz="4400" dirty="0" smtClean="0"/>
              <a:t>Key Priorities </a:t>
            </a:r>
            <a:r>
              <a:rPr lang="en-GB" sz="4400" dirty="0"/>
              <a:t>for Action</a:t>
            </a:r>
            <a:endParaRPr lang="en-GB" sz="4400" dirty="0">
              <a:latin typeface="+mj-lt"/>
            </a:endParaRPr>
          </a:p>
        </p:txBody>
      </p:sp>
      <p:sp>
        <p:nvSpPr>
          <p:cNvPr id="4" name="Content Placeholder 3"/>
          <p:cNvSpPr>
            <a:spLocks noGrp="1"/>
          </p:cNvSpPr>
          <p:nvPr>
            <p:ph idx="1"/>
          </p:nvPr>
        </p:nvSpPr>
        <p:spPr>
          <a:xfrm>
            <a:off x="323528" y="836712"/>
            <a:ext cx="8568952" cy="5472608"/>
          </a:xfrm>
        </p:spPr>
        <p:txBody>
          <a:bodyPr/>
          <a:lstStyle/>
          <a:p>
            <a:pPr marL="624078" indent="-514350">
              <a:spcAft>
                <a:spcPts val="300"/>
              </a:spcAft>
              <a:buFont typeface="+mj-lt"/>
              <a:buAutoNum type="arabicPeriod"/>
            </a:pPr>
            <a:endParaRPr lang="en-GB" sz="2000" dirty="0" smtClean="0"/>
          </a:p>
          <a:p>
            <a:pPr marL="624078" indent="-514350">
              <a:spcAft>
                <a:spcPts val="300"/>
              </a:spcAft>
            </a:pPr>
            <a:r>
              <a:rPr lang="en-GB" sz="2000" dirty="0" smtClean="0"/>
              <a:t>The </a:t>
            </a:r>
            <a:r>
              <a:rPr lang="en-GB" sz="2000" dirty="0"/>
              <a:t>first strategy is to support schools, and collaborations between schools, to do the core business </a:t>
            </a:r>
            <a:r>
              <a:rPr lang="en-GB" sz="2000" dirty="0" smtClean="0"/>
              <a:t>well, quality teaching first</a:t>
            </a:r>
            <a:endParaRPr lang="en-GB" sz="2000" dirty="0"/>
          </a:p>
          <a:p>
            <a:pPr marL="624078" indent="-514350">
              <a:spcAft>
                <a:spcPts val="300"/>
              </a:spcAft>
            </a:pPr>
            <a:r>
              <a:rPr lang="en-GB" sz="2000" dirty="0" smtClean="0"/>
              <a:t>Support </a:t>
            </a:r>
            <a:r>
              <a:rPr lang="en-GB" sz="2000" dirty="0"/>
              <a:t>schools to pay more attention to character education, that is, focusing on developing children’s and young people’s </a:t>
            </a:r>
            <a:r>
              <a:rPr lang="en-GB" sz="2000" dirty="0" smtClean="0"/>
              <a:t>emotional wellbeing, attitudes </a:t>
            </a:r>
            <a:r>
              <a:rPr lang="en-GB" sz="2000" dirty="0"/>
              <a:t>and aptitudes</a:t>
            </a:r>
          </a:p>
          <a:p>
            <a:pPr marL="624078" indent="-514350">
              <a:spcAft>
                <a:spcPts val="300"/>
              </a:spcAft>
            </a:pPr>
            <a:r>
              <a:rPr lang="en-GB" sz="2000" dirty="0"/>
              <a:t>Promote greater engagement by vulnerable learners in enrichment activities that help to develop confidence and resilience</a:t>
            </a:r>
          </a:p>
          <a:p>
            <a:pPr marL="624078" indent="-514350">
              <a:spcAft>
                <a:spcPts val="300"/>
              </a:spcAft>
            </a:pPr>
            <a:r>
              <a:rPr lang="en-GB" sz="2000" dirty="0" smtClean="0"/>
              <a:t>Promote </a:t>
            </a:r>
            <a:r>
              <a:rPr lang="en-GB" sz="2000" dirty="0"/>
              <a:t>a </a:t>
            </a:r>
            <a:r>
              <a:rPr lang="en-GB" sz="2000" dirty="0" smtClean="0"/>
              <a:t>‘growth’ </a:t>
            </a:r>
            <a:r>
              <a:rPr lang="en-GB" sz="2000" dirty="0"/>
              <a:t>culture or mindset in </a:t>
            </a:r>
            <a:r>
              <a:rPr lang="en-GB" sz="2000" dirty="0" smtClean="0"/>
              <a:t>schools whereby all children can do well</a:t>
            </a:r>
          </a:p>
          <a:p>
            <a:pPr marL="624078" indent="-514350">
              <a:spcAft>
                <a:spcPts val="300"/>
              </a:spcAft>
            </a:pPr>
            <a:r>
              <a:rPr lang="en-GB" sz="2000" dirty="0" smtClean="0"/>
              <a:t>Support all schools to make the best use of Pupil Premium funding and to undertake Pupil Premium Reviews, where gaps are not closing </a:t>
            </a:r>
          </a:p>
          <a:p>
            <a:pPr marL="624078" indent="-514350">
              <a:spcAft>
                <a:spcPts val="300"/>
              </a:spcAft>
              <a:buFont typeface="+mj-lt"/>
              <a:buAutoNum type="arabicPeriod"/>
            </a:pPr>
            <a:endParaRPr lang="en-GB" sz="2000" dirty="0"/>
          </a:p>
          <a:p>
            <a:pPr lvl="0"/>
            <a:endParaRPr lang="en-GB" sz="2400" dirty="0"/>
          </a:p>
        </p:txBody>
      </p:sp>
    </p:spTree>
    <p:extLst>
      <p:ext uri="{BB962C8B-B14F-4D97-AF65-F5344CB8AC3E}">
        <p14:creationId xmlns:p14="http://schemas.microsoft.com/office/powerpoint/2010/main" val="2633042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052736"/>
          </a:xfrm>
        </p:spPr>
        <p:txBody>
          <a:bodyPr>
            <a:noAutofit/>
          </a:bodyPr>
          <a:lstStyle/>
          <a:p>
            <a:r>
              <a:rPr lang="en-GB" sz="4400" dirty="0"/>
              <a:t>Priorities for Action (cont’d)</a:t>
            </a:r>
            <a:endParaRPr lang="en-GB" sz="4400" dirty="0">
              <a:latin typeface="+mj-lt"/>
            </a:endParaRPr>
          </a:p>
        </p:txBody>
      </p:sp>
      <p:sp>
        <p:nvSpPr>
          <p:cNvPr id="4" name="Content Placeholder 3"/>
          <p:cNvSpPr>
            <a:spLocks noGrp="1"/>
          </p:cNvSpPr>
          <p:nvPr>
            <p:ph idx="1"/>
          </p:nvPr>
        </p:nvSpPr>
        <p:spPr>
          <a:xfrm>
            <a:off x="323528" y="1556792"/>
            <a:ext cx="8568952" cy="4752528"/>
          </a:xfrm>
        </p:spPr>
        <p:txBody>
          <a:bodyPr/>
          <a:lstStyle/>
          <a:p>
            <a:pPr marL="624078" indent="-514350">
              <a:spcAft>
                <a:spcPts val="300"/>
              </a:spcAft>
            </a:pPr>
            <a:r>
              <a:rPr lang="en-GB" sz="2000" dirty="0" smtClean="0"/>
              <a:t>Encourage </a:t>
            </a:r>
            <a:r>
              <a:rPr lang="en-GB" sz="2000" dirty="0"/>
              <a:t>all schools to make good use of the devolved resources for special educational </a:t>
            </a:r>
            <a:r>
              <a:rPr lang="en-GB" sz="2000" dirty="0" smtClean="0"/>
              <a:t>needs, LIFT and High Needs</a:t>
            </a:r>
            <a:endParaRPr lang="en-GB" sz="2000" dirty="0"/>
          </a:p>
          <a:p>
            <a:pPr marL="624078" indent="-514350">
              <a:spcAft>
                <a:spcPts val="300"/>
              </a:spcAft>
            </a:pPr>
            <a:r>
              <a:rPr lang="en-GB" sz="2000" dirty="0" smtClean="0"/>
              <a:t>Ensure </a:t>
            </a:r>
            <a:r>
              <a:rPr lang="en-GB" sz="2000" dirty="0"/>
              <a:t>the Early Help and Preventative Service, in working closely with schools, identifies the right vulnerable children for support </a:t>
            </a:r>
          </a:p>
          <a:p>
            <a:pPr marL="624078" indent="-514350">
              <a:spcAft>
                <a:spcPts val="300"/>
              </a:spcAft>
            </a:pPr>
            <a:r>
              <a:rPr lang="en-GB" sz="2000" dirty="0" smtClean="0"/>
              <a:t>Extend the access to, and range of, parenting support and parenting programmes, through Early Help’s family work to support parent's involvement in their children’s learning</a:t>
            </a:r>
          </a:p>
          <a:p>
            <a:pPr marL="624078" indent="-514350">
              <a:spcAft>
                <a:spcPts val="300"/>
              </a:spcAft>
            </a:pPr>
            <a:r>
              <a:rPr lang="en-GB" sz="2000" dirty="0" smtClean="0"/>
              <a:t>Support and monitor the impact of spending on the Early Years Pupil Premium</a:t>
            </a:r>
          </a:p>
          <a:p>
            <a:pPr marL="624078" indent="-514350">
              <a:spcAft>
                <a:spcPts val="300"/>
              </a:spcAft>
            </a:pPr>
            <a:r>
              <a:rPr lang="en-GB" sz="2000" dirty="0" smtClean="0"/>
              <a:t>Develop a new District vulnerable learner data pack</a:t>
            </a:r>
          </a:p>
          <a:p>
            <a:pPr lvl="0"/>
            <a:endParaRPr lang="en-GB" sz="2400" dirty="0"/>
          </a:p>
        </p:txBody>
      </p:sp>
    </p:spTree>
    <p:extLst>
      <p:ext uri="{BB962C8B-B14F-4D97-AF65-F5344CB8AC3E}">
        <p14:creationId xmlns:p14="http://schemas.microsoft.com/office/powerpoint/2010/main" val="604352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0016"/>
            <a:ext cx="8229600" cy="1143000"/>
          </a:xfrm>
        </p:spPr>
        <p:txBody>
          <a:bodyPr>
            <a:normAutofit fontScale="90000"/>
          </a:bodyPr>
          <a:lstStyle/>
          <a:p>
            <a:r>
              <a:rPr lang="en-GB" sz="6000" dirty="0" smtClean="0">
                <a:latin typeface="+mj-lt"/>
              </a:rPr>
              <a:t>What Does the Future Look Like? </a:t>
            </a:r>
            <a:r>
              <a:rPr lang="en-GB" dirty="0" smtClean="0">
                <a:latin typeface="+mj-lt"/>
              </a:rPr>
              <a:t/>
            </a:r>
            <a:br>
              <a:rPr lang="en-GB" dirty="0" smtClean="0">
                <a:latin typeface="+mj-lt"/>
              </a:rPr>
            </a:br>
            <a:r>
              <a:rPr lang="en-GB" dirty="0">
                <a:latin typeface="+mj-lt"/>
              </a:rPr>
              <a:t/>
            </a:r>
            <a:br>
              <a:rPr lang="en-GB" dirty="0">
                <a:latin typeface="+mj-lt"/>
              </a:rPr>
            </a:br>
            <a:endParaRPr lang="en-GB" sz="2200" i="1" dirty="0">
              <a:latin typeface="+mj-lt"/>
            </a:endParaRPr>
          </a:p>
        </p:txBody>
      </p:sp>
    </p:spTree>
    <p:extLst>
      <p:ext uri="{BB962C8B-B14F-4D97-AF65-F5344CB8AC3E}">
        <p14:creationId xmlns:p14="http://schemas.microsoft.com/office/powerpoint/2010/main" val="106762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052736"/>
          </a:xfrm>
        </p:spPr>
        <p:txBody>
          <a:bodyPr>
            <a:noAutofit/>
          </a:bodyPr>
          <a:lstStyle/>
          <a:p>
            <a:r>
              <a:rPr lang="en-GB" sz="4400" dirty="0"/>
              <a:t>Priorities for Action (cont’d)</a:t>
            </a:r>
            <a:endParaRPr lang="en-GB" sz="4400" dirty="0">
              <a:latin typeface="+mj-lt"/>
            </a:endParaRPr>
          </a:p>
        </p:txBody>
      </p:sp>
      <p:sp>
        <p:nvSpPr>
          <p:cNvPr id="4" name="Content Placeholder 3"/>
          <p:cNvSpPr>
            <a:spLocks noGrp="1"/>
          </p:cNvSpPr>
          <p:nvPr>
            <p:ph idx="1"/>
          </p:nvPr>
        </p:nvSpPr>
        <p:spPr>
          <a:xfrm>
            <a:off x="323528" y="1340768"/>
            <a:ext cx="8568952" cy="4968552"/>
          </a:xfrm>
        </p:spPr>
        <p:txBody>
          <a:bodyPr/>
          <a:lstStyle/>
          <a:p>
            <a:pPr marL="624078" indent="-514350">
              <a:spcAft>
                <a:spcPts val="300"/>
              </a:spcAft>
            </a:pPr>
            <a:r>
              <a:rPr lang="en-GB" sz="2000" dirty="0" smtClean="0"/>
              <a:t>Develop resources and support for emotional well being and mental health </a:t>
            </a:r>
            <a:endParaRPr lang="en-GB" sz="2000" dirty="0"/>
          </a:p>
          <a:p>
            <a:pPr marL="624078" indent="-514350">
              <a:spcAft>
                <a:spcPts val="300"/>
              </a:spcAft>
            </a:pPr>
            <a:r>
              <a:rPr lang="en-GB" sz="2000" dirty="0" smtClean="0"/>
              <a:t>Re-commissioned CAMHS</a:t>
            </a:r>
          </a:p>
          <a:p>
            <a:pPr marL="624078" indent="-514350">
              <a:spcAft>
                <a:spcPts val="300"/>
              </a:spcAft>
            </a:pPr>
            <a:r>
              <a:rPr lang="en-GB" sz="2000" dirty="0" smtClean="0"/>
              <a:t>Health Needs Education Service</a:t>
            </a:r>
          </a:p>
          <a:p>
            <a:pPr marL="624078" indent="-514350">
              <a:spcAft>
                <a:spcPts val="300"/>
              </a:spcAft>
            </a:pPr>
            <a:r>
              <a:rPr lang="en-GB" sz="2000" dirty="0" err="1" smtClean="0"/>
              <a:t>Headstart</a:t>
            </a:r>
            <a:r>
              <a:rPr lang="en-GB" sz="2000" dirty="0" smtClean="0"/>
              <a:t> programme</a:t>
            </a:r>
          </a:p>
          <a:p>
            <a:pPr marL="624078" indent="-514350">
              <a:spcAft>
                <a:spcPts val="300"/>
              </a:spcAft>
            </a:pPr>
            <a:r>
              <a:rPr lang="en-GB" sz="2000" dirty="0" smtClean="0"/>
              <a:t>Commission more services for emotional wellbeing through Early Help</a:t>
            </a:r>
            <a:endParaRPr lang="en-GB" sz="2400" dirty="0"/>
          </a:p>
        </p:txBody>
      </p:sp>
    </p:spTree>
    <p:extLst>
      <p:ext uri="{BB962C8B-B14F-4D97-AF65-F5344CB8AC3E}">
        <p14:creationId xmlns:p14="http://schemas.microsoft.com/office/powerpoint/2010/main" val="37247510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0016"/>
            <a:ext cx="8229600" cy="1143000"/>
          </a:xfrm>
        </p:spPr>
        <p:txBody>
          <a:bodyPr>
            <a:normAutofit/>
          </a:bodyPr>
          <a:lstStyle/>
          <a:p>
            <a:r>
              <a:rPr lang="en-GB" dirty="0" smtClean="0">
                <a:latin typeface="+mj-lt"/>
              </a:rPr>
              <a:t>High Needs Funding Update</a:t>
            </a:r>
            <a:endParaRPr lang="en-GB" sz="2200" dirty="0">
              <a:latin typeface="+mj-lt"/>
            </a:endParaRPr>
          </a:p>
        </p:txBody>
      </p:sp>
    </p:spTree>
    <p:extLst>
      <p:ext uri="{BB962C8B-B14F-4D97-AF65-F5344CB8AC3E}">
        <p14:creationId xmlns:p14="http://schemas.microsoft.com/office/powerpoint/2010/main" val="3541522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274638"/>
            <a:ext cx="8228013" cy="1141412"/>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Funding for High Needs pupils</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190936"/>
            <a:ext cx="7848872" cy="4603171"/>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pPr marL="0" indent="0">
              <a:buFont typeface="Arial" charset="0"/>
              <a:buNone/>
            </a:pPr>
            <a:r>
              <a:rPr lang="en-GB" sz="2400" kern="0" dirty="0" smtClean="0"/>
              <a:t>National Funding Reforms introduced </a:t>
            </a:r>
            <a:r>
              <a:rPr lang="en-GB" sz="2400" kern="0" dirty="0"/>
              <a:t>£6,000 </a:t>
            </a:r>
            <a:r>
              <a:rPr lang="en-GB" sz="2400" kern="0" dirty="0" smtClean="0"/>
              <a:t>threshold as a criteria with notional </a:t>
            </a:r>
            <a:r>
              <a:rPr lang="en-GB" sz="2400" kern="0" dirty="0"/>
              <a:t>t</a:t>
            </a:r>
            <a:r>
              <a:rPr lang="en-GB" sz="2400" kern="0" dirty="0" smtClean="0"/>
              <a:t>op up where necessary</a:t>
            </a:r>
          </a:p>
          <a:p>
            <a:pPr marL="0" indent="0">
              <a:buFont typeface="Arial" charset="0"/>
              <a:buNone/>
            </a:pPr>
            <a:r>
              <a:rPr lang="en-GB" sz="2400" kern="0" dirty="0"/>
              <a:t>Senior school leaders worked with KCC to develop a fair and transparent </a:t>
            </a:r>
            <a:r>
              <a:rPr lang="en-GB" sz="2400" kern="0" dirty="0" smtClean="0"/>
              <a:t>approach to implementing the funding reform:</a:t>
            </a:r>
            <a:endParaRPr lang="en-GB" sz="2400" kern="0" dirty="0"/>
          </a:p>
          <a:p>
            <a:r>
              <a:rPr lang="en-GB" sz="2400" kern="0" dirty="0" smtClean="0"/>
              <a:t>To </a:t>
            </a:r>
            <a:r>
              <a:rPr lang="en-GB" sz="2400" kern="0" dirty="0"/>
              <a:t>resource </a:t>
            </a:r>
            <a:r>
              <a:rPr lang="en-GB" sz="2400" kern="0" dirty="0" smtClean="0"/>
              <a:t>Kent schools to be able to intervene earlier and improve outcomes for Kent children and young people</a:t>
            </a:r>
            <a:endParaRPr lang="en-GB" sz="2400" kern="0" dirty="0"/>
          </a:p>
          <a:p>
            <a:r>
              <a:rPr lang="en-GB" sz="2400" kern="0" dirty="0" smtClean="0"/>
              <a:t>To increase </a:t>
            </a:r>
            <a:r>
              <a:rPr lang="en-GB" sz="2400" kern="0" dirty="0"/>
              <a:t>Kent funded high needs pupils to </a:t>
            </a:r>
            <a:r>
              <a:rPr lang="en-GB" sz="2400" kern="0" dirty="0" smtClean="0"/>
              <a:t>est. 3,200 (from </a:t>
            </a:r>
            <a:r>
              <a:rPr lang="en-GB" sz="2400" kern="0" dirty="0"/>
              <a:t>920) and </a:t>
            </a:r>
            <a:r>
              <a:rPr lang="en-GB" sz="2400" kern="0" dirty="0" smtClean="0"/>
              <a:t>high needs funding to </a:t>
            </a:r>
            <a:r>
              <a:rPr lang="en-GB" sz="2400" kern="0" dirty="0"/>
              <a:t>£19.0m </a:t>
            </a:r>
            <a:r>
              <a:rPr lang="en-GB" sz="2400" kern="0" dirty="0" smtClean="0"/>
              <a:t>(from </a:t>
            </a:r>
            <a:r>
              <a:rPr lang="en-GB" sz="2400" kern="0" dirty="0"/>
              <a:t>£</a:t>
            </a:r>
            <a:r>
              <a:rPr lang="en-GB" sz="2400" kern="0" dirty="0" smtClean="0"/>
              <a:t>9.0m) </a:t>
            </a:r>
          </a:p>
          <a:p>
            <a:r>
              <a:rPr lang="en-GB" sz="2400" kern="0" dirty="0"/>
              <a:t>To ensure </a:t>
            </a:r>
            <a:r>
              <a:rPr lang="en-GB" sz="2400" kern="0" dirty="0" smtClean="0"/>
              <a:t>the most inclusive </a:t>
            </a:r>
            <a:r>
              <a:rPr lang="en-GB" sz="2400" kern="0" dirty="0"/>
              <a:t>schools no longer carry a disproportionate share of the cost</a:t>
            </a:r>
          </a:p>
          <a:p>
            <a:r>
              <a:rPr lang="en-GB" sz="2400" kern="0" dirty="0" smtClean="0"/>
              <a:t>To reduce the need for lengthy statutory processes (and the related bureaucracy) in order to access support</a:t>
            </a:r>
            <a:endParaRPr lang="en-GB" sz="2400" kern="0" dirty="0"/>
          </a:p>
          <a:p>
            <a:endParaRPr lang="en-GB" sz="2400" kern="0" dirty="0"/>
          </a:p>
          <a:p>
            <a:endParaRPr lang="en-GB" sz="2400" kern="0" dirty="0"/>
          </a:p>
          <a:p>
            <a:endParaRPr lang="en-GB" sz="2400" kern="0" dirty="0"/>
          </a:p>
          <a:p>
            <a:endParaRPr lang="en-GB" sz="2400" kern="0" dirty="0"/>
          </a:p>
          <a:p>
            <a:endParaRPr lang="en-GB" sz="2400" kern="0" dirty="0"/>
          </a:p>
          <a:p>
            <a:endParaRPr lang="en-GB" kern="0" dirty="0"/>
          </a:p>
          <a:p>
            <a:endParaRPr lang="en-GB" kern="0" dirty="0"/>
          </a:p>
          <a:p>
            <a:endParaRPr lang="en-GB" kern="0" dirty="0"/>
          </a:p>
          <a:p>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11975797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274638"/>
            <a:ext cx="8228013" cy="916298"/>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Kent’s High Needs </a:t>
            </a:r>
            <a:r>
              <a:rPr lang="en-GB" sz="3600" b="1" dirty="0">
                <a:solidFill>
                  <a:srgbClr val="0070C0"/>
                </a:solidFill>
                <a:latin typeface="Arial" panose="020B0604020202020204" pitchFamily="34" charset="0"/>
                <a:cs typeface="Arial" panose="020B0604020202020204" pitchFamily="34" charset="0"/>
              </a:rPr>
              <a:t>s</a:t>
            </a:r>
            <a:r>
              <a:rPr lang="en-GB" sz="3600" b="1" dirty="0" smtClean="0">
                <a:solidFill>
                  <a:srgbClr val="0070C0"/>
                </a:solidFill>
                <a:latin typeface="Arial" panose="020B0604020202020204" pitchFamily="34" charset="0"/>
                <a:cs typeface="Arial" panose="020B0604020202020204" pitchFamily="34" charset="0"/>
              </a:rPr>
              <a:t>ystem</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844824"/>
            <a:ext cx="7848872" cy="3981540"/>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sz="2400" kern="0" dirty="0" smtClean="0"/>
              <a:t>Eligible applications funded to reflect actual interventions</a:t>
            </a:r>
          </a:p>
          <a:p>
            <a:r>
              <a:rPr lang="en-GB" sz="2400" kern="0" dirty="0" smtClean="0"/>
              <a:t>Timely: early applications were agreed within </a:t>
            </a:r>
            <a:r>
              <a:rPr lang="en-GB" sz="2400" kern="0" dirty="0"/>
              <a:t>2</a:t>
            </a:r>
            <a:r>
              <a:rPr lang="en-GB" sz="2400" kern="0" dirty="0" smtClean="0"/>
              <a:t> weeks but October peak of 6 weeks. Prompt payments, backdated.</a:t>
            </a:r>
            <a:endParaRPr lang="en-GB" sz="2400" kern="0" dirty="0"/>
          </a:p>
          <a:p>
            <a:pPr marL="341313" lvl="1" indent="-341313">
              <a:spcBef>
                <a:spcPts val="800"/>
              </a:spcBef>
              <a:buFont typeface="Arial" charset="0"/>
              <a:buChar char="•"/>
            </a:pPr>
            <a:r>
              <a:rPr lang="en-GB" sz="2400" kern="0" dirty="0"/>
              <a:t>Guidance and feedback </a:t>
            </a:r>
            <a:r>
              <a:rPr lang="en-GB" sz="2400" kern="0" dirty="0" smtClean="0"/>
              <a:t>on unsuccessful applications from </a:t>
            </a:r>
            <a:r>
              <a:rPr lang="en-GB" sz="2400" kern="0" dirty="0"/>
              <a:t>a specialist </a:t>
            </a:r>
            <a:r>
              <a:rPr lang="en-GB" sz="2400" kern="0" dirty="0" smtClean="0"/>
              <a:t>team, in writing and face to face in school</a:t>
            </a:r>
            <a:endParaRPr lang="en-GB" sz="2400" kern="0" dirty="0"/>
          </a:p>
          <a:p>
            <a:pPr marL="341313" lvl="1" indent="-341313">
              <a:spcBef>
                <a:spcPts val="800"/>
              </a:spcBef>
              <a:buFont typeface="Arial" charset="0"/>
              <a:buChar char="•"/>
            </a:pPr>
            <a:r>
              <a:rPr lang="en-GB" sz="2400" kern="0" dirty="0" smtClean="0"/>
              <a:t>ICT </a:t>
            </a:r>
            <a:r>
              <a:rPr lang="en-GB" sz="2400" kern="0" dirty="0"/>
              <a:t>based application and eligibility; ; inbuilt </a:t>
            </a:r>
            <a:r>
              <a:rPr lang="en-GB" sz="2400" kern="0" dirty="0" smtClean="0"/>
              <a:t>rates </a:t>
            </a:r>
            <a:r>
              <a:rPr lang="en-GB" sz="2400" kern="0" dirty="0"/>
              <a:t>to validate and calculate </a:t>
            </a:r>
            <a:r>
              <a:rPr lang="en-GB" sz="2400" kern="0" dirty="0" smtClean="0"/>
              <a:t>costs, now </a:t>
            </a:r>
            <a:r>
              <a:rPr lang="en-GB" sz="2400" kern="0" dirty="0"/>
              <a:t>has </a:t>
            </a:r>
            <a:r>
              <a:rPr lang="en-GB" sz="2400" kern="0" dirty="0" smtClean="0"/>
              <a:t>with ‘</a:t>
            </a:r>
            <a:r>
              <a:rPr lang="en-GB" sz="2400" kern="0" dirty="0" smtClean="0">
                <a:ea typeface="ＭＳ Ｐゴシック" charset="0"/>
              </a:rPr>
              <a:t>reapply’</a:t>
            </a:r>
            <a:endParaRPr lang="en-GB" sz="2400" kern="0" dirty="0"/>
          </a:p>
          <a:p>
            <a:pPr marL="341313" lvl="1" indent="-341313">
              <a:spcBef>
                <a:spcPts val="800"/>
              </a:spcBef>
              <a:buFont typeface="Arial" charset="0"/>
              <a:buChar char="•"/>
            </a:pPr>
            <a:r>
              <a:rPr lang="en-GB" sz="2400" kern="0" dirty="0" smtClean="0"/>
              <a:t>ICT System improving but not </a:t>
            </a:r>
            <a:r>
              <a:rPr lang="en-GB" sz="2400" kern="0" dirty="0"/>
              <a:t>yet perfect </a:t>
            </a:r>
            <a:endParaRPr lang="en-GB" sz="2400" kern="0" dirty="0" smtClean="0">
              <a:ea typeface="ＭＳ Ｐゴシック" charset="0"/>
            </a:endParaRPr>
          </a:p>
          <a:p>
            <a:pPr marL="341313" lvl="1" indent="-341313">
              <a:spcBef>
                <a:spcPts val="800"/>
              </a:spcBef>
              <a:buFont typeface="Arial" charset="0"/>
              <a:buChar char="•"/>
            </a:pPr>
            <a:endParaRPr lang="en-GB" sz="2400" kern="0" dirty="0">
              <a:ea typeface="ＭＳ Ｐゴシック" charset="0"/>
            </a:endParaRPr>
          </a:p>
          <a:p>
            <a:endParaRPr lang="en-GB" sz="2400" kern="0" dirty="0"/>
          </a:p>
          <a:p>
            <a:endParaRPr lang="en-GB" sz="2400" kern="0" dirty="0"/>
          </a:p>
          <a:p>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2363078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274638"/>
            <a:ext cx="8228013" cy="1141412"/>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Forecast demand for high needs </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190936"/>
            <a:ext cx="7848872"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pPr marL="457200" lvl="1" indent="0">
              <a:buFont typeface="Arial" charset="0"/>
              <a:buNone/>
            </a:pPr>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graphicFrame>
        <p:nvGraphicFramePr>
          <p:cNvPr id="2" name="Table 1"/>
          <p:cNvGraphicFramePr>
            <a:graphicFrameLocks noGrp="1"/>
          </p:cNvGraphicFramePr>
          <p:nvPr>
            <p:extLst>
              <p:ext uri="{D42A27DB-BD31-4B8C-83A1-F6EECF244321}">
                <p14:modId xmlns:p14="http://schemas.microsoft.com/office/powerpoint/2010/main" val="4219317088"/>
              </p:ext>
            </p:extLst>
          </p:nvPr>
        </p:nvGraphicFramePr>
        <p:xfrm>
          <a:off x="323529" y="1190932"/>
          <a:ext cx="8568952" cy="5454580"/>
        </p:xfrm>
        <a:graphic>
          <a:graphicData uri="http://schemas.openxmlformats.org/drawingml/2006/table">
            <a:tbl>
              <a:tblPr>
                <a:tableStyleId>{5C22544A-7EE6-4342-B048-85BDC9FD1C3A}</a:tableStyleId>
              </a:tblPr>
              <a:tblGrid>
                <a:gridCol w="2176604"/>
                <a:gridCol w="863720"/>
                <a:gridCol w="896314"/>
                <a:gridCol w="896314"/>
                <a:gridCol w="965574"/>
                <a:gridCol w="896314"/>
                <a:gridCol w="961500"/>
                <a:gridCol w="912612"/>
              </a:tblGrid>
              <a:tr h="901584">
                <a:tc>
                  <a:txBody>
                    <a:bodyPr/>
                    <a:lstStyle/>
                    <a:p>
                      <a:pPr algn="l" fontAlgn="b"/>
                      <a:r>
                        <a:rPr lang="en-GB" sz="1100" u="none" strike="noStrike" dirty="0">
                          <a:effectLst/>
                        </a:rPr>
                        <a:t> </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2013-14</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2014-15</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2015-16</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2016-17</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2017-18</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2018-19</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2019-20</a:t>
                      </a:r>
                      <a:endParaRPr lang="en-GB" sz="1100" b="0" i="0" u="none" strike="noStrike" dirty="0">
                        <a:solidFill>
                          <a:srgbClr val="000000"/>
                        </a:solidFill>
                        <a:effectLst/>
                        <a:latin typeface="Calibri"/>
                      </a:endParaRPr>
                    </a:p>
                  </a:txBody>
                  <a:tcPr marL="9525" marR="9525" marT="9525" marB="0" anchor="b"/>
                </a:tc>
              </a:tr>
              <a:tr h="901584">
                <a:tc>
                  <a:txBody>
                    <a:bodyPr/>
                    <a:lstStyle/>
                    <a:p>
                      <a:pPr algn="l" fontAlgn="b"/>
                      <a:r>
                        <a:rPr lang="en-GB" sz="1200" u="none" strike="noStrike" dirty="0">
                          <a:effectLst/>
                        </a:rPr>
                        <a:t>Total High Need Pupils</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5,183</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5,394</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5,688</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6,030</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6,414</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6,837</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7,303</a:t>
                      </a:r>
                      <a:endParaRPr lang="en-GB" sz="1200" b="0" i="0" u="none" strike="noStrike" dirty="0">
                        <a:solidFill>
                          <a:srgbClr val="000000"/>
                        </a:solidFill>
                        <a:effectLst/>
                        <a:latin typeface="Calibri"/>
                      </a:endParaRPr>
                    </a:p>
                  </a:txBody>
                  <a:tcPr marL="9525" marR="9525" marT="9525" marB="0" anchor="b"/>
                </a:tc>
              </a:tr>
              <a:tr h="901584">
                <a:tc>
                  <a:txBody>
                    <a:bodyPr/>
                    <a:lstStyle/>
                    <a:p>
                      <a:pPr algn="l" fontAlgn="b"/>
                      <a:r>
                        <a:rPr lang="en-GB" sz="1200" u="none" strike="noStrike" dirty="0">
                          <a:effectLst/>
                        </a:rPr>
                        <a:t>% increase in </a:t>
                      </a:r>
                      <a:r>
                        <a:rPr lang="en-GB" sz="1200" u="none" strike="noStrike" dirty="0" smtClean="0">
                          <a:effectLst/>
                        </a:rPr>
                        <a:t>Numbers</a:t>
                      </a:r>
                      <a:endParaRPr lang="en-GB" sz="1200" b="0" i="0" u="none" strike="noStrike" dirty="0">
                        <a:solidFill>
                          <a:srgbClr val="000000"/>
                        </a:solidFill>
                        <a:effectLst/>
                        <a:latin typeface="Calibri"/>
                      </a:endParaRPr>
                    </a:p>
                  </a:txBody>
                  <a:tcPr marL="9525" marR="9525" marT="9525" marB="0" anchor="b"/>
                </a:tc>
                <a:tc>
                  <a:txBody>
                    <a:bodyPr/>
                    <a:lstStyle/>
                    <a:p>
                      <a:pPr algn="l" fontAlgn="b"/>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4.1%</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5.5%</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6.0%</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6.4%</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6.6%</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6.8%</a:t>
                      </a:r>
                      <a:endParaRPr lang="en-GB" sz="1200" b="0" i="0" u="none" strike="noStrike" dirty="0">
                        <a:solidFill>
                          <a:srgbClr val="000000"/>
                        </a:solidFill>
                        <a:effectLst/>
                        <a:latin typeface="Calibri"/>
                      </a:endParaRPr>
                    </a:p>
                  </a:txBody>
                  <a:tcPr marL="9525" marR="9525" marT="9525" marB="0" anchor="b"/>
                </a:tc>
              </a:tr>
              <a:tr h="901584">
                <a:tc>
                  <a:txBody>
                    <a:bodyPr/>
                    <a:lstStyle/>
                    <a:p>
                      <a:pPr algn="l" fontAlgn="b"/>
                      <a:r>
                        <a:rPr lang="en-GB" sz="1200" u="none" strike="noStrike" dirty="0">
                          <a:effectLst/>
                        </a:rPr>
                        <a:t>High Needs Cost </a:t>
                      </a:r>
                      <a:r>
                        <a:rPr lang="en-GB" sz="1200" u="none" strike="noStrike" dirty="0" smtClean="0">
                          <a:effectLst/>
                        </a:rPr>
                        <a:t> ALL SEN (£m</a:t>
                      </a:r>
                      <a:r>
                        <a:rPr lang="en-GB" sz="1200" u="none" strike="noStrike" dirty="0">
                          <a:effectLst/>
                        </a:rPr>
                        <a:t>)</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smtClean="0">
                          <a:effectLst/>
                        </a:rPr>
                        <a:t>110.3</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smtClean="0">
                          <a:effectLst/>
                        </a:rPr>
                        <a:t>116.2</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smtClean="0">
                          <a:effectLst/>
                        </a:rPr>
                        <a:t>119.4</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smtClean="0">
                          <a:effectLst/>
                        </a:rPr>
                        <a:t>125.4</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smtClean="0">
                          <a:effectLst/>
                        </a:rPr>
                        <a:t>132.6</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smtClean="0">
                          <a:effectLst/>
                        </a:rPr>
                        <a:t>140.5</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smtClean="0">
                          <a:effectLst/>
                        </a:rPr>
                        <a:t>148.9</a:t>
                      </a:r>
                      <a:endParaRPr lang="en-GB" sz="1200" b="0" i="0" u="none" strike="noStrike" dirty="0">
                        <a:solidFill>
                          <a:srgbClr val="000000"/>
                        </a:solidFill>
                        <a:effectLst/>
                        <a:latin typeface="Calibri"/>
                      </a:endParaRPr>
                    </a:p>
                  </a:txBody>
                  <a:tcPr marL="9525" marR="9525" marT="9525" marB="0" anchor="b"/>
                </a:tc>
              </a:tr>
              <a:tr h="901584">
                <a:tc>
                  <a:txBody>
                    <a:bodyPr/>
                    <a:lstStyle/>
                    <a:p>
                      <a:pPr algn="l" fontAlgn="b"/>
                      <a:r>
                        <a:rPr lang="en-GB" sz="1200" u="none" strike="noStrike" dirty="0">
                          <a:effectLst/>
                        </a:rPr>
                        <a:t>% increase (£)</a:t>
                      </a:r>
                      <a:endParaRPr lang="en-GB" sz="1200" b="0" i="0" u="none" strike="noStrike" dirty="0">
                        <a:solidFill>
                          <a:srgbClr val="000000"/>
                        </a:solidFill>
                        <a:effectLst/>
                        <a:latin typeface="Calibri"/>
                      </a:endParaRPr>
                    </a:p>
                  </a:txBody>
                  <a:tcPr marL="9525" marR="9525" marT="9525" marB="0" anchor="b"/>
                </a:tc>
                <a:tc>
                  <a:txBody>
                    <a:bodyPr/>
                    <a:lstStyle/>
                    <a:p>
                      <a:pPr algn="l" fontAlgn="b"/>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5.4%</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2.8%</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5.0%</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5.7%</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5.9%</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6.1%</a:t>
                      </a:r>
                      <a:endParaRPr lang="en-GB" sz="1200" b="0" i="0" u="none" strike="noStrike" dirty="0">
                        <a:solidFill>
                          <a:srgbClr val="000000"/>
                        </a:solidFill>
                        <a:effectLst/>
                        <a:latin typeface="Calibri"/>
                      </a:endParaRPr>
                    </a:p>
                  </a:txBody>
                  <a:tcPr marL="9525" marR="9525" marT="9525" marB="0" anchor="b"/>
                </a:tc>
              </a:tr>
              <a:tr h="946660">
                <a:tc>
                  <a:txBody>
                    <a:bodyPr/>
                    <a:lstStyle/>
                    <a:p>
                      <a:pPr algn="l" fontAlgn="b"/>
                      <a:r>
                        <a:rPr lang="en-GB" sz="1200" u="none" strike="noStrike" dirty="0">
                          <a:effectLst/>
                        </a:rPr>
                        <a:t> </a:t>
                      </a:r>
                      <a:r>
                        <a:rPr lang="en-GB" sz="1200" u="none" strike="noStrike" dirty="0" smtClean="0">
                          <a:effectLst/>
                        </a:rPr>
                        <a:t>High Needs cost as a %  of </a:t>
                      </a:r>
                      <a:r>
                        <a:rPr lang="en-GB" sz="1200" u="none" strike="noStrike" dirty="0">
                          <a:effectLst/>
                        </a:rPr>
                        <a:t>Schools delegated budgets</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14.2%</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14.8%</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14.7%</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15.1%</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15.7%</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16.3%</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u="none" strike="noStrike" dirty="0">
                          <a:effectLst/>
                        </a:rPr>
                        <a:t>17.0%</a:t>
                      </a:r>
                      <a:endParaRPr lang="en-GB" sz="12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505817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274638"/>
            <a:ext cx="8228013" cy="1141412"/>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Forecast high needs pupils</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190936"/>
            <a:ext cx="7848872" cy="441829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pPr marL="457200" lvl="1" indent="0">
              <a:buFont typeface="Arial" charset="0"/>
              <a:buNone/>
            </a:pPr>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graphicFrame>
        <p:nvGraphicFramePr>
          <p:cNvPr id="3" name="Table 2"/>
          <p:cNvGraphicFramePr>
            <a:graphicFrameLocks noGrp="1"/>
          </p:cNvGraphicFramePr>
          <p:nvPr>
            <p:extLst>
              <p:ext uri="{D42A27DB-BD31-4B8C-83A1-F6EECF244321}">
                <p14:modId xmlns:p14="http://schemas.microsoft.com/office/powerpoint/2010/main" val="3851422692"/>
              </p:ext>
            </p:extLst>
          </p:nvPr>
        </p:nvGraphicFramePr>
        <p:xfrm>
          <a:off x="216223" y="1190936"/>
          <a:ext cx="8748263" cy="5454579"/>
        </p:xfrm>
        <a:graphic>
          <a:graphicData uri="http://schemas.openxmlformats.org/drawingml/2006/table">
            <a:tbl>
              <a:tblPr>
                <a:tableStyleId>{5C22544A-7EE6-4342-B048-85BDC9FD1C3A}</a:tableStyleId>
              </a:tblPr>
              <a:tblGrid>
                <a:gridCol w="2940592"/>
                <a:gridCol w="808663"/>
                <a:gridCol w="808663"/>
                <a:gridCol w="882178"/>
                <a:gridCol w="808663"/>
                <a:gridCol w="661634"/>
                <a:gridCol w="808663"/>
                <a:gridCol w="1029207"/>
              </a:tblGrid>
              <a:tr h="216882">
                <a:tc>
                  <a:txBody>
                    <a:bodyPr/>
                    <a:lstStyle/>
                    <a:p>
                      <a:pPr algn="l" fontAlgn="b"/>
                      <a:endParaRPr lang="en-GB" sz="1000" b="0" i="0" u="none" strike="noStrike" dirty="0">
                        <a:solidFill>
                          <a:srgbClr val="000000"/>
                        </a:solidFill>
                        <a:effectLst/>
                        <a:latin typeface="Calibri"/>
                      </a:endParaRPr>
                    </a:p>
                  </a:txBody>
                  <a:tcPr marL="8995" marR="8995" marT="8995" marB="0" anchor="b"/>
                </a:tc>
                <a:tc>
                  <a:txBody>
                    <a:bodyPr/>
                    <a:lstStyle/>
                    <a:p>
                      <a:pPr algn="r" fontAlgn="t"/>
                      <a:r>
                        <a:rPr lang="en-GB" sz="1000" u="none" strike="noStrike" dirty="0">
                          <a:effectLst/>
                        </a:rPr>
                        <a:t>September</a:t>
                      </a:r>
                      <a:endParaRPr lang="en-GB" sz="1000" b="0" i="0" u="none" strike="noStrike" dirty="0">
                        <a:solidFill>
                          <a:srgbClr val="000000"/>
                        </a:solidFill>
                        <a:effectLst/>
                        <a:latin typeface="Calibri"/>
                      </a:endParaRPr>
                    </a:p>
                  </a:txBody>
                  <a:tcPr marL="8995" marR="8995" marT="8995" marB="0"/>
                </a:tc>
                <a:tc>
                  <a:txBody>
                    <a:bodyPr/>
                    <a:lstStyle/>
                    <a:p>
                      <a:pPr algn="r" fontAlgn="t"/>
                      <a:r>
                        <a:rPr lang="en-GB" sz="1000" u="none" strike="noStrike" dirty="0">
                          <a:effectLst/>
                        </a:rPr>
                        <a:t>September</a:t>
                      </a:r>
                      <a:endParaRPr lang="en-GB" sz="1000" b="0" i="0" u="none" strike="noStrike" dirty="0">
                        <a:solidFill>
                          <a:srgbClr val="000000"/>
                        </a:solidFill>
                        <a:effectLst/>
                        <a:latin typeface="Calibri"/>
                      </a:endParaRPr>
                    </a:p>
                  </a:txBody>
                  <a:tcPr marL="8995" marR="8995" marT="8995" marB="0"/>
                </a:tc>
                <a:tc>
                  <a:txBody>
                    <a:bodyPr/>
                    <a:lstStyle/>
                    <a:p>
                      <a:pPr algn="r" fontAlgn="t"/>
                      <a:r>
                        <a:rPr lang="en-GB" sz="1000" u="none" strike="noStrike" dirty="0">
                          <a:effectLst/>
                        </a:rPr>
                        <a:t>September</a:t>
                      </a:r>
                      <a:endParaRPr lang="en-GB" sz="1000" b="0" i="0" u="none" strike="noStrike" dirty="0">
                        <a:solidFill>
                          <a:srgbClr val="000000"/>
                        </a:solidFill>
                        <a:effectLst/>
                        <a:latin typeface="Calibri"/>
                      </a:endParaRPr>
                    </a:p>
                  </a:txBody>
                  <a:tcPr marL="8995" marR="8995" marT="8995" marB="0"/>
                </a:tc>
                <a:tc>
                  <a:txBody>
                    <a:bodyPr/>
                    <a:lstStyle/>
                    <a:p>
                      <a:pPr algn="r" fontAlgn="t"/>
                      <a:r>
                        <a:rPr lang="en-GB" sz="1000" u="none" strike="noStrike" dirty="0">
                          <a:effectLst/>
                        </a:rPr>
                        <a:t>September</a:t>
                      </a:r>
                      <a:endParaRPr lang="en-GB" sz="1000" b="0" i="0" u="none" strike="noStrike" dirty="0">
                        <a:solidFill>
                          <a:srgbClr val="000000"/>
                        </a:solidFill>
                        <a:effectLst/>
                        <a:latin typeface="Calibri"/>
                      </a:endParaRPr>
                    </a:p>
                  </a:txBody>
                  <a:tcPr marL="8995" marR="8995" marT="8995" marB="0"/>
                </a:tc>
                <a:tc>
                  <a:txBody>
                    <a:bodyPr/>
                    <a:lstStyle/>
                    <a:p>
                      <a:pPr algn="r" fontAlgn="t"/>
                      <a:r>
                        <a:rPr lang="en-GB" sz="1000" u="none" strike="noStrike" dirty="0">
                          <a:effectLst/>
                        </a:rPr>
                        <a:t>September</a:t>
                      </a:r>
                      <a:endParaRPr lang="en-GB" sz="1000" b="0" i="0" u="none" strike="noStrike" dirty="0">
                        <a:solidFill>
                          <a:srgbClr val="000000"/>
                        </a:solidFill>
                        <a:effectLst/>
                        <a:latin typeface="Calibri"/>
                      </a:endParaRPr>
                    </a:p>
                  </a:txBody>
                  <a:tcPr marL="8995" marR="8995" marT="8995" marB="0"/>
                </a:tc>
                <a:tc>
                  <a:txBody>
                    <a:bodyPr/>
                    <a:lstStyle/>
                    <a:p>
                      <a:pPr algn="r" fontAlgn="t"/>
                      <a:r>
                        <a:rPr lang="en-GB" sz="1000" u="none" strike="noStrike" dirty="0">
                          <a:effectLst/>
                        </a:rPr>
                        <a:t>September</a:t>
                      </a:r>
                      <a:endParaRPr lang="en-GB" sz="1000" b="0" i="0" u="none" strike="noStrike" dirty="0">
                        <a:solidFill>
                          <a:srgbClr val="000000"/>
                        </a:solidFill>
                        <a:effectLst/>
                        <a:latin typeface="Calibri"/>
                      </a:endParaRPr>
                    </a:p>
                  </a:txBody>
                  <a:tcPr marL="8995" marR="8995" marT="8995" marB="0"/>
                </a:tc>
                <a:tc>
                  <a:txBody>
                    <a:bodyPr/>
                    <a:lstStyle/>
                    <a:p>
                      <a:pPr algn="r" fontAlgn="t"/>
                      <a:r>
                        <a:rPr lang="en-GB" sz="1000" u="none" strike="noStrike" dirty="0">
                          <a:effectLst/>
                        </a:rPr>
                        <a:t>September</a:t>
                      </a:r>
                      <a:endParaRPr lang="en-GB" sz="1000" b="0" i="0" u="none" strike="noStrike" dirty="0">
                        <a:solidFill>
                          <a:srgbClr val="000000"/>
                        </a:solidFill>
                        <a:effectLst/>
                        <a:latin typeface="Calibri"/>
                      </a:endParaRPr>
                    </a:p>
                  </a:txBody>
                  <a:tcPr marL="8995" marR="8995" marT="8995" marB="0"/>
                </a:tc>
              </a:tr>
              <a:tr h="216882">
                <a:tc>
                  <a:txBody>
                    <a:bodyPr/>
                    <a:lstStyle/>
                    <a:p>
                      <a:pPr algn="l" fontAlgn="b"/>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2013-14</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2014-15</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2015-16</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2016-17</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2017-18</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2018-19</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2019-20</a:t>
                      </a:r>
                      <a:endParaRPr lang="en-GB" sz="1000" b="0" i="0" u="none" strike="noStrike" dirty="0">
                        <a:solidFill>
                          <a:srgbClr val="000000"/>
                        </a:solidFill>
                        <a:effectLst/>
                        <a:latin typeface="Calibri"/>
                      </a:endParaRPr>
                    </a:p>
                  </a:txBody>
                  <a:tcPr marL="8995" marR="8995" marT="8995" marB="0" anchor="b"/>
                </a:tc>
              </a:tr>
              <a:tr h="227725">
                <a:tc>
                  <a:txBody>
                    <a:bodyPr/>
                    <a:lstStyle/>
                    <a:p>
                      <a:pPr algn="l" fontAlgn="b"/>
                      <a:r>
                        <a:rPr lang="en-GB" sz="1100" u="none" strike="noStrike" dirty="0">
                          <a:effectLst/>
                        </a:rPr>
                        <a:t>High Needs Numbers  - By Institution Type</a:t>
                      </a:r>
                      <a:endParaRPr lang="en-GB" sz="1100" b="1" i="0" u="none" strike="noStrike" dirty="0">
                        <a:solidFill>
                          <a:srgbClr val="000000"/>
                        </a:solidFill>
                        <a:effectLst/>
                        <a:latin typeface="Arial"/>
                      </a:endParaRPr>
                    </a:p>
                  </a:txBody>
                  <a:tcPr marL="8995" marR="8995" marT="8995" marB="0" anchor="b"/>
                </a:tc>
                <a:tc>
                  <a:txBody>
                    <a:bodyPr/>
                    <a:lstStyle/>
                    <a:p>
                      <a:pPr algn="r" fontAlgn="t"/>
                      <a:r>
                        <a:rPr lang="en-GB" sz="1000" u="none" strike="noStrike" dirty="0">
                          <a:effectLst/>
                        </a:rPr>
                        <a:t>Actual</a:t>
                      </a:r>
                      <a:endParaRPr lang="en-GB" sz="1000" b="0" i="0" u="none" strike="noStrike" dirty="0">
                        <a:solidFill>
                          <a:srgbClr val="000000"/>
                        </a:solidFill>
                        <a:effectLst/>
                        <a:latin typeface="Calibri"/>
                      </a:endParaRPr>
                    </a:p>
                  </a:txBody>
                  <a:tcPr marL="8995" marR="8995" marT="8995" marB="0"/>
                </a:tc>
                <a:tc>
                  <a:txBody>
                    <a:bodyPr/>
                    <a:lstStyle/>
                    <a:p>
                      <a:pPr algn="r" fontAlgn="t"/>
                      <a:r>
                        <a:rPr lang="en-GB" sz="1000" u="none" strike="noStrike" dirty="0">
                          <a:effectLst/>
                        </a:rPr>
                        <a:t>Actual</a:t>
                      </a:r>
                      <a:endParaRPr lang="en-GB" sz="1000" b="0" i="0" u="none" strike="noStrike" dirty="0">
                        <a:solidFill>
                          <a:srgbClr val="000000"/>
                        </a:solidFill>
                        <a:effectLst/>
                        <a:latin typeface="Calibri"/>
                      </a:endParaRPr>
                    </a:p>
                  </a:txBody>
                  <a:tcPr marL="8995" marR="8995" marT="8995" marB="0"/>
                </a:tc>
                <a:tc>
                  <a:txBody>
                    <a:bodyPr/>
                    <a:lstStyle/>
                    <a:p>
                      <a:pPr algn="r" fontAlgn="t"/>
                      <a:r>
                        <a:rPr lang="en-GB" sz="1000" u="none" strike="noStrike" dirty="0">
                          <a:effectLst/>
                        </a:rPr>
                        <a:t>Q2 forecast</a:t>
                      </a:r>
                      <a:endParaRPr lang="en-GB" sz="1000" b="0" i="0" u="none" strike="noStrike" dirty="0">
                        <a:solidFill>
                          <a:srgbClr val="000000"/>
                        </a:solidFill>
                        <a:effectLst/>
                        <a:latin typeface="Calibri"/>
                      </a:endParaRPr>
                    </a:p>
                  </a:txBody>
                  <a:tcPr marL="8995" marR="8995" marT="8995" marB="0"/>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r>
                        <a:rPr lang="en-GB" sz="1000" u="none" strike="noStrike" dirty="0">
                          <a:effectLst/>
                        </a:rPr>
                        <a:t>Special Schools</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3,272</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3,349</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3,462</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3,579</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3,700</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3,824</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3,953</a:t>
                      </a:r>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r>
                        <a:rPr lang="en-GB" sz="1000" u="none" strike="noStrike" dirty="0">
                          <a:effectLst/>
                        </a:rPr>
                        <a:t>Resource Provision</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804</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810</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871</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937</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1,007</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1,083</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1,165</a:t>
                      </a:r>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r>
                        <a:rPr lang="en-GB" sz="1000" u="none" strike="noStrike" dirty="0">
                          <a:effectLst/>
                        </a:rPr>
                        <a:t>Independent - pre 16</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458</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491</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538</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589</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646</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708</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776</a:t>
                      </a:r>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r>
                        <a:rPr lang="en-GB" sz="1000" u="none" strike="noStrike" dirty="0">
                          <a:effectLst/>
                        </a:rPr>
                        <a:t>Independent - post 16</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87</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71</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61</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53</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53</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53</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53</a:t>
                      </a:r>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r>
                        <a:rPr lang="en-GB" sz="1000" u="none" strike="noStrike" dirty="0">
                          <a:effectLst/>
                        </a:rPr>
                        <a:t>Independent</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545</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562</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599</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642</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699</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761</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829</a:t>
                      </a:r>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r>
                        <a:rPr lang="en-GB" sz="1000" u="none" strike="noStrike" dirty="0">
                          <a:effectLst/>
                        </a:rPr>
                        <a:t>OLA Maintained</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95</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103</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87</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87</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87</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87</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87</a:t>
                      </a:r>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r>
                        <a:rPr lang="en-GB" sz="1000" u="none" strike="noStrike" dirty="0">
                          <a:effectLst/>
                        </a:rPr>
                        <a:t>FE Colleges</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467</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570</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669</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785</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922</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1,082</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1,269</a:t>
                      </a:r>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r>
              <a:tr h="227725">
                <a:tc>
                  <a:txBody>
                    <a:bodyPr/>
                    <a:lstStyle/>
                    <a:p>
                      <a:pPr algn="l" fontAlgn="b"/>
                      <a:r>
                        <a:rPr lang="en-GB" sz="1000" u="none" strike="noStrike" dirty="0">
                          <a:effectLst/>
                        </a:rPr>
                        <a:t>TOTALS</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5,183</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5,394</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5,688</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6,030</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6,414</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6,837</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7,303</a:t>
                      </a:r>
                      <a:endParaRPr lang="en-GB" sz="1000" b="0" i="0" u="none" strike="noStrike" dirty="0">
                        <a:solidFill>
                          <a:srgbClr val="000000"/>
                        </a:solidFill>
                        <a:effectLst/>
                        <a:latin typeface="Calibri"/>
                      </a:endParaRPr>
                    </a:p>
                  </a:txBody>
                  <a:tcPr marL="8995" marR="8995" marT="8995" marB="0" anchor="b"/>
                </a:tc>
              </a:tr>
              <a:tr h="227725">
                <a:tc>
                  <a:txBody>
                    <a:bodyPr/>
                    <a:lstStyle/>
                    <a:p>
                      <a:pPr algn="l"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l"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r>
                        <a:rPr lang="en-GB" sz="1000" u="none" strike="noStrike" dirty="0">
                          <a:effectLst/>
                        </a:rPr>
                        <a:t>Year on Year % increase (No.s)</a:t>
                      </a:r>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4.1%</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5.5%</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6.0%</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6.4%</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6.6%</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6.8%</a:t>
                      </a:r>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r>
                        <a:rPr lang="en-GB" sz="1000" u="none" strike="noStrike" dirty="0">
                          <a:effectLst/>
                        </a:rPr>
                        <a:t>Total </a:t>
                      </a:r>
                      <a:r>
                        <a:rPr lang="en-GB" sz="1000" u="none" strike="noStrike" dirty="0" smtClean="0">
                          <a:effectLst/>
                        </a:rPr>
                        <a:t>cost (£m)</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smtClean="0">
                          <a:effectLst/>
                        </a:rPr>
                        <a:t>110.2</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smtClean="0">
                          <a:effectLst/>
                        </a:rPr>
                        <a:t>116.1</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smtClean="0">
                          <a:effectLst/>
                        </a:rPr>
                        <a:t>119.3</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smtClean="0">
                          <a:effectLst/>
                        </a:rPr>
                        <a:t>125.4</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smtClean="0">
                          <a:effectLst/>
                        </a:rPr>
                        <a:t>132.6</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smtClean="0">
                          <a:effectLst/>
                        </a:rPr>
                        <a:t>140.4</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smtClean="0">
                          <a:effectLst/>
                        </a:rPr>
                        <a:t>148.9</a:t>
                      </a:r>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r>
                        <a:rPr lang="en-GB" sz="1000" u="none" strike="noStrike" dirty="0" smtClean="0">
                          <a:effectLst/>
                        </a:rPr>
                        <a:t>Additional </a:t>
                      </a:r>
                      <a:r>
                        <a:rPr lang="en-GB" sz="1000" u="none" strike="noStrike" dirty="0">
                          <a:effectLst/>
                        </a:rPr>
                        <a:t>cost per </a:t>
                      </a:r>
                      <a:r>
                        <a:rPr lang="en-GB" sz="1000" u="none" strike="noStrike" dirty="0" smtClean="0">
                          <a:effectLst/>
                        </a:rPr>
                        <a:t>year (£m)</a:t>
                      </a:r>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smtClean="0">
                          <a:effectLst/>
                        </a:rPr>
                        <a:t>6.0</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smtClean="0">
                          <a:effectLst/>
                        </a:rPr>
                        <a:t>7.2</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smtClean="0">
                          <a:effectLst/>
                        </a:rPr>
                        <a:t>7.8</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smtClean="0">
                          <a:effectLst/>
                        </a:rPr>
                        <a:t>8.5</a:t>
                      </a:r>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r>
                        <a:rPr lang="en-GB" sz="1000" u="none" strike="noStrike" dirty="0">
                          <a:effectLst/>
                        </a:rPr>
                        <a:t>Year on Year increase (£)</a:t>
                      </a:r>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5.4%</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2.8%</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5.0%</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5.7%</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5.9%</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6.1%</a:t>
                      </a:r>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c>
                  <a:txBody>
                    <a:bodyPr/>
                    <a:lstStyle/>
                    <a:p>
                      <a:pPr algn="r" fontAlgn="b"/>
                      <a:endParaRPr lang="en-GB" sz="1000" b="0" i="0" u="none" strike="noStrike" dirty="0">
                        <a:solidFill>
                          <a:srgbClr val="000000"/>
                        </a:solidFill>
                        <a:effectLst/>
                        <a:latin typeface="Calibri"/>
                      </a:endParaRPr>
                    </a:p>
                  </a:txBody>
                  <a:tcPr marL="8995" marR="8995" marT="8995" marB="0" anchor="b"/>
                </a:tc>
              </a:tr>
              <a:tr h="216882">
                <a:tc>
                  <a:txBody>
                    <a:bodyPr/>
                    <a:lstStyle/>
                    <a:p>
                      <a:pPr algn="l" fontAlgn="b"/>
                      <a:r>
                        <a:rPr lang="en-GB" sz="1000" u="none" strike="noStrike" dirty="0">
                          <a:effectLst/>
                        </a:rPr>
                        <a:t>% in relation to ISB share of school block</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14.2%</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14.8%</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14.7%</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15.1%</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15.7%</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16.3%</a:t>
                      </a:r>
                      <a:endParaRPr lang="en-GB" sz="1000" b="0" i="0" u="none" strike="noStrike" dirty="0">
                        <a:solidFill>
                          <a:srgbClr val="000000"/>
                        </a:solidFill>
                        <a:effectLst/>
                        <a:latin typeface="Calibri"/>
                      </a:endParaRPr>
                    </a:p>
                  </a:txBody>
                  <a:tcPr marL="8995" marR="8995" marT="8995" marB="0" anchor="b"/>
                </a:tc>
                <a:tc>
                  <a:txBody>
                    <a:bodyPr/>
                    <a:lstStyle/>
                    <a:p>
                      <a:pPr algn="r" fontAlgn="b"/>
                      <a:r>
                        <a:rPr lang="en-GB" sz="1000" u="none" strike="noStrike" dirty="0">
                          <a:effectLst/>
                        </a:rPr>
                        <a:t>17.0%</a:t>
                      </a:r>
                      <a:endParaRPr lang="en-GB" sz="1000" b="0" i="0" u="none" strike="noStrike" dirty="0">
                        <a:solidFill>
                          <a:srgbClr val="000000"/>
                        </a:solidFill>
                        <a:effectLst/>
                        <a:latin typeface="Calibri"/>
                      </a:endParaRPr>
                    </a:p>
                  </a:txBody>
                  <a:tcPr marL="8995" marR="8995" marT="8995" marB="0" anchor="b"/>
                </a:tc>
              </a:tr>
            </a:tbl>
          </a:graphicData>
        </a:graphic>
      </p:graphicFrame>
    </p:spTree>
    <p:extLst>
      <p:ext uri="{BB962C8B-B14F-4D97-AF65-F5344CB8AC3E}">
        <p14:creationId xmlns:p14="http://schemas.microsoft.com/office/powerpoint/2010/main" val="24667948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Funding for High Needs pupils</a:t>
            </a:r>
            <a:endParaRPr lang="en-GB" sz="3600" b="1" dirty="0">
              <a:solidFill>
                <a:srgbClr val="0070C0"/>
              </a:solidFill>
              <a:latin typeface="Arial" panose="020B0604020202020204" pitchFamily="34" charset="0"/>
              <a:cs typeface="Arial" panose="020B0604020202020204" pitchFamily="34" charset="0"/>
            </a:endParaRPr>
          </a:p>
        </p:txBody>
      </p:sp>
      <p:sp>
        <p:nvSpPr>
          <p:cNvPr id="11" name="Content Placeholder 10"/>
          <p:cNvSpPr>
            <a:spLocks noGrp="1"/>
          </p:cNvSpPr>
          <p:nvPr>
            <p:ph sz="half" idx="1"/>
          </p:nvPr>
        </p:nvSpPr>
        <p:spPr>
          <a:xfrm>
            <a:off x="457201" y="1600200"/>
            <a:ext cx="3745832" cy="4193907"/>
          </a:xfrm>
        </p:spPr>
        <p:txBody>
          <a:bodyPr/>
          <a:lstStyle/>
          <a:p>
            <a:pPr marL="0" indent="0">
              <a:buNone/>
            </a:pPr>
            <a:r>
              <a:rPr lang="en-GB" dirty="0" smtClean="0"/>
              <a:t>Average actual costs </a:t>
            </a:r>
          </a:p>
          <a:p>
            <a:pPr marL="0" indent="0">
              <a:buNone/>
            </a:pPr>
            <a:r>
              <a:rPr lang="en-GB" dirty="0" smtClean="0"/>
              <a:t>per </a:t>
            </a:r>
            <a:r>
              <a:rPr lang="en-GB" dirty="0"/>
              <a:t>pupil </a:t>
            </a:r>
            <a:r>
              <a:rPr lang="en-GB" dirty="0" smtClean="0"/>
              <a:t>with autism:</a:t>
            </a:r>
          </a:p>
          <a:p>
            <a:r>
              <a:rPr lang="en-GB" dirty="0" smtClean="0"/>
              <a:t>High </a:t>
            </a:r>
            <a:r>
              <a:rPr lang="en-GB" dirty="0"/>
              <a:t>Needs </a:t>
            </a:r>
            <a:r>
              <a:rPr lang="en-GB" dirty="0" smtClean="0"/>
              <a:t>£15k</a:t>
            </a:r>
            <a:endParaRPr lang="en-GB" dirty="0"/>
          </a:p>
          <a:p>
            <a:r>
              <a:rPr lang="en-GB" dirty="0" smtClean="0"/>
              <a:t>SRP </a:t>
            </a:r>
            <a:r>
              <a:rPr lang="en-GB" dirty="0"/>
              <a:t>£17.3k*</a:t>
            </a:r>
          </a:p>
          <a:p>
            <a:r>
              <a:rPr lang="en-GB" dirty="0" smtClean="0"/>
              <a:t>Kent </a:t>
            </a:r>
            <a:r>
              <a:rPr lang="en-GB" dirty="0"/>
              <a:t>special </a:t>
            </a:r>
            <a:r>
              <a:rPr lang="en-GB" dirty="0" smtClean="0"/>
              <a:t>£</a:t>
            </a:r>
            <a:r>
              <a:rPr lang="en-GB" dirty="0"/>
              <a:t>19.1k* </a:t>
            </a:r>
          </a:p>
          <a:p>
            <a:r>
              <a:rPr lang="en-GB" dirty="0" smtClean="0"/>
              <a:t>Non </a:t>
            </a:r>
            <a:r>
              <a:rPr lang="en-GB" dirty="0"/>
              <a:t>maintained </a:t>
            </a:r>
            <a:r>
              <a:rPr lang="en-GB" dirty="0" smtClean="0"/>
              <a:t>£41.1k*</a:t>
            </a:r>
            <a:endParaRPr lang="en-GB" dirty="0"/>
          </a:p>
          <a:p>
            <a:endParaRPr lang="en-GB" dirty="0"/>
          </a:p>
        </p:txBody>
      </p:sp>
      <p:sp>
        <p:nvSpPr>
          <p:cNvPr id="12" name="Content Placeholder 11"/>
          <p:cNvSpPr>
            <a:spLocks noGrp="1"/>
          </p:cNvSpPr>
          <p:nvPr>
            <p:ph sz="half" idx="2"/>
          </p:nvPr>
        </p:nvSpPr>
        <p:spPr>
          <a:xfrm>
            <a:off x="4283242" y="1251285"/>
            <a:ext cx="4401971" cy="4575080"/>
          </a:xfrm>
        </p:spPr>
        <p:txBody>
          <a:bodyPr/>
          <a:lstStyle/>
          <a:p>
            <a:pPr marL="0" indent="0">
              <a:buNone/>
            </a:pPr>
            <a:r>
              <a:rPr lang="en-GB" dirty="0" smtClean="0"/>
              <a:t>A </a:t>
            </a:r>
            <a:r>
              <a:rPr lang="en-GB" dirty="0"/>
              <a:t>fair and transparent </a:t>
            </a:r>
            <a:r>
              <a:rPr lang="en-GB" dirty="0" smtClean="0"/>
              <a:t>approach:</a:t>
            </a:r>
            <a:endParaRPr lang="en-GB" dirty="0"/>
          </a:p>
          <a:p>
            <a:r>
              <a:rPr lang="en-GB" dirty="0" smtClean="0"/>
              <a:t>Intervene </a:t>
            </a:r>
            <a:r>
              <a:rPr lang="en-GB" dirty="0"/>
              <a:t>earlier and improve outcomes </a:t>
            </a:r>
            <a:endParaRPr lang="en-GB" dirty="0" smtClean="0"/>
          </a:p>
          <a:p>
            <a:r>
              <a:rPr lang="en-GB" dirty="0"/>
              <a:t>R</a:t>
            </a:r>
            <a:r>
              <a:rPr lang="en-GB" dirty="0" smtClean="0"/>
              <a:t>educe </a:t>
            </a:r>
            <a:r>
              <a:rPr lang="en-GB" dirty="0"/>
              <a:t>the need for </a:t>
            </a:r>
            <a:r>
              <a:rPr lang="en-GB" dirty="0" smtClean="0"/>
              <a:t>statutory </a:t>
            </a:r>
            <a:r>
              <a:rPr lang="en-GB" dirty="0"/>
              <a:t>processes </a:t>
            </a:r>
            <a:r>
              <a:rPr lang="en-GB" dirty="0" smtClean="0"/>
              <a:t>to access resources</a:t>
            </a:r>
          </a:p>
          <a:p>
            <a:r>
              <a:rPr lang="en-GB" dirty="0" smtClean="0"/>
              <a:t>Enabling schools to be inclusive of local children and young people</a:t>
            </a:r>
            <a:endParaRPr lang="en-GB" dirty="0"/>
          </a:p>
          <a:p>
            <a:endParaRPr lang="en-GB" dirty="0"/>
          </a:p>
        </p:txBody>
      </p:sp>
      <p:sp>
        <p:nvSpPr>
          <p:cNvPr id="6" name="Subtitle 2"/>
          <p:cNvSpPr txBox="1">
            <a:spLocks/>
          </p:cNvSpPr>
          <p:nvPr/>
        </p:nvSpPr>
        <p:spPr>
          <a:xfrm>
            <a:off x="576262" y="1620252"/>
            <a:ext cx="3924436" cy="4459705"/>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endParaRPr lang="en-GB" sz="2400" dirty="0" smtClean="0"/>
          </a:p>
          <a:p>
            <a:pPr marL="0" indent="0">
              <a:buFont typeface="Arial" charset="0"/>
              <a:buNone/>
            </a:pPr>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24085767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6262" y="274638"/>
            <a:ext cx="8228013" cy="1141412"/>
          </a:xfrm>
        </p:spPr>
        <p:txBody>
          <a:bodyPr>
            <a:normAutofit fontScale="90000"/>
          </a:bodyPr>
          <a:lstStyle/>
          <a:p>
            <a:r>
              <a:rPr lang="en-GB" sz="3600" b="1" dirty="0" smtClean="0">
                <a:solidFill>
                  <a:srgbClr val="0070C0"/>
                </a:solidFill>
                <a:latin typeface="Arial" panose="020B0604020202020204" pitchFamily="34" charset="0"/>
                <a:cs typeface="Arial" panose="020B0604020202020204" pitchFamily="34" charset="0"/>
              </a:rPr>
              <a:t>To achieve the best value and improved outcomes for SEND learners</a:t>
            </a:r>
            <a:endParaRPr lang="en-GB" sz="36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76262" y="1484784"/>
            <a:ext cx="7848872" cy="4309323"/>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r>
              <a:rPr lang="en-GB" sz="2400" kern="0" dirty="0" smtClean="0"/>
              <a:t>Make effective use of the LIFT process and focus on early intervention</a:t>
            </a:r>
          </a:p>
          <a:p>
            <a:r>
              <a:rPr lang="en-GB" sz="2400" kern="0" dirty="0" smtClean="0"/>
              <a:t>Ensure high needs funding is used effectively to improve educational needs, attainment and progress, and attempt to avoid the need for statutory EHC plan unless there are social and health needs also </a:t>
            </a:r>
          </a:p>
          <a:p>
            <a:r>
              <a:rPr lang="en-GB" sz="2400" kern="0" dirty="0" smtClean="0"/>
              <a:t>Ensure key staff are trained and become more skilled in addressing ASD, speech and language and emotional and behavioural needs</a:t>
            </a:r>
          </a:p>
          <a:p>
            <a:r>
              <a:rPr lang="en-GB" sz="2400" kern="0" dirty="0" smtClean="0"/>
              <a:t>Use local expertise in Special schools (outreach funding) and in schools with Resourced Provision </a:t>
            </a:r>
          </a:p>
          <a:p>
            <a:r>
              <a:rPr lang="en-GB" sz="2400" kern="0" dirty="0" smtClean="0"/>
              <a:t>  </a:t>
            </a:r>
            <a:endParaRPr lang="en-GB" sz="2400" kern="0" dirty="0"/>
          </a:p>
          <a:p>
            <a:endParaRPr lang="en-GB" sz="2400" kern="0" dirty="0"/>
          </a:p>
          <a:p>
            <a:endParaRPr lang="en-GB" sz="2400" kern="0" dirty="0"/>
          </a:p>
          <a:p>
            <a:endParaRPr lang="en-GB" sz="2400" kern="0" dirty="0"/>
          </a:p>
          <a:p>
            <a:endParaRPr lang="en-GB" sz="2400" kern="0" dirty="0"/>
          </a:p>
          <a:p>
            <a:endParaRPr lang="en-GB" kern="0" dirty="0"/>
          </a:p>
          <a:p>
            <a:endParaRPr lang="en-GB" kern="0" dirty="0"/>
          </a:p>
          <a:p>
            <a:endParaRPr lang="en-GB" kern="0" dirty="0"/>
          </a:p>
          <a:p>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print"/>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1252922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attending</a:t>
            </a:r>
            <a:endParaRPr lang="en-GB" dirty="0"/>
          </a:p>
        </p:txBody>
      </p:sp>
      <p:sp>
        <p:nvSpPr>
          <p:cNvPr id="3" name="Content Placeholder 2"/>
          <p:cNvSpPr>
            <a:spLocks noGrp="1"/>
          </p:cNvSpPr>
          <p:nvPr>
            <p:ph sz="half" idx="1"/>
          </p:nvPr>
        </p:nvSpPr>
        <p:spPr>
          <a:xfrm>
            <a:off x="457200" y="1600200"/>
            <a:ext cx="8219256" cy="4524375"/>
          </a:xfrm>
        </p:spPr>
        <p:txBody>
          <a:bodyPr/>
          <a:lstStyle/>
          <a:p>
            <a:endParaRPr lang="en-GB" dirty="0" smtClean="0"/>
          </a:p>
          <a:p>
            <a:endParaRPr lang="en-GB" dirty="0"/>
          </a:p>
          <a:p>
            <a:r>
              <a:rPr lang="en-GB" dirty="0" smtClean="0"/>
              <a:t>Please complete the green forms on your tables and return to the registration desk</a:t>
            </a:r>
            <a:endParaRPr lang="en-GB" dirty="0"/>
          </a:p>
        </p:txBody>
      </p:sp>
      <p:sp>
        <p:nvSpPr>
          <p:cNvPr id="4" name="Content Placeholder 3"/>
          <p:cNvSpPr>
            <a:spLocks noGrp="1"/>
          </p:cNvSpPr>
          <p:nvPr>
            <p:ph sz="half" idx="2"/>
          </p:nvPr>
        </p:nvSpPr>
        <p:spPr/>
        <p:txBody>
          <a:bodyPr/>
          <a:lstStyle/>
          <a:p>
            <a:endParaRPr lang="en-GB" dirty="0"/>
          </a:p>
        </p:txBody>
      </p:sp>
      <p:sp>
        <p:nvSpPr>
          <p:cNvPr id="5" name="Date Placeholder 4"/>
          <p:cNvSpPr>
            <a:spLocks noGrp="1"/>
          </p:cNvSpPr>
          <p:nvPr>
            <p:ph type="dt" idx="10"/>
          </p:nvPr>
        </p:nvSpPr>
        <p:spPr/>
        <p:txBody>
          <a:bodyPr/>
          <a:lstStyle/>
          <a:p>
            <a:pPr>
              <a:defRPr/>
            </a:pPr>
            <a:fld id="{FD77397A-7BB2-465E-87A9-28A2AF964639}" type="datetime1">
              <a:rPr lang="en-GB" smtClean="0"/>
              <a:pPr>
                <a:defRPr/>
              </a:pPr>
              <a:t>03/03/2016</a:t>
            </a:fld>
            <a:endParaRPr lang="en-GB" dirty="0"/>
          </a:p>
        </p:txBody>
      </p:sp>
      <p:sp>
        <p:nvSpPr>
          <p:cNvPr id="6" name="Footer Placeholder 5"/>
          <p:cNvSpPr>
            <a:spLocks noGrp="1"/>
          </p:cNvSpPr>
          <p:nvPr>
            <p:ph type="ftr" idx="11"/>
          </p:nvPr>
        </p:nvSpPr>
        <p:spPr/>
        <p:txBody>
          <a:bodyPr/>
          <a:lstStyle/>
          <a:p>
            <a:pPr>
              <a:defRPr/>
            </a:pPr>
            <a:r>
              <a:rPr lang="en-GB" smtClean="0"/>
              <a:t>Oscar Plummer</a:t>
            </a:r>
            <a:endParaRPr lang="en-GB" dirty="0"/>
          </a:p>
        </p:txBody>
      </p:sp>
    </p:spTree>
    <p:extLst>
      <p:ext uri="{BB962C8B-B14F-4D97-AF65-F5344CB8AC3E}">
        <p14:creationId xmlns:p14="http://schemas.microsoft.com/office/powerpoint/2010/main" val="891527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r>
              <a:rPr lang="en-GB" sz="3200" dirty="0" smtClean="0"/>
              <a:t>Autumn </a:t>
            </a:r>
            <a:r>
              <a:rPr lang="en-GB" sz="3200" dirty="0" err="1" smtClean="0"/>
              <a:t>Headteacher</a:t>
            </a:r>
            <a:r>
              <a:rPr lang="en-GB" sz="3200" dirty="0" smtClean="0"/>
              <a:t> briefings</a:t>
            </a:r>
          </a:p>
          <a:p>
            <a:r>
              <a:rPr lang="en-US" sz="3200" dirty="0" smtClean="0"/>
              <a:t>Discussion at KAH meetings</a:t>
            </a:r>
            <a:endParaRPr lang="en-GB" sz="3200" dirty="0" smtClean="0"/>
          </a:p>
          <a:p>
            <a:r>
              <a:rPr lang="en-GB" sz="3200" dirty="0" smtClean="0"/>
              <a:t>Meetings with </a:t>
            </a:r>
            <a:r>
              <a:rPr lang="en-GB" sz="3200" dirty="0" err="1" smtClean="0"/>
              <a:t>Headteachers</a:t>
            </a:r>
            <a:r>
              <a:rPr lang="en-GB" sz="3200" dirty="0" smtClean="0"/>
              <a:t> on13 January and 26 February</a:t>
            </a:r>
          </a:p>
          <a:p>
            <a:r>
              <a:rPr lang="en-GB" sz="3200" dirty="0" smtClean="0"/>
              <a:t>An </a:t>
            </a:r>
            <a:r>
              <a:rPr lang="en-GB" sz="3200" dirty="0"/>
              <a:t>options appraisal and outline business </a:t>
            </a:r>
            <a:r>
              <a:rPr lang="en-GB" sz="3200" dirty="0" smtClean="0"/>
              <a:t>case developed</a:t>
            </a:r>
          </a:p>
          <a:p>
            <a:pPr marL="0" indent="0">
              <a:buNone/>
            </a:pPr>
            <a:endParaRPr lang="en-GB" dirty="0"/>
          </a:p>
        </p:txBody>
      </p:sp>
    </p:spTree>
    <p:extLst>
      <p:ext uri="{BB962C8B-B14F-4D97-AF65-F5344CB8AC3E}">
        <p14:creationId xmlns:p14="http://schemas.microsoft.com/office/powerpoint/2010/main" val="72190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service delivery</a:t>
            </a:r>
            <a:endParaRPr lang="en-GB" dirty="0"/>
          </a:p>
        </p:txBody>
      </p:sp>
      <p:sp>
        <p:nvSpPr>
          <p:cNvPr id="3" name="Content Placeholder 2"/>
          <p:cNvSpPr>
            <a:spLocks noGrp="1"/>
          </p:cNvSpPr>
          <p:nvPr>
            <p:ph idx="1"/>
          </p:nvPr>
        </p:nvSpPr>
        <p:spPr>
          <a:xfrm>
            <a:off x="457200" y="1412776"/>
            <a:ext cx="8435280" cy="4713387"/>
          </a:xfrm>
        </p:spPr>
        <p:txBody>
          <a:bodyPr/>
          <a:lstStyle/>
          <a:p>
            <a:r>
              <a:rPr lang="en-GB" sz="3200" dirty="0" smtClean="0"/>
              <a:t>Sustain and develop education services in Kent, avoid future fragmentation </a:t>
            </a:r>
          </a:p>
          <a:p>
            <a:r>
              <a:rPr lang="en-GB" sz="3200" dirty="0" smtClean="0"/>
              <a:t>Continue with strong focus on improving  </a:t>
            </a:r>
            <a:r>
              <a:rPr lang="en-GB" sz="3200" dirty="0"/>
              <a:t>educational </a:t>
            </a:r>
            <a:r>
              <a:rPr lang="en-GB" sz="3200" dirty="0" smtClean="0"/>
              <a:t>outcomes</a:t>
            </a:r>
          </a:p>
          <a:p>
            <a:r>
              <a:rPr lang="en-GB" sz="3200" dirty="0" smtClean="0"/>
              <a:t>Most </a:t>
            </a:r>
            <a:r>
              <a:rPr lang="en-GB" sz="3200" dirty="0"/>
              <a:t>impact when we act </a:t>
            </a:r>
            <a:r>
              <a:rPr lang="en-GB" sz="3200" dirty="0" smtClean="0"/>
              <a:t>in partnership with </a:t>
            </a:r>
            <a:r>
              <a:rPr lang="en-GB" sz="3200" dirty="0"/>
              <a:t>schools and bring together our combined </a:t>
            </a:r>
            <a:r>
              <a:rPr lang="en-GB" sz="3200" dirty="0" smtClean="0"/>
              <a:t>resources</a:t>
            </a:r>
          </a:p>
          <a:p>
            <a:r>
              <a:rPr lang="en-GB" sz="3200" dirty="0" smtClean="0"/>
              <a:t>Separate legal entity provider with more freedoms</a:t>
            </a:r>
            <a:endParaRPr lang="en-GB" sz="3200" dirty="0"/>
          </a:p>
        </p:txBody>
      </p:sp>
    </p:spTree>
    <p:extLst>
      <p:ext uri="{BB962C8B-B14F-4D97-AF65-F5344CB8AC3E}">
        <p14:creationId xmlns:p14="http://schemas.microsoft.com/office/powerpoint/2010/main" val="1731776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context</a:t>
            </a:r>
            <a:endParaRPr lang="en-GB" dirty="0"/>
          </a:p>
        </p:txBody>
      </p:sp>
      <p:sp>
        <p:nvSpPr>
          <p:cNvPr id="3" name="Content Placeholder 2"/>
          <p:cNvSpPr>
            <a:spLocks noGrp="1"/>
          </p:cNvSpPr>
          <p:nvPr>
            <p:ph idx="1"/>
          </p:nvPr>
        </p:nvSpPr>
        <p:spPr>
          <a:xfrm>
            <a:off x="467544" y="1268760"/>
            <a:ext cx="8229600" cy="4669979"/>
          </a:xfrm>
        </p:spPr>
        <p:txBody>
          <a:bodyPr/>
          <a:lstStyle/>
          <a:p>
            <a:r>
              <a:rPr lang="en-GB" dirty="0" smtClean="0"/>
              <a:t>Schools </a:t>
            </a:r>
            <a:r>
              <a:rPr lang="en-GB" dirty="0"/>
              <a:t>in Kent have been improving for the last five </a:t>
            </a:r>
            <a:r>
              <a:rPr lang="en-GB" dirty="0" smtClean="0"/>
              <a:t>years</a:t>
            </a:r>
          </a:p>
          <a:p>
            <a:r>
              <a:rPr lang="en-GB" dirty="0"/>
              <a:t>The education landscape is changing </a:t>
            </a:r>
            <a:r>
              <a:rPr lang="en-GB" dirty="0" smtClean="0"/>
              <a:t>rapidly, with more academy schools, role of the RSC etc</a:t>
            </a:r>
          </a:p>
          <a:p>
            <a:r>
              <a:rPr lang="en-GB" dirty="0"/>
              <a:t>LAs are having to reassess their role in delivering education and young people's </a:t>
            </a:r>
            <a:r>
              <a:rPr lang="en-GB" dirty="0" smtClean="0"/>
              <a:t>services</a:t>
            </a:r>
          </a:p>
          <a:p>
            <a:r>
              <a:rPr lang="en-GB" dirty="0" smtClean="0"/>
              <a:t>Two </a:t>
            </a:r>
            <a:r>
              <a:rPr lang="en-GB" dirty="0"/>
              <a:t>thirds of </a:t>
            </a:r>
            <a:r>
              <a:rPr lang="en-GB" dirty="0" smtClean="0"/>
              <a:t>LAs </a:t>
            </a:r>
            <a:r>
              <a:rPr lang="en-GB" dirty="0"/>
              <a:t>considering </a:t>
            </a:r>
            <a:r>
              <a:rPr lang="en-GB" dirty="0" smtClean="0"/>
              <a:t>different business </a:t>
            </a:r>
            <a:r>
              <a:rPr lang="en-GB" dirty="0"/>
              <a:t>operating </a:t>
            </a:r>
            <a:r>
              <a:rPr lang="en-GB" dirty="0" smtClean="0"/>
              <a:t>models</a:t>
            </a:r>
          </a:p>
          <a:p>
            <a:r>
              <a:rPr lang="en-GB" dirty="0" smtClean="0"/>
              <a:t>Want to secure </a:t>
            </a:r>
            <a:r>
              <a:rPr lang="en-GB" dirty="0"/>
              <a:t>the future of a quality service to schools and continue to achieve positive outcomes for the children and young </a:t>
            </a:r>
            <a:r>
              <a:rPr lang="en-GB" dirty="0" smtClean="0"/>
              <a:t>people</a:t>
            </a:r>
            <a:endParaRPr lang="en-GB" dirty="0"/>
          </a:p>
        </p:txBody>
      </p:sp>
    </p:spTree>
    <p:extLst>
      <p:ext uri="{BB962C8B-B14F-4D97-AF65-F5344CB8AC3E}">
        <p14:creationId xmlns:p14="http://schemas.microsoft.com/office/powerpoint/2010/main" val="4132822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scope option 1</a:t>
            </a:r>
            <a:endParaRPr lang="en-GB" dirty="0"/>
          </a:p>
        </p:txBody>
      </p:sp>
      <p:sp>
        <p:nvSpPr>
          <p:cNvPr id="3" name="Content Placeholder 2"/>
          <p:cNvSpPr>
            <a:spLocks noGrp="1"/>
          </p:cNvSpPr>
          <p:nvPr>
            <p:ph idx="1"/>
          </p:nvPr>
        </p:nvSpPr>
        <p:spPr/>
        <p:txBody>
          <a:bodyPr/>
          <a:lstStyle/>
          <a:p>
            <a:pPr marL="0" indent="0">
              <a:buNone/>
            </a:pPr>
            <a:r>
              <a:rPr lang="en-GB" dirty="0" smtClean="0"/>
              <a:t>School Improvement</a:t>
            </a:r>
          </a:p>
          <a:p>
            <a:pPr marL="0" indent="0">
              <a:buNone/>
            </a:pPr>
            <a:endParaRPr lang="en-GB" dirty="0" smtClean="0"/>
          </a:p>
          <a:p>
            <a:r>
              <a:rPr lang="en-GB" dirty="0" smtClean="0"/>
              <a:t>School Improvement team</a:t>
            </a:r>
          </a:p>
          <a:p>
            <a:r>
              <a:rPr lang="en-GB" dirty="0" smtClean="0"/>
              <a:t>Governor training and clerking</a:t>
            </a:r>
          </a:p>
          <a:p>
            <a:r>
              <a:rPr lang="en-GB" dirty="0" smtClean="0"/>
              <a:t>Targeted intervention funding</a:t>
            </a:r>
          </a:p>
          <a:p>
            <a:r>
              <a:rPr lang="en-GB" dirty="0" smtClean="0"/>
              <a:t>CPD</a:t>
            </a:r>
          </a:p>
          <a:p>
            <a:r>
              <a:rPr lang="en-US" dirty="0" smtClean="0"/>
              <a:t>Expanded traded service</a:t>
            </a:r>
            <a:endParaRPr lang="en-GB" dirty="0" smtClean="0"/>
          </a:p>
        </p:txBody>
      </p:sp>
    </p:spTree>
    <p:extLst>
      <p:ext uri="{BB962C8B-B14F-4D97-AF65-F5344CB8AC3E}">
        <p14:creationId xmlns:p14="http://schemas.microsoft.com/office/powerpoint/2010/main" val="4264547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Option 1 - benefits</a:t>
            </a:r>
            <a:endParaRPr lang="en-GB" dirty="0"/>
          </a:p>
        </p:txBody>
      </p:sp>
      <p:sp>
        <p:nvSpPr>
          <p:cNvPr id="3" name="Content Placeholder 2"/>
          <p:cNvSpPr>
            <a:spLocks noGrp="1"/>
          </p:cNvSpPr>
          <p:nvPr>
            <p:ph idx="1"/>
          </p:nvPr>
        </p:nvSpPr>
        <p:spPr/>
        <p:txBody>
          <a:bodyPr/>
          <a:lstStyle/>
          <a:p>
            <a:pPr lvl="0"/>
            <a:r>
              <a:rPr lang="en-GB" dirty="0"/>
              <a:t>Achievable, proven and tested model</a:t>
            </a:r>
          </a:p>
          <a:p>
            <a:pPr lvl="0"/>
            <a:r>
              <a:rPr lang="en-GB" dirty="0"/>
              <a:t>Could deliver more school improvement capacity through trading and less funding from KCC</a:t>
            </a:r>
          </a:p>
          <a:p>
            <a:r>
              <a:rPr lang="en-GB" dirty="0"/>
              <a:t>Link easily to the work of the Regional Schools Commissioner re statutory work, school interventions and academy conversion and sponsorship</a:t>
            </a:r>
          </a:p>
        </p:txBody>
      </p:sp>
    </p:spTree>
    <p:extLst>
      <p:ext uri="{BB962C8B-B14F-4D97-AF65-F5344CB8AC3E}">
        <p14:creationId xmlns:p14="http://schemas.microsoft.com/office/powerpoint/2010/main" val="3951899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Kent" id="{7A9AC3F3-D60E-4B78-B899-C46A6C5B17D0}" vid="{707F28EC-7719-4D0A-90FD-50E739BD596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S Gothic"/>
        <a:cs typeface="MS Gothic"/>
      </a:majorFont>
      <a:minorFont>
        <a:latin typeface="Calibri"/>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Calibri" pitchFamily="32"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Calibri" pitchFamily="32"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2007 PowerPoint template</Template>
  <TotalTime>4423</TotalTime>
  <Words>3519</Words>
  <Application>Microsoft Office PowerPoint</Application>
  <PresentationFormat>On-screen Show (4:3)</PresentationFormat>
  <Paragraphs>595</Paragraphs>
  <Slides>48</Slides>
  <Notes>11</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Office 2007 PowerPoint template</vt:lpstr>
      <vt:lpstr>1_Kent</vt:lpstr>
      <vt:lpstr>Office Theme</vt:lpstr>
      <vt:lpstr>1_Office Theme</vt:lpstr>
      <vt:lpstr>Headteacher Meetings</vt:lpstr>
      <vt:lpstr>Key priorities and service developments</vt:lpstr>
      <vt:lpstr>Proposed Education Trust  Patrick Leeson, Corporate Director </vt:lpstr>
      <vt:lpstr>What Does the Future Look Like?   </vt:lpstr>
      <vt:lpstr>Background</vt:lpstr>
      <vt:lpstr>Future service delivery</vt:lpstr>
      <vt:lpstr>Strategic context</vt:lpstr>
      <vt:lpstr>Service scope option 1</vt:lpstr>
      <vt:lpstr>Option 1 - benefits</vt:lpstr>
      <vt:lpstr>Option 1 – risks / issues</vt:lpstr>
      <vt:lpstr>Service scope option 2</vt:lpstr>
      <vt:lpstr>Service scope option 3</vt:lpstr>
      <vt:lpstr>Option 2 and 3 benefits / risks</vt:lpstr>
      <vt:lpstr>Service scope option 4</vt:lpstr>
      <vt:lpstr>Option 4 benefits</vt:lpstr>
      <vt:lpstr>Option 4 benefits contd.</vt:lpstr>
      <vt:lpstr>Option 4 risks / issues</vt:lpstr>
      <vt:lpstr>Service scope option 5</vt:lpstr>
      <vt:lpstr>Option 5 benefits and risks</vt:lpstr>
      <vt:lpstr>Legal entity options</vt:lpstr>
      <vt:lpstr>Vehicle Option 3</vt:lpstr>
      <vt:lpstr>Governance</vt:lpstr>
      <vt:lpstr>PowerPoint Presentation</vt:lpstr>
      <vt:lpstr>Timetable</vt:lpstr>
      <vt:lpstr>PowerPoint Presentation</vt:lpstr>
      <vt:lpstr>Vulnerable Learners Strategy 2016-19</vt:lpstr>
      <vt:lpstr>The principles</vt:lpstr>
      <vt:lpstr>The challenges in Kent</vt:lpstr>
      <vt:lpstr>Key factors that influence children’s development, progress and educational achievement:  </vt:lpstr>
      <vt:lpstr>Who are vulnerable learners</vt:lpstr>
      <vt:lpstr>Resources for Vulnerable Learner Support in Kent</vt:lpstr>
      <vt:lpstr>PowerPoint Presentation</vt:lpstr>
      <vt:lpstr>Use of Pupil Premium - Outcome based, effective use of resources</vt:lpstr>
      <vt:lpstr>PowerPoint Presentation</vt:lpstr>
      <vt:lpstr>PowerPoint Presentation</vt:lpstr>
      <vt:lpstr>Early Help and Preventative Services Individual and personalised pathways for Emotional Health and Wellbeing -  ensuring a whole system approach </vt:lpstr>
      <vt:lpstr>Early Help and Preventative Services Supporting parental engagement and involvement throughout child’s learning journey</vt:lpstr>
      <vt:lpstr>Key Priorities for Action</vt:lpstr>
      <vt:lpstr>Priorities for Action (cont’d)</vt:lpstr>
      <vt:lpstr>Priorities for Action (cont’d)</vt:lpstr>
      <vt:lpstr>High Needs Funding Update</vt:lpstr>
      <vt:lpstr>Funding for High Needs pupils</vt:lpstr>
      <vt:lpstr>Kent’s High Needs system</vt:lpstr>
      <vt:lpstr>Forecast demand for high needs </vt:lpstr>
      <vt:lpstr>Forecast high needs pupils</vt:lpstr>
      <vt:lpstr>Funding for High Needs pupils</vt:lpstr>
      <vt:lpstr>To achieve the best value and improved outcomes for SEND learners</vt:lpstr>
      <vt:lpstr>Thank you for attending</vt:lpstr>
    </vt:vector>
  </TitlesOfParts>
  <Company>Kent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Diana - ELS SSP</dc:creator>
  <cp:lastModifiedBy>willih01</cp:lastModifiedBy>
  <cp:revision>392</cp:revision>
  <cp:lastPrinted>2016-03-03T15:13:03Z</cp:lastPrinted>
  <dcterms:created xsi:type="dcterms:W3CDTF">2014-08-28T07:47:43Z</dcterms:created>
  <dcterms:modified xsi:type="dcterms:W3CDTF">2016-03-03T15:14:02Z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5e328715-89ef-4d66-9f66-cdc39c758dae</vt:lpwstr>
  </property>
  <property fmtid="{D5CDD505-2E9C-101B-9397-08002B2CF9AE}" pid="3" name="ContentTypeId">
    <vt:lpwstr>0x010100D42229A364E9FC4EBDE1546DFF3D65AD</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HDA2S5J67HAM-54-389</vt:lpwstr>
  </property>
  <property fmtid="{D5CDD505-2E9C-101B-9397-08002B2CF9AE}" pid="10" name="Directorate">
    <vt:lpwstr>All</vt:lpwstr>
  </property>
  <property fmtid="{D5CDD505-2E9C-101B-9397-08002B2CF9AE}" pid="11" name="_dlc_DocIdUrl">
    <vt:lpwstr>http://knet/ourcouncil/_layouts/DocIdRedir.aspx?ID=HDA2S5J67HAM-54-389, HDA2S5J67HAM-54-389</vt:lpwstr>
  </property>
  <property fmtid="{D5CDD505-2E9C-101B-9397-08002B2CF9AE}" pid="12" name="Structure chart">
    <vt:lpwstr>0</vt:lpwstr>
  </property>
</Properties>
</file>