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355" r:id="rId6"/>
    <p:sldId id="461" r:id="rId7"/>
    <p:sldId id="463" r:id="rId8"/>
    <p:sldId id="466" r:id="rId9"/>
    <p:sldId id="464" r:id="rId10"/>
    <p:sldId id="467" r:id="rId11"/>
    <p:sldId id="468" r:id="rId12"/>
    <p:sldId id="469" r:id="rId13"/>
    <p:sldId id="357" r:id="rId14"/>
    <p:sldId id="465" r:id="rId15"/>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3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9FDAE120-7734-4387-95F5-BBB78D284473}" type="datetimeFigureOut">
              <a:rPr lang="en-GB" smtClean="0"/>
              <a:t>17/09/2020</a:t>
            </a:fld>
            <a:endParaRPr lang="en-GB"/>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5A7D3AC7-C2A6-4CF0-8D95-4270AC24DC27}" type="slidenum">
              <a:rPr lang="en-GB" smtClean="0"/>
              <a:t>‹#›</a:t>
            </a:fld>
            <a:endParaRPr lang="en-GB"/>
          </a:p>
        </p:txBody>
      </p:sp>
    </p:spTree>
    <p:extLst>
      <p:ext uri="{BB962C8B-B14F-4D97-AF65-F5344CB8AC3E}">
        <p14:creationId xmlns:p14="http://schemas.microsoft.com/office/powerpoint/2010/main" val="235015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idx="1"/>
          </p:nvPr>
        </p:nvSpPr>
        <p:spPr>
          <a:xfrm>
            <a:off x="3855981" y="0"/>
            <a:ext cx="2951217" cy="497603"/>
          </a:xfrm>
          <a:prstGeom prst="rect">
            <a:avLst/>
          </a:prstGeom>
        </p:spPr>
        <p:txBody>
          <a:bodyPr vert="horz" lIns="91577" tIns="45789" rIns="91577" bIns="45789" rtlCol="0"/>
          <a:lstStyle>
            <a:lvl1pPr algn="r">
              <a:defRPr sz="1200"/>
            </a:lvl1pPr>
          </a:lstStyle>
          <a:p>
            <a:fld id="{4EEDCF24-13EC-4437-8F24-82A21ACF334F}" type="datetimeFigureOut">
              <a:rPr lang="en-GB" smtClean="0"/>
              <a:t>17/09/2020</a:t>
            </a:fld>
            <a:endParaRPr lang="en-GB"/>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577" tIns="45789" rIns="91577" bIns="45789" rtlCol="0" anchor="ctr"/>
          <a:lstStyle/>
          <a:p>
            <a:endParaRPr lang="en-GB"/>
          </a:p>
        </p:txBody>
      </p:sp>
      <p:sp>
        <p:nvSpPr>
          <p:cNvPr id="5" name="Notes Placeholder 4"/>
          <p:cNvSpPr>
            <a:spLocks noGrp="1"/>
          </p:cNvSpPr>
          <p:nvPr>
            <p:ph type="body" sz="quarter" idx="3"/>
          </p:nvPr>
        </p:nvSpPr>
        <p:spPr>
          <a:xfrm>
            <a:off x="680562" y="4721662"/>
            <a:ext cx="5447666" cy="4473654"/>
          </a:xfrm>
          <a:prstGeom prst="rect">
            <a:avLst/>
          </a:prstGeom>
        </p:spPr>
        <p:txBody>
          <a:bodyPr vert="horz" lIns="91577" tIns="45789" rIns="91577" bIns="457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1733"/>
            <a:ext cx="2951217" cy="497602"/>
          </a:xfrm>
          <a:prstGeom prst="rect">
            <a:avLst/>
          </a:prstGeom>
        </p:spPr>
        <p:txBody>
          <a:bodyPr vert="horz" lIns="91577" tIns="45789" rIns="91577" bIns="45789" rtlCol="0" anchor="b"/>
          <a:lstStyle>
            <a:lvl1pPr algn="l">
              <a:defRPr sz="1200"/>
            </a:lvl1pPr>
          </a:lstStyle>
          <a:p>
            <a:endParaRPr lang="en-GB"/>
          </a:p>
        </p:txBody>
      </p:sp>
      <p:sp>
        <p:nvSpPr>
          <p:cNvPr id="7" name="Slide Number Placeholder 6"/>
          <p:cNvSpPr>
            <a:spLocks noGrp="1"/>
          </p:cNvSpPr>
          <p:nvPr>
            <p:ph type="sldNum" sz="quarter" idx="5"/>
          </p:nvPr>
        </p:nvSpPr>
        <p:spPr>
          <a:xfrm>
            <a:off x="3855981" y="9441733"/>
            <a:ext cx="2951217" cy="497602"/>
          </a:xfrm>
          <a:prstGeom prst="rect">
            <a:avLst/>
          </a:prstGeom>
        </p:spPr>
        <p:txBody>
          <a:bodyPr vert="horz" lIns="91577" tIns="45789" rIns="91577" bIns="45789" rtlCol="0" anchor="b"/>
          <a:lstStyle>
            <a:lvl1pPr algn="r">
              <a:defRPr sz="1200"/>
            </a:lvl1pPr>
          </a:lstStyle>
          <a:p>
            <a:fld id="{02E8BADD-553A-41AE-9AE3-C012E455B462}" type="slidenum">
              <a:rPr lang="en-GB" smtClean="0"/>
              <a:t>‹#›</a:t>
            </a:fld>
            <a:endParaRPr lang="en-GB"/>
          </a:p>
        </p:txBody>
      </p:sp>
    </p:spTree>
    <p:extLst>
      <p:ext uri="{BB962C8B-B14F-4D97-AF65-F5344CB8AC3E}">
        <p14:creationId xmlns:p14="http://schemas.microsoft.com/office/powerpoint/2010/main" val="228000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E8BADD-553A-41AE-9AE3-C012E455B462}" type="slidenum">
              <a:rPr lang="en-GB" smtClean="0"/>
              <a:t>1</a:t>
            </a:fld>
            <a:endParaRPr lang="en-GB" dirty="0"/>
          </a:p>
        </p:txBody>
      </p:sp>
    </p:spTree>
    <p:extLst>
      <p:ext uri="{BB962C8B-B14F-4D97-AF65-F5344CB8AC3E}">
        <p14:creationId xmlns:p14="http://schemas.microsoft.com/office/powerpoint/2010/main" val="1905822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2</a:t>
            </a:fld>
            <a:endParaRPr lang="en-GB"/>
          </a:p>
        </p:txBody>
      </p:sp>
    </p:spTree>
    <p:extLst>
      <p:ext uri="{BB962C8B-B14F-4D97-AF65-F5344CB8AC3E}">
        <p14:creationId xmlns:p14="http://schemas.microsoft.com/office/powerpoint/2010/main" val="2373330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200" kern="0" dirty="0"/>
              <a:t>5.7% increase for school budgets before demography changes</a:t>
            </a:r>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3</a:t>
            </a:fld>
            <a:endParaRPr lang="en-GB"/>
          </a:p>
        </p:txBody>
      </p:sp>
    </p:spTree>
    <p:extLst>
      <p:ext uri="{BB962C8B-B14F-4D97-AF65-F5344CB8AC3E}">
        <p14:creationId xmlns:p14="http://schemas.microsoft.com/office/powerpoint/2010/main" val="2832822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Operational guidance published mid July (just before the end of term).</a:t>
            </a:r>
          </a:p>
          <a:p>
            <a:pPr algn="l"/>
            <a:endParaRPr lang="en-GB" sz="18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block transfers cannot include the additional funding local authorities have been allocated for the teachers’ pay and pension grants, thereby guaranteeing that all of this funding remains with schools </a:t>
            </a:r>
          </a:p>
          <a:p>
            <a:endParaRPr lang="en-GB" dirty="0"/>
          </a:p>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4</a:t>
            </a:fld>
            <a:endParaRPr lang="en-GB"/>
          </a:p>
        </p:txBody>
      </p:sp>
    </p:spTree>
    <p:extLst>
      <p:ext uri="{BB962C8B-B14F-4D97-AF65-F5344CB8AC3E}">
        <p14:creationId xmlns:p14="http://schemas.microsoft.com/office/powerpoint/2010/main" val="313245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For Primary: maximum sparsity value has increased from £26,000 to £45,000 and For Secondary: £67,600 to £70,000)</a:t>
            </a:r>
          </a:p>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5</a:t>
            </a:fld>
            <a:endParaRPr lang="en-GB"/>
          </a:p>
        </p:txBody>
      </p:sp>
    </p:spTree>
    <p:extLst>
      <p:ext uri="{BB962C8B-B14F-4D97-AF65-F5344CB8AC3E}">
        <p14:creationId xmlns:p14="http://schemas.microsoft.com/office/powerpoint/2010/main" val="1700726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baseline="0" dirty="0">
                <a:solidFill>
                  <a:srgbClr val="000000"/>
                </a:solidFill>
                <a:latin typeface="Arial" panose="020B0604020202020204" pitchFamily="34" charset="0"/>
              </a:rPr>
              <a:t>The local authority is responsible for making the final decisions on the formula </a:t>
            </a:r>
          </a:p>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7</a:t>
            </a:fld>
            <a:endParaRPr lang="en-GB"/>
          </a:p>
        </p:txBody>
      </p:sp>
    </p:spTree>
    <p:extLst>
      <p:ext uri="{BB962C8B-B14F-4D97-AF65-F5344CB8AC3E}">
        <p14:creationId xmlns:p14="http://schemas.microsoft.com/office/powerpoint/2010/main" val="2607673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sz="18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The local authority is responsible for making the final decisions on the formula </a:t>
            </a:r>
          </a:p>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8</a:t>
            </a:fld>
            <a:endParaRPr lang="en-GB"/>
          </a:p>
        </p:txBody>
      </p:sp>
    </p:spTree>
    <p:extLst>
      <p:ext uri="{BB962C8B-B14F-4D97-AF65-F5344CB8AC3E}">
        <p14:creationId xmlns:p14="http://schemas.microsoft.com/office/powerpoint/2010/main" val="2251496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sz="18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The local authority is responsible for making the final decisions on the formula </a:t>
            </a:r>
          </a:p>
          <a:p>
            <a:endParaRPr lang="en-GB" dirty="0"/>
          </a:p>
        </p:txBody>
      </p:sp>
      <p:sp>
        <p:nvSpPr>
          <p:cNvPr id="4" name="Slide Number Placeholder 3"/>
          <p:cNvSpPr>
            <a:spLocks noGrp="1"/>
          </p:cNvSpPr>
          <p:nvPr>
            <p:ph type="sldNum" sz="quarter" idx="5"/>
          </p:nvPr>
        </p:nvSpPr>
        <p:spPr/>
        <p:txBody>
          <a:bodyPr/>
          <a:lstStyle/>
          <a:p>
            <a:fld id="{02E8BADD-553A-41AE-9AE3-C012E455B462}" type="slidenum">
              <a:rPr lang="en-GB" smtClean="0"/>
              <a:t>9</a:t>
            </a:fld>
            <a:endParaRPr lang="en-GB"/>
          </a:p>
        </p:txBody>
      </p:sp>
    </p:spTree>
    <p:extLst>
      <p:ext uri="{BB962C8B-B14F-4D97-AF65-F5344CB8AC3E}">
        <p14:creationId xmlns:p14="http://schemas.microsoft.com/office/powerpoint/2010/main" val="26467342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7380288" y="5821363"/>
            <a:ext cx="1223962" cy="819150"/>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539750" y="5661025"/>
            <a:ext cx="8027988" cy="0"/>
          </a:xfrm>
          <a:prstGeom prst="line">
            <a:avLst/>
          </a:prstGeom>
          <a:noFill/>
          <a:ln w="12700">
            <a:solidFill>
              <a:schemeClr val="tx1"/>
            </a:solidFill>
            <a:round/>
            <a:headEnd/>
            <a:tailEnd/>
          </a:ln>
        </p:spPr>
      </p:cxnSp>
      <p:sp>
        <p:nvSpPr>
          <p:cNvPr id="9"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6972883E-BCB1-4071-824E-5D09132A481C}" type="datetime1">
              <a:rPr lang="en-US" smtClean="0"/>
              <a:t>9/17/2020</a:t>
            </a:fld>
            <a:endParaRPr lang="en-GB" dirty="0"/>
          </a:p>
        </p:txBody>
      </p:sp>
      <p:sp>
        <p:nvSpPr>
          <p:cNvPr id="10"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1"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59AB958-23BC-4CFF-83A4-D5F6B6702EFA}" type="datetime1">
              <a:rPr lang="en-US" smtClean="0"/>
              <a:t>9/17/2020</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2C47216-3B6E-4CCF-B3A7-078A50332E07}" type="datetime1">
              <a:rPr lang="en-US" smtClean="0"/>
              <a:t>9/17/2020</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8248079" y="6237114"/>
            <a:ext cx="860425" cy="576262"/>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107504" y="6199187"/>
            <a:ext cx="8964488" cy="0"/>
          </a:xfrm>
          <a:prstGeom prst="line">
            <a:avLst/>
          </a:prstGeom>
          <a:noFill/>
          <a:ln w="12700">
            <a:solidFill>
              <a:schemeClr val="tx1"/>
            </a:solidFill>
            <a:round/>
            <a:headEnd/>
            <a:tailEnd/>
          </a:ln>
        </p:spPr>
      </p:cxn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3B218D68-DE0C-43AA-9B5B-6C80965E430D}" type="datetime1">
              <a:rPr lang="en-US" smtClean="0"/>
              <a:t>9/17/2020</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133B7B3B-7788-455D-B550-2C94A9E91868}" type="datetime1">
              <a:rPr lang="en-US" smtClean="0"/>
              <a:t>9/17/2020</a:t>
            </a:fld>
            <a:endParaRPr lang="en-GB" dirty="0"/>
          </a:p>
        </p:txBody>
      </p:sp>
      <p:sp>
        <p:nvSpPr>
          <p:cNvPr id="8"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9"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D478BC5F-F3FA-4509-994D-207E7FB039D9}" type="datetime1">
              <a:rPr lang="en-US" smtClean="0"/>
              <a:t>9/17/2020</a:t>
            </a:fld>
            <a:endParaRPr lang="en-GB" dirty="0"/>
          </a:p>
        </p:txBody>
      </p:sp>
      <p:sp>
        <p:nvSpPr>
          <p:cNvPr id="9"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0"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B1184EF4-368D-41D5-990D-C7DDA5E131F4}" type="datetime1">
              <a:rPr lang="en-US" smtClean="0"/>
              <a:t>9/17/2020</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a:t>Click to edit Master title style</a:t>
            </a:r>
            <a:endParaRPr lang="en-GB" dirty="0"/>
          </a:p>
        </p:txBody>
      </p:sp>
      <p:sp>
        <p:nvSpPr>
          <p:cNvPr id="6"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567E4B31-86DE-4F37-BFC3-19DC86CE7EB0}" type="datetime1">
              <a:rPr lang="en-US" smtClean="0"/>
              <a:t>9/17/2020</a:t>
            </a:fld>
            <a:endParaRPr lang="en-GB" dirty="0"/>
          </a:p>
        </p:txBody>
      </p:sp>
      <p:sp>
        <p:nvSpPr>
          <p:cNvPr id="7"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8"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a:latin typeface="Arial" pitchFamily="34" charset="0"/>
                <a:cs typeface="Arial" pitchFamily="34" charset="0"/>
              </a:defRPr>
            </a:lvl1pPr>
          </a:lstStyle>
          <a:p>
            <a:fld id="{C82198F7-3063-4EC0-910E-AA5558D19E70}" type="datetime1">
              <a:rPr lang="en-US" smtClean="0"/>
              <a:t>9/17/2020</a:t>
            </a:fld>
            <a:endParaRPr lang="en-GB" dirty="0"/>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4"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CA245AD5-DAED-47C9-B121-00FD7C66935F}" type="datetime1">
              <a:rPr lang="en-US" smtClean="0"/>
              <a:t>9/17/2020</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BE4B70B5-DC2C-4A47-9E40-A5F945B45C31}" type="datetime1">
              <a:rPr lang="en-US" smtClean="0"/>
              <a:t>9/17/2020</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516216" y="6381328"/>
            <a:ext cx="2133600" cy="340147"/>
          </a:xfrm>
          <a:prstGeom prst="rect">
            <a:avLst/>
          </a:prstGeom>
        </p:spPr>
        <p:txBody>
          <a:bodyPr vert="horz" lIns="91440" tIns="45720" rIns="91440" bIns="45720" rtlCol="0" anchor="ctr"/>
          <a:lstStyle>
            <a:lvl1pPr algn="l">
              <a:defRPr sz="1200">
                <a:solidFill>
                  <a:schemeClr val="tx1">
                    <a:tint val="75000"/>
                  </a:schemeClr>
                </a:solidFill>
              </a:defRPr>
            </a:lvl1pPr>
          </a:lstStyle>
          <a:p>
            <a:fld id="{CED578AC-C99B-4C88-9D85-11337D61C434}" type="datetime1">
              <a:rPr lang="en-US" smtClean="0"/>
              <a:t>9/17/2020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67544"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B74C9-1984-4309-B629-64A9E268053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School Budget Update 2021-22</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a:t>
            </a:fld>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2021-22: High Needs</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323528" y="1268760"/>
            <a:ext cx="8496944" cy="50284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defRPr/>
            </a:pPr>
            <a:r>
              <a:rPr lang="en-GB" altLang="en-US" sz="2000" kern="0" dirty="0"/>
              <a:t>High Needs block will increase nationally by £730m, or 10%</a:t>
            </a:r>
          </a:p>
          <a:p>
            <a:pPr>
              <a:buFont typeface="Arial" panose="020B0604020202020204" pitchFamily="34" charset="0"/>
              <a:buChar char="•"/>
              <a:defRPr/>
            </a:pPr>
            <a:r>
              <a:rPr lang="en-GB" altLang="en-US" sz="2000" kern="0" dirty="0"/>
              <a:t>Minimum 8% funding increases (before demography changes)</a:t>
            </a:r>
          </a:p>
          <a:p>
            <a:pPr>
              <a:buFont typeface="Arial" panose="020B0604020202020204" pitchFamily="34" charset="0"/>
              <a:buChar char="•"/>
              <a:defRPr/>
            </a:pPr>
            <a:r>
              <a:rPr lang="en-GB" altLang="en-US" sz="2000" kern="0" dirty="0"/>
              <a:t>Kent is expecting to receive an additional £23m in 2021-22</a:t>
            </a:r>
          </a:p>
          <a:p>
            <a:pPr>
              <a:buFont typeface="Arial" panose="020B0604020202020204" pitchFamily="34" charset="0"/>
              <a:buChar char="•"/>
              <a:defRPr/>
            </a:pPr>
            <a:r>
              <a:rPr lang="en-GB" altLang="en-US" sz="2000" kern="0" dirty="0"/>
              <a:t>Awaiting detailed operational guidance to be issued in the Autumn </a:t>
            </a:r>
          </a:p>
          <a:p>
            <a:pPr>
              <a:buFont typeface="Arial" panose="020B0604020202020204" pitchFamily="34" charset="0"/>
              <a:buChar char="•"/>
              <a:defRPr/>
            </a:pPr>
            <a:r>
              <a:rPr lang="en-GB" altLang="en-US" sz="2000" kern="0" dirty="0"/>
              <a:t>Included assumed uplift for TPG &amp; TPECG of £4m </a:t>
            </a:r>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marL="0" indent="0">
              <a:defRPr/>
            </a:pPr>
            <a:endParaRPr lang="en-GB" altLang="en-US" sz="2400" kern="0" dirty="0">
              <a:solidFill>
                <a:schemeClr val="accent2"/>
              </a:solidFill>
            </a:endParaRPr>
          </a:p>
          <a:p>
            <a:pPr marL="0" indent="0">
              <a:defRPr/>
            </a:pPr>
            <a:endParaRPr lang="en-GB" altLang="en-US" sz="1800" kern="0" dirty="0">
              <a:solidFill>
                <a:schemeClr val="accent2"/>
              </a:solidFill>
            </a:endParaRPr>
          </a:p>
        </p:txBody>
      </p:sp>
      <p:graphicFrame>
        <p:nvGraphicFramePr>
          <p:cNvPr id="2" name="Table 2">
            <a:extLst>
              <a:ext uri="{FF2B5EF4-FFF2-40B4-BE49-F238E27FC236}">
                <a16:creationId xmlns:a16="http://schemas.microsoft.com/office/drawing/2014/main" id="{BF5620E9-C535-4382-A906-4EFED09DA10C}"/>
              </a:ext>
            </a:extLst>
          </p:cNvPr>
          <p:cNvGraphicFramePr>
            <a:graphicFrameLocks noGrp="1"/>
          </p:cNvGraphicFramePr>
          <p:nvPr>
            <p:extLst>
              <p:ext uri="{D42A27DB-BD31-4B8C-83A1-F6EECF244321}">
                <p14:modId xmlns:p14="http://schemas.microsoft.com/office/powerpoint/2010/main" val="2299147678"/>
              </p:ext>
            </p:extLst>
          </p:nvPr>
        </p:nvGraphicFramePr>
        <p:xfrm>
          <a:off x="1259632" y="3782962"/>
          <a:ext cx="5616624" cy="2021840"/>
        </p:xfrm>
        <a:graphic>
          <a:graphicData uri="http://schemas.openxmlformats.org/drawingml/2006/table">
            <a:tbl>
              <a:tblPr firstRow="1" bandRow="1">
                <a:tableStyleId>{5C22544A-7EE6-4342-B048-85BDC9FD1C3A}</a:tableStyleId>
              </a:tblPr>
              <a:tblGrid>
                <a:gridCol w="3442447">
                  <a:extLst>
                    <a:ext uri="{9D8B030D-6E8A-4147-A177-3AD203B41FA5}">
                      <a16:colId xmlns:a16="http://schemas.microsoft.com/office/drawing/2014/main" val="2770148207"/>
                    </a:ext>
                  </a:extLst>
                </a:gridCol>
                <a:gridCol w="2174177">
                  <a:extLst>
                    <a:ext uri="{9D8B030D-6E8A-4147-A177-3AD203B41FA5}">
                      <a16:colId xmlns:a16="http://schemas.microsoft.com/office/drawing/2014/main" val="1363178952"/>
                    </a:ext>
                  </a:extLst>
                </a:gridCol>
              </a:tblGrid>
              <a:tr h="370840">
                <a:tc>
                  <a:txBody>
                    <a:bodyPr/>
                    <a:lstStyle/>
                    <a:p>
                      <a:endParaRPr lang="en-GB" dirty="0"/>
                    </a:p>
                  </a:txBody>
                  <a:tcPr/>
                </a:tc>
                <a:tc>
                  <a:txBody>
                    <a:bodyPr/>
                    <a:lstStyle/>
                    <a:p>
                      <a:pPr algn="ctr"/>
                      <a:r>
                        <a:rPr lang="en-GB" dirty="0"/>
                        <a:t>£’</a:t>
                      </a:r>
                      <a:r>
                        <a:rPr lang="en-GB" dirty="0" err="1"/>
                        <a:t>ms</a:t>
                      </a:r>
                      <a:endParaRPr lang="en-GB" dirty="0"/>
                    </a:p>
                  </a:txBody>
                  <a:tcPr/>
                </a:tc>
                <a:extLst>
                  <a:ext uri="{0D108BD9-81ED-4DB2-BD59-A6C34878D82A}">
                    <a16:rowId xmlns:a16="http://schemas.microsoft.com/office/drawing/2014/main" val="196531533"/>
                  </a:ext>
                </a:extLst>
              </a:tr>
              <a:tr h="370840">
                <a:tc>
                  <a:txBody>
                    <a:bodyPr/>
                    <a:lstStyle/>
                    <a:p>
                      <a:r>
                        <a:rPr lang="en-GB" dirty="0"/>
                        <a:t>Total Accumulated Deficit as at March 2020</a:t>
                      </a:r>
                    </a:p>
                  </a:txBody>
                  <a:tcPr/>
                </a:tc>
                <a:tc>
                  <a:txBody>
                    <a:bodyPr/>
                    <a:lstStyle/>
                    <a:p>
                      <a:pPr algn="ctr"/>
                      <a:r>
                        <a:rPr lang="en-GB" dirty="0"/>
                        <a:t>+£21.5m</a:t>
                      </a:r>
                    </a:p>
                  </a:txBody>
                  <a:tcPr/>
                </a:tc>
                <a:extLst>
                  <a:ext uri="{0D108BD9-81ED-4DB2-BD59-A6C34878D82A}">
                    <a16:rowId xmlns:a16="http://schemas.microsoft.com/office/drawing/2014/main" val="28435603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Current forecast in-year overspend</a:t>
                      </a:r>
                    </a:p>
                  </a:txBody>
                  <a:tcPr/>
                </a:tc>
                <a:tc>
                  <a:txBody>
                    <a:bodyPr/>
                    <a:lstStyle/>
                    <a:p>
                      <a:pPr algn="ctr"/>
                      <a:r>
                        <a:rPr lang="en-GB" dirty="0"/>
                        <a:t>+£30m</a:t>
                      </a:r>
                    </a:p>
                  </a:txBody>
                  <a:tcPr/>
                </a:tc>
                <a:extLst>
                  <a:ext uri="{0D108BD9-81ED-4DB2-BD59-A6C34878D82A}">
                    <a16:rowId xmlns:a16="http://schemas.microsoft.com/office/drawing/2014/main" val="1620163489"/>
                  </a:ext>
                </a:extLst>
              </a:tr>
              <a:tr h="370840">
                <a:tc>
                  <a:txBody>
                    <a:bodyPr/>
                    <a:lstStyle/>
                    <a:p>
                      <a:r>
                        <a:rPr lang="en-GB" dirty="0"/>
                        <a:t>Estimated Accumulated Deficit as at March 2021</a:t>
                      </a:r>
                    </a:p>
                  </a:txBody>
                  <a:tcPr/>
                </a:tc>
                <a:tc>
                  <a:txBody>
                    <a:bodyPr/>
                    <a:lstStyle/>
                    <a:p>
                      <a:pPr algn="ctr"/>
                      <a:r>
                        <a:rPr lang="en-GB" dirty="0"/>
                        <a:t>+£51.5m</a:t>
                      </a:r>
                    </a:p>
                  </a:txBody>
                  <a:tcPr/>
                </a:tc>
                <a:extLst>
                  <a:ext uri="{0D108BD9-81ED-4DB2-BD59-A6C34878D82A}">
                    <a16:rowId xmlns:a16="http://schemas.microsoft.com/office/drawing/2014/main" val="4208172652"/>
                  </a:ext>
                </a:extLst>
              </a:tr>
            </a:tbl>
          </a:graphicData>
        </a:graphic>
      </p:graphicFrame>
    </p:spTree>
    <p:extLst>
      <p:ext uri="{BB962C8B-B14F-4D97-AF65-F5344CB8AC3E}">
        <p14:creationId xmlns:p14="http://schemas.microsoft.com/office/powerpoint/2010/main" val="2561493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2021-22: DSG Deficit Recovery Plan</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323528" y="1600200"/>
            <a:ext cx="8496944" cy="46969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defRPr/>
            </a:pPr>
            <a:r>
              <a:rPr lang="en-GB" altLang="en-US" sz="2000" kern="0" dirty="0"/>
              <a:t>DFE to work with LAs to agree a plan of action to pay off historic deficits over time</a:t>
            </a:r>
          </a:p>
          <a:p>
            <a:pPr>
              <a:buFont typeface="Arial" panose="020B0604020202020204" pitchFamily="34" charset="0"/>
              <a:buChar char="•"/>
              <a:defRPr/>
            </a:pPr>
            <a:r>
              <a:rPr lang="en-GB" altLang="en-US" sz="2000" kern="0" dirty="0"/>
              <a:t>DFE to provide template and evidence requirements</a:t>
            </a:r>
          </a:p>
          <a:p>
            <a:pPr>
              <a:buFont typeface="Arial" panose="020B0604020202020204" pitchFamily="34" charset="0"/>
              <a:buChar char="•"/>
              <a:defRPr/>
            </a:pPr>
            <a:r>
              <a:rPr lang="en-GB" altLang="en-US" sz="2000" kern="0" dirty="0"/>
              <a:t>Handful of LAs expected to approached by DFE in 2020 – detailed discussions expected</a:t>
            </a:r>
          </a:p>
          <a:p>
            <a:pPr marL="0" indent="0">
              <a:defRPr/>
            </a:pPr>
            <a:endParaRPr lang="en-GB" altLang="en-US" sz="2000" kern="0" dirty="0"/>
          </a:p>
          <a:p>
            <a:pPr marL="0" indent="0">
              <a:defRPr/>
            </a:pPr>
            <a:r>
              <a:rPr lang="en-GB" altLang="en-US" sz="2000" kern="0" dirty="0"/>
              <a:t>“The department recognises that there may well be some local authorities which, despite their best efforts and the increased funding for the high needs block, will still not be able to pay off their historic deficit from the DSG over the next few years.”</a:t>
            </a:r>
          </a:p>
          <a:p>
            <a:pPr marL="0" indent="0">
              <a:defRPr/>
            </a:pPr>
            <a:endParaRPr lang="en-GB" altLang="en-US" sz="2000" kern="0" dirty="0"/>
          </a:p>
          <a:p>
            <a:pPr>
              <a:buFont typeface="Arial" panose="020B0604020202020204" pitchFamily="34" charset="0"/>
              <a:buChar char="•"/>
              <a:defRPr/>
            </a:pPr>
            <a:r>
              <a:rPr lang="en-GB" altLang="en-US" sz="2400" kern="0" dirty="0"/>
              <a:t>LA’s will need to demonstrate it is impractical to pay off deficit over time</a:t>
            </a:r>
          </a:p>
          <a:p>
            <a:pPr>
              <a:buFont typeface="Arial" panose="020B0604020202020204" pitchFamily="34" charset="0"/>
              <a:buChar char="•"/>
              <a:defRPr/>
            </a:pPr>
            <a:endParaRPr lang="en-GB" altLang="en-US" sz="2400" kern="0" dirty="0">
              <a:solidFill>
                <a:schemeClr val="accent2"/>
              </a:solidFill>
            </a:endParaRPr>
          </a:p>
          <a:p>
            <a:pPr>
              <a:buFont typeface="Arial" panose="020B0604020202020204" pitchFamily="34" charset="0"/>
              <a:buChar char="•"/>
              <a:defRPr/>
            </a:pPr>
            <a:endParaRPr lang="en-GB" altLang="en-US" sz="2400" kern="0" dirty="0"/>
          </a:p>
          <a:p>
            <a:pPr marL="0" indent="0">
              <a:defRPr/>
            </a:pPr>
            <a:endParaRPr lang="en-GB" altLang="en-US" sz="1800" kern="0" dirty="0">
              <a:solidFill>
                <a:schemeClr val="accent2"/>
              </a:solidFill>
            </a:endParaRPr>
          </a:p>
        </p:txBody>
      </p:sp>
    </p:spTree>
    <p:extLst>
      <p:ext uri="{BB962C8B-B14F-4D97-AF65-F5344CB8AC3E}">
        <p14:creationId xmlns:p14="http://schemas.microsoft.com/office/powerpoint/2010/main" val="36210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57200" y="274638"/>
            <a:ext cx="8229600" cy="994122"/>
          </a:xfrm>
        </p:spPr>
        <p:txBody>
          <a:bodyPr>
            <a:normAutofit fontScale="90000"/>
          </a:bodyPr>
          <a:lstStyle/>
          <a:p>
            <a:r>
              <a:rPr lang="en-GB" sz="4000" dirty="0"/>
              <a:t>Reminder - Schools Budgets: The National Picture</a:t>
            </a:r>
          </a:p>
        </p:txBody>
      </p:sp>
      <p:sp>
        <p:nvSpPr>
          <p:cNvPr id="99331" name="Rectangle 3"/>
          <p:cNvSpPr>
            <a:spLocks noGrp="1" noChangeArrowheads="1"/>
          </p:cNvSpPr>
          <p:nvPr>
            <p:ph idx="1"/>
          </p:nvPr>
        </p:nvSpPr>
        <p:spPr>
          <a:xfrm>
            <a:off x="551703" y="4005064"/>
            <a:ext cx="8229600" cy="2160240"/>
          </a:xfrm>
        </p:spPr>
        <p:txBody>
          <a:bodyPr>
            <a:normAutofit fontScale="92500" lnSpcReduction="10000"/>
          </a:bodyPr>
          <a:lstStyle/>
          <a:p>
            <a:pPr marL="0" indent="0">
              <a:defRPr/>
            </a:pPr>
            <a:endParaRPr lang="en-GB" altLang="en-US" sz="2400" dirty="0">
              <a:solidFill>
                <a:schemeClr val="accent2"/>
              </a:solidFill>
            </a:endParaRPr>
          </a:p>
          <a:p>
            <a:pPr marL="285750" indent="-285750">
              <a:buFont typeface="Arial" panose="020B0604020202020204" pitchFamily="34" charset="0"/>
              <a:buChar char="•"/>
            </a:pPr>
            <a:r>
              <a:rPr lang="en-GB" sz="1600" dirty="0"/>
              <a:t>In 2019-20 the Government announced a three year funding commitment for school budgets but no detailed breakdown for years 2 &amp; 3 at the time.</a:t>
            </a:r>
          </a:p>
          <a:p>
            <a:pPr marL="285750" indent="-285750">
              <a:buFont typeface="Arial" panose="020B0604020202020204" pitchFamily="34" charset="0"/>
              <a:buChar char="•"/>
            </a:pPr>
            <a:r>
              <a:rPr lang="en-GB" sz="1600" dirty="0"/>
              <a:t>Mandating Minimum Per Pupil Levels (MPPLs) from 2020-21</a:t>
            </a:r>
          </a:p>
          <a:p>
            <a:pPr marL="285750" indent="-285750">
              <a:buFont typeface="Arial" panose="020B0604020202020204" pitchFamily="34" charset="0"/>
              <a:buChar char="•"/>
            </a:pPr>
            <a:r>
              <a:rPr lang="en-GB" sz="1600" dirty="0"/>
              <a:t>No clear detail yet of what additional cost pressures will need to be found from within this new funding i.e. inflation, rising secondary population, starting teachers salary = £30k</a:t>
            </a:r>
          </a:p>
          <a:p>
            <a:pPr marL="285750" indent="-285750">
              <a:buFont typeface="Arial" panose="020B0604020202020204" pitchFamily="34" charset="0"/>
              <a:buChar char="•"/>
            </a:pPr>
            <a:r>
              <a:rPr lang="en-GB" sz="1600" dirty="0"/>
              <a:t>A firm commitment to move towards a hard National Funding Formula (NFF) but no news when</a:t>
            </a:r>
          </a:p>
          <a:p>
            <a:pPr marL="285750" indent="-285750">
              <a:buFont typeface="Arial" panose="020B0604020202020204" pitchFamily="34" charset="0"/>
              <a:buChar char="•"/>
            </a:pPr>
            <a:endParaRPr lang="en-GB" sz="1800" dirty="0">
              <a:solidFill>
                <a:schemeClr val="accent2">
                  <a:lumMod val="75000"/>
                </a:schemeClr>
              </a:solidFill>
            </a:endParaRPr>
          </a:p>
          <a:p>
            <a:pPr>
              <a:buFontTx/>
              <a:buChar char="-"/>
              <a:defRPr/>
            </a:pPr>
            <a:endParaRPr lang="en-GB" altLang="en-US" sz="1800" dirty="0">
              <a:solidFill>
                <a:schemeClr val="accent2"/>
              </a:solidFill>
            </a:endParaRPr>
          </a:p>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graphicFrame>
        <p:nvGraphicFramePr>
          <p:cNvPr id="6" name="Table 5">
            <a:extLst>
              <a:ext uri="{FF2B5EF4-FFF2-40B4-BE49-F238E27FC236}">
                <a16:creationId xmlns:a16="http://schemas.microsoft.com/office/drawing/2014/main" id="{F8A3334E-8D4D-43F1-B91C-A874AF2F477F}"/>
              </a:ext>
            </a:extLst>
          </p:cNvPr>
          <p:cNvGraphicFramePr>
            <a:graphicFrameLocks noGrp="1"/>
          </p:cNvGraphicFramePr>
          <p:nvPr/>
        </p:nvGraphicFramePr>
        <p:xfrm>
          <a:off x="539552" y="1302902"/>
          <a:ext cx="7800602" cy="2966720"/>
        </p:xfrm>
        <a:graphic>
          <a:graphicData uri="http://schemas.openxmlformats.org/drawingml/2006/table">
            <a:tbl>
              <a:tblPr firstRow="1" bandRow="1">
                <a:tableStyleId>{5C22544A-7EE6-4342-B048-85BDC9FD1C3A}</a:tableStyleId>
              </a:tblPr>
              <a:tblGrid>
                <a:gridCol w="1902706">
                  <a:extLst>
                    <a:ext uri="{9D8B030D-6E8A-4147-A177-3AD203B41FA5}">
                      <a16:colId xmlns:a16="http://schemas.microsoft.com/office/drawing/2014/main" val="2316449941"/>
                    </a:ext>
                  </a:extLst>
                </a:gridCol>
                <a:gridCol w="1193638">
                  <a:extLst>
                    <a:ext uri="{9D8B030D-6E8A-4147-A177-3AD203B41FA5}">
                      <a16:colId xmlns:a16="http://schemas.microsoft.com/office/drawing/2014/main" val="808356192"/>
                    </a:ext>
                  </a:extLst>
                </a:gridCol>
                <a:gridCol w="1368152">
                  <a:extLst>
                    <a:ext uri="{9D8B030D-6E8A-4147-A177-3AD203B41FA5}">
                      <a16:colId xmlns:a16="http://schemas.microsoft.com/office/drawing/2014/main" val="3488145766"/>
                    </a:ext>
                  </a:extLst>
                </a:gridCol>
                <a:gridCol w="1368152">
                  <a:extLst>
                    <a:ext uri="{9D8B030D-6E8A-4147-A177-3AD203B41FA5}">
                      <a16:colId xmlns:a16="http://schemas.microsoft.com/office/drawing/2014/main" val="3988423358"/>
                    </a:ext>
                  </a:extLst>
                </a:gridCol>
                <a:gridCol w="1967954">
                  <a:extLst>
                    <a:ext uri="{9D8B030D-6E8A-4147-A177-3AD203B41FA5}">
                      <a16:colId xmlns:a16="http://schemas.microsoft.com/office/drawing/2014/main" val="3747692545"/>
                    </a:ext>
                  </a:extLst>
                </a:gridCol>
              </a:tblGrid>
              <a:tr h="1112520">
                <a:tc>
                  <a:txBody>
                    <a:bodyPr/>
                    <a:lstStyle/>
                    <a:p>
                      <a:endParaRPr lang="en-GB"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GB" sz="1600" b="1" dirty="0">
                          <a:latin typeface="Arial" panose="020B0604020202020204" pitchFamily="34" charset="0"/>
                          <a:cs typeface="Arial" panose="020B0604020202020204" pitchFamily="34" charset="0"/>
                        </a:rPr>
                        <a:t>Total Budget</a:t>
                      </a:r>
                    </a:p>
                    <a:p>
                      <a:pPr algn="ctr"/>
                      <a:r>
                        <a:rPr lang="en-GB" sz="1600" b="1" dirty="0">
                          <a:latin typeface="Arial" panose="020B0604020202020204" pitchFamily="34" charset="0"/>
                          <a:cs typeface="Arial" panose="020B0604020202020204" pitchFamily="34" charset="0"/>
                        </a:rPr>
                        <a:t>£’bn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GB" sz="1600" b="1" dirty="0">
                          <a:latin typeface="Arial" panose="020B0604020202020204" pitchFamily="34" charset="0"/>
                          <a:cs typeface="Arial" panose="020B0604020202020204" pitchFamily="34" charset="0"/>
                        </a:rPr>
                        <a:t>Of which Pension Funding</a:t>
                      </a:r>
                    </a:p>
                    <a:p>
                      <a:pPr algn="ctr"/>
                      <a:r>
                        <a:rPr lang="en-GB" sz="1600" b="1" dirty="0">
                          <a:latin typeface="Arial" panose="020B0604020202020204" pitchFamily="34" charset="0"/>
                          <a:cs typeface="Arial" panose="020B0604020202020204" pitchFamily="34" charset="0"/>
                        </a:rPr>
                        <a:t>£’bn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GB" sz="1600" b="1" dirty="0">
                          <a:latin typeface="Arial" panose="020B0604020202020204" pitchFamily="34" charset="0"/>
                          <a:cs typeface="Arial" panose="020B0604020202020204" pitchFamily="34" charset="0"/>
                        </a:rPr>
                        <a:t>Of which Spending Round</a:t>
                      </a:r>
                    </a:p>
                    <a:p>
                      <a:pPr algn="ctr"/>
                      <a:r>
                        <a:rPr lang="en-GB" sz="1600" b="1" dirty="0">
                          <a:latin typeface="Arial" panose="020B0604020202020204" pitchFamily="34" charset="0"/>
                          <a:cs typeface="Arial" panose="020B0604020202020204" pitchFamily="34" charset="0"/>
                        </a:rPr>
                        <a:t>£’bn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GB" sz="1600" b="1" dirty="0">
                          <a:latin typeface="Arial" panose="020B0604020202020204" pitchFamily="34" charset="0"/>
                          <a:cs typeface="Arial" panose="020B0604020202020204" pitchFamily="34" charset="0"/>
                        </a:rPr>
                        <a:t>Increase from 2019-20 levels</a:t>
                      </a:r>
                    </a:p>
                    <a:p>
                      <a:pPr algn="ctr"/>
                      <a:r>
                        <a:rPr lang="en-GB" sz="1600" b="1" dirty="0">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3952878878"/>
                  </a:ext>
                </a:extLst>
              </a:tr>
              <a:tr h="370840">
                <a:tc>
                  <a:txBody>
                    <a:bodyPr/>
                    <a:lstStyle/>
                    <a:p>
                      <a:r>
                        <a:rPr lang="en-GB" sz="1600" dirty="0">
                          <a:latin typeface="Arial" panose="020B0604020202020204" pitchFamily="34" charset="0"/>
                          <a:cs typeface="Arial" panose="020B0604020202020204" pitchFamily="34" charset="0"/>
                        </a:rPr>
                        <a:t>2019-20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44.4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2627861"/>
                  </a:ext>
                </a:extLst>
              </a:tr>
              <a:tr h="370840">
                <a:tc>
                  <a:txBody>
                    <a:bodyPr/>
                    <a:lstStyle/>
                    <a:p>
                      <a:r>
                        <a:rPr lang="en-GB" sz="1600" dirty="0">
                          <a:latin typeface="Arial" panose="020B0604020202020204" pitchFamily="34" charset="0"/>
                          <a:cs typeface="Arial" panose="020B0604020202020204" pitchFamily="34" charset="0"/>
                        </a:rPr>
                        <a:t>2020-21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47.6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3548579"/>
                  </a:ext>
                </a:extLst>
              </a:tr>
              <a:tr h="370840">
                <a:tc>
                  <a:txBody>
                    <a:bodyPr/>
                    <a:lstStyle/>
                    <a:p>
                      <a:r>
                        <a:rPr lang="en-GB" sz="1600" dirty="0">
                          <a:latin typeface="Arial" panose="020B0604020202020204" pitchFamily="34" charset="0"/>
                          <a:cs typeface="Arial" panose="020B0604020202020204" pitchFamily="34" charset="0"/>
                        </a:rPr>
                        <a:t>2021-22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49.8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10.8%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631963"/>
                  </a:ext>
                </a:extLst>
              </a:tr>
              <a:tr h="370840">
                <a:tc>
                  <a:txBody>
                    <a:bodyPr/>
                    <a:lstStyle/>
                    <a:p>
                      <a:r>
                        <a:rPr lang="en-GB" sz="1600" dirty="0">
                          <a:latin typeface="Arial" panose="020B0604020202020204" pitchFamily="34" charset="0"/>
                          <a:cs typeface="Arial" panose="020B0604020202020204" pitchFamily="34" charset="0"/>
                        </a:rPr>
                        <a:t>2022-23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52.2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15.9%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6040847"/>
                  </a:ext>
                </a:extLst>
              </a:tr>
              <a:tr h="370840">
                <a:tc>
                  <a:txBody>
                    <a:bodyPr/>
                    <a:lstStyle/>
                    <a:p>
                      <a:endParaRPr lang="en-GB"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latin typeface="Arial" panose="020B0604020202020204" pitchFamily="34" charset="0"/>
                          <a:cs typeface="Arial" panose="020B0604020202020204" pitchFamily="34" charset="0"/>
                        </a:rPr>
                        <a:t>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207174"/>
                  </a:ext>
                </a:extLst>
              </a:tr>
            </a:tbl>
          </a:graphicData>
        </a:graphic>
      </p:graphicFrame>
    </p:spTree>
    <p:extLst>
      <p:ext uri="{BB962C8B-B14F-4D97-AF65-F5344CB8AC3E}">
        <p14:creationId xmlns:p14="http://schemas.microsoft.com/office/powerpoint/2010/main" val="3436863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Reminder - Schools Budgets 2020-21: The Local Picture</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214618" y="1268760"/>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defRPr/>
            </a:pPr>
            <a:r>
              <a:rPr lang="en-GB" altLang="en-US" sz="1800" kern="0" dirty="0"/>
              <a:t>What this meant for Kent:</a:t>
            </a:r>
          </a:p>
          <a:p>
            <a:pPr>
              <a:buFont typeface="Arial" panose="020B0604020202020204" pitchFamily="34" charset="0"/>
              <a:buChar char="•"/>
              <a:defRPr/>
            </a:pPr>
            <a:endParaRPr lang="en-GB" altLang="en-US" sz="1800" kern="0" dirty="0"/>
          </a:p>
          <a:p>
            <a:pPr>
              <a:buFont typeface="Arial" panose="020B0604020202020204" pitchFamily="34" charset="0"/>
              <a:buChar char="•"/>
              <a:defRPr/>
            </a:pPr>
            <a:endParaRPr lang="en-GB" altLang="en-US" sz="1800" kern="0" dirty="0"/>
          </a:p>
          <a:p>
            <a:pPr>
              <a:buFont typeface="Arial" panose="020B0604020202020204" pitchFamily="34" charset="0"/>
              <a:buChar char="•"/>
              <a:defRPr/>
            </a:pPr>
            <a:endParaRPr lang="en-GB" altLang="en-US" sz="1800" kern="0" dirty="0"/>
          </a:p>
          <a:p>
            <a:pPr>
              <a:buFont typeface="Arial" panose="020B0604020202020204" pitchFamily="34" charset="0"/>
              <a:buChar char="•"/>
              <a:defRPr/>
            </a:pPr>
            <a:endParaRPr lang="en-GB" altLang="en-US" sz="1800" kern="0" dirty="0"/>
          </a:p>
          <a:p>
            <a:pPr>
              <a:buFont typeface="Arial" panose="020B0604020202020204" pitchFamily="34" charset="0"/>
              <a:buChar char="•"/>
              <a:defRPr/>
            </a:pPr>
            <a:endParaRPr lang="en-GB" altLang="en-US" sz="1800" kern="0" dirty="0"/>
          </a:p>
          <a:p>
            <a:pPr>
              <a:buFont typeface="Arial" panose="020B0604020202020204" pitchFamily="34" charset="0"/>
              <a:buChar char="•"/>
              <a:defRPr/>
            </a:pPr>
            <a:endParaRPr lang="en-GB" altLang="en-US" sz="1800" kern="0" dirty="0"/>
          </a:p>
          <a:p>
            <a:pPr>
              <a:buFont typeface="Arial" panose="020B0604020202020204" pitchFamily="34" charset="0"/>
              <a:buChar char="•"/>
              <a:defRPr/>
            </a:pPr>
            <a:endParaRPr lang="en-GB" altLang="en-US" sz="1800" kern="0" dirty="0"/>
          </a:p>
          <a:p>
            <a:pPr marL="0" indent="0">
              <a:defRPr/>
            </a:pPr>
            <a:endParaRPr lang="en-GB" altLang="en-US" sz="1800" kern="0" dirty="0">
              <a:highlight>
                <a:srgbClr val="FFFF00"/>
              </a:highlight>
            </a:endParaRPr>
          </a:p>
          <a:p>
            <a:pPr>
              <a:buFont typeface="Arial" panose="020B0604020202020204" pitchFamily="34" charset="0"/>
              <a:buChar char="•"/>
              <a:defRPr/>
            </a:pPr>
            <a:r>
              <a:rPr lang="en-GB" altLang="en-US" sz="1800" kern="0" dirty="0"/>
              <a:t>Kent at the full National Funding Formula (NFF) rate except:</a:t>
            </a:r>
          </a:p>
          <a:p>
            <a:pPr marL="0" indent="0">
              <a:buNone/>
              <a:defRPr/>
            </a:pPr>
            <a:r>
              <a:rPr lang="en-GB" altLang="en-US" sz="1800" dirty="0"/>
              <a:t>	1. Basic Entitlement Factor (AWPU) set at 99.3%</a:t>
            </a:r>
          </a:p>
          <a:p>
            <a:pPr marL="0" indent="0">
              <a:buNone/>
              <a:defRPr/>
            </a:pPr>
            <a:r>
              <a:rPr lang="en-GB" altLang="en-US" sz="1800" dirty="0"/>
              <a:t>	2. Deprivation factor for Ever 6 FSM: Primary (58% - same rate as 19-20) 					&amp; Secondary (73%)</a:t>
            </a:r>
          </a:p>
          <a:p>
            <a:pPr marL="0" indent="0">
              <a:buNone/>
              <a:defRPr/>
            </a:pPr>
            <a:r>
              <a:rPr lang="en-GB" altLang="en-US" sz="1800" dirty="0"/>
              <a:t>	3.  Primary Lump Sum remained at £120,000 (109%, NFF = £114,400)</a:t>
            </a:r>
          </a:p>
          <a:p>
            <a:pPr marL="0" indent="0">
              <a:buNone/>
              <a:defRPr/>
            </a:pPr>
            <a:r>
              <a:rPr lang="en-GB" altLang="en-US" sz="1800" dirty="0"/>
              <a:t>	4. Mobility factor not introduced</a:t>
            </a:r>
          </a:p>
          <a:p>
            <a:pPr marL="0" indent="0">
              <a:defRPr/>
            </a:pPr>
            <a:endParaRPr lang="en-GB" altLang="en-US" sz="2000" kern="0" dirty="0"/>
          </a:p>
        </p:txBody>
      </p:sp>
      <p:graphicFrame>
        <p:nvGraphicFramePr>
          <p:cNvPr id="6" name="Table 2">
            <a:extLst>
              <a:ext uri="{FF2B5EF4-FFF2-40B4-BE49-F238E27FC236}">
                <a16:creationId xmlns:a16="http://schemas.microsoft.com/office/drawing/2014/main" id="{CFE11E73-9136-415D-A46C-C27D235EBA08}"/>
              </a:ext>
            </a:extLst>
          </p:cNvPr>
          <p:cNvGraphicFramePr>
            <a:graphicFrameLocks noGrp="1"/>
          </p:cNvGraphicFramePr>
          <p:nvPr>
            <p:extLst>
              <p:ext uri="{D42A27DB-BD31-4B8C-83A1-F6EECF244321}">
                <p14:modId xmlns:p14="http://schemas.microsoft.com/office/powerpoint/2010/main" val="3075234224"/>
              </p:ext>
            </p:extLst>
          </p:nvPr>
        </p:nvGraphicFramePr>
        <p:xfrm>
          <a:off x="927140" y="1600200"/>
          <a:ext cx="7289719" cy="2743200"/>
        </p:xfrm>
        <a:graphic>
          <a:graphicData uri="http://schemas.openxmlformats.org/drawingml/2006/table">
            <a:tbl>
              <a:tblPr firstRow="1" bandRow="1">
                <a:tableStyleId>{5C22544A-7EE6-4342-B048-85BDC9FD1C3A}</a:tableStyleId>
              </a:tblPr>
              <a:tblGrid>
                <a:gridCol w="1385312">
                  <a:extLst>
                    <a:ext uri="{9D8B030D-6E8A-4147-A177-3AD203B41FA5}">
                      <a16:colId xmlns:a16="http://schemas.microsoft.com/office/drawing/2014/main" val="1823284512"/>
                    </a:ext>
                  </a:extLst>
                </a:gridCol>
                <a:gridCol w="1508504">
                  <a:extLst>
                    <a:ext uri="{9D8B030D-6E8A-4147-A177-3AD203B41FA5}">
                      <a16:colId xmlns:a16="http://schemas.microsoft.com/office/drawing/2014/main" val="427157453"/>
                    </a:ext>
                  </a:extLst>
                </a:gridCol>
                <a:gridCol w="1465301">
                  <a:extLst>
                    <a:ext uri="{9D8B030D-6E8A-4147-A177-3AD203B41FA5}">
                      <a16:colId xmlns:a16="http://schemas.microsoft.com/office/drawing/2014/main" val="1591984959"/>
                    </a:ext>
                  </a:extLst>
                </a:gridCol>
                <a:gridCol w="1465301">
                  <a:extLst>
                    <a:ext uri="{9D8B030D-6E8A-4147-A177-3AD203B41FA5}">
                      <a16:colId xmlns:a16="http://schemas.microsoft.com/office/drawing/2014/main" val="4114965688"/>
                    </a:ext>
                  </a:extLst>
                </a:gridCol>
                <a:gridCol w="1465301">
                  <a:extLst>
                    <a:ext uri="{9D8B030D-6E8A-4147-A177-3AD203B41FA5}">
                      <a16:colId xmlns:a16="http://schemas.microsoft.com/office/drawing/2014/main" val="1759686540"/>
                    </a:ext>
                  </a:extLst>
                </a:gridCol>
              </a:tblGrid>
              <a:tr h="847377">
                <a:tc>
                  <a:txBody>
                    <a:bodyPr/>
                    <a:lstStyle/>
                    <a:p>
                      <a:r>
                        <a:rPr lang="en-GB" dirty="0"/>
                        <a:t>Funding Block</a:t>
                      </a:r>
                    </a:p>
                  </a:txBody>
                  <a:tcPr/>
                </a:tc>
                <a:tc>
                  <a:txBody>
                    <a:bodyPr/>
                    <a:lstStyle/>
                    <a:p>
                      <a:r>
                        <a:rPr lang="en-GB" dirty="0"/>
                        <a:t>Total in </a:t>
                      </a:r>
                    </a:p>
                    <a:p>
                      <a:r>
                        <a:rPr lang="en-GB" dirty="0"/>
                        <a:t>2019-20</a:t>
                      </a:r>
                    </a:p>
                    <a:p>
                      <a:r>
                        <a:rPr lang="en-GB" dirty="0"/>
                        <a:t>£’</a:t>
                      </a:r>
                      <a:r>
                        <a:rPr lang="en-GB" dirty="0" err="1"/>
                        <a:t>ms</a:t>
                      </a:r>
                      <a:endParaRPr lang="en-GB" dirty="0"/>
                    </a:p>
                  </a:txBody>
                  <a:tcPr/>
                </a:tc>
                <a:tc>
                  <a:txBody>
                    <a:bodyPr/>
                    <a:lstStyle/>
                    <a:p>
                      <a:r>
                        <a:rPr lang="en-GB" dirty="0"/>
                        <a:t>Increase in Funding rates £’</a:t>
                      </a:r>
                      <a:r>
                        <a:rPr lang="en-GB" dirty="0" err="1"/>
                        <a:t>ms</a:t>
                      </a:r>
                      <a:endParaRPr lang="en-GB" dirty="0"/>
                    </a:p>
                  </a:txBody>
                  <a:tcPr/>
                </a:tc>
                <a:tc>
                  <a:txBody>
                    <a:bodyPr/>
                    <a:lstStyle/>
                    <a:p>
                      <a:r>
                        <a:rPr lang="en-GB" dirty="0"/>
                        <a:t>Demography Funding </a:t>
                      </a:r>
                    </a:p>
                    <a:p>
                      <a:r>
                        <a:rPr lang="en-GB" dirty="0"/>
                        <a:t>£’</a:t>
                      </a:r>
                      <a:r>
                        <a:rPr lang="en-GB" dirty="0" err="1"/>
                        <a:t>ms</a:t>
                      </a:r>
                      <a:endParaRPr lang="en-GB" dirty="0"/>
                    </a:p>
                  </a:txBody>
                  <a:tcPr/>
                </a:tc>
                <a:tc>
                  <a:txBody>
                    <a:bodyPr/>
                    <a:lstStyle/>
                    <a:p>
                      <a:r>
                        <a:rPr lang="en-GB" dirty="0"/>
                        <a:t>Total in </a:t>
                      </a:r>
                    </a:p>
                    <a:p>
                      <a:r>
                        <a:rPr lang="en-GB" dirty="0"/>
                        <a:t>2020-21 </a:t>
                      </a:r>
                    </a:p>
                    <a:p>
                      <a:r>
                        <a:rPr lang="en-GB" dirty="0"/>
                        <a:t>£’</a:t>
                      </a:r>
                      <a:r>
                        <a:rPr lang="en-GB" dirty="0" err="1"/>
                        <a:t>ms</a:t>
                      </a:r>
                      <a:endParaRPr lang="en-GB" dirty="0"/>
                    </a:p>
                  </a:txBody>
                  <a:tcPr/>
                </a:tc>
                <a:extLst>
                  <a:ext uri="{0D108BD9-81ED-4DB2-BD59-A6C34878D82A}">
                    <a16:rowId xmlns:a16="http://schemas.microsoft.com/office/drawing/2014/main" val="2818845378"/>
                  </a:ext>
                </a:extLst>
              </a:tr>
              <a:tr h="338950">
                <a:tc>
                  <a:txBody>
                    <a:bodyPr/>
                    <a:lstStyle/>
                    <a:p>
                      <a:r>
                        <a:rPr lang="en-GB" dirty="0"/>
                        <a:t>Schools</a:t>
                      </a:r>
                    </a:p>
                  </a:txBody>
                  <a:tcPr/>
                </a:tc>
                <a:tc>
                  <a:txBody>
                    <a:bodyPr/>
                    <a:lstStyle/>
                    <a:p>
                      <a:pPr algn="ctr"/>
                      <a:r>
                        <a:rPr lang="en-GB" dirty="0"/>
                        <a:t>919</a:t>
                      </a:r>
                    </a:p>
                  </a:txBody>
                  <a:tcPr/>
                </a:tc>
                <a:tc>
                  <a:txBody>
                    <a:bodyPr/>
                    <a:lstStyle/>
                    <a:p>
                      <a:pPr algn="ctr"/>
                      <a:r>
                        <a:rPr lang="en-GB" dirty="0"/>
                        <a:t>53</a:t>
                      </a:r>
                    </a:p>
                  </a:txBody>
                  <a:tcPr/>
                </a:tc>
                <a:tc>
                  <a:txBody>
                    <a:bodyPr/>
                    <a:lstStyle/>
                    <a:p>
                      <a:pPr algn="ctr"/>
                      <a:r>
                        <a:rPr lang="en-GB" dirty="0"/>
                        <a:t>14</a:t>
                      </a:r>
                    </a:p>
                  </a:txBody>
                  <a:tcPr/>
                </a:tc>
                <a:tc>
                  <a:txBody>
                    <a:bodyPr/>
                    <a:lstStyle/>
                    <a:p>
                      <a:pPr algn="ctr"/>
                      <a:r>
                        <a:rPr lang="en-GB" dirty="0"/>
                        <a:t>986</a:t>
                      </a:r>
                    </a:p>
                  </a:txBody>
                  <a:tcPr/>
                </a:tc>
                <a:extLst>
                  <a:ext uri="{0D108BD9-81ED-4DB2-BD59-A6C34878D82A}">
                    <a16:rowId xmlns:a16="http://schemas.microsoft.com/office/drawing/2014/main" val="2900826962"/>
                  </a:ext>
                </a:extLst>
              </a:tr>
              <a:tr h="338950">
                <a:tc>
                  <a:txBody>
                    <a:bodyPr/>
                    <a:lstStyle/>
                    <a:p>
                      <a:r>
                        <a:rPr lang="en-GB" dirty="0"/>
                        <a:t>High Needs</a:t>
                      </a:r>
                    </a:p>
                  </a:txBody>
                  <a:tcPr/>
                </a:tc>
                <a:tc>
                  <a:txBody>
                    <a:bodyPr/>
                    <a:lstStyle/>
                    <a:p>
                      <a:pPr algn="ctr"/>
                      <a:r>
                        <a:rPr lang="en-GB" dirty="0"/>
                        <a:t>204</a:t>
                      </a:r>
                    </a:p>
                  </a:txBody>
                  <a:tcPr/>
                </a:tc>
                <a:tc>
                  <a:txBody>
                    <a:bodyPr/>
                    <a:lstStyle/>
                    <a:p>
                      <a:pPr algn="ctr"/>
                      <a:r>
                        <a:rPr lang="en-GB" dirty="0"/>
                        <a:t>16</a:t>
                      </a:r>
                    </a:p>
                  </a:txBody>
                  <a:tcPr/>
                </a:tc>
                <a:tc>
                  <a:txBody>
                    <a:bodyPr/>
                    <a:lstStyle/>
                    <a:p>
                      <a:pPr algn="ctr"/>
                      <a:r>
                        <a:rPr lang="en-GB" dirty="0"/>
                        <a:t>4</a:t>
                      </a:r>
                    </a:p>
                  </a:txBody>
                  <a:tcPr/>
                </a:tc>
                <a:tc>
                  <a:txBody>
                    <a:bodyPr/>
                    <a:lstStyle/>
                    <a:p>
                      <a:pPr algn="ctr"/>
                      <a:r>
                        <a:rPr lang="en-GB" dirty="0"/>
                        <a:t>224</a:t>
                      </a:r>
                    </a:p>
                  </a:txBody>
                  <a:tcPr/>
                </a:tc>
                <a:extLst>
                  <a:ext uri="{0D108BD9-81ED-4DB2-BD59-A6C34878D82A}">
                    <a16:rowId xmlns:a16="http://schemas.microsoft.com/office/drawing/2014/main" val="1173484860"/>
                  </a:ext>
                </a:extLst>
              </a:tr>
              <a:tr h="338950">
                <a:tc>
                  <a:txBody>
                    <a:bodyPr/>
                    <a:lstStyle/>
                    <a:p>
                      <a:r>
                        <a:rPr lang="en-GB" dirty="0"/>
                        <a:t>Early Years</a:t>
                      </a:r>
                    </a:p>
                  </a:txBody>
                  <a:tcPr/>
                </a:tc>
                <a:tc>
                  <a:txBody>
                    <a:bodyPr/>
                    <a:lstStyle/>
                    <a:p>
                      <a:pPr algn="ctr"/>
                      <a:r>
                        <a:rPr lang="en-GB" dirty="0"/>
                        <a:t>85</a:t>
                      </a:r>
                    </a:p>
                  </a:txBody>
                  <a:tcPr/>
                </a:tc>
                <a:tc>
                  <a:txBody>
                    <a:bodyPr/>
                    <a:lstStyle/>
                    <a:p>
                      <a:pPr algn="ctr"/>
                      <a:r>
                        <a:rPr lang="en-GB" dirty="0"/>
                        <a:t>1</a:t>
                      </a:r>
                    </a:p>
                  </a:txBody>
                  <a:tcPr/>
                </a:tc>
                <a:tc>
                  <a:txBody>
                    <a:bodyPr/>
                    <a:lstStyle/>
                    <a:p>
                      <a:pPr algn="ctr"/>
                      <a:r>
                        <a:rPr lang="en-GB" dirty="0"/>
                        <a:t>0</a:t>
                      </a:r>
                    </a:p>
                  </a:txBody>
                  <a:tcPr/>
                </a:tc>
                <a:tc>
                  <a:txBody>
                    <a:bodyPr/>
                    <a:lstStyle/>
                    <a:p>
                      <a:pPr algn="ctr"/>
                      <a:r>
                        <a:rPr lang="en-GB" dirty="0"/>
                        <a:t>86</a:t>
                      </a:r>
                    </a:p>
                  </a:txBody>
                  <a:tcPr/>
                </a:tc>
                <a:extLst>
                  <a:ext uri="{0D108BD9-81ED-4DB2-BD59-A6C34878D82A}">
                    <a16:rowId xmlns:a16="http://schemas.microsoft.com/office/drawing/2014/main" val="3109900517"/>
                  </a:ext>
                </a:extLst>
              </a:tr>
              <a:tr h="0">
                <a:tc>
                  <a:txBody>
                    <a:bodyPr/>
                    <a:lstStyle/>
                    <a:p>
                      <a:r>
                        <a:rPr lang="en-GB" dirty="0"/>
                        <a:t>Central</a:t>
                      </a:r>
                    </a:p>
                  </a:txBody>
                  <a:tcPr/>
                </a:tc>
                <a:tc>
                  <a:txBody>
                    <a:bodyPr/>
                    <a:lstStyle/>
                    <a:p>
                      <a:pPr algn="ctr"/>
                      <a:r>
                        <a:rPr lang="en-GB" dirty="0"/>
                        <a:t>14</a:t>
                      </a:r>
                    </a:p>
                  </a:txBody>
                  <a:tcPr/>
                </a:tc>
                <a:tc>
                  <a:txBody>
                    <a:bodyPr/>
                    <a:lstStyle/>
                    <a:p>
                      <a:pPr algn="ctr"/>
                      <a:r>
                        <a:rPr lang="en-GB" dirty="0"/>
                        <a:t>-2</a:t>
                      </a:r>
                    </a:p>
                  </a:txBody>
                  <a:tcPr/>
                </a:tc>
                <a:tc>
                  <a:txBody>
                    <a:bodyPr/>
                    <a:lstStyle/>
                    <a:p>
                      <a:pPr algn="ctr"/>
                      <a:r>
                        <a:rPr lang="en-GB" dirty="0"/>
                        <a:t>0</a:t>
                      </a:r>
                    </a:p>
                  </a:txBody>
                  <a:tcPr/>
                </a:tc>
                <a:tc>
                  <a:txBody>
                    <a:bodyPr/>
                    <a:lstStyle/>
                    <a:p>
                      <a:pPr algn="ctr"/>
                      <a:r>
                        <a:rPr lang="en-GB" dirty="0"/>
                        <a:t>12</a:t>
                      </a:r>
                    </a:p>
                  </a:txBody>
                  <a:tcPr/>
                </a:tc>
                <a:extLst>
                  <a:ext uri="{0D108BD9-81ED-4DB2-BD59-A6C34878D82A}">
                    <a16:rowId xmlns:a16="http://schemas.microsoft.com/office/drawing/2014/main" val="724313995"/>
                  </a:ext>
                </a:extLst>
              </a:tr>
              <a:tr h="338950">
                <a:tc>
                  <a:txBody>
                    <a:bodyPr/>
                    <a:lstStyle/>
                    <a:p>
                      <a:r>
                        <a:rPr lang="en-GB" dirty="0"/>
                        <a:t>Total</a:t>
                      </a:r>
                    </a:p>
                  </a:txBody>
                  <a:tcPr/>
                </a:tc>
                <a:tc>
                  <a:txBody>
                    <a:bodyPr/>
                    <a:lstStyle/>
                    <a:p>
                      <a:pPr algn="ctr"/>
                      <a:r>
                        <a:rPr lang="en-GB" dirty="0"/>
                        <a:t>1,221</a:t>
                      </a:r>
                    </a:p>
                  </a:txBody>
                  <a:tcPr/>
                </a:tc>
                <a:tc>
                  <a:txBody>
                    <a:bodyPr/>
                    <a:lstStyle/>
                    <a:p>
                      <a:pPr algn="ctr"/>
                      <a:r>
                        <a:rPr lang="en-GB" dirty="0"/>
                        <a:t>68</a:t>
                      </a:r>
                    </a:p>
                  </a:txBody>
                  <a:tcPr/>
                </a:tc>
                <a:tc>
                  <a:txBody>
                    <a:bodyPr/>
                    <a:lstStyle/>
                    <a:p>
                      <a:pPr algn="ctr"/>
                      <a:r>
                        <a:rPr lang="en-GB" dirty="0"/>
                        <a:t>18</a:t>
                      </a:r>
                    </a:p>
                  </a:txBody>
                  <a:tcPr/>
                </a:tc>
                <a:tc>
                  <a:txBody>
                    <a:bodyPr/>
                    <a:lstStyle/>
                    <a:p>
                      <a:pPr algn="ctr"/>
                      <a:r>
                        <a:rPr lang="en-GB" dirty="0"/>
                        <a:t>1,308</a:t>
                      </a:r>
                    </a:p>
                  </a:txBody>
                  <a:tcPr/>
                </a:tc>
                <a:extLst>
                  <a:ext uri="{0D108BD9-81ED-4DB2-BD59-A6C34878D82A}">
                    <a16:rowId xmlns:a16="http://schemas.microsoft.com/office/drawing/2014/main" val="4066177263"/>
                  </a:ext>
                </a:extLst>
              </a:tr>
            </a:tbl>
          </a:graphicData>
        </a:graphic>
      </p:graphicFrame>
    </p:spTree>
    <p:extLst>
      <p:ext uri="{BB962C8B-B14F-4D97-AF65-F5344CB8AC3E}">
        <p14:creationId xmlns:p14="http://schemas.microsoft.com/office/powerpoint/2010/main" val="47611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2021-22: Key Changes</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214618" y="1268760"/>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defRPr/>
            </a:pPr>
            <a:r>
              <a:rPr lang="en-GB" altLang="en-US" sz="2000" kern="0" dirty="0"/>
              <a:t>2</a:t>
            </a:r>
            <a:r>
              <a:rPr lang="en-GB" altLang="en-US" sz="2000" kern="0" baseline="30000" dirty="0"/>
              <a:t>nd</a:t>
            </a:r>
            <a:r>
              <a:rPr lang="en-GB" altLang="en-US" sz="2000" kern="0" dirty="0"/>
              <a:t> year of 3 year settlement: £2.2b increase</a:t>
            </a:r>
          </a:p>
          <a:p>
            <a:pPr>
              <a:buFont typeface="Arial" panose="020B0604020202020204" pitchFamily="34" charset="0"/>
              <a:buChar char="•"/>
              <a:defRPr/>
            </a:pPr>
            <a:r>
              <a:rPr lang="en-GB" altLang="en-US" sz="2000" kern="0" dirty="0"/>
              <a:t>LAs will continue to set a LFF…further details on the move to the hard NFF are due this year</a:t>
            </a:r>
          </a:p>
          <a:p>
            <a:pPr>
              <a:buFont typeface="Arial" panose="020B0604020202020204" pitchFamily="34" charset="0"/>
              <a:buChar char="•"/>
              <a:defRPr/>
            </a:pPr>
            <a:r>
              <a:rPr lang="en-GB" altLang="en-US" sz="2000" kern="0" dirty="0"/>
              <a:t>The Income Deprivation Affecting Children Index (IDACI) factor will use new 2019 data instead of 2015 – result in change to banding values</a:t>
            </a:r>
          </a:p>
          <a:p>
            <a:pPr marL="0" indent="0">
              <a:defRPr/>
            </a:pPr>
            <a:r>
              <a:rPr lang="en-GB" altLang="en-US" sz="2000" kern="0" dirty="0"/>
              <a:t>	- Bandings based on rankings rather than average scores</a:t>
            </a:r>
          </a:p>
          <a:p>
            <a:pPr>
              <a:buFont typeface="Arial" panose="020B0604020202020204" pitchFamily="34" charset="0"/>
              <a:buChar char="•"/>
              <a:defRPr/>
            </a:pPr>
            <a:r>
              <a:rPr lang="en-GB" altLang="en-US" sz="2000" kern="0" dirty="0"/>
              <a:t>2019 assessment data will be used as a proxy in funding formulae for the 2020 reception and year 6 cohort (following cancellation of Summer 2020 Assessments)</a:t>
            </a:r>
          </a:p>
          <a:p>
            <a:pPr>
              <a:buFont typeface="Arial" panose="020B0604020202020204" pitchFamily="34" charset="0"/>
              <a:buChar char="•"/>
              <a:defRPr/>
            </a:pPr>
            <a:r>
              <a:rPr lang="en-GB" altLang="en-US" sz="2000" kern="0" dirty="0"/>
              <a:t>LA’s can continue to transfer funding into the high needs block:</a:t>
            </a:r>
          </a:p>
          <a:p>
            <a:pPr marL="0" indent="0">
              <a:defRPr/>
            </a:pPr>
            <a:r>
              <a:rPr lang="en-GB" altLang="en-US" sz="2000" kern="0" dirty="0"/>
              <a:t>	- up to 0.5% with school’s forum approval</a:t>
            </a:r>
          </a:p>
          <a:p>
            <a:pPr marL="0" indent="0">
              <a:defRPr/>
            </a:pPr>
            <a:r>
              <a:rPr lang="en-GB" altLang="en-US" sz="2000" kern="0" dirty="0"/>
              <a:t>	- above 0.5% (or without school’s form approval) with Secretary of 			 approval</a:t>
            </a:r>
          </a:p>
          <a:p>
            <a:pPr>
              <a:buFont typeface="Arial" panose="020B0604020202020204" pitchFamily="34" charset="0"/>
              <a:buChar char="•"/>
              <a:defRPr/>
            </a:pPr>
            <a:endParaRPr lang="en-GB" altLang="en-US" sz="2000" kern="0" dirty="0"/>
          </a:p>
        </p:txBody>
      </p:sp>
    </p:spTree>
    <p:extLst>
      <p:ext uri="{BB962C8B-B14F-4D97-AF65-F5344CB8AC3E}">
        <p14:creationId xmlns:p14="http://schemas.microsoft.com/office/powerpoint/2010/main" val="1677018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2021-22: Key Changes</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214618" y="1268760"/>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defRPr/>
            </a:pPr>
            <a:r>
              <a:rPr lang="en-GB" altLang="en-US" sz="2000" kern="0" dirty="0"/>
              <a:t>Teachers Pay Grant (TPG) &amp; Teacher Pension Employer Contribution Grant (TPECG) will transferred to the DSG and paid through the NFF</a:t>
            </a:r>
          </a:p>
          <a:p>
            <a:pPr marL="0" indent="0">
              <a:defRPr/>
            </a:pPr>
            <a:r>
              <a:rPr lang="en-GB" altLang="en-US" sz="2000" kern="0" dirty="0"/>
              <a:t>	1. Added to the Basic Entitlement</a:t>
            </a:r>
          </a:p>
          <a:p>
            <a:pPr marL="0" indent="0">
              <a:defRPr/>
            </a:pPr>
            <a:r>
              <a:rPr lang="en-GB" altLang="en-US" sz="2000" kern="0" dirty="0"/>
              <a:t>	2. Added to the MPPL</a:t>
            </a:r>
          </a:p>
          <a:p>
            <a:pPr marL="0" indent="0">
              <a:defRPr/>
            </a:pPr>
            <a:r>
              <a:rPr lang="en-GB" altLang="en-US" sz="2000" kern="0" dirty="0"/>
              <a:t>	3. Added to MFG baseline calculation </a:t>
            </a:r>
          </a:p>
          <a:p>
            <a:pPr>
              <a:buFont typeface="Arial" panose="020B0604020202020204" pitchFamily="34" charset="0"/>
              <a:buChar char="•"/>
              <a:defRPr/>
            </a:pPr>
            <a:r>
              <a:rPr lang="en-GB" altLang="en-US" sz="2000" kern="0" dirty="0"/>
              <a:t>Most NFF core factor values to increase by 3%</a:t>
            </a:r>
          </a:p>
          <a:p>
            <a:pPr>
              <a:buFont typeface="Arial" panose="020B0604020202020204" pitchFamily="34" charset="0"/>
              <a:buChar char="•"/>
              <a:defRPr/>
            </a:pPr>
            <a:r>
              <a:rPr lang="en-GB" altLang="en-US" sz="2000" kern="0" dirty="0"/>
              <a:t>Minimum Per Pupil Levels (MPPLs) have been set at: </a:t>
            </a:r>
          </a:p>
          <a:p>
            <a:pPr>
              <a:buFont typeface="Arial" panose="020B0604020202020204" pitchFamily="34" charset="0"/>
              <a:buChar char="•"/>
              <a:defRPr/>
            </a:pPr>
            <a:endParaRPr lang="en-GB" altLang="en-US" sz="2000" kern="0" dirty="0"/>
          </a:p>
          <a:p>
            <a:pPr marL="0" indent="0">
              <a:defRPr/>
            </a:pPr>
            <a:r>
              <a:rPr lang="en-GB" altLang="en-US" sz="2000" kern="0" dirty="0"/>
              <a:t>	 </a:t>
            </a:r>
          </a:p>
          <a:p>
            <a:pPr>
              <a:buFont typeface="Arial" panose="020B0604020202020204" pitchFamily="34" charset="0"/>
              <a:buChar char="•"/>
              <a:defRPr/>
            </a:pPr>
            <a:endParaRPr lang="en-GB" altLang="en-US" sz="2000" kern="0" dirty="0"/>
          </a:p>
          <a:p>
            <a:pPr>
              <a:buFont typeface="Arial" panose="020B0604020202020204" pitchFamily="34" charset="0"/>
              <a:buChar char="•"/>
              <a:defRPr/>
            </a:pPr>
            <a:r>
              <a:rPr lang="en-GB" altLang="en-US" sz="2000" kern="0" dirty="0"/>
              <a:t>The sparsity factor for small and remote schools has increased for primary and secondary schools</a:t>
            </a:r>
          </a:p>
          <a:p>
            <a:pPr>
              <a:buFont typeface="Arial" panose="020B0604020202020204" pitchFamily="34" charset="0"/>
              <a:buChar char="•"/>
              <a:defRPr/>
            </a:pPr>
            <a:r>
              <a:rPr lang="en-GB" altLang="en-US" sz="2000" kern="0" dirty="0"/>
              <a:t>MFG can only be set between 0.5% and 2%</a:t>
            </a:r>
          </a:p>
          <a:p>
            <a:pPr>
              <a:buFont typeface="Arial" panose="020B0604020202020204" pitchFamily="34" charset="0"/>
              <a:buChar char="•"/>
              <a:defRPr/>
            </a:pPr>
            <a:endParaRPr lang="en-GB" altLang="en-US" sz="2000" kern="0" dirty="0"/>
          </a:p>
        </p:txBody>
      </p:sp>
      <p:graphicFrame>
        <p:nvGraphicFramePr>
          <p:cNvPr id="2" name="Table 2">
            <a:extLst>
              <a:ext uri="{FF2B5EF4-FFF2-40B4-BE49-F238E27FC236}">
                <a16:creationId xmlns:a16="http://schemas.microsoft.com/office/drawing/2014/main" id="{38CC5D60-A623-40FE-B0B4-CB6DE52287CA}"/>
              </a:ext>
            </a:extLst>
          </p:cNvPr>
          <p:cNvGraphicFramePr>
            <a:graphicFrameLocks noGrp="1"/>
          </p:cNvGraphicFramePr>
          <p:nvPr>
            <p:extLst>
              <p:ext uri="{D42A27DB-BD31-4B8C-83A1-F6EECF244321}">
                <p14:modId xmlns:p14="http://schemas.microsoft.com/office/powerpoint/2010/main" val="2352877768"/>
              </p:ext>
            </p:extLst>
          </p:nvPr>
        </p:nvGraphicFramePr>
        <p:xfrm>
          <a:off x="683568" y="3848475"/>
          <a:ext cx="6808322" cy="1100328"/>
        </p:xfrm>
        <a:graphic>
          <a:graphicData uri="http://schemas.openxmlformats.org/drawingml/2006/table">
            <a:tbl>
              <a:tblPr firstRow="1" bandRow="1">
                <a:tableStyleId>{5C22544A-7EE6-4342-B048-85BDC9FD1C3A}</a:tableStyleId>
              </a:tblPr>
              <a:tblGrid>
                <a:gridCol w="1194912">
                  <a:extLst>
                    <a:ext uri="{9D8B030D-6E8A-4147-A177-3AD203B41FA5}">
                      <a16:colId xmlns:a16="http://schemas.microsoft.com/office/drawing/2014/main" val="4169905604"/>
                    </a:ext>
                  </a:extLst>
                </a:gridCol>
                <a:gridCol w="1194912">
                  <a:extLst>
                    <a:ext uri="{9D8B030D-6E8A-4147-A177-3AD203B41FA5}">
                      <a16:colId xmlns:a16="http://schemas.microsoft.com/office/drawing/2014/main" val="813159173"/>
                    </a:ext>
                  </a:extLst>
                </a:gridCol>
                <a:gridCol w="2028674">
                  <a:extLst>
                    <a:ext uri="{9D8B030D-6E8A-4147-A177-3AD203B41FA5}">
                      <a16:colId xmlns:a16="http://schemas.microsoft.com/office/drawing/2014/main" val="394056275"/>
                    </a:ext>
                  </a:extLst>
                </a:gridCol>
                <a:gridCol w="1194912">
                  <a:extLst>
                    <a:ext uri="{9D8B030D-6E8A-4147-A177-3AD203B41FA5}">
                      <a16:colId xmlns:a16="http://schemas.microsoft.com/office/drawing/2014/main" val="1619948817"/>
                    </a:ext>
                  </a:extLst>
                </a:gridCol>
                <a:gridCol w="1194912">
                  <a:extLst>
                    <a:ext uri="{9D8B030D-6E8A-4147-A177-3AD203B41FA5}">
                      <a16:colId xmlns:a16="http://schemas.microsoft.com/office/drawing/2014/main" val="1711904524"/>
                    </a:ext>
                  </a:extLst>
                </a:gridCol>
              </a:tblGrid>
              <a:tr h="366776">
                <a:tc>
                  <a:txBody>
                    <a:bodyPr/>
                    <a:lstStyle/>
                    <a:p>
                      <a:endParaRPr lang="en-GB" dirty="0"/>
                    </a:p>
                  </a:txBody>
                  <a:tcPr/>
                </a:tc>
                <a:tc>
                  <a:txBody>
                    <a:bodyPr/>
                    <a:lstStyle/>
                    <a:p>
                      <a:r>
                        <a:rPr lang="en-GB" dirty="0"/>
                        <a:t>19-20</a:t>
                      </a:r>
                    </a:p>
                  </a:txBody>
                  <a:tcPr/>
                </a:tc>
                <a:tc>
                  <a:txBody>
                    <a:bodyPr/>
                    <a:lstStyle/>
                    <a:p>
                      <a:r>
                        <a:rPr lang="en-GB" dirty="0"/>
                        <a:t>Increase</a:t>
                      </a:r>
                    </a:p>
                  </a:txBody>
                  <a:tcPr/>
                </a:tc>
                <a:tc>
                  <a:txBody>
                    <a:bodyPr/>
                    <a:lstStyle/>
                    <a:p>
                      <a:r>
                        <a:rPr lang="en-GB" dirty="0"/>
                        <a:t>Grants</a:t>
                      </a:r>
                    </a:p>
                  </a:txBody>
                  <a:tcPr/>
                </a:tc>
                <a:tc>
                  <a:txBody>
                    <a:bodyPr/>
                    <a:lstStyle/>
                    <a:p>
                      <a:r>
                        <a:rPr lang="en-GB" dirty="0"/>
                        <a:t>20-21</a:t>
                      </a:r>
                    </a:p>
                  </a:txBody>
                  <a:tcPr/>
                </a:tc>
                <a:extLst>
                  <a:ext uri="{0D108BD9-81ED-4DB2-BD59-A6C34878D82A}">
                    <a16:rowId xmlns:a16="http://schemas.microsoft.com/office/drawing/2014/main" val="3860069056"/>
                  </a:ext>
                </a:extLst>
              </a:tr>
              <a:tr h="366776">
                <a:tc>
                  <a:txBody>
                    <a:bodyPr/>
                    <a:lstStyle/>
                    <a:p>
                      <a:r>
                        <a:rPr lang="en-GB" dirty="0"/>
                        <a:t>Primary</a:t>
                      </a:r>
                    </a:p>
                  </a:txBody>
                  <a:tcPr/>
                </a:tc>
                <a:tc>
                  <a:txBody>
                    <a:bodyPr/>
                    <a:lstStyle/>
                    <a:p>
                      <a:r>
                        <a:rPr lang="en-GB" dirty="0"/>
                        <a:t>£3,750</a:t>
                      </a:r>
                    </a:p>
                  </a:txBody>
                  <a:tcPr/>
                </a:tc>
                <a:tc>
                  <a:txBody>
                    <a:bodyPr/>
                    <a:lstStyle/>
                    <a:p>
                      <a:r>
                        <a:rPr lang="en-GB" dirty="0"/>
                        <a:t>£250 (6.7%)</a:t>
                      </a:r>
                    </a:p>
                  </a:txBody>
                  <a:tcPr/>
                </a:tc>
                <a:tc>
                  <a:txBody>
                    <a:bodyPr/>
                    <a:lstStyle/>
                    <a:p>
                      <a:r>
                        <a:rPr lang="en-GB" dirty="0"/>
                        <a:t>£180</a:t>
                      </a:r>
                    </a:p>
                  </a:txBody>
                  <a:tcPr/>
                </a:tc>
                <a:tc>
                  <a:txBody>
                    <a:bodyPr/>
                    <a:lstStyle/>
                    <a:p>
                      <a:r>
                        <a:rPr lang="en-GB" dirty="0"/>
                        <a:t>£4,180</a:t>
                      </a:r>
                    </a:p>
                  </a:txBody>
                  <a:tcPr/>
                </a:tc>
                <a:extLst>
                  <a:ext uri="{0D108BD9-81ED-4DB2-BD59-A6C34878D82A}">
                    <a16:rowId xmlns:a16="http://schemas.microsoft.com/office/drawing/2014/main" val="2659811725"/>
                  </a:ext>
                </a:extLst>
              </a:tr>
              <a:tr h="366776">
                <a:tc>
                  <a:txBody>
                    <a:bodyPr/>
                    <a:lstStyle/>
                    <a:p>
                      <a:r>
                        <a:rPr lang="en-GB" dirty="0"/>
                        <a:t>Secondary</a:t>
                      </a:r>
                    </a:p>
                  </a:txBody>
                  <a:tcPr/>
                </a:tc>
                <a:tc>
                  <a:txBody>
                    <a:bodyPr/>
                    <a:lstStyle/>
                    <a:p>
                      <a:r>
                        <a:rPr lang="en-GB" dirty="0"/>
                        <a:t>£5,000</a:t>
                      </a:r>
                    </a:p>
                  </a:txBody>
                  <a:tcPr/>
                </a:tc>
                <a:tc>
                  <a:txBody>
                    <a:bodyPr/>
                    <a:lstStyle/>
                    <a:p>
                      <a:r>
                        <a:rPr lang="en-GB" dirty="0"/>
                        <a:t>£150 (3%)</a:t>
                      </a:r>
                    </a:p>
                  </a:txBody>
                  <a:tcPr/>
                </a:tc>
                <a:tc>
                  <a:txBody>
                    <a:bodyPr/>
                    <a:lstStyle/>
                    <a:p>
                      <a:r>
                        <a:rPr lang="en-GB" dirty="0"/>
                        <a:t>£265</a:t>
                      </a:r>
                    </a:p>
                  </a:txBody>
                  <a:tcPr/>
                </a:tc>
                <a:tc>
                  <a:txBody>
                    <a:bodyPr/>
                    <a:lstStyle/>
                    <a:p>
                      <a:r>
                        <a:rPr lang="en-GB" dirty="0"/>
                        <a:t>£5,415</a:t>
                      </a:r>
                    </a:p>
                  </a:txBody>
                  <a:tcPr/>
                </a:tc>
                <a:extLst>
                  <a:ext uri="{0D108BD9-81ED-4DB2-BD59-A6C34878D82A}">
                    <a16:rowId xmlns:a16="http://schemas.microsoft.com/office/drawing/2014/main" val="299589011"/>
                  </a:ext>
                </a:extLst>
              </a:tr>
            </a:tbl>
          </a:graphicData>
        </a:graphic>
      </p:graphicFrame>
    </p:spTree>
    <p:extLst>
      <p:ext uri="{BB962C8B-B14F-4D97-AF65-F5344CB8AC3E}">
        <p14:creationId xmlns:p14="http://schemas.microsoft.com/office/powerpoint/2010/main" val="204434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57200" y="274638"/>
            <a:ext cx="8229600" cy="778098"/>
          </a:xfrm>
          <a:prstGeom prst="rect">
            <a:avLst/>
          </a:prstGeom>
        </p:spPr>
        <p:txBody>
          <a:bodyPr anchor="ctr">
            <a:normAutofit fontScale="90000"/>
          </a:bodyPr>
          <a:lstStyle/>
          <a:p>
            <a:pPr>
              <a:lnSpc>
                <a:spcPct val="90000"/>
              </a:lnSpc>
            </a:pPr>
            <a:r>
              <a:rPr lang="en-GB" sz="2800" dirty="0"/>
              <a:t>Schools Budgets 2021-22: Impact of Funding Announcements</a:t>
            </a:r>
            <a:endParaRPr lang="en-GB" sz="2500" dirty="0"/>
          </a:p>
        </p:txBody>
      </p:sp>
      <p:sp>
        <p:nvSpPr>
          <p:cNvPr id="99331" name="Rectangle 3"/>
          <p:cNvSpPr>
            <a:spLocks noGrp="1" noChangeArrowheads="1"/>
          </p:cNvSpPr>
          <p:nvPr>
            <p:ph sz="half" idx="1"/>
          </p:nvPr>
        </p:nvSpPr>
        <p:spPr>
          <a:xfrm>
            <a:off x="478164" y="1052736"/>
            <a:ext cx="8383414" cy="5668739"/>
          </a:xfrm>
          <a:prstGeom prst="rect">
            <a:avLst/>
          </a:prstGeom>
        </p:spPr>
        <p:txBody>
          <a:bodyPr>
            <a:normAutofit/>
          </a:bodyPr>
          <a:lstStyle/>
          <a:p>
            <a:pPr>
              <a:defRPr/>
            </a:pPr>
            <a:r>
              <a:rPr lang="en-GB" sz="2500" dirty="0"/>
              <a:t>£36m increase in school block for rate changes + £46m transfer of TPG &amp; TPECG into school’s block</a:t>
            </a:r>
          </a:p>
          <a:p>
            <a:pPr>
              <a:defRPr/>
            </a:pPr>
            <a:r>
              <a:rPr lang="en-GB" sz="2500" dirty="0"/>
              <a:t>Kent’s ranking nationally out of 149 LAs in respect of how much SB funding it receives per pupil from the Government (excluding premise factors)</a:t>
            </a:r>
          </a:p>
          <a:p>
            <a:pPr>
              <a:defRPr/>
            </a:pPr>
            <a:endParaRPr lang="en-GB" sz="2500" dirty="0"/>
          </a:p>
          <a:p>
            <a:pPr>
              <a:defRPr/>
            </a:pPr>
            <a:endParaRPr lang="en-GB" sz="2500" dirty="0"/>
          </a:p>
          <a:p>
            <a:pPr>
              <a:defRPr/>
            </a:pPr>
            <a:endParaRPr lang="en-GB" sz="2500" dirty="0"/>
          </a:p>
          <a:p>
            <a:pPr>
              <a:defRPr/>
            </a:pPr>
            <a:endParaRPr lang="en-GB" sz="2500" dirty="0"/>
          </a:p>
          <a:p>
            <a:pPr>
              <a:defRPr/>
            </a:pPr>
            <a:endParaRPr lang="en-GB" sz="2500" dirty="0"/>
          </a:p>
          <a:p>
            <a:pPr>
              <a:defRPr/>
            </a:pPr>
            <a:endParaRPr lang="en-GB" sz="2500" dirty="0"/>
          </a:p>
          <a:p>
            <a:pPr>
              <a:defRPr/>
            </a:pPr>
            <a:endParaRPr lang="en-GB" sz="2500" dirty="0"/>
          </a:p>
          <a:p>
            <a:pPr marL="0" indent="0">
              <a:buNone/>
              <a:defRPr/>
            </a:pPr>
            <a:endParaRPr lang="en-GB" sz="2500" dirty="0"/>
          </a:p>
          <a:p>
            <a:pPr>
              <a:defRPr/>
            </a:pPr>
            <a:endParaRPr lang="en-GB" altLang="en-US" sz="2500" u="sng" dirty="0"/>
          </a:p>
        </p:txBody>
      </p:sp>
      <p:sp>
        <p:nvSpPr>
          <p:cNvPr id="136" name="Slide Number Placeholder 4">
            <a:extLst>
              <a:ext uri="{FF2B5EF4-FFF2-40B4-BE49-F238E27FC236}">
                <a16:creationId xmlns:a16="http://schemas.microsoft.com/office/drawing/2014/main" id="{7064E610-D4E0-49A0-91C4-913A0986D619}"/>
              </a:ext>
            </a:extLst>
          </p:cNvPr>
          <p:cNvSpPr>
            <a:spLocks noGrp="1"/>
          </p:cNvSpPr>
          <p:nvPr>
            <p:ph type="sldNum" sz="quarter" idx="12"/>
          </p:nvPr>
        </p:nvSpPr>
        <p:spPr>
          <a:xfrm>
            <a:off x="6553200" y="6356350"/>
            <a:ext cx="2133600" cy="365125"/>
          </a:xfrm>
        </p:spPr>
        <p:txBody>
          <a:bodyPr/>
          <a:lstStyle/>
          <a:p>
            <a:pPr>
              <a:spcAft>
                <a:spcPts val="600"/>
              </a:spcAft>
            </a:pPr>
            <a:fld id="{C06B74C9-1984-4309-B629-64A9E2680539}" type="slidenum">
              <a:rPr lang="en-GB" smtClean="0"/>
              <a:pPr>
                <a:spcAft>
                  <a:spcPts val="600"/>
                </a:spcAft>
              </a:pPr>
              <a:t>6</a:t>
            </a:fld>
            <a:endParaRPr lang="en-GB"/>
          </a:p>
        </p:txBody>
      </p:sp>
      <p:graphicFrame>
        <p:nvGraphicFramePr>
          <p:cNvPr id="2" name="Table 2">
            <a:extLst>
              <a:ext uri="{FF2B5EF4-FFF2-40B4-BE49-F238E27FC236}">
                <a16:creationId xmlns:a16="http://schemas.microsoft.com/office/drawing/2014/main" id="{0638289A-452F-44B4-9040-E1E69BBC8FAF}"/>
              </a:ext>
            </a:extLst>
          </p:cNvPr>
          <p:cNvGraphicFramePr>
            <a:graphicFrameLocks noGrp="1"/>
          </p:cNvGraphicFramePr>
          <p:nvPr>
            <p:extLst>
              <p:ext uri="{D42A27DB-BD31-4B8C-83A1-F6EECF244321}">
                <p14:modId xmlns:p14="http://schemas.microsoft.com/office/powerpoint/2010/main" val="4146339978"/>
              </p:ext>
            </p:extLst>
          </p:nvPr>
        </p:nvGraphicFramePr>
        <p:xfrm>
          <a:off x="971600" y="3198701"/>
          <a:ext cx="6120680" cy="2768600"/>
        </p:xfrm>
        <a:graphic>
          <a:graphicData uri="http://schemas.openxmlformats.org/drawingml/2006/table">
            <a:tbl>
              <a:tblPr firstRow="1" bandRow="1">
                <a:tableStyleId>{5C22544A-7EE6-4342-B048-85BDC9FD1C3A}</a:tableStyleId>
              </a:tblPr>
              <a:tblGrid>
                <a:gridCol w="1530170">
                  <a:extLst>
                    <a:ext uri="{9D8B030D-6E8A-4147-A177-3AD203B41FA5}">
                      <a16:colId xmlns:a16="http://schemas.microsoft.com/office/drawing/2014/main" val="537510491"/>
                    </a:ext>
                  </a:extLst>
                </a:gridCol>
                <a:gridCol w="1530170">
                  <a:extLst>
                    <a:ext uri="{9D8B030D-6E8A-4147-A177-3AD203B41FA5}">
                      <a16:colId xmlns:a16="http://schemas.microsoft.com/office/drawing/2014/main" val="1366768300"/>
                    </a:ext>
                  </a:extLst>
                </a:gridCol>
                <a:gridCol w="1553058">
                  <a:extLst>
                    <a:ext uri="{9D8B030D-6E8A-4147-A177-3AD203B41FA5}">
                      <a16:colId xmlns:a16="http://schemas.microsoft.com/office/drawing/2014/main" val="1542071327"/>
                    </a:ext>
                  </a:extLst>
                </a:gridCol>
                <a:gridCol w="1507282">
                  <a:extLst>
                    <a:ext uri="{9D8B030D-6E8A-4147-A177-3AD203B41FA5}">
                      <a16:colId xmlns:a16="http://schemas.microsoft.com/office/drawing/2014/main" val="3258115529"/>
                    </a:ext>
                  </a:extLst>
                </a:gridCol>
              </a:tblGrid>
              <a:tr h="370840">
                <a:tc>
                  <a:txBody>
                    <a:bodyPr/>
                    <a:lstStyle/>
                    <a:p>
                      <a:r>
                        <a:rPr lang="en-GB" dirty="0"/>
                        <a:t>Year</a:t>
                      </a:r>
                    </a:p>
                  </a:txBody>
                  <a:tcPr/>
                </a:tc>
                <a:tc>
                  <a:txBody>
                    <a:bodyPr/>
                    <a:lstStyle/>
                    <a:p>
                      <a:pPr algn="ctr"/>
                      <a:r>
                        <a:rPr lang="en-GB" dirty="0"/>
                        <a:t>Primary Unit of Funding (PUF)</a:t>
                      </a:r>
                    </a:p>
                  </a:txBody>
                  <a:tcPr/>
                </a:tc>
                <a:tc>
                  <a:txBody>
                    <a:bodyPr/>
                    <a:lstStyle/>
                    <a:p>
                      <a:pPr algn="ctr"/>
                      <a:r>
                        <a:rPr lang="en-GB" dirty="0"/>
                        <a:t>Secondary Unit of Funding (SUF)</a:t>
                      </a:r>
                    </a:p>
                  </a:txBody>
                  <a:tcPr/>
                </a:tc>
                <a:tc>
                  <a:txBody>
                    <a:bodyPr/>
                    <a:lstStyle/>
                    <a:p>
                      <a:pPr algn="ctr"/>
                      <a:r>
                        <a:rPr lang="en-GB" dirty="0"/>
                        <a:t>Combined PUF &amp; SUF</a:t>
                      </a:r>
                    </a:p>
                  </a:txBody>
                  <a:tcPr/>
                </a:tc>
                <a:extLst>
                  <a:ext uri="{0D108BD9-81ED-4DB2-BD59-A6C34878D82A}">
                    <a16:rowId xmlns:a16="http://schemas.microsoft.com/office/drawing/2014/main" val="3136075513"/>
                  </a:ext>
                </a:extLst>
              </a:tr>
              <a:tr h="370840">
                <a:tc>
                  <a:txBody>
                    <a:bodyPr/>
                    <a:lstStyle/>
                    <a:p>
                      <a:r>
                        <a:rPr lang="en-GB" dirty="0"/>
                        <a:t>2021-22</a:t>
                      </a:r>
                    </a:p>
                  </a:txBody>
                  <a:tcPr/>
                </a:tc>
                <a:tc>
                  <a:txBody>
                    <a:bodyPr/>
                    <a:lstStyle/>
                    <a:p>
                      <a:pPr algn="ctr"/>
                      <a:r>
                        <a:rPr lang="en-GB" dirty="0"/>
                        <a:t>136</a:t>
                      </a:r>
                    </a:p>
                  </a:txBody>
                  <a:tcPr/>
                </a:tc>
                <a:tc>
                  <a:txBody>
                    <a:bodyPr/>
                    <a:lstStyle/>
                    <a:p>
                      <a:pPr algn="ctr"/>
                      <a:r>
                        <a:rPr lang="en-GB" dirty="0"/>
                        <a:t>107</a:t>
                      </a:r>
                    </a:p>
                  </a:txBody>
                  <a:tcPr/>
                </a:tc>
                <a:tc>
                  <a:txBody>
                    <a:bodyPr/>
                    <a:lstStyle/>
                    <a:p>
                      <a:pPr algn="ctr"/>
                      <a:r>
                        <a:rPr lang="en-GB" dirty="0"/>
                        <a:t>124</a:t>
                      </a:r>
                    </a:p>
                  </a:txBody>
                  <a:tcPr/>
                </a:tc>
                <a:extLst>
                  <a:ext uri="{0D108BD9-81ED-4DB2-BD59-A6C34878D82A}">
                    <a16:rowId xmlns:a16="http://schemas.microsoft.com/office/drawing/2014/main" val="3075923295"/>
                  </a:ext>
                </a:extLst>
              </a:tr>
              <a:tr h="370840">
                <a:tc>
                  <a:txBody>
                    <a:bodyPr/>
                    <a:lstStyle/>
                    <a:p>
                      <a:r>
                        <a:rPr lang="en-GB" dirty="0"/>
                        <a:t>2020-21</a:t>
                      </a:r>
                    </a:p>
                  </a:txBody>
                  <a:tcPr/>
                </a:tc>
                <a:tc>
                  <a:txBody>
                    <a:bodyPr/>
                    <a:lstStyle/>
                    <a:p>
                      <a:pPr algn="ctr"/>
                      <a:r>
                        <a:rPr lang="en-GB" dirty="0"/>
                        <a:t>137</a:t>
                      </a:r>
                    </a:p>
                  </a:txBody>
                  <a:tcPr/>
                </a:tc>
                <a:tc>
                  <a:txBody>
                    <a:bodyPr/>
                    <a:lstStyle/>
                    <a:p>
                      <a:pPr algn="ctr"/>
                      <a:r>
                        <a:rPr lang="en-GB" dirty="0"/>
                        <a:t>105</a:t>
                      </a:r>
                    </a:p>
                  </a:txBody>
                  <a:tcPr/>
                </a:tc>
                <a:tc>
                  <a:txBody>
                    <a:bodyPr/>
                    <a:lstStyle/>
                    <a:p>
                      <a:pPr algn="ctr"/>
                      <a:r>
                        <a:rPr lang="en-GB" dirty="0"/>
                        <a:t>129</a:t>
                      </a:r>
                    </a:p>
                  </a:txBody>
                  <a:tcPr/>
                </a:tc>
                <a:extLst>
                  <a:ext uri="{0D108BD9-81ED-4DB2-BD59-A6C34878D82A}">
                    <a16:rowId xmlns:a16="http://schemas.microsoft.com/office/drawing/2014/main" val="2914966794"/>
                  </a:ext>
                </a:extLst>
              </a:tr>
              <a:tr h="370840">
                <a:tc>
                  <a:txBody>
                    <a:bodyPr/>
                    <a:lstStyle/>
                    <a:p>
                      <a:r>
                        <a:rPr lang="en-GB" dirty="0"/>
                        <a:t>2019-20</a:t>
                      </a:r>
                    </a:p>
                  </a:txBody>
                  <a:tcPr/>
                </a:tc>
                <a:tc>
                  <a:txBody>
                    <a:bodyPr/>
                    <a:lstStyle/>
                    <a:p>
                      <a:pPr algn="ctr"/>
                      <a:r>
                        <a:rPr lang="en-GB" dirty="0"/>
                        <a:t>139</a:t>
                      </a:r>
                    </a:p>
                  </a:txBody>
                  <a:tcPr/>
                </a:tc>
                <a:tc>
                  <a:txBody>
                    <a:bodyPr/>
                    <a:lstStyle/>
                    <a:p>
                      <a:pPr algn="ctr"/>
                      <a:r>
                        <a:rPr lang="en-GB" dirty="0"/>
                        <a:t>134</a:t>
                      </a:r>
                    </a:p>
                  </a:txBody>
                  <a:tcPr/>
                </a:tc>
                <a:tc>
                  <a:txBody>
                    <a:bodyPr/>
                    <a:lstStyle/>
                    <a:p>
                      <a:pPr algn="ctr"/>
                      <a:r>
                        <a:rPr lang="en-GB" dirty="0"/>
                        <a:t>139</a:t>
                      </a:r>
                    </a:p>
                  </a:txBody>
                  <a:tcPr/>
                </a:tc>
                <a:extLst>
                  <a:ext uri="{0D108BD9-81ED-4DB2-BD59-A6C34878D82A}">
                    <a16:rowId xmlns:a16="http://schemas.microsoft.com/office/drawing/2014/main" val="1466423108"/>
                  </a:ext>
                </a:extLst>
              </a:tr>
              <a:tr h="370840">
                <a:tc>
                  <a:txBody>
                    <a:bodyPr/>
                    <a:lstStyle/>
                    <a:p>
                      <a:r>
                        <a:rPr lang="en-GB" dirty="0"/>
                        <a:t>2018-19</a:t>
                      </a:r>
                    </a:p>
                  </a:txBody>
                  <a:tcPr/>
                </a:tc>
                <a:tc>
                  <a:txBody>
                    <a:bodyPr/>
                    <a:lstStyle/>
                    <a:p>
                      <a:pPr algn="ctr"/>
                      <a:r>
                        <a:rPr lang="en-GB" dirty="0"/>
                        <a:t>139</a:t>
                      </a:r>
                    </a:p>
                  </a:txBody>
                  <a:tcPr/>
                </a:tc>
                <a:tc>
                  <a:txBody>
                    <a:bodyPr/>
                    <a:lstStyle/>
                    <a:p>
                      <a:pPr algn="ctr"/>
                      <a:r>
                        <a:rPr lang="en-GB" dirty="0"/>
                        <a:t>141</a:t>
                      </a:r>
                    </a:p>
                  </a:txBody>
                  <a:tcPr/>
                </a:tc>
                <a:tc>
                  <a:txBody>
                    <a:bodyPr/>
                    <a:lstStyle/>
                    <a:p>
                      <a:pPr algn="ctr"/>
                      <a:r>
                        <a:rPr lang="en-GB" dirty="0"/>
                        <a:t>143</a:t>
                      </a:r>
                    </a:p>
                  </a:txBody>
                  <a:tcPr/>
                </a:tc>
                <a:extLst>
                  <a:ext uri="{0D108BD9-81ED-4DB2-BD59-A6C34878D82A}">
                    <a16:rowId xmlns:a16="http://schemas.microsoft.com/office/drawing/2014/main" val="384385182"/>
                  </a:ext>
                </a:extLst>
              </a:tr>
              <a:tr h="370840">
                <a:tc>
                  <a:txBody>
                    <a:bodyPr/>
                    <a:lstStyle/>
                    <a:p>
                      <a:r>
                        <a:rPr lang="en-GB" dirty="0"/>
                        <a:t>2017-18</a:t>
                      </a:r>
                    </a:p>
                  </a:txBody>
                  <a:tcPr/>
                </a:tc>
                <a:tc>
                  <a:txBody>
                    <a:bodyPr/>
                    <a:lstStyle/>
                    <a:p>
                      <a:pPr algn="ctr"/>
                      <a:endParaRPr lang="en-GB" dirty="0"/>
                    </a:p>
                  </a:txBody>
                  <a:tcPr/>
                </a:tc>
                <a:tc>
                  <a:txBody>
                    <a:bodyPr/>
                    <a:lstStyle/>
                    <a:p>
                      <a:pPr algn="ctr"/>
                      <a:endParaRPr lang="en-GB" dirty="0"/>
                    </a:p>
                  </a:txBody>
                  <a:tcPr/>
                </a:tc>
                <a:tc>
                  <a:txBody>
                    <a:bodyPr/>
                    <a:lstStyle/>
                    <a:p>
                      <a:pPr algn="ctr"/>
                      <a:r>
                        <a:rPr lang="en-GB" dirty="0"/>
                        <a:t>135</a:t>
                      </a:r>
                    </a:p>
                  </a:txBody>
                  <a:tcPr/>
                </a:tc>
                <a:extLst>
                  <a:ext uri="{0D108BD9-81ED-4DB2-BD59-A6C34878D82A}">
                    <a16:rowId xmlns:a16="http://schemas.microsoft.com/office/drawing/2014/main" val="3545723279"/>
                  </a:ext>
                </a:extLst>
              </a:tr>
            </a:tbl>
          </a:graphicData>
        </a:graphic>
      </p:graphicFrame>
    </p:spTree>
    <p:extLst>
      <p:ext uri="{BB962C8B-B14F-4D97-AF65-F5344CB8AC3E}">
        <p14:creationId xmlns:p14="http://schemas.microsoft.com/office/powerpoint/2010/main" val="408902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2021-22: Consultation Requirements for LFF</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214618" y="1268760"/>
            <a:ext cx="8496944" cy="5463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 typeface="Arial" panose="020B0604020202020204" pitchFamily="34" charset="0"/>
              <a:buChar char="•"/>
              <a:defRPr/>
            </a:pPr>
            <a:r>
              <a:rPr lang="en-GB" altLang="en-US" sz="2000" kern="0" dirty="0"/>
              <a:t>No change to consultation requirements for changes to LFF in 2021-22</a:t>
            </a:r>
          </a:p>
          <a:p>
            <a:pPr>
              <a:buFont typeface="Arial" panose="020B0604020202020204" pitchFamily="34" charset="0"/>
              <a:buChar char="•"/>
              <a:defRPr/>
            </a:pPr>
            <a:r>
              <a:rPr lang="en-GB" altLang="en-US" sz="2000" kern="0" dirty="0"/>
              <a:t>Changes to LLF from using 2019 IDACI data or to roll in TPG and TPECG funding do not need to be consulted on</a:t>
            </a:r>
          </a:p>
          <a:p>
            <a:pPr marL="0" indent="0">
              <a:defRPr/>
            </a:pPr>
            <a:endParaRPr lang="en-GB" altLang="en-US" sz="2000" kern="0" dirty="0"/>
          </a:p>
          <a:p>
            <a:pPr marL="0" indent="0">
              <a:defRPr/>
            </a:pPr>
            <a:r>
              <a:rPr lang="en-GB" altLang="en-US" sz="2000" u="sng" kern="0" dirty="0"/>
              <a:t>Areas for consultation:</a:t>
            </a:r>
          </a:p>
          <a:p>
            <a:pPr marL="457200" indent="-457200">
              <a:buAutoNum type="arabicPeriod"/>
              <a:defRPr/>
            </a:pPr>
            <a:r>
              <a:rPr lang="en-GB" altLang="en-US" sz="2000" kern="0" dirty="0"/>
              <a:t>Do we continue to support areas of local concern or move to the full NFF?</a:t>
            </a:r>
          </a:p>
          <a:p>
            <a:pPr marL="457200" indent="-457200">
              <a:buAutoNum type="arabicPeriod"/>
              <a:defRPr/>
            </a:pPr>
            <a:r>
              <a:rPr lang="en-GB" altLang="en-US" sz="2000" kern="0" dirty="0"/>
              <a:t>Should we transfer funding from the schools to high needs block to fund strategies to support mainstream schools? If so at what level?</a:t>
            </a:r>
          </a:p>
          <a:p>
            <a:pPr marL="457200" indent="-457200">
              <a:buAutoNum type="arabicPeriod"/>
              <a:defRPr/>
            </a:pPr>
            <a:r>
              <a:rPr lang="en-GB" altLang="en-US" sz="2000" kern="0" dirty="0"/>
              <a:t>Should the falling rolls fund continue?</a:t>
            </a:r>
          </a:p>
          <a:p>
            <a:pPr marL="457200" indent="-457200">
              <a:buAutoNum type="arabicPeriod"/>
              <a:defRPr/>
            </a:pPr>
            <a:r>
              <a:rPr lang="en-GB" altLang="en-US" sz="2000" kern="0" dirty="0"/>
              <a:t>Should we continue to fund primary schools lump sum at the higher level?</a:t>
            </a:r>
          </a:p>
          <a:p>
            <a:pPr marL="457200" indent="-457200">
              <a:buAutoNum type="arabicPeriod"/>
              <a:defRPr/>
            </a:pPr>
            <a:r>
              <a:rPr lang="en-GB" altLang="en-US" sz="2000" kern="0" dirty="0"/>
              <a:t>Should we meet the NFF levels for ever6FSM?</a:t>
            </a:r>
          </a:p>
          <a:p>
            <a:pPr marL="457200" indent="-457200">
              <a:buAutoNum type="arabicPeriod"/>
              <a:defRPr/>
            </a:pPr>
            <a:r>
              <a:rPr lang="en-GB" altLang="en-US" sz="2000" kern="0" dirty="0"/>
              <a:t>Should we introduce the mobility factor?</a:t>
            </a:r>
          </a:p>
          <a:p>
            <a:pPr marL="457200" indent="-457200">
              <a:buAutoNum type="arabicPeriod"/>
              <a:defRPr/>
            </a:pPr>
            <a:r>
              <a:rPr lang="en-GB" altLang="en-US" sz="2000" kern="0" dirty="0"/>
              <a:t>Should be replicate the 3% increase for all factors?</a:t>
            </a:r>
          </a:p>
          <a:p>
            <a:pPr marL="457200" indent="-457200">
              <a:buAutoNum type="arabicPeriod"/>
              <a:defRPr/>
            </a:pPr>
            <a:r>
              <a:rPr lang="en-GB" altLang="en-US" sz="2000" kern="0" dirty="0"/>
              <a:t>What level should we set the MFG?</a:t>
            </a:r>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a:p>
            <a:pPr>
              <a:buFont typeface="Arial" panose="020B0604020202020204" pitchFamily="34" charset="0"/>
              <a:buChar char="•"/>
              <a:defRPr/>
            </a:pPr>
            <a:endParaRPr lang="en-GB" altLang="en-US" sz="2000" kern="0" dirty="0"/>
          </a:p>
        </p:txBody>
      </p:sp>
    </p:spTree>
    <p:extLst>
      <p:ext uri="{BB962C8B-B14F-4D97-AF65-F5344CB8AC3E}">
        <p14:creationId xmlns:p14="http://schemas.microsoft.com/office/powerpoint/2010/main" val="2263265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2021-22: continuing with local factors</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323528" y="1268760"/>
            <a:ext cx="849694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defRPr/>
            </a:pPr>
            <a:endParaRPr lang="en-GB" altLang="en-US" sz="2000" kern="0" dirty="0"/>
          </a:p>
        </p:txBody>
      </p:sp>
      <p:pic>
        <p:nvPicPr>
          <p:cNvPr id="3" name="Picture 2">
            <a:extLst>
              <a:ext uri="{FF2B5EF4-FFF2-40B4-BE49-F238E27FC236}">
                <a16:creationId xmlns:a16="http://schemas.microsoft.com/office/drawing/2014/main" id="{D0BA761B-C724-410B-BA8B-CAFAE8A63626}"/>
              </a:ext>
            </a:extLst>
          </p:cNvPr>
          <p:cNvPicPr>
            <a:picLocks noChangeAspect="1"/>
          </p:cNvPicPr>
          <p:nvPr/>
        </p:nvPicPr>
        <p:blipFill>
          <a:blip r:embed="rId3"/>
          <a:stretch>
            <a:fillRect/>
          </a:stretch>
        </p:blipFill>
        <p:spPr>
          <a:xfrm>
            <a:off x="720620" y="1484784"/>
            <a:ext cx="7945822" cy="3773016"/>
          </a:xfrm>
          <a:prstGeom prst="rect">
            <a:avLst/>
          </a:prstGeom>
        </p:spPr>
      </p:pic>
    </p:spTree>
    <p:extLst>
      <p:ext uri="{BB962C8B-B14F-4D97-AF65-F5344CB8AC3E}">
        <p14:creationId xmlns:p14="http://schemas.microsoft.com/office/powerpoint/2010/main" val="2143164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60046" y="125760"/>
            <a:ext cx="8229600" cy="1143000"/>
          </a:xfrm>
        </p:spPr>
        <p:txBody>
          <a:bodyPr>
            <a:normAutofit fontScale="90000"/>
          </a:bodyPr>
          <a:lstStyle/>
          <a:p>
            <a:r>
              <a:rPr lang="en-GB" sz="4000" dirty="0"/>
              <a:t>Schools Budgets 2021-22: moving to full NFF</a:t>
            </a:r>
          </a:p>
        </p:txBody>
      </p:sp>
      <p:sp>
        <p:nvSpPr>
          <p:cNvPr id="99331" name="Rectangle 3"/>
          <p:cNvSpPr>
            <a:spLocks noGrp="1" noChangeArrowheads="1"/>
          </p:cNvSpPr>
          <p:nvPr>
            <p:ph idx="1"/>
          </p:nvPr>
        </p:nvSpPr>
        <p:spPr/>
        <p:txBody>
          <a:bodyPr/>
          <a:lstStyle/>
          <a:p>
            <a:pPr marL="0" indent="0">
              <a:defRPr/>
            </a:pPr>
            <a:endParaRPr lang="en-GB" sz="2400" dirty="0">
              <a:solidFill>
                <a:schemeClr val="accent2"/>
              </a:solidFill>
            </a:endParaRPr>
          </a:p>
          <a:p>
            <a:pPr>
              <a:buFontTx/>
              <a:buChar char="-"/>
              <a:defRPr/>
            </a:pPr>
            <a:endParaRPr lang="en-GB" sz="2400" dirty="0">
              <a:solidFill>
                <a:schemeClr val="accent2"/>
              </a:solidFill>
            </a:endParaRPr>
          </a:p>
        </p:txBody>
      </p:sp>
      <p:sp>
        <p:nvSpPr>
          <p:cNvPr id="4" name="Rectangle 3">
            <a:extLst>
              <a:ext uri="{FF2B5EF4-FFF2-40B4-BE49-F238E27FC236}">
                <a16:creationId xmlns:a16="http://schemas.microsoft.com/office/drawing/2014/main" id="{C84CBB5A-D564-450E-8BAB-08CEF9127AE0}"/>
              </a:ext>
            </a:extLst>
          </p:cNvPr>
          <p:cNvSpPr txBox="1">
            <a:spLocks noChangeArrowheads="1"/>
          </p:cNvSpPr>
          <p:nvPr/>
        </p:nvSpPr>
        <p:spPr bwMode="auto">
          <a:xfrm>
            <a:off x="323528" y="1268760"/>
            <a:ext cx="849694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defRPr/>
            </a:pPr>
            <a:endParaRPr lang="en-GB" altLang="en-US" sz="2000" kern="0" dirty="0"/>
          </a:p>
        </p:txBody>
      </p:sp>
      <p:pic>
        <p:nvPicPr>
          <p:cNvPr id="2" name="Picture 1">
            <a:extLst>
              <a:ext uri="{FF2B5EF4-FFF2-40B4-BE49-F238E27FC236}">
                <a16:creationId xmlns:a16="http://schemas.microsoft.com/office/drawing/2014/main" id="{AD4817C9-E2E2-40EB-8537-9E95910A81D3}"/>
              </a:ext>
            </a:extLst>
          </p:cNvPr>
          <p:cNvPicPr>
            <a:picLocks noChangeAspect="1"/>
          </p:cNvPicPr>
          <p:nvPr/>
        </p:nvPicPr>
        <p:blipFill>
          <a:blip r:embed="rId3"/>
          <a:stretch>
            <a:fillRect/>
          </a:stretch>
        </p:blipFill>
        <p:spPr>
          <a:xfrm>
            <a:off x="190746" y="1700808"/>
            <a:ext cx="8952995" cy="3384376"/>
          </a:xfrm>
          <a:prstGeom prst="rect">
            <a:avLst/>
          </a:prstGeom>
        </p:spPr>
      </p:pic>
    </p:spTree>
    <p:extLst>
      <p:ext uri="{BB962C8B-B14F-4D97-AF65-F5344CB8AC3E}">
        <p14:creationId xmlns:p14="http://schemas.microsoft.com/office/powerpoint/2010/main" val="103147891"/>
      </p:ext>
    </p:extLst>
  </p:cSld>
  <p:clrMapOvr>
    <a:masterClrMapping/>
  </p:clrMapOvr>
</p:sld>
</file>

<file path=ppt/theme/theme1.xml><?xml version="1.0" encoding="utf-8"?>
<a:theme xmlns:a="http://schemas.openxmlformats.org/drawingml/2006/main" name="Office 2007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7BE75F-9CB0-4911-974C-87294FF261EC}">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fields"/>
    <ds:schemaRef ds:uri="http://www.w3.org/XML/1998/namespace"/>
  </ds:schemaRefs>
</ds:datastoreItem>
</file>

<file path=customXml/itemProps2.xml><?xml version="1.0" encoding="utf-8"?>
<ds:datastoreItem xmlns:ds="http://schemas.openxmlformats.org/officeDocument/2006/customXml" ds:itemID="{8FCD4727-F705-4CF3-ADC2-C50185BCB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A221AD-22C9-4FF9-8E1B-94BC624F39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2007 PowerPoint template</Template>
  <TotalTime>6488</TotalTime>
  <Words>1135</Words>
  <Application>Microsoft Office PowerPoint</Application>
  <PresentationFormat>On-screen Show (4:3)</PresentationFormat>
  <Paragraphs>220</Paragraphs>
  <Slides>11</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2007 PowerPoint template</vt:lpstr>
      <vt:lpstr>School Budget Update 2021-22</vt:lpstr>
      <vt:lpstr>Reminder - Schools Budgets: The National Picture</vt:lpstr>
      <vt:lpstr>Reminder - Schools Budgets 2020-21: The Local Picture</vt:lpstr>
      <vt:lpstr>Schools Budgets 2021-22: Key Changes</vt:lpstr>
      <vt:lpstr>Schools Budgets 2021-22: Key Changes</vt:lpstr>
      <vt:lpstr>Schools Budgets 2021-22: Impact of Funding Announcements</vt:lpstr>
      <vt:lpstr>Schools Budgets 2021-22: Consultation Requirements for LFF</vt:lpstr>
      <vt:lpstr>Schools Budgets 2021-22: continuing with local factors</vt:lpstr>
      <vt:lpstr>Schools Budgets 2021-22: moving to full NFF</vt:lpstr>
      <vt:lpstr>Schools Budgets 2021-22: High Needs</vt:lpstr>
      <vt:lpstr>Schools Budgets 2021-22: DSG Deficit Recovery Plan</vt:lpstr>
    </vt:vector>
  </TitlesOfParts>
  <Company>Kent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Tour_Slides 2014-15</dc:title>
  <dc:creator>scottc01</dc:creator>
  <dc:description>Budget update March 2014</dc:description>
  <cp:lastModifiedBy>Karen Stone - ST F</cp:lastModifiedBy>
  <cp:revision>373</cp:revision>
  <cp:lastPrinted>2019-03-01T08:46:34Z</cp:lastPrinted>
  <dcterms:created xsi:type="dcterms:W3CDTF">2013-02-22T10:16:28Z</dcterms:created>
  <dcterms:modified xsi:type="dcterms:W3CDTF">2020-09-17T13:00:55Z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5e328715-89ef-4d66-9f66-cdc39c758dae</vt:lpwstr>
  </property>
  <property fmtid="{D5CDD505-2E9C-101B-9397-08002B2CF9AE}" pid="3" name="ContentTypeId">
    <vt:lpwstr>0x0101007CCB95C9C663FF458B26C7EB1DE24B6A</vt:lpwstr>
  </property>
</Properties>
</file>