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74" r:id="rId5"/>
    <p:sldId id="257" r:id="rId6"/>
    <p:sldId id="276" r:id="rId7"/>
    <p:sldId id="260" r:id="rId8"/>
    <p:sldId id="269" r:id="rId9"/>
    <p:sldId id="261" r:id="rId10"/>
    <p:sldId id="273" r:id="rId11"/>
    <p:sldId id="267" r:id="rId12"/>
    <p:sldId id="263" r:id="rId13"/>
    <p:sldId id="294" r:id="rId14"/>
    <p:sldId id="292" r:id="rId15"/>
    <p:sldId id="295" r:id="rId16"/>
    <p:sldId id="283" r:id="rId17"/>
    <p:sldId id="296" r:id="rId18"/>
    <p:sldId id="298" r:id="rId19"/>
    <p:sldId id="297" r:id="rId20"/>
    <p:sldId id="299" r:id="rId21"/>
    <p:sldId id="279" r:id="rId22"/>
    <p:sldId id="281" r:id="rId23"/>
    <p:sldId id="300" r:id="rId24"/>
    <p:sldId id="282" r:id="rId25"/>
    <p:sldId id="301" r:id="rId26"/>
    <p:sldId id="302" r:id="rId27"/>
    <p:sldId id="303" r:id="rId28"/>
    <p:sldId id="304" r:id="rId29"/>
    <p:sldId id="285" r:id="rId30"/>
    <p:sldId id="306" r:id="rId31"/>
    <p:sldId id="278" r:id="rId32"/>
    <p:sldId id="286" r:id="rId33"/>
    <p:sldId id="287" r:id="rId34"/>
    <p:sldId id="317" r:id="rId35"/>
    <p:sldId id="293" r:id="rId36"/>
    <p:sldId id="316" r:id="rId37"/>
    <p:sldId id="290" r:id="rId38"/>
    <p:sldId id="272" r:id="rId39"/>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7800AF"/>
    <a:srgbClr val="AF00AF"/>
    <a:srgbClr val="7800B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DFB79-FE56-4A72-A659-43AC6F7D0CA1}" v="3" dt="2019-11-01T09:55:54.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1" autoAdjust="0"/>
    <p:restoredTop sz="94660"/>
  </p:normalViewPr>
  <p:slideViewPr>
    <p:cSldViewPr snapToGrid="0" showGuides="1">
      <p:cViewPr varScale="1">
        <p:scale>
          <a:sx n="117" d="100"/>
          <a:sy n="117" d="100"/>
        </p:scale>
        <p:origin x="13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4F66BA-EA14-46DB-88EB-B2F422761CF1}"/>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B074FAA-982B-4964-80F6-D94F9F469619}"/>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87B8833C-4116-4BA5-BC0E-99CD1322F223}" type="datetimeFigureOut">
              <a:rPr lang="en-GB" smtClean="0"/>
              <a:t>01/11/2019</a:t>
            </a:fld>
            <a:endParaRPr lang="en-GB"/>
          </a:p>
        </p:txBody>
      </p:sp>
      <p:sp>
        <p:nvSpPr>
          <p:cNvPr id="4" name="Footer Placeholder 3">
            <a:extLst>
              <a:ext uri="{FF2B5EF4-FFF2-40B4-BE49-F238E27FC236}">
                <a16:creationId xmlns:a16="http://schemas.microsoft.com/office/drawing/2014/main" id="{53F767A2-5826-4119-B78D-6D20E3677256}"/>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478A4E3-1879-4390-A512-515B6B884013}"/>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F8133B78-A993-4865-995C-9710902D9A05}" type="slidenum">
              <a:rPr lang="en-GB" smtClean="0"/>
              <a:t>‹#›</a:t>
            </a:fld>
            <a:endParaRPr lang="en-GB"/>
          </a:p>
        </p:txBody>
      </p:sp>
    </p:spTree>
    <p:extLst>
      <p:ext uri="{BB962C8B-B14F-4D97-AF65-F5344CB8AC3E}">
        <p14:creationId xmlns:p14="http://schemas.microsoft.com/office/powerpoint/2010/main" val="3445436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AB4F4BE-E807-45C5-9901-7DE5DA31B92D}" type="datetimeFigureOut">
              <a:rPr lang="en-GB" smtClean="0"/>
              <a:t>01/11/2019</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C566C57-FF84-4B25-972D-D8ECB66C1E3E}" type="slidenum">
              <a:rPr lang="en-GB" smtClean="0"/>
              <a:t>‹#›</a:t>
            </a:fld>
            <a:endParaRPr lang="en-GB"/>
          </a:p>
        </p:txBody>
      </p:sp>
    </p:spTree>
    <p:extLst>
      <p:ext uri="{BB962C8B-B14F-4D97-AF65-F5344CB8AC3E}">
        <p14:creationId xmlns:p14="http://schemas.microsoft.com/office/powerpoint/2010/main" val="4751707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1312" y="555478"/>
            <a:ext cx="7161376" cy="3170487"/>
          </a:xfrm>
        </p:spPr>
        <p:txBody>
          <a:bodyPr anchor="b">
            <a:normAutofit/>
          </a:bodyPr>
          <a:lstStyle>
            <a:lvl1pPr algn="ctr">
              <a:defRPr sz="4000" b="1">
                <a:solidFill>
                  <a:srgbClr val="7800AF"/>
                </a:solidFill>
              </a:defRPr>
            </a:lvl1pPr>
          </a:lstStyle>
          <a:p>
            <a:r>
              <a:rPr lang="en-US" dirty="0"/>
              <a:t>Click to edit Master title style</a:t>
            </a:r>
          </a:p>
        </p:txBody>
      </p:sp>
      <p:sp>
        <p:nvSpPr>
          <p:cNvPr id="3" name="Subtitle 2"/>
          <p:cNvSpPr>
            <a:spLocks noGrp="1"/>
          </p:cNvSpPr>
          <p:nvPr>
            <p:ph type="subTitle" idx="1"/>
          </p:nvPr>
        </p:nvSpPr>
        <p:spPr>
          <a:xfrm>
            <a:off x="999860" y="4136164"/>
            <a:ext cx="7144282" cy="1444240"/>
          </a:xfrm>
          <a:prstGeom prst="rect">
            <a:avLst/>
          </a:prstGeom>
        </p:spPr>
        <p:txBody>
          <a:bodyPr anchor="b"/>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Rounded Corners 6">
            <a:extLst>
              <a:ext uri="{FF2B5EF4-FFF2-40B4-BE49-F238E27FC236}">
                <a16:creationId xmlns:a16="http://schemas.microsoft.com/office/drawing/2014/main" id="{D5FC4C16-4447-4424-961E-0F3E97B9CAF9}"/>
              </a:ext>
            </a:extLst>
          </p:cNvPr>
          <p:cNvSpPr/>
          <p:nvPr userDrawn="1"/>
        </p:nvSpPr>
        <p:spPr>
          <a:xfrm>
            <a:off x="991312" y="555474"/>
            <a:ext cx="7152829" cy="3170492"/>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7800AF"/>
                </a:solidFill>
              </a:ln>
            </a:endParaRPr>
          </a:p>
        </p:txBody>
      </p:sp>
      <p:sp>
        <p:nvSpPr>
          <p:cNvPr id="8" name="Rectangle: Rounded Corners 7">
            <a:extLst>
              <a:ext uri="{FF2B5EF4-FFF2-40B4-BE49-F238E27FC236}">
                <a16:creationId xmlns:a16="http://schemas.microsoft.com/office/drawing/2014/main" id="{503A35EB-198F-4788-8F80-C70D2954D9ED}"/>
              </a:ext>
            </a:extLst>
          </p:cNvPr>
          <p:cNvSpPr/>
          <p:nvPr userDrawn="1"/>
        </p:nvSpPr>
        <p:spPr>
          <a:xfrm>
            <a:off x="991311" y="4136164"/>
            <a:ext cx="7152829" cy="1444240"/>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Documents and Settings\PlummO01\Desktop\KCC_Logo_New_2012_Framed.jpg">
            <a:extLst>
              <a:ext uri="{FF2B5EF4-FFF2-40B4-BE49-F238E27FC236}">
                <a16:creationId xmlns:a16="http://schemas.microsoft.com/office/drawing/2014/main" id="{6207D0DA-D6CC-42CC-B2F5-D9329613FD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05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7" y="564021"/>
            <a:ext cx="6533966" cy="717847"/>
          </a:xfrm>
          <a:ln w="38100">
            <a:noFill/>
          </a:ln>
        </p:spPr>
        <p:txBody>
          <a:bodyPr>
            <a:normAutofit/>
          </a:bodyPr>
          <a:lstStyle>
            <a:lvl1pPr>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41469" y="1589518"/>
            <a:ext cx="7886700" cy="4021169"/>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Rounded Corners 6">
            <a:extLst>
              <a:ext uri="{FF2B5EF4-FFF2-40B4-BE49-F238E27FC236}">
                <a16:creationId xmlns:a16="http://schemas.microsoft.com/office/drawing/2014/main" id="{A3069155-8348-484B-8367-01AB511AD464}"/>
              </a:ext>
            </a:extLst>
          </p:cNvPr>
          <p:cNvSpPr/>
          <p:nvPr userDrawn="1"/>
        </p:nvSpPr>
        <p:spPr>
          <a:xfrm>
            <a:off x="1305017" y="564022"/>
            <a:ext cx="6533966" cy="71784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3D731F34-AC41-4735-BD4B-958859A0ED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55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7261" y="555478"/>
            <a:ext cx="6533965" cy="722117"/>
          </a:xfrm>
        </p:spPr>
        <p:txBody>
          <a:bodyPr anchor="b">
            <a:normAutofit/>
          </a:bodyPr>
          <a:lstStyle>
            <a:lvl1pPr>
              <a:defRPr sz="2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1589517"/>
            <a:ext cx="7886700" cy="3990887"/>
          </a:xfrm>
          <a:prstGeom prst="rect">
            <a:avLst/>
          </a:prstGeo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Rounded Corners 6">
            <a:extLst>
              <a:ext uri="{FF2B5EF4-FFF2-40B4-BE49-F238E27FC236}">
                <a16:creationId xmlns:a16="http://schemas.microsoft.com/office/drawing/2014/main" id="{1115D272-AB01-4BE3-A350-323BB7393E6A}"/>
              </a:ext>
            </a:extLst>
          </p:cNvPr>
          <p:cNvSpPr/>
          <p:nvPr userDrawn="1"/>
        </p:nvSpPr>
        <p:spPr>
          <a:xfrm>
            <a:off x="1287261" y="555476"/>
            <a:ext cx="6533965" cy="72211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7BFF2D41-8332-4D5B-B0AA-852CE8BF1D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8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2773" y="555477"/>
            <a:ext cx="6498452" cy="700756"/>
          </a:xfrm>
        </p:spPr>
        <p:txBody>
          <a:bodyPr>
            <a:normAutofit/>
          </a:bodyPr>
          <a:lstStyle>
            <a:lvl1pPr>
              <a:defRPr sz="24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28650" y="1669003"/>
            <a:ext cx="3886200" cy="392393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69003"/>
            <a:ext cx="3886200" cy="39239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Rounded Corners 7">
            <a:extLst>
              <a:ext uri="{FF2B5EF4-FFF2-40B4-BE49-F238E27FC236}">
                <a16:creationId xmlns:a16="http://schemas.microsoft.com/office/drawing/2014/main" id="{9F72DBEE-03CF-446C-9F5B-22466A8475E5}"/>
              </a:ext>
            </a:extLst>
          </p:cNvPr>
          <p:cNvSpPr/>
          <p:nvPr userDrawn="1"/>
        </p:nvSpPr>
        <p:spPr>
          <a:xfrm>
            <a:off x="1322775" y="555477"/>
            <a:ext cx="6498452" cy="700756"/>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2" descr="C:\Documents and Settings\PlummO01\Desktop\KCC_Logo_New_2012_Framed.jpg">
            <a:extLst>
              <a:ext uri="{FF2B5EF4-FFF2-40B4-BE49-F238E27FC236}">
                <a16:creationId xmlns:a16="http://schemas.microsoft.com/office/drawing/2014/main" id="{9C71ED30-21DC-4A6D-ACBD-CBAA47B8FE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3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0527" y="533630"/>
            <a:ext cx="6462946" cy="714056"/>
          </a:xfrm>
        </p:spPr>
        <p:txBody>
          <a:bodyPr>
            <a:normAutofit/>
          </a:bodyPr>
          <a:lstStyle>
            <a:lvl1pPr>
              <a:defRPr sz="2400">
                <a:solidFill>
                  <a:schemeClr val="tx1"/>
                </a:solidFill>
              </a:defRPr>
            </a:lvl1pPr>
          </a:lstStyle>
          <a:p>
            <a:r>
              <a:rPr lang="en-US" dirty="0"/>
              <a:t>Click to edit Master title style</a:t>
            </a:r>
          </a:p>
        </p:txBody>
      </p:sp>
      <p:sp>
        <p:nvSpPr>
          <p:cNvPr id="6" name="Rectangle: Rounded Corners 5">
            <a:extLst>
              <a:ext uri="{FF2B5EF4-FFF2-40B4-BE49-F238E27FC236}">
                <a16:creationId xmlns:a16="http://schemas.microsoft.com/office/drawing/2014/main" id="{3F7C2AEA-2399-4804-8806-D7B649119274}"/>
              </a:ext>
            </a:extLst>
          </p:cNvPr>
          <p:cNvSpPr/>
          <p:nvPr userDrawn="1"/>
        </p:nvSpPr>
        <p:spPr>
          <a:xfrm>
            <a:off x="1340527" y="546931"/>
            <a:ext cx="6489577" cy="700755"/>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Documents and Settings\PlummO01\Desktop\KCC_Logo_New_2012_Framed.jpg">
            <a:extLst>
              <a:ext uri="{FF2B5EF4-FFF2-40B4-BE49-F238E27FC236}">
                <a16:creationId xmlns:a16="http://schemas.microsoft.com/office/drawing/2014/main" id="{CC2F2EE4-28F7-4DBA-8A07-ABDAD204B1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8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PlummO01\Desktop\KCC_Logo_New_2012_Framed.jpg">
            <a:extLst>
              <a:ext uri="{FF2B5EF4-FFF2-40B4-BE49-F238E27FC236}">
                <a16:creationId xmlns:a16="http://schemas.microsoft.com/office/drawing/2014/main" id="{434ADD9F-7AF9-461F-B369-D938FA50F4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6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P last p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DA4BA27-AAEC-43F0-B243-0069D5E9FA81}"/>
              </a:ext>
            </a:extLst>
          </p:cNvPr>
          <p:cNvCxnSpPr>
            <a:cxnSpLocks/>
          </p:cNvCxnSpPr>
          <p:nvPr userDrawn="1"/>
        </p:nvCxnSpPr>
        <p:spPr>
          <a:xfrm>
            <a:off x="1811708" y="4677807"/>
            <a:ext cx="5443671" cy="0"/>
          </a:xfrm>
          <a:prstGeom prst="line">
            <a:avLst/>
          </a:prstGeom>
          <a:ln>
            <a:solidFill>
              <a:srgbClr val="6430A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CC46C1-A688-4ECB-A68B-D1006E1A3F7A}"/>
              </a:ext>
            </a:extLst>
          </p:cNvPr>
          <p:cNvSpPr txBox="1"/>
          <p:nvPr userDrawn="1"/>
        </p:nvSpPr>
        <p:spPr>
          <a:xfrm>
            <a:off x="3854905" y="5042262"/>
            <a:ext cx="166899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Thank you</a:t>
            </a:r>
          </a:p>
        </p:txBody>
      </p:sp>
      <p:pic>
        <p:nvPicPr>
          <p:cNvPr id="7" name="Picture 2" descr="C:\Documents and Settings\PlummO01\Desktop\KCC_Logo_New_2012_Framed.jpg">
            <a:extLst>
              <a:ext uri="{FF2B5EF4-FFF2-40B4-BE49-F238E27FC236}">
                <a16:creationId xmlns:a16="http://schemas.microsoft.com/office/drawing/2014/main" id="{8043E551-B252-4841-80EC-65B762D1DD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30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1312" y="533630"/>
            <a:ext cx="7161376" cy="2192478"/>
          </a:xfrm>
          <a:prstGeom prst="rect">
            <a:avLst/>
          </a:prstGeom>
        </p:spPr>
        <p:txBody>
          <a:bodyPr vert="horz" lIns="91440" tIns="45720" rIns="91440" bIns="45720" rtlCol="0" anchor="b">
            <a:normAutofit/>
          </a:bodyPr>
          <a:lstStyle/>
          <a:p>
            <a:r>
              <a:rPr lang="en-US" dirty="0"/>
              <a:t>Click to edit Master title style</a:t>
            </a:r>
          </a:p>
        </p:txBody>
      </p:sp>
      <p:sp>
        <p:nvSpPr>
          <p:cNvPr id="7" name="TextBox 6">
            <a:extLst>
              <a:ext uri="{FF2B5EF4-FFF2-40B4-BE49-F238E27FC236}">
                <a16:creationId xmlns:a16="http://schemas.microsoft.com/office/drawing/2014/main" id="{CEDCEBAD-E691-49E1-ADA7-71758FFDDF05}"/>
              </a:ext>
            </a:extLst>
          </p:cNvPr>
          <p:cNvSpPr txBox="1"/>
          <p:nvPr userDrawn="1"/>
        </p:nvSpPr>
        <p:spPr>
          <a:xfrm>
            <a:off x="628650" y="6099971"/>
            <a:ext cx="2268374" cy="307777"/>
          </a:xfrm>
          <a:prstGeom prst="rect">
            <a:avLst/>
          </a:prstGeom>
          <a:noFill/>
        </p:spPr>
        <p:txBody>
          <a:bodyPr wrap="square" rtlCol="0">
            <a:spAutoFit/>
          </a:bodyPr>
          <a:lstStyle/>
          <a:p>
            <a:r>
              <a:rPr lang="en-GB" sz="1400" b="1" dirty="0">
                <a:solidFill>
                  <a:srgbClr val="7800AF"/>
                </a:solidFill>
                <a:latin typeface="Arial" panose="020B0604020202020204" pitchFamily="34" charset="0"/>
                <a:cs typeface="Arial" panose="020B0604020202020204" pitchFamily="34" charset="0"/>
              </a:rPr>
              <a:t>theeducationpeople.org</a:t>
            </a:r>
          </a:p>
        </p:txBody>
      </p:sp>
      <p:pic>
        <p:nvPicPr>
          <p:cNvPr id="9" name="Picture 2">
            <a:extLst>
              <a:ext uri="{FF2B5EF4-FFF2-40B4-BE49-F238E27FC236}">
                <a16:creationId xmlns:a16="http://schemas.microsoft.com/office/drawing/2014/main" id="{E33F5D03-AA70-421D-85D6-9B0A57AE0B8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72468" y="5784553"/>
            <a:ext cx="1098585" cy="5413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Rounded Corners 9">
            <a:extLst>
              <a:ext uri="{FF2B5EF4-FFF2-40B4-BE49-F238E27FC236}">
                <a16:creationId xmlns:a16="http://schemas.microsoft.com/office/drawing/2014/main" id="{605F7285-D666-40BC-B0EE-8A78940168A0}"/>
              </a:ext>
            </a:extLst>
          </p:cNvPr>
          <p:cNvSpPr/>
          <p:nvPr userDrawn="1"/>
        </p:nvSpPr>
        <p:spPr>
          <a:xfrm>
            <a:off x="991312" y="533630"/>
            <a:ext cx="7161376" cy="289537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68D1802-6C69-4CDA-BCEB-AAEDA966D9DD}"/>
              </a:ext>
            </a:extLst>
          </p:cNvPr>
          <p:cNvSpPr/>
          <p:nvPr userDrawn="1"/>
        </p:nvSpPr>
        <p:spPr>
          <a:xfrm>
            <a:off x="991312" y="4161802"/>
            <a:ext cx="7101555" cy="13844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743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7" r:id="rId7"/>
  </p:sldLayoutIdLst>
  <p:hf sldNum="0" hdr="0" ftr="0" dt="0"/>
  <p:txStyles>
    <p:titleStyle>
      <a:lvl1pPr algn="ctr" defTabSz="914400" rtl="0" eaLnBrk="1" latinLnBrk="0" hangingPunct="1">
        <a:lnSpc>
          <a:spcPct val="90000"/>
        </a:lnSpc>
        <a:spcBef>
          <a:spcPct val="0"/>
        </a:spcBef>
        <a:buNone/>
        <a:defRPr sz="4000" b="1" kern="1200">
          <a:solidFill>
            <a:srgbClr val="7800A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tmp"/><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4.sv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6.tmp"/><Relationship Id="rId10" Type="http://schemas.openxmlformats.org/officeDocument/2006/relationships/image" Target="../media/image50.svg"/><Relationship Id="rId4" Type="http://schemas.openxmlformats.org/officeDocument/2006/relationships/image" Target="../media/image45.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3.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6.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7.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8.tmp"/><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0.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2.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image" Target="../media/image63.tmp"/><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5.tmp"/><Relationship Id="rId1" Type="http://schemas.openxmlformats.org/officeDocument/2006/relationships/slideLayout" Target="../slideLayouts/slideLayout3.xml"/><Relationship Id="rId4" Type="http://schemas.openxmlformats.org/officeDocument/2006/relationships/image" Target="../media/image66.tmp"/></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hyperlink" Target="http://www.kentchoices.co.uk/" TargetMode="External"/><Relationship Id="rId1" Type="http://schemas.openxmlformats.org/officeDocument/2006/relationships/slideLayout" Target="../slideLayouts/slideLayout3.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svg"/></Relationships>
</file>

<file path=ppt/slides/_rels/slide29.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tmp"/><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kentchoices.co.uk/" TargetMode="External"/><Relationship Id="rId7" Type="http://schemas.openxmlformats.org/officeDocument/2006/relationships/image" Target="../media/image14.svg"/><Relationship Id="rId2" Type="http://schemas.openxmlformats.org/officeDocument/2006/relationships/hyperlink" Target="https://nationalcareersservice.direct.gov.uk/"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kentchoices.co.uk/"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kentchoices@theeducationpeople.org" TargetMode="External"/><Relationship Id="rId2" Type="http://schemas.openxmlformats.org/officeDocument/2006/relationships/hyperlink" Target="http://www.kentchoices.co.uk/" TargetMode="External"/><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kentchoices.co.uk/" TargetMode="Externa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hyperlink" Target="http://www.kentchoices.co.uk/" TargetMode="Externa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tmp"/></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BE0-AD40-4998-A02E-A207BF06C644}"/>
              </a:ext>
            </a:extLst>
          </p:cNvPr>
          <p:cNvSpPr>
            <a:spLocks noGrp="1"/>
          </p:cNvSpPr>
          <p:nvPr>
            <p:ph type="title"/>
          </p:nvPr>
        </p:nvSpPr>
        <p:spPr/>
        <p:txBody>
          <a:bodyPr>
            <a:normAutofit/>
          </a:bodyPr>
          <a:lstStyle/>
          <a:p>
            <a:r>
              <a:rPr lang="en-GB" sz="4400" dirty="0"/>
              <a:t>Learner Guide</a:t>
            </a:r>
          </a:p>
        </p:txBody>
      </p:sp>
      <p:pic>
        <p:nvPicPr>
          <p:cNvPr id="4" name="Content Placeholder 3" descr="A picture containing object&#10;&#10;Description automatically generated">
            <a:extLst>
              <a:ext uri="{FF2B5EF4-FFF2-40B4-BE49-F238E27FC236}">
                <a16:creationId xmlns:a16="http://schemas.microsoft.com/office/drawing/2014/main" id="{5FE1FA60-CAA5-4772-B940-596DD36B8EC9}"/>
              </a:ext>
            </a:extLst>
          </p:cNvPr>
          <p:cNvPicPr>
            <a:picLocks noGrp="1" noChangeAspect="1"/>
          </p:cNvPicPr>
          <p:nvPr>
            <p:ph idx="1"/>
          </p:nvPr>
        </p:nvPicPr>
        <p:blipFill>
          <a:blip r:embed="rId2"/>
          <a:stretch>
            <a:fillRect/>
          </a:stretch>
        </p:blipFill>
        <p:spPr>
          <a:xfrm>
            <a:off x="916485" y="2658214"/>
            <a:ext cx="7303282" cy="2265477"/>
          </a:xfrm>
          <a:prstGeom prst="rect">
            <a:avLst/>
          </a:prstGeom>
        </p:spPr>
      </p:pic>
    </p:spTree>
    <p:extLst>
      <p:ext uri="{BB962C8B-B14F-4D97-AF65-F5344CB8AC3E}">
        <p14:creationId xmlns:p14="http://schemas.microsoft.com/office/powerpoint/2010/main" val="394461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1868-A0C4-4DAB-A2BA-AC0621A92F67}"/>
              </a:ext>
            </a:extLst>
          </p:cNvPr>
          <p:cNvSpPr>
            <a:spLocks noGrp="1"/>
          </p:cNvSpPr>
          <p:nvPr>
            <p:ph type="title"/>
          </p:nvPr>
        </p:nvSpPr>
        <p:spPr/>
        <p:txBody>
          <a:bodyPr>
            <a:normAutofit/>
          </a:bodyPr>
          <a:lstStyle/>
          <a:p>
            <a:r>
              <a:rPr lang="en-GB" sz="2800" dirty="0"/>
              <a:t>Agree to conditions</a:t>
            </a:r>
          </a:p>
        </p:txBody>
      </p:sp>
      <p:sp>
        <p:nvSpPr>
          <p:cNvPr id="3" name="Text Placeholder 2">
            <a:extLst>
              <a:ext uri="{FF2B5EF4-FFF2-40B4-BE49-F238E27FC236}">
                <a16:creationId xmlns:a16="http://schemas.microsoft.com/office/drawing/2014/main" id="{67D275BE-8500-476E-B397-1EADF26A5465}"/>
              </a:ext>
            </a:extLst>
          </p:cNvPr>
          <p:cNvSpPr>
            <a:spLocks noGrp="1"/>
          </p:cNvSpPr>
          <p:nvPr>
            <p:ph type="body" idx="1"/>
          </p:nvPr>
        </p:nvSpPr>
        <p:spPr/>
        <p:txBody>
          <a:bodyPr/>
          <a:lstStyle/>
          <a:p>
            <a:r>
              <a:rPr lang="en-GB" dirty="0"/>
              <a:t>Agree to the terms and conditions to get started.</a:t>
            </a:r>
          </a:p>
        </p:txBody>
      </p:sp>
      <p:pic>
        <p:nvPicPr>
          <p:cNvPr id="5" name="Picture 4" descr="A screenshot of a social media post&#10;&#10;Description automatically generated">
            <a:extLst>
              <a:ext uri="{FF2B5EF4-FFF2-40B4-BE49-F238E27FC236}">
                <a16:creationId xmlns:a16="http://schemas.microsoft.com/office/drawing/2014/main" id="{FE273677-FBEC-4C90-87EC-2FF53268E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00" y="2003990"/>
            <a:ext cx="6546021" cy="3741629"/>
          </a:xfrm>
          <a:prstGeom prst="rect">
            <a:avLst/>
          </a:prstGeom>
        </p:spPr>
      </p:pic>
    </p:spTree>
    <p:extLst>
      <p:ext uri="{BB962C8B-B14F-4D97-AF65-F5344CB8AC3E}">
        <p14:creationId xmlns:p14="http://schemas.microsoft.com/office/powerpoint/2010/main" val="69405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9003-6615-45AE-A5BD-0BAB2B07E20C}"/>
              </a:ext>
            </a:extLst>
          </p:cNvPr>
          <p:cNvSpPr>
            <a:spLocks noGrp="1"/>
          </p:cNvSpPr>
          <p:nvPr>
            <p:ph type="title"/>
          </p:nvPr>
        </p:nvSpPr>
        <p:spPr/>
        <p:txBody>
          <a:bodyPr>
            <a:normAutofit/>
          </a:bodyPr>
          <a:lstStyle/>
          <a:p>
            <a:r>
              <a:rPr lang="en-GB" sz="2800" dirty="0"/>
              <a:t>Your Dashboard</a:t>
            </a:r>
          </a:p>
        </p:txBody>
      </p:sp>
      <p:sp>
        <p:nvSpPr>
          <p:cNvPr id="3" name="Text Placeholder 2">
            <a:extLst>
              <a:ext uri="{FF2B5EF4-FFF2-40B4-BE49-F238E27FC236}">
                <a16:creationId xmlns:a16="http://schemas.microsoft.com/office/drawing/2014/main" id="{247D36FE-1DCE-4056-91E5-9D6A0EE6BB7C}"/>
              </a:ext>
            </a:extLst>
          </p:cNvPr>
          <p:cNvSpPr>
            <a:spLocks noGrp="1"/>
          </p:cNvSpPr>
          <p:nvPr>
            <p:ph type="body" idx="1"/>
          </p:nvPr>
        </p:nvSpPr>
        <p:spPr/>
        <p:txBody>
          <a:bodyPr/>
          <a:lstStyle/>
          <a:p>
            <a:r>
              <a:rPr lang="en-GB" dirty="0"/>
              <a:t>Here is your dashboard where you can get an overview of your account.  You can come back here at any time by visiting the </a:t>
            </a:r>
            <a:r>
              <a:rPr lang="en-GB" b="1" dirty="0"/>
              <a:t>My Account</a:t>
            </a:r>
            <a:r>
              <a:rPr lang="en-GB" dirty="0"/>
              <a:t> tab.</a:t>
            </a:r>
          </a:p>
          <a:p>
            <a:r>
              <a:rPr lang="en-GB" dirty="0"/>
              <a:t>Click on </a:t>
            </a:r>
            <a:r>
              <a:rPr lang="en-GB" b="1" dirty="0"/>
              <a:t>My Profile Template </a:t>
            </a:r>
            <a:r>
              <a:rPr lang="en-GB" dirty="0"/>
              <a:t>to begin.</a:t>
            </a:r>
          </a:p>
        </p:txBody>
      </p:sp>
      <p:pic>
        <p:nvPicPr>
          <p:cNvPr id="5" name="Picture 4" descr="A screenshot of a cell phone&#10;&#10;Description automatically generated">
            <a:extLst>
              <a:ext uri="{FF2B5EF4-FFF2-40B4-BE49-F238E27FC236}">
                <a16:creationId xmlns:a16="http://schemas.microsoft.com/office/drawing/2014/main" id="{00841179-0857-4A93-BA7D-FBF39DC7E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601" y="2965962"/>
            <a:ext cx="5290763" cy="2753112"/>
          </a:xfrm>
          <a:prstGeom prst="rect">
            <a:avLst/>
          </a:prstGeom>
        </p:spPr>
      </p:pic>
      <p:pic>
        <p:nvPicPr>
          <p:cNvPr id="6" name="Picture 5">
            <a:extLst>
              <a:ext uri="{FF2B5EF4-FFF2-40B4-BE49-F238E27FC236}">
                <a16:creationId xmlns:a16="http://schemas.microsoft.com/office/drawing/2014/main" id="{F4D843A2-A56A-4E2C-AA52-AC88714D0BCE}"/>
              </a:ext>
            </a:extLst>
          </p:cNvPr>
          <p:cNvPicPr>
            <a:picLocks noChangeAspect="1"/>
          </p:cNvPicPr>
          <p:nvPr/>
        </p:nvPicPr>
        <p:blipFill>
          <a:blip r:embed="rId3"/>
          <a:stretch>
            <a:fillRect/>
          </a:stretch>
        </p:blipFill>
        <p:spPr>
          <a:xfrm>
            <a:off x="3253883" y="4505937"/>
            <a:ext cx="1523563" cy="1273366"/>
          </a:xfrm>
          <a:prstGeom prst="rect">
            <a:avLst/>
          </a:prstGeom>
        </p:spPr>
      </p:pic>
      <p:pic>
        <p:nvPicPr>
          <p:cNvPr id="7" name="Picture 6">
            <a:extLst>
              <a:ext uri="{FF2B5EF4-FFF2-40B4-BE49-F238E27FC236}">
                <a16:creationId xmlns:a16="http://schemas.microsoft.com/office/drawing/2014/main" id="{9955FC6B-5ED2-4107-8EE6-443CE56E80E5}"/>
              </a:ext>
            </a:extLst>
          </p:cNvPr>
          <p:cNvPicPr>
            <a:picLocks noChangeAspect="1"/>
          </p:cNvPicPr>
          <p:nvPr/>
        </p:nvPicPr>
        <p:blipFill>
          <a:blip r:embed="rId4"/>
          <a:stretch>
            <a:fillRect/>
          </a:stretch>
        </p:blipFill>
        <p:spPr>
          <a:xfrm>
            <a:off x="6519532" y="3042745"/>
            <a:ext cx="695009" cy="341615"/>
          </a:xfrm>
          <a:prstGeom prst="rect">
            <a:avLst/>
          </a:prstGeom>
        </p:spPr>
      </p:pic>
    </p:spTree>
    <p:extLst>
      <p:ext uri="{BB962C8B-B14F-4D97-AF65-F5344CB8AC3E}">
        <p14:creationId xmlns:p14="http://schemas.microsoft.com/office/powerpoint/2010/main" val="399360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91B9-5944-49FE-A5B5-26673D5F4E0F}"/>
              </a:ext>
            </a:extLst>
          </p:cNvPr>
          <p:cNvSpPr>
            <a:spLocks noGrp="1"/>
          </p:cNvSpPr>
          <p:nvPr>
            <p:ph type="title"/>
          </p:nvPr>
        </p:nvSpPr>
        <p:spPr/>
        <p:txBody>
          <a:bodyPr>
            <a:normAutofit/>
          </a:bodyPr>
          <a:lstStyle/>
          <a:p>
            <a:r>
              <a:rPr lang="en-GB" sz="2800" dirty="0"/>
              <a:t>Completing your Profile Template</a:t>
            </a:r>
          </a:p>
        </p:txBody>
      </p:sp>
      <p:sp>
        <p:nvSpPr>
          <p:cNvPr id="3" name="Text Placeholder 2">
            <a:extLst>
              <a:ext uri="{FF2B5EF4-FFF2-40B4-BE49-F238E27FC236}">
                <a16:creationId xmlns:a16="http://schemas.microsoft.com/office/drawing/2014/main" id="{0A3F2FF5-CFB9-404E-B016-3F22C7DA1D70}"/>
              </a:ext>
            </a:extLst>
          </p:cNvPr>
          <p:cNvSpPr>
            <a:spLocks noGrp="1"/>
          </p:cNvSpPr>
          <p:nvPr>
            <p:ph type="body" idx="1"/>
          </p:nvPr>
        </p:nvSpPr>
        <p:spPr/>
        <p:txBody>
          <a:bodyPr/>
          <a:lstStyle/>
          <a:p>
            <a:r>
              <a:rPr lang="en-GB" dirty="0"/>
              <a:t>You need to complete all the sections before applying for courses.</a:t>
            </a:r>
          </a:p>
        </p:txBody>
      </p:sp>
      <p:pic>
        <p:nvPicPr>
          <p:cNvPr id="5" name="Picture 4" descr="A screenshot of a social media post&#10;&#10;Description automatically generated">
            <a:extLst>
              <a:ext uri="{FF2B5EF4-FFF2-40B4-BE49-F238E27FC236}">
                <a16:creationId xmlns:a16="http://schemas.microsoft.com/office/drawing/2014/main" id="{A55212DA-A585-4DDF-ACB0-1C19F3901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765" y="1983725"/>
            <a:ext cx="6346955" cy="3726458"/>
          </a:xfrm>
          <a:prstGeom prst="rect">
            <a:avLst/>
          </a:prstGeom>
        </p:spPr>
      </p:pic>
    </p:spTree>
    <p:extLst>
      <p:ext uri="{BB962C8B-B14F-4D97-AF65-F5344CB8AC3E}">
        <p14:creationId xmlns:p14="http://schemas.microsoft.com/office/powerpoint/2010/main" val="226401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A589-4DC0-4A09-8494-45E4A31FC027}"/>
              </a:ext>
            </a:extLst>
          </p:cNvPr>
          <p:cNvSpPr>
            <a:spLocks noGrp="1"/>
          </p:cNvSpPr>
          <p:nvPr>
            <p:ph type="title"/>
          </p:nvPr>
        </p:nvSpPr>
        <p:spPr/>
        <p:txBody>
          <a:bodyPr>
            <a:normAutofit fontScale="90000"/>
          </a:bodyPr>
          <a:lstStyle/>
          <a:p>
            <a:r>
              <a:rPr lang="en-GB" sz="2800" dirty="0"/>
              <a:t>Complete your profile – Personal &amp; Parental Details</a:t>
            </a:r>
          </a:p>
        </p:txBody>
      </p:sp>
      <p:sp>
        <p:nvSpPr>
          <p:cNvPr id="3" name="Text Placeholder 2">
            <a:extLst>
              <a:ext uri="{FF2B5EF4-FFF2-40B4-BE49-F238E27FC236}">
                <a16:creationId xmlns:a16="http://schemas.microsoft.com/office/drawing/2014/main" id="{C3B0A1AD-6D67-4682-88E1-D8220FD660D6}"/>
              </a:ext>
            </a:extLst>
          </p:cNvPr>
          <p:cNvSpPr>
            <a:spLocks noGrp="1"/>
          </p:cNvSpPr>
          <p:nvPr>
            <p:ph type="body" idx="1"/>
          </p:nvPr>
        </p:nvSpPr>
        <p:spPr/>
        <p:txBody>
          <a:bodyPr/>
          <a:lstStyle/>
          <a:p>
            <a:pPr marL="342900" indent="-342900">
              <a:buFont typeface="Arial" panose="020B0604020202020204" pitchFamily="34" charset="0"/>
              <a:buChar char="•"/>
            </a:pPr>
            <a:endParaRPr lang="en-GB" b="1" dirty="0"/>
          </a:p>
          <a:p>
            <a:r>
              <a:rPr lang="en-GB" b="1" dirty="0"/>
              <a:t>Personal Details </a:t>
            </a:r>
          </a:p>
          <a:p>
            <a:r>
              <a:rPr lang="en-GB" dirty="0"/>
              <a:t>Check your address is correct, add your telephone numbers and home and school email addresses.  You need to enter all fields with the red asterisk. (</a:t>
            </a:r>
            <a:r>
              <a:rPr lang="en-GB" dirty="0">
                <a:solidFill>
                  <a:srgbClr val="FF0000"/>
                </a:solidFill>
              </a:rPr>
              <a:t>*</a:t>
            </a:r>
            <a:r>
              <a:rPr lang="en-GB" dirty="0"/>
              <a:t>)</a:t>
            </a:r>
          </a:p>
          <a:p>
            <a:r>
              <a:rPr lang="en-GB" dirty="0"/>
              <a:t>Click the green </a:t>
            </a:r>
            <a:r>
              <a:rPr lang="en-GB" b="1" dirty="0"/>
              <a:t>Save and Update Template </a:t>
            </a:r>
            <a:r>
              <a:rPr lang="en-GB" dirty="0"/>
              <a:t>button to move on to the next section.</a:t>
            </a:r>
          </a:p>
          <a:p>
            <a:r>
              <a:rPr lang="en-GB" b="1" dirty="0"/>
              <a:t>Parental Information</a:t>
            </a:r>
          </a:p>
          <a:p>
            <a:r>
              <a:rPr lang="en-GB" dirty="0"/>
              <a:t>Enter the details of one parent/carer in here - if you do not know their email address enter your own – you can always amend this at a later date but you need to enter an email address here to continue.</a:t>
            </a:r>
          </a:p>
          <a:p>
            <a:r>
              <a:rPr lang="en-GB" dirty="0"/>
              <a:t>Click the green </a:t>
            </a:r>
            <a:r>
              <a:rPr lang="en-GB" b="1" dirty="0"/>
              <a:t>Save and Update Template </a:t>
            </a:r>
            <a:r>
              <a:rPr lang="en-GB" dirty="0"/>
              <a:t>button to move on to the next section.</a:t>
            </a:r>
          </a:p>
          <a:p>
            <a:endParaRPr lang="en-GB" b="1" dirty="0"/>
          </a:p>
        </p:txBody>
      </p:sp>
      <p:pic>
        <p:nvPicPr>
          <p:cNvPr id="4" name="Picture 3">
            <a:extLst>
              <a:ext uri="{FF2B5EF4-FFF2-40B4-BE49-F238E27FC236}">
                <a16:creationId xmlns:a16="http://schemas.microsoft.com/office/drawing/2014/main" id="{0DD864E3-CC83-47CA-9B3A-DAB9C5D994C7}"/>
              </a:ext>
            </a:extLst>
          </p:cNvPr>
          <p:cNvPicPr>
            <a:picLocks noChangeAspect="1"/>
          </p:cNvPicPr>
          <p:nvPr/>
        </p:nvPicPr>
        <p:blipFill>
          <a:blip r:embed="rId2"/>
          <a:stretch>
            <a:fillRect/>
          </a:stretch>
        </p:blipFill>
        <p:spPr>
          <a:xfrm>
            <a:off x="0" y="1900831"/>
            <a:ext cx="634039" cy="627942"/>
          </a:xfrm>
          <a:prstGeom prst="rect">
            <a:avLst/>
          </a:prstGeom>
        </p:spPr>
      </p:pic>
      <p:pic>
        <p:nvPicPr>
          <p:cNvPr id="6" name="Picture 5">
            <a:extLst>
              <a:ext uri="{FF2B5EF4-FFF2-40B4-BE49-F238E27FC236}">
                <a16:creationId xmlns:a16="http://schemas.microsoft.com/office/drawing/2014/main" id="{A8ECAF04-7DEB-43B5-B811-AA9C4ECA6C77}"/>
              </a:ext>
            </a:extLst>
          </p:cNvPr>
          <p:cNvPicPr>
            <a:picLocks noChangeAspect="1"/>
          </p:cNvPicPr>
          <p:nvPr/>
        </p:nvPicPr>
        <p:blipFill>
          <a:blip r:embed="rId2"/>
          <a:stretch>
            <a:fillRect/>
          </a:stretch>
        </p:blipFill>
        <p:spPr>
          <a:xfrm>
            <a:off x="0" y="4015257"/>
            <a:ext cx="634039" cy="627942"/>
          </a:xfrm>
          <a:prstGeom prst="rect">
            <a:avLst/>
          </a:prstGeom>
        </p:spPr>
      </p:pic>
    </p:spTree>
    <p:extLst>
      <p:ext uri="{BB962C8B-B14F-4D97-AF65-F5344CB8AC3E}">
        <p14:creationId xmlns:p14="http://schemas.microsoft.com/office/powerpoint/2010/main" val="289255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3B3E-F949-4BE5-BE97-0244F31686AF}"/>
              </a:ext>
            </a:extLst>
          </p:cNvPr>
          <p:cNvSpPr>
            <a:spLocks noGrp="1"/>
          </p:cNvSpPr>
          <p:nvPr>
            <p:ph type="title"/>
          </p:nvPr>
        </p:nvSpPr>
        <p:spPr/>
        <p:txBody>
          <a:bodyPr/>
          <a:lstStyle/>
          <a:p>
            <a:r>
              <a:rPr lang="en-GB" dirty="0"/>
              <a:t>Complete your profile - Qualifications</a:t>
            </a:r>
          </a:p>
        </p:txBody>
      </p:sp>
      <p:sp>
        <p:nvSpPr>
          <p:cNvPr id="3" name="Text Placeholder 2">
            <a:extLst>
              <a:ext uri="{FF2B5EF4-FFF2-40B4-BE49-F238E27FC236}">
                <a16:creationId xmlns:a16="http://schemas.microsoft.com/office/drawing/2014/main" id="{A9524077-C4D5-4179-A8E7-28B4DB4D2CC1}"/>
              </a:ext>
            </a:extLst>
          </p:cNvPr>
          <p:cNvSpPr>
            <a:spLocks noGrp="1"/>
          </p:cNvSpPr>
          <p:nvPr>
            <p:ph type="body" idx="1"/>
          </p:nvPr>
        </p:nvSpPr>
        <p:spPr>
          <a:xfrm>
            <a:off x="623887" y="1589517"/>
            <a:ext cx="4451695" cy="3990887"/>
          </a:xfrm>
        </p:spPr>
        <p:txBody>
          <a:bodyPr/>
          <a:lstStyle/>
          <a:p>
            <a:r>
              <a:rPr lang="en-GB" b="1" dirty="0"/>
              <a:t>Qualifications</a:t>
            </a:r>
          </a:p>
          <a:p>
            <a:r>
              <a:rPr lang="en-GB" dirty="0"/>
              <a:t>Add your predicted or actual grades in here (if these have not been already uploaded by your school).</a:t>
            </a:r>
          </a:p>
          <a:p>
            <a:r>
              <a:rPr lang="en-GB" dirty="0"/>
              <a:t>If you start typing in the fields, prepopulated text will appear for you to choose from.  Enter all details and click the green </a:t>
            </a:r>
            <a:r>
              <a:rPr lang="en-GB" b="1" dirty="0"/>
              <a:t>Add</a:t>
            </a:r>
            <a:r>
              <a:rPr lang="en-GB" dirty="0"/>
              <a:t> button to add your qualification(s).</a:t>
            </a:r>
          </a:p>
          <a:p>
            <a:r>
              <a:rPr lang="en-GB" dirty="0"/>
              <a:t>If you make an error you can delete any entry at any time.</a:t>
            </a:r>
          </a:p>
          <a:p>
            <a:r>
              <a:rPr lang="en-GB" dirty="0"/>
              <a:t>After entering all your qualifications, click the green </a:t>
            </a:r>
            <a:r>
              <a:rPr lang="en-GB" b="1" dirty="0"/>
              <a:t>Save and Update Template </a:t>
            </a:r>
            <a:r>
              <a:rPr lang="en-GB" dirty="0"/>
              <a:t>button .</a:t>
            </a: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370566C7-6B1A-4153-B9C5-DB4E83DD0F7C}"/>
              </a:ext>
            </a:extLst>
          </p:cNvPr>
          <p:cNvPicPr>
            <a:picLocks noChangeAspect="1"/>
          </p:cNvPicPr>
          <p:nvPr/>
        </p:nvPicPr>
        <p:blipFill>
          <a:blip r:embed="rId2"/>
          <a:stretch>
            <a:fillRect/>
          </a:stretch>
        </p:blipFill>
        <p:spPr>
          <a:xfrm>
            <a:off x="0" y="1468711"/>
            <a:ext cx="634039" cy="634039"/>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3E47D37B-C84E-48D7-882C-A344757A9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054" y="2822713"/>
            <a:ext cx="3483001" cy="2445770"/>
          </a:xfrm>
          <a:prstGeom prst="rect">
            <a:avLst/>
          </a:prstGeom>
        </p:spPr>
      </p:pic>
      <p:pic>
        <p:nvPicPr>
          <p:cNvPr id="7" name="Picture 6">
            <a:extLst>
              <a:ext uri="{FF2B5EF4-FFF2-40B4-BE49-F238E27FC236}">
                <a16:creationId xmlns:a16="http://schemas.microsoft.com/office/drawing/2014/main" id="{30A4306D-4A01-4A64-BE4D-D83B27DAFB39}"/>
              </a:ext>
            </a:extLst>
          </p:cNvPr>
          <p:cNvPicPr>
            <a:picLocks noChangeAspect="1"/>
          </p:cNvPicPr>
          <p:nvPr/>
        </p:nvPicPr>
        <p:blipFill>
          <a:blip r:embed="rId4"/>
          <a:stretch>
            <a:fillRect/>
          </a:stretch>
        </p:blipFill>
        <p:spPr>
          <a:xfrm>
            <a:off x="7755804" y="4108546"/>
            <a:ext cx="963251" cy="475529"/>
          </a:xfrm>
          <a:prstGeom prst="rect">
            <a:avLst/>
          </a:prstGeom>
        </p:spPr>
      </p:pic>
      <p:pic>
        <p:nvPicPr>
          <p:cNvPr id="8" name="Picture 7">
            <a:extLst>
              <a:ext uri="{FF2B5EF4-FFF2-40B4-BE49-F238E27FC236}">
                <a16:creationId xmlns:a16="http://schemas.microsoft.com/office/drawing/2014/main" id="{D9E98451-2D87-4F1D-A400-3C23F35017C2}"/>
              </a:ext>
            </a:extLst>
          </p:cNvPr>
          <p:cNvPicPr>
            <a:picLocks noChangeAspect="1"/>
          </p:cNvPicPr>
          <p:nvPr/>
        </p:nvPicPr>
        <p:blipFill>
          <a:blip r:embed="rId4"/>
          <a:stretch>
            <a:fillRect/>
          </a:stretch>
        </p:blipFill>
        <p:spPr>
          <a:xfrm>
            <a:off x="6014303" y="5030718"/>
            <a:ext cx="963251" cy="475529"/>
          </a:xfrm>
          <a:prstGeom prst="rect">
            <a:avLst/>
          </a:prstGeom>
        </p:spPr>
      </p:pic>
    </p:spTree>
    <p:extLst>
      <p:ext uri="{BB962C8B-B14F-4D97-AF65-F5344CB8AC3E}">
        <p14:creationId xmlns:p14="http://schemas.microsoft.com/office/powerpoint/2010/main" val="34756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626E-B5E9-4066-8879-BB48B91067B2}"/>
              </a:ext>
            </a:extLst>
          </p:cNvPr>
          <p:cNvSpPr>
            <a:spLocks noGrp="1"/>
          </p:cNvSpPr>
          <p:nvPr>
            <p:ph type="title"/>
          </p:nvPr>
        </p:nvSpPr>
        <p:spPr/>
        <p:txBody>
          <a:bodyPr/>
          <a:lstStyle/>
          <a:p>
            <a:r>
              <a:rPr lang="en-GB" dirty="0"/>
              <a:t>Complete your profile – Work Experience</a:t>
            </a:r>
          </a:p>
        </p:txBody>
      </p:sp>
      <p:sp>
        <p:nvSpPr>
          <p:cNvPr id="3" name="Text Placeholder 2">
            <a:extLst>
              <a:ext uri="{FF2B5EF4-FFF2-40B4-BE49-F238E27FC236}">
                <a16:creationId xmlns:a16="http://schemas.microsoft.com/office/drawing/2014/main" id="{FE6D5EE3-35A5-444E-8852-3B26BEF90E3E}"/>
              </a:ext>
            </a:extLst>
          </p:cNvPr>
          <p:cNvSpPr>
            <a:spLocks noGrp="1"/>
          </p:cNvSpPr>
          <p:nvPr>
            <p:ph type="body" idx="1"/>
          </p:nvPr>
        </p:nvSpPr>
        <p:spPr/>
        <p:txBody>
          <a:bodyPr/>
          <a:lstStyle/>
          <a:p>
            <a:r>
              <a:rPr lang="en-GB" dirty="0"/>
              <a:t>If you have undertaken any type of work experience, enter the details in here.</a:t>
            </a:r>
          </a:p>
          <a:p>
            <a:r>
              <a:rPr lang="en-GB" dirty="0"/>
              <a:t>If you have not had the chance to do any work experience, tick the box highlighted.</a:t>
            </a:r>
          </a:p>
          <a:p>
            <a:endParaRPr lang="en-GB" dirty="0"/>
          </a:p>
          <a:p>
            <a:endParaRPr lang="en-GB" dirty="0"/>
          </a:p>
          <a:p>
            <a:endParaRPr lang="en-GB" dirty="0"/>
          </a:p>
          <a:p>
            <a:endParaRPr lang="en-GB" dirty="0"/>
          </a:p>
          <a:p>
            <a:endParaRPr lang="en-GB" dirty="0"/>
          </a:p>
          <a:p>
            <a:r>
              <a:rPr lang="en-GB" dirty="0"/>
              <a:t>There is no need to enter any reference information so click on the green </a:t>
            </a:r>
            <a:r>
              <a:rPr lang="en-GB" b="1" dirty="0"/>
              <a:t>Save and Update Template </a:t>
            </a:r>
            <a:r>
              <a:rPr lang="en-GB" dirty="0"/>
              <a:t>button to continue.</a:t>
            </a:r>
          </a:p>
          <a:p>
            <a:endParaRPr lang="en-GB" dirty="0"/>
          </a:p>
          <a:p>
            <a:endParaRPr lang="en-GB" dirty="0"/>
          </a:p>
          <a:p>
            <a:endParaRPr lang="en-GB" dirty="0"/>
          </a:p>
          <a:p>
            <a:endParaRPr lang="en-GB" dirty="0"/>
          </a:p>
        </p:txBody>
      </p:sp>
      <p:pic>
        <p:nvPicPr>
          <p:cNvPr id="4" name="Graphic 3" descr="Construction worker">
            <a:extLst>
              <a:ext uri="{FF2B5EF4-FFF2-40B4-BE49-F238E27FC236}">
                <a16:creationId xmlns:a16="http://schemas.microsoft.com/office/drawing/2014/main" id="{853F5D01-4294-47A0-823E-066E00D4A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5627" y="2957527"/>
            <a:ext cx="914400" cy="914400"/>
          </a:xfrm>
          <a:prstGeom prst="rect">
            <a:avLst/>
          </a:prstGeom>
        </p:spPr>
      </p:pic>
      <p:pic>
        <p:nvPicPr>
          <p:cNvPr id="5" name="Picture 4">
            <a:extLst>
              <a:ext uri="{FF2B5EF4-FFF2-40B4-BE49-F238E27FC236}">
                <a16:creationId xmlns:a16="http://schemas.microsoft.com/office/drawing/2014/main" id="{0AB39C62-BBFD-4816-AD19-D14BAF7E636B}"/>
              </a:ext>
            </a:extLst>
          </p:cNvPr>
          <p:cNvPicPr>
            <a:picLocks noChangeAspect="1"/>
          </p:cNvPicPr>
          <p:nvPr/>
        </p:nvPicPr>
        <p:blipFill>
          <a:blip r:embed="rId4"/>
          <a:stretch>
            <a:fillRect/>
          </a:stretch>
        </p:blipFill>
        <p:spPr>
          <a:xfrm>
            <a:off x="6044494" y="2971760"/>
            <a:ext cx="914479" cy="914479"/>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5834B921-0F54-4D33-8431-BDFB7823B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34" y="3132353"/>
            <a:ext cx="4417623" cy="1640256"/>
          </a:xfrm>
          <a:prstGeom prst="rect">
            <a:avLst/>
          </a:prstGeom>
        </p:spPr>
      </p:pic>
      <p:pic>
        <p:nvPicPr>
          <p:cNvPr id="8" name="Picture 7">
            <a:extLst>
              <a:ext uri="{FF2B5EF4-FFF2-40B4-BE49-F238E27FC236}">
                <a16:creationId xmlns:a16="http://schemas.microsoft.com/office/drawing/2014/main" id="{AA42EDB2-64E4-4486-A8A3-BD1E88B57411}"/>
              </a:ext>
            </a:extLst>
          </p:cNvPr>
          <p:cNvPicPr>
            <a:picLocks noChangeAspect="1"/>
          </p:cNvPicPr>
          <p:nvPr/>
        </p:nvPicPr>
        <p:blipFill>
          <a:blip r:embed="rId6"/>
          <a:stretch>
            <a:fillRect/>
          </a:stretch>
        </p:blipFill>
        <p:spPr>
          <a:xfrm>
            <a:off x="1855304" y="4141418"/>
            <a:ext cx="145774" cy="375417"/>
          </a:xfrm>
          <a:prstGeom prst="rect">
            <a:avLst/>
          </a:prstGeom>
        </p:spPr>
      </p:pic>
      <p:pic>
        <p:nvPicPr>
          <p:cNvPr id="10" name="Graphic 9" descr="Office worker">
            <a:extLst>
              <a:ext uri="{FF2B5EF4-FFF2-40B4-BE49-F238E27FC236}">
                <a16:creationId xmlns:a16="http://schemas.microsoft.com/office/drawing/2014/main" id="{7BF1C7F7-6CCE-4863-ACA0-382E46EB05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4573" y="3858209"/>
            <a:ext cx="914400" cy="914400"/>
          </a:xfrm>
          <a:prstGeom prst="rect">
            <a:avLst/>
          </a:prstGeom>
        </p:spPr>
      </p:pic>
      <p:pic>
        <p:nvPicPr>
          <p:cNvPr id="12" name="Graphic 11" descr="Wheelbarrow">
            <a:extLst>
              <a:ext uri="{FF2B5EF4-FFF2-40B4-BE49-F238E27FC236}">
                <a16:creationId xmlns:a16="http://schemas.microsoft.com/office/drawing/2014/main" id="{B8CE4115-82CF-4795-AE07-D1F7C99E64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35627" y="3871927"/>
            <a:ext cx="914400" cy="914400"/>
          </a:xfrm>
          <a:prstGeom prst="rect">
            <a:avLst/>
          </a:prstGeom>
        </p:spPr>
      </p:pic>
    </p:spTree>
    <p:extLst>
      <p:ext uri="{BB962C8B-B14F-4D97-AF65-F5344CB8AC3E}">
        <p14:creationId xmlns:p14="http://schemas.microsoft.com/office/powerpoint/2010/main" val="139048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5607-F8F6-4E60-BF4B-ACAD5DBA2960}"/>
              </a:ext>
            </a:extLst>
          </p:cNvPr>
          <p:cNvSpPr>
            <a:spLocks noGrp="1"/>
          </p:cNvSpPr>
          <p:nvPr>
            <p:ph type="title"/>
          </p:nvPr>
        </p:nvSpPr>
        <p:spPr/>
        <p:txBody>
          <a:bodyPr/>
          <a:lstStyle/>
          <a:p>
            <a:r>
              <a:rPr lang="en-GB" dirty="0"/>
              <a:t>Complete your profile – Personal Statement</a:t>
            </a:r>
          </a:p>
        </p:txBody>
      </p:sp>
      <p:sp>
        <p:nvSpPr>
          <p:cNvPr id="3" name="Text Placeholder 2">
            <a:extLst>
              <a:ext uri="{FF2B5EF4-FFF2-40B4-BE49-F238E27FC236}">
                <a16:creationId xmlns:a16="http://schemas.microsoft.com/office/drawing/2014/main" id="{FE50C10B-949D-49C2-8A81-79E761995C9C}"/>
              </a:ext>
            </a:extLst>
          </p:cNvPr>
          <p:cNvSpPr>
            <a:spLocks noGrp="1"/>
          </p:cNvSpPr>
          <p:nvPr>
            <p:ph type="body" idx="1"/>
          </p:nvPr>
        </p:nvSpPr>
        <p:spPr/>
        <p:txBody>
          <a:bodyPr/>
          <a:lstStyle/>
          <a:p>
            <a:r>
              <a:rPr lang="en-GB" b="1" dirty="0"/>
              <a:t>Personal Statement –</a:t>
            </a:r>
          </a:p>
          <a:p>
            <a:r>
              <a:rPr lang="en-GB" dirty="0"/>
              <a:t>The Personal Statement is a chance to talk about your skills, experiences and any future ambitions or aspirations.  </a:t>
            </a:r>
          </a:p>
          <a:p>
            <a:r>
              <a:rPr lang="en-GB" dirty="0"/>
              <a:t>Entering a statement will strengthen any applications you make and is good practice by preparing you for any future job or university applications but is not mandatory.</a:t>
            </a:r>
          </a:p>
          <a:p>
            <a:r>
              <a:rPr lang="en-GB" dirty="0"/>
              <a:t>There is a minimum (40 characters) and maximum (4,000 characters) value – but if you do not want to enter anything in here - enter 40 spaces.</a:t>
            </a:r>
          </a:p>
          <a:p>
            <a:r>
              <a:rPr lang="en-GB" dirty="0"/>
              <a:t>Click the green </a:t>
            </a:r>
            <a:r>
              <a:rPr lang="en-GB" b="1" dirty="0"/>
              <a:t>Save and Update Template </a:t>
            </a:r>
            <a:r>
              <a:rPr lang="en-GB" dirty="0"/>
              <a:t>button when you are happy with your statement.</a:t>
            </a:r>
          </a:p>
        </p:txBody>
      </p:sp>
      <p:pic>
        <p:nvPicPr>
          <p:cNvPr id="4" name="Picture 3">
            <a:extLst>
              <a:ext uri="{FF2B5EF4-FFF2-40B4-BE49-F238E27FC236}">
                <a16:creationId xmlns:a16="http://schemas.microsoft.com/office/drawing/2014/main" id="{9472C854-C274-4EA4-AB90-ED73085F3B29}"/>
              </a:ext>
            </a:extLst>
          </p:cNvPr>
          <p:cNvPicPr>
            <a:picLocks noChangeAspect="1"/>
          </p:cNvPicPr>
          <p:nvPr/>
        </p:nvPicPr>
        <p:blipFill>
          <a:blip r:embed="rId2"/>
          <a:stretch>
            <a:fillRect/>
          </a:stretch>
        </p:blipFill>
        <p:spPr>
          <a:xfrm>
            <a:off x="0" y="1589517"/>
            <a:ext cx="634039" cy="634039"/>
          </a:xfrm>
          <a:prstGeom prst="rect">
            <a:avLst/>
          </a:prstGeom>
        </p:spPr>
      </p:pic>
    </p:spTree>
    <p:extLst>
      <p:ext uri="{BB962C8B-B14F-4D97-AF65-F5344CB8AC3E}">
        <p14:creationId xmlns:p14="http://schemas.microsoft.com/office/powerpoint/2010/main" val="349828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CF7C-8784-4190-8045-8184C3FAF6C8}"/>
              </a:ext>
            </a:extLst>
          </p:cNvPr>
          <p:cNvSpPr>
            <a:spLocks noGrp="1"/>
          </p:cNvSpPr>
          <p:nvPr>
            <p:ph type="title"/>
          </p:nvPr>
        </p:nvSpPr>
        <p:spPr/>
        <p:txBody>
          <a:bodyPr>
            <a:normAutofit fontScale="90000"/>
          </a:bodyPr>
          <a:lstStyle/>
          <a:p>
            <a:r>
              <a:rPr lang="en-GB" dirty="0"/>
              <a:t>Complete your profile – Equality and Diversity Information</a:t>
            </a:r>
          </a:p>
        </p:txBody>
      </p:sp>
      <p:sp>
        <p:nvSpPr>
          <p:cNvPr id="3" name="Text Placeholder 2">
            <a:extLst>
              <a:ext uri="{FF2B5EF4-FFF2-40B4-BE49-F238E27FC236}">
                <a16:creationId xmlns:a16="http://schemas.microsoft.com/office/drawing/2014/main" id="{4E42709E-9EA5-4CE4-B8F1-E0F96A740AC8}"/>
              </a:ext>
            </a:extLst>
          </p:cNvPr>
          <p:cNvSpPr>
            <a:spLocks noGrp="1"/>
          </p:cNvSpPr>
          <p:nvPr>
            <p:ph type="body" idx="1"/>
          </p:nvPr>
        </p:nvSpPr>
        <p:spPr/>
        <p:txBody>
          <a:bodyPr/>
          <a:lstStyle/>
          <a:p>
            <a:r>
              <a:rPr lang="en-GB" dirty="0"/>
              <a:t>We do not collect this information, so click on the green </a:t>
            </a:r>
            <a:r>
              <a:rPr lang="en-GB" b="1" dirty="0"/>
              <a:t>Save and Update Template</a:t>
            </a:r>
            <a:r>
              <a:rPr lang="en-GB" dirty="0"/>
              <a:t> button to continue.</a:t>
            </a:r>
          </a:p>
          <a:p>
            <a:endParaRPr lang="en-GB" dirty="0"/>
          </a:p>
          <a:p>
            <a:endParaRPr lang="en-GB" dirty="0"/>
          </a:p>
          <a:p>
            <a:endParaRPr lang="en-GB" dirty="0"/>
          </a:p>
          <a:p>
            <a:endParaRPr lang="en-GB" dirty="0"/>
          </a:p>
          <a:p>
            <a:endParaRPr lang="en-GB" dirty="0"/>
          </a:p>
          <a:p>
            <a:endParaRPr lang="en-GB" dirty="0"/>
          </a:p>
          <a:p>
            <a:endParaRPr lang="en-GB" dirty="0"/>
          </a:p>
          <a:p>
            <a:r>
              <a:rPr lang="en-GB" dirty="0"/>
              <a:t>Your Profile Template is now complete and you can begin to search and apply for courses.</a:t>
            </a:r>
          </a:p>
          <a:p>
            <a:endParaRPr lang="en-GB" dirty="0"/>
          </a:p>
          <a:p>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67FE03EB-E938-46E7-8572-F5E494BDE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565" y="2245871"/>
            <a:ext cx="5017346" cy="2678178"/>
          </a:xfrm>
          <a:prstGeom prst="rect">
            <a:avLst/>
          </a:prstGeom>
        </p:spPr>
      </p:pic>
    </p:spTree>
    <p:extLst>
      <p:ext uri="{BB962C8B-B14F-4D97-AF65-F5344CB8AC3E}">
        <p14:creationId xmlns:p14="http://schemas.microsoft.com/office/powerpoint/2010/main" val="68219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490-25CA-4924-BACC-6CE8A807A51E}"/>
              </a:ext>
            </a:extLst>
          </p:cNvPr>
          <p:cNvSpPr>
            <a:spLocks noGrp="1"/>
          </p:cNvSpPr>
          <p:nvPr>
            <p:ph type="title"/>
          </p:nvPr>
        </p:nvSpPr>
        <p:spPr/>
        <p:txBody>
          <a:bodyPr>
            <a:normAutofit/>
          </a:bodyPr>
          <a:lstStyle/>
          <a:p>
            <a:r>
              <a:rPr lang="en-GB" sz="2800" dirty="0"/>
              <a:t>Searching for Courses</a:t>
            </a:r>
          </a:p>
        </p:txBody>
      </p:sp>
      <p:sp>
        <p:nvSpPr>
          <p:cNvPr id="3" name="Text Placeholder 2">
            <a:extLst>
              <a:ext uri="{FF2B5EF4-FFF2-40B4-BE49-F238E27FC236}">
                <a16:creationId xmlns:a16="http://schemas.microsoft.com/office/drawing/2014/main" id="{0E36A3E6-ED28-4AA0-A9DE-CB58F3C62DD9}"/>
              </a:ext>
            </a:extLst>
          </p:cNvPr>
          <p:cNvSpPr>
            <a:spLocks noGrp="1"/>
          </p:cNvSpPr>
          <p:nvPr>
            <p:ph type="body" idx="1"/>
          </p:nvPr>
        </p:nvSpPr>
        <p:spPr/>
        <p:txBody>
          <a:bodyPr/>
          <a:lstStyle/>
          <a:p>
            <a:r>
              <a:rPr lang="en-GB" dirty="0"/>
              <a:t>You can search for a course by name, provider, sector or qualification. ….</a:t>
            </a:r>
          </a:p>
        </p:txBody>
      </p:sp>
      <p:pic>
        <p:nvPicPr>
          <p:cNvPr id="5" name="Picture 4" descr="A screenshot of a cell phone&#10;&#10;Description automatically generated">
            <a:extLst>
              <a:ext uri="{FF2B5EF4-FFF2-40B4-BE49-F238E27FC236}">
                <a16:creationId xmlns:a16="http://schemas.microsoft.com/office/drawing/2014/main" id="{65386EA8-CC01-4EB2-9450-D315F42CC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104" y="2075612"/>
            <a:ext cx="5271800" cy="3323526"/>
          </a:xfrm>
          <a:prstGeom prst="rect">
            <a:avLst/>
          </a:prstGeom>
        </p:spPr>
      </p:pic>
      <p:pic>
        <p:nvPicPr>
          <p:cNvPr id="6" name="Picture 5">
            <a:extLst>
              <a:ext uri="{FF2B5EF4-FFF2-40B4-BE49-F238E27FC236}">
                <a16:creationId xmlns:a16="http://schemas.microsoft.com/office/drawing/2014/main" id="{E3267174-CBA9-4745-AA49-04BE761DC784}"/>
              </a:ext>
            </a:extLst>
          </p:cNvPr>
          <p:cNvPicPr>
            <a:picLocks noChangeAspect="1"/>
          </p:cNvPicPr>
          <p:nvPr/>
        </p:nvPicPr>
        <p:blipFill>
          <a:blip r:embed="rId3"/>
          <a:stretch>
            <a:fillRect/>
          </a:stretch>
        </p:blipFill>
        <p:spPr>
          <a:xfrm>
            <a:off x="4901418" y="3835296"/>
            <a:ext cx="719390" cy="353599"/>
          </a:xfrm>
          <a:prstGeom prst="rect">
            <a:avLst/>
          </a:prstGeom>
        </p:spPr>
      </p:pic>
      <p:pic>
        <p:nvPicPr>
          <p:cNvPr id="7" name="Picture 6">
            <a:extLst>
              <a:ext uri="{FF2B5EF4-FFF2-40B4-BE49-F238E27FC236}">
                <a16:creationId xmlns:a16="http://schemas.microsoft.com/office/drawing/2014/main" id="{3BB21A5D-CECD-4DC6-85C9-3FA5F46CE87D}"/>
              </a:ext>
            </a:extLst>
          </p:cNvPr>
          <p:cNvPicPr>
            <a:picLocks noChangeAspect="1"/>
          </p:cNvPicPr>
          <p:nvPr/>
        </p:nvPicPr>
        <p:blipFill>
          <a:blip r:embed="rId3"/>
          <a:stretch>
            <a:fillRect/>
          </a:stretch>
        </p:blipFill>
        <p:spPr>
          <a:xfrm>
            <a:off x="4436309" y="3835296"/>
            <a:ext cx="465109" cy="353599"/>
          </a:xfrm>
          <a:prstGeom prst="rect">
            <a:avLst/>
          </a:prstGeom>
        </p:spPr>
      </p:pic>
      <p:pic>
        <p:nvPicPr>
          <p:cNvPr id="8" name="Picture 7">
            <a:extLst>
              <a:ext uri="{FF2B5EF4-FFF2-40B4-BE49-F238E27FC236}">
                <a16:creationId xmlns:a16="http://schemas.microsoft.com/office/drawing/2014/main" id="{05EFF113-ADA5-40F1-848E-9EE679287A78}"/>
              </a:ext>
            </a:extLst>
          </p:cNvPr>
          <p:cNvPicPr>
            <a:picLocks noChangeAspect="1"/>
          </p:cNvPicPr>
          <p:nvPr/>
        </p:nvPicPr>
        <p:blipFill>
          <a:blip r:embed="rId3"/>
          <a:stretch>
            <a:fillRect/>
          </a:stretch>
        </p:blipFill>
        <p:spPr>
          <a:xfrm>
            <a:off x="3822733" y="3835295"/>
            <a:ext cx="670271" cy="353599"/>
          </a:xfrm>
          <a:prstGeom prst="rect">
            <a:avLst/>
          </a:prstGeom>
        </p:spPr>
      </p:pic>
      <p:pic>
        <p:nvPicPr>
          <p:cNvPr id="9" name="Picture 8">
            <a:extLst>
              <a:ext uri="{FF2B5EF4-FFF2-40B4-BE49-F238E27FC236}">
                <a16:creationId xmlns:a16="http://schemas.microsoft.com/office/drawing/2014/main" id="{9C9BC098-385C-4271-86D5-81A8EE9B1A85}"/>
              </a:ext>
            </a:extLst>
          </p:cNvPr>
          <p:cNvPicPr>
            <a:picLocks noChangeAspect="1"/>
          </p:cNvPicPr>
          <p:nvPr/>
        </p:nvPicPr>
        <p:blipFill>
          <a:blip r:embed="rId3"/>
          <a:stretch>
            <a:fillRect/>
          </a:stretch>
        </p:blipFill>
        <p:spPr>
          <a:xfrm>
            <a:off x="2411896" y="3252200"/>
            <a:ext cx="4346713" cy="401829"/>
          </a:xfrm>
          <a:prstGeom prst="rect">
            <a:avLst/>
          </a:prstGeom>
        </p:spPr>
      </p:pic>
    </p:spTree>
    <p:extLst>
      <p:ext uri="{BB962C8B-B14F-4D97-AF65-F5344CB8AC3E}">
        <p14:creationId xmlns:p14="http://schemas.microsoft.com/office/powerpoint/2010/main" val="230508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36D2-786F-42E3-99EC-A615CB0166D4}"/>
              </a:ext>
            </a:extLst>
          </p:cNvPr>
          <p:cNvSpPr>
            <a:spLocks noGrp="1"/>
          </p:cNvSpPr>
          <p:nvPr>
            <p:ph type="title"/>
          </p:nvPr>
        </p:nvSpPr>
        <p:spPr/>
        <p:txBody>
          <a:bodyPr>
            <a:noAutofit/>
          </a:bodyPr>
          <a:lstStyle/>
          <a:p>
            <a:r>
              <a:rPr lang="en-GB" sz="2800" dirty="0"/>
              <a:t>Add to your favourites</a:t>
            </a:r>
          </a:p>
        </p:txBody>
      </p:sp>
      <p:sp>
        <p:nvSpPr>
          <p:cNvPr id="3" name="Text Placeholder 2">
            <a:extLst>
              <a:ext uri="{FF2B5EF4-FFF2-40B4-BE49-F238E27FC236}">
                <a16:creationId xmlns:a16="http://schemas.microsoft.com/office/drawing/2014/main" id="{7284BAB0-4469-40BB-9F89-8BBDA4C593D5}"/>
              </a:ext>
            </a:extLst>
          </p:cNvPr>
          <p:cNvSpPr>
            <a:spLocks noGrp="1"/>
          </p:cNvSpPr>
          <p:nvPr>
            <p:ph type="body" idx="1"/>
          </p:nvPr>
        </p:nvSpPr>
        <p:spPr/>
        <p:txBody>
          <a:bodyPr/>
          <a:lstStyle/>
          <a:p>
            <a:r>
              <a:rPr lang="en-GB" dirty="0"/>
              <a:t>Click on a course that is of interest to view further details – and if you would like to consider applying, save it to your favourites for later.</a:t>
            </a:r>
          </a:p>
        </p:txBody>
      </p:sp>
      <p:pic>
        <p:nvPicPr>
          <p:cNvPr id="5" name="Picture 4" descr="A screenshot of a cell phone&#10;&#10;Description automatically generated">
            <a:extLst>
              <a:ext uri="{FF2B5EF4-FFF2-40B4-BE49-F238E27FC236}">
                <a16:creationId xmlns:a16="http://schemas.microsoft.com/office/drawing/2014/main" id="{75B8C514-F796-411F-9C48-0A088428B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687" y="2294216"/>
            <a:ext cx="5280626" cy="3465588"/>
          </a:xfrm>
          <a:prstGeom prst="rect">
            <a:avLst/>
          </a:prstGeom>
        </p:spPr>
      </p:pic>
      <p:pic>
        <p:nvPicPr>
          <p:cNvPr id="6" name="Picture 5">
            <a:extLst>
              <a:ext uri="{FF2B5EF4-FFF2-40B4-BE49-F238E27FC236}">
                <a16:creationId xmlns:a16="http://schemas.microsoft.com/office/drawing/2014/main" id="{A1F108F0-D27B-4E96-9DBF-288A5992BAE9}"/>
              </a:ext>
            </a:extLst>
          </p:cNvPr>
          <p:cNvPicPr>
            <a:picLocks noChangeAspect="1"/>
          </p:cNvPicPr>
          <p:nvPr/>
        </p:nvPicPr>
        <p:blipFill>
          <a:blip r:embed="rId3"/>
          <a:stretch>
            <a:fillRect/>
          </a:stretch>
        </p:blipFill>
        <p:spPr>
          <a:xfrm>
            <a:off x="3087757" y="4578606"/>
            <a:ext cx="3843130" cy="457240"/>
          </a:xfrm>
          <a:prstGeom prst="rect">
            <a:avLst/>
          </a:prstGeom>
        </p:spPr>
      </p:pic>
    </p:spTree>
    <p:extLst>
      <p:ext uri="{BB962C8B-B14F-4D97-AF65-F5344CB8AC3E}">
        <p14:creationId xmlns:p14="http://schemas.microsoft.com/office/powerpoint/2010/main" val="364604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9323-C63C-4E5B-B755-221319A5B63F}"/>
              </a:ext>
            </a:extLst>
          </p:cNvPr>
          <p:cNvSpPr>
            <a:spLocks noGrp="1"/>
          </p:cNvSpPr>
          <p:nvPr>
            <p:ph type="title"/>
          </p:nvPr>
        </p:nvSpPr>
        <p:spPr>
          <a:xfrm>
            <a:off x="1305017" y="564021"/>
            <a:ext cx="6533966" cy="717847"/>
          </a:xfrm>
        </p:spPr>
        <p:txBody>
          <a:bodyPr>
            <a:normAutofit/>
          </a:bodyPr>
          <a:lstStyle/>
          <a:p>
            <a:r>
              <a:rPr lang="en-GB" sz="2800" dirty="0"/>
              <a:t>What happens after Year 11?</a:t>
            </a:r>
          </a:p>
        </p:txBody>
      </p:sp>
      <p:sp>
        <p:nvSpPr>
          <p:cNvPr id="3" name="Content Placeholder 2">
            <a:extLst>
              <a:ext uri="{FF2B5EF4-FFF2-40B4-BE49-F238E27FC236}">
                <a16:creationId xmlns:a16="http://schemas.microsoft.com/office/drawing/2014/main" id="{A628D74B-299D-46AF-9D20-8B267C5E5D69}"/>
              </a:ext>
            </a:extLst>
          </p:cNvPr>
          <p:cNvSpPr>
            <a:spLocks noGrp="1"/>
          </p:cNvSpPr>
          <p:nvPr>
            <p:ph idx="1"/>
          </p:nvPr>
        </p:nvSpPr>
        <p:spPr>
          <a:xfrm>
            <a:off x="641469" y="1589518"/>
            <a:ext cx="7886700" cy="4021169"/>
          </a:xfrm>
        </p:spPr>
        <p:txBody>
          <a:bodyPr/>
          <a:lstStyle/>
          <a:p>
            <a:endParaRPr lang="en-GB" dirty="0"/>
          </a:p>
          <a:p>
            <a:endParaRPr lang="en-GB" dirty="0"/>
          </a:p>
          <a:p>
            <a:endParaRPr lang="en-GB" dirty="0"/>
          </a:p>
          <a:p>
            <a:r>
              <a:rPr lang="en-GB" dirty="0"/>
              <a:t>If you are around 16 years old, it’s time to start thinking about your future.  You need to stay in education or training until you’re 18. How you do this is up to you but you </a:t>
            </a:r>
            <a:r>
              <a:rPr lang="en-GB" b="1" dirty="0"/>
              <a:t>must</a:t>
            </a:r>
            <a:r>
              <a:rPr lang="en-GB" dirty="0"/>
              <a:t> do one of the following:-</a:t>
            </a:r>
          </a:p>
          <a:p>
            <a:endParaRPr lang="en-GB" dirty="0"/>
          </a:p>
          <a:p>
            <a:pPr marL="342900" indent="-342900">
              <a:buFont typeface="Arial" panose="020B0604020202020204" pitchFamily="34" charset="0"/>
              <a:buChar char="•"/>
            </a:pPr>
            <a:r>
              <a:rPr lang="en-GB" dirty="0"/>
              <a:t>Study full time in a school, college or with a training provider</a:t>
            </a:r>
          </a:p>
          <a:p>
            <a:pPr marL="342900" indent="-342900">
              <a:buFont typeface="Arial" panose="020B0604020202020204" pitchFamily="34" charset="0"/>
              <a:buChar char="•"/>
            </a:pPr>
            <a:r>
              <a:rPr lang="en-GB" dirty="0"/>
              <a:t>Work full time with learning attached, like an apprenticeship</a:t>
            </a:r>
          </a:p>
          <a:p>
            <a:pPr marL="342900" indent="-342900">
              <a:buFont typeface="Arial" panose="020B0604020202020204" pitchFamily="34" charset="0"/>
              <a:buChar char="•"/>
            </a:pPr>
            <a:r>
              <a:rPr lang="en-GB" dirty="0"/>
              <a:t>Study part time if you are working part time, self-employed or volunteering</a:t>
            </a:r>
          </a:p>
          <a:p>
            <a:pPr marL="342900" indent="-342900">
              <a:buFont typeface="Arial" panose="020B0604020202020204" pitchFamily="34" charset="0"/>
              <a:buChar char="•"/>
            </a:pPr>
            <a:endParaRPr lang="en-GB" dirty="0"/>
          </a:p>
          <a:p>
            <a:endParaRPr lang="en-GB" dirty="0"/>
          </a:p>
        </p:txBody>
      </p:sp>
      <p:pic>
        <p:nvPicPr>
          <p:cNvPr id="8" name="Picture 7">
            <a:extLst>
              <a:ext uri="{FF2B5EF4-FFF2-40B4-BE49-F238E27FC236}">
                <a16:creationId xmlns:a16="http://schemas.microsoft.com/office/drawing/2014/main" id="{3A2F8361-87B8-45B3-B487-7565C1145815}"/>
              </a:ext>
            </a:extLst>
          </p:cNvPr>
          <p:cNvPicPr>
            <a:picLocks noChangeAspect="1"/>
          </p:cNvPicPr>
          <p:nvPr/>
        </p:nvPicPr>
        <p:blipFill>
          <a:blip r:embed="rId2"/>
          <a:stretch>
            <a:fillRect/>
          </a:stretch>
        </p:blipFill>
        <p:spPr>
          <a:xfrm>
            <a:off x="1305017" y="1474262"/>
            <a:ext cx="914479" cy="914479"/>
          </a:xfrm>
          <a:prstGeom prst="rect">
            <a:avLst/>
          </a:prstGeom>
        </p:spPr>
      </p:pic>
      <p:pic>
        <p:nvPicPr>
          <p:cNvPr id="10" name="Picture 9">
            <a:extLst>
              <a:ext uri="{FF2B5EF4-FFF2-40B4-BE49-F238E27FC236}">
                <a16:creationId xmlns:a16="http://schemas.microsoft.com/office/drawing/2014/main" id="{A11009C9-1697-4CAD-8319-2570A27F105D}"/>
              </a:ext>
            </a:extLst>
          </p:cNvPr>
          <p:cNvPicPr>
            <a:picLocks noChangeAspect="1"/>
          </p:cNvPicPr>
          <p:nvPr/>
        </p:nvPicPr>
        <p:blipFill>
          <a:blip r:embed="rId3"/>
          <a:stretch>
            <a:fillRect/>
          </a:stretch>
        </p:blipFill>
        <p:spPr>
          <a:xfrm>
            <a:off x="6061651" y="1474258"/>
            <a:ext cx="914479" cy="914479"/>
          </a:xfrm>
          <a:prstGeom prst="rect">
            <a:avLst/>
          </a:prstGeom>
        </p:spPr>
      </p:pic>
      <p:pic>
        <p:nvPicPr>
          <p:cNvPr id="11" name="Picture 10">
            <a:extLst>
              <a:ext uri="{FF2B5EF4-FFF2-40B4-BE49-F238E27FC236}">
                <a16:creationId xmlns:a16="http://schemas.microsoft.com/office/drawing/2014/main" id="{A2DCCF6F-A3A7-4AD0-9426-2483274EC170}"/>
              </a:ext>
            </a:extLst>
          </p:cNvPr>
          <p:cNvPicPr>
            <a:picLocks noChangeAspect="1"/>
          </p:cNvPicPr>
          <p:nvPr/>
        </p:nvPicPr>
        <p:blipFill>
          <a:blip r:embed="rId4"/>
          <a:stretch>
            <a:fillRect/>
          </a:stretch>
        </p:blipFill>
        <p:spPr>
          <a:xfrm>
            <a:off x="3257550" y="1474260"/>
            <a:ext cx="914479" cy="914479"/>
          </a:xfrm>
          <a:prstGeom prst="rect">
            <a:avLst/>
          </a:prstGeom>
        </p:spPr>
      </p:pic>
      <p:pic>
        <p:nvPicPr>
          <p:cNvPr id="12" name="Picture 11">
            <a:extLst>
              <a:ext uri="{FF2B5EF4-FFF2-40B4-BE49-F238E27FC236}">
                <a16:creationId xmlns:a16="http://schemas.microsoft.com/office/drawing/2014/main" id="{0DC350F7-720D-490B-843E-978C51D964B9}"/>
              </a:ext>
            </a:extLst>
          </p:cNvPr>
          <p:cNvPicPr>
            <a:picLocks noChangeAspect="1"/>
          </p:cNvPicPr>
          <p:nvPr/>
        </p:nvPicPr>
        <p:blipFill>
          <a:blip r:embed="rId5"/>
          <a:stretch>
            <a:fillRect/>
          </a:stretch>
        </p:blipFill>
        <p:spPr>
          <a:xfrm>
            <a:off x="5084260" y="1474259"/>
            <a:ext cx="914479" cy="914479"/>
          </a:xfrm>
          <a:prstGeom prst="rect">
            <a:avLst/>
          </a:prstGeom>
        </p:spPr>
      </p:pic>
      <p:pic>
        <p:nvPicPr>
          <p:cNvPr id="13" name="Picture 12">
            <a:extLst>
              <a:ext uri="{FF2B5EF4-FFF2-40B4-BE49-F238E27FC236}">
                <a16:creationId xmlns:a16="http://schemas.microsoft.com/office/drawing/2014/main" id="{BF300FB0-9F9A-4FF5-8051-9B44F793F1FA}"/>
              </a:ext>
            </a:extLst>
          </p:cNvPr>
          <p:cNvPicPr>
            <a:picLocks noChangeAspect="1"/>
          </p:cNvPicPr>
          <p:nvPr/>
        </p:nvPicPr>
        <p:blipFill>
          <a:blip r:embed="rId6"/>
          <a:stretch>
            <a:fillRect/>
          </a:stretch>
        </p:blipFill>
        <p:spPr>
          <a:xfrm>
            <a:off x="4170905" y="1454317"/>
            <a:ext cx="914479" cy="914479"/>
          </a:xfrm>
          <a:prstGeom prst="rect">
            <a:avLst/>
          </a:prstGeom>
        </p:spPr>
      </p:pic>
      <p:pic>
        <p:nvPicPr>
          <p:cNvPr id="16" name="Picture 15">
            <a:extLst>
              <a:ext uri="{FF2B5EF4-FFF2-40B4-BE49-F238E27FC236}">
                <a16:creationId xmlns:a16="http://schemas.microsoft.com/office/drawing/2014/main" id="{4177340F-0482-45BE-A0BC-FE1B944EC559}"/>
              </a:ext>
            </a:extLst>
          </p:cNvPr>
          <p:cNvPicPr>
            <a:picLocks noChangeAspect="1"/>
          </p:cNvPicPr>
          <p:nvPr/>
        </p:nvPicPr>
        <p:blipFill>
          <a:blip r:embed="rId7"/>
          <a:stretch>
            <a:fillRect/>
          </a:stretch>
        </p:blipFill>
        <p:spPr>
          <a:xfrm>
            <a:off x="2280159" y="1474259"/>
            <a:ext cx="914479" cy="914479"/>
          </a:xfrm>
          <a:prstGeom prst="rect">
            <a:avLst/>
          </a:prstGeom>
        </p:spPr>
      </p:pic>
      <p:pic>
        <p:nvPicPr>
          <p:cNvPr id="17" name="Picture 16">
            <a:extLst>
              <a:ext uri="{FF2B5EF4-FFF2-40B4-BE49-F238E27FC236}">
                <a16:creationId xmlns:a16="http://schemas.microsoft.com/office/drawing/2014/main" id="{7011B9E9-F657-4ADC-954D-1D4CAC189255}"/>
              </a:ext>
            </a:extLst>
          </p:cNvPr>
          <p:cNvPicPr>
            <a:picLocks noChangeAspect="1"/>
          </p:cNvPicPr>
          <p:nvPr/>
        </p:nvPicPr>
        <p:blipFill>
          <a:blip r:embed="rId8"/>
          <a:stretch>
            <a:fillRect/>
          </a:stretch>
        </p:blipFill>
        <p:spPr>
          <a:xfrm>
            <a:off x="6898270" y="1417069"/>
            <a:ext cx="914479" cy="951727"/>
          </a:xfrm>
          <a:prstGeom prst="rect">
            <a:avLst/>
          </a:prstGeom>
        </p:spPr>
      </p:pic>
    </p:spTree>
    <p:extLst>
      <p:ext uri="{BB962C8B-B14F-4D97-AF65-F5344CB8AC3E}">
        <p14:creationId xmlns:p14="http://schemas.microsoft.com/office/powerpoint/2010/main" val="377514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6CF6-0C84-4D18-9ADF-AE5D2A362BD9}"/>
              </a:ext>
            </a:extLst>
          </p:cNvPr>
          <p:cNvSpPr>
            <a:spLocks noGrp="1"/>
          </p:cNvSpPr>
          <p:nvPr>
            <p:ph type="title"/>
          </p:nvPr>
        </p:nvSpPr>
        <p:spPr/>
        <p:txBody>
          <a:bodyPr>
            <a:normAutofit/>
          </a:bodyPr>
          <a:lstStyle/>
          <a:p>
            <a:r>
              <a:rPr lang="en-GB" sz="2800" dirty="0"/>
              <a:t>Your Favourites</a:t>
            </a:r>
          </a:p>
        </p:txBody>
      </p:sp>
      <p:sp>
        <p:nvSpPr>
          <p:cNvPr id="3" name="Text Placeholder 2">
            <a:extLst>
              <a:ext uri="{FF2B5EF4-FFF2-40B4-BE49-F238E27FC236}">
                <a16:creationId xmlns:a16="http://schemas.microsoft.com/office/drawing/2014/main" id="{676F5608-2B43-4CBD-AB34-B0AEA9274530}"/>
              </a:ext>
            </a:extLst>
          </p:cNvPr>
          <p:cNvSpPr>
            <a:spLocks noGrp="1"/>
          </p:cNvSpPr>
          <p:nvPr>
            <p:ph type="body" idx="1"/>
          </p:nvPr>
        </p:nvSpPr>
        <p:spPr/>
        <p:txBody>
          <a:bodyPr/>
          <a:lstStyle/>
          <a:p>
            <a:r>
              <a:rPr lang="en-GB" dirty="0"/>
              <a:t>You can view your favourites and add more courses at any time by clicking on the </a:t>
            </a:r>
            <a:r>
              <a:rPr lang="en-GB" b="1" dirty="0"/>
              <a:t>My Account</a:t>
            </a:r>
            <a:r>
              <a:rPr lang="en-GB" dirty="0"/>
              <a:t> or </a:t>
            </a:r>
            <a:r>
              <a:rPr lang="en-GB" b="1" dirty="0"/>
              <a:t>Favourites </a:t>
            </a:r>
            <a:r>
              <a:rPr lang="en-GB" dirty="0"/>
              <a:t>tabs.</a:t>
            </a:r>
          </a:p>
          <a:p>
            <a:endParaRPr lang="en-GB" dirty="0"/>
          </a:p>
          <a:p>
            <a:endParaRPr lang="en-GB" dirty="0"/>
          </a:p>
        </p:txBody>
      </p:sp>
      <p:pic>
        <p:nvPicPr>
          <p:cNvPr id="5" name="Picture 4" descr="A screenshot of a cell phone&#10;&#10;Description automatically generated">
            <a:extLst>
              <a:ext uri="{FF2B5EF4-FFF2-40B4-BE49-F238E27FC236}">
                <a16:creationId xmlns:a16="http://schemas.microsoft.com/office/drawing/2014/main" id="{5DA00408-6949-4DFC-B134-CE13BDF72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12" y="2599105"/>
            <a:ext cx="7533482" cy="2981299"/>
          </a:xfrm>
          <a:prstGeom prst="rect">
            <a:avLst/>
          </a:prstGeom>
        </p:spPr>
      </p:pic>
      <p:pic>
        <p:nvPicPr>
          <p:cNvPr id="6" name="Picture 5">
            <a:extLst>
              <a:ext uri="{FF2B5EF4-FFF2-40B4-BE49-F238E27FC236}">
                <a16:creationId xmlns:a16="http://schemas.microsoft.com/office/drawing/2014/main" id="{27FFE5A6-AF14-4C43-B6B3-B9F826956BAD}"/>
              </a:ext>
            </a:extLst>
          </p:cNvPr>
          <p:cNvPicPr>
            <a:picLocks noChangeAspect="1"/>
          </p:cNvPicPr>
          <p:nvPr/>
        </p:nvPicPr>
        <p:blipFill>
          <a:blip r:embed="rId3"/>
          <a:stretch>
            <a:fillRect/>
          </a:stretch>
        </p:blipFill>
        <p:spPr>
          <a:xfrm>
            <a:off x="7123835" y="2801626"/>
            <a:ext cx="853973" cy="353599"/>
          </a:xfrm>
          <a:prstGeom prst="rect">
            <a:avLst/>
          </a:prstGeom>
        </p:spPr>
      </p:pic>
      <p:pic>
        <p:nvPicPr>
          <p:cNvPr id="7" name="Picture 6">
            <a:extLst>
              <a:ext uri="{FF2B5EF4-FFF2-40B4-BE49-F238E27FC236}">
                <a16:creationId xmlns:a16="http://schemas.microsoft.com/office/drawing/2014/main" id="{E4F87E1B-319A-4C73-88F4-CE838D0C0118}"/>
              </a:ext>
            </a:extLst>
          </p:cNvPr>
          <p:cNvPicPr>
            <a:picLocks noChangeAspect="1"/>
          </p:cNvPicPr>
          <p:nvPr/>
        </p:nvPicPr>
        <p:blipFill>
          <a:blip r:embed="rId3"/>
          <a:stretch>
            <a:fillRect/>
          </a:stretch>
        </p:blipFill>
        <p:spPr>
          <a:xfrm>
            <a:off x="5829070" y="2599105"/>
            <a:ext cx="719390" cy="353599"/>
          </a:xfrm>
          <a:prstGeom prst="rect">
            <a:avLst/>
          </a:prstGeom>
        </p:spPr>
      </p:pic>
    </p:spTree>
    <p:extLst>
      <p:ext uri="{BB962C8B-B14F-4D97-AF65-F5344CB8AC3E}">
        <p14:creationId xmlns:p14="http://schemas.microsoft.com/office/powerpoint/2010/main" val="98908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44E6-A23D-4260-9288-A5CA4DA96615}"/>
              </a:ext>
            </a:extLst>
          </p:cNvPr>
          <p:cNvSpPr>
            <a:spLocks noGrp="1"/>
          </p:cNvSpPr>
          <p:nvPr>
            <p:ph type="title"/>
          </p:nvPr>
        </p:nvSpPr>
        <p:spPr/>
        <p:txBody>
          <a:bodyPr>
            <a:normAutofit/>
          </a:bodyPr>
          <a:lstStyle/>
          <a:p>
            <a:r>
              <a:rPr lang="en-GB" sz="2800" dirty="0"/>
              <a:t>Applying for courses</a:t>
            </a:r>
          </a:p>
        </p:txBody>
      </p:sp>
      <p:sp>
        <p:nvSpPr>
          <p:cNvPr id="3" name="Text Placeholder 2">
            <a:extLst>
              <a:ext uri="{FF2B5EF4-FFF2-40B4-BE49-F238E27FC236}">
                <a16:creationId xmlns:a16="http://schemas.microsoft.com/office/drawing/2014/main" id="{FC4F399E-C564-4924-A613-67623F1D96B6}"/>
              </a:ext>
            </a:extLst>
          </p:cNvPr>
          <p:cNvSpPr>
            <a:spLocks noGrp="1"/>
          </p:cNvSpPr>
          <p:nvPr>
            <p:ph type="body" idx="1"/>
          </p:nvPr>
        </p:nvSpPr>
        <p:spPr/>
        <p:txBody>
          <a:bodyPr/>
          <a:lstStyle/>
          <a:p>
            <a:r>
              <a:rPr lang="en-GB" dirty="0"/>
              <a:t>When you are ready to apply, go to </a:t>
            </a:r>
            <a:r>
              <a:rPr lang="en-GB" b="1" dirty="0"/>
              <a:t>My Account </a:t>
            </a:r>
            <a:r>
              <a:rPr lang="en-GB" dirty="0"/>
              <a:t>and choose </a:t>
            </a:r>
            <a:r>
              <a:rPr lang="en-GB" b="1" dirty="0"/>
              <a:t>My Applications</a:t>
            </a:r>
            <a:r>
              <a:rPr lang="en-GB" dirty="0"/>
              <a:t> and click on the green </a:t>
            </a:r>
            <a:r>
              <a:rPr lang="en-GB" b="1" dirty="0"/>
              <a:t>Start an Application </a:t>
            </a:r>
            <a:r>
              <a:rPr lang="en-GB" dirty="0"/>
              <a:t>button.</a:t>
            </a:r>
          </a:p>
          <a:p>
            <a:r>
              <a:rPr lang="en-GB" dirty="0"/>
              <a:t>This will take you to the next screen – click on </a:t>
            </a:r>
            <a:r>
              <a:rPr lang="en-GB" b="1" dirty="0"/>
              <a:t>Course Choices.</a:t>
            </a:r>
          </a:p>
          <a:p>
            <a:endParaRPr lang="en-GB" dirty="0"/>
          </a:p>
          <a:p>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A54748B2-61DA-4E31-ADCC-305396E54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907" y="2757528"/>
            <a:ext cx="4081358" cy="2876250"/>
          </a:xfrm>
          <a:prstGeom prst="rect">
            <a:avLst/>
          </a:prstGeom>
        </p:spPr>
      </p:pic>
      <p:pic>
        <p:nvPicPr>
          <p:cNvPr id="6" name="Picture 5">
            <a:extLst>
              <a:ext uri="{FF2B5EF4-FFF2-40B4-BE49-F238E27FC236}">
                <a16:creationId xmlns:a16="http://schemas.microsoft.com/office/drawing/2014/main" id="{8A7E2FAC-DACC-47CF-BC61-11617A0B171B}"/>
              </a:ext>
            </a:extLst>
          </p:cNvPr>
          <p:cNvPicPr>
            <a:picLocks noChangeAspect="1"/>
          </p:cNvPicPr>
          <p:nvPr/>
        </p:nvPicPr>
        <p:blipFill>
          <a:blip r:embed="rId3"/>
          <a:stretch>
            <a:fillRect/>
          </a:stretch>
        </p:blipFill>
        <p:spPr>
          <a:xfrm>
            <a:off x="3430427" y="5174671"/>
            <a:ext cx="1022304" cy="696948"/>
          </a:xfrm>
          <a:prstGeom prst="rect">
            <a:avLst/>
          </a:prstGeom>
        </p:spPr>
      </p:pic>
    </p:spTree>
    <p:extLst>
      <p:ext uri="{BB962C8B-B14F-4D97-AF65-F5344CB8AC3E}">
        <p14:creationId xmlns:p14="http://schemas.microsoft.com/office/powerpoint/2010/main" val="25597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136F-C1CC-4826-A245-2315BF81FB3B}"/>
              </a:ext>
            </a:extLst>
          </p:cNvPr>
          <p:cNvSpPr>
            <a:spLocks noGrp="1"/>
          </p:cNvSpPr>
          <p:nvPr>
            <p:ph type="title"/>
          </p:nvPr>
        </p:nvSpPr>
        <p:spPr/>
        <p:txBody>
          <a:bodyPr>
            <a:normAutofit/>
          </a:bodyPr>
          <a:lstStyle/>
          <a:p>
            <a:r>
              <a:rPr lang="en-GB" sz="2800" dirty="0"/>
              <a:t>Choose your course(s)</a:t>
            </a:r>
          </a:p>
        </p:txBody>
      </p:sp>
      <p:sp>
        <p:nvSpPr>
          <p:cNvPr id="3" name="Text Placeholder 2">
            <a:extLst>
              <a:ext uri="{FF2B5EF4-FFF2-40B4-BE49-F238E27FC236}">
                <a16:creationId xmlns:a16="http://schemas.microsoft.com/office/drawing/2014/main" id="{14F80E89-78CC-4251-A4D4-105C972606E3}"/>
              </a:ext>
            </a:extLst>
          </p:cNvPr>
          <p:cNvSpPr>
            <a:spLocks noGrp="1"/>
          </p:cNvSpPr>
          <p:nvPr>
            <p:ph type="body" idx="1"/>
          </p:nvPr>
        </p:nvSpPr>
        <p:spPr/>
        <p:txBody>
          <a:bodyPr/>
          <a:lstStyle/>
          <a:p>
            <a:r>
              <a:rPr lang="en-GB" dirty="0"/>
              <a:t>Choose you course(s) from your favourites by clicking the </a:t>
            </a:r>
            <a:r>
              <a:rPr lang="en-GB" b="1" dirty="0"/>
              <a:t>Add Course</a:t>
            </a:r>
            <a:r>
              <a:rPr lang="en-GB" dirty="0"/>
              <a:t> button.  If you have chosen more than one course for a provider you can put your courses in preferred order by using the arrow up or down buttons.</a:t>
            </a:r>
          </a:p>
          <a:p>
            <a:endParaRPr lang="en-GB" dirty="0"/>
          </a:p>
          <a:p>
            <a:endParaRPr lang="en-GB" dirty="0"/>
          </a:p>
          <a:p>
            <a:endParaRPr lang="en-GB" dirty="0"/>
          </a:p>
          <a:p>
            <a:endParaRPr lang="en-GB" dirty="0"/>
          </a:p>
          <a:p>
            <a:endParaRPr lang="en-GB" dirty="0"/>
          </a:p>
          <a:p>
            <a:endParaRPr lang="en-GB" sz="1200" dirty="0"/>
          </a:p>
          <a:p>
            <a:r>
              <a:rPr lang="en-GB" dirty="0"/>
              <a:t>Give a brief description of why you would like to apply for this course (again there is a 40 character minimum).  Click </a:t>
            </a:r>
            <a:r>
              <a:rPr lang="en-GB" b="1" dirty="0"/>
              <a:t>Save and Continue.</a:t>
            </a:r>
          </a:p>
        </p:txBody>
      </p:sp>
      <p:pic>
        <p:nvPicPr>
          <p:cNvPr id="5" name="Picture 4" descr="A screenshot of a social media post&#10;&#10;Description automatically generated">
            <a:extLst>
              <a:ext uri="{FF2B5EF4-FFF2-40B4-BE49-F238E27FC236}">
                <a16:creationId xmlns:a16="http://schemas.microsoft.com/office/drawing/2014/main" id="{5C366338-6FE6-438E-887D-A0DAEB03D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764" y="2777498"/>
            <a:ext cx="4140774" cy="2409344"/>
          </a:xfrm>
          <a:prstGeom prst="rect">
            <a:avLst/>
          </a:prstGeom>
        </p:spPr>
      </p:pic>
      <p:pic>
        <p:nvPicPr>
          <p:cNvPr id="6" name="Picture 5">
            <a:extLst>
              <a:ext uri="{FF2B5EF4-FFF2-40B4-BE49-F238E27FC236}">
                <a16:creationId xmlns:a16="http://schemas.microsoft.com/office/drawing/2014/main" id="{BBEEE118-8FB3-4510-A3C5-926E2F7C45A2}"/>
              </a:ext>
            </a:extLst>
          </p:cNvPr>
          <p:cNvPicPr>
            <a:picLocks noChangeAspect="1"/>
          </p:cNvPicPr>
          <p:nvPr/>
        </p:nvPicPr>
        <p:blipFill>
          <a:blip r:embed="rId3"/>
          <a:stretch>
            <a:fillRect/>
          </a:stretch>
        </p:blipFill>
        <p:spPr>
          <a:xfrm>
            <a:off x="5397609" y="3676537"/>
            <a:ext cx="1135929" cy="262152"/>
          </a:xfrm>
          <a:prstGeom prst="rect">
            <a:avLst/>
          </a:prstGeom>
        </p:spPr>
      </p:pic>
      <p:pic>
        <p:nvPicPr>
          <p:cNvPr id="8" name="Picture 7">
            <a:extLst>
              <a:ext uri="{FF2B5EF4-FFF2-40B4-BE49-F238E27FC236}">
                <a16:creationId xmlns:a16="http://schemas.microsoft.com/office/drawing/2014/main" id="{82073DA6-339D-4355-AA20-067687D5130B}"/>
              </a:ext>
            </a:extLst>
          </p:cNvPr>
          <p:cNvPicPr>
            <a:picLocks noChangeAspect="1"/>
          </p:cNvPicPr>
          <p:nvPr/>
        </p:nvPicPr>
        <p:blipFill>
          <a:blip r:embed="rId4"/>
          <a:stretch>
            <a:fillRect/>
          </a:stretch>
        </p:blipFill>
        <p:spPr>
          <a:xfrm>
            <a:off x="5700373" y="4600513"/>
            <a:ext cx="530400" cy="262151"/>
          </a:xfrm>
          <a:prstGeom prst="rect">
            <a:avLst/>
          </a:prstGeom>
        </p:spPr>
      </p:pic>
    </p:spTree>
    <p:extLst>
      <p:ext uri="{BB962C8B-B14F-4D97-AF65-F5344CB8AC3E}">
        <p14:creationId xmlns:p14="http://schemas.microsoft.com/office/powerpoint/2010/main" val="39795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D719-1B34-4078-BF9F-5DC87CA1ADBE}"/>
              </a:ext>
            </a:extLst>
          </p:cNvPr>
          <p:cNvSpPr>
            <a:spLocks noGrp="1"/>
          </p:cNvSpPr>
          <p:nvPr>
            <p:ph type="title"/>
          </p:nvPr>
        </p:nvSpPr>
        <p:spPr/>
        <p:txBody>
          <a:bodyPr>
            <a:normAutofit/>
          </a:bodyPr>
          <a:lstStyle/>
          <a:p>
            <a:r>
              <a:rPr lang="en-GB" sz="2800" dirty="0"/>
              <a:t>Send your Application</a:t>
            </a:r>
          </a:p>
        </p:txBody>
      </p:sp>
      <p:sp>
        <p:nvSpPr>
          <p:cNvPr id="3" name="Text Placeholder 2">
            <a:extLst>
              <a:ext uri="{FF2B5EF4-FFF2-40B4-BE49-F238E27FC236}">
                <a16:creationId xmlns:a16="http://schemas.microsoft.com/office/drawing/2014/main" id="{20F87B55-1D70-457E-ABFD-38DEFACA2308}"/>
              </a:ext>
            </a:extLst>
          </p:cNvPr>
          <p:cNvSpPr>
            <a:spLocks noGrp="1"/>
          </p:cNvSpPr>
          <p:nvPr>
            <p:ph type="body" idx="1"/>
          </p:nvPr>
        </p:nvSpPr>
        <p:spPr/>
        <p:txBody>
          <a:bodyPr/>
          <a:lstStyle/>
          <a:p>
            <a:r>
              <a:rPr lang="en-GB" dirty="0"/>
              <a:t>Click on </a:t>
            </a:r>
            <a:r>
              <a:rPr lang="en-GB" b="1" dirty="0"/>
              <a:t>Send your Application.</a:t>
            </a:r>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AF1A9BB4-235C-444E-8B93-CD2B99152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097" y="2268673"/>
            <a:ext cx="4153218" cy="2999810"/>
          </a:xfrm>
          <a:prstGeom prst="rect">
            <a:avLst/>
          </a:prstGeom>
        </p:spPr>
      </p:pic>
      <p:pic>
        <p:nvPicPr>
          <p:cNvPr id="6" name="Picture 5">
            <a:extLst>
              <a:ext uri="{FF2B5EF4-FFF2-40B4-BE49-F238E27FC236}">
                <a16:creationId xmlns:a16="http://schemas.microsoft.com/office/drawing/2014/main" id="{DC9A7839-99AF-45DA-A62C-0D44894A67F2}"/>
              </a:ext>
            </a:extLst>
          </p:cNvPr>
          <p:cNvPicPr>
            <a:picLocks noChangeAspect="1"/>
          </p:cNvPicPr>
          <p:nvPr/>
        </p:nvPicPr>
        <p:blipFill>
          <a:blip r:embed="rId3"/>
          <a:stretch>
            <a:fillRect/>
          </a:stretch>
        </p:blipFill>
        <p:spPr>
          <a:xfrm>
            <a:off x="4116922" y="4599250"/>
            <a:ext cx="1355626" cy="669233"/>
          </a:xfrm>
          <a:prstGeom prst="rect">
            <a:avLst/>
          </a:prstGeom>
        </p:spPr>
      </p:pic>
    </p:spTree>
    <p:extLst>
      <p:ext uri="{BB962C8B-B14F-4D97-AF65-F5344CB8AC3E}">
        <p14:creationId xmlns:p14="http://schemas.microsoft.com/office/powerpoint/2010/main" val="245910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67AB-F2B4-4884-8080-7362FE76E5C0}"/>
              </a:ext>
            </a:extLst>
          </p:cNvPr>
          <p:cNvSpPr>
            <a:spLocks noGrp="1"/>
          </p:cNvSpPr>
          <p:nvPr>
            <p:ph type="title"/>
          </p:nvPr>
        </p:nvSpPr>
        <p:spPr/>
        <p:txBody>
          <a:bodyPr>
            <a:normAutofit/>
          </a:bodyPr>
          <a:lstStyle/>
          <a:p>
            <a:r>
              <a:rPr lang="en-GB" sz="2800" dirty="0"/>
              <a:t>Review and send your Application</a:t>
            </a:r>
          </a:p>
        </p:txBody>
      </p:sp>
      <p:sp>
        <p:nvSpPr>
          <p:cNvPr id="3" name="Text Placeholder 2">
            <a:extLst>
              <a:ext uri="{FF2B5EF4-FFF2-40B4-BE49-F238E27FC236}">
                <a16:creationId xmlns:a16="http://schemas.microsoft.com/office/drawing/2014/main" id="{78CC9A4D-76A7-495A-ADB5-9201A371D4E3}"/>
              </a:ext>
            </a:extLst>
          </p:cNvPr>
          <p:cNvSpPr>
            <a:spLocks noGrp="1"/>
          </p:cNvSpPr>
          <p:nvPr>
            <p:ph type="body" idx="1"/>
          </p:nvPr>
        </p:nvSpPr>
        <p:spPr/>
        <p:txBody>
          <a:bodyPr/>
          <a:lstStyle/>
          <a:p>
            <a:r>
              <a:rPr lang="en-GB" dirty="0"/>
              <a:t>You will now have a chance to review your application and edit any sections if needed.</a:t>
            </a:r>
          </a:p>
          <a:p>
            <a:r>
              <a:rPr lang="en-GB" dirty="0"/>
              <a:t>When you are happy with your application, click your preference (i.e. this is my 1</a:t>
            </a:r>
            <a:r>
              <a:rPr lang="en-GB" baseline="30000" dirty="0"/>
              <a:t>st</a:t>
            </a:r>
            <a:r>
              <a:rPr lang="en-GB" dirty="0"/>
              <a:t> choice, 2</a:t>
            </a:r>
            <a:r>
              <a:rPr lang="en-GB" baseline="30000" dirty="0"/>
              <a:t>nd</a:t>
            </a:r>
            <a:r>
              <a:rPr lang="en-GB" dirty="0"/>
              <a:t> choice or not chosen), tick the conditions boxes and the green </a:t>
            </a:r>
            <a:r>
              <a:rPr lang="en-GB" b="1" dirty="0"/>
              <a:t>Send Application </a:t>
            </a:r>
            <a:r>
              <a:rPr lang="en-GB" dirty="0"/>
              <a:t>button.</a:t>
            </a:r>
          </a:p>
          <a:p>
            <a:r>
              <a:rPr lang="en-GB" dirty="0"/>
              <a:t>You will get a message to say that your application has been sent.</a:t>
            </a:r>
          </a:p>
          <a:p>
            <a:endParaRPr lang="en-GB" dirty="0"/>
          </a:p>
          <a:p>
            <a:endParaRPr lang="en-GB" dirty="0"/>
          </a:p>
        </p:txBody>
      </p:sp>
      <p:pic>
        <p:nvPicPr>
          <p:cNvPr id="5" name="Picture 4" descr="A screenshot of a cell phone&#10;&#10;Description automatically generated">
            <a:extLst>
              <a:ext uri="{FF2B5EF4-FFF2-40B4-BE49-F238E27FC236}">
                <a16:creationId xmlns:a16="http://schemas.microsoft.com/office/drawing/2014/main" id="{A44B684D-0BDB-4B7D-9559-B091345E5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240" y="3584960"/>
            <a:ext cx="4657520" cy="2162420"/>
          </a:xfrm>
          <a:prstGeom prst="rect">
            <a:avLst/>
          </a:prstGeom>
        </p:spPr>
      </p:pic>
    </p:spTree>
    <p:extLst>
      <p:ext uri="{BB962C8B-B14F-4D97-AF65-F5344CB8AC3E}">
        <p14:creationId xmlns:p14="http://schemas.microsoft.com/office/powerpoint/2010/main" val="233703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C1F2-A643-4BEB-B8BF-E5D22B47B3E6}"/>
              </a:ext>
            </a:extLst>
          </p:cNvPr>
          <p:cNvSpPr>
            <a:spLocks noGrp="1"/>
          </p:cNvSpPr>
          <p:nvPr>
            <p:ph type="title"/>
          </p:nvPr>
        </p:nvSpPr>
        <p:spPr/>
        <p:txBody>
          <a:bodyPr>
            <a:normAutofit/>
          </a:bodyPr>
          <a:lstStyle/>
          <a:p>
            <a:r>
              <a:rPr lang="en-GB" sz="2800" dirty="0"/>
              <a:t>Track your Applications</a:t>
            </a:r>
          </a:p>
        </p:txBody>
      </p:sp>
      <p:sp>
        <p:nvSpPr>
          <p:cNvPr id="3" name="Text Placeholder 2">
            <a:extLst>
              <a:ext uri="{FF2B5EF4-FFF2-40B4-BE49-F238E27FC236}">
                <a16:creationId xmlns:a16="http://schemas.microsoft.com/office/drawing/2014/main" id="{8D6B8492-FF0E-42B6-B1BF-0D31E964CB99}"/>
              </a:ext>
            </a:extLst>
          </p:cNvPr>
          <p:cNvSpPr>
            <a:spLocks noGrp="1"/>
          </p:cNvSpPr>
          <p:nvPr>
            <p:ph type="body" idx="1"/>
          </p:nvPr>
        </p:nvSpPr>
        <p:spPr/>
        <p:txBody>
          <a:bodyPr/>
          <a:lstStyle/>
          <a:p>
            <a:r>
              <a:rPr lang="en-GB" dirty="0"/>
              <a:t>You need to visit your account regularly for updates (if you have supplied a valid email address you will get a reminder to do this when you have a new message or update regarding your application(s)).</a:t>
            </a:r>
          </a:p>
          <a:p>
            <a:r>
              <a:rPr lang="en-GB" dirty="0"/>
              <a:t>Check for messages or updates in </a:t>
            </a:r>
            <a:r>
              <a:rPr lang="en-GB" b="1" dirty="0"/>
              <a:t>My Applications </a:t>
            </a:r>
            <a:r>
              <a:rPr lang="en-GB" dirty="0"/>
              <a:t>in the </a:t>
            </a:r>
            <a:r>
              <a:rPr lang="en-GB" b="1" dirty="0"/>
              <a:t>My Account </a:t>
            </a:r>
            <a:r>
              <a:rPr lang="en-GB" dirty="0"/>
              <a:t>tab to see what stage your application is at.</a:t>
            </a:r>
          </a:p>
        </p:txBody>
      </p:sp>
      <p:pic>
        <p:nvPicPr>
          <p:cNvPr id="5" name="Picture 4" descr="A screenshot of a social media post&#10;&#10;Description automatically generated">
            <a:extLst>
              <a:ext uri="{FF2B5EF4-FFF2-40B4-BE49-F238E27FC236}">
                <a16:creationId xmlns:a16="http://schemas.microsoft.com/office/drawing/2014/main" id="{26079F07-2E66-4121-A614-B9BF75E27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332" y="3551642"/>
            <a:ext cx="4517336" cy="2135468"/>
          </a:xfrm>
          <a:prstGeom prst="rect">
            <a:avLst/>
          </a:prstGeom>
        </p:spPr>
      </p:pic>
      <p:pic>
        <p:nvPicPr>
          <p:cNvPr id="6" name="Picture 5">
            <a:extLst>
              <a:ext uri="{FF2B5EF4-FFF2-40B4-BE49-F238E27FC236}">
                <a16:creationId xmlns:a16="http://schemas.microsoft.com/office/drawing/2014/main" id="{55BBC4F8-3689-4BAF-B003-69B31B4EFA53}"/>
              </a:ext>
            </a:extLst>
          </p:cNvPr>
          <p:cNvPicPr>
            <a:picLocks noChangeAspect="1"/>
          </p:cNvPicPr>
          <p:nvPr/>
        </p:nvPicPr>
        <p:blipFill>
          <a:blip r:embed="rId3"/>
          <a:stretch>
            <a:fillRect/>
          </a:stretch>
        </p:blipFill>
        <p:spPr>
          <a:xfrm>
            <a:off x="3462258" y="5183235"/>
            <a:ext cx="719390" cy="353599"/>
          </a:xfrm>
          <a:prstGeom prst="rect">
            <a:avLst/>
          </a:prstGeom>
        </p:spPr>
      </p:pic>
    </p:spTree>
    <p:extLst>
      <p:ext uri="{BB962C8B-B14F-4D97-AF65-F5344CB8AC3E}">
        <p14:creationId xmlns:p14="http://schemas.microsoft.com/office/powerpoint/2010/main" val="15502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0507-8FF3-46D6-83CD-BB5EBC688B50}"/>
              </a:ext>
            </a:extLst>
          </p:cNvPr>
          <p:cNvSpPr>
            <a:spLocks noGrp="1"/>
          </p:cNvSpPr>
          <p:nvPr>
            <p:ph type="title"/>
          </p:nvPr>
        </p:nvSpPr>
        <p:spPr/>
        <p:txBody>
          <a:bodyPr>
            <a:normAutofit/>
          </a:bodyPr>
          <a:lstStyle/>
          <a:p>
            <a:r>
              <a:rPr lang="en-GB" sz="2800" dirty="0"/>
              <a:t>View/Accept your offers</a:t>
            </a:r>
          </a:p>
        </p:txBody>
      </p:sp>
      <p:sp>
        <p:nvSpPr>
          <p:cNvPr id="3" name="Text Placeholder 2">
            <a:extLst>
              <a:ext uri="{FF2B5EF4-FFF2-40B4-BE49-F238E27FC236}">
                <a16:creationId xmlns:a16="http://schemas.microsoft.com/office/drawing/2014/main" id="{41FD1513-3EC1-4527-A8CB-4E7136288736}"/>
              </a:ext>
            </a:extLst>
          </p:cNvPr>
          <p:cNvSpPr>
            <a:spLocks noGrp="1"/>
          </p:cNvSpPr>
          <p:nvPr>
            <p:ph type="body" idx="1"/>
          </p:nvPr>
        </p:nvSpPr>
        <p:spPr/>
        <p:txBody>
          <a:bodyPr/>
          <a:lstStyle/>
          <a:p>
            <a:r>
              <a:rPr lang="en-GB" dirty="0"/>
              <a:t>Here you can see that you now have an offer regarding your application:-</a:t>
            </a:r>
          </a:p>
          <a:p>
            <a:endParaRPr lang="en-GB" dirty="0"/>
          </a:p>
          <a:p>
            <a:endParaRPr lang="en-GB" dirty="0"/>
          </a:p>
          <a:p>
            <a:endParaRPr lang="en-GB" dirty="0"/>
          </a:p>
          <a:p>
            <a:endParaRPr lang="en-GB" dirty="0"/>
          </a:p>
          <a:p>
            <a:endParaRPr lang="en-GB" dirty="0"/>
          </a:p>
          <a:p>
            <a:endParaRPr lang="en-GB" dirty="0"/>
          </a:p>
          <a:p>
            <a:r>
              <a:rPr lang="en-GB" dirty="0"/>
              <a:t>Click on </a:t>
            </a:r>
            <a:r>
              <a:rPr lang="en-GB" b="1" dirty="0"/>
              <a:t>Your Offer </a:t>
            </a:r>
            <a:r>
              <a:rPr lang="en-GB" dirty="0"/>
              <a:t>to accept or reject. (If you want to look at </a:t>
            </a:r>
            <a:r>
              <a:rPr lang="en-GB"/>
              <a:t>your application, </a:t>
            </a:r>
            <a:r>
              <a:rPr lang="en-GB" dirty="0"/>
              <a:t>click on the PDF next to your offer)</a:t>
            </a:r>
          </a:p>
        </p:txBody>
      </p:sp>
      <p:pic>
        <p:nvPicPr>
          <p:cNvPr id="5" name="Picture 4" descr="A screenshot of a social media post&#10;&#10;Description automatically generated">
            <a:extLst>
              <a:ext uri="{FF2B5EF4-FFF2-40B4-BE49-F238E27FC236}">
                <a16:creationId xmlns:a16="http://schemas.microsoft.com/office/drawing/2014/main" id="{39F96046-77E8-41F2-A8FC-A84EB3235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987" y="2242407"/>
            <a:ext cx="6468502" cy="237318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0144CE3-2315-46B3-BBF3-D49B62E65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43" y="5443781"/>
            <a:ext cx="3606419" cy="897089"/>
          </a:xfrm>
          <a:prstGeom prst="rect">
            <a:avLst/>
          </a:prstGeom>
        </p:spPr>
      </p:pic>
      <p:pic>
        <p:nvPicPr>
          <p:cNvPr id="8" name="Picture 7">
            <a:extLst>
              <a:ext uri="{FF2B5EF4-FFF2-40B4-BE49-F238E27FC236}">
                <a16:creationId xmlns:a16="http://schemas.microsoft.com/office/drawing/2014/main" id="{12586A01-43D3-4D6F-AEC9-1BD3CE4C4096}"/>
              </a:ext>
            </a:extLst>
          </p:cNvPr>
          <p:cNvPicPr>
            <a:picLocks noChangeAspect="1"/>
          </p:cNvPicPr>
          <p:nvPr/>
        </p:nvPicPr>
        <p:blipFill>
          <a:blip r:embed="rId4"/>
          <a:stretch>
            <a:fillRect/>
          </a:stretch>
        </p:blipFill>
        <p:spPr>
          <a:xfrm>
            <a:off x="6949589" y="5947548"/>
            <a:ext cx="995800" cy="353599"/>
          </a:xfrm>
          <a:prstGeom prst="rect">
            <a:avLst/>
          </a:prstGeom>
        </p:spPr>
      </p:pic>
      <p:pic>
        <p:nvPicPr>
          <p:cNvPr id="9" name="Picture 8">
            <a:extLst>
              <a:ext uri="{FF2B5EF4-FFF2-40B4-BE49-F238E27FC236}">
                <a16:creationId xmlns:a16="http://schemas.microsoft.com/office/drawing/2014/main" id="{6600D040-02E3-46F5-A2DD-FA1508B584CA}"/>
              </a:ext>
            </a:extLst>
          </p:cNvPr>
          <p:cNvPicPr>
            <a:picLocks noChangeAspect="1"/>
          </p:cNvPicPr>
          <p:nvPr/>
        </p:nvPicPr>
        <p:blipFill>
          <a:blip r:embed="rId4"/>
          <a:stretch>
            <a:fillRect/>
          </a:stretch>
        </p:blipFill>
        <p:spPr>
          <a:xfrm>
            <a:off x="6803105" y="4133469"/>
            <a:ext cx="719390" cy="353599"/>
          </a:xfrm>
          <a:prstGeom prst="rect">
            <a:avLst/>
          </a:prstGeom>
        </p:spPr>
      </p:pic>
    </p:spTree>
    <p:extLst>
      <p:ext uri="{BB962C8B-B14F-4D97-AF65-F5344CB8AC3E}">
        <p14:creationId xmlns:p14="http://schemas.microsoft.com/office/powerpoint/2010/main" val="2992470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893A-36E0-450E-85C5-82DAB9FBDEE4}"/>
              </a:ext>
            </a:extLst>
          </p:cNvPr>
          <p:cNvSpPr>
            <a:spLocks noGrp="1"/>
          </p:cNvSpPr>
          <p:nvPr>
            <p:ph type="title"/>
          </p:nvPr>
        </p:nvSpPr>
        <p:spPr/>
        <p:txBody>
          <a:bodyPr>
            <a:normAutofit/>
          </a:bodyPr>
          <a:lstStyle/>
          <a:p>
            <a:r>
              <a:rPr lang="en-GB" sz="2800" dirty="0"/>
              <a:t>Intended Destination</a:t>
            </a:r>
          </a:p>
        </p:txBody>
      </p:sp>
      <p:sp>
        <p:nvSpPr>
          <p:cNvPr id="3" name="Text Placeholder 2">
            <a:extLst>
              <a:ext uri="{FF2B5EF4-FFF2-40B4-BE49-F238E27FC236}">
                <a16:creationId xmlns:a16="http://schemas.microsoft.com/office/drawing/2014/main" id="{FE8C3C6C-93CA-4354-9D84-04DA20CA33EC}"/>
              </a:ext>
            </a:extLst>
          </p:cNvPr>
          <p:cNvSpPr>
            <a:spLocks noGrp="1"/>
          </p:cNvSpPr>
          <p:nvPr>
            <p:ph type="body" idx="1"/>
          </p:nvPr>
        </p:nvSpPr>
        <p:spPr/>
        <p:txBody>
          <a:bodyPr/>
          <a:lstStyle/>
          <a:p>
            <a:r>
              <a:rPr lang="en-GB" dirty="0"/>
              <a:t>Please complete the </a:t>
            </a:r>
            <a:r>
              <a:rPr lang="en-GB" b="1" dirty="0"/>
              <a:t>My Intended Destination </a:t>
            </a:r>
            <a:r>
              <a:rPr lang="en-GB" dirty="0"/>
              <a:t>box – this will give your school an idea of what you plan to do after Year 11 so they can support you with your choice.</a:t>
            </a:r>
          </a:p>
          <a:p>
            <a:endParaRPr lang="en-GB" dirty="0"/>
          </a:p>
          <a:p>
            <a:endParaRPr lang="en-GB" dirty="0"/>
          </a:p>
          <a:p>
            <a:endParaRPr lang="en-GB" dirty="0"/>
          </a:p>
          <a:p>
            <a:endParaRPr lang="en-GB" dirty="0"/>
          </a:p>
          <a:p>
            <a:endParaRPr lang="en-GB" dirty="0"/>
          </a:p>
          <a:p>
            <a:endParaRPr lang="en-GB" dirty="0"/>
          </a:p>
          <a:p>
            <a:endParaRPr lang="en-GB" dirty="0"/>
          </a:p>
          <a:p>
            <a:r>
              <a:rPr lang="en-GB" dirty="0"/>
              <a:t>You can come back and amend this at any time if your plans have changed.</a:t>
            </a:r>
          </a:p>
        </p:txBody>
      </p:sp>
      <p:pic>
        <p:nvPicPr>
          <p:cNvPr id="5" name="Picture 4" descr="A screenshot of a cell phone&#10;&#10;Description automatically generated">
            <a:extLst>
              <a:ext uri="{FF2B5EF4-FFF2-40B4-BE49-F238E27FC236}">
                <a16:creationId xmlns:a16="http://schemas.microsoft.com/office/drawing/2014/main" id="{BDAB8563-0A6D-46AF-B9C4-46C0CFBA3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680" y="2466549"/>
            <a:ext cx="3216640" cy="1698879"/>
          </a:xfrm>
          <a:prstGeom prst="rect">
            <a:avLst/>
          </a:prstGeom>
        </p:spPr>
      </p:pic>
      <p:pic>
        <p:nvPicPr>
          <p:cNvPr id="6" name="Picture 5">
            <a:extLst>
              <a:ext uri="{FF2B5EF4-FFF2-40B4-BE49-F238E27FC236}">
                <a16:creationId xmlns:a16="http://schemas.microsoft.com/office/drawing/2014/main" id="{F6FABE56-3562-4F53-AFBB-DB0ED1CFC2E7}"/>
              </a:ext>
            </a:extLst>
          </p:cNvPr>
          <p:cNvPicPr>
            <a:picLocks noChangeAspect="1"/>
          </p:cNvPicPr>
          <p:nvPr/>
        </p:nvPicPr>
        <p:blipFill>
          <a:blip r:embed="rId3"/>
          <a:stretch>
            <a:fillRect/>
          </a:stretch>
        </p:blipFill>
        <p:spPr>
          <a:xfrm>
            <a:off x="4461435" y="3326297"/>
            <a:ext cx="963251" cy="839132"/>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E9CB74B8-030A-4D11-A201-6CAC9AC82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680" y="4252475"/>
            <a:ext cx="3216640" cy="1061272"/>
          </a:xfrm>
          <a:prstGeom prst="rect">
            <a:avLst/>
          </a:prstGeom>
        </p:spPr>
      </p:pic>
    </p:spTree>
    <p:extLst>
      <p:ext uri="{BB962C8B-B14F-4D97-AF65-F5344CB8AC3E}">
        <p14:creationId xmlns:p14="http://schemas.microsoft.com/office/powerpoint/2010/main" val="62375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994F-81E5-4C36-BBF0-984FAAF06C45}"/>
              </a:ext>
            </a:extLst>
          </p:cNvPr>
          <p:cNvSpPr>
            <a:spLocks noGrp="1"/>
          </p:cNvSpPr>
          <p:nvPr>
            <p:ph type="title"/>
          </p:nvPr>
        </p:nvSpPr>
        <p:spPr/>
        <p:txBody>
          <a:bodyPr>
            <a:normAutofit/>
          </a:bodyPr>
          <a:lstStyle/>
          <a:p>
            <a:r>
              <a:rPr lang="en-GB" sz="2800" dirty="0"/>
              <a:t>Useful Tips</a:t>
            </a:r>
          </a:p>
        </p:txBody>
      </p:sp>
      <p:sp>
        <p:nvSpPr>
          <p:cNvPr id="3" name="Text Placeholder 2">
            <a:extLst>
              <a:ext uri="{FF2B5EF4-FFF2-40B4-BE49-F238E27FC236}">
                <a16:creationId xmlns:a16="http://schemas.microsoft.com/office/drawing/2014/main" id="{4E7C50EF-5499-462D-ADE2-37EA27473194}"/>
              </a:ext>
            </a:extLst>
          </p:cNvPr>
          <p:cNvSpPr>
            <a:spLocks noGrp="1"/>
          </p:cNvSpPr>
          <p:nvPr>
            <p:ph type="body" idx="1"/>
          </p:nvPr>
        </p:nvSpPr>
        <p:spPr/>
        <p:txBody>
          <a:bodyPr/>
          <a:lstStyle/>
          <a:p>
            <a:pPr marL="342900" indent="-342900">
              <a:buFont typeface="Arial" panose="020B0604020202020204" pitchFamily="34" charset="0"/>
              <a:buChar char="•"/>
            </a:pPr>
            <a:r>
              <a:rPr lang="en-GB" b="1" dirty="0">
                <a:solidFill>
                  <a:srgbClr val="FF3399"/>
                </a:solidFill>
              </a:rPr>
              <a:t>Have</a:t>
            </a:r>
            <a:r>
              <a:rPr lang="en-GB" b="1" dirty="0"/>
              <a:t> </a:t>
            </a:r>
            <a:r>
              <a:rPr lang="en-GB" dirty="0"/>
              <a:t>a back up option – just in case things do not go to plan</a:t>
            </a:r>
          </a:p>
          <a:p>
            <a:pPr marL="342900" indent="-342900">
              <a:buFont typeface="Arial" panose="020B0604020202020204" pitchFamily="34" charset="0"/>
              <a:buChar char="•"/>
            </a:pPr>
            <a:r>
              <a:rPr lang="en-GB" b="1" dirty="0">
                <a:solidFill>
                  <a:srgbClr val="FF3399"/>
                </a:solidFill>
              </a:rPr>
              <a:t>Be aware </a:t>
            </a:r>
            <a:r>
              <a:rPr lang="en-GB" dirty="0"/>
              <a:t>of your chosen school or colleges open and close dates for applications (you don’t want to miss any deadlines check </a:t>
            </a:r>
            <a:r>
              <a:rPr lang="en-GB" dirty="0">
                <a:hlinkClick r:id="rId2"/>
              </a:rPr>
              <a:t>www.kentchoices.co.uk</a:t>
            </a:r>
            <a:r>
              <a:rPr lang="en-GB" dirty="0"/>
              <a:t> – open days and application dates)</a:t>
            </a:r>
          </a:p>
          <a:p>
            <a:pPr marL="342900" indent="-342900">
              <a:buFont typeface="Arial" panose="020B0604020202020204" pitchFamily="34" charset="0"/>
              <a:buChar char="•"/>
            </a:pPr>
            <a:r>
              <a:rPr lang="en-GB" b="1" dirty="0">
                <a:solidFill>
                  <a:srgbClr val="FF3399"/>
                </a:solidFill>
              </a:rPr>
              <a:t>Make sure </a:t>
            </a:r>
            <a:r>
              <a:rPr lang="en-GB" dirty="0"/>
              <a:t>your phone number and email address are up to date on your profile</a:t>
            </a:r>
          </a:p>
          <a:p>
            <a:pPr marL="342900" indent="-342900">
              <a:buFont typeface="Arial" panose="020B0604020202020204" pitchFamily="34" charset="0"/>
              <a:buChar char="•"/>
            </a:pPr>
            <a:r>
              <a:rPr lang="en-GB" b="1" dirty="0">
                <a:solidFill>
                  <a:srgbClr val="FF3399"/>
                </a:solidFill>
              </a:rPr>
              <a:t>Check</a:t>
            </a:r>
            <a:r>
              <a:rPr lang="en-GB" dirty="0"/>
              <a:t> your account regularly for updates (why not add </a:t>
            </a:r>
            <a:r>
              <a:rPr lang="en-GB" b="1" dirty="0"/>
              <a:t>KentChoices</a:t>
            </a:r>
            <a:r>
              <a:rPr lang="en-GB" dirty="0"/>
              <a:t> to your home screen on your mobile phone so you can access the site easily?)</a:t>
            </a:r>
          </a:p>
          <a:p>
            <a:pPr marL="342900" indent="-342900">
              <a:buFont typeface="Arial" panose="020B0604020202020204" pitchFamily="34" charset="0"/>
              <a:buChar char="•"/>
            </a:pPr>
            <a:r>
              <a:rPr lang="en-GB" b="1" dirty="0">
                <a:solidFill>
                  <a:srgbClr val="FF3399"/>
                </a:solidFill>
              </a:rPr>
              <a:t>Don’t forget </a:t>
            </a:r>
            <a:r>
              <a:rPr lang="en-GB" dirty="0"/>
              <a:t>your username and password (you could add a contact on your mobile with these details).</a:t>
            </a:r>
          </a:p>
        </p:txBody>
      </p:sp>
      <p:pic>
        <p:nvPicPr>
          <p:cNvPr id="4" name="Picture 3">
            <a:extLst>
              <a:ext uri="{FF2B5EF4-FFF2-40B4-BE49-F238E27FC236}">
                <a16:creationId xmlns:a16="http://schemas.microsoft.com/office/drawing/2014/main" id="{F64B5D5D-975D-4558-BB50-43BAEC4B6537}"/>
              </a:ext>
            </a:extLst>
          </p:cNvPr>
          <p:cNvPicPr>
            <a:picLocks noChangeAspect="1"/>
          </p:cNvPicPr>
          <p:nvPr/>
        </p:nvPicPr>
        <p:blipFill>
          <a:blip r:embed="rId3"/>
          <a:stretch>
            <a:fillRect/>
          </a:stretch>
        </p:blipFill>
        <p:spPr>
          <a:xfrm>
            <a:off x="0" y="1255455"/>
            <a:ext cx="766194" cy="624394"/>
          </a:xfrm>
          <a:prstGeom prst="rect">
            <a:avLst/>
          </a:prstGeom>
        </p:spPr>
      </p:pic>
      <p:pic>
        <p:nvPicPr>
          <p:cNvPr id="5" name="Picture 4">
            <a:extLst>
              <a:ext uri="{FF2B5EF4-FFF2-40B4-BE49-F238E27FC236}">
                <a16:creationId xmlns:a16="http://schemas.microsoft.com/office/drawing/2014/main" id="{F0B5175A-2ECC-4055-9DD2-37CC490879FF}"/>
              </a:ext>
            </a:extLst>
          </p:cNvPr>
          <p:cNvPicPr>
            <a:picLocks noChangeAspect="1"/>
          </p:cNvPicPr>
          <p:nvPr/>
        </p:nvPicPr>
        <p:blipFill>
          <a:blip r:embed="rId4"/>
          <a:stretch>
            <a:fillRect/>
          </a:stretch>
        </p:blipFill>
        <p:spPr>
          <a:xfrm>
            <a:off x="87299" y="4747505"/>
            <a:ext cx="624396" cy="624396"/>
          </a:xfrm>
          <a:prstGeom prst="rect">
            <a:avLst/>
          </a:prstGeom>
        </p:spPr>
      </p:pic>
      <p:pic>
        <p:nvPicPr>
          <p:cNvPr id="7" name="Graphic 6" descr="No sign">
            <a:extLst>
              <a:ext uri="{FF2B5EF4-FFF2-40B4-BE49-F238E27FC236}">
                <a16:creationId xmlns:a16="http://schemas.microsoft.com/office/drawing/2014/main" id="{0C2E40EB-7C86-4C6E-A3AB-6FA000D5C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299" y="2119509"/>
            <a:ext cx="520700" cy="520700"/>
          </a:xfrm>
          <a:prstGeom prst="rect">
            <a:avLst/>
          </a:prstGeom>
        </p:spPr>
      </p:pic>
      <p:pic>
        <p:nvPicPr>
          <p:cNvPr id="8" name="Picture 7">
            <a:extLst>
              <a:ext uri="{FF2B5EF4-FFF2-40B4-BE49-F238E27FC236}">
                <a16:creationId xmlns:a16="http://schemas.microsoft.com/office/drawing/2014/main" id="{D677BC08-185F-49BB-AD23-D88E78FCE596}"/>
              </a:ext>
            </a:extLst>
          </p:cNvPr>
          <p:cNvPicPr>
            <a:picLocks noChangeAspect="1"/>
          </p:cNvPicPr>
          <p:nvPr/>
        </p:nvPicPr>
        <p:blipFill>
          <a:blip r:embed="rId7"/>
          <a:stretch>
            <a:fillRect/>
          </a:stretch>
        </p:blipFill>
        <p:spPr>
          <a:xfrm>
            <a:off x="122749" y="3209426"/>
            <a:ext cx="520700" cy="520700"/>
          </a:xfrm>
          <a:prstGeom prst="rect">
            <a:avLst/>
          </a:prstGeom>
        </p:spPr>
      </p:pic>
      <p:pic>
        <p:nvPicPr>
          <p:cNvPr id="10" name="Graphic 9" descr="Email">
            <a:extLst>
              <a:ext uri="{FF2B5EF4-FFF2-40B4-BE49-F238E27FC236}">
                <a16:creationId xmlns:a16="http://schemas.microsoft.com/office/drawing/2014/main" id="{7AC0551F-7B39-4463-BD00-01B7BEFFDD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841" y="4000476"/>
            <a:ext cx="520700" cy="520700"/>
          </a:xfrm>
          <a:prstGeom prst="rect">
            <a:avLst/>
          </a:prstGeom>
        </p:spPr>
      </p:pic>
    </p:spTree>
    <p:extLst>
      <p:ext uri="{BB962C8B-B14F-4D97-AF65-F5344CB8AC3E}">
        <p14:creationId xmlns:p14="http://schemas.microsoft.com/office/powerpoint/2010/main" val="1239910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0337-D9B5-44A4-B6B6-B3B8D5354CE0}"/>
              </a:ext>
            </a:extLst>
          </p:cNvPr>
          <p:cNvSpPr>
            <a:spLocks noGrp="1"/>
          </p:cNvSpPr>
          <p:nvPr>
            <p:ph type="title"/>
          </p:nvPr>
        </p:nvSpPr>
        <p:spPr/>
        <p:txBody>
          <a:bodyPr>
            <a:normAutofit/>
          </a:bodyPr>
          <a:lstStyle/>
          <a:p>
            <a:r>
              <a:rPr lang="en-GB" sz="2800" dirty="0"/>
              <a:t>Need help using KentChoices?</a:t>
            </a:r>
          </a:p>
        </p:txBody>
      </p:sp>
      <p:sp>
        <p:nvSpPr>
          <p:cNvPr id="3" name="Content Placeholder 2">
            <a:extLst>
              <a:ext uri="{FF2B5EF4-FFF2-40B4-BE49-F238E27FC236}">
                <a16:creationId xmlns:a16="http://schemas.microsoft.com/office/drawing/2014/main" id="{F4379841-6301-47DE-8305-90DAEB3E9D93}"/>
              </a:ext>
            </a:extLst>
          </p:cNvPr>
          <p:cNvSpPr>
            <a:spLocks noGrp="1"/>
          </p:cNvSpPr>
          <p:nvPr>
            <p:ph sz="half" idx="1"/>
          </p:nvPr>
        </p:nvSpPr>
        <p:spPr/>
        <p:txBody>
          <a:bodyPr/>
          <a:lstStyle/>
          <a:p>
            <a:r>
              <a:rPr lang="en-GB" dirty="0"/>
              <a:t>Visit the ‘</a:t>
            </a:r>
            <a:r>
              <a:rPr lang="en-GB" b="1" dirty="0"/>
              <a:t>Help &amp; Guidance</a:t>
            </a:r>
            <a:r>
              <a:rPr lang="en-GB" dirty="0"/>
              <a:t>’ section of the website for step by step instructions</a:t>
            </a:r>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E89DA8F1-3895-474C-A7BE-7BE5B03FEA26}"/>
              </a:ext>
            </a:extLst>
          </p:cNvPr>
          <p:cNvSpPr>
            <a:spLocks noGrp="1"/>
          </p:cNvSpPr>
          <p:nvPr>
            <p:ph sz="half" idx="2"/>
          </p:nvPr>
        </p:nvSpPr>
        <p:spPr/>
        <p:txBody>
          <a:bodyPr/>
          <a:lstStyle/>
          <a:p>
            <a:r>
              <a:rPr lang="en-GB" dirty="0"/>
              <a:t>Use the ‘</a:t>
            </a:r>
            <a:r>
              <a:rPr lang="en-GB" b="1" dirty="0"/>
              <a:t>contact us</a:t>
            </a:r>
            <a:r>
              <a:rPr lang="en-GB" dirty="0"/>
              <a:t>’ form if you have any questions</a:t>
            </a:r>
          </a:p>
          <a:p>
            <a:endParaRPr lang="en-GB" dirty="0"/>
          </a:p>
        </p:txBody>
      </p:sp>
      <p:pic>
        <p:nvPicPr>
          <p:cNvPr id="8" name="Picture 7" descr="A screenshot of a social media post&#10;&#10;Description automatically generated">
            <a:extLst>
              <a:ext uri="{FF2B5EF4-FFF2-40B4-BE49-F238E27FC236}">
                <a16:creationId xmlns:a16="http://schemas.microsoft.com/office/drawing/2014/main" id="{1E1279D4-1E73-48D6-A583-AEDBEE8A3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2976511"/>
            <a:ext cx="3448880" cy="2440274"/>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3DD35951-EB46-4D4F-8D46-B5A850B6C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68" y="2976511"/>
            <a:ext cx="4029716" cy="2440274"/>
          </a:xfrm>
          <a:prstGeom prst="rect">
            <a:avLst/>
          </a:prstGeom>
        </p:spPr>
      </p:pic>
      <p:pic>
        <p:nvPicPr>
          <p:cNvPr id="11" name="Picture 10">
            <a:extLst>
              <a:ext uri="{FF2B5EF4-FFF2-40B4-BE49-F238E27FC236}">
                <a16:creationId xmlns:a16="http://schemas.microsoft.com/office/drawing/2014/main" id="{3C643942-505A-4FEA-95C1-D848024980C6}"/>
              </a:ext>
            </a:extLst>
          </p:cNvPr>
          <p:cNvPicPr>
            <a:picLocks noChangeAspect="1"/>
          </p:cNvPicPr>
          <p:nvPr/>
        </p:nvPicPr>
        <p:blipFill>
          <a:blip r:embed="rId4"/>
          <a:stretch>
            <a:fillRect/>
          </a:stretch>
        </p:blipFill>
        <p:spPr>
          <a:xfrm>
            <a:off x="2913592" y="3041318"/>
            <a:ext cx="719390" cy="353599"/>
          </a:xfrm>
          <a:prstGeom prst="rect">
            <a:avLst/>
          </a:prstGeom>
        </p:spPr>
      </p:pic>
      <p:pic>
        <p:nvPicPr>
          <p:cNvPr id="12" name="Picture 11">
            <a:extLst>
              <a:ext uri="{FF2B5EF4-FFF2-40B4-BE49-F238E27FC236}">
                <a16:creationId xmlns:a16="http://schemas.microsoft.com/office/drawing/2014/main" id="{B20ACFF5-34BC-4721-908A-DC0A4FD0E720}"/>
              </a:ext>
            </a:extLst>
          </p:cNvPr>
          <p:cNvPicPr>
            <a:picLocks noChangeAspect="1"/>
          </p:cNvPicPr>
          <p:nvPr/>
        </p:nvPicPr>
        <p:blipFill>
          <a:blip r:embed="rId4"/>
          <a:stretch>
            <a:fillRect/>
          </a:stretch>
        </p:blipFill>
        <p:spPr>
          <a:xfrm>
            <a:off x="8156259" y="2867833"/>
            <a:ext cx="719390" cy="353599"/>
          </a:xfrm>
          <a:prstGeom prst="rect">
            <a:avLst/>
          </a:prstGeom>
        </p:spPr>
      </p:pic>
    </p:spTree>
    <p:extLst>
      <p:ext uri="{BB962C8B-B14F-4D97-AF65-F5344CB8AC3E}">
        <p14:creationId xmlns:p14="http://schemas.microsoft.com/office/powerpoint/2010/main" val="29394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2847-6981-4E11-80D3-E70768424914}"/>
              </a:ext>
            </a:extLst>
          </p:cNvPr>
          <p:cNvSpPr>
            <a:spLocks noGrp="1"/>
          </p:cNvSpPr>
          <p:nvPr>
            <p:ph type="title"/>
          </p:nvPr>
        </p:nvSpPr>
        <p:spPr>
          <a:xfrm>
            <a:off x="1287261" y="555478"/>
            <a:ext cx="6533965" cy="722117"/>
          </a:xfrm>
        </p:spPr>
        <p:txBody>
          <a:bodyPr>
            <a:normAutofit/>
          </a:bodyPr>
          <a:lstStyle/>
          <a:p>
            <a:r>
              <a:rPr lang="en-GB" sz="2800" dirty="0"/>
              <a:t>Need some advice or guidance?</a:t>
            </a:r>
          </a:p>
        </p:txBody>
      </p:sp>
      <p:sp>
        <p:nvSpPr>
          <p:cNvPr id="3" name="Text Placeholder 2">
            <a:extLst>
              <a:ext uri="{FF2B5EF4-FFF2-40B4-BE49-F238E27FC236}">
                <a16:creationId xmlns:a16="http://schemas.microsoft.com/office/drawing/2014/main" id="{9C1D7C2D-0EA5-4FE7-AD58-74F4E2BAF36A}"/>
              </a:ext>
            </a:extLst>
          </p:cNvPr>
          <p:cNvSpPr>
            <a:spLocks noGrp="1"/>
          </p:cNvSpPr>
          <p:nvPr>
            <p:ph type="body" idx="1"/>
          </p:nvPr>
        </p:nvSpPr>
        <p:spPr>
          <a:xfrm>
            <a:off x="623888" y="1589517"/>
            <a:ext cx="7886700" cy="3990887"/>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solidFill>
                  <a:srgbClr val="FF3399"/>
                </a:solidFill>
              </a:rPr>
              <a:t>Talk </a:t>
            </a:r>
            <a:r>
              <a:rPr lang="en-GB" dirty="0"/>
              <a:t>to your school – they have a legal responsibility to provide you with independent, impartial careers advice</a:t>
            </a:r>
          </a:p>
          <a:p>
            <a:pPr marL="342900" indent="-342900">
              <a:buFont typeface="Arial" panose="020B0604020202020204" pitchFamily="34" charset="0"/>
              <a:buChar char="•"/>
            </a:pPr>
            <a:r>
              <a:rPr lang="en-GB" b="1" dirty="0">
                <a:solidFill>
                  <a:srgbClr val="FF3399"/>
                </a:solidFill>
              </a:rPr>
              <a:t>Speak</a:t>
            </a:r>
            <a:r>
              <a:rPr lang="en-GB" dirty="0"/>
              <a:t> to your careers advisor, teachers, parents, family and friends</a:t>
            </a:r>
          </a:p>
          <a:p>
            <a:pPr marL="342900" indent="-342900">
              <a:buFont typeface="Arial" panose="020B0604020202020204" pitchFamily="34" charset="0"/>
              <a:buChar char="•"/>
            </a:pPr>
            <a:r>
              <a:rPr lang="en-GB" b="1" dirty="0">
                <a:solidFill>
                  <a:srgbClr val="FF3399"/>
                </a:solidFill>
              </a:rPr>
              <a:t>Contact</a:t>
            </a:r>
            <a:r>
              <a:rPr lang="en-GB" dirty="0"/>
              <a:t> The National Careers Service for advice and guidance </a:t>
            </a:r>
            <a:r>
              <a:rPr lang="en-GB" dirty="0">
                <a:hlinkClick r:id="rId2"/>
              </a:rPr>
              <a:t>https://nationalcareersservice.direct.gov.uk/</a:t>
            </a:r>
            <a:endParaRPr lang="en-GB" dirty="0"/>
          </a:p>
          <a:p>
            <a:pPr marL="342900" indent="-342900">
              <a:buFont typeface="Arial" panose="020B0604020202020204" pitchFamily="34" charset="0"/>
              <a:buChar char="•"/>
            </a:pPr>
            <a:r>
              <a:rPr lang="en-GB" b="1" dirty="0">
                <a:solidFill>
                  <a:srgbClr val="FF3399"/>
                </a:solidFill>
              </a:rPr>
              <a:t>Visit</a:t>
            </a:r>
            <a:r>
              <a:rPr lang="en-GB" dirty="0"/>
              <a:t> </a:t>
            </a:r>
            <a:r>
              <a:rPr lang="en-GB" dirty="0">
                <a:hlinkClick r:id="rId3"/>
              </a:rPr>
              <a:t>www.kentchoices.co.uk</a:t>
            </a:r>
            <a:r>
              <a:rPr lang="en-GB" dirty="0"/>
              <a:t> to see the options available to you</a:t>
            </a:r>
          </a:p>
          <a:p>
            <a:pPr marL="342900" indent="-342900">
              <a:buFont typeface="Arial" panose="020B0604020202020204" pitchFamily="34" charset="0"/>
              <a:buChar char="•"/>
            </a:pPr>
            <a:r>
              <a:rPr lang="en-GB" b="1" dirty="0">
                <a:solidFill>
                  <a:srgbClr val="FF3399"/>
                </a:solidFill>
              </a:rPr>
              <a:t>Attend</a:t>
            </a:r>
            <a:r>
              <a:rPr lang="en-GB" dirty="0"/>
              <a:t> open days at other schools or colleges to see what they offer (you do not have to stay at your current school, another school or college may offer courses more suitable for you).</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pic>
        <p:nvPicPr>
          <p:cNvPr id="4" name="Graphic 3" descr="Boardroom">
            <a:extLst>
              <a:ext uri="{FF2B5EF4-FFF2-40B4-BE49-F238E27FC236}">
                <a16:creationId xmlns:a16="http://schemas.microsoft.com/office/drawing/2014/main" id="{343F5257-5FF9-4CCE-8193-5079E58DE6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40" y="1930431"/>
            <a:ext cx="606729" cy="606729"/>
          </a:xfrm>
          <a:prstGeom prst="rect">
            <a:avLst/>
          </a:prstGeom>
        </p:spPr>
      </p:pic>
      <p:pic>
        <p:nvPicPr>
          <p:cNvPr id="5" name="Graphic 4" descr="Internet">
            <a:extLst>
              <a:ext uri="{FF2B5EF4-FFF2-40B4-BE49-F238E27FC236}">
                <a16:creationId xmlns:a16="http://schemas.microsoft.com/office/drawing/2014/main" id="{61BDD32E-149D-4933-87F0-15F4E52874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32" y="3845923"/>
            <a:ext cx="647222" cy="724312"/>
          </a:xfrm>
          <a:prstGeom prst="rect">
            <a:avLst/>
          </a:prstGeom>
        </p:spPr>
      </p:pic>
      <p:pic>
        <p:nvPicPr>
          <p:cNvPr id="6" name="Picture 5">
            <a:extLst>
              <a:ext uri="{FF2B5EF4-FFF2-40B4-BE49-F238E27FC236}">
                <a16:creationId xmlns:a16="http://schemas.microsoft.com/office/drawing/2014/main" id="{4721FAC3-FC5E-45BF-BF2F-C04E9C8BBC7D}"/>
              </a:ext>
            </a:extLst>
          </p:cNvPr>
          <p:cNvPicPr>
            <a:picLocks noChangeAspect="1"/>
          </p:cNvPicPr>
          <p:nvPr/>
        </p:nvPicPr>
        <p:blipFill>
          <a:blip r:embed="rId8"/>
          <a:stretch>
            <a:fillRect/>
          </a:stretch>
        </p:blipFill>
        <p:spPr>
          <a:xfrm>
            <a:off x="72540" y="2610132"/>
            <a:ext cx="606729" cy="606729"/>
          </a:xfrm>
          <a:prstGeom prst="rect">
            <a:avLst/>
          </a:prstGeom>
        </p:spPr>
      </p:pic>
      <p:pic>
        <p:nvPicPr>
          <p:cNvPr id="7" name="Picture 6">
            <a:extLst>
              <a:ext uri="{FF2B5EF4-FFF2-40B4-BE49-F238E27FC236}">
                <a16:creationId xmlns:a16="http://schemas.microsoft.com/office/drawing/2014/main" id="{1A68695A-379A-4B12-94E1-0E470761ADAA}"/>
              </a:ext>
            </a:extLst>
          </p:cNvPr>
          <p:cNvPicPr>
            <a:picLocks noChangeAspect="1"/>
          </p:cNvPicPr>
          <p:nvPr/>
        </p:nvPicPr>
        <p:blipFill>
          <a:blip r:embed="rId9"/>
          <a:stretch>
            <a:fillRect/>
          </a:stretch>
        </p:blipFill>
        <p:spPr>
          <a:xfrm>
            <a:off x="21636" y="4434009"/>
            <a:ext cx="724313" cy="724313"/>
          </a:xfrm>
          <a:prstGeom prst="rect">
            <a:avLst/>
          </a:prstGeom>
        </p:spPr>
      </p:pic>
      <p:pic>
        <p:nvPicPr>
          <p:cNvPr id="8" name="Picture 7">
            <a:extLst>
              <a:ext uri="{FF2B5EF4-FFF2-40B4-BE49-F238E27FC236}">
                <a16:creationId xmlns:a16="http://schemas.microsoft.com/office/drawing/2014/main" id="{0DA06328-E5DF-4338-BD5F-5B0BD95B64F3}"/>
              </a:ext>
            </a:extLst>
          </p:cNvPr>
          <p:cNvPicPr>
            <a:picLocks noChangeAspect="1"/>
          </p:cNvPicPr>
          <p:nvPr/>
        </p:nvPicPr>
        <p:blipFill>
          <a:blip r:embed="rId10"/>
          <a:stretch>
            <a:fillRect/>
          </a:stretch>
        </p:blipFill>
        <p:spPr>
          <a:xfrm>
            <a:off x="72540" y="3289833"/>
            <a:ext cx="597205" cy="597205"/>
          </a:xfrm>
          <a:prstGeom prst="rect">
            <a:avLst/>
          </a:prstGeom>
        </p:spPr>
      </p:pic>
    </p:spTree>
    <p:extLst>
      <p:ext uri="{BB962C8B-B14F-4D97-AF65-F5344CB8AC3E}">
        <p14:creationId xmlns:p14="http://schemas.microsoft.com/office/powerpoint/2010/main" val="326558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3A4-9B50-4A78-8D8E-13F3EA3EDC84}"/>
              </a:ext>
            </a:extLst>
          </p:cNvPr>
          <p:cNvSpPr>
            <a:spLocks noGrp="1"/>
          </p:cNvSpPr>
          <p:nvPr>
            <p:ph type="title"/>
          </p:nvPr>
        </p:nvSpPr>
        <p:spPr/>
        <p:txBody>
          <a:bodyPr>
            <a:normAutofit/>
          </a:bodyPr>
          <a:lstStyle/>
          <a:p>
            <a:r>
              <a:rPr lang="en-GB" sz="2800" dirty="0"/>
              <a:t>Frequently asked Questions</a:t>
            </a:r>
          </a:p>
        </p:txBody>
      </p:sp>
      <p:sp>
        <p:nvSpPr>
          <p:cNvPr id="3" name="Text Placeholder 2">
            <a:extLst>
              <a:ext uri="{FF2B5EF4-FFF2-40B4-BE49-F238E27FC236}">
                <a16:creationId xmlns:a16="http://schemas.microsoft.com/office/drawing/2014/main" id="{D4C2E259-5968-45F4-A93A-A4DCB61E7C2F}"/>
              </a:ext>
            </a:extLst>
          </p:cNvPr>
          <p:cNvSpPr>
            <a:spLocks noGrp="1"/>
          </p:cNvSpPr>
          <p:nvPr>
            <p:ph type="body" idx="1"/>
          </p:nvPr>
        </p:nvSpPr>
        <p:spPr/>
        <p:txBody>
          <a:bodyPr/>
          <a:lstStyle/>
          <a:p>
            <a:endParaRPr lang="en-GB" b="1" dirty="0"/>
          </a:p>
          <a:p>
            <a:r>
              <a:rPr lang="en-GB" b="1" dirty="0">
                <a:solidFill>
                  <a:srgbClr val="FF3399"/>
                </a:solidFill>
              </a:rPr>
              <a:t>Q. I never received my log in details</a:t>
            </a:r>
          </a:p>
          <a:p>
            <a:r>
              <a:rPr lang="en-GB" dirty="0"/>
              <a:t>A.</a:t>
            </a:r>
            <a:r>
              <a:rPr lang="en-GB" b="1" dirty="0"/>
              <a:t> </a:t>
            </a:r>
            <a:r>
              <a:rPr lang="en-GB" dirty="0"/>
              <a:t>Ask your school to get in touch with the </a:t>
            </a:r>
            <a:r>
              <a:rPr lang="en-GB" b="1" dirty="0" err="1"/>
              <a:t>KentChoices</a:t>
            </a:r>
            <a:r>
              <a:rPr lang="en-GB" dirty="0"/>
              <a:t> team who   will be able to create an account for you</a:t>
            </a:r>
          </a:p>
          <a:p>
            <a:r>
              <a:rPr lang="en-GB" b="1" dirty="0">
                <a:solidFill>
                  <a:srgbClr val="FF3399"/>
                </a:solidFill>
              </a:rPr>
              <a:t>Q. I have lost my log in details</a:t>
            </a:r>
          </a:p>
          <a:p>
            <a:r>
              <a:rPr lang="en-GB" dirty="0"/>
              <a:t>A.</a:t>
            </a:r>
            <a:r>
              <a:rPr lang="en-GB" b="1" dirty="0"/>
              <a:t> </a:t>
            </a:r>
            <a:r>
              <a:rPr lang="en-GB" dirty="0"/>
              <a:t>Contact your school they will have a record of these.</a:t>
            </a:r>
          </a:p>
          <a:p>
            <a:r>
              <a:rPr lang="en-GB" b="1" dirty="0">
                <a:solidFill>
                  <a:srgbClr val="FF3399"/>
                </a:solidFill>
              </a:rPr>
              <a:t>Q. I have forgotten my password</a:t>
            </a:r>
          </a:p>
          <a:p>
            <a:r>
              <a:rPr lang="en-GB" dirty="0"/>
              <a:t>A. If you have logged into your account previously and registered your password, you can use the ‘</a:t>
            </a:r>
            <a:r>
              <a:rPr lang="en-GB" b="1" dirty="0"/>
              <a:t>forgotten your password</a:t>
            </a:r>
            <a:r>
              <a:rPr lang="en-GB" dirty="0"/>
              <a:t>’ link on the site</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08967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94F8-E227-4CEB-AF82-B662AAF6D6DF}"/>
              </a:ext>
            </a:extLst>
          </p:cNvPr>
          <p:cNvSpPr>
            <a:spLocks noGrp="1"/>
          </p:cNvSpPr>
          <p:nvPr>
            <p:ph type="title"/>
          </p:nvPr>
        </p:nvSpPr>
        <p:spPr/>
        <p:txBody>
          <a:bodyPr/>
          <a:lstStyle/>
          <a:p>
            <a:r>
              <a:rPr lang="en-GB" dirty="0"/>
              <a:t>FAQ’S cont.</a:t>
            </a:r>
          </a:p>
        </p:txBody>
      </p:sp>
      <p:sp>
        <p:nvSpPr>
          <p:cNvPr id="3" name="Text Placeholder 2">
            <a:extLst>
              <a:ext uri="{FF2B5EF4-FFF2-40B4-BE49-F238E27FC236}">
                <a16:creationId xmlns:a16="http://schemas.microsoft.com/office/drawing/2014/main" id="{D0EE6AD9-424C-4FFE-BC02-BCAF8E0A5467}"/>
              </a:ext>
            </a:extLst>
          </p:cNvPr>
          <p:cNvSpPr>
            <a:spLocks noGrp="1"/>
          </p:cNvSpPr>
          <p:nvPr>
            <p:ph type="body" idx="1"/>
          </p:nvPr>
        </p:nvSpPr>
        <p:spPr/>
        <p:txBody>
          <a:bodyPr/>
          <a:lstStyle/>
          <a:p>
            <a:endParaRPr lang="en-GB" b="1" dirty="0"/>
          </a:p>
          <a:p>
            <a:r>
              <a:rPr lang="en-GB" b="1" dirty="0">
                <a:solidFill>
                  <a:srgbClr val="FF3399"/>
                </a:solidFill>
              </a:rPr>
              <a:t>Q. I need to update my details</a:t>
            </a:r>
          </a:p>
          <a:p>
            <a:r>
              <a:rPr lang="en-GB" dirty="0"/>
              <a:t>A.</a:t>
            </a:r>
            <a:r>
              <a:rPr lang="en-GB" b="1" dirty="0"/>
              <a:t> </a:t>
            </a:r>
            <a:r>
              <a:rPr lang="en-GB" dirty="0"/>
              <a:t>You can change any information in the ‘</a:t>
            </a:r>
            <a:r>
              <a:rPr lang="en-GB" b="1" dirty="0"/>
              <a:t>My Account</a:t>
            </a:r>
            <a:r>
              <a:rPr lang="en-GB" dirty="0"/>
              <a:t>’ section</a:t>
            </a:r>
          </a:p>
          <a:p>
            <a:r>
              <a:rPr lang="en-GB" b="1" dirty="0">
                <a:solidFill>
                  <a:srgbClr val="FF3399"/>
                </a:solidFill>
              </a:rPr>
              <a:t>Q. Why cannot I apply for my chosen course?</a:t>
            </a:r>
          </a:p>
          <a:p>
            <a:r>
              <a:rPr lang="en-GB" dirty="0"/>
              <a:t>A. Check to see if applications are open or closed for this provider.   You can check this on </a:t>
            </a:r>
            <a:r>
              <a:rPr lang="en-GB" dirty="0">
                <a:hlinkClick r:id="rId2"/>
              </a:rPr>
              <a:t>www.kentchoices.co.uk</a:t>
            </a:r>
            <a:r>
              <a:rPr lang="en-GB" dirty="0"/>
              <a:t>.  (Open days and applications dates).  Have you added this course to your favourites? (you need to do this before making your application)</a:t>
            </a:r>
          </a:p>
          <a:p>
            <a:r>
              <a:rPr lang="en-GB" b="1" dirty="0">
                <a:solidFill>
                  <a:srgbClr val="FF3399"/>
                </a:solidFill>
              </a:rPr>
              <a:t>Q. I have missed the deadline for applying</a:t>
            </a:r>
          </a:p>
          <a:p>
            <a:r>
              <a:rPr lang="en-GB" dirty="0"/>
              <a:t>A. You will need to contact the school direct to see if they can still accept your application – they will advise you of your next steps</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96250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98A6-F2C7-46EF-9FF8-5EBDAAC3371F}"/>
              </a:ext>
            </a:extLst>
          </p:cNvPr>
          <p:cNvSpPr>
            <a:spLocks noGrp="1"/>
          </p:cNvSpPr>
          <p:nvPr>
            <p:ph type="title"/>
          </p:nvPr>
        </p:nvSpPr>
        <p:spPr/>
        <p:txBody>
          <a:bodyPr/>
          <a:lstStyle/>
          <a:p>
            <a:r>
              <a:rPr lang="en-GB" dirty="0"/>
              <a:t>FAQ’S cont.</a:t>
            </a:r>
          </a:p>
        </p:txBody>
      </p:sp>
      <p:sp>
        <p:nvSpPr>
          <p:cNvPr id="3" name="Text Placeholder 2">
            <a:extLst>
              <a:ext uri="{FF2B5EF4-FFF2-40B4-BE49-F238E27FC236}">
                <a16:creationId xmlns:a16="http://schemas.microsoft.com/office/drawing/2014/main" id="{D5A15F94-2FFB-488B-831A-D092363FB062}"/>
              </a:ext>
            </a:extLst>
          </p:cNvPr>
          <p:cNvSpPr>
            <a:spLocks noGrp="1"/>
          </p:cNvSpPr>
          <p:nvPr>
            <p:ph type="body" idx="1"/>
          </p:nvPr>
        </p:nvSpPr>
        <p:spPr/>
        <p:txBody>
          <a:bodyPr/>
          <a:lstStyle/>
          <a:p>
            <a:endParaRPr lang="en-GB" b="1" dirty="0"/>
          </a:p>
          <a:p>
            <a:r>
              <a:rPr lang="en-GB" b="1" dirty="0">
                <a:solidFill>
                  <a:srgbClr val="FF3399"/>
                </a:solidFill>
              </a:rPr>
              <a:t>Q. I have not heard anything since making my application, what should I do?</a:t>
            </a:r>
          </a:p>
          <a:p>
            <a:r>
              <a:rPr lang="en-GB" dirty="0"/>
              <a:t>A. Log on to your </a:t>
            </a:r>
            <a:r>
              <a:rPr lang="en-GB" b="1" dirty="0" err="1"/>
              <a:t>KentChoices</a:t>
            </a:r>
            <a:r>
              <a:rPr lang="en-GB" dirty="0"/>
              <a:t> account – you may have missed a message from the provider regarding important updates.  Some providers may prefer to write to you to confirm your offer so contact them direct to see how your application is progressing. </a:t>
            </a:r>
          </a:p>
          <a:p>
            <a:r>
              <a:rPr lang="en-GB" b="1" dirty="0">
                <a:solidFill>
                  <a:srgbClr val="FF3399"/>
                </a:solidFill>
              </a:rPr>
              <a:t>Q. I have missed the deadline for putting my offers in preference</a:t>
            </a:r>
          </a:p>
          <a:p>
            <a:r>
              <a:rPr lang="en-GB" dirty="0"/>
              <a:t>A.</a:t>
            </a:r>
            <a:r>
              <a:rPr lang="en-GB" b="1" dirty="0"/>
              <a:t> </a:t>
            </a:r>
            <a:r>
              <a:rPr lang="en-GB" dirty="0"/>
              <a:t>Do not worry – but do this as soon as possible as it helps schools and colleges to plan who will be attending in September</a:t>
            </a:r>
          </a:p>
          <a:p>
            <a:endParaRPr lang="en-GB" dirty="0"/>
          </a:p>
        </p:txBody>
      </p:sp>
    </p:spTree>
    <p:extLst>
      <p:ext uri="{BB962C8B-B14F-4D97-AF65-F5344CB8AC3E}">
        <p14:creationId xmlns:p14="http://schemas.microsoft.com/office/powerpoint/2010/main" val="395706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FFE2-3D3E-496A-BA64-2BC3CF2A6FA5}"/>
              </a:ext>
            </a:extLst>
          </p:cNvPr>
          <p:cNvSpPr>
            <a:spLocks noGrp="1"/>
          </p:cNvSpPr>
          <p:nvPr>
            <p:ph type="title"/>
          </p:nvPr>
        </p:nvSpPr>
        <p:spPr/>
        <p:txBody>
          <a:bodyPr>
            <a:normAutofit/>
          </a:bodyPr>
          <a:lstStyle/>
          <a:p>
            <a:r>
              <a:rPr lang="en-GB" sz="2800" dirty="0"/>
              <a:t>If you still require assistance</a:t>
            </a:r>
          </a:p>
        </p:txBody>
      </p:sp>
      <p:sp>
        <p:nvSpPr>
          <p:cNvPr id="3" name="Text Placeholder 2">
            <a:extLst>
              <a:ext uri="{FF2B5EF4-FFF2-40B4-BE49-F238E27FC236}">
                <a16:creationId xmlns:a16="http://schemas.microsoft.com/office/drawing/2014/main" id="{B702188A-8354-4754-BED7-AE73012D7C4F}"/>
              </a:ext>
            </a:extLst>
          </p:cNvPr>
          <p:cNvSpPr>
            <a:spLocks noGrp="1"/>
          </p:cNvSpPr>
          <p:nvPr>
            <p:ph type="body" idx="1"/>
          </p:nvPr>
        </p:nvSpPr>
        <p:spPr/>
        <p:txBody>
          <a:bodyPr/>
          <a:lstStyle/>
          <a:p>
            <a:r>
              <a:rPr lang="en-GB" sz="2400" dirty="0"/>
              <a:t>We hope that you find the site easy to use.  If you still need assistance:- </a:t>
            </a:r>
          </a:p>
          <a:p>
            <a:pPr marL="342900" indent="-342900">
              <a:buFont typeface="Arial" panose="020B0604020202020204" pitchFamily="34" charset="0"/>
              <a:buChar char="•"/>
            </a:pPr>
            <a:r>
              <a:rPr lang="en-GB" sz="2400" dirty="0"/>
              <a:t>Ask your school/teacher to help you</a:t>
            </a:r>
          </a:p>
          <a:p>
            <a:pPr marL="342900" indent="-342900">
              <a:buFont typeface="Arial" panose="020B0604020202020204" pitchFamily="34" charset="0"/>
              <a:buChar char="•"/>
            </a:pPr>
            <a:r>
              <a:rPr lang="en-GB" sz="2400" dirty="0"/>
              <a:t>Visit the help pages on </a:t>
            </a:r>
            <a:r>
              <a:rPr lang="en-GB" sz="2400" b="1" dirty="0"/>
              <a:t>KentChoices    </a:t>
            </a:r>
            <a:r>
              <a:rPr lang="en-GB" sz="2400" dirty="0">
                <a:hlinkClick r:id="rId2"/>
              </a:rPr>
              <a:t>www.kentchoices.co.uk</a:t>
            </a:r>
            <a:endParaRPr lang="en-GB" sz="2400" dirty="0"/>
          </a:p>
          <a:p>
            <a:pPr marL="342900" indent="-342900">
              <a:buFont typeface="Arial" panose="020B0604020202020204" pitchFamily="34" charset="0"/>
              <a:buChar char="•"/>
            </a:pPr>
            <a:r>
              <a:rPr lang="en-GB" sz="2400" dirty="0"/>
              <a:t>Get in touch with the </a:t>
            </a:r>
            <a:r>
              <a:rPr lang="en-GB" sz="2400" b="1" dirty="0"/>
              <a:t>KentChoices</a:t>
            </a:r>
            <a:r>
              <a:rPr lang="en-GB" sz="2400" dirty="0"/>
              <a:t> team by email </a:t>
            </a:r>
            <a:r>
              <a:rPr lang="en-GB" sz="2400" dirty="0">
                <a:hlinkClick r:id="rId3"/>
              </a:rPr>
              <a:t>kentchoices@theeducationpeople.org</a:t>
            </a:r>
            <a:r>
              <a:rPr lang="en-GB" sz="2400" dirty="0"/>
              <a:t> or by phone </a:t>
            </a:r>
            <a:r>
              <a:rPr lang="en-GB" sz="2400" b="1" dirty="0"/>
              <a:t>03000 416 401. </a:t>
            </a:r>
          </a:p>
          <a:p>
            <a:endParaRPr lang="en-GB" sz="2400" dirty="0"/>
          </a:p>
          <a:p>
            <a:pPr marL="342900" indent="-342900">
              <a:buFont typeface="Arial" panose="020B0604020202020204" pitchFamily="34" charset="0"/>
              <a:buChar char="•"/>
            </a:pPr>
            <a:endParaRPr lang="en-GB" sz="2400" dirty="0"/>
          </a:p>
          <a:p>
            <a:endParaRPr lang="en-GB" sz="2400" dirty="0"/>
          </a:p>
          <a:p>
            <a:endParaRPr lang="en-GB" sz="2400" dirty="0"/>
          </a:p>
          <a:p>
            <a:endParaRPr lang="en-GB" dirty="0"/>
          </a:p>
        </p:txBody>
      </p:sp>
      <p:pic>
        <p:nvPicPr>
          <p:cNvPr id="4" name="Picture 3">
            <a:extLst>
              <a:ext uri="{FF2B5EF4-FFF2-40B4-BE49-F238E27FC236}">
                <a16:creationId xmlns:a16="http://schemas.microsoft.com/office/drawing/2014/main" id="{9FC49B1B-F720-4B53-BDA3-B7909610698D}"/>
              </a:ext>
            </a:extLst>
          </p:cNvPr>
          <p:cNvPicPr>
            <a:picLocks noChangeAspect="1"/>
          </p:cNvPicPr>
          <p:nvPr/>
        </p:nvPicPr>
        <p:blipFill>
          <a:blip r:embed="rId4"/>
          <a:stretch>
            <a:fillRect/>
          </a:stretch>
        </p:blipFill>
        <p:spPr>
          <a:xfrm>
            <a:off x="4096915" y="4707220"/>
            <a:ext cx="950169" cy="1066699"/>
          </a:xfrm>
          <a:prstGeom prst="rect">
            <a:avLst/>
          </a:prstGeom>
        </p:spPr>
      </p:pic>
      <p:pic>
        <p:nvPicPr>
          <p:cNvPr id="5" name="Picture 4">
            <a:extLst>
              <a:ext uri="{FF2B5EF4-FFF2-40B4-BE49-F238E27FC236}">
                <a16:creationId xmlns:a16="http://schemas.microsoft.com/office/drawing/2014/main" id="{9E679F3D-3ECC-465E-A785-17CB9D184C76}"/>
              </a:ext>
            </a:extLst>
          </p:cNvPr>
          <p:cNvPicPr>
            <a:picLocks noChangeAspect="1"/>
          </p:cNvPicPr>
          <p:nvPr/>
        </p:nvPicPr>
        <p:blipFill>
          <a:blip r:embed="rId5"/>
          <a:stretch>
            <a:fillRect/>
          </a:stretch>
        </p:blipFill>
        <p:spPr>
          <a:xfrm>
            <a:off x="2366606" y="4766770"/>
            <a:ext cx="977048" cy="977048"/>
          </a:xfrm>
          <a:prstGeom prst="rect">
            <a:avLst/>
          </a:prstGeom>
        </p:spPr>
      </p:pic>
      <p:pic>
        <p:nvPicPr>
          <p:cNvPr id="6" name="Picture 5">
            <a:extLst>
              <a:ext uri="{FF2B5EF4-FFF2-40B4-BE49-F238E27FC236}">
                <a16:creationId xmlns:a16="http://schemas.microsoft.com/office/drawing/2014/main" id="{6FE5E10F-A232-4FA7-B2B1-806354E4174C}"/>
              </a:ext>
            </a:extLst>
          </p:cNvPr>
          <p:cNvPicPr>
            <a:picLocks noChangeAspect="1"/>
          </p:cNvPicPr>
          <p:nvPr/>
        </p:nvPicPr>
        <p:blipFill>
          <a:blip r:embed="rId6"/>
          <a:stretch>
            <a:fillRect/>
          </a:stretch>
        </p:blipFill>
        <p:spPr>
          <a:xfrm>
            <a:off x="5800345" y="4775236"/>
            <a:ext cx="950170" cy="950170"/>
          </a:xfrm>
          <a:prstGeom prst="rect">
            <a:avLst/>
          </a:prstGeom>
        </p:spPr>
      </p:pic>
    </p:spTree>
    <p:extLst>
      <p:ext uri="{BB962C8B-B14F-4D97-AF65-F5344CB8AC3E}">
        <p14:creationId xmlns:p14="http://schemas.microsoft.com/office/powerpoint/2010/main" val="26523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am, disney, and quotes image">
            <a:extLst>
              <a:ext uri="{FF2B5EF4-FFF2-40B4-BE49-F238E27FC236}">
                <a16:creationId xmlns:a16="http://schemas.microsoft.com/office/drawing/2014/main" id="{8D62A97D-FE08-44B3-AC2B-93580A58C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787691"/>
            <a:ext cx="47529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05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 picture containing object&#10;&#10;Description automatically generated">
            <a:extLst>
              <a:ext uri="{FF2B5EF4-FFF2-40B4-BE49-F238E27FC236}">
                <a16:creationId xmlns:a16="http://schemas.microsoft.com/office/drawing/2014/main" id="{0C0B91F9-1341-45D2-A928-1F35BE459EF8}"/>
              </a:ext>
            </a:extLst>
          </p:cNvPr>
          <p:cNvPicPr>
            <a:picLocks noChangeAspect="1"/>
          </p:cNvPicPr>
          <p:nvPr/>
        </p:nvPicPr>
        <p:blipFill>
          <a:blip r:embed="rId2"/>
          <a:stretch>
            <a:fillRect/>
          </a:stretch>
        </p:blipFill>
        <p:spPr>
          <a:xfrm>
            <a:off x="920359" y="1760592"/>
            <a:ext cx="7303282" cy="2265477"/>
          </a:xfrm>
          <a:prstGeom prst="rect">
            <a:avLst/>
          </a:prstGeom>
        </p:spPr>
      </p:pic>
    </p:spTree>
    <p:extLst>
      <p:ext uri="{BB962C8B-B14F-4D97-AF65-F5344CB8AC3E}">
        <p14:creationId xmlns:p14="http://schemas.microsoft.com/office/powerpoint/2010/main" val="348208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335-360D-4EA6-B3B0-7D19BE6BC30C}"/>
              </a:ext>
            </a:extLst>
          </p:cNvPr>
          <p:cNvSpPr>
            <a:spLocks noGrp="1"/>
          </p:cNvSpPr>
          <p:nvPr>
            <p:ph type="title"/>
          </p:nvPr>
        </p:nvSpPr>
        <p:spPr/>
        <p:txBody>
          <a:bodyPr>
            <a:normAutofit/>
          </a:bodyPr>
          <a:lstStyle/>
          <a:p>
            <a:r>
              <a:rPr lang="en-GB" sz="2800" dirty="0"/>
              <a:t>Your future – your choice</a:t>
            </a:r>
          </a:p>
        </p:txBody>
      </p:sp>
      <p:sp>
        <p:nvSpPr>
          <p:cNvPr id="3" name="Text Placeholder 2">
            <a:extLst>
              <a:ext uri="{FF2B5EF4-FFF2-40B4-BE49-F238E27FC236}">
                <a16:creationId xmlns:a16="http://schemas.microsoft.com/office/drawing/2014/main" id="{08E0A63C-82A7-4DAB-B57B-F513EA7EEFF6}"/>
              </a:ext>
            </a:extLst>
          </p:cNvPr>
          <p:cNvSpPr>
            <a:spLocks noGrp="1"/>
          </p:cNvSpPr>
          <p:nvPr>
            <p:ph type="body" idx="1"/>
          </p:nvPr>
        </p:nvSpPr>
        <p:spPr/>
        <p:txBody>
          <a:bodyPr/>
          <a:lstStyle/>
          <a:p>
            <a:pPr algn="ctr"/>
            <a:r>
              <a:rPr lang="en-GB" dirty="0"/>
              <a:t>Visit </a:t>
            </a:r>
            <a:r>
              <a:rPr lang="en-GB" dirty="0">
                <a:hlinkClick r:id="rId2"/>
              </a:rPr>
              <a:t>www.kentchoices.co.uk</a:t>
            </a:r>
            <a:endParaRPr lang="en-GB" dirty="0"/>
          </a:p>
          <a:p>
            <a:r>
              <a:rPr lang="en-GB" b="1" dirty="0"/>
              <a:t>KentChoices</a:t>
            </a:r>
            <a:r>
              <a:rPr lang="en-GB" dirty="0"/>
              <a:t> will explain your options after leaving Year 11, help you to decide on what you want to do, advise on you what you need to do and by when.</a:t>
            </a:r>
          </a:p>
          <a:p>
            <a:r>
              <a:rPr lang="en-GB" dirty="0"/>
              <a:t>You can also find useful information on:-</a:t>
            </a:r>
          </a:p>
          <a:p>
            <a:pPr marL="342900" indent="-342900">
              <a:buFont typeface="Arial" panose="020B0604020202020204" pitchFamily="34" charset="0"/>
              <a:buChar char="•"/>
            </a:pPr>
            <a:r>
              <a:rPr lang="en-GB" b="1" dirty="0">
                <a:solidFill>
                  <a:srgbClr val="FF3399"/>
                </a:solidFill>
              </a:rPr>
              <a:t>Open days/evenings </a:t>
            </a:r>
            <a:r>
              <a:rPr lang="en-GB" dirty="0"/>
              <a:t>for 6</a:t>
            </a:r>
            <a:r>
              <a:rPr lang="en-GB" baseline="30000" dirty="0"/>
              <a:t>th</a:t>
            </a:r>
            <a:r>
              <a:rPr lang="en-GB" dirty="0"/>
              <a:t> forms and colleges in your area</a:t>
            </a:r>
          </a:p>
          <a:p>
            <a:pPr marL="342900" indent="-342900">
              <a:buFont typeface="Arial" panose="020B0604020202020204" pitchFamily="34" charset="0"/>
              <a:buChar char="•"/>
            </a:pPr>
            <a:r>
              <a:rPr lang="en-GB" b="1" dirty="0">
                <a:solidFill>
                  <a:srgbClr val="FF3399"/>
                </a:solidFill>
              </a:rPr>
              <a:t>Application open and close dates </a:t>
            </a:r>
            <a:r>
              <a:rPr lang="en-GB" dirty="0"/>
              <a:t>for 6</a:t>
            </a:r>
            <a:r>
              <a:rPr lang="en-GB" baseline="30000" dirty="0"/>
              <a:t>th</a:t>
            </a:r>
            <a:r>
              <a:rPr lang="en-GB" dirty="0"/>
              <a:t> forms and colleges</a:t>
            </a:r>
          </a:p>
          <a:p>
            <a:pPr marL="342900" indent="-342900">
              <a:buFont typeface="Arial" panose="020B0604020202020204" pitchFamily="34" charset="0"/>
              <a:buChar char="•"/>
            </a:pPr>
            <a:r>
              <a:rPr lang="en-GB" b="1" dirty="0">
                <a:solidFill>
                  <a:srgbClr val="FF3399"/>
                </a:solidFill>
              </a:rPr>
              <a:t>Course entry requirements </a:t>
            </a:r>
            <a:r>
              <a:rPr lang="en-GB" dirty="0"/>
              <a:t>for 6</a:t>
            </a:r>
            <a:r>
              <a:rPr lang="en-GB" baseline="30000" dirty="0"/>
              <a:t>th</a:t>
            </a:r>
            <a:r>
              <a:rPr lang="en-GB" dirty="0"/>
              <a:t> forms and colleges</a:t>
            </a:r>
          </a:p>
          <a:p>
            <a:pPr marL="342900" indent="-342900">
              <a:buFont typeface="Arial" panose="020B0604020202020204" pitchFamily="34" charset="0"/>
              <a:buChar char="•"/>
            </a:pPr>
            <a:r>
              <a:rPr lang="en-GB" b="1" dirty="0">
                <a:solidFill>
                  <a:srgbClr val="FF3399"/>
                </a:solidFill>
              </a:rPr>
              <a:t>Apprenticeships</a:t>
            </a:r>
            <a:r>
              <a:rPr lang="en-GB" dirty="0"/>
              <a:t>, traineeships and other training options</a:t>
            </a:r>
          </a:p>
          <a:p>
            <a:pPr marL="342900" indent="-342900">
              <a:buFont typeface="Arial" panose="020B0604020202020204" pitchFamily="34" charset="0"/>
              <a:buChar char="•"/>
            </a:pPr>
            <a:r>
              <a:rPr lang="en-GB" b="1" dirty="0">
                <a:solidFill>
                  <a:srgbClr val="FF3399"/>
                </a:solidFill>
              </a:rPr>
              <a:t>Work experience </a:t>
            </a:r>
            <a:r>
              <a:rPr lang="en-GB" dirty="0"/>
              <a:t>or volunteering </a:t>
            </a:r>
            <a:r>
              <a:rPr lang="en-GB" dirty="0" err="1"/>
              <a:t>opportunties</a:t>
            </a:r>
            <a:endParaRPr lang="en-GB" dirty="0"/>
          </a:p>
          <a:p>
            <a:pPr marL="342900" indent="-342900">
              <a:buFont typeface="Arial" panose="020B0604020202020204" pitchFamily="34" charset="0"/>
              <a:buChar char="•"/>
            </a:pPr>
            <a:r>
              <a:rPr lang="en-GB" b="1" dirty="0">
                <a:solidFill>
                  <a:srgbClr val="FF3399"/>
                </a:solidFill>
              </a:rPr>
              <a:t>Money and travel </a:t>
            </a:r>
            <a:r>
              <a:rPr lang="en-GB" dirty="0"/>
              <a:t>advice</a:t>
            </a:r>
          </a:p>
          <a:p>
            <a:endParaRPr lang="en-GB" dirty="0"/>
          </a:p>
          <a:p>
            <a:endParaRPr lang="en-GB" dirty="0"/>
          </a:p>
        </p:txBody>
      </p:sp>
      <p:pic>
        <p:nvPicPr>
          <p:cNvPr id="8" name="Picture 7">
            <a:extLst>
              <a:ext uri="{FF2B5EF4-FFF2-40B4-BE49-F238E27FC236}">
                <a16:creationId xmlns:a16="http://schemas.microsoft.com/office/drawing/2014/main" id="{0C96FC84-D042-4332-8C39-85A2378666FF}"/>
              </a:ext>
            </a:extLst>
          </p:cNvPr>
          <p:cNvPicPr>
            <a:picLocks noChangeAspect="1"/>
          </p:cNvPicPr>
          <p:nvPr/>
        </p:nvPicPr>
        <p:blipFill>
          <a:blip r:embed="rId3"/>
          <a:stretch>
            <a:fillRect/>
          </a:stretch>
        </p:blipFill>
        <p:spPr>
          <a:xfrm>
            <a:off x="8054274" y="4538368"/>
            <a:ext cx="703607" cy="703607"/>
          </a:xfrm>
          <a:prstGeom prst="rect">
            <a:avLst/>
          </a:prstGeom>
        </p:spPr>
      </p:pic>
      <p:pic>
        <p:nvPicPr>
          <p:cNvPr id="12" name="Picture 11">
            <a:extLst>
              <a:ext uri="{FF2B5EF4-FFF2-40B4-BE49-F238E27FC236}">
                <a16:creationId xmlns:a16="http://schemas.microsoft.com/office/drawing/2014/main" id="{FCB4C1CD-A4ED-4D5C-AE8C-5B818F2B70DF}"/>
              </a:ext>
            </a:extLst>
          </p:cNvPr>
          <p:cNvPicPr>
            <a:picLocks noChangeAspect="1"/>
          </p:cNvPicPr>
          <p:nvPr/>
        </p:nvPicPr>
        <p:blipFill>
          <a:blip r:embed="rId4"/>
          <a:stretch>
            <a:fillRect/>
          </a:stretch>
        </p:blipFill>
        <p:spPr>
          <a:xfrm>
            <a:off x="8054273" y="5228600"/>
            <a:ext cx="703608" cy="703608"/>
          </a:xfrm>
          <a:prstGeom prst="rect">
            <a:avLst/>
          </a:prstGeom>
        </p:spPr>
      </p:pic>
      <p:pic>
        <p:nvPicPr>
          <p:cNvPr id="13" name="Picture 12">
            <a:extLst>
              <a:ext uri="{FF2B5EF4-FFF2-40B4-BE49-F238E27FC236}">
                <a16:creationId xmlns:a16="http://schemas.microsoft.com/office/drawing/2014/main" id="{5FAF9051-C1B1-4816-A014-3B4222B43F67}"/>
              </a:ext>
            </a:extLst>
          </p:cNvPr>
          <p:cNvPicPr>
            <a:picLocks noChangeAspect="1"/>
          </p:cNvPicPr>
          <p:nvPr/>
        </p:nvPicPr>
        <p:blipFill>
          <a:blip r:embed="rId5"/>
          <a:stretch>
            <a:fillRect/>
          </a:stretch>
        </p:blipFill>
        <p:spPr>
          <a:xfrm>
            <a:off x="8010089" y="2959634"/>
            <a:ext cx="703608" cy="703608"/>
          </a:xfrm>
          <a:prstGeom prst="rect">
            <a:avLst/>
          </a:prstGeom>
        </p:spPr>
      </p:pic>
      <p:pic>
        <p:nvPicPr>
          <p:cNvPr id="16" name="Picture 15">
            <a:extLst>
              <a:ext uri="{FF2B5EF4-FFF2-40B4-BE49-F238E27FC236}">
                <a16:creationId xmlns:a16="http://schemas.microsoft.com/office/drawing/2014/main" id="{DE249A5D-8163-42DE-A6A5-7E2B9E036686}"/>
              </a:ext>
            </a:extLst>
          </p:cNvPr>
          <p:cNvPicPr>
            <a:picLocks noChangeAspect="1"/>
          </p:cNvPicPr>
          <p:nvPr/>
        </p:nvPicPr>
        <p:blipFill>
          <a:blip r:embed="rId6"/>
          <a:stretch>
            <a:fillRect/>
          </a:stretch>
        </p:blipFill>
        <p:spPr>
          <a:xfrm>
            <a:off x="8010089" y="3726909"/>
            <a:ext cx="747792" cy="747792"/>
          </a:xfrm>
          <a:prstGeom prst="rect">
            <a:avLst/>
          </a:prstGeom>
        </p:spPr>
      </p:pic>
    </p:spTree>
    <p:extLst>
      <p:ext uri="{BB962C8B-B14F-4D97-AF65-F5344CB8AC3E}">
        <p14:creationId xmlns:p14="http://schemas.microsoft.com/office/powerpoint/2010/main" val="330553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135B-C711-4EE7-A192-4B5FA1B7D87C}"/>
              </a:ext>
            </a:extLst>
          </p:cNvPr>
          <p:cNvSpPr>
            <a:spLocks noGrp="1"/>
          </p:cNvSpPr>
          <p:nvPr>
            <p:ph type="title"/>
          </p:nvPr>
        </p:nvSpPr>
        <p:spPr/>
        <p:txBody>
          <a:bodyPr>
            <a:normAutofit/>
          </a:bodyPr>
          <a:lstStyle/>
          <a:p>
            <a:r>
              <a:rPr lang="en-GB" sz="2800" dirty="0"/>
              <a:t>www.kentchoices.co.uk</a:t>
            </a:r>
          </a:p>
        </p:txBody>
      </p:sp>
      <p:sp>
        <p:nvSpPr>
          <p:cNvPr id="3" name="Text Placeholder 2">
            <a:extLst>
              <a:ext uri="{FF2B5EF4-FFF2-40B4-BE49-F238E27FC236}">
                <a16:creationId xmlns:a16="http://schemas.microsoft.com/office/drawing/2014/main" id="{F72AEF24-D448-45D9-90DA-6D675D72C728}"/>
              </a:ext>
            </a:extLst>
          </p:cNvPr>
          <p:cNvSpPr>
            <a:spLocks noGrp="1"/>
          </p:cNvSpPr>
          <p:nvPr>
            <p:ph type="body" idx="1"/>
          </p:nvPr>
        </p:nvSpPr>
        <p:spPr/>
        <p:txBody>
          <a:bodyPr/>
          <a:lstStyle/>
          <a:p>
            <a:r>
              <a:rPr lang="en-GB" dirty="0"/>
              <a:t>Click on the boxes or headers for more information:- </a:t>
            </a:r>
          </a:p>
          <a:p>
            <a:endParaRPr lang="en-GB" dirty="0"/>
          </a:p>
          <a:p>
            <a:endParaRPr lang="en-GB" dirty="0"/>
          </a:p>
          <a:p>
            <a:endParaRPr lang="en-GB" dirty="0"/>
          </a:p>
          <a:p>
            <a:endParaRPr lang="en-GB" dirty="0"/>
          </a:p>
        </p:txBody>
      </p:sp>
      <p:pic>
        <p:nvPicPr>
          <p:cNvPr id="6" name="Picture 5" descr="A screenshot of a cell phone&#10;&#10;Description automatically generated">
            <a:extLst>
              <a:ext uri="{FF2B5EF4-FFF2-40B4-BE49-F238E27FC236}">
                <a16:creationId xmlns:a16="http://schemas.microsoft.com/office/drawing/2014/main" id="{D94C5C74-CAA0-48C5-BB68-410F982E745C}"/>
              </a:ext>
            </a:extLst>
          </p:cNvPr>
          <p:cNvPicPr>
            <a:picLocks noChangeAspect="1"/>
          </p:cNvPicPr>
          <p:nvPr/>
        </p:nvPicPr>
        <p:blipFill rotWithShape="1">
          <a:blip r:embed="rId2">
            <a:extLst>
              <a:ext uri="{28A0092B-C50C-407E-A947-70E740481C1C}">
                <a14:useLocalDpi xmlns:a14="http://schemas.microsoft.com/office/drawing/2010/main" val="0"/>
              </a:ext>
            </a:extLst>
          </a:blip>
          <a:srcRect b="4271"/>
          <a:stretch/>
        </p:blipFill>
        <p:spPr>
          <a:xfrm>
            <a:off x="2190832" y="2017676"/>
            <a:ext cx="4752812" cy="3644893"/>
          </a:xfrm>
          <a:prstGeom prst="rect">
            <a:avLst/>
          </a:prstGeom>
        </p:spPr>
      </p:pic>
    </p:spTree>
    <p:extLst>
      <p:ext uri="{BB962C8B-B14F-4D97-AF65-F5344CB8AC3E}">
        <p14:creationId xmlns:p14="http://schemas.microsoft.com/office/powerpoint/2010/main" val="399926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C74A99-E78A-4E9F-9839-E6B10CC87E32}"/>
              </a:ext>
            </a:extLst>
          </p:cNvPr>
          <p:cNvPicPr>
            <a:picLocks noChangeAspect="1"/>
          </p:cNvPicPr>
          <p:nvPr/>
        </p:nvPicPr>
        <p:blipFill>
          <a:blip r:embed="rId2"/>
          <a:stretch>
            <a:fillRect/>
          </a:stretch>
        </p:blipFill>
        <p:spPr>
          <a:xfrm>
            <a:off x="2757268" y="700547"/>
            <a:ext cx="418788" cy="431978"/>
          </a:xfrm>
          <a:prstGeom prst="rect">
            <a:avLst/>
          </a:prstGeom>
        </p:spPr>
      </p:pic>
      <p:pic>
        <p:nvPicPr>
          <p:cNvPr id="6" name="Picture 5">
            <a:extLst>
              <a:ext uri="{FF2B5EF4-FFF2-40B4-BE49-F238E27FC236}">
                <a16:creationId xmlns:a16="http://schemas.microsoft.com/office/drawing/2014/main" id="{E31E2948-1A72-4661-AAEA-EF94272E8EA1}"/>
              </a:ext>
            </a:extLst>
          </p:cNvPr>
          <p:cNvPicPr>
            <a:picLocks noChangeAspect="1"/>
          </p:cNvPicPr>
          <p:nvPr/>
        </p:nvPicPr>
        <p:blipFill>
          <a:blip r:embed="rId3"/>
          <a:stretch>
            <a:fillRect/>
          </a:stretch>
        </p:blipFill>
        <p:spPr>
          <a:xfrm>
            <a:off x="3358096" y="716511"/>
            <a:ext cx="2609850" cy="400050"/>
          </a:xfrm>
          <a:prstGeom prst="rect">
            <a:avLst/>
          </a:prstGeom>
        </p:spPr>
      </p:pic>
      <p:sp>
        <p:nvSpPr>
          <p:cNvPr id="2" name="Title 1">
            <a:extLst>
              <a:ext uri="{FF2B5EF4-FFF2-40B4-BE49-F238E27FC236}">
                <a16:creationId xmlns:a16="http://schemas.microsoft.com/office/drawing/2014/main" id="{EB88F801-664A-420F-BDC4-850563A60E72}"/>
              </a:ext>
            </a:extLst>
          </p:cNvPr>
          <p:cNvSpPr>
            <a:spLocks noGrp="1"/>
          </p:cNvSpPr>
          <p:nvPr>
            <p:ph type="title"/>
          </p:nvPr>
        </p:nvSpPr>
        <p:spPr>
          <a:xfrm>
            <a:off x="1287261" y="555478"/>
            <a:ext cx="6533965" cy="722117"/>
          </a:xfrm>
        </p:spPr>
        <p:txBody>
          <a:bodyPr>
            <a:normAutofit fontScale="90000"/>
          </a:bodyPr>
          <a:lstStyle/>
          <a:p>
            <a:br>
              <a:rPr lang="en-GB" dirty="0"/>
            </a:br>
            <a:endParaRPr lang="en-GB" dirty="0"/>
          </a:p>
        </p:txBody>
      </p:sp>
      <p:sp>
        <p:nvSpPr>
          <p:cNvPr id="3" name="Text Placeholder 2">
            <a:extLst>
              <a:ext uri="{FF2B5EF4-FFF2-40B4-BE49-F238E27FC236}">
                <a16:creationId xmlns:a16="http://schemas.microsoft.com/office/drawing/2014/main" id="{08F618B8-662B-41CB-8E53-DDB412E3A55A}"/>
              </a:ext>
            </a:extLst>
          </p:cNvPr>
          <p:cNvSpPr>
            <a:spLocks noGrp="1"/>
          </p:cNvSpPr>
          <p:nvPr>
            <p:ph type="body" idx="1"/>
          </p:nvPr>
        </p:nvSpPr>
        <p:spPr/>
        <p:txBody>
          <a:bodyPr/>
          <a:lstStyle/>
          <a:p>
            <a:endParaRPr lang="en-GB" dirty="0"/>
          </a:p>
          <a:p>
            <a:r>
              <a:rPr lang="en-GB" b="1" dirty="0"/>
              <a:t>KentChoices</a:t>
            </a:r>
            <a:r>
              <a:rPr lang="en-GB" dirty="0"/>
              <a:t> also has an online prospectus for Kent 6</a:t>
            </a:r>
            <a:r>
              <a:rPr lang="en-GB" baseline="30000" dirty="0"/>
              <a:t>th</a:t>
            </a:r>
            <a:r>
              <a:rPr lang="en-GB" dirty="0"/>
              <a:t> forms and colleges.  Here you can:-</a:t>
            </a:r>
          </a:p>
          <a:p>
            <a:pPr marL="342900" indent="-342900">
              <a:buFont typeface="Arial" panose="020B0604020202020204" pitchFamily="34" charset="0"/>
              <a:buChar char="•"/>
            </a:pPr>
            <a:r>
              <a:rPr lang="en-GB" b="1" dirty="0">
                <a:solidFill>
                  <a:srgbClr val="FF3399"/>
                </a:solidFill>
              </a:rPr>
              <a:t>Search</a:t>
            </a:r>
            <a:r>
              <a:rPr lang="en-GB" dirty="0"/>
              <a:t> for courses by provider, sector or qualification</a:t>
            </a:r>
          </a:p>
          <a:p>
            <a:pPr marL="342900" indent="-342900">
              <a:buFont typeface="Arial" panose="020B0604020202020204" pitchFamily="34" charset="0"/>
              <a:buChar char="•"/>
            </a:pPr>
            <a:r>
              <a:rPr lang="en-GB" b="1" dirty="0">
                <a:solidFill>
                  <a:srgbClr val="FF3399"/>
                </a:solidFill>
              </a:rPr>
              <a:t>View</a:t>
            </a:r>
            <a:r>
              <a:rPr lang="en-GB" dirty="0">
                <a:solidFill>
                  <a:srgbClr val="FF3399"/>
                </a:solidFill>
              </a:rPr>
              <a:t> </a:t>
            </a:r>
            <a:r>
              <a:rPr lang="en-GB" dirty="0"/>
              <a:t>full course details, entry requirements, location etc</a:t>
            </a:r>
          </a:p>
          <a:p>
            <a:pPr marL="342900" indent="-342900">
              <a:buFont typeface="Arial" panose="020B0604020202020204" pitchFamily="34" charset="0"/>
              <a:buChar char="•"/>
            </a:pPr>
            <a:r>
              <a:rPr lang="en-GB" b="1" dirty="0">
                <a:solidFill>
                  <a:srgbClr val="FF3399"/>
                </a:solidFill>
              </a:rPr>
              <a:t>Add</a:t>
            </a:r>
            <a:r>
              <a:rPr lang="en-GB" dirty="0"/>
              <a:t> courses you are interested in to your ‘favourites’ </a:t>
            </a:r>
          </a:p>
          <a:p>
            <a:pPr marL="342900" indent="-342900">
              <a:buFont typeface="Arial" panose="020B0604020202020204" pitchFamily="34" charset="0"/>
              <a:buChar char="•"/>
            </a:pPr>
            <a:r>
              <a:rPr lang="en-GB" b="1" dirty="0">
                <a:solidFill>
                  <a:srgbClr val="FF3399"/>
                </a:solidFill>
              </a:rPr>
              <a:t>Apply</a:t>
            </a:r>
            <a:r>
              <a:rPr lang="en-GB" dirty="0"/>
              <a:t> for courses all in one place (you only need to complete one application)</a:t>
            </a:r>
          </a:p>
          <a:p>
            <a:pPr marL="342900" indent="-342900">
              <a:buFont typeface="Arial" panose="020B0604020202020204" pitchFamily="34" charset="0"/>
              <a:buChar char="•"/>
            </a:pPr>
            <a:r>
              <a:rPr lang="en-GB" b="1" dirty="0">
                <a:solidFill>
                  <a:srgbClr val="FF3399"/>
                </a:solidFill>
              </a:rPr>
              <a:t>Accept</a:t>
            </a:r>
            <a:r>
              <a:rPr lang="en-GB" dirty="0"/>
              <a:t> offers </a:t>
            </a:r>
          </a:p>
          <a:p>
            <a:r>
              <a:rPr lang="en-GB" dirty="0"/>
              <a:t>You can apply for as many options as you wish – you do not need to decide until nearer the time which one to accept.  (We recommend that you have at least two options, these can be a mixture of school, college or training) </a:t>
            </a:r>
          </a:p>
        </p:txBody>
      </p:sp>
      <p:pic>
        <p:nvPicPr>
          <p:cNvPr id="7" name="Picture 6">
            <a:extLst>
              <a:ext uri="{FF2B5EF4-FFF2-40B4-BE49-F238E27FC236}">
                <a16:creationId xmlns:a16="http://schemas.microsoft.com/office/drawing/2014/main" id="{8EF7A688-9073-4EC6-9F41-ED052A4DE161}"/>
              </a:ext>
            </a:extLst>
          </p:cNvPr>
          <p:cNvPicPr>
            <a:picLocks noChangeAspect="1"/>
          </p:cNvPicPr>
          <p:nvPr/>
        </p:nvPicPr>
        <p:blipFill>
          <a:blip r:embed="rId4"/>
          <a:stretch>
            <a:fillRect/>
          </a:stretch>
        </p:blipFill>
        <p:spPr>
          <a:xfrm>
            <a:off x="82154" y="2638371"/>
            <a:ext cx="520700" cy="520700"/>
          </a:xfrm>
          <a:prstGeom prst="rect">
            <a:avLst/>
          </a:prstGeom>
        </p:spPr>
      </p:pic>
      <p:pic>
        <p:nvPicPr>
          <p:cNvPr id="10" name="Picture 9">
            <a:extLst>
              <a:ext uri="{FF2B5EF4-FFF2-40B4-BE49-F238E27FC236}">
                <a16:creationId xmlns:a16="http://schemas.microsoft.com/office/drawing/2014/main" id="{FD5D3D86-A41A-4430-BB5C-2CBAB7855691}"/>
              </a:ext>
            </a:extLst>
          </p:cNvPr>
          <p:cNvPicPr>
            <a:picLocks noChangeAspect="1"/>
          </p:cNvPicPr>
          <p:nvPr/>
        </p:nvPicPr>
        <p:blipFill>
          <a:blip r:embed="rId5"/>
          <a:stretch>
            <a:fillRect/>
          </a:stretch>
        </p:blipFill>
        <p:spPr>
          <a:xfrm>
            <a:off x="1368" y="4588866"/>
            <a:ext cx="632044" cy="632044"/>
          </a:xfrm>
          <a:prstGeom prst="rect">
            <a:avLst/>
          </a:prstGeom>
        </p:spPr>
      </p:pic>
      <p:pic>
        <p:nvPicPr>
          <p:cNvPr id="12" name="Graphic 11" descr="Employee badge">
            <a:extLst>
              <a:ext uri="{FF2B5EF4-FFF2-40B4-BE49-F238E27FC236}">
                <a16:creationId xmlns:a16="http://schemas.microsoft.com/office/drawing/2014/main" id="{2D33D1BD-95CC-42C8-BEDD-8C8C27E48B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82" y="3800861"/>
            <a:ext cx="632044" cy="632044"/>
          </a:xfrm>
          <a:prstGeom prst="rect">
            <a:avLst/>
          </a:prstGeom>
        </p:spPr>
      </p:pic>
      <p:pic>
        <p:nvPicPr>
          <p:cNvPr id="13" name="Picture 12">
            <a:extLst>
              <a:ext uri="{FF2B5EF4-FFF2-40B4-BE49-F238E27FC236}">
                <a16:creationId xmlns:a16="http://schemas.microsoft.com/office/drawing/2014/main" id="{E4E1CC8C-C9F8-4F6F-8F66-DC8BE818F7CC}"/>
              </a:ext>
            </a:extLst>
          </p:cNvPr>
          <p:cNvPicPr>
            <a:picLocks noChangeAspect="1"/>
          </p:cNvPicPr>
          <p:nvPr/>
        </p:nvPicPr>
        <p:blipFill>
          <a:blip r:embed="rId8"/>
          <a:stretch>
            <a:fillRect/>
          </a:stretch>
        </p:blipFill>
        <p:spPr>
          <a:xfrm>
            <a:off x="13343" y="3124727"/>
            <a:ext cx="608093" cy="608093"/>
          </a:xfrm>
          <a:prstGeom prst="rect">
            <a:avLst/>
          </a:prstGeom>
        </p:spPr>
      </p:pic>
    </p:spTree>
    <p:extLst>
      <p:ext uri="{BB962C8B-B14F-4D97-AF65-F5344CB8AC3E}">
        <p14:creationId xmlns:p14="http://schemas.microsoft.com/office/powerpoint/2010/main" val="18444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DE4D-4F36-4E5C-B2C5-B654B33E7F09}"/>
              </a:ext>
            </a:extLst>
          </p:cNvPr>
          <p:cNvSpPr>
            <a:spLocks noGrp="1"/>
          </p:cNvSpPr>
          <p:nvPr>
            <p:ph type="title"/>
          </p:nvPr>
        </p:nvSpPr>
        <p:spPr/>
        <p:txBody>
          <a:bodyPr>
            <a:normAutofit/>
          </a:bodyPr>
          <a:lstStyle/>
          <a:p>
            <a:r>
              <a:rPr lang="en-GB" sz="2800" dirty="0"/>
              <a:t>Search &amp; Apply </a:t>
            </a:r>
          </a:p>
        </p:txBody>
      </p:sp>
      <p:sp>
        <p:nvSpPr>
          <p:cNvPr id="3" name="Content Placeholder 2">
            <a:extLst>
              <a:ext uri="{FF2B5EF4-FFF2-40B4-BE49-F238E27FC236}">
                <a16:creationId xmlns:a16="http://schemas.microsoft.com/office/drawing/2014/main" id="{B975451F-59A0-48BC-A0D6-513E91F84BAB}"/>
              </a:ext>
            </a:extLst>
          </p:cNvPr>
          <p:cNvSpPr>
            <a:spLocks noGrp="1"/>
          </p:cNvSpPr>
          <p:nvPr>
            <p:ph sz="half" idx="1"/>
          </p:nvPr>
        </p:nvSpPr>
        <p:spPr/>
        <p:txBody>
          <a:bodyPr/>
          <a:lstStyle/>
          <a:p>
            <a:r>
              <a:rPr lang="en-GB" dirty="0"/>
              <a:t>Go to </a:t>
            </a:r>
            <a:r>
              <a:rPr lang="en-GB" dirty="0">
                <a:hlinkClick r:id="rId2"/>
              </a:rPr>
              <a:t>www.kentchoices.co.uk</a:t>
            </a:r>
            <a:r>
              <a:rPr lang="en-GB" dirty="0"/>
              <a:t> and click the ‘</a:t>
            </a:r>
            <a:r>
              <a:rPr lang="en-GB" b="1" dirty="0"/>
              <a:t>Search &amp; Apply</a:t>
            </a:r>
            <a:r>
              <a:rPr lang="en-GB" dirty="0"/>
              <a:t>’ box</a:t>
            </a:r>
          </a:p>
          <a:p>
            <a:endParaRPr lang="en-GB" dirty="0"/>
          </a:p>
          <a:p>
            <a:endParaRPr lang="en-GB" dirty="0"/>
          </a:p>
        </p:txBody>
      </p:sp>
      <p:sp>
        <p:nvSpPr>
          <p:cNvPr id="4" name="Content Placeholder 3">
            <a:extLst>
              <a:ext uri="{FF2B5EF4-FFF2-40B4-BE49-F238E27FC236}">
                <a16:creationId xmlns:a16="http://schemas.microsoft.com/office/drawing/2014/main" id="{37513E96-A09F-42EE-A2E2-488F479F7AFC}"/>
              </a:ext>
            </a:extLst>
          </p:cNvPr>
          <p:cNvSpPr>
            <a:spLocks noGrp="1"/>
          </p:cNvSpPr>
          <p:nvPr>
            <p:ph sz="half" idx="2"/>
          </p:nvPr>
        </p:nvSpPr>
        <p:spPr/>
        <p:txBody>
          <a:bodyPr/>
          <a:lstStyle/>
          <a:p>
            <a:r>
              <a:rPr lang="en-GB" dirty="0"/>
              <a:t>Then click on the purple ‘</a:t>
            </a:r>
            <a:r>
              <a:rPr lang="en-GB" b="1" dirty="0"/>
              <a:t>search and apply for courses</a:t>
            </a:r>
            <a:r>
              <a:rPr lang="en-GB" dirty="0"/>
              <a:t>’ button</a:t>
            </a:r>
          </a:p>
          <a:p>
            <a:endParaRPr lang="en-GB" dirty="0"/>
          </a:p>
        </p:txBody>
      </p:sp>
      <p:pic>
        <p:nvPicPr>
          <p:cNvPr id="8" name="Picture 7" descr="A screenshot of a cell phone&#10;&#10;Description automatically generated">
            <a:extLst>
              <a:ext uri="{FF2B5EF4-FFF2-40B4-BE49-F238E27FC236}">
                <a16:creationId xmlns:a16="http://schemas.microsoft.com/office/drawing/2014/main" id="{CC3B064B-869E-4F91-B581-34CDEA7FD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88" y="2774634"/>
            <a:ext cx="3586257" cy="2109563"/>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9A7C0B9C-3470-4EB3-B39A-D52CFCEF9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004" y="2774634"/>
            <a:ext cx="3726346" cy="2351843"/>
          </a:xfrm>
          <a:prstGeom prst="rect">
            <a:avLst/>
          </a:prstGeom>
        </p:spPr>
      </p:pic>
      <p:pic>
        <p:nvPicPr>
          <p:cNvPr id="11" name="Picture 10">
            <a:extLst>
              <a:ext uri="{FF2B5EF4-FFF2-40B4-BE49-F238E27FC236}">
                <a16:creationId xmlns:a16="http://schemas.microsoft.com/office/drawing/2014/main" id="{ED8B1580-B937-426D-AF9D-D43A1CA55C0C}"/>
              </a:ext>
            </a:extLst>
          </p:cNvPr>
          <p:cNvPicPr>
            <a:picLocks noChangeAspect="1"/>
          </p:cNvPicPr>
          <p:nvPr/>
        </p:nvPicPr>
        <p:blipFill>
          <a:blip r:embed="rId5"/>
          <a:stretch>
            <a:fillRect/>
          </a:stretch>
        </p:blipFill>
        <p:spPr>
          <a:xfrm>
            <a:off x="1780623" y="3824337"/>
            <a:ext cx="1453986" cy="1329043"/>
          </a:xfrm>
          <a:prstGeom prst="rect">
            <a:avLst/>
          </a:prstGeom>
        </p:spPr>
      </p:pic>
      <p:pic>
        <p:nvPicPr>
          <p:cNvPr id="12" name="Picture 11">
            <a:extLst>
              <a:ext uri="{FF2B5EF4-FFF2-40B4-BE49-F238E27FC236}">
                <a16:creationId xmlns:a16="http://schemas.microsoft.com/office/drawing/2014/main" id="{0BE1070F-238E-4FF3-8882-60B8415CF198}"/>
              </a:ext>
            </a:extLst>
          </p:cNvPr>
          <p:cNvPicPr>
            <a:picLocks noChangeAspect="1"/>
          </p:cNvPicPr>
          <p:nvPr/>
        </p:nvPicPr>
        <p:blipFill>
          <a:blip r:embed="rId5"/>
          <a:stretch>
            <a:fillRect/>
          </a:stretch>
        </p:blipFill>
        <p:spPr>
          <a:xfrm>
            <a:off x="4732194" y="3824337"/>
            <a:ext cx="1269371" cy="548880"/>
          </a:xfrm>
          <a:prstGeom prst="rect">
            <a:avLst/>
          </a:prstGeom>
        </p:spPr>
      </p:pic>
    </p:spTree>
    <p:extLst>
      <p:ext uri="{BB962C8B-B14F-4D97-AF65-F5344CB8AC3E}">
        <p14:creationId xmlns:p14="http://schemas.microsoft.com/office/powerpoint/2010/main" val="54661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CC90-9012-45F2-9FE8-4C25960F8886}"/>
              </a:ext>
            </a:extLst>
          </p:cNvPr>
          <p:cNvSpPr>
            <a:spLocks noGrp="1"/>
          </p:cNvSpPr>
          <p:nvPr>
            <p:ph type="title"/>
          </p:nvPr>
        </p:nvSpPr>
        <p:spPr/>
        <p:txBody>
          <a:bodyPr>
            <a:normAutofit/>
          </a:bodyPr>
          <a:lstStyle/>
          <a:p>
            <a:r>
              <a:rPr lang="en-GB" sz="2800" dirty="0"/>
              <a:t>Log on to </a:t>
            </a:r>
            <a:r>
              <a:rPr lang="en-GB" sz="2800" dirty="0" err="1"/>
              <a:t>KentChoices</a:t>
            </a:r>
            <a:r>
              <a:rPr lang="en-GB" sz="2800" dirty="0"/>
              <a:t> </a:t>
            </a:r>
          </a:p>
        </p:txBody>
      </p:sp>
      <p:sp>
        <p:nvSpPr>
          <p:cNvPr id="3" name="Text Placeholder 2">
            <a:extLst>
              <a:ext uri="{FF2B5EF4-FFF2-40B4-BE49-F238E27FC236}">
                <a16:creationId xmlns:a16="http://schemas.microsoft.com/office/drawing/2014/main" id="{A19EAF09-6DED-41E2-A2F2-A67072FB8295}"/>
              </a:ext>
            </a:extLst>
          </p:cNvPr>
          <p:cNvSpPr>
            <a:spLocks noGrp="1"/>
          </p:cNvSpPr>
          <p:nvPr>
            <p:ph type="body" idx="1"/>
          </p:nvPr>
        </p:nvSpPr>
        <p:spPr/>
        <p:txBody>
          <a:bodyPr/>
          <a:lstStyle/>
          <a:p>
            <a:r>
              <a:rPr lang="en-GB" dirty="0"/>
              <a:t>Click on the ‘</a:t>
            </a:r>
            <a:r>
              <a:rPr lang="en-GB" b="1" dirty="0"/>
              <a:t>Sign in</a:t>
            </a:r>
            <a:r>
              <a:rPr lang="en-GB" dirty="0"/>
              <a:t>’ button.</a:t>
            </a:r>
          </a:p>
          <a:p>
            <a:endParaRPr lang="en-GB" dirty="0"/>
          </a:p>
        </p:txBody>
      </p:sp>
      <p:pic>
        <p:nvPicPr>
          <p:cNvPr id="6" name="Picture 5" descr="A screenshot of a cell phone&#10;&#10;Description automatically generated">
            <a:extLst>
              <a:ext uri="{FF2B5EF4-FFF2-40B4-BE49-F238E27FC236}">
                <a16:creationId xmlns:a16="http://schemas.microsoft.com/office/drawing/2014/main" id="{B39D33B6-9403-4A5F-85D9-2FBA3AB86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725" y="1901438"/>
            <a:ext cx="5930549" cy="3818567"/>
          </a:xfrm>
          <a:prstGeom prst="rect">
            <a:avLst/>
          </a:prstGeom>
        </p:spPr>
      </p:pic>
      <p:pic>
        <p:nvPicPr>
          <p:cNvPr id="7" name="Picture 6">
            <a:extLst>
              <a:ext uri="{FF2B5EF4-FFF2-40B4-BE49-F238E27FC236}">
                <a16:creationId xmlns:a16="http://schemas.microsoft.com/office/drawing/2014/main" id="{48A96E22-09AA-465C-B719-55C8B14D3860}"/>
              </a:ext>
            </a:extLst>
          </p:cNvPr>
          <p:cNvPicPr>
            <a:picLocks noChangeAspect="1"/>
          </p:cNvPicPr>
          <p:nvPr/>
        </p:nvPicPr>
        <p:blipFill>
          <a:blip r:embed="rId3"/>
          <a:stretch>
            <a:fillRect/>
          </a:stretch>
        </p:blipFill>
        <p:spPr>
          <a:xfrm>
            <a:off x="6944846" y="2019748"/>
            <a:ext cx="719390" cy="353599"/>
          </a:xfrm>
          <a:prstGeom prst="rect">
            <a:avLst/>
          </a:prstGeom>
        </p:spPr>
      </p:pic>
    </p:spTree>
    <p:extLst>
      <p:ext uri="{BB962C8B-B14F-4D97-AF65-F5344CB8AC3E}">
        <p14:creationId xmlns:p14="http://schemas.microsoft.com/office/powerpoint/2010/main" val="105036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64A6-58B6-43DC-A7F5-357BBC5D96C5}"/>
              </a:ext>
            </a:extLst>
          </p:cNvPr>
          <p:cNvSpPr>
            <a:spLocks noGrp="1"/>
          </p:cNvSpPr>
          <p:nvPr>
            <p:ph type="title"/>
          </p:nvPr>
        </p:nvSpPr>
        <p:spPr>
          <a:xfrm>
            <a:off x="1287261" y="555478"/>
            <a:ext cx="6533965" cy="722117"/>
          </a:xfrm>
        </p:spPr>
        <p:txBody>
          <a:bodyPr/>
          <a:lstStyle/>
          <a:p>
            <a:r>
              <a:rPr lang="en-GB" dirty="0"/>
              <a:t> </a:t>
            </a:r>
            <a:r>
              <a:rPr lang="en-GB" sz="2800" dirty="0"/>
              <a:t>Your log in details</a:t>
            </a:r>
          </a:p>
        </p:txBody>
      </p:sp>
      <p:sp>
        <p:nvSpPr>
          <p:cNvPr id="3" name="Text Placeholder 2">
            <a:extLst>
              <a:ext uri="{FF2B5EF4-FFF2-40B4-BE49-F238E27FC236}">
                <a16:creationId xmlns:a16="http://schemas.microsoft.com/office/drawing/2014/main" id="{DB8C386C-2B46-4480-AC5D-47B0EDCDC5E9}"/>
              </a:ext>
            </a:extLst>
          </p:cNvPr>
          <p:cNvSpPr>
            <a:spLocks noGrp="1"/>
          </p:cNvSpPr>
          <p:nvPr>
            <p:ph type="body" idx="1"/>
          </p:nvPr>
        </p:nvSpPr>
        <p:spPr>
          <a:xfrm>
            <a:off x="628650" y="1603585"/>
            <a:ext cx="7886700" cy="3990887"/>
          </a:xfrm>
        </p:spPr>
        <p:txBody>
          <a:bodyPr/>
          <a:lstStyle/>
          <a:p>
            <a:endParaRPr lang="en-GB" dirty="0"/>
          </a:p>
          <a:p>
            <a:r>
              <a:rPr lang="en-GB" dirty="0"/>
              <a:t>All Kent’s students are created a log on so they can access the </a:t>
            </a:r>
            <a:r>
              <a:rPr lang="en-GB" b="1" dirty="0"/>
              <a:t>KentChoices</a:t>
            </a:r>
            <a:r>
              <a:rPr lang="en-GB" dirty="0"/>
              <a:t> site.  Your school will supply these to you. </a:t>
            </a:r>
          </a:p>
          <a:p>
            <a:endParaRPr lang="en-GB" dirty="0"/>
          </a:p>
          <a:p>
            <a:pPr marL="342900" indent="-342900">
              <a:buFont typeface="Arial" panose="020B0604020202020204" pitchFamily="34" charset="0"/>
              <a:buChar char="•"/>
            </a:pPr>
            <a:r>
              <a:rPr lang="en-GB" dirty="0"/>
              <a:t>When you first log onto </a:t>
            </a:r>
            <a:r>
              <a:rPr lang="en-GB" b="1" dirty="0"/>
              <a:t>KentChoices</a:t>
            </a:r>
            <a:r>
              <a:rPr lang="en-GB" dirty="0"/>
              <a:t> you will be asked to change your password. </a:t>
            </a:r>
            <a:r>
              <a:rPr lang="en-GB" b="1" dirty="0"/>
              <a:t>Keep your username and password in a safe place </a:t>
            </a:r>
            <a:r>
              <a:rPr lang="en-GB" dirty="0"/>
              <a:t>as you will need these details to keep track of your applications and accept any offers in the future.</a:t>
            </a:r>
          </a:p>
          <a:p>
            <a:pPr marL="342900" indent="-342900">
              <a:buFont typeface="Arial" panose="020B0604020202020204" pitchFamily="34" charset="0"/>
              <a:buChar char="•"/>
            </a:pPr>
            <a:r>
              <a:rPr lang="en-GB" dirty="0"/>
              <a:t>Add your email address straight away (then if you forget your password, you can easily reset it).</a:t>
            </a:r>
          </a:p>
          <a:p>
            <a:endParaRPr lang="en-GB" dirty="0"/>
          </a:p>
          <a:p>
            <a:r>
              <a:rPr lang="en-GB" dirty="0"/>
              <a:t> </a:t>
            </a:r>
          </a:p>
          <a:p>
            <a:endParaRPr lang="en-GB" dirty="0"/>
          </a:p>
          <a:p>
            <a:endParaRPr lang="en-GB" dirty="0"/>
          </a:p>
        </p:txBody>
      </p:sp>
      <p:pic>
        <p:nvPicPr>
          <p:cNvPr id="4" name="Picture 3">
            <a:extLst>
              <a:ext uri="{FF2B5EF4-FFF2-40B4-BE49-F238E27FC236}">
                <a16:creationId xmlns:a16="http://schemas.microsoft.com/office/drawing/2014/main" id="{2FD6E6E6-25B9-4033-ACB2-8261B5B15A80}"/>
              </a:ext>
            </a:extLst>
          </p:cNvPr>
          <p:cNvPicPr>
            <a:picLocks noChangeAspect="1"/>
          </p:cNvPicPr>
          <p:nvPr/>
        </p:nvPicPr>
        <p:blipFill>
          <a:blip r:embed="rId2"/>
          <a:stretch>
            <a:fillRect/>
          </a:stretch>
        </p:blipFill>
        <p:spPr>
          <a:xfrm>
            <a:off x="3111500" y="5140961"/>
            <a:ext cx="2920999" cy="907021"/>
          </a:xfrm>
          <a:prstGeom prst="rect">
            <a:avLst/>
          </a:prstGeom>
        </p:spPr>
      </p:pic>
    </p:spTree>
    <p:extLst>
      <p:ext uri="{BB962C8B-B14F-4D97-AF65-F5344CB8AC3E}">
        <p14:creationId xmlns:p14="http://schemas.microsoft.com/office/powerpoint/2010/main" val="31436013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5C27AA43C06643BD9AE8BAEF5A4BC0" ma:contentTypeVersion="8" ma:contentTypeDescription="Create a new document." ma:contentTypeScope="" ma:versionID="6267070cf62c6029616702aff842d1be">
  <xsd:schema xmlns:xsd="http://www.w3.org/2001/XMLSchema" xmlns:xs="http://www.w3.org/2001/XMLSchema" xmlns:p="http://schemas.microsoft.com/office/2006/metadata/properties" xmlns:ns3="2433b02b-4870-44fb-a27b-dd19f3cb3620" targetNamespace="http://schemas.microsoft.com/office/2006/metadata/properties" ma:root="true" ma:fieldsID="e4a01a8c4a7b9a9a83f501f5cf600168" ns3:_="">
    <xsd:import namespace="2433b02b-4870-44fb-a27b-dd19f3cb362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3b02b-4870-44fb-a27b-dd19f3cb36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72AC4A-CDBA-4402-94D6-3A4A5D3BE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3b02b-4870-44fb-a27b-dd19f3cb3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240D5-FD78-4AF0-96E6-599BBEE023D0}">
  <ds:schemaRefs>
    <ds:schemaRef ds:uri="http://schemas.microsoft.com/sharepoint/v3/contenttype/forms"/>
  </ds:schemaRefs>
</ds:datastoreItem>
</file>

<file path=customXml/itemProps3.xml><?xml version="1.0" encoding="utf-8"?>
<ds:datastoreItem xmlns:ds="http://schemas.openxmlformats.org/officeDocument/2006/customXml" ds:itemID="{7F1A72AE-0852-493A-AAB5-AD44240D3F99}">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2433b02b-4870-44fb-a27b-dd19f3cb36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1479</TotalTime>
  <Words>2039</Words>
  <Application>Microsoft Office PowerPoint</Application>
  <PresentationFormat>On-screen Show (4:3)</PresentationFormat>
  <Paragraphs>193</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Learner Guide</vt:lpstr>
      <vt:lpstr>What happens after Year 11?</vt:lpstr>
      <vt:lpstr>Need some advice or guidance?</vt:lpstr>
      <vt:lpstr>Your future – your choice</vt:lpstr>
      <vt:lpstr>www.kentchoices.co.uk</vt:lpstr>
      <vt:lpstr> </vt:lpstr>
      <vt:lpstr>Search &amp; Apply </vt:lpstr>
      <vt:lpstr>Log on to KentChoices </vt:lpstr>
      <vt:lpstr> Your log in details</vt:lpstr>
      <vt:lpstr>Agree to conditions</vt:lpstr>
      <vt:lpstr>Your Dashboard</vt:lpstr>
      <vt:lpstr>Completing your Profile Template</vt:lpstr>
      <vt:lpstr>Complete your profile – Personal &amp; Parental Details</vt:lpstr>
      <vt:lpstr>Complete your profile - Qualifications</vt:lpstr>
      <vt:lpstr>Complete your profile – Work Experience</vt:lpstr>
      <vt:lpstr>Complete your profile – Personal Statement</vt:lpstr>
      <vt:lpstr>Complete your profile – Equality and Diversity Information</vt:lpstr>
      <vt:lpstr>Searching for Courses</vt:lpstr>
      <vt:lpstr>Add to your favourites</vt:lpstr>
      <vt:lpstr>Your Favourites</vt:lpstr>
      <vt:lpstr>Applying for courses</vt:lpstr>
      <vt:lpstr>Choose your course(s)</vt:lpstr>
      <vt:lpstr>Send your Application</vt:lpstr>
      <vt:lpstr>Review and send your Application</vt:lpstr>
      <vt:lpstr>Track your Applications</vt:lpstr>
      <vt:lpstr>View/Accept your offers</vt:lpstr>
      <vt:lpstr>Intended Destination</vt:lpstr>
      <vt:lpstr>Useful Tips</vt:lpstr>
      <vt:lpstr>Need help using KentChoices?</vt:lpstr>
      <vt:lpstr>Frequently asked Questions</vt:lpstr>
      <vt:lpstr>FAQ’S cont.</vt:lpstr>
      <vt:lpstr>FAQ’S cont.</vt:lpstr>
      <vt:lpstr>If you still require assistance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Learner Guide</dc:title>
  <dc:creator>jackie lovell</dc:creator>
  <cp:lastModifiedBy>Nickels, Andrea - TEP</cp:lastModifiedBy>
  <cp:revision>94</cp:revision>
  <cp:lastPrinted>2019-10-02T11:19:01Z</cp:lastPrinted>
  <dcterms:created xsi:type="dcterms:W3CDTF">2019-09-08T12:13:18Z</dcterms:created>
  <dcterms:modified xsi:type="dcterms:W3CDTF">2019-11-01T10:05:23Z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0x010100005C27AA43C06643BD9AE8BAEF5A4BC0</vt:lpwstr>
  </property>
</Properties>
</file>