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1"/>
  </p:notesMasterIdLst>
  <p:sldIdLst>
    <p:sldId id="257" r:id="rId2"/>
    <p:sldId id="258" r:id="rId3"/>
    <p:sldId id="259" r:id="rId4"/>
    <p:sldId id="260" r:id="rId5"/>
    <p:sldId id="334" r:id="rId6"/>
    <p:sldId id="335" r:id="rId7"/>
    <p:sldId id="261" r:id="rId8"/>
    <p:sldId id="262" r:id="rId9"/>
    <p:sldId id="264" r:id="rId10"/>
    <p:sldId id="265" r:id="rId11"/>
    <p:sldId id="269" r:id="rId12"/>
    <p:sldId id="266" r:id="rId13"/>
    <p:sldId id="267" r:id="rId14"/>
    <p:sldId id="268" r:id="rId15"/>
    <p:sldId id="302" r:id="rId16"/>
    <p:sldId id="303" r:id="rId17"/>
    <p:sldId id="304" r:id="rId18"/>
    <p:sldId id="305" r:id="rId19"/>
    <p:sldId id="306" r:id="rId20"/>
    <p:sldId id="307" r:id="rId21"/>
    <p:sldId id="308" r:id="rId22"/>
    <p:sldId id="309" r:id="rId23"/>
    <p:sldId id="310" r:id="rId24"/>
    <p:sldId id="311" r:id="rId25"/>
    <p:sldId id="312" r:id="rId26"/>
    <p:sldId id="313" r:id="rId27"/>
    <p:sldId id="314" r:id="rId28"/>
    <p:sldId id="315" r:id="rId29"/>
    <p:sldId id="316" r:id="rId30"/>
    <p:sldId id="317" r:id="rId31"/>
    <p:sldId id="271" r:id="rId32"/>
    <p:sldId id="272" r:id="rId33"/>
    <p:sldId id="274" r:id="rId34"/>
    <p:sldId id="275" r:id="rId35"/>
    <p:sldId id="276" r:id="rId36"/>
    <p:sldId id="277" r:id="rId37"/>
    <p:sldId id="278" r:id="rId38"/>
    <p:sldId id="280" r:id="rId39"/>
    <p:sldId id="283" r:id="rId40"/>
    <p:sldId id="282" r:id="rId41"/>
    <p:sldId id="284" r:id="rId42"/>
    <p:sldId id="318" r:id="rId43"/>
    <p:sldId id="319" r:id="rId44"/>
    <p:sldId id="320" r:id="rId45"/>
    <p:sldId id="321" r:id="rId46"/>
    <p:sldId id="322" r:id="rId47"/>
    <p:sldId id="323" r:id="rId48"/>
    <p:sldId id="326" r:id="rId49"/>
    <p:sldId id="327" r:id="rId50"/>
    <p:sldId id="328" r:id="rId51"/>
    <p:sldId id="329" r:id="rId52"/>
    <p:sldId id="330" r:id="rId53"/>
    <p:sldId id="331" r:id="rId54"/>
    <p:sldId id="332" r:id="rId55"/>
    <p:sldId id="286" r:id="rId56"/>
    <p:sldId id="301" r:id="rId57"/>
    <p:sldId id="288" r:id="rId58"/>
    <p:sldId id="289" r:id="rId59"/>
    <p:sldId id="290" r:id="rId60"/>
    <p:sldId id="291" r:id="rId61"/>
    <p:sldId id="292" r:id="rId62"/>
    <p:sldId id="293" r:id="rId63"/>
    <p:sldId id="294" r:id="rId64"/>
    <p:sldId id="295" r:id="rId65"/>
    <p:sldId id="324" r:id="rId66"/>
    <p:sldId id="297" r:id="rId67"/>
    <p:sldId id="299" r:id="rId68"/>
    <p:sldId id="300" r:id="rId69"/>
    <p:sldId id="325"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83C4"/>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p:scale>
          <a:sx n="80" d="100"/>
          <a:sy n="80" d="100"/>
        </p:scale>
        <p:origin x="-1590" y="-156"/>
      </p:cViewPr>
      <p:guideLst>
        <p:guide orient="horz" pos="2160"/>
        <p:guide pos="2880"/>
      </p:guideLst>
    </p:cSldViewPr>
  </p:slideViewPr>
  <p:outlineViewPr>
    <p:cViewPr>
      <p:scale>
        <a:sx n="33" d="100"/>
        <a:sy n="33" d="100"/>
      </p:scale>
      <p:origin x="0" y="4470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invicta.cantium.net\kccroot\Universal\ELS%20Director%20EQS%20-%20Support%20Team\Tracy\OfSTED%20related\0%20-%20AD%20HOC%20REPORTS%20(TP)\Ofsted%20Kent%20vs%20Nat%20vs%20SN%20Average%20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17983713574265E-2"/>
          <c:y val="0.11590642749047864"/>
          <c:w val="0.82405168584696142"/>
          <c:h val="0.82915338187646948"/>
        </c:manualLayout>
      </c:layout>
      <c:lineChart>
        <c:grouping val="standard"/>
        <c:varyColors val="0"/>
        <c:ser>
          <c:idx val="0"/>
          <c:order val="0"/>
          <c:tx>
            <c:strRef>
              <c:f>'Ofsted Graphs'!$A$4</c:f>
              <c:strCache>
                <c:ptCount val="1"/>
                <c:pt idx="0">
                  <c:v>Kent</c:v>
                </c:pt>
              </c:strCache>
            </c:strRef>
          </c:tx>
          <c:spPr>
            <a:ln>
              <a:solidFill>
                <a:srgbClr val="FF0000"/>
              </a:solidFill>
            </a:ln>
          </c:spPr>
          <c:marker>
            <c:symbol val="circle"/>
            <c:size val="5"/>
            <c:spPr>
              <a:solidFill>
                <a:srgbClr val="FF0000"/>
              </a:solidFill>
              <a:ln>
                <a:solidFill>
                  <a:srgbClr val="FF0000"/>
                </a:solidFill>
              </a:ln>
            </c:spPr>
          </c:marker>
          <c:cat>
            <c:strRef>
              <c:f>'Ofsted Graphs'!$B$3:$J$3</c:f>
              <c:strCache>
                <c:ptCount val="9"/>
                <c:pt idx="0">
                  <c:v>As at 31/08/12</c:v>
                </c:pt>
                <c:pt idx="1">
                  <c:v>As at 31/08/13</c:v>
                </c:pt>
                <c:pt idx="2">
                  <c:v>As at 31/08/14</c:v>
                </c:pt>
                <c:pt idx="3">
                  <c:v>As at 31/08/15</c:v>
                </c:pt>
                <c:pt idx="4">
                  <c:v>As at 31/12/15</c:v>
                </c:pt>
                <c:pt idx="5">
                  <c:v>As at 31/03/16</c:v>
                </c:pt>
                <c:pt idx="6">
                  <c:v>As at 31/08/16</c:v>
                </c:pt>
                <c:pt idx="7">
                  <c:v>As at 31/09/16</c:v>
                </c:pt>
                <c:pt idx="8">
                  <c:v>28/10/2016</c:v>
                </c:pt>
              </c:strCache>
            </c:strRef>
          </c:cat>
          <c:val>
            <c:numRef>
              <c:f>'Ofsted Graphs'!$B$4:$J$4</c:f>
              <c:numCache>
                <c:formatCode>General</c:formatCode>
                <c:ptCount val="9"/>
                <c:pt idx="0">
                  <c:v>59</c:v>
                </c:pt>
                <c:pt idx="1">
                  <c:v>71</c:v>
                </c:pt>
                <c:pt idx="2">
                  <c:v>75</c:v>
                </c:pt>
                <c:pt idx="3">
                  <c:v>82</c:v>
                </c:pt>
                <c:pt idx="4">
                  <c:v>84</c:v>
                </c:pt>
                <c:pt idx="5">
                  <c:v>85</c:v>
                </c:pt>
                <c:pt idx="6">
                  <c:v>89</c:v>
                </c:pt>
                <c:pt idx="7">
                  <c:v>90</c:v>
                </c:pt>
                <c:pt idx="8" formatCode="0.0">
                  <c:v>90</c:v>
                </c:pt>
              </c:numCache>
            </c:numRef>
          </c:val>
          <c:smooth val="0"/>
        </c:ser>
        <c:ser>
          <c:idx val="1"/>
          <c:order val="1"/>
          <c:tx>
            <c:strRef>
              <c:f>'Ofsted Graphs'!$A$5</c:f>
              <c:strCache>
                <c:ptCount val="1"/>
                <c:pt idx="0">
                  <c:v>National </c:v>
                </c:pt>
              </c:strCache>
            </c:strRef>
          </c:tx>
          <c:spPr>
            <a:ln>
              <a:solidFill>
                <a:srgbClr val="0000FF"/>
              </a:solidFill>
            </a:ln>
          </c:spPr>
          <c:marker>
            <c:symbol val="circle"/>
            <c:size val="5"/>
            <c:spPr>
              <a:solidFill>
                <a:srgbClr val="0000FF"/>
              </a:solidFill>
              <a:ln>
                <a:solidFill>
                  <a:srgbClr val="0000FF"/>
                </a:solidFill>
              </a:ln>
            </c:spPr>
          </c:marker>
          <c:cat>
            <c:strRef>
              <c:f>'Ofsted Graphs'!$B$3:$J$3</c:f>
              <c:strCache>
                <c:ptCount val="9"/>
                <c:pt idx="0">
                  <c:v>As at 31/08/12</c:v>
                </c:pt>
                <c:pt idx="1">
                  <c:v>As at 31/08/13</c:v>
                </c:pt>
                <c:pt idx="2">
                  <c:v>As at 31/08/14</c:v>
                </c:pt>
                <c:pt idx="3">
                  <c:v>As at 31/08/15</c:v>
                </c:pt>
                <c:pt idx="4">
                  <c:v>As at 31/12/15</c:v>
                </c:pt>
                <c:pt idx="5">
                  <c:v>As at 31/03/16</c:v>
                </c:pt>
                <c:pt idx="6">
                  <c:v>As at 31/08/16</c:v>
                </c:pt>
                <c:pt idx="7">
                  <c:v>As at 31/09/16</c:v>
                </c:pt>
                <c:pt idx="8">
                  <c:v>28/10/2016</c:v>
                </c:pt>
              </c:strCache>
            </c:strRef>
          </c:cat>
          <c:val>
            <c:numRef>
              <c:f>'Ofsted Graphs'!$B$5:$J$5</c:f>
              <c:numCache>
                <c:formatCode>General</c:formatCode>
                <c:ptCount val="9"/>
                <c:pt idx="0">
                  <c:v>70</c:v>
                </c:pt>
                <c:pt idx="1">
                  <c:v>78</c:v>
                </c:pt>
                <c:pt idx="2">
                  <c:v>81</c:v>
                </c:pt>
                <c:pt idx="3">
                  <c:v>84</c:v>
                </c:pt>
                <c:pt idx="4">
                  <c:v>84</c:v>
                </c:pt>
                <c:pt idx="5">
                  <c:v>86</c:v>
                </c:pt>
                <c:pt idx="6">
                  <c:v>88</c:v>
                </c:pt>
                <c:pt idx="7">
                  <c:v>89</c:v>
                </c:pt>
              </c:numCache>
            </c:numRef>
          </c:val>
          <c:smooth val="0"/>
        </c:ser>
        <c:ser>
          <c:idx val="2"/>
          <c:order val="2"/>
          <c:tx>
            <c:v>SN Average</c:v>
          </c:tx>
          <c:spPr>
            <a:ln>
              <a:solidFill>
                <a:srgbClr val="00B050"/>
              </a:solidFill>
            </a:ln>
          </c:spPr>
          <c:marker>
            <c:symbol val="circle"/>
            <c:size val="5"/>
            <c:spPr>
              <a:solidFill>
                <a:srgbClr val="00B050"/>
              </a:solidFill>
              <a:ln>
                <a:solidFill>
                  <a:srgbClr val="00B050"/>
                </a:solidFill>
              </a:ln>
            </c:spPr>
          </c:marker>
          <c:val>
            <c:numRef>
              <c:f>'Ofsted Graphs'!$B$6:$J$6</c:f>
              <c:numCache>
                <c:formatCode>General</c:formatCode>
                <c:ptCount val="9"/>
                <c:pt idx="0">
                  <c:v>67.900000000000006</c:v>
                </c:pt>
                <c:pt idx="1">
                  <c:v>76.400000000000006</c:v>
                </c:pt>
                <c:pt idx="2">
                  <c:v>79.3</c:v>
                </c:pt>
                <c:pt idx="3">
                  <c:v>81.900000000000006</c:v>
                </c:pt>
                <c:pt idx="4">
                  <c:v>83</c:v>
                </c:pt>
                <c:pt idx="5">
                  <c:v>84</c:v>
                </c:pt>
                <c:pt idx="6">
                  <c:v>86.4</c:v>
                </c:pt>
                <c:pt idx="7">
                  <c:v>87.4</c:v>
                </c:pt>
              </c:numCache>
            </c:numRef>
          </c:val>
          <c:smooth val="0"/>
        </c:ser>
        <c:dLbls>
          <c:showLegendKey val="0"/>
          <c:showVal val="0"/>
          <c:showCatName val="0"/>
          <c:showSerName val="0"/>
          <c:showPercent val="0"/>
          <c:showBubbleSize val="0"/>
        </c:dLbls>
        <c:marker val="1"/>
        <c:smooth val="0"/>
        <c:axId val="33163904"/>
        <c:axId val="33179136"/>
      </c:lineChart>
      <c:catAx>
        <c:axId val="33163904"/>
        <c:scaling>
          <c:orientation val="minMax"/>
        </c:scaling>
        <c:delete val="0"/>
        <c:axPos val="b"/>
        <c:numFmt formatCode="m/d/yyyy" sourceLinked="1"/>
        <c:majorTickMark val="out"/>
        <c:minorTickMark val="none"/>
        <c:tickLblPos val="nextTo"/>
        <c:txPr>
          <a:bodyPr rot="0" vert="horz" anchor="ctr" anchorCtr="0"/>
          <a:lstStyle/>
          <a:p>
            <a:pPr>
              <a:defRPr/>
            </a:pPr>
            <a:endParaRPr lang="en-US"/>
          </a:p>
        </c:txPr>
        <c:crossAx val="33179136"/>
        <c:crosses val="autoZero"/>
        <c:auto val="1"/>
        <c:lblAlgn val="ctr"/>
        <c:lblOffset val="100"/>
        <c:noMultiLvlLbl val="1"/>
      </c:catAx>
      <c:valAx>
        <c:axId val="33179136"/>
        <c:scaling>
          <c:orientation val="minMax"/>
          <c:max val="90"/>
          <c:min val="55"/>
        </c:scaling>
        <c:delete val="0"/>
        <c:axPos val="l"/>
        <c:majorGridlines/>
        <c:title>
          <c:tx>
            <c:rich>
              <a:bodyPr rot="-5400000" vert="horz"/>
              <a:lstStyle/>
              <a:p>
                <a:pPr>
                  <a:defRPr/>
                </a:pPr>
                <a:r>
                  <a:rPr lang="en-GB"/>
                  <a:t>%</a:t>
                </a:r>
              </a:p>
            </c:rich>
          </c:tx>
          <c:overlay val="0"/>
        </c:title>
        <c:numFmt formatCode="General" sourceLinked="1"/>
        <c:majorTickMark val="out"/>
        <c:minorTickMark val="none"/>
        <c:tickLblPos val="nextTo"/>
        <c:crossAx val="33163904"/>
        <c:crosses val="autoZero"/>
        <c:crossBetween val="between"/>
      </c:valAx>
    </c:plotArea>
    <c:legend>
      <c:legendPos val="r"/>
      <c:layout>
        <c:manualLayout>
          <c:xMode val="edge"/>
          <c:yMode val="edge"/>
          <c:x val="0.88391272629382878"/>
          <c:y val="0.34953975181467006"/>
          <c:w val="0.10480487859312523"/>
          <c:h val="0.10482848339609722"/>
        </c:manualLayout>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11003E-47CA-49A3-87C9-CC504BB2F58C}"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0C0C530E-1ECE-4FD8-A788-C8017B818283}">
      <dgm:prSet phldrT="[Text]"/>
      <dgm:spPr/>
      <dgm:t>
        <a:bodyPr/>
        <a:lstStyle/>
        <a:p>
          <a:r>
            <a:rPr lang="en-GB" dirty="0" smtClean="0">
              <a:latin typeface="+mn-lt"/>
              <a:cs typeface="Arial" panose="020B0604020202020204" pitchFamily="34" charset="0"/>
            </a:rPr>
            <a:t>To December 2016</a:t>
          </a:r>
          <a:endParaRPr lang="en-GB" dirty="0">
            <a:latin typeface="+mn-lt"/>
            <a:cs typeface="Arial" panose="020B0604020202020204" pitchFamily="34" charset="0"/>
          </a:endParaRPr>
        </a:p>
      </dgm:t>
    </dgm:pt>
    <dgm:pt modelId="{1394DB5A-102F-4528-8D49-1EED5541BC85}" type="parTrans" cxnId="{E4E58E6C-24A4-4EC3-864A-AEF3D211EC36}">
      <dgm:prSet/>
      <dgm:spPr/>
      <dgm:t>
        <a:bodyPr/>
        <a:lstStyle/>
        <a:p>
          <a:endParaRPr lang="en-GB">
            <a:latin typeface="Arial" panose="020B0604020202020204" pitchFamily="34" charset="0"/>
            <a:cs typeface="Arial" panose="020B0604020202020204" pitchFamily="34" charset="0"/>
          </a:endParaRPr>
        </a:p>
      </dgm:t>
    </dgm:pt>
    <dgm:pt modelId="{CA353AD3-E7ED-4844-8ABA-54FE909389B6}" type="sibTrans" cxnId="{E4E58E6C-24A4-4EC3-864A-AEF3D211EC36}">
      <dgm:prSet/>
      <dgm:spPr/>
      <dgm:t>
        <a:bodyPr/>
        <a:lstStyle/>
        <a:p>
          <a:endParaRPr lang="en-GB">
            <a:latin typeface="Arial" panose="020B0604020202020204" pitchFamily="34" charset="0"/>
            <a:cs typeface="Arial" panose="020B0604020202020204" pitchFamily="34" charset="0"/>
          </a:endParaRPr>
        </a:p>
      </dgm:t>
    </dgm:pt>
    <dgm:pt modelId="{2DBA5CFF-D1AE-4CFF-8C9E-B53DA65E8EA2}">
      <dgm:prSet phldrT="[Text]" custT="1"/>
      <dgm:spPr/>
      <dgm:t>
        <a:bodyPr/>
        <a:lstStyle/>
        <a:p>
          <a:r>
            <a:rPr lang="en-GB" sz="1600" dirty="0" smtClean="0">
              <a:latin typeface="+mn-lt"/>
              <a:cs typeface="Arial" panose="020B0604020202020204" pitchFamily="34" charset="0"/>
            </a:rPr>
            <a:t>Develop the Full Business Case</a:t>
          </a:r>
          <a:endParaRPr lang="en-GB" sz="1600" dirty="0">
            <a:latin typeface="+mn-lt"/>
            <a:cs typeface="Arial" panose="020B0604020202020204" pitchFamily="34" charset="0"/>
          </a:endParaRPr>
        </a:p>
      </dgm:t>
    </dgm:pt>
    <dgm:pt modelId="{A3952B63-1A5D-4CC3-A3B6-DF63B9DFA4D8}" type="parTrans" cxnId="{9968F64F-250D-48D7-BEAB-A7132B128432}">
      <dgm:prSet/>
      <dgm:spPr/>
      <dgm:t>
        <a:bodyPr/>
        <a:lstStyle/>
        <a:p>
          <a:endParaRPr lang="en-GB">
            <a:latin typeface="Arial" panose="020B0604020202020204" pitchFamily="34" charset="0"/>
            <a:cs typeface="Arial" panose="020B0604020202020204" pitchFamily="34" charset="0"/>
          </a:endParaRPr>
        </a:p>
      </dgm:t>
    </dgm:pt>
    <dgm:pt modelId="{2415B479-013F-4AF9-88FB-E5DCB84A0307}" type="sibTrans" cxnId="{9968F64F-250D-48D7-BEAB-A7132B128432}">
      <dgm:prSet/>
      <dgm:spPr/>
      <dgm:t>
        <a:bodyPr/>
        <a:lstStyle/>
        <a:p>
          <a:endParaRPr lang="en-GB">
            <a:latin typeface="Arial" panose="020B0604020202020204" pitchFamily="34" charset="0"/>
            <a:cs typeface="Arial" panose="020B0604020202020204" pitchFamily="34" charset="0"/>
          </a:endParaRPr>
        </a:p>
      </dgm:t>
    </dgm:pt>
    <dgm:pt modelId="{53E287D8-8483-4CE6-BB08-AC2958198515}">
      <dgm:prSet phldrT="[Text]"/>
      <dgm:spPr/>
      <dgm:t>
        <a:bodyPr/>
        <a:lstStyle/>
        <a:p>
          <a:r>
            <a:rPr lang="en-GB" dirty="0" smtClean="0">
              <a:latin typeface="+mn-lt"/>
              <a:cs typeface="Arial" panose="020B0604020202020204" pitchFamily="34" charset="0"/>
            </a:rPr>
            <a:t>January - March 17</a:t>
          </a:r>
          <a:endParaRPr lang="en-GB" dirty="0">
            <a:latin typeface="+mn-lt"/>
            <a:cs typeface="Arial" panose="020B0604020202020204" pitchFamily="34" charset="0"/>
          </a:endParaRPr>
        </a:p>
      </dgm:t>
    </dgm:pt>
    <dgm:pt modelId="{E8332D00-C8AC-4E08-A669-A509430C5F0A}" type="parTrans" cxnId="{4EF443B4-AD2C-4EED-BA79-77E431440AEE}">
      <dgm:prSet/>
      <dgm:spPr/>
      <dgm:t>
        <a:bodyPr/>
        <a:lstStyle/>
        <a:p>
          <a:endParaRPr lang="en-GB">
            <a:latin typeface="Arial" panose="020B0604020202020204" pitchFamily="34" charset="0"/>
            <a:cs typeface="Arial" panose="020B0604020202020204" pitchFamily="34" charset="0"/>
          </a:endParaRPr>
        </a:p>
      </dgm:t>
    </dgm:pt>
    <dgm:pt modelId="{96D5FCD9-8235-4FAD-B799-4DAE8F4042FD}" type="sibTrans" cxnId="{4EF443B4-AD2C-4EED-BA79-77E431440AEE}">
      <dgm:prSet/>
      <dgm:spPr/>
      <dgm:t>
        <a:bodyPr/>
        <a:lstStyle/>
        <a:p>
          <a:endParaRPr lang="en-GB">
            <a:latin typeface="Arial" panose="020B0604020202020204" pitchFamily="34" charset="0"/>
            <a:cs typeface="Arial" panose="020B0604020202020204" pitchFamily="34" charset="0"/>
          </a:endParaRPr>
        </a:p>
      </dgm:t>
    </dgm:pt>
    <dgm:pt modelId="{AE447B81-B2C0-487C-9B97-3C7CC11CCE3D}">
      <dgm:prSet phldrT="[Text]"/>
      <dgm:spPr/>
      <dgm:t>
        <a:bodyPr/>
        <a:lstStyle/>
        <a:p>
          <a:r>
            <a:rPr lang="en-GB" dirty="0" smtClean="0">
              <a:latin typeface="+mn-lt"/>
              <a:cs typeface="Arial" panose="020B0604020202020204" pitchFamily="34" charset="0"/>
            </a:rPr>
            <a:t>KCC governance and approvals</a:t>
          </a:r>
          <a:endParaRPr lang="en-GB" dirty="0">
            <a:latin typeface="+mn-lt"/>
            <a:cs typeface="Arial" panose="020B0604020202020204" pitchFamily="34" charset="0"/>
          </a:endParaRPr>
        </a:p>
      </dgm:t>
    </dgm:pt>
    <dgm:pt modelId="{9B54C1A8-AF1F-4569-AE0B-85BBD8365D5E}" type="parTrans" cxnId="{A2141DD6-2323-4C0E-803A-A775C74ED164}">
      <dgm:prSet/>
      <dgm:spPr/>
      <dgm:t>
        <a:bodyPr/>
        <a:lstStyle/>
        <a:p>
          <a:endParaRPr lang="en-GB">
            <a:latin typeface="Arial" panose="020B0604020202020204" pitchFamily="34" charset="0"/>
            <a:cs typeface="Arial" panose="020B0604020202020204" pitchFamily="34" charset="0"/>
          </a:endParaRPr>
        </a:p>
      </dgm:t>
    </dgm:pt>
    <dgm:pt modelId="{809FB577-05EB-4070-9545-DB37A153F2B6}" type="sibTrans" cxnId="{A2141DD6-2323-4C0E-803A-A775C74ED164}">
      <dgm:prSet/>
      <dgm:spPr/>
      <dgm:t>
        <a:bodyPr/>
        <a:lstStyle/>
        <a:p>
          <a:endParaRPr lang="en-GB">
            <a:latin typeface="Arial" panose="020B0604020202020204" pitchFamily="34" charset="0"/>
            <a:cs typeface="Arial" panose="020B0604020202020204" pitchFamily="34" charset="0"/>
          </a:endParaRPr>
        </a:p>
      </dgm:t>
    </dgm:pt>
    <dgm:pt modelId="{D196DC89-4C2C-408F-B032-DAED0460ED78}">
      <dgm:prSet phldrT="[Text]"/>
      <dgm:spPr/>
      <dgm:t>
        <a:bodyPr/>
        <a:lstStyle/>
        <a:p>
          <a:r>
            <a:rPr lang="en-GB" dirty="0" smtClean="0">
              <a:latin typeface="+mn-lt"/>
              <a:cs typeface="Arial" panose="020B0604020202020204" pitchFamily="34" charset="0"/>
            </a:rPr>
            <a:t>Working alongside schools and KAH to support implementation planning</a:t>
          </a:r>
          <a:endParaRPr lang="en-GB" dirty="0">
            <a:latin typeface="+mn-lt"/>
            <a:cs typeface="Arial" panose="020B0604020202020204" pitchFamily="34" charset="0"/>
          </a:endParaRPr>
        </a:p>
      </dgm:t>
    </dgm:pt>
    <dgm:pt modelId="{6778DFB5-2A30-47D2-895A-558965D107FE}" type="parTrans" cxnId="{3BBE9BB6-C3F9-4CC8-B364-6F79F9AFB639}">
      <dgm:prSet/>
      <dgm:spPr/>
      <dgm:t>
        <a:bodyPr/>
        <a:lstStyle/>
        <a:p>
          <a:endParaRPr lang="en-GB">
            <a:latin typeface="Arial" panose="020B0604020202020204" pitchFamily="34" charset="0"/>
            <a:cs typeface="Arial" panose="020B0604020202020204" pitchFamily="34" charset="0"/>
          </a:endParaRPr>
        </a:p>
      </dgm:t>
    </dgm:pt>
    <dgm:pt modelId="{A74D3531-436B-495A-9743-B814A4160882}" type="sibTrans" cxnId="{3BBE9BB6-C3F9-4CC8-B364-6F79F9AFB639}">
      <dgm:prSet/>
      <dgm:spPr/>
      <dgm:t>
        <a:bodyPr/>
        <a:lstStyle/>
        <a:p>
          <a:endParaRPr lang="en-GB">
            <a:latin typeface="Arial" panose="020B0604020202020204" pitchFamily="34" charset="0"/>
            <a:cs typeface="Arial" panose="020B0604020202020204" pitchFamily="34" charset="0"/>
          </a:endParaRPr>
        </a:p>
      </dgm:t>
    </dgm:pt>
    <dgm:pt modelId="{67CA250F-62DE-42D6-B6DC-CF4D2FB5B4E6}">
      <dgm:prSet phldrT="[Text]"/>
      <dgm:spPr/>
      <dgm:t>
        <a:bodyPr/>
        <a:lstStyle/>
        <a:p>
          <a:r>
            <a:rPr lang="en-GB" dirty="0" smtClean="0">
              <a:latin typeface="+mn-lt"/>
              <a:cs typeface="Arial" panose="020B0604020202020204" pitchFamily="34" charset="0"/>
            </a:rPr>
            <a:t>April 17</a:t>
          </a:r>
          <a:endParaRPr lang="en-GB" dirty="0">
            <a:latin typeface="+mn-lt"/>
            <a:cs typeface="Arial" panose="020B0604020202020204" pitchFamily="34" charset="0"/>
          </a:endParaRPr>
        </a:p>
      </dgm:t>
    </dgm:pt>
    <dgm:pt modelId="{7D5ACCA2-0D33-4A5C-8D9B-BD5B29A07B86}" type="parTrans" cxnId="{C575ADF4-B672-40CE-8948-94CDA49AFE38}">
      <dgm:prSet/>
      <dgm:spPr/>
      <dgm:t>
        <a:bodyPr/>
        <a:lstStyle/>
        <a:p>
          <a:endParaRPr lang="en-GB">
            <a:latin typeface="Arial" panose="020B0604020202020204" pitchFamily="34" charset="0"/>
            <a:cs typeface="Arial" panose="020B0604020202020204" pitchFamily="34" charset="0"/>
          </a:endParaRPr>
        </a:p>
      </dgm:t>
    </dgm:pt>
    <dgm:pt modelId="{111BBACE-47E1-4134-855A-B0138A004790}" type="sibTrans" cxnId="{C575ADF4-B672-40CE-8948-94CDA49AFE38}">
      <dgm:prSet/>
      <dgm:spPr/>
      <dgm:t>
        <a:bodyPr/>
        <a:lstStyle/>
        <a:p>
          <a:endParaRPr lang="en-GB">
            <a:latin typeface="Arial" panose="020B0604020202020204" pitchFamily="34" charset="0"/>
            <a:cs typeface="Arial" panose="020B0604020202020204" pitchFamily="34" charset="0"/>
          </a:endParaRPr>
        </a:p>
      </dgm:t>
    </dgm:pt>
    <dgm:pt modelId="{1FCD1D7A-BD8E-494D-90D5-B53249CFA9A1}">
      <dgm:prSet phldrT="[Text]"/>
      <dgm:spPr/>
      <dgm:t>
        <a:bodyPr/>
        <a:lstStyle/>
        <a:p>
          <a:r>
            <a:rPr lang="en-GB" dirty="0" smtClean="0">
              <a:latin typeface="+mn-lt"/>
              <a:cs typeface="Arial" panose="020B0604020202020204" pitchFamily="34" charset="0"/>
            </a:rPr>
            <a:t>Approval to Implement</a:t>
          </a:r>
          <a:endParaRPr lang="en-GB" dirty="0">
            <a:latin typeface="+mn-lt"/>
            <a:cs typeface="Arial" panose="020B0604020202020204" pitchFamily="34" charset="0"/>
          </a:endParaRPr>
        </a:p>
      </dgm:t>
    </dgm:pt>
    <dgm:pt modelId="{FF0B4E66-6F16-45FD-A4F3-FBC0544D0330}" type="parTrans" cxnId="{448EFAAC-20BB-4B87-83DF-8ADA8D3C072E}">
      <dgm:prSet/>
      <dgm:spPr/>
      <dgm:t>
        <a:bodyPr/>
        <a:lstStyle/>
        <a:p>
          <a:endParaRPr lang="en-GB">
            <a:latin typeface="Arial" panose="020B0604020202020204" pitchFamily="34" charset="0"/>
            <a:cs typeface="Arial" panose="020B0604020202020204" pitchFamily="34" charset="0"/>
          </a:endParaRPr>
        </a:p>
      </dgm:t>
    </dgm:pt>
    <dgm:pt modelId="{1F7FE27C-107F-4651-86E1-7D8A37DBB008}" type="sibTrans" cxnId="{448EFAAC-20BB-4B87-83DF-8ADA8D3C072E}">
      <dgm:prSet/>
      <dgm:spPr/>
      <dgm:t>
        <a:bodyPr/>
        <a:lstStyle/>
        <a:p>
          <a:endParaRPr lang="en-GB">
            <a:latin typeface="Arial" panose="020B0604020202020204" pitchFamily="34" charset="0"/>
            <a:cs typeface="Arial" panose="020B0604020202020204" pitchFamily="34" charset="0"/>
          </a:endParaRPr>
        </a:p>
      </dgm:t>
    </dgm:pt>
    <dgm:pt modelId="{F715A108-6DF0-47F1-B76C-1CA6F922727B}">
      <dgm:prSet phldrT="[Text]"/>
      <dgm:spPr/>
      <dgm:t>
        <a:bodyPr/>
        <a:lstStyle/>
        <a:p>
          <a:r>
            <a:rPr lang="en-GB" dirty="0" smtClean="0">
              <a:latin typeface="+mn-lt"/>
              <a:cs typeface="Arial" panose="020B0604020202020204" pitchFamily="34" charset="0"/>
            </a:rPr>
            <a:t>Set up shadow board and initiate Education Services Stakeholder Group</a:t>
          </a:r>
          <a:endParaRPr lang="en-GB" dirty="0">
            <a:latin typeface="+mn-lt"/>
            <a:cs typeface="Arial" panose="020B0604020202020204" pitchFamily="34" charset="0"/>
          </a:endParaRPr>
        </a:p>
      </dgm:t>
    </dgm:pt>
    <dgm:pt modelId="{6EDE0EC3-90EC-4F56-B17A-4B946CB8A939}" type="parTrans" cxnId="{C59BF62E-1792-45A5-BC9E-6A3E3EB075DC}">
      <dgm:prSet/>
      <dgm:spPr/>
      <dgm:t>
        <a:bodyPr/>
        <a:lstStyle/>
        <a:p>
          <a:endParaRPr lang="en-GB">
            <a:latin typeface="Arial" panose="020B0604020202020204" pitchFamily="34" charset="0"/>
            <a:cs typeface="Arial" panose="020B0604020202020204" pitchFamily="34" charset="0"/>
          </a:endParaRPr>
        </a:p>
      </dgm:t>
    </dgm:pt>
    <dgm:pt modelId="{64A2336A-CE4D-43D8-AD92-51BF7350F762}" type="sibTrans" cxnId="{C59BF62E-1792-45A5-BC9E-6A3E3EB075DC}">
      <dgm:prSet/>
      <dgm:spPr/>
      <dgm:t>
        <a:bodyPr/>
        <a:lstStyle/>
        <a:p>
          <a:endParaRPr lang="en-GB">
            <a:latin typeface="Arial" panose="020B0604020202020204" pitchFamily="34" charset="0"/>
            <a:cs typeface="Arial" panose="020B0604020202020204" pitchFamily="34" charset="0"/>
          </a:endParaRPr>
        </a:p>
      </dgm:t>
    </dgm:pt>
    <dgm:pt modelId="{AF48E3CC-B13E-47B6-A95F-4E777A885379}">
      <dgm:prSet/>
      <dgm:spPr/>
      <dgm:t>
        <a:bodyPr/>
        <a:lstStyle/>
        <a:p>
          <a:r>
            <a:rPr lang="en-GB" dirty="0" smtClean="0">
              <a:latin typeface="+mn-lt"/>
              <a:cs typeface="Arial" panose="020B0604020202020204" pitchFamily="34" charset="0"/>
            </a:rPr>
            <a:t>Sept 17	</a:t>
          </a:r>
          <a:endParaRPr lang="en-GB" dirty="0">
            <a:latin typeface="+mn-lt"/>
            <a:cs typeface="Arial" panose="020B0604020202020204" pitchFamily="34" charset="0"/>
          </a:endParaRPr>
        </a:p>
      </dgm:t>
    </dgm:pt>
    <dgm:pt modelId="{30F26E72-2BCD-46DD-9BA9-DBE57930C295}" type="parTrans" cxnId="{C1F0E714-A0B7-4D4A-BFC3-A57836692FBE}">
      <dgm:prSet/>
      <dgm:spPr/>
      <dgm:t>
        <a:bodyPr/>
        <a:lstStyle/>
        <a:p>
          <a:endParaRPr lang="en-GB">
            <a:latin typeface="Arial" panose="020B0604020202020204" pitchFamily="34" charset="0"/>
            <a:cs typeface="Arial" panose="020B0604020202020204" pitchFamily="34" charset="0"/>
          </a:endParaRPr>
        </a:p>
      </dgm:t>
    </dgm:pt>
    <dgm:pt modelId="{CD2517A9-A090-482B-84B4-A4656C592272}" type="sibTrans" cxnId="{C1F0E714-A0B7-4D4A-BFC3-A57836692FBE}">
      <dgm:prSet/>
      <dgm:spPr/>
      <dgm:t>
        <a:bodyPr/>
        <a:lstStyle/>
        <a:p>
          <a:endParaRPr lang="en-GB">
            <a:latin typeface="Arial" panose="020B0604020202020204" pitchFamily="34" charset="0"/>
            <a:cs typeface="Arial" panose="020B0604020202020204" pitchFamily="34" charset="0"/>
          </a:endParaRPr>
        </a:p>
      </dgm:t>
    </dgm:pt>
    <dgm:pt modelId="{565EAEFC-E68B-4866-AD9C-43DDF60C4A05}">
      <dgm:prSet phldrT="[Text]"/>
      <dgm:spPr/>
      <dgm:t>
        <a:bodyPr/>
        <a:lstStyle/>
        <a:p>
          <a:r>
            <a:rPr lang="en-GB" dirty="0" smtClean="0">
              <a:latin typeface="+mn-lt"/>
              <a:cs typeface="Arial" panose="020B0604020202020204" pitchFamily="34" charset="0"/>
            </a:rPr>
            <a:t>Agree shadow board and set up proposed Education Services Stakeholder Group</a:t>
          </a:r>
          <a:endParaRPr lang="en-GB" dirty="0">
            <a:latin typeface="+mn-lt"/>
            <a:cs typeface="Arial" panose="020B0604020202020204" pitchFamily="34" charset="0"/>
          </a:endParaRPr>
        </a:p>
      </dgm:t>
    </dgm:pt>
    <dgm:pt modelId="{3A7FC572-CBF5-449C-9CE7-4D939D5F8F34}" type="parTrans" cxnId="{4439B628-0C20-4A0C-8EB8-DC48C91732B3}">
      <dgm:prSet/>
      <dgm:spPr/>
      <dgm:t>
        <a:bodyPr/>
        <a:lstStyle/>
        <a:p>
          <a:endParaRPr lang="en-GB">
            <a:latin typeface="Arial" panose="020B0604020202020204" pitchFamily="34" charset="0"/>
            <a:cs typeface="Arial" panose="020B0604020202020204" pitchFamily="34" charset="0"/>
          </a:endParaRPr>
        </a:p>
      </dgm:t>
    </dgm:pt>
    <dgm:pt modelId="{7F6CDB9A-BCFB-472F-9C9E-9F2B91E31B10}" type="sibTrans" cxnId="{4439B628-0C20-4A0C-8EB8-DC48C91732B3}">
      <dgm:prSet/>
      <dgm:spPr/>
      <dgm:t>
        <a:bodyPr/>
        <a:lstStyle/>
        <a:p>
          <a:endParaRPr lang="en-GB">
            <a:latin typeface="Arial" panose="020B0604020202020204" pitchFamily="34" charset="0"/>
            <a:cs typeface="Arial" panose="020B0604020202020204" pitchFamily="34" charset="0"/>
          </a:endParaRPr>
        </a:p>
      </dgm:t>
    </dgm:pt>
    <dgm:pt modelId="{9FC10D74-3BA9-48BE-B635-C662EEEB4EEC}">
      <dgm:prSet phldrT="[Text]"/>
      <dgm:spPr/>
      <dgm:t>
        <a:bodyPr/>
        <a:lstStyle/>
        <a:p>
          <a:r>
            <a:rPr lang="en-GB" dirty="0" smtClean="0">
              <a:latin typeface="+mn-lt"/>
              <a:cs typeface="Arial" panose="020B0604020202020204" pitchFamily="34" charset="0"/>
            </a:rPr>
            <a:t>Execute implementation plan</a:t>
          </a:r>
          <a:endParaRPr lang="en-GB" dirty="0">
            <a:latin typeface="+mn-lt"/>
            <a:cs typeface="Arial" panose="020B0604020202020204" pitchFamily="34" charset="0"/>
          </a:endParaRPr>
        </a:p>
      </dgm:t>
    </dgm:pt>
    <dgm:pt modelId="{E03EC636-4D40-423A-AC4D-3AA8405050E8}" type="parTrans" cxnId="{41905D8F-B52D-4824-8B56-E4A5DAE72110}">
      <dgm:prSet/>
      <dgm:spPr/>
      <dgm:t>
        <a:bodyPr/>
        <a:lstStyle/>
        <a:p>
          <a:endParaRPr lang="en-GB">
            <a:latin typeface="Arial" panose="020B0604020202020204" pitchFamily="34" charset="0"/>
            <a:cs typeface="Arial" panose="020B0604020202020204" pitchFamily="34" charset="0"/>
          </a:endParaRPr>
        </a:p>
      </dgm:t>
    </dgm:pt>
    <dgm:pt modelId="{ED89BD7E-C7F5-4396-B7FA-78EC5A283837}" type="sibTrans" cxnId="{41905D8F-B52D-4824-8B56-E4A5DAE72110}">
      <dgm:prSet/>
      <dgm:spPr/>
      <dgm:t>
        <a:bodyPr/>
        <a:lstStyle/>
        <a:p>
          <a:endParaRPr lang="en-GB">
            <a:latin typeface="Arial" panose="020B0604020202020204" pitchFamily="34" charset="0"/>
            <a:cs typeface="Arial" panose="020B0604020202020204" pitchFamily="34" charset="0"/>
          </a:endParaRPr>
        </a:p>
      </dgm:t>
    </dgm:pt>
    <dgm:pt modelId="{D1E514B7-017F-489A-8B64-ACD14E5DF0EB}">
      <dgm:prSet/>
      <dgm:spPr/>
      <dgm:t>
        <a:bodyPr/>
        <a:lstStyle/>
        <a:p>
          <a:r>
            <a:rPr lang="en-GB" dirty="0" smtClean="0">
              <a:latin typeface="+mn-lt"/>
              <a:cs typeface="Arial" panose="020B0604020202020204" pitchFamily="34" charset="0"/>
            </a:rPr>
            <a:t>Proposed launch date of new Education Services Company</a:t>
          </a:r>
          <a:endParaRPr lang="en-GB" dirty="0">
            <a:latin typeface="+mn-lt"/>
            <a:cs typeface="Arial" panose="020B0604020202020204" pitchFamily="34" charset="0"/>
          </a:endParaRPr>
        </a:p>
      </dgm:t>
    </dgm:pt>
    <dgm:pt modelId="{762233F9-1BDD-4F22-94FB-D37947446AA3}" type="parTrans" cxnId="{CC7D69F1-5B9D-4F46-B3F2-B2F9D8F6DDA6}">
      <dgm:prSet/>
      <dgm:spPr/>
      <dgm:t>
        <a:bodyPr/>
        <a:lstStyle/>
        <a:p>
          <a:endParaRPr lang="en-GB">
            <a:latin typeface="Arial" panose="020B0604020202020204" pitchFamily="34" charset="0"/>
            <a:cs typeface="Arial" panose="020B0604020202020204" pitchFamily="34" charset="0"/>
          </a:endParaRPr>
        </a:p>
      </dgm:t>
    </dgm:pt>
    <dgm:pt modelId="{B57F1A5F-3C99-4F72-9A82-014587372A43}" type="sibTrans" cxnId="{CC7D69F1-5B9D-4F46-B3F2-B2F9D8F6DDA6}">
      <dgm:prSet/>
      <dgm:spPr/>
      <dgm:t>
        <a:bodyPr/>
        <a:lstStyle/>
        <a:p>
          <a:endParaRPr lang="en-GB">
            <a:latin typeface="Arial" panose="020B0604020202020204" pitchFamily="34" charset="0"/>
            <a:cs typeface="Arial" panose="020B0604020202020204" pitchFamily="34" charset="0"/>
          </a:endParaRPr>
        </a:p>
      </dgm:t>
    </dgm:pt>
    <dgm:pt modelId="{9163D5AA-660A-431B-A1CD-34A860B6B22B}" type="pres">
      <dgm:prSet presAssocID="{E011003E-47CA-49A3-87C9-CC504BB2F58C}" presName="linearFlow" presStyleCnt="0">
        <dgm:presLayoutVars>
          <dgm:dir/>
          <dgm:animLvl val="lvl"/>
          <dgm:resizeHandles val="exact"/>
        </dgm:presLayoutVars>
      </dgm:prSet>
      <dgm:spPr/>
      <dgm:t>
        <a:bodyPr/>
        <a:lstStyle/>
        <a:p>
          <a:endParaRPr lang="en-GB"/>
        </a:p>
      </dgm:t>
    </dgm:pt>
    <dgm:pt modelId="{BF2302A9-2069-45C3-BCD9-0EF6A34536E2}" type="pres">
      <dgm:prSet presAssocID="{0C0C530E-1ECE-4FD8-A788-C8017B818283}" presName="composite" presStyleCnt="0"/>
      <dgm:spPr/>
    </dgm:pt>
    <dgm:pt modelId="{9B57B506-FE27-4A5C-8749-2FC9B09B8A7A}" type="pres">
      <dgm:prSet presAssocID="{0C0C530E-1ECE-4FD8-A788-C8017B818283}" presName="parentText" presStyleLbl="alignNode1" presStyleIdx="0" presStyleCnt="4">
        <dgm:presLayoutVars>
          <dgm:chMax val="1"/>
          <dgm:bulletEnabled val="1"/>
        </dgm:presLayoutVars>
      </dgm:prSet>
      <dgm:spPr/>
      <dgm:t>
        <a:bodyPr/>
        <a:lstStyle/>
        <a:p>
          <a:endParaRPr lang="en-GB"/>
        </a:p>
      </dgm:t>
    </dgm:pt>
    <dgm:pt modelId="{C794F2DB-D363-4362-BF38-C41B6E1FB9C8}" type="pres">
      <dgm:prSet presAssocID="{0C0C530E-1ECE-4FD8-A788-C8017B818283}" presName="descendantText" presStyleLbl="alignAcc1" presStyleIdx="0" presStyleCnt="4">
        <dgm:presLayoutVars>
          <dgm:bulletEnabled val="1"/>
        </dgm:presLayoutVars>
      </dgm:prSet>
      <dgm:spPr/>
      <dgm:t>
        <a:bodyPr/>
        <a:lstStyle/>
        <a:p>
          <a:endParaRPr lang="en-GB"/>
        </a:p>
      </dgm:t>
    </dgm:pt>
    <dgm:pt modelId="{D6FC7F32-D60F-4CB9-AE7C-C57AA5D608DD}" type="pres">
      <dgm:prSet presAssocID="{CA353AD3-E7ED-4844-8ABA-54FE909389B6}" presName="sp" presStyleCnt="0"/>
      <dgm:spPr/>
    </dgm:pt>
    <dgm:pt modelId="{724CD19A-CEB1-4DC7-9CFE-776CC5028790}" type="pres">
      <dgm:prSet presAssocID="{53E287D8-8483-4CE6-BB08-AC2958198515}" presName="composite" presStyleCnt="0"/>
      <dgm:spPr/>
    </dgm:pt>
    <dgm:pt modelId="{776125EC-F42A-405F-8A8F-091EC7A6077E}" type="pres">
      <dgm:prSet presAssocID="{53E287D8-8483-4CE6-BB08-AC2958198515}" presName="parentText" presStyleLbl="alignNode1" presStyleIdx="1" presStyleCnt="4">
        <dgm:presLayoutVars>
          <dgm:chMax val="1"/>
          <dgm:bulletEnabled val="1"/>
        </dgm:presLayoutVars>
      </dgm:prSet>
      <dgm:spPr/>
      <dgm:t>
        <a:bodyPr/>
        <a:lstStyle/>
        <a:p>
          <a:endParaRPr lang="en-GB"/>
        </a:p>
      </dgm:t>
    </dgm:pt>
    <dgm:pt modelId="{D8AB4A15-61C5-4AC8-9D4B-8FF96CB1B65F}" type="pres">
      <dgm:prSet presAssocID="{53E287D8-8483-4CE6-BB08-AC2958198515}" presName="descendantText" presStyleLbl="alignAcc1" presStyleIdx="1" presStyleCnt="4">
        <dgm:presLayoutVars>
          <dgm:bulletEnabled val="1"/>
        </dgm:presLayoutVars>
      </dgm:prSet>
      <dgm:spPr/>
      <dgm:t>
        <a:bodyPr/>
        <a:lstStyle/>
        <a:p>
          <a:endParaRPr lang="en-GB"/>
        </a:p>
      </dgm:t>
    </dgm:pt>
    <dgm:pt modelId="{06497126-3088-486A-9FEA-E806F5B5980F}" type="pres">
      <dgm:prSet presAssocID="{96D5FCD9-8235-4FAD-B799-4DAE8F4042FD}" presName="sp" presStyleCnt="0"/>
      <dgm:spPr/>
    </dgm:pt>
    <dgm:pt modelId="{229D12FA-206D-4A30-88E0-9E69464AA52C}" type="pres">
      <dgm:prSet presAssocID="{67CA250F-62DE-42D6-B6DC-CF4D2FB5B4E6}" presName="composite" presStyleCnt="0"/>
      <dgm:spPr/>
    </dgm:pt>
    <dgm:pt modelId="{661A9344-CE86-4264-81E4-53AD309D821F}" type="pres">
      <dgm:prSet presAssocID="{67CA250F-62DE-42D6-B6DC-CF4D2FB5B4E6}" presName="parentText" presStyleLbl="alignNode1" presStyleIdx="2" presStyleCnt="4">
        <dgm:presLayoutVars>
          <dgm:chMax val="1"/>
          <dgm:bulletEnabled val="1"/>
        </dgm:presLayoutVars>
      </dgm:prSet>
      <dgm:spPr/>
      <dgm:t>
        <a:bodyPr/>
        <a:lstStyle/>
        <a:p>
          <a:endParaRPr lang="en-GB"/>
        </a:p>
      </dgm:t>
    </dgm:pt>
    <dgm:pt modelId="{3FCE41C5-C64D-414C-A218-8BE4D71CE369}" type="pres">
      <dgm:prSet presAssocID="{67CA250F-62DE-42D6-B6DC-CF4D2FB5B4E6}" presName="descendantText" presStyleLbl="alignAcc1" presStyleIdx="2" presStyleCnt="4">
        <dgm:presLayoutVars>
          <dgm:bulletEnabled val="1"/>
        </dgm:presLayoutVars>
      </dgm:prSet>
      <dgm:spPr/>
      <dgm:t>
        <a:bodyPr/>
        <a:lstStyle/>
        <a:p>
          <a:endParaRPr lang="en-GB"/>
        </a:p>
      </dgm:t>
    </dgm:pt>
    <dgm:pt modelId="{18296CF3-1208-4EE7-AD3E-AD14E7D8FBCA}" type="pres">
      <dgm:prSet presAssocID="{111BBACE-47E1-4134-855A-B0138A004790}" presName="sp" presStyleCnt="0"/>
      <dgm:spPr/>
    </dgm:pt>
    <dgm:pt modelId="{31204B58-D556-4AE0-BE6A-19BA266A16E5}" type="pres">
      <dgm:prSet presAssocID="{AF48E3CC-B13E-47B6-A95F-4E777A885379}" presName="composite" presStyleCnt="0"/>
      <dgm:spPr/>
    </dgm:pt>
    <dgm:pt modelId="{E56C4615-00C4-4FFC-877A-E523FD75C1B0}" type="pres">
      <dgm:prSet presAssocID="{AF48E3CC-B13E-47B6-A95F-4E777A885379}" presName="parentText" presStyleLbl="alignNode1" presStyleIdx="3" presStyleCnt="4">
        <dgm:presLayoutVars>
          <dgm:chMax val="1"/>
          <dgm:bulletEnabled val="1"/>
        </dgm:presLayoutVars>
      </dgm:prSet>
      <dgm:spPr/>
      <dgm:t>
        <a:bodyPr/>
        <a:lstStyle/>
        <a:p>
          <a:endParaRPr lang="en-GB"/>
        </a:p>
      </dgm:t>
    </dgm:pt>
    <dgm:pt modelId="{5E8B506C-53A1-4A29-8D1E-62F00B75E629}" type="pres">
      <dgm:prSet presAssocID="{AF48E3CC-B13E-47B6-A95F-4E777A885379}" presName="descendantText" presStyleLbl="alignAcc1" presStyleIdx="3" presStyleCnt="4">
        <dgm:presLayoutVars>
          <dgm:bulletEnabled val="1"/>
        </dgm:presLayoutVars>
      </dgm:prSet>
      <dgm:spPr/>
      <dgm:t>
        <a:bodyPr/>
        <a:lstStyle/>
        <a:p>
          <a:endParaRPr lang="en-GB"/>
        </a:p>
      </dgm:t>
    </dgm:pt>
  </dgm:ptLst>
  <dgm:cxnLst>
    <dgm:cxn modelId="{4439B628-0C20-4A0C-8EB8-DC48C91732B3}" srcId="{53E287D8-8483-4CE6-BB08-AC2958198515}" destId="{565EAEFC-E68B-4866-AD9C-43DDF60C4A05}" srcOrd="2" destOrd="0" parTransId="{3A7FC572-CBF5-449C-9CE7-4D939D5F8F34}" sibTransId="{7F6CDB9A-BCFB-472F-9C9E-9F2B91E31B10}"/>
    <dgm:cxn modelId="{C1F0E714-A0B7-4D4A-BFC3-A57836692FBE}" srcId="{E011003E-47CA-49A3-87C9-CC504BB2F58C}" destId="{AF48E3CC-B13E-47B6-A95F-4E777A885379}" srcOrd="3" destOrd="0" parTransId="{30F26E72-2BCD-46DD-9BA9-DBE57930C295}" sibTransId="{CD2517A9-A090-482B-84B4-A4656C592272}"/>
    <dgm:cxn modelId="{4EF443B4-AD2C-4EED-BA79-77E431440AEE}" srcId="{E011003E-47CA-49A3-87C9-CC504BB2F58C}" destId="{53E287D8-8483-4CE6-BB08-AC2958198515}" srcOrd="1" destOrd="0" parTransId="{E8332D00-C8AC-4E08-A669-A509430C5F0A}" sibTransId="{96D5FCD9-8235-4FAD-B799-4DAE8F4042FD}"/>
    <dgm:cxn modelId="{A4BAFCE0-3212-4823-AB27-0D54C8BBE073}" type="presOf" srcId="{53E287D8-8483-4CE6-BB08-AC2958198515}" destId="{776125EC-F42A-405F-8A8F-091EC7A6077E}" srcOrd="0" destOrd="0" presId="urn:microsoft.com/office/officeart/2005/8/layout/chevron2"/>
    <dgm:cxn modelId="{41905D8F-B52D-4824-8B56-E4A5DAE72110}" srcId="{67CA250F-62DE-42D6-B6DC-CF4D2FB5B4E6}" destId="{9FC10D74-3BA9-48BE-B635-C662EEEB4EEC}" srcOrd="2" destOrd="0" parTransId="{E03EC636-4D40-423A-AC4D-3AA8405050E8}" sibTransId="{ED89BD7E-C7F5-4396-B7FA-78EC5A283837}"/>
    <dgm:cxn modelId="{217A3111-D57F-4F37-B9E1-614D0601D4CC}" type="presOf" srcId="{67CA250F-62DE-42D6-B6DC-CF4D2FB5B4E6}" destId="{661A9344-CE86-4264-81E4-53AD309D821F}" srcOrd="0" destOrd="0" presId="urn:microsoft.com/office/officeart/2005/8/layout/chevron2"/>
    <dgm:cxn modelId="{A2141DD6-2323-4C0E-803A-A775C74ED164}" srcId="{53E287D8-8483-4CE6-BB08-AC2958198515}" destId="{AE447B81-B2C0-487C-9B97-3C7CC11CCE3D}" srcOrd="0" destOrd="0" parTransId="{9B54C1A8-AF1F-4569-AE0B-85BBD8365D5E}" sibTransId="{809FB577-05EB-4070-9545-DB37A153F2B6}"/>
    <dgm:cxn modelId="{CC7D69F1-5B9D-4F46-B3F2-B2F9D8F6DDA6}" srcId="{AF48E3CC-B13E-47B6-A95F-4E777A885379}" destId="{D1E514B7-017F-489A-8B64-ACD14E5DF0EB}" srcOrd="0" destOrd="0" parTransId="{762233F9-1BDD-4F22-94FB-D37947446AA3}" sibTransId="{B57F1A5F-3C99-4F72-9A82-014587372A43}"/>
    <dgm:cxn modelId="{C59BF62E-1792-45A5-BC9E-6A3E3EB075DC}" srcId="{67CA250F-62DE-42D6-B6DC-CF4D2FB5B4E6}" destId="{F715A108-6DF0-47F1-B76C-1CA6F922727B}" srcOrd="1" destOrd="0" parTransId="{6EDE0EC3-90EC-4F56-B17A-4B946CB8A939}" sibTransId="{64A2336A-CE4D-43D8-AD92-51BF7350F762}"/>
    <dgm:cxn modelId="{E51EB824-9C4F-4C19-AAA2-156C37A29309}" type="presOf" srcId="{D196DC89-4C2C-408F-B032-DAED0460ED78}" destId="{D8AB4A15-61C5-4AC8-9D4B-8FF96CB1B65F}" srcOrd="0" destOrd="1" presId="urn:microsoft.com/office/officeart/2005/8/layout/chevron2"/>
    <dgm:cxn modelId="{16EC99FA-09F8-4506-950E-1A8DF5A8D0E5}" type="presOf" srcId="{AF48E3CC-B13E-47B6-A95F-4E777A885379}" destId="{E56C4615-00C4-4FFC-877A-E523FD75C1B0}" srcOrd="0" destOrd="0" presId="urn:microsoft.com/office/officeart/2005/8/layout/chevron2"/>
    <dgm:cxn modelId="{F4B927F0-830E-4467-A4B6-B29F59C033E9}" type="presOf" srcId="{2DBA5CFF-D1AE-4CFF-8C9E-B53DA65E8EA2}" destId="{C794F2DB-D363-4362-BF38-C41B6E1FB9C8}" srcOrd="0" destOrd="0" presId="urn:microsoft.com/office/officeart/2005/8/layout/chevron2"/>
    <dgm:cxn modelId="{60D23189-B5DF-4E9F-B300-7AAB313570B5}" type="presOf" srcId="{565EAEFC-E68B-4866-AD9C-43DDF60C4A05}" destId="{D8AB4A15-61C5-4AC8-9D4B-8FF96CB1B65F}" srcOrd="0" destOrd="2" presId="urn:microsoft.com/office/officeart/2005/8/layout/chevron2"/>
    <dgm:cxn modelId="{9968F64F-250D-48D7-BEAB-A7132B128432}" srcId="{0C0C530E-1ECE-4FD8-A788-C8017B818283}" destId="{2DBA5CFF-D1AE-4CFF-8C9E-B53DA65E8EA2}" srcOrd="0" destOrd="0" parTransId="{A3952B63-1A5D-4CC3-A3B6-DF63B9DFA4D8}" sibTransId="{2415B479-013F-4AF9-88FB-E5DCB84A0307}"/>
    <dgm:cxn modelId="{FBBF44CC-5B5E-4AAB-9246-9968F90F26F2}" type="presOf" srcId="{D1E514B7-017F-489A-8B64-ACD14E5DF0EB}" destId="{5E8B506C-53A1-4A29-8D1E-62F00B75E629}" srcOrd="0" destOrd="0" presId="urn:microsoft.com/office/officeart/2005/8/layout/chevron2"/>
    <dgm:cxn modelId="{B8D0F82F-3F76-494E-B149-961F3AAD2D6A}" type="presOf" srcId="{1FCD1D7A-BD8E-494D-90D5-B53249CFA9A1}" destId="{3FCE41C5-C64D-414C-A218-8BE4D71CE369}" srcOrd="0" destOrd="0" presId="urn:microsoft.com/office/officeart/2005/8/layout/chevron2"/>
    <dgm:cxn modelId="{3BBE9BB6-C3F9-4CC8-B364-6F79F9AFB639}" srcId="{53E287D8-8483-4CE6-BB08-AC2958198515}" destId="{D196DC89-4C2C-408F-B032-DAED0460ED78}" srcOrd="1" destOrd="0" parTransId="{6778DFB5-2A30-47D2-895A-558965D107FE}" sibTransId="{A74D3531-436B-495A-9743-B814A4160882}"/>
    <dgm:cxn modelId="{1A672BAB-FE78-46EB-B2F3-52C3B2600682}" type="presOf" srcId="{9FC10D74-3BA9-48BE-B635-C662EEEB4EEC}" destId="{3FCE41C5-C64D-414C-A218-8BE4D71CE369}" srcOrd="0" destOrd="2" presId="urn:microsoft.com/office/officeart/2005/8/layout/chevron2"/>
    <dgm:cxn modelId="{6213A424-F904-4C4C-9BD3-E3DF20C98275}" type="presOf" srcId="{0C0C530E-1ECE-4FD8-A788-C8017B818283}" destId="{9B57B506-FE27-4A5C-8749-2FC9B09B8A7A}" srcOrd="0" destOrd="0" presId="urn:microsoft.com/office/officeart/2005/8/layout/chevron2"/>
    <dgm:cxn modelId="{E4E58E6C-24A4-4EC3-864A-AEF3D211EC36}" srcId="{E011003E-47CA-49A3-87C9-CC504BB2F58C}" destId="{0C0C530E-1ECE-4FD8-A788-C8017B818283}" srcOrd="0" destOrd="0" parTransId="{1394DB5A-102F-4528-8D49-1EED5541BC85}" sibTransId="{CA353AD3-E7ED-4844-8ABA-54FE909389B6}"/>
    <dgm:cxn modelId="{3478C23A-D88E-4F22-83D9-9DF2D5C034CA}" type="presOf" srcId="{F715A108-6DF0-47F1-B76C-1CA6F922727B}" destId="{3FCE41C5-C64D-414C-A218-8BE4D71CE369}" srcOrd="0" destOrd="1" presId="urn:microsoft.com/office/officeart/2005/8/layout/chevron2"/>
    <dgm:cxn modelId="{C575ADF4-B672-40CE-8948-94CDA49AFE38}" srcId="{E011003E-47CA-49A3-87C9-CC504BB2F58C}" destId="{67CA250F-62DE-42D6-B6DC-CF4D2FB5B4E6}" srcOrd="2" destOrd="0" parTransId="{7D5ACCA2-0D33-4A5C-8D9B-BD5B29A07B86}" sibTransId="{111BBACE-47E1-4134-855A-B0138A004790}"/>
    <dgm:cxn modelId="{9F082365-B674-409F-8155-421D896C2E67}" type="presOf" srcId="{E011003E-47CA-49A3-87C9-CC504BB2F58C}" destId="{9163D5AA-660A-431B-A1CD-34A860B6B22B}" srcOrd="0" destOrd="0" presId="urn:microsoft.com/office/officeart/2005/8/layout/chevron2"/>
    <dgm:cxn modelId="{448EFAAC-20BB-4B87-83DF-8ADA8D3C072E}" srcId="{67CA250F-62DE-42D6-B6DC-CF4D2FB5B4E6}" destId="{1FCD1D7A-BD8E-494D-90D5-B53249CFA9A1}" srcOrd="0" destOrd="0" parTransId="{FF0B4E66-6F16-45FD-A4F3-FBC0544D0330}" sibTransId="{1F7FE27C-107F-4651-86E1-7D8A37DBB008}"/>
    <dgm:cxn modelId="{1F3F8D12-4669-4325-9E4D-4420BDB33B2F}" type="presOf" srcId="{AE447B81-B2C0-487C-9B97-3C7CC11CCE3D}" destId="{D8AB4A15-61C5-4AC8-9D4B-8FF96CB1B65F}" srcOrd="0" destOrd="0" presId="urn:microsoft.com/office/officeart/2005/8/layout/chevron2"/>
    <dgm:cxn modelId="{F3BC44AA-6E2E-4E1A-A8CE-703CBEE49105}" type="presParOf" srcId="{9163D5AA-660A-431B-A1CD-34A860B6B22B}" destId="{BF2302A9-2069-45C3-BCD9-0EF6A34536E2}" srcOrd="0" destOrd="0" presId="urn:microsoft.com/office/officeart/2005/8/layout/chevron2"/>
    <dgm:cxn modelId="{0438AF85-881E-4D0E-9C4F-A3AFB15B55DF}" type="presParOf" srcId="{BF2302A9-2069-45C3-BCD9-0EF6A34536E2}" destId="{9B57B506-FE27-4A5C-8749-2FC9B09B8A7A}" srcOrd="0" destOrd="0" presId="urn:microsoft.com/office/officeart/2005/8/layout/chevron2"/>
    <dgm:cxn modelId="{29A104D5-A9E9-467C-9713-1F2420E144CF}" type="presParOf" srcId="{BF2302A9-2069-45C3-BCD9-0EF6A34536E2}" destId="{C794F2DB-D363-4362-BF38-C41B6E1FB9C8}" srcOrd="1" destOrd="0" presId="urn:microsoft.com/office/officeart/2005/8/layout/chevron2"/>
    <dgm:cxn modelId="{C92E4315-E3F5-4A2D-9BC2-C1F8064DA9AC}" type="presParOf" srcId="{9163D5AA-660A-431B-A1CD-34A860B6B22B}" destId="{D6FC7F32-D60F-4CB9-AE7C-C57AA5D608DD}" srcOrd="1" destOrd="0" presId="urn:microsoft.com/office/officeart/2005/8/layout/chevron2"/>
    <dgm:cxn modelId="{573D25A5-0EEF-4EDA-95BA-0ADC39F1BDE7}" type="presParOf" srcId="{9163D5AA-660A-431B-A1CD-34A860B6B22B}" destId="{724CD19A-CEB1-4DC7-9CFE-776CC5028790}" srcOrd="2" destOrd="0" presId="urn:microsoft.com/office/officeart/2005/8/layout/chevron2"/>
    <dgm:cxn modelId="{47B7CDD6-3D87-4D2F-962F-05C46B276136}" type="presParOf" srcId="{724CD19A-CEB1-4DC7-9CFE-776CC5028790}" destId="{776125EC-F42A-405F-8A8F-091EC7A6077E}" srcOrd="0" destOrd="0" presId="urn:microsoft.com/office/officeart/2005/8/layout/chevron2"/>
    <dgm:cxn modelId="{3C11D18F-11CF-4474-A2BE-35336147577D}" type="presParOf" srcId="{724CD19A-CEB1-4DC7-9CFE-776CC5028790}" destId="{D8AB4A15-61C5-4AC8-9D4B-8FF96CB1B65F}" srcOrd="1" destOrd="0" presId="urn:microsoft.com/office/officeart/2005/8/layout/chevron2"/>
    <dgm:cxn modelId="{5FFB75C8-9A05-4A0D-BC46-6865227AD5E7}" type="presParOf" srcId="{9163D5AA-660A-431B-A1CD-34A860B6B22B}" destId="{06497126-3088-486A-9FEA-E806F5B5980F}" srcOrd="3" destOrd="0" presId="urn:microsoft.com/office/officeart/2005/8/layout/chevron2"/>
    <dgm:cxn modelId="{139D364C-5249-47D1-8BB0-7DA8F8C8E51D}" type="presParOf" srcId="{9163D5AA-660A-431B-A1CD-34A860B6B22B}" destId="{229D12FA-206D-4A30-88E0-9E69464AA52C}" srcOrd="4" destOrd="0" presId="urn:microsoft.com/office/officeart/2005/8/layout/chevron2"/>
    <dgm:cxn modelId="{35131BB6-61D9-4E8E-93DC-DECB406305D3}" type="presParOf" srcId="{229D12FA-206D-4A30-88E0-9E69464AA52C}" destId="{661A9344-CE86-4264-81E4-53AD309D821F}" srcOrd="0" destOrd="0" presId="urn:microsoft.com/office/officeart/2005/8/layout/chevron2"/>
    <dgm:cxn modelId="{BDB66012-8DE7-4583-82CF-0C948C2A47EA}" type="presParOf" srcId="{229D12FA-206D-4A30-88E0-9E69464AA52C}" destId="{3FCE41C5-C64D-414C-A218-8BE4D71CE369}" srcOrd="1" destOrd="0" presId="urn:microsoft.com/office/officeart/2005/8/layout/chevron2"/>
    <dgm:cxn modelId="{15D453BD-8D04-4A96-A349-908D25898AFC}" type="presParOf" srcId="{9163D5AA-660A-431B-A1CD-34A860B6B22B}" destId="{18296CF3-1208-4EE7-AD3E-AD14E7D8FBCA}" srcOrd="5" destOrd="0" presId="urn:microsoft.com/office/officeart/2005/8/layout/chevron2"/>
    <dgm:cxn modelId="{93EC3CA2-D121-448A-B502-CEA95F6C3561}" type="presParOf" srcId="{9163D5AA-660A-431B-A1CD-34A860B6B22B}" destId="{31204B58-D556-4AE0-BE6A-19BA266A16E5}" srcOrd="6" destOrd="0" presId="urn:microsoft.com/office/officeart/2005/8/layout/chevron2"/>
    <dgm:cxn modelId="{4DA92F7C-65E0-4264-9D0E-802888100ADD}" type="presParOf" srcId="{31204B58-D556-4AE0-BE6A-19BA266A16E5}" destId="{E56C4615-00C4-4FFC-877A-E523FD75C1B0}" srcOrd="0" destOrd="0" presId="urn:microsoft.com/office/officeart/2005/8/layout/chevron2"/>
    <dgm:cxn modelId="{10638686-0408-4662-A7DC-7E3AC57B9EEC}" type="presParOf" srcId="{31204B58-D556-4AE0-BE6A-19BA266A16E5}" destId="{5E8B506C-53A1-4A29-8D1E-62F00B75E62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747A7B-677C-49DA-9A3C-561AE7981656}" type="doc">
      <dgm:prSet loTypeId="urn:microsoft.com/office/officeart/2005/8/layout/matrix3" loCatId="matrix" qsTypeId="urn:microsoft.com/office/officeart/2005/8/quickstyle/simple4" qsCatId="simple" csTypeId="urn:microsoft.com/office/officeart/2005/8/colors/accent1_4" csCatId="accent1" phldr="1"/>
      <dgm:spPr/>
      <dgm:t>
        <a:bodyPr/>
        <a:lstStyle/>
        <a:p>
          <a:endParaRPr lang="en-GB"/>
        </a:p>
      </dgm:t>
    </dgm:pt>
    <dgm:pt modelId="{D1B5B1D5-B5A4-43DD-B00C-290B5D6CC4BF}">
      <dgm:prSet phldrT="[Text]"/>
      <dgm:spPr/>
      <dgm:t>
        <a:bodyPr/>
        <a:lstStyle/>
        <a:p>
          <a:r>
            <a:rPr lang="en-GB" b="1" dirty="0" smtClean="0"/>
            <a:t>Performance and Quantitative Data </a:t>
          </a:r>
          <a:endParaRPr lang="en-GB" b="1" dirty="0"/>
        </a:p>
      </dgm:t>
    </dgm:pt>
    <dgm:pt modelId="{78CA06F1-5EBC-424B-B06B-7B780555A9F0}" type="parTrans" cxnId="{ACF828B6-8DD1-44E1-977D-28CA8FA824E5}">
      <dgm:prSet/>
      <dgm:spPr/>
      <dgm:t>
        <a:bodyPr/>
        <a:lstStyle/>
        <a:p>
          <a:endParaRPr lang="en-GB"/>
        </a:p>
      </dgm:t>
    </dgm:pt>
    <dgm:pt modelId="{B36C5517-0DC2-4AE3-929D-B2EF8A7BCEA0}" type="sibTrans" cxnId="{ACF828B6-8DD1-44E1-977D-28CA8FA824E5}">
      <dgm:prSet/>
      <dgm:spPr/>
      <dgm:t>
        <a:bodyPr/>
        <a:lstStyle/>
        <a:p>
          <a:endParaRPr lang="en-GB"/>
        </a:p>
      </dgm:t>
    </dgm:pt>
    <dgm:pt modelId="{4BC073D3-2B77-4F94-9C26-6B3FFDF6FBD1}">
      <dgm:prSet phldrT="[Text]"/>
      <dgm:spPr/>
      <dgm:t>
        <a:bodyPr/>
        <a:lstStyle/>
        <a:p>
          <a:r>
            <a:rPr lang="en-GB" b="1" smtClean="0"/>
            <a:t>Audits and Qualitative Information</a:t>
          </a:r>
          <a:endParaRPr lang="en-GB" b="1" dirty="0"/>
        </a:p>
      </dgm:t>
    </dgm:pt>
    <dgm:pt modelId="{72883BBE-3AEE-44C8-B33D-4BFA350E3BA2}" type="parTrans" cxnId="{4CB481CF-05E4-486D-992B-2678C0F75727}">
      <dgm:prSet/>
      <dgm:spPr/>
      <dgm:t>
        <a:bodyPr/>
        <a:lstStyle/>
        <a:p>
          <a:endParaRPr lang="en-GB"/>
        </a:p>
      </dgm:t>
    </dgm:pt>
    <dgm:pt modelId="{EF649459-699E-47AD-91EF-E8D468A8579B}" type="sibTrans" cxnId="{4CB481CF-05E4-486D-992B-2678C0F75727}">
      <dgm:prSet/>
      <dgm:spPr/>
      <dgm:t>
        <a:bodyPr/>
        <a:lstStyle/>
        <a:p>
          <a:endParaRPr lang="en-GB"/>
        </a:p>
      </dgm:t>
    </dgm:pt>
    <dgm:pt modelId="{9A5F0F44-C6B2-4A3D-8539-4BE29396B1C2}">
      <dgm:prSet phldrT="[Text]"/>
      <dgm:spPr/>
      <dgm:t>
        <a:bodyPr/>
        <a:lstStyle/>
        <a:p>
          <a:r>
            <a:rPr lang="en-GB" b="1" smtClean="0"/>
            <a:t>Partnership and service user feedback </a:t>
          </a:r>
          <a:endParaRPr lang="en-GB" b="1" dirty="0"/>
        </a:p>
      </dgm:t>
    </dgm:pt>
    <dgm:pt modelId="{CE90B293-339F-4C87-A0BA-E18C215EA515}" type="parTrans" cxnId="{3EB8DEE4-170E-4E98-A8D5-E14BD6D2EE18}">
      <dgm:prSet/>
      <dgm:spPr/>
      <dgm:t>
        <a:bodyPr/>
        <a:lstStyle/>
        <a:p>
          <a:endParaRPr lang="en-GB"/>
        </a:p>
      </dgm:t>
    </dgm:pt>
    <dgm:pt modelId="{5514940B-B8C9-4360-BE4D-C1BAA8758A26}" type="sibTrans" cxnId="{3EB8DEE4-170E-4E98-A8D5-E14BD6D2EE18}">
      <dgm:prSet/>
      <dgm:spPr/>
      <dgm:t>
        <a:bodyPr/>
        <a:lstStyle/>
        <a:p>
          <a:endParaRPr lang="en-GB"/>
        </a:p>
      </dgm:t>
    </dgm:pt>
    <dgm:pt modelId="{A7EF77B0-C2DA-478C-A44D-76D01C9565B5}">
      <dgm:prSet phldrT="[Text]"/>
      <dgm:spPr/>
      <dgm:t>
        <a:bodyPr/>
        <a:lstStyle/>
        <a:p>
          <a:r>
            <a:rPr lang="en-GB" b="1" dirty="0" smtClean="0"/>
            <a:t>Staff competence and the employment deal  </a:t>
          </a:r>
          <a:endParaRPr lang="en-GB" b="1" dirty="0"/>
        </a:p>
      </dgm:t>
    </dgm:pt>
    <dgm:pt modelId="{EBE36A97-A905-4CA0-8968-91948457B0F8}" type="parTrans" cxnId="{4867378D-7902-4AFB-A04C-351302347445}">
      <dgm:prSet/>
      <dgm:spPr/>
      <dgm:t>
        <a:bodyPr/>
        <a:lstStyle/>
        <a:p>
          <a:endParaRPr lang="en-GB"/>
        </a:p>
      </dgm:t>
    </dgm:pt>
    <dgm:pt modelId="{98CAA3B0-1942-415F-B7A0-1660D7A07BB1}" type="sibTrans" cxnId="{4867378D-7902-4AFB-A04C-351302347445}">
      <dgm:prSet/>
      <dgm:spPr/>
      <dgm:t>
        <a:bodyPr/>
        <a:lstStyle/>
        <a:p>
          <a:endParaRPr lang="en-GB"/>
        </a:p>
      </dgm:t>
    </dgm:pt>
    <dgm:pt modelId="{C273E443-F77F-40D2-8A6F-55BEBB7643C2}" type="pres">
      <dgm:prSet presAssocID="{9E747A7B-677C-49DA-9A3C-561AE7981656}" presName="matrix" presStyleCnt="0">
        <dgm:presLayoutVars>
          <dgm:chMax val="1"/>
          <dgm:dir/>
          <dgm:resizeHandles val="exact"/>
        </dgm:presLayoutVars>
      </dgm:prSet>
      <dgm:spPr/>
      <dgm:t>
        <a:bodyPr/>
        <a:lstStyle/>
        <a:p>
          <a:endParaRPr lang="en-GB"/>
        </a:p>
      </dgm:t>
    </dgm:pt>
    <dgm:pt modelId="{2D2321C8-E76F-408E-B6A6-EC3FCD9742BC}" type="pres">
      <dgm:prSet presAssocID="{9E747A7B-677C-49DA-9A3C-561AE7981656}" presName="diamond" presStyleLbl="bgShp" presStyleIdx="0" presStyleCnt="1"/>
      <dgm:spPr/>
      <dgm:t>
        <a:bodyPr/>
        <a:lstStyle/>
        <a:p>
          <a:endParaRPr lang="en-GB"/>
        </a:p>
      </dgm:t>
    </dgm:pt>
    <dgm:pt modelId="{98E801B4-D253-4E12-BDC6-C620733C111A}" type="pres">
      <dgm:prSet presAssocID="{9E747A7B-677C-49DA-9A3C-561AE7981656}" presName="quad1" presStyleLbl="node1" presStyleIdx="0" presStyleCnt="4">
        <dgm:presLayoutVars>
          <dgm:chMax val="0"/>
          <dgm:chPref val="0"/>
          <dgm:bulletEnabled val="1"/>
        </dgm:presLayoutVars>
      </dgm:prSet>
      <dgm:spPr/>
      <dgm:t>
        <a:bodyPr/>
        <a:lstStyle/>
        <a:p>
          <a:endParaRPr lang="en-GB"/>
        </a:p>
      </dgm:t>
    </dgm:pt>
    <dgm:pt modelId="{6CDDC912-FF0D-4C66-B5D6-CE004D0B8929}" type="pres">
      <dgm:prSet presAssocID="{9E747A7B-677C-49DA-9A3C-561AE7981656}" presName="quad2" presStyleLbl="node1" presStyleIdx="1" presStyleCnt="4">
        <dgm:presLayoutVars>
          <dgm:chMax val="0"/>
          <dgm:chPref val="0"/>
          <dgm:bulletEnabled val="1"/>
        </dgm:presLayoutVars>
      </dgm:prSet>
      <dgm:spPr/>
      <dgm:t>
        <a:bodyPr/>
        <a:lstStyle/>
        <a:p>
          <a:endParaRPr lang="en-GB"/>
        </a:p>
      </dgm:t>
    </dgm:pt>
    <dgm:pt modelId="{6D81F31F-D605-4CEE-B5C3-AD5913B5640F}" type="pres">
      <dgm:prSet presAssocID="{9E747A7B-677C-49DA-9A3C-561AE7981656}" presName="quad3" presStyleLbl="node1" presStyleIdx="2" presStyleCnt="4">
        <dgm:presLayoutVars>
          <dgm:chMax val="0"/>
          <dgm:chPref val="0"/>
          <dgm:bulletEnabled val="1"/>
        </dgm:presLayoutVars>
      </dgm:prSet>
      <dgm:spPr/>
      <dgm:t>
        <a:bodyPr/>
        <a:lstStyle/>
        <a:p>
          <a:endParaRPr lang="en-GB"/>
        </a:p>
      </dgm:t>
    </dgm:pt>
    <dgm:pt modelId="{D88A5C6A-76A3-49B1-86F2-AEB5C9EB72AB}" type="pres">
      <dgm:prSet presAssocID="{9E747A7B-677C-49DA-9A3C-561AE7981656}" presName="quad4" presStyleLbl="node1" presStyleIdx="3" presStyleCnt="4">
        <dgm:presLayoutVars>
          <dgm:chMax val="0"/>
          <dgm:chPref val="0"/>
          <dgm:bulletEnabled val="1"/>
        </dgm:presLayoutVars>
      </dgm:prSet>
      <dgm:spPr/>
      <dgm:t>
        <a:bodyPr/>
        <a:lstStyle/>
        <a:p>
          <a:endParaRPr lang="en-GB"/>
        </a:p>
      </dgm:t>
    </dgm:pt>
  </dgm:ptLst>
  <dgm:cxnLst>
    <dgm:cxn modelId="{FFB962DD-5D9B-42C8-89A6-E282F9C2AFDE}" type="presOf" srcId="{A7EF77B0-C2DA-478C-A44D-76D01C9565B5}" destId="{6D81F31F-D605-4CEE-B5C3-AD5913B5640F}" srcOrd="0" destOrd="0" presId="urn:microsoft.com/office/officeart/2005/8/layout/matrix3"/>
    <dgm:cxn modelId="{E0C87117-462E-466E-8778-9FAFCB6C6B44}" type="presOf" srcId="{9E747A7B-677C-49DA-9A3C-561AE7981656}" destId="{C273E443-F77F-40D2-8A6F-55BEBB7643C2}" srcOrd="0" destOrd="0" presId="urn:microsoft.com/office/officeart/2005/8/layout/matrix3"/>
    <dgm:cxn modelId="{4CB481CF-05E4-486D-992B-2678C0F75727}" srcId="{9E747A7B-677C-49DA-9A3C-561AE7981656}" destId="{4BC073D3-2B77-4F94-9C26-6B3FFDF6FBD1}" srcOrd="1" destOrd="0" parTransId="{72883BBE-3AEE-44C8-B33D-4BFA350E3BA2}" sibTransId="{EF649459-699E-47AD-91EF-E8D468A8579B}"/>
    <dgm:cxn modelId="{6E8745F4-D277-4B2F-8A1E-92ACD22EC989}" type="presOf" srcId="{4BC073D3-2B77-4F94-9C26-6B3FFDF6FBD1}" destId="{6CDDC912-FF0D-4C66-B5D6-CE004D0B8929}" srcOrd="0" destOrd="0" presId="urn:microsoft.com/office/officeart/2005/8/layout/matrix3"/>
    <dgm:cxn modelId="{ACF828B6-8DD1-44E1-977D-28CA8FA824E5}" srcId="{9E747A7B-677C-49DA-9A3C-561AE7981656}" destId="{D1B5B1D5-B5A4-43DD-B00C-290B5D6CC4BF}" srcOrd="0" destOrd="0" parTransId="{78CA06F1-5EBC-424B-B06B-7B780555A9F0}" sibTransId="{B36C5517-0DC2-4AE3-929D-B2EF8A7BCEA0}"/>
    <dgm:cxn modelId="{A82219E7-1473-442D-A4B9-CDE0B30D9FC7}" type="presOf" srcId="{D1B5B1D5-B5A4-43DD-B00C-290B5D6CC4BF}" destId="{98E801B4-D253-4E12-BDC6-C620733C111A}" srcOrd="0" destOrd="0" presId="urn:microsoft.com/office/officeart/2005/8/layout/matrix3"/>
    <dgm:cxn modelId="{4867378D-7902-4AFB-A04C-351302347445}" srcId="{9E747A7B-677C-49DA-9A3C-561AE7981656}" destId="{A7EF77B0-C2DA-478C-A44D-76D01C9565B5}" srcOrd="2" destOrd="0" parTransId="{EBE36A97-A905-4CA0-8968-91948457B0F8}" sibTransId="{98CAA3B0-1942-415F-B7A0-1660D7A07BB1}"/>
    <dgm:cxn modelId="{32971F86-4056-4888-863C-2E2C594CE419}" type="presOf" srcId="{9A5F0F44-C6B2-4A3D-8539-4BE29396B1C2}" destId="{D88A5C6A-76A3-49B1-86F2-AEB5C9EB72AB}" srcOrd="0" destOrd="0" presId="urn:microsoft.com/office/officeart/2005/8/layout/matrix3"/>
    <dgm:cxn modelId="{3EB8DEE4-170E-4E98-A8D5-E14BD6D2EE18}" srcId="{9E747A7B-677C-49DA-9A3C-561AE7981656}" destId="{9A5F0F44-C6B2-4A3D-8539-4BE29396B1C2}" srcOrd="3" destOrd="0" parTransId="{CE90B293-339F-4C87-A0BA-E18C215EA515}" sibTransId="{5514940B-B8C9-4360-BE4D-C1BAA8758A26}"/>
    <dgm:cxn modelId="{20C2C064-3CDF-4BB1-901E-4CC56C2A351E}" type="presParOf" srcId="{C273E443-F77F-40D2-8A6F-55BEBB7643C2}" destId="{2D2321C8-E76F-408E-B6A6-EC3FCD9742BC}" srcOrd="0" destOrd="0" presId="urn:microsoft.com/office/officeart/2005/8/layout/matrix3"/>
    <dgm:cxn modelId="{430E5684-2634-4CC9-BE2D-EB5EA965099F}" type="presParOf" srcId="{C273E443-F77F-40D2-8A6F-55BEBB7643C2}" destId="{98E801B4-D253-4E12-BDC6-C620733C111A}" srcOrd="1" destOrd="0" presId="urn:microsoft.com/office/officeart/2005/8/layout/matrix3"/>
    <dgm:cxn modelId="{4A548DDB-4BEA-4AE6-9FF2-82FE71F991C5}" type="presParOf" srcId="{C273E443-F77F-40D2-8A6F-55BEBB7643C2}" destId="{6CDDC912-FF0D-4C66-B5D6-CE004D0B8929}" srcOrd="2" destOrd="0" presId="urn:microsoft.com/office/officeart/2005/8/layout/matrix3"/>
    <dgm:cxn modelId="{55E0156B-5462-46AA-BC32-9C9151518078}" type="presParOf" srcId="{C273E443-F77F-40D2-8A6F-55BEBB7643C2}" destId="{6D81F31F-D605-4CEE-B5C3-AD5913B5640F}" srcOrd="3" destOrd="0" presId="urn:microsoft.com/office/officeart/2005/8/layout/matrix3"/>
    <dgm:cxn modelId="{F1B70405-26AF-4C21-B184-7FA6AE5B788F}" type="presParOf" srcId="{C273E443-F77F-40D2-8A6F-55BEBB7643C2}" destId="{D88A5C6A-76A3-49B1-86F2-AEB5C9EB72AB}"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54589C-1912-4370-A54E-4BE2E29A5ADE}"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GB"/>
        </a:p>
      </dgm:t>
    </dgm:pt>
    <dgm:pt modelId="{40D11BD7-4A48-498B-9F2A-D552BEE6A7E1}">
      <dgm:prSet phldrT="[Text]" custT="1"/>
      <dgm:spPr/>
      <dgm:t>
        <a:bodyPr/>
        <a:lstStyle/>
        <a:p>
          <a:pPr algn="ctr"/>
          <a:r>
            <a:rPr lang="en-GB" sz="1600" dirty="0" smtClean="0"/>
            <a:t>Children and families with additional needs who would benefit from or who require extra help to improve education, parenting and/or behaviour or to meet specific health or emotional needs or to improve material situation. Child’s needs can be met by universal services working together or with the addition of some targeted services</a:t>
          </a:r>
          <a:endParaRPr lang="en-GB" sz="1600" dirty="0"/>
        </a:p>
      </dgm:t>
    </dgm:pt>
    <dgm:pt modelId="{D9851352-9115-4148-B350-CB04F7A65EB2}" type="parTrans" cxnId="{2B63EFE4-99F9-49F5-8BEC-B5BBADB39C65}">
      <dgm:prSet/>
      <dgm:spPr/>
      <dgm:t>
        <a:bodyPr/>
        <a:lstStyle/>
        <a:p>
          <a:endParaRPr lang="en-GB"/>
        </a:p>
      </dgm:t>
    </dgm:pt>
    <dgm:pt modelId="{5EF06042-7D60-47AE-8DC7-1EDF37295023}" type="sibTrans" cxnId="{2B63EFE4-99F9-49F5-8BEC-B5BBADB39C65}">
      <dgm:prSet/>
      <dgm:spPr/>
      <dgm:t>
        <a:bodyPr/>
        <a:lstStyle/>
        <a:p>
          <a:endParaRPr lang="en-GB"/>
        </a:p>
      </dgm:t>
    </dgm:pt>
    <dgm:pt modelId="{85488EAE-936E-4629-B894-2E415A0EEE14}">
      <dgm:prSet phldrT="[Text]" phldr="1" custT="1"/>
      <dgm:spPr/>
      <dgm:t>
        <a:bodyPr/>
        <a:lstStyle/>
        <a:p>
          <a:pPr algn="l"/>
          <a:endParaRPr lang="en-GB" sz="1600" dirty="0"/>
        </a:p>
      </dgm:t>
    </dgm:pt>
    <dgm:pt modelId="{DFBD647B-389E-4EFC-9945-B14F1D314539}" type="parTrans" cxnId="{64FDB9DC-A4B4-4470-AC52-FB225AFECF27}">
      <dgm:prSet/>
      <dgm:spPr/>
      <dgm:t>
        <a:bodyPr/>
        <a:lstStyle/>
        <a:p>
          <a:endParaRPr lang="en-GB"/>
        </a:p>
      </dgm:t>
    </dgm:pt>
    <dgm:pt modelId="{859F7E91-22C1-4271-B6EF-29150508B830}" type="sibTrans" cxnId="{64FDB9DC-A4B4-4470-AC52-FB225AFECF27}">
      <dgm:prSet/>
      <dgm:spPr/>
      <dgm:t>
        <a:bodyPr/>
        <a:lstStyle/>
        <a:p>
          <a:endParaRPr lang="en-GB"/>
        </a:p>
      </dgm:t>
    </dgm:pt>
    <dgm:pt modelId="{A7149AD3-AF3D-42ED-BDA9-9BBBAD48E76B}">
      <dgm:prSet phldrT="[Text]" custT="1"/>
      <dgm:spPr/>
      <dgm:t>
        <a:bodyPr/>
        <a:lstStyle/>
        <a:p>
          <a:pPr algn="ctr"/>
          <a:r>
            <a:rPr lang="en-GB" sz="1600" dirty="0" smtClean="0"/>
            <a:t>Children and/or family members are likely to suffer significant harm serious and lasting impairment without the intervention of specialist services, sometimes in a statutory role such as youth justice services.</a:t>
          </a:r>
        </a:p>
      </dgm:t>
    </dgm:pt>
    <dgm:pt modelId="{56881FC3-157D-48CC-9FD9-C3D60F8A6E7D}" type="parTrans" cxnId="{073DBFF3-F89C-4276-A677-18E772A022C5}">
      <dgm:prSet/>
      <dgm:spPr/>
      <dgm:t>
        <a:bodyPr/>
        <a:lstStyle/>
        <a:p>
          <a:endParaRPr lang="en-GB"/>
        </a:p>
      </dgm:t>
    </dgm:pt>
    <dgm:pt modelId="{FB014B6E-93AF-4292-A3C0-DDED57E0FF5F}" type="sibTrans" cxnId="{073DBFF3-F89C-4276-A677-18E772A022C5}">
      <dgm:prSet/>
      <dgm:spPr/>
      <dgm:t>
        <a:bodyPr/>
        <a:lstStyle/>
        <a:p>
          <a:endParaRPr lang="en-GB"/>
        </a:p>
      </dgm:t>
    </dgm:pt>
    <dgm:pt modelId="{DBB331FB-A518-45F6-BDBC-6B45800E305E}">
      <dgm:prSet custT="1"/>
      <dgm:spPr/>
      <dgm:t>
        <a:bodyPr/>
        <a:lstStyle/>
        <a:p>
          <a:pPr algn="ctr"/>
          <a:r>
            <a:rPr lang="en-GB" sz="1600" dirty="0" smtClean="0"/>
            <a:t>All children and families have core needs such as parenting, health and education. Children are supported by their family and in universal services to meet all their needs.</a:t>
          </a:r>
          <a:endParaRPr lang="en-GB" sz="1600" dirty="0"/>
        </a:p>
      </dgm:t>
    </dgm:pt>
    <dgm:pt modelId="{A320571A-8059-4F07-8B1F-B7057185569C}" type="parTrans" cxnId="{614CA136-A2A3-4C9D-9E27-68D1A92982A1}">
      <dgm:prSet/>
      <dgm:spPr/>
      <dgm:t>
        <a:bodyPr/>
        <a:lstStyle/>
        <a:p>
          <a:endParaRPr lang="en-GB"/>
        </a:p>
      </dgm:t>
    </dgm:pt>
    <dgm:pt modelId="{A01A9CC5-A4C4-404B-9F5B-6BD873C51B11}" type="sibTrans" cxnId="{614CA136-A2A3-4C9D-9E27-68D1A92982A1}">
      <dgm:prSet/>
      <dgm:spPr/>
      <dgm:t>
        <a:bodyPr/>
        <a:lstStyle/>
        <a:p>
          <a:endParaRPr lang="en-GB"/>
        </a:p>
      </dgm:t>
    </dgm:pt>
    <dgm:pt modelId="{8E062291-1BF1-4405-801B-66F032CC8F25}">
      <dgm:prSet phldrT="[Text]" custT="1"/>
      <dgm:spPr/>
      <dgm:t>
        <a:bodyPr/>
        <a:lstStyle/>
        <a:p>
          <a:pPr algn="ctr"/>
          <a:r>
            <a:rPr lang="en-GB" sz="1600" dirty="0" smtClean="0"/>
            <a:t>Vulnerable children and their families with multiple or complex needs. Life chances would be impaired without coordinated support. A multi-agency plan is developed with the family. A wide range of services, including SCS or Early Help Units, might be involved</a:t>
          </a:r>
          <a:endParaRPr lang="en-GB" sz="1600" dirty="0"/>
        </a:p>
      </dgm:t>
    </dgm:pt>
    <dgm:pt modelId="{DE82DF80-6753-4A70-B227-1BC1CD8F344F}" type="sibTrans" cxnId="{8B11A512-18CF-47ED-821D-3A3520A4A0CF}">
      <dgm:prSet/>
      <dgm:spPr/>
      <dgm:t>
        <a:bodyPr/>
        <a:lstStyle/>
        <a:p>
          <a:endParaRPr lang="en-GB"/>
        </a:p>
      </dgm:t>
    </dgm:pt>
    <dgm:pt modelId="{D3D418B6-E45B-463F-B870-050F47B6B1D0}" type="parTrans" cxnId="{8B11A512-18CF-47ED-821D-3A3520A4A0CF}">
      <dgm:prSet/>
      <dgm:spPr/>
      <dgm:t>
        <a:bodyPr/>
        <a:lstStyle/>
        <a:p>
          <a:endParaRPr lang="en-GB"/>
        </a:p>
      </dgm:t>
    </dgm:pt>
    <dgm:pt modelId="{32EF2D1A-771C-4336-8DFD-BEFCED09D431}" type="pres">
      <dgm:prSet presAssocID="{6E54589C-1912-4370-A54E-4BE2E29A5ADE}" presName="linear" presStyleCnt="0">
        <dgm:presLayoutVars>
          <dgm:dir/>
          <dgm:resizeHandles val="exact"/>
        </dgm:presLayoutVars>
      </dgm:prSet>
      <dgm:spPr/>
      <dgm:t>
        <a:bodyPr/>
        <a:lstStyle/>
        <a:p>
          <a:endParaRPr lang="en-GB"/>
        </a:p>
      </dgm:t>
    </dgm:pt>
    <dgm:pt modelId="{2FC0333D-24A2-4B9C-BF6A-6A1B79CED8E1}" type="pres">
      <dgm:prSet presAssocID="{DBB331FB-A518-45F6-BDBC-6B45800E305E}" presName="comp" presStyleCnt="0"/>
      <dgm:spPr/>
    </dgm:pt>
    <dgm:pt modelId="{945E3FB7-CB64-444D-9D10-4EB410B6DCE8}" type="pres">
      <dgm:prSet presAssocID="{DBB331FB-A518-45F6-BDBC-6B45800E305E}" presName="box" presStyleLbl="node1" presStyleIdx="0" presStyleCnt="4" custLinFactNeighborX="272" custLinFactNeighborY="53"/>
      <dgm:spPr/>
      <dgm:t>
        <a:bodyPr/>
        <a:lstStyle/>
        <a:p>
          <a:endParaRPr lang="en-GB"/>
        </a:p>
      </dgm:t>
    </dgm:pt>
    <dgm:pt modelId="{7AC92575-6D32-4E9B-85F0-CD89FF1D3BF4}" type="pres">
      <dgm:prSet presAssocID="{DBB331FB-A518-45F6-BDBC-6B45800E305E}" presName="img" presStyleLbl="fgImgPlace1" presStyleIdx="0" presStyleCnt="4" custScaleX="97960" custLinFactNeighborX="-2116" custLinFactNeighborY="1296"/>
      <dgm:spPr/>
      <dgm:t>
        <a:bodyPr/>
        <a:lstStyle/>
        <a:p>
          <a:endParaRPr lang="en-GB"/>
        </a:p>
      </dgm:t>
    </dgm:pt>
    <dgm:pt modelId="{31D9A284-4865-43FC-85F5-D818A9471D0B}" type="pres">
      <dgm:prSet presAssocID="{DBB331FB-A518-45F6-BDBC-6B45800E305E}" presName="text" presStyleLbl="node1" presStyleIdx="0" presStyleCnt="4">
        <dgm:presLayoutVars>
          <dgm:bulletEnabled val="1"/>
        </dgm:presLayoutVars>
      </dgm:prSet>
      <dgm:spPr/>
      <dgm:t>
        <a:bodyPr/>
        <a:lstStyle/>
        <a:p>
          <a:endParaRPr lang="en-GB"/>
        </a:p>
      </dgm:t>
    </dgm:pt>
    <dgm:pt modelId="{7934CBD6-0A20-451D-8297-9812E714DFCB}" type="pres">
      <dgm:prSet presAssocID="{A01A9CC5-A4C4-404B-9F5B-6BD873C51B11}" presName="spacer" presStyleCnt="0"/>
      <dgm:spPr/>
    </dgm:pt>
    <dgm:pt modelId="{64AA30E9-03FF-409E-BD0F-C6F7517D1EDE}" type="pres">
      <dgm:prSet presAssocID="{40D11BD7-4A48-498B-9F2A-D552BEE6A7E1}" presName="comp" presStyleCnt="0"/>
      <dgm:spPr/>
    </dgm:pt>
    <dgm:pt modelId="{477F907C-8CC5-426F-A5BD-69285E91C6E7}" type="pres">
      <dgm:prSet presAssocID="{40D11BD7-4A48-498B-9F2A-D552BEE6A7E1}" presName="box" presStyleLbl="node1" presStyleIdx="1" presStyleCnt="4"/>
      <dgm:spPr/>
      <dgm:t>
        <a:bodyPr/>
        <a:lstStyle/>
        <a:p>
          <a:endParaRPr lang="en-GB"/>
        </a:p>
      </dgm:t>
    </dgm:pt>
    <dgm:pt modelId="{612DEA10-54A8-4925-A483-8B4B89EC2034}" type="pres">
      <dgm:prSet presAssocID="{40D11BD7-4A48-498B-9F2A-D552BEE6A7E1}" presName="img" presStyleLbl="fgImgPlace1" presStyleIdx="1" presStyleCnt="4" custLinFactNeighborX="1030" custLinFactNeighborY="-1151"/>
      <dgm:spPr/>
    </dgm:pt>
    <dgm:pt modelId="{6BB31CC3-6CBB-4AA7-A528-8276597C89D0}" type="pres">
      <dgm:prSet presAssocID="{40D11BD7-4A48-498B-9F2A-D552BEE6A7E1}" presName="text" presStyleLbl="node1" presStyleIdx="1" presStyleCnt="4">
        <dgm:presLayoutVars>
          <dgm:bulletEnabled val="1"/>
        </dgm:presLayoutVars>
      </dgm:prSet>
      <dgm:spPr/>
      <dgm:t>
        <a:bodyPr/>
        <a:lstStyle/>
        <a:p>
          <a:endParaRPr lang="en-GB"/>
        </a:p>
      </dgm:t>
    </dgm:pt>
    <dgm:pt modelId="{88B9934C-3C32-43FF-9529-C976D3E5C2E3}" type="pres">
      <dgm:prSet presAssocID="{5EF06042-7D60-47AE-8DC7-1EDF37295023}" presName="spacer" presStyleCnt="0"/>
      <dgm:spPr/>
    </dgm:pt>
    <dgm:pt modelId="{E4FB3556-2E9B-40D4-A87B-7E588891FA35}" type="pres">
      <dgm:prSet presAssocID="{8E062291-1BF1-4405-801B-66F032CC8F25}" presName="comp" presStyleCnt="0"/>
      <dgm:spPr/>
    </dgm:pt>
    <dgm:pt modelId="{7B6DDD2E-9723-400E-9944-F5781CF190F3}" type="pres">
      <dgm:prSet presAssocID="{8E062291-1BF1-4405-801B-66F032CC8F25}" presName="box" presStyleLbl="node1" presStyleIdx="2" presStyleCnt="4"/>
      <dgm:spPr/>
      <dgm:t>
        <a:bodyPr/>
        <a:lstStyle/>
        <a:p>
          <a:endParaRPr lang="en-GB"/>
        </a:p>
      </dgm:t>
    </dgm:pt>
    <dgm:pt modelId="{853245DF-9F98-45B8-A1ED-9F345735A35B}" type="pres">
      <dgm:prSet presAssocID="{8E062291-1BF1-4405-801B-66F032CC8F25}" presName="img" presStyleLbl="fgImgPlace1" presStyleIdx="2" presStyleCnt="4" custLinFactNeighborX="1030" custLinFactNeighborY="-3110"/>
      <dgm:spPr/>
    </dgm:pt>
    <dgm:pt modelId="{3F94ABDB-6C70-4AA7-8058-EFE62DB44F87}" type="pres">
      <dgm:prSet presAssocID="{8E062291-1BF1-4405-801B-66F032CC8F25}" presName="text" presStyleLbl="node1" presStyleIdx="2" presStyleCnt="4">
        <dgm:presLayoutVars>
          <dgm:bulletEnabled val="1"/>
        </dgm:presLayoutVars>
      </dgm:prSet>
      <dgm:spPr/>
      <dgm:t>
        <a:bodyPr/>
        <a:lstStyle/>
        <a:p>
          <a:endParaRPr lang="en-GB"/>
        </a:p>
      </dgm:t>
    </dgm:pt>
    <dgm:pt modelId="{AD4FF9D8-9FBE-490A-BA68-EC5E09338947}" type="pres">
      <dgm:prSet presAssocID="{DE82DF80-6753-4A70-B227-1BC1CD8F344F}" presName="spacer" presStyleCnt="0"/>
      <dgm:spPr/>
    </dgm:pt>
    <dgm:pt modelId="{044CF4F7-FD98-4176-AA1B-B8EBE67986C1}" type="pres">
      <dgm:prSet presAssocID="{A7149AD3-AF3D-42ED-BDA9-9BBBAD48E76B}" presName="comp" presStyleCnt="0"/>
      <dgm:spPr/>
    </dgm:pt>
    <dgm:pt modelId="{31C2BACD-86D8-4EED-9DAE-E7314C56B4BC}" type="pres">
      <dgm:prSet presAssocID="{A7149AD3-AF3D-42ED-BDA9-9BBBAD48E76B}" presName="box" presStyleLbl="node1" presStyleIdx="3" presStyleCnt="4"/>
      <dgm:spPr/>
      <dgm:t>
        <a:bodyPr/>
        <a:lstStyle/>
        <a:p>
          <a:endParaRPr lang="en-GB"/>
        </a:p>
      </dgm:t>
    </dgm:pt>
    <dgm:pt modelId="{3AC4EA5A-465B-470E-B6A5-0782C9B14FB5}" type="pres">
      <dgm:prSet presAssocID="{A7149AD3-AF3D-42ED-BDA9-9BBBAD48E76B}" presName="img" presStyleLbl="fgImgPlace1" presStyleIdx="3" presStyleCnt="4" custLinFactNeighborX="1030" custLinFactNeighborY="-308"/>
      <dgm:spPr/>
    </dgm:pt>
    <dgm:pt modelId="{E81CD6D4-0544-41F8-A820-189270BC2220}" type="pres">
      <dgm:prSet presAssocID="{A7149AD3-AF3D-42ED-BDA9-9BBBAD48E76B}" presName="text" presStyleLbl="node1" presStyleIdx="3" presStyleCnt="4">
        <dgm:presLayoutVars>
          <dgm:bulletEnabled val="1"/>
        </dgm:presLayoutVars>
      </dgm:prSet>
      <dgm:spPr/>
      <dgm:t>
        <a:bodyPr/>
        <a:lstStyle/>
        <a:p>
          <a:endParaRPr lang="en-GB"/>
        </a:p>
      </dgm:t>
    </dgm:pt>
  </dgm:ptLst>
  <dgm:cxnLst>
    <dgm:cxn modelId="{F16EC3F4-19AC-4C0E-BA0D-13500C20E2AA}" type="presOf" srcId="{40D11BD7-4A48-498B-9F2A-D552BEE6A7E1}" destId="{6BB31CC3-6CBB-4AA7-A528-8276597C89D0}" srcOrd="1" destOrd="0" presId="urn:microsoft.com/office/officeart/2005/8/layout/vList4"/>
    <dgm:cxn modelId="{CE1075E4-86CB-44D0-9F07-22EA300AE2D2}" type="presOf" srcId="{DBB331FB-A518-45F6-BDBC-6B45800E305E}" destId="{945E3FB7-CB64-444D-9D10-4EB410B6DCE8}" srcOrd="0" destOrd="0" presId="urn:microsoft.com/office/officeart/2005/8/layout/vList4"/>
    <dgm:cxn modelId="{073DBFF3-F89C-4276-A677-18E772A022C5}" srcId="{6E54589C-1912-4370-A54E-4BE2E29A5ADE}" destId="{A7149AD3-AF3D-42ED-BDA9-9BBBAD48E76B}" srcOrd="3" destOrd="0" parTransId="{56881FC3-157D-48CC-9FD9-C3D60F8A6E7D}" sibTransId="{FB014B6E-93AF-4292-A3C0-DDED57E0FF5F}"/>
    <dgm:cxn modelId="{2B63EFE4-99F9-49F5-8BEC-B5BBADB39C65}" srcId="{6E54589C-1912-4370-A54E-4BE2E29A5ADE}" destId="{40D11BD7-4A48-498B-9F2A-D552BEE6A7E1}" srcOrd="1" destOrd="0" parTransId="{D9851352-9115-4148-B350-CB04F7A65EB2}" sibTransId="{5EF06042-7D60-47AE-8DC7-1EDF37295023}"/>
    <dgm:cxn modelId="{64FDB9DC-A4B4-4470-AC52-FB225AFECF27}" srcId="{40D11BD7-4A48-498B-9F2A-D552BEE6A7E1}" destId="{85488EAE-936E-4629-B894-2E415A0EEE14}" srcOrd="0" destOrd="0" parTransId="{DFBD647B-389E-4EFC-9945-B14F1D314539}" sibTransId="{859F7E91-22C1-4271-B6EF-29150508B830}"/>
    <dgm:cxn modelId="{8B11A512-18CF-47ED-821D-3A3520A4A0CF}" srcId="{6E54589C-1912-4370-A54E-4BE2E29A5ADE}" destId="{8E062291-1BF1-4405-801B-66F032CC8F25}" srcOrd="2" destOrd="0" parTransId="{D3D418B6-E45B-463F-B870-050F47B6B1D0}" sibTransId="{DE82DF80-6753-4A70-B227-1BC1CD8F344F}"/>
    <dgm:cxn modelId="{2D5EE726-819F-4CB1-91ED-3B346336B09D}" type="presOf" srcId="{6E54589C-1912-4370-A54E-4BE2E29A5ADE}" destId="{32EF2D1A-771C-4336-8DFD-BEFCED09D431}" srcOrd="0" destOrd="0" presId="urn:microsoft.com/office/officeart/2005/8/layout/vList4"/>
    <dgm:cxn modelId="{F1B1C65A-B672-4A96-ABDB-01CBAF244297}" type="presOf" srcId="{DBB331FB-A518-45F6-BDBC-6B45800E305E}" destId="{31D9A284-4865-43FC-85F5-D818A9471D0B}" srcOrd="1" destOrd="0" presId="urn:microsoft.com/office/officeart/2005/8/layout/vList4"/>
    <dgm:cxn modelId="{4C8662D2-1E20-41BF-BE43-322EE667F2D2}" type="presOf" srcId="{40D11BD7-4A48-498B-9F2A-D552BEE6A7E1}" destId="{477F907C-8CC5-426F-A5BD-69285E91C6E7}" srcOrd="0" destOrd="0" presId="urn:microsoft.com/office/officeart/2005/8/layout/vList4"/>
    <dgm:cxn modelId="{614CA136-A2A3-4C9D-9E27-68D1A92982A1}" srcId="{6E54589C-1912-4370-A54E-4BE2E29A5ADE}" destId="{DBB331FB-A518-45F6-BDBC-6B45800E305E}" srcOrd="0" destOrd="0" parTransId="{A320571A-8059-4F07-8B1F-B7057185569C}" sibTransId="{A01A9CC5-A4C4-404B-9F5B-6BD873C51B11}"/>
    <dgm:cxn modelId="{0217F1BA-B685-4C48-9927-DE74C4D6908B}" type="presOf" srcId="{A7149AD3-AF3D-42ED-BDA9-9BBBAD48E76B}" destId="{31C2BACD-86D8-4EED-9DAE-E7314C56B4BC}" srcOrd="0" destOrd="0" presId="urn:microsoft.com/office/officeart/2005/8/layout/vList4"/>
    <dgm:cxn modelId="{D8CED06F-DB7A-40C6-BEA6-3BF173713C3D}" type="presOf" srcId="{8E062291-1BF1-4405-801B-66F032CC8F25}" destId="{3F94ABDB-6C70-4AA7-8058-EFE62DB44F87}" srcOrd="1" destOrd="0" presId="urn:microsoft.com/office/officeart/2005/8/layout/vList4"/>
    <dgm:cxn modelId="{31C91FF7-1285-4D9F-AB36-6DD69944BE58}" type="presOf" srcId="{A7149AD3-AF3D-42ED-BDA9-9BBBAD48E76B}" destId="{E81CD6D4-0544-41F8-A820-189270BC2220}" srcOrd="1" destOrd="0" presId="urn:microsoft.com/office/officeart/2005/8/layout/vList4"/>
    <dgm:cxn modelId="{C99D5572-780E-4759-9ACD-A00FBB296E37}" type="presOf" srcId="{8E062291-1BF1-4405-801B-66F032CC8F25}" destId="{7B6DDD2E-9723-400E-9944-F5781CF190F3}" srcOrd="0" destOrd="0" presId="urn:microsoft.com/office/officeart/2005/8/layout/vList4"/>
    <dgm:cxn modelId="{14CC5C54-E3A2-4DC8-96D4-FD51F88DFA41}" type="presOf" srcId="{85488EAE-936E-4629-B894-2E415A0EEE14}" destId="{6BB31CC3-6CBB-4AA7-A528-8276597C89D0}" srcOrd="1" destOrd="1" presId="urn:microsoft.com/office/officeart/2005/8/layout/vList4"/>
    <dgm:cxn modelId="{CFD0E9AA-8D42-4434-9001-F61AD074AA2E}" type="presOf" srcId="{85488EAE-936E-4629-B894-2E415A0EEE14}" destId="{477F907C-8CC5-426F-A5BD-69285E91C6E7}" srcOrd="0" destOrd="1" presId="urn:microsoft.com/office/officeart/2005/8/layout/vList4"/>
    <dgm:cxn modelId="{F3F2AB3A-B75E-407B-BD77-592C2DB63DFE}" type="presParOf" srcId="{32EF2D1A-771C-4336-8DFD-BEFCED09D431}" destId="{2FC0333D-24A2-4B9C-BF6A-6A1B79CED8E1}" srcOrd="0" destOrd="0" presId="urn:microsoft.com/office/officeart/2005/8/layout/vList4"/>
    <dgm:cxn modelId="{4D80CBD9-36F0-4033-88AA-E06F335C926E}" type="presParOf" srcId="{2FC0333D-24A2-4B9C-BF6A-6A1B79CED8E1}" destId="{945E3FB7-CB64-444D-9D10-4EB410B6DCE8}" srcOrd="0" destOrd="0" presId="urn:microsoft.com/office/officeart/2005/8/layout/vList4"/>
    <dgm:cxn modelId="{E17C56EF-D074-4E3C-AA37-D35708AA5C80}" type="presParOf" srcId="{2FC0333D-24A2-4B9C-BF6A-6A1B79CED8E1}" destId="{7AC92575-6D32-4E9B-85F0-CD89FF1D3BF4}" srcOrd="1" destOrd="0" presId="urn:microsoft.com/office/officeart/2005/8/layout/vList4"/>
    <dgm:cxn modelId="{7173A6C9-42CC-439F-946A-4FAFB2CABE73}" type="presParOf" srcId="{2FC0333D-24A2-4B9C-BF6A-6A1B79CED8E1}" destId="{31D9A284-4865-43FC-85F5-D818A9471D0B}" srcOrd="2" destOrd="0" presId="urn:microsoft.com/office/officeart/2005/8/layout/vList4"/>
    <dgm:cxn modelId="{988D02C5-4E4C-4BB0-9005-6994DE15F9A3}" type="presParOf" srcId="{32EF2D1A-771C-4336-8DFD-BEFCED09D431}" destId="{7934CBD6-0A20-451D-8297-9812E714DFCB}" srcOrd="1" destOrd="0" presId="urn:microsoft.com/office/officeart/2005/8/layout/vList4"/>
    <dgm:cxn modelId="{152860F3-3BAE-40DC-8A5A-63580CA12AAE}" type="presParOf" srcId="{32EF2D1A-771C-4336-8DFD-BEFCED09D431}" destId="{64AA30E9-03FF-409E-BD0F-C6F7517D1EDE}" srcOrd="2" destOrd="0" presId="urn:microsoft.com/office/officeart/2005/8/layout/vList4"/>
    <dgm:cxn modelId="{10D4E7EB-AA26-4383-B556-09D00AEDBC82}" type="presParOf" srcId="{64AA30E9-03FF-409E-BD0F-C6F7517D1EDE}" destId="{477F907C-8CC5-426F-A5BD-69285E91C6E7}" srcOrd="0" destOrd="0" presId="urn:microsoft.com/office/officeart/2005/8/layout/vList4"/>
    <dgm:cxn modelId="{A2BE48F9-6492-4C53-9867-396BF82D3CC2}" type="presParOf" srcId="{64AA30E9-03FF-409E-BD0F-C6F7517D1EDE}" destId="{612DEA10-54A8-4925-A483-8B4B89EC2034}" srcOrd="1" destOrd="0" presId="urn:microsoft.com/office/officeart/2005/8/layout/vList4"/>
    <dgm:cxn modelId="{907AA425-D443-4E6A-86BF-C4F0699F9251}" type="presParOf" srcId="{64AA30E9-03FF-409E-BD0F-C6F7517D1EDE}" destId="{6BB31CC3-6CBB-4AA7-A528-8276597C89D0}" srcOrd="2" destOrd="0" presId="urn:microsoft.com/office/officeart/2005/8/layout/vList4"/>
    <dgm:cxn modelId="{B9E98C6C-A19C-4889-AB43-4646AC0F0C67}" type="presParOf" srcId="{32EF2D1A-771C-4336-8DFD-BEFCED09D431}" destId="{88B9934C-3C32-43FF-9529-C976D3E5C2E3}" srcOrd="3" destOrd="0" presId="urn:microsoft.com/office/officeart/2005/8/layout/vList4"/>
    <dgm:cxn modelId="{D16C037A-56E2-4DE9-8BEE-133C8863EA99}" type="presParOf" srcId="{32EF2D1A-771C-4336-8DFD-BEFCED09D431}" destId="{E4FB3556-2E9B-40D4-A87B-7E588891FA35}" srcOrd="4" destOrd="0" presId="urn:microsoft.com/office/officeart/2005/8/layout/vList4"/>
    <dgm:cxn modelId="{DD765D7E-C70C-4C9F-9EB5-CDBD71FA7F4F}" type="presParOf" srcId="{E4FB3556-2E9B-40D4-A87B-7E588891FA35}" destId="{7B6DDD2E-9723-400E-9944-F5781CF190F3}" srcOrd="0" destOrd="0" presId="urn:microsoft.com/office/officeart/2005/8/layout/vList4"/>
    <dgm:cxn modelId="{E32C48CE-873C-4FD6-8DD3-5F240E574721}" type="presParOf" srcId="{E4FB3556-2E9B-40D4-A87B-7E588891FA35}" destId="{853245DF-9F98-45B8-A1ED-9F345735A35B}" srcOrd="1" destOrd="0" presId="urn:microsoft.com/office/officeart/2005/8/layout/vList4"/>
    <dgm:cxn modelId="{48F1CD43-2EBB-4E53-A178-C3908F8C3F0B}" type="presParOf" srcId="{E4FB3556-2E9B-40D4-A87B-7E588891FA35}" destId="{3F94ABDB-6C70-4AA7-8058-EFE62DB44F87}" srcOrd="2" destOrd="0" presId="urn:microsoft.com/office/officeart/2005/8/layout/vList4"/>
    <dgm:cxn modelId="{EE4CAC02-D060-4BA9-AF1D-C657D6E29418}" type="presParOf" srcId="{32EF2D1A-771C-4336-8DFD-BEFCED09D431}" destId="{AD4FF9D8-9FBE-490A-BA68-EC5E09338947}" srcOrd="5" destOrd="0" presId="urn:microsoft.com/office/officeart/2005/8/layout/vList4"/>
    <dgm:cxn modelId="{7C00D869-F81D-4B75-BD3F-52D7BA5A35A3}" type="presParOf" srcId="{32EF2D1A-771C-4336-8DFD-BEFCED09D431}" destId="{044CF4F7-FD98-4176-AA1B-B8EBE67986C1}" srcOrd="6" destOrd="0" presId="urn:microsoft.com/office/officeart/2005/8/layout/vList4"/>
    <dgm:cxn modelId="{2B34335D-9CDB-4791-9451-5FE08820C379}" type="presParOf" srcId="{044CF4F7-FD98-4176-AA1B-B8EBE67986C1}" destId="{31C2BACD-86D8-4EED-9DAE-E7314C56B4BC}" srcOrd="0" destOrd="0" presId="urn:microsoft.com/office/officeart/2005/8/layout/vList4"/>
    <dgm:cxn modelId="{647DC5A0-EA3E-4073-AC38-E792FF128B4E}" type="presParOf" srcId="{044CF4F7-FD98-4176-AA1B-B8EBE67986C1}" destId="{3AC4EA5A-465B-470E-B6A5-0782C9B14FB5}" srcOrd="1" destOrd="0" presId="urn:microsoft.com/office/officeart/2005/8/layout/vList4"/>
    <dgm:cxn modelId="{78A1F960-276C-485E-B0C2-0AE611C3CFE5}" type="presParOf" srcId="{044CF4F7-FD98-4176-AA1B-B8EBE67986C1}" destId="{E81CD6D4-0544-41F8-A820-189270BC2220}"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ADEA3D-6BCE-41D2-B46C-755B9F959CB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79372B27-BE6C-49DC-90EE-CF713EFDDF3A}">
      <dgm:prSet custT="1"/>
      <dgm:spPr/>
      <dgm:t>
        <a:bodyPr/>
        <a:lstStyle/>
        <a:p>
          <a:pPr rtl="0"/>
          <a:r>
            <a:rPr lang="en-GB" sz="1800" b="1" dirty="0" smtClean="0"/>
            <a:t>Step-Downs to EHPS</a:t>
          </a:r>
          <a:endParaRPr lang="en-GB" sz="1800" dirty="0"/>
        </a:p>
      </dgm:t>
    </dgm:pt>
    <dgm:pt modelId="{65721101-D60B-4725-8D94-6D510B429B50}" type="parTrans" cxnId="{34DD1D25-3BD6-4006-BB57-43DC41CE4719}">
      <dgm:prSet/>
      <dgm:spPr/>
      <dgm:t>
        <a:bodyPr/>
        <a:lstStyle/>
        <a:p>
          <a:endParaRPr lang="en-GB"/>
        </a:p>
      </dgm:t>
    </dgm:pt>
    <dgm:pt modelId="{E08D6794-BC12-4D46-85B5-8A17AB1B0393}" type="sibTrans" cxnId="{34DD1D25-3BD6-4006-BB57-43DC41CE4719}">
      <dgm:prSet/>
      <dgm:spPr/>
      <dgm:t>
        <a:bodyPr/>
        <a:lstStyle/>
        <a:p>
          <a:endParaRPr lang="en-GB"/>
        </a:p>
      </dgm:t>
    </dgm:pt>
    <dgm:pt modelId="{07C0DCB0-AED1-43EA-9005-396FCE6B5003}">
      <dgm:prSet custT="1"/>
      <dgm:spPr/>
      <dgm:t>
        <a:bodyPr/>
        <a:lstStyle/>
        <a:p>
          <a:pPr rtl="0"/>
          <a:endParaRPr lang="en-GB" sz="1800" dirty="0"/>
        </a:p>
      </dgm:t>
    </dgm:pt>
    <dgm:pt modelId="{BF3525EF-210A-4BBA-88C4-DB04F04EA9FE}" type="parTrans" cxnId="{FCC54C3D-C389-4DF3-8923-EA1AF997FF6D}">
      <dgm:prSet/>
      <dgm:spPr/>
      <dgm:t>
        <a:bodyPr/>
        <a:lstStyle/>
        <a:p>
          <a:endParaRPr lang="en-GB"/>
        </a:p>
      </dgm:t>
    </dgm:pt>
    <dgm:pt modelId="{8F821D28-EA3B-47BE-8BC2-A55CB8F6A364}" type="sibTrans" cxnId="{FCC54C3D-C389-4DF3-8923-EA1AF997FF6D}">
      <dgm:prSet/>
      <dgm:spPr/>
      <dgm:t>
        <a:bodyPr/>
        <a:lstStyle/>
        <a:p>
          <a:endParaRPr lang="en-GB"/>
        </a:p>
      </dgm:t>
    </dgm:pt>
    <dgm:pt modelId="{3ED8F140-6D7B-4379-A36B-CBEF3323A01B}">
      <dgm:prSet custT="1"/>
      <dgm:spPr/>
      <dgm:t>
        <a:bodyPr/>
        <a:lstStyle/>
        <a:p>
          <a:pPr rtl="0"/>
          <a:r>
            <a:rPr lang="en-GB" sz="1800" b="1" dirty="0" smtClean="0"/>
            <a:t>Not Known (NEETS)</a:t>
          </a:r>
          <a:endParaRPr lang="en-GB" sz="1800" b="1" dirty="0"/>
        </a:p>
      </dgm:t>
    </dgm:pt>
    <dgm:pt modelId="{1A158626-1C15-4AF7-9336-BEBD93714329}" type="parTrans" cxnId="{90B56C55-FE13-4FEE-81A9-6BD65E1D599C}">
      <dgm:prSet/>
      <dgm:spPr/>
      <dgm:t>
        <a:bodyPr/>
        <a:lstStyle/>
        <a:p>
          <a:endParaRPr lang="en-GB"/>
        </a:p>
      </dgm:t>
    </dgm:pt>
    <dgm:pt modelId="{1F571974-D6C7-4C6D-B24C-228B449EB749}" type="sibTrans" cxnId="{90B56C55-FE13-4FEE-81A9-6BD65E1D599C}">
      <dgm:prSet/>
      <dgm:spPr/>
      <dgm:t>
        <a:bodyPr/>
        <a:lstStyle/>
        <a:p>
          <a:endParaRPr lang="en-GB"/>
        </a:p>
      </dgm:t>
    </dgm:pt>
    <dgm:pt modelId="{C400F592-2720-429C-99C0-8B76CE8A0796}">
      <dgm:prSet custT="1"/>
      <dgm:spPr/>
      <dgm:t>
        <a:bodyPr/>
        <a:lstStyle/>
        <a:p>
          <a:pPr rtl="0"/>
          <a:r>
            <a:rPr lang="en-GB" sz="1800" b="1" dirty="0" smtClean="0"/>
            <a:t>Early Help Notifications received</a:t>
          </a:r>
          <a:endParaRPr lang="en-GB" sz="1800" dirty="0"/>
        </a:p>
      </dgm:t>
    </dgm:pt>
    <dgm:pt modelId="{812ADE61-8CDC-4672-B8A1-9CE74F594E71}" type="parTrans" cxnId="{833D3347-B471-490E-B33E-E85EC24482FF}">
      <dgm:prSet/>
      <dgm:spPr/>
      <dgm:t>
        <a:bodyPr/>
        <a:lstStyle/>
        <a:p>
          <a:endParaRPr lang="en-GB"/>
        </a:p>
      </dgm:t>
    </dgm:pt>
    <dgm:pt modelId="{F847C3D1-47F8-42D9-BA9F-9B38763EECF7}" type="sibTrans" cxnId="{833D3347-B471-490E-B33E-E85EC24482FF}">
      <dgm:prSet/>
      <dgm:spPr/>
      <dgm:t>
        <a:bodyPr/>
        <a:lstStyle/>
        <a:p>
          <a:endParaRPr lang="en-GB"/>
        </a:p>
      </dgm:t>
    </dgm:pt>
    <dgm:pt modelId="{E16E61EA-67AD-4A24-8126-9DD6FBEB2C59}">
      <dgm:prSet custT="1"/>
      <dgm:spPr/>
      <dgm:t>
        <a:bodyPr/>
        <a:lstStyle/>
        <a:p>
          <a:pPr rtl="0"/>
          <a:r>
            <a:rPr lang="en-GB" sz="1800" b="1" dirty="0" smtClean="0"/>
            <a:t>Permanent Exclusion </a:t>
          </a:r>
        </a:p>
        <a:p>
          <a:pPr rtl="0"/>
          <a:r>
            <a:rPr lang="en-GB" sz="1800" b="1" dirty="0" smtClean="0"/>
            <a:t>(Academic Year</a:t>
          </a:r>
          <a:r>
            <a:rPr lang="en-GB" sz="1500" b="1" dirty="0" smtClean="0"/>
            <a:t>)</a:t>
          </a:r>
          <a:endParaRPr lang="en-GB" sz="1500" dirty="0"/>
        </a:p>
      </dgm:t>
    </dgm:pt>
    <dgm:pt modelId="{36EF00D8-F986-43B1-A901-582F93307CBE}" type="parTrans" cxnId="{65F4ACAA-309D-432C-B849-ABBAFE066BE7}">
      <dgm:prSet/>
      <dgm:spPr/>
      <dgm:t>
        <a:bodyPr/>
        <a:lstStyle/>
        <a:p>
          <a:endParaRPr lang="en-GB"/>
        </a:p>
      </dgm:t>
    </dgm:pt>
    <dgm:pt modelId="{AD8D03DA-6FF1-47EC-B94F-4D7BC25DD0BB}" type="sibTrans" cxnId="{65F4ACAA-309D-432C-B849-ABBAFE066BE7}">
      <dgm:prSet/>
      <dgm:spPr/>
      <dgm:t>
        <a:bodyPr/>
        <a:lstStyle/>
        <a:p>
          <a:endParaRPr lang="en-GB"/>
        </a:p>
      </dgm:t>
    </dgm:pt>
    <dgm:pt modelId="{FFBF467E-6EA6-4EF6-8BE5-F9B9B0EF045B}">
      <dgm:prSet custT="1"/>
      <dgm:spPr/>
      <dgm:t>
        <a:bodyPr/>
        <a:lstStyle/>
        <a:p>
          <a:pPr rtl="0"/>
          <a:r>
            <a:rPr lang="en-GB" sz="1800" b="1" dirty="0" smtClean="0"/>
            <a:t>Fixed Term Exclusions </a:t>
          </a:r>
        </a:p>
        <a:p>
          <a:pPr rtl="0"/>
          <a:r>
            <a:rPr lang="en-GB" sz="1800" b="1" dirty="0" smtClean="0"/>
            <a:t>(Sept - Mar)</a:t>
          </a:r>
          <a:endParaRPr lang="en-GB" sz="1800" dirty="0"/>
        </a:p>
      </dgm:t>
    </dgm:pt>
    <dgm:pt modelId="{AEB47CB5-DB21-4654-9C92-317FA558A57C}" type="parTrans" cxnId="{AABDC1A7-CF73-4245-847A-8B5B28836EC5}">
      <dgm:prSet/>
      <dgm:spPr/>
      <dgm:t>
        <a:bodyPr/>
        <a:lstStyle/>
        <a:p>
          <a:endParaRPr lang="en-GB"/>
        </a:p>
      </dgm:t>
    </dgm:pt>
    <dgm:pt modelId="{726DF278-78B1-4656-B929-28FC4D4011C6}" type="sibTrans" cxnId="{AABDC1A7-CF73-4245-847A-8B5B28836EC5}">
      <dgm:prSet/>
      <dgm:spPr/>
      <dgm:t>
        <a:bodyPr/>
        <a:lstStyle/>
        <a:p>
          <a:endParaRPr lang="en-GB"/>
        </a:p>
      </dgm:t>
    </dgm:pt>
    <dgm:pt modelId="{72E11FC9-52A7-4D1A-AF90-27A55D5BBD72}">
      <dgm:prSet custT="1"/>
      <dgm:spPr/>
      <dgm:t>
        <a:bodyPr/>
        <a:lstStyle/>
        <a:p>
          <a:pPr rtl="0"/>
          <a:endParaRPr lang="en-GB" sz="1600" dirty="0"/>
        </a:p>
      </dgm:t>
    </dgm:pt>
    <dgm:pt modelId="{18B6DFA8-93F0-48CD-A98D-C8AB78C1DF33}" type="parTrans" cxnId="{467E94BC-5551-4A8F-8912-9E202EB0F8D2}">
      <dgm:prSet/>
      <dgm:spPr/>
      <dgm:t>
        <a:bodyPr/>
        <a:lstStyle/>
        <a:p>
          <a:endParaRPr lang="en-GB"/>
        </a:p>
      </dgm:t>
    </dgm:pt>
    <dgm:pt modelId="{380F1A56-90CC-4C6B-97D7-D71BFE8FA2CA}" type="sibTrans" cxnId="{467E94BC-5551-4A8F-8912-9E202EB0F8D2}">
      <dgm:prSet/>
      <dgm:spPr/>
      <dgm:t>
        <a:bodyPr/>
        <a:lstStyle/>
        <a:p>
          <a:endParaRPr lang="en-GB"/>
        </a:p>
      </dgm:t>
    </dgm:pt>
    <dgm:pt modelId="{B5FA92BD-CE14-4507-B07B-694D1A4856DB}">
      <dgm:prSet custT="1"/>
      <dgm:spPr/>
      <dgm:t>
        <a:bodyPr/>
        <a:lstStyle/>
        <a:p>
          <a:pPr rtl="0"/>
          <a:r>
            <a:rPr lang="en-GB" sz="1600" b="1" dirty="0" smtClean="0"/>
            <a:t>Number of young people who have completed a D of E Award</a:t>
          </a:r>
          <a:endParaRPr lang="en-GB" sz="1600" dirty="0"/>
        </a:p>
      </dgm:t>
    </dgm:pt>
    <dgm:pt modelId="{D5C348A3-2637-46AA-AF69-BE9125B99D09}" type="parTrans" cxnId="{F49FD5BE-5F88-4B0E-9192-FD15C998E298}">
      <dgm:prSet/>
      <dgm:spPr/>
      <dgm:t>
        <a:bodyPr/>
        <a:lstStyle/>
        <a:p>
          <a:endParaRPr lang="en-GB"/>
        </a:p>
      </dgm:t>
    </dgm:pt>
    <dgm:pt modelId="{E2BFE384-C0E3-40D4-8070-356FE85449B7}" type="sibTrans" cxnId="{F49FD5BE-5F88-4B0E-9192-FD15C998E298}">
      <dgm:prSet/>
      <dgm:spPr/>
      <dgm:t>
        <a:bodyPr/>
        <a:lstStyle/>
        <a:p>
          <a:endParaRPr lang="en-GB"/>
        </a:p>
      </dgm:t>
    </dgm:pt>
    <dgm:pt modelId="{16988C0E-ECE5-46F2-B93A-BAF94DD5452D}">
      <dgm:prSet custT="1"/>
      <dgm:spPr>
        <a:ln>
          <a:solidFill>
            <a:schemeClr val="tx2">
              <a:alpha val="90000"/>
            </a:schemeClr>
          </a:solidFill>
        </a:ln>
      </dgm:spPr>
      <dgm:t>
        <a:bodyPr/>
        <a:lstStyle/>
        <a:p>
          <a:pPr rtl="0"/>
          <a:r>
            <a:rPr lang="en-GB" sz="1800" dirty="0" smtClean="0"/>
            <a:t>Dec 2014 20%</a:t>
          </a:r>
          <a:endParaRPr lang="en-GB" sz="1800" dirty="0"/>
        </a:p>
      </dgm:t>
    </dgm:pt>
    <dgm:pt modelId="{DB04D8A6-7696-4EF7-B638-13910B110B2C}" type="parTrans" cxnId="{482A5080-8788-4984-A2AA-56DA716A91B0}">
      <dgm:prSet/>
      <dgm:spPr/>
      <dgm:t>
        <a:bodyPr/>
        <a:lstStyle/>
        <a:p>
          <a:endParaRPr lang="en-GB"/>
        </a:p>
      </dgm:t>
    </dgm:pt>
    <dgm:pt modelId="{5E539139-B365-4C1C-B0A1-FC7BC9E74129}" type="sibTrans" cxnId="{482A5080-8788-4984-A2AA-56DA716A91B0}">
      <dgm:prSet/>
      <dgm:spPr/>
      <dgm:t>
        <a:bodyPr/>
        <a:lstStyle/>
        <a:p>
          <a:endParaRPr lang="en-GB"/>
        </a:p>
      </dgm:t>
    </dgm:pt>
    <dgm:pt modelId="{32EA197C-79EA-4B1D-BD93-EFE5815D990D}">
      <dgm:prSet custT="1"/>
      <dgm:spPr>
        <a:ln>
          <a:solidFill>
            <a:schemeClr val="tx2">
              <a:alpha val="90000"/>
            </a:schemeClr>
          </a:solidFill>
        </a:ln>
      </dgm:spPr>
      <dgm:t>
        <a:bodyPr/>
        <a:lstStyle/>
        <a:p>
          <a:pPr rtl="0"/>
          <a:endParaRPr lang="en-GB" sz="1800" dirty="0"/>
        </a:p>
      </dgm:t>
    </dgm:pt>
    <dgm:pt modelId="{CB5B98A9-A33F-49CE-AD02-8180DA2A5C8D}" type="parTrans" cxnId="{74E48213-FD0A-4AFB-93E7-0C892EAB0428}">
      <dgm:prSet/>
      <dgm:spPr/>
      <dgm:t>
        <a:bodyPr/>
        <a:lstStyle/>
        <a:p>
          <a:endParaRPr lang="en-GB"/>
        </a:p>
      </dgm:t>
    </dgm:pt>
    <dgm:pt modelId="{2028BAD6-00B6-4C0B-9799-AC5EFDB584AA}" type="sibTrans" cxnId="{74E48213-FD0A-4AFB-93E7-0C892EAB0428}">
      <dgm:prSet/>
      <dgm:spPr/>
      <dgm:t>
        <a:bodyPr/>
        <a:lstStyle/>
        <a:p>
          <a:endParaRPr lang="en-GB"/>
        </a:p>
      </dgm:t>
    </dgm:pt>
    <dgm:pt modelId="{51F76886-DDE9-4CF8-B1DF-6DA882D6A8EC}">
      <dgm:prSet custT="1"/>
      <dgm:spPr>
        <a:ln>
          <a:solidFill>
            <a:schemeClr val="tx2">
              <a:alpha val="90000"/>
            </a:schemeClr>
          </a:solidFill>
        </a:ln>
      </dgm:spPr>
      <dgm:t>
        <a:bodyPr/>
        <a:lstStyle/>
        <a:p>
          <a:pPr rtl="0"/>
          <a:r>
            <a:rPr lang="en-GB" sz="1800" dirty="0" smtClean="0"/>
            <a:t>July 2015 - </a:t>
          </a:r>
          <a:r>
            <a:rPr lang="en-GB" sz="1800" dirty="0" smtClean="0">
              <a:solidFill>
                <a:schemeClr val="tx1"/>
              </a:solidFill>
            </a:rPr>
            <a:t>818 </a:t>
          </a:r>
          <a:endParaRPr lang="en-GB" sz="1800" dirty="0">
            <a:solidFill>
              <a:schemeClr val="tx1"/>
            </a:solidFill>
          </a:endParaRPr>
        </a:p>
      </dgm:t>
    </dgm:pt>
    <dgm:pt modelId="{DEF31074-DBDC-4E63-A4FB-D274EF2CEE48}" type="parTrans" cxnId="{2B30DD1B-67FA-4330-AAFE-92561DD79851}">
      <dgm:prSet/>
      <dgm:spPr/>
      <dgm:t>
        <a:bodyPr/>
        <a:lstStyle/>
        <a:p>
          <a:endParaRPr lang="en-GB"/>
        </a:p>
      </dgm:t>
    </dgm:pt>
    <dgm:pt modelId="{57EF0E37-607F-4B30-ADAF-8D19F8C11553}" type="sibTrans" cxnId="{2B30DD1B-67FA-4330-AAFE-92561DD79851}">
      <dgm:prSet/>
      <dgm:spPr/>
      <dgm:t>
        <a:bodyPr/>
        <a:lstStyle/>
        <a:p>
          <a:endParaRPr lang="en-GB"/>
        </a:p>
      </dgm:t>
    </dgm:pt>
    <dgm:pt modelId="{E2912D84-0271-482E-B7CB-7051EFD040F7}">
      <dgm:prSet custT="1"/>
      <dgm:spPr>
        <a:ln>
          <a:solidFill>
            <a:schemeClr val="tx2">
              <a:alpha val="90000"/>
            </a:schemeClr>
          </a:solidFill>
        </a:ln>
      </dgm:spPr>
      <dgm:t>
        <a:bodyPr/>
        <a:lstStyle/>
        <a:p>
          <a:pPr rtl="0"/>
          <a:endParaRPr lang="en-GB" sz="1300" dirty="0"/>
        </a:p>
      </dgm:t>
    </dgm:pt>
    <dgm:pt modelId="{491DB136-60DB-4C0C-8838-044D5B2D3682}" type="parTrans" cxnId="{884001FA-19A1-4F96-BCA9-2969E021840B}">
      <dgm:prSet/>
      <dgm:spPr/>
      <dgm:t>
        <a:bodyPr/>
        <a:lstStyle/>
        <a:p>
          <a:endParaRPr lang="en-GB"/>
        </a:p>
      </dgm:t>
    </dgm:pt>
    <dgm:pt modelId="{7733DA2C-857A-4338-9A55-9D8DAF285FDC}" type="sibTrans" cxnId="{884001FA-19A1-4F96-BCA9-2969E021840B}">
      <dgm:prSet/>
      <dgm:spPr/>
      <dgm:t>
        <a:bodyPr/>
        <a:lstStyle/>
        <a:p>
          <a:endParaRPr lang="en-GB"/>
        </a:p>
      </dgm:t>
    </dgm:pt>
    <dgm:pt modelId="{CB5155F0-993F-40F2-BD4E-D952C73364F9}">
      <dgm:prSet custT="1"/>
      <dgm:spPr>
        <a:ln>
          <a:solidFill>
            <a:schemeClr val="tx2">
              <a:alpha val="90000"/>
            </a:schemeClr>
          </a:solidFill>
        </a:ln>
      </dgm:spPr>
      <dgm:t>
        <a:bodyPr/>
        <a:lstStyle/>
        <a:p>
          <a:pPr algn="l" rtl="0"/>
          <a:r>
            <a:rPr lang="en-GB" sz="1800" dirty="0" smtClean="0"/>
            <a:t>Aug 2015 - 31.14%</a:t>
          </a:r>
          <a:endParaRPr lang="en-GB" sz="1800" dirty="0"/>
        </a:p>
      </dgm:t>
    </dgm:pt>
    <dgm:pt modelId="{4040F8E7-5BA6-4F42-8A16-935FB47FE351}" type="sibTrans" cxnId="{F2E942D5-409C-4832-B21A-AC00C07261B2}">
      <dgm:prSet/>
      <dgm:spPr/>
      <dgm:t>
        <a:bodyPr/>
        <a:lstStyle/>
        <a:p>
          <a:endParaRPr lang="en-GB"/>
        </a:p>
      </dgm:t>
    </dgm:pt>
    <dgm:pt modelId="{8F611E53-7D11-4336-80A4-C188E60EBF13}" type="parTrans" cxnId="{F2E942D5-409C-4832-B21A-AC00C07261B2}">
      <dgm:prSet/>
      <dgm:spPr/>
      <dgm:t>
        <a:bodyPr/>
        <a:lstStyle/>
        <a:p>
          <a:endParaRPr lang="en-GB"/>
        </a:p>
      </dgm:t>
    </dgm:pt>
    <dgm:pt modelId="{3502C0C7-7480-458E-B709-CE4255930CF6}">
      <dgm:prSet custT="1"/>
      <dgm:spPr>
        <a:ln>
          <a:solidFill>
            <a:schemeClr val="tx2">
              <a:alpha val="90000"/>
            </a:schemeClr>
          </a:solidFill>
        </a:ln>
      </dgm:spPr>
      <dgm:t>
        <a:bodyPr/>
        <a:lstStyle/>
        <a:p>
          <a:pPr rtl="0"/>
          <a:r>
            <a:rPr lang="en-GB" sz="1800" dirty="0" smtClean="0"/>
            <a:t>Aug 2015 - 8.64%</a:t>
          </a:r>
          <a:r>
            <a:rPr lang="en-GB" sz="1800" b="1" dirty="0" smtClean="0"/>
            <a:t/>
          </a:r>
          <a:br>
            <a:rPr lang="en-GB" sz="1800" b="1" dirty="0" smtClean="0"/>
          </a:br>
          <a:endParaRPr lang="en-GB" sz="1800" dirty="0"/>
        </a:p>
      </dgm:t>
    </dgm:pt>
    <dgm:pt modelId="{7CB1E142-F0F4-4A99-A83A-A9E57CAAFEC8}" type="parTrans" cxnId="{C45912CE-3FB0-4959-A5D6-7B04324ADB13}">
      <dgm:prSet/>
      <dgm:spPr/>
      <dgm:t>
        <a:bodyPr/>
        <a:lstStyle/>
        <a:p>
          <a:endParaRPr lang="en-GB"/>
        </a:p>
      </dgm:t>
    </dgm:pt>
    <dgm:pt modelId="{6AAACF61-3626-4A55-B0C2-A54541003A3D}" type="sibTrans" cxnId="{C45912CE-3FB0-4959-A5D6-7B04324ADB13}">
      <dgm:prSet/>
      <dgm:spPr/>
      <dgm:t>
        <a:bodyPr/>
        <a:lstStyle/>
        <a:p>
          <a:endParaRPr lang="en-GB"/>
        </a:p>
      </dgm:t>
    </dgm:pt>
    <dgm:pt modelId="{D1B4682A-DC53-499C-B234-AF5DF1BCAE26}">
      <dgm:prSet custT="1"/>
      <dgm:spPr>
        <a:ln>
          <a:solidFill>
            <a:schemeClr val="tx2">
              <a:alpha val="90000"/>
            </a:schemeClr>
          </a:solidFill>
        </a:ln>
      </dgm:spPr>
      <dgm:t>
        <a:bodyPr/>
        <a:lstStyle/>
        <a:p>
          <a:pPr rtl="0"/>
          <a:endParaRPr lang="en-GB" sz="1800" dirty="0"/>
        </a:p>
      </dgm:t>
    </dgm:pt>
    <dgm:pt modelId="{DF93AB94-CD2B-4060-A64D-3C8480547D6A}" type="parTrans" cxnId="{D9DAC244-50D5-4219-8506-04802EEF871C}">
      <dgm:prSet/>
      <dgm:spPr/>
      <dgm:t>
        <a:bodyPr/>
        <a:lstStyle/>
        <a:p>
          <a:endParaRPr lang="en-GB"/>
        </a:p>
      </dgm:t>
    </dgm:pt>
    <dgm:pt modelId="{51303ED8-EECC-48ED-BC83-FD2341569545}" type="sibTrans" cxnId="{D9DAC244-50D5-4219-8506-04802EEF871C}">
      <dgm:prSet/>
      <dgm:spPr/>
      <dgm:t>
        <a:bodyPr/>
        <a:lstStyle/>
        <a:p>
          <a:endParaRPr lang="en-GB"/>
        </a:p>
      </dgm:t>
    </dgm:pt>
    <dgm:pt modelId="{0B590923-DE1C-4FFE-9AD2-DD0912DFCC2C}">
      <dgm:prSet custT="1"/>
      <dgm:spPr>
        <a:ln>
          <a:solidFill>
            <a:schemeClr val="tx2">
              <a:alpha val="90000"/>
            </a:schemeClr>
          </a:solidFill>
        </a:ln>
      </dgm:spPr>
      <dgm:t>
        <a:bodyPr/>
        <a:lstStyle/>
        <a:p>
          <a:pPr rtl="0"/>
          <a:r>
            <a:rPr lang="en-GB" sz="1800" dirty="0" smtClean="0"/>
            <a:t>2015 - 10,593</a:t>
          </a:r>
          <a:endParaRPr lang="en-GB" sz="1300" dirty="0"/>
        </a:p>
      </dgm:t>
    </dgm:pt>
    <dgm:pt modelId="{2AB427AB-A491-4531-BA14-A7A47C325327}" type="parTrans" cxnId="{206E5B16-B227-4ADF-B193-82ADD58BDD20}">
      <dgm:prSet/>
      <dgm:spPr/>
      <dgm:t>
        <a:bodyPr/>
        <a:lstStyle/>
        <a:p>
          <a:endParaRPr lang="en-GB"/>
        </a:p>
      </dgm:t>
    </dgm:pt>
    <dgm:pt modelId="{E904BAA8-B178-4C6A-8230-CC2FF89DE6C1}" type="sibTrans" cxnId="{206E5B16-B227-4ADF-B193-82ADD58BDD20}">
      <dgm:prSet/>
      <dgm:spPr/>
      <dgm:t>
        <a:bodyPr/>
        <a:lstStyle/>
        <a:p>
          <a:endParaRPr lang="en-GB"/>
        </a:p>
      </dgm:t>
    </dgm:pt>
    <dgm:pt modelId="{70194C87-736C-494A-8C21-17B4181D8863}">
      <dgm:prSet custT="1"/>
      <dgm:spPr>
        <a:ln>
          <a:solidFill>
            <a:schemeClr val="tx2">
              <a:alpha val="90000"/>
            </a:schemeClr>
          </a:solidFill>
        </a:ln>
      </dgm:spPr>
      <dgm:t>
        <a:bodyPr/>
        <a:lstStyle/>
        <a:p>
          <a:pPr rtl="0"/>
          <a:r>
            <a:rPr lang="en-GB" sz="1800" dirty="0" smtClean="0"/>
            <a:t>July 2015 - 77.5%  </a:t>
          </a:r>
          <a:endParaRPr lang="en-GB" sz="1800" dirty="0"/>
        </a:p>
      </dgm:t>
    </dgm:pt>
    <dgm:pt modelId="{8B98826E-B08F-419B-8D48-D538362C2DA3}" type="parTrans" cxnId="{A518FE58-7267-4912-8B51-405A029AA32F}">
      <dgm:prSet/>
      <dgm:spPr/>
      <dgm:t>
        <a:bodyPr/>
        <a:lstStyle/>
        <a:p>
          <a:endParaRPr lang="en-GB"/>
        </a:p>
      </dgm:t>
    </dgm:pt>
    <dgm:pt modelId="{C46B69B0-51CD-4922-8DBC-3C0DFAE364CB}" type="sibTrans" cxnId="{A518FE58-7267-4912-8B51-405A029AA32F}">
      <dgm:prSet/>
      <dgm:spPr/>
      <dgm:t>
        <a:bodyPr/>
        <a:lstStyle/>
        <a:p>
          <a:endParaRPr lang="en-GB"/>
        </a:p>
      </dgm:t>
    </dgm:pt>
    <dgm:pt modelId="{2CF4905F-FC32-4946-8847-282C3F673970}">
      <dgm:prSet custT="1"/>
      <dgm:spPr>
        <a:ln>
          <a:solidFill>
            <a:schemeClr val="tx2">
              <a:alpha val="90000"/>
            </a:schemeClr>
          </a:solidFill>
        </a:ln>
      </dgm:spPr>
      <dgm:t>
        <a:bodyPr/>
        <a:lstStyle/>
        <a:p>
          <a:pPr rtl="0"/>
          <a:r>
            <a:rPr lang="en-GB" sz="1800" dirty="0" smtClean="0"/>
            <a:t>2013/14 - 2,202</a:t>
          </a:r>
          <a:endParaRPr lang="en-GB" sz="1300" dirty="0"/>
        </a:p>
      </dgm:t>
    </dgm:pt>
    <dgm:pt modelId="{E73473D8-8A18-47DB-B4FE-F99467C49720}" type="parTrans" cxnId="{A43B392D-857D-4FEC-AF0A-DC5905C87572}">
      <dgm:prSet/>
      <dgm:spPr/>
      <dgm:t>
        <a:bodyPr/>
        <a:lstStyle/>
        <a:p>
          <a:endParaRPr lang="en-GB"/>
        </a:p>
      </dgm:t>
    </dgm:pt>
    <dgm:pt modelId="{04A2BA35-D2BB-4F9B-9F33-8AE97C830D8E}" type="sibTrans" cxnId="{A43B392D-857D-4FEC-AF0A-DC5905C87572}">
      <dgm:prSet/>
      <dgm:spPr/>
      <dgm:t>
        <a:bodyPr/>
        <a:lstStyle/>
        <a:p>
          <a:endParaRPr lang="en-GB"/>
        </a:p>
      </dgm:t>
    </dgm:pt>
    <dgm:pt modelId="{03ADC60E-4846-4429-A6E7-102D15F9BA3B}">
      <dgm:prSet custT="1"/>
      <dgm:spPr>
        <a:noFill/>
        <a:ln>
          <a:noFill/>
        </a:ln>
      </dgm:spPr>
      <dgm:t>
        <a:bodyPr/>
        <a:lstStyle/>
        <a:p>
          <a:pPr rtl="0"/>
          <a:endParaRPr lang="en-GB" sz="1800" dirty="0"/>
        </a:p>
      </dgm:t>
    </dgm:pt>
    <dgm:pt modelId="{D8D2F805-8DFD-4E55-8443-7928A72C5709}" type="parTrans" cxnId="{51D4690C-10D7-4F0F-8814-57B6DA26C213}">
      <dgm:prSet/>
      <dgm:spPr/>
      <dgm:t>
        <a:bodyPr/>
        <a:lstStyle/>
        <a:p>
          <a:endParaRPr lang="en-GB"/>
        </a:p>
      </dgm:t>
    </dgm:pt>
    <dgm:pt modelId="{A58740CE-AC05-48BB-9FC5-38C25D08B55B}" type="sibTrans" cxnId="{51D4690C-10D7-4F0F-8814-57B6DA26C213}">
      <dgm:prSet/>
      <dgm:spPr/>
      <dgm:t>
        <a:bodyPr/>
        <a:lstStyle/>
        <a:p>
          <a:endParaRPr lang="en-GB"/>
        </a:p>
      </dgm:t>
    </dgm:pt>
    <dgm:pt modelId="{B069272C-5087-4BEA-A879-3FF43BAA33A9}">
      <dgm:prSet custT="1"/>
      <dgm:spPr/>
      <dgm:t>
        <a:bodyPr/>
        <a:lstStyle/>
        <a:p>
          <a:pPr rtl="0"/>
          <a:endParaRPr lang="en-GB" sz="1800" b="1" dirty="0"/>
        </a:p>
      </dgm:t>
    </dgm:pt>
    <dgm:pt modelId="{8A56DD94-9F5F-4269-B1CA-D39C24C4FE47}" type="sibTrans" cxnId="{4D18AA32-8080-44BD-AE20-8EC50CBCEB78}">
      <dgm:prSet/>
      <dgm:spPr/>
      <dgm:t>
        <a:bodyPr/>
        <a:lstStyle/>
        <a:p>
          <a:endParaRPr lang="en-GB"/>
        </a:p>
      </dgm:t>
    </dgm:pt>
    <dgm:pt modelId="{B5998B77-8642-44AA-9B98-00AB291E8436}" type="parTrans" cxnId="{4D18AA32-8080-44BD-AE20-8EC50CBCEB78}">
      <dgm:prSet/>
      <dgm:spPr/>
      <dgm:t>
        <a:bodyPr/>
        <a:lstStyle/>
        <a:p>
          <a:endParaRPr lang="en-GB"/>
        </a:p>
      </dgm:t>
    </dgm:pt>
    <dgm:pt modelId="{45951678-A72E-45E9-AE33-1C9DE1EA91C9}" type="pres">
      <dgm:prSet presAssocID="{5DADEA3D-6BCE-41D2-B46C-755B9F959CB6}" presName="Name0" presStyleCnt="0">
        <dgm:presLayoutVars>
          <dgm:dir/>
          <dgm:animLvl val="lvl"/>
          <dgm:resizeHandles val="exact"/>
        </dgm:presLayoutVars>
      </dgm:prSet>
      <dgm:spPr/>
      <dgm:t>
        <a:bodyPr/>
        <a:lstStyle/>
        <a:p>
          <a:endParaRPr lang="en-GB"/>
        </a:p>
      </dgm:t>
    </dgm:pt>
    <dgm:pt modelId="{36732E81-4CE1-4CF4-806D-3712F74DE5F6}" type="pres">
      <dgm:prSet presAssocID="{79372B27-BE6C-49DC-90EE-CF713EFDDF3A}" presName="linNode" presStyleCnt="0"/>
      <dgm:spPr/>
    </dgm:pt>
    <dgm:pt modelId="{35CA2647-45DF-48D1-97FB-7DA3A8A63630}" type="pres">
      <dgm:prSet presAssocID="{79372B27-BE6C-49DC-90EE-CF713EFDDF3A}" presName="parentText" presStyleLbl="node1" presStyleIdx="0" presStyleCnt="10">
        <dgm:presLayoutVars>
          <dgm:chMax val="1"/>
          <dgm:bulletEnabled val="1"/>
        </dgm:presLayoutVars>
      </dgm:prSet>
      <dgm:spPr/>
      <dgm:t>
        <a:bodyPr/>
        <a:lstStyle/>
        <a:p>
          <a:endParaRPr lang="en-GB"/>
        </a:p>
      </dgm:t>
    </dgm:pt>
    <dgm:pt modelId="{04BD3BE9-7F7B-4065-A6A9-E1833C4F350F}" type="pres">
      <dgm:prSet presAssocID="{79372B27-BE6C-49DC-90EE-CF713EFDDF3A}" presName="descendantText" presStyleLbl="alignAccFollowNode1" presStyleIdx="0" presStyleCnt="9">
        <dgm:presLayoutVars>
          <dgm:bulletEnabled val="1"/>
        </dgm:presLayoutVars>
      </dgm:prSet>
      <dgm:spPr/>
      <dgm:t>
        <a:bodyPr/>
        <a:lstStyle/>
        <a:p>
          <a:endParaRPr lang="en-GB"/>
        </a:p>
      </dgm:t>
    </dgm:pt>
    <dgm:pt modelId="{620D2BD6-CD3E-4EE6-99C2-F5B20956EC85}" type="pres">
      <dgm:prSet presAssocID="{E08D6794-BC12-4D46-85B5-8A17AB1B0393}" presName="sp" presStyleCnt="0"/>
      <dgm:spPr/>
    </dgm:pt>
    <dgm:pt modelId="{BFB2F55E-7F65-43D9-9A2F-2410040903F4}" type="pres">
      <dgm:prSet presAssocID="{B069272C-5087-4BEA-A879-3FF43BAA33A9}" presName="linNode" presStyleCnt="0"/>
      <dgm:spPr/>
    </dgm:pt>
    <dgm:pt modelId="{4B7980A4-6285-44AB-A833-C773BDAA407A}" type="pres">
      <dgm:prSet presAssocID="{B069272C-5087-4BEA-A879-3FF43BAA33A9}" presName="parentText" presStyleLbl="node1" presStyleIdx="1" presStyleCnt="10" custLinFactNeighborX="-122" custLinFactNeighborY="-548">
        <dgm:presLayoutVars>
          <dgm:chMax val="1"/>
          <dgm:bulletEnabled val="1"/>
        </dgm:presLayoutVars>
      </dgm:prSet>
      <dgm:spPr/>
      <dgm:t>
        <a:bodyPr/>
        <a:lstStyle/>
        <a:p>
          <a:endParaRPr lang="en-GB"/>
        </a:p>
      </dgm:t>
    </dgm:pt>
    <dgm:pt modelId="{9C2C9513-7E07-4833-9D4C-347ED79B962A}" type="pres">
      <dgm:prSet presAssocID="{B069272C-5087-4BEA-A879-3FF43BAA33A9}" presName="descendantText" presStyleLbl="alignAccFollowNode1" presStyleIdx="1" presStyleCnt="9">
        <dgm:presLayoutVars>
          <dgm:bulletEnabled val="1"/>
        </dgm:presLayoutVars>
      </dgm:prSet>
      <dgm:spPr/>
      <dgm:t>
        <a:bodyPr/>
        <a:lstStyle/>
        <a:p>
          <a:endParaRPr lang="en-GB"/>
        </a:p>
      </dgm:t>
    </dgm:pt>
    <dgm:pt modelId="{FE19424E-2C40-43C9-915E-466AE82C07BA}" type="pres">
      <dgm:prSet presAssocID="{8A56DD94-9F5F-4269-B1CA-D39C24C4FE47}" presName="sp" presStyleCnt="0"/>
      <dgm:spPr/>
    </dgm:pt>
    <dgm:pt modelId="{B3F74921-0DF1-4D0F-B3E2-C02A2E0B151A}" type="pres">
      <dgm:prSet presAssocID="{07C0DCB0-AED1-43EA-9005-396FCE6B5003}" presName="linNode" presStyleCnt="0"/>
      <dgm:spPr/>
    </dgm:pt>
    <dgm:pt modelId="{CC063CB5-A005-4D01-B6F2-8214D936D28D}" type="pres">
      <dgm:prSet presAssocID="{07C0DCB0-AED1-43EA-9005-396FCE6B5003}" presName="parentText" presStyleLbl="node1" presStyleIdx="2" presStyleCnt="10" custLinFactY="18495" custLinFactNeighborY="100000">
        <dgm:presLayoutVars>
          <dgm:chMax val="1"/>
          <dgm:bulletEnabled val="1"/>
        </dgm:presLayoutVars>
      </dgm:prSet>
      <dgm:spPr/>
      <dgm:t>
        <a:bodyPr/>
        <a:lstStyle/>
        <a:p>
          <a:endParaRPr lang="en-GB"/>
        </a:p>
      </dgm:t>
    </dgm:pt>
    <dgm:pt modelId="{508654DE-A1C3-41A2-A21A-8CD330388D91}" type="pres">
      <dgm:prSet presAssocID="{07C0DCB0-AED1-43EA-9005-396FCE6B5003}" presName="descendantText" presStyleLbl="alignAccFollowNode1" presStyleIdx="2" presStyleCnt="9" custLinFactY="46377" custLinFactNeighborX="1887" custLinFactNeighborY="100000">
        <dgm:presLayoutVars>
          <dgm:bulletEnabled val="1"/>
        </dgm:presLayoutVars>
      </dgm:prSet>
      <dgm:spPr/>
      <dgm:t>
        <a:bodyPr/>
        <a:lstStyle/>
        <a:p>
          <a:endParaRPr lang="en-GB"/>
        </a:p>
      </dgm:t>
    </dgm:pt>
    <dgm:pt modelId="{6C6C36A5-01A8-4766-AF0E-9532AA4CF4B0}" type="pres">
      <dgm:prSet presAssocID="{8F821D28-EA3B-47BE-8BC2-A55CB8F6A364}" presName="sp" presStyleCnt="0"/>
      <dgm:spPr/>
    </dgm:pt>
    <dgm:pt modelId="{EE9B7697-A77F-43B2-803B-F98D9B21A8C5}" type="pres">
      <dgm:prSet presAssocID="{3ED8F140-6D7B-4379-A36B-CBEF3323A01B}" presName="linNode" presStyleCnt="0"/>
      <dgm:spPr/>
    </dgm:pt>
    <dgm:pt modelId="{65012DB6-B9E6-4891-9953-58C047916C6C}" type="pres">
      <dgm:prSet presAssocID="{3ED8F140-6D7B-4379-A36B-CBEF3323A01B}" presName="parentText" presStyleLbl="node1" presStyleIdx="3" presStyleCnt="10" custLinFactY="14760" custLinFactNeighborY="100000">
        <dgm:presLayoutVars>
          <dgm:chMax val="1"/>
          <dgm:bulletEnabled val="1"/>
        </dgm:presLayoutVars>
      </dgm:prSet>
      <dgm:spPr/>
      <dgm:t>
        <a:bodyPr/>
        <a:lstStyle/>
        <a:p>
          <a:endParaRPr lang="en-GB"/>
        </a:p>
      </dgm:t>
    </dgm:pt>
    <dgm:pt modelId="{3CF56344-BCE7-4374-BB76-7847E2C184F4}" type="pres">
      <dgm:prSet presAssocID="{3ED8F140-6D7B-4379-A36B-CBEF3323A01B}" presName="descendantText" presStyleLbl="alignAccFollowNode1" presStyleIdx="3" presStyleCnt="9" custLinFactY="47121" custLinFactNeighborX="70" custLinFactNeighborY="100000">
        <dgm:presLayoutVars>
          <dgm:bulletEnabled val="1"/>
        </dgm:presLayoutVars>
      </dgm:prSet>
      <dgm:spPr/>
      <dgm:t>
        <a:bodyPr/>
        <a:lstStyle/>
        <a:p>
          <a:endParaRPr lang="en-GB"/>
        </a:p>
      </dgm:t>
    </dgm:pt>
    <dgm:pt modelId="{8967F4D9-2208-486E-AE98-09E3C4B7189F}" type="pres">
      <dgm:prSet presAssocID="{1F571974-D6C7-4C6D-B24C-228B449EB749}" presName="sp" presStyleCnt="0"/>
      <dgm:spPr/>
    </dgm:pt>
    <dgm:pt modelId="{2B114466-3F0C-469F-BA31-D4638B37EB4E}" type="pres">
      <dgm:prSet presAssocID="{C400F592-2720-429C-99C0-8B76CE8A0796}" presName="linNode" presStyleCnt="0"/>
      <dgm:spPr/>
    </dgm:pt>
    <dgm:pt modelId="{1A9F6BDC-F494-4BC9-8E86-ABF9D96BBD6F}" type="pres">
      <dgm:prSet presAssocID="{C400F592-2720-429C-99C0-8B76CE8A0796}" presName="parentText" presStyleLbl="node1" presStyleIdx="4" presStyleCnt="10" custLinFactY="11025" custLinFactNeighborY="100000">
        <dgm:presLayoutVars>
          <dgm:chMax val="1"/>
          <dgm:bulletEnabled val="1"/>
        </dgm:presLayoutVars>
      </dgm:prSet>
      <dgm:spPr/>
      <dgm:t>
        <a:bodyPr/>
        <a:lstStyle/>
        <a:p>
          <a:endParaRPr lang="en-GB"/>
        </a:p>
      </dgm:t>
    </dgm:pt>
    <dgm:pt modelId="{ED88007C-6648-4DD7-8611-10A285602357}" type="pres">
      <dgm:prSet presAssocID="{C400F592-2720-429C-99C0-8B76CE8A0796}" presName="descendantText" presStyleLbl="alignAccFollowNode1" presStyleIdx="4" presStyleCnt="9" custLinFactY="52862" custLinFactNeighborX="-1476" custLinFactNeighborY="100000">
        <dgm:presLayoutVars>
          <dgm:bulletEnabled val="1"/>
        </dgm:presLayoutVars>
      </dgm:prSet>
      <dgm:spPr/>
      <dgm:t>
        <a:bodyPr/>
        <a:lstStyle/>
        <a:p>
          <a:endParaRPr lang="en-GB"/>
        </a:p>
      </dgm:t>
    </dgm:pt>
    <dgm:pt modelId="{8C03A73A-82F8-4152-8EDD-F902AACB9DBE}" type="pres">
      <dgm:prSet presAssocID="{F847C3D1-47F8-42D9-BA9F-9B38763EECF7}" presName="sp" presStyleCnt="0"/>
      <dgm:spPr/>
    </dgm:pt>
    <dgm:pt modelId="{CD6A234F-94C9-4274-B232-156C979B3DD5}" type="pres">
      <dgm:prSet presAssocID="{E16E61EA-67AD-4A24-8126-9DD6FBEB2C59}" presName="linNode" presStyleCnt="0"/>
      <dgm:spPr/>
    </dgm:pt>
    <dgm:pt modelId="{25681B29-2BB5-462E-B17F-C568FB690885}" type="pres">
      <dgm:prSet presAssocID="{E16E61EA-67AD-4A24-8126-9DD6FBEB2C59}" presName="parentText" presStyleLbl="node1" presStyleIdx="5" presStyleCnt="10" custLinFactY="7289" custLinFactNeighborY="100000">
        <dgm:presLayoutVars>
          <dgm:chMax val="1"/>
          <dgm:bulletEnabled val="1"/>
        </dgm:presLayoutVars>
      </dgm:prSet>
      <dgm:spPr/>
      <dgm:t>
        <a:bodyPr/>
        <a:lstStyle/>
        <a:p>
          <a:endParaRPr lang="en-GB"/>
        </a:p>
      </dgm:t>
    </dgm:pt>
    <dgm:pt modelId="{9C0AC65F-35A7-4902-A1EB-1778522CFF51}" type="pres">
      <dgm:prSet presAssocID="{E16E61EA-67AD-4A24-8126-9DD6FBEB2C59}" presName="descendantText" presStyleLbl="alignAccFollowNode1" presStyleIdx="5" presStyleCnt="9" custLinFactY="47539" custLinFactNeighborX="70" custLinFactNeighborY="100000">
        <dgm:presLayoutVars>
          <dgm:bulletEnabled val="1"/>
        </dgm:presLayoutVars>
      </dgm:prSet>
      <dgm:spPr/>
      <dgm:t>
        <a:bodyPr/>
        <a:lstStyle/>
        <a:p>
          <a:endParaRPr lang="en-GB"/>
        </a:p>
      </dgm:t>
    </dgm:pt>
    <dgm:pt modelId="{10EA8D75-3E59-4B8E-BFA2-2FFCFFD5F35E}" type="pres">
      <dgm:prSet presAssocID="{AD8D03DA-6FF1-47EC-B94F-4D7BC25DD0BB}" presName="sp" presStyleCnt="0"/>
      <dgm:spPr/>
    </dgm:pt>
    <dgm:pt modelId="{5DB4E393-0E48-40E5-9EB7-805EA10DA0A1}" type="pres">
      <dgm:prSet presAssocID="{FFBF467E-6EA6-4EF6-8BE5-F9B9B0EF045B}" presName="linNode" presStyleCnt="0"/>
      <dgm:spPr/>
    </dgm:pt>
    <dgm:pt modelId="{01478EB3-2C3F-48CE-AA27-97DB3EAA4084}" type="pres">
      <dgm:prSet presAssocID="{FFBF467E-6EA6-4EF6-8BE5-F9B9B0EF045B}" presName="parentText" presStyleLbl="node1" presStyleIdx="6" presStyleCnt="10" custLinFactY="3554" custLinFactNeighborX="39" custLinFactNeighborY="100000">
        <dgm:presLayoutVars>
          <dgm:chMax val="1"/>
          <dgm:bulletEnabled val="1"/>
        </dgm:presLayoutVars>
      </dgm:prSet>
      <dgm:spPr/>
      <dgm:t>
        <a:bodyPr/>
        <a:lstStyle/>
        <a:p>
          <a:endParaRPr lang="en-GB"/>
        </a:p>
      </dgm:t>
    </dgm:pt>
    <dgm:pt modelId="{32DF43AD-50FD-4562-8070-432CF0CA3CB9}" type="pres">
      <dgm:prSet presAssocID="{FFBF467E-6EA6-4EF6-8BE5-F9B9B0EF045B}" presName="descendantText" presStyleLbl="alignAccFollowNode1" presStyleIdx="6" presStyleCnt="9" custLinFactY="48588" custLinFactNeighborX="70" custLinFactNeighborY="100000">
        <dgm:presLayoutVars>
          <dgm:bulletEnabled val="1"/>
        </dgm:presLayoutVars>
      </dgm:prSet>
      <dgm:spPr/>
      <dgm:t>
        <a:bodyPr/>
        <a:lstStyle/>
        <a:p>
          <a:endParaRPr lang="en-GB"/>
        </a:p>
      </dgm:t>
    </dgm:pt>
    <dgm:pt modelId="{76611CAF-B8B3-448D-AF1A-8ECC5B3E15B6}" type="pres">
      <dgm:prSet presAssocID="{726DF278-78B1-4656-B929-28FC4D4011C6}" presName="sp" presStyleCnt="0"/>
      <dgm:spPr/>
    </dgm:pt>
    <dgm:pt modelId="{3CDDC8F9-DEDB-4B16-A453-00FA9AF64CE1}" type="pres">
      <dgm:prSet presAssocID="{72E11FC9-52A7-4D1A-AF90-27A55D5BBD72}" presName="linNode" presStyleCnt="0"/>
      <dgm:spPr/>
    </dgm:pt>
    <dgm:pt modelId="{3F6B955F-F31D-41B0-AA82-9D853BF99447}" type="pres">
      <dgm:prSet presAssocID="{72E11FC9-52A7-4D1A-AF90-27A55D5BBD72}" presName="parentText" presStyleLbl="node1" presStyleIdx="7" presStyleCnt="10" custLinFactNeighborX="39" custLinFactNeighborY="99819">
        <dgm:presLayoutVars>
          <dgm:chMax val="1"/>
          <dgm:bulletEnabled val="1"/>
        </dgm:presLayoutVars>
      </dgm:prSet>
      <dgm:spPr/>
      <dgm:t>
        <a:bodyPr/>
        <a:lstStyle/>
        <a:p>
          <a:endParaRPr lang="en-GB"/>
        </a:p>
      </dgm:t>
    </dgm:pt>
    <dgm:pt modelId="{05E44A25-89D8-4846-A8AB-4AB2B5B8512A}" type="pres">
      <dgm:prSet presAssocID="{72E11FC9-52A7-4D1A-AF90-27A55D5BBD72}" presName="descendantText" presStyleLbl="alignAccFollowNode1" presStyleIdx="7" presStyleCnt="9" custLinFactY="28382" custLinFactNeighborX="70" custLinFactNeighborY="100000">
        <dgm:presLayoutVars>
          <dgm:bulletEnabled val="1"/>
        </dgm:presLayoutVars>
      </dgm:prSet>
      <dgm:spPr/>
      <dgm:t>
        <a:bodyPr/>
        <a:lstStyle/>
        <a:p>
          <a:endParaRPr lang="en-GB"/>
        </a:p>
      </dgm:t>
    </dgm:pt>
    <dgm:pt modelId="{56224338-1829-4FD1-93AB-5D2DBBB3B267}" type="pres">
      <dgm:prSet presAssocID="{380F1A56-90CC-4C6B-97D7-D71BFE8FA2CA}" presName="sp" presStyleCnt="0"/>
      <dgm:spPr/>
    </dgm:pt>
    <dgm:pt modelId="{E00A2598-8668-477B-9A49-D1BE37358947}" type="pres">
      <dgm:prSet presAssocID="{B5FA92BD-CE14-4507-B07B-694D1A4856DB}" presName="linNode" presStyleCnt="0"/>
      <dgm:spPr/>
    </dgm:pt>
    <dgm:pt modelId="{4A1F1DB1-4C4E-4F61-9B74-6297CC1CB529}" type="pres">
      <dgm:prSet presAssocID="{B5FA92BD-CE14-4507-B07B-694D1A4856DB}" presName="parentText" presStyleLbl="node1" presStyleIdx="8" presStyleCnt="10" custLinFactNeighborY="96084">
        <dgm:presLayoutVars>
          <dgm:chMax val="1"/>
          <dgm:bulletEnabled val="1"/>
        </dgm:presLayoutVars>
      </dgm:prSet>
      <dgm:spPr/>
      <dgm:t>
        <a:bodyPr/>
        <a:lstStyle/>
        <a:p>
          <a:endParaRPr lang="en-GB"/>
        </a:p>
      </dgm:t>
    </dgm:pt>
    <dgm:pt modelId="{07F37E7D-041A-49E7-ACC4-91D4FF35F7F3}" type="pres">
      <dgm:prSet presAssocID="{B5FA92BD-CE14-4507-B07B-694D1A4856DB}" presName="descendantText" presStyleLbl="alignAccFollowNode1" presStyleIdx="8" presStyleCnt="9" custLinFactY="23428" custLinFactNeighborX="70" custLinFactNeighborY="100000">
        <dgm:presLayoutVars>
          <dgm:bulletEnabled val="1"/>
        </dgm:presLayoutVars>
      </dgm:prSet>
      <dgm:spPr/>
      <dgm:t>
        <a:bodyPr/>
        <a:lstStyle/>
        <a:p>
          <a:endParaRPr lang="en-GB"/>
        </a:p>
      </dgm:t>
    </dgm:pt>
    <dgm:pt modelId="{90BF7B0F-66BC-4284-85C2-8BF3ED06ED24}" type="pres">
      <dgm:prSet presAssocID="{E2BFE384-C0E3-40D4-8070-356FE85449B7}" presName="sp" presStyleCnt="0"/>
      <dgm:spPr/>
    </dgm:pt>
    <dgm:pt modelId="{2C092DEA-584C-4829-836D-7CD54F9D02A2}" type="pres">
      <dgm:prSet presAssocID="{03ADC60E-4846-4429-A6E7-102D15F9BA3B}" presName="linNode" presStyleCnt="0"/>
      <dgm:spPr/>
    </dgm:pt>
    <dgm:pt modelId="{26E06500-499D-41DE-B0AF-EE0271FC4611}" type="pres">
      <dgm:prSet presAssocID="{03ADC60E-4846-4429-A6E7-102D15F9BA3B}" presName="parentText" presStyleLbl="node1" presStyleIdx="9" presStyleCnt="10" custScaleX="277778">
        <dgm:presLayoutVars>
          <dgm:chMax val="1"/>
          <dgm:bulletEnabled val="1"/>
        </dgm:presLayoutVars>
      </dgm:prSet>
      <dgm:spPr/>
      <dgm:t>
        <a:bodyPr/>
        <a:lstStyle/>
        <a:p>
          <a:endParaRPr lang="en-GB"/>
        </a:p>
      </dgm:t>
    </dgm:pt>
  </dgm:ptLst>
  <dgm:cxnLst>
    <dgm:cxn modelId="{4132715B-DECF-464C-9659-0CB830B1CC65}" type="presOf" srcId="{16988C0E-ECE5-46F2-B93A-BAF94DD5452D}" destId="{04BD3BE9-7F7B-4065-A6A9-E1833C4F350F}" srcOrd="0" destOrd="0" presId="urn:microsoft.com/office/officeart/2005/8/layout/vList5"/>
    <dgm:cxn modelId="{EA753381-1CA4-4FC1-9F97-1990B187EB90}" type="presOf" srcId="{0B590923-DE1C-4FFE-9AD2-DD0912DFCC2C}" destId="{32DF43AD-50FD-4562-8070-432CF0CA3CB9}" srcOrd="0" destOrd="0" presId="urn:microsoft.com/office/officeart/2005/8/layout/vList5"/>
    <dgm:cxn modelId="{73D0D735-0C9E-4F51-B046-7344DDAD8489}" type="presOf" srcId="{FFBF467E-6EA6-4EF6-8BE5-F9B9B0EF045B}" destId="{01478EB3-2C3F-48CE-AA27-97DB3EAA4084}" srcOrd="0" destOrd="0" presId="urn:microsoft.com/office/officeart/2005/8/layout/vList5"/>
    <dgm:cxn modelId="{588CF36C-1414-428D-B032-6356FD7DD4E6}" type="presOf" srcId="{70194C87-736C-494A-8C21-17B4181D8863}" destId="{05E44A25-89D8-4846-A8AB-4AB2B5B8512A}" srcOrd="0" destOrd="0" presId="urn:microsoft.com/office/officeart/2005/8/layout/vList5"/>
    <dgm:cxn modelId="{90B56C55-FE13-4FEE-81A9-6BD65E1D599C}" srcId="{5DADEA3D-6BCE-41D2-B46C-755B9F959CB6}" destId="{3ED8F140-6D7B-4379-A36B-CBEF3323A01B}" srcOrd="3" destOrd="0" parTransId="{1A158626-1C15-4AF7-9336-BEBD93714329}" sibTransId="{1F571974-D6C7-4C6D-B24C-228B449EB749}"/>
    <dgm:cxn modelId="{7C1F36AE-69A8-4318-83A8-B7C12D337591}" type="presOf" srcId="{CB5155F0-993F-40F2-BD4E-D952C73364F9}" destId="{3CF56344-BCE7-4374-BB76-7847E2C184F4}" srcOrd="0" destOrd="0" presId="urn:microsoft.com/office/officeart/2005/8/layout/vList5"/>
    <dgm:cxn modelId="{FCC54C3D-C389-4DF3-8923-EA1AF997FF6D}" srcId="{5DADEA3D-6BCE-41D2-B46C-755B9F959CB6}" destId="{07C0DCB0-AED1-43EA-9005-396FCE6B5003}" srcOrd="2" destOrd="0" parTransId="{BF3525EF-210A-4BBA-88C4-DB04F04EA9FE}" sibTransId="{8F821D28-EA3B-47BE-8BC2-A55CB8F6A364}"/>
    <dgm:cxn modelId="{A518FE58-7267-4912-8B51-405A029AA32F}" srcId="{72E11FC9-52A7-4D1A-AF90-27A55D5BBD72}" destId="{70194C87-736C-494A-8C21-17B4181D8863}" srcOrd="0" destOrd="0" parTransId="{8B98826E-B08F-419B-8D48-D538362C2DA3}" sibTransId="{C46B69B0-51CD-4922-8DBC-3C0DFAE364CB}"/>
    <dgm:cxn modelId="{05EE21EF-8868-4346-BCC4-0A0DA1607575}" type="presOf" srcId="{79372B27-BE6C-49DC-90EE-CF713EFDDF3A}" destId="{35CA2647-45DF-48D1-97FB-7DA3A8A63630}" srcOrd="0" destOrd="0" presId="urn:microsoft.com/office/officeart/2005/8/layout/vList5"/>
    <dgm:cxn modelId="{467E94BC-5551-4A8F-8912-9E202EB0F8D2}" srcId="{5DADEA3D-6BCE-41D2-B46C-755B9F959CB6}" destId="{72E11FC9-52A7-4D1A-AF90-27A55D5BBD72}" srcOrd="7" destOrd="0" parTransId="{18B6DFA8-93F0-48CD-A98D-C8AB78C1DF33}" sibTransId="{380F1A56-90CC-4C6B-97D7-D71BFE8FA2CA}"/>
    <dgm:cxn modelId="{760A4BD8-0E07-44A2-BF04-DA3C39807D0E}" type="presOf" srcId="{72E11FC9-52A7-4D1A-AF90-27A55D5BBD72}" destId="{3F6B955F-F31D-41B0-AA82-9D853BF99447}" srcOrd="0" destOrd="0" presId="urn:microsoft.com/office/officeart/2005/8/layout/vList5"/>
    <dgm:cxn modelId="{50AE5157-E0BB-4807-AF81-C59D0CD3E839}" type="presOf" srcId="{3ED8F140-6D7B-4379-A36B-CBEF3323A01B}" destId="{65012DB6-B9E6-4891-9953-58C047916C6C}" srcOrd="0" destOrd="0" presId="urn:microsoft.com/office/officeart/2005/8/layout/vList5"/>
    <dgm:cxn modelId="{F2E942D5-409C-4832-B21A-AC00C07261B2}" srcId="{3ED8F140-6D7B-4379-A36B-CBEF3323A01B}" destId="{CB5155F0-993F-40F2-BD4E-D952C73364F9}" srcOrd="0" destOrd="0" parTransId="{8F611E53-7D11-4336-80A4-C188E60EBF13}" sibTransId="{4040F8E7-5BA6-4F42-8A16-935FB47FE351}"/>
    <dgm:cxn modelId="{6FD8B0DE-83E3-4466-9B23-E5AA3B6231C7}" type="presOf" srcId="{32EA197C-79EA-4B1D-BD93-EFE5815D990D}" destId="{9C2C9513-7E07-4833-9D4C-347ED79B962A}" srcOrd="0" destOrd="0" presId="urn:microsoft.com/office/officeart/2005/8/layout/vList5"/>
    <dgm:cxn modelId="{E74D577F-3329-459F-B451-51CCDE3E5D5F}" type="presOf" srcId="{03ADC60E-4846-4429-A6E7-102D15F9BA3B}" destId="{26E06500-499D-41DE-B0AF-EE0271FC4611}" srcOrd="0" destOrd="0" presId="urn:microsoft.com/office/officeart/2005/8/layout/vList5"/>
    <dgm:cxn modelId="{17BA0EAB-9602-47EB-9397-30751B051B32}" type="presOf" srcId="{2CF4905F-FC32-4946-8847-282C3F673970}" destId="{07F37E7D-041A-49E7-ACC4-91D4FF35F7F3}" srcOrd="0" destOrd="0" presId="urn:microsoft.com/office/officeart/2005/8/layout/vList5"/>
    <dgm:cxn modelId="{3478DFAA-FAC1-45E8-9412-1A56404D78E6}" type="presOf" srcId="{E16E61EA-67AD-4A24-8126-9DD6FBEB2C59}" destId="{25681B29-2BB5-462E-B17F-C568FB690885}" srcOrd="0" destOrd="0" presId="urn:microsoft.com/office/officeart/2005/8/layout/vList5"/>
    <dgm:cxn modelId="{65F4ACAA-309D-432C-B849-ABBAFE066BE7}" srcId="{5DADEA3D-6BCE-41D2-B46C-755B9F959CB6}" destId="{E16E61EA-67AD-4A24-8126-9DD6FBEB2C59}" srcOrd="5" destOrd="0" parTransId="{36EF00D8-F986-43B1-A901-582F93307CBE}" sibTransId="{AD8D03DA-6FF1-47EC-B94F-4D7BC25DD0BB}"/>
    <dgm:cxn modelId="{A43B392D-857D-4FEC-AF0A-DC5905C87572}" srcId="{B5FA92BD-CE14-4507-B07B-694D1A4856DB}" destId="{2CF4905F-FC32-4946-8847-282C3F673970}" srcOrd="0" destOrd="0" parTransId="{E73473D8-8A18-47DB-B4FE-F99467C49720}" sibTransId="{04A2BA35-D2BB-4F9B-9F33-8AE97C830D8E}"/>
    <dgm:cxn modelId="{C45912CE-3FB0-4959-A5D6-7B04324ADB13}" srcId="{07C0DCB0-AED1-43EA-9005-396FCE6B5003}" destId="{3502C0C7-7480-458E-B709-CE4255930CF6}" srcOrd="1" destOrd="0" parTransId="{7CB1E142-F0F4-4A99-A83A-A9E57CAAFEC8}" sibTransId="{6AAACF61-3626-4A55-B0C2-A54541003A3D}"/>
    <dgm:cxn modelId="{482A5080-8788-4984-A2AA-56DA716A91B0}" srcId="{79372B27-BE6C-49DC-90EE-CF713EFDDF3A}" destId="{16988C0E-ECE5-46F2-B93A-BAF94DD5452D}" srcOrd="0" destOrd="0" parTransId="{DB04D8A6-7696-4EF7-B638-13910B110B2C}" sibTransId="{5E539139-B365-4C1C-B0A1-FC7BC9E74129}"/>
    <dgm:cxn modelId="{74E48213-FD0A-4AFB-93E7-0C892EAB0428}" srcId="{B069272C-5087-4BEA-A879-3FF43BAA33A9}" destId="{32EA197C-79EA-4B1D-BD93-EFE5815D990D}" srcOrd="0" destOrd="0" parTransId="{CB5B98A9-A33F-49CE-AD02-8180DA2A5C8D}" sibTransId="{2028BAD6-00B6-4C0B-9799-AC5EFDB584AA}"/>
    <dgm:cxn modelId="{0C7A0584-EB07-4A92-ADD7-6F4C2C4B742B}" type="presOf" srcId="{D1B4682A-DC53-499C-B234-AF5DF1BCAE26}" destId="{508654DE-A1C3-41A2-A21A-8CD330388D91}" srcOrd="0" destOrd="0" presId="urn:microsoft.com/office/officeart/2005/8/layout/vList5"/>
    <dgm:cxn modelId="{A8CFA60E-45BF-4CF3-B3E8-82A70ED8705C}" type="presOf" srcId="{B069272C-5087-4BEA-A879-3FF43BAA33A9}" destId="{4B7980A4-6285-44AB-A833-C773BDAA407A}" srcOrd="0" destOrd="0" presId="urn:microsoft.com/office/officeart/2005/8/layout/vList5"/>
    <dgm:cxn modelId="{51D4690C-10D7-4F0F-8814-57B6DA26C213}" srcId="{5DADEA3D-6BCE-41D2-B46C-755B9F959CB6}" destId="{03ADC60E-4846-4429-A6E7-102D15F9BA3B}" srcOrd="9" destOrd="0" parTransId="{D8D2F805-8DFD-4E55-8443-7928A72C5709}" sibTransId="{A58740CE-AC05-48BB-9FC5-38C25D08B55B}"/>
    <dgm:cxn modelId="{F1428928-1B22-4BDA-BB9D-9DBA232856DB}" type="presOf" srcId="{C400F592-2720-429C-99C0-8B76CE8A0796}" destId="{1A9F6BDC-F494-4BC9-8E86-ABF9D96BBD6F}" srcOrd="0" destOrd="0" presId="urn:microsoft.com/office/officeart/2005/8/layout/vList5"/>
    <dgm:cxn modelId="{206E5B16-B227-4ADF-B193-82ADD58BDD20}" srcId="{FFBF467E-6EA6-4EF6-8BE5-F9B9B0EF045B}" destId="{0B590923-DE1C-4FFE-9AD2-DD0912DFCC2C}" srcOrd="0" destOrd="0" parTransId="{2AB427AB-A491-4531-BA14-A7A47C325327}" sibTransId="{E904BAA8-B178-4C6A-8230-CC2FF89DE6C1}"/>
    <dgm:cxn modelId="{F49FD5BE-5F88-4B0E-9192-FD15C998E298}" srcId="{5DADEA3D-6BCE-41D2-B46C-755B9F959CB6}" destId="{B5FA92BD-CE14-4507-B07B-694D1A4856DB}" srcOrd="8" destOrd="0" parTransId="{D5C348A3-2637-46AA-AF69-BE9125B99D09}" sibTransId="{E2BFE384-C0E3-40D4-8070-356FE85449B7}"/>
    <dgm:cxn modelId="{AABDC1A7-CF73-4245-847A-8B5B28836EC5}" srcId="{5DADEA3D-6BCE-41D2-B46C-755B9F959CB6}" destId="{FFBF467E-6EA6-4EF6-8BE5-F9B9B0EF045B}" srcOrd="6" destOrd="0" parTransId="{AEB47CB5-DB21-4654-9C92-317FA558A57C}" sibTransId="{726DF278-78B1-4656-B929-28FC4D4011C6}"/>
    <dgm:cxn modelId="{6FBB9A0F-57A2-4482-82FB-55D73EEDE9FD}" type="presOf" srcId="{3502C0C7-7480-458E-B709-CE4255930CF6}" destId="{508654DE-A1C3-41A2-A21A-8CD330388D91}" srcOrd="0" destOrd="1" presId="urn:microsoft.com/office/officeart/2005/8/layout/vList5"/>
    <dgm:cxn modelId="{2B30DD1B-67FA-4330-AAFE-92561DD79851}" srcId="{C400F592-2720-429C-99C0-8B76CE8A0796}" destId="{51F76886-DDE9-4CF8-B1DF-6DA882D6A8EC}" srcOrd="0" destOrd="0" parTransId="{DEF31074-DBDC-4E63-A4FB-D274EF2CEE48}" sibTransId="{57EF0E37-607F-4B30-ADAF-8D19F8C11553}"/>
    <dgm:cxn modelId="{08227518-B672-427F-B851-406166FC15C7}" type="presOf" srcId="{B5FA92BD-CE14-4507-B07B-694D1A4856DB}" destId="{4A1F1DB1-4C4E-4F61-9B74-6297CC1CB529}" srcOrd="0" destOrd="0" presId="urn:microsoft.com/office/officeart/2005/8/layout/vList5"/>
    <dgm:cxn modelId="{A9561F6D-4618-40F4-AD26-C3512BBF7662}" type="presOf" srcId="{E2912D84-0271-482E-B7CB-7051EFD040F7}" destId="{9C0AC65F-35A7-4902-A1EB-1778522CFF51}" srcOrd="0" destOrd="0" presId="urn:microsoft.com/office/officeart/2005/8/layout/vList5"/>
    <dgm:cxn modelId="{EC848713-1101-490C-8585-66195AB3288E}" type="presOf" srcId="{5DADEA3D-6BCE-41D2-B46C-755B9F959CB6}" destId="{45951678-A72E-45E9-AE33-1C9DE1EA91C9}" srcOrd="0" destOrd="0" presId="urn:microsoft.com/office/officeart/2005/8/layout/vList5"/>
    <dgm:cxn modelId="{884001FA-19A1-4F96-BCA9-2969E021840B}" srcId="{E16E61EA-67AD-4A24-8126-9DD6FBEB2C59}" destId="{E2912D84-0271-482E-B7CB-7051EFD040F7}" srcOrd="0" destOrd="0" parTransId="{491DB136-60DB-4C0C-8838-044D5B2D3682}" sibTransId="{7733DA2C-857A-4338-9A55-9D8DAF285FDC}"/>
    <dgm:cxn modelId="{0182CD06-1C0E-415A-ABEC-4D224D637511}" type="presOf" srcId="{07C0DCB0-AED1-43EA-9005-396FCE6B5003}" destId="{CC063CB5-A005-4D01-B6F2-8214D936D28D}" srcOrd="0" destOrd="0" presId="urn:microsoft.com/office/officeart/2005/8/layout/vList5"/>
    <dgm:cxn modelId="{833D3347-B471-490E-B33E-E85EC24482FF}" srcId="{5DADEA3D-6BCE-41D2-B46C-755B9F959CB6}" destId="{C400F592-2720-429C-99C0-8B76CE8A0796}" srcOrd="4" destOrd="0" parTransId="{812ADE61-8CDC-4672-B8A1-9CE74F594E71}" sibTransId="{F847C3D1-47F8-42D9-BA9F-9B38763EECF7}"/>
    <dgm:cxn modelId="{D9DAC244-50D5-4219-8506-04802EEF871C}" srcId="{07C0DCB0-AED1-43EA-9005-396FCE6B5003}" destId="{D1B4682A-DC53-499C-B234-AF5DF1BCAE26}" srcOrd="0" destOrd="0" parTransId="{DF93AB94-CD2B-4060-A64D-3C8480547D6A}" sibTransId="{51303ED8-EECC-48ED-BC83-FD2341569545}"/>
    <dgm:cxn modelId="{4D18AA32-8080-44BD-AE20-8EC50CBCEB78}" srcId="{5DADEA3D-6BCE-41D2-B46C-755B9F959CB6}" destId="{B069272C-5087-4BEA-A879-3FF43BAA33A9}" srcOrd="1" destOrd="0" parTransId="{B5998B77-8642-44AA-9B98-00AB291E8436}" sibTransId="{8A56DD94-9F5F-4269-B1CA-D39C24C4FE47}"/>
    <dgm:cxn modelId="{34DD1D25-3BD6-4006-BB57-43DC41CE4719}" srcId="{5DADEA3D-6BCE-41D2-B46C-755B9F959CB6}" destId="{79372B27-BE6C-49DC-90EE-CF713EFDDF3A}" srcOrd="0" destOrd="0" parTransId="{65721101-D60B-4725-8D94-6D510B429B50}" sibTransId="{E08D6794-BC12-4D46-85B5-8A17AB1B0393}"/>
    <dgm:cxn modelId="{D59EA967-B6A8-49CC-8C94-84780CEF032D}" type="presOf" srcId="{51F76886-DDE9-4CF8-B1DF-6DA882D6A8EC}" destId="{ED88007C-6648-4DD7-8611-10A285602357}" srcOrd="0" destOrd="0" presId="urn:microsoft.com/office/officeart/2005/8/layout/vList5"/>
    <dgm:cxn modelId="{CEB3E071-30B0-4963-8BE2-4F098837129C}" type="presParOf" srcId="{45951678-A72E-45E9-AE33-1C9DE1EA91C9}" destId="{36732E81-4CE1-4CF4-806D-3712F74DE5F6}" srcOrd="0" destOrd="0" presId="urn:microsoft.com/office/officeart/2005/8/layout/vList5"/>
    <dgm:cxn modelId="{E25F0C5E-1D7A-4501-B74B-0DA62675A34B}" type="presParOf" srcId="{36732E81-4CE1-4CF4-806D-3712F74DE5F6}" destId="{35CA2647-45DF-48D1-97FB-7DA3A8A63630}" srcOrd="0" destOrd="0" presId="urn:microsoft.com/office/officeart/2005/8/layout/vList5"/>
    <dgm:cxn modelId="{FED733B3-D38C-4F2A-85B1-9301D5423838}" type="presParOf" srcId="{36732E81-4CE1-4CF4-806D-3712F74DE5F6}" destId="{04BD3BE9-7F7B-4065-A6A9-E1833C4F350F}" srcOrd="1" destOrd="0" presId="urn:microsoft.com/office/officeart/2005/8/layout/vList5"/>
    <dgm:cxn modelId="{E8144159-C332-46F5-8535-A10CE5312354}" type="presParOf" srcId="{45951678-A72E-45E9-AE33-1C9DE1EA91C9}" destId="{620D2BD6-CD3E-4EE6-99C2-F5B20956EC85}" srcOrd="1" destOrd="0" presId="urn:microsoft.com/office/officeart/2005/8/layout/vList5"/>
    <dgm:cxn modelId="{5A05DE42-E78C-4DB1-9E27-E59F8087124C}" type="presParOf" srcId="{45951678-A72E-45E9-AE33-1C9DE1EA91C9}" destId="{BFB2F55E-7F65-43D9-9A2F-2410040903F4}" srcOrd="2" destOrd="0" presId="urn:microsoft.com/office/officeart/2005/8/layout/vList5"/>
    <dgm:cxn modelId="{E198AE03-DD0D-4B1C-BFEA-8865C1667FB7}" type="presParOf" srcId="{BFB2F55E-7F65-43D9-9A2F-2410040903F4}" destId="{4B7980A4-6285-44AB-A833-C773BDAA407A}" srcOrd="0" destOrd="0" presId="urn:microsoft.com/office/officeart/2005/8/layout/vList5"/>
    <dgm:cxn modelId="{61BB3EE7-ED09-4B04-87E2-586D613ACC9F}" type="presParOf" srcId="{BFB2F55E-7F65-43D9-9A2F-2410040903F4}" destId="{9C2C9513-7E07-4833-9D4C-347ED79B962A}" srcOrd="1" destOrd="0" presId="urn:microsoft.com/office/officeart/2005/8/layout/vList5"/>
    <dgm:cxn modelId="{A5D8D866-A7D5-4B26-BE7F-F84CB17460BF}" type="presParOf" srcId="{45951678-A72E-45E9-AE33-1C9DE1EA91C9}" destId="{FE19424E-2C40-43C9-915E-466AE82C07BA}" srcOrd="3" destOrd="0" presId="urn:microsoft.com/office/officeart/2005/8/layout/vList5"/>
    <dgm:cxn modelId="{B0F1AA89-2D6F-40C7-891F-C36D7F7CD4E7}" type="presParOf" srcId="{45951678-A72E-45E9-AE33-1C9DE1EA91C9}" destId="{B3F74921-0DF1-4D0F-B3E2-C02A2E0B151A}" srcOrd="4" destOrd="0" presId="urn:microsoft.com/office/officeart/2005/8/layout/vList5"/>
    <dgm:cxn modelId="{81FD086B-02FE-404B-A980-C415BC12E648}" type="presParOf" srcId="{B3F74921-0DF1-4D0F-B3E2-C02A2E0B151A}" destId="{CC063CB5-A005-4D01-B6F2-8214D936D28D}" srcOrd="0" destOrd="0" presId="urn:microsoft.com/office/officeart/2005/8/layout/vList5"/>
    <dgm:cxn modelId="{BEDD4D6F-52FB-49D5-9A18-03BE946DBE5A}" type="presParOf" srcId="{B3F74921-0DF1-4D0F-B3E2-C02A2E0B151A}" destId="{508654DE-A1C3-41A2-A21A-8CD330388D91}" srcOrd="1" destOrd="0" presId="urn:microsoft.com/office/officeart/2005/8/layout/vList5"/>
    <dgm:cxn modelId="{52D892B2-3B9D-4CE8-A5ED-3FA937900823}" type="presParOf" srcId="{45951678-A72E-45E9-AE33-1C9DE1EA91C9}" destId="{6C6C36A5-01A8-4766-AF0E-9532AA4CF4B0}" srcOrd="5" destOrd="0" presId="urn:microsoft.com/office/officeart/2005/8/layout/vList5"/>
    <dgm:cxn modelId="{10A47412-2251-4B43-9634-BEF32FEDBFF2}" type="presParOf" srcId="{45951678-A72E-45E9-AE33-1C9DE1EA91C9}" destId="{EE9B7697-A77F-43B2-803B-F98D9B21A8C5}" srcOrd="6" destOrd="0" presId="urn:microsoft.com/office/officeart/2005/8/layout/vList5"/>
    <dgm:cxn modelId="{C1F682F6-F41A-4633-8C6F-2FF7FA814EF1}" type="presParOf" srcId="{EE9B7697-A77F-43B2-803B-F98D9B21A8C5}" destId="{65012DB6-B9E6-4891-9953-58C047916C6C}" srcOrd="0" destOrd="0" presId="urn:microsoft.com/office/officeart/2005/8/layout/vList5"/>
    <dgm:cxn modelId="{8705AD82-80BD-45CC-82BB-047DF28414A2}" type="presParOf" srcId="{EE9B7697-A77F-43B2-803B-F98D9B21A8C5}" destId="{3CF56344-BCE7-4374-BB76-7847E2C184F4}" srcOrd="1" destOrd="0" presId="urn:microsoft.com/office/officeart/2005/8/layout/vList5"/>
    <dgm:cxn modelId="{02A8419D-DEDD-4AE4-8707-99A2A952C0FB}" type="presParOf" srcId="{45951678-A72E-45E9-AE33-1C9DE1EA91C9}" destId="{8967F4D9-2208-486E-AE98-09E3C4B7189F}" srcOrd="7" destOrd="0" presId="urn:microsoft.com/office/officeart/2005/8/layout/vList5"/>
    <dgm:cxn modelId="{2CD5811F-4BE3-4A1D-B7A6-77DBDB4B7765}" type="presParOf" srcId="{45951678-A72E-45E9-AE33-1C9DE1EA91C9}" destId="{2B114466-3F0C-469F-BA31-D4638B37EB4E}" srcOrd="8" destOrd="0" presId="urn:microsoft.com/office/officeart/2005/8/layout/vList5"/>
    <dgm:cxn modelId="{C56E5B08-AF77-4882-8CD8-1081A1A5AE35}" type="presParOf" srcId="{2B114466-3F0C-469F-BA31-D4638B37EB4E}" destId="{1A9F6BDC-F494-4BC9-8E86-ABF9D96BBD6F}" srcOrd="0" destOrd="0" presId="urn:microsoft.com/office/officeart/2005/8/layout/vList5"/>
    <dgm:cxn modelId="{BC8EDB46-40C9-420B-B9E1-E8EB438F820A}" type="presParOf" srcId="{2B114466-3F0C-469F-BA31-D4638B37EB4E}" destId="{ED88007C-6648-4DD7-8611-10A285602357}" srcOrd="1" destOrd="0" presId="urn:microsoft.com/office/officeart/2005/8/layout/vList5"/>
    <dgm:cxn modelId="{868E977A-50D0-497F-8426-ED5F1CE1ABA7}" type="presParOf" srcId="{45951678-A72E-45E9-AE33-1C9DE1EA91C9}" destId="{8C03A73A-82F8-4152-8EDD-F902AACB9DBE}" srcOrd="9" destOrd="0" presId="urn:microsoft.com/office/officeart/2005/8/layout/vList5"/>
    <dgm:cxn modelId="{90CC413F-5753-4D17-A884-4458259A42FC}" type="presParOf" srcId="{45951678-A72E-45E9-AE33-1C9DE1EA91C9}" destId="{CD6A234F-94C9-4274-B232-156C979B3DD5}" srcOrd="10" destOrd="0" presId="urn:microsoft.com/office/officeart/2005/8/layout/vList5"/>
    <dgm:cxn modelId="{E67EDD03-56F2-4290-9DEB-1EAA248EE014}" type="presParOf" srcId="{CD6A234F-94C9-4274-B232-156C979B3DD5}" destId="{25681B29-2BB5-462E-B17F-C568FB690885}" srcOrd="0" destOrd="0" presId="urn:microsoft.com/office/officeart/2005/8/layout/vList5"/>
    <dgm:cxn modelId="{AD1EE923-6178-46AC-A3DC-31D4ADA1BF97}" type="presParOf" srcId="{CD6A234F-94C9-4274-B232-156C979B3DD5}" destId="{9C0AC65F-35A7-4902-A1EB-1778522CFF51}" srcOrd="1" destOrd="0" presId="urn:microsoft.com/office/officeart/2005/8/layout/vList5"/>
    <dgm:cxn modelId="{354B5450-1E9E-416F-9596-C71328CB59BD}" type="presParOf" srcId="{45951678-A72E-45E9-AE33-1C9DE1EA91C9}" destId="{10EA8D75-3E59-4B8E-BFA2-2FFCFFD5F35E}" srcOrd="11" destOrd="0" presId="urn:microsoft.com/office/officeart/2005/8/layout/vList5"/>
    <dgm:cxn modelId="{7BBB4DFA-BDE5-41A0-A07C-A2A5EF2BF417}" type="presParOf" srcId="{45951678-A72E-45E9-AE33-1C9DE1EA91C9}" destId="{5DB4E393-0E48-40E5-9EB7-805EA10DA0A1}" srcOrd="12" destOrd="0" presId="urn:microsoft.com/office/officeart/2005/8/layout/vList5"/>
    <dgm:cxn modelId="{BD7FAD00-AA78-455F-BD9C-1353A1BA9CA5}" type="presParOf" srcId="{5DB4E393-0E48-40E5-9EB7-805EA10DA0A1}" destId="{01478EB3-2C3F-48CE-AA27-97DB3EAA4084}" srcOrd="0" destOrd="0" presId="urn:microsoft.com/office/officeart/2005/8/layout/vList5"/>
    <dgm:cxn modelId="{1E63DBCE-13A6-4824-953B-216EA517B70C}" type="presParOf" srcId="{5DB4E393-0E48-40E5-9EB7-805EA10DA0A1}" destId="{32DF43AD-50FD-4562-8070-432CF0CA3CB9}" srcOrd="1" destOrd="0" presId="urn:microsoft.com/office/officeart/2005/8/layout/vList5"/>
    <dgm:cxn modelId="{454C74FA-8B2D-40C7-A172-3364387B212D}" type="presParOf" srcId="{45951678-A72E-45E9-AE33-1C9DE1EA91C9}" destId="{76611CAF-B8B3-448D-AF1A-8ECC5B3E15B6}" srcOrd="13" destOrd="0" presId="urn:microsoft.com/office/officeart/2005/8/layout/vList5"/>
    <dgm:cxn modelId="{DDA003E6-717B-4D58-B20A-6112CAFF3ECB}" type="presParOf" srcId="{45951678-A72E-45E9-AE33-1C9DE1EA91C9}" destId="{3CDDC8F9-DEDB-4B16-A453-00FA9AF64CE1}" srcOrd="14" destOrd="0" presId="urn:microsoft.com/office/officeart/2005/8/layout/vList5"/>
    <dgm:cxn modelId="{3959D2A2-601B-4999-85B2-031F6BB47ECF}" type="presParOf" srcId="{3CDDC8F9-DEDB-4B16-A453-00FA9AF64CE1}" destId="{3F6B955F-F31D-41B0-AA82-9D853BF99447}" srcOrd="0" destOrd="0" presId="urn:microsoft.com/office/officeart/2005/8/layout/vList5"/>
    <dgm:cxn modelId="{BF6F8242-17C9-4FEE-8A8F-F28E1BE2D168}" type="presParOf" srcId="{3CDDC8F9-DEDB-4B16-A453-00FA9AF64CE1}" destId="{05E44A25-89D8-4846-A8AB-4AB2B5B8512A}" srcOrd="1" destOrd="0" presId="urn:microsoft.com/office/officeart/2005/8/layout/vList5"/>
    <dgm:cxn modelId="{3F948728-3B4F-4731-9825-2C2091FEC3D7}" type="presParOf" srcId="{45951678-A72E-45E9-AE33-1C9DE1EA91C9}" destId="{56224338-1829-4FD1-93AB-5D2DBBB3B267}" srcOrd="15" destOrd="0" presId="urn:microsoft.com/office/officeart/2005/8/layout/vList5"/>
    <dgm:cxn modelId="{290AC4A8-5D4C-43BE-A77C-E8A81460946C}" type="presParOf" srcId="{45951678-A72E-45E9-AE33-1C9DE1EA91C9}" destId="{E00A2598-8668-477B-9A49-D1BE37358947}" srcOrd="16" destOrd="0" presId="urn:microsoft.com/office/officeart/2005/8/layout/vList5"/>
    <dgm:cxn modelId="{1DBF9C9A-D55C-4F55-A861-0804000983EC}" type="presParOf" srcId="{E00A2598-8668-477B-9A49-D1BE37358947}" destId="{4A1F1DB1-4C4E-4F61-9B74-6297CC1CB529}" srcOrd="0" destOrd="0" presId="urn:microsoft.com/office/officeart/2005/8/layout/vList5"/>
    <dgm:cxn modelId="{CDD8BDB8-945A-4E27-B3E5-574A49A2C728}" type="presParOf" srcId="{E00A2598-8668-477B-9A49-D1BE37358947}" destId="{07F37E7D-041A-49E7-ACC4-91D4FF35F7F3}" srcOrd="1" destOrd="0" presId="urn:microsoft.com/office/officeart/2005/8/layout/vList5"/>
    <dgm:cxn modelId="{6278FFAA-DE4D-4B16-A297-B10621DF4DFF}" type="presParOf" srcId="{45951678-A72E-45E9-AE33-1C9DE1EA91C9}" destId="{90BF7B0F-66BC-4284-85C2-8BF3ED06ED24}" srcOrd="17" destOrd="0" presId="urn:microsoft.com/office/officeart/2005/8/layout/vList5"/>
    <dgm:cxn modelId="{C142ECD5-9D02-418B-9E2B-BD8496B967AF}" type="presParOf" srcId="{45951678-A72E-45E9-AE33-1C9DE1EA91C9}" destId="{2C092DEA-584C-4829-836D-7CD54F9D02A2}" srcOrd="18" destOrd="0" presId="urn:microsoft.com/office/officeart/2005/8/layout/vList5"/>
    <dgm:cxn modelId="{1F75329C-FB5A-482D-8E7C-56DA4907B783}" type="presParOf" srcId="{2C092DEA-584C-4829-836D-7CD54F9D02A2}" destId="{26E06500-499D-41DE-B0AF-EE0271FC4611}"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5528226-99D7-42E0-8FA5-0E3E4C500050}"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GB"/>
        </a:p>
      </dgm:t>
    </dgm:pt>
    <dgm:pt modelId="{62AE66F7-D009-4EA7-8A53-6F81369519FF}">
      <dgm:prSet phldrT="[Text]"/>
      <dgm:spPr/>
      <dgm:t>
        <a:bodyPr/>
        <a:lstStyle/>
        <a:p>
          <a:r>
            <a:rPr lang="en-GB" dirty="0" smtClean="0"/>
            <a:t>Swale and Gravesham</a:t>
          </a:r>
          <a:endParaRPr lang="en-GB" dirty="0"/>
        </a:p>
      </dgm:t>
    </dgm:pt>
    <dgm:pt modelId="{3F4C83AC-171B-484F-8D9D-28F314694217}" type="parTrans" cxnId="{7AD28CDA-8DDA-492E-84A0-FB6A74E4C8A2}">
      <dgm:prSet/>
      <dgm:spPr/>
      <dgm:t>
        <a:bodyPr/>
        <a:lstStyle/>
        <a:p>
          <a:endParaRPr lang="en-GB"/>
        </a:p>
      </dgm:t>
    </dgm:pt>
    <dgm:pt modelId="{20E09E3A-E76C-45BD-AF5E-EE6B76476808}" type="sibTrans" cxnId="{7AD28CDA-8DDA-492E-84A0-FB6A74E4C8A2}">
      <dgm:prSet/>
      <dgm:spPr/>
      <dgm:t>
        <a:bodyPr/>
        <a:lstStyle/>
        <a:p>
          <a:endParaRPr lang="en-GB"/>
        </a:p>
      </dgm:t>
    </dgm:pt>
    <dgm:pt modelId="{A10CE5FD-4B94-4EE6-8DFC-C563A4D72E95}">
      <dgm:prSet phldrT="[Text]"/>
      <dgm:spPr/>
      <dgm:t>
        <a:bodyPr/>
        <a:lstStyle/>
        <a:p>
          <a:r>
            <a:rPr lang="en-GB" b="1" dirty="0" smtClean="0"/>
            <a:t>BIG Investment </a:t>
          </a:r>
          <a:r>
            <a:rPr lang="en-GB" dirty="0" smtClean="0"/>
            <a:t>October 2016 -</a:t>
          </a:r>
          <a:br>
            <a:rPr lang="en-GB" dirty="0" smtClean="0"/>
          </a:br>
          <a:r>
            <a:rPr lang="en-GB" dirty="0" smtClean="0"/>
            <a:t>September 2018</a:t>
          </a:r>
        </a:p>
        <a:p>
          <a:endParaRPr lang="en-GB" dirty="0" smtClean="0"/>
        </a:p>
        <a:p>
          <a:endParaRPr lang="en-GB" b="0" dirty="0" smtClean="0"/>
        </a:p>
        <a:p>
          <a:r>
            <a:rPr lang="en-GB" b="0" dirty="0" smtClean="0"/>
            <a:t>Grouping Commitment to July 2021 </a:t>
          </a:r>
          <a:endParaRPr lang="en-GB" b="1" dirty="0"/>
        </a:p>
      </dgm:t>
    </dgm:pt>
    <dgm:pt modelId="{8EFAAE55-A94E-40CC-8F83-59E5BE41E933}" type="parTrans" cxnId="{2F806D7D-E77B-40D2-9B48-457780E6BD98}">
      <dgm:prSet/>
      <dgm:spPr/>
      <dgm:t>
        <a:bodyPr/>
        <a:lstStyle/>
        <a:p>
          <a:endParaRPr lang="en-GB"/>
        </a:p>
      </dgm:t>
    </dgm:pt>
    <dgm:pt modelId="{6E2C2A06-F210-4344-83FD-D215AFA1B82D}" type="sibTrans" cxnId="{2F806D7D-E77B-40D2-9B48-457780E6BD98}">
      <dgm:prSet/>
      <dgm:spPr/>
      <dgm:t>
        <a:bodyPr/>
        <a:lstStyle/>
        <a:p>
          <a:endParaRPr lang="en-GB"/>
        </a:p>
      </dgm:t>
    </dgm:pt>
    <dgm:pt modelId="{BF8516E8-3B1B-4AC2-8337-1AE84FB791B5}">
      <dgm:prSet phldrT="[Text]"/>
      <dgm:spPr/>
      <dgm:t>
        <a:bodyPr/>
        <a:lstStyle/>
        <a:p>
          <a:r>
            <a:rPr lang="en-GB" dirty="0" smtClean="0"/>
            <a:t>Ashford, Shepway and Canterbury</a:t>
          </a:r>
          <a:endParaRPr lang="en-GB" dirty="0"/>
        </a:p>
      </dgm:t>
    </dgm:pt>
    <dgm:pt modelId="{702FC472-C043-430F-B93B-475431F74938}" type="parTrans" cxnId="{6CDCD459-2A9B-4809-85CF-55802F1D2100}">
      <dgm:prSet/>
      <dgm:spPr/>
      <dgm:t>
        <a:bodyPr/>
        <a:lstStyle/>
        <a:p>
          <a:endParaRPr lang="en-GB"/>
        </a:p>
      </dgm:t>
    </dgm:pt>
    <dgm:pt modelId="{BB35F020-B21A-40BF-BF40-C16025C2E80B}" type="sibTrans" cxnId="{6CDCD459-2A9B-4809-85CF-55802F1D2100}">
      <dgm:prSet/>
      <dgm:spPr/>
      <dgm:t>
        <a:bodyPr/>
        <a:lstStyle/>
        <a:p>
          <a:endParaRPr lang="en-GB"/>
        </a:p>
      </dgm:t>
    </dgm:pt>
    <dgm:pt modelId="{D02FCD22-5BAB-48C8-98E8-7B078D3F0628}">
      <dgm:prSet phldrT="[Text]"/>
      <dgm:spPr/>
      <dgm:t>
        <a:bodyPr/>
        <a:lstStyle/>
        <a:p>
          <a:r>
            <a:rPr lang="en-GB" b="1" dirty="0" smtClean="0"/>
            <a:t>BIG Investment </a:t>
          </a:r>
          <a:r>
            <a:rPr lang="en-GB" dirty="0" smtClean="0"/>
            <a:t>August 2017 -</a:t>
          </a:r>
          <a:br>
            <a:rPr lang="en-GB" dirty="0" smtClean="0"/>
          </a:br>
          <a:r>
            <a:rPr lang="en-GB" dirty="0" smtClean="0"/>
            <a:t>January 2019</a:t>
          </a:r>
        </a:p>
        <a:p>
          <a:endParaRPr lang="en-GB" dirty="0" smtClean="0"/>
        </a:p>
        <a:p>
          <a:r>
            <a:rPr lang="en-GB" b="0" dirty="0" smtClean="0"/>
            <a:t>Grouping Commitment to July 2021 </a:t>
          </a:r>
          <a:endParaRPr lang="en-GB" dirty="0"/>
        </a:p>
      </dgm:t>
    </dgm:pt>
    <dgm:pt modelId="{4342E606-BEA5-4735-9048-7F2A82F0D8CA}" type="parTrans" cxnId="{9B05084F-B81D-47F2-A771-BA56088AA88C}">
      <dgm:prSet/>
      <dgm:spPr/>
      <dgm:t>
        <a:bodyPr/>
        <a:lstStyle/>
        <a:p>
          <a:endParaRPr lang="en-GB"/>
        </a:p>
      </dgm:t>
    </dgm:pt>
    <dgm:pt modelId="{D055FC4E-70A5-4567-91F8-E29D80F735AD}" type="sibTrans" cxnId="{9B05084F-B81D-47F2-A771-BA56088AA88C}">
      <dgm:prSet/>
      <dgm:spPr/>
      <dgm:t>
        <a:bodyPr/>
        <a:lstStyle/>
        <a:p>
          <a:endParaRPr lang="en-GB"/>
        </a:p>
      </dgm:t>
    </dgm:pt>
    <dgm:pt modelId="{DC0F18D3-133E-488A-8636-2CF75B19AAFF}">
      <dgm:prSet phldrT="[Text]"/>
      <dgm:spPr/>
      <dgm:t>
        <a:bodyPr/>
        <a:lstStyle/>
        <a:p>
          <a:r>
            <a:rPr lang="en-GB" dirty="0" smtClean="0"/>
            <a:t>Thanet and Maidstone</a:t>
          </a:r>
          <a:endParaRPr lang="en-GB" dirty="0"/>
        </a:p>
      </dgm:t>
    </dgm:pt>
    <dgm:pt modelId="{BBD1D9F0-1560-4B79-B1AD-2C5DEA9769F8}" type="parTrans" cxnId="{9E50A5B1-A420-4803-9763-2BF65DBCC1BF}">
      <dgm:prSet/>
      <dgm:spPr/>
      <dgm:t>
        <a:bodyPr/>
        <a:lstStyle/>
        <a:p>
          <a:endParaRPr lang="en-GB"/>
        </a:p>
      </dgm:t>
    </dgm:pt>
    <dgm:pt modelId="{09F6848D-3AEA-4E5F-9CFA-F5CFDEE8A368}" type="sibTrans" cxnId="{9E50A5B1-A420-4803-9763-2BF65DBCC1BF}">
      <dgm:prSet/>
      <dgm:spPr/>
      <dgm:t>
        <a:bodyPr/>
        <a:lstStyle/>
        <a:p>
          <a:endParaRPr lang="en-GB"/>
        </a:p>
      </dgm:t>
    </dgm:pt>
    <dgm:pt modelId="{C417B788-B47F-42F0-958C-BCFC51958BB5}">
      <dgm:prSet phldrT="[Text]"/>
      <dgm:spPr/>
      <dgm:t>
        <a:bodyPr/>
        <a:lstStyle/>
        <a:p>
          <a:r>
            <a:rPr lang="en-GB" b="1" dirty="0" smtClean="0"/>
            <a:t>BIG Investment </a:t>
          </a:r>
          <a:r>
            <a:rPr lang="en-GB" dirty="0" smtClean="0"/>
            <a:t>August 2018 -</a:t>
          </a:r>
          <a:br>
            <a:rPr lang="en-GB" dirty="0" smtClean="0"/>
          </a:br>
          <a:r>
            <a:rPr lang="en-GB" dirty="0" smtClean="0"/>
            <a:t>January 2020</a:t>
          </a:r>
        </a:p>
        <a:p>
          <a:endParaRPr lang="en-GB" dirty="0" smtClean="0"/>
        </a:p>
        <a:p>
          <a:endParaRPr lang="en-GB" b="0" dirty="0" smtClean="0"/>
        </a:p>
        <a:p>
          <a:r>
            <a:rPr lang="en-GB" b="0" dirty="0" smtClean="0"/>
            <a:t>Grouping Commitment to July 2021 </a:t>
          </a:r>
          <a:endParaRPr lang="en-GB" dirty="0"/>
        </a:p>
      </dgm:t>
    </dgm:pt>
    <dgm:pt modelId="{DE64C938-8D91-413B-B7E9-F73118D583E9}" type="parTrans" cxnId="{2B231098-A405-44AB-8F6A-C6060F607103}">
      <dgm:prSet/>
      <dgm:spPr/>
      <dgm:t>
        <a:bodyPr/>
        <a:lstStyle/>
        <a:p>
          <a:endParaRPr lang="en-GB"/>
        </a:p>
      </dgm:t>
    </dgm:pt>
    <dgm:pt modelId="{8D7A9251-24A3-46DB-B38E-DBC8E4358B60}" type="sibTrans" cxnId="{2B231098-A405-44AB-8F6A-C6060F607103}">
      <dgm:prSet/>
      <dgm:spPr/>
      <dgm:t>
        <a:bodyPr/>
        <a:lstStyle/>
        <a:p>
          <a:endParaRPr lang="en-GB"/>
        </a:p>
      </dgm:t>
    </dgm:pt>
    <dgm:pt modelId="{FA60C09C-1341-4C63-B4A9-78C24326E6E3}">
      <dgm:prSet/>
      <dgm:spPr/>
      <dgm:t>
        <a:bodyPr/>
        <a:lstStyle/>
        <a:p>
          <a:r>
            <a:rPr lang="en-GB" dirty="0" smtClean="0"/>
            <a:t>Tonbridge and Malling and Dover</a:t>
          </a:r>
          <a:endParaRPr lang="en-GB" dirty="0"/>
        </a:p>
      </dgm:t>
    </dgm:pt>
    <dgm:pt modelId="{E8C268DE-3556-4689-BF6B-FC5687DAE56D}" type="parTrans" cxnId="{94204987-2717-423B-ACFD-F6FC0249B139}">
      <dgm:prSet/>
      <dgm:spPr/>
      <dgm:t>
        <a:bodyPr/>
        <a:lstStyle/>
        <a:p>
          <a:endParaRPr lang="en-GB"/>
        </a:p>
      </dgm:t>
    </dgm:pt>
    <dgm:pt modelId="{63B82EC6-4C71-4EE5-9680-C6280600480B}" type="sibTrans" cxnId="{94204987-2717-423B-ACFD-F6FC0249B139}">
      <dgm:prSet/>
      <dgm:spPr/>
      <dgm:t>
        <a:bodyPr/>
        <a:lstStyle/>
        <a:p>
          <a:endParaRPr lang="en-GB"/>
        </a:p>
      </dgm:t>
    </dgm:pt>
    <dgm:pt modelId="{6F553C72-86AC-4D27-A54D-E979248CE702}">
      <dgm:prSet/>
      <dgm:spPr/>
      <dgm:t>
        <a:bodyPr/>
        <a:lstStyle/>
        <a:p>
          <a:endParaRPr lang="en-GB" dirty="0"/>
        </a:p>
      </dgm:t>
    </dgm:pt>
    <dgm:pt modelId="{6D4A9DC9-D1A9-46C8-AFDA-6E8CCC66F001}" type="parTrans" cxnId="{ECF33AEA-61ED-4FB1-ABA6-0E3442BF4D47}">
      <dgm:prSet/>
      <dgm:spPr/>
      <dgm:t>
        <a:bodyPr/>
        <a:lstStyle/>
        <a:p>
          <a:endParaRPr lang="en-GB"/>
        </a:p>
      </dgm:t>
    </dgm:pt>
    <dgm:pt modelId="{28625B60-6FC3-49A5-8AC8-CC2D6E4CFA3C}" type="sibTrans" cxnId="{ECF33AEA-61ED-4FB1-ABA6-0E3442BF4D47}">
      <dgm:prSet/>
      <dgm:spPr/>
      <dgm:t>
        <a:bodyPr/>
        <a:lstStyle/>
        <a:p>
          <a:endParaRPr lang="en-GB"/>
        </a:p>
      </dgm:t>
    </dgm:pt>
    <dgm:pt modelId="{494D3C85-CE85-43F4-A871-BB442AE42BBB}">
      <dgm:prSet/>
      <dgm:spPr/>
      <dgm:t>
        <a:bodyPr/>
        <a:lstStyle/>
        <a:p>
          <a:endParaRPr lang="en-GB"/>
        </a:p>
      </dgm:t>
    </dgm:pt>
    <dgm:pt modelId="{EBD915D5-76F3-483A-9E3D-74FD4D4252E5}" type="parTrans" cxnId="{B77E7F3E-AC3B-4961-AC6A-27C91C8A64CC}">
      <dgm:prSet/>
      <dgm:spPr/>
      <dgm:t>
        <a:bodyPr/>
        <a:lstStyle/>
        <a:p>
          <a:endParaRPr lang="en-GB"/>
        </a:p>
      </dgm:t>
    </dgm:pt>
    <dgm:pt modelId="{19186370-BF52-4B67-86C9-ED0F3401D925}" type="sibTrans" cxnId="{B77E7F3E-AC3B-4961-AC6A-27C91C8A64CC}">
      <dgm:prSet/>
      <dgm:spPr/>
      <dgm:t>
        <a:bodyPr/>
        <a:lstStyle/>
        <a:p>
          <a:endParaRPr lang="en-GB"/>
        </a:p>
      </dgm:t>
    </dgm:pt>
    <dgm:pt modelId="{0859BAA2-593D-4025-896F-536ACF134CAE}">
      <dgm:prSet/>
      <dgm:spPr/>
      <dgm:t>
        <a:bodyPr/>
        <a:lstStyle/>
        <a:p>
          <a:r>
            <a:rPr lang="en-GB" b="1" dirty="0" smtClean="0"/>
            <a:t>BIG Investment</a:t>
          </a:r>
          <a:br>
            <a:rPr lang="en-GB" b="1" dirty="0" smtClean="0"/>
          </a:br>
          <a:r>
            <a:rPr lang="en-GB" dirty="0" smtClean="0"/>
            <a:t>August 2019 -</a:t>
          </a:r>
          <a:br>
            <a:rPr lang="en-GB" dirty="0" smtClean="0"/>
          </a:br>
          <a:r>
            <a:rPr lang="en-GB" dirty="0" smtClean="0"/>
            <a:t>January 2021</a:t>
          </a:r>
        </a:p>
        <a:p>
          <a:endParaRPr lang="en-GB" dirty="0" smtClean="0"/>
        </a:p>
        <a:p>
          <a:endParaRPr lang="en-GB" b="0" dirty="0" smtClean="0"/>
        </a:p>
        <a:p>
          <a:r>
            <a:rPr lang="en-GB" b="0" dirty="0" smtClean="0"/>
            <a:t>Grouping Commitment to July 2021 </a:t>
          </a:r>
        </a:p>
      </dgm:t>
    </dgm:pt>
    <dgm:pt modelId="{9CE27FAB-96B4-4436-AE22-EB75D937849C}" type="parTrans" cxnId="{D1E924D3-3060-47C6-BD09-B1963B83340F}">
      <dgm:prSet/>
      <dgm:spPr/>
      <dgm:t>
        <a:bodyPr/>
        <a:lstStyle/>
        <a:p>
          <a:endParaRPr lang="en-GB"/>
        </a:p>
      </dgm:t>
    </dgm:pt>
    <dgm:pt modelId="{7E62AD9A-1CEA-47AB-8FF7-9EFC7C6FA0CB}" type="sibTrans" cxnId="{D1E924D3-3060-47C6-BD09-B1963B83340F}">
      <dgm:prSet/>
      <dgm:spPr/>
      <dgm:t>
        <a:bodyPr/>
        <a:lstStyle/>
        <a:p>
          <a:endParaRPr lang="en-GB"/>
        </a:p>
      </dgm:t>
    </dgm:pt>
    <dgm:pt modelId="{5AE3A30D-87F0-447F-A805-6704095BAE85}">
      <dgm:prSet/>
      <dgm:spPr/>
      <dgm:t>
        <a:bodyPr/>
        <a:lstStyle/>
        <a:p>
          <a:endParaRPr lang="en-GB"/>
        </a:p>
      </dgm:t>
    </dgm:pt>
    <dgm:pt modelId="{5C74A1D3-4DE5-469F-B084-59C83A4A3E3A}" type="parTrans" cxnId="{59DF08A7-72C3-48FE-9B1A-5441E6523584}">
      <dgm:prSet/>
      <dgm:spPr/>
      <dgm:t>
        <a:bodyPr/>
        <a:lstStyle/>
        <a:p>
          <a:endParaRPr lang="en-GB"/>
        </a:p>
      </dgm:t>
    </dgm:pt>
    <dgm:pt modelId="{B9A333F3-4732-4AC3-8DB8-9AE54CDC3FB0}" type="sibTrans" cxnId="{59DF08A7-72C3-48FE-9B1A-5441E6523584}">
      <dgm:prSet/>
      <dgm:spPr/>
      <dgm:t>
        <a:bodyPr/>
        <a:lstStyle/>
        <a:p>
          <a:endParaRPr lang="en-GB"/>
        </a:p>
      </dgm:t>
    </dgm:pt>
    <dgm:pt modelId="{69840BD9-1A7B-48D3-97AA-696A743D33AF}">
      <dgm:prSet/>
      <dgm:spPr/>
      <dgm:t>
        <a:bodyPr/>
        <a:lstStyle/>
        <a:p>
          <a:endParaRPr lang="en-GB"/>
        </a:p>
      </dgm:t>
    </dgm:pt>
    <dgm:pt modelId="{AB3532BF-61B2-421E-80FE-5C50C7A67101}" type="parTrans" cxnId="{BBEABD39-0D02-4AD4-B366-D85487066797}">
      <dgm:prSet/>
      <dgm:spPr/>
      <dgm:t>
        <a:bodyPr/>
        <a:lstStyle/>
        <a:p>
          <a:endParaRPr lang="en-GB"/>
        </a:p>
      </dgm:t>
    </dgm:pt>
    <dgm:pt modelId="{D9E51052-D9D0-42BC-A766-A7F26F2EE14E}" type="sibTrans" cxnId="{BBEABD39-0D02-4AD4-B366-D85487066797}">
      <dgm:prSet/>
      <dgm:spPr/>
      <dgm:t>
        <a:bodyPr/>
        <a:lstStyle/>
        <a:p>
          <a:endParaRPr lang="en-GB"/>
        </a:p>
      </dgm:t>
    </dgm:pt>
    <dgm:pt modelId="{06BDF725-EBA6-4126-99D4-3D3E8B9CF9CA}">
      <dgm:prSet phldrT="[Text]"/>
      <dgm:spPr/>
      <dgm:t>
        <a:bodyPr/>
        <a:lstStyle/>
        <a:p>
          <a:r>
            <a:rPr lang="en-GB" dirty="0" smtClean="0"/>
            <a:t>Resilience Hub</a:t>
          </a:r>
          <a:endParaRPr lang="en-GB" dirty="0"/>
        </a:p>
      </dgm:t>
    </dgm:pt>
    <dgm:pt modelId="{EF0C9FF3-FEF8-4491-AE83-21966BF7E54B}" type="parTrans" cxnId="{2E565F66-A730-4F8E-A364-68B2BCD59BC2}">
      <dgm:prSet/>
      <dgm:spPr/>
      <dgm:t>
        <a:bodyPr/>
        <a:lstStyle/>
        <a:p>
          <a:endParaRPr lang="en-GB"/>
        </a:p>
      </dgm:t>
    </dgm:pt>
    <dgm:pt modelId="{3DBA8A9C-AAC4-4B52-B6F6-0EFE1E1EFE9A}" type="sibTrans" cxnId="{2E565F66-A730-4F8E-A364-68B2BCD59BC2}">
      <dgm:prSet/>
      <dgm:spPr/>
      <dgm:t>
        <a:bodyPr/>
        <a:lstStyle/>
        <a:p>
          <a:endParaRPr lang="en-GB"/>
        </a:p>
      </dgm:t>
    </dgm:pt>
    <dgm:pt modelId="{3F991583-39B2-459C-A204-3C25E0122879}">
      <dgm:prSet phldrT="[Text]"/>
      <dgm:spPr/>
      <dgm:t>
        <a:bodyPr/>
        <a:lstStyle/>
        <a:p>
          <a:r>
            <a:rPr lang="en-GB" b="1" dirty="0" smtClean="0"/>
            <a:t>BIG Investment</a:t>
          </a:r>
          <a:br>
            <a:rPr lang="en-GB" b="1" dirty="0" smtClean="0"/>
          </a:br>
          <a:r>
            <a:rPr lang="en-GB" b="0" dirty="0" smtClean="0"/>
            <a:t>August 2016 -</a:t>
          </a:r>
          <a:br>
            <a:rPr lang="en-GB" b="0" dirty="0" smtClean="0"/>
          </a:br>
          <a:r>
            <a:rPr lang="en-GB" b="0" dirty="0" smtClean="0"/>
            <a:t>July 2021</a:t>
          </a:r>
        </a:p>
        <a:p>
          <a:endParaRPr lang="en-GB" b="0" dirty="0" smtClean="0"/>
        </a:p>
        <a:p>
          <a:r>
            <a:rPr lang="en-GB" b="1" dirty="0" smtClean="0"/>
            <a:t>Investment: </a:t>
          </a:r>
          <a:r>
            <a:rPr lang="en-GB" b="0" dirty="0" smtClean="0"/>
            <a:t>In Kind Adolescent Health Service</a:t>
          </a:r>
          <a:r>
            <a:rPr lang="en-GB" b="1" dirty="0" smtClean="0"/>
            <a:t> </a:t>
          </a:r>
          <a:endParaRPr lang="en-GB" b="1" dirty="0"/>
        </a:p>
      </dgm:t>
    </dgm:pt>
    <dgm:pt modelId="{D8A9EE1C-9112-4FD2-A318-D15E603FD023}" type="parTrans" cxnId="{6D573CA7-3E61-44E6-8F9E-681F1D36329A}">
      <dgm:prSet/>
      <dgm:spPr/>
      <dgm:t>
        <a:bodyPr/>
        <a:lstStyle/>
        <a:p>
          <a:endParaRPr lang="en-GB"/>
        </a:p>
      </dgm:t>
    </dgm:pt>
    <dgm:pt modelId="{9E7DCA11-9D41-4D5A-9DBE-FC64DEA5AE85}" type="sibTrans" cxnId="{6D573CA7-3E61-44E6-8F9E-681F1D36329A}">
      <dgm:prSet/>
      <dgm:spPr/>
      <dgm:t>
        <a:bodyPr/>
        <a:lstStyle/>
        <a:p>
          <a:endParaRPr lang="en-GB"/>
        </a:p>
      </dgm:t>
    </dgm:pt>
    <dgm:pt modelId="{C63BB988-7E6B-44FA-8D36-5A798A92E5ED}" type="pres">
      <dgm:prSet presAssocID="{15528226-99D7-42E0-8FA5-0E3E4C500050}" presName="Name0" presStyleCnt="0">
        <dgm:presLayoutVars>
          <dgm:chMax val="5"/>
          <dgm:chPref val="5"/>
          <dgm:dir/>
          <dgm:animLvl val="lvl"/>
        </dgm:presLayoutVars>
      </dgm:prSet>
      <dgm:spPr/>
      <dgm:t>
        <a:bodyPr/>
        <a:lstStyle/>
        <a:p>
          <a:endParaRPr lang="en-GB"/>
        </a:p>
      </dgm:t>
    </dgm:pt>
    <dgm:pt modelId="{C1AF664E-B5C3-4725-BD51-3DC823345EED}" type="pres">
      <dgm:prSet presAssocID="{06BDF725-EBA6-4126-99D4-3D3E8B9CF9CA}" presName="parentText1" presStyleLbl="node1" presStyleIdx="0" presStyleCnt="5" custLinFactNeighborX="-855" custLinFactNeighborY="3048">
        <dgm:presLayoutVars>
          <dgm:chMax/>
          <dgm:chPref val="3"/>
          <dgm:bulletEnabled val="1"/>
        </dgm:presLayoutVars>
      </dgm:prSet>
      <dgm:spPr/>
      <dgm:t>
        <a:bodyPr/>
        <a:lstStyle/>
        <a:p>
          <a:endParaRPr lang="en-GB"/>
        </a:p>
      </dgm:t>
    </dgm:pt>
    <dgm:pt modelId="{DE213771-95BA-43A4-8960-E831D91EE8D7}" type="pres">
      <dgm:prSet presAssocID="{06BDF725-EBA6-4126-99D4-3D3E8B9CF9CA}" presName="childText1" presStyleLbl="solidAlignAcc1" presStyleIdx="0" presStyleCnt="5">
        <dgm:presLayoutVars>
          <dgm:chMax val="0"/>
          <dgm:chPref val="0"/>
          <dgm:bulletEnabled val="1"/>
        </dgm:presLayoutVars>
      </dgm:prSet>
      <dgm:spPr/>
      <dgm:t>
        <a:bodyPr/>
        <a:lstStyle/>
        <a:p>
          <a:endParaRPr lang="en-GB"/>
        </a:p>
      </dgm:t>
    </dgm:pt>
    <dgm:pt modelId="{E4292BFD-B824-460A-83A7-7DD37CF6C53F}" type="pres">
      <dgm:prSet presAssocID="{62AE66F7-D009-4EA7-8A53-6F81369519FF}" presName="parentText2" presStyleLbl="node1" presStyleIdx="1" presStyleCnt="5">
        <dgm:presLayoutVars>
          <dgm:chMax/>
          <dgm:chPref val="3"/>
          <dgm:bulletEnabled val="1"/>
        </dgm:presLayoutVars>
      </dgm:prSet>
      <dgm:spPr/>
      <dgm:t>
        <a:bodyPr/>
        <a:lstStyle/>
        <a:p>
          <a:endParaRPr lang="en-GB"/>
        </a:p>
      </dgm:t>
    </dgm:pt>
    <dgm:pt modelId="{DAFE3869-9C3D-4596-A18E-E8C3954361D2}" type="pres">
      <dgm:prSet presAssocID="{62AE66F7-D009-4EA7-8A53-6F81369519FF}" presName="childText2" presStyleLbl="solidAlignAcc1" presStyleIdx="1" presStyleCnt="5">
        <dgm:presLayoutVars>
          <dgm:chMax val="0"/>
          <dgm:chPref val="0"/>
          <dgm:bulletEnabled val="1"/>
        </dgm:presLayoutVars>
      </dgm:prSet>
      <dgm:spPr/>
      <dgm:t>
        <a:bodyPr/>
        <a:lstStyle/>
        <a:p>
          <a:endParaRPr lang="en-GB"/>
        </a:p>
      </dgm:t>
    </dgm:pt>
    <dgm:pt modelId="{58DE35A3-39FC-49DF-9A07-E8DEF031C4E2}" type="pres">
      <dgm:prSet presAssocID="{BF8516E8-3B1B-4AC2-8337-1AE84FB791B5}" presName="parentText3" presStyleLbl="node1" presStyleIdx="2" presStyleCnt="5">
        <dgm:presLayoutVars>
          <dgm:chMax/>
          <dgm:chPref val="3"/>
          <dgm:bulletEnabled val="1"/>
        </dgm:presLayoutVars>
      </dgm:prSet>
      <dgm:spPr/>
      <dgm:t>
        <a:bodyPr/>
        <a:lstStyle/>
        <a:p>
          <a:endParaRPr lang="en-GB"/>
        </a:p>
      </dgm:t>
    </dgm:pt>
    <dgm:pt modelId="{3D21C520-3CF8-411D-A688-BBB4E8D3E64E}" type="pres">
      <dgm:prSet presAssocID="{BF8516E8-3B1B-4AC2-8337-1AE84FB791B5}" presName="childText3" presStyleLbl="solidAlignAcc1" presStyleIdx="2" presStyleCnt="5">
        <dgm:presLayoutVars>
          <dgm:chMax val="0"/>
          <dgm:chPref val="0"/>
          <dgm:bulletEnabled val="1"/>
        </dgm:presLayoutVars>
      </dgm:prSet>
      <dgm:spPr/>
      <dgm:t>
        <a:bodyPr/>
        <a:lstStyle/>
        <a:p>
          <a:endParaRPr lang="en-GB"/>
        </a:p>
      </dgm:t>
    </dgm:pt>
    <dgm:pt modelId="{1A08EB5C-41E9-418D-9793-C769421B8B85}" type="pres">
      <dgm:prSet presAssocID="{DC0F18D3-133E-488A-8636-2CF75B19AAFF}" presName="parentText4" presStyleLbl="node1" presStyleIdx="3" presStyleCnt="5">
        <dgm:presLayoutVars>
          <dgm:chMax/>
          <dgm:chPref val="3"/>
          <dgm:bulletEnabled val="1"/>
        </dgm:presLayoutVars>
      </dgm:prSet>
      <dgm:spPr/>
      <dgm:t>
        <a:bodyPr/>
        <a:lstStyle/>
        <a:p>
          <a:endParaRPr lang="en-GB"/>
        </a:p>
      </dgm:t>
    </dgm:pt>
    <dgm:pt modelId="{50F410E1-1B2E-44C3-A8B9-449991EF57B5}" type="pres">
      <dgm:prSet presAssocID="{DC0F18D3-133E-488A-8636-2CF75B19AAFF}" presName="childText4" presStyleLbl="solidAlignAcc1" presStyleIdx="3" presStyleCnt="5">
        <dgm:presLayoutVars>
          <dgm:chMax val="0"/>
          <dgm:chPref val="0"/>
          <dgm:bulletEnabled val="1"/>
        </dgm:presLayoutVars>
      </dgm:prSet>
      <dgm:spPr/>
      <dgm:t>
        <a:bodyPr/>
        <a:lstStyle/>
        <a:p>
          <a:endParaRPr lang="en-GB"/>
        </a:p>
      </dgm:t>
    </dgm:pt>
    <dgm:pt modelId="{FED058D3-6F1E-40D5-8E26-A66DB1F7428C}" type="pres">
      <dgm:prSet presAssocID="{FA60C09C-1341-4C63-B4A9-78C24326E6E3}" presName="parentText5" presStyleLbl="node1" presStyleIdx="4" presStyleCnt="5">
        <dgm:presLayoutVars>
          <dgm:chMax/>
          <dgm:chPref val="3"/>
          <dgm:bulletEnabled val="1"/>
        </dgm:presLayoutVars>
      </dgm:prSet>
      <dgm:spPr/>
      <dgm:t>
        <a:bodyPr/>
        <a:lstStyle/>
        <a:p>
          <a:endParaRPr lang="en-GB"/>
        </a:p>
      </dgm:t>
    </dgm:pt>
    <dgm:pt modelId="{AD299F4D-3B13-4541-822A-CC3E6F018511}" type="pres">
      <dgm:prSet presAssocID="{FA60C09C-1341-4C63-B4A9-78C24326E6E3}" presName="childText5" presStyleLbl="solidAlignAcc1" presStyleIdx="4" presStyleCnt="5" custScaleY="91473" custLinFactNeighborY="-5289">
        <dgm:presLayoutVars>
          <dgm:chMax val="0"/>
          <dgm:chPref val="0"/>
          <dgm:bulletEnabled val="1"/>
        </dgm:presLayoutVars>
      </dgm:prSet>
      <dgm:spPr/>
      <dgm:t>
        <a:bodyPr/>
        <a:lstStyle/>
        <a:p>
          <a:endParaRPr lang="en-GB"/>
        </a:p>
      </dgm:t>
    </dgm:pt>
  </dgm:ptLst>
  <dgm:cxnLst>
    <dgm:cxn modelId="{21A06600-984A-471D-A4BA-024DB17F2A33}" type="presOf" srcId="{69840BD9-1A7B-48D3-97AA-696A743D33AF}" destId="{DAFE3869-9C3D-4596-A18E-E8C3954361D2}" srcOrd="0" destOrd="1" presId="urn:microsoft.com/office/officeart/2009/3/layout/IncreasingArrowsProcess"/>
    <dgm:cxn modelId="{2F806D7D-E77B-40D2-9B48-457780E6BD98}" srcId="{62AE66F7-D009-4EA7-8A53-6F81369519FF}" destId="{A10CE5FD-4B94-4EE6-8DFC-C563A4D72E95}" srcOrd="0" destOrd="0" parTransId="{8EFAAE55-A94E-40CC-8F83-59E5BE41E933}" sibTransId="{6E2C2A06-F210-4344-83FD-D215AFA1B82D}"/>
    <dgm:cxn modelId="{D1E924D3-3060-47C6-BD09-B1963B83340F}" srcId="{FA60C09C-1341-4C63-B4A9-78C24326E6E3}" destId="{0859BAA2-593D-4025-896F-536ACF134CAE}" srcOrd="0" destOrd="0" parTransId="{9CE27FAB-96B4-4436-AE22-EB75D937849C}" sibTransId="{7E62AD9A-1CEA-47AB-8FF7-9EFC7C6FA0CB}"/>
    <dgm:cxn modelId="{2B231098-A405-44AB-8F6A-C6060F607103}" srcId="{DC0F18D3-133E-488A-8636-2CF75B19AAFF}" destId="{C417B788-B47F-42F0-958C-BCFC51958BB5}" srcOrd="0" destOrd="0" parTransId="{DE64C938-8D91-413B-B7E9-F73118D583E9}" sibTransId="{8D7A9251-24A3-46DB-B38E-DBC8E4358B60}"/>
    <dgm:cxn modelId="{71C335BD-4DAD-4014-8BEC-A86EB0098E37}" type="presOf" srcId="{A10CE5FD-4B94-4EE6-8DFC-C563A4D72E95}" destId="{DAFE3869-9C3D-4596-A18E-E8C3954361D2}" srcOrd="0" destOrd="0" presId="urn:microsoft.com/office/officeart/2009/3/layout/IncreasingArrowsProcess"/>
    <dgm:cxn modelId="{A4F9734C-FEFA-4BF6-9C24-C00E39731680}" type="presOf" srcId="{BF8516E8-3B1B-4AC2-8337-1AE84FB791B5}" destId="{58DE35A3-39FC-49DF-9A07-E8DEF031C4E2}" srcOrd="0" destOrd="0" presId="urn:microsoft.com/office/officeart/2009/3/layout/IncreasingArrowsProcess"/>
    <dgm:cxn modelId="{8A85BBAF-2F8F-487C-BE66-1F6438B85A1E}" type="presOf" srcId="{DC0F18D3-133E-488A-8636-2CF75B19AAFF}" destId="{1A08EB5C-41E9-418D-9793-C769421B8B85}" srcOrd="0" destOrd="0" presId="urn:microsoft.com/office/officeart/2009/3/layout/IncreasingArrowsProcess"/>
    <dgm:cxn modelId="{279F4246-004B-49FB-843F-C14E5CF65A07}" type="presOf" srcId="{C417B788-B47F-42F0-958C-BCFC51958BB5}" destId="{50F410E1-1B2E-44C3-A8B9-449991EF57B5}" srcOrd="0" destOrd="0" presId="urn:microsoft.com/office/officeart/2009/3/layout/IncreasingArrowsProcess"/>
    <dgm:cxn modelId="{9B05084F-B81D-47F2-A771-BA56088AA88C}" srcId="{BF8516E8-3B1B-4AC2-8337-1AE84FB791B5}" destId="{D02FCD22-5BAB-48C8-98E8-7B078D3F0628}" srcOrd="0" destOrd="0" parTransId="{4342E606-BEA5-4735-9048-7F2A82F0D8CA}" sibTransId="{D055FC4E-70A5-4567-91F8-E29D80F735AD}"/>
    <dgm:cxn modelId="{79FAFB58-07F8-4F9F-B39A-495A0C82528B}" type="presOf" srcId="{3F991583-39B2-459C-A204-3C25E0122879}" destId="{DE213771-95BA-43A4-8960-E831D91EE8D7}" srcOrd="0" destOrd="0" presId="urn:microsoft.com/office/officeart/2009/3/layout/IncreasingArrowsProcess"/>
    <dgm:cxn modelId="{AE539D30-9C11-47BE-ACB8-287F995C0036}" type="presOf" srcId="{62AE66F7-D009-4EA7-8A53-6F81369519FF}" destId="{E4292BFD-B824-460A-83A7-7DD37CF6C53F}" srcOrd="0" destOrd="0" presId="urn:microsoft.com/office/officeart/2009/3/layout/IncreasingArrowsProcess"/>
    <dgm:cxn modelId="{5E23AA64-B82C-46AC-A305-968304D80D8D}" type="presOf" srcId="{15528226-99D7-42E0-8FA5-0E3E4C500050}" destId="{C63BB988-7E6B-44FA-8D36-5A798A92E5ED}" srcOrd="0" destOrd="0" presId="urn:microsoft.com/office/officeart/2009/3/layout/IncreasingArrowsProcess"/>
    <dgm:cxn modelId="{94204987-2717-423B-ACFD-F6FC0249B139}" srcId="{15528226-99D7-42E0-8FA5-0E3E4C500050}" destId="{FA60C09C-1341-4C63-B4A9-78C24326E6E3}" srcOrd="4" destOrd="0" parTransId="{E8C268DE-3556-4689-BF6B-FC5687DAE56D}" sibTransId="{63B82EC6-4C71-4EE5-9680-C6280600480B}"/>
    <dgm:cxn modelId="{B77E7F3E-AC3B-4961-AC6A-27C91C8A64CC}" srcId="{DC0F18D3-133E-488A-8636-2CF75B19AAFF}" destId="{494D3C85-CE85-43F4-A871-BB442AE42BBB}" srcOrd="1" destOrd="0" parTransId="{EBD915D5-76F3-483A-9E3D-74FD4D4252E5}" sibTransId="{19186370-BF52-4B67-86C9-ED0F3401D925}"/>
    <dgm:cxn modelId="{C14B588D-9A1B-4EB3-9FC3-BA8D4A9BABEA}" type="presOf" srcId="{494D3C85-CE85-43F4-A871-BB442AE42BBB}" destId="{50F410E1-1B2E-44C3-A8B9-449991EF57B5}" srcOrd="0" destOrd="1" presId="urn:microsoft.com/office/officeart/2009/3/layout/IncreasingArrowsProcess"/>
    <dgm:cxn modelId="{7AD28CDA-8DDA-492E-84A0-FB6A74E4C8A2}" srcId="{15528226-99D7-42E0-8FA5-0E3E4C500050}" destId="{62AE66F7-D009-4EA7-8A53-6F81369519FF}" srcOrd="1" destOrd="0" parTransId="{3F4C83AC-171B-484F-8D9D-28F314694217}" sibTransId="{20E09E3A-E76C-45BD-AF5E-EE6B76476808}"/>
    <dgm:cxn modelId="{2E565F66-A730-4F8E-A364-68B2BCD59BC2}" srcId="{15528226-99D7-42E0-8FA5-0E3E4C500050}" destId="{06BDF725-EBA6-4126-99D4-3D3E8B9CF9CA}" srcOrd="0" destOrd="0" parTransId="{EF0C9FF3-FEF8-4491-AE83-21966BF7E54B}" sibTransId="{3DBA8A9C-AAC4-4B52-B6F6-0EFE1E1EFE9A}"/>
    <dgm:cxn modelId="{ECF33AEA-61ED-4FB1-ABA6-0E3442BF4D47}" srcId="{DC0F18D3-133E-488A-8636-2CF75B19AAFF}" destId="{6F553C72-86AC-4D27-A54D-E979248CE702}" srcOrd="2" destOrd="0" parTransId="{6D4A9DC9-D1A9-46C8-AFDA-6E8CCC66F001}" sibTransId="{28625B60-6FC3-49A5-8AC8-CC2D6E4CFA3C}"/>
    <dgm:cxn modelId="{4A16E92C-8BD1-4745-8560-E04EE8C6EC98}" type="presOf" srcId="{06BDF725-EBA6-4126-99D4-3D3E8B9CF9CA}" destId="{C1AF664E-B5C3-4725-BD51-3DC823345EED}" srcOrd="0" destOrd="0" presId="urn:microsoft.com/office/officeart/2009/3/layout/IncreasingArrowsProcess"/>
    <dgm:cxn modelId="{9E50A5B1-A420-4803-9763-2BF65DBCC1BF}" srcId="{15528226-99D7-42E0-8FA5-0E3E4C500050}" destId="{DC0F18D3-133E-488A-8636-2CF75B19AAFF}" srcOrd="3" destOrd="0" parTransId="{BBD1D9F0-1560-4B79-B1AD-2C5DEA9769F8}" sibTransId="{09F6848D-3AEA-4E5F-9CFA-F5CFDEE8A368}"/>
    <dgm:cxn modelId="{BBEABD39-0D02-4AD4-B366-D85487066797}" srcId="{62AE66F7-D009-4EA7-8A53-6F81369519FF}" destId="{69840BD9-1A7B-48D3-97AA-696A743D33AF}" srcOrd="1" destOrd="0" parTransId="{AB3532BF-61B2-421E-80FE-5C50C7A67101}" sibTransId="{D9E51052-D9D0-42BC-A766-A7F26F2EE14E}"/>
    <dgm:cxn modelId="{1EAD8C99-4624-4364-A711-FF64FF12C543}" type="presOf" srcId="{6F553C72-86AC-4D27-A54D-E979248CE702}" destId="{50F410E1-1B2E-44C3-A8B9-449991EF57B5}" srcOrd="0" destOrd="2" presId="urn:microsoft.com/office/officeart/2009/3/layout/IncreasingArrowsProcess"/>
    <dgm:cxn modelId="{6CDCD459-2A9B-4809-85CF-55802F1D2100}" srcId="{15528226-99D7-42E0-8FA5-0E3E4C500050}" destId="{BF8516E8-3B1B-4AC2-8337-1AE84FB791B5}" srcOrd="2" destOrd="0" parTransId="{702FC472-C043-430F-B93B-475431F74938}" sibTransId="{BB35F020-B21A-40BF-BF40-C16025C2E80B}"/>
    <dgm:cxn modelId="{6DEFBEC4-A220-42EA-AD53-07FABD970223}" type="presOf" srcId="{D02FCD22-5BAB-48C8-98E8-7B078D3F0628}" destId="{3D21C520-3CF8-411D-A688-BBB4E8D3E64E}" srcOrd="0" destOrd="0" presId="urn:microsoft.com/office/officeart/2009/3/layout/IncreasingArrowsProcess"/>
    <dgm:cxn modelId="{59DF08A7-72C3-48FE-9B1A-5441E6523584}" srcId="{15528226-99D7-42E0-8FA5-0E3E4C500050}" destId="{5AE3A30D-87F0-447F-A805-6704095BAE85}" srcOrd="5" destOrd="0" parTransId="{5C74A1D3-4DE5-469F-B084-59C83A4A3E3A}" sibTransId="{B9A333F3-4732-4AC3-8DB8-9AE54CDC3FB0}"/>
    <dgm:cxn modelId="{98D14BDD-CA40-4DC0-AEF7-0196EA6378CB}" type="presOf" srcId="{FA60C09C-1341-4C63-B4A9-78C24326E6E3}" destId="{FED058D3-6F1E-40D5-8E26-A66DB1F7428C}" srcOrd="0" destOrd="0" presId="urn:microsoft.com/office/officeart/2009/3/layout/IncreasingArrowsProcess"/>
    <dgm:cxn modelId="{6D573CA7-3E61-44E6-8F9E-681F1D36329A}" srcId="{06BDF725-EBA6-4126-99D4-3D3E8B9CF9CA}" destId="{3F991583-39B2-459C-A204-3C25E0122879}" srcOrd="0" destOrd="0" parTransId="{D8A9EE1C-9112-4FD2-A318-D15E603FD023}" sibTransId="{9E7DCA11-9D41-4D5A-9DBE-FC64DEA5AE85}"/>
    <dgm:cxn modelId="{52EAA0FD-B167-41E8-9FD9-033D8C1A6D0F}" type="presOf" srcId="{0859BAA2-593D-4025-896F-536ACF134CAE}" destId="{AD299F4D-3B13-4541-822A-CC3E6F018511}" srcOrd="0" destOrd="0" presId="urn:microsoft.com/office/officeart/2009/3/layout/IncreasingArrowsProcess"/>
    <dgm:cxn modelId="{359E3E0A-CC8A-4B7D-9EF5-29A126F42895}" type="presParOf" srcId="{C63BB988-7E6B-44FA-8D36-5A798A92E5ED}" destId="{C1AF664E-B5C3-4725-BD51-3DC823345EED}" srcOrd="0" destOrd="0" presId="urn:microsoft.com/office/officeart/2009/3/layout/IncreasingArrowsProcess"/>
    <dgm:cxn modelId="{AA3B3EEA-11BB-4164-A865-ACABF08AEFCA}" type="presParOf" srcId="{C63BB988-7E6B-44FA-8D36-5A798A92E5ED}" destId="{DE213771-95BA-43A4-8960-E831D91EE8D7}" srcOrd="1" destOrd="0" presId="urn:microsoft.com/office/officeart/2009/3/layout/IncreasingArrowsProcess"/>
    <dgm:cxn modelId="{A218B625-5F20-45D5-AAE3-4DF5C592E457}" type="presParOf" srcId="{C63BB988-7E6B-44FA-8D36-5A798A92E5ED}" destId="{E4292BFD-B824-460A-83A7-7DD37CF6C53F}" srcOrd="2" destOrd="0" presId="urn:microsoft.com/office/officeart/2009/3/layout/IncreasingArrowsProcess"/>
    <dgm:cxn modelId="{759FA869-45B0-4324-ACCB-2A34030A08CC}" type="presParOf" srcId="{C63BB988-7E6B-44FA-8D36-5A798A92E5ED}" destId="{DAFE3869-9C3D-4596-A18E-E8C3954361D2}" srcOrd="3" destOrd="0" presId="urn:microsoft.com/office/officeart/2009/3/layout/IncreasingArrowsProcess"/>
    <dgm:cxn modelId="{E7764922-AE55-4D16-856C-10D6A324943E}" type="presParOf" srcId="{C63BB988-7E6B-44FA-8D36-5A798A92E5ED}" destId="{58DE35A3-39FC-49DF-9A07-E8DEF031C4E2}" srcOrd="4" destOrd="0" presId="urn:microsoft.com/office/officeart/2009/3/layout/IncreasingArrowsProcess"/>
    <dgm:cxn modelId="{C2ACABAF-0E7B-4172-AD49-61EE82F79D2D}" type="presParOf" srcId="{C63BB988-7E6B-44FA-8D36-5A798A92E5ED}" destId="{3D21C520-3CF8-411D-A688-BBB4E8D3E64E}" srcOrd="5" destOrd="0" presId="urn:microsoft.com/office/officeart/2009/3/layout/IncreasingArrowsProcess"/>
    <dgm:cxn modelId="{18239B58-BE3F-4149-8E7B-071526BF0D88}" type="presParOf" srcId="{C63BB988-7E6B-44FA-8D36-5A798A92E5ED}" destId="{1A08EB5C-41E9-418D-9793-C769421B8B85}" srcOrd="6" destOrd="0" presId="urn:microsoft.com/office/officeart/2009/3/layout/IncreasingArrowsProcess"/>
    <dgm:cxn modelId="{FC5C67A9-E875-4F46-AC60-5860CC0D897E}" type="presParOf" srcId="{C63BB988-7E6B-44FA-8D36-5A798A92E5ED}" destId="{50F410E1-1B2E-44C3-A8B9-449991EF57B5}" srcOrd="7" destOrd="0" presId="urn:microsoft.com/office/officeart/2009/3/layout/IncreasingArrowsProcess"/>
    <dgm:cxn modelId="{DB54A6F0-34A5-47D5-B17E-25A0DE9ACEB5}" type="presParOf" srcId="{C63BB988-7E6B-44FA-8D36-5A798A92E5ED}" destId="{FED058D3-6F1E-40D5-8E26-A66DB1F7428C}" srcOrd="8" destOrd="0" presId="urn:microsoft.com/office/officeart/2009/3/layout/IncreasingArrowsProcess"/>
    <dgm:cxn modelId="{FDC6DC2F-FDBC-47A5-A097-6D3AEDD856B3}" type="presParOf" srcId="{C63BB988-7E6B-44FA-8D36-5A798A92E5ED}" destId="{AD299F4D-3B13-4541-822A-CC3E6F018511}" srcOrd="9"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2321C8-E76F-408E-B6A6-EC3FCD9742BC}">
      <dsp:nvSpPr>
        <dsp:cNvPr id="0" name=""/>
        <dsp:cNvSpPr/>
      </dsp:nvSpPr>
      <dsp:spPr>
        <a:xfrm>
          <a:off x="0" y="995275"/>
          <a:ext cx="3745111" cy="3745111"/>
        </a:xfrm>
        <a:prstGeom prst="diamond">
          <a:avLst/>
        </a:prstGeom>
        <a:solidFill>
          <a:schemeClr val="accent1">
            <a:tint val="55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8E801B4-D253-4E12-BDC6-C620733C111A}">
      <dsp:nvSpPr>
        <dsp:cNvPr id="0" name=""/>
        <dsp:cNvSpPr/>
      </dsp:nvSpPr>
      <dsp:spPr>
        <a:xfrm>
          <a:off x="355785" y="1351061"/>
          <a:ext cx="1460593" cy="1460593"/>
        </a:xfrm>
        <a:prstGeom prst="roundRect">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1" kern="1200" dirty="0" smtClean="0"/>
            <a:t>Performance and Quantitative Data </a:t>
          </a:r>
          <a:endParaRPr lang="en-GB" sz="1700" b="1" kern="1200" dirty="0"/>
        </a:p>
      </dsp:txBody>
      <dsp:txXfrm>
        <a:off x="427085" y="1422361"/>
        <a:ext cx="1317993" cy="1317993"/>
      </dsp:txXfrm>
    </dsp:sp>
    <dsp:sp modelId="{6CDDC912-FF0D-4C66-B5D6-CE004D0B8929}">
      <dsp:nvSpPr>
        <dsp:cNvPr id="0" name=""/>
        <dsp:cNvSpPr/>
      </dsp:nvSpPr>
      <dsp:spPr>
        <a:xfrm>
          <a:off x="1928732" y="1351061"/>
          <a:ext cx="1460593" cy="1460593"/>
        </a:xfrm>
        <a:prstGeom prst="roundRect">
          <a:avLst/>
        </a:prstGeom>
        <a:gradFill rotWithShape="0">
          <a:gsLst>
            <a:gs pos="0">
              <a:schemeClr val="accent1">
                <a:shade val="50000"/>
                <a:hueOff val="180719"/>
                <a:satOff val="-3780"/>
                <a:lumOff val="21031"/>
                <a:alphaOff val="0"/>
                <a:shade val="51000"/>
                <a:satMod val="130000"/>
              </a:schemeClr>
            </a:gs>
            <a:gs pos="80000">
              <a:schemeClr val="accent1">
                <a:shade val="50000"/>
                <a:hueOff val="180719"/>
                <a:satOff val="-3780"/>
                <a:lumOff val="21031"/>
                <a:alphaOff val="0"/>
                <a:shade val="93000"/>
                <a:satMod val="130000"/>
              </a:schemeClr>
            </a:gs>
            <a:gs pos="100000">
              <a:schemeClr val="accent1">
                <a:shade val="50000"/>
                <a:hueOff val="180719"/>
                <a:satOff val="-3780"/>
                <a:lumOff val="2103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1" kern="1200" smtClean="0"/>
            <a:t>Audits and Qualitative Information</a:t>
          </a:r>
          <a:endParaRPr lang="en-GB" sz="1700" b="1" kern="1200" dirty="0"/>
        </a:p>
      </dsp:txBody>
      <dsp:txXfrm>
        <a:off x="2000032" y="1422361"/>
        <a:ext cx="1317993" cy="1317993"/>
      </dsp:txXfrm>
    </dsp:sp>
    <dsp:sp modelId="{6D81F31F-D605-4CEE-B5C3-AD5913B5640F}">
      <dsp:nvSpPr>
        <dsp:cNvPr id="0" name=""/>
        <dsp:cNvSpPr/>
      </dsp:nvSpPr>
      <dsp:spPr>
        <a:xfrm>
          <a:off x="355785" y="2924007"/>
          <a:ext cx="1460593" cy="1460593"/>
        </a:xfrm>
        <a:prstGeom prst="roundRect">
          <a:avLst/>
        </a:prstGeom>
        <a:gradFill rotWithShape="0">
          <a:gsLst>
            <a:gs pos="0">
              <a:schemeClr val="accent1">
                <a:shade val="50000"/>
                <a:hueOff val="361437"/>
                <a:satOff val="-7560"/>
                <a:lumOff val="42063"/>
                <a:alphaOff val="0"/>
                <a:shade val="51000"/>
                <a:satMod val="130000"/>
              </a:schemeClr>
            </a:gs>
            <a:gs pos="80000">
              <a:schemeClr val="accent1">
                <a:shade val="50000"/>
                <a:hueOff val="361437"/>
                <a:satOff val="-7560"/>
                <a:lumOff val="42063"/>
                <a:alphaOff val="0"/>
                <a:shade val="93000"/>
                <a:satMod val="130000"/>
              </a:schemeClr>
            </a:gs>
            <a:gs pos="100000">
              <a:schemeClr val="accent1">
                <a:shade val="50000"/>
                <a:hueOff val="361437"/>
                <a:satOff val="-7560"/>
                <a:lumOff val="4206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1" kern="1200" dirty="0" smtClean="0"/>
            <a:t>Staff competence and the employment deal  </a:t>
          </a:r>
          <a:endParaRPr lang="en-GB" sz="1700" b="1" kern="1200" dirty="0"/>
        </a:p>
      </dsp:txBody>
      <dsp:txXfrm>
        <a:off x="427085" y="2995307"/>
        <a:ext cx="1317993" cy="1317993"/>
      </dsp:txXfrm>
    </dsp:sp>
    <dsp:sp modelId="{D88A5C6A-76A3-49B1-86F2-AEB5C9EB72AB}">
      <dsp:nvSpPr>
        <dsp:cNvPr id="0" name=""/>
        <dsp:cNvSpPr/>
      </dsp:nvSpPr>
      <dsp:spPr>
        <a:xfrm>
          <a:off x="1928732" y="2924007"/>
          <a:ext cx="1460593" cy="1460593"/>
        </a:xfrm>
        <a:prstGeom prst="roundRect">
          <a:avLst/>
        </a:prstGeom>
        <a:gradFill rotWithShape="0">
          <a:gsLst>
            <a:gs pos="0">
              <a:schemeClr val="accent1">
                <a:shade val="50000"/>
                <a:hueOff val="180719"/>
                <a:satOff val="-3780"/>
                <a:lumOff val="21031"/>
                <a:alphaOff val="0"/>
                <a:shade val="51000"/>
                <a:satMod val="130000"/>
              </a:schemeClr>
            </a:gs>
            <a:gs pos="80000">
              <a:schemeClr val="accent1">
                <a:shade val="50000"/>
                <a:hueOff val="180719"/>
                <a:satOff val="-3780"/>
                <a:lumOff val="21031"/>
                <a:alphaOff val="0"/>
                <a:shade val="93000"/>
                <a:satMod val="130000"/>
              </a:schemeClr>
            </a:gs>
            <a:gs pos="100000">
              <a:schemeClr val="accent1">
                <a:shade val="50000"/>
                <a:hueOff val="180719"/>
                <a:satOff val="-3780"/>
                <a:lumOff val="2103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1" kern="1200" smtClean="0"/>
            <a:t>Partnership and service user feedback </a:t>
          </a:r>
          <a:endParaRPr lang="en-GB" sz="1700" b="1" kern="1200" dirty="0"/>
        </a:p>
      </dsp:txBody>
      <dsp:txXfrm>
        <a:off x="2000032" y="2995307"/>
        <a:ext cx="1317993" cy="13179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5E3FB7-CB64-444D-9D10-4EB410B6DCE8}">
      <dsp:nvSpPr>
        <dsp:cNvPr id="0" name=""/>
        <dsp:cNvSpPr/>
      </dsp:nvSpPr>
      <dsp:spPr>
        <a:xfrm>
          <a:off x="0" y="629"/>
          <a:ext cx="8425631" cy="11884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All children and families have core needs such as parenting, health and education. Children are supported by their family and in universal services to meet all their needs.</a:t>
          </a:r>
          <a:endParaRPr lang="en-GB" sz="1600" kern="1200" dirty="0"/>
        </a:p>
      </dsp:txBody>
      <dsp:txXfrm>
        <a:off x="1803969" y="629"/>
        <a:ext cx="6621661" cy="1188428"/>
      </dsp:txXfrm>
    </dsp:sp>
    <dsp:sp modelId="{7AC92575-6D32-4E9B-85F0-CD89FF1D3BF4}">
      <dsp:nvSpPr>
        <dsp:cNvPr id="0" name=""/>
        <dsp:cNvSpPr/>
      </dsp:nvSpPr>
      <dsp:spPr>
        <a:xfrm>
          <a:off x="100373" y="131164"/>
          <a:ext cx="1650749" cy="950742"/>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7F907C-8CC5-426F-A5BD-69285E91C6E7}">
      <dsp:nvSpPr>
        <dsp:cNvPr id="0" name=""/>
        <dsp:cNvSpPr/>
      </dsp:nvSpPr>
      <dsp:spPr>
        <a:xfrm>
          <a:off x="0" y="1307271"/>
          <a:ext cx="8425631" cy="11884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n-GB" sz="1600" kern="1200" dirty="0" smtClean="0"/>
            <a:t>Children and families with additional needs who would benefit from or who require extra help to improve education, parenting and/or behaviour or to meet specific health or emotional needs or to improve material situation. Child’s needs can be met by universal services working together or with the addition of some targeted services</a:t>
          </a:r>
          <a:endParaRPr lang="en-GB" sz="1600" kern="1200" dirty="0"/>
        </a:p>
        <a:p>
          <a:pPr marL="171450" lvl="1" indent="-171450" algn="l" defTabSz="711200">
            <a:lnSpc>
              <a:spcPct val="90000"/>
            </a:lnSpc>
            <a:spcBef>
              <a:spcPct val="0"/>
            </a:spcBef>
            <a:spcAft>
              <a:spcPct val="15000"/>
            </a:spcAft>
            <a:buChar char="••"/>
          </a:pPr>
          <a:endParaRPr lang="en-GB" sz="1600" kern="1200" dirty="0"/>
        </a:p>
      </dsp:txBody>
      <dsp:txXfrm>
        <a:off x="1803969" y="1307271"/>
        <a:ext cx="6621661" cy="1188428"/>
      </dsp:txXfrm>
    </dsp:sp>
    <dsp:sp modelId="{612DEA10-54A8-4925-A483-8B4B89EC2034}">
      <dsp:nvSpPr>
        <dsp:cNvPr id="0" name=""/>
        <dsp:cNvSpPr/>
      </dsp:nvSpPr>
      <dsp:spPr>
        <a:xfrm>
          <a:off x="136199" y="1415170"/>
          <a:ext cx="1685126" cy="950742"/>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6DDD2E-9723-400E-9944-F5781CF190F3}">
      <dsp:nvSpPr>
        <dsp:cNvPr id="0" name=""/>
        <dsp:cNvSpPr/>
      </dsp:nvSpPr>
      <dsp:spPr>
        <a:xfrm>
          <a:off x="0" y="2614542"/>
          <a:ext cx="8425631" cy="11884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Vulnerable children and their families with multiple or complex needs. Life chances would be impaired without coordinated support. A multi-agency plan is developed with the family. A wide range of services, including SCS or Early Help Units, might be involved</a:t>
          </a:r>
          <a:endParaRPr lang="en-GB" sz="1600" kern="1200" dirty="0"/>
        </a:p>
      </dsp:txBody>
      <dsp:txXfrm>
        <a:off x="1803969" y="2614542"/>
        <a:ext cx="6621661" cy="1188428"/>
      </dsp:txXfrm>
    </dsp:sp>
    <dsp:sp modelId="{853245DF-9F98-45B8-A1ED-9F345735A35B}">
      <dsp:nvSpPr>
        <dsp:cNvPr id="0" name=""/>
        <dsp:cNvSpPr/>
      </dsp:nvSpPr>
      <dsp:spPr>
        <a:xfrm>
          <a:off x="136199" y="2703817"/>
          <a:ext cx="1685126" cy="950742"/>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C2BACD-86D8-4EED-9DAE-E7314C56B4BC}">
      <dsp:nvSpPr>
        <dsp:cNvPr id="0" name=""/>
        <dsp:cNvSpPr/>
      </dsp:nvSpPr>
      <dsp:spPr>
        <a:xfrm>
          <a:off x="0" y="3921813"/>
          <a:ext cx="8425631" cy="11884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Children and/or family members are likely to suffer significant harm serious and lasting impairment without the intervention of specialist services, sometimes in a statutory role such as youth justice services.</a:t>
          </a:r>
        </a:p>
      </dsp:txBody>
      <dsp:txXfrm>
        <a:off x="1803969" y="3921813"/>
        <a:ext cx="6621661" cy="1188428"/>
      </dsp:txXfrm>
    </dsp:sp>
    <dsp:sp modelId="{3AC4EA5A-465B-470E-B6A5-0782C9B14FB5}">
      <dsp:nvSpPr>
        <dsp:cNvPr id="0" name=""/>
        <dsp:cNvSpPr/>
      </dsp:nvSpPr>
      <dsp:spPr>
        <a:xfrm>
          <a:off x="136199" y="4037728"/>
          <a:ext cx="1685126" cy="950742"/>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BD3BE9-7F7B-4065-A6A9-E1833C4F350F}">
      <dsp:nvSpPr>
        <dsp:cNvPr id="0" name=""/>
        <dsp:cNvSpPr/>
      </dsp:nvSpPr>
      <dsp:spPr>
        <a:xfrm rot="5400000">
          <a:off x="5649250" y="-2477612"/>
          <a:ext cx="455094" cy="5531104"/>
        </a:xfrm>
        <a:prstGeom prst="round2SameRect">
          <a:avLst/>
        </a:prstGeom>
        <a:solidFill>
          <a:schemeClr val="accent1">
            <a:alpha val="90000"/>
            <a:tint val="40000"/>
            <a:hueOff val="0"/>
            <a:satOff val="0"/>
            <a:lumOff val="0"/>
            <a:alphaOff val="0"/>
          </a:schemeClr>
        </a:solidFill>
        <a:ln w="25400" cap="flat" cmpd="sng" algn="ctr">
          <a:solidFill>
            <a:schemeClr val="tx2">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GB" sz="1800" kern="1200" dirty="0" smtClean="0"/>
            <a:t>Dec 2014 20%</a:t>
          </a:r>
          <a:endParaRPr lang="en-GB" sz="1800" kern="1200" dirty="0"/>
        </a:p>
      </dsp:txBody>
      <dsp:txXfrm rot="-5400000">
        <a:off x="3111245" y="82609"/>
        <a:ext cx="5508888" cy="410662"/>
      </dsp:txXfrm>
    </dsp:sp>
    <dsp:sp modelId="{35CA2647-45DF-48D1-97FB-7DA3A8A63630}">
      <dsp:nvSpPr>
        <dsp:cNvPr id="0" name=""/>
        <dsp:cNvSpPr/>
      </dsp:nvSpPr>
      <dsp:spPr>
        <a:xfrm>
          <a:off x="0" y="3505"/>
          <a:ext cx="3111246" cy="5688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GB" sz="1800" b="1" kern="1200" dirty="0" smtClean="0"/>
            <a:t>Step-Downs to EHPS</a:t>
          </a:r>
          <a:endParaRPr lang="en-GB" sz="1800" kern="1200" dirty="0"/>
        </a:p>
      </dsp:txBody>
      <dsp:txXfrm>
        <a:off x="27770" y="31275"/>
        <a:ext cx="3055706" cy="513328"/>
      </dsp:txXfrm>
    </dsp:sp>
    <dsp:sp modelId="{9C2C9513-7E07-4833-9D4C-347ED79B962A}">
      <dsp:nvSpPr>
        <dsp:cNvPr id="0" name=""/>
        <dsp:cNvSpPr/>
      </dsp:nvSpPr>
      <dsp:spPr>
        <a:xfrm rot="5400000">
          <a:off x="5649250" y="-1880300"/>
          <a:ext cx="455094" cy="5531104"/>
        </a:xfrm>
        <a:prstGeom prst="round2SameRect">
          <a:avLst/>
        </a:prstGeom>
        <a:solidFill>
          <a:schemeClr val="accent1">
            <a:alpha val="90000"/>
            <a:tint val="40000"/>
            <a:hueOff val="0"/>
            <a:satOff val="0"/>
            <a:lumOff val="0"/>
            <a:alphaOff val="0"/>
          </a:schemeClr>
        </a:solidFill>
        <a:ln w="25400" cap="flat" cmpd="sng" algn="ctr">
          <a:solidFill>
            <a:schemeClr val="tx2">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endParaRPr lang="en-GB" sz="1800" kern="1200" dirty="0"/>
        </a:p>
      </dsp:txBody>
      <dsp:txXfrm rot="-5400000">
        <a:off x="3111245" y="679921"/>
        <a:ext cx="5508888" cy="410662"/>
      </dsp:txXfrm>
    </dsp:sp>
    <dsp:sp modelId="{4B7980A4-6285-44AB-A833-C773BDAA407A}">
      <dsp:nvSpPr>
        <dsp:cNvPr id="0" name=""/>
        <dsp:cNvSpPr/>
      </dsp:nvSpPr>
      <dsp:spPr>
        <a:xfrm>
          <a:off x="0" y="597699"/>
          <a:ext cx="3111246" cy="5688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endParaRPr lang="en-GB" sz="1800" b="1" kern="1200" dirty="0"/>
        </a:p>
      </dsp:txBody>
      <dsp:txXfrm>
        <a:off x="27770" y="625469"/>
        <a:ext cx="3055706" cy="513328"/>
      </dsp:txXfrm>
    </dsp:sp>
    <dsp:sp modelId="{508654DE-A1C3-41A2-A21A-8CD330388D91}">
      <dsp:nvSpPr>
        <dsp:cNvPr id="0" name=""/>
        <dsp:cNvSpPr/>
      </dsp:nvSpPr>
      <dsp:spPr>
        <a:xfrm rot="5400000">
          <a:off x="5649250" y="-616834"/>
          <a:ext cx="455094" cy="5531104"/>
        </a:xfrm>
        <a:prstGeom prst="round2SameRect">
          <a:avLst/>
        </a:prstGeom>
        <a:solidFill>
          <a:schemeClr val="accent1">
            <a:alpha val="90000"/>
            <a:tint val="40000"/>
            <a:hueOff val="0"/>
            <a:satOff val="0"/>
            <a:lumOff val="0"/>
            <a:alphaOff val="0"/>
          </a:schemeClr>
        </a:solidFill>
        <a:ln w="25400" cap="flat" cmpd="sng" algn="ctr">
          <a:solidFill>
            <a:schemeClr val="tx2">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endParaRPr lang="en-GB" sz="1800" kern="1200" dirty="0"/>
        </a:p>
        <a:p>
          <a:pPr marL="171450" lvl="1" indent="-171450" algn="l" defTabSz="800100" rtl="0">
            <a:lnSpc>
              <a:spcPct val="90000"/>
            </a:lnSpc>
            <a:spcBef>
              <a:spcPct val="0"/>
            </a:spcBef>
            <a:spcAft>
              <a:spcPct val="15000"/>
            </a:spcAft>
            <a:buChar char="••"/>
          </a:pPr>
          <a:r>
            <a:rPr lang="en-GB" sz="1800" kern="1200" dirty="0" smtClean="0"/>
            <a:t>Aug 2015 - 8.64%</a:t>
          </a:r>
          <a:r>
            <a:rPr lang="en-GB" sz="1800" b="1" kern="1200" dirty="0" smtClean="0"/>
            <a:t/>
          </a:r>
          <a:br>
            <a:rPr lang="en-GB" sz="1800" b="1" kern="1200" dirty="0" smtClean="0"/>
          </a:br>
          <a:endParaRPr lang="en-GB" sz="1800" kern="1200" dirty="0"/>
        </a:p>
      </dsp:txBody>
      <dsp:txXfrm rot="-5400000">
        <a:off x="3111245" y="1943387"/>
        <a:ext cx="5508888" cy="410662"/>
      </dsp:txXfrm>
    </dsp:sp>
    <dsp:sp modelId="{CC063CB5-A005-4D01-B6F2-8214D936D28D}">
      <dsp:nvSpPr>
        <dsp:cNvPr id="0" name=""/>
        <dsp:cNvSpPr/>
      </dsp:nvSpPr>
      <dsp:spPr>
        <a:xfrm>
          <a:off x="0" y="1872209"/>
          <a:ext cx="3111246" cy="5688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endParaRPr lang="en-GB" sz="1800" kern="1200" dirty="0"/>
        </a:p>
      </dsp:txBody>
      <dsp:txXfrm>
        <a:off x="27770" y="1899979"/>
        <a:ext cx="3055706" cy="513328"/>
      </dsp:txXfrm>
    </dsp:sp>
    <dsp:sp modelId="{3CF56344-BCE7-4374-BB76-7847E2C184F4}">
      <dsp:nvSpPr>
        <dsp:cNvPr id="0" name=""/>
        <dsp:cNvSpPr/>
      </dsp:nvSpPr>
      <dsp:spPr>
        <a:xfrm rot="5400000">
          <a:off x="5649250" y="-16136"/>
          <a:ext cx="455094" cy="5531104"/>
        </a:xfrm>
        <a:prstGeom prst="round2SameRect">
          <a:avLst/>
        </a:prstGeom>
        <a:solidFill>
          <a:schemeClr val="accent1">
            <a:alpha val="90000"/>
            <a:tint val="40000"/>
            <a:hueOff val="0"/>
            <a:satOff val="0"/>
            <a:lumOff val="0"/>
            <a:alphaOff val="0"/>
          </a:schemeClr>
        </a:solidFill>
        <a:ln w="25400" cap="flat" cmpd="sng" algn="ctr">
          <a:solidFill>
            <a:schemeClr val="tx2">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GB" sz="1800" kern="1200" dirty="0" smtClean="0"/>
            <a:t>Aug 2015 - 31.14%</a:t>
          </a:r>
          <a:endParaRPr lang="en-GB" sz="1800" kern="1200" dirty="0"/>
        </a:p>
      </dsp:txBody>
      <dsp:txXfrm rot="-5400000">
        <a:off x="3111245" y="2544085"/>
        <a:ext cx="5508888" cy="410662"/>
      </dsp:txXfrm>
    </dsp:sp>
    <dsp:sp modelId="{65012DB6-B9E6-4891-9953-58C047916C6C}">
      <dsp:nvSpPr>
        <dsp:cNvPr id="0" name=""/>
        <dsp:cNvSpPr/>
      </dsp:nvSpPr>
      <dsp:spPr>
        <a:xfrm>
          <a:off x="0" y="2448274"/>
          <a:ext cx="3111246" cy="5688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GB" sz="1800" b="1" kern="1200" dirty="0" smtClean="0"/>
            <a:t>Not Known (NEETS)</a:t>
          </a:r>
          <a:endParaRPr lang="en-GB" sz="1800" b="1" kern="1200" dirty="0"/>
        </a:p>
      </dsp:txBody>
      <dsp:txXfrm>
        <a:off x="27770" y="2476044"/>
        <a:ext cx="3055706" cy="513328"/>
      </dsp:txXfrm>
    </dsp:sp>
    <dsp:sp modelId="{ED88007C-6648-4DD7-8611-10A285602357}">
      <dsp:nvSpPr>
        <dsp:cNvPr id="0" name=""/>
        <dsp:cNvSpPr/>
      </dsp:nvSpPr>
      <dsp:spPr>
        <a:xfrm rot="5400000">
          <a:off x="5603328" y="607301"/>
          <a:ext cx="455094" cy="5531104"/>
        </a:xfrm>
        <a:prstGeom prst="round2SameRect">
          <a:avLst/>
        </a:prstGeom>
        <a:solidFill>
          <a:schemeClr val="accent1">
            <a:alpha val="90000"/>
            <a:tint val="40000"/>
            <a:hueOff val="0"/>
            <a:satOff val="0"/>
            <a:lumOff val="0"/>
            <a:alphaOff val="0"/>
          </a:schemeClr>
        </a:solidFill>
        <a:ln w="25400" cap="flat" cmpd="sng" algn="ctr">
          <a:solidFill>
            <a:schemeClr val="tx2">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GB" sz="1800" kern="1200" dirty="0" smtClean="0"/>
            <a:t>July 2015 - </a:t>
          </a:r>
          <a:r>
            <a:rPr lang="en-GB" sz="1800" kern="1200" dirty="0" smtClean="0">
              <a:solidFill>
                <a:schemeClr val="tx1"/>
              </a:solidFill>
            </a:rPr>
            <a:t>818 </a:t>
          </a:r>
          <a:endParaRPr lang="en-GB" sz="1800" kern="1200" dirty="0">
            <a:solidFill>
              <a:schemeClr val="tx1"/>
            </a:solidFill>
          </a:endParaRPr>
        </a:p>
      </dsp:txBody>
      <dsp:txXfrm rot="-5400000">
        <a:off x="3065323" y="3167522"/>
        <a:ext cx="5508888" cy="410662"/>
      </dsp:txXfrm>
    </dsp:sp>
    <dsp:sp modelId="{1A9F6BDC-F494-4BC9-8E86-ABF9D96BBD6F}">
      <dsp:nvSpPr>
        <dsp:cNvPr id="0" name=""/>
        <dsp:cNvSpPr/>
      </dsp:nvSpPr>
      <dsp:spPr>
        <a:xfrm>
          <a:off x="0" y="3024339"/>
          <a:ext cx="3111246" cy="5688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GB" sz="1800" b="1" kern="1200" dirty="0" smtClean="0"/>
            <a:t>Early Help Notifications received</a:t>
          </a:r>
          <a:endParaRPr lang="en-GB" sz="1800" kern="1200" dirty="0"/>
        </a:p>
      </dsp:txBody>
      <dsp:txXfrm>
        <a:off x="27770" y="3052109"/>
        <a:ext cx="3055706" cy="513328"/>
      </dsp:txXfrm>
    </dsp:sp>
    <dsp:sp modelId="{9C0AC65F-35A7-4902-A1EB-1778522CFF51}">
      <dsp:nvSpPr>
        <dsp:cNvPr id="0" name=""/>
        <dsp:cNvSpPr/>
      </dsp:nvSpPr>
      <dsp:spPr>
        <a:xfrm rot="5400000">
          <a:off x="5649250" y="1180389"/>
          <a:ext cx="455094" cy="5531104"/>
        </a:xfrm>
        <a:prstGeom prst="round2SameRect">
          <a:avLst/>
        </a:prstGeom>
        <a:solidFill>
          <a:schemeClr val="accent1">
            <a:alpha val="90000"/>
            <a:tint val="40000"/>
            <a:hueOff val="0"/>
            <a:satOff val="0"/>
            <a:lumOff val="0"/>
            <a:alphaOff val="0"/>
          </a:schemeClr>
        </a:solidFill>
        <a:ln w="25400" cap="flat" cmpd="sng" algn="ctr">
          <a:solidFill>
            <a:schemeClr val="tx2">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rtl="0">
            <a:lnSpc>
              <a:spcPct val="90000"/>
            </a:lnSpc>
            <a:spcBef>
              <a:spcPct val="0"/>
            </a:spcBef>
            <a:spcAft>
              <a:spcPct val="15000"/>
            </a:spcAft>
            <a:buChar char="••"/>
          </a:pPr>
          <a:endParaRPr lang="en-GB" sz="1300" kern="1200" dirty="0"/>
        </a:p>
      </dsp:txBody>
      <dsp:txXfrm rot="-5400000">
        <a:off x="3111245" y="3740610"/>
        <a:ext cx="5508888" cy="410662"/>
      </dsp:txXfrm>
    </dsp:sp>
    <dsp:sp modelId="{25681B29-2BB5-462E-B17F-C568FB690885}">
      <dsp:nvSpPr>
        <dsp:cNvPr id="0" name=""/>
        <dsp:cNvSpPr/>
      </dsp:nvSpPr>
      <dsp:spPr>
        <a:xfrm>
          <a:off x="0" y="3600397"/>
          <a:ext cx="3111246" cy="5688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GB" sz="1800" b="1" kern="1200" dirty="0" smtClean="0"/>
            <a:t>Permanent Exclusion </a:t>
          </a:r>
        </a:p>
        <a:p>
          <a:pPr lvl="0" algn="ctr" defTabSz="800100" rtl="0">
            <a:lnSpc>
              <a:spcPct val="90000"/>
            </a:lnSpc>
            <a:spcBef>
              <a:spcPct val="0"/>
            </a:spcBef>
            <a:spcAft>
              <a:spcPct val="35000"/>
            </a:spcAft>
          </a:pPr>
          <a:r>
            <a:rPr lang="en-GB" sz="1800" b="1" kern="1200" dirty="0" smtClean="0"/>
            <a:t>(Academic Year</a:t>
          </a:r>
          <a:r>
            <a:rPr lang="en-GB" sz="1500" b="1" kern="1200" dirty="0" smtClean="0"/>
            <a:t>)</a:t>
          </a:r>
          <a:endParaRPr lang="en-GB" sz="1500" kern="1200" dirty="0"/>
        </a:p>
      </dsp:txBody>
      <dsp:txXfrm>
        <a:off x="27770" y="3628167"/>
        <a:ext cx="3055706" cy="513328"/>
      </dsp:txXfrm>
    </dsp:sp>
    <dsp:sp modelId="{32DF43AD-50FD-4562-8070-432CF0CA3CB9}">
      <dsp:nvSpPr>
        <dsp:cNvPr id="0" name=""/>
        <dsp:cNvSpPr/>
      </dsp:nvSpPr>
      <dsp:spPr>
        <a:xfrm rot="5400000">
          <a:off x="5649250" y="1782474"/>
          <a:ext cx="455094" cy="5531104"/>
        </a:xfrm>
        <a:prstGeom prst="round2SameRect">
          <a:avLst/>
        </a:prstGeom>
        <a:solidFill>
          <a:schemeClr val="accent1">
            <a:alpha val="90000"/>
            <a:tint val="40000"/>
            <a:hueOff val="0"/>
            <a:satOff val="0"/>
            <a:lumOff val="0"/>
            <a:alphaOff val="0"/>
          </a:schemeClr>
        </a:solidFill>
        <a:ln w="25400" cap="flat" cmpd="sng" algn="ctr">
          <a:solidFill>
            <a:schemeClr val="tx2">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GB" sz="1800" kern="1200" dirty="0" smtClean="0"/>
            <a:t>2015 - 10,593</a:t>
          </a:r>
          <a:endParaRPr lang="en-GB" sz="1300" kern="1200" dirty="0"/>
        </a:p>
      </dsp:txBody>
      <dsp:txXfrm rot="-5400000">
        <a:off x="3111245" y="4342695"/>
        <a:ext cx="5508888" cy="410662"/>
      </dsp:txXfrm>
    </dsp:sp>
    <dsp:sp modelId="{01478EB3-2C3F-48CE-AA27-97DB3EAA4084}">
      <dsp:nvSpPr>
        <dsp:cNvPr id="0" name=""/>
        <dsp:cNvSpPr/>
      </dsp:nvSpPr>
      <dsp:spPr>
        <a:xfrm>
          <a:off x="2157" y="4176462"/>
          <a:ext cx="3111246" cy="5688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GB" sz="1800" b="1" kern="1200" dirty="0" smtClean="0"/>
            <a:t>Fixed Term Exclusions </a:t>
          </a:r>
        </a:p>
        <a:p>
          <a:pPr lvl="0" algn="ctr" defTabSz="800100" rtl="0">
            <a:lnSpc>
              <a:spcPct val="90000"/>
            </a:lnSpc>
            <a:spcBef>
              <a:spcPct val="0"/>
            </a:spcBef>
            <a:spcAft>
              <a:spcPct val="35000"/>
            </a:spcAft>
          </a:pPr>
          <a:r>
            <a:rPr lang="en-GB" sz="1800" b="1" kern="1200" dirty="0" smtClean="0"/>
            <a:t>(Sept - Mar)</a:t>
          </a:r>
          <a:endParaRPr lang="en-GB" sz="1800" kern="1200" dirty="0"/>
        </a:p>
      </dsp:txBody>
      <dsp:txXfrm>
        <a:off x="29927" y="4204232"/>
        <a:ext cx="3055706" cy="513328"/>
      </dsp:txXfrm>
    </dsp:sp>
    <dsp:sp modelId="{05E44A25-89D8-4846-A8AB-4AB2B5B8512A}">
      <dsp:nvSpPr>
        <dsp:cNvPr id="0" name=""/>
        <dsp:cNvSpPr/>
      </dsp:nvSpPr>
      <dsp:spPr>
        <a:xfrm rot="5400000">
          <a:off x="5649250" y="2287830"/>
          <a:ext cx="455094" cy="5531104"/>
        </a:xfrm>
        <a:prstGeom prst="round2SameRect">
          <a:avLst/>
        </a:prstGeom>
        <a:solidFill>
          <a:schemeClr val="accent1">
            <a:alpha val="90000"/>
            <a:tint val="40000"/>
            <a:hueOff val="0"/>
            <a:satOff val="0"/>
            <a:lumOff val="0"/>
            <a:alphaOff val="0"/>
          </a:schemeClr>
        </a:solidFill>
        <a:ln w="25400" cap="flat" cmpd="sng" algn="ctr">
          <a:solidFill>
            <a:schemeClr val="tx2">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GB" sz="1800" kern="1200" dirty="0" smtClean="0"/>
            <a:t>July 2015 - 77.5%  </a:t>
          </a:r>
          <a:endParaRPr lang="en-GB" sz="1800" kern="1200" dirty="0"/>
        </a:p>
      </dsp:txBody>
      <dsp:txXfrm rot="-5400000">
        <a:off x="3111245" y="4848051"/>
        <a:ext cx="5508888" cy="410662"/>
      </dsp:txXfrm>
    </dsp:sp>
    <dsp:sp modelId="{3F6B955F-F31D-41B0-AA82-9D853BF99447}">
      <dsp:nvSpPr>
        <dsp:cNvPr id="0" name=""/>
        <dsp:cNvSpPr/>
      </dsp:nvSpPr>
      <dsp:spPr>
        <a:xfrm>
          <a:off x="2157" y="4752527"/>
          <a:ext cx="3111246" cy="5688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endParaRPr lang="en-GB" sz="1600" kern="1200" dirty="0"/>
        </a:p>
      </dsp:txBody>
      <dsp:txXfrm>
        <a:off x="29927" y="4780297"/>
        <a:ext cx="3055706" cy="513328"/>
      </dsp:txXfrm>
    </dsp:sp>
    <dsp:sp modelId="{07F37E7D-041A-49E7-ACC4-91D4FF35F7F3}">
      <dsp:nvSpPr>
        <dsp:cNvPr id="0" name=""/>
        <dsp:cNvSpPr/>
      </dsp:nvSpPr>
      <dsp:spPr>
        <a:xfrm rot="5400000">
          <a:off x="5649250" y="2862596"/>
          <a:ext cx="455094" cy="5531104"/>
        </a:xfrm>
        <a:prstGeom prst="round2SameRect">
          <a:avLst/>
        </a:prstGeom>
        <a:solidFill>
          <a:schemeClr val="accent1">
            <a:alpha val="90000"/>
            <a:tint val="40000"/>
            <a:hueOff val="0"/>
            <a:satOff val="0"/>
            <a:lumOff val="0"/>
            <a:alphaOff val="0"/>
          </a:schemeClr>
        </a:solidFill>
        <a:ln w="25400" cap="flat" cmpd="sng" algn="ctr">
          <a:solidFill>
            <a:schemeClr val="tx2">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GB" sz="1800" kern="1200" dirty="0" smtClean="0"/>
            <a:t>2013/14 - 2,202</a:t>
          </a:r>
          <a:endParaRPr lang="en-GB" sz="1300" kern="1200" dirty="0"/>
        </a:p>
      </dsp:txBody>
      <dsp:txXfrm rot="-5400000">
        <a:off x="3111245" y="5422817"/>
        <a:ext cx="5508888" cy="410662"/>
      </dsp:txXfrm>
    </dsp:sp>
    <dsp:sp modelId="{4A1F1DB1-4C4E-4F61-9B74-6297CC1CB529}">
      <dsp:nvSpPr>
        <dsp:cNvPr id="0" name=""/>
        <dsp:cNvSpPr/>
      </dsp:nvSpPr>
      <dsp:spPr>
        <a:xfrm>
          <a:off x="0" y="5328591"/>
          <a:ext cx="3111246" cy="5688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GB" sz="1600" b="1" kern="1200" dirty="0" smtClean="0"/>
            <a:t>Number of young people who have completed a D of E Award</a:t>
          </a:r>
          <a:endParaRPr lang="en-GB" sz="1600" kern="1200" dirty="0"/>
        </a:p>
      </dsp:txBody>
      <dsp:txXfrm>
        <a:off x="27770" y="5356361"/>
        <a:ext cx="3055706" cy="513328"/>
      </dsp:txXfrm>
    </dsp:sp>
    <dsp:sp modelId="{26E06500-499D-41DE-B0AF-EE0271FC4611}">
      <dsp:nvSpPr>
        <dsp:cNvPr id="0" name=""/>
        <dsp:cNvSpPr/>
      </dsp:nvSpPr>
      <dsp:spPr>
        <a:xfrm>
          <a:off x="0" y="5379312"/>
          <a:ext cx="8633917" cy="568868"/>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endParaRPr lang="en-GB" sz="1800" kern="1200" dirty="0"/>
        </a:p>
      </dsp:txBody>
      <dsp:txXfrm>
        <a:off x="27770" y="5407082"/>
        <a:ext cx="8578377" cy="5133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AF664E-B5C3-4725-BD51-3DC823345EED}">
      <dsp:nvSpPr>
        <dsp:cNvPr id="0" name=""/>
        <dsp:cNvSpPr/>
      </dsp:nvSpPr>
      <dsp:spPr>
        <a:xfrm>
          <a:off x="0" y="492320"/>
          <a:ext cx="8640960" cy="1256637"/>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254000" bIns="199491" numCol="1" spcCol="1270" anchor="ctr" anchorCtr="0">
          <a:noAutofit/>
        </a:bodyPr>
        <a:lstStyle/>
        <a:p>
          <a:pPr lvl="0" algn="l" defTabSz="577850">
            <a:lnSpc>
              <a:spcPct val="90000"/>
            </a:lnSpc>
            <a:spcBef>
              <a:spcPct val="0"/>
            </a:spcBef>
            <a:spcAft>
              <a:spcPct val="35000"/>
            </a:spcAft>
          </a:pPr>
          <a:r>
            <a:rPr lang="en-GB" sz="1300" kern="1200" dirty="0" smtClean="0"/>
            <a:t>Resilience Hub</a:t>
          </a:r>
          <a:endParaRPr lang="en-GB" sz="1300" kern="1200" dirty="0"/>
        </a:p>
      </dsp:txBody>
      <dsp:txXfrm>
        <a:off x="0" y="806479"/>
        <a:ext cx="8326801" cy="628319"/>
      </dsp:txXfrm>
    </dsp:sp>
    <dsp:sp modelId="{DE213771-95BA-43A4-8960-E831D91EE8D7}">
      <dsp:nvSpPr>
        <dsp:cNvPr id="0" name=""/>
        <dsp:cNvSpPr/>
      </dsp:nvSpPr>
      <dsp:spPr>
        <a:xfrm>
          <a:off x="0" y="1421445"/>
          <a:ext cx="1597022" cy="230738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GB" sz="1300" b="1" kern="1200" dirty="0" smtClean="0"/>
            <a:t>BIG Investment</a:t>
          </a:r>
          <a:br>
            <a:rPr lang="en-GB" sz="1300" b="1" kern="1200" dirty="0" smtClean="0"/>
          </a:br>
          <a:r>
            <a:rPr lang="en-GB" sz="1300" b="0" kern="1200" dirty="0" smtClean="0"/>
            <a:t>August 2016 -</a:t>
          </a:r>
          <a:br>
            <a:rPr lang="en-GB" sz="1300" b="0" kern="1200" dirty="0" smtClean="0"/>
          </a:br>
          <a:r>
            <a:rPr lang="en-GB" sz="1300" b="0" kern="1200" dirty="0" smtClean="0"/>
            <a:t>July 2021</a:t>
          </a:r>
        </a:p>
        <a:p>
          <a:pPr lvl="0" algn="l" defTabSz="577850">
            <a:lnSpc>
              <a:spcPct val="90000"/>
            </a:lnSpc>
            <a:spcBef>
              <a:spcPct val="0"/>
            </a:spcBef>
            <a:spcAft>
              <a:spcPct val="35000"/>
            </a:spcAft>
          </a:pPr>
          <a:endParaRPr lang="en-GB" sz="1300" b="0" kern="1200" dirty="0" smtClean="0"/>
        </a:p>
        <a:p>
          <a:pPr lvl="0" algn="l" defTabSz="577850">
            <a:lnSpc>
              <a:spcPct val="90000"/>
            </a:lnSpc>
            <a:spcBef>
              <a:spcPct val="0"/>
            </a:spcBef>
            <a:spcAft>
              <a:spcPct val="35000"/>
            </a:spcAft>
          </a:pPr>
          <a:r>
            <a:rPr lang="en-GB" sz="1300" b="1" kern="1200" dirty="0" smtClean="0"/>
            <a:t>Investment: </a:t>
          </a:r>
          <a:r>
            <a:rPr lang="en-GB" sz="1300" b="0" kern="1200" dirty="0" smtClean="0"/>
            <a:t>In Kind Adolescent Health Service</a:t>
          </a:r>
          <a:r>
            <a:rPr lang="en-GB" sz="1300" b="1" kern="1200" dirty="0" smtClean="0"/>
            <a:t> </a:t>
          </a:r>
          <a:endParaRPr lang="en-GB" sz="1300" b="1" kern="1200" dirty="0"/>
        </a:p>
      </dsp:txBody>
      <dsp:txXfrm>
        <a:off x="0" y="1421445"/>
        <a:ext cx="1597022" cy="2307388"/>
      </dsp:txXfrm>
    </dsp:sp>
    <dsp:sp modelId="{E4292BFD-B824-460A-83A7-7DD37CF6C53F}">
      <dsp:nvSpPr>
        <dsp:cNvPr id="0" name=""/>
        <dsp:cNvSpPr/>
      </dsp:nvSpPr>
      <dsp:spPr>
        <a:xfrm>
          <a:off x="1596849" y="873059"/>
          <a:ext cx="7044110" cy="1256637"/>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254000" bIns="199491" numCol="1" spcCol="1270" anchor="ctr" anchorCtr="0">
          <a:noAutofit/>
        </a:bodyPr>
        <a:lstStyle/>
        <a:p>
          <a:pPr lvl="0" algn="l" defTabSz="577850">
            <a:lnSpc>
              <a:spcPct val="90000"/>
            </a:lnSpc>
            <a:spcBef>
              <a:spcPct val="0"/>
            </a:spcBef>
            <a:spcAft>
              <a:spcPct val="35000"/>
            </a:spcAft>
          </a:pPr>
          <a:r>
            <a:rPr lang="en-GB" sz="1300" kern="1200" dirty="0" smtClean="0"/>
            <a:t>Swale and Gravesham</a:t>
          </a:r>
          <a:endParaRPr lang="en-GB" sz="1300" kern="1200" dirty="0"/>
        </a:p>
      </dsp:txBody>
      <dsp:txXfrm>
        <a:off x="1596849" y="1187218"/>
        <a:ext cx="6729951" cy="628319"/>
      </dsp:txXfrm>
    </dsp:sp>
    <dsp:sp modelId="{DAFE3869-9C3D-4596-A18E-E8C3954361D2}">
      <dsp:nvSpPr>
        <dsp:cNvPr id="0" name=""/>
        <dsp:cNvSpPr/>
      </dsp:nvSpPr>
      <dsp:spPr>
        <a:xfrm>
          <a:off x="1596849" y="1840486"/>
          <a:ext cx="1597022" cy="230738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GB" sz="1300" b="1" kern="1200" dirty="0" smtClean="0"/>
            <a:t>BIG Investment </a:t>
          </a:r>
          <a:r>
            <a:rPr lang="en-GB" sz="1300" kern="1200" dirty="0" smtClean="0"/>
            <a:t>October 2016 -</a:t>
          </a:r>
          <a:br>
            <a:rPr lang="en-GB" sz="1300" kern="1200" dirty="0" smtClean="0"/>
          </a:br>
          <a:r>
            <a:rPr lang="en-GB" sz="1300" kern="1200" dirty="0" smtClean="0"/>
            <a:t>September 2018</a:t>
          </a:r>
        </a:p>
        <a:p>
          <a:pPr lvl="0" algn="l" defTabSz="577850">
            <a:lnSpc>
              <a:spcPct val="90000"/>
            </a:lnSpc>
            <a:spcBef>
              <a:spcPct val="0"/>
            </a:spcBef>
            <a:spcAft>
              <a:spcPct val="35000"/>
            </a:spcAft>
          </a:pPr>
          <a:endParaRPr lang="en-GB" sz="1300" kern="1200" dirty="0" smtClean="0"/>
        </a:p>
        <a:p>
          <a:pPr lvl="0" algn="l" defTabSz="577850">
            <a:lnSpc>
              <a:spcPct val="90000"/>
            </a:lnSpc>
            <a:spcBef>
              <a:spcPct val="0"/>
            </a:spcBef>
            <a:spcAft>
              <a:spcPct val="35000"/>
            </a:spcAft>
          </a:pPr>
          <a:endParaRPr lang="en-GB" sz="1300" b="0" kern="1200" dirty="0" smtClean="0"/>
        </a:p>
        <a:p>
          <a:pPr lvl="0" algn="l" defTabSz="577850">
            <a:lnSpc>
              <a:spcPct val="90000"/>
            </a:lnSpc>
            <a:spcBef>
              <a:spcPct val="0"/>
            </a:spcBef>
            <a:spcAft>
              <a:spcPct val="35000"/>
            </a:spcAft>
          </a:pPr>
          <a:r>
            <a:rPr lang="en-GB" sz="1300" b="0" kern="1200" dirty="0" smtClean="0"/>
            <a:t>Grouping Commitment to July 2021 </a:t>
          </a:r>
          <a:endParaRPr lang="en-GB" sz="1300" b="1" kern="1200" dirty="0"/>
        </a:p>
        <a:p>
          <a:pPr lvl="0" algn="l" defTabSz="577850">
            <a:lnSpc>
              <a:spcPct val="90000"/>
            </a:lnSpc>
            <a:spcBef>
              <a:spcPct val="0"/>
            </a:spcBef>
            <a:spcAft>
              <a:spcPct val="35000"/>
            </a:spcAft>
          </a:pPr>
          <a:endParaRPr lang="en-GB" sz="1300" kern="1200"/>
        </a:p>
      </dsp:txBody>
      <dsp:txXfrm>
        <a:off x="1596849" y="1840486"/>
        <a:ext cx="1597022" cy="2307388"/>
      </dsp:txXfrm>
    </dsp:sp>
    <dsp:sp modelId="{58DE35A3-39FC-49DF-9A07-E8DEF031C4E2}">
      <dsp:nvSpPr>
        <dsp:cNvPr id="0" name=""/>
        <dsp:cNvSpPr/>
      </dsp:nvSpPr>
      <dsp:spPr>
        <a:xfrm>
          <a:off x="3193698" y="1292099"/>
          <a:ext cx="5447261" cy="1256637"/>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254000" bIns="199491" numCol="1" spcCol="1270" anchor="ctr" anchorCtr="0">
          <a:noAutofit/>
        </a:bodyPr>
        <a:lstStyle/>
        <a:p>
          <a:pPr lvl="0" algn="l" defTabSz="577850">
            <a:lnSpc>
              <a:spcPct val="90000"/>
            </a:lnSpc>
            <a:spcBef>
              <a:spcPct val="0"/>
            </a:spcBef>
            <a:spcAft>
              <a:spcPct val="35000"/>
            </a:spcAft>
          </a:pPr>
          <a:r>
            <a:rPr lang="en-GB" sz="1300" kern="1200" dirty="0" smtClean="0"/>
            <a:t>Ashford, Shepway and Canterbury</a:t>
          </a:r>
          <a:endParaRPr lang="en-GB" sz="1300" kern="1200" dirty="0"/>
        </a:p>
      </dsp:txBody>
      <dsp:txXfrm>
        <a:off x="3193698" y="1606258"/>
        <a:ext cx="5133102" cy="628319"/>
      </dsp:txXfrm>
    </dsp:sp>
    <dsp:sp modelId="{3D21C520-3CF8-411D-A688-BBB4E8D3E64E}">
      <dsp:nvSpPr>
        <dsp:cNvPr id="0" name=""/>
        <dsp:cNvSpPr/>
      </dsp:nvSpPr>
      <dsp:spPr>
        <a:xfrm>
          <a:off x="3193698" y="2259526"/>
          <a:ext cx="1597022" cy="230738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GB" sz="1300" b="1" kern="1200" dirty="0" smtClean="0"/>
            <a:t>BIG Investment </a:t>
          </a:r>
          <a:r>
            <a:rPr lang="en-GB" sz="1300" kern="1200" dirty="0" smtClean="0"/>
            <a:t>August 2017 -</a:t>
          </a:r>
          <a:br>
            <a:rPr lang="en-GB" sz="1300" kern="1200" dirty="0" smtClean="0"/>
          </a:br>
          <a:r>
            <a:rPr lang="en-GB" sz="1300" kern="1200" dirty="0" smtClean="0"/>
            <a:t>January 2019</a:t>
          </a:r>
        </a:p>
        <a:p>
          <a:pPr lvl="0" algn="l" defTabSz="577850">
            <a:lnSpc>
              <a:spcPct val="90000"/>
            </a:lnSpc>
            <a:spcBef>
              <a:spcPct val="0"/>
            </a:spcBef>
            <a:spcAft>
              <a:spcPct val="35000"/>
            </a:spcAft>
          </a:pPr>
          <a:endParaRPr lang="en-GB" sz="1300" kern="1200" dirty="0" smtClean="0"/>
        </a:p>
        <a:p>
          <a:pPr lvl="0" algn="l" defTabSz="577850">
            <a:lnSpc>
              <a:spcPct val="90000"/>
            </a:lnSpc>
            <a:spcBef>
              <a:spcPct val="0"/>
            </a:spcBef>
            <a:spcAft>
              <a:spcPct val="35000"/>
            </a:spcAft>
          </a:pPr>
          <a:r>
            <a:rPr lang="en-GB" sz="1300" b="0" kern="1200" dirty="0" smtClean="0"/>
            <a:t>Grouping Commitment to July 2021 </a:t>
          </a:r>
          <a:endParaRPr lang="en-GB" sz="1300" kern="1200" dirty="0"/>
        </a:p>
      </dsp:txBody>
      <dsp:txXfrm>
        <a:off x="3193698" y="2259526"/>
        <a:ext cx="1597022" cy="2307388"/>
      </dsp:txXfrm>
    </dsp:sp>
    <dsp:sp modelId="{1A08EB5C-41E9-418D-9793-C769421B8B85}">
      <dsp:nvSpPr>
        <dsp:cNvPr id="0" name=""/>
        <dsp:cNvSpPr/>
      </dsp:nvSpPr>
      <dsp:spPr>
        <a:xfrm>
          <a:off x="4791412" y="1711140"/>
          <a:ext cx="3849547" cy="1256637"/>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254000" bIns="199491" numCol="1" spcCol="1270" anchor="ctr" anchorCtr="0">
          <a:noAutofit/>
        </a:bodyPr>
        <a:lstStyle/>
        <a:p>
          <a:pPr lvl="0" algn="l" defTabSz="577850">
            <a:lnSpc>
              <a:spcPct val="90000"/>
            </a:lnSpc>
            <a:spcBef>
              <a:spcPct val="0"/>
            </a:spcBef>
            <a:spcAft>
              <a:spcPct val="35000"/>
            </a:spcAft>
          </a:pPr>
          <a:r>
            <a:rPr lang="en-GB" sz="1300" kern="1200" dirty="0" smtClean="0"/>
            <a:t>Thanet and Maidstone</a:t>
          </a:r>
          <a:endParaRPr lang="en-GB" sz="1300" kern="1200" dirty="0"/>
        </a:p>
      </dsp:txBody>
      <dsp:txXfrm>
        <a:off x="4791412" y="2025299"/>
        <a:ext cx="3535388" cy="628319"/>
      </dsp:txXfrm>
    </dsp:sp>
    <dsp:sp modelId="{50F410E1-1B2E-44C3-A8B9-449991EF57B5}">
      <dsp:nvSpPr>
        <dsp:cNvPr id="0" name=""/>
        <dsp:cNvSpPr/>
      </dsp:nvSpPr>
      <dsp:spPr>
        <a:xfrm>
          <a:off x="4791412" y="2678567"/>
          <a:ext cx="1597022" cy="230738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GB" sz="1300" b="1" kern="1200" dirty="0" smtClean="0"/>
            <a:t>BIG Investment </a:t>
          </a:r>
          <a:r>
            <a:rPr lang="en-GB" sz="1300" kern="1200" dirty="0" smtClean="0"/>
            <a:t>August 2018 -</a:t>
          </a:r>
          <a:br>
            <a:rPr lang="en-GB" sz="1300" kern="1200" dirty="0" smtClean="0"/>
          </a:br>
          <a:r>
            <a:rPr lang="en-GB" sz="1300" kern="1200" dirty="0" smtClean="0"/>
            <a:t>January 2020</a:t>
          </a:r>
        </a:p>
        <a:p>
          <a:pPr lvl="0" algn="l" defTabSz="577850">
            <a:lnSpc>
              <a:spcPct val="90000"/>
            </a:lnSpc>
            <a:spcBef>
              <a:spcPct val="0"/>
            </a:spcBef>
            <a:spcAft>
              <a:spcPct val="35000"/>
            </a:spcAft>
          </a:pPr>
          <a:endParaRPr lang="en-GB" sz="1300" kern="1200" dirty="0" smtClean="0"/>
        </a:p>
        <a:p>
          <a:pPr lvl="0" algn="l" defTabSz="577850">
            <a:lnSpc>
              <a:spcPct val="90000"/>
            </a:lnSpc>
            <a:spcBef>
              <a:spcPct val="0"/>
            </a:spcBef>
            <a:spcAft>
              <a:spcPct val="35000"/>
            </a:spcAft>
          </a:pPr>
          <a:endParaRPr lang="en-GB" sz="1300" b="0" kern="1200" dirty="0" smtClean="0"/>
        </a:p>
        <a:p>
          <a:pPr lvl="0" algn="l" defTabSz="577850">
            <a:lnSpc>
              <a:spcPct val="90000"/>
            </a:lnSpc>
            <a:spcBef>
              <a:spcPct val="0"/>
            </a:spcBef>
            <a:spcAft>
              <a:spcPct val="35000"/>
            </a:spcAft>
          </a:pPr>
          <a:r>
            <a:rPr lang="en-GB" sz="1300" b="0" kern="1200" dirty="0" smtClean="0"/>
            <a:t>Grouping Commitment to July 2021 </a:t>
          </a:r>
          <a:endParaRPr lang="en-GB" sz="1300" kern="1200" dirty="0"/>
        </a:p>
        <a:p>
          <a:pPr lvl="0" algn="l" defTabSz="577850">
            <a:lnSpc>
              <a:spcPct val="90000"/>
            </a:lnSpc>
            <a:spcBef>
              <a:spcPct val="0"/>
            </a:spcBef>
            <a:spcAft>
              <a:spcPct val="35000"/>
            </a:spcAft>
          </a:pPr>
          <a:endParaRPr lang="en-GB" sz="1300" kern="1200"/>
        </a:p>
        <a:p>
          <a:pPr lvl="0" algn="l" defTabSz="577850">
            <a:lnSpc>
              <a:spcPct val="90000"/>
            </a:lnSpc>
            <a:spcBef>
              <a:spcPct val="0"/>
            </a:spcBef>
            <a:spcAft>
              <a:spcPct val="35000"/>
            </a:spcAft>
          </a:pPr>
          <a:endParaRPr lang="en-GB" sz="1300" kern="1200" dirty="0"/>
        </a:p>
      </dsp:txBody>
      <dsp:txXfrm>
        <a:off x="4791412" y="2678567"/>
        <a:ext cx="1597022" cy="2307388"/>
      </dsp:txXfrm>
    </dsp:sp>
    <dsp:sp modelId="{FED058D3-6F1E-40D5-8E26-A66DB1F7428C}">
      <dsp:nvSpPr>
        <dsp:cNvPr id="0" name=""/>
        <dsp:cNvSpPr/>
      </dsp:nvSpPr>
      <dsp:spPr>
        <a:xfrm>
          <a:off x="6388261" y="2130181"/>
          <a:ext cx="2252698" cy="1256637"/>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254000" bIns="199491" numCol="1" spcCol="1270" anchor="ctr" anchorCtr="0">
          <a:noAutofit/>
        </a:bodyPr>
        <a:lstStyle/>
        <a:p>
          <a:pPr lvl="0" algn="l" defTabSz="577850">
            <a:lnSpc>
              <a:spcPct val="90000"/>
            </a:lnSpc>
            <a:spcBef>
              <a:spcPct val="0"/>
            </a:spcBef>
            <a:spcAft>
              <a:spcPct val="35000"/>
            </a:spcAft>
          </a:pPr>
          <a:r>
            <a:rPr lang="en-GB" sz="1300" kern="1200" dirty="0" smtClean="0"/>
            <a:t>Tonbridge and Malling and Dover</a:t>
          </a:r>
          <a:endParaRPr lang="en-GB" sz="1300" kern="1200" dirty="0"/>
        </a:p>
      </dsp:txBody>
      <dsp:txXfrm>
        <a:off x="6388261" y="2444340"/>
        <a:ext cx="1938539" cy="628319"/>
      </dsp:txXfrm>
    </dsp:sp>
    <dsp:sp modelId="{AD299F4D-3B13-4541-822A-CC3E6F018511}">
      <dsp:nvSpPr>
        <dsp:cNvPr id="0" name=""/>
        <dsp:cNvSpPr/>
      </dsp:nvSpPr>
      <dsp:spPr>
        <a:xfrm>
          <a:off x="6388261" y="3073946"/>
          <a:ext cx="1597022" cy="2110637"/>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GB" sz="1300" b="1" kern="1200" dirty="0" smtClean="0"/>
            <a:t>BIG Investment</a:t>
          </a:r>
          <a:br>
            <a:rPr lang="en-GB" sz="1300" b="1" kern="1200" dirty="0" smtClean="0"/>
          </a:br>
          <a:r>
            <a:rPr lang="en-GB" sz="1300" kern="1200" dirty="0" smtClean="0"/>
            <a:t>August 2019 -</a:t>
          </a:r>
          <a:br>
            <a:rPr lang="en-GB" sz="1300" kern="1200" dirty="0" smtClean="0"/>
          </a:br>
          <a:r>
            <a:rPr lang="en-GB" sz="1300" kern="1200" dirty="0" smtClean="0"/>
            <a:t>January 2021</a:t>
          </a:r>
        </a:p>
        <a:p>
          <a:pPr lvl="0" algn="l" defTabSz="577850">
            <a:lnSpc>
              <a:spcPct val="90000"/>
            </a:lnSpc>
            <a:spcBef>
              <a:spcPct val="0"/>
            </a:spcBef>
            <a:spcAft>
              <a:spcPct val="35000"/>
            </a:spcAft>
          </a:pPr>
          <a:endParaRPr lang="en-GB" sz="1300" kern="1200" dirty="0" smtClean="0"/>
        </a:p>
        <a:p>
          <a:pPr lvl="0" algn="l" defTabSz="577850">
            <a:lnSpc>
              <a:spcPct val="90000"/>
            </a:lnSpc>
            <a:spcBef>
              <a:spcPct val="0"/>
            </a:spcBef>
            <a:spcAft>
              <a:spcPct val="35000"/>
            </a:spcAft>
          </a:pPr>
          <a:endParaRPr lang="en-GB" sz="1300" b="0" kern="1200" dirty="0" smtClean="0"/>
        </a:p>
        <a:p>
          <a:pPr lvl="0" algn="l" defTabSz="577850">
            <a:lnSpc>
              <a:spcPct val="90000"/>
            </a:lnSpc>
            <a:spcBef>
              <a:spcPct val="0"/>
            </a:spcBef>
            <a:spcAft>
              <a:spcPct val="35000"/>
            </a:spcAft>
          </a:pPr>
          <a:r>
            <a:rPr lang="en-GB" sz="1300" b="0" kern="1200" dirty="0" smtClean="0"/>
            <a:t>Grouping Commitment to July 2021 </a:t>
          </a:r>
        </a:p>
      </dsp:txBody>
      <dsp:txXfrm>
        <a:off x="6388261" y="3073946"/>
        <a:ext cx="1597022" cy="211063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1CFA5D-4A86-4078-940A-80CF9394004A}" type="datetimeFigureOut">
              <a:rPr lang="en-GB" smtClean="0"/>
              <a:t>17/11/2016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DC71DB-FBF2-4EC2-ABE8-F5F3415A12A6}" type="slidenum">
              <a:rPr lang="en-GB" smtClean="0"/>
              <a:t>‹#›</a:t>
            </a:fld>
            <a:endParaRPr lang="en-GB"/>
          </a:p>
        </p:txBody>
      </p:sp>
    </p:spTree>
    <p:extLst>
      <p:ext uri="{BB962C8B-B14F-4D97-AF65-F5344CB8AC3E}">
        <p14:creationId xmlns:p14="http://schemas.microsoft.com/office/powerpoint/2010/main" val="2676205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solidFill>
                  <a:schemeClr val="tx1"/>
                </a:solidFill>
              </a:rPr>
              <a:t>The 2016 figure of 74.8% reflects an improvement from the 2015 figure of 72.9% and an 11.4 percentage point improvement since 2011. </a:t>
            </a:r>
          </a:p>
          <a:p>
            <a:endParaRPr lang="en-GB" dirty="0"/>
          </a:p>
        </p:txBody>
      </p:sp>
      <p:sp>
        <p:nvSpPr>
          <p:cNvPr id="4" name="Slide Number Placeholder 3"/>
          <p:cNvSpPr>
            <a:spLocks noGrp="1"/>
          </p:cNvSpPr>
          <p:nvPr>
            <p:ph type="sldNum" sz="quarter" idx="10"/>
          </p:nvPr>
        </p:nvSpPr>
        <p:spPr/>
        <p:txBody>
          <a:bodyPr/>
          <a:lstStyle/>
          <a:p>
            <a:fld id="{414AACB4-2B78-4D29-82CA-9D17867C5FA9}" type="slidenum">
              <a:rPr lang="en-GB" smtClean="0"/>
              <a:pPr/>
              <a:t>16</a:t>
            </a:fld>
            <a:endParaRPr lang="en-GB"/>
          </a:p>
        </p:txBody>
      </p:sp>
    </p:spTree>
    <p:extLst>
      <p:ext uri="{BB962C8B-B14F-4D97-AF65-F5344CB8AC3E}">
        <p14:creationId xmlns:p14="http://schemas.microsoft.com/office/powerpoint/2010/main" val="3464731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4AACB4-2B78-4D29-82CA-9D17867C5FA9}" type="slidenum">
              <a:rPr lang="en-GB" smtClean="0"/>
              <a:pPr/>
              <a:t>28</a:t>
            </a:fld>
            <a:endParaRPr lang="en-GB"/>
          </a:p>
        </p:txBody>
      </p:sp>
    </p:spTree>
    <p:extLst>
      <p:ext uri="{BB962C8B-B14F-4D97-AF65-F5344CB8AC3E}">
        <p14:creationId xmlns:p14="http://schemas.microsoft.com/office/powerpoint/2010/main" val="3464731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4AACB4-2B78-4D29-82CA-9D17867C5FA9}" type="slidenum">
              <a:rPr lang="en-GB" smtClean="0"/>
              <a:pPr/>
              <a:t>29</a:t>
            </a:fld>
            <a:endParaRPr lang="en-GB"/>
          </a:p>
        </p:txBody>
      </p:sp>
    </p:spTree>
    <p:extLst>
      <p:ext uri="{BB962C8B-B14F-4D97-AF65-F5344CB8AC3E}">
        <p14:creationId xmlns:p14="http://schemas.microsoft.com/office/powerpoint/2010/main" val="3464731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F2006830-2291-4931-A272-4A465E6DCD5C}" type="slidenum">
              <a:rPr lang="en-GB" smtClean="0"/>
              <a:t>31</a:t>
            </a:fld>
            <a:endParaRPr lang="en-GB" dirty="0"/>
          </a:p>
        </p:txBody>
      </p:sp>
    </p:spTree>
    <p:extLst>
      <p:ext uri="{BB962C8B-B14F-4D97-AF65-F5344CB8AC3E}">
        <p14:creationId xmlns:p14="http://schemas.microsoft.com/office/powerpoint/2010/main" val="1493807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a:t>
            </a:r>
            <a:br>
              <a:rPr lang="en-US" b="1" dirty="0"/>
            </a:br>
            <a:endParaRPr lang="en-GB" b="1" dirty="0"/>
          </a:p>
        </p:txBody>
      </p:sp>
      <p:sp>
        <p:nvSpPr>
          <p:cNvPr id="4" name="Slide Number Placeholder 3"/>
          <p:cNvSpPr>
            <a:spLocks noGrp="1"/>
          </p:cNvSpPr>
          <p:nvPr>
            <p:ph type="sldNum" sz="quarter" idx="10"/>
          </p:nvPr>
        </p:nvSpPr>
        <p:spPr/>
        <p:txBody>
          <a:bodyPr/>
          <a:lstStyle/>
          <a:p>
            <a:fld id="{F2006830-2291-4931-A272-4A465E6DCD5C}" type="slidenum">
              <a:rPr lang="en-GB" smtClean="0"/>
              <a:t>32</a:t>
            </a:fld>
            <a:endParaRPr lang="en-GB" dirty="0"/>
          </a:p>
        </p:txBody>
      </p:sp>
    </p:spTree>
    <p:extLst>
      <p:ext uri="{BB962C8B-B14F-4D97-AF65-F5344CB8AC3E}">
        <p14:creationId xmlns:p14="http://schemas.microsoft.com/office/powerpoint/2010/main" val="1493807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F2006830-2291-4931-A272-4A465E6DCD5C}" type="slidenum">
              <a:rPr lang="en-GB" smtClean="0"/>
              <a:t>33</a:t>
            </a:fld>
            <a:endParaRPr lang="en-GB" dirty="0"/>
          </a:p>
        </p:txBody>
      </p:sp>
    </p:spTree>
    <p:extLst>
      <p:ext uri="{BB962C8B-B14F-4D97-AF65-F5344CB8AC3E}">
        <p14:creationId xmlns:p14="http://schemas.microsoft.com/office/powerpoint/2010/main" val="1493807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F2006830-2291-4931-A272-4A465E6DCD5C}" type="slidenum">
              <a:rPr lang="en-GB" smtClean="0"/>
              <a:t>34</a:t>
            </a:fld>
            <a:endParaRPr lang="en-GB" dirty="0"/>
          </a:p>
        </p:txBody>
      </p:sp>
    </p:spTree>
    <p:extLst>
      <p:ext uri="{BB962C8B-B14F-4D97-AF65-F5344CB8AC3E}">
        <p14:creationId xmlns:p14="http://schemas.microsoft.com/office/powerpoint/2010/main" val="1493807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F2006830-2291-4931-A272-4A465E6DCD5C}" type="slidenum">
              <a:rPr lang="en-GB" smtClean="0"/>
              <a:t>35</a:t>
            </a:fld>
            <a:endParaRPr lang="en-GB" dirty="0"/>
          </a:p>
        </p:txBody>
      </p:sp>
    </p:spTree>
    <p:extLst>
      <p:ext uri="{BB962C8B-B14F-4D97-AF65-F5344CB8AC3E}">
        <p14:creationId xmlns:p14="http://schemas.microsoft.com/office/powerpoint/2010/main" val="1493807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F2006830-2291-4931-A272-4A465E6DCD5C}" type="slidenum">
              <a:rPr lang="en-GB" smtClean="0"/>
              <a:t>36</a:t>
            </a:fld>
            <a:endParaRPr lang="en-GB" dirty="0"/>
          </a:p>
        </p:txBody>
      </p:sp>
    </p:spTree>
    <p:extLst>
      <p:ext uri="{BB962C8B-B14F-4D97-AF65-F5344CB8AC3E}">
        <p14:creationId xmlns:p14="http://schemas.microsoft.com/office/powerpoint/2010/main" val="1493807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F2006830-2291-4931-A272-4A465E6DCD5C}" type="slidenum">
              <a:rPr lang="en-GB" smtClean="0"/>
              <a:t>37</a:t>
            </a:fld>
            <a:endParaRPr lang="en-GB" dirty="0"/>
          </a:p>
        </p:txBody>
      </p:sp>
    </p:spTree>
    <p:extLst>
      <p:ext uri="{BB962C8B-B14F-4D97-AF65-F5344CB8AC3E}">
        <p14:creationId xmlns:p14="http://schemas.microsoft.com/office/powerpoint/2010/main" val="1493807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F2006830-2291-4931-A272-4A465E6DCD5C}" type="slidenum">
              <a:rPr lang="en-GB" smtClean="0"/>
              <a:t>38</a:t>
            </a:fld>
            <a:endParaRPr lang="en-GB" dirty="0"/>
          </a:p>
        </p:txBody>
      </p:sp>
    </p:spTree>
    <p:extLst>
      <p:ext uri="{BB962C8B-B14F-4D97-AF65-F5344CB8AC3E}">
        <p14:creationId xmlns:p14="http://schemas.microsoft.com/office/powerpoint/2010/main" val="1493807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solidFill>
                  <a:schemeClr val="tx1"/>
                </a:solidFill>
              </a:rPr>
              <a:t>In the Early Years Foundation Stage, the FSM achievement gap has widened to 18.0% in 2016 from 15.0% in 2015. This is disappointing and of concern. </a:t>
            </a:r>
          </a:p>
          <a:p>
            <a:endParaRPr lang="en-GB" dirty="0"/>
          </a:p>
        </p:txBody>
      </p:sp>
      <p:sp>
        <p:nvSpPr>
          <p:cNvPr id="4" name="Slide Number Placeholder 3"/>
          <p:cNvSpPr>
            <a:spLocks noGrp="1"/>
          </p:cNvSpPr>
          <p:nvPr>
            <p:ph type="sldNum" sz="quarter" idx="10"/>
          </p:nvPr>
        </p:nvSpPr>
        <p:spPr/>
        <p:txBody>
          <a:bodyPr/>
          <a:lstStyle/>
          <a:p>
            <a:fld id="{414AACB4-2B78-4D29-82CA-9D17867C5FA9}" type="slidenum">
              <a:rPr lang="en-GB" smtClean="0"/>
              <a:pPr/>
              <a:t>18</a:t>
            </a:fld>
            <a:endParaRPr lang="en-GB"/>
          </a:p>
        </p:txBody>
      </p:sp>
    </p:spTree>
    <p:extLst>
      <p:ext uri="{BB962C8B-B14F-4D97-AF65-F5344CB8AC3E}">
        <p14:creationId xmlns:p14="http://schemas.microsoft.com/office/powerpoint/2010/main" val="34647311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F2006830-2291-4931-A272-4A465E6DCD5C}" type="slidenum">
              <a:rPr lang="en-GB" smtClean="0"/>
              <a:t>39</a:t>
            </a:fld>
            <a:endParaRPr lang="en-GB" dirty="0"/>
          </a:p>
        </p:txBody>
      </p:sp>
    </p:spTree>
    <p:extLst>
      <p:ext uri="{BB962C8B-B14F-4D97-AF65-F5344CB8AC3E}">
        <p14:creationId xmlns:p14="http://schemas.microsoft.com/office/powerpoint/2010/main" val="1493807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F2006830-2291-4931-A272-4A465E6DCD5C}" type="slidenum">
              <a:rPr lang="en-GB" smtClean="0"/>
              <a:t>40</a:t>
            </a:fld>
            <a:endParaRPr lang="en-GB" dirty="0"/>
          </a:p>
        </p:txBody>
      </p:sp>
    </p:spTree>
    <p:extLst>
      <p:ext uri="{BB962C8B-B14F-4D97-AF65-F5344CB8AC3E}">
        <p14:creationId xmlns:p14="http://schemas.microsoft.com/office/powerpoint/2010/main" val="14938076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E40AE0-B05D-4CD8-BC9B-D8E8E536EDCE}" type="slidenum">
              <a:rPr lang="en-GB" smtClean="0">
                <a:solidFill>
                  <a:prstClr val="black"/>
                </a:solidFill>
              </a:rPr>
              <a:pPr/>
              <a:t>55</a:t>
            </a:fld>
            <a:endParaRPr lang="en-GB" dirty="0">
              <a:solidFill>
                <a:prstClr val="black"/>
              </a:solidFill>
            </a:endParaRPr>
          </a:p>
        </p:txBody>
      </p:sp>
    </p:spTree>
    <p:extLst>
      <p:ext uri="{BB962C8B-B14F-4D97-AF65-F5344CB8AC3E}">
        <p14:creationId xmlns:p14="http://schemas.microsoft.com/office/powerpoint/2010/main" val="7090159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Early Help receives approximately 800-1000 referrals per month. 50% of them referrals are sent from schools. The most often used primary reason for a school referral is Mental/emotional health and well being. </a:t>
            </a:r>
          </a:p>
          <a:p>
            <a:endParaRPr lang="en-GB" dirty="0"/>
          </a:p>
        </p:txBody>
      </p:sp>
      <p:sp>
        <p:nvSpPr>
          <p:cNvPr id="4" name="Slide Number Placeholder 3"/>
          <p:cNvSpPr>
            <a:spLocks noGrp="1"/>
          </p:cNvSpPr>
          <p:nvPr>
            <p:ph type="sldNum" sz="quarter" idx="10"/>
          </p:nvPr>
        </p:nvSpPr>
        <p:spPr/>
        <p:txBody>
          <a:bodyPr/>
          <a:lstStyle/>
          <a:p>
            <a:fld id="{6DF960B3-5E15-46A7-9A4D-58BC542D511C}" type="slidenum">
              <a:rPr lang="en-GB" smtClean="0"/>
              <a:t>60</a:t>
            </a:fld>
            <a:endParaRPr lang="en-GB"/>
          </a:p>
        </p:txBody>
      </p:sp>
    </p:spTree>
    <p:extLst>
      <p:ext uri="{BB962C8B-B14F-4D97-AF65-F5344CB8AC3E}">
        <p14:creationId xmlns:p14="http://schemas.microsoft.com/office/powerpoint/2010/main" val="11440937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A98F1A1-9AAA-4CC3-BD67-C945DE73F4F7}" type="slidenum">
              <a:rPr lang="en-GB" smtClean="0"/>
              <a:t>64</a:t>
            </a:fld>
            <a:endParaRPr lang="en-GB" dirty="0"/>
          </a:p>
        </p:txBody>
      </p:sp>
    </p:spTree>
    <p:extLst>
      <p:ext uri="{BB962C8B-B14F-4D97-AF65-F5344CB8AC3E}">
        <p14:creationId xmlns:p14="http://schemas.microsoft.com/office/powerpoint/2010/main" val="2457922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4AACB4-2B78-4D29-82CA-9D17867C5FA9}" type="slidenum">
              <a:rPr lang="en-GB" smtClean="0"/>
              <a:pPr/>
              <a:t>19</a:t>
            </a:fld>
            <a:endParaRPr lang="en-GB"/>
          </a:p>
        </p:txBody>
      </p:sp>
    </p:spTree>
    <p:extLst>
      <p:ext uri="{BB962C8B-B14F-4D97-AF65-F5344CB8AC3E}">
        <p14:creationId xmlns:p14="http://schemas.microsoft.com/office/powerpoint/2010/main" val="3464731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2200" dirty="0" smtClean="0"/>
              <a:t>Performed above national for every indicator in 2016. </a:t>
            </a:r>
          </a:p>
          <a:p>
            <a:endParaRPr lang="en-GB" dirty="0"/>
          </a:p>
        </p:txBody>
      </p:sp>
      <p:sp>
        <p:nvSpPr>
          <p:cNvPr id="4" name="Slide Number Placeholder 3"/>
          <p:cNvSpPr>
            <a:spLocks noGrp="1"/>
          </p:cNvSpPr>
          <p:nvPr>
            <p:ph type="sldNum" sz="quarter" idx="10"/>
          </p:nvPr>
        </p:nvSpPr>
        <p:spPr/>
        <p:txBody>
          <a:bodyPr/>
          <a:lstStyle/>
          <a:p>
            <a:fld id="{414AACB4-2B78-4D29-82CA-9D17867C5FA9}" type="slidenum">
              <a:rPr lang="en-GB" smtClean="0"/>
              <a:pPr/>
              <a:t>20</a:t>
            </a:fld>
            <a:endParaRPr lang="en-GB"/>
          </a:p>
        </p:txBody>
      </p:sp>
    </p:spTree>
    <p:extLst>
      <p:ext uri="{BB962C8B-B14F-4D97-AF65-F5344CB8AC3E}">
        <p14:creationId xmlns:p14="http://schemas.microsoft.com/office/powerpoint/2010/main" val="1997778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4AACB4-2B78-4D29-82CA-9D17867C5FA9}" type="slidenum">
              <a:rPr lang="en-GB" smtClean="0"/>
              <a:pPr/>
              <a:t>22</a:t>
            </a:fld>
            <a:endParaRPr lang="en-GB"/>
          </a:p>
        </p:txBody>
      </p:sp>
    </p:spTree>
    <p:extLst>
      <p:ext uri="{BB962C8B-B14F-4D97-AF65-F5344CB8AC3E}">
        <p14:creationId xmlns:p14="http://schemas.microsoft.com/office/powerpoint/2010/main" val="3726214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4AACB4-2B78-4D29-82CA-9D17867C5FA9}" type="slidenum">
              <a:rPr lang="en-GB" smtClean="0"/>
              <a:pPr/>
              <a:t>23</a:t>
            </a:fld>
            <a:endParaRPr lang="en-GB"/>
          </a:p>
        </p:txBody>
      </p:sp>
    </p:spTree>
    <p:extLst>
      <p:ext uri="{BB962C8B-B14F-4D97-AF65-F5344CB8AC3E}">
        <p14:creationId xmlns:p14="http://schemas.microsoft.com/office/powerpoint/2010/main" val="3726214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4AACB4-2B78-4D29-82CA-9D17867C5FA9}" type="slidenum">
              <a:rPr lang="en-GB" smtClean="0"/>
              <a:pPr/>
              <a:t>25</a:t>
            </a:fld>
            <a:endParaRPr lang="en-GB"/>
          </a:p>
        </p:txBody>
      </p:sp>
    </p:spTree>
    <p:extLst>
      <p:ext uri="{BB962C8B-B14F-4D97-AF65-F5344CB8AC3E}">
        <p14:creationId xmlns:p14="http://schemas.microsoft.com/office/powerpoint/2010/main" val="3726214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4AACB4-2B78-4D29-82CA-9D17867C5FA9}" type="slidenum">
              <a:rPr lang="en-GB" smtClean="0"/>
              <a:pPr/>
              <a:t>26</a:t>
            </a:fld>
            <a:endParaRPr lang="en-GB"/>
          </a:p>
        </p:txBody>
      </p:sp>
    </p:spTree>
    <p:extLst>
      <p:ext uri="{BB962C8B-B14F-4D97-AF65-F5344CB8AC3E}">
        <p14:creationId xmlns:p14="http://schemas.microsoft.com/office/powerpoint/2010/main" val="3464731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4AACB4-2B78-4D29-82CA-9D17867C5FA9}" type="slidenum">
              <a:rPr lang="en-GB" smtClean="0"/>
              <a:pPr/>
              <a:t>27</a:t>
            </a:fld>
            <a:endParaRPr lang="en-GB"/>
          </a:p>
        </p:txBody>
      </p:sp>
    </p:spTree>
    <p:extLst>
      <p:ext uri="{BB962C8B-B14F-4D97-AF65-F5344CB8AC3E}">
        <p14:creationId xmlns:p14="http://schemas.microsoft.com/office/powerpoint/2010/main" val="34647311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Documents and Settings\PlummO01\Desktop\KCC_Logo_New_2012_Framed.jpg"/>
          <p:cNvPicPr>
            <a:picLocks noChangeAspect="1" noChangeArrowheads="1"/>
          </p:cNvPicPr>
          <p:nvPr userDrawn="1"/>
        </p:nvPicPr>
        <p:blipFill>
          <a:blip r:embed="rId2" cstate="print"/>
          <a:srcRect/>
          <a:stretch>
            <a:fillRect/>
          </a:stretch>
        </p:blipFill>
        <p:spPr bwMode="auto">
          <a:xfrm>
            <a:off x="7380288" y="5821363"/>
            <a:ext cx="1223962" cy="819150"/>
          </a:xfrm>
          <a:prstGeom prst="rect">
            <a:avLst/>
          </a:prstGeom>
          <a:noFill/>
          <a:ln w="9525">
            <a:noFill/>
            <a:miter lim="800000"/>
            <a:headEnd/>
            <a:tailEnd/>
          </a:ln>
        </p:spPr>
      </p:pic>
      <p:cxnSp>
        <p:nvCxnSpPr>
          <p:cNvPr id="5" name="Straight Connector 6"/>
          <p:cNvCxnSpPr>
            <a:cxnSpLocks noChangeShapeType="1"/>
          </p:cNvCxnSpPr>
          <p:nvPr userDrawn="1"/>
        </p:nvCxnSpPr>
        <p:spPr bwMode="auto">
          <a:xfrm>
            <a:off x="539750" y="5661025"/>
            <a:ext cx="8027988" cy="0"/>
          </a:xfrm>
          <a:prstGeom prst="line">
            <a:avLst/>
          </a:prstGeom>
          <a:noFill/>
          <a:ln w="12700">
            <a:solidFill>
              <a:schemeClr val="tx1"/>
            </a:solidFill>
            <a:round/>
            <a:headEnd/>
            <a:tailEnd/>
          </a:ln>
        </p:spPr>
      </p:cxnSp>
      <p:sp>
        <p:nvSpPr>
          <p:cNvPr id="2" name="Title 1"/>
          <p:cNvSpPr>
            <a:spLocks noGrp="1"/>
          </p:cNvSpPr>
          <p:nvPr>
            <p:ph type="ctrTitle"/>
          </p:nvPr>
        </p:nvSpPr>
        <p:spPr>
          <a:xfrm>
            <a:off x="685800" y="2130425"/>
            <a:ext cx="7772400" cy="1470025"/>
          </a:xfrm>
        </p:spPr>
        <p:txBody>
          <a:bodyPr>
            <a:normAutofit/>
          </a:bodyPr>
          <a:lstStyle>
            <a:lvl1pPr>
              <a:defRPr sz="3600" b="1">
                <a:solidFill>
                  <a:srgbClr val="4283C4"/>
                </a:solidFill>
                <a:latin typeface="Arial" pitchFamily="34" charset="0"/>
                <a:cs typeface="Arial" pitchFamily="34"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982960"/>
          </a:xfrm>
        </p:spPr>
        <p:txBody>
          <a:bodyPr>
            <a:normAutofit/>
          </a:bodyPr>
          <a:lstStyle>
            <a:lvl1pPr marL="0" indent="0" algn="ctr">
              <a:buNone/>
              <a:defRPr sz="22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6"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917942D3-5EC2-4CA6-9095-3D20850EEE41}" type="datetimeFigureOut">
              <a:rPr lang="en-GB">
                <a:solidFill>
                  <a:prstClr val="black">
                    <a:tint val="75000"/>
                  </a:prstClr>
                </a:solidFill>
              </a:rPr>
              <a:pPr>
                <a:defRPr/>
              </a:pPr>
              <a:t>17/11/2016</a:t>
            </a:fld>
            <a:endParaRPr lang="en-GB" dirty="0">
              <a:solidFill>
                <a:prstClr val="black">
                  <a:tint val="75000"/>
                </a:prstClr>
              </a:solidFill>
            </a:endParaRPr>
          </a:p>
        </p:txBody>
      </p:sp>
      <p:sp>
        <p:nvSpPr>
          <p:cNvPr id="7"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solidFill>
                <a:prstClr val="black">
                  <a:tint val="75000"/>
                </a:prstClr>
              </a:solidFill>
            </a:endParaRPr>
          </a:p>
        </p:txBody>
      </p:sp>
      <p:sp>
        <p:nvSpPr>
          <p:cNvPr id="8"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545025E2-10ED-460C-B2D3-AC91319B7B47}"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080869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6BC80EB0-2782-4A52-8DF4-89110DEDA941}" type="datetimeFigureOut">
              <a:rPr lang="en-GB">
                <a:solidFill>
                  <a:prstClr val="black">
                    <a:tint val="75000"/>
                  </a:prstClr>
                </a:solidFill>
              </a:rPr>
              <a:pPr>
                <a:defRPr/>
              </a:pPr>
              <a:t>17/11/2016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86ED6CE6-7216-400E-8167-353788D54AD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29208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GB"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BF2FC739-95EA-4510-BFF8-9480E67BAB50}" type="datetimeFigureOut">
              <a:rPr lang="en-GB">
                <a:solidFill>
                  <a:prstClr val="black">
                    <a:tint val="75000"/>
                  </a:prstClr>
                </a:solidFill>
              </a:rPr>
              <a:pPr>
                <a:defRPr/>
              </a:pPr>
              <a:t>17/11/2016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5C67DA10-5351-4CEA-8985-8102B5B7664F}"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849918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Documents and Settings\PlummO01\Desktop\KCC_Logo_New_2012_Framed.jpg"/>
          <p:cNvPicPr>
            <a:picLocks noChangeAspect="1" noChangeArrowheads="1"/>
          </p:cNvPicPr>
          <p:nvPr userDrawn="1"/>
        </p:nvPicPr>
        <p:blipFill>
          <a:blip r:embed="rId2" cstate="print"/>
          <a:srcRect/>
          <a:stretch>
            <a:fillRect/>
          </a:stretch>
        </p:blipFill>
        <p:spPr bwMode="auto">
          <a:xfrm>
            <a:off x="8248650" y="6237288"/>
            <a:ext cx="860425" cy="576262"/>
          </a:xfrm>
          <a:prstGeom prst="rect">
            <a:avLst/>
          </a:prstGeom>
          <a:noFill/>
          <a:ln w="9525">
            <a:noFill/>
            <a:miter lim="800000"/>
            <a:headEnd/>
            <a:tailEnd/>
          </a:ln>
        </p:spPr>
      </p:pic>
      <p:cxnSp>
        <p:nvCxnSpPr>
          <p:cNvPr id="5" name="Straight Connector 6"/>
          <p:cNvCxnSpPr>
            <a:cxnSpLocks noChangeShapeType="1"/>
          </p:cNvCxnSpPr>
          <p:nvPr userDrawn="1"/>
        </p:nvCxnSpPr>
        <p:spPr bwMode="auto">
          <a:xfrm>
            <a:off x="107950" y="6199188"/>
            <a:ext cx="8964613" cy="0"/>
          </a:xfrm>
          <a:prstGeom prst="line">
            <a:avLst/>
          </a:prstGeom>
          <a:noFill/>
          <a:ln w="12700">
            <a:solidFill>
              <a:schemeClr val="tx1"/>
            </a:solidFill>
            <a:round/>
            <a:headEnd/>
            <a:tailEnd/>
          </a:ln>
        </p:spPr>
      </p:cxnSp>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14DFECE3-B449-4FC6-AE8A-479A3CFDAE61}" type="datetimeFigureOut">
              <a:rPr lang="en-GB">
                <a:solidFill>
                  <a:prstClr val="black">
                    <a:tint val="75000"/>
                  </a:prstClr>
                </a:solidFill>
              </a:rPr>
              <a:pPr>
                <a:defRPr/>
              </a:pPr>
              <a:t>17/11/2016</a:t>
            </a:fld>
            <a:endParaRPr lang="en-GB" dirty="0">
              <a:solidFill>
                <a:prstClr val="black">
                  <a:tint val="75000"/>
                </a:prstClr>
              </a:solidFill>
            </a:endParaRPr>
          </a:p>
        </p:txBody>
      </p:sp>
      <p:sp>
        <p:nvSpPr>
          <p:cNvPr id="7"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solidFill>
                <a:prstClr val="black">
                  <a:tint val="75000"/>
                </a:prstClr>
              </a:solidFill>
            </a:endParaRPr>
          </a:p>
        </p:txBody>
      </p:sp>
      <p:sp>
        <p:nvSpPr>
          <p:cNvPr id="8"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D3457EB3-5F5B-4859-94AC-0BDC9CBE1DED}"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710140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EC23DCE5-FFDA-4C6F-96FA-5E663583BD0E}" type="datetimeFigureOut">
              <a:rPr lang="en-GB">
                <a:solidFill>
                  <a:prstClr val="black">
                    <a:tint val="75000"/>
                  </a:prstClr>
                </a:solidFill>
              </a:rPr>
              <a:pPr>
                <a:defRPr/>
              </a:pPr>
              <a:t>17/11/2016</a:t>
            </a:fld>
            <a:endParaRPr lang="en-GB">
              <a:solidFill>
                <a:prstClr val="black">
                  <a:tint val="75000"/>
                </a:prstClr>
              </a:solidFill>
            </a:endParaRPr>
          </a:p>
        </p:txBody>
      </p:sp>
      <p:sp>
        <p:nvSpPr>
          <p:cNvPr id="5"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solidFill>
                <a:prstClr val="black">
                  <a:tint val="75000"/>
                </a:prstClr>
              </a:solidFill>
            </a:endParaRPr>
          </a:p>
        </p:txBody>
      </p:sp>
      <p:sp>
        <p:nvSpPr>
          <p:cNvPr id="6"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6758826E-CE1E-40A6-BA5C-34F0530D0DA3}"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149614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5594ACFA-D74E-404C-9BD9-386CE2CB7E29}" type="datetimeFigureOut">
              <a:rPr lang="en-GB">
                <a:solidFill>
                  <a:prstClr val="black">
                    <a:tint val="75000"/>
                  </a:prstClr>
                </a:solidFill>
              </a:rPr>
              <a:pPr>
                <a:defRPr/>
              </a:pPr>
              <a:t>17/11/2016</a:t>
            </a:fld>
            <a:endParaRPr lang="en-GB">
              <a:solidFill>
                <a:prstClr val="black">
                  <a:tint val="75000"/>
                </a:prstClr>
              </a:solidFill>
            </a:endParaRPr>
          </a:p>
        </p:txBody>
      </p:sp>
      <p:sp>
        <p:nvSpPr>
          <p:cNvPr id="6"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solidFill>
                <a:prstClr val="black">
                  <a:tint val="75000"/>
                </a:prstClr>
              </a:solidFill>
            </a:endParaRPr>
          </a:p>
        </p:txBody>
      </p:sp>
      <p:sp>
        <p:nvSpPr>
          <p:cNvPr id="7"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1BA2F8BA-7FB0-483F-AFE9-12E4BF2F7CA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96043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B83899A9-4E3E-41BC-9EFF-42D4012E58E6}" type="datetimeFigureOut">
              <a:rPr lang="en-GB">
                <a:solidFill>
                  <a:prstClr val="black">
                    <a:tint val="75000"/>
                  </a:prstClr>
                </a:solidFill>
              </a:rPr>
              <a:pPr>
                <a:defRPr/>
              </a:pPr>
              <a:t>17/11/2016</a:t>
            </a:fld>
            <a:endParaRPr lang="en-GB">
              <a:solidFill>
                <a:prstClr val="black">
                  <a:tint val="75000"/>
                </a:prstClr>
              </a:solidFill>
            </a:endParaRPr>
          </a:p>
        </p:txBody>
      </p:sp>
      <p:sp>
        <p:nvSpPr>
          <p:cNvPr id="8"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solidFill>
                <a:prstClr val="black">
                  <a:tint val="75000"/>
                </a:prstClr>
              </a:solidFill>
            </a:endParaRPr>
          </a:p>
        </p:txBody>
      </p:sp>
      <p:sp>
        <p:nvSpPr>
          <p:cNvPr id="9"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7DFD5AF4-624D-4DD4-A21D-31807EB25284}"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052203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smtClean="0"/>
              <a:t>Click to edit Master title style</a:t>
            </a:r>
            <a:endParaRPr lang="en-GB" dirty="0"/>
          </a:p>
        </p:txBody>
      </p:sp>
      <p:sp>
        <p:nvSpPr>
          <p:cNvPr id="3"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7F75CE96-6386-419B-A06A-25D20130C127}" type="datetimeFigureOut">
              <a:rPr lang="en-GB">
                <a:solidFill>
                  <a:prstClr val="black">
                    <a:tint val="75000"/>
                  </a:prstClr>
                </a:solidFill>
              </a:rPr>
              <a:pPr>
                <a:defRPr/>
              </a:pPr>
              <a:t>17/11/2016</a:t>
            </a:fld>
            <a:endParaRPr lang="en-GB">
              <a:solidFill>
                <a:prstClr val="black">
                  <a:tint val="75000"/>
                </a:prstClr>
              </a:solidFill>
            </a:endParaRPr>
          </a:p>
        </p:txBody>
      </p:sp>
      <p:sp>
        <p:nvSpPr>
          <p:cNvPr id="4"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solidFill>
                <a:prstClr val="black">
                  <a:tint val="75000"/>
                </a:prstClr>
              </a:solidFill>
            </a:endParaRPr>
          </a:p>
        </p:txBody>
      </p:sp>
      <p:sp>
        <p:nvSpPr>
          <p:cNvPr id="5"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D439843A-D125-4ED3-AF79-9F3F87959579}"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283137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8CBDDE60-2462-438A-8651-FB29F43CFA2A}" type="datetimeFigureOut">
              <a:rPr lang="en-GB">
                <a:solidFill>
                  <a:prstClr val="black">
                    <a:tint val="75000"/>
                  </a:prstClr>
                </a:solidFill>
              </a:rPr>
              <a:pPr>
                <a:defRPr/>
              </a:pPr>
              <a:t>17/11/2016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FCA9630C-B7F1-49C5-A324-2EEF51B9F59F}"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512760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65F1225D-2729-4856-99ED-E67A9DD1B11D}" type="datetimeFigureOut">
              <a:rPr lang="en-GB">
                <a:solidFill>
                  <a:prstClr val="black">
                    <a:tint val="75000"/>
                  </a:prstClr>
                </a:solidFill>
              </a:rPr>
              <a:pPr>
                <a:defRPr/>
              </a:pPr>
              <a:t>17/11/2016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45C8B86C-DEFB-4902-A1CA-A33F0CBE4119}"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300825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B80C310B-DFD9-42A6-913B-C196F7C311AB}" type="datetimeFigureOut">
              <a:rPr lang="en-GB">
                <a:solidFill>
                  <a:prstClr val="black">
                    <a:tint val="75000"/>
                  </a:prstClr>
                </a:solidFill>
              </a:rPr>
              <a:pPr>
                <a:defRPr/>
              </a:pPr>
              <a:t>17/11/2016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32BDD9B7-BB51-43B5-BE61-99F13209191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078793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F734799F-4268-4EC8-BD35-AD78BCD79C62}" type="datetimeFigureOut">
              <a:rPr lang="en-GB">
                <a:solidFill>
                  <a:prstClr val="black">
                    <a:tint val="75000"/>
                  </a:prstClr>
                </a:solidFill>
              </a:rPr>
              <a:pPr>
                <a:defRPr/>
              </a:pPr>
              <a:t>17/11/2016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A4BC50A-3A69-46D9-983C-2787DDA65208}"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7126261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charset="0"/>
          <a:cs typeface="Arial" charset="0"/>
        </a:defRPr>
      </a:lvl2pPr>
      <a:lvl3pPr algn="ctr" rtl="0" eaLnBrk="1" fontAlgn="base" hangingPunct="1">
        <a:spcBef>
          <a:spcPct val="0"/>
        </a:spcBef>
        <a:spcAft>
          <a:spcPct val="0"/>
        </a:spcAft>
        <a:defRPr sz="3600" b="1">
          <a:solidFill>
            <a:srgbClr val="4283C4"/>
          </a:solidFill>
          <a:latin typeface="Arial" charset="0"/>
          <a:cs typeface="Arial" charset="0"/>
        </a:defRPr>
      </a:lvl3pPr>
      <a:lvl4pPr algn="ctr" rtl="0" eaLnBrk="1" fontAlgn="base" hangingPunct="1">
        <a:spcBef>
          <a:spcPct val="0"/>
        </a:spcBef>
        <a:spcAft>
          <a:spcPct val="0"/>
        </a:spcAft>
        <a:defRPr sz="3600" b="1">
          <a:solidFill>
            <a:srgbClr val="4283C4"/>
          </a:solidFill>
          <a:latin typeface="Arial" charset="0"/>
          <a:cs typeface="Arial" charset="0"/>
        </a:defRPr>
      </a:lvl4pPr>
      <a:lvl5pPr algn="ctr" rtl="0" eaLnBrk="1" fontAlgn="base" hangingPunct="1">
        <a:spcBef>
          <a:spcPct val="0"/>
        </a:spcBef>
        <a:spcAft>
          <a:spcPct val="0"/>
        </a:spcAft>
        <a:defRPr sz="3600" b="1">
          <a:solidFill>
            <a:srgbClr val="4283C4"/>
          </a:solidFill>
          <a:latin typeface="Arial" charset="0"/>
          <a:cs typeface="Arial" charset="0"/>
        </a:defRPr>
      </a:lvl5pPr>
      <a:lvl6pPr marL="457200" algn="ctr" rtl="0" eaLnBrk="1" fontAlgn="base" hangingPunct="1">
        <a:spcBef>
          <a:spcPct val="0"/>
        </a:spcBef>
        <a:spcAft>
          <a:spcPct val="0"/>
        </a:spcAft>
        <a:defRPr sz="3600" b="1">
          <a:solidFill>
            <a:srgbClr val="4283C4"/>
          </a:solidFill>
          <a:latin typeface="Arial" charset="0"/>
          <a:cs typeface="Arial" charset="0"/>
        </a:defRPr>
      </a:lvl6pPr>
      <a:lvl7pPr marL="914400" algn="ctr" rtl="0" eaLnBrk="1" fontAlgn="base" hangingPunct="1">
        <a:spcBef>
          <a:spcPct val="0"/>
        </a:spcBef>
        <a:spcAft>
          <a:spcPct val="0"/>
        </a:spcAft>
        <a:defRPr sz="3600" b="1">
          <a:solidFill>
            <a:srgbClr val="4283C4"/>
          </a:solidFill>
          <a:latin typeface="Arial" charset="0"/>
          <a:cs typeface="Arial" charset="0"/>
        </a:defRPr>
      </a:lvl7pPr>
      <a:lvl8pPr marL="1371600" algn="ctr" rtl="0" eaLnBrk="1" fontAlgn="base" hangingPunct="1">
        <a:spcBef>
          <a:spcPct val="0"/>
        </a:spcBef>
        <a:spcAft>
          <a:spcPct val="0"/>
        </a:spcAft>
        <a:defRPr sz="3600" b="1">
          <a:solidFill>
            <a:srgbClr val="4283C4"/>
          </a:solidFill>
          <a:latin typeface="Arial" charset="0"/>
          <a:cs typeface="Arial" charset="0"/>
        </a:defRPr>
      </a:lvl8pPr>
      <a:lvl9pPr marL="1828800" algn="ctr" rtl="0" eaLnBrk="1" fontAlgn="base" hangingPunct="1">
        <a:spcBef>
          <a:spcPct val="0"/>
        </a:spcBef>
        <a:spcAft>
          <a:spcPct val="0"/>
        </a:spcAft>
        <a:defRPr sz="3600" b="1">
          <a:solidFill>
            <a:srgbClr val="4283C4"/>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27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www.google.co.uk/url?url=https://about.twitter.com/press/brand-assets&amp;rct=j&amp;frm=1&amp;q=&amp;esrc=s&amp;sa=U&amp;ei=M-osVeipIsLTaI_RgLAG&amp;ved=0CBYQ9QEwAA&amp;usg=AFQjCNFm4ZCcfcNZF2o5mlOvgfLAKuLvSw" TargetMode="External"/><Relationship Id="rId5" Type="http://schemas.openxmlformats.org/officeDocument/2006/relationships/image" Target="../media/image10.jpeg"/><Relationship Id="rId4" Type="http://schemas.openxmlformats.org/officeDocument/2006/relationships/image" Target="cid:9F7791BA-0342-454D-A8FD-D10B81191171@home" TargetMode="External"/></Relationships>
</file>

<file path=ppt/slides/_rels/slide65.xml.rels><?xml version="1.0" encoding="UTF-8" standalone="yes"?>
<Relationships xmlns="http://schemas.openxmlformats.org/package/2006/relationships"><Relationship Id="rId2" Type="http://schemas.openxmlformats.org/officeDocument/2006/relationships/hyperlink" Target="https://vimeo.com/156168943" TargetMode="Externa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kelsi.org.uk/__data/assets/file/0007/19708/b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hidden">
          <a:xfrm>
            <a:off x="0" y="0"/>
            <a:ext cx="9252520" cy="5733256"/>
          </a:xfrm>
          <a:prstGeom prst="rect">
            <a:avLst/>
          </a:prstGeom>
          <a:noFill/>
        </p:spPr>
      </p:pic>
      <p:sp>
        <p:nvSpPr>
          <p:cNvPr id="2" name="Title 1"/>
          <p:cNvSpPr>
            <a:spLocks noGrp="1"/>
          </p:cNvSpPr>
          <p:nvPr>
            <p:ph type="ctrTitle"/>
          </p:nvPr>
        </p:nvSpPr>
        <p:spPr>
          <a:xfrm>
            <a:off x="108520" y="1628800"/>
            <a:ext cx="9144000" cy="1944216"/>
          </a:xfrm>
        </p:spPr>
        <p:txBody>
          <a:bodyPr>
            <a:noAutofit/>
            <a:scene3d>
              <a:camera prst="orthographicFront"/>
              <a:lightRig rig="soft" dir="t">
                <a:rot lat="0" lon="0" rev="10800000"/>
              </a:lightRig>
            </a:scene3d>
            <a:sp3d>
              <a:bevelT w="27940" h="12700"/>
              <a:contourClr>
                <a:srgbClr val="DDDDDD"/>
              </a:contourClr>
            </a:sp3d>
          </a:bodyPr>
          <a:lstStyle/>
          <a:p>
            <a:pPr algn="l"/>
            <a:r>
              <a:rPr lang="en-GB" sz="11500" spc="300" dirty="0" smtClean="0">
                <a:ln w="11430"/>
                <a:solidFill>
                  <a:schemeClr val="bg1"/>
                </a:solidFill>
                <a:effectLst>
                  <a:outerShdw blurRad="25400" algn="tl" rotWithShape="0">
                    <a:srgbClr val="000000">
                      <a:alpha val="43000"/>
                    </a:srgbClr>
                  </a:outerShdw>
                </a:effectLst>
                <a:latin typeface="+mj-lt"/>
              </a:rPr>
              <a:t>Headteacher Meetings</a:t>
            </a:r>
            <a:br>
              <a:rPr lang="en-GB" sz="11500" spc="300" dirty="0" smtClean="0">
                <a:ln w="11430"/>
                <a:solidFill>
                  <a:schemeClr val="bg1"/>
                </a:solidFill>
                <a:effectLst>
                  <a:outerShdw blurRad="25400" algn="tl" rotWithShape="0">
                    <a:srgbClr val="000000">
                      <a:alpha val="43000"/>
                    </a:srgbClr>
                  </a:outerShdw>
                </a:effectLst>
                <a:latin typeface="+mj-lt"/>
              </a:rPr>
            </a:br>
            <a:r>
              <a:rPr lang="en-GB" sz="5400" spc="300" dirty="0" smtClean="0">
                <a:ln w="11430"/>
                <a:solidFill>
                  <a:schemeClr val="bg1"/>
                </a:solidFill>
                <a:effectLst>
                  <a:outerShdw blurRad="25400" algn="tl" rotWithShape="0">
                    <a:srgbClr val="000000">
                      <a:alpha val="43000"/>
                    </a:srgbClr>
                  </a:outerShdw>
                </a:effectLst>
                <a:latin typeface="+mj-lt"/>
              </a:rPr>
              <a:t>November 2016</a:t>
            </a:r>
            <a:endParaRPr lang="en-GB" sz="11500" spc="300" dirty="0">
              <a:ln w="11430"/>
              <a:solidFill>
                <a:schemeClr val="bg1"/>
              </a:solidFill>
              <a:effectLst>
                <a:outerShdw blurRad="25400" algn="tl" rotWithShape="0">
                  <a:srgbClr val="000000">
                    <a:alpha val="43000"/>
                  </a:srgbClr>
                </a:outerShdw>
              </a:effectLst>
              <a:latin typeface="+mj-lt"/>
            </a:endParaRPr>
          </a:p>
        </p:txBody>
      </p:sp>
      <p:sp>
        <p:nvSpPr>
          <p:cNvPr id="8" name="TextBox 7"/>
          <p:cNvSpPr txBox="1"/>
          <p:nvPr/>
        </p:nvSpPr>
        <p:spPr>
          <a:xfrm>
            <a:off x="289062" y="6021288"/>
            <a:ext cx="7075685" cy="461665"/>
          </a:xfrm>
          <a:prstGeom prst="rect">
            <a:avLst/>
          </a:prstGeom>
          <a:noFill/>
        </p:spPr>
        <p:txBody>
          <a:bodyPr wrap="square" rtlCol="0">
            <a:spAutoFit/>
          </a:bodyPr>
          <a:lstStyle/>
          <a:p>
            <a:pPr fontAlgn="base">
              <a:spcBef>
                <a:spcPct val="0"/>
              </a:spcBef>
              <a:spcAft>
                <a:spcPct val="0"/>
              </a:spcAft>
            </a:pPr>
            <a:r>
              <a:rPr lang="en-GB" sz="2400" dirty="0">
                <a:solidFill>
                  <a:prstClr val="black"/>
                </a:solidFill>
              </a:rPr>
              <a:t>Education and Young People’s Services</a:t>
            </a:r>
          </a:p>
        </p:txBody>
      </p:sp>
    </p:spTree>
    <p:extLst>
      <p:ext uri="{BB962C8B-B14F-4D97-AF65-F5344CB8AC3E}">
        <p14:creationId xmlns:p14="http://schemas.microsoft.com/office/powerpoint/2010/main" val="347571727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Elbow Connector 25"/>
          <p:cNvCxnSpPr>
            <a:stCxn id="28" idx="0"/>
            <a:endCxn id="25" idx="2"/>
          </p:cNvCxnSpPr>
          <p:nvPr/>
        </p:nvCxnSpPr>
        <p:spPr>
          <a:xfrm rot="16200000" flipV="1">
            <a:off x="5057979" y="2098590"/>
            <a:ext cx="2058465" cy="2609568"/>
          </a:xfrm>
          <a:prstGeom prst="bentConnector3">
            <a:avLst>
              <a:gd name="adj1" fmla="val 50000"/>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GB" sz="4000" dirty="0" smtClean="0">
                <a:latin typeface="+mj-lt"/>
                <a:cs typeface="Arial" panose="020B0604020202020204" pitchFamily="34" charset="0"/>
              </a:rPr>
              <a:t>PROPOSED GOVERNANCE STRUCTURE</a:t>
            </a:r>
            <a:endParaRPr lang="en-GB" sz="4000" dirty="0">
              <a:latin typeface="+mj-lt"/>
              <a:cs typeface="Arial" panose="020B0604020202020204" pitchFamily="34" charset="0"/>
            </a:endParaRPr>
          </a:p>
        </p:txBody>
      </p:sp>
      <p:sp>
        <p:nvSpPr>
          <p:cNvPr id="6" name="Rectangle 5"/>
          <p:cNvSpPr/>
          <p:nvPr/>
        </p:nvSpPr>
        <p:spPr>
          <a:xfrm>
            <a:off x="3943482" y="3039978"/>
            <a:ext cx="1728192" cy="706470"/>
          </a:xfrm>
          <a:prstGeom prst="rect">
            <a:avLst/>
          </a:prstGeom>
          <a:solidFill>
            <a:srgbClr val="4283C4"/>
          </a:solidFill>
          <a:ln>
            <a:solidFill>
              <a:srgbClr val="4283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cs typeface="Arial" panose="020B0604020202020204" pitchFamily="34" charset="0"/>
              </a:rPr>
              <a:t>EYPS Corporate Director</a:t>
            </a:r>
            <a:endParaRPr lang="en-US" b="1" dirty="0">
              <a:cs typeface="Arial" panose="020B0604020202020204" pitchFamily="34" charset="0"/>
            </a:endParaRPr>
          </a:p>
        </p:txBody>
      </p:sp>
      <p:sp>
        <p:nvSpPr>
          <p:cNvPr id="22" name="Rectangle 21"/>
          <p:cNvSpPr/>
          <p:nvPr/>
        </p:nvSpPr>
        <p:spPr>
          <a:xfrm>
            <a:off x="2811966" y="4432603"/>
            <a:ext cx="1285837" cy="1156636"/>
          </a:xfrm>
          <a:prstGeom prst="rect">
            <a:avLst/>
          </a:prstGeom>
          <a:solidFill>
            <a:srgbClr val="4283C4"/>
          </a:solidFill>
          <a:ln>
            <a:solidFill>
              <a:srgbClr val="4283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cs typeface="Arial" panose="020B0604020202020204" pitchFamily="34" charset="0"/>
              </a:rPr>
              <a:t>Education Services </a:t>
            </a:r>
            <a:r>
              <a:rPr lang="en-US" b="1" dirty="0" smtClean="0">
                <a:cs typeface="Arial" panose="020B0604020202020204" pitchFamily="34" charset="0"/>
              </a:rPr>
              <a:t>Co. Board</a:t>
            </a:r>
            <a:endParaRPr lang="en-US" b="1" dirty="0">
              <a:cs typeface="Arial" panose="020B0604020202020204" pitchFamily="34" charset="0"/>
            </a:endParaRPr>
          </a:p>
        </p:txBody>
      </p:sp>
      <p:sp>
        <p:nvSpPr>
          <p:cNvPr id="23" name="Rectangle 22"/>
          <p:cNvSpPr/>
          <p:nvPr/>
        </p:nvSpPr>
        <p:spPr>
          <a:xfrm>
            <a:off x="4735570" y="4432604"/>
            <a:ext cx="1254348" cy="1156635"/>
          </a:xfrm>
          <a:prstGeom prst="rect">
            <a:avLst/>
          </a:prstGeom>
          <a:solidFill>
            <a:srgbClr val="4283C4"/>
          </a:solidFill>
          <a:ln>
            <a:solidFill>
              <a:srgbClr val="4283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cs typeface="Arial" panose="020B0604020202020204" pitchFamily="34" charset="0"/>
              </a:rPr>
              <a:t>EYPS</a:t>
            </a:r>
          </a:p>
          <a:p>
            <a:pPr algn="ctr"/>
            <a:r>
              <a:rPr lang="en-US" b="1" dirty="0" smtClean="0">
                <a:cs typeface="Arial" panose="020B0604020202020204" pitchFamily="34" charset="0"/>
              </a:rPr>
              <a:t>Core Services</a:t>
            </a:r>
            <a:endParaRPr lang="en-US" b="1" dirty="0">
              <a:cs typeface="Arial" panose="020B0604020202020204" pitchFamily="34" charset="0"/>
            </a:endParaRPr>
          </a:p>
        </p:txBody>
      </p:sp>
      <p:cxnSp>
        <p:nvCxnSpPr>
          <p:cNvPr id="24" name="Elbow Connector 23"/>
          <p:cNvCxnSpPr>
            <a:stCxn id="22" idx="0"/>
            <a:endCxn id="6" idx="2"/>
          </p:cNvCxnSpPr>
          <p:nvPr/>
        </p:nvCxnSpPr>
        <p:spPr>
          <a:xfrm rot="5400000" flipH="1" flipV="1">
            <a:off x="3788154" y="3413180"/>
            <a:ext cx="686155" cy="1352693"/>
          </a:xfrm>
          <a:prstGeom prst="bentConnector3">
            <a:avLst>
              <a:gd name="adj1" fmla="val 50000"/>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23" idx="0"/>
            <a:endCxn id="6" idx="2"/>
          </p:cNvCxnSpPr>
          <p:nvPr/>
        </p:nvCxnSpPr>
        <p:spPr>
          <a:xfrm rot="16200000" flipV="1">
            <a:off x="4742083" y="3811943"/>
            <a:ext cx="686156" cy="555166"/>
          </a:xfrm>
          <a:prstGeom prst="bentConnector3">
            <a:avLst>
              <a:gd name="adj1" fmla="val 50000"/>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3373471" y="1484784"/>
            <a:ext cx="2817911" cy="889357"/>
          </a:xfrm>
          <a:prstGeom prst="rect">
            <a:avLst/>
          </a:prstGeom>
          <a:solidFill>
            <a:srgbClr val="4283C4"/>
          </a:solidFill>
          <a:ln>
            <a:solidFill>
              <a:srgbClr val="4283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cs typeface="Arial" panose="020B0604020202020204" pitchFamily="34" charset="0"/>
              </a:rPr>
              <a:t>Education Services Stakeholder and Commissioning Group</a:t>
            </a:r>
            <a:endParaRPr lang="en-US" b="1" dirty="0">
              <a:solidFill>
                <a:schemeClr val="bg1"/>
              </a:solidFill>
              <a:cs typeface="Arial" panose="020B0604020202020204" pitchFamily="34" charset="0"/>
            </a:endParaRPr>
          </a:p>
        </p:txBody>
      </p:sp>
      <p:sp>
        <p:nvSpPr>
          <p:cNvPr id="29" name="TextBox 28"/>
          <p:cNvSpPr txBox="1"/>
          <p:nvPr/>
        </p:nvSpPr>
        <p:spPr>
          <a:xfrm>
            <a:off x="6205942" y="2624480"/>
            <a:ext cx="1704826" cy="830997"/>
          </a:xfrm>
          <a:prstGeom prst="rect">
            <a:avLst/>
          </a:prstGeom>
          <a:noFill/>
        </p:spPr>
        <p:txBody>
          <a:bodyPr wrap="square" rtlCol="0">
            <a:spAutoFit/>
          </a:bodyPr>
          <a:lstStyle/>
          <a:p>
            <a:pPr algn="ctr"/>
            <a:r>
              <a:rPr lang="en-US" sz="1600" dirty="0" smtClean="0">
                <a:cs typeface="Arial" panose="020B0604020202020204" pitchFamily="34" charset="0"/>
              </a:rPr>
              <a:t>Member and school representation</a:t>
            </a:r>
            <a:endParaRPr lang="en-US" sz="1600" dirty="0">
              <a:cs typeface="Arial" panose="020B0604020202020204" pitchFamily="34" charset="0"/>
            </a:endParaRPr>
          </a:p>
        </p:txBody>
      </p:sp>
      <p:sp>
        <p:nvSpPr>
          <p:cNvPr id="28" name="Rectangle 27"/>
          <p:cNvSpPr/>
          <p:nvPr/>
        </p:nvSpPr>
        <p:spPr>
          <a:xfrm>
            <a:off x="6611590" y="4432606"/>
            <a:ext cx="1560810" cy="1156634"/>
          </a:xfrm>
          <a:prstGeom prst="rect">
            <a:avLst/>
          </a:prstGeom>
          <a:solidFill>
            <a:srgbClr val="4283C4"/>
          </a:solidFill>
          <a:ln>
            <a:solidFill>
              <a:srgbClr val="4283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cs typeface="Arial" panose="020B0604020202020204" pitchFamily="34" charset="0"/>
              </a:rPr>
              <a:t>KCC</a:t>
            </a:r>
          </a:p>
          <a:p>
            <a:pPr algn="ctr"/>
            <a:r>
              <a:rPr lang="en-US" b="1" dirty="0" smtClean="0">
                <a:cs typeface="Arial" panose="020B0604020202020204" pitchFamily="34" charset="0"/>
              </a:rPr>
              <a:t>Group Services (e.g. KCS)</a:t>
            </a:r>
            <a:endParaRPr lang="en-US" b="1" dirty="0">
              <a:cs typeface="Arial" panose="020B0604020202020204" pitchFamily="34" charset="0"/>
            </a:endParaRPr>
          </a:p>
        </p:txBody>
      </p:sp>
      <p:sp>
        <p:nvSpPr>
          <p:cNvPr id="30" name="Rectangle 29"/>
          <p:cNvSpPr/>
          <p:nvPr/>
        </p:nvSpPr>
        <p:spPr>
          <a:xfrm>
            <a:off x="899592" y="4432602"/>
            <a:ext cx="1285837" cy="1156637"/>
          </a:xfrm>
          <a:prstGeom prst="rect">
            <a:avLst/>
          </a:prstGeom>
          <a:solidFill>
            <a:srgbClr val="4283C4"/>
          </a:solidFill>
          <a:ln>
            <a:solidFill>
              <a:srgbClr val="4283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cs typeface="Arial" panose="020B0604020202020204" pitchFamily="34" charset="0"/>
              </a:rPr>
              <a:t>Sponsor MATs </a:t>
            </a:r>
            <a:endParaRPr lang="en-US" b="1" dirty="0">
              <a:cs typeface="Arial" panose="020B0604020202020204" pitchFamily="34" charset="0"/>
            </a:endParaRPr>
          </a:p>
        </p:txBody>
      </p:sp>
      <p:cxnSp>
        <p:nvCxnSpPr>
          <p:cNvPr id="31" name="Elbow Connector 30"/>
          <p:cNvCxnSpPr>
            <a:stCxn id="30" idx="0"/>
          </p:cNvCxnSpPr>
          <p:nvPr/>
        </p:nvCxnSpPr>
        <p:spPr>
          <a:xfrm rot="5400000" flipH="1" flipV="1">
            <a:off x="2292828" y="3339209"/>
            <a:ext cx="343077" cy="1843710"/>
          </a:xfrm>
          <a:prstGeom prst="bentConnector2">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017185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6712"/>
          </a:xfrm>
        </p:spPr>
        <p:txBody>
          <a:bodyPr>
            <a:normAutofit/>
          </a:bodyPr>
          <a:lstStyle/>
          <a:p>
            <a:r>
              <a:rPr lang="en-GB" sz="4000" dirty="0" smtClean="0">
                <a:latin typeface="+mn-lt"/>
                <a:cs typeface="Arial" panose="020B0604020202020204" pitchFamily="34" charset="0"/>
              </a:rPr>
              <a:t>MAT SPONSORSHIP</a:t>
            </a:r>
            <a:endParaRPr lang="en-GB" sz="4000" dirty="0">
              <a:latin typeface="+mn-lt"/>
              <a:cs typeface="Arial" panose="020B0604020202020204" pitchFamily="34" charset="0"/>
            </a:endParaRPr>
          </a:p>
        </p:txBody>
      </p:sp>
      <p:grpSp>
        <p:nvGrpSpPr>
          <p:cNvPr id="33" name="Group 32"/>
          <p:cNvGrpSpPr/>
          <p:nvPr/>
        </p:nvGrpSpPr>
        <p:grpSpPr>
          <a:xfrm>
            <a:off x="971600" y="836712"/>
            <a:ext cx="7200800" cy="2376263"/>
            <a:chOff x="971600" y="2132856"/>
            <a:chExt cx="7200800" cy="2376263"/>
          </a:xfrm>
        </p:grpSpPr>
        <p:sp>
          <p:nvSpPr>
            <p:cNvPr id="4" name="Rectangle 3"/>
            <p:cNvSpPr/>
            <p:nvPr/>
          </p:nvSpPr>
          <p:spPr>
            <a:xfrm>
              <a:off x="971600" y="3653298"/>
              <a:ext cx="1468800" cy="855821"/>
            </a:xfrm>
            <a:prstGeom prst="rect">
              <a:avLst/>
            </a:prstGeom>
            <a:solidFill>
              <a:srgbClr val="4283C4"/>
            </a:solidFill>
            <a:ln>
              <a:solidFill>
                <a:srgbClr val="4283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cs typeface="Arial" panose="020B0604020202020204" pitchFamily="34" charset="0"/>
                </a:rPr>
                <a:t>Education Services </a:t>
              </a:r>
              <a:r>
                <a:rPr lang="en-US" b="1" dirty="0" smtClean="0">
                  <a:cs typeface="Arial" panose="020B0604020202020204" pitchFamily="34" charset="0"/>
                </a:rPr>
                <a:t>Co. Board</a:t>
              </a:r>
              <a:endParaRPr lang="en-US" b="1" dirty="0">
                <a:cs typeface="Arial" panose="020B0604020202020204" pitchFamily="34" charset="0"/>
              </a:endParaRPr>
            </a:p>
          </p:txBody>
        </p:sp>
        <p:sp>
          <p:nvSpPr>
            <p:cNvPr id="5" name="Rectangle 4"/>
            <p:cNvSpPr/>
            <p:nvPr/>
          </p:nvSpPr>
          <p:spPr>
            <a:xfrm>
              <a:off x="3838453" y="3653299"/>
              <a:ext cx="1467095" cy="855820"/>
            </a:xfrm>
            <a:prstGeom prst="rect">
              <a:avLst/>
            </a:prstGeom>
            <a:solidFill>
              <a:srgbClr val="4283C4"/>
            </a:solidFill>
            <a:ln>
              <a:solidFill>
                <a:srgbClr val="4283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cs typeface="Arial" panose="020B0604020202020204" pitchFamily="34" charset="0"/>
                </a:rPr>
                <a:t>EYPS</a:t>
              </a:r>
            </a:p>
            <a:p>
              <a:pPr algn="ctr"/>
              <a:r>
                <a:rPr lang="en-US" b="1" dirty="0" smtClean="0">
                  <a:cs typeface="Arial" panose="020B0604020202020204" pitchFamily="34" charset="0"/>
                </a:rPr>
                <a:t>Core Services</a:t>
              </a:r>
              <a:endParaRPr lang="en-US" b="1" dirty="0">
                <a:cs typeface="Arial" panose="020B0604020202020204" pitchFamily="34" charset="0"/>
              </a:endParaRPr>
            </a:p>
          </p:txBody>
        </p:sp>
        <p:sp>
          <p:nvSpPr>
            <p:cNvPr id="6" name="Rectangle 5"/>
            <p:cNvSpPr/>
            <p:nvPr/>
          </p:nvSpPr>
          <p:spPr>
            <a:xfrm>
              <a:off x="3015514" y="2132856"/>
              <a:ext cx="3112972" cy="1008112"/>
            </a:xfrm>
            <a:prstGeom prst="rect">
              <a:avLst/>
            </a:prstGeom>
            <a:solidFill>
              <a:srgbClr val="4283C4"/>
            </a:solidFill>
            <a:ln>
              <a:solidFill>
                <a:srgbClr val="4283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cs typeface="Arial" panose="020B0604020202020204" pitchFamily="34" charset="0"/>
                </a:rPr>
                <a:t>Education Services Stakeholder and Commissioning Group</a:t>
              </a:r>
              <a:endParaRPr lang="en-US" b="1" dirty="0">
                <a:solidFill>
                  <a:schemeClr val="bg1"/>
                </a:solidFill>
                <a:cs typeface="Arial" panose="020B0604020202020204" pitchFamily="34" charset="0"/>
              </a:endParaRPr>
            </a:p>
          </p:txBody>
        </p:sp>
        <p:sp>
          <p:nvSpPr>
            <p:cNvPr id="7" name="Rectangle 6"/>
            <p:cNvSpPr/>
            <p:nvPr/>
          </p:nvSpPr>
          <p:spPr>
            <a:xfrm>
              <a:off x="6703600" y="3653299"/>
              <a:ext cx="1468800" cy="855820"/>
            </a:xfrm>
            <a:prstGeom prst="rect">
              <a:avLst/>
            </a:prstGeom>
            <a:solidFill>
              <a:srgbClr val="4283C4"/>
            </a:solidFill>
            <a:ln>
              <a:solidFill>
                <a:srgbClr val="4283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cs typeface="Arial" panose="020B0604020202020204" pitchFamily="34" charset="0"/>
                </a:rPr>
                <a:t>MAT</a:t>
              </a:r>
              <a:endParaRPr lang="en-US" b="1" dirty="0">
                <a:cs typeface="Arial" panose="020B0604020202020204" pitchFamily="34" charset="0"/>
              </a:endParaRPr>
            </a:p>
          </p:txBody>
        </p:sp>
        <p:cxnSp>
          <p:nvCxnSpPr>
            <p:cNvPr id="26" name="Straight Connector 25"/>
            <p:cNvCxnSpPr>
              <a:stCxn id="6" idx="2"/>
              <a:endCxn id="5" idx="0"/>
            </p:cNvCxnSpPr>
            <p:nvPr/>
          </p:nvCxnSpPr>
          <p:spPr>
            <a:xfrm>
              <a:off x="4572000" y="3140968"/>
              <a:ext cx="1" cy="51233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4" idx="0"/>
            </p:cNvCxnSpPr>
            <p:nvPr/>
          </p:nvCxnSpPr>
          <p:spPr>
            <a:xfrm rot="5400000" flipH="1" flipV="1">
              <a:off x="3014093" y="2095391"/>
              <a:ext cx="249814" cy="2866001"/>
            </a:xfrm>
            <a:prstGeom prst="bentConnector2">
              <a:avLst/>
            </a:prstGeom>
            <a:ln w="25400"/>
          </p:spPr>
          <p:style>
            <a:lnRef idx="1">
              <a:schemeClr val="accent1"/>
            </a:lnRef>
            <a:fillRef idx="0">
              <a:schemeClr val="accent1"/>
            </a:fillRef>
            <a:effectRef idx="0">
              <a:schemeClr val="accent1"/>
            </a:effectRef>
            <a:fontRef idx="minor">
              <a:schemeClr val="tx1"/>
            </a:fontRef>
          </p:style>
        </p:cxnSp>
        <p:cxnSp>
          <p:nvCxnSpPr>
            <p:cNvPr id="30" name="Straight Connector 27"/>
            <p:cNvCxnSpPr>
              <a:endCxn id="7" idx="0"/>
            </p:cNvCxnSpPr>
            <p:nvPr/>
          </p:nvCxnSpPr>
          <p:spPr>
            <a:xfrm>
              <a:off x="4499992" y="3403484"/>
              <a:ext cx="2938008" cy="249815"/>
            </a:xfrm>
            <a:prstGeom prst="bentConnector2">
              <a:avLst/>
            </a:prstGeom>
            <a:ln w="25400"/>
          </p:spPr>
          <p:style>
            <a:lnRef idx="1">
              <a:schemeClr val="accent1"/>
            </a:lnRef>
            <a:fillRef idx="0">
              <a:schemeClr val="accent1"/>
            </a:fillRef>
            <a:effectRef idx="0">
              <a:schemeClr val="accent1"/>
            </a:effectRef>
            <a:fontRef idx="minor">
              <a:schemeClr val="tx1"/>
            </a:fontRef>
          </p:style>
        </p:cxnSp>
      </p:grpSp>
      <p:sp>
        <p:nvSpPr>
          <p:cNvPr id="35" name="Rectangle 34"/>
          <p:cNvSpPr/>
          <p:nvPr/>
        </p:nvSpPr>
        <p:spPr>
          <a:xfrm>
            <a:off x="359532" y="3493223"/>
            <a:ext cx="8424936" cy="2456057"/>
          </a:xfrm>
          <a:prstGeom prst="rect">
            <a:avLst/>
          </a:prstGeom>
        </p:spPr>
        <p:txBody>
          <a:bodyPr wrap="square">
            <a:spAutoFit/>
          </a:bodyPr>
          <a:lstStyle/>
          <a:p>
            <a:pPr marL="342900" marR="0" lvl="0" indent="-342900" defTabSz="91440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400" b="0" i="0" u="none" strike="noStrike" kern="0" cap="none" spc="0" normalizeH="0" baseline="0" noProof="0" dirty="0" smtClean="0">
                <a:ln>
                  <a:noFill/>
                </a:ln>
                <a:solidFill>
                  <a:prstClr val="black"/>
                </a:solidFill>
                <a:effectLst/>
                <a:uLnTx/>
                <a:uFillTx/>
              </a:rPr>
              <a:t>Structure assumes a change in legislation that would allow an LA MAT to be created</a:t>
            </a:r>
          </a:p>
          <a:p>
            <a:pPr marL="342900" marR="0" lvl="0" indent="-342900" defTabSz="91440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400" b="0" i="0" u="none" strike="noStrike" kern="0" cap="none" spc="0" normalizeH="0" baseline="0" noProof="0" dirty="0" smtClean="0">
                <a:ln>
                  <a:noFill/>
                </a:ln>
                <a:solidFill>
                  <a:prstClr val="black"/>
                </a:solidFill>
                <a:effectLst/>
                <a:uLnTx/>
                <a:uFillTx/>
              </a:rPr>
              <a:t>Overarching structure must be able to support KCC in being able to sponsor a MAT</a:t>
            </a:r>
          </a:p>
          <a:p>
            <a:pPr marL="342900" marR="0" lvl="0" indent="-342900" defTabSz="91440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400" b="0" i="0" u="none" strike="noStrike" kern="0" cap="none" spc="0" normalizeH="0" baseline="0" noProof="0" dirty="0" smtClean="0">
                <a:ln>
                  <a:noFill/>
                </a:ln>
                <a:solidFill>
                  <a:prstClr val="black"/>
                </a:solidFill>
                <a:effectLst/>
                <a:uLnTx/>
                <a:uFillTx/>
              </a:rPr>
              <a:t>Education Commissioning and Stakeholder group expected to have a role in supporting that MAT.</a:t>
            </a:r>
          </a:p>
        </p:txBody>
      </p:sp>
    </p:spTree>
    <p:extLst>
      <p:ext uri="{BB962C8B-B14F-4D97-AF65-F5344CB8AC3E}">
        <p14:creationId xmlns:p14="http://schemas.microsoft.com/office/powerpoint/2010/main" val="399529827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GB" sz="4000" dirty="0" smtClean="0">
                <a:latin typeface="+mj-lt"/>
                <a:cs typeface="Arial" panose="020B0604020202020204" pitchFamily="34" charset="0"/>
              </a:rPr>
              <a:t>EDUCATION SERVICES COMPANY SCOPE</a:t>
            </a:r>
            <a:endParaRPr lang="en-GB" sz="4000" dirty="0">
              <a:latin typeface="+mj-lt"/>
              <a:cs typeface="Arial" panose="020B0604020202020204" pitchFamily="34" charset="0"/>
            </a:endParaRPr>
          </a:p>
        </p:txBody>
      </p:sp>
      <p:sp>
        <p:nvSpPr>
          <p:cNvPr id="3" name="Content Placeholder 2"/>
          <p:cNvSpPr>
            <a:spLocks noGrp="1"/>
          </p:cNvSpPr>
          <p:nvPr>
            <p:ph idx="1"/>
          </p:nvPr>
        </p:nvSpPr>
        <p:spPr>
          <a:xfrm>
            <a:off x="457200" y="1412776"/>
            <a:ext cx="8229600" cy="4525963"/>
          </a:xfrm>
        </p:spPr>
        <p:txBody>
          <a:bodyPr>
            <a:normAutofit/>
          </a:bodyPr>
          <a:lstStyle/>
          <a:p>
            <a:r>
              <a:rPr lang="en-GB" sz="2400" dirty="0" smtClean="0">
                <a:latin typeface="+mn-lt"/>
                <a:cs typeface="Arial" panose="020B0604020202020204" pitchFamily="34" charset="0"/>
              </a:rPr>
              <a:t>The Education Services Company will be responsible for delivering directly a number of services that are currently delivered from KCC</a:t>
            </a:r>
          </a:p>
          <a:p>
            <a:pPr marL="0" indent="0">
              <a:buNone/>
            </a:pPr>
            <a:endParaRPr lang="en-GB" sz="2400" dirty="0" smtClean="0">
              <a:latin typeface="+mn-lt"/>
              <a:cs typeface="Arial" panose="020B0604020202020204" pitchFamily="34" charset="0"/>
            </a:endParaRPr>
          </a:p>
          <a:p>
            <a:r>
              <a:rPr lang="en-GB" sz="2400" dirty="0" smtClean="0">
                <a:latin typeface="+mn-lt"/>
                <a:cs typeface="Arial" panose="020B0604020202020204" pitchFamily="34" charset="0"/>
              </a:rPr>
              <a:t>It will continue with the EduKent model, by providing a ‘single front door’ to all traded services for schools</a:t>
            </a:r>
          </a:p>
          <a:p>
            <a:pPr marL="0" indent="0">
              <a:buNone/>
            </a:pPr>
            <a:endParaRPr lang="en-GB" sz="2400" dirty="0" smtClean="0">
              <a:latin typeface="+mn-lt"/>
              <a:cs typeface="Arial" panose="020B0604020202020204" pitchFamily="34" charset="0"/>
            </a:endParaRPr>
          </a:p>
          <a:p>
            <a:r>
              <a:rPr lang="en-GB" sz="2400" dirty="0" smtClean="0">
                <a:latin typeface="+mn-lt"/>
                <a:cs typeface="Arial" panose="020B0604020202020204" pitchFamily="34" charset="0"/>
              </a:rPr>
              <a:t>It is proposed that the new company will have clear accountability for performance and quality of all services that it offers.</a:t>
            </a:r>
          </a:p>
        </p:txBody>
      </p:sp>
    </p:spTree>
    <p:extLst>
      <p:ext uri="{BB962C8B-B14F-4D97-AF65-F5344CB8AC3E}">
        <p14:creationId xmlns:p14="http://schemas.microsoft.com/office/powerpoint/2010/main" val="413410231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99392"/>
            <a:ext cx="9361040" cy="1080120"/>
          </a:xfrm>
        </p:spPr>
        <p:txBody>
          <a:bodyPr>
            <a:noAutofit/>
          </a:bodyPr>
          <a:lstStyle/>
          <a:p>
            <a:r>
              <a:rPr lang="en-GB" sz="4000" dirty="0" smtClean="0">
                <a:latin typeface="+mj-lt"/>
                <a:cs typeface="Arial" panose="020B0604020202020204" pitchFamily="34" charset="0"/>
              </a:rPr>
              <a:t>PROPOSED SCOPE FOR DETAILED ANALYSIS</a:t>
            </a:r>
            <a:endParaRPr lang="en-GB" sz="4000" dirty="0">
              <a:latin typeface="+mj-lt"/>
              <a:cs typeface="Arial" panose="020B0604020202020204" pitchFamily="34" charset="0"/>
            </a:endParaRP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533334038"/>
              </p:ext>
            </p:extLst>
          </p:nvPr>
        </p:nvGraphicFramePr>
        <p:xfrm>
          <a:off x="180658" y="764704"/>
          <a:ext cx="8784976" cy="3337560"/>
        </p:xfrm>
        <a:graphic>
          <a:graphicData uri="http://schemas.openxmlformats.org/drawingml/2006/table">
            <a:tbl>
              <a:tblPr firstRow="1" bandRow="1">
                <a:tableStyleId>{5C22544A-7EE6-4342-B048-85BDC9FD1C3A}</a:tableStyleId>
              </a:tblPr>
              <a:tblGrid>
                <a:gridCol w="4392488"/>
                <a:gridCol w="4392488"/>
              </a:tblGrid>
              <a:tr h="370840">
                <a:tc>
                  <a:txBody>
                    <a:bodyPr/>
                    <a:lstStyle/>
                    <a:p>
                      <a:r>
                        <a:rPr lang="en-GB" sz="1800" dirty="0" smtClean="0">
                          <a:latin typeface="+mn-lt"/>
                          <a:cs typeface="Arial" panose="020B0604020202020204" pitchFamily="34" charset="0"/>
                        </a:rPr>
                        <a:t>IN the new Company</a:t>
                      </a:r>
                      <a:endParaRPr lang="en-GB" sz="1800" dirty="0">
                        <a:latin typeface="+mn-lt"/>
                        <a:cs typeface="Arial" panose="020B0604020202020204" pitchFamily="34" charset="0"/>
                      </a:endParaRPr>
                    </a:p>
                  </a:txBody>
                  <a:tcPr/>
                </a:tc>
                <a:tc>
                  <a:txBody>
                    <a:bodyPr/>
                    <a:lstStyle/>
                    <a:p>
                      <a:r>
                        <a:rPr lang="en-GB" sz="1800" dirty="0" smtClean="0">
                          <a:latin typeface="+mn-lt"/>
                          <a:cs typeface="Arial" panose="020B0604020202020204" pitchFamily="34" charset="0"/>
                        </a:rPr>
                        <a:t>REMAINING</a:t>
                      </a:r>
                      <a:r>
                        <a:rPr lang="en-GB" sz="1800" baseline="0" dirty="0" smtClean="0">
                          <a:latin typeface="+mn-lt"/>
                          <a:cs typeface="Arial" panose="020B0604020202020204" pitchFamily="34" charset="0"/>
                        </a:rPr>
                        <a:t> in KCC</a:t>
                      </a:r>
                      <a:endParaRPr lang="en-GB" sz="1800" dirty="0">
                        <a:latin typeface="+mn-lt"/>
                        <a:cs typeface="Arial" panose="020B0604020202020204" pitchFamily="34" charset="0"/>
                      </a:endParaRPr>
                    </a:p>
                  </a:txBody>
                  <a:tcPr/>
                </a:tc>
              </a:tr>
              <a:tr h="370840">
                <a:tc>
                  <a:txBody>
                    <a:bodyPr/>
                    <a:lstStyle/>
                    <a:p>
                      <a:r>
                        <a:rPr lang="en-GB" sz="1800" dirty="0" smtClean="0">
                          <a:latin typeface="+mn-lt"/>
                          <a:cs typeface="Arial" panose="020B0604020202020204" pitchFamily="34" charset="0"/>
                        </a:rPr>
                        <a:t>School Improvement incl. Governor</a:t>
                      </a:r>
                      <a:r>
                        <a:rPr lang="en-GB" sz="1800" baseline="0" dirty="0" smtClean="0">
                          <a:latin typeface="+mn-lt"/>
                          <a:cs typeface="Arial" panose="020B0604020202020204" pitchFamily="34" charset="0"/>
                        </a:rPr>
                        <a:t> Services</a:t>
                      </a:r>
                      <a:endParaRPr lang="en-GB" sz="1800" dirty="0">
                        <a:latin typeface="+mn-lt"/>
                        <a:cs typeface="Arial" panose="020B0604020202020204" pitchFamily="34" charset="0"/>
                      </a:endParaRPr>
                    </a:p>
                  </a:txBody>
                  <a:tcPr/>
                </a:tc>
                <a:tc>
                  <a:txBody>
                    <a:bodyPr/>
                    <a:lstStyle/>
                    <a:p>
                      <a:r>
                        <a:rPr lang="en-GB" sz="1800" dirty="0" smtClean="0">
                          <a:latin typeface="+mn-lt"/>
                          <a:cs typeface="Arial" panose="020B0604020202020204" pitchFamily="34" charset="0"/>
                        </a:rPr>
                        <a:t>Early </a:t>
                      </a:r>
                      <a:r>
                        <a:rPr lang="en-GB" sz="1800" dirty="0" smtClean="0">
                          <a:solidFill>
                            <a:schemeClr val="tx1"/>
                          </a:solidFill>
                          <a:latin typeface="+mn-lt"/>
                          <a:cs typeface="Arial" panose="020B0604020202020204" pitchFamily="34" charset="0"/>
                        </a:rPr>
                        <a:t>Help and Preventative Services</a:t>
                      </a:r>
                      <a:endParaRPr lang="en-GB" sz="1800" dirty="0">
                        <a:solidFill>
                          <a:schemeClr val="tx1"/>
                        </a:solidFill>
                        <a:latin typeface="+mn-lt"/>
                        <a:cs typeface="Arial" panose="020B0604020202020204" pitchFamily="34" charset="0"/>
                      </a:endParaRPr>
                    </a:p>
                  </a:txBody>
                  <a:tcPr/>
                </a:tc>
              </a:tr>
              <a:tr h="370840">
                <a:tc>
                  <a:txBody>
                    <a:bodyPr/>
                    <a:lstStyle/>
                    <a:p>
                      <a:r>
                        <a:rPr lang="en-GB" sz="1800" dirty="0" smtClean="0">
                          <a:latin typeface="+mn-lt"/>
                          <a:cs typeface="Arial" panose="020B0604020202020204" pitchFamily="34" charset="0"/>
                        </a:rPr>
                        <a:t>Outdoor</a:t>
                      </a:r>
                      <a:r>
                        <a:rPr lang="en-GB" sz="1800" baseline="0" dirty="0" smtClean="0">
                          <a:latin typeface="+mn-lt"/>
                          <a:cs typeface="Arial" panose="020B0604020202020204" pitchFamily="34" charset="0"/>
                        </a:rPr>
                        <a:t> Education</a:t>
                      </a:r>
                      <a:endParaRPr lang="en-GB" sz="1800" dirty="0">
                        <a:latin typeface="+mn-lt"/>
                        <a:cs typeface="Arial" panose="020B0604020202020204" pitchFamily="34" charset="0"/>
                      </a:endParaRPr>
                    </a:p>
                  </a:txBody>
                  <a:tcPr/>
                </a:tc>
                <a:tc>
                  <a:txBody>
                    <a:bodyPr/>
                    <a:lstStyle/>
                    <a:p>
                      <a:r>
                        <a:rPr lang="en-GB" sz="1800" dirty="0" smtClean="0">
                          <a:latin typeface="+mn-lt"/>
                          <a:cs typeface="Arial" panose="020B0604020202020204" pitchFamily="34" charset="0"/>
                        </a:rPr>
                        <a:t>SEN</a:t>
                      </a:r>
                      <a:endParaRPr lang="en-GB" sz="1800" dirty="0">
                        <a:latin typeface="+mn-lt"/>
                        <a:cs typeface="Arial" panose="020B0604020202020204" pitchFamily="34" charset="0"/>
                      </a:endParaRPr>
                    </a:p>
                  </a:txBody>
                  <a:tcPr/>
                </a:tc>
              </a:tr>
              <a:tr h="370840">
                <a:tc>
                  <a:txBody>
                    <a:bodyPr/>
                    <a:lstStyle/>
                    <a:p>
                      <a:r>
                        <a:rPr lang="en-GB" sz="1800" dirty="0" smtClean="0">
                          <a:latin typeface="+mn-lt"/>
                          <a:cs typeface="Arial" panose="020B0604020202020204" pitchFamily="34" charset="0"/>
                        </a:rPr>
                        <a:t>Schools</a:t>
                      </a:r>
                      <a:r>
                        <a:rPr lang="en-GB" sz="1800" baseline="0" dirty="0" smtClean="0">
                          <a:latin typeface="+mn-lt"/>
                          <a:cs typeface="Arial" panose="020B0604020202020204" pitchFamily="34" charset="0"/>
                        </a:rPr>
                        <a:t> Financial Services</a:t>
                      </a:r>
                      <a:endParaRPr lang="en-GB" sz="1800" dirty="0">
                        <a:latin typeface="+mn-lt"/>
                        <a:cs typeface="Arial" panose="020B0604020202020204" pitchFamily="34" charset="0"/>
                      </a:endParaRPr>
                    </a:p>
                  </a:txBody>
                  <a:tcPr/>
                </a:tc>
                <a:tc>
                  <a:txBody>
                    <a:bodyPr/>
                    <a:lstStyle/>
                    <a:p>
                      <a:r>
                        <a:rPr lang="en-GB" sz="1800" dirty="0" smtClean="0">
                          <a:latin typeface="+mn-lt"/>
                          <a:cs typeface="Arial" panose="020B0604020202020204" pitchFamily="34" charset="0"/>
                        </a:rPr>
                        <a:t>Fair Access</a:t>
                      </a:r>
                      <a:endParaRPr lang="en-GB" sz="1800" dirty="0">
                        <a:latin typeface="+mn-lt"/>
                        <a:cs typeface="Arial" panose="020B0604020202020204" pitchFamily="34" charset="0"/>
                      </a:endParaRPr>
                    </a:p>
                  </a:txBody>
                  <a:tcPr/>
                </a:tc>
              </a:tr>
              <a:tr h="370840">
                <a:tc>
                  <a:txBody>
                    <a:bodyPr/>
                    <a:lstStyle/>
                    <a:p>
                      <a:r>
                        <a:rPr lang="en-GB" sz="1800" dirty="0" smtClean="0">
                          <a:latin typeface="+mn-lt"/>
                          <a:cs typeface="Arial" panose="020B0604020202020204" pitchFamily="34" charset="0"/>
                        </a:rPr>
                        <a:t>Early Years and Childcare</a:t>
                      </a:r>
                      <a:endParaRPr lang="en-GB" sz="1800" dirty="0">
                        <a:latin typeface="+mn-lt"/>
                        <a:cs typeface="Arial" panose="020B0604020202020204" pitchFamily="34" charset="0"/>
                      </a:endParaRPr>
                    </a:p>
                  </a:txBody>
                  <a:tcPr/>
                </a:tc>
                <a:tc>
                  <a:txBody>
                    <a:bodyPr/>
                    <a:lstStyle/>
                    <a:p>
                      <a:r>
                        <a:rPr lang="en-GB" sz="1800" dirty="0" smtClean="0">
                          <a:latin typeface="+mn-lt"/>
                          <a:cs typeface="Arial" panose="020B0604020202020204" pitchFamily="34" charset="0"/>
                        </a:rPr>
                        <a:t>Area Education Officers</a:t>
                      </a:r>
                      <a:endParaRPr lang="en-GB" sz="1800" dirty="0">
                        <a:latin typeface="+mn-lt"/>
                        <a:cs typeface="Arial" panose="020B0604020202020204" pitchFamily="34" charset="0"/>
                      </a:endParaRPr>
                    </a:p>
                  </a:txBody>
                  <a:tcPr/>
                </a:tc>
              </a:tr>
              <a:tr h="370840">
                <a:tc>
                  <a:txBody>
                    <a:bodyPr/>
                    <a:lstStyle/>
                    <a:p>
                      <a:r>
                        <a:rPr lang="en-GB" sz="1800" dirty="0" smtClean="0">
                          <a:latin typeface="+mn-lt"/>
                          <a:cs typeface="Arial" panose="020B0604020202020204" pitchFamily="34" charset="0"/>
                        </a:rPr>
                        <a:t>Education Psychology</a:t>
                      </a:r>
                      <a:endParaRPr lang="en-GB" sz="1800" dirty="0">
                        <a:latin typeface="+mn-lt"/>
                        <a:cs typeface="Arial" panose="020B0604020202020204" pitchFamily="34" charset="0"/>
                      </a:endParaRPr>
                    </a:p>
                  </a:txBody>
                  <a:tcPr/>
                </a:tc>
                <a:tc>
                  <a:txBody>
                    <a:bodyPr/>
                    <a:lstStyle/>
                    <a:p>
                      <a:r>
                        <a:rPr lang="en-GB" sz="1800" dirty="0" smtClean="0">
                          <a:latin typeface="+mn-lt"/>
                          <a:cs typeface="Arial" panose="020B0604020202020204" pitchFamily="34" charset="0"/>
                        </a:rPr>
                        <a:t>Planning and</a:t>
                      </a:r>
                      <a:r>
                        <a:rPr lang="en-GB" sz="1800" baseline="0" dirty="0" smtClean="0">
                          <a:latin typeface="+mn-lt"/>
                          <a:cs typeface="Arial" panose="020B0604020202020204" pitchFamily="34" charset="0"/>
                        </a:rPr>
                        <a:t> Operations</a:t>
                      </a:r>
                      <a:endParaRPr lang="en-GB" sz="1800" dirty="0">
                        <a:latin typeface="+mn-lt"/>
                        <a:cs typeface="Arial" panose="020B0604020202020204" pitchFamily="34" charset="0"/>
                      </a:endParaRPr>
                    </a:p>
                  </a:txBody>
                  <a:tcPr/>
                </a:tc>
              </a:tr>
              <a:tr h="370840">
                <a:tc>
                  <a:txBody>
                    <a:bodyPr/>
                    <a:lstStyle/>
                    <a:p>
                      <a:r>
                        <a:rPr lang="en-GB" sz="1800" dirty="0" smtClean="0">
                          <a:latin typeface="+mn-lt"/>
                          <a:cs typeface="Arial" panose="020B0604020202020204" pitchFamily="34" charset="0"/>
                        </a:rPr>
                        <a:t>Skills and Employability</a:t>
                      </a:r>
                      <a:endParaRPr lang="en-GB" sz="1800" dirty="0">
                        <a:latin typeface="+mn-lt"/>
                        <a:cs typeface="Arial" panose="020B0604020202020204" pitchFamily="34" charset="0"/>
                      </a:endParaRPr>
                    </a:p>
                  </a:txBody>
                  <a:tcPr/>
                </a:tc>
                <a:tc>
                  <a:txBody>
                    <a:bodyPr/>
                    <a:lstStyle/>
                    <a:p>
                      <a:endParaRPr lang="en-GB" sz="1800" dirty="0">
                        <a:latin typeface="+mn-lt"/>
                        <a:cs typeface="Arial" panose="020B0604020202020204"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mn-lt"/>
                          <a:cs typeface="Arial" panose="020B0604020202020204" pitchFamily="34" charset="0"/>
                        </a:rPr>
                        <a:t>Community, Learning</a:t>
                      </a:r>
                      <a:r>
                        <a:rPr lang="en-GB" sz="1800" baseline="0" dirty="0" smtClean="0">
                          <a:latin typeface="+mn-lt"/>
                          <a:cs typeface="Arial" panose="020B0604020202020204" pitchFamily="34" charset="0"/>
                        </a:rPr>
                        <a:t> and Skills (C</a:t>
                      </a:r>
                      <a:r>
                        <a:rPr lang="en-GB" sz="1800" dirty="0" smtClean="0">
                          <a:latin typeface="+mn-lt"/>
                          <a:cs typeface="Arial" panose="020B0604020202020204" pitchFamily="34" charset="0"/>
                        </a:rPr>
                        <a:t>LS)</a:t>
                      </a:r>
                    </a:p>
                  </a:txBody>
                  <a:tcPr/>
                </a:tc>
                <a:tc>
                  <a:txBody>
                    <a:bodyPr/>
                    <a:lstStyle/>
                    <a:p>
                      <a:endParaRPr lang="en-GB" sz="1800" dirty="0">
                        <a:latin typeface="+mn-lt"/>
                        <a:cs typeface="Arial" panose="020B0604020202020204"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mn-lt"/>
                          <a:cs typeface="Arial" panose="020B0604020202020204" pitchFamily="34" charset="0"/>
                        </a:rPr>
                        <a:t>Safeguarding</a:t>
                      </a:r>
                    </a:p>
                  </a:txBody>
                  <a:tcPr/>
                </a:tc>
                <a:tc>
                  <a:txBody>
                    <a:bodyPr/>
                    <a:lstStyle/>
                    <a:p>
                      <a:endParaRPr lang="en-GB" sz="1800" dirty="0">
                        <a:latin typeface="+mn-lt"/>
                        <a:cs typeface="Arial" panose="020B0604020202020204" pitchFamily="34" charset="0"/>
                      </a:endParaRPr>
                    </a:p>
                  </a:txBody>
                  <a:tcPr/>
                </a:tc>
              </a:tr>
            </a:tbl>
          </a:graphicData>
        </a:graphic>
      </p:graphicFrame>
      <p:sp>
        <p:nvSpPr>
          <p:cNvPr id="4" name="Content Placeholder 2"/>
          <p:cNvSpPr txBox="1">
            <a:spLocks/>
          </p:cNvSpPr>
          <p:nvPr/>
        </p:nvSpPr>
        <p:spPr>
          <a:xfrm>
            <a:off x="458346" y="4149080"/>
            <a:ext cx="8229600" cy="20882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dirty="0" smtClean="0">
                <a:cs typeface="Arial" panose="020B0604020202020204" pitchFamily="34" charset="0"/>
              </a:rPr>
              <a:t>Building on the profitability of the services outlined by E&amp;Y - this scope groups services allowing the company greater potential to grow and offer an integrated service</a:t>
            </a:r>
          </a:p>
          <a:p>
            <a:r>
              <a:rPr lang="en-GB" sz="2400" dirty="0" smtClean="0">
                <a:cs typeface="Arial" panose="020B0604020202020204" pitchFamily="34" charset="0"/>
              </a:rPr>
              <a:t>No splitting of services - statutory and traded elements remain together.</a:t>
            </a:r>
          </a:p>
        </p:txBody>
      </p:sp>
    </p:spTree>
    <p:extLst>
      <p:ext uri="{BB962C8B-B14F-4D97-AF65-F5344CB8AC3E}">
        <p14:creationId xmlns:p14="http://schemas.microsoft.com/office/powerpoint/2010/main" val="99281708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854968"/>
          </a:xfrm>
        </p:spPr>
        <p:txBody>
          <a:bodyPr>
            <a:normAutofit/>
          </a:bodyPr>
          <a:lstStyle/>
          <a:p>
            <a:r>
              <a:rPr lang="en-GB" sz="4000" dirty="0" smtClean="0">
                <a:latin typeface="+mj-lt"/>
                <a:cs typeface="Arial" panose="020B0604020202020204" pitchFamily="34" charset="0"/>
              </a:rPr>
              <a:t>TIMELINE</a:t>
            </a:r>
            <a:endParaRPr lang="en-GB" sz="4000" dirty="0">
              <a:latin typeface="+mj-lt"/>
              <a:cs typeface="Arial" panose="020B0604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01611045"/>
              </p:ext>
            </p:extLst>
          </p:nvPr>
        </p:nvGraphicFramePr>
        <p:xfrm>
          <a:off x="457200" y="980728"/>
          <a:ext cx="8229600"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204356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4000" dirty="0" smtClean="0">
                <a:latin typeface="+mj-lt"/>
              </a:rPr>
              <a:t>SCHOOL RESULTS </a:t>
            </a:r>
            <a:br>
              <a:rPr lang="en-GB" sz="4000" dirty="0" smtClean="0">
                <a:latin typeface="+mj-lt"/>
              </a:rPr>
            </a:br>
            <a:r>
              <a:rPr lang="en-GB" sz="4000" dirty="0" smtClean="0">
                <a:latin typeface="+mj-lt"/>
              </a:rPr>
              <a:t>2016</a:t>
            </a:r>
            <a:endParaRPr lang="en-GB" sz="4000" dirty="0">
              <a:latin typeface="+mj-lt"/>
            </a:endParaRPr>
          </a:p>
        </p:txBody>
      </p:sp>
    </p:spTree>
    <p:extLst>
      <p:ext uri="{BB962C8B-B14F-4D97-AF65-F5344CB8AC3E}">
        <p14:creationId xmlns:p14="http://schemas.microsoft.com/office/powerpoint/2010/main" val="145366007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0" y="116632"/>
            <a:ext cx="9144000" cy="11521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charset="0"/>
                <a:cs typeface="Arial" charset="0"/>
              </a:defRPr>
            </a:lvl2pPr>
            <a:lvl3pPr algn="ctr" rtl="0" eaLnBrk="1" fontAlgn="base" hangingPunct="1">
              <a:spcBef>
                <a:spcPct val="0"/>
              </a:spcBef>
              <a:spcAft>
                <a:spcPct val="0"/>
              </a:spcAft>
              <a:defRPr sz="3600" b="1">
                <a:solidFill>
                  <a:srgbClr val="4283C4"/>
                </a:solidFill>
                <a:latin typeface="Arial" charset="0"/>
                <a:cs typeface="Arial" charset="0"/>
              </a:defRPr>
            </a:lvl3pPr>
            <a:lvl4pPr algn="ctr" rtl="0" eaLnBrk="1" fontAlgn="base" hangingPunct="1">
              <a:spcBef>
                <a:spcPct val="0"/>
              </a:spcBef>
              <a:spcAft>
                <a:spcPct val="0"/>
              </a:spcAft>
              <a:defRPr sz="3600" b="1">
                <a:solidFill>
                  <a:srgbClr val="4283C4"/>
                </a:solidFill>
                <a:latin typeface="Arial" charset="0"/>
                <a:cs typeface="Arial" charset="0"/>
              </a:defRPr>
            </a:lvl4pPr>
            <a:lvl5pPr algn="ctr" rtl="0" eaLnBrk="1" fontAlgn="base" hangingPunct="1">
              <a:spcBef>
                <a:spcPct val="0"/>
              </a:spcBef>
              <a:spcAft>
                <a:spcPct val="0"/>
              </a:spcAft>
              <a:defRPr sz="3600" b="1">
                <a:solidFill>
                  <a:srgbClr val="4283C4"/>
                </a:solidFill>
                <a:latin typeface="Arial" charset="0"/>
                <a:cs typeface="Arial" charset="0"/>
              </a:defRPr>
            </a:lvl5pPr>
            <a:lvl6pPr marL="457200" algn="ctr" rtl="0" eaLnBrk="1" fontAlgn="base" hangingPunct="1">
              <a:spcBef>
                <a:spcPct val="0"/>
              </a:spcBef>
              <a:spcAft>
                <a:spcPct val="0"/>
              </a:spcAft>
              <a:defRPr sz="3600" b="1">
                <a:solidFill>
                  <a:srgbClr val="4283C4"/>
                </a:solidFill>
                <a:latin typeface="Arial" charset="0"/>
                <a:cs typeface="Arial" charset="0"/>
              </a:defRPr>
            </a:lvl6pPr>
            <a:lvl7pPr marL="914400" algn="ctr" rtl="0" eaLnBrk="1" fontAlgn="base" hangingPunct="1">
              <a:spcBef>
                <a:spcPct val="0"/>
              </a:spcBef>
              <a:spcAft>
                <a:spcPct val="0"/>
              </a:spcAft>
              <a:defRPr sz="3600" b="1">
                <a:solidFill>
                  <a:srgbClr val="4283C4"/>
                </a:solidFill>
                <a:latin typeface="Arial" charset="0"/>
                <a:cs typeface="Arial" charset="0"/>
              </a:defRPr>
            </a:lvl7pPr>
            <a:lvl8pPr marL="1371600" algn="ctr" rtl="0" eaLnBrk="1" fontAlgn="base" hangingPunct="1">
              <a:spcBef>
                <a:spcPct val="0"/>
              </a:spcBef>
              <a:spcAft>
                <a:spcPct val="0"/>
              </a:spcAft>
              <a:defRPr sz="3600" b="1">
                <a:solidFill>
                  <a:srgbClr val="4283C4"/>
                </a:solidFill>
                <a:latin typeface="Arial" charset="0"/>
                <a:cs typeface="Arial" charset="0"/>
              </a:defRPr>
            </a:lvl8pPr>
            <a:lvl9pPr marL="1828800" algn="ctr" rtl="0" eaLnBrk="1" fontAlgn="base" hangingPunct="1">
              <a:spcBef>
                <a:spcPct val="0"/>
              </a:spcBef>
              <a:spcAft>
                <a:spcPct val="0"/>
              </a:spcAft>
              <a:defRPr sz="3600" b="1">
                <a:solidFill>
                  <a:srgbClr val="4283C4"/>
                </a:solidFill>
                <a:latin typeface="Arial" charset="0"/>
                <a:cs typeface="Arial" charset="0"/>
              </a:defRPr>
            </a:lvl9pPr>
          </a:lstStyle>
          <a:p>
            <a:r>
              <a:rPr lang="en-GB" sz="4000" dirty="0" smtClean="0">
                <a:latin typeface="+mj-lt"/>
              </a:rPr>
              <a:t>EARLY YEARS FOUNDATION STAGE - OVERALL</a:t>
            </a:r>
          </a:p>
        </p:txBody>
      </p:sp>
      <p:graphicFrame>
        <p:nvGraphicFramePr>
          <p:cNvPr id="13" name="Table 12"/>
          <p:cNvGraphicFramePr>
            <a:graphicFrameLocks noGrp="1"/>
          </p:cNvGraphicFramePr>
          <p:nvPr>
            <p:extLst>
              <p:ext uri="{D42A27DB-BD31-4B8C-83A1-F6EECF244321}">
                <p14:modId xmlns:p14="http://schemas.microsoft.com/office/powerpoint/2010/main" val="3913452301"/>
              </p:ext>
            </p:extLst>
          </p:nvPr>
        </p:nvGraphicFramePr>
        <p:xfrm>
          <a:off x="135921" y="1392196"/>
          <a:ext cx="8792827" cy="2612868"/>
        </p:xfrm>
        <a:graphic>
          <a:graphicData uri="http://schemas.openxmlformats.org/drawingml/2006/table">
            <a:tbl>
              <a:tblPr firstRow="1" firstCol="1" bandRow="1">
                <a:tableStyleId>{5C22544A-7EE6-4342-B048-85BDC9FD1C3A}</a:tableStyleId>
              </a:tblPr>
              <a:tblGrid>
                <a:gridCol w="2486900"/>
                <a:gridCol w="720080"/>
                <a:gridCol w="720080"/>
                <a:gridCol w="720080"/>
                <a:gridCol w="1152128"/>
                <a:gridCol w="792088"/>
                <a:gridCol w="1080120"/>
                <a:gridCol w="1121351"/>
              </a:tblGrid>
              <a:tr h="1306434">
                <a:tc>
                  <a:txBody>
                    <a:bodyPr/>
                    <a:lstStyle/>
                    <a:p>
                      <a:pPr>
                        <a:lnSpc>
                          <a:spcPct val="115000"/>
                        </a:lnSpc>
                        <a:spcAft>
                          <a:spcPts val="0"/>
                        </a:spcAft>
                      </a:pPr>
                      <a:r>
                        <a:rPr lang="en-GB" sz="2000" dirty="0">
                          <a:solidFill>
                            <a:schemeClr val="bg1"/>
                          </a:solidFill>
                          <a:effectLst/>
                          <a:latin typeface="+mn-lt"/>
                        </a:rPr>
                        <a:t>%</a:t>
                      </a:r>
                      <a:endParaRPr lang="en-GB" sz="2000" dirty="0">
                        <a:solidFill>
                          <a:schemeClr val="bg1"/>
                        </a:solidFill>
                        <a:effectLst/>
                        <a:latin typeface="+mn-lt"/>
                        <a:ea typeface="Calibri"/>
                        <a:cs typeface="Times New Roman"/>
                      </a:endParaRPr>
                    </a:p>
                  </a:txBody>
                  <a:tcPr marL="68580" marR="68580" marT="0" marB="0">
                    <a:solidFill>
                      <a:srgbClr val="4283C4"/>
                    </a:solidFill>
                  </a:tcPr>
                </a:tc>
                <a:tc>
                  <a:txBody>
                    <a:bodyPr/>
                    <a:lstStyle/>
                    <a:p>
                      <a:pPr algn="ctr">
                        <a:lnSpc>
                          <a:spcPct val="115000"/>
                        </a:lnSpc>
                        <a:spcAft>
                          <a:spcPts val="0"/>
                        </a:spcAft>
                      </a:pPr>
                      <a:r>
                        <a:rPr lang="en-GB" sz="2000" dirty="0" smtClean="0">
                          <a:solidFill>
                            <a:schemeClr val="bg1"/>
                          </a:solidFill>
                          <a:effectLst/>
                          <a:latin typeface="+mn-lt"/>
                        </a:rPr>
                        <a:t>2014</a:t>
                      </a:r>
                    </a:p>
                    <a:p>
                      <a:pPr algn="ctr">
                        <a:lnSpc>
                          <a:spcPct val="115000"/>
                        </a:lnSpc>
                        <a:spcAft>
                          <a:spcPts val="0"/>
                        </a:spcAft>
                      </a:pPr>
                      <a:r>
                        <a:rPr lang="en-GB" sz="2000" dirty="0" smtClean="0">
                          <a:solidFill>
                            <a:schemeClr val="bg1"/>
                          </a:solidFill>
                          <a:effectLst/>
                          <a:latin typeface="+mn-lt"/>
                          <a:ea typeface="Calibri"/>
                          <a:cs typeface="Times New Roman"/>
                        </a:rPr>
                        <a:t>Kent</a:t>
                      </a:r>
                      <a:endParaRPr lang="en-GB" sz="2000" dirty="0">
                        <a:solidFill>
                          <a:schemeClr val="bg1"/>
                        </a:solidFill>
                        <a:effectLst/>
                        <a:latin typeface="+mn-lt"/>
                        <a:ea typeface="Calibri"/>
                        <a:cs typeface="Times New Roman"/>
                      </a:endParaRPr>
                    </a:p>
                  </a:txBody>
                  <a:tcPr marL="68580" marR="68580" marT="0" marB="0">
                    <a:solidFill>
                      <a:srgbClr val="4283C4"/>
                    </a:solidFill>
                  </a:tcPr>
                </a:tc>
                <a:tc>
                  <a:txBody>
                    <a:bodyPr/>
                    <a:lstStyle/>
                    <a:p>
                      <a:pPr algn="ctr">
                        <a:lnSpc>
                          <a:spcPct val="115000"/>
                        </a:lnSpc>
                        <a:spcAft>
                          <a:spcPts val="0"/>
                        </a:spcAft>
                      </a:pPr>
                      <a:r>
                        <a:rPr lang="en-GB" sz="2000" dirty="0" smtClean="0">
                          <a:solidFill>
                            <a:schemeClr val="bg1"/>
                          </a:solidFill>
                          <a:effectLst/>
                          <a:latin typeface="+mn-lt"/>
                        </a:rPr>
                        <a:t>2015</a:t>
                      </a:r>
                    </a:p>
                    <a:p>
                      <a:pPr algn="ctr">
                        <a:lnSpc>
                          <a:spcPct val="115000"/>
                        </a:lnSpc>
                        <a:spcAft>
                          <a:spcPts val="0"/>
                        </a:spcAft>
                      </a:pPr>
                      <a:r>
                        <a:rPr lang="en-GB" sz="2000" dirty="0" smtClean="0">
                          <a:solidFill>
                            <a:schemeClr val="bg1"/>
                          </a:solidFill>
                          <a:effectLst/>
                          <a:latin typeface="+mn-lt"/>
                          <a:ea typeface="Calibri"/>
                          <a:cs typeface="Times New Roman"/>
                        </a:rPr>
                        <a:t>Kent</a:t>
                      </a:r>
                      <a:endParaRPr lang="en-GB" sz="2000" dirty="0">
                        <a:solidFill>
                          <a:schemeClr val="bg1"/>
                        </a:solidFill>
                        <a:effectLst/>
                        <a:latin typeface="+mn-lt"/>
                        <a:ea typeface="Calibri"/>
                        <a:cs typeface="Times New Roman"/>
                      </a:endParaRPr>
                    </a:p>
                  </a:txBody>
                  <a:tcPr marL="68580" marR="68580" marT="0" marB="0">
                    <a:solidFill>
                      <a:srgbClr val="4283C4"/>
                    </a:solidFill>
                  </a:tcPr>
                </a:tc>
                <a:tc>
                  <a:txBody>
                    <a:bodyPr/>
                    <a:lstStyle/>
                    <a:p>
                      <a:pPr algn="ctr">
                        <a:lnSpc>
                          <a:spcPct val="115000"/>
                        </a:lnSpc>
                        <a:spcAft>
                          <a:spcPts val="0"/>
                        </a:spcAft>
                      </a:pPr>
                      <a:r>
                        <a:rPr lang="en-GB" sz="2000" dirty="0" smtClean="0">
                          <a:solidFill>
                            <a:schemeClr val="bg1"/>
                          </a:solidFill>
                          <a:effectLst/>
                          <a:latin typeface="+mn-lt"/>
                        </a:rPr>
                        <a:t>2016</a:t>
                      </a:r>
                    </a:p>
                    <a:p>
                      <a:pPr algn="ctr">
                        <a:lnSpc>
                          <a:spcPct val="115000"/>
                        </a:lnSpc>
                        <a:spcAft>
                          <a:spcPts val="0"/>
                        </a:spcAft>
                      </a:pPr>
                      <a:r>
                        <a:rPr lang="en-GB" sz="2000" dirty="0" smtClean="0">
                          <a:solidFill>
                            <a:schemeClr val="bg1"/>
                          </a:solidFill>
                          <a:effectLst/>
                          <a:latin typeface="+mn-lt"/>
                          <a:ea typeface="Calibri"/>
                          <a:cs typeface="Times New Roman"/>
                        </a:rPr>
                        <a:t>Kent</a:t>
                      </a:r>
                      <a:endParaRPr lang="en-GB" sz="2000" dirty="0">
                        <a:solidFill>
                          <a:schemeClr val="bg1"/>
                        </a:solidFill>
                        <a:effectLst/>
                        <a:latin typeface="+mn-lt"/>
                        <a:ea typeface="Calibri"/>
                        <a:cs typeface="Times New Roman"/>
                      </a:endParaRPr>
                    </a:p>
                  </a:txBody>
                  <a:tcPr marL="68580" marR="68580" marT="0" marB="0">
                    <a:solidFill>
                      <a:srgbClr val="4283C4"/>
                    </a:solidFill>
                  </a:tcPr>
                </a:tc>
                <a:tc>
                  <a:txBody>
                    <a:bodyPr/>
                    <a:lstStyle/>
                    <a:p>
                      <a:pPr algn="ctr">
                        <a:lnSpc>
                          <a:spcPct val="115000"/>
                        </a:lnSpc>
                        <a:spcAft>
                          <a:spcPts val="0"/>
                        </a:spcAft>
                      </a:pPr>
                      <a:r>
                        <a:rPr lang="en-GB" sz="2000" dirty="0" smtClean="0">
                          <a:solidFill>
                            <a:schemeClr val="bg1"/>
                          </a:solidFill>
                          <a:effectLst/>
                          <a:latin typeface="+mn-lt"/>
                          <a:ea typeface="Calibri"/>
                          <a:cs typeface="Times New Roman"/>
                        </a:rPr>
                        <a:t>3</a:t>
                      </a:r>
                      <a:r>
                        <a:rPr lang="en-GB" sz="2000" baseline="0" dirty="0" smtClean="0">
                          <a:solidFill>
                            <a:schemeClr val="bg1"/>
                          </a:solidFill>
                          <a:effectLst/>
                          <a:latin typeface="+mn-lt"/>
                          <a:ea typeface="Calibri"/>
                          <a:cs typeface="Times New Roman"/>
                        </a:rPr>
                        <a:t> Year d</a:t>
                      </a:r>
                      <a:r>
                        <a:rPr lang="en-GB" sz="2000" dirty="0" smtClean="0">
                          <a:solidFill>
                            <a:schemeClr val="bg1"/>
                          </a:solidFill>
                          <a:effectLst/>
                          <a:latin typeface="+mn-lt"/>
                          <a:ea typeface="Calibri"/>
                          <a:cs typeface="Times New Roman"/>
                        </a:rPr>
                        <a:t>irection</a:t>
                      </a:r>
                      <a:r>
                        <a:rPr lang="en-GB" sz="2000" baseline="0" dirty="0" smtClean="0">
                          <a:solidFill>
                            <a:schemeClr val="bg1"/>
                          </a:solidFill>
                          <a:effectLst/>
                          <a:latin typeface="+mn-lt"/>
                          <a:ea typeface="Calibri"/>
                          <a:cs typeface="Times New Roman"/>
                        </a:rPr>
                        <a:t> of travel</a:t>
                      </a:r>
                      <a:endParaRPr lang="en-GB" sz="2000" dirty="0">
                        <a:solidFill>
                          <a:schemeClr val="bg1"/>
                        </a:solidFill>
                        <a:effectLst/>
                        <a:latin typeface="+mn-lt"/>
                        <a:ea typeface="Calibri"/>
                        <a:cs typeface="Times New Roman"/>
                      </a:endParaRPr>
                    </a:p>
                  </a:txBody>
                  <a:tcPr marL="68580" marR="68580" marT="0" marB="0">
                    <a:solidFill>
                      <a:srgbClr val="4283C4"/>
                    </a:solidFill>
                  </a:tcPr>
                </a:tc>
                <a:tc>
                  <a:txBody>
                    <a:bodyPr/>
                    <a:lstStyle/>
                    <a:p>
                      <a:pPr algn="ctr">
                        <a:lnSpc>
                          <a:spcPct val="115000"/>
                        </a:lnSpc>
                        <a:spcAft>
                          <a:spcPts val="0"/>
                        </a:spcAft>
                      </a:pPr>
                      <a:r>
                        <a:rPr lang="en-GB" sz="2000" dirty="0" smtClean="0">
                          <a:solidFill>
                            <a:schemeClr val="bg1"/>
                          </a:solidFill>
                          <a:effectLst/>
                          <a:latin typeface="+mn-lt"/>
                        </a:rPr>
                        <a:t>2016</a:t>
                      </a:r>
                    </a:p>
                    <a:p>
                      <a:pPr algn="ctr">
                        <a:lnSpc>
                          <a:spcPct val="115000"/>
                        </a:lnSpc>
                        <a:spcAft>
                          <a:spcPts val="0"/>
                        </a:spcAft>
                      </a:pPr>
                      <a:r>
                        <a:rPr lang="en-GB" sz="2000" dirty="0" smtClean="0">
                          <a:solidFill>
                            <a:schemeClr val="bg1"/>
                          </a:solidFill>
                          <a:effectLst/>
                          <a:latin typeface="+mn-lt"/>
                        </a:rPr>
                        <a:t>Kent Target</a:t>
                      </a:r>
                      <a:endParaRPr lang="en-GB" sz="2000" dirty="0">
                        <a:solidFill>
                          <a:schemeClr val="bg1"/>
                        </a:solidFill>
                        <a:effectLst/>
                        <a:latin typeface="+mn-lt"/>
                        <a:ea typeface="Calibri"/>
                        <a:cs typeface="Times New Roman"/>
                      </a:endParaRPr>
                    </a:p>
                  </a:txBody>
                  <a:tcPr marL="68580" marR="68580" marT="0" marB="0">
                    <a:solidFill>
                      <a:srgbClr val="4283C4"/>
                    </a:solidFill>
                  </a:tcPr>
                </a:tc>
                <a:tc>
                  <a:txBody>
                    <a:bodyPr/>
                    <a:lstStyle/>
                    <a:p>
                      <a:pPr algn="ctr">
                        <a:lnSpc>
                          <a:spcPct val="115000"/>
                        </a:lnSpc>
                        <a:spcAft>
                          <a:spcPts val="0"/>
                        </a:spcAft>
                      </a:pPr>
                      <a:r>
                        <a:rPr lang="en-GB" sz="2000" dirty="0" smtClean="0">
                          <a:solidFill>
                            <a:schemeClr val="bg1"/>
                          </a:solidFill>
                          <a:effectLst/>
                          <a:latin typeface="+mn-lt"/>
                        </a:rPr>
                        <a:t>2016</a:t>
                      </a:r>
                      <a:endParaRPr lang="en-GB" sz="2000" dirty="0">
                        <a:solidFill>
                          <a:schemeClr val="bg1"/>
                        </a:solidFill>
                        <a:effectLst/>
                        <a:latin typeface="+mn-lt"/>
                      </a:endParaRPr>
                    </a:p>
                    <a:p>
                      <a:pPr algn="ctr">
                        <a:lnSpc>
                          <a:spcPct val="115000"/>
                        </a:lnSpc>
                        <a:spcAft>
                          <a:spcPts val="0"/>
                        </a:spcAft>
                      </a:pPr>
                      <a:r>
                        <a:rPr lang="en-GB" sz="2000" dirty="0">
                          <a:solidFill>
                            <a:schemeClr val="bg1"/>
                          </a:solidFill>
                          <a:effectLst/>
                          <a:latin typeface="+mn-lt"/>
                        </a:rPr>
                        <a:t>National</a:t>
                      </a:r>
                      <a:endParaRPr lang="en-GB" sz="2000" dirty="0">
                        <a:solidFill>
                          <a:schemeClr val="bg1"/>
                        </a:solidFill>
                        <a:effectLst/>
                        <a:latin typeface="+mn-lt"/>
                        <a:ea typeface="Calibri"/>
                        <a:cs typeface="Times New Roman"/>
                      </a:endParaRPr>
                    </a:p>
                  </a:txBody>
                  <a:tcPr marL="68580" marR="68580" marT="0" marB="0">
                    <a:solidFill>
                      <a:srgbClr val="4283C4"/>
                    </a:solidFill>
                  </a:tcPr>
                </a:tc>
                <a:tc>
                  <a:txBody>
                    <a:bodyPr/>
                    <a:lstStyle/>
                    <a:p>
                      <a:pPr algn="ctr">
                        <a:lnSpc>
                          <a:spcPct val="115000"/>
                        </a:lnSpc>
                        <a:spcAft>
                          <a:spcPts val="0"/>
                        </a:spcAft>
                      </a:pPr>
                      <a:r>
                        <a:rPr lang="en-GB" sz="2000" dirty="0" smtClean="0">
                          <a:solidFill>
                            <a:schemeClr val="bg1"/>
                          </a:solidFill>
                          <a:effectLst/>
                          <a:latin typeface="+mn-lt"/>
                          <a:ea typeface="Calibri"/>
                          <a:cs typeface="Times New Roman"/>
                        </a:rPr>
                        <a:t>Kent v</a:t>
                      </a:r>
                    </a:p>
                    <a:p>
                      <a:pPr algn="ctr">
                        <a:lnSpc>
                          <a:spcPct val="115000"/>
                        </a:lnSpc>
                        <a:spcAft>
                          <a:spcPts val="0"/>
                        </a:spcAft>
                      </a:pPr>
                      <a:r>
                        <a:rPr lang="en-GB" sz="2000" dirty="0" smtClean="0">
                          <a:solidFill>
                            <a:schemeClr val="bg1"/>
                          </a:solidFill>
                          <a:effectLst/>
                          <a:latin typeface="+mn-lt"/>
                          <a:ea typeface="Calibri"/>
                          <a:cs typeface="Times New Roman"/>
                        </a:rPr>
                        <a:t>National</a:t>
                      </a:r>
                      <a:endParaRPr lang="en-GB" sz="2000" dirty="0">
                        <a:solidFill>
                          <a:schemeClr val="bg1"/>
                        </a:solidFill>
                        <a:effectLst/>
                        <a:latin typeface="+mn-lt"/>
                        <a:ea typeface="Calibri"/>
                        <a:cs typeface="Times New Roman"/>
                      </a:endParaRPr>
                    </a:p>
                  </a:txBody>
                  <a:tcPr marL="68580" marR="68580" marT="0" marB="0">
                    <a:solidFill>
                      <a:srgbClr val="4283C4"/>
                    </a:solidFill>
                  </a:tcPr>
                </a:tc>
              </a:tr>
              <a:tr h="1306434">
                <a:tc>
                  <a:txBody>
                    <a:bodyPr/>
                    <a:lstStyle/>
                    <a:p>
                      <a:pPr>
                        <a:lnSpc>
                          <a:spcPct val="115000"/>
                        </a:lnSpc>
                        <a:spcAft>
                          <a:spcPts val="0"/>
                        </a:spcAft>
                      </a:pPr>
                      <a:r>
                        <a:rPr lang="en-GB" sz="2000" b="0" dirty="0" smtClean="0">
                          <a:solidFill>
                            <a:schemeClr val="tx1"/>
                          </a:solidFill>
                          <a:effectLst/>
                          <a:latin typeface="+mn-lt"/>
                        </a:rPr>
                        <a:t>Percentage of children</a:t>
                      </a:r>
                      <a:r>
                        <a:rPr lang="en-GB" sz="2000" b="0" baseline="0" dirty="0" smtClean="0">
                          <a:solidFill>
                            <a:schemeClr val="tx1"/>
                          </a:solidFill>
                          <a:effectLst/>
                          <a:latin typeface="+mn-lt"/>
                        </a:rPr>
                        <a:t> achieving a</a:t>
                      </a:r>
                      <a:r>
                        <a:rPr lang="en-GB" sz="2000" b="0" dirty="0" smtClean="0">
                          <a:solidFill>
                            <a:schemeClr val="tx1"/>
                          </a:solidFill>
                          <a:effectLst/>
                          <a:latin typeface="+mn-lt"/>
                        </a:rPr>
                        <a:t> GLD</a:t>
                      </a:r>
                      <a:endParaRPr lang="en-GB" sz="2000" b="0" dirty="0">
                        <a:solidFill>
                          <a:schemeClr val="tx1"/>
                        </a:solidFill>
                        <a:effectLst/>
                        <a:latin typeface="+mn-lt"/>
                      </a:endParaRPr>
                    </a:p>
                  </a:txBody>
                  <a:tcPr marL="68580" marR="68580" marT="0" marB="0" anchor="ctr">
                    <a:solidFill>
                      <a:srgbClr val="FFFF99"/>
                    </a:solidFill>
                  </a:tcPr>
                </a:tc>
                <a:tc>
                  <a:txBody>
                    <a:bodyPr/>
                    <a:lstStyle/>
                    <a:p>
                      <a:pPr algn="ctr">
                        <a:lnSpc>
                          <a:spcPct val="115000"/>
                        </a:lnSpc>
                        <a:spcAft>
                          <a:spcPts val="0"/>
                        </a:spcAft>
                      </a:pPr>
                      <a:r>
                        <a:rPr lang="en-GB" sz="2000" dirty="0" smtClean="0">
                          <a:solidFill>
                            <a:schemeClr val="tx1"/>
                          </a:solidFill>
                          <a:effectLst/>
                          <a:latin typeface="+mn-lt"/>
                        </a:rPr>
                        <a:t>68.5</a:t>
                      </a:r>
                      <a:endParaRPr lang="en-GB" sz="2000" dirty="0">
                        <a:solidFill>
                          <a:schemeClr val="tx1"/>
                        </a:solidFill>
                        <a:effectLst/>
                        <a:latin typeface="+mn-lt"/>
                        <a:ea typeface="Calibri"/>
                        <a:cs typeface="Times New Roman"/>
                      </a:endParaRPr>
                    </a:p>
                  </a:txBody>
                  <a:tcPr marL="68580" marR="68580" marT="0" marB="0" anchor="ctr" anchorCtr="1">
                    <a:solidFill>
                      <a:srgbClr val="FFFF99"/>
                    </a:solidFill>
                  </a:tcPr>
                </a:tc>
                <a:tc>
                  <a:txBody>
                    <a:bodyPr/>
                    <a:lstStyle/>
                    <a:p>
                      <a:pPr algn="ctr">
                        <a:lnSpc>
                          <a:spcPct val="115000"/>
                        </a:lnSpc>
                        <a:spcAft>
                          <a:spcPts val="0"/>
                        </a:spcAft>
                      </a:pPr>
                      <a:r>
                        <a:rPr lang="en-GB" sz="2000" dirty="0" smtClean="0">
                          <a:solidFill>
                            <a:schemeClr val="tx1"/>
                          </a:solidFill>
                          <a:effectLst/>
                          <a:latin typeface="+mn-lt"/>
                        </a:rPr>
                        <a:t>72.9</a:t>
                      </a:r>
                      <a:endParaRPr lang="en-GB" sz="2000" dirty="0">
                        <a:solidFill>
                          <a:schemeClr val="tx1"/>
                        </a:solidFill>
                        <a:effectLst/>
                        <a:latin typeface="+mn-lt"/>
                        <a:ea typeface="Calibri"/>
                        <a:cs typeface="Times New Roman"/>
                      </a:endParaRPr>
                    </a:p>
                  </a:txBody>
                  <a:tcPr marL="68580" marR="68580" marT="0" marB="0" anchor="ctr" anchorCtr="1">
                    <a:solidFill>
                      <a:srgbClr val="FFFF99"/>
                    </a:solidFill>
                  </a:tcPr>
                </a:tc>
                <a:tc>
                  <a:txBody>
                    <a:bodyPr/>
                    <a:lstStyle/>
                    <a:p>
                      <a:pPr algn="ctr">
                        <a:lnSpc>
                          <a:spcPct val="115000"/>
                        </a:lnSpc>
                        <a:spcAft>
                          <a:spcPts val="0"/>
                        </a:spcAft>
                      </a:pPr>
                      <a:r>
                        <a:rPr lang="en-GB" sz="2000" dirty="0" smtClean="0">
                          <a:solidFill>
                            <a:schemeClr val="tx1"/>
                          </a:solidFill>
                          <a:effectLst/>
                          <a:latin typeface="+mn-lt"/>
                        </a:rPr>
                        <a:t>74.8</a:t>
                      </a:r>
                    </a:p>
                  </a:txBody>
                  <a:tcPr marL="68580" marR="68580" marT="0" marB="0" anchor="ctr" anchorCtr="1">
                    <a:solidFill>
                      <a:srgbClr val="FFFF99"/>
                    </a:solidFill>
                  </a:tcPr>
                </a:tc>
                <a:tc>
                  <a:txBody>
                    <a:bodyPr/>
                    <a:lstStyle/>
                    <a:p>
                      <a:pPr algn="ctr">
                        <a:lnSpc>
                          <a:spcPct val="115000"/>
                        </a:lnSpc>
                        <a:spcAft>
                          <a:spcPts val="0"/>
                        </a:spcAft>
                      </a:pPr>
                      <a:r>
                        <a:rPr lang="en-GB" sz="2000" b="1" dirty="0" smtClean="0">
                          <a:solidFill>
                            <a:schemeClr val="tx1"/>
                          </a:solidFill>
                          <a:effectLst/>
                          <a:latin typeface="+mn-lt"/>
                          <a:ea typeface="Calibri"/>
                          <a:cs typeface="Times New Roman"/>
                        </a:rPr>
                        <a:t>↑</a:t>
                      </a:r>
                      <a:endParaRPr lang="en-GB" sz="2000" b="1" dirty="0">
                        <a:solidFill>
                          <a:schemeClr val="tx1"/>
                        </a:solidFill>
                        <a:effectLst/>
                        <a:latin typeface="+mn-lt"/>
                        <a:ea typeface="Calibri"/>
                        <a:cs typeface="Times New Roman"/>
                      </a:endParaRPr>
                    </a:p>
                  </a:txBody>
                  <a:tcPr marL="68580" marR="68580" marT="0" marB="0" anchor="ctr" anchorCtr="1">
                    <a:solidFill>
                      <a:srgbClr val="00B050"/>
                    </a:solidFill>
                  </a:tcPr>
                </a:tc>
                <a:tc>
                  <a:txBody>
                    <a:bodyPr/>
                    <a:lstStyle/>
                    <a:p>
                      <a:pPr algn="ctr">
                        <a:lnSpc>
                          <a:spcPct val="115000"/>
                        </a:lnSpc>
                        <a:spcAft>
                          <a:spcPts val="0"/>
                        </a:spcAft>
                      </a:pPr>
                      <a:r>
                        <a:rPr lang="en-GB" sz="2000" dirty="0" smtClean="0">
                          <a:solidFill>
                            <a:schemeClr val="tx1"/>
                          </a:solidFill>
                          <a:effectLst/>
                          <a:latin typeface="+mn-lt"/>
                        </a:rPr>
                        <a:t>77</a:t>
                      </a:r>
                    </a:p>
                  </a:txBody>
                  <a:tcPr marL="68580" marR="68580" marT="0" marB="0" anchor="ctr" anchorCtr="1">
                    <a:solidFill>
                      <a:srgbClr val="FFFF99"/>
                    </a:solidFill>
                  </a:tcPr>
                </a:tc>
                <a:tc>
                  <a:txBody>
                    <a:bodyPr/>
                    <a:lstStyle/>
                    <a:p>
                      <a:pPr algn="ctr">
                        <a:lnSpc>
                          <a:spcPct val="115000"/>
                        </a:lnSpc>
                        <a:spcAft>
                          <a:spcPts val="0"/>
                        </a:spcAft>
                      </a:pPr>
                      <a:r>
                        <a:rPr lang="en-GB" sz="2000" dirty="0" smtClean="0">
                          <a:solidFill>
                            <a:schemeClr val="tx1"/>
                          </a:solidFill>
                          <a:effectLst/>
                          <a:latin typeface="+mn-lt"/>
                          <a:ea typeface="+mn-ea"/>
                          <a:cs typeface="+mn-cs"/>
                        </a:rPr>
                        <a:t>69.3</a:t>
                      </a:r>
                      <a:endParaRPr lang="en-GB" sz="2000" dirty="0">
                        <a:solidFill>
                          <a:schemeClr val="tx1"/>
                        </a:solidFill>
                        <a:effectLst/>
                        <a:latin typeface="+mn-lt"/>
                        <a:ea typeface="Calibri"/>
                        <a:cs typeface="Times New Roman"/>
                      </a:endParaRPr>
                    </a:p>
                  </a:txBody>
                  <a:tcPr marL="68580" marR="68580" marT="0" marB="0" anchor="ctr" anchorCtr="1">
                    <a:solidFill>
                      <a:srgbClr val="FFFF99"/>
                    </a:solidFill>
                  </a:tcPr>
                </a:tc>
                <a:tc>
                  <a:txBody>
                    <a:bodyPr/>
                    <a:lstStyle/>
                    <a:p>
                      <a:pPr algn="ctr">
                        <a:lnSpc>
                          <a:spcPct val="115000"/>
                        </a:lnSpc>
                        <a:spcAft>
                          <a:spcPts val="0"/>
                        </a:spcAft>
                      </a:pPr>
                      <a:r>
                        <a:rPr lang="en-GB" sz="2000" dirty="0" smtClean="0">
                          <a:solidFill>
                            <a:schemeClr val="tx1"/>
                          </a:solidFill>
                          <a:effectLst/>
                          <a:latin typeface="+mn-lt"/>
                          <a:ea typeface="Calibri"/>
                          <a:cs typeface="Times New Roman"/>
                        </a:rPr>
                        <a:t>Above</a:t>
                      </a:r>
                    </a:p>
                  </a:txBody>
                  <a:tcPr marL="68580" marR="68580" marT="0" marB="0" anchor="ctr" anchorCtr="1">
                    <a:solidFill>
                      <a:srgbClr val="00B050"/>
                    </a:solidFill>
                  </a:tcPr>
                </a:tc>
              </a:tr>
            </a:tbl>
          </a:graphicData>
        </a:graphic>
      </p:graphicFrame>
      <p:sp>
        <p:nvSpPr>
          <p:cNvPr id="8" name="Title 1"/>
          <p:cNvSpPr txBox="1">
            <a:spLocks/>
          </p:cNvSpPr>
          <p:nvPr/>
        </p:nvSpPr>
        <p:spPr bwMode="auto">
          <a:xfrm>
            <a:off x="155648" y="4149080"/>
            <a:ext cx="8808840" cy="1979344"/>
          </a:xfrm>
          <a:prstGeom prst="rect">
            <a:avLst/>
          </a:prstGeom>
          <a:noFill/>
          <a:ln w="9525">
            <a:noFill/>
            <a:miter lim="800000"/>
            <a:headEnd/>
            <a:tailEnd/>
          </a:ln>
        </p:spPr>
        <p:txBody>
          <a:bodyPr vert="horz" wrap="square" lIns="0" tIns="0" rIns="0" bIns="45720" numCol="1" anchor="ctr" anchorCtr="0" compatLnSpc="1">
            <a:prstTxWarp prst="textNoShape">
              <a:avLst/>
            </a:prstTxWarp>
            <a:noAutofit/>
          </a:bodyPr>
          <a:lst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charset="0"/>
                <a:cs typeface="Arial" charset="0"/>
              </a:defRPr>
            </a:lvl2pPr>
            <a:lvl3pPr algn="ctr" rtl="0" eaLnBrk="1" fontAlgn="base" hangingPunct="1">
              <a:spcBef>
                <a:spcPct val="0"/>
              </a:spcBef>
              <a:spcAft>
                <a:spcPct val="0"/>
              </a:spcAft>
              <a:defRPr sz="3600" b="1">
                <a:solidFill>
                  <a:srgbClr val="4283C4"/>
                </a:solidFill>
                <a:latin typeface="Arial" charset="0"/>
                <a:cs typeface="Arial" charset="0"/>
              </a:defRPr>
            </a:lvl3pPr>
            <a:lvl4pPr algn="ctr" rtl="0" eaLnBrk="1" fontAlgn="base" hangingPunct="1">
              <a:spcBef>
                <a:spcPct val="0"/>
              </a:spcBef>
              <a:spcAft>
                <a:spcPct val="0"/>
              </a:spcAft>
              <a:defRPr sz="3600" b="1">
                <a:solidFill>
                  <a:srgbClr val="4283C4"/>
                </a:solidFill>
                <a:latin typeface="Arial" charset="0"/>
                <a:cs typeface="Arial" charset="0"/>
              </a:defRPr>
            </a:lvl4pPr>
            <a:lvl5pPr algn="ctr" rtl="0" eaLnBrk="1" fontAlgn="base" hangingPunct="1">
              <a:spcBef>
                <a:spcPct val="0"/>
              </a:spcBef>
              <a:spcAft>
                <a:spcPct val="0"/>
              </a:spcAft>
              <a:defRPr sz="3600" b="1">
                <a:solidFill>
                  <a:srgbClr val="4283C4"/>
                </a:solidFill>
                <a:latin typeface="Arial" charset="0"/>
                <a:cs typeface="Arial" charset="0"/>
              </a:defRPr>
            </a:lvl5pPr>
            <a:lvl6pPr marL="457200" algn="ctr" rtl="0" eaLnBrk="1" fontAlgn="base" hangingPunct="1">
              <a:spcBef>
                <a:spcPct val="0"/>
              </a:spcBef>
              <a:spcAft>
                <a:spcPct val="0"/>
              </a:spcAft>
              <a:defRPr sz="3600" b="1">
                <a:solidFill>
                  <a:srgbClr val="4283C4"/>
                </a:solidFill>
                <a:latin typeface="Arial" charset="0"/>
                <a:cs typeface="Arial" charset="0"/>
              </a:defRPr>
            </a:lvl6pPr>
            <a:lvl7pPr marL="914400" algn="ctr" rtl="0" eaLnBrk="1" fontAlgn="base" hangingPunct="1">
              <a:spcBef>
                <a:spcPct val="0"/>
              </a:spcBef>
              <a:spcAft>
                <a:spcPct val="0"/>
              </a:spcAft>
              <a:defRPr sz="3600" b="1">
                <a:solidFill>
                  <a:srgbClr val="4283C4"/>
                </a:solidFill>
                <a:latin typeface="Arial" charset="0"/>
                <a:cs typeface="Arial" charset="0"/>
              </a:defRPr>
            </a:lvl7pPr>
            <a:lvl8pPr marL="1371600" algn="ctr" rtl="0" eaLnBrk="1" fontAlgn="base" hangingPunct="1">
              <a:spcBef>
                <a:spcPct val="0"/>
              </a:spcBef>
              <a:spcAft>
                <a:spcPct val="0"/>
              </a:spcAft>
              <a:defRPr sz="3600" b="1">
                <a:solidFill>
                  <a:srgbClr val="4283C4"/>
                </a:solidFill>
                <a:latin typeface="Arial" charset="0"/>
                <a:cs typeface="Arial" charset="0"/>
              </a:defRPr>
            </a:lvl8pPr>
            <a:lvl9pPr marL="1828800" algn="ctr" rtl="0" eaLnBrk="1" fontAlgn="base" hangingPunct="1">
              <a:spcBef>
                <a:spcPct val="0"/>
              </a:spcBef>
              <a:spcAft>
                <a:spcPct val="0"/>
              </a:spcAft>
              <a:defRPr sz="3600" b="1">
                <a:solidFill>
                  <a:srgbClr val="4283C4"/>
                </a:solidFill>
                <a:latin typeface="Arial" charset="0"/>
                <a:cs typeface="Arial" charset="0"/>
              </a:defRPr>
            </a:lvl9pPr>
          </a:lstStyle>
          <a:p>
            <a:pPr algn="just"/>
            <a:r>
              <a:rPr lang="en-GB" sz="2400" b="0" dirty="0">
                <a:solidFill>
                  <a:schemeClr val="tx1"/>
                </a:solidFill>
                <a:latin typeface="+mn-lt"/>
              </a:rPr>
              <a:t>Kent schools </a:t>
            </a:r>
            <a:r>
              <a:rPr lang="en-GB" sz="2400" b="0" dirty="0" smtClean="0">
                <a:solidFill>
                  <a:schemeClr val="tx1"/>
                </a:solidFill>
                <a:latin typeface="+mn-lt"/>
              </a:rPr>
              <a:t>attaining </a:t>
            </a:r>
            <a:r>
              <a:rPr lang="en-GB" sz="2400" b="0" dirty="0">
                <a:solidFill>
                  <a:schemeClr val="tx1"/>
                </a:solidFill>
                <a:latin typeface="+mn-lt"/>
              </a:rPr>
              <a:t>at or above the national average </a:t>
            </a:r>
            <a:r>
              <a:rPr lang="en-GB" sz="2400" b="0" dirty="0" smtClean="0">
                <a:solidFill>
                  <a:schemeClr val="tx1"/>
                </a:solidFill>
                <a:latin typeface="+mn-lt"/>
              </a:rPr>
              <a:t>for </a:t>
            </a:r>
            <a:r>
              <a:rPr lang="en-GB" sz="2400" b="0" dirty="0">
                <a:solidFill>
                  <a:schemeClr val="tx1"/>
                </a:solidFill>
                <a:latin typeface="+mn-lt"/>
              </a:rPr>
              <a:t>the proportion of pupils achieving a </a:t>
            </a:r>
            <a:r>
              <a:rPr lang="en-GB" sz="2400" b="0" dirty="0" smtClean="0">
                <a:solidFill>
                  <a:schemeClr val="tx1"/>
                </a:solidFill>
                <a:latin typeface="+mn-lt"/>
              </a:rPr>
              <a:t>Good Level of Development:</a:t>
            </a:r>
            <a:endParaRPr lang="en-GB" sz="2400" b="0" dirty="0">
              <a:solidFill>
                <a:schemeClr val="tx1"/>
              </a:solidFill>
              <a:latin typeface="+mn-lt"/>
            </a:endParaRPr>
          </a:p>
          <a:p>
            <a:pPr algn="just"/>
            <a:endParaRPr lang="en-GB" sz="2400" b="0" dirty="0" smtClean="0">
              <a:solidFill>
                <a:schemeClr val="tx1"/>
              </a:solidFill>
              <a:latin typeface="+mn-lt"/>
            </a:endParaRPr>
          </a:p>
          <a:p>
            <a:pPr marL="342900" indent="-342900" algn="just">
              <a:buFont typeface="Arial" panose="020B0604020202020204" pitchFamily="34" charset="0"/>
              <a:buChar char="•"/>
            </a:pPr>
            <a:r>
              <a:rPr lang="en-GB" sz="2400" b="0" dirty="0" smtClean="0">
                <a:solidFill>
                  <a:schemeClr val="tx1"/>
                </a:solidFill>
                <a:latin typeface="+mn-lt"/>
              </a:rPr>
              <a:t>2016 - 336 </a:t>
            </a:r>
            <a:r>
              <a:rPr lang="en-GB" sz="2400" b="0" dirty="0">
                <a:solidFill>
                  <a:schemeClr val="tx1"/>
                </a:solidFill>
                <a:latin typeface="+mn-lt"/>
              </a:rPr>
              <a:t>out of </a:t>
            </a:r>
            <a:r>
              <a:rPr lang="en-GB" sz="2400" b="0" dirty="0" smtClean="0">
                <a:solidFill>
                  <a:schemeClr val="tx1"/>
                </a:solidFill>
                <a:latin typeface="+mn-lt"/>
              </a:rPr>
              <a:t>427</a:t>
            </a:r>
          </a:p>
          <a:p>
            <a:pPr marL="342900" indent="-342900" algn="just">
              <a:buFont typeface="Arial" panose="020B0604020202020204" pitchFamily="34" charset="0"/>
              <a:buChar char="•"/>
            </a:pPr>
            <a:r>
              <a:rPr lang="en-GB" sz="2400" b="0" dirty="0">
                <a:solidFill>
                  <a:schemeClr val="tx1"/>
                </a:solidFill>
                <a:latin typeface="+mn-lt"/>
              </a:rPr>
              <a:t>2015 - 345 out of </a:t>
            </a:r>
            <a:r>
              <a:rPr lang="en-GB" sz="2400" b="0" dirty="0" smtClean="0">
                <a:solidFill>
                  <a:schemeClr val="tx1"/>
                </a:solidFill>
                <a:latin typeface="+mn-lt"/>
              </a:rPr>
              <a:t>420.</a:t>
            </a:r>
            <a:endParaRPr lang="en-GB" sz="2400" b="0" dirty="0">
              <a:solidFill>
                <a:schemeClr val="tx1"/>
              </a:solidFill>
            </a:endParaRPr>
          </a:p>
        </p:txBody>
      </p:sp>
    </p:spTree>
    <p:extLst>
      <p:ext uri="{BB962C8B-B14F-4D97-AF65-F5344CB8AC3E}">
        <p14:creationId xmlns:p14="http://schemas.microsoft.com/office/powerpoint/2010/main" val="70084937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190220"/>
            <a:ext cx="9144000" cy="5040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charset="0"/>
                <a:cs typeface="Arial" charset="0"/>
              </a:defRPr>
            </a:lvl2pPr>
            <a:lvl3pPr algn="ctr" rtl="0" eaLnBrk="1" fontAlgn="base" hangingPunct="1">
              <a:spcBef>
                <a:spcPct val="0"/>
              </a:spcBef>
              <a:spcAft>
                <a:spcPct val="0"/>
              </a:spcAft>
              <a:defRPr sz="3600" b="1">
                <a:solidFill>
                  <a:srgbClr val="4283C4"/>
                </a:solidFill>
                <a:latin typeface="Arial" charset="0"/>
                <a:cs typeface="Arial" charset="0"/>
              </a:defRPr>
            </a:lvl3pPr>
            <a:lvl4pPr algn="ctr" rtl="0" eaLnBrk="1" fontAlgn="base" hangingPunct="1">
              <a:spcBef>
                <a:spcPct val="0"/>
              </a:spcBef>
              <a:spcAft>
                <a:spcPct val="0"/>
              </a:spcAft>
              <a:defRPr sz="3600" b="1">
                <a:solidFill>
                  <a:srgbClr val="4283C4"/>
                </a:solidFill>
                <a:latin typeface="Arial" charset="0"/>
                <a:cs typeface="Arial" charset="0"/>
              </a:defRPr>
            </a:lvl4pPr>
            <a:lvl5pPr algn="ctr" rtl="0" eaLnBrk="1" fontAlgn="base" hangingPunct="1">
              <a:spcBef>
                <a:spcPct val="0"/>
              </a:spcBef>
              <a:spcAft>
                <a:spcPct val="0"/>
              </a:spcAft>
              <a:defRPr sz="3600" b="1">
                <a:solidFill>
                  <a:srgbClr val="4283C4"/>
                </a:solidFill>
                <a:latin typeface="Arial" charset="0"/>
                <a:cs typeface="Arial" charset="0"/>
              </a:defRPr>
            </a:lvl5pPr>
            <a:lvl6pPr marL="457200" algn="ctr" rtl="0" eaLnBrk="1" fontAlgn="base" hangingPunct="1">
              <a:spcBef>
                <a:spcPct val="0"/>
              </a:spcBef>
              <a:spcAft>
                <a:spcPct val="0"/>
              </a:spcAft>
              <a:defRPr sz="3600" b="1">
                <a:solidFill>
                  <a:srgbClr val="4283C4"/>
                </a:solidFill>
                <a:latin typeface="Arial" charset="0"/>
                <a:cs typeface="Arial" charset="0"/>
              </a:defRPr>
            </a:lvl6pPr>
            <a:lvl7pPr marL="914400" algn="ctr" rtl="0" eaLnBrk="1" fontAlgn="base" hangingPunct="1">
              <a:spcBef>
                <a:spcPct val="0"/>
              </a:spcBef>
              <a:spcAft>
                <a:spcPct val="0"/>
              </a:spcAft>
              <a:defRPr sz="3600" b="1">
                <a:solidFill>
                  <a:srgbClr val="4283C4"/>
                </a:solidFill>
                <a:latin typeface="Arial" charset="0"/>
                <a:cs typeface="Arial" charset="0"/>
              </a:defRPr>
            </a:lvl7pPr>
            <a:lvl8pPr marL="1371600" algn="ctr" rtl="0" eaLnBrk="1" fontAlgn="base" hangingPunct="1">
              <a:spcBef>
                <a:spcPct val="0"/>
              </a:spcBef>
              <a:spcAft>
                <a:spcPct val="0"/>
              </a:spcAft>
              <a:defRPr sz="3600" b="1">
                <a:solidFill>
                  <a:srgbClr val="4283C4"/>
                </a:solidFill>
                <a:latin typeface="Arial" charset="0"/>
                <a:cs typeface="Arial" charset="0"/>
              </a:defRPr>
            </a:lvl8pPr>
            <a:lvl9pPr marL="1828800" algn="ctr" rtl="0" eaLnBrk="1" fontAlgn="base" hangingPunct="1">
              <a:spcBef>
                <a:spcPct val="0"/>
              </a:spcBef>
              <a:spcAft>
                <a:spcPct val="0"/>
              </a:spcAft>
              <a:defRPr sz="3600" b="1">
                <a:solidFill>
                  <a:srgbClr val="4283C4"/>
                </a:solidFill>
                <a:latin typeface="Arial" charset="0"/>
                <a:cs typeface="Arial" charset="0"/>
              </a:defRPr>
            </a:lvl9pPr>
          </a:lstStyle>
          <a:p>
            <a:r>
              <a:rPr lang="en-GB" sz="3000" dirty="0" smtClean="0">
                <a:latin typeface="+mj-lt"/>
              </a:rPr>
              <a:t>EARLY YEARS FOUNDATION STAGE - BY AREA/DISTRICT</a:t>
            </a:r>
          </a:p>
        </p:txBody>
      </p:sp>
      <p:graphicFrame>
        <p:nvGraphicFramePr>
          <p:cNvPr id="5" name="Table 4"/>
          <p:cNvGraphicFramePr>
            <a:graphicFrameLocks noGrp="1"/>
          </p:cNvGraphicFramePr>
          <p:nvPr>
            <p:extLst>
              <p:ext uri="{D42A27DB-BD31-4B8C-83A1-F6EECF244321}">
                <p14:modId xmlns:p14="http://schemas.microsoft.com/office/powerpoint/2010/main" val="314787637"/>
              </p:ext>
            </p:extLst>
          </p:nvPr>
        </p:nvGraphicFramePr>
        <p:xfrm>
          <a:off x="395536" y="764704"/>
          <a:ext cx="8470791" cy="5415153"/>
        </p:xfrm>
        <a:graphic>
          <a:graphicData uri="http://schemas.openxmlformats.org/drawingml/2006/table">
            <a:tbl>
              <a:tblPr>
                <a:tableStyleId>{5C22544A-7EE6-4342-B048-85BDC9FD1C3A}</a:tableStyleId>
              </a:tblPr>
              <a:tblGrid>
                <a:gridCol w="2280456"/>
                <a:gridCol w="1382620"/>
                <a:gridCol w="1645977"/>
                <a:gridCol w="1580869"/>
                <a:gridCol w="1580869"/>
              </a:tblGrid>
              <a:tr h="0">
                <a:tc>
                  <a:txBody>
                    <a:bodyPr/>
                    <a:lstStyle/>
                    <a:p>
                      <a:pPr algn="l" fontAlgn="ctr"/>
                      <a:r>
                        <a:rPr lang="en-GB" sz="1800" b="1" u="none" strike="noStrike" dirty="0">
                          <a:solidFill>
                            <a:schemeClr val="bg1"/>
                          </a:solidFill>
                          <a:effectLst/>
                          <a:latin typeface="+mn-lt"/>
                        </a:rPr>
                        <a:t>Area/District</a:t>
                      </a:r>
                      <a:endParaRPr lang="en-GB" sz="1800" b="1" i="0" u="none" strike="noStrike" dirty="0">
                        <a:solidFill>
                          <a:schemeClr val="bg1"/>
                        </a:solidFill>
                        <a:effectLst/>
                        <a:latin typeface="+mn-lt"/>
                      </a:endParaRPr>
                    </a:p>
                  </a:txBody>
                  <a:tcPr marL="9525" marR="9525" marT="9525" marB="0" anchor="ctr">
                    <a:solidFill>
                      <a:srgbClr val="4283C4"/>
                    </a:solidFill>
                  </a:tcPr>
                </a:tc>
                <a:tc>
                  <a:txBody>
                    <a:bodyPr/>
                    <a:lstStyle/>
                    <a:p>
                      <a:pPr algn="ctr" fontAlgn="ctr"/>
                      <a:r>
                        <a:rPr lang="en-GB" sz="1800" b="1" u="none" strike="noStrike" dirty="0">
                          <a:solidFill>
                            <a:schemeClr val="bg1"/>
                          </a:solidFill>
                          <a:effectLst/>
                          <a:latin typeface="+mn-lt"/>
                        </a:rPr>
                        <a:t>2014 % </a:t>
                      </a:r>
                      <a:r>
                        <a:rPr lang="en-GB" sz="1800" b="1" u="none" strike="noStrike" dirty="0" smtClean="0">
                          <a:solidFill>
                            <a:schemeClr val="bg1"/>
                          </a:solidFill>
                          <a:effectLst/>
                          <a:latin typeface="+mn-lt"/>
                        </a:rPr>
                        <a:t>GLD</a:t>
                      </a:r>
                      <a:endParaRPr lang="en-GB" sz="1800" b="1" i="0" u="none" strike="noStrike" dirty="0">
                        <a:solidFill>
                          <a:schemeClr val="bg1"/>
                        </a:solidFill>
                        <a:effectLst/>
                        <a:latin typeface="+mn-lt"/>
                      </a:endParaRPr>
                    </a:p>
                  </a:txBody>
                  <a:tcPr marL="9525" marR="9525" marT="9525" marB="0" anchor="ctr">
                    <a:solidFill>
                      <a:srgbClr val="4283C4"/>
                    </a:solidFill>
                  </a:tcPr>
                </a:tc>
                <a:tc>
                  <a:txBody>
                    <a:bodyPr/>
                    <a:lstStyle/>
                    <a:p>
                      <a:pPr algn="ctr" fontAlgn="ctr"/>
                      <a:r>
                        <a:rPr lang="en-GB" sz="1800" b="1" u="none" strike="noStrike" dirty="0">
                          <a:solidFill>
                            <a:schemeClr val="bg1"/>
                          </a:solidFill>
                          <a:effectLst/>
                          <a:latin typeface="+mn-lt"/>
                        </a:rPr>
                        <a:t>2015 % </a:t>
                      </a:r>
                      <a:r>
                        <a:rPr lang="en-GB" sz="1800" b="1" u="none" strike="noStrike" dirty="0" smtClean="0">
                          <a:solidFill>
                            <a:schemeClr val="bg1"/>
                          </a:solidFill>
                          <a:effectLst/>
                          <a:latin typeface="+mn-lt"/>
                        </a:rPr>
                        <a:t>GLD</a:t>
                      </a:r>
                      <a:endParaRPr lang="en-GB" sz="1800" b="1" i="0" u="none" strike="noStrike" dirty="0">
                        <a:solidFill>
                          <a:schemeClr val="bg1"/>
                        </a:solidFill>
                        <a:effectLst/>
                        <a:latin typeface="+mn-lt"/>
                      </a:endParaRPr>
                    </a:p>
                  </a:txBody>
                  <a:tcPr marL="9525" marR="9525" marT="9525" marB="0" anchor="ctr">
                    <a:solidFill>
                      <a:srgbClr val="4283C4"/>
                    </a:solidFill>
                  </a:tcPr>
                </a:tc>
                <a:tc>
                  <a:txBody>
                    <a:bodyPr/>
                    <a:lstStyle/>
                    <a:p>
                      <a:pPr algn="ctr" fontAlgn="ctr"/>
                      <a:r>
                        <a:rPr lang="en-GB" sz="1800" b="1" u="none" strike="noStrike" dirty="0" smtClean="0">
                          <a:solidFill>
                            <a:schemeClr val="bg1"/>
                          </a:solidFill>
                          <a:effectLst/>
                          <a:latin typeface="+mn-lt"/>
                        </a:rPr>
                        <a:t>2016 </a:t>
                      </a:r>
                      <a:r>
                        <a:rPr lang="en-GB" sz="1800" b="1" u="none" strike="noStrike" dirty="0">
                          <a:solidFill>
                            <a:schemeClr val="bg1"/>
                          </a:solidFill>
                          <a:effectLst/>
                          <a:latin typeface="+mn-lt"/>
                        </a:rPr>
                        <a:t>% </a:t>
                      </a:r>
                      <a:r>
                        <a:rPr lang="en-GB" sz="1800" b="1" u="none" strike="noStrike" dirty="0" smtClean="0">
                          <a:solidFill>
                            <a:schemeClr val="bg1"/>
                          </a:solidFill>
                          <a:effectLst/>
                          <a:latin typeface="+mn-lt"/>
                        </a:rPr>
                        <a:t>GLD</a:t>
                      </a:r>
                      <a:endParaRPr lang="en-GB" sz="1800" b="1" i="0" u="none" strike="noStrike" dirty="0">
                        <a:solidFill>
                          <a:schemeClr val="bg1"/>
                        </a:solidFill>
                        <a:effectLst/>
                        <a:latin typeface="+mn-lt"/>
                      </a:endParaRPr>
                    </a:p>
                  </a:txBody>
                  <a:tcPr marL="9525" marR="9525" marT="9525" marB="0" anchor="ctr">
                    <a:solidFill>
                      <a:srgbClr val="4283C4"/>
                    </a:solidFill>
                  </a:tcPr>
                </a:tc>
                <a:tc>
                  <a:txBody>
                    <a:bodyPr/>
                    <a:lstStyle/>
                    <a:p>
                      <a:pPr algn="ctr" fontAlgn="ctr"/>
                      <a:r>
                        <a:rPr lang="en-GB" sz="1800" b="1" i="0" u="none" strike="noStrike" dirty="0" smtClean="0">
                          <a:solidFill>
                            <a:schemeClr val="bg1"/>
                          </a:solidFill>
                          <a:effectLst/>
                          <a:latin typeface="+mn-lt"/>
                        </a:rPr>
                        <a:t>3</a:t>
                      </a:r>
                      <a:r>
                        <a:rPr lang="en-GB" sz="1800" b="1" i="0" u="none" strike="noStrike" baseline="0" dirty="0" smtClean="0">
                          <a:solidFill>
                            <a:schemeClr val="bg1"/>
                          </a:solidFill>
                          <a:effectLst/>
                          <a:latin typeface="+mn-lt"/>
                        </a:rPr>
                        <a:t> Year d</a:t>
                      </a:r>
                      <a:r>
                        <a:rPr lang="en-GB" sz="1800" b="1" i="0" u="none" strike="noStrike" dirty="0" smtClean="0">
                          <a:solidFill>
                            <a:schemeClr val="bg1"/>
                          </a:solidFill>
                          <a:effectLst/>
                          <a:latin typeface="+mn-lt"/>
                        </a:rPr>
                        <a:t>irection</a:t>
                      </a:r>
                      <a:r>
                        <a:rPr lang="en-GB" sz="1800" b="1" i="0" u="none" strike="noStrike" baseline="0" dirty="0" smtClean="0">
                          <a:solidFill>
                            <a:schemeClr val="bg1"/>
                          </a:solidFill>
                          <a:effectLst/>
                          <a:latin typeface="+mn-lt"/>
                        </a:rPr>
                        <a:t> of travel</a:t>
                      </a:r>
                      <a:endParaRPr lang="en-GB" sz="1800" b="1" i="0" u="none" strike="noStrike" dirty="0">
                        <a:solidFill>
                          <a:schemeClr val="bg1"/>
                        </a:solidFill>
                        <a:effectLst/>
                        <a:latin typeface="+mn-lt"/>
                      </a:endParaRPr>
                    </a:p>
                  </a:txBody>
                  <a:tcPr marL="9525" marR="9525" marT="9525" marB="0" anchor="ctr">
                    <a:solidFill>
                      <a:srgbClr val="4283C4"/>
                    </a:solidFill>
                  </a:tcPr>
                </a:tc>
              </a:tr>
              <a:tr h="183515">
                <a:tc>
                  <a:txBody>
                    <a:bodyPr/>
                    <a:lstStyle/>
                    <a:p>
                      <a:pPr algn="l" fontAlgn="ctr"/>
                      <a:r>
                        <a:rPr lang="en-GB" sz="1800" b="1" u="none" strike="noStrike" dirty="0">
                          <a:effectLst/>
                          <a:latin typeface="+mn-lt"/>
                        </a:rPr>
                        <a:t>East Kent</a:t>
                      </a:r>
                      <a:endParaRPr lang="en-GB" sz="1800" b="1" i="0" u="none" strike="noStrike" dirty="0">
                        <a:effectLst/>
                        <a:latin typeface="+mn-lt"/>
                      </a:endParaRPr>
                    </a:p>
                  </a:txBody>
                  <a:tcPr marL="9525" marR="9525" marT="9525" marB="0" anchor="ctr">
                    <a:solidFill>
                      <a:srgbClr val="FFFF99"/>
                    </a:solidFill>
                  </a:tcPr>
                </a:tc>
                <a:tc>
                  <a:txBody>
                    <a:bodyPr/>
                    <a:lstStyle/>
                    <a:p>
                      <a:pPr algn="ctr" fontAlgn="ctr"/>
                      <a:r>
                        <a:rPr lang="en-GB" sz="1800" b="1" u="none" strike="noStrike" dirty="0">
                          <a:effectLst/>
                          <a:latin typeface="+mn-lt"/>
                        </a:rPr>
                        <a:t>65.5</a:t>
                      </a:r>
                      <a:endParaRPr lang="en-GB" sz="1800" b="1" i="0" u="none" strike="noStrike" dirty="0">
                        <a:effectLst/>
                        <a:latin typeface="+mn-lt"/>
                      </a:endParaRPr>
                    </a:p>
                  </a:txBody>
                  <a:tcPr marL="9525" marR="9525" marT="9525" marB="0" anchor="ctr">
                    <a:solidFill>
                      <a:srgbClr val="FFFF99"/>
                    </a:solidFill>
                  </a:tcPr>
                </a:tc>
                <a:tc>
                  <a:txBody>
                    <a:bodyPr/>
                    <a:lstStyle/>
                    <a:p>
                      <a:pPr algn="ctr" fontAlgn="ctr"/>
                      <a:r>
                        <a:rPr lang="en-GB" sz="1800" b="1" u="none" strike="noStrike" dirty="0">
                          <a:effectLst/>
                          <a:latin typeface="+mn-lt"/>
                        </a:rPr>
                        <a:t>72.2</a:t>
                      </a:r>
                      <a:endParaRPr lang="en-GB" sz="1800" b="1" i="0" u="none" strike="noStrike" dirty="0">
                        <a:effectLst/>
                        <a:latin typeface="+mn-lt"/>
                      </a:endParaRPr>
                    </a:p>
                  </a:txBody>
                  <a:tcPr marL="9525" marR="9525" marT="9525" marB="0" anchor="ctr">
                    <a:solidFill>
                      <a:srgbClr val="FFFF99"/>
                    </a:solidFill>
                  </a:tcPr>
                </a:tc>
                <a:tc>
                  <a:txBody>
                    <a:bodyPr/>
                    <a:lstStyle/>
                    <a:p>
                      <a:pPr algn="ctr" fontAlgn="ctr"/>
                      <a:r>
                        <a:rPr lang="en-GB" sz="1800" b="1" i="0" u="none" strike="noStrike" dirty="0">
                          <a:effectLst/>
                          <a:latin typeface="+mn-lt"/>
                          <a:cs typeface="Arial" panose="020B0604020202020204" pitchFamily="34" charset="0"/>
                        </a:rPr>
                        <a:t>73.1</a:t>
                      </a:r>
                    </a:p>
                  </a:txBody>
                  <a:tcPr marL="9525" marR="9525" marT="9525" marB="0" anchor="ctr">
                    <a:solidFill>
                      <a:srgbClr val="FFFF9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800" b="1" dirty="0" smtClean="0">
                          <a:solidFill>
                            <a:schemeClr val="tx1"/>
                          </a:solidFill>
                          <a:effectLst/>
                          <a:latin typeface="+mn-lt"/>
                          <a:ea typeface="Calibri"/>
                          <a:cs typeface="Times New Roman"/>
                        </a:rPr>
                        <a:t>↑</a:t>
                      </a:r>
                    </a:p>
                  </a:txBody>
                  <a:tcPr marL="9525" marR="9525" marT="9525" marB="0" anchor="ctr">
                    <a:solidFill>
                      <a:srgbClr val="00B050"/>
                    </a:solidFill>
                  </a:tcPr>
                </a:tc>
              </a:tr>
              <a:tr h="183515">
                <a:tc>
                  <a:txBody>
                    <a:bodyPr/>
                    <a:lstStyle/>
                    <a:p>
                      <a:pPr algn="l" fontAlgn="ctr"/>
                      <a:r>
                        <a:rPr lang="en-GB" sz="1800" u="none" strike="noStrike" dirty="0">
                          <a:effectLst/>
                          <a:latin typeface="+mn-lt"/>
                        </a:rPr>
                        <a:t>Canterbury</a:t>
                      </a:r>
                      <a:endParaRPr lang="en-GB" sz="1800" b="0" i="0" u="none" strike="noStrike" dirty="0">
                        <a:effectLst/>
                        <a:latin typeface="+mn-lt"/>
                      </a:endParaRPr>
                    </a:p>
                  </a:txBody>
                  <a:tcPr marL="9525" marR="9525" marT="9525" marB="0" anchor="ctr"/>
                </a:tc>
                <a:tc>
                  <a:txBody>
                    <a:bodyPr/>
                    <a:lstStyle/>
                    <a:p>
                      <a:pPr algn="ctr" fontAlgn="ctr"/>
                      <a:r>
                        <a:rPr lang="en-GB" sz="1800" u="none" strike="noStrike" dirty="0">
                          <a:effectLst/>
                          <a:latin typeface="+mn-lt"/>
                        </a:rPr>
                        <a:t>69.2</a:t>
                      </a:r>
                      <a:endParaRPr lang="en-GB" sz="1800" b="0" i="0" u="none" strike="noStrike" dirty="0">
                        <a:effectLst/>
                        <a:latin typeface="+mn-lt"/>
                      </a:endParaRPr>
                    </a:p>
                  </a:txBody>
                  <a:tcPr marL="9525" marR="9525" marT="9525" marB="0" anchor="ctr"/>
                </a:tc>
                <a:tc>
                  <a:txBody>
                    <a:bodyPr/>
                    <a:lstStyle/>
                    <a:p>
                      <a:pPr algn="ctr" fontAlgn="ctr"/>
                      <a:r>
                        <a:rPr lang="en-GB" sz="1800" u="none" strike="noStrike" dirty="0" smtClean="0">
                          <a:effectLst/>
                          <a:latin typeface="+mn-lt"/>
                        </a:rPr>
                        <a:t>73.7</a:t>
                      </a:r>
                      <a:endParaRPr lang="en-GB" sz="1800" b="0" i="0" u="none" strike="noStrike" dirty="0">
                        <a:effectLst/>
                        <a:latin typeface="+mn-lt"/>
                      </a:endParaRPr>
                    </a:p>
                  </a:txBody>
                  <a:tcPr marL="9525" marR="9525" marT="9525" marB="0" anchor="ctr"/>
                </a:tc>
                <a:tc>
                  <a:txBody>
                    <a:bodyPr/>
                    <a:lstStyle/>
                    <a:p>
                      <a:pPr algn="ctr" fontAlgn="ctr"/>
                      <a:r>
                        <a:rPr lang="en-GB" sz="1800" b="0" i="0" u="none" strike="noStrike" dirty="0">
                          <a:effectLst/>
                          <a:latin typeface="+mn-lt"/>
                          <a:cs typeface="Arial" panose="020B0604020202020204" pitchFamily="34" charset="0"/>
                        </a:rPr>
                        <a:t>75.6</a:t>
                      </a: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800" b="1" dirty="0" smtClean="0">
                          <a:solidFill>
                            <a:schemeClr val="tx1"/>
                          </a:solidFill>
                          <a:effectLst/>
                          <a:latin typeface="+mn-lt"/>
                          <a:ea typeface="Calibri"/>
                          <a:cs typeface="Times New Roman"/>
                        </a:rPr>
                        <a:t>↑</a:t>
                      </a:r>
                    </a:p>
                  </a:txBody>
                  <a:tcPr marL="9525" marR="9525" marT="9525" marB="0" anchor="ctr">
                    <a:solidFill>
                      <a:srgbClr val="00B050"/>
                    </a:solidFill>
                  </a:tcPr>
                </a:tc>
              </a:tr>
              <a:tr h="183515">
                <a:tc>
                  <a:txBody>
                    <a:bodyPr/>
                    <a:lstStyle/>
                    <a:p>
                      <a:pPr algn="l" fontAlgn="ctr"/>
                      <a:r>
                        <a:rPr lang="en-GB" sz="1800" u="none" strike="noStrike" dirty="0">
                          <a:effectLst/>
                          <a:latin typeface="+mn-lt"/>
                        </a:rPr>
                        <a:t>Swale</a:t>
                      </a:r>
                      <a:endParaRPr lang="en-GB" sz="1800" b="0" i="0" u="none" strike="noStrike" dirty="0">
                        <a:effectLst/>
                        <a:latin typeface="+mn-lt"/>
                      </a:endParaRPr>
                    </a:p>
                  </a:txBody>
                  <a:tcPr marL="9525" marR="9525" marT="9525" marB="0" anchor="ctr">
                    <a:solidFill>
                      <a:srgbClr val="E9EDF4"/>
                    </a:solidFill>
                  </a:tcPr>
                </a:tc>
                <a:tc>
                  <a:txBody>
                    <a:bodyPr/>
                    <a:lstStyle/>
                    <a:p>
                      <a:pPr algn="ctr" fontAlgn="ctr"/>
                      <a:r>
                        <a:rPr lang="en-GB" sz="1800" u="none" strike="noStrike" dirty="0">
                          <a:effectLst/>
                          <a:latin typeface="+mn-lt"/>
                        </a:rPr>
                        <a:t>67.5</a:t>
                      </a:r>
                      <a:endParaRPr lang="en-GB" sz="1800" b="0" i="0" u="none" strike="noStrike" dirty="0">
                        <a:effectLst/>
                        <a:latin typeface="+mn-lt"/>
                      </a:endParaRPr>
                    </a:p>
                  </a:txBody>
                  <a:tcPr marL="9525" marR="9525" marT="9525" marB="0" anchor="ctr"/>
                </a:tc>
                <a:tc>
                  <a:txBody>
                    <a:bodyPr/>
                    <a:lstStyle/>
                    <a:p>
                      <a:pPr algn="ctr" fontAlgn="ctr"/>
                      <a:r>
                        <a:rPr lang="en-GB" sz="1800" u="none" strike="noStrike" dirty="0">
                          <a:effectLst/>
                          <a:latin typeface="+mn-lt"/>
                        </a:rPr>
                        <a:t>72.0</a:t>
                      </a:r>
                      <a:endParaRPr lang="en-GB" sz="1800" b="0" i="0" u="none" strike="noStrike" dirty="0">
                        <a:effectLst/>
                        <a:latin typeface="+mn-lt"/>
                      </a:endParaRPr>
                    </a:p>
                  </a:txBody>
                  <a:tcPr marL="9525" marR="9525" marT="9525" marB="0" anchor="ctr"/>
                </a:tc>
                <a:tc>
                  <a:txBody>
                    <a:bodyPr/>
                    <a:lstStyle/>
                    <a:p>
                      <a:pPr algn="ctr" fontAlgn="ctr"/>
                      <a:r>
                        <a:rPr lang="en-GB" sz="1800" b="0" i="0" u="none" strike="noStrike" dirty="0">
                          <a:effectLst/>
                          <a:latin typeface="+mn-lt"/>
                          <a:cs typeface="Arial" panose="020B0604020202020204" pitchFamily="34" charset="0"/>
                        </a:rPr>
                        <a:t>73.4</a:t>
                      </a:r>
                    </a:p>
                  </a:txBody>
                  <a:tcPr marL="9525" marR="9525" marT="9525" marB="0" anchor="ctr">
                    <a:lnB w="28575" cap="flat" cmpd="sng" algn="ctr">
                      <a:solidFill>
                        <a:srgbClr val="FF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800" b="1" dirty="0" smtClean="0">
                          <a:solidFill>
                            <a:schemeClr val="tx1"/>
                          </a:solidFill>
                          <a:effectLst/>
                          <a:latin typeface="+mn-lt"/>
                          <a:ea typeface="Calibri"/>
                          <a:cs typeface="Times New Roman"/>
                        </a:rPr>
                        <a:t>↑</a:t>
                      </a:r>
                    </a:p>
                  </a:txBody>
                  <a:tcPr marL="9525" marR="9525" marT="9525" marB="0" anchor="ctr">
                    <a:solidFill>
                      <a:srgbClr val="00B050"/>
                    </a:solidFill>
                  </a:tcPr>
                </a:tc>
              </a:tr>
              <a:tr h="183515">
                <a:tc>
                  <a:txBody>
                    <a:bodyPr/>
                    <a:lstStyle/>
                    <a:p>
                      <a:pPr algn="l" fontAlgn="ctr"/>
                      <a:r>
                        <a:rPr lang="en-GB" sz="1800" u="none" strike="noStrike" dirty="0">
                          <a:effectLst/>
                          <a:latin typeface="+mn-lt"/>
                        </a:rPr>
                        <a:t>Thanet</a:t>
                      </a:r>
                      <a:endParaRPr lang="en-GB" sz="1800" b="0" i="0" u="none" strike="noStrike" dirty="0">
                        <a:effectLst/>
                        <a:latin typeface="+mn-lt"/>
                      </a:endParaRPr>
                    </a:p>
                  </a:txBody>
                  <a:tcPr marL="9525" marR="9525" marT="9525" marB="0" anchor="ctr"/>
                </a:tc>
                <a:tc>
                  <a:txBody>
                    <a:bodyPr/>
                    <a:lstStyle/>
                    <a:p>
                      <a:pPr algn="ctr" fontAlgn="ctr"/>
                      <a:r>
                        <a:rPr lang="en-GB" sz="1800" u="none" strike="noStrike" dirty="0">
                          <a:effectLst/>
                          <a:latin typeface="+mn-lt"/>
                        </a:rPr>
                        <a:t>60.0</a:t>
                      </a:r>
                      <a:endParaRPr lang="en-GB" sz="1800" b="0" i="0" u="none" strike="noStrike" dirty="0">
                        <a:effectLst/>
                        <a:latin typeface="+mn-lt"/>
                      </a:endParaRPr>
                    </a:p>
                  </a:txBody>
                  <a:tcPr marL="9525" marR="9525" marT="9525" marB="0" anchor="ctr"/>
                </a:tc>
                <a:tc>
                  <a:txBody>
                    <a:bodyPr/>
                    <a:lstStyle/>
                    <a:p>
                      <a:pPr algn="ctr" fontAlgn="ctr"/>
                      <a:r>
                        <a:rPr lang="en-GB" sz="1800" u="none" strike="noStrike" dirty="0">
                          <a:effectLst/>
                          <a:latin typeface="+mn-lt"/>
                        </a:rPr>
                        <a:t>71.1</a:t>
                      </a:r>
                      <a:endParaRPr lang="en-GB" sz="1800" b="0" i="0" u="none" strike="noStrike" dirty="0">
                        <a:effectLst/>
                        <a:latin typeface="+mn-lt"/>
                      </a:endParaRPr>
                    </a:p>
                  </a:txBody>
                  <a:tcPr marL="9525" marR="9525" marT="9525" marB="0" anchor="ctr">
                    <a:lnR w="28575" cap="flat" cmpd="sng" algn="ctr">
                      <a:solidFill>
                        <a:srgbClr val="FF0000"/>
                      </a:solidFill>
                      <a:prstDash val="solid"/>
                      <a:round/>
                      <a:headEnd type="none" w="med" len="med"/>
                      <a:tailEnd type="none" w="med" len="med"/>
                    </a:lnR>
                  </a:tcPr>
                </a:tc>
                <a:tc>
                  <a:txBody>
                    <a:bodyPr/>
                    <a:lstStyle/>
                    <a:p>
                      <a:pPr algn="ctr" fontAlgn="ctr"/>
                      <a:r>
                        <a:rPr lang="en-GB" sz="1800" b="0" i="0" u="none" strike="noStrike" dirty="0">
                          <a:effectLst/>
                          <a:latin typeface="+mn-lt"/>
                          <a:cs typeface="Arial" panose="020B0604020202020204" pitchFamily="34" charset="0"/>
                        </a:rPr>
                        <a:t>70.6</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800" b="1" dirty="0" smtClean="0">
                          <a:solidFill>
                            <a:schemeClr val="tx1"/>
                          </a:solidFill>
                          <a:effectLst/>
                          <a:latin typeface="+mn-lt"/>
                          <a:ea typeface="Calibri"/>
                          <a:cs typeface="Times New Roman"/>
                        </a:rPr>
                        <a:t>↑</a:t>
                      </a:r>
                    </a:p>
                  </a:txBody>
                  <a:tcPr marL="9525" marR="9525" marT="9525" marB="0" anchor="ctr">
                    <a:lnL w="28575" cap="flat" cmpd="sng" algn="ctr">
                      <a:solidFill>
                        <a:srgbClr val="FF0000"/>
                      </a:solidFill>
                      <a:prstDash val="solid"/>
                      <a:round/>
                      <a:headEnd type="none" w="med" len="med"/>
                      <a:tailEnd type="none" w="med" len="med"/>
                    </a:lnL>
                    <a:solidFill>
                      <a:srgbClr val="FFC000"/>
                    </a:solidFill>
                  </a:tcPr>
                </a:tc>
              </a:tr>
              <a:tr h="183515">
                <a:tc>
                  <a:txBody>
                    <a:bodyPr/>
                    <a:lstStyle/>
                    <a:p>
                      <a:pPr algn="l" fontAlgn="ctr"/>
                      <a:r>
                        <a:rPr lang="en-GB" sz="1800" b="1" u="none" strike="noStrike" dirty="0">
                          <a:effectLst/>
                          <a:latin typeface="+mn-lt"/>
                        </a:rPr>
                        <a:t>North Kent</a:t>
                      </a:r>
                      <a:endParaRPr lang="en-GB" sz="1800" b="1" i="0" u="none" strike="noStrike" dirty="0">
                        <a:effectLst/>
                        <a:latin typeface="+mn-lt"/>
                      </a:endParaRPr>
                    </a:p>
                  </a:txBody>
                  <a:tcPr marL="9525" marR="9525" marT="9525" marB="0" anchor="ctr">
                    <a:solidFill>
                      <a:srgbClr val="FFFF99"/>
                    </a:solidFill>
                  </a:tcPr>
                </a:tc>
                <a:tc>
                  <a:txBody>
                    <a:bodyPr/>
                    <a:lstStyle/>
                    <a:p>
                      <a:pPr algn="ctr" fontAlgn="ctr"/>
                      <a:r>
                        <a:rPr lang="en-GB" sz="1800" b="1" u="none" strike="noStrike" dirty="0">
                          <a:effectLst/>
                          <a:latin typeface="+mn-lt"/>
                        </a:rPr>
                        <a:t>68.6</a:t>
                      </a:r>
                      <a:endParaRPr lang="en-GB" sz="1800" b="1" i="0" u="none" strike="noStrike" dirty="0">
                        <a:effectLst/>
                        <a:latin typeface="+mn-lt"/>
                      </a:endParaRPr>
                    </a:p>
                  </a:txBody>
                  <a:tcPr marL="9525" marR="9525" marT="9525" marB="0" anchor="ctr">
                    <a:solidFill>
                      <a:srgbClr val="FFFF99"/>
                    </a:solidFill>
                  </a:tcPr>
                </a:tc>
                <a:tc>
                  <a:txBody>
                    <a:bodyPr/>
                    <a:lstStyle/>
                    <a:p>
                      <a:pPr algn="ctr" fontAlgn="ctr"/>
                      <a:r>
                        <a:rPr lang="en-GB" sz="1800" b="1" u="none" strike="noStrike" dirty="0" smtClean="0">
                          <a:effectLst/>
                          <a:latin typeface="+mn-lt"/>
                        </a:rPr>
                        <a:t>71.1</a:t>
                      </a:r>
                      <a:endParaRPr lang="en-GB" sz="1800" b="1" i="0" u="none" strike="noStrike" dirty="0">
                        <a:effectLst/>
                        <a:latin typeface="+mn-lt"/>
                      </a:endParaRPr>
                    </a:p>
                  </a:txBody>
                  <a:tcPr marL="9525" marR="9525" marT="9525" marB="0" anchor="ctr">
                    <a:solidFill>
                      <a:srgbClr val="FFFF99"/>
                    </a:solidFill>
                  </a:tcPr>
                </a:tc>
                <a:tc>
                  <a:txBody>
                    <a:bodyPr/>
                    <a:lstStyle/>
                    <a:p>
                      <a:pPr algn="ctr" fontAlgn="ctr"/>
                      <a:r>
                        <a:rPr lang="en-GB" sz="1800" b="1" i="0" u="none" strike="noStrike" dirty="0">
                          <a:effectLst/>
                          <a:latin typeface="+mn-lt"/>
                          <a:cs typeface="Arial" panose="020B0604020202020204" pitchFamily="34" charset="0"/>
                        </a:rPr>
                        <a:t>74.4</a:t>
                      </a:r>
                    </a:p>
                  </a:txBody>
                  <a:tcPr marL="9525" marR="9525" marT="9525" marB="0" anchor="ctr">
                    <a:lnT w="28575" cap="flat" cmpd="sng" algn="ctr">
                      <a:solidFill>
                        <a:srgbClr val="FF0000"/>
                      </a:solidFill>
                      <a:prstDash val="solid"/>
                      <a:round/>
                      <a:headEnd type="none" w="med" len="med"/>
                      <a:tailEnd type="none" w="med" len="med"/>
                    </a:lnT>
                    <a:solidFill>
                      <a:srgbClr val="FFFF9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800" b="1" dirty="0" smtClean="0">
                          <a:solidFill>
                            <a:schemeClr val="tx1"/>
                          </a:solidFill>
                          <a:effectLst/>
                          <a:latin typeface="+mn-lt"/>
                          <a:ea typeface="Calibri"/>
                          <a:cs typeface="Times New Roman"/>
                        </a:rPr>
                        <a:t>↑</a:t>
                      </a:r>
                    </a:p>
                  </a:txBody>
                  <a:tcPr marL="9525" marR="9525" marT="9525" marB="0" anchor="ctr">
                    <a:solidFill>
                      <a:srgbClr val="00B050"/>
                    </a:solidFill>
                  </a:tcPr>
                </a:tc>
              </a:tr>
              <a:tr h="183515">
                <a:tc>
                  <a:txBody>
                    <a:bodyPr/>
                    <a:lstStyle/>
                    <a:p>
                      <a:pPr algn="l" fontAlgn="ctr"/>
                      <a:r>
                        <a:rPr lang="en-GB" sz="1800" u="none" strike="noStrike" dirty="0">
                          <a:effectLst/>
                          <a:latin typeface="+mn-lt"/>
                        </a:rPr>
                        <a:t>Dartford</a:t>
                      </a:r>
                      <a:endParaRPr lang="en-GB" sz="1800" b="0" i="0" u="none" strike="noStrike" dirty="0">
                        <a:effectLst/>
                        <a:latin typeface="+mn-lt"/>
                      </a:endParaRPr>
                    </a:p>
                  </a:txBody>
                  <a:tcPr marL="9525" marR="9525" marT="9525" marB="0" anchor="ctr"/>
                </a:tc>
                <a:tc>
                  <a:txBody>
                    <a:bodyPr/>
                    <a:lstStyle/>
                    <a:p>
                      <a:pPr algn="ctr" fontAlgn="ctr"/>
                      <a:r>
                        <a:rPr lang="en-GB" sz="1800" u="none" strike="noStrike" dirty="0">
                          <a:effectLst/>
                          <a:latin typeface="+mn-lt"/>
                        </a:rPr>
                        <a:t>68.1</a:t>
                      </a:r>
                      <a:endParaRPr lang="en-GB" sz="1800" b="0" i="0" u="none" strike="noStrike" dirty="0">
                        <a:effectLst/>
                        <a:latin typeface="+mn-lt"/>
                      </a:endParaRPr>
                    </a:p>
                  </a:txBody>
                  <a:tcPr marL="9525" marR="9525" marT="9525" marB="0" anchor="ctr"/>
                </a:tc>
                <a:tc>
                  <a:txBody>
                    <a:bodyPr/>
                    <a:lstStyle/>
                    <a:p>
                      <a:pPr algn="ctr" fontAlgn="ctr"/>
                      <a:r>
                        <a:rPr lang="en-GB" sz="1800" u="none" strike="noStrike" dirty="0">
                          <a:effectLst/>
                          <a:latin typeface="+mn-lt"/>
                        </a:rPr>
                        <a:t>72.5</a:t>
                      </a:r>
                      <a:endParaRPr lang="en-GB" sz="1800" b="0" i="0" u="none" strike="noStrike" dirty="0">
                        <a:effectLst/>
                        <a:latin typeface="+mn-lt"/>
                      </a:endParaRPr>
                    </a:p>
                  </a:txBody>
                  <a:tcPr marL="9525" marR="9525" marT="9525" marB="0" anchor="ctr"/>
                </a:tc>
                <a:tc>
                  <a:txBody>
                    <a:bodyPr/>
                    <a:lstStyle/>
                    <a:p>
                      <a:pPr algn="ctr" fontAlgn="ctr"/>
                      <a:r>
                        <a:rPr lang="en-GB" sz="1800" b="0" i="0" u="none" strike="noStrike" dirty="0">
                          <a:effectLst/>
                          <a:latin typeface="+mn-lt"/>
                          <a:cs typeface="Arial" panose="020B0604020202020204" pitchFamily="34" charset="0"/>
                        </a:rPr>
                        <a:t>73.6</a:t>
                      </a:r>
                    </a:p>
                  </a:txBody>
                  <a:tcPr marL="9525" marR="9525" marT="9525" marB="0" anchor="ctr">
                    <a:lnB w="28575" cap="flat" cmpd="sng" algn="ctr">
                      <a:solidFill>
                        <a:schemeClr val="accent6">
                          <a:lumMod val="75000"/>
                        </a:schemeClr>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800" b="1" dirty="0" smtClean="0">
                          <a:solidFill>
                            <a:schemeClr val="tx1"/>
                          </a:solidFill>
                          <a:effectLst/>
                          <a:latin typeface="+mn-lt"/>
                          <a:ea typeface="Calibri"/>
                          <a:cs typeface="Times New Roman"/>
                        </a:rPr>
                        <a:t>↑</a:t>
                      </a:r>
                    </a:p>
                  </a:txBody>
                  <a:tcPr marL="9525" marR="9525" marT="9525" marB="0" anchor="ctr">
                    <a:solidFill>
                      <a:srgbClr val="00B050"/>
                    </a:solidFill>
                  </a:tcPr>
                </a:tc>
              </a:tr>
              <a:tr h="259045">
                <a:tc>
                  <a:txBody>
                    <a:bodyPr/>
                    <a:lstStyle/>
                    <a:p>
                      <a:pPr algn="l" fontAlgn="ctr"/>
                      <a:r>
                        <a:rPr lang="en-GB" sz="1800" u="none" strike="noStrike" dirty="0">
                          <a:effectLst/>
                          <a:latin typeface="+mn-lt"/>
                        </a:rPr>
                        <a:t>Gravesham</a:t>
                      </a:r>
                      <a:endParaRPr lang="en-GB" sz="1800" b="0" i="0" u="none" strike="noStrike" dirty="0">
                        <a:effectLst/>
                        <a:latin typeface="+mn-lt"/>
                      </a:endParaRPr>
                    </a:p>
                  </a:txBody>
                  <a:tcPr marL="9525" marR="9525" marT="9525" marB="0" anchor="ctr"/>
                </a:tc>
                <a:tc>
                  <a:txBody>
                    <a:bodyPr/>
                    <a:lstStyle/>
                    <a:p>
                      <a:pPr algn="ctr" fontAlgn="ctr"/>
                      <a:r>
                        <a:rPr lang="en-GB" sz="1800" u="none" strike="noStrike" dirty="0">
                          <a:effectLst/>
                          <a:latin typeface="+mn-lt"/>
                        </a:rPr>
                        <a:t>64.7</a:t>
                      </a:r>
                      <a:endParaRPr lang="en-GB" sz="1800" b="0" i="0" u="none" strike="noStrike" dirty="0">
                        <a:effectLst/>
                        <a:latin typeface="+mn-lt"/>
                      </a:endParaRPr>
                    </a:p>
                  </a:txBody>
                  <a:tcPr marL="9525" marR="9525" marT="9525" marB="0" anchor="ctr"/>
                </a:tc>
                <a:tc>
                  <a:txBody>
                    <a:bodyPr/>
                    <a:lstStyle/>
                    <a:p>
                      <a:pPr algn="ctr" fontAlgn="ctr"/>
                      <a:r>
                        <a:rPr lang="en-GB" sz="1800" u="none" strike="noStrike" dirty="0">
                          <a:effectLst/>
                          <a:latin typeface="+mn-lt"/>
                        </a:rPr>
                        <a:t>63.9</a:t>
                      </a:r>
                      <a:endParaRPr lang="en-GB" sz="1800" b="0" i="0" u="none" strike="noStrike" dirty="0">
                        <a:effectLst/>
                        <a:latin typeface="+mn-lt"/>
                      </a:endParaRPr>
                    </a:p>
                  </a:txBody>
                  <a:tcPr marL="9525" marR="9525" marT="9525" marB="0" anchor="ctr">
                    <a:lnR w="28575" cap="flat" cmpd="sng" algn="ctr">
                      <a:solidFill>
                        <a:schemeClr val="accent6">
                          <a:lumMod val="75000"/>
                        </a:schemeClr>
                      </a:solidFill>
                      <a:prstDash val="solid"/>
                      <a:round/>
                      <a:headEnd type="none" w="med" len="med"/>
                      <a:tailEnd type="none" w="med" len="med"/>
                    </a:lnR>
                  </a:tcPr>
                </a:tc>
                <a:tc>
                  <a:txBody>
                    <a:bodyPr/>
                    <a:lstStyle/>
                    <a:p>
                      <a:pPr algn="ctr" fontAlgn="ctr"/>
                      <a:r>
                        <a:rPr lang="en-GB" sz="1800" b="0" i="0" u="none" strike="noStrike" dirty="0">
                          <a:effectLst/>
                          <a:latin typeface="+mn-lt"/>
                          <a:cs typeface="Arial" panose="020B0604020202020204" pitchFamily="34" charset="0"/>
                        </a:rPr>
                        <a:t>72.5</a:t>
                      </a:r>
                    </a:p>
                  </a:txBody>
                  <a:tcPr marL="9525" marR="9525" marT="9525" marB="0"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800" b="1" dirty="0" smtClean="0">
                          <a:solidFill>
                            <a:schemeClr val="tx1"/>
                          </a:solidFill>
                          <a:effectLst/>
                          <a:latin typeface="+mn-lt"/>
                          <a:ea typeface="Calibri"/>
                          <a:cs typeface="Times New Roman"/>
                        </a:rPr>
                        <a:t>↑</a:t>
                      </a:r>
                    </a:p>
                  </a:txBody>
                  <a:tcPr marL="9525" marR="9525" marT="9525" marB="0" anchor="ctr">
                    <a:lnL w="28575" cap="flat" cmpd="sng" algn="ctr">
                      <a:solidFill>
                        <a:schemeClr val="accent6">
                          <a:lumMod val="75000"/>
                        </a:schemeClr>
                      </a:solidFill>
                      <a:prstDash val="solid"/>
                      <a:round/>
                      <a:headEnd type="none" w="med" len="med"/>
                      <a:tailEnd type="none" w="med" len="med"/>
                    </a:lnL>
                    <a:solidFill>
                      <a:srgbClr val="00B050"/>
                    </a:solidFill>
                  </a:tcPr>
                </a:tc>
              </a:tr>
              <a:tr h="183515">
                <a:tc>
                  <a:txBody>
                    <a:bodyPr/>
                    <a:lstStyle/>
                    <a:p>
                      <a:pPr algn="l" fontAlgn="ctr"/>
                      <a:r>
                        <a:rPr lang="en-GB" sz="1800" u="none" strike="noStrike" dirty="0">
                          <a:effectLst/>
                          <a:latin typeface="+mn-lt"/>
                        </a:rPr>
                        <a:t>Sevenoaks</a:t>
                      </a:r>
                      <a:endParaRPr lang="en-GB" sz="1800" b="0" i="0" u="none" strike="noStrike" dirty="0">
                        <a:effectLst/>
                        <a:latin typeface="+mn-lt"/>
                      </a:endParaRPr>
                    </a:p>
                  </a:txBody>
                  <a:tcPr marL="9525" marR="9525" marT="9525" marB="0" anchor="ctr"/>
                </a:tc>
                <a:tc>
                  <a:txBody>
                    <a:bodyPr/>
                    <a:lstStyle/>
                    <a:p>
                      <a:pPr algn="ctr" fontAlgn="ctr"/>
                      <a:r>
                        <a:rPr lang="en-GB" sz="1800" u="none" strike="noStrike" dirty="0">
                          <a:effectLst/>
                          <a:latin typeface="+mn-lt"/>
                        </a:rPr>
                        <a:t>73.1</a:t>
                      </a:r>
                      <a:endParaRPr lang="en-GB" sz="1800" b="0" i="0" u="none" strike="noStrike" dirty="0">
                        <a:effectLst/>
                        <a:latin typeface="+mn-lt"/>
                      </a:endParaRPr>
                    </a:p>
                  </a:txBody>
                  <a:tcPr marL="9525" marR="9525" marT="9525" marB="0" anchor="ctr"/>
                </a:tc>
                <a:tc>
                  <a:txBody>
                    <a:bodyPr/>
                    <a:lstStyle/>
                    <a:p>
                      <a:pPr algn="ctr" fontAlgn="ctr"/>
                      <a:r>
                        <a:rPr lang="en-GB" sz="1800" u="none" strike="noStrike" dirty="0">
                          <a:effectLst/>
                          <a:latin typeface="+mn-lt"/>
                        </a:rPr>
                        <a:t>76.7</a:t>
                      </a:r>
                      <a:endParaRPr lang="en-GB" sz="1800" b="0" i="0" u="none" strike="noStrike" dirty="0">
                        <a:effectLst/>
                        <a:latin typeface="+mn-lt"/>
                      </a:endParaRPr>
                    </a:p>
                  </a:txBody>
                  <a:tcPr marL="9525" marR="9525" marT="9525" marB="0" anchor="ctr"/>
                </a:tc>
                <a:tc>
                  <a:txBody>
                    <a:bodyPr/>
                    <a:lstStyle/>
                    <a:p>
                      <a:pPr algn="ctr" fontAlgn="ctr"/>
                      <a:r>
                        <a:rPr lang="en-GB" sz="1800" b="0" i="0" u="none" strike="noStrike" dirty="0">
                          <a:effectLst/>
                          <a:latin typeface="+mn-lt"/>
                          <a:cs typeface="Arial" panose="020B0604020202020204" pitchFamily="34" charset="0"/>
                        </a:rPr>
                        <a:t>76.9</a:t>
                      </a:r>
                    </a:p>
                  </a:txBody>
                  <a:tcPr marL="9525" marR="9525" marT="9525" marB="0" anchor="ctr">
                    <a:lnT w="28575" cap="flat" cmpd="sng" algn="ctr">
                      <a:solidFill>
                        <a:schemeClr val="accent6">
                          <a:lumMod val="75000"/>
                        </a:schemeClr>
                      </a:solidFill>
                      <a:prstDash val="solid"/>
                      <a:round/>
                      <a:headEnd type="none" w="med" len="med"/>
                      <a:tailEnd type="none" w="med" len="med"/>
                    </a:lnT>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800" b="1" dirty="0" smtClean="0">
                          <a:solidFill>
                            <a:schemeClr val="tx1"/>
                          </a:solidFill>
                          <a:effectLst/>
                          <a:latin typeface="+mn-lt"/>
                          <a:ea typeface="Calibri"/>
                          <a:cs typeface="Times New Roman"/>
                        </a:rPr>
                        <a:t>↑</a:t>
                      </a:r>
                    </a:p>
                  </a:txBody>
                  <a:tcPr marL="9525" marR="9525" marT="9525" marB="0" anchor="ctr">
                    <a:solidFill>
                      <a:srgbClr val="00B050"/>
                    </a:solidFill>
                  </a:tcPr>
                </a:tc>
              </a:tr>
              <a:tr h="183515">
                <a:tc>
                  <a:txBody>
                    <a:bodyPr/>
                    <a:lstStyle/>
                    <a:p>
                      <a:pPr algn="l" fontAlgn="ctr"/>
                      <a:r>
                        <a:rPr lang="en-GB" sz="1800" b="1" u="none" strike="noStrike" dirty="0">
                          <a:effectLst/>
                          <a:latin typeface="+mn-lt"/>
                        </a:rPr>
                        <a:t>South Kent</a:t>
                      </a:r>
                      <a:endParaRPr lang="en-GB" sz="1800" b="1" i="0" u="none" strike="noStrike" dirty="0">
                        <a:effectLst/>
                        <a:latin typeface="+mn-lt"/>
                      </a:endParaRPr>
                    </a:p>
                  </a:txBody>
                  <a:tcPr marL="9525" marR="9525" marT="9525" marB="0" anchor="ctr">
                    <a:solidFill>
                      <a:srgbClr val="FFFF99"/>
                    </a:solidFill>
                  </a:tcPr>
                </a:tc>
                <a:tc>
                  <a:txBody>
                    <a:bodyPr/>
                    <a:lstStyle/>
                    <a:p>
                      <a:pPr algn="ctr" fontAlgn="ctr"/>
                      <a:r>
                        <a:rPr lang="en-GB" sz="1800" b="1" u="none" strike="noStrike" dirty="0">
                          <a:effectLst/>
                          <a:latin typeface="+mn-lt"/>
                        </a:rPr>
                        <a:t>67.7</a:t>
                      </a:r>
                      <a:endParaRPr lang="en-GB" sz="1800" b="1" i="0" u="none" strike="noStrike" dirty="0">
                        <a:effectLst/>
                        <a:latin typeface="+mn-lt"/>
                      </a:endParaRPr>
                    </a:p>
                  </a:txBody>
                  <a:tcPr marL="9525" marR="9525" marT="9525" marB="0" anchor="ctr">
                    <a:solidFill>
                      <a:srgbClr val="FFFF99"/>
                    </a:solidFill>
                  </a:tcPr>
                </a:tc>
                <a:tc>
                  <a:txBody>
                    <a:bodyPr/>
                    <a:lstStyle/>
                    <a:p>
                      <a:pPr algn="ctr" fontAlgn="ctr"/>
                      <a:r>
                        <a:rPr lang="en-GB" sz="1800" b="1" u="none" strike="noStrike" dirty="0" smtClean="0">
                          <a:effectLst/>
                          <a:latin typeface="+mn-lt"/>
                        </a:rPr>
                        <a:t>72.6</a:t>
                      </a:r>
                      <a:endParaRPr lang="en-GB" sz="1800" b="1" i="0" u="none" strike="noStrike" dirty="0">
                        <a:effectLst/>
                        <a:latin typeface="+mn-lt"/>
                      </a:endParaRPr>
                    </a:p>
                  </a:txBody>
                  <a:tcPr marL="9525" marR="9525" marT="9525" marB="0" anchor="ctr">
                    <a:solidFill>
                      <a:srgbClr val="FFFF99"/>
                    </a:solidFill>
                  </a:tcPr>
                </a:tc>
                <a:tc>
                  <a:txBody>
                    <a:bodyPr/>
                    <a:lstStyle/>
                    <a:p>
                      <a:pPr algn="ctr" fontAlgn="ctr"/>
                      <a:r>
                        <a:rPr lang="en-GB" sz="1800" b="1" i="0" u="none" strike="noStrike" dirty="0">
                          <a:effectLst/>
                          <a:latin typeface="+mn-lt"/>
                          <a:cs typeface="Arial" panose="020B0604020202020204" pitchFamily="34" charset="0"/>
                        </a:rPr>
                        <a:t>74.3</a:t>
                      </a:r>
                    </a:p>
                  </a:txBody>
                  <a:tcPr marL="9525" marR="9525" marT="9525" marB="0" anchor="ctr">
                    <a:solidFill>
                      <a:srgbClr val="FFFF9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800" b="1" dirty="0" smtClean="0">
                          <a:solidFill>
                            <a:schemeClr val="tx1"/>
                          </a:solidFill>
                          <a:effectLst/>
                          <a:latin typeface="+mn-lt"/>
                          <a:ea typeface="Calibri"/>
                          <a:cs typeface="Times New Roman"/>
                        </a:rPr>
                        <a:t>↑</a:t>
                      </a:r>
                    </a:p>
                  </a:txBody>
                  <a:tcPr marL="9525" marR="9525" marT="9525" marB="0" anchor="ctr">
                    <a:solidFill>
                      <a:srgbClr val="00B050"/>
                    </a:solidFill>
                  </a:tcPr>
                </a:tc>
              </a:tr>
              <a:tr h="183515">
                <a:tc>
                  <a:txBody>
                    <a:bodyPr/>
                    <a:lstStyle/>
                    <a:p>
                      <a:pPr algn="l" fontAlgn="ctr"/>
                      <a:r>
                        <a:rPr lang="en-GB" sz="1800" u="none" strike="noStrike" dirty="0">
                          <a:effectLst/>
                          <a:latin typeface="+mn-lt"/>
                        </a:rPr>
                        <a:t>Ashford</a:t>
                      </a:r>
                      <a:endParaRPr lang="en-GB" sz="1800" b="0" i="0" u="none" strike="noStrike" dirty="0">
                        <a:effectLst/>
                        <a:latin typeface="+mn-lt"/>
                      </a:endParaRPr>
                    </a:p>
                  </a:txBody>
                  <a:tcPr marL="9525" marR="9525" marT="9525" marB="0" anchor="ctr"/>
                </a:tc>
                <a:tc>
                  <a:txBody>
                    <a:bodyPr/>
                    <a:lstStyle/>
                    <a:p>
                      <a:pPr algn="ctr" fontAlgn="ctr"/>
                      <a:r>
                        <a:rPr lang="en-GB" sz="1800" u="none" strike="noStrike" dirty="0">
                          <a:effectLst/>
                          <a:latin typeface="+mn-lt"/>
                        </a:rPr>
                        <a:t>66.0</a:t>
                      </a:r>
                      <a:endParaRPr lang="en-GB" sz="1800" b="0" i="0" u="none" strike="noStrike" dirty="0">
                        <a:effectLst/>
                        <a:latin typeface="+mn-lt"/>
                      </a:endParaRPr>
                    </a:p>
                  </a:txBody>
                  <a:tcPr marL="9525" marR="9525" marT="9525" marB="0" anchor="ctr"/>
                </a:tc>
                <a:tc>
                  <a:txBody>
                    <a:bodyPr/>
                    <a:lstStyle/>
                    <a:p>
                      <a:pPr algn="ctr" fontAlgn="ctr"/>
                      <a:r>
                        <a:rPr lang="en-GB" sz="1800" u="none" strike="noStrike" dirty="0">
                          <a:effectLst/>
                          <a:latin typeface="+mn-lt"/>
                        </a:rPr>
                        <a:t>73.2</a:t>
                      </a:r>
                      <a:endParaRPr lang="en-GB" sz="1800" b="0" i="0" u="none" strike="noStrike" dirty="0">
                        <a:effectLst/>
                        <a:latin typeface="+mn-lt"/>
                      </a:endParaRPr>
                    </a:p>
                  </a:txBody>
                  <a:tcPr marL="9525" marR="9525" marT="9525" marB="0" anchor="ctr"/>
                </a:tc>
                <a:tc>
                  <a:txBody>
                    <a:bodyPr/>
                    <a:lstStyle/>
                    <a:p>
                      <a:pPr algn="ctr" fontAlgn="ctr"/>
                      <a:r>
                        <a:rPr lang="en-GB" sz="1800" b="0" i="0" u="none" strike="noStrike" dirty="0">
                          <a:effectLst/>
                          <a:latin typeface="+mn-lt"/>
                          <a:cs typeface="Arial" panose="020B0604020202020204" pitchFamily="34" charset="0"/>
                        </a:rPr>
                        <a:t>75.1</a:t>
                      </a: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800" b="1" dirty="0" smtClean="0">
                          <a:solidFill>
                            <a:schemeClr val="tx1"/>
                          </a:solidFill>
                          <a:effectLst/>
                          <a:latin typeface="+mn-lt"/>
                          <a:ea typeface="Calibri"/>
                          <a:cs typeface="Times New Roman"/>
                        </a:rPr>
                        <a:t>↑</a:t>
                      </a:r>
                    </a:p>
                  </a:txBody>
                  <a:tcPr marL="9525" marR="9525" marT="9525" marB="0" anchor="ctr">
                    <a:solidFill>
                      <a:srgbClr val="00B050"/>
                    </a:solidFill>
                  </a:tcPr>
                </a:tc>
              </a:tr>
              <a:tr h="183515">
                <a:tc>
                  <a:txBody>
                    <a:bodyPr/>
                    <a:lstStyle/>
                    <a:p>
                      <a:pPr algn="l" fontAlgn="ctr"/>
                      <a:r>
                        <a:rPr lang="en-GB" sz="1800" u="none" strike="noStrike" dirty="0">
                          <a:effectLst/>
                          <a:latin typeface="+mn-lt"/>
                        </a:rPr>
                        <a:t>Dover</a:t>
                      </a:r>
                      <a:endParaRPr lang="en-GB" sz="1800" b="0" i="0" u="none" strike="noStrike" dirty="0">
                        <a:effectLst/>
                        <a:latin typeface="+mn-lt"/>
                      </a:endParaRPr>
                    </a:p>
                  </a:txBody>
                  <a:tcPr marL="9525" marR="9525" marT="9525" marB="0" anchor="ctr"/>
                </a:tc>
                <a:tc>
                  <a:txBody>
                    <a:bodyPr/>
                    <a:lstStyle/>
                    <a:p>
                      <a:pPr algn="ctr" fontAlgn="ctr"/>
                      <a:r>
                        <a:rPr lang="en-GB" sz="1800" u="none" strike="noStrike" dirty="0">
                          <a:effectLst/>
                          <a:latin typeface="+mn-lt"/>
                        </a:rPr>
                        <a:t>69.7</a:t>
                      </a:r>
                      <a:endParaRPr lang="en-GB" sz="1800" b="0" i="0" u="none" strike="noStrike" dirty="0">
                        <a:effectLst/>
                        <a:latin typeface="+mn-lt"/>
                      </a:endParaRPr>
                    </a:p>
                  </a:txBody>
                  <a:tcPr marL="9525" marR="9525" marT="9525" marB="0" anchor="ctr"/>
                </a:tc>
                <a:tc>
                  <a:txBody>
                    <a:bodyPr/>
                    <a:lstStyle/>
                    <a:p>
                      <a:pPr algn="ctr" fontAlgn="ctr"/>
                      <a:r>
                        <a:rPr lang="en-GB" sz="1800" u="none" strike="noStrike" dirty="0">
                          <a:effectLst/>
                          <a:latin typeface="+mn-lt"/>
                        </a:rPr>
                        <a:t>73.9</a:t>
                      </a:r>
                      <a:endParaRPr lang="en-GB" sz="1800" b="0" i="0" u="none" strike="noStrike" dirty="0">
                        <a:effectLst/>
                        <a:latin typeface="+mn-lt"/>
                      </a:endParaRPr>
                    </a:p>
                  </a:txBody>
                  <a:tcPr marL="9525" marR="9525" marT="9525" marB="0" anchor="ctr"/>
                </a:tc>
                <a:tc>
                  <a:txBody>
                    <a:bodyPr/>
                    <a:lstStyle/>
                    <a:p>
                      <a:pPr algn="ctr" fontAlgn="ctr"/>
                      <a:r>
                        <a:rPr lang="en-GB" sz="1800" b="0" i="0" u="none" strike="noStrike" dirty="0">
                          <a:effectLst/>
                          <a:latin typeface="+mn-lt"/>
                          <a:cs typeface="Arial" panose="020B0604020202020204" pitchFamily="34" charset="0"/>
                        </a:rPr>
                        <a:t>74.6</a:t>
                      </a: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800" b="1" dirty="0" smtClean="0">
                          <a:solidFill>
                            <a:schemeClr val="tx1"/>
                          </a:solidFill>
                          <a:effectLst/>
                          <a:latin typeface="+mn-lt"/>
                          <a:ea typeface="Calibri"/>
                          <a:cs typeface="Times New Roman"/>
                        </a:rPr>
                        <a:t>↑</a:t>
                      </a:r>
                    </a:p>
                  </a:txBody>
                  <a:tcPr marL="9525" marR="9525" marT="9525" marB="0" anchor="ctr">
                    <a:solidFill>
                      <a:srgbClr val="00B050"/>
                    </a:solidFill>
                  </a:tcPr>
                </a:tc>
              </a:tr>
              <a:tr h="183515">
                <a:tc>
                  <a:txBody>
                    <a:bodyPr/>
                    <a:lstStyle/>
                    <a:p>
                      <a:pPr algn="l" fontAlgn="ctr"/>
                      <a:r>
                        <a:rPr lang="en-GB" sz="1800" u="none" strike="noStrike" dirty="0">
                          <a:effectLst/>
                          <a:latin typeface="+mn-lt"/>
                        </a:rPr>
                        <a:t>Shepway</a:t>
                      </a:r>
                      <a:endParaRPr lang="en-GB" sz="1800" b="0" i="0" u="none" strike="noStrike" dirty="0">
                        <a:effectLst/>
                        <a:latin typeface="+mn-lt"/>
                      </a:endParaRPr>
                    </a:p>
                  </a:txBody>
                  <a:tcPr marL="9525" marR="9525" marT="9525" marB="0" anchor="ctr"/>
                </a:tc>
                <a:tc>
                  <a:txBody>
                    <a:bodyPr/>
                    <a:lstStyle/>
                    <a:p>
                      <a:pPr algn="ctr" fontAlgn="ctr"/>
                      <a:r>
                        <a:rPr lang="en-GB" sz="1800" u="none" strike="noStrike" dirty="0">
                          <a:effectLst/>
                          <a:latin typeface="+mn-lt"/>
                        </a:rPr>
                        <a:t>67.9</a:t>
                      </a:r>
                      <a:endParaRPr lang="en-GB" sz="1800" b="0" i="0" u="none" strike="noStrike" dirty="0">
                        <a:effectLst/>
                        <a:latin typeface="+mn-lt"/>
                      </a:endParaRPr>
                    </a:p>
                  </a:txBody>
                  <a:tcPr marL="9525" marR="9525" marT="9525" marB="0" anchor="ctr"/>
                </a:tc>
                <a:tc>
                  <a:txBody>
                    <a:bodyPr/>
                    <a:lstStyle/>
                    <a:p>
                      <a:pPr algn="ctr" fontAlgn="ctr"/>
                      <a:r>
                        <a:rPr lang="en-GB" sz="1800" u="none" strike="noStrike" dirty="0" smtClean="0">
                          <a:effectLst/>
                          <a:latin typeface="+mn-lt"/>
                        </a:rPr>
                        <a:t>70.5</a:t>
                      </a:r>
                      <a:endParaRPr lang="en-GB" sz="1800" b="0" i="0" u="none" strike="noStrike" dirty="0">
                        <a:effectLst/>
                        <a:latin typeface="+mn-lt"/>
                      </a:endParaRPr>
                    </a:p>
                  </a:txBody>
                  <a:tcPr marL="9525" marR="9525" marT="9525" marB="0" anchor="ctr"/>
                </a:tc>
                <a:tc>
                  <a:txBody>
                    <a:bodyPr/>
                    <a:lstStyle/>
                    <a:p>
                      <a:pPr algn="ctr" fontAlgn="ctr"/>
                      <a:r>
                        <a:rPr lang="en-GB" sz="1800" b="0" i="0" u="none" strike="noStrike" dirty="0">
                          <a:effectLst/>
                          <a:latin typeface="+mn-lt"/>
                          <a:cs typeface="Arial" panose="020B0604020202020204" pitchFamily="34" charset="0"/>
                        </a:rPr>
                        <a:t>73.1</a:t>
                      </a: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800" b="1" dirty="0" smtClean="0">
                          <a:solidFill>
                            <a:schemeClr val="tx1"/>
                          </a:solidFill>
                          <a:effectLst/>
                          <a:latin typeface="+mn-lt"/>
                          <a:ea typeface="Calibri"/>
                          <a:cs typeface="Times New Roman"/>
                        </a:rPr>
                        <a:t>↑</a:t>
                      </a:r>
                    </a:p>
                  </a:txBody>
                  <a:tcPr marL="9525" marR="9525" marT="9525" marB="0" anchor="ctr">
                    <a:solidFill>
                      <a:srgbClr val="00B050"/>
                    </a:solidFill>
                  </a:tcPr>
                </a:tc>
              </a:tr>
              <a:tr h="183515">
                <a:tc>
                  <a:txBody>
                    <a:bodyPr/>
                    <a:lstStyle/>
                    <a:p>
                      <a:pPr algn="l" fontAlgn="ctr"/>
                      <a:r>
                        <a:rPr lang="en-GB" sz="1800" b="1" u="none" strike="noStrike" dirty="0">
                          <a:effectLst/>
                          <a:latin typeface="+mn-lt"/>
                        </a:rPr>
                        <a:t>West Kent</a:t>
                      </a:r>
                      <a:endParaRPr lang="en-GB" sz="1800" b="1" i="0" u="none" strike="noStrike" dirty="0">
                        <a:effectLst/>
                        <a:latin typeface="+mn-lt"/>
                      </a:endParaRPr>
                    </a:p>
                  </a:txBody>
                  <a:tcPr marL="9525" marR="9525" marT="9525" marB="0" anchor="ctr">
                    <a:solidFill>
                      <a:srgbClr val="FFFF99"/>
                    </a:solidFill>
                  </a:tcPr>
                </a:tc>
                <a:tc>
                  <a:txBody>
                    <a:bodyPr/>
                    <a:lstStyle/>
                    <a:p>
                      <a:pPr algn="ctr" fontAlgn="ctr"/>
                      <a:r>
                        <a:rPr lang="en-GB" sz="1800" b="1" u="none" strike="noStrike" dirty="0">
                          <a:effectLst/>
                          <a:latin typeface="+mn-lt"/>
                        </a:rPr>
                        <a:t>72.6</a:t>
                      </a:r>
                      <a:endParaRPr lang="en-GB" sz="1800" b="1" i="0" u="none" strike="noStrike" dirty="0">
                        <a:effectLst/>
                        <a:latin typeface="+mn-lt"/>
                      </a:endParaRPr>
                    </a:p>
                  </a:txBody>
                  <a:tcPr marL="9525" marR="9525" marT="9525" marB="0" anchor="ctr">
                    <a:solidFill>
                      <a:srgbClr val="FFFF99"/>
                    </a:solidFill>
                  </a:tcPr>
                </a:tc>
                <a:tc>
                  <a:txBody>
                    <a:bodyPr/>
                    <a:lstStyle/>
                    <a:p>
                      <a:pPr algn="ctr" fontAlgn="ctr"/>
                      <a:r>
                        <a:rPr lang="en-GB" sz="1800" b="1" u="none" strike="noStrike" dirty="0">
                          <a:effectLst/>
                          <a:latin typeface="+mn-lt"/>
                        </a:rPr>
                        <a:t>76.4</a:t>
                      </a:r>
                      <a:endParaRPr lang="en-GB" sz="1800" b="1" i="0" u="none" strike="noStrike" dirty="0">
                        <a:effectLst/>
                        <a:latin typeface="+mn-lt"/>
                      </a:endParaRPr>
                    </a:p>
                  </a:txBody>
                  <a:tcPr marL="9525" marR="9525" marT="9525" marB="0" anchor="ctr">
                    <a:solidFill>
                      <a:srgbClr val="FFFF99"/>
                    </a:solidFill>
                  </a:tcPr>
                </a:tc>
                <a:tc>
                  <a:txBody>
                    <a:bodyPr/>
                    <a:lstStyle/>
                    <a:p>
                      <a:pPr algn="ctr" fontAlgn="ctr"/>
                      <a:r>
                        <a:rPr lang="en-GB" sz="1800" b="1" i="0" u="none" strike="noStrike" dirty="0">
                          <a:effectLst/>
                          <a:latin typeface="+mn-lt"/>
                          <a:cs typeface="Arial" panose="020B0604020202020204" pitchFamily="34" charset="0"/>
                        </a:rPr>
                        <a:t>77.4</a:t>
                      </a:r>
                    </a:p>
                  </a:txBody>
                  <a:tcPr marL="9525" marR="9525" marT="9525" marB="0" anchor="ctr">
                    <a:solidFill>
                      <a:srgbClr val="FFFF9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800" b="1" dirty="0" smtClean="0">
                          <a:solidFill>
                            <a:schemeClr val="tx1"/>
                          </a:solidFill>
                          <a:effectLst/>
                          <a:latin typeface="+mn-lt"/>
                          <a:ea typeface="Calibri"/>
                          <a:cs typeface="Times New Roman"/>
                        </a:rPr>
                        <a:t>↑</a:t>
                      </a:r>
                    </a:p>
                  </a:txBody>
                  <a:tcPr marL="9525" marR="9525" marT="9525" marB="0" anchor="ctr">
                    <a:solidFill>
                      <a:srgbClr val="00B050"/>
                    </a:solidFill>
                  </a:tcPr>
                </a:tc>
              </a:tr>
              <a:tr h="183515">
                <a:tc>
                  <a:txBody>
                    <a:bodyPr/>
                    <a:lstStyle/>
                    <a:p>
                      <a:pPr algn="l" fontAlgn="ctr"/>
                      <a:r>
                        <a:rPr lang="en-GB" sz="1800" u="none" strike="noStrike">
                          <a:effectLst/>
                          <a:latin typeface="+mn-lt"/>
                        </a:rPr>
                        <a:t>Maidstone</a:t>
                      </a:r>
                      <a:endParaRPr lang="en-GB" sz="1800" b="0" i="0" u="none" strike="noStrike">
                        <a:effectLst/>
                        <a:latin typeface="+mn-lt"/>
                      </a:endParaRPr>
                    </a:p>
                  </a:txBody>
                  <a:tcPr marL="9525" marR="9525" marT="9525" marB="0" anchor="ctr"/>
                </a:tc>
                <a:tc>
                  <a:txBody>
                    <a:bodyPr/>
                    <a:lstStyle/>
                    <a:p>
                      <a:pPr algn="ctr" fontAlgn="ctr"/>
                      <a:r>
                        <a:rPr lang="en-GB" sz="1800" u="none" strike="noStrike" dirty="0">
                          <a:effectLst/>
                          <a:latin typeface="+mn-lt"/>
                        </a:rPr>
                        <a:t>70.5</a:t>
                      </a:r>
                      <a:endParaRPr lang="en-GB" sz="1800" b="0" i="0" u="none" strike="noStrike" dirty="0">
                        <a:effectLst/>
                        <a:latin typeface="+mn-lt"/>
                      </a:endParaRPr>
                    </a:p>
                  </a:txBody>
                  <a:tcPr marL="9525" marR="9525" marT="9525" marB="0" anchor="ctr"/>
                </a:tc>
                <a:tc>
                  <a:txBody>
                    <a:bodyPr/>
                    <a:lstStyle/>
                    <a:p>
                      <a:pPr algn="ctr" fontAlgn="ctr"/>
                      <a:r>
                        <a:rPr lang="en-GB" sz="1800" u="none" strike="noStrike" dirty="0">
                          <a:effectLst/>
                          <a:latin typeface="+mn-lt"/>
                        </a:rPr>
                        <a:t>75.8</a:t>
                      </a:r>
                      <a:endParaRPr lang="en-GB" sz="1800" b="0" i="0" u="none" strike="noStrike" dirty="0">
                        <a:effectLst/>
                        <a:latin typeface="+mn-lt"/>
                      </a:endParaRPr>
                    </a:p>
                  </a:txBody>
                  <a:tcPr marL="9525" marR="9525" marT="9525" marB="0" anchor="ctr"/>
                </a:tc>
                <a:tc>
                  <a:txBody>
                    <a:bodyPr/>
                    <a:lstStyle/>
                    <a:p>
                      <a:pPr algn="ctr" fontAlgn="ctr"/>
                      <a:r>
                        <a:rPr lang="en-GB" sz="1800" b="0" i="0" u="none" strike="noStrike" dirty="0">
                          <a:effectLst/>
                          <a:latin typeface="+mn-lt"/>
                          <a:cs typeface="Arial" panose="020B0604020202020204" pitchFamily="34" charset="0"/>
                        </a:rPr>
                        <a:t>75.4</a:t>
                      </a:r>
                    </a:p>
                  </a:txBody>
                  <a:tcPr marL="9525" marR="9525" marT="9525" marB="0" anchor="ctr">
                    <a:lnB w="28575" cap="flat" cmpd="sng" algn="ctr">
                      <a:solidFill>
                        <a:srgbClr val="00B05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800" b="1" dirty="0" smtClean="0">
                          <a:solidFill>
                            <a:schemeClr val="tx1"/>
                          </a:solidFill>
                          <a:effectLst/>
                          <a:latin typeface="+mn-lt"/>
                          <a:ea typeface="Calibri"/>
                          <a:cs typeface="Times New Roman"/>
                        </a:rPr>
                        <a:t>↑</a:t>
                      </a:r>
                    </a:p>
                  </a:txBody>
                  <a:tcPr marL="9525" marR="9525" marT="9525" marB="0" anchor="ctr">
                    <a:solidFill>
                      <a:srgbClr val="FFC000"/>
                    </a:solidFill>
                  </a:tcPr>
                </a:tc>
              </a:tr>
              <a:tr h="183515">
                <a:tc>
                  <a:txBody>
                    <a:bodyPr/>
                    <a:lstStyle/>
                    <a:p>
                      <a:pPr algn="l" fontAlgn="ctr"/>
                      <a:r>
                        <a:rPr lang="en-GB" sz="1800" u="none" strike="noStrike">
                          <a:effectLst/>
                          <a:latin typeface="+mn-lt"/>
                        </a:rPr>
                        <a:t>Tonbridge and Malling</a:t>
                      </a:r>
                      <a:endParaRPr lang="en-GB" sz="1800" b="0" i="0" u="none" strike="noStrike">
                        <a:effectLst/>
                        <a:latin typeface="+mn-lt"/>
                      </a:endParaRPr>
                    </a:p>
                  </a:txBody>
                  <a:tcPr marL="9525" marR="9525" marT="9525" marB="0" anchor="ctr"/>
                </a:tc>
                <a:tc>
                  <a:txBody>
                    <a:bodyPr/>
                    <a:lstStyle/>
                    <a:p>
                      <a:pPr algn="ctr" fontAlgn="ctr"/>
                      <a:r>
                        <a:rPr lang="en-GB" sz="1800" u="none" strike="noStrike" dirty="0">
                          <a:effectLst/>
                          <a:latin typeface="+mn-lt"/>
                        </a:rPr>
                        <a:t>73.7</a:t>
                      </a:r>
                      <a:endParaRPr lang="en-GB" sz="1800" b="0" i="0" u="none" strike="noStrike" dirty="0">
                        <a:effectLst/>
                        <a:latin typeface="+mn-lt"/>
                      </a:endParaRPr>
                    </a:p>
                  </a:txBody>
                  <a:tcPr marL="9525" marR="9525" marT="9525" marB="0" anchor="ctr"/>
                </a:tc>
                <a:tc>
                  <a:txBody>
                    <a:bodyPr/>
                    <a:lstStyle/>
                    <a:p>
                      <a:pPr algn="ctr" fontAlgn="ctr"/>
                      <a:r>
                        <a:rPr lang="en-GB" sz="1800" u="none" strike="noStrike" dirty="0">
                          <a:effectLst/>
                          <a:latin typeface="+mn-lt"/>
                        </a:rPr>
                        <a:t>75.7</a:t>
                      </a:r>
                      <a:endParaRPr lang="en-GB" sz="1800" b="0" i="0" u="none" strike="noStrike" dirty="0">
                        <a:effectLst/>
                        <a:latin typeface="+mn-lt"/>
                      </a:endParaRPr>
                    </a:p>
                  </a:txBody>
                  <a:tcPr marL="9525" marR="9525" marT="9525" marB="0" anchor="ctr">
                    <a:lnR w="28575" cap="flat" cmpd="sng" algn="ctr">
                      <a:solidFill>
                        <a:srgbClr val="00B050"/>
                      </a:solidFill>
                      <a:prstDash val="solid"/>
                      <a:round/>
                      <a:headEnd type="none" w="med" len="med"/>
                      <a:tailEnd type="none" w="med" len="med"/>
                    </a:lnR>
                  </a:tcPr>
                </a:tc>
                <a:tc>
                  <a:txBody>
                    <a:bodyPr/>
                    <a:lstStyle/>
                    <a:p>
                      <a:pPr algn="ctr" fontAlgn="ctr"/>
                      <a:r>
                        <a:rPr lang="en-GB" sz="1800" b="0" i="0" u="none" strike="noStrike" dirty="0">
                          <a:effectLst/>
                          <a:latin typeface="+mn-lt"/>
                          <a:cs typeface="Arial" panose="020B0604020202020204" pitchFamily="34" charset="0"/>
                        </a:rPr>
                        <a:t>79.5</a:t>
                      </a:r>
                    </a:p>
                  </a:txBody>
                  <a:tcPr marL="9525" marR="9525" marT="9525" marB="0" anchor="ct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800" b="1" dirty="0" smtClean="0">
                          <a:solidFill>
                            <a:schemeClr val="tx1"/>
                          </a:solidFill>
                          <a:effectLst/>
                          <a:latin typeface="+mn-lt"/>
                          <a:ea typeface="Calibri"/>
                          <a:cs typeface="Times New Roman"/>
                        </a:rPr>
                        <a:t>↑</a:t>
                      </a:r>
                    </a:p>
                  </a:txBody>
                  <a:tcPr marL="9525" marR="9525" marT="9525" marB="0" anchor="ctr">
                    <a:lnL w="28575" cap="flat" cmpd="sng" algn="ctr">
                      <a:solidFill>
                        <a:srgbClr val="00B050"/>
                      </a:solidFill>
                      <a:prstDash val="solid"/>
                      <a:round/>
                      <a:headEnd type="none" w="med" len="med"/>
                      <a:tailEnd type="none" w="med" len="med"/>
                    </a:lnL>
                    <a:solidFill>
                      <a:srgbClr val="00B050"/>
                    </a:solidFill>
                  </a:tcPr>
                </a:tc>
              </a:tr>
              <a:tr h="183515">
                <a:tc>
                  <a:txBody>
                    <a:bodyPr/>
                    <a:lstStyle/>
                    <a:p>
                      <a:pPr algn="l" fontAlgn="ctr"/>
                      <a:r>
                        <a:rPr lang="en-GB" sz="1800" u="none" strike="noStrike">
                          <a:effectLst/>
                          <a:latin typeface="+mn-lt"/>
                        </a:rPr>
                        <a:t>Tunbridge Wells</a:t>
                      </a:r>
                      <a:endParaRPr lang="en-GB" sz="1800" b="0" i="0" u="none" strike="noStrike">
                        <a:effectLst/>
                        <a:latin typeface="+mn-lt"/>
                      </a:endParaRPr>
                    </a:p>
                  </a:txBody>
                  <a:tcPr marL="9525" marR="9525" marT="9525" marB="0" anchor="ctr"/>
                </a:tc>
                <a:tc>
                  <a:txBody>
                    <a:bodyPr/>
                    <a:lstStyle/>
                    <a:p>
                      <a:pPr algn="ctr" fontAlgn="ctr"/>
                      <a:r>
                        <a:rPr lang="en-GB" sz="1800" u="none" strike="noStrike" dirty="0">
                          <a:effectLst/>
                          <a:latin typeface="+mn-lt"/>
                        </a:rPr>
                        <a:t>74.0</a:t>
                      </a:r>
                      <a:endParaRPr lang="en-GB" sz="1800" b="0" i="0" u="none" strike="noStrike" dirty="0">
                        <a:effectLst/>
                        <a:latin typeface="+mn-lt"/>
                      </a:endParaRPr>
                    </a:p>
                  </a:txBody>
                  <a:tcPr marL="9525" marR="9525" marT="9525" marB="0" anchor="ctr"/>
                </a:tc>
                <a:tc>
                  <a:txBody>
                    <a:bodyPr/>
                    <a:lstStyle/>
                    <a:p>
                      <a:pPr algn="ctr" fontAlgn="ctr"/>
                      <a:r>
                        <a:rPr lang="en-GB" sz="1800" u="none" strike="noStrike" dirty="0">
                          <a:effectLst/>
                          <a:latin typeface="+mn-lt"/>
                        </a:rPr>
                        <a:t>78.3</a:t>
                      </a:r>
                      <a:endParaRPr lang="en-GB" sz="1800" b="0" i="0" u="none" strike="noStrike" dirty="0">
                        <a:effectLst/>
                        <a:latin typeface="+mn-lt"/>
                      </a:endParaRPr>
                    </a:p>
                  </a:txBody>
                  <a:tcPr marL="9525" marR="9525" marT="9525" marB="0" anchor="ctr"/>
                </a:tc>
                <a:tc>
                  <a:txBody>
                    <a:bodyPr/>
                    <a:lstStyle/>
                    <a:p>
                      <a:pPr algn="ctr" fontAlgn="ctr"/>
                      <a:r>
                        <a:rPr lang="en-GB" sz="1800" b="0" i="0" u="none" strike="noStrike" dirty="0">
                          <a:effectLst/>
                          <a:latin typeface="+mn-lt"/>
                          <a:cs typeface="Arial" panose="020B0604020202020204" pitchFamily="34" charset="0"/>
                        </a:rPr>
                        <a:t>77.7</a:t>
                      </a:r>
                    </a:p>
                  </a:txBody>
                  <a:tcPr marL="9525" marR="9525" marT="9525" marB="0" anchor="ctr">
                    <a:lnT w="28575" cap="flat" cmpd="sng" algn="ctr">
                      <a:solidFill>
                        <a:srgbClr val="00B050"/>
                      </a:solidFill>
                      <a:prstDash val="solid"/>
                      <a:round/>
                      <a:headEnd type="none" w="med" len="med"/>
                      <a:tailEnd type="none" w="med" len="med"/>
                    </a:lnT>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800" b="1" dirty="0" smtClean="0">
                          <a:solidFill>
                            <a:schemeClr val="tx1"/>
                          </a:solidFill>
                          <a:effectLst/>
                          <a:latin typeface="+mn-lt"/>
                          <a:ea typeface="Calibri"/>
                          <a:cs typeface="Times New Roman"/>
                        </a:rPr>
                        <a:t>↑</a:t>
                      </a:r>
                    </a:p>
                  </a:txBody>
                  <a:tcPr marL="9525" marR="9525" marT="9525" marB="0" anchor="ctr">
                    <a:solidFill>
                      <a:srgbClr val="FFC000"/>
                    </a:solidFill>
                  </a:tcPr>
                </a:tc>
              </a:tr>
              <a:tr h="183515">
                <a:tc>
                  <a:txBody>
                    <a:bodyPr/>
                    <a:lstStyle/>
                    <a:p>
                      <a:pPr algn="l" fontAlgn="ctr"/>
                      <a:r>
                        <a:rPr lang="en-GB" sz="1800" b="1" u="none" strike="noStrike" dirty="0">
                          <a:effectLst/>
                          <a:latin typeface="+mn-lt"/>
                        </a:rPr>
                        <a:t>Kent LA - All Schools</a:t>
                      </a:r>
                      <a:endParaRPr lang="en-GB" sz="1800" b="1" i="0" u="none" strike="noStrike" dirty="0">
                        <a:effectLst/>
                        <a:latin typeface="+mn-lt"/>
                      </a:endParaRPr>
                    </a:p>
                  </a:txBody>
                  <a:tcPr marL="9525" marR="9525" marT="9525" marB="0" anchor="ctr">
                    <a:solidFill>
                      <a:srgbClr val="FFFF99"/>
                    </a:solidFill>
                  </a:tcPr>
                </a:tc>
                <a:tc>
                  <a:txBody>
                    <a:bodyPr/>
                    <a:lstStyle/>
                    <a:p>
                      <a:pPr algn="ctr">
                        <a:lnSpc>
                          <a:spcPct val="115000"/>
                        </a:lnSpc>
                        <a:spcAft>
                          <a:spcPts val="0"/>
                        </a:spcAft>
                      </a:pPr>
                      <a:r>
                        <a:rPr lang="en-GB" sz="1800" b="1" dirty="0" smtClean="0">
                          <a:solidFill>
                            <a:schemeClr val="tx1"/>
                          </a:solidFill>
                          <a:effectLst/>
                          <a:latin typeface="+mn-lt"/>
                        </a:rPr>
                        <a:t>68.5</a:t>
                      </a:r>
                      <a:endParaRPr lang="en-GB" sz="1800" b="1" dirty="0">
                        <a:solidFill>
                          <a:schemeClr val="tx1"/>
                        </a:solidFill>
                        <a:effectLst/>
                        <a:latin typeface="+mn-lt"/>
                        <a:ea typeface="Calibri"/>
                        <a:cs typeface="Times New Roman"/>
                      </a:endParaRPr>
                    </a:p>
                  </a:txBody>
                  <a:tcPr marL="68580" marR="68580" marT="0" marB="0">
                    <a:solidFill>
                      <a:srgbClr val="FFFF99"/>
                    </a:solidFill>
                  </a:tcPr>
                </a:tc>
                <a:tc>
                  <a:txBody>
                    <a:bodyPr/>
                    <a:lstStyle/>
                    <a:p>
                      <a:pPr algn="ctr">
                        <a:lnSpc>
                          <a:spcPct val="115000"/>
                        </a:lnSpc>
                        <a:spcAft>
                          <a:spcPts val="0"/>
                        </a:spcAft>
                      </a:pPr>
                      <a:r>
                        <a:rPr lang="en-GB" sz="1800" b="1" dirty="0" smtClean="0">
                          <a:solidFill>
                            <a:schemeClr val="tx1"/>
                          </a:solidFill>
                          <a:effectLst/>
                          <a:latin typeface="+mn-lt"/>
                        </a:rPr>
                        <a:t>72.9</a:t>
                      </a:r>
                      <a:endParaRPr lang="en-GB" sz="1800" b="1" dirty="0">
                        <a:solidFill>
                          <a:schemeClr val="tx1"/>
                        </a:solidFill>
                        <a:effectLst/>
                        <a:latin typeface="+mn-lt"/>
                        <a:ea typeface="Calibri"/>
                        <a:cs typeface="Times New Roman"/>
                      </a:endParaRPr>
                    </a:p>
                  </a:txBody>
                  <a:tcPr marL="68580" marR="68580" marT="0" marB="0">
                    <a:solidFill>
                      <a:srgbClr val="FFFF9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800" b="1" dirty="0" smtClean="0">
                          <a:solidFill>
                            <a:schemeClr val="tx1"/>
                          </a:solidFill>
                          <a:effectLst/>
                          <a:latin typeface="+mn-lt"/>
                        </a:rPr>
                        <a:t>74.8</a:t>
                      </a:r>
                    </a:p>
                  </a:txBody>
                  <a:tcPr marL="9525" marR="9525" marT="9525" marB="0" anchor="ctr">
                    <a:solidFill>
                      <a:srgbClr val="FFFF9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800" b="1" dirty="0" smtClean="0">
                          <a:solidFill>
                            <a:schemeClr val="tx1"/>
                          </a:solidFill>
                          <a:effectLst/>
                          <a:latin typeface="+mn-lt"/>
                          <a:ea typeface="Calibri"/>
                          <a:cs typeface="Times New Roman"/>
                        </a:rPr>
                        <a:t>↑</a:t>
                      </a:r>
                    </a:p>
                  </a:txBody>
                  <a:tcPr marL="9525" marR="9525" marT="9525" marB="0" anchor="ctr">
                    <a:solidFill>
                      <a:srgbClr val="00B050"/>
                    </a:solidFill>
                  </a:tcPr>
                </a:tc>
              </a:tr>
            </a:tbl>
          </a:graphicData>
        </a:graphic>
      </p:graphicFrame>
    </p:spTree>
    <p:extLst>
      <p:ext uri="{BB962C8B-B14F-4D97-AF65-F5344CB8AC3E}">
        <p14:creationId xmlns:p14="http://schemas.microsoft.com/office/powerpoint/2010/main" val="280941561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829276401"/>
              </p:ext>
            </p:extLst>
          </p:nvPr>
        </p:nvGraphicFramePr>
        <p:xfrm>
          <a:off x="331162" y="1844824"/>
          <a:ext cx="8345293" cy="2986090"/>
        </p:xfrm>
        <a:graphic>
          <a:graphicData uri="http://schemas.openxmlformats.org/drawingml/2006/table">
            <a:tbl>
              <a:tblPr firstRow="1" firstCol="1" bandRow="1">
                <a:tableStyleId>{5C22544A-7EE6-4342-B048-85BDC9FD1C3A}</a:tableStyleId>
              </a:tblPr>
              <a:tblGrid>
                <a:gridCol w="4732252"/>
                <a:gridCol w="1265804"/>
                <a:gridCol w="1195480"/>
                <a:gridCol w="1151757"/>
              </a:tblGrid>
              <a:tr h="1296144">
                <a:tc>
                  <a:txBody>
                    <a:bodyPr/>
                    <a:lstStyle/>
                    <a:p>
                      <a:pPr>
                        <a:lnSpc>
                          <a:spcPct val="115000"/>
                        </a:lnSpc>
                        <a:spcAft>
                          <a:spcPts val="0"/>
                        </a:spcAft>
                      </a:pPr>
                      <a:endParaRPr lang="en-GB" sz="2200" dirty="0" smtClean="0">
                        <a:solidFill>
                          <a:schemeClr val="bg1"/>
                        </a:solidFill>
                        <a:effectLst/>
                        <a:latin typeface="+mn-lt"/>
                        <a:ea typeface="+mn-ea"/>
                        <a:cs typeface="+mn-cs"/>
                      </a:endParaRPr>
                    </a:p>
                    <a:p>
                      <a:pPr>
                        <a:lnSpc>
                          <a:spcPct val="115000"/>
                        </a:lnSpc>
                        <a:spcAft>
                          <a:spcPts val="0"/>
                        </a:spcAft>
                      </a:pPr>
                      <a:r>
                        <a:rPr lang="en-GB" sz="2200" dirty="0" smtClean="0">
                          <a:solidFill>
                            <a:schemeClr val="bg1"/>
                          </a:solidFill>
                          <a:effectLst/>
                          <a:latin typeface="+mn-lt"/>
                          <a:ea typeface="+mn-ea"/>
                          <a:cs typeface="+mn-cs"/>
                        </a:rPr>
                        <a:t>Achievement</a:t>
                      </a:r>
                      <a:r>
                        <a:rPr lang="en-GB" sz="2200" baseline="0" dirty="0" smtClean="0">
                          <a:solidFill>
                            <a:schemeClr val="bg1"/>
                          </a:solidFill>
                          <a:effectLst/>
                          <a:latin typeface="+mn-lt"/>
                          <a:ea typeface="+mn-ea"/>
                          <a:cs typeface="+mn-cs"/>
                        </a:rPr>
                        <a:t> Gap for children in the EYFS ever in receipt of FSM</a:t>
                      </a:r>
                      <a:endParaRPr lang="en-GB" sz="2200" dirty="0">
                        <a:solidFill>
                          <a:schemeClr val="bg1"/>
                        </a:solidFill>
                        <a:effectLst/>
                        <a:latin typeface="+mn-lt"/>
                        <a:ea typeface="Calibri"/>
                        <a:cs typeface="Times New Roman"/>
                      </a:endParaRPr>
                    </a:p>
                  </a:txBody>
                  <a:tcPr marL="68580" marR="68580" marT="0" marB="0">
                    <a:solidFill>
                      <a:srgbClr val="4283C4"/>
                    </a:solidFill>
                  </a:tcPr>
                </a:tc>
                <a:tc>
                  <a:txBody>
                    <a:bodyPr/>
                    <a:lstStyle/>
                    <a:p>
                      <a:pPr algn="ctr">
                        <a:lnSpc>
                          <a:spcPct val="115000"/>
                        </a:lnSpc>
                        <a:spcAft>
                          <a:spcPts val="0"/>
                        </a:spcAft>
                      </a:pPr>
                      <a:endParaRPr lang="en-GB" sz="2200" dirty="0" smtClean="0">
                        <a:solidFill>
                          <a:schemeClr val="bg1"/>
                        </a:solidFill>
                        <a:effectLst/>
                        <a:latin typeface="+mn-lt"/>
                      </a:endParaRPr>
                    </a:p>
                    <a:p>
                      <a:pPr algn="ctr">
                        <a:lnSpc>
                          <a:spcPct val="115000"/>
                        </a:lnSpc>
                        <a:spcAft>
                          <a:spcPts val="0"/>
                        </a:spcAft>
                      </a:pPr>
                      <a:endParaRPr lang="en-GB" sz="2200" dirty="0" smtClean="0">
                        <a:solidFill>
                          <a:schemeClr val="bg1"/>
                        </a:solidFill>
                        <a:effectLst/>
                        <a:latin typeface="+mn-lt"/>
                      </a:endParaRPr>
                    </a:p>
                    <a:p>
                      <a:pPr algn="ctr">
                        <a:lnSpc>
                          <a:spcPct val="115000"/>
                        </a:lnSpc>
                        <a:spcAft>
                          <a:spcPts val="0"/>
                        </a:spcAft>
                      </a:pPr>
                      <a:r>
                        <a:rPr lang="en-GB" sz="2200" dirty="0" smtClean="0">
                          <a:solidFill>
                            <a:schemeClr val="bg1"/>
                          </a:solidFill>
                          <a:effectLst/>
                          <a:latin typeface="+mn-lt"/>
                        </a:rPr>
                        <a:t>2014</a:t>
                      </a:r>
                    </a:p>
                  </a:txBody>
                  <a:tcPr marL="68580" marR="68580" marT="0" marB="0">
                    <a:solidFill>
                      <a:srgbClr val="4283C4"/>
                    </a:solidFill>
                  </a:tcPr>
                </a:tc>
                <a:tc>
                  <a:txBody>
                    <a:bodyPr/>
                    <a:lstStyle/>
                    <a:p>
                      <a:pPr algn="ctr">
                        <a:lnSpc>
                          <a:spcPct val="115000"/>
                        </a:lnSpc>
                        <a:spcAft>
                          <a:spcPts val="0"/>
                        </a:spcAft>
                      </a:pPr>
                      <a:endParaRPr lang="en-GB" sz="2200" dirty="0" smtClean="0">
                        <a:solidFill>
                          <a:schemeClr val="bg1"/>
                        </a:solidFill>
                        <a:effectLst/>
                        <a:latin typeface="+mn-lt"/>
                      </a:endParaRPr>
                    </a:p>
                    <a:p>
                      <a:pPr algn="ctr">
                        <a:lnSpc>
                          <a:spcPct val="115000"/>
                        </a:lnSpc>
                        <a:spcAft>
                          <a:spcPts val="0"/>
                        </a:spcAft>
                      </a:pPr>
                      <a:endParaRPr lang="en-GB" sz="2200" dirty="0" smtClean="0">
                        <a:solidFill>
                          <a:schemeClr val="bg1"/>
                        </a:solidFill>
                        <a:effectLst/>
                        <a:latin typeface="+mn-lt"/>
                      </a:endParaRPr>
                    </a:p>
                    <a:p>
                      <a:pPr algn="ctr">
                        <a:lnSpc>
                          <a:spcPct val="115000"/>
                        </a:lnSpc>
                        <a:spcAft>
                          <a:spcPts val="0"/>
                        </a:spcAft>
                      </a:pPr>
                      <a:r>
                        <a:rPr lang="en-GB" sz="2200" dirty="0" smtClean="0">
                          <a:solidFill>
                            <a:schemeClr val="bg1"/>
                          </a:solidFill>
                          <a:effectLst/>
                          <a:latin typeface="+mn-lt"/>
                        </a:rPr>
                        <a:t>2015</a:t>
                      </a:r>
                    </a:p>
                  </a:txBody>
                  <a:tcPr marL="68580" marR="68580" marT="0" marB="0">
                    <a:solidFill>
                      <a:srgbClr val="4283C4"/>
                    </a:solidFill>
                  </a:tcPr>
                </a:tc>
                <a:tc>
                  <a:txBody>
                    <a:bodyPr/>
                    <a:lstStyle/>
                    <a:p>
                      <a:pPr algn="ctr">
                        <a:lnSpc>
                          <a:spcPct val="115000"/>
                        </a:lnSpc>
                        <a:spcAft>
                          <a:spcPts val="0"/>
                        </a:spcAft>
                      </a:pPr>
                      <a:endParaRPr lang="en-GB" sz="2200" dirty="0" smtClean="0">
                        <a:solidFill>
                          <a:schemeClr val="bg1"/>
                        </a:solidFill>
                        <a:effectLst/>
                        <a:latin typeface="+mn-lt"/>
                      </a:endParaRPr>
                    </a:p>
                    <a:p>
                      <a:pPr algn="ctr">
                        <a:lnSpc>
                          <a:spcPct val="115000"/>
                        </a:lnSpc>
                        <a:spcAft>
                          <a:spcPts val="0"/>
                        </a:spcAft>
                      </a:pPr>
                      <a:endParaRPr lang="en-GB" sz="2200" dirty="0" smtClean="0">
                        <a:solidFill>
                          <a:schemeClr val="bg1"/>
                        </a:solidFill>
                        <a:effectLst/>
                        <a:latin typeface="+mn-lt"/>
                      </a:endParaRPr>
                    </a:p>
                    <a:p>
                      <a:pPr algn="ctr">
                        <a:lnSpc>
                          <a:spcPct val="115000"/>
                        </a:lnSpc>
                        <a:spcAft>
                          <a:spcPts val="0"/>
                        </a:spcAft>
                      </a:pPr>
                      <a:r>
                        <a:rPr lang="en-GB" sz="2200" dirty="0" smtClean="0">
                          <a:solidFill>
                            <a:schemeClr val="bg1"/>
                          </a:solidFill>
                          <a:effectLst/>
                          <a:latin typeface="+mn-lt"/>
                        </a:rPr>
                        <a:t>2016</a:t>
                      </a:r>
                    </a:p>
                  </a:txBody>
                  <a:tcPr marL="68580" marR="68580" marT="0" marB="0">
                    <a:solidFill>
                      <a:srgbClr val="4283C4"/>
                    </a:solidFill>
                  </a:tcPr>
                </a:tc>
              </a:tr>
              <a:tr h="864096">
                <a:tc>
                  <a:txBody>
                    <a:bodyPr/>
                    <a:lstStyle/>
                    <a:p>
                      <a:pPr>
                        <a:lnSpc>
                          <a:spcPct val="115000"/>
                        </a:lnSpc>
                        <a:spcAft>
                          <a:spcPts val="0"/>
                        </a:spcAft>
                      </a:pPr>
                      <a:r>
                        <a:rPr lang="en-GB" sz="2200" b="0" i="0" dirty="0" smtClean="0">
                          <a:solidFill>
                            <a:schemeClr val="tx1"/>
                          </a:solidFill>
                          <a:effectLst/>
                          <a:latin typeface="+mn-lt"/>
                          <a:ea typeface="Calibri"/>
                          <a:cs typeface="Times New Roman"/>
                        </a:rPr>
                        <a:t>Kent</a:t>
                      </a:r>
                      <a:endParaRPr lang="en-GB" sz="2200" b="0" i="0" dirty="0">
                        <a:solidFill>
                          <a:schemeClr val="tx1"/>
                        </a:solidFill>
                        <a:effectLst/>
                        <a:latin typeface="+mn-lt"/>
                        <a:ea typeface="Calibri"/>
                        <a:cs typeface="Times New Roman"/>
                      </a:endParaRPr>
                    </a:p>
                  </a:txBody>
                  <a:tcPr marL="68580" marR="68580" marT="0" marB="0" anchor="ctr">
                    <a:solidFill>
                      <a:srgbClr val="FFFF99"/>
                    </a:solidFill>
                  </a:tcPr>
                </a:tc>
                <a:tc>
                  <a:txBody>
                    <a:bodyPr/>
                    <a:lstStyle/>
                    <a:p>
                      <a:pPr algn="ctr">
                        <a:lnSpc>
                          <a:spcPct val="115000"/>
                        </a:lnSpc>
                        <a:spcAft>
                          <a:spcPts val="0"/>
                        </a:spcAft>
                      </a:pPr>
                      <a:r>
                        <a:rPr lang="en-GB" sz="2200" dirty="0" smtClean="0">
                          <a:solidFill>
                            <a:schemeClr val="tx1"/>
                          </a:solidFill>
                          <a:effectLst/>
                          <a:latin typeface="+mn-lt"/>
                          <a:ea typeface="Calibri"/>
                          <a:cs typeface="Times New Roman"/>
                        </a:rPr>
                        <a:t>18.5%</a:t>
                      </a:r>
                      <a:endParaRPr lang="en-GB" sz="2200" dirty="0">
                        <a:solidFill>
                          <a:schemeClr val="tx1"/>
                        </a:solidFill>
                        <a:effectLst/>
                        <a:latin typeface="+mn-lt"/>
                        <a:ea typeface="Calibri"/>
                        <a:cs typeface="Times New Roman"/>
                      </a:endParaRPr>
                    </a:p>
                  </a:txBody>
                  <a:tcPr marL="68580" marR="68580" marT="0" marB="0" anchor="ctr" anchorCtr="1">
                    <a:solidFill>
                      <a:srgbClr val="FFFF99"/>
                    </a:solidFill>
                  </a:tcPr>
                </a:tc>
                <a:tc>
                  <a:txBody>
                    <a:bodyPr/>
                    <a:lstStyle/>
                    <a:p>
                      <a:pPr algn="ctr">
                        <a:lnSpc>
                          <a:spcPct val="115000"/>
                        </a:lnSpc>
                        <a:spcAft>
                          <a:spcPts val="0"/>
                        </a:spcAft>
                      </a:pPr>
                      <a:r>
                        <a:rPr lang="en-GB" sz="2200" dirty="0" smtClean="0">
                          <a:solidFill>
                            <a:schemeClr val="tx1"/>
                          </a:solidFill>
                          <a:effectLst/>
                          <a:latin typeface="+mn-lt"/>
                          <a:ea typeface="Calibri"/>
                          <a:cs typeface="Times New Roman"/>
                        </a:rPr>
                        <a:t>15%</a:t>
                      </a:r>
                      <a:endParaRPr lang="en-GB" sz="2200" dirty="0">
                        <a:solidFill>
                          <a:schemeClr val="tx1"/>
                        </a:solidFill>
                        <a:effectLst/>
                        <a:latin typeface="+mn-lt"/>
                        <a:ea typeface="Calibri"/>
                        <a:cs typeface="Times New Roman"/>
                      </a:endParaRPr>
                    </a:p>
                  </a:txBody>
                  <a:tcPr marL="68580" marR="68580" marT="0" marB="0" anchor="ctr" anchorCtr="1">
                    <a:solidFill>
                      <a:srgbClr val="FFFF99"/>
                    </a:solidFill>
                  </a:tcPr>
                </a:tc>
                <a:tc>
                  <a:txBody>
                    <a:bodyPr/>
                    <a:lstStyle/>
                    <a:p>
                      <a:pPr algn="ctr">
                        <a:lnSpc>
                          <a:spcPct val="115000"/>
                        </a:lnSpc>
                        <a:spcAft>
                          <a:spcPts val="0"/>
                        </a:spcAft>
                      </a:pPr>
                      <a:r>
                        <a:rPr lang="en-GB" sz="2200" dirty="0" smtClean="0">
                          <a:solidFill>
                            <a:schemeClr val="tx1"/>
                          </a:solidFill>
                          <a:effectLst/>
                          <a:latin typeface="+mn-lt"/>
                          <a:ea typeface="Calibri"/>
                          <a:cs typeface="Times New Roman"/>
                        </a:rPr>
                        <a:t>18%</a:t>
                      </a:r>
                      <a:endParaRPr lang="en-GB" sz="2200" dirty="0">
                        <a:solidFill>
                          <a:schemeClr val="tx1"/>
                        </a:solidFill>
                        <a:effectLst/>
                        <a:latin typeface="+mn-lt"/>
                        <a:ea typeface="Calibri"/>
                        <a:cs typeface="Times New Roman"/>
                      </a:endParaRPr>
                    </a:p>
                  </a:txBody>
                  <a:tcPr marL="68580" marR="68580" marT="0" marB="0" anchor="ctr" anchorCtr="1">
                    <a:solidFill>
                      <a:srgbClr val="FFFF99"/>
                    </a:solidFill>
                  </a:tcPr>
                </a:tc>
              </a:tr>
              <a:tr h="825850">
                <a:tc>
                  <a:txBody>
                    <a:bodyPr/>
                    <a:lstStyle/>
                    <a:p>
                      <a:pPr>
                        <a:lnSpc>
                          <a:spcPct val="115000"/>
                        </a:lnSpc>
                        <a:spcAft>
                          <a:spcPts val="0"/>
                        </a:spcAft>
                      </a:pPr>
                      <a:r>
                        <a:rPr lang="en-GB" sz="2200" b="0" i="0" dirty="0" smtClean="0">
                          <a:solidFill>
                            <a:schemeClr val="tx1"/>
                          </a:solidFill>
                          <a:effectLst/>
                          <a:latin typeface="+mn-lt"/>
                          <a:ea typeface="Calibri"/>
                          <a:cs typeface="Times New Roman"/>
                        </a:rPr>
                        <a:t>National</a:t>
                      </a:r>
                      <a:endParaRPr lang="en-GB" sz="2200" b="0" i="0" dirty="0">
                        <a:solidFill>
                          <a:schemeClr val="tx1"/>
                        </a:solidFill>
                        <a:effectLst/>
                        <a:latin typeface="+mn-lt"/>
                        <a:ea typeface="Calibri"/>
                        <a:cs typeface="Times New Roman"/>
                      </a:endParaRPr>
                    </a:p>
                  </a:txBody>
                  <a:tcPr marL="68580" marR="68580" marT="0" marB="0" anchor="ctr">
                    <a:solidFill>
                      <a:srgbClr val="FFFF99"/>
                    </a:solidFill>
                  </a:tcPr>
                </a:tc>
                <a:tc gridSpan="3">
                  <a:txBody>
                    <a:bodyPr/>
                    <a:lstStyle/>
                    <a:p>
                      <a:pPr algn="ctr">
                        <a:lnSpc>
                          <a:spcPct val="115000"/>
                        </a:lnSpc>
                        <a:spcAft>
                          <a:spcPts val="0"/>
                        </a:spcAft>
                      </a:pPr>
                      <a:r>
                        <a:rPr lang="en-GB" sz="2200" dirty="0" smtClean="0">
                          <a:solidFill>
                            <a:schemeClr val="tx1"/>
                          </a:solidFill>
                          <a:effectLst/>
                          <a:latin typeface="+mn-lt"/>
                          <a:ea typeface="Calibri"/>
                          <a:cs typeface="Times New Roman"/>
                        </a:rPr>
                        <a:t>N/A</a:t>
                      </a:r>
                      <a:endParaRPr lang="en-GB" sz="2200" dirty="0">
                        <a:solidFill>
                          <a:schemeClr val="tx1"/>
                        </a:solidFill>
                        <a:effectLst/>
                        <a:latin typeface="+mn-lt"/>
                        <a:ea typeface="Calibri"/>
                        <a:cs typeface="Times New Roman"/>
                      </a:endParaRPr>
                    </a:p>
                  </a:txBody>
                  <a:tcPr marL="68580" marR="68580" marT="0" marB="0" anchor="ctr" anchorCtr="1">
                    <a:solidFill>
                      <a:srgbClr val="FFFF99"/>
                    </a:solidFill>
                  </a:tcPr>
                </a:tc>
                <a:tc hMerge="1">
                  <a:txBody>
                    <a:bodyPr/>
                    <a:lstStyle/>
                    <a:p>
                      <a:pPr algn="ctr">
                        <a:lnSpc>
                          <a:spcPct val="115000"/>
                        </a:lnSpc>
                        <a:spcAft>
                          <a:spcPts val="0"/>
                        </a:spcAft>
                      </a:pPr>
                      <a:endParaRPr lang="en-GB" sz="2200" dirty="0">
                        <a:solidFill>
                          <a:schemeClr val="tx1"/>
                        </a:solidFill>
                        <a:effectLst/>
                        <a:latin typeface="+mn-lt"/>
                        <a:ea typeface="Calibri"/>
                        <a:cs typeface="Times New Roman"/>
                      </a:endParaRPr>
                    </a:p>
                  </a:txBody>
                  <a:tcPr marL="68580" marR="68580" marT="0" marB="0" anchor="ctr" anchorCtr="1">
                    <a:solidFill>
                      <a:srgbClr val="FFFF99"/>
                    </a:solidFill>
                  </a:tcPr>
                </a:tc>
                <a:tc hMerge="1">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GB" sz="2200" dirty="0" smtClean="0">
                        <a:solidFill>
                          <a:schemeClr val="tx1"/>
                        </a:solidFill>
                        <a:effectLst/>
                        <a:latin typeface="+mn-lt"/>
                        <a:ea typeface="Calibri"/>
                        <a:cs typeface="Times New Roman"/>
                      </a:endParaRPr>
                    </a:p>
                  </a:txBody>
                  <a:tcPr marL="68580" marR="68580" marT="0" marB="0" anchor="ctr" anchorCtr="1">
                    <a:solidFill>
                      <a:srgbClr val="FFFF99"/>
                    </a:solidFill>
                  </a:tcPr>
                </a:tc>
              </a:tr>
            </a:tbl>
          </a:graphicData>
        </a:graphic>
      </p:graphicFrame>
      <p:sp>
        <p:nvSpPr>
          <p:cNvPr id="9" name="Title 1"/>
          <p:cNvSpPr txBox="1">
            <a:spLocks/>
          </p:cNvSpPr>
          <p:nvPr/>
        </p:nvSpPr>
        <p:spPr bwMode="auto">
          <a:xfrm>
            <a:off x="0" y="188640"/>
            <a:ext cx="9144000" cy="136815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charset="0"/>
                <a:cs typeface="Arial" charset="0"/>
              </a:defRPr>
            </a:lvl2pPr>
            <a:lvl3pPr algn="ctr" rtl="0" eaLnBrk="1" fontAlgn="base" hangingPunct="1">
              <a:spcBef>
                <a:spcPct val="0"/>
              </a:spcBef>
              <a:spcAft>
                <a:spcPct val="0"/>
              </a:spcAft>
              <a:defRPr sz="3600" b="1">
                <a:solidFill>
                  <a:srgbClr val="4283C4"/>
                </a:solidFill>
                <a:latin typeface="Arial" charset="0"/>
                <a:cs typeface="Arial" charset="0"/>
              </a:defRPr>
            </a:lvl3pPr>
            <a:lvl4pPr algn="ctr" rtl="0" eaLnBrk="1" fontAlgn="base" hangingPunct="1">
              <a:spcBef>
                <a:spcPct val="0"/>
              </a:spcBef>
              <a:spcAft>
                <a:spcPct val="0"/>
              </a:spcAft>
              <a:defRPr sz="3600" b="1">
                <a:solidFill>
                  <a:srgbClr val="4283C4"/>
                </a:solidFill>
                <a:latin typeface="Arial" charset="0"/>
                <a:cs typeface="Arial" charset="0"/>
              </a:defRPr>
            </a:lvl4pPr>
            <a:lvl5pPr algn="ctr" rtl="0" eaLnBrk="1" fontAlgn="base" hangingPunct="1">
              <a:spcBef>
                <a:spcPct val="0"/>
              </a:spcBef>
              <a:spcAft>
                <a:spcPct val="0"/>
              </a:spcAft>
              <a:defRPr sz="3600" b="1">
                <a:solidFill>
                  <a:srgbClr val="4283C4"/>
                </a:solidFill>
                <a:latin typeface="Arial" charset="0"/>
                <a:cs typeface="Arial" charset="0"/>
              </a:defRPr>
            </a:lvl5pPr>
            <a:lvl6pPr marL="457200" algn="ctr" rtl="0" eaLnBrk="1" fontAlgn="base" hangingPunct="1">
              <a:spcBef>
                <a:spcPct val="0"/>
              </a:spcBef>
              <a:spcAft>
                <a:spcPct val="0"/>
              </a:spcAft>
              <a:defRPr sz="3600" b="1">
                <a:solidFill>
                  <a:srgbClr val="4283C4"/>
                </a:solidFill>
                <a:latin typeface="Arial" charset="0"/>
                <a:cs typeface="Arial" charset="0"/>
              </a:defRPr>
            </a:lvl6pPr>
            <a:lvl7pPr marL="914400" algn="ctr" rtl="0" eaLnBrk="1" fontAlgn="base" hangingPunct="1">
              <a:spcBef>
                <a:spcPct val="0"/>
              </a:spcBef>
              <a:spcAft>
                <a:spcPct val="0"/>
              </a:spcAft>
              <a:defRPr sz="3600" b="1">
                <a:solidFill>
                  <a:srgbClr val="4283C4"/>
                </a:solidFill>
                <a:latin typeface="Arial" charset="0"/>
                <a:cs typeface="Arial" charset="0"/>
              </a:defRPr>
            </a:lvl7pPr>
            <a:lvl8pPr marL="1371600" algn="ctr" rtl="0" eaLnBrk="1" fontAlgn="base" hangingPunct="1">
              <a:spcBef>
                <a:spcPct val="0"/>
              </a:spcBef>
              <a:spcAft>
                <a:spcPct val="0"/>
              </a:spcAft>
              <a:defRPr sz="3600" b="1">
                <a:solidFill>
                  <a:srgbClr val="4283C4"/>
                </a:solidFill>
                <a:latin typeface="Arial" charset="0"/>
                <a:cs typeface="Arial" charset="0"/>
              </a:defRPr>
            </a:lvl8pPr>
            <a:lvl9pPr marL="1828800" algn="ctr" rtl="0" eaLnBrk="1" fontAlgn="base" hangingPunct="1">
              <a:spcBef>
                <a:spcPct val="0"/>
              </a:spcBef>
              <a:spcAft>
                <a:spcPct val="0"/>
              </a:spcAft>
              <a:defRPr sz="3600" b="1">
                <a:solidFill>
                  <a:srgbClr val="4283C4"/>
                </a:solidFill>
                <a:latin typeface="Arial" charset="0"/>
                <a:cs typeface="Arial" charset="0"/>
              </a:defRPr>
            </a:lvl9pPr>
          </a:lstStyle>
          <a:p>
            <a:r>
              <a:rPr lang="en-GB" sz="4000" dirty="0" smtClean="0">
                <a:latin typeface="+mj-lt"/>
              </a:rPr>
              <a:t>EYFS ACHIEVEMENT GAP - FREE SCHOOL MEALS (FSM EVER)</a:t>
            </a:r>
          </a:p>
        </p:txBody>
      </p:sp>
    </p:spTree>
    <p:extLst>
      <p:ext uri="{BB962C8B-B14F-4D97-AF65-F5344CB8AC3E}">
        <p14:creationId xmlns:p14="http://schemas.microsoft.com/office/powerpoint/2010/main" val="181079967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0" y="116632"/>
            <a:ext cx="9144000" cy="5040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charset="0"/>
                <a:cs typeface="Arial" charset="0"/>
              </a:defRPr>
            </a:lvl2pPr>
            <a:lvl3pPr algn="ctr" rtl="0" eaLnBrk="1" fontAlgn="base" hangingPunct="1">
              <a:spcBef>
                <a:spcPct val="0"/>
              </a:spcBef>
              <a:spcAft>
                <a:spcPct val="0"/>
              </a:spcAft>
              <a:defRPr sz="3600" b="1">
                <a:solidFill>
                  <a:srgbClr val="4283C4"/>
                </a:solidFill>
                <a:latin typeface="Arial" charset="0"/>
                <a:cs typeface="Arial" charset="0"/>
              </a:defRPr>
            </a:lvl3pPr>
            <a:lvl4pPr algn="ctr" rtl="0" eaLnBrk="1" fontAlgn="base" hangingPunct="1">
              <a:spcBef>
                <a:spcPct val="0"/>
              </a:spcBef>
              <a:spcAft>
                <a:spcPct val="0"/>
              </a:spcAft>
              <a:defRPr sz="3600" b="1">
                <a:solidFill>
                  <a:srgbClr val="4283C4"/>
                </a:solidFill>
                <a:latin typeface="Arial" charset="0"/>
                <a:cs typeface="Arial" charset="0"/>
              </a:defRPr>
            </a:lvl4pPr>
            <a:lvl5pPr algn="ctr" rtl="0" eaLnBrk="1" fontAlgn="base" hangingPunct="1">
              <a:spcBef>
                <a:spcPct val="0"/>
              </a:spcBef>
              <a:spcAft>
                <a:spcPct val="0"/>
              </a:spcAft>
              <a:defRPr sz="3600" b="1">
                <a:solidFill>
                  <a:srgbClr val="4283C4"/>
                </a:solidFill>
                <a:latin typeface="Arial" charset="0"/>
                <a:cs typeface="Arial" charset="0"/>
              </a:defRPr>
            </a:lvl5pPr>
            <a:lvl6pPr marL="457200" algn="ctr" rtl="0" eaLnBrk="1" fontAlgn="base" hangingPunct="1">
              <a:spcBef>
                <a:spcPct val="0"/>
              </a:spcBef>
              <a:spcAft>
                <a:spcPct val="0"/>
              </a:spcAft>
              <a:defRPr sz="3600" b="1">
                <a:solidFill>
                  <a:srgbClr val="4283C4"/>
                </a:solidFill>
                <a:latin typeface="Arial" charset="0"/>
                <a:cs typeface="Arial" charset="0"/>
              </a:defRPr>
            </a:lvl6pPr>
            <a:lvl7pPr marL="914400" algn="ctr" rtl="0" eaLnBrk="1" fontAlgn="base" hangingPunct="1">
              <a:spcBef>
                <a:spcPct val="0"/>
              </a:spcBef>
              <a:spcAft>
                <a:spcPct val="0"/>
              </a:spcAft>
              <a:defRPr sz="3600" b="1">
                <a:solidFill>
                  <a:srgbClr val="4283C4"/>
                </a:solidFill>
                <a:latin typeface="Arial" charset="0"/>
                <a:cs typeface="Arial" charset="0"/>
              </a:defRPr>
            </a:lvl7pPr>
            <a:lvl8pPr marL="1371600" algn="ctr" rtl="0" eaLnBrk="1" fontAlgn="base" hangingPunct="1">
              <a:spcBef>
                <a:spcPct val="0"/>
              </a:spcBef>
              <a:spcAft>
                <a:spcPct val="0"/>
              </a:spcAft>
              <a:defRPr sz="3600" b="1">
                <a:solidFill>
                  <a:srgbClr val="4283C4"/>
                </a:solidFill>
                <a:latin typeface="Arial" charset="0"/>
                <a:cs typeface="Arial" charset="0"/>
              </a:defRPr>
            </a:lvl8pPr>
            <a:lvl9pPr marL="1828800" algn="ctr" rtl="0" eaLnBrk="1" fontAlgn="base" hangingPunct="1">
              <a:spcBef>
                <a:spcPct val="0"/>
              </a:spcBef>
              <a:spcAft>
                <a:spcPct val="0"/>
              </a:spcAft>
              <a:defRPr sz="3600" b="1">
                <a:solidFill>
                  <a:srgbClr val="4283C4"/>
                </a:solidFill>
                <a:latin typeface="Arial" charset="0"/>
                <a:cs typeface="Arial" charset="0"/>
              </a:defRPr>
            </a:lvl9pPr>
          </a:lstStyle>
          <a:p>
            <a:r>
              <a:rPr lang="en-GB" dirty="0" smtClean="0">
                <a:latin typeface="+mj-lt"/>
              </a:rPr>
              <a:t>KEY STAGE 1 - OUTCOMES</a:t>
            </a:r>
          </a:p>
        </p:txBody>
      </p:sp>
      <p:graphicFrame>
        <p:nvGraphicFramePr>
          <p:cNvPr id="3" name="Table 2"/>
          <p:cNvGraphicFramePr>
            <a:graphicFrameLocks noGrp="1"/>
          </p:cNvGraphicFramePr>
          <p:nvPr>
            <p:extLst>
              <p:ext uri="{D42A27DB-BD31-4B8C-83A1-F6EECF244321}">
                <p14:modId xmlns:p14="http://schemas.microsoft.com/office/powerpoint/2010/main" val="3230819319"/>
              </p:ext>
            </p:extLst>
          </p:nvPr>
        </p:nvGraphicFramePr>
        <p:xfrm>
          <a:off x="138776" y="764705"/>
          <a:ext cx="8844041" cy="4626882"/>
        </p:xfrm>
        <a:graphic>
          <a:graphicData uri="http://schemas.openxmlformats.org/drawingml/2006/table">
            <a:tbl>
              <a:tblPr firstRow="1" firstCol="1" bandRow="1">
                <a:tableStyleId>{5C22544A-7EE6-4342-B048-85BDC9FD1C3A}</a:tableStyleId>
              </a:tblPr>
              <a:tblGrid>
                <a:gridCol w="2349490"/>
                <a:gridCol w="864096"/>
                <a:gridCol w="792088"/>
                <a:gridCol w="864096"/>
                <a:gridCol w="1944216"/>
                <a:gridCol w="1008112"/>
                <a:gridCol w="1021943"/>
              </a:tblGrid>
              <a:tr h="989456">
                <a:tc>
                  <a:txBody>
                    <a:bodyPr/>
                    <a:lstStyle/>
                    <a:p>
                      <a:pPr algn="l">
                        <a:spcAft>
                          <a:spcPts val="0"/>
                        </a:spcAft>
                      </a:pPr>
                      <a:r>
                        <a:rPr lang="en-GB" sz="1800" dirty="0">
                          <a:effectLst/>
                          <a:latin typeface="+mn-lt"/>
                        </a:rPr>
                        <a:t> </a:t>
                      </a:r>
                      <a:endParaRPr lang="en-GB" sz="1800" dirty="0">
                        <a:effectLst/>
                        <a:latin typeface="+mn-lt"/>
                        <a:ea typeface="Times New Roman"/>
                      </a:endParaRPr>
                    </a:p>
                  </a:txBody>
                  <a:tcPr marL="68580" marR="68580" marT="0" marB="0" anchor="ctr">
                    <a:solidFill>
                      <a:srgbClr val="4283C4"/>
                    </a:solidFill>
                  </a:tcPr>
                </a:tc>
                <a:tc>
                  <a:txBody>
                    <a:bodyPr/>
                    <a:lstStyle/>
                    <a:p>
                      <a:pPr algn="ctr">
                        <a:spcAft>
                          <a:spcPts val="0"/>
                        </a:spcAft>
                      </a:pPr>
                      <a:r>
                        <a:rPr lang="en-GB" sz="1800" dirty="0">
                          <a:effectLst/>
                          <a:latin typeface="+mn-lt"/>
                        </a:rPr>
                        <a:t>2013</a:t>
                      </a:r>
                    </a:p>
                    <a:p>
                      <a:pPr algn="ctr">
                        <a:spcAft>
                          <a:spcPts val="0"/>
                        </a:spcAft>
                      </a:pPr>
                      <a:r>
                        <a:rPr lang="en-GB" sz="1800" dirty="0">
                          <a:effectLst/>
                          <a:latin typeface="+mn-lt"/>
                        </a:rPr>
                        <a:t>%2B+</a:t>
                      </a:r>
                      <a:endParaRPr lang="en-GB" sz="1800" dirty="0">
                        <a:effectLst/>
                        <a:latin typeface="+mn-lt"/>
                        <a:ea typeface="Times New Roman"/>
                      </a:endParaRPr>
                    </a:p>
                  </a:txBody>
                  <a:tcPr marL="68580" marR="68580" marT="0" marB="0" anchor="ctr">
                    <a:solidFill>
                      <a:srgbClr val="4283C4"/>
                    </a:solidFill>
                  </a:tcPr>
                </a:tc>
                <a:tc>
                  <a:txBody>
                    <a:bodyPr/>
                    <a:lstStyle/>
                    <a:p>
                      <a:pPr algn="ctr">
                        <a:spcAft>
                          <a:spcPts val="0"/>
                        </a:spcAft>
                      </a:pPr>
                      <a:r>
                        <a:rPr lang="en-GB" sz="1800" dirty="0">
                          <a:effectLst/>
                          <a:latin typeface="+mn-lt"/>
                        </a:rPr>
                        <a:t>2014</a:t>
                      </a:r>
                    </a:p>
                    <a:p>
                      <a:pPr algn="ctr">
                        <a:spcAft>
                          <a:spcPts val="0"/>
                        </a:spcAft>
                      </a:pPr>
                      <a:r>
                        <a:rPr lang="en-GB" sz="1800" dirty="0">
                          <a:effectLst/>
                          <a:latin typeface="+mn-lt"/>
                        </a:rPr>
                        <a:t>%2B+</a:t>
                      </a:r>
                      <a:endParaRPr lang="en-GB" sz="1800" dirty="0">
                        <a:effectLst/>
                        <a:latin typeface="+mn-lt"/>
                        <a:ea typeface="Times New Roman"/>
                      </a:endParaRPr>
                    </a:p>
                  </a:txBody>
                  <a:tcPr marL="68580" marR="68580" marT="0" marB="0" anchor="ctr">
                    <a:solidFill>
                      <a:srgbClr val="4283C4"/>
                    </a:solidFill>
                  </a:tcPr>
                </a:tc>
                <a:tc>
                  <a:txBody>
                    <a:bodyPr/>
                    <a:lstStyle/>
                    <a:p>
                      <a:pPr algn="ctr">
                        <a:spcAft>
                          <a:spcPts val="0"/>
                        </a:spcAft>
                      </a:pPr>
                      <a:r>
                        <a:rPr lang="en-GB" sz="1800" dirty="0">
                          <a:effectLst/>
                          <a:latin typeface="+mn-lt"/>
                        </a:rPr>
                        <a:t>2015</a:t>
                      </a:r>
                    </a:p>
                    <a:p>
                      <a:pPr algn="ctr">
                        <a:spcAft>
                          <a:spcPts val="0"/>
                        </a:spcAft>
                      </a:pPr>
                      <a:r>
                        <a:rPr lang="en-GB" sz="1800" dirty="0">
                          <a:effectLst/>
                          <a:latin typeface="+mn-lt"/>
                        </a:rPr>
                        <a:t>%2B+</a:t>
                      </a:r>
                      <a:endParaRPr lang="en-GB" sz="1800" dirty="0">
                        <a:effectLst/>
                        <a:latin typeface="+mn-lt"/>
                        <a:ea typeface="Times New Roman"/>
                      </a:endParaRPr>
                    </a:p>
                  </a:txBody>
                  <a:tcPr marL="68580" marR="68580" marT="0" marB="0" anchor="ctr">
                    <a:solidFill>
                      <a:srgbClr val="4283C4"/>
                    </a:solidFill>
                  </a:tcPr>
                </a:tc>
                <a:tc>
                  <a:txBody>
                    <a:bodyPr/>
                    <a:lstStyle/>
                    <a:p>
                      <a:pPr algn="ctr">
                        <a:spcAft>
                          <a:spcPts val="0"/>
                        </a:spcAft>
                      </a:pPr>
                      <a:r>
                        <a:rPr lang="en-GB" sz="1800" dirty="0">
                          <a:effectLst/>
                          <a:latin typeface="+mn-lt"/>
                        </a:rPr>
                        <a:t>2016</a:t>
                      </a:r>
                    </a:p>
                    <a:p>
                      <a:pPr algn="ctr">
                        <a:spcAft>
                          <a:spcPts val="0"/>
                        </a:spcAft>
                      </a:pPr>
                      <a:r>
                        <a:rPr lang="en-GB" sz="1800" dirty="0">
                          <a:effectLst/>
                          <a:latin typeface="+mn-lt"/>
                        </a:rPr>
                        <a:t>% pupils met or exceeded the expected standard</a:t>
                      </a:r>
                      <a:endParaRPr lang="en-GB" sz="1800" dirty="0">
                        <a:effectLst/>
                        <a:latin typeface="+mn-lt"/>
                        <a:ea typeface="Times New Roman"/>
                      </a:endParaRPr>
                    </a:p>
                  </a:txBody>
                  <a:tcPr marL="68580" marR="68580" marT="0" marB="0" anchor="ctr">
                    <a:solidFill>
                      <a:srgbClr val="4283C4"/>
                    </a:solidFill>
                  </a:tcPr>
                </a:tc>
                <a:tc>
                  <a:txBody>
                    <a:bodyPr/>
                    <a:lstStyle/>
                    <a:p>
                      <a:pPr algn="ctr">
                        <a:spcAft>
                          <a:spcPts val="0"/>
                        </a:spcAft>
                      </a:pPr>
                      <a:r>
                        <a:rPr lang="en-GB" sz="1800" dirty="0" smtClean="0">
                          <a:effectLst/>
                          <a:latin typeface="+mn-lt"/>
                          <a:ea typeface="Times New Roman"/>
                        </a:rPr>
                        <a:t>2016 National</a:t>
                      </a:r>
                      <a:endParaRPr lang="en-GB" sz="1800" dirty="0">
                        <a:effectLst/>
                        <a:latin typeface="+mn-lt"/>
                        <a:ea typeface="Times New Roman"/>
                      </a:endParaRPr>
                    </a:p>
                  </a:txBody>
                  <a:tcPr marL="68580" marR="68580" marT="0" marB="0" anchor="ctr">
                    <a:solidFill>
                      <a:srgbClr val="4283C4"/>
                    </a:solidFill>
                  </a:tcPr>
                </a:tc>
                <a:tc>
                  <a:txBody>
                    <a:bodyPr/>
                    <a:lstStyle/>
                    <a:p>
                      <a:pPr algn="ctr">
                        <a:spcAft>
                          <a:spcPts val="0"/>
                        </a:spcAft>
                      </a:pPr>
                      <a:r>
                        <a:rPr lang="en-GB" sz="1800" dirty="0" smtClean="0">
                          <a:effectLst/>
                          <a:latin typeface="+mn-lt"/>
                          <a:ea typeface="Times New Roman"/>
                        </a:rPr>
                        <a:t>Kent</a:t>
                      </a:r>
                    </a:p>
                    <a:p>
                      <a:pPr algn="ctr">
                        <a:spcAft>
                          <a:spcPts val="0"/>
                        </a:spcAft>
                      </a:pPr>
                      <a:r>
                        <a:rPr lang="en-GB" sz="1800" dirty="0" smtClean="0">
                          <a:effectLst/>
                          <a:latin typeface="+mn-lt"/>
                          <a:ea typeface="Times New Roman"/>
                        </a:rPr>
                        <a:t>v</a:t>
                      </a:r>
                    </a:p>
                    <a:p>
                      <a:pPr algn="ctr">
                        <a:spcAft>
                          <a:spcPts val="0"/>
                        </a:spcAft>
                      </a:pPr>
                      <a:r>
                        <a:rPr lang="en-GB" sz="1800" dirty="0" smtClean="0">
                          <a:effectLst/>
                          <a:latin typeface="+mn-lt"/>
                          <a:ea typeface="Times New Roman"/>
                        </a:rPr>
                        <a:t>National</a:t>
                      </a:r>
                    </a:p>
                  </a:txBody>
                  <a:tcPr marL="68580" marR="68580" marT="0" marB="0" anchor="ctr">
                    <a:solidFill>
                      <a:srgbClr val="4283C4"/>
                    </a:solidFill>
                  </a:tcPr>
                </a:tc>
              </a:tr>
              <a:tr h="9707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smtClean="0">
                          <a:solidFill>
                            <a:schemeClr val="tx1"/>
                          </a:solidFill>
                          <a:effectLst/>
                          <a:latin typeface="+mn-lt"/>
                        </a:rPr>
                        <a:t>Combined English Reading, English Writing and Mathematics </a:t>
                      </a:r>
                      <a:endParaRPr lang="en-GB" sz="1800" b="0" dirty="0" smtClean="0">
                        <a:solidFill>
                          <a:schemeClr val="tx1"/>
                        </a:solidFill>
                        <a:effectLst/>
                        <a:latin typeface="+mn-lt"/>
                        <a:ea typeface="Times New Roman"/>
                      </a:endParaRPr>
                    </a:p>
                  </a:txBody>
                  <a:tcPr marL="68580" marR="68580" marT="0" marB="0" anchor="ctr">
                    <a:solidFill>
                      <a:srgbClr val="FFFF99"/>
                    </a:solidFill>
                  </a:tcPr>
                </a:tc>
                <a:tc>
                  <a:txBody>
                    <a:bodyPr/>
                    <a:lstStyle/>
                    <a:p>
                      <a:pPr algn="ctr">
                        <a:spcAft>
                          <a:spcPts val="0"/>
                        </a:spcAft>
                      </a:pPr>
                      <a:r>
                        <a:rPr lang="en-GB" sz="1800" dirty="0">
                          <a:effectLst/>
                          <a:latin typeface="+mn-lt"/>
                        </a:rPr>
                        <a:t>77.4</a:t>
                      </a:r>
                      <a:endParaRPr lang="en-GB" sz="1800" dirty="0">
                        <a:effectLst/>
                        <a:latin typeface="+mn-lt"/>
                        <a:ea typeface="Times New Roman"/>
                      </a:endParaRPr>
                    </a:p>
                  </a:txBody>
                  <a:tcPr marL="68580" marR="68580" marT="0" marB="0" anchor="ctr">
                    <a:solidFill>
                      <a:schemeClr val="bg1">
                        <a:lumMod val="95000"/>
                      </a:schemeClr>
                    </a:solidFill>
                  </a:tcPr>
                </a:tc>
                <a:tc>
                  <a:txBody>
                    <a:bodyPr/>
                    <a:lstStyle/>
                    <a:p>
                      <a:pPr algn="ctr">
                        <a:spcAft>
                          <a:spcPts val="0"/>
                        </a:spcAft>
                      </a:pPr>
                      <a:r>
                        <a:rPr lang="en-GB" sz="1800" dirty="0">
                          <a:effectLst/>
                          <a:latin typeface="+mn-lt"/>
                        </a:rPr>
                        <a:t>66.9</a:t>
                      </a:r>
                      <a:endParaRPr lang="en-GB" sz="1800" dirty="0">
                        <a:effectLst/>
                        <a:latin typeface="+mn-lt"/>
                        <a:ea typeface="Times New Roman"/>
                      </a:endParaRPr>
                    </a:p>
                  </a:txBody>
                  <a:tcPr marL="68580" marR="68580" marT="0" marB="0" anchor="ctr">
                    <a:solidFill>
                      <a:schemeClr val="bg1">
                        <a:lumMod val="95000"/>
                      </a:schemeClr>
                    </a:solidFill>
                  </a:tcPr>
                </a:tc>
                <a:tc>
                  <a:txBody>
                    <a:bodyPr/>
                    <a:lstStyle/>
                    <a:p>
                      <a:pPr algn="ctr">
                        <a:spcAft>
                          <a:spcPts val="0"/>
                        </a:spcAft>
                      </a:pPr>
                      <a:r>
                        <a:rPr lang="en-GB" sz="1800" dirty="0">
                          <a:effectLst/>
                          <a:latin typeface="+mn-lt"/>
                        </a:rPr>
                        <a:t>78.4</a:t>
                      </a:r>
                      <a:endParaRPr lang="en-GB" sz="1800" dirty="0">
                        <a:effectLst/>
                        <a:latin typeface="+mn-lt"/>
                        <a:ea typeface="Times New Roman"/>
                      </a:endParaRPr>
                    </a:p>
                  </a:txBody>
                  <a:tcPr marL="68580" marR="68580" marT="0" marB="0" anchor="ctr">
                    <a:solidFill>
                      <a:schemeClr val="bg1">
                        <a:lumMod val="95000"/>
                      </a:schemeClr>
                    </a:solidFill>
                  </a:tcPr>
                </a:tc>
                <a:tc>
                  <a:txBody>
                    <a:bodyPr/>
                    <a:lstStyle/>
                    <a:p>
                      <a:pPr algn="ctr">
                        <a:spcAft>
                          <a:spcPts val="0"/>
                        </a:spcAft>
                      </a:pPr>
                      <a:r>
                        <a:rPr lang="en-GB" sz="1800" dirty="0">
                          <a:effectLst/>
                          <a:latin typeface="+mn-lt"/>
                        </a:rPr>
                        <a:t>66.6</a:t>
                      </a:r>
                      <a:endParaRPr lang="en-GB" sz="1800" dirty="0">
                        <a:effectLst/>
                        <a:latin typeface="+mn-lt"/>
                        <a:ea typeface="Times New Roman"/>
                      </a:endParaRPr>
                    </a:p>
                  </a:txBody>
                  <a:tcPr marL="68580" marR="68580" marT="0" marB="0" anchor="ctr">
                    <a:solidFill>
                      <a:srgbClr val="FFFF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effectLst/>
                          <a:latin typeface="+mn-lt"/>
                        </a:rPr>
                        <a:t>60.3</a:t>
                      </a:r>
                      <a:endParaRPr lang="en-GB" sz="1800" dirty="0" smtClean="0">
                        <a:effectLst/>
                        <a:latin typeface="+mn-lt"/>
                        <a:ea typeface="Times New Roman"/>
                      </a:endParaRPr>
                    </a:p>
                  </a:txBody>
                  <a:tcPr marL="68580" marR="68580" marT="0" marB="0" anchor="ctr">
                    <a:solidFill>
                      <a:srgbClr val="FFFF99"/>
                    </a:solidFill>
                  </a:tcPr>
                </a:tc>
                <a:tc>
                  <a:txBody>
                    <a:bodyPr/>
                    <a:lstStyle/>
                    <a:p>
                      <a:pPr algn="ctr">
                        <a:spcAft>
                          <a:spcPts val="0"/>
                        </a:spcAft>
                      </a:pPr>
                      <a:r>
                        <a:rPr lang="en-GB" sz="1800" dirty="0" smtClean="0">
                          <a:effectLst/>
                          <a:latin typeface="+mn-lt"/>
                          <a:ea typeface="Times New Roman"/>
                        </a:rPr>
                        <a:t>Above</a:t>
                      </a:r>
                      <a:endParaRPr lang="en-GB" sz="1800" dirty="0">
                        <a:effectLst/>
                        <a:latin typeface="+mn-lt"/>
                        <a:ea typeface="Times New Roman"/>
                      </a:endParaRPr>
                    </a:p>
                  </a:txBody>
                  <a:tcPr marL="68580" marR="68580" marT="0" marB="0" anchor="ctr">
                    <a:solidFill>
                      <a:srgbClr val="00B050"/>
                    </a:solidFill>
                  </a:tcPr>
                </a:tc>
              </a:tr>
              <a:tr h="8686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kern="1200" dirty="0" smtClean="0">
                          <a:solidFill>
                            <a:schemeClr val="tx1"/>
                          </a:solidFill>
                          <a:effectLst/>
                          <a:latin typeface="+mn-lt"/>
                          <a:ea typeface="+mn-ea"/>
                          <a:cs typeface="+mn-cs"/>
                        </a:rPr>
                        <a:t>English Reading</a:t>
                      </a:r>
                      <a:endParaRPr lang="en-GB" sz="1800" b="0" dirty="0" smtClean="0">
                        <a:solidFill>
                          <a:schemeClr val="tx1"/>
                        </a:solidFill>
                        <a:effectLst/>
                        <a:latin typeface="+mn-lt"/>
                        <a:ea typeface="Times New Roman"/>
                      </a:endParaRPr>
                    </a:p>
                  </a:txBody>
                  <a:tcPr marL="68580" marR="68580" marT="0" marB="0" anchor="ctr">
                    <a:solidFill>
                      <a:srgbClr val="FFFF99"/>
                    </a:solidFill>
                  </a:tcPr>
                </a:tc>
                <a:tc>
                  <a:txBody>
                    <a:bodyPr/>
                    <a:lstStyle/>
                    <a:p>
                      <a:pPr algn="ctr">
                        <a:spcAft>
                          <a:spcPts val="0"/>
                        </a:spcAft>
                      </a:pPr>
                      <a:r>
                        <a:rPr lang="en-GB" sz="1800">
                          <a:effectLst/>
                          <a:latin typeface="+mn-lt"/>
                          <a:ea typeface="Calibri"/>
                          <a:cs typeface="Times New Roman"/>
                        </a:rPr>
                        <a:t>79</a:t>
                      </a:r>
                      <a:endParaRPr lang="en-GB" sz="1800">
                        <a:effectLst/>
                        <a:latin typeface="+mn-lt"/>
                        <a:ea typeface="Times New Roman"/>
                        <a:cs typeface="Times New Roman"/>
                      </a:endParaRPr>
                    </a:p>
                  </a:txBody>
                  <a:tcPr marL="68580" marR="68580" marT="0" marB="0" anchor="ctr">
                    <a:solidFill>
                      <a:schemeClr val="bg1">
                        <a:lumMod val="95000"/>
                      </a:schemeClr>
                    </a:solidFill>
                  </a:tcPr>
                </a:tc>
                <a:tc>
                  <a:txBody>
                    <a:bodyPr/>
                    <a:lstStyle/>
                    <a:p>
                      <a:pPr algn="ctr">
                        <a:spcAft>
                          <a:spcPts val="0"/>
                        </a:spcAft>
                      </a:pPr>
                      <a:r>
                        <a:rPr lang="en-GB" sz="1800">
                          <a:effectLst/>
                          <a:latin typeface="+mn-lt"/>
                          <a:ea typeface="Calibri"/>
                          <a:cs typeface="Times New Roman"/>
                        </a:rPr>
                        <a:t>82</a:t>
                      </a:r>
                      <a:endParaRPr lang="en-GB" sz="1800">
                        <a:effectLst/>
                        <a:latin typeface="+mn-lt"/>
                        <a:ea typeface="Times New Roman"/>
                        <a:cs typeface="Times New Roman"/>
                      </a:endParaRPr>
                    </a:p>
                  </a:txBody>
                  <a:tcPr marL="68580" marR="68580" marT="0" marB="0" anchor="ctr">
                    <a:solidFill>
                      <a:schemeClr val="bg1">
                        <a:lumMod val="95000"/>
                      </a:schemeClr>
                    </a:solidFill>
                  </a:tcPr>
                </a:tc>
                <a:tc>
                  <a:txBody>
                    <a:bodyPr/>
                    <a:lstStyle/>
                    <a:p>
                      <a:pPr algn="ctr">
                        <a:spcAft>
                          <a:spcPts val="0"/>
                        </a:spcAft>
                      </a:pPr>
                      <a:r>
                        <a:rPr lang="en-GB" sz="1800" dirty="0">
                          <a:effectLst/>
                          <a:latin typeface="+mn-lt"/>
                          <a:ea typeface="Calibri"/>
                          <a:cs typeface="Times New Roman"/>
                        </a:rPr>
                        <a:t>84</a:t>
                      </a:r>
                      <a:endParaRPr lang="en-GB" sz="1800" dirty="0">
                        <a:effectLst/>
                        <a:latin typeface="+mn-lt"/>
                        <a:ea typeface="Times New Roman"/>
                        <a:cs typeface="Times New Roman"/>
                      </a:endParaRPr>
                    </a:p>
                  </a:txBody>
                  <a:tcPr marL="68580" marR="68580" marT="0" marB="0" anchor="ctr">
                    <a:solidFill>
                      <a:schemeClr val="bg1">
                        <a:lumMod val="95000"/>
                      </a:schemeClr>
                    </a:solidFill>
                  </a:tcPr>
                </a:tc>
                <a:tc>
                  <a:txBody>
                    <a:bodyPr/>
                    <a:lstStyle/>
                    <a:p>
                      <a:pPr algn="ctr">
                        <a:spcAft>
                          <a:spcPts val="0"/>
                        </a:spcAft>
                      </a:pPr>
                      <a:r>
                        <a:rPr lang="en-GB" sz="1800" kern="1200" dirty="0" smtClean="0">
                          <a:solidFill>
                            <a:schemeClr val="dk1"/>
                          </a:solidFill>
                          <a:effectLst/>
                          <a:latin typeface="+mn-lt"/>
                          <a:ea typeface="+mn-ea"/>
                          <a:cs typeface="+mn-cs"/>
                        </a:rPr>
                        <a:t>78</a:t>
                      </a:r>
                      <a:r>
                        <a:rPr lang="en-GB" sz="1800" b="1" kern="1200" dirty="0" smtClean="0">
                          <a:solidFill>
                            <a:srgbClr val="00B050"/>
                          </a:solidFill>
                          <a:effectLst/>
                          <a:latin typeface="+mn-lt"/>
                          <a:ea typeface="+mn-ea"/>
                          <a:cs typeface="+mn-cs"/>
                        </a:rPr>
                        <a:t>*</a:t>
                      </a:r>
                      <a:endParaRPr lang="en-GB" sz="1800" b="1" dirty="0">
                        <a:solidFill>
                          <a:srgbClr val="00B050"/>
                        </a:solidFill>
                        <a:effectLst/>
                        <a:latin typeface="+mn-lt"/>
                        <a:ea typeface="Times New Roman"/>
                      </a:endParaRPr>
                    </a:p>
                  </a:txBody>
                  <a:tcPr marL="68580" marR="68580" marT="0" marB="0" anchor="ctr">
                    <a:solidFill>
                      <a:srgbClr val="FFFF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effectLst/>
                          <a:latin typeface="+mn-lt"/>
                          <a:ea typeface="+mn-ea"/>
                          <a:cs typeface="+mn-cs"/>
                        </a:rPr>
                        <a:t>74</a:t>
                      </a:r>
                      <a:endParaRPr lang="en-GB" sz="1800" dirty="0" smtClean="0">
                        <a:effectLst/>
                        <a:latin typeface="+mn-lt"/>
                        <a:ea typeface="Times New Roman"/>
                      </a:endParaRPr>
                    </a:p>
                  </a:txBody>
                  <a:tcPr marL="68580" marR="68580" marT="0" marB="0" anchor="ctr">
                    <a:solidFill>
                      <a:srgbClr val="FFFF99"/>
                    </a:solidFill>
                  </a:tcPr>
                </a:tc>
                <a:tc>
                  <a:txBody>
                    <a:bodyPr/>
                    <a:lstStyle/>
                    <a:p>
                      <a:pPr algn="ctr">
                        <a:spcAft>
                          <a:spcPts val="0"/>
                        </a:spcAft>
                      </a:pPr>
                      <a:r>
                        <a:rPr lang="en-GB" sz="1800" dirty="0" smtClean="0">
                          <a:effectLst/>
                          <a:latin typeface="+mn-lt"/>
                          <a:ea typeface="Times New Roman"/>
                        </a:rPr>
                        <a:t>Above</a:t>
                      </a:r>
                      <a:endParaRPr lang="en-GB" sz="1800" dirty="0">
                        <a:effectLst/>
                        <a:latin typeface="+mn-lt"/>
                        <a:ea typeface="Times New Roman"/>
                      </a:endParaRPr>
                    </a:p>
                  </a:txBody>
                  <a:tcPr marL="68580" marR="68580" marT="0" marB="0" anchor="ctr">
                    <a:solidFill>
                      <a:srgbClr val="00B050"/>
                    </a:solidFill>
                  </a:tcPr>
                </a:tc>
              </a:tr>
              <a:tr h="8107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kern="1200" dirty="0" smtClean="0">
                          <a:solidFill>
                            <a:schemeClr val="tx1"/>
                          </a:solidFill>
                          <a:effectLst/>
                          <a:latin typeface="+mn-lt"/>
                          <a:ea typeface="+mn-ea"/>
                          <a:cs typeface="+mn-cs"/>
                        </a:rPr>
                        <a:t>English Writing</a:t>
                      </a:r>
                      <a:endParaRPr lang="en-GB" sz="1800" b="0" dirty="0" smtClean="0">
                        <a:solidFill>
                          <a:schemeClr val="tx1"/>
                        </a:solidFill>
                        <a:effectLst/>
                        <a:latin typeface="+mn-lt"/>
                        <a:ea typeface="Times New Roman"/>
                      </a:endParaRPr>
                    </a:p>
                  </a:txBody>
                  <a:tcPr marL="68580" marR="68580" marT="0" marB="0" anchor="ctr">
                    <a:solidFill>
                      <a:srgbClr val="FFFF99"/>
                    </a:solidFill>
                  </a:tcPr>
                </a:tc>
                <a:tc>
                  <a:txBody>
                    <a:bodyPr/>
                    <a:lstStyle/>
                    <a:p>
                      <a:pPr algn="ctr">
                        <a:spcAft>
                          <a:spcPts val="0"/>
                        </a:spcAft>
                      </a:pPr>
                      <a:r>
                        <a:rPr lang="en-GB" sz="1800">
                          <a:effectLst/>
                          <a:latin typeface="+mn-lt"/>
                          <a:ea typeface="Calibri"/>
                          <a:cs typeface="Times New Roman"/>
                        </a:rPr>
                        <a:t>67</a:t>
                      </a:r>
                      <a:endParaRPr lang="en-GB" sz="1800">
                        <a:effectLst/>
                        <a:latin typeface="+mn-lt"/>
                        <a:ea typeface="Times New Roman"/>
                        <a:cs typeface="Times New Roman"/>
                      </a:endParaRPr>
                    </a:p>
                  </a:txBody>
                  <a:tcPr marL="68580" marR="68580" marT="0" marB="0" anchor="ctr">
                    <a:solidFill>
                      <a:schemeClr val="bg1">
                        <a:lumMod val="95000"/>
                      </a:schemeClr>
                    </a:solidFill>
                  </a:tcPr>
                </a:tc>
                <a:tc>
                  <a:txBody>
                    <a:bodyPr/>
                    <a:lstStyle/>
                    <a:p>
                      <a:pPr algn="ctr">
                        <a:spcAft>
                          <a:spcPts val="0"/>
                        </a:spcAft>
                      </a:pPr>
                      <a:r>
                        <a:rPr lang="en-GB" sz="1800">
                          <a:effectLst/>
                          <a:latin typeface="+mn-lt"/>
                          <a:ea typeface="Calibri"/>
                          <a:cs typeface="Times New Roman"/>
                        </a:rPr>
                        <a:t>70</a:t>
                      </a:r>
                      <a:endParaRPr lang="en-GB" sz="1800">
                        <a:effectLst/>
                        <a:latin typeface="+mn-lt"/>
                        <a:ea typeface="Times New Roman"/>
                        <a:cs typeface="Times New Roman"/>
                      </a:endParaRPr>
                    </a:p>
                  </a:txBody>
                  <a:tcPr marL="68580" marR="68580" marT="0" marB="0" anchor="ctr">
                    <a:solidFill>
                      <a:schemeClr val="bg1">
                        <a:lumMod val="95000"/>
                      </a:schemeClr>
                    </a:solidFill>
                  </a:tcPr>
                </a:tc>
                <a:tc>
                  <a:txBody>
                    <a:bodyPr/>
                    <a:lstStyle/>
                    <a:p>
                      <a:pPr algn="ctr">
                        <a:spcAft>
                          <a:spcPts val="0"/>
                        </a:spcAft>
                      </a:pPr>
                      <a:r>
                        <a:rPr lang="en-GB" sz="1800" dirty="0">
                          <a:effectLst/>
                          <a:latin typeface="+mn-lt"/>
                          <a:ea typeface="Calibri"/>
                          <a:cs typeface="Times New Roman"/>
                        </a:rPr>
                        <a:t>74</a:t>
                      </a:r>
                      <a:endParaRPr lang="en-GB" sz="1800" dirty="0">
                        <a:effectLst/>
                        <a:latin typeface="+mn-lt"/>
                        <a:ea typeface="Times New Roman"/>
                        <a:cs typeface="Times New Roman"/>
                      </a:endParaRPr>
                    </a:p>
                  </a:txBody>
                  <a:tcPr marL="68580" marR="68580" marT="0" marB="0" anchor="ctr">
                    <a:solidFill>
                      <a:schemeClr val="bg1">
                        <a:lumMod val="95000"/>
                      </a:schemeClr>
                    </a:solidFill>
                  </a:tcPr>
                </a:tc>
                <a:tc>
                  <a:txBody>
                    <a:bodyPr/>
                    <a:lstStyle/>
                    <a:p>
                      <a:pPr algn="ctr">
                        <a:spcAft>
                          <a:spcPts val="0"/>
                        </a:spcAft>
                      </a:pPr>
                      <a:r>
                        <a:rPr lang="en-GB" sz="1800" kern="1200" dirty="0" smtClean="0">
                          <a:solidFill>
                            <a:schemeClr val="dk1"/>
                          </a:solidFill>
                          <a:effectLst/>
                          <a:latin typeface="+mn-lt"/>
                          <a:ea typeface="+mn-ea"/>
                          <a:cs typeface="+mn-cs"/>
                        </a:rPr>
                        <a:t>71</a:t>
                      </a:r>
                      <a:r>
                        <a:rPr lang="en-GB" sz="1800" b="1" kern="1200" dirty="0" smtClean="0">
                          <a:solidFill>
                            <a:srgbClr val="00B050"/>
                          </a:solidFill>
                          <a:effectLst/>
                          <a:latin typeface="+mn-lt"/>
                          <a:ea typeface="+mn-ea"/>
                          <a:cs typeface="+mn-cs"/>
                        </a:rPr>
                        <a:t>*</a:t>
                      </a:r>
                      <a:endParaRPr lang="en-GB" sz="1800" b="1" dirty="0">
                        <a:solidFill>
                          <a:srgbClr val="00B050"/>
                        </a:solidFill>
                        <a:effectLst/>
                        <a:latin typeface="+mn-lt"/>
                        <a:ea typeface="Times New Roman"/>
                      </a:endParaRPr>
                    </a:p>
                  </a:txBody>
                  <a:tcPr marL="68580" marR="68580" marT="0" marB="0" anchor="ctr">
                    <a:solidFill>
                      <a:srgbClr val="FFFF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effectLst/>
                          <a:latin typeface="+mn-lt"/>
                          <a:ea typeface="+mn-ea"/>
                          <a:cs typeface="+mn-cs"/>
                        </a:rPr>
                        <a:t>65</a:t>
                      </a:r>
                      <a:endParaRPr lang="en-GB" sz="1800" dirty="0" smtClean="0">
                        <a:effectLst/>
                        <a:latin typeface="+mn-lt"/>
                        <a:ea typeface="Times New Roman"/>
                      </a:endParaRPr>
                    </a:p>
                  </a:txBody>
                  <a:tcPr marL="68580" marR="68580" marT="0" marB="0" anchor="ctr">
                    <a:solidFill>
                      <a:srgbClr val="FFFF99"/>
                    </a:solidFill>
                  </a:tcPr>
                </a:tc>
                <a:tc>
                  <a:txBody>
                    <a:bodyPr/>
                    <a:lstStyle/>
                    <a:p>
                      <a:pPr algn="ctr">
                        <a:spcAft>
                          <a:spcPts val="0"/>
                        </a:spcAft>
                      </a:pPr>
                      <a:r>
                        <a:rPr lang="en-GB" sz="1800" kern="1200" dirty="0" smtClean="0">
                          <a:solidFill>
                            <a:schemeClr val="dk1"/>
                          </a:solidFill>
                          <a:effectLst/>
                          <a:latin typeface="+mn-lt"/>
                          <a:ea typeface="Times New Roman"/>
                          <a:cs typeface="+mn-cs"/>
                        </a:rPr>
                        <a:t>Above</a:t>
                      </a:r>
                      <a:endParaRPr lang="en-GB" sz="1800" dirty="0">
                        <a:effectLst/>
                        <a:latin typeface="+mn-lt"/>
                        <a:ea typeface="Times New Roman"/>
                      </a:endParaRPr>
                    </a:p>
                  </a:txBody>
                  <a:tcPr marL="68580" marR="68580" marT="0" marB="0" anchor="ctr">
                    <a:solidFill>
                      <a:srgbClr val="00B050"/>
                    </a:solidFill>
                  </a:tcPr>
                </a:tc>
              </a:tr>
              <a:tr h="7528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kern="1200" dirty="0" smtClean="0">
                          <a:solidFill>
                            <a:schemeClr val="tx1"/>
                          </a:solidFill>
                          <a:effectLst/>
                          <a:latin typeface="+mn-lt"/>
                          <a:ea typeface="+mn-ea"/>
                          <a:cs typeface="+mn-cs"/>
                        </a:rPr>
                        <a:t>Mathematics</a:t>
                      </a:r>
                      <a:endParaRPr lang="en-GB" sz="1800" b="0" dirty="0" smtClean="0">
                        <a:solidFill>
                          <a:schemeClr val="tx1"/>
                        </a:solidFill>
                        <a:effectLst/>
                        <a:latin typeface="+mn-lt"/>
                        <a:ea typeface="Times New Roman"/>
                      </a:endParaRPr>
                    </a:p>
                  </a:txBody>
                  <a:tcPr marL="68580" marR="68580" marT="0" marB="0" anchor="ctr">
                    <a:solidFill>
                      <a:srgbClr val="FFFF99"/>
                    </a:solidFill>
                  </a:tcPr>
                </a:tc>
                <a:tc>
                  <a:txBody>
                    <a:bodyPr/>
                    <a:lstStyle/>
                    <a:p>
                      <a:pPr algn="ctr">
                        <a:spcAft>
                          <a:spcPts val="0"/>
                        </a:spcAft>
                      </a:pPr>
                      <a:r>
                        <a:rPr lang="en-GB" sz="1800" dirty="0">
                          <a:effectLst/>
                          <a:latin typeface="+mn-lt"/>
                          <a:ea typeface="Calibri"/>
                          <a:cs typeface="Times New Roman"/>
                        </a:rPr>
                        <a:t>79</a:t>
                      </a:r>
                      <a:endParaRPr lang="en-GB" sz="1800" dirty="0">
                        <a:effectLst/>
                        <a:latin typeface="+mn-lt"/>
                        <a:ea typeface="Times New Roman"/>
                        <a:cs typeface="Times New Roman"/>
                      </a:endParaRPr>
                    </a:p>
                  </a:txBody>
                  <a:tcPr marL="68580" marR="68580" marT="0" marB="0" anchor="ctr">
                    <a:solidFill>
                      <a:schemeClr val="bg1">
                        <a:lumMod val="95000"/>
                      </a:schemeClr>
                    </a:solidFill>
                  </a:tcPr>
                </a:tc>
                <a:tc>
                  <a:txBody>
                    <a:bodyPr/>
                    <a:lstStyle/>
                    <a:p>
                      <a:pPr algn="ctr">
                        <a:spcAft>
                          <a:spcPts val="0"/>
                        </a:spcAft>
                      </a:pPr>
                      <a:r>
                        <a:rPr lang="en-GB" sz="1800" dirty="0">
                          <a:effectLst/>
                          <a:latin typeface="+mn-lt"/>
                          <a:ea typeface="Calibri"/>
                          <a:cs typeface="Times New Roman"/>
                        </a:rPr>
                        <a:t>82</a:t>
                      </a:r>
                      <a:endParaRPr lang="en-GB" sz="1800" dirty="0">
                        <a:effectLst/>
                        <a:latin typeface="+mn-lt"/>
                        <a:ea typeface="Times New Roman"/>
                        <a:cs typeface="Times New Roman"/>
                      </a:endParaRPr>
                    </a:p>
                  </a:txBody>
                  <a:tcPr marL="68580" marR="68580" marT="0" marB="0" anchor="ctr">
                    <a:solidFill>
                      <a:schemeClr val="bg1">
                        <a:lumMod val="95000"/>
                      </a:schemeClr>
                    </a:solidFill>
                  </a:tcPr>
                </a:tc>
                <a:tc>
                  <a:txBody>
                    <a:bodyPr/>
                    <a:lstStyle/>
                    <a:p>
                      <a:pPr algn="ctr">
                        <a:spcAft>
                          <a:spcPts val="0"/>
                        </a:spcAft>
                      </a:pPr>
                      <a:r>
                        <a:rPr lang="en-GB" sz="1800" dirty="0">
                          <a:effectLst/>
                          <a:latin typeface="+mn-lt"/>
                          <a:ea typeface="Calibri"/>
                          <a:cs typeface="Times New Roman"/>
                        </a:rPr>
                        <a:t>84</a:t>
                      </a:r>
                      <a:endParaRPr lang="en-GB" sz="1800" dirty="0">
                        <a:effectLst/>
                        <a:latin typeface="+mn-lt"/>
                        <a:ea typeface="Times New Roman"/>
                        <a:cs typeface="Times New Roman"/>
                      </a:endParaRPr>
                    </a:p>
                  </a:txBody>
                  <a:tcPr marL="68580" marR="68580" marT="0" marB="0" anchor="ctr">
                    <a:solidFill>
                      <a:schemeClr val="bg1">
                        <a:lumMod val="95000"/>
                      </a:schemeClr>
                    </a:solidFill>
                  </a:tcPr>
                </a:tc>
                <a:tc>
                  <a:txBody>
                    <a:bodyPr/>
                    <a:lstStyle/>
                    <a:p>
                      <a:pPr algn="ctr">
                        <a:spcAft>
                          <a:spcPts val="0"/>
                        </a:spcAft>
                      </a:pPr>
                      <a:r>
                        <a:rPr lang="en-GB" sz="1800" kern="1200" dirty="0" smtClean="0">
                          <a:solidFill>
                            <a:schemeClr val="dk1"/>
                          </a:solidFill>
                          <a:effectLst/>
                          <a:latin typeface="+mn-lt"/>
                          <a:ea typeface="+mn-ea"/>
                          <a:cs typeface="+mn-cs"/>
                        </a:rPr>
                        <a:t>78</a:t>
                      </a:r>
                      <a:r>
                        <a:rPr lang="en-GB" sz="1800" b="1" kern="1200" dirty="0" smtClean="0">
                          <a:solidFill>
                            <a:srgbClr val="00B050"/>
                          </a:solidFill>
                          <a:effectLst/>
                          <a:latin typeface="+mn-lt"/>
                          <a:ea typeface="+mn-ea"/>
                          <a:cs typeface="+mn-cs"/>
                        </a:rPr>
                        <a:t>*</a:t>
                      </a:r>
                      <a:endParaRPr lang="en-GB" sz="1800" b="1" dirty="0">
                        <a:solidFill>
                          <a:srgbClr val="00B050"/>
                        </a:solidFill>
                        <a:effectLst/>
                        <a:latin typeface="+mn-lt"/>
                        <a:ea typeface="Times New Roman"/>
                      </a:endParaRPr>
                    </a:p>
                  </a:txBody>
                  <a:tcPr marL="68580" marR="68580" marT="0" marB="0" anchor="ctr">
                    <a:solidFill>
                      <a:srgbClr val="FFFF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effectLst/>
                          <a:latin typeface="+mn-lt"/>
                          <a:ea typeface="+mn-ea"/>
                          <a:cs typeface="+mn-cs"/>
                        </a:rPr>
                        <a:t>73</a:t>
                      </a:r>
                      <a:endParaRPr lang="en-GB" sz="1800" dirty="0" smtClean="0">
                        <a:effectLst/>
                        <a:latin typeface="+mn-lt"/>
                        <a:ea typeface="Times New Roman"/>
                      </a:endParaRPr>
                    </a:p>
                  </a:txBody>
                  <a:tcPr marL="68580" marR="68580" marT="0" marB="0" anchor="ctr">
                    <a:solidFill>
                      <a:srgbClr val="FFFF99"/>
                    </a:solidFill>
                  </a:tcPr>
                </a:tc>
                <a:tc>
                  <a:txBody>
                    <a:bodyPr/>
                    <a:lstStyle/>
                    <a:p>
                      <a:pPr algn="ctr">
                        <a:spcAft>
                          <a:spcPts val="0"/>
                        </a:spcAft>
                      </a:pPr>
                      <a:r>
                        <a:rPr lang="en-GB" sz="1800" dirty="0" smtClean="0">
                          <a:effectLst/>
                          <a:latin typeface="+mn-lt"/>
                          <a:ea typeface="Times New Roman"/>
                        </a:rPr>
                        <a:t>Above</a:t>
                      </a:r>
                      <a:endParaRPr lang="en-GB" sz="1800" dirty="0">
                        <a:effectLst/>
                        <a:latin typeface="+mn-lt"/>
                        <a:ea typeface="Times New Roman"/>
                      </a:endParaRPr>
                    </a:p>
                  </a:txBody>
                  <a:tcPr marL="68580" marR="68580" marT="0" marB="0" anchor="ctr">
                    <a:solidFill>
                      <a:srgbClr val="00B050"/>
                    </a:solidFill>
                  </a:tcPr>
                </a:tc>
              </a:tr>
            </a:tbl>
          </a:graphicData>
        </a:graphic>
      </p:graphicFrame>
      <p:sp>
        <p:nvSpPr>
          <p:cNvPr id="4" name="Title 1"/>
          <p:cNvSpPr txBox="1">
            <a:spLocks/>
          </p:cNvSpPr>
          <p:nvPr/>
        </p:nvSpPr>
        <p:spPr bwMode="auto">
          <a:xfrm>
            <a:off x="130460" y="5445224"/>
            <a:ext cx="8834028"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charset="0"/>
                <a:cs typeface="Arial" charset="0"/>
              </a:defRPr>
            </a:lvl2pPr>
            <a:lvl3pPr algn="ctr" rtl="0" eaLnBrk="1" fontAlgn="base" hangingPunct="1">
              <a:spcBef>
                <a:spcPct val="0"/>
              </a:spcBef>
              <a:spcAft>
                <a:spcPct val="0"/>
              </a:spcAft>
              <a:defRPr sz="3600" b="1">
                <a:solidFill>
                  <a:srgbClr val="4283C4"/>
                </a:solidFill>
                <a:latin typeface="Arial" charset="0"/>
                <a:cs typeface="Arial" charset="0"/>
              </a:defRPr>
            </a:lvl3pPr>
            <a:lvl4pPr algn="ctr" rtl="0" eaLnBrk="1" fontAlgn="base" hangingPunct="1">
              <a:spcBef>
                <a:spcPct val="0"/>
              </a:spcBef>
              <a:spcAft>
                <a:spcPct val="0"/>
              </a:spcAft>
              <a:defRPr sz="3600" b="1">
                <a:solidFill>
                  <a:srgbClr val="4283C4"/>
                </a:solidFill>
                <a:latin typeface="Arial" charset="0"/>
                <a:cs typeface="Arial" charset="0"/>
              </a:defRPr>
            </a:lvl4pPr>
            <a:lvl5pPr algn="ctr" rtl="0" eaLnBrk="1" fontAlgn="base" hangingPunct="1">
              <a:spcBef>
                <a:spcPct val="0"/>
              </a:spcBef>
              <a:spcAft>
                <a:spcPct val="0"/>
              </a:spcAft>
              <a:defRPr sz="3600" b="1">
                <a:solidFill>
                  <a:srgbClr val="4283C4"/>
                </a:solidFill>
                <a:latin typeface="Arial" charset="0"/>
                <a:cs typeface="Arial" charset="0"/>
              </a:defRPr>
            </a:lvl5pPr>
            <a:lvl6pPr marL="457200" algn="ctr" rtl="0" eaLnBrk="1" fontAlgn="base" hangingPunct="1">
              <a:spcBef>
                <a:spcPct val="0"/>
              </a:spcBef>
              <a:spcAft>
                <a:spcPct val="0"/>
              </a:spcAft>
              <a:defRPr sz="3600" b="1">
                <a:solidFill>
                  <a:srgbClr val="4283C4"/>
                </a:solidFill>
                <a:latin typeface="Arial" charset="0"/>
                <a:cs typeface="Arial" charset="0"/>
              </a:defRPr>
            </a:lvl6pPr>
            <a:lvl7pPr marL="914400" algn="ctr" rtl="0" eaLnBrk="1" fontAlgn="base" hangingPunct="1">
              <a:spcBef>
                <a:spcPct val="0"/>
              </a:spcBef>
              <a:spcAft>
                <a:spcPct val="0"/>
              </a:spcAft>
              <a:defRPr sz="3600" b="1">
                <a:solidFill>
                  <a:srgbClr val="4283C4"/>
                </a:solidFill>
                <a:latin typeface="Arial" charset="0"/>
                <a:cs typeface="Arial" charset="0"/>
              </a:defRPr>
            </a:lvl7pPr>
            <a:lvl8pPr marL="1371600" algn="ctr" rtl="0" eaLnBrk="1" fontAlgn="base" hangingPunct="1">
              <a:spcBef>
                <a:spcPct val="0"/>
              </a:spcBef>
              <a:spcAft>
                <a:spcPct val="0"/>
              </a:spcAft>
              <a:defRPr sz="3600" b="1">
                <a:solidFill>
                  <a:srgbClr val="4283C4"/>
                </a:solidFill>
                <a:latin typeface="Arial" charset="0"/>
                <a:cs typeface="Arial" charset="0"/>
              </a:defRPr>
            </a:lvl8pPr>
            <a:lvl9pPr marL="1828800" algn="ctr" rtl="0" eaLnBrk="1" fontAlgn="base" hangingPunct="1">
              <a:spcBef>
                <a:spcPct val="0"/>
              </a:spcBef>
              <a:spcAft>
                <a:spcPct val="0"/>
              </a:spcAft>
              <a:defRPr sz="3600" b="1">
                <a:solidFill>
                  <a:srgbClr val="4283C4"/>
                </a:solidFill>
                <a:latin typeface="Arial" charset="0"/>
                <a:cs typeface="Arial" charset="0"/>
              </a:defRPr>
            </a:lvl9pPr>
          </a:lstStyle>
          <a:p>
            <a:pPr algn="l"/>
            <a:r>
              <a:rPr lang="en-GB" sz="3000" dirty="0" smtClean="0">
                <a:solidFill>
                  <a:srgbClr val="00B050"/>
                </a:solidFill>
              </a:rPr>
              <a:t>*</a:t>
            </a:r>
            <a:r>
              <a:rPr lang="en-GB" sz="2400" b="0" dirty="0" smtClean="0">
                <a:solidFill>
                  <a:schemeClr val="tx1"/>
                </a:solidFill>
                <a:latin typeface="+mn-lt"/>
              </a:rPr>
              <a:t>Kent is ranked first among its statistical neighbours for these measures</a:t>
            </a:r>
          </a:p>
        </p:txBody>
      </p:sp>
    </p:spTree>
    <p:extLst>
      <p:ext uri="{BB962C8B-B14F-4D97-AF65-F5344CB8AC3E}">
        <p14:creationId xmlns:p14="http://schemas.microsoft.com/office/powerpoint/2010/main" val="299182833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430016"/>
            <a:ext cx="8229600" cy="1143000"/>
          </a:xfrm>
        </p:spPr>
        <p:txBody>
          <a:bodyPr>
            <a:normAutofit/>
          </a:bodyPr>
          <a:lstStyle/>
          <a:p>
            <a:r>
              <a:rPr lang="en-GB" dirty="0" smtClean="0">
                <a:latin typeface="+mj-lt"/>
              </a:rPr>
              <a:t>Patrick Leeson</a:t>
            </a:r>
            <a:br>
              <a:rPr lang="en-GB" dirty="0" smtClean="0">
                <a:latin typeface="+mj-lt"/>
              </a:rPr>
            </a:br>
            <a:r>
              <a:rPr lang="en-GB" sz="2200" dirty="0" smtClean="0">
                <a:latin typeface="+mj-lt"/>
              </a:rPr>
              <a:t>Corporate Director of Education and Young People’s Services</a:t>
            </a:r>
            <a:endParaRPr lang="en-GB" sz="2200" dirty="0">
              <a:latin typeface="+mj-lt"/>
            </a:endParaRPr>
          </a:p>
        </p:txBody>
      </p:sp>
    </p:spTree>
    <p:extLst>
      <p:ext uri="{BB962C8B-B14F-4D97-AF65-F5344CB8AC3E}">
        <p14:creationId xmlns:p14="http://schemas.microsoft.com/office/powerpoint/2010/main" val="2305098581"/>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260648"/>
            <a:ext cx="9144000" cy="5040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charset="0"/>
                <a:cs typeface="Arial" charset="0"/>
              </a:defRPr>
            </a:lvl2pPr>
            <a:lvl3pPr algn="ctr" rtl="0" eaLnBrk="1" fontAlgn="base" hangingPunct="1">
              <a:spcBef>
                <a:spcPct val="0"/>
              </a:spcBef>
              <a:spcAft>
                <a:spcPct val="0"/>
              </a:spcAft>
              <a:defRPr sz="3600" b="1">
                <a:solidFill>
                  <a:srgbClr val="4283C4"/>
                </a:solidFill>
                <a:latin typeface="Arial" charset="0"/>
                <a:cs typeface="Arial" charset="0"/>
              </a:defRPr>
            </a:lvl3pPr>
            <a:lvl4pPr algn="ctr" rtl="0" eaLnBrk="1" fontAlgn="base" hangingPunct="1">
              <a:spcBef>
                <a:spcPct val="0"/>
              </a:spcBef>
              <a:spcAft>
                <a:spcPct val="0"/>
              </a:spcAft>
              <a:defRPr sz="3600" b="1">
                <a:solidFill>
                  <a:srgbClr val="4283C4"/>
                </a:solidFill>
                <a:latin typeface="Arial" charset="0"/>
                <a:cs typeface="Arial" charset="0"/>
              </a:defRPr>
            </a:lvl4pPr>
            <a:lvl5pPr algn="ctr" rtl="0" eaLnBrk="1" fontAlgn="base" hangingPunct="1">
              <a:spcBef>
                <a:spcPct val="0"/>
              </a:spcBef>
              <a:spcAft>
                <a:spcPct val="0"/>
              </a:spcAft>
              <a:defRPr sz="3600" b="1">
                <a:solidFill>
                  <a:srgbClr val="4283C4"/>
                </a:solidFill>
                <a:latin typeface="Arial" charset="0"/>
                <a:cs typeface="Arial" charset="0"/>
              </a:defRPr>
            </a:lvl5pPr>
            <a:lvl6pPr marL="457200" algn="ctr" rtl="0" eaLnBrk="1" fontAlgn="base" hangingPunct="1">
              <a:spcBef>
                <a:spcPct val="0"/>
              </a:spcBef>
              <a:spcAft>
                <a:spcPct val="0"/>
              </a:spcAft>
              <a:defRPr sz="3600" b="1">
                <a:solidFill>
                  <a:srgbClr val="4283C4"/>
                </a:solidFill>
                <a:latin typeface="Arial" charset="0"/>
                <a:cs typeface="Arial" charset="0"/>
              </a:defRPr>
            </a:lvl6pPr>
            <a:lvl7pPr marL="914400" algn="ctr" rtl="0" eaLnBrk="1" fontAlgn="base" hangingPunct="1">
              <a:spcBef>
                <a:spcPct val="0"/>
              </a:spcBef>
              <a:spcAft>
                <a:spcPct val="0"/>
              </a:spcAft>
              <a:defRPr sz="3600" b="1">
                <a:solidFill>
                  <a:srgbClr val="4283C4"/>
                </a:solidFill>
                <a:latin typeface="Arial" charset="0"/>
                <a:cs typeface="Arial" charset="0"/>
              </a:defRPr>
            </a:lvl7pPr>
            <a:lvl8pPr marL="1371600" algn="ctr" rtl="0" eaLnBrk="1" fontAlgn="base" hangingPunct="1">
              <a:spcBef>
                <a:spcPct val="0"/>
              </a:spcBef>
              <a:spcAft>
                <a:spcPct val="0"/>
              </a:spcAft>
              <a:defRPr sz="3600" b="1">
                <a:solidFill>
                  <a:srgbClr val="4283C4"/>
                </a:solidFill>
                <a:latin typeface="Arial" charset="0"/>
                <a:cs typeface="Arial" charset="0"/>
              </a:defRPr>
            </a:lvl8pPr>
            <a:lvl9pPr marL="1828800" algn="ctr" rtl="0" eaLnBrk="1" fontAlgn="base" hangingPunct="1">
              <a:spcBef>
                <a:spcPct val="0"/>
              </a:spcBef>
              <a:spcAft>
                <a:spcPct val="0"/>
              </a:spcAft>
              <a:defRPr sz="3600" b="1">
                <a:solidFill>
                  <a:srgbClr val="4283C4"/>
                </a:solidFill>
                <a:latin typeface="Arial" charset="0"/>
                <a:cs typeface="Arial" charset="0"/>
              </a:defRPr>
            </a:lvl9pPr>
          </a:lstStyle>
          <a:p>
            <a:r>
              <a:rPr lang="en-GB" sz="4000" dirty="0" smtClean="0">
                <a:latin typeface="+mj-lt"/>
              </a:rPr>
              <a:t>KEY STAGE 1 - OUTCOMES</a:t>
            </a:r>
          </a:p>
        </p:txBody>
      </p:sp>
      <p:sp>
        <p:nvSpPr>
          <p:cNvPr id="5" name="Rectangle 4"/>
          <p:cNvSpPr/>
          <p:nvPr/>
        </p:nvSpPr>
        <p:spPr>
          <a:xfrm>
            <a:off x="0" y="908720"/>
            <a:ext cx="8964488" cy="3847207"/>
          </a:xfrm>
          <a:prstGeom prst="rect">
            <a:avLst/>
          </a:prstGeom>
        </p:spPr>
        <p:txBody>
          <a:bodyPr wrap="square" lIns="0" tIns="0" rIns="0" bIns="0">
            <a:spAutoFit/>
          </a:bodyPr>
          <a:lstStyle/>
          <a:p>
            <a:pPr lvl="1" algn="just"/>
            <a:endParaRPr lang="en-GB" sz="1000" dirty="0" smtClean="0"/>
          </a:p>
          <a:p>
            <a:pPr lvl="1" algn="just"/>
            <a:r>
              <a:rPr lang="en-GB" sz="2400" dirty="0"/>
              <a:t>Kent schools attaining at or above the national </a:t>
            </a:r>
            <a:r>
              <a:rPr lang="en-GB" sz="2400" dirty="0" smtClean="0"/>
              <a:t>average:</a:t>
            </a:r>
          </a:p>
          <a:p>
            <a:pPr marL="800100" lvl="1" indent="-342900" algn="just">
              <a:buFont typeface="Arial" panose="020B0604020202020204" pitchFamily="34" charset="0"/>
              <a:buChar char="•"/>
            </a:pPr>
            <a:endParaRPr lang="en-GB" sz="2400" dirty="0"/>
          </a:p>
          <a:p>
            <a:pPr marL="800100" lvl="1" indent="-342900" algn="just">
              <a:buFont typeface="Arial" panose="020B0604020202020204" pitchFamily="34" charset="0"/>
              <a:buChar char="•"/>
            </a:pPr>
            <a:r>
              <a:rPr lang="en-GB" sz="2400" b="1" dirty="0" smtClean="0"/>
              <a:t>2016 - 320 schools </a:t>
            </a:r>
            <a:r>
              <a:rPr lang="en-GB" sz="2400" dirty="0" smtClean="0"/>
              <a:t>(for pupils </a:t>
            </a:r>
            <a:r>
              <a:rPr lang="en-GB" sz="2400" dirty="0"/>
              <a:t>achieving the ‘expected standard’ for the combined </a:t>
            </a:r>
            <a:r>
              <a:rPr lang="en-GB" sz="2400" dirty="0" smtClean="0"/>
              <a:t>RWM measure)</a:t>
            </a:r>
          </a:p>
          <a:p>
            <a:pPr lvl="1" algn="just"/>
            <a:endParaRPr lang="en-GB" sz="2400" dirty="0" smtClean="0"/>
          </a:p>
          <a:p>
            <a:pPr marL="800100" lvl="1" indent="-342900" algn="just">
              <a:buFont typeface="Arial" panose="020B0604020202020204" pitchFamily="34" charset="0"/>
              <a:buChar char="•"/>
            </a:pPr>
            <a:r>
              <a:rPr lang="en-GB" sz="2400" dirty="0" smtClean="0"/>
              <a:t>In </a:t>
            </a:r>
            <a:r>
              <a:rPr lang="en-GB" sz="2400" b="1" dirty="0" smtClean="0"/>
              <a:t>2015</a:t>
            </a:r>
            <a:r>
              <a:rPr lang="en-GB" sz="2400" dirty="0" smtClean="0"/>
              <a:t>:</a:t>
            </a:r>
          </a:p>
          <a:p>
            <a:pPr marL="800100" lvl="1" indent="-342900" algn="just">
              <a:buFont typeface="Arial" panose="020B0604020202020204" pitchFamily="34" charset="0"/>
              <a:buChar char="•"/>
            </a:pPr>
            <a:endParaRPr lang="en-GB" sz="2400" b="1" dirty="0"/>
          </a:p>
          <a:p>
            <a:pPr marL="1257300" lvl="2" indent="-342900" algn="just">
              <a:buFont typeface="Calibri" panose="020F0502020204030204" pitchFamily="34" charset="0"/>
              <a:buChar char="⁻"/>
            </a:pPr>
            <a:r>
              <a:rPr lang="en-GB" sz="2400" b="1" dirty="0" smtClean="0"/>
              <a:t>286 schools </a:t>
            </a:r>
            <a:r>
              <a:rPr lang="en-GB" sz="2400" dirty="0" smtClean="0"/>
              <a:t>(for pupils </a:t>
            </a:r>
            <a:r>
              <a:rPr lang="en-GB" sz="2400" dirty="0"/>
              <a:t>achieving L2B+ in </a:t>
            </a:r>
            <a:r>
              <a:rPr lang="en-GB" sz="2400" dirty="0" smtClean="0"/>
              <a:t>Reading)</a:t>
            </a:r>
          </a:p>
          <a:p>
            <a:pPr marL="1257300" lvl="2" indent="-342900" algn="just">
              <a:buFont typeface="Calibri" panose="020F0502020204030204" pitchFamily="34" charset="0"/>
              <a:buChar char="⁻"/>
            </a:pPr>
            <a:r>
              <a:rPr lang="en-GB" sz="2400" b="1" dirty="0" smtClean="0"/>
              <a:t>273 schools </a:t>
            </a:r>
            <a:r>
              <a:rPr lang="en-GB" sz="2400" dirty="0" smtClean="0"/>
              <a:t>(for pupils achieving L2B+ in Writing)</a:t>
            </a:r>
          </a:p>
          <a:p>
            <a:pPr marL="1257300" lvl="2" indent="-342900" algn="just">
              <a:buFont typeface="Calibri" panose="020F0502020204030204" pitchFamily="34" charset="0"/>
              <a:buChar char="⁻"/>
            </a:pPr>
            <a:r>
              <a:rPr lang="en-GB" sz="2400" b="1" dirty="0" smtClean="0"/>
              <a:t>281 schools </a:t>
            </a:r>
            <a:r>
              <a:rPr lang="en-GB" sz="2400" dirty="0" smtClean="0"/>
              <a:t>(for pupils </a:t>
            </a:r>
            <a:r>
              <a:rPr lang="en-GB" sz="2400" dirty="0"/>
              <a:t>achieving L2B+ in </a:t>
            </a:r>
            <a:r>
              <a:rPr lang="en-GB" sz="2400" dirty="0" smtClean="0"/>
              <a:t>Mathematics</a:t>
            </a:r>
            <a:r>
              <a:rPr lang="en-GB" sz="2200" dirty="0" smtClean="0"/>
              <a:t>).</a:t>
            </a:r>
            <a:endParaRPr lang="en-GB" sz="2200" dirty="0"/>
          </a:p>
        </p:txBody>
      </p:sp>
    </p:spTree>
    <p:extLst>
      <p:ext uri="{BB962C8B-B14F-4D97-AF65-F5344CB8AC3E}">
        <p14:creationId xmlns:p14="http://schemas.microsoft.com/office/powerpoint/2010/main" val="75528510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0"/>
            <a:ext cx="9144000" cy="620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charset="0"/>
                <a:cs typeface="Arial" charset="0"/>
              </a:defRPr>
            </a:lvl2pPr>
            <a:lvl3pPr algn="ctr" rtl="0" eaLnBrk="1" fontAlgn="base" hangingPunct="1">
              <a:spcBef>
                <a:spcPct val="0"/>
              </a:spcBef>
              <a:spcAft>
                <a:spcPct val="0"/>
              </a:spcAft>
              <a:defRPr sz="3600" b="1">
                <a:solidFill>
                  <a:srgbClr val="4283C4"/>
                </a:solidFill>
                <a:latin typeface="Arial" charset="0"/>
                <a:cs typeface="Arial" charset="0"/>
              </a:defRPr>
            </a:lvl3pPr>
            <a:lvl4pPr algn="ctr" rtl="0" eaLnBrk="1" fontAlgn="base" hangingPunct="1">
              <a:spcBef>
                <a:spcPct val="0"/>
              </a:spcBef>
              <a:spcAft>
                <a:spcPct val="0"/>
              </a:spcAft>
              <a:defRPr sz="3600" b="1">
                <a:solidFill>
                  <a:srgbClr val="4283C4"/>
                </a:solidFill>
                <a:latin typeface="Arial" charset="0"/>
                <a:cs typeface="Arial" charset="0"/>
              </a:defRPr>
            </a:lvl4pPr>
            <a:lvl5pPr algn="ctr" rtl="0" eaLnBrk="1" fontAlgn="base" hangingPunct="1">
              <a:spcBef>
                <a:spcPct val="0"/>
              </a:spcBef>
              <a:spcAft>
                <a:spcPct val="0"/>
              </a:spcAft>
              <a:defRPr sz="3600" b="1">
                <a:solidFill>
                  <a:srgbClr val="4283C4"/>
                </a:solidFill>
                <a:latin typeface="Arial" charset="0"/>
                <a:cs typeface="Arial" charset="0"/>
              </a:defRPr>
            </a:lvl5pPr>
            <a:lvl6pPr marL="457200" algn="ctr" rtl="0" eaLnBrk="1" fontAlgn="base" hangingPunct="1">
              <a:spcBef>
                <a:spcPct val="0"/>
              </a:spcBef>
              <a:spcAft>
                <a:spcPct val="0"/>
              </a:spcAft>
              <a:defRPr sz="3600" b="1">
                <a:solidFill>
                  <a:srgbClr val="4283C4"/>
                </a:solidFill>
                <a:latin typeface="Arial" charset="0"/>
                <a:cs typeface="Arial" charset="0"/>
              </a:defRPr>
            </a:lvl6pPr>
            <a:lvl7pPr marL="914400" algn="ctr" rtl="0" eaLnBrk="1" fontAlgn="base" hangingPunct="1">
              <a:spcBef>
                <a:spcPct val="0"/>
              </a:spcBef>
              <a:spcAft>
                <a:spcPct val="0"/>
              </a:spcAft>
              <a:defRPr sz="3600" b="1">
                <a:solidFill>
                  <a:srgbClr val="4283C4"/>
                </a:solidFill>
                <a:latin typeface="Arial" charset="0"/>
                <a:cs typeface="Arial" charset="0"/>
              </a:defRPr>
            </a:lvl7pPr>
            <a:lvl8pPr marL="1371600" algn="ctr" rtl="0" eaLnBrk="1" fontAlgn="base" hangingPunct="1">
              <a:spcBef>
                <a:spcPct val="0"/>
              </a:spcBef>
              <a:spcAft>
                <a:spcPct val="0"/>
              </a:spcAft>
              <a:defRPr sz="3600" b="1">
                <a:solidFill>
                  <a:srgbClr val="4283C4"/>
                </a:solidFill>
                <a:latin typeface="Arial" charset="0"/>
                <a:cs typeface="Arial" charset="0"/>
              </a:defRPr>
            </a:lvl8pPr>
            <a:lvl9pPr marL="1828800" algn="ctr" rtl="0" eaLnBrk="1" fontAlgn="base" hangingPunct="1">
              <a:spcBef>
                <a:spcPct val="0"/>
              </a:spcBef>
              <a:spcAft>
                <a:spcPct val="0"/>
              </a:spcAft>
              <a:defRPr sz="3600" b="1">
                <a:solidFill>
                  <a:srgbClr val="4283C4"/>
                </a:solidFill>
                <a:latin typeface="Arial" charset="0"/>
                <a:cs typeface="Arial" charset="0"/>
              </a:defRPr>
            </a:lvl9pPr>
          </a:lstStyle>
          <a:p>
            <a:r>
              <a:rPr lang="en-GB" sz="2800" dirty="0" smtClean="0">
                <a:latin typeface="+mj-lt"/>
              </a:rPr>
              <a:t>KEY STAGE 1 - 2016 OUTCOMES BY AREA/DISTRICT</a:t>
            </a:r>
          </a:p>
        </p:txBody>
      </p:sp>
      <p:graphicFrame>
        <p:nvGraphicFramePr>
          <p:cNvPr id="3" name="Table 2"/>
          <p:cNvGraphicFramePr>
            <a:graphicFrameLocks noGrp="1"/>
          </p:cNvGraphicFramePr>
          <p:nvPr>
            <p:extLst>
              <p:ext uri="{D42A27DB-BD31-4B8C-83A1-F6EECF244321}">
                <p14:modId xmlns:p14="http://schemas.microsoft.com/office/powerpoint/2010/main" val="106935407"/>
              </p:ext>
            </p:extLst>
          </p:nvPr>
        </p:nvGraphicFramePr>
        <p:xfrm>
          <a:off x="251520" y="620688"/>
          <a:ext cx="8640960" cy="5400606"/>
        </p:xfrm>
        <a:graphic>
          <a:graphicData uri="http://schemas.openxmlformats.org/drawingml/2006/table">
            <a:tbl>
              <a:tblPr>
                <a:tableStyleId>{5C22544A-7EE6-4342-B048-85BDC9FD1C3A}</a:tableStyleId>
              </a:tblPr>
              <a:tblGrid>
                <a:gridCol w="3827616"/>
                <a:gridCol w="1227835"/>
                <a:gridCol w="1227835"/>
                <a:gridCol w="1227835"/>
                <a:gridCol w="1129839"/>
              </a:tblGrid>
              <a:tr h="813343">
                <a:tc>
                  <a:txBody>
                    <a:bodyPr/>
                    <a:lstStyle/>
                    <a:p>
                      <a:pPr algn="l" fontAlgn="b"/>
                      <a:r>
                        <a:rPr lang="en-GB" sz="1700" b="1" u="none" strike="noStrike" dirty="0">
                          <a:solidFill>
                            <a:schemeClr val="bg1"/>
                          </a:solidFill>
                          <a:effectLst/>
                        </a:rPr>
                        <a:t>Area/District</a:t>
                      </a:r>
                      <a:endParaRPr lang="en-GB" sz="1700" b="1" i="0" u="none" strike="noStrike" dirty="0">
                        <a:solidFill>
                          <a:schemeClr val="bg1"/>
                        </a:solidFill>
                        <a:effectLst/>
                        <a:latin typeface="Tahoma"/>
                      </a:endParaRPr>
                    </a:p>
                  </a:txBody>
                  <a:tcPr marL="9525" marR="9525" marT="9525" marB="0" anchor="b">
                    <a:solidFill>
                      <a:srgbClr val="4283C4"/>
                    </a:solidFill>
                  </a:tcPr>
                </a:tc>
                <a:tc>
                  <a:txBody>
                    <a:bodyPr/>
                    <a:lstStyle/>
                    <a:p>
                      <a:pPr algn="ctr" fontAlgn="b"/>
                      <a:r>
                        <a:rPr lang="en-GB" sz="1700" b="1" u="none" strike="noStrike" dirty="0" smtClean="0">
                          <a:solidFill>
                            <a:schemeClr val="bg1"/>
                          </a:solidFill>
                          <a:effectLst/>
                        </a:rPr>
                        <a:t>Reading </a:t>
                      </a:r>
                    </a:p>
                    <a:p>
                      <a:pPr algn="ctr" fontAlgn="b"/>
                      <a:r>
                        <a:rPr lang="en-GB" sz="1700" b="1" u="none" strike="noStrike" dirty="0" smtClean="0">
                          <a:solidFill>
                            <a:schemeClr val="bg1"/>
                          </a:solidFill>
                          <a:effectLst/>
                        </a:rPr>
                        <a:t>% EXS</a:t>
                      </a:r>
                      <a:r>
                        <a:rPr lang="en-GB" sz="1700" b="1" u="none" strike="noStrike" dirty="0">
                          <a:solidFill>
                            <a:schemeClr val="bg1"/>
                          </a:solidFill>
                          <a:effectLst/>
                        </a:rPr>
                        <a:t>+</a:t>
                      </a:r>
                      <a:endParaRPr lang="en-GB" sz="1700" b="1" i="0" u="none" strike="noStrike" dirty="0">
                        <a:solidFill>
                          <a:schemeClr val="bg1"/>
                        </a:solidFill>
                        <a:effectLst/>
                        <a:latin typeface="Tahoma"/>
                      </a:endParaRPr>
                    </a:p>
                  </a:txBody>
                  <a:tcPr marL="9525" marR="9525" marT="9525" marB="0" anchor="b">
                    <a:solidFill>
                      <a:srgbClr val="4283C4"/>
                    </a:solidFill>
                  </a:tcPr>
                </a:tc>
                <a:tc>
                  <a:txBody>
                    <a:bodyPr/>
                    <a:lstStyle/>
                    <a:p>
                      <a:pPr algn="ctr" fontAlgn="b"/>
                      <a:r>
                        <a:rPr lang="en-GB" sz="1700" b="1" u="none" strike="noStrike" dirty="0" smtClean="0">
                          <a:solidFill>
                            <a:schemeClr val="bg1"/>
                          </a:solidFill>
                          <a:effectLst/>
                        </a:rPr>
                        <a:t>Writing </a:t>
                      </a:r>
                    </a:p>
                    <a:p>
                      <a:pPr algn="ctr" fontAlgn="b"/>
                      <a:r>
                        <a:rPr lang="en-GB" sz="1700" b="1" u="none" strike="noStrike" dirty="0" smtClean="0">
                          <a:solidFill>
                            <a:schemeClr val="bg1"/>
                          </a:solidFill>
                          <a:effectLst/>
                        </a:rPr>
                        <a:t>% EXS</a:t>
                      </a:r>
                      <a:r>
                        <a:rPr lang="en-GB" sz="1700" b="1" u="none" strike="noStrike" dirty="0">
                          <a:solidFill>
                            <a:schemeClr val="bg1"/>
                          </a:solidFill>
                          <a:effectLst/>
                        </a:rPr>
                        <a:t>+</a:t>
                      </a:r>
                      <a:endParaRPr lang="en-GB" sz="1700" b="1" i="0" u="none" strike="noStrike" dirty="0">
                        <a:solidFill>
                          <a:schemeClr val="bg1"/>
                        </a:solidFill>
                        <a:effectLst/>
                        <a:latin typeface="Tahoma"/>
                      </a:endParaRPr>
                    </a:p>
                  </a:txBody>
                  <a:tcPr marL="9525" marR="9525" marT="9525" marB="0" anchor="b">
                    <a:solidFill>
                      <a:srgbClr val="4283C4"/>
                    </a:solidFill>
                  </a:tcPr>
                </a:tc>
                <a:tc>
                  <a:txBody>
                    <a:bodyPr/>
                    <a:lstStyle/>
                    <a:p>
                      <a:pPr algn="ctr" fontAlgn="b"/>
                      <a:r>
                        <a:rPr lang="en-GB" sz="1700" b="1" u="none" strike="noStrike" dirty="0" smtClean="0">
                          <a:solidFill>
                            <a:schemeClr val="bg1"/>
                          </a:solidFill>
                          <a:effectLst/>
                        </a:rPr>
                        <a:t>Maths </a:t>
                      </a:r>
                    </a:p>
                    <a:p>
                      <a:pPr algn="ctr" fontAlgn="b"/>
                      <a:r>
                        <a:rPr lang="en-GB" sz="1700" b="1" u="none" strike="noStrike" dirty="0" smtClean="0">
                          <a:solidFill>
                            <a:schemeClr val="bg1"/>
                          </a:solidFill>
                          <a:effectLst/>
                        </a:rPr>
                        <a:t>% EXS</a:t>
                      </a:r>
                      <a:r>
                        <a:rPr lang="en-GB" sz="1700" b="1" u="none" strike="noStrike" dirty="0">
                          <a:solidFill>
                            <a:schemeClr val="bg1"/>
                          </a:solidFill>
                          <a:effectLst/>
                        </a:rPr>
                        <a:t>+</a:t>
                      </a:r>
                      <a:endParaRPr lang="en-GB" sz="1700" b="1" i="0" u="none" strike="noStrike" dirty="0">
                        <a:solidFill>
                          <a:schemeClr val="bg1"/>
                        </a:solidFill>
                        <a:effectLst/>
                        <a:latin typeface="Tahoma"/>
                      </a:endParaRPr>
                    </a:p>
                  </a:txBody>
                  <a:tcPr marL="9525" marR="9525" marT="9525" marB="0" anchor="b">
                    <a:solidFill>
                      <a:srgbClr val="4283C4"/>
                    </a:solidFill>
                  </a:tcPr>
                </a:tc>
                <a:tc>
                  <a:txBody>
                    <a:bodyPr/>
                    <a:lstStyle/>
                    <a:p>
                      <a:pPr algn="ctr" fontAlgn="b"/>
                      <a:r>
                        <a:rPr lang="en-GB" sz="1700" b="1" u="none" strike="noStrike" dirty="0">
                          <a:solidFill>
                            <a:schemeClr val="bg1"/>
                          </a:solidFill>
                          <a:effectLst/>
                        </a:rPr>
                        <a:t>% Achieving EXS+ In </a:t>
                      </a:r>
                      <a:r>
                        <a:rPr lang="en-GB" sz="1700" b="1" u="none" strike="noStrike" dirty="0" smtClean="0">
                          <a:solidFill>
                            <a:schemeClr val="bg1"/>
                          </a:solidFill>
                          <a:effectLst/>
                        </a:rPr>
                        <a:t>RWM</a:t>
                      </a:r>
                      <a:endParaRPr lang="en-GB" sz="1700" b="1" i="0" u="none" strike="noStrike" dirty="0">
                        <a:solidFill>
                          <a:schemeClr val="bg1"/>
                        </a:solidFill>
                        <a:effectLst/>
                        <a:latin typeface="Tahoma"/>
                      </a:endParaRPr>
                    </a:p>
                  </a:txBody>
                  <a:tcPr marL="9525" marR="9525" marT="9525" marB="0" anchor="b">
                    <a:solidFill>
                      <a:srgbClr val="4283C4"/>
                    </a:solidFill>
                  </a:tcPr>
                </a:tc>
              </a:tr>
              <a:tr h="269839">
                <a:tc>
                  <a:txBody>
                    <a:bodyPr/>
                    <a:lstStyle/>
                    <a:p>
                      <a:pPr algn="l" fontAlgn="b"/>
                      <a:r>
                        <a:rPr lang="en-GB" sz="1700" b="1" u="none" strike="noStrike" dirty="0">
                          <a:effectLst/>
                        </a:rPr>
                        <a:t>East Kent</a:t>
                      </a:r>
                      <a:endParaRPr lang="en-GB" sz="1700" b="1" i="0" u="none" strike="noStrike" dirty="0">
                        <a:effectLst/>
                        <a:latin typeface="Tahoma"/>
                      </a:endParaRPr>
                    </a:p>
                  </a:txBody>
                  <a:tcPr marL="9525" marR="9525" marT="9525" marB="0" anchor="b">
                    <a:solidFill>
                      <a:srgbClr val="FFFF99"/>
                    </a:solidFill>
                  </a:tcPr>
                </a:tc>
                <a:tc>
                  <a:txBody>
                    <a:bodyPr/>
                    <a:lstStyle/>
                    <a:p>
                      <a:pPr algn="ctr" fontAlgn="b"/>
                      <a:r>
                        <a:rPr lang="en-GB" sz="1700" b="1" u="none" strike="noStrike" dirty="0">
                          <a:effectLst/>
                        </a:rPr>
                        <a:t>76.3</a:t>
                      </a:r>
                      <a:endParaRPr lang="en-GB" sz="1700" b="1" i="0" u="none" strike="noStrike" dirty="0">
                        <a:effectLst/>
                        <a:latin typeface="Tahoma"/>
                      </a:endParaRPr>
                    </a:p>
                  </a:txBody>
                  <a:tcPr marL="9525" marR="9525" marT="9525" marB="0" anchor="b">
                    <a:solidFill>
                      <a:srgbClr val="FFFF99"/>
                    </a:solidFill>
                  </a:tcPr>
                </a:tc>
                <a:tc>
                  <a:txBody>
                    <a:bodyPr/>
                    <a:lstStyle/>
                    <a:p>
                      <a:pPr algn="ctr" fontAlgn="b"/>
                      <a:r>
                        <a:rPr lang="en-GB" sz="1700" b="1" u="none" strike="noStrike" dirty="0">
                          <a:effectLst/>
                        </a:rPr>
                        <a:t>69.5</a:t>
                      </a:r>
                      <a:endParaRPr lang="en-GB" sz="1700" b="1" i="0" u="none" strike="noStrike" dirty="0">
                        <a:effectLst/>
                        <a:latin typeface="Tahoma"/>
                      </a:endParaRPr>
                    </a:p>
                  </a:txBody>
                  <a:tcPr marL="9525" marR="9525" marT="9525" marB="0" anchor="b">
                    <a:solidFill>
                      <a:srgbClr val="FFFF99"/>
                    </a:solidFill>
                  </a:tcPr>
                </a:tc>
                <a:tc>
                  <a:txBody>
                    <a:bodyPr/>
                    <a:lstStyle/>
                    <a:p>
                      <a:pPr algn="ctr" fontAlgn="b"/>
                      <a:r>
                        <a:rPr lang="en-GB" sz="1700" b="1" u="none" strike="noStrike" dirty="0">
                          <a:effectLst/>
                        </a:rPr>
                        <a:t>75.4</a:t>
                      </a:r>
                      <a:endParaRPr lang="en-GB" sz="1700" b="1" i="0" u="none" strike="noStrike" dirty="0">
                        <a:effectLst/>
                        <a:latin typeface="Tahoma"/>
                      </a:endParaRPr>
                    </a:p>
                  </a:txBody>
                  <a:tcPr marL="9525" marR="9525" marT="9525" marB="0" anchor="b">
                    <a:solidFill>
                      <a:srgbClr val="FFFF99"/>
                    </a:solidFill>
                  </a:tcPr>
                </a:tc>
                <a:tc>
                  <a:txBody>
                    <a:bodyPr/>
                    <a:lstStyle/>
                    <a:p>
                      <a:pPr algn="ctr" fontAlgn="b"/>
                      <a:r>
                        <a:rPr lang="en-GB" sz="1700" b="1" u="none" strike="noStrike" dirty="0">
                          <a:effectLst/>
                        </a:rPr>
                        <a:t>64.9</a:t>
                      </a:r>
                      <a:endParaRPr lang="en-GB" sz="1700" b="1" i="0" u="none" strike="noStrike" dirty="0">
                        <a:effectLst/>
                        <a:latin typeface="Tahoma"/>
                      </a:endParaRPr>
                    </a:p>
                  </a:txBody>
                  <a:tcPr marL="9525" marR="9525" marT="9525" marB="0" anchor="b">
                    <a:solidFill>
                      <a:srgbClr val="FFFF99"/>
                    </a:solidFill>
                  </a:tcPr>
                </a:tc>
              </a:tr>
              <a:tr h="269839">
                <a:tc>
                  <a:txBody>
                    <a:bodyPr/>
                    <a:lstStyle/>
                    <a:p>
                      <a:pPr algn="l" fontAlgn="b"/>
                      <a:r>
                        <a:rPr lang="en-GB" sz="1700" u="none" strike="noStrike">
                          <a:effectLst/>
                        </a:rPr>
                        <a:t>Canterbury</a:t>
                      </a:r>
                      <a:endParaRPr lang="en-GB" sz="1700" b="0" i="0" u="none" strike="noStrike">
                        <a:solidFill>
                          <a:srgbClr val="000000"/>
                        </a:solidFill>
                        <a:effectLst/>
                        <a:latin typeface="Tahoma"/>
                      </a:endParaRPr>
                    </a:p>
                  </a:txBody>
                  <a:tcPr marL="9525" marR="9525" marT="9525" marB="0" anchor="b"/>
                </a:tc>
                <a:tc>
                  <a:txBody>
                    <a:bodyPr/>
                    <a:lstStyle/>
                    <a:p>
                      <a:pPr algn="ctr" fontAlgn="b"/>
                      <a:r>
                        <a:rPr lang="en-GB" sz="1700" u="none" strike="noStrike" dirty="0">
                          <a:effectLst/>
                        </a:rPr>
                        <a:t>77.8</a:t>
                      </a:r>
                      <a:endParaRPr lang="en-GB" sz="1700" b="0" i="0" u="none" strike="noStrike" dirty="0">
                        <a:solidFill>
                          <a:srgbClr val="000000"/>
                        </a:solidFill>
                        <a:effectLst/>
                        <a:latin typeface="Tahoma"/>
                      </a:endParaRPr>
                    </a:p>
                  </a:txBody>
                  <a:tcPr marL="9525" marR="9525" marT="9525" marB="0" anchor="b"/>
                </a:tc>
                <a:tc>
                  <a:txBody>
                    <a:bodyPr/>
                    <a:lstStyle/>
                    <a:p>
                      <a:pPr algn="ctr" fontAlgn="b"/>
                      <a:r>
                        <a:rPr lang="en-GB" sz="1700" u="none" strike="noStrike">
                          <a:effectLst/>
                        </a:rPr>
                        <a:t>71.9</a:t>
                      </a:r>
                      <a:endParaRPr lang="en-GB" sz="1700" b="0" i="0" u="none" strike="noStrike">
                        <a:solidFill>
                          <a:srgbClr val="000000"/>
                        </a:solidFill>
                        <a:effectLst/>
                        <a:latin typeface="Tahoma"/>
                      </a:endParaRPr>
                    </a:p>
                  </a:txBody>
                  <a:tcPr marL="9525" marR="9525" marT="9525" marB="0" anchor="b"/>
                </a:tc>
                <a:tc>
                  <a:txBody>
                    <a:bodyPr/>
                    <a:lstStyle/>
                    <a:p>
                      <a:pPr algn="ctr" fontAlgn="b"/>
                      <a:r>
                        <a:rPr lang="en-GB" sz="1700" u="none" strike="noStrike">
                          <a:effectLst/>
                        </a:rPr>
                        <a:t>76.7</a:t>
                      </a:r>
                      <a:endParaRPr lang="en-GB" sz="1700" b="0" i="0" u="none" strike="noStrike">
                        <a:solidFill>
                          <a:srgbClr val="000000"/>
                        </a:solidFill>
                        <a:effectLst/>
                        <a:latin typeface="Tahoma"/>
                      </a:endParaRPr>
                    </a:p>
                  </a:txBody>
                  <a:tcPr marL="9525" marR="9525" marT="9525" marB="0" anchor="b"/>
                </a:tc>
                <a:tc>
                  <a:txBody>
                    <a:bodyPr/>
                    <a:lstStyle/>
                    <a:p>
                      <a:pPr algn="ctr" fontAlgn="b"/>
                      <a:r>
                        <a:rPr lang="en-GB" sz="1700" u="none" strike="noStrike">
                          <a:effectLst/>
                        </a:rPr>
                        <a:t>67.7</a:t>
                      </a:r>
                      <a:endParaRPr lang="en-GB" sz="1700" b="0" i="0" u="none" strike="noStrike">
                        <a:solidFill>
                          <a:srgbClr val="000000"/>
                        </a:solidFill>
                        <a:effectLst/>
                        <a:latin typeface="Tahoma"/>
                      </a:endParaRPr>
                    </a:p>
                  </a:txBody>
                  <a:tcPr marL="9525" marR="9525" marT="9525" marB="0" anchor="b"/>
                </a:tc>
              </a:tr>
              <a:tr h="269839">
                <a:tc>
                  <a:txBody>
                    <a:bodyPr/>
                    <a:lstStyle/>
                    <a:p>
                      <a:pPr algn="l" fontAlgn="b"/>
                      <a:r>
                        <a:rPr lang="en-GB" sz="1700" u="none" strike="noStrike">
                          <a:effectLst/>
                        </a:rPr>
                        <a:t>Swale</a:t>
                      </a:r>
                      <a:endParaRPr lang="en-GB" sz="1700" b="0" i="0" u="none" strike="noStrike">
                        <a:solidFill>
                          <a:srgbClr val="000000"/>
                        </a:solidFill>
                        <a:effectLst/>
                        <a:latin typeface="Tahoma"/>
                      </a:endParaRPr>
                    </a:p>
                  </a:txBody>
                  <a:tcPr marL="9525" marR="9525" marT="9525" marB="0" anchor="b"/>
                </a:tc>
                <a:tc>
                  <a:txBody>
                    <a:bodyPr/>
                    <a:lstStyle/>
                    <a:p>
                      <a:pPr algn="ctr" fontAlgn="b"/>
                      <a:r>
                        <a:rPr lang="en-GB" sz="1700" u="none" strike="noStrike" dirty="0">
                          <a:effectLst/>
                        </a:rPr>
                        <a:t>76.2</a:t>
                      </a:r>
                      <a:endParaRPr lang="en-GB" sz="1700" b="0" i="0" u="none" strike="noStrike" dirty="0">
                        <a:solidFill>
                          <a:srgbClr val="000000"/>
                        </a:solidFill>
                        <a:effectLst/>
                        <a:latin typeface="Tahoma"/>
                      </a:endParaRPr>
                    </a:p>
                  </a:txBody>
                  <a:tcPr marL="9525" marR="9525" marT="9525" marB="0" anchor="b"/>
                </a:tc>
                <a:tc>
                  <a:txBody>
                    <a:bodyPr/>
                    <a:lstStyle/>
                    <a:p>
                      <a:pPr algn="ctr" fontAlgn="b"/>
                      <a:r>
                        <a:rPr lang="en-GB" sz="1700" u="none" strike="noStrike" dirty="0">
                          <a:effectLst/>
                        </a:rPr>
                        <a:t>70.1</a:t>
                      </a:r>
                      <a:endParaRPr lang="en-GB" sz="1700" b="0" i="0" u="none" strike="noStrike" dirty="0">
                        <a:solidFill>
                          <a:srgbClr val="000000"/>
                        </a:solidFill>
                        <a:effectLst/>
                        <a:latin typeface="Tahoma"/>
                      </a:endParaRPr>
                    </a:p>
                  </a:txBody>
                  <a:tcPr marL="9525" marR="9525" marT="9525" marB="0" anchor="b"/>
                </a:tc>
                <a:tc>
                  <a:txBody>
                    <a:bodyPr/>
                    <a:lstStyle/>
                    <a:p>
                      <a:pPr algn="ctr" fontAlgn="b"/>
                      <a:r>
                        <a:rPr lang="en-GB" sz="1700" u="none" strike="noStrike">
                          <a:effectLst/>
                        </a:rPr>
                        <a:t>76.1</a:t>
                      </a:r>
                      <a:endParaRPr lang="en-GB" sz="1700" b="0" i="0" u="none" strike="noStrike">
                        <a:solidFill>
                          <a:srgbClr val="000000"/>
                        </a:solidFill>
                        <a:effectLst/>
                        <a:latin typeface="Tahoma"/>
                      </a:endParaRPr>
                    </a:p>
                  </a:txBody>
                  <a:tcPr marL="9525" marR="9525" marT="9525" marB="0" anchor="b"/>
                </a:tc>
                <a:tc>
                  <a:txBody>
                    <a:bodyPr/>
                    <a:lstStyle/>
                    <a:p>
                      <a:pPr algn="ctr" fontAlgn="b"/>
                      <a:r>
                        <a:rPr lang="en-GB" sz="1700" u="none" strike="noStrike" dirty="0">
                          <a:effectLst/>
                        </a:rPr>
                        <a:t>64.8</a:t>
                      </a:r>
                      <a:endParaRPr lang="en-GB" sz="1700" b="0" i="0" u="none" strike="noStrike" dirty="0">
                        <a:solidFill>
                          <a:srgbClr val="000000"/>
                        </a:solidFill>
                        <a:effectLst/>
                        <a:latin typeface="Tahoma"/>
                      </a:endParaRPr>
                    </a:p>
                  </a:txBody>
                  <a:tcPr marL="9525" marR="9525" marT="9525" marB="0" anchor="b">
                    <a:lnB w="28575" cap="flat" cmpd="sng" algn="ctr">
                      <a:solidFill>
                        <a:srgbClr val="FF0000"/>
                      </a:solidFill>
                      <a:prstDash val="solid"/>
                      <a:round/>
                      <a:headEnd type="none" w="med" len="med"/>
                      <a:tailEnd type="none" w="med" len="med"/>
                    </a:lnB>
                  </a:tcPr>
                </a:tc>
              </a:tr>
              <a:tr h="269839">
                <a:tc>
                  <a:txBody>
                    <a:bodyPr/>
                    <a:lstStyle/>
                    <a:p>
                      <a:pPr algn="l" fontAlgn="b"/>
                      <a:r>
                        <a:rPr lang="en-GB" sz="1700" u="none" strike="noStrike" dirty="0">
                          <a:effectLst/>
                        </a:rPr>
                        <a:t>Thanet</a:t>
                      </a:r>
                      <a:endParaRPr lang="en-GB" sz="1700" b="0" i="0" u="none" strike="noStrike" dirty="0">
                        <a:solidFill>
                          <a:srgbClr val="000000"/>
                        </a:solidFill>
                        <a:effectLst/>
                        <a:latin typeface="Tahoma"/>
                      </a:endParaRPr>
                    </a:p>
                  </a:txBody>
                  <a:tcPr marL="9525" marR="9525" marT="9525" marB="0" anchor="b"/>
                </a:tc>
                <a:tc>
                  <a:txBody>
                    <a:bodyPr/>
                    <a:lstStyle/>
                    <a:p>
                      <a:pPr algn="ctr" fontAlgn="b"/>
                      <a:r>
                        <a:rPr lang="en-GB" sz="1700" u="none" strike="noStrike" dirty="0">
                          <a:effectLst/>
                        </a:rPr>
                        <a:t>75.0</a:t>
                      </a:r>
                      <a:endParaRPr lang="en-GB" sz="1700" b="0" i="0" u="none" strike="noStrike" dirty="0">
                        <a:solidFill>
                          <a:srgbClr val="000000"/>
                        </a:solidFill>
                        <a:effectLst/>
                        <a:latin typeface="Tahoma"/>
                      </a:endParaRPr>
                    </a:p>
                  </a:txBody>
                  <a:tcPr marL="9525" marR="9525" marT="9525" marB="0" anchor="b"/>
                </a:tc>
                <a:tc>
                  <a:txBody>
                    <a:bodyPr/>
                    <a:lstStyle/>
                    <a:p>
                      <a:pPr algn="ctr" fontAlgn="b"/>
                      <a:r>
                        <a:rPr lang="en-GB" sz="1700" u="none" strike="noStrike">
                          <a:effectLst/>
                        </a:rPr>
                        <a:t>66.7</a:t>
                      </a:r>
                      <a:endParaRPr lang="en-GB" sz="1700" b="0" i="0" u="none" strike="noStrike">
                        <a:solidFill>
                          <a:srgbClr val="000000"/>
                        </a:solidFill>
                        <a:effectLst/>
                        <a:latin typeface="Tahoma"/>
                      </a:endParaRPr>
                    </a:p>
                  </a:txBody>
                  <a:tcPr marL="9525" marR="9525" marT="9525" marB="0" anchor="b"/>
                </a:tc>
                <a:tc>
                  <a:txBody>
                    <a:bodyPr/>
                    <a:lstStyle/>
                    <a:p>
                      <a:pPr algn="ctr" fontAlgn="b"/>
                      <a:r>
                        <a:rPr lang="en-GB" sz="1700" u="none" strike="noStrike" dirty="0">
                          <a:effectLst/>
                        </a:rPr>
                        <a:t>73.6</a:t>
                      </a:r>
                      <a:endParaRPr lang="en-GB" sz="1700" b="0" i="0" u="none" strike="noStrike" dirty="0">
                        <a:solidFill>
                          <a:srgbClr val="000000"/>
                        </a:solidFill>
                        <a:effectLst/>
                        <a:latin typeface="Tahoma"/>
                      </a:endParaRPr>
                    </a:p>
                  </a:txBody>
                  <a:tcPr marL="9525" marR="9525" marT="9525" marB="0" anchor="b">
                    <a:lnR w="28575" cap="flat" cmpd="sng" algn="ctr">
                      <a:solidFill>
                        <a:srgbClr val="FF0000"/>
                      </a:solidFill>
                      <a:prstDash val="solid"/>
                      <a:round/>
                      <a:headEnd type="none" w="med" len="med"/>
                      <a:tailEnd type="none" w="med" len="med"/>
                    </a:lnR>
                  </a:tcPr>
                </a:tc>
                <a:tc>
                  <a:txBody>
                    <a:bodyPr/>
                    <a:lstStyle/>
                    <a:p>
                      <a:pPr algn="ctr" fontAlgn="b"/>
                      <a:r>
                        <a:rPr lang="en-GB" sz="1700" u="none" strike="noStrike" dirty="0">
                          <a:effectLst/>
                        </a:rPr>
                        <a:t>62.5</a:t>
                      </a:r>
                      <a:endParaRPr lang="en-GB" sz="1700" b="0" i="0" u="none" strike="noStrike" dirty="0">
                        <a:solidFill>
                          <a:srgbClr val="000000"/>
                        </a:solidFill>
                        <a:effectLst/>
                        <a:latin typeface="Tahoma"/>
                      </a:endParaRP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r>
              <a:tr h="269839">
                <a:tc>
                  <a:txBody>
                    <a:bodyPr/>
                    <a:lstStyle/>
                    <a:p>
                      <a:pPr algn="l" fontAlgn="b"/>
                      <a:r>
                        <a:rPr lang="en-GB" sz="1700" b="1" u="none" strike="noStrike" dirty="0">
                          <a:effectLst/>
                        </a:rPr>
                        <a:t>North Kent</a:t>
                      </a:r>
                      <a:endParaRPr lang="en-GB" sz="1700" b="1" i="0" u="none" strike="noStrike" dirty="0">
                        <a:effectLst/>
                        <a:latin typeface="Tahoma"/>
                      </a:endParaRPr>
                    </a:p>
                  </a:txBody>
                  <a:tcPr marL="9525" marR="9525" marT="9525" marB="0" anchor="b">
                    <a:solidFill>
                      <a:srgbClr val="FFFF99"/>
                    </a:solidFill>
                  </a:tcPr>
                </a:tc>
                <a:tc>
                  <a:txBody>
                    <a:bodyPr/>
                    <a:lstStyle/>
                    <a:p>
                      <a:pPr algn="ctr" fontAlgn="b"/>
                      <a:r>
                        <a:rPr lang="en-GB" sz="1700" b="1" u="none" strike="noStrike" dirty="0">
                          <a:effectLst/>
                        </a:rPr>
                        <a:t>78.1</a:t>
                      </a:r>
                      <a:endParaRPr lang="en-GB" sz="1700" b="1" i="0" u="none" strike="noStrike" dirty="0">
                        <a:effectLst/>
                        <a:latin typeface="Tahoma"/>
                      </a:endParaRPr>
                    </a:p>
                  </a:txBody>
                  <a:tcPr marL="9525" marR="9525" marT="9525" marB="0" anchor="b">
                    <a:solidFill>
                      <a:srgbClr val="FFFF99"/>
                    </a:solidFill>
                  </a:tcPr>
                </a:tc>
                <a:tc>
                  <a:txBody>
                    <a:bodyPr/>
                    <a:lstStyle/>
                    <a:p>
                      <a:pPr algn="ctr" fontAlgn="b"/>
                      <a:r>
                        <a:rPr lang="en-GB" sz="1700" b="1" u="none" strike="noStrike" dirty="0">
                          <a:effectLst/>
                        </a:rPr>
                        <a:t>72.3</a:t>
                      </a:r>
                      <a:endParaRPr lang="en-GB" sz="1700" b="1" i="0" u="none" strike="noStrike" dirty="0">
                        <a:effectLst/>
                        <a:latin typeface="Tahoma"/>
                      </a:endParaRPr>
                    </a:p>
                  </a:txBody>
                  <a:tcPr marL="9525" marR="9525" marT="9525" marB="0" anchor="b">
                    <a:solidFill>
                      <a:srgbClr val="FFFF99"/>
                    </a:solidFill>
                  </a:tcPr>
                </a:tc>
                <a:tc>
                  <a:txBody>
                    <a:bodyPr/>
                    <a:lstStyle/>
                    <a:p>
                      <a:pPr algn="ctr" fontAlgn="b"/>
                      <a:r>
                        <a:rPr lang="en-GB" sz="1700" b="1" u="none" strike="noStrike" dirty="0">
                          <a:effectLst/>
                        </a:rPr>
                        <a:t>77.9</a:t>
                      </a:r>
                      <a:endParaRPr lang="en-GB" sz="1700" b="1" i="0" u="none" strike="noStrike" dirty="0">
                        <a:effectLst/>
                        <a:latin typeface="Tahoma"/>
                      </a:endParaRPr>
                    </a:p>
                  </a:txBody>
                  <a:tcPr marL="9525" marR="9525" marT="9525" marB="0" anchor="b">
                    <a:solidFill>
                      <a:srgbClr val="FFFF99"/>
                    </a:solidFill>
                  </a:tcPr>
                </a:tc>
                <a:tc>
                  <a:txBody>
                    <a:bodyPr/>
                    <a:lstStyle/>
                    <a:p>
                      <a:pPr algn="ctr" fontAlgn="b"/>
                      <a:r>
                        <a:rPr lang="en-GB" sz="1700" b="1" u="none" strike="noStrike" dirty="0">
                          <a:effectLst/>
                        </a:rPr>
                        <a:t>67.1</a:t>
                      </a:r>
                      <a:endParaRPr lang="en-GB" sz="1700" b="1" i="0" u="none" strike="noStrike" dirty="0">
                        <a:effectLst/>
                        <a:latin typeface="Tahoma"/>
                      </a:endParaRPr>
                    </a:p>
                  </a:txBody>
                  <a:tcPr marL="9525" marR="9525" marT="9525" marB="0" anchor="b">
                    <a:lnT w="28575" cap="flat" cmpd="sng" algn="ctr">
                      <a:solidFill>
                        <a:srgbClr val="FF0000"/>
                      </a:solidFill>
                      <a:prstDash val="solid"/>
                      <a:round/>
                      <a:headEnd type="none" w="med" len="med"/>
                      <a:tailEnd type="none" w="med" len="med"/>
                    </a:lnT>
                    <a:solidFill>
                      <a:srgbClr val="FFFF99"/>
                    </a:solidFill>
                  </a:tcPr>
                </a:tc>
              </a:tr>
              <a:tr h="269839">
                <a:tc>
                  <a:txBody>
                    <a:bodyPr/>
                    <a:lstStyle/>
                    <a:p>
                      <a:pPr algn="l" fontAlgn="b"/>
                      <a:r>
                        <a:rPr lang="en-GB" sz="1700" u="none" strike="noStrike" dirty="0">
                          <a:effectLst/>
                        </a:rPr>
                        <a:t>Dartford</a:t>
                      </a:r>
                      <a:endParaRPr lang="en-GB" sz="1700" b="0" i="0" u="none" strike="noStrike" dirty="0">
                        <a:solidFill>
                          <a:srgbClr val="000000"/>
                        </a:solidFill>
                        <a:effectLst/>
                        <a:latin typeface="Tahoma"/>
                      </a:endParaRPr>
                    </a:p>
                  </a:txBody>
                  <a:tcPr marL="9525" marR="9525" marT="9525" marB="0" anchor="b"/>
                </a:tc>
                <a:tc>
                  <a:txBody>
                    <a:bodyPr/>
                    <a:lstStyle/>
                    <a:p>
                      <a:pPr algn="ctr" fontAlgn="b"/>
                      <a:r>
                        <a:rPr lang="en-GB" sz="1700" u="none" strike="noStrike">
                          <a:effectLst/>
                        </a:rPr>
                        <a:t>77.7</a:t>
                      </a:r>
                      <a:endParaRPr lang="en-GB" sz="1700" b="0" i="0" u="none" strike="noStrike">
                        <a:solidFill>
                          <a:srgbClr val="000000"/>
                        </a:solidFill>
                        <a:effectLst/>
                        <a:latin typeface="Tahoma"/>
                      </a:endParaRPr>
                    </a:p>
                  </a:txBody>
                  <a:tcPr marL="9525" marR="9525" marT="9525" marB="0" anchor="b"/>
                </a:tc>
                <a:tc>
                  <a:txBody>
                    <a:bodyPr/>
                    <a:lstStyle/>
                    <a:p>
                      <a:pPr algn="ctr" fontAlgn="b"/>
                      <a:r>
                        <a:rPr lang="en-GB" sz="1700" u="none" strike="noStrike" dirty="0">
                          <a:effectLst/>
                        </a:rPr>
                        <a:t>71.6</a:t>
                      </a:r>
                      <a:endParaRPr lang="en-GB" sz="1700" b="0" i="0" u="none" strike="noStrike" dirty="0">
                        <a:solidFill>
                          <a:srgbClr val="000000"/>
                        </a:solidFill>
                        <a:effectLst/>
                        <a:latin typeface="Tahoma"/>
                      </a:endParaRPr>
                    </a:p>
                  </a:txBody>
                  <a:tcPr marL="9525" marR="9525" marT="9525" marB="0" anchor="b"/>
                </a:tc>
                <a:tc>
                  <a:txBody>
                    <a:bodyPr/>
                    <a:lstStyle/>
                    <a:p>
                      <a:pPr algn="ctr" fontAlgn="b"/>
                      <a:r>
                        <a:rPr lang="en-GB" sz="1700" u="none" strike="noStrike" dirty="0">
                          <a:effectLst/>
                        </a:rPr>
                        <a:t>77.6</a:t>
                      </a:r>
                      <a:endParaRPr lang="en-GB" sz="1700" b="0" i="0" u="none" strike="noStrike" dirty="0">
                        <a:solidFill>
                          <a:srgbClr val="000000"/>
                        </a:solidFill>
                        <a:effectLst/>
                        <a:latin typeface="Tahoma"/>
                      </a:endParaRPr>
                    </a:p>
                  </a:txBody>
                  <a:tcPr marL="9525" marR="9525" marT="9525" marB="0" anchor="b"/>
                </a:tc>
                <a:tc>
                  <a:txBody>
                    <a:bodyPr/>
                    <a:lstStyle/>
                    <a:p>
                      <a:pPr algn="ctr" fontAlgn="b"/>
                      <a:r>
                        <a:rPr lang="en-GB" sz="1700" u="none" strike="noStrike">
                          <a:effectLst/>
                        </a:rPr>
                        <a:t>65.4</a:t>
                      </a:r>
                      <a:endParaRPr lang="en-GB" sz="1700" b="0" i="0" u="none" strike="noStrike">
                        <a:solidFill>
                          <a:srgbClr val="000000"/>
                        </a:solidFill>
                        <a:effectLst/>
                        <a:latin typeface="Tahoma"/>
                      </a:endParaRPr>
                    </a:p>
                  </a:txBody>
                  <a:tcPr marL="9525" marR="9525" marT="9525" marB="0" anchor="b"/>
                </a:tc>
              </a:tr>
              <a:tr h="269839">
                <a:tc>
                  <a:txBody>
                    <a:bodyPr/>
                    <a:lstStyle/>
                    <a:p>
                      <a:pPr algn="l" fontAlgn="b"/>
                      <a:r>
                        <a:rPr lang="en-GB" sz="1700" u="none" strike="noStrike">
                          <a:effectLst/>
                        </a:rPr>
                        <a:t>Gravesham</a:t>
                      </a:r>
                      <a:endParaRPr lang="en-GB" sz="1700" b="0" i="0" u="none" strike="noStrike">
                        <a:solidFill>
                          <a:srgbClr val="000000"/>
                        </a:solidFill>
                        <a:effectLst/>
                        <a:latin typeface="Tahoma"/>
                      </a:endParaRPr>
                    </a:p>
                  </a:txBody>
                  <a:tcPr marL="9525" marR="9525" marT="9525" marB="0" anchor="b"/>
                </a:tc>
                <a:tc>
                  <a:txBody>
                    <a:bodyPr/>
                    <a:lstStyle/>
                    <a:p>
                      <a:pPr algn="ctr" fontAlgn="b"/>
                      <a:r>
                        <a:rPr lang="en-GB" sz="1700" u="none" strike="noStrike">
                          <a:effectLst/>
                        </a:rPr>
                        <a:t>73.8</a:t>
                      </a:r>
                      <a:endParaRPr lang="en-GB" sz="1700" b="0" i="0" u="none" strike="noStrike">
                        <a:solidFill>
                          <a:srgbClr val="000000"/>
                        </a:solidFill>
                        <a:effectLst/>
                        <a:latin typeface="Tahoma"/>
                      </a:endParaRPr>
                    </a:p>
                  </a:txBody>
                  <a:tcPr marL="9525" marR="9525" marT="9525" marB="0" anchor="b"/>
                </a:tc>
                <a:tc>
                  <a:txBody>
                    <a:bodyPr/>
                    <a:lstStyle/>
                    <a:p>
                      <a:pPr algn="ctr" fontAlgn="b"/>
                      <a:r>
                        <a:rPr lang="en-GB" sz="1700" u="none" strike="noStrike" dirty="0">
                          <a:effectLst/>
                        </a:rPr>
                        <a:t>70.5</a:t>
                      </a:r>
                      <a:endParaRPr lang="en-GB" sz="1700" b="0" i="0" u="none" strike="noStrike" dirty="0">
                        <a:solidFill>
                          <a:srgbClr val="000000"/>
                        </a:solidFill>
                        <a:effectLst/>
                        <a:latin typeface="Tahoma"/>
                      </a:endParaRPr>
                    </a:p>
                  </a:txBody>
                  <a:tcPr marL="9525" marR="9525" marT="9525" marB="0" anchor="b"/>
                </a:tc>
                <a:tc>
                  <a:txBody>
                    <a:bodyPr/>
                    <a:lstStyle/>
                    <a:p>
                      <a:pPr algn="ctr" fontAlgn="b"/>
                      <a:r>
                        <a:rPr lang="en-GB" sz="1700" u="none" strike="noStrike" dirty="0">
                          <a:effectLst/>
                        </a:rPr>
                        <a:t>74.9</a:t>
                      </a:r>
                      <a:endParaRPr lang="en-GB" sz="1700" b="0" i="0" u="none" strike="noStrike" dirty="0">
                        <a:solidFill>
                          <a:srgbClr val="000000"/>
                        </a:solidFill>
                        <a:effectLst/>
                        <a:latin typeface="Tahoma"/>
                      </a:endParaRPr>
                    </a:p>
                  </a:txBody>
                  <a:tcPr marL="9525" marR="9525" marT="9525" marB="0" anchor="b"/>
                </a:tc>
                <a:tc>
                  <a:txBody>
                    <a:bodyPr/>
                    <a:lstStyle/>
                    <a:p>
                      <a:pPr algn="ctr" fontAlgn="b"/>
                      <a:r>
                        <a:rPr lang="en-GB" sz="1700" u="none" strike="noStrike" dirty="0">
                          <a:effectLst/>
                        </a:rPr>
                        <a:t>64.3</a:t>
                      </a:r>
                      <a:endParaRPr lang="en-GB" sz="1700" b="0" i="0" u="none" strike="noStrike" dirty="0">
                        <a:solidFill>
                          <a:srgbClr val="000000"/>
                        </a:solidFill>
                        <a:effectLst/>
                        <a:latin typeface="Tahoma"/>
                      </a:endParaRPr>
                    </a:p>
                  </a:txBody>
                  <a:tcPr marL="9525" marR="9525" marT="9525" marB="0" anchor="b">
                    <a:lnB w="28575" cap="flat" cmpd="sng" algn="ctr">
                      <a:solidFill>
                        <a:srgbClr val="00B050"/>
                      </a:solidFill>
                      <a:prstDash val="solid"/>
                      <a:round/>
                      <a:headEnd type="none" w="med" len="med"/>
                      <a:tailEnd type="none" w="med" len="med"/>
                    </a:lnB>
                  </a:tcPr>
                </a:tc>
              </a:tr>
              <a:tr h="269839">
                <a:tc>
                  <a:txBody>
                    <a:bodyPr/>
                    <a:lstStyle/>
                    <a:p>
                      <a:pPr algn="l" fontAlgn="b"/>
                      <a:r>
                        <a:rPr lang="en-GB" sz="1700" u="none" strike="noStrike" dirty="0">
                          <a:effectLst/>
                        </a:rPr>
                        <a:t>Sevenoaks</a:t>
                      </a:r>
                      <a:endParaRPr lang="en-GB" sz="1700" b="0" i="0" u="none" strike="noStrike" dirty="0">
                        <a:solidFill>
                          <a:srgbClr val="000000"/>
                        </a:solidFill>
                        <a:effectLst/>
                        <a:latin typeface="Tahoma"/>
                      </a:endParaRPr>
                    </a:p>
                  </a:txBody>
                  <a:tcPr marL="9525" marR="9525" marT="9525" marB="0" anchor="b"/>
                </a:tc>
                <a:tc>
                  <a:txBody>
                    <a:bodyPr/>
                    <a:lstStyle/>
                    <a:p>
                      <a:pPr algn="ctr" fontAlgn="b"/>
                      <a:r>
                        <a:rPr lang="en-GB" sz="1700" u="none" strike="noStrike">
                          <a:effectLst/>
                        </a:rPr>
                        <a:t>83.0</a:t>
                      </a:r>
                      <a:endParaRPr lang="en-GB" sz="1700" b="0" i="0" u="none" strike="noStrike">
                        <a:solidFill>
                          <a:srgbClr val="000000"/>
                        </a:solidFill>
                        <a:effectLst/>
                        <a:latin typeface="Tahoma"/>
                      </a:endParaRPr>
                    </a:p>
                  </a:txBody>
                  <a:tcPr marL="9525" marR="9525" marT="9525" marB="0" anchor="b"/>
                </a:tc>
                <a:tc>
                  <a:txBody>
                    <a:bodyPr/>
                    <a:lstStyle/>
                    <a:p>
                      <a:pPr algn="ctr" fontAlgn="b"/>
                      <a:r>
                        <a:rPr lang="en-GB" sz="1700" u="none" strike="noStrike" dirty="0">
                          <a:effectLst/>
                        </a:rPr>
                        <a:t>74.9</a:t>
                      </a:r>
                      <a:endParaRPr lang="en-GB" sz="1700" b="0" i="0" u="none" strike="noStrike" dirty="0">
                        <a:solidFill>
                          <a:srgbClr val="000000"/>
                        </a:solidFill>
                        <a:effectLst/>
                        <a:latin typeface="Tahoma"/>
                      </a:endParaRPr>
                    </a:p>
                  </a:txBody>
                  <a:tcPr marL="9525" marR="9525" marT="9525" marB="0" anchor="b"/>
                </a:tc>
                <a:tc>
                  <a:txBody>
                    <a:bodyPr/>
                    <a:lstStyle/>
                    <a:p>
                      <a:pPr algn="ctr" fontAlgn="b"/>
                      <a:r>
                        <a:rPr lang="en-GB" sz="1700" u="none" strike="noStrike" dirty="0">
                          <a:effectLst/>
                        </a:rPr>
                        <a:t>81.3</a:t>
                      </a:r>
                      <a:endParaRPr lang="en-GB" sz="1700" b="0" i="0" u="none" strike="noStrike" dirty="0">
                        <a:solidFill>
                          <a:srgbClr val="000000"/>
                        </a:solidFill>
                        <a:effectLst/>
                        <a:latin typeface="Tahoma"/>
                      </a:endParaRPr>
                    </a:p>
                  </a:txBody>
                  <a:tcPr marL="9525" marR="9525" marT="9525" marB="0" anchor="b">
                    <a:lnR w="28575" cap="flat" cmpd="sng" algn="ctr">
                      <a:solidFill>
                        <a:srgbClr val="00B050"/>
                      </a:solidFill>
                      <a:prstDash val="solid"/>
                      <a:round/>
                      <a:headEnd type="none" w="med" len="med"/>
                      <a:tailEnd type="none" w="med" len="med"/>
                    </a:lnR>
                  </a:tcPr>
                </a:tc>
                <a:tc>
                  <a:txBody>
                    <a:bodyPr/>
                    <a:lstStyle/>
                    <a:p>
                      <a:pPr algn="ctr" fontAlgn="b"/>
                      <a:r>
                        <a:rPr lang="en-GB" sz="1700" u="none" strike="noStrike" dirty="0">
                          <a:effectLst/>
                        </a:rPr>
                        <a:t>71.7</a:t>
                      </a:r>
                      <a:endParaRPr lang="en-GB" sz="1700" b="0" i="0" u="none" strike="noStrike" dirty="0">
                        <a:solidFill>
                          <a:srgbClr val="000000"/>
                        </a:solidFill>
                        <a:effectLst/>
                        <a:latin typeface="Tahoma"/>
                      </a:endParaRPr>
                    </a:p>
                  </a:txBody>
                  <a:tcPr marL="9525" marR="9525" marT="9525" marB="0" anchor="b">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tcPr>
                </a:tc>
              </a:tr>
              <a:tr h="269839">
                <a:tc>
                  <a:txBody>
                    <a:bodyPr/>
                    <a:lstStyle/>
                    <a:p>
                      <a:pPr algn="l" fontAlgn="b"/>
                      <a:r>
                        <a:rPr lang="en-GB" sz="1700" b="1" u="none" strike="noStrike" dirty="0">
                          <a:effectLst/>
                        </a:rPr>
                        <a:t>South Kent</a:t>
                      </a:r>
                      <a:endParaRPr lang="en-GB" sz="1700" b="1" i="0" u="none" strike="noStrike" dirty="0">
                        <a:effectLst/>
                        <a:latin typeface="Tahoma"/>
                      </a:endParaRPr>
                    </a:p>
                  </a:txBody>
                  <a:tcPr marL="9525" marR="9525" marT="9525" marB="0" anchor="b">
                    <a:solidFill>
                      <a:srgbClr val="FFFF99"/>
                    </a:solidFill>
                  </a:tcPr>
                </a:tc>
                <a:tc>
                  <a:txBody>
                    <a:bodyPr/>
                    <a:lstStyle/>
                    <a:p>
                      <a:pPr algn="ctr" fontAlgn="b"/>
                      <a:r>
                        <a:rPr lang="en-GB" sz="1700" b="1" u="none" strike="noStrike" dirty="0">
                          <a:effectLst/>
                        </a:rPr>
                        <a:t>78.2</a:t>
                      </a:r>
                      <a:endParaRPr lang="en-GB" sz="1700" b="1" i="0" u="none" strike="noStrike" dirty="0">
                        <a:effectLst/>
                        <a:latin typeface="Tahoma"/>
                      </a:endParaRPr>
                    </a:p>
                  </a:txBody>
                  <a:tcPr marL="9525" marR="9525" marT="9525" marB="0" anchor="b">
                    <a:solidFill>
                      <a:srgbClr val="FFFF99"/>
                    </a:solidFill>
                  </a:tcPr>
                </a:tc>
                <a:tc>
                  <a:txBody>
                    <a:bodyPr/>
                    <a:lstStyle/>
                    <a:p>
                      <a:pPr algn="ctr" fontAlgn="b"/>
                      <a:r>
                        <a:rPr lang="en-GB" sz="1700" b="1" u="none" strike="noStrike" dirty="0">
                          <a:effectLst/>
                        </a:rPr>
                        <a:t>70.2</a:t>
                      </a:r>
                      <a:endParaRPr lang="en-GB" sz="1700" b="1" i="0" u="none" strike="noStrike" dirty="0">
                        <a:effectLst/>
                        <a:latin typeface="Tahoma"/>
                      </a:endParaRPr>
                    </a:p>
                  </a:txBody>
                  <a:tcPr marL="9525" marR="9525" marT="9525" marB="0" anchor="b">
                    <a:solidFill>
                      <a:srgbClr val="FFFF99"/>
                    </a:solidFill>
                  </a:tcPr>
                </a:tc>
                <a:tc>
                  <a:txBody>
                    <a:bodyPr/>
                    <a:lstStyle/>
                    <a:p>
                      <a:pPr algn="ctr" fontAlgn="b"/>
                      <a:r>
                        <a:rPr lang="en-GB" sz="1700" b="1" u="none" strike="noStrike" dirty="0">
                          <a:effectLst/>
                        </a:rPr>
                        <a:t>77.3</a:t>
                      </a:r>
                      <a:endParaRPr lang="en-GB" sz="1700" b="1" i="0" u="none" strike="noStrike" dirty="0">
                        <a:effectLst/>
                        <a:latin typeface="Tahoma"/>
                      </a:endParaRPr>
                    </a:p>
                  </a:txBody>
                  <a:tcPr marL="9525" marR="9525" marT="9525" marB="0" anchor="b">
                    <a:solidFill>
                      <a:srgbClr val="FFFF99"/>
                    </a:solidFill>
                  </a:tcPr>
                </a:tc>
                <a:tc>
                  <a:txBody>
                    <a:bodyPr/>
                    <a:lstStyle/>
                    <a:p>
                      <a:pPr algn="ctr" fontAlgn="b"/>
                      <a:r>
                        <a:rPr lang="en-GB" sz="1700" b="1" u="none" strike="noStrike" dirty="0">
                          <a:effectLst/>
                        </a:rPr>
                        <a:t>65.6</a:t>
                      </a:r>
                      <a:endParaRPr lang="en-GB" sz="1700" b="1" i="0" u="none" strike="noStrike" dirty="0">
                        <a:effectLst/>
                        <a:latin typeface="Tahoma"/>
                      </a:endParaRPr>
                    </a:p>
                  </a:txBody>
                  <a:tcPr marL="9525" marR="9525" marT="9525" marB="0" anchor="b">
                    <a:lnT w="28575" cap="flat" cmpd="sng" algn="ctr">
                      <a:solidFill>
                        <a:srgbClr val="00B050"/>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solidFill>
                      <a:srgbClr val="FFFF99"/>
                    </a:solidFill>
                  </a:tcPr>
                </a:tc>
              </a:tr>
              <a:tr h="269839">
                <a:tc>
                  <a:txBody>
                    <a:bodyPr/>
                    <a:lstStyle/>
                    <a:p>
                      <a:pPr algn="l" fontAlgn="b"/>
                      <a:r>
                        <a:rPr lang="en-GB" sz="1700" u="none" strike="noStrike" dirty="0">
                          <a:effectLst/>
                        </a:rPr>
                        <a:t>Ashford</a:t>
                      </a:r>
                      <a:endParaRPr lang="en-GB" sz="1700" b="0" i="0" u="none" strike="noStrike" dirty="0">
                        <a:solidFill>
                          <a:srgbClr val="000000"/>
                        </a:solidFill>
                        <a:effectLst/>
                        <a:latin typeface="Tahoma"/>
                      </a:endParaRPr>
                    </a:p>
                  </a:txBody>
                  <a:tcPr marL="9525" marR="9525" marT="9525" marB="0" anchor="b"/>
                </a:tc>
                <a:tc>
                  <a:txBody>
                    <a:bodyPr/>
                    <a:lstStyle/>
                    <a:p>
                      <a:pPr algn="ctr" fontAlgn="b"/>
                      <a:r>
                        <a:rPr lang="en-GB" sz="1700" u="none" strike="noStrike">
                          <a:effectLst/>
                        </a:rPr>
                        <a:t>76.3</a:t>
                      </a:r>
                      <a:endParaRPr lang="en-GB" sz="1700" b="0" i="0" u="none" strike="noStrike">
                        <a:solidFill>
                          <a:srgbClr val="000000"/>
                        </a:solidFill>
                        <a:effectLst/>
                        <a:latin typeface="Tahoma"/>
                      </a:endParaRPr>
                    </a:p>
                  </a:txBody>
                  <a:tcPr marL="9525" marR="9525" marT="9525" marB="0" anchor="b"/>
                </a:tc>
                <a:tc>
                  <a:txBody>
                    <a:bodyPr/>
                    <a:lstStyle/>
                    <a:p>
                      <a:pPr algn="ctr" fontAlgn="b"/>
                      <a:r>
                        <a:rPr lang="en-GB" sz="1700" u="none" strike="noStrike" dirty="0">
                          <a:effectLst/>
                        </a:rPr>
                        <a:t>68.8</a:t>
                      </a:r>
                      <a:endParaRPr lang="en-GB" sz="1700" b="0" i="0" u="none" strike="noStrike" dirty="0">
                        <a:solidFill>
                          <a:srgbClr val="000000"/>
                        </a:solidFill>
                        <a:effectLst/>
                        <a:latin typeface="Tahoma"/>
                      </a:endParaRPr>
                    </a:p>
                  </a:txBody>
                  <a:tcPr marL="9525" marR="9525" marT="9525" marB="0" anchor="b"/>
                </a:tc>
                <a:tc>
                  <a:txBody>
                    <a:bodyPr/>
                    <a:lstStyle/>
                    <a:p>
                      <a:pPr algn="ctr" fontAlgn="b"/>
                      <a:r>
                        <a:rPr lang="en-GB" sz="1700" u="none" strike="noStrike" dirty="0">
                          <a:effectLst/>
                        </a:rPr>
                        <a:t>76.6</a:t>
                      </a:r>
                      <a:endParaRPr lang="en-GB" sz="1700" b="0" i="0" u="none" strike="noStrike" dirty="0">
                        <a:solidFill>
                          <a:srgbClr val="000000"/>
                        </a:solidFill>
                        <a:effectLst/>
                        <a:latin typeface="Tahoma"/>
                      </a:endParaRPr>
                    </a:p>
                  </a:txBody>
                  <a:tcPr marL="9525" marR="9525" marT="9525" marB="0" anchor="b">
                    <a:lnR w="28575" cap="flat" cmpd="sng" algn="ctr">
                      <a:solidFill>
                        <a:schemeClr val="accent6">
                          <a:lumMod val="75000"/>
                        </a:schemeClr>
                      </a:solidFill>
                      <a:prstDash val="solid"/>
                      <a:round/>
                      <a:headEnd type="none" w="med" len="med"/>
                      <a:tailEnd type="none" w="med" len="med"/>
                    </a:lnR>
                  </a:tcPr>
                </a:tc>
                <a:tc>
                  <a:txBody>
                    <a:bodyPr/>
                    <a:lstStyle/>
                    <a:p>
                      <a:pPr algn="ctr" fontAlgn="b"/>
                      <a:r>
                        <a:rPr lang="en-GB" sz="1700" u="none" strike="noStrike" dirty="0">
                          <a:effectLst/>
                        </a:rPr>
                        <a:t>63.7</a:t>
                      </a:r>
                      <a:endParaRPr lang="en-GB" sz="1700" b="0" i="0" u="none" strike="noStrike" dirty="0">
                        <a:solidFill>
                          <a:srgbClr val="000000"/>
                        </a:solidFill>
                        <a:effectLst/>
                        <a:latin typeface="Tahoma"/>
                      </a:endParaRPr>
                    </a:p>
                  </a:txBody>
                  <a:tcPr marL="9525" marR="9525" marT="9525" marB="0" anchor="b">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tcPr>
                </a:tc>
              </a:tr>
              <a:tr h="269839">
                <a:tc>
                  <a:txBody>
                    <a:bodyPr/>
                    <a:lstStyle/>
                    <a:p>
                      <a:pPr algn="l" fontAlgn="b"/>
                      <a:r>
                        <a:rPr lang="en-GB" sz="1700" u="none" strike="noStrike">
                          <a:effectLst/>
                        </a:rPr>
                        <a:t>Dover</a:t>
                      </a:r>
                      <a:endParaRPr lang="en-GB" sz="1700" b="0" i="0" u="none" strike="noStrike">
                        <a:solidFill>
                          <a:srgbClr val="000000"/>
                        </a:solidFill>
                        <a:effectLst/>
                        <a:latin typeface="Tahoma"/>
                      </a:endParaRPr>
                    </a:p>
                  </a:txBody>
                  <a:tcPr marL="9525" marR="9525" marT="9525" marB="0" anchor="b"/>
                </a:tc>
                <a:tc>
                  <a:txBody>
                    <a:bodyPr/>
                    <a:lstStyle/>
                    <a:p>
                      <a:pPr algn="ctr" fontAlgn="b"/>
                      <a:r>
                        <a:rPr lang="en-GB" sz="1700" u="none" strike="noStrike">
                          <a:effectLst/>
                        </a:rPr>
                        <a:t>80.5</a:t>
                      </a:r>
                      <a:endParaRPr lang="en-GB" sz="1700" b="0" i="0" u="none" strike="noStrike">
                        <a:solidFill>
                          <a:srgbClr val="000000"/>
                        </a:solidFill>
                        <a:effectLst/>
                        <a:latin typeface="Tahoma"/>
                      </a:endParaRPr>
                    </a:p>
                  </a:txBody>
                  <a:tcPr marL="9525" marR="9525" marT="9525" marB="0" anchor="b"/>
                </a:tc>
                <a:tc>
                  <a:txBody>
                    <a:bodyPr/>
                    <a:lstStyle/>
                    <a:p>
                      <a:pPr algn="ctr" fontAlgn="b"/>
                      <a:r>
                        <a:rPr lang="en-GB" sz="1700" u="none" strike="noStrike">
                          <a:effectLst/>
                        </a:rPr>
                        <a:t>73.2</a:t>
                      </a:r>
                      <a:endParaRPr lang="en-GB" sz="1700" b="0" i="0" u="none" strike="noStrike">
                        <a:solidFill>
                          <a:srgbClr val="000000"/>
                        </a:solidFill>
                        <a:effectLst/>
                        <a:latin typeface="Tahoma"/>
                      </a:endParaRPr>
                    </a:p>
                  </a:txBody>
                  <a:tcPr marL="9525" marR="9525" marT="9525" marB="0" anchor="b"/>
                </a:tc>
                <a:tc>
                  <a:txBody>
                    <a:bodyPr/>
                    <a:lstStyle/>
                    <a:p>
                      <a:pPr algn="ctr" fontAlgn="b"/>
                      <a:r>
                        <a:rPr lang="en-GB" sz="1700" u="none" strike="noStrike" dirty="0">
                          <a:effectLst/>
                        </a:rPr>
                        <a:t>79.1</a:t>
                      </a:r>
                      <a:endParaRPr lang="en-GB" sz="1700" b="0" i="0" u="none" strike="noStrike" dirty="0">
                        <a:solidFill>
                          <a:srgbClr val="000000"/>
                        </a:solidFill>
                        <a:effectLst/>
                        <a:latin typeface="Tahoma"/>
                      </a:endParaRPr>
                    </a:p>
                  </a:txBody>
                  <a:tcPr marL="9525" marR="9525" marT="9525" marB="0" anchor="b"/>
                </a:tc>
                <a:tc>
                  <a:txBody>
                    <a:bodyPr/>
                    <a:lstStyle/>
                    <a:p>
                      <a:pPr algn="ctr" fontAlgn="b"/>
                      <a:r>
                        <a:rPr lang="en-GB" sz="1700" u="none" strike="noStrike" dirty="0">
                          <a:effectLst/>
                        </a:rPr>
                        <a:t>69.0</a:t>
                      </a:r>
                      <a:endParaRPr lang="en-GB" sz="1700" b="0" i="0" u="none" strike="noStrike" dirty="0">
                        <a:solidFill>
                          <a:srgbClr val="000000"/>
                        </a:solidFill>
                        <a:effectLst/>
                        <a:latin typeface="Tahoma"/>
                      </a:endParaRPr>
                    </a:p>
                  </a:txBody>
                  <a:tcPr marL="9525" marR="9525" marT="9525" marB="0" anchor="b">
                    <a:lnT w="28575" cap="flat" cmpd="sng" algn="ctr">
                      <a:solidFill>
                        <a:schemeClr val="accent6">
                          <a:lumMod val="75000"/>
                        </a:schemeClr>
                      </a:solidFill>
                      <a:prstDash val="solid"/>
                      <a:round/>
                      <a:headEnd type="none" w="med" len="med"/>
                      <a:tailEnd type="none" w="med" len="med"/>
                    </a:lnT>
                  </a:tcPr>
                </a:tc>
              </a:tr>
              <a:tr h="269839">
                <a:tc>
                  <a:txBody>
                    <a:bodyPr/>
                    <a:lstStyle/>
                    <a:p>
                      <a:pPr algn="l" fontAlgn="b"/>
                      <a:r>
                        <a:rPr lang="en-GB" sz="1700" u="none" strike="noStrike">
                          <a:effectLst/>
                        </a:rPr>
                        <a:t>Shepway</a:t>
                      </a:r>
                      <a:endParaRPr lang="en-GB" sz="1700" b="0" i="0" u="none" strike="noStrike">
                        <a:solidFill>
                          <a:srgbClr val="000000"/>
                        </a:solidFill>
                        <a:effectLst/>
                        <a:latin typeface="Tahoma"/>
                      </a:endParaRPr>
                    </a:p>
                  </a:txBody>
                  <a:tcPr marL="9525" marR="9525" marT="9525" marB="0" anchor="b"/>
                </a:tc>
                <a:tc>
                  <a:txBody>
                    <a:bodyPr/>
                    <a:lstStyle/>
                    <a:p>
                      <a:pPr algn="ctr" fontAlgn="b"/>
                      <a:r>
                        <a:rPr lang="en-GB" sz="1700" u="none" strike="noStrike">
                          <a:effectLst/>
                        </a:rPr>
                        <a:t>78.4</a:t>
                      </a:r>
                      <a:endParaRPr lang="en-GB" sz="1700" b="0" i="0" u="none" strike="noStrike">
                        <a:solidFill>
                          <a:srgbClr val="000000"/>
                        </a:solidFill>
                        <a:effectLst/>
                        <a:latin typeface="Tahoma"/>
                      </a:endParaRPr>
                    </a:p>
                  </a:txBody>
                  <a:tcPr marL="9525" marR="9525" marT="9525" marB="0" anchor="b"/>
                </a:tc>
                <a:tc>
                  <a:txBody>
                    <a:bodyPr/>
                    <a:lstStyle/>
                    <a:p>
                      <a:pPr algn="ctr" fontAlgn="b"/>
                      <a:r>
                        <a:rPr lang="en-GB" sz="1700" u="none" strike="noStrike">
                          <a:effectLst/>
                        </a:rPr>
                        <a:t>69.0</a:t>
                      </a:r>
                      <a:endParaRPr lang="en-GB" sz="1700" b="0" i="0" u="none" strike="noStrike">
                        <a:solidFill>
                          <a:srgbClr val="000000"/>
                        </a:solidFill>
                        <a:effectLst/>
                        <a:latin typeface="Tahoma"/>
                      </a:endParaRPr>
                    </a:p>
                  </a:txBody>
                  <a:tcPr marL="9525" marR="9525" marT="9525" marB="0" anchor="b"/>
                </a:tc>
                <a:tc>
                  <a:txBody>
                    <a:bodyPr/>
                    <a:lstStyle/>
                    <a:p>
                      <a:pPr algn="ctr" fontAlgn="b"/>
                      <a:r>
                        <a:rPr lang="en-GB" sz="1700" u="none" strike="noStrike" dirty="0">
                          <a:effectLst/>
                        </a:rPr>
                        <a:t>76.3</a:t>
                      </a:r>
                      <a:endParaRPr lang="en-GB" sz="1700" b="0" i="0" u="none" strike="noStrike" dirty="0">
                        <a:solidFill>
                          <a:srgbClr val="000000"/>
                        </a:solidFill>
                        <a:effectLst/>
                        <a:latin typeface="Tahoma"/>
                      </a:endParaRPr>
                    </a:p>
                  </a:txBody>
                  <a:tcPr marL="9525" marR="9525" marT="9525" marB="0" anchor="b"/>
                </a:tc>
                <a:tc>
                  <a:txBody>
                    <a:bodyPr/>
                    <a:lstStyle/>
                    <a:p>
                      <a:pPr algn="ctr" fontAlgn="b"/>
                      <a:r>
                        <a:rPr lang="en-GB" sz="1700" u="none" strike="noStrike" dirty="0">
                          <a:effectLst/>
                        </a:rPr>
                        <a:t>64.8</a:t>
                      </a:r>
                      <a:endParaRPr lang="en-GB" sz="1700" b="0" i="0" u="none" strike="noStrike" dirty="0">
                        <a:solidFill>
                          <a:srgbClr val="000000"/>
                        </a:solidFill>
                        <a:effectLst/>
                        <a:latin typeface="Tahoma"/>
                      </a:endParaRPr>
                    </a:p>
                  </a:txBody>
                  <a:tcPr marL="9525" marR="9525" marT="9525" marB="0" anchor="b"/>
                </a:tc>
              </a:tr>
              <a:tr h="269839">
                <a:tc>
                  <a:txBody>
                    <a:bodyPr/>
                    <a:lstStyle/>
                    <a:p>
                      <a:pPr algn="l" fontAlgn="b"/>
                      <a:r>
                        <a:rPr lang="en-GB" sz="1700" b="1" u="none" strike="noStrike" dirty="0">
                          <a:effectLst/>
                        </a:rPr>
                        <a:t>West Kent</a:t>
                      </a:r>
                      <a:endParaRPr lang="en-GB" sz="1700" b="1" i="0" u="none" strike="noStrike" dirty="0">
                        <a:effectLst/>
                        <a:latin typeface="Tahoma"/>
                      </a:endParaRPr>
                    </a:p>
                  </a:txBody>
                  <a:tcPr marL="9525" marR="9525" marT="9525" marB="0" anchor="b">
                    <a:solidFill>
                      <a:srgbClr val="FFFF99"/>
                    </a:solidFill>
                  </a:tcPr>
                </a:tc>
                <a:tc>
                  <a:txBody>
                    <a:bodyPr/>
                    <a:lstStyle/>
                    <a:p>
                      <a:pPr algn="ctr" fontAlgn="b"/>
                      <a:r>
                        <a:rPr lang="en-GB" sz="1700" b="1" u="none" strike="noStrike" dirty="0">
                          <a:effectLst/>
                        </a:rPr>
                        <a:t>80.3</a:t>
                      </a:r>
                      <a:endParaRPr lang="en-GB" sz="1700" b="1" i="0" u="none" strike="noStrike" dirty="0">
                        <a:effectLst/>
                        <a:latin typeface="Tahoma"/>
                      </a:endParaRPr>
                    </a:p>
                  </a:txBody>
                  <a:tcPr marL="9525" marR="9525" marT="9525" marB="0" anchor="b">
                    <a:solidFill>
                      <a:srgbClr val="FFFF99"/>
                    </a:solidFill>
                  </a:tcPr>
                </a:tc>
                <a:tc>
                  <a:txBody>
                    <a:bodyPr/>
                    <a:lstStyle/>
                    <a:p>
                      <a:pPr algn="ctr" fontAlgn="b"/>
                      <a:r>
                        <a:rPr lang="en-GB" sz="1700" b="1" u="none" strike="noStrike" dirty="0">
                          <a:effectLst/>
                        </a:rPr>
                        <a:t>73.2</a:t>
                      </a:r>
                      <a:endParaRPr lang="en-GB" sz="1700" b="1" i="0" u="none" strike="noStrike" dirty="0">
                        <a:effectLst/>
                        <a:latin typeface="Tahoma"/>
                      </a:endParaRPr>
                    </a:p>
                  </a:txBody>
                  <a:tcPr marL="9525" marR="9525" marT="9525" marB="0" anchor="b">
                    <a:solidFill>
                      <a:srgbClr val="FFFF99"/>
                    </a:solidFill>
                  </a:tcPr>
                </a:tc>
                <a:tc>
                  <a:txBody>
                    <a:bodyPr/>
                    <a:lstStyle/>
                    <a:p>
                      <a:pPr algn="ctr" fontAlgn="b"/>
                      <a:r>
                        <a:rPr lang="en-GB" sz="1700" b="1" u="none" strike="noStrike" dirty="0">
                          <a:effectLst/>
                        </a:rPr>
                        <a:t>79.6</a:t>
                      </a:r>
                      <a:endParaRPr lang="en-GB" sz="1700" b="1" i="0" u="none" strike="noStrike" dirty="0">
                        <a:effectLst/>
                        <a:latin typeface="Tahoma"/>
                      </a:endParaRPr>
                    </a:p>
                  </a:txBody>
                  <a:tcPr marL="9525" marR="9525" marT="9525" marB="0" anchor="b">
                    <a:solidFill>
                      <a:srgbClr val="FFFF99"/>
                    </a:solidFill>
                  </a:tcPr>
                </a:tc>
                <a:tc>
                  <a:txBody>
                    <a:bodyPr/>
                    <a:lstStyle/>
                    <a:p>
                      <a:pPr algn="ctr" fontAlgn="b"/>
                      <a:r>
                        <a:rPr lang="en-GB" sz="1700" b="1" u="none" strike="noStrike" dirty="0">
                          <a:effectLst/>
                        </a:rPr>
                        <a:t>68.8</a:t>
                      </a:r>
                      <a:endParaRPr lang="en-GB" sz="1700" b="1" i="0" u="none" strike="noStrike" dirty="0">
                        <a:effectLst/>
                        <a:latin typeface="Tahoma"/>
                      </a:endParaRPr>
                    </a:p>
                  </a:txBody>
                  <a:tcPr marL="9525" marR="9525" marT="9525" marB="0" anchor="b">
                    <a:solidFill>
                      <a:srgbClr val="FFFF99"/>
                    </a:solidFill>
                  </a:tcPr>
                </a:tc>
              </a:tr>
              <a:tr h="269839">
                <a:tc>
                  <a:txBody>
                    <a:bodyPr/>
                    <a:lstStyle/>
                    <a:p>
                      <a:pPr algn="l" fontAlgn="b"/>
                      <a:r>
                        <a:rPr lang="en-GB" sz="1700" u="none" strike="noStrike">
                          <a:effectLst/>
                        </a:rPr>
                        <a:t>Maidstone</a:t>
                      </a:r>
                      <a:endParaRPr lang="en-GB" sz="1700" b="0" i="0" u="none" strike="noStrike">
                        <a:solidFill>
                          <a:srgbClr val="000000"/>
                        </a:solidFill>
                        <a:effectLst/>
                        <a:latin typeface="Tahoma"/>
                      </a:endParaRPr>
                    </a:p>
                  </a:txBody>
                  <a:tcPr marL="9525" marR="9525" marT="9525" marB="0" anchor="b"/>
                </a:tc>
                <a:tc>
                  <a:txBody>
                    <a:bodyPr/>
                    <a:lstStyle/>
                    <a:p>
                      <a:pPr algn="ctr" fontAlgn="b"/>
                      <a:r>
                        <a:rPr lang="en-GB" sz="1700" u="none" strike="noStrike">
                          <a:effectLst/>
                        </a:rPr>
                        <a:t>77.4</a:t>
                      </a:r>
                      <a:endParaRPr lang="en-GB" sz="1700" b="0" i="0" u="none" strike="noStrike">
                        <a:solidFill>
                          <a:srgbClr val="000000"/>
                        </a:solidFill>
                        <a:effectLst/>
                        <a:latin typeface="Tahoma"/>
                      </a:endParaRPr>
                    </a:p>
                  </a:txBody>
                  <a:tcPr marL="9525" marR="9525" marT="9525" marB="0" anchor="b"/>
                </a:tc>
                <a:tc>
                  <a:txBody>
                    <a:bodyPr/>
                    <a:lstStyle/>
                    <a:p>
                      <a:pPr algn="ctr" fontAlgn="b"/>
                      <a:r>
                        <a:rPr lang="en-GB" sz="1700" u="none" strike="noStrike">
                          <a:effectLst/>
                        </a:rPr>
                        <a:t>70.2</a:t>
                      </a:r>
                      <a:endParaRPr lang="en-GB" sz="1700" b="0" i="0" u="none" strike="noStrike">
                        <a:solidFill>
                          <a:srgbClr val="000000"/>
                        </a:solidFill>
                        <a:effectLst/>
                        <a:latin typeface="Tahoma"/>
                      </a:endParaRPr>
                    </a:p>
                  </a:txBody>
                  <a:tcPr marL="9525" marR="9525" marT="9525" marB="0" anchor="b"/>
                </a:tc>
                <a:tc>
                  <a:txBody>
                    <a:bodyPr/>
                    <a:lstStyle/>
                    <a:p>
                      <a:pPr algn="ctr" fontAlgn="b"/>
                      <a:r>
                        <a:rPr lang="en-GB" sz="1700" u="none" strike="noStrike">
                          <a:effectLst/>
                        </a:rPr>
                        <a:t>75.6</a:t>
                      </a:r>
                      <a:endParaRPr lang="en-GB" sz="1700" b="0" i="0" u="none" strike="noStrike">
                        <a:solidFill>
                          <a:srgbClr val="000000"/>
                        </a:solidFill>
                        <a:effectLst/>
                        <a:latin typeface="Tahoma"/>
                      </a:endParaRPr>
                    </a:p>
                  </a:txBody>
                  <a:tcPr marL="9525" marR="9525" marT="9525" marB="0" anchor="b"/>
                </a:tc>
                <a:tc>
                  <a:txBody>
                    <a:bodyPr/>
                    <a:lstStyle/>
                    <a:p>
                      <a:pPr algn="ctr" fontAlgn="b"/>
                      <a:r>
                        <a:rPr lang="en-GB" sz="1700" u="none" strike="noStrike" dirty="0">
                          <a:effectLst/>
                        </a:rPr>
                        <a:t>65.3</a:t>
                      </a:r>
                      <a:endParaRPr lang="en-GB" sz="1700" b="0" i="0" u="none" strike="noStrike" dirty="0">
                        <a:solidFill>
                          <a:srgbClr val="000000"/>
                        </a:solidFill>
                        <a:effectLst/>
                        <a:latin typeface="Tahoma"/>
                      </a:endParaRPr>
                    </a:p>
                  </a:txBody>
                  <a:tcPr marL="9525" marR="9525" marT="9525" marB="0" anchor="b"/>
                </a:tc>
              </a:tr>
              <a:tr h="269839">
                <a:tc>
                  <a:txBody>
                    <a:bodyPr/>
                    <a:lstStyle/>
                    <a:p>
                      <a:pPr algn="l" fontAlgn="b"/>
                      <a:r>
                        <a:rPr lang="en-GB" sz="1700" u="none" strike="noStrike">
                          <a:effectLst/>
                        </a:rPr>
                        <a:t>Tonbridge and Malling</a:t>
                      </a:r>
                      <a:endParaRPr lang="en-GB" sz="1700" b="0" i="0" u="none" strike="noStrike">
                        <a:solidFill>
                          <a:srgbClr val="000000"/>
                        </a:solidFill>
                        <a:effectLst/>
                        <a:latin typeface="Tahoma"/>
                      </a:endParaRPr>
                    </a:p>
                  </a:txBody>
                  <a:tcPr marL="9525" marR="9525" marT="9525" marB="0" anchor="b"/>
                </a:tc>
                <a:tc>
                  <a:txBody>
                    <a:bodyPr/>
                    <a:lstStyle/>
                    <a:p>
                      <a:pPr algn="ctr" fontAlgn="b"/>
                      <a:r>
                        <a:rPr lang="en-GB" sz="1700" u="none" strike="noStrike">
                          <a:effectLst/>
                        </a:rPr>
                        <a:t>81.7</a:t>
                      </a:r>
                      <a:endParaRPr lang="en-GB" sz="1700" b="0" i="0" u="none" strike="noStrike">
                        <a:solidFill>
                          <a:srgbClr val="000000"/>
                        </a:solidFill>
                        <a:effectLst/>
                        <a:latin typeface="Tahoma"/>
                      </a:endParaRPr>
                    </a:p>
                  </a:txBody>
                  <a:tcPr marL="9525" marR="9525" marT="9525" marB="0" anchor="b"/>
                </a:tc>
                <a:tc>
                  <a:txBody>
                    <a:bodyPr/>
                    <a:lstStyle/>
                    <a:p>
                      <a:pPr algn="ctr" fontAlgn="b"/>
                      <a:r>
                        <a:rPr lang="en-GB" sz="1700" u="none" strike="noStrike">
                          <a:effectLst/>
                        </a:rPr>
                        <a:t>75.2</a:t>
                      </a:r>
                      <a:endParaRPr lang="en-GB" sz="1700" b="0" i="0" u="none" strike="noStrike">
                        <a:solidFill>
                          <a:srgbClr val="000000"/>
                        </a:solidFill>
                        <a:effectLst/>
                        <a:latin typeface="Tahoma"/>
                      </a:endParaRPr>
                    </a:p>
                  </a:txBody>
                  <a:tcPr marL="9525" marR="9525" marT="9525" marB="0" anchor="b"/>
                </a:tc>
                <a:tc>
                  <a:txBody>
                    <a:bodyPr/>
                    <a:lstStyle/>
                    <a:p>
                      <a:pPr algn="ctr" fontAlgn="b"/>
                      <a:r>
                        <a:rPr lang="en-GB" sz="1700" u="none" strike="noStrike">
                          <a:effectLst/>
                        </a:rPr>
                        <a:t>82.5</a:t>
                      </a:r>
                      <a:endParaRPr lang="en-GB" sz="1700" b="0" i="0" u="none" strike="noStrike">
                        <a:solidFill>
                          <a:srgbClr val="000000"/>
                        </a:solidFill>
                        <a:effectLst/>
                        <a:latin typeface="Tahoma"/>
                      </a:endParaRPr>
                    </a:p>
                  </a:txBody>
                  <a:tcPr marL="9525" marR="9525" marT="9525" marB="0" anchor="b"/>
                </a:tc>
                <a:tc>
                  <a:txBody>
                    <a:bodyPr/>
                    <a:lstStyle/>
                    <a:p>
                      <a:pPr algn="ctr" fontAlgn="b"/>
                      <a:r>
                        <a:rPr lang="en-GB" sz="1700" u="none" strike="noStrike" dirty="0">
                          <a:effectLst/>
                        </a:rPr>
                        <a:t>71.0</a:t>
                      </a:r>
                      <a:endParaRPr lang="en-GB" sz="1700" b="0" i="0" u="none" strike="noStrike" dirty="0">
                        <a:solidFill>
                          <a:srgbClr val="000000"/>
                        </a:solidFill>
                        <a:effectLst/>
                        <a:latin typeface="Tahoma"/>
                      </a:endParaRPr>
                    </a:p>
                  </a:txBody>
                  <a:tcPr marL="9525" marR="9525" marT="9525" marB="0" anchor="b"/>
                </a:tc>
              </a:tr>
              <a:tr h="269839">
                <a:tc>
                  <a:txBody>
                    <a:bodyPr/>
                    <a:lstStyle/>
                    <a:p>
                      <a:pPr algn="l" fontAlgn="b"/>
                      <a:r>
                        <a:rPr lang="en-GB" sz="1700" u="none" strike="noStrike">
                          <a:effectLst/>
                        </a:rPr>
                        <a:t>Tunbridge Wells</a:t>
                      </a:r>
                      <a:endParaRPr lang="en-GB" sz="1700" b="0" i="0" u="none" strike="noStrike">
                        <a:solidFill>
                          <a:srgbClr val="000000"/>
                        </a:solidFill>
                        <a:effectLst/>
                        <a:latin typeface="Tahoma"/>
                      </a:endParaRPr>
                    </a:p>
                  </a:txBody>
                  <a:tcPr marL="9525" marR="9525" marT="9525" marB="0" anchor="b"/>
                </a:tc>
                <a:tc>
                  <a:txBody>
                    <a:bodyPr/>
                    <a:lstStyle/>
                    <a:p>
                      <a:pPr algn="ctr" fontAlgn="b"/>
                      <a:r>
                        <a:rPr lang="en-GB" sz="1700" u="none" strike="noStrike">
                          <a:effectLst/>
                        </a:rPr>
                        <a:t>82.5</a:t>
                      </a:r>
                      <a:endParaRPr lang="en-GB" sz="1700" b="0" i="0" u="none" strike="noStrike">
                        <a:solidFill>
                          <a:srgbClr val="000000"/>
                        </a:solidFill>
                        <a:effectLst/>
                        <a:latin typeface="Tahoma"/>
                      </a:endParaRPr>
                    </a:p>
                  </a:txBody>
                  <a:tcPr marL="9525" marR="9525" marT="9525" marB="0" anchor="b"/>
                </a:tc>
                <a:tc>
                  <a:txBody>
                    <a:bodyPr/>
                    <a:lstStyle/>
                    <a:p>
                      <a:pPr algn="ctr" fontAlgn="b"/>
                      <a:r>
                        <a:rPr lang="en-GB" sz="1700" u="none" strike="noStrike">
                          <a:effectLst/>
                        </a:rPr>
                        <a:t>75.2</a:t>
                      </a:r>
                      <a:endParaRPr lang="en-GB" sz="1700" b="0" i="0" u="none" strike="noStrike">
                        <a:solidFill>
                          <a:srgbClr val="000000"/>
                        </a:solidFill>
                        <a:effectLst/>
                        <a:latin typeface="Tahoma"/>
                      </a:endParaRPr>
                    </a:p>
                  </a:txBody>
                  <a:tcPr marL="9525" marR="9525" marT="9525" marB="0" anchor="b"/>
                </a:tc>
                <a:tc>
                  <a:txBody>
                    <a:bodyPr/>
                    <a:lstStyle/>
                    <a:p>
                      <a:pPr algn="ctr" fontAlgn="b"/>
                      <a:r>
                        <a:rPr lang="en-GB" sz="1700" u="none" strike="noStrike">
                          <a:effectLst/>
                        </a:rPr>
                        <a:t>81.7</a:t>
                      </a:r>
                      <a:endParaRPr lang="en-GB" sz="1700" b="0" i="0" u="none" strike="noStrike">
                        <a:solidFill>
                          <a:srgbClr val="000000"/>
                        </a:solidFill>
                        <a:effectLst/>
                        <a:latin typeface="Tahoma"/>
                      </a:endParaRPr>
                    </a:p>
                  </a:txBody>
                  <a:tcPr marL="9525" marR="9525" marT="9525" marB="0" anchor="b"/>
                </a:tc>
                <a:tc>
                  <a:txBody>
                    <a:bodyPr/>
                    <a:lstStyle/>
                    <a:p>
                      <a:pPr algn="ctr" fontAlgn="b"/>
                      <a:r>
                        <a:rPr lang="en-GB" sz="1700" u="none" strike="noStrike" dirty="0">
                          <a:effectLst/>
                        </a:rPr>
                        <a:t>71.1</a:t>
                      </a:r>
                      <a:endParaRPr lang="en-GB" sz="1700" b="0" i="0" u="none" strike="noStrike" dirty="0">
                        <a:solidFill>
                          <a:srgbClr val="000000"/>
                        </a:solidFill>
                        <a:effectLst/>
                        <a:latin typeface="Tahoma"/>
                      </a:endParaRPr>
                    </a:p>
                  </a:txBody>
                  <a:tcPr marL="9525" marR="9525" marT="9525" marB="0" anchor="b"/>
                </a:tc>
              </a:tr>
              <a:tr h="269839">
                <a:tc>
                  <a:txBody>
                    <a:bodyPr/>
                    <a:lstStyle/>
                    <a:p>
                      <a:pPr algn="l" fontAlgn="b"/>
                      <a:r>
                        <a:rPr lang="en-GB" sz="1700" b="1" u="none" strike="noStrike" dirty="0">
                          <a:effectLst/>
                        </a:rPr>
                        <a:t>Kent LA - All Schools</a:t>
                      </a:r>
                      <a:endParaRPr lang="en-GB" sz="1700" b="1" i="0" u="none" strike="noStrike" dirty="0">
                        <a:effectLst/>
                        <a:latin typeface="Tahoma"/>
                      </a:endParaRPr>
                    </a:p>
                  </a:txBody>
                  <a:tcPr marL="9525" marR="9525" marT="9525" marB="0" anchor="b">
                    <a:solidFill>
                      <a:srgbClr val="FFFF99"/>
                    </a:solidFill>
                  </a:tcPr>
                </a:tc>
                <a:tc>
                  <a:txBody>
                    <a:bodyPr/>
                    <a:lstStyle/>
                    <a:p>
                      <a:pPr algn="ctr" fontAlgn="b"/>
                      <a:r>
                        <a:rPr lang="en-GB" sz="1700" b="1" u="none" strike="noStrike" dirty="0" smtClean="0">
                          <a:effectLst/>
                        </a:rPr>
                        <a:t>78</a:t>
                      </a:r>
                      <a:endParaRPr lang="en-GB" sz="1700" b="1" i="0" u="none" strike="noStrike" dirty="0">
                        <a:solidFill>
                          <a:srgbClr val="000000"/>
                        </a:solidFill>
                        <a:effectLst/>
                        <a:latin typeface="Tahoma"/>
                      </a:endParaRPr>
                    </a:p>
                  </a:txBody>
                  <a:tcPr marL="9525" marR="9525" marT="9525" marB="0" anchor="b">
                    <a:solidFill>
                      <a:srgbClr val="FFFF99"/>
                    </a:solidFill>
                  </a:tcPr>
                </a:tc>
                <a:tc>
                  <a:txBody>
                    <a:bodyPr/>
                    <a:lstStyle/>
                    <a:p>
                      <a:pPr algn="ctr" fontAlgn="b"/>
                      <a:r>
                        <a:rPr lang="en-GB" sz="1700" b="1" u="none" strike="noStrike" dirty="0" smtClean="0">
                          <a:effectLst/>
                        </a:rPr>
                        <a:t>71</a:t>
                      </a:r>
                      <a:endParaRPr lang="en-GB" sz="1700" b="1" i="0" u="none" strike="noStrike" dirty="0">
                        <a:solidFill>
                          <a:srgbClr val="000000"/>
                        </a:solidFill>
                        <a:effectLst/>
                        <a:latin typeface="Tahoma"/>
                      </a:endParaRPr>
                    </a:p>
                  </a:txBody>
                  <a:tcPr marL="9525" marR="9525" marT="9525" marB="0" anchor="b">
                    <a:solidFill>
                      <a:srgbClr val="FFFF99"/>
                    </a:solidFill>
                  </a:tcPr>
                </a:tc>
                <a:tc>
                  <a:txBody>
                    <a:bodyPr/>
                    <a:lstStyle/>
                    <a:p>
                      <a:pPr algn="ctr" fontAlgn="b"/>
                      <a:r>
                        <a:rPr lang="en-GB" sz="1700" b="1" u="none" strike="noStrike" dirty="0" smtClean="0">
                          <a:effectLst/>
                        </a:rPr>
                        <a:t>78</a:t>
                      </a:r>
                      <a:endParaRPr lang="en-GB" sz="1700" b="1" i="0" u="none" strike="noStrike" dirty="0">
                        <a:solidFill>
                          <a:srgbClr val="000000"/>
                        </a:solidFill>
                        <a:effectLst/>
                        <a:latin typeface="Tahoma"/>
                      </a:endParaRPr>
                    </a:p>
                  </a:txBody>
                  <a:tcPr marL="9525" marR="9525" marT="9525" marB="0" anchor="b">
                    <a:solidFill>
                      <a:srgbClr val="FFFF99"/>
                    </a:solidFill>
                  </a:tcPr>
                </a:tc>
                <a:tc>
                  <a:txBody>
                    <a:bodyPr/>
                    <a:lstStyle/>
                    <a:p>
                      <a:pPr algn="ctr" fontAlgn="b"/>
                      <a:r>
                        <a:rPr lang="en-GB" sz="1700" b="1" u="none" strike="noStrike" dirty="0">
                          <a:effectLst/>
                        </a:rPr>
                        <a:t>66.6</a:t>
                      </a:r>
                      <a:endParaRPr lang="en-GB" sz="1700" b="1" i="0" u="none" strike="noStrike" dirty="0">
                        <a:solidFill>
                          <a:srgbClr val="000000"/>
                        </a:solidFill>
                        <a:effectLst/>
                        <a:latin typeface="Tahoma"/>
                      </a:endParaRPr>
                    </a:p>
                  </a:txBody>
                  <a:tcPr marL="9525" marR="9525" marT="9525" marB="0" anchor="b">
                    <a:solidFill>
                      <a:srgbClr val="FFFF99"/>
                    </a:solidFill>
                  </a:tcPr>
                </a:tc>
              </a:tr>
            </a:tbl>
          </a:graphicData>
        </a:graphic>
      </p:graphicFrame>
    </p:spTree>
    <p:extLst>
      <p:ext uri="{BB962C8B-B14F-4D97-AF65-F5344CB8AC3E}">
        <p14:creationId xmlns:p14="http://schemas.microsoft.com/office/powerpoint/2010/main" val="42056781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0" y="0"/>
            <a:ext cx="9144000" cy="620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charset="0"/>
                <a:cs typeface="Arial" charset="0"/>
              </a:defRPr>
            </a:lvl2pPr>
            <a:lvl3pPr algn="ctr" rtl="0" eaLnBrk="1" fontAlgn="base" hangingPunct="1">
              <a:spcBef>
                <a:spcPct val="0"/>
              </a:spcBef>
              <a:spcAft>
                <a:spcPct val="0"/>
              </a:spcAft>
              <a:defRPr sz="3600" b="1">
                <a:solidFill>
                  <a:srgbClr val="4283C4"/>
                </a:solidFill>
                <a:latin typeface="Arial" charset="0"/>
                <a:cs typeface="Arial" charset="0"/>
              </a:defRPr>
            </a:lvl3pPr>
            <a:lvl4pPr algn="ctr" rtl="0" eaLnBrk="1" fontAlgn="base" hangingPunct="1">
              <a:spcBef>
                <a:spcPct val="0"/>
              </a:spcBef>
              <a:spcAft>
                <a:spcPct val="0"/>
              </a:spcAft>
              <a:defRPr sz="3600" b="1">
                <a:solidFill>
                  <a:srgbClr val="4283C4"/>
                </a:solidFill>
                <a:latin typeface="Arial" charset="0"/>
                <a:cs typeface="Arial" charset="0"/>
              </a:defRPr>
            </a:lvl4pPr>
            <a:lvl5pPr algn="ctr" rtl="0" eaLnBrk="1" fontAlgn="base" hangingPunct="1">
              <a:spcBef>
                <a:spcPct val="0"/>
              </a:spcBef>
              <a:spcAft>
                <a:spcPct val="0"/>
              </a:spcAft>
              <a:defRPr sz="3600" b="1">
                <a:solidFill>
                  <a:srgbClr val="4283C4"/>
                </a:solidFill>
                <a:latin typeface="Arial" charset="0"/>
                <a:cs typeface="Arial" charset="0"/>
              </a:defRPr>
            </a:lvl5pPr>
            <a:lvl6pPr marL="457200" algn="ctr" rtl="0" eaLnBrk="1" fontAlgn="base" hangingPunct="1">
              <a:spcBef>
                <a:spcPct val="0"/>
              </a:spcBef>
              <a:spcAft>
                <a:spcPct val="0"/>
              </a:spcAft>
              <a:defRPr sz="3600" b="1">
                <a:solidFill>
                  <a:srgbClr val="4283C4"/>
                </a:solidFill>
                <a:latin typeface="Arial" charset="0"/>
                <a:cs typeface="Arial" charset="0"/>
              </a:defRPr>
            </a:lvl6pPr>
            <a:lvl7pPr marL="914400" algn="ctr" rtl="0" eaLnBrk="1" fontAlgn="base" hangingPunct="1">
              <a:spcBef>
                <a:spcPct val="0"/>
              </a:spcBef>
              <a:spcAft>
                <a:spcPct val="0"/>
              </a:spcAft>
              <a:defRPr sz="3600" b="1">
                <a:solidFill>
                  <a:srgbClr val="4283C4"/>
                </a:solidFill>
                <a:latin typeface="Arial" charset="0"/>
                <a:cs typeface="Arial" charset="0"/>
              </a:defRPr>
            </a:lvl7pPr>
            <a:lvl8pPr marL="1371600" algn="ctr" rtl="0" eaLnBrk="1" fontAlgn="base" hangingPunct="1">
              <a:spcBef>
                <a:spcPct val="0"/>
              </a:spcBef>
              <a:spcAft>
                <a:spcPct val="0"/>
              </a:spcAft>
              <a:defRPr sz="3600" b="1">
                <a:solidFill>
                  <a:srgbClr val="4283C4"/>
                </a:solidFill>
                <a:latin typeface="Arial" charset="0"/>
                <a:cs typeface="Arial" charset="0"/>
              </a:defRPr>
            </a:lvl8pPr>
            <a:lvl9pPr marL="1828800" algn="ctr" rtl="0" eaLnBrk="1" fontAlgn="base" hangingPunct="1">
              <a:spcBef>
                <a:spcPct val="0"/>
              </a:spcBef>
              <a:spcAft>
                <a:spcPct val="0"/>
              </a:spcAft>
              <a:defRPr sz="3600" b="1">
                <a:solidFill>
                  <a:srgbClr val="4283C4"/>
                </a:solidFill>
                <a:latin typeface="Arial" charset="0"/>
                <a:cs typeface="Arial" charset="0"/>
              </a:defRPr>
            </a:lvl9pPr>
          </a:lstStyle>
          <a:p>
            <a:r>
              <a:rPr lang="en-GB" sz="2800" dirty="0" smtClean="0">
                <a:latin typeface="+mj-lt"/>
              </a:rPr>
              <a:t>KEY STAGE 2 - OUTCOMES</a:t>
            </a:r>
          </a:p>
        </p:txBody>
      </p:sp>
      <p:graphicFrame>
        <p:nvGraphicFramePr>
          <p:cNvPr id="4" name="Table 3"/>
          <p:cNvGraphicFramePr>
            <a:graphicFrameLocks noGrp="1"/>
          </p:cNvGraphicFramePr>
          <p:nvPr>
            <p:extLst>
              <p:ext uri="{D42A27DB-BD31-4B8C-83A1-F6EECF244321}">
                <p14:modId xmlns:p14="http://schemas.microsoft.com/office/powerpoint/2010/main" val="839183630"/>
              </p:ext>
            </p:extLst>
          </p:nvPr>
        </p:nvGraphicFramePr>
        <p:xfrm>
          <a:off x="118180" y="620688"/>
          <a:ext cx="8844041" cy="4716828"/>
        </p:xfrm>
        <a:graphic>
          <a:graphicData uri="http://schemas.openxmlformats.org/drawingml/2006/table">
            <a:tbl>
              <a:tblPr firstRow="1" firstCol="1" bandRow="1">
                <a:tableStyleId>{5C22544A-7EE6-4342-B048-85BDC9FD1C3A}</a:tableStyleId>
              </a:tblPr>
              <a:tblGrid>
                <a:gridCol w="2349490"/>
                <a:gridCol w="864096"/>
                <a:gridCol w="792088"/>
                <a:gridCol w="864096"/>
                <a:gridCol w="1944216"/>
                <a:gridCol w="1008112"/>
                <a:gridCol w="1021943"/>
              </a:tblGrid>
              <a:tr h="786653">
                <a:tc>
                  <a:txBody>
                    <a:bodyPr/>
                    <a:lstStyle/>
                    <a:p>
                      <a:pPr algn="l">
                        <a:spcAft>
                          <a:spcPts val="0"/>
                        </a:spcAft>
                      </a:pPr>
                      <a:r>
                        <a:rPr lang="en-GB" sz="1800" dirty="0">
                          <a:effectLst/>
                          <a:latin typeface="+mj-lt"/>
                        </a:rPr>
                        <a:t> </a:t>
                      </a:r>
                      <a:endParaRPr lang="en-GB" sz="1800" dirty="0">
                        <a:effectLst/>
                        <a:latin typeface="+mj-lt"/>
                        <a:ea typeface="Times New Roman"/>
                      </a:endParaRPr>
                    </a:p>
                  </a:txBody>
                  <a:tcPr marL="68580" marR="68580" marT="0" marB="0" anchor="ctr">
                    <a:solidFill>
                      <a:srgbClr val="4283C4"/>
                    </a:solidFill>
                  </a:tcPr>
                </a:tc>
                <a:tc>
                  <a:txBody>
                    <a:bodyPr/>
                    <a:lstStyle/>
                    <a:p>
                      <a:pPr algn="ctr">
                        <a:spcAft>
                          <a:spcPts val="0"/>
                        </a:spcAft>
                      </a:pPr>
                      <a:r>
                        <a:rPr lang="en-GB" sz="1800" b="1" dirty="0">
                          <a:solidFill>
                            <a:srgbClr val="FFFFFF"/>
                          </a:solidFill>
                          <a:effectLst/>
                          <a:latin typeface="+mn-lt"/>
                          <a:ea typeface="Calibri"/>
                          <a:cs typeface="Times New Roman"/>
                        </a:rPr>
                        <a:t>2013</a:t>
                      </a:r>
                      <a:endParaRPr lang="en-GB" sz="1800" dirty="0">
                        <a:effectLst/>
                        <a:latin typeface="+mn-lt"/>
                        <a:ea typeface="Times New Roman"/>
                        <a:cs typeface="Times New Roman"/>
                      </a:endParaRPr>
                    </a:p>
                    <a:p>
                      <a:pPr algn="ctr">
                        <a:spcAft>
                          <a:spcPts val="0"/>
                        </a:spcAft>
                      </a:pPr>
                      <a:r>
                        <a:rPr lang="en-GB" sz="1800" b="1" dirty="0">
                          <a:solidFill>
                            <a:srgbClr val="FFFFFF"/>
                          </a:solidFill>
                          <a:effectLst/>
                          <a:latin typeface="+mn-lt"/>
                          <a:ea typeface="Calibri"/>
                          <a:cs typeface="Times New Roman"/>
                        </a:rPr>
                        <a:t>% L4+</a:t>
                      </a:r>
                      <a:endParaRPr lang="en-GB" sz="1800" dirty="0">
                        <a:effectLst/>
                        <a:latin typeface="+mn-lt"/>
                        <a:ea typeface="Times New Roman"/>
                        <a:cs typeface="Times New Roman"/>
                      </a:endParaRPr>
                    </a:p>
                  </a:txBody>
                  <a:tcPr marL="68580" marR="68580" marT="0" marB="0" anchor="ctr">
                    <a:solidFill>
                      <a:srgbClr val="4283C4"/>
                    </a:solidFill>
                  </a:tcPr>
                </a:tc>
                <a:tc>
                  <a:txBody>
                    <a:bodyPr/>
                    <a:lstStyle/>
                    <a:p>
                      <a:pPr algn="ctr">
                        <a:spcAft>
                          <a:spcPts val="0"/>
                        </a:spcAft>
                      </a:pPr>
                      <a:r>
                        <a:rPr lang="en-GB" sz="1800" b="1" dirty="0">
                          <a:solidFill>
                            <a:srgbClr val="FFFFFF"/>
                          </a:solidFill>
                          <a:effectLst/>
                          <a:latin typeface="+mn-lt"/>
                          <a:ea typeface="Calibri"/>
                          <a:cs typeface="Times New Roman"/>
                        </a:rPr>
                        <a:t>2014</a:t>
                      </a:r>
                      <a:endParaRPr lang="en-GB" sz="1800" dirty="0">
                        <a:effectLst/>
                        <a:latin typeface="+mn-lt"/>
                        <a:ea typeface="Times New Roman"/>
                        <a:cs typeface="Times New Roman"/>
                      </a:endParaRPr>
                    </a:p>
                    <a:p>
                      <a:pPr algn="ctr">
                        <a:spcAft>
                          <a:spcPts val="0"/>
                        </a:spcAft>
                      </a:pPr>
                      <a:r>
                        <a:rPr lang="en-GB" sz="1800" b="1" dirty="0">
                          <a:solidFill>
                            <a:srgbClr val="FFFFFF"/>
                          </a:solidFill>
                          <a:effectLst/>
                          <a:latin typeface="+mn-lt"/>
                          <a:ea typeface="Calibri"/>
                          <a:cs typeface="Times New Roman"/>
                        </a:rPr>
                        <a:t>% L4+</a:t>
                      </a:r>
                      <a:endParaRPr lang="en-GB" sz="1800" dirty="0">
                        <a:effectLst/>
                        <a:latin typeface="+mn-lt"/>
                        <a:ea typeface="Times New Roman"/>
                        <a:cs typeface="Times New Roman"/>
                      </a:endParaRPr>
                    </a:p>
                  </a:txBody>
                  <a:tcPr marL="68580" marR="68580" marT="0" marB="0" anchor="ctr">
                    <a:solidFill>
                      <a:srgbClr val="4283C4"/>
                    </a:solidFill>
                  </a:tcPr>
                </a:tc>
                <a:tc>
                  <a:txBody>
                    <a:bodyPr/>
                    <a:lstStyle/>
                    <a:p>
                      <a:pPr algn="ctr">
                        <a:spcAft>
                          <a:spcPts val="0"/>
                        </a:spcAft>
                      </a:pPr>
                      <a:r>
                        <a:rPr lang="en-GB" sz="1800" b="1" dirty="0">
                          <a:solidFill>
                            <a:srgbClr val="FFFFFF"/>
                          </a:solidFill>
                          <a:effectLst/>
                          <a:latin typeface="+mn-lt"/>
                          <a:ea typeface="Calibri"/>
                          <a:cs typeface="Times New Roman"/>
                        </a:rPr>
                        <a:t>2015</a:t>
                      </a:r>
                      <a:endParaRPr lang="en-GB" sz="1800" dirty="0">
                        <a:effectLst/>
                        <a:latin typeface="+mn-lt"/>
                        <a:ea typeface="Times New Roman"/>
                        <a:cs typeface="Times New Roman"/>
                      </a:endParaRPr>
                    </a:p>
                    <a:p>
                      <a:pPr algn="ctr">
                        <a:spcAft>
                          <a:spcPts val="0"/>
                        </a:spcAft>
                      </a:pPr>
                      <a:r>
                        <a:rPr lang="en-GB" sz="1800" b="1" dirty="0">
                          <a:solidFill>
                            <a:srgbClr val="FFFFFF"/>
                          </a:solidFill>
                          <a:effectLst/>
                          <a:latin typeface="+mn-lt"/>
                          <a:ea typeface="Calibri"/>
                          <a:cs typeface="Times New Roman"/>
                        </a:rPr>
                        <a:t>% L4+</a:t>
                      </a:r>
                      <a:endParaRPr lang="en-GB" sz="1800" dirty="0">
                        <a:effectLst/>
                        <a:latin typeface="+mn-lt"/>
                        <a:ea typeface="Times New Roman"/>
                        <a:cs typeface="Times New Roman"/>
                      </a:endParaRPr>
                    </a:p>
                  </a:txBody>
                  <a:tcPr marL="68580" marR="68580" marT="0" marB="0" anchor="ctr">
                    <a:solidFill>
                      <a:srgbClr val="4283C4"/>
                    </a:solidFill>
                  </a:tcPr>
                </a:tc>
                <a:tc>
                  <a:txBody>
                    <a:bodyPr/>
                    <a:lstStyle/>
                    <a:p>
                      <a:pPr algn="ctr">
                        <a:spcAft>
                          <a:spcPts val="0"/>
                        </a:spcAft>
                      </a:pPr>
                      <a:r>
                        <a:rPr lang="en-GB" sz="1800" dirty="0">
                          <a:effectLst/>
                          <a:latin typeface="+mj-lt"/>
                        </a:rPr>
                        <a:t>2016</a:t>
                      </a:r>
                    </a:p>
                    <a:p>
                      <a:pPr algn="ctr">
                        <a:spcAft>
                          <a:spcPts val="0"/>
                        </a:spcAft>
                      </a:pPr>
                      <a:r>
                        <a:rPr lang="en-GB" sz="1800" b="1" kern="1200" dirty="0" smtClean="0">
                          <a:solidFill>
                            <a:schemeClr val="lt1"/>
                          </a:solidFill>
                          <a:effectLst/>
                          <a:latin typeface="+mn-lt"/>
                          <a:ea typeface="+mn-ea"/>
                          <a:cs typeface="+mn-cs"/>
                        </a:rPr>
                        <a:t>% At the expected standard</a:t>
                      </a:r>
                      <a:endParaRPr lang="en-GB" sz="1800" dirty="0">
                        <a:effectLst/>
                        <a:latin typeface="+mj-lt"/>
                        <a:ea typeface="Times New Roman"/>
                      </a:endParaRPr>
                    </a:p>
                  </a:txBody>
                  <a:tcPr marL="68580" marR="68580" marT="0" marB="0" anchor="ctr">
                    <a:solidFill>
                      <a:srgbClr val="4283C4"/>
                    </a:solidFill>
                  </a:tcPr>
                </a:tc>
                <a:tc>
                  <a:txBody>
                    <a:bodyPr/>
                    <a:lstStyle/>
                    <a:p>
                      <a:pPr algn="ctr">
                        <a:spcAft>
                          <a:spcPts val="0"/>
                        </a:spcAft>
                      </a:pPr>
                      <a:r>
                        <a:rPr lang="en-GB" sz="1800" dirty="0" smtClean="0">
                          <a:effectLst/>
                          <a:latin typeface="+mj-lt"/>
                          <a:ea typeface="Times New Roman"/>
                        </a:rPr>
                        <a:t>2016 National</a:t>
                      </a:r>
                      <a:endParaRPr lang="en-GB" sz="1800" dirty="0">
                        <a:effectLst/>
                        <a:latin typeface="+mj-lt"/>
                        <a:ea typeface="Times New Roman"/>
                      </a:endParaRPr>
                    </a:p>
                  </a:txBody>
                  <a:tcPr marL="68580" marR="68580" marT="0" marB="0" anchor="ctr">
                    <a:solidFill>
                      <a:srgbClr val="4283C4"/>
                    </a:solidFill>
                  </a:tcPr>
                </a:tc>
                <a:tc>
                  <a:txBody>
                    <a:bodyPr/>
                    <a:lstStyle/>
                    <a:p>
                      <a:pPr algn="ctr">
                        <a:spcAft>
                          <a:spcPts val="0"/>
                        </a:spcAft>
                      </a:pPr>
                      <a:r>
                        <a:rPr lang="en-GB" sz="1800" dirty="0" smtClean="0">
                          <a:effectLst/>
                          <a:latin typeface="+mj-lt"/>
                          <a:ea typeface="Times New Roman"/>
                        </a:rPr>
                        <a:t>Kent</a:t>
                      </a:r>
                    </a:p>
                    <a:p>
                      <a:pPr algn="ctr">
                        <a:spcAft>
                          <a:spcPts val="0"/>
                        </a:spcAft>
                      </a:pPr>
                      <a:r>
                        <a:rPr lang="en-GB" sz="1800" dirty="0" smtClean="0">
                          <a:effectLst/>
                          <a:latin typeface="+mj-lt"/>
                          <a:ea typeface="Times New Roman"/>
                        </a:rPr>
                        <a:t>V</a:t>
                      </a:r>
                    </a:p>
                    <a:p>
                      <a:pPr algn="ctr">
                        <a:spcAft>
                          <a:spcPts val="0"/>
                        </a:spcAft>
                      </a:pPr>
                      <a:r>
                        <a:rPr lang="en-GB" sz="1800" dirty="0" smtClean="0">
                          <a:effectLst/>
                          <a:latin typeface="+mj-lt"/>
                          <a:ea typeface="Times New Roman"/>
                        </a:rPr>
                        <a:t>National</a:t>
                      </a:r>
                    </a:p>
                  </a:txBody>
                  <a:tcPr marL="68580" marR="68580" marT="0" marB="0" anchor="ctr">
                    <a:solidFill>
                      <a:srgbClr val="4283C4"/>
                    </a:solidFill>
                  </a:tcPr>
                </a:tc>
              </a:tr>
              <a:tr h="11779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kern="1200" dirty="0" smtClean="0">
                          <a:solidFill>
                            <a:schemeClr val="tx1"/>
                          </a:solidFill>
                          <a:effectLst/>
                          <a:latin typeface="+mn-lt"/>
                          <a:ea typeface="+mn-ea"/>
                          <a:cs typeface="+mn-cs"/>
                        </a:rPr>
                        <a:t>Combined English Reading Test, English Writing TA and Mathematics Test</a:t>
                      </a:r>
                      <a:endParaRPr lang="en-GB" sz="1800" b="0" dirty="0" smtClean="0">
                        <a:solidFill>
                          <a:schemeClr val="tx1"/>
                        </a:solidFill>
                        <a:effectLst/>
                        <a:latin typeface="+mj-lt"/>
                        <a:ea typeface="Times New Roman"/>
                      </a:endParaRPr>
                    </a:p>
                  </a:txBody>
                  <a:tcPr marL="68580" marR="68580" marT="0" marB="0" anchor="ctr">
                    <a:solidFill>
                      <a:srgbClr val="FFFF99"/>
                    </a:solidFill>
                  </a:tcPr>
                </a:tc>
                <a:tc>
                  <a:txBody>
                    <a:bodyPr/>
                    <a:lstStyle/>
                    <a:p>
                      <a:pPr algn="ctr">
                        <a:spcAft>
                          <a:spcPts val="0"/>
                        </a:spcAft>
                      </a:pPr>
                      <a:r>
                        <a:rPr lang="en-GB" sz="1800" dirty="0">
                          <a:effectLst/>
                          <a:latin typeface="+mn-lt"/>
                          <a:ea typeface="Calibri"/>
                          <a:cs typeface="Times New Roman"/>
                        </a:rPr>
                        <a:t>74</a:t>
                      </a:r>
                      <a:endParaRPr lang="en-GB" sz="1800" dirty="0">
                        <a:effectLst/>
                        <a:latin typeface="+mn-lt"/>
                        <a:ea typeface="Times New Roman"/>
                        <a:cs typeface="Times New Roman"/>
                      </a:endParaRPr>
                    </a:p>
                  </a:txBody>
                  <a:tcPr marL="68580" marR="68580" marT="0" marB="0" anchor="ctr">
                    <a:solidFill>
                      <a:schemeClr val="bg1">
                        <a:lumMod val="95000"/>
                      </a:schemeClr>
                    </a:solidFill>
                  </a:tcPr>
                </a:tc>
                <a:tc>
                  <a:txBody>
                    <a:bodyPr/>
                    <a:lstStyle/>
                    <a:p>
                      <a:pPr algn="ctr">
                        <a:spcAft>
                          <a:spcPts val="0"/>
                        </a:spcAft>
                      </a:pPr>
                      <a:r>
                        <a:rPr lang="en-GB" sz="1800" dirty="0">
                          <a:effectLst/>
                          <a:latin typeface="+mn-lt"/>
                          <a:ea typeface="Calibri"/>
                          <a:cs typeface="Times New Roman"/>
                        </a:rPr>
                        <a:t>79</a:t>
                      </a:r>
                      <a:endParaRPr lang="en-GB" sz="1800" dirty="0">
                        <a:effectLst/>
                        <a:latin typeface="+mn-lt"/>
                        <a:ea typeface="Times New Roman"/>
                        <a:cs typeface="Times New Roman"/>
                      </a:endParaRPr>
                    </a:p>
                  </a:txBody>
                  <a:tcPr marL="68580" marR="68580" marT="0" marB="0" anchor="ctr">
                    <a:solidFill>
                      <a:schemeClr val="bg1">
                        <a:lumMod val="95000"/>
                      </a:schemeClr>
                    </a:solidFill>
                  </a:tcPr>
                </a:tc>
                <a:tc>
                  <a:txBody>
                    <a:bodyPr/>
                    <a:lstStyle/>
                    <a:p>
                      <a:pPr algn="ctr">
                        <a:spcAft>
                          <a:spcPts val="0"/>
                        </a:spcAft>
                      </a:pPr>
                      <a:r>
                        <a:rPr lang="en-GB" sz="1800" dirty="0">
                          <a:effectLst/>
                          <a:latin typeface="+mn-lt"/>
                          <a:ea typeface="Calibri"/>
                          <a:cs typeface="Times New Roman"/>
                        </a:rPr>
                        <a:t>80</a:t>
                      </a:r>
                      <a:endParaRPr lang="en-GB" sz="1800" dirty="0">
                        <a:effectLst/>
                        <a:latin typeface="+mn-lt"/>
                        <a:ea typeface="Times New Roman"/>
                        <a:cs typeface="Times New Roman"/>
                      </a:endParaRPr>
                    </a:p>
                  </a:txBody>
                  <a:tcPr marL="68580" marR="68580" marT="0" marB="0" anchor="ctr">
                    <a:solidFill>
                      <a:schemeClr val="bg1">
                        <a:lumMod val="95000"/>
                      </a:schemeClr>
                    </a:solidFill>
                  </a:tcPr>
                </a:tc>
                <a:tc>
                  <a:txBody>
                    <a:bodyPr/>
                    <a:lstStyle/>
                    <a:p>
                      <a:pPr algn="ctr">
                        <a:spcAft>
                          <a:spcPts val="0"/>
                        </a:spcAft>
                      </a:pPr>
                      <a:r>
                        <a:rPr lang="en-GB" sz="1800" kern="1200" dirty="0" smtClean="0">
                          <a:solidFill>
                            <a:schemeClr val="dk1"/>
                          </a:solidFill>
                          <a:effectLst/>
                          <a:latin typeface="+mn-lt"/>
                          <a:ea typeface="+mn-ea"/>
                          <a:cs typeface="+mn-cs"/>
                        </a:rPr>
                        <a:t>58</a:t>
                      </a:r>
                      <a:r>
                        <a:rPr lang="en-GB" sz="1800" b="1" kern="1200" dirty="0" smtClean="0">
                          <a:solidFill>
                            <a:srgbClr val="00B050"/>
                          </a:solidFill>
                          <a:effectLst/>
                          <a:latin typeface="+mn-lt"/>
                          <a:ea typeface="+mn-ea"/>
                          <a:cs typeface="+mn-cs"/>
                        </a:rPr>
                        <a:t>*</a:t>
                      </a:r>
                      <a:endParaRPr lang="en-GB" sz="1800" dirty="0">
                        <a:effectLst/>
                        <a:latin typeface="+mn-lt"/>
                        <a:ea typeface="Times New Roman"/>
                      </a:endParaRPr>
                    </a:p>
                  </a:txBody>
                  <a:tcPr marL="68580" marR="68580" marT="0" marB="0" anchor="ctr">
                    <a:solidFill>
                      <a:srgbClr val="FFFF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effectLst/>
                          <a:latin typeface="+mn-lt"/>
                          <a:ea typeface="+mn-ea"/>
                          <a:cs typeface="+mn-cs"/>
                        </a:rPr>
                        <a:t>53</a:t>
                      </a:r>
                      <a:endParaRPr lang="en-GB" sz="1800" b="1" dirty="0" smtClean="0">
                        <a:solidFill>
                          <a:srgbClr val="00B050"/>
                        </a:solidFill>
                        <a:effectLst/>
                        <a:latin typeface="+mn-lt"/>
                        <a:ea typeface="Times New Roman"/>
                      </a:endParaRPr>
                    </a:p>
                  </a:txBody>
                  <a:tcPr marL="68580" marR="68580" marT="0" marB="0" anchor="ctr">
                    <a:solidFill>
                      <a:srgbClr val="FFFF99"/>
                    </a:solidFill>
                  </a:tcPr>
                </a:tc>
                <a:tc>
                  <a:txBody>
                    <a:bodyPr/>
                    <a:lstStyle/>
                    <a:p>
                      <a:pPr algn="ctr">
                        <a:spcAft>
                          <a:spcPts val="0"/>
                        </a:spcAft>
                      </a:pPr>
                      <a:r>
                        <a:rPr lang="en-GB" sz="1800" dirty="0" smtClean="0">
                          <a:effectLst/>
                          <a:latin typeface="+mn-lt"/>
                          <a:ea typeface="Times New Roman"/>
                        </a:rPr>
                        <a:t>Above</a:t>
                      </a:r>
                      <a:endParaRPr lang="en-GB" sz="1800" dirty="0">
                        <a:effectLst/>
                        <a:latin typeface="+mn-lt"/>
                        <a:ea typeface="Times New Roman"/>
                      </a:endParaRPr>
                    </a:p>
                  </a:txBody>
                  <a:tcPr marL="68580" marR="68580" marT="0" marB="0" anchor="ctr">
                    <a:solidFill>
                      <a:srgbClr val="00B050"/>
                    </a:solidFill>
                  </a:tcPr>
                </a:tc>
              </a:tr>
              <a:tr h="6509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kern="1200" dirty="0" smtClean="0">
                          <a:solidFill>
                            <a:schemeClr val="tx1"/>
                          </a:solidFill>
                          <a:effectLst/>
                          <a:latin typeface="+mn-lt"/>
                          <a:ea typeface="+mn-ea"/>
                          <a:cs typeface="+mn-cs"/>
                        </a:rPr>
                        <a:t>English Reading Test</a:t>
                      </a:r>
                      <a:endParaRPr lang="en-GB" sz="1800" b="0" dirty="0" smtClean="0">
                        <a:solidFill>
                          <a:schemeClr val="tx1"/>
                        </a:solidFill>
                        <a:effectLst/>
                        <a:latin typeface="+mj-lt"/>
                        <a:ea typeface="Times New Roman"/>
                      </a:endParaRPr>
                    </a:p>
                  </a:txBody>
                  <a:tcPr marL="68580" marR="68580" marT="0" marB="0" anchor="ctr">
                    <a:solidFill>
                      <a:srgbClr val="FFFF99"/>
                    </a:solidFill>
                  </a:tcPr>
                </a:tc>
                <a:tc>
                  <a:txBody>
                    <a:bodyPr/>
                    <a:lstStyle/>
                    <a:p>
                      <a:pPr algn="ctr">
                        <a:spcAft>
                          <a:spcPts val="0"/>
                        </a:spcAft>
                      </a:pPr>
                      <a:r>
                        <a:rPr lang="en-GB" sz="1800" b="0">
                          <a:effectLst/>
                          <a:latin typeface="+mn-lt"/>
                          <a:ea typeface="Calibri"/>
                          <a:cs typeface="Times New Roman"/>
                        </a:rPr>
                        <a:t>85</a:t>
                      </a:r>
                      <a:endParaRPr lang="en-GB" sz="1800" b="0">
                        <a:effectLst/>
                        <a:latin typeface="+mn-lt"/>
                        <a:ea typeface="Times New Roman"/>
                        <a:cs typeface="Times New Roman"/>
                      </a:endParaRPr>
                    </a:p>
                  </a:txBody>
                  <a:tcPr marL="68580" marR="68580" marT="0" marB="0" anchor="ctr">
                    <a:solidFill>
                      <a:schemeClr val="bg1">
                        <a:lumMod val="95000"/>
                      </a:schemeClr>
                    </a:solidFill>
                  </a:tcPr>
                </a:tc>
                <a:tc>
                  <a:txBody>
                    <a:bodyPr/>
                    <a:lstStyle/>
                    <a:p>
                      <a:pPr algn="ctr">
                        <a:spcAft>
                          <a:spcPts val="0"/>
                        </a:spcAft>
                      </a:pPr>
                      <a:r>
                        <a:rPr lang="en-GB" sz="1800" b="0">
                          <a:effectLst/>
                          <a:latin typeface="+mn-lt"/>
                          <a:ea typeface="Calibri"/>
                          <a:cs typeface="Times New Roman"/>
                        </a:rPr>
                        <a:t>89</a:t>
                      </a:r>
                      <a:endParaRPr lang="en-GB" sz="1800" b="0">
                        <a:effectLst/>
                        <a:latin typeface="+mn-lt"/>
                        <a:ea typeface="Times New Roman"/>
                        <a:cs typeface="Times New Roman"/>
                      </a:endParaRPr>
                    </a:p>
                  </a:txBody>
                  <a:tcPr marL="68580" marR="68580" marT="0" marB="0" anchor="ctr">
                    <a:solidFill>
                      <a:schemeClr val="bg1">
                        <a:lumMod val="95000"/>
                      </a:schemeClr>
                    </a:solidFill>
                  </a:tcPr>
                </a:tc>
                <a:tc>
                  <a:txBody>
                    <a:bodyPr/>
                    <a:lstStyle/>
                    <a:p>
                      <a:pPr algn="ctr">
                        <a:spcAft>
                          <a:spcPts val="0"/>
                        </a:spcAft>
                      </a:pPr>
                      <a:r>
                        <a:rPr lang="en-GB" sz="1800" b="0" dirty="0">
                          <a:effectLst/>
                          <a:latin typeface="+mn-lt"/>
                          <a:ea typeface="Calibri"/>
                          <a:cs typeface="Times New Roman"/>
                        </a:rPr>
                        <a:t>90</a:t>
                      </a:r>
                      <a:endParaRPr lang="en-GB" sz="1800" b="0" dirty="0">
                        <a:effectLst/>
                        <a:latin typeface="+mn-lt"/>
                        <a:ea typeface="Times New Roman"/>
                        <a:cs typeface="Times New Roman"/>
                      </a:endParaRPr>
                    </a:p>
                  </a:txBody>
                  <a:tcPr marL="68580" marR="68580" marT="0" marB="0" anchor="ctr">
                    <a:solidFill>
                      <a:schemeClr val="bg1">
                        <a:lumMod val="95000"/>
                      </a:schemeClr>
                    </a:solidFill>
                  </a:tcPr>
                </a:tc>
                <a:tc>
                  <a:txBody>
                    <a:bodyPr/>
                    <a:lstStyle/>
                    <a:p>
                      <a:pPr algn="ctr">
                        <a:spcAft>
                          <a:spcPts val="0"/>
                        </a:spcAft>
                      </a:pPr>
                      <a:r>
                        <a:rPr lang="en-GB" sz="1800" kern="1200" dirty="0" smtClean="0">
                          <a:solidFill>
                            <a:schemeClr val="dk1"/>
                          </a:solidFill>
                          <a:effectLst/>
                          <a:latin typeface="+mn-lt"/>
                          <a:ea typeface="+mn-ea"/>
                          <a:cs typeface="+mn-cs"/>
                        </a:rPr>
                        <a:t>69</a:t>
                      </a:r>
                      <a:r>
                        <a:rPr lang="en-GB" sz="1800" b="1" kern="1200" dirty="0" smtClean="0">
                          <a:solidFill>
                            <a:srgbClr val="00B050"/>
                          </a:solidFill>
                          <a:effectLst/>
                          <a:latin typeface="+mn-lt"/>
                          <a:ea typeface="+mn-ea"/>
                          <a:cs typeface="+mn-cs"/>
                        </a:rPr>
                        <a:t>*</a:t>
                      </a:r>
                      <a:endParaRPr lang="en-GB" sz="1800" dirty="0">
                        <a:effectLst/>
                        <a:latin typeface="+mn-lt"/>
                        <a:ea typeface="Times New Roman"/>
                      </a:endParaRPr>
                    </a:p>
                  </a:txBody>
                  <a:tcPr marL="68580" marR="68580" marT="0" marB="0" anchor="ctr">
                    <a:solidFill>
                      <a:srgbClr val="FFFF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effectLst/>
                          <a:latin typeface="+mn-lt"/>
                          <a:ea typeface="+mn-ea"/>
                          <a:cs typeface="+mn-cs"/>
                        </a:rPr>
                        <a:t>66</a:t>
                      </a:r>
                      <a:endParaRPr lang="en-GB" sz="1800" dirty="0" smtClean="0">
                        <a:effectLst/>
                        <a:latin typeface="+mn-lt"/>
                        <a:ea typeface="Times New Roman"/>
                      </a:endParaRPr>
                    </a:p>
                  </a:txBody>
                  <a:tcPr marL="68580" marR="68580" marT="0" marB="0" anchor="ctr">
                    <a:solidFill>
                      <a:srgbClr val="FFFF99"/>
                    </a:solidFill>
                  </a:tcPr>
                </a:tc>
                <a:tc>
                  <a:txBody>
                    <a:bodyPr/>
                    <a:lstStyle/>
                    <a:p>
                      <a:pPr algn="ctr">
                        <a:spcAft>
                          <a:spcPts val="0"/>
                        </a:spcAft>
                      </a:pPr>
                      <a:r>
                        <a:rPr lang="en-GB" sz="1800" dirty="0" smtClean="0">
                          <a:effectLst/>
                          <a:latin typeface="+mn-lt"/>
                          <a:ea typeface="Times New Roman"/>
                        </a:rPr>
                        <a:t>Above</a:t>
                      </a:r>
                      <a:endParaRPr lang="en-GB" sz="1800" dirty="0">
                        <a:effectLst/>
                        <a:latin typeface="+mn-lt"/>
                        <a:ea typeface="Times New Roman"/>
                      </a:endParaRPr>
                    </a:p>
                  </a:txBody>
                  <a:tcPr marL="68580" marR="68580" marT="0" marB="0" anchor="ctr">
                    <a:solidFill>
                      <a:srgbClr val="00B050"/>
                    </a:solidFill>
                  </a:tcPr>
                </a:tc>
              </a:tr>
              <a:tr h="5821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kern="1200" dirty="0" smtClean="0">
                          <a:solidFill>
                            <a:schemeClr val="tx1"/>
                          </a:solidFill>
                          <a:effectLst/>
                          <a:latin typeface="+mn-lt"/>
                          <a:ea typeface="+mn-ea"/>
                          <a:cs typeface="+mn-cs"/>
                        </a:rPr>
                        <a:t>English Writing TA</a:t>
                      </a:r>
                      <a:endParaRPr lang="en-GB" sz="1800" b="0" dirty="0" smtClean="0">
                        <a:solidFill>
                          <a:schemeClr val="tx1"/>
                        </a:solidFill>
                        <a:effectLst/>
                        <a:latin typeface="+mj-lt"/>
                        <a:ea typeface="Times New Roman"/>
                      </a:endParaRPr>
                    </a:p>
                  </a:txBody>
                  <a:tcPr marL="68580" marR="68580" marT="0" marB="0" anchor="ctr">
                    <a:solidFill>
                      <a:srgbClr val="FFFF99"/>
                    </a:solidFill>
                  </a:tcPr>
                </a:tc>
                <a:tc>
                  <a:txBody>
                    <a:bodyPr/>
                    <a:lstStyle/>
                    <a:p>
                      <a:pPr algn="ctr">
                        <a:spcAft>
                          <a:spcPts val="0"/>
                        </a:spcAft>
                      </a:pPr>
                      <a:r>
                        <a:rPr lang="en-GB" sz="1800">
                          <a:effectLst/>
                          <a:latin typeface="+mn-lt"/>
                          <a:ea typeface="Calibri"/>
                          <a:cs typeface="Times New Roman"/>
                        </a:rPr>
                        <a:t>83</a:t>
                      </a:r>
                      <a:endParaRPr lang="en-GB" sz="1800">
                        <a:effectLst/>
                        <a:latin typeface="+mn-lt"/>
                        <a:ea typeface="Times New Roman"/>
                        <a:cs typeface="Times New Roman"/>
                      </a:endParaRPr>
                    </a:p>
                  </a:txBody>
                  <a:tcPr marL="68580" marR="68580" marT="0" marB="0" anchor="ctr">
                    <a:solidFill>
                      <a:schemeClr val="bg1">
                        <a:lumMod val="95000"/>
                      </a:schemeClr>
                    </a:solidFill>
                  </a:tcPr>
                </a:tc>
                <a:tc>
                  <a:txBody>
                    <a:bodyPr/>
                    <a:lstStyle/>
                    <a:p>
                      <a:pPr algn="ctr">
                        <a:spcAft>
                          <a:spcPts val="0"/>
                        </a:spcAft>
                      </a:pPr>
                      <a:r>
                        <a:rPr lang="en-GB" sz="1800">
                          <a:effectLst/>
                          <a:latin typeface="+mn-lt"/>
                          <a:ea typeface="Calibri"/>
                          <a:cs typeface="Times New Roman"/>
                        </a:rPr>
                        <a:t>86</a:t>
                      </a:r>
                      <a:endParaRPr lang="en-GB" sz="1800">
                        <a:effectLst/>
                        <a:latin typeface="+mn-lt"/>
                        <a:ea typeface="Times New Roman"/>
                        <a:cs typeface="Times New Roman"/>
                      </a:endParaRPr>
                    </a:p>
                  </a:txBody>
                  <a:tcPr marL="68580" marR="68580" marT="0" marB="0" anchor="ctr">
                    <a:solidFill>
                      <a:schemeClr val="bg1">
                        <a:lumMod val="95000"/>
                      </a:schemeClr>
                    </a:solidFill>
                  </a:tcPr>
                </a:tc>
                <a:tc>
                  <a:txBody>
                    <a:bodyPr/>
                    <a:lstStyle/>
                    <a:p>
                      <a:pPr algn="ctr">
                        <a:spcAft>
                          <a:spcPts val="0"/>
                        </a:spcAft>
                      </a:pPr>
                      <a:r>
                        <a:rPr lang="en-GB" sz="1800" b="0" dirty="0">
                          <a:effectLst/>
                          <a:latin typeface="+mn-lt"/>
                          <a:ea typeface="Calibri"/>
                          <a:cs typeface="Times New Roman"/>
                        </a:rPr>
                        <a:t>88</a:t>
                      </a:r>
                      <a:endParaRPr lang="en-GB" sz="1800" b="0" dirty="0">
                        <a:effectLst/>
                        <a:latin typeface="+mn-lt"/>
                        <a:ea typeface="Times New Roman"/>
                        <a:cs typeface="Times New Roman"/>
                      </a:endParaRPr>
                    </a:p>
                  </a:txBody>
                  <a:tcPr marL="68580" marR="68580" marT="0" marB="0" anchor="ctr">
                    <a:solidFill>
                      <a:schemeClr val="bg1">
                        <a:lumMod val="95000"/>
                      </a:schemeClr>
                    </a:solidFill>
                  </a:tcPr>
                </a:tc>
                <a:tc>
                  <a:txBody>
                    <a:bodyPr/>
                    <a:lstStyle/>
                    <a:p>
                      <a:pPr algn="ctr">
                        <a:spcAft>
                          <a:spcPts val="0"/>
                        </a:spcAft>
                      </a:pPr>
                      <a:r>
                        <a:rPr lang="en-GB" sz="1800" kern="1200" dirty="0" smtClean="0">
                          <a:solidFill>
                            <a:schemeClr val="dk1"/>
                          </a:solidFill>
                          <a:effectLst/>
                          <a:latin typeface="+mn-lt"/>
                          <a:ea typeface="+mn-ea"/>
                          <a:cs typeface="+mn-cs"/>
                        </a:rPr>
                        <a:t>80</a:t>
                      </a:r>
                      <a:r>
                        <a:rPr lang="en-GB" sz="1800" b="1" kern="1200" dirty="0" smtClean="0">
                          <a:solidFill>
                            <a:srgbClr val="00B050"/>
                          </a:solidFill>
                          <a:effectLst/>
                          <a:latin typeface="+mn-lt"/>
                          <a:ea typeface="+mn-ea"/>
                          <a:cs typeface="+mn-cs"/>
                        </a:rPr>
                        <a:t>*</a:t>
                      </a:r>
                      <a:endParaRPr lang="en-GB" sz="1800" dirty="0">
                        <a:effectLst/>
                        <a:latin typeface="+mn-lt"/>
                        <a:ea typeface="Times New Roman"/>
                      </a:endParaRPr>
                    </a:p>
                  </a:txBody>
                  <a:tcPr marL="68580" marR="68580" marT="0" marB="0" anchor="ctr">
                    <a:solidFill>
                      <a:srgbClr val="FFFF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effectLst/>
                          <a:latin typeface="+mn-lt"/>
                          <a:ea typeface="+mn-ea"/>
                          <a:cs typeface="+mn-cs"/>
                        </a:rPr>
                        <a:t>74</a:t>
                      </a:r>
                      <a:endParaRPr lang="en-GB" sz="1800" dirty="0" smtClean="0">
                        <a:effectLst/>
                        <a:latin typeface="+mn-lt"/>
                        <a:ea typeface="Times New Roman"/>
                      </a:endParaRPr>
                    </a:p>
                  </a:txBody>
                  <a:tcPr marL="68580" marR="68580" marT="0" marB="0" anchor="ctr">
                    <a:solidFill>
                      <a:srgbClr val="FFFF99"/>
                    </a:solidFill>
                  </a:tcPr>
                </a:tc>
                <a:tc>
                  <a:txBody>
                    <a:bodyPr/>
                    <a:lstStyle/>
                    <a:p>
                      <a:pPr algn="ctr">
                        <a:spcAft>
                          <a:spcPts val="0"/>
                        </a:spcAft>
                      </a:pPr>
                      <a:r>
                        <a:rPr lang="en-GB" sz="1800" kern="1200" dirty="0" smtClean="0">
                          <a:solidFill>
                            <a:schemeClr val="dk1"/>
                          </a:solidFill>
                          <a:effectLst/>
                          <a:latin typeface="+mn-lt"/>
                          <a:ea typeface="Times New Roman"/>
                          <a:cs typeface="+mn-cs"/>
                        </a:rPr>
                        <a:t>Above</a:t>
                      </a:r>
                      <a:endParaRPr lang="en-GB" sz="1800" dirty="0">
                        <a:effectLst/>
                        <a:latin typeface="+mn-lt"/>
                        <a:ea typeface="Times New Roman"/>
                      </a:endParaRPr>
                    </a:p>
                  </a:txBody>
                  <a:tcPr marL="68580" marR="68580" marT="0" marB="0" anchor="ctr">
                    <a:solidFill>
                      <a:srgbClr val="00B050"/>
                    </a:solidFill>
                  </a:tcPr>
                </a:tc>
              </a:tr>
              <a:tr h="5821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kern="1200" dirty="0" smtClean="0">
                          <a:solidFill>
                            <a:schemeClr val="tx1"/>
                          </a:solidFill>
                          <a:effectLst/>
                          <a:latin typeface="+mn-lt"/>
                          <a:ea typeface="+mn-ea"/>
                          <a:cs typeface="+mn-cs"/>
                        </a:rPr>
                        <a:t>Mathematics Test</a:t>
                      </a:r>
                      <a:endParaRPr lang="en-GB" sz="1800" b="0" dirty="0" smtClean="0">
                        <a:solidFill>
                          <a:schemeClr val="tx1"/>
                        </a:solidFill>
                        <a:effectLst/>
                        <a:latin typeface="+mj-lt"/>
                        <a:ea typeface="Times New Roman"/>
                      </a:endParaRPr>
                    </a:p>
                  </a:txBody>
                  <a:tcPr marL="68580" marR="68580" marT="0" marB="0" anchor="ctr">
                    <a:solidFill>
                      <a:srgbClr val="FFFF99"/>
                    </a:solidFill>
                  </a:tcPr>
                </a:tc>
                <a:tc>
                  <a:txBody>
                    <a:bodyPr/>
                    <a:lstStyle/>
                    <a:p>
                      <a:pPr algn="ctr">
                        <a:spcAft>
                          <a:spcPts val="0"/>
                        </a:spcAft>
                      </a:pPr>
                      <a:r>
                        <a:rPr lang="en-GB" sz="1800">
                          <a:effectLst/>
                          <a:latin typeface="+mn-lt"/>
                          <a:ea typeface="Calibri"/>
                          <a:cs typeface="Times New Roman"/>
                        </a:rPr>
                        <a:t>83</a:t>
                      </a:r>
                      <a:endParaRPr lang="en-GB" sz="1800">
                        <a:effectLst/>
                        <a:latin typeface="+mn-lt"/>
                        <a:ea typeface="Times New Roman"/>
                        <a:cs typeface="Times New Roman"/>
                      </a:endParaRPr>
                    </a:p>
                  </a:txBody>
                  <a:tcPr marL="68580" marR="68580" marT="0" marB="0" anchor="ctr">
                    <a:solidFill>
                      <a:schemeClr val="bg1">
                        <a:lumMod val="95000"/>
                      </a:schemeClr>
                    </a:solidFill>
                  </a:tcPr>
                </a:tc>
                <a:tc>
                  <a:txBody>
                    <a:bodyPr/>
                    <a:lstStyle/>
                    <a:p>
                      <a:pPr algn="ctr">
                        <a:spcAft>
                          <a:spcPts val="0"/>
                        </a:spcAft>
                      </a:pPr>
                      <a:r>
                        <a:rPr lang="en-GB" sz="1800">
                          <a:effectLst/>
                          <a:latin typeface="+mn-lt"/>
                          <a:ea typeface="Calibri"/>
                          <a:cs typeface="Times New Roman"/>
                        </a:rPr>
                        <a:t>86</a:t>
                      </a:r>
                      <a:endParaRPr lang="en-GB" sz="1800">
                        <a:effectLst/>
                        <a:latin typeface="+mn-lt"/>
                        <a:ea typeface="Times New Roman"/>
                        <a:cs typeface="Times New Roman"/>
                      </a:endParaRPr>
                    </a:p>
                  </a:txBody>
                  <a:tcPr marL="68580" marR="68580" marT="0" marB="0" anchor="ctr">
                    <a:solidFill>
                      <a:schemeClr val="bg1">
                        <a:lumMod val="95000"/>
                      </a:schemeClr>
                    </a:solidFill>
                  </a:tcPr>
                </a:tc>
                <a:tc>
                  <a:txBody>
                    <a:bodyPr/>
                    <a:lstStyle/>
                    <a:p>
                      <a:pPr algn="ctr">
                        <a:spcAft>
                          <a:spcPts val="0"/>
                        </a:spcAft>
                      </a:pPr>
                      <a:r>
                        <a:rPr lang="en-GB" sz="1800" b="0" dirty="0">
                          <a:effectLst/>
                          <a:latin typeface="+mn-lt"/>
                          <a:ea typeface="Calibri"/>
                          <a:cs typeface="Times New Roman"/>
                        </a:rPr>
                        <a:t>87</a:t>
                      </a:r>
                      <a:endParaRPr lang="en-GB" sz="1800" b="0" dirty="0">
                        <a:effectLst/>
                        <a:latin typeface="+mn-lt"/>
                        <a:ea typeface="Times New Roman"/>
                        <a:cs typeface="Times New Roman"/>
                      </a:endParaRPr>
                    </a:p>
                  </a:txBody>
                  <a:tcPr marL="68580" marR="68580" marT="0" marB="0" anchor="ctr">
                    <a:solidFill>
                      <a:schemeClr val="bg1">
                        <a:lumMod val="95000"/>
                      </a:schemeClr>
                    </a:solidFill>
                  </a:tcPr>
                </a:tc>
                <a:tc>
                  <a:txBody>
                    <a:bodyPr/>
                    <a:lstStyle/>
                    <a:p>
                      <a:pPr algn="ctr">
                        <a:spcAft>
                          <a:spcPts val="0"/>
                        </a:spcAft>
                      </a:pPr>
                      <a:r>
                        <a:rPr lang="en-GB" sz="1800" kern="1200" dirty="0" smtClean="0">
                          <a:solidFill>
                            <a:schemeClr val="dk1"/>
                          </a:solidFill>
                          <a:effectLst/>
                          <a:latin typeface="+mn-lt"/>
                          <a:ea typeface="+mn-ea"/>
                          <a:cs typeface="+mn-cs"/>
                        </a:rPr>
                        <a:t>71</a:t>
                      </a:r>
                      <a:r>
                        <a:rPr lang="en-GB" sz="1800" b="1" kern="1200" dirty="0" smtClean="0">
                          <a:solidFill>
                            <a:srgbClr val="00B050"/>
                          </a:solidFill>
                          <a:effectLst/>
                          <a:latin typeface="+mn-lt"/>
                          <a:ea typeface="+mn-ea"/>
                          <a:cs typeface="+mn-cs"/>
                        </a:rPr>
                        <a:t>*</a:t>
                      </a:r>
                      <a:endParaRPr lang="en-GB" sz="1800" dirty="0">
                        <a:effectLst/>
                        <a:latin typeface="+mn-lt"/>
                        <a:ea typeface="Times New Roman"/>
                      </a:endParaRPr>
                    </a:p>
                  </a:txBody>
                  <a:tcPr marL="68580" marR="68580" marT="0" marB="0" anchor="ctr">
                    <a:solidFill>
                      <a:srgbClr val="FFFF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effectLst/>
                          <a:latin typeface="+mn-lt"/>
                          <a:ea typeface="+mn-ea"/>
                          <a:cs typeface="+mn-cs"/>
                        </a:rPr>
                        <a:t>70</a:t>
                      </a:r>
                      <a:endParaRPr lang="en-GB" sz="1800" dirty="0" smtClean="0">
                        <a:effectLst/>
                        <a:latin typeface="+mn-lt"/>
                        <a:ea typeface="Times New Roman"/>
                      </a:endParaRPr>
                    </a:p>
                  </a:txBody>
                  <a:tcPr marL="68580" marR="68580" marT="0" marB="0" anchor="ctr">
                    <a:solidFill>
                      <a:srgbClr val="FFFF99"/>
                    </a:solidFill>
                  </a:tcPr>
                </a:tc>
                <a:tc>
                  <a:txBody>
                    <a:bodyPr/>
                    <a:lstStyle/>
                    <a:p>
                      <a:pPr algn="ctr">
                        <a:spcAft>
                          <a:spcPts val="0"/>
                        </a:spcAft>
                      </a:pPr>
                      <a:r>
                        <a:rPr lang="en-GB" sz="1800" dirty="0" smtClean="0">
                          <a:effectLst/>
                          <a:latin typeface="+mn-lt"/>
                          <a:ea typeface="Times New Roman"/>
                        </a:rPr>
                        <a:t>Above</a:t>
                      </a:r>
                      <a:endParaRPr lang="en-GB" sz="1800" dirty="0">
                        <a:effectLst/>
                        <a:latin typeface="+mn-lt"/>
                        <a:ea typeface="Times New Roman"/>
                      </a:endParaRPr>
                    </a:p>
                  </a:txBody>
                  <a:tcPr marL="68580" marR="68580" marT="0" marB="0" anchor="ctr">
                    <a:solidFill>
                      <a:srgbClr val="00B050"/>
                    </a:solidFill>
                  </a:tcPr>
                </a:tc>
              </a:tr>
              <a:tr h="9006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kern="1200" dirty="0" smtClean="0">
                          <a:solidFill>
                            <a:schemeClr val="tx1"/>
                          </a:solidFill>
                          <a:effectLst/>
                          <a:latin typeface="+mn-lt"/>
                          <a:ea typeface="+mn-ea"/>
                          <a:cs typeface="+mn-cs"/>
                        </a:rPr>
                        <a:t>English Grammar, Punctuation and Spelling Test (GPS)</a:t>
                      </a:r>
                      <a:endParaRPr lang="en-GB" sz="1800" b="0" dirty="0" smtClean="0">
                        <a:solidFill>
                          <a:schemeClr val="tx1"/>
                        </a:solidFill>
                        <a:effectLst/>
                        <a:latin typeface="+mj-lt"/>
                        <a:ea typeface="Times New Roman"/>
                      </a:endParaRPr>
                    </a:p>
                  </a:txBody>
                  <a:tcPr marL="68580" marR="68580" marT="0" marB="0" anchor="ctr">
                    <a:solidFill>
                      <a:srgbClr val="FFFF99"/>
                    </a:solidFill>
                  </a:tcPr>
                </a:tc>
                <a:tc>
                  <a:txBody>
                    <a:bodyPr/>
                    <a:lstStyle/>
                    <a:p>
                      <a:pPr algn="ctr">
                        <a:spcAft>
                          <a:spcPts val="0"/>
                        </a:spcAft>
                      </a:pPr>
                      <a:r>
                        <a:rPr lang="en-GB" sz="1800" dirty="0">
                          <a:effectLst/>
                          <a:latin typeface="+mn-lt"/>
                          <a:ea typeface="Calibri"/>
                          <a:cs typeface="Times New Roman"/>
                        </a:rPr>
                        <a:t>71</a:t>
                      </a:r>
                      <a:endParaRPr lang="en-GB" sz="1800" dirty="0">
                        <a:effectLst/>
                        <a:latin typeface="+mn-lt"/>
                        <a:ea typeface="Times New Roman"/>
                        <a:cs typeface="Times New Roman"/>
                      </a:endParaRPr>
                    </a:p>
                  </a:txBody>
                  <a:tcPr marL="68580" marR="68580" marT="0" marB="0" anchor="ctr">
                    <a:solidFill>
                      <a:schemeClr val="bg1">
                        <a:lumMod val="95000"/>
                      </a:schemeClr>
                    </a:solidFill>
                  </a:tcPr>
                </a:tc>
                <a:tc>
                  <a:txBody>
                    <a:bodyPr/>
                    <a:lstStyle/>
                    <a:p>
                      <a:pPr algn="ctr">
                        <a:spcAft>
                          <a:spcPts val="0"/>
                        </a:spcAft>
                      </a:pPr>
                      <a:r>
                        <a:rPr lang="en-GB" sz="1800" dirty="0">
                          <a:effectLst/>
                          <a:latin typeface="+mn-lt"/>
                          <a:ea typeface="Calibri"/>
                          <a:cs typeface="Times New Roman"/>
                        </a:rPr>
                        <a:t>74</a:t>
                      </a:r>
                      <a:endParaRPr lang="en-GB" sz="1800" dirty="0">
                        <a:effectLst/>
                        <a:latin typeface="+mn-lt"/>
                        <a:ea typeface="Times New Roman"/>
                        <a:cs typeface="Times New Roman"/>
                      </a:endParaRPr>
                    </a:p>
                  </a:txBody>
                  <a:tcPr marL="68580" marR="68580" marT="0" marB="0" anchor="ctr">
                    <a:solidFill>
                      <a:schemeClr val="bg1">
                        <a:lumMod val="95000"/>
                      </a:schemeClr>
                    </a:solidFill>
                  </a:tcPr>
                </a:tc>
                <a:tc>
                  <a:txBody>
                    <a:bodyPr/>
                    <a:lstStyle/>
                    <a:p>
                      <a:pPr algn="ctr">
                        <a:spcAft>
                          <a:spcPts val="0"/>
                        </a:spcAft>
                      </a:pPr>
                      <a:r>
                        <a:rPr lang="en-GB" sz="1800" dirty="0">
                          <a:effectLst/>
                          <a:latin typeface="+mn-lt"/>
                          <a:ea typeface="Calibri"/>
                          <a:cs typeface="Times New Roman"/>
                        </a:rPr>
                        <a:t>78</a:t>
                      </a:r>
                      <a:endParaRPr lang="en-GB" sz="1800" dirty="0">
                        <a:effectLst/>
                        <a:latin typeface="+mn-lt"/>
                        <a:ea typeface="Times New Roman"/>
                        <a:cs typeface="Times New Roman"/>
                      </a:endParaRPr>
                    </a:p>
                  </a:txBody>
                  <a:tcPr marL="68580" marR="68580" marT="0" marB="0" anchor="ctr">
                    <a:solidFill>
                      <a:schemeClr val="bg1">
                        <a:lumMod val="95000"/>
                      </a:schemeClr>
                    </a:solidFill>
                  </a:tcPr>
                </a:tc>
                <a:tc>
                  <a:txBody>
                    <a:bodyPr/>
                    <a:lstStyle/>
                    <a:p>
                      <a:pPr algn="ctr">
                        <a:spcAft>
                          <a:spcPts val="0"/>
                        </a:spcAft>
                      </a:pPr>
                      <a:r>
                        <a:rPr lang="en-GB" sz="1800" kern="1200" dirty="0" smtClean="0">
                          <a:solidFill>
                            <a:schemeClr val="dk1"/>
                          </a:solidFill>
                          <a:effectLst/>
                          <a:latin typeface="+mn-lt"/>
                          <a:ea typeface="+mn-ea"/>
                          <a:cs typeface="+mn-cs"/>
                        </a:rPr>
                        <a:t>72</a:t>
                      </a:r>
                      <a:endParaRPr lang="en-GB" sz="1800" dirty="0">
                        <a:effectLst/>
                        <a:latin typeface="+mn-lt"/>
                        <a:ea typeface="Times New Roman"/>
                      </a:endParaRPr>
                    </a:p>
                  </a:txBody>
                  <a:tcPr marL="68580" marR="68580" marT="0" marB="0" anchor="ctr">
                    <a:solidFill>
                      <a:srgbClr val="FFFF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effectLst/>
                          <a:latin typeface="+mn-lt"/>
                          <a:ea typeface="Times New Roman"/>
                        </a:rPr>
                        <a:t>72</a:t>
                      </a:r>
                    </a:p>
                  </a:txBody>
                  <a:tcPr marL="68580" marR="68580" marT="0" marB="0" anchor="ctr">
                    <a:solidFill>
                      <a:srgbClr val="FFFF99"/>
                    </a:solidFill>
                  </a:tcPr>
                </a:tc>
                <a:tc>
                  <a:txBody>
                    <a:bodyPr/>
                    <a:lstStyle/>
                    <a:p>
                      <a:pPr algn="ctr">
                        <a:spcAft>
                          <a:spcPts val="0"/>
                        </a:spcAft>
                      </a:pPr>
                      <a:r>
                        <a:rPr lang="en-GB" sz="1800" dirty="0" smtClean="0">
                          <a:effectLst/>
                          <a:latin typeface="+mn-lt"/>
                          <a:ea typeface="Times New Roman"/>
                        </a:rPr>
                        <a:t>=</a:t>
                      </a:r>
                      <a:endParaRPr lang="en-GB" sz="1800" dirty="0">
                        <a:effectLst/>
                        <a:latin typeface="+mn-lt"/>
                        <a:ea typeface="Times New Roman"/>
                      </a:endParaRPr>
                    </a:p>
                  </a:txBody>
                  <a:tcPr marL="68580" marR="68580" marT="0" marB="0" anchor="ctr">
                    <a:solidFill>
                      <a:srgbClr val="00B050"/>
                    </a:solidFill>
                  </a:tcPr>
                </a:tc>
              </a:tr>
            </a:tbl>
          </a:graphicData>
        </a:graphic>
      </p:graphicFrame>
      <p:sp>
        <p:nvSpPr>
          <p:cNvPr id="5" name="Title 1"/>
          <p:cNvSpPr txBox="1">
            <a:spLocks/>
          </p:cNvSpPr>
          <p:nvPr/>
        </p:nvSpPr>
        <p:spPr bwMode="auto">
          <a:xfrm>
            <a:off x="130460" y="5445224"/>
            <a:ext cx="8834028"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charset="0"/>
                <a:cs typeface="Arial" charset="0"/>
              </a:defRPr>
            </a:lvl2pPr>
            <a:lvl3pPr algn="ctr" rtl="0" eaLnBrk="1" fontAlgn="base" hangingPunct="1">
              <a:spcBef>
                <a:spcPct val="0"/>
              </a:spcBef>
              <a:spcAft>
                <a:spcPct val="0"/>
              </a:spcAft>
              <a:defRPr sz="3600" b="1">
                <a:solidFill>
                  <a:srgbClr val="4283C4"/>
                </a:solidFill>
                <a:latin typeface="Arial" charset="0"/>
                <a:cs typeface="Arial" charset="0"/>
              </a:defRPr>
            </a:lvl3pPr>
            <a:lvl4pPr algn="ctr" rtl="0" eaLnBrk="1" fontAlgn="base" hangingPunct="1">
              <a:spcBef>
                <a:spcPct val="0"/>
              </a:spcBef>
              <a:spcAft>
                <a:spcPct val="0"/>
              </a:spcAft>
              <a:defRPr sz="3600" b="1">
                <a:solidFill>
                  <a:srgbClr val="4283C4"/>
                </a:solidFill>
                <a:latin typeface="Arial" charset="0"/>
                <a:cs typeface="Arial" charset="0"/>
              </a:defRPr>
            </a:lvl4pPr>
            <a:lvl5pPr algn="ctr" rtl="0" eaLnBrk="1" fontAlgn="base" hangingPunct="1">
              <a:spcBef>
                <a:spcPct val="0"/>
              </a:spcBef>
              <a:spcAft>
                <a:spcPct val="0"/>
              </a:spcAft>
              <a:defRPr sz="3600" b="1">
                <a:solidFill>
                  <a:srgbClr val="4283C4"/>
                </a:solidFill>
                <a:latin typeface="Arial" charset="0"/>
                <a:cs typeface="Arial" charset="0"/>
              </a:defRPr>
            </a:lvl5pPr>
            <a:lvl6pPr marL="457200" algn="ctr" rtl="0" eaLnBrk="1" fontAlgn="base" hangingPunct="1">
              <a:spcBef>
                <a:spcPct val="0"/>
              </a:spcBef>
              <a:spcAft>
                <a:spcPct val="0"/>
              </a:spcAft>
              <a:defRPr sz="3600" b="1">
                <a:solidFill>
                  <a:srgbClr val="4283C4"/>
                </a:solidFill>
                <a:latin typeface="Arial" charset="0"/>
                <a:cs typeface="Arial" charset="0"/>
              </a:defRPr>
            </a:lvl6pPr>
            <a:lvl7pPr marL="914400" algn="ctr" rtl="0" eaLnBrk="1" fontAlgn="base" hangingPunct="1">
              <a:spcBef>
                <a:spcPct val="0"/>
              </a:spcBef>
              <a:spcAft>
                <a:spcPct val="0"/>
              </a:spcAft>
              <a:defRPr sz="3600" b="1">
                <a:solidFill>
                  <a:srgbClr val="4283C4"/>
                </a:solidFill>
                <a:latin typeface="Arial" charset="0"/>
                <a:cs typeface="Arial" charset="0"/>
              </a:defRPr>
            </a:lvl7pPr>
            <a:lvl8pPr marL="1371600" algn="ctr" rtl="0" eaLnBrk="1" fontAlgn="base" hangingPunct="1">
              <a:spcBef>
                <a:spcPct val="0"/>
              </a:spcBef>
              <a:spcAft>
                <a:spcPct val="0"/>
              </a:spcAft>
              <a:defRPr sz="3600" b="1">
                <a:solidFill>
                  <a:srgbClr val="4283C4"/>
                </a:solidFill>
                <a:latin typeface="Arial" charset="0"/>
                <a:cs typeface="Arial" charset="0"/>
              </a:defRPr>
            </a:lvl8pPr>
            <a:lvl9pPr marL="1828800" algn="ctr" rtl="0" eaLnBrk="1" fontAlgn="base" hangingPunct="1">
              <a:spcBef>
                <a:spcPct val="0"/>
              </a:spcBef>
              <a:spcAft>
                <a:spcPct val="0"/>
              </a:spcAft>
              <a:defRPr sz="3600" b="1">
                <a:solidFill>
                  <a:srgbClr val="4283C4"/>
                </a:solidFill>
                <a:latin typeface="Arial" charset="0"/>
                <a:cs typeface="Arial" charset="0"/>
              </a:defRPr>
            </a:lvl9pPr>
          </a:lstStyle>
          <a:p>
            <a:pPr algn="l"/>
            <a:r>
              <a:rPr lang="en-GB" sz="3000" dirty="0" smtClean="0">
                <a:solidFill>
                  <a:srgbClr val="00B050"/>
                </a:solidFill>
              </a:rPr>
              <a:t>*</a:t>
            </a:r>
            <a:r>
              <a:rPr lang="en-GB" sz="2400" b="0" dirty="0" smtClean="0">
                <a:solidFill>
                  <a:schemeClr val="tx1"/>
                </a:solidFill>
              </a:rPr>
              <a:t>Kent is ranked first among its statistical neighbours for these measures</a:t>
            </a:r>
          </a:p>
        </p:txBody>
      </p:sp>
    </p:spTree>
    <p:extLst>
      <p:ext uri="{BB962C8B-B14F-4D97-AF65-F5344CB8AC3E}">
        <p14:creationId xmlns:p14="http://schemas.microsoft.com/office/powerpoint/2010/main" val="153553599"/>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0" y="44624"/>
            <a:ext cx="9144000"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charset="0"/>
                <a:cs typeface="Arial" charset="0"/>
              </a:defRPr>
            </a:lvl2pPr>
            <a:lvl3pPr algn="ctr" rtl="0" eaLnBrk="1" fontAlgn="base" hangingPunct="1">
              <a:spcBef>
                <a:spcPct val="0"/>
              </a:spcBef>
              <a:spcAft>
                <a:spcPct val="0"/>
              </a:spcAft>
              <a:defRPr sz="3600" b="1">
                <a:solidFill>
                  <a:srgbClr val="4283C4"/>
                </a:solidFill>
                <a:latin typeface="Arial" charset="0"/>
                <a:cs typeface="Arial" charset="0"/>
              </a:defRPr>
            </a:lvl3pPr>
            <a:lvl4pPr algn="ctr" rtl="0" eaLnBrk="1" fontAlgn="base" hangingPunct="1">
              <a:spcBef>
                <a:spcPct val="0"/>
              </a:spcBef>
              <a:spcAft>
                <a:spcPct val="0"/>
              </a:spcAft>
              <a:defRPr sz="3600" b="1">
                <a:solidFill>
                  <a:srgbClr val="4283C4"/>
                </a:solidFill>
                <a:latin typeface="Arial" charset="0"/>
                <a:cs typeface="Arial" charset="0"/>
              </a:defRPr>
            </a:lvl4pPr>
            <a:lvl5pPr algn="ctr" rtl="0" eaLnBrk="1" fontAlgn="base" hangingPunct="1">
              <a:spcBef>
                <a:spcPct val="0"/>
              </a:spcBef>
              <a:spcAft>
                <a:spcPct val="0"/>
              </a:spcAft>
              <a:defRPr sz="3600" b="1">
                <a:solidFill>
                  <a:srgbClr val="4283C4"/>
                </a:solidFill>
                <a:latin typeface="Arial" charset="0"/>
                <a:cs typeface="Arial" charset="0"/>
              </a:defRPr>
            </a:lvl5pPr>
            <a:lvl6pPr marL="457200" algn="ctr" rtl="0" eaLnBrk="1" fontAlgn="base" hangingPunct="1">
              <a:spcBef>
                <a:spcPct val="0"/>
              </a:spcBef>
              <a:spcAft>
                <a:spcPct val="0"/>
              </a:spcAft>
              <a:defRPr sz="3600" b="1">
                <a:solidFill>
                  <a:srgbClr val="4283C4"/>
                </a:solidFill>
                <a:latin typeface="Arial" charset="0"/>
                <a:cs typeface="Arial" charset="0"/>
              </a:defRPr>
            </a:lvl6pPr>
            <a:lvl7pPr marL="914400" algn="ctr" rtl="0" eaLnBrk="1" fontAlgn="base" hangingPunct="1">
              <a:spcBef>
                <a:spcPct val="0"/>
              </a:spcBef>
              <a:spcAft>
                <a:spcPct val="0"/>
              </a:spcAft>
              <a:defRPr sz="3600" b="1">
                <a:solidFill>
                  <a:srgbClr val="4283C4"/>
                </a:solidFill>
                <a:latin typeface="Arial" charset="0"/>
                <a:cs typeface="Arial" charset="0"/>
              </a:defRPr>
            </a:lvl7pPr>
            <a:lvl8pPr marL="1371600" algn="ctr" rtl="0" eaLnBrk="1" fontAlgn="base" hangingPunct="1">
              <a:spcBef>
                <a:spcPct val="0"/>
              </a:spcBef>
              <a:spcAft>
                <a:spcPct val="0"/>
              </a:spcAft>
              <a:defRPr sz="3600" b="1">
                <a:solidFill>
                  <a:srgbClr val="4283C4"/>
                </a:solidFill>
                <a:latin typeface="Arial" charset="0"/>
                <a:cs typeface="Arial" charset="0"/>
              </a:defRPr>
            </a:lvl8pPr>
            <a:lvl9pPr marL="1828800" algn="ctr" rtl="0" eaLnBrk="1" fontAlgn="base" hangingPunct="1">
              <a:spcBef>
                <a:spcPct val="0"/>
              </a:spcBef>
              <a:spcAft>
                <a:spcPct val="0"/>
              </a:spcAft>
              <a:defRPr sz="3600" b="1">
                <a:solidFill>
                  <a:srgbClr val="4283C4"/>
                </a:solidFill>
                <a:latin typeface="Arial" charset="0"/>
                <a:cs typeface="Arial" charset="0"/>
              </a:defRPr>
            </a:lvl9pPr>
          </a:lstStyle>
          <a:p>
            <a:r>
              <a:rPr lang="en-GB" sz="4000" dirty="0" smtClean="0">
                <a:latin typeface="+mj-lt"/>
              </a:rPr>
              <a:t>KEY STAGE 2 - OUTCOMES CONTINUED</a:t>
            </a:r>
          </a:p>
        </p:txBody>
      </p:sp>
      <p:sp>
        <p:nvSpPr>
          <p:cNvPr id="2" name="Rectangle 1"/>
          <p:cNvSpPr/>
          <p:nvPr/>
        </p:nvSpPr>
        <p:spPr>
          <a:xfrm>
            <a:off x="330867" y="1124744"/>
            <a:ext cx="8352928" cy="2677656"/>
          </a:xfrm>
          <a:prstGeom prst="rect">
            <a:avLst/>
          </a:prstGeom>
        </p:spPr>
        <p:txBody>
          <a:bodyPr wrap="square">
            <a:spAutoFit/>
          </a:bodyPr>
          <a:lstStyle/>
          <a:p>
            <a:pPr algn="just"/>
            <a:r>
              <a:rPr lang="en-GB" sz="2400" dirty="0"/>
              <a:t>Kent schools attaining at or above the national average</a:t>
            </a:r>
            <a:r>
              <a:rPr lang="en-GB" sz="2400" dirty="0" smtClean="0"/>
              <a:t>:</a:t>
            </a:r>
          </a:p>
          <a:p>
            <a:pPr algn="just"/>
            <a:endParaRPr lang="en-GB" sz="2400" dirty="0"/>
          </a:p>
          <a:p>
            <a:pPr marL="285750" lvl="0" indent="-285750" algn="just">
              <a:buFont typeface="Arial" panose="020B0604020202020204" pitchFamily="34" charset="0"/>
              <a:buChar char="•"/>
            </a:pPr>
            <a:r>
              <a:rPr lang="en-GB" sz="2400" b="1" dirty="0" smtClean="0"/>
              <a:t>2016 - 277 schools </a:t>
            </a:r>
            <a:r>
              <a:rPr lang="en-GB" sz="2400" dirty="0" smtClean="0"/>
              <a:t>(for pupils </a:t>
            </a:r>
            <a:r>
              <a:rPr lang="en-GB" sz="2400" dirty="0"/>
              <a:t>reaching the ‘expected standard’ for </a:t>
            </a:r>
            <a:r>
              <a:rPr lang="en-GB" sz="2400" dirty="0" smtClean="0"/>
              <a:t>Reading, Writing and </a:t>
            </a:r>
            <a:r>
              <a:rPr lang="en-GB" sz="2400" dirty="0"/>
              <a:t>Mathematics </a:t>
            </a:r>
            <a:r>
              <a:rPr lang="en-GB" sz="2400" dirty="0" smtClean="0"/>
              <a:t>combined) </a:t>
            </a:r>
          </a:p>
          <a:p>
            <a:pPr marL="285750" lvl="0" indent="-285750" algn="just">
              <a:buFont typeface="Arial" panose="020B0604020202020204" pitchFamily="34" charset="0"/>
              <a:buChar char="•"/>
            </a:pPr>
            <a:endParaRPr lang="en-GB" sz="2400" dirty="0" smtClean="0"/>
          </a:p>
          <a:p>
            <a:pPr marL="285750" lvl="0" indent="-285750" algn="just">
              <a:buFont typeface="Arial" panose="020B0604020202020204" pitchFamily="34" charset="0"/>
              <a:buChar char="•"/>
            </a:pPr>
            <a:r>
              <a:rPr lang="en-GB" sz="2400" b="1" dirty="0" smtClean="0"/>
              <a:t>2015 - 260 schools </a:t>
            </a:r>
            <a:r>
              <a:rPr lang="en-GB" sz="2400" dirty="0" smtClean="0"/>
              <a:t>(against </a:t>
            </a:r>
            <a:r>
              <a:rPr lang="en-GB" sz="2400" dirty="0"/>
              <a:t>the historic measure of Level </a:t>
            </a:r>
            <a:r>
              <a:rPr lang="en-GB" sz="2400" dirty="0" smtClean="0"/>
              <a:t>4+ in </a:t>
            </a:r>
            <a:r>
              <a:rPr lang="en-GB" sz="2400" dirty="0"/>
              <a:t>the </a:t>
            </a:r>
            <a:r>
              <a:rPr lang="en-GB" sz="2400" dirty="0" smtClean="0"/>
              <a:t>Reading, Writing and </a:t>
            </a:r>
            <a:r>
              <a:rPr lang="en-GB" sz="2400" dirty="0"/>
              <a:t>Mathematics </a:t>
            </a:r>
            <a:r>
              <a:rPr lang="en-GB" sz="2400" dirty="0" smtClean="0"/>
              <a:t>combined).</a:t>
            </a:r>
            <a:endParaRPr lang="en-GB" sz="2400" dirty="0"/>
          </a:p>
        </p:txBody>
      </p:sp>
    </p:spTree>
    <p:extLst>
      <p:ext uri="{BB962C8B-B14F-4D97-AF65-F5344CB8AC3E}">
        <p14:creationId xmlns:p14="http://schemas.microsoft.com/office/powerpoint/2010/main" val="257735710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652"/>
            <a:ext cx="9144000" cy="4053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2500" lnSpcReduction="10000"/>
          </a:bodyPr>
          <a:lst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charset="0"/>
                <a:cs typeface="Arial" charset="0"/>
              </a:defRPr>
            </a:lvl2pPr>
            <a:lvl3pPr algn="ctr" rtl="0" eaLnBrk="1" fontAlgn="base" hangingPunct="1">
              <a:spcBef>
                <a:spcPct val="0"/>
              </a:spcBef>
              <a:spcAft>
                <a:spcPct val="0"/>
              </a:spcAft>
              <a:defRPr sz="3600" b="1">
                <a:solidFill>
                  <a:srgbClr val="4283C4"/>
                </a:solidFill>
                <a:latin typeface="Arial" charset="0"/>
                <a:cs typeface="Arial" charset="0"/>
              </a:defRPr>
            </a:lvl3pPr>
            <a:lvl4pPr algn="ctr" rtl="0" eaLnBrk="1" fontAlgn="base" hangingPunct="1">
              <a:spcBef>
                <a:spcPct val="0"/>
              </a:spcBef>
              <a:spcAft>
                <a:spcPct val="0"/>
              </a:spcAft>
              <a:defRPr sz="3600" b="1">
                <a:solidFill>
                  <a:srgbClr val="4283C4"/>
                </a:solidFill>
                <a:latin typeface="Arial" charset="0"/>
                <a:cs typeface="Arial" charset="0"/>
              </a:defRPr>
            </a:lvl4pPr>
            <a:lvl5pPr algn="ctr" rtl="0" eaLnBrk="1" fontAlgn="base" hangingPunct="1">
              <a:spcBef>
                <a:spcPct val="0"/>
              </a:spcBef>
              <a:spcAft>
                <a:spcPct val="0"/>
              </a:spcAft>
              <a:defRPr sz="3600" b="1">
                <a:solidFill>
                  <a:srgbClr val="4283C4"/>
                </a:solidFill>
                <a:latin typeface="Arial" charset="0"/>
                <a:cs typeface="Arial" charset="0"/>
              </a:defRPr>
            </a:lvl5pPr>
            <a:lvl6pPr marL="457200" algn="ctr" rtl="0" eaLnBrk="1" fontAlgn="base" hangingPunct="1">
              <a:spcBef>
                <a:spcPct val="0"/>
              </a:spcBef>
              <a:spcAft>
                <a:spcPct val="0"/>
              </a:spcAft>
              <a:defRPr sz="3600" b="1">
                <a:solidFill>
                  <a:srgbClr val="4283C4"/>
                </a:solidFill>
                <a:latin typeface="Arial" charset="0"/>
                <a:cs typeface="Arial" charset="0"/>
              </a:defRPr>
            </a:lvl6pPr>
            <a:lvl7pPr marL="914400" algn="ctr" rtl="0" eaLnBrk="1" fontAlgn="base" hangingPunct="1">
              <a:spcBef>
                <a:spcPct val="0"/>
              </a:spcBef>
              <a:spcAft>
                <a:spcPct val="0"/>
              </a:spcAft>
              <a:defRPr sz="3600" b="1">
                <a:solidFill>
                  <a:srgbClr val="4283C4"/>
                </a:solidFill>
                <a:latin typeface="Arial" charset="0"/>
                <a:cs typeface="Arial" charset="0"/>
              </a:defRPr>
            </a:lvl7pPr>
            <a:lvl8pPr marL="1371600" algn="ctr" rtl="0" eaLnBrk="1" fontAlgn="base" hangingPunct="1">
              <a:spcBef>
                <a:spcPct val="0"/>
              </a:spcBef>
              <a:spcAft>
                <a:spcPct val="0"/>
              </a:spcAft>
              <a:defRPr sz="3600" b="1">
                <a:solidFill>
                  <a:srgbClr val="4283C4"/>
                </a:solidFill>
                <a:latin typeface="Arial" charset="0"/>
                <a:cs typeface="Arial" charset="0"/>
              </a:defRPr>
            </a:lvl8pPr>
            <a:lvl9pPr marL="1828800" algn="ctr" rtl="0" eaLnBrk="1" fontAlgn="base" hangingPunct="1">
              <a:spcBef>
                <a:spcPct val="0"/>
              </a:spcBef>
              <a:spcAft>
                <a:spcPct val="0"/>
              </a:spcAft>
              <a:defRPr sz="3600" b="1">
                <a:solidFill>
                  <a:srgbClr val="4283C4"/>
                </a:solidFill>
                <a:latin typeface="Arial" charset="0"/>
                <a:cs typeface="Arial" charset="0"/>
              </a:defRPr>
            </a:lvl9pPr>
          </a:lstStyle>
          <a:p>
            <a:r>
              <a:rPr lang="en-GB" sz="2400" dirty="0" smtClean="0">
                <a:latin typeface="+mj-lt"/>
              </a:rPr>
              <a:t>KEY STAGE 2 - 2016 OUTCOMES BY AREA/DISTRICT</a:t>
            </a:r>
            <a:endParaRPr lang="en-GB" sz="2400" dirty="0">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val="4051867384"/>
              </p:ext>
            </p:extLst>
          </p:nvPr>
        </p:nvGraphicFramePr>
        <p:xfrm>
          <a:off x="251520" y="404664"/>
          <a:ext cx="8712969" cy="5723028"/>
        </p:xfrm>
        <a:graphic>
          <a:graphicData uri="http://schemas.openxmlformats.org/drawingml/2006/table">
            <a:tbl>
              <a:tblPr>
                <a:tableStyleId>{5C22544A-7EE6-4342-B048-85BDC9FD1C3A}</a:tableStyleId>
              </a:tblPr>
              <a:tblGrid>
                <a:gridCol w="2354857"/>
                <a:gridCol w="1365816"/>
                <a:gridCol w="1130332"/>
                <a:gridCol w="1130332"/>
                <a:gridCol w="1365816"/>
                <a:gridCol w="1365816"/>
              </a:tblGrid>
              <a:tr h="300390">
                <a:tc rowSpan="2">
                  <a:txBody>
                    <a:bodyPr/>
                    <a:lstStyle/>
                    <a:p>
                      <a:pPr algn="l" fontAlgn="ctr"/>
                      <a:r>
                        <a:rPr lang="en-GB" sz="1800" b="1" u="none" strike="noStrike" dirty="0">
                          <a:solidFill>
                            <a:schemeClr val="bg1"/>
                          </a:solidFill>
                          <a:effectLst/>
                        </a:rPr>
                        <a:t>Area/District</a:t>
                      </a:r>
                      <a:endParaRPr lang="en-GB" sz="1800" b="1" i="0" u="none" strike="noStrike" dirty="0">
                        <a:solidFill>
                          <a:schemeClr val="bg1"/>
                        </a:solidFill>
                        <a:effectLst/>
                        <a:latin typeface="Tahoma"/>
                      </a:endParaRPr>
                    </a:p>
                  </a:txBody>
                  <a:tcPr marL="9525" marR="9525" marT="9525" marB="0" anchor="b">
                    <a:solidFill>
                      <a:srgbClr val="4283C4"/>
                    </a:solidFill>
                  </a:tcPr>
                </a:tc>
                <a:tc gridSpan="5">
                  <a:txBody>
                    <a:bodyPr/>
                    <a:lstStyle/>
                    <a:p>
                      <a:pPr algn="ctr" fontAlgn="b"/>
                      <a:r>
                        <a:rPr lang="en-GB" sz="1800" b="1" u="none" strike="noStrike" dirty="0">
                          <a:solidFill>
                            <a:schemeClr val="bg1"/>
                          </a:solidFill>
                          <a:effectLst/>
                        </a:rPr>
                        <a:t>% At the expected standard</a:t>
                      </a:r>
                      <a:endParaRPr lang="en-GB" sz="1800" b="1" i="0" u="none" strike="noStrike" dirty="0">
                        <a:solidFill>
                          <a:schemeClr val="bg1"/>
                        </a:solidFill>
                        <a:effectLst/>
                        <a:latin typeface="Tahoma"/>
                      </a:endParaRPr>
                    </a:p>
                  </a:txBody>
                  <a:tcPr marL="9525" marR="9525" marT="9525" marB="0" anchor="b">
                    <a:solidFill>
                      <a:srgbClr val="4283C4"/>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fontAlgn="b"/>
                      <a:endParaRPr lang="en-GB" sz="1800" b="1" i="0" u="none" strike="noStrike" dirty="0">
                        <a:solidFill>
                          <a:schemeClr val="bg1"/>
                        </a:solidFill>
                        <a:effectLst/>
                        <a:latin typeface="Tahoma"/>
                      </a:endParaRPr>
                    </a:p>
                  </a:txBody>
                  <a:tcPr marL="9525" marR="9525" marT="9525" marB="0" anchor="b">
                    <a:solidFill>
                      <a:schemeClr val="tx1"/>
                    </a:solidFill>
                  </a:tcPr>
                </a:tc>
              </a:tr>
              <a:tr h="597273">
                <a:tc vMerge="1">
                  <a:txBody>
                    <a:bodyPr/>
                    <a:lstStyle/>
                    <a:p>
                      <a:pPr algn="l" fontAlgn="ctr"/>
                      <a:endParaRPr lang="en-GB" sz="900" b="0" i="0" u="none" strike="noStrike" dirty="0">
                        <a:solidFill>
                          <a:srgbClr val="000000"/>
                        </a:solidFill>
                        <a:effectLst/>
                        <a:latin typeface="Tahoma"/>
                      </a:endParaRPr>
                    </a:p>
                  </a:txBody>
                  <a:tcPr marL="9525" marR="9525" marT="9525" marB="0" anchor="ctr"/>
                </a:tc>
                <a:tc>
                  <a:txBody>
                    <a:bodyPr/>
                    <a:lstStyle/>
                    <a:p>
                      <a:pPr algn="ctr" fontAlgn="ctr"/>
                      <a:r>
                        <a:rPr lang="en-GB" sz="1800" b="1" u="none" strike="noStrike" dirty="0">
                          <a:solidFill>
                            <a:schemeClr val="bg1"/>
                          </a:solidFill>
                          <a:effectLst/>
                        </a:rPr>
                        <a:t> Reading Test</a:t>
                      </a:r>
                      <a:endParaRPr lang="en-GB" sz="1800" b="1" i="0" u="none" strike="noStrike" dirty="0">
                        <a:solidFill>
                          <a:schemeClr val="bg1"/>
                        </a:solidFill>
                        <a:effectLst/>
                        <a:latin typeface="Tahoma"/>
                      </a:endParaRPr>
                    </a:p>
                  </a:txBody>
                  <a:tcPr marL="9525" marR="9525" marT="9525" marB="0" anchor="ctr">
                    <a:solidFill>
                      <a:srgbClr val="4283C4"/>
                    </a:solidFill>
                  </a:tcPr>
                </a:tc>
                <a:tc>
                  <a:txBody>
                    <a:bodyPr/>
                    <a:lstStyle/>
                    <a:p>
                      <a:pPr algn="ctr" fontAlgn="ctr"/>
                      <a:r>
                        <a:rPr lang="en-GB" sz="1800" b="1" u="none" strike="noStrike" dirty="0">
                          <a:solidFill>
                            <a:schemeClr val="bg1"/>
                          </a:solidFill>
                          <a:effectLst/>
                        </a:rPr>
                        <a:t> Writing TA</a:t>
                      </a:r>
                      <a:endParaRPr lang="en-GB" sz="1800" b="1" i="0" u="none" strike="noStrike" dirty="0">
                        <a:solidFill>
                          <a:schemeClr val="bg1"/>
                        </a:solidFill>
                        <a:effectLst/>
                        <a:latin typeface="Tahoma"/>
                      </a:endParaRPr>
                    </a:p>
                  </a:txBody>
                  <a:tcPr marL="9525" marR="9525" marT="9525" marB="0" anchor="ctr">
                    <a:solidFill>
                      <a:srgbClr val="4283C4"/>
                    </a:solidFill>
                  </a:tcPr>
                </a:tc>
                <a:tc>
                  <a:txBody>
                    <a:bodyPr/>
                    <a:lstStyle/>
                    <a:p>
                      <a:pPr algn="ctr" fontAlgn="ctr"/>
                      <a:r>
                        <a:rPr lang="en-GB" sz="1800" b="1" u="none" strike="noStrike" dirty="0">
                          <a:solidFill>
                            <a:schemeClr val="bg1"/>
                          </a:solidFill>
                          <a:effectLst/>
                        </a:rPr>
                        <a:t> GPS</a:t>
                      </a:r>
                      <a:endParaRPr lang="en-GB" sz="1800" b="1" i="0" u="none" strike="noStrike" dirty="0">
                        <a:solidFill>
                          <a:schemeClr val="bg1"/>
                        </a:solidFill>
                        <a:effectLst/>
                        <a:latin typeface="Tahoma"/>
                      </a:endParaRPr>
                    </a:p>
                  </a:txBody>
                  <a:tcPr marL="9525" marR="9525" marT="9525" marB="0" anchor="ctr">
                    <a:solidFill>
                      <a:srgbClr val="4283C4"/>
                    </a:solidFill>
                  </a:tcPr>
                </a:tc>
                <a:tc>
                  <a:txBody>
                    <a:bodyPr/>
                    <a:lstStyle/>
                    <a:p>
                      <a:pPr algn="ctr" fontAlgn="ctr"/>
                      <a:r>
                        <a:rPr lang="en-GB" sz="1800" b="1" u="none" strike="noStrike" dirty="0">
                          <a:solidFill>
                            <a:schemeClr val="bg1"/>
                          </a:solidFill>
                          <a:effectLst/>
                        </a:rPr>
                        <a:t>Maths Test</a:t>
                      </a:r>
                      <a:endParaRPr lang="en-GB" sz="1800" b="1" i="0" u="none" strike="noStrike" dirty="0">
                        <a:solidFill>
                          <a:schemeClr val="bg1"/>
                        </a:solidFill>
                        <a:effectLst/>
                        <a:latin typeface="Tahoma"/>
                      </a:endParaRPr>
                    </a:p>
                  </a:txBody>
                  <a:tcPr marL="9525" marR="9525" marT="9525" marB="0" anchor="ctr">
                    <a:solidFill>
                      <a:srgbClr val="4283C4"/>
                    </a:solidFill>
                  </a:tcPr>
                </a:tc>
                <a:tc>
                  <a:txBody>
                    <a:bodyPr/>
                    <a:lstStyle/>
                    <a:p>
                      <a:pPr algn="ctr" fontAlgn="ctr"/>
                      <a:r>
                        <a:rPr lang="en-GB" sz="1800" b="1" u="none" strike="noStrike" dirty="0">
                          <a:solidFill>
                            <a:schemeClr val="bg1"/>
                          </a:solidFill>
                          <a:effectLst/>
                        </a:rPr>
                        <a:t>RWM</a:t>
                      </a:r>
                      <a:endParaRPr lang="en-GB" sz="1800" b="1" i="0" u="none" strike="noStrike" dirty="0">
                        <a:solidFill>
                          <a:schemeClr val="bg1"/>
                        </a:solidFill>
                        <a:effectLst/>
                        <a:latin typeface="Tahoma"/>
                      </a:endParaRPr>
                    </a:p>
                  </a:txBody>
                  <a:tcPr marL="9525" marR="9525" marT="9525" marB="0" anchor="ctr">
                    <a:solidFill>
                      <a:srgbClr val="4283C4"/>
                    </a:solidFill>
                  </a:tcPr>
                </a:tc>
              </a:tr>
              <a:tr h="171450">
                <a:tc>
                  <a:txBody>
                    <a:bodyPr/>
                    <a:lstStyle/>
                    <a:p>
                      <a:pPr algn="l" fontAlgn="b"/>
                      <a:r>
                        <a:rPr lang="en-GB" sz="1800" b="1" u="none" strike="noStrike" dirty="0">
                          <a:effectLst/>
                        </a:rPr>
                        <a:t>East</a:t>
                      </a:r>
                      <a:endParaRPr lang="en-GB" sz="1800" b="1" i="0" u="none" strike="noStrike" dirty="0">
                        <a:solidFill>
                          <a:srgbClr val="000000"/>
                        </a:solidFill>
                        <a:effectLst/>
                        <a:latin typeface="Tahoma"/>
                      </a:endParaRPr>
                    </a:p>
                  </a:txBody>
                  <a:tcPr marL="9525" marR="9525" marT="9525" marB="0" anchor="b">
                    <a:solidFill>
                      <a:srgbClr val="FFFF99"/>
                    </a:solidFill>
                  </a:tcPr>
                </a:tc>
                <a:tc>
                  <a:txBody>
                    <a:bodyPr/>
                    <a:lstStyle/>
                    <a:p>
                      <a:pPr algn="ctr" fontAlgn="b"/>
                      <a:r>
                        <a:rPr lang="en-GB" sz="1800" b="1" u="none" strike="noStrike" dirty="0">
                          <a:effectLst/>
                        </a:rPr>
                        <a:t>66.8</a:t>
                      </a:r>
                      <a:endParaRPr lang="en-GB" sz="1800" b="1" i="0" u="none" strike="noStrike" dirty="0">
                        <a:solidFill>
                          <a:srgbClr val="000000"/>
                        </a:solidFill>
                        <a:effectLst/>
                        <a:latin typeface="Tahoma"/>
                      </a:endParaRPr>
                    </a:p>
                  </a:txBody>
                  <a:tcPr marL="9525" marR="9525" marT="9525" marB="0" anchor="b">
                    <a:solidFill>
                      <a:srgbClr val="FFFF99"/>
                    </a:solidFill>
                  </a:tcPr>
                </a:tc>
                <a:tc>
                  <a:txBody>
                    <a:bodyPr/>
                    <a:lstStyle/>
                    <a:p>
                      <a:pPr algn="ctr" fontAlgn="b"/>
                      <a:r>
                        <a:rPr lang="en-GB" sz="1800" b="1" u="none" strike="noStrike" dirty="0">
                          <a:effectLst/>
                        </a:rPr>
                        <a:t>81.1</a:t>
                      </a:r>
                      <a:endParaRPr lang="en-GB" sz="1800" b="1" i="0" u="none" strike="noStrike" dirty="0">
                        <a:solidFill>
                          <a:srgbClr val="000000"/>
                        </a:solidFill>
                        <a:effectLst/>
                        <a:latin typeface="Tahoma"/>
                      </a:endParaRPr>
                    </a:p>
                  </a:txBody>
                  <a:tcPr marL="9525" marR="9525" marT="9525" marB="0" anchor="b">
                    <a:solidFill>
                      <a:srgbClr val="FFFF99"/>
                    </a:solidFill>
                  </a:tcPr>
                </a:tc>
                <a:tc>
                  <a:txBody>
                    <a:bodyPr/>
                    <a:lstStyle/>
                    <a:p>
                      <a:pPr algn="ctr" fontAlgn="b"/>
                      <a:r>
                        <a:rPr lang="en-GB" sz="1800" b="1" u="none" strike="noStrike" dirty="0">
                          <a:effectLst/>
                        </a:rPr>
                        <a:t>71.3</a:t>
                      </a:r>
                      <a:endParaRPr lang="en-GB" sz="1800" b="1" i="0" u="none" strike="noStrike" dirty="0">
                        <a:solidFill>
                          <a:srgbClr val="000000"/>
                        </a:solidFill>
                        <a:effectLst/>
                        <a:latin typeface="Tahoma"/>
                      </a:endParaRPr>
                    </a:p>
                  </a:txBody>
                  <a:tcPr marL="9525" marR="9525" marT="9525" marB="0" anchor="b">
                    <a:solidFill>
                      <a:srgbClr val="FFFF99"/>
                    </a:solidFill>
                  </a:tcPr>
                </a:tc>
                <a:tc>
                  <a:txBody>
                    <a:bodyPr/>
                    <a:lstStyle/>
                    <a:p>
                      <a:pPr algn="ctr" fontAlgn="b"/>
                      <a:r>
                        <a:rPr lang="en-GB" sz="1800" b="1" u="none" strike="noStrike" dirty="0">
                          <a:effectLst/>
                        </a:rPr>
                        <a:t>71.3</a:t>
                      </a:r>
                      <a:endParaRPr lang="en-GB" sz="1800" b="1" i="0" u="none" strike="noStrike" dirty="0">
                        <a:solidFill>
                          <a:srgbClr val="000000"/>
                        </a:solidFill>
                        <a:effectLst/>
                        <a:latin typeface="Tahoma"/>
                      </a:endParaRPr>
                    </a:p>
                  </a:txBody>
                  <a:tcPr marL="9525" marR="9525" marT="9525" marB="0" anchor="b">
                    <a:solidFill>
                      <a:srgbClr val="FFFF99"/>
                    </a:solidFill>
                  </a:tcPr>
                </a:tc>
                <a:tc>
                  <a:txBody>
                    <a:bodyPr/>
                    <a:lstStyle/>
                    <a:p>
                      <a:pPr algn="ctr" fontAlgn="b"/>
                      <a:r>
                        <a:rPr lang="en-GB" sz="1800" b="1" u="none" strike="noStrike" dirty="0">
                          <a:effectLst/>
                        </a:rPr>
                        <a:t>56.8</a:t>
                      </a:r>
                      <a:endParaRPr lang="en-GB" sz="1800" b="1" i="0" u="none" strike="noStrike" dirty="0">
                        <a:solidFill>
                          <a:srgbClr val="000000"/>
                        </a:solidFill>
                        <a:effectLst/>
                        <a:latin typeface="Tahoma"/>
                      </a:endParaRPr>
                    </a:p>
                  </a:txBody>
                  <a:tcPr marL="9525" marR="9525" marT="9525" marB="0" anchor="b">
                    <a:solidFill>
                      <a:srgbClr val="FFFF99"/>
                    </a:solidFill>
                  </a:tcPr>
                </a:tc>
              </a:tr>
              <a:tr h="171450">
                <a:tc>
                  <a:txBody>
                    <a:bodyPr/>
                    <a:lstStyle/>
                    <a:p>
                      <a:pPr algn="l" fontAlgn="b"/>
                      <a:r>
                        <a:rPr lang="en-GB" sz="1800" u="none" strike="noStrike" dirty="0">
                          <a:effectLst/>
                        </a:rPr>
                        <a:t>Canterbury</a:t>
                      </a:r>
                      <a:endParaRPr lang="en-GB" sz="1800" b="0" i="0" u="none" strike="noStrike" dirty="0">
                        <a:solidFill>
                          <a:srgbClr val="000000"/>
                        </a:solidFill>
                        <a:effectLst/>
                        <a:latin typeface="Tahoma"/>
                      </a:endParaRPr>
                    </a:p>
                  </a:txBody>
                  <a:tcPr marL="9525" marR="9525" marT="9525" marB="0" anchor="b"/>
                </a:tc>
                <a:tc>
                  <a:txBody>
                    <a:bodyPr/>
                    <a:lstStyle/>
                    <a:p>
                      <a:pPr algn="ctr" fontAlgn="b"/>
                      <a:r>
                        <a:rPr lang="en-GB" sz="1800" u="none" strike="noStrike">
                          <a:effectLst/>
                        </a:rPr>
                        <a:t>72.6</a:t>
                      </a:r>
                      <a:endParaRPr lang="en-GB" sz="1800" b="0" i="0" u="none" strike="noStrike">
                        <a:solidFill>
                          <a:srgbClr val="000000"/>
                        </a:solidFill>
                        <a:effectLst/>
                        <a:latin typeface="Tahoma"/>
                      </a:endParaRPr>
                    </a:p>
                  </a:txBody>
                  <a:tcPr marL="9525" marR="9525" marT="9525" marB="0" anchor="b"/>
                </a:tc>
                <a:tc>
                  <a:txBody>
                    <a:bodyPr/>
                    <a:lstStyle/>
                    <a:p>
                      <a:pPr algn="ctr" fontAlgn="b"/>
                      <a:r>
                        <a:rPr lang="en-GB" sz="1800" u="none" strike="noStrike">
                          <a:effectLst/>
                        </a:rPr>
                        <a:t>84.4</a:t>
                      </a:r>
                      <a:endParaRPr lang="en-GB" sz="1800" b="0" i="0" u="none" strike="noStrike">
                        <a:solidFill>
                          <a:srgbClr val="000000"/>
                        </a:solidFill>
                        <a:effectLst/>
                        <a:latin typeface="Tahoma"/>
                      </a:endParaRPr>
                    </a:p>
                  </a:txBody>
                  <a:tcPr marL="9525" marR="9525" marT="9525" marB="0" anchor="b"/>
                </a:tc>
                <a:tc>
                  <a:txBody>
                    <a:bodyPr/>
                    <a:lstStyle/>
                    <a:p>
                      <a:pPr algn="ctr" fontAlgn="b"/>
                      <a:r>
                        <a:rPr lang="en-GB" sz="1800" u="none" strike="noStrike" dirty="0">
                          <a:effectLst/>
                        </a:rPr>
                        <a:t>75.3</a:t>
                      </a:r>
                      <a:endParaRPr lang="en-GB" sz="1800" b="0" i="0" u="none" strike="noStrike" dirty="0">
                        <a:solidFill>
                          <a:srgbClr val="000000"/>
                        </a:solidFill>
                        <a:effectLst/>
                        <a:latin typeface="Tahoma"/>
                      </a:endParaRPr>
                    </a:p>
                  </a:txBody>
                  <a:tcPr marL="9525" marR="9525" marT="9525" marB="0" anchor="b"/>
                </a:tc>
                <a:tc>
                  <a:txBody>
                    <a:bodyPr/>
                    <a:lstStyle/>
                    <a:p>
                      <a:pPr algn="ctr" fontAlgn="b"/>
                      <a:r>
                        <a:rPr lang="en-GB" sz="1800" u="none" strike="noStrike">
                          <a:effectLst/>
                        </a:rPr>
                        <a:t>76.2</a:t>
                      </a:r>
                      <a:endParaRPr lang="en-GB" sz="1800" b="0" i="0" u="none" strike="noStrike">
                        <a:solidFill>
                          <a:srgbClr val="000000"/>
                        </a:solidFill>
                        <a:effectLst/>
                        <a:latin typeface="Tahoma"/>
                      </a:endParaRPr>
                    </a:p>
                  </a:txBody>
                  <a:tcPr marL="9525" marR="9525" marT="9525" marB="0" anchor="b"/>
                </a:tc>
                <a:tc>
                  <a:txBody>
                    <a:bodyPr/>
                    <a:lstStyle/>
                    <a:p>
                      <a:pPr algn="ctr" fontAlgn="b"/>
                      <a:r>
                        <a:rPr lang="en-GB" sz="1800" u="none" strike="noStrike" dirty="0">
                          <a:effectLst/>
                        </a:rPr>
                        <a:t>63.1</a:t>
                      </a:r>
                      <a:endParaRPr lang="en-GB" sz="1800" b="0" i="0" u="none" strike="noStrike" dirty="0">
                        <a:solidFill>
                          <a:srgbClr val="000000"/>
                        </a:solidFill>
                        <a:effectLst/>
                        <a:latin typeface="Tahoma"/>
                      </a:endParaRPr>
                    </a:p>
                  </a:txBody>
                  <a:tcPr marL="9525" marR="9525" marT="9525" marB="0" anchor="b"/>
                </a:tc>
              </a:tr>
              <a:tr h="171450">
                <a:tc>
                  <a:txBody>
                    <a:bodyPr/>
                    <a:lstStyle/>
                    <a:p>
                      <a:pPr algn="l" fontAlgn="b"/>
                      <a:r>
                        <a:rPr lang="en-GB" sz="1800" u="none" strike="noStrike">
                          <a:effectLst/>
                        </a:rPr>
                        <a:t>Swale</a:t>
                      </a:r>
                      <a:endParaRPr lang="en-GB" sz="1800" b="0" i="0" u="none" strike="noStrike">
                        <a:solidFill>
                          <a:srgbClr val="000000"/>
                        </a:solidFill>
                        <a:effectLst/>
                        <a:latin typeface="Tahoma"/>
                      </a:endParaRPr>
                    </a:p>
                  </a:txBody>
                  <a:tcPr marL="9525" marR="9525" marT="9525" marB="0" anchor="b"/>
                </a:tc>
                <a:tc>
                  <a:txBody>
                    <a:bodyPr/>
                    <a:lstStyle/>
                    <a:p>
                      <a:pPr algn="ctr" fontAlgn="b"/>
                      <a:r>
                        <a:rPr lang="en-GB" sz="1800" u="none" strike="noStrike">
                          <a:effectLst/>
                        </a:rPr>
                        <a:t>63.9</a:t>
                      </a:r>
                      <a:endParaRPr lang="en-GB" sz="1800" b="0" i="0" u="none" strike="noStrike">
                        <a:solidFill>
                          <a:srgbClr val="000000"/>
                        </a:solidFill>
                        <a:effectLst/>
                        <a:latin typeface="Tahoma"/>
                      </a:endParaRPr>
                    </a:p>
                  </a:txBody>
                  <a:tcPr marL="9525" marR="9525" marT="9525" marB="0" anchor="b"/>
                </a:tc>
                <a:tc>
                  <a:txBody>
                    <a:bodyPr/>
                    <a:lstStyle/>
                    <a:p>
                      <a:pPr algn="ctr" fontAlgn="b"/>
                      <a:r>
                        <a:rPr lang="en-GB" sz="1800" u="none" strike="noStrike">
                          <a:effectLst/>
                        </a:rPr>
                        <a:t>79.3</a:t>
                      </a:r>
                      <a:endParaRPr lang="en-GB" sz="1800" b="0" i="0" u="none" strike="noStrike">
                        <a:solidFill>
                          <a:srgbClr val="000000"/>
                        </a:solidFill>
                        <a:effectLst/>
                        <a:latin typeface="Tahoma"/>
                      </a:endParaRPr>
                    </a:p>
                  </a:txBody>
                  <a:tcPr marL="9525" marR="9525" marT="9525" marB="0" anchor="b"/>
                </a:tc>
                <a:tc>
                  <a:txBody>
                    <a:bodyPr/>
                    <a:lstStyle/>
                    <a:p>
                      <a:pPr algn="ctr" fontAlgn="b"/>
                      <a:r>
                        <a:rPr lang="en-GB" sz="1800" u="none" strike="noStrike" dirty="0">
                          <a:effectLst/>
                        </a:rPr>
                        <a:t>70.9</a:t>
                      </a:r>
                      <a:endParaRPr lang="en-GB" sz="1800" b="0" i="0" u="none" strike="noStrike" dirty="0">
                        <a:solidFill>
                          <a:srgbClr val="000000"/>
                        </a:solidFill>
                        <a:effectLst/>
                        <a:latin typeface="Tahoma"/>
                      </a:endParaRPr>
                    </a:p>
                  </a:txBody>
                  <a:tcPr marL="9525" marR="9525" marT="9525" marB="0" anchor="b"/>
                </a:tc>
                <a:tc>
                  <a:txBody>
                    <a:bodyPr/>
                    <a:lstStyle/>
                    <a:p>
                      <a:pPr algn="ctr" fontAlgn="b"/>
                      <a:r>
                        <a:rPr lang="en-GB" sz="1800" u="none" strike="noStrike">
                          <a:effectLst/>
                        </a:rPr>
                        <a:t>70.5</a:t>
                      </a:r>
                      <a:endParaRPr lang="en-GB" sz="1800" b="0" i="0" u="none" strike="noStrike">
                        <a:solidFill>
                          <a:srgbClr val="000000"/>
                        </a:solidFill>
                        <a:effectLst/>
                        <a:latin typeface="Tahoma"/>
                      </a:endParaRPr>
                    </a:p>
                  </a:txBody>
                  <a:tcPr marL="9525" marR="9525" marT="9525" marB="0" anchor="b"/>
                </a:tc>
                <a:tc>
                  <a:txBody>
                    <a:bodyPr/>
                    <a:lstStyle/>
                    <a:p>
                      <a:pPr algn="ctr" fontAlgn="b"/>
                      <a:r>
                        <a:rPr lang="en-GB" sz="1800" u="none" strike="noStrike" dirty="0">
                          <a:effectLst/>
                        </a:rPr>
                        <a:t>54.2</a:t>
                      </a:r>
                      <a:endParaRPr lang="en-GB" sz="1800" b="0" i="0" u="none" strike="noStrike" dirty="0">
                        <a:solidFill>
                          <a:srgbClr val="000000"/>
                        </a:solidFill>
                        <a:effectLst/>
                        <a:latin typeface="Tahoma"/>
                      </a:endParaRPr>
                    </a:p>
                  </a:txBody>
                  <a:tcPr marL="9525" marR="9525" marT="9525" marB="0" anchor="b">
                    <a:lnB w="28575" cap="flat" cmpd="sng" algn="ctr">
                      <a:solidFill>
                        <a:schemeClr val="accent6">
                          <a:lumMod val="75000"/>
                        </a:schemeClr>
                      </a:solidFill>
                      <a:prstDash val="solid"/>
                      <a:round/>
                      <a:headEnd type="none" w="med" len="med"/>
                      <a:tailEnd type="none" w="med" len="med"/>
                    </a:lnB>
                  </a:tcPr>
                </a:tc>
              </a:tr>
              <a:tr h="171450">
                <a:tc>
                  <a:txBody>
                    <a:bodyPr/>
                    <a:lstStyle/>
                    <a:p>
                      <a:pPr algn="l" fontAlgn="b"/>
                      <a:r>
                        <a:rPr lang="en-GB" sz="1800" u="none" strike="noStrike">
                          <a:effectLst/>
                        </a:rPr>
                        <a:t>Thanet</a:t>
                      </a:r>
                      <a:endParaRPr lang="en-GB" sz="1800" b="0" i="0" u="none" strike="noStrike">
                        <a:solidFill>
                          <a:srgbClr val="000000"/>
                        </a:solidFill>
                        <a:effectLst/>
                        <a:latin typeface="Tahoma"/>
                      </a:endParaRPr>
                    </a:p>
                  </a:txBody>
                  <a:tcPr marL="9525" marR="9525" marT="9525" marB="0" anchor="b"/>
                </a:tc>
                <a:tc>
                  <a:txBody>
                    <a:bodyPr/>
                    <a:lstStyle/>
                    <a:p>
                      <a:pPr algn="ctr" fontAlgn="b"/>
                      <a:r>
                        <a:rPr lang="en-GB" sz="1800" u="none" strike="noStrike">
                          <a:effectLst/>
                        </a:rPr>
                        <a:t>64.2</a:t>
                      </a:r>
                      <a:endParaRPr lang="en-GB" sz="1800" b="0" i="0" u="none" strike="noStrike">
                        <a:solidFill>
                          <a:srgbClr val="000000"/>
                        </a:solidFill>
                        <a:effectLst/>
                        <a:latin typeface="Tahoma"/>
                      </a:endParaRPr>
                    </a:p>
                  </a:txBody>
                  <a:tcPr marL="9525" marR="9525" marT="9525" marB="0" anchor="b"/>
                </a:tc>
                <a:tc>
                  <a:txBody>
                    <a:bodyPr/>
                    <a:lstStyle/>
                    <a:p>
                      <a:pPr algn="ctr" fontAlgn="b"/>
                      <a:r>
                        <a:rPr lang="en-GB" sz="1800" u="none" strike="noStrike">
                          <a:effectLst/>
                        </a:rPr>
                        <a:t>80.0</a:t>
                      </a:r>
                      <a:endParaRPr lang="en-GB" sz="1800" b="0" i="0" u="none" strike="noStrike">
                        <a:solidFill>
                          <a:srgbClr val="000000"/>
                        </a:solidFill>
                        <a:effectLst/>
                        <a:latin typeface="Tahoma"/>
                      </a:endParaRPr>
                    </a:p>
                  </a:txBody>
                  <a:tcPr marL="9525" marR="9525" marT="9525" marB="0" anchor="b"/>
                </a:tc>
                <a:tc>
                  <a:txBody>
                    <a:bodyPr/>
                    <a:lstStyle/>
                    <a:p>
                      <a:pPr algn="ctr" fontAlgn="b"/>
                      <a:r>
                        <a:rPr lang="en-GB" sz="1800" u="none" strike="noStrike" dirty="0">
                          <a:effectLst/>
                        </a:rPr>
                        <a:t>67.6</a:t>
                      </a:r>
                      <a:endParaRPr lang="en-GB" sz="1800" b="0" i="0" u="none" strike="noStrike" dirty="0">
                        <a:solidFill>
                          <a:srgbClr val="000000"/>
                        </a:solidFill>
                        <a:effectLst/>
                        <a:latin typeface="Tahoma"/>
                      </a:endParaRPr>
                    </a:p>
                  </a:txBody>
                  <a:tcPr marL="9525" marR="9525" marT="9525" marB="0" anchor="b"/>
                </a:tc>
                <a:tc>
                  <a:txBody>
                    <a:bodyPr/>
                    <a:lstStyle/>
                    <a:p>
                      <a:pPr algn="ctr" fontAlgn="b"/>
                      <a:r>
                        <a:rPr lang="en-GB" sz="1800" u="none" strike="noStrike" dirty="0">
                          <a:effectLst/>
                        </a:rPr>
                        <a:t>67.4</a:t>
                      </a:r>
                      <a:endParaRPr lang="en-GB" sz="1800" b="0" i="0" u="none" strike="noStrike" dirty="0">
                        <a:solidFill>
                          <a:srgbClr val="000000"/>
                        </a:solidFill>
                        <a:effectLst/>
                        <a:latin typeface="Tahoma"/>
                      </a:endParaRPr>
                    </a:p>
                  </a:txBody>
                  <a:tcPr marL="9525" marR="9525" marT="9525" marB="0" anchor="b">
                    <a:lnR w="28575" cap="flat" cmpd="sng" algn="ctr">
                      <a:solidFill>
                        <a:schemeClr val="accent6">
                          <a:lumMod val="75000"/>
                        </a:schemeClr>
                      </a:solidFill>
                      <a:prstDash val="solid"/>
                      <a:round/>
                      <a:headEnd type="none" w="med" len="med"/>
                      <a:tailEnd type="none" w="med" len="med"/>
                    </a:lnR>
                  </a:tcPr>
                </a:tc>
                <a:tc>
                  <a:txBody>
                    <a:bodyPr/>
                    <a:lstStyle/>
                    <a:p>
                      <a:pPr algn="ctr" fontAlgn="b"/>
                      <a:r>
                        <a:rPr lang="en-GB" sz="1800" u="none" strike="noStrike" dirty="0">
                          <a:effectLst/>
                        </a:rPr>
                        <a:t>53.5</a:t>
                      </a:r>
                      <a:endParaRPr lang="en-GB" sz="1800" b="0" i="0" u="none" strike="noStrike" dirty="0">
                        <a:solidFill>
                          <a:srgbClr val="000000"/>
                        </a:solidFill>
                        <a:effectLst/>
                        <a:latin typeface="Tahoma"/>
                      </a:endParaRPr>
                    </a:p>
                  </a:txBody>
                  <a:tcPr marL="9525" marR="9525" marT="9525" marB="0" anchor="b">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tcPr>
                </a:tc>
              </a:tr>
              <a:tr h="171450">
                <a:tc>
                  <a:txBody>
                    <a:bodyPr/>
                    <a:lstStyle/>
                    <a:p>
                      <a:pPr algn="l" fontAlgn="b"/>
                      <a:r>
                        <a:rPr lang="en-GB" sz="1800" b="1" u="none" strike="noStrike" dirty="0">
                          <a:effectLst/>
                        </a:rPr>
                        <a:t>North</a:t>
                      </a:r>
                      <a:endParaRPr lang="en-GB" sz="1800" b="1" i="0" u="none" strike="noStrike" dirty="0">
                        <a:solidFill>
                          <a:srgbClr val="000000"/>
                        </a:solidFill>
                        <a:effectLst/>
                        <a:latin typeface="Tahoma"/>
                      </a:endParaRPr>
                    </a:p>
                  </a:txBody>
                  <a:tcPr marL="9525" marR="9525" marT="9525" marB="0" anchor="b">
                    <a:solidFill>
                      <a:srgbClr val="FFFF99"/>
                    </a:solidFill>
                  </a:tcPr>
                </a:tc>
                <a:tc>
                  <a:txBody>
                    <a:bodyPr/>
                    <a:lstStyle/>
                    <a:p>
                      <a:pPr algn="ctr" fontAlgn="b"/>
                      <a:r>
                        <a:rPr lang="en-GB" sz="1800" b="1" u="none" strike="noStrike">
                          <a:effectLst/>
                        </a:rPr>
                        <a:t>69.6</a:t>
                      </a:r>
                      <a:endParaRPr lang="en-GB" sz="1800" b="1" i="0" u="none" strike="noStrike">
                        <a:solidFill>
                          <a:srgbClr val="000000"/>
                        </a:solidFill>
                        <a:effectLst/>
                        <a:latin typeface="Tahoma"/>
                      </a:endParaRPr>
                    </a:p>
                  </a:txBody>
                  <a:tcPr marL="9525" marR="9525" marT="9525" marB="0" anchor="b">
                    <a:solidFill>
                      <a:srgbClr val="FFFF99"/>
                    </a:solidFill>
                  </a:tcPr>
                </a:tc>
                <a:tc>
                  <a:txBody>
                    <a:bodyPr/>
                    <a:lstStyle/>
                    <a:p>
                      <a:pPr algn="ctr" fontAlgn="b"/>
                      <a:r>
                        <a:rPr lang="en-GB" sz="1800" b="1" u="none" strike="noStrike">
                          <a:effectLst/>
                        </a:rPr>
                        <a:t>77.8</a:t>
                      </a:r>
                      <a:endParaRPr lang="en-GB" sz="1800" b="1" i="0" u="none" strike="noStrike">
                        <a:solidFill>
                          <a:srgbClr val="000000"/>
                        </a:solidFill>
                        <a:effectLst/>
                        <a:latin typeface="Tahoma"/>
                      </a:endParaRPr>
                    </a:p>
                  </a:txBody>
                  <a:tcPr marL="9525" marR="9525" marT="9525" marB="0" anchor="b">
                    <a:solidFill>
                      <a:srgbClr val="FFFF99"/>
                    </a:solidFill>
                  </a:tcPr>
                </a:tc>
                <a:tc>
                  <a:txBody>
                    <a:bodyPr/>
                    <a:lstStyle/>
                    <a:p>
                      <a:pPr algn="ctr" fontAlgn="b"/>
                      <a:r>
                        <a:rPr lang="en-GB" sz="1800" b="1" u="none" strike="noStrike" dirty="0">
                          <a:effectLst/>
                        </a:rPr>
                        <a:t>74.9</a:t>
                      </a:r>
                      <a:endParaRPr lang="en-GB" sz="1800" b="1" i="0" u="none" strike="noStrike" dirty="0">
                        <a:solidFill>
                          <a:srgbClr val="000000"/>
                        </a:solidFill>
                        <a:effectLst/>
                        <a:latin typeface="Tahoma"/>
                      </a:endParaRPr>
                    </a:p>
                  </a:txBody>
                  <a:tcPr marL="9525" marR="9525" marT="9525" marB="0" anchor="b">
                    <a:solidFill>
                      <a:srgbClr val="FFFF99"/>
                    </a:solidFill>
                  </a:tcPr>
                </a:tc>
                <a:tc>
                  <a:txBody>
                    <a:bodyPr/>
                    <a:lstStyle/>
                    <a:p>
                      <a:pPr algn="ctr" fontAlgn="b"/>
                      <a:r>
                        <a:rPr lang="en-GB" sz="1800" b="1" u="none" strike="noStrike" dirty="0">
                          <a:effectLst/>
                        </a:rPr>
                        <a:t>73.3</a:t>
                      </a:r>
                      <a:endParaRPr lang="en-GB" sz="1800" b="1" i="0" u="none" strike="noStrike" dirty="0">
                        <a:solidFill>
                          <a:srgbClr val="000000"/>
                        </a:solidFill>
                        <a:effectLst/>
                        <a:latin typeface="Tahoma"/>
                      </a:endParaRPr>
                    </a:p>
                  </a:txBody>
                  <a:tcPr marL="9525" marR="9525" marT="9525" marB="0" anchor="b">
                    <a:solidFill>
                      <a:srgbClr val="FFFF99"/>
                    </a:solidFill>
                  </a:tcPr>
                </a:tc>
                <a:tc>
                  <a:txBody>
                    <a:bodyPr/>
                    <a:lstStyle/>
                    <a:p>
                      <a:pPr algn="ctr" fontAlgn="b"/>
                      <a:r>
                        <a:rPr lang="en-GB" sz="1800" b="1" u="none" strike="noStrike" dirty="0">
                          <a:effectLst/>
                        </a:rPr>
                        <a:t>58.8</a:t>
                      </a:r>
                      <a:endParaRPr lang="en-GB" sz="1800" b="1" i="0" u="none" strike="noStrike" dirty="0">
                        <a:solidFill>
                          <a:srgbClr val="000000"/>
                        </a:solidFill>
                        <a:effectLst/>
                        <a:latin typeface="Tahoma"/>
                      </a:endParaRPr>
                    </a:p>
                  </a:txBody>
                  <a:tcPr marL="9525" marR="9525" marT="9525" marB="0" anchor="b">
                    <a:lnT w="28575" cap="flat" cmpd="sng" algn="ctr">
                      <a:solidFill>
                        <a:schemeClr val="accent6">
                          <a:lumMod val="75000"/>
                        </a:schemeClr>
                      </a:solidFill>
                      <a:prstDash val="solid"/>
                      <a:round/>
                      <a:headEnd type="none" w="med" len="med"/>
                      <a:tailEnd type="none" w="med" len="med"/>
                    </a:lnT>
                    <a:solidFill>
                      <a:srgbClr val="FFFF99"/>
                    </a:solidFill>
                  </a:tcPr>
                </a:tc>
              </a:tr>
              <a:tr h="171450">
                <a:tc>
                  <a:txBody>
                    <a:bodyPr/>
                    <a:lstStyle/>
                    <a:p>
                      <a:pPr algn="l" fontAlgn="b"/>
                      <a:r>
                        <a:rPr lang="en-GB" sz="1800" u="none" strike="noStrike">
                          <a:effectLst/>
                        </a:rPr>
                        <a:t>Dartford</a:t>
                      </a:r>
                      <a:endParaRPr lang="en-GB" sz="1800" b="0" i="0" u="none" strike="noStrike">
                        <a:solidFill>
                          <a:srgbClr val="000000"/>
                        </a:solidFill>
                        <a:effectLst/>
                        <a:latin typeface="Tahoma"/>
                      </a:endParaRPr>
                    </a:p>
                  </a:txBody>
                  <a:tcPr marL="9525" marR="9525" marT="9525" marB="0" anchor="b"/>
                </a:tc>
                <a:tc>
                  <a:txBody>
                    <a:bodyPr/>
                    <a:lstStyle/>
                    <a:p>
                      <a:pPr algn="ctr" fontAlgn="b"/>
                      <a:r>
                        <a:rPr lang="en-GB" sz="1800" u="none" strike="noStrike" dirty="0">
                          <a:effectLst/>
                        </a:rPr>
                        <a:t>71.8</a:t>
                      </a:r>
                      <a:endParaRPr lang="en-GB" sz="1800" b="0" i="0" u="none" strike="noStrike" dirty="0">
                        <a:solidFill>
                          <a:srgbClr val="000000"/>
                        </a:solidFill>
                        <a:effectLst/>
                        <a:latin typeface="Tahoma"/>
                      </a:endParaRPr>
                    </a:p>
                  </a:txBody>
                  <a:tcPr marL="9525" marR="9525" marT="9525" marB="0" anchor="b"/>
                </a:tc>
                <a:tc>
                  <a:txBody>
                    <a:bodyPr/>
                    <a:lstStyle/>
                    <a:p>
                      <a:pPr algn="ctr" fontAlgn="b"/>
                      <a:r>
                        <a:rPr lang="en-GB" sz="1800" u="none" strike="noStrike" dirty="0">
                          <a:effectLst/>
                        </a:rPr>
                        <a:t>77.3</a:t>
                      </a:r>
                      <a:endParaRPr lang="en-GB" sz="1800" b="0" i="0" u="none" strike="noStrike" dirty="0">
                        <a:solidFill>
                          <a:srgbClr val="000000"/>
                        </a:solidFill>
                        <a:effectLst/>
                        <a:latin typeface="Tahoma"/>
                      </a:endParaRPr>
                    </a:p>
                  </a:txBody>
                  <a:tcPr marL="9525" marR="9525" marT="9525" marB="0" anchor="b"/>
                </a:tc>
                <a:tc>
                  <a:txBody>
                    <a:bodyPr/>
                    <a:lstStyle/>
                    <a:p>
                      <a:pPr algn="ctr" fontAlgn="b"/>
                      <a:r>
                        <a:rPr lang="en-GB" sz="1800" u="none" strike="noStrike" dirty="0">
                          <a:effectLst/>
                        </a:rPr>
                        <a:t>75.3</a:t>
                      </a:r>
                      <a:endParaRPr lang="en-GB" sz="1800" b="0" i="0" u="none" strike="noStrike" dirty="0">
                        <a:solidFill>
                          <a:srgbClr val="000000"/>
                        </a:solidFill>
                        <a:effectLst/>
                        <a:latin typeface="Tahoma"/>
                      </a:endParaRPr>
                    </a:p>
                  </a:txBody>
                  <a:tcPr marL="9525" marR="9525" marT="9525" marB="0" anchor="b"/>
                </a:tc>
                <a:tc>
                  <a:txBody>
                    <a:bodyPr/>
                    <a:lstStyle/>
                    <a:p>
                      <a:pPr algn="ctr" fontAlgn="b"/>
                      <a:r>
                        <a:rPr lang="en-GB" sz="1800" u="none" strike="noStrike">
                          <a:effectLst/>
                        </a:rPr>
                        <a:t>77.0</a:t>
                      </a:r>
                      <a:endParaRPr lang="en-GB" sz="1800" b="0" i="0" u="none" strike="noStrike">
                        <a:solidFill>
                          <a:srgbClr val="000000"/>
                        </a:solidFill>
                        <a:effectLst/>
                        <a:latin typeface="Tahoma"/>
                      </a:endParaRPr>
                    </a:p>
                  </a:txBody>
                  <a:tcPr marL="9525" marR="9525" marT="9525" marB="0" anchor="b"/>
                </a:tc>
                <a:tc>
                  <a:txBody>
                    <a:bodyPr/>
                    <a:lstStyle/>
                    <a:p>
                      <a:pPr algn="ctr" fontAlgn="b"/>
                      <a:r>
                        <a:rPr lang="en-GB" sz="1800" u="none" strike="noStrike" dirty="0">
                          <a:effectLst/>
                        </a:rPr>
                        <a:t>61.2</a:t>
                      </a:r>
                      <a:endParaRPr lang="en-GB" sz="1800" b="0" i="0" u="none" strike="noStrike" dirty="0">
                        <a:solidFill>
                          <a:srgbClr val="000000"/>
                        </a:solidFill>
                        <a:effectLst/>
                        <a:latin typeface="Tahoma"/>
                      </a:endParaRPr>
                    </a:p>
                  </a:txBody>
                  <a:tcPr marL="9525" marR="9525" marT="9525" marB="0" anchor="b">
                    <a:lnB w="28575" cap="flat" cmpd="sng" algn="ctr">
                      <a:solidFill>
                        <a:srgbClr val="FF0000"/>
                      </a:solidFill>
                      <a:prstDash val="solid"/>
                      <a:round/>
                      <a:headEnd type="none" w="med" len="med"/>
                      <a:tailEnd type="none" w="med" len="med"/>
                    </a:lnB>
                  </a:tcPr>
                </a:tc>
              </a:tr>
              <a:tr h="171450">
                <a:tc>
                  <a:txBody>
                    <a:bodyPr/>
                    <a:lstStyle/>
                    <a:p>
                      <a:pPr algn="l" fontAlgn="b"/>
                      <a:r>
                        <a:rPr lang="en-GB" sz="1800" u="none" strike="noStrike">
                          <a:effectLst/>
                        </a:rPr>
                        <a:t>Gravesham</a:t>
                      </a:r>
                      <a:endParaRPr lang="en-GB" sz="1800" b="0" i="0" u="none" strike="noStrike">
                        <a:solidFill>
                          <a:srgbClr val="000000"/>
                        </a:solidFill>
                        <a:effectLst/>
                        <a:latin typeface="Tahoma"/>
                      </a:endParaRPr>
                    </a:p>
                  </a:txBody>
                  <a:tcPr marL="9525" marR="9525" marT="9525" marB="0" anchor="b"/>
                </a:tc>
                <a:tc>
                  <a:txBody>
                    <a:bodyPr/>
                    <a:lstStyle/>
                    <a:p>
                      <a:pPr algn="ctr" fontAlgn="b"/>
                      <a:r>
                        <a:rPr lang="en-GB" sz="1800" u="none" strike="noStrike">
                          <a:effectLst/>
                        </a:rPr>
                        <a:t>60.6</a:t>
                      </a:r>
                      <a:endParaRPr lang="en-GB" sz="1800" b="0" i="0" u="none" strike="noStrike">
                        <a:solidFill>
                          <a:srgbClr val="000000"/>
                        </a:solidFill>
                        <a:effectLst/>
                        <a:latin typeface="Tahoma"/>
                      </a:endParaRPr>
                    </a:p>
                  </a:txBody>
                  <a:tcPr marL="9525" marR="9525" marT="9525" marB="0" anchor="b"/>
                </a:tc>
                <a:tc>
                  <a:txBody>
                    <a:bodyPr/>
                    <a:lstStyle/>
                    <a:p>
                      <a:pPr algn="ctr" fontAlgn="b"/>
                      <a:r>
                        <a:rPr lang="en-GB" sz="1800" u="none" strike="noStrike">
                          <a:effectLst/>
                        </a:rPr>
                        <a:t>76.0</a:t>
                      </a:r>
                      <a:endParaRPr lang="en-GB" sz="1800" b="0" i="0" u="none" strike="noStrike">
                        <a:solidFill>
                          <a:srgbClr val="000000"/>
                        </a:solidFill>
                        <a:effectLst/>
                        <a:latin typeface="Tahoma"/>
                      </a:endParaRPr>
                    </a:p>
                  </a:txBody>
                  <a:tcPr marL="9525" marR="9525" marT="9525" marB="0" anchor="b"/>
                </a:tc>
                <a:tc>
                  <a:txBody>
                    <a:bodyPr/>
                    <a:lstStyle/>
                    <a:p>
                      <a:pPr algn="ctr" fontAlgn="b"/>
                      <a:r>
                        <a:rPr lang="en-GB" sz="1800" u="none" strike="noStrike">
                          <a:effectLst/>
                        </a:rPr>
                        <a:t>70.0</a:t>
                      </a:r>
                      <a:endParaRPr lang="en-GB" sz="1800" b="0" i="0" u="none" strike="noStrike">
                        <a:solidFill>
                          <a:srgbClr val="000000"/>
                        </a:solidFill>
                        <a:effectLst/>
                        <a:latin typeface="Tahoma"/>
                      </a:endParaRPr>
                    </a:p>
                  </a:txBody>
                  <a:tcPr marL="9525" marR="9525" marT="9525" marB="0" anchor="b"/>
                </a:tc>
                <a:tc>
                  <a:txBody>
                    <a:bodyPr/>
                    <a:lstStyle/>
                    <a:p>
                      <a:pPr algn="ctr" fontAlgn="b"/>
                      <a:r>
                        <a:rPr lang="en-GB" sz="1800" u="none" strike="noStrike" dirty="0">
                          <a:effectLst/>
                        </a:rPr>
                        <a:t>65.1</a:t>
                      </a:r>
                      <a:endParaRPr lang="en-GB" sz="1800" b="0" i="0" u="none" strike="noStrike" dirty="0">
                        <a:solidFill>
                          <a:srgbClr val="000000"/>
                        </a:solidFill>
                        <a:effectLst/>
                        <a:latin typeface="Tahoma"/>
                      </a:endParaRPr>
                    </a:p>
                  </a:txBody>
                  <a:tcPr marL="9525" marR="9525" marT="9525" marB="0" anchor="b">
                    <a:lnR w="28575" cap="flat" cmpd="sng" algn="ctr">
                      <a:solidFill>
                        <a:srgbClr val="FF0000"/>
                      </a:solidFill>
                      <a:prstDash val="solid"/>
                      <a:round/>
                      <a:headEnd type="none" w="med" len="med"/>
                      <a:tailEnd type="none" w="med" len="med"/>
                    </a:lnR>
                  </a:tcPr>
                </a:tc>
                <a:tc>
                  <a:txBody>
                    <a:bodyPr/>
                    <a:lstStyle/>
                    <a:p>
                      <a:pPr algn="ctr" fontAlgn="b"/>
                      <a:r>
                        <a:rPr lang="en-GB" sz="1800" u="none" strike="noStrike" dirty="0">
                          <a:effectLst/>
                        </a:rPr>
                        <a:t>50.2</a:t>
                      </a:r>
                      <a:endParaRPr lang="en-GB" sz="1800" b="0" i="0" u="none" strike="noStrike" dirty="0">
                        <a:solidFill>
                          <a:srgbClr val="000000"/>
                        </a:solidFill>
                        <a:effectLst/>
                        <a:latin typeface="Tahoma"/>
                      </a:endParaRP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00B050"/>
                      </a:solidFill>
                      <a:prstDash val="solid"/>
                      <a:round/>
                      <a:headEnd type="none" w="med" len="med"/>
                      <a:tailEnd type="none" w="med" len="med"/>
                    </a:lnB>
                  </a:tcPr>
                </a:tc>
              </a:tr>
              <a:tr h="171450">
                <a:tc>
                  <a:txBody>
                    <a:bodyPr/>
                    <a:lstStyle/>
                    <a:p>
                      <a:pPr algn="l" fontAlgn="b"/>
                      <a:r>
                        <a:rPr lang="en-GB" sz="1800" u="none" strike="noStrike">
                          <a:effectLst/>
                        </a:rPr>
                        <a:t>Sevenoaks</a:t>
                      </a:r>
                      <a:endParaRPr lang="en-GB" sz="1800" b="0" i="0" u="none" strike="noStrike">
                        <a:solidFill>
                          <a:srgbClr val="000000"/>
                        </a:solidFill>
                        <a:effectLst/>
                        <a:latin typeface="Tahoma"/>
                      </a:endParaRPr>
                    </a:p>
                  </a:txBody>
                  <a:tcPr marL="9525" marR="9525" marT="9525" marB="0" anchor="b"/>
                </a:tc>
                <a:tc>
                  <a:txBody>
                    <a:bodyPr/>
                    <a:lstStyle/>
                    <a:p>
                      <a:pPr algn="ctr" fontAlgn="b"/>
                      <a:r>
                        <a:rPr lang="en-GB" sz="1800" u="none" strike="noStrike">
                          <a:effectLst/>
                        </a:rPr>
                        <a:t>76.4</a:t>
                      </a:r>
                      <a:endParaRPr lang="en-GB" sz="1800" b="0" i="0" u="none" strike="noStrike">
                        <a:solidFill>
                          <a:srgbClr val="000000"/>
                        </a:solidFill>
                        <a:effectLst/>
                        <a:latin typeface="Tahoma"/>
                      </a:endParaRPr>
                    </a:p>
                  </a:txBody>
                  <a:tcPr marL="9525" marR="9525" marT="9525" marB="0" anchor="b"/>
                </a:tc>
                <a:tc>
                  <a:txBody>
                    <a:bodyPr/>
                    <a:lstStyle/>
                    <a:p>
                      <a:pPr algn="ctr" fontAlgn="b"/>
                      <a:r>
                        <a:rPr lang="en-GB" sz="1800" u="none" strike="noStrike">
                          <a:effectLst/>
                        </a:rPr>
                        <a:t>80.4</a:t>
                      </a:r>
                      <a:endParaRPr lang="en-GB" sz="1800" b="0" i="0" u="none" strike="noStrike">
                        <a:solidFill>
                          <a:srgbClr val="000000"/>
                        </a:solidFill>
                        <a:effectLst/>
                        <a:latin typeface="Tahoma"/>
                      </a:endParaRPr>
                    </a:p>
                  </a:txBody>
                  <a:tcPr marL="9525" marR="9525" marT="9525" marB="0" anchor="b"/>
                </a:tc>
                <a:tc>
                  <a:txBody>
                    <a:bodyPr/>
                    <a:lstStyle/>
                    <a:p>
                      <a:pPr algn="ctr" fontAlgn="b"/>
                      <a:r>
                        <a:rPr lang="en-GB" sz="1800" u="none" strike="noStrike" dirty="0">
                          <a:effectLst/>
                        </a:rPr>
                        <a:t>79.5</a:t>
                      </a:r>
                      <a:endParaRPr lang="en-GB" sz="1800" b="0" i="0" u="none" strike="noStrike" dirty="0">
                        <a:solidFill>
                          <a:srgbClr val="000000"/>
                        </a:solidFill>
                        <a:effectLst/>
                        <a:latin typeface="Tahoma"/>
                      </a:endParaRPr>
                    </a:p>
                  </a:txBody>
                  <a:tcPr marL="9525" marR="9525" marT="9525" marB="0" anchor="b"/>
                </a:tc>
                <a:tc>
                  <a:txBody>
                    <a:bodyPr/>
                    <a:lstStyle/>
                    <a:p>
                      <a:pPr algn="ctr" fontAlgn="b"/>
                      <a:r>
                        <a:rPr lang="en-GB" sz="1800" u="none" strike="noStrike" dirty="0">
                          <a:effectLst/>
                        </a:rPr>
                        <a:t>77.6</a:t>
                      </a:r>
                      <a:endParaRPr lang="en-GB" sz="1800" b="0" i="0" u="none" strike="noStrike" dirty="0">
                        <a:solidFill>
                          <a:srgbClr val="000000"/>
                        </a:solidFill>
                        <a:effectLst/>
                        <a:latin typeface="Tahoma"/>
                      </a:endParaRPr>
                    </a:p>
                  </a:txBody>
                  <a:tcPr marL="9525" marR="9525" marT="9525" marB="0" anchor="b">
                    <a:lnR w="28575" cap="flat" cmpd="sng" algn="ctr">
                      <a:solidFill>
                        <a:srgbClr val="00B050"/>
                      </a:solidFill>
                      <a:prstDash val="solid"/>
                      <a:round/>
                      <a:headEnd type="none" w="med" len="med"/>
                      <a:tailEnd type="none" w="med" len="med"/>
                    </a:lnR>
                  </a:tcPr>
                </a:tc>
                <a:tc>
                  <a:txBody>
                    <a:bodyPr/>
                    <a:lstStyle/>
                    <a:p>
                      <a:pPr algn="ctr" fontAlgn="b"/>
                      <a:r>
                        <a:rPr lang="en-GB" sz="1800" u="none" strike="noStrike" dirty="0">
                          <a:effectLst/>
                        </a:rPr>
                        <a:t>65.1</a:t>
                      </a:r>
                      <a:endParaRPr lang="en-GB" sz="1800" b="0" i="0" u="none" strike="noStrike" dirty="0">
                        <a:solidFill>
                          <a:srgbClr val="000000"/>
                        </a:solidFill>
                        <a:effectLst/>
                        <a:latin typeface="Tahoma"/>
                      </a:endParaRPr>
                    </a:p>
                  </a:txBody>
                  <a:tcPr marL="9525" marR="9525" marT="9525" marB="0" anchor="b">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tcPr>
                </a:tc>
              </a:tr>
              <a:tr h="171450">
                <a:tc>
                  <a:txBody>
                    <a:bodyPr/>
                    <a:lstStyle/>
                    <a:p>
                      <a:pPr algn="l" fontAlgn="b"/>
                      <a:r>
                        <a:rPr lang="en-GB" sz="1800" b="1" u="none" strike="noStrike" dirty="0">
                          <a:effectLst/>
                        </a:rPr>
                        <a:t>South</a:t>
                      </a:r>
                      <a:endParaRPr lang="en-GB" sz="1800" b="1" i="0" u="none" strike="noStrike" dirty="0">
                        <a:solidFill>
                          <a:srgbClr val="000000"/>
                        </a:solidFill>
                        <a:effectLst/>
                        <a:latin typeface="Tahoma"/>
                      </a:endParaRPr>
                    </a:p>
                  </a:txBody>
                  <a:tcPr marL="9525" marR="9525" marT="9525" marB="0" anchor="b">
                    <a:solidFill>
                      <a:srgbClr val="FFFF99"/>
                    </a:solidFill>
                  </a:tcPr>
                </a:tc>
                <a:tc>
                  <a:txBody>
                    <a:bodyPr/>
                    <a:lstStyle/>
                    <a:p>
                      <a:pPr algn="ctr" fontAlgn="b"/>
                      <a:r>
                        <a:rPr lang="en-GB" sz="1800" b="1" u="none" strike="noStrike" dirty="0">
                          <a:effectLst/>
                        </a:rPr>
                        <a:t>69.5</a:t>
                      </a:r>
                      <a:endParaRPr lang="en-GB" sz="1800" b="1" i="0" u="none" strike="noStrike" dirty="0">
                        <a:solidFill>
                          <a:srgbClr val="000000"/>
                        </a:solidFill>
                        <a:effectLst/>
                        <a:latin typeface="Tahoma"/>
                      </a:endParaRPr>
                    </a:p>
                  </a:txBody>
                  <a:tcPr marL="9525" marR="9525" marT="9525" marB="0" anchor="b">
                    <a:solidFill>
                      <a:srgbClr val="FFFF99"/>
                    </a:solidFill>
                  </a:tcPr>
                </a:tc>
                <a:tc>
                  <a:txBody>
                    <a:bodyPr/>
                    <a:lstStyle/>
                    <a:p>
                      <a:pPr algn="ctr" fontAlgn="b"/>
                      <a:r>
                        <a:rPr lang="en-GB" sz="1800" b="1" u="none" strike="noStrike" dirty="0">
                          <a:effectLst/>
                        </a:rPr>
                        <a:t>79.1</a:t>
                      </a:r>
                      <a:endParaRPr lang="en-GB" sz="1800" b="1" i="0" u="none" strike="noStrike" dirty="0">
                        <a:solidFill>
                          <a:srgbClr val="000000"/>
                        </a:solidFill>
                        <a:effectLst/>
                        <a:latin typeface="Tahoma"/>
                      </a:endParaRPr>
                    </a:p>
                  </a:txBody>
                  <a:tcPr marL="9525" marR="9525" marT="9525" marB="0" anchor="b">
                    <a:solidFill>
                      <a:srgbClr val="FFFF99"/>
                    </a:solidFill>
                  </a:tcPr>
                </a:tc>
                <a:tc>
                  <a:txBody>
                    <a:bodyPr/>
                    <a:lstStyle/>
                    <a:p>
                      <a:pPr algn="ctr" fontAlgn="b"/>
                      <a:r>
                        <a:rPr lang="en-GB" sz="1800" b="1" u="none" strike="noStrike" dirty="0">
                          <a:effectLst/>
                        </a:rPr>
                        <a:t>70.3</a:t>
                      </a:r>
                      <a:endParaRPr lang="en-GB" sz="1800" b="1" i="0" u="none" strike="noStrike" dirty="0">
                        <a:solidFill>
                          <a:srgbClr val="000000"/>
                        </a:solidFill>
                        <a:effectLst/>
                        <a:latin typeface="Tahoma"/>
                      </a:endParaRPr>
                    </a:p>
                  </a:txBody>
                  <a:tcPr marL="9525" marR="9525" marT="9525" marB="0" anchor="b">
                    <a:solidFill>
                      <a:srgbClr val="FFFF99"/>
                    </a:solidFill>
                  </a:tcPr>
                </a:tc>
                <a:tc>
                  <a:txBody>
                    <a:bodyPr/>
                    <a:lstStyle/>
                    <a:p>
                      <a:pPr algn="ctr" fontAlgn="b"/>
                      <a:r>
                        <a:rPr lang="en-GB" sz="1800" b="1" u="none" strike="noStrike" dirty="0">
                          <a:effectLst/>
                        </a:rPr>
                        <a:t>69.9</a:t>
                      </a:r>
                      <a:endParaRPr lang="en-GB" sz="1800" b="1" i="0" u="none" strike="noStrike" dirty="0">
                        <a:solidFill>
                          <a:srgbClr val="000000"/>
                        </a:solidFill>
                        <a:effectLst/>
                        <a:latin typeface="Tahoma"/>
                      </a:endParaRPr>
                    </a:p>
                  </a:txBody>
                  <a:tcPr marL="9525" marR="9525" marT="9525" marB="0" anchor="b">
                    <a:solidFill>
                      <a:srgbClr val="FFFF99"/>
                    </a:solidFill>
                  </a:tcPr>
                </a:tc>
                <a:tc>
                  <a:txBody>
                    <a:bodyPr/>
                    <a:lstStyle/>
                    <a:p>
                      <a:pPr algn="ctr" fontAlgn="b"/>
                      <a:r>
                        <a:rPr lang="en-GB" sz="1800" b="1" u="none" strike="noStrike" dirty="0">
                          <a:effectLst/>
                        </a:rPr>
                        <a:t>57.2</a:t>
                      </a:r>
                      <a:endParaRPr lang="en-GB" sz="1800" b="1" i="0" u="none" strike="noStrike" dirty="0">
                        <a:solidFill>
                          <a:srgbClr val="000000"/>
                        </a:solidFill>
                        <a:effectLst/>
                        <a:latin typeface="Tahoma"/>
                      </a:endParaRPr>
                    </a:p>
                  </a:txBody>
                  <a:tcPr marL="9525" marR="9525" marT="9525" marB="0" anchor="b">
                    <a:lnT w="28575" cap="flat" cmpd="sng" algn="ctr">
                      <a:solidFill>
                        <a:srgbClr val="00B050"/>
                      </a:solidFill>
                      <a:prstDash val="solid"/>
                      <a:round/>
                      <a:headEnd type="none" w="med" len="med"/>
                      <a:tailEnd type="none" w="med" len="med"/>
                    </a:lnT>
                    <a:solidFill>
                      <a:srgbClr val="FFFF99"/>
                    </a:solidFill>
                  </a:tcPr>
                </a:tc>
              </a:tr>
              <a:tr h="171450">
                <a:tc>
                  <a:txBody>
                    <a:bodyPr/>
                    <a:lstStyle/>
                    <a:p>
                      <a:pPr algn="l" fontAlgn="b"/>
                      <a:r>
                        <a:rPr lang="en-GB" sz="1800" u="none" strike="noStrike">
                          <a:effectLst/>
                        </a:rPr>
                        <a:t>Ashford</a:t>
                      </a:r>
                      <a:endParaRPr lang="en-GB" sz="1800" b="0" i="0" u="none" strike="noStrike">
                        <a:solidFill>
                          <a:srgbClr val="000000"/>
                        </a:solidFill>
                        <a:effectLst/>
                        <a:latin typeface="Tahoma"/>
                      </a:endParaRPr>
                    </a:p>
                  </a:txBody>
                  <a:tcPr marL="9525" marR="9525" marT="9525" marB="0" anchor="b"/>
                </a:tc>
                <a:tc>
                  <a:txBody>
                    <a:bodyPr/>
                    <a:lstStyle/>
                    <a:p>
                      <a:pPr algn="ctr" fontAlgn="b"/>
                      <a:r>
                        <a:rPr lang="en-GB" sz="1800" u="none" strike="noStrike">
                          <a:effectLst/>
                        </a:rPr>
                        <a:t>69.4</a:t>
                      </a:r>
                      <a:endParaRPr lang="en-GB" sz="1800" b="0" i="0" u="none" strike="noStrike">
                        <a:solidFill>
                          <a:srgbClr val="000000"/>
                        </a:solidFill>
                        <a:effectLst/>
                        <a:latin typeface="Tahoma"/>
                      </a:endParaRPr>
                    </a:p>
                  </a:txBody>
                  <a:tcPr marL="9525" marR="9525" marT="9525" marB="0" anchor="b"/>
                </a:tc>
                <a:tc>
                  <a:txBody>
                    <a:bodyPr/>
                    <a:lstStyle/>
                    <a:p>
                      <a:pPr algn="ctr" fontAlgn="b"/>
                      <a:r>
                        <a:rPr lang="en-GB" sz="1800" u="none" strike="noStrike">
                          <a:effectLst/>
                        </a:rPr>
                        <a:t>78.0</a:t>
                      </a:r>
                      <a:endParaRPr lang="en-GB" sz="1800" b="0" i="0" u="none" strike="noStrike">
                        <a:solidFill>
                          <a:srgbClr val="000000"/>
                        </a:solidFill>
                        <a:effectLst/>
                        <a:latin typeface="Tahoma"/>
                      </a:endParaRPr>
                    </a:p>
                  </a:txBody>
                  <a:tcPr marL="9525" marR="9525" marT="9525" marB="0" anchor="b"/>
                </a:tc>
                <a:tc>
                  <a:txBody>
                    <a:bodyPr/>
                    <a:lstStyle/>
                    <a:p>
                      <a:pPr algn="ctr" fontAlgn="b"/>
                      <a:r>
                        <a:rPr lang="en-GB" sz="1800" u="none" strike="noStrike" dirty="0">
                          <a:effectLst/>
                        </a:rPr>
                        <a:t>71.1</a:t>
                      </a:r>
                      <a:endParaRPr lang="en-GB" sz="1800" b="0" i="0" u="none" strike="noStrike" dirty="0">
                        <a:solidFill>
                          <a:srgbClr val="000000"/>
                        </a:solidFill>
                        <a:effectLst/>
                        <a:latin typeface="Tahoma"/>
                      </a:endParaRPr>
                    </a:p>
                  </a:txBody>
                  <a:tcPr marL="9525" marR="9525" marT="9525" marB="0" anchor="b"/>
                </a:tc>
                <a:tc>
                  <a:txBody>
                    <a:bodyPr/>
                    <a:lstStyle/>
                    <a:p>
                      <a:pPr algn="ctr" fontAlgn="b"/>
                      <a:r>
                        <a:rPr lang="en-GB" sz="1800" u="none" strike="noStrike">
                          <a:effectLst/>
                        </a:rPr>
                        <a:t>68.7</a:t>
                      </a:r>
                      <a:endParaRPr lang="en-GB" sz="1800" b="0" i="0" u="none" strike="noStrike">
                        <a:solidFill>
                          <a:srgbClr val="000000"/>
                        </a:solidFill>
                        <a:effectLst/>
                        <a:latin typeface="Tahoma"/>
                      </a:endParaRPr>
                    </a:p>
                  </a:txBody>
                  <a:tcPr marL="9525" marR="9525" marT="9525" marB="0" anchor="b"/>
                </a:tc>
                <a:tc>
                  <a:txBody>
                    <a:bodyPr/>
                    <a:lstStyle/>
                    <a:p>
                      <a:pPr algn="ctr" fontAlgn="b"/>
                      <a:r>
                        <a:rPr lang="en-GB" sz="1800" u="none" strike="noStrike" dirty="0">
                          <a:effectLst/>
                        </a:rPr>
                        <a:t>56.7</a:t>
                      </a:r>
                      <a:endParaRPr lang="en-GB" sz="1800" b="0" i="0" u="none" strike="noStrike" dirty="0">
                        <a:solidFill>
                          <a:srgbClr val="000000"/>
                        </a:solidFill>
                        <a:effectLst/>
                        <a:latin typeface="Tahoma"/>
                      </a:endParaRPr>
                    </a:p>
                  </a:txBody>
                  <a:tcPr marL="9525" marR="9525" marT="9525" marB="0" anchor="b"/>
                </a:tc>
              </a:tr>
              <a:tr h="171450">
                <a:tc>
                  <a:txBody>
                    <a:bodyPr/>
                    <a:lstStyle/>
                    <a:p>
                      <a:pPr algn="l" fontAlgn="b"/>
                      <a:r>
                        <a:rPr lang="en-GB" sz="1800" u="none" strike="noStrike">
                          <a:effectLst/>
                        </a:rPr>
                        <a:t>Dover</a:t>
                      </a:r>
                      <a:endParaRPr lang="en-GB" sz="1800" b="0" i="0" u="none" strike="noStrike">
                        <a:solidFill>
                          <a:srgbClr val="000000"/>
                        </a:solidFill>
                        <a:effectLst/>
                        <a:latin typeface="Tahoma"/>
                      </a:endParaRPr>
                    </a:p>
                  </a:txBody>
                  <a:tcPr marL="9525" marR="9525" marT="9525" marB="0" anchor="b"/>
                </a:tc>
                <a:tc>
                  <a:txBody>
                    <a:bodyPr/>
                    <a:lstStyle/>
                    <a:p>
                      <a:pPr algn="ctr" fontAlgn="b"/>
                      <a:r>
                        <a:rPr lang="en-GB" sz="1800" u="none" strike="noStrike">
                          <a:effectLst/>
                        </a:rPr>
                        <a:t>70.9</a:t>
                      </a:r>
                      <a:endParaRPr lang="en-GB" sz="1800" b="0" i="0" u="none" strike="noStrike">
                        <a:solidFill>
                          <a:srgbClr val="000000"/>
                        </a:solidFill>
                        <a:effectLst/>
                        <a:latin typeface="Tahoma"/>
                      </a:endParaRPr>
                    </a:p>
                  </a:txBody>
                  <a:tcPr marL="9525" marR="9525" marT="9525" marB="0" anchor="b"/>
                </a:tc>
                <a:tc>
                  <a:txBody>
                    <a:bodyPr/>
                    <a:lstStyle/>
                    <a:p>
                      <a:pPr algn="ctr" fontAlgn="b"/>
                      <a:r>
                        <a:rPr lang="en-GB" sz="1800" u="none" strike="noStrike">
                          <a:effectLst/>
                        </a:rPr>
                        <a:t>82.5</a:t>
                      </a:r>
                      <a:endParaRPr lang="en-GB" sz="1800" b="0" i="0" u="none" strike="noStrike">
                        <a:solidFill>
                          <a:srgbClr val="000000"/>
                        </a:solidFill>
                        <a:effectLst/>
                        <a:latin typeface="Tahoma"/>
                      </a:endParaRPr>
                    </a:p>
                  </a:txBody>
                  <a:tcPr marL="9525" marR="9525" marT="9525" marB="0" anchor="b"/>
                </a:tc>
                <a:tc>
                  <a:txBody>
                    <a:bodyPr/>
                    <a:lstStyle/>
                    <a:p>
                      <a:pPr algn="ctr" fontAlgn="b"/>
                      <a:r>
                        <a:rPr lang="en-GB" sz="1800" u="none" strike="noStrike" dirty="0">
                          <a:effectLst/>
                        </a:rPr>
                        <a:t>72.0</a:t>
                      </a:r>
                      <a:endParaRPr lang="en-GB" sz="1800" b="0" i="0" u="none" strike="noStrike" dirty="0">
                        <a:solidFill>
                          <a:srgbClr val="000000"/>
                        </a:solidFill>
                        <a:effectLst/>
                        <a:latin typeface="Tahoma"/>
                      </a:endParaRPr>
                    </a:p>
                  </a:txBody>
                  <a:tcPr marL="9525" marR="9525" marT="9525" marB="0" anchor="b"/>
                </a:tc>
                <a:tc>
                  <a:txBody>
                    <a:bodyPr/>
                    <a:lstStyle/>
                    <a:p>
                      <a:pPr algn="ctr" fontAlgn="b"/>
                      <a:r>
                        <a:rPr lang="en-GB" sz="1800" u="none" strike="noStrike">
                          <a:effectLst/>
                        </a:rPr>
                        <a:t>72.0</a:t>
                      </a:r>
                      <a:endParaRPr lang="en-GB" sz="1800" b="0" i="0" u="none" strike="noStrike">
                        <a:solidFill>
                          <a:srgbClr val="000000"/>
                        </a:solidFill>
                        <a:effectLst/>
                        <a:latin typeface="Tahoma"/>
                      </a:endParaRPr>
                    </a:p>
                  </a:txBody>
                  <a:tcPr marL="9525" marR="9525" marT="9525" marB="0" anchor="b"/>
                </a:tc>
                <a:tc>
                  <a:txBody>
                    <a:bodyPr/>
                    <a:lstStyle/>
                    <a:p>
                      <a:pPr algn="ctr" fontAlgn="b"/>
                      <a:r>
                        <a:rPr lang="en-GB" sz="1800" u="none" strike="noStrike" dirty="0">
                          <a:effectLst/>
                        </a:rPr>
                        <a:t>59.9</a:t>
                      </a:r>
                      <a:endParaRPr lang="en-GB" sz="1800" b="0" i="0" u="none" strike="noStrike" dirty="0">
                        <a:solidFill>
                          <a:srgbClr val="000000"/>
                        </a:solidFill>
                        <a:effectLst/>
                        <a:latin typeface="Tahoma"/>
                      </a:endParaRPr>
                    </a:p>
                  </a:txBody>
                  <a:tcPr marL="9525" marR="9525" marT="9525" marB="0" anchor="b"/>
                </a:tc>
              </a:tr>
              <a:tr h="171450">
                <a:tc>
                  <a:txBody>
                    <a:bodyPr/>
                    <a:lstStyle/>
                    <a:p>
                      <a:pPr algn="l" fontAlgn="b"/>
                      <a:r>
                        <a:rPr lang="en-GB" sz="1800" u="none" strike="noStrike">
                          <a:effectLst/>
                        </a:rPr>
                        <a:t>Shepway</a:t>
                      </a:r>
                      <a:endParaRPr lang="en-GB" sz="1800" b="0" i="0" u="none" strike="noStrike">
                        <a:solidFill>
                          <a:srgbClr val="000000"/>
                        </a:solidFill>
                        <a:effectLst/>
                        <a:latin typeface="Tahoma"/>
                      </a:endParaRPr>
                    </a:p>
                  </a:txBody>
                  <a:tcPr marL="9525" marR="9525" marT="9525" marB="0" anchor="b"/>
                </a:tc>
                <a:tc>
                  <a:txBody>
                    <a:bodyPr/>
                    <a:lstStyle/>
                    <a:p>
                      <a:pPr algn="ctr" fontAlgn="b"/>
                      <a:r>
                        <a:rPr lang="en-GB" sz="1800" u="none" strike="noStrike">
                          <a:effectLst/>
                        </a:rPr>
                        <a:t>68.1</a:t>
                      </a:r>
                      <a:endParaRPr lang="en-GB" sz="1800" b="0" i="0" u="none" strike="noStrike">
                        <a:solidFill>
                          <a:srgbClr val="000000"/>
                        </a:solidFill>
                        <a:effectLst/>
                        <a:latin typeface="Tahoma"/>
                      </a:endParaRPr>
                    </a:p>
                  </a:txBody>
                  <a:tcPr marL="9525" marR="9525" marT="9525" marB="0" anchor="b"/>
                </a:tc>
                <a:tc>
                  <a:txBody>
                    <a:bodyPr/>
                    <a:lstStyle/>
                    <a:p>
                      <a:pPr algn="ctr" fontAlgn="b"/>
                      <a:r>
                        <a:rPr lang="en-GB" sz="1800" u="none" strike="noStrike">
                          <a:effectLst/>
                        </a:rPr>
                        <a:t>76.9</a:t>
                      </a:r>
                      <a:endParaRPr lang="en-GB" sz="1800" b="0" i="0" u="none" strike="noStrike">
                        <a:solidFill>
                          <a:srgbClr val="000000"/>
                        </a:solidFill>
                        <a:effectLst/>
                        <a:latin typeface="Tahoma"/>
                      </a:endParaRPr>
                    </a:p>
                  </a:txBody>
                  <a:tcPr marL="9525" marR="9525" marT="9525" marB="0" anchor="b"/>
                </a:tc>
                <a:tc>
                  <a:txBody>
                    <a:bodyPr/>
                    <a:lstStyle/>
                    <a:p>
                      <a:pPr algn="ctr" fontAlgn="b"/>
                      <a:r>
                        <a:rPr lang="en-GB" sz="1800" u="none" strike="noStrike">
                          <a:effectLst/>
                        </a:rPr>
                        <a:t>67.5</a:t>
                      </a:r>
                      <a:endParaRPr lang="en-GB" sz="1800" b="0" i="0" u="none" strike="noStrike">
                        <a:solidFill>
                          <a:srgbClr val="000000"/>
                        </a:solidFill>
                        <a:effectLst/>
                        <a:latin typeface="Tahoma"/>
                      </a:endParaRPr>
                    </a:p>
                  </a:txBody>
                  <a:tcPr marL="9525" marR="9525" marT="9525" marB="0" anchor="b"/>
                </a:tc>
                <a:tc>
                  <a:txBody>
                    <a:bodyPr/>
                    <a:lstStyle/>
                    <a:p>
                      <a:pPr algn="ctr" fontAlgn="b"/>
                      <a:r>
                        <a:rPr lang="en-GB" sz="1800" u="none" strike="noStrike" dirty="0">
                          <a:effectLst/>
                        </a:rPr>
                        <a:t>69.1</a:t>
                      </a:r>
                      <a:endParaRPr lang="en-GB" sz="1800" b="0" i="0" u="none" strike="noStrike" dirty="0">
                        <a:solidFill>
                          <a:srgbClr val="000000"/>
                        </a:solidFill>
                        <a:effectLst/>
                        <a:latin typeface="Tahoma"/>
                      </a:endParaRPr>
                    </a:p>
                  </a:txBody>
                  <a:tcPr marL="9525" marR="9525" marT="9525" marB="0" anchor="b"/>
                </a:tc>
                <a:tc>
                  <a:txBody>
                    <a:bodyPr/>
                    <a:lstStyle/>
                    <a:p>
                      <a:pPr algn="ctr" fontAlgn="b"/>
                      <a:r>
                        <a:rPr lang="en-GB" sz="1800" u="none" strike="noStrike" dirty="0">
                          <a:effectLst/>
                        </a:rPr>
                        <a:t>55.0</a:t>
                      </a:r>
                      <a:endParaRPr lang="en-GB" sz="1800" b="0" i="0" u="none" strike="noStrike" dirty="0">
                        <a:solidFill>
                          <a:srgbClr val="000000"/>
                        </a:solidFill>
                        <a:effectLst/>
                        <a:latin typeface="Tahoma"/>
                      </a:endParaRPr>
                    </a:p>
                  </a:txBody>
                  <a:tcPr marL="9525" marR="9525" marT="9525" marB="0" anchor="b"/>
                </a:tc>
              </a:tr>
              <a:tr h="171450">
                <a:tc>
                  <a:txBody>
                    <a:bodyPr/>
                    <a:lstStyle/>
                    <a:p>
                      <a:pPr algn="l" fontAlgn="b"/>
                      <a:r>
                        <a:rPr lang="en-GB" sz="1800" b="1" u="none" strike="noStrike" dirty="0">
                          <a:effectLst/>
                        </a:rPr>
                        <a:t>West</a:t>
                      </a:r>
                      <a:endParaRPr lang="en-GB" sz="1800" b="1" i="0" u="none" strike="noStrike" dirty="0">
                        <a:solidFill>
                          <a:srgbClr val="000000"/>
                        </a:solidFill>
                        <a:effectLst/>
                        <a:latin typeface="Tahoma"/>
                      </a:endParaRPr>
                    </a:p>
                  </a:txBody>
                  <a:tcPr marL="9525" marR="9525" marT="9525" marB="0" anchor="b">
                    <a:solidFill>
                      <a:srgbClr val="FFFF99"/>
                    </a:solidFill>
                  </a:tcPr>
                </a:tc>
                <a:tc>
                  <a:txBody>
                    <a:bodyPr/>
                    <a:lstStyle/>
                    <a:p>
                      <a:pPr algn="ctr" fontAlgn="b"/>
                      <a:r>
                        <a:rPr lang="en-GB" sz="1800" b="1" u="none" strike="noStrike" dirty="0">
                          <a:effectLst/>
                        </a:rPr>
                        <a:t>71.4</a:t>
                      </a:r>
                      <a:endParaRPr lang="en-GB" sz="1800" b="1" i="0" u="none" strike="noStrike" dirty="0">
                        <a:solidFill>
                          <a:srgbClr val="000000"/>
                        </a:solidFill>
                        <a:effectLst/>
                        <a:latin typeface="Tahoma"/>
                      </a:endParaRPr>
                    </a:p>
                  </a:txBody>
                  <a:tcPr marL="9525" marR="9525" marT="9525" marB="0" anchor="b">
                    <a:solidFill>
                      <a:srgbClr val="FFFF99"/>
                    </a:solidFill>
                  </a:tcPr>
                </a:tc>
                <a:tc>
                  <a:txBody>
                    <a:bodyPr/>
                    <a:lstStyle/>
                    <a:p>
                      <a:pPr algn="ctr" fontAlgn="b"/>
                      <a:r>
                        <a:rPr lang="en-GB" sz="1800" b="1" u="none" strike="noStrike" dirty="0">
                          <a:effectLst/>
                        </a:rPr>
                        <a:t>81.5</a:t>
                      </a:r>
                      <a:endParaRPr lang="en-GB" sz="1800" b="1" i="0" u="none" strike="noStrike" dirty="0">
                        <a:solidFill>
                          <a:srgbClr val="000000"/>
                        </a:solidFill>
                        <a:effectLst/>
                        <a:latin typeface="Tahoma"/>
                      </a:endParaRPr>
                    </a:p>
                  </a:txBody>
                  <a:tcPr marL="9525" marR="9525" marT="9525" marB="0" anchor="b">
                    <a:solidFill>
                      <a:srgbClr val="FFFF99"/>
                    </a:solidFill>
                  </a:tcPr>
                </a:tc>
                <a:tc>
                  <a:txBody>
                    <a:bodyPr/>
                    <a:lstStyle/>
                    <a:p>
                      <a:pPr algn="ctr" fontAlgn="b"/>
                      <a:r>
                        <a:rPr lang="en-GB" sz="1800" b="1" u="none" strike="noStrike" dirty="0">
                          <a:effectLst/>
                        </a:rPr>
                        <a:t>73.6</a:t>
                      </a:r>
                      <a:endParaRPr lang="en-GB" sz="1800" b="1" i="0" u="none" strike="noStrike" dirty="0">
                        <a:solidFill>
                          <a:srgbClr val="000000"/>
                        </a:solidFill>
                        <a:effectLst/>
                        <a:latin typeface="Tahoma"/>
                      </a:endParaRPr>
                    </a:p>
                  </a:txBody>
                  <a:tcPr marL="9525" marR="9525" marT="9525" marB="0" anchor="b">
                    <a:solidFill>
                      <a:srgbClr val="FFFF99"/>
                    </a:solidFill>
                  </a:tcPr>
                </a:tc>
                <a:tc>
                  <a:txBody>
                    <a:bodyPr/>
                    <a:lstStyle/>
                    <a:p>
                      <a:pPr algn="ctr" fontAlgn="b"/>
                      <a:r>
                        <a:rPr lang="en-GB" sz="1800" b="1" u="none" strike="noStrike" dirty="0">
                          <a:effectLst/>
                        </a:rPr>
                        <a:t>70.9</a:t>
                      </a:r>
                      <a:endParaRPr lang="en-GB" sz="1800" b="1" i="0" u="none" strike="noStrike" dirty="0">
                        <a:solidFill>
                          <a:srgbClr val="000000"/>
                        </a:solidFill>
                        <a:effectLst/>
                        <a:latin typeface="Tahoma"/>
                      </a:endParaRPr>
                    </a:p>
                  </a:txBody>
                  <a:tcPr marL="9525" marR="9525" marT="9525" marB="0" anchor="b">
                    <a:solidFill>
                      <a:srgbClr val="FFFF99"/>
                    </a:solidFill>
                  </a:tcPr>
                </a:tc>
                <a:tc>
                  <a:txBody>
                    <a:bodyPr/>
                    <a:lstStyle/>
                    <a:p>
                      <a:pPr algn="ctr" fontAlgn="b"/>
                      <a:r>
                        <a:rPr lang="en-GB" sz="1800" b="1" u="none" strike="noStrike" dirty="0">
                          <a:effectLst/>
                        </a:rPr>
                        <a:t>59.6</a:t>
                      </a:r>
                      <a:endParaRPr lang="en-GB" sz="1800" b="1" i="0" u="none" strike="noStrike" dirty="0">
                        <a:solidFill>
                          <a:srgbClr val="000000"/>
                        </a:solidFill>
                        <a:effectLst/>
                        <a:latin typeface="Tahoma"/>
                      </a:endParaRPr>
                    </a:p>
                  </a:txBody>
                  <a:tcPr marL="9525" marR="9525" marT="9525" marB="0" anchor="b">
                    <a:solidFill>
                      <a:srgbClr val="FFFF99"/>
                    </a:solidFill>
                  </a:tcPr>
                </a:tc>
              </a:tr>
              <a:tr h="171450">
                <a:tc>
                  <a:txBody>
                    <a:bodyPr/>
                    <a:lstStyle/>
                    <a:p>
                      <a:pPr algn="l" fontAlgn="b"/>
                      <a:r>
                        <a:rPr lang="en-GB" sz="1800" u="none" strike="noStrike">
                          <a:effectLst/>
                        </a:rPr>
                        <a:t>Maidstone</a:t>
                      </a:r>
                      <a:endParaRPr lang="en-GB" sz="1800" b="0" i="0" u="none" strike="noStrike">
                        <a:solidFill>
                          <a:srgbClr val="000000"/>
                        </a:solidFill>
                        <a:effectLst/>
                        <a:latin typeface="Tahoma"/>
                      </a:endParaRPr>
                    </a:p>
                  </a:txBody>
                  <a:tcPr marL="9525" marR="9525" marT="9525" marB="0" anchor="b"/>
                </a:tc>
                <a:tc>
                  <a:txBody>
                    <a:bodyPr/>
                    <a:lstStyle/>
                    <a:p>
                      <a:pPr algn="ctr" fontAlgn="b"/>
                      <a:r>
                        <a:rPr lang="en-GB" sz="1800" u="none" strike="noStrike">
                          <a:effectLst/>
                        </a:rPr>
                        <a:t>70.1</a:t>
                      </a:r>
                      <a:endParaRPr lang="en-GB" sz="1800" b="0" i="0" u="none" strike="noStrike">
                        <a:solidFill>
                          <a:srgbClr val="000000"/>
                        </a:solidFill>
                        <a:effectLst/>
                        <a:latin typeface="Tahoma"/>
                      </a:endParaRPr>
                    </a:p>
                  </a:txBody>
                  <a:tcPr marL="9525" marR="9525" marT="9525" marB="0" anchor="b"/>
                </a:tc>
                <a:tc>
                  <a:txBody>
                    <a:bodyPr/>
                    <a:lstStyle/>
                    <a:p>
                      <a:pPr algn="ctr" fontAlgn="b"/>
                      <a:r>
                        <a:rPr lang="en-GB" sz="1800" u="none" strike="noStrike">
                          <a:effectLst/>
                        </a:rPr>
                        <a:t>80.0</a:t>
                      </a:r>
                      <a:endParaRPr lang="en-GB" sz="1800" b="0" i="0" u="none" strike="noStrike">
                        <a:solidFill>
                          <a:srgbClr val="000000"/>
                        </a:solidFill>
                        <a:effectLst/>
                        <a:latin typeface="Tahoma"/>
                      </a:endParaRPr>
                    </a:p>
                  </a:txBody>
                  <a:tcPr marL="9525" marR="9525" marT="9525" marB="0" anchor="b"/>
                </a:tc>
                <a:tc>
                  <a:txBody>
                    <a:bodyPr/>
                    <a:lstStyle/>
                    <a:p>
                      <a:pPr algn="ctr" fontAlgn="b"/>
                      <a:r>
                        <a:rPr lang="en-GB" sz="1800" u="none" strike="noStrike">
                          <a:effectLst/>
                        </a:rPr>
                        <a:t>73.4</a:t>
                      </a:r>
                      <a:endParaRPr lang="en-GB" sz="1800" b="0" i="0" u="none" strike="noStrike">
                        <a:solidFill>
                          <a:srgbClr val="000000"/>
                        </a:solidFill>
                        <a:effectLst/>
                        <a:latin typeface="Tahoma"/>
                      </a:endParaRPr>
                    </a:p>
                  </a:txBody>
                  <a:tcPr marL="9525" marR="9525" marT="9525" marB="0" anchor="b"/>
                </a:tc>
                <a:tc>
                  <a:txBody>
                    <a:bodyPr/>
                    <a:lstStyle/>
                    <a:p>
                      <a:pPr algn="ctr" fontAlgn="b"/>
                      <a:r>
                        <a:rPr lang="en-GB" sz="1800" u="none" strike="noStrike" dirty="0">
                          <a:effectLst/>
                        </a:rPr>
                        <a:t>69.7</a:t>
                      </a:r>
                      <a:endParaRPr lang="en-GB" sz="1800" b="0" i="0" u="none" strike="noStrike" dirty="0">
                        <a:solidFill>
                          <a:srgbClr val="000000"/>
                        </a:solidFill>
                        <a:effectLst/>
                        <a:latin typeface="Tahoma"/>
                      </a:endParaRPr>
                    </a:p>
                  </a:txBody>
                  <a:tcPr marL="9525" marR="9525" marT="9525" marB="0" anchor="b"/>
                </a:tc>
                <a:tc>
                  <a:txBody>
                    <a:bodyPr/>
                    <a:lstStyle/>
                    <a:p>
                      <a:pPr algn="ctr" fontAlgn="b"/>
                      <a:r>
                        <a:rPr lang="en-GB" sz="1800" u="none" strike="noStrike" dirty="0">
                          <a:effectLst/>
                        </a:rPr>
                        <a:t>58.4</a:t>
                      </a:r>
                      <a:endParaRPr lang="en-GB" sz="1800" b="0" i="0" u="none" strike="noStrike" dirty="0">
                        <a:solidFill>
                          <a:srgbClr val="000000"/>
                        </a:solidFill>
                        <a:effectLst/>
                        <a:latin typeface="Tahoma"/>
                      </a:endParaRPr>
                    </a:p>
                  </a:txBody>
                  <a:tcPr marL="9525" marR="9525" marT="9525" marB="0" anchor="b"/>
                </a:tc>
              </a:tr>
              <a:tr h="171450">
                <a:tc>
                  <a:txBody>
                    <a:bodyPr/>
                    <a:lstStyle/>
                    <a:p>
                      <a:pPr algn="l" fontAlgn="b"/>
                      <a:r>
                        <a:rPr lang="en-GB" sz="1800" u="none" strike="noStrike">
                          <a:effectLst/>
                        </a:rPr>
                        <a:t>Tonbridge and Malling</a:t>
                      </a:r>
                      <a:endParaRPr lang="en-GB" sz="1800" b="0" i="0" u="none" strike="noStrike">
                        <a:solidFill>
                          <a:srgbClr val="000000"/>
                        </a:solidFill>
                        <a:effectLst/>
                        <a:latin typeface="Tahoma"/>
                      </a:endParaRPr>
                    </a:p>
                  </a:txBody>
                  <a:tcPr marL="9525" marR="9525" marT="9525" marB="0" anchor="b"/>
                </a:tc>
                <a:tc>
                  <a:txBody>
                    <a:bodyPr/>
                    <a:lstStyle/>
                    <a:p>
                      <a:pPr algn="ctr" fontAlgn="b"/>
                      <a:r>
                        <a:rPr lang="en-GB" sz="1800" u="none" strike="noStrike">
                          <a:effectLst/>
                        </a:rPr>
                        <a:t>72.6</a:t>
                      </a:r>
                      <a:endParaRPr lang="en-GB" sz="1800" b="0" i="0" u="none" strike="noStrike">
                        <a:solidFill>
                          <a:srgbClr val="000000"/>
                        </a:solidFill>
                        <a:effectLst/>
                        <a:latin typeface="Tahoma"/>
                      </a:endParaRPr>
                    </a:p>
                  </a:txBody>
                  <a:tcPr marL="9525" marR="9525" marT="9525" marB="0" anchor="b"/>
                </a:tc>
                <a:tc>
                  <a:txBody>
                    <a:bodyPr/>
                    <a:lstStyle/>
                    <a:p>
                      <a:pPr algn="ctr" fontAlgn="b"/>
                      <a:r>
                        <a:rPr lang="en-GB" sz="1800" u="none" strike="noStrike">
                          <a:effectLst/>
                        </a:rPr>
                        <a:t>82.6</a:t>
                      </a:r>
                      <a:endParaRPr lang="en-GB" sz="1800" b="0" i="0" u="none" strike="noStrike">
                        <a:solidFill>
                          <a:srgbClr val="000000"/>
                        </a:solidFill>
                        <a:effectLst/>
                        <a:latin typeface="Tahoma"/>
                      </a:endParaRPr>
                    </a:p>
                  </a:txBody>
                  <a:tcPr marL="9525" marR="9525" marT="9525" marB="0" anchor="b"/>
                </a:tc>
                <a:tc>
                  <a:txBody>
                    <a:bodyPr/>
                    <a:lstStyle/>
                    <a:p>
                      <a:pPr algn="ctr" fontAlgn="b"/>
                      <a:r>
                        <a:rPr lang="en-GB" sz="1800" u="none" strike="noStrike">
                          <a:effectLst/>
                        </a:rPr>
                        <a:t>75.3</a:t>
                      </a:r>
                      <a:endParaRPr lang="en-GB" sz="1800" b="0" i="0" u="none" strike="noStrike">
                        <a:solidFill>
                          <a:srgbClr val="000000"/>
                        </a:solidFill>
                        <a:effectLst/>
                        <a:latin typeface="Tahoma"/>
                      </a:endParaRPr>
                    </a:p>
                  </a:txBody>
                  <a:tcPr marL="9525" marR="9525" marT="9525" marB="0" anchor="b"/>
                </a:tc>
                <a:tc>
                  <a:txBody>
                    <a:bodyPr/>
                    <a:lstStyle/>
                    <a:p>
                      <a:pPr algn="ctr" fontAlgn="b"/>
                      <a:r>
                        <a:rPr lang="en-GB" sz="1800" u="none" strike="noStrike" dirty="0">
                          <a:effectLst/>
                        </a:rPr>
                        <a:t>72.4</a:t>
                      </a:r>
                      <a:endParaRPr lang="en-GB" sz="1800" b="0" i="0" u="none" strike="noStrike" dirty="0">
                        <a:solidFill>
                          <a:srgbClr val="000000"/>
                        </a:solidFill>
                        <a:effectLst/>
                        <a:latin typeface="Tahoma"/>
                      </a:endParaRPr>
                    </a:p>
                  </a:txBody>
                  <a:tcPr marL="9525" marR="9525" marT="9525" marB="0" anchor="b"/>
                </a:tc>
                <a:tc>
                  <a:txBody>
                    <a:bodyPr/>
                    <a:lstStyle/>
                    <a:p>
                      <a:pPr algn="ctr" fontAlgn="b"/>
                      <a:r>
                        <a:rPr lang="en-GB" sz="1800" u="none" strike="noStrike" dirty="0">
                          <a:effectLst/>
                        </a:rPr>
                        <a:t>60.8</a:t>
                      </a:r>
                      <a:endParaRPr lang="en-GB" sz="1800" b="0" i="0" u="none" strike="noStrike" dirty="0">
                        <a:solidFill>
                          <a:srgbClr val="000000"/>
                        </a:solidFill>
                        <a:effectLst/>
                        <a:latin typeface="Tahoma"/>
                      </a:endParaRPr>
                    </a:p>
                  </a:txBody>
                  <a:tcPr marL="9525" marR="9525" marT="9525" marB="0" anchor="b"/>
                </a:tc>
              </a:tr>
              <a:tr h="171450">
                <a:tc>
                  <a:txBody>
                    <a:bodyPr/>
                    <a:lstStyle/>
                    <a:p>
                      <a:pPr algn="l" fontAlgn="b"/>
                      <a:r>
                        <a:rPr lang="en-GB" sz="1800" u="none" strike="noStrike">
                          <a:effectLst/>
                        </a:rPr>
                        <a:t>Tunbridge Wells</a:t>
                      </a:r>
                      <a:endParaRPr lang="en-GB" sz="1800" b="0" i="0" u="none" strike="noStrike">
                        <a:solidFill>
                          <a:srgbClr val="000000"/>
                        </a:solidFill>
                        <a:effectLst/>
                        <a:latin typeface="Tahoma"/>
                      </a:endParaRPr>
                    </a:p>
                  </a:txBody>
                  <a:tcPr marL="9525" marR="9525" marT="9525" marB="0" anchor="b"/>
                </a:tc>
                <a:tc>
                  <a:txBody>
                    <a:bodyPr/>
                    <a:lstStyle/>
                    <a:p>
                      <a:pPr algn="ctr" fontAlgn="b"/>
                      <a:r>
                        <a:rPr lang="en-GB" sz="1800" u="none" strike="noStrike">
                          <a:effectLst/>
                        </a:rPr>
                        <a:t>71.7</a:t>
                      </a:r>
                      <a:endParaRPr lang="en-GB" sz="1800" b="0" i="0" u="none" strike="noStrike">
                        <a:solidFill>
                          <a:srgbClr val="000000"/>
                        </a:solidFill>
                        <a:effectLst/>
                        <a:latin typeface="Tahoma"/>
                      </a:endParaRPr>
                    </a:p>
                  </a:txBody>
                  <a:tcPr marL="9525" marR="9525" marT="9525" marB="0" anchor="b"/>
                </a:tc>
                <a:tc>
                  <a:txBody>
                    <a:bodyPr/>
                    <a:lstStyle/>
                    <a:p>
                      <a:pPr algn="ctr" fontAlgn="b"/>
                      <a:r>
                        <a:rPr lang="en-GB" sz="1800" u="none" strike="noStrike">
                          <a:effectLst/>
                        </a:rPr>
                        <a:t>82.2</a:t>
                      </a:r>
                      <a:endParaRPr lang="en-GB" sz="1800" b="0" i="0" u="none" strike="noStrike">
                        <a:solidFill>
                          <a:srgbClr val="000000"/>
                        </a:solidFill>
                        <a:effectLst/>
                        <a:latin typeface="Tahoma"/>
                      </a:endParaRPr>
                    </a:p>
                  </a:txBody>
                  <a:tcPr marL="9525" marR="9525" marT="9525" marB="0" anchor="b"/>
                </a:tc>
                <a:tc>
                  <a:txBody>
                    <a:bodyPr/>
                    <a:lstStyle/>
                    <a:p>
                      <a:pPr algn="ctr" fontAlgn="b"/>
                      <a:r>
                        <a:rPr lang="en-GB" sz="1800" u="none" strike="noStrike">
                          <a:effectLst/>
                        </a:rPr>
                        <a:t>71.7</a:t>
                      </a:r>
                      <a:endParaRPr lang="en-GB" sz="1800" b="0" i="0" u="none" strike="noStrike">
                        <a:solidFill>
                          <a:srgbClr val="000000"/>
                        </a:solidFill>
                        <a:effectLst/>
                        <a:latin typeface="Tahoma"/>
                      </a:endParaRPr>
                    </a:p>
                  </a:txBody>
                  <a:tcPr marL="9525" marR="9525" marT="9525" marB="0" anchor="b"/>
                </a:tc>
                <a:tc>
                  <a:txBody>
                    <a:bodyPr/>
                    <a:lstStyle/>
                    <a:p>
                      <a:pPr algn="ctr" fontAlgn="b"/>
                      <a:r>
                        <a:rPr lang="en-GB" sz="1800" u="none" strike="noStrike" dirty="0">
                          <a:effectLst/>
                        </a:rPr>
                        <a:t>70.8</a:t>
                      </a:r>
                      <a:endParaRPr lang="en-GB" sz="1800" b="0" i="0" u="none" strike="noStrike" dirty="0">
                        <a:solidFill>
                          <a:srgbClr val="000000"/>
                        </a:solidFill>
                        <a:effectLst/>
                        <a:latin typeface="Tahoma"/>
                      </a:endParaRPr>
                    </a:p>
                  </a:txBody>
                  <a:tcPr marL="9525" marR="9525" marT="9525" marB="0" anchor="b"/>
                </a:tc>
                <a:tc>
                  <a:txBody>
                    <a:bodyPr/>
                    <a:lstStyle/>
                    <a:p>
                      <a:pPr algn="ctr" fontAlgn="b"/>
                      <a:r>
                        <a:rPr lang="en-GB" sz="1800" u="none" strike="noStrike" dirty="0">
                          <a:effectLst/>
                        </a:rPr>
                        <a:t>59.8</a:t>
                      </a:r>
                      <a:endParaRPr lang="en-GB" sz="1800" b="0" i="0" u="none" strike="noStrike" dirty="0">
                        <a:solidFill>
                          <a:srgbClr val="000000"/>
                        </a:solidFill>
                        <a:effectLst/>
                        <a:latin typeface="Tahoma"/>
                      </a:endParaRPr>
                    </a:p>
                  </a:txBody>
                  <a:tcPr marL="9525" marR="9525" marT="9525" marB="0" anchor="b"/>
                </a:tc>
              </a:tr>
              <a:tr h="171450">
                <a:tc>
                  <a:txBody>
                    <a:bodyPr/>
                    <a:lstStyle/>
                    <a:p>
                      <a:pPr algn="l" fontAlgn="b"/>
                      <a:r>
                        <a:rPr lang="en-GB" sz="1800" b="1" u="none" strike="noStrike" dirty="0">
                          <a:effectLst/>
                        </a:rPr>
                        <a:t>Kent - All Schools</a:t>
                      </a:r>
                      <a:endParaRPr lang="en-GB" sz="1800" b="1" i="0" u="none" strike="noStrike" dirty="0">
                        <a:solidFill>
                          <a:srgbClr val="000000"/>
                        </a:solidFill>
                        <a:effectLst/>
                        <a:latin typeface="Tahoma"/>
                      </a:endParaRPr>
                    </a:p>
                  </a:txBody>
                  <a:tcPr marL="9525" marR="9525" marT="9525" marB="0" anchor="b">
                    <a:solidFill>
                      <a:srgbClr val="FFFF99"/>
                    </a:solidFill>
                  </a:tcPr>
                </a:tc>
                <a:tc>
                  <a:txBody>
                    <a:bodyPr/>
                    <a:lstStyle/>
                    <a:p>
                      <a:pPr algn="ctr" fontAlgn="b"/>
                      <a:r>
                        <a:rPr lang="en-GB" sz="1800" b="1" u="none" strike="noStrike" dirty="0" smtClean="0">
                          <a:effectLst/>
                        </a:rPr>
                        <a:t>69</a:t>
                      </a:r>
                      <a:endParaRPr lang="en-GB" sz="1800" b="1" i="0" u="none" strike="noStrike" dirty="0">
                        <a:solidFill>
                          <a:srgbClr val="000000"/>
                        </a:solidFill>
                        <a:effectLst/>
                        <a:latin typeface="Tahoma"/>
                      </a:endParaRPr>
                    </a:p>
                  </a:txBody>
                  <a:tcPr marL="9525" marR="9525" marT="9525" marB="0" anchor="b">
                    <a:solidFill>
                      <a:srgbClr val="FFFF99"/>
                    </a:solidFill>
                  </a:tcPr>
                </a:tc>
                <a:tc>
                  <a:txBody>
                    <a:bodyPr/>
                    <a:lstStyle/>
                    <a:p>
                      <a:pPr algn="ctr" fontAlgn="b"/>
                      <a:r>
                        <a:rPr lang="en-GB" sz="1800" b="1" u="none" strike="noStrike" dirty="0" smtClean="0">
                          <a:effectLst/>
                        </a:rPr>
                        <a:t>80</a:t>
                      </a:r>
                      <a:endParaRPr lang="en-GB" sz="1800" b="1" i="0" u="none" strike="noStrike" dirty="0">
                        <a:solidFill>
                          <a:srgbClr val="000000"/>
                        </a:solidFill>
                        <a:effectLst/>
                        <a:latin typeface="Tahoma"/>
                      </a:endParaRPr>
                    </a:p>
                  </a:txBody>
                  <a:tcPr marL="9525" marR="9525" marT="9525" marB="0" anchor="b">
                    <a:solidFill>
                      <a:srgbClr val="FFFF99"/>
                    </a:solidFill>
                  </a:tcPr>
                </a:tc>
                <a:tc>
                  <a:txBody>
                    <a:bodyPr/>
                    <a:lstStyle/>
                    <a:p>
                      <a:pPr algn="ctr" fontAlgn="b"/>
                      <a:r>
                        <a:rPr lang="en-GB" sz="1800" b="1" u="none" strike="noStrike" dirty="0" smtClean="0">
                          <a:effectLst/>
                        </a:rPr>
                        <a:t>72</a:t>
                      </a:r>
                      <a:endParaRPr lang="en-GB" sz="1800" b="1" i="0" u="none" strike="noStrike" dirty="0">
                        <a:solidFill>
                          <a:srgbClr val="000000"/>
                        </a:solidFill>
                        <a:effectLst/>
                        <a:latin typeface="Tahoma"/>
                      </a:endParaRPr>
                    </a:p>
                  </a:txBody>
                  <a:tcPr marL="9525" marR="9525" marT="9525" marB="0" anchor="b">
                    <a:solidFill>
                      <a:srgbClr val="FFFF99"/>
                    </a:solidFill>
                  </a:tcPr>
                </a:tc>
                <a:tc>
                  <a:txBody>
                    <a:bodyPr/>
                    <a:lstStyle/>
                    <a:p>
                      <a:pPr algn="ctr" fontAlgn="b"/>
                      <a:r>
                        <a:rPr lang="en-GB" sz="1800" b="1" u="none" strike="noStrike" dirty="0" smtClean="0">
                          <a:effectLst/>
                        </a:rPr>
                        <a:t>71</a:t>
                      </a:r>
                      <a:endParaRPr lang="en-GB" sz="1800" b="1" i="0" u="none" strike="noStrike" dirty="0">
                        <a:solidFill>
                          <a:srgbClr val="000000"/>
                        </a:solidFill>
                        <a:effectLst/>
                        <a:latin typeface="Tahoma"/>
                      </a:endParaRPr>
                    </a:p>
                  </a:txBody>
                  <a:tcPr marL="9525" marR="9525" marT="9525" marB="0" anchor="b">
                    <a:solidFill>
                      <a:srgbClr val="FFFF99"/>
                    </a:solidFill>
                  </a:tcPr>
                </a:tc>
                <a:tc>
                  <a:txBody>
                    <a:bodyPr/>
                    <a:lstStyle/>
                    <a:p>
                      <a:pPr algn="ctr" fontAlgn="b"/>
                      <a:r>
                        <a:rPr lang="en-GB" sz="1800" b="1" u="none" strike="noStrike" dirty="0" smtClean="0">
                          <a:effectLst/>
                        </a:rPr>
                        <a:t>58</a:t>
                      </a:r>
                      <a:endParaRPr lang="en-GB" sz="1800" b="1" i="0" u="none" strike="noStrike" dirty="0">
                        <a:solidFill>
                          <a:srgbClr val="000000"/>
                        </a:solidFill>
                        <a:effectLst/>
                        <a:latin typeface="Tahoma"/>
                      </a:endParaRPr>
                    </a:p>
                  </a:txBody>
                  <a:tcPr marL="9525" marR="9525" marT="9525" marB="0" anchor="b">
                    <a:solidFill>
                      <a:srgbClr val="FFFF99"/>
                    </a:solidFill>
                  </a:tcPr>
                </a:tc>
              </a:tr>
            </a:tbl>
          </a:graphicData>
        </a:graphic>
      </p:graphicFrame>
    </p:spTree>
    <p:extLst>
      <p:ext uri="{BB962C8B-B14F-4D97-AF65-F5344CB8AC3E}">
        <p14:creationId xmlns:p14="http://schemas.microsoft.com/office/powerpoint/2010/main" val="213886880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0" y="0"/>
            <a:ext cx="9144000" cy="7647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charset="0"/>
                <a:cs typeface="Arial" charset="0"/>
              </a:defRPr>
            </a:lvl2pPr>
            <a:lvl3pPr algn="ctr" rtl="0" eaLnBrk="1" fontAlgn="base" hangingPunct="1">
              <a:spcBef>
                <a:spcPct val="0"/>
              </a:spcBef>
              <a:spcAft>
                <a:spcPct val="0"/>
              </a:spcAft>
              <a:defRPr sz="3600" b="1">
                <a:solidFill>
                  <a:srgbClr val="4283C4"/>
                </a:solidFill>
                <a:latin typeface="Arial" charset="0"/>
                <a:cs typeface="Arial" charset="0"/>
              </a:defRPr>
            </a:lvl3pPr>
            <a:lvl4pPr algn="ctr" rtl="0" eaLnBrk="1" fontAlgn="base" hangingPunct="1">
              <a:spcBef>
                <a:spcPct val="0"/>
              </a:spcBef>
              <a:spcAft>
                <a:spcPct val="0"/>
              </a:spcAft>
              <a:defRPr sz="3600" b="1">
                <a:solidFill>
                  <a:srgbClr val="4283C4"/>
                </a:solidFill>
                <a:latin typeface="Arial" charset="0"/>
                <a:cs typeface="Arial" charset="0"/>
              </a:defRPr>
            </a:lvl4pPr>
            <a:lvl5pPr algn="ctr" rtl="0" eaLnBrk="1" fontAlgn="base" hangingPunct="1">
              <a:spcBef>
                <a:spcPct val="0"/>
              </a:spcBef>
              <a:spcAft>
                <a:spcPct val="0"/>
              </a:spcAft>
              <a:defRPr sz="3600" b="1">
                <a:solidFill>
                  <a:srgbClr val="4283C4"/>
                </a:solidFill>
                <a:latin typeface="Arial" charset="0"/>
                <a:cs typeface="Arial" charset="0"/>
              </a:defRPr>
            </a:lvl5pPr>
            <a:lvl6pPr marL="457200" algn="ctr" rtl="0" eaLnBrk="1" fontAlgn="base" hangingPunct="1">
              <a:spcBef>
                <a:spcPct val="0"/>
              </a:spcBef>
              <a:spcAft>
                <a:spcPct val="0"/>
              </a:spcAft>
              <a:defRPr sz="3600" b="1">
                <a:solidFill>
                  <a:srgbClr val="4283C4"/>
                </a:solidFill>
                <a:latin typeface="Arial" charset="0"/>
                <a:cs typeface="Arial" charset="0"/>
              </a:defRPr>
            </a:lvl6pPr>
            <a:lvl7pPr marL="914400" algn="ctr" rtl="0" eaLnBrk="1" fontAlgn="base" hangingPunct="1">
              <a:spcBef>
                <a:spcPct val="0"/>
              </a:spcBef>
              <a:spcAft>
                <a:spcPct val="0"/>
              </a:spcAft>
              <a:defRPr sz="3600" b="1">
                <a:solidFill>
                  <a:srgbClr val="4283C4"/>
                </a:solidFill>
                <a:latin typeface="Arial" charset="0"/>
                <a:cs typeface="Arial" charset="0"/>
              </a:defRPr>
            </a:lvl7pPr>
            <a:lvl8pPr marL="1371600" algn="ctr" rtl="0" eaLnBrk="1" fontAlgn="base" hangingPunct="1">
              <a:spcBef>
                <a:spcPct val="0"/>
              </a:spcBef>
              <a:spcAft>
                <a:spcPct val="0"/>
              </a:spcAft>
              <a:defRPr sz="3600" b="1">
                <a:solidFill>
                  <a:srgbClr val="4283C4"/>
                </a:solidFill>
                <a:latin typeface="Arial" charset="0"/>
                <a:cs typeface="Arial" charset="0"/>
              </a:defRPr>
            </a:lvl8pPr>
            <a:lvl9pPr marL="1828800" algn="ctr" rtl="0" eaLnBrk="1" fontAlgn="base" hangingPunct="1">
              <a:spcBef>
                <a:spcPct val="0"/>
              </a:spcBef>
              <a:spcAft>
                <a:spcPct val="0"/>
              </a:spcAft>
              <a:defRPr sz="3600" b="1">
                <a:solidFill>
                  <a:srgbClr val="4283C4"/>
                </a:solidFill>
                <a:latin typeface="Arial" charset="0"/>
                <a:cs typeface="Arial" charset="0"/>
              </a:defRPr>
            </a:lvl9pPr>
          </a:lstStyle>
          <a:p>
            <a:r>
              <a:rPr lang="en-GB" sz="2400" dirty="0" smtClean="0"/>
              <a:t>KEY STAGE 2 - 2016 OUTCOMES FOR VULNERABLE GROUPS</a:t>
            </a:r>
          </a:p>
        </p:txBody>
      </p:sp>
      <p:graphicFrame>
        <p:nvGraphicFramePr>
          <p:cNvPr id="2" name="Table 1"/>
          <p:cNvGraphicFramePr>
            <a:graphicFrameLocks noGrp="1"/>
          </p:cNvGraphicFramePr>
          <p:nvPr>
            <p:extLst>
              <p:ext uri="{D42A27DB-BD31-4B8C-83A1-F6EECF244321}">
                <p14:modId xmlns:p14="http://schemas.microsoft.com/office/powerpoint/2010/main" val="1013458431"/>
              </p:ext>
            </p:extLst>
          </p:nvPr>
        </p:nvGraphicFramePr>
        <p:xfrm>
          <a:off x="179512" y="764704"/>
          <a:ext cx="8568951" cy="5184578"/>
        </p:xfrm>
        <a:graphic>
          <a:graphicData uri="http://schemas.openxmlformats.org/drawingml/2006/table">
            <a:tbl>
              <a:tblPr>
                <a:tableStyleId>{5C22544A-7EE6-4342-B048-85BDC9FD1C3A}</a:tableStyleId>
              </a:tblPr>
              <a:tblGrid>
                <a:gridCol w="2229489"/>
                <a:gridCol w="1850526"/>
                <a:gridCol w="900544"/>
                <a:gridCol w="813248"/>
                <a:gridCol w="1084328"/>
                <a:gridCol w="845408"/>
                <a:gridCol w="845408"/>
              </a:tblGrid>
              <a:tr h="341513">
                <a:tc rowSpan="2">
                  <a:txBody>
                    <a:bodyPr/>
                    <a:lstStyle/>
                    <a:p>
                      <a:pPr algn="l" fontAlgn="ctr"/>
                      <a:r>
                        <a:rPr lang="en-GB" sz="1800" b="1" u="none" strike="noStrike" dirty="0">
                          <a:solidFill>
                            <a:schemeClr val="bg1"/>
                          </a:solidFill>
                          <a:effectLst/>
                          <a:latin typeface="+mn-lt"/>
                        </a:rPr>
                        <a:t> </a:t>
                      </a:r>
                      <a:endParaRPr lang="en-GB" sz="1800" b="1" i="0" u="none" strike="noStrike" dirty="0">
                        <a:solidFill>
                          <a:schemeClr val="bg1"/>
                        </a:solidFill>
                        <a:effectLst/>
                        <a:latin typeface="+mn-lt"/>
                      </a:endParaRPr>
                    </a:p>
                  </a:txBody>
                  <a:tcPr marL="9525" marR="9525" marT="9525" marB="0" anchor="b">
                    <a:solidFill>
                      <a:srgbClr val="4283C4"/>
                    </a:solidFill>
                  </a:tcPr>
                </a:tc>
                <a:tc>
                  <a:txBody>
                    <a:bodyPr/>
                    <a:lstStyle/>
                    <a:p>
                      <a:pPr algn="l" fontAlgn="b"/>
                      <a:endParaRPr lang="en-GB" sz="1800" b="1" i="0" u="none" strike="noStrike" dirty="0">
                        <a:solidFill>
                          <a:schemeClr val="bg1"/>
                        </a:solidFill>
                        <a:effectLst/>
                        <a:latin typeface="+mn-lt"/>
                      </a:endParaRPr>
                    </a:p>
                  </a:txBody>
                  <a:tcPr marL="9525" marR="9525" marT="9525" marB="0" anchor="b">
                    <a:solidFill>
                      <a:srgbClr val="4283C4"/>
                    </a:solidFill>
                  </a:tcPr>
                </a:tc>
                <a:tc gridSpan="5">
                  <a:txBody>
                    <a:bodyPr/>
                    <a:lstStyle/>
                    <a:p>
                      <a:pPr algn="ctr" fontAlgn="b"/>
                      <a:r>
                        <a:rPr lang="en-GB" sz="1800" b="1" u="none" strike="noStrike" dirty="0">
                          <a:solidFill>
                            <a:schemeClr val="bg1"/>
                          </a:solidFill>
                          <a:effectLst/>
                          <a:latin typeface="+mn-lt"/>
                        </a:rPr>
                        <a:t>% Achieving the expected standard</a:t>
                      </a:r>
                      <a:endParaRPr lang="en-GB" sz="1800" b="1" i="0" u="none" strike="noStrike" dirty="0">
                        <a:solidFill>
                          <a:schemeClr val="bg1"/>
                        </a:solidFill>
                        <a:effectLst/>
                        <a:latin typeface="+mn-lt"/>
                      </a:endParaRPr>
                    </a:p>
                  </a:txBody>
                  <a:tcPr marL="9525" marR="9525" marT="9525" marB="0" anchor="b">
                    <a:solidFill>
                      <a:srgbClr val="4283C4"/>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fontAlgn="b"/>
                      <a:endParaRPr lang="en-GB" sz="1800" b="1" i="0" u="none" strike="noStrike" dirty="0">
                        <a:solidFill>
                          <a:schemeClr val="bg1"/>
                        </a:solidFill>
                        <a:effectLst/>
                        <a:latin typeface="+mj-lt"/>
                      </a:endParaRPr>
                    </a:p>
                  </a:txBody>
                  <a:tcPr marL="9525" marR="9525" marT="9525" marB="0" anchor="b">
                    <a:solidFill>
                      <a:schemeClr val="tx1"/>
                    </a:solidFill>
                  </a:tcPr>
                </a:tc>
              </a:tr>
              <a:tr h="756371">
                <a:tc vMerge="1">
                  <a:txBody>
                    <a:bodyPr/>
                    <a:lstStyle/>
                    <a:p>
                      <a:pPr algn="l" fontAlgn="ctr"/>
                      <a:endParaRPr lang="en-GB" sz="1800" b="0" i="0" u="none" strike="noStrike" dirty="0">
                        <a:solidFill>
                          <a:srgbClr val="000000"/>
                        </a:solidFill>
                        <a:effectLst/>
                        <a:latin typeface="+mj-lt"/>
                      </a:endParaRPr>
                    </a:p>
                  </a:txBody>
                  <a:tcPr marL="9525" marR="9525" marT="9525" marB="0" anchor="ctr"/>
                </a:tc>
                <a:tc>
                  <a:txBody>
                    <a:bodyPr/>
                    <a:lstStyle/>
                    <a:p>
                      <a:pPr algn="l" fontAlgn="ctr"/>
                      <a:r>
                        <a:rPr lang="en-GB" sz="1800" b="1" u="none" strike="noStrike" dirty="0">
                          <a:solidFill>
                            <a:schemeClr val="bg1"/>
                          </a:solidFill>
                          <a:effectLst/>
                          <a:latin typeface="+mn-lt"/>
                        </a:rPr>
                        <a:t> </a:t>
                      </a:r>
                      <a:endParaRPr lang="en-GB" sz="1800" b="1" i="0" u="none" strike="noStrike" dirty="0">
                        <a:solidFill>
                          <a:schemeClr val="bg1"/>
                        </a:solidFill>
                        <a:effectLst/>
                        <a:latin typeface="+mn-lt"/>
                      </a:endParaRPr>
                    </a:p>
                  </a:txBody>
                  <a:tcPr marL="9525" marR="9525" marT="9525" marB="0" anchor="ctr">
                    <a:solidFill>
                      <a:srgbClr val="4283C4"/>
                    </a:solidFill>
                  </a:tcPr>
                </a:tc>
                <a:tc>
                  <a:txBody>
                    <a:bodyPr/>
                    <a:lstStyle/>
                    <a:p>
                      <a:pPr algn="ctr" fontAlgn="ctr"/>
                      <a:r>
                        <a:rPr lang="en-GB" sz="1800" b="1" u="none" strike="noStrike" dirty="0">
                          <a:solidFill>
                            <a:schemeClr val="bg1"/>
                          </a:solidFill>
                          <a:effectLst/>
                          <a:latin typeface="+mn-lt"/>
                        </a:rPr>
                        <a:t> Reading Test</a:t>
                      </a:r>
                      <a:endParaRPr lang="en-GB" sz="1800" b="1" i="0" u="none" strike="noStrike" dirty="0">
                        <a:solidFill>
                          <a:schemeClr val="bg1"/>
                        </a:solidFill>
                        <a:effectLst/>
                        <a:latin typeface="+mn-lt"/>
                      </a:endParaRPr>
                    </a:p>
                  </a:txBody>
                  <a:tcPr marL="9525" marR="9525" marT="9525" marB="0" anchor="ctr">
                    <a:solidFill>
                      <a:srgbClr val="4283C4"/>
                    </a:solidFill>
                  </a:tcPr>
                </a:tc>
                <a:tc>
                  <a:txBody>
                    <a:bodyPr/>
                    <a:lstStyle/>
                    <a:p>
                      <a:pPr algn="ctr" fontAlgn="ctr"/>
                      <a:r>
                        <a:rPr lang="en-GB" sz="1800" b="1" u="none" strike="noStrike" dirty="0">
                          <a:solidFill>
                            <a:schemeClr val="bg1"/>
                          </a:solidFill>
                          <a:effectLst/>
                          <a:latin typeface="+mn-lt"/>
                        </a:rPr>
                        <a:t> Writing TA</a:t>
                      </a:r>
                      <a:endParaRPr lang="en-GB" sz="1800" b="1" i="0" u="none" strike="noStrike" dirty="0">
                        <a:solidFill>
                          <a:schemeClr val="bg1"/>
                        </a:solidFill>
                        <a:effectLst/>
                        <a:latin typeface="+mn-lt"/>
                      </a:endParaRPr>
                    </a:p>
                  </a:txBody>
                  <a:tcPr marL="9525" marR="9525" marT="9525" marB="0" anchor="ctr">
                    <a:solidFill>
                      <a:srgbClr val="4283C4"/>
                    </a:solidFill>
                  </a:tcPr>
                </a:tc>
                <a:tc>
                  <a:txBody>
                    <a:bodyPr/>
                    <a:lstStyle/>
                    <a:p>
                      <a:pPr algn="ctr" fontAlgn="ctr"/>
                      <a:r>
                        <a:rPr lang="en-GB" sz="1800" b="1" u="none" strike="noStrike" dirty="0">
                          <a:solidFill>
                            <a:schemeClr val="bg1"/>
                          </a:solidFill>
                          <a:effectLst/>
                          <a:latin typeface="+mn-lt"/>
                        </a:rPr>
                        <a:t>GPS</a:t>
                      </a:r>
                      <a:endParaRPr lang="en-GB" sz="1800" b="1" i="0" u="none" strike="noStrike" dirty="0">
                        <a:solidFill>
                          <a:schemeClr val="bg1"/>
                        </a:solidFill>
                        <a:effectLst/>
                        <a:latin typeface="+mn-lt"/>
                      </a:endParaRPr>
                    </a:p>
                  </a:txBody>
                  <a:tcPr marL="9525" marR="9525" marT="9525" marB="0" anchor="ctr">
                    <a:solidFill>
                      <a:srgbClr val="4283C4"/>
                    </a:solidFill>
                  </a:tcPr>
                </a:tc>
                <a:tc>
                  <a:txBody>
                    <a:bodyPr/>
                    <a:lstStyle/>
                    <a:p>
                      <a:pPr algn="ctr" fontAlgn="ctr"/>
                      <a:r>
                        <a:rPr lang="en-GB" sz="1800" b="1" u="none" strike="noStrike" dirty="0">
                          <a:solidFill>
                            <a:schemeClr val="bg1"/>
                          </a:solidFill>
                          <a:effectLst/>
                          <a:latin typeface="+mn-lt"/>
                        </a:rPr>
                        <a:t> Maths Test</a:t>
                      </a:r>
                      <a:endParaRPr lang="en-GB" sz="1800" b="1" i="0" u="none" strike="noStrike" dirty="0">
                        <a:solidFill>
                          <a:schemeClr val="bg1"/>
                        </a:solidFill>
                        <a:effectLst/>
                        <a:latin typeface="+mn-lt"/>
                      </a:endParaRPr>
                    </a:p>
                  </a:txBody>
                  <a:tcPr marL="9525" marR="9525" marT="9525" marB="0" anchor="ctr">
                    <a:solidFill>
                      <a:srgbClr val="4283C4"/>
                    </a:solidFill>
                  </a:tcPr>
                </a:tc>
                <a:tc>
                  <a:txBody>
                    <a:bodyPr/>
                    <a:lstStyle/>
                    <a:p>
                      <a:pPr algn="ctr" fontAlgn="ctr"/>
                      <a:r>
                        <a:rPr lang="en-GB" sz="1800" b="1" u="none" strike="noStrike" dirty="0">
                          <a:solidFill>
                            <a:schemeClr val="bg1"/>
                          </a:solidFill>
                          <a:effectLst/>
                          <a:latin typeface="+mn-lt"/>
                        </a:rPr>
                        <a:t>RWM</a:t>
                      </a:r>
                      <a:endParaRPr lang="en-GB" sz="1800" b="1" i="0" u="none" strike="noStrike" dirty="0">
                        <a:solidFill>
                          <a:schemeClr val="bg1"/>
                        </a:solidFill>
                        <a:effectLst/>
                        <a:latin typeface="+mn-lt"/>
                      </a:endParaRPr>
                    </a:p>
                  </a:txBody>
                  <a:tcPr marL="9525" marR="9525" marT="9525" marB="0" anchor="ctr">
                    <a:solidFill>
                      <a:srgbClr val="4283C4"/>
                    </a:solidFill>
                  </a:tcPr>
                </a:tc>
              </a:tr>
              <a:tr h="341513">
                <a:tc rowSpan="2">
                  <a:txBody>
                    <a:bodyPr/>
                    <a:lstStyle/>
                    <a:p>
                      <a:pPr algn="l" fontAlgn="b"/>
                      <a:r>
                        <a:rPr lang="en-GB" sz="1800" b="1" u="none" strike="noStrike" dirty="0">
                          <a:effectLst/>
                          <a:latin typeface="+mn-lt"/>
                        </a:rPr>
                        <a:t>Gender Gap </a:t>
                      </a:r>
                      <a:endParaRPr lang="en-GB" sz="1800" b="1" u="none" strike="noStrike" dirty="0" smtClean="0">
                        <a:effectLst/>
                        <a:latin typeface="+mn-lt"/>
                      </a:endParaRPr>
                    </a:p>
                  </a:txBody>
                  <a:tcPr marL="9525" marR="9525" marT="9525" marB="0" anchor="b">
                    <a:solidFill>
                      <a:srgbClr val="FFFF99"/>
                    </a:solidFill>
                  </a:tcPr>
                </a:tc>
                <a:tc>
                  <a:txBody>
                    <a:bodyPr/>
                    <a:lstStyle/>
                    <a:p>
                      <a:pPr algn="l" fontAlgn="b"/>
                      <a:r>
                        <a:rPr lang="en-GB" sz="1800" b="1" u="none" strike="noStrike" dirty="0">
                          <a:effectLst/>
                          <a:latin typeface="+mn-lt"/>
                        </a:rPr>
                        <a:t>Kent - All Schools</a:t>
                      </a:r>
                      <a:endParaRPr lang="en-GB" sz="1800" b="1" i="0" u="none" strike="noStrike" dirty="0">
                        <a:solidFill>
                          <a:srgbClr val="000000"/>
                        </a:solidFill>
                        <a:effectLst/>
                        <a:latin typeface="+mn-lt"/>
                      </a:endParaRPr>
                    </a:p>
                  </a:txBody>
                  <a:tcPr marL="9525" marR="9525" marT="9525" marB="0" anchor="b"/>
                </a:tc>
                <a:tc>
                  <a:txBody>
                    <a:bodyPr/>
                    <a:lstStyle/>
                    <a:p>
                      <a:pPr algn="ctr" fontAlgn="b"/>
                      <a:r>
                        <a:rPr lang="en-GB" sz="1800" b="1" u="none" strike="noStrike" dirty="0">
                          <a:effectLst/>
                          <a:latin typeface="+mn-lt"/>
                        </a:rPr>
                        <a:t>7</a:t>
                      </a:r>
                      <a:endParaRPr lang="en-GB" sz="1800" b="1" i="0" u="none" strike="noStrike" dirty="0">
                        <a:solidFill>
                          <a:srgbClr val="000000"/>
                        </a:solidFill>
                        <a:effectLst/>
                        <a:latin typeface="+mn-lt"/>
                      </a:endParaRPr>
                    </a:p>
                  </a:txBody>
                  <a:tcPr marL="9525" marR="9525" marT="9525" marB="0" anchor="b"/>
                </a:tc>
                <a:tc>
                  <a:txBody>
                    <a:bodyPr/>
                    <a:lstStyle/>
                    <a:p>
                      <a:pPr algn="ctr" fontAlgn="b"/>
                      <a:r>
                        <a:rPr lang="en-GB" sz="1800" b="1" u="none" strike="noStrike" dirty="0">
                          <a:effectLst/>
                          <a:latin typeface="+mn-lt"/>
                        </a:rPr>
                        <a:t>12</a:t>
                      </a:r>
                      <a:endParaRPr lang="en-GB" sz="1800" b="1" i="0" u="none" strike="noStrike" dirty="0">
                        <a:solidFill>
                          <a:srgbClr val="000000"/>
                        </a:solidFill>
                        <a:effectLst/>
                        <a:latin typeface="+mn-lt"/>
                      </a:endParaRPr>
                    </a:p>
                  </a:txBody>
                  <a:tcPr marL="9525" marR="9525" marT="9525" marB="0" anchor="b"/>
                </a:tc>
                <a:tc>
                  <a:txBody>
                    <a:bodyPr/>
                    <a:lstStyle/>
                    <a:p>
                      <a:pPr algn="ctr" fontAlgn="b"/>
                      <a:r>
                        <a:rPr lang="en-GB" sz="1800" b="1" u="none" strike="noStrike" dirty="0">
                          <a:effectLst/>
                          <a:latin typeface="+mn-lt"/>
                        </a:rPr>
                        <a:t>10</a:t>
                      </a:r>
                      <a:endParaRPr lang="en-GB" sz="1800" b="1" i="0" u="none" strike="noStrike" dirty="0">
                        <a:solidFill>
                          <a:srgbClr val="000000"/>
                        </a:solidFill>
                        <a:effectLst/>
                        <a:latin typeface="+mn-lt"/>
                      </a:endParaRPr>
                    </a:p>
                  </a:txBody>
                  <a:tcPr marL="9525" marR="9525" marT="9525" marB="0" anchor="b"/>
                </a:tc>
                <a:tc>
                  <a:txBody>
                    <a:bodyPr/>
                    <a:lstStyle/>
                    <a:p>
                      <a:pPr algn="ctr" fontAlgn="b"/>
                      <a:r>
                        <a:rPr lang="en-GB" sz="1800" b="1" u="none" strike="noStrike" dirty="0">
                          <a:effectLst/>
                          <a:latin typeface="+mn-lt"/>
                        </a:rPr>
                        <a:t>0</a:t>
                      </a:r>
                      <a:endParaRPr lang="en-GB" sz="1800" b="1" i="0" u="none" strike="noStrike" dirty="0">
                        <a:solidFill>
                          <a:srgbClr val="000000"/>
                        </a:solidFill>
                        <a:effectLst/>
                        <a:latin typeface="+mn-lt"/>
                      </a:endParaRPr>
                    </a:p>
                  </a:txBody>
                  <a:tcPr marL="9525" marR="9525" marT="9525" marB="0" anchor="b"/>
                </a:tc>
                <a:tc>
                  <a:txBody>
                    <a:bodyPr/>
                    <a:lstStyle/>
                    <a:p>
                      <a:pPr algn="ctr" fontAlgn="b"/>
                      <a:r>
                        <a:rPr lang="en-GB" sz="1800" b="1" u="none" strike="noStrike" dirty="0">
                          <a:effectLst/>
                          <a:latin typeface="+mn-lt"/>
                        </a:rPr>
                        <a:t>6</a:t>
                      </a:r>
                      <a:endParaRPr lang="en-GB" sz="1800" b="1" i="0" u="none" strike="noStrike" dirty="0">
                        <a:solidFill>
                          <a:srgbClr val="000000"/>
                        </a:solidFill>
                        <a:effectLst/>
                        <a:latin typeface="+mn-lt"/>
                      </a:endParaRPr>
                    </a:p>
                  </a:txBody>
                  <a:tcPr marL="9525" marR="9525" marT="9525" marB="0" anchor="b"/>
                </a:tc>
              </a:tr>
              <a:tr h="341513">
                <a:tc vMerge="1">
                  <a:txBody>
                    <a:bodyPr/>
                    <a:lstStyle/>
                    <a:p>
                      <a:endParaRPr lang="en-GB"/>
                    </a:p>
                  </a:txBody>
                  <a:tcPr/>
                </a:tc>
                <a:tc>
                  <a:txBody>
                    <a:bodyPr/>
                    <a:lstStyle/>
                    <a:p>
                      <a:pPr algn="l" fontAlgn="b"/>
                      <a:r>
                        <a:rPr lang="en-GB" sz="1800" u="none" strike="noStrike" dirty="0">
                          <a:effectLst/>
                          <a:latin typeface="+mn-lt"/>
                        </a:rPr>
                        <a:t>National</a:t>
                      </a:r>
                      <a:endParaRPr lang="en-GB" sz="1800" b="0" i="0" u="none" strike="noStrike" dirty="0">
                        <a:solidFill>
                          <a:srgbClr val="000000"/>
                        </a:solidFill>
                        <a:effectLst/>
                        <a:latin typeface="+mn-lt"/>
                      </a:endParaRPr>
                    </a:p>
                  </a:txBody>
                  <a:tcPr marL="9525" marR="9525" marT="9525" marB="0" anchor="b"/>
                </a:tc>
                <a:tc>
                  <a:txBody>
                    <a:bodyPr/>
                    <a:lstStyle/>
                    <a:p>
                      <a:pPr algn="ctr" fontAlgn="b"/>
                      <a:r>
                        <a:rPr lang="en-GB" sz="1800" u="none" strike="noStrike">
                          <a:effectLst/>
                          <a:latin typeface="+mn-lt"/>
                        </a:rPr>
                        <a:t>8</a:t>
                      </a:r>
                      <a:endParaRPr lang="en-GB" sz="1800" b="0" i="0" u="none" strike="noStrike">
                        <a:solidFill>
                          <a:srgbClr val="000000"/>
                        </a:solidFill>
                        <a:effectLst/>
                        <a:latin typeface="+mn-lt"/>
                      </a:endParaRPr>
                    </a:p>
                  </a:txBody>
                  <a:tcPr marL="9525" marR="9525" marT="9525" marB="0" anchor="b"/>
                </a:tc>
                <a:tc>
                  <a:txBody>
                    <a:bodyPr/>
                    <a:lstStyle/>
                    <a:p>
                      <a:pPr algn="ctr" fontAlgn="b"/>
                      <a:r>
                        <a:rPr lang="en-GB" sz="1800" u="none" strike="noStrike" dirty="0">
                          <a:effectLst/>
                          <a:latin typeface="+mn-lt"/>
                        </a:rPr>
                        <a:t>13</a:t>
                      </a:r>
                      <a:endParaRPr lang="en-GB" sz="1800" b="0" i="0" u="none" strike="noStrike" dirty="0">
                        <a:solidFill>
                          <a:srgbClr val="000000"/>
                        </a:solidFill>
                        <a:effectLst/>
                        <a:latin typeface="+mn-lt"/>
                      </a:endParaRPr>
                    </a:p>
                  </a:txBody>
                  <a:tcPr marL="9525" marR="9525" marT="9525" marB="0" anchor="b"/>
                </a:tc>
                <a:tc>
                  <a:txBody>
                    <a:bodyPr/>
                    <a:lstStyle/>
                    <a:p>
                      <a:pPr algn="ctr" fontAlgn="b"/>
                      <a:r>
                        <a:rPr lang="en-GB" sz="1800" u="none" strike="noStrike">
                          <a:effectLst/>
                          <a:latin typeface="+mn-lt"/>
                        </a:rPr>
                        <a:t>11</a:t>
                      </a:r>
                      <a:endParaRPr lang="en-GB" sz="1800" b="0" i="0" u="none" strike="noStrike">
                        <a:solidFill>
                          <a:srgbClr val="000000"/>
                        </a:solidFill>
                        <a:effectLst/>
                        <a:latin typeface="+mn-lt"/>
                      </a:endParaRPr>
                    </a:p>
                  </a:txBody>
                  <a:tcPr marL="9525" marR="9525" marT="9525" marB="0" anchor="b"/>
                </a:tc>
                <a:tc>
                  <a:txBody>
                    <a:bodyPr/>
                    <a:lstStyle/>
                    <a:p>
                      <a:pPr algn="ctr" fontAlgn="b"/>
                      <a:r>
                        <a:rPr lang="en-GB" sz="1800" b="0" i="0" u="none" strike="noStrike" dirty="0">
                          <a:solidFill>
                            <a:schemeClr val="dk1"/>
                          </a:solidFill>
                          <a:effectLst/>
                          <a:latin typeface="+mn-lt"/>
                        </a:rPr>
                        <a:t>0</a:t>
                      </a:r>
                      <a:endParaRPr lang="en-GB" sz="1800" b="0" i="0" u="none" strike="noStrike" dirty="0">
                        <a:solidFill>
                          <a:srgbClr val="000000"/>
                        </a:solidFill>
                        <a:effectLst/>
                        <a:latin typeface="+mn-lt"/>
                      </a:endParaRPr>
                    </a:p>
                  </a:txBody>
                  <a:tcPr marL="9525" marR="9525" marT="9525" marB="0" anchor="b"/>
                </a:tc>
                <a:tc>
                  <a:txBody>
                    <a:bodyPr/>
                    <a:lstStyle/>
                    <a:p>
                      <a:pPr algn="ctr" fontAlgn="b"/>
                      <a:r>
                        <a:rPr lang="en-GB" sz="1800" u="none" strike="noStrike" dirty="0">
                          <a:effectLst/>
                          <a:latin typeface="+mn-lt"/>
                        </a:rPr>
                        <a:t>7</a:t>
                      </a:r>
                      <a:endParaRPr lang="en-GB" sz="1800" b="0" i="0" u="none" strike="noStrike" dirty="0">
                        <a:solidFill>
                          <a:srgbClr val="000000"/>
                        </a:solidFill>
                        <a:effectLst/>
                        <a:latin typeface="+mn-lt"/>
                      </a:endParaRPr>
                    </a:p>
                  </a:txBody>
                  <a:tcPr marL="9525" marR="9525" marT="9525" marB="0" anchor="b"/>
                </a:tc>
              </a:tr>
              <a:tr h="451530">
                <a:tc>
                  <a:txBody>
                    <a:bodyPr/>
                    <a:lstStyle/>
                    <a:p>
                      <a:pPr algn="l" fontAlgn="b"/>
                      <a:r>
                        <a:rPr lang="en-GB" sz="800" b="1" u="none" strike="noStrike" dirty="0">
                          <a:effectLst/>
                          <a:latin typeface="+mn-lt"/>
                        </a:rPr>
                        <a:t> </a:t>
                      </a:r>
                      <a:endParaRPr lang="en-GB" sz="800" b="1" u="none" strike="noStrike" dirty="0" smtClean="0">
                        <a:effectLst/>
                        <a:latin typeface="+mn-lt"/>
                      </a:endParaRPr>
                    </a:p>
                    <a:p>
                      <a:pPr algn="l" fontAlgn="b"/>
                      <a:endParaRPr lang="en-GB" sz="800" b="1" u="none" strike="noStrike" dirty="0" smtClean="0">
                        <a:effectLst/>
                        <a:latin typeface="+mn-lt"/>
                      </a:endParaRPr>
                    </a:p>
                    <a:p>
                      <a:pPr algn="l" fontAlgn="b"/>
                      <a:endParaRPr lang="en-GB" sz="800" b="1" u="none" strike="noStrike" dirty="0" smtClean="0">
                        <a:effectLst/>
                        <a:latin typeface="+mn-lt"/>
                      </a:endParaRPr>
                    </a:p>
                  </a:txBody>
                  <a:tcPr marL="9525" marR="9525" marT="9525" marB="0" anchor="b">
                    <a:noFill/>
                  </a:tcPr>
                </a:tc>
                <a:tc>
                  <a:txBody>
                    <a:bodyPr/>
                    <a:lstStyle/>
                    <a:p>
                      <a:pPr algn="l" fontAlgn="b"/>
                      <a:r>
                        <a:rPr lang="en-GB" sz="800" u="none" strike="noStrike" dirty="0">
                          <a:effectLst/>
                          <a:latin typeface="+mn-lt"/>
                        </a:rPr>
                        <a:t> </a:t>
                      </a:r>
                      <a:endParaRPr lang="en-GB" sz="800" b="0" i="0" u="none" strike="noStrike" dirty="0">
                        <a:solidFill>
                          <a:srgbClr val="000000"/>
                        </a:solidFill>
                        <a:effectLst/>
                        <a:latin typeface="+mn-lt"/>
                      </a:endParaRPr>
                    </a:p>
                  </a:txBody>
                  <a:tcPr marL="9525" marR="9525" marT="9525" marB="0" anchor="b">
                    <a:noFill/>
                  </a:tcPr>
                </a:tc>
                <a:tc>
                  <a:txBody>
                    <a:bodyPr/>
                    <a:lstStyle/>
                    <a:p>
                      <a:pPr algn="ctr" fontAlgn="b"/>
                      <a:r>
                        <a:rPr lang="en-GB" sz="800" u="none" strike="noStrike" dirty="0">
                          <a:effectLst/>
                          <a:latin typeface="+mn-lt"/>
                        </a:rPr>
                        <a:t> </a:t>
                      </a:r>
                      <a:endParaRPr lang="en-GB" sz="800" b="0" i="0" u="none" strike="noStrike" dirty="0">
                        <a:solidFill>
                          <a:srgbClr val="000000"/>
                        </a:solidFill>
                        <a:effectLst/>
                        <a:latin typeface="+mn-lt"/>
                      </a:endParaRPr>
                    </a:p>
                  </a:txBody>
                  <a:tcPr marL="9525" marR="9525" marT="9525" marB="0" anchor="b">
                    <a:noFill/>
                  </a:tcPr>
                </a:tc>
                <a:tc>
                  <a:txBody>
                    <a:bodyPr/>
                    <a:lstStyle/>
                    <a:p>
                      <a:pPr algn="ctr" fontAlgn="b"/>
                      <a:r>
                        <a:rPr lang="en-GB" sz="800" u="none" strike="noStrike" dirty="0">
                          <a:effectLst/>
                          <a:latin typeface="+mn-lt"/>
                        </a:rPr>
                        <a:t> </a:t>
                      </a:r>
                      <a:endParaRPr lang="en-GB" sz="800" b="0" i="0" u="none" strike="noStrike" dirty="0">
                        <a:solidFill>
                          <a:srgbClr val="000000"/>
                        </a:solidFill>
                        <a:effectLst/>
                        <a:latin typeface="+mn-lt"/>
                      </a:endParaRPr>
                    </a:p>
                  </a:txBody>
                  <a:tcPr marL="9525" marR="9525" marT="9525" marB="0" anchor="b">
                    <a:noFill/>
                  </a:tcPr>
                </a:tc>
                <a:tc>
                  <a:txBody>
                    <a:bodyPr/>
                    <a:lstStyle/>
                    <a:p>
                      <a:pPr algn="ctr" fontAlgn="b"/>
                      <a:r>
                        <a:rPr lang="en-GB" sz="800" u="none" strike="noStrike" dirty="0">
                          <a:effectLst/>
                          <a:latin typeface="+mn-lt"/>
                        </a:rPr>
                        <a:t> </a:t>
                      </a:r>
                      <a:endParaRPr lang="en-GB" sz="800" b="0" i="0" u="none" strike="noStrike" dirty="0">
                        <a:solidFill>
                          <a:srgbClr val="000000"/>
                        </a:solidFill>
                        <a:effectLst/>
                        <a:latin typeface="+mn-lt"/>
                      </a:endParaRPr>
                    </a:p>
                  </a:txBody>
                  <a:tcPr marL="9525" marR="9525" marT="9525" marB="0" anchor="b">
                    <a:noFill/>
                  </a:tcPr>
                </a:tc>
                <a:tc>
                  <a:txBody>
                    <a:bodyPr/>
                    <a:lstStyle/>
                    <a:p>
                      <a:pPr algn="ctr" fontAlgn="b"/>
                      <a:r>
                        <a:rPr lang="en-GB" sz="800" u="none" strike="noStrike" dirty="0">
                          <a:effectLst/>
                          <a:latin typeface="+mn-lt"/>
                        </a:rPr>
                        <a:t> </a:t>
                      </a:r>
                      <a:endParaRPr lang="en-GB" sz="800" b="0" i="0" u="none" strike="noStrike" dirty="0">
                        <a:solidFill>
                          <a:srgbClr val="000000"/>
                        </a:solidFill>
                        <a:effectLst/>
                        <a:latin typeface="+mn-lt"/>
                      </a:endParaRPr>
                    </a:p>
                  </a:txBody>
                  <a:tcPr marL="9525" marR="9525" marT="9525" marB="0" anchor="b">
                    <a:noFill/>
                  </a:tcPr>
                </a:tc>
                <a:tc>
                  <a:txBody>
                    <a:bodyPr/>
                    <a:lstStyle/>
                    <a:p>
                      <a:pPr algn="ctr" fontAlgn="b"/>
                      <a:endParaRPr lang="en-GB" sz="800" b="0" i="0" u="none" strike="noStrike" dirty="0">
                        <a:solidFill>
                          <a:srgbClr val="000000"/>
                        </a:solidFill>
                        <a:effectLst/>
                        <a:latin typeface="+mn-lt"/>
                      </a:endParaRPr>
                    </a:p>
                  </a:txBody>
                  <a:tcPr marL="9525" marR="9525" marT="9525" marB="0" anchor="b">
                    <a:noFill/>
                  </a:tcPr>
                </a:tc>
              </a:tr>
              <a:tr h="341513">
                <a:tc rowSpan="2">
                  <a:txBody>
                    <a:bodyPr/>
                    <a:lstStyle/>
                    <a:p>
                      <a:pPr algn="l" fontAlgn="b"/>
                      <a:r>
                        <a:rPr lang="en-GB" sz="1800" b="1" u="none" strike="noStrike" dirty="0">
                          <a:effectLst/>
                          <a:latin typeface="+mn-lt"/>
                        </a:rPr>
                        <a:t>FSM Ever Gap </a:t>
                      </a:r>
                      <a:endParaRPr lang="en-GB" sz="1800" b="1" u="none" strike="noStrike" dirty="0" smtClean="0">
                        <a:effectLst/>
                        <a:latin typeface="+mn-lt"/>
                      </a:endParaRPr>
                    </a:p>
                  </a:txBody>
                  <a:tcPr marL="9525" marR="9525" marT="9525" marB="0" anchor="b">
                    <a:solidFill>
                      <a:srgbClr val="FFFF99"/>
                    </a:solidFill>
                  </a:tcPr>
                </a:tc>
                <a:tc>
                  <a:txBody>
                    <a:bodyPr/>
                    <a:lstStyle/>
                    <a:p>
                      <a:pPr algn="l" fontAlgn="b"/>
                      <a:r>
                        <a:rPr lang="en-GB" sz="1800" b="1" u="none" strike="noStrike" dirty="0">
                          <a:effectLst/>
                          <a:latin typeface="+mn-lt"/>
                        </a:rPr>
                        <a:t>Kent - All Schools</a:t>
                      </a:r>
                      <a:endParaRPr lang="en-GB" sz="1800" b="1" i="0" u="none" strike="noStrike" dirty="0">
                        <a:solidFill>
                          <a:srgbClr val="000000"/>
                        </a:solidFill>
                        <a:effectLst/>
                        <a:latin typeface="+mn-lt"/>
                      </a:endParaRPr>
                    </a:p>
                  </a:txBody>
                  <a:tcPr marL="9525" marR="9525" marT="9525" marB="0" anchor="b"/>
                </a:tc>
                <a:tc>
                  <a:txBody>
                    <a:bodyPr/>
                    <a:lstStyle/>
                    <a:p>
                      <a:pPr algn="ctr" fontAlgn="b"/>
                      <a:r>
                        <a:rPr lang="en-GB" sz="1800" b="1" u="none" strike="noStrike" dirty="0">
                          <a:effectLst/>
                          <a:latin typeface="+mn-lt"/>
                        </a:rPr>
                        <a:t>20.0</a:t>
                      </a:r>
                      <a:endParaRPr lang="en-GB" sz="1800" b="1" i="0" u="none" strike="noStrike" dirty="0">
                        <a:solidFill>
                          <a:srgbClr val="000000"/>
                        </a:solidFill>
                        <a:effectLst/>
                        <a:latin typeface="+mn-lt"/>
                      </a:endParaRPr>
                    </a:p>
                  </a:txBody>
                  <a:tcPr marL="9525" marR="9525" marT="9525" marB="0" anchor="b"/>
                </a:tc>
                <a:tc>
                  <a:txBody>
                    <a:bodyPr/>
                    <a:lstStyle/>
                    <a:p>
                      <a:pPr algn="ctr" fontAlgn="b"/>
                      <a:r>
                        <a:rPr lang="en-GB" sz="1800" b="1" u="none" strike="noStrike" dirty="0">
                          <a:effectLst/>
                          <a:latin typeface="+mn-lt"/>
                        </a:rPr>
                        <a:t>17.2</a:t>
                      </a:r>
                      <a:endParaRPr lang="en-GB" sz="1800" b="1" i="0" u="none" strike="noStrike" dirty="0">
                        <a:solidFill>
                          <a:srgbClr val="000000"/>
                        </a:solidFill>
                        <a:effectLst/>
                        <a:latin typeface="+mn-lt"/>
                      </a:endParaRPr>
                    </a:p>
                  </a:txBody>
                  <a:tcPr marL="9525" marR="9525" marT="9525" marB="0" anchor="b"/>
                </a:tc>
                <a:tc>
                  <a:txBody>
                    <a:bodyPr/>
                    <a:lstStyle/>
                    <a:p>
                      <a:pPr algn="ctr" fontAlgn="b"/>
                      <a:r>
                        <a:rPr lang="en-GB" sz="1800" b="1" u="none" strike="noStrike" dirty="0">
                          <a:effectLst/>
                          <a:latin typeface="+mn-lt"/>
                        </a:rPr>
                        <a:t>21.0</a:t>
                      </a:r>
                      <a:endParaRPr lang="en-GB" sz="1800" b="1" i="0" u="none" strike="noStrike" dirty="0">
                        <a:solidFill>
                          <a:srgbClr val="000000"/>
                        </a:solidFill>
                        <a:effectLst/>
                        <a:latin typeface="+mn-lt"/>
                      </a:endParaRPr>
                    </a:p>
                  </a:txBody>
                  <a:tcPr marL="9525" marR="9525" marT="9525" marB="0" anchor="b"/>
                </a:tc>
                <a:tc>
                  <a:txBody>
                    <a:bodyPr/>
                    <a:lstStyle/>
                    <a:p>
                      <a:pPr algn="ctr" fontAlgn="b"/>
                      <a:r>
                        <a:rPr lang="en-GB" sz="1800" b="1" u="none" strike="noStrike" dirty="0">
                          <a:effectLst/>
                          <a:latin typeface="+mn-lt"/>
                        </a:rPr>
                        <a:t>19.7</a:t>
                      </a:r>
                      <a:endParaRPr lang="en-GB" sz="1800" b="1" i="0" u="none" strike="noStrike" dirty="0">
                        <a:solidFill>
                          <a:srgbClr val="000000"/>
                        </a:solidFill>
                        <a:effectLst/>
                        <a:latin typeface="+mn-lt"/>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800" b="1" u="none" strike="noStrike" kern="1200" dirty="0" smtClean="0">
                          <a:solidFill>
                            <a:schemeClr val="dk1"/>
                          </a:solidFill>
                          <a:effectLst/>
                          <a:latin typeface="+mn-lt"/>
                          <a:ea typeface="+mn-ea"/>
                          <a:cs typeface="+mn-cs"/>
                        </a:rPr>
                        <a:t>23.2</a:t>
                      </a:r>
                      <a:endParaRPr lang="en-GB" sz="1800" b="1" i="0" u="none" strike="noStrike" kern="1200" dirty="0" smtClean="0">
                        <a:solidFill>
                          <a:srgbClr val="000000"/>
                        </a:solidFill>
                        <a:effectLst/>
                        <a:latin typeface="+mn-lt"/>
                        <a:ea typeface="+mn-ea"/>
                        <a:cs typeface="+mn-cs"/>
                      </a:endParaRPr>
                    </a:p>
                  </a:txBody>
                  <a:tcPr marL="9525" marR="9525" marT="9525" marB="0" anchor="b"/>
                </a:tc>
              </a:tr>
              <a:tr h="341513">
                <a:tc vMerge="1">
                  <a:txBody>
                    <a:bodyPr/>
                    <a:lstStyle/>
                    <a:p>
                      <a:endParaRPr lang="en-GB"/>
                    </a:p>
                  </a:txBody>
                  <a:tcPr/>
                </a:tc>
                <a:tc>
                  <a:txBody>
                    <a:bodyPr/>
                    <a:lstStyle/>
                    <a:p>
                      <a:pPr algn="l" fontAlgn="b"/>
                      <a:r>
                        <a:rPr lang="en-GB" sz="1800" u="none" strike="noStrike">
                          <a:effectLst/>
                          <a:latin typeface="+mn-lt"/>
                        </a:rPr>
                        <a:t>National</a:t>
                      </a:r>
                      <a:endParaRPr lang="en-GB" sz="1800" b="0" i="0" u="none" strike="noStrike">
                        <a:solidFill>
                          <a:srgbClr val="000000"/>
                        </a:solidFill>
                        <a:effectLst/>
                        <a:latin typeface="+mn-lt"/>
                      </a:endParaRPr>
                    </a:p>
                  </a:txBody>
                  <a:tcPr marL="9525" marR="9525" marT="9525" marB="0" anchor="b"/>
                </a:tc>
                <a:tc gridSpan="4">
                  <a:txBody>
                    <a:bodyPr/>
                    <a:lstStyle/>
                    <a:p>
                      <a:pPr algn="ctr" fontAlgn="b"/>
                      <a:r>
                        <a:rPr lang="en-GB" sz="1800" u="none" strike="noStrike" dirty="0">
                          <a:effectLst/>
                          <a:latin typeface="+mn-lt"/>
                        </a:rPr>
                        <a:t>N/A</a:t>
                      </a:r>
                      <a:endParaRPr lang="en-GB" sz="1800" b="0" i="0" u="none" strike="noStrike" dirty="0">
                        <a:solidFill>
                          <a:srgbClr val="000000"/>
                        </a:solidFill>
                        <a:effectLst/>
                        <a:latin typeface="+mn-lt"/>
                      </a:endParaRPr>
                    </a:p>
                  </a:txBody>
                  <a:tcPr marL="9525" marR="9525" marT="9525" marB="0" anchor="b"/>
                </a:tc>
                <a:tc hMerge="1">
                  <a:txBody>
                    <a:bodyPr/>
                    <a:lstStyle/>
                    <a:p>
                      <a:pPr algn="ctr" fontAlgn="b"/>
                      <a:endParaRPr lang="en-GB" sz="1800" b="0" i="0" u="none" strike="noStrike" dirty="0">
                        <a:solidFill>
                          <a:srgbClr val="000000"/>
                        </a:solidFill>
                        <a:effectLst/>
                        <a:latin typeface="+mj-lt"/>
                      </a:endParaRPr>
                    </a:p>
                  </a:txBody>
                  <a:tcPr marL="9525" marR="9525" marT="9525" marB="0" anchor="b"/>
                </a:tc>
                <a:tc hMerge="1">
                  <a:txBody>
                    <a:bodyPr/>
                    <a:lstStyle/>
                    <a:p>
                      <a:pPr algn="ctr" fontAlgn="b"/>
                      <a:endParaRPr lang="en-GB" sz="1800" b="0" i="0" u="none" strike="noStrike">
                        <a:solidFill>
                          <a:srgbClr val="000000"/>
                        </a:solidFill>
                        <a:effectLst/>
                        <a:latin typeface="+mj-lt"/>
                      </a:endParaRPr>
                    </a:p>
                  </a:txBody>
                  <a:tcPr marL="9525" marR="9525" marT="9525" marB="0" anchor="b"/>
                </a:tc>
                <a:tc hMerge="1">
                  <a:txBody>
                    <a:bodyPr/>
                    <a:lstStyle/>
                    <a:p>
                      <a:pPr algn="ctr" fontAlgn="b"/>
                      <a:endParaRPr lang="en-GB" sz="1800" b="0" i="0" u="none" strike="noStrike" dirty="0">
                        <a:solidFill>
                          <a:srgbClr val="000000"/>
                        </a:solidFill>
                        <a:effectLst/>
                        <a:latin typeface="+mj-lt"/>
                      </a:endParaRPr>
                    </a:p>
                  </a:txBody>
                  <a:tcPr marL="9525" marR="9525" marT="9525" marB="0" anchor="b"/>
                </a:tc>
                <a:tc>
                  <a:txBody>
                    <a:bodyPr/>
                    <a:lstStyle/>
                    <a:p>
                      <a:pPr algn="ctr" fontAlgn="b"/>
                      <a:endParaRPr lang="en-GB" sz="1800" b="0" i="0" u="none" strike="noStrike" dirty="0">
                        <a:solidFill>
                          <a:srgbClr val="000000"/>
                        </a:solidFill>
                        <a:effectLst/>
                        <a:latin typeface="+mn-lt"/>
                      </a:endParaRPr>
                    </a:p>
                  </a:txBody>
                  <a:tcPr marL="9525" marR="9525" marT="9525" marB="0" anchor="b"/>
                </a:tc>
              </a:tr>
              <a:tr h="451530">
                <a:tc>
                  <a:txBody>
                    <a:bodyPr/>
                    <a:lstStyle/>
                    <a:p>
                      <a:pPr algn="l" fontAlgn="b"/>
                      <a:r>
                        <a:rPr lang="en-GB" sz="800" b="1" u="none" strike="noStrike" dirty="0">
                          <a:effectLst/>
                          <a:latin typeface="+mn-lt"/>
                        </a:rPr>
                        <a:t> </a:t>
                      </a:r>
                      <a:endParaRPr lang="en-GB" sz="800" b="1" u="none" strike="noStrike" dirty="0" smtClean="0">
                        <a:effectLst/>
                        <a:latin typeface="+mn-lt"/>
                      </a:endParaRPr>
                    </a:p>
                    <a:p>
                      <a:pPr algn="l" fontAlgn="b"/>
                      <a:endParaRPr lang="en-GB" sz="800" b="1" u="none" strike="noStrike" dirty="0" smtClean="0">
                        <a:effectLst/>
                        <a:latin typeface="+mn-lt"/>
                      </a:endParaRPr>
                    </a:p>
                    <a:p>
                      <a:pPr algn="l" fontAlgn="b"/>
                      <a:endParaRPr lang="en-GB" sz="800" b="1" u="none" strike="noStrike" dirty="0" smtClean="0">
                        <a:effectLst/>
                        <a:latin typeface="+mn-lt"/>
                      </a:endParaRPr>
                    </a:p>
                  </a:txBody>
                  <a:tcPr marL="9525" marR="9525" marT="9525" marB="0" anchor="b">
                    <a:noFill/>
                  </a:tcPr>
                </a:tc>
                <a:tc>
                  <a:txBody>
                    <a:bodyPr/>
                    <a:lstStyle/>
                    <a:p>
                      <a:pPr algn="l" fontAlgn="b"/>
                      <a:r>
                        <a:rPr lang="en-GB" sz="800" u="none" strike="noStrike" dirty="0">
                          <a:effectLst/>
                          <a:latin typeface="+mn-lt"/>
                        </a:rPr>
                        <a:t> </a:t>
                      </a:r>
                      <a:endParaRPr lang="en-GB" sz="800" b="0" i="0" u="none" strike="noStrike" dirty="0">
                        <a:solidFill>
                          <a:srgbClr val="000000"/>
                        </a:solidFill>
                        <a:effectLst/>
                        <a:latin typeface="+mn-lt"/>
                      </a:endParaRPr>
                    </a:p>
                  </a:txBody>
                  <a:tcPr marL="9525" marR="9525" marT="9525" marB="0" anchor="b">
                    <a:noFill/>
                  </a:tcPr>
                </a:tc>
                <a:tc>
                  <a:txBody>
                    <a:bodyPr/>
                    <a:lstStyle/>
                    <a:p>
                      <a:pPr algn="ctr" fontAlgn="b"/>
                      <a:r>
                        <a:rPr lang="en-GB" sz="800" u="none" strike="noStrike" dirty="0">
                          <a:effectLst/>
                          <a:latin typeface="+mn-lt"/>
                        </a:rPr>
                        <a:t> </a:t>
                      </a:r>
                      <a:endParaRPr lang="en-GB" sz="800" b="0" i="0" u="none" strike="noStrike" dirty="0">
                        <a:solidFill>
                          <a:srgbClr val="000000"/>
                        </a:solidFill>
                        <a:effectLst/>
                        <a:latin typeface="+mn-lt"/>
                      </a:endParaRPr>
                    </a:p>
                  </a:txBody>
                  <a:tcPr marL="9525" marR="9525" marT="9525" marB="0" anchor="b">
                    <a:noFill/>
                  </a:tcPr>
                </a:tc>
                <a:tc>
                  <a:txBody>
                    <a:bodyPr/>
                    <a:lstStyle/>
                    <a:p>
                      <a:pPr algn="ctr" fontAlgn="b"/>
                      <a:r>
                        <a:rPr lang="en-GB" sz="800" u="none" strike="noStrike" dirty="0">
                          <a:effectLst/>
                          <a:latin typeface="+mn-lt"/>
                        </a:rPr>
                        <a:t> </a:t>
                      </a:r>
                      <a:endParaRPr lang="en-GB" sz="800" b="0" i="0" u="none" strike="noStrike" dirty="0">
                        <a:solidFill>
                          <a:srgbClr val="000000"/>
                        </a:solidFill>
                        <a:effectLst/>
                        <a:latin typeface="+mn-lt"/>
                      </a:endParaRPr>
                    </a:p>
                  </a:txBody>
                  <a:tcPr marL="9525" marR="9525" marT="9525" marB="0" anchor="b">
                    <a:noFill/>
                  </a:tcPr>
                </a:tc>
                <a:tc>
                  <a:txBody>
                    <a:bodyPr/>
                    <a:lstStyle/>
                    <a:p>
                      <a:pPr algn="ctr" fontAlgn="b"/>
                      <a:r>
                        <a:rPr lang="en-GB" sz="800" u="none" strike="noStrike" dirty="0">
                          <a:effectLst/>
                          <a:latin typeface="+mn-lt"/>
                        </a:rPr>
                        <a:t> </a:t>
                      </a:r>
                      <a:endParaRPr lang="en-GB" sz="800" b="0" i="0" u="none" strike="noStrike" dirty="0">
                        <a:solidFill>
                          <a:srgbClr val="000000"/>
                        </a:solidFill>
                        <a:effectLst/>
                        <a:latin typeface="+mn-lt"/>
                      </a:endParaRPr>
                    </a:p>
                  </a:txBody>
                  <a:tcPr marL="9525" marR="9525" marT="9525" marB="0" anchor="b">
                    <a:noFill/>
                  </a:tcPr>
                </a:tc>
                <a:tc>
                  <a:txBody>
                    <a:bodyPr/>
                    <a:lstStyle/>
                    <a:p>
                      <a:pPr algn="ctr" fontAlgn="b"/>
                      <a:r>
                        <a:rPr lang="en-GB" sz="800" u="none" strike="noStrike" dirty="0">
                          <a:effectLst/>
                          <a:latin typeface="+mn-lt"/>
                        </a:rPr>
                        <a:t> </a:t>
                      </a:r>
                      <a:endParaRPr lang="en-GB" sz="800" b="0" i="0" u="none" strike="noStrike" dirty="0">
                        <a:solidFill>
                          <a:srgbClr val="000000"/>
                        </a:solidFill>
                        <a:effectLst/>
                        <a:latin typeface="+mn-lt"/>
                      </a:endParaRPr>
                    </a:p>
                  </a:txBody>
                  <a:tcPr marL="9525" marR="9525" marT="9525" marB="0" anchor="b">
                    <a:noFill/>
                  </a:tcPr>
                </a:tc>
                <a:tc>
                  <a:txBody>
                    <a:bodyPr/>
                    <a:lstStyle/>
                    <a:p>
                      <a:pPr algn="ctr" fontAlgn="b"/>
                      <a:endParaRPr lang="en-GB" sz="800" b="0" i="0" u="none" strike="noStrike" dirty="0">
                        <a:solidFill>
                          <a:srgbClr val="000000"/>
                        </a:solidFill>
                        <a:effectLst/>
                        <a:latin typeface="+mn-lt"/>
                      </a:endParaRPr>
                    </a:p>
                  </a:txBody>
                  <a:tcPr marL="9525" marR="9525" marT="9525" marB="0" anchor="b">
                    <a:noFill/>
                  </a:tcPr>
                </a:tc>
              </a:tr>
              <a:tr h="341513">
                <a:tc rowSpan="2">
                  <a:txBody>
                    <a:bodyPr/>
                    <a:lstStyle/>
                    <a:p>
                      <a:pPr algn="l" fontAlgn="b"/>
                      <a:r>
                        <a:rPr lang="en-GB" sz="1800" b="1" u="none" strike="noStrike" dirty="0">
                          <a:effectLst/>
                          <a:latin typeface="+mn-lt"/>
                        </a:rPr>
                        <a:t>SEN </a:t>
                      </a:r>
                      <a:r>
                        <a:rPr lang="en-GB" sz="1800" b="1" u="none" strike="noStrike" dirty="0" smtClean="0">
                          <a:effectLst/>
                          <a:latin typeface="+mn-lt"/>
                        </a:rPr>
                        <a:t>Gap</a:t>
                      </a:r>
                    </a:p>
                  </a:txBody>
                  <a:tcPr marL="9525" marR="9525" marT="9525" marB="0" anchor="b">
                    <a:solidFill>
                      <a:srgbClr val="FFFF99"/>
                    </a:solidFill>
                  </a:tcPr>
                </a:tc>
                <a:tc>
                  <a:txBody>
                    <a:bodyPr/>
                    <a:lstStyle/>
                    <a:p>
                      <a:pPr algn="l" fontAlgn="b"/>
                      <a:r>
                        <a:rPr lang="en-GB" sz="1800" b="1" u="none" strike="noStrike" dirty="0">
                          <a:effectLst/>
                          <a:latin typeface="+mn-lt"/>
                        </a:rPr>
                        <a:t>Kent - All Schools</a:t>
                      </a:r>
                      <a:endParaRPr lang="en-GB" sz="1800" b="1" i="0" u="none" strike="noStrike" dirty="0">
                        <a:solidFill>
                          <a:srgbClr val="000000"/>
                        </a:solidFill>
                        <a:effectLst/>
                        <a:latin typeface="+mn-lt"/>
                      </a:endParaRPr>
                    </a:p>
                  </a:txBody>
                  <a:tcPr marL="9525" marR="9525" marT="9525" marB="0" anchor="b"/>
                </a:tc>
                <a:tc>
                  <a:txBody>
                    <a:bodyPr/>
                    <a:lstStyle/>
                    <a:p>
                      <a:pPr algn="ctr" fontAlgn="b"/>
                      <a:r>
                        <a:rPr lang="en-GB" sz="1800" b="1" u="none" strike="noStrike" dirty="0">
                          <a:effectLst/>
                          <a:latin typeface="+mn-lt"/>
                        </a:rPr>
                        <a:t>45.0</a:t>
                      </a:r>
                      <a:endParaRPr lang="en-GB" sz="1800" b="1" i="0" u="none" strike="noStrike" dirty="0">
                        <a:solidFill>
                          <a:srgbClr val="000000"/>
                        </a:solidFill>
                        <a:effectLst/>
                        <a:latin typeface="+mn-lt"/>
                      </a:endParaRPr>
                    </a:p>
                  </a:txBody>
                  <a:tcPr marL="9525" marR="9525" marT="9525" marB="0" anchor="b"/>
                </a:tc>
                <a:tc>
                  <a:txBody>
                    <a:bodyPr/>
                    <a:lstStyle/>
                    <a:p>
                      <a:pPr algn="ctr" fontAlgn="b"/>
                      <a:r>
                        <a:rPr lang="en-GB" sz="1800" b="1" u="none" strike="noStrike" dirty="0">
                          <a:effectLst/>
                          <a:latin typeface="+mn-lt"/>
                        </a:rPr>
                        <a:t>56.8</a:t>
                      </a:r>
                      <a:endParaRPr lang="en-GB" sz="1800" b="1" i="0" u="none" strike="noStrike" dirty="0">
                        <a:solidFill>
                          <a:srgbClr val="000000"/>
                        </a:solidFill>
                        <a:effectLst/>
                        <a:latin typeface="+mn-lt"/>
                      </a:endParaRPr>
                    </a:p>
                  </a:txBody>
                  <a:tcPr marL="9525" marR="9525" marT="9525" marB="0" anchor="b"/>
                </a:tc>
                <a:tc>
                  <a:txBody>
                    <a:bodyPr/>
                    <a:lstStyle/>
                    <a:p>
                      <a:pPr algn="ctr" fontAlgn="b"/>
                      <a:r>
                        <a:rPr lang="en-GB" sz="1800" b="1" u="none" strike="noStrike" dirty="0">
                          <a:effectLst/>
                          <a:latin typeface="+mn-lt"/>
                        </a:rPr>
                        <a:t>54.4</a:t>
                      </a:r>
                      <a:endParaRPr lang="en-GB" sz="1800" b="1" i="0" u="none" strike="noStrike" dirty="0">
                        <a:solidFill>
                          <a:srgbClr val="000000"/>
                        </a:solidFill>
                        <a:effectLst/>
                        <a:latin typeface="+mn-lt"/>
                      </a:endParaRPr>
                    </a:p>
                  </a:txBody>
                  <a:tcPr marL="9525" marR="9525" marT="9525" marB="0" anchor="b"/>
                </a:tc>
                <a:tc>
                  <a:txBody>
                    <a:bodyPr/>
                    <a:lstStyle/>
                    <a:p>
                      <a:pPr algn="ctr" fontAlgn="b"/>
                      <a:r>
                        <a:rPr lang="en-GB" sz="1800" b="1" u="none" strike="noStrike" dirty="0">
                          <a:effectLst/>
                          <a:latin typeface="+mn-lt"/>
                        </a:rPr>
                        <a:t>48.0</a:t>
                      </a:r>
                      <a:endParaRPr lang="en-GB" sz="1800" b="1" i="0" u="none" strike="noStrike" dirty="0">
                        <a:solidFill>
                          <a:srgbClr val="000000"/>
                        </a:solidFill>
                        <a:effectLst/>
                        <a:latin typeface="+mn-lt"/>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800" b="1" u="none" strike="noStrike" kern="1200" dirty="0" smtClean="0">
                          <a:solidFill>
                            <a:schemeClr val="dk1"/>
                          </a:solidFill>
                          <a:effectLst/>
                          <a:latin typeface="+mn-lt"/>
                          <a:ea typeface="+mn-ea"/>
                          <a:cs typeface="+mn-cs"/>
                        </a:rPr>
                        <a:t>50.7</a:t>
                      </a:r>
                      <a:endParaRPr lang="en-GB" sz="1800" b="1" i="0" u="none" strike="noStrike" kern="1200" dirty="0" smtClean="0">
                        <a:solidFill>
                          <a:srgbClr val="000000"/>
                        </a:solidFill>
                        <a:effectLst/>
                        <a:latin typeface="+mn-lt"/>
                        <a:ea typeface="+mn-ea"/>
                        <a:cs typeface="+mn-cs"/>
                      </a:endParaRPr>
                    </a:p>
                  </a:txBody>
                  <a:tcPr marL="9525" marR="9525" marT="9525" marB="0" anchor="b"/>
                </a:tc>
              </a:tr>
              <a:tr h="341513">
                <a:tc vMerge="1">
                  <a:txBody>
                    <a:bodyPr/>
                    <a:lstStyle/>
                    <a:p>
                      <a:endParaRPr lang="en-GB"/>
                    </a:p>
                  </a:txBody>
                  <a:tcPr/>
                </a:tc>
                <a:tc>
                  <a:txBody>
                    <a:bodyPr/>
                    <a:lstStyle/>
                    <a:p>
                      <a:pPr algn="l" fontAlgn="b"/>
                      <a:r>
                        <a:rPr lang="en-GB" sz="1800" u="none" strike="noStrike" dirty="0">
                          <a:effectLst/>
                          <a:latin typeface="+mn-lt"/>
                        </a:rPr>
                        <a:t>National</a:t>
                      </a:r>
                      <a:endParaRPr lang="en-GB" sz="1800" b="0" i="0" u="none" strike="noStrike" dirty="0">
                        <a:solidFill>
                          <a:srgbClr val="000000"/>
                        </a:solidFill>
                        <a:effectLst/>
                        <a:latin typeface="+mn-lt"/>
                      </a:endParaRPr>
                    </a:p>
                  </a:txBody>
                  <a:tcPr marL="9525" marR="9525" marT="9525" marB="0" anchor="b"/>
                </a:tc>
                <a:tc gridSpan="4">
                  <a:txBody>
                    <a:bodyPr/>
                    <a:lstStyle/>
                    <a:p>
                      <a:pPr algn="ctr" fontAlgn="b"/>
                      <a:r>
                        <a:rPr lang="en-GB" sz="1800" u="none" strike="noStrike" dirty="0">
                          <a:effectLst/>
                          <a:latin typeface="+mn-lt"/>
                        </a:rPr>
                        <a:t>N/A</a:t>
                      </a:r>
                      <a:endParaRPr lang="en-GB" sz="1800" b="0" i="0" u="none" strike="noStrike" dirty="0">
                        <a:solidFill>
                          <a:srgbClr val="000000"/>
                        </a:solidFill>
                        <a:effectLst/>
                        <a:latin typeface="+mn-lt"/>
                      </a:endParaRPr>
                    </a:p>
                  </a:txBody>
                  <a:tcPr marL="9525" marR="9525" marT="9525" marB="0" anchor="b"/>
                </a:tc>
                <a:tc hMerge="1">
                  <a:txBody>
                    <a:bodyPr/>
                    <a:lstStyle/>
                    <a:p>
                      <a:pPr algn="ctr" fontAlgn="b"/>
                      <a:endParaRPr lang="en-GB" sz="1800" b="0" i="0" u="none" strike="noStrike" dirty="0">
                        <a:solidFill>
                          <a:srgbClr val="000000"/>
                        </a:solidFill>
                        <a:effectLst/>
                        <a:latin typeface="+mj-lt"/>
                      </a:endParaRPr>
                    </a:p>
                  </a:txBody>
                  <a:tcPr marL="9525" marR="9525" marT="9525" marB="0" anchor="b"/>
                </a:tc>
                <a:tc hMerge="1">
                  <a:txBody>
                    <a:bodyPr/>
                    <a:lstStyle/>
                    <a:p>
                      <a:pPr algn="ctr" fontAlgn="b"/>
                      <a:endParaRPr lang="en-GB" sz="1800" b="0" i="0" u="none" strike="noStrike" dirty="0">
                        <a:solidFill>
                          <a:srgbClr val="000000"/>
                        </a:solidFill>
                        <a:effectLst/>
                        <a:latin typeface="+mj-lt"/>
                      </a:endParaRPr>
                    </a:p>
                  </a:txBody>
                  <a:tcPr marL="9525" marR="9525" marT="9525" marB="0" anchor="b"/>
                </a:tc>
                <a:tc hMerge="1">
                  <a:txBody>
                    <a:bodyPr/>
                    <a:lstStyle/>
                    <a:p>
                      <a:pPr algn="ctr" fontAlgn="b"/>
                      <a:endParaRPr lang="en-GB" sz="1800" b="0" i="0" u="none" strike="noStrike" dirty="0">
                        <a:solidFill>
                          <a:srgbClr val="000000"/>
                        </a:solidFill>
                        <a:effectLst/>
                        <a:latin typeface="+mj-lt"/>
                      </a:endParaRPr>
                    </a:p>
                  </a:txBody>
                  <a:tcPr marL="9525" marR="9525" marT="9525" marB="0" anchor="b"/>
                </a:tc>
                <a:tc>
                  <a:txBody>
                    <a:bodyPr/>
                    <a:lstStyle/>
                    <a:p>
                      <a:pPr algn="ctr" fontAlgn="b"/>
                      <a:endParaRPr lang="en-GB" sz="1800" b="0" i="0" u="none" strike="noStrike" dirty="0">
                        <a:solidFill>
                          <a:srgbClr val="000000"/>
                        </a:solidFill>
                        <a:effectLst/>
                        <a:latin typeface="+mn-lt"/>
                      </a:endParaRPr>
                    </a:p>
                  </a:txBody>
                  <a:tcPr marL="9525" marR="9525" marT="9525" marB="0" anchor="b"/>
                </a:tc>
              </a:tr>
              <a:tr h="451530">
                <a:tc>
                  <a:txBody>
                    <a:bodyPr/>
                    <a:lstStyle/>
                    <a:p>
                      <a:pPr algn="l" fontAlgn="b"/>
                      <a:r>
                        <a:rPr lang="en-GB" sz="800" b="1" u="none" strike="noStrike" dirty="0">
                          <a:effectLst/>
                          <a:latin typeface="+mn-lt"/>
                        </a:rPr>
                        <a:t> </a:t>
                      </a:r>
                      <a:endParaRPr lang="en-GB" sz="800" b="1" u="none" strike="noStrike" dirty="0" smtClean="0">
                        <a:effectLst/>
                        <a:latin typeface="+mn-lt"/>
                      </a:endParaRPr>
                    </a:p>
                    <a:p>
                      <a:pPr algn="l" fontAlgn="b"/>
                      <a:endParaRPr lang="en-GB" sz="800" b="1" u="none" strike="noStrike" dirty="0" smtClean="0">
                        <a:effectLst/>
                        <a:latin typeface="+mn-lt"/>
                      </a:endParaRPr>
                    </a:p>
                    <a:p>
                      <a:pPr algn="l" fontAlgn="b"/>
                      <a:endParaRPr lang="en-GB" sz="800" b="1" u="none" strike="noStrike" dirty="0" smtClean="0">
                        <a:effectLst/>
                        <a:latin typeface="+mn-lt"/>
                      </a:endParaRPr>
                    </a:p>
                  </a:txBody>
                  <a:tcPr marL="9525" marR="9525" marT="9525" marB="0" anchor="b">
                    <a:noFill/>
                  </a:tcPr>
                </a:tc>
                <a:tc>
                  <a:txBody>
                    <a:bodyPr/>
                    <a:lstStyle/>
                    <a:p>
                      <a:pPr algn="l" fontAlgn="b"/>
                      <a:r>
                        <a:rPr lang="en-GB" sz="800" u="none" strike="noStrike" dirty="0">
                          <a:effectLst/>
                          <a:latin typeface="+mn-lt"/>
                        </a:rPr>
                        <a:t> </a:t>
                      </a:r>
                      <a:endParaRPr lang="en-GB" sz="800" b="0" i="0" u="none" strike="noStrike" dirty="0">
                        <a:solidFill>
                          <a:srgbClr val="000000"/>
                        </a:solidFill>
                        <a:effectLst/>
                        <a:latin typeface="+mn-lt"/>
                      </a:endParaRPr>
                    </a:p>
                  </a:txBody>
                  <a:tcPr marL="9525" marR="9525" marT="9525" marB="0" anchor="b">
                    <a:noFill/>
                  </a:tcPr>
                </a:tc>
                <a:tc>
                  <a:txBody>
                    <a:bodyPr/>
                    <a:lstStyle/>
                    <a:p>
                      <a:pPr algn="ctr" fontAlgn="b"/>
                      <a:r>
                        <a:rPr lang="en-GB" sz="800" u="none" strike="noStrike" dirty="0">
                          <a:effectLst/>
                          <a:latin typeface="+mn-lt"/>
                        </a:rPr>
                        <a:t> </a:t>
                      </a:r>
                      <a:endParaRPr lang="en-GB" sz="800" b="0" i="0" u="none" strike="noStrike" dirty="0">
                        <a:solidFill>
                          <a:srgbClr val="000000"/>
                        </a:solidFill>
                        <a:effectLst/>
                        <a:latin typeface="+mn-lt"/>
                      </a:endParaRPr>
                    </a:p>
                  </a:txBody>
                  <a:tcPr marL="9525" marR="9525" marT="9525" marB="0" anchor="b">
                    <a:noFill/>
                  </a:tcPr>
                </a:tc>
                <a:tc>
                  <a:txBody>
                    <a:bodyPr/>
                    <a:lstStyle/>
                    <a:p>
                      <a:pPr algn="ctr" fontAlgn="b"/>
                      <a:r>
                        <a:rPr lang="en-GB" sz="800" u="none" strike="noStrike" dirty="0">
                          <a:effectLst/>
                          <a:latin typeface="+mn-lt"/>
                        </a:rPr>
                        <a:t> </a:t>
                      </a:r>
                      <a:endParaRPr lang="en-GB" sz="800" b="0" i="0" u="none" strike="noStrike" dirty="0">
                        <a:solidFill>
                          <a:srgbClr val="000000"/>
                        </a:solidFill>
                        <a:effectLst/>
                        <a:latin typeface="+mn-lt"/>
                      </a:endParaRPr>
                    </a:p>
                  </a:txBody>
                  <a:tcPr marL="9525" marR="9525" marT="9525" marB="0" anchor="b">
                    <a:noFill/>
                  </a:tcPr>
                </a:tc>
                <a:tc>
                  <a:txBody>
                    <a:bodyPr/>
                    <a:lstStyle/>
                    <a:p>
                      <a:pPr algn="ctr" fontAlgn="b"/>
                      <a:r>
                        <a:rPr lang="en-GB" sz="800" u="none" strike="noStrike" dirty="0">
                          <a:effectLst/>
                          <a:latin typeface="+mn-lt"/>
                        </a:rPr>
                        <a:t> </a:t>
                      </a:r>
                      <a:endParaRPr lang="en-GB" sz="800" b="0" i="0" u="none" strike="noStrike" dirty="0">
                        <a:solidFill>
                          <a:srgbClr val="000000"/>
                        </a:solidFill>
                        <a:effectLst/>
                        <a:latin typeface="+mn-lt"/>
                      </a:endParaRPr>
                    </a:p>
                  </a:txBody>
                  <a:tcPr marL="9525" marR="9525" marT="9525" marB="0" anchor="b">
                    <a:noFill/>
                  </a:tcPr>
                </a:tc>
                <a:tc>
                  <a:txBody>
                    <a:bodyPr/>
                    <a:lstStyle/>
                    <a:p>
                      <a:pPr algn="ctr" fontAlgn="b"/>
                      <a:r>
                        <a:rPr lang="en-GB" sz="800" u="none" strike="noStrike" dirty="0">
                          <a:effectLst/>
                          <a:latin typeface="+mn-lt"/>
                        </a:rPr>
                        <a:t> </a:t>
                      </a:r>
                      <a:endParaRPr lang="en-GB" sz="800" b="0" i="0" u="none" strike="noStrike" dirty="0">
                        <a:solidFill>
                          <a:srgbClr val="000000"/>
                        </a:solidFill>
                        <a:effectLst/>
                        <a:latin typeface="+mn-lt"/>
                      </a:endParaRPr>
                    </a:p>
                  </a:txBody>
                  <a:tcPr marL="9525" marR="9525" marT="9525" marB="0" anchor="b">
                    <a:noFill/>
                  </a:tcPr>
                </a:tc>
                <a:tc>
                  <a:txBody>
                    <a:bodyPr/>
                    <a:lstStyle/>
                    <a:p>
                      <a:pPr algn="ctr" fontAlgn="b"/>
                      <a:endParaRPr lang="en-GB" sz="800" b="0" i="0" u="none" strike="noStrike" dirty="0">
                        <a:solidFill>
                          <a:srgbClr val="000000"/>
                        </a:solidFill>
                        <a:effectLst/>
                        <a:latin typeface="+mn-lt"/>
                      </a:endParaRPr>
                    </a:p>
                  </a:txBody>
                  <a:tcPr marL="9525" marR="9525" marT="9525" marB="0" anchor="b">
                    <a:noFill/>
                  </a:tcPr>
                </a:tc>
              </a:tr>
              <a:tr h="341513">
                <a:tc rowSpan="2">
                  <a:txBody>
                    <a:bodyPr/>
                    <a:lstStyle/>
                    <a:p>
                      <a:pPr algn="l" fontAlgn="b"/>
                      <a:r>
                        <a:rPr lang="en-GB" sz="1800" b="1" u="none" strike="noStrike" dirty="0">
                          <a:effectLst/>
                          <a:latin typeface="+mn-lt"/>
                        </a:rPr>
                        <a:t>Children in Care </a:t>
                      </a:r>
                      <a:endParaRPr lang="en-GB" sz="1800" b="1" u="none" strike="noStrike" dirty="0" smtClean="0">
                        <a:effectLst/>
                        <a:latin typeface="+mn-lt"/>
                      </a:endParaRPr>
                    </a:p>
                    <a:p>
                      <a:pPr algn="l" fontAlgn="b"/>
                      <a:r>
                        <a:rPr lang="en-GB" sz="1800" b="1" u="none" strike="noStrike" dirty="0" smtClean="0">
                          <a:effectLst/>
                          <a:latin typeface="+mn-lt"/>
                        </a:rPr>
                        <a:t>(12+ Months) Gap </a:t>
                      </a:r>
                      <a:endParaRPr lang="en-GB" sz="1800" b="1" i="0" u="none" strike="noStrike" dirty="0">
                        <a:solidFill>
                          <a:srgbClr val="000000"/>
                        </a:solidFill>
                        <a:effectLst/>
                        <a:latin typeface="+mn-lt"/>
                      </a:endParaRPr>
                    </a:p>
                  </a:txBody>
                  <a:tcPr marL="9525" marR="9525" marT="9525" marB="0" anchor="b">
                    <a:solidFill>
                      <a:srgbClr val="FFFF99"/>
                    </a:solidFill>
                  </a:tcPr>
                </a:tc>
                <a:tc>
                  <a:txBody>
                    <a:bodyPr/>
                    <a:lstStyle/>
                    <a:p>
                      <a:pPr algn="l" fontAlgn="b"/>
                      <a:r>
                        <a:rPr lang="en-GB" sz="1800" b="1" u="none" strike="noStrike" dirty="0">
                          <a:effectLst/>
                          <a:latin typeface="+mn-lt"/>
                        </a:rPr>
                        <a:t>Kent - All Schools</a:t>
                      </a:r>
                      <a:endParaRPr lang="en-GB" sz="1800" b="1" i="0" u="none" strike="noStrike" dirty="0">
                        <a:solidFill>
                          <a:srgbClr val="000000"/>
                        </a:solidFill>
                        <a:effectLst/>
                        <a:latin typeface="+mn-lt"/>
                      </a:endParaRPr>
                    </a:p>
                  </a:txBody>
                  <a:tcPr marL="9525" marR="9525" marT="9525" marB="0" anchor="b"/>
                </a:tc>
                <a:tc>
                  <a:txBody>
                    <a:bodyPr/>
                    <a:lstStyle/>
                    <a:p>
                      <a:pPr algn="ctr" fontAlgn="b"/>
                      <a:r>
                        <a:rPr lang="en-GB" sz="1800" b="1" u="none" strike="noStrike" dirty="0">
                          <a:effectLst/>
                          <a:latin typeface="+mn-lt"/>
                        </a:rPr>
                        <a:t>27.6</a:t>
                      </a:r>
                      <a:endParaRPr lang="en-GB" sz="1800" b="1" i="0" u="none" strike="noStrike" dirty="0">
                        <a:solidFill>
                          <a:srgbClr val="000000"/>
                        </a:solidFill>
                        <a:effectLst/>
                        <a:latin typeface="+mn-lt"/>
                      </a:endParaRPr>
                    </a:p>
                  </a:txBody>
                  <a:tcPr marL="9525" marR="9525" marT="9525" marB="0" anchor="b"/>
                </a:tc>
                <a:tc>
                  <a:txBody>
                    <a:bodyPr/>
                    <a:lstStyle/>
                    <a:p>
                      <a:pPr algn="ctr" fontAlgn="b"/>
                      <a:r>
                        <a:rPr lang="en-GB" sz="1800" b="1" u="none" strike="noStrike" dirty="0">
                          <a:effectLst/>
                          <a:latin typeface="+mn-lt"/>
                        </a:rPr>
                        <a:t>28.9</a:t>
                      </a:r>
                      <a:endParaRPr lang="en-GB" sz="1800" b="1" i="0" u="none" strike="noStrike" dirty="0">
                        <a:solidFill>
                          <a:srgbClr val="000000"/>
                        </a:solidFill>
                        <a:effectLst/>
                        <a:latin typeface="+mn-lt"/>
                      </a:endParaRPr>
                    </a:p>
                  </a:txBody>
                  <a:tcPr marL="9525" marR="9525" marT="9525" marB="0" anchor="b"/>
                </a:tc>
                <a:tc>
                  <a:txBody>
                    <a:bodyPr/>
                    <a:lstStyle/>
                    <a:p>
                      <a:pPr algn="ctr" fontAlgn="b"/>
                      <a:r>
                        <a:rPr lang="en-GB" sz="1800" b="1" u="none" strike="noStrike" dirty="0">
                          <a:effectLst/>
                          <a:latin typeface="+mn-lt"/>
                        </a:rPr>
                        <a:t>28.2</a:t>
                      </a:r>
                      <a:endParaRPr lang="en-GB" sz="1800" b="1" i="0" u="none" strike="noStrike" dirty="0">
                        <a:solidFill>
                          <a:srgbClr val="000000"/>
                        </a:solidFill>
                        <a:effectLst/>
                        <a:latin typeface="+mn-lt"/>
                      </a:endParaRPr>
                    </a:p>
                  </a:txBody>
                  <a:tcPr marL="9525" marR="9525" marT="9525" marB="0" anchor="b"/>
                </a:tc>
                <a:tc>
                  <a:txBody>
                    <a:bodyPr/>
                    <a:lstStyle/>
                    <a:p>
                      <a:pPr algn="ctr" fontAlgn="b"/>
                      <a:r>
                        <a:rPr lang="en-GB" sz="1800" b="1" u="none" strike="noStrike" dirty="0">
                          <a:effectLst/>
                          <a:latin typeface="+mn-lt"/>
                        </a:rPr>
                        <a:t>29.7</a:t>
                      </a:r>
                      <a:endParaRPr lang="en-GB" sz="1800" b="1" i="0" u="none" strike="noStrike" dirty="0">
                        <a:solidFill>
                          <a:srgbClr val="000000"/>
                        </a:solidFill>
                        <a:effectLst/>
                        <a:latin typeface="+mn-lt"/>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800" b="1" u="none" strike="noStrike" kern="1200" dirty="0" smtClean="0">
                          <a:solidFill>
                            <a:schemeClr val="dk1"/>
                          </a:solidFill>
                          <a:effectLst/>
                          <a:latin typeface="+mn-lt"/>
                          <a:ea typeface="+mn-ea"/>
                          <a:cs typeface="+mn-cs"/>
                        </a:rPr>
                        <a:t>36.8</a:t>
                      </a:r>
                      <a:endParaRPr lang="en-GB" sz="1800" b="1" i="0" u="none" strike="noStrike" kern="1200" dirty="0" smtClean="0">
                        <a:solidFill>
                          <a:srgbClr val="000000"/>
                        </a:solidFill>
                        <a:effectLst/>
                        <a:latin typeface="+mn-lt"/>
                        <a:ea typeface="+mn-ea"/>
                        <a:cs typeface="+mn-cs"/>
                      </a:endParaRPr>
                    </a:p>
                  </a:txBody>
                  <a:tcPr marL="9525" marR="9525" marT="9525" marB="0" anchor="b"/>
                </a:tc>
              </a:tr>
              <a:tr h="341513">
                <a:tc vMerge="1">
                  <a:txBody>
                    <a:bodyPr/>
                    <a:lstStyle/>
                    <a:p>
                      <a:endParaRPr lang="en-GB"/>
                    </a:p>
                  </a:txBody>
                  <a:tcPr/>
                </a:tc>
                <a:tc>
                  <a:txBody>
                    <a:bodyPr/>
                    <a:lstStyle/>
                    <a:p>
                      <a:pPr algn="l" fontAlgn="b"/>
                      <a:r>
                        <a:rPr lang="en-GB" sz="1800" u="none" strike="noStrike" dirty="0">
                          <a:effectLst/>
                          <a:latin typeface="+mn-lt"/>
                        </a:rPr>
                        <a:t>National</a:t>
                      </a:r>
                      <a:endParaRPr lang="en-GB" sz="1800" b="0" i="0" u="none" strike="noStrike" dirty="0">
                        <a:solidFill>
                          <a:srgbClr val="000000"/>
                        </a:solidFill>
                        <a:effectLst/>
                        <a:latin typeface="+mn-lt"/>
                      </a:endParaRPr>
                    </a:p>
                  </a:txBody>
                  <a:tcPr marL="9525" marR="9525" marT="9525" marB="0" anchor="b"/>
                </a:tc>
                <a:tc gridSpan="4">
                  <a:txBody>
                    <a:bodyPr/>
                    <a:lstStyle/>
                    <a:p>
                      <a:pPr algn="ctr" fontAlgn="b"/>
                      <a:r>
                        <a:rPr lang="en-GB" sz="1800" u="none" strike="noStrike" dirty="0">
                          <a:effectLst/>
                          <a:latin typeface="+mn-lt"/>
                        </a:rPr>
                        <a:t>N/A</a:t>
                      </a:r>
                      <a:endParaRPr lang="en-GB" sz="1800" b="0" i="0" u="none" strike="noStrike" dirty="0">
                        <a:solidFill>
                          <a:srgbClr val="000000"/>
                        </a:solidFill>
                        <a:effectLst/>
                        <a:latin typeface="+mn-lt"/>
                      </a:endParaRPr>
                    </a:p>
                  </a:txBody>
                  <a:tcPr marL="9525" marR="9525" marT="9525" marB="0" anchor="b"/>
                </a:tc>
                <a:tc hMerge="1">
                  <a:txBody>
                    <a:bodyPr/>
                    <a:lstStyle/>
                    <a:p>
                      <a:pPr algn="ctr" fontAlgn="b"/>
                      <a:endParaRPr lang="en-GB" sz="1800" b="0" i="0" u="none" strike="noStrike" dirty="0">
                        <a:solidFill>
                          <a:srgbClr val="000000"/>
                        </a:solidFill>
                        <a:effectLst/>
                        <a:latin typeface="+mj-lt"/>
                      </a:endParaRPr>
                    </a:p>
                  </a:txBody>
                  <a:tcPr marL="9525" marR="9525" marT="9525" marB="0" anchor="b"/>
                </a:tc>
                <a:tc hMerge="1">
                  <a:txBody>
                    <a:bodyPr/>
                    <a:lstStyle/>
                    <a:p>
                      <a:pPr algn="ctr" fontAlgn="b"/>
                      <a:endParaRPr lang="en-GB" sz="1800" b="0" i="0" u="none" strike="noStrike" dirty="0">
                        <a:solidFill>
                          <a:srgbClr val="000000"/>
                        </a:solidFill>
                        <a:effectLst/>
                        <a:latin typeface="+mj-lt"/>
                      </a:endParaRPr>
                    </a:p>
                  </a:txBody>
                  <a:tcPr marL="9525" marR="9525" marT="9525" marB="0" anchor="b"/>
                </a:tc>
                <a:tc hMerge="1">
                  <a:txBody>
                    <a:bodyPr/>
                    <a:lstStyle/>
                    <a:p>
                      <a:pPr algn="ctr" fontAlgn="b"/>
                      <a:endParaRPr lang="en-GB" sz="1800" b="0" i="0" u="none" strike="noStrike" dirty="0">
                        <a:solidFill>
                          <a:srgbClr val="000000"/>
                        </a:solidFill>
                        <a:effectLst/>
                        <a:latin typeface="+mj-lt"/>
                      </a:endParaRPr>
                    </a:p>
                  </a:txBody>
                  <a:tcPr marL="9525" marR="9525" marT="9525" marB="0" anchor="b"/>
                </a:tc>
                <a:tc>
                  <a:txBody>
                    <a:bodyPr/>
                    <a:lstStyle/>
                    <a:p>
                      <a:pPr algn="ctr" fontAlgn="b"/>
                      <a:endParaRPr lang="en-GB" sz="1800" b="0" i="0" u="none" strike="noStrike" dirty="0">
                        <a:solidFill>
                          <a:srgbClr val="000000"/>
                        </a:solidFill>
                        <a:effectLst/>
                        <a:latin typeface="+mn-lt"/>
                      </a:endParaRPr>
                    </a:p>
                  </a:txBody>
                  <a:tcPr marL="9525" marR="9525" marT="9525" marB="0" anchor="b"/>
                </a:tc>
              </a:tr>
            </a:tbl>
          </a:graphicData>
        </a:graphic>
      </p:graphicFrame>
    </p:spTree>
    <p:extLst>
      <p:ext uri="{BB962C8B-B14F-4D97-AF65-F5344CB8AC3E}">
        <p14:creationId xmlns:p14="http://schemas.microsoft.com/office/powerpoint/2010/main" val="377504578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0" y="0"/>
            <a:ext cx="9144000" cy="620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charset="0"/>
                <a:cs typeface="Arial" charset="0"/>
              </a:defRPr>
            </a:lvl2pPr>
            <a:lvl3pPr algn="ctr" rtl="0" eaLnBrk="1" fontAlgn="base" hangingPunct="1">
              <a:spcBef>
                <a:spcPct val="0"/>
              </a:spcBef>
              <a:spcAft>
                <a:spcPct val="0"/>
              </a:spcAft>
              <a:defRPr sz="3600" b="1">
                <a:solidFill>
                  <a:srgbClr val="4283C4"/>
                </a:solidFill>
                <a:latin typeface="Arial" charset="0"/>
                <a:cs typeface="Arial" charset="0"/>
              </a:defRPr>
            </a:lvl3pPr>
            <a:lvl4pPr algn="ctr" rtl="0" eaLnBrk="1" fontAlgn="base" hangingPunct="1">
              <a:spcBef>
                <a:spcPct val="0"/>
              </a:spcBef>
              <a:spcAft>
                <a:spcPct val="0"/>
              </a:spcAft>
              <a:defRPr sz="3600" b="1">
                <a:solidFill>
                  <a:srgbClr val="4283C4"/>
                </a:solidFill>
                <a:latin typeface="Arial" charset="0"/>
                <a:cs typeface="Arial" charset="0"/>
              </a:defRPr>
            </a:lvl4pPr>
            <a:lvl5pPr algn="ctr" rtl="0" eaLnBrk="1" fontAlgn="base" hangingPunct="1">
              <a:spcBef>
                <a:spcPct val="0"/>
              </a:spcBef>
              <a:spcAft>
                <a:spcPct val="0"/>
              </a:spcAft>
              <a:defRPr sz="3600" b="1">
                <a:solidFill>
                  <a:srgbClr val="4283C4"/>
                </a:solidFill>
                <a:latin typeface="Arial" charset="0"/>
                <a:cs typeface="Arial" charset="0"/>
              </a:defRPr>
            </a:lvl5pPr>
            <a:lvl6pPr marL="457200" algn="ctr" rtl="0" eaLnBrk="1" fontAlgn="base" hangingPunct="1">
              <a:spcBef>
                <a:spcPct val="0"/>
              </a:spcBef>
              <a:spcAft>
                <a:spcPct val="0"/>
              </a:spcAft>
              <a:defRPr sz="3600" b="1">
                <a:solidFill>
                  <a:srgbClr val="4283C4"/>
                </a:solidFill>
                <a:latin typeface="Arial" charset="0"/>
                <a:cs typeface="Arial" charset="0"/>
              </a:defRPr>
            </a:lvl6pPr>
            <a:lvl7pPr marL="914400" algn="ctr" rtl="0" eaLnBrk="1" fontAlgn="base" hangingPunct="1">
              <a:spcBef>
                <a:spcPct val="0"/>
              </a:spcBef>
              <a:spcAft>
                <a:spcPct val="0"/>
              </a:spcAft>
              <a:defRPr sz="3600" b="1">
                <a:solidFill>
                  <a:srgbClr val="4283C4"/>
                </a:solidFill>
                <a:latin typeface="Arial" charset="0"/>
                <a:cs typeface="Arial" charset="0"/>
              </a:defRPr>
            </a:lvl7pPr>
            <a:lvl8pPr marL="1371600" algn="ctr" rtl="0" eaLnBrk="1" fontAlgn="base" hangingPunct="1">
              <a:spcBef>
                <a:spcPct val="0"/>
              </a:spcBef>
              <a:spcAft>
                <a:spcPct val="0"/>
              </a:spcAft>
              <a:defRPr sz="3600" b="1">
                <a:solidFill>
                  <a:srgbClr val="4283C4"/>
                </a:solidFill>
                <a:latin typeface="Arial" charset="0"/>
                <a:cs typeface="Arial" charset="0"/>
              </a:defRPr>
            </a:lvl8pPr>
            <a:lvl9pPr marL="1828800" algn="ctr" rtl="0" eaLnBrk="1" fontAlgn="base" hangingPunct="1">
              <a:spcBef>
                <a:spcPct val="0"/>
              </a:spcBef>
              <a:spcAft>
                <a:spcPct val="0"/>
              </a:spcAft>
              <a:defRPr sz="3600" b="1">
                <a:solidFill>
                  <a:srgbClr val="4283C4"/>
                </a:solidFill>
                <a:latin typeface="Arial" charset="0"/>
                <a:cs typeface="Arial" charset="0"/>
              </a:defRPr>
            </a:lvl9pPr>
          </a:lstStyle>
          <a:p>
            <a:r>
              <a:rPr lang="en-GB" sz="3200" dirty="0" smtClean="0">
                <a:latin typeface="+mj-lt"/>
              </a:rPr>
              <a:t>KEY STAGE 4 - 2016 RESULTS</a:t>
            </a:r>
          </a:p>
        </p:txBody>
      </p:sp>
      <p:graphicFrame>
        <p:nvGraphicFramePr>
          <p:cNvPr id="6" name="Table 5"/>
          <p:cNvGraphicFramePr>
            <a:graphicFrameLocks noGrp="1"/>
          </p:cNvGraphicFramePr>
          <p:nvPr>
            <p:extLst>
              <p:ext uri="{D42A27DB-BD31-4B8C-83A1-F6EECF244321}">
                <p14:modId xmlns:p14="http://schemas.microsoft.com/office/powerpoint/2010/main" val="2451736909"/>
              </p:ext>
            </p:extLst>
          </p:nvPr>
        </p:nvGraphicFramePr>
        <p:xfrm>
          <a:off x="295590" y="849620"/>
          <a:ext cx="8596890" cy="5027652"/>
        </p:xfrm>
        <a:graphic>
          <a:graphicData uri="http://schemas.openxmlformats.org/drawingml/2006/table">
            <a:tbl>
              <a:tblPr firstRow="1" firstCol="1" bandRow="1">
                <a:tableStyleId>{5C22544A-7EE6-4342-B048-85BDC9FD1C3A}</a:tableStyleId>
              </a:tblPr>
              <a:tblGrid>
                <a:gridCol w="2908258"/>
                <a:gridCol w="903036"/>
                <a:gridCol w="785275"/>
                <a:gridCol w="785275"/>
                <a:gridCol w="1098404"/>
                <a:gridCol w="1036522"/>
                <a:gridCol w="1080120"/>
              </a:tblGrid>
              <a:tr h="669279">
                <a:tc rowSpan="2">
                  <a:txBody>
                    <a:bodyPr/>
                    <a:lstStyle/>
                    <a:p>
                      <a:pPr>
                        <a:lnSpc>
                          <a:spcPct val="115000"/>
                        </a:lnSpc>
                        <a:spcAft>
                          <a:spcPts val="0"/>
                        </a:spcAft>
                      </a:pPr>
                      <a:r>
                        <a:rPr lang="en-GB" sz="1800" b="1" dirty="0" smtClean="0">
                          <a:solidFill>
                            <a:schemeClr val="bg1"/>
                          </a:solidFill>
                          <a:effectLst/>
                        </a:rPr>
                        <a:t>%</a:t>
                      </a:r>
                      <a:endParaRPr lang="en-GB" sz="1800" b="1" dirty="0">
                        <a:solidFill>
                          <a:schemeClr val="bg1"/>
                        </a:solidFill>
                        <a:effectLst/>
                        <a:latin typeface="Calibri"/>
                        <a:ea typeface="Calibri"/>
                        <a:cs typeface="Times New Roman"/>
                      </a:endParaRPr>
                    </a:p>
                  </a:txBody>
                  <a:tcPr marL="68580" marR="68580" marT="0" marB="0">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4283C4"/>
                    </a:solidFill>
                  </a:tcPr>
                </a:tc>
                <a:tc gridSpan="3">
                  <a:txBody>
                    <a:bodyPr/>
                    <a:lstStyle/>
                    <a:p>
                      <a:pPr algn="ctr">
                        <a:lnSpc>
                          <a:spcPct val="115000"/>
                        </a:lnSpc>
                        <a:spcAft>
                          <a:spcPts val="0"/>
                        </a:spcAft>
                      </a:pPr>
                      <a:r>
                        <a:rPr lang="en-GB" sz="1800" dirty="0" smtClean="0">
                          <a:solidFill>
                            <a:schemeClr val="bg1"/>
                          </a:solidFill>
                          <a:effectLst/>
                          <a:latin typeface="Calibri"/>
                          <a:ea typeface="Calibri"/>
                          <a:cs typeface="Times New Roman"/>
                        </a:rPr>
                        <a:t>Kent </a:t>
                      </a:r>
                    </a:p>
                    <a:p>
                      <a:pPr algn="ctr">
                        <a:lnSpc>
                          <a:spcPct val="115000"/>
                        </a:lnSpc>
                        <a:spcAft>
                          <a:spcPts val="0"/>
                        </a:spcAft>
                      </a:pPr>
                      <a:r>
                        <a:rPr lang="en-GB" sz="1800" b="0" dirty="0" smtClean="0">
                          <a:solidFill>
                            <a:schemeClr val="bg1"/>
                          </a:solidFill>
                          <a:effectLst/>
                          <a:latin typeface="Calibri"/>
                          <a:ea typeface="Calibri"/>
                          <a:cs typeface="Times New Roman"/>
                        </a:rPr>
                        <a:t>(Schools and Academies</a:t>
                      </a:r>
                      <a:r>
                        <a:rPr lang="en-GB" sz="1800" b="0" baseline="0" dirty="0" smtClean="0">
                          <a:solidFill>
                            <a:schemeClr val="bg1"/>
                          </a:solidFill>
                          <a:effectLst/>
                          <a:latin typeface="Calibri"/>
                          <a:ea typeface="Calibri"/>
                          <a:cs typeface="Times New Roman"/>
                        </a:rPr>
                        <a:t>)</a:t>
                      </a:r>
                      <a:endParaRPr lang="en-GB" sz="1800" b="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4283C4"/>
                    </a:solidFill>
                  </a:tcPr>
                </a:tc>
                <a:tc hMerge="1">
                  <a:txBody>
                    <a:bodyPr/>
                    <a:lstStyle/>
                    <a:p>
                      <a:pPr algn="ctr">
                        <a:lnSpc>
                          <a:spcPct val="115000"/>
                        </a:lnSpc>
                        <a:spcAft>
                          <a:spcPts val="0"/>
                        </a:spcAft>
                      </a:pPr>
                      <a:endParaRPr lang="en-GB" sz="1800" dirty="0">
                        <a:solidFill>
                          <a:schemeClr val="bg1"/>
                        </a:solidFill>
                        <a:effectLst/>
                        <a:latin typeface="Calibri"/>
                        <a:ea typeface="Calibri"/>
                        <a:cs typeface="Times New Roman"/>
                      </a:endParaRPr>
                    </a:p>
                  </a:txBody>
                  <a:tcPr marL="68580" marR="68580" marT="0" marB="0">
                    <a:solidFill>
                      <a:schemeClr val="tx1"/>
                    </a:solidFill>
                  </a:tcPr>
                </a:tc>
                <a:tc hMerge="1">
                  <a:txBody>
                    <a:bodyPr/>
                    <a:lstStyle/>
                    <a:p>
                      <a:pPr algn="ctr">
                        <a:lnSpc>
                          <a:spcPct val="115000"/>
                        </a:lnSpc>
                        <a:spcAft>
                          <a:spcPts val="0"/>
                        </a:spcAft>
                      </a:pPr>
                      <a:endParaRPr lang="en-GB" sz="1800" dirty="0">
                        <a:solidFill>
                          <a:schemeClr val="bg1"/>
                        </a:solidFill>
                        <a:effectLst/>
                        <a:latin typeface="Calibri"/>
                        <a:ea typeface="Calibri"/>
                        <a:cs typeface="Times New Roman"/>
                      </a:endParaRPr>
                    </a:p>
                  </a:txBody>
                  <a:tcPr marL="68580" marR="68580" marT="0" marB="0">
                    <a:solidFill>
                      <a:schemeClr val="tx1"/>
                    </a:solidFill>
                  </a:tcPr>
                </a:tc>
                <a:tc rowSpan="2">
                  <a:txBody>
                    <a:bodyPr/>
                    <a:lstStyle/>
                    <a:p>
                      <a:pPr algn="ctr">
                        <a:lnSpc>
                          <a:spcPct val="115000"/>
                        </a:lnSpc>
                        <a:spcAft>
                          <a:spcPts val="0"/>
                        </a:spcAft>
                      </a:pPr>
                      <a:r>
                        <a:rPr lang="en-GB" sz="1800" b="1" dirty="0" smtClean="0">
                          <a:solidFill>
                            <a:schemeClr val="bg1"/>
                          </a:solidFill>
                          <a:effectLst/>
                          <a:latin typeface="Calibri"/>
                          <a:ea typeface="Calibri"/>
                          <a:cs typeface="Times New Roman"/>
                        </a:rPr>
                        <a:t>3 Year direction</a:t>
                      </a:r>
                      <a:r>
                        <a:rPr lang="en-GB" sz="1800" b="1" baseline="0" dirty="0" smtClean="0">
                          <a:solidFill>
                            <a:schemeClr val="bg1"/>
                          </a:solidFill>
                          <a:effectLst/>
                          <a:latin typeface="Calibri"/>
                          <a:ea typeface="Calibri"/>
                          <a:cs typeface="Times New Roman"/>
                        </a:rPr>
                        <a:t> of travel</a:t>
                      </a:r>
                      <a:endParaRPr lang="en-GB" sz="1800" b="1" dirty="0">
                        <a:solidFill>
                          <a:schemeClr val="bg1"/>
                        </a:solidFill>
                        <a:effectLst/>
                        <a:latin typeface="Calibri"/>
                        <a:ea typeface="Calibri"/>
                        <a:cs typeface="Times New Roman"/>
                      </a:endParaRPr>
                    </a:p>
                  </a:txBody>
                  <a:tcPr marL="68580" marR="68580" marT="0" marB="0">
                    <a:lnB w="12700" cap="flat" cmpd="sng" algn="ctr">
                      <a:solidFill>
                        <a:schemeClr val="bg1"/>
                      </a:solidFill>
                      <a:prstDash val="solid"/>
                      <a:round/>
                      <a:headEnd type="none" w="med" len="med"/>
                      <a:tailEnd type="none" w="med" len="med"/>
                    </a:lnB>
                    <a:solidFill>
                      <a:srgbClr val="4283C4"/>
                    </a:solidFill>
                  </a:tcPr>
                </a:tc>
                <a:tc rowSpan="2">
                  <a:txBody>
                    <a:bodyPr/>
                    <a:lstStyle/>
                    <a:p>
                      <a:pPr algn="ctr">
                        <a:lnSpc>
                          <a:spcPct val="115000"/>
                        </a:lnSpc>
                        <a:spcAft>
                          <a:spcPts val="0"/>
                        </a:spcAft>
                      </a:pPr>
                      <a:r>
                        <a:rPr lang="en-GB" sz="1800" b="1" dirty="0" smtClean="0">
                          <a:solidFill>
                            <a:schemeClr val="bg1"/>
                          </a:solidFill>
                          <a:effectLst/>
                        </a:rPr>
                        <a:t>2016</a:t>
                      </a:r>
                      <a:endParaRPr lang="en-GB" sz="1800" b="1" dirty="0">
                        <a:solidFill>
                          <a:schemeClr val="bg1"/>
                        </a:solidFill>
                        <a:effectLst/>
                      </a:endParaRPr>
                    </a:p>
                    <a:p>
                      <a:pPr algn="ctr">
                        <a:lnSpc>
                          <a:spcPct val="115000"/>
                        </a:lnSpc>
                        <a:spcAft>
                          <a:spcPts val="0"/>
                        </a:spcAft>
                      </a:pPr>
                      <a:r>
                        <a:rPr lang="en-GB" sz="1800" b="1" dirty="0" smtClean="0">
                          <a:solidFill>
                            <a:schemeClr val="bg1"/>
                          </a:solidFill>
                          <a:effectLst/>
                        </a:rPr>
                        <a:t>National</a:t>
                      </a:r>
                    </a:p>
                    <a:p>
                      <a:pPr algn="ctr">
                        <a:lnSpc>
                          <a:spcPct val="115000"/>
                        </a:lnSpc>
                        <a:spcAft>
                          <a:spcPts val="0"/>
                        </a:spcAft>
                      </a:pPr>
                      <a:r>
                        <a:rPr lang="en-GB" sz="1400" b="0" dirty="0" smtClean="0">
                          <a:solidFill>
                            <a:schemeClr val="bg1"/>
                          </a:solidFill>
                          <a:effectLst/>
                          <a:latin typeface="+mn-lt"/>
                          <a:ea typeface="Calibri"/>
                          <a:cs typeface="Times New Roman"/>
                        </a:rPr>
                        <a:t>(Schools and Academies</a:t>
                      </a:r>
                      <a:r>
                        <a:rPr lang="en-GB" sz="1400" b="0" baseline="0" dirty="0" smtClean="0">
                          <a:solidFill>
                            <a:schemeClr val="bg1"/>
                          </a:solidFill>
                          <a:effectLst/>
                          <a:latin typeface="+mn-lt"/>
                          <a:ea typeface="Calibri"/>
                          <a:cs typeface="Times New Roman"/>
                        </a:rPr>
                        <a:t>)</a:t>
                      </a:r>
                      <a:endParaRPr lang="en-GB" sz="1400" b="0" dirty="0">
                        <a:solidFill>
                          <a:schemeClr val="bg1"/>
                        </a:solidFill>
                        <a:effectLst/>
                        <a:latin typeface="+mn-lt"/>
                        <a:ea typeface="Calibri"/>
                        <a:cs typeface="Times New Roman"/>
                      </a:endParaRPr>
                    </a:p>
                  </a:txBody>
                  <a:tcPr marL="68580" marR="68580" marT="0" marB="0">
                    <a:lnB w="12700" cap="flat" cmpd="sng" algn="ctr">
                      <a:solidFill>
                        <a:schemeClr val="bg1"/>
                      </a:solidFill>
                      <a:prstDash val="solid"/>
                      <a:round/>
                      <a:headEnd type="none" w="med" len="med"/>
                      <a:tailEnd type="none" w="med" len="med"/>
                    </a:lnB>
                    <a:solidFill>
                      <a:srgbClr val="4283C4"/>
                    </a:solidFill>
                  </a:tcPr>
                </a:tc>
                <a:tc rowSpan="2">
                  <a:txBody>
                    <a:bodyPr/>
                    <a:lstStyle/>
                    <a:p>
                      <a:pPr algn="ctr">
                        <a:lnSpc>
                          <a:spcPct val="115000"/>
                        </a:lnSpc>
                        <a:spcAft>
                          <a:spcPts val="0"/>
                        </a:spcAft>
                      </a:pPr>
                      <a:r>
                        <a:rPr lang="en-GB" sz="1800" b="1" dirty="0" smtClean="0">
                          <a:solidFill>
                            <a:schemeClr val="bg1"/>
                          </a:solidFill>
                          <a:effectLst/>
                          <a:latin typeface="Calibri"/>
                          <a:ea typeface="Calibri"/>
                          <a:cs typeface="Times New Roman"/>
                        </a:rPr>
                        <a:t>Kent </a:t>
                      </a:r>
                    </a:p>
                    <a:p>
                      <a:pPr algn="ctr">
                        <a:lnSpc>
                          <a:spcPct val="115000"/>
                        </a:lnSpc>
                        <a:spcAft>
                          <a:spcPts val="0"/>
                        </a:spcAft>
                      </a:pPr>
                      <a:r>
                        <a:rPr lang="en-GB" sz="1800" b="1" dirty="0" smtClean="0">
                          <a:solidFill>
                            <a:schemeClr val="bg1"/>
                          </a:solidFill>
                          <a:effectLst/>
                          <a:latin typeface="Calibri"/>
                          <a:ea typeface="Calibri"/>
                          <a:cs typeface="Times New Roman"/>
                        </a:rPr>
                        <a:t>v</a:t>
                      </a:r>
                    </a:p>
                    <a:p>
                      <a:pPr algn="ctr">
                        <a:lnSpc>
                          <a:spcPct val="115000"/>
                        </a:lnSpc>
                        <a:spcAft>
                          <a:spcPts val="0"/>
                        </a:spcAft>
                      </a:pPr>
                      <a:r>
                        <a:rPr lang="en-GB" sz="1800" b="1" dirty="0" smtClean="0">
                          <a:solidFill>
                            <a:schemeClr val="bg1"/>
                          </a:solidFill>
                          <a:effectLst/>
                          <a:latin typeface="Calibri"/>
                          <a:ea typeface="Calibri"/>
                          <a:cs typeface="Times New Roman"/>
                        </a:rPr>
                        <a:t>National</a:t>
                      </a:r>
                      <a:endParaRPr lang="en-GB" sz="1800" b="1" dirty="0">
                        <a:solidFill>
                          <a:schemeClr val="bg1"/>
                        </a:solidFill>
                        <a:effectLst/>
                        <a:latin typeface="Calibri"/>
                        <a:ea typeface="Calibri"/>
                        <a:cs typeface="Times New Roman"/>
                      </a:endParaRPr>
                    </a:p>
                  </a:txBody>
                  <a:tcPr marL="68580" marR="68580" marT="0" marB="0">
                    <a:lnB w="12700" cap="flat" cmpd="sng" algn="ctr">
                      <a:solidFill>
                        <a:schemeClr val="bg1"/>
                      </a:solidFill>
                      <a:prstDash val="solid"/>
                      <a:round/>
                      <a:headEnd type="none" w="med" len="med"/>
                      <a:tailEnd type="none" w="med" len="med"/>
                    </a:lnB>
                    <a:solidFill>
                      <a:srgbClr val="4283C4"/>
                    </a:solidFill>
                  </a:tcPr>
                </a:tc>
              </a:tr>
              <a:tr h="849008">
                <a:tc vMerge="1">
                  <a:txBody>
                    <a:bodyPr/>
                    <a:lstStyle/>
                    <a:p>
                      <a:pPr>
                        <a:lnSpc>
                          <a:spcPct val="115000"/>
                        </a:lnSpc>
                        <a:spcAft>
                          <a:spcPts val="0"/>
                        </a:spcAft>
                      </a:pPr>
                      <a:endParaRPr lang="en-GB" sz="1800" b="1" dirty="0">
                        <a:solidFill>
                          <a:schemeClr val="tx1"/>
                        </a:solidFill>
                        <a:effectLst/>
                        <a:latin typeface="Calibri"/>
                        <a:ea typeface="Calibri"/>
                        <a:cs typeface="Times New Roman"/>
                      </a:endParaRPr>
                    </a:p>
                  </a:txBody>
                  <a:tcPr marL="68580" marR="68580" marT="0" marB="0">
                    <a:solidFill>
                      <a:schemeClr val="tx1"/>
                    </a:solidFill>
                  </a:tcPr>
                </a:tc>
                <a:tc>
                  <a:txBody>
                    <a:bodyPr/>
                    <a:lstStyle/>
                    <a:p>
                      <a:pPr algn="ctr">
                        <a:lnSpc>
                          <a:spcPct val="115000"/>
                        </a:lnSpc>
                        <a:spcAft>
                          <a:spcPts val="0"/>
                        </a:spcAft>
                      </a:pPr>
                      <a:r>
                        <a:rPr lang="en-GB" sz="1800" b="1" dirty="0" smtClean="0">
                          <a:solidFill>
                            <a:schemeClr val="bg1"/>
                          </a:solidFill>
                          <a:effectLst/>
                        </a:rPr>
                        <a:t>2014</a:t>
                      </a:r>
                    </a:p>
                  </a:txBody>
                  <a:tcPr marL="68580" marR="68580" marT="0"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4283C4"/>
                    </a:solidFill>
                  </a:tcPr>
                </a:tc>
                <a:tc>
                  <a:txBody>
                    <a:bodyPr/>
                    <a:lstStyle/>
                    <a:p>
                      <a:pPr algn="ctr">
                        <a:lnSpc>
                          <a:spcPct val="115000"/>
                        </a:lnSpc>
                        <a:spcAft>
                          <a:spcPts val="0"/>
                        </a:spcAft>
                      </a:pPr>
                      <a:r>
                        <a:rPr lang="en-GB" sz="1800" b="1" dirty="0" smtClean="0">
                          <a:solidFill>
                            <a:schemeClr val="bg1"/>
                          </a:solidFill>
                          <a:effectLst/>
                        </a:rPr>
                        <a:t>2015</a:t>
                      </a:r>
                    </a:p>
                  </a:txBody>
                  <a:tcPr marL="68580" marR="68580" marT="0" marB="0">
                    <a:lnT w="12700" cap="flat" cmpd="sng" algn="ctr">
                      <a:solidFill>
                        <a:schemeClr val="bg1"/>
                      </a:solidFill>
                      <a:prstDash val="solid"/>
                      <a:round/>
                      <a:headEnd type="none" w="med" len="med"/>
                      <a:tailEnd type="none" w="med" len="med"/>
                    </a:lnT>
                    <a:solidFill>
                      <a:srgbClr val="4283C4"/>
                    </a:solidFill>
                  </a:tcPr>
                </a:tc>
                <a:tc>
                  <a:txBody>
                    <a:bodyPr/>
                    <a:lstStyle/>
                    <a:p>
                      <a:pPr algn="ctr">
                        <a:lnSpc>
                          <a:spcPct val="115000"/>
                        </a:lnSpc>
                        <a:spcAft>
                          <a:spcPts val="0"/>
                        </a:spcAft>
                      </a:pPr>
                      <a:r>
                        <a:rPr lang="en-GB" sz="1800" b="1" dirty="0" smtClean="0">
                          <a:solidFill>
                            <a:schemeClr val="bg1"/>
                          </a:solidFill>
                          <a:effectLst/>
                          <a:latin typeface="Calibri"/>
                          <a:ea typeface="Calibri"/>
                          <a:cs typeface="Times New Roman"/>
                        </a:rPr>
                        <a:t>2016</a:t>
                      </a:r>
                      <a:endParaRPr lang="en-GB" sz="1800" b="1" dirty="0">
                        <a:solidFill>
                          <a:schemeClr val="bg1"/>
                        </a:solidFill>
                        <a:effectLst/>
                        <a:latin typeface="Calibri"/>
                        <a:ea typeface="Calibri"/>
                        <a:cs typeface="Times New Roman"/>
                      </a:endParaRPr>
                    </a:p>
                  </a:txBody>
                  <a:tcPr marL="68580" marR="68580" marT="0" marB="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4283C4"/>
                    </a:solidFill>
                  </a:tcPr>
                </a:tc>
                <a:tc vMerge="1">
                  <a:txBody>
                    <a:bodyPr/>
                    <a:lstStyle/>
                    <a:p>
                      <a:pPr algn="ctr">
                        <a:lnSpc>
                          <a:spcPct val="115000"/>
                        </a:lnSpc>
                        <a:spcAft>
                          <a:spcPts val="0"/>
                        </a:spcAft>
                      </a:pPr>
                      <a:endParaRPr lang="en-GB" sz="1800" b="1" dirty="0">
                        <a:solidFill>
                          <a:schemeClr val="bg1"/>
                        </a:solidFill>
                        <a:effectLst/>
                        <a:latin typeface="Calibri"/>
                        <a:ea typeface="Calibri"/>
                        <a:cs typeface="Times New Roman"/>
                      </a:endParaRPr>
                    </a:p>
                  </a:txBody>
                  <a:tcPr marL="68580" marR="68580" marT="0" marB="0">
                    <a:solidFill>
                      <a:schemeClr val="tx1"/>
                    </a:solidFill>
                  </a:tcPr>
                </a:tc>
                <a:tc vMerge="1">
                  <a:txBody>
                    <a:bodyPr/>
                    <a:lstStyle/>
                    <a:p>
                      <a:pPr algn="ctr">
                        <a:lnSpc>
                          <a:spcPct val="115000"/>
                        </a:lnSpc>
                        <a:spcAft>
                          <a:spcPts val="0"/>
                        </a:spcAft>
                      </a:pPr>
                      <a:endParaRPr lang="en-GB" sz="1800" b="1" dirty="0">
                        <a:solidFill>
                          <a:schemeClr val="bg1"/>
                        </a:solidFill>
                        <a:effectLst/>
                        <a:latin typeface="Calibri"/>
                        <a:ea typeface="Calibri"/>
                        <a:cs typeface="Times New Roman"/>
                      </a:endParaRPr>
                    </a:p>
                  </a:txBody>
                  <a:tcPr marL="68580" marR="68580" marT="0" marB="0">
                    <a:solidFill>
                      <a:schemeClr val="tx1"/>
                    </a:solidFill>
                  </a:tcPr>
                </a:tc>
                <a:tc vMerge="1">
                  <a:txBody>
                    <a:bodyPr/>
                    <a:lstStyle/>
                    <a:p>
                      <a:pPr algn="ctr">
                        <a:lnSpc>
                          <a:spcPct val="115000"/>
                        </a:lnSpc>
                        <a:spcAft>
                          <a:spcPts val="0"/>
                        </a:spcAft>
                      </a:pPr>
                      <a:endParaRPr lang="en-GB" sz="1800" b="1" dirty="0">
                        <a:solidFill>
                          <a:schemeClr val="bg1"/>
                        </a:solidFill>
                        <a:effectLst/>
                        <a:latin typeface="Calibri"/>
                        <a:ea typeface="Calibri"/>
                        <a:cs typeface="Times New Roman"/>
                      </a:endParaRPr>
                    </a:p>
                  </a:txBody>
                  <a:tcPr marL="68580" marR="68580" marT="0" marB="0">
                    <a:solidFill>
                      <a:schemeClr val="tx1"/>
                    </a:solidFill>
                  </a:tcPr>
                </a:tc>
              </a:tr>
              <a:tr h="759541">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800" b="0" dirty="0" smtClean="0">
                          <a:solidFill>
                            <a:schemeClr val="tx1"/>
                          </a:solidFill>
                          <a:effectLst/>
                          <a:latin typeface="+mn-lt"/>
                        </a:rPr>
                        <a:t>% 5+ GCSEs A*-C including English</a:t>
                      </a:r>
                      <a:r>
                        <a:rPr lang="en-GB" sz="1800" b="0" baseline="0" dirty="0" smtClean="0">
                          <a:solidFill>
                            <a:schemeClr val="tx1"/>
                          </a:solidFill>
                          <a:effectLst/>
                          <a:latin typeface="+mn-lt"/>
                        </a:rPr>
                        <a:t> and mathematics</a:t>
                      </a:r>
                      <a:endParaRPr lang="en-GB" sz="1800" b="0" dirty="0" smtClean="0">
                        <a:solidFill>
                          <a:schemeClr val="tx1"/>
                        </a:solidFill>
                        <a:effectLst/>
                        <a:latin typeface="+mn-lt"/>
                      </a:endParaRPr>
                    </a:p>
                  </a:txBody>
                  <a:tcPr marL="68580" marR="68580" marT="0" marB="0">
                    <a:lnT w="12700" cap="flat" cmpd="sng" algn="ctr">
                      <a:solidFill>
                        <a:schemeClr val="bg1"/>
                      </a:solidFill>
                      <a:prstDash val="solid"/>
                      <a:round/>
                      <a:headEnd type="none" w="med" len="med"/>
                      <a:tailEnd type="none" w="med" len="med"/>
                    </a:lnT>
                    <a:solidFill>
                      <a:srgbClr val="FFFF99"/>
                    </a:solidFill>
                  </a:tcPr>
                </a:tc>
                <a:tc>
                  <a:txBody>
                    <a:bodyPr/>
                    <a:lstStyle/>
                    <a:p>
                      <a:pPr algn="ctr">
                        <a:lnSpc>
                          <a:spcPct val="115000"/>
                        </a:lnSpc>
                        <a:spcAft>
                          <a:spcPts val="0"/>
                        </a:spcAft>
                      </a:pPr>
                      <a:r>
                        <a:rPr lang="en-GB" sz="1800" dirty="0" smtClean="0">
                          <a:solidFill>
                            <a:schemeClr val="tx1"/>
                          </a:solidFill>
                          <a:effectLst/>
                          <a:latin typeface="+mn-lt"/>
                        </a:rPr>
                        <a:t>58.1</a:t>
                      </a:r>
                    </a:p>
                    <a:p>
                      <a:pPr algn="ctr">
                        <a:lnSpc>
                          <a:spcPct val="115000"/>
                        </a:lnSpc>
                        <a:spcAft>
                          <a:spcPts val="0"/>
                        </a:spcAft>
                      </a:pPr>
                      <a:endParaRPr lang="en-GB" sz="1800" dirty="0">
                        <a:solidFill>
                          <a:schemeClr val="tx1"/>
                        </a:solidFill>
                        <a:effectLst/>
                        <a:latin typeface="+mn-lt"/>
                        <a:ea typeface="Calibri"/>
                        <a:cs typeface="Times New Roman"/>
                      </a:endParaRPr>
                    </a:p>
                  </a:txBody>
                  <a:tcPr marL="68580" marR="68580" marT="0" marB="0">
                    <a:solidFill>
                      <a:srgbClr val="FFFF99"/>
                    </a:solidFill>
                  </a:tcPr>
                </a:tc>
                <a:tc>
                  <a:txBody>
                    <a:bodyPr/>
                    <a:lstStyle/>
                    <a:p>
                      <a:pPr algn="ctr">
                        <a:lnSpc>
                          <a:spcPct val="115000"/>
                        </a:lnSpc>
                        <a:spcAft>
                          <a:spcPts val="0"/>
                        </a:spcAft>
                      </a:pPr>
                      <a:r>
                        <a:rPr lang="en-GB" sz="1800" dirty="0" smtClean="0">
                          <a:solidFill>
                            <a:schemeClr val="tx1"/>
                          </a:solidFill>
                          <a:effectLst/>
                          <a:latin typeface="+mn-lt"/>
                          <a:ea typeface="Calibri"/>
                          <a:cs typeface="Times New Roman"/>
                        </a:rPr>
                        <a:t>57.4</a:t>
                      </a:r>
                      <a:endParaRPr lang="en-GB" sz="1800" dirty="0">
                        <a:solidFill>
                          <a:schemeClr val="tx1"/>
                        </a:solidFill>
                        <a:effectLst/>
                        <a:latin typeface="+mn-lt"/>
                        <a:ea typeface="Calibri"/>
                        <a:cs typeface="Times New Roman"/>
                      </a:endParaRPr>
                    </a:p>
                  </a:txBody>
                  <a:tcPr marL="68580" marR="68580" marT="0" marB="0">
                    <a:solidFill>
                      <a:srgbClr val="FFFF99"/>
                    </a:solidFill>
                  </a:tcPr>
                </a:tc>
                <a:tc>
                  <a:txBody>
                    <a:bodyPr/>
                    <a:lstStyle/>
                    <a:p>
                      <a:pPr algn="ctr">
                        <a:lnSpc>
                          <a:spcPct val="115000"/>
                        </a:lnSpc>
                        <a:spcAft>
                          <a:spcPts val="0"/>
                        </a:spcAft>
                      </a:pPr>
                      <a:r>
                        <a:rPr lang="en-GB" sz="1800" dirty="0" smtClean="0">
                          <a:solidFill>
                            <a:schemeClr val="tx1"/>
                          </a:solidFill>
                          <a:effectLst/>
                          <a:latin typeface="+mn-lt"/>
                          <a:ea typeface="Calibri"/>
                          <a:cs typeface="Times New Roman"/>
                        </a:rPr>
                        <a:t>58.6</a:t>
                      </a:r>
                      <a:endParaRPr lang="en-GB" sz="1800" dirty="0">
                        <a:solidFill>
                          <a:schemeClr val="tx1"/>
                        </a:solidFill>
                        <a:effectLst/>
                        <a:latin typeface="+mn-lt"/>
                        <a:ea typeface="Calibri"/>
                        <a:cs typeface="Times New Roman"/>
                      </a:endParaRPr>
                    </a:p>
                  </a:txBody>
                  <a:tcPr marL="68580" marR="68580" marT="0" marB="0">
                    <a:solidFill>
                      <a:srgbClr val="FFFF99"/>
                    </a:solidFill>
                  </a:tcPr>
                </a:tc>
                <a:tc rowSpan="5">
                  <a:txBody>
                    <a:bodyPr/>
                    <a:lstStyle/>
                    <a:p>
                      <a:pPr marL="0" marR="0" lvl="1" indent="0" algn="ctr" defTabSz="914400" rtl="0" eaLnBrk="1" fontAlgn="auto" latinLnBrk="0" hangingPunct="1">
                        <a:lnSpc>
                          <a:spcPct val="115000"/>
                        </a:lnSpc>
                        <a:spcBef>
                          <a:spcPts val="0"/>
                        </a:spcBef>
                        <a:spcAft>
                          <a:spcPts val="0"/>
                        </a:spcAft>
                        <a:buClrTx/>
                        <a:buSzTx/>
                        <a:buFontTx/>
                        <a:buNone/>
                        <a:tabLst/>
                        <a:defRPr/>
                      </a:pPr>
                      <a:r>
                        <a:rPr lang="en-GB" sz="1800" b="1" dirty="0" smtClean="0">
                          <a:solidFill>
                            <a:schemeClr val="tx1"/>
                          </a:solidFill>
                          <a:effectLst/>
                          <a:latin typeface="+mn-lt"/>
                          <a:ea typeface="Calibri"/>
                          <a:cs typeface="Times New Roman"/>
                        </a:rPr>
                        <a:t>↑</a:t>
                      </a:r>
                      <a:endParaRPr lang="en-GB" sz="1800" b="1" dirty="0" smtClean="0">
                        <a:solidFill>
                          <a:schemeClr val="tx1"/>
                        </a:solidFill>
                        <a:effectLst/>
                        <a:latin typeface="Wingdings" panose="05000000000000000000" pitchFamily="2" charset="2"/>
                        <a:ea typeface="Calibri"/>
                        <a:cs typeface="Times New Roman"/>
                      </a:endParaRPr>
                    </a:p>
                  </a:txBody>
                  <a:tcPr marL="0" marR="0" marT="0" marB="0" anchor="ctr">
                    <a:lnT w="12700" cap="flat" cmpd="sng" algn="ctr">
                      <a:solidFill>
                        <a:schemeClr val="bg1"/>
                      </a:solidFill>
                      <a:prstDash val="solid"/>
                      <a:round/>
                      <a:headEnd type="none" w="med" len="med"/>
                      <a:tailEnd type="none" w="med" len="med"/>
                    </a:lnT>
                    <a:solidFill>
                      <a:srgbClr val="00B050"/>
                    </a:solidFill>
                  </a:tcPr>
                </a:tc>
                <a:tc>
                  <a:txBody>
                    <a:bodyPr/>
                    <a:lstStyle/>
                    <a:p>
                      <a:pPr algn="ctr">
                        <a:lnSpc>
                          <a:spcPct val="115000"/>
                        </a:lnSpc>
                        <a:spcAft>
                          <a:spcPts val="0"/>
                        </a:spcAft>
                      </a:pPr>
                      <a:r>
                        <a:rPr lang="en-GB" sz="1800" dirty="0" smtClean="0">
                          <a:solidFill>
                            <a:schemeClr val="tx1"/>
                          </a:solidFill>
                          <a:effectLst/>
                          <a:latin typeface="+mn-lt"/>
                          <a:ea typeface="Calibri"/>
                          <a:cs typeface="Times New Roman"/>
                        </a:rPr>
                        <a:t>57.0</a:t>
                      </a:r>
                      <a:endParaRPr lang="en-GB" sz="1800" dirty="0">
                        <a:solidFill>
                          <a:schemeClr val="tx1"/>
                        </a:solidFill>
                        <a:effectLst/>
                        <a:latin typeface="+mn-lt"/>
                        <a:ea typeface="Calibri"/>
                        <a:cs typeface="Times New Roman"/>
                      </a:endParaRPr>
                    </a:p>
                  </a:txBody>
                  <a:tcPr marL="68580" marR="68580" marT="0" marB="0">
                    <a:lnT w="12700" cap="flat" cmpd="sng" algn="ctr">
                      <a:solidFill>
                        <a:schemeClr val="bg1"/>
                      </a:solidFill>
                      <a:prstDash val="solid"/>
                      <a:round/>
                      <a:headEnd type="none" w="med" len="med"/>
                      <a:tailEnd type="none" w="med" len="med"/>
                    </a:lnT>
                    <a:solidFill>
                      <a:srgbClr val="FFFF99"/>
                    </a:solidFill>
                  </a:tcPr>
                </a:tc>
                <a:tc>
                  <a:txBody>
                    <a:bodyPr/>
                    <a:lstStyle/>
                    <a:p>
                      <a:pPr algn="ctr">
                        <a:lnSpc>
                          <a:spcPct val="115000"/>
                        </a:lnSpc>
                        <a:spcAft>
                          <a:spcPts val="0"/>
                        </a:spcAft>
                      </a:pPr>
                      <a:r>
                        <a:rPr lang="en-GB" sz="1800" dirty="0" smtClean="0">
                          <a:solidFill>
                            <a:schemeClr val="tx1"/>
                          </a:solidFill>
                          <a:effectLst/>
                          <a:latin typeface="+mn-lt"/>
                          <a:ea typeface="Calibri"/>
                          <a:cs typeface="Times New Roman"/>
                        </a:rPr>
                        <a:t>Above</a:t>
                      </a:r>
                    </a:p>
                  </a:txBody>
                  <a:tcPr marL="68580" marR="68580" marT="0" marB="0">
                    <a:lnT w="12700" cap="flat" cmpd="sng" algn="ctr">
                      <a:solidFill>
                        <a:schemeClr val="bg1"/>
                      </a:solidFill>
                      <a:prstDash val="solid"/>
                      <a:round/>
                      <a:headEnd type="none" w="med" len="med"/>
                      <a:tailEnd type="none" w="med" len="med"/>
                    </a:lnT>
                    <a:solidFill>
                      <a:srgbClr val="00B050"/>
                    </a:solidFill>
                  </a:tcPr>
                </a:tc>
              </a:tr>
              <a:tr h="687456">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800" b="0" dirty="0" smtClean="0">
                          <a:solidFill>
                            <a:schemeClr val="tx1"/>
                          </a:solidFill>
                          <a:effectLst/>
                          <a:latin typeface="+mn-lt"/>
                        </a:rPr>
                        <a:t>% GCSEs A*-C in English and mathematics</a:t>
                      </a:r>
                    </a:p>
                  </a:txBody>
                  <a:tcPr marL="68580" marR="68580" marT="0" marB="0">
                    <a:solidFill>
                      <a:srgbClr val="FFFF99"/>
                    </a:solidFill>
                  </a:tcPr>
                </a:tc>
                <a:tc>
                  <a:txBody>
                    <a:bodyPr/>
                    <a:lstStyle/>
                    <a:p>
                      <a:pPr algn="ctr"/>
                      <a:r>
                        <a:rPr lang="en-GB" dirty="0" smtClean="0">
                          <a:solidFill>
                            <a:schemeClr val="tx1"/>
                          </a:solidFill>
                        </a:rPr>
                        <a:t>61.0</a:t>
                      </a:r>
                      <a:endParaRPr lang="en-GB" dirty="0">
                        <a:solidFill>
                          <a:schemeClr val="tx1"/>
                        </a:solidFill>
                      </a:endParaRPr>
                    </a:p>
                  </a:txBody>
                  <a:tcPr marL="68580" marR="68580" marT="0" marB="0">
                    <a:solidFill>
                      <a:srgbClr val="FFFF99"/>
                    </a:solidFill>
                  </a:tcPr>
                </a:tc>
                <a:tc>
                  <a:txBody>
                    <a:bodyPr/>
                    <a:lstStyle/>
                    <a:p>
                      <a:pPr algn="ctr"/>
                      <a:r>
                        <a:rPr lang="en-GB" dirty="0" smtClean="0">
                          <a:solidFill>
                            <a:schemeClr val="tx1"/>
                          </a:solidFill>
                        </a:rPr>
                        <a:t>59.8</a:t>
                      </a:r>
                      <a:endParaRPr lang="en-GB" dirty="0">
                        <a:solidFill>
                          <a:schemeClr val="tx1"/>
                        </a:solidFill>
                      </a:endParaRPr>
                    </a:p>
                  </a:txBody>
                  <a:tcPr marL="68580" marR="68580" marT="0" marB="0">
                    <a:solidFill>
                      <a:srgbClr val="FFFF99"/>
                    </a:solidFill>
                  </a:tcPr>
                </a:tc>
                <a:tc>
                  <a:txBody>
                    <a:bodyPr/>
                    <a:lstStyle/>
                    <a:p>
                      <a:pPr algn="ctr"/>
                      <a:r>
                        <a:rPr lang="en-GB" dirty="0" smtClean="0">
                          <a:solidFill>
                            <a:schemeClr val="tx1"/>
                          </a:solidFill>
                        </a:rPr>
                        <a:t>63.5</a:t>
                      </a:r>
                      <a:endParaRPr lang="en-GB" dirty="0">
                        <a:solidFill>
                          <a:schemeClr val="tx1"/>
                        </a:solidFill>
                      </a:endParaRPr>
                    </a:p>
                  </a:txBody>
                  <a:tcPr marL="68580" marR="68580" marT="0" marB="0">
                    <a:solidFill>
                      <a:srgbClr val="FFFF99"/>
                    </a:solidFill>
                  </a:tcPr>
                </a:tc>
                <a:tc vMerge="1">
                  <a:txBody>
                    <a:bodyPr/>
                    <a:lstStyle/>
                    <a:p>
                      <a:endParaRPr lang="en-GB"/>
                    </a:p>
                  </a:txBody>
                  <a:tcPr/>
                </a:tc>
                <a:tc>
                  <a:txBody>
                    <a:bodyPr/>
                    <a:lstStyle/>
                    <a:p>
                      <a:pPr algn="ctr"/>
                      <a:r>
                        <a:rPr lang="en-GB" dirty="0" smtClean="0">
                          <a:solidFill>
                            <a:schemeClr val="tx1"/>
                          </a:solidFill>
                        </a:rPr>
                        <a:t>62.8</a:t>
                      </a:r>
                      <a:endParaRPr lang="en-GB" dirty="0">
                        <a:solidFill>
                          <a:schemeClr val="tx1"/>
                        </a:solidFill>
                      </a:endParaRPr>
                    </a:p>
                  </a:txBody>
                  <a:tcPr marL="68580" marR="68580" marT="0" marB="0">
                    <a:solidFill>
                      <a:srgbClr val="FFFF99"/>
                    </a:solidFill>
                  </a:tcPr>
                </a:tc>
                <a:tc>
                  <a:txBody>
                    <a:bodyPr/>
                    <a:lstStyle/>
                    <a:p>
                      <a:pPr algn="ctr"/>
                      <a:r>
                        <a:rPr lang="en-GB" sz="1800" dirty="0" smtClean="0">
                          <a:solidFill>
                            <a:schemeClr val="tx1"/>
                          </a:solidFill>
                          <a:effectLst/>
                          <a:latin typeface="+mn-lt"/>
                          <a:ea typeface="Calibri"/>
                          <a:cs typeface="Times New Roman"/>
                        </a:rPr>
                        <a:t>Above</a:t>
                      </a:r>
                      <a:endParaRPr lang="en-GB" dirty="0">
                        <a:solidFill>
                          <a:schemeClr val="tx1"/>
                        </a:solidFill>
                      </a:endParaRPr>
                    </a:p>
                  </a:txBody>
                  <a:tcPr marL="68580" marR="68580" marT="0" marB="0">
                    <a:solidFill>
                      <a:srgbClr val="00B050"/>
                    </a:solidFill>
                  </a:tcPr>
                </a:tc>
              </a:tr>
              <a:tr h="534688">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800" b="0" dirty="0" smtClean="0">
                          <a:solidFill>
                            <a:schemeClr val="tx1"/>
                          </a:solidFill>
                          <a:effectLst/>
                          <a:latin typeface="+mn-lt"/>
                        </a:rPr>
                        <a:t>% GCSEs A*-C in English</a:t>
                      </a:r>
                    </a:p>
                  </a:txBody>
                  <a:tcPr marL="68580" marR="68580" marT="0" marB="0">
                    <a:solidFill>
                      <a:srgbClr val="FFFF99"/>
                    </a:solidFill>
                  </a:tcPr>
                </a:tc>
                <a:tc>
                  <a:txBody>
                    <a:bodyPr/>
                    <a:lstStyle/>
                    <a:p>
                      <a:pPr algn="ctr">
                        <a:lnSpc>
                          <a:spcPct val="115000"/>
                        </a:lnSpc>
                        <a:spcAft>
                          <a:spcPts val="0"/>
                        </a:spcAft>
                      </a:pPr>
                      <a:r>
                        <a:rPr lang="en-GB" sz="1800" dirty="0" smtClean="0">
                          <a:solidFill>
                            <a:schemeClr val="tx1"/>
                          </a:solidFill>
                          <a:effectLst/>
                          <a:latin typeface="+mn-lt"/>
                          <a:ea typeface="Calibri"/>
                          <a:cs typeface="Times New Roman"/>
                        </a:rPr>
                        <a:t>71.8</a:t>
                      </a:r>
                      <a:endParaRPr lang="en-GB" sz="1800" dirty="0">
                        <a:solidFill>
                          <a:schemeClr val="tx1"/>
                        </a:solidFill>
                        <a:effectLst/>
                        <a:latin typeface="+mn-lt"/>
                        <a:ea typeface="Calibri"/>
                        <a:cs typeface="Times New Roman"/>
                      </a:endParaRPr>
                    </a:p>
                  </a:txBody>
                  <a:tcPr marL="68580" marR="68580" marT="0" marB="0">
                    <a:solidFill>
                      <a:srgbClr val="FFFF99"/>
                    </a:solidFill>
                  </a:tcPr>
                </a:tc>
                <a:tc>
                  <a:txBody>
                    <a:bodyPr/>
                    <a:lstStyle/>
                    <a:p>
                      <a:pPr algn="ctr">
                        <a:lnSpc>
                          <a:spcPct val="115000"/>
                        </a:lnSpc>
                        <a:spcAft>
                          <a:spcPts val="0"/>
                        </a:spcAft>
                      </a:pPr>
                      <a:r>
                        <a:rPr lang="en-GB" sz="1800" dirty="0" smtClean="0">
                          <a:solidFill>
                            <a:schemeClr val="tx1"/>
                          </a:solidFill>
                          <a:effectLst/>
                          <a:latin typeface="+mn-lt"/>
                          <a:ea typeface="Calibri"/>
                          <a:cs typeface="Times New Roman"/>
                        </a:rPr>
                        <a:t>70.4</a:t>
                      </a:r>
                      <a:endParaRPr lang="en-GB" sz="1800" dirty="0">
                        <a:solidFill>
                          <a:schemeClr val="tx1"/>
                        </a:solidFill>
                        <a:effectLst/>
                        <a:latin typeface="+mn-lt"/>
                        <a:ea typeface="Calibri"/>
                        <a:cs typeface="Times New Roman"/>
                      </a:endParaRPr>
                    </a:p>
                  </a:txBody>
                  <a:tcPr marL="68580" marR="68580" marT="0" marB="0">
                    <a:solidFill>
                      <a:srgbClr val="FFFF99"/>
                    </a:solidFill>
                  </a:tcPr>
                </a:tc>
                <a:tc>
                  <a:txBody>
                    <a:bodyPr/>
                    <a:lstStyle/>
                    <a:p>
                      <a:pPr algn="ctr">
                        <a:lnSpc>
                          <a:spcPct val="115000"/>
                        </a:lnSpc>
                        <a:spcAft>
                          <a:spcPts val="0"/>
                        </a:spcAft>
                      </a:pPr>
                      <a:r>
                        <a:rPr lang="en-GB" sz="1800" dirty="0" smtClean="0">
                          <a:solidFill>
                            <a:schemeClr val="tx1"/>
                          </a:solidFill>
                          <a:effectLst/>
                          <a:latin typeface="+mn-lt"/>
                          <a:ea typeface="Calibri"/>
                          <a:cs typeface="Times New Roman"/>
                        </a:rPr>
                        <a:t>76.0</a:t>
                      </a:r>
                      <a:endParaRPr lang="en-GB" sz="1800" dirty="0">
                        <a:solidFill>
                          <a:schemeClr val="tx1"/>
                        </a:solidFill>
                        <a:effectLst/>
                        <a:latin typeface="+mn-lt"/>
                        <a:ea typeface="Calibri"/>
                        <a:cs typeface="Times New Roman"/>
                      </a:endParaRPr>
                    </a:p>
                  </a:txBody>
                  <a:tcPr marL="68580" marR="68580" marT="0" marB="0">
                    <a:solidFill>
                      <a:srgbClr val="FFFF99"/>
                    </a:solidFill>
                  </a:tcPr>
                </a:tc>
                <a:tc vMerge="1">
                  <a:txBody>
                    <a:bodyPr/>
                    <a:lstStyle/>
                    <a:p>
                      <a:endParaRPr lang="en-GB"/>
                    </a:p>
                  </a:txBody>
                  <a:tcPr/>
                </a:tc>
                <a:tc>
                  <a:txBody>
                    <a:bodyPr/>
                    <a:lstStyle/>
                    <a:p>
                      <a:pPr algn="ctr">
                        <a:lnSpc>
                          <a:spcPct val="115000"/>
                        </a:lnSpc>
                        <a:spcAft>
                          <a:spcPts val="0"/>
                        </a:spcAft>
                      </a:pPr>
                      <a:r>
                        <a:rPr lang="en-GB" sz="1800" dirty="0" smtClean="0">
                          <a:solidFill>
                            <a:schemeClr val="tx1"/>
                          </a:solidFill>
                          <a:effectLst/>
                          <a:latin typeface="+mn-lt"/>
                          <a:ea typeface="Calibri"/>
                          <a:cs typeface="Times New Roman"/>
                        </a:rPr>
                        <a:t>74.7</a:t>
                      </a:r>
                      <a:endParaRPr lang="en-GB" sz="1800" dirty="0">
                        <a:solidFill>
                          <a:schemeClr val="tx1"/>
                        </a:solidFill>
                        <a:effectLst/>
                        <a:latin typeface="+mn-lt"/>
                        <a:ea typeface="Calibri"/>
                        <a:cs typeface="Times New Roman"/>
                      </a:endParaRPr>
                    </a:p>
                  </a:txBody>
                  <a:tcPr marL="68580" marR="68580" marT="0" marB="0">
                    <a:solidFill>
                      <a:srgbClr val="FFFF99"/>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800" dirty="0" smtClean="0">
                          <a:solidFill>
                            <a:schemeClr val="tx1"/>
                          </a:solidFill>
                          <a:effectLst/>
                          <a:latin typeface="+mn-lt"/>
                          <a:ea typeface="Calibri"/>
                          <a:cs typeface="Times New Roman"/>
                        </a:rPr>
                        <a:t>Above</a:t>
                      </a:r>
                    </a:p>
                  </a:txBody>
                  <a:tcPr marL="68580" marR="68580" marT="0" marB="0">
                    <a:solidFill>
                      <a:srgbClr val="00B050"/>
                    </a:solidFill>
                  </a:tcPr>
                </a:tc>
              </a:tr>
              <a:tr h="534688">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800" b="0" dirty="0" smtClean="0">
                          <a:solidFill>
                            <a:schemeClr val="tx1"/>
                          </a:solidFill>
                          <a:effectLst/>
                          <a:latin typeface="+mn-lt"/>
                        </a:rPr>
                        <a:t>% GCSEs A*-C in mathematics</a:t>
                      </a:r>
                    </a:p>
                  </a:txBody>
                  <a:tcPr marL="68580" marR="68580" marT="0" marB="0">
                    <a:solidFill>
                      <a:srgbClr val="FFFF99"/>
                    </a:solidFill>
                  </a:tcPr>
                </a:tc>
                <a:tc>
                  <a:txBody>
                    <a:bodyPr/>
                    <a:lstStyle/>
                    <a:p>
                      <a:pPr algn="ctr">
                        <a:lnSpc>
                          <a:spcPct val="115000"/>
                        </a:lnSpc>
                        <a:spcAft>
                          <a:spcPts val="0"/>
                        </a:spcAft>
                      </a:pPr>
                      <a:r>
                        <a:rPr lang="en-GB" sz="1800" dirty="0" smtClean="0">
                          <a:solidFill>
                            <a:schemeClr val="tx1"/>
                          </a:solidFill>
                          <a:effectLst/>
                          <a:latin typeface="+mn-lt"/>
                          <a:ea typeface="Calibri"/>
                          <a:cs typeface="Times New Roman"/>
                        </a:rPr>
                        <a:t>67.7</a:t>
                      </a:r>
                      <a:endParaRPr lang="en-GB" sz="1800" dirty="0">
                        <a:solidFill>
                          <a:schemeClr val="tx1"/>
                        </a:solidFill>
                        <a:effectLst/>
                        <a:latin typeface="+mn-lt"/>
                        <a:ea typeface="Calibri"/>
                        <a:cs typeface="Times New Roman"/>
                      </a:endParaRPr>
                    </a:p>
                  </a:txBody>
                  <a:tcPr marL="68580" marR="68580" marT="0" marB="0">
                    <a:solidFill>
                      <a:srgbClr val="FFFF99"/>
                    </a:solidFill>
                  </a:tcPr>
                </a:tc>
                <a:tc>
                  <a:txBody>
                    <a:bodyPr/>
                    <a:lstStyle/>
                    <a:p>
                      <a:pPr algn="ctr">
                        <a:lnSpc>
                          <a:spcPct val="115000"/>
                        </a:lnSpc>
                        <a:spcAft>
                          <a:spcPts val="0"/>
                        </a:spcAft>
                      </a:pPr>
                      <a:r>
                        <a:rPr lang="en-GB" sz="1800" dirty="0" smtClean="0">
                          <a:solidFill>
                            <a:schemeClr val="tx1"/>
                          </a:solidFill>
                          <a:effectLst/>
                          <a:latin typeface="+mn-lt"/>
                          <a:ea typeface="Calibri"/>
                          <a:cs typeface="Times New Roman"/>
                        </a:rPr>
                        <a:t>66.6</a:t>
                      </a:r>
                      <a:endParaRPr lang="en-GB" sz="1800" dirty="0">
                        <a:solidFill>
                          <a:schemeClr val="tx1"/>
                        </a:solidFill>
                        <a:effectLst/>
                        <a:latin typeface="+mn-lt"/>
                        <a:ea typeface="Calibri"/>
                        <a:cs typeface="Times New Roman"/>
                      </a:endParaRPr>
                    </a:p>
                  </a:txBody>
                  <a:tcPr marL="68580" marR="68580" marT="0" marB="0">
                    <a:solidFill>
                      <a:srgbClr val="FFFF99"/>
                    </a:solidFill>
                  </a:tcPr>
                </a:tc>
                <a:tc>
                  <a:txBody>
                    <a:bodyPr/>
                    <a:lstStyle/>
                    <a:p>
                      <a:pPr algn="ctr">
                        <a:lnSpc>
                          <a:spcPct val="115000"/>
                        </a:lnSpc>
                        <a:spcAft>
                          <a:spcPts val="0"/>
                        </a:spcAft>
                      </a:pPr>
                      <a:r>
                        <a:rPr lang="en-GB" sz="1800" dirty="0" smtClean="0">
                          <a:solidFill>
                            <a:schemeClr val="tx1"/>
                          </a:solidFill>
                          <a:effectLst/>
                          <a:latin typeface="+mn-lt"/>
                          <a:ea typeface="Calibri"/>
                          <a:cs typeface="Times New Roman"/>
                        </a:rPr>
                        <a:t>68.0</a:t>
                      </a:r>
                      <a:endParaRPr lang="en-GB" sz="1800" dirty="0">
                        <a:solidFill>
                          <a:schemeClr val="tx1"/>
                        </a:solidFill>
                        <a:effectLst/>
                        <a:latin typeface="+mn-lt"/>
                        <a:ea typeface="Calibri"/>
                        <a:cs typeface="Times New Roman"/>
                      </a:endParaRPr>
                    </a:p>
                  </a:txBody>
                  <a:tcPr marL="68580" marR="68580" marT="0" marB="0">
                    <a:solidFill>
                      <a:srgbClr val="FFFF99"/>
                    </a:solidFill>
                  </a:tcPr>
                </a:tc>
                <a:tc vMerge="1">
                  <a:txBody>
                    <a:bodyPr/>
                    <a:lstStyle/>
                    <a:p>
                      <a:endParaRPr lang="en-GB"/>
                    </a:p>
                  </a:txBody>
                  <a:tcPr/>
                </a:tc>
                <a:tc>
                  <a:txBody>
                    <a:bodyPr/>
                    <a:lstStyle/>
                    <a:p>
                      <a:pPr algn="ctr">
                        <a:lnSpc>
                          <a:spcPct val="115000"/>
                        </a:lnSpc>
                        <a:spcAft>
                          <a:spcPts val="0"/>
                        </a:spcAft>
                      </a:pPr>
                      <a:r>
                        <a:rPr lang="en-GB" sz="1800" dirty="0" smtClean="0">
                          <a:solidFill>
                            <a:schemeClr val="tx1"/>
                          </a:solidFill>
                          <a:effectLst/>
                          <a:latin typeface="+mn-lt"/>
                          <a:ea typeface="Calibri"/>
                          <a:cs typeface="Times New Roman"/>
                        </a:rPr>
                        <a:t>68.5</a:t>
                      </a:r>
                      <a:endParaRPr lang="en-GB" sz="1800" dirty="0">
                        <a:solidFill>
                          <a:schemeClr val="tx1"/>
                        </a:solidFill>
                        <a:effectLst/>
                        <a:latin typeface="+mn-lt"/>
                        <a:ea typeface="Calibri"/>
                        <a:cs typeface="Times New Roman"/>
                      </a:endParaRPr>
                    </a:p>
                  </a:txBody>
                  <a:tcPr marL="68580" marR="68580" marT="0" marB="0">
                    <a:solidFill>
                      <a:srgbClr val="FFFF99"/>
                    </a:solidFill>
                  </a:tcPr>
                </a:tc>
                <a:tc>
                  <a:txBody>
                    <a:bodyPr/>
                    <a:lstStyle/>
                    <a:p>
                      <a:pPr algn="ctr">
                        <a:lnSpc>
                          <a:spcPct val="115000"/>
                        </a:lnSpc>
                        <a:spcAft>
                          <a:spcPts val="0"/>
                        </a:spcAft>
                      </a:pPr>
                      <a:r>
                        <a:rPr lang="en-GB" sz="1800" dirty="0" smtClean="0">
                          <a:solidFill>
                            <a:schemeClr val="tx1"/>
                          </a:solidFill>
                          <a:effectLst/>
                          <a:latin typeface="+mn-lt"/>
                          <a:ea typeface="Calibri"/>
                          <a:cs typeface="Times New Roman"/>
                        </a:rPr>
                        <a:t>Below</a:t>
                      </a:r>
                    </a:p>
                  </a:txBody>
                  <a:tcPr marL="68580" marR="68580" marT="0" marB="0">
                    <a:solidFill>
                      <a:srgbClr val="FFC000"/>
                    </a:solidFill>
                  </a:tcPr>
                </a:tc>
              </a:tr>
              <a:tr h="534688">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800" b="0" dirty="0" smtClean="0">
                          <a:solidFill>
                            <a:schemeClr val="tx1"/>
                          </a:solidFill>
                          <a:effectLst/>
                          <a:latin typeface="+mn-lt"/>
                        </a:rPr>
                        <a:t>% English Baccalaureate</a:t>
                      </a:r>
                    </a:p>
                  </a:txBody>
                  <a:tcPr marL="68580" marR="68580" marT="0" marB="0">
                    <a:solidFill>
                      <a:srgbClr val="FFFF99"/>
                    </a:solidFill>
                  </a:tcPr>
                </a:tc>
                <a:tc>
                  <a:txBody>
                    <a:bodyPr/>
                    <a:lstStyle/>
                    <a:p>
                      <a:pPr algn="ctr">
                        <a:lnSpc>
                          <a:spcPct val="115000"/>
                        </a:lnSpc>
                        <a:spcAft>
                          <a:spcPts val="0"/>
                        </a:spcAft>
                      </a:pPr>
                      <a:r>
                        <a:rPr lang="en-GB" sz="1800" dirty="0" smtClean="0">
                          <a:solidFill>
                            <a:schemeClr val="tx1"/>
                          </a:solidFill>
                          <a:effectLst/>
                          <a:latin typeface="+mn-lt"/>
                          <a:ea typeface="Calibri"/>
                          <a:cs typeface="Times New Roman"/>
                        </a:rPr>
                        <a:t>26.8</a:t>
                      </a:r>
                      <a:endParaRPr lang="en-GB" sz="1800" dirty="0">
                        <a:solidFill>
                          <a:schemeClr val="tx1"/>
                        </a:solidFill>
                        <a:effectLst/>
                        <a:latin typeface="+mn-lt"/>
                        <a:ea typeface="Calibri"/>
                        <a:cs typeface="Times New Roman"/>
                      </a:endParaRPr>
                    </a:p>
                  </a:txBody>
                  <a:tcPr marL="68580" marR="68580" marT="0" marB="0">
                    <a:solidFill>
                      <a:srgbClr val="FFFF99"/>
                    </a:solidFill>
                  </a:tcPr>
                </a:tc>
                <a:tc>
                  <a:txBody>
                    <a:bodyPr/>
                    <a:lstStyle/>
                    <a:p>
                      <a:pPr algn="ctr">
                        <a:lnSpc>
                          <a:spcPct val="115000"/>
                        </a:lnSpc>
                        <a:spcAft>
                          <a:spcPts val="0"/>
                        </a:spcAft>
                      </a:pPr>
                      <a:r>
                        <a:rPr lang="en-GB" sz="1800" dirty="0" smtClean="0">
                          <a:solidFill>
                            <a:schemeClr val="tx1"/>
                          </a:solidFill>
                          <a:effectLst/>
                          <a:latin typeface="+mn-lt"/>
                          <a:ea typeface="Calibri"/>
                          <a:cs typeface="Times New Roman"/>
                        </a:rPr>
                        <a:t>26.5</a:t>
                      </a:r>
                      <a:endParaRPr lang="en-GB" sz="1800" dirty="0">
                        <a:solidFill>
                          <a:schemeClr val="tx1"/>
                        </a:solidFill>
                        <a:effectLst/>
                        <a:latin typeface="+mn-lt"/>
                        <a:ea typeface="Calibri"/>
                        <a:cs typeface="Times New Roman"/>
                      </a:endParaRPr>
                    </a:p>
                  </a:txBody>
                  <a:tcPr marL="68580" marR="68580" marT="0" marB="0">
                    <a:solidFill>
                      <a:srgbClr val="FFFF99"/>
                    </a:solidFill>
                  </a:tcPr>
                </a:tc>
                <a:tc>
                  <a:txBody>
                    <a:bodyPr/>
                    <a:lstStyle/>
                    <a:p>
                      <a:pPr algn="ctr">
                        <a:lnSpc>
                          <a:spcPct val="115000"/>
                        </a:lnSpc>
                        <a:spcAft>
                          <a:spcPts val="0"/>
                        </a:spcAft>
                      </a:pPr>
                      <a:r>
                        <a:rPr lang="en-GB" sz="1800" dirty="0" smtClean="0">
                          <a:solidFill>
                            <a:schemeClr val="tx1"/>
                          </a:solidFill>
                          <a:effectLst/>
                          <a:latin typeface="+mn-lt"/>
                          <a:ea typeface="Calibri"/>
                          <a:cs typeface="Times New Roman"/>
                        </a:rPr>
                        <a:t>29.5</a:t>
                      </a:r>
                      <a:endParaRPr lang="en-GB" sz="1800" dirty="0">
                        <a:solidFill>
                          <a:schemeClr val="tx1"/>
                        </a:solidFill>
                        <a:effectLst/>
                        <a:latin typeface="+mn-lt"/>
                        <a:ea typeface="Calibri"/>
                        <a:cs typeface="Times New Roman"/>
                      </a:endParaRPr>
                    </a:p>
                  </a:txBody>
                  <a:tcPr marL="68580" marR="68580" marT="0" marB="0">
                    <a:solidFill>
                      <a:srgbClr val="FFFF99"/>
                    </a:solidFill>
                  </a:tcPr>
                </a:tc>
                <a:tc vMerge="1">
                  <a:txBody>
                    <a:bodyPr/>
                    <a:lstStyle/>
                    <a:p>
                      <a:endParaRPr lang="en-GB"/>
                    </a:p>
                  </a:txBody>
                  <a:tcPr/>
                </a:tc>
                <a:tc>
                  <a:txBody>
                    <a:bodyPr/>
                    <a:lstStyle/>
                    <a:p>
                      <a:pPr algn="ctr">
                        <a:lnSpc>
                          <a:spcPct val="115000"/>
                        </a:lnSpc>
                        <a:spcAft>
                          <a:spcPts val="0"/>
                        </a:spcAft>
                      </a:pPr>
                      <a:r>
                        <a:rPr lang="en-GB" sz="1800" dirty="0" smtClean="0">
                          <a:solidFill>
                            <a:schemeClr val="tx1"/>
                          </a:solidFill>
                          <a:effectLst/>
                          <a:latin typeface="+mn-lt"/>
                          <a:ea typeface="Calibri"/>
                          <a:cs typeface="Times New Roman"/>
                        </a:rPr>
                        <a:t>24.6</a:t>
                      </a:r>
                      <a:endParaRPr lang="en-GB" sz="1800" dirty="0">
                        <a:solidFill>
                          <a:schemeClr val="tx1"/>
                        </a:solidFill>
                        <a:effectLst/>
                        <a:latin typeface="+mn-lt"/>
                        <a:ea typeface="Calibri"/>
                        <a:cs typeface="Times New Roman"/>
                      </a:endParaRPr>
                    </a:p>
                  </a:txBody>
                  <a:tcPr marL="68580" marR="68580" marT="0" marB="0">
                    <a:solidFill>
                      <a:srgbClr val="FFFF99"/>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800" dirty="0" smtClean="0">
                          <a:solidFill>
                            <a:schemeClr val="tx1"/>
                          </a:solidFill>
                          <a:effectLst/>
                          <a:latin typeface="+mn-lt"/>
                          <a:ea typeface="Calibri"/>
                          <a:cs typeface="Times New Roman"/>
                        </a:rPr>
                        <a:t>Above</a:t>
                      </a:r>
                    </a:p>
                  </a:txBody>
                  <a:tcPr marL="68580" marR="68580" marT="0" marB="0">
                    <a:solidFill>
                      <a:srgbClr val="00B050"/>
                    </a:solidFill>
                  </a:tcPr>
                </a:tc>
              </a:tr>
              <a:tr h="458304">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800" b="0" dirty="0" smtClean="0">
                          <a:solidFill>
                            <a:schemeClr val="tx1"/>
                          </a:solidFill>
                          <a:effectLst/>
                          <a:latin typeface="+mn-lt"/>
                        </a:rPr>
                        <a:t>Progress</a:t>
                      </a:r>
                      <a:r>
                        <a:rPr lang="en-GB" sz="1800" b="0" baseline="0" dirty="0" smtClean="0">
                          <a:solidFill>
                            <a:schemeClr val="tx1"/>
                          </a:solidFill>
                          <a:effectLst/>
                          <a:latin typeface="+mn-lt"/>
                        </a:rPr>
                        <a:t> 8 Score</a:t>
                      </a:r>
                      <a:endParaRPr lang="en-GB" sz="1800" b="0" dirty="0" smtClean="0">
                        <a:solidFill>
                          <a:schemeClr val="tx1"/>
                        </a:solidFill>
                        <a:effectLst/>
                        <a:latin typeface="+mn-lt"/>
                      </a:endParaRPr>
                    </a:p>
                  </a:txBody>
                  <a:tcPr marL="68580" marR="68580" marT="0" marB="0">
                    <a:solidFill>
                      <a:srgbClr val="FFFF99"/>
                    </a:solidFill>
                  </a:tcPr>
                </a:tc>
                <a:tc>
                  <a:txBody>
                    <a:bodyPr/>
                    <a:lstStyle/>
                    <a:p>
                      <a:pPr algn="ctr">
                        <a:lnSpc>
                          <a:spcPct val="115000"/>
                        </a:lnSpc>
                        <a:spcAft>
                          <a:spcPts val="0"/>
                        </a:spcAft>
                      </a:pPr>
                      <a:endParaRPr lang="en-GB" sz="1800" dirty="0">
                        <a:solidFill>
                          <a:schemeClr val="tx1"/>
                        </a:solidFill>
                        <a:effectLst/>
                        <a:latin typeface="+mn-lt"/>
                        <a:ea typeface="Calibri"/>
                        <a:cs typeface="Times New Roman"/>
                      </a:endParaRPr>
                    </a:p>
                  </a:txBody>
                  <a:tcPr marL="68580" marR="68580" marT="0" marB="0">
                    <a:solidFill>
                      <a:schemeClr val="bg1">
                        <a:lumMod val="95000"/>
                      </a:schemeClr>
                    </a:solidFill>
                  </a:tcPr>
                </a:tc>
                <a:tc>
                  <a:txBody>
                    <a:bodyPr/>
                    <a:lstStyle/>
                    <a:p>
                      <a:pPr algn="ctr">
                        <a:lnSpc>
                          <a:spcPct val="115000"/>
                        </a:lnSpc>
                        <a:spcAft>
                          <a:spcPts val="0"/>
                        </a:spcAft>
                      </a:pPr>
                      <a:endParaRPr lang="en-GB" sz="1800" dirty="0">
                        <a:solidFill>
                          <a:schemeClr val="tx1"/>
                        </a:solidFill>
                        <a:effectLst/>
                        <a:latin typeface="+mn-lt"/>
                        <a:ea typeface="Calibri"/>
                        <a:cs typeface="Times New Roman"/>
                      </a:endParaRPr>
                    </a:p>
                  </a:txBody>
                  <a:tcPr marL="68580" marR="68580" marT="0" marB="0">
                    <a:solidFill>
                      <a:schemeClr val="bg1">
                        <a:lumMod val="95000"/>
                      </a:schemeClr>
                    </a:solidFill>
                  </a:tcPr>
                </a:tc>
                <a:tc>
                  <a:txBody>
                    <a:bodyPr/>
                    <a:lstStyle/>
                    <a:p>
                      <a:pPr algn="ctr">
                        <a:lnSpc>
                          <a:spcPct val="115000"/>
                        </a:lnSpc>
                        <a:spcAft>
                          <a:spcPts val="0"/>
                        </a:spcAft>
                      </a:pPr>
                      <a:r>
                        <a:rPr lang="en-GB" sz="1800" dirty="0" smtClean="0">
                          <a:solidFill>
                            <a:schemeClr val="tx1"/>
                          </a:solidFill>
                          <a:effectLst/>
                          <a:latin typeface="+mn-lt"/>
                          <a:ea typeface="Calibri"/>
                          <a:cs typeface="Times New Roman"/>
                        </a:rPr>
                        <a:t>-0.04</a:t>
                      </a:r>
                      <a:endParaRPr lang="en-GB" sz="1800" dirty="0">
                        <a:solidFill>
                          <a:schemeClr val="tx1"/>
                        </a:solidFill>
                        <a:effectLst/>
                        <a:latin typeface="+mn-lt"/>
                        <a:ea typeface="Calibri"/>
                        <a:cs typeface="Times New Roman"/>
                      </a:endParaRPr>
                    </a:p>
                  </a:txBody>
                  <a:tcPr marL="68580" marR="68580" marT="0" marB="0">
                    <a:solidFill>
                      <a:srgbClr val="FFFF99"/>
                    </a:solidFill>
                  </a:tcPr>
                </a:tc>
                <a:tc>
                  <a:txBody>
                    <a:bodyPr/>
                    <a:lstStyle/>
                    <a:p>
                      <a:pPr marL="0" marR="0" lvl="1" indent="0" algn="ctr" defTabSz="914400" rtl="0" eaLnBrk="1" fontAlgn="auto" latinLnBrk="0" hangingPunct="1">
                        <a:lnSpc>
                          <a:spcPct val="115000"/>
                        </a:lnSpc>
                        <a:spcBef>
                          <a:spcPts val="0"/>
                        </a:spcBef>
                        <a:spcAft>
                          <a:spcPts val="0"/>
                        </a:spcAft>
                        <a:buClrTx/>
                        <a:buSzTx/>
                        <a:buFontTx/>
                        <a:buNone/>
                        <a:tabLst/>
                        <a:defRPr/>
                      </a:pPr>
                      <a:endParaRPr lang="en-GB" sz="1800" b="1" dirty="0" smtClean="0">
                        <a:solidFill>
                          <a:schemeClr val="tx1"/>
                        </a:solidFill>
                        <a:effectLst/>
                        <a:latin typeface="Wingdings" panose="05000000000000000000" pitchFamily="2" charset="2"/>
                        <a:ea typeface="Calibri"/>
                        <a:cs typeface="Times New Roman"/>
                      </a:endParaRPr>
                    </a:p>
                  </a:txBody>
                  <a:tcPr marL="0" marR="0" marT="0" marB="0" anchor="ctr">
                    <a:solidFill>
                      <a:schemeClr val="bg1">
                        <a:lumMod val="95000"/>
                      </a:schemeClr>
                    </a:solidFill>
                  </a:tcPr>
                </a:tc>
                <a:tc>
                  <a:txBody>
                    <a:bodyPr/>
                    <a:lstStyle/>
                    <a:p>
                      <a:pPr algn="ctr">
                        <a:lnSpc>
                          <a:spcPct val="115000"/>
                        </a:lnSpc>
                        <a:spcAft>
                          <a:spcPts val="0"/>
                        </a:spcAft>
                      </a:pPr>
                      <a:r>
                        <a:rPr lang="en-GB" sz="1800" dirty="0" smtClean="0">
                          <a:solidFill>
                            <a:schemeClr val="tx1"/>
                          </a:solidFill>
                          <a:effectLst/>
                          <a:latin typeface="+mn-lt"/>
                          <a:ea typeface="Calibri"/>
                          <a:cs typeface="Times New Roman"/>
                        </a:rPr>
                        <a:t>-0.03</a:t>
                      </a:r>
                      <a:endParaRPr lang="en-GB" sz="1800" dirty="0">
                        <a:solidFill>
                          <a:schemeClr val="tx1"/>
                        </a:solidFill>
                        <a:effectLst/>
                        <a:latin typeface="+mn-lt"/>
                        <a:ea typeface="Calibri"/>
                        <a:cs typeface="Times New Roman"/>
                      </a:endParaRPr>
                    </a:p>
                  </a:txBody>
                  <a:tcPr marL="68580" marR="68580" marT="0" marB="0">
                    <a:solidFill>
                      <a:srgbClr val="FFFF99"/>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800" dirty="0" smtClean="0">
                          <a:solidFill>
                            <a:schemeClr val="tx1"/>
                          </a:solidFill>
                          <a:effectLst/>
                          <a:latin typeface="+mn-lt"/>
                          <a:ea typeface="Calibri"/>
                          <a:cs typeface="Times New Roman"/>
                        </a:rPr>
                        <a:t>Below</a:t>
                      </a:r>
                    </a:p>
                  </a:txBody>
                  <a:tcPr marL="68580" marR="68580" marT="0" marB="0">
                    <a:solidFill>
                      <a:srgbClr val="FFC000"/>
                    </a:solidFill>
                  </a:tcPr>
                </a:tc>
              </a:tr>
            </a:tbl>
          </a:graphicData>
        </a:graphic>
      </p:graphicFrame>
    </p:spTree>
    <p:extLst>
      <p:ext uri="{BB962C8B-B14F-4D97-AF65-F5344CB8AC3E}">
        <p14:creationId xmlns:p14="http://schemas.microsoft.com/office/powerpoint/2010/main" val="2215874165"/>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0" y="332656"/>
            <a:ext cx="9144000" cy="7200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charset="0"/>
                <a:cs typeface="Arial" charset="0"/>
              </a:defRPr>
            </a:lvl2pPr>
            <a:lvl3pPr algn="ctr" rtl="0" eaLnBrk="1" fontAlgn="base" hangingPunct="1">
              <a:spcBef>
                <a:spcPct val="0"/>
              </a:spcBef>
              <a:spcAft>
                <a:spcPct val="0"/>
              </a:spcAft>
              <a:defRPr sz="3600" b="1">
                <a:solidFill>
                  <a:srgbClr val="4283C4"/>
                </a:solidFill>
                <a:latin typeface="Arial" charset="0"/>
                <a:cs typeface="Arial" charset="0"/>
              </a:defRPr>
            </a:lvl3pPr>
            <a:lvl4pPr algn="ctr" rtl="0" eaLnBrk="1" fontAlgn="base" hangingPunct="1">
              <a:spcBef>
                <a:spcPct val="0"/>
              </a:spcBef>
              <a:spcAft>
                <a:spcPct val="0"/>
              </a:spcAft>
              <a:defRPr sz="3600" b="1">
                <a:solidFill>
                  <a:srgbClr val="4283C4"/>
                </a:solidFill>
                <a:latin typeface="Arial" charset="0"/>
                <a:cs typeface="Arial" charset="0"/>
              </a:defRPr>
            </a:lvl4pPr>
            <a:lvl5pPr algn="ctr" rtl="0" eaLnBrk="1" fontAlgn="base" hangingPunct="1">
              <a:spcBef>
                <a:spcPct val="0"/>
              </a:spcBef>
              <a:spcAft>
                <a:spcPct val="0"/>
              </a:spcAft>
              <a:defRPr sz="3600" b="1">
                <a:solidFill>
                  <a:srgbClr val="4283C4"/>
                </a:solidFill>
                <a:latin typeface="Arial" charset="0"/>
                <a:cs typeface="Arial" charset="0"/>
              </a:defRPr>
            </a:lvl5pPr>
            <a:lvl6pPr marL="457200" algn="ctr" rtl="0" eaLnBrk="1" fontAlgn="base" hangingPunct="1">
              <a:spcBef>
                <a:spcPct val="0"/>
              </a:spcBef>
              <a:spcAft>
                <a:spcPct val="0"/>
              </a:spcAft>
              <a:defRPr sz="3600" b="1">
                <a:solidFill>
                  <a:srgbClr val="4283C4"/>
                </a:solidFill>
                <a:latin typeface="Arial" charset="0"/>
                <a:cs typeface="Arial" charset="0"/>
              </a:defRPr>
            </a:lvl6pPr>
            <a:lvl7pPr marL="914400" algn="ctr" rtl="0" eaLnBrk="1" fontAlgn="base" hangingPunct="1">
              <a:spcBef>
                <a:spcPct val="0"/>
              </a:spcBef>
              <a:spcAft>
                <a:spcPct val="0"/>
              </a:spcAft>
              <a:defRPr sz="3600" b="1">
                <a:solidFill>
                  <a:srgbClr val="4283C4"/>
                </a:solidFill>
                <a:latin typeface="Arial" charset="0"/>
                <a:cs typeface="Arial" charset="0"/>
              </a:defRPr>
            </a:lvl7pPr>
            <a:lvl8pPr marL="1371600" algn="ctr" rtl="0" eaLnBrk="1" fontAlgn="base" hangingPunct="1">
              <a:spcBef>
                <a:spcPct val="0"/>
              </a:spcBef>
              <a:spcAft>
                <a:spcPct val="0"/>
              </a:spcAft>
              <a:defRPr sz="3600" b="1">
                <a:solidFill>
                  <a:srgbClr val="4283C4"/>
                </a:solidFill>
                <a:latin typeface="Arial" charset="0"/>
                <a:cs typeface="Arial" charset="0"/>
              </a:defRPr>
            </a:lvl8pPr>
            <a:lvl9pPr marL="1828800" algn="ctr" rtl="0" eaLnBrk="1" fontAlgn="base" hangingPunct="1">
              <a:spcBef>
                <a:spcPct val="0"/>
              </a:spcBef>
              <a:spcAft>
                <a:spcPct val="0"/>
              </a:spcAft>
              <a:defRPr sz="3600" b="1">
                <a:solidFill>
                  <a:srgbClr val="4283C4"/>
                </a:solidFill>
                <a:latin typeface="Arial" charset="0"/>
                <a:cs typeface="Arial" charset="0"/>
              </a:defRPr>
            </a:lvl9pPr>
          </a:lstStyle>
          <a:p>
            <a:r>
              <a:rPr lang="en-GB" sz="4000" dirty="0" smtClean="0">
                <a:latin typeface="+mj-lt"/>
              </a:rPr>
              <a:t>KEY STAGE 4 - 2016 </a:t>
            </a:r>
            <a:r>
              <a:rPr lang="en-GB" sz="4000" dirty="0">
                <a:latin typeface="+mj-lt"/>
              </a:rPr>
              <a:t>R</a:t>
            </a:r>
            <a:r>
              <a:rPr lang="en-GB" sz="4000" dirty="0" smtClean="0">
                <a:latin typeface="+mj-lt"/>
              </a:rPr>
              <a:t>ESULTS CONTINUED</a:t>
            </a:r>
          </a:p>
        </p:txBody>
      </p:sp>
      <p:sp>
        <p:nvSpPr>
          <p:cNvPr id="2" name="Rectangle 1"/>
          <p:cNvSpPr/>
          <p:nvPr/>
        </p:nvSpPr>
        <p:spPr>
          <a:xfrm>
            <a:off x="553695" y="1412776"/>
            <a:ext cx="7985638" cy="2677656"/>
          </a:xfrm>
          <a:prstGeom prst="rect">
            <a:avLst/>
          </a:prstGeom>
        </p:spPr>
        <p:txBody>
          <a:bodyPr wrap="square">
            <a:spAutoFit/>
          </a:bodyPr>
          <a:lstStyle/>
          <a:p>
            <a:pPr algn="just"/>
            <a:r>
              <a:rPr lang="en-GB" sz="2400" dirty="0"/>
              <a:t>Kent schools attaining at or above the </a:t>
            </a:r>
            <a:r>
              <a:rPr lang="en-GB" sz="2400" dirty="0" smtClean="0"/>
              <a:t>national average </a:t>
            </a:r>
            <a:r>
              <a:rPr lang="en-GB" sz="2400" dirty="0"/>
              <a:t>for the proportion of pupils achieving Grade C or above </a:t>
            </a:r>
            <a:r>
              <a:rPr lang="en-GB" sz="2400" dirty="0" smtClean="0"/>
              <a:t>in</a:t>
            </a:r>
            <a:r>
              <a:rPr lang="en-GB" sz="2400" dirty="0"/>
              <a:t> English and </a:t>
            </a:r>
            <a:r>
              <a:rPr lang="en-GB" sz="2400" dirty="0" smtClean="0"/>
              <a:t>mathematics:</a:t>
            </a:r>
            <a:endParaRPr lang="en-GB" sz="2400" dirty="0"/>
          </a:p>
          <a:p>
            <a:pPr algn="just"/>
            <a:endParaRPr lang="en-GB" sz="2400" dirty="0"/>
          </a:p>
          <a:p>
            <a:pPr marL="342900" lvl="0" indent="-342900" algn="just">
              <a:buFont typeface="Arial" panose="020B0604020202020204" pitchFamily="34" charset="0"/>
              <a:buChar char="•"/>
            </a:pPr>
            <a:r>
              <a:rPr lang="en-GB" sz="2400" dirty="0" smtClean="0"/>
              <a:t>2016 - </a:t>
            </a:r>
            <a:r>
              <a:rPr lang="en-GB" sz="2400" b="1" dirty="0" smtClean="0"/>
              <a:t>40 </a:t>
            </a:r>
            <a:r>
              <a:rPr lang="en-GB" sz="2400" b="1" dirty="0"/>
              <a:t>out of 98 </a:t>
            </a:r>
            <a:r>
              <a:rPr lang="en-GB" sz="2400" dirty="0"/>
              <a:t>Kent </a:t>
            </a:r>
            <a:r>
              <a:rPr lang="en-GB" sz="2400" dirty="0" smtClean="0"/>
              <a:t>schools and academies</a:t>
            </a:r>
          </a:p>
          <a:p>
            <a:pPr marL="342900" lvl="0" indent="-342900" algn="just">
              <a:buFont typeface="Arial" panose="020B0604020202020204" pitchFamily="34" charset="0"/>
              <a:buChar char="•"/>
            </a:pPr>
            <a:endParaRPr lang="en-GB" sz="2400" dirty="0"/>
          </a:p>
          <a:p>
            <a:pPr marL="342900" lvl="0" indent="-342900" algn="just">
              <a:buFont typeface="Arial" panose="020B0604020202020204" pitchFamily="34" charset="0"/>
              <a:buChar char="•"/>
            </a:pPr>
            <a:r>
              <a:rPr lang="en-GB" sz="2400" dirty="0" smtClean="0"/>
              <a:t>2015</a:t>
            </a:r>
            <a:r>
              <a:rPr lang="en-GB" sz="2400" b="1" dirty="0"/>
              <a:t> </a:t>
            </a:r>
            <a:r>
              <a:rPr lang="en-GB" sz="2400" b="1" dirty="0" smtClean="0"/>
              <a:t>- 43 </a:t>
            </a:r>
            <a:r>
              <a:rPr lang="en-GB" sz="2400" b="1" dirty="0"/>
              <a:t>out of 99 </a:t>
            </a:r>
            <a:r>
              <a:rPr lang="en-GB" sz="2400" dirty="0"/>
              <a:t>Kent </a:t>
            </a:r>
            <a:r>
              <a:rPr lang="en-GB" sz="2400" dirty="0" smtClean="0"/>
              <a:t>schools </a:t>
            </a:r>
            <a:r>
              <a:rPr lang="en-GB" sz="2400" dirty="0"/>
              <a:t>and </a:t>
            </a:r>
            <a:r>
              <a:rPr lang="en-GB" sz="2400" dirty="0" smtClean="0"/>
              <a:t>academies.</a:t>
            </a:r>
            <a:endParaRPr lang="en-GB" sz="2400" dirty="0"/>
          </a:p>
        </p:txBody>
      </p:sp>
    </p:spTree>
    <p:extLst>
      <p:ext uri="{BB962C8B-B14F-4D97-AF65-F5344CB8AC3E}">
        <p14:creationId xmlns:p14="http://schemas.microsoft.com/office/powerpoint/2010/main" val="258226603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0" y="0"/>
            <a:ext cx="9144000" cy="620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charset="0"/>
                <a:cs typeface="Arial" charset="0"/>
              </a:defRPr>
            </a:lvl2pPr>
            <a:lvl3pPr algn="ctr" rtl="0" eaLnBrk="1" fontAlgn="base" hangingPunct="1">
              <a:spcBef>
                <a:spcPct val="0"/>
              </a:spcBef>
              <a:spcAft>
                <a:spcPct val="0"/>
              </a:spcAft>
              <a:defRPr sz="3600" b="1">
                <a:solidFill>
                  <a:srgbClr val="4283C4"/>
                </a:solidFill>
                <a:latin typeface="Arial" charset="0"/>
                <a:cs typeface="Arial" charset="0"/>
              </a:defRPr>
            </a:lvl3pPr>
            <a:lvl4pPr algn="ctr" rtl="0" eaLnBrk="1" fontAlgn="base" hangingPunct="1">
              <a:spcBef>
                <a:spcPct val="0"/>
              </a:spcBef>
              <a:spcAft>
                <a:spcPct val="0"/>
              </a:spcAft>
              <a:defRPr sz="3600" b="1">
                <a:solidFill>
                  <a:srgbClr val="4283C4"/>
                </a:solidFill>
                <a:latin typeface="Arial" charset="0"/>
                <a:cs typeface="Arial" charset="0"/>
              </a:defRPr>
            </a:lvl4pPr>
            <a:lvl5pPr algn="ctr" rtl="0" eaLnBrk="1" fontAlgn="base" hangingPunct="1">
              <a:spcBef>
                <a:spcPct val="0"/>
              </a:spcBef>
              <a:spcAft>
                <a:spcPct val="0"/>
              </a:spcAft>
              <a:defRPr sz="3600" b="1">
                <a:solidFill>
                  <a:srgbClr val="4283C4"/>
                </a:solidFill>
                <a:latin typeface="Arial" charset="0"/>
                <a:cs typeface="Arial" charset="0"/>
              </a:defRPr>
            </a:lvl5pPr>
            <a:lvl6pPr marL="457200" algn="ctr" rtl="0" eaLnBrk="1" fontAlgn="base" hangingPunct="1">
              <a:spcBef>
                <a:spcPct val="0"/>
              </a:spcBef>
              <a:spcAft>
                <a:spcPct val="0"/>
              </a:spcAft>
              <a:defRPr sz="3600" b="1">
                <a:solidFill>
                  <a:srgbClr val="4283C4"/>
                </a:solidFill>
                <a:latin typeface="Arial" charset="0"/>
                <a:cs typeface="Arial" charset="0"/>
              </a:defRPr>
            </a:lvl6pPr>
            <a:lvl7pPr marL="914400" algn="ctr" rtl="0" eaLnBrk="1" fontAlgn="base" hangingPunct="1">
              <a:spcBef>
                <a:spcPct val="0"/>
              </a:spcBef>
              <a:spcAft>
                <a:spcPct val="0"/>
              </a:spcAft>
              <a:defRPr sz="3600" b="1">
                <a:solidFill>
                  <a:srgbClr val="4283C4"/>
                </a:solidFill>
                <a:latin typeface="Arial" charset="0"/>
                <a:cs typeface="Arial" charset="0"/>
              </a:defRPr>
            </a:lvl7pPr>
            <a:lvl8pPr marL="1371600" algn="ctr" rtl="0" eaLnBrk="1" fontAlgn="base" hangingPunct="1">
              <a:spcBef>
                <a:spcPct val="0"/>
              </a:spcBef>
              <a:spcAft>
                <a:spcPct val="0"/>
              </a:spcAft>
              <a:defRPr sz="3600" b="1">
                <a:solidFill>
                  <a:srgbClr val="4283C4"/>
                </a:solidFill>
                <a:latin typeface="Arial" charset="0"/>
                <a:cs typeface="Arial" charset="0"/>
              </a:defRPr>
            </a:lvl8pPr>
            <a:lvl9pPr marL="1828800" algn="ctr" rtl="0" eaLnBrk="1" fontAlgn="base" hangingPunct="1">
              <a:spcBef>
                <a:spcPct val="0"/>
              </a:spcBef>
              <a:spcAft>
                <a:spcPct val="0"/>
              </a:spcAft>
              <a:defRPr sz="3600" b="1">
                <a:solidFill>
                  <a:srgbClr val="4283C4"/>
                </a:solidFill>
                <a:latin typeface="Arial" charset="0"/>
                <a:cs typeface="Arial" charset="0"/>
              </a:defRPr>
            </a:lvl9pPr>
          </a:lstStyle>
          <a:p>
            <a:pPr algn="l"/>
            <a:r>
              <a:rPr lang="en-GB" sz="2800" dirty="0" smtClean="0">
                <a:latin typeface="+mj-lt"/>
              </a:rPr>
              <a:t>POST 16 - 2016 PROVISIONAL RESULTS</a:t>
            </a:r>
          </a:p>
        </p:txBody>
      </p:sp>
      <p:graphicFrame>
        <p:nvGraphicFramePr>
          <p:cNvPr id="4" name="Table 3"/>
          <p:cNvGraphicFramePr>
            <a:graphicFrameLocks noGrp="1"/>
          </p:cNvGraphicFramePr>
          <p:nvPr>
            <p:extLst>
              <p:ext uri="{D42A27DB-BD31-4B8C-83A1-F6EECF244321}">
                <p14:modId xmlns:p14="http://schemas.microsoft.com/office/powerpoint/2010/main" val="2308363729"/>
              </p:ext>
            </p:extLst>
          </p:nvPr>
        </p:nvGraphicFramePr>
        <p:xfrm>
          <a:off x="179512" y="620687"/>
          <a:ext cx="8712968" cy="5442081"/>
        </p:xfrm>
        <a:graphic>
          <a:graphicData uri="http://schemas.openxmlformats.org/drawingml/2006/table">
            <a:tbl>
              <a:tblPr firstRow="1" firstCol="1" bandRow="1">
                <a:tableStyleId>{5C22544A-7EE6-4342-B048-85BDC9FD1C3A}</a:tableStyleId>
              </a:tblPr>
              <a:tblGrid>
                <a:gridCol w="4320480"/>
                <a:gridCol w="1656184"/>
                <a:gridCol w="216024"/>
                <a:gridCol w="1296144"/>
                <a:gridCol w="1224136"/>
              </a:tblGrid>
              <a:tr h="1023182">
                <a:tc>
                  <a:txBody>
                    <a:bodyPr/>
                    <a:lstStyle/>
                    <a:p>
                      <a:pPr>
                        <a:lnSpc>
                          <a:spcPct val="115000"/>
                        </a:lnSpc>
                        <a:spcAft>
                          <a:spcPts val="0"/>
                        </a:spcAft>
                      </a:pPr>
                      <a:endParaRPr lang="en-GB" sz="1400" b="1" dirty="0">
                        <a:solidFill>
                          <a:schemeClr val="tx1"/>
                        </a:solidFill>
                        <a:effectLst/>
                        <a:latin typeface="+mn-lt"/>
                        <a:ea typeface="Calibri"/>
                        <a:cs typeface="Times New Roman"/>
                      </a:endParaRPr>
                    </a:p>
                  </a:txBody>
                  <a:tcPr marL="68580" marR="68580" marT="0" marB="0">
                    <a:solidFill>
                      <a:srgbClr val="4283C4"/>
                    </a:solidFill>
                  </a:tcPr>
                </a:tc>
                <a:tc>
                  <a:txBody>
                    <a:bodyPr/>
                    <a:lstStyle/>
                    <a:p>
                      <a:pPr algn="ctr">
                        <a:lnSpc>
                          <a:spcPct val="115000"/>
                        </a:lnSpc>
                        <a:spcAft>
                          <a:spcPts val="0"/>
                        </a:spcAft>
                      </a:pPr>
                      <a:r>
                        <a:rPr lang="en-GB" sz="1400" dirty="0" smtClean="0">
                          <a:solidFill>
                            <a:schemeClr val="bg1"/>
                          </a:solidFill>
                          <a:effectLst/>
                          <a:latin typeface="+mn-lt"/>
                          <a:ea typeface="Calibri"/>
                          <a:cs typeface="Times New Roman"/>
                        </a:rPr>
                        <a:t>2016</a:t>
                      </a:r>
                    </a:p>
                    <a:p>
                      <a:pPr algn="ctr">
                        <a:lnSpc>
                          <a:spcPct val="115000"/>
                        </a:lnSpc>
                        <a:spcAft>
                          <a:spcPts val="0"/>
                        </a:spcAft>
                      </a:pPr>
                      <a:r>
                        <a:rPr lang="en-GB" sz="1400" dirty="0" smtClean="0">
                          <a:solidFill>
                            <a:schemeClr val="bg1"/>
                          </a:solidFill>
                          <a:effectLst/>
                          <a:latin typeface="+mn-lt"/>
                          <a:ea typeface="Calibri"/>
                          <a:cs typeface="Times New Roman"/>
                        </a:rPr>
                        <a:t>Kent </a:t>
                      </a:r>
                    </a:p>
                    <a:p>
                      <a:pPr algn="ctr">
                        <a:lnSpc>
                          <a:spcPct val="115000"/>
                        </a:lnSpc>
                        <a:spcAft>
                          <a:spcPts val="0"/>
                        </a:spcAft>
                      </a:pPr>
                      <a:r>
                        <a:rPr lang="en-GB" sz="1400" b="0" dirty="0" smtClean="0">
                          <a:solidFill>
                            <a:schemeClr val="bg1"/>
                          </a:solidFill>
                          <a:effectLst/>
                          <a:latin typeface="+mn-lt"/>
                          <a:ea typeface="Calibri"/>
                          <a:cs typeface="Times New Roman"/>
                        </a:rPr>
                        <a:t>(State</a:t>
                      </a:r>
                      <a:r>
                        <a:rPr lang="en-GB" sz="1400" b="0" baseline="0" dirty="0" smtClean="0">
                          <a:solidFill>
                            <a:schemeClr val="bg1"/>
                          </a:solidFill>
                          <a:effectLst/>
                          <a:latin typeface="+mn-lt"/>
                          <a:ea typeface="Calibri"/>
                          <a:cs typeface="Times New Roman"/>
                        </a:rPr>
                        <a:t> Funded Schools)</a:t>
                      </a:r>
                      <a:endParaRPr lang="en-GB" sz="1400" b="0" dirty="0">
                        <a:solidFill>
                          <a:schemeClr val="bg1"/>
                        </a:solidFill>
                        <a:effectLst/>
                        <a:latin typeface="+mn-lt"/>
                        <a:ea typeface="Calibri"/>
                        <a:cs typeface="Times New Roman"/>
                      </a:endParaRPr>
                    </a:p>
                  </a:txBody>
                  <a:tcPr marL="68580" marR="68580" marT="0" marB="0">
                    <a:solidFill>
                      <a:srgbClr val="4283C4"/>
                    </a:solidFill>
                  </a:tcPr>
                </a:tc>
                <a:tc gridSpan="2">
                  <a:txBody>
                    <a:bodyPr/>
                    <a:lstStyle/>
                    <a:p>
                      <a:pPr algn="ctr">
                        <a:lnSpc>
                          <a:spcPct val="115000"/>
                        </a:lnSpc>
                        <a:spcAft>
                          <a:spcPts val="0"/>
                        </a:spcAft>
                      </a:pPr>
                      <a:r>
                        <a:rPr lang="en-GB" sz="1400" b="1" dirty="0" smtClean="0">
                          <a:solidFill>
                            <a:schemeClr val="bg1"/>
                          </a:solidFill>
                          <a:effectLst/>
                          <a:latin typeface="+mn-lt"/>
                        </a:rPr>
                        <a:t>2016</a:t>
                      </a:r>
                      <a:endParaRPr lang="en-GB" sz="1400" b="1" dirty="0">
                        <a:solidFill>
                          <a:schemeClr val="bg1"/>
                        </a:solidFill>
                        <a:effectLst/>
                        <a:latin typeface="+mn-lt"/>
                      </a:endParaRPr>
                    </a:p>
                    <a:p>
                      <a:pPr algn="ctr">
                        <a:lnSpc>
                          <a:spcPct val="115000"/>
                        </a:lnSpc>
                        <a:spcAft>
                          <a:spcPts val="0"/>
                        </a:spcAft>
                      </a:pPr>
                      <a:r>
                        <a:rPr lang="en-GB" sz="1400" b="1" dirty="0" smtClean="0">
                          <a:solidFill>
                            <a:schemeClr val="bg1"/>
                          </a:solidFill>
                          <a:effectLst/>
                          <a:latin typeface="+mn-lt"/>
                        </a:rPr>
                        <a:t>National</a:t>
                      </a:r>
                    </a:p>
                    <a:p>
                      <a:pPr marL="0" marR="0" indent="0" algn="ctr" defTabSz="914400" rtl="0" eaLnBrk="1" fontAlgn="auto" latinLnBrk="0" hangingPunct="1">
                        <a:lnSpc>
                          <a:spcPct val="115000"/>
                        </a:lnSpc>
                        <a:spcBef>
                          <a:spcPts val="0"/>
                        </a:spcBef>
                        <a:spcAft>
                          <a:spcPts val="0"/>
                        </a:spcAft>
                        <a:buClrTx/>
                        <a:buSzTx/>
                        <a:buFontTx/>
                        <a:buNone/>
                        <a:tabLst/>
                        <a:defRPr/>
                      </a:pPr>
                      <a:r>
                        <a:rPr lang="en-GB" sz="1400" b="0" dirty="0" smtClean="0">
                          <a:solidFill>
                            <a:schemeClr val="bg1"/>
                          </a:solidFill>
                          <a:effectLst/>
                          <a:latin typeface="+mn-lt"/>
                          <a:ea typeface="Calibri"/>
                          <a:cs typeface="Times New Roman"/>
                        </a:rPr>
                        <a:t>(State</a:t>
                      </a:r>
                      <a:r>
                        <a:rPr lang="en-GB" sz="1400" b="0" baseline="0" dirty="0" smtClean="0">
                          <a:solidFill>
                            <a:schemeClr val="bg1"/>
                          </a:solidFill>
                          <a:effectLst/>
                          <a:latin typeface="+mn-lt"/>
                          <a:ea typeface="Calibri"/>
                          <a:cs typeface="Times New Roman"/>
                        </a:rPr>
                        <a:t> Funded Schools)</a:t>
                      </a:r>
                      <a:endParaRPr lang="en-GB" sz="1400" b="0" dirty="0" smtClean="0">
                        <a:solidFill>
                          <a:schemeClr val="bg1"/>
                        </a:solidFill>
                        <a:effectLst/>
                        <a:latin typeface="+mn-lt"/>
                        <a:ea typeface="Calibri"/>
                        <a:cs typeface="Times New Roman"/>
                      </a:endParaRPr>
                    </a:p>
                  </a:txBody>
                  <a:tcPr marL="68580" marR="68580" marT="0" marB="0">
                    <a:solidFill>
                      <a:srgbClr val="4283C4"/>
                    </a:solidFill>
                  </a:tcPr>
                </a:tc>
                <a:tc hMerge="1">
                  <a:txBody>
                    <a:bodyPr/>
                    <a:lstStyle/>
                    <a:p>
                      <a:pPr algn="ctr">
                        <a:lnSpc>
                          <a:spcPct val="115000"/>
                        </a:lnSpc>
                        <a:spcAft>
                          <a:spcPts val="0"/>
                        </a:spcAft>
                      </a:pPr>
                      <a:endParaRPr lang="en-GB" sz="1400" b="1" dirty="0">
                        <a:solidFill>
                          <a:schemeClr val="bg1"/>
                        </a:solidFill>
                        <a:effectLst/>
                        <a:latin typeface="Calibri"/>
                        <a:ea typeface="Calibri"/>
                        <a:cs typeface="Times New Roman"/>
                      </a:endParaRPr>
                    </a:p>
                  </a:txBody>
                  <a:tcPr marL="68580" marR="68580" marT="0" marB="0">
                    <a:solidFill>
                      <a:schemeClr val="tx1"/>
                    </a:solidFill>
                  </a:tcPr>
                </a:tc>
                <a:tc>
                  <a:txBody>
                    <a:bodyPr/>
                    <a:lstStyle/>
                    <a:p>
                      <a:pPr algn="ctr">
                        <a:lnSpc>
                          <a:spcPct val="115000"/>
                        </a:lnSpc>
                        <a:spcAft>
                          <a:spcPts val="0"/>
                        </a:spcAft>
                      </a:pPr>
                      <a:r>
                        <a:rPr lang="en-GB" sz="1400" b="1" dirty="0" smtClean="0">
                          <a:solidFill>
                            <a:schemeClr val="bg1"/>
                          </a:solidFill>
                          <a:effectLst/>
                          <a:latin typeface="+mn-lt"/>
                          <a:ea typeface="Calibri"/>
                          <a:cs typeface="Times New Roman"/>
                        </a:rPr>
                        <a:t>Kent </a:t>
                      </a:r>
                    </a:p>
                    <a:p>
                      <a:pPr algn="ctr">
                        <a:lnSpc>
                          <a:spcPct val="115000"/>
                        </a:lnSpc>
                        <a:spcAft>
                          <a:spcPts val="0"/>
                        </a:spcAft>
                      </a:pPr>
                      <a:r>
                        <a:rPr lang="en-GB" sz="1400" b="1" dirty="0" smtClean="0">
                          <a:solidFill>
                            <a:schemeClr val="bg1"/>
                          </a:solidFill>
                          <a:effectLst/>
                          <a:latin typeface="+mn-lt"/>
                          <a:ea typeface="Calibri"/>
                          <a:cs typeface="Times New Roman"/>
                        </a:rPr>
                        <a:t>v</a:t>
                      </a:r>
                    </a:p>
                    <a:p>
                      <a:pPr algn="ctr">
                        <a:lnSpc>
                          <a:spcPct val="115000"/>
                        </a:lnSpc>
                        <a:spcAft>
                          <a:spcPts val="0"/>
                        </a:spcAft>
                      </a:pPr>
                      <a:r>
                        <a:rPr lang="en-GB" sz="1400" b="1" dirty="0" smtClean="0">
                          <a:solidFill>
                            <a:schemeClr val="bg1"/>
                          </a:solidFill>
                          <a:effectLst/>
                          <a:latin typeface="+mn-lt"/>
                          <a:ea typeface="Calibri"/>
                          <a:cs typeface="Times New Roman"/>
                        </a:rPr>
                        <a:t>National</a:t>
                      </a:r>
                      <a:endParaRPr lang="en-GB" sz="1400" b="1" dirty="0">
                        <a:solidFill>
                          <a:schemeClr val="bg1"/>
                        </a:solidFill>
                        <a:effectLst/>
                        <a:latin typeface="+mn-lt"/>
                        <a:ea typeface="Calibri"/>
                        <a:cs typeface="Times New Roman"/>
                      </a:endParaRPr>
                    </a:p>
                  </a:txBody>
                  <a:tcPr marL="68580" marR="68580" marT="0" marB="0">
                    <a:solidFill>
                      <a:srgbClr val="4283C4"/>
                    </a:solidFill>
                  </a:tcPr>
                </a:tc>
              </a:tr>
              <a:tr h="267566">
                <a:tc gridSpan="5">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400" b="1" dirty="0" smtClean="0">
                          <a:solidFill>
                            <a:schemeClr val="tx1"/>
                          </a:solidFill>
                          <a:effectLst/>
                          <a:latin typeface="+mn-lt"/>
                        </a:rPr>
                        <a:t>A Levels only</a:t>
                      </a:r>
                    </a:p>
                  </a:txBody>
                  <a:tcPr marL="68580" marR="68580" marT="0" marB="0">
                    <a:noFill/>
                  </a:tcPr>
                </a:tc>
                <a:tc hMerge="1">
                  <a:txBody>
                    <a:bodyPr/>
                    <a:lstStyle/>
                    <a:p>
                      <a:pPr algn="ctr">
                        <a:lnSpc>
                          <a:spcPct val="115000"/>
                        </a:lnSpc>
                        <a:spcAft>
                          <a:spcPts val="0"/>
                        </a:spcAft>
                      </a:pPr>
                      <a:endParaRPr lang="en-GB" sz="1800" dirty="0">
                        <a:solidFill>
                          <a:schemeClr val="tx1"/>
                        </a:solidFill>
                        <a:effectLst/>
                        <a:latin typeface="+mn-lt"/>
                        <a:ea typeface="Calibri"/>
                        <a:cs typeface="Times New Roman"/>
                      </a:endParaRPr>
                    </a:p>
                  </a:txBody>
                  <a:tcPr marL="68580" marR="68580" marT="0" marB="0">
                    <a:solidFill>
                      <a:srgbClr val="FFFF99"/>
                    </a:solidFill>
                  </a:tcPr>
                </a:tc>
                <a:tc hMerge="1">
                  <a:txBody>
                    <a:bodyPr/>
                    <a:lstStyle/>
                    <a:p>
                      <a:endParaRPr lang="en-GB"/>
                    </a:p>
                  </a:txBody>
                  <a:tcPr/>
                </a:tc>
                <a:tc hMerge="1">
                  <a:txBody>
                    <a:bodyPr/>
                    <a:lstStyle/>
                    <a:p>
                      <a:pPr algn="ctr">
                        <a:lnSpc>
                          <a:spcPct val="115000"/>
                        </a:lnSpc>
                        <a:spcAft>
                          <a:spcPts val="0"/>
                        </a:spcAft>
                      </a:pPr>
                      <a:endParaRPr lang="en-GB" sz="1800" dirty="0">
                        <a:solidFill>
                          <a:schemeClr val="tx1"/>
                        </a:solidFill>
                        <a:effectLst/>
                        <a:latin typeface="+mn-lt"/>
                        <a:ea typeface="Calibri"/>
                        <a:cs typeface="Times New Roman"/>
                      </a:endParaRPr>
                    </a:p>
                  </a:txBody>
                  <a:tcPr marL="68580" marR="68580" marT="0" marB="0">
                    <a:solidFill>
                      <a:srgbClr val="FFFF99"/>
                    </a:solidFill>
                  </a:tcPr>
                </a:tc>
                <a:tc hMerge="1">
                  <a:txBody>
                    <a:bodyPr/>
                    <a:lstStyle/>
                    <a:p>
                      <a:pPr algn="ctr">
                        <a:lnSpc>
                          <a:spcPct val="115000"/>
                        </a:lnSpc>
                        <a:spcAft>
                          <a:spcPts val="0"/>
                        </a:spcAft>
                      </a:pPr>
                      <a:endParaRPr lang="en-GB" sz="1800" dirty="0" smtClean="0">
                        <a:solidFill>
                          <a:schemeClr val="tx1"/>
                        </a:solidFill>
                        <a:effectLst/>
                        <a:latin typeface="+mn-lt"/>
                        <a:ea typeface="Calibri"/>
                        <a:cs typeface="Times New Roman"/>
                      </a:endParaRPr>
                    </a:p>
                  </a:txBody>
                  <a:tcPr marL="68580" marR="68580" marT="0" marB="0">
                    <a:solidFill>
                      <a:srgbClr val="FFC000"/>
                    </a:solidFill>
                  </a:tcPr>
                </a:tc>
              </a:tr>
              <a:tr h="305371">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400" b="0" baseline="0" dirty="0" smtClean="0">
                          <a:solidFill>
                            <a:schemeClr val="tx1"/>
                          </a:solidFill>
                          <a:effectLst/>
                          <a:latin typeface="+mn-lt"/>
                        </a:rPr>
                        <a:t>Average Point Score per entry</a:t>
                      </a:r>
                      <a:endParaRPr lang="en-GB" sz="1400" b="0" dirty="0" smtClean="0">
                        <a:solidFill>
                          <a:schemeClr val="tx1"/>
                        </a:solidFill>
                        <a:effectLst/>
                        <a:latin typeface="+mn-lt"/>
                      </a:endParaRPr>
                    </a:p>
                  </a:txBody>
                  <a:tcPr marL="68580" marR="68580" marT="0" marB="0">
                    <a:solidFill>
                      <a:srgbClr val="FFFF99"/>
                    </a:solidFill>
                  </a:tcPr>
                </a:tc>
                <a:tc gridSpan="2">
                  <a:txBody>
                    <a:bodyPr/>
                    <a:lstStyle/>
                    <a:p>
                      <a:pPr algn="ctr">
                        <a:lnSpc>
                          <a:spcPct val="115000"/>
                        </a:lnSpc>
                        <a:spcAft>
                          <a:spcPts val="0"/>
                        </a:spcAft>
                      </a:pPr>
                      <a:r>
                        <a:rPr lang="en-GB" sz="1400" dirty="0" smtClean="0">
                          <a:solidFill>
                            <a:schemeClr val="tx1"/>
                          </a:solidFill>
                          <a:effectLst/>
                          <a:latin typeface="+mn-lt"/>
                          <a:ea typeface="Calibri"/>
                          <a:cs typeface="Times New Roman"/>
                        </a:rPr>
                        <a:t>30.8</a:t>
                      </a:r>
                      <a:endParaRPr lang="en-GB" sz="1400" dirty="0">
                        <a:solidFill>
                          <a:schemeClr val="tx1"/>
                        </a:solidFill>
                        <a:effectLst/>
                        <a:latin typeface="+mn-lt"/>
                        <a:ea typeface="Calibri"/>
                        <a:cs typeface="Times New Roman"/>
                      </a:endParaRPr>
                    </a:p>
                  </a:txBody>
                  <a:tcPr marL="68580" marR="68580" marT="0" marB="0">
                    <a:solidFill>
                      <a:srgbClr val="FFFF99"/>
                    </a:solidFill>
                  </a:tcPr>
                </a:tc>
                <a:tc hMerge="1">
                  <a:txBody>
                    <a:bodyPr/>
                    <a:lstStyle/>
                    <a:p>
                      <a:endParaRPr lang="en-GB"/>
                    </a:p>
                  </a:txBody>
                  <a:tcPr/>
                </a:tc>
                <a:tc>
                  <a:txBody>
                    <a:bodyPr/>
                    <a:lstStyle/>
                    <a:p>
                      <a:pPr algn="ctr">
                        <a:lnSpc>
                          <a:spcPct val="115000"/>
                        </a:lnSpc>
                        <a:spcAft>
                          <a:spcPts val="0"/>
                        </a:spcAft>
                      </a:pPr>
                      <a:r>
                        <a:rPr lang="en-GB" sz="1400" dirty="0" smtClean="0">
                          <a:solidFill>
                            <a:schemeClr val="tx1"/>
                          </a:solidFill>
                          <a:effectLst/>
                          <a:latin typeface="+mn-lt"/>
                          <a:ea typeface="Calibri"/>
                          <a:cs typeface="Times New Roman"/>
                        </a:rPr>
                        <a:t>30.7</a:t>
                      </a:r>
                      <a:endParaRPr lang="en-GB" sz="1400" dirty="0">
                        <a:solidFill>
                          <a:schemeClr val="tx1"/>
                        </a:solidFill>
                        <a:effectLst/>
                        <a:latin typeface="+mn-lt"/>
                        <a:ea typeface="Calibri"/>
                        <a:cs typeface="Times New Roman"/>
                      </a:endParaRPr>
                    </a:p>
                  </a:txBody>
                  <a:tcPr marL="68580" marR="68580" marT="0" marB="0">
                    <a:solidFill>
                      <a:srgbClr val="FFFF99"/>
                    </a:solidFill>
                  </a:tcPr>
                </a:tc>
                <a:tc>
                  <a:txBody>
                    <a:bodyPr/>
                    <a:lstStyle/>
                    <a:p>
                      <a:pPr algn="ctr">
                        <a:lnSpc>
                          <a:spcPct val="115000"/>
                        </a:lnSpc>
                        <a:spcAft>
                          <a:spcPts val="0"/>
                        </a:spcAft>
                      </a:pPr>
                      <a:r>
                        <a:rPr lang="en-GB" sz="1400" dirty="0" smtClean="0">
                          <a:solidFill>
                            <a:schemeClr val="tx1"/>
                          </a:solidFill>
                          <a:effectLst/>
                          <a:latin typeface="+mn-lt"/>
                          <a:ea typeface="Calibri"/>
                          <a:cs typeface="Times New Roman"/>
                        </a:rPr>
                        <a:t>Above</a:t>
                      </a:r>
                    </a:p>
                  </a:txBody>
                  <a:tcPr marL="68580" marR="68580" marT="0" marB="0">
                    <a:solidFill>
                      <a:srgbClr val="00B050"/>
                    </a:solidFill>
                  </a:tcPr>
                </a:tc>
              </a:tr>
              <a:tr h="53513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400" b="0" baseline="0" dirty="0" smtClean="0">
                          <a:solidFill>
                            <a:schemeClr val="tx1"/>
                          </a:solidFill>
                          <a:effectLst/>
                          <a:latin typeface="+mn-lt"/>
                        </a:rPr>
                        <a:t>% </a:t>
                      </a:r>
                      <a:r>
                        <a:rPr lang="en-GB" sz="1400" b="0" dirty="0" smtClean="0">
                          <a:solidFill>
                            <a:schemeClr val="tx1"/>
                          </a:solidFill>
                          <a:effectLst/>
                          <a:latin typeface="+mn-lt"/>
                        </a:rPr>
                        <a:t>students</a:t>
                      </a:r>
                      <a:r>
                        <a:rPr lang="en-GB" sz="1400" b="0" baseline="0" dirty="0" smtClean="0">
                          <a:solidFill>
                            <a:schemeClr val="tx1"/>
                          </a:solidFill>
                          <a:effectLst/>
                          <a:latin typeface="+mn-lt"/>
                        </a:rPr>
                        <a:t> achieving AAB or above of which at least two are in facilitating subjects</a:t>
                      </a:r>
                      <a:endParaRPr lang="en-GB" sz="1400" b="0" dirty="0" smtClean="0">
                        <a:solidFill>
                          <a:schemeClr val="tx1"/>
                        </a:solidFill>
                        <a:effectLst/>
                        <a:latin typeface="+mn-lt"/>
                      </a:endParaRPr>
                    </a:p>
                  </a:txBody>
                  <a:tcPr marL="68580" marR="68580" marT="0" marB="0">
                    <a:solidFill>
                      <a:srgbClr val="FFFF99"/>
                    </a:solidFill>
                  </a:tcPr>
                </a:tc>
                <a:tc gridSpan="2">
                  <a:txBody>
                    <a:bodyPr/>
                    <a:lstStyle/>
                    <a:p>
                      <a:pPr algn="ctr">
                        <a:lnSpc>
                          <a:spcPct val="115000"/>
                        </a:lnSpc>
                        <a:spcAft>
                          <a:spcPts val="0"/>
                        </a:spcAft>
                      </a:pPr>
                      <a:r>
                        <a:rPr lang="en-GB" sz="1400" dirty="0" smtClean="0">
                          <a:solidFill>
                            <a:schemeClr val="tx1"/>
                          </a:solidFill>
                          <a:effectLst/>
                          <a:latin typeface="+mn-lt"/>
                          <a:ea typeface="Calibri"/>
                          <a:cs typeface="Times New Roman"/>
                        </a:rPr>
                        <a:t>16.8</a:t>
                      </a:r>
                      <a:endParaRPr lang="en-GB" sz="1400" dirty="0">
                        <a:solidFill>
                          <a:schemeClr val="tx1"/>
                        </a:solidFill>
                        <a:effectLst/>
                        <a:latin typeface="+mn-lt"/>
                        <a:ea typeface="Calibri"/>
                        <a:cs typeface="Times New Roman"/>
                      </a:endParaRPr>
                    </a:p>
                  </a:txBody>
                  <a:tcPr marL="68580" marR="68580" marT="0" marB="0">
                    <a:solidFill>
                      <a:srgbClr val="FFFF99"/>
                    </a:solidFill>
                  </a:tcPr>
                </a:tc>
                <a:tc hMerge="1">
                  <a:txBody>
                    <a:bodyPr/>
                    <a:lstStyle/>
                    <a:p>
                      <a:endParaRPr lang="en-GB"/>
                    </a:p>
                  </a:txBody>
                  <a:tcPr/>
                </a:tc>
                <a:tc>
                  <a:txBody>
                    <a:bodyPr/>
                    <a:lstStyle/>
                    <a:p>
                      <a:pPr algn="ctr">
                        <a:lnSpc>
                          <a:spcPct val="115000"/>
                        </a:lnSpc>
                        <a:spcAft>
                          <a:spcPts val="0"/>
                        </a:spcAft>
                      </a:pPr>
                      <a:r>
                        <a:rPr lang="en-GB" sz="1400" dirty="0" smtClean="0">
                          <a:solidFill>
                            <a:schemeClr val="tx1"/>
                          </a:solidFill>
                          <a:effectLst/>
                          <a:latin typeface="+mn-lt"/>
                          <a:ea typeface="Calibri"/>
                          <a:cs typeface="Times New Roman"/>
                        </a:rPr>
                        <a:t>15.4</a:t>
                      </a:r>
                      <a:endParaRPr lang="en-GB" sz="1400" dirty="0">
                        <a:solidFill>
                          <a:schemeClr val="tx1"/>
                        </a:solidFill>
                        <a:effectLst/>
                        <a:latin typeface="+mn-lt"/>
                        <a:ea typeface="Calibri"/>
                        <a:cs typeface="Times New Roman"/>
                      </a:endParaRPr>
                    </a:p>
                  </a:txBody>
                  <a:tcPr marL="68580" marR="68580" marT="0" marB="0">
                    <a:solidFill>
                      <a:srgbClr val="FFFF99"/>
                    </a:solidFill>
                  </a:tcPr>
                </a:tc>
                <a:tc>
                  <a:txBody>
                    <a:bodyPr/>
                    <a:lstStyle/>
                    <a:p>
                      <a:pPr algn="ctr">
                        <a:lnSpc>
                          <a:spcPct val="115000"/>
                        </a:lnSpc>
                        <a:spcAft>
                          <a:spcPts val="0"/>
                        </a:spcAft>
                      </a:pPr>
                      <a:r>
                        <a:rPr lang="en-GB" sz="1400" dirty="0" smtClean="0">
                          <a:solidFill>
                            <a:schemeClr val="tx1"/>
                          </a:solidFill>
                          <a:effectLst/>
                          <a:latin typeface="+mn-lt"/>
                          <a:ea typeface="Calibri"/>
                          <a:cs typeface="Times New Roman"/>
                        </a:rPr>
                        <a:t>Above</a:t>
                      </a:r>
                    </a:p>
                  </a:txBody>
                  <a:tcPr marL="68580" marR="68580" marT="0" marB="0">
                    <a:solidFill>
                      <a:srgbClr val="00B050"/>
                    </a:solidFill>
                  </a:tcPr>
                </a:tc>
              </a:tr>
              <a:tr h="374997">
                <a:tc gridSpan="5">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400" b="1" dirty="0" smtClean="0">
                          <a:solidFill>
                            <a:schemeClr val="tx1"/>
                          </a:solidFill>
                          <a:effectLst/>
                          <a:latin typeface="+mn-lt"/>
                        </a:rPr>
                        <a:t>Academic qualifications</a:t>
                      </a:r>
                    </a:p>
                  </a:txBody>
                  <a:tcPr marL="68580" marR="68580" marT="0" marB="0" anchor="b">
                    <a:noFill/>
                  </a:tcPr>
                </a:tc>
                <a:tc hMerge="1">
                  <a:txBody>
                    <a:bodyPr/>
                    <a:lstStyle/>
                    <a:p>
                      <a:pPr algn="ctr">
                        <a:lnSpc>
                          <a:spcPct val="115000"/>
                        </a:lnSpc>
                        <a:spcAft>
                          <a:spcPts val="0"/>
                        </a:spcAft>
                      </a:pPr>
                      <a:endParaRPr lang="en-GB" sz="1800" dirty="0">
                        <a:solidFill>
                          <a:schemeClr val="tx1"/>
                        </a:solidFill>
                        <a:effectLst/>
                        <a:latin typeface="+mn-lt"/>
                        <a:ea typeface="Calibri"/>
                        <a:cs typeface="Times New Roman"/>
                      </a:endParaRPr>
                    </a:p>
                  </a:txBody>
                  <a:tcPr marL="68580" marR="68580" marT="0" marB="0">
                    <a:solidFill>
                      <a:srgbClr val="FFFF99"/>
                    </a:solidFill>
                  </a:tcPr>
                </a:tc>
                <a:tc hMerge="1">
                  <a:txBody>
                    <a:bodyPr/>
                    <a:lstStyle/>
                    <a:p>
                      <a:endParaRPr lang="en-GB"/>
                    </a:p>
                  </a:txBody>
                  <a:tcPr/>
                </a:tc>
                <a:tc hMerge="1">
                  <a:txBody>
                    <a:bodyPr/>
                    <a:lstStyle/>
                    <a:p>
                      <a:pPr algn="ctr">
                        <a:lnSpc>
                          <a:spcPct val="115000"/>
                        </a:lnSpc>
                        <a:spcAft>
                          <a:spcPts val="0"/>
                        </a:spcAft>
                      </a:pPr>
                      <a:endParaRPr lang="en-GB" sz="1800" dirty="0">
                        <a:solidFill>
                          <a:schemeClr val="tx1"/>
                        </a:solidFill>
                        <a:effectLst/>
                        <a:latin typeface="+mn-lt"/>
                        <a:ea typeface="Calibri"/>
                        <a:cs typeface="Times New Roman"/>
                      </a:endParaRPr>
                    </a:p>
                  </a:txBody>
                  <a:tcPr marL="68580" marR="68580" marT="0" marB="0">
                    <a:solidFill>
                      <a:srgbClr val="FFFF99"/>
                    </a:solidFill>
                  </a:tcPr>
                </a:tc>
                <a:tc hMerge="1">
                  <a:txBody>
                    <a:bodyPr/>
                    <a:lstStyle/>
                    <a:p>
                      <a:pPr algn="ctr">
                        <a:lnSpc>
                          <a:spcPct val="115000"/>
                        </a:lnSpc>
                        <a:spcAft>
                          <a:spcPts val="0"/>
                        </a:spcAft>
                      </a:pPr>
                      <a:endParaRPr lang="en-GB" sz="1800" dirty="0" smtClean="0">
                        <a:solidFill>
                          <a:schemeClr val="tx1"/>
                        </a:solidFill>
                        <a:effectLst/>
                        <a:latin typeface="+mn-lt"/>
                        <a:ea typeface="Calibri"/>
                        <a:cs typeface="Times New Roman"/>
                      </a:endParaRPr>
                    </a:p>
                  </a:txBody>
                  <a:tcPr marL="68580" marR="68580" marT="0" marB="0">
                    <a:noFill/>
                  </a:tcPr>
                </a:tc>
              </a:tr>
              <a:tr h="267566">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400" b="0" baseline="0" dirty="0" smtClean="0">
                          <a:solidFill>
                            <a:schemeClr val="tx1"/>
                          </a:solidFill>
                          <a:effectLst/>
                          <a:latin typeface="+mn-lt"/>
                        </a:rPr>
                        <a:t>Average Point Score per entry</a:t>
                      </a:r>
                      <a:endParaRPr lang="en-GB" sz="1400" b="0" dirty="0" smtClean="0">
                        <a:solidFill>
                          <a:schemeClr val="tx1"/>
                        </a:solidFill>
                        <a:effectLst/>
                        <a:latin typeface="+mn-lt"/>
                      </a:endParaRPr>
                    </a:p>
                  </a:txBody>
                  <a:tcPr marL="68580" marR="68580" marT="0" marB="0">
                    <a:solidFill>
                      <a:srgbClr val="FFFF99"/>
                    </a:solidFill>
                  </a:tcPr>
                </a:tc>
                <a:tc gridSpan="2">
                  <a:txBody>
                    <a:bodyPr/>
                    <a:lstStyle/>
                    <a:p>
                      <a:pPr algn="ctr">
                        <a:lnSpc>
                          <a:spcPct val="115000"/>
                        </a:lnSpc>
                        <a:spcAft>
                          <a:spcPts val="0"/>
                        </a:spcAft>
                      </a:pPr>
                      <a:r>
                        <a:rPr lang="en-GB" sz="1400" dirty="0" smtClean="0">
                          <a:solidFill>
                            <a:schemeClr val="tx1"/>
                          </a:solidFill>
                          <a:effectLst/>
                          <a:latin typeface="+mn-lt"/>
                          <a:ea typeface="Calibri"/>
                          <a:cs typeface="Times New Roman"/>
                        </a:rPr>
                        <a:t>32.0</a:t>
                      </a:r>
                      <a:endParaRPr lang="en-GB" sz="1400" dirty="0">
                        <a:solidFill>
                          <a:schemeClr val="tx1"/>
                        </a:solidFill>
                        <a:effectLst/>
                        <a:latin typeface="+mn-lt"/>
                        <a:ea typeface="Calibri"/>
                        <a:cs typeface="Times New Roman"/>
                      </a:endParaRPr>
                    </a:p>
                  </a:txBody>
                  <a:tcPr marL="68580" marR="68580" marT="0" marB="0">
                    <a:solidFill>
                      <a:srgbClr val="FFFF99"/>
                    </a:solidFill>
                  </a:tcPr>
                </a:tc>
                <a:tc hMerge="1">
                  <a:txBody>
                    <a:bodyPr/>
                    <a:lstStyle/>
                    <a:p>
                      <a:endParaRPr lang="en-GB"/>
                    </a:p>
                  </a:txBody>
                  <a:tcPr/>
                </a:tc>
                <a:tc>
                  <a:txBody>
                    <a:bodyPr/>
                    <a:lstStyle/>
                    <a:p>
                      <a:pPr algn="ctr">
                        <a:lnSpc>
                          <a:spcPct val="115000"/>
                        </a:lnSpc>
                        <a:spcAft>
                          <a:spcPts val="0"/>
                        </a:spcAft>
                      </a:pPr>
                      <a:r>
                        <a:rPr lang="en-GB" sz="1400" dirty="0" smtClean="0">
                          <a:solidFill>
                            <a:schemeClr val="tx1"/>
                          </a:solidFill>
                          <a:effectLst/>
                          <a:latin typeface="+mn-lt"/>
                          <a:ea typeface="Calibri"/>
                          <a:cs typeface="Times New Roman"/>
                        </a:rPr>
                        <a:t>30.9</a:t>
                      </a:r>
                      <a:endParaRPr lang="en-GB" sz="1400" dirty="0">
                        <a:solidFill>
                          <a:schemeClr val="tx1"/>
                        </a:solidFill>
                        <a:effectLst/>
                        <a:latin typeface="+mn-lt"/>
                        <a:ea typeface="Calibri"/>
                        <a:cs typeface="Times New Roman"/>
                      </a:endParaRPr>
                    </a:p>
                  </a:txBody>
                  <a:tcPr marL="68580" marR="68580" marT="0" marB="0">
                    <a:solidFill>
                      <a:srgbClr val="FFFF99"/>
                    </a:solidFill>
                  </a:tcPr>
                </a:tc>
                <a:tc>
                  <a:txBody>
                    <a:bodyPr/>
                    <a:lstStyle/>
                    <a:p>
                      <a:pPr algn="ctr">
                        <a:lnSpc>
                          <a:spcPct val="115000"/>
                        </a:lnSpc>
                        <a:spcAft>
                          <a:spcPts val="0"/>
                        </a:spcAft>
                      </a:pPr>
                      <a:r>
                        <a:rPr lang="en-GB" sz="1400" dirty="0" smtClean="0">
                          <a:solidFill>
                            <a:schemeClr val="tx1"/>
                          </a:solidFill>
                          <a:effectLst/>
                          <a:latin typeface="+mn-lt"/>
                          <a:ea typeface="Calibri"/>
                          <a:cs typeface="Times New Roman"/>
                        </a:rPr>
                        <a:t>Above</a:t>
                      </a:r>
                    </a:p>
                  </a:txBody>
                  <a:tcPr marL="68580" marR="68580" marT="0" marB="0">
                    <a:solidFill>
                      <a:srgbClr val="00B050"/>
                    </a:solidFill>
                  </a:tcPr>
                </a:tc>
              </a:tr>
              <a:tr h="404250">
                <a:tc gridSpan="5">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400" b="1" dirty="0" smtClean="0">
                          <a:solidFill>
                            <a:schemeClr val="tx1"/>
                          </a:solidFill>
                          <a:effectLst/>
                          <a:latin typeface="+mn-lt"/>
                        </a:rPr>
                        <a:t>Technical</a:t>
                      </a:r>
                      <a:r>
                        <a:rPr lang="en-GB" sz="1400" b="1" baseline="0" dirty="0" smtClean="0">
                          <a:solidFill>
                            <a:schemeClr val="tx1"/>
                          </a:solidFill>
                          <a:effectLst/>
                          <a:latin typeface="+mn-lt"/>
                        </a:rPr>
                        <a:t> Level 3</a:t>
                      </a:r>
                      <a:endParaRPr lang="en-GB" sz="1400" b="1" dirty="0" smtClean="0">
                        <a:solidFill>
                          <a:schemeClr val="tx1"/>
                        </a:solidFill>
                        <a:effectLst/>
                        <a:latin typeface="+mn-lt"/>
                      </a:endParaRPr>
                    </a:p>
                  </a:txBody>
                  <a:tcPr marL="68580" marR="68580" marT="0" marB="0" anchor="b">
                    <a:noFill/>
                  </a:tcPr>
                </a:tc>
                <a:tc hMerge="1">
                  <a:txBody>
                    <a:bodyPr/>
                    <a:lstStyle/>
                    <a:p>
                      <a:pPr algn="ctr">
                        <a:lnSpc>
                          <a:spcPct val="115000"/>
                        </a:lnSpc>
                        <a:spcAft>
                          <a:spcPts val="0"/>
                        </a:spcAft>
                      </a:pPr>
                      <a:endParaRPr lang="en-GB" sz="1800" dirty="0">
                        <a:solidFill>
                          <a:schemeClr val="tx1"/>
                        </a:solidFill>
                        <a:effectLst/>
                        <a:latin typeface="+mn-lt"/>
                        <a:ea typeface="Calibri"/>
                        <a:cs typeface="Times New Roman"/>
                      </a:endParaRPr>
                    </a:p>
                  </a:txBody>
                  <a:tcPr marL="68580" marR="68580" marT="0" marB="0">
                    <a:solidFill>
                      <a:srgbClr val="FFFF99"/>
                    </a:solidFill>
                  </a:tcPr>
                </a:tc>
                <a:tc hMerge="1">
                  <a:txBody>
                    <a:bodyPr/>
                    <a:lstStyle/>
                    <a:p>
                      <a:endParaRPr lang="en-GB"/>
                    </a:p>
                  </a:txBody>
                  <a:tcPr/>
                </a:tc>
                <a:tc hMerge="1">
                  <a:txBody>
                    <a:bodyPr/>
                    <a:lstStyle/>
                    <a:p>
                      <a:pPr algn="ctr">
                        <a:lnSpc>
                          <a:spcPct val="115000"/>
                        </a:lnSpc>
                        <a:spcAft>
                          <a:spcPts val="0"/>
                        </a:spcAft>
                      </a:pPr>
                      <a:endParaRPr lang="en-GB" sz="1800" dirty="0">
                        <a:solidFill>
                          <a:schemeClr val="tx1"/>
                        </a:solidFill>
                        <a:effectLst/>
                        <a:latin typeface="+mn-lt"/>
                        <a:ea typeface="Calibri"/>
                        <a:cs typeface="Times New Roman"/>
                      </a:endParaRPr>
                    </a:p>
                  </a:txBody>
                  <a:tcPr marL="68580" marR="68580" marT="0" marB="0">
                    <a:solidFill>
                      <a:srgbClr val="FFFF99"/>
                    </a:solidFill>
                  </a:tcPr>
                </a:tc>
                <a:tc hMerge="1">
                  <a:txBody>
                    <a:bodyPr/>
                    <a:lstStyle/>
                    <a:p>
                      <a:pPr algn="ctr">
                        <a:lnSpc>
                          <a:spcPct val="115000"/>
                        </a:lnSpc>
                        <a:spcAft>
                          <a:spcPts val="0"/>
                        </a:spcAft>
                      </a:pPr>
                      <a:endParaRPr lang="en-GB" sz="1800" dirty="0" smtClean="0">
                        <a:solidFill>
                          <a:schemeClr val="tx1"/>
                        </a:solidFill>
                        <a:effectLst/>
                        <a:latin typeface="+mn-lt"/>
                        <a:ea typeface="Calibri"/>
                        <a:cs typeface="Times New Roman"/>
                      </a:endParaRPr>
                    </a:p>
                  </a:txBody>
                  <a:tcPr marL="68580" marR="68580" marT="0" marB="0">
                    <a:noFill/>
                  </a:tcPr>
                </a:tc>
              </a:tr>
              <a:tr h="267566">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400" b="0" baseline="0" dirty="0" smtClean="0">
                          <a:solidFill>
                            <a:schemeClr val="tx1"/>
                          </a:solidFill>
                          <a:effectLst/>
                          <a:latin typeface="+mn-lt"/>
                        </a:rPr>
                        <a:t>Average Point Score per entry</a:t>
                      </a:r>
                      <a:endParaRPr lang="en-GB" sz="1400" b="0" dirty="0" smtClean="0">
                        <a:solidFill>
                          <a:schemeClr val="tx1"/>
                        </a:solidFill>
                        <a:effectLst/>
                        <a:latin typeface="+mn-lt"/>
                      </a:endParaRPr>
                    </a:p>
                  </a:txBody>
                  <a:tcPr marL="68580" marR="68580" marT="0" marB="0">
                    <a:solidFill>
                      <a:srgbClr val="FFFF99"/>
                    </a:solidFill>
                  </a:tcPr>
                </a:tc>
                <a:tc gridSpan="2">
                  <a:txBody>
                    <a:bodyPr/>
                    <a:lstStyle/>
                    <a:p>
                      <a:pPr algn="ctr">
                        <a:lnSpc>
                          <a:spcPct val="115000"/>
                        </a:lnSpc>
                        <a:spcAft>
                          <a:spcPts val="0"/>
                        </a:spcAft>
                      </a:pPr>
                      <a:r>
                        <a:rPr lang="en-GB" sz="1400" dirty="0" smtClean="0">
                          <a:solidFill>
                            <a:schemeClr val="tx1"/>
                          </a:solidFill>
                          <a:effectLst/>
                          <a:latin typeface="+mn-lt"/>
                          <a:ea typeface="Calibri"/>
                          <a:cs typeface="Times New Roman"/>
                        </a:rPr>
                        <a:t>36.8</a:t>
                      </a:r>
                      <a:endParaRPr lang="en-GB" sz="1400" dirty="0">
                        <a:solidFill>
                          <a:schemeClr val="tx1"/>
                        </a:solidFill>
                        <a:effectLst/>
                        <a:latin typeface="+mn-lt"/>
                        <a:ea typeface="Calibri"/>
                        <a:cs typeface="Times New Roman"/>
                      </a:endParaRPr>
                    </a:p>
                  </a:txBody>
                  <a:tcPr marL="68580" marR="68580" marT="0" marB="0">
                    <a:solidFill>
                      <a:srgbClr val="FFFF99"/>
                    </a:solidFill>
                  </a:tcPr>
                </a:tc>
                <a:tc hMerge="1">
                  <a:txBody>
                    <a:bodyPr/>
                    <a:lstStyle/>
                    <a:p>
                      <a:endParaRPr lang="en-GB"/>
                    </a:p>
                  </a:txBody>
                  <a:tcPr/>
                </a:tc>
                <a:tc>
                  <a:txBody>
                    <a:bodyPr/>
                    <a:lstStyle/>
                    <a:p>
                      <a:pPr algn="ctr">
                        <a:lnSpc>
                          <a:spcPct val="115000"/>
                        </a:lnSpc>
                        <a:spcAft>
                          <a:spcPts val="0"/>
                        </a:spcAft>
                      </a:pPr>
                      <a:r>
                        <a:rPr lang="en-GB" sz="1400" dirty="0" smtClean="0">
                          <a:solidFill>
                            <a:schemeClr val="tx1"/>
                          </a:solidFill>
                          <a:effectLst/>
                          <a:latin typeface="+mn-lt"/>
                          <a:ea typeface="Calibri"/>
                          <a:cs typeface="Times New Roman"/>
                        </a:rPr>
                        <a:t>37.0</a:t>
                      </a:r>
                      <a:endParaRPr lang="en-GB" sz="1400" dirty="0">
                        <a:solidFill>
                          <a:schemeClr val="tx1"/>
                        </a:solidFill>
                        <a:effectLst/>
                        <a:latin typeface="+mn-lt"/>
                        <a:ea typeface="Calibri"/>
                        <a:cs typeface="Times New Roman"/>
                      </a:endParaRPr>
                    </a:p>
                  </a:txBody>
                  <a:tcPr marL="68580" marR="68580" marT="0" marB="0">
                    <a:solidFill>
                      <a:srgbClr val="FFFF99"/>
                    </a:solidFill>
                  </a:tcPr>
                </a:tc>
                <a:tc>
                  <a:txBody>
                    <a:bodyPr/>
                    <a:lstStyle/>
                    <a:p>
                      <a:pPr algn="ctr">
                        <a:lnSpc>
                          <a:spcPct val="115000"/>
                        </a:lnSpc>
                        <a:spcAft>
                          <a:spcPts val="0"/>
                        </a:spcAft>
                      </a:pPr>
                      <a:r>
                        <a:rPr lang="en-GB" sz="1400" dirty="0" smtClean="0">
                          <a:solidFill>
                            <a:schemeClr val="tx1"/>
                          </a:solidFill>
                          <a:effectLst/>
                          <a:latin typeface="+mn-lt"/>
                          <a:ea typeface="Calibri"/>
                          <a:cs typeface="Times New Roman"/>
                        </a:rPr>
                        <a:t>Below</a:t>
                      </a:r>
                    </a:p>
                  </a:txBody>
                  <a:tcPr marL="68580" marR="68580" marT="0" marB="0">
                    <a:solidFill>
                      <a:srgbClr val="FFC000"/>
                    </a:solidFill>
                  </a:tcPr>
                </a:tc>
              </a:tr>
              <a:tr h="404250">
                <a:tc gridSpan="5">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400" b="1" dirty="0" smtClean="0">
                          <a:solidFill>
                            <a:schemeClr val="tx1"/>
                          </a:solidFill>
                          <a:effectLst/>
                          <a:latin typeface="+mn-lt"/>
                        </a:rPr>
                        <a:t>Applied General Level 3</a:t>
                      </a:r>
                    </a:p>
                  </a:txBody>
                  <a:tcPr marL="68580" marR="68580" marT="0" marB="0" anchor="b">
                    <a:noFill/>
                  </a:tcPr>
                </a:tc>
                <a:tc hMerge="1">
                  <a:txBody>
                    <a:bodyPr/>
                    <a:lstStyle/>
                    <a:p>
                      <a:pPr algn="ctr">
                        <a:lnSpc>
                          <a:spcPct val="115000"/>
                        </a:lnSpc>
                        <a:spcAft>
                          <a:spcPts val="0"/>
                        </a:spcAft>
                      </a:pPr>
                      <a:endParaRPr lang="en-GB" sz="1800" dirty="0">
                        <a:solidFill>
                          <a:schemeClr val="tx1"/>
                        </a:solidFill>
                        <a:effectLst/>
                        <a:latin typeface="+mn-lt"/>
                        <a:ea typeface="Calibri"/>
                        <a:cs typeface="Times New Roman"/>
                      </a:endParaRPr>
                    </a:p>
                  </a:txBody>
                  <a:tcPr marL="68580" marR="68580" marT="0" marB="0">
                    <a:solidFill>
                      <a:srgbClr val="FFFF99"/>
                    </a:solidFill>
                  </a:tcPr>
                </a:tc>
                <a:tc hMerge="1">
                  <a:txBody>
                    <a:bodyPr/>
                    <a:lstStyle/>
                    <a:p>
                      <a:endParaRPr lang="en-GB"/>
                    </a:p>
                  </a:txBody>
                  <a:tcPr/>
                </a:tc>
                <a:tc hMerge="1">
                  <a:txBody>
                    <a:bodyPr/>
                    <a:lstStyle/>
                    <a:p>
                      <a:pPr algn="ctr">
                        <a:lnSpc>
                          <a:spcPct val="115000"/>
                        </a:lnSpc>
                        <a:spcAft>
                          <a:spcPts val="0"/>
                        </a:spcAft>
                      </a:pPr>
                      <a:endParaRPr lang="en-GB" sz="1800" dirty="0">
                        <a:solidFill>
                          <a:schemeClr val="tx1"/>
                        </a:solidFill>
                        <a:effectLst/>
                        <a:latin typeface="+mn-lt"/>
                        <a:ea typeface="Calibri"/>
                        <a:cs typeface="Times New Roman"/>
                      </a:endParaRPr>
                    </a:p>
                  </a:txBody>
                  <a:tcPr marL="68580" marR="68580" marT="0" marB="0">
                    <a:solidFill>
                      <a:srgbClr val="FFFF99"/>
                    </a:solidFill>
                  </a:tcPr>
                </a:tc>
                <a:tc hMerge="1">
                  <a:txBody>
                    <a:bodyPr/>
                    <a:lstStyle/>
                    <a:p>
                      <a:pPr algn="ctr">
                        <a:lnSpc>
                          <a:spcPct val="115000"/>
                        </a:lnSpc>
                        <a:spcAft>
                          <a:spcPts val="0"/>
                        </a:spcAft>
                      </a:pPr>
                      <a:endParaRPr lang="en-GB" sz="1800" dirty="0" smtClean="0">
                        <a:solidFill>
                          <a:schemeClr val="tx1"/>
                        </a:solidFill>
                        <a:effectLst/>
                        <a:latin typeface="+mn-lt"/>
                        <a:ea typeface="Calibri"/>
                        <a:cs typeface="Times New Roman"/>
                      </a:endParaRPr>
                    </a:p>
                  </a:txBody>
                  <a:tcPr marL="68580" marR="68580" marT="0" marB="0">
                    <a:noFill/>
                  </a:tcPr>
                </a:tc>
              </a:tr>
              <a:tr h="267566">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400" b="0" baseline="0" dirty="0" smtClean="0">
                          <a:solidFill>
                            <a:schemeClr val="tx1"/>
                          </a:solidFill>
                          <a:effectLst/>
                          <a:latin typeface="+mn-lt"/>
                        </a:rPr>
                        <a:t>Average Point Score per entry</a:t>
                      </a:r>
                      <a:endParaRPr lang="en-GB" sz="1400" b="0" dirty="0" smtClean="0">
                        <a:solidFill>
                          <a:schemeClr val="tx1"/>
                        </a:solidFill>
                        <a:effectLst/>
                        <a:latin typeface="+mn-lt"/>
                      </a:endParaRPr>
                    </a:p>
                  </a:txBody>
                  <a:tcPr marL="68580" marR="68580" marT="0" marB="0">
                    <a:solidFill>
                      <a:srgbClr val="FFFF99"/>
                    </a:solidFill>
                  </a:tcPr>
                </a:tc>
                <a:tc gridSpan="2">
                  <a:txBody>
                    <a:bodyPr/>
                    <a:lstStyle/>
                    <a:p>
                      <a:pPr algn="ctr">
                        <a:lnSpc>
                          <a:spcPct val="115000"/>
                        </a:lnSpc>
                        <a:spcAft>
                          <a:spcPts val="0"/>
                        </a:spcAft>
                      </a:pPr>
                      <a:r>
                        <a:rPr lang="en-GB" sz="1400" dirty="0" smtClean="0">
                          <a:solidFill>
                            <a:schemeClr val="tx1"/>
                          </a:solidFill>
                          <a:effectLst/>
                          <a:latin typeface="+mn-lt"/>
                          <a:ea typeface="Calibri"/>
                          <a:cs typeface="Times New Roman"/>
                        </a:rPr>
                        <a:t>37.0</a:t>
                      </a:r>
                      <a:endParaRPr lang="en-GB" sz="1400" dirty="0">
                        <a:solidFill>
                          <a:schemeClr val="tx1"/>
                        </a:solidFill>
                        <a:effectLst/>
                        <a:latin typeface="+mn-lt"/>
                        <a:ea typeface="Calibri"/>
                        <a:cs typeface="Times New Roman"/>
                      </a:endParaRPr>
                    </a:p>
                  </a:txBody>
                  <a:tcPr marL="68580" marR="68580" marT="0" marB="0">
                    <a:solidFill>
                      <a:srgbClr val="FFFF99"/>
                    </a:solidFill>
                  </a:tcPr>
                </a:tc>
                <a:tc hMerge="1">
                  <a:txBody>
                    <a:bodyPr/>
                    <a:lstStyle/>
                    <a:p>
                      <a:endParaRPr lang="en-GB"/>
                    </a:p>
                  </a:txBody>
                  <a:tcPr/>
                </a:tc>
                <a:tc>
                  <a:txBody>
                    <a:bodyPr/>
                    <a:lstStyle/>
                    <a:p>
                      <a:pPr algn="ctr">
                        <a:lnSpc>
                          <a:spcPct val="115000"/>
                        </a:lnSpc>
                        <a:spcAft>
                          <a:spcPts val="0"/>
                        </a:spcAft>
                      </a:pPr>
                      <a:r>
                        <a:rPr lang="en-GB" sz="1400" dirty="0" smtClean="0">
                          <a:solidFill>
                            <a:schemeClr val="tx1"/>
                          </a:solidFill>
                          <a:effectLst/>
                          <a:latin typeface="+mn-lt"/>
                          <a:ea typeface="Calibri"/>
                          <a:cs typeface="Times New Roman"/>
                        </a:rPr>
                        <a:t>38.0</a:t>
                      </a:r>
                      <a:endParaRPr lang="en-GB" sz="1400" dirty="0">
                        <a:solidFill>
                          <a:schemeClr val="tx1"/>
                        </a:solidFill>
                        <a:effectLst/>
                        <a:latin typeface="+mn-lt"/>
                        <a:ea typeface="Calibri"/>
                        <a:cs typeface="Times New Roman"/>
                      </a:endParaRPr>
                    </a:p>
                  </a:txBody>
                  <a:tcPr marL="68580" marR="68580" marT="0" marB="0">
                    <a:solidFill>
                      <a:srgbClr val="FFFF99"/>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400" dirty="0" smtClean="0">
                          <a:solidFill>
                            <a:schemeClr val="tx1"/>
                          </a:solidFill>
                          <a:effectLst/>
                          <a:latin typeface="+mn-lt"/>
                          <a:ea typeface="Calibri"/>
                          <a:cs typeface="Times New Roman"/>
                        </a:rPr>
                        <a:t>Below</a:t>
                      </a:r>
                    </a:p>
                  </a:txBody>
                  <a:tcPr marL="68580" marR="68580" marT="0" marB="0">
                    <a:solidFill>
                      <a:srgbClr val="FFC000"/>
                    </a:solidFill>
                  </a:tcPr>
                </a:tc>
              </a:tr>
              <a:tr h="343176">
                <a:tc gridSpan="5">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400" b="1" dirty="0" smtClean="0">
                          <a:solidFill>
                            <a:schemeClr val="tx1"/>
                          </a:solidFill>
                          <a:effectLst/>
                          <a:latin typeface="+mn-lt"/>
                        </a:rPr>
                        <a:t>Technical</a:t>
                      </a:r>
                      <a:r>
                        <a:rPr lang="en-GB" sz="1400" b="1" baseline="0" dirty="0" smtClean="0">
                          <a:solidFill>
                            <a:schemeClr val="tx1"/>
                          </a:solidFill>
                          <a:effectLst/>
                          <a:latin typeface="+mn-lt"/>
                        </a:rPr>
                        <a:t> Baccalaureate (TechBacc)</a:t>
                      </a:r>
                      <a:endParaRPr lang="en-GB" sz="1400" b="1" dirty="0" smtClean="0">
                        <a:solidFill>
                          <a:schemeClr val="tx1"/>
                        </a:solidFill>
                        <a:effectLst/>
                        <a:latin typeface="+mn-lt"/>
                      </a:endParaRPr>
                    </a:p>
                  </a:txBody>
                  <a:tcPr marL="68580" marR="68580" marT="0" marB="0" anchor="b">
                    <a:noFill/>
                  </a:tcPr>
                </a:tc>
                <a:tc hMerge="1">
                  <a:txBody>
                    <a:bodyPr/>
                    <a:lstStyle/>
                    <a:p>
                      <a:pPr algn="ctr">
                        <a:lnSpc>
                          <a:spcPct val="115000"/>
                        </a:lnSpc>
                        <a:spcAft>
                          <a:spcPts val="0"/>
                        </a:spcAft>
                      </a:pPr>
                      <a:endParaRPr lang="en-GB" sz="1800" dirty="0">
                        <a:solidFill>
                          <a:schemeClr val="tx1"/>
                        </a:solidFill>
                        <a:effectLst/>
                        <a:latin typeface="+mn-lt"/>
                        <a:ea typeface="Calibri"/>
                        <a:cs typeface="Times New Roman"/>
                      </a:endParaRPr>
                    </a:p>
                  </a:txBody>
                  <a:tcPr marL="68580" marR="68580" marT="0" marB="0">
                    <a:solidFill>
                      <a:srgbClr val="FFFF99"/>
                    </a:solidFill>
                  </a:tcPr>
                </a:tc>
                <a:tc hMerge="1">
                  <a:txBody>
                    <a:bodyPr/>
                    <a:lstStyle/>
                    <a:p>
                      <a:endParaRPr lang="en-GB"/>
                    </a:p>
                  </a:txBody>
                  <a:tcPr/>
                </a:tc>
                <a:tc hMerge="1">
                  <a:txBody>
                    <a:bodyPr/>
                    <a:lstStyle/>
                    <a:p>
                      <a:pPr algn="ctr">
                        <a:lnSpc>
                          <a:spcPct val="115000"/>
                        </a:lnSpc>
                        <a:spcAft>
                          <a:spcPts val="0"/>
                        </a:spcAft>
                      </a:pPr>
                      <a:endParaRPr lang="en-GB" sz="1800" dirty="0">
                        <a:solidFill>
                          <a:schemeClr val="tx1"/>
                        </a:solidFill>
                        <a:effectLst/>
                        <a:latin typeface="+mn-lt"/>
                        <a:ea typeface="Calibri"/>
                        <a:cs typeface="Times New Roman"/>
                      </a:endParaRPr>
                    </a:p>
                  </a:txBody>
                  <a:tcPr marL="68580" marR="68580" marT="0" marB="0">
                    <a:solidFill>
                      <a:srgbClr val="FFFF99"/>
                    </a:solidFill>
                  </a:tcPr>
                </a:tc>
                <a:tc hMerge="1">
                  <a:txBody>
                    <a:bodyPr/>
                    <a:lstStyle/>
                    <a:p>
                      <a:pPr algn="ctr">
                        <a:lnSpc>
                          <a:spcPct val="115000"/>
                        </a:lnSpc>
                        <a:spcAft>
                          <a:spcPts val="0"/>
                        </a:spcAft>
                      </a:pPr>
                      <a:endParaRPr lang="en-GB" sz="1800" dirty="0" smtClean="0">
                        <a:solidFill>
                          <a:schemeClr val="tx1"/>
                        </a:solidFill>
                        <a:effectLst/>
                        <a:latin typeface="+mn-lt"/>
                        <a:ea typeface="Calibri"/>
                        <a:cs typeface="Times New Roman"/>
                      </a:endParaRPr>
                    </a:p>
                  </a:txBody>
                  <a:tcPr marL="68580" marR="68580" marT="0" marB="0">
                    <a:noFill/>
                  </a:tcPr>
                </a:tc>
              </a:tr>
              <a:tr h="93997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400" b="0" dirty="0" smtClean="0">
                          <a:solidFill>
                            <a:schemeClr val="tx1"/>
                          </a:solidFill>
                          <a:effectLst/>
                          <a:latin typeface="+mn-lt"/>
                        </a:rPr>
                        <a:t>No.</a:t>
                      </a:r>
                      <a:r>
                        <a:rPr lang="en-GB" sz="1400" b="0" baseline="0" dirty="0" smtClean="0">
                          <a:solidFill>
                            <a:schemeClr val="tx1"/>
                          </a:solidFill>
                          <a:effectLst/>
                          <a:latin typeface="+mn-lt"/>
                        </a:rPr>
                        <a:t> of students achieving a TechBacc</a:t>
                      </a:r>
                      <a:endParaRPr lang="en-GB" sz="1400" b="0" dirty="0" smtClean="0">
                        <a:solidFill>
                          <a:schemeClr val="tx1"/>
                        </a:solidFill>
                        <a:effectLst/>
                        <a:latin typeface="+mn-lt"/>
                      </a:endParaRPr>
                    </a:p>
                  </a:txBody>
                  <a:tcPr marL="68580" marR="68580" marT="0" marB="0">
                    <a:solidFill>
                      <a:srgbClr val="FFFF99"/>
                    </a:solidFill>
                  </a:tcPr>
                </a:tc>
                <a:tc gridSpan="2">
                  <a:txBody>
                    <a:bodyPr/>
                    <a:lstStyle/>
                    <a:p>
                      <a:pPr algn="ctr">
                        <a:lnSpc>
                          <a:spcPct val="115000"/>
                        </a:lnSpc>
                        <a:spcAft>
                          <a:spcPts val="0"/>
                        </a:spcAft>
                      </a:pPr>
                      <a:r>
                        <a:rPr lang="en-GB" sz="1400" dirty="0" smtClean="0">
                          <a:solidFill>
                            <a:schemeClr val="tx1"/>
                          </a:solidFill>
                          <a:effectLst/>
                          <a:latin typeface="+mn-lt"/>
                          <a:ea typeface="Calibri"/>
                          <a:cs typeface="Times New Roman"/>
                        </a:rPr>
                        <a:t>20</a:t>
                      </a:r>
                      <a:endParaRPr lang="en-GB" sz="1400" dirty="0">
                        <a:solidFill>
                          <a:schemeClr val="tx1"/>
                        </a:solidFill>
                        <a:effectLst/>
                        <a:latin typeface="+mn-lt"/>
                        <a:ea typeface="Calibri"/>
                        <a:cs typeface="Times New Roman"/>
                      </a:endParaRPr>
                    </a:p>
                  </a:txBody>
                  <a:tcPr marL="68580" marR="68580" marT="0" marB="0">
                    <a:solidFill>
                      <a:srgbClr val="FFFF99"/>
                    </a:solidFill>
                  </a:tcPr>
                </a:tc>
                <a:tc hMerge="1">
                  <a:txBody>
                    <a:bodyPr/>
                    <a:lstStyle/>
                    <a:p>
                      <a:endParaRPr lang="en-GB"/>
                    </a:p>
                  </a:txBody>
                  <a:tcPr/>
                </a:tc>
                <a:tc>
                  <a:txBody>
                    <a:bodyPr/>
                    <a:lstStyle/>
                    <a:p>
                      <a:pPr algn="ctr">
                        <a:lnSpc>
                          <a:spcPct val="115000"/>
                        </a:lnSpc>
                        <a:spcAft>
                          <a:spcPts val="0"/>
                        </a:spcAft>
                      </a:pPr>
                      <a:r>
                        <a:rPr lang="en-GB" sz="1400" dirty="0" smtClean="0">
                          <a:solidFill>
                            <a:schemeClr val="tx1"/>
                          </a:solidFill>
                          <a:effectLst/>
                          <a:latin typeface="+mn-lt"/>
                          <a:ea typeface="Calibri"/>
                          <a:cs typeface="Times New Roman"/>
                        </a:rPr>
                        <a:t>130</a:t>
                      </a:r>
                      <a:endParaRPr lang="en-GB" sz="1400" dirty="0">
                        <a:solidFill>
                          <a:schemeClr val="tx1"/>
                        </a:solidFill>
                        <a:effectLst/>
                        <a:latin typeface="+mn-lt"/>
                        <a:ea typeface="Calibri"/>
                        <a:cs typeface="Times New Roman"/>
                      </a:endParaRPr>
                    </a:p>
                  </a:txBody>
                  <a:tcPr marL="68580" marR="68580" marT="0" marB="0">
                    <a:solidFill>
                      <a:srgbClr val="FFFF99"/>
                    </a:solidFill>
                  </a:tcPr>
                </a:tc>
                <a:tc>
                  <a:txBody>
                    <a:bodyPr/>
                    <a:lstStyle/>
                    <a:p>
                      <a:pPr algn="ctr">
                        <a:lnSpc>
                          <a:spcPct val="115000"/>
                        </a:lnSpc>
                        <a:spcAft>
                          <a:spcPts val="0"/>
                        </a:spcAft>
                      </a:pPr>
                      <a:r>
                        <a:rPr lang="en-GB" sz="1400" dirty="0" smtClean="0">
                          <a:solidFill>
                            <a:schemeClr val="tx1"/>
                          </a:solidFill>
                          <a:effectLst/>
                          <a:latin typeface="+mn-lt"/>
                          <a:ea typeface="Calibri"/>
                          <a:cs typeface="Times New Roman"/>
                        </a:rPr>
                        <a:t>Kent ranked 1</a:t>
                      </a:r>
                      <a:r>
                        <a:rPr lang="en-GB" sz="1400" baseline="30000" dirty="0" smtClean="0">
                          <a:solidFill>
                            <a:schemeClr val="tx1"/>
                          </a:solidFill>
                          <a:effectLst/>
                          <a:latin typeface="+mn-lt"/>
                          <a:ea typeface="Calibri"/>
                          <a:cs typeface="Times New Roman"/>
                        </a:rPr>
                        <a:t>st</a:t>
                      </a:r>
                      <a:r>
                        <a:rPr lang="en-GB" sz="1400" dirty="0" smtClean="0">
                          <a:solidFill>
                            <a:schemeClr val="tx1"/>
                          </a:solidFill>
                          <a:effectLst/>
                          <a:latin typeface="+mn-lt"/>
                          <a:ea typeface="Calibri"/>
                          <a:cs typeface="Times New Roman"/>
                        </a:rPr>
                        <a:t> against</a:t>
                      </a:r>
                      <a:r>
                        <a:rPr lang="en-GB" sz="1400" baseline="0" dirty="0" smtClean="0">
                          <a:solidFill>
                            <a:schemeClr val="tx1"/>
                          </a:solidFill>
                          <a:effectLst/>
                          <a:latin typeface="+mn-lt"/>
                          <a:ea typeface="Calibri"/>
                          <a:cs typeface="Times New Roman"/>
                        </a:rPr>
                        <a:t> </a:t>
                      </a:r>
                      <a:r>
                        <a:rPr lang="en-GB" sz="1400" dirty="0" smtClean="0">
                          <a:solidFill>
                            <a:schemeClr val="tx1"/>
                          </a:solidFill>
                          <a:effectLst/>
                          <a:latin typeface="+mn-lt"/>
                          <a:ea typeface="Calibri"/>
                          <a:cs typeface="Times New Roman"/>
                        </a:rPr>
                        <a:t>Stat Neighbours</a:t>
                      </a:r>
                      <a:r>
                        <a:rPr lang="en-GB" sz="1400" baseline="0" dirty="0" smtClean="0">
                          <a:solidFill>
                            <a:schemeClr val="tx1"/>
                          </a:solidFill>
                          <a:effectLst/>
                          <a:latin typeface="+mn-lt"/>
                          <a:ea typeface="Calibri"/>
                          <a:cs typeface="Times New Roman"/>
                        </a:rPr>
                        <a:t> and nationally </a:t>
                      </a:r>
                      <a:endParaRPr lang="en-GB" sz="1400" dirty="0" smtClean="0">
                        <a:solidFill>
                          <a:schemeClr val="tx1"/>
                        </a:solidFill>
                        <a:effectLst/>
                        <a:latin typeface="+mn-lt"/>
                        <a:ea typeface="Calibri"/>
                        <a:cs typeface="Times New Roman"/>
                      </a:endParaRPr>
                    </a:p>
                  </a:txBody>
                  <a:tcPr marL="68580" marR="68580" marT="0" marB="0">
                    <a:solidFill>
                      <a:srgbClr val="00B050"/>
                    </a:solidFill>
                  </a:tcPr>
                </a:tc>
              </a:tr>
            </a:tbl>
          </a:graphicData>
        </a:graphic>
      </p:graphicFrame>
    </p:spTree>
    <p:extLst>
      <p:ext uri="{BB962C8B-B14F-4D97-AF65-F5344CB8AC3E}">
        <p14:creationId xmlns:p14="http://schemas.microsoft.com/office/powerpoint/2010/main" val="2006044192"/>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0" y="116632"/>
            <a:ext cx="9144000" cy="122413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charset="0"/>
                <a:cs typeface="Arial" charset="0"/>
              </a:defRPr>
            </a:lvl2pPr>
            <a:lvl3pPr algn="ctr" rtl="0" eaLnBrk="1" fontAlgn="base" hangingPunct="1">
              <a:spcBef>
                <a:spcPct val="0"/>
              </a:spcBef>
              <a:spcAft>
                <a:spcPct val="0"/>
              </a:spcAft>
              <a:defRPr sz="3600" b="1">
                <a:solidFill>
                  <a:srgbClr val="4283C4"/>
                </a:solidFill>
                <a:latin typeface="Arial" charset="0"/>
                <a:cs typeface="Arial" charset="0"/>
              </a:defRPr>
            </a:lvl3pPr>
            <a:lvl4pPr algn="ctr" rtl="0" eaLnBrk="1" fontAlgn="base" hangingPunct="1">
              <a:spcBef>
                <a:spcPct val="0"/>
              </a:spcBef>
              <a:spcAft>
                <a:spcPct val="0"/>
              </a:spcAft>
              <a:defRPr sz="3600" b="1">
                <a:solidFill>
                  <a:srgbClr val="4283C4"/>
                </a:solidFill>
                <a:latin typeface="Arial" charset="0"/>
                <a:cs typeface="Arial" charset="0"/>
              </a:defRPr>
            </a:lvl4pPr>
            <a:lvl5pPr algn="ctr" rtl="0" eaLnBrk="1" fontAlgn="base" hangingPunct="1">
              <a:spcBef>
                <a:spcPct val="0"/>
              </a:spcBef>
              <a:spcAft>
                <a:spcPct val="0"/>
              </a:spcAft>
              <a:defRPr sz="3600" b="1">
                <a:solidFill>
                  <a:srgbClr val="4283C4"/>
                </a:solidFill>
                <a:latin typeface="Arial" charset="0"/>
                <a:cs typeface="Arial" charset="0"/>
              </a:defRPr>
            </a:lvl5pPr>
            <a:lvl6pPr marL="457200" algn="ctr" rtl="0" eaLnBrk="1" fontAlgn="base" hangingPunct="1">
              <a:spcBef>
                <a:spcPct val="0"/>
              </a:spcBef>
              <a:spcAft>
                <a:spcPct val="0"/>
              </a:spcAft>
              <a:defRPr sz="3600" b="1">
                <a:solidFill>
                  <a:srgbClr val="4283C4"/>
                </a:solidFill>
                <a:latin typeface="Arial" charset="0"/>
                <a:cs typeface="Arial" charset="0"/>
              </a:defRPr>
            </a:lvl6pPr>
            <a:lvl7pPr marL="914400" algn="ctr" rtl="0" eaLnBrk="1" fontAlgn="base" hangingPunct="1">
              <a:spcBef>
                <a:spcPct val="0"/>
              </a:spcBef>
              <a:spcAft>
                <a:spcPct val="0"/>
              </a:spcAft>
              <a:defRPr sz="3600" b="1">
                <a:solidFill>
                  <a:srgbClr val="4283C4"/>
                </a:solidFill>
                <a:latin typeface="Arial" charset="0"/>
                <a:cs typeface="Arial" charset="0"/>
              </a:defRPr>
            </a:lvl7pPr>
            <a:lvl8pPr marL="1371600" algn="ctr" rtl="0" eaLnBrk="1" fontAlgn="base" hangingPunct="1">
              <a:spcBef>
                <a:spcPct val="0"/>
              </a:spcBef>
              <a:spcAft>
                <a:spcPct val="0"/>
              </a:spcAft>
              <a:defRPr sz="3600" b="1">
                <a:solidFill>
                  <a:srgbClr val="4283C4"/>
                </a:solidFill>
                <a:latin typeface="Arial" charset="0"/>
                <a:cs typeface="Arial" charset="0"/>
              </a:defRPr>
            </a:lvl8pPr>
            <a:lvl9pPr marL="1828800" algn="ctr" rtl="0" eaLnBrk="1" fontAlgn="base" hangingPunct="1">
              <a:spcBef>
                <a:spcPct val="0"/>
              </a:spcBef>
              <a:spcAft>
                <a:spcPct val="0"/>
              </a:spcAft>
              <a:defRPr sz="3600" b="1">
                <a:solidFill>
                  <a:srgbClr val="4283C4"/>
                </a:solidFill>
                <a:latin typeface="Arial" charset="0"/>
                <a:cs typeface="Arial" charset="0"/>
              </a:defRPr>
            </a:lvl9pPr>
          </a:lstStyle>
          <a:p>
            <a:r>
              <a:rPr lang="en-GB" sz="4000" dirty="0" smtClean="0">
                <a:latin typeface="+mn-lt"/>
              </a:rPr>
              <a:t>POST 16  2016 RESULTS CONTINUED</a:t>
            </a:r>
          </a:p>
        </p:txBody>
      </p:sp>
      <p:sp>
        <p:nvSpPr>
          <p:cNvPr id="4" name="Title 1"/>
          <p:cNvSpPr txBox="1">
            <a:spLocks/>
          </p:cNvSpPr>
          <p:nvPr/>
        </p:nvSpPr>
        <p:spPr bwMode="auto">
          <a:xfrm>
            <a:off x="780487" y="2564904"/>
            <a:ext cx="8229600"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charset="0"/>
                <a:cs typeface="Arial" charset="0"/>
              </a:defRPr>
            </a:lvl2pPr>
            <a:lvl3pPr algn="ctr" rtl="0" eaLnBrk="1" fontAlgn="base" hangingPunct="1">
              <a:spcBef>
                <a:spcPct val="0"/>
              </a:spcBef>
              <a:spcAft>
                <a:spcPct val="0"/>
              </a:spcAft>
              <a:defRPr sz="3600" b="1">
                <a:solidFill>
                  <a:srgbClr val="4283C4"/>
                </a:solidFill>
                <a:latin typeface="Arial" charset="0"/>
                <a:cs typeface="Arial" charset="0"/>
              </a:defRPr>
            </a:lvl3pPr>
            <a:lvl4pPr algn="ctr" rtl="0" eaLnBrk="1" fontAlgn="base" hangingPunct="1">
              <a:spcBef>
                <a:spcPct val="0"/>
              </a:spcBef>
              <a:spcAft>
                <a:spcPct val="0"/>
              </a:spcAft>
              <a:defRPr sz="3600" b="1">
                <a:solidFill>
                  <a:srgbClr val="4283C4"/>
                </a:solidFill>
                <a:latin typeface="Arial" charset="0"/>
                <a:cs typeface="Arial" charset="0"/>
              </a:defRPr>
            </a:lvl4pPr>
            <a:lvl5pPr algn="ctr" rtl="0" eaLnBrk="1" fontAlgn="base" hangingPunct="1">
              <a:spcBef>
                <a:spcPct val="0"/>
              </a:spcBef>
              <a:spcAft>
                <a:spcPct val="0"/>
              </a:spcAft>
              <a:defRPr sz="3600" b="1">
                <a:solidFill>
                  <a:srgbClr val="4283C4"/>
                </a:solidFill>
                <a:latin typeface="Arial" charset="0"/>
                <a:cs typeface="Arial" charset="0"/>
              </a:defRPr>
            </a:lvl5pPr>
            <a:lvl6pPr marL="457200" algn="ctr" rtl="0" eaLnBrk="1" fontAlgn="base" hangingPunct="1">
              <a:spcBef>
                <a:spcPct val="0"/>
              </a:spcBef>
              <a:spcAft>
                <a:spcPct val="0"/>
              </a:spcAft>
              <a:defRPr sz="3600" b="1">
                <a:solidFill>
                  <a:srgbClr val="4283C4"/>
                </a:solidFill>
                <a:latin typeface="Arial" charset="0"/>
                <a:cs typeface="Arial" charset="0"/>
              </a:defRPr>
            </a:lvl6pPr>
            <a:lvl7pPr marL="914400" algn="ctr" rtl="0" eaLnBrk="1" fontAlgn="base" hangingPunct="1">
              <a:spcBef>
                <a:spcPct val="0"/>
              </a:spcBef>
              <a:spcAft>
                <a:spcPct val="0"/>
              </a:spcAft>
              <a:defRPr sz="3600" b="1">
                <a:solidFill>
                  <a:srgbClr val="4283C4"/>
                </a:solidFill>
                <a:latin typeface="Arial" charset="0"/>
                <a:cs typeface="Arial" charset="0"/>
              </a:defRPr>
            </a:lvl7pPr>
            <a:lvl8pPr marL="1371600" algn="ctr" rtl="0" eaLnBrk="1" fontAlgn="base" hangingPunct="1">
              <a:spcBef>
                <a:spcPct val="0"/>
              </a:spcBef>
              <a:spcAft>
                <a:spcPct val="0"/>
              </a:spcAft>
              <a:defRPr sz="3600" b="1">
                <a:solidFill>
                  <a:srgbClr val="4283C4"/>
                </a:solidFill>
                <a:latin typeface="Arial" charset="0"/>
                <a:cs typeface="Arial" charset="0"/>
              </a:defRPr>
            </a:lvl8pPr>
            <a:lvl9pPr marL="1828800" algn="ctr" rtl="0" eaLnBrk="1" fontAlgn="base" hangingPunct="1">
              <a:spcBef>
                <a:spcPct val="0"/>
              </a:spcBef>
              <a:spcAft>
                <a:spcPct val="0"/>
              </a:spcAft>
              <a:defRPr sz="3600" b="1">
                <a:solidFill>
                  <a:srgbClr val="4283C4"/>
                </a:solidFill>
                <a:latin typeface="Arial" charset="0"/>
                <a:cs typeface="Arial" charset="0"/>
              </a:defRPr>
            </a:lvl9pPr>
          </a:lstStyle>
          <a:p>
            <a:pPr algn="l"/>
            <a:r>
              <a:rPr lang="en-GB" sz="2400" dirty="0" smtClean="0">
                <a:solidFill>
                  <a:schemeClr val="tx1"/>
                </a:solidFill>
                <a:latin typeface="+mj-lt"/>
              </a:rPr>
              <a:t>Apprenticeships</a:t>
            </a:r>
          </a:p>
        </p:txBody>
      </p:sp>
      <p:sp>
        <p:nvSpPr>
          <p:cNvPr id="3" name="Rectangle 2"/>
          <p:cNvSpPr/>
          <p:nvPr/>
        </p:nvSpPr>
        <p:spPr>
          <a:xfrm>
            <a:off x="301602" y="3199616"/>
            <a:ext cx="7985638" cy="1938992"/>
          </a:xfrm>
          <a:prstGeom prst="rect">
            <a:avLst/>
          </a:prstGeom>
        </p:spPr>
        <p:txBody>
          <a:bodyPr wrap="square">
            <a:spAutoFit/>
          </a:bodyPr>
          <a:lstStyle/>
          <a:p>
            <a:pPr lvl="1" algn="just"/>
            <a:r>
              <a:rPr lang="en-GB" sz="2400" dirty="0" smtClean="0"/>
              <a:t>In </a:t>
            </a:r>
            <a:r>
              <a:rPr lang="en-GB" sz="2400" dirty="0"/>
              <a:t>the last three years we have seen </a:t>
            </a:r>
            <a:r>
              <a:rPr lang="en-GB" sz="2400" dirty="0" smtClean="0"/>
              <a:t>an 18% increase </a:t>
            </a:r>
            <a:r>
              <a:rPr lang="en-GB" sz="2400" dirty="0"/>
              <a:t>in the number of 16 to 18 years old starting an apprenticeship</a:t>
            </a:r>
            <a:r>
              <a:rPr lang="en-GB" sz="2400" dirty="0" smtClean="0"/>
              <a:t>.</a:t>
            </a:r>
            <a:endParaRPr lang="en-GB" sz="2400" dirty="0"/>
          </a:p>
          <a:p>
            <a:pPr lvl="1" algn="just"/>
            <a:endParaRPr lang="en-GB" sz="2400" dirty="0"/>
          </a:p>
          <a:p>
            <a:pPr marL="800100" lvl="1" indent="-342900" algn="just">
              <a:buFont typeface="Arial" panose="020B0604020202020204" pitchFamily="34" charset="0"/>
              <a:buChar char="•"/>
            </a:pPr>
            <a:r>
              <a:rPr lang="en-GB" sz="2400" dirty="0" smtClean="0"/>
              <a:t>2013/14 - 2,560 apprenticeship starts </a:t>
            </a:r>
          </a:p>
          <a:p>
            <a:pPr marL="800100" lvl="1" indent="-342900" algn="just">
              <a:buFont typeface="Arial" panose="020B0604020202020204" pitchFamily="34" charset="0"/>
              <a:buChar char="•"/>
            </a:pPr>
            <a:r>
              <a:rPr lang="en-GB" sz="2400" dirty="0" smtClean="0"/>
              <a:t>2015/16 - 3,026 </a:t>
            </a:r>
            <a:r>
              <a:rPr lang="en-GB" sz="2400" dirty="0"/>
              <a:t>(provisional data) apprenticeship </a:t>
            </a:r>
            <a:r>
              <a:rPr lang="en-GB" sz="2400" dirty="0" smtClean="0"/>
              <a:t>starts.</a:t>
            </a:r>
          </a:p>
        </p:txBody>
      </p:sp>
    </p:spTree>
    <p:extLst>
      <p:ext uri="{BB962C8B-B14F-4D97-AF65-F5344CB8AC3E}">
        <p14:creationId xmlns:p14="http://schemas.microsoft.com/office/powerpoint/2010/main" val="375985261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3990" y="1124744"/>
            <a:ext cx="7560840" cy="3504475"/>
          </a:xfrm>
        </p:spPr>
        <p:txBody>
          <a:bodyPr/>
          <a:lstStyle/>
          <a:p>
            <a:pPr marL="0" indent="0" algn="ctr">
              <a:lnSpc>
                <a:spcPct val="150000"/>
              </a:lnSpc>
              <a:buNone/>
            </a:pPr>
            <a:r>
              <a:rPr lang="en-GB" sz="2400" dirty="0" smtClean="0">
                <a:solidFill>
                  <a:schemeClr val="tx1">
                    <a:lumMod val="95000"/>
                    <a:lumOff val="5000"/>
                  </a:schemeClr>
                </a:solidFill>
                <a:latin typeface="+mn-lt"/>
              </a:rPr>
              <a:t>0-25 Transformation</a:t>
            </a:r>
          </a:p>
          <a:p>
            <a:pPr marL="0" indent="0" algn="ctr">
              <a:lnSpc>
                <a:spcPct val="150000"/>
              </a:lnSpc>
              <a:buNone/>
            </a:pPr>
            <a:r>
              <a:rPr lang="en-GB" sz="2400" dirty="0" smtClean="0">
                <a:solidFill>
                  <a:schemeClr val="tx1">
                    <a:lumMod val="95000"/>
                    <a:lumOff val="5000"/>
                  </a:schemeClr>
                </a:solidFill>
                <a:latin typeface="+mn-lt"/>
              </a:rPr>
              <a:t>Education Services Company </a:t>
            </a:r>
          </a:p>
          <a:p>
            <a:pPr marL="0" indent="0" algn="ctr">
              <a:lnSpc>
                <a:spcPct val="150000"/>
              </a:lnSpc>
              <a:buNone/>
            </a:pPr>
            <a:r>
              <a:rPr lang="en-GB" sz="2400" dirty="0" smtClean="0">
                <a:solidFill>
                  <a:schemeClr val="tx1">
                    <a:lumMod val="95000"/>
                    <a:lumOff val="5000"/>
                  </a:schemeClr>
                </a:solidFill>
                <a:latin typeface="+mn-lt"/>
              </a:rPr>
              <a:t>Early Help and Preventative Services</a:t>
            </a:r>
          </a:p>
          <a:p>
            <a:pPr marL="0" indent="0" algn="ctr">
              <a:lnSpc>
                <a:spcPct val="150000"/>
              </a:lnSpc>
              <a:buNone/>
            </a:pPr>
            <a:r>
              <a:rPr lang="en-GB" sz="2400" dirty="0" smtClean="0">
                <a:solidFill>
                  <a:schemeClr val="tx1">
                    <a:lumMod val="95000"/>
                    <a:lumOff val="5000"/>
                  </a:schemeClr>
                </a:solidFill>
                <a:latin typeface="+mn-lt"/>
              </a:rPr>
              <a:t>Emotional Health and Wellbeing Strategy </a:t>
            </a:r>
          </a:p>
          <a:p>
            <a:pPr marL="0" indent="0" algn="ctr">
              <a:lnSpc>
                <a:spcPct val="150000"/>
              </a:lnSpc>
              <a:buNone/>
            </a:pPr>
            <a:r>
              <a:rPr lang="en-GB" sz="2400" dirty="0" smtClean="0">
                <a:solidFill>
                  <a:schemeClr val="tx1">
                    <a:lumMod val="95000"/>
                    <a:lumOff val="5000"/>
                  </a:schemeClr>
                </a:solidFill>
                <a:latin typeface="+mn-lt"/>
              </a:rPr>
              <a:t>Education Commissioning Plan </a:t>
            </a:r>
          </a:p>
          <a:p>
            <a:pPr marL="0" indent="0" algn="ctr">
              <a:lnSpc>
                <a:spcPct val="150000"/>
              </a:lnSpc>
              <a:buNone/>
            </a:pPr>
            <a:r>
              <a:rPr lang="en-GB" sz="2400" dirty="0" smtClean="0">
                <a:solidFill>
                  <a:schemeClr val="tx1">
                    <a:lumMod val="95000"/>
                    <a:lumOff val="5000"/>
                  </a:schemeClr>
                </a:solidFill>
                <a:latin typeface="+mn-lt"/>
              </a:rPr>
              <a:t>High Needs Funding and SEND Provision</a:t>
            </a:r>
          </a:p>
          <a:p>
            <a:pPr marL="0" indent="0" algn="ctr">
              <a:lnSpc>
                <a:spcPct val="150000"/>
              </a:lnSpc>
              <a:buNone/>
            </a:pPr>
            <a:r>
              <a:rPr lang="en-GB" sz="2400" dirty="0" smtClean="0">
                <a:solidFill>
                  <a:schemeClr val="tx1">
                    <a:lumMod val="95000"/>
                    <a:lumOff val="5000"/>
                  </a:schemeClr>
                </a:solidFill>
                <a:latin typeface="+mn-lt"/>
              </a:rPr>
              <a:t>NEETS Strategy</a:t>
            </a:r>
          </a:p>
          <a:p>
            <a:pPr marL="0" indent="0" algn="ctr">
              <a:lnSpc>
                <a:spcPct val="150000"/>
              </a:lnSpc>
              <a:buNone/>
            </a:pPr>
            <a:r>
              <a:rPr lang="en-GB" sz="2400" dirty="0" smtClean="0">
                <a:solidFill>
                  <a:schemeClr val="tx1">
                    <a:lumMod val="95000"/>
                    <a:lumOff val="5000"/>
                  </a:schemeClr>
                </a:solidFill>
                <a:latin typeface="+mn-lt"/>
              </a:rPr>
              <a:t>Post 16 performance </a:t>
            </a:r>
            <a:endParaRPr lang="en-GB" sz="2400" dirty="0">
              <a:solidFill>
                <a:schemeClr val="tx1">
                  <a:lumMod val="95000"/>
                  <a:lumOff val="5000"/>
                </a:schemeClr>
              </a:solidFill>
              <a:latin typeface="+mn-lt"/>
            </a:endParaRPr>
          </a:p>
          <a:p>
            <a:pPr marL="0" indent="0" algn="ctr">
              <a:lnSpc>
                <a:spcPct val="150000"/>
              </a:lnSpc>
              <a:buNone/>
            </a:pPr>
            <a:r>
              <a:rPr lang="en-GB" sz="2400" dirty="0" smtClean="0">
                <a:solidFill>
                  <a:schemeClr val="tx1">
                    <a:lumMod val="95000"/>
                    <a:lumOff val="5000"/>
                  </a:schemeClr>
                </a:solidFill>
                <a:latin typeface="+mn-lt"/>
              </a:rPr>
              <a:t> </a:t>
            </a:r>
          </a:p>
        </p:txBody>
      </p:sp>
      <p:sp>
        <p:nvSpPr>
          <p:cNvPr id="4" name="Title 3"/>
          <p:cNvSpPr>
            <a:spLocks noGrp="1"/>
          </p:cNvSpPr>
          <p:nvPr>
            <p:ph type="title"/>
          </p:nvPr>
        </p:nvSpPr>
        <p:spPr>
          <a:xfrm>
            <a:off x="457200" y="116632"/>
            <a:ext cx="8229600" cy="1143000"/>
          </a:xfrm>
        </p:spPr>
        <p:txBody>
          <a:bodyPr>
            <a:normAutofit/>
          </a:bodyPr>
          <a:lstStyle/>
          <a:p>
            <a:r>
              <a:rPr lang="en-GB" sz="5400" dirty="0" smtClean="0">
                <a:latin typeface="+mj-lt"/>
              </a:rPr>
              <a:t>PRIORITIES</a:t>
            </a:r>
            <a:endParaRPr lang="en-GB" sz="5400" dirty="0">
              <a:latin typeface="+mj-lt"/>
            </a:endParaRPr>
          </a:p>
        </p:txBody>
      </p:sp>
      <p:sp>
        <p:nvSpPr>
          <p:cNvPr id="8" name="Oval 7"/>
          <p:cNvSpPr/>
          <p:nvPr/>
        </p:nvSpPr>
        <p:spPr bwMode="white">
          <a:xfrm>
            <a:off x="8244408" y="835161"/>
            <a:ext cx="720080" cy="72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Tree>
    <p:extLst>
      <p:ext uri="{BB962C8B-B14F-4D97-AF65-F5344CB8AC3E}">
        <p14:creationId xmlns:p14="http://schemas.microsoft.com/office/powerpoint/2010/main" val="2065283056"/>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extLst>
              <p:ext uri="{D42A27DB-BD31-4B8C-83A1-F6EECF244321}">
                <p14:modId xmlns:p14="http://schemas.microsoft.com/office/powerpoint/2010/main" val="3240171263"/>
              </p:ext>
            </p:extLst>
          </p:nvPr>
        </p:nvGraphicFramePr>
        <p:xfrm>
          <a:off x="-71437" y="136922"/>
          <a:ext cx="8891909" cy="6172398"/>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8002" y="9188"/>
            <a:ext cx="9144000" cy="830997"/>
          </a:xfrm>
          <a:prstGeom prst="rect">
            <a:avLst/>
          </a:prstGeom>
          <a:noFill/>
        </p:spPr>
        <p:txBody>
          <a:bodyPr wrap="square" rtlCol="0">
            <a:spAutoFit/>
          </a:bodyPr>
          <a:lstStyle/>
          <a:p>
            <a:pPr algn="ctr">
              <a:defRPr sz="1800" b="1" i="0" u="none" strike="noStrike" kern="1200" baseline="0">
                <a:solidFill>
                  <a:srgbClr val="4283C4"/>
                </a:solidFill>
                <a:latin typeface="+mn-lt"/>
                <a:ea typeface="+mn-ea"/>
                <a:cs typeface="+mn-cs"/>
              </a:defRPr>
            </a:pPr>
            <a:r>
              <a:rPr lang="en-GB" sz="2400" dirty="0">
                <a:solidFill>
                  <a:srgbClr val="4283C4"/>
                </a:solidFill>
              </a:rPr>
              <a:t>% OF SCHOOLS WITH A GOOD OR OUTSTANDING OFSTED JUDGEMENT</a:t>
            </a:r>
          </a:p>
          <a:p>
            <a:pPr algn="ctr">
              <a:defRPr sz="1800" b="1" i="0" u="none" strike="noStrike" kern="1200" baseline="0">
                <a:solidFill>
                  <a:srgbClr val="4283C4"/>
                </a:solidFill>
                <a:latin typeface="+mn-lt"/>
                <a:ea typeface="+mn-ea"/>
                <a:cs typeface="+mn-cs"/>
              </a:defRPr>
            </a:pPr>
            <a:r>
              <a:rPr lang="en-GB" sz="2400" dirty="0">
                <a:solidFill>
                  <a:srgbClr val="4283C4"/>
                </a:solidFill>
              </a:rPr>
              <a:t>KENT V NATIONAL V STATISTICAL NEIGHBOUR (SN) AVERAGE</a:t>
            </a:r>
          </a:p>
        </p:txBody>
      </p:sp>
    </p:spTree>
    <p:extLst>
      <p:ext uri="{BB962C8B-B14F-4D97-AF65-F5344CB8AC3E}">
        <p14:creationId xmlns:p14="http://schemas.microsoft.com/office/powerpoint/2010/main" val="1484225818"/>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76672"/>
            <a:ext cx="7920880" cy="2232248"/>
          </a:xfrm>
        </p:spPr>
        <p:txBody>
          <a:bodyPr>
            <a:normAutofit fontScale="90000"/>
          </a:bodyPr>
          <a:lstStyle/>
          <a:p>
            <a:r>
              <a:rPr lang="en-GB" altLang="en-US" sz="2200" dirty="0" smtClean="0">
                <a:latin typeface="+mj-lt"/>
              </a:rPr>
              <a:t/>
            </a:r>
            <a:br>
              <a:rPr lang="en-GB" altLang="en-US" sz="2200" dirty="0" smtClean="0">
                <a:latin typeface="+mj-lt"/>
              </a:rPr>
            </a:br>
            <a:r>
              <a:rPr lang="en-GB" sz="3200" dirty="0" smtClean="0">
                <a:latin typeface="+mn-lt"/>
              </a:rPr>
              <a:t>Kent’s Strategy for Children and Young People with Special Educational Needs and Disabilities</a:t>
            </a:r>
            <a:br>
              <a:rPr lang="en-GB" sz="3200" dirty="0" smtClean="0">
                <a:latin typeface="+mn-lt"/>
              </a:rPr>
            </a:br>
            <a:r>
              <a:rPr lang="en-GB" sz="2700" dirty="0">
                <a:latin typeface="+mn-lt"/>
              </a:rPr>
              <a:t/>
            </a:r>
            <a:br>
              <a:rPr lang="en-GB" sz="2700" dirty="0">
                <a:latin typeface="+mn-lt"/>
              </a:rPr>
            </a:br>
            <a:r>
              <a:rPr lang="en-GB" altLang="en-US" sz="3200" dirty="0" smtClean="0"/>
              <a:t/>
            </a:r>
            <a:br>
              <a:rPr lang="en-GB" altLang="en-US" sz="3200" dirty="0" smtClean="0"/>
            </a:br>
            <a:r>
              <a:rPr lang="en-GB" altLang="en-US" sz="3200" b="0" dirty="0">
                <a:latin typeface="+mj-lt"/>
              </a:rPr>
              <a:t>WORKING TOGETHER, IMPROVING OUTCOMES</a:t>
            </a:r>
            <a:endParaRPr lang="en-GB" sz="3200" b="0" dirty="0"/>
          </a:p>
        </p:txBody>
      </p:sp>
      <p:sp>
        <p:nvSpPr>
          <p:cNvPr id="3" name="Content Placeholder 2"/>
          <p:cNvSpPr>
            <a:spLocks noGrp="1"/>
          </p:cNvSpPr>
          <p:nvPr>
            <p:ph idx="1"/>
          </p:nvPr>
        </p:nvSpPr>
        <p:spPr>
          <a:xfrm>
            <a:off x="457200" y="4869160"/>
            <a:ext cx="8229600" cy="1296144"/>
          </a:xfrm>
        </p:spPr>
        <p:txBody>
          <a:bodyPr/>
          <a:lstStyle/>
          <a:p>
            <a:endParaRPr lang="en-GB" sz="2400" dirty="0"/>
          </a:p>
          <a:p>
            <a:endParaRPr lang="en-GB" sz="2000" dirty="0" smtClean="0"/>
          </a:p>
          <a:p>
            <a:endParaRPr lang="en-GB" sz="2000" dirty="0" smtClean="0"/>
          </a:p>
          <a:p>
            <a:endParaRPr lang="en-GB" sz="2000" dirty="0"/>
          </a:p>
          <a:p>
            <a:endParaRPr lang="en-US" sz="2000" b="1" dirty="0"/>
          </a:p>
          <a:p>
            <a:pPr marL="0" indent="0">
              <a:buNone/>
            </a:pPr>
            <a:endParaRPr lang="en-US" sz="2400" b="1" dirty="0" smtClean="0"/>
          </a:p>
          <a:p>
            <a:pPr marL="0" indent="0">
              <a:buNone/>
            </a:pPr>
            <a:endParaRPr lang="en-GB" sz="2400" b="1" dirty="0"/>
          </a:p>
          <a:p>
            <a:endParaRPr lang="en-GB" sz="2400" dirty="0"/>
          </a:p>
        </p:txBody>
      </p:sp>
    </p:spTree>
    <p:extLst>
      <p:ext uri="{BB962C8B-B14F-4D97-AF65-F5344CB8AC3E}">
        <p14:creationId xmlns:p14="http://schemas.microsoft.com/office/powerpoint/2010/main" val="2755547155"/>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4448"/>
            <a:ext cx="9144000" cy="1389062"/>
          </a:xfrm>
        </p:spPr>
        <p:txBody>
          <a:bodyPr>
            <a:normAutofit fontScale="90000"/>
          </a:bodyPr>
          <a:lstStyle/>
          <a:p>
            <a:r>
              <a:rPr lang="en-GB" altLang="en-US" sz="3200" dirty="0" smtClean="0"/>
              <a:t/>
            </a:r>
            <a:br>
              <a:rPr lang="en-GB" altLang="en-US" sz="3200" dirty="0" smtClean="0"/>
            </a:br>
            <a:r>
              <a:rPr lang="en-GB" altLang="en-US" sz="4400" dirty="0" smtClean="0">
                <a:latin typeface="+mj-lt"/>
              </a:rPr>
              <a:t>WORKING TOGETHER, IMPROVING OUTCOMES </a:t>
            </a:r>
            <a:r>
              <a:rPr lang="en-GB" altLang="en-US" sz="3200" dirty="0"/>
              <a:t/>
            </a:r>
            <a:br>
              <a:rPr lang="en-GB" altLang="en-US" sz="3200" dirty="0"/>
            </a:br>
            <a:endParaRPr lang="en-GB" sz="3200" dirty="0"/>
          </a:p>
        </p:txBody>
      </p:sp>
      <p:sp>
        <p:nvSpPr>
          <p:cNvPr id="3" name="Content Placeholder 2"/>
          <p:cNvSpPr>
            <a:spLocks noGrp="1"/>
          </p:cNvSpPr>
          <p:nvPr>
            <p:ph idx="1"/>
          </p:nvPr>
        </p:nvSpPr>
        <p:spPr>
          <a:xfrm>
            <a:off x="323528" y="1484784"/>
            <a:ext cx="8496944" cy="4641379"/>
          </a:xfrm>
        </p:spPr>
        <p:txBody>
          <a:bodyPr/>
          <a:lstStyle/>
          <a:p>
            <a:pPr marL="0" lvl="0" indent="0">
              <a:buNone/>
            </a:pPr>
            <a:r>
              <a:rPr lang="en-GB" sz="2000" b="1" dirty="0">
                <a:solidFill>
                  <a:srgbClr val="4283C4"/>
                </a:solidFill>
                <a:latin typeface="+mn-lt"/>
                <a:ea typeface="+mj-ea"/>
              </a:rPr>
              <a:t>Aims</a:t>
            </a:r>
          </a:p>
          <a:p>
            <a:pPr marL="457200" lvl="0" indent="-457200">
              <a:buFont typeface="+mj-lt"/>
              <a:buAutoNum type="arabicPeriod"/>
            </a:pPr>
            <a:r>
              <a:rPr lang="en-GB" sz="2000" dirty="0">
                <a:latin typeface="+mn-lt"/>
                <a:ea typeface="+mj-ea"/>
              </a:rPr>
              <a:t>Improve educational, health and emotional wellbeing outcomes</a:t>
            </a:r>
          </a:p>
          <a:p>
            <a:pPr marL="457200" indent="-457200">
              <a:buFont typeface="+mj-lt"/>
              <a:buAutoNum type="arabicPeriod"/>
            </a:pPr>
            <a:r>
              <a:rPr lang="en-GB" sz="2000" dirty="0" smtClean="0">
                <a:latin typeface="+mn-lt"/>
                <a:ea typeface="+mj-ea"/>
              </a:rPr>
              <a:t>Deliver the </a:t>
            </a:r>
            <a:r>
              <a:rPr lang="en-GB" sz="2000" dirty="0">
                <a:latin typeface="+mn-lt"/>
                <a:ea typeface="+mj-ea"/>
              </a:rPr>
              <a:t>changes in the Children and Families Act 2014 </a:t>
            </a:r>
          </a:p>
          <a:p>
            <a:pPr marL="457200" indent="-457200">
              <a:buFont typeface="+mj-lt"/>
              <a:buAutoNum type="arabicPeriod"/>
            </a:pPr>
            <a:r>
              <a:rPr lang="en-GB" sz="2000" dirty="0">
                <a:latin typeface="+mn-lt"/>
                <a:ea typeface="+mj-ea"/>
              </a:rPr>
              <a:t>Address the gaps in provision; improve the quality; develop the </a:t>
            </a:r>
            <a:r>
              <a:rPr lang="en-GB" sz="2000" dirty="0" smtClean="0">
                <a:latin typeface="+mn-lt"/>
                <a:ea typeface="+mj-ea"/>
              </a:rPr>
              <a:t>range and a </a:t>
            </a:r>
            <a:r>
              <a:rPr lang="en-GB" sz="2000" dirty="0">
                <a:latin typeface="+mn-lt"/>
                <a:ea typeface="+mj-ea"/>
              </a:rPr>
              <a:t>mixed economy. </a:t>
            </a:r>
          </a:p>
          <a:p>
            <a:pPr marL="0" indent="0">
              <a:buNone/>
            </a:pPr>
            <a:endParaRPr lang="en-US" sz="2000" b="1" dirty="0" smtClean="0">
              <a:solidFill>
                <a:srgbClr val="4283C4"/>
              </a:solidFill>
              <a:latin typeface="+mn-lt"/>
              <a:ea typeface="+mj-ea"/>
            </a:endParaRPr>
          </a:p>
          <a:p>
            <a:pPr marL="0" indent="0">
              <a:buNone/>
            </a:pPr>
            <a:r>
              <a:rPr lang="en-US" sz="2000" b="1" dirty="0" smtClean="0">
                <a:solidFill>
                  <a:srgbClr val="4283C4"/>
                </a:solidFill>
                <a:latin typeface="+mn-lt"/>
                <a:ea typeface="+mj-ea"/>
              </a:rPr>
              <a:t>Vision</a:t>
            </a:r>
            <a:r>
              <a:rPr lang="en-US" sz="2000" b="1" dirty="0" smtClean="0">
                <a:latin typeface="+mn-lt"/>
                <a:ea typeface="+mj-ea"/>
              </a:rPr>
              <a:t> </a:t>
            </a:r>
          </a:p>
          <a:p>
            <a:r>
              <a:rPr lang="en-US" sz="2000" dirty="0" smtClean="0">
                <a:latin typeface="+mn-lt"/>
                <a:ea typeface="+mj-ea"/>
              </a:rPr>
              <a:t>Good </a:t>
            </a:r>
            <a:r>
              <a:rPr lang="en-US" sz="2000" dirty="0">
                <a:latin typeface="+mn-lt"/>
                <a:ea typeface="+mj-ea"/>
              </a:rPr>
              <a:t>local </a:t>
            </a:r>
            <a:r>
              <a:rPr lang="en-US" sz="2000" dirty="0" smtClean="0">
                <a:latin typeface="+mn-lt"/>
                <a:ea typeface="+mj-ea"/>
              </a:rPr>
              <a:t>schools; core </a:t>
            </a:r>
            <a:r>
              <a:rPr lang="en-US" sz="2000" dirty="0">
                <a:latin typeface="+mn-lt"/>
                <a:ea typeface="+mj-ea"/>
              </a:rPr>
              <a:t>standards, earlier </a:t>
            </a:r>
            <a:r>
              <a:rPr lang="en-US" sz="2000" dirty="0" smtClean="0">
                <a:latin typeface="+mn-lt"/>
                <a:ea typeface="+mj-ea"/>
              </a:rPr>
              <a:t>intervention and inclusion  </a:t>
            </a:r>
            <a:endParaRPr lang="en-US" sz="2000" dirty="0">
              <a:latin typeface="+mn-lt"/>
              <a:ea typeface="+mj-ea"/>
            </a:endParaRPr>
          </a:p>
          <a:p>
            <a:r>
              <a:rPr lang="en-GB" sz="2000" dirty="0" smtClean="0">
                <a:latin typeface="+mn-lt"/>
                <a:ea typeface="+mj-ea"/>
              </a:rPr>
              <a:t>Partnerships</a:t>
            </a:r>
            <a:r>
              <a:rPr lang="en-GB" sz="2000" dirty="0">
                <a:latin typeface="+mn-lt"/>
                <a:ea typeface="+mj-ea"/>
              </a:rPr>
              <a:t>; school to </a:t>
            </a:r>
            <a:r>
              <a:rPr lang="en-GB" sz="2000" dirty="0" smtClean="0">
                <a:latin typeface="+mn-lt"/>
                <a:ea typeface="+mj-ea"/>
              </a:rPr>
              <a:t>school, workforce development, outreach support  </a:t>
            </a:r>
            <a:endParaRPr lang="en-GB" sz="2000" dirty="0">
              <a:latin typeface="+mn-lt"/>
              <a:ea typeface="+mj-ea"/>
            </a:endParaRPr>
          </a:p>
          <a:p>
            <a:r>
              <a:rPr lang="en-GB" sz="2000" dirty="0" smtClean="0">
                <a:latin typeface="+mn-lt"/>
                <a:ea typeface="+mj-ea"/>
              </a:rPr>
              <a:t>Creating </a:t>
            </a:r>
            <a:r>
              <a:rPr lang="en-GB" sz="2000" dirty="0">
                <a:latin typeface="+mn-lt"/>
                <a:ea typeface="+mj-ea"/>
              </a:rPr>
              <a:t>capacity; </a:t>
            </a:r>
            <a:r>
              <a:rPr lang="en-GB" sz="2000" dirty="0" smtClean="0">
                <a:latin typeface="+mn-lt"/>
                <a:ea typeface="+mj-ea"/>
              </a:rPr>
              <a:t>provision </a:t>
            </a:r>
            <a:r>
              <a:rPr lang="en-GB" sz="2000" dirty="0">
                <a:latin typeface="+mn-lt"/>
                <a:ea typeface="+mj-ea"/>
              </a:rPr>
              <a:t>and </a:t>
            </a:r>
            <a:r>
              <a:rPr lang="en-GB" sz="2000" dirty="0" smtClean="0">
                <a:latin typeface="+mn-lt"/>
                <a:ea typeface="+mj-ea"/>
              </a:rPr>
              <a:t>places</a:t>
            </a:r>
          </a:p>
          <a:p>
            <a:r>
              <a:rPr lang="en-GB" sz="2000" dirty="0" smtClean="0">
                <a:latin typeface="+mn-lt"/>
                <a:ea typeface="+mj-ea"/>
              </a:rPr>
              <a:t>C</a:t>
            </a:r>
            <a:r>
              <a:rPr lang="en-GB" altLang="en-US" sz="2000" dirty="0" smtClean="0">
                <a:latin typeface="+mn-lt"/>
                <a:ea typeface="+mj-ea"/>
              </a:rPr>
              <a:t>o-production, </a:t>
            </a:r>
            <a:r>
              <a:rPr lang="en-GB" altLang="en-US" sz="2000" dirty="0">
                <a:latin typeface="+mn-lt"/>
                <a:ea typeface="+mj-ea"/>
              </a:rPr>
              <a:t>providers engaged with </a:t>
            </a:r>
            <a:r>
              <a:rPr lang="en-GB" altLang="en-US" sz="2000" dirty="0" smtClean="0">
                <a:latin typeface="+mn-lt"/>
                <a:ea typeface="+mj-ea"/>
              </a:rPr>
              <a:t>changes</a:t>
            </a:r>
          </a:p>
          <a:p>
            <a:r>
              <a:rPr lang="en-US" sz="2000" dirty="0" smtClean="0">
                <a:latin typeface="+mn-lt"/>
                <a:ea typeface="+mj-ea"/>
              </a:rPr>
              <a:t>Good progress </a:t>
            </a:r>
            <a:r>
              <a:rPr lang="en-US" sz="2000" dirty="0">
                <a:latin typeface="+mn-lt"/>
                <a:ea typeface="+mj-ea"/>
              </a:rPr>
              <a:t>for every Kent child and young </a:t>
            </a:r>
            <a:r>
              <a:rPr lang="en-US" sz="2000" dirty="0" smtClean="0">
                <a:latin typeface="+mn-lt"/>
                <a:ea typeface="+mj-ea"/>
              </a:rPr>
              <a:t>person with SEN </a:t>
            </a:r>
            <a:endParaRPr lang="en-GB" altLang="en-US" sz="2000" dirty="0">
              <a:latin typeface="+mn-lt"/>
              <a:ea typeface="+mj-ea"/>
            </a:endParaRPr>
          </a:p>
          <a:p>
            <a:pPr marL="0" indent="0">
              <a:buNone/>
              <a:defRPr/>
            </a:pPr>
            <a:endParaRPr lang="en-GB" altLang="en-US" sz="2000" dirty="0">
              <a:solidFill>
                <a:srgbClr val="4283C4"/>
              </a:solidFill>
              <a:ea typeface="+mj-ea"/>
            </a:endParaRPr>
          </a:p>
        </p:txBody>
      </p:sp>
    </p:spTree>
    <p:extLst>
      <p:ext uri="{BB962C8B-B14F-4D97-AF65-F5344CB8AC3E}">
        <p14:creationId xmlns:p14="http://schemas.microsoft.com/office/powerpoint/2010/main" val="1930262560"/>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4448"/>
            <a:ext cx="9144000" cy="1389062"/>
          </a:xfrm>
        </p:spPr>
        <p:txBody>
          <a:bodyPr>
            <a:normAutofit fontScale="90000"/>
          </a:bodyPr>
          <a:lstStyle/>
          <a:p>
            <a:r>
              <a:rPr lang="en-GB" altLang="en-US" sz="3200" dirty="0" smtClean="0"/>
              <a:t/>
            </a:r>
            <a:br>
              <a:rPr lang="en-GB" altLang="en-US" sz="3200" dirty="0" smtClean="0"/>
            </a:br>
            <a:r>
              <a:rPr lang="en-GB" sz="4400" dirty="0" smtClean="0">
                <a:latin typeface="+mj-lt"/>
              </a:rPr>
              <a:t>WHAT HAS ALREADY BEEN ACHIEVED</a:t>
            </a:r>
            <a:br>
              <a:rPr lang="en-GB" sz="4400" dirty="0" smtClean="0">
                <a:latin typeface="+mj-lt"/>
              </a:rPr>
            </a:br>
            <a:r>
              <a:rPr lang="en-GB" sz="4400" dirty="0" smtClean="0">
                <a:latin typeface="+mj-lt"/>
              </a:rPr>
              <a:t>(2013-16)</a:t>
            </a:r>
            <a:r>
              <a:rPr lang="en-GB" altLang="en-US" sz="4400" dirty="0" smtClean="0">
                <a:latin typeface="+mj-lt"/>
              </a:rPr>
              <a:t> </a:t>
            </a:r>
            <a:r>
              <a:rPr lang="en-GB" sz="3200" dirty="0"/>
              <a:t/>
            </a:r>
            <a:br>
              <a:rPr lang="en-GB" sz="3200" dirty="0"/>
            </a:br>
            <a:r>
              <a:rPr lang="en-GB" altLang="en-US" sz="3200" dirty="0" smtClean="0"/>
              <a:t> </a:t>
            </a:r>
            <a:r>
              <a:rPr lang="en-GB" altLang="en-US" sz="3200" dirty="0"/>
              <a:t/>
            </a:r>
            <a:br>
              <a:rPr lang="en-GB" altLang="en-US" sz="3200" dirty="0"/>
            </a:br>
            <a:endParaRPr lang="en-GB" sz="3200" dirty="0"/>
          </a:p>
        </p:txBody>
      </p:sp>
      <p:sp>
        <p:nvSpPr>
          <p:cNvPr id="3" name="Content Placeholder 2"/>
          <p:cNvSpPr>
            <a:spLocks noGrp="1"/>
          </p:cNvSpPr>
          <p:nvPr>
            <p:ph idx="1"/>
          </p:nvPr>
        </p:nvSpPr>
        <p:spPr>
          <a:xfrm>
            <a:off x="251520" y="1649710"/>
            <a:ext cx="8640960" cy="4476453"/>
          </a:xfrm>
        </p:spPr>
        <p:txBody>
          <a:bodyPr/>
          <a:lstStyle/>
          <a:p>
            <a:pPr marL="0" lvl="0" indent="0">
              <a:buNone/>
            </a:pPr>
            <a:r>
              <a:rPr lang="en-GB" sz="2000" dirty="0">
                <a:solidFill>
                  <a:srgbClr val="4283C4"/>
                </a:solidFill>
                <a:latin typeface="+mn-lt"/>
              </a:rPr>
              <a:t>Improving quality</a:t>
            </a:r>
          </a:p>
          <a:p>
            <a:r>
              <a:rPr lang="en-GB" sz="2000" dirty="0" smtClean="0">
                <a:latin typeface="+mn-lt"/>
              </a:rPr>
              <a:t>More children attending a better school</a:t>
            </a:r>
          </a:p>
          <a:p>
            <a:r>
              <a:rPr lang="en-GB" sz="2000" dirty="0" smtClean="0">
                <a:latin typeface="+mn-lt"/>
              </a:rPr>
              <a:t>LIFT and Early Years LIFT.</a:t>
            </a:r>
            <a:endParaRPr lang="en-GB" sz="2000" dirty="0">
              <a:latin typeface="+mn-lt"/>
            </a:endParaRPr>
          </a:p>
          <a:p>
            <a:pPr marL="0" lvl="0" indent="0">
              <a:buNone/>
            </a:pPr>
            <a:r>
              <a:rPr lang="en-GB" sz="2000" dirty="0" smtClean="0">
                <a:solidFill>
                  <a:srgbClr val="4283C4"/>
                </a:solidFill>
                <a:latin typeface="+mn-lt"/>
              </a:rPr>
              <a:t>Delivering </a:t>
            </a:r>
            <a:r>
              <a:rPr lang="en-GB" sz="2000" dirty="0">
                <a:solidFill>
                  <a:srgbClr val="4283C4"/>
                </a:solidFill>
                <a:latin typeface="+mn-lt"/>
              </a:rPr>
              <a:t>statutory changes </a:t>
            </a:r>
          </a:p>
          <a:p>
            <a:r>
              <a:rPr lang="en-GB" sz="2000" dirty="0">
                <a:latin typeface="+mn-lt"/>
              </a:rPr>
              <a:t>Local Offer, Assessment timescales, conversions</a:t>
            </a:r>
          </a:p>
          <a:p>
            <a:r>
              <a:rPr lang="en-GB" sz="2000" dirty="0">
                <a:latin typeface="+mn-lt"/>
              </a:rPr>
              <a:t>Joint </a:t>
            </a:r>
            <a:r>
              <a:rPr lang="en-GB" sz="2000" dirty="0" smtClean="0">
                <a:latin typeface="+mn-lt"/>
              </a:rPr>
              <a:t>commissioning; </a:t>
            </a:r>
            <a:r>
              <a:rPr lang="en-GB" sz="2000" dirty="0">
                <a:latin typeface="+mn-lt"/>
              </a:rPr>
              <a:t>family advice </a:t>
            </a:r>
            <a:r>
              <a:rPr lang="en-GB" sz="2000" dirty="0" smtClean="0">
                <a:latin typeface="+mn-lt"/>
              </a:rPr>
              <a:t>or </a:t>
            </a:r>
            <a:r>
              <a:rPr lang="en-GB" sz="2000" dirty="0">
                <a:latin typeface="+mn-lt"/>
              </a:rPr>
              <a:t>short breaks with </a:t>
            </a:r>
            <a:r>
              <a:rPr lang="en-GB" sz="2000" dirty="0" smtClean="0">
                <a:latin typeface="+mn-lt"/>
              </a:rPr>
              <a:t>IASK; Integrated Equipment; </a:t>
            </a:r>
            <a:r>
              <a:rPr lang="en-GB" sz="2000" dirty="0">
                <a:latin typeface="+mn-lt"/>
              </a:rPr>
              <a:t>dispute resolution and </a:t>
            </a:r>
            <a:r>
              <a:rPr lang="en-GB" sz="2000" dirty="0" smtClean="0">
                <a:latin typeface="+mn-lt"/>
              </a:rPr>
              <a:t>mediation; therapies project</a:t>
            </a:r>
            <a:endParaRPr lang="en-GB" sz="2000" dirty="0">
              <a:latin typeface="+mn-lt"/>
            </a:endParaRPr>
          </a:p>
          <a:p>
            <a:r>
              <a:rPr lang="en-GB" sz="2000" dirty="0">
                <a:latin typeface="+mn-lt"/>
              </a:rPr>
              <a:t>High needs funding; </a:t>
            </a:r>
            <a:r>
              <a:rPr lang="en-GB" sz="2000" dirty="0" smtClean="0">
                <a:latin typeface="+mn-lt"/>
              </a:rPr>
              <a:t>47</a:t>
            </a:r>
            <a:r>
              <a:rPr lang="en-GB" sz="2000" dirty="0">
                <a:latin typeface="+mn-lt"/>
              </a:rPr>
              <a:t>% without EHCP, 500+ ASD, 300 SLCN and 300 SEMH. Largest group Y1, then </a:t>
            </a:r>
            <a:r>
              <a:rPr lang="en-GB" sz="2000" dirty="0" smtClean="0">
                <a:latin typeface="+mn-lt"/>
              </a:rPr>
              <a:t>Yr2</a:t>
            </a:r>
            <a:r>
              <a:rPr lang="en-GB" sz="2000" dirty="0">
                <a:latin typeface="+mn-lt"/>
              </a:rPr>
              <a:t>. </a:t>
            </a:r>
            <a:r>
              <a:rPr lang="en-GB" sz="2000" dirty="0" smtClean="0">
                <a:latin typeface="+mn-lt"/>
              </a:rPr>
              <a:t>Secondary schools make </a:t>
            </a:r>
            <a:r>
              <a:rPr lang="en-GB" sz="2000" dirty="0">
                <a:latin typeface="+mn-lt"/>
              </a:rPr>
              <a:t>fewer applications but 63% </a:t>
            </a:r>
            <a:r>
              <a:rPr lang="en-GB" sz="2000" dirty="0" smtClean="0">
                <a:latin typeface="+mn-lt"/>
              </a:rPr>
              <a:t>non-Grammar </a:t>
            </a:r>
            <a:r>
              <a:rPr lang="en-GB" sz="2000" dirty="0">
                <a:latin typeface="+mn-lt"/>
              </a:rPr>
              <a:t>and 47% </a:t>
            </a:r>
            <a:r>
              <a:rPr lang="en-GB" sz="2000" dirty="0" smtClean="0">
                <a:latin typeface="+mn-lt"/>
              </a:rPr>
              <a:t>Grammar </a:t>
            </a:r>
            <a:r>
              <a:rPr lang="en-GB" sz="2000" dirty="0">
                <a:latin typeface="+mn-lt"/>
              </a:rPr>
              <a:t>schools applied. We are tracking Y6 into </a:t>
            </a:r>
            <a:r>
              <a:rPr lang="en-GB" sz="2000" dirty="0" smtClean="0">
                <a:latin typeface="+mn-lt"/>
              </a:rPr>
              <a:t>Secondary school.</a:t>
            </a:r>
            <a:endParaRPr lang="en-GB" sz="2000" dirty="0" smtClean="0">
              <a:solidFill>
                <a:srgbClr val="4283C4"/>
              </a:solidFill>
              <a:latin typeface="+mn-lt"/>
            </a:endParaRPr>
          </a:p>
          <a:p>
            <a:pPr marL="0" indent="0">
              <a:buNone/>
            </a:pPr>
            <a:r>
              <a:rPr lang="en-GB" sz="2000" dirty="0">
                <a:solidFill>
                  <a:srgbClr val="4283C4"/>
                </a:solidFill>
                <a:latin typeface="+mn-lt"/>
              </a:rPr>
              <a:t>Addressing the gaps in our provision</a:t>
            </a:r>
          </a:p>
          <a:p>
            <a:r>
              <a:rPr lang="en-GB" sz="2000" dirty="0" smtClean="0">
                <a:latin typeface="+mn-lt"/>
              </a:rPr>
              <a:t>Increased Special school places; SRP.</a:t>
            </a:r>
            <a:endParaRPr lang="en-GB" sz="2000" dirty="0">
              <a:latin typeface="+mn-lt"/>
            </a:endParaRPr>
          </a:p>
          <a:p>
            <a:endParaRPr lang="en-GB" sz="2400" dirty="0"/>
          </a:p>
          <a:p>
            <a:endParaRPr lang="en-GB" sz="2400" dirty="0"/>
          </a:p>
          <a:p>
            <a:endParaRPr lang="en-GB" sz="2400" dirty="0"/>
          </a:p>
        </p:txBody>
      </p:sp>
    </p:spTree>
    <p:extLst>
      <p:ext uri="{BB962C8B-B14F-4D97-AF65-F5344CB8AC3E}">
        <p14:creationId xmlns:p14="http://schemas.microsoft.com/office/powerpoint/2010/main" val="2233485868"/>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420888"/>
          </a:xfrm>
        </p:spPr>
        <p:txBody>
          <a:bodyPr>
            <a:normAutofit/>
          </a:bodyPr>
          <a:lstStyle/>
          <a:p>
            <a:pPr marL="0" indent="0"/>
            <a:r>
              <a:rPr lang="en-GB" altLang="en-US" sz="3200" dirty="0" smtClean="0"/>
              <a:t> </a:t>
            </a:r>
            <a:br>
              <a:rPr lang="en-GB" altLang="en-US" sz="3200" dirty="0" smtClean="0"/>
            </a:br>
            <a:r>
              <a:rPr lang="en-GB" sz="4400" dirty="0" smtClean="0">
                <a:latin typeface="+mj-lt"/>
              </a:rPr>
              <a:t>WHAT’S LEFT TO DO</a:t>
            </a:r>
            <a:r>
              <a:rPr lang="en-GB" sz="3200" dirty="0"/>
              <a:t/>
            </a:r>
            <a:br>
              <a:rPr lang="en-GB" sz="3200" dirty="0"/>
            </a:br>
            <a:r>
              <a:rPr lang="en-GB" altLang="en-US" sz="3200" dirty="0" smtClean="0"/>
              <a:t> </a:t>
            </a:r>
            <a:r>
              <a:rPr lang="en-GB" altLang="en-US" sz="3200" dirty="0"/>
              <a:t/>
            </a:r>
            <a:br>
              <a:rPr lang="en-GB" altLang="en-US" sz="3200" dirty="0"/>
            </a:br>
            <a:endParaRPr lang="en-GB" sz="3200" dirty="0"/>
          </a:p>
        </p:txBody>
      </p:sp>
      <p:sp>
        <p:nvSpPr>
          <p:cNvPr id="3" name="Content Placeholder 2"/>
          <p:cNvSpPr>
            <a:spLocks noGrp="1"/>
          </p:cNvSpPr>
          <p:nvPr>
            <p:ph idx="1"/>
          </p:nvPr>
        </p:nvSpPr>
        <p:spPr>
          <a:xfrm>
            <a:off x="251520" y="1700808"/>
            <a:ext cx="8640960" cy="4425355"/>
          </a:xfrm>
        </p:spPr>
        <p:txBody>
          <a:bodyPr/>
          <a:lstStyle/>
          <a:p>
            <a:r>
              <a:rPr lang="en-GB" sz="2400" dirty="0">
                <a:latin typeface="+mn-lt"/>
                <a:ea typeface="+mj-ea"/>
              </a:rPr>
              <a:t>Greater expertise in mainstream; skilled teachers</a:t>
            </a:r>
          </a:p>
          <a:p>
            <a:r>
              <a:rPr lang="en-GB" sz="2400" dirty="0" smtClean="0">
                <a:latin typeface="+mn-lt"/>
                <a:ea typeface="+mj-ea"/>
              </a:rPr>
              <a:t>Improved </a:t>
            </a:r>
            <a:r>
              <a:rPr lang="en-GB" sz="2400" dirty="0">
                <a:latin typeface="+mn-lt"/>
                <a:ea typeface="+mj-ea"/>
              </a:rPr>
              <a:t>attendance, inclusion in the classroom</a:t>
            </a:r>
          </a:p>
          <a:p>
            <a:r>
              <a:rPr lang="en-GB" sz="2400" dirty="0">
                <a:latin typeface="+mn-lt"/>
                <a:ea typeface="+mj-ea"/>
              </a:rPr>
              <a:t>Parental confidence and </a:t>
            </a:r>
            <a:r>
              <a:rPr lang="en-GB" sz="2400" dirty="0" smtClean="0">
                <a:latin typeface="+mn-lt"/>
                <a:ea typeface="+mj-ea"/>
              </a:rPr>
              <a:t>good relationship </a:t>
            </a:r>
            <a:r>
              <a:rPr lang="en-GB" sz="2400" dirty="0">
                <a:latin typeface="+mn-lt"/>
                <a:ea typeface="+mj-ea"/>
              </a:rPr>
              <a:t>with </a:t>
            </a:r>
            <a:r>
              <a:rPr lang="en-GB" sz="2400" dirty="0" smtClean="0">
                <a:latin typeface="+mn-lt"/>
                <a:ea typeface="+mj-ea"/>
              </a:rPr>
              <a:t>settings and schools </a:t>
            </a:r>
            <a:endParaRPr lang="en-GB" sz="2400" dirty="0">
              <a:latin typeface="+mn-lt"/>
              <a:ea typeface="+mj-ea"/>
            </a:endParaRPr>
          </a:p>
          <a:p>
            <a:r>
              <a:rPr lang="en-GB" sz="2400" dirty="0" smtClean="0">
                <a:latin typeface="+mn-lt"/>
                <a:ea typeface="+mj-ea"/>
              </a:rPr>
              <a:t>Linked </a:t>
            </a:r>
            <a:r>
              <a:rPr lang="en-GB" sz="2400" dirty="0">
                <a:latin typeface="+mn-lt"/>
                <a:ea typeface="+mj-ea"/>
              </a:rPr>
              <a:t>resources </a:t>
            </a:r>
            <a:r>
              <a:rPr lang="en-GB" sz="2400" dirty="0" smtClean="0">
                <a:latin typeface="+mn-lt"/>
                <a:ea typeface="+mj-ea"/>
              </a:rPr>
              <a:t>and better transition between </a:t>
            </a:r>
            <a:r>
              <a:rPr lang="en-GB" sz="2400" dirty="0">
                <a:latin typeface="+mn-lt"/>
                <a:ea typeface="+mj-ea"/>
              </a:rPr>
              <a:t>pre-school and school </a:t>
            </a:r>
          </a:p>
          <a:p>
            <a:r>
              <a:rPr lang="en-GB" sz="2400" dirty="0" smtClean="0">
                <a:latin typeface="+mn-lt"/>
                <a:ea typeface="+mj-ea"/>
              </a:rPr>
              <a:t>Demand </a:t>
            </a:r>
            <a:r>
              <a:rPr lang="en-GB" sz="2400" dirty="0">
                <a:latin typeface="+mn-lt"/>
                <a:ea typeface="+mj-ea"/>
              </a:rPr>
              <a:t>for specialist places, particularly </a:t>
            </a:r>
            <a:r>
              <a:rPr lang="en-GB" sz="2400" dirty="0" smtClean="0">
                <a:latin typeface="+mn-lt"/>
                <a:ea typeface="+mj-ea"/>
              </a:rPr>
              <a:t>Secondary age</a:t>
            </a:r>
          </a:p>
          <a:p>
            <a:r>
              <a:rPr lang="en-GB" sz="2400" dirty="0" smtClean="0">
                <a:latin typeface="+mn-lt"/>
                <a:ea typeface="+mj-ea"/>
              </a:rPr>
              <a:t>The </a:t>
            </a:r>
            <a:r>
              <a:rPr lang="en-GB" sz="2400" dirty="0">
                <a:latin typeface="+mn-lt"/>
                <a:ea typeface="+mj-ea"/>
              </a:rPr>
              <a:t>cost of home to school </a:t>
            </a:r>
            <a:r>
              <a:rPr lang="en-GB" sz="2400" dirty="0" smtClean="0">
                <a:latin typeface="+mn-lt"/>
                <a:ea typeface="+mj-ea"/>
              </a:rPr>
              <a:t>transport needs to reduce </a:t>
            </a:r>
            <a:endParaRPr lang="en-GB" sz="2400" dirty="0">
              <a:latin typeface="+mn-lt"/>
              <a:ea typeface="+mj-ea"/>
            </a:endParaRPr>
          </a:p>
          <a:p>
            <a:r>
              <a:rPr lang="en-GB" sz="2400" dirty="0" smtClean="0">
                <a:latin typeface="+mn-lt"/>
                <a:ea typeface="+mj-ea"/>
              </a:rPr>
              <a:t>Preparation for adulthood; good providers at post 16; personalised </a:t>
            </a:r>
            <a:r>
              <a:rPr lang="en-GB" sz="2400" dirty="0">
                <a:latin typeface="+mn-lt"/>
                <a:ea typeface="+mj-ea"/>
              </a:rPr>
              <a:t>and high quality work </a:t>
            </a:r>
            <a:r>
              <a:rPr lang="en-GB" sz="2400" dirty="0" smtClean="0">
                <a:latin typeface="+mn-lt"/>
                <a:ea typeface="+mj-ea"/>
              </a:rPr>
              <a:t>experience, </a:t>
            </a:r>
            <a:r>
              <a:rPr lang="en-GB" sz="2400" dirty="0" smtClean="0">
                <a:latin typeface="+mn-lt"/>
              </a:rPr>
              <a:t>internships</a:t>
            </a:r>
            <a:r>
              <a:rPr lang="en-GB" sz="2400" dirty="0" smtClean="0">
                <a:latin typeface="+mn-lt"/>
                <a:ea typeface="+mj-ea"/>
              </a:rPr>
              <a:t> and support for apprenticeships.</a:t>
            </a:r>
            <a:endParaRPr lang="en-GB" sz="2400" dirty="0">
              <a:latin typeface="+mn-lt"/>
              <a:ea typeface="+mj-ea"/>
            </a:endParaRPr>
          </a:p>
          <a:p>
            <a:pPr marL="0" indent="0">
              <a:buNone/>
            </a:pPr>
            <a:r>
              <a:rPr lang="en-GB" sz="2000" dirty="0">
                <a:solidFill>
                  <a:srgbClr val="4283C4"/>
                </a:solidFill>
                <a:ea typeface="+mj-ea"/>
              </a:rPr>
              <a:t> </a:t>
            </a:r>
          </a:p>
        </p:txBody>
      </p:sp>
    </p:spTree>
    <p:extLst>
      <p:ext uri="{BB962C8B-B14F-4D97-AF65-F5344CB8AC3E}">
        <p14:creationId xmlns:p14="http://schemas.microsoft.com/office/powerpoint/2010/main" val="3869203902"/>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916832"/>
          </a:xfrm>
        </p:spPr>
        <p:txBody>
          <a:bodyPr>
            <a:noAutofit/>
          </a:bodyPr>
          <a:lstStyle/>
          <a:p>
            <a:r>
              <a:rPr lang="en-GB" sz="4000" dirty="0" smtClean="0">
                <a:latin typeface="+mj-lt"/>
              </a:rPr>
              <a:t>WHAT’S LEFT TO DO</a:t>
            </a:r>
            <a:endParaRPr lang="en-GB" sz="2800" dirty="0"/>
          </a:p>
        </p:txBody>
      </p:sp>
      <p:sp>
        <p:nvSpPr>
          <p:cNvPr id="3" name="Content Placeholder 2"/>
          <p:cNvSpPr>
            <a:spLocks noGrp="1"/>
          </p:cNvSpPr>
          <p:nvPr>
            <p:ph idx="1"/>
          </p:nvPr>
        </p:nvSpPr>
        <p:spPr>
          <a:xfrm>
            <a:off x="251520" y="1916832"/>
            <a:ext cx="8640960" cy="4209331"/>
          </a:xfrm>
        </p:spPr>
        <p:txBody>
          <a:bodyPr/>
          <a:lstStyle/>
          <a:p>
            <a:r>
              <a:rPr lang="en-GB" sz="2300" dirty="0">
                <a:latin typeface="+mn-lt"/>
              </a:rPr>
              <a:t>Early identification by Health Visitors, earlier involvement of speech and language services </a:t>
            </a:r>
          </a:p>
          <a:p>
            <a:r>
              <a:rPr lang="en-GB" sz="2300" dirty="0" smtClean="0">
                <a:latin typeface="+mn-lt"/>
              </a:rPr>
              <a:t>Tackle </a:t>
            </a:r>
            <a:r>
              <a:rPr lang="en-GB" sz="2300" dirty="0">
                <a:latin typeface="+mn-lt"/>
              </a:rPr>
              <a:t>inequalities that arise from gaps in therapy, missed treatment and follow up to ensure no safeguarding or accessibility concerns.</a:t>
            </a:r>
          </a:p>
          <a:p>
            <a:r>
              <a:rPr lang="en-GB" sz="2300" dirty="0" smtClean="0">
                <a:latin typeface="+mn-lt"/>
              </a:rPr>
              <a:t>Access </a:t>
            </a:r>
            <a:r>
              <a:rPr lang="en-GB" sz="2300" dirty="0">
                <a:latin typeface="+mn-lt"/>
              </a:rPr>
              <a:t>to mental health services; </a:t>
            </a:r>
            <a:r>
              <a:rPr lang="en-GB" sz="2300" dirty="0" smtClean="0">
                <a:latin typeface="+mn-lt"/>
              </a:rPr>
              <a:t>timely </a:t>
            </a:r>
            <a:r>
              <a:rPr lang="en-GB" sz="2300" dirty="0">
                <a:latin typeface="+mn-lt"/>
              </a:rPr>
              <a:t>assessment, diagnosis and </a:t>
            </a:r>
            <a:r>
              <a:rPr lang="en-GB" sz="2300" dirty="0" smtClean="0">
                <a:latin typeface="+mn-lt"/>
              </a:rPr>
              <a:t>action </a:t>
            </a:r>
            <a:endParaRPr lang="en-GB" sz="2300" dirty="0">
              <a:latin typeface="+mn-lt"/>
            </a:endParaRPr>
          </a:p>
          <a:p>
            <a:r>
              <a:rPr lang="en-GB" sz="2300" dirty="0" smtClean="0">
                <a:latin typeface="+mn-lt"/>
              </a:rPr>
              <a:t>More </a:t>
            </a:r>
            <a:r>
              <a:rPr lang="en-GB" sz="2300" dirty="0">
                <a:latin typeface="+mn-lt"/>
              </a:rPr>
              <a:t>effective commissioning </a:t>
            </a:r>
            <a:r>
              <a:rPr lang="en-GB" sz="2300" dirty="0" smtClean="0">
                <a:latin typeface="+mn-lt"/>
              </a:rPr>
              <a:t>for complex </a:t>
            </a:r>
            <a:r>
              <a:rPr lang="en-GB" sz="2300" dirty="0">
                <a:latin typeface="+mn-lt"/>
              </a:rPr>
              <a:t>health </a:t>
            </a:r>
            <a:r>
              <a:rPr lang="en-GB" sz="2300" dirty="0" smtClean="0">
                <a:latin typeface="+mn-lt"/>
              </a:rPr>
              <a:t>needs </a:t>
            </a:r>
          </a:p>
          <a:p>
            <a:r>
              <a:rPr lang="en-GB" sz="2300" dirty="0" smtClean="0">
                <a:latin typeface="+mn-lt"/>
              </a:rPr>
              <a:t>Good collaboration for </a:t>
            </a:r>
            <a:r>
              <a:rPr lang="en-GB" sz="2300" dirty="0">
                <a:latin typeface="+mn-lt"/>
              </a:rPr>
              <a:t>integrated commissioning.</a:t>
            </a:r>
          </a:p>
          <a:p>
            <a:pPr marL="0" indent="0">
              <a:buNone/>
            </a:pPr>
            <a:endParaRPr lang="en-GB" sz="2400" dirty="0">
              <a:solidFill>
                <a:srgbClr val="4283C4"/>
              </a:solidFill>
            </a:endParaRPr>
          </a:p>
          <a:p>
            <a:pPr marL="0" indent="0">
              <a:buNone/>
            </a:pPr>
            <a:endParaRPr lang="en-GB" sz="2400" dirty="0">
              <a:solidFill>
                <a:srgbClr val="4283C4"/>
              </a:solidFill>
            </a:endParaRPr>
          </a:p>
          <a:p>
            <a:pPr marL="0" indent="0">
              <a:buNone/>
            </a:pPr>
            <a:endParaRPr lang="en-GB" sz="2400" dirty="0">
              <a:solidFill>
                <a:srgbClr val="4283C4"/>
              </a:solidFill>
            </a:endParaRPr>
          </a:p>
          <a:p>
            <a:pPr marL="0" indent="0">
              <a:buNone/>
            </a:pPr>
            <a:endParaRPr lang="en-GB" sz="2400" dirty="0">
              <a:solidFill>
                <a:srgbClr val="4283C4"/>
              </a:solidFill>
            </a:endParaRPr>
          </a:p>
          <a:p>
            <a:endParaRPr lang="en-GB" sz="2400" dirty="0"/>
          </a:p>
          <a:p>
            <a:endParaRPr lang="en-GB" sz="2400" dirty="0"/>
          </a:p>
          <a:p>
            <a:endParaRPr lang="en-GB" sz="2400" dirty="0"/>
          </a:p>
        </p:txBody>
      </p:sp>
    </p:spTree>
    <p:extLst>
      <p:ext uri="{BB962C8B-B14F-4D97-AF65-F5344CB8AC3E}">
        <p14:creationId xmlns:p14="http://schemas.microsoft.com/office/powerpoint/2010/main" val="513946961"/>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4448"/>
            <a:ext cx="9144000" cy="1300336"/>
          </a:xfrm>
        </p:spPr>
        <p:txBody>
          <a:bodyPr>
            <a:normAutofit/>
          </a:bodyPr>
          <a:lstStyle/>
          <a:p>
            <a:pPr lvl="0"/>
            <a:r>
              <a:rPr lang="en-GB" sz="4000" dirty="0" smtClean="0">
                <a:latin typeface="+mj-lt"/>
              </a:rPr>
              <a:t>ACTION PLAN FOR 2016-19</a:t>
            </a:r>
            <a:r>
              <a:rPr lang="en-GB" altLang="en-US" sz="3200" dirty="0" smtClean="0"/>
              <a:t> </a:t>
            </a:r>
            <a:endParaRPr lang="en-GB" sz="3200" dirty="0"/>
          </a:p>
        </p:txBody>
      </p:sp>
      <p:sp>
        <p:nvSpPr>
          <p:cNvPr id="3" name="Content Placeholder 2"/>
          <p:cNvSpPr>
            <a:spLocks noGrp="1"/>
          </p:cNvSpPr>
          <p:nvPr>
            <p:ph idx="1"/>
          </p:nvPr>
        </p:nvSpPr>
        <p:spPr>
          <a:xfrm>
            <a:off x="457200" y="1649710"/>
            <a:ext cx="8229600" cy="4476453"/>
          </a:xfrm>
        </p:spPr>
        <p:txBody>
          <a:bodyPr/>
          <a:lstStyle/>
          <a:p>
            <a:pPr marL="0" indent="0">
              <a:buNone/>
            </a:pPr>
            <a:r>
              <a:rPr lang="en-GB" sz="2400" dirty="0" smtClean="0">
                <a:latin typeface="+mn-lt"/>
              </a:rPr>
              <a:t>Priority areas for action</a:t>
            </a:r>
          </a:p>
          <a:p>
            <a:r>
              <a:rPr lang="en-GB" sz="2400" b="1" dirty="0" smtClean="0">
                <a:latin typeface="+mn-lt"/>
              </a:rPr>
              <a:t>Identifying </a:t>
            </a:r>
            <a:r>
              <a:rPr lang="en-GB" sz="2400" dirty="0" smtClean="0">
                <a:latin typeface="+mn-lt"/>
              </a:rPr>
              <a:t>the right children </a:t>
            </a:r>
            <a:r>
              <a:rPr lang="en-GB" sz="2400" dirty="0">
                <a:latin typeface="+mn-lt"/>
              </a:rPr>
              <a:t>and young people </a:t>
            </a:r>
            <a:r>
              <a:rPr lang="en-GB" sz="2400" dirty="0" smtClean="0">
                <a:latin typeface="+mn-lt"/>
              </a:rPr>
              <a:t>at the right time</a:t>
            </a:r>
          </a:p>
          <a:p>
            <a:r>
              <a:rPr lang="en-GB" sz="2400" dirty="0" smtClean="0">
                <a:latin typeface="+mn-lt"/>
              </a:rPr>
              <a:t>Ensuring </a:t>
            </a:r>
            <a:r>
              <a:rPr lang="en-GB" sz="2400" b="1" dirty="0">
                <a:latin typeface="+mn-lt"/>
              </a:rPr>
              <a:t>assessment is effective </a:t>
            </a:r>
            <a:r>
              <a:rPr lang="en-GB" sz="2400" dirty="0">
                <a:latin typeface="+mn-lt"/>
              </a:rPr>
              <a:t>and</a:t>
            </a:r>
            <a:r>
              <a:rPr lang="en-GB" sz="2400" b="1" dirty="0">
                <a:latin typeface="+mn-lt"/>
              </a:rPr>
              <a:t> meeting needs</a:t>
            </a:r>
            <a:endParaRPr lang="en-GB" sz="2400" dirty="0">
              <a:latin typeface="+mn-lt"/>
            </a:endParaRPr>
          </a:p>
          <a:p>
            <a:pPr lvl="0"/>
            <a:r>
              <a:rPr lang="en-GB" sz="2400" dirty="0">
                <a:latin typeface="+mn-lt"/>
              </a:rPr>
              <a:t>Our local arrangements mean young people achieve better </a:t>
            </a:r>
            <a:r>
              <a:rPr lang="en-GB" sz="2400" b="1" dirty="0">
                <a:latin typeface="+mn-lt"/>
              </a:rPr>
              <a:t>outcomes</a:t>
            </a:r>
            <a:r>
              <a:rPr lang="en-GB" sz="2400" dirty="0">
                <a:latin typeface="+mn-lt"/>
              </a:rPr>
              <a:t> </a:t>
            </a:r>
          </a:p>
          <a:p>
            <a:pPr lvl="0"/>
            <a:r>
              <a:rPr lang="en-GB" sz="2400" b="1" dirty="0">
                <a:latin typeface="+mn-lt"/>
              </a:rPr>
              <a:t>Children and young people with SEND and their parents </a:t>
            </a:r>
            <a:r>
              <a:rPr lang="en-GB" sz="2400" dirty="0">
                <a:latin typeface="+mn-lt"/>
              </a:rPr>
              <a:t>are involved in decision </a:t>
            </a:r>
            <a:r>
              <a:rPr lang="en-GB" sz="2400" dirty="0" smtClean="0">
                <a:latin typeface="+mn-lt"/>
              </a:rPr>
              <a:t>making</a:t>
            </a:r>
          </a:p>
          <a:p>
            <a:pPr lvl="0"/>
            <a:r>
              <a:rPr lang="en-GB" sz="2400" b="1" dirty="0" smtClean="0">
                <a:latin typeface="+mn-lt"/>
              </a:rPr>
              <a:t>Adding to the specialist provision </a:t>
            </a:r>
            <a:r>
              <a:rPr lang="en-GB" sz="2400" dirty="0" smtClean="0">
                <a:latin typeface="+mn-lt"/>
              </a:rPr>
              <a:t>where it is needed locally and reduction in need for transport.</a:t>
            </a:r>
            <a:endParaRPr lang="en-GB" sz="2400" dirty="0">
              <a:latin typeface="+mn-lt"/>
            </a:endParaRPr>
          </a:p>
          <a:p>
            <a:endParaRPr lang="en-GB" sz="2400" dirty="0"/>
          </a:p>
          <a:p>
            <a:endParaRPr lang="en-GB" sz="2400" dirty="0"/>
          </a:p>
          <a:p>
            <a:endParaRPr lang="en-GB" sz="2400" dirty="0"/>
          </a:p>
        </p:txBody>
      </p:sp>
    </p:spTree>
    <p:extLst>
      <p:ext uri="{BB962C8B-B14F-4D97-AF65-F5344CB8AC3E}">
        <p14:creationId xmlns:p14="http://schemas.microsoft.com/office/powerpoint/2010/main" val="3835656325"/>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73510"/>
          </a:xfrm>
        </p:spPr>
        <p:txBody>
          <a:bodyPr>
            <a:normAutofit fontScale="90000"/>
          </a:bodyPr>
          <a:lstStyle/>
          <a:p>
            <a:r>
              <a:rPr lang="en-GB" altLang="en-US" sz="3200" dirty="0" smtClean="0"/>
              <a:t/>
            </a:r>
            <a:br>
              <a:rPr lang="en-GB" altLang="en-US" sz="3200" dirty="0" smtClean="0"/>
            </a:br>
            <a:r>
              <a:rPr lang="en-GB" altLang="en-US" sz="3200" dirty="0" smtClean="0"/>
              <a:t/>
            </a:r>
            <a:br>
              <a:rPr lang="en-GB" altLang="en-US" sz="3200" dirty="0" smtClean="0"/>
            </a:br>
            <a:r>
              <a:rPr lang="en-GB" altLang="en-US" sz="4400" dirty="0" smtClean="0">
                <a:latin typeface="+mj-lt"/>
              </a:rPr>
              <a:t>OUTCOMES </a:t>
            </a:r>
            <a:r>
              <a:rPr lang="en-GB" altLang="en-US" sz="4900" dirty="0" smtClean="0">
                <a:latin typeface="+mj-lt"/>
              </a:rPr>
              <a:t> </a:t>
            </a:r>
            <a:r>
              <a:rPr lang="en-GB" altLang="en-US" sz="4900" dirty="0"/>
              <a:t/>
            </a:r>
            <a:br>
              <a:rPr lang="en-GB" altLang="en-US" sz="4900" dirty="0"/>
            </a:br>
            <a:endParaRPr lang="en-GB" sz="4900" dirty="0"/>
          </a:p>
        </p:txBody>
      </p:sp>
      <p:sp>
        <p:nvSpPr>
          <p:cNvPr id="3" name="Content Placeholder 2"/>
          <p:cNvSpPr>
            <a:spLocks noGrp="1"/>
          </p:cNvSpPr>
          <p:nvPr>
            <p:ph idx="1"/>
          </p:nvPr>
        </p:nvSpPr>
        <p:spPr>
          <a:xfrm>
            <a:off x="179512" y="1484784"/>
            <a:ext cx="8784976" cy="4641379"/>
          </a:xfrm>
        </p:spPr>
        <p:txBody>
          <a:bodyPr/>
          <a:lstStyle/>
          <a:p>
            <a:pPr marL="0" indent="0">
              <a:buNone/>
            </a:pPr>
            <a:r>
              <a:rPr lang="en-GB" sz="2400" b="1" dirty="0" smtClean="0">
                <a:solidFill>
                  <a:srgbClr val="4283C4"/>
                </a:solidFill>
                <a:latin typeface="+mn-lt"/>
              </a:rPr>
              <a:t>By </a:t>
            </a:r>
            <a:r>
              <a:rPr lang="en-GB" sz="2400" b="1" dirty="0">
                <a:solidFill>
                  <a:srgbClr val="4283C4"/>
                </a:solidFill>
                <a:latin typeface="+mn-lt"/>
              </a:rPr>
              <a:t>2018 we will </a:t>
            </a:r>
            <a:endParaRPr lang="en-GB" sz="2400" b="1" dirty="0" smtClean="0">
              <a:solidFill>
                <a:srgbClr val="4283C4"/>
              </a:solidFill>
              <a:latin typeface="+mn-lt"/>
            </a:endParaRPr>
          </a:p>
          <a:p>
            <a:pPr marL="0" indent="0">
              <a:buNone/>
            </a:pPr>
            <a:endParaRPr lang="en-GB" sz="2400" dirty="0">
              <a:solidFill>
                <a:srgbClr val="4283C4"/>
              </a:solidFill>
              <a:latin typeface="+mn-lt"/>
            </a:endParaRPr>
          </a:p>
          <a:p>
            <a:pPr lvl="0"/>
            <a:r>
              <a:rPr lang="en-GB" sz="2400" dirty="0"/>
              <a:t>Ensure </a:t>
            </a:r>
            <a:r>
              <a:rPr lang="en-GB" sz="2400" dirty="0" smtClean="0"/>
              <a:t>all </a:t>
            </a:r>
            <a:r>
              <a:rPr lang="en-GB" sz="2400" dirty="0"/>
              <a:t>services </a:t>
            </a:r>
            <a:r>
              <a:rPr lang="en-GB" sz="2400" dirty="0" smtClean="0"/>
              <a:t>prioritise children in </a:t>
            </a:r>
            <a:r>
              <a:rPr lang="en-GB" sz="2400" dirty="0"/>
              <a:t>public care </a:t>
            </a:r>
          </a:p>
          <a:p>
            <a:pPr lvl="0"/>
            <a:r>
              <a:rPr lang="en-GB" sz="2400" dirty="0" smtClean="0"/>
              <a:t>Demonstrate </a:t>
            </a:r>
            <a:r>
              <a:rPr lang="en-GB" sz="2400" dirty="0"/>
              <a:t>that Health visitors are making effective early referrals to </a:t>
            </a:r>
            <a:r>
              <a:rPr lang="en-GB" sz="2400" dirty="0" smtClean="0"/>
              <a:t>SEN services </a:t>
            </a:r>
          </a:p>
          <a:p>
            <a:pPr lvl="0"/>
            <a:r>
              <a:rPr lang="en-GB" sz="2400" dirty="0"/>
              <a:t>Have transferred all Statements to good quality EHCPs</a:t>
            </a:r>
          </a:p>
          <a:p>
            <a:pPr lvl="0"/>
            <a:r>
              <a:rPr lang="en-GB" sz="2400" dirty="0"/>
              <a:t>Have specialist school nursing for complex health </a:t>
            </a:r>
          </a:p>
          <a:p>
            <a:pPr lvl="0"/>
            <a:r>
              <a:rPr lang="en-GB" sz="2400" dirty="0"/>
              <a:t>Have closed gaps in speech and language support 0-18</a:t>
            </a:r>
          </a:p>
          <a:p>
            <a:pPr lvl="0"/>
            <a:r>
              <a:rPr lang="en-GB" sz="2400" dirty="0"/>
              <a:t>Commission Post 16 SEND provision from a range of providers delivering evidence-based practice and preparation for adulthood, to increase choice</a:t>
            </a:r>
          </a:p>
          <a:p>
            <a:endParaRPr lang="en-GB" sz="2400" dirty="0"/>
          </a:p>
          <a:p>
            <a:endParaRPr lang="en-GB" sz="2400" dirty="0"/>
          </a:p>
          <a:p>
            <a:endParaRPr lang="en-GB" sz="2400" dirty="0"/>
          </a:p>
        </p:txBody>
      </p:sp>
    </p:spTree>
    <p:extLst>
      <p:ext uri="{BB962C8B-B14F-4D97-AF65-F5344CB8AC3E}">
        <p14:creationId xmlns:p14="http://schemas.microsoft.com/office/powerpoint/2010/main" val="1609252559"/>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4448"/>
            <a:ext cx="9144000" cy="1444352"/>
          </a:xfrm>
        </p:spPr>
        <p:txBody>
          <a:bodyPr>
            <a:noAutofit/>
          </a:bodyPr>
          <a:lstStyle/>
          <a:p>
            <a:r>
              <a:rPr lang="en-GB" sz="4000" dirty="0" smtClean="0">
                <a:latin typeface="+mj-lt"/>
              </a:rPr>
              <a:t>OUTCOMES </a:t>
            </a:r>
            <a:endParaRPr lang="en-GB" sz="4000" dirty="0">
              <a:latin typeface="+mj-lt"/>
            </a:endParaRPr>
          </a:p>
        </p:txBody>
      </p:sp>
      <p:sp>
        <p:nvSpPr>
          <p:cNvPr id="3" name="Content Placeholder 2"/>
          <p:cNvSpPr>
            <a:spLocks noGrp="1"/>
          </p:cNvSpPr>
          <p:nvPr>
            <p:ph idx="1"/>
          </p:nvPr>
        </p:nvSpPr>
        <p:spPr>
          <a:xfrm>
            <a:off x="457200" y="1649710"/>
            <a:ext cx="8229600" cy="4515594"/>
          </a:xfrm>
        </p:spPr>
        <p:txBody>
          <a:bodyPr/>
          <a:lstStyle/>
          <a:p>
            <a:pPr marL="0" indent="0">
              <a:buNone/>
            </a:pPr>
            <a:r>
              <a:rPr lang="en-GB" sz="2400" b="1" dirty="0">
                <a:solidFill>
                  <a:srgbClr val="4283C4"/>
                </a:solidFill>
                <a:latin typeface="+mn-lt"/>
              </a:rPr>
              <a:t>By 2018 we will </a:t>
            </a:r>
            <a:endParaRPr lang="en-GB" sz="2400" dirty="0">
              <a:solidFill>
                <a:srgbClr val="4283C4"/>
              </a:solidFill>
              <a:latin typeface="+mn-lt"/>
            </a:endParaRPr>
          </a:p>
          <a:p>
            <a:r>
              <a:rPr lang="en-GB" sz="2400" dirty="0">
                <a:latin typeface="+mn-lt"/>
              </a:rPr>
              <a:t>Tackled persistent absence or pupils with SEND through </a:t>
            </a:r>
            <a:r>
              <a:rPr lang="en-GB" sz="2400" dirty="0" smtClean="0">
                <a:latin typeface="+mn-lt"/>
              </a:rPr>
              <a:t>a feedback </a:t>
            </a:r>
            <a:r>
              <a:rPr lang="en-GB" sz="2400" dirty="0">
                <a:latin typeface="+mn-lt"/>
              </a:rPr>
              <a:t>system with schools</a:t>
            </a:r>
          </a:p>
          <a:p>
            <a:r>
              <a:rPr lang="en-GB" sz="2400" dirty="0" smtClean="0">
                <a:latin typeface="+mn-lt"/>
              </a:rPr>
              <a:t>Reduced </a:t>
            </a:r>
            <a:r>
              <a:rPr lang="en-GB" sz="2400" dirty="0">
                <a:latin typeface="+mn-lt"/>
              </a:rPr>
              <a:t>SEND NEETs </a:t>
            </a:r>
            <a:r>
              <a:rPr lang="en-GB" sz="2400" dirty="0" smtClean="0">
                <a:latin typeface="+mn-lt"/>
              </a:rPr>
              <a:t>and have increased </a:t>
            </a:r>
            <a:r>
              <a:rPr lang="en-GB" sz="2400" dirty="0">
                <a:latin typeface="+mn-lt"/>
              </a:rPr>
              <a:t>the range of 19-25 pathways </a:t>
            </a:r>
            <a:r>
              <a:rPr lang="en-GB" sz="2400" dirty="0" smtClean="0">
                <a:latin typeface="+mn-lt"/>
              </a:rPr>
              <a:t>developed. </a:t>
            </a:r>
            <a:endParaRPr lang="en-GB" sz="2400" dirty="0">
              <a:latin typeface="+mn-lt"/>
            </a:endParaRPr>
          </a:p>
          <a:p>
            <a:pPr lvl="0"/>
            <a:r>
              <a:rPr lang="en-GB" sz="2400" dirty="0" smtClean="0">
                <a:latin typeface="+mn-lt"/>
              </a:rPr>
              <a:t>Deliver </a:t>
            </a:r>
            <a:r>
              <a:rPr lang="en-GB" sz="2400" dirty="0">
                <a:latin typeface="+mn-lt"/>
              </a:rPr>
              <a:t>greater local co-ordination of education, health and care services and plans for children and </a:t>
            </a:r>
            <a:r>
              <a:rPr lang="en-GB" sz="2400" dirty="0" smtClean="0">
                <a:latin typeface="+mn-lt"/>
              </a:rPr>
              <a:t>families.</a:t>
            </a:r>
          </a:p>
          <a:p>
            <a:r>
              <a:rPr lang="en-GB" sz="2400" dirty="0"/>
              <a:t>Ensure Short breaks are widely available.</a:t>
            </a:r>
          </a:p>
          <a:p>
            <a:pPr marL="0" lvl="0" indent="0">
              <a:buNone/>
            </a:pPr>
            <a:endParaRPr lang="en-GB" sz="2400" dirty="0">
              <a:latin typeface="+mn-lt"/>
            </a:endParaRPr>
          </a:p>
          <a:p>
            <a:pPr marL="0" indent="0">
              <a:buNone/>
            </a:pPr>
            <a:endParaRPr lang="en-GB" sz="2400" dirty="0"/>
          </a:p>
          <a:p>
            <a:endParaRPr lang="en-GB" sz="2400" dirty="0"/>
          </a:p>
          <a:p>
            <a:endParaRPr lang="en-GB" sz="2400" dirty="0"/>
          </a:p>
        </p:txBody>
      </p:sp>
    </p:spTree>
    <p:extLst>
      <p:ext uri="{BB962C8B-B14F-4D97-AF65-F5344CB8AC3E}">
        <p14:creationId xmlns:p14="http://schemas.microsoft.com/office/powerpoint/2010/main" val="761890801"/>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72816"/>
          </a:xfrm>
        </p:spPr>
        <p:txBody>
          <a:bodyPr>
            <a:normAutofit/>
          </a:bodyPr>
          <a:lstStyle/>
          <a:p>
            <a:pPr lvl="0"/>
            <a:r>
              <a:rPr lang="en-GB" sz="4000" dirty="0" smtClean="0">
                <a:latin typeface="+mj-lt"/>
              </a:rPr>
              <a:t>OUTCOMES</a:t>
            </a:r>
            <a:endParaRPr lang="en-GB" sz="4400" dirty="0">
              <a:latin typeface="+mj-lt"/>
            </a:endParaRPr>
          </a:p>
        </p:txBody>
      </p:sp>
      <p:sp>
        <p:nvSpPr>
          <p:cNvPr id="3" name="Content Placeholder 2"/>
          <p:cNvSpPr>
            <a:spLocks noGrp="1"/>
          </p:cNvSpPr>
          <p:nvPr>
            <p:ph idx="1"/>
          </p:nvPr>
        </p:nvSpPr>
        <p:spPr>
          <a:xfrm>
            <a:off x="179512" y="1556792"/>
            <a:ext cx="8784976" cy="4569371"/>
          </a:xfrm>
        </p:spPr>
        <p:txBody>
          <a:bodyPr/>
          <a:lstStyle/>
          <a:p>
            <a:pPr marL="0" indent="0">
              <a:buNone/>
            </a:pPr>
            <a:r>
              <a:rPr lang="en-GB" sz="2400" b="1" dirty="0">
                <a:solidFill>
                  <a:srgbClr val="4283C4"/>
                </a:solidFill>
                <a:latin typeface="+mn-lt"/>
              </a:rPr>
              <a:t>By 2018 we </a:t>
            </a:r>
            <a:r>
              <a:rPr lang="en-GB" sz="2400" b="1" dirty="0" smtClean="0">
                <a:solidFill>
                  <a:srgbClr val="4283C4"/>
                </a:solidFill>
                <a:latin typeface="+mn-lt"/>
              </a:rPr>
              <a:t>will</a:t>
            </a:r>
          </a:p>
          <a:p>
            <a:pPr marL="0" indent="0">
              <a:buNone/>
            </a:pPr>
            <a:r>
              <a:rPr lang="en-GB" sz="2400" b="1" dirty="0" smtClean="0">
                <a:solidFill>
                  <a:srgbClr val="4283C4"/>
                </a:solidFill>
                <a:latin typeface="+mn-lt"/>
              </a:rPr>
              <a:t> </a:t>
            </a:r>
            <a:endParaRPr lang="en-GB" sz="2400" dirty="0">
              <a:solidFill>
                <a:srgbClr val="4283C4"/>
              </a:solidFill>
              <a:latin typeface="+mn-lt"/>
            </a:endParaRPr>
          </a:p>
          <a:p>
            <a:pPr lvl="0"/>
            <a:r>
              <a:rPr lang="en-GB" sz="2400" dirty="0" smtClean="0">
                <a:latin typeface="+mn-lt"/>
              </a:rPr>
              <a:t>Continue </a:t>
            </a:r>
            <a:r>
              <a:rPr lang="en-GB" sz="2400" dirty="0">
                <a:latin typeface="+mn-lt"/>
              </a:rPr>
              <a:t>to promote awareness of the Local </a:t>
            </a:r>
            <a:r>
              <a:rPr lang="en-GB" sz="2400" dirty="0" smtClean="0">
                <a:latin typeface="+mn-lt"/>
              </a:rPr>
              <a:t>Offer</a:t>
            </a:r>
            <a:endParaRPr lang="en-GB" sz="2400" dirty="0">
              <a:latin typeface="+mn-lt"/>
            </a:endParaRPr>
          </a:p>
          <a:p>
            <a:pPr lvl="0"/>
            <a:r>
              <a:rPr lang="en-GB" sz="2400" dirty="0">
                <a:latin typeface="+mn-lt"/>
              </a:rPr>
              <a:t>Have reduced parents frustrations with delay or accessibility</a:t>
            </a:r>
          </a:p>
          <a:p>
            <a:pPr lvl="0"/>
            <a:r>
              <a:rPr lang="en-GB" sz="2400" dirty="0" smtClean="0">
                <a:latin typeface="+mn-lt"/>
              </a:rPr>
              <a:t>Embed </a:t>
            </a:r>
            <a:r>
              <a:rPr lang="en-GB" sz="2400" dirty="0">
                <a:latin typeface="+mn-lt"/>
              </a:rPr>
              <a:t>a culture of evaluating the impact of what we do </a:t>
            </a:r>
            <a:r>
              <a:rPr lang="en-GB" sz="2400" dirty="0" smtClean="0">
                <a:latin typeface="+mn-lt"/>
              </a:rPr>
              <a:t>to regularly </a:t>
            </a:r>
            <a:r>
              <a:rPr lang="en-GB" sz="2400" dirty="0">
                <a:latin typeface="+mn-lt"/>
              </a:rPr>
              <a:t>monitor and review parent experiences of systems</a:t>
            </a:r>
          </a:p>
          <a:p>
            <a:pPr lvl="0"/>
            <a:r>
              <a:rPr lang="en-GB" sz="2400" dirty="0">
                <a:latin typeface="+mn-lt"/>
              </a:rPr>
              <a:t>Have a high quality statutory assessment process which </a:t>
            </a:r>
            <a:r>
              <a:rPr lang="en-GB" sz="2400" dirty="0" smtClean="0">
                <a:latin typeface="+mn-lt"/>
              </a:rPr>
              <a:t>delivers to timescales and engages </a:t>
            </a:r>
            <a:r>
              <a:rPr lang="en-GB" sz="2400" dirty="0">
                <a:latin typeface="+mn-lt"/>
              </a:rPr>
              <a:t>parents at each </a:t>
            </a:r>
            <a:r>
              <a:rPr lang="en-GB" sz="2400" dirty="0" smtClean="0">
                <a:latin typeface="+mn-lt"/>
              </a:rPr>
              <a:t>step.</a:t>
            </a:r>
            <a:endParaRPr lang="en-GB" sz="2400" dirty="0">
              <a:latin typeface="+mn-lt"/>
            </a:endParaRPr>
          </a:p>
          <a:p>
            <a:endParaRPr lang="en-GB" sz="2400" dirty="0"/>
          </a:p>
          <a:p>
            <a:endParaRPr lang="en-GB" sz="2400" dirty="0"/>
          </a:p>
          <a:p>
            <a:endParaRPr lang="en-GB" sz="2400" dirty="0"/>
          </a:p>
          <a:p>
            <a:endParaRPr lang="en-GB" sz="2400" dirty="0"/>
          </a:p>
        </p:txBody>
      </p:sp>
    </p:spTree>
    <p:extLst>
      <p:ext uri="{BB962C8B-B14F-4D97-AF65-F5344CB8AC3E}">
        <p14:creationId xmlns:p14="http://schemas.microsoft.com/office/powerpoint/2010/main" val="280110858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0688"/>
            <a:ext cx="8229600" cy="1143000"/>
          </a:xfrm>
        </p:spPr>
        <p:txBody>
          <a:bodyPr>
            <a:normAutofit/>
          </a:bodyPr>
          <a:lstStyle/>
          <a:p>
            <a:r>
              <a:rPr lang="en-GB" sz="6000" dirty="0" smtClean="0">
                <a:latin typeface="+mj-lt"/>
              </a:rPr>
              <a:t>CHALLENGES</a:t>
            </a:r>
            <a:endParaRPr lang="en-GB" sz="6000" dirty="0">
              <a:latin typeface="+mj-lt"/>
            </a:endParaRPr>
          </a:p>
        </p:txBody>
      </p:sp>
      <p:sp>
        <p:nvSpPr>
          <p:cNvPr id="4" name="Content Placeholder 2"/>
          <p:cNvSpPr>
            <a:spLocks noGrp="1"/>
          </p:cNvSpPr>
          <p:nvPr>
            <p:ph idx="1"/>
          </p:nvPr>
        </p:nvSpPr>
        <p:spPr>
          <a:xfrm>
            <a:off x="755576" y="1628800"/>
            <a:ext cx="7992888" cy="4176464"/>
          </a:xfrm>
        </p:spPr>
        <p:txBody>
          <a:bodyPr/>
          <a:lstStyle/>
          <a:p>
            <a:r>
              <a:rPr lang="en-GB" sz="2000" dirty="0"/>
              <a:t>Our achievement gaps for Pupil Premium pupils and learners with special educational needs are still too wide and their outcomes are not good enough.</a:t>
            </a:r>
          </a:p>
          <a:p>
            <a:r>
              <a:rPr lang="en-GB" sz="2000" dirty="0"/>
              <a:t>Our NEET figures are still too high and too many 16-18 years are either not participating in education or training or they do not have the right options, support and provision to ensure they achieve success.  </a:t>
            </a:r>
          </a:p>
          <a:p>
            <a:r>
              <a:rPr lang="en-GB" sz="2000" dirty="0"/>
              <a:t>Too many 16-18 year olds and some older students with learning difficulties and disabilities do not have the right educational provision available for them in their locality, including the support they need to access training and employment. </a:t>
            </a:r>
          </a:p>
          <a:p>
            <a:endParaRPr lang="en-GB" sz="3200" dirty="0">
              <a:latin typeface="+mj-lt"/>
            </a:endParaRPr>
          </a:p>
        </p:txBody>
      </p:sp>
    </p:spTree>
    <p:extLst>
      <p:ext uri="{BB962C8B-B14F-4D97-AF65-F5344CB8AC3E}">
        <p14:creationId xmlns:p14="http://schemas.microsoft.com/office/powerpoint/2010/main" val="3729888018"/>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4448"/>
            <a:ext cx="9144000" cy="1389062"/>
          </a:xfrm>
        </p:spPr>
        <p:txBody>
          <a:bodyPr>
            <a:normAutofit/>
          </a:bodyPr>
          <a:lstStyle/>
          <a:p>
            <a:r>
              <a:rPr lang="en-GB" sz="4000" dirty="0" smtClean="0">
                <a:latin typeface="+mn-lt"/>
              </a:rPr>
              <a:t>WE WILL KNOW WE ARE ACHIEVING WHEN</a:t>
            </a:r>
            <a:endParaRPr lang="en-GB" sz="4000" dirty="0">
              <a:latin typeface="+mn-lt"/>
            </a:endParaRPr>
          </a:p>
        </p:txBody>
      </p:sp>
      <p:sp>
        <p:nvSpPr>
          <p:cNvPr id="3" name="Content Placeholder 2"/>
          <p:cNvSpPr>
            <a:spLocks noGrp="1"/>
          </p:cNvSpPr>
          <p:nvPr>
            <p:ph idx="1"/>
          </p:nvPr>
        </p:nvSpPr>
        <p:spPr>
          <a:xfrm>
            <a:off x="457200" y="1649710"/>
            <a:ext cx="8363272" cy="4476453"/>
          </a:xfrm>
        </p:spPr>
        <p:txBody>
          <a:bodyPr/>
          <a:lstStyle/>
          <a:p>
            <a:r>
              <a:rPr lang="en-GB" sz="2400" dirty="0" smtClean="0">
                <a:latin typeface="+mn-lt"/>
              </a:rPr>
              <a:t>Parents </a:t>
            </a:r>
            <a:r>
              <a:rPr lang="en-GB" sz="2400" dirty="0">
                <a:latin typeface="+mn-lt"/>
              </a:rPr>
              <a:t>feel listened to and </a:t>
            </a:r>
            <a:r>
              <a:rPr lang="en-GB" sz="2400" dirty="0" smtClean="0">
                <a:latin typeface="+mn-lt"/>
              </a:rPr>
              <a:t>their </a:t>
            </a:r>
            <a:r>
              <a:rPr lang="en-GB" sz="2400" dirty="0">
                <a:latin typeface="+mn-lt"/>
              </a:rPr>
              <a:t>views are acted </a:t>
            </a:r>
            <a:r>
              <a:rPr lang="en-GB" sz="2400" dirty="0" smtClean="0">
                <a:latin typeface="+mn-lt"/>
              </a:rPr>
              <a:t>upon and there </a:t>
            </a:r>
            <a:r>
              <a:rPr lang="en-GB" sz="2400" dirty="0">
                <a:latin typeface="+mn-lt"/>
              </a:rPr>
              <a:t>is evidence of high levels of parental involvement in SEND assessment and review</a:t>
            </a:r>
          </a:p>
          <a:p>
            <a:pPr lvl="0"/>
            <a:r>
              <a:rPr lang="en-GB" sz="2400" dirty="0" smtClean="0">
                <a:latin typeface="+mn-lt"/>
              </a:rPr>
              <a:t>Young </a:t>
            </a:r>
            <a:r>
              <a:rPr lang="en-GB" sz="2400" dirty="0">
                <a:latin typeface="+mn-lt"/>
              </a:rPr>
              <a:t>people are influencing decisions about them</a:t>
            </a:r>
          </a:p>
          <a:p>
            <a:pPr lvl="0"/>
            <a:r>
              <a:rPr lang="en-GB" sz="2400" dirty="0" smtClean="0">
                <a:latin typeface="+mn-lt"/>
              </a:rPr>
              <a:t>The </a:t>
            </a:r>
            <a:r>
              <a:rPr lang="en-GB" sz="2400" dirty="0">
                <a:latin typeface="+mn-lt"/>
              </a:rPr>
              <a:t>local offer is informative, well known and used </a:t>
            </a:r>
            <a:endParaRPr lang="en-GB" sz="2400" dirty="0" smtClean="0">
              <a:latin typeface="+mn-lt"/>
            </a:endParaRPr>
          </a:p>
          <a:p>
            <a:r>
              <a:rPr lang="en-GB" sz="2400" dirty="0" smtClean="0">
                <a:latin typeface="+mn-lt"/>
              </a:rPr>
              <a:t>Parents </a:t>
            </a:r>
            <a:r>
              <a:rPr lang="en-GB" sz="2400" dirty="0">
                <a:latin typeface="+mn-lt"/>
              </a:rPr>
              <a:t>are highly satisfied with SEND provision </a:t>
            </a:r>
            <a:r>
              <a:rPr lang="en-GB" sz="2400" dirty="0" smtClean="0">
                <a:latin typeface="+mn-lt"/>
              </a:rPr>
              <a:t>and </a:t>
            </a:r>
            <a:r>
              <a:rPr lang="en-GB" sz="2400" dirty="0">
                <a:latin typeface="+mn-lt"/>
              </a:rPr>
              <a:t>have confidence in the support </a:t>
            </a:r>
            <a:r>
              <a:rPr lang="en-GB" sz="2400" dirty="0" smtClean="0">
                <a:latin typeface="+mn-lt"/>
              </a:rPr>
              <a:t>provided</a:t>
            </a:r>
          </a:p>
          <a:p>
            <a:r>
              <a:rPr lang="en-GB" sz="2400" dirty="0" smtClean="0">
                <a:latin typeface="+mn-lt"/>
              </a:rPr>
              <a:t>High needs funding has more impact on SEND progress and attainment </a:t>
            </a:r>
          </a:p>
          <a:p>
            <a:r>
              <a:rPr lang="en-GB" sz="2400" dirty="0" smtClean="0">
                <a:latin typeface="+mn-lt"/>
              </a:rPr>
              <a:t>Fewer EHCPs needed in mainstream schools </a:t>
            </a:r>
          </a:p>
          <a:p>
            <a:r>
              <a:rPr lang="en-GB" sz="2400" dirty="0" smtClean="0">
                <a:latin typeface="+mn-lt"/>
              </a:rPr>
              <a:t>Statutory assessment is timely </a:t>
            </a:r>
            <a:endParaRPr lang="en-GB" sz="2400" dirty="0">
              <a:latin typeface="+mn-lt"/>
            </a:endParaRPr>
          </a:p>
        </p:txBody>
      </p:sp>
    </p:spTree>
    <p:extLst>
      <p:ext uri="{BB962C8B-B14F-4D97-AF65-F5344CB8AC3E}">
        <p14:creationId xmlns:p14="http://schemas.microsoft.com/office/powerpoint/2010/main" val="63773744"/>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76872"/>
            <a:ext cx="9144000" cy="1728192"/>
          </a:xfrm>
        </p:spPr>
        <p:txBody>
          <a:bodyPr>
            <a:noAutofit/>
          </a:bodyPr>
          <a:lstStyle/>
          <a:p>
            <a:r>
              <a:rPr lang="en-GB" sz="4000" dirty="0" smtClean="0">
                <a:latin typeface="+mn-lt"/>
              </a:rPr>
              <a:t>SCHOOLS FUNDING AND HIGH NEEDS FUNDING UPDATE 2016 </a:t>
            </a:r>
            <a:br>
              <a:rPr lang="en-GB" sz="4000" dirty="0" smtClean="0">
                <a:latin typeface="+mn-lt"/>
              </a:rPr>
            </a:br>
            <a:endParaRPr lang="en-GB" sz="4000" dirty="0">
              <a:latin typeface="+mn-lt"/>
            </a:endParaRPr>
          </a:p>
        </p:txBody>
      </p:sp>
    </p:spTree>
    <p:extLst>
      <p:ext uri="{BB962C8B-B14F-4D97-AF65-F5344CB8AC3E}">
        <p14:creationId xmlns:p14="http://schemas.microsoft.com/office/powerpoint/2010/main" val="1224579469"/>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76673"/>
            <a:ext cx="9144000" cy="864096"/>
          </a:xfrm>
        </p:spPr>
        <p:txBody>
          <a:bodyPr>
            <a:normAutofit/>
          </a:bodyPr>
          <a:lstStyle/>
          <a:p>
            <a:r>
              <a:rPr lang="en-GB" sz="4000" dirty="0" smtClean="0">
                <a:latin typeface="+mj-lt"/>
              </a:rPr>
              <a:t>NATIONAL FUNDING FORMULA</a:t>
            </a:r>
            <a:endParaRPr lang="en-GB" sz="4000" dirty="0">
              <a:latin typeface="+mj-lt"/>
            </a:endParaRPr>
          </a:p>
        </p:txBody>
      </p:sp>
      <p:sp>
        <p:nvSpPr>
          <p:cNvPr id="3" name="Subtitle 2"/>
          <p:cNvSpPr>
            <a:spLocks noGrp="1"/>
          </p:cNvSpPr>
          <p:nvPr>
            <p:ph type="subTitle" idx="1"/>
          </p:nvPr>
        </p:nvSpPr>
        <p:spPr>
          <a:xfrm>
            <a:off x="899592" y="1628800"/>
            <a:ext cx="7560840" cy="4464496"/>
          </a:xfrm>
        </p:spPr>
        <p:txBody>
          <a:bodyPr>
            <a:normAutofit/>
          </a:bodyPr>
          <a:lstStyle/>
          <a:p>
            <a:pPr marL="457200" indent="-457200" algn="l">
              <a:buFont typeface="Arial" panose="020B0604020202020204" pitchFamily="34" charset="0"/>
              <a:buChar char="•"/>
            </a:pPr>
            <a:r>
              <a:rPr lang="en-GB" sz="2800" dirty="0" smtClean="0">
                <a:solidFill>
                  <a:schemeClr val="tx1"/>
                </a:solidFill>
                <a:latin typeface="+mj-lt"/>
              </a:rPr>
              <a:t>Implementation of the new national funding formula delayed until 2018-19</a:t>
            </a:r>
          </a:p>
          <a:p>
            <a:pPr marL="457200" indent="-457200" algn="l">
              <a:buFont typeface="Arial" panose="020B0604020202020204" pitchFamily="34" charset="0"/>
              <a:buChar char="•"/>
            </a:pPr>
            <a:r>
              <a:rPr lang="en-GB" sz="2800" dirty="0" smtClean="0">
                <a:solidFill>
                  <a:schemeClr val="tx1"/>
                </a:solidFill>
                <a:latin typeface="+mj-lt"/>
              </a:rPr>
              <a:t>Expecting response to the stage 1 (principles) along with stage 2 consultation (detail and rates) shortly</a:t>
            </a:r>
          </a:p>
          <a:p>
            <a:pPr marL="457200" indent="-457200" algn="l">
              <a:buFont typeface="Arial" panose="020B0604020202020204" pitchFamily="34" charset="0"/>
              <a:buChar char="•"/>
            </a:pPr>
            <a:r>
              <a:rPr lang="en-GB" sz="2800" dirty="0" smtClean="0">
                <a:solidFill>
                  <a:schemeClr val="tx1"/>
                </a:solidFill>
                <a:latin typeface="+mj-lt"/>
              </a:rPr>
              <a:t>DfE plan to publish decisions in the New </a:t>
            </a:r>
            <a:r>
              <a:rPr lang="en-GB" sz="2800" dirty="0">
                <a:solidFill>
                  <a:schemeClr val="tx1"/>
                </a:solidFill>
                <a:latin typeface="+mj-lt"/>
              </a:rPr>
              <a:t>Y</a:t>
            </a:r>
            <a:r>
              <a:rPr lang="en-GB" sz="2800" dirty="0" smtClean="0">
                <a:solidFill>
                  <a:schemeClr val="tx1"/>
                </a:solidFill>
                <a:latin typeface="+mj-lt"/>
              </a:rPr>
              <a:t>ear</a:t>
            </a:r>
          </a:p>
          <a:p>
            <a:pPr marL="457200" indent="-457200" algn="l">
              <a:buFont typeface="Arial" panose="020B0604020202020204" pitchFamily="34" charset="0"/>
              <a:buChar char="•"/>
            </a:pPr>
            <a:r>
              <a:rPr lang="en-GB" sz="2800" dirty="0" smtClean="0">
                <a:solidFill>
                  <a:schemeClr val="tx1"/>
                </a:solidFill>
                <a:latin typeface="+mj-lt"/>
              </a:rPr>
              <a:t>Early Years NFF consultation closed 22/9 - not good news for Kent.</a:t>
            </a:r>
          </a:p>
          <a:p>
            <a:pPr marL="457200" indent="-457200" algn="l">
              <a:buFont typeface="Arial" panose="020B0604020202020204" pitchFamily="34" charset="0"/>
              <a:buChar char="•"/>
            </a:pPr>
            <a:endParaRPr lang="en-GB" dirty="0" smtClean="0">
              <a:solidFill>
                <a:schemeClr val="tx1"/>
              </a:solidFill>
            </a:endParaRPr>
          </a:p>
          <a:p>
            <a:pPr marL="457200" indent="-457200" algn="l">
              <a:buFont typeface="Arial" panose="020B0604020202020204" pitchFamily="34" charset="0"/>
              <a:buChar char="•"/>
            </a:pPr>
            <a:endParaRPr lang="en-GB" dirty="0" smtClean="0">
              <a:solidFill>
                <a:schemeClr val="tx1"/>
              </a:solidFill>
            </a:endParaRPr>
          </a:p>
          <a:p>
            <a:pPr marL="457200" indent="-457200" algn="l">
              <a:buFont typeface="Arial" panose="020B0604020202020204" pitchFamily="34" charset="0"/>
              <a:buChar char="•"/>
            </a:pPr>
            <a:endParaRPr lang="en-GB" dirty="0" smtClean="0">
              <a:solidFill>
                <a:schemeClr val="tx1"/>
              </a:solidFill>
            </a:endParaRPr>
          </a:p>
          <a:p>
            <a:pPr marL="457200" indent="-457200" algn="l">
              <a:buFont typeface="Arial" panose="020B0604020202020204" pitchFamily="34" charset="0"/>
              <a:buChar char="•"/>
            </a:pPr>
            <a:endParaRPr lang="en-GB" dirty="0">
              <a:solidFill>
                <a:schemeClr val="tx1"/>
              </a:solidFill>
            </a:endParaRPr>
          </a:p>
        </p:txBody>
      </p:sp>
    </p:spTree>
    <p:extLst>
      <p:ext uri="{BB962C8B-B14F-4D97-AF65-F5344CB8AC3E}">
        <p14:creationId xmlns:p14="http://schemas.microsoft.com/office/powerpoint/2010/main" val="2081619703"/>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GB" sz="4000" dirty="0" smtClean="0">
                <a:latin typeface="+mj-lt"/>
              </a:rPr>
              <a:t>SCHOOL BUDGETS 2017-18</a:t>
            </a:r>
            <a:endParaRPr lang="en-GB" sz="4000" dirty="0">
              <a:latin typeface="+mj-lt"/>
            </a:endParaRPr>
          </a:p>
        </p:txBody>
      </p:sp>
      <p:sp>
        <p:nvSpPr>
          <p:cNvPr id="3" name="Content Placeholder 2"/>
          <p:cNvSpPr>
            <a:spLocks noGrp="1"/>
          </p:cNvSpPr>
          <p:nvPr>
            <p:ph idx="1"/>
          </p:nvPr>
        </p:nvSpPr>
        <p:spPr/>
        <p:txBody>
          <a:bodyPr>
            <a:normAutofit/>
          </a:bodyPr>
          <a:lstStyle/>
          <a:p>
            <a:r>
              <a:rPr lang="en-GB" sz="2800" dirty="0" smtClean="0">
                <a:solidFill>
                  <a:schemeClr val="tx1"/>
                </a:solidFill>
                <a:latin typeface="+mn-lt"/>
              </a:rPr>
              <a:t>For 2017-18, MFG of -1.5% now confirmed</a:t>
            </a:r>
          </a:p>
          <a:p>
            <a:r>
              <a:rPr lang="en-GB" sz="2800" dirty="0" smtClean="0">
                <a:latin typeface="+mn-lt"/>
              </a:rPr>
              <a:t>Seven years of flat cash - no increases for inflation</a:t>
            </a:r>
          </a:p>
          <a:p>
            <a:r>
              <a:rPr lang="en-GB" sz="2800" dirty="0" smtClean="0">
                <a:latin typeface="+mn-lt"/>
              </a:rPr>
              <a:t>Maintained nurseries could be adversely affected by changes to Early Years NFF</a:t>
            </a:r>
          </a:p>
          <a:p>
            <a:r>
              <a:rPr lang="en-GB" sz="2800" dirty="0" smtClean="0">
                <a:latin typeface="+mn-lt"/>
              </a:rPr>
              <a:t>DfE are proposing to introduce some changes to the data used to calculate school budgets</a:t>
            </a:r>
          </a:p>
          <a:p>
            <a:pPr lvl="1"/>
            <a:r>
              <a:rPr lang="en-GB" sz="2800" dirty="0" smtClean="0">
                <a:latin typeface="+mn-lt"/>
              </a:rPr>
              <a:t>Secondary low attainment (KS2 assessments)</a:t>
            </a:r>
          </a:p>
          <a:p>
            <a:pPr lvl="1"/>
            <a:r>
              <a:rPr lang="en-GB" sz="2800" dirty="0" smtClean="0">
                <a:latin typeface="+mn-lt"/>
              </a:rPr>
              <a:t>New bandings for deprivation (IDACI).</a:t>
            </a:r>
          </a:p>
          <a:p>
            <a:endParaRPr lang="en-GB" dirty="0" smtClean="0">
              <a:solidFill>
                <a:schemeClr val="tx1"/>
              </a:solidFill>
            </a:endParaRPr>
          </a:p>
          <a:p>
            <a:endParaRPr lang="en-GB" dirty="0"/>
          </a:p>
        </p:txBody>
      </p:sp>
    </p:spTree>
    <p:extLst>
      <p:ext uri="{BB962C8B-B14F-4D97-AF65-F5344CB8AC3E}">
        <p14:creationId xmlns:p14="http://schemas.microsoft.com/office/powerpoint/2010/main" val="385406816"/>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GB" sz="4000" dirty="0" smtClean="0">
                <a:latin typeface="+mj-lt"/>
              </a:rPr>
              <a:t>SCHOOL BUDGETS 2017-18</a:t>
            </a:r>
            <a:endParaRPr lang="en-GB" sz="4000" dirty="0">
              <a:latin typeface="+mj-lt"/>
            </a:endParaRPr>
          </a:p>
        </p:txBody>
      </p:sp>
      <p:sp>
        <p:nvSpPr>
          <p:cNvPr id="3" name="Content Placeholder 2"/>
          <p:cNvSpPr>
            <a:spLocks noGrp="1"/>
          </p:cNvSpPr>
          <p:nvPr>
            <p:ph idx="1"/>
          </p:nvPr>
        </p:nvSpPr>
        <p:spPr/>
        <p:txBody>
          <a:bodyPr/>
          <a:lstStyle/>
          <a:p>
            <a:r>
              <a:rPr lang="en-GB" sz="2800" dirty="0" smtClean="0">
                <a:solidFill>
                  <a:schemeClr val="tx1"/>
                </a:solidFill>
                <a:latin typeface="+mj-lt"/>
              </a:rPr>
              <a:t>The ring-fencing of the DSG schools block will </a:t>
            </a:r>
            <a:r>
              <a:rPr lang="en-GB" sz="2800" b="1" dirty="0" smtClean="0">
                <a:solidFill>
                  <a:schemeClr val="tx1"/>
                </a:solidFill>
                <a:latin typeface="+mj-lt"/>
              </a:rPr>
              <a:t>not</a:t>
            </a:r>
            <a:r>
              <a:rPr lang="en-GB" sz="2800" dirty="0" smtClean="0">
                <a:solidFill>
                  <a:schemeClr val="tx1"/>
                </a:solidFill>
                <a:latin typeface="+mj-lt"/>
              </a:rPr>
              <a:t> start in 2017-18 - this is helpful</a:t>
            </a:r>
          </a:p>
          <a:p>
            <a:r>
              <a:rPr lang="en-GB" sz="2800" dirty="0" smtClean="0">
                <a:latin typeface="+mj-lt"/>
              </a:rPr>
              <a:t>Education Services Grant is being removed from September 2017 - big issue for LAs and Academies</a:t>
            </a:r>
          </a:p>
          <a:p>
            <a:r>
              <a:rPr lang="en-GB" sz="2800" dirty="0" smtClean="0">
                <a:latin typeface="+mj-lt"/>
              </a:rPr>
              <a:t>We are looking to make some savings as well as grow our trading with schools, academies and other LAs.</a:t>
            </a:r>
          </a:p>
          <a:p>
            <a:endParaRPr lang="en-GB" dirty="0" smtClean="0">
              <a:solidFill>
                <a:schemeClr val="tx1"/>
              </a:solidFill>
            </a:endParaRPr>
          </a:p>
          <a:p>
            <a:endParaRPr lang="en-GB" dirty="0"/>
          </a:p>
        </p:txBody>
      </p:sp>
    </p:spTree>
    <p:extLst>
      <p:ext uri="{BB962C8B-B14F-4D97-AF65-F5344CB8AC3E}">
        <p14:creationId xmlns:p14="http://schemas.microsoft.com/office/powerpoint/2010/main" val="1609743841"/>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5486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smtClean="0">
                <a:solidFill>
                  <a:srgbClr val="4283C4"/>
                </a:solidFill>
              </a:rPr>
              <a:t>HIGH NEEDS - PUPIL GROWTH</a:t>
            </a:r>
            <a:endParaRPr lang="en-GB" sz="4000" b="1" dirty="0">
              <a:solidFill>
                <a:srgbClr val="4283C4"/>
              </a:solidFill>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548680"/>
            <a:ext cx="6984776" cy="5005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835696" y="5754742"/>
            <a:ext cx="5472608" cy="338554"/>
          </a:xfrm>
          <a:prstGeom prst="rect">
            <a:avLst/>
          </a:prstGeom>
          <a:noFill/>
          <a:ln>
            <a:solidFill>
              <a:schemeClr val="tx1"/>
            </a:solidFill>
          </a:ln>
        </p:spPr>
        <p:txBody>
          <a:bodyPr wrap="square" rtlCol="0">
            <a:spAutoFit/>
          </a:bodyPr>
          <a:lstStyle/>
          <a:p>
            <a:pPr algn="ctr"/>
            <a:r>
              <a:rPr lang="en-GB" sz="1600" dirty="0" smtClean="0">
                <a:latin typeface="+mj-lt"/>
              </a:rPr>
              <a:t>Adjusted to reflect change to mainstream high needs process</a:t>
            </a:r>
            <a:endParaRPr lang="en-GB" sz="1600" dirty="0">
              <a:latin typeface="+mj-lt"/>
            </a:endParaRPr>
          </a:p>
        </p:txBody>
      </p:sp>
      <p:cxnSp>
        <p:nvCxnSpPr>
          <p:cNvPr id="7" name="Straight Arrow Connector 6"/>
          <p:cNvCxnSpPr/>
          <p:nvPr/>
        </p:nvCxnSpPr>
        <p:spPr>
          <a:xfrm flipV="1">
            <a:off x="4716016" y="5229200"/>
            <a:ext cx="1656184" cy="52554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1566031"/>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16632"/>
            <a:ext cx="91440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smtClean="0">
                <a:solidFill>
                  <a:srgbClr val="4283C4"/>
                </a:solidFill>
              </a:rPr>
              <a:t>SPEND ON HIGH NEEDS IN KENT</a:t>
            </a:r>
            <a:endParaRPr lang="en-GB" sz="4000" b="1" dirty="0">
              <a:solidFill>
                <a:srgbClr val="4283C4"/>
              </a:solidFill>
            </a:endParaRP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7654" y="980728"/>
            <a:ext cx="6228692" cy="4528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0531568"/>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latin typeface="+mj-lt"/>
              </a:rPr>
              <a:t>HIGH NEEDS 2017-18</a:t>
            </a:r>
            <a:endParaRPr lang="en-GB" sz="4000" dirty="0">
              <a:latin typeface="+mj-lt"/>
            </a:endParaRPr>
          </a:p>
        </p:txBody>
      </p:sp>
      <p:sp>
        <p:nvSpPr>
          <p:cNvPr id="3" name="Content Placeholder 2"/>
          <p:cNvSpPr>
            <a:spLocks noGrp="1"/>
          </p:cNvSpPr>
          <p:nvPr>
            <p:ph idx="1"/>
          </p:nvPr>
        </p:nvSpPr>
        <p:spPr/>
        <p:txBody>
          <a:bodyPr/>
          <a:lstStyle/>
          <a:p>
            <a:r>
              <a:rPr lang="en-GB" sz="2800" dirty="0" smtClean="0">
                <a:solidFill>
                  <a:schemeClr val="tx1"/>
                </a:solidFill>
                <a:latin typeface="+mn-lt"/>
              </a:rPr>
              <a:t>Return to EFA to be submitted at the end of this month</a:t>
            </a:r>
          </a:p>
          <a:p>
            <a:r>
              <a:rPr lang="en-GB" sz="2800" dirty="0" smtClean="0">
                <a:latin typeface="+mn-lt"/>
              </a:rPr>
              <a:t>Likely to show continued growth </a:t>
            </a:r>
          </a:p>
          <a:p>
            <a:r>
              <a:rPr lang="en-GB" sz="2800" dirty="0">
                <a:latin typeface="+mn-lt"/>
              </a:rPr>
              <a:t>9</a:t>
            </a:r>
            <a:r>
              <a:rPr lang="en-GB" sz="2800" dirty="0" smtClean="0">
                <a:latin typeface="+mn-lt"/>
              </a:rPr>
              <a:t> Dec - Seek Funding Forum agreement in principle to how this pressure should be funded</a:t>
            </a:r>
          </a:p>
          <a:p>
            <a:r>
              <a:rPr lang="en-GB" sz="2800" dirty="0" smtClean="0">
                <a:latin typeface="+mn-lt"/>
              </a:rPr>
              <a:t>DSG settlement confirmed in late December</a:t>
            </a:r>
          </a:p>
          <a:p>
            <a:r>
              <a:rPr lang="en-GB" sz="2800" dirty="0" smtClean="0">
                <a:latin typeface="+mn-lt"/>
              </a:rPr>
              <a:t>School budgets and High Needs funding rates confirmed in January.</a:t>
            </a:r>
          </a:p>
          <a:p>
            <a:endParaRPr lang="en-GB" dirty="0" smtClean="0"/>
          </a:p>
          <a:p>
            <a:endParaRPr lang="en-GB" dirty="0" smtClean="0">
              <a:solidFill>
                <a:schemeClr val="tx1"/>
              </a:solidFill>
            </a:endParaRPr>
          </a:p>
          <a:p>
            <a:endParaRPr lang="en-GB" dirty="0"/>
          </a:p>
        </p:txBody>
      </p:sp>
    </p:spTree>
    <p:extLst>
      <p:ext uri="{BB962C8B-B14F-4D97-AF65-F5344CB8AC3E}">
        <p14:creationId xmlns:p14="http://schemas.microsoft.com/office/powerpoint/2010/main" val="3367617247"/>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p:spPr>
        <p:txBody>
          <a:bodyPr>
            <a:noAutofit/>
          </a:bodyPr>
          <a:lstStyle/>
          <a:p>
            <a:r>
              <a:rPr lang="en-GB" sz="4000" dirty="0" smtClean="0">
                <a:latin typeface="+mn-lt"/>
              </a:rPr>
              <a:t>KEITH ABBOTT</a:t>
            </a:r>
            <a:br>
              <a:rPr lang="en-GB" sz="4000" dirty="0" smtClean="0">
                <a:latin typeface="+mn-lt"/>
              </a:rPr>
            </a:br>
            <a:r>
              <a:rPr lang="en-GB" sz="4000" dirty="0" smtClean="0">
                <a:latin typeface="+mn-lt"/>
              </a:rPr>
              <a:t>DIRECTOR </a:t>
            </a:r>
            <a:br>
              <a:rPr lang="en-GB" sz="4000" dirty="0" smtClean="0">
                <a:latin typeface="+mn-lt"/>
              </a:rPr>
            </a:br>
            <a:r>
              <a:rPr lang="en-GB" sz="4000" dirty="0" smtClean="0">
                <a:latin typeface="+mn-lt"/>
              </a:rPr>
              <a:t>EDUCATION PLANNING AND ACCESS</a:t>
            </a:r>
            <a:endParaRPr lang="en-GB" sz="4000" dirty="0">
              <a:latin typeface="+mn-lt"/>
            </a:endParaRPr>
          </a:p>
        </p:txBody>
      </p:sp>
      <p:sp>
        <p:nvSpPr>
          <p:cNvPr id="3" name="Subtitle 2"/>
          <p:cNvSpPr>
            <a:spLocks noGrp="1"/>
          </p:cNvSpPr>
          <p:nvPr>
            <p:ph type="subTitle" idx="1"/>
          </p:nvPr>
        </p:nvSpPr>
        <p:spPr>
          <a:xfrm>
            <a:off x="755576" y="3886200"/>
            <a:ext cx="7704856" cy="1559024"/>
          </a:xfrm>
        </p:spPr>
        <p:txBody>
          <a:bodyPr>
            <a:normAutofit fontScale="92500" lnSpcReduction="10000"/>
          </a:bodyPr>
          <a:lstStyle/>
          <a:p>
            <a:endParaRPr lang="en-GB" dirty="0" smtClean="0"/>
          </a:p>
          <a:p>
            <a:r>
              <a:rPr lang="en-GB" sz="4100" dirty="0" smtClean="0">
                <a:solidFill>
                  <a:schemeClr val="tx1"/>
                </a:solidFill>
                <a:latin typeface="+mn-lt"/>
              </a:rPr>
              <a:t>Kent Commissioning Plan Update 2017 - 2021</a:t>
            </a:r>
            <a:endParaRPr lang="en-GB" sz="4100" dirty="0">
              <a:solidFill>
                <a:schemeClr val="tx1"/>
              </a:solidFill>
              <a:latin typeface="+mn-lt"/>
            </a:endParaRPr>
          </a:p>
        </p:txBody>
      </p:sp>
    </p:spTree>
    <p:extLst>
      <p:ext uri="{BB962C8B-B14F-4D97-AF65-F5344CB8AC3E}">
        <p14:creationId xmlns:p14="http://schemas.microsoft.com/office/powerpoint/2010/main" val="3507623776"/>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a:normAutofit/>
          </a:bodyPr>
          <a:lstStyle/>
          <a:p>
            <a:r>
              <a:rPr lang="en-GB" sz="4000" dirty="0" smtClean="0">
                <a:latin typeface="+mn-lt"/>
              </a:rPr>
              <a:t>WHAT WE ACHIEVED IN 2015-16</a:t>
            </a:r>
            <a:endParaRPr lang="en-GB" sz="4000" dirty="0">
              <a:latin typeface="+mn-lt"/>
            </a:endParaRPr>
          </a:p>
        </p:txBody>
      </p:sp>
      <p:sp>
        <p:nvSpPr>
          <p:cNvPr id="3" name="Content Placeholder 2"/>
          <p:cNvSpPr>
            <a:spLocks noGrp="1"/>
          </p:cNvSpPr>
          <p:nvPr>
            <p:ph idx="1"/>
          </p:nvPr>
        </p:nvSpPr>
        <p:spPr>
          <a:xfrm>
            <a:off x="457200" y="908720"/>
            <a:ext cx="8229600" cy="5256584"/>
          </a:xfrm>
        </p:spPr>
        <p:txBody>
          <a:bodyPr>
            <a:noAutofit/>
          </a:bodyPr>
          <a:lstStyle/>
          <a:p>
            <a:pPr lvl="0">
              <a:spcBef>
                <a:spcPts val="0"/>
              </a:spcBef>
              <a:spcAft>
                <a:spcPts val="600"/>
              </a:spcAft>
            </a:pPr>
            <a:r>
              <a:rPr lang="en-GB" sz="2200" dirty="0" smtClean="0">
                <a:latin typeface="+mn-lt"/>
              </a:rPr>
              <a:t>Added 14FE of permanent places </a:t>
            </a:r>
            <a:r>
              <a:rPr lang="en-GB" sz="2200" dirty="0">
                <a:latin typeface="+mn-lt"/>
              </a:rPr>
              <a:t>and 184 temporary Reception places </a:t>
            </a:r>
            <a:r>
              <a:rPr lang="en-GB" sz="2200" dirty="0" smtClean="0">
                <a:latin typeface="+mn-lt"/>
              </a:rPr>
              <a:t>across 25 Primary schools</a:t>
            </a:r>
          </a:p>
          <a:p>
            <a:pPr lvl="0">
              <a:spcBef>
                <a:spcPts val="0"/>
              </a:spcBef>
              <a:spcAft>
                <a:spcPts val="600"/>
              </a:spcAft>
            </a:pPr>
            <a:r>
              <a:rPr lang="en-GB" sz="2200" dirty="0" smtClean="0">
                <a:latin typeface="+mn-lt"/>
              </a:rPr>
              <a:t>6FE </a:t>
            </a:r>
            <a:r>
              <a:rPr lang="en-GB" sz="2200" dirty="0">
                <a:latin typeface="+mn-lt"/>
              </a:rPr>
              <a:t>of </a:t>
            </a:r>
            <a:r>
              <a:rPr lang="en-GB" sz="2200" dirty="0" smtClean="0">
                <a:latin typeface="+mn-lt"/>
              </a:rPr>
              <a:t>permanent Secondary provision, and </a:t>
            </a:r>
            <a:r>
              <a:rPr lang="en-GB" sz="2200" dirty="0">
                <a:latin typeface="+mn-lt"/>
              </a:rPr>
              <a:t>263 temporary Year 7 places were </a:t>
            </a:r>
            <a:r>
              <a:rPr lang="en-GB" sz="2200" dirty="0" smtClean="0">
                <a:latin typeface="+mn-lt"/>
              </a:rPr>
              <a:t>added across 17 schools </a:t>
            </a:r>
            <a:endParaRPr lang="en-GB" sz="2200" dirty="0">
              <a:latin typeface="+mn-lt"/>
            </a:endParaRPr>
          </a:p>
          <a:p>
            <a:pPr lvl="0">
              <a:spcBef>
                <a:spcPts val="0"/>
              </a:spcBef>
              <a:spcAft>
                <a:spcPts val="600"/>
              </a:spcAft>
            </a:pPr>
            <a:r>
              <a:rPr lang="en-GB" sz="2200" dirty="0" smtClean="0">
                <a:latin typeface="+mn-lt"/>
              </a:rPr>
              <a:t>4 </a:t>
            </a:r>
            <a:r>
              <a:rPr lang="en-GB" sz="2200" dirty="0">
                <a:latin typeface="+mn-lt"/>
              </a:rPr>
              <a:t>Special school builds/refurbishments </a:t>
            </a:r>
            <a:r>
              <a:rPr lang="en-GB" sz="2200" dirty="0" smtClean="0">
                <a:latin typeface="+mn-lt"/>
              </a:rPr>
              <a:t>were completed</a:t>
            </a:r>
            <a:r>
              <a:rPr lang="en-GB" sz="2200" dirty="0">
                <a:latin typeface="+mn-lt"/>
              </a:rPr>
              <a:t>. </a:t>
            </a:r>
            <a:r>
              <a:rPr lang="en-GB" sz="2200" dirty="0" smtClean="0">
                <a:latin typeface="+mn-lt"/>
              </a:rPr>
              <a:t>Two </a:t>
            </a:r>
            <a:r>
              <a:rPr lang="en-GB" sz="2200" dirty="0">
                <a:latin typeface="+mn-lt"/>
              </a:rPr>
              <a:t>Special Schools </a:t>
            </a:r>
            <a:r>
              <a:rPr lang="en-GB" sz="2200" dirty="0" smtClean="0">
                <a:latin typeface="+mn-lt"/>
              </a:rPr>
              <a:t>were expanded for </a:t>
            </a:r>
            <a:r>
              <a:rPr lang="en-GB" sz="2200" dirty="0">
                <a:latin typeface="+mn-lt"/>
              </a:rPr>
              <a:t>September </a:t>
            </a:r>
            <a:r>
              <a:rPr lang="en-GB" sz="2200" dirty="0" smtClean="0">
                <a:latin typeface="+mn-lt"/>
              </a:rPr>
              <a:t>2016</a:t>
            </a:r>
            <a:endParaRPr lang="en-GB" sz="2200" dirty="0">
              <a:latin typeface="+mn-lt"/>
            </a:endParaRPr>
          </a:p>
          <a:p>
            <a:pPr lvl="0">
              <a:spcBef>
                <a:spcPts val="0"/>
              </a:spcBef>
              <a:spcAft>
                <a:spcPts val="600"/>
              </a:spcAft>
            </a:pPr>
            <a:r>
              <a:rPr lang="en-GB" sz="2200" dirty="0">
                <a:latin typeface="+mn-lt"/>
              </a:rPr>
              <a:t>W</a:t>
            </a:r>
            <a:r>
              <a:rPr lang="en-GB" sz="2200" dirty="0" smtClean="0">
                <a:latin typeface="+mn-lt"/>
              </a:rPr>
              <a:t>e commissioned </a:t>
            </a:r>
            <a:r>
              <a:rPr lang="en-GB" sz="2200" dirty="0">
                <a:latin typeface="+mn-lt"/>
              </a:rPr>
              <a:t>85 new places </a:t>
            </a:r>
            <a:r>
              <a:rPr lang="en-GB" sz="2200" dirty="0" smtClean="0">
                <a:latin typeface="+mn-lt"/>
              </a:rPr>
              <a:t>in Specialist </a:t>
            </a:r>
            <a:r>
              <a:rPr lang="en-GB" sz="2200" dirty="0">
                <a:latin typeface="+mn-lt"/>
              </a:rPr>
              <a:t>R</a:t>
            </a:r>
            <a:r>
              <a:rPr lang="en-GB" sz="2200" dirty="0" smtClean="0">
                <a:latin typeface="+mn-lt"/>
              </a:rPr>
              <a:t>esourced </a:t>
            </a:r>
            <a:r>
              <a:rPr lang="en-GB" sz="2200" dirty="0">
                <a:latin typeface="+mn-lt"/>
              </a:rPr>
              <a:t>P</a:t>
            </a:r>
            <a:r>
              <a:rPr lang="en-GB" sz="2200" dirty="0" smtClean="0">
                <a:latin typeface="+mn-lt"/>
              </a:rPr>
              <a:t>rovisions based in Primary schools</a:t>
            </a:r>
            <a:endParaRPr lang="en-GB" sz="2200" dirty="0">
              <a:latin typeface="+mn-lt"/>
            </a:endParaRPr>
          </a:p>
          <a:p>
            <a:pPr>
              <a:spcBef>
                <a:spcPts val="0"/>
              </a:spcBef>
              <a:spcAft>
                <a:spcPts val="600"/>
              </a:spcAft>
            </a:pPr>
            <a:r>
              <a:rPr lang="en-GB" sz="2200" dirty="0" smtClean="0">
                <a:latin typeface="+mn-lt"/>
              </a:rPr>
              <a:t>Sufficient </a:t>
            </a:r>
            <a:r>
              <a:rPr lang="en-GB" sz="2200" dirty="0">
                <a:latin typeface="+mn-lt"/>
              </a:rPr>
              <a:t>Early Years places existed for all children eligible for Free for 2 </a:t>
            </a:r>
            <a:r>
              <a:rPr lang="en-GB" sz="2200" dirty="0" smtClean="0">
                <a:latin typeface="+mn-lt"/>
              </a:rPr>
              <a:t>childcare</a:t>
            </a:r>
            <a:endParaRPr lang="en-GB" sz="2200" dirty="0">
              <a:latin typeface="+mn-lt"/>
            </a:endParaRPr>
          </a:p>
          <a:p>
            <a:pPr>
              <a:spcBef>
                <a:spcPts val="0"/>
              </a:spcBef>
              <a:spcAft>
                <a:spcPts val="600"/>
              </a:spcAft>
            </a:pPr>
            <a:r>
              <a:rPr lang="en-GB" sz="2200" dirty="0" smtClean="0">
                <a:latin typeface="+mn-lt"/>
              </a:rPr>
              <a:t>87.2</a:t>
            </a:r>
            <a:r>
              <a:rPr lang="en-GB" sz="2200" dirty="0">
                <a:latin typeface="+mn-lt"/>
              </a:rPr>
              <a:t>% </a:t>
            </a:r>
            <a:r>
              <a:rPr lang="en-GB" sz="2200" dirty="0" smtClean="0">
                <a:latin typeface="+mn-lt"/>
              </a:rPr>
              <a:t>of families secured their first preference Primary school, exceeding our target</a:t>
            </a:r>
          </a:p>
          <a:p>
            <a:pPr>
              <a:spcBef>
                <a:spcPts val="0"/>
              </a:spcBef>
              <a:spcAft>
                <a:spcPts val="600"/>
              </a:spcAft>
            </a:pPr>
            <a:r>
              <a:rPr lang="en-GB" sz="2200" dirty="0" smtClean="0">
                <a:latin typeface="+mn-lt"/>
              </a:rPr>
              <a:t>On average we maintained 5% surplus places in Primary schools and 9% in Secondary Schools.</a:t>
            </a:r>
          </a:p>
          <a:p>
            <a:pPr marL="0" indent="0">
              <a:buNone/>
            </a:pPr>
            <a:endParaRPr lang="en-GB" sz="1600" dirty="0"/>
          </a:p>
          <a:p>
            <a:pPr marL="0" indent="0">
              <a:buNone/>
            </a:pPr>
            <a:endParaRPr lang="en-GB" sz="1600" dirty="0" smtClean="0"/>
          </a:p>
          <a:p>
            <a:endParaRPr lang="en-GB" sz="1600" dirty="0" smtClean="0"/>
          </a:p>
        </p:txBody>
      </p:sp>
    </p:spTree>
    <p:extLst>
      <p:ext uri="{BB962C8B-B14F-4D97-AF65-F5344CB8AC3E}">
        <p14:creationId xmlns:p14="http://schemas.microsoft.com/office/powerpoint/2010/main" val="218491156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0688"/>
            <a:ext cx="8229600" cy="1143000"/>
          </a:xfrm>
        </p:spPr>
        <p:txBody>
          <a:bodyPr>
            <a:normAutofit/>
          </a:bodyPr>
          <a:lstStyle/>
          <a:p>
            <a:r>
              <a:rPr lang="en-GB" sz="6000" dirty="0" smtClean="0">
                <a:latin typeface="+mj-lt"/>
              </a:rPr>
              <a:t>CHALLENGES</a:t>
            </a:r>
            <a:endParaRPr lang="en-GB" sz="6000" dirty="0">
              <a:latin typeface="+mj-lt"/>
            </a:endParaRPr>
          </a:p>
        </p:txBody>
      </p:sp>
      <p:sp>
        <p:nvSpPr>
          <p:cNvPr id="4" name="Content Placeholder 2"/>
          <p:cNvSpPr>
            <a:spLocks noGrp="1"/>
          </p:cNvSpPr>
          <p:nvPr>
            <p:ph idx="1"/>
          </p:nvPr>
        </p:nvSpPr>
        <p:spPr>
          <a:xfrm>
            <a:off x="827584" y="1844824"/>
            <a:ext cx="7704856" cy="3672408"/>
          </a:xfrm>
        </p:spPr>
        <p:txBody>
          <a:bodyPr/>
          <a:lstStyle/>
          <a:p>
            <a:r>
              <a:rPr lang="en-GB" sz="2400" dirty="0" smtClean="0"/>
              <a:t>We </a:t>
            </a:r>
            <a:r>
              <a:rPr lang="en-GB" sz="2400" dirty="0"/>
              <a:t>still have 10% of schools that are not yet good or outstanding, which limits the opportunities for the children and young people attending those schools.  </a:t>
            </a:r>
            <a:endParaRPr lang="en-GB" sz="2400" dirty="0" smtClean="0"/>
          </a:p>
          <a:p>
            <a:endParaRPr lang="en-GB" sz="2400" dirty="0"/>
          </a:p>
          <a:p>
            <a:r>
              <a:rPr lang="en-GB" sz="2400" dirty="0"/>
              <a:t>Like many parts of this country our educational success is put at risk by the challenges of recruiting the right teachers, </a:t>
            </a:r>
            <a:r>
              <a:rPr lang="en-GB" sz="2400" dirty="0" err="1"/>
              <a:t>headteachers</a:t>
            </a:r>
            <a:r>
              <a:rPr lang="en-GB" sz="2400" dirty="0"/>
              <a:t> and other staff in key services</a:t>
            </a:r>
            <a:r>
              <a:rPr lang="en-GB" sz="2400" dirty="0" smtClean="0"/>
              <a:t>.</a:t>
            </a:r>
            <a:endParaRPr lang="en-GB" sz="2400" dirty="0"/>
          </a:p>
        </p:txBody>
      </p:sp>
    </p:spTree>
    <p:extLst>
      <p:ext uri="{BB962C8B-B14F-4D97-AF65-F5344CB8AC3E}">
        <p14:creationId xmlns:p14="http://schemas.microsoft.com/office/powerpoint/2010/main" val="1509133404"/>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4704"/>
          </a:xfrm>
        </p:spPr>
        <p:txBody>
          <a:bodyPr>
            <a:normAutofit/>
          </a:bodyPr>
          <a:lstStyle/>
          <a:p>
            <a:r>
              <a:rPr lang="en-GB" sz="4000" dirty="0" smtClean="0">
                <a:latin typeface="+mn-lt"/>
              </a:rPr>
              <a:t>PUPIL NUMBERS</a:t>
            </a:r>
            <a:endParaRPr lang="en-GB" sz="4000" dirty="0">
              <a:latin typeface="+mn-lt"/>
            </a:endParaRPr>
          </a:p>
        </p:txBody>
      </p:sp>
      <p:sp>
        <p:nvSpPr>
          <p:cNvPr id="3" name="Content Placeholder 2"/>
          <p:cNvSpPr>
            <a:spLocks noGrp="1"/>
          </p:cNvSpPr>
          <p:nvPr>
            <p:ph idx="1"/>
          </p:nvPr>
        </p:nvSpPr>
        <p:spPr>
          <a:xfrm>
            <a:off x="457200" y="692696"/>
            <a:ext cx="8229600" cy="5433467"/>
          </a:xfrm>
        </p:spPr>
        <p:txBody>
          <a:bodyPr>
            <a:noAutofit/>
          </a:bodyPr>
          <a:lstStyle/>
          <a:p>
            <a:pPr>
              <a:lnSpc>
                <a:spcPct val="120000"/>
              </a:lnSpc>
              <a:spcBef>
                <a:spcPts val="0"/>
              </a:spcBef>
            </a:pPr>
            <a:r>
              <a:rPr lang="en-GB" sz="2400" dirty="0">
                <a:latin typeface="+mn-lt"/>
              </a:rPr>
              <a:t>B</a:t>
            </a:r>
            <a:r>
              <a:rPr lang="en-GB" sz="2400" dirty="0" smtClean="0">
                <a:latin typeface="+mn-lt"/>
              </a:rPr>
              <a:t>irths </a:t>
            </a:r>
            <a:r>
              <a:rPr lang="en-GB" sz="2400" dirty="0">
                <a:latin typeface="+mn-lt"/>
              </a:rPr>
              <a:t>in Kent increased by 24% in the period between </a:t>
            </a:r>
            <a:r>
              <a:rPr lang="en-GB" sz="2400" dirty="0" smtClean="0">
                <a:latin typeface="+mn-lt"/>
              </a:rPr>
              <a:t>2002-12. </a:t>
            </a:r>
            <a:r>
              <a:rPr lang="en-GB" sz="2400" dirty="0">
                <a:latin typeface="+mn-lt"/>
              </a:rPr>
              <a:t>The number of births dropped in 2013, but has risen </a:t>
            </a:r>
            <a:r>
              <a:rPr lang="en-GB" sz="2400" dirty="0" smtClean="0">
                <a:latin typeface="+mn-lt"/>
              </a:rPr>
              <a:t>since</a:t>
            </a:r>
          </a:p>
          <a:p>
            <a:pPr>
              <a:lnSpc>
                <a:spcPct val="120000"/>
              </a:lnSpc>
              <a:spcBef>
                <a:spcPts val="0"/>
              </a:spcBef>
            </a:pPr>
            <a:r>
              <a:rPr lang="en-GB" sz="2400" dirty="0" smtClean="0">
                <a:latin typeface="+mn-lt"/>
              </a:rPr>
              <a:t>The number of Primary aged </a:t>
            </a:r>
            <a:r>
              <a:rPr lang="en-GB" sz="2400" dirty="0">
                <a:latin typeface="+mn-lt"/>
              </a:rPr>
              <a:t>pupils </a:t>
            </a:r>
            <a:r>
              <a:rPr lang="en-GB" sz="2400" dirty="0" smtClean="0">
                <a:latin typeface="+mn-lt"/>
              </a:rPr>
              <a:t>is </a:t>
            </a:r>
            <a:r>
              <a:rPr lang="en-GB" sz="2400" dirty="0">
                <a:latin typeface="+mn-lt"/>
              </a:rPr>
              <a:t>expected to continue </a:t>
            </a:r>
            <a:r>
              <a:rPr lang="en-GB" sz="2400" dirty="0" smtClean="0">
                <a:latin typeface="+mn-lt"/>
              </a:rPr>
              <a:t>to rise from </a:t>
            </a:r>
            <a:r>
              <a:rPr lang="en-GB" sz="2400" dirty="0">
                <a:latin typeface="+mn-lt"/>
              </a:rPr>
              <a:t>119,943 in 2015-16, to 127,859 in </a:t>
            </a:r>
            <a:r>
              <a:rPr lang="en-GB" sz="2400" dirty="0" smtClean="0">
                <a:latin typeface="+mn-lt"/>
              </a:rPr>
              <a:t>2020-21 - almost </a:t>
            </a:r>
            <a:r>
              <a:rPr lang="en-GB" sz="2400" dirty="0">
                <a:latin typeface="+mn-lt"/>
              </a:rPr>
              <a:t>8,000 extra pupils over the next five years. </a:t>
            </a:r>
            <a:r>
              <a:rPr lang="en-GB" sz="2400" dirty="0" smtClean="0">
                <a:latin typeface="+mn-lt"/>
              </a:rPr>
              <a:t>Long term forecasts </a:t>
            </a:r>
            <a:r>
              <a:rPr lang="en-GB" sz="2400" dirty="0">
                <a:latin typeface="+mn-lt"/>
              </a:rPr>
              <a:t>suggest that the number of Primary pupils will continue to rise until </a:t>
            </a:r>
            <a:r>
              <a:rPr lang="en-GB" sz="2400" dirty="0" smtClean="0">
                <a:latin typeface="+mn-lt"/>
              </a:rPr>
              <a:t>2030</a:t>
            </a:r>
          </a:p>
          <a:p>
            <a:pPr>
              <a:lnSpc>
                <a:spcPct val="120000"/>
              </a:lnSpc>
              <a:spcBef>
                <a:spcPts val="0"/>
              </a:spcBef>
            </a:pPr>
            <a:r>
              <a:rPr lang="en-GB" sz="2400" dirty="0" smtClean="0">
                <a:latin typeface="+mn-lt"/>
              </a:rPr>
              <a:t>The </a:t>
            </a:r>
            <a:r>
              <a:rPr lang="en-GB" sz="2400" dirty="0">
                <a:latin typeface="+mn-lt"/>
              </a:rPr>
              <a:t>number of Secondary age pupils (Years 7-11) in Kent schools is expected to rise significantly from 78,007 in 2015-16 to 93,749 in </a:t>
            </a:r>
            <a:r>
              <a:rPr lang="en-GB" sz="2400" dirty="0" smtClean="0">
                <a:latin typeface="+mn-lt"/>
              </a:rPr>
              <a:t>2022-23- over 15,000 extra pupils. </a:t>
            </a:r>
          </a:p>
          <a:p>
            <a:pPr>
              <a:lnSpc>
                <a:spcPct val="120000"/>
              </a:lnSpc>
              <a:spcBef>
                <a:spcPts val="0"/>
              </a:spcBef>
            </a:pPr>
            <a:r>
              <a:rPr lang="en-GB" sz="2400" dirty="0" smtClean="0">
                <a:latin typeface="+mn-lt"/>
              </a:rPr>
              <a:t>Long </a:t>
            </a:r>
            <a:r>
              <a:rPr lang="en-GB" sz="2400" dirty="0">
                <a:latin typeface="+mn-lt"/>
              </a:rPr>
              <a:t>term strategic forecasts indicate a continuing rise in pupil numbers</a:t>
            </a:r>
            <a:r>
              <a:rPr lang="en-GB" sz="2400" dirty="0" smtClean="0">
                <a:latin typeface="+mn-lt"/>
              </a:rPr>
              <a:t>.</a:t>
            </a:r>
            <a:endParaRPr lang="en-GB" sz="2400" dirty="0">
              <a:latin typeface="+mn-lt"/>
            </a:endParaRPr>
          </a:p>
        </p:txBody>
      </p:sp>
    </p:spTree>
    <p:extLst>
      <p:ext uri="{BB962C8B-B14F-4D97-AF65-F5344CB8AC3E}">
        <p14:creationId xmlns:p14="http://schemas.microsoft.com/office/powerpoint/2010/main" val="196609996"/>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p:spPr>
        <p:txBody>
          <a:bodyPr>
            <a:noAutofit/>
          </a:bodyPr>
          <a:lstStyle/>
          <a:p>
            <a:r>
              <a:rPr lang="en-GB" sz="4000" dirty="0" smtClean="0">
                <a:latin typeface="+mn-lt"/>
              </a:rPr>
              <a:t>PRIMARY AND SECONDARY COMMISSIONING OF PLACES </a:t>
            </a:r>
            <a:endParaRPr lang="en-GB" sz="4000" dirty="0">
              <a:latin typeface="+mn-l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41747308"/>
              </p:ext>
            </p:extLst>
          </p:nvPr>
        </p:nvGraphicFramePr>
        <p:xfrm>
          <a:off x="305526" y="1700809"/>
          <a:ext cx="8532948" cy="3306595"/>
        </p:xfrm>
        <a:graphic>
          <a:graphicData uri="http://schemas.openxmlformats.org/drawingml/2006/table">
            <a:tbl>
              <a:tblPr firstRow="1" firstCol="1" lastRow="1" lastCol="1" bandRow="1" bandCol="1"/>
              <a:tblGrid>
                <a:gridCol w="2124236"/>
                <a:gridCol w="2160240"/>
                <a:gridCol w="2088232"/>
                <a:gridCol w="2160240"/>
              </a:tblGrid>
              <a:tr h="837715">
                <a:tc>
                  <a:txBody>
                    <a:bodyPr/>
                    <a:lstStyle/>
                    <a:p>
                      <a:pPr algn="ctr">
                        <a:spcAft>
                          <a:spcPts val="0"/>
                        </a:spcAft>
                      </a:pPr>
                      <a:r>
                        <a:rPr lang="en-GB" sz="1800" b="1" dirty="0" smtClean="0">
                          <a:solidFill>
                            <a:schemeClr val="bg1"/>
                          </a:solidFill>
                          <a:effectLst/>
                          <a:latin typeface="+mn-lt"/>
                          <a:ea typeface="Times New Roman"/>
                          <a:cs typeface="Arial"/>
                        </a:rPr>
                        <a:t>by </a:t>
                      </a:r>
                      <a:r>
                        <a:rPr lang="en-GB" sz="1800" b="1" dirty="0">
                          <a:solidFill>
                            <a:schemeClr val="bg1"/>
                          </a:solidFill>
                          <a:effectLst/>
                          <a:latin typeface="+mn-lt"/>
                          <a:ea typeface="Times New Roman"/>
                          <a:cs typeface="Arial"/>
                        </a:rPr>
                        <a:t>2017-18</a:t>
                      </a:r>
                      <a:endParaRPr lang="en-GB" sz="1800" dirty="0">
                        <a:solidFill>
                          <a:schemeClr val="bg1"/>
                        </a:solidFill>
                        <a:effectLst/>
                        <a:latin typeface="+mn-lt"/>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4283C4"/>
                    </a:solidFill>
                  </a:tcPr>
                </a:tc>
                <a:tc>
                  <a:txBody>
                    <a:bodyPr/>
                    <a:lstStyle/>
                    <a:p>
                      <a:pPr algn="ctr">
                        <a:spcAft>
                          <a:spcPts val="0"/>
                        </a:spcAft>
                      </a:pPr>
                      <a:r>
                        <a:rPr lang="en-GB" sz="1800" b="1" dirty="0" smtClean="0">
                          <a:solidFill>
                            <a:schemeClr val="bg1"/>
                          </a:solidFill>
                          <a:effectLst/>
                          <a:latin typeface="+mn-lt"/>
                          <a:ea typeface="Times New Roman"/>
                          <a:cs typeface="Arial"/>
                        </a:rPr>
                        <a:t>by </a:t>
                      </a:r>
                      <a:r>
                        <a:rPr lang="en-GB" sz="1800" b="1" dirty="0">
                          <a:solidFill>
                            <a:schemeClr val="bg1"/>
                          </a:solidFill>
                          <a:effectLst/>
                          <a:latin typeface="+mn-lt"/>
                          <a:ea typeface="Times New Roman"/>
                          <a:cs typeface="Arial"/>
                        </a:rPr>
                        <a:t>2018-19</a:t>
                      </a:r>
                      <a:endParaRPr lang="en-GB" sz="1800" dirty="0">
                        <a:solidFill>
                          <a:schemeClr val="bg1"/>
                        </a:solidFill>
                        <a:effectLst/>
                        <a:latin typeface="+mn-lt"/>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4283C4"/>
                    </a:solidFill>
                  </a:tcPr>
                </a:tc>
                <a:tc>
                  <a:txBody>
                    <a:bodyPr/>
                    <a:lstStyle/>
                    <a:p>
                      <a:pPr algn="ctr">
                        <a:spcAft>
                          <a:spcPts val="0"/>
                        </a:spcAft>
                      </a:pPr>
                      <a:r>
                        <a:rPr lang="en-GB" sz="1800" b="1" dirty="0" smtClean="0">
                          <a:solidFill>
                            <a:schemeClr val="bg1"/>
                          </a:solidFill>
                          <a:effectLst/>
                          <a:latin typeface="+mn-lt"/>
                          <a:ea typeface="Times New Roman"/>
                          <a:cs typeface="Arial"/>
                        </a:rPr>
                        <a:t>by </a:t>
                      </a:r>
                      <a:r>
                        <a:rPr lang="en-GB" sz="1800" b="1" dirty="0">
                          <a:solidFill>
                            <a:schemeClr val="bg1"/>
                          </a:solidFill>
                          <a:effectLst/>
                          <a:latin typeface="+mn-lt"/>
                          <a:ea typeface="Times New Roman"/>
                          <a:cs typeface="Arial"/>
                        </a:rPr>
                        <a:t>2019-20</a:t>
                      </a:r>
                      <a:endParaRPr lang="en-GB" sz="1800" dirty="0">
                        <a:solidFill>
                          <a:schemeClr val="bg1"/>
                        </a:solidFill>
                        <a:effectLst/>
                        <a:latin typeface="+mn-lt"/>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4283C4"/>
                    </a:solidFill>
                  </a:tcPr>
                </a:tc>
                <a:tc>
                  <a:txBody>
                    <a:bodyPr/>
                    <a:lstStyle/>
                    <a:p>
                      <a:pPr algn="ctr">
                        <a:spcAft>
                          <a:spcPts val="0"/>
                        </a:spcAft>
                      </a:pPr>
                      <a:r>
                        <a:rPr lang="en-GB" sz="1800" b="1" dirty="0">
                          <a:solidFill>
                            <a:schemeClr val="bg1"/>
                          </a:solidFill>
                          <a:effectLst/>
                          <a:latin typeface="+mn-lt"/>
                          <a:ea typeface="Times New Roman"/>
                          <a:cs typeface="Arial"/>
                        </a:rPr>
                        <a:t>between</a:t>
                      </a:r>
                      <a:endParaRPr lang="en-GB" sz="1800" dirty="0">
                        <a:solidFill>
                          <a:schemeClr val="bg1"/>
                        </a:solidFill>
                        <a:effectLst/>
                        <a:latin typeface="+mn-lt"/>
                        <a:ea typeface="Calibri"/>
                        <a:cs typeface="Times New Roman"/>
                      </a:endParaRPr>
                    </a:p>
                    <a:p>
                      <a:pPr algn="ctr">
                        <a:spcAft>
                          <a:spcPts val="0"/>
                        </a:spcAft>
                      </a:pPr>
                      <a:r>
                        <a:rPr lang="en-GB" sz="1800" b="1" dirty="0">
                          <a:solidFill>
                            <a:schemeClr val="bg1"/>
                          </a:solidFill>
                          <a:effectLst/>
                          <a:latin typeface="+mn-lt"/>
                          <a:ea typeface="Times New Roman"/>
                          <a:cs typeface="Arial"/>
                        </a:rPr>
                        <a:t>2020-21 and 2022-23</a:t>
                      </a:r>
                      <a:endParaRPr lang="en-GB" sz="1800" dirty="0">
                        <a:solidFill>
                          <a:schemeClr val="bg1"/>
                        </a:solidFill>
                        <a:effectLst/>
                        <a:latin typeface="+mn-lt"/>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4283C4"/>
                    </a:solidFill>
                  </a:tcPr>
                </a:tc>
              </a:tr>
              <a:tr h="2405092">
                <a:tc>
                  <a:txBody>
                    <a:bodyPr/>
                    <a:lstStyle/>
                    <a:p>
                      <a:pPr>
                        <a:spcAft>
                          <a:spcPts val="0"/>
                        </a:spcAft>
                      </a:pPr>
                      <a:r>
                        <a:rPr lang="en-GB" sz="1800" i="1" dirty="0">
                          <a:effectLst/>
                          <a:latin typeface="+mn-lt"/>
                          <a:ea typeface="Times New Roman"/>
                          <a:cs typeface="Arial"/>
                        </a:rPr>
                        <a:t>Primary</a:t>
                      </a:r>
                      <a:endParaRPr lang="en-GB" sz="1800" dirty="0">
                        <a:effectLst/>
                        <a:latin typeface="+mn-lt"/>
                        <a:ea typeface="Calibri"/>
                        <a:cs typeface="Times New Roman"/>
                      </a:endParaRPr>
                    </a:p>
                    <a:p>
                      <a:pPr>
                        <a:spcAft>
                          <a:spcPts val="0"/>
                        </a:spcAft>
                      </a:pPr>
                      <a:r>
                        <a:rPr lang="en-GB" sz="1800" dirty="0">
                          <a:effectLst/>
                          <a:latin typeface="+mn-lt"/>
                          <a:ea typeface="Times New Roman"/>
                          <a:cs typeface="Arial"/>
                        </a:rPr>
                        <a:t>9.5FE* permanent</a:t>
                      </a:r>
                      <a:endParaRPr lang="en-GB" sz="1800" dirty="0">
                        <a:effectLst/>
                        <a:latin typeface="+mn-lt"/>
                        <a:ea typeface="Calibri"/>
                        <a:cs typeface="Times New Roman"/>
                      </a:endParaRPr>
                    </a:p>
                    <a:p>
                      <a:pPr>
                        <a:spcAft>
                          <a:spcPts val="0"/>
                        </a:spcAft>
                      </a:pPr>
                      <a:r>
                        <a:rPr lang="en-GB" sz="1800" dirty="0">
                          <a:effectLst/>
                          <a:latin typeface="+mn-lt"/>
                          <a:ea typeface="Times New Roman"/>
                          <a:cs typeface="Arial"/>
                        </a:rPr>
                        <a:t>150 Year R places</a:t>
                      </a:r>
                      <a:endParaRPr lang="en-GB" sz="1800" dirty="0">
                        <a:effectLst/>
                        <a:latin typeface="+mn-lt"/>
                        <a:ea typeface="Calibri"/>
                        <a:cs typeface="Times New Roman"/>
                      </a:endParaRPr>
                    </a:p>
                    <a:p>
                      <a:pPr>
                        <a:spcAft>
                          <a:spcPts val="0"/>
                        </a:spcAft>
                      </a:pPr>
                      <a:r>
                        <a:rPr lang="en-GB" sz="1800" dirty="0">
                          <a:effectLst/>
                          <a:latin typeface="+mn-lt"/>
                          <a:ea typeface="Times New Roman"/>
                          <a:cs typeface="Arial"/>
                        </a:rPr>
                        <a:t>30 Year 2 places</a:t>
                      </a:r>
                      <a:endParaRPr lang="en-GB" sz="1800" dirty="0">
                        <a:effectLst/>
                        <a:latin typeface="+mn-lt"/>
                        <a:ea typeface="Calibri"/>
                        <a:cs typeface="Times New Roman"/>
                      </a:endParaRPr>
                    </a:p>
                    <a:p>
                      <a:pPr>
                        <a:spcAft>
                          <a:spcPts val="0"/>
                        </a:spcAft>
                      </a:pPr>
                      <a:r>
                        <a:rPr lang="en-GB" sz="1800" dirty="0">
                          <a:effectLst/>
                          <a:latin typeface="+mn-lt"/>
                          <a:ea typeface="Times New Roman"/>
                          <a:cs typeface="Arial"/>
                        </a:rPr>
                        <a:t>30 Year 3 places</a:t>
                      </a:r>
                      <a:endParaRPr lang="en-GB" sz="1800" dirty="0">
                        <a:effectLst/>
                        <a:latin typeface="+mn-lt"/>
                        <a:ea typeface="Calibri"/>
                        <a:cs typeface="Times New Roman"/>
                      </a:endParaRPr>
                    </a:p>
                    <a:p>
                      <a:pPr>
                        <a:spcAft>
                          <a:spcPts val="0"/>
                        </a:spcAft>
                      </a:pPr>
                      <a:r>
                        <a:rPr lang="en-GB" sz="1800" i="1" dirty="0">
                          <a:effectLst/>
                          <a:latin typeface="+mn-lt"/>
                          <a:ea typeface="Times New Roman"/>
                          <a:cs typeface="Arial"/>
                        </a:rPr>
                        <a:t> </a:t>
                      </a:r>
                      <a:endParaRPr lang="en-GB" sz="1800" dirty="0">
                        <a:effectLst/>
                        <a:latin typeface="+mn-lt"/>
                        <a:ea typeface="Calibri"/>
                        <a:cs typeface="Times New Roman"/>
                      </a:endParaRPr>
                    </a:p>
                    <a:p>
                      <a:pPr>
                        <a:spcAft>
                          <a:spcPts val="0"/>
                        </a:spcAft>
                      </a:pPr>
                      <a:r>
                        <a:rPr lang="en-GB" sz="1800" i="1" dirty="0">
                          <a:effectLst/>
                          <a:latin typeface="+mn-lt"/>
                          <a:ea typeface="Times New Roman"/>
                          <a:cs typeface="Arial"/>
                        </a:rPr>
                        <a:t>Secondary</a:t>
                      </a:r>
                      <a:endParaRPr lang="en-GB" sz="1800" dirty="0">
                        <a:effectLst/>
                        <a:latin typeface="+mn-lt"/>
                        <a:ea typeface="Calibri"/>
                        <a:cs typeface="Times New Roman"/>
                      </a:endParaRPr>
                    </a:p>
                    <a:p>
                      <a:pPr>
                        <a:spcAft>
                          <a:spcPts val="0"/>
                        </a:spcAft>
                      </a:pPr>
                      <a:r>
                        <a:rPr lang="en-GB" sz="1800" dirty="0">
                          <a:effectLst/>
                          <a:latin typeface="+mn-lt"/>
                          <a:ea typeface="Times New Roman"/>
                          <a:cs typeface="Arial"/>
                        </a:rPr>
                        <a:t>10FE permanent</a:t>
                      </a:r>
                      <a:endParaRPr lang="en-GB" sz="1800" dirty="0">
                        <a:effectLst/>
                        <a:latin typeface="+mn-lt"/>
                        <a:ea typeface="Calibri"/>
                        <a:cs typeface="Times New Roman"/>
                      </a:endParaRPr>
                    </a:p>
                    <a:p>
                      <a:pPr>
                        <a:spcAft>
                          <a:spcPts val="0"/>
                        </a:spcAft>
                      </a:pPr>
                      <a:r>
                        <a:rPr lang="en-GB" sz="1800" dirty="0">
                          <a:effectLst/>
                          <a:latin typeface="+mn-lt"/>
                          <a:ea typeface="Times New Roman"/>
                          <a:cs typeface="Arial"/>
                        </a:rPr>
                        <a:t> </a:t>
                      </a:r>
                      <a:endParaRPr lang="en-GB" sz="1800" dirty="0">
                        <a:effectLst/>
                        <a:latin typeface="+mn-lt"/>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spcAft>
                          <a:spcPts val="0"/>
                        </a:spcAft>
                      </a:pPr>
                      <a:r>
                        <a:rPr lang="en-GB" sz="1800" i="1" dirty="0">
                          <a:effectLst/>
                          <a:latin typeface="+mn-lt"/>
                          <a:ea typeface="Times New Roman"/>
                          <a:cs typeface="Arial"/>
                        </a:rPr>
                        <a:t>Primary</a:t>
                      </a:r>
                      <a:endParaRPr lang="en-GB" sz="1800" dirty="0">
                        <a:effectLst/>
                        <a:latin typeface="+mn-lt"/>
                        <a:ea typeface="Calibri"/>
                        <a:cs typeface="Times New Roman"/>
                      </a:endParaRPr>
                    </a:p>
                    <a:p>
                      <a:pPr>
                        <a:spcAft>
                          <a:spcPts val="0"/>
                        </a:spcAft>
                      </a:pPr>
                      <a:r>
                        <a:rPr lang="en-GB" sz="1800" dirty="0">
                          <a:effectLst/>
                          <a:latin typeface="+mn-lt"/>
                          <a:ea typeface="Times New Roman"/>
                          <a:cs typeface="Arial"/>
                        </a:rPr>
                        <a:t>12FE* permanent</a:t>
                      </a:r>
                      <a:endParaRPr lang="en-GB" sz="1800" dirty="0">
                        <a:effectLst/>
                        <a:latin typeface="+mn-lt"/>
                        <a:ea typeface="Calibri"/>
                        <a:cs typeface="Times New Roman"/>
                      </a:endParaRPr>
                    </a:p>
                    <a:p>
                      <a:pPr>
                        <a:spcAft>
                          <a:spcPts val="0"/>
                        </a:spcAft>
                      </a:pPr>
                      <a:r>
                        <a:rPr lang="en-GB" sz="1800" dirty="0">
                          <a:effectLst/>
                          <a:latin typeface="+mn-lt"/>
                          <a:ea typeface="Times New Roman"/>
                          <a:cs typeface="Arial"/>
                        </a:rPr>
                        <a:t>30 Year R places</a:t>
                      </a:r>
                      <a:endParaRPr lang="en-GB" sz="1800" dirty="0">
                        <a:effectLst/>
                        <a:latin typeface="+mn-lt"/>
                        <a:ea typeface="Calibri"/>
                        <a:cs typeface="Times New Roman"/>
                      </a:endParaRPr>
                    </a:p>
                    <a:p>
                      <a:pPr>
                        <a:spcAft>
                          <a:spcPts val="0"/>
                        </a:spcAft>
                      </a:pPr>
                      <a:r>
                        <a:rPr lang="en-GB" sz="1800" i="1" dirty="0">
                          <a:effectLst/>
                          <a:latin typeface="+mn-lt"/>
                          <a:ea typeface="Times New Roman"/>
                          <a:cs typeface="Arial"/>
                        </a:rPr>
                        <a:t> </a:t>
                      </a:r>
                      <a:endParaRPr lang="en-GB" sz="1800" dirty="0">
                        <a:effectLst/>
                        <a:latin typeface="+mn-lt"/>
                        <a:ea typeface="Calibri"/>
                        <a:cs typeface="Times New Roman"/>
                      </a:endParaRPr>
                    </a:p>
                    <a:p>
                      <a:pPr>
                        <a:spcAft>
                          <a:spcPts val="0"/>
                        </a:spcAft>
                      </a:pPr>
                      <a:r>
                        <a:rPr lang="en-GB" sz="1800" i="1" dirty="0">
                          <a:effectLst/>
                          <a:latin typeface="+mn-lt"/>
                          <a:ea typeface="Times New Roman"/>
                          <a:cs typeface="Arial"/>
                        </a:rPr>
                        <a:t> </a:t>
                      </a:r>
                      <a:endParaRPr lang="en-GB" sz="1800" dirty="0">
                        <a:effectLst/>
                        <a:latin typeface="+mn-lt"/>
                        <a:ea typeface="Calibri"/>
                        <a:cs typeface="Times New Roman"/>
                      </a:endParaRPr>
                    </a:p>
                    <a:p>
                      <a:pPr>
                        <a:spcAft>
                          <a:spcPts val="0"/>
                        </a:spcAft>
                      </a:pPr>
                      <a:r>
                        <a:rPr lang="en-GB" sz="1800" i="1" dirty="0">
                          <a:effectLst/>
                          <a:latin typeface="+mn-lt"/>
                          <a:ea typeface="Times New Roman"/>
                          <a:cs typeface="Arial"/>
                        </a:rPr>
                        <a:t> </a:t>
                      </a:r>
                      <a:endParaRPr lang="en-GB" sz="1800" dirty="0">
                        <a:effectLst/>
                        <a:latin typeface="+mn-lt"/>
                        <a:ea typeface="Calibri"/>
                        <a:cs typeface="Times New Roman"/>
                      </a:endParaRPr>
                    </a:p>
                    <a:p>
                      <a:pPr>
                        <a:spcAft>
                          <a:spcPts val="0"/>
                        </a:spcAft>
                      </a:pPr>
                      <a:r>
                        <a:rPr lang="en-GB" sz="1800" i="1" dirty="0">
                          <a:effectLst/>
                          <a:latin typeface="+mn-lt"/>
                          <a:ea typeface="Times New Roman"/>
                          <a:cs typeface="Arial"/>
                        </a:rPr>
                        <a:t>Secondary</a:t>
                      </a:r>
                      <a:endParaRPr lang="en-GB" sz="1800" dirty="0">
                        <a:effectLst/>
                        <a:latin typeface="+mn-lt"/>
                        <a:ea typeface="Calibri"/>
                        <a:cs typeface="Times New Roman"/>
                      </a:endParaRPr>
                    </a:p>
                    <a:p>
                      <a:pPr>
                        <a:spcAft>
                          <a:spcPts val="0"/>
                        </a:spcAft>
                      </a:pPr>
                      <a:r>
                        <a:rPr lang="en-GB" sz="1800" dirty="0">
                          <a:effectLst/>
                          <a:latin typeface="+mn-lt"/>
                          <a:ea typeface="Times New Roman"/>
                          <a:cs typeface="Arial"/>
                        </a:rPr>
                        <a:t>26FE permanent</a:t>
                      </a:r>
                      <a:endParaRPr lang="en-GB" sz="1800" dirty="0">
                        <a:effectLst/>
                        <a:latin typeface="+mn-lt"/>
                        <a:ea typeface="Calibri"/>
                        <a:cs typeface="Times New Roman"/>
                      </a:endParaRPr>
                    </a:p>
                    <a:p>
                      <a:pPr>
                        <a:spcAft>
                          <a:spcPts val="0"/>
                        </a:spcAft>
                      </a:pPr>
                      <a:r>
                        <a:rPr lang="en-GB" sz="1800" dirty="0">
                          <a:effectLst/>
                          <a:latin typeface="+mn-lt"/>
                          <a:ea typeface="Times New Roman"/>
                          <a:cs typeface="Arial"/>
                        </a:rPr>
                        <a:t> </a:t>
                      </a:r>
                      <a:endParaRPr lang="en-GB" sz="1800" dirty="0">
                        <a:effectLst/>
                        <a:latin typeface="+mn-lt"/>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spcAft>
                          <a:spcPts val="0"/>
                        </a:spcAft>
                      </a:pPr>
                      <a:r>
                        <a:rPr lang="en-GB" sz="1800" i="1" dirty="0">
                          <a:effectLst/>
                          <a:latin typeface="+mn-lt"/>
                          <a:ea typeface="Times New Roman"/>
                          <a:cs typeface="Arial"/>
                        </a:rPr>
                        <a:t>Primary</a:t>
                      </a:r>
                      <a:endParaRPr lang="en-GB" sz="1800" dirty="0">
                        <a:effectLst/>
                        <a:latin typeface="+mn-lt"/>
                        <a:ea typeface="Calibri"/>
                        <a:cs typeface="Times New Roman"/>
                      </a:endParaRPr>
                    </a:p>
                    <a:p>
                      <a:pPr>
                        <a:spcAft>
                          <a:spcPts val="0"/>
                        </a:spcAft>
                      </a:pPr>
                      <a:r>
                        <a:rPr lang="en-GB" sz="1800" dirty="0">
                          <a:effectLst/>
                          <a:latin typeface="+mn-lt"/>
                          <a:ea typeface="Times New Roman"/>
                          <a:cs typeface="Arial"/>
                        </a:rPr>
                        <a:t>13FE* permanent</a:t>
                      </a:r>
                      <a:endParaRPr lang="en-GB" sz="1800" dirty="0">
                        <a:effectLst/>
                        <a:latin typeface="+mn-lt"/>
                        <a:ea typeface="Calibri"/>
                        <a:cs typeface="Times New Roman"/>
                      </a:endParaRPr>
                    </a:p>
                    <a:p>
                      <a:pPr>
                        <a:spcAft>
                          <a:spcPts val="0"/>
                        </a:spcAft>
                      </a:pPr>
                      <a:r>
                        <a:rPr lang="en-GB" sz="1800" dirty="0">
                          <a:effectLst/>
                          <a:latin typeface="+mn-lt"/>
                          <a:ea typeface="Times New Roman"/>
                          <a:cs typeface="Arial"/>
                        </a:rPr>
                        <a:t> </a:t>
                      </a:r>
                      <a:endParaRPr lang="en-GB" sz="1800" dirty="0">
                        <a:effectLst/>
                        <a:latin typeface="+mn-lt"/>
                        <a:ea typeface="Calibri"/>
                        <a:cs typeface="Times New Roman"/>
                      </a:endParaRPr>
                    </a:p>
                    <a:p>
                      <a:pPr>
                        <a:spcAft>
                          <a:spcPts val="0"/>
                        </a:spcAft>
                      </a:pPr>
                      <a:r>
                        <a:rPr lang="en-GB" sz="1800" i="1" dirty="0">
                          <a:effectLst/>
                          <a:latin typeface="+mn-lt"/>
                          <a:ea typeface="Times New Roman"/>
                          <a:cs typeface="Arial"/>
                        </a:rPr>
                        <a:t> </a:t>
                      </a:r>
                      <a:endParaRPr lang="en-GB" sz="1800" dirty="0">
                        <a:effectLst/>
                        <a:latin typeface="+mn-lt"/>
                        <a:ea typeface="Calibri"/>
                        <a:cs typeface="Times New Roman"/>
                      </a:endParaRPr>
                    </a:p>
                    <a:p>
                      <a:pPr>
                        <a:spcAft>
                          <a:spcPts val="0"/>
                        </a:spcAft>
                      </a:pPr>
                      <a:r>
                        <a:rPr lang="en-GB" sz="1800" i="1" dirty="0">
                          <a:effectLst/>
                          <a:latin typeface="+mn-lt"/>
                          <a:ea typeface="Times New Roman"/>
                          <a:cs typeface="Arial"/>
                        </a:rPr>
                        <a:t> </a:t>
                      </a:r>
                      <a:endParaRPr lang="en-GB" sz="1800" dirty="0">
                        <a:effectLst/>
                        <a:latin typeface="+mn-lt"/>
                        <a:ea typeface="Calibri"/>
                        <a:cs typeface="Times New Roman"/>
                      </a:endParaRPr>
                    </a:p>
                    <a:p>
                      <a:pPr>
                        <a:spcAft>
                          <a:spcPts val="0"/>
                        </a:spcAft>
                      </a:pPr>
                      <a:r>
                        <a:rPr lang="en-GB" sz="1800" i="1" dirty="0">
                          <a:effectLst/>
                          <a:latin typeface="+mn-lt"/>
                          <a:ea typeface="Times New Roman"/>
                          <a:cs typeface="Arial"/>
                        </a:rPr>
                        <a:t> </a:t>
                      </a:r>
                      <a:endParaRPr lang="en-GB" sz="1800" dirty="0">
                        <a:effectLst/>
                        <a:latin typeface="+mn-lt"/>
                        <a:ea typeface="Calibri"/>
                        <a:cs typeface="Times New Roman"/>
                      </a:endParaRPr>
                    </a:p>
                    <a:p>
                      <a:pPr>
                        <a:spcAft>
                          <a:spcPts val="0"/>
                        </a:spcAft>
                      </a:pPr>
                      <a:r>
                        <a:rPr lang="en-GB" sz="1800" i="1" dirty="0">
                          <a:effectLst/>
                          <a:latin typeface="+mn-lt"/>
                          <a:ea typeface="Times New Roman"/>
                          <a:cs typeface="Arial"/>
                        </a:rPr>
                        <a:t>Secondary</a:t>
                      </a:r>
                      <a:endParaRPr lang="en-GB" sz="1800" dirty="0">
                        <a:effectLst/>
                        <a:latin typeface="+mn-lt"/>
                        <a:ea typeface="Calibri"/>
                        <a:cs typeface="Times New Roman"/>
                      </a:endParaRPr>
                    </a:p>
                    <a:p>
                      <a:pPr>
                        <a:spcAft>
                          <a:spcPts val="0"/>
                        </a:spcAft>
                      </a:pPr>
                      <a:r>
                        <a:rPr lang="en-GB" sz="1800" dirty="0">
                          <a:effectLst/>
                          <a:latin typeface="+mn-lt"/>
                          <a:ea typeface="Times New Roman"/>
                          <a:cs typeface="Arial"/>
                        </a:rPr>
                        <a:t>17FE permanent</a:t>
                      </a:r>
                      <a:endParaRPr lang="en-GB" sz="1800" dirty="0">
                        <a:effectLst/>
                        <a:latin typeface="+mn-lt"/>
                        <a:ea typeface="Calibri"/>
                        <a:cs typeface="Times New Roman"/>
                      </a:endParaRPr>
                    </a:p>
                    <a:p>
                      <a:pPr>
                        <a:spcAft>
                          <a:spcPts val="0"/>
                        </a:spcAft>
                      </a:pPr>
                      <a:r>
                        <a:rPr lang="en-GB" sz="1800" dirty="0">
                          <a:effectLst/>
                          <a:latin typeface="+mn-lt"/>
                          <a:ea typeface="Times New Roman"/>
                          <a:cs typeface="Arial"/>
                        </a:rPr>
                        <a:t>60 Year 7 places</a:t>
                      </a:r>
                      <a:endParaRPr lang="en-GB" sz="1800" dirty="0">
                        <a:effectLst/>
                        <a:latin typeface="+mn-lt"/>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spcAft>
                          <a:spcPts val="0"/>
                        </a:spcAft>
                      </a:pPr>
                      <a:r>
                        <a:rPr lang="en-GB" sz="1800" i="1" dirty="0">
                          <a:effectLst/>
                          <a:latin typeface="+mn-lt"/>
                          <a:ea typeface="Times New Roman"/>
                          <a:cs typeface="Arial"/>
                        </a:rPr>
                        <a:t>Primary</a:t>
                      </a:r>
                      <a:endParaRPr lang="en-GB" sz="1800" dirty="0">
                        <a:effectLst/>
                        <a:latin typeface="+mn-lt"/>
                        <a:ea typeface="Calibri"/>
                        <a:cs typeface="Times New Roman"/>
                      </a:endParaRPr>
                    </a:p>
                    <a:p>
                      <a:pPr>
                        <a:spcAft>
                          <a:spcPts val="0"/>
                        </a:spcAft>
                      </a:pPr>
                      <a:r>
                        <a:rPr lang="en-GB" sz="1800" dirty="0">
                          <a:effectLst/>
                          <a:latin typeface="+mn-lt"/>
                          <a:ea typeface="Times New Roman"/>
                          <a:cs typeface="Arial"/>
                        </a:rPr>
                        <a:t>51FE* permanent</a:t>
                      </a:r>
                      <a:endParaRPr lang="en-GB" sz="1800" dirty="0">
                        <a:effectLst/>
                        <a:latin typeface="+mn-lt"/>
                        <a:ea typeface="Calibri"/>
                        <a:cs typeface="Times New Roman"/>
                      </a:endParaRPr>
                    </a:p>
                    <a:p>
                      <a:pPr>
                        <a:spcAft>
                          <a:spcPts val="0"/>
                        </a:spcAft>
                      </a:pPr>
                      <a:r>
                        <a:rPr lang="en-GB" sz="1800" dirty="0">
                          <a:effectLst/>
                          <a:latin typeface="+mn-lt"/>
                          <a:ea typeface="Times New Roman"/>
                          <a:cs typeface="Arial"/>
                        </a:rPr>
                        <a:t> </a:t>
                      </a:r>
                      <a:endParaRPr lang="en-GB" sz="1800" dirty="0">
                        <a:effectLst/>
                        <a:latin typeface="+mn-lt"/>
                        <a:ea typeface="Calibri"/>
                        <a:cs typeface="Times New Roman"/>
                      </a:endParaRPr>
                    </a:p>
                    <a:p>
                      <a:pPr>
                        <a:spcAft>
                          <a:spcPts val="0"/>
                        </a:spcAft>
                      </a:pPr>
                      <a:r>
                        <a:rPr lang="en-GB" sz="1800" i="1" dirty="0">
                          <a:effectLst/>
                          <a:latin typeface="+mn-lt"/>
                          <a:ea typeface="Times New Roman"/>
                          <a:cs typeface="Arial"/>
                        </a:rPr>
                        <a:t> </a:t>
                      </a:r>
                      <a:endParaRPr lang="en-GB" sz="1800" dirty="0">
                        <a:effectLst/>
                        <a:latin typeface="+mn-lt"/>
                        <a:ea typeface="Calibri"/>
                        <a:cs typeface="Times New Roman"/>
                      </a:endParaRPr>
                    </a:p>
                    <a:p>
                      <a:pPr>
                        <a:spcAft>
                          <a:spcPts val="0"/>
                        </a:spcAft>
                      </a:pPr>
                      <a:r>
                        <a:rPr lang="en-GB" sz="1800" i="1" dirty="0">
                          <a:effectLst/>
                          <a:latin typeface="+mn-lt"/>
                          <a:ea typeface="Times New Roman"/>
                          <a:cs typeface="Arial"/>
                        </a:rPr>
                        <a:t> </a:t>
                      </a:r>
                      <a:endParaRPr lang="en-GB" sz="1800" dirty="0">
                        <a:effectLst/>
                        <a:latin typeface="+mn-lt"/>
                        <a:ea typeface="Calibri"/>
                        <a:cs typeface="Times New Roman"/>
                      </a:endParaRPr>
                    </a:p>
                    <a:p>
                      <a:pPr>
                        <a:spcAft>
                          <a:spcPts val="0"/>
                        </a:spcAft>
                      </a:pPr>
                      <a:r>
                        <a:rPr lang="en-GB" sz="1800" i="1" dirty="0">
                          <a:effectLst/>
                          <a:latin typeface="+mn-lt"/>
                          <a:ea typeface="Times New Roman"/>
                          <a:cs typeface="Arial"/>
                        </a:rPr>
                        <a:t> </a:t>
                      </a:r>
                      <a:endParaRPr lang="en-GB" sz="1800" dirty="0">
                        <a:effectLst/>
                        <a:latin typeface="+mn-lt"/>
                        <a:ea typeface="Calibri"/>
                        <a:cs typeface="Times New Roman"/>
                      </a:endParaRPr>
                    </a:p>
                    <a:p>
                      <a:pPr>
                        <a:spcAft>
                          <a:spcPts val="0"/>
                        </a:spcAft>
                      </a:pPr>
                      <a:r>
                        <a:rPr lang="en-GB" sz="1800" i="1" dirty="0">
                          <a:effectLst/>
                          <a:latin typeface="+mn-lt"/>
                          <a:ea typeface="Times New Roman"/>
                          <a:cs typeface="Arial"/>
                        </a:rPr>
                        <a:t>Secondary</a:t>
                      </a:r>
                      <a:endParaRPr lang="en-GB" sz="1800" dirty="0">
                        <a:effectLst/>
                        <a:latin typeface="+mn-lt"/>
                        <a:ea typeface="Calibri"/>
                        <a:cs typeface="Times New Roman"/>
                      </a:endParaRPr>
                    </a:p>
                    <a:p>
                      <a:pPr>
                        <a:spcAft>
                          <a:spcPts val="0"/>
                        </a:spcAft>
                      </a:pPr>
                      <a:r>
                        <a:rPr lang="en-GB" sz="1800" dirty="0">
                          <a:effectLst/>
                          <a:latin typeface="+mn-lt"/>
                          <a:ea typeface="Times New Roman"/>
                          <a:cs typeface="Arial"/>
                        </a:rPr>
                        <a:t>26FE permanent</a:t>
                      </a:r>
                      <a:endParaRPr lang="en-GB" sz="1800" dirty="0">
                        <a:effectLst/>
                        <a:latin typeface="+mn-lt"/>
                        <a:ea typeface="Calibri"/>
                        <a:cs typeface="Times New Roman"/>
                      </a:endParaRPr>
                    </a:p>
                    <a:p>
                      <a:pPr>
                        <a:spcAft>
                          <a:spcPts val="0"/>
                        </a:spcAft>
                      </a:pPr>
                      <a:r>
                        <a:rPr lang="en-GB" sz="1800" dirty="0">
                          <a:effectLst/>
                          <a:latin typeface="+mn-lt"/>
                          <a:ea typeface="Times New Roman"/>
                          <a:cs typeface="Arial"/>
                        </a:rPr>
                        <a:t>210 Year 7 places</a:t>
                      </a:r>
                      <a:endParaRPr lang="en-GB" sz="1800" dirty="0">
                        <a:effectLst/>
                        <a:latin typeface="+mn-lt"/>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EDF4"/>
                    </a:solidFill>
                  </a:tcPr>
                </a:tc>
              </a:tr>
            </a:tbl>
          </a:graphicData>
        </a:graphic>
      </p:graphicFrame>
      <p:sp>
        <p:nvSpPr>
          <p:cNvPr id="7" name="Rectangle 2"/>
          <p:cNvSpPr>
            <a:spLocks noChangeArrowheads="1"/>
          </p:cNvSpPr>
          <p:nvPr/>
        </p:nvSpPr>
        <p:spPr bwMode="auto">
          <a:xfrm>
            <a:off x="251520" y="5057110"/>
            <a:ext cx="567174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chemeClr val="tx1"/>
                </a:solidFill>
                <a:effectLst/>
                <a:ea typeface="Times New Roman" pitchFamily="18" charset="0"/>
                <a:cs typeface="Arial" pitchFamily="34" charset="0"/>
              </a:rPr>
              <a:t>*NB the FE figures above are rounded to the nearest 0.5FE</a:t>
            </a:r>
            <a:endParaRPr kumimoji="0" lang="en-GB" altLang="en-US" b="0" i="0"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p14="http://schemas.microsoft.com/office/powerpoint/2010/main" val="2157644684"/>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92696"/>
          </a:xfrm>
        </p:spPr>
        <p:txBody>
          <a:bodyPr>
            <a:noAutofit/>
          </a:bodyPr>
          <a:lstStyle/>
          <a:p>
            <a:r>
              <a:rPr lang="en-GB" sz="4000" dirty="0" smtClean="0">
                <a:latin typeface="+mn-lt"/>
              </a:rPr>
              <a:t>SEND</a:t>
            </a:r>
            <a:endParaRPr lang="en-GB" sz="4000" dirty="0">
              <a:latin typeface="+mn-lt"/>
            </a:endParaRPr>
          </a:p>
        </p:txBody>
      </p:sp>
      <p:sp>
        <p:nvSpPr>
          <p:cNvPr id="3" name="Content Placeholder 2"/>
          <p:cNvSpPr>
            <a:spLocks noGrp="1"/>
          </p:cNvSpPr>
          <p:nvPr>
            <p:ph idx="1"/>
          </p:nvPr>
        </p:nvSpPr>
        <p:spPr>
          <a:xfrm>
            <a:off x="395536" y="620688"/>
            <a:ext cx="8352928" cy="5505475"/>
          </a:xfrm>
        </p:spPr>
        <p:txBody>
          <a:bodyPr>
            <a:noAutofit/>
          </a:bodyPr>
          <a:lstStyle/>
          <a:p>
            <a:pPr>
              <a:lnSpc>
                <a:spcPct val="120000"/>
              </a:lnSpc>
              <a:spcBef>
                <a:spcPts val="0"/>
              </a:spcBef>
            </a:pPr>
            <a:r>
              <a:rPr lang="en-GB" sz="2300" dirty="0" smtClean="0">
                <a:latin typeface="+mn-lt"/>
              </a:rPr>
              <a:t>7,043 </a:t>
            </a:r>
            <a:r>
              <a:rPr lang="en-GB" sz="2300" dirty="0">
                <a:latin typeface="+mn-lt"/>
              </a:rPr>
              <a:t>Education Health and Care Plans (ECHPs) and </a:t>
            </a:r>
            <a:r>
              <a:rPr lang="en-GB" sz="2300" dirty="0" smtClean="0">
                <a:latin typeface="+mn-lt"/>
              </a:rPr>
              <a:t>Statements (Jan 2016). Kent’s </a:t>
            </a:r>
            <a:r>
              <a:rPr lang="en-GB" sz="2300" dirty="0">
                <a:latin typeface="+mn-lt"/>
              </a:rPr>
              <a:t>combined total is the third highest in England. </a:t>
            </a:r>
            <a:r>
              <a:rPr lang="en-GB" sz="2300" dirty="0" smtClean="0">
                <a:latin typeface="+mn-lt"/>
              </a:rPr>
              <a:t>A </a:t>
            </a:r>
            <a:r>
              <a:rPr lang="en-GB" sz="2300" dirty="0">
                <a:latin typeface="+mn-lt"/>
              </a:rPr>
              <a:t>6% increase in the number of pupils with Statements during the last </a:t>
            </a:r>
            <a:r>
              <a:rPr lang="en-GB" sz="2300" dirty="0" smtClean="0">
                <a:latin typeface="+mn-lt"/>
              </a:rPr>
              <a:t>year</a:t>
            </a:r>
            <a:endParaRPr lang="en-GB" sz="2300" dirty="0">
              <a:latin typeface="+mn-lt"/>
            </a:endParaRPr>
          </a:p>
          <a:p>
            <a:pPr>
              <a:lnSpc>
                <a:spcPct val="120000"/>
              </a:lnSpc>
              <a:spcBef>
                <a:spcPts val="0"/>
              </a:spcBef>
            </a:pPr>
            <a:r>
              <a:rPr lang="en-GB" sz="2300" dirty="0" smtClean="0">
                <a:latin typeface="+mn-lt"/>
              </a:rPr>
              <a:t>Significant increases in ECHPs/Statement for pupils with ASD and PMLD over the last 5 years</a:t>
            </a:r>
          </a:p>
          <a:p>
            <a:pPr>
              <a:lnSpc>
                <a:spcPct val="120000"/>
              </a:lnSpc>
              <a:spcBef>
                <a:spcPts val="0"/>
              </a:spcBef>
            </a:pPr>
            <a:r>
              <a:rPr lang="en-GB" sz="2300" dirty="0" smtClean="0">
                <a:latin typeface="+mn-lt"/>
              </a:rPr>
              <a:t>38% of </a:t>
            </a:r>
            <a:r>
              <a:rPr lang="en-GB" sz="2300" dirty="0">
                <a:latin typeface="+mn-lt"/>
              </a:rPr>
              <a:t>all pupils subject to a Statement or </a:t>
            </a:r>
            <a:r>
              <a:rPr lang="en-GB" sz="2300" dirty="0" smtClean="0">
                <a:latin typeface="+mn-lt"/>
              </a:rPr>
              <a:t>EHCP </a:t>
            </a:r>
            <a:r>
              <a:rPr lang="en-GB" sz="2300" dirty="0">
                <a:latin typeface="+mn-lt"/>
              </a:rPr>
              <a:t>were recorded as having ASD as their primary barrier to learning. </a:t>
            </a:r>
            <a:r>
              <a:rPr lang="en-GB" sz="2300" dirty="0" smtClean="0">
                <a:latin typeface="+mn-lt"/>
              </a:rPr>
              <a:t>Nationally this is 24.5%</a:t>
            </a:r>
          </a:p>
          <a:p>
            <a:pPr>
              <a:lnSpc>
                <a:spcPct val="120000"/>
              </a:lnSpc>
              <a:spcBef>
                <a:spcPts val="0"/>
              </a:spcBef>
            </a:pPr>
            <a:r>
              <a:rPr lang="en-GB" sz="2300" dirty="0" smtClean="0">
                <a:latin typeface="+mn-lt"/>
              </a:rPr>
              <a:t>54</a:t>
            </a:r>
            <a:r>
              <a:rPr lang="en-GB" sz="2300" dirty="0">
                <a:latin typeface="+mn-lt"/>
              </a:rPr>
              <a:t>% of Kent pupils with an EHCP </a:t>
            </a:r>
            <a:r>
              <a:rPr lang="en-GB" sz="2300" dirty="0" smtClean="0">
                <a:latin typeface="+mn-lt"/>
              </a:rPr>
              <a:t>for </a:t>
            </a:r>
            <a:r>
              <a:rPr lang="en-GB" sz="2300" dirty="0">
                <a:latin typeface="+mn-lt"/>
              </a:rPr>
              <a:t>ASD are supported in a Kent Special </a:t>
            </a:r>
            <a:r>
              <a:rPr lang="en-GB" sz="2300" dirty="0" smtClean="0">
                <a:latin typeface="+mn-lt"/>
              </a:rPr>
              <a:t>School. The </a:t>
            </a:r>
            <a:r>
              <a:rPr lang="en-GB" sz="2300" dirty="0">
                <a:latin typeface="+mn-lt"/>
              </a:rPr>
              <a:t>number of </a:t>
            </a:r>
            <a:r>
              <a:rPr lang="en-GB" sz="2300" dirty="0" smtClean="0">
                <a:latin typeface="+mn-lt"/>
              </a:rPr>
              <a:t>ASD placements </a:t>
            </a:r>
            <a:r>
              <a:rPr lang="en-GB" sz="2300" dirty="0">
                <a:latin typeface="+mn-lt"/>
              </a:rPr>
              <a:t>in Kent Special Schools increased by over 200 since 2014</a:t>
            </a:r>
            <a:r>
              <a:rPr lang="en-GB" sz="2300" dirty="0" smtClean="0">
                <a:latin typeface="+mn-lt"/>
              </a:rPr>
              <a:t>.</a:t>
            </a:r>
            <a:endParaRPr lang="en-GB" sz="2300" dirty="0">
              <a:latin typeface="+mn-lt"/>
            </a:endParaRPr>
          </a:p>
          <a:p>
            <a:endParaRPr lang="en-GB" sz="2200" dirty="0"/>
          </a:p>
        </p:txBody>
      </p:sp>
    </p:spTree>
    <p:extLst>
      <p:ext uri="{BB962C8B-B14F-4D97-AF65-F5344CB8AC3E}">
        <p14:creationId xmlns:p14="http://schemas.microsoft.com/office/powerpoint/2010/main" val="2461545840"/>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9144000" cy="1080120"/>
          </a:xfrm>
        </p:spPr>
        <p:txBody>
          <a:bodyPr>
            <a:noAutofit/>
          </a:bodyPr>
          <a:lstStyle/>
          <a:p>
            <a:r>
              <a:rPr lang="en-GB" sz="4000" dirty="0" smtClean="0">
                <a:latin typeface="+mn-lt"/>
              </a:rPr>
              <a:t>COMMISSIONING SPECIALIST PROVISION</a:t>
            </a:r>
            <a:endParaRPr lang="en-GB" sz="4000" dirty="0">
              <a:latin typeface="+mn-lt"/>
            </a:endParaRPr>
          </a:p>
        </p:txBody>
      </p:sp>
      <p:sp>
        <p:nvSpPr>
          <p:cNvPr id="3" name="Content Placeholder 2"/>
          <p:cNvSpPr>
            <a:spLocks noGrp="1"/>
          </p:cNvSpPr>
          <p:nvPr>
            <p:ph idx="1"/>
          </p:nvPr>
        </p:nvSpPr>
        <p:spPr>
          <a:xfrm>
            <a:off x="457200" y="1916832"/>
            <a:ext cx="8229600" cy="4209331"/>
          </a:xfrm>
        </p:spPr>
        <p:txBody>
          <a:bodyPr>
            <a:normAutofit/>
          </a:bodyPr>
          <a:lstStyle/>
          <a:p>
            <a:r>
              <a:rPr lang="en-GB" sz="2400" dirty="0" smtClean="0">
                <a:latin typeface="+mn-lt"/>
              </a:rPr>
              <a:t>A </a:t>
            </a:r>
            <a:r>
              <a:rPr lang="en-GB" sz="2400" dirty="0">
                <a:latin typeface="+mn-lt"/>
              </a:rPr>
              <a:t>proposal to expand Oakley School </a:t>
            </a:r>
            <a:r>
              <a:rPr lang="en-GB" sz="2400" dirty="0" smtClean="0">
                <a:latin typeface="+mn-lt"/>
              </a:rPr>
              <a:t>(PSCN)by </a:t>
            </a:r>
            <a:r>
              <a:rPr lang="en-GB" sz="2400" dirty="0">
                <a:latin typeface="+mn-lt"/>
              </a:rPr>
              <a:t>adding an Observation and Assessment nursery is </a:t>
            </a:r>
            <a:r>
              <a:rPr lang="en-GB" sz="2400" dirty="0" smtClean="0">
                <a:latin typeface="+mn-lt"/>
              </a:rPr>
              <a:t>being </a:t>
            </a:r>
            <a:r>
              <a:rPr lang="en-GB" sz="2400" dirty="0">
                <a:latin typeface="+mn-lt"/>
              </a:rPr>
              <a:t>taken </a:t>
            </a:r>
            <a:r>
              <a:rPr lang="en-GB" sz="2400" dirty="0" smtClean="0">
                <a:latin typeface="+mn-lt"/>
              </a:rPr>
              <a:t>forward</a:t>
            </a:r>
          </a:p>
          <a:p>
            <a:endParaRPr lang="en-GB" sz="2400" dirty="0">
              <a:latin typeface="+mn-lt"/>
            </a:endParaRPr>
          </a:p>
          <a:p>
            <a:r>
              <a:rPr lang="en-GB" sz="2400" dirty="0" smtClean="0">
                <a:latin typeface="+mn-lt"/>
              </a:rPr>
              <a:t>To provide further provision needed free </a:t>
            </a:r>
            <a:r>
              <a:rPr lang="en-GB" sz="2400" dirty="0">
                <a:latin typeface="+mn-lt"/>
              </a:rPr>
              <a:t>school applications are encouraged for a </a:t>
            </a:r>
            <a:r>
              <a:rPr lang="en-GB" sz="2400" dirty="0" smtClean="0">
                <a:latin typeface="+mn-lt"/>
              </a:rPr>
              <a:t>PSCN </a:t>
            </a:r>
            <a:r>
              <a:rPr lang="en-GB" sz="2400" dirty="0">
                <a:latin typeface="+mn-lt"/>
              </a:rPr>
              <a:t>Secondary provision in </a:t>
            </a:r>
            <a:r>
              <a:rPr lang="en-GB" sz="2400" dirty="0" smtClean="0">
                <a:latin typeface="+mn-lt"/>
              </a:rPr>
              <a:t>Dover, a B&amp;L Secondary Special school in Isle of Sheppey </a:t>
            </a:r>
            <a:r>
              <a:rPr lang="en-GB" sz="2400" dirty="0">
                <a:latin typeface="+mn-lt"/>
              </a:rPr>
              <a:t>and </a:t>
            </a:r>
            <a:r>
              <a:rPr lang="en-GB" sz="2400" dirty="0" smtClean="0">
                <a:latin typeface="+mn-lt"/>
              </a:rPr>
              <a:t>ASD </a:t>
            </a:r>
            <a:r>
              <a:rPr lang="en-GB" sz="2400" dirty="0">
                <a:latin typeface="+mn-lt"/>
              </a:rPr>
              <a:t>secondary provisions </a:t>
            </a:r>
            <a:r>
              <a:rPr lang="en-GB" sz="2400" dirty="0" smtClean="0">
                <a:latin typeface="+mn-lt"/>
              </a:rPr>
              <a:t>in Maidstone and Dartford/Gravesham.</a:t>
            </a:r>
            <a:endParaRPr lang="en-GB" sz="2400" dirty="0">
              <a:latin typeface="+mn-lt"/>
            </a:endParaRPr>
          </a:p>
          <a:p>
            <a:endParaRPr lang="en-GB" dirty="0" smtClean="0"/>
          </a:p>
          <a:p>
            <a:endParaRPr lang="en-GB" dirty="0"/>
          </a:p>
        </p:txBody>
      </p:sp>
    </p:spTree>
    <p:extLst>
      <p:ext uri="{BB962C8B-B14F-4D97-AF65-F5344CB8AC3E}">
        <p14:creationId xmlns:p14="http://schemas.microsoft.com/office/powerpoint/2010/main" val="1084248351"/>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8760"/>
          </a:xfrm>
        </p:spPr>
        <p:txBody>
          <a:bodyPr>
            <a:normAutofit/>
          </a:bodyPr>
          <a:lstStyle/>
          <a:p>
            <a:r>
              <a:rPr lang="en-GB" sz="4000" dirty="0" smtClean="0">
                <a:latin typeface="+mn-lt"/>
              </a:rPr>
              <a:t>EARLY YEARS AND POST 16</a:t>
            </a:r>
            <a:endParaRPr lang="en-GB" sz="4000" dirty="0">
              <a:latin typeface="+mn-lt"/>
            </a:endParaRPr>
          </a:p>
        </p:txBody>
      </p:sp>
      <p:sp>
        <p:nvSpPr>
          <p:cNvPr id="3" name="Content Placeholder 2"/>
          <p:cNvSpPr>
            <a:spLocks noGrp="1"/>
          </p:cNvSpPr>
          <p:nvPr>
            <p:ph idx="1"/>
          </p:nvPr>
        </p:nvSpPr>
        <p:spPr/>
        <p:txBody>
          <a:bodyPr>
            <a:normAutofit fontScale="92500" lnSpcReduction="10000"/>
          </a:bodyPr>
          <a:lstStyle/>
          <a:p>
            <a:r>
              <a:rPr lang="en-GB" sz="2600" dirty="0" smtClean="0">
                <a:latin typeface="+mn-lt"/>
              </a:rPr>
              <a:t>Analysis </a:t>
            </a:r>
            <a:r>
              <a:rPr lang="en-GB" sz="2600" dirty="0">
                <a:latin typeface="+mn-lt"/>
              </a:rPr>
              <a:t>of childcare places for 0-4 year olds shows that </a:t>
            </a:r>
            <a:r>
              <a:rPr lang="en-GB" sz="2600" dirty="0" smtClean="0">
                <a:latin typeface="+mn-lt"/>
              </a:rPr>
              <a:t>currently we </a:t>
            </a:r>
            <a:r>
              <a:rPr lang="en-GB" sz="2600" dirty="0">
                <a:latin typeface="+mn-lt"/>
              </a:rPr>
              <a:t>have sufficient places in all Districts except </a:t>
            </a:r>
            <a:r>
              <a:rPr lang="en-GB" sz="2600" dirty="0" smtClean="0">
                <a:latin typeface="+mn-lt"/>
              </a:rPr>
              <a:t>Gravesham</a:t>
            </a:r>
          </a:p>
          <a:p>
            <a:r>
              <a:rPr lang="en-GB" sz="2600" dirty="0" smtClean="0">
                <a:latin typeface="+mn-lt"/>
              </a:rPr>
              <a:t>We </a:t>
            </a:r>
            <a:r>
              <a:rPr lang="en-GB" sz="2600" dirty="0">
                <a:latin typeface="+mn-lt"/>
              </a:rPr>
              <a:t>are working with </a:t>
            </a:r>
            <a:r>
              <a:rPr lang="en-GB" sz="2600" dirty="0" smtClean="0">
                <a:latin typeface="+mn-lt"/>
              </a:rPr>
              <a:t>providers </a:t>
            </a:r>
            <a:r>
              <a:rPr lang="en-GB" sz="2600" dirty="0">
                <a:latin typeface="+mn-lt"/>
              </a:rPr>
              <a:t>to encourage the establishment of additional provision where this is required either for Free for 2 places or the delivery of the 30 hours places by September </a:t>
            </a:r>
            <a:r>
              <a:rPr lang="en-GB" sz="2600" dirty="0" smtClean="0">
                <a:latin typeface="+mn-lt"/>
              </a:rPr>
              <a:t>2017</a:t>
            </a:r>
          </a:p>
          <a:p>
            <a:r>
              <a:rPr lang="en-GB" sz="2600" dirty="0">
                <a:latin typeface="+mn-lt"/>
              </a:rPr>
              <a:t>We work closely with schools, colleges, training providers and workplaces offering apprenticeships to ensure that sufficient provision exists to enable all young people aged </a:t>
            </a:r>
            <a:r>
              <a:rPr lang="en-GB" sz="2600" dirty="0" smtClean="0">
                <a:latin typeface="+mn-lt"/>
              </a:rPr>
              <a:t>16-19 </a:t>
            </a:r>
            <a:r>
              <a:rPr lang="en-GB" sz="2600" dirty="0">
                <a:latin typeface="+mn-lt"/>
              </a:rPr>
              <a:t>years (up to 24 years for some pupils with SEND) to engage in education and training.</a:t>
            </a:r>
          </a:p>
          <a:p>
            <a:pPr marL="0" indent="0">
              <a:buNone/>
            </a:pPr>
            <a:endParaRPr lang="en-GB" dirty="0"/>
          </a:p>
        </p:txBody>
      </p:sp>
    </p:spTree>
    <p:extLst>
      <p:ext uri="{BB962C8B-B14F-4D97-AF65-F5344CB8AC3E}">
        <p14:creationId xmlns:p14="http://schemas.microsoft.com/office/powerpoint/2010/main" val="396955815"/>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850" y="933917"/>
            <a:ext cx="8487177" cy="3172408"/>
          </a:xfrm>
          <a:ln>
            <a:noFill/>
          </a:ln>
        </p:spPr>
        <p:txBody>
          <a:bodyPr>
            <a:normAutofit fontScale="90000"/>
          </a:bodyPr>
          <a:lstStyle/>
          <a:p>
            <a:r>
              <a:rPr lang="en-GB" dirty="0" smtClean="0"/>
              <a:t/>
            </a:r>
            <a:br>
              <a:rPr lang="en-GB" dirty="0" smtClean="0"/>
            </a:br>
            <a:r>
              <a:rPr lang="en-GB" dirty="0"/>
              <a:t/>
            </a:r>
            <a:br>
              <a:rPr lang="en-GB" dirty="0"/>
            </a:br>
            <a:r>
              <a:rPr lang="en-GB" sz="4400" dirty="0" smtClean="0">
                <a:solidFill>
                  <a:schemeClr val="accent1"/>
                </a:solidFill>
                <a:latin typeface="+mj-lt"/>
              </a:rPr>
              <a:t>Early Help and Preventative Services</a:t>
            </a:r>
            <a:r>
              <a:rPr lang="en-GB" sz="4400" i="1" dirty="0" smtClean="0">
                <a:solidFill>
                  <a:schemeClr val="accent1"/>
                </a:solidFill>
                <a:latin typeface="+mj-lt"/>
              </a:rPr>
              <a:t> </a:t>
            </a:r>
            <a:br>
              <a:rPr lang="en-GB" sz="4400" i="1" dirty="0" smtClean="0">
                <a:solidFill>
                  <a:schemeClr val="accent1"/>
                </a:solidFill>
                <a:latin typeface="+mj-lt"/>
              </a:rPr>
            </a:br>
            <a:r>
              <a:rPr lang="en-GB" sz="4400" dirty="0">
                <a:solidFill>
                  <a:schemeClr val="accent1"/>
                </a:solidFill>
                <a:latin typeface="+mj-lt"/>
              </a:rPr>
              <a:t/>
            </a:r>
            <a:br>
              <a:rPr lang="en-GB" sz="4400" dirty="0">
                <a:solidFill>
                  <a:schemeClr val="accent1"/>
                </a:solidFill>
                <a:latin typeface="+mj-lt"/>
              </a:rPr>
            </a:br>
            <a:r>
              <a:rPr lang="en-GB" sz="4400" dirty="0" smtClean="0">
                <a:solidFill>
                  <a:schemeClr val="accent1"/>
                </a:solidFill>
                <a:latin typeface="+mj-lt"/>
              </a:rPr>
              <a:t/>
            </a:r>
            <a:br>
              <a:rPr lang="en-GB" sz="4400" dirty="0" smtClean="0">
                <a:solidFill>
                  <a:schemeClr val="accent1"/>
                </a:solidFill>
                <a:latin typeface="+mj-lt"/>
              </a:rPr>
            </a:br>
            <a:r>
              <a:rPr lang="en-GB" sz="3100" dirty="0" smtClean="0">
                <a:solidFill>
                  <a:schemeClr val="accent1"/>
                </a:solidFill>
                <a:latin typeface="+mn-lt"/>
              </a:rPr>
              <a:t/>
            </a:r>
            <a:br>
              <a:rPr lang="en-GB" sz="3100" dirty="0" smtClean="0">
                <a:solidFill>
                  <a:schemeClr val="accent1"/>
                </a:solidFill>
                <a:latin typeface="+mn-lt"/>
              </a:rPr>
            </a:br>
            <a:r>
              <a:rPr lang="en-GB" sz="3100" b="0" dirty="0" smtClean="0">
                <a:solidFill>
                  <a:schemeClr val="accent1"/>
                </a:solidFill>
                <a:latin typeface="+mn-lt"/>
              </a:rPr>
              <a:t>Stuart Collins</a:t>
            </a:r>
            <a:br>
              <a:rPr lang="en-GB" sz="3100" b="0" dirty="0" smtClean="0">
                <a:solidFill>
                  <a:schemeClr val="accent1"/>
                </a:solidFill>
                <a:latin typeface="+mn-lt"/>
              </a:rPr>
            </a:br>
            <a:r>
              <a:rPr lang="en-GB" sz="3100" b="0" dirty="0" smtClean="0">
                <a:solidFill>
                  <a:schemeClr val="accent1"/>
                </a:solidFill>
                <a:latin typeface="+mn-lt"/>
              </a:rPr>
              <a:t> Interim Director for Early Help and Preventative Services</a:t>
            </a:r>
            <a:endParaRPr lang="en-GB" sz="3100" b="0" dirty="0">
              <a:solidFill>
                <a:schemeClr val="accent1"/>
              </a:solidFill>
              <a:latin typeface="+mn-lt"/>
            </a:endParaRPr>
          </a:p>
        </p:txBody>
      </p:sp>
    </p:spTree>
    <p:extLst>
      <p:ext uri="{BB962C8B-B14F-4D97-AF65-F5344CB8AC3E}">
        <p14:creationId xmlns:p14="http://schemas.microsoft.com/office/powerpoint/2010/main" val="1532687136"/>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39068" y="86615"/>
            <a:ext cx="7757468" cy="584775"/>
          </a:xfrm>
          <a:prstGeom prst="rect">
            <a:avLst/>
          </a:prstGeom>
          <a:noFill/>
        </p:spPr>
        <p:txBody>
          <a:bodyPr wrap="square" rtlCol="0">
            <a:spAutoFit/>
          </a:bodyPr>
          <a:lstStyle/>
          <a:p>
            <a:r>
              <a:rPr lang="en-US" sz="3200" b="1" dirty="0" smtClean="0">
                <a:solidFill>
                  <a:schemeClr val="bg1"/>
                </a:solidFill>
                <a:latin typeface="Aharoni" panose="02010803020104030203" pitchFamily="2" charset="-79"/>
                <a:cs typeface="Aharoni" panose="02010803020104030203" pitchFamily="2" charset="-79"/>
              </a:rPr>
              <a:t>EHPS timeline……… </a:t>
            </a:r>
            <a:endParaRPr lang="en-US" sz="3200" b="1" dirty="0">
              <a:solidFill>
                <a:schemeClr val="bg1"/>
              </a:solidFill>
              <a:latin typeface="Aharoni" panose="02010803020104030203" pitchFamily="2" charset="-79"/>
              <a:cs typeface="Aharoni" panose="02010803020104030203" pitchFamily="2" charset="-79"/>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822" y="50789"/>
            <a:ext cx="8010356" cy="6114515"/>
          </a:xfrm>
          <a:prstGeom prst="rect">
            <a:avLst/>
          </a:prstGeom>
        </p:spPr>
      </p:pic>
    </p:spTree>
    <p:custDataLst>
      <p:tags r:id="rId1"/>
    </p:custDataLst>
    <p:extLst>
      <p:ext uri="{BB962C8B-B14F-4D97-AF65-F5344CB8AC3E}">
        <p14:creationId xmlns:p14="http://schemas.microsoft.com/office/powerpoint/2010/main" val="319199168"/>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55976" y="260648"/>
            <a:ext cx="4752528" cy="6832640"/>
          </a:xfrm>
          <a:prstGeom prst="rect">
            <a:avLst/>
          </a:prstGeom>
        </p:spPr>
        <p:txBody>
          <a:bodyPr wrap="square">
            <a:spAutoFit/>
          </a:bodyPr>
          <a:lstStyle/>
          <a:p>
            <a:pPr fontAlgn="base">
              <a:spcBef>
                <a:spcPct val="0"/>
              </a:spcBef>
              <a:spcAft>
                <a:spcPts val="600"/>
              </a:spcAft>
            </a:pPr>
            <a:r>
              <a:rPr lang="en-GB" b="1" dirty="0" smtClean="0">
                <a:solidFill>
                  <a:srgbClr val="4283C4"/>
                </a:solidFill>
              </a:rPr>
              <a:t>Four </a:t>
            </a:r>
            <a:r>
              <a:rPr lang="en-GB" b="1" dirty="0" err="1" smtClean="0">
                <a:solidFill>
                  <a:srgbClr val="4283C4"/>
                </a:solidFill>
              </a:rPr>
              <a:t>Workstrands</a:t>
            </a:r>
            <a:endParaRPr lang="en-GB" b="1" dirty="0">
              <a:solidFill>
                <a:srgbClr val="4283C4"/>
              </a:solidFill>
            </a:endParaRPr>
          </a:p>
          <a:p>
            <a:pPr marL="285750" indent="-285750" fontAlgn="base">
              <a:spcBef>
                <a:spcPct val="0"/>
              </a:spcBef>
              <a:spcAft>
                <a:spcPts val="600"/>
              </a:spcAft>
              <a:buFont typeface="Arial" panose="020B0604020202020204" pitchFamily="34" charset="0"/>
              <a:buChar char="•"/>
            </a:pPr>
            <a:r>
              <a:rPr lang="en-GB" dirty="0" smtClean="0"/>
              <a:t>Whole </a:t>
            </a:r>
            <a:r>
              <a:rPr lang="en-GB" dirty="0"/>
              <a:t>system partnership approach across the range of EHPS</a:t>
            </a:r>
          </a:p>
          <a:p>
            <a:pPr marL="285750" indent="-285750" fontAlgn="base">
              <a:spcBef>
                <a:spcPct val="0"/>
              </a:spcBef>
              <a:spcAft>
                <a:spcPts val="600"/>
              </a:spcAft>
              <a:buFont typeface="Arial" panose="020B0604020202020204" pitchFamily="34" charset="0"/>
              <a:buChar char="•"/>
            </a:pPr>
            <a:r>
              <a:rPr lang="en-US" dirty="0"/>
              <a:t>Develop effective family focused practice approaches</a:t>
            </a:r>
          </a:p>
          <a:p>
            <a:pPr marL="285750" indent="-285750" fontAlgn="base">
              <a:spcBef>
                <a:spcPct val="0"/>
              </a:spcBef>
              <a:spcAft>
                <a:spcPts val="600"/>
              </a:spcAft>
              <a:buFont typeface="Arial" panose="020B0604020202020204" pitchFamily="34" charset="0"/>
              <a:buChar char="•"/>
            </a:pPr>
            <a:r>
              <a:rPr lang="en-GB" dirty="0"/>
              <a:t>Support good health and emotional well-being</a:t>
            </a:r>
          </a:p>
          <a:p>
            <a:pPr marL="285750" indent="-285750" fontAlgn="base">
              <a:spcBef>
                <a:spcPct val="0"/>
              </a:spcBef>
              <a:spcAft>
                <a:spcPts val="600"/>
              </a:spcAft>
              <a:buFont typeface="Arial" panose="020B0604020202020204" pitchFamily="34" charset="0"/>
              <a:buChar char="•"/>
            </a:pPr>
            <a:r>
              <a:rPr lang="en-GB" dirty="0"/>
              <a:t>Promote educational and vocational </a:t>
            </a:r>
            <a:r>
              <a:rPr lang="en-GB" dirty="0" smtClean="0"/>
              <a:t>achievement.</a:t>
            </a:r>
            <a:endParaRPr lang="en-GB" dirty="0" smtClean="0">
              <a:solidFill>
                <a:srgbClr val="4F81BD">
                  <a:lumMod val="50000"/>
                </a:srgbClr>
              </a:solidFill>
            </a:endParaRPr>
          </a:p>
          <a:p>
            <a:pPr fontAlgn="base">
              <a:spcBef>
                <a:spcPct val="0"/>
              </a:spcBef>
              <a:spcAft>
                <a:spcPts val="600"/>
              </a:spcAft>
            </a:pPr>
            <a:r>
              <a:rPr lang="en-GB" b="1" dirty="0" smtClean="0">
                <a:solidFill>
                  <a:srgbClr val="4283C4"/>
                </a:solidFill>
              </a:rPr>
              <a:t>Four Principles</a:t>
            </a:r>
            <a:endParaRPr lang="en-GB" b="1" dirty="0" smtClean="0">
              <a:solidFill>
                <a:srgbClr val="4F81BD">
                  <a:lumMod val="50000"/>
                </a:srgbClr>
              </a:solidFill>
            </a:endParaRPr>
          </a:p>
          <a:p>
            <a:pPr marL="285750" indent="-285750" fontAlgn="base">
              <a:spcBef>
                <a:spcPct val="0"/>
              </a:spcBef>
              <a:spcAft>
                <a:spcPts val="600"/>
              </a:spcAft>
              <a:buFont typeface="Arial" panose="020B0604020202020204" pitchFamily="34" charset="0"/>
              <a:buChar char="•"/>
            </a:pPr>
            <a:r>
              <a:rPr lang="en-GB" dirty="0" smtClean="0"/>
              <a:t>Involve </a:t>
            </a:r>
            <a:r>
              <a:rPr lang="en-GB" dirty="0"/>
              <a:t>children, young people and </a:t>
            </a:r>
            <a:r>
              <a:rPr lang="en-GB" dirty="0" smtClean="0"/>
              <a:t>families</a:t>
            </a:r>
            <a:endParaRPr lang="en-GB" dirty="0"/>
          </a:p>
          <a:p>
            <a:pPr marL="285750" indent="-285750" fontAlgn="base">
              <a:spcBef>
                <a:spcPct val="0"/>
              </a:spcBef>
              <a:spcAft>
                <a:spcPts val="600"/>
              </a:spcAft>
              <a:buFont typeface="Arial" panose="020B0604020202020204" pitchFamily="34" charset="0"/>
              <a:buChar char="•"/>
            </a:pPr>
            <a:r>
              <a:rPr lang="en-US" dirty="0"/>
              <a:t>Improve life chances, build family resilience and use the strengths of families</a:t>
            </a:r>
          </a:p>
          <a:p>
            <a:pPr marL="285750" indent="-285750" fontAlgn="base">
              <a:spcBef>
                <a:spcPct val="0"/>
              </a:spcBef>
              <a:spcAft>
                <a:spcPts val="600"/>
              </a:spcAft>
              <a:buFont typeface="Arial" panose="020B0604020202020204" pitchFamily="34" charset="0"/>
              <a:buChar char="•"/>
            </a:pPr>
            <a:r>
              <a:rPr lang="en-GB" dirty="0"/>
              <a:t>Practice is informed by professional judgement and the working relationship with the child and family</a:t>
            </a:r>
          </a:p>
          <a:p>
            <a:pPr marL="285750" indent="-285750" fontAlgn="base">
              <a:spcBef>
                <a:spcPct val="0"/>
              </a:spcBef>
              <a:spcAft>
                <a:spcPts val="600"/>
              </a:spcAft>
              <a:buFont typeface="Arial" panose="020B0604020202020204" pitchFamily="34" charset="0"/>
              <a:buChar char="•"/>
            </a:pPr>
            <a:r>
              <a:rPr lang="en-GB" dirty="0"/>
              <a:t>Work is outcome focused, informed by evidence, performance and </a:t>
            </a:r>
            <a:r>
              <a:rPr lang="en-GB" dirty="0" smtClean="0"/>
              <a:t>evaluation.</a:t>
            </a:r>
            <a:endParaRPr lang="en-GB" dirty="0"/>
          </a:p>
          <a:p>
            <a:pPr fontAlgn="base">
              <a:spcBef>
                <a:spcPct val="0"/>
              </a:spcBef>
              <a:spcAft>
                <a:spcPts val="600"/>
              </a:spcAft>
            </a:pPr>
            <a:endParaRPr lang="en-GB" dirty="0">
              <a:solidFill>
                <a:prstClr val="black"/>
              </a:solidFill>
            </a:endParaRPr>
          </a:p>
          <a:p>
            <a:pPr fontAlgn="base">
              <a:spcBef>
                <a:spcPct val="0"/>
              </a:spcBef>
              <a:spcAft>
                <a:spcPts val="600"/>
              </a:spcAft>
            </a:pPr>
            <a:endParaRPr lang="en-GB" dirty="0">
              <a:solidFill>
                <a:prstClr val="black"/>
              </a:solidFill>
              <a:latin typeface="Arial" charset="0"/>
            </a:endParaRPr>
          </a:p>
          <a:p>
            <a:pPr fontAlgn="base">
              <a:spcBef>
                <a:spcPct val="0"/>
              </a:spcBef>
              <a:spcAft>
                <a:spcPct val="0"/>
              </a:spcAft>
            </a:pPr>
            <a:endParaRPr lang="en-GB" dirty="0">
              <a:solidFill>
                <a:prstClr val="black"/>
              </a:solidFill>
              <a:latin typeface="Arial" charset="0"/>
            </a:endParaRPr>
          </a:p>
        </p:txBody>
      </p:sp>
      <p:sp>
        <p:nvSpPr>
          <p:cNvPr id="3" name="Rounded Rectangle 2"/>
          <p:cNvSpPr/>
          <p:nvPr/>
        </p:nvSpPr>
        <p:spPr>
          <a:xfrm>
            <a:off x="4363856" y="260648"/>
            <a:ext cx="2368384" cy="36004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11" name="Rounded Rectangle 10"/>
          <p:cNvSpPr/>
          <p:nvPr/>
        </p:nvSpPr>
        <p:spPr>
          <a:xfrm>
            <a:off x="4355976" y="3118686"/>
            <a:ext cx="2368384" cy="36004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4225736341"/>
              </p:ext>
            </p:extLst>
          </p:nvPr>
        </p:nvGraphicFramePr>
        <p:xfrm>
          <a:off x="250825" y="561169"/>
          <a:ext cx="3745111" cy="5735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0642326"/>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293" y="18041"/>
            <a:ext cx="8229600" cy="1143000"/>
          </a:xfrm>
        </p:spPr>
        <p:txBody>
          <a:bodyPr>
            <a:normAutofit/>
          </a:bodyPr>
          <a:lstStyle/>
          <a:p>
            <a:r>
              <a:rPr lang="en-GB" sz="4000" dirty="0" smtClean="0">
                <a:latin typeface="+mn-lt"/>
              </a:rPr>
              <a:t>EARLY HELP - RANGE OF SERVICES</a:t>
            </a:r>
            <a:endParaRPr lang="en-GB" sz="4000"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96451315"/>
              </p:ext>
            </p:extLst>
          </p:nvPr>
        </p:nvGraphicFramePr>
        <p:xfrm>
          <a:off x="250825" y="908050"/>
          <a:ext cx="8425631" cy="5113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95537" y="1004060"/>
            <a:ext cx="1080119" cy="369332"/>
          </a:xfrm>
          <a:prstGeom prst="rect">
            <a:avLst/>
          </a:prstGeom>
          <a:noFill/>
        </p:spPr>
        <p:txBody>
          <a:bodyPr wrap="square" rtlCol="0">
            <a:spAutoFit/>
          </a:bodyPr>
          <a:lstStyle/>
          <a:p>
            <a:r>
              <a:rPr lang="en-GB" sz="1600" dirty="0" smtClean="0"/>
              <a:t>Universal</a:t>
            </a:r>
            <a:r>
              <a:rPr lang="en-GB" dirty="0" smtClean="0"/>
              <a:t> </a:t>
            </a:r>
            <a:endParaRPr lang="en-GB" dirty="0"/>
          </a:p>
        </p:txBody>
      </p:sp>
      <p:sp>
        <p:nvSpPr>
          <p:cNvPr id="6" name="TextBox 5"/>
          <p:cNvSpPr txBox="1"/>
          <p:nvPr/>
        </p:nvSpPr>
        <p:spPr>
          <a:xfrm>
            <a:off x="415496" y="2339588"/>
            <a:ext cx="1093569" cy="369332"/>
          </a:xfrm>
          <a:prstGeom prst="rect">
            <a:avLst/>
          </a:prstGeom>
          <a:noFill/>
        </p:spPr>
        <p:txBody>
          <a:bodyPr wrap="none" rtlCol="0">
            <a:spAutoFit/>
          </a:bodyPr>
          <a:lstStyle/>
          <a:p>
            <a:r>
              <a:rPr lang="en-GB" sz="1600" dirty="0" smtClean="0"/>
              <a:t>Additional</a:t>
            </a:r>
            <a:r>
              <a:rPr lang="en-GB" dirty="0" smtClean="0"/>
              <a:t> </a:t>
            </a:r>
            <a:endParaRPr lang="en-GB" dirty="0"/>
          </a:p>
        </p:txBody>
      </p:sp>
      <p:sp>
        <p:nvSpPr>
          <p:cNvPr id="9" name="TextBox 8"/>
          <p:cNvSpPr txBox="1"/>
          <p:nvPr/>
        </p:nvSpPr>
        <p:spPr>
          <a:xfrm>
            <a:off x="395536" y="3645024"/>
            <a:ext cx="984885" cy="338554"/>
          </a:xfrm>
          <a:prstGeom prst="rect">
            <a:avLst/>
          </a:prstGeom>
          <a:noFill/>
        </p:spPr>
        <p:txBody>
          <a:bodyPr wrap="none" rtlCol="0">
            <a:spAutoFit/>
          </a:bodyPr>
          <a:lstStyle/>
          <a:p>
            <a:r>
              <a:rPr lang="en-GB" sz="1600" dirty="0" smtClean="0"/>
              <a:t>Intensive </a:t>
            </a:r>
            <a:endParaRPr lang="en-GB" sz="1600" dirty="0"/>
          </a:p>
        </p:txBody>
      </p:sp>
      <p:sp>
        <p:nvSpPr>
          <p:cNvPr id="10" name="TextBox 9"/>
          <p:cNvSpPr txBox="1"/>
          <p:nvPr/>
        </p:nvSpPr>
        <p:spPr>
          <a:xfrm>
            <a:off x="375574" y="4960570"/>
            <a:ext cx="1656185" cy="338554"/>
          </a:xfrm>
          <a:prstGeom prst="rect">
            <a:avLst/>
          </a:prstGeom>
          <a:noFill/>
        </p:spPr>
        <p:txBody>
          <a:bodyPr wrap="square" rtlCol="0">
            <a:spAutoFit/>
          </a:bodyPr>
          <a:lstStyle/>
          <a:p>
            <a:r>
              <a:rPr lang="en-GB" sz="1600" dirty="0" smtClean="0"/>
              <a:t>Specialist </a:t>
            </a:r>
            <a:endParaRPr lang="en-GB" sz="1600" dirty="0"/>
          </a:p>
        </p:txBody>
      </p:sp>
    </p:spTree>
    <p:extLst>
      <p:ext uri="{BB962C8B-B14F-4D97-AF65-F5344CB8AC3E}">
        <p14:creationId xmlns:p14="http://schemas.microsoft.com/office/powerpoint/2010/main" val="3660223737"/>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a:noAutofit/>
          </a:bodyPr>
          <a:lstStyle/>
          <a:p>
            <a:r>
              <a:rPr lang="en-GB" sz="3500" dirty="0" smtClean="0">
                <a:latin typeface="+mj-lt"/>
              </a:rPr>
              <a:t>ENSURING THE RIGHT RESPONSE FOR THE LEVEL OF NEED AND RISK</a:t>
            </a:r>
            <a:endParaRPr lang="en-GB" sz="3500" dirty="0">
              <a:latin typeface="+mj-lt"/>
            </a:endParaRPr>
          </a:p>
        </p:txBody>
      </p:sp>
      <p:sp>
        <p:nvSpPr>
          <p:cNvPr id="3" name="Content Placeholder 2"/>
          <p:cNvSpPr>
            <a:spLocks noGrp="1"/>
          </p:cNvSpPr>
          <p:nvPr>
            <p:ph idx="1"/>
          </p:nvPr>
        </p:nvSpPr>
        <p:spPr>
          <a:xfrm>
            <a:off x="4581916" y="908720"/>
            <a:ext cx="4393183" cy="5127279"/>
          </a:xfrm>
        </p:spPr>
        <p:txBody>
          <a:bodyPr/>
          <a:lstStyle/>
          <a:p>
            <a:r>
              <a:rPr lang="en-GB" sz="1500" dirty="0">
                <a:latin typeface="+mn-lt"/>
              </a:rPr>
              <a:t>Universal provision, educational progress and attainment are at the heart of the very best safeguarding </a:t>
            </a:r>
            <a:r>
              <a:rPr lang="en-GB" sz="1500" dirty="0" smtClean="0">
                <a:latin typeface="+mn-lt"/>
              </a:rPr>
              <a:t>and future wellbeing for children</a:t>
            </a:r>
          </a:p>
          <a:p>
            <a:r>
              <a:rPr lang="en-GB" sz="1500" dirty="0" smtClean="0">
                <a:latin typeface="+mn-lt"/>
              </a:rPr>
              <a:t>Significant support can be given within universal provision. The safeguarding leads within schools and settings should be the first point of contact when there is a concern about a child</a:t>
            </a:r>
            <a:endParaRPr lang="en-GB" sz="1500" dirty="0">
              <a:latin typeface="+mn-lt"/>
            </a:endParaRPr>
          </a:p>
          <a:p>
            <a:r>
              <a:rPr lang="en-GB" sz="1500" dirty="0" smtClean="0">
                <a:latin typeface="+mn-lt"/>
              </a:rPr>
              <a:t>We must not overload the system but ensure that demand is managed </a:t>
            </a:r>
            <a:endParaRPr lang="en-GB" sz="1500" dirty="0">
              <a:latin typeface="+mn-lt"/>
            </a:endParaRPr>
          </a:p>
          <a:p>
            <a:r>
              <a:rPr lang="en-GB" sz="1500" dirty="0" smtClean="0">
                <a:latin typeface="+mn-lt"/>
              </a:rPr>
              <a:t>There must be clarity </a:t>
            </a:r>
            <a:r>
              <a:rPr lang="en-GB" sz="1500" dirty="0">
                <a:latin typeface="+mn-lt"/>
              </a:rPr>
              <a:t>about risk assessments, the front door, referral pathways and </a:t>
            </a:r>
            <a:r>
              <a:rPr lang="en-GB" sz="1500" dirty="0" smtClean="0">
                <a:latin typeface="+mn-lt"/>
              </a:rPr>
              <a:t>threshold </a:t>
            </a:r>
            <a:r>
              <a:rPr lang="en-GB" sz="1500" dirty="0">
                <a:latin typeface="+mn-lt"/>
              </a:rPr>
              <a:t>application including effective transition processes</a:t>
            </a:r>
            <a:r>
              <a:rPr lang="en-GB" sz="1500" b="1" dirty="0">
                <a:latin typeface="+mn-lt"/>
              </a:rPr>
              <a:t>.</a:t>
            </a:r>
          </a:p>
          <a:p>
            <a:endParaRPr lang="en-GB" sz="1200" dirty="0"/>
          </a:p>
        </p:txBody>
      </p:sp>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9589"/>
          <a:stretch/>
        </p:blipFill>
        <p:spPr bwMode="auto">
          <a:xfrm>
            <a:off x="4499992" y="3933056"/>
            <a:ext cx="4530836" cy="2232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481548" y="2636912"/>
            <a:ext cx="3838423" cy="144016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ts val="600"/>
              </a:spcBef>
              <a:spcAft>
                <a:spcPts val="600"/>
              </a:spcAft>
            </a:pPr>
            <a:r>
              <a:rPr lang="en-GB" dirty="0">
                <a:solidFill>
                  <a:prstClr val="black"/>
                </a:solidFill>
                <a:latin typeface="Arial" panose="020B0604020202020204" pitchFamily="34" charset="0"/>
                <a:cs typeface="Arial" panose="020B0604020202020204" pitchFamily="34" charset="0"/>
              </a:rPr>
              <a:t>Work is </a:t>
            </a:r>
            <a:r>
              <a:rPr lang="en-GB" dirty="0" smtClean="0">
                <a:solidFill>
                  <a:prstClr val="black"/>
                </a:solidFill>
                <a:latin typeface="Arial" panose="020B0604020202020204" pitchFamily="34" charset="0"/>
                <a:cs typeface="Arial" panose="020B0604020202020204" pitchFamily="34" charset="0"/>
              </a:rPr>
              <a:t>well underway to further integrate the </a:t>
            </a:r>
            <a:r>
              <a:rPr lang="en-GB" dirty="0">
                <a:solidFill>
                  <a:prstClr val="black"/>
                </a:solidFill>
                <a:latin typeface="Arial" panose="020B0604020202020204" pitchFamily="34" charset="0"/>
                <a:cs typeface="Arial" panose="020B0604020202020204" pitchFamily="34" charset="0"/>
              </a:rPr>
              <a:t>SCS and Early Help referral pathways, structures and systems to embed one single point of access</a:t>
            </a:r>
          </a:p>
        </p:txBody>
      </p:sp>
    </p:spTree>
    <p:extLst>
      <p:ext uri="{BB962C8B-B14F-4D97-AF65-F5344CB8AC3E}">
        <p14:creationId xmlns:p14="http://schemas.microsoft.com/office/powerpoint/2010/main" val="144141607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0688"/>
            <a:ext cx="8229600" cy="1143000"/>
          </a:xfrm>
        </p:spPr>
        <p:txBody>
          <a:bodyPr>
            <a:normAutofit/>
          </a:bodyPr>
          <a:lstStyle/>
          <a:p>
            <a:r>
              <a:rPr lang="en-GB" sz="6000" dirty="0" smtClean="0">
                <a:latin typeface="+mj-lt"/>
              </a:rPr>
              <a:t>CHALLENGES</a:t>
            </a:r>
            <a:endParaRPr lang="en-GB" sz="6000" dirty="0">
              <a:latin typeface="+mj-lt"/>
            </a:endParaRPr>
          </a:p>
        </p:txBody>
      </p:sp>
      <p:sp>
        <p:nvSpPr>
          <p:cNvPr id="4" name="Content Placeholder 2"/>
          <p:cNvSpPr>
            <a:spLocks noGrp="1"/>
          </p:cNvSpPr>
          <p:nvPr>
            <p:ph idx="1"/>
          </p:nvPr>
        </p:nvSpPr>
        <p:spPr>
          <a:xfrm>
            <a:off x="323528" y="1844824"/>
            <a:ext cx="8568952" cy="4032448"/>
          </a:xfrm>
        </p:spPr>
        <p:txBody>
          <a:bodyPr/>
          <a:lstStyle/>
          <a:p>
            <a:r>
              <a:rPr lang="en-GB" sz="2400" dirty="0" smtClean="0"/>
              <a:t>As </a:t>
            </a:r>
            <a:r>
              <a:rPr lang="en-GB" sz="2400" dirty="0"/>
              <a:t>more schools become academies, and form multi-academy trusts, there is a big challenge in the system to develop the kinds of leadership and governance that will deliver success in the future.</a:t>
            </a:r>
          </a:p>
          <a:p>
            <a:r>
              <a:rPr lang="en-GB" sz="2400" dirty="0"/>
              <a:t>And as the system changes there is a challenge for the local authority to adapt its services and to work in even more robust partnership with schools to ensure the right services are available and all children are supported, with a sense of shared responsibility for the needs of all children and young people. </a:t>
            </a:r>
            <a:br>
              <a:rPr lang="en-GB" sz="2400" dirty="0"/>
            </a:br>
            <a:endParaRPr lang="en-GB" sz="2400" dirty="0">
              <a:latin typeface="+mj-lt"/>
            </a:endParaRPr>
          </a:p>
        </p:txBody>
      </p:sp>
    </p:spTree>
    <p:extLst>
      <p:ext uri="{BB962C8B-B14F-4D97-AF65-F5344CB8AC3E}">
        <p14:creationId xmlns:p14="http://schemas.microsoft.com/office/powerpoint/2010/main" val="1509133404"/>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Up Arrow Callout 21"/>
          <p:cNvSpPr/>
          <p:nvPr/>
        </p:nvSpPr>
        <p:spPr>
          <a:xfrm>
            <a:off x="683568" y="1412776"/>
            <a:ext cx="7848872" cy="432048"/>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62729732"/>
              </p:ext>
            </p:extLst>
          </p:nvPr>
        </p:nvGraphicFramePr>
        <p:xfrm>
          <a:off x="250825" y="188640"/>
          <a:ext cx="8642350" cy="5951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ight Arrow 6"/>
          <p:cNvSpPr/>
          <p:nvPr/>
        </p:nvSpPr>
        <p:spPr>
          <a:xfrm>
            <a:off x="5940151" y="728776"/>
            <a:ext cx="2808000" cy="68400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fontAlgn="base">
              <a:spcBef>
                <a:spcPct val="0"/>
              </a:spcBef>
              <a:spcAft>
                <a:spcPct val="0"/>
              </a:spcAft>
            </a:pPr>
            <a:endParaRPr lang="en-GB" b="1" dirty="0">
              <a:solidFill>
                <a:prstClr val="white"/>
              </a:solidFill>
            </a:endParaRPr>
          </a:p>
        </p:txBody>
      </p:sp>
      <p:sp>
        <p:nvSpPr>
          <p:cNvPr id="10" name="Right Arrow 9"/>
          <p:cNvSpPr/>
          <p:nvPr/>
        </p:nvSpPr>
        <p:spPr>
          <a:xfrm>
            <a:off x="5940152" y="116632"/>
            <a:ext cx="2808000" cy="68400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fontAlgn="base">
              <a:spcBef>
                <a:spcPct val="0"/>
              </a:spcBef>
              <a:spcAft>
                <a:spcPct val="0"/>
              </a:spcAft>
            </a:pPr>
            <a:r>
              <a:rPr lang="en-GB" b="1" dirty="0">
                <a:solidFill>
                  <a:prstClr val="white"/>
                </a:solidFill>
              </a:rPr>
              <a:t>May </a:t>
            </a:r>
            <a:r>
              <a:rPr lang="en-GB" b="1" dirty="0" smtClean="0">
                <a:solidFill>
                  <a:prstClr val="white"/>
                </a:solidFill>
              </a:rPr>
              <a:t>2016 </a:t>
            </a:r>
            <a:r>
              <a:rPr lang="en-GB" b="1" dirty="0">
                <a:solidFill>
                  <a:prstClr val="white"/>
                </a:solidFill>
              </a:rPr>
              <a:t>- 22.7%</a:t>
            </a:r>
          </a:p>
        </p:txBody>
      </p:sp>
      <p:sp>
        <p:nvSpPr>
          <p:cNvPr id="11" name="Right Arrow 10"/>
          <p:cNvSpPr/>
          <p:nvPr/>
        </p:nvSpPr>
        <p:spPr>
          <a:xfrm>
            <a:off x="5940151" y="2024768"/>
            <a:ext cx="2808000" cy="68400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fontAlgn="base">
              <a:spcBef>
                <a:spcPct val="0"/>
              </a:spcBef>
              <a:spcAft>
                <a:spcPct val="0"/>
              </a:spcAft>
            </a:pPr>
            <a:r>
              <a:rPr lang="en-GB" b="1" dirty="0">
                <a:solidFill>
                  <a:prstClr val="white"/>
                </a:solidFill>
              </a:rPr>
              <a:t>Aug 2016 - </a:t>
            </a:r>
            <a:r>
              <a:rPr lang="en-GB" b="1" dirty="0" smtClean="0"/>
              <a:t>6.08%</a:t>
            </a:r>
            <a:endParaRPr lang="en-GB" b="1" dirty="0">
              <a:solidFill>
                <a:prstClr val="white"/>
              </a:solidFill>
            </a:endParaRPr>
          </a:p>
        </p:txBody>
      </p:sp>
      <p:sp>
        <p:nvSpPr>
          <p:cNvPr id="12" name="Right Arrow 11"/>
          <p:cNvSpPr/>
          <p:nvPr/>
        </p:nvSpPr>
        <p:spPr>
          <a:xfrm>
            <a:off x="5950412" y="2564904"/>
            <a:ext cx="2808000" cy="68400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fontAlgn="base">
              <a:spcBef>
                <a:spcPct val="0"/>
              </a:spcBef>
              <a:spcAft>
                <a:spcPct val="0"/>
              </a:spcAft>
            </a:pPr>
            <a:r>
              <a:rPr lang="en-GB" b="1" dirty="0">
                <a:solidFill>
                  <a:schemeClr val="bg1"/>
                </a:solidFill>
              </a:rPr>
              <a:t>Aug 2016 - 8.81%</a:t>
            </a:r>
            <a:endParaRPr lang="en-GB" b="1" dirty="0">
              <a:solidFill>
                <a:prstClr val="white"/>
              </a:solidFill>
            </a:endParaRPr>
          </a:p>
        </p:txBody>
      </p:sp>
      <p:sp>
        <p:nvSpPr>
          <p:cNvPr id="13" name="Right Arrow 12"/>
          <p:cNvSpPr/>
          <p:nvPr/>
        </p:nvSpPr>
        <p:spPr>
          <a:xfrm>
            <a:off x="5950412" y="3177048"/>
            <a:ext cx="2808000" cy="68400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fontAlgn="base">
              <a:spcBef>
                <a:spcPct val="0"/>
              </a:spcBef>
              <a:spcAft>
                <a:spcPct val="0"/>
              </a:spcAft>
            </a:pPr>
            <a:r>
              <a:rPr lang="en-GB" b="1" dirty="0" smtClean="0">
                <a:solidFill>
                  <a:prstClr val="white"/>
                </a:solidFill>
              </a:rPr>
              <a:t>July 2016 - 1,061</a:t>
            </a:r>
            <a:r>
              <a:rPr lang="en-GB" b="1" dirty="0" smtClean="0">
                <a:solidFill>
                  <a:srgbClr val="FF0000"/>
                </a:solidFill>
              </a:rPr>
              <a:t> </a:t>
            </a:r>
            <a:endParaRPr lang="en-GB" dirty="0">
              <a:solidFill>
                <a:srgbClr val="FF0000"/>
              </a:solidFill>
            </a:endParaRPr>
          </a:p>
        </p:txBody>
      </p:sp>
      <p:sp>
        <p:nvSpPr>
          <p:cNvPr id="14" name="Right Arrow 13"/>
          <p:cNvSpPr/>
          <p:nvPr/>
        </p:nvSpPr>
        <p:spPr>
          <a:xfrm>
            <a:off x="5960022" y="3789040"/>
            <a:ext cx="2808000" cy="68400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fontAlgn="base">
              <a:spcBef>
                <a:spcPct val="0"/>
              </a:spcBef>
              <a:spcAft>
                <a:spcPct val="0"/>
              </a:spcAft>
            </a:pPr>
            <a:r>
              <a:rPr lang="en-GB" b="1" dirty="0" smtClean="0">
                <a:solidFill>
                  <a:prstClr val="white"/>
                </a:solidFill>
              </a:rPr>
              <a:t>2015/16 - 60</a:t>
            </a:r>
            <a:endParaRPr lang="en-GB" b="1" dirty="0">
              <a:solidFill>
                <a:prstClr val="white"/>
              </a:solidFill>
            </a:endParaRPr>
          </a:p>
        </p:txBody>
      </p:sp>
      <p:sp>
        <p:nvSpPr>
          <p:cNvPr id="15" name="Right Arrow 14"/>
          <p:cNvSpPr/>
          <p:nvPr/>
        </p:nvSpPr>
        <p:spPr>
          <a:xfrm>
            <a:off x="5940152" y="4336100"/>
            <a:ext cx="2808000" cy="68400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fontAlgn="base">
              <a:spcBef>
                <a:spcPct val="0"/>
              </a:spcBef>
              <a:spcAft>
                <a:spcPct val="0"/>
              </a:spcAft>
            </a:pPr>
            <a:r>
              <a:rPr lang="en-GB" b="1" dirty="0" smtClean="0">
                <a:solidFill>
                  <a:prstClr val="white"/>
                </a:solidFill>
              </a:rPr>
              <a:t>2016 - 9,853</a:t>
            </a:r>
            <a:endParaRPr lang="en-GB" b="1" dirty="0">
              <a:solidFill>
                <a:prstClr val="white"/>
              </a:solidFill>
            </a:endParaRPr>
          </a:p>
        </p:txBody>
      </p:sp>
      <p:sp>
        <p:nvSpPr>
          <p:cNvPr id="16" name="Right Arrow 15"/>
          <p:cNvSpPr/>
          <p:nvPr/>
        </p:nvSpPr>
        <p:spPr>
          <a:xfrm>
            <a:off x="5940152" y="5445224"/>
            <a:ext cx="2808000" cy="68400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fontAlgn="base">
              <a:spcBef>
                <a:spcPct val="0"/>
              </a:spcBef>
              <a:spcAft>
                <a:spcPct val="0"/>
              </a:spcAft>
            </a:pPr>
            <a:r>
              <a:rPr lang="en-GB" b="1" dirty="0">
                <a:solidFill>
                  <a:schemeClr val="bg1"/>
                </a:solidFill>
              </a:rPr>
              <a:t>2015/16 </a:t>
            </a:r>
            <a:r>
              <a:rPr lang="en-GB" b="1" dirty="0" smtClean="0">
                <a:solidFill>
                  <a:schemeClr val="bg1"/>
                </a:solidFill>
              </a:rPr>
              <a:t>- </a:t>
            </a:r>
            <a:r>
              <a:rPr lang="en-GB" b="1" dirty="0">
                <a:solidFill>
                  <a:schemeClr val="bg1"/>
                </a:solidFill>
              </a:rPr>
              <a:t>2,592</a:t>
            </a:r>
          </a:p>
        </p:txBody>
      </p:sp>
      <p:sp>
        <p:nvSpPr>
          <p:cNvPr id="17" name="Right Arrow 16"/>
          <p:cNvSpPr/>
          <p:nvPr/>
        </p:nvSpPr>
        <p:spPr>
          <a:xfrm>
            <a:off x="5982512" y="4869160"/>
            <a:ext cx="2808000" cy="68400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fontAlgn="base">
              <a:spcBef>
                <a:spcPct val="0"/>
              </a:spcBef>
              <a:spcAft>
                <a:spcPct val="0"/>
              </a:spcAft>
            </a:pPr>
            <a:r>
              <a:rPr lang="en-GB" b="1" dirty="0" smtClean="0">
                <a:solidFill>
                  <a:prstClr val="white"/>
                </a:solidFill>
              </a:rPr>
              <a:t>July 2016 </a:t>
            </a:r>
            <a:r>
              <a:rPr lang="en-GB" b="1" dirty="0">
                <a:solidFill>
                  <a:prstClr val="white"/>
                </a:solidFill>
              </a:rPr>
              <a:t>-</a:t>
            </a:r>
            <a:r>
              <a:rPr lang="en-GB" b="1" dirty="0" smtClean="0">
                <a:solidFill>
                  <a:prstClr val="white"/>
                </a:solidFill>
              </a:rPr>
              <a:t> 81.5%</a:t>
            </a:r>
            <a:endParaRPr lang="en-GB" b="1" dirty="0">
              <a:solidFill>
                <a:srgbClr val="FF0000"/>
              </a:solidFill>
            </a:endParaRPr>
          </a:p>
        </p:txBody>
      </p:sp>
      <p:sp>
        <p:nvSpPr>
          <p:cNvPr id="4" name="TextBox 3"/>
          <p:cNvSpPr txBox="1"/>
          <p:nvPr/>
        </p:nvSpPr>
        <p:spPr>
          <a:xfrm>
            <a:off x="395536" y="800632"/>
            <a:ext cx="2808312" cy="800219"/>
          </a:xfrm>
          <a:prstGeom prst="rect">
            <a:avLst/>
          </a:prstGeom>
          <a:noFill/>
        </p:spPr>
        <p:txBody>
          <a:bodyPr wrap="square" rtlCol="0">
            <a:spAutoFit/>
          </a:bodyPr>
          <a:lstStyle/>
          <a:p>
            <a:pPr lvl="0" algn="ctr"/>
            <a:r>
              <a:rPr lang="en-GB" sz="1400" b="1" dirty="0">
                <a:solidFill>
                  <a:schemeClr val="bg1"/>
                </a:solidFill>
              </a:rPr>
              <a:t>Numbers </a:t>
            </a:r>
            <a:r>
              <a:rPr lang="en-GB" sz="1400" b="1" dirty="0" smtClean="0">
                <a:solidFill>
                  <a:schemeClr val="bg1"/>
                </a:solidFill>
              </a:rPr>
              <a:t>of </a:t>
            </a:r>
            <a:r>
              <a:rPr lang="en-GB" sz="1400" b="1" dirty="0">
                <a:solidFill>
                  <a:schemeClr val="bg1"/>
                </a:solidFill>
              </a:rPr>
              <a:t>CYP&amp;F supported by </a:t>
            </a:r>
            <a:r>
              <a:rPr lang="en-GB" sz="1400" b="1" dirty="0" smtClean="0">
                <a:solidFill>
                  <a:schemeClr val="bg1"/>
                </a:solidFill>
              </a:rPr>
              <a:t>EHPS </a:t>
            </a:r>
            <a:r>
              <a:rPr lang="en-GB" sz="1400" b="1" dirty="0">
                <a:solidFill>
                  <a:schemeClr val="bg1"/>
                </a:solidFill>
              </a:rPr>
              <a:t>in units </a:t>
            </a:r>
            <a:r>
              <a:rPr lang="en-GB" sz="1400" b="1" dirty="0" smtClean="0">
                <a:solidFill>
                  <a:schemeClr val="bg1"/>
                </a:solidFill>
              </a:rPr>
              <a:t>0-18 </a:t>
            </a:r>
            <a:r>
              <a:rPr lang="en-GB" sz="1400" b="1" dirty="0">
                <a:solidFill>
                  <a:schemeClr val="bg1"/>
                </a:solidFill>
              </a:rPr>
              <a:t>year </a:t>
            </a:r>
            <a:r>
              <a:rPr lang="en-GB" sz="1400" b="1" dirty="0" smtClean="0">
                <a:solidFill>
                  <a:schemeClr val="bg1"/>
                </a:solidFill>
              </a:rPr>
              <a:t>olds</a:t>
            </a:r>
          </a:p>
          <a:p>
            <a:endParaRPr lang="en-GB" dirty="0"/>
          </a:p>
        </p:txBody>
      </p:sp>
      <p:sp>
        <p:nvSpPr>
          <p:cNvPr id="6" name="TextBox 5"/>
          <p:cNvSpPr txBox="1"/>
          <p:nvPr/>
        </p:nvSpPr>
        <p:spPr>
          <a:xfrm>
            <a:off x="3563888" y="899428"/>
            <a:ext cx="2088232" cy="369332"/>
          </a:xfrm>
          <a:prstGeom prst="rect">
            <a:avLst/>
          </a:prstGeom>
          <a:noFill/>
        </p:spPr>
        <p:txBody>
          <a:bodyPr wrap="square" rtlCol="0">
            <a:spAutoFit/>
          </a:bodyPr>
          <a:lstStyle/>
          <a:p>
            <a:pPr marL="285750" indent="-285750">
              <a:buFont typeface="Arial" panose="020B0604020202020204" pitchFamily="34" charset="0"/>
              <a:buChar char="•"/>
            </a:pPr>
            <a:r>
              <a:rPr lang="en-GB" dirty="0"/>
              <a:t>Sep 2015 </a:t>
            </a:r>
            <a:r>
              <a:rPr lang="en-GB" dirty="0" smtClean="0"/>
              <a:t>– 5,211</a:t>
            </a:r>
            <a:endParaRPr lang="en-GB" dirty="0"/>
          </a:p>
        </p:txBody>
      </p:sp>
      <p:sp>
        <p:nvSpPr>
          <p:cNvPr id="8" name="TextBox 7"/>
          <p:cNvSpPr txBox="1"/>
          <p:nvPr/>
        </p:nvSpPr>
        <p:spPr>
          <a:xfrm>
            <a:off x="5950412" y="899428"/>
            <a:ext cx="2293996" cy="369332"/>
          </a:xfrm>
          <a:prstGeom prst="rect">
            <a:avLst/>
          </a:prstGeom>
          <a:noFill/>
        </p:spPr>
        <p:txBody>
          <a:bodyPr wrap="square" rtlCol="0">
            <a:spAutoFit/>
          </a:bodyPr>
          <a:lstStyle/>
          <a:p>
            <a:pPr algn="ctr"/>
            <a:r>
              <a:rPr lang="en-GB" b="1" dirty="0">
                <a:solidFill>
                  <a:schemeClr val="bg1"/>
                </a:solidFill>
              </a:rPr>
              <a:t>Sep 2016 </a:t>
            </a:r>
            <a:r>
              <a:rPr lang="en-GB" b="1" dirty="0" smtClean="0">
                <a:solidFill>
                  <a:schemeClr val="bg1"/>
                </a:solidFill>
              </a:rPr>
              <a:t>– 6,300 </a:t>
            </a:r>
            <a:endParaRPr lang="en-GB" b="1" dirty="0">
              <a:solidFill>
                <a:schemeClr val="bg1"/>
              </a:solidFill>
            </a:endParaRPr>
          </a:p>
        </p:txBody>
      </p:sp>
      <p:sp>
        <p:nvSpPr>
          <p:cNvPr id="9" name="TextBox 8"/>
          <p:cNvSpPr txBox="1"/>
          <p:nvPr/>
        </p:nvSpPr>
        <p:spPr>
          <a:xfrm>
            <a:off x="383586" y="2182102"/>
            <a:ext cx="2952328" cy="369332"/>
          </a:xfrm>
          <a:prstGeom prst="rect">
            <a:avLst/>
          </a:prstGeom>
          <a:noFill/>
        </p:spPr>
        <p:txBody>
          <a:bodyPr wrap="square" rtlCol="0">
            <a:spAutoFit/>
          </a:bodyPr>
          <a:lstStyle/>
          <a:p>
            <a:pPr lvl="0"/>
            <a:r>
              <a:rPr lang="en-GB" b="1" dirty="0">
                <a:solidFill>
                  <a:schemeClr val="bg1"/>
                </a:solidFill>
              </a:rPr>
              <a:t>NEETS (Year 12, 13 and </a:t>
            </a:r>
            <a:r>
              <a:rPr lang="en-GB" b="1" dirty="0" smtClean="0">
                <a:solidFill>
                  <a:schemeClr val="bg1"/>
                </a:solidFill>
              </a:rPr>
              <a:t>14)</a:t>
            </a:r>
          </a:p>
        </p:txBody>
      </p:sp>
      <p:sp>
        <p:nvSpPr>
          <p:cNvPr id="18" name="TextBox 17"/>
          <p:cNvSpPr txBox="1"/>
          <p:nvPr/>
        </p:nvSpPr>
        <p:spPr>
          <a:xfrm>
            <a:off x="395536" y="4941168"/>
            <a:ext cx="2808312" cy="584775"/>
          </a:xfrm>
          <a:prstGeom prst="rect">
            <a:avLst/>
          </a:prstGeom>
          <a:noFill/>
        </p:spPr>
        <p:txBody>
          <a:bodyPr wrap="square" rtlCol="0">
            <a:spAutoFit/>
          </a:bodyPr>
          <a:lstStyle/>
          <a:p>
            <a:pPr lvl="0" algn="ctr">
              <a:defRPr/>
            </a:pPr>
            <a:r>
              <a:rPr lang="en-GB" sz="1600" b="1" dirty="0" smtClean="0">
                <a:solidFill>
                  <a:schemeClr val="bg1"/>
                </a:solidFill>
              </a:rPr>
              <a:t>Cases </a:t>
            </a:r>
            <a:r>
              <a:rPr lang="en-GB" sz="1600" b="1" dirty="0">
                <a:solidFill>
                  <a:schemeClr val="bg1"/>
                </a:solidFill>
              </a:rPr>
              <a:t>Closed with Outcomes </a:t>
            </a:r>
            <a:r>
              <a:rPr lang="en-GB" sz="1600" b="1" dirty="0" smtClean="0">
                <a:solidFill>
                  <a:schemeClr val="bg1"/>
                </a:solidFill>
              </a:rPr>
              <a:t>Achieved</a:t>
            </a:r>
            <a:endParaRPr lang="en-GB" sz="1600" dirty="0">
              <a:solidFill>
                <a:schemeClr val="bg1"/>
              </a:solidFill>
            </a:endParaRPr>
          </a:p>
        </p:txBody>
      </p:sp>
      <p:sp>
        <p:nvSpPr>
          <p:cNvPr id="20" name="TextBox 19"/>
          <p:cNvSpPr txBox="1"/>
          <p:nvPr/>
        </p:nvSpPr>
        <p:spPr>
          <a:xfrm>
            <a:off x="683568" y="1490881"/>
            <a:ext cx="7848872" cy="353943"/>
          </a:xfrm>
          <a:prstGeom prst="rect">
            <a:avLst/>
          </a:prstGeom>
          <a:noFill/>
        </p:spPr>
        <p:txBody>
          <a:bodyPr wrap="square" rtlCol="0">
            <a:spAutoFit/>
          </a:bodyPr>
          <a:lstStyle/>
          <a:p>
            <a:pPr algn="ctr"/>
            <a:r>
              <a:rPr lang="en-GB" sz="1700" b="1" dirty="0" smtClean="0">
                <a:solidFill>
                  <a:schemeClr val="bg1"/>
                </a:solidFill>
              </a:rPr>
              <a:t>There are also 92,000 children supported by EHPS in universal settings </a:t>
            </a:r>
            <a:endParaRPr lang="en-GB" sz="1700" b="1" dirty="0">
              <a:solidFill>
                <a:schemeClr val="bg1"/>
              </a:solidFill>
            </a:endParaRPr>
          </a:p>
        </p:txBody>
      </p:sp>
      <p:sp>
        <p:nvSpPr>
          <p:cNvPr id="23" name="TextBox 22"/>
          <p:cNvSpPr txBox="1"/>
          <p:nvPr/>
        </p:nvSpPr>
        <p:spPr>
          <a:xfrm>
            <a:off x="3563888" y="3951564"/>
            <a:ext cx="2088232" cy="369332"/>
          </a:xfrm>
          <a:prstGeom prst="rect">
            <a:avLst/>
          </a:prstGeom>
          <a:noFill/>
        </p:spPr>
        <p:txBody>
          <a:bodyPr wrap="square" rtlCol="0">
            <a:spAutoFit/>
          </a:bodyPr>
          <a:lstStyle/>
          <a:p>
            <a:pPr marL="285750" indent="-285750">
              <a:buFont typeface="Arial" panose="020B0604020202020204" pitchFamily="34" charset="0"/>
              <a:buChar char="•"/>
            </a:pPr>
            <a:r>
              <a:rPr lang="en-GB" dirty="0" smtClean="0"/>
              <a:t>2014/15 - 109</a:t>
            </a:r>
            <a:endParaRPr lang="en-GB" dirty="0"/>
          </a:p>
        </p:txBody>
      </p:sp>
    </p:spTree>
    <p:extLst>
      <p:ext uri="{BB962C8B-B14F-4D97-AF65-F5344CB8AC3E}">
        <p14:creationId xmlns:p14="http://schemas.microsoft.com/office/powerpoint/2010/main" val="2415507345"/>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89204" y="1124744"/>
            <a:ext cx="4703276" cy="2994058"/>
          </a:xfrm>
        </p:spPr>
        <p:txBody>
          <a:bodyPr/>
          <a:lstStyle/>
          <a:p>
            <a:pPr lvl="0">
              <a:lnSpc>
                <a:spcPct val="115000"/>
              </a:lnSpc>
              <a:spcAft>
                <a:spcPts val="600"/>
              </a:spcAft>
              <a:buFont typeface="Arial"/>
              <a:buChar char="–"/>
              <a:tabLst>
                <a:tab pos="457200" algn="l"/>
              </a:tabLst>
            </a:pPr>
            <a:r>
              <a:rPr lang="en-GB" sz="1600" b="1" dirty="0" smtClean="0">
                <a:latin typeface="Calibri"/>
                <a:ea typeface="Calibri"/>
                <a:cs typeface="Times New Roman"/>
              </a:rPr>
              <a:t>Single </a:t>
            </a:r>
            <a:r>
              <a:rPr lang="en-GB" sz="1600" b="1" dirty="0">
                <a:latin typeface="Calibri"/>
                <a:ea typeface="Calibri"/>
                <a:cs typeface="Times New Roman"/>
              </a:rPr>
              <a:t>Point of Access/Early Help Triage: </a:t>
            </a:r>
            <a:r>
              <a:rPr lang="en-GB" sz="1600" dirty="0">
                <a:latin typeface="Calibri"/>
                <a:ea typeface="Calibri"/>
                <a:cs typeface="Times New Roman"/>
              </a:rPr>
              <a:t>Will direct partners to the relevant part of these </a:t>
            </a:r>
            <a:r>
              <a:rPr lang="en-GB" sz="1600" dirty="0" smtClean="0">
                <a:latin typeface="Calibri"/>
                <a:ea typeface="Calibri"/>
                <a:cs typeface="Times New Roman"/>
              </a:rPr>
              <a:t>systems</a:t>
            </a:r>
            <a:endParaRPr lang="en-GB" sz="1600" dirty="0">
              <a:latin typeface="Calibri"/>
              <a:ea typeface="Calibri"/>
              <a:cs typeface="Times New Roman"/>
            </a:endParaRPr>
          </a:p>
          <a:p>
            <a:pPr lvl="0">
              <a:lnSpc>
                <a:spcPct val="115000"/>
              </a:lnSpc>
              <a:spcAft>
                <a:spcPts val="600"/>
              </a:spcAft>
              <a:buFont typeface="Arial"/>
              <a:buChar char="–"/>
              <a:tabLst>
                <a:tab pos="457200" algn="l"/>
              </a:tabLst>
            </a:pPr>
            <a:r>
              <a:rPr lang="en-GB" sz="1600" b="1" dirty="0">
                <a:latin typeface="Calibri"/>
                <a:ea typeface="Calibri"/>
                <a:cs typeface="Times New Roman"/>
              </a:rPr>
              <a:t>Specialist:</a:t>
            </a:r>
            <a:r>
              <a:rPr lang="en-GB" sz="1600" dirty="0">
                <a:latin typeface="Calibri"/>
                <a:ea typeface="Calibri"/>
                <a:cs typeface="Times New Roman"/>
              </a:rPr>
              <a:t> Assessment, diagnosis and treatment. Supporting children who need a Targeted or Specialist mental health service, including behaviour issues or where the impact of trauma, abuse, neglect or attachment needs that are severely impacting on their mental </a:t>
            </a:r>
            <a:r>
              <a:rPr lang="en-GB" sz="1600" dirty="0" smtClean="0">
                <a:latin typeface="Calibri"/>
                <a:ea typeface="Calibri"/>
                <a:cs typeface="Times New Roman"/>
              </a:rPr>
              <a:t>health</a:t>
            </a:r>
            <a:endParaRPr lang="en-GB" sz="1600" dirty="0">
              <a:latin typeface="Calibri"/>
              <a:ea typeface="Calibri"/>
              <a:cs typeface="Times New Roman"/>
            </a:endParaRPr>
          </a:p>
          <a:p>
            <a:endParaRPr lang="en-GB" dirty="0">
              <a:solidFill>
                <a:schemeClr val="tx2"/>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251520" y="1049243"/>
            <a:ext cx="3672408" cy="2811805"/>
          </a:xfrm>
          <a:prstGeom prst="rect">
            <a:avLst/>
          </a:prstGeom>
        </p:spPr>
      </p:pic>
      <p:sp>
        <p:nvSpPr>
          <p:cNvPr id="5" name="TextBox 4"/>
          <p:cNvSpPr txBox="1"/>
          <p:nvPr/>
        </p:nvSpPr>
        <p:spPr>
          <a:xfrm>
            <a:off x="251520" y="3933056"/>
            <a:ext cx="8874204" cy="2582245"/>
          </a:xfrm>
          <a:prstGeom prst="rect">
            <a:avLst/>
          </a:prstGeom>
          <a:noFill/>
        </p:spPr>
        <p:txBody>
          <a:bodyPr wrap="square" rtlCol="0">
            <a:spAutoFit/>
          </a:bodyPr>
          <a:lstStyle/>
          <a:p>
            <a:pPr fontAlgn="base">
              <a:lnSpc>
                <a:spcPct val="115000"/>
              </a:lnSpc>
              <a:spcBef>
                <a:spcPct val="0"/>
              </a:spcBef>
              <a:spcAft>
                <a:spcPts val="600"/>
              </a:spcAft>
              <a:buFont typeface="Arial"/>
              <a:buChar char="–"/>
              <a:tabLst>
                <a:tab pos="457200" algn="l"/>
              </a:tabLst>
            </a:pPr>
            <a:r>
              <a:rPr lang="en-GB" sz="1600" b="1" dirty="0" smtClean="0">
                <a:ea typeface="Calibri"/>
                <a:cs typeface="Times New Roman"/>
              </a:rPr>
              <a:t> Targeted</a:t>
            </a:r>
            <a:r>
              <a:rPr lang="en-GB" sz="1600" dirty="0">
                <a:ea typeface="Calibri"/>
                <a:cs typeface="Times New Roman"/>
              </a:rPr>
              <a:t>: Interventions for emotional wellbeing issues, or undiagnosed/unspecified mental health needs. </a:t>
            </a:r>
            <a:r>
              <a:rPr lang="en-GB" sz="1600" b="1" i="1" dirty="0">
                <a:ea typeface="Calibri"/>
                <a:cs typeface="Times New Roman"/>
              </a:rPr>
              <a:t>Aligned with the Early Help and Preventative Service with a clinically qualified Emotional Health and wellbeing worker </a:t>
            </a:r>
            <a:r>
              <a:rPr lang="en-GB" sz="1600" b="1" i="1" dirty="0" smtClean="0">
                <a:ea typeface="Calibri"/>
                <a:cs typeface="Times New Roman"/>
              </a:rPr>
              <a:t>based in </a:t>
            </a:r>
            <a:r>
              <a:rPr lang="en-GB" sz="1600" b="1" i="1" dirty="0">
                <a:ea typeface="Calibri"/>
                <a:cs typeface="Times New Roman"/>
              </a:rPr>
              <a:t>every Early Help Unit</a:t>
            </a:r>
            <a:endParaRPr lang="en-GB" sz="1600" dirty="0">
              <a:ea typeface="Calibri"/>
              <a:cs typeface="Times New Roman"/>
            </a:endParaRPr>
          </a:p>
          <a:p>
            <a:pPr fontAlgn="base">
              <a:lnSpc>
                <a:spcPct val="115000"/>
              </a:lnSpc>
              <a:spcBef>
                <a:spcPct val="0"/>
              </a:spcBef>
              <a:spcAft>
                <a:spcPts val="600"/>
              </a:spcAft>
              <a:buFont typeface="Arial"/>
              <a:buChar char="–"/>
              <a:tabLst>
                <a:tab pos="457200" algn="l"/>
              </a:tabLst>
            </a:pPr>
            <a:r>
              <a:rPr lang="en-GB" sz="1600" b="1" dirty="0" smtClean="0">
                <a:ea typeface="Calibri"/>
                <a:cs typeface="Times New Roman"/>
              </a:rPr>
              <a:t> Health </a:t>
            </a:r>
            <a:r>
              <a:rPr lang="en-GB" sz="1600" b="1" dirty="0">
                <a:ea typeface="Calibri"/>
                <a:cs typeface="Times New Roman"/>
              </a:rPr>
              <a:t>Needs PRU:</a:t>
            </a:r>
            <a:r>
              <a:rPr lang="en-GB" sz="1600" dirty="0">
                <a:ea typeface="Calibri"/>
                <a:cs typeface="Times New Roman"/>
              </a:rPr>
              <a:t> clinical specialists working alongside</a:t>
            </a:r>
            <a:r>
              <a:rPr lang="en-GB" sz="1600" b="1" dirty="0">
                <a:ea typeface="Calibri"/>
                <a:cs typeface="Times New Roman"/>
              </a:rPr>
              <a:t> </a:t>
            </a:r>
            <a:r>
              <a:rPr lang="en-GB" sz="1600" dirty="0">
                <a:ea typeface="Calibri"/>
                <a:cs typeface="Times New Roman"/>
              </a:rPr>
              <a:t>the Health needs PRU to assist with re -integration to mainstream school where there has been a diagnosed mental health </a:t>
            </a:r>
            <a:r>
              <a:rPr lang="en-GB" sz="1600" dirty="0" smtClean="0">
                <a:ea typeface="Calibri"/>
                <a:cs typeface="Times New Roman"/>
              </a:rPr>
              <a:t>concern</a:t>
            </a:r>
            <a:endParaRPr lang="en-GB" sz="1600" dirty="0">
              <a:ea typeface="Calibri"/>
              <a:cs typeface="Times New Roman"/>
            </a:endParaRPr>
          </a:p>
          <a:p>
            <a:pPr fontAlgn="base">
              <a:lnSpc>
                <a:spcPct val="115000"/>
              </a:lnSpc>
              <a:spcBef>
                <a:spcPct val="0"/>
              </a:spcBef>
              <a:spcAft>
                <a:spcPts val="600"/>
              </a:spcAft>
              <a:buFont typeface="Arial"/>
              <a:buChar char="–"/>
              <a:tabLst>
                <a:tab pos="457200" algn="l"/>
              </a:tabLst>
            </a:pPr>
            <a:r>
              <a:rPr lang="en-GB" sz="1600" b="1" dirty="0" smtClean="0">
                <a:ea typeface="Calibri"/>
                <a:cs typeface="Times New Roman"/>
              </a:rPr>
              <a:t> School </a:t>
            </a:r>
            <a:r>
              <a:rPr lang="en-GB" sz="1600" b="1" dirty="0">
                <a:ea typeface="Calibri"/>
                <a:cs typeface="Times New Roman"/>
              </a:rPr>
              <a:t>Public Health Service: </a:t>
            </a:r>
            <a:r>
              <a:rPr lang="en-GB" sz="1600" dirty="0">
                <a:ea typeface="Calibri"/>
                <a:cs typeface="Times New Roman"/>
              </a:rPr>
              <a:t>Supports schools to promote good general health and emotional </a:t>
            </a:r>
            <a:r>
              <a:rPr lang="en-GB" sz="1600" dirty="0" smtClean="0">
                <a:ea typeface="Calibri"/>
                <a:cs typeface="Times New Roman"/>
              </a:rPr>
              <a:t>wellbeing.</a:t>
            </a:r>
            <a:endParaRPr lang="en-GB" sz="1600" dirty="0">
              <a:ea typeface="Calibri"/>
              <a:cs typeface="Times New Roman"/>
            </a:endParaRPr>
          </a:p>
          <a:p>
            <a:pPr fontAlgn="base">
              <a:spcBef>
                <a:spcPct val="0"/>
              </a:spcBef>
              <a:spcAft>
                <a:spcPct val="0"/>
              </a:spcAft>
            </a:pPr>
            <a:endParaRPr lang="en-GB" dirty="0">
              <a:solidFill>
                <a:prstClr val="black"/>
              </a:solidFill>
              <a:latin typeface="Arial" charset="0"/>
            </a:endParaRPr>
          </a:p>
        </p:txBody>
      </p:sp>
      <p:sp>
        <p:nvSpPr>
          <p:cNvPr id="6" name="TextBox 5"/>
          <p:cNvSpPr txBox="1"/>
          <p:nvPr/>
        </p:nvSpPr>
        <p:spPr>
          <a:xfrm>
            <a:off x="-18276" y="9555"/>
            <a:ext cx="9144000" cy="1292662"/>
          </a:xfrm>
          <a:prstGeom prst="rect">
            <a:avLst/>
          </a:prstGeom>
          <a:noFill/>
        </p:spPr>
        <p:txBody>
          <a:bodyPr wrap="square" rtlCol="0">
            <a:spAutoFit/>
          </a:bodyPr>
          <a:lstStyle/>
          <a:p>
            <a:pPr algn="ctr" fontAlgn="base">
              <a:spcBef>
                <a:spcPct val="0"/>
              </a:spcBef>
              <a:spcAft>
                <a:spcPct val="0"/>
              </a:spcAft>
            </a:pPr>
            <a:r>
              <a:rPr lang="en-GB" sz="2000" b="1" dirty="0" smtClean="0">
                <a:solidFill>
                  <a:srgbClr val="4283C4"/>
                </a:solidFill>
                <a:latin typeface="+mj-lt"/>
                <a:ea typeface="Calibri"/>
                <a:cs typeface="Times New Roman"/>
              </a:rPr>
              <a:t>THE </a:t>
            </a:r>
            <a:r>
              <a:rPr lang="en-GB" sz="2000" b="1" u="sng" dirty="0" smtClean="0">
                <a:solidFill>
                  <a:srgbClr val="4283C4"/>
                </a:solidFill>
                <a:latin typeface="+mj-lt"/>
                <a:ea typeface="Calibri"/>
                <a:cs typeface="Times New Roman"/>
              </a:rPr>
              <a:t>KENT EMOTIONAL HEALTH AND WELLBEING MODEL </a:t>
            </a:r>
            <a:r>
              <a:rPr lang="en-GB" sz="2000" b="1" dirty="0" smtClean="0">
                <a:solidFill>
                  <a:srgbClr val="4283C4"/>
                </a:solidFill>
                <a:latin typeface="+mj-lt"/>
                <a:ea typeface="Calibri"/>
                <a:cs typeface="Times New Roman"/>
              </a:rPr>
              <a:t>IS CURRENTLY PROGRESSING THROUGH PROCUREMENT AND WILL BE IN PLACE FOR APRIL 2017. THE SYSTEM HAS FIVE KEY ELEME</a:t>
            </a:r>
            <a:r>
              <a:rPr lang="en-GB" b="1" dirty="0" smtClean="0">
                <a:solidFill>
                  <a:srgbClr val="4283C4"/>
                </a:solidFill>
                <a:latin typeface="+mj-lt"/>
                <a:ea typeface="Calibri"/>
                <a:cs typeface="Times New Roman"/>
              </a:rPr>
              <a:t>NTS</a:t>
            </a:r>
          </a:p>
          <a:p>
            <a:pPr fontAlgn="base">
              <a:spcBef>
                <a:spcPct val="0"/>
              </a:spcBef>
              <a:spcAft>
                <a:spcPct val="0"/>
              </a:spcAft>
            </a:pPr>
            <a:endParaRPr lang="en-GB" dirty="0">
              <a:solidFill>
                <a:prstClr val="black"/>
              </a:solidFill>
              <a:latin typeface="Arial" charset="0"/>
            </a:endParaRPr>
          </a:p>
        </p:txBody>
      </p:sp>
    </p:spTree>
    <p:extLst>
      <p:ext uri="{BB962C8B-B14F-4D97-AF65-F5344CB8AC3E}">
        <p14:creationId xmlns:p14="http://schemas.microsoft.com/office/powerpoint/2010/main" val="839206818"/>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p:spPr>
        <p:txBody>
          <a:bodyPr>
            <a:noAutofit/>
          </a:bodyPr>
          <a:lstStyle/>
          <a:p>
            <a:r>
              <a:rPr lang="en-GB" sz="4000" dirty="0" smtClean="0">
                <a:latin typeface="+mj-lt"/>
              </a:rPr>
              <a:t>KENT EMOTIONAL HEALTH AND WELLBEING MODEL AND OFFER</a:t>
            </a:r>
            <a:endParaRPr lang="en-GB" sz="4000" dirty="0">
              <a:latin typeface="+mj-lt"/>
            </a:endParaRPr>
          </a:p>
        </p:txBody>
      </p:sp>
      <p:sp>
        <p:nvSpPr>
          <p:cNvPr id="3" name="Content Placeholder 2"/>
          <p:cNvSpPr>
            <a:spLocks noGrp="1"/>
          </p:cNvSpPr>
          <p:nvPr>
            <p:ph idx="1"/>
          </p:nvPr>
        </p:nvSpPr>
        <p:spPr>
          <a:xfrm>
            <a:off x="457200" y="1340769"/>
            <a:ext cx="8229600" cy="4608512"/>
          </a:xfrm>
        </p:spPr>
        <p:txBody>
          <a:bodyPr/>
          <a:lstStyle/>
          <a:p>
            <a:pPr marL="0" indent="0">
              <a:buNone/>
            </a:pPr>
            <a:r>
              <a:rPr lang="en-GB" sz="1800" b="1" dirty="0" smtClean="0">
                <a:solidFill>
                  <a:srgbClr val="4283C4"/>
                </a:solidFill>
                <a:latin typeface="+mn-lt"/>
              </a:rPr>
              <a:t>Public Health </a:t>
            </a:r>
          </a:p>
          <a:p>
            <a:r>
              <a:rPr lang="en-GB" sz="1800" dirty="0" smtClean="0">
                <a:latin typeface="+mn-lt"/>
              </a:rPr>
              <a:t>Universal Primary </a:t>
            </a:r>
            <a:r>
              <a:rPr lang="en-GB" sz="1800" dirty="0">
                <a:latin typeface="+mn-lt"/>
              </a:rPr>
              <a:t>Service (5-11</a:t>
            </a:r>
            <a:r>
              <a:rPr lang="en-GB" sz="1800" dirty="0" smtClean="0">
                <a:latin typeface="+mn-lt"/>
              </a:rPr>
              <a:t>)</a:t>
            </a:r>
            <a:endParaRPr lang="en-GB" sz="1800" dirty="0">
              <a:latin typeface="+mn-lt"/>
            </a:endParaRPr>
          </a:p>
          <a:p>
            <a:r>
              <a:rPr lang="en-GB" sz="1800" dirty="0" smtClean="0">
                <a:latin typeface="+mn-lt"/>
              </a:rPr>
              <a:t>Universal Adolescent </a:t>
            </a:r>
            <a:r>
              <a:rPr lang="en-GB" sz="1800" dirty="0">
                <a:latin typeface="+mn-lt"/>
              </a:rPr>
              <a:t>Service (11-19)</a:t>
            </a:r>
          </a:p>
          <a:p>
            <a:pPr lvl="1"/>
            <a:r>
              <a:rPr lang="en-GB" sz="1800" dirty="0" smtClean="0">
                <a:latin typeface="+mn-lt"/>
              </a:rPr>
              <a:t>Including </a:t>
            </a:r>
            <a:r>
              <a:rPr lang="en-GB" sz="1800" dirty="0">
                <a:latin typeface="+mn-lt"/>
              </a:rPr>
              <a:t>a targeted emotional health service which </a:t>
            </a:r>
            <a:r>
              <a:rPr lang="en-GB" sz="1800" dirty="0" smtClean="0">
                <a:latin typeface="+mn-lt"/>
              </a:rPr>
              <a:t>will </a:t>
            </a:r>
            <a:r>
              <a:rPr lang="en-GB" sz="1800" dirty="0">
                <a:latin typeface="+mn-lt"/>
              </a:rPr>
              <a:t>cover both </a:t>
            </a:r>
            <a:r>
              <a:rPr lang="en-GB" sz="1800" dirty="0" smtClean="0">
                <a:latin typeface="+mn-lt"/>
              </a:rPr>
              <a:t>age </a:t>
            </a:r>
            <a:r>
              <a:rPr lang="en-GB" sz="1800" dirty="0">
                <a:latin typeface="+mn-lt"/>
              </a:rPr>
              <a:t>groups</a:t>
            </a:r>
          </a:p>
          <a:p>
            <a:pPr>
              <a:buFont typeface="Wingdings" panose="05000000000000000000" pitchFamily="2" charset="2"/>
              <a:buChar char="Ø"/>
            </a:pPr>
            <a:r>
              <a:rPr lang="en-GB" sz="1800" dirty="0" smtClean="0">
                <a:latin typeface="+mn-lt"/>
              </a:rPr>
              <a:t>on </a:t>
            </a:r>
            <a:r>
              <a:rPr lang="en-GB" sz="1800" dirty="0">
                <a:latin typeface="+mn-lt"/>
              </a:rPr>
              <a:t>track to award contracts early in </a:t>
            </a:r>
            <a:r>
              <a:rPr lang="en-GB" sz="1800" dirty="0" smtClean="0">
                <a:latin typeface="+mn-lt"/>
              </a:rPr>
              <a:t>2017</a:t>
            </a:r>
          </a:p>
          <a:p>
            <a:pPr>
              <a:buFont typeface="Wingdings" panose="05000000000000000000" pitchFamily="2" charset="2"/>
              <a:buChar char="Ø"/>
            </a:pPr>
            <a:r>
              <a:rPr lang="en-GB" sz="1800" dirty="0" smtClean="0">
                <a:latin typeface="+mn-lt"/>
              </a:rPr>
              <a:t>New </a:t>
            </a:r>
            <a:r>
              <a:rPr lang="en-GB" sz="1800" dirty="0">
                <a:latin typeface="+mn-lt"/>
              </a:rPr>
              <a:t>service to commence in </a:t>
            </a:r>
            <a:r>
              <a:rPr lang="en-GB" sz="1800" dirty="0" smtClean="0">
                <a:latin typeface="+mn-lt"/>
              </a:rPr>
              <a:t>April / May 2017.</a:t>
            </a:r>
          </a:p>
          <a:p>
            <a:pPr>
              <a:buFont typeface="Wingdings" panose="05000000000000000000" pitchFamily="2" charset="2"/>
              <a:buChar char="Ø"/>
            </a:pPr>
            <a:endParaRPr lang="en-GB" sz="1800" dirty="0">
              <a:latin typeface="+mn-lt"/>
            </a:endParaRPr>
          </a:p>
          <a:p>
            <a:pPr marL="0" indent="0">
              <a:buNone/>
            </a:pPr>
            <a:r>
              <a:rPr lang="en-GB" sz="1800" b="1" dirty="0" smtClean="0">
                <a:solidFill>
                  <a:srgbClr val="4283C4"/>
                </a:solidFill>
                <a:latin typeface="+mn-lt"/>
              </a:rPr>
              <a:t>KCC and 7 CCGs </a:t>
            </a:r>
          </a:p>
          <a:p>
            <a:pPr marL="0" indent="0">
              <a:buNone/>
            </a:pPr>
            <a:r>
              <a:rPr lang="en-GB" sz="1800" dirty="0" smtClean="0">
                <a:latin typeface="+mn-lt"/>
              </a:rPr>
              <a:t>New CAMHS model at Tier 2/3 </a:t>
            </a:r>
          </a:p>
          <a:p>
            <a:r>
              <a:rPr lang="en-GB" sz="1800" dirty="0" smtClean="0">
                <a:latin typeface="+mn-lt"/>
              </a:rPr>
              <a:t>22 targeted primary mental health workers based in EH units </a:t>
            </a:r>
          </a:p>
          <a:p>
            <a:r>
              <a:rPr lang="en-GB" sz="1800" dirty="0" smtClean="0">
                <a:latin typeface="+mn-lt"/>
              </a:rPr>
              <a:t>Targeted primary mental health workers based in health needs PRU</a:t>
            </a:r>
          </a:p>
          <a:p>
            <a:pPr>
              <a:buFont typeface="Wingdings" panose="05000000000000000000" pitchFamily="2" charset="2"/>
              <a:buChar char="Ø"/>
            </a:pPr>
            <a:r>
              <a:rPr lang="en-GB" sz="1800" dirty="0" smtClean="0">
                <a:latin typeface="+mn-lt"/>
              </a:rPr>
              <a:t>On track to award contracts in April 2017 </a:t>
            </a:r>
          </a:p>
          <a:p>
            <a:pPr>
              <a:buFont typeface="Wingdings" panose="05000000000000000000" pitchFamily="2" charset="2"/>
              <a:buChar char="Ø"/>
            </a:pPr>
            <a:r>
              <a:rPr lang="en-GB" sz="1800" dirty="0" smtClean="0">
                <a:latin typeface="+mn-lt"/>
              </a:rPr>
              <a:t>New service to go live September 2017 </a:t>
            </a:r>
            <a:endParaRPr lang="en-GB" sz="1800" dirty="0">
              <a:latin typeface="+mn-lt"/>
            </a:endParaRPr>
          </a:p>
        </p:txBody>
      </p:sp>
    </p:spTree>
    <p:extLst>
      <p:ext uri="{BB962C8B-B14F-4D97-AF65-F5344CB8AC3E}">
        <p14:creationId xmlns:p14="http://schemas.microsoft.com/office/powerpoint/2010/main" val="411482762"/>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6712"/>
          </a:xfrm>
        </p:spPr>
        <p:txBody>
          <a:bodyPr>
            <a:normAutofit/>
          </a:bodyPr>
          <a:lstStyle/>
          <a:p>
            <a:r>
              <a:rPr lang="en-GB" sz="4000" dirty="0" smtClean="0">
                <a:latin typeface="+mj-lt"/>
                <a:cs typeface="Arial" panose="020B0604020202020204" pitchFamily="34" charset="0"/>
              </a:rPr>
              <a:t>FEATURES OF NEW SERVICE MODEL</a:t>
            </a:r>
            <a:endParaRPr lang="en-GB" sz="4000" dirty="0">
              <a:latin typeface="+mj-lt"/>
              <a:cs typeface="Arial" panose="020B0604020202020204" pitchFamily="34" charset="0"/>
            </a:endParaRPr>
          </a:p>
        </p:txBody>
      </p:sp>
      <p:sp>
        <p:nvSpPr>
          <p:cNvPr id="3" name="Content Placeholder 2"/>
          <p:cNvSpPr>
            <a:spLocks noGrp="1"/>
          </p:cNvSpPr>
          <p:nvPr>
            <p:ph idx="1"/>
          </p:nvPr>
        </p:nvSpPr>
        <p:spPr>
          <a:xfrm>
            <a:off x="107504" y="908050"/>
            <a:ext cx="8928991" cy="5448300"/>
          </a:xfrm>
        </p:spPr>
        <p:txBody>
          <a:bodyPr>
            <a:normAutofit/>
          </a:bodyPr>
          <a:lstStyle/>
          <a:p>
            <a:r>
              <a:rPr lang="en-GB" sz="2400" dirty="0">
                <a:latin typeface="+mn-lt"/>
              </a:rPr>
              <a:t>Emotional Health and </a:t>
            </a:r>
            <a:r>
              <a:rPr lang="en-GB" sz="2400" dirty="0" smtClean="0">
                <a:latin typeface="+mn-lt"/>
              </a:rPr>
              <a:t>Wellbeing</a:t>
            </a:r>
            <a:endParaRPr lang="en-GB" sz="2400" dirty="0">
              <a:latin typeface="+mn-lt"/>
            </a:endParaRPr>
          </a:p>
          <a:p>
            <a:r>
              <a:rPr lang="en-GB" sz="2400" dirty="0" smtClean="0">
                <a:latin typeface="+mn-lt"/>
              </a:rPr>
              <a:t>More visible and accessible</a:t>
            </a:r>
          </a:p>
          <a:p>
            <a:r>
              <a:rPr lang="en-GB" sz="2400" dirty="0" smtClean="0">
                <a:latin typeface="+mn-lt"/>
              </a:rPr>
              <a:t>Focus on whole school and wider population </a:t>
            </a:r>
          </a:p>
          <a:p>
            <a:pPr lvl="1"/>
            <a:r>
              <a:rPr lang="en-GB" dirty="0" smtClean="0">
                <a:latin typeface="+mn-lt"/>
              </a:rPr>
              <a:t>Health improvement alongside individual Public Health improvement</a:t>
            </a:r>
            <a:endParaRPr lang="en-GB" sz="2100" dirty="0" smtClean="0">
              <a:latin typeface="+mn-lt"/>
            </a:endParaRPr>
          </a:p>
          <a:p>
            <a:r>
              <a:rPr lang="en-GB" sz="2400" dirty="0" smtClean="0">
                <a:latin typeface="+mn-lt"/>
              </a:rPr>
              <a:t>Packages of evidence based intervention, drop-ins, individual short term interventions</a:t>
            </a:r>
          </a:p>
          <a:p>
            <a:r>
              <a:rPr lang="en-GB" sz="2400" dirty="0" smtClean="0">
                <a:latin typeface="+mn-lt"/>
              </a:rPr>
              <a:t>Promoting Healthy Weight and Active Lifestyles, Key role in supporting wider individual health needs.</a:t>
            </a:r>
            <a:endParaRPr lang="en-GB" sz="2400" dirty="0">
              <a:latin typeface="+mn-lt"/>
            </a:endParaRPr>
          </a:p>
        </p:txBody>
      </p:sp>
    </p:spTree>
    <p:extLst>
      <p:ext uri="{BB962C8B-B14F-4D97-AF65-F5344CB8AC3E}">
        <p14:creationId xmlns:p14="http://schemas.microsoft.com/office/powerpoint/2010/main" val="898563555"/>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1"/>
            <a:ext cx="9144000" cy="692696"/>
          </a:xfrm>
        </p:spPr>
        <p:txBody>
          <a:bodyPr>
            <a:noAutofit/>
          </a:bodyPr>
          <a:lstStyle/>
          <a:p>
            <a:r>
              <a:rPr lang="en-GB" altLang="en-US" sz="4000" dirty="0" smtClean="0">
                <a:latin typeface="+mj-lt"/>
              </a:rPr>
              <a:t>HEADSTART KENT PHASE 3</a:t>
            </a:r>
          </a:p>
        </p:txBody>
      </p:sp>
      <p:pic>
        <p:nvPicPr>
          <p:cNvPr id="5" name="BA81A3ED-7B72-4BE2-8D3B-12FA68ECF3B7" descr="cid:9F7791BA-0342-454D-A8FD-D10B81191171@home"/>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0" y="692696"/>
            <a:ext cx="9144000" cy="5400600"/>
          </a:xfrm>
          <a:prstGeom prst="rect">
            <a:avLst/>
          </a:prstGeom>
          <a:noFill/>
          <a:ln>
            <a:noFill/>
          </a:ln>
        </p:spPr>
      </p:pic>
      <p:pic>
        <p:nvPicPr>
          <p:cNvPr id="4" name="Picture 1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233834"/>
            <a:ext cx="683568" cy="62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s://encrypted-tbn2.gstatic.com/images?q=tbn:ANd9GcT06mGM9YNDvhTYLMshTvyNOFtlIkpzoKZfdZO2qRziaAj3qHhMdAOsi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4521" y="6400800"/>
            <a:ext cx="2667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956941" y="6361583"/>
            <a:ext cx="4119115" cy="307777"/>
          </a:xfrm>
          <a:prstGeom prst="rect">
            <a:avLst/>
          </a:prstGeom>
        </p:spPr>
        <p:txBody>
          <a:bodyPr wrap="square">
            <a:spAutoFit/>
          </a:bodyPr>
          <a:lstStyle/>
          <a:p>
            <a:pPr>
              <a:tabLst>
                <a:tab pos="2865755" algn="ctr"/>
                <a:tab pos="5731510" algn="r"/>
              </a:tabLst>
              <a:defRPr/>
            </a:pPr>
            <a:r>
              <a:rPr lang="en-GB" sz="1400" kern="0" dirty="0" smtClean="0">
                <a:solidFill>
                  <a:srgbClr val="46BFC7"/>
                </a:solidFill>
                <a:latin typeface="Calibri"/>
                <a:ea typeface="Calibri"/>
                <a:cs typeface="Calibri"/>
              </a:rPr>
              <a:t>@</a:t>
            </a:r>
            <a:r>
              <a:rPr lang="en-GB" sz="1400" kern="0" dirty="0" err="1">
                <a:solidFill>
                  <a:srgbClr val="46BFC7"/>
                </a:solidFill>
                <a:latin typeface="Calibri"/>
                <a:ea typeface="Calibri"/>
                <a:cs typeface="Calibri"/>
              </a:rPr>
              <a:t>HeadStartKent</a:t>
            </a:r>
            <a:r>
              <a:rPr lang="en-GB" sz="1400" kern="0" dirty="0">
                <a:solidFill>
                  <a:srgbClr val="46BFC7"/>
                </a:solidFill>
                <a:latin typeface="Calibri"/>
                <a:ea typeface="Calibri"/>
                <a:cs typeface="Calibri"/>
              </a:rPr>
              <a:t>  </a:t>
            </a:r>
            <a:r>
              <a:rPr lang="en-GB" sz="1400" kern="0" dirty="0" smtClean="0">
                <a:solidFill>
                  <a:srgbClr val="46BFC7"/>
                </a:solidFill>
                <a:latin typeface="Calibri"/>
                <a:ea typeface="Calibri"/>
                <a:cs typeface="Calibri"/>
              </a:rPr>
              <a:t>- #</a:t>
            </a:r>
            <a:r>
              <a:rPr lang="en-GB" sz="1400" kern="0" dirty="0" err="1" smtClean="0">
                <a:solidFill>
                  <a:srgbClr val="46BFC7"/>
                </a:solidFill>
                <a:latin typeface="Calibri"/>
                <a:ea typeface="Calibri"/>
                <a:cs typeface="Calibri"/>
              </a:rPr>
              <a:t>headstartmatters</a:t>
            </a:r>
            <a:r>
              <a:rPr lang="en-GB" sz="1400" kern="0" dirty="0">
                <a:solidFill>
                  <a:srgbClr val="46BFC7"/>
                </a:solidFill>
                <a:latin typeface="Calibri"/>
                <a:ea typeface="Calibri"/>
                <a:cs typeface="Calibri"/>
              </a:rPr>
              <a:t> </a:t>
            </a:r>
            <a:r>
              <a:rPr lang="en-GB" sz="1400" kern="0" dirty="0" smtClean="0">
                <a:solidFill>
                  <a:srgbClr val="46BFC7"/>
                </a:solidFill>
                <a:latin typeface="Calibri"/>
                <a:ea typeface="Calibri"/>
                <a:cs typeface="Calibri"/>
              </a:rPr>
              <a:t>- #</a:t>
            </a:r>
            <a:r>
              <a:rPr lang="en-GB" sz="1400" kern="0" dirty="0" err="1" smtClean="0">
                <a:solidFill>
                  <a:srgbClr val="46BFC7"/>
                </a:solidFill>
                <a:latin typeface="Calibri"/>
                <a:ea typeface="Calibri"/>
                <a:cs typeface="Calibri"/>
              </a:rPr>
              <a:t>bounceback</a:t>
            </a:r>
            <a:endParaRPr lang="en-GB" sz="1400" kern="0" dirty="0">
              <a:solidFill>
                <a:srgbClr val="46BFC7"/>
              </a:solidFill>
              <a:latin typeface="Calibri"/>
              <a:ea typeface="MS PGothic" panose="020B0600070205080204" pitchFamily="34" charset="-128"/>
            </a:endParaRPr>
          </a:p>
        </p:txBody>
      </p:sp>
    </p:spTree>
    <p:extLst>
      <p:ext uri="{BB962C8B-B14F-4D97-AF65-F5344CB8AC3E}">
        <p14:creationId xmlns:p14="http://schemas.microsoft.com/office/powerpoint/2010/main" val="2760040044"/>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5"/>
          <p:cNvSpPr txBox="1">
            <a:spLocks/>
          </p:cNvSpPr>
          <p:nvPr/>
        </p:nvSpPr>
        <p:spPr bwMode="auto">
          <a:xfrm>
            <a:off x="251520" y="2636912"/>
            <a:ext cx="8642350" cy="117570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lvl1pPr marL="0" indent="0" algn="ctr" rtl="0" eaLnBrk="1" fontAlgn="base" hangingPunct="1">
              <a:spcBef>
                <a:spcPct val="20000"/>
              </a:spcBef>
              <a:spcAft>
                <a:spcPct val="0"/>
              </a:spcAft>
              <a:buFont typeface="Arial" charset="0"/>
              <a:buNone/>
              <a:defRPr sz="2200" kern="1200">
                <a:solidFill>
                  <a:schemeClr val="tx1">
                    <a:tint val="75000"/>
                  </a:schemeClr>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charset="0"/>
              <a:buNone/>
              <a:defRPr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charset="0"/>
              <a:buNone/>
              <a:defRPr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sz="4400" u="sng" dirty="0" smtClean="0">
                <a:solidFill>
                  <a:srgbClr val="4283C4"/>
                </a:solidFill>
                <a:hlinkClick r:id="rId2"/>
              </a:rPr>
              <a:t>https://vimeo.com/156168943</a:t>
            </a:r>
          </a:p>
          <a:p>
            <a:endParaRPr lang="en-GB" dirty="0"/>
          </a:p>
        </p:txBody>
      </p:sp>
      <p:sp>
        <p:nvSpPr>
          <p:cNvPr id="4" name="Title 1"/>
          <p:cNvSpPr txBox="1">
            <a:spLocks/>
          </p:cNvSpPr>
          <p:nvPr/>
        </p:nvSpPr>
        <p:spPr bwMode="auto">
          <a:xfrm>
            <a:off x="0" y="1"/>
            <a:ext cx="9144000" cy="6926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charset="0"/>
                <a:cs typeface="Arial" charset="0"/>
              </a:defRPr>
            </a:lvl2pPr>
            <a:lvl3pPr algn="ctr" rtl="0" eaLnBrk="1" fontAlgn="base" hangingPunct="1">
              <a:spcBef>
                <a:spcPct val="0"/>
              </a:spcBef>
              <a:spcAft>
                <a:spcPct val="0"/>
              </a:spcAft>
              <a:defRPr sz="3600" b="1">
                <a:solidFill>
                  <a:srgbClr val="4283C4"/>
                </a:solidFill>
                <a:latin typeface="Arial" charset="0"/>
                <a:cs typeface="Arial" charset="0"/>
              </a:defRPr>
            </a:lvl3pPr>
            <a:lvl4pPr algn="ctr" rtl="0" eaLnBrk="1" fontAlgn="base" hangingPunct="1">
              <a:spcBef>
                <a:spcPct val="0"/>
              </a:spcBef>
              <a:spcAft>
                <a:spcPct val="0"/>
              </a:spcAft>
              <a:defRPr sz="3600" b="1">
                <a:solidFill>
                  <a:srgbClr val="4283C4"/>
                </a:solidFill>
                <a:latin typeface="Arial" charset="0"/>
                <a:cs typeface="Arial" charset="0"/>
              </a:defRPr>
            </a:lvl4pPr>
            <a:lvl5pPr algn="ctr" rtl="0" eaLnBrk="1" fontAlgn="base" hangingPunct="1">
              <a:spcBef>
                <a:spcPct val="0"/>
              </a:spcBef>
              <a:spcAft>
                <a:spcPct val="0"/>
              </a:spcAft>
              <a:defRPr sz="3600" b="1">
                <a:solidFill>
                  <a:srgbClr val="4283C4"/>
                </a:solidFill>
                <a:latin typeface="Arial" charset="0"/>
                <a:cs typeface="Arial" charset="0"/>
              </a:defRPr>
            </a:lvl5pPr>
            <a:lvl6pPr marL="457200" algn="ctr" rtl="0" eaLnBrk="1" fontAlgn="base" hangingPunct="1">
              <a:spcBef>
                <a:spcPct val="0"/>
              </a:spcBef>
              <a:spcAft>
                <a:spcPct val="0"/>
              </a:spcAft>
              <a:defRPr sz="3600" b="1">
                <a:solidFill>
                  <a:srgbClr val="4283C4"/>
                </a:solidFill>
                <a:latin typeface="Arial" charset="0"/>
                <a:cs typeface="Arial" charset="0"/>
              </a:defRPr>
            </a:lvl6pPr>
            <a:lvl7pPr marL="914400" algn="ctr" rtl="0" eaLnBrk="1" fontAlgn="base" hangingPunct="1">
              <a:spcBef>
                <a:spcPct val="0"/>
              </a:spcBef>
              <a:spcAft>
                <a:spcPct val="0"/>
              </a:spcAft>
              <a:defRPr sz="3600" b="1">
                <a:solidFill>
                  <a:srgbClr val="4283C4"/>
                </a:solidFill>
                <a:latin typeface="Arial" charset="0"/>
                <a:cs typeface="Arial" charset="0"/>
              </a:defRPr>
            </a:lvl7pPr>
            <a:lvl8pPr marL="1371600" algn="ctr" rtl="0" eaLnBrk="1" fontAlgn="base" hangingPunct="1">
              <a:spcBef>
                <a:spcPct val="0"/>
              </a:spcBef>
              <a:spcAft>
                <a:spcPct val="0"/>
              </a:spcAft>
              <a:defRPr sz="3600" b="1">
                <a:solidFill>
                  <a:srgbClr val="4283C4"/>
                </a:solidFill>
                <a:latin typeface="Arial" charset="0"/>
                <a:cs typeface="Arial" charset="0"/>
              </a:defRPr>
            </a:lvl8pPr>
            <a:lvl9pPr marL="1828800" algn="ctr" rtl="0" eaLnBrk="1" fontAlgn="base" hangingPunct="1">
              <a:spcBef>
                <a:spcPct val="0"/>
              </a:spcBef>
              <a:spcAft>
                <a:spcPct val="0"/>
              </a:spcAft>
              <a:defRPr sz="3600" b="1">
                <a:solidFill>
                  <a:srgbClr val="4283C4"/>
                </a:solidFill>
                <a:latin typeface="Arial" charset="0"/>
                <a:cs typeface="Arial" charset="0"/>
              </a:defRPr>
            </a:lvl9pPr>
          </a:lstStyle>
          <a:p>
            <a:r>
              <a:rPr lang="en-GB" altLang="en-US" sz="4000" dirty="0" smtClean="0">
                <a:latin typeface="+mj-lt"/>
              </a:rPr>
              <a:t>HEADSTART KENT PHASE 3 VIDEO</a:t>
            </a:r>
            <a:endParaRPr lang="en-GB" altLang="en-US" sz="4000" dirty="0" smtClean="0">
              <a:latin typeface="+mj-lt"/>
            </a:endParaRPr>
          </a:p>
        </p:txBody>
      </p:sp>
    </p:spTree>
    <p:extLst>
      <p:ext uri="{BB962C8B-B14F-4D97-AF65-F5344CB8AC3E}">
        <p14:creationId xmlns:p14="http://schemas.microsoft.com/office/powerpoint/2010/main" val="1423865230"/>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graphicFrame>
        <p:nvGraphicFramePr>
          <p:cNvPr id="4" name="Diagram 3"/>
          <p:cNvGraphicFramePr/>
          <p:nvPr>
            <p:extLst>
              <p:ext uri="{D42A27DB-BD31-4B8C-83A1-F6EECF244321}">
                <p14:modId xmlns:p14="http://schemas.microsoft.com/office/powerpoint/2010/main" val="427294415"/>
              </p:ext>
            </p:extLst>
          </p:nvPr>
        </p:nvGraphicFramePr>
        <p:xfrm>
          <a:off x="107504" y="332656"/>
          <a:ext cx="8640960"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rot="16200000">
            <a:off x="7221766" y="2851404"/>
            <a:ext cx="3373366" cy="400110"/>
          </a:xfrm>
          <a:prstGeom prst="rect">
            <a:avLst/>
          </a:prstGeom>
          <a:noFill/>
        </p:spPr>
        <p:txBody>
          <a:bodyPr wrap="square" rtlCol="0">
            <a:spAutoFit/>
          </a:bodyPr>
          <a:lstStyle/>
          <a:p>
            <a:r>
              <a:rPr lang="en-GB" sz="2000" b="1" dirty="0" smtClean="0"/>
              <a:t>All Areas run to July 2021</a:t>
            </a:r>
            <a:endParaRPr lang="en-GB" sz="2000" b="1" dirty="0"/>
          </a:p>
        </p:txBody>
      </p:sp>
      <p:sp>
        <p:nvSpPr>
          <p:cNvPr id="11" name="Title 2"/>
          <p:cNvSpPr txBox="1">
            <a:spLocks/>
          </p:cNvSpPr>
          <p:nvPr/>
        </p:nvSpPr>
        <p:spPr>
          <a:xfrm>
            <a:off x="0" y="116632"/>
            <a:ext cx="9144000" cy="626364"/>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b="1" dirty="0" smtClean="0">
                <a:solidFill>
                  <a:srgbClr val="4283C4"/>
                </a:solidFill>
              </a:rPr>
              <a:t>PHASE 3 SCHOOL GROUPINGS</a:t>
            </a:r>
            <a:endParaRPr lang="en-GB" sz="4000" b="1" dirty="0">
              <a:solidFill>
                <a:srgbClr val="4283C4"/>
              </a:solidFill>
            </a:endParaRPr>
          </a:p>
        </p:txBody>
      </p:sp>
    </p:spTree>
    <p:extLst>
      <p:ext uri="{BB962C8B-B14F-4D97-AF65-F5344CB8AC3E}">
        <p14:creationId xmlns:p14="http://schemas.microsoft.com/office/powerpoint/2010/main" val="2132087269"/>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792088"/>
          </a:xfrm>
        </p:spPr>
        <p:txBody>
          <a:bodyPr>
            <a:noAutofit/>
          </a:bodyPr>
          <a:lstStyle/>
          <a:p>
            <a:r>
              <a:rPr lang="en-GB" sz="4000" dirty="0" smtClean="0">
                <a:latin typeface="+mj-lt"/>
              </a:rPr>
              <a:t>FRONT DOOR MANAGEMENT </a:t>
            </a:r>
            <a:endParaRPr lang="en-GB" sz="4000" dirty="0">
              <a:latin typeface="+mj-lt"/>
            </a:endParaRPr>
          </a:p>
        </p:txBody>
      </p:sp>
      <p:sp>
        <p:nvSpPr>
          <p:cNvPr id="3" name="Content Placeholder 2"/>
          <p:cNvSpPr>
            <a:spLocks noGrp="1"/>
          </p:cNvSpPr>
          <p:nvPr>
            <p:ph idx="1"/>
          </p:nvPr>
        </p:nvSpPr>
        <p:spPr>
          <a:xfrm>
            <a:off x="250825" y="908050"/>
            <a:ext cx="8642350" cy="5761310"/>
          </a:xfrm>
        </p:spPr>
        <p:txBody>
          <a:bodyPr/>
          <a:lstStyle/>
          <a:p>
            <a:pPr marL="0" lvl="0" indent="0">
              <a:buNone/>
            </a:pPr>
            <a:r>
              <a:rPr lang="en-GB" sz="2000" dirty="0">
                <a:latin typeface="+mn-lt"/>
              </a:rPr>
              <a:t>We are </a:t>
            </a:r>
            <a:r>
              <a:rPr lang="en-GB" sz="2000" dirty="0" smtClean="0">
                <a:latin typeface="+mn-lt"/>
              </a:rPr>
              <a:t>working hard to achieve </a:t>
            </a:r>
            <a:r>
              <a:rPr lang="en-GB" sz="2000" dirty="0">
                <a:latin typeface="+mn-lt"/>
              </a:rPr>
              <a:t>the most efficient and effective way to ensure that children, young people and families who require services receive them in the most appropriate and least intrusive </a:t>
            </a:r>
            <a:r>
              <a:rPr lang="en-GB" sz="2000" dirty="0" smtClean="0">
                <a:latin typeface="+mn-lt"/>
              </a:rPr>
              <a:t>way.</a:t>
            </a:r>
          </a:p>
          <a:p>
            <a:pPr marL="0" lvl="0" indent="0">
              <a:buNone/>
            </a:pPr>
            <a:endParaRPr lang="en-GB" sz="2000" dirty="0">
              <a:latin typeface="+mn-lt"/>
            </a:endParaRPr>
          </a:p>
          <a:p>
            <a:pPr marL="0" lvl="0" indent="0">
              <a:buNone/>
            </a:pPr>
            <a:r>
              <a:rPr lang="en-GB" sz="2000" dirty="0">
                <a:latin typeface="+mn-lt"/>
              </a:rPr>
              <a:t>As part of this work, we are looking </a:t>
            </a:r>
            <a:r>
              <a:rPr lang="en-GB" sz="2000" dirty="0" smtClean="0">
                <a:latin typeface="+mn-lt"/>
              </a:rPr>
              <a:t>to integrate CRU </a:t>
            </a:r>
            <a:r>
              <a:rPr lang="en-GB" sz="2000" dirty="0">
                <a:latin typeface="+mn-lt"/>
              </a:rPr>
              <a:t>and </a:t>
            </a:r>
            <a:r>
              <a:rPr lang="en-GB" sz="2000" dirty="0" smtClean="0">
                <a:latin typeface="+mn-lt"/>
              </a:rPr>
              <a:t>Triage. </a:t>
            </a:r>
            <a:r>
              <a:rPr lang="en-GB" sz="2000" dirty="0">
                <a:latin typeface="+mn-lt"/>
              </a:rPr>
              <a:t>This </a:t>
            </a:r>
            <a:r>
              <a:rPr lang="en-GB" sz="2000" dirty="0" smtClean="0">
                <a:latin typeface="+mn-lt"/>
              </a:rPr>
              <a:t>will involve :</a:t>
            </a:r>
          </a:p>
          <a:p>
            <a:pPr marL="0" lvl="0" indent="0">
              <a:buNone/>
            </a:pPr>
            <a:endParaRPr lang="en-GB" sz="2000" dirty="0" smtClean="0">
              <a:latin typeface="+mn-lt"/>
            </a:endParaRPr>
          </a:p>
          <a:p>
            <a:pPr lvl="0">
              <a:buFont typeface="Arial" panose="020B0604020202020204" pitchFamily="34" charset="0"/>
              <a:buChar char="•"/>
            </a:pPr>
            <a:r>
              <a:rPr lang="en-GB" sz="2000" dirty="0" smtClean="0">
                <a:latin typeface="+mn-lt"/>
              </a:rPr>
              <a:t>Consideration </a:t>
            </a:r>
            <a:r>
              <a:rPr lang="en-GB" sz="2000" dirty="0">
                <a:latin typeface="+mn-lt"/>
              </a:rPr>
              <a:t>of a single </a:t>
            </a:r>
            <a:r>
              <a:rPr lang="en-GB" sz="2000" dirty="0" smtClean="0">
                <a:latin typeface="+mn-lt"/>
              </a:rPr>
              <a:t>referral </a:t>
            </a:r>
            <a:r>
              <a:rPr lang="en-GB" sz="2000" dirty="0">
                <a:latin typeface="+mn-lt"/>
              </a:rPr>
              <a:t>form for intensive level </a:t>
            </a:r>
            <a:r>
              <a:rPr lang="en-GB" sz="2000" dirty="0" smtClean="0">
                <a:latin typeface="+mn-lt"/>
              </a:rPr>
              <a:t>services</a:t>
            </a:r>
          </a:p>
          <a:p>
            <a:pPr lvl="0">
              <a:buFont typeface="Arial" panose="020B0604020202020204" pitchFamily="34" charset="0"/>
              <a:buChar char="•"/>
            </a:pPr>
            <a:r>
              <a:rPr lang="en-GB" sz="2000" dirty="0" smtClean="0">
                <a:latin typeface="+mn-lt"/>
              </a:rPr>
              <a:t>Ensuring partners receive </a:t>
            </a:r>
            <a:r>
              <a:rPr lang="en-GB" sz="2000" dirty="0">
                <a:latin typeface="+mn-lt"/>
              </a:rPr>
              <a:t>prompt and regular feedback on requests for </a:t>
            </a:r>
            <a:r>
              <a:rPr lang="en-GB" sz="2000" dirty="0" smtClean="0">
                <a:latin typeface="+mn-lt"/>
              </a:rPr>
              <a:t>services</a:t>
            </a:r>
          </a:p>
          <a:p>
            <a:pPr lvl="0">
              <a:buFont typeface="Arial" panose="020B0604020202020204" pitchFamily="34" charset="0"/>
              <a:buChar char="•"/>
            </a:pPr>
            <a:r>
              <a:rPr lang="en-GB" sz="2000" dirty="0" smtClean="0">
                <a:latin typeface="+mn-lt"/>
              </a:rPr>
              <a:t>Ensuring </a:t>
            </a:r>
            <a:r>
              <a:rPr lang="en-GB" sz="2000" dirty="0">
                <a:latin typeface="+mn-lt"/>
              </a:rPr>
              <a:t>that partners have the opportunity to talk through their concerns with Designated Safeguarding Leads and through consultation with staff at the Front </a:t>
            </a:r>
            <a:r>
              <a:rPr lang="en-GB" sz="2000" dirty="0" smtClean="0">
                <a:latin typeface="+mn-lt"/>
              </a:rPr>
              <a:t>Door</a:t>
            </a:r>
          </a:p>
          <a:p>
            <a:pPr marL="0" lvl="0" indent="0">
              <a:buNone/>
            </a:pPr>
            <a:endParaRPr lang="en-GB" sz="2400" dirty="0" smtClean="0">
              <a:latin typeface="+mn-lt"/>
            </a:endParaRPr>
          </a:p>
          <a:p>
            <a:pPr marL="0" indent="0">
              <a:buNone/>
            </a:pPr>
            <a:r>
              <a:rPr lang="en-GB" dirty="0"/>
              <a:t> </a:t>
            </a:r>
          </a:p>
          <a:p>
            <a:endParaRPr lang="en-GB" dirty="0"/>
          </a:p>
        </p:txBody>
      </p:sp>
    </p:spTree>
    <p:extLst>
      <p:ext uri="{BB962C8B-B14F-4D97-AF65-F5344CB8AC3E}">
        <p14:creationId xmlns:p14="http://schemas.microsoft.com/office/powerpoint/2010/main" val="3132919907"/>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32888" y="836712"/>
            <a:ext cx="8487584" cy="5278522"/>
            <a:chOff x="443850" y="720329"/>
            <a:chExt cx="9606713" cy="2335051"/>
          </a:xfrm>
        </p:grpSpPr>
        <p:sp>
          <p:nvSpPr>
            <p:cNvPr id="30" name="Freeform 924"/>
            <p:cNvSpPr>
              <a:spLocks noEditPoints="1"/>
            </p:cNvSpPr>
            <p:nvPr/>
          </p:nvSpPr>
          <p:spPr bwMode="auto">
            <a:xfrm>
              <a:off x="1933304" y="1195450"/>
              <a:ext cx="8117259" cy="1584766"/>
            </a:xfrm>
            <a:custGeom>
              <a:avLst/>
              <a:gdLst/>
              <a:ahLst/>
              <a:cxnLst>
                <a:cxn ang="0">
                  <a:pos x="4610" y="144"/>
                </a:cxn>
                <a:cxn ang="0">
                  <a:pos x="4456" y="132"/>
                </a:cxn>
                <a:cxn ang="0">
                  <a:pos x="4154" y="72"/>
                </a:cxn>
                <a:cxn ang="0">
                  <a:pos x="4004" y="66"/>
                </a:cxn>
                <a:cxn ang="0">
                  <a:pos x="3862" y="58"/>
                </a:cxn>
                <a:cxn ang="0">
                  <a:pos x="3748" y="56"/>
                </a:cxn>
                <a:cxn ang="0">
                  <a:pos x="3602" y="58"/>
                </a:cxn>
                <a:cxn ang="0">
                  <a:pos x="3460" y="66"/>
                </a:cxn>
                <a:cxn ang="0">
                  <a:pos x="3310" y="132"/>
                </a:cxn>
                <a:cxn ang="0">
                  <a:pos x="3158" y="140"/>
                </a:cxn>
                <a:cxn ang="0">
                  <a:pos x="2998" y="148"/>
                </a:cxn>
                <a:cxn ang="0">
                  <a:pos x="2810" y="150"/>
                </a:cxn>
                <a:cxn ang="0">
                  <a:pos x="2654" y="148"/>
                </a:cxn>
                <a:cxn ang="0">
                  <a:pos x="2494" y="140"/>
                </a:cxn>
                <a:cxn ang="0">
                  <a:pos x="2342" y="72"/>
                </a:cxn>
                <a:cxn ang="0">
                  <a:pos x="2040" y="72"/>
                </a:cxn>
                <a:cxn ang="0">
                  <a:pos x="1892" y="62"/>
                </a:cxn>
                <a:cxn ang="0">
                  <a:pos x="1754" y="56"/>
                </a:cxn>
                <a:cxn ang="0">
                  <a:pos x="1632" y="56"/>
                </a:cxn>
                <a:cxn ang="0">
                  <a:pos x="1494" y="62"/>
                </a:cxn>
                <a:cxn ang="0">
                  <a:pos x="1346" y="72"/>
                </a:cxn>
                <a:cxn ang="0">
                  <a:pos x="1196" y="132"/>
                </a:cxn>
                <a:cxn ang="0">
                  <a:pos x="1040" y="144"/>
                </a:cxn>
                <a:cxn ang="0">
                  <a:pos x="878" y="150"/>
                </a:cxn>
                <a:cxn ang="0">
                  <a:pos x="696" y="150"/>
                </a:cxn>
                <a:cxn ang="0">
                  <a:pos x="532" y="144"/>
                </a:cxn>
                <a:cxn ang="0">
                  <a:pos x="378" y="132"/>
                </a:cxn>
                <a:cxn ang="0">
                  <a:pos x="76" y="72"/>
                </a:cxn>
                <a:cxn ang="0">
                  <a:pos x="138" y="1046"/>
                </a:cxn>
                <a:cxn ang="0">
                  <a:pos x="280" y="1056"/>
                </a:cxn>
                <a:cxn ang="0">
                  <a:pos x="394" y="1056"/>
                </a:cxn>
                <a:cxn ang="0">
                  <a:pos x="538" y="1056"/>
                </a:cxn>
                <a:cxn ang="0">
                  <a:pos x="680" y="1046"/>
                </a:cxn>
                <a:cxn ang="0">
                  <a:pos x="830" y="980"/>
                </a:cxn>
                <a:cxn ang="0">
                  <a:pos x="982" y="974"/>
                </a:cxn>
                <a:cxn ang="0">
                  <a:pos x="1142" y="964"/>
                </a:cxn>
                <a:cxn ang="0">
                  <a:pos x="1198" y="170"/>
                </a:cxn>
                <a:cxn ang="0">
                  <a:pos x="1336" y="964"/>
                </a:cxn>
                <a:cxn ang="0">
                  <a:pos x="1496" y="974"/>
                </a:cxn>
                <a:cxn ang="0">
                  <a:pos x="1648" y="1040"/>
                </a:cxn>
                <a:cxn ang="0">
                  <a:pos x="1952" y="1040"/>
                </a:cxn>
                <a:cxn ang="0">
                  <a:pos x="2098" y="1052"/>
                </a:cxn>
                <a:cxn ang="0">
                  <a:pos x="2238" y="1056"/>
                </a:cxn>
                <a:cxn ang="0">
                  <a:pos x="2358" y="1056"/>
                </a:cxn>
                <a:cxn ang="0">
                  <a:pos x="1262" y="948"/>
                </a:cxn>
                <a:cxn ang="0">
                  <a:pos x="2492" y="1040"/>
                </a:cxn>
                <a:cxn ang="0">
                  <a:pos x="2644" y="980"/>
                </a:cxn>
                <a:cxn ang="0">
                  <a:pos x="2798" y="968"/>
                </a:cxn>
                <a:cxn ang="0">
                  <a:pos x="2962" y="964"/>
                </a:cxn>
                <a:cxn ang="0">
                  <a:pos x="3144" y="964"/>
                </a:cxn>
                <a:cxn ang="0">
                  <a:pos x="3306" y="968"/>
                </a:cxn>
                <a:cxn ang="0">
                  <a:pos x="3462" y="980"/>
                </a:cxn>
                <a:cxn ang="0">
                  <a:pos x="3616" y="176"/>
                </a:cxn>
                <a:cxn ang="0">
                  <a:pos x="3752" y="1046"/>
                </a:cxn>
                <a:cxn ang="0">
                  <a:pos x="3894" y="1056"/>
                </a:cxn>
                <a:cxn ang="0">
                  <a:pos x="4008" y="1056"/>
                </a:cxn>
                <a:cxn ang="0">
                  <a:pos x="4154" y="1056"/>
                </a:cxn>
                <a:cxn ang="0">
                  <a:pos x="4296" y="1046"/>
                </a:cxn>
                <a:cxn ang="0">
                  <a:pos x="4446" y="980"/>
                </a:cxn>
                <a:cxn ang="0">
                  <a:pos x="4598" y="974"/>
                </a:cxn>
                <a:cxn ang="0">
                  <a:pos x="4758" y="964"/>
                </a:cxn>
                <a:cxn ang="0">
                  <a:pos x="4814" y="170"/>
                </a:cxn>
                <a:cxn ang="0">
                  <a:pos x="4820" y="132"/>
                </a:cxn>
              </a:cxnLst>
              <a:rect l="0" t="0" r="r" b="b"/>
              <a:pathLst>
                <a:path w="4870" h="1124">
                  <a:moveTo>
                    <a:pt x="0" y="0"/>
                  </a:moveTo>
                  <a:lnTo>
                    <a:pt x="0" y="1124"/>
                  </a:lnTo>
                  <a:lnTo>
                    <a:pt x="4870" y="1124"/>
                  </a:lnTo>
                  <a:lnTo>
                    <a:pt x="4870" y="0"/>
                  </a:lnTo>
                  <a:lnTo>
                    <a:pt x="0" y="0"/>
                  </a:lnTo>
                  <a:close/>
                  <a:moveTo>
                    <a:pt x="4606" y="72"/>
                  </a:moveTo>
                  <a:lnTo>
                    <a:pt x="4606" y="72"/>
                  </a:lnTo>
                  <a:lnTo>
                    <a:pt x="4608" y="66"/>
                  </a:lnTo>
                  <a:lnTo>
                    <a:pt x="4610" y="62"/>
                  </a:lnTo>
                  <a:lnTo>
                    <a:pt x="4616" y="58"/>
                  </a:lnTo>
                  <a:lnTo>
                    <a:pt x="4622" y="56"/>
                  </a:lnTo>
                  <a:lnTo>
                    <a:pt x="4654" y="56"/>
                  </a:lnTo>
                  <a:lnTo>
                    <a:pt x="4654" y="56"/>
                  </a:lnTo>
                  <a:lnTo>
                    <a:pt x="4660" y="58"/>
                  </a:lnTo>
                  <a:lnTo>
                    <a:pt x="4666" y="62"/>
                  </a:lnTo>
                  <a:lnTo>
                    <a:pt x="4668" y="66"/>
                  </a:lnTo>
                  <a:lnTo>
                    <a:pt x="4670" y="72"/>
                  </a:lnTo>
                  <a:lnTo>
                    <a:pt x="4670" y="132"/>
                  </a:lnTo>
                  <a:lnTo>
                    <a:pt x="4670" y="132"/>
                  </a:lnTo>
                  <a:lnTo>
                    <a:pt x="4668" y="140"/>
                  </a:lnTo>
                  <a:lnTo>
                    <a:pt x="4666" y="144"/>
                  </a:lnTo>
                  <a:lnTo>
                    <a:pt x="4660" y="148"/>
                  </a:lnTo>
                  <a:lnTo>
                    <a:pt x="4654" y="150"/>
                  </a:lnTo>
                  <a:lnTo>
                    <a:pt x="4622" y="150"/>
                  </a:lnTo>
                  <a:lnTo>
                    <a:pt x="4622" y="150"/>
                  </a:lnTo>
                  <a:lnTo>
                    <a:pt x="4616" y="148"/>
                  </a:lnTo>
                  <a:lnTo>
                    <a:pt x="4610" y="144"/>
                  </a:lnTo>
                  <a:lnTo>
                    <a:pt x="4608" y="140"/>
                  </a:lnTo>
                  <a:lnTo>
                    <a:pt x="4606" y="132"/>
                  </a:lnTo>
                  <a:lnTo>
                    <a:pt x="4606" y="72"/>
                  </a:lnTo>
                  <a:close/>
                  <a:moveTo>
                    <a:pt x="4456" y="72"/>
                  </a:moveTo>
                  <a:lnTo>
                    <a:pt x="4456" y="72"/>
                  </a:lnTo>
                  <a:lnTo>
                    <a:pt x="4456" y="66"/>
                  </a:lnTo>
                  <a:lnTo>
                    <a:pt x="4460" y="62"/>
                  </a:lnTo>
                  <a:lnTo>
                    <a:pt x="4466" y="58"/>
                  </a:lnTo>
                  <a:lnTo>
                    <a:pt x="4472" y="56"/>
                  </a:lnTo>
                  <a:lnTo>
                    <a:pt x="4502" y="56"/>
                  </a:lnTo>
                  <a:lnTo>
                    <a:pt x="4502" y="56"/>
                  </a:lnTo>
                  <a:lnTo>
                    <a:pt x="4508" y="58"/>
                  </a:lnTo>
                  <a:lnTo>
                    <a:pt x="4514" y="62"/>
                  </a:lnTo>
                  <a:lnTo>
                    <a:pt x="4518" y="66"/>
                  </a:lnTo>
                  <a:lnTo>
                    <a:pt x="4518" y="72"/>
                  </a:lnTo>
                  <a:lnTo>
                    <a:pt x="4518" y="132"/>
                  </a:lnTo>
                  <a:lnTo>
                    <a:pt x="4518" y="132"/>
                  </a:lnTo>
                  <a:lnTo>
                    <a:pt x="4518" y="140"/>
                  </a:lnTo>
                  <a:lnTo>
                    <a:pt x="4514" y="144"/>
                  </a:lnTo>
                  <a:lnTo>
                    <a:pt x="4508" y="148"/>
                  </a:lnTo>
                  <a:lnTo>
                    <a:pt x="4502" y="150"/>
                  </a:lnTo>
                  <a:lnTo>
                    <a:pt x="4472" y="150"/>
                  </a:lnTo>
                  <a:lnTo>
                    <a:pt x="4472" y="150"/>
                  </a:lnTo>
                  <a:lnTo>
                    <a:pt x="4466" y="148"/>
                  </a:lnTo>
                  <a:lnTo>
                    <a:pt x="4460" y="144"/>
                  </a:lnTo>
                  <a:lnTo>
                    <a:pt x="4456" y="140"/>
                  </a:lnTo>
                  <a:lnTo>
                    <a:pt x="4456" y="132"/>
                  </a:lnTo>
                  <a:lnTo>
                    <a:pt x="4456" y="72"/>
                  </a:lnTo>
                  <a:close/>
                  <a:moveTo>
                    <a:pt x="4304" y="72"/>
                  </a:moveTo>
                  <a:lnTo>
                    <a:pt x="4304" y="72"/>
                  </a:lnTo>
                  <a:lnTo>
                    <a:pt x="4306" y="66"/>
                  </a:lnTo>
                  <a:lnTo>
                    <a:pt x="4308" y="62"/>
                  </a:lnTo>
                  <a:lnTo>
                    <a:pt x="4314" y="58"/>
                  </a:lnTo>
                  <a:lnTo>
                    <a:pt x="4320" y="56"/>
                  </a:lnTo>
                  <a:lnTo>
                    <a:pt x="4352" y="56"/>
                  </a:lnTo>
                  <a:lnTo>
                    <a:pt x="4352" y="56"/>
                  </a:lnTo>
                  <a:lnTo>
                    <a:pt x="4358" y="58"/>
                  </a:lnTo>
                  <a:lnTo>
                    <a:pt x="4364" y="62"/>
                  </a:lnTo>
                  <a:lnTo>
                    <a:pt x="4366" y="66"/>
                  </a:lnTo>
                  <a:lnTo>
                    <a:pt x="4368" y="72"/>
                  </a:lnTo>
                  <a:lnTo>
                    <a:pt x="4368" y="132"/>
                  </a:lnTo>
                  <a:lnTo>
                    <a:pt x="4368" y="132"/>
                  </a:lnTo>
                  <a:lnTo>
                    <a:pt x="4366" y="140"/>
                  </a:lnTo>
                  <a:lnTo>
                    <a:pt x="4364" y="144"/>
                  </a:lnTo>
                  <a:lnTo>
                    <a:pt x="4358" y="148"/>
                  </a:lnTo>
                  <a:lnTo>
                    <a:pt x="4352" y="150"/>
                  </a:lnTo>
                  <a:lnTo>
                    <a:pt x="4320" y="150"/>
                  </a:lnTo>
                  <a:lnTo>
                    <a:pt x="4320" y="150"/>
                  </a:lnTo>
                  <a:lnTo>
                    <a:pt x="4314" y="148"/>
                  </a:lnTo>
                  <a:lnTo>
                    <a:pt x="4308" y="144"/>
                  </a:lnTo>
                  <a:lnTo>
                    <a:pt x="4306" y="140"/>
                  </a:lnTo>
                  <a:lnTo>
                    <a:pt x="4304" y="132"/>
                  </a:lnTo>
                  <a:lnTo>
                    <a:pt x="4304" y="72"/>
                  </a:lnTo>
                  <a:close/>
                  <a:moveTo>
                    <a:pt x="4154" y="72"/>
                  </a:moveTo>
                  <a:lnTo>
                    <a:pt x="4154" y="72"/>
                  </a:lnTo>
                  <a:lnTo>
                    <a:pt x="4154" y="66"/>
                  </a:lnTo>
                  <a:lnTo>
                    <a:pt x="4158" y="62"/>
                  </a:lnTo>
                  <a:lnTo>
                    <a:pt x="4164" y="58"/>
                  </a:lnTo>
                  <a:lnTo>
                    <a:pt x="4170" y="56"/>
                  </a:lnTo>
                  <a:lnTo>
                    <a:pt x="4200" y="56"/>
                  </a:lnTo>
                  <a:lnTo>
                    <a:pt x="4200" y="56"/>
                  </a:lnTo>
                  <a:lnTo>
                    <a:pt x="4206" y="58"/>
                  </a:lnTo>
                  <a:lnTo>
                    <a:pt x="4212" y="62"/>
                  </a:lnTo>
                  <a:lnTo>
                    <a:pt x="4216" y="66"/>
                  </a:lnTo>
                  <a:lnTo>
                    <a:pt x="4216" y="72"/>
                  </a:lnTo>
                  <a:lnTo>
                    <a:pt x="4216" y="132"/>
                  </a:lnTo>
                  <a:lnTo>
                    <a:pt x="4216" y="132"/>
                  </a:lnTo>
                  <a:lnTo>
                    <a:pt x="4216" y="140"/>
                  </a:lnTo>
                  <a:lnTo>
                    <a:pt x="4212" y="144"/>
                  </a:lnTo>
                  <a:lnTo>
                    <a:pt x="4206" y="148"/>
                  </a:lnTo>
                  <a:lnTo>
                    <a:pt x="4200" y="150"/>
                  </a:lnTo>
                  <a:lnTo>
                    <a:pt x="4170" y="150"/>
                  </a:lnTo>
                  <a:lnTo>
                    <a:pt x="4170" y="150"/>
                  </a:lnTo>
                  <a:lnTo>
                    <a:pt x="4164" y="148"/>
                  </a:lnTo>
                  <a:lnTo>
                    <a:pt x="4158" y="144"/>
                  </a:lnTo>
                  <a:lnTo>
                    <a:pt x="4154" y="140"/>
                  </a:lnTo>
                  <a:lnTo>
                    <a:pt x="4154" y="132"/>
                  </a:lnTo>
                  <a:lnTo>
                    <a:pt x="4154" y="72"/>
                  </a:lnTo>
                  <a:close/>
                  <a:moveTo>
                    <a:pt x="4002" y="72"/>
                  </a:moveTo>
                  <a:lnTo>
                    <a:pt x="4002" y="72"/>
                  </a:lnTo>
                  <a:lnTo>
                    <a:pt x="4004" y="66"/>
                  </a:lnTo>
                  <a:lnTo>
                    <a:pt x="4006" y="62"/>
                  </a:lnTo>
                  <a:lnTo>
                    <a:pt x="4012" y="58"/>
                  </a:lnTo>
                  <a:lnTo>
                    <a:pt x="4018" y="56"/>
                  </a:lnTo>
                  <a:lnTo>
                    <a:pt x="4050" y="56"/>
                  </a:lnTo>
                  <a:lnTo>
                    <a:pt x="4050" y="56"/>
                  </a:lnTo>
                  <a:lnTo>
                    <a:pt x="4056" y="58"/>
                  </a:lnTo>
                  <a:lnTo>
                    <a:pt x="4062" y="62"/>
                  </a:lnTo>
                  <a:lnTo>
                    <a:pt x="4064" y="66"/>
                  </a:lnTo>
                  <a:lnTo>
                    <a:pt x="4066" y="72"/>
                  </a:lnTo>
                  <a:lnTo>
                    <a:pt x="4066" y="132"/>
                  </a:lnTo>
                  <a:lnTo>
                    <a:pt x="4066" y="132"/>
                  </a:lnTo>
                  <a:lnTo>
                    <a:pt x="4064" y="140"/>
                  </a:lnTo>
                  <a:lnTo>
                    <a:pt x="4062" y="144"/>
                  </a:lnTo>
                  <a:lnTo>
                    <a:pt x="4056" y="148"/>
                  </a:lnTo>
                  <a:lnTo>
                    <a:pt x="4050" y="150"/>
                  </a:lnTo>
                  <a:lnTo>
                    <a:pt x="4018" y="150"/>
                  </a:lnTo>
                  <a:lnTo>
                    <a:pt x="4018" y="150"/>
                  </a:lnTo>
                  <a:lnTo>
                    <a:pt x="4012" y="148"/>
                  </a:lnTo>
                  <a:lnTo>
                    <a:pt x="4006" y="144"/>
                  </a:lnTo>
                  <a:lnTo>
                    <a:pt x="4004" y="140"/>
                  </a:lnTo>
                  <a:lnTo>
                    <a:pt x="4002" y="132"/>
                  </a:lnTo>
                  <a:lnTo>
                    <a:pt x="4002" y="72"/>
                  </a:lnTo>
                  <a:close/>
                  <a:moveTo>
                    <a:pt x="3852" y="72"/>
                  </a:moveTo>
                  <a:lnTo>
                    <a:pt x="3852" y="72"/>
                  </a:lnTo>
                  <a:lnTo>
                    <a:pt x="3852" y="66"/>
                  </a:lnTo>
                  <a:lnTo>
                    <a:pt x="3856" y="62"/>
                  </a:lnTo>
                  <a:lnTo>
                    <a:pt x="3862" y="58"/>
                  </a:lnTo>
                  <a:lnTo>
                    <a:pt x="3868" y="56"/>
                  </a:lnTo>
                  <a:lnTo>
                    <a:pt x="3898" y="56"/>
                  </a:lnTo>
                  <a:lnTo>
                    <a:pt x="3898" y="56"/>
                  </a:lnTo>
                  <a:lnTo>
                    <a:pt x="3904" y="58"/>
                  </a:lnTo>
                  <a:lnTo>
                    <a:pt x="3910" y="62"/>
                  </a:lnTo>
                  <a:lnTo>
                    <a:pt x="3914" y="66"/>
                  </a:lnTo>
                  <a:lnTo>
                    <a:pt x="3914" y="72"/>
                  </a:lnTo>
                  <a:lnTo>
                    <a:pt x="3914" y="132"/>
                  </a:lnTo>
                  <a:lnTo>
                    <a:pt x="3914" y="132"/>
                  </a:lnTo>
                  <a:lnTo>
                    <a:pt x="3914" y="140"/>
                  </a:lnTo>
                  <a:lnTo>
                    <a:pt x="3910" y="144"/>
                  </a:lnTo>
                  <a:lnTo>
                    <a:pt x="3904" y="148"/>
                  </a:lnTo>
                  <a:lnTo>
                    <a:pt x="3898" y="150"/>
                  </a:lnTo>
                  <a:lnTo>
                    <a:pt x="3868" y="150"/>
                  </a:lnTo>
                  <a:lnTo>
                    <a:pt x="3868" y="150"/>
                  </a:lnTo>
                  <a:lnTo>
                    <a:pt x="3862" y="148"/>
                  </a:lnTo>
                  <a:lnTo>
                    <a:pt x="3856" y="144"/>
                  </a:lnTo>
                  <a:lnTo>
                    <a:pt x="3852" y="140"/>
                  </a:lnTo>
                  <a:lnTo>
                    <a:pt x="3852" y="132"/>
                  </a:lnTo>
                  <a:lnTo>
                    <a:pt x="3852" y="72"/>
                  </a:lnTo>
                  <a:close/>
                  <a:moveTo>
                    <a:pt x="3700" y="72"/>
                  </a:moveTo>
                  <a:lnTo>
                    <a:pt x="3700" y="72"/>
                  </a:lnTo>
                  <a:lnTo>
                    <a:pt x="3702" y="66"/>
                  </a:lnTo>
                  <a:lnTo>
                    <a:pt x="3704" y="62"/>
                  </a:lnTo>
                  <a:lnTo>
                    <a:pt x="3710" y="58"/>
                  </a:lnTo>
                  <a:lnTo>
                    <a:pt x="3716" y="56"/>
                  </a:lnTo>
                  <a:lnTo>
                    <a:pt x="3748" y="56"/>
                  </a:lnTo>
                  <a:lnTo>
                    <a:pt x="3748" y="56"/>
                  </a:lnTo>
                  <a:lnTo>
                    <a:pt x="3754" y="58"/>
                  </a:lnTo>
                  <a:lnTo>
                    <a:pt x="3760" y="62"/>
                  </a:lnTo>
                  <a:lnTo>
                    <a:pt x="3762" y="66"/>
                  </a:lnTo>
                  <a:lnTo>
                    <a:pt x="3764" y="72"/>
                  </a:lnTo>
                  <a:lnTo>
                    <a:pt x="3764" y="132"/>
                  </a:lnTo>
                  <a:lnTo>
                    <a:pt x="3764" y="132"/>
                  </a:lnTo>
                  <a:lnTo>
                    <a:pt x="3762" y="140"/>
                  </a:lnTo>
                  <a:lnTo>
                    <a:pt x="3760" y="144"/>
                  </a:lnTo>
                  <a:lnTo>
                    <a:pt x="3754" y="148"/>
                  </a:lnTo>
                  <a:lnTo>
                    <a:pt x="3748" y="150"/>
                  </a:lnTo>
                  <a:lnTo>
                    <a:pt x="3716" y="150"/>
                  </a:lnTo>
                  <a:lnTo>
                    <a:pt x="3716" y="150"/>
                  </a:lnTo>
                  <a:lnTo>
                    <a:pt x="3710" y="148"/>
                  </a:lnTo>
                  <a:lnTo>
                    <a:pt x="3704" y="144"/>
                  </a:lnTo>
                  <a:lnTo>
                    <a:pt x="3702" y="140"/>
                  </a:lnTo>
                  <a:lnTo>
                    <a:pt x="3700" y="132"/>
                  </a:lnTo>
                  <a:lnTo>
                    <a:pt x="3700" y="72"/>
                  </a:lnTo>
                  <a:close/>
                  <a:moveTo>
                    <a:pt x="3550" y="72"/>
                  </a:moveTo>
                  <a:lnTo>
                    <a:pt x="3550" y="72"/>
                  </a:lnTo>
                  <a:lnTo>
                    <a:pt x="3550" y="66"/>
                  </a:lnTo>
                  <a:lnTo>
                    <a:pt x="3554" y="62"/>
                  </a:lnTo>
                  <a:lnTo>
                    <a:pt x="3560" y="58"/>
                  </a:lnTo>
                  <a:lnTo>
                    <a:pt x="3566" y="56"/>
                  </a:lnTo>
                  <a:lnTo>
                    <a:pt x="3596" y="56"/>
                  </a:lnTo>
                  <a:lnTo>
                    <a:pt x="3596" y="56"/>
                  </a:lnTo>
                  <a:lnTo>
                    <a:pt x="3602" y="58"/>
                  </a:lnTo>
                  <a:lnTo>
                    <a:pt x="3608" y="62"/>
                  </a:lnTo>
                  <a:lnTo>
                    <a:pt x="3612" y="66"/>
                  </a:lnTo>
                  <a:lnTo>
                    <a:pt x="3612" y="72"/>
                  </a:lnTo>
                  <a:lnTo>
                    <a:pt x="3612" y="132"/>
                  </a:lnTo>
                  <a:lnTo>
                    <a:pt x="3612" y="132"/>
                  </a:lnTo>
                  <a:lnTo>
                    <a:pt x="3612" y="140"/>
                  </a:lnTo>
                  <a:lnTo>
                    <a:pt x="3608" y="144"/>
                  </a:lnTo>
                  <a:lnTo>
                    <a:pt x="3602" y="148"/>
                  </a:lnTo>
                  <a:lnTo>
                    <a:pt x="3596" y="150"/>
                  </a:lnTo>
                  <a:lnTo>
                    <a:pt x="3566" y="150"/>
                  </a:lnTo>
                  <a:lnTo>
                    <a:pt x="3566" y="150"/>
                  </a:lnTo>
                  <a:lnTo>
                    <a:pt x="3560" y="148"/>
                  </a:lnTo>
                  <a:lnTo>
                    <a:pt x="3554" y="144"/>
                  </a:lnTo>
                  <a:lnTo>
                    <a:pt x="3550" y="140"/>
                  </a:lnTo>
                  <a:lnTo>
                    <a:pt x="3550" y="132"/>
                  </a:lnTo>
                  <a:lnTo>
                    <a:pt x="3550" y="72"/>
                  </a:lnTo>
                  <a:close/>
                  <a:moveTo>
                    <a:pt x="3398" y="72"/>
                  </a:moveTo>
                  <a:lnTo>
                    <a:pt x="3398" y="72"/>
                  </a:lnTo>
                  <a:lnTo>
                    <a:pt x="3400" y="66"/>
                  </a:lnTo>
                  <a:lnTo>
                    <a:pt x="3402" y="62"/>
                  </a:lnTo>
                  <a:lnTo>
                    <a:pt x="3408" y="58"/>
                  </a:lnTo>
                  <a:lnTo>
                    <a:pt x="3414" y="56"/>
                  </a:lnTo>
                  <a:lnTo>
                    <a:pt x="3446" y="56"/>
                  </a:lnTo>
                  <a:lnTo>
                    <a:pt x="3446" y="56"/>
                  </a:lnTo>
                  <a:lnTo>
                    <a:pt x="3452" y="58"/>
                  </a:lnTo>
                  <a:lnTo>
                    <a:pt x="3458" y="62"/>
                  </a:lnTo>
                  <a:lnTo>
                    <a:pt x="3460" y="66"/>
                  </a:lnTo>
                  <a:lnTo>
                    <a:pt x="3462" y="72"/>
                  </a:lnTo>
                  <a:lnTo>
                    <a:pt x="3462" y="132"/>
                  </a:lnTo>
                  <a:lnTo>
                    <a:pt x="3462" y="132"/>
                  </a:lnTo>
                  <a:lnTo>
                    <a:pt x="3460" y="140"/>
                  </a:lnTo>
                  <a:lnTo>
                    <a:pt x="3458" y="144"/>
                  </a:lnTo>
                  <a:lnTo>
                    <a:pt x="3452" y="148"/>
                  </a:lnTo>
                  <a:lnTo>
                    <a:pt x="3446" y="150"/>
                  </a:lnTo>
                  <a:lnTo>
                    <a:pt x="3414" y="150"/>
                  </a:lnTo>
                  <a:lnTo>
                    <a:pt x="3414" y="150"/>
                  </a:lnTo>
                  <a:lnTo>
                    <a:pt x="3408" y="148"/>
                  </a:lnTo>
                  <a:lnTo>
                    <a:pt x="3402" y="144"/>
                  </a:lnTo>
                  <a:lnTo>
                    <a:pt x="3400" y="140"/>
                  </a:lnTo>
                  <a:lnTo>
                    <a:pt x="3398" y="132"/>
                  </a:lnTo>
                  <a:lnTo>
                    <a:pt x="3398" y="72"/>
                  </a:lnTo>
                  <a:close/>
                  <a:moveTo>
                    <a:pt x="3248" y="72"/>
                  </a:moveTo>
                  <a:lnTo>
                    <a:pt x="3248" y="72"/>
                  </a:lnTo>
                  <a:lnTo>
                    <a:pt x="3248" y="66"/>
                  </a:lnTo>
                  <a:lnTo>
                    <a:pt x="3252" y="62"/>
                  </a:lnTo>
                  <a:lnTo>
                    <a:pt x="3258" y="58"/>
                  </a:lnTo>
                  <a:lnTo>
                    <a:pt x="3264" y="56"/>
                  </a:lnTo>
                  <a:lnTo>
                    <a:pt x="3294" y="56"/>
                  </a:lnTo>
                  <a:lnTo>
                    <a:pt x="3294" y="56"/>
                  </a:lnTo>
                  <a:lnTo>
                    <a:pt x="3300" y="58"/>
                  </a:lnTo>
                  <a:lnTo>
                    <a:pt x="3306" y="62"/>
                  </a:lnTo>
                  <a:lnTo>
                    <a:pt x="3310" y="66"/>
                  </a:lnTo>
                  <a:lnTo>
                    <a:pt x="3310" y="72"/>
                  </a:lnTo>
                  <a:lnTo>
                    <a:pt x="3310" y="132"/>
                  </a:lnTo>
                  <a:lnTo>
                    <a:pt x="3310" y="132"/>
                  </a:lnTo>
                  <a:lnTo>
                    <a:pt x="3310" y="140"/>
                  </a:lnTo>
                  <a:lnTo>
                    <a:pt x="3306" y="144"/>
                  </a:lnTo>
                  <a:lnTo>
                    <a:pt x="3300" y="148"/>
                  </a:lnTo>
                  <a:lnTo>
                    <a:pt x="3294" y="150"/>
                  </a:lnTo>
                  <a:lnTo>
                    <a:pt x="3264" y="150"/>
                  </a:lnTo>
                  <a:lnTo>
                    <a:pt x="3264" y="150"/>
                  </a:lnTo>
                  <a:lnTo>
                    <a:pt x="3258" y="148"/>
                  </a:lnTo>
                  <a:lnTo>
                    <a:pt x="3252" y="144"/>
                  </a:lnTo>
                  <a:lnTo>
                    <a:pt x="3248" y="140"/>
                  </a:lnTo>
                  <a:lnTo>
                    <a:pt x="3248" y="132"/>
                  </a:lnTo>
                  <a:lnTo>
                    <a:pt x="3248" y="72"/>
                  </a:lnTo>
                  <a:close/>
                  <a:moveTo>
                    <a:pt x="3096" y="72"/>
                  </a:moveTo>
                  <a:lnTo>
                    <a:pt x="3096" y="72"/>
                  </a:lnTo>
                  <a:lnTo>
                    <a:pt x="3098" y="66"/>
                  </a:lnTo>
                  <a:lnTo>
                    <a:pt x="3100" y="62"/>
                  </a:lnTo>
                  <a:lnTo>
                    <a:pt x="3106" y="58"/>
                  </a:lnTo>
                  <a:lnTo>
                    <a:pt x="3112" y="56"/>
                  </a:lnTo>
                  <a:lnTo>
                    <a:pt x="3144" y="56"/>
                  </a:lnTo>
                  <a:lnTo>
                    <a:pt x="3144" y="56"/>
                  </a:lnTo>
                  <a:lnTo>
                    <a:pt x="3150" y="58"/>
                  </a:lnTo>
                  <a:lnTo>
                    <a:pt x="3156" y="62"/>
                  </a:lnTo>
                  <a:lnTo>
                    <a:pt x="3158" y="66"/>
                  </a:lnTo>
                  <a:lnTo>
                    <a:pt x="3160" y="72"/>
                  </a:lnTo>
                  <a:lnTo>
                    <a:pt x="3160" y="132"/>
                  </a:lnTo>
                  <a:lnTo>
                    <a:pt x="3160" y="132"/>
                  </a:lnTo>
                  <a:lnTo>
                    <a:pt x="3158" y="140"/>
                  </a:lnTo>
                  <a:lnTo>
                    <a:pt x="3156" y="144"/>
                  </a:lnTo>
                  <a:lnTo>
                    <a:pt x="3150" y="148"/>
                  </a:lnTo>
                  <a:lnTo>
                    <a:pt x="3144" y="150"/>
                  </a:lnTo>
                  <a:lnTo>
                    <a:pt x="3112" y="150"/>
                  </a:lnTo>
                  <a:lnTo>
                    <a:pt x="3112" y="150"/>
                  </a:lnTo>
                  <a:lnTo>
                    <a:pt x="3106" y="148"/>
                  </a:lnTo>
                  <a:lnTo>
                    <a:pt x="3100" y="144"/>
                  </a:lnTo>
                  <a:lnTo>
                    <a:pt x="3098" y="140"/>
                  </a:lnTo>
                  <a:lnTo>
                    <a:pt x="3096" y="132"/>
                  </a:lnTo>
                  <a:lnTo>
                    <a:pt x="3096" y="72"/>
                  </a:lnTo>
                  <a:close/>
                  <a:moveTo>
                    <a:pt x="2946" y="72"/>
                  </a:moveTo>
                  <a:lnTo>
                    <a:pt x="2946" y="72"/>
                  </a:lnTo>
                  <a:lnTo>
                    <a:pt x="2946" y="66"/>
                  </a:lnTo>
                  <a:lnTo>
                    <a:pt x="2950" y="62"/>
                  </a:lnTo>
                  <a:lnTo>
                    <a:pt x="2956" y="58"/>
                  </a:lnTo>
                  <a:lnTo>
                    <a:pt x="2962" y="56"/>
                  </a:lnTo>
                  <a:lnTo>
                    <a:pt x="2992" y="56"/>
                  </a:lnTo>
                  <a:lnTo>
                    <a:pt x="2992" y="56"/>
                  </a:lnTo>
                  <a:lnTo>
                    <a:pt x="2998" y="58"/>
                  </a:lnTo>
                  <a:lnTo>
                    <a:pt x="3004" y="62"/>
                  </a:lnTo>
                  <a:lnTo>
                    <a:pt x="3008" y="66"/>
                  </a:lnTo>
                  <a:lnTo>
                    <a:pt x="3008" y="72"/>
                  </a:lnTo>
                  <a:lnTo>
                    <a:pt x="3008" y="132"/>
                  </a:lnTo>
                  <a:lnTo>
                    <a:pt x="3008" y="132"/>
                  </a:lnTo>
                  <a:lnTo>
                    <a:pt x="3008" y="140"/>
                  </a:lnTo>
                  <a:lnTo>
                    <a:pt x="3004" y="144"/>
                  </a:lnTo>
                  <a:lnTo>
                    <a:pt x="2998" y="148"/>
                  </a:lnTo>
                  <a:lnTo>
                    <a:pt x="2992" y="150"/>
                  </a:lnTo>
                  <a:lnTo>
                    <a:pt x="2962" y="150"/>
                  </a:lnTo>
                  <a:lnTo>
                    <a:pt x="2962" y="150"/>
                  </a:lnTo>
                  <a:lnTo>
                    <a:pt x="2956" y="148"/>
                  </a:lnTo>
                  <a:lnTo>
                    <a:pt x="2950" y="144"/>
                  </a:lnTo>
                  <a:lnTo>
                    <a:pt x="2946" y="140"/>
                  </a:lnTo>
                  <a:lnTo>
                    <a:pt x="2946" y="132"/>
                  </a:lnTo>
                  <a:lnTo>
                    <a:pt x="2946" y="72"/>
                  </a:lnTo>
                  <a:close/>
                  <a:moveTo>
                    <a:pt x="2794" y="72"/>
                  </a:moveTo>
                  <a:lnTo>
                    <a:pt x="2794" y="72"/>
                  </a:lnTo>
                  <a:lnTo>
                    <a:pt x="2796" y="66"/>
                  </a:lnTo>
                  <a:lnTo>
                    <a:pt x="2798" y="62"/>
                  </a:lnTo>
                  <a:lnTo>
                    <a:pt x="2804" y="58"/>
                  </a:lnTo>
                  <a:lnTo>
                    <a:pt x="2810" y="56"/>
                  </a:lnTo>
                  <a:lnTo>
                    <a:pt x="2842" y="56"/>
                  </a:lnTo>
                  <a:lnTo>
                    <a:pt x="2842" y="56"/>
                  </a:lnTo>
                  <a:lnTo>
                    <a:pt x="2848" y="58"/>
                  </a:lnTo>
                  <a:lnTo>
                    <a:pt x="2854" y="62"/>
                  </a:lnTo>
                  <a:lnTo>
                    <a:pt x="2856" y="66"/>
                  </a:lnTo>
                  <a:lnTo>
                    <a:pt x="2858" y="72"/>
                  </a:lnTo>
                  <a:lnTo>
                    <a:pt x="2858" y="132"/>
                  </a:lnTo>
                  <a:lnTo>
                    <a:pt x="2858" y="132"/>
                  </a:lnTo>
                  <a:lnTo>
                    <a:pt x="2856" y="140"/>
                  </a:lnTo>
                  <a:lnTo>
                    <a:pt x="2854" y="144"/>
                  </a:lnTo>
                  <a:lnTo>
                    <a:pt x="2848" y="148"/>
                  </a:lnTo>
                  <a:lnTo>
                    <a:pt x="2842" y="150"/>
                  </a:lnTo>
                  <a:lnTo>
                    <a:pt x="2810" y="150"/>
                  </a:lnTo>
                  <a:lnTo>
                    <a:pt x="2810" y="150"/>
                  </a:lnTo>
                  <a:lnTo>
                    <a:pt x="2804" y="148"/>
                  </a:lnTo>
                  <a:lnTo>
                    <a:pt x="2798" y="144"/>
                  </a:lnTo>
                  <a:lnTo>
                    <a:pt x="2796" y="140"/>
                  </a:lnTo>
                  <a:lnTo>
                    <a:pt x="2794" y="132"/>
                  </a:lnTo>
                  <a:lnTo>
                    <a:pt x="2794" y="72"/>
                  </a:lnTo>
                  <a:close/>
                  <a:moveTo>
                    <a:pt x="2644" y="72"/>
                  </a:moveTo>
                  <a:lnTo>
                    <a:pt x="2644" y="72"/>
                  </a:lnTo>
                  <a:lnTo>
                    <a:pt x="2644" y="66"/>
                  </a:lnTo>
                  <a:lnTo>
                    <a:pt x="2648" y="62"/>
                  </a:lnTo>
                  <a:lnTo>
                    <a:pt x="2654" y="58"/>
                  </a:lnTo>
                  <a:lnTo>
                    <a:pt x="2660" y="56"/>
                  </a:lnTo>
                  <a:lnTo>
                    <a:pt x="2690" y="56"/>
                  </a:lnTo>
                  <a:lnTo>
                    <a:pt x="2690" y="56"/>
                  </a:lnTo>
                  <a:lnTo>
                    <a:pt x="2696" y="58"/>
                  </a:lnTo>
                  <a:lnTo>
                    <a:pt x="2702" y="62"/>
                  </a:lnTo>
                  <a:lnTo>
                    <a:pt x="2706" y="66"/>
                  </a:lnTo>
                  <a:lnTo>
                    <a:pt x="2706" y="72"/>
                  </a:lnTo>
                  <a:lnTo>
                    <a:pt x="2706" y="132"/>
                  </a:lnTo>
                  <a:lnTo>
                    <a:pt x="2706" y="132"/>
                  </a:lnTo>
                  <a:lnTo>
                    <a:pt x="2706" y="140"/>
                  </a:lnTo>
                  <a:lnTo>
                    <a:pt x="2702" y="144"/>
                  </a:lnTo>
                  <a:lnTo>
                    <a:pt x="2696" y="148"/>
                  </a:lnTo>
                  <a:lnTo>
                    <a:pt x="2690" y="150"/>
                  </a:lnTo>
                  <a:lnTo>
                    <a:pt x="2660" y="150"/>
                  </a:lnTo>
                  <a:lnTo>
                    <a:pt x="2660" y="150"/>
                  </a:lnTo>
                  <a:lnTo>
                    <a:pt x="2654" y="148"/>
                  </a:lnTo>
                  <a:lnTo>
                    <a:pt x="2648" y="144"/>
                  </a:lnTo>
                  <a:lnTo>
                    <a:pt x="2644" y="140"/>
                  </a:lnTo>
                  <a:lnTo>
                    <a:pt x="2644" y="132"/>
                  </a:lnTo>
                  <a:lnTo>
                    <a:pt x="2644" y="72"/>
                  </a:lnTo>
                  <a:close/>
                  <a:moveTo>
                    <a:pt x="2492" y="72"/>
                  </a:moveTo>
                  <a:lnTo>
                    <a:pt x="2492" y="72"/>
                  </a:lnTo>
                  <a:lnTo>
                    <a:pt x="2494" y="66"/>
                  </a:lnTo>
                  <a:lnTo>
                    <a:pt x="2496" y="62"/>
                  </a:lnTo>
                  <a:lnTo>
                    <a:pt x="2502" y="58"/>
                  </a:lnTo>
                  <a:lnTo>
                    <a:pt x="2508" y="56"/>
                  </a:lnTo>
                  <a:lnTo>
                    <a:pt x="2540" y="56"/>
                  </a:lnTo>
                  <a:lnTo>
                    <a:pt x="2540" y="56"/>
                  </a:lnTo>
                  <a:lnTo>
                    <a:pt x="2546" y="58"/>
                  </a:lnTo>
                  <a:lnTo>
                    <a:pt x="2552" y="62"/>
                  </a:lnTo>
                  <a:lnTo>
                    <a:pt x="2554" y="66"/>
                  </a:lnTo>
                  <a:lnTo>
                    <a:pt x="2556" y="72"/>
                  </a:lnTo>
                  <a:lnTo>
                    <a:pt x="2556" y="132"/>
                  </a:lnTo>
                  <a:lnTo>
                    <a:pt x="2556" y="132"/>
                  </a:lnTo>
                  <a:lnTo>
                    <a:pt x="2554" y="140"/>
                  </a:lnTo>
                  <a:lnTo>
                    <a:pt x="2552" y="144"/>
                  </a:lnTo>
                  <a:lnTo>
                    <a:pt x="2546" y="148"/>
                  </a:lnTo>
                  <a:lnTo>
                    <a:pt x="2540" y="150"/>
                  </a:lnTo>
                  <a:lnTo>
                    <a:pt x="2508" y="150"/>
                  </a:lnTo>
                  <a:lnTo>
                    <a:pt x="2508" y="150"/>
                  </a:lnTo>
                  <a:lnTo>
                    <a:pt x="2502" y="148"/>
                  </a:lnTo>
                  <a:lnTo>
                    <a:pt x="2496" y="144"/>
                  </a:lnTo>
                  <a:lnTo>
                    <a:pt x="2494" y="140"/>
                  </a:lnTo>
                  <a:lnTo>
                    <a:pt x="2492" y="132"/>
                  </a:lnTo>
                  <a:lnTo>
                    <a:pt x="2492" y="72"/>
                  </a:lnTo>
                  <a:close/>
                  <a:moveTo>
                    <a:pt x="2342" y="72"/>
                  </a:moveTo>
                  <a:lnTo>
                    <a:pt x="2342" y="72"/>
                  </a:lnTo>
                  <a:lnTo>
                    <a:pt x="2342" y="66"/>
                  </a:lnTo>
                  <a:lnTo>
                    <a:pt x="2346" y="62"/>
                  </a:lnTo>
                  <a:lnTo>
                    <a:pt x="2350" y="58"/>
                  </a:lnTo>
                  <a:lnTo>
                    <a:pt x="2358" y="56"/>
                  </a:lnTo>
                  <a:lnTo>
                    <a:pt x="2388" y="56"/>
                  </a:lnTo>
                  <a:lnTo>
                    <a:pt x="2388" y="56"/>
                  </a:lnTo>
                  <a:lnTo>
                    <a:pt x="2394" y="58"/>
                  </a:lnTo>
                  <a:lnTo>
                    <a:pt x="2400" y="62"/>
                  </a:lnTo>
                  <a:lnTo>
                    <a:pt x="2404" y="66"/>
                  </a:lnTo>
                  <a:lnTo>
                    <a:pt x="2404" y="72"/>
                  </a:lnTo>
                  <a:lnTo>
                    <a:pt x="2404" y="132"/>
                  </a:lnTo>
                  <a:lnTo>
                    <a:pt x="2404" y="132"/>
                  </a:lnTo>
                  <a:lnTo>
                    <a:pt x="2404" y="140"/>
                  </a:lnTo>
                  <a:lnTo>
                    <a:pt x="2400" y="144"/>
                  </a:lnTo>
                  <a:lnTo>
                    <a:pt x="2394" y="148"/>
                  </a:lnTo>
                  <a:lnTo>
                    <a:pt x="2388" y="150"/>
                  </a:lnTo>
                  <a:lnTo>
                    <a:pt x="2358" y="150"/>
                  </a:lnTo>
                  <a:lnTo>
                    <a:pt x="2358" y="150"/>
                  </a:lnTo>
                  <a:lnTo>
                    <a:pt x="2350" y="148"/>
                  </a:lnTo>
                  <a:lnTo>
                    <a:pt x="2346" y="144"/>
                  </a:lnTo>
                  <a:lnTo>
                    <a:pt x="2342" y="140"/>
                  </a:lnTo>
                  <a:lnTo>
                    <a:pt x="2342" y="132"/>
                  </a:lnTo>
                  <a:lnTo>
                    <a:pt x="2342" y="72"/>
                  </a:lnTo>
                  <a:close/>
                  <a:moveTo>
                    <a:pt x="2190" y="72"/>
                  </a:moveTo>
                  <a:lnTo>
                    <a:pt x="2190" y="72"/>
                  </a:lnTo>
                  <a:lnTo>
                    <a:pt x="2192" y="66"/>
                  </a:lnTo>
                  <a:lnTo>
                    <a:pt x="2194" y="62"/>
                  </a:lnTo>
                  <a:lnTo>
                    <a:pt x="2200" y="58"/>
                  </a:lnTo>
                  <a:lnTo>
                    <a:pt x="2206" y="56"/>
                  </a:lnTo>
                  <a:lnTo>
                    <a:pt x="2238" y="56"/>
                  </a:lnTo>
                  <a:lnTo>
                    <a:pt x="2238" y="56"/>
                  </a:lnTo>
                  <a:lnTo>
                    <a:pt x="2244" y="58"/>
                  </a:lnTo>
                  <a:lnTo>
                    <a:pt x="2248" y="62"/>
                  </a:lnTo>
                  <a:lnTo>
                    <a:pt x="2252" y="66"/>
                  </a:lnTo>
                  <a:lnTo>
                    <a:pt x="2254" y="72"/>
                  </a:lnTo>
                  <a:lnTo>
                    <a:pt x="2254" y="132"/>
                  </a:lnTo>
                  <a:lnTo>
                    <a:pt x="2254" y="132"/>
                  </a:lnTo>
                  <a:lnTo>
                    <a:pt x="2252" y="140"/>
                  </a:lnTo>
                  <a:lnTo>
                    <a:pt x="2248" y="144"/>
                  </a:lnTo>
                  <a:lnTo>
                    <a:pt x="2244" y="148"/>
                  </a:lnTo>
                  <a:lnTo>
                    <a:pt x="2238" y="150"/>
                  </a:lnTo>
                  <a:lnTo>
                    <a:pt x="2206" y="150"/>
                  </a:lnTo>
                  <a:lnTo>
                    <a:pt x="2206" y="150"/>
                  </a:lnTo>
                  <a:lnTo>
                    <a:pt x="2200" y="148"/>
                  </a:lnTo>
                  <a:lnTo>
                    <a:pt x="2194" y="144"/>
                  </a:lnTo>
                  <a:lnTo>
                    <a:pt x="2192" y="140"/>
                  </a:lnTo>
                  <a:lnTo>
                    <a:pt x="2190" y="132"/>
                  </a:lnTo>
                  <a:lnTo>
                    <a:pt x="2190" y="72"/>
                  </a:lnTo>
                  <a:close/>
                  <a:moveTo>
                    <a:pt x="2040" y="72"/>
                  </a:moveTo>
                  <a:lnTo>
                    <a:pt x="2040" y="72"/>
                  </a:lnTo>
                  <a:lnTo>
                    <a:pt x="2040" y="66"/>
                  </a:lnTo>
                  <a:lnTo>
                    <a:pt x="2044" y="62"/>
                  </a:lnTo>
                  <a:lnTo>
                    <a:pt x="2048" y="58"/>
                  </a:lnTo>
                  <a:lnTo>
                    <a:pt x="2056" y="56"/>
                  </a:lnTo>
                  <a:lnTo>
                    <a:pt x="2086" y="56"/>
                  </a:lnTo>
                  <a:lnTo>
                    <a:pt x="2086" y="56"/>
                  </a:lnTo>
                  <a:lnTo>
                    <a:pt x="2092" y="58"/>
                  </a:lnTo>
                  <a:lnTo>
                    <a:pt x="2098" y="62"/>
                  </a:lnTo>
                  <a:lnTo>
                    <a:pt x="2102" y="66"/>
                  </a:lnTo>
                  <a:lnTo>
                    <a:pt x="2102" y="72"/>
                  </a:lnTo>
                  <a:lnTo>
                    <a:pt x="2102" y="132"/>
                  </a:lnTo>
                  <a:lnTo>
                    <a:pt x="2102" y="132"/>
                  </a:lnTo>
                  <a:lnTo>
                    <a:pt x="2102" y="140"/>
                  </a:lnTo>
                  <a:lnTo>
                    <a:pt x="2098" y="144"/>
                  </a:lnTo>
                  <a:lnTo>
                    <a:pt x="2092" y="148"/>
                  </a:lnTo>
                  <a:lnTo>
                    <a:pt x="2086" y="150"/>
                  </a:lnTo>
                  <a:lnTo>
                    <a:pt x="2056" y="150"/>
                  </a:lnTo>
                  <a:lnTo>
                    <a:pt x="2056" y="150"/>
                  </a:lnTo>
                  <a:lnTo>
                    <a:pt x="2048" y="148"/>
                  </a:lnTo>
                  <a:lnTo>
                    <a:pt x="2044" y="144"/>
                  </a:lnTo>
                  <a:lnTo>
                    <a:pt x="2040" y="140"/>
                  </a:lnTo>
                  <a:lnTo>
                    <a:pt x="2040" y="132"/>
                  </a:lnTo>
                  <a:lnTo>
                    <a:pt x="2040" y="72"/>
                  </a:lnTo>
                  <a:close/>
                  <a:moveTo>
                    <a:pt x="1888" y="72"/>
                  </a:moveTo>
                  <a:lnTo>
                    <a:pt x="1888" y="72"/>
                  </a:lnTo>
                  <a:lnTo>
                    <a:pt x="1890" y="66"/>
                  </a:lnTo>
                  <a:lnTo>
                    <a:pt x="1892" y="62"/>
                  </a:lnTo>
                  <a:lnTo>
                    <a:pt x="1898" y="58"/>
                  </a:lnTo>
                  <a:lnTo>
                    <a:pt x="1904" y="56"/>
                  </a:lnTo>
                  <a:lnTo>
                    <a:pt x="1936" y="56"/>
                  </a:lnTo>
                  <a:lnTo>
                    <a:pt x="1936" y="56"/>
                  </a:lnTo>
                  <a:lnTo>
                    <a:pt x="1942" y="58"/>
                  </a:lnTo>
                  <a:lnTo>
                    <a:pt x="1946" y="62"/>
                  </a:lnTo>
                  <a:lnTo>
                    <a:pt x="1950" y="66"/>
                  </a:lnTo>
                  <a:lnTo>
                    <a:pt x="1952" y="72"/>
                  </a:lnTo>
                  <a:lnTo>
                    <a:pt x="1952" y="132"/>
                  </a:lnTo>
                  <a:lnTo>
                    <a:pt x="1952" y="132"/>
                  </a:lnTo>
                  <a:lnTo>
                    <a:pt x="1950" y="140"/>
                  </a:lnTo>
                  <a:lnTo>
                    <a:pt x="1946" y="144"/>
                  </a:lnTo>
                  <a:lnTo>
                    <a:pt x="1942" y="148"/>
                  </a:lnTo>
                  <a:lnTo>
                    <a:pt x="1936" y="150"/>
                  </a:lnTo>
                  <a:lnTo>
                    <a:pt x="1904" y="150"/>
                  </a:lnTo>
                  <a:lnTo>
                    <a:pt x="1904" y="150"/>
                  </a:lnTo>
                  <a:lnTo>
                    <a:pt x="1898" y="148"/>
                  </a:lnTo>
                  <a:lnTo>
                    <a:pt x="1892" y="144"/>
                  </a:lnTo>
                  <a:lnTo>
                    <a:pt x="1890" y="140"/>
                  </a:lnTo>
                  <a:lnTo>
                    <a:pt x="1888" y="132"/>
                  </a:lnTo>
                  <a:lnTo>
                    <a:pt x="1888" y="72"/>
                  </a:lnTo>
                  <a:close/>
                  <a:moveTo>
                    <a:pt x="1736" y="72"/>
                  </a:moveTo>
                  <a:lnTo>
                    <a:pt x="1736" y="72"/>
                  </a:lnTo>
                  <a:lnTo>
                    <a:pt x="1738" y="66"/>
                  </a:lnTo>
                  <a:lnTo>
                    <a:pt x="1742" y="62"/>
                  </a:lnTo>
                  <a:lnTo>
                    <a:pt x="1746" y="58"/>
                  </a:lnTo>
                  <a:lnTo>
                    <a:pt x="1754" y="56"/>
                  </a:lnTo>
                  <a:lnTo>
                    <a:pt x="1784" y="56"/>
                  </a:lnTo>
                  <a:lnTo>
                    <a:pt x="1784" y="56"/>
                  </a:lnTo>
                  <a:lnTo>
                    <a:pt x="1790" y="58"/>
                  </a:lnTo>
                  <a:lnTo>
                    <a:pt x="1796" y="62"/>
                  </a:lnTo>
                  <a:lnTo>
                    <a:pt x="1800" y="66"/>
                  </a:lnTo>
                  <a:lnTo>
                    <a:pt x="1800" y="72"/>
                  </a:lnTo>
                  <a:lnTo>
                    <a:pt x="1800" y="132"/>
                  </a:lnTo>
                  <a:lnTo>
                    <a:pt x="1800" y="132"/>
                  </a:lnTo>
                  <a:lnTo>
                    <a:pt x="1800" y="140"/>
                  </a:lnTo>
                  <a:lnTo>
                    <a:pt x="1796" y="144"/>
                  </a:lnTo>
                  <a:lnTo>
                    <a:pt x="1790" y="148"/>
                  </a:lnTo>
                  <a:lnTo>
                    <a:pt x="1784" y="150"/>
                  </a:lnTo>
                  <a:lnTo>
                    <a:pt x="1754" y="150"/>
                  </a:lnTo>
                  <a:lnTo>
                    <a:pt x="1754" y="150"/>
                  </a:lnTo>
                  <a:lnTo>
                    <a:pt x="1746" y="148"/>
                  </a:lnTo>
                  <a:lnTo>
                    <a:pt x="1742" y="144"/>
                  </a:lnTo>
                  <a:lnTo>
                    <a:pt x="1738" y="140"/>
                  </a:lnTo>
                  <a:lnTo>
                    <a:pt x="1736" y="132"/>
                  </a:lnTo>
                  <a:lnTo>
                    <a:pt x="1736" y="72"/>
                  </a:lnTo>
                  <a:close/>
                  <a:moveTo>
                    <a:pt x="1586" y="72"/>
                  </a:moveTo>
                  <a:lnTo>
                    <a:pt x="1586" y="72"/>
                  </a:lnTo>
                  <a:lnTo>
                    <a:pt x="1586" y="66"/>
                  </a:lnTo>
                  <a:lnTo>
                    <a:pt x="1590" y="62"/>
                  </a:lnTo>
                  <a:lnTo>
                    <a:pt x="1596" y="58"/>
                  </a:lnTo>
                  <a:lnTo>
                    <a:pt x="1602" y="56"/>
                  </a:lnTo>
                  <a:lnTo>
                    <a:pt x="1632" y="56"/>
                  </a:lnTo>
                  <a:lnTo>
                    <a:pt x="1632" y="56"/>
                  </a:lnTo>
                  <a:lnTo>
                    <a:pt x="1638" y="58"/>
                  </a:lnTo>
                  <a:lnTo>
                    <a:pt x="1644" y="62"/>
                  </a:lnTo>
                  <a:lnTo>
                    <a:pt x="1648" y="66"/>
                  </a:lnTo>
                  <a:lnTo>
                    <a:pt x="1648" y="72"/>
                  </a:lnTo>
                  <a:lnTo>
                    <a:pt x="1648" y="132"/>
                  </a:lnTo>
                  <a:lnTo>
                    <a:pt x="1648" y="132"/>
                  </a:lnTo>
                  <a:lnTo>
                    <a:pt x="1648" y="140"/>
                  </a:lnTo>
                  <a:lnTo>
                    <a:pt x="1644" y="144"/>
                  </a:lnTo>
                  <a:lnTo>
                    <a:pt x="1638" y="148"/>
                  </a:lnTo>
                  <a:lnTo>
                    <a:pt x="1632" y="150"/>
                  </a:lnTo>
                  <a:lnTo>
                    <a:pt x="1602" y="150"/>
                  </a:lnTo>
                  <a:lnTo>
                    <a:pt x="1602" y="150"/>
                  </a:lnTo>
                  <a:lnTo>
                    <a:pt x="1596" y="148"/>
                  </a:lnTo>
                  <a:lnTo>
                    <a:pt x="1590" y="144"/>
                  </a:lnTo>
                  <a:lnTo>
                    <a:pt x="1586" y="140"/>
                  </a:lnTo>
                  <a:lnTo>
                    <a:pt x="1586" y="132"/>
                  </a:lnTo>
                  <a:lnTo>
                    <a:pt x="1586" y="72"/>
                  </a:lnTo>
                  <a:close/>
                  <a:moveTo>
                    <a:pt x="1434" y="72"/>
                  </a:moveTo>
                  <a:lnTo>
                    <a:pt x="1434" y="72"/>
                  </a:lnTo>
                  <a:lnTo>
                    <a:pt x="1436" y="66"/>
                  </a:lnTo>
                  <a:lnTo>
                    <a:pt x="1438" y="62"/>
                  </a:lnTo>
                  <a:lnTo>
                    <a:pt x="1444" y="58"/>
                  </a:lnTo>
                  <a:lnTo>
                    <a:pt x="1450" y="56"/>
                  </a:lnTo>
                  <a:lnTo>
                    <a:pt x="1482" y="56"/>
                  </a:lnTo>
                  <a:lnTo>
                    <a:pt x="1482" y="56"/>
                  </a:lnTo>
                  <a:lnTo>
                    <a:pt x="1488" y="58"/>
                  </a:lnTo>
                  <a:lnTo>
                    <a:pt x="1494" y="62"/>
                  </a:lnTo>
                  <a:lnTo>
                    <a:pt x="1496" y="66"/>
                  </a:lnTo>
                  <a:lnTo>
                    <a:pt x="1498" y="72"/>
                  </a:lnTo>
                  <a:lnTo>
                    <a:pt x="1498" y="132"/>
                  </a:lnTo>
                  <a:lnTo>
                    <a:pt x="1498" y="132"/>
                  </a:lnTo>
                  <a:lnTo>
                    <a:pt x="1496" y="140"/>
                  </a:lnTo>
                  <a:lnTo>
                    <a:pt x="1494" y="144"/>
                  </a:lnTo>
                  <a:lnTo>
                    <a:pt x="1488" y="148"/>
                  </a:lnTo>
                  <a:lnTo>
                    <a:pt x="1482" y="150"/>
                  </a:lnTo>
                  <a:lnTo>
                    <a:pt x="1450" y="150"/>
                  </a:lnTo>
                  <a:lnTo>
                    <a:pt x="1450" y="150"/>
                  </a:lnTo>
                  <a:lnTo>
                    <a:pt x="1444" y="148"/>
                  </a:lnTo>
                  <a:lnTo>
                    <a:pt x="1438" y="144"/>
                  </a:lnTo>
                  <a:lnTo>
                    <a:pt x="1436" y="140"/>
                  </a:lnTo>
                  <a:lnTo>
                    <a:pt x="1434" y="132"/>
                  </a:lnTo>
                  <a:lnTo>
                    <a:pt x="1434" y="72"/>
                  </a:lnTo>
                  <a:close/>
                  <a:moveTo>
                    <a:pt x="1284" y="72"/>
                  </a:moveTo>
                  <a:lnTo>
                    <a:pt x="1284" y="72"/>
                  </a:lnTo>
                  <a:lnTo>
                    <a:pt x="1284" y="66"/>
                  </a:lnTo>
                  <a:lnTo>
                    <a:pt x="1288" y="62"/>
                  </a:lnTo>
                  <a:lnTo>
                    <a:pt x="1294" y="58"/>
                  </a:lnTo>
                  <a:lnTo>
                    <a:pt x="1300" y="56"/>
                  </a:lnTo>
                  <a:lnTo>
                    <a:pt x="1330" y="56"/>
                  </a:lnTo>
                  <a:lnTo>
                    <a:pt x="1330" y="56"/>
                  </a:lnTo>
                  <a:lnTo>
                    <a:pt x="1336" y="58"/>
                  </a:lnTo>
                  <a:lnTo>
                    <a:pt x="1342" y="62"/>
                  </a:lnTo>
                  <a:lnTo>
                    <a:pt x="1346" y="66"/>
                  </a:lnTo>
                  <a:lnTo>
                    <a:pt x="1346" y="72"/>
                  </a:lnTo>
                  <a:lnTo>
                    <a:pt x="1346" y="132"/>
                  </a:lnTo>
                  <a:lnTo>
                    <a:pt x="1346" y="132"/>
                  </a:lnTo>
                  <a:lnTo>
                    <a:pt x="1346" y="140"/>
                  </a:lnTo>
                  <a:lnTo>
                    <a:pt x="1342" y="144"/>
                  </a:lnTo>
                  <a:lnTo>
                    <a:pt x="1336" y="148"/>
                  </a:lnTo>
                  <a:lnTo>
                    <a:pt x="1330" y="150"/>
                  </a:lnTo>
                  <a:lnTo>
                    <a:pt x="1300" y="150"/>
                  </a:lnTo>
                  <a:lnTo>
                    <a:pt x="1300" y="150"/>
                  </a:lnTo>
                  <a:lnTo>
                    <a:pt x="1294" y="148"/>
                  </a:lnTo>
                  <a:lnTo>
                    <a:pt x="1288" y="144"/>
                  </a:lnTo>
                  <a:lnTo>
                    <a:pt x="1284" y="140"/>
                  </a:lnTo>
                  <a:lnTo>
                    <a:pt x="1284" y="132"/>
                  </a:lnTo>
                  <a:lnTo>
                    <a:pt x="1284" y="72"/>
                  </a:lnTo>
                  <a:close/>
                  <a:moveTo>
                    <a:pt x="1132" y="72"/>
                  </a:moveTo>
                  <a:lnTo>
                    <a:pt x="1132" y="72"/>
                  </a:lnTo>
                  <a:lnTo>
                    <a:pt x="1134" y="66"/>
                  </a:lnTo>
                  <a:lnTo>
                    <a:pt x="1136" y="62"/>
                  </a:lnTo>
                  <a:lnTo>
                    <a:pt x="1142" y="58"/>
                  </a:lnTo>
                  <a:lnTo>
                    <a:pt x="1148" y="56"/>
                  </a:lnTo>
                  <a:lnTo>
                    <a:pt x="1180" y="56"/>
                  </a:lnTo>
                  <a:lnTo>
                    <a:pt x="1180" y="56"/>
                  </a:lnTo>
                  <a:lnTo>
                    <a:pt x="1186" y="58"/>
                  </a:lnTo>
                  <a:lnTo>
                    <a:pt x="1192" y="62"/>
                  </a:lnTo>
                  <a:lnTo>
                    <a:pt x="1194" y="66"/>
                  </a:lnTo>
                  <a:lnTo>
                    <a:pt x="1196" y="72"/>
                  </a:lnTo>
                  <a:lnTo>
                    <a:pt x="1196" y="132"/>
                  </a:lnTo>
                  <a:lnTo>
                    <a:pt x="1196" y="132"/>
                  </a:lnTo>
                  <a:lnTo>
                    <a:pt x="1194" y="140"/>
                  </a:lnTo>
                  <a:lnTo>
                    <a:pt x="1192" y="144"/>
                  </a:lnTo>
                  <a:lnTo>
                    <a:pt x="1186" y="148"/>
                  </a:lnTo>
                  <a:lnTo>
                    <a:pt x="1180" y="150"/>
                  </a:lnTo>
                  <a:lnTo>
                    <a:pt x="1148" y="150"/>
                  </a:lnTo>
                  <a:lnTo>
                    <a:pt x="1148" y="150"/>
                  </a:lnTo>
                  <a:lnTo>
                    <a:pt x="1142" y="148"/>
                  </a:lnTo>
                  <a:lnTo>
                    <a:pt x="1136" y="144"/>
                  </a:lnTo>
                  <a:lnTo>
                    <a:pt x="1134" y="140"/>
                  </a:lnTo>
                  <a:lnTo>
                    <a:pt x="1132" y="132"/>
                  </a:lnTo>
                  <a:lnTo>
                    <a:pt x="1132" y="72"/>
                  </a:lnTo>
                  <a:close/>
                  <a:moveTo>
                    <a:pt x="982" y="72"/>
                  </a:moveTo>
                  <a:lnTo>
                    <a:pt x="982" y="72"/>
                  </a:lnTo>
                  <a:lnTo>
                    <a:pt x="982" y="66"/>
                  </a:lnTo>
                  <a:lnTo>
                    <a:pt x="986" y="62"/>
                  </a:lnTo>
                  <a:lnTo>
                    <a:pt x="992" y="58"/>
                  </a:lnTo>
                  <a:lnTo>
                    <a:pt x="998" y="56"/>
                  </a:lnTo>
                  <a:lnTo>
                    <a:pt x="1028" y="56"/>
                  </a:lnTo>
                  <a:lnTo>
                    <a:pt x="1028" y="56"/>
                  </a:lnTo>
                  <a:lnTo>
                    <a:pt x="1034" y="58"/>
                  </a:lnTo>
                  <a:lnTo>
                    <a:pt x="1040" y="62"/>
                  </a:lnTo>
                  <a:lnTo>
                    <a:pt x="1044" y="66"/>
                  </a:lnTo>
                  <a:lnTo>
                    <a:pt x="1044" y="72"/>
                  </a:lnTo>
                  <a:lnTo>
                    <a:pt x="1044" y="132"/>
                  </a:lnTo>
                  <a:lnTo>
                    <a:pt x="1044" y="132"/>
                  </a:lnTo>
                  <a:lnTo>
                    <a:pt x="1044" y="140"/>
                  </a:lnTo>
                  <a:lnTo>
                    <a:pt x="1040" y="144"/>
                  </a:lnTo>
                  <a:lnTo>
                    <a:pt x="1034" y="148"/>
                  </a:lnTo>
                  <a:lnTo>
                    <a:pt x="1028" y="150"/>
                  </a:lnTo>
                  <a:lnTo>
                    <a:pt x="998" y="150"/>
                  </a:lnTo>
                  <a:lnTo>
                    <a:pt x="998" y="150"/>
                  </a:lnTo>
                  <a:lnTo>
                    <a:pt x="992" y="148"/>
                  </a:lnTo>
                  <a:lnTo>
                    <a:pt x="986" y="144"/>
                  </a:lnTo>
                  <a:lnTo>
                    <a:pt x="982" y="140"/>
                  </a:lnTo>
                  <a:lnTo>
                    <a:pt x="982" y="132"/>
                  </a:lnTo>
                  <a:lnTo>
                    <a:pt x="982" y="72"/>
                  </a:lnTo>
                  <a:close/>
                  <a:moveTo>
                    <a:pt x="830" y="72"/>
                  </a:moveTo>
                  <a:lnTo>
                    <a:pt x="830" y="72"/>
                  </a:lnTo>
                  <a:lnTo>
                    <a:pt x="832" y="66"/>
                  </a:lnTo>
                  <a:lnTo>
                    <a:pt x="834" y="62"/>
                  </a:lnTo>
                  <a:lnTo>
                    <a:pt x="840" y="58"/>
                  </a:lnTo>
                  <a:lnTo>
                    <a:pt x="846" y="56"/>
                  </a:lnTo>
                  <a:lnTo>
                    <a:pt x="878" y="56"/>
                  </a:lnTo>
                  <a:lnTo>
                    <a:pt x="878" y="56"/>
                  </a:lnTo>
                  <a:lnTo>
                    <a:pt x="884" y="58"/>
                  </a:lnTo>
                  <a:lnTo>
                    <a:pt x="890" y="62"/>
                  </a:lnTo>
                  <a:lnTo>
                    <a:pt x="892" y="66"/>
                  </a:lnTo>
                  <a:lnTo>
                    <a:pt x="894" y="72"/>
                  </a:lnTo>
                  <a:lnTo>
                    <a:pt x="894" y="132"/>
                  </a:lnTo>
                  <a:lnTo>
                    <a:pt x="894" y="132"/>
                  </a:lnTo>
                  <a:lnTo>
                    <a:pt x="892" y="140"/>
                  </a:lnTo>
                  <a:lnTo>
                    <a:pt x="890" y="144"/>
                  </a:lnTo>
                  <a:lnTo>
                    <a:pt x="884" y="148"/>
                  </a:lnTo>
                  <a:lnTo>
                    <a:pt x="878" y="150"/>
                  </a:lnTo>
                  <a:lnTo>
                    <a:pt x="846" y="150"/>
                  </a:lnTo>
                  <a:lnTo>
                    <a:pt x="846" y="150"/>
                  </a:lnTo>
                  <a:lnTo>
                    <a:pt x="840" y="148"/>
                  </a:lnTo>
                  <a:lnTo>
                    <a:pt x="834" y="144"/>
                  </a:lnTo>
                  <a:lnTo>
                    <a:pt x="832" y="140"/>
                  </a:lnTo>
                  <a:lnTo>
                    <a:pt x="830" y="132"/>
                  </a:lnTo>
                  <a:lnTo>
                    <a:pt x="830" y="72"/>
                  </a:lnTo>
                  <a:close/>
                  <a:moveTo>
                    <a:pt x="680" y="72"/>
                  </a:moveTo>
                  <a:lnTo>
                    <a:pt x="680" y="72"/>
                  </a:lnTo>
                  <a:lnTo>
                    <a:pt x="680" y="66"/>
                  </a:lnTo>
                  <a:lnTo>
                    <a:pt x="684" y="62"/>
                  </a:lnTo>
                  <a:lnTo>
                    <a:pt x="688" y="58"/>
                  </a:lnTo>
                  <a:lnTo>
                    <a:pt x="696" y="56"/>
                  </a:lnTo>
                  <a:lnTo>
                    <a:pt x="726" y="56"/>
                  </a:lnTo>
                  <a:lnTo>
                    <a:pt x="726" y="56"/>
                  </a:lnTo>
                  <a:lnTo>
                    <a:pt x="732" y="58"/>
                  </a:lnTo>
                  <a:lnTo>
                    <a:pt x="738" y="62"/>
                  </a:lnTo>
                  <a:lnTo>
                    <a:pt x="742" y="66"/>
                  </a:lnTo>
                  <a:lnTo>
                    <a:pt x="742" y="72"/>
                  </a:lnTo>
                  <a:lnTo>
                    <a:pt x="742" y="132"/>
                  </a:lnTo>
                  <a:lnTo>
                    <a:pt x="742" y="132"/>
                  </a:lnTo>
                  <a:lnTo>
                    <a:pt x="742" y="140"/>
                  </a:lnTo>
                  <a:lnTo>
                    <a:pt x="738" y="144"/>
                  </a:lnTo>
                  <a:lnTo>
                    <a:pt x="732" y="148"/>
                  </a:lnTo>
                  <a:lnTo>
                    <a:pt x="726" y="150"/>
                  </a:lnTo>
                  <a:lnTo>
                    <a:pt x="696" y="150"/>
                  </a:lnTo>
                  <a:lnTo>
                    <a:pt x="696" y="150"/>
                  </a:lnTo>
                  <a:lnTo>
                    <a:pt x="688" y="148"/>
                  </a:lnTo>
                  <a:lnTo>
                    <a:pt x="684" y="144"/>
                  </a:lnTo>
                  <a:lnTo>
                    <a:pt x="680" y="140"/>
                  </a:lnTo>
                  <a:lnTo>
                    <a:pt x="680" y="132"/>
                  </a:lnTo>
                  <a:lnTo>
                    <a:pt x="680" y="72"/>
                  </a:lnTo>
                  <a:close/>
                  <a:moveTo>
                    <a:pt x="528" y="72"/>
                  </a:moveTo>
                  <a:lnTo>
                    <a:pt x="528" y="72"/>
                  </a:lnTo>
                  <a:lnTo>
                    <a:pt x="530" y="66"/>
                  </a:lnTo>
                  <a:lnTo>
                    <a:pt x="532" y="62"/>
                  </a:lnTo>
                  <a:lnTo>
                    <a:pt x="538" y="58"/>
                  </a:lnTo>
                  <a:lnTo>
                    <a:pt x="544" y="56"/>
                  </a:lnTo>
                  <a:lnTo>
                    <a:pt x="576" y="56"/>
                  </a:lnTo>
                  <a:lnTo>
                    <a:pt x="576" y="56"/>
                  </a:lnTo>
                  <a:lnTo>
                    <a:pt x="582" y="58"/>
                  </a:lnTo>
                  <a:lnTo>
                    <a:pt x="588" y="62"/>
                  </a:lnTo>
                  <a:lnTo>
                    <a:pt x="590" y="66"/>
                  </a:lnTo>
                  <a:lnTo>
                    <a:pt x="592" y="72"/>
                  </a:lnTo>
                  <a:lnTo>
                    <a:pt x="592" y="132"/>
                  </a:lnTo>
                  <a:lnTo>
                    <a:pt x="592" y="132"/>
                  </a:lnTo>
                  <a:lnTo>
                    <a:pt x="590" y="140"/>
                  </a:lnTo>
                  <a:lnTo>
                    <a:pt x="588" y="144"/>
                  </a:lnTo>
                  <a:lnTo>
                    <a:pt x="582" y="148"/>
                  </a:lnTo>
                  <a:lnTo>
                    <a:pt x="576" y="150"/>
                  </a:lnTo>
                  <a:lnTo>
                    <a:pt x="544" y="150"/>
                  </a:lnTo>
                  <a:lnTo>
                    <a:pt x="544" y="150"/>
                  </a:lnTo>
                  <a:lnTo>
                    <a:pt x="538" y="148"/>
                  </a:lnTo>
                  <a:lnTo>
                    <a:pt x="532" y="144"/>
                  </a:lnTo>
                  <a:lnTo>
                    <a:pt x="530" y="140"/>
                  </a:lnTo>
                  <a:lnTo>
                    <a:pt x="528" y="132"/>
                  </a:lnTo>
                  <a:lnTo>
                    <a:pt x="528" y="72"/>
                  </a:lnTo>
                  <a:close/>
                  <a:moveTo>
                    <a:pt x="378" y="72"/>
                  </a:moveTo>
                  <a:lnTo>
                    <a:pt x="378" y="72"/>
                  </a:lnTo>
                  <a:lnTo>
                    <a:pt x="378" y="66"/>
                  </a:lnTo>
                  <a:lnTo>
                    <a:pt x="382" y="62"/>
                  </a:lnTo>
                  <a:lnTo>
                    <a:pt x="386" y="58"/>
                  </a:lnTo>
                  <a:lnTo>
                    <a:pt x="394" y="56"/>
                  </a:lnTo>
                  <a:lnTo>
                    <a:pt x="424" y="56"/>
                  </a:lnTo>
                  <a:lnTo>
                    <a:pt x="424" y="56"/>
                  </a:lnTo>
                  <a:lnTo>
                    <a:pt x="430" y="58"/>
                  </a:lnTo>
                  <a:lnTo>
                    <a:pt x="436" y="62"/>
                  </a:lnTo>
                  <a:lnTo>
                    <a:pt x="440" y="66"/>
                  </a:lnTo>
                  <a:lnTo>
                    <a:pt x="440" y="72"/>
                  </a:lnTo>
                  <a:lnTo>
                    <a:pt x="440" y="132"/>
                  </a:lnTo>
                  <a:lnTo>
                    <a:pt x="440" y="132"/>
                  </a:lnTo>
                  <a:lnTo>
                    <a:pt x="440" y="140"/>
                  </a:lnTo>
                  <a:lnTo>
                    <a:pt x="436" y="144"/>
                  </a:lnTo>
                  <a:lnTo>
                    <a:pt x="430" y="148"/>
                  </a:lnTo>
                  <a:lnTo>
                    <a:pt x="424" y="150"/>
                  </a:lnTo>
                  <a:lnTo>
                    <a:pt x="394" y="150"/>
                  </a:lnTo>
                  <a:lnTo>
                    <a:pt x="394" y="150"/>
                  </a:lnTo>
                  <a:lnTo>
                    <a:pt x="386" y="148"/>
                  </a:lnTo>
                  <a:lnTo>
                    <a:pt x="382" y="144"/>
                  </a:lnTo>
                  <a:lnTo>
                    <a:pt x="378" y="140"/>
                  </a:lnTo>
                  <a:lnTo>
                    <a:pt x="378" y="132"/>
                  </a:lnTo>
                  <a:lnTo>
                    <a:pt x="378" y="72"/>
                  </a:lnTo>
                  <a:close/>
                  <a:moveTo>
                    <a:pt x="226" y="72"/>
                  </a:moveTo>
                  <a:lnTo>
                    <a:pt x="226" y="72"/>
                  </a:lnTo>
                  <a:lnTo>
                    <a:pt x="228" y="66"/>
                  </a:lnTo>
                  <a:lnTo>
                    <a:pt x="230" y="62"/>
                  </a:lnTo>
                  <a:lnTo>
                    <a:pt x="236" y="58"/>
                  </a:lnTo>
                  <a:lnTo>
                    <a:pt x="242" y="56"/>
                  </a:lnTo>
                  <a:lnTo>
                    <a:pt x="274" y="56"/>
                  </a:lnTo>
                  <a:lnTo>
                    <a:pt x="274" y="56"/>
                  </a:lnTo>
                  <a:lnTo>
                    <a:pt x="280" y="58"/>
                  </a:lnTo>
                  <a:lnTo>
                    <a:pt x="284" y="62"/>
                  </a:lnTo>
                  <a:lnTo>
                    <a:pt x="288" y="66"/>
                  </a:lnTo>
                  <a:lnTo>
                    <a:pt x="290" y="72"/>
                  </a:lnTo>
                  <a:lnTo>
                    <a:pt x="290" y="132"/>
                  </a:lnTo>
                  <a:lnTo>
                    <a:pt x="290" y="132"/>
                  </a:lnTo>
                  <a:lnTo>
                    <a:pt x="288" y="140"/>
                  </a:lnTo>
                  <a:lnTo>
                    <a:pt x="284" y="144"/>
                  </a:lnTo>
                  <a:lnTo>
                    <a:pt x="280" y="148"/>
                  </a:lnTo>
                  <a:lnTo>
                    <a:pt x="274" y="150"/>
                  </a:lnTo>
                  <a:lnTo>
                    <a:pt x="242" y="150"/>
                  </a:lnTo>
                  <a:lnTo>
                    <a:pt x="242" y="150"/>
                  </a:lnTo>
                  <a:lnTo>
                    <a:pt x="236" y="148"/>
                  </a:lnTo>
                  <a:lnTo>
                    <a:pt x="230" y="144"/>
                  </a:lnTo>
                  <a:lnTo>
                    <a:pt x="228" y="140"/>
                  </a:lnTo>
                  <a:lnTo>
                    <a:pt x="226" y="132"/>
                  </a:lnTo>
                  <a:lnTo>
                    <a:pt x="226" y="72"/>
                  </a:lnTo>
                  <a:close/>
                  <a:moveTo>
                    <a:pt x="76" y="72"/>
                  </a:moveTo>
                  <a:lnTo>
                    <a:pt x="76" y="72"/>
                  </a:lnTo>
                  <a:lnTo>
                    <a:pt x="76" y="66"/>
                  </a:lnTo>
                  <a:lnTo>
                    <a:pt x="80" y="62"/>
                  </a:lnTo>
                  <a:lnTo>
                    <a:pt x="84" y="58"/>
                  </a:lnTo>
                  <a:lnTo>
                    <a:pt x="92" y="56"/>
                  </a:lnTo>
                  <a:lnTo>
                    <a:pt x="122" y="56"/>
                  </a:lnTo>
                  <a:lnTo>
                    <a:pt x="122" y="56"/>
                  </a:lnTo>
                  <a:lnTo>
                    <a:pt x="128" y="58"/>
                  </a:lnTo>
                  <a:lnTo>
                    <a:pt x="134" y="62"/>
                  </a:lnTo>
                  <a:lnTo>
                    <a:pt x="138" y="66"/>
                  </a:lnTo>
                  <a:lnTo>
                    <a:pt x="138" y="72"/>
                  </a:lnTo>
                  <a:lnTo>
                    <a:pt x="138" y="132"/>
                  </a:lnTo>
                  <a:lnTo>
                    <a:pt x="138" y="132"/>
                  </a:lnTo>
                  <a:lnTo>
                    <a:pt x="138" y="140"/>
                  </a:lnTo>
                  <a:lnTo>
                    <a:pt x="134" y="144"/>
                  </a:lnTo>
                  <a:lnTo>
                    <a:pt x="128" y="148"/>
                  </a:lnTo>
                  <a:lnTo>
                    <a:pt x="122" y="150"/>
                  </a:lnTo>
                  <a:lnTo>
                    <a:pt x="92" y="150"/>
                  </a:lnTo>
                  <a:lnTo>
                    <a:pt x="92" y="150"/>
                  </a:lnTo>
                  <a:lnTo>
                    <a:pt x="84" y="148"/>
                  </a:lnTo>
                  <a:lnTo>
                    <a:pt x="80" y="144"/>
                  </a:lnTo>
                  <a:lnTo>
                    <a:pt x="76" y="140"/>
                  </a:lnTo>
                  <a:lnTo>
                    <a:pt x="76" y="132"/>
                  </a:lnTo>
                  <a:lnTo>
                    <a:pt x="76" y="72"/>
                  </a:lnTo>
                  <a:close/>
                  <a:moveTo>
                    <a:pt x="138" y="1040"/>
                  </a:moveTo>
                  <a:lnTo>
                    <a:pt x="138" y="1040"/>
                  </a:lnTo>
                  <a:lnTo>
                    <a:pt x="138" y="1046"/>
                  </a:lnTo>
                  <a:lnTo>
                    <a:pt x="134" y="1052"/>
                  </a:lnTo>
                  <a:lnTo>
                    <a:pt x="128" y="1056"/>
                  </a:lnTo>
                  <a:lnTo>
                    <a:pt x="122" y="1056"/>
                  </a:lnTo>
                  <a:lnTo>
                    <a:pt x="92" y="1056"/>
                  </a:lnTo>
                  <a:lnTo>
                    <a:pt x="92" y="1056"/>
                  </a:lnTo>
                  <a:lnTo>
                    <a:pt x="84" y="1056"/>
                  </a:lnTo>
                  <a:lnTo>
                    <a:pt x="80" y="1052"/>
                  </a:lnTo>
                  <a:lnTo>
                    <a:pt x="76" y="1046"/>
                  </a:lnTo>
                  <a:lnTo>
                    <a:pt x="76" y="1040"/>
                  </a:lnTo>
                  <a:lnTo>
                    <a:pt x="76" y="980"/>
                  </a:lnTo>
                  <a:lnTo>
                    <a:pt x="76" y="980"/>
                  </a:lnTo>
                  <a:lnTo>
                    <a:pt x="76" y="974"/>
                  </a:lnTo>
                  <a:lnTo>
                    <a:pt x="80" y="968"/>
                  </a:lnTo>
                  <a:lnTo>
                    <a:pt x="84" y="964"/>
                  </a:lnTo>
                  <a:lnTo>
                    <a:pt x="92" y="964"/>
                  </a:lnTo>
                  <a:lnTo>
                    <a:pt x="122" y="964"/>
                  </a:lnTo>
                  <a:lnTo>
                    <a:pt x="122" y="964"/>
                  </a:lnTo>
                  <a:lnTo>
                    <a:pt x="128" y="964"/>
                  </a:lnTo>
                  <a:lnTo>
                    <a:pt x="134" y="968"/>
                  </a:lnTo>
                  <a:lnTo>
                    <a:pt x="138" y="974"/>
                  </a:lnTo>
                  <a:lnTo>
                    <a:pt x="138" y="980"/>
                  </a:lnTo>
                  <a:lnTo>
                    <a:pt x="138" y="1040"/>
                  </a:lnTo>
                  <a:close/>
                  <a:moveTo>
                    <a:pt x="290" y="1040"/>
                  </a:moveTo>
                  <a:lnTo>
                    <a:pt x="290" y="1040"/>
                  </a:lnTo>
                  <a:lnTo>
                    <a:pt x="288" y="1046"/>
                  </a:lnTo>
                  <a:lnTo>
                    <a:pt x="284" y="1052"/>
                  </a:lnTo>
                  <a:lnTo>
                    <a:pt x="280" y="1056"/>
                  </a:lnTo>
                  <a:lnTo>
                    <a:pt x="274" y="1056"/>
                  </a:lnTo>
                  <a:lnTo>
                    <a:pt x="242" y="1056"/>
                  </a:lnTo>
                  <a:lnTo>
                    <a:pt x="242" y="1056"/>
                  </a:lnTo>
                  <a:lnTo>
                    <a:pt x="236" y="1056"/>
                  </a:lnTo>
                  <a:lnTo>
                    <a:pt x="230" y="1052"/>
                  </a:lnTo>
                  <a:lnTo>
                    <a:pt x="228" y="1046"/>
                  </a:lnTo>
                  <a:lnTo>
                    <a:pt x="226" y="1040"/>
                  </a:lnTo>
                  <a:lnTo>
                    <a:pt x="226" y="980"/>
                  </a:lnTo>
                  <a:lnTo>
                    <a:pt x="226" y="980"/>
                  </a:lnTo>
                  <a:lnTo>
                    <a:pt x="228" y="974"/>
                  </a:lnTo>
                  <a:lnTo>
                    <a:pt x="230" y="968"/>
                  </a:lnTo>
                  <a:lnTo>
                    <a:pt x="236" y="964"/>
                  </a:lnTo>
                  <a:lnTo>
                    <a:pt x="242" y="964"/>
                  </a:lnTo>
                  <a:lnTo>
                    <a:pt x="274" y="964"/>
                  </a:lnTo>
                  <a:lnTo>
                    <a:pt x="274" y="964"/>
                  </a:lnTo>
                  <a:lnTo>
                    <a:pt x="280" y="964"/>
                  </a:lnTo>
                  <a:lnTo>
                    <a:pt x="284" y="968"/>
                  </a:lnTo>
                  <a:lnTo>
                    <a:pt x="288" y="974"/>
                  </a:lnTo>
                  <a:lnTo>
                    <a:pt x="290" y="980"/>
                  </a:lnTo>
                  <a:lnTo>
                    <a:pt x="290" y="1040"/>
                  </a:lnTo>
                  <a:close/>
                  <a:moveTo>
                    <a:pt x="440" y="1040"/>
                  </a:moveTo>
                  <a:lnTo>
                    <a:pt x="440" y="1040"/>
                  </a:lnTo>
                  <a:lnTo>
                    <a:pt x="440" y="1046"/>
                  </a:lnTo>
                  <a:lnTo>
                    <a:pt x="436" y="1052"/>
                  </a:lnTo>
                  <a:lnTo>
                    <a:pt x="430" y="1056"/>
                  </a:lnTo>
                  <a:lnTo>
                    <a:pt x="424" y="1056"/>
                  </a:lnTo>
                  <a:lnTo>
                    <a:pt x="394" y="1056"/>
                  </a:lnTo>
                  <a:lnTo>
                    <a:pt x="394" y="1056"/>
                  </a:lnTo>
                  <a:lnTo>
                    <a:pt x="386" y="1056"/>
                  </a:lnTo>
                  <a:lnTo>
                    <a:pt x="382" y="1052"/>
                  </a:lnTo>
                  <a:lnTo>
                    <a:pt x="378" y="1046"/>
                  </a:lnTo>
                  <a:lnTo>
                    <a:pt x="378" y="1040"/>
                  </a:lnTo>
                  <a:lnTo>
                    <a:pt x="378" y="980"/>
                  </a:lnTo>
                  <a:lnTo>
                    <a:pt x="378" y="980"/>
                  </a:lnTo>
                  <a:lnTo>
                    <a:pt x="378" y="974"/>
                  </a:lnTo>
                  <a:lnTo>
                    <a:pt x="382" y="968"/>
                  </a:lnTo>
                  <a:lnTo>
                    <a:pt x="386" y="964"/>
                  </a:lnTo>
                  <a:lnTo>
                    <a:pt x="394" y="964"/>
                  </a:lnTo>
                  <a:lnTo>
                    <a:pt x="424" y="964"/>
                  </a:lnTo>
                  <a:lnTo>
                    <a:pt x="424" y="964"/>
                  </a:lnTo>
                  <a:lnTo>
                    <a:pt x="430" y="964"/>
                  </a:lnTo>
                  <a:lnTo>
                    <a:pt x="436" y="968"/>
                  </a:lnTo>
                  <a:lnTo>
                    <a:pt x="440" y="974"/>
                  </a:lnTo>
                  <a:lnTo>
                    <a:pt x="440" y="980"/>
                  </a:lnTo>
                  <a:lnTo>
                    <a:pt x="440" y="1040"/>
                  </a:lnTo>
                  <a:close/>
                  <a:moveTo>
                    <a:pt x="592" y="1040"/>
                  </a:moveTo>
                  <a:lnTo>
                    <a:pt x="592" y="1040"/>
                  </a:lnTo>
                  <a:lnTo>
                    <a:pt x="590" y="1046"/>
                  </a:lnTo>
                  <a:lnTo>
                    <a:pt x="588" y="1052"/>
                  </a:lnTo>
                  <a:lnTo>
                    <a:pt x="582" y="1056"/>
                  </a:lnTo>
                  <a:lnTo>
                    <a:pt x="576" y="1056"/>
                  </a:lnTo>
                  <a:lnTo>
                    <a:pt x="544" y="1056"/>
                  </a:lnTo>
                  <a:lnTo>
                    <a:pt x="544" y="1056"/>
                  </a:lnTo>
                  <a:lnTo>
                    <a:pt x="538" y="1056"/>
                  </a:lnTo>
                  <a:lnTo>
                    <a:pt x="532" y="1052"/>
                  </a:lnTo>
                  <a:lnTo>
                    <a:pt x="530" y="1046"/>
                  </a:lnTo>
                  <a:lnTo>
                    <a:pt x="528" y="1040"/>
                  </a:lnTo>
                  <a:lnTo>
                    <a:pt x="528" y="980"/>
                  </a:lnTo>
                  <a:lnTo>
                    <a:pt x="528" y="980"/>
                  </a:lnTo>
                  <a:lnTo>
                    <a:pt x="530" y="974"/>
                  </a:lnTo>
                  <a:lnTo>
                    <a:pt x="532" y="968"/>
                  </a:lnTo>
                  <a:lnTo>
                    <a:pt x="538" y="964"/>
                  </a:lnTo>
                  <a:lnTo>
                    <a:pt x="544" y="964"/>
                  </a:lnTo>
                  <a:lnTo>
                    <a:pt x="576" y="964"/>
                  </a:lnTo>
                  <a:lnTo>
                    <a:pt x="576" y="964"/>
                  </a:lnTo>
                  <a:lnTo>
                    <a:pt x="582" y="964"/>
                  </a:lnTo>
                  <a:lnTo>
                    <a:pt x="588" y="968"/>
                  </a:lnTo>
                  <a:lnTo>
                    <a:pt x="590" y="974"/>
                  </a:lnTo>
                  <a:lnTo>
                    <a:pt x="592" y="980"/>
                  </a:lnTo>
                  <a:lnTo>
                    <a:pt x="592" y="1040"/>
                  </a:lnTo>
                  <a:close/>
                  <a:moveTo>
                    <a:pt x="742" y="1040"/>
                  </a:moveTo>
                  <a:lnTo>
                    <a:pt x="742" y="1040"/>
                  </a:lnTo>
                  <a:lnTo>
                    <a:pt x="742" y="1046"/>
                  </a:lnTo>
                  <a:lnTo>
                    <a:pt x="738" y="1052"/>
                  </a:lnTo>
                  <a:lnTo>
                    <a:pt x="732" y="1056"/>
                  </a:lnTo>
                  <a:lnTo>
                    <a:pt x="726" y="1056"/>
                  </a:lnTo>
                  <a:lnTo>
                    <a:pt x="696" y="1056"/>
                  </a:lnTo>
                  <a:lnTo>
                    <a:pt x="696" y="1056"/>
                  </a:lnTo>
                  <a:lnTo>
                    <a:pt x="688" y="1056"/>
                  </a:lnTo>
                  <a:lnTo>
                    <a:pt x="684" y="1052"/>
                  </a:lnTo>
                  <a:lnTo>
                    <a:pt x="680" y="1046"/>
                  </a:lnTo>
                  <a:lnTo>
                    <a:pt x="680" y="1040"/>
                  </a:lnTo>
                  <a:lnTo>
                    <a:pt x="680" y="980"/>
                  </a:lnTo>
                  <a:lnTo>
                    <a:pt x="680" y="980"/>
                  </a:lnTo>
                  <a:lnTo>
                    <a:pt x="680" y="974"/>
                  </a:lnTo>
                  <a:lnTo>
                    <a:pt x="684" y="968"/>
                  </a:lnTo>
                  <a:lnTo>
                    <a:pt x="688" y="964"/>
                  </a:lnTo>
                  <a:lnTo>
                    <a:pt x="696" y="964"/>
                  </a:lnTo>
                  <a:lnTo>
                    <a:pt x="726" y="964"/>
                  </a:lnTo>
                  <a:lnTo>
                    <a:pt x="726" y="964"/>
                  </a:lnTo>
                  <a:lnTo>
                    <a:pt x="732" y="964"/>
                  </a:lnTo>
                  <a:lnTo>
                    <a:pt x="738" y="968"/>
                  </a:lnTo>
                  <a:lnTo>
                    <a:pt x="742" y="974"/>
                  </a:lnTo>
                  <a:lnTo>
                    <a:pt x="742" y="980"/>
                  </a:lnTo>
                  <a:lnTo>
                    <a:pt x="742" y="1040"/>
                  </a:lnTo>
                  <a:close/>
                  <a:moveTo>
                    <a:pt x="894" y="1040"/>
                  </a:moveTo>
                  <a:lnTo>
                    <a:pt x="894" y="1040"/>
                  </a:lnTo>
                  <a:lnTo>
                    <a:pt x="892" y="1046"/>
                  </a:lnTo>
                  <a:lnTo>
                    <a:pt x="890" y="1052"/>
                  </a:lnTo>
                  <a:lnTo>
                    <a:pt x="884" y="1056"/>
                  </a:lnTo>
                  <a:lnTo>
                    <a:pt x="878" y="1056"/>
                  </a:lnTo>
                  <a:lnTo>
                    <a:pt x="846" y="1056"/>
                  </a:lnTo>
                  <a:lnTo>
                    <a:pt x="846" y="1056"/>
                  </a:lnTo>
                  <a:lnTo>
                    <a:pt x="840" y="1056"/>
                  </a:lnTo>
                  <a:lnTo>
                    <a:pt x="834" y="1052"/>
                  </a:lnTo>
                  <a:lnTo>
                    <a:pt x="832" y="1046"/>
                  </a:lnTo>
                  <a:lnTo>
                    <a:pt x="830" y="1040"/>
                  </a:lnTo>
                  <a:lnTo>
                    <a:pt x="830" y="980"/>
                  </a:lnTo>
                  <a:lnTo>
                    <a:pt x="830" y="980"/>
                  </a:lnTo>
                  <a:lnTo>
                    <a:pt x="832" y="974"/>
                  </a:lnTo>
                  <a:lnTo>
                    <a:pt x="834" y="968"/>
                  </a:lnTo>
                  <a:lnTo>
                    <a:pt x="840" y="964"/>
                  </a:lnTo>
                  <a:lnTo>
                    <a:pt x="846" y="964"/>
                  </a:lnTo>
                  <a:lnTo>
                    <a:pt x="878" y="964"/>
                  </a:lnTo>
                  <a:lnTo>
                    <a:pt x="878" y="964"/>
                  </a:lnTo>
                  <a:lnTo>
                    <a:pt x="884" y="964"/>
                  </a:lnTo>
                  <a:lnTo>
                    <a:pt x="890" y="968"/>
                  </a:lnTo>
                  <a:lnTo>
                    <a:pt x="892" y="974"/>
                  </a:lnTo>
                  <a:lnTo>
                    <a:pt x="894" y="980"/>
                  </a:lnTo>
                  <a:lnTo>
                    <a:pt x="894" y="1040"/>
                  </a:lnTo>
                  <a:close/>
                  <a:moveTo>
                    <a:pt x="1044" y="1040"/>
                  </a:moveTo>
                  <a:lnTo>
                    <a:pt x="1044" y="1040"/>
                  </a:lnTo>
                  <a:lnTo>
                    <a:pt x="1044" y="1046"/>
                  </a:lnTo>
                  <a:lnTo>
                    <a:pt x="1040" y="1052"/>
                  </a:lnTo>
                  <a:lnTo>
                    <a:pt x="1034" y="1056"/>
                  </a:lnTo>
                  <a:lnTo>
                    <a:pt x="1028" y="1056"/>
                  </a:lnTo>
                  <a:lnTo>
                    <a:pt x="998" y="1056"/>
                  </a:lnTo>
                  <a:lnTo>
                    <a:pt x="998" y="1056"/>
                  </a:lnTo>
                  <a:lnTo>
                    <a:pt x="992" y="1056"/>
                  </a:lnTo>
                  <a:lnTo>
                    <a:pt x="986" y="1052"/>
                  </a:lnTo>
                  <a:lnTo>
                    <a:pt x="982" y="1046"/>
                  </a:lnTo>
                  <a:lnTo>
                    <a:pt x="982" y="1040"/>
                  </a:lnTo>
                  <a:lnTo>
                    <a:pt x="982" y="980"/>
                  </a:lnTo>
                  <a:lnTo>
                    <a:pt x="982" y="980"/>
                  </a:lnTo>
                  <a:lnTo>
                    <a:pt x="982" y="974"/>
                  </a:lnTo>
                  <a:lnTo>
                    <a:pt x="986" y="968"/>
                  </a:lnTo>
                  <a:lnTo>
                    <a:pt x="992" y="964"/>
                  </a:lnTo>
                  <a:lnTo>
                    <a:pt x="998" y="964"/>
                  </a:lnTo>
                  <a:lnTo>
                    <a:pt x="1028" y="964"/>
                  </a:lnTo>
                  <a:lnTo>
                    <a:pt x="1028" y="964"/>
                  </a:lnTo>
                  <a:lnTo>
                    <a:pt x="1034" y="964"/>
                  </a:lnTo>
                  <a:lnTo>
                    <a:pt x="1040" y="968"/>
                  </a:lnTo>
                  <a:lnTo>
                    <a:pt x="1044" y="974"/>
                  </a:lnTo>
                  <a:lnTo>
                    <a:pt x="1044" y="980"/>
                  </a:lnTo>
                  <a:lnTo>
                    <a:pt x="1044" y="1040"/>
                  </a:lnTo>
                  <a:close/>
                  <a:moveTo>
                    <a:pt x="1196" y="1040"/>
                  </a:moveTo>
                  <a:lnTo>
                    <a:pt x="1196" y="1040"/>
                  </a:lnTo>
                  <a:lnTo>
                    <a:pt x="1194" y="1046"/>
                  </a:lnTo>
                  <a:lnTo>
                    <a:pt x="1192" y="1052"/>
                  </a:lnTo>
                  <a:lnTo>
                    <a:pt x="1186" y="1056"/>
                  </a:lnTo>
                  <a:lnTo>
                    <a:pt x="1180" y="1056"/>
                  </a:lnTo>
                  <a:lnTo>
                    <a:pt x="1148" y="1056"/>
                  </a:lnTo>
                  <a:lnTo>
                    <a:pt x="1148" y="1056"/>
                  </a:lnTo>
                  <a:lnTo>
                    <a:pt x="1142" y="1056"/>
                  </a:lnTo>
                  <a:lnTo>
                    <a:pt x="1136" y="1052"/>
                  </a:lnTo>
                  <a:lnTo>
                    <a:pt x="1134" y="1046"/>
                  </a:lnTo>
                  <a:lnTo>
                    <a:pt x="1132" y="1040"/>
                  </a:lnTo>
                  <a:lnTo>
                    <a:pt x="1132" y="980"/>
                  </a:lnTo>
                  <a:lnTo>
                    <a:pt x="1132" y="980"/>
                  </a:lnTo>
                  <a:lnTo>
                    <a:pt x="1134" y="974"/>
                  </a:lnTo>
                  <a:lnTo>
                    <a:pt x="1136" y="968"/>
                  </a:lnTo>
                  <a:lnTo>
                    <a:pt x="1142" y="964"/>
                  </a:lnTo>
                  <a:lnTo>
                    <a:pt x="1148" y="964"/>
                  </a:lnTo>
                  <a:lnTo>
                    <a:pt x="1180" y="964"/>
                  </a:lnTo>
                  <a:lnTo>
                    <a:pt x="1180" y="964"/>
                  </a:lnTo>
                  <a:lnTo>
                    <a:pt x="1186" y="964"/>
                  </a:lnTo>
                  <a:lnTo>
                    <a:pt x="1192" y="968"/>
                  </a:lnTo>
                  <a:lnTo>
                    <a:pt x="1194" y="974"/>
                  </a:lnTo>
                  <a:lnTo>
                    <a:pt x="1196" y="980"/>
                  </a:lnTo>
                  <a:lnTo>
                    <a:pt x="1196" y="1040"/>
                  </a:lnTo>
                  <a:close/>
                  <a:moveTo>
                    <a:pt x="1204" y="176"/>
                  </a:moveTo>
                  <a:lnTo>
                    <a:pt x="1204" y="938"/>
                  </a:lnTo>
                  <a:lnTo>
                    <a:pt x="1204" y="948"/>
                  </a:lnTo>
                  <a:lnTo>
                    <a:pt x="1204" y="948"/>
                  </a:lnTo>
                  <a:lnTo>
                    <a:pt x="1202" y="952"/>
                  </a:lnTo>
                  <a:lnTo>
                    <a:pt x="1198" y="954"/>
                  </a:lnTo>
                  <a:lnTo>
                    <a:pt x="62" y="954"/>
                  </a:lnTo>
                  <a:lnTo>
                    <a:pt x="62" y="954"/>
                  </a:lnTo>
                  <a:lnTo>
                    <a:pt x="58" y="952"/>
                  </a:lnTo>
                  <a:lnTo>
                    <a:pt x="56" y="948"/>
                  </a:lnTo>
                  <a:lnTo>
                    <a:pt x="56" y="938"/>
                  </a:lnTo>
                  <a:lnTo>
                    <a:pt x="56" y="176"/>
                  </a:lnTo>
                  <a:lnTo>
                    <a:pt x="56" y="176"/>
                  </a:lnTo>
                  <a:lnTo>
                    <a:pt x="56" y="176"/>
                  </a:lnTo>
                  <a:lnTo>
                    <a:pt x="58" y="172"/>
                  </a:lnTo>
                  <a:lnTo>
                    <a:pt x="58" y="172"/>
                  </a:lnTo>
                  <a:lnTo>
                    <a:pt x="60" y="170"/>
                  </a:lnTo>
                  <a:lnTo>
                    <a:pt x="62" y="170"/>
                  </a:lnTo>
                  <a:lnTo>
                    <a:pt x="1198" y="170"/>
                  </a:lnTo>
                  <a:lnTo>
                    <a:pt x="1198" y="170"/>
                  </a:lnTo>
                  <a:lnTo>
                    <a:pt x="1200" y="170"/>
                  </a:lnTo>
                  <a:lnTo>
                    <a:pt x="1202" y="172"/>
                  </a:lnTo>
                  <a:lnTo>
                    <a:pt x="1202" y="172"/>
                  </a:lnTo>
                  <a:lnTo>
                    <a:pt x="1204" y="176"/>
                  </a:lnTo>
                  <a:lnTo>
                    <a:pt x="1204" y="176"/>
                  </a:lnTo>
                  <a:close/>
                  <a:moveTo>
                    <a:pt x="1346" y="1040"/>
                  </a:moveTo>
                  <a:lnTo>
                    <a:pt x="1346" y="1040"/>
                  </a:lnTo>
                  <a:lnTo>
                    <a:pt x="1346" y="1046"/>
                  </a:lnTo>
                  <a:lnTo>
                    <a:pt x="1342" y="1052"/>
                  </a:lnTo>
                  <a:lnTo>
                    <a:pt x="1336" y="1056"/>
                  </a:lnTo>
                  <a:lnTo>
                    <a:pt x="1330" y="1056"/>
                  </a:lnTo>
                  <a:lnTo>
                    <a:pt x="1300" y="1056"/>
                  </a:lnTo>
                  <a:lnTo>
                    <a:pt x="1300" y="1056"/>
                  </a:lnTo>
                  <a:lnTo>
                    <a:pt x="1294" y="1056"/>
                  </a:lnTo>
                  <a:lnTo>
                    <a:pt x="1288" y="1052"/>
                  </a:lnTo>
                  <a:lnTo>
                    <a:pt x="1284" y="1046"/>
                  </a:lnTo>
                  <a:lnTo>
                    <a:pt x="1284" y="1040"/>
                  </a:lnTo>
                  <a:lnTo>
                    <a:pt x="1284" y="980"/>
                  </a:lnTo>
                  <a:lnTo>
                    <a:pt x="1284" y="980"/>
                  </a:lnTo>
                  <a:lnTo>
                    <a:pt x="1284" y="974"/>
                  </a:lnTo>
                  <a:lnTo>
                    <a:pt x="1288" y="968"/>
                  </a:lnTo>
                  <a:lnTo>
                    <a:pt x="1294" y="964"/>
                  </a:lnTo>
                  <a:lnTo>
                    <a:pt x="1300" y="964"/>
                  </a:lnTo>
                  <a:lnTo>
                    <a:pt x="1330" y="964"/>
                  </a:lnTo>
                  <a:lnTo>
                    <a:pt x="1330" y="964"/>
                  </a:lnTo>
                  <a:lnTo>
                    <a:pt x="1336" y="964"/>
                  </a:lnTo>
                  <a:lnTo>
                    <a:pt x="1342" y="968"/>
                  </a:lnTo>
                  <a:lnTo>
                    <a:pt x="1346" y="974"/>
                  </a:lnTo>
                  <a:lnTo>
                    <a:pt x="1346" y="980"/>
                  </a:lnTo>
                  <a:lnTo>
                    <a:pt x="1346" y="1040"/>
                  </a:lnTo>
                  <a:close/>
                  <a:moveTo>
                    <a:pt x="1498" y="1040"/>
                  </a:moveTo>
                  <a:lnTo>
                    <a:pt x="1498" y="1040"/>
                  </a:lnTo>
                  <a:lnTo>
                    <a:pt x="1496" y="1046"/>
                  </a:lnTo>
                  <a:lnTo>
                    <a:pt x="1494" y="1052"/>
                  </a:lnTo>
                  <a:lnTo>
                    <a:pt x="1488" y="1056"/>
                  </a:lnTo>
                  <a:lnTo>
                    <a:pt x="1482" y="1056"/>
                  </a:lnTo>
                  <a:lnTo>
                    <a:pt x="1450" y="1056"/>
                  </a:lnTo>
                  <a:lnTo>
                    <a:pt x="1450" y="1056"/>
                  </a:lnTo>
                  <a:lnTo>
                    <a:pt x="1444" y="1056"/>
                  </a:lnTo>
                  <a:lnTo>
                    <a:pt x="1438" y="1052"/>
                  </a:lnTo>
                  <a:lnTo>
                    <a:pt x="1436" y="1046"/>
                  </a:lnTo>
                  <a:lnTo>
                    <a:pt x="1434" y="1040"/>
                  </a:lnTo>
                  <a:lnTo>
                    <a:pt x="1434" y="980"/>
                  </a:lnTo>
                  <a:lnTo>
                    <a:pt x="1434" y="980"/>
                  </a:lnTo>
                  <a:lnTo>
                    <a:pt x="1436" y="974"/>
                  </a:lnTo>
                  <a:lnTo>
                    <a:pt x="1438" y="968"/>
                  </a:lnTo>
                  <a:lnTo>
                    <a:pt x="1444" y="964"/>
                  </a:lnTo>
                  <a:lnTo>
                    <a:pt x="1450" y="964"/>
                  </a:lnTo>
                  <a:lnTo>
                    <a:pt x="1482" y="964"/>
                  </a:lnTo>
                  <a:lnTo>
                    <a:pt x="1482" y="964"/>
                  </a:lnTo>
                  <a:lnTo>
                    <a:pt x="1488" y="964"/>
                  </a:lnTo>
                  <a:lnTo>
                    <a:pt x="1494" y="968"/>
                  </a:lnTo>
                  <a:lnTo>
                    <a:pt x="1496" y="974"/>
                  </a:lnTo>
                  <a:lnTo>
                    <a:pt x="1498" y="980"/>
                  </a:lnTo>
                  <a:lnTo>
                    <a:pt x="1498" y="1040"/>
                  </a:lnTo>
                  <a:close/>
                  <a:moveTo>
                    <a:pt x="1648" y="1040"/>
                  </a:moveTo>
                  <a:lnTo>
                    <a:pt x="1648" y="1040"/>
                  </a:lnTo>
                  <a:lnTo>
                    <a:pt x="1648" y="1046"/>
                  </a:lnTo>
                  <a:lnTo>
                    <a:pt x="1644" y="1052"/>
                  </a:lnTo>
                  <a:lnTo>
                    <a:pt x="1638" y="1056"/>
                  </a:lnTo>
                  <a:lnTo>
                    <a:pt x="1632" y="1056"/>
                  </a:lnTo>
                  <a:lnTo>
                    <a:pt x="1602" y="1056"/>
                  </a:lnTo>
                  <a:lnTo>
                    <a:pt x="1602" y="1056"/>
                  </a:lnTo>
                  <a:lnTo>
                    <a:pt x="1596" y="1056"/>
                  </a:lnTo>
                  <a:lnTo>
                    <a:pt x="1590" y="1052"/>
                  </a:lnTo>
                  <a:lnTo>
                    <a:pt x="1586" y="1046"/>
                  </a:lnTo>
                  <a:lnTo>
                    <a:pt x="1586" y="1040"/>
                  </a:lnTo>
                  <a:lnTo>
                    <a:pt x="1586" y="980"/>
                  </a:lnTo>
                  <a:lnTo>
                    <a:pt x="1586" y="980"/>
                  </a:lnTo>
                  <a:lnTo>
                    <a:pt x="1586" y="974"/>
                  </a:lnTo>
                  <a:lnTo>
                    <a:pt x="1590" y="968"/>
                  </a:lnTo>
                  <a:lnTo>
                    <a:pt x="1596" y="964"/>
                  </a:lnTo>
                  <a:lnTo>
                    <a:pt x="1602" y="964"/>
                  </a:lnTo>
                  <a:lnTo>
                    <a:pt x="1632" y="964"/>
                  </a:lnTo>
                  <a:lnTo>
                    <a:pt x="1632" y="964"/>
                  </a:lnTo>
                  <a:lnTo>
                    <a:pt x="1638" y="964"/>
                  </a:lnTo>
                  <a:lnTo>
                    <a:pt x="1644" y="968"/>
                  </a:lnTo>
                  <a:lnTo>
                    <a:pt x="1648" y="974"/>
                  </a:lnTo>
                  <a:lnTo>
                    <a:pt x="1648" y="980"/>
                  </a:lnTo>
                  <a:lnTo>
                    <a:pt x="1648" y="1040"/>
                  </a:lnTo>
                  <a:close/>
                  <a:moveTo>
                    <a:pt x="1800" y="1040"/>
                  </a:moveTo>
                  <a:lnTo>
                    <a:pt x="1800" y="1040"/>
                  </a:lnTo>
                  <a:lnTo>
                    <a:pt x="1800" y="1046"/>
                  </a:lnTo>
                  <a:lnTo>
                    <a:pt x="1796" y="1052"/>
                  </a:lnTo>
                  <a:lnTo>
                    <a:pt x="1790" y="1056"/>
                  </a:lnTo>
                  <a:lnTo>
                    <a:pt x="1784" y="1056"/>
                  </a:lnTo>
                  <a:lnTo>
                    <a:pt x="1754" y="1056"/>
                  </a:lnTo>
                  <a:lnTo>
                    <a:pt x="1754" y="1056"/>
                  </a:lnTo>
                  <a:lnTo>
                    <a:pt x="1746" y="1056"/>
                  </a:lnTo>
                  <a:lnTo>
                    <a:pt x="1742" y="1052"/>
                  </a:lnTo>
                  <a:lnTo>
                    <a:pt x="1738" y="1046"/>
                  </a:lnTo>
                  <a:lnTo>
                    <a:pt x="1736" y="1040"/>
                  </a:lnTo>
                  <a:lnTo>
                    <a:pt x="1736" y="980"/>
                  </a:lnTo>
                  <a:lnTo>
                    <a:pt x="1736" y="980"/>
                  </a:lnTo>
                  <a:lnTo>
                    <a:pt x="1738" y="974"/>
                  </a:lnTo>
                  <a:lnTo>
                    <a:pt x="1742" y="968"/>
                  </a:lnTo>
                  <a:lnTo>
                    <a:pt x="1746" y="964"/>
                  </a:lnTo>
                  <a:lnTo>
                    <a:pt x="1754" y="964"/>
                  </a:lnTo>
                  <a:lnTo>
                    <a:pt x="1784" y="964"/>
                  </a:lnTo>
                  <a:lnTo>
                    <a:pt x="1784" y="964"/>
                  </a:lnTo>
                  <a:lnTo>
                    <a:pt x="1790" y="964"/>
                  </a:lnTo>
                  <a:lnTo>
                    <a:pt x="1796" y="968"/>
                  </a:lnTo>
                  <a:lnTo>
                    <a:pt x="1800" y="974"/>
                  </a:lnTo>
                  <a:lnTo>
                    <a:pt x="1800" y="980"/>
                  </a:lnTo>
                  <a:lnTo>
                    <a:pt x="1800" y="1040"/>
                  </a:lnTo>
                  <a:close/>
                  <a:moveTo>
                    <a:pt x="1952" y="1040"/>
                  </a:moveTo>
                  <a:lnTo>
                    <a:pt x="1952" y="1040"/>
                  </a:lnTo>
                  <a:lnTo>
                    <a:pt x="1950" y="1046"/>
                  </a:lnTo>
                  <a:lnTo>
                    <a:pt x="1946" y="1052"/>
                  </a:lnTo>
                  <a:lnTo>
                    <a:pt x="1942" y="1056"/>
                  </a:lnTo>
                  <a:lnTo>
                    <a:pt x="1936" y="1056"/>
                  </a:lnTo>
                  <a:lnTo>
                    <a:pt x="1904" y="1056"/>
                  </a:lnTo>
                  <a:lnTo>
                    <a:pt x="1904" y="1056"/>
                  </a:lnTo>
                  <a:lnTo>
                    <a:pt x="1898" y="1056"/>
                  </a:lnTo>
                  <a:lnTo>
                    <a:pt x="1892" y="1052"/>
                  </a:lnTo>
                  <a:lnTo>
                    <a:pt x="1890" y="1046"/>
                  </a:lnTo>
                  <a:lnTo>
                    <a:pt x="1888" y="1040"/>
                  </a:lnTo>
                  <a:lnTo>
                    <a:pt x="1888" y="980"/>
                  </a:lnTo>
                  <a:lnTo>
                    <a:pt x="1888" y="980"/>
                  </a:lnTo>
                  <a:lnTo>
                    <a:pt x="1890" y="974"/>
                  </a:lnTo>
                  <a:lnTo>
                    <a:pt x="1892" y="968"/>
                  </a:lnTo>
                  <a:lnTo>
                    <a:pt x="1898" y="964"/>
                  </a:lnTo>
                  <a:lnTo>
                    <a:pt x="1904" y="964"/>
                  </a:lnTo>
                  <a:lnTo>
                    <a:pt x="1936" y="964"/>
                  </a:lnTo>
                  <a:lnTo>
                    <a:pt x="1936" y="964"/>
                  </a:lnTo>
                  <a:lnTo>
                    <a:pt x="1942" y="964"/>
                  </a:lnTo>
                  <a:lnTo>
                    <a:pt x="1946" y="968"/>
                  </a:lnTo>
                  <a:lnTo>
                    <a:pt x="1950" y="974"/>
                  </a:lnTo>
                  <a:lnTo>
                    <a:pt x="1952" y="980"/>
                  </a:lnTo>
                  <a:lnTo>
                    <a:pt x="1952" y="1040"/>
                  </a:lnTo>
                  <a:close/>
                  <a:moveTo>
                    <a:pt x="2102" y="1040"/>
                  </a:moveTo>
                  <a:lnTo>
                    <a:pt x="2102" y="1040"/>
                  </a:lnTo>
                  <a:lnTo>
                    <a:pt x="2102" y="1046"/>
                  </a:lnTo>
                  <a:lnTo>
                    <a:pt x="2098" y="1052"/>
                  </a:lnTo>
                  <a:lnTo>
                    <a:pt x="2092" y="1056"/>
                  </a:lnTo>
                  <a:lnTo>
                    <a:pt x="2086" y="1056"/>
                  </a:lnTo>
                  <a:lnTo>
                    <a:pt x="2056" y="1056"/>
                  </a:lnTo>
                  <a:lnTo>
                    <a:pt x="2056" y="1056"/>
                  </a:lnTo>
                  <a:lnTo>
                    <a:pt x="2048" y="1056"/>
                  </a:lnTo>
                  <a:lnTo>
                    <a:pt x="2044" y="1052"/>
                  </a:lnTo>
                  <a:lnTo>
                    <a:pt x="2040" y="1046"/>
                  </a:lnTo>
                  <a:lnTo>
                    <a:pt x="2040" y="1040"/>
                  </a:lnTo>
                  <a:lnTo>
                    <a:pt x="2040" y="980"/>
                  </a:lnTo>
                  <a:lnTo>
                    <a:pt x="2040" y="980"/>
                  </a:lnTo>
                  <a:lnTo>
                    <a:pt x="2040" y="974"/>
                  </a:lnTo>
                  <a:lnTo>
                    <a:pt x="2044" y="968"/>
                  </a:lnTo>
                  <a:lnTo>
                    <a:pt x="2048" y="964"/>
                  </a:lnTo>
                  <a:lnTo>
                    <a:pt x="2056" y="964"/>
                  </a:lnTo>
                  <a:lnTo>
                    <a:pt x="2086" y="964"/>
                  </a:lnTo>
                  <a:lnTo>
                    <a:pt x="2086" y="964"/>
                  </a:lnTo>
                  <a:lnTo>
                    <a:pt x="2092" y="964"/>
                  </a:lnTo>
                  <a:lnTo>
                    <a:pt x="2098" y="968"/>
                  </a:lnTo>
                  <a:lnTo>
                    <a:pt x="2102" y="974"/>
                  </a:lnTo>
                  <a:lnTo>
                    <a:pt x="2102" y="980"/>
                  </a:lnTo>
                  <a:lnTo>
                    <a:pt x="2102" y="1040"/>
                  </a:lnTo>
                  <a:close/>
                  <a:moveTo>
                    <a:pt x="2254" y="1040"/>
                  </a:moveTo>
                  <a:lnTo>
                    <a:pt x="2254" y="1040"/>
                  </a:lnTo>
                  <a:lnTo>
                    <a:pt x="2252" y="1046"/>
                  </a:lnTo>
                  <a:lnTo>
                    <a:pt x="2248" y="1052"/>
                  </a:lnTo>
                  <a:lnTo>
                    <a:pt x="2244" y="1056"/>
                  </a:lnTo>
                  <a:lnTo>
                    <a:pt x="2238" y="1056"/>
                  </a:lnTo>
                  <a:lnTo>
                    <a:pt x="2206" y="1056"/>
                  </a:lnTo>
                  <a:lnTo>
                    <a:pt x="2206" y="1056"/>
                  </a:lnTo>
                  <a:lnTo>
                    <a:pt x="2200" y="1056"/>
                  </a:lnTo>
                  <a:lnTo>
                    <a:pt x="2194" y="1052"/>
                  </a:lnTo>
                  <a:lnTo>
                    <a:pt x="2192" y="1046"/>
                  </a:lnTo>
                  <a:lnTo>
                    <a:pt x="2190" y="1040"/>
                  </a:lnTo>
                  <a:lnTo>
                    <a:pt x="2190" y="980"/>
                  </a:lnTo>
                  <a:lnTo>
                    <a:pt x="2190" y="980"/>
                  </a:lnTo>
                  <a:lnTo>
                    <a:pt x="2192" y="974"/>
                  </a:lnTo>
                  <a:lnTo>
                    <a:pt x="2194" y="968"/>
                  </a:lnTo>
                  <a:lnTo>
                    <a:pt x="2200" y="964"/>
                  </a:lnTo>
                  <a:lnTo>
                    <a:pt x="2206" y="964"/>
                  </a:lnTo>
                  <a:lnTo>
                    <a:pt x="2238" y="964"/>
                  </a:lnTo>
                  <a:lnTo>
                    <a:pt x="2238" y="964"/>
                  </a:lnTo>
                  <a:lnTo>
                    <a:pt x="2244" y="964"/>
                  </a:lnTo>
                  <a:lnTo>
                    <a:pt x="2248" y="968"/>
                  </a:lnTo>
                  <a:lnTo>
                    <a:pt x="2252" y="974"/>
                  </a:lnTo>
                  <a:lnTo>
                    <a:pt x="2254" y="980"/>
                  </a:lnTo>
                  <a:lnTo>
                    <a:pt x="2254" y="1040"/>
                  </a:lnTo>
                  <a:close/>
                  <a:moveTo>
                    <a:pt x="2404" y="1040"/>
                  </a:moveTo>
                  <a:lnTo>
                    <a:pt x="2404" y="1040"/>
                  </a:lnTo>
                  <a:lnTo>
                    <a:pt x="2404" y="1046"/>
                  </a:lnTo>
                  <a:lnTo>
                    <a:pt x="2400" y="1052"/>
                  </a:lnTo>
                  <a:lnTo>
                    <a:pt x="2394" y="1056"/>
                  </a:lnTo>
                  <a:lnTo>
                    <a:pt x="2388" y="1056"/>
                  </a:lnTo>
                  <a:lnTo>
                    <a:pt x="2358" y="1056"/>
                  </a:lnTo>
                  <a:lnTo>
                    <a:pt x="2358" y="1056"/>
                  </a:lnTo>
                  <a:lnTo>
                    <a:pt x="2350" y="1056"/>
                  </a:lnTo>
                  <a:lnTo>
                    <a:pt x="2346" y="1052"/>
                  </a:lnTo>
                  <a:lnTo>
                    <a:pt x="2342" y="1046"/>
                  </a:lnTo>
                  <a:lnTo>
                    <a:pt x="2342" y="1040"/>
                  </a:lnTo>
                  <a:lnTo>
                    <a:pt x="2342" y="980"/>
                  </a:lnTo>
                  <a:lnTo>
                    <a:pt x="2342" y="980"/>
                  </a:lnTo>
                  <a:lnTo>
                    <a:pt x="2342" y="974"/>
                  </a:lnTo>
                  <a:lnTo>
                    <a:pt x="2346" y="968"/>
                  </a:lnTo>
                  <a:lnTo>
                    <a:pt x="2350" y="964"/>
                  </a:lnTo>
                  <a:lnTo>
                    <a:pt x="2358" y="964"/>
                  </a:lnTo>
                  <a:lnTo>
                    <a:pt x="2388" y="964"/>
                  </a:lnTo>
                  <a:lnTo>
                    <a:pt x="2388" y="964"/>
                  </a:lnTo>
                  <a:lnTo>
                    <a:pt x="2394" y="964"/>
                  </a:lnTo>
                  <a:lnTo>
                    <a:pt x="2400" y="968"/>
                  </a:lnTo>
                  <a:lnTo>
                    <a:pt x="2404" y="974"/>
                  </a:lnTo>
                  <a:lnTo>
                    <a:pt x="2404" y="980"/>
                  </a:lnTo>
                  <a:lnTo>
                    <a:pt x="2404" y="1040"/>
                  </a:lnTo>
                  <a:close/>
                  <a:moveTo>
                    <a:pt x="2410" y="176"/>
                  </a:moveTo>
                  <a:lnTo>
                    <a:pt x="2410" y="938"/>
                  </a:lnTo>
                  <a:lnTo>
                    <a:pt x="2410" y="948"/>
                  </a:lnTo>
                  <a:lnTo>
                    <a:pt x="2410" y="948"/>
                  </a:lnTo>
                  <a:lnTo>
                    <a:pt x="2408" y="952"/>
                  </a:lnTo>
                  <a:lnTo>
                    <a:pt x="2402" y="954"/>
                  </a:lnTo>
                  <a:lnTo>
                    <a:pt x="1268" y="954"/>
                  </a:lnTo>
                  <a:lnTo>
                    <a:pt x="1268" y="954"/>
                  </a:lnTo>
                  <a:lnTo>
                    <a:pt x="1264" y="952"/>
                  </a:lnTo>
                  <a:lnTo>
                    <a:pt x="1262" y="948"/>
                  </a:lnTo>
                  <a:lnTo>
                    <a:pt x="1262" y="938"/>
                  </a:lnTo>
                  <a:lnTo>
                    <a:pt x="1262" y="176"/>
                  </a:lnTo>
                  <a:lnTo>
                    <a:pt x="1262" y="176"/>
                  </a:lnTo>
                  <a:lnTo>
                    <a:pt x="1262" y="176"/>
                  </a:lnTo>
                  <a:lnTo>
                    <a:pt x="1264" y="172"/>
                  </a:lnTo>
                  <a:lnTo>
                    <a:pt x="1264" y="172"/>
                  </a:lnTo>
                  <a:lnTo>
                    <a:pt x="1266" y="170"/>
                  </a:lnTo>
                  <a:lnTo>
                    <a:pt x="1268" y="170"/>
                  </a:lnTo>
                  <a:lnTo>
                    <a:pt x="2402" y="170"/>
                  </a:lnTo>
                  <a:lnTo>
                    <a:pt x="2402" y="170"/>
                  </a:lnTo>
                  <a:lnTo>
                    <a:pt x="2406" y="170"/>
                  </a:lnTo>
                  <a:lnTo>
                    <a:pt x="2408" y="172"/>
                  </a:lnTo>
                  <a:lnTo>
                    <a:pt x="2408" y="172"/>
                  </a:lnTo>
                  <a:lnTo>
                    <a:pt x="2410" y="176"/>
                  </a:lnTo>
                  <a:lnTo>
                    <a:pt x="2410" y="176"/>
                  </a:lnTo>
                  <a:close/>
                  <a:moveTo>
                    <a:pt x="2556" y="1040"/>
                  </a:moveTo>
                  <a:lnTo>
                    <a:pt x="2556" y="1040"/>
                  </a:lnTo>
                  <a:lnTo>
                    <a:pt x="2554" y="1046"/>
                  </a:lnTo>
                  <a:lnTo>
                    <a:pt x="2552" y="1052"/>
                  </a:lnTo>
                  <a:lnTo>
                    <a:pt x="2546" y="1056"/>
                  </a:lnTo>
                  <a:lnTo>
                    <a:pt x="2540" y="1056"/>
                  </a:lnTo>
                  <a:lnTo>
                    <a:pt x="2508" y="1056"/>
                  </a:lnTo>
                  <a:lnTo>
                    <a:pt x="2508" y="1056"/>
                  </a:lnTo>
                  <a:lnTo>
                    <a:pt x="2502" y="1056"/>
                  </a:lnTo>
                  <a:lnTo>
                    <a:pt x="2496" y="1052"/>
                  </a:lnTo>
                  <a:lnTo>
                    <a:pt x="2494" y="1046"/>
                  </a:lnTo>
                  <a:lnTo>
                    <a:pt x="2492" y="1040"/>
                  </a:lnTo>
                  <a:lnTo>
                    <a:pt x="2492" y="980"/>
                  </a:lnTo>
                  <a:lnTo>
                    <a:pt x="2492" y="980"/>
                  </a:lnTo>
                  <a:lnTo>
                    <a:pt x="2494" y="974"/>
                  </a:lnTo>
                  <a:lnTo>
                    <a:pt x="2496" y="968"/>
                  </a:lnTo>
                  <a:lnTo>
                    <a:pt x="2502" y="964"/>
                  </a:lnTo>
                  <a:lnTo>
                    <a:pt x="2508" y="964"/>
                  </a:lnTo>
                  <a:lnTo>
                    <a:pt x="2540" y="964"/>
                  </a:lnTo>
                  <a:lnTo>
                    <a:pt x="2540" y="964"/>
                  </a:lnTo>
                  <a:lnTo>
                    <a:pt x="2546" y="964"/>
                  </a:lnTo>
                  <a:lnTo>
                    <a:pt x="2552" y="968"/>
                  </a:lnTo>
                  <a:lnTo>
                    <a:pt x="2554" y="974"/>
                  </a:lnTo>
                  <a:lnTo>
                    <a:pt x="2556" y="980"/>
                  </a:lnTo>
                  <a:lnTo>
                    <a:pt x="2556" y="1040"/>
                  </a:lnTo>
                  <a:close/>
                  <a:moveTo>
                    <a:pt x="2706" y="1040"/>
                  </a:moveTo>
                  <a:lnTo>
                    <a:pt x="2706" y="1040"/>
                  </a:lnTo>
                  <a:lnTo>
                    <a:pt x="2706" y="1046"/>
                  </a:lnTo>
                  <a:lnTo>
                    <a:pt x="2702" y="1052"/>
                  </a:lnTo>
                  <a:lnTo>
                    <a:pt x="2696" y="1056"/>
                  </a:lnTo>
                  <a:lnTo>
                    <a:pt x="2690" y="1056"/>
                  </a:lnTo>
                  <a:lnTo>
                    <a:pt x="2660" y="1056"/>
                  </a:lnTo>
                  <a:lnTo>
                    <a:pt x="2660" y="1056"/>
                  </a:lnTo>
                  <a:lnTo>
                    <a:pt x="2654" y="1056"/>
                  </a:lnTo>
                  <a:lnTo>
                    <a:pt x="2648" y="1052"/>
                  </a:lnTo>
                  <a:lnTo>
                    <a:pt x="2644" y="1046"/>
                  </a:lnTo>
                  <a:lnTo>
                    <a:pt x="2644" y="1040"/>
                  </a:lnTo>
                  <a:lnTo>
                    <a:pt x="2644" y="980"/>
                  </a:lnTo>
                  <a:lnTo>
                    <a:pt x="2644" y="980"/>
                  </a:lnTo>
                  <a:lnTo>
                    <a:pt x="2644" y="974"/>
                  </a:lnTo>
                  <a:lnTo>
                    <a:pt x="2648" y="968"/>
                  </a:lnTo>
                  <a:lnTo>
                    <a:pt x="2654" y="964"/>
                  </a:lnTo>
                  <a:lnTo>
                    <a:pt x="2660" y="964"/>
                  </a:lnTo>
                  <a:lnTo>
                    <a:pt x="2690" y="964"/>
                  </a:lnTo>
                  <a:lnTo>
                    <a:pt x="2690" y="964"/>
                  </a:lnTo>
                  <a:lnTo>
                    <a:pt x="2696" y="964"/>
                  </a:lnTo>
                  <a:lnTo>
                    <a:pt x="2702" y="968"/>
                  </a:lnTo>
                  <a:lnTo>
                    <a:pt x="2706" y="974"/>
                  </a:lnTo>
                  <a:lnTo>
                    <a:pt x="2706" y="980"/>
                  </a:lnTo>
                  <a:lnTo>
                    <a:pt x="2706" y="1040"/>
                  </a:lnTo>
                  <a:close/>
                  <a:moveTo>
                    <a:pt x="2858" y="1040"/>
                  </a:moveTo>
                  <a:lnTo>
                    <a:pt x="2858" y="1040"/>
                  </a:lnTo>
                  <a:lnTo>
                    <a:pt x="2856" y="1046"/>
                  </a:lnTo>
                  <a:lnTo>
                    <a:pt x="2854" y="1052"/>
                  </a:lnTo>
                  <a:lnTo>
                    <a:pt x="2848" y="1056"/>
                  </a:lnTo>
                  <a:lnTo>
                    <a:pt x="2842" y="1056"/>
                  </a:lnTo>
                  <a:lnTo>
                    <a:pt x="2810" y="1056"/>
                  </a:lnTo>
                  <a:lnTo>
                    <a:pt x="2810" y="1056"/>
                  </a:lnTo>
                  <a:lnTo>
                    <a:pt x="2804" y="1056"/>
                  </a:lnTo>
                  <a:lnTo>
                    <a:pt x="2798" y="1052"/>
                  </a:lnTo>
                  <a:lnTo>
                    <a:pt x="2796" y="1046"/>
                  </a:lnTo>
                  <a:lnTo>
                    <a:pt x="2794" y="1040"/>
                  </a:lnTo>
                  <a:lnTo>
                    <a:pt x="2794" y="980"/>
                  </a:lnTo>
                  <a:lnTo>
                    <a:pt x="2794" y="980"/>
                  </a:lnTo>
                  <a:lnTo>
                    <a:pt x="2796" y="974"/>
                  </a:lnTo>
                  <a:lnTo>
                    <a:pt x="2798" y="968"/>
                  </a:lnTo>
                  <a:lnTo>
                    <a:pt x="2804" y="964"/>
                  </a:lnTo>
                  <a:lnTo>
                    <a:pt x="2810" y="964"/>
                  </a:lnTo>
                  <a:lnTo>
                    <a:pt x="2842" y="964"/>
                  </a:lnTo>
                  <a:lnTo>
                    <a:pt x="2842" y="964"/>
                  </a:lnTo>
                  <a:lnTo>
                    <a:pt x="2848" y="964"/>
                  </a:lnTo>
                  <a:lnTo>
                    <a:pt x="2854" y="968"/>
                  </a:lnTo>
                  <a:lnTo>
                    <a:pt x="2856" y="974"/>
                  </a:lnTo>
                  <a:lnTo>
                    <a:pt x="2858" y="980"/>
                  </a:lnTo>
                  <a:lnTo>
                    <a:pt x="2858" y="1040"/>
                  </a:lnTo>
                  <a:close/>
                  <a:moveTo>
                    <a:pt x="3008" y="1040"/>
                  </a:moveTo>
                  <a:lnTo>
                    <a:pt x="3008" y="1040"/>
                  </a:lnTo>
                  <a:lnTo>
                    <a:pt x="3008" y="1046"/>
                  </a:lnTo>
                  <a:lnTo>
                    <a:pt x="3004" y="1052"/>
                  </a:lnTo>
                  <a:lnTo>
                    <a:pt x="2998" y="1056"/>
                  </a:lnTo>
                  <a:lnTo>
                    <a:pt x="2992" y="1056"/>
                  </a:lnTo>
                  <a:lnTo>
                    <a:pt x="2962" y="1056"/>
                  </a:lnTo>
                  <a:lnTo>
                    <a:pt x="2962" y="1056"/>
                  </a:lnTo>
                  <a:lnTo>
                    <a:pt x="2956" y="1056"/>
                  </a:lnTo>
                  <a:lnTo>
                    <a:pt x="2950" y="1052"/>
                  </a:lnTo>
                  <a:lnTo>
                    <a:pt x="2946" y="1046"/>
                  </a:lnTo>
                  <a:lnTo>
                    <a:pt x="2946" y="1040"/>
                  </a:lnTo>
                  <a:lnTo>
                    <a:pt x="2946" y="980"/>
                  </a:lnTo>
                  <a:lnTo>
                    <a:pt x="2946" y="980"/>
                  </a:lnTo>
                  <a:lnTo>
                    <a:pt x="2946" y="974"/>
                  </a:lnTo>
                  <a:lnTo>
                    <a:pt x="2950" y="968"/>
                  </a:lnTo>
                  <a:lnTo>
                    <a:pt x="2956" y="964"/>
                  </a:lnTo>
                  <a:lnTo>
                    <a:pt x="2962" y="964"/>
                  </a:lnTo>
                  <a:lnTo>
                    <a:pt x="2992" y="964"/>
                  </a:lnTo>
                  <a:lnTo>
                    <a:pt x="2992" y="964"/>
                  </a:lnTo>
                  <a:lnTo>
                    <a:pt x="2998" y="964"/>
                  </a:lnTo>
                  <a:lnTo>
                    <a:pt x="3004" y="968"/>
                  </a:lnTo>
                  <a:lnTo>
                    <a:pt x="3008" y="974"/>
                  </a:lnTo>
                  <a:lnTo>
                    <a:pt x="3008" y="980"/>
                  </a:lnTo>
                  <a:lnTo>
                    <a:pt x="3008" y="1040"/>
                  </a:lnTo>
                  <a:close/>
                  <a:moveTo>
                    <a:pt x="3160" y="1040"/>
                  </a:moveTo>
                  <a:lnTo>
                    <a:pt x="3160" y="1040"/>
                  </a:lnTo>
                  <a:lnTo>
                    <a:pt x="3158" y="1046"/>
                  </a:lnTo>
                  <a:lnTo>
                    <a:pt x="3156" y="1052"/>
                  </a:lnTo>
                  <a:lnTo>
                    <a:pt x="3150" y="1056"/>
                  </a:lnTo>
                  <a:lnTo>
                    <a:pt x="3144" y="1056"/>
                  </a:lnTo>
                  <a:lnTo>
                    <a:pt x="3112" y="1056"/>
                  </a:lnTo>
                  <a:lnTo>
                    <a:pt x="3112" y="1056"/>
                  </a:lnTo>
                  <a:lnTo>
                    <a:pt x="3106" y="1056"/>
                  </a:lnTo>
                  <a:lnTo>
                    <a:pt x="3100" y="1052"/>
                  </a:lnTo>
                  <a:lnTo>
                    <a:pt x="3098" y="1046"/>
                  </a:lnTo>
                  <a:lnTo>
                    <a:pt x="3096" y="1040"/>
                  </a:lnTo>
                  <a:lnTo>
                    <a:pt x="3096" y="980"/>
                  </a:lnTo>
                  <a:lnTo>
                    <a:pt x="3096" y="980"/>
                  </a:lnTo>
                  <a:lnTo>
                    <a:pt x="3098" y="974"/>
                  </a:lnTo>
                  <a:lnTo>
                    <a:pt x="3100" y="968"/>
                  </a:lnTo>
                  <a:lnTo>
                    <a:pt x="3106" y="964"/>
                  </a:lnTo>
                  <a:lnTo>
                    <a:pt x="3112" y="964"/>
                  </a:lnTo>
                  <a:lnTo>
                    <a:pt x="3144" y="964"/>
                  </a:lnTo>
                  <a:lnTo>
                    <a:pt x="3144" y="964"/>
                  </a:lnTo>
                  <a:lnTo>
                    <a:pt x="3150" y="964"/>
                  </a:lnTo>
                  <a:lnTo>
                    <a:pt x="3156" y="968"/>
                  </a:lnTo>
                  <a:lnTo>
                    <a:pt x="3158" y="974"/>
                  </a:lnTo>
                  <a:lnTo>
                    <a:pt x="3160" y="980"/>
                  </a:lnTo>
                  <a:lnTo>
                    <a:pt x="3160" y="1040"/>
                  </a:lnTo>
                  <a:close/>
                  <a:moveTo>
                    <a:pt x="3310" y="1040"/>
                  </a:moveTo>
                  <a:lnTo>
                    <a:pt x="3310" y="1040"/>
                  </a:lnTo>
                  <a:lnTo>
                    <a:pt x="3310" y="1046"/>
                  </a:lnTo>
                  <a:lnTo>
                    <a:pt x="3306" y="1052"/>
                  </a:lnTo>
                  <a:lnTo>
                    <a:pt x="3300" y="1056"/>
                  </a:lnTo>
                  <a:lnTo>
                    <a:pt x="3294" y="1056"/>
                  </a:lnTo>
                  <a:lnTo>
                    <a:pt x="3264" y="1056"/>
                  </a:lnTo>
                  <a:lnTo>
                    <a:pt x="3264" y="1056"/>
                  </a:lnTo>
                  <a:lnTo>
                    <a:pt x="3258" y="1056"/>
                  </a:lnTo>
                  <a:lnTo>
                    <a:pt x="3252" y="1052"/>
                  </a:lnTo>
                  <a:lnTo>
                    <a:pt x="3248" y="1046"/>
                  </a:lnTo>
                  <a:lnTo>
                    <a:pt x="3248" y="1040"/>
                  </a:lnTo>
                  <a:lnTo>
                    <a:pt x="3248" y="980"/>
                  </a:lnTo>
                  <a:lnTo>
                    <a:pt x="3248" y="980"/>
                  </a:lnTo>
                  <a:lnTo>
                    <a:pt x="3248" y="974"/>
                  </a:lnTo>
                  <a:lnTo>
                    <a:pt x="3252" y="968"/>
                  </a:lnTo>
                  <a:lnTo>
                    <a:pt x="3258" y="964"/>
                  </a:lnTo>
                  <a:lnTo>
                    <a:pt x="3264" y="964"/>
                  </a:lnTo>
                  <a:lnTo>
                    <a:pt x="3294" y="964"/>
                  </a:lnTo>
                  <a:lnTo>
                    <a:pt x="3294" y="964"/>
                  </a:lnTo>
                  <a:lnTo>
                    <a:pt x="3300" y="964"/>
                  </a:lnTo>
                  <a:lnTo>
                    <a:pt x="3306" y="968"/>
                  </a:lnTo>
                  <a:lnTo>
                    <a:pt x="3310" y="974"/>
                  </a:lnTo>
                  <a:lnTo>
                    <a:pt x="3310" y="980"/>
                  </a:lnTo>
                  <a:lnTo>
                    <a:pt x="3310" y="1040"/>
                  </a:lnTo>
                  <a:close/>
                  <a:moveTo>
                    <a:pt x="3462" y="1040"/>
                  </a:moveTo>
                  <a:lnTo>
                    <a:pt x="3462" y="1040"/>
                  </a:lnTo>
                  <a:lnTo>
                    <a:pt x="3460" y="1046"/>
                  </a:lnTo>
                  <a:lnTo>
                    <a:pt x="3458" y="1052"/>
                  </a:lnTo>
                  <a:lnTo>
                    <a:pt x="3452" y="1056"/>
                  </a:lnTo>
                  <a:lnTo>
                    <a:pt x="3446" y="1056"/>
                  </a:lnTo>
                  <a:lnTo>
                    <a:pt x="3414" y="1056"/>
                  </a:lnTo>
                  <a:lnTo>
                    <a:pt x="3414" y="1056"/>
                  </a:lnTo>
                  <a:lnTo>
                    <a:pt x="3408" y="1056"/>
                  </a:lnTo>
                  <a:lnTo>
                    <a:pt x="3402" y="1052"/>
                  </a:lnTo>
                  <a:lnTo>
                    <a:pt x="3400" y="1046"/>
                  </a:lnTo>
                  <a:lnTo>
                    <a:pt x="3398" y="1040"/>
                  </a:lnTo>
                  <a:lnTo>
                    <a:pt x="3398" y="980"/>
                  </a:lnTo>
                  <a:lnTo>
                    <a:pt x="3398" y="980"/>
                  </a:lnTo>
                  <a:lnTo>
                    <a:pt x="3400" y="974"/>
                  </a:lnTo>
                  <a:lnTo>
                    <a:pt x="3402" y="968"/>
                  </a:lnTo>
                  <a:lnTo>
                    <a:pt x="3408" y="964"/>
                  </a:lnTo>
                  <a:lnTo>
                    <a:pt x="3414" y="964"/>
                  </a:lnTo>
                  <a:lnTo>
                    <a:pt x="3446" y="964"/>
                  </a:lnTo>
                  <a:lnTo>
                    <a:pt x="3446" y="964"/>
                  </a:lnTo>
                  <a:lnTo>
                    <a:pt x="3452" y="964"/>
                  </a:lnTo>
                  <a:lnTo>
                    <a:pt x="3458" y="968"/>
                  </a:lnTo>
                  <a:lnTo>
                    <a:pt x="3460" y="974"/>
                  </a:lnTo>
                  <a:lnTo>
                    <a:pt x="3462" y="980"/>
                  </a:lnTo>
                  <a:lnTo>
                    <a:pt x="3462" y="1040"/>
                  </a:lnTo>
                  <a:close/>
                  <a:moveTo>
                    <a:pt x="3602" y="1040"/>
                  </a:moveTo>
                  <a:lnTo>
                    <a:pt x="3602" y="1040"/>
                  </a:lnTo>
                  <a:lnTo>
                    <a:pt x="3602" y="1046"/>
                  </a:lnTo>
                  <a:lnTo>
                    <a:pt x="3598" y="1052"/>
                  </a:lnTo>
                  <a:lnTo>
                    <a:pt x="3592" y="1056"/>
                  </a:lnTo>
                  <a:lnTo>
                    <a:pt x="3586" y="1056"/>
                  </a:lnTo>
                  <a:lnTo>
                    <a:pt x="3556" y="1056"/>
                  </a:lnTo>
                  <a:lnTo>
                    <a:pt x="3556" y="1056"/>
                  </a:lnTo>
                  <a:lnTo>
                    <a:pt x="3550" y="1056"/>
                  </a:lnTo>
                  <a:lnTo>
                    <a:pt x="3544" y="1052"/>
                  </a:lnTo>
                  <a:lnTo>
                    <a:pt x="3540" y="1046"/>
                  </a:lnTo>
                  <a:lnTo>
                    <a:pt x="3540" y="1040"/>
                  </a:lnTo>
                  <a:lnTo>
                    <a:pt x="3540" y="980"/>
                  </a:lnTo>
                  <a:lnTo>
                    <a:pt x="3540" y="980"/>
                  </a:lnTo>
                  <a:lnTo>
                    <a:pt x="3540" y="974"/>
                  </a:lnTo>
                  <a:lnTo>
                    <a:pt x="3544" y="968"/>
                  </a:lnTo>
                  <a:lnTo>
                    <a:pt x="3550" y="964"/>
                  </a:lnTo>
                  <a:lnTo>
                    <a:pt x="3556" y="964"/>
                  </a:lnTo>
                  <a:lnTo>
                    <a:pt x="3586" y="964"/>
                  </a:lnTo>
                  <a:lnTo>
                    <a:pt x="3586" y="964"/>
                  </a:lnTo>
                  <a:lnTo>
                    <a:pt x="3592" y="964"/>
                  </a:lnTo>
                  <a:lnTo>
                    <a:pt x="3598" y="968"/>
                  </a:lnTo>
                  <a:lnTo>
                    <a:pt x="3602" y="974"/>
                  </a:lnTo>
                  <a:lnTo>
                    <a:pt x="3602" y="980"/>
                  </a:lnTo>
                  <a:lnTo>
                    <a:pt x="3602" y="1040"/>
                  </a:lnTo>
                  <a:close/>
                  <a:moveTo>
                    <a:pt x="3616" y="176"/>
                  </a:moveTo>
                  <a:lnTo>
                    <a:pt x="3616" y="938"/>
                  </a:lnTo>
                  <a:lnTo>
                    <a:pt x="3616" y="948"/>
                  </a:lnTo>
                  <a:lnTo>
                    <a:pt x="3616" y="948"/>
                  </a:lnTo>
                  <a:lnTo>
                    <a:pt x="3614" y="952"/>
                  </a:lnTo>
                  <a:lnTo>
                    <a:pt x="3608" y="954"/>
                  </a:lnTo>
                  <a:lnTo>
                    <a:pt x="2474" y="954"/>
                  </a:lnTo>
                  <a:lnTo>
                    <a:pt x="2474" y="954"/>
                  </a:lnTo>
                  <a:lnTo>
                    <a:pt x="2468" y="952"/>
                  </a:lnTo>
                  <a:lnTo>
                    <a:pt x="2466" y="948"/>
                  </a:lnTo>
                  <a:lnTo>
                    <a:pt x="2466" y="938"/>
                  </a:lnTo>
                  <a:lnTo>
                    <a:pt x="2466" y="176"/>
                  </a:lnTo>
                  <a:lnTo>
                    <a:pt x="2466" y="176"/>
                  </a:lnTo>
                  <a:lnTo>
                    <a:pt x="2466" y="176"/>
                  </a:lnTo>
                  <a:lnTo>
                    <a:pt x="2468" y="172"/>
                  </a:lnTo>
                  <a:lnTo>
                    <a:pt x="2468" y="172"/>
                  </a:lnTo>
                  <a:lnTo>
                    <a:pt x="2470" y="170"/>
                  </a:lnTo>
                  <a:lnTo>
                    <a:pt x="2474" y="170"/>
                  </a:lnTo>
                  <a:lnTo>
                    <a:pt x="3608" y="170"/>
                  </a:lnTo>
                  <a:lnTo>
                    <a:pt x="3608" y="170"/>
                  </a:lnTo>
                  <a:lnTo>
                    <a:pt x="3610" y="170"/>
                  </a:lnTo>
                  <a:lnTo>
                    <a:pt x="3614" y="172"/>
                  </a:lnTo>
                  <a:lnTo>
                    <a:pt x="3614" y="172"/>
                  </a:lnTo>
                  <a:lnTo>
                    <a:pt x="3616" y="176"/>
                  </a:lnTo>
                  <a:lnTo>
                    <a:pt x="3616" y="176"/>
                  </a:lnTo>
                  <a:close/>
                  <a:moveTo>
                    <a:pt x="3754" y="1040"/>
                  </a:moveTo>
                  <a:lnTo>
                    <a:pt x="3754" y="1040"/>
                  </a:lnTo>
                  <a:lnTo>
                    <a:pt x="3752" y="1046"/>
                  </a:lnTo>
                  <a:lnTo>
                    <a:pt x="3750" y="1052"/>
                  </a:lnTo>
                  <a:lnTo>
                    <a:pt x="3744" y="1056"/>
                  </a:lnTo>
                  <a:lnTo>
                    <a:pt x="3738" y="1056"/>
                  </a:lnTo>
                  <a:lnTo>
                    <a:pt x="3706" y="1056"/>
                  </a:lnTo>
                  <a:lnTo>
                    <a:pt x="3706" y="1056"/>
                  </a:lnTo>
                  <a:lnTo>
                    <a:pt x="3700" y="1056"/>
                  </a:lnTo>
                  <a:lnTo>
                    <a:pt x="3694" y="1052"/>
                  </a:lnTo>
                  <a:lnTo>
                    <a:pt x="3692" y="1046"/>
                  </a:lnTo>
                  <a:lnTo>
                    <a:pt x="3690" y="1040"/>
                  </a:lnTo>
                  <a:lnTo>
                    <a:pt x="3690" y="980"/>
                  </a:lnTo>
                  <a:lnTo>
                    <a:pt x="3690" y="980"/>
                  </a:lnTo>
                  <a:lnTo>
                    <a:pt x="3692" y="974"/>
                  </a:lnTo>
                  <a:lnTo>
                    <a:pt x="3694" y="968"/>
                  </a:lnTo>
                  <a:lnTo>
                    <a:pt x="3700" y="964"/>
                  </a:lnTo>
                  <a:lnTo>
                    <a:pt x="3706" y="964"/>
                  </a:lnTo>
                  <a:lnTo>
                    <a:pt x="3738" y="964"/>
                  </a:lnTo>
                  <a:lnTo>
                    <a:pt x="3738" y="964"/>
                  </a:lnTo>
                  <a:lnTo>
                    <a:pt x="3744" y="964"/>
                  </a:lnTo>
                  <a:lnTo>
                    <a:pt x="3750" y="968"/>
                  </a:lnTo>
                  <a:lnTo>
                    <a:pt x="3752" y="974"/>
                  </a:lnTo>
                  <a:lnTo>
                    <a:pt x="3754" y="980"/>
                  </a:lnTo>
                  <a:lnTo>
                    <a:pt x="3754" y="1040"/>
                  </a:lnTo>
                  <a:close/>
                  <a:moveTo>
                    <a:pt x="3904" y="1040"/>
                  </a:moveTo>
                  <a:lnTo>
                    <a:pt x="3904" y="1040"/>
                  </a:lnTo>
                  <a:lnTo>
                    <a:pt x="3904" y="1046"/>
                  </a:lnTo>
                  <a:lnTo>
                    <a:pt x="3900" y="1052"/>
                  </a:lnTo>
                  <a:lnTo>
                    <a:pt x="3894" y="1056"/>
                  </a:lnTo>
                  <a:lnTo>
                    <a:pt x="3888" y="1056"/>
                  </a:lnTo>
                  <a:lnTo>
                    <a:pt x="3858" y="1056"/>
                  </a:lnTo>
                  <a:lnTo>
                    <a:pt x="3858" y="1056"/>
                  </a:lnTo>
                  <a:lnTo>
                    <a:pt x="3852" y="1056"/>
                  </a:lnTo>
                  <a:lnTo>
                    <a:pt x="3846" y="1052"/>
                  </a:lnTo>
                  <a:lnTo>
                    <a:pt x="3842" y="1046"/>
                  </a:lnTo>
                  <a:lnTo>
                    <a:pt x="3842" y="1040"/>
                  </a:lnTo>
                  <a:lnTo>
                    <a:pt x="3842" y="980"/>
                  </a:lnTo>
                  <a:lnTo>
                    <a:pt x="3842" y="980"/>
                  </a:lnTo>
                  <a:lnTo>
                    <a:pt x="3842" y="974"/>
                  </a:lnTo>
                  <a:lnTo>
                    <a:pt x="3846" y="968"/>
                  </a:lnTo>
                  <a:lnTo>
                    <a:pt x="3852" y="964"/>
                  </a:lnTo>
                  <a:lnTo>
                    <a:pt x="3858" y="964"/>
                  </a:lnTo>
                  <a:lnTo>
                    <a:pt x="3888" y="964"/>
                  </a:lnTo>
                  <a:lnTo>
                    <a:pt x="3888" y="964"/>
                  </a:lnTo>
                  <a:lnTo>
                    <a:pt x="3894" y="964"/>
                  </a:lnTo>
                  <a:lnTo>
                    <a:pt x="3900" y="968"/>
                  </a:lnTo>
                  <a:lnTo>
                    <a:pt x="3904" y="974"/>
                  </a:lnTo>
                  <a:lnTo>
                    <a:pt x="3904" y="980"/>
                  </a:lnTo>
                  <a:lnTo>
                    <a:pt x="3904" y="1040"/>
                  </a:lnTo>
                  <a:close/>
                  <a:moveTo>
                    <a:pt x="4056" y="1040"/>
                  </a:moveTo>
                  <a:lnTo>
                    <a:pt x="4056" y="1040"/>
                  </a:lnTo>
                  <a:lnTo>
                    <a:pt x="4054" y="1046"/>
                  </a:lnTo>
                  <a:lnTo>
                    <a:pt x="4052" y="1052"/>
                  </a:lnTo>
                  <a:lnTo>
                    <a:pt x="4046" y="1056"/>
                  </a:lnTo>
                  <a:lnTo>
                    <a:pt x="4040" y="1056"/>
                  </a:lnTo>
                  <a:lnTo>
                    <a:pt x="4008" y="1056"/>
                  </a:lnTo>
                  <a:lnTo>
                    <a:pt x="4008" y="1056"/>
                  </a:lnTo>
                  <a:lnTo>
                    <a:pt x="4002" y="1056"/>
                  </a:lnTo>
                  <a:lnTo>
                    <a:pt x="3996" y="1052"/>
                  </a:lnTo>
                  <a:lnTo>
                    <a:pt x="3994" y="1046"/>
                  </a:lnTo>
                  <a:lnTo>
                    <a:pt x="3992" y="1040"/>
                  </a:lnTo>
                  <a:lnTo>
                    <a:pt x="3992" y="980"/>
                  </a:lnTo>
                  <a:lnTo>
                    <a:pt x="3992" y="980"/>
                  </a:lnTo>
                  <a:lnTo>
                    <a:pt x="3994" y="974"/>
                  </a:lnTo>
                  <a:lnTo>
                    <a:pt x="3996" y="968"/>
                  </a:lnTo>
                  <a:lnTo>
                    <a:pt x="4002" y="964"/>
                  </a:lnTo>
                  <a:lnTo>
                    <a:pt x="4008" y="964"/>
                  </a:lnTo>
                  <a:lnTo>
                    <a:pt x="4040" y="964"/>
                  </a:lnTo>
                  <a:lnTo>
                    <a:pt x="4040" y="964"/>
                  </a:lnTo>
                  <a:lnTo>
                    <a:pt x="4046" y="964"/>
                  </a:lnTo>
                  <a:lnTo>
                    <a:pt x="4052" y="968"/>
                  </a:lnTo>
                  <a:lnTo>
                    <a:pt x="4054" y="974"/>
                  </a:lnTo>
                  <a:lnTo>
                    <a:pt x="4056" y="980"/>
                  </a:lnTo>
                  <a:lnTo>
                    <a:pt x="4056" y="1040"/>
                  </a:lnTo>
                  <a:close/>
                  <a:moveTo>
                    <a:pt x="4206" y="1040"/>
                  </a:moveTo>
                  <a:lnTo>
                    <a:pt x="4206" y="1040"/>
                  </a:lnTo>
                  <a:lnTo>
                    <a:pt x="4206" y="1046"/>
                  </a:lnTo>
                  <a:lnTo>
                    <a:pt x="4202" y="1052"/>
                  </a:lnTo>
                  <a:lnTo>
                    <a:pt x="4196" y="1056"/>
                  </a:lnTo>
                  <a:lnTo>
                    <a:pt x="4190" y="1056"/>
                  </a:lnTo>
                  <a:lnTo>
                    <a:pt x="4160" y="1056"/>
                  </a:lnTo>
                  <a:lnTo>
                    <a:pt x="4160" y="1056"/>
                  </a:lnTo>
                  <a:lnTo>
                    <a:pt x="4154" y="1056"/>
                  </a:lnTo>
                  <a:lnTo>
                    <a:pt x="4148" y="1052"/>
                  </a:lnTo>
                  <a:lnTo>
                    <a:pt x="4144" y="1046"/>
                  </a:lnTo>
                  <a:lnTo>
                    <a:pt x="4144" y="1040"/>
                  </a:lnTo>
                  <a:lnTo>
                    <a:pt x="4144" y="980"/>
                  </a:lnTo>
                  <a:lnTo>
                    <a:pt x="4144" y="980"/>
                  </a:lnTo>
                  <a:lnTo>
                    <a:pt x="4144" y="974"/>
                  </a:lnTo>
                  <a:lnTo>
                    <a:pt x="4148" y="968"/>
                  </a:lnTo>
                  <a:lnTo>
                    <a:pt x="4154" y="964"/>
                  </a:lnTo>
                  <a:lnTo>
                    <a:pt x="4160" y="964"/>
                  </a:lnTo>
                  <a:lnTo>
                    <a:pt x="4190" y="964"/>
                  </a:lnTo>
                  <a:lnTo>
                    <a:pt x="4190" y="964"/>
                  </a:lnTo>
                  <a:lnTo>
                    <a:pt x="4196" y="964"/>
                  </a:lnTo>
                  <a:lnTo>
                    <a:pt x="4202" y="968"/>
                  </a:lnTo>
                  <a:lnTo>
                    <a:pt x="4206" y="974"/>
                  </a:lnTo>
                  <a:lnTo>
                    <a:pt x="4206" y="980"/>
                  </a:lnTo>
                  <a:lnTo>
                    <a:pt x="4206" y="1040"/>
                  </a:lnTo>
                  <a:close/>
                  <a:moveTo>
                    <a:pt x="4358" y="1040"/>
                  </a:moveTo>
                  <a:lnTo>
                    <a:pt x="4358" y="1040"/>
                  </a:lnTo>
                  <a:lnTo>
                    <a:pt x="4356" y="1046"/>
                  </a:lnTo>
                  <a:lnTo>
                    <a:pt x="4354" y="1052"/>
                  </a:lnTo>
                  <a:lnTo>
                    <a:pt x="4348" y="1056"/>
                  </a:lnTo>
                  <a:lnTo>
                    <a:pt x="4342" y="1056"/>
                  </a:lnTo>
                  <a:lnTo>
                    <a:pt x="4310" y="1056"/>
                  </a:lnTo>
                  <a:lnTo>
                    <a:pt x="4310" y="1056"/>
                  </a:lnTo>
                  <a:lnTo>
                    <a:pt x="4304" y="1056"/>
                  </a:lnTo>
                  <a:lnTo>
                    <a:pt x="4298" y="1052"/>
                  </a:lnTo>
                  <a:lnTo>
                    <a:pt x="4296" y="1046"/>
                  </a:lnTo>
                  <a:lnTo>
                    <a:pt x="4294" y="1040"/>
                  </a:lnTo>
                  <a:lnTo>
                    <a:pt x="4294" y="980"/>
                  </a:lnTo>
                  <a:lnTo>
                    <a:pt x="4294" y="980"/>
                  </a:lnTo>
                  <a:lnTo>
                    <a:pt x="4296" y="974"/>
                  </a:lnTo>
                  <a:lnTo>
                    <a:pt x="4298" y="968"/>
                  </a:lnTo>
                  <a:lnTo>
                    <a:pt x="4304" y="964"/>
                  </a:lnTo>
                  <a:lnTo>
                    <a:pt x="4310" y="964"/>
                  </a:lnTo>
                  <a:lnTo>
                    <a:pt x="4342" y="964"/>
                  </a:lnTo>
                  <a:lnTo>
                    <a:pt x="4342" y="964"/>
                  </a:lnTo>
                  <a:lnTo>
                    <a:pt x="4348" y="964"/>
                  </a:lnTo>
                  <a:lnTo>
                    <a:pt x="4354" y="968"/>
                  </a:lnTo>
                  <a:lnTo>
                    <a:pt x="4356" y="974"/>
                  </a:lnTo>
                  <a:lnTo>
                    <a:pt x="4358" y="980"/>
                  </a:lnTo>
                  <a:lnTo>
                    <a:pt x="4358" y="1040"/>
                  </a:lnTo>
                  <a:close/>
                  <a:moveTo>
                    <a:pt x="4508" y="1040"/>
                  </a:moveTo>
                  <a:lnTo>
                    <a:pt x="4508" y="1040"/>
                  </a:lnTo>
                  <a:lnTo>
                    <a:pt x="4508" y="1046"/>
                  </a:lnTo>
                  <a:lnTo>
                    <a:pt x="4504" y="1052"/>
                  </a:lnTo>
                  <a:lnTo>
                    <a:pt x="4498" y="1056"/>
                  </a:lnTo>
                  <a:lnTo>
                    <a:pt x="4492" y="1056"/>
                  </a:lnTo>
                  <a:lnTo>
                    <a:pt x="4462" y="1056"/>
                  </a:lnTo>
                  <a:lnTo>
                    <a:pt x="4462" y="1056"/>
                  </a:lnTo>
                  <a:lnTo>
                    <a:pt x="4456" y="1056"/>
                  </a:lnTo>
                  <a:lnTo>
                    <a:pt x="4450" y="1052"/>
                  </a:lnTo>
                  <a:lnTo>
                    <a:pt x="4446" y="1046"/>
                  </a:lnTo>
                  <a:lnTo>
                    <a:pt x="4446" y="1040"/>
                  </a:lnTo>
                  <a:lnTo>
                    <a:pt x="4446" y="980"/>
                  </a:lnTo>
                  <a:lnTo>
                    <a:pt x="4446" y="980"/>
                  </a:lnTo>
                  <a:lnTo>
                    <a:pt x="4446" y="974"/>
                  </a:lnTo>
                  <a:lnTo>
                    <a:pt x="4450" y="968"/>
                  </a:lnTo>
                  <a:lnTo>
                    <a:pt x="4456" y="964"/>
                  </a:lnTo>
                  <a:lnTo>
                    <a:pt x="4462" y="964"/>
                  </a:lnTo>
                  <a:lnTo>
                    <a:pt x="4492" y="964"/>
                  </a:lnTo>
                  <a:lnTo>
                    <a:pt x="4492" y="964"/>
                  </a:lnTo>
                  <a:lnTo>
                    <a:pt x="4498" y="964"/>
                  </a:lnTo>
                  <a:lnTo>
                    <a:pt x="4504" y="968"/>
                  </a:lnTo>
                  <a:lnTo>
                    <a:pt x="4508" y="974"/>
                  </a:lnTo>
                  <a:lnTo>
                    <a:pt x="4508" y="980"/>
                  </a:lnTo>
                  <a:lnTo>
                    <a:pt x="4508" y="1040"/>
                  </a:lnTo>
                  <a:close/>
                  <a:moveTo>
                    <a:pt x="4660" y="1040"/>
                  </a:moveTo>
                  <a:lnTo>
                    <a:pt x="4660" y="1040"/>
                  </a:lnTo>
                  <a:lnTo>
                    <a:pt x="4658" y="1046"/>
                  </a:lnTo>
                  <a:lnTo>
                    <a:pt x="4656" y="1052"/>
                  </a:lnTo>
                  <a:lnTo>
                    <a:pt x="4650" y="1056"/>
                  </a:lnTo>
                  <a:lnTo>
                    <a:pt x="4644" y="1056"/>
                  </a:lnTo>
                  <a:lnTo>
                    <a:pt x="4612" y="1056"/>
                  </a:lnTo>
                  <a:lnTo>
                    <a:pt x="4612" y="1056"/>
                  </a:lnTo>
                  <a:lnTo>
                    <a:pt x="4606" y="1056"/>
                  </a:lnTo>
                  <a:lnTo>
                    <a:pt x="4600" y="1052"/>
                  </a:lnTo>
                  <a:lnTo>
                    <a:pt x="4598" y="1046"/>
                  </a:lnTo>
                  <a:lnTo>
                    <a:pt x="4596" y="1040"/>
                  </a:lnTo>
                  <a:lnTo>
                    <a:pt x="4596" y="980"/>
                  </a:lnTo>
                  <a:lnTo>
                    <a:pt x="4596" y="980"/>
                  </a:lnTo>
                  <a:lnTo>
                    <a:pt x="4598" y="974"/>
                  </a:lnTo>
                  <a:lnTo>
                    <a:pt x="4600" y="968"/>
                  </a:lnTo>
                  <a:lnTo>
                    <a:pt x="4606" y="964"/>
                  </a:lnTo>
                  <a:lnTo>
                    <a:pt x="4612" y="964"/>
                  </a:lnTo>
                  <a:lnTo>
                    <a:pt x="4644" y="964"/>
                  </a:lnTo>
                  <a:lnTo>
                    <a:pt x="4644" y="964"/>
                  </a:lnTo>
                  <a:lnTo>
                    <a:pt x="4650" y="964"/>
                  </a:lnTo>
                  <a:lnTo>
                    <a:pt x="4656" y="968"/>
                  </a:lnTo>
                  <a:lnTo>
                    <a:pt x="4658" y="974"/>
                  </a:lnTo>
                  <a:lnTo>
                    <a:pt x="4660" y="980"/>
                  </a:lnTo>
                  <a:lnTo>
                    <a:pt x="4660" y="1040"/>
                  </a:lnTo>
                  <a:close/>
                  <a:moveTo>
                    <a:pt x="4810" y="1040"/>
                  </a:moveTo>
                  <a:lnTo>
                    <a:pt x="4810" y="1040"/>
                  </a:lnTo>
                  <a:lnTo>
                    <a:pt x="4810" y="1046"/>
                  </a:lnTo>
                  <a:lnTo>
                    <a:pt x="4806" y="1052"/>
                  </a:lnTo>
                  <a:lnTo>
                    <a:pt x="4800" y="1056"/>
                  </a:lnTo>
                  <a:lnTo>
                    <a:pt x="4794" y="1056"/>
                  </a:lnTo>
                  <a:lnTo>
                    <a:pt x="4764" y="1056"/>
                  </a:lnTo>
                  <a:lnTo>
                    <a:pt x="4764" y="1056"/>
                  </a:lnTo>
                  <a:lnTo>
                    <a:pt x="4758" y="1056"/>
                  </a:lnTo>
                  <a:lnTo>
                    <a:pt x="4752" y="1052"/>
                  </a:lnTo>
                  <a:lnTo>
                    <a:pt x="4748" y="1046"/>
                  </a:lnTo>
                  <a:lnTo>
                    <a:pt x="4748" y="1040"/>
                  </a:lnTo>
                  <a:lnTo>
                    <a:pt x="4748" y="980"/>
                  </a:lnTo>
                  <a:lnTo>
                    <a:pt x="4748" y="980"/>
                  </a:lnTo>
                  <a:lnTo>
                    <a:pt x="4748" y="974"/>
                  </a:lnTo>
                  <a:lnTo>
                    <a:pt x="4752" y="968"/>
                  </a:lnTo>
                  <a:lnTo>
                    <a:pt x="4758" y="964"/>
                  </a:lnTo>
                  <a:lnTo>
                    <a:pt x="4764" y="964"/>
                  </a:lnTo>
                  <a:lnTo>
                    <a:pt x="4794" y="964"/>
                  </a:lnTo>
                  <a:lnTo>
                    <a:pt x="4794" y="964"/>
                  </a:lnTo>
                  <a:lnTo>
                    <a:pt x="4800" y="964"/>
                  </a:lnTo>
                  <a:lnTo>
                    <a:pt x="4806" y="968"/>
                  </a:lnTo>
                  <a:lnTo>
                    <a:pt x="4810" y="974"/>
                  </a:lnTo>
                  <a:lnTo>
                    <a:pt x="4810" y="980"/>
                  </a:lnTo>
                  <a:lnTo>
                    <a:pt x="4810" y="1040"/>
                  </a:lnTo>
                  <a:close/>
                  <a:moveTo>
                    <a:pt x="4820" y="176"/>
                  </a:moveTo>
                  <a:lnTo>
                    <a:pt x="4820" y="938"/>
                  </a:lnTo>
                  <a:lnTo>
                    <a:pt x="4820" y="948"/>
                  </a:lnTo>
                  <a:lnTo>
                    <a:pt x="4820" y="948"/>
                  </a:lnTo>
                  <a:lnTo>
                    <a:pt x="4818" y="952"/>
                  </a:lnTo>
                  <a:lnTo>
                    <a:pt x="4814" y="954"/>
                  </a:lnTo>
                  <a:lnTo>
                    <a:pt x="3680" y="954"/>
                  </a:lnTo>
                  <a:lnTo>
                    <a:pt x="3680" y="954"/>
                  </a:lnTo>
                  <a:lnTo>
                    <a:pt x="3674" y="952"/>
                  </a:lnTo>
                  <a:lnTo>
                    <a:pt x="3672" y="948"/>
                  </a:lnTo>
                  <a:lnTo>
                    <a:pt x="3672" y="938"/>
                  </a:lnTo>
                  <a:lnTo>
                    <a:pt x="3672" y="176"/>
                  </a:lnTo>
                  <a:lnTo>
                    <a:pt x="3672" y="176"/>
                  </a:lnTo>
                  <a:lnTo>
                    <a:pt x="3672" y="176"/>
                  </a:lnTo>
                  <a:lnTo>
                    <a:pt x="3674" y="172"/>
                  </a:lnTo>
                  <a:lnTo>
                    <a:pt x="3674" y="172"/>
                  </a:lnTo>
                  <a:lnTo>
                    <a:pt x="3676" y="170"/>
                  </a:lnTo>
                  <a:lnTo>
                    <a:pt x="3680" y="170"/>
                  </a:lnTo>
                  <a:lnTo>
                    <a:pt x="4814" y="170"/>
                  </a:lnTo>
                  <a:lnTo>
                    <a:pt x="4814" y="170"/>
                  </a:lnTo>
                  <a:lnTo>
                    <a:pt x="4816" y="170"/>
                  </a:lnTo>
                  <a:lnTo>
                    <a:pt x="4818" y="172"/>
                  </a:lnTo>
                  <a:lnTo>
                    <a:pt x="4818" y="172"/>
                  </a:lnTo>
                  <a:lnTo>
                    <a:pt x="4820" y="176"/>
                  </a:lnTo>
                  <a:lnTo>
                    <a:pt x="4820" y="176"/>
                  </a:lnTo>
                  <a:close/>
                  <a:moveTo>
                    <a:pt x="4804" y="150"/>
                  </a:moveTo>
                  <a:lnTo>
                    <a:pt x="4774" y="150"/>
                  </a:lnTo>
                  <a:lnTo>
                    <a:pt x="4774" y="150"/>
                  </a:lnTo>
                  <a:lnTo>
                    <a:pt x="4768" y="148"/>
                  </a:lnTo>
                  <a:lnTo>
                    <a:pt x="4762" y="144"/>
                  </a:lnTo>
                  <a:lnTo>
                    <a:pt x="4758" y="140"/>
                  </a:lnTo>
                  <a:lnTo>
                    <a:pt x="4758" y="132"/>
                  </a:lnTo>
                  <a:lnTo>
                    <a:pt x="4758" y="72"/>
                  </a:lnTo>
                  <a:lnTo>
                    <a:pt x="4758" y="72"/>
                  </a:lnTo>
                  <a:lnTo>
                    <a:pt x="4758" y="66"/>
                  </a:lnTo>
                  <a:lnTo>
                    <a:pt x="4762" y="62"/>
                  </a:lnTo>
                  <a:lnTo>
                    <a:pt x="4768" y="58"/>
                  </a:lnTo>
                  <a:lnTo>
                    <a:pt x="4774" y="56"/>
                  </a:lnTo>
                  <a:lnTo>
                    <a:pt x="4804" y="56"/>
                  </a:lnTo>
                  <a:lnTo>
                    <a:pt x="4804" y="56"/>
                  </a:lnTo>
                  <a:lnTo>
                    <a:pt x="4810" y="58"/>
                  </a:lnTo>
                  <a:lnTo>
                    <a:pt x="4816" y="62"/>
                  </a:lnTo>
                  <a:lnTo>
                    <a:pt x="4820" y="66"/>
                  </a:lnTo>
                  <a:lnTo>
                    <a:pt x="4820" y="72"/>
                  </a:lnTo>
                  <a:lnTo>
                    <a:pt x="4820" y="132"/>
                  </a:lnTo>
                  <a:lnTo>
                    <a:pt x="4820" y="132"/>
                  </a:lnTo>
                  <a:lnTo>
                    <a:pt x="4820" y="140"/>
                  </a:lnTo>
                  <a:lnTo>
                    <a:pt x="4816" y="144"/>
                  </a:lnTo>
                  <a:lnTo>
                    <a:pt x="4810" y="148"/>
                  </a:lnTo>
                  <a:lnTo>
                    <a:pt x="4804" y="150"/>
                  </a:lnTo>
                  <a:lnTo>
                    <a:pt x="4804" y="150"/>
                  </a:lnTo>
                  <a:close/>
                </a:path>
              </a:pathLst>
            </a:custGeom>
            <a:solidFill>
              <a:schemeClr val="tx1">
                <a:lumMod val="50000"/>
                <a:lumOff val="50000"/>
              </a:schemeClr>
            </a:solidFill>
            <a:ln>
              <a:noFill/>
            </a:ln>
            <a:effectLst>
              <a:outerShdw blurRad="25400" dist="38100" dir="2400000" algn="ctr" rotWithShape="0">
                <a:srgbClr val="000000">
                  <a:alpha val="1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200">
                <a:latin typeface="+mj-lt"/>
              </a:endParaRPr>
            </a:p>
          </p:txBody>
        </p:sp>
        <p:grpSp>
          <p:nvGrpSpPr>
            <p:cNvPr id="16" name="Group 15"/>
            <p:cNvGrpSpPr/>
            <p:nvPr/>
          </p:nvGrpSpPr>
          <p:grpSpPr>
            <a:xfrm>
              <a:off x="443850" y="720329"/>
              <a:ext cx="1406631" cy="2335051"/>
              <a:chOff x="640162" y="2114517"/>
              <a:chExt cx="914901" cy="1617129"/>
            </a:xfrm>
            <a:effectLst>
              <a:outerShdw blurRad="25400" dist="38100" dir="2400000" algn="ctr" rotWithShape="0">
                <a:srgbClr val="000000">
                  <a:alpha val="10000"/>
                </a:srgbClr>
              </a:outerShdw>
            </a:effectLst>
          </p:grpSpPr>
          <p:sp>
            <p:nvSpPr>
              <p:cNvPr id="17" name="Rectangle 122"/>
              <p:cNvSpPr>
                <a:spLocks noChangeArrowheads="1"/>
              </p:cNvSpPr>
              <p:nvPr/>
            </p:nvSpPr>
            <p:spPr bwMode="auto">
              <a:xfrm>
                <a:off x="884938" y="2114517"/>
                <a:ext cx="373183" cy="128407"/>
              </a:xfrm>
              <a:prstGeom prst="rect">
                <a:avLst/>
              </a:prstGeom>
              <a:solidFill>
                <a:schemeClr val="tx1">
                  <a:lumMod val="50000"/>
                  <a:lumOff val="50000"/>
                </a:schemeClr>
              </a:solidFill>
              <a:ln>
                <a:noFill/>
              </a:ln>
              <a:effectLs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lt1"/>
                  </a:solidFill>
                  <a:latin typeface="+mj-lt"/>
                </a:endParaRPr>
              </a:p>
            </p:txBody>
          </p:sp>
          <p:sp>
            <p:nvSpPr>
              <p:cNvPr id="18" name="Rectangle 123"/>
              <p:cNvSpPr>
                <a:spLocks noChangeArrowheads="1"/>
              </p:cNvSpPr>
              <p:nvPr/>
            </p:nvSpPr>
            <p:spPr bwMode="auto">
              <a:xfrm>
                <a:off x="640162" y="2264995"/>
                <a:ext cx="862736" cy="102325"/>
              </a:xfrm>
              <a:prstGeom prst="rect">
                <a:avLst/>
              </a:prstGeom>
              <a:solidFill>
                <a:schemeClr val="tx1">
                  <a:lumMod val="50000"/>
                  <a:lumOff val="50000"/>
                </a:schemeClr>
              </a:solidFill>
              <a:ln>
                <a:noFill/>
              </a:ln>
              <a:effectLs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lt1"/>
                  </a:solidFill>
                  <a:latin typeface="+mj-lt"/>
                </a:endParaRPr>
              </a:p>
            </p:txBody>
          </p:sp>
          <p:sp>
            <p:nvSpPr>
              <p:cNvPr id="19" name="Rectangle 124"/>
              <p:cNvSpPr>
                <a:spLocks noChangeArrowheads="1"/>
              </p:cNvSpPr>
              <p:nvPr/>
            </p:nvSpPr>
            <p:spPr bwMode="auto">
              <a:xfrm>
                <a:off x="640162" y="3629321"/>
                <a:ext cx="862736" cy="102325"/>
              </a:xfrm>
              <a:prstGeom prst="rect">
                <a:avLst/>
              </a:prstGeom>
              <a:solidFill>
                <a:schemeClr val="tx1">
                  <a:lumMod val="50000"/>
                  <a:lumOff val="50000"/>
                </a:schemeClr>
              </a:solidFill>
              <a:ln>
                <a:noFill/>
              </a:ln>
              <a:effectLs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lt1"/>
                  </a:solidFill>
                  <a:latin typeface="+mj-lt"/>
                </a:endParaRPr>
              </a:p>
            </p:txBody>
          </p:sp>
          <p:sp>
            <p:nvSpPr>
              <p:cNvPr id="20" name="Rectangle 125"/>
              <p:cNvSpPr>
                <a:spLocks noChangeArrowheads="1"/>
              </p:cNvSpPr>
              <p:nvPr/>
            </p:nvSpPr>
            <p:spPr bwMode="auto">
              <a:xfrm>
                <a:off x="676277" y="2387382"/>
                <a:ext cx="790507" cy="32102"/>
              </a:xfrm>
              <a:prstGeom prst="rect">
                <a:avLst/>
              </a:prstGeom>
              <a:solidFill>
                <a:schemeClr val="tx1">
                  <a:lumMod val="50000"/>
                  <a:lumOff val="50000"/>
                </a:schemeClr>
              </a:solidFill>
              <a:ln>
                <a:noFill/>
              </a:ln>
              <a:effectLs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lt1"/>
                  </a:solidFill>
                  <a:latin typeface="+mj-lt"/>
                </a:endParaRPr>
              </a:p>
            </p:txBody>
          </p:sp>
          <p:sp>
            <p:nvSpPr>
              <p:cNvPr id="21" name="Rectangle 126"/>
              <p:cNvSpPr>
                <a:spLocks noChangeArrowheads="1"/>
              </p:cNvSpPr>
              <p:nvPr/>
            </p:nvSpPr>
            <p:spPr bwMode="auto">
              <a:xfrm>
                <a:off x="676277" y="3573143"/>
                <a:ext cx="790507" cy="32102"/>
              </a:xfrm>
              <a:prstGeom prst="rect">
                <a:avLst/>
              </a:prstGeom>
              <a:solidFill>
                <a:schemeClr val="tx1">
                  <a:lumMod val="50000"/>
                  <a:lumOff val="50000"/>
                </a:schemeClr>
              </a:solidFill>
              <a:ln>
                <a:noFill/>
              </a:ln>
              <a:effectLs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lt1"/>
                  </a:solidFill>
                  <a:latin typeface="+mj-lt"/>
                </a:endParaRPr>
              </a:p>
            </p:txBody>
          </p:sp>
          <p:sp>
            <p:nvSpPr>
              <p:cNvPr id="22" name="Rectangle 127"/>
              <p:cNvSpPr>
                <a:spLocks noChangeArrowheads="1"/>
              </p:cNvSpPr>
              <p:nvPr/>
            </p:nvSpPr>
            <p:spPr bwMode="auto">
              <a:xfrm>
                <a:off x="676277" y="2443560"/>
                <a:ext cx="790507" cy="1111525"/>
              </a:xfrm>
              <a:prstGeom prst="rect">
                <a:avLst/>
              </a:prstGeom>
              <a:solidFill>
                <a:srgbClr val="D252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128"/>
              <p:cNvSpPr>
                <a:spLocks noChangeArrowheads="1"/>
              </p:cNvSpPr>
              <p:nvPr/>
            </p:nvSpPr>
            <p:spPr bwMode="auto">
              <a:xfrm>
                <a:off x="1492865" y="2443560"/>
                <a:ext cx="62198" cy="1111525"/>
              </a:xfrm>
              <a:prstGeom prst="rect">
                <a:avLst/>
              </a:prstGeom>
              <a:solidFill>
                <a:schemeClr val="tx1">
                  <a:lumMod val="50000"/>
                  <a:lumOff val="50000"/>
                </a:schemeClr>
              </a:solidFill>
              <a:ln>
                <a:noFill/>
              </a:ln>
              <a:effectLs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lt1"/>
                  </a:solidFill>
                  <a:latin typeface="+mj-lt"/>
                </a:endParaRPr>
              </a:p>
            </p:txBody>
          </p:sp>
          <p:sp>
            <p:nvSpPr>
              <p:cNvPr id="24" name="Rectangle 23"/>
              <p:cNvSpPr/>
              <p:nvPr/>
            </p:nvSpPr>
            <p:spPr>
              <a:xfrm>
                <a:off x="676278" y="2443560"/>
                <a:ext cx="104330" cy="1111525"/>
              </a:xfrm>
              <a:prstGeom prst="rect">
                <a:avLst/>
              </a:prstGeom>
              <a:solidFill>
                <a:srgbClr val="DF85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atin typeface="+mj-lt"/>
                </a:endParaRPr>
              </a:p>
            </p:txBody>
          </p:sp>
          <p:sp>
            <p:nvSpPr>
              <p:cNvPr id="25" name="Tekstboks 95"/>
              <p:cNvSpPr txBox="1">
                <a:spLocks noChangeArrowheads="1"/>
              </p:cNvSpPr>
              <p:nvPr/>
            </p:nvSpPr>
            <p:spPr bwMode="auto">
              <a:xfrm flipH="1">
                <a:off x="676277" y="2915886"/>
                <a:ext cx="845675" cy="111151"/>
              </a:xfrm>
              <a:prstGeom prst="rect">
                <a:avLst/>
              </a:prstGeom>
              <a:noFill/>
              <a:ln w="9525">
                <a:noFill/>
                <a:miter lim="800000"/>
                <a:headEnd/>
                <a:tailEnd/>
              </a:ln>
            </p:spPr>
            <p:txBody>
              <a:bodyPr anchor="ctr">
                <a:spAutoFit/>
              </a:bodyPr>
              <a:lstStyle/>
              <a:p>
                <a:pPr algn="ctr"/>
                <a:r>
                  <a:rPr lang="da-DK" b="1" dirty="0" smtClean="0">
                    <a:solidFill>
                      <a:srgbClr val="FFFFFF"/>
                    </a:solidFill>
                    <a:latin typeface="Calibri Light" panose="020F0302020204030204" pitchFamily="34" charset="0"/>
                  </a:rPr>
                  <a:t>2016/17</a:t>
                </a:r>
                <a:endParaRPr lang="da-DK" b="1" dirty="0">
                  <a:solidFill>
                    <a:srgbClr val="FFFFFF"/>
                  </a:solidFill>
                  <a:latin typeface="Calibri Light" panose="020F0302020204030204" pitchFamily="34" charset="0"/>
                </a:endParaRPr>
              </a:p>
            </p:txBody>
          </p:sp>
        </p:grpSp>
      </p:grpSp>
      <p:sp>
        <p:nvSpPr>
          <p:cNvPr id="12" name="TextBox 11"/>
          <p:cNvSpPr txBox="1"/>
          <p:nvPr/>
        </p:nvSpPr>
        <p:spPr>
          <a:xfrm>
            <a:off x="0" y="179348"/>
            <a:ext cx="9144000" cy="707886"/>
          </a:xfrm>
          <a:prstGeom prst="rect">
            <a:avLst/>
          </a:prstGeom>
          <a:noFill/>
        </p:spPr>
        <p:txBody>
          <a:bodyPr wrap="square" rtlCol="0">
            <a:spAutoFit/>
          </a:bodyPr>
          <a:lstStyle/>
          <a:p>
            <a:pPr algn="ctr"/>
            <a:r>
              <a:rPr lang="en-GB" sz="4000" b="1" dirty="0" smtClean="0">
                <a:solidFill>
                  <a:srgbClr val="4283C4"/>
                </a:solidFill>
              </a:rPr>
              <a:t>NEXT STEPS ON THE HORIZON FOR EHPS</a:t>
            </a:r>
            <a:endParaRPr lang="en-GB" sz="4000" b="1" dirty="0">
              <a:solidFill>
                <a:srgbClr val="4283C4"/>
              </a:solidFill>
            </a:endParaRPr>
          </a:p>
        </p:txBody>
      </p:sp>
      <p:sp>
        <p:nvSpPr>
          <p:cNvPr id="14" name="TextBox 13"/>
          <p:cNvSpPr txBox="1"/>
          <p:nvPr/>
        </p:nvSpPr>
        <p:spPr>
          <a:xfrm>
            <a:off x="1648829" y="2473408"/>
            <a:ext cx="1843051" cy="2246769"/>
          </a:xfrm>
          <a:prstGeom prst="rect">
            <a:avLst/>
          </a:prstGeom>
          <a:noFill/>
        </p:spPr>
        <p:txBody>
          <a:bodyPr wrap="square" rtlCol="0">
            <a:spAutoFit/>
          </a:bodyPr>
          <a:lstStyle/>
          <a:p>
            <a:pPr algn="ctr"/>
            <a:r>
              <a:rPr lang="en-GB" b="1" dirty="0" smtClean="0"/>
              <a:t>November</a:t>
            </a:r>
            <a:endParaRPr lang="en-GB" dirty="0"/>
          </a:p>
          <a:p>
            <a:pPr algn="ctr"/>
            <a:endParaRPr lang="en-GB" sz="1400" dirty="0" smtClean="0"/>
          </a:p>
          <a:p>
            <a:pPr algn="ctr"/>
            <a:r>
              <a:rPr lang="en-GB" dirty="0" smtClean="0"/>
              <a:t>Launch of new youth justice model based on addressing wider adolescent risk factors.</a:t>
            </a:r>
            <a:endParaRPr lang="en-GB" dirty="0"/>
          </a:p>
        </p:txBody>
      </p:sp>
      <p:sp>
        <p:nvSpPr>
          <p:cNvPr id="15" name="TextBox 14"/>
          <p:cNvSpPr txBox="1"/>
          <p:nvPr/>
        </p:nvSpPr>
        <p:spPr>
          <a:xfrm>
            <a:off x="3419872" y="2473408"/>
            <a:ext cx="1872208" cy="1754326"/>
          </a:xfrm>
          <a:prstGeom prst="rect">
            <a:avLst/>
          </a:prstGeom>
          <a:noFill/>
        </p:spPr>
        <p:txBody>
          <a:bodyPr wrap="square" rtlCol="0">
            <a:spAutoFit/>
          </a:bodyPr>
          <a:lstStyle/>
          <a:p>
            <a:pPr algn="ctr"/>
            <a:r>
              <a:rPr lang="en-GB" b="1" dirty="0" smtClean="0"/>
              <a:t>December </a:t>
            </a:r>
          </a:p>
          <a:p>
            <a:pPr algn="ctr"/>
            <a:endParaRPr lang="en-GB" sz="1400" b="1" dirty="0"/>
          </a:p>
          <a:p>
            <a:pPr algn="ctr"/>
            <a:r>
              <a:rPr lang="en-GB" dirty="0" smtClean="0"/>
              <a:t>Start of new NEET, family support and Youth contracts.</a:t>
            </a:r>
            <a:endParaRPr lang="en-GB" dirty="0"/>
          </a:p>
        </p:txBody>
      </p:sp>
      <p:sp>
        <p:nvSpPr>
          <p:cNvPr id="26" name="TextBox 25"/>
          <p:cNvSpPr txBox="1"/>
          <p:nvPr/>
        </p:nvSpPr>
        <p:spPr>
          <a:xfrm>
            <a:off x="7020271" y="2473408"/>
            <a:ext cx="1800201" cy="1969770"/>
          </a:xfrm>
          <a:prstGeom prst="rect">
            <a:avLst/>
          </a:prstGeom>
          <a:noFill/>
        </p:spPr>
        <p:txBody>
          <a:bodyPr wrap="square" rtlCol="0">
            <a:spAutoFit/>
          </a:bodyPr>
          <a:lstStyle/>
          <a:p>
            <a:pPr algn="ctr"/>
            <a:r>
              <a:rPr lang="en-GB" b="1" dirty="0" smtClean="0"/>
              <a:t>April </a:t>
            </a:r>
          </a:p>
          <a:p>
            <a:pPr algn="ctr"/>
            <a:endParaRPr lang="en-GB" sz="1400" dirty="0"/>
          </a:p>
          <a:p>
            <a:pPr algn="ctr"/>
            <a:r>
              <a:rPr lang="en-GB" dirty="0" smtClean="0"/>
              <a:t>Implementation of new emotional health and wellbeing model </a:t>
            </a:r>
            <a:endParaRPr lang="en-GB" dirty="0"/>
          </a:p>
        </p:txBody>
      </p:sp>
      <p:sp>
        <p:nvSpPr>
          <p:cNvPr id="2" name="Rectangle 1"/>
          <p:cNvSpPr/>
          <p:nvPr/>
        </p:nvSpPr>
        <p:spPr>
          <a:xfrm>
            <a:off x="5210730" y="2473408"/>
            <a:ext cx="1809541" cy="2308324"/>
          </a:xfrm>
          <a:prstGeom prst="rect">
            <a:avLst/>
          </a:prstGeom>
        </p:spPr>
        <p:txBody>
          <a:bodyPr wrap="square">
            <a:spAutoFit/>
          </a:bodyPr>
          <a:lstStyle/>
          <a:p>
            <a:pPr algn="ctr"/>
            <a:r>
              <a:rPr lang="en-GB" b="1" dirty="0" smtClean="0"/>
              <a:t>January </a:t>
            </a:r>
          </a:p>
          <a:p>
            <a:pPr algn="ctr"/>
            <a:endParaRPr lang="en-GB" sz="1400" dirty="0"/>
          </a:p>
          <a:p>
            <a:pPr algn="ctr"/>
            <a:r>
              <a:rPr lang="en-GB" dirty="0" smtClean="0"/>
              <a:t>Development of new SCS </a:t>
            </a:r>
            <a:r>
              <a:rPr lang="en-GB" dirty="0"/>
              <a:t>and EHPS Front </a:t>
            </a:r>
            <a:r>
              <a:rPr lang="en-GB" dirty="0" smtClean="0"/>
              <a:t>door. </a:t>
            </a:r>
            <a:endParaRPr lang="en-GB" dirty="0"/>
          </a:p>
          <a:p>
            <a:pPr algn="ctr"/>
            <a:endParaRPr lang="en-GB" dirty="0"/>
          </a:p>
          <a:p>
            <a:pPr algn="ctr"/>
            <a:r>
              <a:rPr lang="en-GB" dirty="0" smtClean="0"/>
              <a:t>Launch of </a:t>
            </a:r>
            <a:r>
              <a:rPr lang="en-GB" dirty="0"/>
              <a:t>new parenting </a:t>
            </a:r>
            <a:r>
              <a:rPr lang="en-GB" dirty="0" smtClean="0"/>
              <a:t>offer.</a:t>
            </a:r>
            <a:endParaRPr lang="en-GB" dirty="0"/>
          </a:p>
        </p:txBody>
      </p:sp>
    </p:spTree>
    <p:custDataLst>
      <p:tags r:id="rId1"/>
    </p:custDataLst>
    <p:extLst>
      <p:ext uri="{BB962C8B-B14F-4D97-AF65-F5344CB8AC3E}">
        <p14:creationId xmlns:p14="http://schemas.microsoft.com/office/powerpoint/2010/main" val="3031835322"/>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1124744"/>
            <a:ext cx="4572000" cy="5064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charset="0"/>
                <a:cs typeface="Arial" charset="0"/>
              </a:defRPr>
            </a:lvl2pPr>
            <a:lvl3pPr algn="ctr" rtl="0" eaLnBrk="1" fontAlgn="base" hangingPunct="1">
              <a:spcBef>
                <a:spcPct val="0"/>
              </a:spcBef>
              <a:spcAft>
                <a:spcPct val="0"/>
              </a:spcAft>
              <a:defRPr sz="3600" b="1">
                <a:solidFill>
                  <a:srgbClr val="4283C4"/>
                </a:solidFill>
                <a:latin typeface="Arial" charset="0"/>
                <a:cs typeface="Arial" charset="0"/>
              </a:defRPr>
            </a:lvl3pPr>
            <a:lvl4pPr algn="ctr" rtl="0" eaLnBrk="1" fontAlgn="base" hangingPunct="1">
              <a:spcBef>
                <a:spcPct val="0"/>
              </a:spcBef>
              <a:spcAft>
                <a:spcPct val="0"/>
              </a:spcAft>
              <a:defRPr sz="3600" b="1">
                <a:solidFill>
                  <a:srgbClr val="4283C4"/>
                </a:solidFill>
                <a:latin typeface="Arial" charset="0"/>
                <a:cs typeface="Arial" charset="0"/>
              </a:defRPr>
            </a:lvl4pPr>
            <a:lvl5pPr algn="ctr" rtl="0" eaLnBrk="1" fontAlgn="base" hangingPunct="1">
              <a:spcBef>
                <a:spcPct val="0"/>
              </a:spcBef>
              <a:spcAft>
                <a:spcPct val="0"/>
              </a:spcAft>
              <a:defRPr sz="3600" b="1">
                <a:solidFill>
                  <a:srgbClr val="4283C4"/>
                </a:solidFill>
                <a:latin typeface="Arial" charset="0"/>
                <a:cs typeface="Arial" charset="0"/>
              </a:defRPr>
            </a:lvl5pPr>
            <a:lvl6pPr marL="457200" algn="ctr" rtl="0" eaLnBrk="1" fontAlgn="base" hangingPunct="1">
              <a:spcBef>
                <a:spcPct val="0"/>
              </a:spcBef>
              <a:spcAft>
                <a:spcPct val="0"/>
              </a:spcAft>
              <a:defRPr sz="3600" b="1">
                <a:solidFill>
                  <a:srgbClr val="4283C4"/>
                </a:solidFill>
                <a:latin typeface="Arial" charset="0"/>
                <a:cs typeface="Arial" charset="0"/>
              </a:defRPr>
            </a:lvl6pPr>
            <a:lvl7pPr marL="914400" algn="ctr" rtl="0" eaLnBrk="1" fontAlgn="base" hangingPunct="1">
              <a:spcBef>
                <a:spcPct val="0"/>
              </a:spcBef>
              <a:spcAft>
                <a:spcPct val="0"/>
              </a:spcAft>
              <a:defRPr sz="3600" b="1">
                <a:solidFill>
                  <a:srgbClr val="4283C4"/>
                </a:solidFill>
                <a:latin typeface="Arial" charset="0"/>
                <a:cs typeface="Arial" charset="0"/>
              </a:defRPr>
            </a:lvl7pPr>
            <a:lvl8pPr marL="1371600" algn="ctr" rtl="0" eaLnBrk="1" fontAlgn="base" hangingPunct="1">
              <a:spcBef>
                <a:spcPct val="0"/>
              </a:spcBef>
              <a:spcAft>
                <a:spcPct val="0"/>
              </a:spcAft>
              <a:defRPr sz="3600" b="1">
                <a:solidFill>
                  <a:srgbClr val="4283C4"/>
                </a:solidFill>
                <a:latin typeface="Arial" charset="0"/>
                <a:cs typeface="Arial" charset="0"/>
              </a:defRPr>
            </a:lvl8pPr>
            <a:lvl9pPr marL="1828800" algn="ctr" rtl="0" eaLnBrk="1" fontAlgn="base" hangingPunct="1">
              <a:spcBef>
                <a:spcPct val="0"/>
              </a:spcBef>
              <a:spcAft>
                <a:spcPct val="0"/>
              </a:spcAft>
              <a:defRPr sz="3600" b="1">
                <a:solidFill>
                  <a:srgbClr val="4283C4"/>
                </a:solidFill>
                <a:latin typeface="Arial" charset="0"/>
                <a:cs typeface="Arial" charset="0"/>
              </a:defRPr>
            </a:lvl9pPr>
          </a:lstStyle>
          <a:p>
            <a:r>
              <a:rPr lang="en-GB" sz="4000" dirty="0" smtClean="0">
                <a:latin typeface="+mj-lt"/>
              </a:rPr>
              <a:t>www.kelsi.org.uk</a:t>
            </a:r>
            <a:endParaRPr lang="en-GB" sz="4000" dirty="0">
              <a:latin typeface="+mj-lt"/>
            </a:endParaRPr>
          </a:p>
        </p:txBody>
      </p:sp>
      <p:sp>
        <p:nvSpPr>
          <p:cNvPr id="5" name="TextBox 4"/>
          <p:cNvSpPr txBox="1"/>
          <p:nvPr/>
        </p:nvSpPr>
        <p:spPr>
          <a:xfrm>
            <a:off x="0" y="1778040"/>
            <a:ext cx="4549141" cy="1938992"/>
          </a:xfrm>
          <a:prstGeom prst="rect">
            <a:avLst/>
          </a:prstGeom>
          <a:noFill/>
        </p:spPr>
        <p:txBody>
          <a:bodyPr wrap="square" rtlCol="0">
            <a:spAutoFit/>
          </a:bodyPr>
          <a:lstStyle/>
          <a:p>
            <a:pPr algn="ctr"/>
            <a:r>
              <a:rPr lang="en-GB" sz="2400" dirty="0" smtClean="0">
                <a:solidFill>
                  <a:prstClr val="black"/>
                </a:solidFill>
                <a:latin typeface="Calibri"/>
              </a:rPr>
              <a:t>Please continue to visit the Kelsi website for key legislation, guidance and latest news and events available to educational professionals.</a:t>
            </a:r>
            <a:endParaRPr lang="en-GB" sz="2400" dirty="0">
              <a:solidFill>
                <a:prstClr val="black"/>
              </a:solidFill>
              <a:latin typeface="Calibri"/>
            </a:endParaRPr>
          </a:p>
        </p:txBody>
      </p:sp>
      <p:pic>
        <p:nvPicPr>
          <p:cNvPr id="6" name="Picture 2" descr="http://www.kelsi.org.uk/__data/assets/image/0007/29068/Kelsi-website-devic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20" y="3774959"/>
            <a:ext cx="4305464" cy="22463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0" name="Title 1"/>
          <p:cNvSpPr>
            <a:spLocks noGrp="1"/>
          </p:cNvSpPr>
          <p:nvPr>
            <p:ph type="title"/>
          </p:nvPr>
        </p:nvSpPr>
        <p:spPr>
          <a:xfrm>
            <a:off x="0" y="-25102"/>
            <a:ext cx="9144000" cy="1141412"/>
          </a:xfrm>
        </p:spPr>
        <p:txBody>
          <a:bodyPr>
            <a:normAutofit/>
          </a:bodyPr>
          <a:lstStyle/>
          <a:p>
            <a:r>
              <a:rPr lang="en-GB" sz="4400" dirty="0" smtClean="0">
                <a:latin typeface="+mj-lt"/>
              </a:rPr>
              <a:t>THANK YOU FOR ATTENDING</a:t>
            </a:r>
            <a:endParaRPr lang="en-GB" sz="4400" dirty="0">
              <a:latin typeface="+mj-lt"/>
            </a:endParaRPr>
          </a:p>
        </p:txBody>
      </p:sp>
      <p:sp>
        <p:nvSpPr>
          <p:cNvPr id="11" name="Rectangle 10"/>
          <p:cNvSpPr/>
          <p:nvPr/>
        </p:nvSpPr>
        <p:spPr>
          <a:xfrm>
            <a:off x="4549141" y="1124744"/>
            <a:ext cx="4594859" cy="2123658"/>
          </a:xfrm>
          <a:prstGeom prst="rect">
            <a:avLst/>
          </a:prstGeom>
        </p:spPr>
        <p:txBody>
          <a:bodyPr wrap="square">
            <a:spAutoFit/>
          </a:bodyPr>
          <a:lstStyle/>
          <a:p>
            <a:pPr algn="ctr"/>
            <a:r>
              <a:rPr lang="en-GB" sz="3200" b="1" dirty="0">
                <a:solidFill>
                  <a:srgbClr val="4283C4"/>
                </a:solidFill>
              </a:rPr>
              <a:t>A fantastic offer! “Lottie” Child Sexual Exploitation Training and resources at a 70% discount.</a:t>
            </a:r>
          </a:p>
        </p:txBody>
      </p:sp>
      <p:pic>
        <p:nvPicPr>
          <p:cNvPr id="13" name="Picture 12"/>
          <p:cNvPicPr/>
          <p:nvPr/>
        </p:nvPicPr>
        <p:blipFill>
          <a:blip r:embed="rId3" cstate="print">
            <a:extLst>
              <a:ext uri="{28A0092B-C50C-407E-A947-70E740481C1C}">
                <a14:useLocalDpi xmlns:a14="http://schemas.microsoft.com/office/drawing/2010/main" val="0"/>
              </a:ext>
            </a:extLst>
          </a:blip>
          <a:stretch>
            <a:fillRect/>
          </a:stretch>
        </p:blipFill>
        <p:spPr>
          <a:xfrm>
            <a:off x="7452320" y="3284984"/>
            <a:ext cx="1512168" cy="2088232"/>
          </a:xfrm>
          <a:prstGeom prst="rect">
            <a:avLst/>
          </a:prstGeom>
        </p:spPr>
      </p:pic>
      <p:sp>
        <p:nvSpPr>
          <p:cNvPr id="23" name="Rectangle 22"/>
          <p:cNvSpPr/>
          <p:nvPr/>
        </p:nvSpPr>
        <p:spPr>
          <a:xfrm>
            <a:off x="4549141" y="1254896"/>
            <a:ext cx="0" cy="4935600"/>
          </a:xfrm>
          <a:prstGeom prst="rect">
            <a:avLst/>
          </a:prstGeom>
          <a:solidFill>
            <a:schemeClr val="tx1"/>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4" name="TextBox 23"/>
          <p:cNvSpPr txBox="1"/>
          <p:nvPr/>
        </p:nvSpPr>
        <p:spPr>
          <a:xfrm>
            <a:off x="4549142" y="5517232"/>
            <a:ext cx="4594858" cy="400110"/>
          </a:xfrm>
          <a:prstGeom prst="rect">
            <a:avLst/>
          </a:prstGeom>
          <a:noFill/>
        </p:spPr>
        <p:txBody>
          <a:bodyPr wrap="square" rtlCol="0">
            <a:spAutoFit/>
          </a:bodyPr>
          <a:lstStyle/>
          <a:p>
            <a:pPr algn="ctr"/>
            <a:r>
              <a:rPr lang="en-GB" sz="2000" b="1" dirty="0" smtClean="0">
                <a:solidFill>
                  <a:srgbClr val="4283C4"/>
                </a:solidFill>
              </a:rPr>
              <a:t>Flyer available at registration desk</a:t>
            </a:r>
            <a:endParaRPr lang="en-GB" sz="2000" b="1" dirty="0">
              <a:solidFill>
                <a:srgbClr val="4283C4"/>
              </a:solidFill>
            </a:endParaRPr>
          </a:p>
        </p:txBody>
      </p:sp>
      <p:sp>
        <p:nvSpPr>
          <p:cNvPr id="25" name="Rectangle 24"/>
          <p:cNvSpPr/>
          <p:nvPr/>
        </p:nvSpPr>
        <p:spPr>
          <a:xfrm>
            <a:off x="4549141" y="3352924"/>
            <a:ext cx="2903179" cy="1923604"/>
          </a:xfrm>
          <a:prstGeom prst="rect">
            <a:avLst/>
          </a:prstGeom>
        </p:spPr>
        <p:txBody>
          <a:bodyPr wrap="square">
            <a:spAutoFit/>
          </a:bodyPr>
          <a:lstStyle/>
          <a:p>
            <a:pPr algn="ctr"/>
            <a:r>
              <a:rPr lang="en-GB" sz="1700" dirty="0"/>
              <a:t>Operation Willow has negotiated with the University of Kent’s Centre for Child Protection to offer you a special price of £60 per delegate for the next academic year (</a:t>
            </a:r>
            <a:r>
              <a:rPr lang="en-GB" sz="1700" dirty="0" smtClean="0"/>
              <a:t>usually £199</a:t>
            </a:r>
            <a:r>
              <a:rPr lang="en-GB" sz="1700" dirty="0"/>
              <a:t>).</a:t>
            </a:r>
          </a:p>
        </p:txBody>
      </p:sp>
    </p:spTree>
    <p:extLst>
      <p:ext uri="{BB962C8B-B14F-4D97-AF65-F5344CB8AC3E}">
        <p14:creationId xmlns:p14="http://schemas.microsoft.com/office/powerpoint/2010/main" val="175782596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85800" y="2510898"/>
            <a:ext cx="7772400" cy="18362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charset="0"/>
                <a:cs typeface="Arial" charset="0"/>
              </a:defRPr>
            </a:lvl2pPr>
            <a:lvl3pPr algn="ctr" rtl="0" eaLnBrk="1" fontAlgn="base" hangingPunct="1">
              <a:spcBef>
                <a:spcPct val="0"/>
              </a:spcBef>
              <a:spcAft>
                <a:spcPct val="0"/>
              </a:spcAft>
              <a:defRPr sz="3600" b="1">
                <a:solidFill>
                  <a:srgbClr val="4283C4"/>
                </a:solidFill>
                <a:latin typeface="Arial" charset="0"/>
                <a:cs typeface="Arial" charset="0"/>
              </a:defRPr>
            </a:lvl3pPr>
            <a:lvl4pPr algn="ctr" rtl="0" eaLnBrk="1" fontAlgn="base" hangingPunct="1">
              <a:spcBef>
                <a:spcPct val="0"/>
              </a:spcBef>
              <a:spcAft>
                <a:spcPct val="0"/>
              </a:spcAft>
              <a:defRPr sz="3600" b="1">
                <a:solidFill>
                  <a:srgbClr val="4283C4"/>
                </a:solidFill>
                <a:latin typeface="Arial" charset="0"/>
                <a:cs typeface="Arial" charset="0"/>
              </a:defRPr>
            </a:lvl4pPr>
            <a:lvl5pPr algn="ctr" rtl="0" eaLnBrk="1" fontAlgn="base" hangingPunct="1">
              <a:spcBef>
                <a:spcPct val="0"/>
              </a:spcBef>
              <a:spcAft>
                <a:spcPct val="0"/>
              </a:spcAft>
              <a:defRPr sz="3600" b="1">
                <a:solidFill>
                  <a:srgbClr val="4283C4"/>
                </a:solidFill>
                <a:latin typeface="Arial" charset="0"/>
                <a:cs typeface="Arial" charset="0"/>
              </a:defRPr>
            </a:lvl5pPr>
            <a:lvl6pPr marL="457200" algn="ctr" rtl="0" eaLnBrk="1" fontAlgn="base" hangingPunct="1">
              <a:spcBef>
                <a:spcPct val="0"/>
              </a:spcBef>
              <a:spcAft>
                <a:spcPct val="0"/>
              </a:spcAft>
              <a:defRPr sz="3600" b="1">
                <a:solidFill>
                  <a:srgbClr val="4283C4"/>
                </a:solidFill>
                <a:latin typeface="Arial" charset="0"/>
                <a:cs typeface="Arial" charset="0"/>
              </a:defRPr>
            </a:lvl6pPr>
            <a:lvl7pPr marL="914400" algn="ctr" rtl="0" eaLnBrk="1" fontAlgn="base" hangingPunct="1">
              <a:spcBef>
                <a:spcPct val="0"/>
              </a:spcBef>
              <a:spcAft>
                <a:spcPct val="0"/>
              </a:spcAft>
              <a:defRPr sz="3600" b="1">
                <a:solidFill>
                  <a:srgbClr val="4283C4"/>
                </a:solidFill>
                <a:latin typeface="Arial" charset="0"/>
                <a:cs typeface="Arial" charset="0"/>
              </a:defRPr>
            </a:lvl7pPr>
            <a:lvl8pPr marL="1371600" algn="ctr" rtl="0" eaLnBrk="1" fontAlgn="base" hangingPunct="1">
              <a:spcBef>
                <a:spcPct val="0"/>
              </a:spcBef>
              <a:spcAft>
                <a:spcPct val="0"/>
              </a:spcAft>
              <a:defRPr sz="3600" b="1">
                <a:solidFill>
                  <a:srgbClr val="4283C4"/>
                </a:solidFill>
                <a:latin typeface="Arial" charset="0"/>
                <a:cs typeface="Arial" charset="0"/>
              </a:defRPr>
            </a:lvl8pPr>
            <a:lvl9pPr marL="1828800" algn="ctr" rtl="0" eaLnBrk="1" fontAlgn="base" hangingPunct="1">
              <a:spcBef>
                <a:spcPct val="0"/>
              </a:spcBef>
              <a:spcAft>
                <a:spcPct val="0"/>
              </a:spcAft>
              <a:defRPr sz="3600" b="1">
                <a:solidFill>
                  <a:srgbClr val="4283C4"/>
                </a:solidFill>
                <a:latin typeface="Arial" charset="0"/>
                <a:cs typeface="Arial" charset="0"/>
              </a:defRPr>
            </a:lvl9pPr>
          </a:lstStyle>
          <a:p>
            <a:r>
              <a:rPr lang="en-GB" sz="4000" dirty="0" smtClean="0">
                <a:solidFill>
                  <a:srgbClr val="0070C0"/>
                </a:solidFill>
                <a:latin typeface="+mj-lt"/>
              </a:rPr>
              <a:t>EDUCATION SERVICES COMPANY</a:t>
            </a:r>
            <a:br>
              <a:rPr lang="en-GB" sz="4000" dirty="0" smtClean="0">
                <a:solidFill>
                  <a:srgbClr val="0070C0"/>
                </a:solidFill>
                <a:latin typeface="+mj-lt"/>
              </a:rPr>
            </a:br>
            <a:r>
              <a:rPr lang="en-GB" sz="4000" dirty="0" smtClean="0">
                <a:solidFill>
                  <a:srgbClr val="0070C0"/>
                </a:solidFill>
                <a:latin typeface="+mj-lt"/>
              </a:rPr>
              <a:t/>
            </a:r>
            <a:br>
              <a:rPr lang="en-GB" sz="4000" dirty="0" smtClean="0">
                <a:solidFill>
                  <a:srgbClr val="0070C0"/>
                </a:solidFill>
                <a:latin typeface="+mj-lt"/>
              </a:rPr>
            </a:br>
            <a:r>
              <a:rPr lang="en-GB" sz="4000" dirty="0" smtClean="0">
                <a:solidFill>
                  <a:srgbClr val="0070C0"/>
                </a:solidFill>
                <a:latin typeface="+mj-lt"/>
              </a:rPr>
              <a:t>Update - November 2016</a:t>
            </a:r>
            <a:endParaRPr lang="en-GB" sz="4000" dirty="0">
              <a:solidFill>
                <a:srgbClr val="0070C0"/>
              </a:solidFill>
              <a:latin typeface="+mj-lt"/>
            </a:endParaRPr>
          </a:p>
        </p:txBody>
      </p:sp>
    </p:spTree>
    <p:extLst>
      <p:ext uri="{BB962C8B-B14F-4D97-AF65-F5344CB8AC3E}">
        <p14:creationId xmlns:p14="http://schemas.microsoft.com/office/powerpoint/2010/main" val="156388431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latin typeface="+mj-lt"/>
                <a:cs typeface="Arial" panose="020B0604020202020204" pitchFamily="34" charset="0"/>
              </a:rPr>
              <a:t>OUR OBJECTIVES</a:t>
            </a:r>
            <a:endParaRPr lang="en-GB" sz="4000" dirty="0">
              <a:latin typeface="+mj-lt"/>
              <a:cs typeface="Arial" panose="020B0604020202020204" pitchFamily="34" charset="0"/>
            </a:endParaRPr>
          </a:p>
        </p:txBody>
      </p:sp>
      <p:sp>
        <p:nvSpPr>
          <p:cNvPr id="3" name="Content Placeholder 2"/>
          <p:cNvSpPr>
            <a:spLocks noGrp="1"/>
          </p:cNvSpPr>
          <p:nvPr>
            <p:ph idx="1"/>
          </p:nvPr>
        </p:nvSpPr>
        <p:spPr>
          <a:xfrm>
            <a:off x="457200" y="1412776"/>
            <a:ext cx="8229600" cy="4525963"/>
          </a:xfrm>
        </p:spPr>
        <p:txBody>
          <a:bodyPr>
            <a:noAutofit/>
          </a:bodyPr>
          <a:lstStyle/>
          <a:p>
            <a:r>
              <a:rPr lang="en-GB" sz="2400" dirty="0" smtClean="0">
                <a:latin typeface="+mn-lt"/>
                <a:cs typeface="Arial" panose="020B0604020202020204" pitchFamily="34" charset="0"/>
              </a:rPr>
              <a:t>To increase the resilience and long-term sustainability of Education Services in Kent </a:t>
            </a:r>
          </a:p>
          <a:p>
            <a:pPr marL="0" indent="0">
              <a:buNone/>
            </a:pPr>
            <a:endParaRPr lang="en-GB" sz="2400" dirty="0" smtClean="0">
              <a:latin typeface="+mn-lt"/>
              <a:cs typeface="Arial" panose="020B0604020202020204" pitchFamily="34" charset="0"/>
            </a:endParaRPr>
          </a:p>
          <a:p>
            <a:r>
              <a:rPr lang="en-GB" sz="2400" dirty="0" smtClean="0">
                <a:latin typeface="+mn-lt"/>
                <a:cs typeface="Arial" panose="020B0604020202020204" pitchFamily="34" charset="0"/>
              </a:rPr>
              <a:t>To maintain and enhance strong bonds between KCC and Kent schools, allowing schools to have a greater say in how services operate and continuing the focus on improving attainment and standards</a:t>
            </a:r>
          </a:p>
          <a:p>
            <a:pPr marL="0" indent="0">
              <a:buNone/>
            </a:pPr>
            <a:endParaRPr lang="en-GB" sz="2400" dirty="0" smtClean="0">
              <a:latin typeface="+mn-lt"/>
              <a:cs typeface="Arial" panose="020B0604020202020204" pitchFamily="34" charset="0"/>
            </a:endParaRPr>
          </a:p>
          <a:p>
            <a:r>
              <a:rPr lang="en-GB" sz="2400" dirty="0" smtClean="0">
                <a:latin typeface="+mn-lt"/>
                <a:cs typeface="Arial" panose="020B0604020202020204" pitchFamily="34" charset="0"/>
              </a:rPr>
              <a:t>To realise the additional opportunities for growth in traded Education Services to better support the delivery of high-quality statutory services.</a:t>
            </a:r>
          </a:p>
        </p:txBody>
      </p:sp>
    </p:spTree>
    <p:extLst>
      <p:ext uri="{BB962C8B-B14F-4D97-AF65-F5344CB8AC3E}">
        <p14:creationId xmlns:p14="http://schemas.microsoft.com/office/powerpoint/2010/main" val="137020325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8229600" cy="1143000"/>
          </a:xfrm>
        </p:spPr>
        <p:txBody>
          <a:bodyPr>
            <a:normAutofit/>
          </a:bodyPr>
          <a:lstStyle/>
          <a:p>
            <a:r>
              <a:rPr lang="en-GB" sz="4000" dirty="0" smtClean="0">
                <a:latin typeface="+mj-lt"/>
                <a:cs typeface="Arial" panose="020B0604020202020204" pitchFamily="34" charset="0"/>
              </a:rPr>
              <a:t>GOVERNANCE</a:t>
            </a:r>
            <a:endParaRPr lang="en-GB" sz="4000" dirty="0">
              <a:latin typeface="+mj-lt"/>
              <a:cs typeface="Arial" panose="020B0604020202020204" pitchFamily="34" charset="0"/>
            </a:endParaRPr>
          </a:p>
        </p:txBody>
      </p:sp>
      <p:sp>
        <p:nvSpPr>
          <p:cNvPr id="3" name="Content Placeholder 2"/>
          <p:cNvSpPr>
            <a:spLocks noGrp="1"/>
          </p:cNvSpPr>
          <p:nvPr>
            <p:ph idx="1"/>
          </p:nvPr>
        </p:nvSpPr>
        <p:spPr>
          <a:xfrm>
            <a:off x="395536" y="1628800"/>
            <a:ext cx="8229600" cy="4752528"/>
          </a:xfrm>
        </p:spPr>
        <p:txBody>
          <a:bodyPr>
            <a:normAutofit/>
          </a:bodyPr>
          <a:lstStyle/>
          <a:p>
            <a:r>
              <a:rPr lang="en-GB" sz="2400" dirty="0" smtClean="0">
                <a:latin typeface="+mn-lt"/>
                <a:cs typeface="Arial" panose="020B0604020202020204" pitchFamily="34" charset="0"/>
              </a:rPr>
              <a:t>A new Education Services Stakeholder and Commissioning Group is proposed</a:t>
            </a:r>
          </a:p>
          <a:p>
            <a:pPr marL="0" indent="0">
              <a:buNone/>
            </a:pPr>
            <a:endParaRPr lang="en-GB" sz="2400" dirty="0" smtClean="0">
              <a:latin typeface="+mn-lt"/>
              <a:cs typeface="Arial" panose="020B0604020202020204" pitchFamily="34" charset="0"/>
            </a:endParaRPr>
          </a:p>
          <a:p>
            <a:r>
              <a:rPr lang="en-GB" sz="2400" dirty="0" smtClean="0">
                <a:latin typeface="+mn-lt"/>
                <a:cs typeface="Arial" panose="020B0604020202020204" pitchFamily="34" charset="0"/>
              </a:rPr>
              <a:t>It is proposed that this group will have decision-making responsibility across all Education Services, as well as influence over commissioning of the Education Services Company</a:t>
            </a:r>
          </a:p>
          <a:p>
            <a:pPr marL="0" indent="0">
              <a:buNone/>
            </a:pPr>
            <a:endParaRPr lang="en-GB" sz="2400" dirty="0" smtClean="0">
              <a:latin typeface="+mn-lt"/>
              <a:cs typeface="Arial" panose="020B0604020202020204" pitchFamily="34" charset="0"/>
            </a:endParaRPr>
          </a:p>
          <a:p>
            <a:r>
              <a:rPr lang="en-GB" sz="2400" dirty="0" smtClean="0">
                <a:latin typeface="+mn-lt"/>
                <a:cs typeface="Arial" panose="020B0604020202020204" pitchFamily="34" charset="0"/>
              </a:rPr>
              <a:t>Providing the ability to jointly shape future service provision in Kent.</a:t>
            </a:r>
          </a:p>
          <a:p>
            <a:endParaRPr lang="en-GB"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535221"/>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2007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512</TotalTime>
  <Words>4726</Words>
  <Application>Microsoft Office PowerPoint</Application>
  <PresentationFormat>On-screen Show (4:3)</PresentationFormat>
  <Paragraphs>1089</Paragraphs>
  <Slides>69</Slides>
  <Notes>24</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Office 2007 PowerPoint template</vt:lpstr>
      <vt:lpstr>Headteacher Meetings November 2016</vt:lpstr>
      <vt:lpstr>Patrick Leeson Corporate Director of Education and Young People’s Services</vt:lpstr>
      <vt:lpstr>PRIORITIES</vt:lpstr>
      <vt:lpstr>CHALLENGES</vt:lpstr>
      <vt:lpstr>CHALLENGES</vt:lpstr>
      <vt:lpstr>CHALLENGES</vt:lpstr>
      <vt:lpstr>PowerPoint Presentation</vt:lpstr>
      <vt:lpstr>OUR OBJECTIVES</vt:lpstr>
      <vt:lpstr>GOVERNANCE</vt:lpstr>
      <vt:lpstr>PROPOSED GOVERNANCE STRUCTURE</vt:lpstr>
      <vt:lpstr>MAT SPONSORSHIP</vt:lpstr>
      <vt:lpstr>EDUCATION SERVICES COMPANY SCOPE</vt:lpstr>
      <vt:lpstr>PROPOSED SCOPE FOR DETAILED ANALYSIS</vt:lpstr>
      <vt:lpstr>TIMELINE</vt:lpstr>
      <vt:lpstr>SCHOOL RESULTS  2016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Kent’s Strategy for Children and Young People with Special Educational Needs and Disabilities   WORKING TOGETHER, IMPROVING OUTCOMES</vt:lpstr>
      <vt:lpstr> WORKING TOGETHER, IMPROVING OUTCOMES  </vt:lpstr>
      <vt:lpstr> WHAT HAS ALREADY BEEN ACHIEVED (2013-16)    </vt:lpstr>
      <vt:lpstr>  WHAT’S LEFT TO DO   </vt:lpstr>
      <vt:lpstr>WHAT’S LEFT TO DO</vt:lpstr>
      <vt:lpstr>ACTION PLAN FOR 2016-19 </vt:lpstr>
      <vt:lpstr>  OUTCOMES   </vt:lpstr>
      <vt:lpstr>OUTCOMES </vt:lpstr>
      <vt:lpstr>OUTCOMES</vt:lpstr>
      <vt:lpstr>WE WILL KNOW WE ARE ACHIEVING WHEN</vt:lpstr>
      <vt:lpstr>SCHOOLS FUNDING AND HIGH NEEDS FUNDING UPDATE 2016  </vt:lpstr>
      <vt:lpstr>NATIONAL FUNDING FORMULA</vt:lpstr>
      <vt:lpstr>SCHOOL BUDGETS 2017-18</vt:lpstr>
      <vt:lpstr>SCHOOL BUDGETS 2017-18</vt:lpstr>
      <vt:lpstr>PowerPoint Presentation</vt:lpstr>
      <vt:lpstr>PowerPoint Presentation</vt:lpstr>
      <vt:lpstr>HIGH NEEDS 2017-18</vt:lpstr>
      <vt:lpstr>KEITH ABBOTT DIRECTOR  EDUCATION PLANNING AND ACCESS</vt:lpstr>
      <vt:lpstr>WHAT WE ACHIEVED IN 2015-16</vt:lpstr>
      <vt:lpstr>PUPIL NUMBERS</vt:lpstr>
      <vt:lpstr>PRIMARY AND SECONDARY COMMISSIONING OF PLACES </vt:lpstr>
      <vt:lpstr>SEND</vt:lpstr>
      <vt:lpstr>COMMISSIONING SPECIALIST PROVISION</vt:lpstr>
      <vt:lpstr>EARLY YEARS AND POST 16</vt:lpstr>
      <vt:lpstr>  Early Help and Preventative Services     Stuart Collins  Interim Director for Early Help and Preventative Services</vt:lpstr>
      <vt:lpstr>PowerPoint Presentation</vt:lpstr>
      <vt:lpstr>PowerPoint Presentation</vt:lpstr>
      <vt:lpstr>EARLY HELP - RANGE OF SERVICES</vt:lpstr>
      <vt:lpstr>ENSURING THE RIGHT RESPONSE FOR THE LEVEL OF NEED AND RISK</vt:lpstr>
      <vt:lpstr>PowerPoint Presentation</vt:lpstr>
      <vt:lpstr>PowerPoint Presentation</vt:lpstr>
      <vt:lpstr>KENT EMOTIONAL HEALTH AND WELLBEING MODEL AND OFFER</vt:lpstr>
      <vt:lpstr>FEATURES OF NEW SERVICE MODEL</vt:lpstr>
      <vt:lpstr>HEADSTART KENT PHASE 3</vt:lpstr>
      <vt:lpstr>PowerPoint Presentation</vt:lpstr>
      <vt:lpstr>PowerPoint Presentation</vt:lpstr>
      <vt:lpstr>FRONT DOOR MANAGEMENT </vt:lpstr>
      <vt:lpstr>PowerPoint Presentation</vt:lpstr>
      <vt:lpstr>THANK YOU FOR ATTENDING</vt:lpstr>
    </vt:vector>
  </TitlesOfParts>
  <Company>Kent County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Headteacher Meetings</dc:title>
  <dc:creator>willih01</dc:creator>
  <cp:lastModifiedBy>Edwards, Max - EY PS</cp:lastModifiedBy>
  <cp:revision>55</cp:revision>
  <dcterms:created xsi:type="dcterms:W3CDTF">2016-11-04T07:19:16Z</dcterms:created>
  <dcterms:modified xsi:type="dcterms:W3CDTF">2016-11-17T11:57:39Z</dcterms:modified>
</cp:coreProperties>
</file>