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3.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4.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4"/>
  </p:notesMasterIdLst>
  <p:handoutMasterIdLst>
    <p:handoutMasterId r:id="rId45"/>
  </p:handoutMasterIdLst>
  <p:sldIdLst>
    <p:sldId id="256" r:id="rId5"/>
    <p:sldId id="518" r:id="rId6"/>
    <p:sldId id="472" r:id="rId7"/>
    <p:sldId id="529" r:id="rId8"/>
    <p:sldId id="509" r:id="rId9"/>
    <p:sldId id="514" r:id="rId10"/>
    <p:sldId id="515" r:id="rId11"/>
    <p:sldId id="464" r:id="rId12"/>
    <p:sldId id="505" r:id="rId13"/>
    <p:sldId id="537" r:id="rId14"/>
    <p:sldId id="534" r:id="rId15"/>
    <p:sldId id="539" r:id="rId16"/>
    <p:sldId id="465" r:id="rId17"/>
    <p:sldId id="467" r:id="rId18"/>
    <p:sldId id="480" r:id="rId19"/>
    <p:sldId id="522" r:id="rId20"/>
    <p:sldId id="481" r:id="rId21"/>
    <p:sldId id="527" r:id="rId22"/>
    <p:sldId id="528" r:id="rId23"/>
    <p:sldId id="496" r:id="rId24"/>
    <p:sldId id="530" r:id="rId25"/>
    <p:sldId id="531" r:id="rId26"/>
    <p:sldId id="532" r:id="rId27"/>
    <p:sldId id="494" r:id="rId28"/>
    <p:sldId id="536" r:id="rId29"/>
    <p:sldId id="495" r:id="rId30"/>
    <p:sldId id="291" r:id="rId31"/>
    <p:sldId id="299" r:id="rId32"/>
    <p:sldId id="286" r:id="rId33"/>
    <p:sldId id="295" r:id="rId34"/>
    <p:sldId id="535" r:id="rId35"/>
    <p:sldId id="258" r:id="rId36"/>
    <p:sldId id="260" r:id="rId37"/>
    <p:sldId id="263" r:id="rId38"/>
    <p:sldId id="264" r:id="rId39"/>
    <p:sldId id="540" r:id="rId40"/>
    <p:sldId id="543" r:id="rId41"/>
    <p:sldId id="541" r:id="rId42"/>
    <p:sldId id="542" r:id="rId43"/>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83C4"/>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4" autoAdjust="0"/>
    <p:restoredTop sz="94249" autoAdjust="0"/>
  </p:normalViewPr>
  <p:slideViewPr>
    <p:cSldViewPr>
      <p:cViewPr varScale="1">
        <p:scale>
          <a:sx n="68" d="100"/>
          <a:sy n="68"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openxmlformats.org/officeDocument/2006/relationships/oleObject" Target="file:///\\invicta.cantium.net\kccroot\Universal\ST%20Finance%20Operations\Teams\Revenue%20Finance%20-%200-25\Team%20Areas\Karen\Benchmarking\EHCPs\EHCP2021_BENCHMARKING.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invicta.cantium.net\kccroot\Universal\ST%20Finance%20Operations\Teams\Revenue%20Finance%20-%200-25\Team%20Areas\Karen\Benchmarking\EHCPs\EHCP2021_BENCHMARKING.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invicta.cantium.net\kccroot\Universal\ST%20Finance%20Operations\Teams\Revenue%20Finance%20-%200-25\Team%20Areas\Karen\Benchmarking\EHCPs\EHCP2021_BENCHMARKING.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oleObject" Target="file:///\\invicta.cantium.net\kccroot\Universal\ST%20Finance%20Operations\Teams\Revenue%20Finance%20-%200-25\Team%20Areas\Karen\Benchmarking\EHCPs\EHCP2021_BENCHMARKING.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3.xml"/></Relationships>
</file>

<file path=ppt/charts/_rels/chart5.xml.rels><?xml version="1.0" encoding="UTF-8" standalone="yes"?>
<Relationships xmlns="http://schemas.openxmlformats.org/package/2006/relationships"><Relationship Id="rId3" Type="http://schemas.openxmlformats.org/officeDocument/2006/relationships/oleObject" Target="file:///\\invicta.cantium.net\kccroot\Universal\ST%20Finance%20Operations\Teams\Revenue%20Finance%20-%200-25\Team%20Areas\Karen\Benchmarking\EHCPs\EHCP2021_BENCHMARKING.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GB" sz="1800"/>
              <a:t>Total number of EHCPs (0-25 year olds) per 1000 of 0-18 population</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38075950224924E-2"/>
          <c:y val="0.10997821867140323"/>
          <c:w val="0.91184796652211375"/>
          <c:h val="0.75992563935802548"/>
        </c:manualLayout>
      </c:layout>
      <c:lineChart>
        <c:grouping val="standard"/>
        <c:varyColors val="0"/>
        <c:ser>
          <c:idx val="0"/>
          <c:order val="0"/>
          <c:tx>
            <c:strRef>
              <c:f>'Graph Tables'!$B$5</c:f>
              <c:strCache>
                <c:ptCount val="1"/>
                <c:pt idx="0">
                  <c:v>England</c:v>
                </c:pt>
              </c:strCache>
            </c:strRef>
          </c:tx>
          <c:spPr>
            <a:ln w="28575" cap="rnd">
              <a:solidFill>
                <a:schemeClr val="accent1"/>
              </a:solidFill>
              <a:prstDash val="sysDash"/>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Tables'!$C$4:$H$4</c:f>
              <c:numCache>
                <c:formatCode>General</c:formatCode>
                <c:ptCount val="6"/>
                <c:pt idx="0">
                  <c:v>2016</c:v>
                </c:pt>
                <c:pt idx="1">
                  <c:v>2017</c:v>
                </c:pt>
                <c:pt idx="2">
                  <c:v>2018</c:v>
                </c:pt>
                <c:pt idx="3">
                  <c:v>2019</c:v>
                </c:pt>
                <c:pt idx="4">
                  <c:v>2020</c:v>
                </c:pt>
                <c:pt idx="5">
                  <c:v>2021</c:v>
                </c:pt>
              </c:numCache>
            </c:numRef>
          </c:cat>
          <c:val>
            <c:numRef>
              <c:f>'Graph Tables'!$C$5:$H$5</c:f>
              <c:numCache>
                <c:formatCode>0.0</c:formatCode>
                <c:ptCount val="6"/>
                <c:pt idx="0">
                  <c:v>23.102341765026303</c:v>
                </c:pt>
                <c:pt idx="1">
                  <c:v>25.689277296640082</c:v>
                </c:pt>
                <c:pt idx="2">
                  <c:v>28.336982138649759</c:v>
                </c:pt>
                <c:pt idx="3">
                  <c:v>31.110941968869017</c:v>
                </c:pt>
                <c:pt idx="4">
                  <c:v>33.973556431347305</c:v>
                </c:pt>
                <c:pt idx="5">
                  <c:v>37.240742699072392</c:v>
                </c:pt>
              </c:numCache>
            </c:numRef>
          </c:val>
          <c:smooth val="0"/>
          <c:extLst>
            <c:ext xmlns:c16="http://schemas.microsoft.com/office/drawing/2014/chart" uri="{C3380CC4-5D6E-409C-BE32-E72D297353CC}">
              <c16:uniqueId val="{00000000-7D72-4870-8333-3C9F57E76311}"/>
            </c:ext>
          </c:extLst>
        </c:ser>
        <c:ser>
          <c:idx val="1"/>
          <c:order val="1"/>
          <c:tx>
            <c:strRef>
              <c:f>'Graph Tables'!$B$6</c:f>
              <c:strCache>
                <c:ptCount val="1"/>
                <c:pt idx="0">
                  <c:v>Kent</c:v>
                </c:pt>
              </c:strCache>
            </c:strRef>
          </c:tx>
          <c:spPr>
            <a:ln w="57150"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Tables'!$C$4:$H$4</c:f>
              <c:numCache>
                <c:formatCode>General</c:formatCode>
                <c:ptCount val="6"/>
                <c:pt idx="0">
                  <c:v>2016</c:v>
                </c:pt>
                <c:pt idx="1">
                  <c:v>2017</c:v>
                </c:pt>
                <c:pt idx="2">
                  <c:v>2018</c:v>
                </c:pt>
                <c:pt idx="3">
                  <c:v>2019</c:v>
                </c:pt>
                <c:pt idx="4">
                  <c:v>2020</c:v>
                </c:pt>
                <c:pt idx="5">
                  <c:v>2021</c:v>
                </c:pt>
              </c:numCache>
            </c:numRef>
          </c:cat>
          <c:val>
            <c:numRef>
              <c:f>'Graph Tables'!$C$6:$H$6</c:f>
              <c:numCache>
                <c:formatCode>0.0</c:formatCode>
                <c:ptCount val="6"/>
                <c:pt idx="0">
                  <c:v>22.220189620695528</c:v>
                </c:pt>
                <c:pt idx="1">
                  <c:v>25.639742695691059</c:v>
                </c:pt>
                <c:pt idx="2">
                  <c:v>30.528443581814187</c:v>
                </c:pt>
                <c:pt idx="3">
                  <c:v>35.988545344404535</c:v>
                </c:pt>
                <c:pt idx="4">
                  <c:v>40.749002958774888</c:v>
                </c:pt>
                <c:pt idx="5">
                  <c:v>45.640888090143385</c:v>
                </c:pt>
              </c:numCache>
            </c:numRef>
          </c:val>
          <c:smooth val="0"/>
          <c:extLst>
            <c:ext xmlns:c16="http://schemas.microsoft.com/office/drawing/2014/chart" uri="{C3380CC4-5D6E-409C-BE32-E72D297353CC}">
              <c16:uniqueId val="{00000001-7D72-4870-8333-3C9F57E76311}"/>
            </c:ext>
          </c:extLst>
        </c:ser>
        <c:ser>
          <c:idx val="2"/>
          <c:order val="2"/>
          <c:tx>
            <c:strRef>
              <c:f>'Graph Tables'!$B$7</c:f>
              <c:strCache>
                <c:ptCount val="1"/>
                <c:pt idx="0">
                  <c:v>SEN Region (excl KCC)</c:v>
                </c:pt>
              </c:strCache>
            </c:strRef>
          </c:tx>
          <c:spPr>
            <a:ln w="28575" cap="rnd">
              <a:solidFill>
                <a:schemeClr val="accent3"/>
              </a:solidFill>
              <a:prstDash val="lgDash"/>
              <a:round/>
            </a:ln>
            <a:effectLst/>
          </c:spPr>
          <c:marker>
            <c:symbol val="none"/>
          </c:marker>
          <c:dLbls>
            <c:delete val="1"/>
          </c:dLbls>
          <c:cat>
            <c:numRef>
              <c:f>'Graph Tables'!$C$4:$H$4</c:f>
              <c:numCache>
                <c:formatCode>General</c:formatCode>
                <c:ptCount val="6"/>
                <c:pt idx="0">
                  <c:v>2016</c:v>
                </c:pt>
                <c:pt idx="1">
                  <c:v>2017</c:v>
                </c:pt>
                <c:pt idx="2">
                  <c:v>2018</c:v>
                </c:pt>
                <c:pt idx="3">
                  <c:v>2019</c:v>
                </c:pt>
                <c:pt idx="4">
                  <c:v>2020</c:v>
                </c:pt>
                <c:pt idx="5">
                  <c:v>2021</c:v>
                </c:pt>
              </c:numCache>
            </c:numRef>
          </c:cat>
          <c:val>
            <c:numRef>
              <c:f>'Graph Tables'!$C$7:$H$7</c:f>
              <c:numCache>
                <c:formatCode>0.0</c:formatCode>
                <c:ptCount val="6"/>
                <c:pt idx="0">
                  <c:v>23.592182571913799</c:v>
                </c:pt>
                <c:pt idx="1">
                  <c:v>26.65113698372593</c:v>
                </c:pt>
                <c:pt idx="2">
                  <c:v>29.099550649585328</c:v>
                </c:pt>
                <c:pt idx="3">
                  <c:v>31.692659247592243</c:v>
                </c:pt>
                <c:pt idx="4">
                  <c:v>34.697192007293317</c:v>
                </c:pt>
                <c:pt idx="5">
                  <c:v>37.713541669575356</c:v>
                </c:pt>
              </c:numCache>
            </c:numRef>
          </c:val>
          <c:smooth val="0"/>
          <c:extLst>
            <c:ext xmlns:c16="http://schemas.microsoft.com/office/drawing/2014/chart" uri="{C3380CC4-5D6E-409C-BE32-E72D297353CC}">
              <c16:uniqueId val="{00000002-7D72-4870-8333-3C9F57E76311}"/>
            </c:ext>
          </c:extLst>
        </c:ser>
        <c:ser>
          <c:idx val="3"/>
          <c:order val="3"/>
          <c:tx>
            <c:strRef>
              <c:f>'Graph Tables'!$B$8</c:f>
              <c:strCache>
                <c:ptCount val="1"/>
                <c:pt idx="0">
                  <c:v>Stat Neighbours (excl KCC)</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Tables'!$C$4:$H$4</c:f>
              <c:numCache>
                <c:formatCode>General</c:formatCode>
                <c:ptCount val="6"/>
                <c:pt idx="0">
                  <c:v>2016</c:v>
                </c:pt>
                <c:pt idx="1">
                  <c:v>2017</c:v>
                </c:pt>
                <c:pt idx="2">
                  <c:v>2018</c:v>
                </c:pt>
                <c:pt idx="3">
                  <c:v>2019</c:v>
                </c:pt>
                <c:pt idx="4">
                  <c:v>2020</c:v>
                </c:pt>
                <c:pt idx="5">
                  <c:v>2021</c:v>
                </c:pt>
              </c:numCache>
            </c:numRef>
          </c:cat>
          <c:val>
            <c:numRef>
              <c:f>'Graph Tables'!$C$8:$H$8</c:f>
              <c:numCache>
                <c:formatCode>0.0</c:formatCode>
                <c:ptCount val="6"/>
                <c:pt idx="0">
                  <c:v>22.887531619853991</c:v>
                </c:pt>
                <c:pt idx="1">
                  <c:v>24.772052990561942</c:v>
                </c:pt>
                <c:pt idx="2">
                  <c:v>27.133493329204409</c:v>
                </c:pt>
                <c:pt idx="3">
                  <c:v>29.300406365800828</c:v>
                </c:pt>
                <c:pt idx="4">
                  <c:v>30.935354099725096</c:v>
                </c:pt>
                <c:pt idx="5">
                  <c:v>33.101331922064844</c:v>
                </c:pt>
              </c:numCache>
            </c:numRef>
          </c:val>
          <c:smooth val="0"/>
          <c:extLst>
            <c:ext xmlns:c16="http://schemas.microsoft.com/office/drawing/2014/chart" uri="{C3380CC4-5D6E-409C-BE32-E72D297353CC}">
              <c16:uniqueId val="{00000003-7D72-4870-8333-3C9F57E76311}"/>
            </c:ext>
          </c:extLst>
        </c:ser>
        <c:dLbls>
          <c:dLblPos val="ctr"/>
          <c:showLegendKey val="0"/>
          <c:showVal val="1"/>
          <c:showCatName val="0"/>
          <c:showSerName val="0"/>
          <c:showPercent val="0"/>
          <c:showBubbleSize val="0"/>
        </c:dLbls>
        <c:smooth val="0"/>
        <c:axId val="676903624"/>
        <c:axId val="676896080"/>
        <c:extLst>
          <c:ext xmlns:c15="http://schemas.microsoft.com/office/drawing/2012/chart" uri="{02D57815-91ED-43cb-92C2-25804820EDAC}">
            <c15:filteredLineSeries>
              <c15:ser>
                <c:idx val="4"/>
                <c:order val="4"/>
                <c:tx>
                  <c:strRef>
                    <c:extLst>
                      <c:ext uri="{02D57815-91ED-43cb-92C2-25804820EDAC}">
                        <c15:formulaRef>
                          <c15:sqref>'Graph Tables'!$B$11</c15:sqref>
                        </c15:formulaRef>
                      </c:ext>
                    </c:extLst>
                    <c:strCache>
                      <c:ptCount val="1"/>
                      <c:pt idx="0">
                        <c:v>High No of Grammars</c:v>
                      </c:pt>
                    </c:strCache>
                  </c:strRef>
                </c:tx>
                <c:spPr>
                  <a:ln w="28575" cap="rnd">
                    <a:solidFill>
                      <a:schemeClr val="accent5"/>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uri="{02D57815-91ED-43cb-92C2-25804820EDAC}">
                        <c15:formulaRef>
                          <c15:sqref>'Graph Tables'!$C$4:$H$4</c15:sqref>
                        </c15:formulaRef>
                      </c:ext>
                    </c:extLst>
                    <c:numCache>
                      <c:formatCode>General</c:formatCode>
                      <c:ptCount val="6"/>
                      <c:pt idx="0">
                        <c:v>2016</c:v>
                      </c:pt>
                      <c:pt idx="1">
                        <c:v>2017</c:v>
                      </c:pt>
                      <c:pt idx="2">
                        <c:v>2018</c:v>
                      </c:pt>
                      <c:pt idx="3">
                        <c:v>2019</c:v>
                      </c:pt>
                      <c:pt idx="4">
                        <c:v>2020</c:v>
                      </c:pt>
                      <c:pt idx="5">
                        <c:v>2021</c:v>
                      </c:pt>
                    </c:numCache>
                  </c:numRef>
                </c:cat>
                <c:val>
                  <c:numRef>
                    <c:extLst>
                      <c:ext uri="{02D57815-91ED-43cb-92C2-25804820EDAC}">
                        <c15:formulaRef>
                          <c15:sqref>'Graph Tables'!$C$11:$H$11</c15:sqref>
                        </c15:formulaRef>
                      </c:ext>
                    </c:extLst>
                    <c:numCache>
                      <c:formatCode>0.0</c:formatCode>
                      <c:ptCount val="6"/>
                      <c:pt idx="0">
                        <c:v>27.298841362152874</c:v>
                      </c:pt>
                      <c:pt idx="1">
                        <c:v>30.034846972192369</c:v>
                      </c:pt>
                      <c:pt idx="2">
                        <c:v>32.592790933933955</c:v>
                      </c:pt>
                      <c:pt idx="3">
                        <c:v>34.834276790942809</c:v>
                      </c:pt>
                      <c:pt idx="4">
                        <c:v>38.531971881251799</c:v>
                      </c:pt>
                      <c:pt idx="5">
                        <c:v>42.462392907226665</c:v>
                      </c:pt>
                    </c:numCache>
                  </c:numRef>
                </c:val>
                <c:smooth val="0"/>
                <c:extLst>
                  <c:ext xmlns:c16="http://schemas.microsoft.com/office/drawing/2014/chart" uri="{C3380CC4-5D6E-409C-BE32-E72D297353CC}">
                    <c16:uniqueId val="{00000004-7D72-4870-8333-3C9F57E76311}"/>
                  </c:ext>
                </c:extLst>
              </c15:ser>
            </c15:filteredLineSeries>
          </c:ext>
        </c:extLst>
      </c:lineChart>
      <c:catAx>
        <c:axId val="676903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76896080"/>
        <c:crosses val="autoZero"/>
        <c:auto val="1"/>
        <c:lblAlgn val="ctr"/>
        <c:lblOffset val="100"/>
        <c:noMultiLvlLbl val="0"/>
      </c:catAx>
      <c:valAx>
        <c:axId val="676896080"/>
        <c:scaling>
          <c:orientation val="minMax"/>
          <c:min val="15"/>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76903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a:t>Placement of children with an EHCP</a:t>
            </a:r>
            <a:r>
              <a:rPr lang="en-GB" sz="1600" baseline="0"/>
              <a:t> (aged up to 25)</a:t>
            </a:r>
            <a:r>
              <a:rPr lang="en-GB" sz="1600"/>
              <a:t> per 1000 of the 2-18 population </a:t>
            </a:r>
          </a:p>
          <a:p>
            <a:pPr>
              <a:defRPr sz="1600"/>
            </a:pPr>
            <a:r>
              <a:rPr lang="en-GB" sz="1600"/>
              <a:t>(Jan 2021 SEN</a:t>
            </a:r>
            <a:r>
              <a:rPr lang="en-GB" sz="1600" baseline="0"/>
              <a:t> data)</a:t>
            </a:r>
            <a:endParaRPr lang="en-GB" sz="1600"/>
          </a:p>
        </c:rich>
      </c:tx>
      <c:layout>
        <c:manualLayout>
          <c:xMode val="edge"/>
          <c:yMode val="edge"/>
          <c:x val="0.12161316889083552"/>
          <c:y val="2.0931897987488657E-3"/>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'Graph Tables'!$B$24</c:f>
              <c:strCache>
                <c:ptCount val="1"/>
                <c:pt idx="0">
                  <c:v>England</c:v>
                </c:pt>
              </c:strCache>
            </c:strRef>
          </c:tx>
          <c:spPr>
            <a:pattFill prst="pct25">
              <a:fgClr>
                <a:schemeClr val="accent1"/>
              </a:fgClr>
              <a:bgClr>
                <a:schemeClr val="bg1"/>
              </a:bgClr>
            </a:pattFill>
            <a:ln>
              <a:solidFill>
                <a:schemeClr val="accent1"/>
              </a:solidFill>
              <a:prstDash val="soli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 Tables'!$C$23:$H$23</c:f>
              <c:strCache>
                <c:ptCount val="6"/>
                <c:pt idx="0">
                  <c:v>Mainstream</c:v>
                </c:pt>
                <c:pt idx="1">
                  <c:v>Resource Provisions</c:v>
                </c:pt>
                <c:pt idx="2">
                  <c:v>Special</c:v>
                </c:pt>
                <c:pt idx="3">
                  <c:v>I&amp;NMS</c:v>
                </c:pt>
                <c:pt idx="4">
                  <c:v>Post 16</c:v>
                </c:pt>
                <c:pt idx="5">
                  <c:v>Other</c:v>
                </c:pt>
              </c:strCache>
            </c:strRef>
          </c:cat>
          <c:val>
            <c:numRef>
              <c:f>'Graph Tables'!$C$24:$H$24</c:f>
              <c:numCache>
                <c:formatCode>#,##0.0</c:formatCode>
                <c:ptCount val="6"/>
                <c:pt idx="0">
                  <c:v>12.709749717087901</c:v>
                </c:pt>
                <c:pt idx="1">
                  <c:v>1.769576256704904</c:v>
                </c:pt>
                <c:pt idx="2">
                  <c:v>11.425630902971998</c:v>
                </c:pt>
                <c:pt idx="3">
                  <c:v>2.2738847364304222</c:v>
                </c:pt>
                <c:pt idx="4">
                  <c:v>6.2023371085035155</c:v>
                </c:pt>
                <c:pt idx="5">
                  <c:v>2.859563977373655</c:v>
                </c:pt>
              </c:numCache>
            </c:numRef>
          </c:val>
          <c:extLst>
            <c:ext xmlns:c16="http://schemas.microsoft.com/office/drawing/2014/chart" uri="{C3380CC4-5D6E-409C-BE32-E72D297353CC}">
              <c16:uniqueId val="{00000000-ED38-4592-A919-E2EF2636D321}"/>
            </c:ext>
          </c:extLst>
        </c:ser>
        <c:ser>
          <c:idx val="1"/>
          <c:order val="1"/>
          <c:tx>
            <c:strRef>
              <c:f>'Graph Tables'!$B$25</c:f>
              <c:strCache>
                <c:ptCount val="1"/>
                <c:pt idx="0">
                  <c:v>Kent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 Tables'!$C$23:$H$23</c:f>
              <c:strCache>
                <c:ptCount val="6"/>
                <c:pt idx="0">
                  <c:v>Mainstream</c:v>
                </c:pt>
                <c:pt idx="1">
                  <c:v>Resource Provisions</c:v>
                </c:pt>
                <c:pt idx="2">
                  <c:v>Special</c:v>
                </c:pt>
                <c:pt idx="3">
                  <c:v>I&amp;NMS</c:v>
                </c:pt>
                <c:pt idx="4">
                  <c:v>Post 16</c:v>
                </c:pt>
                <c:pt idx="5">
                  <c:v>Other</c:v>
                </c:pt>
              </c:strCache>
            </c:strRef>
          </c:cat>
          <c:val>
            <c:numRef>
              <c:f>'Graph Tables'!$C$25:$H$25</c:f>
              <c:numCache>
                <c:formatCode>#,##0.0</c:formatCode>
                <c:ptCount val="6"/>
                <c:pt idx="0">
                  <c:v>10.280474890797301</c:v>
                </c:pt>
                <c:pt idx="1">
                  <c:v>3.5781548283483922</c:v>
                </c:pt>
                <c:pt idx="2">
                  <c:v>15.229558822828423</c:v>
                </c:pt>
                <c:pt idx="3">
                  <c:v>4.1695360103291783</c:v>
                </c:pt>
                <c:pt idx="4">
                  <c:v>8.7870880676134959</c:v>
                </c:pt>
                <c:pt idx="5">
                  <c:v>3.5960754702265976</c:v>
                </c:pt>
              </c:numCache>
            </c:numRef>
          </c:val>
          <c:extLst>
            <c:ext xmlns:c16="http://schemas.microsoft.com/office/drawing/2014/chart" uri="{C3380CC4-5D6E-409C-BE32-E72D297353CC}">
              <c16:uniqueId val="{00000001-ED38-4592-A919-E2EF2636D321}"/>
            </c:ext>
          </c:extLst>
        </c:ser>
        <c:ser>
          <c:idx val="2"/>
          <c:order val="2"/>
          <c:tx>
            <c:strRef>
              <c:f>'Graph Tables'!$B$26</c:f>
              <c:strCache>
                <c:ptCount val="1"/>
                <c:pt idx="0">
                  <c:v>SE Region (excl Kent)</c:v>
                </c:pt>
              </c:strCache>
            </c:strRef>
          </c:tx>
          <c:spPr>
            <a:pattFill prst="ltVert">
              <a:fgClr>
                <a:schemeClr val="bg2">
                  <a:lumMod val="75000"/>
                </a:schemeClr>
              </a:fgClr>
              <a:bgClr>
                <a:schemeClr val="bg1"/>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 Tables'!$C$23:$H$23</c:f>
              <c:strCache>
                <c:ptCount val="6"/>
                <c:pt idx="0">
                  <c:v>Mainstream</c:v>
                </c:pt>
                <c:pt idx="1">
                  <c:v>Resource Provisions</c:v>
                </c:pt>
                <c:pt idx="2">
                  <c:v>Special</c:v>
                </c:pt>
                <c:pt idx="3">
                  <c:v>I&amp;NMS</c:v>
                </c:pt>
                <c:pt idx="4">
                  <c:v>Post 16</c:v>
                </c:pt>
                <c:pt idx="5">
                  <c:v>Other</c:v>
                </c:pt>
              </c:strCache>
            </c:strRef>
          </c:cat>
          <c:val>
            <c:numRef>
              <c:f>'Graph Tables'!$C$26:$H$26</c:f>
              <c:numCache>
                <c:formatCode>#,##0.0</c:formatCode>
                <c:ptCount val="6"/>
                <c:pt idx="0">
                  <c:v>12.339762201536599</c:v>
                </c:pt>
                <c:pt idx="1">
                  <c:v>2.1752050336661952</c:v>
                </c:pt>
                <c:pt idx="2">
                  <c:v>11.023928910362207</c:v>
                </c:pt>
                <c:pt idx="3">
                  <c:v>3.0498771632646773</c:v>
                </c:pt>
                <c:pt idx="4">
                  <c:v>6.5798039720014074</c:v>
                </c:pt>
                <c:pt idx="5">
                  <c:v>2.5449643887442708</c:v>
                </c:pt>
              </c:numCache>
            </c:numRef>
          </c:val>
          <c:extLst>
            <c:ext xmlns:c16="http://schemas.microsoft.com/office/drawing/2014/chart" uri="{C3380CC4-5D6E-409C-BE32-E72D297353CC}">
              <c16:uniqueId val="{00000002-ED38-4592-A919-E2EF2636D321}"/>
            </c:ext>
          </c:extLst>
        </c:ser>
        <c:ser>
          <c:idx val="3"/>
          <c:order val="3"/>
          <c:tx>
            <c:strRef>
              <c:f>'Graph Tables'!$B$27</c:f>
              <c:strCache>
                <c:ptCount val="1"/>
                <c:pt idx="0">
                  <c:v>Stat Neighbours</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 Tables'!$C$23:$H$23</c:f>
              <c:strCache>
                <c:ptCount val="6"/>
                <c:pt idx="0">
                  <c:v>Mainstream</c:v>
                </c:pt>
                <c:pt idx="1">
                  <c:v>Resource Provisions</c:v>
                </c:pt>
                <c:pt idx="2">
                  <c:v>Special</c:v>
                </c:pt>
                <c:pt idx="3">
                  <c:v>I&amp;NMS</c:v>
                </c:pt>
                <c:pt idx="4">
                  <c:v>Post 16</c:v>
                </c:pt>
                <c:pt idx="5">
                  <c:v>Other</c:v>
                </c:pt>
              </c:strCache>
            </c:strRef>
          </c:cat>
          <c:val>
            <c:numRef>
              <c:f>'Graph Tables'!$C$27:$H$27</c:f>
              <c:numCache>
                <c:formatCode>#,##0.0</c:formatCode>
                <c:ptCount val="6"/>
                <c:pt idx="0">
                  <c:v>10.510263173083915</c:v>
                </c:pt>
                <c:pt idx="1">
                  <c:v>0.90489868150886787</c:v>
                </c:pt>
                <c:pt idx="2">
                  <c:v>11.913766679796142</c:v>
                </c:pt>
                <c:pt idx="3">
                  <c:v>2.1168726269024245</c:v>
                </c:pt>
                <c:pt idx="4">
                  <c:v>5.2937514816930999</c:v>
                </c:pt>
                <c:pt idx="5">
                  <c:v>2.3617792790803969</c:v>
                </c:pt>
              </c:numCache>
            </c:numRef>
          </c:val>
          <c:extLst>
            <c:ext xmlns:c16="http://schemas.microsoft.com/office/drawing/2014/chart" uri="{C3380CC4-5D6E-409C-BE32-E72D297353CC}">
              <c16:uniqueId val="{00000003-ED38-4592-A919-E2EF2636D321}"/>
            </c:ext>
          </c:extLst>
        </c:ser>
        <c:dLbls>
          <c:dLblPos val="outEnd"/>
          <c:showLegendKey val="0"/>
          <c:showVal val="1"/>
          <c:showCatName val="0"/>
          <c:showSerName val="0"/>
          <c:showPercent val="0"/>
          <c:showBubbleSize val="0"/>
        </c:dLbls>
        <c:gapWidth val="219"/>
        <c:overlap val="-27"/>
        <c:axId val="678990880"/>
        <c:axId val="678989240"/>
      </c:barChart>
      <c:catAx>
        <c:axId val="678990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78989240"/>
        <c:crosses val="autoZero"/>
        <c:auto val="1"/>
        <c:lblAlgn val="ctr"/>
        <c:lblOffset val="100"/>
        <c:noMultiLvlLbl val="0"/>
      </c:catAx>
      <c:valAx>
        <c:axId val="67898924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789908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a:t>Placement of children with</a:t>
            </a:r>
            <a:r>
              <a:rPr lang="en-GB" sz="1600" baseline="0"/>
              <a:t> EHCP in </a:t>
            </a:r>
            <a:r>
              <a:rPr lang="en-GB" sz="1600" b="1" baseline="0"/>
              <a:t>Mainstream </a:t>
            </a:r>
            <a:r>
              <a:rPr lang="en-GB" sz="1600" baseline="0"/>
              <a:t>per 1,000 of the 0 - 18 population</a:t>
            </a:r>
            <a:endParaRPr lang="en-GB" sz="160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'Graph Tables'!$B$57</c:f>
              <c:strCache>
                <c:ptCount val="1"/>
                <c:pt idx="0">
                  <c:v>England</c:v>
                </c:pt>
              </c:strCache>
            </c:strRef>
          </c:tx>
          <c:spPr>
            <a:ln w="28575" cap="rnd">
              <a:solidFill>
                <a:schemeClr val="accent1"/>
              </a:solidFill>
              <a:prstDash val="sysDash"/>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Tables'!$C$56:$H$56</c:f>
              <c:numCache>
                <c:formatCode>General</c:formatCode>
                <c:ptCount val="6"/>
                <c:pt idx="0">
                  <c:v>2016</c:v>
                </c:pt>
                <c:pt idx="1">
                  <c:v>2017</c:v>
                </c:pt>
                <c:pt idx="2">
                  <c:v>2018</c:v>
                </c:pt>
                <c:pt idx="3">
                  <c:v>2019</c:v>
                </c:pt>
                <c:pt idx="4">
                  <c:v>2020</c:v>
                </c:pt>
                <c:pt idx="5">
                  <c:v>2021</c:v>
                </c:pt>
              </c:numCache>
            </c:numRef>
          </c:cat>
          <c:val>
            <c:numRef>
              <c:f>'Graph Tables'!$C$57:$H$57</c:f>
              <c:numCache>
                <c:formatCode>0.0</c:formatCode>
                <c:ptCount val="6"/>
                <c:pt idx="0">
                  <c:v>9.6156472337898933</c:v>
                </c:pt>
                <c:pt idx="1">
                  <c:v>9.2910290663130599</c:v>
                </c:pt>
                <c:pt idx="2">
                  <c:v>9.6229394558239658</c:v>
                </c:pt>
                <c:pt idx="3">
                  <c:v>10.31344821158007</c:v>
                </c:pt>
                <c:pt idx="4">
                  <c:v>11.31731905484771</c:v>
                </c:pt>
                <c:pt idx="5">
                  <c:v>12.709749717087901</c:v>
                </c:pt>
              </c:numCache>
            </c:numRef>
          </c:val>
          <c:smooth val="0"/>
          <c:extLst>
            <c:ext xmlns:c16="http://schemas.microsoft.com/office/drawing/2014/chart" uri="{C3380CC4-5D6E-409C-BE32-E72D297353CC}">
              <c16:uniqueId val="{00000000-DDED-47BE-B388-CFCC6DDC493A}"/>
            </c:ext>
          </c:extLst>
        </c:ser>
        <c:ser>
          <c:idx val="1"/>
          <c:order val="1"/>
          <c:tx>
            <c:strRef>
              <c:f>'Graph Tables'!$B$58</c:f>
              <c:strCache>
                <c:ptCount val="1"/>
                <c:pt idx="0">
                  <c:v>Kent</c:v>
                </c:pt>
              </c:strCache>
            </c:strRef>
          </c:tx>
          <c:spPr>
            <a:ln w="57150"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Tables'!$C$56:$H$56</c:f>
              <c:numCache>
                <c:formatCode>General</c:formatCode>
                <c:ptCount val="6"/>
                <c:pt idx="0">
                  <c:v>2016</c:v>
                </c:pt>
                <c:pt idx="1">
                  <c:v>2017</c:v>
                </c:pt>
                <c:pt idx="2">
                  <c:v>2018</c:v>
                </c:pt>
                <c:pt idx="3">
                  <c:v>2019</c:v>
                </c:pt>
                <c:pt idx="4">
                  <c:v>2020</c:v>
                </c:pt>
                <c:pt idx="5">
                  <c:v>2021</c:v>
                </c:pt>
              </c:numCache>
            </c:numRef>
          </c:cat>
          <c:val>
            <c:numRef>
              <c:f>'Graph Tables'!$C$58:$H$58</c:f>
              <c:numCache>
                <c:formatCode>0.0</c:formatCode>
                <c:ptCount val="6"/>
                <c:pt idx="0">
                  <c:v>6.1976824137213224</c:v>
                </c:pt>
                <c:pt idx="1">
                  <c:v>6.9275279335286779</c:v>
                </c:pt>
                <c:pt idx="2">
                  <c:v>7.3953003160569954</c:v>
                </c:pt>
                <c:pt idx="3">
                  <c:v>8.3003420487434756</c:v>
                </c:pt>
                <c:pt idx="4">
                  <c:v>9.2009008829058345</c:v>
                </c:pt>
                <c:pt idx="5">
                  <c:v>10.280474890797301</c:v>
                </c:pt>
              </c:numCache>
            </c:numRef>
          </c:val>
          <c:smooth val="0"/>
          <c:extLst>
            <c:ext xmlns:c16="http://schemas.microsoft.com/office/drawing/2014/chart" uri="{C3380CC4-5D6E-409C-BE32-E72D297353CC}">
              <c16:uniqueId val="{00000001-DDED-47BE-B388-CFCC6DDC493A}"/>
            </c:ext>
          </c:extLst>
        </c:ser>
        <c:ser>
          <c:idx val="2"/>
          <c:order val="2"/>
          <c:tx>
            <c:strRef>
              <c:f>'Graph Tables'!$B$59</c:f>
              <c:strCache>
                <c:ptCount val="1"/>
                <c:pt idx="0">
                  <c:v>SE Region (excl Kent)</c:v>
                </c:pt>
              </c:strCache>
            </c:strRef>
          </c:tx>
          <c:spPr>
            <a:ln w="28575" cap="rnd">
              <a:solidFill>
                <a:schemeClr val="accent3"/>
              </a:solidFill>
              <a:prstDash val="dash"/>
              <a:round/>
            </a:ln>
            <a:effectLst/>
          </c:spPr>
          <c:marker>
            <c:symbol val="none"/>
          </c:marker>
          <c:dLbls>
            <c:delete val="1"/>
          </c:dLbls>
          <c:cat>
            <c:numRef>
              <c:f>'Graph Tables'!$C$56:$H$56</c:f>
              <c:numCache>
                <c:formatCode>General</c:formatCode>
                <c:ptCount val="6"/>
                <c:pt idx="0">
                  <c:v>2016</c:v>
                </c:pt>
                <c:pt idx="1">
                  <c:v>2017</c:v>
                </c:pt>
                <c:pt idx="2">
                  <c:v>2018</c:v>
                </c:pt>
                <c:pt idx="3">
                  <c:v>2019</c:v>
                </c:pt>
                <c:pt idx="4">
                  <c:v>2020</c:v>
                </c:pt>
                <c:pt idx="5">
                  <c:v>2021</c:v>
                </c:pt>
              </c:numCache>
            </c:numRef>
          </c:cat>
          <c:val>
            <c:numRef>
              <c:f>'Graph Tables'!$C$59:$H$59</c:f>
              <c:numCache>
                <c:formatCode>0.0</c:formatCode>
                <c:ptCount val="6"/>
                <c:pt idx="0">
                  <c:v>8.7584782860940287</c:v>
                </c:pt>
                <c:pt idx="1">
                  <c:v>8.8631865939881003</c:v>
                </c:pt>
                <c:pt idx="2">
                  <c:v>9.2249111601794791</c:v>
                </c:pt>
                <c:pt idx="3">
                  <c:v>9.8272612254383027</c:v>
                </c:pt>
                <c:pt idx="4">
                  <c:v>10.995385782027688</c:v>
                </c:pt>
                <c:pt idx="5">
                  <c:v>12.339762201536599</c:v>
                </c:pt>
              </c:numCache>
            </c:numRef>
          </c:val>
          <c:smooth val="0"/>
          <c:extLst>
            <c:ext xmlns:c16="http://schemas.microsoft.com/office/drawing/2014/chart" uri="{C3380CC4-5D6E-409C-BE32-E72D297353CC}">
              <c16:uniqueId val="{00000002-DDED-47BE-B388-CFCC6DDC493A}"/>
            </c:ext>
          </c:extLst>
        </c:ser>
        <c:ser>
          <c:idx val="3"/>
          <c:order val="3"/>
          <c:tx>
            <c:strRef>
              <c:f>'Graph Tables'!$B$60</c:f>
              <c:strCache>
                <c:ptCount val="1"/>
                <c:pt idx="0">
                  <c:v>Stat Neighbours</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Tables'!$C$56:$H$56</c:f>
              <c:numCache>
                <c:formatCode>General</c:formatCode>
                <c:ptCount val="6"/>
                <c:pt idx="0">
                  <c:v>2016</c:v>
                </c:pt>
                <c:pt idx="1">
                  <c:v>2017</c:v>
                </c:pt>
                <c:pt idx="2">
                  <c:v>2018</c:v>
                </c:pt>
                <c:pt idx="3">
                  <c:v>2019</c:v>
                </c:pt>
                <c:pt idx="4">
                  <c:v>2020</c:v>
                </c:pt>
                <c:pt idx="5">
                  <c:v>2021</c:v>
                </c:pt>
              </c:numCache>
            </c:numRef>
          </c:cat>
          <c:val>
            <c:numRef>
              <c:f>'Graph Tables'!$C$60:$H$60</c:f>
              <c:numCache>
                <c:formatCode>0.0</c:formatCode>
                <c:ptCount val="6"/>
                <c:pt idx="0">
                  <c:v>12.229334485444179</c:v>
                </c:pt>
                <c:pt idx="1">
                  <c:v>11.280325387496935</c:v>
                </c:pt>
                <c:pt idx="2">
                  <c:v>10.720920811856569</c:v>
                </c:pt>
                <c:pt idx="3">
                  <c:v>10.63060046844369</c:v>
                </c:pt>
                <c:pt idx="4">
                  <c:v>11.048656208523019</c:v>
                </c:pt>
                <c:pt idx="5">
                  <c:v>11.665042190983376</c:v>
                </c:pt>
              </c:numCache>
            </c:numRef>
          </c:val>
          <c:smooth val="0"/>
          <c:extLst>
            <c:ext xmlns:c16="http://schemas.microsoft.com/office/drawing/2014/chart" uri="{C3380CC4-5D6E-409C-BE32-E72D297353CC}">
              <c16:uniqueId val="{00000003-DDED-47BE-B388-CFCC6DDC493A}"/>
            </c:ext>
          </c:extLst>
        </c:ser>
        <c:dLbls>
          <c:dLblPos val="ctr"/>
          <c:showLegendKey val="0"/>
          <c:showVal val="1"/>
          <c:showCatName val="0"/>
          <c:showSerName val="0"/>
          <c:showPercent val="0"/>
          <c:showBubbleSize val="0"/>
        </c:dLbls>
        <c:smooth val="0"/>
        <c:axId val="515845464"/>
        <c:axId val="515846120"/>
      </c:lineChart>
      <c:catAx>
        <c:axId val="515845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5846120"/>
        <c:crosses val="autoZero"/>
        <c:auto val="1"/>
        <c:lblAlgn val="ctr"/>
        <c:lblOffset val="100"/>
        <c:noMultiLvlLbl val="0"/>
      </c:catAx>
      <c:valAx>
        <c:axId val="515846120"/>
        <c:scaling>
          <c:orientation val="minMax"/>
          <c:min val="3"/>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15845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a:t>Placement of children with</a:t>
            </a:r>
            <a:r>
              <a:rPr lang="en-GB" sz="1600" baseline="0"/>
              <a:t> EHCP in </a:t>
            </a:r>
            <a:r>
              <a:rPr lang="en-GB" sz="1600" b="1" baseline="0"/>
              <a:t>Resource Provisions or Units </a:t>
            </a:r>
            <a:r>
              <a:rPr lang="en-GB" sz="1600" baseline="0"/>
              <a:t>per 1,000 of the 0 - 18 population</a:t>
            </a:r>
            <a:endParaRPr lang="en-GB" sz="160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'Graph Tables'!$B$75</c:f>
              <c:strCache>
                <c:ptCount val="1"/>
                <c:pt idx="0">
                  <c:v>England</c:v>
                </c:pt>
              </c:strCache>
            </c:strRef>
          </c:tx>
          <c:spPr>
            <a:ln w="28575" cap="rnd">
              <a:solidFill>
                <a:schemeClr val="accent1"/>
              </a:solidFill>
              <a:prstDash val="sysDash"/>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Tables'!$C$74:$H$74</c:f>
              <c:numCache>
                <c:formatCode>General</c:formatCode>
                <c:ptCount val="6"/>
                <c:pt idx="0">
                  <c:v>2016</c:v>
                </c:pt>
                <c:pt idx="1">
                  <c:v>2017</c:v>
                </c:pt>
                <c:pt idx="2">
                  <c:v>2018</c:v>
                </c:pt>
                <c:pt idx="3">
                  <c:v>2019</c:v>
                </c:pt>
                <c:pt idx="4">
                  <c:v>2020</c:v>
                </c:pt>
                <c:pt idx="5">
                  <c:v>2021</c:v>
                </c:pt>
              </c:numCache>
            </c:numRef>
          </c:cat>
          <c:val>
            <c:numRef>
              <c:f>'Graph Tables'!$C$75:$H$75</c:f>
              <c:numCache>
                <c:formatCode>0.0</c:formatCode>
                <c:ptCount val="6"/>
                <c:pt idx="0">
                  <c:v>1.1682098725091823</c:v>
                </c:pt>
                <c:pt idx="1">
                  <c:v>1.5932333013661242</c:v>
                </c:pt>
                <c:pt idx="2">
                  <c:v>1.4417706229865077</c:v>
                </c:pt>
                <c:pt idx="3">
                  <c:v>1.5514601453074439</c:v>
                </c:pt>
                <c:pt idx="4">
                  <c:v>1.5881557668314656</c:v>
                </c:pt>
                <c:pt idx="5">
                  <c:v>1.769576256704904</c:v>
                </c:pt>
              </c:numCache>
            </c:numRef>
          </c:val>
          <c:smooth val="0"/>
          <c:extLst>
            <c:ext xmlns:c16="http://schemas.microsoft.com/office/drawing/2014/chart" uri="{C3380CC4-5D6E-409C-BE32-E72D297353CC}">
              <c16:uniqueId val="{00000000-B6C4-4AA5-A6B7-08416FA1B816}"/>
            </c:ext>
          </c:extLst>
        </c:ser>
        <c:ser>
          <c:idx val="1"/>
          <c:order val="1"/>
          <c:tx>
            <c:strRef>
              <c:f>'Graph Tables'!$B$76</c:f>
              <c:strCache>
                <c:ptCount val="1"/>
                <c:pt idx="0">
                  <c:v>Kent</c:v>
                </c:pt>
              </c:strCache>
            </c:strRef>
          </c:tx>
          <c:spPr>
            <a:ln w="57150"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Tables'!$C$74:$H$74</c:f>
              <c:numCache>
                <c:formatCode>General</c:formatCode>
                <c:ptCount val="6"/>
                <c:pt idx="0">
                  <c:v>2016</c:v>
                </c:pt>
                <c:pt idx="1">
                  <c:v>2017</c:v>
                </c:pt>
                <c:pt idx="2">
                  <c:v>2018</c:v>
                </c:pt>
                <c:pt idx="3">
                  <c:v>2019</c:v>
                </c:pt>
                <c:pt idx="4">
                  <c:v>2020</c:v>
                </c:pt>
                <c:pt idx="5">
                  <c:v>2021</c:v>
                </c:pt>
              </c:numCache>
            </c:numRef>
          </c:cat>
          <c:val>
            <c:numRef>
              <c:f>'Graph Tables'!$C$76:$H$76</c:f>
              <c:numCache>
                <c:formatCode>0.0</c:formatCode>
                <c:ptCount val="6"/>
                <c:pt idx="0">
                  <c:v>2.2235959804954364</c:v>
                </c:pt>
                <c:pt idx="1">
                  <c:v>2.3070324007042409</c:v>
                </c:pt>
                <c:pt idx="2">
                  <c:v>2.4052525515179095</c:v>
                </c:pt>
                <c:pt idx="3">
                  <c:v>3.0533510374662693</c:v>
                </c:pt>
                <c:pt idx="4">
                  <c:v>3.226956379208116</c:v>
                </c:pt>
                <c:pt idx="5">
                  <c:v>3.5781548283483922</c:v>
                </c:pt>
              </c:numCache>
            </c:numRef>
          </c:val>
          <c:smooth val="0"/>
          <c:extLst>
            <c:ext xmlns:c16="http://schemas.microsoft.com/office/drawing/2014/chart" uri="{C3380CC4-5D6E-409C-BE32-E72D297353CC}">
              <c16:uniqueId val="{00000001-B6C4-4AA5-A6B7-08416FA1B816}"/>
            </c:ext>
          </c:extLst>
        </c:ser>
        <c:ser>
          <c:idx val="2"/>
          <c:order val="2"/>
          <c:tx>
            <c:strRef>
              <c:f>'Graph Tables'!$B$77</c:f>
              <c:strCache>
                <c:ptCount val="1"/>
                <c:pt idx="0">
                  <c:v>SE Region (excl Kent)</c:v>
                </c:pt>
              </c:strCache>
            </c:strRef>
          </c:tx>
          <c:spPr>
            <a:ln w="28575" cap="rnd">
              <a:solidFill>
                <a:schemeClr val="accent3"/>
              </a:solidFill>
              <a:prstDash val="dash"/>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Tables'!$C$74:$H$74</c:f>
              <c:numCache>
                <c:formatCode>General</c:formatCode>
                <c:ptCount val="6"/>
                <c:pt idx="0">
                  <c:v>2016</c:v>
                </c:pt>
                <c:pt idx="1">
                  <c:v>2017</c:v>
                </c:pt>
                <c:pt idx="2">
                  <c:v>2018</c:v>
                </c:pt>
                <c:pt idx="3">
                  <c:v>2019</c:v>
                </c:pt>
                <c:pt idx="4">
                  <c:v>2020</c:v>
                </c:pt>
                <c:pt idx="5">
                  <c:v>2021</c:v>
                </c:pt>
              </c:numCache>
            </c:numRef>
          </c:cat>
          <c:val>
            <c:numRef>
              <c:f>'Graph Tables'!$C$77:$H$77</c:f>
              <c:numCache>
                <c:formatCode>0.0</c:formatCode>
                <c:ptCount val="6"/>
                <c:pt idx="0">
                  <c:v>1.5822617904874421</c:v>
                </c:pt>
                <c:pt idx="1">
                  <c:v>1.7896693107742416</c:v>
                </c:pt>
                <c:pt idx="2">
                  <c:v>1.6848203020846402</c:v>
                </c:pt>
                <c:pt idx="3">
                  <c:v>2.0262593921867333</c:v>
                </c:pt>
                <c:pt idx="4">
                  <c:v>1.9688442316025079</c:v>
                </c:pt>
                <c:pt idx="5">
                  <c:v>2.1752050336661952</c:v>
                </c:pt>
              </c:numCache>
            </c:numRef>
          </c:val>
          <c:smooth val="0"/>
          <c:extLst>
            <c:ext xmlns:c16="http://schemas.microsoft.com/office/drawing/2014/chart" uri="{C3380CC4-5D6E-409C-BE32-E72D297353CC}">
              <c16:uniqueId val="{00000002-B6C4-4AA5-A6B7-08416FA1B816}"/>
            </c:ext>
          </c:extLst>
        </c:ser>
        <c:ser>
          <c:idx val="3"/>
          <c:order val="3"/>
          <c:tx>
            <c:strRef>
              <c:f>'Graph Tables'!$B$78</c:f>
              <c:strCache>
                <c:ptCount val="1"/>
                <c:pt idx="0">
                  <c:v>Stat Neighbours</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Tables'!$C$74:$H$74</c:f>
              <c:numCache>
                <c:formatCode>General</c:formatCode>
                <c:ptCount val="6"/>
                <c:pt idx="0">
                  <c:v>2016</c:v>
                </c:pt>
                <c:pt idx="1">
                  <c:v>2017</c:v>
                </c:pt>
                <c:pt idx="2">
                  <c:v>2018</c:v>
                </c:pt>
                <c:pt idx="3">
                  <c:v>2019</c:v>
                </c:pt>
                <c:pt idx="4">
                  <c:v>2020</c:v>
                </c:pt>
                <c:pt idx="5">
                  <c:v>2021</c:v>
                </c:pt>
              </c:numCache>
            </c:numRef>
          </c:cat>
          <c:val>
            <c:numRef>
              <c:f>'Graph Tables'!$C$78:$H$78</c:f>
              <c:numCache>
                <c:formatCode>0.0</c:formatCode>
                <c:ptCount val="6"/>
                <c:pt idx="0">
                  <c:v>1.0801039173663656</c:v>
                </c:pt>
                <c:pt idx="1">
                  <c:v>0.85264828328781173</c:v>
                </c:pt>
                <c:pt idx="2">
                  <c:v>1.1063152160248084</c:v>
                </c:pt>
                <c:pt idx="3">
                  <c:v>1.2714109618037159</c:v>
                </c:pt>
                <c:pt idx="4">
                  <c:v>1.1947822209885539</c:v>
                </c:pt>
                <c:pt idx="5">
                  <c:v>1.3440363691738781</c:v>
                </c:pt>
              </c:numCache>
            </c:numRef>
          </c:val>
          <c:smooth val="0"/>
          <c:extLst>
            <c:ext xmlns:c16="http://schemas.microsoft.com/office/drawing/2014/chart" uri="{C3380CC4-5D6E-409C-BE32-E72D297353CC}">
              <c16:uniqueId val="{00000003-B6C4-4AA5-A6B7-08416FA1B816}"/>
            </c:ext>
          </c:extLst>
        </c:ser>
        <c:dLbls>
          <c:dLblPos val="ctr"/>
          <c:showLegendKey val="0"/>
          <c:showVal val="1"/>
          <c:showCatName val="0"/>
          <c:showSerName val="0"/>
          <c:showPercent val="0"/>
          <c:showBubbleSize val="0"/>
        </c:dLbls>
        <c:smooth val="0"/>
        <c:axId val="515845464"/>
        <c:axId val="515846120"/>
      </c:lineChart>
      <c:catAx>
        <c:axId val="515845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5846120"/>
        <c:crosses val="autoZero"/>
        <c:auto val="1"/>
        <c:lblAlgn val="ctr"/>
        <c:lblOffset val="100"/>
        <c:noMultiLvlLbl val="0"/>
      </c:catAx>
      <c:valAx>
        <c:axId val="51584612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15845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a:t>Placement of children with</a:t>
            </a:r>
            <a:r>
              <a:rPr lang="en-GB" sz="1600" baseline="0"/>
              <a:t> EHCP in </a:t>
            </a:r>
            <a:r>
              <a:rPr lang="en-GB" sz="1600" b="1" baseline="0"/>
              <a:t>Specialist Provision </a:t>
            </a:r>
            <a:r>
              <a:rPr lang="en-GB" sz="1600" baseline="0"/>
              <a:t>per 1,000 of the 2 - 18 population</a:t>
            </a:r>
            <a:endParaRPr lang="en-GB" sz="160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'Graph Tables'!$L$63</c:f>
              <c:strCache>
                <c:ptCount val="1"/>
                <c:pt idx="0">
                  <c:v>England</c:v>
                </c:pt>
              </c:strCache>
            </c:strRef>
          </c:tx>
          <c:spPr>
            <a:ln w="28575" cap="rnd">
              <a:solidFill>
                <a:schemeClr val="accent1"/>
              </a:solidFill>
              <a:prstDash val="sysDash"/>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Tables'!$M$62:$R$62</c:f>
              <c:numCache>
                <c:formatCode>General</c:formatCode>
                <c:ptCount val="6"/>
                <c:pt idx="0">
                  <c:v>2016</c:v>
                </c:pt>
                <c:pt idx="1">
                  <c:v>2017</c:v>
                </c:pt>
                <c:pt idx="2">
                  <c:v>2018</c:v>
                </c:pt>
                <c:pt idx="3">
                  <c:v>2019</c:v>
                </c:pt>
                <c:pt idx="4">
                  <c:v>2020</c:v>
                </c:pt>
                <c:pt idx="5">
                  <c:v>2021</c:v>
                </c:pt>
              </c:numCache>
            </c:numRef>
          </c:cat>
          <c:val>
            <c:numRef>
              <c:f>'Graph Tables'!$M$63:$R$63</c:f>
              <c:numCache>
                <c:formatCode>0.0</c:formatCode>
                <c:ptCount val="6"/>
                <c:pt idx="0">
                  <c:v>10.536423765246782</c:v>
                </c:pt>
                <c:pt idx="1">
                  <c:v>10.889091431345202</c:v>
                </c:pt>
                <c:pt idx="2">
                  <c:v>11.527519246277656</c:v>
                </c:pt>
                <c:pt idx="3">
                  <c:v>12.317461511668164</c:v>
                </c:pt>
                <c:pt idx="4">
                  <c:v>12.977327221330173</c:v>
                </c:pt>
                <c:pt idx="5">
                  <c:v>13.699515639402421</c:v>
                </c:pt>
              </c:numCache>
            </c:numRef>
          </c:val>
          <c:smooth val="0"/>
          <c:extLst>
            <c:ext xmlns:c16="http://schemas.microsoft.com/office/drawing/2014/chart" uri="{C3380CC4-5D6E-409C-BE32-E72D297353CC}">
              <c16:uniqueId val="{00000000-1710-4B9D-88CC-C2D0AC8ACD39}"/>
            </c:ext>
          </c:extLst>
        </c:ser>
        <c:ser>
          <c:idx val="1"/>
          <c:order val="1"/>
          <c:tx>
            <c:strRef>
              <c:f>'Graph Tables'!$L$64</c:f>
              <c:strCache>
                <c:ptCount val="1"/>
                <c:pt idx="0">
                  <c:v>Kent</c:v>
                </c:pt>
              </c:strCache>
            </c:strRef>
          </c:tx>
          <c:spPr>
            <a:ln w="57150"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Tables'!$M$62:$R$62</c:f>
              <c:numCache>
                <c:formatCode>General</c:formatCode>
                <c:ptCount val="6"/>
                <c:pt idx="0">
                  <c:v>2016</c:v>
                </c:pt>
                <c:pt idx="1">
                  <c:v>2017</c:v>
                </c:pt>
                <c:pt idx="2">
                  <c:v>2018</c:v>
                </c:pt>
                <c:pt idx="3">
                  <c:v>2019</c:v>
                </c:pt>
                <c:pt idx="4">
                  <c:v>2020</c:v>
                </c:pt>
                <c:pt idx="5">
                  <c:v>2021</c:v>
                </c:pt>
              </c:numCache>
            </c:numRef>
          </c:cat>
          <c:val>
            <c:numRef>
              <c:f>'Graph Tables'!$M$64:$R$64</c:f>
              <c:numCache>
                <c:formatCode>0.0</c:formatCode>
                <c:ptCount val="6"/>
                <c:pt idx="0">
                  <c:v>11.953799668195325</c:v>
                </c:pt>
                <c:pt idx="1">
                  <c:v>11.548672981483973</c:v>
                </c:pt>
                <c:pt idx="2">
                  <c:v>12.338914633655582</c:v>
                </c:pt>
                <c:pt idx="3">
                  <c:v>15.581880595005721</c:v>
                </c:pt>
                <c:pt idx="4">
                  <c:v>17.822217458227051</c:v>
                </c:pt>
                <c:pt idx="5">
                  <c:v>19.399094833157601</c:v>
                </c:pt>
              </c:numCache>
            </c:numRef>
          </c:val>
          <c:smooth val="0"/>
          <c:extLst>
            <c:ext xmlns:c16="http://schemas.microsoft.com/office/drawing/2014/chart" uri="{C3380CC4-5D6E-409C-BE32-E72D297353CC}">
              <c16:uniqueId val="{00000001-1710-4B9D-88CC-C2D0AC8ACD39}"/>
            </c:ext>
          </c:extLst>
        </c:ser>
        <c:ser>
          <c:idx val="2"/>
          <c:order val="2"/>
          <c:tx>
            <c:strRef>
              <c:f>'Graph Tables'!$L$65</c:f>
              <c:strCache>
                <c:ptCount val="1"/>
                <c:pt idx="0">
                  <c:v>SE Region</c:v>
                </c:pt>
              </c:strCache>
            </c:strRef>
          </c:tx>
          <c:spPr>
            <a:ln w="28575" cap="rnd">
              <a:solidFill>
                <a:schemeClr val="accent3"/>
              </a:solidFill>
              <a:prstDash val="lgDash"/>
              <a:round/>
            </a:ln>
            <a:effectLst/>
          </c:spPr>
          <c:marker>
            <c:symbol val="none"/>
          </c:marker>
          <c:dLbls>
            <c:delete val="1"/>
          </c:dLbls>
          <c:cat>
            <c:numRef>
              <c:f>'Graph Tables'!$M$62:$R$62</c:f>
              <c:numCache>
                <c:formatCode>General</c:formatCode>
                <c:ptCount val="6"/>
                <c:pt idx="0">
                  <c:v>2016</c:v>
                </c:pt>
                <c:pt idx="1">
                  <c:v>2017</c:v>
                </c:pt>
                <c:pt idx="2">
                  <c:v>2018</c:v>
                </c:pt>
                <c:pt idx="3">
                  <c:v>2019</c:v>
                </c:pt>
                <c:pt idx="4">
                  <c:v>2020</c:v>
                </c:pt>
                <c:pt idx="5">
                  <c:v>2021</c:v>
                </c:pt>
              </c:numCache>
            </c:numRef>
          </c:cat>
          <c:val>
            <c:numRef>
              <c:f>'Graph Tables'!$M$65:$R$65</c:f>
              <c:numCache>
                <c:formatCode>0.0</c:formatCode>
                <c:ptCount val="6"/>
                <c:pt idx="0">
                  <c:v>11.26702249976266</c:v>
                </c:pt>
                <c:pt idx="1">
                  <c:v>11.569308088427482</c:v>
                </c:pt>
                <c:pt idx="2">
                  <c:v>11.907493485296497</c:v>
                </c:pt>
                <c:pt idx="3">
                  <c:v>12.651372356631981</c:v>
                </c:pt>
                <c:pt idx="4">
                  <c:v>13.297073712718696</c:v>
                </c:pt>
                <c:pt idx="5">
                  <c:v>14.073806073626884</c:v>
                </c:pt>
              </c:numCache>
            </c:numRef>
          </c:val>
          <c:smooth val="0"/>
          <c:extLst>
            <c:ext xmlns:c16="http://schemas.microsoft.com/office/drawing/2014/chart" uri="{C3380CC4-5D6E-409C-BE32-E72D297353CC}">
              <c16:uniqueId val="{00000002-1710-4B9D-88CC-C2D0AC8ACD39}"/>
            </c:ext>
          </c:extLst>
        </c:ser>
        <c:ser>
          <c:idx val="3"/>
          <c:order val="3"/>
          <c:tx>
            <c:strRef>
              <c:f>'Graph Tables'!$L$66</c:f>
              <c:strCache>
                <c:ptCount val="1"/>
                <c:pt idx="0">
                  <c:v>Stat Neighbours</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Tables'!$M$62:$R$62</c:f>
              <c:numCache>
                <c:formatCode>General</c:formatCode>
                <c:ptCount val="6"/>
                <c:pt idx="0">
                  <c:v>2016</c:v>
                </c:pt>
                <c:pt idx="1">
                  <c:v>2017</c:v>
                </c:pt>
                <c:pt idx="2">
                  <c:v>2018</c:v>
                </c:pt>
                <c:pt idx="3">
                  <c:v>2019</c:v>
                </c:pt>
                <c:pt idx="4">
                  <c:v>2020</c:v>
                </c:pt>
                <c:pt idx="5">
                  <c:v>2021</c:v>
                </c:pt>
              </c:numCache>
            </c:numRef>
          </c:cat>
          <c:val>
            <c:numRef>
              <c:f>'Graph Tables'!$M$66:$R$66</c:f>
              <c:numCache>
                <c:formatCode>0.0</c:formatCode>
                <c:ptCount val="6"/>
                <c:pt idx="0">
                  <c:v>10.993223848906247</c:v>
                </c:pt>
                <c:pt idx="1">
                  <c:v>11.532872460955677</c:v>
                </c:pt>
                <c:pt idx="2">
                  <c:v>12.408066888596423</c:v>
                </c:pt>
                <c:pt idx="3">
                  <c:v>12.983118812767406</c:v>
                </c:pt>
                <c:pt idx="4">
                  <c:v>13.56513725342697</c:v>
                </c:pt>
                <c:pt idx="5">
                  <c:v>14.030639306698566</c:v>
                </c:pt>
              </c:numCache>
            </c:numRef>
          </c:val>
          <c:smooth val="0"/>
          <c:extLst>
            <c:ext xmlns:c16="http://schemas.microsoft.com/office/drawing/2014/chart" uri="{C3380CC4-5D6E-409C-BE32-E72D297353CC}">
              <c16:uniqueId val="{00000003-1710-4B9D-88CC-C2D0AC8ACD39}"/>
            </c:ext>
          </c:extLst>
        </c:ser>
        <c:dLbls>
          <c:dLblPos val="ctr"/>
          <c:showLegendKey val="0"/>
          <c:showVal val="1"/>
          <c:showCatName val="0"/>
          <c:showSerName val="0"/>
          <c:showPercent val="0"/>
          <c:showBubbleSize val="0"/>
        </c:dLbls>
        <c:smooth val="0"/>
        <c:axId val="515845464"/>
        <c:axId val="515846120"/>
        <c:extLst>
          <c:ext xmlns:c15="http://schemas.microsoft.com/office/drawing/2012/chart" uri="{02D57815-91ED-43cb-92C2-25804820EDAC}">
            <c15:filteredLineSeries>
              <c15:ser>
                <c:idx val="4"/>
                <c:order val="4"/>
                <c:tx>
                  <c:strRef>
                    <c:extLst>
                      <c:ext uri="{02D57815-91ED-43cb-92C2-25804820EDAC}">
                        <c15:formulaRef>
                          <c15:sqref>'Graph Tables'!$L$67</c15:sqref>
                        </c15:formulaRef>
                      </c:ext>
                    </c:extLst>
                    <c:strCache>
                      <c:ptCount val="1"/>
                      <c:pt idx="0">
                        <c:v>Grammar</c:v>
                      </c:pt>
                    </c:strCache>
                  </c:strRef>
                </c:tx>
                <c:spPr>
                  <a:ln w="28575" cap="rnd">
                    <a:solidFill>
                      <a:schemeClr val="accent5"/>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uri="{02D57815-91ED-43cb-92C2-25804820EDAC}">
                        <c15:formulaRef>
                          <c15:sqref>'Graph Tables'!$M$62:$R$62</c15:sqref>
                        </c15:formulaRef>
                      </c:ext>
                    </c:extLst>
                    <c:numCache>
                      <c:formatCode>General</c:formatCode>
                      <c:ptCount val="6"/>
                      <c:pt idx="0">
                        <c:v>2016</c:v>
                      </c:pt>
                      <c:pt idx="1">
                        <c:v>2017</c:v>
                      </c:pt>
                      <c:pt idx="2">
                        <c:v>2018</c:v>
                      </c:pt>
                      <c:pt idx="3">
                        <c:v>2019</c:v>
                      </c:pt>
                      <c:pt idx="4">
                        <c:v>2020</c:v>
                      </c:pt>
                      <c:pt idx="5">
                        <c:v>2021</c:v>
                      </c:pt>
                    </c:numCache>
                  </c:numRef>
                </c:cat>
                <c:val>
                  <c:numRef>
                    <c:extLst>
                      <c:ext uri="{02D57815-91ED-43cb-92C2-25804820EDAC}">
                        <c15:formulaRef>
                          <c15:sqref>'Graph Tables'!$M$67:$R$67</c15:sqref>
                        </c15:formulaRef>
                      </c:ext>
                    </c:extLst>
                    <c:numCache>
                      <c:formatCode>0.0</c:formatCode>
                      <c:ptCount val="6"/>
                      <c:pt idx="0">
                        <c:v>14.145407634985899</c:v>
                      </c:pt>
                      <c:pt idx="1">
                        <c:v>14.252098039407578</c:v>
                      </c:pt>
                      <c:pt idx="2">
                        <c:v>14.497069170286638</c:v>
                      </c:pt>
                      <c:pt idx="3">
                        <c:v>14.931849772699096</c:v>
                      </c:pt>
                      <c:pt idx="4">
                        <c:v>15.589701393753131</c:v>
                      </c:pt>
                      <c:pt idx="5">
                        <c:v>16.693003315900949</c:v>
                      </c:pt>
                    </c:numCache>
                  </c:numRef>
                </c:val>
                <c:smooth val="0"/>
                <c:extLst>
                  <c:ext xmlns:c16="http://schemas.microsoft.com/office/drawing/2014/chart" uri="{C3380CC4-5D6E-409C-BE32-E72D297353CC}">
                    <c16:uniqueId val="{00000004-1710-4B9D-88CC-C2D0AC8ACD39}"/>
                  </c:ext>
                </c:extLst>
              </c15:ser>
            </c15:filteredLineSeries>
          </c:ext>
        </c:extLst>
      </c:lineChart>
      <c:catAx>
        <c:axId val="515845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5846120"/>
        <c:crosses val="autoZero"/>
        <c:auto val="1"/>
        <c:lblAlgn val="ctr"/>
        <c:lblOffset val="100"/>
        <c:noMultiLvlLbl val="0"/>
      </c:catAx>
      <c:valAx>
        <c:axId val="515846120"/>
        <c:scaling>
          <c:orientation val="minMax"/>
          <c:min val="6"/>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15845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BE5215-B535-485B-9A3E-830F10AF681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65893154-AE96-47DD-8C91-E899FBE694AB}">
      <dgm:prSet phldrT="[Text]"/>
      <dgm:spPr>
        <a:solidFill>
          <a:schemeClr val="accent3"/>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Supporting the </a:t>
          </a:r>
          <a:r>
            <a:rPr lang="en-GB" b="1" dirty="0"/>
            <a:t>highest quality core inclusive </a:t>
          </a:r>
          <a:r>
            <a:rPr lang="en-GB" dirty="0"/>
            <a:t>education delivery</a:t>
          </a:r>
        </a:p>
        <a:p>
          <a:pPr marL="0" lvl="0" defTabSz="2889250">
            <a:lnSpc>
              <a:spcPct val="90000"/>
            </a:lnSpc>
            <a:spcBef>
              <a:spcPct val="0"/>
            </a:spcBef>
            <a:spcAft>
              <a:spcPct val="35000"/>
            </a:spcAft>
            <a:buNone/>
          </a:pPr>
          <a:endParaRPr lang="en-GB" dirty="0"/>
        </a:p>
      </dgm:t>
    </dgm:pt>
    <dgm:pt modelId="{173DE829-572A-4DB0-9EB2-2B998009360D}" type="parTrans" cxnId="{5008CE56-2C9D-474E-A823-AFD74DDCEC1B}">
      <dgm:prSet/>
      <dgm:spPr/>
      <dgm:t>
        <a:bodyPr/>
        <a:lstStyle/>
        <a:p>
          <a:endParaRPr lang="en-GB"/>
        </a:p>
      </dgm:t>
    </dgm:pt>
    <dgm:pt modelId="{45E35FD5-02B8-46BC-8E8D-A4E3A98F5A2E}" type="sibTrans" cxnId="{5008CE56-2C9D-474E-A823-AFD74DDCEC1B}">
      <dgm:prSet/>
      <dgm:spPr/>
      <dgm:t>
        <a:bodyPr/>
        <a:lstStyle/>
        <a:p>
          <a:endParaRPr lang="en-GB"/>
        </a:p>
      </dgm:t>
    </dgm:pt>
    <dgm:pt modelId="{56CCFA18-F41F-4033-B14A-84D98A478BDA}">
      <dgm:prSet phldrT="[Text]"/>
      <dgm:spPr>
        <a:solidFill>
          <a:schemeClr val="accent6">
            <a:lumMod val="60000"/>
            <a:lumOff val="40000"/>
          </a:schemeClr>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Providing </a:t>
          </a:r>
          <a:r>
            <a:rPr lang="en-GB" b="1" dirty="0"/>
            <a:t>additional intervention and support with engagement and integration.</a:t>
          </a:r>
        </a:p>
        <a:p>
          <a:pPr marL="0" lvl="0" defTabSz="1022350">
            <a:lnSpc>
              <a:spcPct val="90000"/>
            </a:lnSpc>
            <a:spcBef>
              <a:spcPct val="0"/>
            </a:spcBef>
            <a:spcAft>
              <a:spcPct val="35000"/>
            </a:spcAft>
            <a:buNone/>
          </a:pPr>
          <a:endParaRPr lang="en-GB" dirty="0"/>
        </a:p>
      </dgm:t>
    </dgm:pt>
    <dgm:pt modelId="{1AF59072-4079-47E5-AB68-430A42CA45AB}" type="parTrans" cxnId="{6D106056-4F22-485D-923E-843D77DD120F}">
      <dgm:prSet/>
      <dgm:spPr/>
      <dgm:t>
        <a:bodyPr/>
        <a:lstStyle/>
        <a:p>
          <a:endParaRPr lang="en-GB"/>
        </a:p>
      </dgm:t>
    </dgm:pt>
    <dgm:pt modelId="{615B2564-DF6D-4ECF-AA40-FFEB7D5A7602}" type="sibTrans" cxnId="{6D106056-4F22-485D-923E-843D77DD120F}">
      <dgm:prSet/>
      <dgm:spPr/>
      <dgm:t>
        <a:bodyPr/>
        <a:lstStyle/>
        <a:p>
          <a:endParaRPr lang="en-GB"/>
        </a:p>
      </dgm:t>
    </dgm:pt>
    <dgm:pt modelId="{CFD625F3-9827-41B6-AA56-6686C4CBA2A2}">
      <dgm:prSet phldrT="[Tex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Ensuring that education inclusion support is part of a </a:t>
          </a:r>
          <a:r>
            <a:rPr lang="en-GB" b="1" dirty="0"/>
            <a:t>broader, holistic, and joined-up offer </a:t>
          </a:r>
          <a:r>
            <a:rPr lang="en-GB" dirty="0"/>
            <a:t>of support of support for young people’s care and health needs. </a:t>
          </a:r>
        </a:p>
        <a:p>
          <a:pPr marL="0" lvl="0" defTabSz="889000">
            <a:lnSpc>
              <a:spcPct val="90000"/>
            </a:lnSpc>
            <a:spcBef>
              <a:spcPct val="0"/>
            </a:spcBef>
            <a:spcAft>
              <a:spcPct val="35000"/>
            </a:spcAft>
            <a:buNone/>
          </a:pPr>
          <a:endParaRPr lang="en-GB" dirty="0"/>
        </a:p>
      </dgm:t>
    </dgm:pt>
    <dgm:pt modelId="{7EF50CBF-285F-4342-913E-A881CC2F6A49}" type="parTrans" cxnId="{C312B3ED-EAF6-4856-AC5D-6F45FB500BCC}">
      <dgm:prSet/>
      <dgm:spPr/>
      <dgm:t>
        <a:bodyPr/>
        <a:lstStyle/>
        <a:p>
          <a:endParaRPr lang="en-GB"/>
        </a:p>
      </dgm:t>
    </dgm:pt>
    <dgm:pt modelId="{0976D0E8-847E-45C0-B63B-B8E14394AA14}" type="sibTrans" cxnId="{C312B3ED-EAF6-4856-AC5D-6F45FB500BCC}">
      <dgm:prSet/>
      <dgm:spPr/>
      <dgm:t>
        <a:bodyPr/>
        <a:lstStyle/>
        <a:p>
          <a:endParaRPr lang="en-GB"/>
        </a:p>
      </dgm:t>
    </dgm:pt>
    <dgm:pt modelId="{7221CBD7-AC69-4464-90B8-EACF8BAF1782}">
      <dgm:prSet phldrT="[Text]"/>
      <dgm:spPr>
        <a:solidFill>
          <a:schemeClr val="accent5">
            <a:lumMod val="60000"/>
            <a:lumOff val="40000"/>
          </a:schemeClr>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Ensuring </a:t>
          </a:r>
          <a:r>
            <a:rPr lang="en-GB" b="1" dirty="0"/>
            <a:t>smooth transition </a:t>
          </a:r>
          <a:r>
            <a:rPr lang="en-GB" dirty="0"/>
            <a:t>between education phases</a:t>
          </a:r>
        </a:p>
        <a:p>
          <a:pPr marL="0" lvl="0" defTabSz="711200">
            <a:lnSpc>
              <a:spcPct val="90000"/>
            </a:lnSpc>
            <a:spcBef>
              <a:spcPct val="0"/>
            </a:spcBef>
            <a:spcAft>
              <a:spcPct val="35000"/>
            </a:spcAft>
            <a:buNone/>
          </a:pPr>
          <a:endParaRPr lang="en-GB" dirty="0"/>
        </a:p>
      </dgm:t>
    </dgm:pt>
    <dgm:pt modelId="{B22A69AD-B1D8-4722-8B21-4D95DE760AB8}" type="parTrans" cxnId="{2C582351-A594-4C01-8FC9-1415885709D8}">
      <dgm:prSet/>
      <dgm:spPr/>
      <dgm:t>
        <a:bodyPr/>
        <a:lstStyle/>
        <a:p>
          <a:endParaRPr lang="en-GB"/>
        </a:p>
      </dgm:t>
    </dgm:pt>
    <dgm:pt modelId="{7B3C7325-4385-4DE0-AA1A-5693819D4787}" type="sibTrans" cxnId="{2C582351-A594-4C01-8FC9-1415885709D8}">
      <dgm:prSet/>
      <dgm:spPr/>
      <dgm:t>
        <a:bodyPr/>
        <a:lstStyle/>
        <a:p>
          <a:endParaRPr lang="en-GB"/>
        </a:p>
      </dgm:t>
    </dgm:pt>
    <dgm:pt modelId="{6816A2C1-8CEE-49A9-A926-DB22F0BD4084}" type="pres">
      <dgm:prSet presAssocID="{0EBE5215-B535-485B-9A3E-830F10AF681B}" presName="diagram" presStyleCnt="0">
        <dgm:presLayoutVars>
          <dgm:dir/>
          <dgm:resizeHandles val="exact"/>
        </dgm:presLayoutVars>
      </dgm:prSet>
      <dgm:spPr/>
    </dgm:pt>
    <dgm:pt modelId="{61DDD46D-600A-43EB-A894-5270D05D34A9}" type="pres">
      <dgm:prSet presAssocID="{65893154-AE96-47DD-8C91-E899FBE694AB}" presName="node" presStyleLbl="node1" presStyleIdx="0" presStyleCnt="4" custScaleX="98420" custScaleY="98370">
        <dgm:presLayoutVars>
          <dgm:bulletEnabled val="1"/>
        </dgm:presLayoutVars>
      </dgm:prSet>
      <dgm:spPr/>
    </dgm:pt>
    <dgm:pt modelId="{58F24D3F-BCAE-423A-B081-F589174AE68F}" type="pres">
      <dgm:prSet presAssocID="{45E35FD5-02B8-46BC-8E8D-A4E3A98F5A2E}" presName="sibTrans" presStyleCnt="0"/>
      <dgm:spPr/>
    </dgm:pt>
    <dgm:pt modelId="{37DDA921-5B17-4B41-B458-4385E03FB6D4}" type="pres">
      <dgm:prSet presAssocID="{56CCFA18-F41F-4033-B14A-84D98A478BDA}" presName="node" presStyleLbl="node1" presStyleIdx="1" presStyleCnt="4">
        <dgm:presLayoutVars>
          <dgm:bulletEnabled val="1"/>
        </dgm:presLayoutVars>
      </dgm:prSet>
      <dgm:spPr/>
    </dgm:pt>
    <dgm:pt modelId="{0F023810-1545-418B-A404-8DE34F09C216}" type="pres">
      <dgm:prSet presAssocID="{615B2564-DF6D-4ECF-AA40-FFEB7D5A7602}" presName="sibTrans" presStyleCnt="0"/>
      <dgm:spPr/>
    </dgm:pt>
    <dgm:pt modelId="{BAA893B4-4AA1-4152-8CEB-6A892A8315A9}" type="pres">
      <dgm:prSet presAssocID="{CFD625F3-9827-41B6-AA56-6686C4CBA2A2}" presName="node" presStyleLbl="node1" presStyleIdx="2" presStyleCnt="4">
        <dgm:presLayoutVars>
          <dgm:bulletEnabled val="1"/>
        </dgm:presLayoutVars>
      </dgm:prSet>
      <dgm:spPr/>
    </dgm:pt>
    <dgm:pt modelId="{409CE2B7-ED61-4AD4-9DFD-97ADF78BC817}" type="pres">
      <dgm:prSet presAssocID="{0976D0E8-847E-45C0-B63B-B8E14394AA14}" presName="sibTrans" presStyleCnt="0"/>
      <dgm:spPr/>
    </dgm:pt>
    <dgm:pt modelId="{B31F8AD9-8C2C-4917-B870-517CF76BE73E}" type="pres">
      <dgm:prSet presAssocID="{7221CBD7-AC69-4464-90B8-EACF8BAF1782}" presName="node" presStyleLbl="node1" presStyleIdx="3" presStyleCnt="4">
        <dgm:presLayoutVars>
          <dgm:bulletEnabled val="1"/>
        </dgm:presLayoutVars>
      </dgm:prSet>
      <dgm:spPr/>
    </dgm:pt>
  </dgm:ptLst>
  <dgm:cxnLst>
    <dgm:cxn modelId="{4432CE14-C003-4847-B953-B9BA3B65ED84}" type="presOf" srcId="{7221CBD7-AC69-4464-90B8-EACF8BAF1782}" destId="{B31F8AD9-8C2C-4917-B870-517CF76BE73E}" srcOrd="0" destOrd="0" presId="urn:microsoft.com/office/officeart/2005/8/layout/default"/>
    <dgm:cxn modelId="{9EF4FC2E-CD8C-4CFF-9B18-879A0A5FA566}" type="presOf" srcId="{0EBE5215-B535-485B-9A3E-830F10AF681B}" destId="{6816A2C1-8CEE-49A9-A926-DB22F0BD4084}" srcOrd="0" destOrd="0" presId="urn:microsoft.com/office/officeart/2005/8/layout/default"/>
    <dgm:cxn modelId="{2C582351-A594-4C01-8FC9-1415885709D8}" srcId="{0EBE5215-B535-485B-9A3E-830F10AF681B}" destId="{7221CBD7-AC69-4464-90B8-EACF8BAF1782}" srcOrd="3" destOrd="0" parTransId="{B22A69AD-B1D8-4722-8B21-4D95DE760AB8}" sibTransId="{7B3C7325-4385-4DE0-AA1A-5693819D4787}"/>
    <dgm:cxn modelId="{6D106056-4F22-485D-923E-843D77DD120F}" srcId="{0EBE5215-B535-485B-9A3E-830F10AF681B}" destId="{56CCFA18-F41F-4033-B14A-84D98A478BDA}" srcOrd="1" destOrd="0" parTransId="{1AF59072-4079-47E5-AB68-430A42CA45AB}" sibTransId="{615B2564-DF6D-4ECF-AA40-FFEB7D5A7602}"/>
    <dgm:cxn modelId="{5008CE56-2C9D-474E-A823-AFD74DDCEC1B}" srcId="{0EBE5215-B535-485B-9A3E-830F10AF681B}" destId="{65893154-AE96-47DD-8C91-E899FBE694AB}" srcOrd="0" destOrd="0" parTransId="{173DE829-572A-4DB0-9EB2-2B998009360D}" sibTransId="{45E35FD5-02B8-46BC-8E8D-A4E3A98F5A2E}"/>
    <dgm:cxn modelId="{7D5F5080-8EE3-46FF-91CC-A2C1209B1519}" type="presOf" srcId="{CFD625F3-9827-41B6-AA56-6686C4CBA2A2}" destId="{BAA893B4-4AA1-4152-8CEB-6A892A8315A9}" srcOrd="0" destOrd="0" presId="urn:microsoft.com/office/officeart/2005/8/layout/default"/>
    <dgm:cxn modelId="{BD71749D-63CB-4B2E-B873-99B28DDC3724}" type="presOf" srcId="{56CCFA18-F41F-4033-B14A-84D98A478BDA}" destId="{37DDA921-5B17-4B41-B458-4385E03FB6D4}" srcOrd="0" destOrd="0" presId="urn:microsoft.com/office/officeart/2005/8/layout/default"/>
    <dgm:cxn modelId="{C312B3ED-EAF6-4856-AC5D-6F45FB500BCC}" srcId="{0EBE5215-B535-485B-9A3E-830F10AF681B}" destId="{CFD625F3-9827-41B6-AA56-6686C4CBA2A2}" srcOrd="2" destOrd="0" parTransId="{7EF50CBF-285F-4342-913E-A881CC2F6A49}" sibTransId="{0976D0E8-847E-45C0-B63B-B8E14394AA14}"/>
    <dgm:cxn modelId="{1B8CB6FC-291E-4A1A-91B4-359AEF4380C4}" type="presOf" srcId="{65893154-AE96-47DD-8C91-E899FBE694AB}" destId="{61DDD46D-600A-43EB-A894-5270D05D34A9}" srcOrd="0" destOrd="0" presId="urn:microsoft.com/office/officeart/2005/8/layout/default"/>
    <dgm:cxn modelId="{F8DF2D38-C9D2-43F6-82C3-D63446B36E64}" type="presParOf" srcId="{6816A2C1-8CEE-49A9-A926-DB22F0BD4084}" destId="{61DDD46D-600A-43EB-A894-5270D05D34A9}" srcOrd="0" destOrd="0" presId="urn:microsoft.com/office/officeart/2005/8/layout/default"/>
    <dgm:cxn modelId="{0BE8640A-B01B-4203-88CB-14CF24E094A6}" type="presParOf" srcId="{6816A2C1-8CEE-49A9-A926-DB22F0BD4084}" destId="{58F24D3F-BCAE-423A-B081-F589174AE68F}" srcOrd="1" destOrd="0" presId="urn:microsoft.com/office/officeart/2005/8/layout/default"/>
    <dgm:cxn modelId="{42292CDC-2827-41AC-8422-2246C8EA31E6}" type="presParOf" srcId="{6816A2C1-8CEE-49A9-A926-DB22F0BD4084}" destId="{37DDA921-5B17-4B41-B458-4385E03FB6D4}" srcOrd="2" destOrd="0" presId="urn:microsoft.com/office/officeart/2005/8/layout/default"/>
    <dgm:cxn modelId="{22FA43F9-C755-49B9-B55A-240811978191}" type="presParOf" srcId="{6816A2C1-8CEE-49A9-A926-DB22F0BD4084}" destId="{0F023810-1545-418B-A404-8DE34F09C216}" srcOrd="3" destOrd="0" presId="urn:microsoft.com/office/officeart/2005/8/layout/default"/>
    <dgm:cxn modelId="{B489F671-4EF7-4DA4-883F-0B11BD5F32A0}" type="presParOf" srcId="{6816A2C1-8CEE-49A9-A926-DB22F0BD4084}" destId="{BAA893B4-4AA1-4152-8CEB-6A892A8315A9}" srcOrd="4" destOrd="0" presId="urn:microsoft.com/office/officeart/2005/8/layout/default"/>
    <dgm:cxn modelId="{01C8576D-941C-4592-9D8B-9D8D63B8A102}" type="presParOf" srcId="{6816A2C1-8CEE-49A9-A926-DB22F0BD4084}" destId="{409CE2B7-ED61-4AD4-9DFD-97ADF78BC817}" srcOrd="5" destOrd="0" presId="urn:microsoft.com/office/officeart/2005/8/layout/default"/>
    <dgm:cxn modelId="{F5E91FD3-8C4A-4780-A4AC-C3E6C7A920FE}" type="presParOf" srcId="{6816A2C1-8CEE-49A9-A926-DB22F0BD4084}" destId="{B31F8AD9-8C2C-4917-B870-517CF76BE73E}"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8F78BE-9462-4CAA-9738-0A8D4D7F7A9E}"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736CD745-ADAB-45BE-BD1A-4F05A3B53BD3}">
      <dgm:prSet phldrT="[Text]"/>
      <dgm:spPr/>
      <dgm:t>
        <a:bodyPr/>
        <a:lstStyle/>
        <a:p>
          <a:r>
            <a:rPr lang="en-GB" b="1" dirty="0">
              <a:solidFill>
                <a:schemeClr val="tx1"/>
              </a:solidFill>
            </a:rPr>
            <a:t>Nurture</a:t>
          </a:r>
        </a:p>
      </dgm:t>
    </dgm:pt>
    <dgm:pt modelId="{E20E47A3-1027-441E-8876-34D47CC890FE}" type="parTrans" cxnId="{9B179741-BCA2-4278-8F33-7577F22330CF}">
      <dgm:prSet/>
      <dgm:spPr/>
      <dgm:t>
        <a:bodyPr/>
        <a:lstStyle/>
        <a:p>
          <a:endParaRPr lang="en-GB"/>
        </a:p>
      </dgm:t>
    </dgm:pt>
    <dgm:pt modelId="{103BF6FE-B904-4E9F-8EC8-8F9206E668BD}" type="sibTrans" cxnId="{9B179741-BCA2-4278-8F33-7577F22330CF}">
      <dgm:prSet/>
      <dgm:spPr/>
      <dgm:t>
        <a:bodyPr/>
        <a:lstStyle/>
        <a:p>
          <a:endParaRPr lang="en-GB"/>
        </a:p>
      </dgm:t>
    </dgm:pt>
    <dgm:pt modelId="{143A0739-A495-4777-AB93-C63A1E91CC35}">
      <dgm:prSet phldrT="[Text]" custT="1"/>
      <dgm:spPr/>
      <dgm:t>
        <a:bodyPr/>
        <a:lstStyle/>
        <a:p>
          <a:r>
            <a:rPr lang="en-GB" sz="1600" dirty="0"/>
            <a:t>Structured &amp; evidence-based programme of Whole School Nurture, inc. Boxall Profiling and nurture group training.</a:t>
          </a:r>
        </a:p>
      </dgm:t>
    </dgm:pt>
    <dgm:pt modelId="{844C73D8-1DBE-4EB4-A8F6-03EAE6EE9668}" type="parTrans" cxnId="{8BF8A556-86F9-4982-B294-5C315D98B51C}">
      <dgm:prSet/>
      <dgm:spPr/>
      <dgm:t>
        <a:bodyPr/>
        <a:lstStyle/>
        <a:p>
          <a:endParaRPr lang="en-GB"/>
        </a:p>
      </dgm:t>
    </dgm:pt>
    <dgm:pt modelId="{465976E7-27E3-4E56-AFE2-A7AFD6260912}" type="sibTrans" cxnId="{8BF8A556-86F9-4982-B294-5C315D98B51C}">
      <dgm:prSet/>
      <dgm:spPr/>
      <dgm:t>
        <a:bodyPr/>
        <a:lstStyle/>
        <a:p>
          <a:endParaRPr lang="en-GB"/>
        </a:p>
      </dgm:t>
    </dgm:pt>
    <dgm:pt modelId="{A2187CC2-F601-4897-921E-60D67DC6C04C}">
      <dgm:prSet phldrT="[Text]" custT="1"/>
      <dgm:spPr/>
      <dgm:t>
        <a:bodyPr/>
        <a:lstStyle/>
        <a:p>
          <a:r>
            <a:rPr lang="en-GB" sz="1600" b="1" dirty="0"/>
            <a:t>Nurtureuk</a:t>
          </a:r>
          <a:r>
            <a:rPr lang="en-GB" sz="1600" dirty="0"/>
            <a:t>, 3 year contract</a:t>
          </a:r>
        </a:p>
      </dgm:t>
    </dgm:pt>
    <dgm:pt modelId="{A4491BE8-3B53-4DCF-B487-0F158B5D7D2D}" type="parTrans" cxnId="{A2B45704-70BE-4C13-81B7-49460D2AAE86}">
      <dgm:prSet/>
      <dgm:spPr/>
      <dgm:t>
        <a:bodyPr/>
        <a:lstStyle/>
        <a:p>
          <a:endParaRPr lang="en-GB"/>
        </a:p>
      </dgm:t>
    </dgm:pt>
    <dgm:pt modelId="{A388361A-0FAE-4889-B701-1A14C0562006}" type="sibTrans" cxnId="{A2B45704-70BE-4C13-81B7-49460D2AAE86}">
      <dgm:prSet/>
      <dgm:spPr/>
      <dgm:t>
        <a:bodyPr/>
        <a:lstStyle/>
        <a:p>
          <a:endParaRPr lang="en-GB"/>
        </a:p>
      </dgm:t>
    </dgm:pt>
    <dgm:pt modelId="{94B258F6-CF6B-4264-82D6-2098CD638999}">
      <dgm:prSet phldrT="[Text]"/>
      <dgm:spPr>
        <a:solidFill>
          <a:schemeClr val="accent3">
            <a:lumMod val="60000"/>
            <a:lumOff val="40000"/>
          </a:schemeClr>
        </a:solidFill>
      </dgm:spPr>
      <dgm:t>
        <a:bodyPr/>
        <a:lstStyle/>
        <a:p>
          <a:r>
            <a:rPr lang="en-GB" b="1" dirty="0">
              <a:solidFill>
                <a:schemeClr val="tx1"/>
              </a:solidFill>
            </a:rPr>
            <a:t>Leadership</a:t>
          </a:r>
        </a:p>
      </dgm:t>
    </dgm:pt>
    <dgm:pt modelId="{69D3944A-9D20-4BBD-95CF-17594B0F3D35}" type="parTrans" cxnId="{119B9990-93ED-445A-B7EC-2992F66A88BE}">
      <dgm:prSet/>
      <dgm:spPr/>
      <dgm:t>
        <a:bodyPr/>
        <a:lstStyle/>
        <a:p>
          <a:endParaRPr lang="en-GB"/>
        </a:p>
      </dgm:t>
    </dgm:pt>
    <dgm:pt modelId="{D1363271-E89F-4032-90D3-D4C44460DD0E}" type="sibTrans" cxnId="{119B9990-93ED-445A-B7EC-2992F66A88BE}">
      <dgm:prSet/>
      <dgm:spPr/>
      <dgm:t>
        <a:bodyPr/>
        <a:lstStyle/>
        <a:p>
          <a:endParaRPr lang="en-GB"/>
        </a:p>
      </dgm:t>
    </dgm:pt>
    <dgm:pt modelId="{E4C58C7F-C566-4626-AC9B-D5D2F65AE9D8}">
      <dgm:prSet phldrT="[Text]" custT="1"/>
      <dgm:spPr/>
      <dgm:t>
        <a:bodyPr/>
        <a:lstStyle/>
        <a:p>
          <a:r>
            <a:rPr lang="en-GB" sz="1600" dirty="0">
              <a:solidFill>
                <a:srgbClr val="000000"/>
              </a:solidFill>
              <a:effectLst/>
              <a:latin typeface="+mj-lt"/>
              <a:ea typeface="Calibri" panose="020F0502020204030204" pitchFamily="34" charset="0"/>
              <a:cs typeface="ArialMT"/>
            </a:rPr>
            <a:t>Peer-to-peer reviews for school leaders and Inclusion Leadership Development Programmes </a:t>
          </a:r>
          <a:endParaRPr lang="en-GB" sz="1600" dirty="0">
            <a:latin typeface="+mj-lt"/>
          </a:endParaRPr>
        </a:p>
      </dgm:t>
    </dgm:pt>
    <dgm:pt modelId="{1EFAE265-2FC7-4EB6-BB3D-DB662FFB1D6D}" type="parTrans" cxnId="{116DB7E9-F240-43B4-9ED8-61A795FA0772}">
      <dgm:prSet/>
      <dgm:spPr/>
      <dgm:t>
        <a:bodyPr/>
        <a:lstStyle/>
        <a:p>
          <a:endParaRPr lang="en-GB"/>
        </a:p>
      </dgm:t>
    </dgm:pt>
    <dgm:pt modelId="{BB91436D-3E25-48E8-AF3D-FFCC3235A57C}" type="sibTrans" cxnId="{116DB7E9-F240-43B4-9ED8-61A795FA0772}">
      <dgm:prSet/>
      <dgm:spPr/>
      <dgm:t>
        <a:bodyPr/>
        <a:lstStyle/>
        <a:p>
          <a:endParaRPr lang="en-GB"/>
        </a:p>
      </dgm:t>
    </dgm:pt>
    <dgm:pt modelId="{9CE7EC85-9B22-4272-B759-618ADE8087A0}">
      <dgm:prSet phldrT="[Text]" custT="1"/>
      <dgm:spPr/>
      <dgm:t>
        <a:bodyPr/>
        <a:lstStyle/>
        <a:p>
          <a:r>
            <a:rPr lang="en-GB" sz="1600" b="1" dirty="0">
              <a:latin typeface="+mj-lt"/>
            </a:rPr>
            <a:t>LLSE Consortium (LLSE, EDT, </a:t>
          </a:r>
          <a:r>
            <a:rPr lang="en-GB" sz="1600" b="1" dirty="0" err="1">
              <a:latin typeface="+mj-lt"/>
            </a:rPr>
            <a:t>nasen</a:t>
          </a:r>
          <a:r>
            <a:rPr lang="en-GB" sz="1600" b="1" dirty="0">
              <a:latin typeface="+mj-lt"/>
            </a:rPr>
            <a:t>)</a:t>
          </a:r>
          <a:r>
            <a:rPr lang="en-GB" sz="1600" dirty="0">
              <a:latin typeface="+mj-lt"/>
            </a:rPr>
            <a:t>, 2.5 year contract</a:t>
          </a:r>
        </a:p>
      </dgm:t>
    </dgm:pt>
    <dgm:pt modelId="{86934A8E-8A14-44A8-97D9-030AC0881DBE}" type="parTrans" cxnId="{E8B75302-8C9C-4AC1-95BA-E2D32D72A759}">
      <dgm:prSet/>
      <dgm:spPr/>
      <dgm:t>
        <a:bodyPr/>
        <a:lstStyle/>
        <a:p>
          <a:endParaRPr lang="en-GB"/>
        </a:p>
      </dgm:t>
    </dgm:pt>
    <dgm:pt modelId="{1EAB081E-9275-4093-859E-A52BCA3BBBF7}" type="sibTrans" cxnId="{E8B75302-8C9C-4AC1-95BA-E2D32D72A759}">
      <dgm:prSet/>
      <dgm:spPr/>
      <dgm:t>
        <a:bodyPr/>
        <a:lstStyle/>
        <a:p>
          <a:endParaRPr lang="en-GB"/>
        </a:p>
      </dgm:t>
    </dgm:pt>
    <dgm:pt modelId="{0AF7A167-95F2-4921-B00A-2CDD1F525DB1}">
      <dgm:prSet phldrT="[Text]"/>
      <dgm:spPr>
        <a:solidFill>
          <a:schemeClr val="accent2">
            <a:lumMod val="40000"/>
            <a:lumOff val="60000"/>
          </a:schemeClr>
        </a:solidFill>
      </dgm:spPr>
      <dgm:t>
        <a:bodyPr/>
        <a:lstStyle/>
        <a:p>
          <a:r>
            <a:rPr lang="en-GB" b="1" dirty="0">
              <a:solidFill>
                <a:schemeClr val="tx1"/>
              </a:solidFill>
            </a:rPr>
            <a:t>Supported Employment</a:t>
          </a:r>
        </a:p>
      </dgm:t>
    </dgm:pt>
    <dgm:pt modelId="{00EB5260-60BA-42DF-A596-1087F9C5B926}" type="parTrans" cxnId="{6E18593C-7499-4FDD-A948-9ADB45B10A5E}">
      <dgm:prSet/>
      <dgm:spPr/>
      <dgm:t>
        <a:bodyPr/>
        <a:lstStyle/>
        <a:p>
          <a:endParaRPr lang="en-GB"/>
        </a:p>
      </dgm:t>
    </dgm:pt>
    <dgm:pt modelId="{90903FB9-587F-4237-A04E-CB4A72449900}" type="sibTrans" cxnId="{6E18593C-7499-4FDD-A948-9ADB45B10A5E}">
      <dgm:prSet/>
      <dgm:spPr/>
      <dgm:t>
        <a:bodyPr/>
        <a:lstStyle/>
        <a:p>
          <a:endParaRPr lang="en-GB"/>
        </a:p>
      </dgm:t>
    </dgm:pt>
    <dgm:pt modelId="{142BAD03-E95F-4EA7-A05A-AD612BEE0DB8}">
      <dgm:prSet phldrT="[Text]" custT="1"/>
      <dgm:spPr/>
      <dgm:t>
        <a:bodyPr/>
        <a:lstStyle/>
        <a:p>
          <a:r>
            <a:rPr lang="en-GB" sz="1600" dirty="0"/>
            <a:t>Programme of training and consultancy support to embed SE approaches in school careers plans.</a:t>
          </a:r>
        </a:p>
      </dgm:t>
    </dgm:pt>
    <dgm:pt modelId="{86D58F52-9038-4DF0-8C15-CE5E14A9EDD5}" type="parTrans" cxnId="{8470AE6A-A3B3-4986-AF49-26CF32090F2F}">
      <dgm:prSet/>
      <dgm:spPr/>
      <dgm:t>
        <a:bodyPr/>
        <a:lstStyle/>
        <a:p>
          <a:endParaRPr lang="en-GB"/>
        </a:p>
      </dgm:t>
    </dgm:pt>
    <dgm:pt modelId="{E1A2E777-100B-4938-A5C9-4E3DE2C2EFE7}" type="sibTrans" cxnId="{8470AE6A-A3B3-4986-AF49-26CF32090F2F}">
      <dgm:prSet/>
      <dgm:spPr/>
      <dgm:t>
        <a:bodyPr/>
        <a:lstStyle/>
        <a:p>
          <a:endParaRPr lang="en-GB"/>
        </a:p>
      </dgm:t>
    </dgm:pt>
    <dgm:pt modelId="{158F1172-E948-4292-BFCE-00E8C4A0935D}">
      <dgm:prSet phldrT="[Text]" custT="1"/>
      <dgm:spPr/>
      <dgm:t>
        <a:bodyPr/>
        <a:lstStyle/>
        <a:p>
          <a:r>
            <a:rPr lang="en-GB" sz="1600" dirty="0"/>
            <a:t>Includes Travel Training, employer engagement, vocational profiling etc.</a:t>
          </a:r>
        </a:p>
      </dgm:t>
    </dgm:pt>
    <dgm:pt modelId="{E882FE04-E6CC-4880-864F-B2CE66A7B2E0}" type="parTrans" cxnId="{1C533912-4A23-4223-8B50-6398A5F2F289}">
      <dgm:prSet/>
      <dgm:spPr/>
      <dgm:t>
        <a:bodyPr/>
        <a:lstStyle/>
        <a:p>
          <a:endParaRPr lang="en-GB"/>
        </a:p>
      </dgm:t>
    </dgm:pt>
    <dgm:pt modelId="{B9CD5567-9524-4818-BDF3-07D41F5567AB}" type="sibTrans" cxnId="{1C533912-4A23-4223-8B50-6398A5F2F289}">
      <dgm:prSet/>
      <dgm:spPr/>
      <dgm:t>
        <a:bodyPr/>
        <a:lstStyle/>
        <a:p>
          <a:endParaRPr lang="en-GB"/>
        </a:p>
      </dgm:t>
    </dgm:pt>
    <dgm:pt modelId="{D87B23F6-B181-4819-9126-60542CC17F06}">
      <dgm:prSet phldrT="[Text]" custT="1"/>
      <dgm:spPr/>
      <dgm:t>
        <a:bodyPr/>
        <a:lstStyle/>
        <a:p>
          <a:r>
            <a:rPr lang="en-GB" sz="1600" dirty="0">
              <a:solidFill>
                <a:srgbClr val="000000"/>
              </a:solidFill>
              <a:effectLst/>
              <a:latin typeface="+mj-lt"/>
              <a:ea typeface="Calibri" panose="020F0502020204030204" pitchFamily="34" charset="0"/>
              <a:cs typeface="ArialMT"/>
            </a:rPr>
            <a:t>funded opportunity for up to 15 Inclusion Leaders of Education </a:t>
          </a:r>
          <a:endParaRPr lang="en-GB" sz="1600" dirty="0">
            <a:latin typeface="+mj-lt"/>
          </a:endParaRPr>
        </a:p>
      </dgm:t>
    </dgm:pt>
    <dgm:pt modelId="{CBB35F7E-A4F6-4B19-BBDD-7EE51FD178D3}" type="parTrans" cxnId="{7129EC73-B7B3-4CA0-A974-0C81546783B9}">
      <dgm:prSet/>
      <dgm:spPr/>
      <dgm:t>
        <a:bodyPr/>
        <a:lstStyle/>
        <a:p>
          <a:endParaRPr lang="en-GB"/>
        </a:p>
      </dgm:t>
    </dgm:pt>
    <dgm:pt modelId="{7A068BC3-2A25-414E-9A5E-46C2C4A683A6}" type="sibTrans" cxnId="{7129EC73-B7B3-4CA0-A974-0C81546783B9}">
      <dgm:prSet/>
      <dgm:spPr/>
      <dgm:t>
        <a:bodyPr/>
        <a:lstStyle/>
        <a:p>
          <a:endParaRPr lang="en-GB"/>
        </a:p>
      </dgm:t>
    </dgm:pt>
    <dgm:pt modelId="{7AF4A3C2-2874-4BE5-A937-6832C217268F}">
      <dgm:prSet phldrT="[Text]" custT="1"/>
      <dgm:spPr/>
      <dgm:t>
        <a:bodyPr/>
        <a:lstStyle/>
        <a:p>
          <a:r>
            <a:rPr lang="en-GB" sz="1600" dirty="0"/>
            <a:t>National Nurturing Schools Award</a:t>
          </a:r>
        </a:p>
      </dgm:t>
    </dgm:pt>
    <dgm:pt modelId="{16716191-5880-45C7-8B0F-8F01BF86A958}" type="parTrans" cxnId="{73B64EA9-4C9E-42BB-BF67-A770119DC800}">
      <dgm:prSet/>
      <dgm:spPr/>
      <dgm:t>
        <a:bodyPr/>
        <a:lstStyle/>
        <a:p>
          <a:endParaRPr lang="en-GB"/>
        </a:p>
      </dgm:t>
    </dgm:pt>
    <dgm:pt modelId="{AEF516C0-EE0B-4CF2-B4D6-B5E6C7A78009}" type="sibTrans" cxnId="{73B64EA9-4C9E-42BB-BF67-A770119DC800}">
      <dgm:prSet/>
      <dgm:spPr/>
      <dgm:t>
        <a:bodyPr/>
        <a:lstStyle/>
        <a:p>
          <a:endParaRPr lang="en-GB"/>
        </a:p>
      </dgm:t>
    </dgm:pt>
    <dgm:pt modelId="{9D0A283C-46E4-48E2-8881-318C2144B001}">
      <dgm:prSet phldrT="[Text]" custT="1"/>
      <dgm:spPr/>
      <dgm:t>
        <a:bodyPr/>
        <a:lstStyle/>
        <a:p>
          <a:r>
            <a:rPr lang="en-GB" sz="1600" b="1" dirty="0"/>
            <a:t>Specialist Employment Service</a:t>
          </a:r>
          <a:r>
            <a:rPr lang="en-GB" sz="1600" dirty="0"/>
            <a:t>, 3 year contract.</a:t>
          </a:r>
        </a:p>
      </dgm:t>
    </dgm:pt>
    <dgm:pt modelId="{DF972866-DD1A-4718-99F9-2A1548886919}" type="parTrans" cxnId="{C50C7C98-3BB7-427A-97B6-C99D161C0EB2}">
      <dgm:prSet/>
      <dgm:spPr/>
      <dgm:t>
        <a:bodyPr/>
        <a:lstStyle/>
        <a:p>
          <a:endParaRPr lang="en-GB"/>
        </a:p>
      </dgm:t>
    </dgm:pt>
    <dgm:pt modelId="{47B57652-3064-42FA-BBF5-646D852CE4A4}" type="sibTrans" cxnId="{C50C7C98-3BB7-427A-97B6-C99D161C0EB2}">
      <dgm:prSet/>
      <dgm:spPr/>
      <dgm:t>
        <a:bodyPr/>
        <a:lstStyle/>
        <a:p>
          <a:endParaRPr lang="en-GB"/>
        </a:p>
      </dgm:t>
    </dgm:pt>
    <dgm:pt modelId="{941D9E15-4303-4AC0-B20E-42223D3ACD9E}" type="pres">
      <dgm:prSet presAssocID="{F58F78BE-9462-4CAA-9738-0A8D4D7F7A9E}" presName="linearFlow" presStyleCnt="0">
        <dgm:presLayoutVars>
          <dgm:dir/>
          <dgm:animLvl val="lvl"/>
          <dgm:resizeHandles val="exact"/>
        </dgm:presLayoutVars>
      </dgm:prSet>
      <dgm:spPr/>
    </dgm:pt>
    <dgm:pt modelId="{70B86B96-4C3F-4143-9F77-771EB8A7E39A}" type="pres">
      <dgm:prSet presAssocID="{736CD745-ADAB-45BE-BD1A-4F05A3B53BD3}" presName="composite" presStyleCnt="0"/>
      <dgm:spPr/>
    </dgm:pt>
    <dgm:pt modelId="{22C47197-855B-4654-8129-2AC2CD857C60}" type="pres">
      <dgm:prSet presAssocID="{736CD745-ADAB-45BE-BD1A-4F05A3B53BD3}" presName="parentText" presStyleLbl="alignNode1" presStyleIdx="0" presStyleCnt="3">
        <dgm:presLayoutVars>
          <dgm:chMax val="1"/>
          <dgm:bulletEnabled val="1"/>
        </dgm:presLayoutVars>
      </dgm:prSet>
      <dgm:spPr/>
    </dgm:pt>
    <dgm:pt modelId="{35656A05-9692-43C6-BD59-AF92B07DD3AB}" type="pres">
      <dgm:prSet presAssocID="{736CD745-ADAB-45BE-BD1A-4F05A3B53BD3}" presName="descendantText" presStyleLbl="alignAcc1" presStyleIdx="0" presStyleCnt="3">
        <dgm:presLayoutVars>
          <dgm:bulletEnabled val="1"/>
        </dgm:presLayoutVars>
      </dgm:prSet>
      <dgm:spPr/>
    </dgm:pt>
    <dgm:pt modelId="{A751FBB0-3095-410D-AF57-29A6867A8378}" type="pres">
      <dgm:prSet presAssocID="{103BF6FE-B904-4E9F-8EC8-8F9206E668BD}" presName="sp" presStyleCnt="0"/>
      <dgm:spPr/>
    </dgm:pt>
    <dgm:pt modelId="{C1D0AFF8-5A49-497F-8861-767F8ECE6D9F}" type="pres">
      <dgm:prSet presAssocID="{94B258F6-CF6B-4264-82D6-2098CD638999}" presName="composite" presStyleCnt="0"/>
      <dgm:spPr/>
    </dgm:pt>
    <dgm:pt modelId="{32A567BB-6609-400F-882A-7D4B3B479DA7}" type="pres">
      <dgm:prSet presAssocID="{94B258F6-CF6B-4264-82D6-2098CD638999}" presName="parentText" presStyleLbl="alignNode1" presStyleIdx="1" presStyleCnt="3">
        <dgm:presLayoutVars>
          <dgm:chMax val="1"/>
          <dgm:bulletEnabled val="1"/>
        </dgm:presLayoutVars>
      </dgm:prSet>
      <dgm:spPr/>
    </dgm:pt>
    <dgm:pt modelId="{F3570B78-CCE4-44A6-86B8-F7C19A7B0AE7}" type="pres">
      <dgm:prSet presAssocID="{94B258F6-CF6B-4264-82D6-2098CD638999}" presName="descendantText" presStyleLbl="alignAcc1" presStyleIdx="1" presStyleCnt="3">
        <dgm:presLayoutVars>
          <dgm:bulletEnabled val="1"/>
        </dgm:presLayoutVars>
      </dgm:prSet>
      <dgm:spPr/>
    </dgm:pt>
    <dgm:pt modelId="{DC73FC60-724D-4119-B842-47D2357CC237}" type="pres">
      <dgm:prSet presAssocID="{D1363271-E89F-4032-90D3-D4C44460DD0E}" presName="sp" presStyleCnt="0"/>
      <dgm:spPr/>
    </dgm:pt>
    <dgm:pt modelId="{F57BB6B3-9031-497E-A56B-A4FE46E4C076}" type="pres">
      <dgm:prSet presAssocID="{0AF7A167-95F2-4921-B00A-2CDD1F525DB1}" presName="composite" presStyleCnt="0"/>
      <dgm:spPr/>
    </dgm:pt>
    <dgm:pt modelId="{16EAF167-7F52-4CB0-B84E-B1FF9D2F7339}" type="pres">
      <dgm:prSet presAssocID="{0AF7A167-95F2-4921-B00A-2CDD1F525DB1}" presName="parentText" presStyleLbl="alignNode1" presStyleIdx="2" presStyleCnt="3">
        <dgm:presLayoutVars>
          <dgm:chMax val="1"/>
          <dgm:bulletEnabled val="1"/>
        </dgm:presLayoutVars>
      </dgm:prSet>
      <dgm:spPr/>
    </dgm:pt>
    <dgm:pt modelId="{E60F4017-D876-4DA9-B5AC-55804F91CA6A}" type="pres">
      <dgm:prSet presAssocID="{0AF7A167-95F2-4921-B00A-2CDD1F525DB1}" presName="descendantText" presStyleLbl="alignAcc1" presStyleIdx="2" presStyleCnt="3" custScaleY="101488" custLinFactNeighborY="3461">
        <dgm:presLayoutVars>
          <dgm:bulletEnabled val="1"/>
        </dgm:presLayoutVars>
      </dgm:prSet>
      <dgm:spPr/>
    </dgm:pt>
  </dgm:ptLst>
  <dgm:cxnLst>
    <dgm:cxn modelId="{E8B75302-8C9C-4AC1-95BA-E2D32D72A759}" srcId="{94B258F6-CF6B-4264-82D6-2098CD638999}" destId="{9CE7EC85-9B22-4272-B759-618ADE8087A0}" srcOrd="2" destOrd="0" parTransId="{86934A8E-8A14-44A8-97D9-030AC0881DBE}" sibTransId="{1EAB081E-9275-4093-859E-A52BCA3BBBF7}"/>
    <dgm:cxn modelId="{D6DECE03-CA14-46D4-8785-0790FD2BFDA4}" type="presOf" srcId="{94B258F6-CF6B-4264-82D6-2098CD638999}" destId="{32A567BB-6609-400F-882A-7D4B3B479DA7}" srcOrd="0" destOrd="0" presId="urn:microsoft.com/office/officeart/2005/8/layout/chevron2"/>
    <dgm:cxn modelId="{A2B45704-70BE-4C13-81B7-49460D2AAE86}" srcId="{736CD745-ADAB-45BE-BD1A-4F05A3B53BD3}" destId="{A2187CC2-F601-4897-921E-60D67DC6C04C}" srcOrd="2" destOrd="0" parTransId="{A4491BE8-3B53-4DCF-B487-0F158B5D7D2D}" sibTransId="{A388361A-0FAE-4889-B701-1A14C0562006}"/>
    <dgm:cxn modelId="{7E78E806-DD05-4429-A267-01D3695B9470}" type="presOf" srcId="{143A0739-A495-4777-AB93-C63A1E91CC35}" destId="{35656A05-9692-43C6-BD59-AF92B07DD3AB}" srcOrd="0" destOrd="0" presId="urn:microsoft.com/office/officeart/2005/8/layout/chevron2"/>
    <dgm:cxn modelId="{1C533912-4A23-4223-8B50-6398A5F2F289}" srcId="{0AF7A167-95F2-4921-B00A-2CDD1F525DB1}" destId="{158F1172-E948-4292-BFCE-00E8C4A0935D}" srcOrd="1" destOrd="0" parTransId="{E882FE04-E6CC-4880-864F-B2CE66A7B2E0}" sibTransId="{B9CD5567-9524-4818-BDF3-07D41F5567AB}"/>
    <dgm:cxn modelId="{365DA020-C9B3-4D49-91CC-AF27A18CBE55}" type="presOf" srcId="{158F1172-E948-4292-BFCE-00E8C4A0935D}" destId="{E60F4017-D876-4DA9-B5AC-55804F91CA6A}" srcOrd="0" destOrd="1" presId="urn:microsoft.com/office/officeart/2005/8/layout/chevron2"/>
    <dgm:cxn modelId="{6E18593C-7499-4FDD-A948-9ADB45B10A5E}" srcId="{F58F78BE-9462-4CAA-9738-0A8D4D7F7A9E}" destId="{0AF7A167-95F2-4921-B00A-2CDD1F525DB1}" srcOrd="2" destOrd="0" parTransId="{00EB5260-60BA-42DF-A596-1087F9C5B926}" sibTransId="{90903FB9-587F-4237-A04E-CB4A72449900}"/>
    <dgm:cxn modelId="{4C257A5C-DBF5-415F-A1CC-034D02012412}" type="presOf" srcId="{F58F78BE-9462-4CAA-9738-0A8D4D7F7A9E}" destId="{941D9E15-4303-4AC0-B20E-42223D3ACD9E}" srcOrd="0" destOrd="0" presId="urn:microsoft.com/office/officeart/2005/8/layout/chevron2"/>
    <dgm:cxn modelId="{9B179741-BCA2-4278-8F33-7577F22330CF}" srcId="{F58F78BE-9462-4CAA-9738-0A8D4D7F7A9E}" destId="{736CD745-ADAB-45BE-BD1A-4F05A3B53BD3}" srcOrd="0" destOrd="0" parTransId="{E20E47A3-1027-441E-8876-34D47CC890FE}" sibTransId="{103BF6FE-B904-4E9F-8EC8-8F9206E668BD}"/>
    <dgm:cxn modelId="{6D1D0167-2315-4AA2-9860-A9A3BB20F04C}" type="presOf" srcId="{E4C58C7F-C566-4626-AC9B-D5D2F65AE9D8}" destId="{F3570B78-CCE4-44A6-86B8-F7C19A7B0AE7}" srcOrd="0" destOrd="0" presId="urn:microsoft.com/office/officeart/2005/8/layout/chevron2"/>
    <dgm:cxn modelId="{8470AE6A-A3B3-4986-AF49-26CF32090F2F}" srcId="{0AF7A167-95F2-4921-B00A-2CDD1F525DB1}" destId="{142BAD03-E95F-4EA7-A05A-AD612BEE0DB8}" srcOrd="0" destOrd="0" parTransId="{86D58F52-9038-4DF0-8C15-CE5E14A9EDD5}" sibTransId="{E1A2E777-100B-4938-A5C9-4E3DE2C2EFE7}"/>
    <dgm:cxn modelId="{45238B4B-BA53-458E-8B2A-F51394A7592C}" type="presOf" srcId="{736CD745-ADAB-45BE-BD1A-4F05A3B53BD3}" destId="{22C47197-855B-4654-8129-2AC2CD857C60}" srcOrd="0" destOrd="0" presId="urn:microsoft.com/office/officeart/2005/8/layout/chevron2"/>
    <dgm:cxn modelId="{F7B0E353-B35E-47B1-BC48-FC6A9A043D07}" type="presOf" srcId="{9CE7EC85-9B22-4272-B759-618ADE8087A0}" destId="{F3570B78-CCE4-44A6-86B8-F7C19A7B0AE7}" srcOrd="0" destOrd="2" presId="urn:microsoft.com/office/officeart/2005/8/layout/chevron2"/>
    <dgm:cxn modelId="{7129EC73-B7B3-4CA0-A974-0C81546783B9}" srcId="{94B258F6-CF6B-4264-82D6-2098CD638999}" destId="{D87B23F6-B181-4819-9126-60542CC17F06}" srcOrd="1" destOrd="0" parTransId="{CBB35F7E-A4F6-4B19-BBDD-7EE51FD178D3}" sibTransId="{7A068BC3-2A25-414E-9A5E-46C2C4A683A6}"/>
    <dgm:cxn modelId="{8BF8A556-86F9-4982-B294-5C315D98B51C}" srcId="{736CD745-ADAB-45BE-BD1A-4F05A3B53BD3}" destId="{143A0739-A495-4777-AB93-C63A1E91CC35}" srcOrd="0" destOrd="0" parTransId="{844C73D8-1DBE-4EB4-A8F6-03EAE6EE9668}" sibTransId="{465976E7-27E3-4E56-AFE2-A7AFD6260912}"/>
    <dgm:cxn modelId="{C8FC0C77-9C11-4B9F-A591-7191B5525931}" type="presOf" srcId="{142BAD03-E95F-4EA7-A05A-AD612BEE0DB8}" destId="{E60F4017-D876-4DA9-B5AC-55804F91CA6A}" srcOrd="0" destOrd="0" presId="urn:microsoft.com/office/officeart/2005/8/layout/chevron2"/>
    <dgm:cxn modelId="{5C1FC77A-2F5E-4841-A5D9-5B9F78D1EF42}" type="presOf" srcId="{0AF7A167-95F2-4921-B00A-2CDD1F525DB1}" destId="{16EAF167-7F52-4CB0-B84E-B1FF9D2F7339}" srcOrd="0" destOrd="0" presId="urn:microsoft.com/office/officeart/2005/8/layout/chevron2"/>
    <dgm:cxn modelId="{57AA157F-49F5-47EB-9C46-A2C0795BE882}" type="presOf" srcId="{9D0A283C-46E4-48E2-8881-318C2144B001}" destId="{E60F4017-D876-4DA9-B5AC-55804F91CA6A}" srcOrd="0" destOrd="2" presId="urn:microsoft.com/office/officeart/2005/8/layout/chevron2"/>
    <dgm:cxn modelId="{119B9990-93ED-445A-B7EC-2992F66A88BE}" srcId="{F58F78BE-9462-4CAA-9738-0A8D4D7F7A9E}" destId="{94B258F6-CF6B-4264-82D6-2098CD638999}" srcOrd="1" destOrd="0" parTransId="{69D3944A-9D20-4BBD-95CF-17594B0F3D35}" sibTransId="{D1363271-E89F-4032-90D3-D4C44460DD0E}"/>
    <dgm:cxn modelId="{C50C7C98-3BB7-427A-97B6-C99D161C0EB2}" srcId="{0AF7A167-95F2-4921-B00A-2CDD1F525DB1}" destId="{9D0A283C-46E4-48E2-8881-318C2144B001}" srcOrd="2" destOrd="0" parTransId="{DF972866-DD1A-4718-99F9-2A1548886919}" sibTransId="{47B57652-3064-42FA-BBF5-646D852CE4A4}"/>
    <dgm:cxn modelId="{73B64EA9-4C9E-42BB-BF67-A770119DC800}" srcId="{736CD745-ADAB-45BE-BD1A-4F05A3B53BD3}" destId="{7AF4A3C2-2874-4BE5-A937-6832C217268F}" srcOrd="1" destOrd="0" parTransId="{16716191-5880-45C7-8B0F-8F01BF86A958}" sibTransId="{AEF516C0-EE0B-4CF2-B4D6-B5E6C7A78009}"/>
    <dgm:cxn modelId="{7351B9D4-D128-408F-AF8F-441184B824B1}" type="presOf" srcId="{A2187CC2-F601-4897-921E-60D67DC6C04C}" destId="{35656A05-9692-43C6-BD59-AF92B07DD3AB}" srcOrd="0" destOrd="2" presId="urn:microsoft.com/office/officeart/2005/8/layout/chevron2"/>
    <dgm:cxn modelId="{116DB7E9-F240-43B4-9ED8-61A795FA0772}" srcId="{94B258F6-CF6B-4264-82D6-2098CD638999}" destId="{E4C58C7F-C566-4626-AC9B-D5D2F65AE9D8}" srcOrd="0" destOrd="0" parTransId="{1EFAE265-2FC7-4EB6-BB3D-DB662FFB1D6D}" sibTransId="{BB91436D-3E25-48E8-AF3D-FFCC3235A57C}"/>
    <dgm:cxn modelId="{4886ABEB-E484-43BD-89CB-57EC253B7762}" type="presOf" srcId="{7AF4A3C2-2874-4BE5-A937-6832C217268F}" destId="{35656A05-9692-43C6-BD59-AF92B07DD3AB}" srcOrd="0" destOrd="1" presId="urn:microsoft.com/office/officeart/2005/8/layout/chevron2"/>
    <dgm:cxn modelId="{CE9D45F2-CA02-43C4-A216-759D524E641E}" type="presOf" srcId="{D87B23F6-B181-4819-9126-60542CC17F06}" destId="{F3570B78-CCE4-44A6-86B8-F7C19A7B0AE7}" srcOrd="0" destOrd="1" presId="urn:microsoft.com/office/officeart/2005/8/layout/chevron2"/>
    <dgm:cxn modelId="{697D553A-BE4C-4FE3-9672-2952A9EF6BB4}" type="presParOf" srcId="{941D9E15-4303-4AC0-B20E-42223D3ACD9E}" destId="{70B86B96-4C3F-4143-9F77-771EB8A7E39A}" srcOrd="0" destOrd="0" presId="urn:microsoft.com/office/officeart/2005/8/layout/chevron2"/>
    <dgm:cxn modelId="{27D25CAC-E90D-4C8D-916B-FF65A1214084}" type="presParOf" srcId="{70B86B96-4C3F-4143-9F77-771EB8A7E39A}" destId="{22C47197-855B-4654-8129-2AC2CD857C60}" srcOrd="0" destOrd="0" presId="urn:microsoft.com/office/officeart/2005/8/layout/chevron2"/>
    <dgm:cxn modelId="{9E21FC2E-859C-4B88-83D2-0882AFD8539B}" type="presParOf" srcId="{70B86B96-4C3F-4143-9F77-771EB8A7E39A}" destId="{35656A05-9692-43C6-BD59-AF92B07DD3AB}" srcOrd="1" destOrd="0" presId="urn:microsoft.com/office/officeart/2005/8/layout/chevron2"/>
    <dgm:cxn modelId="{2701CD5C-5A7D-4CDE-9186-DA46109EF120}" type="presParOf" srcId="{941D9E15-4303-4AC0-B20E-42223D3ACD9E}" destId="{A751FBB0-3095-410D-AF57-29A6867A8378}" srcOrd="1" destOrd="0" presId="urn:microsoft.com/office/officeart/2005/8/layout/chevron2"/>
    <dgm:cxn modelId="{357ABC05-5B3A-4344-BA18-146E5B057D28}" type="presParOf" srcId="{941D9E15-4303-4AC0-B20E-42223D3ACD9E}" destId="{C1D0AFF8-5A49-497F-8861-767F8ECE6D9F}" srcOrd="2" destOrd="0" presId="urn:microsoft.com/office/officeart/2005/8/layout/chevron2"/>
    <dgm:cxn modelId="{0E1333F9-401E-434A-9220-196A64DAA5A9}" type="presParOf" srcId="{C1D0AFF8-5A49-497F-8861-767F8ECE6D9F}" destId="{32A567BB-6609-400F-882A-7D4B3B479DA7}" srcOrd="0" destOrd="0" presId="urn:microsoft.com/office/officeart/2005/8/layout/chevron2"/>
    <dgm:cxn modelId="{6C229CA2-A111-4CA1-BD26-E705523B07E5}" type="presParOf" srcId="{C1D0AFF8-5A49-497F-8861-767F8ECE6D9F}" destId="{F3570B78-CCE4-44A6-86B8-F7C19A7B0AE7}" srcOrd="1" destOrd="0" presId="urn:microsoft.com/office/officeart/2005/8/layout/chevron2"/>
    <dgm:cxn modelId="{E6FF6F95-A324-4DD7-B034-CD480C8E137B}" type="presParOf" srcId="{941D9E15-4303-4AC0-B20E-42223D3ACD9E}" destId="{DC73FC60-724D-4119-B842-47D2357CC237}" srcOrd="3" destOrd="0" presId="urn:microsoft.com/office/officeart/2005/8/layout/chevron2"/>
    <dgm:cxn modelId="{254DCB4A-F4EC-47CF-8AF9-830511B390F5}" type="presParOf" srcId="{941D9E15-4303-4AC0-B20E-42223D3ACD9E}" destId="{F57BB6B3-9031-497E-A56B-A4FE46E4C076}" srcOrd="4" destOrd="0" presId="urn:microsoft.com/office/officeart/2005/8/layout/chevron2"/>
    <dgm:cxn modelId="{14D413A4-9157-4444-8B61-FE7689F2B786}" type="presParOf" srcId="{F57BB6B3-9031-497E-A56B-A4FE46E4C076}" destId="{16EAF167-7F52-4CB0-B84E-B1FF9D2F7339}" srcOrd="0" destOrd="0" presId="urn:microsoft.com/office/officeart/2005/8/layout/chevron2"/>
    <dgm:cxn modelId="{7622A622-BD98-4A3B-9E9E-AFDB3F663888}" type="presParOf" srcId="{F57BB6B3-9031-497E-A56B-A4FE46E4C076}" destId="{E60F4017-D876-4DA9-B5AC-55804F91CA6A}"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DDD46D-600A-43EB-A894-5270D05D34A9}">
      <dsp:nvSpPr>
        <dsp:cNvPr id="0" name=""/>
        <dsp:cNvSpPr/>
      </dsp:nvSpPr>
      <dsp:spPr>
        <a:xfrm>
          <a:off x="238816" y="18523"/>
          <a:ext cx="3429837" cy="2056857"/>
        </a:xfrm>
        <a:prstGeom prst="rect">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900" kern="1200" dirty="0"/>
            <a:t>Supporting the </a:t>
          </a:r>
          <a:r>
            <a:rPr lang="en-GB" sz="1900" b="1" kern="1200" dirty="0"/>
            <a:t>highest quality core inclusive </a:t>
          </a:r>
          <a:r>
            <a:rPr lang="en-GB" sz="1900" kern="1200" dirty="0"/>
            <a:t>education delivery</a:t>
          </a:r>
        </a:p>
        <a:p>
          <a:pPr marL="0" lvl="0" algn="ctr" defTabSz="2889250">
            <a:lnSpc>
              <a:spcPct val="90000"/>
            </a:lnSpc>
            <a:spcBef>
              <a:spcPct val="0"/>
            </a:spcBef>
            <a:spcAft>
              <a:spcPct val="35000"/>
            </a:spcAft>
            <a:buNone/>
          </a:pPr>
          <a:endParaRPr lang="en-GB" sz="1900" kern="1200" dirty="0"/>
        </a:p>
      </dsp:txBody>
      <dsp:txXfrm>
        <a:off x="238816" y="18523"/>
        <a:ext cx="3429837" cy="2056857"/>
      </dsp:txXfrm>
    </dsp:sp>
    <dsp:sp modelId="{37DDA921-5B17-4B41-B458-4385E03FB6D4}">
      <dsp:nvSpPr>
        <dsp:cNvPr id="0" name=""/>
        <dsp:cNvSpPr/>
      </dsp:nvSpPr>
      <dsp:spPr>
        <a:xfrm>
          <a:off x="4017144" y="1482"/>
          <a:ext cx="3484898" cy="2090939"/>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900" kern="1200" dirty="0"/>
            <a:t>Providing </a:t>
          </a:r>
          <a:r>
            <a:rPr lang="en-GB" sz="1900" b="1" kern="1200" dirty="0"/>
            <a:t>additional intervention and support with engagement and integration.</a:t>
          </a:r>
        </a:p>
        <a:p>
          <a:pPr marL="0" lvl="0" algn="ctr" defTabSz="1022350">
            <a:lnSpc>
              <a:spcPct val="90000"/>
            </a:lnSpc>
            <a:spcBef>
              <a:spcPct val="0"/>
            </a:spcBef>
            <a:spcAft>
              <a:spcPct val="35000"/>
            </a:spcAft>
            <a:buNone/>
          </a:pPr>
          <a:endParaRPr lang="en-GB" sz="1900" kern="1200" dirty="0"/>
        </a:p>
      </dsp:txBody>
      <dsp:txXfrm>
        <a:off x="4017144" y="1482"/>
        <a:ext cx="3484898" cy="2090939"/>
      </dsp:txXfrm>
    </dsp:sp>
    <dsp:sp modelId="{BAA893B4-4AA1-4152-8CEB-6A892A8315A9}">
      <dsp:nvSpPr>
        <dsp:cNvPr id="0" name=""/>
        <dsp:cNvSpPr/>
      </dsp:nvSpPr>
      <dsp:spPr>
        <a:xfrm>
          <a:off x="211286" y="2440911"/>
          <a:ext cx="3484898" cy="209093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900" kern="1200" dirty="0"/>
            <a:t>Ensuring that education inclusion support is part of a </a:t>
          </a:r>
          <a:r>
            <a:rPr lang="en-GB" sz="1900" b="1" kern="1200" dirty="0"/>
            <a:t>broader, holistic, and joined-up offer </a:t>
          </a:r>
          <a:r>
            <a:rPr lang="en-GB" sz="1900" kern="1200" dirty="0"/>
            <a:t>of support of support for young people’s care and health needs. </a:t>
          </a:r>
        </a:p>
        <a:p>
          <a:pPr marL="0" lvl="0" algn="ctr" defTabSz="889000">
            <a:lnSpc>
              <a:spcPct val="90000"/>
            </a:lnSpc>
            <a:spcBef>
              <a:spcPct val="0"/>
            </a:spcBef>
            <a:spcAft>
              <a:spcPct val="35000"/>
            </a:spcAft>
            <a:buNone/>
          </a:pPr>
          <a:endParaRPr lang="en-GB" sz="1900" kern="1200" dirty="0"/>
        </a:p>
      </dsp:txBody>
      <dsp:txXfrm>
        <a:off x="211286" y="2440911"/>
        <a:ext cx="3484898" cy="2090939"/>
      </dsp:txXfrm>
    </dsp:sp>
    <dsp:sp modelId="{B31F8AD9-8C2C-4917-B870-517CF76BE73E}">
      <dsp:nvSpPr>
        <dsp:cNvPr id="0" name=""/>
        <dsp:cNvSpPr/>
      </dsp:nvSpPr>
      <dsp:spPr>
        <a:xfrm>
          <a:off x="4044674" y="2440911"/>
          <a:ext cx="3484898" cy="2090939"/>
        </a:xfrm>
        <a:prstGeom prst="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900" kern="1200" dirty="0"/>
            <a:t>Ensuring </a:t>
          </a:r>
          <a:r>
            <a:rPr lang="en-GB" sz="1900" b="1" kern="1200" dirty="0"/>
            <a:t>smooth transition </a:t>
          </a:r>
          <a:r>
            <a:rPr lang="en-GB" sz="1900" kern="1200" dirty="0"/>
            <a:t>between education phases</a:t>
          </a:r>
        </a:p>
        <a:p>
          <a:pPr marL="0" lvl="0" algn="ctr" defTabSz="711200">
            <a:lnSpc>
              <a:spcPct val="90000"/>
            </a:lnSpc>
            <a:spcBef>
              <a:spcPct val="0"/>
            </a:spcBef>
            <a:spcAft>
              <a:spcPct val="35000"/>
            </a:spcAft>
            <a:buNone/>
          </a:pPr>
          <a:endParaRPr lang="en-GB" sz="1900" kern="1200" dirty="0"/>
        </a:p>
      </dsp:txBody>
      <dsp:txXfrm>
        <a:off x="4044674" y="2440911"/>
        <a:ext cx="3484898" cy="20909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C47197-855B-4654-8129-2AC2CD857C60}">
      <dsp:nvSpPr>
        <dsp:cNvPr id="0" name=""/>
        <dsp:cNvSpPr/>
      </dsp:nvSpPr>
      <dsp:spPr>
        <a:xfrm rot="5400000">
          <a:off x="-252143" y="257059"/>
          <a:ext cx="1680954" cy="117666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GB" sz="1700" b="1" kern="1200" dirty="0">
              <a:solidFill>
                <a:schemeClr val="tx1"/>
              </a:solidFill>
            </a:rPr>
            <a:t>Nurture</a:t>
          </a:r>
        </a:p>
      </dsp:txBody>
      <dsp:txXfrm rot="-5400000">
        <a:off x="0" y="593250"/>
        <a:ext cx="1176668" cy="504286"/>
      </dsp:txXfrm>
    </dsp:sp>
    <dsp:sp modelId="{35656A05-9692-43C6-BD59-AF92B07DD3AB}">
      <dsp:nvSpPr>
        <dsp:cNvPr id="0" name=""/>
        <dsp:cNvSpPr/>
      </dsp:nvSpPr>
      <dsp:spPr>
        <a:xfrm rot="5400000">
          <a:off x="4079643" y="-2898059"/>
          <a:ext cx="1092620" cy="689857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t>Structured &amp; evidence-based programme of Whole School Nurture, inc. Boxall Profiling and nurture group training.</a:t>
          </a:r>
        </a:p>
        <a:p>
          <a:pPr marL="171450" lvl="1" indent="-171450" algn="l" defTabSz="711200">
            <a:lnSpc>
              <a:spcPct val="90000"/>
            </a:lnSpc>
            <a:spcBef>
              <a:spcPct val="0"/>
            </a:spcBef>
            <a:spcAft>
              <a:spcPct val="15000"/>
            </a:spcAft>
            <a:buChar char="•"/>
          </a:pPr>
          <a:r>
            <a:rPr lang="en-GB" sz="1600" kern="1200" dirty="0"/>
            <a:t>National Nurturing Schools Award</a:t>
          </a:r>
        </a:p>
        <a:p>
          <a:pPr marL="171450" lvl="1" indent="-171450" algn="l" defTabSz="711200">
            <a:lnSpc>
              <a:spcPct val="90000"/>
            </a:lnSpc>
            <a:spcBef>
              <a:spcPct val="0"/>
            </a:spcBef>
            <a:spcAft>
              <a:spcPct val="15000"/>
            </a:spcAft>
            <a:buChar char="•"/>
          </a:pPr>
          <a:r>
            <a:rPr lang="en-GB" sz="1600" b="1" kern="1200" dirty="0"/>
            <a:t>Nurtureuk</a:t>
          </a:r>
          <a:r>
            <a:rPr lang="en-GB" sz="1600" kern="1200" dirty="0"/>
            <a:t>, 3 year contract</a:t>
          </a:r>
        </a:p>
      </dsp:txBody>
      <dsp:txXfrm rot="-5400000">
        <a:off x="1176668" y="58253"/>
        <a:ext cx="6845234" cy="985946"/>
      </dsp:txXfrm>
    </dsp:sp>
    <dsp:sp modelId="{32A567BB-6609-400F-882A-7D4B3B479DA7}">
      <dsp:nvSpPr>
        <dsp:cNvPr id="0" name=""/>
        <dsp:cNvSpPr/>
      </dsp:nvSpPr>
      <dsp:spPr>
        <a:xfrm rot="5400000">
          <a:off x="-252143" y="1745430"/>
          <a:ext cx="1680954" cy="1176668"/>
        </a:xfrm>
        <a:prstGeom prst="chevron">
          <a:avLst/>
        </a:prstGeom>
        <a:solidFill>
          <a:schemeClr val="accent3">
            <a:lumMod val="60000"/>
            <a:lumOff val="4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GB" sz="1700" b="1" kern="1200" dirty="0">
              <a:solidFill>
                <a:schemeClr val="tx1"/>
              </a:solidFill>
            </a:rPr>
            <a:t>Leadership</a:t>
          </a:r>
        </a:p>
      </dsp:txBody>
      <dsp:txXfrm rot="-5400000">
        <a:off x="0" y="2081621"/>
        <a:ext cx="1176668" cy="504286"/>
      </dsp:txXfrm>
    </dsp:sp>
    <dsp:sp modelId="{F3570B78-CCE4-44A6-86B8-F7C19A7B0AE7}">
      <dsp:nvSpPr>
        <dsp:cNvPr id="0" name=""/>
        <dsp:cNvSpPr/>
      </dsp:nvSpPr>
      <dsp:spPr>
        <a:xfrm rot="5400000">
          <a:off x="4079643" y="-1409688"/>
          <a:ext cx="1092620" cy="689857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solidFill>
                <a:srgbClr val="000000"/>
              </a:solidFill>
              <a:effectLst/>
              <a:latin typeface="+mj-lt"/>
              <a:ea typeface="Calibri" panose="020F0502020204030204" pitchFamily="34" charset="0"/>
              <a:cs typeface="ArialMT"/>
            </a:rPr>
            <a:t>Peer-to-peer reviews for school leaders and Inclusion Leadership Development Programmes </a:t>
          </a:r>
          <a:endParaRPr lang="en-GB" sz="1600" kern="1200" dirty="0">
            <a:latin typeface="+mj-lt"/>
          </a:endParaRPr>
        </a:p>
        <a:p>
          <a:pPr marL="171450" lvl="1" indent="-171450" algn="l" defTabSz="711200">
            <a:lnSpc>
              <a:spcPct val="90000"/>
            </a:lnSpc>
            <a:spcBef>
              <a:spcPct val="0"/>
            </a:spcBef>
            <a:spcAft>
              <a:spcPct val="15000"/>
            </a:spcAft>
            <a:buChar char="•"/>
          </a:pPr>
          <a:r>
            <a:rPr lang="en-GB" sz="1600" kern="1200" dirty="0">
              <a:solidFill>
                <a:srgbClr val="000000"/>
              </a:solidFill>
              <a:effectLst/>
              <a:latin typeface="+mj-lt"/>
              <a:ea typeface="Calibri" panose="020F0502020204030204" pitchFamily="34" charset="0"/>
              <a:cs typeface="ArialMT"/>
            </a:rPr>
            <a:t>funded opportunity for up to 15 Inclusion Leaders of Education </a:t>
          </a:r>
          <a:endParaRPr lang="en-GB" sz="1600" kern="1200" dirty="0">
            <a:latin typeface="+mj-lt"/>
          </a:endParaRPr>
        </a:p>
        <a:p>
          <a:pPr marL="171450" lvl="1" indent="-171450" algn="l" defTabSz="711200">
            <a:lnSpc>
              <a:spcPct val="90000"/>
            </a:lnSpc>
            <a:spcBef>
              <a:spcPct val="0"/>
            </a:spcBef>
            <a:spcAft>
              <a:spcPct val="15000"/>
            </a:spcAft>
            <a:buChar char="•"/>
          </a:pPr>
          <a:r>
            <a:rPr lang="en-GB" sz="1600" b="1" kern="1200" dirty="0">
              <a:latin typeface="+mj-lt"/>
            </a:rPr>
            <a:t>LLSE Consortium (LLSE, EDT, </a:t>
          </a:r>
          <a:r>
            <a:rPr lang="en-GB" sz="1600" b="1" kern="1200" dirty="0" err="1">
              <a:latin typeface="+mj-lt"/>
            </a:rPr>
            <a:t>nasen</a:t>
          </a:r>
          <a:r>
            <a:rPr lang="en-GB" sz="1600" b="1" kern="1200" dirty="0">
              <a:latin typeface="+mj-lt"/>
            </a:rPr>
            <a:t>)</a:t>
          </a:r>
          <a:r>
            <a:rPr lang="en-GB" sz="1600" kern="1200" dirty="0">
              <a:latin typeface="+mj-lt"/>
            </a:rPr>
            <a:t>, 2.5 year contract</a:t>
          </a:r>
        </a:p>
      </dsp:txBody>
      <dsp:txXfrm rot="-5400000">
        <a:off x="1176668" y="1546624"/>
        <a:ext cx="6845234" cy="985946"/>
      </dsp:txXfrm>
    </dsp:sp>
    <dsp:sp modelId="{16EAF167-7F52-4CB0-B84E-B1FF9D2F7339}">
      <dsp:nvSpPr>
        <dsp:cNvPr id="0" name=""/>
        <dsp:cNvSpPr/>
      </dsp:nvSpPr>
      <dsp:spPr>
        <a:xfrm rot="5400000">
          <a:off x="-252143" y="3241930"/>
          <a:ext cx="1680954" cy="1176668"/>
        </a:xfrm>
        <a:prstGeom prst="chevron">
          <a:avLst/>
        </a:prstGeom>
        <a:solidFill>
          <a:schemeClr val="accent2">
            <a:lumMod val="40000"/>
            <a:lumOff val="6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GB" sz="1700" b="1" kern="1200" dirty="0">
              <a:solidFill>
                <a:schemeClr val="tx1"/>
              </a:solidFill>
            </a:rPr>
            <a:t>Supported Employment</a:t>
          </a:r>
        </a:p>
      </dsp:txBody>
      <dsp:txXfrm rot="-5400000">
        <a:off x="0" y="3578121"/>
        <a:ext cx="1176668" cy="504286"/>
      </dsp:txXfrm>
    </dsp:sp>
    <dsp:sp modelId="{E60F4017-D876-4DA9-B5AC-55804F91CA6A}">
      <dsp:nvSpPr>
        <dsp:cNvPr id="0" name=""/>
        <dsp:cNvSpPr/>
      </dsp:nvSpPr>
      <dsp:spPr>
        <a:xfrm rot="5400000">
          <a:off x="4071514" y="124627"/>
          <a:ext cx="1108878" cy="689857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t>Programme of training and consultancy support to embed SE approaches in school careers plans.</a:t>
          </a:r>
        </a:p>
        <a:p>
          <a:pPr marL="171450" lvl="1" indent="-171450" algn="l" defTabSz="711200">
            <a:lnSpc>
              <a:spcPct val="90000"/>
            </a:lnSpc>
            <a:spcBef>
              <a:spcPct val="0"/>
            </a:spcBef>
            <a:spcAft>
              <a:spcPct val="15000"/>
            </a:spcAft>
            <a:buChar char="•"/>
          </a:pPr>
          <a:r>
            <a:rPr lang="en-GB" sz="1600" kern="1200" dirty="0"/>
            <a:t>Includes Travel Training, employer engagement, vocational profiling etc.</a:t>
          </a:r>
        </a:p>
        <a:p>
          <a:pPr marL="171450" lvl="1" indent="-171450" algn="l" defTabSz="711200">
            <a:lnSpc>
              <a:spcPct val="90000"/>
            </a:lnSpc>
            <a:spcBef>
              <a:spcPct val="0"/>
            </a:spcBef>
            <a:spcAft>
              <a:spcPct val="15000"/>
            </a:spcAft>
            <a:buChar char="•"/>
          </a:pPr>
          <a:r>
            <a:rPr lang="en-GB" sz="1600" b="1" kern="1200" dirty="0"/>
            <a:t>Specialist Employment Service</a:t>
          </a:r>
          <a:r>
            <a:rPr lang="en-GB" sz="1600" kern="1200" dirty="0"/>
            <a:t>, 3 year contract.</a:t>
          </a:r>
        </a:p>
      </dsp:txBody>
      <dsp:txXfrm rot="-5400000">
        <a:off x="1176668" y="3073605"/>
        <a:ext cx="6844440" cy="100061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0.83154</cdr:x>
      <cdr:y>0.42258</cdr:y>
    </cdr:from>
    <cdr:to>
      <cdr:x>0.89183</cdr:x>
      <cdr:y>0.47202</cdr:y>
    </cdr:to>
    <cdr:sp macro="" textlink="">
      <cdr:nvSpPr>
        <cdr:cNvPr id="2" name="TextBox 1">
          <a:extLst xmlns:a="http://schemas.openxmlformats.org/drawingml/2006/main">
            <a:ext uri="{FF2B5EF4-FFF2-40B4-BE49-F238E27FC236}">
              <a16:creationId xmlns:a16="http://schemas.microsoft.com/office/drawing/2014/main" id="{5228BC65-C476-4379-A4A0-6384FEF8E97E}"/>
            </a:ext>
          </a:extLst>
        </cdr:cNvPr>
        <cdr:cNvSpPr txBox="1"/>
      </cdr:nvSpPr>
      <cdr:spPr>
        <a:xfrm xmlns:a="http://schemas.openxmlformats.org/drawingml/2006/main">
          <a:off x="6625949" y="2367725"/>
          <a:ext cx="480392" cy="27699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dirty="0"/>
            <a:t>10%</a:t>
          </a:r>
        </a:p>
      </cdr:txBody>
    </cdr:sp>
  </cdr:relSizeAnchor>
</c:userShapes>
</file>

<file path=ppt/drawings/drawing2.xml><?xml version="1.0" encoding="utf-8"?>
<c:userShapes xmlns:c="http://schemas.openxmlformats.org/drawingml/2006/chart">
  <cdr:relSizeAnchor xmlns:cdr="http://schemas.openxmlformats.org/drawingml/2006/chartDrawing">
    <cdr:from>
      <cdr:x>0.82963</cdr:x>
      <cdr:y>0.43595</cdr:y>
    </cdr:from>
    <cdr:to>
      <cdr:x>0.89278</cdr:x>
      <cdr:y>0.48792</cdr:y>
    </cdr:to>
    <cdr:sp macro="" textlink="">
      <cdr:nvSpPr>
        <cdr:cNvPr id="2" name="TextBox 1">
          <a:extLst xmlns:a="http://schemas.openxmlformats.org/drawingml/2006/main">
            <a:ext uri="{FF2B5EF4-FFF2-40B4-BE49-F238E27FC236}">
              <a16:creationId xmlns:a16="http://schemas.microsoft.com/office/drawing/2014/main" id="{C8C28F89-BCF6-4349-B9F9-A58D2B76B2E3}"/>
            </a:ext>
          </a:extLst>
        </cdr:cNvPr>
        <cdr:cNvSpPr txBox="1"/>
      </cdr:nvSpPr>
      <cdr:spPr>
        <a:xfrm xmlns:a="http://schemas.openxmlformats.org/drawingml/2006/main">
          <a:off x="6312024" y="2323471"/>
          <a:ext cx="480392" cy="276999"/>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GB" sz="1200" dirty="0"/>
            <a:t>12</a:t>
          </a:r>
          <a:r>
            <a:rPr lang="en-GB" sz="1100" dirty="0"/>
            <a:t>%</a:t>
          </a:r>
        </a:p>
      </cdr:txBody>
    </cdr:sp>
  </cdr:relSizeAnchor>
</c:userShapes>
</file>

<file path=ppt/drawings/drawing3.xml><?xml version="1.0" encoding="utf-8"?>
<c:userShapes xmlns:c="http://schemas.openxmlformats.org/drawingml/2006/chart">
  <cdr:relSizeAnchor xmlns:cdr="http://schemas.openxmlformats.org/drawingml/2006/chartDrawing">
    <cdr:from>
      <cdr:x>0.8363</cdr:x>
      <cdr:y>0.54842</cdr:y>
    </cdr:from>
    <cdr:to>
      <cdr:x>0.89826</cdr:x>
      <cdr:y>0.60093</cdr:y>
    </cdr:to>
    <cdr:sp macro="" textlink="">
      <cdr:nvSpPr>
        <cdr:cNvPr id="2" name="TextBox 1">
          <a:extLst xmlns:a="http://schemas.openxmlformats.org/drawingml/2006/main">
            <a:ext uri="{FF2B5EF4-FFF2-40B4-BE49-F238E27FC236}">
              <a16:creationId xmlns:a16="http://schemas.microsoft.com/office/drawing/2014/main" id="{80A3502D-EE21-41E9-8834-5013758D9460}"/>
            </a:ext>
          </a:extLst>
        </cdr:cNvPr>
        <cdr:cNvSpPr txBox="1"/>
      </cdr:nvSpPr>
      <cdr:spPr>
        <a:xfrm xmlns:a="http://schemas.openxmlformats.org/drawingml/2006/main">
          <a:off x="6483146" y="2892652"/>
          <a:ext cx="480392" cy="276999"/>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GB" sz="1100" dirty="0"/>
            <a:t>12%</a:t>
          </a:r>
        </a:p>
      </cdr:txBody>
    </cdr:sp>
  </cdr:relSizeAnchor>
</c:userShapes>
</file>

<file path=ppt/drawings/drawing4.xml><?xml version="1.0" encoding="utf-8"?>
<c:userShapes xmlns:c="http://schemas.openxmlformats.org/drawingml/2006/chart">
  <cdr:relSizeAnchor xmlns:cdr="http://schemas.openxmlformats.org/drawingml/2006/chartDrawing">
    <cdr:from>
      <cdr:x>0.83403</cdr:x>
      <cdr:y>0.22781</cdr:y>
    </cdr:from>
    <cdr:to>
      <cdr:x>0.89406</cdr:x>
      <cdr:y>0.27767</cdr:y>
    </cdr:to>
    <cdr:sp macro="" textlink="">
      <cdr:nvSpPr>
        <cdr:cNvPr id="2" name="TextBox 1">
          <a:extLst xmlns:a="http://schemas.openxmlformats.org/drawingml/2006/main">
            <a:ext uri="{FF2B5EF4-FFF2-40B4-BE49-F238E27FC236}">
              <a16:creationId xmlns:a16="http://schemas.microsoft.com/office/drawing/2014/main" id="{93939318-8A5D-4902-BB78-7CCDAB78EEAC}"/>
            </a:ext>
          </a:extLst>
        </cdr:cNvPr>
        <cdr:cNvSpPr txBox="1"/>
      </cdr:nvSpPr>
      <cdr:spPr>
        <a:xfrm xmlns:a="http://schemas.openxmlformats.org/drawingml/2006/main">
          <a:off x="6674971" y="1265562"/>
          <a:ext cx="480392" cy="2769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dirty="0"/>
            <a:t>9</a:t>
          </a:r>
          <a:r>
            <a:rPr lang="en-GB" sz="1100" dirty="0"/>
            <a:t>%</a:t>
          </a:r>
        </a:p>
      </cdr:txBody>
    </cdr:sp>
  </cdr:relSizeAnchor>
  <cdr:relSizeAnchor xmlns:cdr="http://schemas.openxmlformats.org/drawingml/2006/chartDrawing">
    <cdr:from>
      <cdr:x>0.86405</cdr:x>
      <cdr:y>0.51668</cdr:y>
    </cdr:from>
    <cdr:to>
      <cdr:x>0.92407</cdr:x>
      <cdr:y>0.56654</cdr:y>
    </cdr:to>
    <cdr:sp macro="" textlink="">
      <cdr:nvSpPr>
        <cdr:cNvPr id="3" name="TextBox 1">
          <a:extLst xmlns:a="http://schemas.openxmlformats.org/drawingml/2006/main">
            <a:ext uri="{FF2B5EF4-FFF2-40B4-BE49-F238E27FC236}">
              <a16:creationId xmlns:a16="http://schemas.microsoft.com/office/drawing/2014/main" id="{84226743-F497-4732-A52A-C1369784AD50}"/>
            </a:ext>
          </a:extLst>
        </cdr:cNvPr>
        <cdr:cNvSpPr txBox="1"/>
      </cdr:nvSpPr>
      <cdr:spPr>
        <a:xfrm xmlns:a="http://schemas.openxmlformats.org/drawingml/2006/main">
          <a:off x="6915167" y="2870406"/>
          <a:ext cx="480392" cy="2769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dirty="0"/>
            <a:t>5</a:t>
          </a:r>
          <a:r>
            <a:rPr lang="en-GB" sz="1100" dirty="0"/>
            <a:t>%</a:t>
          </a:r>
        </a:p>
      </cdr:txBody>
    </cdr:sp>
  </cdr:relSizeAnchor>
  <cdr:relSizeAnchor xmlns:cdr="http://schemas.openxmlformats.org/drawingml/2006/chartDrawing">
    <cdr:from>
      <cdr:x>0.86077</cdr:x>
      <cdr:y>0.45429</cdr:y>
    </cdr:from>
    <cdr:to>
      <cdr:x>0.92079</cdr:x>
      <cdr:y>0.50415</cdr:y>
    </cdr:to>
    <cdr:sp macro="" textlink="">
      <cdr:nvSpPr>
        <cdr:cNvPr id="4" name="TextBox 1">
          <a:extLst xmlns:a="http://schemas.openxmlformats.org/drawingml/2006/main">
            <a:ext uri="{FF2B5EF4-FFF2-40B4-BE49-F238E27FC236}">
              <a16:creationId xmlns:a16="http://schemas.microsoft.com/office/drawing/2014/main" id="{9C52E591-AA57-4D21-90C2-05FEBBE91481}"/>
            </a:ext>
          </a:extLst>
        </cdr:cNvPr>
        <cdr:cNvSpPr txBox="1"/>
      </cdr:nvSpPr>
      <cdr:spPr>
        <a:xfrm xmlns:a="http://schemas.openxmlformats.org/drawingml/2006/main">
          <a:off x="6888912" y="2523796"/>
          <a:ext cx="480392" cy="2769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dirty="0"/>
            <a:t>3</a:t>
          </a:r>
          <a:r>
            <a:rPr lang="en-GB" sz="1100" dirty="0"/>
            <a: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6038" y="0"/>
            <a:ext cx="2951162" cy="496888"/>
          </a:xfrm>
          <a:prstGeom prst="rect">
            <a:avLst/>
          </a:prstGeom>
        </p:spPr>
        <p:txBody>
          <a:bodyPr vert="horz" lIns="91440" tIns="45720" rIns="91440" bIns="45720" rtlCol="0"/>
          <a:lstStyle>
            <a:lvl1pPr algn="r">
              <a:defRPr sz="1200"/>
            </a:lvl1pPr>
          </a:lstStyle>
          <a:p>
            <a:fld id="{9FDAE120-7734-4387-95F5-BBB78D284473}" type="datetimeFigureOut">
              <a:rPr lang="en-GB" smtClean="0"/>
              <a:t>23/11/2021</a:t>
            </a:fld>
            <a:endParaRPr lang="en-GB"/>
          </a:p>
        </p:txBody>
      </p:sp>
      <p:sp>
        <p:nvSpPr>
          <p:cNvPr id="4" name="Footer Placeholder 3"/>
          <p:cNvSpPr>
            <a:spLocks noGrp="1"/>
          </p:cNvSpPr>
          <p:nvPr>
            <p:ph type="ftr" sz="quarter" idx="2"/>
          </p:nvPr>
        </p:nvSpPr>
        <p:spPr>
          <a:xfrm>
            <a:off x="0" y="9442450"/>
            <a:ext cx="2951163"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6038" y="9442450"/>
            <a:ext cx="2951162" cy="496888"/>
          </a:xfrm>
          <a:prstGeom prst="rect">
            <a:avLst/>
          </a:prstGeom>
        </p:spPr>
        <p:txBody>
          <a:bodyPr vert="horz" lIns="91440" tIns="45720" rIns="91440" bIns="45720" rtlCol="0" anchor="b"/>
          <a:lstStyle>
            <a:lvl1pPr algn="r">
              <a:defRPr sz="1200"/>
            </a:lvl1pPr>
          </a:lstStyle>
          <a:p>
            <a:fld id="{5A7D3AC7-C2A6-4CF0-8D95-4270AC24DC27}" type="slidenum">
              <a:rPr lang="en-GB" smtClean="0"/>
              <a:t>‹#›</a:t>
            </a:fld>
            <a:endParaRPr lang="en-GB"/>
          </a:p>
        </p:txBody>
      </p:sp>
    </p:spTree>
    <p:extLst>
      <p:ext uri="{BB962C8B-B14F-4D97-AF65-F5344CB8AC3E}">
        <p14:creationId xmlns:p14="http://schemas.microsoft.com/office/powerpoint/2010/main" val="2350155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217" cy="497603"/>
          </a:xfrm>
          <a:prstGeom prst="rect">
            <a:avLst/>
          </a:prstGeom>
        </p:spPr>
        <p:txBody>
          <a:bodyPr vert="horz" lIns="91577" tIns="45789" rIns="91577" bIns="45789" rtlCol="0"/>
          <a:lstStyle>
            <a:lvl1pPr algn="l">
              <a:defRPr sz="1200"/>
            </a:lvl1pPr>
          </a:lstStyle>
          <a:p>
            <a:endParaRPr lang="en-GB"/>
          </a:p>
        </p:txBody>
      </p:sp>
      <p:sp>
        <p:nvSpPr>
          <p:cNvPr id="3" name="Date Placeholder 2"/>
          <p:cNvSpPr>
            <a:spLocks noGrp="1"/>
          </p:cNvSpPr>
          <p:nvPr>
            <p:ph type="dt" idx="1"/>
          </p:nvPr>
        </p:nvSpPr>
        <p:spPr>
          <a:xfrm>
            <a:off x="3855981" y="0"/>
            <a:ext cx="2951217" cy="497603"/>
          </a:xfrm>
          <a:prstGeom prst="rect">
            <a:avLst/>
          </a:prstGeom>
        </p:spPr>
        <p:txBody>
          <a:bodyPr vert="horz" lIns="91577" tIns="45789" rIns="91577" bIns="45789" rtlCol="0"/>
          <a:lstStyle>
            <a:lvl1pPr algn="r">
              <a:defRPr sz="1200"/>
            </a:lvl1pPr>
          </a:lstStyle>
          <a:p>
            <a:fld id="{4EEDCF24-13EC-4437-8F24-82A21ACF334F}" type="datetimeFigureOut">
              <a:rPr lang="en-GB" smtClean="0"/>
              <a:t>23/11/2021</a:t>
            </a:fld>
            <a:endParaRPr lang="en-GB"/>
          </a:p>
        </p:txBody>
      </p:sp>
      <p:sp>
        <p:nvSpPr>
          <p:cNvPr id="4" name="Slide Image Placeholder 3"/>
          <p:cNvSpPr>
            <a:spLocks noGrp="1" noRot="1" noChangeAspect="1"/>
          </p:cNvSpPr>
          <p:nvPr>
            <p:ph type="sldImg" idx="2"/>
          </p:nvPr>
        </p:nvSpPr>
        <p:spPr>
          <a:xfrm>
            <a:off x="919163" y="746125"/>
            <a:ext cx="4970462" cy="3727450"/>
          </a:xfrm>
          <a:prstGeom prst="rect">
            <a:avLst/>
          </a:prstGeom>
          <a:noFill/>
          <a:ln w="12700">
            <a:solidFill>
              <a:prstClr val="black"/>
            </a:solidFill>
          </a:ln>
        </p:spPr>
        <p:txBody>
          <a:bodyPr vert="horz" lIns="91577" tIns="45789" rIns="91577" bIns="45789" rtlCol="0" anchor="ctr"/>
          <a:lstStyle/>
          <a:p>
            <a:endParaRPr lang="en-GB"/>
          </a:p>
        </p:txBody>
      </p:sp>
      <p:sp>
        <p:nvSpPr>
          <p:cNvPr id="5" name="Notes Placeholder 4"/>
          <p:cNvSpPr>
            <a:spLocks noGrp="1"/>
          </p:cNvSpPr>
          <p:nvPr>
            <p:ph type="body" sz="quarter" idx="3"/>
          </p:nvPr>
        </p:nvSpPr>
        <p:spPr>
          <a:xfrm>
            <a:off x="680562" y="4721662"/>
            <a:ext cx="5447666" cy="4473654"/>
          </a:xfrm>
          <a:prstGeom prst="rect">
            <a:avLst/>
          </a:prstGeom>
        </p:spPr>
        <p:txBody>
          <a:bodyPr vert="horz" lIns="91577" tIns="45789" rIns="91577" bIns="457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1733"/>
            <a:ext cx="2951217" cy="497602"/>
          </a:xfrm>
          <a:prstGeom prst="rect">
            <a:avLst/>
          </a:prstGeom>
        </p:spPr>
        <p:txBody>
          <a:bodyPr vert="horz" lIns="91577" tIns="45789" rIns="91577" bIns="45789" rtlCol="0" anchor="b"/>
          <a:lstStyle>
            <a:lvl1pPr algn="l">
              <a:defRPr sz="1200"/>
            </a:lvl1pPr>
          </a:lstStyle>
          <a:p>
            <a:endParaRPr lang="en-GB"/>
          </a:p>
        </p:txBody>
      </p:sp>
      <p:sp>
        <p:nvSpPr>
          <p:cNvPr id="7" name="Slide Number Placeholder 6"/>
          <p:cNvSpPr>
            <a:spLocks noGrp="1"/>
          </p:cNvSpPr>
          <p:nvPr>
            <p:ph type="sldNum" sz="quarter" idx="5"/>
          </p:nvPr>
        </p:nvSpPr>
        <p:spPr>
          <a:xfrm>
            <a:off x="3855981" y="9441733"/>
            <a:ext cx="2951217" cy="497602"/>
          </a:xfrm>
          <a:prstGeom prst="rect">
            <a:avLst/>
          </a:prstGeom>
        </p:spPr>
        <p:txBody>
          <a:bodyPr vert="horz" lIns="91577" tIns="45789" rIns="91577" bIns="45789" rtlCol="0" anchor="b"/>
          <a:lstStyle>
            <a:lvl1pPr algn="r">
              <a:defRPr sz="1200"/>
            </a:lvl1pPr>
          </a:lstStyle>
          <a:p>
            <a:fld id="{02E8BADD-553A-41AE-9AE3-C012E455B462}" type="slidenum">
              <a:rPr lang="en-GB" smtClean="0"/>
              <a:t>‹#›</a:t>
            </a:fld>
            <a:endParaRPr lang="en-GB"/>
          </a:p>
        </p:txBody>
      </p:sp>
    </p:spTree>
    <p:extLst>
      <p:ext uri="{BB962C8B-B14F-4D97-AF65-F5344CB8AC3E}">
        <p14:creationId xmlns:p14="http://schemas.microsoft.com/office/powerpoint/2010/main" val="2280004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2E8BADD-553A-41AE-9AE3-C012E455B462}" type="slidenum">
              <a:rPr lang="en-GB" smtClean="0"/>
              <a:t>1</a:t>
            </a:fld>
            <a:endParaRPr lang="en-GB" dirty="0"/>
          </a:p>
        </p:txBody>
      </p:sp>
    </p:spTree>
    <p:extLst>
      <p:ext uri="{BB962C8B-B14F-4D97-AF65-F5344CB8AC3E}">
        <p14:creationId xmlns:p14="http://schemas.microsoft.com/office/powerpoint/2010/main" val="19058229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buFont typeface="Symbol" panose="05050102010706020507" pitchFamily="18" charset="2"/>
              <a:buChar char=""/>
            </a:pPr>
            <a:r>
              <a:rPr lang="en-GB" sz="1200" dirty="0">
                <a:solidFill>
                  <a:srgbClr val="000000"/>
                </a:solidFill>
                <a:effectLst/>
                <a:latin typeface="ArialMT"/>
                <a:ea typeface="Arial" panose="020B0604020202020204" pitchFamily="34" charset="0"/>
                <a:cs typeface="ArialMT"/>
              </a:rPr>
              <a:t>New services coming on-stream now, fully funded for schools  – phased implementation for schools, multiple joining points from Jan, emphasis on flexibility.  </a:t>
            </a:r>
            <a:endParaRPr lang="en-GB" sz="1200" dirty="0">
              <a:effectLst/>
              <a:latin typeface="Arial" panose="020B0604020202020204" pitchFamily="34" charset="0"/>
              <a:ea typeface="Arial" panose="020B0604020202020204" pitchFamily="34" charset="0"/>
            </a:endParaRPr>
          </a:p>
          <a:p>
            <a:pPr marL="342900" lvl="0" indent="-342900">
              <a:buFont typeface="Symbol" panose="05050102010706020507" pitchFamily="18" charset="2"/>
              <a:buChar char=""/>
            </a:pPr>
            <a:r>
              <a:rPr lang="en-GB" sz="1200" dirty="0">
                <a:solidFill>
                  <a:srgbClr val="000000"/>
                </a:solidFill>
                <a:effectLst/>
                <a:latin typeface="ArialMT"/>
                <a:ea typeface="Arial" panose="020B0604020202020204" pitchFamily="34" charset="0"/>
                <a:cs typeface="ArialMT"/>
              </a:rPr>
              <a:t>Comms activity beginning now – this term will be about engagement with schools and partners to raise awareness of the opportunities (webinars and engagement opportunities planned)</a:t>
            </a:r>
          </a:p>
          <a:p>
            <a:pPr marL="800100" lvl="1" indent="-342900">
              <a:buFont typeface="Symbol" panose="05050102010706020507" pitchFamily="18" charset="2"/>
              <a:buChar char=""/>
            </a:pPr>
            <a:r>
              <a:rPr lang="en-GB" sz="1200" dirty="0">
                <a:solidFill>
                  <a:srgbClr val="000000"/>
                </a:solidFill>
                <a:effectLst/>
                <a:latin typeface="ArialMT"/>
                <a:ea typeface="Arial" panose="020B0604020202020204" pitchFamily="34" charset="0"/>
                <a:cs typeface="ArialMT"/>
              </a:rPr>
              <a:t>Schools – scheduling comms, prioritisation exercises for targeted comms, identifying early adopters / existing case studies (nurture).  Webinar opportunities planned, as well as linking into other opportunities – SENCO briefings etc.</a:t>
            </a:r>
          </a:p>
          <a:p>
            <a:pPr marL="800100" lvl="1" indent="-342900">
              <a:buFont typeface="Symbol" panose="05050102010706020507" pitchFamily="18" charset="2"/>
              <a:buChar char=""/>
            </a:pPr>
            <a:r>
              <a:rPr lang="en-GB" sz="1200" dirty="0">
                <a:solidFill>
                  <a:srgbClr val="000000"/>
                </a:solidFill>
                <a:effectLst/>
                <a:latin typeface="ArialMT"/>
                <a:ea typeface="Arial" panose="020B0604020202020204" pitchFamily="34" charset="0"/>
                <a:cs typeface="ArialMT"/>
              </a:rPr>
              <a:t>Partner engagement: specifications have been written with emphasis on sustainability through working with partners, as well as schools.  Particularly so for nurture – tiered opportunities – making direct approaches to key teams and partners to identify opportunities for a) access to training b) networking groups c) strategic input / steering group – inc. evaluation.  </a:t>
            </a:r>
            <a:r>
              <a:rPr lang="en-GB" sz="1200" dirty="0">
                <a:solidFill>
                  <a:srgbClr val="000000"/>
                </a:solidFill>
                <a:effectLst/>
                <a:latin typeface="ArialMT"/>
                <a:ea typeface="Arial" panose="020B0604020202020204" pitchFamily="34" charset="0"/>
              </a:rPr>
              <a:t>Individual introductory meetings being booked with key partners over next few weeks.</a:t>
            </a:r>
          </a:p>
          <a:p>
            <a:pPr marL="342900" lvl="0" indent="-342900">
              <a:buFont typeface="Symbol" panose="05050102010706020507" pitchFamily="18" charset="2"/>
              <a:buChar char=""/>
            </a:pPr>
            <a:r>
              <a:rPr lang="en-GB" sz="1200" dirty="0">
                <a:solidFill>
                  <a:srgbClr val="000000"/>
                </a:solidFill>
                <a:latin typeface="ArialMT"/>
                <a:ea typeface="Arial" panose="020B0604020202020204" pitchFamily="34" charset="0"/>
              </a:rPr>
              <a:t>First active delivery cohorts beginning from January (preparatory work from Nurture in Dec).</a:t>
            </a:r>
          </a:p>
          <a:p>
            <a:pPr marL="342900" lvl="0" indent="-342900">
              <a:buFont typeface="Symbol" panose="05050102010706020507" pitchFamily="18" charset="2"/>
              <a:buChar char=""/>
            </a:pPr>
            <a:r>
              <a:rPr lang="en-GB" sz="1200" dirty="0">
                <a:solidFill>
                  <a:srgbClr val="000000"/>
                </a:solidFill>
                <a:latin typeface="ArialMT"/>
                <a:ea typeface="Arial" panose="020B0604020202020204" pitchFamily="34" charset="0"/>
              </a:rPr>
              <a:t>Flexibility in all cohorts for schools – method of delivery, flexible completion windows, active follow-up from services etc.</a:t>
            </a:r>
          </a:p>
          <a:p>
            <a:endParaRPr lang="en-GB" dirty="0"/>
          </a:p>
        </p:txBody>
      </p:sp>
      <p:sp>
        <p:nvSpPr>
          <p:cNvPr id="4" name="Slide Number Placeholder 3"/>
          <p:cNvSpPr>
            <a:spLocks noGrp="1"/>
          </p:cNvSpPr>
          <p:nvPr>
            <p:ph type="sldNum" sz="quarter" idx="5"/>
          </p:nvPr>
        </p:nvSpPr>
        <p:spPr/>
        <p:txBody>
          <a:bodyPr/>
          <a:lstStyle/>
          <a:p>
            <a:fld id="{B9D21509-E001-45F1-A613-9FBE8D75D330}" type="slidenum">
              <a:rPr lang="en-GB" smtClean="0"/>
              <a:t>30</a:t>
            </a:fld>
            <a:endParaRPr lang="en-GB"/>
          </a:p>
        </p:txBody>
      </p:sp>
    </p:spTree>
    <p:extLst>
      <p:ext uri="{BB962C8B-B14F-4D97-AF65-F5344CB8AC3E}">
        <p14:creationId xmlns:p14="http://schemas.microsoft.com/office/powerpoint/2010/main" val="3337679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2E8BADD-553A-41AE-9AE3-C012E455B462}" type="slidenum">
              <a:rPr lang="en-GB" smtClean="0"/>
              <a:t>31</a:t>
            </a:fld>
            <a:endParaRPr lang="en-GB" dirty="0"/>
          </a:p>
        </p:txBody>
      </p:sp>
    </p:spTree>
    <p:extLst>
      <p:ext uri="{BB962C8B-B14F-4D97-AF65-F5344CB8AC3E}">
        <p14:creationId xmlns:p14="http://schemas.microsoft.com/office/powerpoint/2010/main" val="306167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2E8BADD-553A-41AE-9AE3-C012E455B462}" type="slidenum">
              <a:rPr lang="en-GB" smtClean="0"/>
              <a:t>36</a:t>
            </a:fld>
            <a:endParaRPr lang="en-GB" dirty="0"/>
          </a:p>
        </p:txBody>
      </p:sp>
    </p:spTree>
    <p:extLst>
      <p:ext uri="{BB962C8B-B14F-4D97-AF65-F5344CB8AC3E}">
        <p14:creationId xmlns:p14="http://schemas.microsoft.com/office/powerpoint/2010/main" val="2459202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Use of probability matrices based on trend in the last 2 years to predict likely requirement of places until 2026. </a:t>
            </a:r>
          </a:p>
        </p:txBody>
      </p:sp>
      <p:sp>
        <p:nvSpPr>
          <p:cNvPr id="4" name="Slide Number Placeholder 3"/>
          <p:cNvSpPr>
            <a:spLocks noGrp="1"/>
          </p:cNvSpPr>
          <p:nvPr>
            <p:ph type="sldNum" sz="quarter" idx="5"/>
          </p:nvPr>
        </p:nvSpPr>
        <p:spPr/>
        <p:txBody>
          <a:bodyPr/>
          <a:lstStyle/>
          <a:p>
            <a:fld id="{02E8BADD-553A-41AE-9AE3-C012E455B462}" type="slidenum">
              <a:rPr lang="en-GB" smtClean="0"/>
              <a:t>7</a:t>
            </a:fld>
            <a:endParaRPr lang="en-GB"/>
          </a:p>
        </p:txBody>
      </p:sp>
    </p:spTree>
    <p:extLst>
      <p:ext uri="{BB962C8B-B14F-4D97-AF65-F5344CB8AC3E}">
        <p14:creationId xmlns:p14="http://schemas.microsoft.com/office/powerpoint/2010/main" val="1671924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2E8BADD-553A-41AE-9AE3-C012E455B462}" type="slidenum">
              <a:rPr lang="en-GB" smtClean="0"/>
              <a:t>9</a:t>
            </a:fld>
            <a:endParaRPr lang="en-GB" dirty="0"/>
          </a:p>
        </p:txBody>
      </p:sp>
    </p:spTree>
    <p:extLst>
      <p:ext uri="{BB962C8B-B14F-4D97-AF65-F5344CB8AC3E}">
        <p14:creationId xmlns:p14="http://schemas.microsoft.com/office/powerpoint/2010/main" val="422882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shows that Kent has responded to increases in demand for specialist placement. They have built more capacity (high increases that OLAs) but this hasn’t stopped increases in independent. </a:t>
            </a:r>
          </a:p>
        </p:txBody>
      </p:sp>
      <p:sp>
        <p:nvSpPr>
          <p:cNvPr id="4" name="Slide Number Placeholder 3"/>
          <p:cNvSpPr>
            <a:spLocks noGrp="1"/>
          </p:cNvSpPr>
          <p:nvPr>
            <p:ph type="sldNum" sz="quarter" idx="5"/>
          </p:nvPr>
        </p:nvSpPr>
        <p:spPr/>
        <p:txBody>
          <a:bodyPr/>
          <a:lstStyle/>
          <a:p>
            <a:fld id="{02E8BADD-553A-41AE-9AE3-C012E455B462}" type="slidenum">
              <a:rPr lang="en-GB" smtClean="0"/>
              <a:t>18</a:t>
            </a:fld>
            <a:endParaRPr lang="en-GB"/>
          </a:p>
        </p:txBody>
      </p:sp>
    </p:spTree>
    <p:extLst>
      <p:ext uri="{BB962C8B-B14F-4D97-AF65-F5344CB8AC3E}">
        <p14:creationId xmlns:p14="http://schemas.microsoft.com/office/powerpoint/2010/main" val="1229377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2E8BADD-553A-41AE-9AE3-C012E455B462}" type="slidenum">
              <a:rPr lang="en-GB" smtClean="0"/>
              <a:t>19</a:t>
            </a:fld>
            <a:endParaRPr lang="en-GB" dirty="0"/>
          </a:p>
        </p:txBody>
      </p:sp>
    </p:spTree>
    <p:extLst>
      <p:ext uri="{BB962C8B-B14F-4D97-AF65-F5344CB8AC3E}">
        <p14:creationId xmlns:p14="http://schemas.microsoft.com/office/powerpoint/2010/main" val="1537836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2E8BADD-553A-41AE-9AE3-C012E455B462}" type="slidenum">
              <a:rPr lang="en-GB" smtClean="0"/>
              <a:t>23</a:t>
            </a:fld>
            <a:endParaRPr lang="en-GB" dirty="0"/>
          </a:p>
        </p:txBody>
      </p:sp>
    </p:spTree>
    <p:extLst>
      <p:ext uri="{BB962C8B-B14F-4D97-AF65-F5344CB8AC3E}">
        <p14:creationId xmlns:p14="http://schemas.microsoft.com/office/powerpoint/2010/main" val="3799624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CATIE is based upon the LGA / ISOS principles and refines them into 4 key areas for focus in Kent:</a:t>
            </a:r>
          </a:p>
          <a:p>
            <a:pPr marL="0" indent="0">
              <a:buNone/>
            </a:pPr>
            <a:endParaRPr lang="en-GB" dirty="0"/>
          </a:p>
          <a:p>
            <a:pPr marL="171450" indent="-171450">
              <a:buFont typeface="Arial" panose="020B0604020202020204" pitchFamily="34" charset="0"/>
              <a:buChar char="•"/>
            </a:pPr>
            <a:r>
              <a:rPr lang="en-GB" dirty="0"/>
              <a:t>Core inclusive education delivery (Combining MCS, training and peer support)</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Additional intervention and support with education inclusion – alternative provision funding, Kent Health needs, local authority inclusion and attendance support – supporting attendance in school.</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Linked to a broader, holistic offer (multi-agency) – integrated children’s service, early help services, broader multi-agency partnerships – Health (mental health, ND pathway).</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Smooth and effective transitions – identified by Kent leaders as a key priority underpinning all other elements.</a:t>
            </a:r>
          </a:p>
          <a:p>
            <a:pPr marL="228600" indent="-228600">
              <a:buAutoNum type="arabicPeriod"/>
            </a:pPr>
            <a:endParaRPr lang="en-GB" dirty="0"/>
          </a:p>
        </p:txBody>
      </p:sp>
      <p:sp>
        <p:nvSpPr>
          <p:cNvPr id="4" name="Slide Number Placeholder 3"/>
          <p:cNvSpPr>
            <a:spLocks noGrp="1"/>
          </p:cNvSpPr>
          <p:nvPr>
            <p:ph type="sldNum" sz="quarter" idx="5"/>
          </p:nvPr>
        </p:nvSpPr>
        <p:spPr/>
        <p:txBody>
          <a:bodyPr/>
          <a:lstStyle/>
          <a:p>
            <a:fld id="{B9D21509-E001-45F1-A613-9FBE8D75D330}" type="slidenum">
              <a:rPr lang="en-GB" smtClean="0"/>
              <a:t>27</a:t>
            </a:fld>
            <a:endParaRPr lang="en-GB"/>
          </a:p>
        </p:txBody>
      </p:sp>
    </p:spTree>
    <p:extLst>
      <p:ext uri="{BB962C8B-B14F-4D97-AF65-F5344CB8AC3E}">
        <p14:creationId xmlns:p14="http://schemas.microsoft.com/office/powerpoint/2010/main" val="3311258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Diagram takes the previous models and ‘tiers’ them to show how the different inclusion commissions / service developments could align across this continuum of provision.   Areas in bold indicate those where commissioning is co-ordinating / leading; many of the other areas will be support / contribution from commissioning and led by the services. </a:t>
            </a:r>
          </a:p>
          <a:p>
            <a:endParaRPr lang="en-GB" dirty="0"/>
          </a:p>
          <a:p>
            <a:r>
              <a:rPr lang="en-GB" dirty="0"/>
              <a:t>(Core Inclusive Delivery shown as two related boxes here – whole-school activity (universal) and SEN-focussed (i.e. delivery around the MCS).  </a:t>
            </a:r>
          </a:p>
          <a:p>
            <a:r>
              <a:rPr lang="en-GB" dirty="0"/>
              <a:t>Brief overview of the upcoming priorities: (bottom up)</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a) </a:t>
            </a:r>
            <a:r>
              <a:rPr lang="en-GB" sz="1200" b="1" dirty="0">
                <a:effectLst/>
                <a:latin typeface="Arial" panose="020B0604020202020204" pitchFamily="34" charset="0"/>
                <a:ea typeface="Calibri" panose="020F0502020204030204" pitchFamily="34" charset="0"/>
                <a:cs typeface="Times New Roman" panose="02020603050405020304" pitchFamily="18" charset="0"/>
              </a:rPr>
              <a:t>Whole School Approaches</a:t>
            </a:r>
          </a:p>
          <a:p>
            <a:pPr marL="0" marR="0" lvl="0" indent="0" algn="just" defTabSz="914400" rtl="0" eaLnBrk="1" fontAlgn="auto" latinLnBrk="0" hangingPunct="1">
              <a:lnSpc>
                <a:spcPct val="107000"/>
              </a:lnSpc>
              <a:spcBef>
                <a:spcPts val="0"/>
              </a:spcBef>
              <a:spcAft>
                <a:spcPts val="0"/>
              </a:spcAft>
              <a:buClrTx/>
              <a:buSzTx/>
              <a:buFontTx/>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In addition to Nurture, Kent Supported Employment and Leadership</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SPELL Training: (whole school approach re. ASC awareness) initial bank of trainers – STLS/SRP leads, looking to phase roll-out (learning from early implementation from SRP leads).  Supported by Tizard Centre at UKC – may need further commissioning of additional trainers / materials.</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SLCN: Funding 4 x Locality Network roles within the SCLN ‘Scheme for Schools – Balanced System’ – 5 year plan to develop capacity within schools.  Additional locality roles to help connect the roll out of the offer to local schools.</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Education </a:t>
            </a:r>
            <a:r>
              <a:rPr lang="en-GB" sz="1200" dirty="0" err="1">
                <a:effectLst/>
                <a:latin typeface="Arial" panose="020B0604020202020204" pitchFamily="34" charset="0"/>
                <a:ea typeface="Calibri" panose="020F0502020204030204" pitchFamily="34" charset="0"/>
                <a:cs typeface="Times New Roman" panose="02020603050405020304" pitchFamily="18" charset="0"/>
              </a:rPr>
              <a:t>Endownment</a:t>
            </a:r>
            <a:r>
              <a:rPr lang="en-GB" sz="1200" dirty="0">
                <a:effectLst/>
                <a:latin typeface="Arial" panose="020B0604020202020204" pitchFamily="34" charset="0"/>
                <a:ea typeface="Calibri" panose="020F0502020204030204" pitchFamily="34" charset="0"/>
                <a:cs typeface="Times New Roman" panose="02020603050405020304" pitchFamily="18" charset="0"/>
              </a:rPr>
              <a:t> Fund Cohorts – ‘SEND &amp; Learning Behaviours’, fully funded. 2 cohorts taken place, </a:t>
            </a:r>
            <a:r>
              <a:rPr lang="en-GB" sz="1200" dirty="0" err="1">
                <a:effectLst/>
                <a:latin typeface="Arial" panose="020B0604020202020204" pitchFamily="34" charset="0"/>
                <a:ea typeface="Calibri" panose="020F0502020204030204" pitchFamily="34" charset="0"/>
                <a:cs typeface="Times New Roman" panose="02020603050405020304" pitchFamily="18" charset="0"/>
              </a:rPr>
              <a:t>approx</a:t>
            </a:r>
            <a:r>
              <a:rPr lang="en-GB" sz="1200" dirty="0">
                <a:effectLst/>
                <a:latin typeface="Arial" panose="020B0604020202020204" pitchFamily="34" charset="0"/>
                <a:ea typeface="Calibri" panose="020F0502020204030204" pitchFamily="34" charset="0"/>
                <a:cs typeface="Times New Roman" panose="02020603050405020304" pitchFamily="18" charset="0"/>
              </a:rPr>
              <a:t> 50 schools, further two cohorts planned for later in Autumn.  Potential for further cohorts next year – awaiting feedback and data.</a:t>
            </a:r>
          </a:p>
          <a:p>
            <a:pPr marL="0" marR="0" lvl="0" indent="0" algn="just" defTabSz="914400" rtl="0" eaLnBrk="1" fontAlgn="auto" latinLnBrk="0" hangingPunct="1">
              <a:lnSpc>
                <a:spcPct val="107000"/>
              </a:lnSpc>
              <a:spcBef>
                <a:spcPts val="0"/>
              </a:spcBef>
              <a:spcAft>
                <a:spcPts val="0"/>
              </a:spcAft>
              <a:buClrTx/>
              <a:buSzTx/>
              <a:buFontTx/>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228600" marR="0" lvl="0" indent="-228600" algn="just" defTabSz="914400" rtl="0" eaLnBrk="1" fontAlgn="auto" latinLnBrk="0" hangingPunct="1">
              <a:lnSpc>
                <a:spcPct val="107000"/>
              </a:lnSpc>
              <a:spcBef>
                <a:spcPts val="0"/>
              </a:spcBef>
              <a:spcAft>
                <a:spcPts val="0"/>
              </a:spcAft>
              <a:buClrTx/>
              <a:buSzTx/>
              <a:buFontTx/>
              <a:buAutoNum type="alphaLcParenR" startAt="2"/>
              <a:tabLst/>
              <a:defRPr/>
            </a:pPr>
            <a:r>
              <a:rPr lang="en-GB" sz="1200" b="1" dirty="0">
                <a:effectLst/>
                <a:latin typeface="Arial" panose="020B0604020202020204" pitchFamily="34" charset="0"/>
                <a:ea typeface="Calibri" panose="020F0502020204030204" pitchFamily="34" charset="0"/>
                <a:cs typeface="Times New Roman" panose="02020603050405020304" pitchFamily="18" charset="0"/>
              </a:rPr>
              <a:t>Core Training offer </a:t>
            </a:r>
            <a:r>
              <a:rPr lang="en-GB" sz="1200" dirty="0">
                <a:effectLst/>
                <a:latin typeface="Arial" panose="020B0604020202020204" pitchFamily="34" charset="0"/>
                <a:ea typeface="Calibri" panose="020F0502020204030204" pitchFamily="34" charset="0"/>
                <a:cs typeface="Times New Roman" panose="02020603050405020304" pitchFamily="18" charset="0"/>
              </a:rPr>
              <a:t>– building on work begun last year, aim to develop a graduated pathway.  Will feed directly into STLS review and may identify further areas for commissioning.  Needed to progress at pace to align with STLS review – which sits across both the core inclusive education delivery (training, IAG as well as potentially within Locality Resources).  Already aware of some likely priorities that may need commissioning from core training review – WSOA priority around ASC targeted training.  Some need to be partnership led – e.g. relationship with ND Pathway / pilot work underway and link to ASC commissioning for schools.</a:t>
            </a:r>
          </a:p>
          <a:p>
            <a:pPr marL="228600" marR="0" lvl="0" indent="-228600" algn="just" defTabSz="914400" rtl="0" eaLnBrk="1" fontAlgn="auto" latinLnBrk="0" hangingPunct="1">
              <a:lnSpc>
                <a:spcPct val="107000"/>
              </a:lnSpc>
              <a:spcBef>
                <a:spcPts val="0"/>
              </a:spcBef>
              <a:spcAft>
                <a:spcPts val="0"/>
              </a:spcAft>
              <a:buClrTx/>
              <a:buSzTx/>
              <a:buFontTx/>
              <a:buAutoNum type="alphaLcParenR" startAt="2"/>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228600" marR="0" lvl="0" indent="-228600" algn="just" defTabSz="914400" rtl="0" eaLnBrk="1" fontAlgn="auto" latinLnBrk="0" hangingPunct="1">
              <a:lnSpc>
                <a:spcPct val="107000"/>
              </a:lnSpc>
              <a:spcBef>
                <a:spcPts val="0"/>
              </a:spcBef>
              <a:spcAft>
                <a:spcPts val="0"/>
              </a:spcAft>
              <a:buClrTx/>
              <a:buSzTx/>
              <a:buFontTx/>
              <a:buAutoNum type="alphaLcParenR" startAt="2"/>
              <a:tabLst/>
              <a:defRPr/>
            </a:pPr>
            <a:r>
              <a:rPr lang="en-GB" sz="1200" b="1" dirty="0">
                <a:effectLst/>
                <a:latin typeface="Arial" panose="020B0604020202020204" pitchFamily="34" charset="0"/>
                <a:ea typeface="Calibri" panose="020F0502020204030204" pitchFamily="34" charset="0"/>
                <a:cs typeface="Times New Roman" panose="02020603050405020304" pitchFamily="18" charset="0"/>
              </a:rPr>
              <a:t>Inclusion Resource Directory &amp; MCS Online Training Resource</a:t>
            </a: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 Aim to bring together information about training / support opportunities into one place for schools (signposting, not live dates). Scoping document now in place, looking to progress through the CCS Framework using our existing provider of the KCC directories.  Support longer-term from Sharon’s team in maintaining.  Also looking to develop online training resource for schools &amp; governors re. MCS and application – building on feedback from early pilot sessions in Spring.</a:t>
            </a:r>
          </a:p>
          <a:p>
            <a:pPr marL="228600" marR="0" lvl="0" indent="-228600" algn="just" defTabSz="914400" rtl="0" eaLnBrk="1" fontAlgn="auto" latinLnBrk="0" hangingPunct="1">
              <a:lnSpc>
                <a:spcPct val="107000"/>
              </a:lnSpc>
              <a:spcBef>
                <a:spcPts val="0"/>
              </a:spcBef>
              <a:spcAft>
                <a:spcPts val="0"/>
              </a:spcAft>
              <a:buClrTx/>
              <a:buSzTx/>
              <a:buFontTx/>
              <a:buAutoNum type="alphaLcParenR" startAt="2"/>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b="1" dirty="0">
                <a:effectLst/>
                <a:latin typeface="Arial" panose="020B0604020202020204" pitchFamily="34" charset="0"/>
                <a:ea typeface="Calibri" panose="020F0502020204030204" pitchFamily="34" charset="0"/>
                <a:cs typeface="Times New Roman" panose="02020603050405020304" pitchFamily="18" charset="0"/>
              </a:rPr>
              <a:t>d) Provision Planning Software</a:t>
            </a: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 Currently c.100 schools use </a:t>
            </a:r>
            <a:r>
              <a:rPr lang="en-GB" sz="1200" dirty="0" err="1">
                <a:effectLst/>
                <a:latin typeface="Arial" panose="020B0604020202020204" pitchFamily="34" charset="0"/>
                <a:ea typeface="Calibri" panose="020F0502020204030204" pitchFamily="34" charset="0"/>
                <a:cs typeface="Times New Roman" panose="02020603050405020304" pitchFamily="18" charset="0"/>
              </a:rPr>
              <a:t>Edukey</a:t>
            </a:r>
            <a:r>
              <a:rPr lang="en-GB" sz="1200" dirty="0">
                <a:effectLst/>
                <a:latin typeface="Arial" panose="020B0604020202020204" pitchFamily="34" charset="0"/>
                <a:ea typeface="Calibri" panose="020F0502020204030204" pitchFamily="34" charset="0"/>
                <a:cs typeface="Times New Roman" panose="02020603050405020304" pitchFamily="18" charset="0"/>
              </a:rPr>
              <a:t> (although other options available) – software that supports provision planning within schools, also has wider potential benefits to the LA in being able to analyse anonymised data from the system to identify needs, trends, potential commissioning gaps etc.  Surveyed existing school users with positive feedback; needs further scoping re. licences.</a:t>
            </a: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b="1" dirty="0">
                <a:effectLst/>
                <a:latin typeface="Arial" panose="020B0604020202020204" pitchFamily="34" charset="0"/>
                <a:ea typeface="Calibri" panose="020F0502020204030204" pitchFamily="34" charset="0"/>
                <a:cs typeface="Times New Roman" panose="02020603050405020304" pitchFamily="18" charset="0"/>
              </a:rPr>
              <a:t> </a:t>
            </a: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b="1" dirty="0">
                <a:effectLst/>
                <a:latin typeface="Arial" panose="020B0604020202020204" pitchFamily="34" charset="0"/>
                <a:ea typeface="Calibri" panose="020F0502020204030204" pitchFamily="34" charset="0"/>
                <a:cs typeface="Times New Roman" panose="02020603050405020304" pitchFamily="18" charset="0"/>
              </a:rPr>
              <a:t>e) Parents and Carers</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Family Charter, Engagement Award and Training – in development with PACT.  First draft of Family Charter has been drafted, then PACT to work with us in defining further training / guidance for schools in working with parents/carers and then an award to recognise good practice.  Early stages of development.</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Looking at a parent/carer online resource around the Parent version of the Mainstream Core Standards to complement, support families in understanding / using, variety of routes to access the document etc.</a:t>
            </a:r>
          </a:p>
          <a:p>
            <a:pPr marL="0" marR="0" lvl="0" indent="0" algn="just" defTabSz="914400" rtl="0" eaLnBrk="1" fontAlgn="auto" latinLnBrk="0" hangingPunct="1">
              <a:lnSpc>
                <a:spcPct val="107000"/>
              </a:lnSpc>
              <a:spcBef>
                <a:spcPts val="0"/>
              </a:spcBef>
              <a:spcAft>
                <a:spcPts val="0"/>
              </a:spcAft>
              <a:buClrTx/>
              <a:buSzTx/>
              <a:buFontTx/>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f) </a:t>
            </a:r>
            <a:r>
              <a:rPr lang="en-GB" sz="1200" b="1" dirty="0">
                <a:effectLst/>
                <a:latin typeface="Arial" panose="020B0604020202020204" pitchFamily="34" charset="0"/>
                <a:ea typeface="Calibri" panose="020F0502020204030204" pitchFamily="34" charset="0"/>
                <a:cs typeface="Times New Roman" panose="02020603050405020304" pitchFamily="18" charset="0"/>
              </a:rPr>
              <a:t>Best Practice Guidance</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Currently being scoped with TEP – would have application across a number of these commissions.  Suggestion to look at an Inclusion Quality Mark for schools too, based on practice in other areas.</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g) </a:t>
            </a:r>
            <a:r>
              <a:rPr lang="en-GB" sz="1200" b="1" dirty="0">
                <a:effectLst/>
                <a:latin typeface="Arial" panose="020B0604020202020204" pitchFamily="34" charset="0"/>
                <a:ea typeface="Calibri" panose="020F0502020204030204" pitchFamily="34" charset="0"/>
                <a:cs typeface="Times New Roman" panose="02020603050405020304" pitchFamily="18" charset="0"/>
              </a:rPr>
              <a:t>Transitions:</a:t>
            </a:r>
          </a:p>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Charter in place, developed through Schools Working Group, actions to be identified as a result – will link to locality resources in terms of funding.  Also link to research here – Summer born children / school readiness.</a:t>
            </a:r>
          </a:p>
          <a:p>
            <a:pPr marL="0" indent="0">
              <a:buFontTx/>
              <a:buNone/>
            </a:pPr>
            <a:endParaRPr lang="en-GB" dirty="0"/>
          </a:p>
          <a:p>
            <a:pPr marL="0" indent="0">
              <a:buFontTx/>
              <a:buNone/>
            </a:pPr>
            <a:r>
              <a:rPr lang="en-GB" dirty="0"/>
              <a:t>Transition Charter – working group has drafted a Charter, activities likely to fall out of this – allocation for development of guidance, pilots.  Transition funding could be included within locality resources.  To continue to work with Transition Group.</a:t>
            </a:r>
          </a:p>
          <a:p>
            <a:pPr marL="0" marR="0" lvl="0" indent="0" algn="just" defTabSz="914400" rtl="0" eaLnBrk="1" fontAlgn="auto" latinLnBrk="0" hangingPunct="1">
              <a:lnSpc>
                <a:spcPct val="107000"/>
              </a:lnSpc>
              <a:spcBef>
                <a:spcPts val="0"/>
              </a:spcBef>
              <a:spcAft>
                <a:spcPts val="0"/>
              </a:spcAft>
              <a:buClrTx/>
              <a:buSzTx/>
              <a:buFontTx/>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1200" b="1" dirty="0">
                <a:effectLst/>
                <a:latin typeface="Arial" panose="020B0604020202020204" pitchFamily="34" charset="0"/>
                <a:ea typeface="Calibri" panose="020F0502020204030204" pitchFamily="34" charset="0"/>
                <a:cs typeface="Times New Roman" panose="02020603050405020304" pitchFamily="18" charset="0"/>
              </a:rPr>
              <a:t>2. Locality Shared Resources</a:t>
            </a:r>
          </a:p>
          <a:p>
            <a:pPr marL="0" lvl="0" indent="0" algn="just">
              <a:lnSpc>
                <a:spcPct val="107000"/>
              </a:lnSpc>
              <a:buFontTx/>
              <a:buNone/>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lnSpc>
                <a:spcPct val="107000"/>
              </a:lnSpc>
              <a:buFontTx/>
              <a:buNone/>
            </a:pPr>
            <a:r>
              <a:rPr lang="en-GB" sz="1200" dirty="0">
                <a:effectLst/>
                <a:latin typeface="Arial" panose="020B0604020202020204" pitchFamily="34" charset="0"/>
                <a:ea typeface="Calibri" panose="020F0502020204030204" pitchFamily="34" charset="0"/>
                <a:cs typeface="Times New Roman" panose="02020603050405020304" pitchFamily="18" charset="0"/>
              </a:rPr>
              <a:t>Locality resources are being scoped as part of the HNF Review– combining in-kind resources (models for bringing together professionals within localities) and a system for allocating flexible funding for pre-emptive &amp; targeted work:</a:t>
            </a:r>
          </a:p>
          <a:p>
            <a:pPr marL="0" lvl="0" indent="0" algn="just">
              <a:lnSpc>
                <a:spcPct val="107000"/>
              </a:lnSpc>
              <a:buFontTx/>
              <a:buNone/>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07000"/>
              </a:lnSpc>
              <a:spcBef>
                <a:spcPts val="0"/>
              </a:spcBef>
              <a:spcAft>
                <a:spcPts val="0"/>
              </a:spcAft>
              <a:buClrTx/>
              <a:buSzTx/>
              <a:buFont typeface="Symbol" panose="05050102010706020507" pitchFamily="18" charset="2"/>
              <a:buAutoNum type="alphaLcParenR"/>
              <a:tabLst/>
              <a:defRPr/>
            </a:pPr>
            <a:r>
              <a:rPr lang="en-GB" sz="1200" dirty="0">
                <a:effectLst/>
                <a:latin typeface="Arial" panose="020B0604020202020204" pitchFamily="34" charset="0"/>
                <a:ea typeface="Calibri" panose="020F0502020204030204" pitchFamily="34" charset="0"/>
              </a:rPr>
              <a:t>pre-emptive work: trends, needs at district / county level, transition activities, large new cohorts moving in</a:t>
            </a:r>
          </a:p>
          <a:p>
            <a:pPr marL="0" marR="0" lvl="0" indent="0" algn="just"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GB" sz="1200" dirty="0">
              <a:effectLst/>
              <a:latin typeface="Arial" panose="020B0604020202020204" pitchFamily="34" charset="0"/>
              <a:ea typeface="Calibri" panose="020F0502020204030204" pitchFamily="34" charset="0"/>
            </a:endParaRPr>
          </a:p>
          <a:p>
            <a:pPr algn="just">
              <a:lnSpc>
                <a:spcPct val="107000"/>
              </a:lnSpc>
              <a:spcAft>
                <a:spcPts val="800"/>
              </a:spcAft>
            </a:pPr>
            <a:r>
              <a:rPr lang="en-GB" sz="1200" dirty="0">
                <a:effectLst/>
                <a:latin typeface="Arial" panose="020B0604020202020204" pitchFamily="34" charset="0"/>
                <a:ea typeface="Calibri" panose="020F0502020204030204" pitchFamily="34" charset="0"/>
              </a:rPr>
              <a:t>b) short term and emerging issues both for individuals and for groups, either in a school or across a group of schools. </a:t>
            </a:r>
            <a:r>
              <a:rPr lang="en-GB" sz="1200" dirty="0">
                <a:effectLst/>
                <a:latin typeface="Arial" panose="020B0604020202020204" pitchFamily="34" charset="0"/>
                <a:ea typeface="Calibri" panose="020F0502020204030204" pitchFamily="34" charset="0"/>
                <a:cs typeface="Times New Roman" panose="02020603050405020304" pitchFamily="18" charset="0"/>
              </a:rPr>
              <a:t> These might be CYP with SEND who for number of reasons, reach points where they struggle to access education in the same way as they had previously. These CYP may experience a range of circumstances which alters the way they present, cope and engage with education. These experiences include:</a:t>
            </a:r>
          </a:p>
          <a:p>
            <a:pPr algn="just">
              <a:lnSpc>
                <a:spcPct val="107000"/>
              </a:lnSpc>
              <a:spcAft>
                <a:spcPts val="80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A change in environment, home stability, family breakdown, new sibling, stepparent arrangements etc</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Transition between education providers both at key points and mid-year.</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Growing up, changes to hormones, social groups.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Access to alcohol or drugs.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Bullying at school.</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Other recent Adverse Childhood Experience.</a:t>
            </a:r>
          </a:p>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r>
              <a:rPr lang="en-GB" sz="1000" dirty="0">
                <a:effectLst/>
                <a:latin typeface="Arial" panose="020B0604020202020204" pitchFamily="34" charset="0"/>
                <a:ea typeface="Calibri" panose="020F0502020204030204" pitchFamily="34" charset="0"/>
                <a:cs typeface="Times New Roman" panose="02020603050405020304" pitchFamily="18" charset="0"/>
              </a:rPr>
              <a:t>Overall the aim is to create a system based on l</a:t>
            </a:r>
            <a:r>
              <a:rPr lang="en-GB" sz="1200" dirty="0">
                <a:effectLst/>
                <a:latin typeface="Arial" panose="020B0604020202020204" pitchFamily="34" charset="0"/>
                <a:ea typeface="Calibri" panose="020F0502020204030204" pitchFamily="34" charset="0"/>
              </a:rPr>
              <a:t>ocal collaboration and responsibility for all CYP.  Proposals to HT working group in late Sept / early Oct; aim for consultation in Nov. </a:t>
            </a:r>
          </a:p>
          <a:p>
            <a:pPr marL="0" indent="0">
              <a:buFontTx/>
              <a:buNone/>
            </a:pPr>
            <a:endParaRPr lang="en-GB" dirty="0"/>
          </a:p>
          <a:p>
            <a:endParaRPr lang="en-GB" dirty="0"/>
          </a:p>
        </p:txBody>
      </p:sp>
      <p:sp>
        <p:nvSpPr>
          <p:cNvPr id="4" name="Slide Number Placeholder 3"/>
          <p:cNvSpPr>
            <a:spLocks noGrp="1"/>
          </p:cNvSpPr>
          <p:nvPr>
            <p:ph type="sldNum" sz="quarter" idx="5"/>
          </p:nvPr>
        </p:nvSpPr>
        <p:spPr/>
        <p:txBody>
          <a:bodyPr/>
          <a:lstStyle/>
          <a:p>
            <a:fld id="{B9D21509-E001-45F1-A613-9FBE8D75D330}" type="slidenum">
              <a:rPr lang="en-GB" smtClean="0"/>
              <a:t>28</a:t>
            </a:fld>
            <a:endParaRPr lang="en-GB"/>
          </a:p>
        </p:txBody>
      </p:sp>
    </p:spTree>
    <p:extLst>
      <p:ext uri="{BB962C8B-B14F-4D97-AF65-F5344CB8AC3E}">
        <p14:creationId xmlns:p14="http://schemas.microsoft.com/office/powerpoint/2010/main" val="1569085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Symbol" panose="05050102010706020507" pitchFamily="18" charset="2"/>
              <a:buNone/>
            </a:pPr>
            <a:r>
              <a:rPr lang="en-GB" sz="1200" dirty="0">
                <a:solidFill>
                  <a:srgbClr val="000000"/>
                </a:solidFill>
                <a:effectLst/>
                <a:latin typeface="ArialMT"/>
                <a:ea typeface="Arial" panose="020B0604020202020204" pitchFamily="34" charset="0"/>
              </a:rPr>
              <a:t>Quick overview of the three new commissioned inclusion services, for anyone new to the group.</a:t>
            </a:r>
          </a:p>
          <a:p>
            <a:pPr marL="0" lvl="0" indent="0">
              <a:buFont typeface="Symbol" panose="05050102010706020507" pitchFamily="18" charset="2"/>
              <a:buNone/>
            </a:pPr>
            <a:endParaRPr lang="en-GB" sz="1200" dirty="0">
              <a:solidFill>
                <a:srgbClr val="000000"/>
              </a:solidFill>
              <a:effectLst/>
              <a:latin typeface="ArialMT"/>
              <a:ea typeface="Arial" panose="020B0604020202020204" pitchFamily="34" charset="0"/>
            </a:endParaRPr>
          </a:p>
          <a:p>
            <a:pPr marL="0" lvl="0" indent="0">
              <a:buFont typeface="Symbol" panose="05050102010706020507" pitchFamily="18" charset="2"/>
              <a:buNone/>
            </a:pPr>
            <a:r>
              <a:rPr lang="en-GB" sz="1200" dirty="0">
                <a:solidFill>
                  <a:srgbClr val="000000"/>
                </a:solidFill>
                <a:effectLst/>
                <a:latin typeface="ArialMT"/>
                <a:ea typeface="Arial" panose="020B0604020202020204" pitchFamily="34" charset="0"/>
              </a:rPr>
              <a:t>(Further detail below if required):</a:t>
            </a:r>
          </a:p>
          <a:p>
            <a:pPr marL="0" lvl="0" indent="0">
              <a:buFont typeface="Symbol" panose="05050102010706020507" pitchFamily="18" charset="2"/>
              <a:buNone/>
            </a:pPr>
            <a:endParaRPr lang="en-GB" sz="1200" dirty="0">
              <a:solidFill>
                <a:srgbClr val="000000"/>
              </a:solidFill>
              <a:effectLst/>
              <a:latin typeface="ArialMT"/>
              <a:ea typeface="Arial" panose="020B0604020202020204" pitchFamily="34" charset="0"/>
            </a:endParaRPr>
          </a:p>
          <a:p>
            <a:pPr marL="0" lvl="0" indent="0">
              <a:buFont typeface="Symbol" panose="05050102010706020507" pitchFamily="18" charset="2"/>
              <a:buNone/>
            </a:pPr>
            <a:r>
              <a:rPr lang="en-GB" sz="1200" b="1" dirty="0">
                <a:solidFill>
                  <a:srgbClr val="000000"/>
                </a:solidFill>
                <a:effectLst/>
                <a:latin typeface="ArialMT"/>
                <a:ea typeface="Arial" panose="020B0604020202020204" pitchFamily="34" charset="0"/>
              </a:rPr>
              <a:t>Nurture:</a:t>
            </a:r>
          </a:p>
          <a:p>
            <a:pPr marL="0" lvl="0" indent="0">
              <a:buFont typeface="Symbol" panose="05050102010706020507" pitchFamily="18" charset="2"/>
              <a:buNone/>
            </a:pPr>
            <a:endParaRPr lang="en-GB" sz="1200" dirty="0">
              <a:solidFill>
                <a:srgbClr val="000000"/>
              </a:solidFill>
              <a:effectLst/>
              <a:latin typeface="ArialMT"/>
              <a:ea typeface="Arial" panose="020B0604020202020204" pitchFamily="34" charset="0"/>
            </a:endParaRPr>
          </a:p>
          <a:p>
            <a:pPr marL="0" lvl="0" indent="0">
              <a:buNone/>
            </a:pPr>
            <a:r>
              <a:rPr lang="en-GB" sz="1200" b="1" dirty="0">
                <a:solidFill>
                  <a:srgbClr val="000000"/>
                </a:solidFill>
                <a:effectLst/>
                <a:latin typeface="ArialMT"/>
                <a:ea typeface="Calibri" panose="020F0502020204030204" pitchFamily="34" charset="0"/>
                <a:cs typeface="ArialMT"/>
              </a:rPr>
              <a:t>The offer:</a:t>
            </a:r>
          </a:p>
          <a:p>
            <a:pPr marL="342900" lvl="0" indent="-342900">
              <a:buFont typeface="ArialMT"/>
              <a:buChar char="-"/>
            </a:pPr>
            <a:r>
              <a:rPr lang="en-GB" sz="1200" dirty="0">
                <a:solidFill>
                  <a:srgbClr val="000000"/>
                </a:solidFill>
                <a:effectLst/>
                <a:latin typeface="ArialMT"/>
                <a:ea typeface="Calibri" panose="020F0502020204030204" pitchFamily="34" charset="0"/>
                <a:cs typeface="ArialMT"/>
              </a:rPr>
              <a:t>National Nurturing Schools Programme provided by nurtureuk. </a:t>
            </a:r>
            <a:r>
              <a:rPr lang="en-GB" sz="1200" dirty="0" err="1">
                <a:solidFill>
                  <a:srgbClr val="000000"/>
                </a:solidFill>
                <a:effectLst/>
                <a:latin typeface="ArialMT"/>
                <a:ea typeface="Calibri" panose="020F0502020204030204" pitchFamily="34" charset="0"/>
                <a:cs typeface="ArialMT"/>
              </a:rPr>
              <a:t>Approx</a:t>
            </a:r>
            <a:r>
              <a:rPr lang="en-GB" sz="1200" dirty="0">
                <a:solidFill>
                  <a:srgbClr val="000000"/>
                </a:solidFill>
                <a:effectLst/>
                <a:latin typeface="ArialMT"/>
                <a:ea typeface="Calibri" panose="020F0502020204030204" pitchFamily="34" charset="0"/>
                <a:cs typeface="ArialMT"/>
              </a:rPr>
              <a:t> 18 month, structured &amp; evidence-based programme that builds on schools’ existing strengths.  Includes access to Boxall Profiling and nurture group training (implementation at schools’ discretion). </a:t>
            </a:r>
          </a:p>
          <a:p>
            <a:pPr marL="0" lvl="0" indent="0">
              <a:buNone/>
            </a:pPr>
            <a:r>
              <a:rPr lang="en-GB" sz="1200" b="1" dirty="0">
                <a:solidFill>
                  <a:srgbClr val="000000"/>
                </a:solidFill>
                <a:effectLst/>
                <a:latin typeface="ArialMT"/>
                <a:ea typeface="Calibri" panose="020F0502020204030204" pitchFamily="34" charset="0"/>
                <a:cs typeface="ArialMT"/>
              </a:rPr>
              <a:t>Outcomes for CYP</a:t>
            </a:r>
            <a:r>
              <a:rPr lang="en-GB" sz="1200" dirty="0">
                <a:solidFill>
                  <a:srgbClr val="000000"/>
                </a:solidFill>
                <a:effectLst/>
                <a:latin typeface="ArialMT"/>
                <a:ea typeface="Calibri" panose="020F0502020204030204" pitchFamily="34" charset="0"/>
                <a:cs typeface="ArialMT"/>
              </a:rPr>
              <a:t>: = social and emotional wellbeing benefits for all CYP, but particular focus on those with SEMH needs. Indicators will include whole-school benefits as well as specific outcomes for pupils with SEMH – emotional wellbeing (Boxall) as well as attendance, exclusions, engagement measures.</a:t>
            </a:r>
          </a:p>
          <a:p>
            <a:pPr marL="0" lvl="0" indent="0">
              <a:buNone/>
            </a:pPr>
            <a:r>
              <a:rPr lang="en-GB" sz="1200" dirty="0">
                <a:solidFill>
                  <a:srgbClr val="000000"/>
                </a:solidFill>
                <a:latin typeface="ArialMT"/>
                <a:ea typeface="Calibri" panose="020F0502020204030204" pitchFamily="34" charset="0"/>
                <a:cs typeface="ArialMT"/>
              </a:rPr>
              <a:t>Contract:</a:t>
            </a:r>
          </a:p>
          <a:p>
            <a:pPr marL="0" indent="0">
              <a:buNone/>
            </a:pPr>
            <a:r>
              <a:rPr lang="en-GB" sz="1200" dirty="0">
                <a:solidFill>
                  <a:srgbClr val="000000"/>
                </a:solidFill>
                <a:effectLst/>
                <a:latin typeface="ArialMT"/>
                <a:ea typeface="Calibri" panose="020F0502020204030204" pitchFamily="34" charset="0"/>
                <a:cs typeface="ArialMT"/>
              </a:rPr>
              <a:t>-  Minimum of 300 schools to complete the programme over next 3 years.  </a:t>
            </a:r>
            <a:endParaRPr lang="en-GB" sz="1200" dirty="0">
              <a:effectLst/>
              <a:latin typeface="Arial" panose="020B0604020202020204" pitchFamily="34" charset="0"/>
              <a:ea typeface="Calibri" panose="020F0502020204030204" pitchFamily="34" charset="0"/>
              <a:cs typeface="ArialMT"/>
            </a:endParaRPr>
          </a:p>
          <a:p>
            <a:pPr marL="342900" lvl="0" indent="-342900">
              <a:buFont typeface="ArialMT"/>
              <a:buChar char="-"/>
            </a:pPr>
            <a:r>
              <a:rPr lang="en-GB" sz="1200" dirty="0">
                <a:solidFill>
                  <a:srgbClr val="000000"/>
                </a:solidFill>
                <a:effectLst/>
                <a:latin typeface="ArialMT"/>
                <a:ea typeface="Calibri" panose="020F0502020204030204" pitchFamily="34" charset="0"/>
                <a:cs typeface="ArialMT"/>
              </a:rPr>
              <a:t>Core part of spec is on sustainability and the need for close working / training opportunities for partners too, to enable them to support longer-term embedding of the model.  Engagement model will therefore be tiered so we prioritise the work with core district partners. All partners: termly networking opportunities, newsletter.  Tiers 1 &amp; 2 – opportunities to access elements of the training so we are building a collaborative approach, reflect the same values and principles to support longer-term sustainability. Work underway with partners to identify this.</a:t>
            </a:r>
            <a:endParaRPr lang="en-GB" sz="1200" dirty="0">
              <a:solidFill>
                <a:srgbClr val="000000"/>
              </a:solidFill>
              <a:effectLst/>
              <a:latin typeface="ArialMT"/>
              <a:ea typeface="Arial" panose="020B0604020202020204" pitchFamily="34" charset="0"/>
            </a:endParaRPr>
          </a:p>
          <a:p>
            <a:pPr marL="0" lvl="0" indent="0">
              <a:buFont typeface="Symbol" panose="05050102010706020507" pitchFamily="18" charset="2"/>
              <a:buNone/>
            </a:pPr>
            <a:endParaRPr lang="en-GB" sz="1200" dirty="0">
              <a:solidFill>
                <a:srgbClr val="000000"/>
              </a:solidFill>
              <a:effectLst/>
              <a:latin typeface="ArialMT"/>
              <a:ea typeface="Arial" panose="020B0604020202020204" pitchFamily="34" charset="0"/>
            </a:endParaRPr>
          </a:p>
          <a:p>
            <a:pPr marL="0" lvl="0" indent="0">
              <a:buFont typeface="Symbol" panose="05050102010706020507" pitchFamily="18" charset="2"/>
              <a:buNone/>
            </a:pPr>
            <a:r>
              <a:rPr lang="en-GB" sz="1200" b="1" dirty="0">
                <a:solidFill>
                  <a:srgbClr val="000000"/>
                </a:solidFill>
                <a:effectLst/>
                <a:latin typeface="ArialMT"/>
                <a:ea typeface="Arial" panose="020B0604020202020204" pitchFamily="34" charset="0"/>
              </a:rPr>
              <a:t>Leadership:</a:t>
            </a:r>
          </a:p>
          <a:p>
            <a:pPr marL="342900" lvl="0" indent="-342900">
              <a:buFont typeface="Symbol" panose="05050102010706020507" pitchFamily="18" charset="2"/>
              <a:buChar char=""/>
            </a:pPr>
            <a:endParaRPr lang="en-GB" sz="1200" dirty="0">
              <a:solidFill>
                <a:srgbClr val="000000"/>
              </a:solidFill>
              <a:effectLst/>
              <a:latin typeface="ArialMT"/>
              <a:ea typeface="Arial" panose="020B0604020202020204" pitchFamily="34" charset="0"/>
            </a:endParaRPr>
          </a:p>
          <a:p>
            <a:pPr marL="0" indent="0">
              <a:buNone/>
            </a:pPr>
            <a:r>
              <a:rPr lang="en-GB" sz="1200" b="1" dirty="0">
                <a:solidFill>
                  <a:srgbClr val="000000"/>
                </a:solidFill>
                <a:effectLst/>
                <a:latin typeface="ArialMT"/>
                <a:ea typeface="Calibri" panose="020F0502020204030204" pitchFamily="34" charset="0"/>
                <a:cs typeface="ArialMT"/>
              </a:rPr>
              <a:t>The offer:</a:t>
            </a:r>
          </a:p>
          <a:p>
            <a:r>
              <a:rPr lang="en-GB" sz="1200" dirty="0">
                <a:solidFill>
                  <a:srgbClr val="000000"/>
                </a:solidFill>
                <a:effectLst/>
                <a:latin typeface="ArialMT"/>
                <a:ea typeface="Calibri" panose="020F0502020204030204" pitchFamily="34" charset="0"/>
                <a:cs typeface="ArialMT"/>
              </a:rPr>
              <a:t>Programme of peer-to-peer reviews for school leaders and Inclusion Leadership Development Programmes (Middle and Senior Leaders) to review, support and challenge one another in implementing inclusive practices for CYP with SEND.  </a:t>
            </a:r>
          </a:p>
          <a:p>
            <a:r>
              <a:rPr lang="en-GB" sz="1200" dirty="0">
                <a:solidFill>
                  <a:srgbClr val="000000"/>
                </a:solidFill>
                <a:effectLst/>
                <a:latin typeface="ArialMT"/>
                <a:ea typeface="Calibri" panose="020F0502020204030204" pitchFamily="34" charset="0"/>
                <a:cs typeface="ArialMT"/>
              </a:rPr>
              <a:t>Will include funded release time for school leaders to access, as well as funded opportunity for up to 15 Inclusion Leaders of Education to support school Clusters– applications will be opened shortly. </a:t>
            </a:r>
          </a:p>
          <a:p>
            <a:pPr marL="0" indent="0">
              <a:buNone/>
            </a:pPr>
            <a:r>
              <a:rPr lang="en-GB" sz="1200" b="1" dirty="0">
                <a:solidFill>
                  <a:srgbClr val="000000"/>
                </a:solidFill>
                <a:effectLst/>
                <a:latin typeface="ArialMT"/>
                <a:ea typeface="Calibri" panose="020F0502020204030204" pitchFamily="34" charset="0"/>
                <a:cs typeface="ArialMT"/>
              </a:rPr>
              <a:t>Outcomes</a:t>
            </a:r>
            <a:r>
              <a:rPr lang="en-GB" sz="1200" dirty="0">
                <a:solidFill>
                  <a:srgbClr val="000000"/>
                </a:solidFill>
                <a:effectLst/>
                <a:latin typeface="ArialMT"/>
                <a:ea typeface="Calibri" panose="020F0502020204030204" pitchFamily="34" charset="0"/>
                <a:cs typeface="ArialMT"/>
              </a:rPr>
              <a:t>: school-level outcomes for staff in terms of knowledge, skills, confidence, and inclusive practices; longer-term CYP outcomes around FT and PT exclusions, % with EHCPs in mainstream, parent confidence etc.</a:t>
            </a:r>
          </a:p>
          <a:p>
            <a:pPr marL="0" indent="0">
              <a:buNone/>
            </a:pPr>
            <a:r>
              <a:rPr lang="en-GB" sz="1200" b="1" dirty="0">
                <a:solidFill>
                  <a:srgbClr val="000000"/>
                </a:solidFill>
                <a:latin typeface="ArialMT"/>
                <a:ea typeface="Calibri" panose="020F0502020204030204" pitchFamily="34" charset="0"/>
                <a:cs typeface="ArialMT"/>
              </a:rPr>
              <a:t>Contract:</a:t>
            </a:r>
            <a:endParaRPr lang="en-GB" sz="1200" b="1" dirty="0">
              <a:solidFill>
                <a:srgbClr val="000000"/>
              </a:solidFill>
              <a:effectLst/>
              <a:latin typeface="ArialMT"/>
              <a:ea typeface="Calibri" panose="020F0502020204030204" pitchFamily="34" charset="0"/>
              <a:cs typeface="ArialMT"/>
            </a:endParaRPr>
          </a:p>
          <a:p>
            <a:r>
              <a:rPr lang="en-GB" sz="1200" dirty="0">
                <a:solidFill>
                  <a:srgbClr val="000000"/>
                </a:solidFill>
                <a:latin typeface="ArialMT"/>
                <a:ea typeface="Calibri" panose="020F0502020204030204" pitchFamily="34" charset="0"/>
                <a:cs typeface="ArialMT"/>
              </a:rPr>
              <a:t>2.5 year contract (31.03.24), front-loaded: LLSE Consortium.</a:t>
            </a:r>
          </a:p>
          <a:p>
            <a:r>
              <a:rPr lang="en-GB" sz="1200" dirty="0">
                <a:solidFill>
                  <a:srgbClr val="000000"/>
                </a:solidFill>
                <a:latin typeface="ArialMT"/>
                <a:ea typeface="Calibri" panose="020F0502020204030204" pitchFamily="34" charset="0"/>
                <a:cs typeface="ArialMT"/>
              </a:rPr>
              <a:t>Aiming for </a:t>
            </a:r>
            <a:r>
              <a:rPr lang="en-GB" sz="1200" b="1" dirty="0">
                <a:effectLst/>
                <a:latin typeface="Arial" panose="020B0604020202020204" pitchFamily="34" charset="0"/>
                <a:ea typeface="Arial" panose="020B0604020202020204" pitchFamily="34" charset="0"/>
              </a:rPr>
              <a:t>360</a:t>
            </a:r>
            <a:r>
              <a:rPr lang="en-GB" sz="1200" dirty="0">
                <a:effectLst/>
                <a:latin typeface="Arial" panose="020B0604020202020204" pitchFamily="34" charset="0"/>
                <a:ea typeface="Arial" panose="020B0604020202020204" pitchFamily="34" charset="0"/>
              </a:rPr>
              <a:t> schools to be actively participating by the end of Year 2 </a:t>
            </a:r>
          </a:p>
          <a:p>
            <a:r>
              <a:rPr lang="en-GB" sz="1200" dirty="0">
                <a:effectLst/>
                <a:latin typeface="Arial" panose="020B0604020202020204" pitchFamily="34" charset="0"/>
                <a:ea typeface="Arial" panose="020B0604020202020204" pitchFamily="34" charset="0"/>
              </a:rPr>
              <a:t>75% of Kent schools will have at least 1 Headteacher (for every Trust or school) and 1 senior leader who has completed an Inclusion Development Programme (by end of Year 2).</a:t>
            </a:r>
            <a:endParaRPr lang="en-GB" sz="1200" dirty="0">
              <a:effectLst/>
              <a:latin typeface="Arial" panose="020B0604020202020204" pitchFamily="34" charset="0"/>
              <a:ea typeface="Calibri" panose="020F0502020204030204" pitchFamily="34" charset="0"/>
              <a:cs typeface="ArialMT"/>
            </a:endParaRPr>
          </a:p>
          <a:p>
            <a:pPr marL="342900" lvl="0" indent="-342900">
              <a:buFont typeface="Symbol" panose="05050102010706020507" pitchFamily="18" charset="2"/>
              <a:buChar char=""/>
            </a:pPr>
            <a:endParaRPr lang="en-GB" sz="1200" dirty="0">
              <a:effectLst/>
              <a:latin typeface="Arial" panose="020B0604020202020204" pitchFamily="34" charset="0"/>
              <a:ea typeface="Arial" panose="020B0604020202020204" pitchFamily="34" charset="0"/>
            </a:endParaRPr>
          </a:p>
          <a:p>
            <a:pPr marL="342900" lvl="0" indent="-342900">
              <a:buFont typeface="Symbol" panose="05050102010706020507" pitchFamily="18" charset="2"/>
              <a:buChar char=""/>
            </a:pPr>
            <a:endParaRPr lang="en-GB" sz="1200" dirty="0">
              <a:effectLst/>
              <a:latin typeface="Arial" panose="020B0604020202020204" pitchFamily="34" charset="0"/>
              <a:ea typeface="Arial" panose="020B0604020202020204" pitchFamily="34" charset="0"/>
            </a:endParaRPr>
          </a:p>
          <a:p>
            <a:pPr marL="0" lvl="0" indent="0">
              <a:buFont typeface="Symbol" panose="05050102010706020507" pitchFamily="18" charset="2"/>
              <a:buNone/>
            </a:pPr>
            <a:r>
              <a:rPr lang="en-GB" sz="1200" b="1" dirty="0">
                <a:effectLst/>
                <a:latin typeface="Arial" panose="020B0604020202020204" pitchFamily="34" charset="0"/>
                <a:ea typeface="Arial" panose="020B0604020202020204" pitchFamily="34" charset="0"/>
              </a:rPr>
              <a:t>Supported Employment</a:t>
            </a:r>
          </a:p>
          <a:p>
            <a:pPr marL="342900" lvl="0" indent="-342900">
              <a:buFont typeface="Symbol" panose="05050102010706020507" pitchFamily="18" charset="2"/>
              <a:buChar char=""/>
            </a:pPr>
            <a:endParaRPr lang="en-GB" sz="1200" dirty="0">
              <a:effectLst/>
              <a:latin typeface="Arial" panose="020B0604020202020204" pitchFamily="34" charset="0"/>
              <a:ea typeface="Arial" panose="020B0604020202020204" pitchFamily="34" charset="0"/>
            </a:endParaRPr>
          </a:p>
          <a:p>
            <a:pPr marL="0" indent="0">
              <a:buNone/>
            </a:pPr>
            <a:r>
              <a:rPr lang="en-GB" sz="1200" dirty="0">
                <a:solidFill>
                  <a:srgbClr val="000000"/>
                </a:solidFill>
                <a:effectLst/>
                <a:latin typeface="ArialMT"/>
                <a:ea typeface="Calibri" panose="020F0502020204030204" pitchFamily="34" charset="0"/>
                <a:cs typeface="ArialMT"/>
              </a:rPr>
              <a:t>The offer:</a:t>
            </a:r>
          </a:p>
          <a:p>
            <a:pPr marL="0" indent="0">
              <a:buNone/>
            </a:pPr>
            <a:r>
              <a:rPr lang="en-GB" sz="1200" dirty="0">
                <a:solidFill>
                  <a:srgbClr val="000000"/>
                </a:solidFill>
                <a:effectLst/>
                <a:latin typeface="ArialMT"/>
                <a:ea typeface="Calibri" panose="020F0502020204030204" pitchFamily="34" charset="0"/>
                <a:cs typeface="ArialMT"/>
              </a:rPr>
              <a:t>Structured programme delivered by Specialist Employment Service to work with secondary schools in embedding a Supported Employment approach for YP with SEND as part of their Careers Plan.  Will include core modules – Travel Training, Vocational Profiling, Employer Engagement etc – and support schools through a process of self-evaluation to implement these approaches.  </a:t>
            </a:r>
          </a:p>
          <a:p>
            <a:pPr marL="0" indent="0">
              <a:buNone/>
            </a:pPr>
            <a:r>
              <a:rPr lang="en-GB" sz="1200" b="1" dirty="0">
                <a:solidFill>
                  <a:srgbClr val="000000"/>
                </a:solidFill>
                <a:effectLst/>
                <a:latin typeface="ArialMT"/>
                <a:ea typeface="Calibri" panose="020F0502020204030204" pitchFamily="34" charset="0"/>
                <a:cs typeface="ArialMT"/>
              </a:rPr>
              <a:t>Outcomes for YP</a:t>
            </a:r>
            <a:r>
              <a:rPr lang="en-GB" sz="1200" dirty="0">
                <a:solidFill>
                  <a:srgbClr val="000000"/>
                </a:solidFill>
                <a:effectLst/>
                <a:latin typeface="ArialMT"/>
                <a:ea typeface="Calibri" panose="020F0502020204030204" pitchFamily="34" charset="0"/>
                <a:cs typeface="ArialMT"/>
              </a:rPr>
              <a:t>: Improved transitions for YP with SEND at post-16, including % of YP with SEND in participating schools who have a September Guarantee in place and % who become NEET etc.</a:t>
            </a:r>
          </a:p>
          <a:p>
            <a:pPr marL="0" indent="0">
              <a:buNone/>
            </a:pPr>
            <a:endParaRPr lang="en-GB" sz="1200" dirty="0">
              <a:solidFill>
                <a:srgbClr val="000000"/>
              </a:solidFill>
              <a:latin typeface="ArialMT"/>
              <a:ea typeface="Calibri" panose="020F0502020204030204" pitchFamily="34" charset="0"/>
              <a:cs typeface="ArialMT"/>
            </a:endParaRPr>
          </a:p>
          <a:p>
            <a:pPr marL="0" indent="0">
              <a:buNone/>
            </a:pPr>
            <a:r>
              <a:rPr lang="en-GB" sz="1200" b="1" dirty="0">
                <a:solidFill>
                  <a:srgbClr val="000000"/>
                </a:solidFill>
                <a:effectLst/>
                <a:latin typeface="ArialMT"/>
                <a:ea typeface="Calibri" panose="020F0502020204030204" pitchFamily="34" charset="0"/>
                <a:cs typeface="ArialMT"/>
              </a:rPr>
              <a:t>Contract</a:t>
            </a:r>
            <a:r>
              <a:rPr lang="en-GB" sz="1200" dirty="0">
                <a:solidFill>
                  <a:srgbClr val="000000"/>
                </a:solidFill>
                <a:effectLst/>
                <a:latin typeface="ArialMT"/>
                <a:ea typeface="Calibri" panose="020F0502020204030204" pitchFamily="34" charset="0"/>
                <a:cs typeface="ArialMT"/>
              </a:rPr>
              <a:t>: SLA with Specialist Employment Services for 3 years (31.08.24)</a:t>
            </a:r>
            <a:endParaRPr lang="en-GB" sz="1200" dirty="0">
              <a:effectLst/>
              <a:latin typeface="Arial" panose="020B0604020202020204" pitchFamily="34" charset="0"/>
              <a:ea typeface="Calibri" panose="020F0502020204030204" pitchFamily="34" charset="0"/>
              <a:cs typeface="ArialMT"/>
            </a:endParaRPr>
          </a:p>
          <a:p>
            <a:pPr marL="342900" lvl="0" indent="-342900">
              <a:buFont typeface="Symbol" panose="05050102010706020507" pitchFamily="18" charset="2"/>
              <a:buChar char=""/>
            </a:pPr>
            <a:endParaRPr lang="en-GB" sz="1200" dirty="0">
              <a:effectLst/>
              <a:latin typeface="Arial" panose="020B060402020202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B9D21509-E001-45F1-A613-9FBE8D75D330}" type="slidenum">
              <a:rPr lang="en-GB" smtClean="0"/>
              <a:t>29</a:t>
            </a:fld>
            <a:endParaRPr lang="en-GB"/>
          </a:p>
        </p:txBody>
      </p:sp>
    </p:spTree>
    <p:extLst>
      <p:ext uri="{BB962C8B-B14F-4D97-AF65-F5344CB8AC3E}">
        <p14:creationId xmlns:p14="http://schemas.microsoft.com/office/powerpoint/2010/main" val="26275127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3600" b="1">
                <a:solidFill>
                  <a:srgbClr val="4283C4"/>
                </a:solidFill>
                <a:latin typeface="Arial" pitchFamily="34" charset="0"/>
                <a:cs typeface="Arial"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371600" y="3886200"/>
            <a:ext cx="6400800" cy="982960"/>
          </a:xfrm>
        </p:spPr>
        <p:txBody>
          <a:bodyPr>
            <a:normAutofit/>
          </a:bodyPr>
          <a:lstStyle>
            <a:lvl1pPr marL="0" indent="0" algn="ctr">
              <a:buNone/>
              <a:defRPr sz="22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7" name="Picture 2" descr="C:\Documents and Settings\PlummO01\Desktop\KCC_Logo_New_2012_Framed.jpg"/>
          <p:cNvPicPr>
            <a:picLocks noChangeAspect="1" noChangeArrowheads="1"/>
          </p:cNvPicPr>
          <p:nvPr userDrawn="1"/>
        </p:nvPicPr>
        <p:blipFill>
          <a:blip r:embed="rId2" cstate="print"/>
          <a:srcRect/>
          <a:stretch>
            <a:fillRect/>
          </a:stretch>
        </p:blipFill>
        <p:spPr bwMode="auto">
          <a:xfrm>
            <a:off x="7380288" y="5821363"/>
            <a:ext cx="1223962" cy="819150"/>
          </a:xfrm>
          <a:prstGeom prst="rect">
            <a:avLst/>
          </a:prstGeom>
          <a:noFill/>
          <a:ln w="9525">
            <a:noFill/>
            <a:miter lim="800000"/>
            <a:headEnd/>
            <a:tailEnd/>
          </a:ln>
        </p:spPr>
      </p:pic>
      <p:cxnSp>
        <p:nvCxnSpPr>
          <p:cNvPr id="8" name="Straight Connector 6"/>
          <p:cNvCxnSpPr>
            <a:cxnSpLocks noChangeShapeType="1"/>
          </p:cNvCxnSpPr>
          <p:nvPr userDrawn="1"/>
        </p:nvCxnSpPr>
        <p:spPr bwMode="auto">
          <a:xfrm>
            <a:off x="539750" y="5661025"/>
            <a:ext cx="8027988" cy="0"/>
          </a:xfrm>
          <a:prstGeom prst="line">
            <a:avLst/>
          </a:prstGeom>
          <a:noFill/>
          <a:ln w="12700">
            <a:solidFill>
              <a:schemeClr val="tx1"/>
            </a:solidFill>
            <a:round/>
            <a:headEnd/>
            <a:tailEnd/>
          </a:ln>
        </p:spPr>
      </p:cxnSp>
      <p:sp>
        <p:nvSpPr>
          <p:cNvPr id="9"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6972883E-BCB1-4071-824E-5D09132A481C}" type="datetime1">
              <a:rPr lang="en-US" smtClean="0"/>
              <a:t>11/23/2021</a:t>
            </a:fld>
            <a:endParaRPr lang="en-GB" dirty="0"/>
          </a:p>
        </p:txBody>
      </p:sp>
      <p:sp>
        <p:nvSpPr>
          <p:cNvPr id="10"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1"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sz="1000">
                <a:latin typeface="Arial" pitchFamily="34" charset="0"/>
                <a:cs typeface="Arial" pitchFamily="34" charset="0"/>
              </a:defRPr>
            </a:lvl1pPr>
          </a:lstStyle>
          <a:p>
            <a:fld id="{E59AB958-23BC-4CFF-83A4-D5F6B6702EFA}" type="datetime1">
              <a:rPr lang="en-US" smtClean="0"/>
              <a:t>11/23/2021</a:t>
            </a:fld>
            <a:endParaRPr lang="en-GB" dirty="0"/>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Arial" pitchFamily="34" charset="0"/>
                <a:cs typeface="Arial" pitchFamily="34" charset="0"/>
              </a:defRPr>
            </a:lvl1pPr>
          </a:lstStyle>
          <a:p>
            <a:r>
              <a:rPr lang="en-US"/>
              <a:t>Click to edit Master title style</a:t>
            </a:r>
            <a:endParaRPr lang="en-GB"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sz="1000">
                <a:latin typeface="Arial" pitchFamily="34" charset="0"/>
                <a:cs typeface="Arial" pitchFamily="34" charset="0"/>
              </a:defRPr>
            </a:lvl1pPr>
          </a:lstStyle>
          <a:p>
            <a:fld id="{E2C47216-3B6E-4CCF-B3A7-078A50332E07}" type="datetime1">
              <a:rPr lang="en-US" smtClean="0"/>
              <a:t>11/23/2021</a:t>
            </a:fld>
            <a:endParaRPr lang="en-GB" dirty="0"/>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7" name="Picture 2" descr="C:\Documents and Settings\PlummO01\Desktop\KCC_Logo_New_2012_Framed.jpg"/>
          <p:cNvPicPr>
            <a:picLocks noChangeAspect="1" noChangeArrowheads="1"/>
          </p:cNvPicPr>
          <p:nvPr userDrawn="1"/>
        </p:nvPicPr>
        <p:blipFill>
          <a:blip r:embed="rId2" cstate="print"/>
          <a:srcRect/>
          <a:stretch>
            <a:fillRect/>
          </a:stretch>
        </p:blipFill>
        <p:spPr bwMode="auto">
          <a:xfrm>
            <a:off x="8248079" y="6237114"/>
            <a:ext cx="860425" cy="576262"/>
          </a:xfrm>
          <a:prstGeom prst="rect">
            <a:avLst/>
          </a:prstGeom>
          <a:noFill/>
          <a:ln w="9525">
            <a:noFill/>
            <a:miter lim="800000"/>
            <a:headEnd/>
            <a:tailEnd/>
          </a:ln>
        </p:spPr>
      </p:pic>
      <p:cxnSp>
        <p:nvCxnSpPr>
          <p:cNvPr id="8" name="Straight Connector 6"/>
          <p:cNvCxnSpPr>
            <a:cxnSpLocks noChangeShapeType="1"/>
          </p:cNvCxnSpPr>
          <p:nvPr userDrawn="1"/>
        </p:nvCxnSpPr>
        <p:spPr bwMode="auto">
          <a:xfrm>
            <a:off x="107504" y="6199187"/>
            <a:ext cx="8964488" cy="0"/>
          </a:xfrm>
          <a:prstGeom prst="line">
            <a:avLst/>
          </a:prstGeom>
          <a:noFill/>
          <a:ln w="12700">
            <a:solidFill>
              <a:schemeClr val="tx1"/>
            </a:solidFill>
            <a:round/>
            <a:headEnd/>
            <a:tailEnd/>
          </a:ln>
        </p:spPr>
      </p:cxnSp>
      <p:sp>
        <p:nvSpPr>
          <p:cNvPr id="10"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3B218D68-DE0C-43AA-9B5B-6C80965E430D}" type="datetime1">
              <a:rPr lang="en-US" smtClean="0"/>
              <a:t>11/23/2021</a:t>
            </a:fld>
            <a:endParaRPr lang="en-GB" dirty="0"/>
          </a:p>
        </p:txBody>
      </p:sp>
      <p:sp>
        <p:nvSpPr>
          <p:cNvPr id="11"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2"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pitchFamily="34" charset="0"/>
                <a:cs typeface="Arial" pitchFamily="34" charset="0"/>
              </a:defRPr>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133B7B3B-7788-455D-B550-2C94A9E91868}" type="datetime1">
              <a:rPr lang="en-US" smtClean="0"/>
              <a:t>11/23/2021</a:t>
            </a:fld>
            <a:endParaRPr lang="en-GB" dirty="0"/>
          </a:p>
        </p:txBody>
      </p:sp>
      <p:sp>
        <p:nvSpPr>
          <p:cNvPr id="8"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9"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D478BC5F-F3FA-4509-994D-207E7FB039D9}" type="datetime1">
              <a:rPr lang="en-US" smtClean="0"/>
              <a:t>11/23/2021</a:t>
            </a:fld>
            <a:endParaRPr lang="en-GB" dirty="0"/>
          </a:p>
        </p:txBody>
      </p:sp>
      <p:sp>
        <p:nvSpPr>
          <p:cNvPr id="9"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0"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B1184EF4-368D-41D5-990D-C7DDA5E131F4}" type="datetime1">
              <a:rPr lang="en-US" smtClean="0"/>
              <a:t>11/23/2021</a:t>
            </a:fld>
            <a:endParaRPr lang="en-GB" dirty="0"/>
          </a:p>
        </p:txBody>
      </p:sp>
      <p:sp>
        <p:nvSpPr>
          <p:cNvPr id="11"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2"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a:t>Click to edit Master title style</a:t>
            </a:r>
            <a:endParaRPr lang="en-GB" dirty="0"/>
          </a:p>
        </p:txBody>
      </p:sp>
      <p:sp>
        <p:nvSpPr>
          <p:cNvPr id="6"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567E4B31-86DE-4F37-BFC3-19DC86CE7EB0}" type="datetime1">
              <a:rPr lang="en-US" smtClean="0"/>
              <a:t>11/23/2021</a:t>
            </a:fld>
            <a:endParaRPr lang="en-GB" dirty="0"/>
          </a:p>
        </p:txBody>
      </p:sp>
      <p:sp>
        <p:nvSpPr>
          <p:cNvPr id="7"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8"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1000">
                <a:latin typeface="Arial" pitchFamily="34" charset="0"/>
                <a:cs typeface="Arial" pitchFamily="34" charset="0"/>
              </a:defRPr>
            </a:lvl1pPr>
          </a:lstStyle>
          <a:p>
            <a:fld id="{C82198F7-3063-4EC0-910E-AA5558D19E70}" type="datetime1">
              <a:rPr lang="en-US" smtClean="0"/>
              <a:t>11/23/2021</a:t>
            </a:fld>
            <a:endParaRPr lang="en-GB" dirty="0"/>
          </a:p>
        </p:txBody>
      </p:sp>
      <p:sp>
        <p:nvSpPr>
          <p:cNvPr id="3"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4" name="Slide Number Placeholder 3"/>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Arial" pitchFamily="34" charset="0"/>
                <a:cs typeface="Arial"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z="1000">
                <a:latin typeface="Arial" pitchFamily="34" charset="0"/>
                <a:cs typeface="Arial" pitchFamily="34" charset="0"/>
              </a:defRPr>
            </a:lvl1pPr>
          </a:lstStyle>
          <a:p>
            <a:fld id="{CA245AD5-DAED-47C9-B121-00FD7C66935F}" type="datetime1">
              <a:rPr lang="en-US" smtClean="0"/>
              <a:t>11/23/2021</a:t>
            </a:fld>
            <a:endParaRPr lang="en-GB" dirty="0"/>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7" name="Slide Number Placeholder 6"/>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pitchFamily="34" charset="0"/>
                <a:cs typeface="Arial" pitchFamily="34" charset="0"/>
              </a:defRPr>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z="1000">
                <a:latin typeface="Arial" pitchFamily="34" charset="0"/>
                <a:cs typeface="Arial" pitchFamily="34" charset="0"/>
              </a:defRPr>
            </a:lvl1pPr>
          </a:lstStyle>
          <a:p>
            <a:fld id="{BE4B70B5-DC2C-4A47-9E40-A5F945B45C31}" type="datetime1">
              <a:rPr lang="en-US" smtClean="0"/>
              <a:t>11/23/2021</a:t>
            </a:fld>
            <a:endParaRPr lang="en-GB" dirty="0"/>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7" name="Slide Number Placeholder 6"/>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516216" y="6381328"/>
            <a:ext cx="2133600" cy="340147"/>
          </a:xfrm>
          <a:prstGeom prst="rect">
            <a:avLst/>
          </a:prstGeom>
        </p:spPr>
        <p:txBody>
          <a:bodyPr vert="horz" lIns="91440" tIns="45720" rIns="91440" bIns="45720" rtlCol="0" anchor="ctr"/>
          <a:lstStyle>
            <a:lvl1pPr algn="l">
              <a:defRPr sz="1200">
                <a:solidFill>
                  <a:schemeClr val="tx1">
                    <a:tint val="75000"/>
                  </a:schemeClr>
                </a:solidFill>
              </a:defRPr>
            </a:lvl1pPr>
          </a:lstStyle>
          <a:p>
            <a:fld id="{CED578AC-C99B-4C88-9D85-11337D61C434}" type="datetime1">
              <a:rPr lang="en-US" smtClean="0"/>
              <a:t>11/23/2021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67544" y="638132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6B74C9-1984-4309-B629-64A9E2680539}"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3600" b="1" kern="1200">
          <a:solidFill>
            <a:srgbClr val="4283C4"/>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gov.uk/government/groups/send-review-steering-group" TargetMode="External"/><Relationship Id="rId2" Type="http://schemas.openxmlformats.org/officeDocument/2006/relationships/hyperlink" Target="https://educationhub.blog.gov.uk/2021/11/10/an-open-letter-to-parents-and-carers-of-children-and-young-people-with-special-educational-needs-and-disabilities-from-children-and-families-minister-will-quinc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High Needs and DSG Deficit Recovery Update</a:t>
            </a:r>
            <a:br>
              <a:rPr lang="en-GB" dirty="0"/>
            </a:br>
            <a:r>
              <a:rPr lang="en-GB" dirty="0"/>
              <a:t> </a:t>
            </a:r>
            <a:br>
              <a:rPr lang="en-GB" dirty="0"/>
            </a:br>
            <a:r>
              <a:rPr lang="en-GB" dirty="0"/>
              <a:t>Background Information to support discussions</a:t>
            </a:r>
          </a:p>
        </p:txBody>
      </p:sp>
      <p:sp>
        <p:nvSpPr>
          <p:cNvPr id="3" name="Subtitle 2"/>
          <p:cNvSpPr>
            <a:spLocks noGrp="1"/>
          </p:cNvSpPr>
          <p:nvPr>
            <p:ph type="subTitle" idx="1"/>
          </p:nvPr>
        </p:nvSpPr>
        <p:spPr>
          <a:xfrm>
            <a:off x="1371600" y="3886200"/>
            <a:ext cx="6400800" cy="1470024"/>
          </a:xfrm>
        </p:spPr>
        <p:txBody>
          <a:bodyPr>
            <a:normAutofit fontScale="70000" lnSpcReduction="20000"/>
          </a:bodyPr>
          <a:lstStyle/>
          <a:p>
            <a:endParaRPr lang="en-GB" dirty="0"/>
          </a:p>
          <a:p>
            <a:r>
              <a:rPr lang="en-GB" sz="2700" dirty="0"/>
              <a:t>Karen Stone, Finance Business Partner</a:t>
            </a:r>
          </a:p>
          <a:p>
            <a:r>
              <a:rPr lang="en-GB" sz="2700" dirty="0"/>
              <a:t>Christine McInnes, Director of Education</a:t>
            </a:r>
          </a:p>
          <a:p>
            <a:r>
              <a:rPr lang="en-GB" sz="2700" dirty="0"/>
              <a:t>Matt Dunkley, Corporate Director of Children, Young People and Education</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a:t>
            </a:fld>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43"/>
            <a:ext cx="8229600" cy="850106"/>
          </a:xfrm>
        </p:spPr>
        <p:txBody>
          <a:bodyPr>
            <a:normAutofit/>
          </a:bodyPr>
          <a:lstStyle/>
          <a:p>
            <a:r>
              <a:rPr lang="en-GB" sz="3200" dirty="0"/>
              <a:t>Average spend on key areas (2019-20)</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10</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914400" y="1121289"/>
            <a:ext cx="8229600" cy="504055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pic>
        <p:nvPicPr>
          <p:cNvPr id="3" name="Picture 2">
            <a:extLst>
              <a:ext uri="{FF2B5EF4-FFF2-40B4-BE49-F238E27FC236}">
                <a16:creationId xmlns:a16="http://schemas.microsoft.com/office/drawing/2014/main" id="{9E701F73-4A23-49EC-95C3-BB6AC9103DAD}"/>
              </a:ext>
            </a:extLst>
          </p:cNvPr>
          <p:cNvPicPr>
            <a:picLocks noChangeAspect="1"/>
          </p:cNvPicPr>
          <p:nvPr/>
        </p:nvPicPr>
        <p:blipFill>
          <a:blip r:embed="rId2"/>
          <a:stretch>
            <a:fillRect/>
          </a:stretch>
        </p:blipFill>
        <p:spPr>
          <a:xfrm>
            <a:off x="0" y="926787"/>
            <a:ext cx="9144000" cy="4163786"/>
          </a:xfrm>
          <a:prstGeom prst="rect">
            <a:avLst/>
          </a:prstGeom>
        </p:spPr>
      </p:pic>
      <p:sp>
        <p:nvSpPr>
          <p:cNvPr id="7" name="TextBox 6">
            <a:extLst>
              <a:ext uri="{FF2B5EF4-FFF2-40B4-BE49-F238E27FC236}">
                <a16:creationId xmlns:a16="http://schemas.microsoft.com/office/drawing/2014/main" id="{037771B4-C63D-4083-9FA0-259685068650}"/>
              </a:ext>
            </a:extLst>
          </p:cNvPr>
          <p:cNvSpPr txBox="1"/>
          <p:nvPr/>
        </p:nvSpPr>
        <p:spPr>
          <a:xfrm>
            <a:off x="4972820" y="4176887"/>
            <a:ext cx="3682752" cy="1754326"/>
          </a:xfrm>
          <a:prstGeom prst="rect">
            <a:avLst/>
          </a:prstGeom>
          <a:noFill/>
        </p:spPr>
        <p:txBody>
          <a:bodyPr wrap="square" rtlCol="0">
            <a:spAutoFit/>
          </a:bodyPr>
          <a:lstStyle/>
          <a:p>
            <a:r>
              <a:rPr lang="en-GB" b="1" dirty="0">
                <a:solidFill>
                  <a:schemeClr val="accent1"/>
                </a:solidFill>
              </a:rPr>
              <a:t>High needs spend per head of 2-18 population - </a:t>
            </a:r>
            <a:r>
              <a:rPr lang="en-GB" b="1" dirty="0">
                <a:solidFill>
                  <a:srgbClr val="FF0000"/>
                </a:solidFill>
              </a:rPr>
              <a:t>top up funding (maintained schools, academies, free schools and colleges) </a:t>
            </a:r>
          </a:p>
          <a:p>
            <a:r>
              <a:rPr lang="en-GB" b="1" dirty="0">
                <a:solidFill>
                  <a:schemeClr val="accent1"/>
                </a:solidFill>
              </a:rPr>
              <a:t>Split by phase (mainstream) &amp; institution type</a:t>
            </a:r>
          </a:p>
        </p:txBody>
      </p:sp>
      <p:sp>
        <p:nvSpPr>
          <p:cNvPr id="6" name="Right Brace 5">
            <a:extLst>
              <a:ext uri="{FF2B5EF4-FFF2-40B4-BE49-F238E27FC236}">
                <a16:creationId xmlns:a16="http://schemas.microsoft.com/office/drawing/2014/main" id="{370175BB-B892-4DA8-8D35-0EE47D2A10B8}"/>
              </a:ext>
            </a:extLst>
          </p:cNvPr>
          <p:cNvSpPr/>
          <p:nvPr/>
        </p:nvSpPr>
        <p:spPr>
          <a:xfrm>
            <a:off x="4972820" y="2120292"/>
            <a:ext cx="535284" cy="80465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TextBox 7">
            <a:extLst>
              <a:ext uri="{FF2B5EF4-FFF2-40B4-BE49-F238E27FC236}">
                <a16:creationId xmlns:a16="http://schemas.microsoft.com/office/drawing/2014/main" id="{2FCFD3DC-C63D-4A1F-8D90-CAEE6F7F2156}"/>
              </a:ext>
            </a:extLst>
          </p:cNvPr>
          <p:cNvSpPr txBox="1"/>
          <p:nvPr/>
        </p:nvSpPr>
        <p:spPr>
          <a:xfrm>
            <a:off x="5796136" y="2120292"/>
            <a:ext cx="2859436" cy="923330"/>
          </a:xfrm>
          <a:prstGeom prst="rect">
            <a:avLst/>
          </a:prstGeom>
          <a:noFill/>
        </p:spPr>
        <p:txBody>
          <a:bodyPr wrap="square" rtlCol="0">
            <a:spAutoFit/>
          </a:bodyPr>
          <a:lstStyle/>
          <a:p>
            <a:r>
              <a:rPr lang="en-GB" dirty="0"/>
              <a:t>In Kent: 90% of high needs top-up goes to primary schools </a:t>
            </a:r>
          </a:p>
        </p:txBody>
      </p:sp>
      <p:sp>
        <p:nvSpPr>
          <p:cNvPr id="9" name="TextBox 8">
            <a:extLst>
              <a:ext uri="{FF2B5EF4-FFF2-40B4-BE49-F238E27FC236}">
                <a16:creationId xmlns:a16="http://schemas.microsoft.com/office/drawing/2014/main" id="{4D5CE9FB-13EB-4D25-AF82-C0FC0F62AC79}"/>
              </a:ext>
            </a:extLst>
          </p:cNvPr>
          <p:cNvSpPr txBox="1"/>
          <p:nvPr/>
        </p:nvSpPr>
        <p:spPr>
          <a:xfrm>
            <a:off x="7765889" y="2860272"/>
            <a:ext cx="1403648" cy="954107"/>
          </a:xfrm>
          <a:prstGeom prst="rect">
            <a:avLst/>
          </a:prstGeom>
          <a:noFill/>
        </p:spPr>
        <p:txBody>
          <a:bodyPr wrap="square" rtlCol="0">
            <a:spAutoFit/>
          </a:bodyPr>
          <a:lstStyle/>
          <a:p>
            <a:r>
              <a:rPr lang="en-GB" sz="1400" dirty="0"/>
              <a:t>Reflection of higher numbers in special schools</a:t>
            </a:r>
          </a:p>
        </p:txBody>
      </p:sp>
      <p:sp>
        <p:nvSpPr>
          <p:cNvPr id="10" name="TextBox 9">
            <a:extLst>
              <a:ext uri="{FF2B5EF4-FFF2-40B4-BE49-F238E27FC236}">
                <a16:creationId xmlns:a16="http://schemas.microsoft.com/office/drawing/2014/main" id="{DE2EBABC-F316-4EEE-AECF-56B4B966D3A4}"/>
              </a:ext>
            </a:extLst>
          </p:cNvPr>
          <p:cNvSpPr txBox="1"/>
          <p:nvPr/>
        </p:nvSpPr>
        <p:spPr>
          <a:xfrm>
            <a:off x="2432161" y="3530556"/>
            <a:ext cx="4793693" cy="646331"/>
          </a:xfrm>
          <a:prstGeom prst="rect">
            <a:avLst/>
          </a:prstGeom>
          <a:noFill/>
        </p:spPr>
        <p:txBody>
          <a:bodyPr wrap="square" rtlCol="0">
            <a:spAutoFit/>
          </a:bodyPr>
          <a:lstStyle/>
          <a:p>
            <a:r>
              <a:rPr lang="en-GB" dirty="0"/>
              <a:t>…..Lower spend on PRUs but higher spend on wider AP services </a:t>
            </a:r>
          </a:p>
        </p:txBody>
      </p:sp>
      <p:sp>
        <p:nvSpPr>
          <p:cNvPr id="11" name="TextBox 10">
            <a:extLst>
              <a:ext uri="{FF2B5EF4-FFF2-40B4-BE49-F238E27FC236}">
                <a16:creationId xmlns:a16="http://schemas.microsoft.com/office/drawing/2014/main" id="{4B69D781-8E21-4526-8AEE-7783F002E08E}"/>
              </a:ext>
            </a:extLst>
          </p:cNvPr>
          <p:cNvSpPr txBox="1"/>
          <p:nvPr/>
        </p:nvSpPr>
        <p:spPr>
          <a:xfrm>
            <a:off x="179512" y="5373216"/>
            <a:ext cx="4304880" cy="923330"/>
          </a:xfrm>
          <a:prstGeom prst="rect">
            <a:avLst/>
          </a:prstGeom>
          <a:noFill/>
        </p:spPr>
        <p:txBody>
          <a:bodyPr wrap="square" rtlCol="0">
            <a:spAutoFit/>
          </a:bodyPr>
          <a:lstStyle/>
          <a:p>
            <a:r>
              <a:rPr lang="en-GB" dirty="0">
                <a:solidFill>
                  <a:srgbClr val="FF0000"/>
                </a:solidFill>
              </a:rPr>
              <a:t>The following graphs are 2 years out of date but give an indicator of spend on High Needs block by other Local Authorities</a:t>
            </a:r>
          </a:p>
        </p:txBody>
      </p:sp>
    </p:spTree>
    <p:extLst>
      <p:ext uri="{BB962C8B-B14F-4D97-AF65-F5344CB8AC3E}">
        <p14:creationId xmlns:p14="http://schemas.microsoft.com/office/powerpoint/2010/main" val="3790320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43"/>
            <a:ext cx="8229600" cy="850106"/>
          </a:xfrm>
        </p:spPr>
        <p:txBody>
          <a:bodyPr>
            <a:normAutofit/>
          </a:bodyPr>
          <a:lstStyle/>
          <a:p>
            <a:r>
              <a:rPr lang="en-GB" sz="3200" dirty="0"/>
              <a:t>Average spend on key areas (2019-20)</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11</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914400" y="1121289"/>
            <a:ext cx="8229600" cy="504055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pic>
        <p:nvPicPr>
          <p:cNvPr id="21" name="Picture 20">
            <a:extLst>
              <a:ext uri="{FF2B5EF4-FFF2-40B4-BE49-F238E27FC236}">
                <a16:creationId xmlns:a16="http://schemas.microsoft.com/office/drawing/2014/main" id="{C033A719-2087-4D29-B955-D4E2EBFDC6CC}"/>
              </a:ext>
            </a:extLst>
          </p:cNvPr>
          <p:cNvPicPr>
            <a:picLocks noChangeAspect="1"/>
          </p:cNvPicPr>
          <p:nvPr/>
        </p:nvPicPr>
        <p:blipFill>
          <a:blip r:embed="rId2"/>
          <a:stretch>
            <a:fillRect/>
          </a:stretch>
        </p:blipFill>
        <p:spPr>
          <a:xfrm>
            <a:off x="31939" y="926787"/>
            <a:ext cx="9144000" cy="3840887"/>
          </a:xfrm>
          <a:prstGeom prst="rect">
            <a:avLst/>
          </a:prstGeom>
        </p:spPr>
      </p:pic>
      <p:sp>
        <p:nvSpPr>
          <p:cNvPr id="23" name="TextBox 22">
            <a:extLst>
              <a:ext uri="{FF2B5EF4-FFF2-40B4-BE49-F238E27FC236}">
                <a16:creationId xmlns:a16="http://schemas.microsoft.com/office/drawing/2014/main" id="{D6A4E623-A733-4140-98C1-3AA59FB33018}"/>
              </a:ext>
            </a:extLst>
          </p:cNvPr>
          <p:cNvSpPr txBox="1"/>
          <p:nvPr/>
        </p:nvSpPr>
        <p:spPr>
          <a:xfrm>
            <a:off x="3923928" y="4362011"/>
            <a:ext cx="4586066" cy="1200329"/>
          </a:xfrm>
          <a:prstGeom prst="rect">
            <a:avLst/>
          </a:prstGeom>
          <a:noFill/>
        </p:spPr>
        <p:txBody>
          <a:bodyPr wrap="square">
            <a:spAutoFit/>
          </a:bodyPr>
          <a:lstStyle/>
          <a:p>
            <a:r>
              <a:rPr lang="en-GB" b="1" dirty="0">
                <a:solidFill>
                  <a:schemeClr val="accent1"/>
                </a:solidFill>
              </a:rPr>
              <a:t>High needs spend per head of 2-18 population - </a:t>
            </a:r>
            <a:r>
              <a:rPr lang="en-GB" b="1" dirty="0">
                <a:solidFill>
                  <a:srgbClr val="FF0000"/>
                </a:solidFill>
              </a:rPr>
              <a:t>top up funding (non-maintained and independent schools and colleges) </a:t>
            </a:r>
          </a:p>
          <a:p>
            <a:r>
              <a:rPr lang="en-GB" b="1" dirty="0">
                <a:solidFill>
                  <a:schemeClr val="accent1"/>
                </a:solidFill>
              </a:rPr>
              <a:t>Split by phase (mainstream) &amp; institution type</a:t>
            </a:r>
          </a:p>
        </p:txBody>
      </p:sp>
      <p:sp>
        <p:nvSpPr>
          <p:cNvPr id="24" name="TextBox 23">
            <a:extLst>
              <a:ext uri="{FF2B5EF4-FFF2-40B4-BE49-F238E27FC236}">
                <a16:creationId xmlns:a16="http://schemas.microsoft.com/office/drawing/2014/main" id="{9E175055-BFC0-412F-8EBF-8ED5C9FFA0D1}"/>
              </a:ext>
            </a:extLst>
          </p:cNvPr>
          <p:cNvSpPr txBox="1"/>
          <p:nvPr/>
        </p:nvSpPr>
        <p:spPr>
          <a:xfrm>
            <a:off x="7740352" y="2495989"/>
            <a:ext cx="1403648" cy="954107"/>
          </a:xfrm>
          <a:prstGeom prst="rect">
            <a:avLst/>
          </a:prstGeom>
          <a:noFill/>
        </p:spPr>
        <p:txBody>
          <a:bodyPr wrap="square" rtlCol="0">
            <a:spAutoFit/>
          </a:bodyPr>
          <a:lstStyle/>
          <a:p>
            <a:r>
              <a:rPr lang="en-GB" sz="1400" dirty="0"/>
              <a:t>Reflection of higher numbers in independent schools</a:t>
            </a:r>
          </a:p>
        </p:txBody>
      </p:sp>
    </p:spTree>
    <p:extLst>
      <p:ext uri="{BB962C8B-B14F-4D97-AF65-F5344CB8AC3E}">
        <p14:creationId xmlns:p14="http://schemas.microsoft.com/office/powerpoint/2010/main" val="1628443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43"/>
            <a:ext cx="8229600" cy="850106"/>
          </a:xfrm>
        </p:spPr>
        <p:txBody>
          <a:bodyPr>
            <a:normAutofit/>
          </a:bodyPr>
          <a:lstStyle/>
          <a:p>
            <a:r>
              <a:rPr lang="en-GB" sz="3200" dirty="0"/>
              <a:t>Average spend on key areas (2019-20)</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12</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914400" y="1121289"/>
            <a:ext cx="8229600" cy="504055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23" name="TextBox 22">
            <a:extLst>
              <a:ext uri="{FF2B5EF4-FFF2-40B4-BE49-F238E27FC236}">
                <a16:creationId xmlns:a16="http://schemas.microsoft.com/office/drawing/2014/main" id="{D6A4E623-A733-4140-98C1-3AA59FB33018}"/>
              </a:ext>
            </a:extLst>
          </p:cNvPr>
          <p:cNvSpPr txBox="1"/>
          <p:nvPr/>
        </p:nvSpPr>
        <p:spPr>
          <a:xfrm>
            <a:off x="3923928" y="4712356"/>
            <a:ext cx="4586066" cy="646331"/>
          </a:xfrm>
          <a:prstGeom prst="rect">
            <a:avLst/>
          </a:prstGeom>
          <a:noFill/>
        </p:spPr>
        <p:txBody>
          <a:bodyPr wrap="square">
            <a:spAutoFit/>
          </a:bodyPr>
          <a:lstStyle/>
          <a:p>
            <a:r>
              <a:rPr lang="en-GB" b="1" dirty="0">
                <a:solidFill>
                  <a:schemeClr val="accent1"/>
                </a:solidFill>
              </a:rPr>
              <a:t>High needs spend per head of 2-18 population – other services</a:t>
            </a:r>
          </a:p>
        </p:txBody>
      </p:sp>
      <p:pic>
        <p:nvPicPr>
          <p:cNvPr id="6" name="Picture 5">
            <a:extLst>
              <a:ext uri="{FF2B5EF4-FFF2-40B4-BE49-F238E27FC236}">
                <a16:creationId xmlns:a16="http://schemas.microsoft.com/office/drawing/2014/main" id="{163BAB96-51B0-4130-BEF6-6C2CE2683077}"/>
              </a:ext>
            </a:extLst>
          </p:cNvPr>
          <p:cNvPicPr>
            <a:picLocks noChangeAspect="1"/>
          </p:cNvPicPr>
          <p:nvPr/>
        </p:nvPicPr>
        <p:blipFill>
          <a:blip r:embed="rId2"/>
          <a:stretch>
            <a:fillRect/>
          </a:stretch>
        </p:blipFill>
        <p:spPr>
          <a:xfrm>
            <a:off x="478164" y="1603718"/>
            <a:ext cx="7232338" cy="3076136"/>
          </a:xfrm>
          <a:prstGeom prst="rect">
            <a:avLst/>
          </a:prstGeom>
        </p:spPr>
      </p:pic>
      <p:pic>
        <p:nvPicPr>
          <p:cNvPr id="8" name="Picture 7">
            <a:extLst>
              <a:ext uri="{FF2B5EF4-FFF2-40B4-BE49-F238E27FC236}">
                <a16:creationId xmlns:a16="http://schemas.microsoft.com/office/drawing/2014/main" id="{306A2960-2E30-4433-A363-DD45B69772A6}"/>
              </a:ext>
            </a:extLst>
          </p:cNvPr>
          <p:cNvPicPr>
            <a:picLocks noChangeAspect="1"/>
          </p:cNvPicPr>
          <p:nvPr/>
        </p:nvPicPr>
        <p:blipFill>
          <a:blip r:embed="rId3"/>
          <a:stretch>
            <a:fillRect/>
          </a:stretch>
        </p:blipFill>
        <p:spPr>
          <a:xfrm>
            <a:off x="213279" y="1170805"/>
            <a:ext cx="8717442" cy="179973"/>
          </a:xfrm>
          <a:prstGeom prst="rect">
            <a:avLst/>
          </a:prstGeom>
        </p:spPr>
      </p:pic>
      <p:sp>
        <p:nvSpPr>
          <p:cNvPr id="9" name="TextBox 8">
            <a:extLst>
              <a:ext uri="{FF2B5EF4-FFF2-40B4-BE49-F238E27FC236}">
                <a16:creationId xmlns:a16="http://schemas.microsoft.com/office/drawing/2014/main" id="{53DA00D0-7245-469B-8BD0-3F36B4298E01}"/>
              </a:ext>
            </a:extLst>
          </p:cNvPr>
          <p:cNvSpPr txBox="1"/>
          <p:nvPr/>
        </p:nvSpPr>
        <p:spPr>
          <a:xfrm>
            <a:off x="4571999" y="1603718"/>
            <a:ext cx="4358721" cy="646331"/>
          </a:xfrm>
          <a:prstGeom prst="rect">
            <a:avLst/>
          </a:prstGeom>
          <a:noFill/>
        </p:spPr>
        <p:txBody>
          <a:bodyPr wrap="square" rtlCol="0">
            <a:spAutoFit/>
          </a:bodyPr>
          <a:lstStyle/>
          <a:p>
            <a:r>
              <a:rPr lang="en-GB" dirty="0"/>
              <a:t>Indicates higher spend on SEN support services including therapies (last bar chart)</a:t>
            </a:r>
          </a:p>
        </p:txBody>
      </p:sp>
      <p:sp>
        <p:nvSpPr>
          <p:cNvPr id="10" name="TextBox 9">
            <a:extLst>
              <a:ext uri="{FF2B5EF4-FFF2-40B4-BE49-F238E27FC236}">
                <a16:creationId xmlns:a16="http://schemas.microsoft.com/office/drawing/2014/main" id="{98A6C80E-1B4E-4A66-8B51-F7607A2C496A}"/>
              </a:ext>
            </a:extLst>
          </p:cNvPr>
          <p:cNvSpPr txBox="1"/>
          <p:nvPr/>
        </p:nvSpPr>
        <p:spPr>
          <a:xfrm>
            <a:off x="3124436" y="3429000"/>
            <a:ext cx="3679812" cy="369332"/>
          </a:xfrm>
          <a:prstGeom prst="rect">
            <a:avLst/>
          </a:prstGeom>
          <a:noFill/>
        </p:spPr>
        <p:txBody>
          <a:bodyPr wrap="square" rtlCol="0">
            <a:spAutoFit/>
          </a:bodyPr>
          <a:lstStyle/>
          <a:p>
            <a:r>
              <a:rPr lang="en-GB" dirty="0"/>
              <a:t>…Not all LAs have hospital schools</a:t>
            </a:r>
          </a:p>
        </p:txBody>
      </p:sp>
      <p:sp>
        <p:nvSpPr>
          <p:cNvPr id="15" name="TextBox 14">
            <a:extLst>
              <a:ext uri="{FF2B5EF4-FFF2-40B4-BE49-F238E27FC236}">
                <a16:creationId xmlns:a16="http://schemas.microsoft.com/office/drawing/2014/main" id="{97CE0284-31FB-42DB-8B82-0E97C4BBE300}"/>
              </a:ext>
            </a:extLst>
          </p:cNvPr>
          <p:cNvSpPr txBox="1"/>
          <p:nvPr/>
        </p:nvSpPr>
        <p:spPr>
          <a:xfrm>
            <a:off x="2826307" y="2396560"/>
            <a:ext cx="4793693" cy="646331"/>
          </a:xfrm>
          <a:prstGeom prst="rect">
            <a:avLst/>
          </a:prstGeom>
          <a:noFill/>
        </p:spPr>
        <p:txBody>
          <a:bodyPr wrap="square" rtlCol="0">
            <a:spAutoFit/>
          </a:bodyPr>
          <a:lstStyle/>
          <a:p>
            <a:r>
              <a:rPr lang="en-GB" dirty="0"/>
              <a:t>…..Lower spend on PRUs but higher spend on wider AP services </a:t>
            </a:r>
          </a:p>
        </p:txBody>
      </p:sp>
    </p:spTree>
    <p:extLst>
      <p:ext uri="{BB962C8B-B14F-4D97-AF65-F5344CB8AC3E}">
        <p14:creationId xmlns:p14="http://schemas.microsoft.com/office/powerpoint/2010/main" val="446954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43"/>
            <a:ext cx="8229600" cy="850106"/>
          </a:xfrm>
        </p:spPr>
        <p:txBody>
          <a:bodyPr>
            <a:normAutofit/>
          </a:bodyPr>
          <a:lstStyle/>
          <a:p>
            <a:r>
              <a:rPr lang="en-GB" sz="3200" dirty="0"/>
              <a:t>EHCPs 0-25 year olds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13</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914400" y="1121289"/>
            <a:ext cx="8229600" cy="504055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pic>
        <p:nvPicPr>
          <p:cNvPr id="16" name="Picture 15">
            <a:extLst>
              <a:ext uri="{FF2B5EF4-FFF2-40B4-BE49-F238E27FC236}">
                <a16:creationId xmlns:a16="http://schemas.microsoft.com/office/drawing/2014/main" id="{99E7FEE1-3E5D-44DF-8A48-F4AAE4D373B1}"/>
              </a:ext>
            </a:extLst>
          </p:cNvPr>
          <p:cNvPicPr>
            <a:picLocks noChangeAspect="1"/>
          </p:cNvPicPr>
          <p:nvPr/>
        </p:nvPicPr>
        <p:blipFill>
          <a:blip r:embed="rId2"/>
          <a:stretch>
            <a:fillRect/>
          </a:stretch>
        </p:blipFill>
        <p:spPr>
          <a:xfrm>
            <a:off x="3409950" y="4454374"/>
            <a:ext cx="5734050" cy="1162050"/>
          </a:xfrm>
          <a:prstGeom prst="rect">
            <a:avLst/>
          </a:prstGeom>
        </p:spPr>
      </p:pic>
      <p:sp>
        <p:nvSpPr>
          <p:cNvPr id="17" name="TextBox 16">
            <a:extLst>
              <a:ext uri="{FF2B5EF4-FFF2-40B4-BE49-F238E27FC236}">
                <a16:creationId xmlns:a16="http://schemas.microsoft.com/office/drawing/2014/main" id="{B2EF2923-9025-447A-BBF2-4BF9D74552F2}"/>
              </a:ext>
            </a:extLst>
          </p:cNvPr>
          <p:cNvSpPr txBox="1"/>
          <p:nvPr/>
        </p:nvSpPr>
        <p:spPr>
          <a:xfrm>
            <a:off x="7043936" y="1844824"/>
            <a:ext cx="576064" cy="276999"/>
          </a:xfrm>
          <a:prstGeom prst="rect">
            <a:avLst/>
          </a:prstGeom>
          <a:noFill/>
        </p:spPr>
        <p:txBody>
          <a:bodyPr wrap="square" rtlCol="0">
            <a:spAutoFit/>
          </a:bodyPr>
          <a:lstStyle/>
          <a:p>
            <a:r>
              <a:rPr lang="en-GB" sz="1200" dirty="0"/>
              <a:t>12%</a:t>
            </a:r>
          </a:p>
        </p:txBody>
      </p:sp>
      <p:graphicFrame>
        <p:nvGraphicFramePr>
          <p:cNvPr id="18" name="Chart 17">
            <a:extLst>
              <a:ext uri="{FF2B5EF4-FFF2-40B4-BE49-F238E27FC236}">
                <a16:creationId xmlns:a16="http://schemas.microsoft.com/office/drawing/2014/main" id="{0C46DB41-246D-4A6C-A49E-507281DCFFFC}"/>
              </a:ext>
            </a:extLst>
          </p:cNvPr>
          <p:cNvGraphicFramePr>
            <a:graphicFrameLocks noGrp="1"/>
          </p:cNvGraphicFramePr>
          <p:nvPr>
            <p:extLst>
              <p:ext uri="{D42A27DB-BD31-4B8C-83A1-F6EECF244321}">
                <p14:modId xmlns:p14="http://schemas.microsoft.com/office/powerpoint/2010/main" val="397443847"/>
              </p:ext>
            </p:extLst>
          </p:nvPr>
        </p:nvGraphicFramePr>
        <p:xfrm>
          <a:off x="785602" y="682184"/>
          <a:ext cx="7968245" cy="5602964"/>
        </p:xfrm>
        <a:graphic>
          <a:graphicData uri="http://schemas.openxmlformats.org/drawingml/2006/chart">
            <c:chart xmlns:c="http://schemas.openxmlformats.org/drawingml/2006/chart" xmlns:r="http://schemas.openxmlformats.org/officeDocument/2006/relationships" r:id="rId3"/>
          </a:graphicData>
        </a:graphic>
      </p:graphicFrame>
      <p:sp>
        <p:nvSpPr>
          <p:cNvPr id="19" name="TextBox 18">
            <a:extLst>
              <a:ext uri="{FF2B5EF4-FFF2-40B4-BE49-F238E27FC236}">
                <a16:creationId xmlns:a16="http://schemas.microsoft.com/office/drawing/2014/main" id="{010DEA4C-FAA9-4C7D-8ACE-54144F363E70}"/>
              </a:ext>
            </a:extLst>
          </p:cNvPr>
          <p:cNvSpPr txBox="1"/>
          <p:nvPr/>
        </p:nvSpPr>
        <p:spPr>
          <a:xfrm>
            <a:off x="7452320" y="3483666"/>
            <a:ext cx="480392" cy="276999"/>
          </a:xfrm>
          <a:prstGeom prst="rect">
            <a:avLst/>
          </a:prstGeom>
          <a:noFill/>
        </p:spPr>
        <p:txBody>
          <a:bodyPr wrap="square" rtlCol="0">
            <a:spAutoFit/>
          </a:bodyPr>
          <a:lstStyle/>
          <a:p>
            <a:r>
              <a:rPr lang="en-GB" sz="1200" dirty="0"/>
              <a:t>7%</a:t>
            </a:r>
          </a:p>
        </p:txBody>
      </p:sp>
    </p:spTree>
    <p:extLst>
      <p:ext uri="{BB962C8B-B14F-4D97-AF65-F5344CB8AC3E}">
        <p14:creationId xmlns:p14="http://schemas.microsoft.com/office/powerpoint/2010/main" val="440930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GB" sz="3200" dirty="0"/>
              <a:t>EHCP Placements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14</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914400" y="1121289"/>
            <a:ext cx="8229600" cy="504055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graphicFrame>
        <p:nvGraphicFramePr>
          <p:cNvPr id="8" name="Chart 7">
            <a:extLst>
              <a:ext uri="{FF2B5EF4-FFF2-40B4-BE49-F238E27FC236}">
                <a16:creationId xmlns:a16="http://schemas.microsoft.com/office/drawing/2014/main" id="{53FCE3F5-2D8A-497F-B23A-3CC7AC4AE1C4}"/>
              </a:ext>
            </a:extLst>
          </p:cNvPr>
          <p:cNvGraphicFramePr>
            <a:graphicFrameLocks noGrp="1"/>
          </p:cNvGraphicFramePr>
          <p:nvPr>
            <p:extLst>
              <p:ext uri="{D42A27DB-BD31-4B8C-83A1-F6EECF244321}">
                <p14:modId xmlns:p14="http://schemas.microsoft.com/office/powerpoint/2010/main" val="1251370439"/>
              </p:ext>
            </p:extLst>
          </p:nvPr>
        </p:nvGraphicFramePr>
        <p:xfrm>
          <a:off x="587877" y="1107032"/>
          <a:ext cx="7968245" cy="51520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21485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59" y="-243408"/>
            <a:ext cx="8229600" cy="1143000"/>
          </a:xfrm>
        </p:spPr>
        <p:txBody>
          <a:bodyPr anchor="ctr">
            <a:normAutofit/>
          </a:bodyPr>
          <a:lstStyle/>
          <a:p>
            <a:pPr>
              <a:lnSpc>
                <a:spcPct val="90000"/>
              </a:lnSpc>
            </a:pPr>
            <a:r>
              <a:rPr lang="en-GB" sz="3200" dirty="0"/>
              <a:t>EHCPs in Mainstream</a:t>
            </a:r>
          </a:p>
        </p:txBody>
      </p:sp>
      <p:sp>
        <p:nvSpPr>
          <p:cNvPr id="4" name="Slide Number Placeholder 3"/>
          <p:cNvSpPr>
            <a:spLocks noGrp="1"/>
          </p:cNvSpPr>
          <p:nvPr>
            <p:ph type="sldNum" sz="quarter" idx="12"/>
          </p:nvPr>
        </p:nvSpPr>
        <p:spPr>
          <a:xfrm>
            <a:off x="6553200" y="6356350"/>
            <a:ext cx="2133600" cy="365125"/>
          </a:xfrm>
        </p:spPr>
        <p:txBody>
          <a:bodyPr anchor="ctr">
            <a:normAutofit/>
          </a:bodyPr>
          <a:lstStyle/>
          <a:p>
            <a:pPr>
              <a:spcAft>
                <a:spcPts val="600"/>
              </a:spcAft>
            </a:pPr>
            <a:fld id="{C06B74C9-1984-4309-B629-64A9E2680539}" type="slidenum">
              <a:rPr lang="en-GB" smtClean="0"/>
              <a:pPr>
                <a:spcAft>
                  <a:spcPts val="600"/>
                </a:spcAft>
              </a:pPr>
              <a:t>15</a:t>
            </a:fld>
            <a:endParaRPr lang="en-GB"/>
          </a:p>
        </p:txBody>
      </p:sp>
      <p:graphicFrame>
        <p:nvGraphicFramePr>
          <p:cNvPr id="7" name="Chart 6">
            <a:extLst>
              <a:ext uri="{FF2B5EF4-FFF2-40B4-BE49-F238E27FC236}">
                <a16:creationId xmlns:a16="http://schemas.microsoft.com/office/drawing/2014/main" id="{C8AE6942-E917-42B3-8572-9E980AD7FA82}"/>
              </a:ext>
            </a:extLst>
          </p:cNvPr>
          <p:cNvGraphicFramePr>
            <a:graphicFrameLocks noGrp="1"/>
          </p:cNvGraphicFramePr>
          <p:nvPr>
            <p:extLst>
              <p:ext uri="{D42A27DB-BD31-4B8C-83A1-F6EECF244321}">
                <p14:modId xmlns:p14="http://schemas.microsoft.com/office/powerpoint/2010/main" val="3658036263"/>
              </p:ext>
            </p:extLst>
          </p:nvPr>
        </p:nvGraphicFramePr>
        <p:xfrm>
          <a:off x="827584" y="899592"/>
          <a:ext cx="7608205" cy="5329655"/>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7">
            <a:extLst>
              <a:ext uri="{FF2B5EF4-FFF2-40B4-BE49-F238E27FC236}">
                <a16:creationId xmlns:a16="http://schemas.microsoft.com/office/drawing/2014/main" id="{5E6FD27E-93E4-4C1F-97D5-6185F1185653}"/>
              </a:ext>
            </a:extLst>
          </p:cNvPr>
          <p:cNvPicPr>
            <a:picLocks noChangeAspect="1"/>
          </p:cNvPicPr>
          <p:nvPr/>
        </p:nvPicPr>
        <p:blipFill>
          <a:blip r:embed="rId3"/>
          <a:stretch>
            <a:fillRect/>
          </a:stretch>
        </p:blipFill>
        <p:spPr>
          <a:xfrm>
            <a:off x="3131840" y="4293096"/>
            <a:ext cx="5936453" cy="1081754"/>
          </a:xfrm>
          <a:prstGeom prst="rect">
            <a:avLst/>
          </a:prstGeom>
        </p:spPr>
      </p:pic>
      <p:sp>
        <p:nvSpPr>
          <p:cNvPr id="9" name="TextBox 1">
            <a:extLst>
              <a:ext uri="{FF2B5EF4-FFF2-40B4-BE49-F238E27FC236}">
                <a16:creationId xmlns:a16="http://schemas.microsoft.com/office/drawing/2014/main" id="{638D0475-5B7B-493E-9E91-D41B9EBFFBEA}"/>
              </a:ext>
            </a:extLst>
          </p:cNvPr>
          <p:cNvSpPr txBox="1"/>
          <p:nvPr/>
        </p:nvSpPr>
        <p:spPr>
          <a:xfrm>
            <a:off x="7139608" y="2278777"/>
            <a:ext cx="480392" cy="2769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100" dirty="0"/>
              <a:t>12%</a:t>
            </a:r>
          </a:p>
        </p:txBody>
      </p:sp>
      <p:sp>
        <p:nvSpPr>
          <p:cNvPr id="10" name="TextBox 1">
            <a:extLst>
              <a:ext uri="{FF2B5EF4-FFF2-40B4-BE49-F238E27FC236}">
                <a16:creationId xmlns:a16="http://schemas.microsoft.com/office/drawing/2014/main" id="{C8C28F89-BCF6-4349-B9F9-A58D2B76B2E3}"/>
              </a:ext>
            </a:extLst>
          </p:cNvPr>
          <p:cNvSpPr txBox="1"/>
          <p:nvPr/>
        </p:nvSpPr>
        <p:spPr>
          <a:xfrm>
            <a:off x="7379804" y="2705975"/>
            <a:ext cx="480392" cy="2769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dirty="0"/>
              <a:t>6</a:t>
            </a:r>
            <a:r>
              <a:rPr lang="en-GB" sz="1100" dirty="0"/>
              <a:t>%</a:t>
            </a:r>
          </a:p>
        </p:txBody>
      </p:sp>
    </p:spTree>
    <p:extLst>
      <p:ext uri="{BB962C8B-B14F-4D97-AF65-F5344CB8AC3E}">
        <p14:creationId xmlns:p14="http://schemas.microsoft.com/office/powerpoint/2010/main" val="2836326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59" y="-243408"/>
            <a:ext cx="8229600" cy="1143000"/>
          </a:xfrm>
        </p:spPr>
        <p:txBody>
          <a:bodyPr anchor="ctr">
            <a:normAutofit/>
          </a:bodyPr>
          <a:lstStyle/>
          <a:p>
            <a:pPr>
              <a:lnSpc>
                <a:spcPct val="90000"/>
              </a:lnSpc>
            </a:pPr>
            <a:r>
              <a:rPr lang="en-GB" sz="3200" dirty="0"/>
              <a:t>EHCPs in SRPs</a:t>
            </a:r>
          </a:p>
        </p:txBody>
      </p:sp>
      <p:sp>
        <p:nvSpPr>
          <p:cNvPr id="4" name="Slide Number Placeholder 3"/>
          <p:cNvSpPr>
            <a:spLocks noGrp="1"/>
          </p:cNvSpPr>
          <p:nvPr>
            <p:ph type="sldNum" sz="quarter" idx="12"/>
          </p:nvPr>
        </p:nvSpPr>
        <p:spPr>
          <a:xfrm>
            <a:off x="6553200" y="6356350"/>
            <a:ext cx="2133600" cy="365125"/>
          </a:xfrm>
        </p:spPr>
        <p:txBody>
          <a:bodyPr anchor="ctr">
            <a:normAutofit/>
          </a:bodyPr>
          <a:lstStyle/>
          <a:p>
            <a:pPr>
              <a:spcAft>
                <a:spcPts val="600"/>
              </a:spcAft>
            </a:pPr>
            <a:fld id="{C06B74C9-1984-4309-B629-64A9E2680539}" type="slidenum">
              <a:rPr lang="en-GB" smtClean="0"/>
              <a:pPr>
                <a:spcAft>
                  <a:spcPts val="600"/>
                </a:spcAft>
              </a:pPr>
              <a:t>16</a:t>
            </a:fld>
            <a:endParaRPr lang="en-GB"/>
          </a:p>
        </p:txBody>
      </p:sp>
      <p:graphicFrame>
        <p:nvGraphicFramePr>
          <p:cNvPr id="5" name="Chart 4">
            <a:extLst>
              <a:ext uri="{FF2B5EF4-FFF2-40B4-BE49-F238E27FC236}">
                <a16:creationId xmlns:a16="http://schemas.microsoft.com/office/drawing/2014/main" id="{67B41499-4639-475E-9595-9B4F2904459F}"/>
              </a:ext>
            </a:extLst>
          </p:cNvPr>
          <p:cNvGraphicFramePr>
            <a:graphicFrameLocks noGrp="1"/>
          </p:cNvGraphicFramePr>
          <p:nvPr>
            <p:extLst>
              <p:ext uri="{D42A27DB-BD31-4B8C-83A1-F6EECF244321}">
                <p14:modId xmlns:p14="http://schemas.microsoft.com/office/powerpoint/2010/main" val="3954660732"/>
              </p:ext>
            </p:extLst>
          </p:nvPr>
        </p:nvGraphicFramePr>
        <p:xfrm>
          <a:off x="918575" y="990690"/>
          <a:ext cx="7752221" cy="5274561"/>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a:extLst>
              <a:ext uri="{FF2B5EF4-FFF2-40B4-BE49-F238E27FC236}">
                <a16:creationId xmlns:a16="http://schemas.microsoft.com/office/drawing/2014/main" id="{DA8C4FC8-C382-45A3-9229-D9A021237492}"/>
              </a:ext>
            </a:extLst>
          </p:cNvPr>
          <p:cNvPicPr>
            <a:picLocks noChangeAspect="1"/>
          </p:cNvPicPr>
          <p:nvPr/>
        </p:nvPicPr>
        <p:blipFill>
          <a:blip r:embed="rId3"/>
          <a:stretch>
            <a:fillRect/>
          </a:stretch>
        </p:blipFill>
        <p:spPr>
          <a:xfrm>
            <a:off x="4051176" y="4559391"/>
            <a:ext cx="5004048" cy="1000810"/>
          </a:xfrm>
          <a:prstGeom prst="rect">
            <a:avLst/>
          </a:prstGeom>
        </p:spPr>
      </p:pic>
      <p:sp>
        <p:nvSpPr>
          <p:cNvPr id="8" name="TextBox 1">
            <a:extLst>
              <a:ext uri="{FF2B5EF4-FFF2-40B4-BE49-F238E27FC236}">
                <a16:creationId xmlns:a16="http://schemas.microsoft.com/office/drawing/2014/main" id="{80A3502D-EE21-41E9-8834-5013758D9460}"/>
              </a:ext>
            </a:extLst>
          </p:cNvPr>
          <p:cNvSpPr txBox="1"/>
          <p:nvPr/>
        </p:nvSpPr>
        <p:spPr>
          <a:xfrm>
            <a:off x="7157350" y="2022162"/>
            <a:ext cx="480392" cy="2769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100" dirty="0"/>
              <a:t>12%</a:t>
            </a:r>
          </a:p>
        </p:txBody>
      </p:sp>
      <p:sp>
        <p:nvSpPr>
          <p:cNvPr id="9" name="TextBox 1">
            <a:extLst>
              <a:ext uri="{FF2B5EF4-FFF2-40B4-BE49-F238E27FC236}">
                <a16:creationId xmlns:a16="http://schemas.microsoft.com/office/drawing/2014/main" id="{B850C5F7-4D48-4C68-9115-05F3381BEA60}"/>
              </a:ext>
            </a:extLst>
          </p:cNvPr>
          <p:cNvSpPr txBox="1"/>
          <p:nvPr/>
        </p:nvSpPr>
        <p:spPr>
          <a:xfrm>
            <a:off x="7549137" y="4191293"/>
            <a:ext cx="480392" cy="2769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dirty="0"/>
              <a:t>8</a:t>
            </a:r>
            <a:r>
              <a:rPr lang="en-GB" sz="1100" dirty="0"/>
              <a:t>%</a:t>
            </a:r>
          </a:p>
        </p:txBody>
      </p:sp>
    </p:spTree>
    <p:extLst>
      <p:ext uri="{BB962C8B-B14F-4D97-AF65-F5344CB8AC3E}">
        <p14:creationId xmlns:p14="http://schemas.microsoft.com/office/powerpoint/2010/main" val="1954912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9856"/>
            <a:ext cx="8229600" cy="1143000"/>
          </a:xfrm>
        </p:spPr>
        <p:txBody>
          <a:bodyPr anchor="ctr">
            <a:normAutofit/>
          </a:bodyPr>
          <a:lstStyle/>
          <a:p>
            <a:pPr>
              <a:lnSpc>
                <a:spcPct val="90000"/>
              </a:lnSpc>
            </a:pPr>
            <a:r>
              <a:rPr lang="en-GB" sz="3200" dirty="0"/>
              <a:t>EHCPs in Special &amp; Independent</a:t>
            </a:r>
          </a:p>
        </p:txBody>
      </p:sp>
      <p:sp>
        <p:nvSpPr>
          <p:cNvPr id="4" name="Slide Number Placeholder 3"/>
          <p:cNvSpPr>
            <a:spLocks noGrp="1"/>
          </p:cNvSpPr>
          <p:nvPr>
            <p:ph type="sldNum" sz="quarter" idx="12"/>
          </p:nvPr>
        </p:nvSpPr>
        <p:spPr>
          <a:xfrm>
            <a:off x="6553200" y="6356350"/>
            <a:ext cx="2133600" cy="365125"/>
          </a:xfrm>
        </p:spPr>
        <p:txBody>
          <a:bodyPr anchor="ctr">
            <a:normAutofit/>
          </a:bodyPr>
          <a:lstStyle/>
          <a:p>
            <a:pPr>
              <a:spcAft>
                <a:spcPts val="600"/>
              </a:spcAft>
            </a:pPr>
            <a:fld id="{C06B74C9-1984-4309-B629-64A9E2680539}" type="slidenum">
              <a:rPr lang="en-GB" smtClean="0"/>
              <a:pPr>
                <a:spcAft>
                  <a:spcPts val="600"/>
                </a:spcAft>
              </a:pPr>
              <a:t>17</a:t>
            </a:fld>
            <a:endParaRPr lang="en-GB"/>
          </a:p>
        </p:txBody>
      </p:sp>
      <p:graphicFrame>
        <p:nvGraphicFramePr>
          <p:cNvPr id="9" name="Chart 8">
            <a:extLst>
              <a:ext uri="{FF2B5EF4-FFF2-40B4-BE49-F238E27FC236}">
                <a16:creationId xmlns:a16="http://schemas.microsoft.com/office/drawing/2014/main" id="{39EF0A41-2991-4E9B-A117-C718F0CB763B}"/>
              </a:ext>
            </a:extLst>
          </p:cNvPr>
          <p:cNvGraphicFramePr>
            <a:graphicFrameLocks noGrp="1"/>
          </p:cNvGraphicFramePr>
          <p:nvPr>
            <p:extLst>
              <p:ext uri="{D42A27DB-BD31-4B8C-83A1-F6EECF244321}">
                <p14:modId xmlns:p14="http://schemas.microsoft.com/office/powerpoint/2010/main" val="1462476672"/>
              </p:ext>
            </p:extLst>
          </p:nvPr>
        </p:nvGraphicFramePr>
        <p:xfrm>
          <a:off x="704833" y="651270"/>
          <a:ext cx="8003232" cy="5555460"/>
        </p:xfrm>
        <a:graphic>
          <a:graphicData uri="http://schemas.openxmlformats.org/drawingml/2006/chart">
            <c:chart xmlns:c="http://schemas.openxmlformats.org/drawingml/2006/chart" xmlns:r="http://schemas.openxmlformats.org/officeDocument/2006/relationships" r:id="rId2"/>
          </a:graphicData>
        </a:graphic>
      </p:graphicFrame>
      <p:pic>
        <p:nvPicPr>
          <p:cNvPr id="10" name="Picture 9">
            <a:extLst>
              <a:ext uri="{FF2B5EF4-FFF2-40B4-BE49-F238E27FC236}">
                <a16:creationId xmlns:a16="http://schemas.microsoft.com/office/drawing/2014/main" id="{96729501-F6F4-41B6-90EF-93D040E980F0}"/>
              </a:ext>
            </a:extLst>
          </p:cNvPr>
          <p:cNvPicPr>
            <a:picLocks noChangeAspect="1"/>
          </p:cNvPicPr>
          <p:nvPr/>
        </p:nvPicPr>
        <p:blipFill>
          <a:blip r:embed="rId3"/>
          <a:stretch>
            <a:fillRect/>
          </a:stretch>
        </p:blipFill>
        <p:spPr>
          <a:xfrm>
            <a:off x="3145448" y="4293096"/>
            <a:ext cx="5810250" cy="1162050"/>
          </a:xfrm>
          <a:prstGeom prst="rect">
            <a:avLst/>
          </a:prstGeom>
        </p:spPr>
      </p:pic>
    </p:spTree>
    <p:extLst>
      <p:ext uri="{BB962C8B-B14F-4D97-AF65-F5344CB8AC3E}">
        <p14:creationId xmlns:p14="http://schemas.microsoft.com/office/powerpoint/2010/main" val="2618816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203" y="141932"/>
            <a:ext cx="8229600" cy="1143000"/>
          </a:xfrm>
        </p:spPr>
        <p:txBody>
          <a:bodyPr anchor="ctr">
            <a:normAutofit/>
          </a:bodyPr>
          <a:lstStyle/>
          <a:p>
            <a:pPr>
              <a:lnSpc>
                <a:spcPct val="90000"/>
              </a:lnSpc>
            </a:pPr>
            <a:r>
              <a:rPr lang="en-GB" sz="3200" dirty="0"/>
              <a:t>The Growth in Special Schools Places</a:t>
            </a:r>
          </a:p>
        </p:txBody>
      </p:sp>
      <p:sp>
        <p:nvSpPr>
          <p:cNvPr id="4" name="Slide Number Placeholder 3"/>
          <p:cNvSpPr>
            <a:spLocks noGrp="1"/>
          </p:cNvSpPr>
          <p:nvPr>
            <p:ph type="sldNum" sz="quarter" idx="12"/>
          </p:nvPr>
        </p:nvSpPr>
        <p:spPr>
          <a:xfrm>
            <a:off x="6553200" y="6356350"/>
            <a:ext cx="2133600" cy="365125"/>
          </a:xfrm>
        </p:spPr>
        <p:txBody>
          <a:bodyPr anchor="ctr">
            <a:normAutofit/>
          </a:bodyPr>
          <a:lstStyle/>
          <a:p>
            <a:pPr>
              <a:spcAft>
                <a:spcPts val="600"/>
              </a:spcAft>
            </a:pPr>
            <a:fld id="{C06B74C9-1984-4309-B629-64A9E2680539}" type="slidenum">
              <a:rPr lang="en-GB" smtClean="0"/>
              <a:pPr>
                <a:spcAft>
                  <a:spcPts val="600"/>
                </a:spcAft>
              </a:pPr>
              <a:t>18</a:t>
            </a:fld>
            <a:endParaRPr lang="en-GB"/>
          </a:p>
        </p:txBody>
      </p:sp>
      <p:sp>
        <p:nvSpPr>
          <p:cNvPr id="6" name="TextBox 5">
            <a:extLst>
              <a:ext uri="{FF2B5EF4-FFF2-40B4-BE49-F238E27FC236}">
                <a16:creationId xmlns:a16="http://schemas.microsoft.com/office/drawing/2014/main" id="{5C926A5B-8524-49E0-88BA-7D81992F4F18}"/>
              </a:ext>
            </a:extLst>
          </p:cNvPr>
          <p:cNvSpPr txBox="1"/>
          <p:nvPr/>
        </p:nvSpPr>
        <p:spPr>
          <a:xfrm>
            <a:off x="507037" y="981667"/>
            <a:ext cx="8031607" cy="5078313"/>
          </a:xfrm>
          <a:prstGeom prst="rect">
            <a:avLst/>
          </a:prstGeom>
          <a:noFill/>
        </p:spPr>
        <p:txBody>
          <a:bodyPr wrap="square" rtlCol="0">
            <a:spAutoFit/>
          </a:bodyPr>
          <a:lstStyle/>
          <a:p>
            <a:pPr marL="285750" indent="-285750">
              <a:buFont typeface="Arial" panose="020B0604020202020204" pitchFamily="34" charset="0"/>
              <a:buChar char="•"/>
            </a:pPr>
            <a:r>
              <a:rPr lang="en-GB" dirty="0"/>
              <a:t>Overall the number of special schools places has grown by 33% in past 5 years</a:t>
            </a:r>
          </a:p>
          <a:p>
            <a:pPr marL="285750" indent="-285750">
              <a:buFont typeface="Arial" panose="020B0604020202020204" pitchFamily="34" charset="0"/>
              <a:buChar char="•"/>
            </a:pPr>
            <a:r>
              <a:rPr lang="en-GB" dirty="0"/>
              <a:t>Significant additional investment in capital programme</a:t>
            </a:r>
          </a:p>
          <a:p>
            <a:pPr marL="285750" indent="-285750">
              <a:buFont typeface="Arial" panose="020B0604020202020204" pitchFamily="34" charset="0"/>
              <a:buChar char="•"/>
            </a:pPr>
            <a:r>
              <a:rPr lang="en-GB" dirty="0"/>
              <a:t>2 new special schools, expansions &amp; creation of satellites</a:t>
            </a:r>
          </a:p>
          <a:p>
            <a:pPr marL="285750" indent="-285750">
              <a:buFont typeface="Arial" panose="020B0604020202020204" pitchFamily="34" charset="0"/>
              <a:buChar char="•"/>
            </a:pPr>
            <a:r>
              <a:rPr lang="en-GB" dirty="0"/>
              <a:t>Largest increase in primary school age children educated in special schools</a:t>
            </a:r>
          </a:p>
          <a:p>
            <a:pPr marL="285750" indent="-285750">
              <a:buFont typeface="Arial" panose="020B0604020202020204" pitchFamily="34" charset="0"/>
              <a:buChar char="•"/>
            </a:pPr>
            <a:r>
              <a:rPr lang="en-GB" dirty="0"/>
              <a:t>Special School places increased at higher rate than other local authorities</a:t>
            </a:r>
          </a:p>
          <a:p>
            <a:pPr marL="285750" indent="-285750">
              <a:buFont typeface="Arial" panose="020B0604020202020204" pitchFamily="34" charset="0"/>
              <a:buChar char="•"/>
            </a:pPr>
            <a:r>
              <a:rPr lang="en-GB" dirty="0"/>
              <a:t>Not resulted in a lower dependency in independent (increased by 866 places in last 5 years or 144% increase). </a:t>
            </a:r>
          </a:p>
          <a:p>
            <a:r>
              <a:rPr lang="en-GB" dirty="0"/>
              <a:t>Number of Special School Places:</a:t>
            </a:r>
          </a:p>
          <a:p>
            <a:r>
              <a:rPr lang="en-GB" dirty="0"/>
              <a:t>Number of Special School Places:</a:t>
            </a:r>
          </a:p>
          <a:p>
            <a:endParaRPr lang="en-GB" dirty="0">
              <a:solidFill>
                <a:srgbClr val="FF0000"/>
              </a:solidFill>
            </a:endParaRPr>
          </a:p>
          <a:p>
            <a:endParaRPr lang="en-GB" dirty="0">
              <a:solidFill>
                <a:srgbClr val="FF0000"/>
              </a:solidFill>
            </a:endParaRPr>
          </a:p>
          <a:p>
            <a:endParaRPr lang="en-GB" dirty="0">
              <a:solidFill>
                <a:srgbClr val="FF0000"/>
              </a:solidFill>
            </a:endParaRPr>
          </a:p>
          <a:p>
            <a:endParaRPr lang="en-GB" dirty="0">
              <a:solidFill>
                <a:srgbClr val="FF0000"/>
              </a:solidFill>
            </a:endParaRPr>
          </a:p>
          <a:p>
            <a:endParaRPr lang="en-GB" dirty="0">
              <a:solidFill>
                <a:srgbClr val="FF0000"/>
              </a:solidFill>
            </a:endParaRPr>
          </a:p>
          <a:p>
            <a:endParaRPr lang="en-GB" dirty="0">
              <a:solidFill>
                <a:srgbClr val="FF0000"/>
              </a:solidFill>
            </a:endParaRPr>
          </a:p>
          <a:p>
            <a:endParaRPr lang="en-GB" dirty="0">
              <a:solidFill>
                <a:srgbClr val="FF0000"/>
              </a:solidFill>
            </a:endParaRPr>
          </a:p>
          <a:p>
            <a:r>
              <a:rPr lang="en-GB" dirty="0"/>
              <a:t>Number of Independent Places:</a:t>
            </a:r>
          </a:p>
          <a:p>
            <a:pPr marL="285750" indent="-285750">
              <a:buFont typeface="Arial" panose="020B0604020202020204" pitchFamily="34" charset="0"/>
              <a:buChar char="•"/>
            </a:pPr>
            <a:endParaRPr lang="en-GB" dirty="0">
              <a:solidFill>
                <a:srgbClr val="FF0000"/>
              </a:solidFill>
            </a:endParaRPr>
          </a:p>
        </p:txBody>
      </p:sp>
      <p:pic>
        <p:nvPicPr>
          <p:cNvPr id="9" name="Picture 8">
            <a:extLst>
              <a:ext uri="{FF2B5EF4-FFF2-40B4-BE49-F238E27FC236}">
                <a16:creationId xmlns:a16="http://schemas.microsoft.com/office/drawing/2014/main" id="{F4253D4D-2115-4215-BA9C-B95395A60BF3}"/>
              </a:ext>
            </a:extLst>
          </p:cNvPr>
          <p:cNvPicPr>
            <a:picLocks noChangeAspect="1"/>
          </p:cNvPicPr>
          <p:nvPr/>
        </p:nvPicPr>
        <p:blipFill>
          <a:blip r:embed="rId3"/>
          <a:stretch>
            <a:fillRect/>
          </a:stretch>
        </p:blipFill>
        <p:spPr>
          <a:xfrm>
            <a:off x="421184" y="3212976"/>
            <a:ext cx="8229600" cy="2221992"/>
          </a:xfrm>
          <a:prstGeom prst="rect">
            <a:avLst/>
          </a:prstGeom>
        </p:spPr>
      </p:pic>
      <p:pic>
        <p:nvPicPr>
          <p:cNvPr id="11" name="Picture 10">
            <a:extLst>
              <a:ext uri="{FF2B5EF4-FFF2-40B4-BE49-F238E27FC236}">
                <a16:creationId xmlns:a16="http://schemas.microsoft.com/office/drawing/2014/main" id="{24EDF5F7-E5C1-40CE-8FE5-E4A2C0ED2A58}"/>
              </a:ext>
            </a:extLst>
          </p:cNvPr>
          <p:cNvPicPr>
            <a:picLocks noChangeAspect="1"/>
          </p:cNvPicPr>
          <p:nvPr/>
        </p:nvPicPr>
        <p:blipFill>
          <a:blip r:embed="rId4"/>
          <a:stretch>
            <a:fillRect/>
          </a:stretch>
        </p:blipFill>
        <p:spPr>
          <a:xfrm>
            <a:off x="342713" y="5750680"/>
            <a:ext cx="8435433" cy="309300"/>
          </a:xfrm>
          <a:prstGeom prst="rect">
            <a:avLst/>
          </a:prstGeom>
        </p:spPr>
      </p:pic>
    </p:spTree>
    <p:extLst>
      <p:ext uri="{BB962C8B-B14F-4D97-AF65-F5344CB8AC3E}">
        <p14:creationId xmlns:p14="http://schemas.microsoft.com/office/powerpoint/2010/main" val="2163755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High Needs Funding </a:t>
            </a:r>
            <a:br>
              <a:rPr lang="en-GB" dirty="0"/>
            </a:br>
            <a:r>
              <a:rPr lang="en-GB" dirty="0"/>
              <a:t>and SEN Review Update</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19</a:t>
            </a:fld>
            <a:endParaRPr lang="en-GB" dirty="0"/>
          </a:p>
        </p:txBody>
      </p:sp>
    </p:spTree>
    <p:extLst>
      <p:ext uri="{BB962C8B-B14F-4D97-AF65-F5344CB8AC3E}">
        <p14:creationId xmlns:p14="http://schemas.microsoft.com/office/powerpoint/2010/main" val="945567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CDAEE-1B35-465A-8C41-9E5206B0CC48}"/>
              </a:ext>
            </a:extLst>
          </p:cNvPr>
          <p:cNvSpPr>
            <a:spLocks noGrp="1"/>
          </p:cNvSpPr>
          <p:nvPr>
            <p:ph type="title"/>
          </p:nvPr>
        </p:nvSpPr>
        <p:spPr>
          <a:xfrm>
            <a:off x="457200" y="-174065"/>
            <a:ext cx="8229600" cy="1143000"/>
          </a:xfrm>
        </p:spPr>
        <p:txBody>
          <a:bodyPr/>
          <a:lstStyle/>
          <a:p>
            <a:r>
              <a:rPr lang="en-GB" dirty="0"/>
              <a:t>High Needs Block Forecast Update</a:t>
            </a:r>
          </a:p>
        </p:txBody>
      </p:sp>
      <p:sp>
        <p:nvSpPr>
          <p:cNvPr id="3" name="Content Placeholder 2">
            <a:extLst>
              <a:ext uri="{FF2B5EF4-FFF2-40B4-BE49-F238E27FC236}">
                <a16:creationId xmlns:a16="http://schemas.microsoft.com/office/drawing/2014/main" id="{ECB11C17-09E4-4C16-ADF5-B40D6792B2E1}"/>
              </a:ext>
            </a:extLst>
          </p:cNvPr>
          <p:cNvSpPr>
            <a:spLocks noGrp="1"/>
          </p:cNvSpPr>
          <p:nvPr>
            <p:ph idx="1"/>
          </p:nvPr>
        </p:nvSpPr>
        <p:spPr>
          <a:xfrm>
            <a:off x="457200" y="714927"/>
            <a:ext cx="8229600" cy="3506161"/>
          </a:xfrm>
        </p:spPr>
        <p:txBody>
          <a:bodyPr>
            <a:normAutofit fontScale="85000" lnSpcReduction="10000"/>
          </a:bodyPr>
          <a:lstStyle/>
          <a:p>
            <a:r>
              <a:rPr lang="en-GB" dirty="0"/>
              <a:t>Forecast spend for 21-22 has increased further since reported at last SFF meeting (further £3m)</a:t>
            </a:r>
          </a:p>
          <a:p>
            <a:r>
              <a:rPr lang="en-GB" dirty="0"/>
              <a:t>21-22 funding includes grant £248m &amp; £10m block transfer</a:t>
            </a:r>
          </a:p>
          <a:p>
            <a:r>
              <a:rPr lang="en-GB" dirty="0"/>
              <a:t>Total spend £299m includes £2m inclusion fund</a:t>
            </a:r>
          </a:p>
          <a:p>
            <a:r>
              <a:rPr lang="en-GB" dirty="0"/>
              <a:t>Overspend on High Needs: £41m but includes underspend on inclusion fund activities £8m – without transfer £49m overspend (19%)</a:t>
            </a:r>
          </a:p>
          <a:p>
            <a:r>
              <a:rPr lang="en-GB" dirty="0"/>
              <a:t> £102m accumulated deficit (40%)</a:t>
            </a:r>
          </a:p>
          <a:p>
            <a:r>
              <a:rPr lang="en-GB" dirty="0"/>
              <a:t>Impact on overall Dedicated Schools Reserve:</a:t>
            </a:r>
          </a:p>
        </p:txBody>
      </p:sp>
      <p:sp>
        <p:nvSpPr>
          <p:cNvPr id="4" name="Slide Number Placeholder 3">
            <a:extLst>
              <a:ext uri="{FF2B5EF4-FFF2-40B4-BE49-F238E27FC236}">
                <a16:creationId xmlns:a16="http://schemas.microsoft.com/office/drawing/2014/main" id="{A0F5C681-545A-44FB-B8BE-850D37E3CB1D}"/>
              </a:ext>
            </a:extLst>
          </p:cNvPr>
          <p:cNvSpPr>
            <a:spLocks noGrp="1"/>
          </p:cNvSpPr>
          <p:nvPr>
            <p:ph type="sldNum" sz="quarter" idx="12"/>
          </p:nvPr>
        </p:nvSpPr>
        <p:spPr/>
        <p:txBody>
          <a:bodyPr/>
          <a:lstStyle/>
          <a:p>
            <a:fld id="{C06B74C9-1984-4309-B629-64A9E2680539}" type="slidenum">
              <a:rPr lang="en-GB" smtClean="0"/>
              <a:pPr/>
              <a:t>2</a:t>
            </a:fld>
            <a:endParaRPr lang="en-GB" dirty="0"/>
          </a:p>
        </p:txBody>
      </p:sp>
      <p:graphicFrame>
        <p:nvGraphicFramePr>
          <p:cNvPr id="6" name="Table 6">
            <a:extLst>
              <a:ext uri="{FF2B5EF4-FFF2-40B4-BE49-F238E27FC236}">
                <a16:creationId xmlns:a16="http://schemas.microsoft.com/office/drawing/2014/main" id="{A520F386-C592-4CC9-8C8F-3615B1636B2C}"/>
              </a:ext>
            </a:extLst>
          </p:cNvPr>
          <p:cNvGraphicFramePr>
            <a:graphicFrameLocks noGrp="1"/>
          </p:cNvGraphicFramePr>
          <p:nvPr>
            <p:extLst>
              <p:ext uri="{D42A27DB-BD31-4B8C-83A1-F6EECF244321}">
                <p14:modId xmlns:p14="http://schemas.microsoft.com/office/powerpoint/2010/main" val="545756714"/>
              </p:ext>
            </p:extLst>
          </p:nvPr>
        </p:nvGraphicFramePr>
        <p:xfrm>
          <a:off x="477079" y="3957955"/>
          <a:ext cx="7859216" cy="2763520"/>
        </p:xfrm>
        <a:graphic>
          <a:graphicData uri="http://schemas.openxmlformats.org/drawingml/2006/table">
            <a:tbl>
              <a:tblPr firstRow="1" bandRow="1">
                <a:tableStyleId>{5C22544A-7EE6-4342-B048-85BDC9FD1C3A}</a:tableStyleId>
              </a:tblPr>
              <a:tblGrid>
                <a:gridCol w="1296144">
                  <a:extLst>
                    <a:ext uri="{9D8B030D-6E8A-4147-A177-3AD203B41FA5}">
                      <a16:colId xmlns:a16="http://schemas.microsoft.com/office/drawing/2014/main" val="935633820"/>
                    </a:ext>
                  </a:extLst>
                </a:gridCol>
                <a:gridCol w="1224136">
                  <a:extLst>
                    <a:ext uri="{9D8B030D-6E8A-4147-A177-3AD203B41FA5}">
                      <a16:colId xmlns:a16="http://schemas.microsoft.com/office/drawing/2014/main" val="3252845442"/>
                    </a:ext>
                  </a:extLst>
                </a:gridCol>
                <a:gridCol w="1296144">
                  <a:extLst>
                    <a:ext uri="{9D8B030D-6E8A-4147-A177-3AD203B41FA5}">
                      <a16:colId xmlns:a16="http://schemas.microsoft.com/office/drawing/2014/main" val="722119788"/>
                    </a:ext>
                  </a:extLst>
                </a:gridCol>
                <a:gridCol w="4042792">
                  <a:extLst>
                    <a:ext uri="{9D8B030D-6E8A-4147-A177-3AD203B41FA5}">
                      <a16:colId xmlns:a16="http://schemas.microsoft.com/office/drawing/2014/main" val="3610680093"/>
                    </a:ext>
                  </a:extLst>
                </a:gridCol>
              </a:tblGrid>
              <a:tr h="370840">
                <a:tc>
                  <a:txBody>
                    <a:bodyPr/>
                    <a:lstStyle/>
                    <a:p>
                      <a:r>
                        <a:rPr lang="en-GB" dirty="0"/>
                        <a:t>DSG Block</a:t>
                      </a:r>
                    </a:p>
                  </a:txBody>
                  <a:tcPr/>
                </a:tc>
                <a:tc>
                  <a:txBody>
                    <a:bodyPr/>
                    <a:lstStyle/>
                    <a:p>
                      <a:pPr algn="ctr"/>
                      <a:r>
                        <a:rPr lang="en-GB" dirty="0"/>
                        <a:t>31 Mar 21 £’</a:t>
                      </a:r>
                      <a:r>
                        <a:rPr lang="en-GB" dirty="0" err="1"/>
                        <a:t>ms</a:t>
                      </a:r>
                      <a:endParaRPr lang="en-GB" dirty="0"/>
                    </a:p>
                  </a:txBody>
                  <a:tcPr/>
                </a:tc>
                <a:tc>
                  <a:txBody>
                    <a:bodyPr/>
                    <a:lstStyle/>
                    <a:p>
                      <a:pPr algn="ctr"/>
                      <a:r>
                        <a:rPr lang="en-GB" dirty="0"/>
                        <a:t>31 Mar 22 £’</a:t>
                      </a:r>
                      <a:r>
                        <a:rPr lang="en-GB" dirty="0" err="1"/>
                        <a:t>ms</a:t>
                      </a:r>
                      <a:endParaRPr lang="en-GB" dirty="0"/>
                    </a:p>
                  </a:txBody>
                  <a:tcPr/>
                </a:tc>
                <a:tc>
                  <a:txBody>
                    <a:bodyPr/>
                    <a:lstStyle/>
                    <a:p>
                      <a:r>
                        <a:rPr lang="en-GB" dirty="0"/>
                        <a:t>+ Deficit</a:t>
                      </a:r>
                    </a:p>
                    <a:p>
                      <a:r>
                        <a:rPr lang="en-GB" dirty="0"/>
                        <a:t>- Surplus</a:t>
                      </a:r>
                    </a:p>
                  </a:txBody>
                  <a:tcPr/>
                </a:tc>
                <a:extLst>
                  <a:ext uri="{0D108BD9-81ED-4DB2-BD59-A6C34878D82A}">
                    <a16:rowId xmlns:a16="http://schemas.microsoft.com/office/drawing/2014/main" val="3731502225"/>
                  </a:ext>
                </a:extLst>
              </a:tr>
              <a:tr h="370840">
                <a:tc>
                  <a:txBody>
                    <a:bodyPr/>
                    <a:lstStyle/>
                    <a:p>
                      <a:r>
                        <a:rPr lang="en-GB" dirty="0"/>
                        <a:t>School</a:t>
                      </a:r>
                    </a:p>
                  </a:txBody>
                  <a:tcPr/>
                </a:tc>
                <a:tc>
                  <a:txBody>
                    <a:bodyPr/>
                    <a:lstStyle/>
                    <a:p>
                      <a:pPr algn="ctr"/>
                      <a:r>
                        <a:rPr lang="en-GB" dirty="0"/>
                        <a:t>-10.9</a:t>
                      </a:r>
                    </a:p>
                  </a:txBody>
                  <a:tcPr/>
                </a:tc>
                <a:tc>
                  <a:txBody>
                    <a:bodyPr/>
                    <a:lstStyle/>
                    <a:p>
                      <a:pPr algn="ctr"/>
                      <a:r>
                        <a:rPr lang="en-GB" dirty="0"/>
                        <a:t>0.0</a:t>
                      </a:r>
                    </a:p>
                  </a:txBody>
                  <a:tcPr/>
                </a:tc>
                <a:tc>
                  <a:txBody>
                    <a:bodyPr/>
                    <a:lstStyle/>
                    <a:p>
                      <a:r>
                        <a:rPr lang="en-GB" dirty="0"/>
                        <a:t>TTO settlement as agreed with SFF</a:t>
                      </a:r>
                    </a:p>
                  </a:txBody>
                  <a:tcPr/>
                </a:tc>
                <a:extLst>
                  <a:ext uri="{0D108BD9-81ED-4DB2-BD59-A6C34878D82A}">
                    <a16:rowId xmlns:a16="http://schemas.microsoft.com/office/drawing/2014/main" val="981932729"/>
                  </a:ext>
                </a:extLst>
              </a:tr>
              <a:tr h="370840">
                <a:tc>
                  <a:txBody>
                    <a:bodyPr/>
                    <a:lstStyle/>
                    <a:p>
                      <a:r>
                        <a:rPr lang="en-GB" dirty="0"/>
                        <a:t>High Needs</a:t>
                      </a:r>
                    </a:p>
                  </a:txBody>
                  <a:tcPr/>
                </a:tc>
                <a:tc>
                  <a:txBody>
                    <a:bodyPr/>
                    <a:lstStyle/>
                    <a:p>
                      <a:pPr algn="ctr"/>
                      <a:r>
                        <a:rPr lang="en-GB" dirty="0"/>
                        <a:t>+61.5</a:t>
                      </a:r>
                    </a:p>
                  </a:txBody>
                  <a:tcPr/>
                </a:tc>
                <a:tc>
                  <a:txBody>
                    <a:bodyPr/>
                    <a:lstStyle/>
                    <a:p>
                      <a:pPr algn="ctr"/>
                      <a:r>
                        <a:rPr lang="en-GB" dirty="0"/>
                        <a:t>+102.0</a:t>
                      </a:r>
                    </a:p>
                  </a:txBody>
                  <a:tcPr/>
                </a:tc>
                <a:tc>
                  <a:txBody>
                    <a:bodyPr/>
                    <a:lstStyle/>
                    <a:p>
                      <a:r>
                        <a:rPr lang="en-GB" dirty="0"/>
                        <a:t>Recovery unlikely to impact until 22-23</a:t>
                      </a:r>
                    </a:p>
                  </a:txBody>
                  <a:tcPr/>
                </a:tc>
                <a:extLst>
                  <a:ext uri="{0D108BD9-81ED-4DB2-BD59-A6C34878D82A}">
                    <a16:rowId xmlns:a16="http://schemas.microsoft.com/office/drawing/2014/main" val="830399073"/>
                  </a:ext>
                </a:extLst>
              </a:tr>
              <a:tr h="370840">
                <a:tc>
                  <a:txBody>
                    <a:bodyPr/>
                    <a:lstStyle/>
                    <a:p>
                      <a:r>
                        <a:rPr lang="en-GB" dirty="0"/>
                        <a:t>Early Years</a:t>
                      </a:r>
                    </a:p>
                  </a:txBody>
                  <a:tcPr/>
                </a:tc>
                <a:tc>
                  <a:txBody>
                    <a:bodyPr/>
                    <a:lstStyle/>
                    <a:p>
                      <a:pPr algn="ctr"/>
                      <a:r>
                        <a:rPr lang="en-GB" dirty="0"/>
                        <a:t>+0.5</a:t>
                      </a:r>
                    </a:p>
                  </a:txBody>
                  <a:tcPr/>
                </a:tc>
                <a:tc>
                  <a:txBody>
                    <a:bodyPr/>
                    <a:lstStyle/>
                    <a:p>
                      <a:pPr algn="ctr"/>
                      <a:r>
                        <a:rPr lang="en-GB" dirty="0"/>
                        <a:t>+1.0</a:t>
                      </a:r>
                    </a:p>
                  </a:txBody>
                  <a:tcPr/>
                </a:tc>
                <a:tc>
                  <a:txBody>
                    <a:bodyPr/>
                    <a:lstStyle/>
                    <a:p>
                      <a:r>
                        <a:rPr lang="en-GB" dirty="0"/>
                        <a:t>Pressure on free entitlement payments likely to continue</a:t>
                      </a:r>
                    </a:p>
                  </a:txBody>
                  <a:tcPr/>
                </a:tc>
                <a:extLst>
                  <a:ext uri="{0D108BD9-81ED-4DB2-BD59-A6C34878D82A}">
                    <a16:rowId xmlns:a16="http://schemas.microsoft.com/office/drawing/2014/main" val="1707455047"/>
                  </a:ext>
                </a:extLst>
              </a:tr>
              <a:tr h="370840">
                <a:tc>
                  <a:txBody>
                    <a:bodyPr/>
                    <a:lstStyle/>
                    <a:p>
                      <a:r>
                        <a:rPr lang="en-GB" dirty="0"/>
                        <a:t>Central</a:t>
                      </a:r>
                    </a:p>
                  </a:txBody>
                  <a:tcPr/>
                </a:tc>
                <a:tc>
                  <a:txBody>
                    <a:bodyPr/>
                    <a:lstStyle/>
                    <a:p>
                      <a:pPr algn="ctr"/>
                      <a:r>
                        <a:rPr lang="en-GB" dirty="0"/>
                        <a:t>0.0</a:t>
                      </a:r>
                    </a:p>
                  </a:txBody>
                  <a:tcPr/>
                </a:tc>
                <a:tc>
                  <a:txBody>
                    <a:bodyPr/>
                    <a:lstStyle/>
                    <a:p>
                      <a:pPr algn="ctr"/>
                      <a:r>
                        <a:rPr lang="en-GB" dirty="0"/>
                        <a:t>0.0</a:t>
                      </a:r>
                    </a:p>
                  </a:txBody>
                  <a:tcPr/>
                </a:tc>
                <a:tc>
                  <a:txBody>
                    <a:bodyPr/>
                    <a:lstStyle/>
                    <a:p>
                      <a:r>
                        <a:rPr lang="en-GB" dirty="0"/>
                        <a:t>Underspends support offset High Needs</a:t>
                      </a:r>
                    </a:p>
                  </a:txBody>
                  <a:tcPr/>
                </a:tc>
                <a:extLst>
                  <a:ext uri="{0D108BD9-81ED-4DB2-BD59-A6C34878D82A}">
                    <a16:rowId xmlns:a16="http://schemas.microsoft.com/office/drawing/2014/main" val="892030241"/>
                  </a:ext>
                </a:extLst>
              </a:tr>
              <a:tr h="370840">
                <a:tc>
                  <a:txBody>
                    <a:bodyPr/>
                    <a:lstStyle/>
                    <a:p>
                      <a:r>
                        <a:rPr lang="en-GB" dirty="0"/>
                        <a:t>DSG Deficit</a:t>
                      </a:r>
                    </a:p>
                  </a:txBody>
                  <a:tcPr/>
                </a:tc>
                <a:tc>
                  <a:txBody>
                    <a:bodyPr/>
                    <a:lstStyle/>
                    <a:p>
                      <a:pPr algn="ctr"/>
                      <a:r>
                        <a:rPr lang="en-GB" dirty="0"/>
                        <a:t>51.1</a:t>
                      </a:r>
                    </a:p>
                  </a:txBody>
                  <a:tcPr/>
                </a:tc>
                <a:tc>
                  <a:txBody>
                    <a:bodyPr/>
                    <a:lstStyle/>
                    <a:p>
                      <a:pPr algn="ctr"/>
                      <a:r>
                        <a:rPr lang="en-GB" dirty="0"/>
                        <a:t>103.0</a:t>
                      </a:r>
                    </a:p>
                  </a:txBody>
                  <a:tcPr/>
                </a:tc>
                <a:tc>
                  <a:txBody>
                    <a:bodyPr/>
                    <a:lstStyle/>
                    <a:p>
                      <a:endParaRPr lang="en-GB" dirty="0"/>
                    </a:p>
                  </a:txBody>
                  <a:tcPr/>
                </a:tc>
                <a:extLst>
                  <a:ext uri="{0D108BD9-81ED-4DB2-BD59-A6C34878D82A}">
                    <a16:rowId xmlns:a16="http://schemas.microsoft.com/office/drawing/2014/main" val="4086972569"/>
                  </a:ext>
                </a:extLst>
              </a:tr>
            </a:tbl>
          </a:graphicData>
        </a:graphic>
      </p:graphicFrame>
    </p:spTree>
    <p:extLst>
      <p:ext uri="{BB962C8B-B14F-4D97-AF65-F5344CB8AC3E}">
        <p14:creationId xmlns:p14="http://schemas.microsoft.com/office/powerpoint/2010/main" val="403752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High Needs Funding Formula</a:t>
            </a:r>
          </a:p>
        </p:txBody>
      </p:sp>
      <p:sp>
        <p:nvSpPr>
          <p:cNvPr id="4" name="Slide Number Placeholder 3"/>
          <p:cNvSpPr>
            <a:spLocks noGrp="1"/>
          </p:cNvSpPr>
          <p:nvPr>
            <p:ph type="sldNum" sz="quarter" idx="12"/>
          </p:nvPr>
        </p:nvSpPr>
        <p:spPr/>
        <p:txBody>
          <a:bodyPr/>
          <a:lstStyle/>
          <a:p>
            <a:fld id="{C06B74C9-1984-4309-B629-64A9E2680539}" type="slidenum">
              <a:rPr lang="en-GB" smtClean="0"/>
              <a:pPr/>
              <a:t>20</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457200" y="112474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6" name="Rectangle 3">
            <a:extLst>
              <a:ext uri="{FF2B5EF4-FFF2-40B4-BE49-F238E27FC236}">
                <a16:creationId xmlns:a16="http://schemas.microsoft.com/office/drawing/2014/main" id="{9CC5C64C-F92F-4943-B5CB-F6413BDE69E8}"/>
              </a:ext>
            </a:extLst>
          </p:cNvPr>
          <p:cNvSpPr txBox="1">
            <a:spLocks noChangeArrowheads="1"/>
          </p:cNvSpPr>
          <p:nvPr/>
        </p:nvSpPr>
        <p:spPr>
          <a:xfrm>
            <a:off x="611560" y="122811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altLang="en-US" sz="1800" dirty="0"/>
              <a:t>Current Formula Allocations:</a:t>
            </a:r>
          </a:p>
          <a:p>
            <a:r>
              <a:rPr lang="en-GB" altLang="en-US" sz="1800" dirty="0"/>
              <a:t>a High Needs national funding formula</a:t>
            </a:r>
          </a:p>
          <a:p>
            <a:r>
              <a:rPr lang="en-GB" altLang="en-US" sz="1800" dirty="0"/>
              <a:t>Uses a basket of indices; pupil population, disability living allowance, children in bad health, low prior attainment, free school meals and deprivation (IDACI). </a:t>
            </a:r>
          </a:p>
          <a:p>
            <a:r>
              <a:rPr lang="en-GB" altLang="en-US" sz="1800" dirty="0"/>
              <a:t>Not beneficial for Kent – formula provides a lower level of funding then Kent had been spending historically….</a:t>
            </a:r>
          </a:p>
          <a:p>
            <a:r>
              <a:rPr lang="en-GB" altLang="en-US" sz="1800" dirty="0"/>
              <a:t>Kent is protected by the Historic Spending Factor - tops the funding to better reflect historic levels of spend (£. </a:t>
            </a:r>
          </a:p>
          <a:p>
            <a:r>
              <a:rPr lang="en-GB" altLang="en-US" sz="1800" dirty="0"/>
              <a:t>Kent is Floor Authority – minimum increases each year </a:t>
            </a:r>
          </a:p>
          <a:p>
            <a:r>
              <a:rPr lang="en-GB" altLang="en-US" sz="1800" dirty="0"/>
              <a:t>The funding floor = minimum funding guarantee applied to schools</a:t>
            </a:r>
          </a:p>
          <a:p>
            <a:pPr marL="0" indent="0">
              <a:buNone/>
              <a:defRPr/>
            </a:pPr>
            <a:endParaRPr lang="en-GB" sz="2400" dirty="0">
              <a:solidFill>
                <a:schemeClr val="accent2"/>
              </a:solidFill>
            </a:endParaRPr>
          </a:p>
          <a:p>
            <a:pPr marL="0" indent="0">
              <a:buNone/>
              <a:defRPr/>
            </a:pPr>
            <a:r>
              <a:rPr lang="en-GB" sz="1800" dirty="0"/>
              <a:t>Kent’s ranking national:  </a:t>
            </a:r>
          </a:p>
          <a:p>
            <a:pPr>
              <a:defRPr/>
            </a:pPr>
            <a:r>
              <a:rPr lang="en-GB" sz="1800" dirty="0"/>
              <a:t>Schools block:  31st lowest funded authority, </a:t>
            </a:r>
          </a:p>
          <a:p>
            <a:pPr>
              <a:defRPr/>
            </a:pPr>
            <a:r>
              <a:rPr lang="en-GB" sz="1800" dirty="0"/>
              <a:t>Kent HN block: 106th (or 43</a:t>
            </a:r>
            <a:r>
              <a:rPr lang="en-GB" sz="1800" baseline="30000" dirty="0"/>
              <a:t>rd</a:t>
            </a:r>
            <a:r>
              <a:rPr lang="en-GB" sz="1800" dirty="0"/>
              <a:t> highest) based on pupil numbers</a:t>
            </a:r>
          </a:p>
          <a:p>
            <a:pPr>
              <a:defRPr/>
            </a:pPr>
            <a:endParaRPr lang="en-GB" sz="24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Tree>
    <p:extLst>
      <p:ext uri="{BB962C8B-B14F-4D97-AF65-F5344CB8AC3E}">
        <p14:creationId xmlns:p14="http://schemas.microsoft.com/office/powerpoint/2010/main" val="3338938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a:bodyPr>
          <a:lstStyle/>
          <a:p>
            <a:r>
              <a:rPr lang="en-GB" sz="3200" dirty="0"/>
              <a:t>Future High Needs Funding</a:t>
            </a:r>
          </a:p>
        </p:txBody>
      </p:sp>
      <p:sp>
        <p:nvSpPr>
          <p:cNvPr id="4" name="Slide Number Placeholder 3"/>
          <p:cNvSpPr>
            <a:spLocks noGrp="1"/>
          </p:cNvSpPr>
          <p:nvPr>
            <p:ph type="sldNum" sz="quarter" idx="12"/>
          </p:nvPr>
        </p:nvSpPr>
        <p:spPr/>
        <p:txBody>
          <a:bodyPr/>
          <a:lstStyle/>
          <a:p>
            <a:fld id="{C06B74C9-1984-4309-B629-64A9E2680539}" type="slidenum">
              <a:rPr lang="en-GB" smtClean="0"/>
              <a:pPr/>
              <a:t>21</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457200" y="112474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6" name="Rectangle 3">
            <a:extLst>
              <a:ext uri="{FF2B5EF4-FFF2-40B4-BE49-F238E27FC236}">
                <a16:creationId xmlns:a16="http://schemas.microsoft.com/office/drawing/2014/main" id="{9CC5C64C-F92F-4943-B5CB-F6413BDE69E8}"/>
              </a:ext>
            </a:extLst>
          </p:cNvPr>
          <p:cNvSpPr txBox="1">
            <a:spLocks noChangeArrowheads="1"/>
          </p:cNvSpPr>
          <p:nvPr/>
        </p:nvSpPr>
        <p:spPr>
          <a:xfrm>
            <a:off x="611560" y="1228114"/>
            <a:ext cx="8229600" cy="5003874"/>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GB" sz="2400" dirty="0"/>
              <a:t>DFE confirmed 2022-23 HNB allocations – extra £0.8b nationally (10% increase), Kent to receive £0.2m (8% increase). </a:t>
            </a:r>
          </a:p>
          <a:p>
            <a:pPr>
              <a:defRPr/>
            </a:pPr>
            <a:r>
              <a:rPr lang="en-GB" sz="2400" dirty="0"/>
              <a:t>October spending review announcements included:</a:t>
            </a:r>
          </a:p>
          <a:p>
            <a:pPr marL="0" indent="0">
              <a:buNone/>
              <a:defRPr/>
            </a:pPr>
            <a:r>
              <a:rPr lang="en-GB" sz="2400" dirty="0"/>
              <a:t>	Planning on tripling national allocation of high needs 	capital funding allocations	from £0.3b to £0.9b by 	24-25 (Kent 21-22 allocation: £6.3m)</a:t>
            </a:r>
          </a:p>
          <a:p>
            <a:pPr marL="0" indent="0">
              <a:buNone/>
              <a:defRPr/>
            </a:pPr>
            <a:r>
              <a:rPr lang="en-GB" sz="2400" dirty="0"/>
              <a:t>	£4.7b - extra school funding including £1.6b in 22-23 	(on top of what has been announced) along with extra 	£1.5b per year in 23-24 and 24-25. </a:t>
            </a:r>
          </a:p>
          <a:p>
            <a:pPr marL="0" indent="0">
              <a:buNone/>
              <a:defRPr/>
            </a:pPr>
            <a:r>
              <a:rPr lang="en-GB" sz="2400" dirty="0"/>
              <a:t>	Extra £1.6b in 22-23 likely to cover national 	insurance &amp; 	minimum wage increases across primary, secondary &amp; 	special schools </a:t>
            </a:r>
          </a:p>
          <a:p>
            <a:pPr marL="0" indent="0">
              <a:buNone/>
              <a:defRPr/>
            </a:pPr>
            <a:r>
              <a:rPr lang="en-GB" sz="2400" dirty="0"/>
              <a:t>	Not yet confirmed HNB allocations in future years but 	likely there to see similar increases to previous years. </a:t>
            </a:r>
          </a:p>
          <a:p>
            <a:pPr marL="0" indent="0">
              <a:defRPr/>
            </a:pPr>
            <a:endParaRPr lang="en-GB" sz="2400" dirty="0"/>
          </a:p>
          <a:p>
            <a:pPr>
              <a:buFontTx/>
              <a:buChar char="-"/>
              <a:defRPr/>
            </a:pPr>
            <a:endParaRPr lang="en-GB" sz="2400" dirty="0">
              <a:solidFill>
                <a:schemeClr val="accent2"/>
              </a:solidFill>
            </a:endParaRPr>
          </a:p>
        </p:txBody>
      </p:sp>
      <p:sp>
        <p:nvSpPr>
          <p:cNvPr id="3" name="TextBox 2">
            <a:extLst>
              <a:ext uri="{FF2B5EF4-FFF2-40B4-BE49-F238E27FC236}">
                <a16:creationId xmlns:a16="http://schemas.microsoft.com/office/drawing/2014/main" id="{4BEE4E92-C26E-4742-8C3F-FFE01D6B052A}"/>
              </a:ext>
            </a:extLst>
          </p:cNvPr>
          <p:cNvSpPr txBox="1"/>
          <p:nvPr/>
        </p:nvSpPr>
        <p:spPr>
          <a:xfrm>
            <a:off x="457200" y="6231988"/>
            <a:ext cx="7139136" cy="646331"/>
          </a:xfrm>
          <a:prstGeom prst="rect">
            <a:avLst/>
          </a:prstGeom>
          <a:noFill/>
        </p:spPr>
        <p:txBody>
          <a:bodyPr wrap="square" rtlCol="0">
            <a:spAutoFit/>
          </a:bodyPr>
          <a:lstStyle/>
          <a:p>
            <a:r>
              <a:rPr lang="en-GB" dirty="0">
                <a:solidFill>
                  <a:srgbClr val="FF0000"/>
                </a:solidFill>
              </a:rPr>
              <a:t>Positive: Funding will increase in future years BUT will still be insufficient to meet current spend commitments</a:t>
            </a:r>
          </a:p>
        </p:txBody>
      </p:sp>
    </p:spTree>
    <p:extLst>
      <p:ext uri="{BB962C8B-B14F-4D97-AF65-F5344CB8AC3E}">
        <p14:creationId xmlns:p14="http://schemas.microsoft.com/office/powerpoint/2010/main" val="2941382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098" y="-147882"/>
            <a:ext cx="8229600" cy="1143000"/>
          </a:xfrm>
        </p:spPr>
        <p:txBody>
          <a:bodyPr>
            <a:normAutofit/>
          </a:bodyPr>
          <a:lstStyle/>
          <a:p>
            <a:r>
              <a:rPr lang="en-GB" sz="3200" dirty="0"/>
              <a:t>SEND Review Update</a:t>
            </a:r>
          </a:p>
        </p:txBody>
      </p:sp>
      <p:sp>
        <p:nvSpPr>
          <p:cNvPr id="4" name="Slide Number Placeholder 3"/>
          <p:cNvSpPr>
            <a:spLocks noGrp="1"/>
          </p:cNvSpPr>
          <p:nvPr>
            <p:ph type="sldNum" sz="quarter" idx="12"/>
          </p:nvPr>
        </p:nvSpPr>
        <p:spPr/>
        <p:txBody>
          <a:bodyPr/>
          <a:lstStyle/>
          <a:p>
            <a:fld id="{C06B74C9-1984-4309-B629-64A9E2680539}" type="slidenum">
              <a:rPr lang="en-GB" smtClean="0"/>
              <a:pPr/>
              <a:t>22</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457200" y="112474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6" name="Rectangle 3">
            <a:extLst>
              <a:ext uri="{FF2B5EF4-FFF2-40B4-BE49-F238E27FC236}">
                <a16:creationId xmlns:a16="http://schemas.microsoft.com/office/drawing/2014/main" id="{9CC5C64C-F92F-4943-B5CB-F6413BDE69E8}"/>
              </a:ext>
            </a:extLst>
          </p:cNvPr>
          <p:cNvSpPr txBox="1">
            <a:spLocks noChangeArrowheads="1"/>
          </p:cNvSpPr>
          <p:nvPr/>
        </p:nvSpPr>
        <p:spPr>
          <a:xfrm>
            <a:off x="611560" y="122811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defRPr/>
            </a:pPr>
            <a:endParaRPr lang="en-GB" sz="2400" dirty="0"/>
          </a:p>
          <a:p>
            <a:pPr>
              <a:buFontTx/>
              <a:buChar char="-"/>
              <a:defRPr/>
            </a:pPr>
            <a:endParaRPr lang="en-GB" sz="2400" dirty="0">
              <a:solidFill>
                <a:schemeClr val="accent2"/>
              </a:solidFill>
            </a:endParaRPr>
          </a:p>
        </p:txBody>
      </p:sp>
      <p:sp>
        <p:nvSpPr>
          <p:cNvPr id="3" name="TextBox 2">
            <a:extLst>
              <a:ext uri="{FF2B5EF4-FFF2-40B4-BE49-F238E27FC236}">
                <a16:creationId xmlns:a16="http://schemas.microsoft.com/office/drawing/2014/main" id="{9FEEAC77-D310-45C6-A526-D2774173505F}"/>
              </a:ext>
            </a:extLst>
          </p:cNvPr>
          <p:cNvSpPr txBox="1"/>
          <p:nvPr/>
        </p:nvSpPr>
        <p:spPr>
          <a:xfrm>
            <a:off x="281738" y="643956"/>
            <a:ext cx="8383960" cy="5909310"/>
          </a:xfrm>
          <a:prstGeom prst="rect">
            <a:avLst/>
          </a:prstGeom>
          <a:noFill/>
        </p:spPr>
        <p:txBody>
          <a:bodyPr wrap="square" rtlCol="0">
            <a:spAutoFit/>
          </a:body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Will Quince MP, Minister for Children and Families, has written an open letter om the SEND review </a:t>
            </a:r>
            <a:r>
              <a:rPr lang="en-GB" sz="18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https://educationhub.blog.gov.uk/2021/11/10/an-open-letter-to-parents-and-carers-of-children-and-young-people-with-special-educational-needs-and-disabilities-from-children-and-families-minister-will-quince/</a:t>
            </a:r>
            <a:endParaRPr lang="en-GB" sz="1800" u="sng" dirty="0">
              <a:solidFill>
                <a:srgbClr val="0563C1"/>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GB" sz="1800" dirty="0">
                <a:effectLst/>
                <a:latin typeface="Arial" panose="020B0604020202020204" pitchFamily="34" charset="0"/>
                <a:ea typeface="Calibri" panose="020F0502020204030204" pitchFamily="34" charset="0"/>
                <a:cs typeface="Arial" panose="020B0604020202020204" pitchFamily="34" charset="0"/>
              </a:rPr>
              <a:t>The new group set up to assist the department conclude the SEND and advise on proposals to be set out in a SEND Green Paper to be published in the first three months of 2022. </a:t>
            </a:r>
            <a:r>
              <a:rPr lang="en-GB" dirty="0">
                <a:hlinkClick r:id="rId3"/>
              </a:rPr>
              <a:t>SEND Review Steering Group - GOV.UK (www.gov.uk)</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GB" sz="1800" dirty="0">
                <a:effectLst/>
                <a:latin typeface="Arial" panose="020B0604020202020204" pitchFamily="34" charset="0"/>
                <a:ea typeface="Calibri" panose="020F0502020204030204" pitchFamily="34" charset="0"/>
                <a:cs typeface="Arial" panose="020B0604020202020204" pitchFamily="34" charset="0"/>
              </a:rPr>
              <a:t>SEND Review aims to improve outcomes for children and young people with SEND, to improve the experiences of their parents and carers, and to deliver reforms that will bring financial sustainability to the SEND system. Some specifics:</a:t>
            </a:r>
          </a:p>
          <a:p>
            <a:r>
              <a:rPr lang="en-GB" sz="1800" dirty="0">
                <a:effectLst/>
                <a:latin typeface="Arial" panose="020B0604020202020204" pitchFamily="34" charset="0"/>
                <a:ea typeface="Calibri" panose="020F0502020204030204" pitchFamily="34" charset="0"/>
                <a:cs typeface="Arial" panose="020B0604020202020204" pitchFamily="34" charset="0"/>
              </a:rPr>
              <a:t>	- Proposals offer a way forward to reduce local variation. </a:t>
            </a:r>
          </a:p>
          <a:p>
            <a:r>
              <a:rPr lang="en-GB" dirty="0">
                <a:latin typeface="Arial" panose="020B0604020202020204" pitchFamily="34" charset="0"/>
                <a:ea typeface="Calibri" panose="020F0502020204030204" pitchFamily="34" charset="0"/>
                <a:cs typeface="Arial" panose="020B0604020202020204" pitchFamily="34" charset="0"/>
              </a:rPr>
              <a:t>	- </a:t>
            </a:r>
            <a:r>
              <a:rPr lang="en-GB" sz="1800" dirty="0">
                <a:effectLst/>
                <a:latin typeface="Arial" panose="020B0604020202020204" pitchFamily="34" charset="0"/>
                <a:ea typeface="Calibri" panose="020F0502020204030204" pitchFamily="34" charset="0"/>
                <a:cs typeface="Arial" panose="020B0604020202020204" pitchFamily="34" charset="0"/>
              </a:rPr>
              <a:t>Improve early intervention, </a:t>
            </a:r>
          </a:p>
          <a:p>
            <a:r>
              <a:rPr lang="en-GB" dirty="0">
                <a:latin typeface="Arial" panose="020B0604020202020204" pitchFamily="34" charset="0"/>
                <a:ea typeface="Calibri" panose="020F0502020204030204" pitchFamily="34" charset="0"/>
                <a:cs typeface="Arial" panose="020B0604020202020204" pitchFamily="34" charset="0"/>
              </a:rPr>
              <a:t>	- </a:t>
            </a:r>
            <a:r>
              <a:rPr lang="en-GB" sz="1800" dirty="0">
                <a:effectLst/>
                <a:latin typeface="Arial" panose="020B0604020202020204" pitchFamily="34" charset="0"/>
                <a:ea typeface="Calibri" panose="020F0502020204030204" pitchFamily="34" charset="0"/>
                <a:cs typeface="Arial" panose="020B0604020202020204" pitchFamily="34" charset="0"/>
              </a:rPr>
              <a:t>Make clearer the support and services everyone should be able to 	expect</a:t>
            </a:r>
          </a:p>
          <a:p>
            <a:r>
              <a:rPr lang="en-GB" dirty="0">
                <a:latin typeface="Arial" panose="020B0604020202020204" pitchFamily="34" charset="0"/>
                <a:ea typeface="Calibri" panose="020F0502020204030204" pitchFamily="34" charset="0"/>
                <a:cs typeface="Arial" panose="020B0604020202020204" pitchFamily="34" charset="0"/>
              </a:rPr>
              <a:t>	- F</a:t>
            </a:r>
            <a:r>
              <a:rPr lang="en-GB" sz="1800" dirty="0">
                <a:effectLst/>
                <a:latin typeface="Arial" panose="020B0604020202020204" pitchFamily="34" charset="0"/>
                <a:ea typeface="Calibri" panose="020F0502020204030204" pitchFamily="34" charset="0"/>
                <a:cs typeface="Arial" panose="020B0604020202020204" pitchFamily="34" charset="0"/>
              </a:rPr>
              <a:t>unding and accountability systems to support recommendations</a:t>
            </a:r>
          </a:p>
          <a:p>
            <a:r>
              <a:rPr lang="en-GB" dirty="0">
                <a:latin typeface="Arial" panose="020B0604020202020204" pitchFamily="34" charset="0"/>
                <a:ea typeface="Calibri" panose="020F0502020204030204" pitchFamily="34" charset="0"/>
                <a:cs typeface="Arial" panose="020B0604020202020204" pitchFamily="34" charset="0"/>
              </a:rPr>
              <a:t>	- Need to be supported and understood across health and care 	services, as well as education providers.</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1187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Plans for Recovery</a:t>
            </a:r>
          </a:p>
        </p:txBody>
      </p:sp>
      <p:sp>
        <p:nvSpPr>
          <p:cNvPr id="4" name="Slide Number Placeholder 3"/>
          <p:cNvSpPr>
            <a:spLocks noGrp="1"/>
          </p:cNvSpPr>
          <p:nvPr>
            <p:ph type="sldNum" sz="quarter" idx="12"/>
          </p:nvPr>
        </p:nvSpPr>
        <p:spPr/>
        <p:txBody>
          <a:bodyPr/>
          <a:lstStyle/>
          <a:p>
            <a:fld id="{C06B74C9-1984-4309-B629-64A9E2680539}" type="slidenum">
              <a:rPr lang="en-GB" smtClean="0"/>
              <a:pPr/>
              <a:t>23</a:t>
            </a:fld>
            <a:endParaRPr lang="en-GB" dirty="0"/>
          </a:p>
        </p:txBody>
      </p:sp>
    </p:spTree>
    <p:extLst>
      <p:ext uri="{BB962C8B-B14F-4D97-AF65-F5344CB8AC3E}">
        <p14:creationId xmlns:p14="http://schemas.microsoft.com/office/powerpoint/2010/main" val="6813632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A Summary of Actions Being Taken</a:t>
            </a:r>
          </a:p>
        </p:txBody>
      </p:sp>
      <p:sp>
        <p:nvSpPr>
          <p:cNvPr id="4" name="Slide Number Placeholder 3"/>
          <p:cNvSpPr>
            <a:spLocks noGrp="1"/>
          </p:cNvSpPr>
          <p:nvPr>
            <p:ph type="sldNum" sz="quarter" idx="12"/>
          </p:nvPr>
        </p:nvSpPr>
        <p:spPr/>
        <p:txBody>
          <a:bodyPr/>
          <a:lstStyle/>
          <a:p>
            <a:fld id="{C06B74C9-1984-4309-B629-64A9E2680539}" type="slidenum">
              <a:rPr lang="en-GB" smtClean="0"/>
              <a:pPr/>
              <a:t>24</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457200" y="112474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6" name="Rectangle 3">
            <a:extLst>
              <a:ext uri="{FF2B5EF4-FFF2-40B4-BE49-F238E27FC236}">
                <a16:creationId xmlns:a16="http://schemas.microsoft.com/office/drawing/2014/main" id="{9CC5C64C-F92F-4943-B5CB-F6413BDE69E8}"/>
              </a:ext>
            </a:extLst>
          </p:cNvPr>
          <p:cNvSpPr txBox="1">
            <a:spLocks noChangeArrowheads="1"/>
          </p:cNvSpPr>
          <p:nvPr/>
        </p:nvSpPr>
        <p:spPr>
          <a:xfrm>
            <a:off x="459334" y="872716"/>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sz="1800" dirty="0">
              <a:effectLst/>
              <a:latin typeface="Arial" panose="020B0604020202020204" pitchFamily="34" charset="0"/>
              <a:ea typeface="Times New Roman" panose="02020603050405020304" pitchFamily="18" charset="0"/>
            </a:endParaRPr>
          </a:p>
          <a:p>
            <a:pPr marL="0" indent="0">
              <a:buNone/>
            </a:pPr>
            <a:r>
              <a:rPr lang="en-GB" sz="1800" dirty="0">
                <a:effectLst/>
                <a:latin typeface="Arial" panose="020B0604020202020204" pitchFamily="34" charset="0"/>
                <a:ea typeface="Times New Roman" panose="02020603050405020304" pitchFamily="18" charset="0"/>
              </a:rPr>
              <a:t>Previous discussions at the Schools Funding Forum and within the Council (Scrutiny Committee July 2019) have referred the three-legged stool analogy as the solution to addressing the high needs deficit. The three-legged stool consists of;</a:t>
            </a:r>
            <a:endParaRPr lang="en-GB" sz="1800" dirty="0">
              <a:effectLst/>
              <a:latin typeface="Times New Roman" panose="02020603050405020304" pitchFamily="18" charset="0"/>
              <a:ea typeface="Times New Roman" panose="02020603050405020304" pitchFamily="18" charset="0"/>
            </a:endParaRPr>
          </a:p>
          <a:p>
            <a:pPr marL="450215"/>
            <a:r>
              <a:rPr lang="en-GB" sz="1800" dirty="0">
                <a:ea typeface="Times New Roman" panose="02020603050405020304" pitchFamily="18" charset="0"/>
              </a:rPr>
              <a:t>L</a:t>
            </a:r>
            <a:r>
              <a:rPr lang="en-GB" sz="1800" dirty="0">
                <a:effectLst/>
                <a:latin typeface="Arial" panose="020B0604020202020204" pitchFamily="34" charset="0"/>
                <a:ea typeface="Times New Roman" panose="02020603050405020304" pitchFamily="18" charset="0"/>
              </a:rPr>
              <a:t>obbying central government on two matters; increased funding in both the short and medium term, and structural changes to government policy to help reduce the demand. </a:t>
            </a:r>
          </a:p>
          <a:p>
            <a:pPr marL="107315" indent="0">
              <a:buNone/>
            </a:pPr>
            <a:r>
              <a:rPr lang="en-GB" sz="1800" dirty="0">
                <a:ea typeface="Times New Roman" panose="02020603050405020304" pitchFamily="18" charset="0"/>
              </a:rPr>
              <a:t>	</a:t>
            </a:r>
            <a:r>
              <a:rPr lang="en-GB" sz="1800" dirty="0">
                <a:solidFill>
                  <a:srgbClr val="FF0000"/>
                </a:solidFill>
                <a:ea typeface="Times New Roman" panose="02020603050405020304" pitchFamily="18" charset="0"/>
              </a:rPr>
              <a:t>Recent letters to new Secretary of State regarding the SEN Funding 	Crisis. Dependent on SEND Review (see previous slides for update)</a:t>
            </a:r>
            <a:endParaRPr lang="en-GB" sz="1800" dirty="0">
              <a:effectLst/>
              <a:latin typeface="Arial" panose="020B0604020202020204" pitchFamily="34" charset="0"/>
              <a:ea typeface="Times New Roman" panose="02020603050405020304" pitchFamily="18" charset="0"/>
            </a:endParaRPr>
          </a:p>
          <a:p>
            <a:pPr marL="107315" indent="0">
              <a:buNone/>
            </a:pPr>
            <a:r>
              <a:rPr lang="en-GB" sz="1800" dirty="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pPr marL="450215"/>
            <a:r>
              <a:rPr lang="en-GB" sz="1800" dirty="0">
                <a:ea typeface="Times New Roman" panose="02020603050405020304" pitchFamily="18" charset="0"/>
              </a:rPr>
              <a:t>T</a:t>
            </a:r>
            <a:r>
              <a:rPr lang="en-GB" sz="1800" dirty="0">
                <a:effectLst/>
                <a:latin typeface="Arial" panose="020B0604020202020204" pitchFamily="34" charset="0"/>
                <a:ea typeface="Times New Roman" panose="02020603050405020304" pitchFamily="18" charset="0"/>
              </a:rPr>
              <a:t>ransferring funding between the blocks within the DSG.</a:t>
            </a:r>
          </a:p>
          <a:p>
            <a:pPr marL="564515" lvl="1" indent="0">
              <a:buNone/>
            </a:pPr>
            <a:r>
              <a:rPr lang="en-GB" sz="1800" dirty="0">
                <a:solidFill>
                  <a:srgbClr val="FF0000"/>
                </a:solidFill>
                <a:ea typeface="Times New Roman" panose="02020603050405020304" pitchFamily="18" charset="0"/>
              </a:rPr>
              <a:t>	Continue to request support for transfer to support SEN support 	services in mainstream schools. </a:t>
            </a:r>
          </a:p>
          <a:p>
            <a:pPr marL="450215"/>
            <a:endParaRPr lang="en-GB" sz="1800" dirty="0">
              <a:effectLst/>
              <a:latin typeface="Arial" panose="020B0604020202020204" pitchFamily="34" charset="0"/>
              <a:ea typeface="Times New Roman" panose="02020603050405020304" pitchFamily="18" charset="0"/>
            </a:endParaRPr>
          </a:p>
          <a:p>
            <a:pPr marL="450215"/>
            <a:r>
              <a:rPr lang="en-GB" sz="1800" dirty="0">
                <a:ea typeface="Times New Roman" panose="02020603050405020304" pitchFamily="18" charset="0"/>
              </a:rPr>
              <a:t>R</a:t>
            </a:r>
            <a:r>
              <a:rPr lang="en-GB" sz="1800" dirty="0">
                <a:effectLst/>
                <a:latin typeface="Arial" panose="020B0604020202020204" pitchFamily="34" charset="0"/>
                <a:ea typeface="Times New Roman" panose="02020603050405020304" pitchFamily="18" charset="0"/>
              </a:rPr>
              <a:t>eview of KCC policies and processes to deliver savings locally</a:t>
            </a:r>
            <a:endParaRPr lang="en-GB" altLang="en-US" sz="1800" dirty="0"/>
          </a:p>
          <a:p>
            <a:pPr marL="400050" lvl="1" indent="0">
              <a:defRPr/>
            </a:pPr>
            <a:endParaRPr lang="en-GB" sz="2100" dirty="0">
              <a:solidFill>
                <a:schemeClr val="accent2"/>
              </a:solidFill>
            </a:endParaRPr>
          </a:p>
          <a:p>
            <a:pPr>
              <a:buFontTx/>
              <a:buChar char="-"/>
              <a:defRPr/>
            </a:pPr>
            <a:endParaRPr lang="en-GB" sz="2400" dirty="0">
              <a:solidFill>
                <a:schemeClr val="accent2"/>
              </a:solidFill>
            </a:endParaRPr>
          </a:p>
        </p:txBody>
      </p:sp>
    </p:spTree>
    <p:extLst>
      <p:ext uri="{BB962C8B-B14F-4D97-AF65-F5344CB8AC3E}">
        <p14:creationId xmlns:p14="http://schemas.microsoft.com/office/powerpoint/2010/main" val="7869153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717" y="-122810"/>
            <a:ext cx="8676565" cy="1143000"/>
          </a:xfrm>
        </p:spPr>
        <p:txBody>
          <a:bodyPr>
            <a:normAutofit/>
          </a:bodyPr>
          <a:lstStyle/>
          <a:p>
            <a:r>
              <a:rPr lang="en-GB" sz="3200" dirty="0"/>
              <a:t>Future of transfers from Schools Block</a:t>
            </a:r>
          </a:p>
        </p:txBody>
      </p:sp>
      <p:sp>
        <p:nvSpPr>
          <p:cNvPr id="4" name="Slide Number Placeholder 3"/>
          <p:cNvSpPr>
            <a:spLocks noGrp="1"/>
          </p:cNvSpPr>
          <p:nvPr>
            <p:ph type="sldNum" sz="quarter" idx="12"/>
          </p:nvPr>
        </p:nvSpPr>
        <p:spPr/>
        <p:txBody>
          <a:bodyPr/>
          <a:lstStyle/>
          <a:p>
            <a:fld id="{C06B74C9-1984-4309-B629-64A9E2680539}" type="slidenum">
              <a:rPr lang="en-GB" smtClean="0"/>
              <a:pPr/>
              <a:t>25</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457200" y="112474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6" name="Rectangle 3">
            <a:extLst>
              <a:ext uri="{FF2B5EF4-FFF2-40B4-BE49-F238E27FC236}">
                <a16:creationId xmlns:a16="http://schemas.microsoft.com/office/drawing/2014/main" id="{9CC5C64C-F92F-4943-B5CB-F6413BDE69E8}"/>
              </a:ext>
            </a:extLst>
          </p:cNvPr>
          <p:cNvSpPr txBox="1">
            <a:spLocks noChangeArrowheads="1"/>
          </p:cNvSpPr>
          <p:nvPr/>
        </p:nvSpPr>
        <p:spPr>
          <a:xfrm>
            <a:off x="609600" y="127714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8" name="Rectangle 3">
            <a:extLst>
              <a:ext uri="{FF2B5EF4-FFF2-40B4-BE49-F238E27FC236}">
                <a16:creationId xmlns:a16="http://schemas.microsoft.com/office/drawing/2014/main" id="{4841CA43-AE97-42E4-AF9F-1BE6524C3BB1}"/>
              </a:ext>
            </a:extLst>
          </p:cNvPr>
          <p:cNvSpPr txBox="1">
            <a:spLocks noChangeArrowheads="1"/>
          </p:cNvSpPr>
          <p:nvPr/>
        </p:nvSpPr>
        <p:spPr>
          <a:xfrm>
            <a:off x="611560" y="122811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endParaRPr lang="en-GB" sz="1800" dirty="0"/>
          </a:p>
          <a:p>
            <a:pPr>
              <a:defRPr/>
            </a:pPr>
            <a:endParaRPr lang="en-GB" sz="24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11" name="Rectangle 3">
            <a:extLst>
              <a:ext uri="{FF2B5EF4-FFF2-40B4-BE49-F238E27FC236}">
                <a16:creationId xmlns:a16="http://schemas.microsoft.com/office/drawing/2014/main" id="{979D22DC-516D-4890-AEE4-925921BCA868}"/>
              </a:ext>
            </a:extLst>
          </p:cNvPr>
          <p:cNvSpPr txBox="1">
            <a:spLocks noChangeArrowheads="1"/>
          </p:cNvSpPr>
          <p:nvPr/>
        </p:nvSpPr>
        <p:spPr>
          <a:xfrm>
            <a:off x="609600" y="1224915"/>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endParaRPr lang="en-GB" sz="1800" dirty="0"/>
          </a:p>
          <a:p>
            <a:pPr>
              <a:defRPr/>
            </a:pPr>
            <a:endParaRPr lang="en-GB" sz="24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12" name="Rectangle 3">
            <a:extLst>
              <a:ext uri="{FF2B5EF4-FFF2-40B4-BE49-F238E27FC236}">
                <a16:creationId xmlns:a16="http://schemas.microsoft.com/office/drawing/2014/main" id="{9F9C2474-F09B-4013-AFE3-0E53A6271AEF}"/>
              </a:ext>
            </a:extLst>
          </p:cNvPr>
          <p:cNvSpPr txBox="1">
            <a:spLocks noChangeArrowheads="1"/>
          </p:cNvSpPr>
          <p:nvPr/>
        </p:nvSpPr>
        <p:spPr>
          <a:xfrm>
            <a:off x="302840" y="945381"/>
            <a:ext cx="8551604" cy="5444331"/>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GB" sz="1800" dirty="0"/>
              <a:t>Kent has requested transfers from the School Block to High Needs block</a:t>
            </a:r>
          </a:p>
          <a:p>
            <a:pPr marL="0" indent="0">
              <a:buNone/>
              <a:defRPr/>
            </a:pPr>
            <a:r>
              <a:rPr lang="en-GB" sz="1800" dirty="0"/>
              <a:t>	</a:t>
            </a:r>
          </a:p>
          <a:p>
            <a:pPr marL="0" indent="0">
              <a:buNone/>
              <a:defRPr/>
            </a:pPr>
            <a:endParaRPr lang="en-GB" sz="1800" dirty="0"/>
          </a:p>
          <a:p>
            <a:pPr marL="0" indent="0">
              <a:buNone/>
              <a:defRPr/>
            </a:pPr>
            <a:r>
              <a:rPr lang="en-GB" sz="1800" dirty="0"/>
              <a:t>	</a:t>
            </a:r>
          </a:p>
          <a:p>
            <a:pPr marL="0" indent="0">
              <a:buNone/>
              <a:defRPr/>
            </a:pPr>
            <a:endParaRPr lang="en-GB" sz="1800" dirty="0"/>
          </a:p>
          <a:p>
            <a:pPr marL="0" indent="0">
              <a:buNone/>
              <a:defRPr/>
            </a:pPr>
            <a:endParaRPr lang="en-GB" sz="1800" dirty="0"/>
          </a:p>
          <a:p>
            <a:pPr>
              <a:defRPr/>
            </a:pPr>
            <a:r>
              <a:rPr lang="en-GB" sz="1800" dirty="0"/>
              <a:t>Since 2020-21 funding has specifically been identified to fund services that support inclusive practices in mainstream schools. </a:t>
            </a:r>
          </a:p>
          <a:p>
            <a:pPr marL="0" indent="0">
              <a:buNone/>
              <a:defRPr/>
            </a:pPr>
            <a:endParaRPr lang="en-GB" sz="1800" dirty="0"/>
          </a:p>
          <a:p>
            <a:pPr>
              <a:defRPr/>
            </a:pPr>
            <a:r>
              <a:rPr lang="en-GB" sz="1800" dirty="0"/>
              <a:t>With move to National Funding Formula – this option will reduce but...</a:t>
            </a:r>
          </a:p>
          <a:p>
            <a:pPr marL="0" indent="0">
              <a:buNone/>
              <a:defRPr/>
            </a:pPr>
            <a:endParaRPr lang="en-GB" sz="1800" dirty="0"/>
          </a:p>
          <a:p>
            <a:pPr>
              <a:defRPr/>
            </a:pPr>
            <a:r>
              <a:rPr lang="en-GB" sz="1800" dirty="0"/>
              <a:t>Recent consultation on future of schools funding suggested DFE are exploring possible alternatives: </a:t>
            </a:r>
            <a:r>
              <a:rPr lang="en-GB" sz="1800" i="1" dirty="0"/>
              <a:t>Following the recommendations from the SEND Review, future consultations will  consider whether a new mechanism, in place of the current block transfers, and which is consistent with a hard NFF, needs to be developed for situations in which LAs continue to face significant, unavoidable, pressures on their high needs spending – for instance,  in areas where particularly high usage is being made of special schools, which are fully funded through LAs’ high needs budgets, and relatively low proportions of children with EHCPs are being educated in mainstream schools</a:t>
            </a:r>
          </a:p>
          <a:p>
            <a:pPr marL="0" indent="0">
              <a:buNone/>
              <a:defRPr/>
            </a:pPr>
            <a:endParaRPr lang="en-GB" sz="2400" dirty="0"/>
          </a:p>
          <a:p>
            <a:pPr>
              <a:buFontTx/>
              <a:buChar char="-"/>
              <a:defRPr/>
            </a:pPr>
            <a:endParaRPr lang="en-GB" sz="2400" dirty="0">
              <a:solidFill>
                <a:schemeClr val="accent2"/>
              </a:solidFill>
            </a:endParaRPr>
          </a:p>
        </p:txBody>
      </p:sp>
      <p:graphicFrame>
        <p:nvGraphicFramePr>
          <p:cNvPr id="7" name="Table 6">
            <a:extLst>
              <a:ext uri="{FF2B5EF4-FFF2-40B4-BE49-F238E27FC236}">
                <a16:creationId xmlns:a16="http://schemas.microsoft.com/office/drawing/2014/main" id="{7B1E37A6-544E-4B3C-AAE1-D581BBF9468C}"/>
              </a:ext>
            </a:extLst>
          </p:cNvPr>
          <p:cNvGraphicFramePr>
            <a:graphicFrameLocks noGrp="1"/>
          </p:cNvGraphicFramePr>
          <p:nvPr>
            <p:extLst>
              <p:ext uri="{D42A27DB-BD31-4B8C-83A1-F6EECF244321}">
                <p14:modId xmlns:p14="http://schemas.microsoft.com/office/powerpoint/2010/main" val="1263101228"/>
              </p:ext>
            </p:extLst>
          </p:nvPr>
        </p:nvGraphicFramePr>
        <p:xfrm>
          <a:off x="2372334" y="1299986"/>
          <a:ext cx="4412615" cy="1194247"/>
        </p:xfrm>
        <a:graphic>
          <a:graphicData uri="http://schemas.openxmlformats.org/drawingml/2006/table">
            <a:tbl>
              <a:tblPr firstRow="1" firstCol="1" bandRow="1"/>
              <a:tblGrid>
                <a:gridCol w="1543685">
                  <a:extLst>
                    <a:ext uri="{9D8B030D-6E8A-4147-A177-3AD203B41FA5}">
                      <a16:colId xmlns:a16="http://schemas.microsoft.com/office/drawing/2014/main" val="2207949589"/>
                    </a:ext>
                  </a:extLst>
                </a:gridCol>
                <a:gridCol w="1434465">
                  <a:extLst>
                    <a:ext uri="{9D8B030D-6E8A-4147-A177-3AD203B41FA5}">
                      <a16:colId xmlns:a16="http://schemas.microsoft.com/office/drawing/2014/main" val="250659256"/>
                    </a:ext>
                  </a:extLst>
                </a:gridCol>
                <a:gridCol w="1434465">
                  <a:extLst>
                    <a:ext uri="{9D8B030D-6E8A-4147-A177-3AD203B41FA5}">
                      <a16:colId xmlns:a16="http://schemas.microsoft.com/office/drawing/2014/main" val="3534181166"/>
                    </a:ext>
                  </a:extLst>
                </a:gridCol>
              </a:tblGrid>
              <a:tr h="0">
                <a:tc>
                  <a:txBody>
                    <a:bodyPr/>
                    <a:lstStyle/>
                    <a:p>
                      <a:pP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Table </a:t>
                      </a:r>
                      <a:r>
                        <a:rPr lang="en-GB"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Transfer value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Transfer % of the Schools Block</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3694221876"/>
                  </a:ext>
                </a:extLst>
              </a:tr>
              <a:tr h="0">
                <a:tc>
                  <a:txBody>
                    <a:bodyPr/>
                    <a:lstStyle/>
                    <a:p>
                      <a:pP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2018-19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£4.4m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0.5%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8733257"/>
                  </a:ext>
                </a:extLst>
              </a:tr>
              <a:tr h="0">
                <a:tc>
                  <a:txBody>
                    <a:bodyPr/>
                    <a:lstStyle/>
                    <a:p>
                      <a:pP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2019-20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£9.2m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5954586"/>
                  </a:ext>
                </a:extLst>
              </a:tr>
              <a:tr h="0">
                <a:tc>
                  <a:txBody>
                    <a:bodyPr/>
                    <a:lstStyle/>
                    <a:p>
                      <a:pP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2020-21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£9.8m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0683741"/>
                  </a:ext>
                </a:extLst>
              </a:tr>
              <a:tr h="0">
                <a:tc>
                  <a:txBody>
                    <a:bodyPr/>
                    <a:lstStyle/>
                    <a:p>
                      <a:pP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2021-22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£10.0m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dirty="0">
                          <a:effectLst/>
                          <a:latin typeface="Arial" panose="020B0604020202020204" pitchFamily="34" charset="0"/>
                          <a:ea typeface="Calibri" panose="020F0502020204030204" pitchFamily="34" charset="0"/>
                          <a:cs typeface="Times New Roman" panose="02020603050405020304" pitchFamily="18" charset="0"/>
                        </a:rPr>
                        <a:t>1.0%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8692303"/>
                  </a:ext>
                </a:extLst>
              </a:tr>
            </a:tbl>
          </a:graphicData>
        </a:graphic>
      </p:graphicFrame>
    </p:spTree>
    <p:extLst>
      <p:ext uri="{BB962C8B-B14F-4D97-AF65-F5344CB8AC3E}">
        <p14:creationId xmlns:p14="http://schemas.microsoft.com/office/powerpoint/2010/main" val="575895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717" y="-122810"/>
            <a:ext cx="8676565" cy="1143000"/>
          </a:xfrm>
        </p:spPr>
        <p:txBody>
          <a:bodyPr>
            <a:normAutofit/>
          </a:bodyPr>
          <a:lstStyle/>
          <a:p>
            <a:r>
              <a:rPr lang="en-GB" sz="3200" dirty="0"/>
              <a:t>A Summary of local Actions Being Taken: Update</a:t>
            </a:r>
          </a:p>
        </p:txBody>
      </p:sp>
      <p:sp>
        <p:nvSpPr>
          <p:cNvPr id="4" name="Slide Number Placeholder 3"/>
          <p:cNvSpPr>
            <a:spLocks noGrp="1"/>
          </p:cNvSpPr>
          <p:nvPr>
            <p:ph type="sldNum" sz="quarter" idx="12"/>
          </p:nvPr>
        </p:nvSpPr>
        <p:spPr/>
        <p:txBody>
          <a:bodyPr/>
          <a:lstStyle/>
          <a:p>
            <a:fld id="{C06B74C9-1984-4309-B629-64A9E2680539}" type="slidenum">
              <a:rPr lang="en-GB" smtClean="0"/>
              <a:pPr/>
              <a:t>26</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457200" y="112474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6" name="Rectangle 3">
            <a:extLst>
              <a:ext uri="{FF2B5EF4-FFF2-40B4-BE49-F238E27FC236}">
                <a16:creationId xmlns:a16="http://schemas.microsoft.com/office/drawing/2014/main" id="{9CC5C64C-F92F-4943-B5CB-F6413BDE69E8}"/>
              </a:ext>
            </a:extLst>
          </p:cNvPr>
          <p:cNvSpPr txBox="1">
            <a:spLocks noChangeArrowheads="1"/>
          </p:cNvSpPr>
          <p:nvPr/>
        </p:nvSpPr>
        <p:spPr>
          <a:xfrm>
            <a:off x="609600" y="127714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8" name="Rectangle 3">
            <a:extLst>
              <a:ext uri="{FF2B5EF4-FFF2-40B4-BE49-F238E27FC236}">
                <a16:creationId xmlns:a16="http://schemas.microsoft.com/office/drawing/2014/main" id="{4841CA43-AE97-42E4-AF9F-1BE6524C3BB1}"/>
              </a:ext>
            </a:extLst>
          </p:cNvPr>
          <p:cNvSpPr txBox="1">
            <a:spLocks noChangeArrowheads="1"/>
          </p:cNvSpPr>
          <p:nvPr/>
        </p:nvSpPr>
        <p:spPr>
          <a:xfrm>
            <a:off x="611560" y="122811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endParaRPr lang="en-GB" sz="1800" dirty="0"/>
          </a:p>
          <a:p>
            <a:pPr>
              <a:defRPr/>
            </a:pPr>
            <a:endParaRPr lang="en-GB" sz="24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11" name="Rectangle 3">
            <a:extLst>
              <a:ext uri="{FF2B5EF4-FFF2-40B4-BE49-F238E27FC236}">
                <a16:creationId xmlns:a16="http://schemas.microsoft.com/office/drawing/2014/main" id="{979D22DC-516D-4890-AEE4-925921BCA868}"/>
              </a:ext>
            </a:extLst>
          </p:cNvPr>
          <p:cNvSpPr txBox="1">
            <a:spLocks noChangeArrowheads="1"/>
          </p:cNvSpPr>
          <p:nvPr/>
        </p:nvSpPr>
        <p:spPr>
          <a:xfrm>
            <a:off x="609600" y="1224915"/>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endParaRPr lang="en-GB" sz="1800" dirty="0"/>
          </a:p>
          <a:p>
            <a:pPr>
              <a:defRPr/>
            </a:pPr>
            <a:endParaRPr lang="en-GB" sz="24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12" name="Rectangle 3">
            <a:extLst>
              <a:ext uri="{FF2B5EF4-FFF2-40B4-BE49-F238E27FC236}">
                <a16:creationId xmlns:a16="http://schemas.microsoft.com/office/drawing/2014/main" id="{9F9C2474-F09B-4013-AFE3-0E53A6271AEF}"/>
              </a:ext>
            </a:extLst>
          </p:cNvPr>
          <p:cNvSpPr txBox="1">
            <a:spLocks noChangeArrowheads="1"/>
          </p:cNvSpPr>
          <p:nvPr/>
        </p:nvSpPr>
        <p:spPr>
          <a:xfrm>
            <a:off x="302840" y="769676"/>
            <a:ext cx="8551604" cy="5620036"/>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GB" sz="1800" dirty="0"/>
          </a:p>
          <a:p>
            <a:pPr marL="0" indent="0">
              <a:buNone/>
            </a:pPr>
            <a:r>
              <a:rPr lang="en-GB" sz="1800" u="sng" dirty="0"/>
              <a:t>Review and Develop Early Intervention and SEN Support Offer:</a:t>
            </a:r>
          </a:p>
          <a:p>
            <a:pPr marL="0" indent="0">
              <a:buNone/>
            </a:pPr>
            <a:endParaRPr lang="en-GB" sz="1800" i="1" dirty="0"/>
          </a:p>
          <a:p>
            <a:r>
              <a:rPr lang="en-GB" sz="1800" dirty="0"/>
              <a:t>Development and adoption of Countywide Approaches to Inclusive Education (</a:t>
            </a:r>
            <a:r>
              <a:rPr lang="en-GB" sz="1800" dirty="0" err="1"/>
              <a:t>CAtIE</a:t>
            </a:r>
            <a:r>
              <a:rPr lang="en-GB" sz="1800" dirty="0"/>
              <a:t>)</a:t>
            </a:r>
          </a:p>
          <a:p>
            <a:pPr marL="0" indent="0">
              <a:buNone/>
            </a:pPr>
            <a:endParaRPr lang="en-GB" sz="1800" dirty="0"/>
          </a:p>
          <a:p>
            <a:r>
              <a:rPr lang="en-GB" sz="1800" dirty="0"/>
              <a:t>Review of Specialist Teaching &amp; Learning Service (STLS) : due to go to consultation in November (see separate paper)</a:t>
            </a:r>
          </a:p>
          <a:p>
            <a:pPr marL="0" indent="0">
              <a:buNone/>
            </a:pPr>
            <a:endParaRPr lang="en-GB" sz="1800" dirty="0"/>
          </a:p>
          <a:p>
            <a:r>
              <a:rPr lang="en-GB" sz="1800" dirty="0"/>
              <a:t>Mainstream High Needs Review:</a:t>
            </a:r>
          </a:p>
          <a:p>
            <a:pPr marL="0" indent="0">
              <a:buNone/>
            </a:pPr>
            <a:r>
              <a:rPr lang="en-GB" sz="1800" dirty="0"/>
              <a:t>	- Exploring alternative options to fund individual children with SEN (see separate paper)</a:t>
            </a:r>
          </a:p>
          <a:p>
            <a:pPr marL="0" indent="0">
              <a:buNone/>
            </a:pPr>
            <a:endParaRPr lang="en-GB" sz="1800" dirty="0"/>
          </a:p>
          <a:p>
            <a:pPr marL="0" indent="0">
              <a:buNone/>
            </a:pPr>
            <a:r>
              <a:rPr lang="en-GB" sz="1800" u="sng" dirty="0"/>
              <a:t>Wider contracting &amp; provision planning for specialist services: </a:t>
            </a:r>
          </a:p>
          <a:p>
            <a:pPr marL="0" indent="0">
              <a:buNone/>
            </a:pPr>
            <a:r>
              <a:rPr lang="en-GB" sz="1800" i="1" dirty="0"/>
              <a:t>Support value for money and most efficient use of resources</a:t>
            </a:r>
          </a:p>
          <a:p>
            <a:pPr marL="0" indent="0">
              <a:buNone/>
            </a:pPr>
            <a:endParaRPr lang="en-GB" sz="1800" u="sng" dirty="0"/>
          </a:p>
          <a:p>
            <a:r>
              <a:rPr lang="en-GB" sz="1800" dirty="0"/>
              <a:t>Contracting approach for independent and non-maintained placements (previous SFF discussion)</a:t>
            </a:r>
          </a:p>
          <a:p>
            <a:pPr marL="0" indent="0">
              <a:buNone/>
            </a:pPr>
            <a:endParaRPr lang="en-GB" sz="1800" dirty="0"/>
          </a:p>
          <a:p>
            <a:r>
              <a:rPr lang="en-GB" sz="1800" dirty="0"/>
              <a:t>Future service delivery for SEN home tuition (previous SFF discussion)</a:t>
            </a:r>
          </a:p>
          <a:p>
            <a:pPr marL="0" indent="0">
              <a:buNone/>
            </a:pPr>
            <a:endParaRPr lang="en-GB" sz="1800" dirty="0"/>
          </a:p>
          <a:p>
            <a:r>
              <a:rPr lang="en-GB" sz="1800" dirty="0"/>
              <a:t>Contracting approach for therapy services (previous SFF discussion)</a:t>
            </a:r>
          </a:p>
          <a:p>
            <a:pPr marL="0" indent="0">
              <a:buNone/>
            </a:pPr>
            <a:endParaRPr lang="en-GB" sz="1800" dirty="0"/>
          </a:p>
          <a:p>
            <a:r>
              <a:rPr lang="en-GB" sz="1800" dirty="0"/>
              <a:t>Provision tracking and modelling tools</a:t>
            </a:r>
          </a:p>
          <a:p>
            <a:endParaRPr lang="en-GB" sz="1800" dirty="0"/>
          </a:p>
          <a:p>
            <a:r>
              <a:rPr lang="en-GB" sz="1800" dirty="0"/>
              <a:t>Provision Planning and Review: Special, SRPs, Mainstream. Ensure funds are focused on the most cost effective way and provide improved outcomes</a:t>
            </a:r>
          </a:p>
          <a:p>
            <a:pPr marL="0" indent="0">
              <a:buNone/>
            </a:pPr>
            <a:endParaRPr lang="en-GB" sz="1800" dirty="0"/>
          </a:p>
          <a:p>
            <a:r>
              <a:rPr lang="en-GB" sz="1800" dirty="0"/>
              <a:t>Invest in additional specialist provisions including increasing the number of special school places to reduce the reliance on external placements (Kent Commissioning Plan)</a:t>
            </a:r>
            <a:endParaRPr lang="en-GB" sz="2400" dirty="0">
              <a:solidFill>
                <a:schemeClr val="accent2"/>
              </a:solidFill>
            </a:endParaRPr>
          </a:p>
        </p:txBody>
      </p:sp>
    </p:spTree>
    <p:extLst>
      <p:ext uri="{BB962C8B-B14F-4D97-AF65-F5344CB8AC3E}">
        <p14:creationId xmlns:p14="http://schemas.microsoft.com/office/powerpoint/2010/main" val="31763075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E594B-0D05-4F5B-B746-349579CB45CD}"/>
              </a:ext>
            </a:extLst>
          </p:cNvPr>
          <p:cNvSpPr>
            <a:spLocks noGrp="1"/>
          </p:cNvSpPr>
          <p:nvPr>
            <p:ph type="title"/>
          </p:nvPr>
        </p:nvSpPr>
        <p:spPr>
          <a:xfrm>
            <a:off x="228600" y="188640"/>
            <a:ext cx="8686800" cy="1143000"/>
          </a:xfrm>
        </p:spPr>
        <p:txBody>
          <a:bodyPr>
            <a:normAutofit fontScale="90000"/>
          </a:bodyPr>
          <a:lstStyle/>
          <a:p>
            <a:r>
              <a:rPr lang="en-GB" dirty="0"/>
              <a:t>Focus on Early Intervention &amp; SEN Support: </a:t>
            </a:r>
            <a:br>
              <a:rPr lang="en-GB" dirty="0"/>
            </a:br>
            <a:r>
              <a:rPr lang="en-GB" dirty="0"/>
              <a:t>CATIE principles</a:t>
            </a:r>
          </a:p>
        </p:txBody>
      </p:sp>
      <p:graphicFrame>
        <p:nvGraphicFramePr>
          <p:cNvPr id="5" name="Diagram 4">
            <a:extLst>
              <a:ext uri="{FF2B5EF4-FFF2-40B4-BE49-F238E27FC236}">
                <a16:creationId xmlns:a16="http://schemas.microsoft.com/office/drawing/2014/main" id="{2192C8AF-9BA1-4B45-8C08-44763016ECF7}"/>
              </a:ext>
            </a:extLst>
          </p:cNvPr>
          <p:cNvGraphicFramePr/>
          <p:nvPr/>
        </p:nvGraphicFramePr>
        <p:xfrm>
          <a:off x="701570" y="1442750"/>
          <a:ext cx="7740860" cy="45333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472181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F2904DF-F8C6-4031-A23A-0214BF23270A}"/>
              </a:ext>
            </a:extLst>
          </p:cNvPr>
          <p:cNvSpPr/>
          <p:nvPr/>
        </p:nvSpPr>
        <p:spPr>
          <a:xfrm>
            <a:off x="630149" y="799281"/>
            <a:ext cx="7754927" cy="73664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DFA0E52D-6D9B-4D49-AFD0-21C2C7C0D51D}"/>
              </a:ext>
            </a:extLst>
          </p:cNvPr>
          <p:cNvSpPr txBox="1"/>
          <p:nvPr/>
        </p:nvSpPr>
        <p:spPr>
          <a:xfrm>
            <a:off x="711693" y="809886"/>
            <a:ext cx="7279809" cy="646331"/>
          </a:xfrm>
          <a:prstGeom prst="rect">
            <a:avLst/>
          </a:prstGeom>
          <a:noFill/>
        </p:spPr>
        <p:txBody>
          <a:bodyPr wrap="square" rtlCol="0">
            <a:spAutoFit/>
          </a:bodyPr>
          <a:lstStyle/>
          <a:p>
            <a:pPr marL="285750" indent="-285750">
              <a:buFont typeface="Arial" panose="020B0604020202020204" pitchFamily="34" charset="0"/>
              <a:buChar char="•"/>
            </a:pPr>
            <a:r>
              <a:rPr lang="en-GB" dirty="0">
                <a:latin typeface="+mj-lt"/>
              </a:rPr>
              <a:t>Bespoke HNF resources / Specialist Resourced Provision</a:t>
            </a:r>
          </a:p>
          <a:p>
            <a:pPr marL="285750" indent="-285750">
              <a:buFont typeface="Arial" panose="020B0604020202020204" pitchFamily="34" charset="0"/>
              <a:buChar char="•"/>
            </a:pPr>
            <a:r>
              <a:rPr lang="en-GB" dirty="0">
                <a:latin typeface="+mj-lt"/>
              </a:rPr>
              <a:t>Specialist Interventions</a:t>
            </a:r>
            <a:r>
              <a:rPr lang="en-GB" b="1" dirty="0">
                <a:latin typeface="+mj-lt"/>
              </a:rPr>
              <a:t> (inc. STLS/ Therapy)</a:t>
            </a:r>
          </a:p>
        </p:txBody>
      </p:sp>
      <p:grpSp>
        <p:nvGrpSpPr>
          <p:cNvPr id="8" name="Group 7">
            <a:extLst>
              <a:ext uri="{FF2B5EF4-FFF2-40B4-BE49-F238E27FC236}">
                <a16:creationId xmlns:a16="http://schemas.microsoft.com/office/drawing/2014/main" id="{FA8E310E-54C0-42D1-958C-3B2C6BBD7162}"/>
              </a:ext>
            </a:extLst>
          </p:cNvPr>
          <p:cNvGrpSpPr/>
          <p:nvPr/>
        </p:nvGrpSpPr>
        <p:grpSpPr>
          <a:xfrm>
            <a:off x="611558" y="5035687"/>
            <a:ext cx="7781310" cy="1275531"/>
            <a:chOff x="848391" y="5490185"/>
            <a:chExt cx="7920880" cy="1180248"/>
          </a:xfrm>
        </p:grpSpPr>
        <p:sp>
          <p:nvSpPr>
            <p:cNvPr id="9" name="Rectangle: Rounded Corners 8">
              <a:extLst>
                <a:ext uri="{FF2B5EF4-FFF2-40B4-BE49-F238E27FC236}">
                  <a16:creationId xmlns:a16="http://schemas.microsoft.com/office/drawing/2014/main" id="{624DE798-0EF1-406D-83FA-263BDA533DC4}"/>
                </a:ext>
              </a:extLst>
            </p:cNvPr>
            <p:cNvSpPr/>
            <p:nvPr/>
          </p:nvSpPr>
          <p:spPr>
            <a:xfrm>
              <a:off x="848391" y="5490185"/>
              <a:ext cx="7920880" cy="1065692"/>
            </a:xfrm>
            <a:prstGeom prst="roundRect">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Box 8">
              <a:extLst>
                <a:ext uri="{FF2B5EF4-FFF2-40B4-BE49-F238E27FC236}">
                  <a16:creationId xmlns:a16="http://schemas.microsoft.com/office/drawing/2014/main" id="{08C849F7-C9E2-4D89-A212-19F1D801300D}"/>
                </a:ext>
              </a:extLst>
            </p:cNvPr>
            <p:cNvSpPr txBox="1">
              <a:spLocks noChangeArrowheads="1"/>
            </p:cNvSpPr>
            <p:nvPr/>
          </p:nvSpPr>
          <p:spPr bwMode="auto">
            <a:xfrm>
              <a:off x="862378" y="5490185"/>
              <a:ext cx="7890651" cy="1180248"/>
            </a:xfrm>
            <a:prstGeom prst="rect">
              <a:avLst/>
            </a:prstGeom>
            <a:noFill/>
            <a:ln w="12700">
              <a:noFill/>
              <a:miter lim="800000"/>
              <a:headEnd/>
              <a:tailEnd/>
            </a:ln>
          </p:spPr>
          <p:txBody>
            <a:bodyPr vert="horz"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Whole School Approaches: Nurture</a:t>
              </a:r>
              <a:r>
                <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SPELL, SLCN Scheme for Schools, Education Endowment Fund, </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Kent</a:t>
              </a:r>
              <a:r>
                <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Supported Employment</a:t>
              </a:r>
              <a:endParaRPr kumimoji="0" lang="en-US" altLang="en-US" b="1"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Inclusion Leadership &amp; </a:t>
              </a:r>
              <a:r>
                <a:rPr lang="en-US" altLang="en-US" b="1" dirty="0">
                  <a:latin typeface="Calibri" panose="020F0502020204030204" pitchFamily="34" charset="0"/>
                  <a:ea typeface="Calibri" panose="020F0502020204030204" pitchFamily="34" charset="0"/>
                  <a:cs typeface="Times New Roman" panose="02020603050405020304" pitchFamily="18" charset="0"/>
                </a:rPr>
                <a:t>Peer to Peer Review</a:t>
              </a:r>
              <a:endPar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endParaRPr lang="en-US" altLang="en-US" dirty="0">
                <a:latin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b="1" dirty="0">
                <a:latin typeface="Calibri" panose="020F0502020204030204" pitchFamily="34"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11" name="Group 10">
            <a:extLst>
              <a:ext uri="{FF2B5EF4-FFF2-40B4-BE49-F238E27FC236}">
                <a16:creationId xmlns:a16="http://schemas.microsoft.com/office/drawing/2014/main" id="{F86A3EC0-E789-43EA-B719-73797682349B}"/>
              </a:ext>
            </a:extLst>
          </p:cNvPr>
          <p:cNvGrpSpPr/>
          <p:nvPr/>
        </p:nvGrpSpPr>
        <p:grpSpPr>
          <a:xfrm>
            <a:off x="611559" y="1546533"/>
            <a:ext cx="7781309" cy="1564438"/>
            <a:chOff x="1414216" y="1698260"/>
            <a:chExt cx="6153806" cy="2094694"/>
          </a:xfrm>
        </p:grpSpPr>
        <p:sp>
          <p:nvSpPr>
            <p:cNvPr id="12" name="Rectangle: Rounded Corners 11">
              <a:extLst>
                <a:ext uri="{FF2B5EF4-FFF2-40B4-BE49-F238E27FC236}">
                  <a16:creationId xmlns:a16="http://schemas.microsoft.com/office/drawing/2014/main" id="{C0C5CD4F-2498-44D8-BD4A-0A5CC3EAE0DF}"/>
                </a:ext>
              </a:extLst>
            </p:cNvPr>
            <p:cNvSpPr/>
            <p:nvPr/>
          </p:nvSpPr>
          <p:spPr>
            <a:xfrm>
              <a:off x="1414216" y="1698260"/>
              <a:ext cx="6153806" cy="1955652"/>
            </a:xfrm>
            <a:prstGeom prst="roundRect">
              <a:avLst/>
            </a:prstGeom>
            <a:solidFill>
              <a:schemeClr val="accent2">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675BAAA3-690F-4114-AB6A-E906EE06A914}"/>
                </a:ext>
              </a:extLst>
            </p:cNvPr>
            <p:cNvSpPr txBox="1"/>
            <p:nvPr/>
          </p:nvSpPr>
          <p:spPr>
            <a:xfrm>
              <a:off x="1513188" y="1814895"/>
              <a:ext cx="6048672" cy="1978059"/>
            </a:xfrm>
            <a:prstGeom prst="rect">
              <a:avLst/>
            </a:prstGeom>
            <a:noFill/>
          </p:spPr>
          <p:txBody>
            <a:bodyPr wrap="square" rtlCol="0">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Locality Support</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t>
              </a:r>
              <a:r>
                <a:rPr lang="en-US" altLang="en-US" dirty="0">
                  <a:latin typeface="Calibri" panose="020F0502020204030204" pitchFamily="34" charset="0"/>
                  <a:ea typeface="Calibri" panose="020F0502020204030204" pitchFamily="34" charset="0"/>
                  <a:cs typeface="Times New Roman" panose="02020603050405020304" pitchFamily="18" charset="0"/>
                </a:rPr>
                <a:t>ulti-agency professional resources, e.g. </a:t>
              </a:r>
              <a:r>
                <a:rPr lang="en-US" altLang="en-US" b="1" dirty="0">
                  <a:latin typeface="Calibri" panose="020F0502020204030204" pitchFamily="34" charset="0"/>
                  <a:ea typeface="Calibri" panose="020F0502020204030204" pitchFamily="34" charset="0"/>
                  <a:cs typeface="Times New Roman" panose="02020603050405020304" pitchFamily="18" charset="0"/>
                </a:rPr>
                <a:t>STLS</a:t>
              </a:r>
              <a:r>
                <a:rPr lang="en-US" altLang="en-US" dirty="0">
                  <a:latin typeface="Calibri" panose="020F0502020204030204" pitchFamily="34" charset="0"/>
                  <a:ea typeface="Calibri" panose="020F0502020204030204" pitchFamily="34" charset="0"/>
                  <a:cs typeface="Times New Roman" panose="02020603050405020304" pitchFamily="18" charset="0"/>
                </a:rPr>
                <a:t>, Education Psychologists, Provision Evaluation Officers, PIASS, </a:t>
              </a:r>
              <a:r>
                <a:rPr lang="en-US" altLang="en-US" b="1" dirty="0">
                  <a:latin typeface="Calibri" panose="020F0502020204030204" pitchFamily="34" charset="0"/>
                  <a:ea typeface="Calibri" panose="020F0502020204030204" pitchFamily="34" charset="0"/>
                  <a:cs typeface="Times New Roman" panose="02020603050405020304" pitchFamily="18" charset="0"/>
                </a:rPr>
                <a:t>ND Parenting Support, Therapies </a:t>
              </a:r>
              <a:r>
                <a:rPr lang="en-US" altLang="en-US" i="1" dirty="0">
                  <a:latin typeface="Calibri" panose="020F0502020204030204" pitchFamily="34" charset="0"/>
                  <a:ea typeface="Calibri" panose="020F0502020204030204" pitchFamily="34" charset="0"/>
                  <a:cs typeface="Times New Roman" panose="02020603050405020304" pitchFamily="18" charset="0"/>
                </a:rPr>
                <a:t>(referral pathways will differ).</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dirty="0">
                  <a:latin typeface="Calibri" panose="020F0502020204030204" pitchFamily="34" charset="0"/>
                  <a:cs typeface="Times New Roman" panose="02020603050405020304" pitchFamily="18" charset="0"/>
                </a:rPr>
                <a:t>Locality Hubs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Flexible Locality Resources </a:t>
              </a:r>
              <a:r>
                <a:rPr lang="en-US" altLang="en-US" sz="1800" dirty="0">
                  <a:latin typeface="Calibri" panose="020F0502020204030204" pitchFamily="34" charset="0"/>
                  <a:ea typeface="Calibri" panose="020F0502020204030204" pitchFamily="34" charset="0"/>
                  <a:cs typeface="Times New Roman" panose="02020603050405020304" pitchFamily="18" charset="0"/>
                </a:rPr>
                <a:t>– pre-emptive &amp; targeted</a:t>
              </a:r>
              <a:endParaRPr lang="en-GB" dirty="0"/>
            </a:p>
          </p:txBody>
        </p:sp>
      </p:grpSp>
      <p:grpSp>
        <p:nvGrpSpPr>
          <p:cNvPr id="14" name="Group 13">
            <a:extLst>
              <a:ext uri="{FF2B5EF4-FFF2-40B4-BE49-F238E27FC236}">
                <a16:creationId xmlns:a16="http://schemas.microsoft.com/office/drawing/2014/main" id="{DC403707-2335-44DC-8C04-472525106BFC}"/>
              </a:ext>
            </a:extLst>
          </p:cNvPr>
          <p:cNvGrpSpPr/>
          <p:nvPr/>
        </p:nvGrpSpPr>
        <p:grpSpPr>
          <a:xfrm>
            <a:off x="631842" y="2951264"/>
            <a:ext cx="7886173" cy="3139321"/>
            <a:chOff x="151045" y="2822627"/>
            <a:chExt cx="7439691" cy="3139321"/>
          </a:xfrm>
        </p:grpSpPr>
        <p:sp>
          <p:nvSpPr>
            <p:cNvPr id="15" name="Rectangle: Rounded Corners 14">
              <a:extLst>
                <a:ext uri="{FF2B5EF4-FFF2-40B4-BE49-F238E27FC236}">
                  <a16:creationId xmlns:a16="http://schemas.microsoft.com/office/drawing/2014/main" id="{765CEEC3-1D25-46D3-829B-9D52C8294F0D}"/>
                </a:ext>
              </a:extLst>
            </p:cNvPr>
            <p:cNvSpPr/>
            <p:nvPr/>
          </p:nvSpPr>
          <p:spPr>
            <a:xfrm>
              <a:off x="151045" y="2876369"/>
              <a:ext cx="7321629" cy="2028559"/>
            </a:xfrm>
            <a:prstGeom prst="roundRect">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0DED5C59-2B59-414E-8556-1EB9C93D1DFC}"/>
                </a:ext>
              </a:extLst>
            </p:cNvPr>
            <p:cNvSpPr txBox="1"/>
            <p:nvPr/>
          </p:nvSpPr>
          <p:spPr>
            <a:xfrm>
              <a:off x="249972" y="2822627"/>
              <a:ext cx="7340764" cy="3139321"/>
            </a:xfrm>
            <a:prstGeom prst="rect">
              <a:avLst/>
            </a:prstGeom>
            <a:noFill/>
          </p:spPr>
          <p:txBody>
            <a:bodyPr wrap="square" rtlCol="0">
              <a:spAutoFit/>
            </a:bodyPr>
            <a:lstStyle/>
            <a:p>
              <a:pPr marL="285750" indent="-285750">
                <a:buFont typeface="Arial" panose="020B0604020202020204" pitchFamily="34" charset="0"/>
                <a:buChar char="•"/>
              </a:pPr>
              <a:r>
                <a:rPr lang="en-GB" dirty="0">
                  <a:latin typeface="+mj-lt"/>
                </a:rPr>
                <a:t>Core Training Offer</a:t>
              </a:r>
            </a:p>
            <a:p>
              <a:pPr marL="285750" indent="-285750">
                <a:buFont typeface="Arial" panose="020B0604020202020204" pitchFamily="34" charset="0"/>
                <a:buChar char="•"/>
              </a:pPr>
              <a:r>
                <a:rPr lang="en-GB" b="1" dirty="0">
                  <a:latin typeface="+mj-lt"/>
                </a:rPr>
                <a:t>MCS Online Resources/ Training – Schools and Governors</a:t>
              </a:r>
            </a:p>
            <a:p>
              <a:pPr marL="285750" indent="-285750">
                <a:buFont typeface="Arial" panose="020B0604020202020204" pitchFamily="34" charset="0"/>
                <a:buChar char="•"/>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STLS : Information, Advice, and Training </a:t>
              </a:r>
            </a:p>
            <a:p>
              <a:pPr marL="285750" indent="-285750">
                <a:buFont typeface="Arial" panose="020B0604020202020204" pitchFamily="34" charset="0"/>
                <a:buChar char="•"/>
              </a:pPr>
              <a:r>
                <a:rPr lang="en-US" altLang="en-US" dirty="0">
                  <a:latin typeface="Calibri" panose="020F0502020204030204" pitchFamily="34" charset="0"/>
                  <a:cs typeface="Times New Roman" panose="02020603050405020304" pitchFamily="18" charset="0"/>
                </a:rPr>
                <a:t>Transition Charter and guidance (inc. r</a:t>
              </a:r>
              <a:r>
                <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esearch)</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Parents and </a:t>
              </a:r>
              <a:r>
                <a:rPr kumimoji="0" lang="en-US" altLang="en-US" i="0" u="none" strike="noStrike" cap="none" normalizeH="0" baseline="0" dirty="0" err="1">
                  <a:ln>
                    <a:noFill/>
                  </a:ln>
                  <a:solidFill>
                    <a:schemeClr val="tx1"/>
                  </a:solidFill>
                  <a:effectLst/>
                  <a:latin typeface="Calibri" panose="020F0502020204030204" pitchFamily="34" charset="0"/>
                  <a:cs typeface="Times New Roman" panose="02020603050405020304" pitchFamily="18" charset="0"/>
                </a:rPr>
                <a:t>Carers</a:t>
              </a:r>
              <a:r>
                <a:rPr kumimoji="0" lang="en-US" altLang="en-US"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 </a:t>
              </a:r>
              <a:r>
                <a:rPr kumimoji="0" lang="en-US" altLang="en-US" b="1"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 </a:t>
              </a:r>
              <a:r>
                <a:rPr kumimoji="0" lang="en-US" altLang="en-US"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MCS resources, Parent Engagement Training &amp; Award</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1"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Best Practice Guidance / Inclusion Mark</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dirty="0">
                  <a:latin typeface="Calibri" panose="020F0502020204030204" pitchFamily="34" charset="0"/>
                  <a:cs typeface="Times New Roman" panose="02020603050405020304" pitchFamily="18" charset="0"/>
                </a:rPr>
                <a:t>Resources &amp; tools: Resource Directory, Provision Planning Software</a:t>
              </a:r>
            </a:p>
            <a:p>
              <a:pPr marL="285750" indent="-285750">
                <a:buFont typeface="Arial" panose="020B0604020202020204" pitchFamily="34" charset="0"/>
                <a:buChar char="•"/>
              </a:pPr>
              <a:endPar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US" altLang="en-US" sz="1800" b="1"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b="1" dirty="0">
                <a:latin typeface="+mj-lt"/>
              </a:endParaRPr>
            </a:p>
          </p:txBody>
        </p:sp>
      </p:grpSp>
      <p:sp>
        <p:nvSpPr>
          <p:cNvPr id="17" name="TextBox 16">
            <a:extLst>
              <a:ext uri="{FF2B5EF4-FFF2-40B4-BE49-F238E27FC236}">
                <a16:creationId xmlns:a16="http://schemas.microsoft.com/office/drawing/2014/main" id="{4189423E-979E-4EFC-86AC-E8755A856FA5}"/>
              </a:ext>
            </a:extLst>
          </p:cNvPr>
          <p:cNvSpPr txBox="1"/>
          <p:nvPr/>
        </p:nvSpPr>
        <p:spPr>
          <a:xfrm rot="16200000">
            <a:off x="8022640" y="2107236"/>
            <a:ext cx="1140056" cy="338554"/>
          </a:xfrm>
          <a:prstGeom prst="rect">
            <a:avLst/>
          </a:prstGeom>
          <a:noFill/>
        </p:spPr>
        <p:txBody>
          <a:bodyPr wrap="none" rtlCol="0">
            <a:spAutoFit/>
          </a:bodyPr>
          <a:lstStyle/>
          <a:p>
            <a:r>
              <a:rPr lang="en-GB" sz="1600" dirty="0"/>
              <a:t>Additional </a:t>
            </a:r>
          </a:p>
        </p:txBody>
      </p:sp>
      <p:sp>
        <p:nvSpPr>
          <p:cNvPr id="18" name="TextBox 17">
            <a:extLst>
              <a:ext uri="{FF2B5EF4-FFF2-40B4-BE49-F238E27FC236}">
                <a16:creationId xmlns:a16="http://schemas.microsoft.com/office/drawing/2014/main" id="{8BF159E0-644B-4033-84BA-76C6BDE8CD93}"/>
              </a:ext>
            </a:extLst>
          </p:cNvPr>
          <p:cNvSpPr txBox="1"/>
          <p:nvPr/>
        </p:nvSpPr>
        <p:spPr>
          <a:xfrm rot="16200000">
            <a:off x="8067959" y="669211"/>
            <a:ext cx="1059906" cy="338554"/>
          </a:xfrm>
          <a:prstGeom prst="rect">
            <a:avLst/>
          </a:prstGeom>
          <a:noFill/>
        </p:spPr>
        <p:txBody>
          <a:bodyPr wrap="square" rtlCol="0">
            <a:spAutoFit/>
          </a:bodyPr>
          <a:lstStyle/>
          <a:p>
            <a:r>
              <a:rPr lang="en-GB" sz="1600" dirty="0"/>
              <a:t>Specialist</a:t>
            </a:r>
          </a:p>
        </p:txBody>
      </p:sp>
      <p:sp>
        <p:nvSpPr>
          <p:cNvPr id="19" name="TextBox 18">
            <a:extLst>
              <a:ext uri="{FF2B5EF4-FFF2-40B4-BE49-F238E27FC236}">
                <a16:creationId xmlns:a16="http://schemas.microsoft.com/office/drawing/2014/main" id="{DA5DF3D0-77BE-4DA1-8413-190CEC5015BC}"/>
              </a:ext>
            </a:extLst>
          </p:cNvPr>
          <p:cNvSpPr txBox="1"/>
          <p:nvPr/>
        </p:nvSpPr>
        <p:spPr>
          <a:xfrm rot="16200000">
            <a:off x="7300126" y="4145998"/>
            <a:ext cx="3068120" cy="861774"/>
          </a:xfrm>
          <a:prstGeom prst="rect">
            <a:avLst/>
          </a:prstGeom>
          <a:noFill/>
        </p:spPr>
        <p:txBody>
          <a:bodyPr wrap="square" rtlCol="0">
            <a:spAutoFit/>
          </a:bodyPr>
          <a:lstStyle/>
          <a:p>
            <a:pPr algn="ctr"/>
            <a:r>
              <a:rPr lang="en-GB" sz="1600" dirty="0"/>
              <a:t>Core &amp; Training/ Inclusion to Support Core</a:t>
            </a:r>
          </a:p>
          <a:p>
            <a:endParaRPr lang="en-GB" sz="1600" dirty="0"/>
          </a:p>
        </p:txBody>
      </p:sp>
      <p:sp>
        <p:nvSpPr>
          <p:cNvPr id="20" name="TextBox 19">
            <a:extLst>
              <a:ext uri="{FF2B5EF4-FFF2-40B4-BE49-F238E27FC236}">
                <a16:creationId xmlns:a16="http://schemas.microsoft.com/office/drawing/2014/main" id="{C3A16DE7-01FA-4FA7-B123-8AD92A2790D7}"/>
              </a:ext>
            </a:extLst>
          </p:cNvPr>
          <p:cNvSpPr txBox="1"/>
          <p:nvPr/>
        </p:nvSpPr>
        <p:spPr>
          <a:xfrm rot="16200000">
            <a:off x="-881540" y="4351145"/>
            <a:ext cx="2367510" cy="523220"/>
          </a:xfrm>
          <a:prstGeom prst="rect">
            <a:avLst/>
          </a:prstGeom>
          <a:noFill/>
        </p:spPr>
        <p:txBody>
          <a:bodyPr wrap="square" rtlCol="0">
            <a:spAutoFit/>
          </a:bodyPr>
          <a:lstStyle/>
          <a:p>
            <a:pPr algn="ctr"/>
            <a:r>
              <a:rPr lang="en-GB" sz="1400" dirty="0"/>
              <a:t>Strategies delivered by the school</a:t>
            </a:r>
          </a:p>
        </p:txBody>
      </p:sp>
      <p:sp>
        <p:nvSpPr>
          <p:cNvPr id="21" name="TextBox 20">
            <a:extLst>
              <a:ext uri="{FF2B5EF4-FFF2-40B4-BE49-F238E27FC236}">
                <a16:creationId xmlns:a16="http://schemas.microsoft.com/office/drawing/2014/main" id="{5630E22B-7280-41B8-AE84-B1699B03EB9E}"/>
              </a:ext>
            </a:extLst>
          </p:cNvPr>
          <p:cNvSpPr txBox="1"/>
          <p:nvPr/>
        </p:nvSpPr>
        <p:spPr>
          <a:xfrm rot="16200000">
            <a:off x="-613520" y="1669195"/>
            <a:ext cx="1831472" cy="523220"/>
          </a:xfrm>
          <a:prstGeom prst="rect">
            <a:avLst/>
          </a:prstGeom>
          <a:noFill/>
        </p:spPr>
        <p:txBody>
          <a:bodyPr wrap="square" rtlCol="0">
            <a:spAutoFit/>
          </a:bodyPr>
          <a:lstStyle/>
          <a:p>
            <a:pPr algn="ctr"/>
            <a:r>
              <a:rPr lang="en-GB" sz="1400" dirty="0"/>
              <a:t>Strategies delivered with school</a:t>
            </a:r>
          </a:p>
        </p:txBody>
      </p:sp>
      <p:sp>
        <p:nvSpPr>
          <p:cNvPr id="22" name="Title 1">
            <a:extLst>
              <a:ext uri="{FF2B5EF4-FFF2-40B4-BE49-F238E27FC236}">
                <a16:creationId xmlns:a16="http://schemas.microsoft.com/office/drawing/2014/main" id="{BB9B441A-1D1D-447F-823C-5BBA3BB93C8F}"/>
              </a:ext>
            </a:extLst>
          </p:cNvPr>
          <p:cNvSpPr>
            <a:spLocks noGrp="1"/>
          </p:cNvSpPr>
          <p:nvPr>
            <p:ph type="title"/>
          </p:nvPr>
        </p:nvSpPr>
        <p:spPr>
          <a:xfrm>
            <a:off x="40605" y="-202149"/>
            <a:ext cx="8686800" cy="1143000"/>
          </a:xfrm>
        </p:spPr>
        <p:txBody>
          <a:bodyPr>
            <a:normAutofit/>
          </a:bodyPr>
          <a:lstStyle/>
          <a:p>
            <a:r>
              <a:rPr lang="en-GB" dirty="0"/>
              <a:t>Continuum of Support linked to </a:t>
            </a:r>
            <a:r>
              <a:rPr lang="en-GB" dirty="0" err="1"/>
              <a:t>CAtIE</a:t>
            </a:r>
            <a:r>
              <a:rPr lang="en-GB" dirty="0"/>
              <a:t> </a:t>
            </a:r>
          </a:p>
        </p:txBody>
      </p:sp>
    </p:spTree>
    <p:extLst>
      <p:ext uri="{BB962C8B-B14F-4D97-AF65-F5344CB8AC3E}">
        <p14:creationId xmlns:p14="http://schemas.microsoft.com/office/powerpoint/2010/main" val="20920796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831AE-0604-4BD5-9BAA-D907E109CFC3}"/>
              </a:ext>
            </a:extLst>
          </p:cNvPr>
          <p:cNvSpPr>
            <a:spLocks noGrp="1"/>
          </p:cNvSpPr>
          <p:nvPr>
            <p:ph type="title"/>
          </p:nvPr>
        </p:nvSpPr>
        <p:spPr/>
        <p:txBody>
          <a:bodyPr>
            <a:normAutofit fontScale="90000"/>
          </a:bodyPr>
          <a:lstStyle/>
          <a:p>
            <a:r>
              <a:rPr lang="en-GB" dirty="0"/>
              <a:t>New inclusion commissioned services</a:t>
            </a:r>
          </a:p>
        </p:txBody>
      </p:sp>
      <p:graphicFrame>
        <p:nvGraphicFramePr>
          <p:cNvPr id="5" name="Diagram 4">
            <a:extLst>
              <a:ext uri="{FF2B5EF4-FFF2-40B4-BE49-F238E27FC236}">
                <a16:creationId xmlns:a16="http://schemas.microsoft.com/office/drawing/2014/main" id="{D2255E46-53B1-489C-8574-B7D05B9E7804}"/>
              </a:ext>
            </a:extLst>
          </p:cNvPr>
          <p:cNvGraphicFramePr/>
          <p:nvPr/>
        </p:nvGraphicFramePr>
        <p:xfrm>
          <a:off x="457200" y="1417638"/>
          <a:ext cx="8075240" cy="4675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539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183" y="-169923"/>
            <a:ext cx="8229600" cy="1143000"/>
          </a:xfrm>
        </p:spPr>
        <p:txBody>
          <a:bodyPr>
            <a:normAutofit/>
          </a:bodyPr>
          <a:lstStyle/>
          <a:p>
            <a:r>
              <a:rPr lang="en-GB" sz="3200" dirty="0"/>
              <a:t>DSG In-Year Position</a:t>
            </a:r>
          </a:p>
        </p:txBody>
      </p:sp>
      <p:sp>
        <p:nvSpPr>
          <p:cNvPr id="4" name="Slide Number Placeholder 3"/>
          <p:cNvSpPr>
            <a:spLocks noGrp="1"/>
          </p:cNvSpPr>
          <p:nvPr>
            <p:ph type="sldNum" sz="quarter" idx="12"/>
          </p:nvPr>
        </p:nvSpPr>
        <p:spPr/>
        <p:txBody>
          <a:bodyPr/>
          <a:lstStyle/>
          <a:p>
            <a:fld id="{C06B74C9-1984-4309-B629-64A9E2680539}" type="slidenum">
              <a:rPr lang="en-GB" smtClean="0"/>
              <a:pPr/>
              <a:t>3</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611560" y="1411029"/>
            <a:ext cx="8229600" cy="474766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600" dirty="0">
              <a:solidFill>
                <a:schemeClr val="accent2"/>
              </a:solidFill>
            </a:endParaRPr>
          </a:p>
          <a:p>
            <a:pPr marL="0" indent="0">
              <a:buNone/>
            </a:pPr>
            <a:endParaRPr lang="en-GB" altLang="en-US" sz="1600" dirty="0">
              <a:solidFill>
                <a:schemeClr val="accent2"/>
              </a:solidFill>
            </a:endParaRPr>
          </a:p>
          <a:p>
            <a:pPr marL="0" indent="0">
              <a:buNone/>
            </a:pPr>
            <a:endParaRPr lang="en-GB" altLang="en-US" sz="1600" dirty="0">
              <a:solidFill>
                <a:schemeClr val="accent2"/>
              </a:solidFill>
            </a:endParaRPr>
          </a:p>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graphicFrame>
        <p:nvGraphicFramePr>
          <p:cNvPr id="3" name="Table 5">
            <a:extLst>
              <a:ext uri="{FF2B5EF4-FFF2-40B4-BE49-F238E27FC236}">
                <a16:creationId xmlns:a16="http://schemas.microsoft.com/office/drawing/2014/main" id="{E23DA210-0290-4264-AEBB-95DB770EB43D}"/>
              </a:ext>
            </a:extLst>
          </p:cNvPr>
          <p:cNvGraphicFramePr>
            <a:graphicFrameLocks noGrp="1"/>
          </p:cNvGraphicFramePr>
          <p:nvPr>
            <p:extLst>
              <p:ext uri="{D42A27DB-BD31-4B8C-83A1-F6EECF244321}">
                <p14:modId xmlns:p14="http://schemas.microsoft.com/office/powerpoint/2010/main" val="204299522"/>
              </p:ext>
            </p:extLst>
          </p:nvPr>
        </p:nvGraphicFramePr>
        <p:xfrm>
          <a:off x="1115616" y="918627"/>
          <a:ext cx="6912768" cy="3774440"/>
        </p:xfrm>
        <a:graphic>
          <a:graphicData uri="http://schemas.openxmlformats.org/drawingml/2006/table">
            <a:tbl>
              <a:tblPr firstRow="1" bandRow="1">
                <a:tableStyleId>{5C22544A-7EE6-4342-B048-85BDC9FD1C3A}</a:tableStyleId>
              </a:tblPr>
              <a:tblGrid>
                <a:gridCol w="2160240">
                  <a:extLst>
                    <a:ext uri="{9D8B030D-6E8A-4147-A177-3AD203B41FA5}">
                      <a16:colId xmlns:a16="http://schemas.microsoft.com/office/drawing/2014/main" val="3095213589"/>
                    </a:ext>
                  </a:extLst>
                </a:gridCol>
                <a:gridCol w="1080120">
                  <a:extLst>
                    <a:ext uri="{9D8B030D-6E8A-4147-A177-3AD203B41FA5}">
                      <a16:colId xmlns:a16="http://schemas.microsoft.com/office/drawing/2014/main" val="948824625"/>
                    </a:ext>
                  </a:extLst>
                </a:gridCol>
                <a:gridCol w="1224136">
                  <a:extLst>
                    <a:ext uri="{9D8B030D-6E8A-4147-A177-3AD203B41FA5}">
                      <a16:colId xmlns:a16="http://schemas.microsoft.com/office/drawing/2014/main" val="4220935422"/>
                    </a:ext>
                  </a:extLst>
                </a:gridCol>
                <a:gridCol w="1224136">
                  <a:extLst>
                    <a:ext uri="{9D8B030D-6E8A-4147-A177-3AD203B41FA5}">
                      <a16:colId xmlns:a16="http://schemas.microsoft.com/office/drawing/2014/main" val="1037487929"/>
                    </a:ext>
                  </a:extLst>
                </a:gridCol>
                <a:gridCol w="1224136">
                  <a:extLst>
                    <a:ext uri="{9D8B030D-6E8A-4147-A177-3AD203B41FA5}">
                      <a16:colId xmlns:a16="http://schemas.microsoft.com/office/drawing/2014/main" val="3252904136"/>
                    </a:ext>
                  </a:extLst>
                </a:gridCol>
              </a:tblGrid>
              <a:tr h="370840">
                <a:tc>
                  <a:txBody>
                    <a:bodyPr/>
                    <a:lstStyle/>
                    <a:p>
                      <a:r>
                        <a:rPr lang="en-GB" dirty="0"/>
                        <a:t>Block</a:t>
                      </a:r>
                    </a:p>
                  </a:txBody>
                  <a:tcPr/>
                </a:tc>
                <a:tc>
                  <a:txBody>
                    <a:bodyPr/>
                    <a:lstStyle/>
                    <a:p>
                      <a:pPr algn="ctr"/>
                      <a:r>
                        <a:rPr lang="en-GB" dirty="0"/>
                        <a:t>2018-19</a:t>
                      </a:r>
                    </a:p>
                    <a:p>
                      <a:pPr algn="ctr"/>
                      <a:r>
                        <a:rPr lang="en-GB" dirty="0"/>
                        <a:t>£’</a:t>
                      </a:r>
                      <a:r>
                        <a:rPr lang="en-GB" dirty="0" err="1"/>
                        <a:t>ms</a:t>
                      </a:r>
                      <a:endParaRPr lang="en-GB" dirty="0"/>
                    </a:p>
                  </a:txBody>
                  <a:tcPr/>
                </a:tc>
                <a:tc>
                  <a:txBody>
                    <a:bodyPr/>
                    <a:lstStyle/>
                    <a:p>
                      <a:pPr algn="ctr"/>
                      <a:r>
                        <a:rPr lang="en-GB" dirty="0"/>
                        <a:t>2019-20</a:t>
                      </a:r>
                    </a:p>
                    <a:p>
                      <a:pPr algn="ctr"/>
                      <a:r>
                        <a:rPr lang="en-GB" dirty="0"/>
                        <a:t>£’</a:t>
                      </a:r>
                      <a:r>
                        <a:rPr lang="en-GB" dirty="0" err="1"/>
                        <a:t>ms</a:t>
                      </a:r>
                      <a:endParaRPr lang="en-GB" dirty="0"/>
                    </a:p>
                  </a:txBody>
                  <a:tcPr/>
                </a:tc>
                <a:tc>
                  <a:txBody>
                    <a:bodyPr/>
                    <a:lstStyle/>
                    <a:p>
                      <a:pPr algn="ctr"/>
                      <a:r>
                        <a:rPr lang="en-GB" dirty="0"/>
                        <a:t>2020-21</a:t>
                      </a:r>
                    </a:p>
                    <a:p>
                      <a:pPr algn="ctr"/>
                      <a:r>
                        <a:rPr lang="en-GB" dirty="0"/>
                        <a:t>£’</a:t>
                      </a:r>
                      <a:r>
                        <a:rPr lang="en-GB" dirty="0" err="1"/>
                        <a:t>ms</a:t>
                      </a:r>
                      <a:endParaRPr lang="en-GB" dirty="0"/>
                    </a:p>
                  </a:txBody>
                  <a:tcPr/>
                </a:tc>
                <a:tc>
                  <a:txBody>
                    <a:bodyPr/>
                    <a:lstStyle/>
                    <a:p>
                      <a:pPr algn="ctr"/>
                      <a:r>
                        <a:rPr lang="en-GB" dirty="0"/>
                        <a:t>2021-22</a:t>
                      </a:r>
                    </a:p>
                    <a:p>
                      <a:pPr algn="ctr"/>
                      <a:r>
                        <a:rPr lang="en-GB" dirty="0"/>
                        <a:t>£’</a:t>
                      </a:r>
                      <a:r>
                        <a:rPr lang="en-GB" dirty="0" err="1"/>
                        <a:t>ms</a:t>
                      </a:r>
                      <a:endParaRPr lang="en-GB" dirty="0"/>
                    </a:p>
                  </a:txBody>
                  <a:tcPr/>
                </a:tc>
                <a:extLst>
                  <a:ext uri="{0D108BD9-81ED-4DB2-BD59-A6C34878D82A}">
                    <a16:rowId xmlns:a16="http://schemas.microsoft.com/office/drawing/2014/main" val="2314197308"/>
                  </a:ext>
                </a:extLst>
              </a:tr>
              <a:tr h="370840">
                <a:tc>
                  <a:txBody>
                    <a:bodyPr/>
                    <a:lstStyle/>
                    <a:p>
                      <a:r>
                        <a:rPr lang="en-GB" dirty="0"/>
                        <a:t>High Needs Block</a:t>
                      </a:r>
                    </a:p>
                  </a:txBody>
                  <a:tcPr/>
                </a:tc>
                <a:tc>
                  <a:txBody>
                    <a:bodyPr/>
                    <a:lstStyle/>
                    <a:p>
                      <a:pPr algn="ctr"/>
                      <a:r>
                        <a:rPr lang="en-GB" dirty="0"/>
                        <a:t>6.7</a:t>
                      </a:r>
                    </a:p>
                  </a:txBody>
                  <a:tcPr/>
                </a:tc>
                <a:tc>
                  <a:txBody>
                    <a:bodyPr/>
                    <a:lstStyle/>
                    <a:p>
                      <a:pPr algn="ctr"/>
                      <a:r>
                        <a:rPr lang="en-GB" dirty="0"/>
                        <a:t>20.8</a:t>
                      </a:r>
                    </a:p>
                  </a:txBody>
                  <a:tcPr/>
                </a:tc>
                <a:tc>
                  <a:txBody>
                    <a:bodyPr/>
                    <a:lstStyle/>
                    <a:p>
                      <a:pPr algn="ctr"/>
                      <a:r>
                        <a:rPr lang="en-GB" dirty="0"/>
                        <a:t>31.8</a:t>
                      </a:r>
                    </a:p>
                  </a:txBody>
                  <a:tcPr/>
                </a:tc>
                <a:tc>
                  <a:txBody>
                    <a:bodyPr/>
                    <a:lstStyle/>
                    <a:p>
                      <a:pPr algn="ctr"/>
                      <a:r>
                        <a:rPr lang="en-GB" dirty="0"/>
                        <a:t>40.5</a:t>
                      </a:r>
                    </a:p>
                  </a:txBody>
                  <a:tcPr/>
                </a:tc>
                <a:extLst>
                  <a:ext uri="{0D108BD9-81ED-4DB2-BD59-A6C34878D82A}">
                    <a16:rowId xmlns:a16="http://schemas.microsoft.com/office/drawing/2014/main" val="3823353831"/>
                  </a:ext>
                </a:extLst>
              </a:tr>
              <a:tr h="370840">
                <a:tc>
                  <a:txBody>
                    <a:bodyPr/>
                    <a:lstStyle/>
                    <a:p>
                      <a:r>
                        <a:rPr lang="en-GB" dirty="0"/>
                        <a:t>Schools block</a:t>
                      </a:r>
                    </a:p>
                  </a:txBody>
                  <a:tcPr/>
                </a:tc>
                <a:tc>
                  <a:txBody>
                    <a:bodyPr/>
                    <a:lstStyle/>
                    <a:p>
                      <a:pPr algn="ctr"/>
                      <a:r>
                        <a:rPr lang="en-GB" dirty="0"/>
                        <a:t>-3.0</a:t>
                      </a:r>
                    </a:p>
                  </a:txBody>
                  <a:tcPr/>
                </a:tc>
                <a:tc>
                  <a:txBody>
                    <a:bodyPr/>
                    <a:lstStyle/>
                    <a:p>
                      <a:pPr algn="ctr"/>
                      <a:r>
                        <a:rPr lang="en-GB" dirty="0"/>
                        <a:t>-5.2</a:t>
                      </a:r>
                    </a:p>
                  </a:txBody>
                  <a:tcPr/>
                </a:tc>
                <a:tc>
                  <a:txBody>
                    <a:bodyPr/>
                    <a:lstStyle/>
                    <a:p>
                      <a:pPr algn="ctr"/>
                      <a:r>
                        <a:rPr lang="en-GB" dirty="0"/>
                        <a:t>-2.6</a:t>
                      </a:r>
                    </a:p>
                  </a:txBody>
                  <a:tcPr/>
                </a:tc>
                <a:tc>
                  <a:txBody>
                    <a:bodyPr/>
                    <a:lstStyle/>
                    <a:p>
                      <a:pPr algn="ctr"/>
                      <a:r>
                        <a:rPr lang="en-GB" dirty="0"/>
                        <a:t>10.9 (TTO)</a:t>
                      </a:r>
                    </a:p>
                  </a:txBody>
                  <a:tcPr/>
                </a:tc>
                <a:extLst>
                  <a:ext uri="{0D108BD9-81ED-4DB2-BD59-A6C34878D82A}">
                    <a16:rowId xmlns:a16="http://schemas.microsoft.com/office/drawing/2014/main" val="1178918896"/>
                  </a:ext>
                </a:extLst>
              </a:tr>
              <a:tr h="370840">
                <a:tc>
                  <a:txBody>
                    <a:bodyPr/>
                    <a:lstStyle/>
                    <a:p>
                      <a:r>
                        <a:rPr lang="en-GB" dirty="0"/>
                        <a:t>Early Years block</a:t>
                      </a:r>
                    </a:p>
                  </a:txBody>
                  <a:tcPr/>
                </a:tc>
                <a:tc>
                  <a:txBody>
                    <a:bodyPr/>
                    <a:lstStyle/>
                    <a:p>
                      <a:pPr algn="ctr"/>
                      <a:r>
                        <a:rPr lang="en-GB" dirty="0"/>
                        <a:t>0.7</a:t>
                      </a:r>
                    </a:p>
                  </a:txBody>
                  <a:tcPr/>
                </a:tc>
                <a:tc>
                  <a:txBody>
                    <a:bodyPr/>
                    <a:lstStyle/>
                    <a:p>
                      <a:pPr algn="ctr"/>
                      <a:r>
                        <a:rPr lang="en-GB" dirty="0"/>
                        <a:t>-0.7</a:t>
                      </a:r>
                    </a:p>
                  </a:txBody>
                  <a:tcPr/>
                </a:tc>
                <a:tc>
                  <a:txBody>
                    <a:bodyPr/>
                    <a:lstStyle/>
                    <a:p>
                      <a:pPr algn="ctr"/>
                      <a:r>
                        <a:rPr lang="en-GB" dirty="0"/>
                        <a:t>0.4</a:t>
                      </a:r>
                    </a:p>
                  </a:txBody>
                  <a:tcPr/>
                </a:tc>
                <a:tc>
                  <a:txBody>
                    <a:bodyPr/>
                    <a:lstStyle/>
                    <a:p>
                      <a:pPr algn="ctr"/>
                      <a:r>
                        <a:rPr lang="en-GB" dirty="0"/>
                        <a:t>0.5</a:t>
                      </a:r>
                    </a:p>
                  </a:txBody>
                  <a:tcPr/>
                </a:tc>
                <a:extLst>
                  <a:ext uri="{0D108BD9-81ED-4DB2-BD59-A6C34878D82A}">
                    <a16:rowId xmlns:a16="http://schemas.microsoft.com/office/drawing/2014/main" val="3778437403"/>
                  </a:ext>
                </a:extLst>
              </a:tr>
              <a:tr h="370840">
                <a:tc>
                  <a:txBody>
                    <a:bodyPr/>
                    <a:lstStyle/>
                    <a:p>
                      <a:r>
                        <a:rPr lang="en-GB" dirty="0"/>
                        <a:t>Central block</a:t>
                      </a:r>
                    </a:p>
                  </a:txBody>
                  <a:tcPr/>
                </a:tc>
                <a:tc>
                  <a:txBody>
                    <a:bodyPr/>
                    <a:lstStyle/>
                    <a:p>
                      <a:pPr algn="ctr"/>
                      <a:endParaRPr lang="en-GB" dirty="0"/>
                    </a:p>
                  </a:txBody>
                  <a:tcPr>
                    <a:solidFill>
                      <a:schemeClr val="bg1">
                        <a:lumMod val="75000"/>
                      </a:schemeClr>
                    </a:solidFill>
                  </a:tcPr>
                </a:tc>
                <a:tc>
                  <a:txBody>
                    <a:bodyPr/>
                    <a:lstStyle/>
                    <a:p>
                      <a:pPr algn="ctr"/>
                      <a:endParaRPr lang="en-GB" dirty="0"/>
                    </a:p>
                  </a:txBody>
                  <a:tcPr>
                    <a:solidFill>
                      <a:schemeClr val="bg1">
                        <a:lumMod val="75000"/>
                      </a:schemeClr>
                    </a:solidFill>
                  </a:tcPr>
                </a:tc>
                <a:tc>
                  <a:txBody>
                    <a:bodyPr/>
                    <a:lstStyle/>
                    <a:p>
                      <a:pPr algn="ctr"/>
                      <a:endParaRPr lang="en-GB" dirty="0"/>
                    </a:p>
                  </a:txBody>
                  <a:tcPr>
                    <a:solidFill>
                      <a:schemeClr val="bg1">
                        <a:lumMod val="75000"/>
                      </a:schemeClr>
                    </a:solidFill>
                  </a:tcPr>
                </a:tc>
                <a:tc>
                  <a:txBody>
                    <a:bodyPr/>
                    <a:lstStyle/>
                    <a:p>
                      <a:pPr algn="ctr"/>
                      <a:endParaRPr lang="en-GB" dirty="0"/>
                    </a:p>
                  </a:txBody>
                  <a:tcPr>
                    <a:solidFill>
                      <a:schemeClr val="bg1">
                        <a:lumMod val="75000"/>
                      </a:schemeClr>
                    </a:solidFill>
                  </a:tcPr>
                </a:tc>
                <a:extLst>
                  <a:ext uri="{0D108BD9-81ED-4DB2-BD59-A6C34878D82A}">
                    <a16:rowId xmlns:a16="http://schemas.microsoft.com/office/drawing/2014/main" val="3490911365"/>
                  </a:ext>
                </a:extLst>
              </a:tr>
              <a:tr h="561395">
                <a:tc>
                  <a:txBody>
                    <a:bodyPr/>
                    <a:lstStyle/>
                    <a:p>
                      <a:r>
                        <a:rPr lang="en-GB" b="1" dirty="0"/>
                        <a:t>In-year Surplus (-) or Deficit (+)</a:t>
                      </a:r>
                    </a:p>
                  </a:txBody>
                  <a:tcPr/>
                </a:tc>
                <a:tc>
                  <a:txBody>
                    <a:bodyPr/>
                    <a:lstStyle/>
                    <a:p>
                      <a:pPr algn="ctr"/>
                      <a:r>
                        <a:rPr lang="en-GB" b="1" dirty="0"/>
                        <a:t>4.4</a:t>
                      </a:r>
                    </a:p>
                  </a:txBody>
                  <a:tcPr/>
                </a:tc>
                <a:tc>
                  <a:txBody>
                    <a:bodyPr/>
                    <a:lstStyle/>
                    <a:p>
                      <a:pPr algn="ctr"/>
                      <a:r>
                        <a:rPr lang="en-GB" b="1" dirty="0"/>
                        <a:t>15.0</a:t>
                      </a:r>
                    </a:p>
                  </a:txBody>
                  <a:tcPr/>
                </a:tc>
                <a:tc>
                  <a:txBody>
                    <a:bodyPr/>
                    <a:lstStyle/>
                    <a:p>
                      <a:pPr algn="ctr"/>
                      <a:r>
                        <a:rPr lang="en-GB" b="1" dirty="0"/>
                        <a:t>29.5</a:t>
                      </a:r>
                    </a:p>
                  </a:txBody>
                  <a:tcPr/>
                </a:tc>
                <a:tc>
                  <a:txBody>
                    <a:bodyPr/>
                    <a:lstStyle/>
                    <a:p>
                      <a:pPr algn="ctr"/>
                      <a:r>
                        <a:rPr lang="en-GB" b="1" dirty="0"/>
                        <a:t>51.4</a:t>
                      </a:r>
                    </a:p>
                  </a:txBody>
                  <a:tcPr/>
                </a:tc>
                <a:extLst>
                  <a:ext uri="{0D108BD9-81ED-4DB2-BD59-A6C34878D82A}">
                    <a16:rowId xmlns:a16="http://schemas.microsoft.com/office/drawing/2014/main" val="36078430"/>
                  </a:ext>
                </a:extLst>
              </a:tr>
              <a:tr h="370840">
                <a:tc>
                  <a:txBody>
                    <a:bodyPr/>
                    <a:lstStyle/>
                    <a:p>
                      <a:r>
                        <a:rPr lang="en-GB" dirty="0"/>
                        <a:t>2017-18 B/</a:t>
                      </a:r>
                      <a:r>
                        <a:rPr lang="en-GB" dirty="0" err="1"/>
                        <a:t>fwd</a:t>
                      </a:r>
                      <a:endParaRPr lang="en-GB" dirty="0"/>
                    </a:p>
                  </a:txBody>
                  <a:tcPr/>
                </a:tc>
                <a:tc>
                  <a:txBody>
                    <a:bodyPr/>
                    <a:lstStyle/>
                    <a:p>
                      <a:pPr algn="ctr"/>
                      <a:r>
                        <a:rPr lang="en-GB" dirty="0"/>
                        <a:t>2.2</a:t>
                      </a:r>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188651152"/>
                  </a:ext>
                </a:extLst>
              </a:tr>
              <a:tr h="370840">
                <a:tc>
                  <a:txBody>
                    <a:bodyPr/>
                    <a:lstStyle/>
                    <a:p>
                      <a:r>
                        <a:rPr lang="en-GB" dirty="0"/>
                        <a:t>Cumulative Deficit at year end </a:t>
                      </a:r>
                    </a:p>
                  </a:txBody>
                  <a:tcPr/>
                </a:tc>
                <a:tc>
                  <a:txBody>
                    <a:bodyPr/>
                    <a:lstStyle/>
                    <a:p>
                      <a:pPr algn="ctr"/>
                      <a:r>
                        <a:rPr lang="en-GB" dirty="0"/>
                        <a:t>6.5</a:t>
                      </a:r>
                    </a:p>
                  </a:txBody>
                  <a:tcPr/>
                </a:tc>
                <a:tc>
                  <a:txBody>
                    <a:bodyPr/>
                    <a:lstStyle/>
                    <a:p>
                      <a:pPr algn="ctr"/>
                      <a:r>
                        <a:rPr lang="en-GB" dirty="0"/>
                        <a:t>21.5</a:t>
                      </a:r>
                    </a:p>
                  </a:txBody>
                  <a:tcPr/>
                </a:tc>
                <a:tc>
                  <a:txBody>
                    <a:bodyPr/>
                    <a:lstStyle/>
                    <a:p>
                      <a:pPr algn="ctr"/>
                      <a:r>
                        <a:rPr lang="en-GB" dirty="0"/>
                        <a:t>51.0</a:t>
                      </a:r>
                    </a:p>
                  </a:txBody>
                  <a:tcPr/>
                </a:tc>
                <a:tc>
                  <a:txBody>
                    <a:bodyPr/>
                    <a:lstStyle/>
                    <a:p>
                      <a:pPr algn="ctr"/>
                      <a:r>
                        <a:rPr lang="en-GB" dirty="0"/>
                        <a:t>103.0</a:t>
                      </a:r>
                    </a:p>
                  </a:txBody>
                  <a:tcPr/>
                </a:tc>
                <a:extLst>
                  <a:ext uri="{0D108BD9-81ED-4DB2-BD59-A6C34878D82A}">
                    <a16:rowId xmlns:a16="http://schemas.microsoft.com/office/drawing/2014/main" val="4056590687"/>
                  </a:ext>
                </a:extLst>
              </a:tr>
            </a:tbl>
          </a:graphicData>
        </a:graphic>
      </p:graphicFrame>
      <p:graphicFrame>
        <p:nvGraphicFramePr>
          <p:cNvPr id="6" name="Table 6">
            <a:extLst>
              <a:ext uri="{FF2B5EF4-FFF2-40B4-BE49-F238E27FC236}">
                <a16:creationId xmlns:a16="http://schemas.microsoft.com/office/drawing/2014/main" id="{7AAF78F5-40D3-43E2-A8FA-D7C0FA2E47AA}"/>
              </a:ext>
            </a:extLst>
          </p:cNvPr>
          <p:cNvGraphicFramePr>
            <a:graphicFrameLocks noGrp="1"/>
          </p:cNvGraphicFramePr>
          <p:nvPr>
            <p:extLst>
              <p:ext uri="{D42A27DB-BD31-4B8C-83A1-F6EECF244321}">
                <p14:modId xmlns:p14="http://schemas.microsoft.com/office/powerpoint/2010/main" val="96922063"/>
              </p:ext>
            </p:extLst>
          </p:nvPr>
        </p:nvGraphicFramePr>
        <p:xfrm>
          <a:off x="1069233" y="4890723"/>
          <a:ext cx="6862870" cy="640080"/>
        </p:xfrm>
        <a:graphic>
          <a:graphicData uri="http://schemas.openxmlformats.org/drawingml/2006/table">
            <a:tbl>
              <a:tblPr firstRow="1" bandRow="1">
                <a:tableStyleId>{5C22544A-7EE6-4342-B048-85BDC9FD1C3A}</a:tableStyleId>
              </a:tblPr>
              <a:tblGrid>
                <a:gridCol w="2182350">
                  <a:extLst>
                    <a:ext uri="{9D8B030D-6E8A-4147-A177-3AD203B41FA5}">
                      <a16:colId xmlns:a16="http://schemas.microsoft.com/office/drawing/2014/main" val="2593170750"/>
                    </a:ext>
                  </a:extLst>
                </a:gridCol>
                <a:gridCol w="1080120">
                  <a:extLst>
                    <a:ext uri="{9D8B030D-6E8A-4147-A177-3AD203B41FA5}">
                      <a16:colId xmlns:a16="http://schemas.microsoft.com/office/drawing/2014/main" val="3081948340"/>
                    </a:ext>
                  </a:extLst>
                </a:gridCol>
                <a:gridCol w="1224136">
                  <a:extLst>
                    <a:ext uri="{9D8B030D-6E8A-4147-A177-3AD203B41FA5}">
                      <a16:colId xmlns:a16="http://schemas.microsoft.com/office/drawing/2014/main" val="137884542"/>
                    </a:ext>
                  </a:extLst>
                </a:gridCol>
                <a:gridCol w="1224136">
                  <a:extLst>
                    <a:ext uri="{9D8B030D-6E8A-4147-A177-3AD203B41FA5}">
                      <a16:colId xmlns:a16="http://schemas.microsoft.com/office/drawing/2014/main" val="747391308"/>
                    </a:ext>
                  </a:extLst>
                </a:gridCol>
                <a:gridCol w="1152128">
                  <a:extLst>
                    <a:ext uri="{9D8B030D-6E8A-4147-A177-3AD203B41FA5}">
                      <a16:colId xmlns:a16="http://schemas.microsoft.com/office/drawing/2014/main" val="408171822"/>
                    </a:ext>
                  </a:extLst>
                </a:gridCol>
              </a:tblGrid>
              <a:tr h="353188">
                <a:tc>
                  <a:txBody>
                    <a:bodyPr/>
                    <a:lstStyle/>
                    <a:p>
                      <a:r>
                        <a:rPr lang="en-GB" dirty="0"/>
                        <a:t>School to HN transfer</a:t>
                      </a:r>
                    </a:p>
                  </a:txBody>
                  <a:tcPr/>
                </a:tc>
                <a:tc>
                  <a:txBody>
                    <a:bodyPr/>
                    <a:lstStyle/>
                    <a:p>
                      <a:pPr algn="ctr"/>
                      <a:r>
                        <a:rPr lang="en-GB" dirty="0"/>
                        <a:t>4.4</a:t>
                      </a:r>
                    </a:p>
                  </a:txBody>
                  <a:tcPr/>
                </a:tc>
                <a:tc>
                  <a:txBody>
                    <a:bodyPr/>
                    <a:lstStyle/>
                    <a:p>
                      <a:pPr algn="ctr"/>
                      <a:r>
                        <a:rPr lang="en-GB" dirty="0"/>
                        <a:t>9.2</a:t>
                      </a:r>
                    </a:p>
                  </a:txBody>
                  <a:tcPr/>
                </a:tc>
                <a:tc>
                  <a:txBody>
                    <a:bodyPr/>
                    <a:lstStyle/>
                    <a:p>
                      <a:pPr algn="ctr"/>
                      <a:r>
                        <a:rPr lang="en-GB" dirty="0"/>
                        <a:t>9.8</a:t>
                      </a:r>
                    </a:p>
                  </a:txBody>
                  <a:tcPr/>
                </a:tc>
                <a:tc>
                  <a:txBody>
                    <a:bodyPr/>
                    <a:lstStyle/>
                    <a:p>
                      <a:pPr algn="ctr"/>
                      <a:r>
                        <a:rPr lang="en-GB" dirty="0"/>
                        <a:t>10.0</a:t>
                      </a:r>
                    </a:p>
                  </a:txBody>
                  <a:tcPr/>
                </a:tc>
                <a:extLst>
                  <a:ext uri="{0D108BD9-81ED-4DB2-BD59-A6C34878D82A}">
                    <a16:rowId xmlns:a16="http://schemas.microsoft.com/office/drawing/2014/main" val="1835928357"/>
                  </a:ext>
                </a:extLst>
              </a:tr>
            </a:tbl>
          </a:graphicData>
        </a:graphic>
      </p:graphicFrame>
    </p:spTree>
    <p:extLst>
      <p:ext uri="{BB962C8B-B14F-4D97-AF65-F5344CB8AC3E}">
        <p14:creationId xmlns:p14="http://schemas.microsoft.com/office/powerpoint/2010/main" val="4678805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EC0A9-B6FF-45CA-A914-1D5B9A039A69}"/>
              </a:ext>
            </a:extLst>
          </p:cNvPr>
          <p:cNvSpPr>
            <a:spLocks noGrp="1"/>
          </p:cNvSpPr>
          <p:nvPr>
            <p:ph type="title"/>
          </p:nvPr>
        </p:nvSpPr>
        <p:spPr/>
        <p:txBody>
          <a:bodyPr>
            <a:normAutofit fontScale="90000"/>
          </a:bodyPr>
          <a:lstStyle/>
          <a:p>
            <a:r>
              <a:rPr lang="en-GB" dirty="0"/>
              <a:t>New inclusion commissioned services</a:t>
            </a:r>
          </a:p>
        </p:txBody>
      </p:sp>
      <p:sp>
        <p:nvSpPr>
          <p:cNvPr id="3" name="Content Placeholder 2">
            <a:extLst>
              <a:ext uri="{FF2B5EF4-FFF2-40B4-BE49-F238E27FC236}">
                <a16:creationId xmlns:a16="http://schemas.microsoft.com/office/drawing/2014/main" id="{71D798A7-FFDF-471B-B0FF-A2CADD53D8F8}"/>
              </a:ext>
            </a:extLst>
          </p:cNvPr>
          <p:cNvSpPr>
            <a:spLocks noGrp="1"/>
          </p:cNvSpPr>
          <p:nvPr>
            <p:ph idx="1"/>
          </p:nvPr>
        </p:nvSpPr>
        <p:spPr/>
        <p:txBody>
          <a:bodyPr/>
          <a:lstStyle/>
          <a:p>
            <a:r>
              <a:rPr lang="en-GB" dirty="0"/>
              <a:t>Phased implementation; multiple joining points.</a:t>
            </a:r>
          </a:p>
          <a:p>
            <a:r>
              <a:rPr lang="en-GB" dirty="0"/>
              <a:t>First delivery cohorts from January 2022</a:t>
            </a:r>
          </a:p>
          <a:p>
            <a:r>
              <a:rPr lang="en-GB" dirty="0"/>
              <a:t>Mobilisation: Terms 1 – 2 priorities:</a:t>
            </a:r>
          </a:p>
          <a:p>
            <a:pPr lvl="1"/>
            <a:r>
              <a:rPr lang="en-GB" dirty="0"/>
              <a:t>Communications and engagement with schools</a:t>
            </a:r>
          </a:p>
          <a:p>
            <a:pPr lvl="1"/>
            <a:r>
              <a:rPr lang="en-GB" dirty="0"/>
              <a:t>Engagement with partners and stakeholders</a:t>
            </a:r>
          </a:p>
          <a:p>
            <a:pPr lvl="1"/>
            <a:r>
              <a:rPr lang="en-GB" dirty="0"/>
              <a:t>Scorecards</a:t>
            </a:r>
          </a:p>
          <a:p>
            <a:pPr lvl="1"/>
            <a:r>
              <a:rPr lang="en-GB" dirty="0"/>
              <a:t>ILE recruitment (Leadership)</a:t>
            </a:r>
          </a:p>
          <a:p>
            <a:pPr lvl="1"/>
            <a:endParaRPr lang="en-GB" dirty="0"/>
          </a:p>
        </p:txBody>
      </p:sp>
    </p:spTree>
    <p:extLst>
      <p:ext uri="{BB962C8B-B14F-4D97-AF65-F5344CB8AC3E}">
        <p14:creationId xmlns:p14="http://schemas.microsoft.com/office/powerpoint/2010/main" val="30586914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130425"/>
            <a:ext cx="8147248" cy="1658615"/>
          </a:xfrm>
        </p:spPr>
        <p:txBody>
          <a:bodyPr>
            <a:normAutofit fontScale="90000"/>
          </a:bodyPr>
          <a:lstStyle/>
          <a:p>
            <a:r>
              <a:rPr lang="en-GB" dirty="0"/>
              <a:t>Raising the profile: </a:t>
            </a:r>
            <a:br>
              <a:rPr lang="en-GB" dirty="0"/>
            </a:br>
            <a:r>
              <a:rPr lang="en-GB" dirty="0"/>
              <a:t>Feedback from recent Headteacher Briefings</a:t>
            </a:r>
            <a:br>
              <a:rPr lang="en-GB" dirty="0"/>
            </a:br>
            <a:br>
              <a:rPr lang="en-GB" dirty="0"/>
            </a:br>
            <a:r>
              <a:rPr lang="en-GB" sz="2200" b="0" dirty="0">
                <a:solidFill>
                  <a:schemeClr val="tx1"/>
                </a:solidFill>
              </a:rPr>
              <a:t>Headteachers were recently asked about their experiences &amp; what additional actions could be taken to help address the DSG deficit. </a:t>
            </a:r>
            <a:br>
              <a:rPr lang="en-GB" sz="2200" b="0" dirty="0">
                <a:solidFill>
                  <a:schemeClr val="tx1"/>
                </a:solidFill>
              </a:rPr>
            </a:br>
            <a:br>
              <a:rPr lang="en-GB" sz="2200" b="0" dirty="0">
                <a:solidFill>
                  <a:schemeClr val="tx1"/>
                </a:solidFill>
              </a:rPr>
            </a:br>
            <a:r>
              <a:rPr lang="en-GB" sz="2200" b="0" dirty="0">
                <a:solidFill>
                  <a:schemeClr val="tx1"/>
                </a:solidFill>
              </a:rPr>
              <a:t>The following slides are a summary of their responses </a:t>
            </a:r>
            <a:endParaRPr lang="en-GB" sz="2200"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31</a:t>
            </a:fld>
            <a:endParaRPr lang="en-GB" dirty="0"/>
          </a:p>
        </p:txBody>
      </p:sp>
    </p:spTree>
    <p:extLst>
      <p:ext uri="{BB962C8B-B14F-4D97-AF65-F5344CB8AC3E}">
        <p14:creationId xmlns:p14="http://schemas.microsoft.com/office/powerpoint/2010/main" val="10644267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092DC-C49E-497E-A510-F31985BB7D65}"/>
              </a:ext>
            </a:extLst>
          </p:cNvPr>
          <p:cNvSpPr>
            <a:spLocks noGrp="1"/>
          </p:cNvSpPr>
          <p:nvPr>
            <p:ph type="title"/>
          </p:nvPr>
        </p:nvSpPr>
        <p:spPr>
          <a:xfrm>
            <a:off x="661300" y="188640"/>
            <a:ext cx="7886700" cy="785240"/>
          </a:xfrm>
        </p:spPr>
        <p:txBody>
          <a:bodyPr>
            <a:noAutofit/>
          </a:bodyPr>
          <a:lstStyle/>
          <a:p>
            <a:r>
              <a:rPr lang="en-GB" sz="1800" dirty="0">
                <a:ea typeface="Calibri" panose="020F0502020204030204" pitchFamily="34" charset="0"/>
                <a:cs typeface="Times New Roman" panose="02020603050405020304" pitchFamily="18" charset="0"/>
              </a:rPr>
              <a:t>HT Responses: How do we move demand for and proportion of pupils with EHCPs to be nearer national averages this year, then beyond ?</a:t>
            </a:r>
            <a:br>
              <a:rPr lang="en-GB" sz="1800" u="sng" dirty="0">
                <a:ea typeface="Calibri" panose="020F0502020204030204" pitchFamily="34" charset="0"/>
                <a:cs typeface="Times New Roman" panose="02020603050405020304" pitchFamily="18" charset="0"/>
              </a:rPr>
            </a:br>
            <a:endParaRPr lang="en-GB" sz="1800" u="sng" dirty="0"/>
          </a:p>
        </p:txBody>
      </p:sp>
      <p:sp>
        <p:nvSpPr>
          <p:cNvPr id="3" name="Content Placeholder 2">
            <a:extLst>
              <a:ext uri="{FF2B5EF4-FFF2-40B4-BE49-F238E27FC236}">
                <a16:creationId xmlns:a16="http://schemas.microsoft.com/office/drawing/2014/main" id="{3CF8572B-5B3E-41C5-8032-E8CE512E2C17}"/>
              </a:ext>
            </a:extLst>
          </p:cNvPr>
          <p:cNvSpPr>
            <a:spLocks noGrp="1"/>
          </p:cNvSpPr>
          <p:nvPr>
            <p:ph idx="1"/>
          </p:nvPr>
        </p:nvSpPr>
        <p:spPr>
          <a:xfrm>
            <a:off x="628650" y="581260"/>
            <a:ext cx="8119814" cy="5512036"/>
          </a:xfrm>
        </p:spPr>
        <p:txBody>
          <a:bodyPr>
            <a:normAutofit fontScale="92500" lnSpcReduction="20000"/>
          </a:bodyPr>
          <a:lstStyle/>
          <a:p>
            <a:pPr marL="0" indent="0">
              <a:lnSpc>
                <a:spcPct val="115000"/>
              </a:lnSpc>
              <a:spcAft>
                <a:spcPts val="750"/>
              </a:spcAft>
              <a:buNone/>
            </a:pPr>
            <a:endParaRPr lang="en-GB" sz="1575"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15000"/>
              </a:lnSpc>
              <a:buFont typeface="Symbol" panose="05050102010706020507" pitchFamily="18" charset="2"/>
              <a:buChar char=""/>
            </a:pPr>
            <a:r>
              <a:rPr lang="en-GB" sz="1725" dirty="0">
                <a:highlight>
                  <a:srgbClr val="FFFF00"/>
                </a:highlight>
                <a:ea typeface="Calibri" panose="020F0502020204030204" pitchFamily="34" charset="0"/>
              </a:rPr>
              <a:t>Schools not supporting the need for EHCP are bypassed</a:t>
            </a:r>
            <a:r>
              <a:rPr lang="en-GB" sz="1725" dirty="0">
                <a:ea typeface="Calibri" panose="020F0502020204030204" pitchFamily="34" charset="0"/>
              </a:rPr>
              <a:t> – role of GPs, other services (KCC?) </a:t>
            </a:r>
          </a:p>
          <a:p>
            <a:pPr marL="0" indent="0">
              <a:lnSpc>
                <a:spcPct val="115000"/>
              </a:lnSpc>
              <a:buNone/>
            </a:pPr>
            <a:r>
              <a:rPr lang="en-GB" sz="1725" dirty="0">
                <a:ea typeface="Calibri" panose="020F0502020204030204" pitchFamily="34" charset="0"/>
                <a:cs typeface="Times New Roman" panose="02020603050405020304" pitchFamily="18" charset="0"/>
              </a:rPr>
              <a:t>-    manage the process to enable dialogue between parent &amp; school; strong recommendations to visit school</a:t>
            </a:r>
            <a:endParaRPr lang="en-GB" sz="1725"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15000"/>
              </a:lnSpc>
              <a:buFont typeface="Arial" panose="020B0604020202020204" pitchFamily="34" charset="0"/>
              <a:buChar char="-"/>
            </a:pPr>
            <a:r>
              <a:rPr lang="en-GB" sz="1725" dirty="0">
                <a:ea typeface="Calibri" panose="020F0502020204030204" pitchFamily="34" charset="0"/>
                <a:cs typeface="Times New Roman" panose="02020603050405020304" pitchFamily="18" charset="0"/>
              </a:rPr>
              <a:t>communications with all partners re direction of travel and rationale</a:t>
            </a:r>
            <a:endParaRPr lang="en-GB" sz="1725"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15000"/>
              </a:lnSpc>
              <a:buFont typeface="Arial" panose="020B0604020202020204" pitchFamily="34" charset="0"/>
              <a:buChar char="-"/>
            </a:pPr>
            <a:r>
              <a:rPr lang="en-GB" sz="1725" dirty="0">
                <a:ea typeface="Calibri" panose="020F0502020204030204" pitchFamily="34" charset="0"/>
                <a:cs typeface="Times New Roman" panose="02020603050405020304" pitchFamily="18" charset="0"/>
              </a:rPr>
              <a:t>communication strategy for KCC, partners and parents with key messages/narratives from parents and school staff a/ challenging need for EHCPs b/ examples of children with EHCPs being successfully educated in mainstream school to build confidence in mainstream schools- use social media</a:t>
            </a:r>
            <a:endParaRPr lang="en-GB" sz="1725"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15000"/>
              </a:lnSpc>
              <a:buFont typeface="Arial" panose="020B0604020202020204" pitchFamily="34" charset="0"/>
              <a:buChar char="-"/>
            </a:pPr>
            <a:r>
              <a:rPr lang="en-GB" sz="1725" dirty="0">
                <a:ea typeface="Calibri" panose="020F0502020204030204" pitchFamily="34" charset="0"/>
                <a:cs typeface="Times New Roman" panose="02020603050405020304" pitchFamily="18" charset="0"/>
              </a:rPr>
              <a:t>EHCP age request. They have got younger and more children with EHCP’s in primary. Special Schools getting filled up early and quickly. </a:t>
            </a:r>
            <a:endParaRPr lang="en-GB" sz="1725"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15000"/>
              </a:lnSpc>
              <a:buFont typeface="Symbol" panose="05050102010706020507" pitchFamily="18" charset="2"/>
              <a:buChar char=""/>
            </a:pPr>
            <a:r>
              <a:rPr lang="en-GB" sz="1725" dirty="0">
                <a:highlight>
                  <a:srgbClr val="FFFF00"/>
                </a:highlight>
                <a:ea typeface="Calibri" panose="020F0502020204030204" pitchFamily="34" charset="0"/>
              </a:rPr>
              <a:t>EHCPs in Early Years and Primary </a:t>
            </a:r>
            <a:endParaRPr lang="en-GB" sz="1725" dirty="0">
              <a:latin typeface="Calibri" panose="020F0502020204030204" pitchFamily="34" charset="0"/>
              <a:ea typeface="Calibri" panose="020F0502020204030204" pitchFamily="34" charset="0"/>
            </a:endParaRPr>
          </a:p>
          <a:p>
            <a:pPr marL="257175" indent="-257175">
              <a:lnSpc>
                <a:spcPct val="115000"/>
              </a:lnSpc>
              <a:buFont typeface="Arial" panose="020B0604020202020204" pitchFamily="34" charset="0"/>
              <a:buChar char="-"/>
            </a:pPr>
            <a:r>
              <a:rPr lang="en-GB" sz="1725" dirty="0">
                <a:ea typeface="Calibri" panose="020F0502020204030204" pitchFamily="34" charset="0"/>
                <a:cs typeface="Times New Roman" panose="02020603050405020304" pitchFamily="18" charset="0"/>
              </a:rPr>
              <a:t>No EHCP’s in reception? Most children should be accommodated in mainstream reception unless in extreme needs, this would create places in special schools.</a:t>
            </a:r>
          </a:p>
          <a:p>
            <a:pPr marL="257175" indent="-257175">
              <a:lnSpc>
                <a:spcPct val="115000"/>
              </a:lnSpc>
              <a:buFont typeface="Arial" panose="020B0604020202020204" pitchFamily="34" charset="0"/>
              <a:buChar char="-"/>
            </a:pPr>
            <a:r>
              <a:rPr lang="en-GB" sz="1725" dirty="0">
                <a:ea typeface="Calibri" panose="020F0502020204030204" pitchFamily="34" charset="0"/>
                <a:cs typeface="Times New Roman" panose="02020603050405020304" pitchFamily="18" charset="0"/>
              </a:rPr>
              <a:t>Observation and Assessment pilot- very positive outcomes </a:t>
            </a:r>
            <a:endParaRPr lang="en-GB" sz="1725"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15000"/>
              </a:lnSpc>
              <a:buFont typeface="Arial" panose="020B0604020202020204" pitchFamily="34" charset="0"/>
              <a:buChar char="-"/>
            </a:pPr>
            <a:r>
              <a:rPr lang="en-GB" sz="1725" dirty="0">
                <a:ea typeface="Calibri" panose="020F0502020204030204" pitchFamily="34" charset="0"/>
                <a:cs typeface="Times New Roman" panose="02020603050405020304" pitchFamily="18" charset="0"/>
              </a:rPr>
              <a:t>Year R pupils with needs that have had involvement with services, working with nurseries </a:t>
            </a:r>
            <a:endParaRPr lang="en-GB" sz="1725"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15000"/>
              </a:lnSpc>
              <a:buFont typeface="Arial" panose="020B0604020202020204" pitchFamily="34" charset="0"/>
              <a:buChar char="-"/>
            </a:pPr>
            <a:r>
              <a:rPr lang="en-GB" sz="1725" dirty="0">
                <a:ea typeface="Calibri" panose="020F0502020204030204" pitchFamily="34" charset="0"/>
                <a:cs typeface="Times New Roman" panose="02020603050405020304" pitchFamily="18" charset="0"/>
              </a:rPr>
              <a:t>Pre school to Primary transition; money attached to the child transfer automatically to EYs </a:t>
            </a:r>
            <a:endParaRPr lang="en-GB" sz="1725"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1577881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38848C-476C-49EB-8B46-8BBB31F5EE0C}"/>
              </a:ext>
            </a:extLst>
          </p:cNvPr>
          <p:cNvSpPr>
            <a:spLocks noGrp="1"/>
          </p:cNvSpPr>
          <p:nvPr>
            <p:ph idx="1"/>
          </p:nvPr>
        </p:nvSpPr>
        <p:spPr>
          <a:xfrm>
            <a:off x="379058" y="1052736"/>
            <a:ext cx="7886700" cy="4956858"/>
          </a:xfrm>
        </p:spPr>
        <p:txBody>
          <a:bodyPr>
            <a:normAutofit fontScale="62500" lnSpcReduction="20000"/>
          </a:bodyPr>
          <a:lstStyle/>
          <a:p>
            <a:pPr marL="257175" indent="-257175">
              <a:lnSpc>
                <a:spcPct val="115000"/>
              </a:lnSpc>
              <a:buFont typeface="Symbol" panose="05050102010706020507" pitchFamily="18" charset="2"/>
              <a:buChar char=""/>
            </a:pPr>
            <a:r>
              <a:rPr lang="en-GB" sz="2475" dirty="0">
                <a:highlight>
                  <a:srgbClr val="FFFF00"/>
                </a:highlight>
                <a:ea typeface="Calibri" panose="020F0502020204030204" pitchFamily="34" charset="0"/>
              </a:rPr>
              <a:t>Secondary transition </a:t>
            </a:r>
            <a:endParaRPr lang="en-GB" sz="2475" dirty="0">
              <a:latin typeface="Calibri" panose="020F0502020204030204" pitchFamily="34" charset="0"/>
              <a:ea typeface="Calibri" panose="020F0502020204030204" pitchFamily="34" charset="0"/>
            </a:endParaRPr>
          </a:p>
          <a:p>
            <a:pPr marL="257175" indent="-257175">
              <a:lnSpc>
                <a:spcPct val="115000"/>
              </a:lnSpc>
              <a:buFont typeface="Arial" panose="020B0604020202020204" pitchFamily="34" charset="0"/>
              <a:buChar char="-"/>
            </a:pPr>
            <a:r>
              <a:rPr lang="en-GB" sz="2475" dirty="0">
                <a:ea typeface="Calibri" panose="020F0502020204030204" pitchFamily="34" charset="0"/>
                <a:cs typeface="Times New Roman" panose="02020603050405020304" pitchFamily="18" charset="0"/>
              </a:rPr>
              <a:t>Start transition work early (year 4 or 5)</a:t>
            </a:r>
            <a:endParaRPr lang="en-GB" sz="2475"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15000"/>
              </a:lnSpc>
              <a:buFont typeface="Arial" panose="020B0604020202020204" pitchFamily="34" charset="0"/>
              <a:buChar char="-"/>
            </a:pPr>
            <a:r>
              <a:rPr lang="en-GB" sz="2475" dirty="0">
                <a:ea typeface="Calibri" panose="020F0502020204030204" pitchFamily="34" charset="0"/>
                <a:cs typeface="Times New Roman" panose="02020603050405020304" pitchFamily="18" charset="0"/>
              </a:rPr>
              <a:t>Resourcing for secondary schools</a:t>
            </a:r>
            <a:endParaRPr lang="en-GB" sz="2475"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15000"/>
              </a:lnSpc>
              <a:buFont typeface="Arial" panose="020B0604020202020204" pitchFamily="34" charset="0"/>
              <a:buChar char="-"/>
            </a:pPr>
            <a:r>
              <a:rPr lang="en-GB" sz="2475" dirty="0">
                <a:ea typeface="Calibri" panose="020F0502020204030204" pitchFamily="34" charset="0"/>
                <a:cs typeface="Times New Roman" panose="02020603050405020304" pitchFamily="18" charset="0"/>
              </a:rPr>
              <a:t>Adjustments to Kent Test and monitoring selective schools statutory compliance and support</a:t>
            </a:r>
            <a:endParaRPr lang="en-GB" sz="2475"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15000"/>
              </a:lnSpc>
              <a:buFont typeface="Arial" panose="020B0604020202020204" pitchFamily="34" charset="0"/>
              <a:buChar char="-"/>
            </a:pPr>
            <a:r>
              <a:rPr lang="en-GB" sz="2475" dirty="0">
                <a:ea typeface="Calibri" panose="020F0502020204030204" pitchFamily="34" charset="0"/>
                <a:cs typeface="Times New Roman" panose="02020603050405020304" pitchFamily="18" charset="0"/>
              </a:rPr>
              <a:t>Primary HT anticipating that a Secondary school will not work for a child and applying for EHCP </a:t>
            </a:r>
            <a:endParaRPr lang="en-GB" sz="2475"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15000"/>
              </a:lnSpc>
              <a:buFont typeface="Symbol" panose="05050102010706020507" pitchFamily="18" charset="2"/>
              <a:buChar char=""/>
            </a:pPr>
            <a:r>
              <a:rPr lang="en-GB" sz="2475" dirty="0">
                <a:highlight>
                  <a:srgbClr val="FFFF00"/>
                </a:highlight>
                <a:ea typeface="Calibri" panose="020F0502020204030204" pitchFamily="34" charset="0"/>
              </a:rPr>
              <a:t>Structural and resourcing issues</a:t>
            </a:r>
            <a:endParaRPr lang="en-GB" sz="2475" dirty="0">
              <a:latin typeface="Calibri" panose="020F0502020204030204" pitchFamily="34" charset="0"/>
              <a:ea typeface="Calibri" panose="020F0502020204030204" pitchFamily="34" charset="0"/>
            </a:endParaRPr>
          </a:p>
          <a:p>
            <a:pPr marL="257175" indent="-257175">
              <a:lnSpc>
                <a:spcPct val="115000"/>
              </a:lnSpc>
              <a:buFont typeface="Arial" panose="020B0604020202020204" pitchFamily="34" charset="0"/>
              <a:buChar char="-"/>
            </a:pPr>
            <a:r>
              <a:rPr lang="en-GB" sz="2475" dirty="0">
                <a:ea typeface="Calibri" panose="020F0502020204030204" pitchFamily="34" charset="0"/>
                <a:cs typeface="Times New Roman" panose="02020603050405020304" pitchFamily="18" charset="0"/>
              </a:rPr>
              <a:t>SEN team don’t know the schools – need to develop closer working relationships</a:t>
            </a:r>
          </a:p>
          <a:p>
            <a:pPr marL="257175" indent="-257175">
              <a:lnSpc>
                <a:spcPct val="115000"/>
              </a:lnSpc>
              <a:buFont typeface="Arial" panose="020B0604020202020204" pitchFamily="34" charset="0"/>
              <a:buChar char="-"/>
            </a:pPr>
            <a:r>
              <a:rPr lang="en-GB" sz="2475" dirty="0">
                <a:ea typeface="Calibri" panose="020F0502020204030204" pitchFamily="34" charset="0"/>
                <a:cs typeface="Times New Roman" panose="02020603050405020304" pitchFamily="18" charset="0"/>
              </a:rPr>
              <a:t>More robust application process</a:t>
            </a:r>
          </a:p>
          <a:p>
            <a:pPr marL="257175" indent="-257175">
              <a:lnSpc>
                <a:spcPct val="115000"/>
              </a:lnSpc>
              <a:buFont typeface="Arial" panose="020B0604020202020204" pitchFamily="34" charset="0"/>
              <a:buChar char="-"/>
            </a:pPr>
            <a:r>
              <a:rPr lang="en-GB" sz="2475" dirty="0">
                <a:ea typeface="Calibri" panose="020F0502020204030204" pitchFamily="34" charset="0"/>
                <a:cs typeface="Times New Roman" panose="02020603050405020304" pitchFamily="18" charset="0"/>
              </a:rPr>
              <a:t>Review and cease EHCPs</a:t>
            </a:r>
          </a:p>
          <a:p>
            <a:pPr marL="257175" indent="-257175">
              <a:lnSpc>
                <a:spcPct val="115000"/>
              </a:lnSpc>
              <a:buFont typeface="Arial" panose="020B0604020202020204" pitchFamily="34" charset="0"/>
              <a:buChar char="-"/>
            </a:pPr>
            <a:r>
              <a:rPr lang="en-GB" sz="2475" dirty="0">
                <a:ea typeface="Calibri" panose="020F0502020204030204" pitchFamily="34" charset="0"/>
                <a:cs typeface="Times New Roman" panose="02020603050405020304" pitchFamily="18" charset="0"/>
              </a:rPr>
              <a:t>Invest more retained funding in training and particularly release of staff, build on and use existing good practice; case studies of good practice </a:t>
            </a:r>
            <a:endParaRPr lang="en-GB" sz="2475"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15000"/>
              </a:lnSpc>
              <a:spcAft>
                <a:spcPts val="750"/>
              </a:spcAft>
              <a:buFont typeface="Arial" panose="020B0604020202020204" pitchFamily="34" charset="0"/>
              <a:buChar char="-"/>
            </a:pPr>
            <a:r>
              <a:rPr lang="en-GB" sz="2475" dirty="0">
                <a:ea typeface="Calibri" panose="020F0502020204030204" pitchFamily="34" charset="0"/>
                <a:cs typeface="Times New Roman" panose="02020603050405020304" pitchFamily="18" charset="0"/>
              </a:rPr>
              <a:t>More consistent practice and less variation across Kent – STLS and LIFT strong in Ashford but not in other areas (would be useful to look for co-relation with number of EHCP requests). Successful NQT programme in Canterbury </a:t>
            </a:r>
          </a:p>
          <a:p>
            <a:pPr marL="257175" indent="-257175">
              <a:lnSpc>
                <a:spcPct val="115000"/>
              </a:lnSpc>
              <a:spcAft>
                <a:spcPts val="750"/>
              </a:spcAft>
              <a:buFont typeface="Arial" panose="020B0604020202020204" pitchFamily="34" charset="0"/>
              <a:buChar char="-"/>
            </a:pPr>
            <a:r>
              <a:rPr lang="en-GB" sz="2475" dirty="0">
                <a:ea typeface="Calibri" panose="020F0502020204030204" pitchFamily="34" charset="0"/>
                <a:cs typeface="Times New Roman" panose="02020603050405020304" pitchFamily="18" charset="0"/>
              </a:rPr>
              <a:t>Role of PEOs and evidence of impact</a:t>
            </a:r>
          </a:p>
          <a:p>
            <a:pPr marL="257175" indent="-257175">
              <a:lnSpc>
                <a:spcPct val="115000"/>
              </a:lnSpc>
              <a:spcAft>
                <a:spcPts val="750"/>
              </a:spcAft>
              <a:buFont typeface="Arial" panose="020B0604020202020204" pitchFamily="34" charset="0"/>
              <a:buChar char="-"/>
            </a:pPr>
            <a:r>
              <a:rPr lang="en-GB" sz="2475" dirty="0">
                <a:ea typeface="Calibri" panose="020F0502020204030204" pitchFamily="34" charset="0"/>
                <a:cs typeface="Times New Roman" panose="02020603050405020304" pitchFamily="18" charset="0"/>
              </a:rPr>
              <a:t>Improve transparency and communications</a:t>
            </a:r>
            <a:endParaRPr lang="en-GB" sz="2475"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7" name="TextBox 6">
            <a:extLst>
              <a:ext uri="{FF2B5EF4-FFF2-40B4-BE49-F238E27FC236}">
                <a16:creationId xmlns:a16="http://schemas.microsoft.com/office/drawing/2014/main" id="{3718BAED-7E18-4244-91E9-0ADE1CB580DA}"/>
              </a:ext>
            </a:extLst>
          </p:cNvPr>
          <p:cNvSpPr txBox="1"/>
          <p:nvPr/>
        </p:nvSpPr>
        <p:spPr>
          <a:xfrm>
            <a:off x="107504" y="260648"/>
            <a:ext cx="8640960" cy="923330"/>
          </a:xfrm>
          <a:prstGeom prst="rect">
            <a:avLst/>
          </a:prstGeom>
          <a:noFill/>
        </p:spPr>
        <p:txBody>
          <a:bodyPr wrap="square">
            <a:spAutoFit/>
          </a:bodyPr>
          <a:lstStyle/>
          <a:p>
            <a:pPr algn="ctr"/>
            <a:r>
              <a:rPr lang="en-GB" sz="1800" b="1" dirty="0">
                <a:solidFill>
                  <a:schemeClr val="accent1"/>
                </a:solidFill>
                <a:latin typeface="Arial" panose="020B0604020202020204" pitchFamily="34" charset="0"/>
                <a:ea typeface="Calibri" panose="020F0502020204030204" pitchFamily="34" charset="0"/>
                <a:cs typeface="Arial" panose="020B0604020202020204" pitchFamily="34" charset="0"/>
              </a:rPr>
              <a:t>HT Responses: How do we move demand for and proportion of pupils with EHCPs to be nearer national averages this year, then beyond ? (continued)</a:t>
            </a:r>
            <a:br>
              <a:rPr lang="en-GB" sz="1800" u="sng" dirty="0">
                <a:ea typeface="Calibri" panose="020F0502020204030204" pitchFamily="34" charset="0"/>
                <a:cs typeface="Times New Roman" panose="02020603050405020304" pitchFamily="18" charset="0"/>
              </a:rPr>
            </a:br>
            <a:endParaRPr lang="en-GB" dirty="0"/>
          </a:p>
        </p:txBody>
      </p:sp>
    </p:spTree>
    <p:extLst>
      <p:ext uri="{BB962C8B-B14F-4D97-AF65-F5344CB8AC3E}">
        <p14:creationId xmlns:p14="http://schemas.microsoft.com/office/powerpoint/2010/main" val="6931784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422CE-68F9-4119-B2B8-F8E3C5B0DFC9}"/>
              </a:ext>
            </a:extLst>
          </p:cNvPr>
          <p:cNvSpPr>
            <a:spLocks noGrp="1"/>
          </p:cNvSpPr>
          <p:nvPr>
            <p:ph type="title"/>
          </p:nvPr>
        </p:nvSpPr>
        <p:spPr>
          <a:xfrm>
            <a:off x="395536" y="501719"/>
            <a:ext cx="7886700" cy="446681"/>
          </a:xfrm>
        </p:spPr>
        <p:txBody>
          <a:bodyPr>
            <a:normAutofit fontScale="90000"/>
          </a:bodyPr>
          <a:lstStyle/>
          <a:p>
            <a:r>
              <a:rPr lang="en-GB" sz="2025" dirty="0">
                <a:ea typeface="Calibri" panose="020F0502020204030204" pitchFamily="34" charset="0"/>
                <a:cs typeface="Times New Roman" panose="02020603050405020304" pitchFamily="18" charset="0"/>
              </a:rPr>
              <a:t>HT responses: How do we change the current financial trajectory this year and beyond? </a:t>
            </a:r>
            <a:br>
              <a:rPr lang="en-GB" sz="3300" dirty="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2B27CBB4-D7F8-41C6-AB67-4F53942BB693}"/>
              </a:ext>
            </a:extLst>
          </p:cNvPr>
          <p:cNvSpPr>
            <a:spLocks noGrp="1"/>
          </p:cNvSpPr>
          <p:nvPr>
            <p:ph idx="1"/>
          </p:nvPr>
        </p:nvSpPr>
        <p:spPr>
          <a:xfrm>
            <a:off x="628650" y="1052736"/>
            <a:ext cx="7886700" cy="4462041"/>
          </a:xfrm>
        </p:spPr>
        <p:txBody>
          <a:bodyPr>
            <a:normAutofit fontScale="92500" lnSpcReduction="20000"/>
          </a:bodyPr>
          <a:lstStyle/>
          <a:p>
            <a:pPr>
              <a:lnSpc>
                <a:spcPct val="115000"/>
              </a:lnSpc>
              <a:spcAft>
                <a:spcPts val="750"/>
              </a:spcAft>
            </a:pPr>
            <a:r>
              <a:rPr lang="en-GB" sz="1800" dirty="0">
                <a:ea typeface="Calibri" panose="020F0502020204030204" pitchFamily="34" charset="0"/>
              </a:rPr>
              <a:t>What are schools doing to hold others to account re Inclusion? What is the LA doing to challenge schools? </a:t>
            </a:r>
          </a:p>
          <a:p>
            <a:pPr>
              <a:lnSpc>
                <a:spcPct val="115000"/>
              </a:lnSpc>
              <a:spcAft>
                <a:spcPts val="750"/>
              </a:spcAft>
            </a:pPr>
            <a:r>
              <a:rPr lang="en-GB" sz="1800" dirty="0">
                <a:ea typeface="Calibri" panose="020F0502020204030204" pitchFamily="34" charset="0"/>
              </a:rPr>
              <a:t>Make sure schools have the same understanding about being inclusive. </a:t>
            </a:r>
          </a:p>
          <a:p>
            <a:pPr>
              <a:lnSpc>
                <a:spcPct val="115000"/>
              </a:lnSpc>
              <a:spcAft>
                <a:spcPts val="750"/>
              </a:spcAft>
            </a:pPr>
            <a:r>
              <a:rPr lang="en-GB" sz="1800" dirty="0">
                <a:ea typeface="Calibri" panose="020F0502020204030204" pitchFamily="34" charset="0"/>
              </a:rPr>
              <a:t>Year 5 have a sudden influx for EHCP’s for year 6 transitioning to secondary. How do Primary work with Secondary on these transitions? </a:t>
            </a:r>
          </a:p>
          <a:p>
            <a:pPr marL="257175" indent="-257175">
              <a:buFont typeface="Symbol" panose="05050102010706020507" pitchFamily="18" charset="2"/>
              <a:buChar char=""/>
            </a:pPr>
            <a:r>
              <a:rPr lang="en-GB" sz="1800" dirty="0">
                <a:ea typeface="Times New Roman" panose="02020603050405020304" pitchFamily="18" charset="0"/>
              </a:rPr>
              <a:t>Professional career development for staff who work with children with SEN to improve recruitment and retention, similar to an HRTA, with financial recompense</a:t>
            </a:r>
            <a:endParaRPr lang="en-GB" sz="1800" dirty="0">
              <a:ea typeface="Calibri" panose="020F0502020204030204" pitchFamily="34" charset="0"/>
            </a:endParaRPr>
          </a:p>
          <a:p>
            <a:pPr marL="257175" indent="-257175">
              <a:buFont typeface="Symbol" panose="05050102010706020507" pitchFamily="18" charset="2"/>
              <a:buChar char=""/>
            </a:pPr>
            <a:r>
              <a:rPr lang="en-GB" sz="1800" dirty="0">
                <a:ea typeface="Times New Roman" panose="02020603050405020304" pitchFamily="18" charset="0"/>
              </a:rPr>
              <a:t>Specialist resource provision – put support in all schools so they all had a nurture group plus CPD and progression, wouldn’t save money for the first year but after that you would have less children to independent schools which costs a huge amount.  Short term pain for long term gain</a:t>
            </a:r>
            <a:endParaRPr lang="en-GB" sz="1800" dirty="0">
              <a:ea typeface="Calibri" panose="020F0502020204030204" pitchFamily="34" charset="0"/>
            </a:endParaRPr>
          </a:p>
          <a:p>
            <a:pPr marL="257175" indent="-257175">
              <a:buFont typeface="Symbol" panose="05050102010706020507" pitchFamily="18" charset="2"/>
              <a:buChar char=""/>
            </a:pPr>
            <a:r>
              <a:rPr lang="en-GB" sz="1800" dirty="0">
                <a:ea typeface="Times New Roman" panose="02020603050405020304" pitchFamily="18" charset="0"/>
              </a:rPr>
              <a:t>Now less regulated on getting a diagnosis – looking at that data to understand it further</a:t>
            </a:r>
          </a:p>
          <a:p>
            <a:pPr marL="257175" indent="-257175">
              <a:buFont typeface="Symbol" panose="05050102010706020507" pitchFamily="18" charset="2"/>
              <a:buChar char=""/>
            </a:pPr>
            <a:r>
              <a:rPr lang="en-GB" sz="1800" dirty="0">
                <a:ea typeface="Times New Roman" panose="02020603050405020304" pitchFamily="18" charset="0"/>
              </a:rPr>
              <a:t>Need to stop the deficit growing so we can have a discussion with government about paying back the outstanding money !</a:t>
            </a:r>
            <a:endParaRPr lang="en-GB" sz="1800" dirty="0">
              <a:ea typeface="Calibri" panose="020F0502020204030204" pitchFamily="34" charset="0"/>
            </a:endParaRPr>
          </a:p>
          <a:p>
            <a:pPr marL="257175" indent="-257175">
              <a:buFont typeface="Symbol" panose="05050102010706020507" pitchFamily="18" charset="2"/>
              <a:buChar char=""/>
            </a:pPr>
            <a:endParaRPr lang="en-GB" sz="1500" dirty="0">
              <a:latin typeface="Calibri" panose="020F050202020403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131651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5FB11-3B95-46B5-A917-546E392A2EC8}"/>
              </a:ext>
            </a:extLst>
          </p:cNvPr>
          <p:cNvSpPr>
            <a:spLocks noGrp="1"/>
          </p:cNvSpPr>
          <p:nvPr>
            <p:ph type="title"/>
          </p:nvPr>
        </p:nvSpPr>
        <p:spPr>
          <a:xfrm>
            <a:off x="467544" y="530386"/>
            <a:ext cx="7886700" cy="429318"/>
          </a:xfrm>
        </p:spPr>
        <p:txBody>
          <a:bodyPr>
            <a:normAutofit fontScale="90000"/>
          </a:bodyPr>
          <a:lstStyle/>
          <a:p>
            <a:r>
              <a:rPr lang="en-GB" sz="2025" dirty="0">
                <a:ea typeface="Calibri" panose="020F0502020204030204" pitchFamily="34" charset="0"/>
                <a:cs typeface="Times New Roman" panose="02020603050405020304" pitchFamily="18" charset="0"/>
              </a:rPr>
              <a:t>HT responses: What approaches have most impact &amp; are most cost effective in mainstream schools?</a:t>
            </a:r>
            <a:br>
              <a:rPr lang="en-GB" sz="3300" dirty="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BB1603A5-0739-4B97-ADAE-A3F98C093A24}"/>
              </a:ext>
            </a:extLst>
          </p:cNvPr>
          <p:cNvSpPr>
            <a:spLocks noGrp="1"/>
          </p:cNvSpPr>
          <p:nvPr>
            <p:ph idx="1"/>
          </p:nvPr>
        </p:nvSpPr>
        <p:spPr>
          <a:xfrm>
            <a:off x="467544" y="1206660"/>
            <a:ext cx="7886700" cy="4444679"/>
          </a:xfrm>
        </p:spPr>
        <p:txBody>
          <a:bodyPr>
            <a:noAutofit/>
          </a:bodyPr>
          <a:lstStyle/>
          <a:p>
            <a:pPr marL="257175" indent="-257175">
              <a:buFont typeface="Symbol" panose="05050102010706020507" pitchFamily="18" charset="2"/>
              <a:buChar char=""/>
            </a:pPr>
            <a:r>
              <a:rPr lang="en-GB" sz="1800" dirty="0">
                <a:latin typeface="Calibri" panose="020F0502020204030204" pitchFamily="34" charset="0"/>
                <a:ea typeface="Times New Roman" panose="02020603050405020304" pitchFamily="18" charset="0"/>
              </a:rPr>
              <a:t>Specialist/investing in own school has the biggest impact – long term cheaper than outsourcing and have more control. A lot of schools least trained staff work with those with the most complex needs</a:t>
            </a:r>
            <a:endParaRPr lang="en-GB" sz="1800" dirty="0">
              <a:latin typeface="Calibri" panose="020F0502020204030204" pitchFamily="34" charset="0"/>
              <a:ea typeface="Calibri" panose="020F0502020204030204" pitchFamily="34" charset="0"/>
            </a:endParaRPr>
          </a:p>
          <a:p>
            <a:pPr marL="257175" indent="-257175">
              <a:buFont typeface="Symbol" panose="05050102010706020507" pitchFamily="18" charset="2"/>
              <a:buChar char=""/>
            </a:pPr>
            <a:r>
              <a:rPr lang="en-GB" sz="1800" dirty="0">
                <a:latin typeface="Calibri" panose="020F0502020204030204" pitchFamily="34" charset="0"/>
                <a:ea typeface="Times New Roman" panose="02020603050405020304" pitchFamily="18" charset="0"/>
              </a:rPr>
              <a:t>Collaborating/linking with special schools </a:t>
            </a:r>
          </a:p>
          <a:p>
            <a:pPr marL="257175" indent="-257175">
              <a:buFont typeface="Symbol" panose="05050102010706020507" pitchFamily="18" charset="2"/>
              <a:buChar char=""/>
            </a:pPr>
            <a:r>
              <a:rPr lang="en-GB" sz="1800" dirty="0">
                <a:latin typeface="Calibri" panose="020F0502020204030204" pitchFamily="34" charset="0"/>
                <a:ea typeface="Times New Roman" panose="02020603050405020304" pitchFamily="18" charset="0"/>
              </a:rPr>
              <a:t>Evaluate &amp; QA training – ensure quality and value for money Small schools have to source for wherever they can – difficult to find resources. </a:t>
            </a:r>
            <a:endParaRPr lang="en-GB" sz="1800" dirty="0">
              <a:latin typeface="Calibri" panose="020F0502020204030204" pitchFamily="34" charset="0"/>
              <a:ea typeface="Calibri" panose="020F0502020204030204" pitchFamily="34" charset="0"/>
            </a:endParaRPr>
          </a:p>
          <a:p>
            <a:pPr marL="257175" indent="-257175">
              <a:buFont typeface="Symbol" panose="05050102010706020507" pitchFamily="18" charset="2"/>
              <a:buChar char=""/>
            </a:pPr>
            <a:r>
              <a:rPr lang="en-GB" sz="1800" dirty="0">
                <a:latin typeface="Calibri" panose="020F0502020204030204" pitchFamily="34" charset="0"/>
                <a:ea typeface="Times New Roman" panose="02020603050405020304" pitchFamily="18" charset="0"/>
              </a:rPr>
              <a:t>Really challenging time for children with EHCPs and many were not in schools; staff have had to work very hard with them on an individual basis</a:t>
            </a:r>
            <a:endParaRPr lang="en-GB" sz="1800" dirty="0">
              <a:latin typeface="Calibri" panose="020F0502020204030204" pitchFamily="34" charset="0"/>
              <a:ea typeface="Calibri" panose="020F0502020204030204" pitchFamily="34" charset="0"/>
            </a:endParaRPr>
          </a:p>
          <a:p>
            <a:pPr marL="257175" indent="-257175">
              <a:buFont typeface="Symbol" panose="05050102010706020507" pitchFamily="18" charset="2"/>
              <a:buChar char=""/>
            </a:pPr>
            <a:r>
              <a:rPr lang="en-GB" sz="1800" dirty="0">
                <a:latin typeface="Calibri" panose="020F0502020204030204" pitchFamily="34" charset="0"/>
                <a:ea typeface="Times New Roman" panose="02020603050405020304" pitchFamily="18" charset="0"/>
              </a:rPr>
              <a:t>Early support can make a difference </a:t>
            </a:r>
            <a:endParaRPr lang="en-GB" sz="1800" dirty="0">
              <a:latin typeface="Calibri" panose="020F0502020204030204" pitchFamily="34" charset="0"/>
              <a:ea typeface="Calibri" panose="020F0502020204030204" pitchFamily="34" charset="0"/>
            </a:endParaRPr>
          </a:p>
          <a:p>
            <a:pPr marL="257175" indent="-257175">
              <a:buFont typeface="Symbol" panose="05050102010706020507" pitchFamily="18" charset="2"/>
              <a:buChar char=""/>
            </a:pPr>
            <a:r>
              <a:rPr lang="en-GB" sz="1800" dirty="0">
                <a:latin typeface="Calibri" panose="020F0502020204030204" pitchFamily="34" charset="0"/>
                <a:ea typeface="Times New Roman" panose="02020603050405020304" pitchFamily="18" charset="0"/>
              </a:rPr>
              <a:t>Parents are not sufficiently aware of the offer from schools which could avoid them going for an EHCP – what parents can expect from SEN support</a:t>
            </a:r>
            <a:endParaRPr lang="en-GB" sz="1800" dirty="0">
              <a:latin typeface="Calibri" panose="020F0502020204030204" pitchFamily="34" charset="0"/>
              <a:ea typeface="Calibri" panose="020F0502020204030204" pitchFamily="34" charset="0"/>
            </a:endParaRPr>
          </a:p>
          <a:p>
            <a:pPr marL="257175" indent="-257175">
              <a:buFont typeface="Symbol" panose="05050102010706020507" pitchFamily="18" charset="2"/>
              <a:buChar char=""/>
            </a:pPr>
            <a:r>
              <a:rPr lang="en-GB" sz="1800" dirty="0">
                <a:latin typeface="Calibri" panose="020F0502020204030204" pitchFamily="34" charset="0"/>
                <a:ea typeface="Times New Roman" panose="02020603050405020304" pitchFamily="18" charset="0"/>
              </a:rPr>
              <a:t>Need to strengthen partnership between schools and LA</a:t>
            </a:r>
            <a:endParaRPr lang="en-GB" sz="1800" dirty="0">
              <a:latin typeface="Calibri" panose="020F0502020204030204" pitchFamily="34" charset="0"/>
              <a:ea typeface="Calibri" panose="020F0502020204030204" pitchFamily="34" charset="0"/>
            </a:endParaRPr>
          </a:p>
          <a:p>
            <a:pPr marL="257175" indent="-257175">
              <a:buFont typeface="Symbol" panose="05050102010706020507" pitchFamily="18" charset="2"/>
              <a:buChar char=""/>
            </a:pPr>
            <a:r>
              <a:rPr lang="en-GB" sz="1800" dirty="0">
                <a:latin typeface="Calibri" panose="020F0502020204030204" pitchFamily="34" charset="0"/>
                <a:ea typeface="Times New Roman" panose="02020603050405020304" pitchFamily="18" charset="0"/>
              </a:rPr>
              <a:t>Annual reviews – not rigorous enough </a:t>
            </a:r>
            <a:endParaRPr lang="en-GB" sz="1800" dirty="0">
              <a:latin typeface="Calibri" panose="020F0502020204030204" pitchFamily="34" charset="0"/>
              <a:ea typeface="Calibri" panose="020F0502020204030204" pitchFamily="34" charset="0"/>
            </a:endParaRPr>
          </a:p>
          <a:p>
            <a:pPr marL="257175" indent="-257175">
              <a:buFont typeface="Symbol" panose="05050102010706020507" pitchFamily="18" charset="2"/>
              <a:buChar char=""/>
            </a:pPr>
            <a:r>
              <a:rPr lang="en-GB" sz="1800" dirty="0">
                <a:latin typeface="Calibri" panose="020F0502020204030204" pitchFamily="34" charset="0"/>
                <a:ea typeface="Times New Roman" panose="02020603050405020304" pitchFamily="18" charset="0"/>
              </a:rPr>
              <a:t>High Needs top up could be a pump primer at certain key transition points</a:t>
            </a:r>
            <a:endParaRPr lang="en-GB" sz="18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1148834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Scenario Planning: </a:t>
            </a:r>
            <a:br>
              <a:rPr lang="en-GB" dirty="0"/>
            </a:br>
            <a:r>
              <a:rPr lang="en-GB" dirty="0"/>
              <a:t>balancing the budget</a:t>
            </a:r>
          </a:p>
        </p:txBody>
      </p:sp>
      <p:sp>
        <p:nvSpPr>
          <p:cNvPr id="4" name="Slide Number Placeholder 3"/>
          <p:cNvSpPr>
            <a:spLocks noGrp="1"/>
          </p:cNvSpPr>
          <p:nvPr>
            <p:ph type="sldNum" sz="quarter" idx="12"/>
          </p:nvPr>
        </p:nvSpPr>
        <p:spPr/>
        <p:txBody>
          <a:bodyPr/>
          <a:lstStyle/>
          <a:p>
            <a:fld id="{C06B74C9-1984-4309-B629-64A9E2680539}" type="slidenum">
              <a:rPr lang="en-GB" smtClean="0"/>
              <a:pPr/>
              <a:t>36</a:t>
            </a:fld>
            <a:endParaRPr lang="en-GB" dirty="0"/>
          </a:p>
        </p:txBody>
      </p:sp>
    </p:spTree>
    <p:extLst>
      <p:ext uri="{BB962C8B-B14F-4D97-AF65-F5344CB8AC3E}">
        <p14:creationId xmlns:p14="http://schemas.microsoft.com/office/powerpoint/2010/main" val="40714716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5FB11-3B95-46B5-A917-546E392A2EC8}"/>
              </a:ext>
            </a:extLst>
          </p:cNvPr>
          <p:cNvSpPr>
            <a:spLocks noGrp="1"/>
          </p:cNvSpPr>
          <p:nvPr>
            <p:ph type="title"/>
          </p:nvPr>
        </p:nvSpPr>
        <p:spPr>
          <a:xfrm>
            <a:off x="467544" y="558588"/>
            <a:ext cx="7886700" cy="627048"/>
          </a:xfrm>
        </p:spPr>
        <p:txBody>
          <a:bodyPr>
            <a:normAutofit fontScale="90000"/>
          </a:bodyPr>
          <a:lstStyle/>
          <a:p>
            <a:r>
              <a:rPr lang="en-GB" sz="3300" dirty="0">
                <a:ea typeface="Calibri" panose="020F0502020204030204" pitchFamily="34" charset="0"/>
                <a:cs typeface="Times New Roman" panose="02020603050405020304" pitchFamily="18" charset="0"/>
              </a:rPr>
              <a:t>Options to balance the </a:t>
            </a:r>
            <a:br>
              <a:rPr lang="en-GB" sz="3300" dirty="0">
                <a:ea typeface="Calibri" panose="020F0502020204030204" pitchFamily="34" charset="0"/>
                <a:cs typeface="Times New Roman" panose="02020603050405020304" pitchFamily="18" charset="0"/>
              </a:rPr>
            </a:br>
            <a:r>
              <a:rPr lang="en-GB" sz="3300" dirty="0">
                <a:ea typeface="Calibri" panose="020F0502020204030204" pitchFamily="34" charset="0"/>
                <a:cs typeface="Times New Roman" panose="02020603050405020304" pitchFamily="18" charset="0"/>
              </a:rPr>
              <a:t>Dedicated Schools Grant in-year</a:t>
            </a:r>
            <a:br>
              <a:rPr lang="en-GB" sz="3300" dirty="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BB1603A5-0739-4B97-ADAE-A3F98C093A24}"/>
              </a:ext>
            </a:extLst>
          </p:cNvPr>
          <p:cNvSpPr>
            <a:spLocks noGrp="1"/>
          </p:cNvSpPr>
          <p:nvPr>
            <p:ph idx="1"/>
          </p:nvPr>
        </p:nvSpPr>
        <p:spPr>
          <a:xfrm>
            <a:off x="126418" y="1133315"/>
            <a:ext cx="8568952" cy="5030652"/>
          </a:xfrm>
        </p:spPr>
        <p:txBody>
          <a:bodyPr>
            <a:noAutofit/>
          </a:bodyPr>
          <a:lstStyle/>
          <a:p>
            <a:pPr marL="0" indent="0">
              <a:buNone/>
            </a:pPr>
            <a:r>
              <a:rPr lang="en-GB" sz="1800" u="sng" dirty="0">
                <a:latin typeface="Calibri" panose="020F0502020204030204" pitchFamily="34" charset="0"/>
                <a:ea typeface="Calibri" panose="020F0502020204030204" pitchFamily="34" charset="0"/>
              </a:rPr>
              <a:t>Key considerations</a:t>
            </a:r>
          </a:p>
          <a:p>
            <a:r>
              <a:rPr lang="en-GB" sz="1800" dirty="0">
                <a:latin typeface="Calibri" panose="020F0502020204030204" pitchFamily="34" charset="0"/>
                <a:ea typeface="Calibri" panose="020F0502020204030204" pitchFamily="34" charset="0"/>
              </a:rPr>
              <a:t>Need to focus on the drivers of the deficit in High Needs Block</a:t>
            </a:r>
          </a:p>
          <a:p>
            <a:pPr marL="0" indent="0">
              <a:buNone/>
            </a:pPr>
            <a:r>
              <a:rPr lang="en-GB" sz="1800" dirty="0">
                <a:latin typeface="Calibri" panose="020F0502020204030204" pitchFamily="34" charset="0"/>
                <a:ea typeface="Calibri" panose="020F0502020204030204" pitchFamily="34" charset="0"/>
              </a:rPr>
              <a:t>	</a:t>
            </a:r>
          </a:p>
          <a:p>
            <a:r>
              <a:rPr lang="en-GB" sz="1800" dirty="0">
                <a:latin typeface="Calibri" panose="020F0502020204030204" pitchFamily="34" charset="0"/>
                <a:ea typeface="Calibri" panose="020F0502020204030204" pitchFamily="34" charset="0"/>
              </a:rPr>
              <a:t>What is controllable expenditure?</a:t>
            </a:r>
          </a:p>
          <a:p>
            <a:pPr marL="0" indent="0">
              <a:buNone/>
            </a:pPr>
            <a:r>
              <a:rPr lang="en-GB" sz="1800" dirty="0">
                <a:latin typeface="Calibri" panose="020F0502020204030204" pitchFamily="34" charset="0"/>
                <a:ea typeface="Calibri" panose="020F0502020204030204" pitchFamily="34" charset="0"/>
              </a:rPr>
              <a:t>	Increasing percentage of the HNB is spent on special and independent 	provision leaving little to support the rest of the system.</a:t>
            </a:r>
          </a:p>
          <a:p>
            <a:pPr marL="0" indent="0">
              <a:buNone/>
            </a:pPr>
            <a:endParaRPr lang="en-GB" sz="1800" dirty="0">
              <a:latin typeface="Calibri" panose="020F0502020204030204" pitchFamily="34" charset="0"/>
              <a:ea typeface="Calibri" panose="020F0502020204030204" pitchFamily="34" charset="0"/>
            </a:endParaRPr>
          </a:p>
          <a:p>
            <a:r>
              <a:rPr lang="en-GB" sz="1800" dirty="0">
                <a:latin typeface="Calibri" panose="020F0502020204030204" pitchFamily="34" charset="0"/>
                <a:ea typeface="Calibri" panose="020F0502020204030204" pitchFamily="34" charset="0"/>
              </a:rPr>
              <a:t>Is it possible to achieve breakeven without changing current trends in activity?</a:t>
            </a:r>
          </a:p>
          <a:p>
            <a:endParaRPr lang="en-GB" sz="1800" dirty="0">
              <a:latin typeface="Calibri" panose="020F0502020204030204" pitchFamily="34" charset="0"/>
              <a:ea typeface="Calibri" panose="020F0502020204030204" pitchFamily="34" charset="0"/>
            </a:endParaRPr>
          </a:p>
          <a:p>
            <a:r>
              <a:rPr lang="en-GB" sz="1800" dirty="0">
                <a:latin typeface="Calibri" panose="020F0502020204030204" pitchFamily="34" charset="0"/>
                <a:ea typeface="Calibri" panose="020F0502020204030204" pitchFamily="34" charset="0"/>
              </a:rPr>
              <a:t>Are the current actions enough to achieve a breakeven position? Are we investing in the right services to support mainstream schools?</a:t>
            </a:r>
          </a:p>
          <a:p>
            <a:pPr marL="0" indent="0">
              <a:buNone/>
            </a:pPr>
            <a:endParaRPr lang="en-GB" sz="1800" dirty="0">
              <a:latin typeface="Calibri" panose="020F0502020204030204" pitchFamily="34" charset="0"/>
              <a:ea typeface="Calibri" panose="020F0502020204030204" pitchFamily="34" charset="0"/>
            </a:endParaRPr>
          </a:p>
          <a:p>
            <a:r>
              <a:rPr lang="en-GB" sz="1800" dirty="0">
                <a:latin typeface="Calibri" panose="020F0502020204030204" pitchFamily="34" charset="0"/>
                <a:ea typeface="Calibri" panose="020F0502020204030204" pitchFamily="34" charset="0"/>
              </a:rPr>
              <a:t>How quickly should we aim to balance the budget?</a:t>
            </a:r>
          </a:p>
          <a:p>
            <a:pPr marL="0" indent="0">
              <a:buNone/>
            </a:pPr>
            <a:endParaRPr lang="en-GB" sz="1800" dirty="0">
              <a:latin typeface="Calibri" panose="020F0502020204030204" pitchFamily="34" charset="0"/>
              <a:ea typeface="Calibri" panose="020F0502020204030204" pitchFamily="34" charset="0"/>
            </a:endParaRPr>
          </a:p>
          <a:p>
            <a:r>
              <a:rPr lang="en-GB" sz="1800" dirty="0">
                <a:latin typeface="Calibri" panose="020F0502020204030204" pitchFamily="34" charset="0"/>
                <a:ea typeface="Calibri" panose="020F0502020204030204" pitchFamily="34" charset="0"/>
              </a:rPr>
              <a:t>How realistic is budget planning?</a:t>
            </a:r>
          </a:p>
          <a:p>
            <a:endParaRPr lang="en-GB" sz="1800" dirty="0">
              <a:latin typeface="Calibri" panose="020F0502020204030204" pitchFamily="34" charset="0"/>
              <a:ea typeface="Calibri" panose="020F0502020204030204" pitchFamily="34" charset="0"/>
            </a:endParaRPr>
          </a:p>
          <a:p>
            <a:endParaRPr lang="en-GB" sz="1800" dirty="0">
              <a:latin typeface="Calibri" panose="020F0502020204030204" pitchFamily="34" charset="0"/>
              <a:ea typeface="Calibri" panose="020F0502020204030204" pitchFamily="34" charset="0"/>
            </a:endParaRPr>
          </a:p>
          <a:p>
            <a:endParaRPr lang="en-GB" sz="1800" dirty="0">
              <a:latin typeface="Calibri" panose="020F0502020204030204" pitchFamily="34" charset="0"/>
              <a:ea typeface="Calibri" panose="020F0502020204030204" pitchFamily="34" charset="0"/>
            </a:endParaRPr>
          </a:p>
          <a:p>
            <a:endParaRPr lang="en-GB" sz="1800" dirty="0">
              <a:latin typeface="Calibri" panose="020F0502020204030204" pitchFamily="34" charset="0"/>
              <a:ea typeface="Calibri" panose="020F0502020204030204" pitchFamily="34" charset="0"/>
            </a:endParaRPr>
          </a:p>
          <a:p>
            <a:endParaRPr lang="en-GB" sz="1800" dirty="0">
              <a:latin typeface="Calibri" panose="020F0502020204030204" pitchFamily="34" charset="0"/>
              <a:ea typeface="Calibri" panose="020F0502020204030204" pitchFamily="34" charset="0"/>
            </a:endParaRPr>
          </a:p>
          <a:p>
            <a:pPr marL="0" indent="0">
              <a:buNone/>
            </a:pPr>
            <a:r>
              <a:rPr lang="en-GB" sz="1800" dirty="0">
                <a:latin typeface="Calibri" panose="020F0502020204030204" pitchFamily="34" charset="0"/>
                <a:ea typeface="Calibri" panose="020F0502020204030204" pitchFamily="34" charset="0"/>
              </a:rPr>
              <a:t>	</a:t>
            </a:r>
          </a:p>
        </p:txBody>
      </p:sp>
    </p:spTree>
    <p:extLst>
      <p:ext uri="{BB962C8B-B14F-4D97-AF65-F5344CB8AC3E}">
        <p14:creationId xmlns:p14="http://schemas.microsoft.com/office/powerpoint/2010/main" val="41551610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5FB11-3B95-46B5-A917-546E392A2EC8}"/>
              </a:ext>
            </a:extLst>
          </p:cNvPr>
          <p:cNvSpPr>
            <a:spLocks noGrp="1"/>
          </p:cNvSpPr>
          <p:nvPr>
            <p:ph type="title"/>
          </p:nvPr>
        </p:nvSpPr>
        <p:spPr>
          <a:xfrm>
            <a:off x="457200" y="274638"/>
            <a:ext cx="8229600" cy="1143000"/>
          </a:xfrm>
        </p:spPr>
        <p:txBody>
          <a:bodyPr anchor="ctr">
            <a:normAutofit/>
          </a:bodyPr>
          <a:lstStyle/>
          <a:p>
            <a:pPr>
              <a:lnSpc>
                <a:spcPct val="90000"/>
              </a:lnSpc>
            </a:pPr>
            <a:r>
              <a:rPr lang="en-GB" dirty="0"/>
              <a:t>Moving towards National Averages</a:t>
            </a:r>
            <a:br>
              <a:rPr lang="en-GB" dirty="0"/>
            </a:br>
            <a:endParaRPr lang="en-GB" dirty="0"/>
          </a:p>
        </p:txBody>
      </p:sp>
      <p:sp>
        <p:nvSpPr>
          <p:cNvPr id="3" name="Content Placeholder 2">
            <a:extLst>
              <a:ext uri="{FF2B5EF4-FFF2-40B4-BE49-F238E27FC236}">
                <a16:creationId xmlns:a16="http://schemas.microsoft.com/office/drawing/2014/main" id="{BB1603A5-0739-4B97-ADAE-A3F98C093A24}"/>
              </a:ext>
            </a:extLst>
          </p:cNvPr>
          <p:cNvSpPr>
            <a:spLocks noGrp="1"/>
          </p:cNvSpPr>
          <p:nvPr>
            <p:ph sz="half" idx="1"/>
          </p:nvPr>
        </p:nvSpPr>
        <p:spPr>
          <a:xfrm>
            <a:off x="137711" y="1099765"/>
            <a:ext cx="4038600" cy="5621709"/>
          </a:xfrm>
        </p:spPr>
        <p:txBody>
          <a:bodyPr>
            <a:normAutofit lnSpcReduction="10000"/>
          </a:bodyPr>
          <a:lstStyle/>
          <a:p>
            <a:pPr marL="0" indent="0">
              <a:lnSpc>
                <a:spcPct val="90000"/>
              </a:lnSpc>
              <a:buNone/>
            </a:pPr>
            <a:endParaRPr lang="en-GB" sz="1300" dirty="0"/>
          </a:p>
          <a:p>
            <a:pPr marL="0" indent="0">
              <a:lnSpc>
                <a:spcPct val="90000"/>
              </a:lnSpc>
              <a:buNone/>
            </a:pPr>
            <a:r>
              <a:rPr lang="en-GB" sz="1300" dirty="0"/>
              <a:t>Based on the 2021 SEN return if Kent reflected national average today then there would be:</a:t>
            </a:r>
          </a:p>
          <a:p>
            <a:pPr marL="0" indent="0">
              <a:lnSpc>
                <a:spcPct val="90000"/>
              </a:lnSpc>
              <a:buNone/>
            </a:pPr>
            <a:r>
              <a:rPr lang="en-GB" sz="1300" dirty="0"/>
              <a:t>	</a:t>
            </a:r>
          </a:p>
          <a:p>
            <a:pPr marL="0" indent="0">
              <a:lnSpc>
                <a:spcPct val="90000"/>
              </a:lnSpc>
              <a:buNone/>
            </a:pPr>
            <a:endParaRPr lang="en-GB" sz="1300" dirty="0"/>
          </a:p>
          <a:p>
            <a:pPr marL="0" indent="0">
              <a:lnSpc>
                <a:spcPct val="90000"/>
              </a:lnSpc>
              <a:buNone/>
            </a:pPr>
            <a:r>
              <a:rPr lang="en-GB" sz="1300" dirty="0"/>
              <a:t>1,900 less children in specialist provision (special schools &amp; independent schools)</a:t>
            </a:r>
          </a:p>
          <a:p>
            <a:pPr marL="0" indent="0">
              <a:lnSpc>
                <a:spcPct val="90000"/>
              </a:lnSpc>
              <a:buNone/>
            </a:pPr>
            <a:r>
              <a:rPr lang="en-GB" sz="1300" dirty="0"/>
              <a:t>	</a:t>
            </a:r>
          </a:p>
          <a:p>
            <a:pPr marL="0" indent="0">
              <a:lnSpc>
                <a:spcPct val="90000"/>
              </a:lnSpc>
              <a:buNone/>
            </a:pPr>
            <a:r>
              <a:rPr lang="en-GB" sz="1300" dirty="0"/>
              <a:t>600 less children supported in SRPs</a:t>
            </a:r>
          </a:p>
          <a:p>
            <a:pPr marL="0" indent="0">
              <a:lnSpc>
                <a:spcPct val="90000"/>
              </a:lnSpc>
              <a:buNone/>
            </a:pPr>
            <a:r>
              <a:rPr lang="en-GB" sz="1300" dirty="0"/>
              <a:t>	</a:t>
            </a:r>
          </a:p>
          <a:p>
            <a:pPr marL="0" indent="0">
              <a:lnSpc>
                <a:spcPct val="90000"/>
              </a:lnSpc>
              <a:buNone/>
            </a:pPr>
            <a:endParaRPr lang="en-GB" sz="1300" dirty="0"/>
          </a:p>
          <a:p>
            <a:pPr marL="0" indent="0">
              <a:lnSpc>
                <a:spcPct val="90000"/>
              </a:lnSpc>
              <a:buNone/>
            </a:pPr>
            <a:r>
              <a:rPr lang="en-GB" sz="1300" dirty="0"/>
              <a:t>800 more children with EHCPs in mainstream </a:t>
            </a:r>
          </a:p>
          <a:p>
            <a:pPr marL="0" indent="0">
              <a:lnSpc>
                <a:spcPct val="90000"/>
              </a:lnSpc>
              <a:buNone/>
            </a:pPr>
            <a:r>
              <a:rPr lang="en-GB" sz="1300" dirty="0"/>
              <a:t>	</a:t>
            </a:r>
          </a:p>
          <a:p>
            <a:pPr marL="0" indent="0">
              <a:lnSpc>
                <a:spcPct val="90000"/>
              </a:lnSpc>
              <a:buNone/>
            </a:pPr>
            <a:endParaRPr lang="en-GB" sz="1300" dirty="0"/>
          </a:p>
          <a:p>
            <a:pPr marL="0" indent="0">
              <a:lnSpc>
                <a:spcPct val="90000"/>
              </a:lnSpc>
              <a:buNone/>
            </a:pPr>
            <a:r>
              <a:rPr lang="en-GB" sz="1300" dirty="0"/>
              <a:t>1,700 more children supported at SEN support level</a:t>
            </a:r>
          </a:p>
          <a:p>
            <a:pPr marL="0" indent="0">
              <a:lnSpc>
                <a:spcPct val="90000"/>
              </a:lnSpc>
              <a:buNone/>
            </a:pPr>
            <a:r>
              <a:rPr lang="en-GB" sz="1300" dirty="0"/>
              <a:t>	</a:t>
            </a:r>
          </a:p>
          <a:p>
            <a:pPr marL="0" indent="0">
              <a:lnSpc>
                <a:spcPct val="90000"/>
              </a:lnSpc>
              <a:buNone/>
            </a:pPr>
            <a:r>
              <a:rPr lang="en-GB" sz="1300" dirty="0"/>
              <a:t>	</a:t>
            </a:r>
          </a:p>
          <a:p>
            <a:pPr marL="0" indent="0">
              <a:lnSpc>
                <a:spcPct val="90000"/>
              </a:lnSpc>
              <a:buNone/>
            </a:pPr>
            <a:r>
              <a:rPr lang="en-GB" sz="1300" dirty="0"/>
              <a:t>Would this achieve  breakeven? Yes </a:t>
            </a:r>
          </a:p>
          <a:p>
            <a:pPr marL="0" indent="0">
              <a:lnSpc>
                <a:spcPct val="90000"/>
              </a:lnSpc>
              <a:buNone/>
            </a:pPr>
            <a:endParaRPr lang="en-GB" sz="1300" dirty="0"/>
          </a:p>
          <a:p>
            <a:pPr marL="0" indent="0">
              <a:lnSpc>
                <a:spcPct val="90000"/>
              </a:lnSpc>
              <a:buNone/>
            </a:pPr>
            <a:r>
              <a:rPr lang="en-GB" sz="1300" dirty="0"/>
              <a:t>Is this aim realistic??</a:t>
            </a:r>
          </a:p>
          <a:p>
            <a:pPr marL="0" indent="0">
              <a:lnSpc>
                <a:spcPct val="90000"/>
              </a:lnSpc>
              <a:buNone/>
            </a:pPr>
            <a:endParaRPr lang="en-GB" sz="1300" dirty="0"/>
          </a:p>
          <a:p>
            <a:pPr marL="0" indent="0">
              <a:lnSpc>
                <a:spcPct val="90000"/>
              </a:lnSpc>
              <a:buNone/>
            </a:pPr>
            <a:r>
              <a:rPr lang="en-GB" sz="1300" dirty="0"/>
              <a:t>How do we build a sustainable SEN support system which can support this?</a:t>
            </a:r>
          </a:p>
          <a:p>
            <a:pPr marL="0" indent="0">
              <a:lnSpc>
                <a:spcPct val="90000"/>
              </a:lnSpc>
              <a:buNone/>
            </a:pPr>
            <a:endParaRPr lang="en-GB" sz="1300" dirty="0"/>
          </a:p>
          <a:p>
            <a:pPr marL="0" indent="0">
              <a:lnSpc>
                <a:spcPct val="90000"/>
              </a:lnSpc>
              <a:buNone/>
            </a:pPr>
            <a:endParaRPr lang="en-GB" sz="1300" dirty="0"/>
          </a:p>
          <a:p>
            <a:pPr marL="0" indent="0">
              <a:lnSpc>
                <a:spcPct val="90000"/>
              </a:lnSpc>
              <a:buNone/>
            </a:pPr>
            <a:endParaRPr lang="en-GB" sz="1300" dirty="0"/>
          </a:p>
          <a:p>
            <a:pPr marL="0" indent="0">
              <a:lnSpc>
                <a:spcPct val="90000"/>
              </a:lnSpc>
              <a:buNone/>
            </a:pPr>
            <a:r>
              <a:rPr lang="en-GB" sz="1300" dirty="0"/>
              <a:t>	</a:t>
            </a:r>
          </a:p>
        </p:txBody>
      </p:sp>
      <p:pic>
        <p:nvPicPr>
          <p:cNvPr id="4" name="Picture 3">
            <a:extLst>
              <a:ext uri="{FF2B5EF4-FFF2-40B4-BE49-F238E27FC236}">
                <a16:creationId xmlns:a16="http://schemas.microsoft.com/office/drawing/2014/main" id="{230434D5-A3EA-4114-A4D6-8AF1168B4C89}"/>
              </a:ext>
            </a:extLst>
          </p:cNvPr>
          <p:cNvPicPr>
            <a:picLocks noChangeAspect="1"/>
          </p:cNvPicPr>
          <p:nvPr/>
        </p:nvPicPr>
        <p:blipFill>
          <a:blip r:embed="rId2"/>
          <a:stretch>
            <a:fillRect/>
          </a:stretch>
        </p:blipFill>
        <p:spPr>
          <a:xfrm>
            <a:off x="4176311" y="2123728"/>
            <a:ext cx="4753777" cy="2796339"/>
          </a:xfrm>
          <a:prstGeom prst="rect">
            <a:avLst/>
          </a:prstGeom>
          <a:noFill/>
        </p:spPr>
      </p:pic>
      <p:sp>
        <p:nvSpPr>
          <p:cNvPr id="9" name="Slide Number Placeholder 4">
            <a:extLst>
              <a:ext uri="{FF2B5EF4-FFF2-40B4-BE49-F238E27FC236}">
                <a16:creationId xmlns:a16="http://schemas.microsoft.com/office/drawing/2014/main" id="{B9DE0A20-937D-4F80-99BB-4CD92523A61A}"/>
              </a:ext>
            </a:extLst>
          </p:cNvPr>
          <p:cNvSpPr>
            <a:spLocks noGrp="1"/>
          </p:cNvSpPr>
          <p:nvPr>
            <p:ph type="sldNum" sz="quarter" idx="12"/>
          </p:nvPr>
        </p:nvSpPr>
        <p:spPr>
          <a:xfrm>
            <a:off x="6553200" y="6356350"/>
            <a:ext cx="2133600" cy="365125"/>
          </a:xfrm>
        </p:spPr>
        <p:txBody>
          <a:bodyPr/>
          <a:lstStyle/>
          <a:p>
            <a:pPr>
              <a:spcAft>
                <a:spcPts val="600"/>
              </a:spcAft>
            </a:pPr>
            <a:fld id="{C06B74C9-1984-4309-B629-64A9E2680539}" type="slidenum">
              <a:rPr lang="en-GB" smtClean="0"/>
              <a:pPr>
                <a:spcAft>
                  <a:spcPts val="600"/>
                </a:spcAft>
              </a:pPr>
              <a:t>38</a:t>
            </a:fld>
            <a:endParaRPr lang="en-GB"/>
          </a:p>
        </p:txBody>
      </p:sp>
      <p:sp>
        <p:nvSpPr>
          <p:cNvPr id="5" name="TextBox 4">
            <a:extLst>
              <a:ext uri="{FF2B5EF4-FFF2-40B4-BE49-F238E27FC236}">
                <a16:creationId xmlns:a16="http://schemas.microsoft.com/office/drawing/2014/main" id="{B85C8511-5224-40F4-BDFA-4BFBA7D086AE}"/>
              </a:ext>
            </a:extLst>
          </p:cNvPr>
          <p:cNvSpPr txBox="1"/>
          <p:nvPr/>
        </p:nvSpPr>
        <p:spPr>
          <a:xfrm>
            <a:off x="4302147" y="2459241"/>
            <a:ext cx="4258816" cy="369332"/>
          </a:xfrm>
          <a:prstGeom prst="rect">
            <a:avLst/>
          </a:prstGeom>
          <a:noFill/>
        </p:spPr>
        <p:txBody>
          <a:bodyPr wrap="square" rtlCol="0">
            <a:spAutoFit/>
          </a:bodyPr>
          <a:lstStyle/>
          <a:p>
            <a:r>
              <a:rPr lang="en-GB" dirty="0">
                <a:solidFill>
                  <a:srgbClr val="FF0000"/>
                </a:solidFill>
              </a:rPr>
              <a:t>MODEL ONLY</a:t>
            </a:r>
          </a:p>
        </p:txBody>
      </p:sp>
      <p:sp>
        <p:nvSpPr>
          <p:cNvPr id="6" name="Oval 5">
            <a:extLst>
              <a:ext uri="{FF2B5EF4-FFF2-40B4-BE49-F238E27FC236}">
                <a16:creationId xmlns:a16="http://schemas.microsoft.com/office/drawing/2014/main" id="{71C893CB-1C19-40E9-8A7D-70BAF6F52D4F}"/>
              </a:ext>
            </a:extLst>
          </p:cNvPr>
          <p:cNvSpPr/>
          <p:nvPr/>
        </p:nvSpPr>
        <p:spPr>
          <a:xfrm>
            <a:off x="7425056" y="2996952"/>
            <a:ext cx="762591"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Arrow Connector 7">
            <a:extLst>
              <a:ext uri="{FF2B5EF4-FFF2-40B4-BE49-F238E27FC236}">
                <a16:creationId xmlns:a16="http://schemas.microsoft.com/office/drawing/2014/main" id="{A07B2861-A6A8-47B2-89C3-38B2B0BED528}"/>
              </a:ext>
            </a:extLst>
          </p:cNvPr>
          <p:cNvCxnSpPr>
            <a:cxnSpLocks/>
          </p:cNvCxnSpPr>
          <p:nvPr/>
        </p:nvCxnSpPr>
        <p:spPr>
          <a:xfrm flipH="1" flipV="1">
            <a:off x="7164288" y="1602304"/>
            <a:ext cx="482629" cy="13946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8B315994-4E88-4B66-9E56-48E68EA5AC53}"/>
              </a:ext>
            </a:extLst>
          </p:cNvPr>
          <p:cNvSpPr txBox="1"/>
          <p:nvPr/>
        </p:nvSpPr>
        <p:spPr>
          <a:xfrm>
            <a:off x="4716016" y="1024732"/>
            <a:ext cx="3844947" cy="923330"/>
          </a:xfrm>
          <a:prstGeom prst="rect">
            <a:avLst/>
          </a:prstGeom>
          <a:noFill/>
        </p:spPr>
        <p:txBody>
          <a:bodyPr wrap="square" rtlCol="0">
            <a:spAutoFit/>
          </a:bodyPr>
          <a:lstStyle/>
          <a:p>
            <a:r>
              <a:rPr lang="en-GB" dirty="0"/>
              <a:t>This assume the average cost of special school place remains static…is this realistic? </a:t>
            </a:r>
          </a:p>
        </p:txBody>
      </p:sp>
    </p:spTree>
    <p:extLst>
      <p:ext uri="{BB962C8B-B14F-4D97-AF65-F5344CB8AC3E}">
        <p14:creationId xmlns:p14="http://schemas.microsoft.com/office/powerpoint/2010/main" val="1174683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5FB11-3B95-46B5-A917-546E392A2EC8}"/>
              </a:ext>
            </a:extLst>
          </p:cNvPr>
          <p:cNvSpPr>
            <a:spLocks noGrp="1"/>
          </p:cNvSpPr>
          <p:nvPr>
            <p:ph type="title"/>
          </p:nvPr>
        </p:nvSpPr>
        <p:spPr>
          <a:xfrm>
            <a:off x="467544" y="404664"/>
            <a:ext cx="7886700" cy="627048"/>
          </a:xfrm>
        </p:spPr>
        <p:txBody>
          <a:bodyPr>
            <a:normAutofit fontScale="90000"/>
          </a:bodyPr>
          <a:lstStyle/>
          <a:p>
            <a:r>
              <a:rPr lang="en-GB" sz="3300" dirty="0">
                <a:ea typeface="Calibri" panose="020F0502020204030204" pitchFamily="34" charset="0"/>
                <a:cs typeface="Times New Roman" panose="02020603050405020304" pitchFamily="18" charset="0"/>
              </a:rPr>
              <a:t>Moving towards National Averages</a:t>
            </a:r>
            <a:br>
              <a:rPr lang="en-GB" sz="3300" dirty="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BB1603A5-0739-4B97-ADAE-A3F98C093A24}"/>
              </a:ext>
            </a:extLst>
          </p:cNvPr>
          <p:cNvSpPr>
            <a:spLocks noGrp="1"/>
          </p:cNvSpPr>
          <p:nvPr>
            <p:ph idx="1"/>
          </p:nvPr>
        </p:nvSpPr>
        <p:spPr>
          <a:xfrm>
            <a:off x="467544" y="908720"/>
            <a:ext cx="7886700" cy="5390692"/>
          </a:xfrm>
        </p:spPr>
        <p:txBody>
          <a:bodyPr>
            <a:noAutofit/>
          </a:bodyPr>
          <a:lstStyle/>
          <a:p>
            <a:pPr marL="257175" indent="-257175">
              <a:buFont typeface="Symbol" panose="05050102010706020507" pitchFamily="18" charset="2"/>
              <a:buChar char=""/>
            </a:pPr>
            <a:endParaRPr lang="en-GB" sz="1800" dirty="0">
              <a:latin typeface="Calibri" panose="020F0502020204030204" pitchFamily="34" charset="0"/>
              <a:ea typeface="Calibri" panose="020F0502020204030204" pitchFamily="34" charset="0"/>
            </a:endParaRPr>
          </a:p>
          <a:p>
            <a:pPr marL="0" indent="0">
              <a:buNone/>
            </a:pPr>
            <a:r>
              <a:rPr lang="en-GB" sz="1800" dirty="0">
                <a:latin typeface="Calibri" panose="020F0502020204030204" pitchFamily="34" charset="0"/>
                <a:ea typeface="Calibri" panose="020F0502020204030204" pitchFamily="34" charset="0"/>
              </a:rPr>
              <a:t>	</a:t>
            </a:r>
          </a:p>
        </p:txBody>
      </p:sp>
      <p:sp>
        <p:nvSpPr>
          <p:cNvPr id="7" name="TextBox 6">
            <a:extLst>
              <a:ext uri="{FF2B5EF4-FFF2-40B4-BE49-F238E27FC236}">
                <a16:creationId xmlns:a16="http://schemas.microsoft.com/office/drawing/2014/main" id="{47219A61-307D-49CE-BC95-EB33D0388C60}"/>
              </a:ext>
            </a:extLst>
          </p:cNvPr>
          <p:cNvSpPr txBox="1"/>
          <p:nvPr/>
        </p:nvSpPr>
        <p:spPr>
          <a:xfrm>
            <a:off x="502329" y="908720"/>
            <a:ext cx="8208912" cy="1200329"/>
          </a:xfrm>
          <a:prstGeom prst="rect">
            <a:avLst/>
          </a:prstGeom>
          <a:noFill/>
        </p:spPr>
        <p:txBody>
          <a:bodyPr wrap="square" rtlCol="0">
            <a:spAutoFit/>
          </a:bodyPr>
          <a:lstStyle/>
          <a:p>
            <a:pPr marL="285750" indent="-285750">
              <a:buFont typeface="Arial" panose="020B0604020202020204" pitchFamily="34" charset="0"/>
              <a:buChar char="•"/>
            </a:pPr>
            <a:r>
              <a:rPr lang="en-GB" dirty="0"/>
              <a:t>If the number of EHCPs grew in line with national average and….</a:t>
            </a:r>
          </a:p>
          <a:p>
            <a:pPr marL="285750" indent="-285750">
              <a:buFont typeface="Arial" panose="020B0604020202020204" pitchFamily="34" charset="0"/>
              <a:buChar char="•"/>
            </a:pPr>
            <a:r>
              <a:rPr lang="en-GB" dirty="0"/>
              <a:t>Kent flatten the growth in the number of children supported in specialist provision how long would it take to get to breakeven? Is this reasonable? And how realistic?</a:t>
            </a:r>
          </a:p>
          <a:p>
            <a:pPr marL="285750" indent="-285750">
              <a:buFont typeface="Arial" panose="020B0604020202020204" pitchFamily="34" charset="0"/>
              <a:buChar char="•"/>
            </a:pPr>
            <a:endParaRPr lang="en-GB" dirty="0"/>
          </a:p>
        </p:txBody>
      </p:sp>
      <p:pic>
        <p:nvPicPr>
          <p:cNvPr id="9" name="Picture 8">
            <a:extLst>
              <a:ext uri="{FF2B5EF4-FFF2-40B4-BE49-F238E27FC236}">
                <a16:creationId xmlns:a16="http://schemas.microsoft.com/office/drawing/2014/main" id="{45FB8DE3-410A-44BF-8B74-09C8B10A2F2B}"/>
              </a:ext>
            </a:extLst>
          </p:cNvPr>
          <p:cNvPicPr>
            <a:picLocks noChangeAspect="1"/>
          </p:cNvPicPr>
          <p:nvPr/>
        </p:nvPicPr>
        <p:blipFill>
          <a:blip r:embed="rId2"/>
          <a:stretch>
            <a:fillRect/>
          </a:stretch>
        </p:blipFill>
        <p:spPr>
          <a:xfrm>
            <a:off x="290922" y="1805280"/>
            <a:ext cx="8239944" cy="4392876"/>
          </a:xfrm>
          <a:prstGeom prst="rect">
            <a:avLst/>
          </a:prstGeom>
        </p:spPr>
      </p:pic>
    </p:spTree>
    <p:extLst>
      <p:ext uri="{BB962C8B-B14F-4D97-AF65-F5344CB8AC3E}">
        <p14:creationId xmlns:p14="http://schemas.microsoft.com/office/powerpoint/2010/main" val="1841371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92" y="0"/>
            <a:ext cx="8229600" cy="1143000"/>
          </a:xfrm>
        </p:spPr>
        <p:txBody>
          <a:bodyPr>
            <a:normAutofit/>
          </a:bodyPr>
          <a:lstStyle/>
          <a:p>
            <a:r>
              <a:rPr lang="en-GB" sz="3200" dirty="0"/>
              <a:t>Main areas of Spend on High Needs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4</a:t>
            </a:fld>
            <a:endParaRPr lang="en-GB" dirty="0"/>
          </a:p>
        </p:txBody>
      </p:sp>
      <p:pic>
        <p:nvPicPr>
          <p:cNvPr id="7" name="Picture 6">
            <a:extLst>
              <a:ext uri="{FF2B5EF4-FFF2-40B4-BE49-F238E27FC236}">
                <a16:creationId xmlns:a16="http://schemas.microsoft.com/office/drawing/2014/main" id="{01A14053-B13A-4B09-ACE7-D172174D65D5}"/>
              </a:ext>
            </a:extLst>
          </p:cNvPr>
          <p:cNvPicPr>
            <a:picLocks noChangeAspect="1"/>
          </p:cNvPicPr>
          <p:nvPr/>
        </p:nvPicPr>
        <p:blipFill>
          <a:blip r:embed="rId2"/>
          <a:stretch>
            <a:fillRect/>
          </a:stretch>
        </p:blipFill>
        <p:spPr>
          <a:xfrm>
            <a:off x="1182957" y="3742145"/>
            <a:ext cx="6448425" cy="2181225"/>
          </a:xfrm>
          <a:prstGeom prst="rect">
            <a:avLst/>
          </a:prstGeom>
        </p:spPr>
      </p:pic>
      <p:graphicFrame>
        <p:nvGraphicFramePr>
          <p:cNvPr id="8" name="Table 7">
            <a:extLst>
              <a:ext uri="{FF2B5EF4-FFF2-40B4-BE49-F238E27FC236}">
                <a16:creationId xmlns:a16="http://schemas.microsoft.com/office/drawing/2014/main" id="{F2F23BCF-AC37-4862-84B0-BC2A5127D590}"/>
              </a:ext>
            </a:extLst>
          </p:cNvPr>
          <p:cNvGraphicFramePr>
            <a:graphicFrameLocks noGrp="1"/>
          </p:cNvGraphicFramePr>
          <p:nvPr>
            <p:extLst>
              <p:ext uri="{D42A27DB-BD31-4B8C-83A1-F6EECF244321}">
                <p14:modId xmlns:p14="http://schemas.microsoft.com/office/powerpoint/2010/main" val="3962908260"/>
              </p:ext>
            </p:extLst>
          </p:nvPr>
        </p:nvGraphicFramePr>
        <p:xfrm>
          <a:off x="1043608" y="1141617"/>
          <a:ext cx="6727124" cy="2191707"/>
        </p:xfrm>
        <a:graphic>
          <a:graphicData uri="http://schemas.openxmlformats.org/drawingml/2006/table">
            <a:tbl>
              <a:tblPr firstRow="1" firstCol="1" bandRow="1"/>
              <a:tblGrid>
                <a:gridCol w="2515744">
                  <a:extLst>
                    <a:ext uri="{9D8B030D-6E8A-4147-A177-3AD203B41FA5}">
                      <a16:colId xmlns:a16="http://schemas.microsoft.com/office/drawing/2014/main" val="1176640050"/>
                    </a:ext>
                  </a:extLst>
                </a:gridCol>
                <a:gridCol w="842276">
                  <a:extLst>
                    <a:ext uri="{9D8B030D-6E8A-4147-A177-3AD203B41FA5}">
                      <a16:colId xmlns:a16="http://schemas.microsoft.com/office/drawing/2014/main" val="2463306445"/>
                    </a:ext>
                  </a:extLst>
                </a:gridCol>
                <a:gridCol w="842276">
                  <a:extLst>
                    <a:ext uri="{9D8B030D-6E8A-4147-A177-3AD203B41FA5}">
                      <a16:colId xmlns:a16="http://schemas.microsoft.com/office/drawing/2014/main" val="3879806854"/>
                    </a:ext>
                  </a:extLst>
                </a:gridCol>
                <a:gridCol w="842276">
                  <a:extLst>
                    <a:ext uri="{9D8B030D-6E8A-4147-A177-3AD203B41FA5}">
                      <a16:colId xmlns:a16="http://schemas.microsoft.com/office/drawing/2014/main" val="1479673623"/>
                    </a:ext>
                  </a:extLst>
                </a:gridCol>
                <a:gridCol w="842276">
                  <a:extLst>
                    <a:ext uri="{9D8B030D-6E8A-4147-A177-3AD203B41FA5}">
                      <a16:colId xmlns:a16="http://schemas.microsoft.com/office/drawing/2014/main" val="1211923675"/>
                    </a:ext>
                  </a:extLst>
                </a:gridCol>
                <a:gridCol w="842276">
                  <a:extLst>
                    <a:ext uri="{9D8B030D-6E8A-4147-A177-3AD203B41FA5}">
                      <a16:colId xmlns:a16="http://schemas.microsoft.com/office/drawing/2014/main" val="1180154486"/>
                    </a:ext>
                  </a:extLst>
                </a:gridCol>
              </a:tblGrid>
              <a:tr h="0">
                <a:tc>
                  <a:txBody>
                    <a:bodyPr/>
                    <a:lstStyle/>
                    <a:p>
                      <a:pPr>
                        <a:lnSpc>
                          <a:spcPct val="115000"/>
                        </a:lnSpc>
                        <a:spcAft>
                          <a:spcPts val="100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lnSpc>
                          <a:spcPct val="115000"/>
                        </a:lnSpc>
                        <a:spcAft>
                          <a:spcPts val="0"/>
                        </a:spcAft>
                      </a:pPr>
                      <a:r>
                        <a:rPr lang="en-GB"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2017-18</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Actuals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200" b="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lnSpc>
                          <a:spcPct val="115000"/>
                        </a:lnSpc>
                        <a:spcAft>
                          <a:spcPts val="0"/>
                        </a:spcAft>
                      </a:pPr>
                      <a:r>
                        <a:rPr lang="en-GB"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2018-19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Actuals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200" b="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lnSpc>
                          <a:spcPct val="115000"/>
                        </a:lnSpc>
                        <a:spcAft>
                          <a:spcPts val="0"/>
                        </a:spcAft>
                      </a:pPr>
                      <a:r>
                        <a:rPr lang="en-GB"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2019-20 Actuals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200" b="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lnSpc>
                          <a:spcPct val="115000"/>
                        </a:lnSpc>
                        <a:spcAft>
                          <a:spcPts val="0"/>
                        </a:spcAft>
                      </a:pPr>
                      <a:r>
                        <a:rPr lang="en-GB"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2020-21 Actuals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200" b="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lnSpc>
                          <a:spcPct val="115000"/>
                        </a:lnSpc>
                        <a:spcAft>
                          <a:spcPts val="0"/>
                        </a:spcAft>
                      </a:pPr>
                      <a:r>
                        <a:rPr lang="en-GB"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2021-22 Forecast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200" b="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827138202"/>
                  </a:ext>
                </a:extLst>
              </a:tr>
              <a:tr h="0">
                <a:tc>
                  <a:txBody>
                    <a:bodyPr/>
                    <a:lstStyle/>
                    <a:p>
                      <a:pPr>
                        <a:lnSpc>
                          <a:spcPct val="115000"/>
                        </a:lnSpc>
                        <a:spcAft>
                          <a:spcPts val="100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High Needs Block DSG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182.0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201.3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204.0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222.9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248.4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1416306"/>
                  </a:ext>
                </a:extLst>
              </a:tr>
              <a:tr h="0">
                <a:tc>
                  <a:txBody>
                    <a:bodyPr/>
                    <a:lstStyle/>
                    <a:p>
                      <a:pPr>
                        <a:lnSpc>
                          <a:spcPct val="115000"/>
                        </a:lnSpc>
                        <a:spcAft>
                          <a:spcPts val="100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Transfer from Schools Budgets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8.5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4.4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9.2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9.8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7588837"/>
                  </a:ext>
                </a:extLst>
              </a:tr>
              <a:tr h="0">
                <a:tc>
                  <a:txBody>
                    <a:bodyPr/>
                    <a:lstStyle/>
                    <a:p>
                      <a:pP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Total High Needs income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190.5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205.7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213.2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232.7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258.4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0287474"/>
                  </a:ext>
                </a:extLst>
              </a:tr>
              <a:tr h="0">
                <a:tc>
                  <a:txBody>
                    <a:bodyPr/>
                    <a:lstStyle/>
                    <a:p>
                      <a:pP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6460226"/>
                  </a:ext>
                </a:extLst>
              </a:tr>
              <a:tr h="0">
                <a:tc>
                  <a:txBody>
                    <a:bodyPr/>
                    <a:lstStyle/>
                    <a:p>
                      <a:pP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Total Spend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202.0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212.4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234.0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264.6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298.9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7773767"/>
                  </a:ext>
                </a:extLst>
              </a:tr>
              <a:tr h="0">
                <a:tc>
                  <a:txBody>
                    <a:bodyPr/>
                    <a:lstStyle/>
                    <a:p>
                      <a:pPr>
                        <a:lnSpc>
                          <a:spcPct val="115000"/>
                        </a:lnSpc>
                        <a:spcAft>
                          <a:spcPts val="1000"/>
                        </a:spcAft>
                      </a:pPr>
                      <a:r>
                        <a:rPr lang="en-GB" sz="1200" b="1" dirty="0">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b="1">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b="1">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b="1">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b="1">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b="1">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8245778"/>
                  </a:ext>
                </a:extLst>
              </a:tr>
              <a:tr h="0">
                <a:tc>
                  <a:txBody>
                    <a:bodyPr/>
                    <a:lstStyle/>
                    <a:p>
                      <a:pPr>
                        <a:lnSpc>
                          <a:spcPct val="115000"/>
                        </a:lnSpc>
                        <a:spcAft>
                          <a:spcPts val="1000"/>
                        </a:spcAft>
                      </a:pPr>
                      <a:r>
                        <a:rPr lang="en-GB" sz="1200" b="1">
                          <a:effectLst/>
                          <a:latin typeface="Arial" panose="020B0604020202020204" pitchFamily="34" charset="0"/>
                          <a:ea typeface="Times New Roman" panose="02020603050405020304" pitchFamily="18" charset="0"/>
                          <a:cs typeface="Times New Roman" panose="02020603050405020304" pitchFamily="18" charset="0"/>
                        </a:rPr>
                        <a:t>Total in-year overspend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b="1">
                          <a:effectLst/>
                          <a:latin typeface="Arial" panose="020B0604020202020204" pitchFamily="34" charset="0"/>
                          <a:ea typeface="Times New Roman" panose="02020603050405020304" pitchFamily="18" charset="0"/>
                          <a:cs typeface="Times New Roman" panose="02020603050405020304" pitchFamily="18" charset="0"/>
                        </a:rPr>
                        <a:t>(11.5)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b="1">
                          <a:effectLst/>
                          <a:latin typeface="Arial" panose="020B0604020202020204" pitchFamily="34" charset="0"/>
                          <a:ea typeface="Times New Roman" panose="02020603050405020304" pitchFamily="18" charset="0"/>
                          <a:cs typeface="Times New Roman" panose="02020603050405020304" pitchFamily="18" charset="0"/>
                        </a:rPr>
                        <a:t>(6.7)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b="1">
                          <a:effectLst/>
                          <a:latin typeface="Arial" panose="020B0604020202020204" pitchFamily="34" charset="0"/>
                          <a:ea typeface="Times New Roman" panose="02020603050405020304" pitchFamily="18" charset="0"/>
                          <a:cs typeface="Times New Roman" panose="02020603050405020304" pitchFamily="18" charset="0"/>
                        </a:rPr>
                        <a:t>(20.8)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b="1">
                          <a:effectLst/>
                          <a:latin typeface="Arial" panose="020B0604020202020204" pitchFamily="34" charset="0"/>
                          <a:ea typeface="Times New Roman" panose="02020603050405020304" pitchFamily="18" charset="0"/>
                          <a:cs typeface="Times New Roman" panose="02020603050405020304" pitchFamily="18" charset="0"/>
                        </a:rPr>
                        <a:t>(31.9)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b="1">
                          <a:effectLst/>
                          <a:latin typeface="Arial" panose="020B0604020202020204" pitchFamily="34" charset="0"/>
                          <a:ea typeface="Times New Roman" panose="02020603050405020304" pitchFamily="18" charset="0"/>
                          <a:cs typeface="Times New Roman" panose="02020603050405020304" pitchFamily="18" charset="0"/>
                        </a:rPr>
                        <a:t>(40.5)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6087007"/>
                  </a:ext>
                </a:extLst>
              </a:tr>
              <a:tr h="0">
                <a:tc>
                  <a:txBody>
                    <a:bodyPr/>
                    <a:lstStyle/>
                    <a:p>
                      <a:pPr>
                        <a:lnSpc>
                          <a:spcPct val="115000"/>
                        </a:lnSpc>
                        <a:spcAft>
                          <a:spcPts val="1000"/>
                        </a:spcAft>
                      </a:pPr>
                      <a:r>
                        <a:rPr lang="en-GB" sz="1200" b="1">
                          <a:effectLst/>
                          <a:latin typeface="Arial" panose="020B0604020202020204" pitchFamily="34" charset="0"/>
                          <a:ea typeface="Times New Roman" panose="02020603050405020304" pitchFamily="18" charset="0"/>
                          <a:cs typeface="Times New Roman" panose="02020603050405020304" pitchFamily="18" charset="0"/>
                        </a:rPr>
                        <a:t>Accumulated deficit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b="1">
                          <a:effectLst/>
                          <a:latin typeface="Arial" panose="020B0604020202020204" pitchFamily="34" charset="0"/>
                          <a:ea typeface="Times New Roman" panose="02020603050405020304" pitchFamily="18" charset="0"/>
                          <a:cs typeface="Times New Roman" panose="02020603050405020304" pitchFamily="18" charset="0"/>
                        </a:rPr>
                        <a:t>(2.1)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b="1">
                          <a:effectLst/>
                          <a:latin typeface="Arial" panose="020B0604020202020204" pitchFamily="34" charset="0"/>
                          <a:ea typeface="Times New Roman" panose="02020603050405020304" pitchFamily="18" charset="0"/>
                          <a:cs typeface="Times New Roman" panose="02020603050405020304" pitchFamily="18" charset="0"/>
                        </a:rPr>
                        <a:t>(8.8)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b="1">
                          <a:effectLst/>
                          <a:latin typeface="Arial" panose="020B0604020202020204" pitchFamily="34" charset="0"/>
                          <a:ea typeface="Times New Roman" panose="02020603050405020304" pitchFamily="18" charset="0"/>
                          <a:cs typeface="Times New Roman" panose="02020603050405020304" pitchFamily="18" charset="0"/>
                        </a:rPr>
                        <a:t>(29.7)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b="1">
                          <a:effectLst/>
                          <a:latin typeface="Arial" panose="020B0604020202020204" pitchFamily="34" charset="0"/>
                          <a:ea typeface="Times New Roman" panose="02020603050405020304" pitchFamily="18" charset="0"/>
                          <a:cs typeface="Times New Roman" panose="02020603050405020304" pitchFamily="18" charset="0"/>
                        </a:rPr>
                        <a:t>(61.5)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b="1" dirty="0">
                          <a:effectLst/>
                          <a:latin typeface="Arial" panose="020B0604020202020204" pitchFamily="34" charset="0"/>
                          <a:ea typeface="Times New Roman" panose="02020603050405020304" pitchFamily="18" charset="0"/>
                          <a:cs typeface="Times New Roman" panose="02020603050405020304" pitchFamily="18" charset="0"/>
                        </a:rPr>
                        <a:t>(102.0)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0728795"/>
                  </a:ext>
                </a:extLst>
              </a:tr>
            </a:tbl>
          </a:graphicData>
        </a:graphic>
      </p:graphicFrame>
    </p:spTree>
    <p:extLst>
      <p:ext uri="{BB962C8B-B14F-4D97-AF65-F5344CB8AC3E}">
        <p14:creationId xmlns:p14="http://schemas.microsoft.com/office/powerpoint/2010/main" val="757208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Impact on Related Council Budgets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5</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611560" y="1411029"/>
            <a:ext cx="8229600" cy="474766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600" dirty="0">
              <a:solidFill>
                <a:schemeClr val="accent2"/>
              </a:solidFill>
            </a:endParaRPr>
          </a:p>
          <a:p>
            <a:pPr marL="0" indent="0">
              <a:buNone/>
            </a:pPr>
            <a:endParaRPr lang="en-GB" altLang="en-US" sz="1600" dirty="0">
              <a:solidFill>
                <a:schemeClr val="accent2"/>
              </a:solidFill>
            </a:endParaRPr>
          </a:p>
          <a:p>
            <a:pPr marL="0" indent="0">
              <a:buNone/>
            </a:pPr>
            <a:endParaRPr lang="en-GB" altLang="en-US" sz="1600" dirty="0">
              <a:solidFill>
                <a:schemeClr val="accent2"/>
              </a:solidFill>
            </a:endParaRPr>
          </a:p>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6" name="TextBox 5">
            <a:extLst>
              <a:ext uri="{FF2B5EF4-FFF2-40B4-BE49-F238E27FC236}">
                <a16:creationId xmlns:a16="http://schemas.microsoft.com/office/drawing/2014/main" id="{AB47A08B-4079-43EE-9E26-52B6B4B2E994}"/>
              </a:ext>
            </a:extLst>
          </p:cNvPr>
          <p:cNvSpPr txBox="1"/>
          <p:nvPr/>
        </p:nvSpPr>
        <p:spPr>
          <a:xfrm>
            <a:off x="755576" y="1411029"/>
            <a:ext cx="7560840" cy="4801314"/>
          </a:xfrm>
          <a:prstGeom prst="rect">
            <a:avLst/>
          </a:prstGeom>
          <a:noFill/>
        </p:spPr>
        <p:txBody>
          <a:bodyPr wrap="square" rtlCol="0">
            <a:spAutoFit/>
          </a:bodyPr>
          <a:lstStyle/>
          <a:p>
            <a:r>
              <a:rPr lang="en-GB" u="sng" dirty="0">
                <a:solidFill>
                  <a:srgbClr val="4283C4"/>
                </a:solidFill>
              </a:rPr>
              <a:t>Council Funded Services (Council Tax)</a:t>
            </a:r>
          </a:p>
          <a:p>
            <a:pPr marL="285750" indent="-285750">
              <a:buFont typeface="Arial" panose="020B0604020202020204" pitchFamily="34" charset="0"/>
              <a:buChar char="•"/>
            </a:pPr>
            <a:r>
              <a:rPr lang="en-GB" dirty="0"/>
              <a:t>Not all services for SEN are funded from Dedicated Schools Grant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r>
              <a:rPr lang="en-GB" u="sng" dirty="0">
                <a:solidFill>
                  <a:srgbClr val="4283C4"/>
                </a:solidFill>
              </a:rPr>
              <a:t>Capital Grants: Increasing Places </a:t>
            </a:r>
          </a:p>
          <a:p>
            <a:pPr marL="285750" indent="-285750">
              <a:buFont typeface="Arial" panose="020B0604020202020204" pitchFamily="34" charset="0"/>
              <a:buChar char="•"/>
            </a:pPr>
            <a:r>
              <a:rPr lang="en-GB" dirty="0"/>
              <a:t>DFE funding for 2 new Special Schools</a:t>
            </a:r>
          </a:p>
          <a:p>
            <a:pPr marL="285750" indent="-285750">
              <a:buFont typeface="Arial" panose="020B0604020202020204" pitchFamily="34" charset="0"/>
              <a:buChar char="•"/>
            </a:pPr>
            <a:r>
              <a:rPr lang="en-GB" dirty="0"/>
              <a:t>Insufficient Basic need High Needs Capital Funding</a:t>
            </a:r>
          </a:p>
          <a:p>
            <a:pPr marL="285750" indent="-285750">
              <a:buFont typeface="Arial" panose="020B0604020202020204" pitchFamily="34" charset="0"/>
              <a:buChar char="•"/>
            </a:pPr>
            <a:r>
              <a:rPr lang="en-GB" dirty="0"/>
              <a:t>Between 18-19 and 21-22 £26m spend compared to grant of £17.5m</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graphicFrame>
        <p:nvGraphicFramePr>
          <p:cNvPr id="3" name="Table 6">
            <a:extLst>
              <a:ext uri="{FF2B5EF4-FFF2-40B4-BE49-F238E27FC236}">
                <a16:creationId xmlns:a16="http://schemas.microsoft.com/office/drawing/2014/main" id="{BDECFBB8-C6D3-41E6-B4FC-D40304EE39EF}"/>
              </a:ext>
            </a:extLst>
          </p:cNvPr>
          <p:cNvGraphicFramePr>
            <a:graphicFrameLocks noGrp="1"/>
          </p:cNvGraphicFramePr>
          <p:nvPr>
            <p:extLst>
              <p:ext uri="{D42A27DB-BD31-4B8C-83A1-F6EECF244321}">
                <p14:modId xmlns:p14="http://schemas.microsoft.com/office/powerpoint/2010/main" val="1134482372"/>
              </p:ext>
            </p:extLst>
          </p:nvPr>
        </p:nvGraphicFramePr>
        <p:xfrm>
          <a:off x="990600" y="2132856"/>
          <a:ext cx="7162800" cy="1752600"/>
        </p:xfrm>
        <a:graphic>
          <a:graphicData uri="http://schemas.openxmlformats.org/drawingml/2006/table">
            <a:tbl>
              <a:tblPr firstRow="1" bandRow="1">
                <a:tableStyleId>{5C22544A-7EE6-4342-B048-85BDC9FD1C3A}</a:tableStyleId>
              </a:tblPr>
              <a:tblGrid>
                <a:gridCol w="3168352">
                  <a:extLst>
                    <a:ext uri="{9D8B030D-6E8A-4147-A177-3AD203B41FA5}">
                      <a16:colId xmlns:a16="http://schemas.microsoft.com/office/drawing/2014/main" val="4265389111"/>
                    </a:ext>
                  </a:extLst>
                </a:gridCol>
                <a:gridCol w="1080120">
                  <a:extLst>
                    <a:ext uri="{9D8B030D-6E8A-4147-A177-3AD203B41FA5}">
                      <a16:colId xmlns:a16="http://schemas.microsoft.com/office/drawing/2014/main" val="912150810"/>
                    </a:ext>
                  </a:extLst>
                </a:gridCol>
                <a:gridCol w="936104">
                  <a:extLst>
                    <a:ext uri="{9D8B030D-6E8A-4147-A177-3AD203B41FA5}">
                      <a16:colId xmlns:a16="http://schemas.microsoft.com/office/drawing/2014/main" val="2027682051"/>
                    </a:ext>
                  </a:extLst>
                </a:gridCol>
                <a:gridCol w="1008112">
                  <a:extLst>
                    <a:ext uri="{9D8B030D-6E8A-4147-A177-3AD203B41FA5}">
                      <a16:colId xmlns:a16="http://schemas.microsoft.com/office/drawing/2014/main" val="3240801360"/>
                    </a:ext>
                  </a:extLst>
                </a:gridCol>
                <a:gridCol w="970112">
                  <a:extLst>
                    <a:ext uri="{9D8B030D-6E8A-4147-A177-3AD203B41FA5}">
                      <a16:colId xmlns:a16="http://schemas.microsoft.com/office/drawing/2014/main" val="395043218"/>
                    </a:ext>
                  </a:extLst>
                </a:gridCol>
              </a:tblGrid>
              <a:tr h="370840">
                <a:tc>
                  <a:txBody>
                    <a:bodyPr/>
                    <a:lstStyle/>
                    <a:p>
                      <a:endParaRPr lang="en-GB" dirty="0"/>
                    </a:p>
                  </a:txBody>
                  <a:tcPr/>
                </a:tc>
                <a:tc>
                  <a:txBody>
                    <a:bodyPr/>
                    <a:lstStyle/>
                    <a:p>
                      <a:pPr algn="ctr"/>
                      <a:r>
                        <a:rPr lang="en-GB" dirty="0"/>
                        <a:t>18-19 £’</a:t>
                      </a:r>
                      <a:r>
                        <a:rPr lang="en-GB" dirty="0" err="1"/>
                        <a:t>ms</a:t>
                      </a:r>
                      <a:endParaRPr lang="en-GB" dirty="0"/>
                    </a:p>
                  </a:txBody>
                  <a:tcPr/>
                </a:tc>
                <a:tc>
                  <a:txBody>
                    <a:bodyPr/>
                    <a:lstStyle/>
                    <a:p>
                      <a:pPr algn="ctr"/>
                      <a:r>
                        <a:rPr lang="en-GB" dirty="0"/>
                        <a:t>19-20 £’</a:t>
                      </a:r>
                      <a:r>
                        <a:rPr lang="en-GB" dirty="0" err="1"/>
                        <a:t>ms</a:t>
                      </a:r>
                      <a:endParaRPr lang="en-GB" dirty="0"/>
                    </a:p>
                  </a:txBody>
                  <a:tcPr/>
                </a:tc>
                <a:tc>
                  <a:txBody>
                    <a:bodyPr/>
                    <a:lstStyle/>
                    <a:p>
                      <a:pPr algn="ctr"/>
                      <a:r>
                        <a:rPr lang="en-GB" dirty="0"/>
                        <a:t>20-21 £’</a:t>
                      </a:r>
                      <a:r>
                        <a:rPr lang="en-GB" dirty="0" err="1"/>
                        <a:t>ms</a:t>
                      </a:r>
                      <a:endParaRPr lang="en-GB" dirty="0"/>
                    </a:p>
                  </a:txBody>
                  <a:tcPr/>
                </a:tc>
                <a:tc>
                  <a:txBody>
                    <a:bodyPr/>
                    <a:lstStyle/>
                    <a:p>
                      <a:pPr algn="ctr"/>
                      <a:r>
                        <a:rPr lang="en-GB" dirty="0"/>
                        <a:t>21-22 £’</a:t>
                      </a:r>
                      <a:r>
                        <a:rPr lang="en-GB" dirty="0" err="1"/>
                        <a:t>ms</a:t>
                      </a:r>
                      <a:endParaRPr lang="en-GB" dirty="0"/>
                    </a:p>
                  </a:txBody>
                  <a:tcPr/>
                </a:tc>
                <a:extLst>
                  <a:ext uri="{0D108BD9-81ED-4DB2-BD59-A6C34878D82A}">
                    <a16:rowId xmlns:a16="http://schemas.microsoft.com/office/drawing/2014/main" val="3706827690"/>
                  </a:ext>
                </a:extLst>
              </a:tr>
              <a:tr h="370840">
                <a:tc>
                  <a:txBody>
                    <a:bodyPr/>
                    <a:lstStyle/>
                    <a:p>
                      <a:r>
                        <a:rPr lang="en-GB" dirty="0"/>
                        <a:t>SEN Transport</a:t>
                      </a:r>
                    </a:p>
                  </a:txBody>
                  <a:tcPr/>
                </a:tc>
                <a:tc>
                  <a:txBody>
                    <a:bodyPr/>
                    <a:lstStyle/>
                    <a:p>
                      <a:pPr algn="ctr"/>
                      <a:r>
                        <a:rPr lang="en-GB" dirty="0"/>
                        <a:t>30.2</a:t>
                      </a:r>
                    </a:p>
                  </a:txBody>
                  <a:tcPr/>
                </a:tc>
                <a:tc>
                  <a:txBody>
                    <a:bodyPr/>
                    <a:lstStyle/>
                    <a:p>
                      <a:pPr algn="ctr"/>
                      <a:r>
                        <a:rPr lang="en-GB" dirty="0"/>
                        <a:t>34.6</a:t>
                      </a:r>
                    </a:p>
                  </a:txBody>
                  <a:tcPr/>
                </a:tc>
                <a:tc>
                  <a:txBody>
                    <a:bodyPr/>
                    <a:lstStyle/>
                    <a:p>
                      <a:pPr algn="ctr"/>
                      <a:r>
                        <a:rPr lang="en-GB" dirty="0"/>
                        <a:t>28.6</a:t>
                      </a:r>
                    </a:p>
                  </a:txBody>
                  <a:tcPr/>
                </a:tc>
                <a:tc>
                  <a:txBody>
                    <a:bodyPr/>
                    <a:lstStyle/>
                    <a:p>
                      <a:pPr algn="ctr"/>
                      <a:r>
                        <a:rPr lang="en-GB" dirty="0"/>
                        <a:t>41.8</a:t>
                      </a:r>
                    </a:p>
                  </a:txBody>
                  <a:tcPr/>
                </a:tc>
                <a:extLst>
                  <a:ext uri="{0D108BD9-81ED-4DB2-BD59-A6C34878D82A}">
                    <a16:rowId xmlns:a16="http://schemas.microsoft.com/office/drawing/2014/main" val="3281189421"/>
                  </a:ext>
                </a:extLst>
              </a:tr>
              <a:tr h="370840">
                <a:tc>
                  <a:txBody>
                    <a:bodyPr/>
                    <a:lstStyle/>
                    <a:p>
                      <a:r>
                        <a:rPr lang="en-GB" dirty="0"/>
                        <a:t>SEN Services</a:t>
                      </a:r>
                    </a:p>
                  </a:txBody>
                  <a:tcPr/>
                </a:tc>
                <a:tc>
                  <a:txBody>
                    <a:bodyPr/>
                    <a:lstStyle/>
                    <a:p>
                      <a:pPr algn="ctr"/>
                      <a:r>
                        <a:rPr lang="en-GB" dirty="0"/>
                        <a:t>2.0</a:t>
                      </a:r>
                    </a:p>
                  </a:txBody>
                  <a:tcPr/>
                </a:tc>
                <a:tc>
                  <a:txBody>
                    <a:bodyPr/>
                    <a:lstStyle/>
                    <a:p>
                      <a:pPr algn="ctr"/>
                      <a:r>
                        <a:rPr lang="en-GB" dirty="0"/>
                        <a:t>5.1</a:t>
                      </a:r>
                    </a:p>
                  </a:txBody>
                  <a:tcPr/>
                </a:tc>
                <a:tc>
                  <a:txBody>
                    <a:bodyPr/>
                    <a:lstStyle/>
                    <a:p>
                      <a:pPr algn="ctr"/>
                      <a:r>
                        <a:rPr lang="en-GB" dirty="0"/>
                        <a:t>6.0</a:t>
                      </a:r>
                    </a:p>
                  </a:txBody>
                  <a:tcPr/>
                </a:tc>
                <a:tc>
                  <a:txBody>
                    <a:bodyPr/>
                    <a:lstStyle/>
                    <a:p>
                      <a:pPr algn="ctr"/>
                      <a:r>
                        <a:rPr lang="en-GB" dirty="0"/>
                        <a:t>6.9</a:t>
                      </a:r>
                    </a:p>
                  </a:txBody>
                  <a:tcPr/>
                </a:tc>
                <a:extLst>
                  <a:ext uri="{0D108BD9-81ED-4DB2-BD59-A6C34878D82A}">
                    <a16:rowId xmlns:a16="http://schemas.microsoft.com/office/drawing/2014/main" val="274779332"/>
                  </a:ext>
                </a:extLst>
              </a:tr>
              <a:tr h="370840">
                <a:tc>
                  <a:txBody>
                    <a:bodyPr/>
                    <a:lstStyle/>
                    <a:p>
                      <a:r>
                        <a:rPr lang="en-GB" dirty="0"/>
                        <a:t>Education Psychology</a:t>
                      </a:r>
                    </a:p>
                  </a:txBody>
                  <a:tcPr/>
                </a:tc>
                <a:tc>
                  <a:txBody>
                    <a:bodyPr/>
                    <a:lstStyle/>
                    <a:p>
                      <a:pPr algn="ctr"/>
                      <a:r>
                        <a:rPr lang="en-GB" dirty="0"/>
                        <a:t>2.8</a:t>
                      </a:r>
                    </a:p>
                  </a:txBody>
                  <a:tcPr/>
                </a:tc>
                <a:tc>
                  <a:txBody>
                    <a:bodyPr/>
                    <a:lstStyle/>
                    <a:p>
                      <a:pPr algn="ctr"/>
                      <a:r>
                        <a:rPr lang="en-GB" dirty="0"/>
                        <a:t>2.8</a:t>
                      </a:r>
                    </a:p>
                  </a:txBody>
                  <a:tcPr/>
                </a:tc>
                <a:tc>
                  <a:txBody>
                    <a:bodyPr/>
                    <a:lstStyle/>
                    <a:p>
                      <a:pPr algn="ctr"/>
                      <a:r>
                        <a:rPr lang="en-GB" dirty="0"/>
                        <a:t>4.0</a:t>
                      </a:r>
                    </a:p>
                  </a:txBody>
                  <a:tcPr/>
                </a:tc>
                <a:tc>
                  <a:txBody>
                    <a:bodyPr/>
                    <a:lstStyle/>
                    <a:p>
                      <a:pPr algn="ctr"/>
                      <a:r>
                        <a:rPr lang="en-GB" dirty="0"/>
                        <a:t>4.8</a:t>
                      </a:r>
                    </a:p>
                  </a:txBody>
                  <a:tcPr/>
                </a:tc>
                <a:extLst>
                  <a:ext uri="{0D108BD9-81ED-4DB2-BD59-A6C34878D82A}">
                    <a16:rowId xmlns:a16="http://schemas.microsoft.com/office/drawing/2014/main" val="737758862"/>
                  </a:ext>
                </a:extLst>
              </a:tr>
            </a:tbl>
          </a:graphicData>
        </a:graphic>
      </p:graphicFrame>
    </p:spTree>
    <p:extLst>
      <p:ext uri="{BB962C8B-B14F-4D97-AF65-F5344CB8AC3E}">
        <p14:creationId xmlns:p14="http://schemas.microsoft.com/office/powerpoint/2010/main" val="1728588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156-E583-405F-BCB2-70F31B6CD023}"/>
              </a:ext>
            </a:extLst>
          </p:cNvPr>
          <p:cNvSpPr>
            <a:spLocks noGrp="1"/>
          </p:cNvSpPr>
          <p:nvPr>
            <p:ph type="title"/>
          </p:nvPr>
        </p:nvSpPr>
        <p:spPr/>
        <p:txBody>
          <a:bodyPr>
            <a:normAutofit fontScale="90000"/>
          </a:bodyPr>
          <a:lstStyle/>
          <a:p>
            <a:r>
              <a:rPr lang="en-GB" dirty="0"/>
              <a:t>Predictive Modelling: Current Trend: Number &amp; Age of EHCPs </a:t>
            </a:r>
          </a:p>
        </p:txBody>
      </p:sp>
      <p:sp>
        <p:nvSpPr>
          <p:cNvPr id="4" name="Slide Number Placeholder 3">
            <a:extLst>
              <a:ext uri="{FF2B5EF4-FFF2-40B4-BE49-F238E27FC236}">
                <a16:creationId xmlns:a16="http://schemas.microsoft.com/office/drawing/2014/main" id="{9EEF0DF5-B27A-418C-BB26-EEAF044CECDC}"/>
              </a:ext>
            </a:extLst>
          </p:cNvPr>
          <p:cNvSpPr>
            <a:spLocks noGrp="1"/>
          </p:cNvSpPr>
          <p:nvPr>
            <p:ph type="sldNum" sz="quarter" idx="12"/>
          </p:nvPr>
        </p:nvSpPr>
        <p:spPr/>
        <p:txBody>
          <a:bodyPr/>
          <a:lstStyle/>
          <a:p>
            <a:fld id="{C06B74C9-1984-4309-B629-64A9E2680539}" type="slidenum">
              <a:rPr lang="en-GB" smtClean="0"/>
              <a:pPr/>
              <a:t>6</a:t>
            </a:fld>
            <a:endParaRPr lang="en-GB" dirty="0"/>
          </a:p>
        </p:txBody>
      </p:sp>
      <p:pic>
        <p:nvPicPr>
          <p:cNvPr id="6" name="Picture 5">
            <a:extLst>
              <a:ext uri="{FF2B5EF4-FFF2-40B4-BE49-F238E27FC236}">
                <a16:creationId xmlns:a16="http://schemas.microsoft.com/office/drawing/2014/main" id="{955E093D-3A02-4214-8EC3-6A378E2ADD71}"/>
              </a:ext>
            </a:extLst>
          </p:cNvPr>
          <p:cNvPicPr>
            <a:picLocks noChangeAspect="1"/>
          </p:cNvPicPr>
          <p:nvPr/>
        </p:nvPicPr>
        <p:blipFill>
          <a:blip r:embed="rId2"/>
          <a:stretch>
            <a:fillRect/>
          </a:stretch>
        </p:blipFill>
        <p:spPr>
          <a:xfrm>
            <a:off x="457200" y="1592213"/>
            <a:ext cx="8223317" cy="1836787"/>
          </a:xfrm>
          <a:prstGeom prst="rect">
            <a:avLst/>
          </a:prstGeom>
        </p:spPr>
      </p:pic>
      <p:pic>
        <p:nvPicPr>
          <p:cNvPr id="7" name="Picture 6">
            <a:extLst>
              <a:ext uri="{FF2B5EF4-FFF2-40B4-BE49-F238E27FC236}">
                <a16:creationId xmlns:a16="http://schemas.microsoft.com/office/drawing/2014/main" id="{AC035FD9-9AED-4914-AE95-F298AF96FF74}"/>
              </a:ext>
            </a:extLst>
          </p:cNvPr>
          <p:cNvPicPr>
            <a:picLocks noChangeAspect="1"/>
          </p:cNvPicPr>
          <p:nvPr/>
        </p:nvPicPr>
        <p:blipFill>
          <a:blip r:embed="rId3"/>
          <a:stretch>
            <a:fillRect/>
          </a:stretch>
        </p:blipFill>
        <p:spPr>
          <a:xfrm>
            <a:off x="443611" y="3717032"/>
            <a:ext cx="8223318" cy="2122934"/>
          </a:xfrm>
          <a:prstGeom prst="rect">
            <a:avLst/>
          </a:prstGeom>
        </p:spPr>
      </p:pic>
    </p:spTree>
    <p:extLst>
      <p:ext uri="{BB962C8B-B14F-4D97-AF65-F5344CB8AC3E}">
        <p14:creationId xmlns:p14="http://schemas.microsoft.com/office/powerpoint/2010/main" val="2953395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156-E583-405F-BCB2-70F31B6CD023}"/>
              </a:ext>
            </a:extLst>
          </p:cNvPr>
          <p:cNvSpPr>
            <a:spLocks noGrp="1"/>
          </p:cNvSpPr>
          <p:nvPr>
            <p:ph type="title"/>
          </p:nvPr>
        </p:nvSpPr>
        <p:spPr/>
        <p:txBody>
          <a:bodyPr>
            <a:normAutofit fontScale="90000"/>
          </a:bodyPr>
          <a:lstStyle/>
          <a:p>
            <a:r>
              <a:rPr lang="en-GB" dirty="0"/>
              <a:t>Predictive Modelling: Current Trend: Provision Types Required</a:t>
            </a:r>
          </a:p>
        </p:txBody>
      </p:sp>
      <p:sp>
        <p:nvSpPr>
          <p:cNvPr id="4" name="Slide Number Placeholder 3">
            <a:extLst>
              <a:ext uri="{FF2B5EF4-FFF2-40B4-BE49-F238E27FC236}">
                <a16:creationId xmlns:a16="http://schemas.microsoft.com/office/drawing/2014/main" id="{9EEF0DF5-B27A-418C-BB26-EEAF044CECDC}"/>
              </a:ext>
            </a:extLst>
          </p:cNvPr>
          <p:cNvSpPr>
            <a:spLocks noGrp="1"/>
          </p:cNvSpPr>
          <p:nvPr>
            <p:ph type="sldNum" sz="quarter" idx="12"/>
          </p:nvPr>
        </p:nvSpPr>
        <p:spPr/>
        <p:txBody>
          <a:bodyPr/>
          <a:lstStyle/>
          <a:p>
            <a:fld id="{C06B74C9-1984-4309-B629-64A9E2680539}" type="slidenum">
              <a:rPr lang="en-GB" smtClean="0"/>
              <a:pPr/>
              <a:t>7</a:t>
            </a:fld>
            <a:endParaRPr lang="en-GB" dirty="0"/>
          </a:p>
        </p:txBody>
      </p:sp>
      <p:sp>
        <p:nvSpPr>
          <p:cNvPr id="8" name="Oval 7">
            <a:extLst>
              <a:ext uri="{FF2B5EF4-FFF2-40B4-BE49-F238E27FC236}">
                <a16:creationId xmlns:a16="http://schemas.microsoft.com/office/drawing/2014/main" id="{B968B9EB-3FBB-4FF0-AF5B-6666B19F5BC8}"/>
              </a:ext>
            </a:extLst>
          </p:cNvPr>
          <p:cNvSpPr/>
          <p:nvPr/>
        </p:nvSpPr>
        <p:spPr>
          <a:xfrm>
            <a:off x="2915816" y="4483816"/>
            <a:ext cx="1872208"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0" name="Straight Arrow Connector 9">
            <a:extLst>
              <a:ext uri="{FF2B5EF4-FFF2-40B4-BE49-F238E27FC236}">
                <a16:creationId xmlns:a16="http://schemas.microsoft.com/office/drawing/2014/main" id="{0732AAC0-D2EF-4DC4-87AF-09038B880706}"/>
              </a:ext>
            </a:extLst>
          </p:cNvPr>
          <p:cNvCxnSpPr/>
          <p:nvPr/>
        </p:nvCxnSpPr>
        <p:spPr>
          <a:xfrm flipH="1">
            <a:off x="1997460" y="4797315"/>
            <a:ext cx="1152128" cy="12063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90A2E76C-CD3F-430C-BE9D-3108BC48EA0E}"/>
              </a:ext>
            </a:extLst>
          </p:cNvPr>
          <p:cNvSpPr txBox="1"/>
          <p:nvPr/>
        </p:nvSpPr>
        <p:spPr>
          <a:xfrm>
            <a:off x="251520" y="5733136"/>
            <a:ext cx="1979712" cy="738664"/>
          </a:xfrm>
          <a:prstGeom prst="rect">
            <a:avLst/>
          </a:prstGeom>
          <a:noFill/>
        </p:spPr>
        <p:txBody>
          <a:bodyPr wrap="square" rtlCol="0">
            <a:spAutoFit/>
          </a:bodyPr>
          <a:lstStyle/>
          <a:p>
            <a:r>
              <a:rPr lang="en-GB" sz="1400" dirty="0"/>
              <a:t>The importance of the transfer from School Block</a:t>
            </a:r>
          </a:p>
        </p:txBody>
      </p:sp>
      <p:sp>
        <p:nvSpPr>
          <p:cNvPr id="12" name="TextBox 11">
            <a:extLst>
              <a:ext uri="{FF2B5EF4-FFF2-40B4-BE49-F238E27FC236}">
                <a16:creationId xmlns:a16="http://schemas.microsoft.com/office/drawing/2014/main" id="{DCAE2382-E4EB-4342-AB5D-B1FF973C7652}"/>
              </a:ext>
            </a:extLst>
          </p:cNvPr>
          <p:cNvSpPr txBox="1"/>
          <p:nvPr/>
        </p:nvSpPr>
        <p:spPr>
          <a:xfrm>
            <a:off x="8316416" y="3420236"/>
            <a:ext cx="1008112" cy="1384995"/>
          </a:xfrm>
          <a:prstGeom prst="rect">
            <a:avLst/>
          </a:prstGeom>
          <a:noFill/>
        </p:spPr>
        <p:txBody>
          <a:bodyPr wrap="square" rtlCol="0">
            <a:spAutoFit/>
          </a:bodyPr>
          <a:lstStyle/>
          <a:p>
            <a:r>
              <a:rPr lang="en-GB" sz="1400" dirty="0"/>
              <a:t>This assumes adequate provision can be made.</a:t>
            </a:r>
          </a:p>
        </p:txBody>
      </p:sp>
      <p:pic>
        <p:nvPicPr>
          <p:cNvPr id="3" name="Picture 2">
            <a:extLst>
              <a:ext uri="{FF2B5EF4-FFF2-40B4-BE49-F238E27FC236}">
                <a16:creationId xmlns:a16="http://schemas.microsoft.com/office/drawing/2014/main" id="{7243568F-CA66-49CE-B1CB-232F14A65911}"/>
              </a:ext>
            </a:extLst>
          </p:cNvPr>
          <p:cNvPicPr>
            <a:picLocks noChangeAspect="1"/>
          </p:cNvPicPr>
          <p:nvPr/>
        </p:nvPicPr>
        <p:blipFill>
          <a:blip r:embed="rId3"/>
          <a:stretch>
            <a:fillRect/>
          </a:stretch>
        </p:blipFill>
        <p:spPr>
          <a:xfrm>
            <a:off x="0" y="1417638"/>
            <a:ext cx="9144000" cy="1923178"/>
          </a:xfrm>
          <a:prstGeom prst="rect">
            <a:avLst/>
          </a:prstGeom>
        </p:spPr>
      </p:pic>
      <p:pic>
        <p:nvPicPr>
          <p:cNvPr id="5" name="Picture 4">
            <a:extLst>
              <a:ext uri="{FF2B5EF4-FFF2-40B4-BE49-F238E27FC236}">
                <a16:creationId xmlns:a16="http://schemas.microsoft.com/office/drawing/2014/main" id="{87B044BC-8DD0-472D-AD17-D91C55AD49F7}"/>
              </a:ext>
            </a:extLst>
          </p:cNvPr>
          <p:cNvPicPr>
            <a:picLocks noChangeAspect="1"/>
          </p:cNvPicPr>
          <p:nvPr/>
        </p:nvPicPr>
        <p:blipFill>
          <a:blip r:embed="rId4"/>
          <a:stretch>
            <a:fillRect/>
          </a:stretch>
        </p:blipFill>
        <p:spPr>
          <a:xfrm>
            <a:off x="0" y="3494137"/>
            <a:ext cx="8346132" cy="2247036"/>
          </a:xfrm>
          <a:prstGeom prst="rect">
            <a:avLst/>
          </a:prstGeom>
        </p:spPr>
      </p:pic>
    </p:spTree>
    <p:extLst>
      <p:ext uri="{BB962C8B-B14F-4D97-AF65-F5344CB8AC3E}">
        <p14:creationId xmlns:p14="http://schemas.microsoft.com/office/powerpoint/2010/main" val="3509713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DFE &amp; MHCLG Guidance: DSG Deficits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8</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611560" y="1268760"/>
            <a:ext cx="8229600" cy="508759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altLang="en-US" sz="1600" dirty="0"/>
              <a:t>Legislation was changed so Councils must:</a:t>
            </a:r>
          </a:p>
          <a:p>
            <a:r>
              <a:rPr lang="en-GB" altLang="en-US" sz="1600" dirty="0"/>
              <a:t>Carry all DSG deficits forward to set against the schools budget in the next financial year; or future years (where that is not possible).</a:t>
            </a:r>
          </a:p>
          <a:p>
            <a:r>
              <a:rPr lang="en-GB" altLang="en-US" sz="1600" dirty="0"/>
              <a:t>Not use general funds to eliminate any part of the deficit, or top up its schools budget, without express consent of the Secretary of State</a:t>
            </a:r>
          </a:p>
          <a:p>
            <a:r>
              <a:rPr lang="en-GB" altLang="en-US" sz="1600" dirty="0"/>
              <a:t>Statutory override introduced for 2020-21 council accounts and currently ending after March 2023 – Councils record DSG deficits in an unusable reserve so doesn’t affect councils overall accounts BUT deficit still remains within councils overall finances. </a:t>
            </a:r>
          </a:p>
          <a:p>
            <a:r>
              <a:rPr lang="en-GB" altLang="en-US" sz="1600" dirty="0"/>
              <a:t>The use of the statutory override for future years is under review</a:t>
            </a:r>
          </a:p>
          <a:p>
            <a:pPr marL="0" indent="0">
              <a:buNone/>
            </a:pPr>
            <a:endParaRPr lang="en-GB" altLang="en-US" sz="1600" dirty="0"/>
          </a:p>
          <a:p>
            <a:pPr marL="0" indent="0">
              <a:buNone/>
            </a:pPr>
            <a:r>
              <a:rPr lang="en-GB" altLang="en-US" sz="1600" dirty="0"/>
              <a:t>Where a council is facing cashflow problems as a result of holding the accumulative deficit within their overall reserves, the DFE will consider applications for forward funding future DSG allocations. </a:t>
            </a:r>
          </a:p>
          <a:p>
            <a:pPr marL="0" indent="0">
              <a:buNone/>
            </a:pPr>
            <a:endParaRPr lang="en-GB" altLang="en-US" sz="1600" dirty="0">
              <a:solidFill>
                <a:schemeClr val="accent2"/>
              </a:solidFill>
            </a:endParaRPr>
          </a:p>
          <a:p>
            <a:pPr marL="285750" indent="-285750"/>
            <a:r>
              <a:rPr lang="en-GB" sz="1600" dirty="0"/>
              <a:t>Deficit recovery plans need to focus on bring the overall DSG account into within a timely period (where possible)</a:t>
            </a:r>
          </a:p>
          <a:p>
            <a:pPr marL="285750" indent="-285750"/>
            <a:r>
              <a:rPr lang="en-GB" sz="1600" dirty="0"/>
              <a:t>Where this is not possible, plans need to demonstrate a strategy to balance in-year: where in-year spending is brought in line with in-year funding before department will consider funding historic deficits</a:t>
            </a: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Tree>
    <p:extLst>
      <p:ext uri="{BB962C8B-B14F-4D97-AF65-F5344CB8AC3E}">
        <p14:creationId xmlns:p14="http://schemas.microsoft.com/office/powerpoint/2010/main" val="3452794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Kent’s position in relation to National Comparators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9</a:t>
            </a:fld>
            <a:endParaRPr lang="en-GB" dirty="0"/>
          </a:p>
        </p:txBody>
      </p:sp>
    </p:spTree>
    <p:extLst>
      <p:ext uri="{BB962C8B-B14F-4D97-AF65-F5344CB8AC3E}">
        <p14:creationId xmlns:p14="http://schemas.microsoft.com/office/powerpoint/2010/main" val="2364497080"/>
      </p:ext>
    </p:extLst>
  </p:cSld>
  <p:clrMapOvr>
    <a:masterClrMapping/>
  </p:clrMapOvr>
</p:sld>
</file>

<file path=ppt/theme/theme1.xml><?xml version="1.0" encoding="utf-8"?>
<a:theme xmlns:a="http://schemas.openxmlformats.org/drawingml/2006/main" name="Office 2007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CB95C9C663FF458B26C7EB1DE24B6A" ma:contentTypeVersion="308" ma:contentTypeDescription="Create a new document." ma:contentTypeScope="" ma:versionID="a51a6ae1b23b60c5f994fdd6963dd804">
  <xsd:schema xmlns:xsd="http://www.w3.org/2001/XMLSchema" xmlns:xs="http://www.w3.org/2001/XMLSchema" xmlns:p="http://schemas.microsoft.com/office/2006/metadata/properties" xmlns:ns1="http://schemas.microsoft.com/sharepoint/v3" xmlns:ns2="http://schemas.microsoft.com/sharepoint/v3/fields" targetNamespace="http://schemas.microsoft.com/office/2006/metadata/properties" ma:root="true" ma:fieldsID="147c74f43b992672cb57bb61a03c17d5" ns1:_="" ns2:_="">
    <xsd:import namespace="http://schemas.microsoft.com/sharepoint/v3"/>
    <xsd:import namespace="http://schemas.microsoft.com/sharepoint/v3/fields"/>
    <xsd:element name="properties">
      <xsd:complexType>
        <xsd:sequence>
          <xsd:element name="documentManagement">
            <xsd:complexType>
              <xsd:all>
                <xsd:element ref="ns2:_Version" minOccurs="0"/>
                <xsd:element ref="ns1: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11" nillable="true" ma:displayName="URL"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Version" ma:index="10"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9" ma:displayName="Subject"/>
        <xsd:element ref="dc:description" minOccurs="0" maxOccurs="1" ma:index="8"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URL xmlns="http://schemas.microsoft.com/sharepoint/v3">
      <Url xsi:nil="true"/>
      <Description xsi:nil="true"/>
    </URL>
  </documentManagement>
</p:properties>
</file>

<file path=customXml/itemProps1.xml><?xml version="1.0" encoding="utf-8"?>
<ds:datastoreItem xmlns:ds="http://schemas.openxmlformats.org/officeDocument/2006/customXml" ds:itemID="{8FCD4727-F705-4CF3-ADC2-C50185BCB6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A221AD-22C9-4FF9-8E1B-94BC624F394C}">
  <ds:schemaRefs>
    <ds:schemaRef ds:uri="http://schemas.microsoft.com/sharepoint/v3/contenttype/forms"/>
  </ds:schemaRefs>
</ds:datastoreItem>
</file>

<file path=customXml/itemProps3.xml><?xml version="1.0" encoding="utf-8"?>
<ds:datastoreItem xmlns:ds="http://schemas.openxmlformats.org/officeDocument/2006/customXml" ds:itemID="{717BE75F-9CB0-4911-974C-87294FF261EC}">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http://schemas.microsoft.com/sharepoint/v3/field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5800</TotalTime>
  <Words>5476</Words>
  <Application>Microsoft Office PowerPoint</Application>
  <PresentationFormat>On-screen Show (4:3)</PresentationFormat>
  <Paragraphs>657</Paragraphs>
  <Slides>39</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ArialMT</vt:lpstr>
      <vt:lpstr>Calibri</vt:lpstr>
      <vt:lpstr>Symbol</vt:lpstr>
      <vt:lpstr>Times New Roman</vt:lpstr>
      <vt:lpstr>Office 2007 PowerPoint template</vt:lpstr>
      <vt:lpstr>High Needs and DSG Deficit Recovery Update   Background Information to support discussions</vt:lpstr>
      <vt:lpstr>High Needs Block Forecast Update</vt:lpstr>
      <vt:lpstr>DSG In-Year Position</vt:lpstr>
      <vt:lpstr>Main areas of Spend on High Needs</vt:lpstr>
      <vt:lpstr>Impact on Related Council Budgets</vt:lpstr>
      <vt:lpstr>Predictive Modelling: Current Trend: Number &amp; Age of EHCPs </vt:lpstr>
      <vt:lpstr>Predictive Modelling: Current Trend: Provision Types Required</vt:lpstr>
      <vt:lpstr>DFE &amp; MHCLG Guidance: DSG Deficits</vt:lpstr>
      <vt:lpstr>Kent’s position in relation to National Comparators</vt:lpstr>
      <vt:lpstr>Average spend on key areas (2019-20)</vt:lpstr>
      <vt:lpstr>Average spend on key areas (2019-20)</vt:lpstr>
      <vt:lpstr>Average spend on key areas (2019-20)</vt:lpstr>
      <vt:lpstr>EHCPs 0-25 year olds</vt:lpstr>
      <vt:lpstr>EHCP Placements</vt:lpstr>
      <vt:lpstr>EHCPs in Mainstream</vt:lpstr>
      <vt:lpstr>EHCPs in SRPs</vt:lpstr>
      <vt:lpstr>EHCPs in Special &amp; Independent</vt:lpstr>
      <vt:lpstr>The Growth in Special Schools Places</vt:lpstr>
      <vt:lpstr>High Needs Funding  and SEN Review Update</vt:lpstr>
      <vt:lpstr>High Needs Funding Formula</vt:lpstr>
      <vt:lpstr>Future High Needs Funding</vt:lpstr>
      <vt:lpstr>SEND Review Update</vt:lpstr>
      <vt:lpstr>Plans for Recovery</vt:lpstr>
      <vt:lpstr>A Summary of Actions Being Taken</vt:lpstr>
      <vt:lpstr>Future of transfers from Schools Block</vt:lpstr>
      <vt:lpstr>A Summary of local Actions Being Taken: Update</vt:lpstr>
      <vt:lpstr>Focus on Early Intervention &amp; SEN Support:  CATIE principles</vt:lpstr>
      <vt:lpstr>Continuum of Support linked to CAtIE </vt:lpstr>
      <vt:lpstr>New inclusion commissioned services</vt:lpstr>
      <vt:lpstr>New inclusion commissioned services</vt:lpstr>
      <vt:lpstr>Raising the profile:  Feedback from recent Headteacher Briefings  Headteachers were recently asked about their experiences &amp; what additional actions could be taken to help address the DSG deficit.   The following slides are a summary of their responses </vt:lpstr>
      <vt:lpstr>HT Responses: How do we move demand for and proportion of pupils with EHCPs to be nearer national averages this year, then beyond ? </vt:lpstr>
      <vt:lpstr>PowerPoint Presentation</vt:lpstr>
      <vt:lpstr>HT responses: How do we change the current financial trajectory this year and beyond?  </vt:lpstr>
      <vt:lpstr>HT responses: What approaches have most impact &amp; are most cost effective in mainstream schools? </vt:lpstr>
      <vt:lpstr>Scenario Planning:  balancing the budget</vt:lpstr>
      <vt:lpstr>Options to balance the  Dedicated Schools Grant in-year </vt:lpstr>
      <vt:lpstr>Moving towards National Averages </vt:lpstr>
      <vt:lpstr>Moving towards National Averages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SFF Agenda</dc:title>
  <dc:creator>Karen Stone - ST F</dc:creator>
  <cp:lastModifiedBy>Robin Goldsmith - ST F</cp:lastModifiedBy>
  <cp:revision>54</cp:revision>
  <dcterms:created xsi:type="dcterms:W3CDTF">2020-12-04T05:53:34Z</dcterms:created>
  <dcterms:modified xsi:type="dcterms:W3CDTF">2021-11-23T16:45:02Z</dcterms:modified>
</cp:coreProperties>
</file>