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9"/>
  </p:notesMasterIdLst>
  <p:sldIdLst>
    <p:sldId id="256" r:id="rId3"/>
    <p:sldId id="260" r:id="rId4"/>
    <p:sldId id="257" r:id="rId5"/>
    <p:sldId id="512" r:id="rId6"/>
    <p:sldId id="513" r:id="rId7"/>
    <p:sldId id="514" r:id="rId8"/>
  </p:sldIdLst>
  <p:sldSz cx="6858000" cy="9144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1" autoAdjust="0"/>
    <p:restoredTop sz="95380" autoAdjust="0"/>
  </p:normalViewPr>
  <p:slideViewPr>
    <p:cSldViewPr snapToGrid="0">
      <p:cViewPr>
        <p:scale>
          <a:sx n="100" d="100"/>
          <a:sy n="100" d="100"/>
        </p:scale>
        <p:origin x="1542" y="-72"/>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460" cy="469789"/>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4008980" y="0"/>
            <a:ext cx="3066460" cy="469789"/>
          </a:xfrm>
          <a:prstGeom prst="rect">
            <a:avLst/>
          </a:prstGeom>
        </p:spPr>
        <p:txBody>
          <a:bodyPr vert="horz" lIns="91440" tIns="45720" rIns="91440" bIns="45720" rtlCol="0"/>
          <a:lstStyle>
            <a:lvl1pPr algn="r">
              <a:defRPr sz="1200"/>
            </a:lvl1pPr>
          </a:lstStyle>
          <a:p>
            <a:fld id="{3A4AAADD-AC3D-4DD3-A0E7-2AF89E7E27F4}" type="datetimeFigureOut">
              <a:rPr lang="en-GB" smtClean="0"/>
              <a:t>12/05/2021</a:t>
            </a:fld>
            <a:endParaRPr lang="en-GB" dirty="0"/>
          </a:p>
        </p:txBody>
      </p:sp>
      <p:sp>
        <p:nvSpPr>
          <p:cNvPr id="4" name="Slide Image Placeholder 3"/>
          <p:cNvSpPr>
            <a:spLocks noGrp="1" noRot="1" noChangeAspect="1"/>
          </p:cNvSpPr>
          <p:nvPr>
            <p:ph type="sldImg" idx="2"/>
          </p:nvPr>
        </p:nvSpPr>
        <p:spPr>
          <a:xfrm>
            <a:off x="2354263" y="1169988"/>
            <a:ext cx="2370137" cy="3160712"/>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708526" y="4506111"/>
            <a:ext cx="5661660" cy="368695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8893286"/>
            <a:ext cx="3066460" cy="469789"/>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4008980" y="8893286"/>
            <a:ext cx="3066460" cy="469789"/>
          </a:xfrm>
          <a:prstGeom prst="rect">
            <a:avLst/>
          </a:prstGeom>
        </p:spPr>
        <p:txBody>
          <a:bodyPr vert="horz" lIns="91440" tIns="45720" rIns="91440" bIns="45720" rtlCol="0" anchor="b"/>
          <a:lstStyle>
            <a:lvl1pPr algn="r">
              <a:defRPr sz="1200"/>
            </a:lvl1pPr>
          </a:lstStyle>
          <a:p>
            <a:fld id="{6A476C8F-857B-4864-AB9D-FCF0BE0D508E}" type="slidenum">
              <a:rPr lang="en-GB" smtClean="0"/>
              <a:t>‹#›</a:t>
            </a:fld>
            <a:endParaRPr lang="en-GB" dirty="0"/>
          </a:p>
        </p:txBody>
      </p:sp>
    </p:spTree>
    <p:extLst>
      <p:ext uri="{BB962C8B-B14F-4D97-AF65-F5344CB8AC3E}">
        <p14:creationId xmlns:p14="http://schemas.microsoft.com/office/powerpoint/2010/main" val="2931207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54263" y="1169988"/>
            <a:ext cx="2370137" cy="3160712"/>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A476C8F-857B-4864-AB9D-FCF0BE0D508E}" type="slidenum">
              <a:rPr lang="en-GB" smtClean="0"/>
              <a:t>1</a:t>
            </a:fld>
            <a:endParaRPr lang="en-GB" dirty="0"/>
          </a:p>
        </p:txBody>
      </p:sp>
    </p:spTree>
    <p:extLst>
      <p:ext uri="{BB962C8B-B14F-4D97-AF65-F5344CB8AC3E}">
        <p14:creationId xmlns:p14="http://schemas.microsoft.com/office/powerpoint/2010/main" val="3189043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54263" y="1169988"/>
            <a:ext cx="2370137" cy="3160712"/>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A476C8F-857B-4864-AB9D-FCF0BE0D508E}" type="slidenum">
              <a:rPr lang="en-GB" smtClean="0"/>
              <a:t>2</a:t>
            </a:fld>
            <a:endParaRPr lang="en-GB" dirty="0"/>
          </a:p>
        </p:txBody>
      </p:sp>
    </p:spTree>
    <p:extLst>
      <p:ext uri="{BB962C8B-B14F-4D97-AF65-F5344CB8AC3E}">
        <p14:creationId xmlns:p14="http://schemas.microsoft.com/office/powerpoint/2010/main" val="3868799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p>
            <a:endParaRPr lang="en-GB" dirty="0"/>
          </a:p>
          <a:p>
            <a:endParaRPr lang="en-GB" dirty="0"/>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771CDD4-C028-444F-B277-236A2D7E23C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9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771CDD4-C028-444F-B277-236A2D7E23C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6647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771CDD4-C028-444F-B277-236A2D7E23C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8690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85725" y="8961966"/>
            <a:ext cx="1543050" cy="175883"/>
          </a:xfrm>
        </p:spPr>
        <p:txBody>
          <a:bodyPr/>
          <a:lstStyle/>
          <a:p>
            <a:r>
              <a:rPr lang="en-GB"/>
              <a:t>11/05/2021</a:t>
            </a:r>
            <a:endParaRPr lang="en-GB" dirty="0"/>
          </a:p>
        </p:txBody>
      </p:sp>
      <p:sp>
        <p:nvSpPr>
          <p:cNvPr id="5" name="Footer Placeholder 4"/>
          <p:cNvSpPr>
            <a:spLocks noGrp="1"/>
          </p:cNvSpPr>
          <p:nvPr>
            <p:ph type="ftr" sz="quarter" idx="11"/>
          </p:nvPr>
        </p:nvSpPr>
        <p:spPr>
          <a:xfrm>
            <a:off x="2078831" y="8961967"/>
            <a:ext cx="2314575" cy="175883"/>
          </a:xfrm>
        </p:spPr>
        <p:txBody>
          <a:bodyPr/>
          <a:lstStyle/>
          <a:p>
            <a:r>
              <a:rPr lang="en-GB" dirty="0"/>
              <a:t>EY Lift Process V8</a:t>
            </a:r>
          </a:p>
        </p:txBody>
      </p:sp>
      <p:sp>
        <p:nvSpPr>
          <p:cNvPr id="6" name="Slide Number Placeholder 5"/>
          <p:cNvSpPr>
            <a:spLocks noGrp="1"/>
          </p:cNvSpPr>
          <p:nvPr>
            <p:ph type="sldNum" sz="quarter" idx="12"/>
          </p:nvPr>
        </p:nvSpPr>
        <p:spPr>
          <a:xfrm>
            <a:off x="5229225" y="8961965"/>
            <a:ext cx="1543050" cy="175883"/>
          </a:xfrm>
        </p:spPr>
        <p:txBody>
          <a:bodyPr/>
          <a:lstStyle/>
          <a:p>
            <a:fld id="{8C07A47C-8509-4DC7-B5A1-250AF98ADFA5}" type="slidenum">
              <a:rPr lang="en-GB" smtClean="0"/>
              <a:t>‹#›</a:t>
            </a:fld>
            <a:endParaRPr lang="en-GB" dirty="0"/>
          </a:p>
        </p:txBody>
      </p:sp>
    </p:spTree>
    <p:extLst>
      <p:ext uri="{BB962C8B-B14F-4D97-AF65-F5344CB8AC3E}">
        <p14:creationId xmlns:p14="http://schemas.microsoft.com/office/powerpoint/2010/main" val="1102131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GB"/>
              <a:t>11/05/2021</a:t>
            </a:r>
            <a:endParaRPr lang="en-GB" dirty="0"/>
          </a:p>
        </p:txBody>
      </p:sp>
      <p:sp>
        <p:nvSpPr>
          <p:cNvPr id="5" name="Footer Placeholder 4"/>
          <p:cNvSpPr>
            <a:spLocks noGrp="1"/>
          </p:cNvSpPr>
          <p:nvPr>
            <p:ph type="ftr" sz="quarter" idx="11"/>
          </p:nvPr>
        </p:nvSpPr>
        <p:spPr/>
        <p:txBody>
          <a:bodyPr/>
          <a:lstStyle/>
          <a:p>
            <a:r>
              <a:rPr lang="en-GB"/>
              <a:t>EY Lift Process V8</a:t>
            </a:r>
            <a:endParaRPr lang="en-GB" dirty="0"/>
          </a:p>
        </p:txBody>
      </p:sp>
      <p:sp>
        <p:nvSpPr>
          <p:cNvPr id="6" name="Slide Number Placeholder 5"/>
          <p:cNvSpPr>
            <a:spLocks noGrp="1"/>
          </p:cNvSpPr>
          <p:nvPr>
            <p:ph type="sldNum" sz="quarter" idx="12"/>
          </p:nvPr>
        </p:nvSpPr>
        <p:spPr/>
        <p:txBody>
          <a:bodyPr/>
          <a:lstStyle/>
          <a:p>
            <a:fld id="{8C07A47C-8509-4DC7-B5A1-250AF98ADFA5}" type="slidenum">
              <a:rPr lang="en-GB" smtClean="0"/>
              <a:t>‹#›</a:t>
            </a:fld>
            <a:endParaRPr lang="en-GB" dirty="0"/>
          </a:p>
        </p:txBody>
      </p:sp>
    </p:spTree>
    <p:extLst>
      <p:ext uri="{BB962C8B-B14F-4D97-AF65-F5344CB8AC3E}">
        <p14:creationId xmlns:p14="http://schemas.microsoft.com/office/powerpoint/2010/main" val="3854420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GB"/>
              <a:t>11/05/2021</a:t>
            </a:r>
            <a:endParaRPr lang="en-GB" dirty="0"/>
          </a:p>
        </p:txBody>
      </p:sp>
      <p:sp>
        <p:nvSpPr>
          <p:cNvPr id="5" name="Footer Placeholder 4"/>
          <p:cNvSpPr>
            <a:spLocks noGrp="1"/>
          </p:cNvSpPr>
          <p:nvPr>
            <p:ph type="ftr" sz="quarter" idx="11"/>
          </p:nvPr>
        </p:nvSpPr>
        <p:spPr/>
        <p:txBody>
          <a:bodyPr/>
          <a:lstStyle/>
          <a:p>
            <a:r>
              <a:rPr lang="en-GB"/>
              <a:t>EY Lift Process V8</a:t>
            </a:r>
            <a:endParaRPr lang="en-GB" dirty="0"/>
          </a:p>
        </p:txBody>
      </p:sp>
      <p:sp>
        <p:nvSpPr>
          <p:cNvPr id="6" name="Slide Number Placeholder 5"/>
          <p:cNvSpPr>
            <a:spLocks noGrp="1"/>
          </p:cNvSpPr>
          <p:nvPr>
            <p:ph type="sldNum" sz="quarter" idx="12"/>
          </p:nvPr>
        </p:nvSpPr>
        <p:spPr/>
        <p:txBody>
          <a:bodyPr/>
          <a:lstStyle/>
          <a:p>
            <a:fld id="{8C07A47C-8509-4DC7-B5A1-250AF98ADFA5}" type="slidenum">
              <a:rPr lang="en-GB" smtClean="0"/>
              <a:t>‹#›</a:t>
            </a:fld>
            <a:endParaRPr lang="en-GB" dirty="0"/>
          </a:p>
        </p:txBody>
      </p:sp>
    </p:spTree>
    <p:extLst>
      <p:ext uri="{BB962C8B-B14F-4D97-AF65-F5344CB8AC3E}">
        <p14:creationId xmlns:p14="http://schemas.microsoft.com/office/powerpoint/2010/main" val="76438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993BDC8-F894-DD4A-887A-CC4E2E3E9C82}"/>
              </a:ext>
            </a:extLst>
          </p:cNvPr>
          <p:cNvSpPr/>
          <p:nvPr userDrawn="1"/>
        </p:nvSpPr>
        <p:spPr>
          <a:xfrm>
            <a:off x="3862" y="1"/>
            <a:ext cx="6854139" cy="7892027"/>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6" dirty="0">
              <a:latin typeface="Arial" panose="020B0604020202020204" pitchFamily="34" charset="0"/>
            </a:endParaRPr>
          </a:p>
        </p:txBody>
      </p:sp>
      <p:sp>
        <p:nvSpPr>
          <p:cNvPr id="2" name="Title 1"/>
          <p:cNvSpPr>
            <a:spLocks noGrp="1"/>
          </p:cNvSpPr>
          <p:nvPr>
            <p:ph type="ctrTitle"/>
          </p:nvPr>
        </p:nvSpPr>
        <p:spPr>
          <a:xfrm>
            <a:off x="514351" y="2391803"/>
            <a:ext cx="5829299" cy="1769658"/>
          </a:xfrm>
          <a:prstGeom prst="rect">
            <a:avLst/>
          </a:prstGeom>
        </p:spPr>
        <p:txBody>
          <a:bodyPr anchor="ctr">
            <a:normAutofit/>
          </a:bodyPr>
          <a:lstStyle>
            <a:lvl1pPr algn="ctr">
              <a:defRPr sz="1796" b="1">
                <a:solidFill>
                  <a:schemeClr val="bg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514350" y="4825083"/>
            <a:ext cx="5829300" cy="2571534"/>
          </a:xfrm>
          <a:prstGeom prst="rect">
            <a:avLst/>
          </a:prstGeom>
        </p:spPr>
        <p:txBody>
          <a:bodyPr>
            <a:normAutofit/>
          </a:bodyPr>
          <a:lstStyle>
            <a:lvl1pPr marL="0" indent="0" algn="ctr">
              <a:buNone/>
              <a:defRPr sz="1026">
                <a:solidFill>
                  <a:schemeClr val="bg1"/>
                </a:solidFill>
              </a:defRPr>
            </a:lvl1pPr>
            <a:lvl2pPr marL="323248" indent="0" algn="ctr">
              <a:buNone/>
              <a:defRPr sz="1414"/>
            </a:lvl2pPr>
            <a:lvl3pPr marL="646495" indent="0" algn="ctr">
              <a:buNone/>
              <a:defRPr sz="1273"/>
            </a:lvl3pPr>
            <a:lvl4pPr marL="969742" indent="0" algn="ctr">
              <a:buNone/>
              <a:defRPr sz="1131"/>
            </a:lvl4pPr>
            <a:lvl5pPr marL="1292989" indent="0" algn="ctr">
              <a:buNone/>
              <a:defRPr sz="1131"/>
            </a:lvl5pPr>
            <a:lvl6pPr marL="1616237" indent="0" algn="ctr">
              <a:buNone/>
              <a:defRPr sz="1131"/>
            </a:lvl6pPr>
            <a:lvl7pPr marL="1939484" indent="0" algn="ctr">
              <a:buNone/>
              <a:defRPr sz="1131"/>
            </a:lvl7pPr>
            <a:lvl8pPr marL="2262732" indent="0" algn="ctr">
              <a:buNone/>
              <a:defRPr sz="1131"/>
            </a:lvl8pPr>
            <a:lvl9pPr marL="2585979" indent="0" algn="ctr">
              <a:buNone/>
              <a:defRPr sz="1131"/>
            </a:lvl9pPr>
          </a:lstStyle>
          <a:p>
            <a:r>
              <a:rPr lang="en-GB" dirty="0"/>
              <a:t>Click to edit Master subtitle style</a:t>
            </a:r>
            <a:endParaRPr lang="en-US" dirty="0"/>
          </a:p>
        </p:txBody>
      </p:sp>
    </p:spTree>
    <p:extLst>
      <p:ext uri="{BB962C8B-B14F-4D97-AF65-F5344CB8AC3E}">
        <p14:creationId xmlns:p14="http://schemas.microsoft.com/office/powerpoint/2010/main" val="2266640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993BDC8-F894-DD4A-887A-CC4E2E3E9C82}"/>
              </a:ext>
            </a:extLst>
          </p:cNvPr>
          <p:cNvSpPr/>
          <p:nvPr userDrawn="1"/>
        </p:nvSpPr>
        <p:spPr>
          <a:xfrm>
            <a:off x="3862" y="1"/>
            <a:ext cx="6854139" cy="7888188"/>
          </a:xfrm>
          <a:prstGeom prst="rect">
            <a:avLst/>
          </a:prstGeom>
          <a:solidFill>
            <a:srgbClr val="E200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6" dirty="0">
              <a:latin typeface="Arial" panose="020B0604020202020204" pitchFamily="34" charset="0"/>
            </a:endParaRPr>
          </a:p>
        </p:txBody>
      </p:sp>
      <p:sp>
        <p:nvSpPr>
          <p:cNvPr id="2" name="Title 1"/>
          <p:cNvSpPr>
            <a:spLocks noGrp="1"/>
          </p:cNvSpPr>
          <p:nvPr>
            <p:ph type="ctrTitle"/>
          </p:nvPr>
        </p:nvSpPr>
        <p:spPr>
          <a:xfrm>
            <a:off x="514351" y="2391803"/>
            <a:ext cx="5829299" cy="1769658"/>
          </a:xfrm>
          <a:prstGeom prst="rect">
            <a:avLst/>
          </a:prstGeom>
        </p:spPr>
        <p:txBody>
          <a:bodyPr anchor="ctr">
            <a:normAutofit/>
          </a:bodyPr>
          <a:lstStyle>
            <a:lvl1pPr algn="ctr">
              <a:defRPr sz="1796" b="1">
                <a:solidFill>
                  <a:schemeClr val="bg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514350" y="4825083"/>
            <a:ext cx="5829300" cy="2571534"/>
          </a:xfrm>
          <a:prstGeom prst="rect">
            <a:avLst/>
          </a:prstGeom>
        </p:spPr>
        <p:txBody>
          <a:bodyPr>
            <a:normAutofit/>
          </a:bodyPr>
          <a:lstStyle>
            <a:lvl1pPr marL="0" indent="0" algn="ctr">
              <a:buNone/>
              <a:defRPr sz="1026">
                <a:solidFill>
                  <a:schemeClr val="bg1"/>
                </a:solidFill>
              </a:defRPr>
            </a:lvl1pPr>
            <a:lvl2pPr marL="323248" indent="0" algn="ctr">
              <a:buNone/>
              <a:defRPr sz="1414"/>
            </a:lvl2pPr>
            <a:lvl3pPr marL="646495" indent="0" algn="ctr">
              <a:buNone/>
              <a:defRPr sz="1273"/>
            </a:lvl3pPr>
            <a:lvl4pPr marL="969742" indent="0" algn="ctr">
              <a:buNone/>
              <a:defRPr sz="1131"/>
            </a:lvl4pPr>
            <a:lvl5pPr marL="1292989" indent="0" algn="ctr">
              <a:buNone/>
              <a:defRPr sz="1131"/>
            </a:lvl5pPr>
            <a:lvl6pPr marL="1616237" indent="0" algn="ctr">
              <a:buNone/>
              <a:defRPr sz="1131"/>
            </a:lvl6pPr>
            <a:lvl7pPr marL="1939484" indent="0" algn="ctr">
              <a:buNone/>
              <a:defRPr sz="1131"/>
            </a:lvl7pPr>
            <a:lvl8pPr marL="2262732" indent="0" algn="ctr">
              <a:buNone/>
              <a:defRPr sz="1131"/>
            </a:lvl8pPr>
            <a:lvl9pPr marL="2585979" indent="0" algn="ctr">
              <a:buNone/>
              <a:defRPr sz="1131"/>
            </a:lvl9pPr>
          </a:lstStyle>
          <a:p>
            <a:r>
              <a:rPr lang="en-GB" dirty="0"/>
              <a:t>Click to edit Master subtitle style</a:t>
            </a:r>
            <a:endParaRPr lang="en-US" dirty="0"/>
          </a:p>
        </p:txBody>
      </p:sp>
    </p:spTree>
    <p:extLst>
      <p:ext uri="{BB962C8B-B14F-4D97-AF65-F5344CB8AC3E}">
        <p14:creationId xmlns:p14="http://schemas.microsoft.com/office/powerpoint/2010/main" val="24419240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993BDC8-F894-DD4A-887A-CC4E2E3E9C82}"/>
              </a:ext>
            </a:extLst>
          </p:cNvPr>
          <p:cNvSpPr/>
          <p:nvPr userDrawn="1"/>
        </p:nvSpPr>
        <p:spPr>
          <a:xfrm>
            <a:off x="3862" y="1"/>
            <a:ext cx="6854139" cy="7908158"/>
          </a:xfrm>
          <a:prstGeom prst="rect">
            <a:avLst/>
          </a:prstGeom>
          <a:solidFill>
            <a:srgbClr val="5195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6" dirty="0">
              <a:latin typeface="Arial" panose="020B0604020202020204" pitchFamily="34" charset="0"/>
            </a:endParaRPr>
          </a:p>
        </p:txBody>
      </p:sp>
      <p:sp>
        <p:nvSpPr>
          <p:cNvPr id="2" name="Title 1"/>
          <p:cNvSpPr>
            <a:spLocks noGrp="1"/>
          </p:cNvSpPr>
          <p:nvPr>
            <p:ph type="ctrTitle"/>
          </p:nvPr>
        </p:nvSpPr>
        <p:spPr>
          <a:xfrm>
            <a:off x="514351" y="2391803"/>
            <a:ext cx="5829299" cy="1769658"/>
          </a:xfrm>
          <a:prstGeom prst="rect">
            <a:avLst/>
          </a:prstGeom>
        </p:spPr>
        <p:txBody>
          <a:bodyPr anchor="ctr">
            <a:normAutofit/>
          </a:bodyPr>
          <a:lstStyle>
            <a:lvl1pPr algn="ctr">
              <a:defRPr sz="1796" b="1">
                <a:solidFill>
                  <a:schemeClr val="bg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514350" y="4825083"/>
            <a:ext cx="5829300" cy="2571534"/>
          </a:xfrm>
          <a:prstGeom prst="rect">
            <a:avLst/>
          </a:prstGeom>
        </p:spPr>
        <p:txBody>
          <a:bodyPr>
            <a:normAutofit/>
          </a:bodyPr>
          <a:lstStyle>
            <a:lvl1pPr marL="0" indent="0" algn="ctr">
              <a:buNone/>
              <a:defRPr sz="1026">
                <a:solidFill>
                  <a:schemeClr val="bg1"/>
                </a:solidFill>
              </a:defRPr>
            </a:lvl1pPr>
            <a:lvl2pPr marL="323248" indent="0" algn="ctr">
              <a:buNone/>
              <a:defRPr sz="1414"/>
            </a:lvl2pPr>
            <a:lvl3pPr marL="646495" indent="0" algn="ctr">
              <a:buNone/>
              <a:defRPr sz="1273"/>
            </a:lvl3pPr>
            <a:lvl4pPr marL="969742" indent="0" algn="ctr">
              <a:buNone/>
              <a:defRPr sz="1131"/>
            </a:lvl4pPr>
            <a:lvl5pPr marL="1292989" indent="0" algn="ctr">
              <a:buNone/>
              <a:defRPr sz="1131"/>
            </a:lvl5pPr>
            <a:lvl6pPr marL="1616237" indent="0" algn="ctr">
              <a:buNone/>
              <a:defRPr sz="1131"/>
            </a:lvl6pPr>
            <a:lvl7pPr marL="1939484" indent="0" algn="ctr">
              <a:buNone/>
              <a:defRPr sz="1131"/>
            </a:lvl7pPr>
            <a:lvl8pPr marL="2262732" indent="0" algn="ctr">
              <a:buNone/>
              <a:defRPr sz="1131"/>
            </a:lvl8pPr>
            <a:lvl9pPr marL="2585979" indent="0" algn="ctr">
              <a:buNone/>
              <a:defRPr sz="1131"/>
            </a:lvl9pPr>
          </a:lstStyle>
          <a:p>
            <a:r>
              <a:rPr lang="en-GB" dirty="0"/>
              <a:t>Click to edit Master subtitle style</a:t>
            </a:r>
            <a:endParaRPr lang="en-US" dirty="0"/>
          </a:p>
        </p:txBody>
      </p:sp>
    </p:spTree>
    <p:extLst>
      <p:ext uri="{BB962C8B-B14F-4D97-AF65-F5344CB8AC3E}">
        <p14:creationId xmlns:p14="http://schemas.microsoft.com/office/powerpoint/2010/main" val="37745296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4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993BDC8-F894-DD4A-887A-CC4E2E3E9C82}"/>
              </a:ext>
            </a:extLst>
          </p:cNvPr>
          <p:cNvSpPr/>
          <p:nvPr userDrawn="1"/>
        </p:nvSpPr>
        <p:spPr>
          <a:xfrm>
            <a:off x="3862" y="1"/>
            <a:ext cx="6854139" cy="7908158"/>
          </a:xfrm>
          <a:prstGeom prst="rect">
            <a:avLst/>
          </a:prstGeom>
          <a:solidFill>
            <a:srgbClr val="E347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6" dirty="0">
              <a:latin typeface="Arial" panose="020B0604020202020204" pitchFamily="34" charset="0"/>
            </a:endParaRPr>
          </a:p>
        </p:txBody>
      </p:sp>
      <p:sp>
        <p:nvSpPr>
          <p:cNvPr id="2" name="Title 1"/>
          <p:cNvSpPr>
            <a:spLocks noGrp="1"/>
          </p:cNvSpPr>
          <p:nvPr>
            <p:ph type="ctrTitle"/>
          </p:nvPr>
        </p:nvSpPr>
        <p:spPr>
          <a:xfrm>
            <a:off x="514351" y="2391803"/>
            <a:ext cx="5829299" cy="1769658"/>
          </a:xfrm>
          <a:prstGeom prst="rect">
            <a:avLst/>
          </a:prstGeom>
        </p:spPr>
        <p:txBody>
          <a:bodyPr anchor="ctr">
            <a:normAutofit/>
          </a:bodyPr>
          <a:lstStyle>
            <a:lvl1pPr algn="ctr">
              <a:defRPr sz="1796" b="1">
                <a:solidFill>
                  <a:schemeClr val="bg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514350" y="4825083"/>
            <a:ext cx="5829300" cy="2571534"/>
          </a:xfrm>
          <a:prstGeom prst="rect">
            <a:avLst/>
          </a:prstGeom>
        </p:spPr>
        <p:txBody>
          <a:bodyPr>
            <a:normAutofit/>
          </a:bodyPr>
          <a:lstStyle>
            <a:lvl1pPr marL="0" indent="0" algn="ctr">
              <a:buNone/>
              <a:defRPr sz="1026">
                <a:solidFill>
                  <a:schemeClr val="bg1"/>
                </a:solidFill>
              </a:defRPr>
            </a:lvl1pPr>
            <a:lvl2pPr marL="323248" indent="0" algn="ctr">
              <a:buNone/>
              <a:defRPr sz="1414"/>
            </a:lvl2pPr>
            <a:lvl3pPr marL="646495" indent="0" algn="ctr">
              <a:buNone/>
              <a:defRPr sz="1273"/>
            </a:lvl3pPr>
            <a:lvl4pPr marL="969742" indent="0" algn="ctr">
              <a:buNone/>
              <a:defRPr sz="1131"/>
            </a:lvl4pPr>
            <a:lvl5pPr marL="1292989" indent="0" algn="ctr">
              <a:buNone/>
              <a:defRPr sz="1131"/>
            </a:lvl5pPr>
            <a:lvl6pPr marL="1616237" indent="0" algn="ctr">
              <a:buNone/>
              <a:defRPr sz="1131"/>
            </a:lvl6pPr>
            <a:lvl7pPr marL="1939484" indent="0" algn="ctr">
              <a:buNone/>
              <a:defRPr sz="1131"/>
            </a:lvl7pPr>
            <a:lvl8pPr marL="2262732" indent="0" algn="ctr">
              <a:buNone/>
              <a:defRPr sz="1131"/>
            </a:lvl8pPr>
            <a:lvl9pPr marL="2585979" indent="0" algn="ctr">
              <a:buNone/>
              <a:defRPr sz="1131"/>
            </a:lvl9pPr>
          </a:lstStyle>
          <a:p>
            <a:r>
              <a:rPr lang="en-GB" dirty="0"/>
              <a:t>Click to edit Master subtitle style</a:t>
            </a:r>
            <a:endParaRPr lang="en-US" dirty="0"/>
          </a:p>
        </p:txBody>
      </p:sp>
    </p:spTree>
    <p:extLst>
      <p:ext uri="{BB962C8B-B14F-4D97-AF65-F5344CB8AC3E}">
        <p14:creationId xmlns:p14="http://schemas.microsoft.com/office/powerpoint/2010/main" val="1700243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5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993BDC8-F894-DD4A-887A-CC4E2E3E9C82}"/>
              </a:ext>
            </a:extLst>
          </p:cNvPr>
          <p:cNvSpPr/>
          <p:nvPr userDrawn="1"/>
        </p:nvSpPr>
        <p:spPr>
          <a:xfrm>
            <a:off x="3862" y="1"/>
            <a:ext cx="6854139" cy="7908158"/>
          </a:xfrm>
          <a:prstGeom prst="rect">
            <a:avLst/>
          </a:prstGeom>
          <a:solidFill>
            <a:srgbClr val="00AF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6" dirty="0">
              <a:latin typeface="Arial" panose="020B0604020202020204" pitchFamily="34" charset="0"/>
            </a:endParaRPr>
          </a:p>
        </p:txBody>
      </p:sp>
      <p:sp>
        <p:nvSpPr>
          <p:cNvPr id="2" name="Title 1"/>
          <p:cNvSpPr>
            <a:spLocks noGrp="1"/>
          </p:cNvSpPr>
          <p:nvPr>
            <p:ph type="ctrTitle"/>
          </p:nvPr>
        </p:nvSpPr>
        <p:spPr>
          <a:xfrm>
            <a:off x="514351" y="2391803"/>
            <a:ext cx="5829299" cy="1769658"/>
          </a:xfrm>
          <a:prstGeom prst="rect">
            <a:avLst/>
          </a:prstGeom>
        </p:spPr>
        <p:txBody>
          <a:bodyPr anchor="ctr">
            <a:normAutofit/>
          </a:bodyPr>
          <a:lstStyle>
            <a:lvl1pPr algn="ctr">
              <a:defRPr sz="1796" b="1">
                <a:solidFill>
                  <a:schemeClr val="bg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514350" y="4825083"/>
            <a:ext cx="5829300" cy="2571534"/>
          </a:xfrm>
          <a:prstGeom prst="rect">
            <a:avLst/>
          </a:prstGeom>
        </p:spPr>
        <p:txBody>
          <a:bodyPr>
            <a:normAutofit/>
          </a:bodyPr>
          <a:lstStyle>
            <a:lvl1pPr marL="0" indent="0" algn="ctr">
              <a:buNone/>
              <a:defRPr sz="1026">
                <a:solidFill>
                  <a:schemeClr val="bg1"/>
                </a:solidFill>
              </a:defRPr>
            </a:lvl1pPr>
            <a:lvl2pPr marL="323248" indent="0" algn="ctr">
              <a:buNone/>
              <a:defRPr sz="1414"/>
            </a:lvl2pPr>
            <a:lvl3pPr marL="646495" indent="0" algn="ctr">
              <a:buNone/>
              <a:defRPr sz="1273"/>
            </a:lvl3pPr>
            <a:lvl4pPr marL="969742" indent="0" algn="ctr">
              <a:buNone/>
              <a:defRPr sz="1131"/>
            </a:lvl4pPr>
            <a:lvl5pPr marL="1292989" indent="0" algn="ctr">
              <a:buNone/>
              <a:defRPr sz="1131"/>
            </a:lvl5pPr>
            <a:lvl6pPr marL="1616237" indent="0" algn="ctr">
              <a:buNone/>
              <a:defRPr sz="1131"/>
            </a:lvl6pPr>
            <a:lvl7pPr marL="1939484" indent="0" algn="ctr">
              <a:buNone/>
              <a:defRPr sz="1131"/>
            </a:lvl7pPr>
            <a:lvl8pPr marL="2262732" indent="0" algn="ctr">
              <a:buNone/>
              <a:defRPr sz="1131"/>
            </a:lvl8pPr>
            <a:lvl9pPr marL="2585979" indent="0" algn="ctr">
              <a:buNone/>
              <a:defRPr sz="1131"/>
            </a:lvl9pPr>
          </a:lstStyle>
          <a:p>
            <a:r>
              <a:rPr lang="en-GB" dirty="0"/>
              <a:t>Click to edit Master subtitle style</a:t>
            </a:r>
            <a:endParaRPr lang="en-US" dirty="0"/>
          </a:p>
        </p:txBody>
      </p:sp>
    </p:spTree>
    <p:extLst>
      <p:ext uri="{BB962C8B-B14F-4D97-AF65-F5344CB8AC3E}">
        <p14:creationId xmlns:p14="http://schemas.microsoft.com/office/powerpoint/2010/main" val="34397179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6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993BDC8-F894-DD4A-887A-CC4E2E3E9C82}"/>
              </a:ext>
            </a:extLst>
          </p:cNvPr>
          <p:cNvSpPr/>
          <p:nvPr userDrawn="1"/>
        </p:nvSpPr>
        <p:spPr>
          <a:xfrm>
            <a:off x="3862" y="1"/>
            <a:ext cx="6854139" cy="7908158"/>
          </a:xfrm>
          <a:prstGeom prst="rect">
            <a:avLst/>
          </a:prstGeom>
          <a:solidFill>
            <a:srgbClr val="86A4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6" dirty="0">
              <a:latin typeface="Arial" panose="020B0604020202020204" pitchFamily="34" charset="0"/>
            </a:endParaRPr>
          </a:p>
        </p:txBody>
      </p:sp>
      <p:sp>
        <p:nvSpPr>
          <p:cNvPr id="2" name="Title 1"/>
          <p:cNvSpPr>
            <a:spLocks noGrp="1"/>
          </p:cNvSpPr>
          <p:nvPr>
            <p:ph type="ctrTitle"/>
          </p:nvPr>
        </p:nvSpPr>
        <p:spPr>
          <a:xfrm>
            <a:off x="514351" y="2391803"/>
            <a:ext cx="5829299" cy="1769658"/>
          </a:xfrm>
          <a:prstGeom prst="rect">
            <a:avLst/>
          </a:prstGeom>
        </p:spPr>
        <p:txBody>
          <a:bodyPr anchor="ctr">
            <a:normAutofit/>
          </a:bodyPr>
          <a:lstStyle>
            <a:lvl1pPr algn="ctr">
              <a:defRPr sz="1796" b="1">
                <a:solidFill>
                  <a:schemeClr val="bg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514350" y="4825083"/>
            <a:ext cx="5829300" cy="2571534"/>
          </a:xfrm>
          <a:prstGeom prst="rect">
            <a:avLst/>
          </a:prstGeom>
        </p:spPr>
        <p:txBody>
          <a:bodyPr>
            <a:normAutofit/>
          </a:bodyPr>
          <a:lstStyle>
            <a:lvl1pPr marL="0" indent="0" algn="ctr">
              <a:buNone/>
              <a:defRPr sz="1026">
                <a:solidFill>
                  <a:schemeClr val="bg1"/>
                </a:solidFill>
              </a:defRPr>
            </a:lvl1pPr>
            <a:lvl2pPr marL="323248" indent="0" algn="ctr">
              <a:buNone/>
              <a:defRPr sz="1414"/>
            </a:lvl2pPr>
            <a:lvl3pPr marL="646495" indent="0" algn="ctr">
              <a:buNone/>
              <a:defRPr sz="1273"/>
            </a:lvl3pPr>
            <a:lvl4pPr marL="969742" indent="0" algn="ctr">
              <a:buNone/>
              <a:defRPr sz="1131"/>
            </a:lvl4pPr>
            <a:lvl5pPr marL="1292989" indent="0" algn="ctr">
              <a:buNone/>
              <a:defRPr sz="1131"/>
            </a:lvl5pPr>
            <a:lvl6pPr marL="1616237" indent="0" algn="ctr">
              <a:buNone/>
              <a:defRPr sz="1131"/>
            </a:lvl6pPr>
            <a:lvl7pPr marL="1939484" indent="0" algn="ctr">
              <a:buNone/>
              <a:defRPr sz="1131"/>
            </a:lvl7pPr>
            <a:lvl8pPr marL="2262732" indent="0" algn="ctr">
              <a:buNone/>
              <a:defRPr sz="1131"/>
            </a:lvl8pPr>
            <a:lvl9pPr marL="2585979" indent="0" algn="ctr">
              <a:buNone/>
              <a:defRPr sz="1131"/>
            </a:lvl9pPr>
          </a:lstStyle>
          <a:p>
            <a:r>
              <a:rPr lang="en-GB" dirty="0"/>
              <a:t>Click to edit Master subtitle style</a:t>
            </a:r>
            <a:endParaRPr lang="en-US" dirty="0"/>
          </a:p>
        </p:txBody>
      </p:sp>
    </p:spTree>
    <p:extLst>
      <p:ext uri="{BB962C8B-B14F-4D97-AF65-F5344CB8AC3E}">
        <p14:creationId xmlns:p14="http://schemas.microsoft.com/office/powerpoint/2010/main" val="19912419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A12AE6-077A-5D45-8297-52DE24204336}"/>
              </a:ext>
            </a:extLst>
          </p:cNvPr>
          <p:cNvSpPr/>
          <p:nvPr userDrawn="1"/>
        </p:nvSpPr>
        <p:spPr>
          <a:xfrm>
            <a:off x="1766" y="1"/>
            <a:ext cx="6855325" cy="7908158"/>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6" dirty="0">
              <a:latin typeface="Arial" panose="020B0604020202020204" pitchFamily="34" charset="0"/>
            </a:endParaRPr>
          </a:p>
        </p:txBody>
      </p:sp>
      <p:sp>
        <p:nvSpPr>
          <p:cNvPr id="2" name="Title 1"/>
          <p:cNvSpPr>
            <a:spLocks noGrp="1"/>
          </p:cNvSpPr>
          <p:nvPr>
            <p:ph type="title"/>
          </p:nvPr>
        </p:nvSpPr>
        <p:spPr>
          <a:xfrm>
            <a:off x="471487" y="484718"/>
            <a:ext cx="5915026" cy="1767418"/>
          </a:xfrm>
          <a:prstGeom prst="rect">
            <a:avLst/>
          </a:prstGeom>
        </p:spPr>
        <p:txBody>
          <a:bodyPr anchor="ctr"/>
          <a:lstStyle/>
          <a:p>
            <a:r>
              <a:rPr lang="en-GB" dirty="0"/>
              <a:t>Click to edit Master title style</a:t>
            </a:r>
            <a:endParaRPr lang="en-US" dirty="0"/>
          </a:p>
        </p:txBody>
      </p:sp>
      <p:sp>
        <p:nvSpPr>
          <p:cNvPr id="3" name="Content Placeholder 2"/>
          <p:cNvSpPr>
            <a:spLocks noGrp="1"/>
          </p:cNvSpPr>
          <p:nvPr>
            <p:ph idx="1"/>
          </p:nvPr>
        </p:nvSpPr>
        <p:spPr>
          <a:xfrm>
            <a:off x="471487" y="2434167"/>
            <a:ext cx="3531507" cy="4938311"/>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3">
            <a:extLst>
              <a:ext uri="{FF2B5EF4-FFF2-40B4-BE49-F238E27FC236}">
                <a16:creationId xmlns:a16="http://schemas.microsoft.com/office/drawing/2014/main" id="{5C66A81E-0F24-F646-8C3D-46E79B913A5E}"/>
              </a:ext>
            </a:extLst>
          </p:cNvPr>
          <p:cNvSpPr/>
          <p:nvPr userDrawn="1"/>
        </p:nvSpPr>
        <p:spPr>
          <a:xfrm>
            <a:off x="4086121" y="2434167"/>
            <a:ext cx="2618734" cy="49383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55" dirty="0"/>
          </a:p>
        </p:txBody>
      </p:sp>
    </p:spTree>
    <p:extLst>
      <p:ext uri="{BB962C8B-B14F-4D97-AF65-F5344CB8AC3E}">
        <p14:creationId xmlns:p14="http://schemas.microsoft.com/office/powerpoint/2010/main" val="39791502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A12AE6-077A-5D45-8297-52DE24204336}"/>
              </a:ext>
            </a:extLst>
          </p:cNvPr>
          <p:cNvSpPr/>
          <p:nvPr userDrawn="1"/>
        </p:nvSpPr>
        <p:spPr>
          <a:xfrm>
            <a:off x="1766" y="1"/>
            <a:ext cx="6855325" cy="7908158"/>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6" dirty="0">
              <a:latin typeface="Arial" panose="020B0604020202020204" pitchFamily="34" charset="0"/>
            </a:endParaRPr>
          </a:p>
        </p:txBody>
      </p:sp>
      <p:sp>
        <p:nvSpPr>
          <p:cNvPr id="2" name="Title 1"/>
          <p:cNvSpPr>
            <a:spLocks noGrp="1"/>
          </p:cNvSpPr>
          <p:nvPr>
            <p:ph type="title"/>
          </p:nvPr>
        </p:nvSpPr>
        <p:spPr>
          <a:xfrm>
            <a:off x="471487" y="484718"/>
            <a:ext cx="5915026" cy="1767418"/>
          </a:xfrm>
          <a:prstGeom prst="rect">
            <a:avLst/>
          </a:prstGeom>
        </p:spPr>
        <p:txBody>
          <a:bodyPr anchor="ctr"/>
          <a:lstStyle/>
          <a:p>
            <a:r>
              <a:rPr lang="en-GB" dirty="0"/>
              <a:t>Click to edit Master title style</a:t>
            </a:r>
            <a:endParaRPr lang="en-US" dirty="0"/>
          </a:p>
        </p:txBody>
      </p:sp>
      <p:sp>
        <p:nvSpPr>
          <p:cNvPr id="3" name="Content Placeholder 2"/>
          <p:cNvSpPr>
            <a:spLocks noGrp="1"/>
          </p:cNvSpPr>
          <p:nvPr>
            <p:ph idx="1"/>
          </p:nvPr>
        </p:nvSpPr>
        <p:spPr>
          <a:xfrm>
            <a:off x="471488" y="2434167"/>
            <a:ext cx="2900999" cy="4938311"/>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2">
            <a:extLst>
              <a:ext uri="{FF2B5EF4-FFF2-40B4-BE49-F238E27FC236}">
                <a16:creationId xmlns:a16="http://schemas.microsoft.com/office/drawing/2014/main" id="{39EA6F01-4596-9246-A9E7-FA39CED413F0}"/>
              </a:ext>
            </a:extLst>
          </p:cNvPr>
          <p:cNvSpPr>
            <a:spLocks noGrp="1"/>
          </p:cNvSpPr>
          <p:nvPr>
            <p:ph idx="10"/>
          </p:nvPr>
        </p:nvSpPr>
        <p:spPr>
          <a:xfrm>
            <a:off x="3485514" y="2424264"/>
            <a:ext cx="2900999" cy="4938311"/>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331236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GB"/>
              <a:t>11/05/2021</a:t>
            </a:r>
            <a:endParaRPr lang="en-GB" dirty="0"/>
          </a:p>
        </p:txBody>
      </p:sp>
      <p:sp>
        <p:nvSpPr>
          <p:cNvPr id="5" name="Footer Placeholder 4"/>
          <p:cNvSpPr>
            <a:spLocks noGrp="1"/>
          </p:cNvSpPr>
          <p:nvPr>
            <p:ph type="ftr" sz="quarter" idx="11"/>
          </p:nvPr>
        </p:nvSpPr>
        <p:spPr/>
        <p:txBody>
          <a:bodyPr/>
          <a:lstStyle/>
          <a:p>
            <a:r>
              <a:rPr lang="en-GB"/>
              <a:t>EY Lift Process V8</a:t>
            </a:r>
            <a:endParaRPr lang="en-GB" dirty="0"/>
          </a:p>
        </p:txBody>
      </p:sp>
      <p:sp>
        <p:nvSpPr>
          <p:cNvPr id="6" name="Slide Number Placeholder 5"/>
          <p:cNvSpPr>
            <a:spLocks noGrp="1"/>
          </p:cNvSpPr>
          <p:nvPr>
            <p:ph type="sldNum" sz="quarter" idx="12"/>
          </p:nvPr>
        </p:nvSpPr>
        <p:spPr/>
        <p:txBody>
          <a:bodyPr/>
          <a:lstStyle/>
          <a:p>
            <a:fld id="{8C07A47C-8509-4DC7-B5A1-250AF98ADFA5}" type="slidenum">
              <a:rPr lang="en-GB" smtClean="0"/>
              <a:t>‹#›</a:t>
            </a:fld>
            <a:endParaRPr lang="en-GB" dirty="0"/>
          </a:p>
        </p:txBody>
      </p:sp>
    </p:spTree>
    <p:extLst>
      <p:ext uri="{BB962C8B-B14F-4D97-AF65-F5344CB8AC3E}">
        <p14:creationId xmlns:p14="http://schemas.microsoft.com/office/powerpoint/2010/main" val="34601275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9D82243-A170-1947-9C95-71BB8095E499}"/>
              </a:ext>
            </a:extLst>
          </p:cNvPr>
          <p:cNvSpPr/>
          <p:nvPr userDrawn="1"/>
        </p:nvSpPr>
        <p:spPr>
          <a:xfrm>
            <a:off x="1766" y="1"/>
            <a:ext cx="6855325" cy="7900556"/>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6" dirty="0">
              <a:latin typeface="Arial" panose="020B0604020202020204" pitchFamily="34" charset="0"/>
            </a:endParaRPr>
          </a:p>
        </p:txBody>
      </p:sp>
      <p:sp>
        <p:nvSpPr>
          <p:cNvPr id="2" name="Title 1"/>
          <p:cNvSpPr>
            <a:spLocks noGrp="1"/>
          </p:cNvSpPr>
          <p:nvPr>
            <p:ph type="ctrTitle"/>
          </p:nvPr>
        </p:nvSpPr>
        <p:spPr>
          <a:xfrm>
            <a:off x="514351" y="483891"/>
            <a:ext cx="5829299" cy="1769658"/>
          </a:xfrm>
          <a:prstGeom prst="rect">
            <a:avLst/>
          </a:prstGeom>
        </p:spPr>
        <p:txBody>
          <a:bodyPr anchor="ctr">
            <a:normAutofit/>
          </a:bodyPr>
          <a:lstStyle>
            <a:lvl1pPr algn="ctr">
              <a:defRPr sz="1796" b="1">
                <a:solidFill>
                  <a:srgbClr val="7030A0"/>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514350" y="2433280"/>
            <a:ext cx="5829300" cy="4963337"/>
          </a:xfrm>
          <a:prstGeom prst="rect">
            <a:avLst/>
          </a:prstGeom>
        </p:spPr>
        <p:txBody>
          <a:bodyPr>
            <a:normAutofit/>
          </a:bodyPr>
          <a:lstStyle>
            <a:lvl1pPr marL="0" indent="0" algn="ctr">
              <a:buNone/>
              <a:defRPr sz="1026">
                <a:solidFill>
                  <a:schemeClr val="tx1">
                    <a:lumMod val="65000"/>
                    <a:lumOff val="35000"/>
                  </a:schemeClr>
                </a:solidFill>
                <a:latin typeface="+mj-lt"/>
              </a:defRPr>
            </a:lvl1pPr>
            <a:lvl2pPr marL="323248" indent="0" algn="ctr">
              <a:buNone/>
              <a:defRPr sz="1414"/>
            </a:lvl2pPr>
            <a:lvl3pPr marL="646495" indent="0" algn="ctr">
              <a:buNone/>
              <a:defRPr sz="1273"/>
            </a:lvl3pPr>
            <a:lvl4pPr marL="969742" indent="0" algn="ctr">
              <a:buNone/>
              <a:defRPr sz="1131"/>
            </a:lvl4pPr>
            <a:lvl5pPr marL="1292989" indent="0" algn="ctr">
              <a:buNone/>
              <a:defRPr sz="1131"/>
            </a:lvl5pPr>
            <a:lvl6pPr marL="1616237" indent="0" algn="ctr">
              <a:buNone/>
              <a:defRPr sz="1131"/>
            </a:lvl6pPr>
            <a:lvl7pPr marL="1939484" indent="0" algn="ctr">
              <a:buNone/>
              <a:defRPr sz="1131"/>
            </a:lvl7pPr>
            <a:lvl8pPr marL="2262732" indent="0" algn="ctr">
              <a:buNone/>
              <a:defRPr sz="1131"/>
            </a:lvl8pPr>
            <a:lvl9pPr marL="2585979" indent="0" algn="ctr">
              <a:buNone/>
              <a:defRPr sz="1131"/>
            </a:lvl9pPr>
          </a:lstStyle>
          <a:p>
            <a:r>
              <a:rPr lang="en-GB" dirty="0"/>
              <a:t>Click to edit Master subtitle style</a:t>
            </a:r>
            <a:endParaRPr lang="en-US" dirty="0"/>
          </a:p>
        </p:txBody>
      </p:sp>
    </p:spTree>
    <p:extLst>
      <p:ext uri="{BB962C8B-B14F-4D97-AF65-F5344CB8AC3E}">
        <p14:creationId xmlns:p14="http://schemas.microsoft.com/office/powerpoint/2010/main" val="40354618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7_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9D82243-A170-1947-9C95-71BB8095E499}"/>
              </a:ext>
            </a:extLst>
          </p:cNvPr>
          <p:cNvSpPr/>
          <p:nvPr userDrawn="1"/>
        </p:nvSpPr>
        <p:spPr>
          <a:xfrm>
            <a:off x="1766" y="1"/>
            <a:ext cx="6855325" cy="7900556"/>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6" dirty="0">
              <a:latin typeface="Arial" panose="020B0604020202020204" pitchFamily="34" charset="0"/>
            </a:endParaRPr>
          </a:p>
        </p:txBody>
      </p:sp>
      <p:sp>
        <p:nvSpPr>
          <p:cNvPr id="2" name="Title 1"/>
          <p:cNvSpPr>
            <a:spLocks noGrp="1"/>
          </p:cNvSpPr>
          <p:nvPr>
            <p:ph type="ctrTitle"/>
          </p:nvPr>
        </p:nvSpPr>
        <p:spPr>
          <a:xfrm>
            <a:off x="514351" y="483891"/>
            <a:ext cx="5829299" cy="1769658"/>
          </a:xfrm>
          <a:prstGeom prst="rect">
            <a:avLst/>
          </a:prstGeom>
        </p:spPr>
        <p:txBody>
          <a:bodyPr anchor="ctr">
            <a:normAutofit/>
          </a:bodyPr>
          <a:lstStyle>
            <a:lvl1pPr algn="ctr">
              <a:defRPr sz="2309" b="1">
                <a:solidFill>
                  <a:srgbClr val="7030A0"/>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514350" y="2433280"/>
            <a:ext cx="5829300" cy="4963337"/>
          </a:xfrm>
          <a:prstGeom prst="rect">
            <a:avLst/>
          </a:prstGeom>
        </p:spPr>
        <p:txBody>
          <a:bodyPr>
            <a:normAutofit/>
          </a:bodyPr>
          <a:lstStyle>
            <a:lvl1pPr marL="0" indent="0" algn="ctr">
              <a:buNone/>
              <a:defRPr sz="1539">
                <a:solidFill>
                  <a:schemeClr val="tx1">
                    <a:lumMod val="65000"/>
                    <a:lumOff val="35000"/>
                  </a:schemeClr>
                </a:solidFill>
                <a:latin typeface="+mj-lt"/>
              </a:defRPr>
            </a:lvl1pPr>
            <a:lvl2pPr marL="323248" indent="0" algn="ctr">
              <a:buNone/>
              <a:defRPr sz="1414"/>
            </a:lvl2pPr>
            <a:lvl3pPr marL="646495" indent="0" algn="ctr">
              <a:buNone/>
              <a:defRPr sz="1273"/>
            </a:lvl3pPr>
            <a:lvl4pPr marL="969742" indent="0" algn="ctr">
              <a:buNone/>
              <a:defRPr sz="1131"/>
            </a:lvl4pPr>
            <a:lvl5pPr marL="1292989" indent="0" algn="ctr">
              <a:buNone/>
              <a:defRPr sz="1131"/>
            </a:lvl5pPr>
            <a:lvl6pPr marL="1616237" indent="0" algn="ctr">
              <a:buNone/>
              <a:defRPr sz="1131"/>
            </a:lvl6pPr>
            <a:lvl7pPr marL="1939484" indent="0" algn="ctr">
              <a:buNone/>
              <a:defRPr sz="1131"/>
            </a:lvl7pPr>
            <a:lvl8pPr marL="2262732" indent="0" algn="ctr">
              <a:buNone/>
              <a:defRPr sz="1131"/>
            </a:lvl8pPr>
            <a:lvl9pPr marL="2585979" indent="0" algn="ctr">
              <a:buNone/>
              <a:defRPr sz="1131"/>
            </a:lvl9pPr>
          </a:lstStyle>
          <a:p>
            <a:r>
              <a:rPr lang="en-GB" dirty="0"/>
              <a:t>Click to edit Master subtitle style</a:t>
            </a:r>
            <a:endParaRPr lang="en-US" dirty="0"/>
          </a:p>
        </p:txBody>
      </p:sp>
    </p:spTree>
    <p:extLst>
      <p:ext uri="{BB962C8B-B14F-4D97-AF65-F5344CB8AC3E}">
        <p14:creationId xmlns:p14="http://schemas.microsoft.com/office/powerpoint/2010/main" val="1324745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GB"/>
              <a:t>11/05/2021</a:t>
            </a:r>
            <a:endParaRPr lang="en-GB" dirty="0"/>
          </a:p>
        </p:txBody>
      </p:sp>
      <p:sp>
        <p:nvSpPr>
          <p:cNvPr id="5" name="Footer Placeholder 4"/>
          <p:cNvSpPr>
            <a:spLocks noGrp="1"/>
          </p:cNvSpPr>
          <p:nvPr>
            <p:ph type="ftr" sz="quarter" idx="11"/>
          </p:nvPr>
        </p:nvSpPr>
        <p:spPr/>
        <p:txBody>
          <a:bodyPr/>
          <a:lstStyle/>
          <a:p>
            <a:r>
              <a:rPr lang="en-GB"/>
              <a:t>EY Lift Process V8</a:t>
            </a:r>
            <a:endParaRPr lang="en-GB" dirty="0"/>
          </a:p>
        </p:txBody>
      </p:sp>
      <p:sp>
        <p:nvSpPr>
          <p:cNvPr id="6" name="Slide Number Placeholder 5"/>
          <p:cNvSpPr>
            <a:spLocks noGrp="1"/>
          </p:cNvSpPr>
          <p:nvPr>
            <p:ph type="sldNum" sz="quarter" idx="12"/>
          </p:nvPr>
        </p:nvSpPr>
        <p:spPr/>
        <p:txBody>
          <a:bodyPr/>
          <a:lstStyle/>
          <a:p>
            <a:fld id="{8C07A47C-8509-4DC7-B5A1-250AF98ADFA5}" type="slidenum">
              <a:rPr lang="en-GB" smtClean="0"/>
              <a:t>‹#›</a:t>
            </a:fld>
            <a:endParaRPr lang="en-GB" dirty="0"/>
          </a:p>
        </p:txBody>
      </p:sp>
    </p:spTree>
    <p:extLst>
      <p:ext uri="{BB962C8B-B14F-4D97-AF65-F5344CB8AC3E}">
        <p14:creationId xmlns:p14="http://schemas.microsoft.com/office/powerpoint/2010/main" val="817369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GB"/>
              <a:t>11/05/2021</a:t>
            </a:r>
            <a:endParaRPr lang="en-GB" dirty="0"/>
          </a:p>
        </p:txBody>
      </p:sp>
      <p:sp>
        <p:nvSpPr>
          <p:cNvPr id="6" name="Footer Placeholder 5"/>
          <p:cNvSpPr>
            <a:spLocks noGrp="1"/>
          </p:cNvSpPr>
          <p:nvPr>
            <p:ph type="ftr" sz="quarter" idx="11"/>
          </p:nvPr>
        </p:nvSpPr>
        <p:spPr/>
        <p:txBody>
          <a:bodyPr/>
          <a:lstStyle/>
          <a:p>
            <a:r>
              <a:rPr lang="en-GB"/>
              <a:t>EY Lift Process V8</a:t>
            </a:r>
            <a:endParaRPr lang="en-GB" dirty="0"/>
          </a:p>
        </p:txBody>
      </p:sp>
      <p:sp>
        <p:nvSpPr>
          <p:cNvPr id="7" name="Slide Number Placeholder 6"/>
          <p:cNvSpPr>
            <a:spLocks noGrp="1"/>
          </p:cNvSpPr>
          <p:nvPr>
            <p:ph type="sldNum" sz="quarter" idx="12"/>
          </p:nvPr>
        </p:nvSpPr>
        <p:spPr/>
        <p:txBody>
          <a:bodyPr/>
          <a:lstStyle/>
          <a:p>
            <a:fld id="{8C07A47C-8509-4DC7-B5A1-250AF98ADFA5}" type="slidenum">
              <a:rPr lang="en-GB" smtClean="0"/>
              <a:t>‹#›</a:t>
            </a:fld>
            <a:endParaRPr lang="en-GB" dirty="0"/>
          </a:p>
        </p:txBody>
      </p:sp>
    </p:spTree>
    <p:extLst>
      <p:ext uri="{BB962C8B-B14F-4D97-AF65-F5344CB8AC3E}">
        <p14:creationId xmlns:p14="http://schemas.microsoft.com/office/powerpoint/2010/main" val="2877246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GB"/>
              <a:t>11/05/2021</a:t>
            </a:r>
            <a:endParaRPr lang="en-GB" dirty="0"/>
          </a:p>
        </p:txBody>
      </p:sp>
      <p:sp>
        <p:nvSpPr>
          <p:cNvPr id="8" name="Footer Placeholder 7"/>
          <p:cNvSpPr>
            <a:spLocks noGrp="1"/>
          </p:cNvSpPr>
          <p:nvPr>
            <p:ph type="ftr" sz="quarter" idx="11"/>
          </p:nvPr>
        </p:nvSpPr>
        <p:spPr/>
        <p:txBody>
          <a:bodyPr/>
          <a:lstStyle/>
          <a:p>
            <a:r>
              <a:rPr lang="en-GB"/>
              <a:t>EY Lift Process V8</a:t>
            </a:r>
            <a:endParaRPr lang="en-GB" dirty="0"/>
          </a:p>
        </p:txBody>
      </p:sp>
      <p:sp>
        <p:nvSpPr>
          <p:cNvPr id="9" name="Slide Number Placeholder 8"/>
          <p:cNvSpPr>
            <a:spLocks noGrp="1"/>
          </p:cNvSpPr>
          <p:nvPr>
            <p:ph type="sldNum" sz="quarter" idx="12"/>
          </p:nvPr>
        </p:nvSpPr>
        <p:spPr/>
        <p:txBody>
          <a:bodyPr/>
          <a:lstStyle/>
          <a:p>
            <a:fld id="{8C07A47C-8509-4DC7-B5A1-250AF98ADFA5}" type="slidenum">
              <a:rPr lang="en-GB" smtClean="0"/>
              <a:t>‹#›</a:t>
            </a:fld>
            <a:endParaRPr lang="en-GB" dirty="0"/>
          </a:p>
        </p:txBody>
      </p:sp>
    </p:spTree>
    <p:extLst>
      <p:ext uri="{BB962C8B-B14F-4D97-AF65-F5344CB8AC3E}">
        <p14:creationId xmlns:p14="http://schemas.microsoft.com/office/powerpoint/2010/main" val="2316253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GB"/>
              <a:t>11/05/2021</a:t>
            </a:r>
            <a:endParaRPr lang="en-GB" dirty="0"/>
          </a:p>
        </p:txBody>
      </p:sp>
      <p:sp>
        <p:nvSpPr>
          <p:cNvPr id="4" name="Footer Placeholder 3"/>
          <p:cNvSpPr>
            <a:spLocks noGrp="1"/>
          </p:cNvSpPr>
          <p:nvPr>
            <p:ph type="ftr" sz="quarter" idx="11"/>
          </p:nvPr>
        </p:nvSpPr>
        <p:spPr/>
        <p:txBody>
          <a:bodyPr/>
          <a:lstStyle/>
          <a:p>
            <a:r>
              <a:rPr lang="en-GB"/>
              <a:t>EY Lift Process V8</a:t>
            </a:r>
            <a:endParaRPr lang="en-GB" dirty="0"/>
          </a:p>
        </p:txBody>
      </p:sp>
      <p:sp>
        <p:nvSpPr>
          <p:cNvPr id="5" name="Slide Number Placeholder 4"/>
          <p:cNvSpPr>
            <a:spLocks noGrp="1"/>
          </p:cNvSpPr>
          <p:nvPr>
            <p:ph type="sldNum" sz="quarter" idx="12"/>
          </p:nvPr>
        </p:nvSpPr>
        <p:spPr/>
        <p:txBody>
          <a:bodyPr/>
          <a:lstStyle/>
          <a:p>
            <a:fld id="{8C07A47C-8509-4DC7-B5A1-250AF98ADFA5}" type="slidenum">
              <a:rPr lang="en-GB" smtClean="0"/>
              <a:t>‹#›</a:t>
            </a:fld>
            <a:endParaRPr lang="en-GB" dirty="0"/>
          </a:p>
        </p:txBody>
      </p:sp>
    </p:spTree>
    <p:extLst>
      <p:ext uri="{BB962C8B-B14F-4D97-AF65-F5344CB8AC3E}">
        <p14:creationId xmlns:p14="http://schemas.microsoft.com/office/powerpoint/2010/main" val="1104972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11/05/2021</a:t>
            </a:r>
            <a:endParaRPr lang="en-GB" dirty="0"/>
          </a:p>
        </p:txBody>
      </p:sp>
      <p:sp>
        <p:nvSpPr>
          <p:cNvPr id="3" name="Footer Placeholder 2"/>
          <p:cNvSpPr>
            <a:spLocks noGrp="1"/>
          </p:cNvSpPr>
          <p:nvPr>
            <p:ph type="ftr" sz="quarter" idx="11"/>
          </p:nvPr>
        </p:nvSpPr>
        <p:spPr/>
        <p:txBody>
          <a:bodyPr/>
          <a:lstStyle/>
          <a:p>
            <a:r>
              <a:rPr lang="en-GB"/>
              <a:t>EY Lift Process V8</a:t>
            </a:r>
            <a:endParaRPr lang="en-GB" dirty="0"/>
          </a:p>
        </p:txBody>
      </p:sp>
      <p:sp>
        <p:nvSpPr>
          <p:cNvPr id="4" name="Slide Number Placeholder 3"/>
          <p:cNvSpPr>
            <a:spLocks noGrp="1"/>
          </p:cNvSpPr>
          <p:nvPr>
            <p:ph type="sldNum" sz="quarter" idx="12"/>
          </p:nvPr>
        </p:nvSpPr>
        <p:spPr/>
        <p:txBody>
          <a:bodyPr/>
          <a:lstStyle/>
          <a:p>
            <a:fld id="{8C07A47C-8509-4DC7-B5A1-250AF98ADFA5}" type="slidenum">
              <a:rPr lang="en-GB" smtClean="0"/>
              <a:t>‹#›</a:t>
            </a:fld>
            <a:endParaRPr lang="en-GB" dirty="0"/>
          </a:p>
        </p:txBody>
      </p:sp>
    </p:spTree>
    <p:extLst>
      <p:ext uri="{BB962C8B-B14F-4D97-AF65-F5344CB8AC3E}">
        <p14:creationId xmlns:p14="http://schemas.microsoft.com/office/powerpoint/2010/main" val="2414501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11/05/2021</a:t>
            </a:r>
            <a:endParaRPr lang="en-GB" dirty="0"/>
          </a:p>
        </p:txBody>
      </p:sp>
      <p:sp>
        <p:nvSpPr>
          <p:cNvPr id="6" name="Footer Placeholder 5"/>
          <p:cNvSpPr>
            <a:spLocks noGrp="1"/>
          </p:cNvSpPr>
          <p:nvPr>
            <p:ph type="ftr" sz="quarter" idx="11"/>
          </p:nvPr>
        </p:nvSpPr>
        <p:spPr/>
        <p:txBody>
          <a:bodyPr/>
          <a:lstStyle/>
          <a:p>
            <a:r>
              <a:rPr lang="en-GB"/>
              <a:t>EY Lift Process V8</a:t>
            </a:r>
            <a:endParaRPr lang="en-GB" dirty="0"/>
          </a:p>
        </p:txBody>
      </p:sp>
      <p:sp>
        <p:nvSpPr>
          <p:cNvPr id="7" name="Slide Number Placeholder 6"/>
          <p:cNvSpPr>
            <a:spLocks noGrp="1"/>
          </p:cNvSpPr>
          <p:nvPr>
            <p:ph type="sldNum" sz="quarter" idx="12"/>
          </p:nvPr>
        </p:nvSpPr>
        <p:spPr/>
        <p:txBody>
          <a:bodyPr/>
          <a:lstStyle/>
          <a:p>
            <a:fld id="{8C07A47C-8509-4DC7-B5A1-250AF98ADFA5}" type="slidenum">
              <a:rPr lang="en-GB" smtClean="0"/>
              <a:t>‹#›</a:t>
            </a:fld>
            <a:endParaRPr lang="en-GB" dirty="0"/>
          </a:p>
        </p:txBody>
      </p:sp>
    </p:spTree>
    <p:extLst>
      <p:ext uri="{BB962C8B-B14F-4D97-AF65-F5344CB8AC3E}">
        <p14:creationId xmlns:p14="http://schemas.microsoft.com/office/powerpoint/2010/main" val="2305502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11/05/2021</a:t>
            </a:r>
            <a:endParaRPr lang="en-GB" dirty="0"/>
          </a:p>
        </p:txBody>
      </p:sp>
      <p:sp>
        <p:nvSpPr>
          <p:cNvPr id="6" name="Footer Placeholder 5"/>
          <p:cNvSpPr>
            <a:spLocks noGrp="1"/>
          </p:cNvSpPr>
          <p:nvPr>
            <p:ph type="ftr" sz="quarter" idx="11"/>
          </p:nvPr>
        </p:nvSpPr>
        <p:spPr/>
        <p:txBody>
          <a:bodyPr/>
          <a:lstStyle/>
          <a:p>
            <a:r>
              <a:rPr lang="en-GB"/>
              <a:t>EY Lift Process V8</a:t>
            </a:r>
            <a:endParaRPr lang="en-GB" dirty="0"/>
          </a:p>
        </p:txBody>
      </p:sp>
      <p:sp>
        <p:nvSpPr>
          <p:cNvPr id="7" name="Slide Number Placeholder 6"/>
          <p:cNvSpPr>
            <a:spLocks noGrp="1"/>
          </p:cNvSpPr>
          <p:nvPr>
            <p:ph type="sldNum" sz="quarter" idx="12"/>
          </p:nvPr>
        </p:nvSpPr>
        <p:spPr/>
        <p:txBody>
          <a:bodyPr/>
          <a:lstStyle/>
          <a:p>
            <a:fld id="{8C07A47C-8509-4DC7-B5A1-250AF98ADFA5}" type="slidenum">
              <a:rPr lang="en-GB" smtClean="0"/>
              <a:t>‹#›</a:t>
            </a:fld>
            <a:endParaRPr lang="en-GB" dirty="0"/>
          </a:p>
        </p:txBody>
      </p:sp>
    </p:spTree>
    <p:extLst>
      <p:ext uri="{BB962C8B-B14F-4D97-AF65-F5344CB8AC3E}">
        <p14:creationId xmlns:p14="http://schemas.microsoft.com/office/powerpoint/2010/main" val="3168062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a:t>11/05/2021</a:t>
            </a:r>
            <a:endParaRPr lang="en-GB"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GB"/>
              <a:t>EY Lift Process V8</a:t>
            </a:r>
            <a:endParaRPr lang="en-GB"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C07A47C-8509-4DC7-B5A1-250AF98ADFA5}" type="slidenum">
              <a:rPr lang="en-GB" smtClean="0"/>
              <a:t>‹#›</a:t>
            </a:fld>
            <a:endParaRPr lang="en-GB" dirty="0"/>
          </a:p>
        </p:txBody>
      </p:sp>
    </p:spTree>
    <p:extLst>
      <p:ext uri="{BB962C8B-B14F-4D97-AF65-F5344CB8AC3E}">
        <p14:creationId xmlns:p14="http://schemas.microsoft.com/office/powerpoint/2010/main" val="26235327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8C28B6D-33D3-9040-9DBE-DD3E5161C08A}"/>
              </a:ext>
            </a:extLst>
          </p:cNvPr>
          <p:cNvSpPr txBox="1">
            <a:spLocks/>
          </p:cNvSpPr>
          <p:nvPr userDrawn="1"/>
        </p:nvSpPr>
        <p:spPr>
          <a:xfrm>
            <a:off x="471487" y="2434167"/>
            <a:ext cx="3531507" cy="4938311"/>
          </a:xfrm>
          <a:prstGeom prst="rect">
            <a:avLst/>
          </a:prstGeom>
        </p:spPr>
        <p:txBody>
          <a:bodyPr/>
          <a:lstStyle>
            <a:lvl1pPr marL="251986" indent="-251986" algn="l" defTabSz="1007943" rtl="0" eaLnBrk="1" latinLnBrk="0" hangingPunct="1">
              <a:lnSpc>
                <a:spcPct val="90000"/>
              </a:lnSpc>
              <a:spcBef>
                <a:spcPts val="1102"/>
              </a:spcBef>
              <a:buFont typeface="Arial" panose="020B0604020202020204" pitchFamily="34" charset="0"/>
              <a:buChar char="•"/>
              <a:defRPr sz="1400" kern="1200">
                <a:solidFill>
                  <a:schemeClr val="tx1">
                    <a:lumMod val="65000"/>
                    <a:lumOff val="35000"/>
                  </a:schemeClr>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1400" kern="1200">
                <a:solidFill>
                  <a:schemeClr val="tx1">
                    <a:lumMod val="65000"/>
                    <a:lumOff val="35000"/>
                  </a:schemeClr>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1400" kern="1200">
                <a:solidFill>
                  <a:schemeClr val="tx1">
                    <a:lumMod val="65000"/>
                    <a:lumOff val="35000"/>
                  </a:schemeClr>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400" kern="1200">
                <a:solidFill>
                  <a:schemeClr val="tx1">
                    <a:lumMod val="65000"/>
                    <a:lumOff val="35000"/>
                  </a:schemeClr>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GB" sz="1026" dirty="0"/>
              <a:t>Click to edit Master text styles</a:t>
            </a:r>
          </a:p>
          <a:p>
            <a:pPr lvl="1"/>
            <a:r>
              <a:rPr lang="en-GB" sz="898" dirty="0"/>
              <a:t>Second level</a:t>
            </a:r>
          </a:p>
          <a:p>
            <a:pPr lvl="2"/>
            <a:r>
              <a:rPr lang="en-GB" sz="898" dirty="0"/>
              <a:t>Third level</a:t>
            </a:r>
          </a:p>
          <a:p>
            <a:pPr lvl="3"/>
            <a:r>
              <a:rPr lang="en-GB" sz="898" dirty="0"/>
              <a:t>Fourth level</a:t>
            </a:r>
          </a:p>
          <a:p>
            <a:pPr lvl="4"/>
            <a:r>
              <a:rPr lang="en-GB" sz="898" dirty="0"/>
              <a:t>Fifth level</a:t>
            </a:r>
            <a:endParaRPr lang="en-US" sz="898" dirty="0"/>
          </a:p>
        </p:txBody>
      </p:sp>
      <p:sp>
        <p:nvSpPr>
          <p:cNvPr id="8" name="Title 1">
            <a:extLst>
              <a:ext uri="{FF2B5EF4-FFF2-40B4-BE49-F238E27FC236}">
                <a16:creationId xmlns:a16="http://schemas.microsoft.com/office/drawing/2014/main" id="{7CA389F3-54D9-ED42-AC90-17E24A5552B3}"/>
              </a:ext>
            </a:extLst>
          </p:cNvPr>
          <p:cNvSpPr txBox="1">
            <a:spLocks/>
          </p:cNvSpPr>
          <p:nvPr userDrawn="1"/>
        </p:nvSpPr>
        <p:spPr>
          <a:xfrm>
            <a:off x="471487" y="484718"/>
            <a:ext cx="5915026" cy="1767418"/>
          </a:xfrm>
          <a:prstGeom prst="rect">
            <a:avLst/>
          </a:prstGeom>
        </p:spPr>
        <p:txBody>
          <a:bodyPr anchor="ctr"/>
          <a:lstStyle>
            <a:lvl1pPr algn="l" defTabSz="1007943" rtl="0" eaLnBrk="1" latinLnBrk="0" hangingPunct="1">
              <a:lnSpc>
                <a:spcPct val="90000"/>
              </a:lnSpc>
              <a:spcBef>
                <a:spcPct val="0"/>
              </a:spcBef>
              <a:buNone/>
              <a:defRPr sz="2800" b="1" kern="1200">
                <a:solidFill>
                  <a:srgbClr val="7030A0"/>
                </a:solidFill>
                <a:latin typeface="+mj-lt"/>
                <a:ea typeface="+mj-ea"/>
                <a:cs typeface="+mj-cs"/>
              </a:defRPr>
            </a:lvl1pPr>
          </a:lstStyle>
          <a:p>
            <a:r>
              <a:rPr lang="en-GB" sz="1796" dirty="0"/>
              <a:t>Click to edit Master title style</a:t>
            </a:r>
            <a:endParaRPr lang="en-US" sz="1796" dirty="0"/>
          </a:p>
        </p:txBody>
      </p:sp>
      <p:pic>
        <p:nvPicPr>
          <p:cNvPr id="19" name="Picture 18" descr="A picture containing drawing&#10;&#10;Description automatically generated">
            <a:extLst>
              <a:ext uri="{FF2B5EF4-FFF2-40B4-BE49-F238E27FC236}">
                <a16:creationId xmlns:a16="http://schemas.microsoft.com/office/drawing/2014/main" id="{D827799B-7A48-6E43-9E32-CE6BE438787F}"/>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4086121" y="2434167"/>
            <a:ext cx="2618734" cy="4938311"/>
          </a:xfrm>
          <a:prstGeom prst="rect">
            <a:avLst/>
          </a:prstGeom>
        </p:spPr>
      </p:pic>
      <p:sp>
        <p:nvSpPr>
          <p:cNvPr id="14" name="Rectangle 13">
            <a:extLst>
              <a:ext uri="{FF2B5EF4-FFF2-40B4-BE49-F238E27FC236}">
                <a16:creationId xmlns:a16="http://schemas.microsoft.com/office/drawing/2014/main" id="{C5974D66-FFD4-FF4A-88FA-546FAF1254AA}"/>
              </a:ext>
            </a:extLst>
          </p:cNvPr>
          <p:cNvSpPr/>
          <p:nvPr userDrawn="1"/>
        </p:nvSpPr>
        <p:spPr>
          <a:xfrm>
            <a:off x="4086121" y="2434167"/>
            <a:ext cx="2618734" cy="49383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55" dirty="0"/>
          </a:p>
        </p:txBody>
      </p:sp>
    </p:spTree>
    <p:extLst>
      <p:ext uri="{BB962C8B-B14F-4D97-AF65-F5344CB8AC3E}">
        <p14:creationId xmlns:p14="http://schemas.microsoft.com/office/powerpoint/2010/main" val="414415468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Lst>
  <p:hf hdr="0"/>
  <p:txStyles>
    <p:titleStyle>
      <a:lvl1pPr algn="l" defTabSz="646495" rtl="0" eaLnBrk="1" latinLnBrk="0" hangingPunct="1">
        <a:lnSpc>
          <a:spcPct val="90000"/>
        </a:lnSpc>
        <a:spcBef>
          <a:spcPct val="0"/>
        </a:spcBef>
        <a:buNone/>
        <a:defRPr sz="1796" b="1" kern="1200">
          <a:solidFill>
            <a:srgbClr val="7030A0"/>
          </a:solidFill>
          <a:latin typeface="+mj-lt"/>
          <a:ea typeface="+mj-ea"/>
          <a:cs typeface="+mj-cs"/>
        </a:defRPr>
      </a:lvl1pPr>
    </p:titleStyle>
    <p:bodyStyle>
      <a:lvl1pPr marL="161624" indent="-161624" algn="l" defTabSz="646495" rtl="0" eaLnBrk="1" latinLnBrk="0" hangingPunct="1">
        <a:lnSpc>
          <a:spcPct val="90000"/>
        </a:lnSpc>
        <a:spcBef>
          <a:spcPts val="707"/>
        </a:spcBef>
        <a:buFont typeface="Arial" panose="020B0604020202020204" pitchFamily="34" charset="0"/>
        <a:buChar char="•"/>
        <a:defRPr sz="1026" kern="1200">
          <a:solidFill>
            <a:schemeClr val="tx1">
              <a:lumMod val="65000"/>
              <a:lumOff val="35000"/>
            </a:schemeClr>
          </a:solidFill>
          <a:latin typeface="+mn-lt"/>
          <a:ea typeface="+mn-ea"/>
          <a:cs typeface="+mn-cs"/>
        </a:defRPr>
      </a:lvl1pPr>
      <a:lvl2pPr marL="484871" indent="-161624" algn="l" defTabSz="646495" rtl="0" eaLnBrk="1" latinLnBrk="0" hangingPunct="1">
        <a:lnSpc>
          <a:spcPct val="90000"/>
        </a:lnSpc>
        <a:spcBef>
          <a:spcPts val="353"/>
        </a:spcBef>
        <a:buFont typeface="Arial" panose="020B0604020202020204" pitchFamily="34" charset="0"/>
        <a:buChar char="•"/>
        <a:defRPr sz="898" kern="1200">
          <a:solidFill>
            <a:schemeClr val="tx1">
              <a:lumMod val="65000"/>
              <a:lumOff val="35000"/>
            </a:schemeClr>
          </a:solidFill>
          <a:latin typeface="+mn-lt"/>
          <a:ea typeface="+mn-ea"/>
          <a:cs typeface="+mn-cs"/>
        </a:defRPr>
      </a:lvl2pPr>
      <a:lvl3pPr marL="808118" indent="-161624" algn="l" defTabSz="646495" rtl="0" eaLnBrk="1" latinLnBrk="0" hangingPunct="1">
        <a:lnSpc>
          <a:spcPct val="90000"/>
        </a:lnSpc>
        <a:spcBef>
          <a:spcPts val="353"/>
        </a:spcBef>
        <a:buFont typeface="Arial" panose="020B0604020202020204" pitchFamily="34" charset="0"/>
        <a:buChar char="•"/>
        <a:defRPr sz="898" kern="1200">
          <a:solidFill>
            <a:schemeClr val="tx1">
              <a:lumMod val="65000"/>
              <a:lumOff val="35000"/>
            </a:schemeClr>
          </a:solidFill>
          <a:latin typeface="+mn-lt"/>
          <a:ea typeface="+mn-ea"/>
          <a:cs typeface="+mn-cs"/>
        </a:defRPr>
      </a:lvl3pPr>
      <a:lvl4pPr marL="1131365" indent="-161624" algn="l" defTabSz="646495" rtl="0" eaLnBrk="1" latinLnBrk="0" hangingPunct="1">
        <a:lnSpc>
          <a:spcPct val="90000"/>
        </a:lnSpc>
        <a:spcBef>
          <a:spcPts val="353"/>
        </a:spcBef>
        <a:buFont typeface="Arial" panose="020B0604020202020204" pitchFamily="34" charset="0"/>
        <a:buChar char="•"/>
        <a:defRPr sz="898" kern="1200">
          <a:solidFill>
            <a:schemeClr val="tx1">
              <a:lumMod val="65000"/>
              <a:lumOff val="35000"/>
            </a:schemeClr>
          </a:solidFill>
          <a:latin typeface="+mn-lt"/>
          <a:ea typeface="+mn-ea"/>
          <a:cs typeface="+mn-cs"/>
        </a:defRPr>
      </a:lvl4pPr>
      <a:lvl5pPr marL="1454613" indent="-161624" algn="l" defTabSz="646495" rtl="0" eaLnBrk="1" latinLnBrk="0" hangingPunct="1">
        <a:lnSpc>
          <a:spcPct val="90000"/>
        </a:lnSpc>
        <a:spcBef>
          <a:spcPts val="353"/>
        </a:spcBef>
        <a:buFont typeface="Arial" panose="020B0604020202020204" pitchFamily="34" charset="0"/>
        <a:buChar char="•"/>
        <a:defRPr sz="898" kern="1200">
          <a:solidFill>
            <a:schemeClr val="tx1">
              <a:lumMod val="65000"/>
              <a:lumOff val="35000"/>
            </a:schemeClr>
          </a:solidFill>
          <a:latin typeface="+mn-lt"/>
          <a:ea typeface="+mn-ea"/>
          <a:cs typeface="+mn-cs"/>
        </a:defRPr>
      </a:lvl5pPr>
      <a:lvl6pPr marL="1777861" indent="-161624" algn="l" defTabSz="646495" rtl="0" eaLnBrk="1" latinLnBrk="0" hangingPunct="1">
        <a:lnSpc>
          <a:spcPct val="90000"/>
        </a:lnSpc>
        <a:spcBef>
          <a:spcPts val="353"/>
        </a:spcBef>
        <a:buFont typeface="Arial" panose="020B0604020202020204" pitchFamily="34" charset="0"/>
        <a:buChar char="•"/>
        <a:defRPr sz="1273" kern="1200">
          <a:solidFill>
            <a:schemeClr val="tx1"/>
          </a:solidFill>
          <a:latin typeface="+mn-lt"/>
          <a:ea typeface="+mn-ea"/>
          <a:cs typeface="+mn-cs"/>
        </a:defRPr>
      </a:lvl6pPr>
      <a:lvl7pPr marL="2101108" indent="-161624" algn="l" defTabSz="646495" rtl="0" eaLnBrk="1" latinLnBrk="0" hangingPunct="1">
        <a:lnSpc>
          <a:spcPct val="90000"/>
        </a:lnSpc>
        <a:spcBef>
          <a:spcPts val="353"/>
        </a:spcBef>
        <a:buFont typeface="Arial" panose="020B0604020202020204" pitchFamily="34" charset="0"/>
        <a:buChar char="•"/>
        <a:defRPr sz="1273" kern="1200">
          <a:solidFill>
            <a:schemeClr val="tx1"/>
          </a:solidFill>
          <a:latin typeface="+mn-lt"/>
          <a:ea typeface="+mn-ea"/>
          <a:cs typeface="+mn-cs"/>
        </a:defRPr>
      </a:lvl7pPr>
      <a:lvl8pPr marL="2424355" indent="-161624" algn="l" defTabSz="646495" rtl="0" eaLnBrk="1" latinLnBrk="0" hangingPunct="1">
        <a:lnSpc>
          <a:spcPct val="90000"/>
        </a:lnSpc>
        <a:spcBef>
          <a:spcPts val="353"/>
        </a:spcBef>
        <a:buFont typeface="Arial" panose="020B0604020202020204" pitchFamily="34" charset="0"/>
        <a:buChar char="•"/>
        <a:defRPr sz="1273" kern="1200">
          <a:solidFill>
            <a:schemeClr val="tx1"/>
          </a:solidFill>
          <a:latin typeface="+mn-lt"/>
          <a:ea typeface="+mn-ea"/>
          <a:cs typeface="+mn-cs"/>
        </a:defRPr>
      </a:lvl8pPr>
      <a:lvl9pPr marL="2747602" indent="-161624" algn="l" defTabSz="646495" rtl="0" eaLnBrk="1" latinLnBrk="0" hangingPunct="1">
        <a:lnSpc>
          <a:spcPct val="90000"/>
        </a:lnSpc>
        <a:spcBef>
          <a:spcPts val="353"/>
        </a:spcBef>
        <a:buFont typeface="Arial" panose="020B0604020202020204" pitchFamily="34" charset="0"/>
        <a:buChar char="•"/>
        <a:defRPr sz="1273" kern="1200">
          <a:solidFill>
            <a:schemeClr val="tx1"/>
          </a:solidFill>
          <a:latin typeface="+mn-lt"/>
          <a:ea typeface="+mn-ea"/>
          <a:cs typeface="+mn-cs"/>
        </a:defRPr>
      </a:lvl9pPr>
    </p:bodyStyle>
    <p:otherStyle>
      <a:defPPr>
        <a:defRPr lang="en-US"/>
      </a:defPPr>
      <a:lvl1pPr marL="0" algn="l" defTabSz="646495" rtl="0" eaLnBrk="1" latinLnBrk="0" hangingPunct="1">
        <a:defRPr sz="1273" kern="1200">
          <a:solidFill>
            <a:schemeClr val="tx1"/>
          </a:solidFill>
          <a:latin typeface="+mn-lt"/>
          <a:ea typeface="+mn-ea"/>
          <a:cs typeface="+mn-cs"/>
        </a:defRPr>
      </a:lvl1pPr>
      <a:lvl2pPr marL="323248" algn="l" defTabSz="646495" rtl="0" eaLnBrk="1" latinLnBrk="0" hangingPunct="1">
        <a:defRPr sz="1273" kern="1200">
          <a:solidFill>
            <a:schemeClr val="tx1"/>
          </a:solidFill>
          <a:latin typeface="+mn-lt"/>
          <a:ea typeface="+mn-ea"/>
          <a:cs typeface="+mn-cs"/>
        </a:defRPr>
      </a:lvl2pPr>
      <a:lvl3pPr marL="646495" algn="l" defTabSz="646495" rtl="0" eaLnBrk="1" latinLnBrk="0" hangingPunct="1">
        <a:defRPr sz="1273" kern="1200">
          <a:solidFill>
            <a:schemeClr val="tx1"/>
          </a:solidFill>
          <a:latin typeface="+mn-lt"/>
          <a:ea typeface="+mn-ea"/>
          <a:cs typeface="+mn-cs"/>
        </a:defRPr>
      </a:lvl3pPr>
      <a:lvl4pPr marL="969742" algn="l" defTabSz="646495" rtl="0" eaLnBrk="1" latinLnBrk="0" hangingPunct="1">
        <a:defRPr sz="1273" kern="1200">
          <a:solidFill>
            <a:schemeClr val="tx1"/>
          </a:solidFill>
          <a:latin typeface="+mn-lt"/>
          <a:ea typeface="+mn-ea"/>
          <a:cs typeface="+mn-cs"/>
        </a:defRPr>
      </a:lvl4pPr>
      <a:lvl5pPr marL="1292989" algn="l" defTabSz="646495" rtl="0" eaLnBrk="1" latinLnBrk="0" hangingPunct="1">
        <a:defRPr sz="1273" kern="1200">
          <a:solidFill>
            <a:schemeClr val="tx1"/>
          </a:solidFill>
          <a:latin typeface="+mn-lt"/>
          <a:ea typeface="+mn-ea"/>
          <a:cs typeface="+mn-cs"/>
        </a:defRPr>
      </a:lvl5pPr>
      <a:lvl6pPr marL="1616237" algn="l" defTabSz="646495" rtl="0" eaLnBrk="1" latinLnBrk="0" hangingPunct="1">
        <a:defRPr sz="1273" kern="1200">
          <a:solidFill>
            <a:schemeClr val="tx1"/>
          </a:solidFill>
          <a:latin typeface="+mn-lt"/>
          <a:ea typeface="+mn-ea"/>
          <a:cs typeface="+mn-cs"/>
        </a:defRPr>
      </a:lvl6pPr>
      <a:lvl7pPr marL="1939484" algn="l" defTabSz="646495" rtl="0" eaLnBrk="1" latinLnBrk="0" hangingPunct="1">
        <a:defRPr sz="1273" kern="1200">
          <a:solidFill>
            <a:schemeClr val="tx1"/>
          </a:solidFill>
          <a:latin typeface="+mn-lt"/>
          <a:ea typeface="+mn-ea"/>
          <a:cs typeface="+mn-cs"/>
        </a:defRPr>
      </a:lvl7pPr>
      <a:lvl8pPr marL="2262732" algn="l" defTabSz="646495" rtl="0" eaLnBrk="1" latinLnBrk="0" hangingPunct="1">
        <a:defRPr sz="1273" kern="1200">
          <a:solidFill>
            <a:schemeClr val="tx1"/>
          </a:solidFill>
          <a:latin typeface="+mn-lt"/>
          <a:ea typeface="+mn-ea"/>
          <a:cs typeface="+mn-cs"/>
        </a:defRPr>
      </a:lvl8pPr>
      <a:lvl9pPr marL="2585979" algn="l" defTabSz="646495" rtl="0" eaLnBrk="1" latinLnBrk="0" hangingPunct="1">
        <a:defRPr sz="127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kelsi.org.uk/early-years/equality-and-inclusion/equality-and-inclus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kelsi.org.uk/special-education-needs/special-educational-needs/local-inclusion-forum-teams" TargetMode="External"/><Relationship Id="rId4" Type="http://schemas.openxmlformats.org/officeDocument/2006/relationships/hyperlink" Target="https://kentcc-self.achieveservice.com/service/Equality_and_Inclusion_Request_for_Support_form_Proces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0.xml"/><Relationship Id="rId5" Type="http://schemas.openxmlformats.org/officeDocument/2006/relationships/image" Target="../media/image6.jpe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8209" y="202074"/>
            <a:ext cx="5829300" cy="292682"/>
          </a:xfrm>
        </p:spPr>
        <p:txBody>
          <a:bodyPr>
            <a:noAutofit/>
          </a:bodyPr>
          <a:lstStyle/>
          <a:p>
            <a:r>
              <a:rPr lang="en-GB" sz="1500" b="1" dirty="0">
                <a:solidFill>
                  <a:schemeClr val="accent5">
                    <a:lumMod val="75000"/>
                  </a:schemeClr>
                </a:solidFill>
              </a:rPr>
              <a:t>Early Years Local Inclusion Forum Team (EY LIFT) Process &amp; Pre-requisites</a:t>
            </a:r>
          </a:p>
        </p:txBody>
      </p:sp>
      <p:sp>
        <p:nvSpPr>
          <p:cNvPr id="27" name="Flowchart: Off-page Connector 26"/>
          <p:cNvSpPr/>
          <p:nvPr/>
        </p:nvSpPr>
        <p:spPr>
          <a:xfrm>
            <a:off x="251523" y="538062"/>
            <a:ext cx="6200495" cy="325724"/>
          </a:xfrm>
          <a:prstGeom prst="flowChartOffpageConnector">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Concerns identified in setting</a:t>
            </a:r>
          </a:p>
        </p:txBody>
      </p:sp>
      <p:sp>
        <p:nvSpPr>
          <p:cNvPr id="5" name="TextBox 4"/>
          <p:cNvSpPr txBox="1"/>
          <p:nvPr/>
        </p:nvSpPr>
        <p:spPr>
          <a:xfrm>
            <a:off x="247314" y="930738"/>
            <a:ext cx="6174492" cy="2123658"/>
          </a:xfrm>
          <a:prstGeom prst="rect">
            <a:avLst/>
          </a:prstGeom>
          <a:noFill/>
          <a:ln>
            <a:solidFill>
              <a:schemeClr val="accent5"/>
            </a:solidFill>
          </a:ln>
        </p:spPr>
        <p:txBody>
          <a:bodyPr wrap="square" rtlCol="0">
            <a:spAutoFit/>
          </a:bodyPr>
          <a:lstStyle/>
          <a:p>
            <a:r>
              <a:rPr lang="en-GB" sz="1200" dirty="0">
                <a:effectLst/>
                <a:ea typeface="Calibri" panose="020F0502020204030204" pitchFamily="34" charset="0"/>
                <a:cs typeface="Times New Roman" panose="02020603050405020304" pitchFamily="18" charset="0"/>
              </a:rPr>
              <a:t>Setting staff will have identified that the child</a:t>
            </a:r>
            <a:r>
              <a:rPr lang="en-GB" sz="1200" dirty="0">
                <a:ea typeface="Calibri" panose="020F0502020204030204" pitchFamily="34" charset="0"/>
                <a:cs typeface="Times New Roman" panose="02020603050405020304" pitchFamily="18" charset="0"/>
              </a:rPr>
              <a:t> would benefit  from additional support within</a:t>
            </a:r>
            <a:r>
              <a:rPr lang="en-GB" sz="1200" dirty="0">
                <a:solidFill>
                  <a:srgbClr val="FF0000"/>
                </a:solidFill>
                <a:ea typeface="Calibri" panose="020F0502020204030204" pitchFamily="34" charset="0"/>
                <a:cs typeface="Times New Roman" panose="02020603050405020304" pitchFamily="18" charset="0"/>
              </a:rPr>
              <a:t> </a:t>
            </a:r>
            <a:r>
              <a:rPr lang="en-GB" sz="1200" dirty="0">
                <a:ea typeface="Calibri" panose="020F0502020204030204" pitchFamily="34" charset="0"/>
                <a:cs typeface="Times New Roman" panose="02020603050405020304" pitchFamily="18" charset="0"/>
              </a:rPr>
              <a:t>the setting to develop their skills and learning.  Setting staff will have shared their observations with the family and consulted the Best Practice Guidance (BPG) to ensure that good universal practice is in place. </a:t>
            </a:r>
          </a:p>
          <a:p>
            <a:pPr marL="171450" indent="-171450">
              <a:buFont typeface="Arial" panose="020B0604020202020204" pitchFamily="34" charset="0"/>
              <a:buChar char="•"/>
            </a:pPr>
            <a:r>
              <a:rPr lang="en-GB" sz="1200" dirty="0">
                <a:ea typeface="Calibri" panose="020F0502020204030204" pitchFamily="34" charset="0"/>
                <a:cs typeface="Times New Roman" panose="02020603050405020304" pitchFamily="18" charset="0"/>
              </a:rPr>
              <a:t>Support can be accessed via the Equality and Inclusion Team or Childminding Advisers who will be able to offer Universal or Targeted support to settings, t</a:t>
            </a:r>
            <a:r>
              <a:rPr lang="en-GB" sz="1200" dirty="0">
                <a:effectLst/>
                <a:ea typeface="Calibri" panose="020F0502020204030204" pitchFamily="34" charset="0"/>
                <a:cs typeface="Arial" panose="020B0604020202020204" pitchFamily="34" charset="0"/>
              </a:rPr>
              <a:t>hey can either visit your setting or they may offer you telephone/virtual support. </a:t>
            </a:r>
            <a:r>
              <a:rPr lang="en-GB" sz="1200" dirty="0">
                <a:ea typeface="Calibri" panose="020F0502020204030204" pitchFamily="34" charset="0"/>
                <a:cs typeface="Arial" panose="020B0604020202020204" pitchFamily="34" charset="0"/>
              </a:rPr>
              <a:t>Any advice they give will need to be actioned and evidenced.</a:t>
            </a:r>
          </a:p>
          <a:p>
            <a:pPr marL="171450" indent="-171450">
              <a:buFont typeface="Arial" panose="020B0604020202020204" pitchFamily="34" charset="0"/>
              <a:buChar char="•"/>
            </a:pPr>
            <a:r>
              <a:rPr lang="en-GB" sz="1200" dirty="0">
                <a:ea typeface="Calibri" panose="020F0502020204030204" pitchFamily="34" charset="0"/>
                <a:cs typeface="Arial" panose="020B0604020202020204" pitchFamily="34" charset="0"/>
              </a:rPr>
              <a:t>For children with a Physical Disability or identified medical/health needs it is advisable to make a referral to EYs LIFT to ensure your setting has everything in place to support the child before they start attending.</a:t>
            </a:r>
          </a:p>
        </p:txBody>
      </p:sp>
      <p:sp>
        <p:nvSpPr>
          <p:cNvPr id="18" name="Flowchart: Off-page Connector 17">
            <a:extLst>
              <a:ext uri="{FF2B5EF4-FFF2-40B4-BE49-F238E27FC236}">
                <a16:creationId xmlns:a16="http://schemas.microsoft.com/office/drawing/2014/main" id="{31421870-C5A7-4D17-A7B9-DDB7629D6C4F}"/>
              </a:ext>
            </a:extLst>
          </p:cNvPr>
          <p:cNvSpPr/>
          <p:nvPr/>
        </p:nvSpPr>
        <p:spPr>
          <a:xfrm>
            <a:off x="251522" y="3126972"/>
            <a:ext cx="6200495" cy="335169"/>
          </a:xfrm>
          <a:prstGeom prst="flowChartOffpageConnector">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Request support from Early Years Equality and Inclusion or Childminding Advisers</a:t>
            </a:r>
          </a:p>
        </p:txBody>
      </p:sp>
      <p:sp>
        <p:nvSpPr>
          <p:cNvPr id="4" name="TextBox 3">
            <a:extLst>
              <a:ext uri="{FF2B5EF4-FFF2-40B4-BE49-F238E27FC236}">
                <a16:creationId xmlns:a16="http://schemas.microsoft.com/office/drawing/2014/main" id="{D5002B57-34A2-4298-B9EB-1BBC7601E0B8}"/>
              </a:ext>
            </a:extLst>
          </p:cNvPr>
          <p:cNvSpPr txBox="1"/>
          <p:nvPr/>
        </p:nvSpPr>
        <p:spPr>
          <a:xfrm>
            <a:off x="243912" y="3530610"/>
            <a:ext cx="6177894" cy="2123658"/>
          </a:xfrm>
          <a:prstGeom prst="rect">
            <a:avLst/>
          </a:prstGeom>
          <a:noFill/>
          <a:ln>
            <a:solidFill>
              <a:schemeClr val="accent1"/>
            </a:solidFill>
          </a:ln>
        </p:spPr>
        <p:txBody>
          <a:bodyPr wrap="square" rtlCol="0">
            <a:spAutoFit/>
          </a:bodyPr>
          <a:lstStyle/>
          <a:p>
            <a:r>
              <a:rPr lang="en-GB" sz="1200" dirty="0">
                <a:effectLst/>
                <a:ea typeface="Calibri" panose="020F0502020204030204" pitchFamily="34" charset="0"/>
                <a:cs typeface="Times New Roman" panose="02020603050405020304" pitchFamily="18" charset="0"/>
                <a:hlinkClick r:id="rId3"/>
              </a:rPr>
              <a:t>https://www.kelsi.org.uk/early-years/equality-and-inclusion/equality-and-inclusion</a:t>
            </a:r>
            <a:r>
              <a:rPr lang="en-GB" sz="1200" dirty="0">
                <a:effectLst/>
                <a:ea typeface="Calibri" panose="020F0502020204030204" pitchFamily="34" charset="0"/>
                <a:cs typeface="Times New Roman" panose="02020603050405020304" pitchFamily="18" charset="0"/>
              </a:rPr>
              <a:t> </a:t>
            </a:r>
          </a:p>
          <a:p>
            <a:r>
              <a:rPr lang="en-GB" sz="1200" dirty="0">
                <a:ea typeface="Calibri" panose="020F0502020204030204" pitchFamily="34" charset="0"/>
                <a:cs typeface="Times New Roman" panose="02020603050405020304" pitchFamily="18" charset="0"/>
              </a:rPr>
              <a:t>To make a request for support settings should use the following link, childminders should use the form found on the webpage address above.</a:t>
            </a:r>
            <a:endParaRPr lang="en-GB" sz="1200" dirty="0">
              <a:effectLst/>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200" dirty="0">
                <a:effectLst/>
                <a:ea typeface="Calibri" panose="020F0502020204030204" pitchFamily="34" charset="0"/>
                <a:cs typeface="Times New Roman" panose="02020603050405020304" pitchFamily="18" charset="0"/>
                <a:hlinkClick r:id="rId4"/>
              </a:rPr>
              <a:t>https://kentcc-self.achieveservice.com/service/Equality_and_Inclusion_Request_for_Support_form_Process</a:t>
            </a:r>
            <a:r>
              <a:rPr lang="en-GB" sz="1200" dirty="0">
                <a:effectLst/>
                <a:ea typeface="Calibri" panose="020F0502020204030204" pitchFamily="34" charset="0"/>
                <a:cs typeface="Times New Roman" panose="02020603050405020304" pitchFamily="18" charset="0"/>
              </a:rPr>
              <a:t> </a:t>
            </a:r>
          </a:p>
          <a:p>
            <a:pPr marL="171450" indent="-171450">
              <a:buFont typeface="Arial" panose="020B0604020202020204" pitchFamily="34" charset="0"/>
              <a:buChar char="•"/>
            </a:pPr>
            <a:r>
              <a:rPr lang="en-GB" sz="1200" dirty="0">
                <a:effectLst/>
                <a:ea typeface="Calibri" panose="020F0502020204030204" pitchFamily="34" charset="0"/>
                <a:cs typeface="Times New Roman" panose="02020603050405020304" pitchFamily="18" charset="0"/>
              </a:rPr>
              <a:t>It may be appropriate to put a Targeted </a:t>
            </a:r>
            <a:r>
              <a:rPr lang="en-GB" sz="1200" dirty="0">
                <a:ea typeface="Calibri" panose="020F0502020204030204" pitchFamily="34" charset="0"/>
                <a:cs typeface="Times New Roman" panose="02020603050405020304" pitchFamily="18" charset="0"/>
              </a:rPr>
              <a:t>P</a:t>
            </a:r>
            <a:r>
              <a:rPr lang="en-GB" sz="1200" dirty="0">
                <a:effectLst/>
                <a:ea typeface="Calibri" panose="020F0502020204030204" pitchFamily="34" charset="0"/>
                <a:cs typeface="Times New Roman" panose="02020603050405020304" pitchFamily="18" charset="0"/>
              </a:rPr>
              <a:t>lan in place.</a:t>
            </a:r>
          </a:p>
          <a:p>
            <a:pPr marL="171450" indent="-171450">
              <a:buFont typeface="Arial" panose="020B0604020202020204" pitchFamily="34" charset="0"/>
              <a:buChar char="•"/>
            </a:pPr>
            <a:r>
              <a:rPr lang="en-GB" sz="1200" dirty="0">
                <a:ea typeface="Calibri" panose="020F0502020204030204" pitchFamily="34" charset="0"/>
                <a:cs typeface="Times New Roman" panose="02020603050405020304" pitchFamily="18" charset="0"/>
              </a:rPr>
              <a:t>Targeted Plan to be reviewed after 6 weeks and further Targeted Plan to be implemented for a further 6 weeks.</a:t>
            </a:r>
            <a:endParaRPr lang="en-GB" sz="1200" dirty="0">
              <a:effectLst/>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200" dirty="0">
                <a:effectLst/>
                <a:ea typeface="Calibri" panose="020F0502020204030204" pitchFamily="34" charset="0"/>
                <a:cs typeface="Times New Roman" panose="02020603050405020304" pitchFamily="18" charset="0"/>
              </a:rPr>
              <a:t>If there is limited progress, for some children it may be appropriate to create a Personalised Plan, at this stage with the </a:t>
            </a:r>
            <a:r>
              <a:rPr lang="en-GB" sz="1200" dirty="0">
                <a:ea typeface="Calibri" panose="020F0502020204030204" pitchFamily="34" charset="0"/>
                <a:cs typeface="Times New Roman" panose="02020603050405020304" pitchFamily="18" charset="0"/>
              </a:rPr>
              <a:t>family and with advice from multi-agency colleagues if already involved.</a:t>
            </a:r>
            <a:endParaRPr lang="en-GB" sz="1200" dirty="0">
              <a:effectLst/>
              <a:ea typeface="Calibri" panose="020F0502020204030204" pitchFamily="34" charset="0"/>
              <a:cs typeface="Times New Roman" panose="02020603050405020304" pitchFamily="18" charset="0"/>
            </a:endParaRPr>
          </a:p>
        </p:txBody>
      </p:sp>
      <p:sp>
        <p:nvSpPr>
          <p:cNvPr id="19" name="Flowchart: Off-page Connector 18"/>
          <p:cNvSpPr/>
          <p:nvPr/>
        </p:nvSpPr>
        <p:spPr>
          <a:xfrm>
            <a:off x="262492" y="5728280"/>
            <a:ext cx="6189525" cy="308761"/>
          </a:xfrm>
          <a:prstGeom prst="flowChartOffpageConnector">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Concerns remain – Individual progress</a:t>
            </a:r>
          </a:p>
        </p:txBody>
      </p:sp>
      <p:sp>
        <p:nvSpPr>
          <p:cNvPr id="29" name="TextBox 28"/>
          <p:cNvSpPr txBox="1"/>
          <p:nvPr/>
        </p:nvSpPr>
        <p:spPr>
          <a:xfrm>
            <a:off x="268831" y="6111053"/>
            <a:ext cx="6200495" cy="830997"/>
          </a:xfrm>
          <a:prstGeom prst="rect">
            <a:avLst/>
          </a:prstGeom>
          <a:noFill/>
          <a:ln>
            <a:solidFill>
              <a:schemeClr val="accent5"/>
            </a:solidFill>
          </a:ln>
        </p:spPr>
        <p:txBody>
          <a:bodyPr wrap="square" rtlCol="0">
            <a:spAutoFit/>
          </a:bodyPr>
          <a:lstStyle/>
          <a:p>
            <a:r>
              <a:rPr lang="en-GB" sz="1200" dirty="0">
                <a:latin typeface="Calibri" panose="020F0502020204030204" pitchFamily="34" charset="0"/>
                <a:ea typeface="Calibri" panose="020F0502020204030204" pitchFamily="34" charset="0"/>
                <a:cs typeface="Calibri" panose="020F0502020204030204" pitchFamily="34" charset="0"/>
              </a:rPr>
              <a:t>Having consulted the Best Practice Guidance, evidenced all the support that has been implemented and evaluated within the Targeted / Personalised Plan, it may be appropriate to speak to the child’s family again, seek parental / carer consent and refer to Early Year</a:t>
            </a:r>
            <a:r>
              <a:rPr lang="en-GB" sz="1200" strike="sngStrike" dirty="0">
                <a:latin typeface="Calibri" panose="020F0502020204030204" pitchFamily="34" charset="0"/>
                <a:ea typeface="Calibri" panose="020F0502020204030204" pitchFamily="34" charset="0"/>
                <a:cs typeface="Calibri" panose="020F0502020204030204" pitchFamily="34" charset="0"/>
              </a:rPr>
              <a:t>’</a:t>
            </a:r>
            <a:r>
              <a:rPr lang="en-GB" sz="1200" dirty="0">
                <a:latin typeface="Calibri" panose="020F0502020204030204" pitchFamily="34" charset="0"/>
                <a:ea typeface="Calibri" panose="020F0502020204030204" pitchFamily="34" charset="0"/>
                <a:cs typeface="Calibri" panose="020F0502020204030204" pitchFamily="34" charset="0"/>
              </a:rPr>
              <a:t>s LIFT for more support and advice specific to the child's needs.</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id="{EDDD43BA-5DE8-43F9-A9C1-A52C54042537}"/>
              </a:ext>
            </a:extLst>
          </p:cNvPr>
          <p:cNvSpPr txBox="1"/>
          <p:nvPr/>
        </p:nvSpPr>
        <p:spPr>
          <a:xfrm>
            <a:off x="268831" y="7003171"/>
            <a:ext cx="6200495" cy="461665"/>
          </a:xfrm>
          <a:prstGeom prst="rect">
            <a:avLst/>
          </a:prstGeom>
          <a:noFill/>
          <a:ln>
            <a:solidFill>
              <a:schemeClr val="accent5"/>
            </a:solidFill>
          </a:ln>
        </p:spPr>
        <p:txBody>
          <a:bodyPr wrap="square" rtlCol="0">
            <a:spAutoFit/>
          </a:bodyPr>
          <a:lstStyle/>
          <a:p>
            <a:r>
              <a:rPr lang="en-GB" sz="1200" dirty="0">
                <a:latin typeface="Calibri" panose="020F0502020204030204" pitchFamily="34" charset="0"/>
                <a:ea typeface="Calibri" panose="020F0502020204030204" pitchFamily="34" charset="0"/>
                <a:cs typeface="Calibri" panose="020F0502020204030204" pitchFamily="34" charset="0"/>
              </a:rPr>
              <a:t>There are occasions when a child will start at a setting with a Personalised level of care already in place and this can be added to the Plan.</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23" name="Flowchart: Off-page Connector 22">
            <a:extLst>
              <a:ext uri="{FF2B5EF4-FFF2-40B4-BE49-F238E27FC236}">
                <a16:creationId xmlns:a16="http://schemas.microsoft.com/office/drawing/2014/main" id="{E2AB2E56-861A-476A-B1C9-7CFAA877FB2E}"/>
              </a:ext>
            </a:extLst>
          </p:cNvPr>
          <p:cNvSpPr/>
          <p:nvPr/>
        </p:nvSpPr>
        <p:spPr>
          <a:xfrm>
            <a:off x="268831" y="7563108"/>
            <a:ext cx="6205457" cy="300561"/>
          </a:xfrm>
          <a:prstGeom prst="flowChartOffpageConnector">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Referral to EY LIFT</a:t>
            </a:r>
          </a:p>
        </p:txBody>
      </p:sp>
      <p:sp>
        <p:nvSpPr>
          <p:cNvPr id="6" name="TextBox 5"/>
          <p:cNvSpPr txBox="1"/>
          <p:nvPr/>
        </p:nvSpPr>
        <p:spPr>
          <a:xfrm>
            <a:off x="261679" y="7920407"/>
            <a:ext cx="6207647" cy="1015663"/>
          </a:xfrm>
          <a:prstGeom prst="rect">
            <a:avLst/>
          </a:prstGeom>
          <a:noFill/>
          <a:ln>
            <a:solidFill>
              <a:schemeClr val="accent5"/>
            </a:solidFill>
          </a:ln>
        </p:spPr>
        <p:txBody>
          <a:bodyPr wrap="square" rtlCol="0">
            <a:spAutoFit/>
          </a:bodyPr>
          <a:lstStyle/>
          <a:p>
            <a:r>
              <a:rPr lang="en-GB" sz="1200" dirty="0"/>
              <a:t>To make a referral, complete the EY LIFT referral form which can be found on the following Kelsi page:  </a:t>
            </a:r>
            <a:r>
              <a:rPr lang="en-GB" sz="1200" dirty="0">
                <a:hlinkClick r:id="rId5"/>
              </a:rPr>
              <a:t>https://www.kelsi.org.uk/special-education-needs/special-educational-needs/local-inclusion-forum-teams</a:t>
            </a:r>
            <a:r>
              <a:rPr lang="en-GB" sz="1200" dirty="0"/>
              <a:t> </a:t>
            </a:r>
          </a:p>
          <a:p>
            <a:r>
              <a:rPr lang="en-GB" sz="1200" dirty="0"/>
              <a:t>The form will provide information about the child’s needs and the support you may require, you will need to gain parental/carer consent to raise the child at EY LIFT.</a:t>
            </a:r>
          </a:p>
        </p:txBody>
      </p:sp>
      <p:sp>
        <p:nvSpPr>
          <p:cNvPr id="8" name="Date Placeholder 7">
            <a:extLst>
              <a:ext uri="{FF2B5EF4-FFF2-40B4-BE49-F238E27FC236}">
                <a16:creationId xmlns:a16="http://schemas.microsoft.com/office/drawing/2014/main" id="{0029E4F6-9B3C-480E-AD30-015C2D965330}"/>
              </a:ext>
            </a:extLst>
          </p:cNvPr>
          <p:cNvSpPr>
            <a:spLocks noGrp="1"/>
          </p:cNvSpPr>
          <p:nvPr>
            <p:ph type="dt" sz="half" idx="10"/>
          </p:nvPr>
        </p:nvSpPr>
        <p:spPr/>
        <p:txBody>
          <a:bodyPr/>
          <a:lstStyle/>
          <a:p>
            <a:r>
              <a:rPr lang="en-GB"/>
              <a:t>11/05/2021</a:t>
            </a:r>
            <a:endParaRPr lang="en-GB" dirty="0"/>
          </a:p>
        </p:txBody>
      </p:sp>
      <p:sp>
        <p:nvSpPr>
          <p:cNvPr id="9" name="Footer Placeholder 8">
            <a:extLst>
              <a:ext uri="{FF2B5EF4-FFF2-40B4-BE49-F238E27FC236}">
                <a16:creationId xmlns:a16="http://schemas.microsoft.com/office/drawing/2014/main" id="{4912D803-FD49-4AF8-BA3F-B85C41650CA3}"/>
              </a:ext>
            </a:extLst>
          </p:cNvPr>
          <p:cNvSpPr>
            <a:spLocks noGrp="1"/>
          </p:cNvSpPr>
          <p:nvPr>
            <p:ph type="ftr" sz="quarter" idx="11"/>
          </p:nvPr>
        </p:nvSpPr>
        <p:spPr/>
        <p:txBody>
          <a:bodyPr/>
          <a:lstStyle/>
          <a:p>
            <a:r>
              <a:rPr lang="en-GB"/>
              <a:t>EY Lift Process V8</a:t>
            </a:r>
            <a:endParaRPr lang="en-GB" dirty="0"/>
          </a:p>
        </p:txBody>
      </p:sp>
      <p:sp>
        <p:nvSpPr>
          <p:cNvPr id="10" name="Slide Number Placeholder 9">
            <a:extLst>
              <a:ext uri="{FF2B5EF4-FFF2-40B4-BE49-F238E27FC236}">
                <a16:creationId xmlns:a16="http://schemas.microsoft.com/office/drawing/2014/main" id="{3198BDE6-E45E-4E74-B825-55DB5D9B9DE7}"/>
              </a:ext>
            </a:extLst>
          </p:cNvPr>
          <p:cNvSpPr>
            <a:spLocks noGrp="1"/>
          </p:cNvSpPr>
          <p:nvPr>
            <p:ph type="sldNum" sz="quarter" idx="12"/>
          </p:nvPr>
        </p:nvSpPr>
        <p:spPr/>
        <p:txBody>
          <a:bodyPr/>
          <a:lstStyle/>
          <a:p>
            <a:fld id="{8C07A47C-8509-4DC7-B5A1-250AF98ADFA5}" type="slidenum">
              <a:rPr lang="en-GB" smtClean="0"/>
              <a:t>1</a:t>
            </a:fld>
            <a:endParaRPr lang="en-GB" dirty="0"/>
          </a:p>
        </p:txBody>
      </p:sp>
    </p:spTree>
    <p:extLst>
      <p:ext uri="{BB962C8B-B14F-4D97-AF65-F5344CB8AC3E}">
        <p14:creationId xmlns:p14="http://schemas.microsoft.com/office/powerpoint/2010/main" val="2607908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CB42ECD-87D2-428F-BFB8-F856256127AC}"/>
              </a:ext>
            </a:extLst>
          </p:cNvPr>
          <p:cNvSpPr txBox="1">
            <a:spLocks noGrp="1"/>
          </p:cNvSpPr>
          <p:nvPr>
            <p:ph type="title" idx="4294967295"/>
          </p:nvPr>
        </p:nvSpPr>
        <p:spPr>
          <a:xfrm>
            <a:off x="319551" y="257020"/>
            <a:ext cx="6182659" cy="27699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chemeClr val="accent5">
                    <a:lumMod val="75000"/>
                  </a:schemeClr>
                </a:solidFill>
                <a:effectLst/>
                <a:uLnTx/>
                <a:uFillTx/>
                <a:latin typeface="+mn-lt"/>
                <a:ea typeface="+mn-ea"/>
                <a:cs typeface="+mn-cs"/>
              </a:rPr>
              <a:t>Early Years Local Inclusion Forum Team (EY LIFT) Process &amp; Pre-requisites continued</a:t>
            </a:r>
            <a:endParaRPr kumimoji="0" lang="en-GB"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21" name="Flowchart: Off-page Connector 20">
            <a:extLst>
              <a:ext uri="{FF2B5EF4-FFF2-40B4-BE49-F238E27FC236}">
                <a16:creationId xmlns:a16="http://schemas.microsoft.com/office/drawing/2014/main" id="{16C83113-770A-4FD2-9467-42D10BD8FC2F}"/>
              </a:ext>
            </a:extLst>
          </p:cNvPr>
          <p:cNvSpPr/>
          <p:nvPr/>
        </p:nvSpPr>
        <p:spPr>
          <a:xfrm>
            <a:off x="305812" y="637144"/>
            <a:ext cx="6207647" cy="269195"/>
          </a:xfrm>
          <a:prstGeom prst="flowChartOffpageConnector">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Identify EY LIFT group and date / time of the next meeting</a:t>
            </a:r>
          </a:p>
        </p:txBody>
      </p:sp>
      <p:sp>
        <p:nvSpPr>
          <p:cNvPr id="20" name="TextBox 19">
            <a:extLst>
              <a:ext uri="{FF2B5EF4-FFF2-40B4-BE49-F238E27FC236}">
                <a16:creationId xmlns:a16="http://schemas.microsoft.com/office/drawing/2014/main" id="{0F73BA1B-A3A9-46DB-A6F0-7AA95DCF5A5E}"/>
              </a:ext>
            </a:extLst>
          </p:cNvPr>
          <p:cNvSpPr txBox="1"/>
          <p:nvPr/>
        </p:nvSpPr>
        <p:spPr>
          <a:xfrm>
            <a:off x="312682" y="999329"/>
            <a:ext cx="6189528" cy="646331"/>
          </a:xfrm>
          <a:prstGeom prst="rect">
            <a:avLst/>
          </a:prstGeom>
          <a:noFill/>
          <a:ln>
            <a:solidFill>
              <a:schemeClr val="accent5"/>
            </a:solidFill>
          </a:ln>
        </p:spPr>
        <p:txBody>
          <a:bodyPr wrap="square" rtlCol="0">
            <a:spAutoFit/>
          </a:bodyPr>
          <a:lstStyle/>
          <a:p>
            <a:pPr marL="171450" indent="-171450">
              <a:buFont typeface="Arial" panose="020B0604020202020204" pitchFamily="34" charset="0"/>
              <a:buChar char="•"/>
            </a:pPr>
            <a:r>
              <a:rPr lang="en-GB" sz="1200" dirty="0"/>
              <a:t>Details of EY LIFT meetings can be found on the District special school website. </a:t>
            </a:r>
          </a:p>
          <a:p>
            <a:pPr marL="171450" indent="-171450">
              <a:buFont typeface="Arial" panose="020B0604020202020204" pitchFamily="34" charset="0"/>
              <a:buChar char="•"/>
            </a:pPr>
            <a:r>
              <a:rPr lang="en-GB" sz="1200" dirty="0"/>
              <a:t>Urgent cases can be raised at an EY LIFT meeting outside of your group.</a:t>
            </a:r>
          </a:p>
          <a:p>
            <a:pPr marL="171450" indent="-171450">
              <a:buFont typeface="Arial" panose="020B0604020202020204" pitchFamily="34" charset="0"/>
              <a:buChar char="•"/>
            </a:pPr>
            <a:r>
              <a:rPr lang="en-GB" sz="1200" dirty="0"/>
              <a:t>Please contact the District STLS administrator for further meeting details.</a:t>
            </a:r>
          </a:p>
        </p:txBody>
      </p:sp>
      <p:sp>
        <p:nvSpPr>
          <p:cNvPr id="19" name="Flowchart: Off-page Connector 18">
            <a:extLst>
              <a:ext uri="{FF2B5EF4-FFF2-40B4-BE49-F238E27FC236}">
                <a16:creationId xmlns:a16="http://schemas.microsoft.com/office/drawing/2014/main" id="{A949317C-0124-4933-868B-37E1ACD6AFAE}"/>
              </a:ext>
            </a:extLst>
          </p:cNvPr>
          <p:cNvSpPr/>
          <p:nvPr/>
        </p:nvSpPr>
        <p:spPr>
          <a:xfrm>
            <a:off x="312682" y="1738650"/>
            <a:ext cx="6189529" cy="287462"/>
          </a:xfrm>
          <a:prstGeom prst="flowChartOffpageConnector">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Send completed EY LIFT referral form to </a:t>
            </a:r>
            <a:r>
              <a:rPr lang="en-GB" sz="1400" b="1" dirty="0">
                <a:solidFill>
                  <a:schemeClr val="bg1"/>
                </a:solidFill>
              </a:rPr>
              <a:t>the District </a:t>
            </a:r>
            <a:r>
              <a:rPr lang="en-GB" sz="1400" b="1" dirty="0"/>
              <a:t>STLS administrator </a:t>
            </a:r>
          </a:p>
        </p:txBody>
      </p:sp>
      <p:sp>
        <p:nvSpPr>
          <p:cNvPr id="18" name="TextBox 17">
            <a:extLst>
              <a:ext uri="{FF2B5EF4-FFF2-40B4-BE49-F238E27FC236}">
                <a16:creationId xmlns:a16="http://schemas.microsoft.com/office/drawing/2014/main" id="{C7DA5720-B476-49E1-8B06-4DCE78080722}"/>
              </a:ext>
            </a:extLst>
          </p:cNvPr>
          <p:cNvSpPr txBox="1"/>
          <p:nvPr/>
        </p:nvSpPr>
        <p:spPr>
          <a:xfrm>
            <a:off x="305812" y="2119102"/>
            <a:ext cx="6196398" cy="646331"/>
          </a:xfrm>
          <a:prstGeom prst="rect">
            <a:avLst/>
          </a:prstGeom>
          <a:noFill/>
          <a:ln>
            <a:solidFill>
              <a:schemeClr val="accent5"/>
            </a:solidFill>
          </a:ln>
        </p:spPr>
        <p:txBody>
          <a:bodyPr wrap="square" rtlCol="0">
            <a:spAutoFit/>
          </a:bodyPr>
          <a:lstStyle/>
          <a:p>
            <a:pPr marL="171450" indent="-171450">
              <a:buFont typeface="Arial" panose="020B0604020202020204" pitchFamily="34" charset="0"/>
              <a:buChar char="•"/>
            </a:pPr>
            <a:r>
              <a:rPr lang="en-GB" sz="1200" dirty="0"/>
              <a:t>On receipt , the STLS administrator adds the referral to the EY LIFT group agenda for the next termly meeting. STLS Administrator may request further supporting evidence prior to the meeting.</a:t>
            </a:r>
          </a:p>
        </p:txBody>
      </p:sp>
      <p:sp>
        <p:nvSpPr>
          <p:cNvPr id="15" name="Flowchart: Off-page Connector 14">
            <a:extLst>
              <a:ext uri="{FF2B5EF4-FFF2-40B4-BE49-F238E27FC236}">
                <a16:creationId xmlns:a16="http://schemas.microsoft.com/office/drawing/2014/main" id="{38E7952A-A51E-44FC-B84B-DFB75039392E}"/>
              </a:ext>
            </a:extLst>
          </p:cNvPr>
          <p:cNvSpPr/>
          <p:nvPr/>
        </p:nvSpPr>
        <p:spPr>
          <a:xfrm>
            <a:off x="305812" y="2858423"/>
            <a:ext cx="6189529" cy="364896"/>
          </a:xfrm>
          <a:prstGeom prst="flowChartOffpageConnector">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Ensure relevant supporting paperwork is collated to bring to the EY LIFT meeting </a:t>
            </a:r>
          </a:p>
        </p:txBody>
      </p:sp>
      <p:sp>
        <p:nvSpPr>
          <p:cNvPr id="14" name="TextBox 13">
            <a:extLst>
              <a:ext uri="{FF2B5EF4-FFF2-40B4-BE49-F238E27FC236}">
                <a16:creationId xmlns:a16="http://schemas.microsoft.com/office/drawing/2014/main" id="{A3932AA5-EA8B-4CC1-ACA3-27F90FF29338}"/>
              </a:ext>
            </a:extLst>
          </p:cNvPr>
          <p:cNvSpPr txBox="1"/>
          <p:nvPr/>
        </p:nvSpPr>
        <p:spPr>
          <a:xfrm>
            <a:off x="312682" y="3319311"/>
            <a:ext cx="6189528" cy="461665"/>
          </a:xfrm>
          <a:prstGeom prst="rect">
            <a:avLst/>
          </a:prstGeom>
          <a:noFill/>
          <a:ln>
            <a:solidFill>
              <a:schemeClr val="accent5"/>
            </a:solidFill>
          </a:ln>
        </p:spPr>
        <p:txBody>
          <a:bodyPr wrap="square" rtlCol="0">
            <a:spAutoFit/>
          </a:bodyPr>
          <a:lstStyle/>
          <a:p>
            <a:r>
              <a:rPr lang="en-GB" sz="1200" dirty="0"/>
              <a:t>It is good practice to include the appropriate Best Practice Guidance Audit Tools and other evidence as recommended on the bottom of the EY LIFT referral form. </a:t>
            </a:r>
          </a:p>
        </p:txBody>
      </p:sp>
      <p:sp>
        <p:nvSpPr>
          <p:cNvPr id="26" name="Flowchart: Off-page Connector 25"/>
          <p:cNvSpPr/>
          <p:nvPr/>
        </p:nvSpPr>
        <p:spPr>
          <a:xfrm>
            <a:off x="305812" y="3875504"/>
            <a:ext cx="6196398" cy="230458"/>
          </a:xfrm>
          <a:prstGeom prst="flowChartOffpageConnector">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Attend </a:t>
            </a:r>
            <a:r>
              <a:rPr lang="en-GB" sz="1400" b="1" dirty="0">
                <a:solidFill>
                  <a:schemeClr val="bg1"/>
                </a:solidFill>
              </a:rPr>
              <a:t>the District </a:t>
            </a:r>
            <a:r>
              <a:rPr lang="en-GB" sz="1400" b="1" dirty="0"/>
              <a:t>EY LIFT meeting for discussion and support</a:t>
            </a:r>
          </a:p>
        </p:txBody>
      </p:sp>
      <p:sp>
        <p:nvSpPr>
          <p:cNvPr id="17" name="TextBox 16"/>
          <p:cNvSpPr txBox="1"/>
          <p:nvPr/>
        </p:nvSpPr>
        <p:spPr>
          <a:xfrm>
            <a:off x="305812" y="4188316"/>
            <a:ext cx="6196398" cy="1200329"/>
          </a:xfrm>
          <a:prstGeom prst="rect">
            <a:avLst/>
          </a:prstGeom>
          <a:noFill/>
          <a:ln>
            <a:solidFill>
              <a:schemeClr val="accent5"/>
            </a:solidFill>
          </a:ln>
        </p:spPr>
        <p:txBody>
          <a:bodyPr wrap="square" rtlCol="0">
            <a:spAutoFit/>
          </a:bodyPr>
          <a:lstStyle/>
          <a:p>
            <a:pPr marL="171450" indent="-171450">
              <a:buFont typeface="Arial" panose="020B0604020202020204" pitchFamily="34" charset="0"/>
              <a:buChar char="•"/>
            </a:pPr>
            <a:r>
              <a:rPr lang="en-GB" sz="1200" dirty="0"/>
              <a:t>Each case will be discussed with the group, advice given and next steps agreed with the specialists in attendance.  This could include support from the District Early Years Specialist Teacher, Speech and Language Therapist, Children’s Centre Early Help worker, Health Visitor or Equality and Inclusion Adviser.</a:t>
            </a:r>
          </a:p>
          <a:p>
            <a:pPr marL="171450" indent="-171450">
              <a:buFont typeface="Arial" panose="020B0604020202020204" pitchFamily="34" charset="0"/>
              <a:buChar char="•"/>
            </a:pPr>
            <a:r>
              <a:rPr lang="en-GB" sz="1200" dirty="0"/>
              <a:t>If a training need is identified this may also be recommended for the setting staff.</a:t>
            </a:r>
          </a:p>
          <a:p>
            <a:pPr marL="171450" indent="-171450">
              <a:buFont typeface="Arial" panose="020B0604020202020204" pitchFamily="34" charset="0"/>
              <a:buChar char="•"/>
            </a:pPr>
            <a:r>
              <a:rPr lang="en-GB" sz="1200" dirty="0">
                <a:effectLst/>
                <a:ea typeface="Calibri" panose="020F0502020204030204" pitchFamily="34" charset="0"/>
                <a:cs typeface="Times New Roman" panose="02020603050405020304" pitchFamily="18" charset="0"/>
              </a:rPr>
              <a:t>Children can be discussed anonymously at the meetings for general advice and support.</a:t>
            </a:r>
            <a:endParaRPr lang="en-GB" sz="1200" dirty="0"/>
          </a:p>
        </p:txBody>
      </p:sp>
      <p:sp>
        <p:nvSpPr>
          <p:cNvPr id="28" name="Flowchart: Off-page Connector 27"/>
          <p:cNvSpPr/>
          <p:nvPr/>
        </p:nvSpPr>
        <p:spPr>
          <a:xfrm>
            <a:off x="305812" y="5506604"/>
            <a:ext cx="6196398" cy="305689"/>
          </a:xfrm>
          <a:prstGeom prst="flowChartOffpageConnector">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Post EY LIFT Meeting – Sharing Outcomes</a:t>
            </a:r>
          </a:p>
        </p:txBody>
      </p:sp>
      <p:sp>
        <p:nvSpPr>
          <p:cNvPr id="3" name="TextBox 2"/>
          <p:cNvSpPr txBox="1"/>
          <p:nvPr/>
        </p:nvSpPr>
        <p:spPr>
          <a:xfrm>
            <a:off x="317061" y="5860156"/>
            <a:ext cx="6196398" cy="1569660"/>
          </a:xfrm>
          <a:prstGeom prst="rect">
            <a:avLst/>
          </a:prstGeom>
          <a:noFill/>
          <a:ln>
            <a:solidFill>
              <a:schemeClr val="accent5"/>
            </a:solidFill>
          </a:ln>
        </p:spPr>
        <p:txBody>
          <a:bodyPr wrap="square" rtlCol="0">
            <a:spAutoFit/>
          </a:bodyPr>
          <a:lstStyle/>
          <a:p>
            <a:pPr marL="171450" indent="-171450">
              <a:buFont typeface="Arial" panose="020B0604020202020204" pitchFamily="34" charset="0"/>
              <a:buChar char="•"/>
            </a:pPr>
            <a:r>
              <a:rPr lang="en-GB" sz="1200" dirty="0"/>
              <a:t>If agreed, the relevant professionals will arrange to visit the child for observations in the setting or make contact with the family.</a:t>
            </a:r>
          </a:p>
          <a:p>
            <a:pPr marL="171450" indent="-171450">
              <a:buFont typeface="Arial" panose="020B0604020202020204" pitchFamily="34" charset="0"/>
              <a:buChar char="•"/>
            </a:pPr>
            <a:r>
              <a:rPr lang="en-GB" sz="1200" dirty="0"/>
              <a:t>Records of intervention will be prepared following the contact made sharing advice and strategies for the setting.</a:t>
            </a:r>
          </a:p>
          <a:p>
            <a:pPr marL="171450" indent="-171450">
              <a:buFont typeface="Arial" panose="020B0604020202020204" pitchFamily="34" charset="0"/>
              <a:buChar char="•"/>
            </a:pPr>
            <a:r>
              <a:rPr lang="en-GB" sz="1200" dirty="0"/>
              <a:t>There is an expectation that the setting will implement the advice provided and evidence reflected in the Personalised Plan.</a:t>
            </a:r>
          </a:p>
          <a:p>
            <a:pPr marL="171450" indent="-171450">
              <a:buFont typeface="Arial" panose="020B0604020202020204" pitchFamily="34" charset="0"/>
              <a:buChar char="•"/>
            </a:pPr>
            <a:r>
              <a:rPr lang="en-GB" sz="1200" dirty="0"/>
              <a:t>If training has been recommended the setting practitioner / SENCo should raise this with the setting manager/ childminder and arrange training as appropriate.  </a:t>
            </a:r>
          </a:p>
        </p:txBody>
      </p:sp>
      <p:sp>
        <p:nvSpPr>
          <p:cNvPr id="7" name="Date Placeholder 6">
            <a:extLst>
              <a:ext uri="{FF2B5EF4-FFF2-40B4-BE49-F238E27FC236}">
                <a16:creationId xmlns:a16="http://schemas.microsoft.com/office/drawing/2014/main" id="{6C57D277-4349-488A-9627-A22D2DB6B83D}"/>
              </a:ext>
            </a:extLst>
          </p:cNvPr>
          <p:cNvSpPr>
            <a:spLocks noGrp="1"/>
          </p:cNvSpPr>
          <p:nvPr>
            <p:ph type="dt" sz="half" idx="10"/>
          </p:nvPr>
        </p:nvSpPr>
        <p:spPr/>
        <p:txBody>
          <a:bodyPr/>
          <a:lstStyle/>
          <a:p>
            <a:r>
              <a:rPr lang="en-GB"/>
              <a:t>11/05/2021</a:t>
            </a:r>
            <a:endParaRPr lang="en-GB" dirty="0"/>
          </a:p>
        </p:txBody>
      </p:sp>
      <p:sp>
        <p:nvSpPr>
          <p:cNvPr id="8" name="Footer Placeholder 7">
            <a:extLst>
              <a:ext uri="{FF2B5EF4-FFF2-40B4-BE49-F238E27FC236}">
                <a16:creationId xmlns:a16="http://schemas.microsoft.com/office/drawing/2014/main" id="{A64D5DF2-09E7-43AC-AC8D-64E51B3BB0C7}"/>
              </a:ext>
            </a:extLst>
          </p:cNvPr>
          <p:cNvSpPr>
            <a:spLocks noGrp="1"/>
          </p:cNvSpPr>
          <p:nvPr>
            <p:ph type="ftr" sz="quarter" idx="11"/>
          </p:nvPr>
        </p:nvSpPr>
        <p:spPr/>
        <p:txBody>
          <a:bodyPr/>
          <a:lstStyle/>
          <a:p>
            <a:r>
              <a:rPr lang="en-GB"/>
              <a:t>EY Lift Process V8</a:t>
            </a:r>
            <a:endParaRPr lang="en-GB" dirty="0"/>
          </a:p>
        </p:txBody>
      </p:sp>
      <p:sp>
        <p:nvSpPr>
          <p:cNvPr id="9" name="Slide Number Placeholder 8">
            <a:extLst>
              <a:ext uri="{FF2B5EF4-FFF2-40B4-BE49-F238E27FC236}">
                <a16:creationId xmlns:a16="http://schemas.microsoft.com/office/drawing/2014/main" id="{1B0F51DA-55FE-45C2-B4D9-4B4085F1C1FB}"/>
              </a:ext>
            </a:extLst>
          </p:cNvPr>
          <p:cNvSpPr>
            <a:spLocks noGrp="1"/>
          </p:cNvSpPr>
          <p:nvPr>
            <p:ph type="sldNum" sz="quarter" idx="12"/>
          </p:nvPr>
        </p:nvSpPr>
        <p:spPr/>
        <p:txBody>
          <a:bodyPr/>
          <a:lstStyle/>
          <a:p>
            <a:fld id="{8C07A47C-8509-4DC7-B5A1-250AF98ADFA5}" type="slidenum">
              <a:rPr lang="en-GB" smtClean="0"/>
              <a:t>2</a:t>
            </a:fld>
            <a:endParaRPr lang="en-GB" dirty="0"/>
          </a:p>
        </p:txBody>
      </p:sp>
    </p:spTree>
    <p:extLst>
      <p:ext uri="{BB962C8B-B14F-4D97-AF65-F5344CB8AC3E}">
        <p14:creationId xmlns:p14="http://schemas.microsoft.com/office/powerpoint/2010/main" val="2797377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960054F-2FDC-43C9-B9AF-B01096D1E8A7}"/>
              </a:ext>
            </a:extLst>
          </p:cNvPr>
          <p:cNvSpPr>
            <a:spLocks noGrp="1"/>
          </p:cNvSpPr>
          <p:nvPr>
            <p:ph type="title"/>
          </p:nvPr>
        </p:nvSpPr>
        <p:spPr>
          <a:xfrm>
            <a:off x="471488" y="285749"/>
            <a:ext cx="5915025" cy="289047"/>
          </a:xfrm>
        </p:spPr>
        <p:txBody>
          <a:bodyPr>
            <a:noAutofit/>
          </a:bodyPr>
          <a:lstStyle/>
          <a:p>
            <a:pPr algn="ctr"/>
            <a:r>
              <a:rPr lang="en-GB" sz="1500" b="1" dirty="0">
                <a:solidFill>
                  <a:schemeClr val="accent5">
                    <a:lumMod val="75000"/>
                  </a:schemeClr>
                </a:solidFill>
              </a:rPr>
              <a:t>Actions by Role</a:t>
            </a:r>
          </a:p>
        </p:txBody>
      </p:sp>
      <p:sp>
        <p:nvSpPr>
          <p:cNvPr id="10" name="TextBox 9"/>
          <p:cNvSpPr txBox="1"/>
          <p:nvPr/>
        </p:nvSpPr>
        <p:spPr>
          <a:xfrm>
            <a:off x="561975" y="574796"/>
            <a:ext cx="5806440" cy="3785652"/>
          </a:xfrm>
          <a:prstGeom prst="rect">
            <a:avLst/>
          </a:prstGeom>
          <a:noFill/>
        </p:spPr>
        <p:txBody>
          <a:bodyPr wrap="square" rtlCol="0">
            <a:spAutoFit/>
          </a:bodyPr>
          <a:lstStyle/>
          <a:p>
            <a:r>
              <a:rPr lang="en-GB" sz="1200" b="1" u="sng" dirty="0"/>
              <a:t>Setting</a:t>
            </a:r>
          </a:p>
          <a:p>
            <a:pPr marL="171450" indent="-171450">
              <a:buFont typeface="Arial" panose="020B0604020202020204" pitchFamily="34" charset="0"/>
              <a:buChar char="•"/>
            </a:pPr>
            <a:r>
              <a:rPr lang="en-GB" sz="1200" dirty="0"/>
              <a:t>Follows Graduated Approach as outlined in the SEN Code of Practice, implements Universal support alongside Best Practice Guidance (BPG).</a:t>
            </a:r>
          </a:p>
          <a:p>
            <a:pPr marL="171450" indent="-171450">
              <a:buFont typeface="Arial" panose="020B0604020202020204" pitchFamily="34" charset="0"/>
              <a:buChar char="•"/>
            </a:pPr>
            <a:r>
              <a:rPr lang="en-GB" sz="1200" dirty="0"/>
              <a:t>Discusses child’s strengths and difficulties with family.</a:t>
            </a:r>
          </a:p>
          <a:p>
            <a:pPr marL="171450" indent="-171450">
              <a:buFont typeface="Arial" panose="020B0604020202020204" pitchFamily="34" charset="0"/>
              <a:buChar char="•"/>
            </a:pPr>
            <a:r>
              <a:rPr lang="en-GB" sz="1200" dirty="0"/>
              <a:t>Creates Targeted Plan.</a:t>
            </a:r>
          </a:p>
          <a:p>
            <a:pPr marL="171450" indent="-171450">
              <a:buFont typeface="Arial" panose="020B0604020202020204" pitchFamily="34" charset="0"/>
              <a:buChar char="•"/>
            </a:pPr>
            <a:r>
              <a:rPr lang="en-GB" sz="1200" dirty="0"/>
              <a:t>Refers to Early Years Equality &amp; Inclusion or Childminding Adviser for support.</a:t>
            </a:r>
          </a:p>
          <a:p>
            <a:pPr marL="171450" indent="-171450">
              <a:buFont typeface="Arial" panose="020B0604020202020204" pitchFamily="34" charset="0"/>
              <a:buChar char="•"/>
            </a:pPr>
            <a:r>
              <a:rPr lang="en-GB" sz="1200" dirty="0"/>
              <a:t>For some children it may be appropriate to create a Personalised Plan allowing time for strategies to embed.</a:t>
            </a:r>
          </a:p>
          <a:p>
            <a:pPr marL="171450" indent="-171450">
              <a:buFont typeface="Arial" panose="020B0604020202020204" pitchFamily="34" charset="0"/>
              <a:buChar char="•"/>
            </a:pPr>
            <a:r>
              <a:rPr lang="en-GB" sz="1200" dirty="0"/>
              <a:t>If necessary, seek parental/carer agreement to make a referral to an EY LIFT meeting.</a:t>
            </a:r>
          </a:p>
          <a:p>
            <a:pPr marL="171450" indent="-171450">
              <a:buFont typeface="Arial" panose="020B0604020202020204" pitchFamily="34" charset="0"/>
              <a:buChar char="•"/>
            </a:pPr>
            <a:r>
              <a:rPr lang="en-GB" sz="1200" dirty="0"/>
              <a:t>Completes and sends EY LIFT referral form and parental agreement form to District STLS Administrator.</a:t>
            </a:r>
          </a:p>
          <a:p>
            <a:pPr marL="171450" indent="-171450">
              <a:buFont typeface="Arial" panose="020B0604020202020204" pitchFamily="34" charset="0"/>
              <a:buChar char="•"/>
            </a:pPr>
            <a:r>
              <a:rPr lang="en-GB" sz="1200" dirty="0"/>
              <a:t>Attends EY LIFT meeting to discuss child’s needs and gain advice.</a:t>
            </a:r>
          </a:p>
          <a:p>
            <a:pPr marL="171450" indent="-171450">
              <a:buFont typeface="Arial" panose="020B0604020202020204" pitchFamily="34" charset="0"/>
              <a:buChar char="•"/>
            </a:pPr>
            <a:r>
              <a:rPr lang="en-GB" sz="1200" dirty="0"/>
              <a:t>Feeds back recommendations to key setting staff and family to support the child and implements strategies suggested/ agreed.</a:t>
            </a:r>
          </a:p>
          <a:p>
            <a:pPr marL="171450" indent="-171450">
              <a:buFont typeface="Arial" panose="020B0604020202020204" pitchFamily="34" charset="0"/>
              <a:buChar char="•"/>
            </a:pPr>
            <a:r>
              <a:rPr lang="en-GB" sz="1200" dirty="0"/>
              <a:t>If not in place, devise a  Personalised Plan incorporating recommendations from EY LIFT meeting.</a:t>
            </a:r>
          </a:p>
          <a:p>
            <a:pPr marL="171450" indent="-171450">
              <a:buFont typeface="Arial" panose="020B0604020202020204" pitchFamily="34" charset="0"/>
              <a:buChar char="•"/>
            </a:pPr>
            <a:r>
              <a:rPr lang="en-GB" sz="1200" dirty="0"/>
              <a:t>Works in collaboration with multi-agency colleagues to implement and embed strategies recommended.</a:t>
            </a:r>
          </a:p>
          <a:p>
            <a:pPr marL="171450" indent="-171450">
              <a:buFont typeface="Arial" panose="020B0604020202020204" pitchFamily="34" charset="0"/>
              <a:buChar char="•"/>
            </a:pPr>
            <a:r>
              <a:rPr lang="en-GB" sz="1200" dirty="0"/>
              <a:t>Review and update Early Years Personalised Plans every six weeks / termly alongside family to include their views.</a:t>
            </a:r>
          </a:p>
        </p:txBody>
      </p:sp>
      <p:sp>
        <p:nvSpPr>
          <p:cNvPr id="12" name="TextBox 11">
            <a:extLst>
              <a:ext uri="{FF2B5EF4-FFF2-40B4-BE49-F238E27FC236}">
                <a16:creationId xmlns:a16="http://schemas.microsoft.com/office/drawing/2014/main" id="{A69453B3-5301-496D-9C1F-CE02B4EFC4B4}"/>
              </a:ext>
            </a:extLst>
          </p:cNvPr>
          <p:cNvSpPr txBox="1"/>
          <p:nvPr/>
        </p:nvSpPr>
        <p:spPr>
          <a:xfrm>
            <a:off x="561975" y="4155549"/>
            <a:ext cx="5806440" cy="1569660"/>
          </a:xfrm>
          <a:prstGeom prst="rect">
            <a:avLst/>
          </a:prstGeom>
          <a:noFill/>
        </p:spPr>
        <p:txBody>
          <a:bodyPr wrap="square" rtlCol="0">
            <a:spAutoFit/>
          </a:bodyPr>
          <a:lstStyle/>
          <a:p>
            <a:endParaRPr lang="en-GB" sz="1200" b="1" u="sng" dirty="0"/>
          </a:p>
          <a:p>
            <a:r>
              <a:rPr lang="en-GB" sz="1200" b="1" u="sng" dirty="0"/>
              <a:t>Early Years Equality and Inclusion or Childminding Adviser</a:t>
            </a:r>
          </a:p>
          <a:p>
            <a:pPr marL="171450" indent="-171450">
              <a:buFont typeface="Arial" panose="020B0604020202020204" pitchFamily="34" charset="0"/>
              <a:buChar char="•"/>
            </a:pPr>
            <a:r>
              <a:rPr lang="en-GB" sz="1200" dirty="0"/>
              <a:t>Provides advice and Universal /Targeted level support to settings.</a:t>
            </a:r>
          </a:p>
          <a:p>
            <a:pPr marL="171450" indent="-171450">
              <a:buFont typeface="Arial" panose="020B0604020202020204" pitchFamily="34" charset="0"/>
              <a:buChar char="•"/>
            </a:pPr>
            <a:r>
              <a:rPr lang="en-GB" sz="1200" dirty="0"/>
              <a:t>Provides advice and strategies for settings to try which should be included in an EY LIFT request.</a:t>
            </a:r>
          </a:p>
          <a:p>
            <a:pPr marL="171450" indent="-171450">
              <a:buFont typeface="Arial" panose="020B0604020202020204" pitchFamily="34" charset="0"/>
              <a:buChar char="•"/>
            </a:pPr>
            <a:r>
              <a:rPr lang="en-GB" sz="1200" dirty="0"/>
              <a:t>Gives support with EY LIFT requests and Best Practice Guidance Audit tools.</a:t>
            </a:r>
          </a:p>
          <a:p>
            <a:pPr marL="171450" indent="-171450">
              <a:buFont typeface="Arial" panose="020B0604020202020204" pitchFamily="34" charset="0"/>
              <a:buChar char="•"/>
            </a:pPr>
            <a:r>
              <a:rPr lang="en-GB" sz="1200" dirty="0"/>
              <a:t>Post EY LIFT visits available on request.</a:t>
            </a:r>
          </a:p>
          <a:p>
            <a:pPr marL="171450" indent="-171450">
              <a:buFont typeface="Arial" panose="020B0604020202020204" pitchFamily="34" charset="0"/>
              <a:buChar char="•"/>
            </a:pPr>
            <a:r>
              <a:rPr lang="en-GB" sz="1200" dirty="0"/>
              <a:t>Recommends appropriate training available.</a:t>
            </a:r>
          </a:p>
        </p:txBody>
      </p:sp>
      <p:sp>
        <p:nvSpPr>
          <p:cNvPr id="11" name="TextBox 10">
            <a:extLst>
              <a:ext uri="{FF2B5EF4-FFF2-40B4-BE49-F238E27FC236}">
                <a16:creationId xmlns:a16="http://schemas.microsoft.com/office/drawing/2014/main" id="{6A8DF467-570E-47B9-96D7-36CDE32D84B7}"/>
              </a:ext>
            </a:extLst>
          </p:cNvPr>
          <p:cNvSpPr txBox="1"/>
          <p:nvPr/>
        </p:nvSpPr>
        <p:spPr>
          <a:xfrm>
            <a:off x="561975" y="5566672"/>
            <a:ext cx="5806440" cy="1384995"/>
          </a:xfrm>
          <a:prstGeom prst="rect">
            <a:avLst/>
          </a:prstGeom>
          <a:noFill/>
        </p:spPr>
        <p:txBody>
          <a:bodyPr wrap="square" rtlCol="0">
            <a:spAutoFit/>
          </a:bodyPr>
          <a:lstStyle/>
          <a:p>
            <a:endParaRPr lang="en-GB" sz="1200" b="1" u="sng" dirty="0"/>
          </a:p>
          <a:p>
            <a:r>
              <a:rPr lang="en-GB" sz="1200" b="1" u="sng" dirty="0"/>
              <a:t>Specialist Teaching and Learning Service - District Administrator</a:t>
            </a:r>
          </a:p>
          <a:p>
            <a:pPr marL="171450" indent="-171450">
              <a:buFont typeface="Arial" panose="020B0604020202020204" pitchFamily="34" charset="0"/>
              <a:buChar char="•"/>
            </a:pPr>
            <a:r>
              <a:rPr lang="en-GB" sz="1200" dirty="0"/>
              <a:t>Collates EY LIFT referrals for each meeting.</a:t>
            </a:r>
          </a:p>
          <a:p>
            <a:pPr marL="171450" indent="-171450">
              <a:buFont typeface="Arial" panose="020B0604020202020204" pitchFamily="34" charset="0"/>
              <a:buChar char="•"/>
            </a:pPr>
            <a:r>
              <a:rPr lang="en-GB" sz="1200" dirty="0"/>
              <a:t>Requests supporting evidence if required.</a:t>
            </a:r>
          </a:p>
          <a:p>
            <a:pPr marL="171450" indent="-171450">
              <a:buFont typeface="Arial" panose="020B0604020202020204" pitchFamily="34" charset="0"/>
              <a:buChar char="•"/>
            </a:pPr>
            <a:r>
              <a:rPr lang="en-GB" sz="1200" dirty="0"/>
              <a:t>Shares agenda securely with attendees, including Equality and Inclusion adviser.</a:t>
            </a:r>
          </a:p>
          <a:p>
            <a:pPr marL="171450" indent="-171450">
              <a:buFont typeface="Arial" panose="020B0604020202020204" pitchFamily="34" charset="0"/>
              <a:buChar char="•"/>
            </a:pPr>
            <a:r>
              <a:rPr lang="en-GB" sz="1200" dirty="0"/>
              <a:t>Prepares EY LIFT meeting confidentiality agreement for each meeting.</a:t>
            </a:r>
          </a:p>
          <a:p>
            <a:pPr marL="171450" indent="-171450">
              <a:buFont typeface="Arial" panose="020B0604020202020204" pitchFamily="34" charset="0"/>
              <a:buChar char="•"/>
            </a:pPr>
            <a:r>
              <a:rPr lang="en-GB" sz="1200" dirty="0"/>
              <a:t>Minutes the EY LIFT meeting and shares outcomes securely where appropriate.</a:t>
            </a:r>
          </a:p>
        </p:txBody>
      </p:sp>
      <p:sp>
        <p:nvSpPr>
          <p:cNvPr id="13" name="TextBox 12">
            <a:extLst>
              <a:ext uri="{FF2B5EF4-FFF2-40B4-BE49-F238E27FC236}">
                <a16:creationId xmlns:a16="http://schemas.microsoft.com/office/drawing/2014/main" id="{4BF556A0-6764-495E-BC4F-49C1675D736C}"/>
              </a:ext>
            </a:extLst>
          </p:cNvPr>
          <p:cNvSpPr txBox="1"/>
          <p:nvPr/>
        </p:nvSpPr>
        <p:spPr>
          <a:xfrm>
            <a:off x="561975" y="6793129"/>
            <a:ext cx="5806440" cy="1200329"/>
          </a:xfrm>
          <a:prstGeom prst="rect">
            <a:avLst/>
          </a:prstGeom>
          <a:noFill/>
        </p:spPr>
        <p:txBody>
          <a:bodyPr wrap="square" rtlCol="0">
            <a:spAutoFit/>
          </a:bodyPr>
          <a:lstStyle/>
          <a:p>
            <a:endParaRPr lang="en-GB" sz="1200" b="1" u="sng" dirty="0"/>
          </a:p>
          <a:p>
            <a:r>
              <a:rPr lang="en-GB" sz="1200" b="1" u="sng" dirty="0"/>
              <a:t>Specialist Teaching and Learning Service – District Lead / Specialist Teacher</a:t>
            </a:r>
          </a:p>
          <a:p>
            <a:pPr marL="171450" indent="-171450">
              <a:buFont typeface="Arial" panose="020B0604020202020204" pitchFamily="34" charset="0"/>
              <a:buChar char="•"/>
            </a:pPr>
            <a:r>
              <a:rPr lang="en-GB" sz="1200" dirty="0"/>
              <a:t>Chairs the EY LIFT meeting.</a:t>
            </a:r>
          </a:p>
          <a:p>
            <a:pPr marL="171450" indent="-171450">
              <a:buFont typeface="Arial" panose="020B0604020202020204" pitchFamily="34" charset="0"/>
              <a:buChar char="•"/>
            </a:pPr>
            <a:r>
              <a:rPr lang="en-GB" sz="1200" dirty="0"/>
              <a:t>Facilitates discussion and offers focused advice and strategies.</a:t>
            </a:r>
          </a:p>
          <a:p>
            <a:pPr marL="171450" indent="-171450">
              <a:buFont typeface="Arial" panose="020B0604020202020204" pitchFamily="34" charset="0"/>
              <a:buChar char="•"/>
            </a:pPr>
            <a:r>
              <a:rPr lang="en-GB" sz="1200" dirty="0"/>
              <a:t>Allocates, where appropriate, a specialist teacher to support the child and setting to make progress.</a:t>
            </a:r>
          </a:p>
        </p:txBody>
      </p:sp>
      <p:sp>
        <p:nvSpPr>
          <p:cNvPr id="9" name="TextBox 8"/>
          <p:cNvSpPr txBox="1"/>
          <p:nvPr/>
        </p:nvSpPr>
        <p:spPr>
          <a:xfrm>
            <a:off x="561975" y="7808792"/>
            <a:ext cx="5806440" cy="830997"/>
          </a:xfrm>
          <a:prstGeom prst="rect">
            <a:avLst/>
          </a:prstGeom>
          <a:noFill/>
        </p:spPr>
        <p:txBody>
          <a:bodyPr wrap="square" rtlCol="0">
            <a:spAutoFit/>
          </a:bodyPr>
          <a:lstStyle/>
          <a:p>
            <a:endParaRPr lang="en-GB" sz="1200" b="1" u="sng" dirty="0"/>
          </a:p>
          <a:p>
            <a:r>
              <a:rPr lang="en-GB" sz="1200" b="1" u="sng" dirty="0"/>
              <a:t>Multi-agency support</a:t>
            </a:r>
          </a:p>
          <a:p>
            <a:pPr marL="171450" indent="-171450">
              <a:buFont typeface="Arial" panose="020B0604020202020204" pitchFamily="34" charset="0"/>
              <a:buChar char="•"/>
            </a:pPr>
            <a:r>
              <a:rPr lang="en-GB" sz="1200" dirty="0"/>
              <a:t>Attends district EY LIFT meeting and gives advice as appropriate.</a:t>
            </a:r>
          </a:p>
          <a:p>
            <a:pPr marL="171450" indent="-171450">
              <a:buFont typeface="Arial" panose="020B0604020202020204" pitchFamily="34" charset="0"/>
              <a:buChar char="•"/>
            </a:pPr>
            <a:r>
              <a:rPr lang="en-GB" sz="1200" dirty="0"/>
              <a:t>Arranges contact with the setting / family if agreed.</a:t>
            </a:r>
          </a:p>
        </p:txBody>
      </p:sp>
      <p:sp>
        <p:nvSpPr>
          <p:cNvPr id="3" name="Date Placeholder 2">
            <a:extLst>
              <a:ext uri="{FF2B5EF4-FFF2-40B4-BE49-F238E27FC236}">
                <a16:creationId xmlns:a16="http://schemas.microsoft.com/office/drawing/2014/main" id="{A98BB522-0195-413C-AC89-6EE8832E8605}"/>
              </a:ext>
            </a:extLst>
          </p:cNvPr>
          <p:cNvSpPr>
            <a:spLocks noGrp="1"/>
          </p:cNvSpPr>
          <p:nvPr>
            <p:ph type="dt" sz="half" idx="10"/>
          </p:nvPr>
        </p:nvSpPr>
        <p:spPr/>
        <p:txBody>
          <a:bodyPr/>
          <a:lstStyle/>
          <a:p>
            <a:r>
              <a:rPr lang="en-GB"/>
              <a:t>11/05/2021</a:t>
            </a:r>
            <a:endParaRPr lang="en-GB" dirty="0"/>
          </a:p>
        </p:txBody>
      </p:sp>
      <p:sp>
        <p:nvSpPr>
          <p:cNvPr id="6" name="Footer Placeholder 5">
            <a:extLst>
              <a:ext uri="{FF2B5EF4-FFF2-40B4-BE49-F238E27FC236}">
                <a16:creationId xmlns:a16="http://schemas.microsoft.com/office/drawing/2014/main" id="{46C90239-3CA2-47E4-9BC5-53D0DFD0CEF1}"/>
              </a:ext>
            </a:extLst>
          </p:cNvPr>
          <p:cNvSpPr>
            <a:spLocks noGrp="1"/>
          </p:cNvSpPr>
          <p:nvPr>
            <p:ph type="ftr" sz="quarter" idx="11"/>
          </p:nvPr>
        </p:nvSpPr>
        <p:spPr/>
        <p:txBody>
          <a:bodyPr/>
          <a:lstStyle/>
          <a:p>
            <a:r>
              <a:rPr lang="en-GB"/>
              <a:t>EY Lift Process V8</a:t>
            </a:r>
            <a:endParaRPr lang="en-GB" dirty="0"/>
          </a:p>
        </p:txBody>
      </p:sp>
      <p:sp>
        <p:nvSpPr>
          <p:cNvPr id="7" name="Slide Number Placeholder 6">
            <a:extLst>
              <a:ext uri="{FF2B5EF4-FFF2-40B4-BE49-F238E27FC236}">
                <a16:creationId xmlns:a16="http://schemas.microsoft.com/office/drawing/2014/main" id="{7CA69148-E3E2-45A1-95B7-836047CC463B}"/>
              </a:ext>
            </a:extLst>
          </p:cNvPr>
          <p:cNvSpPr>
            <a:spLocks noGrp="1"/>
          </p:cNvSpPr>
          <p:nvPr>
            <p:ph type="sldNum" sz="quarter" idx="12"/>
          </p:nvPr>
        </p:nvSpPr>
        <p:spPr/>
        <p:txBody>
          <a:bodyPr/>
          <a:lstStyle/>
          <a:p>
            <a:fld id="{8C07A47C-8509-4DC7-B5A1-250AF98ADFA5}" type="slidenum">
              <a:rPr lang="en-GB" smtClean="0"/>
              <a:t>3</a:t>
            </a:fld>
            <a:endParaRPr lang="en-GB" dirty="0"/>
          </a:p>
        </p:txBody>
      </p:sp>
    </p:spTree>
    <p:extLst>
      <p:ext uri="{BB962C8B-B14F-4D97-AF65-F5344CB8AC3E}">
        <p14:creationId xmlns:p14="http://schemas.microsoft.com/office/powerpoint/2010/main" val="1995181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ED35D90E-1171-4EF6-8F13-9D367C9FB22A}"/>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457161" y="6629366"/>
            <a:ext cx="2008900" cy="137177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23" name="Picture 22">
            <a:extLst>
              <a:ext uri="{FF2B5EF4-FFF2-40B4-BE49-F238E27FC236}">
                <a16:creationId xmlns:a16="http://schemas.microsoft.com/office/drawing/2014/main" id="{071ED889-86F6-4DD2-961A-B6573B6157F6}"/>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2815855" y="6643682"/>
            <a:ext cx="2506723" cy="1371773"/>
          </a:xfrm>
          <a:prstGeom prst="rect">
            <a:avLst/>
          </a:prstGeom>
        </p:spPr>
      </p:pic>
      <p:sp>
        <p:nvSpPr>
          <p:cNvPr id="2" name="Title 1">
            <a:extLst>
              <a:ext uri="{FF2B5EF4-FFF2-40B4-BE49-F238E27FC236}">
                <a16:creationId xmlns:a16="http://schemas.microsoft.com/office/drawing/2014/main" id="{4BE725F2-07A6-45FD-9F9C-D06ED3A383EA}"/>
              </a:ext>
            </a:extLst>
          </p:cNvPr>
          <p:cNvSpPr txBox="1">
            <a:spLocks noGrp="1"/>
          </p:cNvSpPr>
          <p:nvPr>
            <p:ph type="title" idx="4294967295"/>
          </p:nvPr>
        </p:nvSpPr>
        <p:spPr>
          <a:xfrm>
            <a:off x="1285875" y="485775"/>
            <a:ext cx="4181475" cy="36933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chemeClr val="accent4">
                    <a:lumMod val="75000"/>
                  </a:schemeClr>
                </a:solidFill>
                <a:effectLst/>
                <a:uLnTx/>
                <a:uFillTx/>
                <a:latin typeface="Calibri" panose="020F0502020204030204" pitchFamily="34" charset="0"/>
                <a:ea typeface="+mn-ea"/>
                <a:cs typeface="Calibri" panose="020F0502020204030204" pitchFamily="34" charset="0"/>
              </a:rPr>
              <a:t>Universal Level Support Cycle flow chart</a:t>
            </a:r>
          </a:p>
        </p:txBody>
      </p:sp>
      <p:sp>
        <p:nvSpPr>
          <p:cNvPr id="6" name="TextBox 5">
            <a:extLst>
              <a:ext uri="{FF2B5EF4-FFF2-40B4-BE49-F238E27FC236}">
                <a16:creationId xmlns:a16="http://schemas.microsoft.com/office/drawing/2014/main" id="{82BA7023-2070-4A00-AB42-70E1AD441C57}"/>
              </a:ext>
            </a:extLst>
          </p:cNvPr>
          <p:cNvSpPr txBox="1"/>
          <p:nvPr/>
        </p:nvSpPr>
        <p:spPr>
          <a:xfrm>
            <a:off x="4213703" y="1298253"/>
            <a:ext cx="2401990" cy="1754326"/>
          </a:xfrm>
          <a:prstGeom prst="rect">
            <a:avLst/>
          </a:prstGeom>
          <a:noFill/>
          <a:ln>
            <a:solidFill>
              <a:sysClr val="windowText" lastClr="000000"/>
            </a:solidFill>
          </a:ln>
        </p:spPr>
        <p:txBody>
          <a:bodyPr wrap="square" rtlCol="0">
            <a:spAutoFit/>
          </a:bodyPr>
          <a:lstStyle/>
          <a:p>
            <a:pPr defTabSz="514357">
              <a:defRPr/>
            </a:pPr>
            <a:r>
              <a:rPr lang="en-GB" sz="1200" b="1" kern="0" dirty="0">
                <a:solidFill>
                  <a:prstClr val="black"/>
                </a:solidFill>
                <a:latin typeface="Calibri" panose="020F0502020204030204"/>
              </a:rPr>
              <a:t>First time that a concern has been raised? Start at Universal.</a:t>
            </a:r>
          </a:p>
          <a:p>
            <a:pPr defTabSz="514357">
              <a:defRPr/>
            </a:pPr>
            <a:r>
              <a:rPr lang="en-GB" sz="1200" b="1" kern="0" dirty="0">
                <a:solidFill>
                  <a:prstClr val="black"/>
                </a:solidFill>
                <a:latin typeface="Calibri" panose="020F0502020204030204"/>
              </a:rPr>
              <a:t>Other professionals already involved with child?  Start at Personalised.</a:t>
            </a:r>
          </a:p>
          <a:p>
            <a:pPr defTabSz="514357">
              <a:defRPr/>
            </a:pPr>
            <a:r>
              <a:rPr lang="en-GB" sz="1200" b="1" kern="0" dirty="0">
                <a:solidFill>
                  <a:prstClr val="black"/>
                </a:solidFill>
                <a:latin typeface="Calibri" panose="020F0502020204030204"/>
              </a:rPr>
              <a:t>Child is within a year of starting school?</a:t>
            </a:r>
          </a:p>
          <a:p>
            <a:pPr defTabSz="514357">
              <a:defRPr/>
            </a:pPr>
            <a:r>
              <a:rPr lang="en-GB" sz="1200" b="1" kern="0" dirty="0">
                <a:solidFill>
                  <a:prstClr val="black"/>
                </a:solidFill>
                <a:latin typeface="Calibri" panose="020F0502020204030204"/>
              </a:rPr>
              <a:t>Move through stages more rapidly.</a:t>
            </a:r>
          </a:p>
        </p:txBody>
      </p:sp>
      <p:sp>
        <p:nvSpPr>
          <p:cNvPr id="4" name="TextBox 3">
            <a:extLst>
              <a:ext uri="{FF2B5EF4-FFF2-40B4-BE49-F238E27FC236}">
                <a16:creationId xmlns:a16="http://schemas.microsoft.com/office/drawing/2014/main" id="{2D271ED6-307A-46E9-9117-593B16C7E5E4}"/>
              </a:ext>
            </a:extLst>
          </p:cNvPr>
          <p:cNvSpPr txBox="1"/>
          <p:nvPr/>
        </p:nvSpPr>
        <p:spPr>
          <a:xfrm>
            <a:off x="324251" y="2906145"/>
            <a:ext cx="1317745" cy="276999"/>
          </a:xfrm>
          <a:prstGeom prst="rect">
            <a:avLst/>
          </a:prstGeom>
          <a:solidFill>
            <a:sysClr val="window" lastClr="FFFFFF"/>
          </a:solidFill>
        </p:spPr>
        <p:txBody>
          <a:bodyPr wrap="square" rtlCol="0">
            <a:spAutoFit/>
          </a:bodyPr>
          <a:lstStyle/>
          <a:p>
            <a:pPr defTabSz="514357">
              <a:defRPr/>
            </a:pPr>
            <a:r>
              <a:rPr lang="en-GB" sz="1200" b="1" u="sng" kern="0" dirty="0">
                <a:solidFill>
                  <a:prstClr val="black"/>
                </a:solidFill>
                <a:highlight>
                  <a:srgbClr val="FFFF99"/>
                </a:highlight>
                <a:latin typeface="Calibri" panose="020F0502020204030204"/>
              </a:rPr>
              <a:t>Universal level</a:t>
            </a:r>
          </a:p>
        </p:txBody>
      </p:sp>
      <p:sp>
        <p:nvSpPr>
          <p:cNvPr id="13" name="TextBox 12">
            <a:extLst>
              <a:ext uri="{FF2B5EF4-FFF2-40B4-BE49-F238E27FC236}">
                <a16:creationId xmlns:a16="http://schemas.microsoft.com/office/drawing/2014/main" id="{5E7FF063-DF3D-4DF0-93DD-8AB9D09C8911}"/>
              </a:ext>
            </a:extLst>
          </p:cNvPr>
          <p:cNvSpPr txBox="1"/>
          <p:nvPr/>
        </p:nvSpPr>
        <p:spPr>
          <a:xfrm>
            <a:off x="1599442" y="2271206"/>
            <a:ext cx="1104172" cy="329193"/>
          </a:xfrm>
          <a:prstGeom prst="rect">
            <a:avLst/>
          </a:prstGeom>
          <a:noFill/>
        </p:spPr>
        <p:txBody>
          <a:bodyPr wrap="square" rtlCol="0">
            <a:spAutoFit/>
          </a:bodyPr>
          <a:lstStyle/>
          <a:p>
            <a:pPr defTabSz="514357">
              <a:defRPr/>
            </a:pPr>
            <a:r>
              <a:rPr lang="en-GB" sz="1539" b="1" dirty="0">
                <a:solidFill>
                  <a:prstClr val="black"/>
                </a:solidFill>
                <a:effectLst>
                  <a:outerShdw blurRad="38100" dist="38100" dir="2700000" algn="tl">
                    <a:srgbClr val="000000">
                      <a:alpha val="43137"/>
                    </a:srgbClr>
                  </a:outerShdw>
                </a:effectLst>
                <a:latin typeface="Calibri" panose="020F0502020204030204"/>
              </a:rPr>
              <a:t>Start here</a:t>
            </a:r>
          </a:p>
        </p:txBody>
      </p:sp>
      <p:pic>
        <p:nvPicPr>
          <p:cNvPr id="3076" name="Picture 3" descr="Universal level support cycle diagram&#10;Assess&#10;Plan&#10;Do&#10;Review">
            <a:extLst>
              <a:ext uri="{FF2B5EF4-FFF2-40B4-BE49-F238E27FC236}">
                <a16:creationId xmlns:a16="http://schemas.microsoft.com/office/drawing/2014/main" id="{1384E7DC-73CC-4085-B9AA-1FE698BF8B7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64523" y="2123009"/>
            <a:ext cx="1246311" cy="1053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43DA120A-BED1-4A2C-9558-9A704458EC61}"/>
              </a:ext>
            </a:extLst>
          </p:cNvPr>
          <p:cNvSpPr txBox="1"/>
          <p:nvPr/>
        </p:nvSpPr>
        <p:spPr>
          <a:xfrm>
            <a:off x="184265" y="3266037"/>
            <a:ext cx="6585882" cy="646331"/>
          </a:xfrm>
          <a:prstGeom prst="rect">
            <a:avLst/>
          </a:prstGeom>
          <a:solidFill>
            <a:srgbClr val="FFFF99"/>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defTabSz="514357">
              <a:defRPr/>
            </a:pPr>
            <a:r>
              <a:rPr lang="en-GB" sz="1200" b="1" kern="0" dirty="0">
                <a:solidFill>
                  <a:prstClr val="black"/>
                </a:solidFill>
                <a:latin typeface="Arial" panose="020B0604020202020204"/>
              </a:rPr>
              <a:t>Child’s progress gives cause for concern (raised by parent or </a:t>
            </a:r>
            <a:r>
              <a:rPr lang="en-GB" sz="1200" b="1" kern="0" dirty="0">
                <a:solidFill>
                  <a:schemeClr val="tx1"/>
                </a:solidFill>
                <a:latin typeface="Arial" panose="020B0604020202020204"/>
              </a:rPr>
              <a:t>Key Person </a:t>
            </a:r>
            <a:r>
              <a:rPr lang="en-GB" sz="1200" b="1" kern="0" dirty="0">
                <a:solidFill>
                  <a:prstClr val="black"/>
                </a:solidFill>
                <a:latin typeface="Arial" panose="020B0604020202020204"/>
              </a:rPr>
              <a:t>) Identified through starting points, observations, </a:t>
            </a:r>
            <a:r>
              <a:rPr lang="en-GB" sz="1200" b="1" kern="0" dirty="0">
                <a:solidFill>
                  <a:schemeClr val="tx1"/>
                </a:solidFill>
                <a:latin typeface="Arial" panose="020B0604020202020204"/>
              </a:rPr>
              <a:t>Progress Checker at Two, </a:t>
            </a:r>
            <a:r>
              <a:rPr lang="en-GB" sz="1200" b="1" kern="0" dirty="0">
                <a:solidFill>
                  <a:prstClr val="black"/>
                </a:solidFill>
                <a:latin typeface="Arial" panose="020B0604020202020204"/>
              </a:rPr>
              <a:t>summative assessment etc.</a:t>
            </a:r>
          </a:p>
        </p:txBody>
      </p:sp>
      <p:sp>
        <p:nvSpPr>
          <p:cNvPr id="8" name="TextBox 7">
            <a:extLst>
              <a:ext uri="{FF2B5EF4-FFF2-40B4-BE49-F238E27FC236}">
                <a16:creationId xmlns:a16="http://schemas.microsoft.com/office/drawing/2014/main" id="{27730913-EB9A-4930-BC7D-3F61FD736022}"/>
              </a:ext>
            </a:extLst>
          </p:cNvPr>
          <p:cNvSpPr txBox="1"/>
          <p:nvPr/>
        </p:nvSpPr>
        <p:spPr>
          <a:xfrm>
            <a:off x="184265" y="4236744"/>
            <a:ext cx="1255724" cy="1871731"/>
          </a:xfrm>
          <a:prstGeom prst="rect">
            <a:avLst/>
          </a:prstGeom>
          <a:solidFill>
            <a:srgbClr val="FFFF99"/>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514357">
              <a:defRPr/>
            </a:pPr>
            <a:r>
              <a:rPr lang="en-GB" sz="1100" kern="0" dirty="0">
                <a:solidFill>
                  <a:prstClr val="black"/>
                </a:solidFill>
                <a:latin typeface="Arial" panose="020B0604020202020204"/>
              </a:rPr>
              <a:t>What is the nature of the concern? </a:t>
            </a:r>
            <a:r>
              <a:rPr lang="en-GB" sz="1100" b="1" kern="0" dirty="0">
                <a:solidFill>
                  <a:prstClr val="black"/>
                </a:solidFill>
                <a:latin typeface="Arial" panose="020B0604020202020204"/>
              </a:rPr>
              <a:t>Key Person</a:t>
            </a:r>
            <a:r>
              <a:rPr lang="en-GB" sz="1100" kern="0" dirty="0">
                <a:solidFill>
                  <a:prstClr val="black"/>
                </a:solidFill>
                <a:latin typeface="Arial" panose="020B0604020202020204"/>
              </a:rPr>
              <a:t> monitors and gathers information to build a picture of what the child can do and finds difficult.</a:t>
            </a:r>
          </a:p>
          <a:p>
            <a:pPr defTabSz="514357">
              <a:defRPr/>
            </a:pPr>
            <a:endParaRPr lang="en-GB" sz="563" kern="0" dirty="0">
              <a:solidFill>
                <a:prstClr val="black"/>
              </a:solidFill>
              <a:latin typeface="Calibri" panose="020F0502020204030204"/>
            </a:endParaRPr>
          </a:p>
        </p:txBody>
      </p:sp>
      <p:sp>
        <p:nvSpPr>
          <p:cNvPr id="9" name="TextBox 8">
            <a:extLst>
              <a:ext uri="{FF2B5EF4-FFF2-40B4-BE49-F238E27FC236}">
                <a16:creationId xmlns:a16="http://schemas.microsoft.com/office/drawing/2014/main" id="{D9A9A69D-E0FC-4604-A168-585BF2332669}"/>
              </a:ext>
            </a:extLst>
          </p:cNvPr>
          <p:cNvSpPr txBox="1"/>
          <p:nvPr/>
        </p:nvSpPr>
        <p:spPr>
          <a:xfrm>
            <a:off x="1698242" y="4239116"/>
            <a:ext cx="1663569" cy="2677656"/>
          </a:xfrm>
          <a:prstGeom prst="rect">
            <a:avLst/>
          </a:prstGeom>
          <a:solidFill>
            <a:srgbClr val="FFFF99"/>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514357">
              <a:defRPr/>
            </a:pPr>
            <a:r>
              <a:rPr lang="en-GB" sz="1200" b="1" kern="0" dirty="0">
                <a:solidFill>
                  <a:schemeClr val="tx1"/>
                </a:solidFill>
                <a:latin typeface="Arial" panose="020B0604020202020204"/>
              </a:rPr>
              <a:t>Key Person</a:t>
            </a:r>
            <a:r>
              <a:rPr lang="en-GB" sz="1200" kern="0" dirty="0">
                <a:solidFill>
                  <a:schemeClr val="tx1"/>
                </a:solidFill>
                <a:latin typeface="Arial" panose="020B0604020202020204"/>
              </a:rPr>
              <a:t> </a:t>
            </a:r>
            <a:r>
              <a:rPr lang="en-GB" sz="1200" kern="0" dirty="0">
                <a:solidFill>
                  <a:prstClr val="black"/>
                </a:solidFill>
                <a:latin typeface="Arial" panose="020B0604020202020204"/>
              </a:rPr>
              <a:t>informs </a:t>
            </a:r>
            <a:r>
              <a:rPr lang="en-GB" sz="1200" b="1" kern="0" dirty="0">
                <a:solidFill>
                  <a:prstClr val="black"/>
                </a:solidFill>
                <a:latin typeface="Arial" panose="020B0604020202020204"/>
              </a:rPr>
              <a:t>SENCO</a:t>
            </a:r>
            <a:r>
              <a:rPr lang="en-GB" sz="1200" kern="0" dirty="0">
                <a:solidFill>
                  <a:prstClr val="black"/>
                </a:solidFill>
                <a:latin typeface="Arial" panose="020B0604020202020204"/>
              </a:rPr>
              <a:t>. They use </a:t>
            </a:r>
            <a:r>
              <a:rPr lang="en-GB" sz="1200" u="sng" kern="0" dirty="0">
                <a:solidFill>
                  <a:schemeClr val="tx1"/>
                </a:solidFill>
                <a:latin typeface="Arial" panose="020B0604020202020204"/>
              </a:rPr>
              <a:t>Best Practice Guidance</a:t>
            </a:r>
            <a:r>
              <a:rPr lang="en-GB" sz="1200" kern="0" dirty="0">
                <a:solidFill>
                  <a:schemeClr val="tx1"/>
                </a:solidFill>
                <a:latin typeface="Arial" panose="020B0604020202020204"/>
              </a:rPr>
              <a:t> </a:t>
            </a:r>
            <a:r>
              <a:rPr lang="en-GB" sz="1200" kern="0" dirty="0">
                <a:solidFill>
                  <a:prstClr val="black"/>
                </a:solidFill>
                <a:latin typeface="Arial" panose="020B0604020202020204"/>
              </a:rPr>
              <a:t>document to evaluate how child has responded to the Universal offer and record in relevant </a:t>
            </a:r>
            <a:r>
              <a:rPr lang="en-GB" sz="1200" u="sng" kern="0" dirty="0">
                <a:solidFill>
                  <a:schemeClr val="tx1"/>
                </a:solidFill>
                <a:latin typeface="Arial" panose="020B0604020202020204"/>
              </a:rPr>
              <a:t>Best Practice Guidance audit tool</a:t>
            </a:r>
            <a:r>
              <a:rPr lang="en-GB" sz="1200" kern="0" dirty="0">
                <a:solidFill>
                  <a:prstClr val="black"/>
                </a:solidFill>
                <a:latin typeface="Arial" panose="020B0604020202020204"/>
              </a:rPr>
              <a:t>. </a:t>
            </a:r>
            <a:r>
              <a:rPr lang="en-GB" sz="1200" b="1" kern="0" dirty="0">
                <a:solidFill>
                  <a:prstClr val="black"/>
                </a:solidFill>
                <a:latin typeface="Arial" panose="020B0604020202020204"/>
              </a:rPr>
              <a:t>A request for </a:t>
            </a:r>
            <a:r>
              <a:rPr lang="en-GB" sz="1200" b="1" kern="0" dirty="0">
                <a:solidFill>
                  <a:schemeClr val="tx1"/>
                </a:solidFill>
                <a:latin typeface="Arial" panose="020B0604020202020204"/>
              </a:rPr>
              <a:t>Equality &amp;Inclusion </a:t>
            </a:r>
            <a:r>
              <a:rPr lang="en-GB" sz="1200" b="1" kern="0" dirty="0">
                <a:solidFill>
                  <a:prstClr val="black"/>
                </a:solidFill>
                <a:latin typeface="Arial" panose="020B0604020202020204"/>
              </a:rPr>
              <a:t>support is advisable.</a:t>
            </a:r>
          </a:p>
        </p:txBody>
      </p:sp>
      <p:sp>
        <p:nvSpPr>
          <p:cNvPr id="10" name="TextBox 9">
            <a:extLst>
              <a:ext uri="{FF2B5EF4-FFF2-40B4-BE49-F238E27FC236}">
                <a16:creationId xmlns:a16="http://schemas.microsoft.com/office/drawing/2014/main" id="{4CB785CF-24CE-412B-8A45-9A2416D210D3}"/>
              </a:ext>
            </a:extLst>
          </p:cNvPr>
          <p:cNvSpPr txBox="1"/>
          <p:nvPr/>
        </p:nvSpPr>
        <p:spPr>
          <a:xfrm>
            <a:off x="3546784" y="4248290"/>
            <a:ext cx="1663569" cy="2308324"/>
          </a:xfrm>
          <a:prstGeom prst="rect">
            <a:avLst/>
          </a:prstGeom>
          <a:solidFill>
            <a:srgbClr val="FFFF99"/>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514357">
              <a:defRPr/>
            </a:pPr>
            <a:r>
              <a:rPr lang="en-GB" sz="1200" b="1" kern="0" dirty="0">
                <a:solidFill>
                  <a:schemeClr val="tx1"/>
                </a:solidFill>
                <a:latin typeface="Arial" panose="020B0604020202020204"/>
              </a:rPr>
              <a:t>Key Person</a:t>
            </a:r>
            <a:r>
              <a:rPr lang="en-GB" sz="1200" kern="0" dirty="0">
                <a:solidFill>
                  <a:schemeClr val="tx1"/>
                </a:solidFill>
                <a:latin typeface="Arial" panose="020B0604020202020204"/>
              </a:rPr>
              <a:t> </a:t>
            </a:r>
            <a:r>
              <a:rPr lang="en-GB" sz="1200" kern="0" dirty="0">
                <a:solidFill>
                  <a:prstClr val="black"/>
                </a:solidFill>
                <a:latin typeface="Arial" panose="020B0604020202020204"/>
              </a:rPr>
              <a:t>and </a:t>
            </a:r>
            <a:r>
              <a:rPr lang="en-GB" sz="1200" b="1" kern="0" dirty="0">
                <a:solidFill>
                  <a:prstClr val="black"/>
                </a:solidFill>
                <a:latin typeface="Arial" panose="020B0604020202020204"/>
              </a:rPr>
              <a:t>SENCO</a:t>
            </a:r>
            <a:r>
              <a:rPr lang="en-GB" sz="1200" kern="0" dirty="0">
                <a:solidFill>
                  <a:prstClr val="black"/>
                </a:solidFill>
                <a:latin typeface="Arial" panose="020B0604020202020204"/>
              </a:rPr>
              <a:t> work together to liaise with </a:t>
            </a:r>
            <a:r>
              <a:rPr lang="en-GB" sz="1200" b="1" kern="0" dirty="0">
                <a:solidFill>
                  <a:prstClr val="black"/>
                </a:solidFill>
                <a:latin typeface="Arial" panose="020B0604020202020204"/>
              </a:rPr>
              <a:t>parents</a:t>
            </a:r>
            <a:r>
              <a:rPr lang="en-GB" sz="1200" kern="0" dirty="0">
                <a:solidFill>
                  <a:prstClr val="black"/>
                </a:solidFill>
                <a:latin typeface="Arial" panose="020B0604020202020204"/>
              </a:rPr>
              <a:t>, share evidence, agree adjustments to be made and timescale for review (usually 6 weeks). Possible </a:t>
            </a:r>
            <a:r>
              <a:rPr lang="en-GB" sz="1200" kern="0" dirty="0">
                <a:solidFill>
                  <a:schemeClr val="tx1"/>
                </a:solidFill>
                <a:latin typeface="Arial" panose="020B0604020202020204"/>
              </a:rPr>
              <a:t>advice from Early Help, Health Visitor </a:t>
            </a:r>
            <a:r>
              <a:rPr lang="en-GB" sz="1200" kern="0" dirty="0">
                <a:solidFill>
                  <a:prstClr val="black"/>
                </a:solidFill>
                <a:latin typeface="Arial" panose="020B0604020202020204"/>
              </a:rPr>
              <a:t>2 year health check.</a:t>
            </a:r>
            <a:endParaRPr lang="en-GB" sz="1026" kern="0" dirty="0">
              <a:solidFill>
                <a:prstClr val="black"/>
              </a:solidFill>
              <a:latin typeface="Arial" panose="020B0604020202020204"/>
            </a:endParaRPr>
          </a:p>
        </p:txBody>
      </p:sp>
      <p:pic>
        <p:nvPicPr>
          <p:cNvPr id="3074" name="Picture 3" descr="Universal level support cycle diagram&#10;Assess&#10;Plan&#10;Do&#10;Review">
            <a:extLst>
              <a:ext uri="{FF2B5EF4-FFF2-40B4-BE49-F238E27FC236}">
                <a16:creationId xmlns:a16="http://schemas.microsoft.com/office/drawing/2014/main" id="{1FE79963-9522-420A-B100-6E2ED97BBCBA}"/>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68263" y="4427198"/>
            <a:ext cx="363697" cy="307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id="{38CFB8CD-B5BA-4645-9C4D-A477F23B6985}"/>
              </a:ext>
            </a:extLst>
          </p:cNvPr>
          <p:cNvSpPr txBox="1"/>
          <p:nvPr/>
        </p:nvSpPr>
        <p:spPr>
          <a:xfrm>
            <a:off x="5912576" y="4248290"/>
            <a:ext cx="857570" cy="2862322"/>
          </a:xfrm>
          <a:prstGeom prst="rect">
            <a:avLst/>
          </a:prstGeom>
          <a:solidFill>
            <a:srgbClr val="FFFF99"/>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514357">
              <a:defRPr/>
            </a:pPr>
            <a:r>
              <a:rPr lang="en-GB" sz="1200" kern="0" dirty="0">
                <a:solidFill>
                  <a:prstClr val="black"/>
                </a:solidFill>
                <a:latin typeface="Arial" panose="020B0604020202020204"/>
              </a:rPr>
              <a:t>Practice at Universal is meeting child’s </a:t>
            </a:r>
            <a:r>
              <a:rPr lang="en-GB" sz="1200" kern="0" dirty="0">
                <a:solidFill>
                  <a:schemeClr val="tx1"/>
                </a:solidFill>
                <a:latin typeface="Arial" panose="020B0604020202020204"/>
              </a:rPr>
              <a:t>needs. </a:t>
            </a:r>
            <a:r>
              <a:rPr lang="en-GB" sz="1200" b="1" kern="0" dirty="0">
                <a:solidFill>
                  <a:schemeClr val="tx1"/>
                </a:solidFill>
                <a:latin typeface="Arial" panose="020B0604020202020204"/>
              </a:rPr>
              <a:t>Key Person </a:t>
            </a:r>
            <a:r>
              <a:rPr lang="en-GB" sz="1200" kern="0" dirty="0">
                <a:solidFill>
                  <a:prstClr val="black"/>
                </a:solidFill>
                <a:latin typeface="Arial" panose="020B0604020202020204"/>
              </a:rPr>
              <a:t>and</a:t>
            </a:r>
            <a:r>
              <a:rPr lang="en-GB" sz="1200" b="1" kern="0" dirty="0">
                <a:solidFill>
                  <a:prstClr val="black"/>
                </a:solidFill>
                <a:latin typeface="Arial" panose="020B0604020202020204"/>
              </a:rPr>
              <a:t> SENCO </a:t>
            </a:r>
            <a:r>
              <a:rPr lang="en-GB" sz="1200" kern="0" dirty="0">
                <a:solidFill>
                  <a:prstClr val="black"/>
                </a:solidFill>
                <a:latin typeface="Arial" panose="020B0604020202020204"/>
              </a:rPr>
              <a:t>monitor as part of everyday practice.</a:t>
            </a:r>
          </a:p>
        </p:txBody>
      </p:sp>
      <p:sp>
        <p:nvSpPr>
          <p:cNvPr id="21" name="TextBox 20">
            <a:extLst>
              <a:ext uri="{FF2B5EF4-FFF2-40B4-BE49-F238E27FC236}">
                <a16:creationId xmlns:a16="http://schemas.microsoft.com/office/drawing/2014/main" id="{01428C79-28A9-4246-8FBA-CE391B1B0D52}"/>
              </a:ext>
            </a:extLst>
          </p:cNvPr>
          <p:cNvSpPr txBox="1"/>
          <p:nvPr/>
        </p:nvSpPr>
        <p:spPr>
          <a:xfrm>
            <a:off x="4693412" y="7168833"/>
            <a:ext cx="1847365" cy="830997"/>
          </a:xfrm>
          <a:prstGeom prst="rect">
            <a:avLst/>
          </a:prstGeom>
          <a:solidFill>
            <a:srgbClr val="FFCCFF"/>
          </a:solidFill>
          <a:ln>
            <a:solidFill>
              <a:srgbClr val="FF66FF"/>
            </a:solidFill>
          </a:ln>
        </p:spPr>
        <p:txBody>
          <a:bodyPr wrap="square" rtlCol="0">
            <a:spAutoFit/>
          </a:bodyPr>
          <a:lstStyle/>
          <a:p>
            <a:pPr defTabSz="514357">
              <a:defRPr/>
            </a:pPr>
            <a:r>
              <a:rPr lang="en-GB" sz="1200" kern="0" dirty="0">
                <a:latin typeface="Calibri" panose="020F0502020204030204"/>
              </a:rPr>
              <a:t>If</a:t>
            </a:r>
            <a:r>
              <a:rPr lang="en-GB" sz="1200" kern="0" dirty="0">
                <a:solidFill>
                  <a:srgbClr val="FF0000"/>
                </a:solidFill>
                <a:latin typeface="Calibri" panose="020F0502020204030204"/>
              </a:rPr>
              <a:t> </a:t>
            </a:r>
            <a:r>
              <a:rPr lang="en-GB" sz="1200" kern="0" dirty="0">
                <a:solidFill>
                  <a:prstClr val="black"/>
                </a:solidFill>
                <a:latin typeface="Calibri" panose="020F0502020204030204"/>
              </a:rPr>
              <a:t>practice at Universal is not enough, insufficient progress made. Put Targeted support in place</a:t>
            </a:r>
            <a:r>
              <a:rPr lang="en-GB" sz="1155" kern="0" dirty="0">
                <a:solidFill>
                  <a:prstClr val="black"/>
                </a:solidFill>
                <a:latin typeface="Calibri" panose="020F0502020204030204"/>
              </a:rPr>
              <a:t>.</a:t>
            </a:r>
            <a:endParaRPr lang="en-GB" sz="1200" kern="0" dirty="0">
              <a:solidFill>
                <a:prstClr val="black"/>
              </a:solidFill>
              <a:latin typeface="Calibri" panose="020F0502020204030204"/>
            </a:endParaRPr>
          </a:p>
        </p:txBody>
      </p:sp>
      <p:sp>
        <p:nvSpPr>
          <p:cNvPr id="15" name="Arrow: Right 14">
            <a:extLst>
              <a:ext uri="{FF2B5EF4-FFF2-40B4-BE49-F238E27FC236}">
                <a16:creationId xmlns:a16="http://schemas.microsoft.com/office/drawing/2014/main" id="{9808F796-9387-491A-A540-B8B4DBD82E97}"/>
              </a:ext>
              <a:ext uri="{C183D7F6-B498-43B3-948B-1728B52AA6E4}">
                <adec:decorative xmlns:adec="http://schemas.microsoft.com/office/drawing/2017/decorative" val="1"/>
              </a:ext>
            </a:extLst>
          </p:cNvPr>
          <p:cNvSpPr/>
          <p:nvPr/>
        </p:nvSpPr>
        <p:spPr>
          <a:xfrm rot="5400000">
            <a:off x="711105" y="4024804"/>
            <a:ext cx="118961" cy="83083"/>
          </a:xfrm>
          <a:prstGeom prst="rightArrow">
            <a:avLst/>
          </a:prstGeom>
          <a:solidFill>
            <a:sysClr val="windowText" lastClr="000000"/>
          </a:solidFill>
          <a:ln w="12700" cap="flat" cmpd="sng" algn="ctr">
            <a:solidFill>
              <a:srgbClr val="4472C4">
                <a:shade val="50000"/>
              </a:srgbClr>
            </a:solidFill>
            <a:prstDash val="solid"/>
            <a:miter lim="800000"/>
          </a:ln>
          <a:effectLst/>
        </p:spPr>
        <p:txBody>
          <a:bodyPr rtlCol="0" anchor="ctr"/>
          <a:lstStyle/>
          <a:p>
            <a:pPr algn="ctr" defTabSz="514357">
              <a:defRPr/>
            </a:pPr>
            <a:endParaRPr lang="en-GB" sz="1013" kern="0" dirty="0">
              <a:solidFill>
                <a:prstClr val="white"/>
              </a:solidFill>
              <a:latin typeface="Calibri" panose="020F0502020204030204"/>
            </a:endParaRPr>
          </a:p>
        </p:txBody>
      </p:sp>
      <p:sp>
        <p:nvSpPr>
          <p:cNvPr id="16" name="Arrow: Right 15">
            <a:extLst>
              <a:ext uri="{FF2B5EF4-FFF2-40B4-BE49-F238E27FC236}">
                <a16:creationId xmlns:a16="http://schemas.microsoft.com/office/drawing/2014/main" id="{1CE67F4D-FA3D-492A-9E34-BCF4C7AD25F8}"/>
              </a:ext>
              <a:ext uri="{C183D7F6-B498-43B3-948B-1728B52AA6E4}">
                <adec:decorative xmlns:adec="http://schemas.microsoft.com/office/drawing/2017/decorative" val="1"/>
              </a:ext>
            </a:extLst>
          </p:cNvPr>
          <p:cNvSpPr/>
          <p:nvPr/>
        </p:nvSpPr>
        <p:spPr>
          <a:xfrm>
            <a:off x="1478351" y="4484660"/>
            <a:ext cx="163646" cy="116487"/>
          </a:xfrm>
          <a:prstGeom prst="rightArrow">
            <a:avLst/>
          </a:prstGeom>
          <a:solidFill>
            <a:sysClr val="windowText" lastClr="000000"/>
          </a:solidFill>
          <a:ln w="12700" cap="flat" cmpd="sng" algn="ctr">
            <a:solidFill>
              <a:srgbClr val="4472C4">
                <a:shade val="50000"/>
              </a:srgbClr>
            </a:solidFill>
            <a:prstDash val="solid"/>
            <a:miter lim="800000"/>
          </a:ln>
          <a:effectLst/>
        </p:spPr>
        <p:txBody>
          <a:bodyPr rtlCol="0" anchor="ctr"/>
          <a:lstStyle/>
          <a:p>
            <a:pPr algn="ctr" defTabSz="514357">
              <a:defRPr/>
            </a:pPr>
            <a:endParaRPr lang="en-GB" sz="1013" kern="0" dirty="0">
              <a:solidFill>
                <a:prstClr val="white"/>
              </a:solidFill>
              <a:latin typeface="Calibri" panose="020F0502020204030204"/>
            </a:endParaRPr>
          </a:p>
        </p:txBody>
      </p:sp>
      <p:sp>
        <p:nvSpPr>
          <p:cNvPr id="17" name="Arrow: Right 16">
            <a:extLst>
              <a:ext uri="{FF2B5EF4-FFF2-40B4-BE49-F238E27FC236}">
                <a16:creationId xmlns:a16="http://schemas.microsoft.com/office/drawing/2014/main" id="{D247EB49-ACCA-4699-91CF-D97DD090E8B5}"/>
              </a:ext>
              <a:ext uri="{C183D7F6-B498-43B3-948B-1728B52AA6E4}">
                <adec:decorative xmlns:adec="http://schemas.microsoft.com/office/drawing/2017/decorative" val="1"/>
              </a:ext>
            </a:extLst>
          </p:cNvPr>
          <p:cNvSpPr/>
          <p:nvPr/>
        </p:nvSpPr>
        <p:spPr>
          <a:xfrm>
            <a:off x="3367407" y="4484660"/>
            <a:ext cx="163646" cy="116487"/>
          </a:xfrm>
          <a:prstGeom prst="rightArrow">
            <a:avLst/>
          </a:prstGeom>
          <a:solidFill>
            <a:sysClr val="windowText" lastClr="000000"/>
          </a:solidFill>
          <a:ln w="12700" cap="flat" cmpd="sng" algn="ctr">
            <a:solidFill>
              <a:srgbClr val="4472C4">
                <a:shade val="50000"/>
              </a:srgbClr>
            </a:solidFill>
            <a:prstDash val="solid"/>
            <a:miter lim="800000"/>
          </a:ln>
          <a:effectLst/>
        </p:spPr>
        <p:txBody>
          <a:bodyPr rtlCol="0" anchor="ctr"/>
          <a:lstStyle/>
          <a:p>
            <a:pPr algn="ctr" defTabSz="514357">
              <a:defRPr/>
            </a:pPr>
            <a:endParaRPr lang="en-GB" sz="1013" kern="0" dirty="0">
              <a:solidFill>
                <a:prstClr val="white"/>
              </a:solidFill>
              <a:latin typeface="Calibri" panose="020F0502020204030204"/>
            </a:endParaRPr>
          </a:p>
        </p:txBody>
      </p:sp>
      <p:sp>
        <p:nvSpPr>
          <p:cNvPr id="18" name="Arrow: Right 17">
            <a:extLst>
              <a:ext uri="{FF2B5EF4-FFF2-40B4-BE49-F238E27FC236}">
                <a16:creationId xmlns:a16="http://schemas.microsoft.com/office/drawing/2014/main" id="{721CAC49-0F1E-49EB-823E-43677E4BD896}"/>
              </a:ext>
              <a:ext uri="{C183D7F6-B498-43B3-948B-1728B52AA6E4}">
                <adec:decorative xmlns:adec="http://schemas.microsoft.com/office/drawing/2017/decorative" val="1"/>
              </a:ext>
            </a:extLst>
          </p:cNvPr>
          <p:cNvSpPr/>
          <p:nvPr/>
        </p:nvSpPr>
        <p:spPr>
          <a:xfrm>
            <a:off x="5204617" y="4513757"/>
            <a:ext cx="163646" cy="116487"/>
          </a:xfrm>
          <a:prstGeom prst="rightArrow">
            <a:avLst/>
          </a:prstGeom>
          <a:solidFill>
            <a:sysClr val="windowText" lastClr="000000"/>
          </a:solidFill>
          <a:ln w="12700" cap="flat" cmpd="sng" algn="ctr">
            <a:solidFill>
              <a:srgbClr val="4472C4">
                <a:shade val="50000"/>
              </a:srgbClr>
            </a:solidFill>
            <a:prstDash val="solid"/>
            <a:miter lim="800000"/>
          </a:ln>
          <a:effectLst/>
        </p:spPr>
        <p:txBody>
          <a:bodyPr rtlCol="0" anchor="ctr"/>
          <a:lstStyle/>
          <a:p>
            <a:pPr algn="ctr" defTabSz="514357">
              <a:defRPr/>
            </a:pPr>
            <a:endParaRPr lang="en-GB" sz="1013" kern="0" dirty="0">
              <a:solidFill>
                <a:prstClr val="white"/>
              </a:solidFill>
              <a:latin typeface="Calibri" panose="020F0502020204030204"/>
            </a:endParaRPr>
          </a:p>
        </p:txBody>
      </p:sp>
      <p:pic>
        <p:nvPicPr>
          <p:cNvPr id="25" name="Picture 24">
            <a:extLst>
              <a:ext uri="{FF2B5EF4-FFF2-40B4-BE49-F238E27FC236}">
                <a16:creationId xmlns:a16="http://schemas.microsoft.com/office/drawing/2014/main" id="{E1C39867-79FC-4384-A3C4-29373143FEE0}"/>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a:off x="5714028" y="4501612"/>
            <a:ext cx="175971" cy="140777"/>
          </a:xfrm>
          <a:prstGeom prst="rect">
            <a:avLst/>
          </a:prstGeom>
        </p:spPr>
      </p:pic>
      <p:pic>
        <p:nvPicPr>
          <p:cNvPr id="19" name="Picture 18">
            <a:extLst>
              <a:ext uri="{FF2B5EF4-FFF2-40B4-BE49-F238E27FC236}">
                <a16:creationId xmlns:a16="http://schemas.microsoft.com/office/drawing/2014/main" id="{0D07AB0C-45E3-459A-8A65-84CCEAB378CF}"/>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a:off x="5336557" y="5266683"/>
            <a:ext cx="407347" cy="1423956"/>
          </a:xfrm>
          <a:prstGeom prst="rect">
            <a:avLst/>
          </a:prstGeom>
        </p:spPr>
      </p:pic>
      <p:pic>
        <p:nvPicPr>
          <p:cNvPr id="20" name="Picture 19">
            <a:extLst>
              <a:ext uri="{FF2B5EF4-FFF2-40B4-BE49-F238E27FC236}">
                <a16:creationId xmlns:a16="http://schemas.microsoft.com/office/drawing/2014/main" id="{AA41BCF3-0519-4165-911B-B8EDC144D661}"/>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a:off x="2660352" y="2378041"/>
            <a:ext cx="175971" cy="140777"/>
          </a:xfrm>
          <a:prstGeom prst="rect">
            <a:avLst/>
          </a:prstGeom>
        </p:spPr>
      </p:pic>
    </p:spTree>
    <p:extLst>
      <p:ext uri="{BB962C8B-B14F-4D97-AF65-F5344CB8AC3E}">
        <p14:creationId xmlns:p14="http://schemas.microsoft.com/office/powerpoint/2010/main" val="3461233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afterEffect">
                                  <p:stCondLst>
                                    <p:cond delay="0"/>
                                  </p:stCondLst>
                                  <p:childTnLst>
                                    <p:animScale>
                                      <p:cBhvr>
                                        <p:cTn id="6" dur="6250" fill="hold"/>
                                        <p:tgtEl>
                                          <p:spTgt spid="13"/>
                                        </p:tgtEl>
                                      </p:cBhvr>
                                      <p:by x="150000" y="150000"/>
                                    </p:animScale>
                                  </p:childTnLst>
                                </p:cTn>
                              </p:par>
                            </p:childTnLst>
                          </p:cTn>
                        </p:par>
                        <p:par>
                          <p:cTn id="7" fill="hold">
                            <p:stCondLst>
                              <p:cond delay="6250"/>
                            </p:stCondLst>
                            <p:childTnLst>
                              <p:par>
                                <p:cTn id="8" presetID="21" presetClass="entr" presetSubtype="1" fill="hold" nodeType="afterEffect">
                                  <p:stCondLst>
                                    <p:cond delay="0"/>
                                  </p:stCondLst>
                                  <p:childTnLst>
                                    <p:set>
                                      <p:cBhvr>
                                        <p:cTn id="9" dur="1" fill="hold">
                                          <p:stCondLst>
                                            <p:cond delay="0"/>
                                          </p:stCondLst>
                                        </p:cTn>
                                        <p:tgtEl>
                                          <p:spTgt spid="3076"/>
                                        </p:tgtEl>
                                        <p:attrNameLst>
                                          <p:attrName>style.visibility</p:attrName>
                                        </p:attrNameLst>
                                      </p:cBhvr>
                                      <p:to>
                                        <p:strVal val="visible"/>
                                      </p:to>
                                    </p:set>
                                    <p:animEffect transition="in" filter="wheel(1)">
                                      <p:cBhvr>
                                        <p:cTn id="10" dur="2500"/>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2C26E1DD-80B4-49EE-A6C9-25477E47FF8C}"/>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506422" y="6144858"/>
            <a:ext cx="2547490" cy="1810759"/>
          </a:xfrm>
          <a:prstGeom prst="rect">
            <a:avLst/>
          </a:prstGeom>
        </p:spPr>
      </p:pic>
      <p:pic>
        <p:nvPicPr>
          <p:cNvPr id="19" name="Picture 18">
            <a:extLst>
              <a:ext uri="{FF2B5EF4-FFF2-40B4-BE49-F238E27FC236}">
                <a16:creationId xmlns:a16="http://schemas.microsoft.com/office/drawing/2014/main" id="{C902AB7F-BFB5-45EA-AAE3-5E68D5C9138C}"/>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rot="1413378">
            <a:off x="407296" y="5819457"/>
            <a:ext cx="2729533" cy="190399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 name="Title 1">
            <a:extLst>
              <a:ext uri="{FF2B5EF4-FFF2-40B4-BE49-F238E27FC236}">
                <a16:creationId xmlns:a16="http://schemas.microsoft.com/office/drawing/2014/main" id="{2AB533A1-52D1-4C35-9C99-9D6949987FFA}"/>
              </a:ext>
            </a:extLst>
          </p:cNvPr>
          <p:cNvSpPr txBox="1">
            <a:spLocks noGrp="1"/>
          </p:cNvSpPr>
          <p:nvPr>
            <p:ph type="title" idx="4294967295"/>
          </p:nvPr>
        </p:nvSpPr>
        <p:spPr>
          <a:xfrm>
            <a:off x="1320951" y="578405"/>
            <a:ext cx="4153417" cy="36933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chemeClr val="accent4">
                    <a:lumMod val="75000"/>
                  </a:schemeClr>
                </a:solidFill>
                <a:effectLst/>
                <a:uLnTx/>
                <a:uFillTx/>
                <a:latin typeface="Calibri" panose="020F0502020204030204" pitchFamily="34" charset="0"/>
                <a:ea typeface="+mn-ea"/>
                <a:cs typeface="Calibri" panose="020F0502020204030204" pitchFamily="34" charset="0"/>
              </a:rPr>
              <a:t>Targeted Level Support Cycle flow chart </a:t>
            </a:r>
          </a:p>
        </p:txBody>
      </p:sp>
      <p:sp>
        <p:nvSpPr>
          <p:cNvPr id="7" name="TextBox 6">
            <a:extLst>
              <a:ext uri="{FF2B5EF4-FFF2-40B4-BE49-F238E27FC236}">
                <a16:creationId xmlns:a16="http://schemas.microsoft.com/office/drawing/2014/main" id="{85A77F13-2912-460E-8C61-E4E73C77BCE2}"/>
              </a:ext>
            </a:extLst>
          </p:cNvPr>
          <p:cNvSpPr txBox="1"/>
          <p:nvPr/>
        </p:nvSpPr>
        <p:spPr>
          <a:xfrm>
            <a:off x="104976" y="2076344"/>
            <a:ext cx="6454929" cy="461665"/>
          </a:xfrm>
          <a:prstGeom prst="rect">
            <a:avLst/>
          </a:prstGeom>
          <a:solidFill>
            <a:srgbClr val="FFFF99"/>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defTabSz="514357">
              <a:defRPr/>
            </a:pPr>
            <a:r>
              <a:rPr lang="en-GB" sz="1200" b="1" kern="0" dirty="0">
                <a:solidFill>
                  <a:prstClr val="black"/>
                </a:solidFill>
                <a:latin typeface="Arial" panose="020B0604020202020204"/>
              </a:rPr>
              <a:t>Practice at Universal</a:t>
            </a:r>
            <a:r>
              <a:rPr lang="en-GB" sz="1200" b="1" kern="0" dirty="0">
                <a:solidFill>
                  <a:schemeClr val="tx1"/>
                </a:solidFill>
                <a:latin typeface="Arial" panose="020B0604020202020204"/>
              </a:rPr>
              <a:t> level </a:t>
            </a:r>
            <a:r>
              <a:rPr lang="en-GB" sz="1200" b="1" kern="0" dirty="0">
                <a:solidFill>
                  <a:prstClr val="black"/>
                </a:solidFill>
                <a:latin typeface="Arial" panose="020B0604020202020204"/>
              </a:rPr>
              <a:t>is not </a:t>
            </a:r>
            <a:r>
              <a:rPr lang="en-GB" sz="1200" b="1" kern="0" dirty="0">
                <a:solidFill>
                  <a:schemeClr val="tx1"/>
                </a:solidFill>
                <a:latin typeface="Arial" panose="020B0604020202020204"/>
              </a:rPr>
              <a:t>having required impact and </a:t>
            </a:r>
            <a:r>
              <a:rPr lang="en-GB" sz="1200" b="1" kern="0" dirty="0">
                <a:solidFill>
                  <a:prstClr val="black"/>
                </a:solidFill>
                <a:latin typeface="Arial" panose="020B0604020202020204"/>
              </a:rPr>
              <a:t>child has made insufficient progress. Setting needs to put Targeted support in place.</a:t>
            </a:r>
          </a:p>
        </p:txBody>
      </p:sp>
      <p:sp>
        <p:nvSpPr>
          <p:cNvPr id="15" name="TextBox 14">
            <a:extLst>
              <a:ext uri="{FF2B5EF4-FFF2-40B4-BE49-F238E27FC236}">
                <a16:creationId xmlns:a16="http://schemas.microsoft.com/office/drawing/2014/main" id="{B5FBB574-F37A-45F1-8822-B6E2E9F16754}"/>
              </a:ext>
            </a:extLst>
          </p:cNvPr>
          <p:cNvSpPr txBox="1"/>
          <p:nvPr/>
        </p:nvSpPr>
        <p:spPr>
          <a:xfrm>
            <a:off x="162428" y="2579982"/>
            <a:ext cx="1158523" cy="276999"/>
          </a:xfrm>
          <a:prstGeom prst="rect">
            <a:avLst/>
          </a:prstGeom>
          <a:noFill/>
          <a:ln>
            <a:solidFill>
              <a:srgbClr val="FFCCFF"/>
            </a:solidFill>
          </a:ln>
        </p:spPr>
        <p:txBody>
          <a:bodyPr wrap="square" rtlCol="0">
            <a:spAutoFit/>
          </a:bodyPr>
          <a:lstStyle/>
          <a:p>
            <a:pPr defTabSz="514357">
              <a:defRPr/>
            </a:pPr>
            <a:r>
              <a:rPr lang="en-GB" sz="1200" b="1" u="sng" dirty="0">
                <a:solidFill>
                  <a:prstClr val="black"/>
                </a:solidFill>
                <a:highlight>
                  <a:srgbClr val="FFCCFF"/>
                </a:highlight>
                <a:latin typeface="Calibri" panose="020F0502020204030204"/>
              </a:rPr>
              <a:t>Targeted level </a:t>
            </a:r>
          </a:p>
        </p:txBody>
      </p:sp>
      <p:sp>
        <p:nvSpPr>
          <p:cNvPr id="6" name="TextBox 5">
            <a:extLst>
              <a:ext uri="{FF2B5EF4-FFF2-40B4-BE49-F238E27FC236}">
                <a16:creationId xmlns:a16="http://schemas.microsoft.com/office/drawing/2014/main" id="{4F6A6188-336B-4D80-BF8B-8DDD220C0F90}"/>
              </a:ext>
            </a:extLst>
          </p:cNvPr>
          <p:cNvSpPr txBox="1"/>
          <p:nvPr/>
        </p:nvSpPr>
        <p:spPr>
          <a:xfrm>
            <a:off x="247318" y="3000667"/>
            <a:ext cx="1452280" cy="2123658"/>
          </a:xfrm>
          <a:prstGeom prst="rect">
            <a:avLst/>
          </a:prstGeom>
          <a:solidFill>
            <a:srgbClr val="FFCCFF"/>
          </a:solidFill>
          <a:ln>
            <a:solidFill>
              <a:srgbClr val="FF66FF"/>
            </a:solidFill>
          </a:ln>
        </p:spPr>
        <p:txBody>
          <a:bodyPr wrap="square" rtlCol="0">
            <a:spAutoFit/>
          </a:bodyPr>
          <a:lstStyle/>
          <a:p>
            <a:pPr defTabSz="514357">
              <a:defRPr/>
            </a:pPr>
            <a:r>
              <a:rPr lang="en-GB" sz="1200" b="1" kern="0" dirty="0">
                <a:latin typeface="Arial" panose="020B0604020202020204"/>
              </a:rPr>
              <a:t>Key Person, </a:t>
            </a:r>
            <a:r>
              <a:rPr lang="en-GB" sz="1200" b="1" kern="0" dirty="0">
                <a:solidFill>
                  <a:prstClr val="black"/>
                </a:solidFill>
                <a:latin typeface="Arial" panose="020B0604020202020204"/>
              </a:rPr>
              <a:t>SENCO </a:t>
            </a:r>
            <a:r>
              <a:rPr lang="en-GB" sz="1200" kern="0" dirty="0">
                <a:solidFill>
                  <a:prstClr val="black"/>
                </a:solidFill>
                <a:latin typeface="Arial" panose="020B0604020202020204"/>
              </a:rPr>
              <a:t>and </a:t>
            </a:r>
            <a:r>
              <a:rPr lang="en-GB" sz="1200" b="1" kern="0" dirty="0">
                <a:solidFill>
                  <a:prstClr val="black"/>
                </a:solidFill>
                <a:latin typeface="Arial" panose="020B0604020202020204"/>
              </a:rPr>
              <a:t>parents</a:t>
            </a:r>
            <a:r>
              <a:rPr lang="en-GB" sz="1200" kern="0" dirty="0">
                <a:solidFill>
                  <a:prstClr val="black"/>
                </a:solidFill>
                <a:latin typeface="Arial" panose="020B0604020202020204"/>
              </a:rPr>
              <a:t> agree strategies to be implemented in setting and at home, timescale for review (usually 6 weeks) and record on </a:t>
            </a:r>
            <a:r>
              <a:rPr lang="en-GB" sz="1200" u="sng" kern="0" dirty="0">
                <a:solidFill>
                  <a:prstClr val="black"/>
                </a:solidFill>
                <a:latin typeface="Arial" panose="020B0604020202020204"/>
              </a:rPr>
              <a:t>Targeted Plan.</a:t>
            </a:r>
            <a:endParaRPr lang="en-GB" sz="1200" kern="0" dirty="0">
              <a:solidFill>
                <a:prstClr val="black"/>
              </a:solidFill>
              <a:latin typeface="Arial" panose="020B0604020202020204"/>
            </a:endParaRPr>
          </a:p>
        </p:txBody>
      </p:sp>
      <p:sp>
        <p:nvSpPr>
          <p:cNvPr id="4" name="TextBox 3">
            <a:extLst>
              <a:ext uri="{FF2B5EF4-FFF2-40B4-BE49-F238E27FC236}">
                <a16:creationId xmlns:a16="http://schemas.microsoft.com/office/drawing/2014/main" id="{05F0E05B-CFE4-4AFC-A350-2D47F313AD18}"/>
              </a:ext>
            </a:extLst>
          </p:cNvPr>
          <p:cNvSpPr txBox="1"/>
          <p:nvPr/>
        </p:nvSpPr>
        <p:spPr>
          <a:xfrm>
            <a:off x="1878167" y="3010183"/>
            <a:ext cx="1319420" cy="3970318"/>
          </a:xfrm>
          <a:prstGeom prst="rect">
            <a:avLst/>
          </a:prstGeom>
          <a:solidFill>
            <a:srgbClr val="FFCCFF"/>
          </a:solidFill>
          <a:ln>
            <a:solidFill>
              <a:srgbClr val="FF66FF"/>
            </a:solidFill>
          </a:ln>
        </p:spPr>
        <p:txBody>
          <a:bodyPr wrap="square" rtlCol="0">
            <a:spAutoFit/>
          </a:bodyPr>
          <a:lstStyle/>
          <a:p>
            <a:pPr defTabSz="514357">
              <a:defRPr/>
            </a:pPr>
            <a:r>
              <a:rPr lang="en-GB" sz="1200" b="1" kern="0" dirty="0">
                <a:latin typeface="Arial" panose="020B0604020202020204"/>
              </a:rPr>
              <a:t>Key Person</a:t>
            </a:r>
            <a:r>
              <a:rPr lang="en-GB" sz="1200" kern="0" dirty="0">
                <a:latin typeface="Arial" panose="020B0604020202020204"/>
              </a:rPr>
              <a:t> and/or </a:t>
            </a:r>
            <a:r>
              <a:rPr lang="en-GB" sz="1200" b="1" kern="0" dirty="0">
                <a:latin typeface="Arial" panose="020B0604020202020204"/>
              </a:rPr>
              <a:t>SENCO</a:t>
            </a:r>
            <a:r>
              <a:rPr lang="en-GB" sz="1200" kern="0" dirty="0">
                <a:latin typeface="Arial" panose="020B0604020202020204"/>
              </a:rPr>
              <a:t> continue to use </a:t>
            </a:r>
            <a:r>
              <a:rPr lang="en-GB" sz="1200" u="sng" kern="0" dirty="0"/>
              <a:t>Best Practice Guidance</a:t>
            </a:r>
            <a:r>
              <a:rPr lang="en-GB" sz="1200" kern="0" dirty="0"/>
              <a:t> </a:t>
            </a:r>
            <a:r>
              <a:rPr lang="en-GB" sz="1200" kern="0" dirty="0">
                <a:latin typeface="Arial" panose="020B0604020202020204"/>
              </a:rPr>
              <a:t>document to identify appropriate strategies to support child and </a:t>
            </a:r>
            <a:r>
              <a:rPr lang="en-GB" sz="1200" u="sng" kern="0" dirty="0">
                <a:latin typeface="Arial" panose="020B0604020202020204"/>
              </a:rPr>
              <a:t>BPG audit tool </a:t>
            </a:r>
            <a:r>
              <a:rPr lang="en-GB" sz="1200" kern="0" dirty="0">
                <a:latin typeface="Arial" panose="020B0604020202020204"/>
              </a:rPr>
              <a:t>as a working document to record impact on child’s progress. </a:t>
            </a:r>
            <a:r>
              <a:rPr lang="en-GB" sz="1200" b="1" kern="0" dirty="0">
                <a:latin typeface="Arial" panose="020B0604020202020204"/>
              </a:rPr>
              <a:t>A request for Equality &amp; Inclusion</a:t>
            </a:r>
            <a:r>
              <a:rPr lang="en-GB" sz="1200" b="1" kern="0" dirty="0">
                <a:solidFill>
                  <a:srgbClr val="FF0000"/>
                </a:solidFill>
                <a:latin typeface="Arial" panose="020B0604020202020204"/>
              </a:rPr>
              <a:t> </a:t>
            </a:r>
            <a:r>
              <a:rPr lang="en-GB" sz="1200" b="1" kern="0" dirty="0">
                <a:solidFill>
                  <a:prstClr val="black"/>
                </a:solidFill>
                <a:latin typeface="Arial" panose="020B0604020202020204"/>
              </a:rPr>
              <a:t>support is advisable.</a:t>
            </a:r>
            <a:endParaRPr lang="en-GB" sz="1200" b="1" kern="0" dirty="0">
              <a:solidFill>
                <a:prstClr val="black"/>
              </a:solidFill>
              <a:latin typeface="Calibri" panose="020F0502020204030204"/>
            </a:endParaRPr>
          </a:p>
        </p:txBody>
      </p:sp>
      <p:sp>
        <p:nvSpPr>
          <p:cNvPr id="5" name="TextBox 4">
            <a:extLst>
              <a:ext uri="{FF2B5EF4-FFF2-40B4-BE49-F238E27FC236}">
                <a16:creationId xmlns:a16="http://schemas.microsoft.com/office/drawing/2014/main" id="{8E1AEFE3-99AE-4231-8374-19F4836733BC}"/>
              </a:ext>
            </a:extLst>
          </p:cNvPr>
          <p:cNvSpPr txBox="1"/>
          <p:nvPr/>
        </p:nvSpPr>
        <p:spPr>
          <a:xfrm>
            <a:off x="3441570" y="2991496"/>
            <a:ext cx="1492738" cy="3046988"/>
          </a:xfrm>
          <a:prstGeom prst="rect">
            <a:avLst/>
          </a:prstGeom>
          <a:solidFill>
            <a:srgbClr val="FFCCFF"/>
          </a:solidFill>
          <a:ln>
            <a:solidFill>
              <a:srgbClr val="FF66FF"/>
            </a:solidFill>
          </a:ln>
        </p:spPr>
        <p:txBody>
          <a:bodyPr wrap="square" rtlCol="0">
            <a:spAutoFit/>
          </a:bodyPr>
          <a:lstStyle/>
          <a:p>
            <a:pPr defTabSz="514357">
              <a:defRPr/>
            </a:pPr>
            <a:r>
              <a:rPr lang="en-GB" sz="1200" b="1" kern="0" dirty="0">
                <a:latin typeface="Arial" panose="020B0604020202020204"/>
              </a:rPr>
              <a:t>Key Person, SENCO </a:t>
            </a:r>
            <a:r>
              <a:rPr lang="en-GB" sz="1200" kern="0" dirty="0">
                <a:latin typeface="Arial" panose="020B0604020202020204"/>
              </a:rPr>
              <a:t>and </a:t>
            </a:r>
            <a:r>
              <a:rPr lang="en-GB" sz="1200" b="1" kern="0" dirty="0">
                <a:latin typeface="Arial" panose="020B0604020202020204"/>
              </a:rPr>
              <a:t>parents </a:t>
            </a:r>
            <a:r>
              <a:rPr lang="en-GB" sz="1200" kern="0" dirty="0">
                <a:latin typeface="Arial" panose="020B0604020202020204"/>
              </a:rPr>
              <a:t>review </a:t>
            </a:r>
            <a:r>
              <a:rPr lang="en-GB" sz="1200" u="sng" kern="0" dirty="0">
                <a:latin typeface="Arial" panose="020B0604020202020204"/>
              </a:rPr>
              <a:t>Targeted Plan </a:t>
            </a:r>
            <a:r>
              <a:rPr lang="en-GB" sz="1200" kern="0" dirty="0">
                <a:latin typeface="Arial" panose="020B0604020202020204"/>
              </a:rPr>
              <a:t>and evaluate whether Targeted support is meeting child’s needs. If yes, </a:t>
            </a:r>
            <a:r>
              <a:rPr lang="en-GB" sz="1200" b="1" kern="0" dirty="0">
                <a:latin typeface="Arial" panose="020B0604020202020204"/>
              </a:rPr>
              <a:t>Key Person</a:t>
            </a:r>
            <a:r>
              <a:rPr lang="en-GB" sz="1200" kern="0" dirty="0">
                <a:latin typeface="Arial" panose="020B0604020202020204"/>
              </a:rPr>
              <a:t>, </a:t>
            </a:r>
            <a:r>
              <a:rPr lang="en-GB" sz="1200" b="1" kern="0" dirty="0">
                <a:latin typeface="Arial" panose="020B0604020202020204"/>
              </a:rPr>
              <a:t>SENCO</a:t>
            </a:r>
            <a:r>
              <a:rPr lang="en-GB" sz="1200" kern="0" dirty="0">
                <a:latin typeface="Arial" panose="020B0604020202020204"/>
              </a:rPr>
              <a:t> </a:t>
            </a:r>
            <a:r>
              <a:rPr lang="en-GB" sz="1200" kern="0" dirty="0">
                <a:solidFill>
                  <a:prstClr val="black"/>
                </a:solidFill>
                <a:latin typeface="Arial" panose="020B0604020202020204"/>
              </a:rPr>
              <a:t>and </a:t>
            </a:r>
            <a:r>
              <a:rPr lang="en-GB" sz="1200" b="1" kern="0" dirty="0">
                <a:solidFill>
                  <a:prstClr val="black"/>
                </a:solidFill>
                <a:latin typeface="Arial" panose="020B0604020202020204"/>
              </a:rPr>
              <a:t>parents</a:t>
            </a:r>
            <a:r>
              <a:rPr lang="en-GB" sz="1200" kern="0" dirty="0">
                <a:solidFill>
                  <a:prstClr val="black"/>
                </a:solidFill>
                <a:latin typeface="Arial" panose="020B0604020202020204"/>
              </a:rPr>
              <a:t> write </a:t>
            </a:r>
            <a:r>
              <a:rPr lang="en-GB" sz="1200" u="sng" kern="0" dirty="0">
                <a:solidFill>
                  <a:prstClr val="black"/>
                </a:solidFill>
                <a:latin typeface="Arial" panose="020B0604020202020204"/>
              </a:rPr>
              <a:t>new Targeted Plan</a:t>
            </a:r>
            <a:r>
              <a:rPr lang="en-GB" sz="1200" kern="0" dirty="0">
                <a:solidFill>
                  <a:prstClr val="black"/>
                </a:solidFill>
                <a:latin typeface="Arial" panose="020B0604020202020204"/>
              </a:rPr>
              <a:t> and monitor progress. This stage may be repeated several times.</a:t>
            </a:r>
          </a:p>
        </p:txBody>
      </p:sp>
      <p:pic>
        <p:nvPicPr>
          <p:cNvPr id="2050" name="Picture 3" descr="Graduated Approach cycle diagram&#10;Assess&#10;Plan&#10;Do&#10;Review">
            <a:extLst>
              <a:ext uri="{FF2B5EF4-FFF2-40B4-BE49-F238E27FC236}">
                <a16:creationId xmlns:a16="http://schemas.microsoft.com/office/drawing/2014/main" id="{09837EB5-977A-41A0-9079-DFE5EC31DF2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35828" y="3791314"/>
            <a:ext cx="503012" cy="425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a:extLst>
              <a:ext uri="{FF2B5EF4-FFF2-40B4-BE49-F238E27FC236}">
                <a16:creationId xmlns:a16="http://schemas.microsoft.com/office/drawing/2014/main" id="{B101E51D-2CD0-49BF-8205-1CB0676F12F3}"/>
              </a:ext>
            </a:extLst>
          </p:cNvPr>
          <p:cNvSpPr txBox="1"/>
          <p:nvPr/>
        </p:nvSpPr>
        <p:spPr>
          <a:xfrm>
            <a:off x="5804524" y="3010183"/>
            <a:ext cx="889829" cy="2677656"/>
          </a:xfrm>
          <a:prstGeom prst="rect">
            <a:avLst/>
          </a:prstGeom>
          <a:solidFill>
            <a:srgbClr val="FFFF99"/>
          </a:solidFill>
          <a:ln>
            <a:solidFill>
              <a:srgbClr val="FFC000"/>
            </a:solidFill>
          </a:ln>
        </p:spPr>
        <p:txBody>
          <a:bodyPr wrap="square" rtlCol="0">
            <a:spAutoFit/>
          </a:bodyPr>
          <a:lstStyle/>
          <a:p>
            <a:pPr defTabSz="514357">
              <a:defRPr/>
            </a:pPr>
            <a:r>
              <a:rPr lang="en-GB" sz="1200" kern="0" dirty="0">
                <a:solidFill>
                  <a:prstClr val="black"/>
                </a:solidFill>
                <a:latin typeface="Arial" panose="020B0604020202020204"/>
              </a:rPr>
              <a:t>Targeted support is no longer needed. Return to </a:t>
            </a:r>
            <a:r>
              <a:rPr lang="en-GB" sz="1200" kern="0" dirty="0">
                <a:latin typeface="Arial" panose="020B0604020202020204"/>
              </a:rPr>
              <a:t>Universal. Key Person and</a:t>
            </a:r>
            <a:r>
              <a:rPr lang="en-GB" sz="1200" kern="0" dirty="0">
                <a:solidFill>
                  <a:prstClr val="black"/>
                </a:solidFill>
                <a:latin typeface="Arial" panose="020B0604020202020204"/>
              </a:rPr>
              <a:t> SENCO monitor as part of everyday practice.</a:t>
            </a:r>
          </a:p>
        </p:txBody>
      </p:sp>
      <p:sp>
        <p:nvSpPr>
          <p:cNvPr id="18" name="TextBox 17">
            <a:extLst>
              <a:ext uri="{FF2B5EF4-FFF2-40B4-BE49-F238E27FC236}">
                <a16:creationId xmlns:a16="http://schemas.microsoft.com/office/drawing/2014/main" id="{3A628D77-0F0A-45E2-9F96-16A27096E2F5}"/>
              </a:ext>
            </a:extLst>
          </p:cNvPr>
          <p:cNvSpPr txBox="1"/>
          <p:nvPr/>
        </p:nvSpPr>
        <p:spPr>
          <a:xfrm>
            <a:off x="5053912" y="5822867"/>
            <a:ext cx="1711129" cy="1569660"/>
          </a:xfrm>
          <a:prstGeom prst="rect">
            <a:avLst/>
          </a:prstGeom>
          <a:solidFill>
            <a:srgbClr val="86A4B5"/>
          </a:solidFill>
          <a:ln>
            <a:solidFill>
              <a:srgbClr val="86A4B5"/>
            </a:solidFill>
          </a:ln>
        </p:spPr>
        <p:txBody>
          <a:bodyPr wrap="square" rtlCol="0">
            <a:spAutoFit/>
          </a:bodyPr>
          <a:lstStyle/>
          <a:p>
            <a:pPr defTabSz="514357">
              <a:defRPr/>
            </a:pPr>
            <a:r>
              <a:rPr lang="en-GB" sz="1200" dirty="0">
                <a:latin typeface="Calibri" panose="020F0502020204030204"/>
              </a:rPr>
              <a:t>If</a:t>
            </a:r>
            <a:r>
              <a:rPr lang="en-GB" sz="1200" dirty="0">
                <a:solidFill>
                  <a:srgbClr val="FF0000"/>
                </a:solidFill>
                <a:latin typeface="Calibri" panose="020F0502020204030204"/>
              </a:rPr>
              <a:t> </a:t>
            </a:r>
            <a:r>
              <a:rPr lang="en-GB" sz="1200" dirty="0">
                <a:solidFill>
                  <a:prstClr val="black"/>
                </a:solidFill>
                <a:latin typeface="Calibri" panose="020F0502020204030204"/>
              </a:rPr>
              <a:t>practice at Targeted is not enough, insufficient progress made child has an  identified SEND. KP and SENCO liaise with parents, share evidence and discuss seeking Personalised support. </a:t>
            </a:r>
          </a:p>
        </p:txBody>
      </p:sp>
      <p:sp>
        <p:nvSpPr>
          <p:cNvPr id="8" name="Arrow: Right 7">
            <a:extLst>
              <a:ext uri="{FF2B5EF4-FFF2-40B4-BE49-F238E27FC236}">
                <a16:creationId xmlns:a16="http://schemas.microsoft.com/office/drawing/2014/main" id="{42CAF355-A428-4670-A746-77F8F95015E6}"/>
              </a:ext>
              <a:ext uri="{C183D7F6-B498-43B3-948B-1728B52AA6E4}">
                <adec:decorative xmlns:adec="http://schemas.microsoft.com/office/drawing/2017/decorative" val="1"/>
              </a:ext>
            </a:extLst>
          </p:cNvPr>
          <p:cNvSpPr/>
          <p:nvPr/>
        </p:nvSpPr>
        <p:spPr>
          <a:xfrm>
            <a:off x="1726424" y="3887441"/>
            <a:ext cx="163646" cy="116487"/>
          </a:xfrm>
          <a:prstGeom prst="rightArrow">
            <a:avLst/>
          </a:prstGeom>
          <a:solidFill>
            <a:sysClr val="windowText" lastClr="000000"/>
          </a:solidFill>
          <a:ln w="12700" cap="flat" cmpd="sng" algn="ctr">
            <a:solidFill>
              <a:srgbClr val="4472C4">
                <a:shade val="50000"/>
              </a:srgbClr>
            </a:solidFill>
            <a:prstDash val="solid"/>
            <a:miter lim="800000"/>
          </a:ln>
          <a:effectLst/>
        </p:spPr>
        <p:txBody>
          <a:bodyPr rtlCol="0" anchor="ctr"/>
          <a:lstStyle/>
          <a:p>
            <a:pPr algn="ctr" defTabSz="514357">
              <a:defRPr/>
            </a:pPr>
            <a:endParaRPr lang="en-GB" sz="1013" kern="0" dirty="0">
              <a:solidFill>
                <a:prstClr val="white"/>
              </a:solidFill>
              <a:latin typeface="Calibri" panose="020F0502020204030204"/>
            </a:endParaRPr>
          </a:p>
        </p:txBody>
      </p:sp>
      <p:sp>
        <p:nvSpPr>
          <p:cNvPr id="9" name="Arrow: Right 8">
            <a:extLst>
              <a:ext uri="{FF2B5EF4-FFF2-40B4-BE49-F238E27FC236}">
                <a16:creationId xmlns:a16="http://schemas.microsoft.com/office/drawing/2014/main" id="{A52101CE-257B-4ACE-84F4-A3D0069514E8}"/>
              </a:ext>
              <a:ext uri="{C183D7F6-B498-43B3-948B-1728B52AA6E4}">
                <adec:decorative xmlns:adec="http://schemas.microsoft.com/office/drawing/2017/decorative" val="1"/>
              </a:ext>
            </a:extLst>
          </p:cNvPr>
          <p:cNvSpPr/>
          <p:nvPr/>
        </p:nvSpPr>
        <p:spPr>
          <a:xfrm>
            <a:off x="3256715" y="3887441"/>
            <a:ext cx="186368" cy="129562"/>
          </a:xfrm>
          <a:prstGeom prst="rightArrow">
            <a:avLst/>
          </a:prstGeom>
          <a:solidFill>
            <a:sysClr val="windowText" lastClr="000000"/>
          </a:solidFill>
          <a:ln w="12700" cap="flat" cmpd="sng" algn="ctr">
            <a:solidFill>
              <a:srgbClr val="4472C4">
                <a:shade val="50000"/>
              </a:srgbClr>
            </a:solidFill>
            <a:prstDash val="solid"/>
            <a:miter lim="800000"/>
          </a:ln>
          <a:effectLst/>
        </p:spPr>
        <p:txBody>
          <a:bodyPr rtlCol="0" anchor="ctr"/>
          <a:lstStyle/>
          <a:p>
            <a:pPr algn="ctr" defTabSz="514357">
              <a:defRPr/>
            </a:pPr>
            <a:endParaRPr lang="en-GB" sz="1013" kern="0" dirty="0">
              <a:solidFill>
                <a:prstClr val="white"/>
              </a:solidFill>
              <a:latin typeface="Calibri" panose="020F0502020204030204"/>
            </a:endParaRPr>
          </a:p>
        </p:txBody>
      </p:sp>
      <p:sp>
        <p:nvSpPr>
          <p:cNvPr id="10" name="Arrow: Right 9">
            <a:extLst>
              <a:ext uri="{FF2B5EF4-FFF2-40B4-BE49-F238E27FC236}">
                <a16:creationId xmlns:a16="http://schemas.microsoft.com/office/drawing/2014/main" id="{07A5469D-D1BD-4F9F-A26C-ABBE874E68B1}"/>
              </a:ext>
              <a:ext uri="{C183D7F6-B498-43B3-948B-1728B52AA6E4}">
                <adec:decorative xmlns:adec="http://schemas.microsoft.com/office/drawing/2017/decorative" val="1"/>
              </a:ext>
            </a:extLst>
          </p:cNvPr>
          <p:cNvSpPr/>
          <p:nvPr/>
        </p:nvSpPr>
        <p:spPr>
          <a:xfrm>
            <a:off x="4983225" y="3927591"/>
            <a:ext cx="163646" cy="116487"/>
          </a:xfrm>
          <a:prstGeom prst="rightArrow">
            <a:avLst/>
          </a:prstGeom>
          <a:solidFill>
            <a:sysClr val="windowText" lastClr="000000"/>
          </a:solidFill>
          <a:ln w="12700" cap="flat" cmpd="sng" algn="ctr">
            <a:solidFill>
              <a:srgbClr val="4472C4">
                <a:shade val="50000"/>
              </a:srgbClr>
            </a:solidFill>
            <a:prstDash val="solid"/>
            <a:miter lim="800000"/>
          </a:ln>
          <a:effectLst/>
        </p:spPr>
        <p:txBody>
          <a:bodyPr rtlCol="0" anchor="ctr"/>
          <a:lstStyle/>
          <a:p>
            <a:pPr algn="ctr" defTabSz="514357">
              <a:defRPr/>
            </a:pPr>
            <a:endParaRPr lang="en-GB" sz="1013" kern="0" dirty="0">
              <a:solidFill>
                <a:prstClr val="white"/>
              </a:solidFill>
              <a:latin typeface="Calibri" panose="020F0502020204030204"/>
            </a:endParaRPr>
          </a:p>
        </p:txBody>
      </p:sp>
      <p:sp>
        <p:nvSpPr>
          <p:cNvPr id="12" name="Arrow: Right 11">
            <a:extLst>
              <a:ext uri="{FF2B5EF4-FFF2-40B4-BE49-F238E27FC236}">
                <a16:creationId xmlns:a16="http://schemas.microsoft.com/office/drawing/2014/main" id="{403DCC3F-8D76-4450-A3A0-948104F6AC5B}"/>
              </a:ext>
              <a:ext uri="{C183D7F6-B498-43B3-948B-1728B52AA6E4}">
                <adec:decorative xmlns:adec="http://schemas.microsoft.com/office/drawing/2017/decorative" val="1"/>
              </a:ext>
            </a:extLst>
          </p:cNvPr>
          <p:cNvSpPr/>
          <p:nvPr/>
        </p:nvSpPr>
        <p:spPr>
          <a:xfrm rot="5400000">
            <a:off x="1267934" y="2714824"/>
            <a:ext cx="276998" cy="170964"/>
          </a:xfrm>
          <a:prstGeom prst="rightArrow">
            <a:avLst/>
          </a:prstGeom>
          <a:solidFill>
            <a:sysClr val="windowText" lastClr="000000"/>
          </a:solidFill>
          <a:ln w="12700" cap="flat" cmpd="sng" algn="ctr">
            <a:solidFill>
              <a:srgbClr val="4472C4">
                <a:shade val="50000"/>
              </a:srgbClr>
            </a:solidFill>
            <a:prstDash val="solid"/>
            <a:miter lim="800000"/>
          </a:ln>
          <a:effectLst/>
        </p:spPr>
        <p:txBody>
          <a:bodyPr rtlCol="0" anchor="ctr"/>
          <a:lstStyle/>
          <a:p>
            <a:pPr algn="ctr" defTabSz="514357">
              <a:defRPr/>
            </a:pPr>
            <a:endParaRPr lang="en-GB" sz="1013" kern="0" dirty="0">
              <a:solidFill>
                <a:prstClr val="white"/>
              </a:solidFill>
              <a:latin typeface="Calibri" panose="020F0502020204030204"/>
            </a:endParaRPr>
          </a:p>
        </p:txBody>
      </p:sp>
      <p:sp>
        <p:nvSpPr>
          <p:cNvPr id="13" name="Arrow: Right 12">
            <a:extLst>
              <a:ext uri="{FF2B5EF4-FFF2-40B4-BE49-F238E27FC236}">
                <a16:creationId xmlns:a16="http://schemas.microsoft.com/office/drawing/2014/main" id="{17402B75-CCA5-4885-BE91-7EFC3E99670D}"/>
              </a:ext>
              <a:ext uri="{C183D7F6-B498-43B3-948B-1728B52AA6E4}">
                <adec:decorative xmlns:adec="http://schemas.microsoft.com/office/drawing/2017/decorative" val="1"/>
              </a:ext>
            </a:extLst>
          </p:cNvPr>
          <p:cNvSpPr/>
          <p:nvPr/>
        </p:nvSpPr>
        <p:spPr>
          <a:xfrm rot="5400000">
            <a:off x="4920111" y="4644802"/>
            <a:ext cx="907514" cy="200999"/>
          </a:xfrm>
          <a:prstGeom prst="rightArrow">
            <a:avLst/>
          </a:prstGeom>
          <a:solidFill>
            <a:sysClr val="windowText" lastClr="000000"/>
          </a:solidFill>
          <a:ln w="12700" cap="flat" cmpd="sng" algn="ctr">
            <a:solidFill>
              <a:srgbClr val="4472C4">
                <a:shade val="50000"/>
              </a:srgbClr>
            </a:solidFill>
            <a:prstDash val="solid"/>
            <a:miter lim="800000"/>
          </a:ln>
          <a:effectLst/>
        </p:spPr>
        <p:txBody>
          <a:bodyPr rtlCol="0" anchor="ctr"/>
          <a:lstStyle/>
          <a:p>
            <a:pPr algn="ctr" defTabSz="514357">
              <a:defRPr/>
            </a:pPr>
            <a:endParaRPr lang="en-GB" sz="1013" kern="0" dirty="0">
              <a:solidFill>
                <a:prstClr val="white"/>
              </a:solidFill>
              <a:latin typeface="Calibri" panose="020F0502020204030204"/>
            </a:endParaRPr>
          </a:p>
        </p:txBody>
      </p:sp>
      <p:sp>
        <p:nvSpPr>
          <p:cNvPr id="14" name="Arrow: Right 13">
            <a:extLst>
              <a:ext uri="{FF2B5EF4-FFF2-40B4-BE49-F238E27FC236}">
                <a16:creationId xmlns:a16="http://schemas.microsoft.com/office/drawing/2014/main" id="{E9407D8B-53B4-4BE6-B2EF-F09AB746EEDA}"/>
              </a:ext>
              <a:ext uri="{C183D7F6-B498-43B3-948B-1728B52AA6E4}">
                <adec:decorative xmlns:adec="http://schemas.microsoft.com/office/drawing/2017/decorative" val="1"/>
              </a:ext>
            </a:extLst>
          </p:cNvPr>
          <p:cNvSpPr/>
          <p:nvPr/>
        </p:nvSpPr>
        <p:spPr>
          <a:xfrm>
            <a:off x="5615893" y="3927591"/>
            <a:ext cx="163646" cy="116487"/>
          </a:xfrm>
          <a:prstGeom prst="rightArrow">
            <a:avLst/>
          </a:prstGeom>
          <a:solidFill>
            <a:sysClr val="windowText" lastClr="000000"/>
          </a:solidFill>
          <a:ln w="12700" cap="flat" cmpd="sng" algn="ctr">
            <a:solidFill>
              <a:srgbClr val="4472C4">
                <a:shade val="50000"/>
              </a:srgbClr>
            </a:solidFill>
            <a:prstDash val="solid"/>
            <a:miter lim="800000"/>
          </a:ln>
          <a:effectLst/>
        </p:spPr>
        <p:txBody>
          <a:bodyPr rtlCol="0" anchor="ctr"/>
          <a:lstStyle/>
          <a:p>
            <a:pPr algn="ctr" defTabSz="514357">
              <a:defRPr/>
            </a:pPr>
            <a:endParaRPr lang="en-GB" sz="1013" kern="0" dirty="0">
              <a:solidFill>
                <a:prstClr val="white"/>
              </a:solidFill>
              <a:latin typeface="Calibri" panose="020F0502020204030204"/>
            </a:endParaRPr>
          </a:p>
        </p:txBody>
      </p:sp>
    </p:spTree>
    <p:extLst>
      <p:ext uri="{BB962C8B-B14F-4D97-AF65-F5344CB8AC3E}">
        <p14:creationId xmlns:p14="http://schemas.microsoft.com/office/powerpoint/2010/main" val="1049164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E0254-E029-438A-B5CD-D2CE535DF362}"/>
              </a:ext>
            </a:extLst>
          </p:cNvPr>
          <p:cNvSpPr txBox="1">
            <a:spLocks noGrp="1"/>
          </p:cNvSpPr>
          <p:nvPr>
            <p:ph type="title" idx="4294967295"/>
          </p:nvPr>
        </p:nvSpPr>
        <p:spPr>
          <a:xfrm>
            <a:off x="1158949" y="595423"/>
            <a:ext cx="4622328" cy="36933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chemeClr val="accent4">
                    <a:lumMod val="75000"/>
                  </a:schemeClr>
                </a:solidFill>
                <a:effectLst/>
                <a:uLnTx/>
                <a:uFillTx/>
                <a:latin typeface="Calibri" panose="020F0502020204030204" pitchFamily="34" charset="0"/>
                <a:ea typeface="+mn-ea"/>
                <a:cs typeface="Calibri" panose="020F0502020204030204" pitchFamily="34" charset="0"/>
              </a:rPr>
              <a:t>Personalised Level Support flow chart</a:t>
            </a:r>
          </a:p>
        </p:txBody>
      </p:sp>
      <p:sp>
        <p:nvSpPr>
          <p:cNvPr id="4" name="TextBox 3">
            <a:extLst>
              <a:ext uri="{FF2B5EF4-FFF2-40B4-BE49-F238E27FC236}">
                <a16:creationId xmlns:a16="http://schemas.microsoft.com/office/drawing/2014/main" id="{A2118593-C1ED-4B35-BF76-529E7C284EDC}"/>
              </a:ext>
            </a:extLst>
          </p:cNvPr>
          <p:cNvSpPr txBox="1"/>
          <p:nvPr/>
        </p:nvSpPr>
        <p:spPr>
          <a:xfrm>
            <a:off x="207460" y="1789241"/>
            <a:ext cx="6501585" cy="830997"/>
          </a:xfrm>
          <a:prstGeom prst="rect">
            <a:avLst/>
          </a:prstGeom>
          <a:solidFill>
            <a:srgbClr val="FFCCFF"/>
          </a:solidFill>
          <a:ln w="19050">
            <a:solidFill>
              <a:srgbClr val="FF66FF"/>
            </a:solidFill>
          </a:ln>
        </p:spPr>
        <p:txBody>
          <a:bodyPr wrap="square" rtlCol="0">
            <a:spAutoFit/>
          </a:bodyPr>
          <a:lstStyle/>
          <a:p>
            <a:pPr algn="ctr" defTabSz="514357">
              <a:defRPr/>
            </a:pPr>
            <a:r>
              <a:rPr lang="en-GB" sz="1200" b="1" kern="0" dirty="0">
                <a:solidFill>
                  <a:prstClr val="black"/>
                </a:solidFill>
                <a:latin typeface="Arial" panose="020B0604020202020204"/>
              </a:rPr>
              <a:t>Practice at Targeted </a:t>
            </a:r>
            <a:r>
              <a:rPr lang="en-GB" sz="1200" b="1" kern="0" dirty="0">
                <a:latin typeface="Arial" panose="020B0604020202020204"/>
              </a:rPr>
              <a:t>level has not had the desired impact</a:t>
            </a:r>
            <a:r>
              <a:rPr lang="en-GB" sz="1200" b="1" kern="0" dirty="0">
                <a:solidFill>
                  <a:prstClr val="black"/>
                </a:solidFill>
                <a:latin typeface="Arial" panose="020B0604020202020204"/>
              </a:rPr>
              <a:t>, child has made insufficient progress and </a:t>
            </a:r>
            <a:r>
              <a:rPr lang="en-GB" sz="1200" b="1" kern="0" dirty="0">
                <a:latin typeface="Arial" panose="020B0604020202020204"/>
              </a:rPr>
              <a:t>there is increasing awareness that the child </a:t>
            </a:r>
            <a:r>
              <a:rPr lang="en-GB" sz="1200" b="1" kern="0" dirty="0">
                <a:solidFill>
                  <a:prstClr val="black"/>
                </a:solidFill>
                <a:latin typeface="Arial" panose="020B0604020202020204"/>
              </a:rPr>
              <a:t>has identified SEND. </a:t>
            </a:r>
          </a:p>
          <a:p>
            <a:pPr algn="ctr" defTabSz="514357">
              <a:defRPr/>
            </a:pPr>
            <a:r>
              <a:rPr lang="en-GB" sz="1200" b="1" kern="0" dirty="0">
                <a:latin typeface="Arial" panose="020B0604020202020204"/>
              </a:rPr>
              <a:t>Key Person</a:t>
            </a:r>
            <a:r>
              <a:rPr lang="en-GB" sz="1200" kern="0" dirty="0">
                <a:latin typeface="Arial" panose="020B0604020202020204"/>
              </a:rPr>
              <a:t> </a:t>
            </a:r>
            <a:r>
              <a:rPr lang="en-GB" sz="1200" kern="0" dirty="0">
                <a:solidFill>
                  <a:prstClr val="black"/>
                </a:solidFill>
                <a:latin typeface="Arial" panose="020B0604020202020204"/>
              </a:rPr>
              <a:t>and </a:t>
            </a:r>
            <a:r>
              <a:rPr lang="en-GB" sz="1200" b="1" kern="0" dirty="0">
                <a:solidFill>
                  <a:prstClr val="black"/>
                </a:solidFill>
                <a:latin typeface="Arial" panose="020B0604020202020204"/>
              </a:rPr>
              <a:t>SENCO</a:t>
            </a:r>
            <a:r>
              <a:rPr lang="en-GB" sz="1200" kern="0" dirty="0">
                <a:solidFill>
                  <a:prstClr val="black"/>
                </a:solidFill>
                <a:latin typeface="Arial" panose="020B0604020202020204"/>
              </a:rPr>
              <a:t> liaise with </a:t>
            </a:r>
            <a:r>
              <a:rPr lang="en-GB" sz="1200" b="1" kern="0" dirty="0">
                <a:solidFill>
                  <a:prstClr val="black"/>
                </a:solidFill>
                <a:latin typeface="Arial" panose="020B0604020202020204"/>
              </a:rPr>
              <a:t>parents</a:t>
            </a:r>
            <a:r>
              <a:rPr lang="en-GB" sz="1200" kern="0" dirty="0">
                <a:solidFill>
                  <a:prstClr val="black"/>
                </a:solidFill>
                <a:latin typeface="Arial" panose="020B0604020202020204"/>
              </a:rPr>
              <a:t>, share evidence and discuss seeking Personalised support from </a:t>
            </a:r>
            <a:r>
              <a:rPr lang="en-GB" sz="1200" kern="0" dirty="0">
                <a:latin typeface="Arial" panose="020B0604020202020204"/>
              </a:rPr>
              <a:t>professionals from </a:t>
            </a:r>
            <a:r>
              <a:rPr lang="en-GB" sz="1200" kern="0" dirty="0">
                <a:solidFill>
                  <a:prstClr val="black"/>
                </a:solidFill>
                <a:latin typeface="Arial" panose="020B0604020202020204"/>
              </a:rPr>
              <a:t>outside setting.</a:t>
            </a:r>
          </a:p>
        </p:txBody>
      </p:sp>
      <p:sp>
        <p:nvSpPr>
          <p:cNvPr id="14" name="TextBox 13">
            <a:extLst>
              <a:ext uri="{FF2B5EF4-FFF2-40B4-BE49-F238E27FC236}">
                <a16:creationId xmlns:a16="http://schemas.microsoft.com/office/drawing/2014/main" id="{46717452-651E-4BA5-8E3D-992C04EE73D2}"/>
              </a:ext>
            </a:extLst>
          </p:cNvPr>
          <p:cNvSpPr txBox="1"/>
          <p:nvPr/>
        </p:nvSpPr>
        <p:spPr>
          <a:xfrm>
            <a:off x="149217" y="2809971"/>
            <a:ext cx="1554710" cy="276999"/>
          </a:xfrm>
          <a:prstGeom prst="rect">
            <a:avLst/>
          </a:prstGeom>
          <a:noFill/>
        </p:spPr>
        <p:txBody>
          <a:bodyPr wrap="square" rtlCol="0">
            <a:spAutoFit/>
          </a:bodyPr>
          <a:lstStyle/>
          <a:p>
            <a:pPr defTabSz="514357">
              <a:defRPr/>
            </a:pPr>
            <a:r>
              <a:rPr lang="en-GB" sz="1200" b="1" dirty="0">
                <a:solidFill>
                  <a:prstClr val="black"/>
                </a:solidFill>
                <a:highlight>
                  <a:srgbClr val="86A4B5"/>
                </a:highlight>
                <a:latin typeface="Arial" panose="020B0604020202020204"/>
              </a:rPr>
              <a:t>Personalised level</a:t>
            </a:r>
          </a:p>
        </p:txBody>
      </p:sp>
      <p:sp>
        <p:nvSpPr>
          <p:cNvPr id="7" name="TextBox 6">
            <a:extLst>
              <a:ext uri="{FF2B5EF4-FFF2-40B4-BE49-F238E27FC236}">
                <a16:creationId xmlns:a16="http://schemas.microsoft.com/office/drawing/2014/main" id="{C104A2A5-A1ED-4AB4-8ADE-94E8332FEDA1}"/>
              </a:ext>
            </a:extLst>
          </p:cNvPr>
          <p:cNvSpPr txBox="1"/>
          <p:nvPr/>
        </p:nvSpPr>
        <p:spPr>
          <a:xfrm>
            <a:off x="252013" y="3227164"/>
            <a:ext cx="3004972" cy="1938992"/>
          </a:xfrm>
          <a:prstGeom prst="rect">
            <a:avLst/>
          </a:prstGeom>
          <a:solidFill>
            <a:srgbClr val="86A4B5"/>
          </a:solidFill>
          <a:ln w="19050">
            <a:solidFill>
              <a:schemeClr val="tx2">
                <a:lumMod val="60000"/>
                <a:lumOff val="40000"/>
              </a:schemeClr>
            </a:solidFill>
          </a:ln>
        </p:spPr>
        <p:txBody>
          <a:bodyPr wrap="square" rtlCol="0">
            <a:spAutoFit/>
          </a:bodyPr>
          <a:lstStyle/>
          <a:p>
            <a:pPr defTabSz="514357">
              <a:defRPr/>
            </a:pPr>
            <a:r>
              <a:rPr lang="en-GB" sz="1200" b="1" u="sng" kern="0" dirty="0">
                <a:solidFill>
                  <a:prstClr val="black"/>
                </a:solidFill>
                <a:latin typeface="Arial" panose="020B0604020202020204"/>
              </a:rPr>
              <a:t>Education</a:t>
            </a:r>
            <a:r>
              <a:rPr lang="en-GB" sz="1200" kern="0" dirty="0">
                <a:solidFill>
                  <a:prstClr val="black"/>
                </a:solidFill>
                <a:latin typeface="Arial" panose="020B0604020202020204"/>
              </a:rPr>
              <a:t> - Personalised support requested through EY LIFT</a:t>
            </a:r>
          </a:p>
          <a:p>
            <a:pPr defTabSz="514357">
              <a:defRPr/>
            </a:pPr>
            <a:r>
              <a:rPr lang="en-GB" sz="1200" b="1" kern="0" dirty="0">
                <a:latin typeface="Arial" panose="020B0604020202020204"/>
              </a:rPr>
              <a:t>Key Person</a:t>
            </a:r>
            <a:r>
              <a:rPr lang="en-GB" sz="1200" kern="0" dirty="0">
                <a:latin typeface="Arial" panose="020B0604020202020204"/>
              </a:rPr>
              <a:t> </a:t>
            </a:r>
            <a:r>
              <a:rPr lang="en-GB" sz="1200" kern="0" dirty="0">
                <a:solidFill>
                  <a:prstClr val="black"/>
                </a:solidFill>
                <a:latin typeface="Arial" panose="020B0604020202020204"/>
              </a:rPr>
              <a:t>and </a:t>
            </a:r>
            <a:r>
              <a:rPr lang="en-GB" sz="1200" b="1" kern="0" dirty="0">
                <a:solidFill>
                  <a:prstClr val="black"/>
                </a:solidFill>
                <a:latin typeface="Arial" panose="020B0604020202020204"/>
              </a:rPr>
              <a:t>SENCO</a:t>
            </a:r>
            <a:r>
              <a:rPr lang="en-GB" sz="1200" kern="0" dirty="0">
                <a:solidFill>
                  <a:prstClr val="black"/>
                </a:solidFill>
                <a:latin typeface="Arial" panose="020B0604020202020204"/>
              </a:rPr>
              <a:t> collate evidence, update </a:t>
            </a:r>
            <a:r>
              <a:rPr lang="en-GB" sz="1200" u="sng" kern="0" dirty="0">
                <a:solidFill>
                  <a:prstClr val="black"/>
                </a:solidFill>
                <a:latin typeface="Arial" panose="020B0604020202020204"/>
              </a:rPr>
              <a:t>Best Practice Guidance audit tool</a:t>
            </a:r>
            <a:r>
              <a:rPr lang="en-GB" sz="1200" kern="0" dirty="0">
                <a:solidFill>
                  <a:prstClr val="black"/>
                </a:solidFill>
                <a:latin typeface="Arial" panose="020B0604020202020204"/>
              </a:rPr>
              <a:t>, complete </a:t>
            </a:r>
            <a:r>
              <a:rPr lang="en-GB" sz="1200" u="sng" kern="0" dirty="0">
                <a:solidFill>
                  <a:prstClr val="black"/>
                </a:solidFill>
                <a:latin typeface="Arial" panose="020B0604020202020204"/>
              </a:rPr>
              <a:t>EY LIFT request form</a:t>
            </a:r>
            <a:r>
              <a:rPr lang="en-GB" sz="1200" kern="0" dirty="0">
                <a:solidFill>
                  <a:prstClr val="black"/>
                </a:solidFill>
                <a:latin typeface="Arial" panose="020B0604020202020204"/>
              </a:rPr>
              <a:t>, </a:t>
            </a:r>
            <a:r>
              <a:rPr lang="en-GB" sz="1200" b="1" kern="0" dirty="0">
                <a:solidFill>
                  <a:prstClr val="black"/>
                </a:solidFill>
                <a:latin typeface="Arial" panose="020B0604020202020204"/>
              </a:rPr>
              <a:t>parents</a:t>
            </a:r>
            <a:r>
              <a:rPr lang="en-GB" sz="1200" kern="0" dirty="0">
                <a:solidFill>
                  <a:prstClr val="black"/>
                </a:solidFill>
                <a:latin typeface="Arial" panose="020B0604020202020204"/>
              </a:rPr>
              <a:t> complete </a:t>
            </a:r>
            <a:r>
              <a:rPr lang="en-GB" sz="1200" u="sng" kern="0" dirty="0">
                <a:solidFill>
                  <a:prstClr val="black"/>
                </a:solidFill>
                <a:latin typeface="Arial" panose="020B0604020202020204"/>
              </a:rPr>
              <a:t>agreement to engage form</a:t>
            </a:r>
            <a:r>
              <a:rPr lang="en-GB" sz="1200" kern="0" dirty="0">
                <a:solidFill>
                  <a:prstClr val="black"/>
                </a:solidFill>
                <a:latin typeface="Arial" panose="020B0604020202020204"/>
              </a:rPr>
              <a:t>. </a:t>
            </a:r>
            <a:r>
              <a:rPr lang="en-GB" sz="1200" b="1" kern="0" dirty="0">
                <a:solidFill>
                  <a:prstClr val="black"/>
                </a:solidFill>
                <a:latin typeface="Arial" panose="020B0604020202020204"/>
              </a:rPr>
              <a:t>A request for </a:t>
            </a:r>
            <a:r>
              <a:rPr lang="en-GB" sz="1200" b="1" kern="0" dirty="0">
                <a:latin typeface="Arial" panose="020B0604020202020204"/>
              </a:rPr>
              <a:t>Equality &amp; Inclusion support is advisable.</a:t>
            </a:r>
          </a:p>
          <a:p>
            <a:pPr defTabSz="514357">
              <a:defRPr/>
            </a:pPr>
            <a:r>
              <a:rPr lang="en-GB" sz="1200" b="1" kern="0" dirty="0">
                <a:latin typeface="Arial" panose="020B0604020202020204"/>
              </a:rPr>
              <a:t>SENCO</a:t>
            </a:r>
            <a:r>
              <a:rPr lang="en-GB" sz="1200" kern="0" dirty="0">
                <a:latin typeface="Arial" panose="020B0604020202020204"/>
              </a:rPr>
              <a:t> and/or </a:t>
            </a:r>
            <a:r>
              <a:rPr lang="en-GB" sz="1200" b="1" kern="0" dirty="0">
                <a:latin typeface="Arial" panose="020B0604020202020204"/>
              </a:rPr>
              <a:t>Key Person</a:t>
            </a:r>
            <a:r>
              <a:rPr lang="en-GB" sz="1200" kern="0" dirty="0">
                <a:latin typeface="Arial" panose="020B0604020202020204"/>
              </a:rPr>
              <a:t> </a:t>
            </a:r>
            <a:r>
              <a:rPr lang="en-GB" sz="1200" kern="0" dirty="0">
                <a:solidFill>
                  <a:prstClr val="black"/>
                </a:solidFill>
                <a:latin typeface="Arial" panose="020B0604020202020204"/>
              </a:rPr>
              <a:t>attend EY LIFT meeting.</a:t>
            </a:r>
          </a:p>
        </p:txBody>
      </p:sp>
      <p:sp>
        <p:nvSpPr>
          <p:cNvPr id="8" name="TextBox 7">
            <a:extLst>
              <a:ext uri="{FF2B5EF4-FFF2-40B4-BE49-F238E27FC236}">
                <a16:creationId xmlns:a16="http://schemas.microsoft.com/office/drawing/2014/main" id="{2D04B26D-546B-4FE8-BA47-64079639A308}"/>
              </a:ext>
            </a:extLst>
          </p:cNvPr>
          <p:cNvSpPr txBox="1"/>
          <p:nvPr/>
        </p:nvSpPr>
        <p:spPr>
          <a:xfrm>
            <a:off x="3421744" y="3228563"/>
            <a:ext cx="3228796" cy="1569660"/>
          </a:xfrm>
          <a:prstGeom prst="rect">
            <a:avLst/>
          </a:prstGeom>
          <a:solidFill>
            <a:srgbClr val="86A4B5"/>
          </a:solidFill>
          <a:ln w="19050">
            <a:solidFill>
              <a:schemeClr val="tx2">
                <a:lumMod val="60000"/>
                <a:lumOff val="40000"/>
              </a:schemeClr>
            </a:solidFill>
          </a:ln>
        </p:spPr>
        <p:txBody>
          <a:bodyPr wrap="square" rtlCol="0">
            <a:spAutoFit/>
          </a:bodyPr>
          <a:lstStyle/>
          <a:p>
            <a:pPr defTabSz="514357">
              <a:defRPr/>
            </a:pPr>
            <a:r>
              <a:rPr lang="en-GB" sz="1200" kern="0" dirty="0">
                <a:solidFill>
                  <a:prstClr val="black"/>
                </a:solidFill>
                <a:latin typeface="Arial" panose="020B0604020202020204"/>
              </a:rPr>
              <a:t>*</a:t>
            </a:r>
            <a:r>
              <a:rPr lang="en-GB" sz="1200" b="1" u="sng" kern="0" dirty="0">
                <a:solidFill>
                  <a:prstClr val="black"/>
                </a:solidFill>
                <a:latin typeface="Arial" panose="020B0604020202020204"/>
              </a:rPr>
              <a:t>Health</a:t>
            </a:r>
            <a:r>
              <a:rPr lang="en-GB" sz="1200" kern="0" dirty="0">
                <a:solidFill>
                  <a:prstClr val="black"/>
                </a:solidFill>
                <a:latin typeface="Arial" panose="020B0604020202020204"/>
              </a:rPr>
              <a:t> – Personalised support requested through NHS referral routes</a:t>
            </a:r>
          </a:p>
          <a:p>
            <a:pPr defTabSz="514357">
              <a:defRPr/>
            </a:pPr>
            <a:r>
              <a:rPr lang="en-GB" sz="1200" b="1" kern="0" dirty="0">
                <a:latin typeface="Arial" panose="020B0604020202020204"/>
              </a:rPr>
              <a:t>Key Person</a:t>
            </a:r>
            <a:r>
              <a:rPr lang="en-GB" sz="1200" kern="0" dirty="0">
                <a:latin typeface="Arial" panose="020B0604020202020204"/>
              </a:rPr>
              <a:t> and </a:t>
            </a:r>
            <a:r>
              <a:rPr lang="en-GB" sz="1200" b="1" kern="0" dirty="0">
                <a:solidFill>
                  <a:prstClr val="black"/>
                </a:solidFill>
                <a:latin typeface="Arial" panose="020B0604020202020204"/>
              </a:rPr>
              <a:t>SENCO</a:t>
            </a:r>
            <a:r>
              <a:rPr lang="en-GB" sz="1200" kern="0" dirty="0">
                <a:solidFill>
                  <a:prstClr val="black"/>
                </a:solidFill>
                <a:latin typeface="Arial" panose="020B0604020202020204"/>
              </a:rPr>
              <a:t> work with </a:t>
            </a:r>
            <a:r>
              <a:rPr lang="en-GB" sz="1200" b="1" kern="0" dirty="0">
                <a:solidFill>
                  <a:prstClr val="black"/>
                </a:solidFill>
                <a:latin typeface="Arial" panose="020B0604020202020204"/>
              </a:rPr>
              <a:t>parents</a:t>
            </a:r>
            <a:r>
              <a:rPr lang="en-GB" sz="1200" kern="0" dirty="0">
                <a:solidFill>
                  <a:prstClr val="black"/>
                </a:solidFill>
                <a:latin typeface="Arial" panose="020B0604020202020204"/>
              </a:rPr>
              <a:t> to complete relevant referral form. Refer to </a:t>
            </a:r>
            <a:r>
              <a:rPr lang="en-GB" sz="1200" u="sng" kern="0" dirty="0">
                <a:solidFill>
                  <a:prstClr val="black"/>
                </a:solidFill>
                <a:latin typeface="Arial" panose="020B0604020202020204"/>
              </a:rPr>
              <a:t>One Stop Document</a:t>
            </a:r>
            <a:r>
              <a:rPr lang="en-GB" sz="1200" kern="0" dirty="0">
                <a:solidFill>
                  <a:prstClr val="black"/>
                </a:solidFill>
                <a:latin typeface="Arial" panose="020B0604020202020204"/>
              </a:rPr>
              <a:t> e.g. SALT, NHSCCCT.</a:t>
            </a:r>
          </a:p>
          <a:p>
            <a:pPr defTabSz="514357">
              <a:defRPr/>
            </a:pPr>
            <a:r>
              <a:rPr lang="en-GB" sz="1200" b="1" kern="0" dirty="0">
                <a:solidFill>
                  <a:prstClr val="black"/>
                </a:solidFill>
                <a:latin typeface="Arial" panose="020B0604020202020204"/>
              </a:rPr>
              <a:t>A </a:t>
            </a:r>
            <a:r>
              <a:rPr lang="en-GB" sz="1200" b="1" kern="0" dirty="0">
                <a:latin typeface="Arial" panose="020B0604020202020204"/>
              </a:rPr>
              <a:t>request for</a:t>
            </a:r>
            <a:r>
              <a:rPr lang="en-GB" sz="1200" b="1" kern="0" dirty="0"/>
              <a:t> Equality &amp; Inclusion</a:t>
            </a:r>
            <a:r>
              <a:rPr lang="en-GB" sz="1200" b="1" kern="0" dirty="0">
                <a:solidFill>
                  <a:srgbClr val="FF0000"/>
                </a:solidFill>
              </a:rPr>
              <a:t> </a:t>
            </a:r>
            <a:r>
              <a:rPr lang="en-GB" sz="1200" b="1" kern="0" dirty="0">
                <a:solidFill>
                  <a:prstClr val="black"/>
                </a:solidFill>
                <a:latin typeface="Arial" panose="020B0604020202020204"/>
              </a:rPr>
              <a:t>support is available to complete documentation.</a:t>
            </a:r>
          </a:p>
        </p:txBody>
      </p:sp>
      <p:sp>
        <p:nvSpPr>
          <p:cNvPr id="6" name="TextBox 5">
            <a:extLst>
              <a:ext uri="{FF2B5EF4-FFF2-40B4-BE49-F238E27FC236}">
                <a16:creationId xmlns:a16="http://schemas.microsoft.com/office/drawing/2014/main" id="{04AA7442-63BE-4B74-A75B-D871953599E3}"/>
              </a:ext>
            </a:extLst>
          </p:cNvPr>
          <p:cNvSpPr txBox="1"/>
          <p:nvPr/>
        </p:nvSpPr>
        <p:spPr>
          <a:xfrm>
            <a:off x="173535" y="5529058"/>
            <a:ext cx="5297387" cy="723788"/>
          </a:xfrm>
          <a:prstGeom prst="rect">
            <a:avLst/>
          </a:prstGeom>
          <a:solidFill>
            <a:srgbClr val="86A4B5"/>
          </a:solidFill>
          <a:ln w="19050">
            <a:solidFill>
              <a:schemeClr val="tx2">
                <a:lumMod val="60000"/>
                <a:lumOff val="40000"/>
              </a:schemeClr>
            </a:solidFill>
          </a:ln>
        </p:spPr>
        <p:txBody>
          <a:bodyPr wrap="square" rtlCol="0">
            <a:spAutoFit/>
          </a:bodyPr>
          <a:lstStyle/>
          <a:p>
            <a:pPr defTabSz="514357">
              <a:defRPr/>
            </a:pPr>
            <a:r>
              <a:rPr lang="en-GB" sz="1026" kern="0" dirty="0">
                <a:solidFill>
                  <a:prstClr val="black"/>
                </a:solidFill>
                <a:latin typeface="Arial" panose="020B0604020202020204"/>
              </a:rPr>
              <a:t>Personalised intervention in place from health and/or education professionals.</a:t>
            </a:r>
          </a:p>
          <a:p>
            <a:pPr defTabSz="514357">
              <a:defRPr/>
            </a:pPr>
            <a:r>
              <a:rPr lang="en-GB" sz="1026" b="1" kern="0" dirty="0">
                <a:latin typeface="Arial" panose="020B0604020202020204"/>
              </a:rPr>
              <a:t>Key Person</a:t>
            </a:r>
            <a:r>
              <a:rPr lang="en-GB" sz="1026" kern="0" dirty="0">
                <a:latin typeface="Arial" panose="020B0604020202020204"/>
              </a:rPr>
              <a:t>, </a:t>
            </a:r>
            <a:r>
              <a:rPr lang="en-GB" sz="1026" b="1" kern="0" dirty="0">
                <a:solidFill>
                  <a:prstClr val="black"/>
                </a:solidFill>
                <a:latin typeface="Arial" panose="020B0604020202020204"/>
              </a:rPr>
              <a:t>SENCO</a:t>
            </a:r>
            <a:r>
              <a:rPr lang="en-GB" sz="1026" kern="0" dirty="0">
                <a:solidFill>
                  <a:prstClr val="black"/>
                </a:solidFill>
                <a:latin typeface="Arial" panose="020B0604020202020204"/>
              </a:rPr>
              <a:t> and </a:t>
            </a:r>
            <a:r>
              <a:rPr lang="en-GB" sz="1026" b="1" kern="0" dirty="0">
                <a:solidFill>
                  <a:prstClr val="black"/>
                </a:solidFill>
                <a:latin typeface="Arial" panose="020B0604020202020204"/>
              </a:rPr>
              <a:t>parents</a:t>
            </a:r>
            <a:r>
              <a:rPr lang="en-GB" sz="1026" kern="0" dirty="0">
                <a:solidFill>
                  <a:prstClr val="black"/>
                </a:solidFill>
                <a:latin typeface="Arial" panose="020B0604020202020204"/>
              </a:rPr>
              <a:t> work together to complete </a:t>
            </a:r>
            <a:r>
              <a:rPr lang="en-GB" sz="1026" u="sng" kern="0" dirty="0">
                <a:solidFill>
                  <a:prstClr val="black"/>
                </a:solidFill>
                <a:latin typeface="Arial" panose="020B0604020202020204"/>
              </a:rPr>
              <a:t>Personalised Plan </a:t>
            </a:r>
            <a:r>
              <a:rPr lang="en-GB" sz="1026" kern="0" dirty="0">
                <a:solidFill>
                  <a:prstClr val="black"/>
                </a:solidFill>
                <a:latin typeface="Arial" panose="020B0604020202020204"/>
              </a:rPr>
              <a:t>(targets taken from professional reports). Agree timescales for review (usually 6 weeks). </a:t>
            </a:r>
          </a:p>
          <a:p>
            <a:pPr defTabSz="514357">
              <a:defRPr/>
            </a:pPr>
            <a:r>
              <a:rPr lang="en-GB" sz="1026" kern="0" dirty="0">
                <a:solidFill>
                  <a:prstClr val="black"/>
                </a:solidFill>
                <a:latin typeface="Arial" panose="020B0604020202020204"/>
              </a:rPr>
              <a:t>This stage will be repeated several times.</a:t>
            </a:r>
          </a:p>
        </p:txBody>
      </p:sp>
      <p:pic>
        <p:nvPicPr>
          <p:cNvPr id="1026" name="Picture 3" descr="Graduated Approach cycle diagram&#10;Assess&#10;Plan&#10;Do&#10;Review">
            <a:extLst>
              <a:ext uri="{FF2B5EF4-FFF2-40B4-BE49-F238E27FC236}">
                <a16:creationId xmlns:a16="http://schemas.microsoft.com/office/drawing/2014/main" id="{5FCE6D9D-6FC2-4872-B105-E7055411AA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81277" y="5651569"/>
            <a:ext cx="903188" cy="763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2E32783A-DA7E-4EEC-BCD6-C12BEFEC07AE}"/>
              </a:ext>
            </a:extLst>
          </p:cNvPr>
          <p:cNvSpPr txBox="1"/>
          <p:nvPr/>
        </p:nvSpPr>
        <p:spPr>
          <a:xfrm>
            <a:off x="149217" y="6430250"/>
            <a:ext cx="5297387" cy="408060"/>
          </a:xfrm>
          <a:prstGeom prst="rect">
            <a:avLst/>
          </a:prstGeom>
          <a:solidFill>
            <a:srgbClr val="86A4B5"/>
          </a:solidFill>
          <a:ln w="19050">
            <a:solidFill>
              <a:schemeClr val="tx2">
                <a:lumMod val="60000"/>
                <a:lumOff val="40000"/>
              </a:schemeClr>
            </a:solidFill>
          </a:ln>
        </p:spPr>
        <p:txBody>
          <a:bodyPr wrap="square" rtlCol="0">
            <a:spAutoFit/>
          </a:bodyPr>
          <a:lstStyle/>
          <a:p>
            <a:pPr defTabSz="514357">
              <a:defRPr/>
            </a:pPr>
            <a:r>
              <a:rPr lang="en-GB" sz="1026" kern="0" dirty="0">
                <a:solidFill>
                  <a:prstClr val="black"/>
                </a:solidFill>
                <a:latin typeface="Arial" panose="020B0604020202020204"/>
              </a:rPr>
              <a:t>Practice at Personalised</a:t>
            </a:r>
            <a:r>
              <a:rPr lang="en-GB" sz="1026" kern="0" dirty="0">
                <a:latin typeface="Arial" panose="020B0604020202020204"/>
              </a:rPr>
              <a:t> level</a:t>
            </a:r>
            <a:r>
              <a:rPr lang="en-GB" sz="1026" kern="0" dirty="0">
                <a:solidFill>
                  <a:prstClr val="black"/>
                </a:solidFill>
                <a:latin typeface="Arial" panose="020B0604020202020204"/>
              </a:rPr>
              <a:t>, where appropriate liaise with STLS and discuss seeking additional support e.g. SENIF.</a:t>
            </a:r>
          </a:p>
        </p:txBody>
      </p:sp>
      <p:sp>
        <p:nvSpPr>
          <p:cNvPr id="17" name="TextBox 16">
            <a:extLst>
              <a:ext uri="{FF2B5EF4-FFF2-40B4-BE49-F238E27FC236}">
                <a16:creationId xmlns:a16="http://schemas.microsoft.com/office/drawing/2014/main" id="{29031F4A-827C-449F-902F-F988EF036874}"/>
              </a:ext>
            </a:extLst>
          </p:cNvPr>
          <p:cNvSpPr txBox="1"/>
          <p:nvPr/>
        </p:nvSpPr>
        <p:spPr>
          <a:xfrm>
            <a:off x="4322682" y="6992635"/>
            <a:ext cx="1898739" cy="646331"/>
          </a:xfrm>
          <a:prstGeom prst="rect">
            <a:avLst/>
          </a:prstGeom>
          <a:solidFill>
            <a:schemeClr val="accent2">
              <a:lumMod val="40000"/>
              <a:lumOff val="60000"/>
            </a:schemeClr>
          </a:solidFill>
          <a:ln>
            <a:solidFill>
              <a:schemeClr val="accent2">
                <a:lumMod val="60000"/>
                <a:lumOff val="40000"/>
              </a:schemeClr>
            </a:solidFill>
          </a:ln>
        </p:spPr>
        <p:txBody>
          <a:bodyPr wrap="square" rtlCol="0">
            <a:spAutoFit/>
          </a:bodyPr>
          <a:lstStyle/>
          <a:p>
            <a:pPr defTabSz="514357">
              <a:defRPr/>
            </a:pPr>
            <a:r>
              <a:rPr lang="en-GB" sz="1200" b="1" kern="0" dirty="0">
                <a:solidFill>
                  <a:prstClr val="black"/>
                </a:solidFill>
                <a:latin typeface="Arial" panose="020B0604020202020204"/>
              </a:rPr>
              <a:t>SENCO </a:t>
            </a:r>
            <a:r>
              <a:rPr lang="en-GB" sz="1200" kern="0" dirty="0">
                <a:solidFill>
                  <a:prstClr val="black"/>
                </a:solidFill>
                <a:latin typeface="Arial" panose="020B0604020202020204"/>
              </a:rPr>
              <a:t>records relevant information on </a:t>
            </a:r>
            <a:r>
              <a:rPr lang="en-GB" sz="1200" u="sng" kern="0" dirty="0">
                <a:solidFill>
                  <a:prstClr val="black"/>
                </a:solidFill>
                <a:latin typeface="Arial" panose="020B0604020202020204"/>
              </a:rPr>
              <a:t>SEN</a:t>
            </a:r>
            <a:r>
              <a:rPr lang="en-GB" sz="1200" kern="0" dirty="0">
                <a:solidFill>
                  <a:prstClr val="black"/>
                </a:solidFill>
                <a:latin typeface="Arial" panose="020B0604020202020204"/>
              </a:rPr>
              <a:t> and/or </a:t>
            </a:r>
            <a:r>
              <a:rPr lang="en-GB" sz="1200" u="sng" kern="0" dirty="0">
                <a:solidFill>
                  <a:prstClr val="black"/>
                </a:solidFill>
                <a:latin typeface="Arial" panose="020B0604020202020204"/>
              </a:rPr>
              <a:t>AEN Record.</a:t>
            </a:r>
            <a:endParaRPr lang="en-GB" sz="1200" b="1" kern="0" dirty="0">
              <a:solidFill>
                <a:prstClr val="black"/>
              </a:solidFill>
              <a:latin typeface="Arial" panose="020B0604020202020204"/>
            </a:endParaRPr>
          </a:p>
        </p:txBody>
      </p:sp>
      <p:sp>
        <p:nvSpPr>
          <p:cNvPr id="11" name="Arrow: Right 10">
            <a:extLst>
              <a:ext uri="{FF2B5EF4-FFF2-40B4-BE49-F238E27FC236}">
                <a16:creationId xmlns:a16="http://schemas.microsoft.com/office/drawing/2014/main" id="{1139C8EF-8AA0-431B-B694-8BC4903F1B12}"/>
              </a:ext>
              <a:ext uri="{C183D7F6-B498-43B3-948B-1728B52AA6E4}">
                <adec:decorative xmlns:adec="http://schemas.microsoft.com/office/drawing/2017/decorative" val="1"/>
              </a:ext>
            </a:extLst>
          </p:cNvPr>
          <p:cNvSpPr/>
          <p:nvPr/>
        </p:nvSpPr>
        <p:spPr>
          <a:xfrm rot="5400000">
            <a:off x="1557066" y="5286378"/>
            <a:ext cx="265616" cy="129250"/>
          </a:xfrm>
          <a:prstGeom prst="rightArrow">
            <a:avLst/>
          </a:prstGeom>
          <a:solidFill>
            <a:sysClr val="windowText" lastClr="000000"/>
          </a:solidFill>
          <a:ln w="12700" cap="flat" cmpd="sng" algn="ctr">
            <a:solidFill>
              <a:srgbClr val="4472C4">
                <a:shade val="50000"/>
              </a:srgbClr>
            </a:solidFill>
            <a:prstDash val="solid"/>
            <a:miter lim="800000"/>
          </a:ln>
          <a:effectLst/>
        </p:spPr>
        <p:txBody>
          <a:bodyPr rtlCol="0" anchor="ctr"/>
          <a:lstStyle/>
          <a:p>
            <a:pPr algn="ctr" defTabSz="514357">
              <a:defRPr/>
            </a:pPr>
            <a:endParaRPr lang="en-GB" sz="1026" kern="0" dirty="0">
              <a:solidFill>
                <a:prstClr val="white"/>
              </a:solidFill>
              <a:latin typeface="Arial" panose="020B0604020202020204"/>
            </a:endParaRPr>
          </a:p>
        </p:txBody>
      </p:sp>
      <p:sp>
        <p:nvSpPr>
          <p:cNvPr id="12" name="Arrow: Right 11">
            <a:extLst>
              <a:ext uri="{FF2B5EF4-FFF2-40B4-BE49-F238E27FC236}">
                <a16:creationId xmlns:a16="http://schemas.microsoft.com/office/drawing/2014/main" id="{91320849-AEB7-4936-B347-96C47E7A5D0C}"/>
              </a:ext>
              <a:ext uri="{C183D7F6-B498-43B3-948B-1728B52AA6E4}">
                <adec:decorative xmlns:adec="http://schemas.microsoft.com/office/drawing/2017/decorative" val="1"/>
              </a:ext>
            </a:extLst>
          </p:cNvPr>
          <p:cNvSpPr/>
          <p:nvPr/>
        </p:nvSpPr>
        <p:spPr>
          <a:xfrm rot="5400000">
            <a:off x="4661322" y="5116905"/>
            <a:ext cx="517653" cy="129250"/>
          </a:xfrm>
          <a:prstGeom prst="rightArrow">
            <a:avLst/>
          </a:prstGeom>
          <a:solidFill>
            <a:sysClr val="windowText" lastClr="000000"/>
          </a:solidFill>
          <a:ln w="12700" cap="flat" cmpd="sng" algn="ctr">
            <a:solidFill>
              <a:srgbClr val="4472C4">
                <a:shade val="50000"/>
              </a:srgbClr>
            </a:solidFill>
            <a:prstDash val="solid"/>
            <a:miter lim="800000"/>
          </a:ln>
          <a:effectLst/>
        </p:spPr>
        <p:txBody>
          <a:bodyPr rtlCol="0" anchor="ctr"/>
          <a:lstStyle/>
          <a:p>
            <a:pPr algn="ctr" defTabSz="514357">
              <a:defRPr/>
            </a:pPr>
            <a:endParaRPr lang="en-GB" sz="1026" kern="0" dirty="0">
              <a:solidFill>
                <a:prstClr val="white"/>
              </a:solidFill>
              <a:latin typeface="Arial" panose="020B0604020202020204"/>
            </a:endParaRPr>
          </a:p>
        </p:txBody>
      </p:sp>
      <p:sp>
        <p:nvSpPr>
          <p:cNvPr id="13" name="Arrow: Right 12">
            <a:extLst>
              <a:ext uri="{FF2B5EF4-FFF2-40B4-BE49-F238E27FC236}">
                <a16:creationId xmlns:a16="http://schemas.microsoft.com/office/drawing/2014/main" id="{390FB1F7-3753-49B4-A8F8-4BC40DB8B007}"/>
              </a:ext>
              <a:ext uri="{C183D7F6-B498-43B3-948B-1728B52AA6E4}">
                <adec:decorative xmlns:adec="http://schemas.microsoft.com/office/drawing/2017/decorative" val="1"/>
              </a:ext>
            </a:extLst>
          </p:cNvPr>
          <p:cNvSpPr/>
          <p:nvPr/>
        </p:nvSpPr>
        <p:spPr>
          <a:xfrm>
            <a:off x="5509876" y="5890952"/>
            <a:ext cx="243370" cy="142377"/>
          </a:xfrm>
          <a:prstGeom prst="rightArrow">
            <a:avLst/>
          </a:prstGeom>
          <a:solidFill>
            <a:sysClr val="windowText" lastClr="000000"/>
          </a:solidFill>
          <a:ln w="12700" cap="flat" cmpd="sng" algn="ctr">
            <a:solidFill>
              <a:srgbClr val="4472C4">
                <a:shade val="50000"/>
              </a:srgbClr>
            </a:solidFill>
            <a:prstDash val="solid"/>
            <a:miter lim="800000"/>
          </a:ln>
          <a:effectLst/>
        </p:spPr>
        <p:txBody>
          <a:bodyPr rtlCol="0" anchor="ctr"/>
          <a:lstStyle/>
          <a:p>
            <a:pPr algn="ctr" defTabSz="514357">
              <a:defRPr/>
            </a:pPr>
            <a:endParaRPr lang="en-GB" sz="1026" kern="0" dirty="0">
              <a:solidFill>
                <a:prstClr val="white"/>
              </a:solidFill>
              <a:latin typeface="Arial" panose="020B0604020202020204"/>
            </a:endParaRPr>
          </a:p>
        </p:txBody>
      </p:sp>
      <p:sp>
        <p:nvSpPr>
          <p:cNvPr id="18" name="Arrow: Right 17">
            <a:extLst>
              <a:ext uri="{FF2B5EF4-FFF2-40B4-BE49-F238E27FC236}">
                <a16:creationId xmlns:a16="http://schemas.microsoft.com/office/drawing/2014/main" id="{60A9B905-6F98-41F4-97D5-B312982EE333}"/>
              </a:ext>
              <a:ext uri="{C183D7F6-B498-43B3-948B-1728B52AA6E4}">
                <adec:decorative xmlns:adec="http://schemas.microsoft.com/office/drawing/2017/decorative" val="1"/>
              </a:ext>
            </a:extLst>
          </p:cNvPr>
          <p:cNvSpPr/>
          <p:nvPr/>
        </p:nvSpPr>
        <p:spPr>
          <a:xfrm rot="5400000">
            <a:off x="1520814" y="2949129"/>
            <a:ext cx="350882" cy="116488"/>
          </a:xfrm>
          <a:prstGeom prst="rightArrow">
            <a:avLst/>
          </a:prstGeom>
          <a:solidFill>
            <a:sysClr val="windowText" lastClr="000000"/>
          </a:solidFill>
          <a:ln w="12700" cap="flat" cmpd="sng" algn="ctr">
            <a:solidFill>
              <a:srgbClr val="4472C4">
                <a:shade val="50000"/>
              </a:srgbClr>
            </a:solidFill>
            <a:prstDash val="solid"/>
            <a:miter lim="800000"/>
          </a:ln>
          <a:effectLst/>
        </p:spPr>
        <p:txBody>
          <a:bodyPr rtlCol="0" anchor="ctr"/>
          <a:lstStyle/>
          <a:p>
            <a:pPr algn="ctr" defTabSz="514357">
              <a:defRPr/>
            </a:pPr>
            <a:endParaRPr lang="en-GB" sz="1026" kern="0" dirty="0">
              <a:solidFill>
                <a:prstClr val="white"/>
              </a:solidFill>
              <a:latin typeface="Arial" panose="020B0604020202020204"/>
            </a:endParaRPr>
          </a:p>
        </p:txBody>
      </p:sp>
      <p:sp>
        <p:nvSpPr>
          <p:cNvPr id="19" name="Arrow: Right 18">
            <a:extLst>
              <a:ext uri="{FF2B5EF4-FFF2-40B4-BE49-F238E27FC236}">
                <a16:creationId xmlns:a16="http://schemas.microsoft.com/office/drawing/2014/main" id="{4C87DD74-5FEB-4230-8240-D583017C98C9}"/>
              </a:ext>
              <a:ext uri="{C183D7F6-B498-43B3-948B-1728B52AA6E4}">
                <adec:decorative xmlns:adec="http://schemas.microsoft.com/office/drawing/2017/decorative" val="1"/>
              </a:ext>
            </a:extLst>
          </p:cNvPr>
          <p:cNvSpPr/>
          <p:nvPr/>
        </p:nvSpPr>
        <p:spPr>
          <a:xfrm rot="5400000">
            <a:off x="4733103" y="2924897"/>
            <a:ext cx="386854" cy="116487"/>
          </a:xfrm>
          <a:prstGeom prst="rightArrow">
            <a:avLst/>
          </a:prstGeom>
          <a:solidFill>
            <a:sysClr val="windowText" lastClr="000000"/>
          </a:solidFill>
          <a:ln w="12700" cap="flat" cmpd="sng" algn="ctr">
            <a:solidFill>
              <a:srgbClr val="4472C4">
                <a:shade val="50000"/>
              </a:srgbClr>
            </a:solidFill>
            <a:prstDash val="solid"/>
            <a:miter lim="800000"/>
          </a:ln>
          <a:effectLst/>
        </p:spPr>
        <p:txBody>
          <a:bodyPr rtlCol="0" anchor="ctr"/>
          <a:lstStyle/>
          <a:p>
            <a:pPr algn="ctr" defTabSz="514357">
              <a:defRPr/>
            </a:pPr>
            <a:endParaRPr lang="en-GB" sz="1026" kern="0" dirty="0">
              <a:solidFill>
                <a:prstClr val="white"/>
              </a:solidFill>
              <a:latin typeface="Arial" panose="020B0604020202020204"/>
            </a:endParaRPr>
          </a:p>
        </p:txBody>
      </p:sp>
      <p:sp>
        <p:nvSpPr>
          <p:cNvPr id="16" name="Arrow: Right 15">
            <a:extLst>
              <a:ext uri="{FF2B5EF4-FFF2-40B4-BE49-F238E27FC236}">
                <a16:creationId xmlns:a16="http://schemas.microsoft.com/office/drawing/2014/main" id="{998FD939-F3AC-4266-A3F8-1CD6B01BFD54}"/>
              </a:ext>
              <a:ext uri="{C183D7F6-B498-43B3-948B-1728B52AA6E4}">
                <adec:decorative xmlns:adec="http://schemas.microsoft.com/office/drawing/2017/decorative" val="1"/>
              </a:ext>
            </a:extLst>
          </p:cNvPr>
          <p:cNvSpPr/>
          <p:nvPr/>
        </p:nvSpPr>
        <p:spPr>
          <a:xfrm rot="7644702">
            <a:off x="5498871" y="6510676"/>
            <a:ext cx="397343" cy="196121"/>
          </a:xfrm>
          <a:prstGeom prst="rightArrow">
            <a:avLst>
              <a:gd name="adj1" fmla="val 43559"/>
              <a:gd name="adj2" fmla="val 50000"/>
            </a:avLst>
          </a:prstGeom>
          <a:solidFill>
            <a:sysClr val="windowText" lastClr="000000"/>
          </a:solidFill>
          <a:ln w="12700" cap="flat" cmpd="sng" algn="ctr">
            <a:solidFill>
              <a:srgbClr val="4472C4">
                <a:shade val="50000"/>
              </a:srgbClr>
            </a:solidFill>
            <a:prstDash val="solid"/>
            <a:miter lim="800000"/>
          </a:ln>
          <a:effectLst/>
        </p:spPr>
        <p:txBody>
          <a:bodyPr rtlCol="0" anchor="ctr"/>
          <a:lstStyle/>
          <a:p>
            <a:pPr algn="ctr" defTabSz="514357">
              <a:defRPr/>
            </a:pPr>
            <a:endParaRPr lang="en-GB" sz="1026" kern="0" dirty="0">
              <a:solidFill>
                <a:prstClr val="white"/>
              </a:solidFill>
              <a:latin typeface="Arial" panose="020B0604020202020204"/>
            </a:endParaRPr>
          </a:p>
        </p:txBody>
      </p:sp>
    </p:spTree>
    <p:extLst>
      <p:ext uri="{BB962C8B-B14F-4D97-AF65-F5344CB8AC3E}">
        <p14:creationId xmlns:p14="http://schemas.microsoft.com/office/powerpoint/2010/main" val="9631252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2661</TotalTime>
  <Words>1879</Words>
  <Application>Microsoft Office PowerPoint</Application>
  <PresentationFormat>On-screen Show (4:3)</PresentationFormat>
  <Paragraphs>142</Paragraphs>
  <Slides>6</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Arial</vt:lpstr>
      <vt:lpstr>Calibri</vt:lpstr>
      <vt:lpstr>Calibri Light</vt:lpstr>
      <vt:lpstr>Symbol</vt:lpstr>
      <vt:lpstr>Office Theme</vt:lpstr>
      <vt:lpstr>1_Office Theme</vt:lpstr>
      <vt:lpstr>Early Years Local Inclusion Forum Team (EY LIFT) Process &amp; Pre-requisites</vt:lpstr>
      <vt:lpstr>Early Years Local Inclusion Forum Team (EY LIFT) Process &amp; Pre-requisites continued</vt:lpstr>
      <vt:lpstr>Actions by Role</vt:lpstr>
      <vt:lpstr>Universal Level Support Cycle flow chart</vt:lpstr>
      <vt:lpstr>Targeted Level Support Cycle flow chart </vt:lpstr>
      <vt:lpstr>Personalised Level Support flow chart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Hills</dc:creator>
  <cp:lastModifiedBy>Katherine Hills - CY EPA</cp:lastModifiedBy>
  <cp:revision>202</cp:revision>
  <cp:lastPrinted>2018-07-03T10:43:53Z</cp:lastPrinted>
  <dcterms:created xsi:type="dcterms:W3CDTF">2017-06-14T12:37:02Z</dcterms:created>
  <dcterms:modified xsi:type="dcterms:W3CDTF">2021-05-12T10:11:44Z</dcterms:modified>
</cp:coreProperties>
</file>