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3"/>
  </p:notesMasterIdLst>
  <p:sldIdLst>
    <p:sldId id="569" r:id="rId2"/>
    <p:sldId id="590" r:id="rId3"/>
    <p:sldId id="558" r:id="rId4"/>
    <p:sldId id="575" r:id="rId5"/>
    <p:sldId id="576" r:id="rId6"/>
    <p:sldId id="577" r:id="rId7"/>
    <p:sldId id="578" r:id="rId8"/>
    <p:sldId id="579" r:id="rId9"/>
    <p:sldId id="580" r:id="rId10"/>
    <p:sldId id="581" r:id="rId11"/>
    <p:sldId id="582" r:id="rId12"/>
    <p:sldId id="584" r:id="rId13"/>
    <p:sldId id="583" r:id="rId14"/>
    <p:sldId id="585" r:id="rId15"/>
    <p:sldId id="586" r:id="rId16"/>
    <p:sldId id="587" r:id="rId17"/>
    <p:sldId id="588" r:id="rId18"/>
    <p:sldId id="591" r:id="rId19"/>
    <p:sldId id="589" r:id="rId20"/>
    <p:sldId id="592" r:id="rId21"/>
    <p:sldId id="5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 Rachel - ST SC" initials="BR-SS" lastIdx="1" clrIdx="0">
    <p:extLst>
      <p:ext uri="{19B8F6BF-5375-455C-9EA6-DF929625EA0E}">
        <p15:presenceInfo xmlns:p15="http://schemas.microsoft.com/office/powerpoint/2012/main" userId="S::BrittR01@invicta.cantium.net::81f9dbc2-7078-4087-b6bd-7d7bdd580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94249" autoAdjust="0"/>
  </p:normalViewPr>
  <p:slideViewPr>
    <p:cSldViewPr snapToGrid="0">
      <p:cViewPr varScale="1">
        <p:scale>
          <a:sx n="107" d="100"/>
          <a:sy n="107" d="100"/>
        </p:scale>
        <p:origin x="10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468DE-4B9B-439A-9D01-ED9B3B857ACE}" type="datetimeFigureOut">
              <a:rPr lang="en-GB" smtClean="0"/>
              <a:t>25/02/2022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E568A-781C-4BE6-90D6-3A96C5B744E6}" type="slidenum">
              <a:rPr lang="en-GB" smtClean="0"/>
              <a:t>‹#›</a:t>
            </a:fld>
            <a:endParaRPr lang="en-GB"/>
          </a:p>
        </p:txBody>
      </p:sp>
    </p:spTree>
    <p:extLst>
      <p:ext uri="{BB962C8B-B14F-4D97-AF65-F5344CB8AC3E}">
        <p14:creationId xmlns:p14="http://schemas.microsoft.com/office/powerpoint/2010/main" val="131965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0CC0-9FE1-416D-820A-E13E3203FE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080D1E-38D8-475E-823B-E48155504D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88445C-3405-4C96-89F0-33C68EE3A209}"/>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5" name="Footer Placeholder 4">
            <a:extLst>
              <a:ext uri="{FF2B5EF4-FFF2-40B4-BE49-F238E27FC236}">
                <a16:creationId xmlns:a16="http://schemas.microsoft.com/office/drawing/2014/main" id="{507C7F25-00CD-4EA0-A582-6CE4E5F18E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D9C4EF-9885-4925-B2A6-EF77D9C009F9}"/>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160156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0C20-B2F3-4B8C-A6CE-9B702A6FC5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9EA711-C504-4B4D-B196-D776304EC2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94768D-01B2-47B5-B42C-BF56D64C5CA7}"/>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5" name="Footer Placeholder 4">
            <a:extLst>
              <a:ext uri="{FF2B5EF4-FFF2-40B4-BE49-F238E27FC236}">
                <a16:creationId xmlns:a16="http://schemas.microsoft.com/office/drawing/2014/main" id="{0D3A00A4-974F-4B79-9C20-E71535A307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501C60-2D51-4739-96BE-6451EDC33494}"/>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37172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2D62C-9927-4350-9BAD-643F6DA409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F9C20-25EC-47A5-8DAB-630407B958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FB0B14-2FC2-45A9-8FD5-F0BE67058F36}"/>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5" name="Footer Placeholder 4">
            <a:extLst>
              <a:ext uri="{FF2B5EF4-FFF2-40B4-BE49-F238E27FC236}">
                <a16:creationId xmlns:a16="http://schemas.microsoft.com/office/drawing/2014/main" id="{8E05DBA9-0B5E-47DF-8905-174074218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181E6-8D21-4242-A06E-B5E9A466D7DD}"/>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348332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704D-96B0-4967-AF18-24C7DE4BBA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532108-CD43-4955-BCB6-1078B3527C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A4899-C6C1-4DB1-8F13-04E121207176}"/>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5" name="Footer Placeholder 4">
            <a:extLst>
              <a:ext uri="{FF2B5EF4-FFF2-40B4-BE49-F238E27FC236}">
                <a16:creationId xmlns:a16="http://schemas.microsoft.com/office/drawing/2014/main" id="{142A3FAC-C9B6-465E-9AA5-4F28087FB5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04F12B-0BE4-4060-BA87-B24963244181}"/>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333159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8A69-75CC-4934-A967-3129F9FC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417148-D179-43BC-8D1A-E6E6A3D33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8189CC-0E52-4755-AA2B-2116A34DA320}"/>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5" name="Footer Placeholder 4">
            <a:extLst>
              <a:ext uri="{FF2B5EF4-FFF2-40B4-BE49-F238E27FC236}">
                <a16:creationId xmlns:a16="http://schemas.microsoft.com/office/drawing/2014/main" id="{100033A3-742E-4349-9941-1F776FD479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36D6DA-ED98-41CD-B478-70A7061E0D60}"/>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78334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AB0C-547D-4CA7-8935-4FDC32BB4C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EFFC52-F1C1-4012-8C5A-34C5777729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548891-F8E9-4C6B-A37A-0C9250F2A1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11BA8B-B432-409A-B5AB-6B239332E1F9}"/>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6" name="Footer Placeholder 5">
            <a:extLst>
              <a:ext uri="{FF2B5EF4-FFF2-40B4-BE49-F238E27FC236}">
                <a16:creationId xmlns:a16="http://schemas.microsoft.com/office/drawing/2014/main" id="{E49FB035-1EA0-45F6-88C6-6CF32DA210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F61C5A-3054-4E12-BB5D-893AC12310AE}"/>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1629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5BA-AAC6-4796-AE35-1D07194FCD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73172C-FEB0-4ADC-9CD2-A00E379BA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131C17-3145-497D-A5AA-17EBEFDE60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FC09B5-890A-44B4-B572-DAC11412A7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FC5C5A-525B-4543-8F3D-CDA2B24540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99E650-BC14-4187-B3E3-962003CFCE96}"/>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8" name="Footer Placeholder 7">
            <a:extLst>
              <a:ext uri="{FF2B5EF4-FFF2-40B4-BE49-F238E27FC236}">
                <a16:creationId xmlns:a16="http://schemas.microsoft.com/office/drawing/2014/main" id="{9EDD2E0E-4D98-4D93-87F6-13EDEF64C4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D6ECCA-FA3C-4C13-929F-2A70B67C8E84}"/>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384682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F130-69D3-4BBD-89D2-A84355BCF9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0E6560-E64D-4A76-AD0A-00BE82AE1FC5}"/>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4" name="Footer Placeholder 3">
            <a:extLst>
              <a:ext uri="{FF2B5EF4-FFF2-40B4-BE49-F238E27FC236}">
                <a16:creationId xmlns:a16="http://schemas.microsoft.com/office/drawing/2014/main" id="{49688BB3-2C62-4B5B-BB9A-97F6E6AE63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A1CF31-256A-444F-9B80-53BDE13FF3DB}"/>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304918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1A51A-1A2A-4EED-98EB-4852331DCF6A}"/>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3" name="Footer Placeholder 2">
            <a:extLst>
              <a:ext uri="{FF2B5EF4-FFF2-40B4-BE49-F238E27FC236}">
                <a16:creationId xmlns:a16="http://schemas.microsoft.com/office/drawing/2014/main" id="{D1DD8558-B2E1-4266-AF50-7934F0B56F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573677-BFF4-40AE-8524-A3C87116B9F7}"/>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126253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AED1-C2E8-4863-BE55-C58CBDFFF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D7B609-BFEF-45D2-B6BB-63067ED4AA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9C463F-1709-4871-94A3-EE5595440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D1C4E9-A04C-453B-AEFF-454A3343A870}"/>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6" name="Footer Placeholder 5">
            <a:extLst>
              <a:ext uri="{FF2B5EF4-FFF2-40B4-BE49-F238E27FC236}">
                <a16:creationId xmlns:a16="http://schemas.microsoft.com/office/drawing/2014/main" id="{CF55FB23-42B0-4A26-A086-BE42D648EE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4DB2E4-374D-4DDA-A6F0-5C595D04455E}"/>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320654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F7A3-924A-434B-B4D2-0F0F2D94A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166CD8-FDB4-48A5-9997-15E9AD7FC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331698-5D4D-48B3-A957-EBF65F37C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31EBCE-AFAE-41B5-ABE4-DEECDB7694AD}"/>
              </a:ext>
            </a:extLst>
          </p:cNvPr>
          <p:cNvSpPr>
            <a:spLocks noGrp="1"/>
          </p:cNvSpPr>
          <p:nvPr>
            <p:ph type="dt" sz="half" idx="10"/>
          </p:nvPr>
        </p:nvSpPr>
        <p:spPr/>
        <p:txBody>
          <a:bodyPr/>
          <a:lstStyle/>
          <a:p>
            <a:fld id="{23A6D42D-0A53-4825-8A8E-125D53D08743}" type="datetimeFigureOut">
              <a:rPr lang="en-GB" smtClean="0"/>
              <a:t>25/02/2022</a:t>
            </a:fld>
            <a:endParaRPr lang="en-GB"/>
          </a:p>
        </p:txBody>
      </p:sp>
      <p:sp>
        <p:nvSpPr>
          <p:cNvPr id="6" name="Footer Placeholder 5">
            <a:extLst>
              <a:ext uri="{FF2B5EF4-FFF2-40B4-BE49-F238E27FC236}">
                <a16:creationId xmlns:a16="http://schemas.microsoft.com/office/drawing/2014/main" id="{76E6DB77-5E5E-4DAB-A632-6DF0572266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D92AE4-14C9-4A3E-A6B9-A8E4161A1541}"/>
              </a:ext>
            </a:extLst>
          </p:cNvPr>
          <p:cNvSpPr>
            <a:spLocks noGrp="1"/>
          </p:cNvSpPr>
          <p:nvPr>
            <p:ph type="sldNum" sz="quarter" idx="12"/>
          </p:nvPr>
        </p:nvSpPr>
        <p:spPr/>
        <p:txBody>
          <a:bodyPr/>
          <a:lstStyle/>
          <a:p>
            <a:fld id="{05AE07DB-ECBC-439C-9D88-C64B44457934}" type="slidenum">
              <a:rPr lang="en-GB" smtClean="0"/>
              <a:t>‹#›</a:t>
            </a:fld>
            <a:endParaRPr lang="en-GB"/>
          </a:p>
        </p:txBody>
      </p:sp>
    </p:spTree>
    <p:extLst>
      <p:ext uri="{BB962C8B-B14F-4D97-AF65-F5344CB8AC3E}">
        <p14:creationId xmlns:p14="http://schemas.microsoft.com/office/powerpoint/2010/main" val="103626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6C10B-EFCF-4270-8621-A807BCBDD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DF725E-9A83-42CD-8177-7BEB88786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734A59-D3F9-4449-BA29-18E3ED78C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6D42D-0A53-4825-8A8E-125D53D08743}" type="datetimeFigureOut">
              <a:rPr lang="en-GB" smtClean="0"/>
              <a:t>25/02/2022</a:t>
            </a:fld>
            <a:endParaRPr lang="en-GB"/>
          </a:p>
        </p:txBody>
      </p:sp>
      <p:sp>
        <p:nvSpPr>
          <p:cNvPr id="5" name="Footer Placeholder 4">
            <a:extLst>
              <a:ext uri="{FF2B5EF4-FFF2-40B4-BE49-F238E27FC236}">
                <a16:creationId xmlns:a16="http://schemas.microsoft.com/office/drawing/2014/main" id="{4D9B4E35-761E-42F3-B379-7755FC64D6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7A04F1-1157-4F6B-94E2-F10651B95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07DB-ECBC-439C-9D88-C64B44457934}" type="slidenum">
              <a:rPr lang="en-GB" smtClean="0"/>
              <a:t>‹#›</a:t>
            </a:fld>
            <a:endParaRPr lang="en-GB"/>
          </a:p>
        </p:txBody>
      </p:sp>
    </p:spTree>
    <p:extLst>
      <p:ext uri="{BB962C8B-B14F-4D97-AF65-F5344CB8AC3E}">
        <p14:creationId xmlns:p14="http://schemas.microsoft.com/office/powerpoint/2010/main" val="33451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_msocom_1"/><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426C-7193-4EAF-9925-39F74E1BB63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0156A220-021C-48ED-9938-F87A0513DCAE}"/>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DE429C80-E94F-4CBF-90A2-CE433E217474}"/>
              </a:ext>
            </a:extLst>
          </p:cNvPr>
          <p:cNvSpPr txBox="1">
            <a:spLocks/>
          </p:cNvSpPr>
          <p:nvPr/>
        </p:nvSpPr>
        <p:spPr>
          <a:xfrm>
            <a:off x="1524000" y="1122363"/>
            <a:ext cx="9357359" cy="41354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latin typeface="Arial" panose="020B0604020202020204" pitchFamily="34" charset="0"/>
                <a:cs typeface="Arial" panose="020B0604020202020204" pitchFamily="34" charset="0"/>
              </a:rPr>
              <a:t>Specialist Teaching and Learning Service – consultation outcome and recommendations</a:t>
            </a:r>
            <a:endParaRPr lang="en-GB"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DDD0F86-0C0B-44B5-A28D-C74003BD9E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54752" y="5735637"/>
            <a:ext cx="1522095" cy="990600"/>
          </a:xfrm>
          <a:prstGeom prst="rect">
            <a:avLst/>
          </a:prstGeom>
          <a:noFill/>
        </p:spPr>
      </p:pic>
      <p:sp>
        <p:nvSpPr>
          <p:cNvPr id="6" name="TextBox 5">
            <a:extLst>
              <a:ext uri="{FF2B5EF4-FFF2-40B4-BE49-F238E27FC236}">
                <a16:creationId xmlns:a16="http://schemas.microsoft.com/office/drawing/2014/main" id="{9EC2BADB-F758-489E-A1AD-18590A861ABC}"/>
              </a:ext>
            </a:extLst>
          </p:cNvPr>
          <p:cNvSpPr txBox="1"/>
          <p:nvPr/>
        </p:nvSpPr>
        <p:spPr>
          <a:xfrm>
            <a:off x="215153" y="5943600"/>
            <a:ext cx="8547404" cy="369332"/>
          </a:xfrm>
          <a:prstGeom prst="rect">
            <a:avLst/>
          </a:prstGeom>
          <a:noFill/>
        </p:spPr>
        <p:txBody>
          <a:bodyPr wrap="none" rtlCol="0">
            <a:spAutoFit/>
          </a:bodyPr>
          <a:lstStyle/>
          <a:p>
            <a:r>
              <a:rPr lang="en-GB" b="1" dirty="0"/>
              <a:t>Christy Holden – Head of Strategic Commissioning – Children and Young People Services</a:t>
            </a:r>
          </a:p>
        </p:txBody>
      </p:sp>
    </p:spTree>
    <p:extLst>
      <p:ext uri="{BB962C8B-B14F-4D97-AF65-F5344CB8AC3E}">
        <p14:creationId xmlns:p14="http://schemas.microsoft.com/office/powerpoint/2010/main" val="36397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DEA94-E505-47B0-9A5B-844D93BE53A2}"/>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B: Access to Specialist Advice, Support and Interventions:</a:t>
            </a:r>
          </a:p>
        </p:txBody>
      </p:sp>
      <p:graphicFrame>
        <p:nvGraphicFramePr>
          <p:cNvPr id="3" name="Table 2">
            <a:extLst>
              <a:ext uri="{FF2B5EF4-FFF2-40B4-BE49-F238E27FC236}">
                <a16:creationId xmlns:a16="http://schemas.microsoft.com/office/drawing/2014/main" id="{D98EB23F-B25D-419C-A07A-DAB634D470BC}"/>
              </a:ext>
            </a:extLst>
          </p:cNvPr>
          <p:cNvGraphicFramePr>
            <a:graphicFrameLocks noGrp="1"/>
          </p:cNvGraphicFramePr>
          <p:nvPr>
            <p:extLst>
              <p:ext uri="{D42A27DB-BD31-4B8C-83A1-F6EECF244321}">
                <p14:modId xmlns:p14="http://schemas.microsoft.com/office/powerpoint/2010/main" val="3811943043"/>
              </p:ext>
            </p:extLst>
          </p:nvPr>
        </p:nvGraphicFramePr>
        <p:xfrm>
          <a:off x="310844" y="1992584"/>
          <a:ext cx="11576356" cy="4395691"/>
        </p:xfrm>
        <a:graphic>
          <a:graphicData uri="http://schemas.openxmlformats.org/drawingml/2006/table">
            <a:tbl>
              <a:tblPr firstRow="1" firstCol="1" bandRow="1">
                <a:tableStyleId>{5C22544A-7EE6-4342-B048-85BDC9FD1C3A}</a:tableStyleId>
              </a:tblPr>
              <a:tblGrid>
                <a:gridCol w="7948765">
                  <a:extLst>
                    <a:ext uri="{9D8B030D-6E8A-4147-A177-3AD203B41FA5}">
                      <a16:colId xmlns:a16="http://schemas.microsoft.com/office/drawing/2014/main" val="193892506"/>
                    </a:ext>
                  </a:extLst>
                </a:gridCol>
                <a:gridCol w="1727250">
                  <a:extLst>
                    <a:ext uri="{9D8B030D-6E8A-4147-A177-3AD203B41FA5}">
                      <a16:colId xmlns:a16="http://schemas.microsoft.com/office/drawing/2014/main" val="849795974"/>
                    </a:ext>
                  </a:extLst>
                </a:gridCol>
                <a:gridCol w="1900341">
                  <a:extLst>
                    <a:ext uri="{9D8B030D-6E8A-4147-A177-3AD203B41FA5}">
                      <a16:colId xmlns:a16="http://schemas.microsoft.com/office/drawing/2014/main" val="3286170122"/>
                    </a:ext>
                  </a:extLst>
                </a:gridCol>
              </a:tblGrid>
              <a:tr h="1225979">
                <a:tc gridSpan="3">
                  <a:txBody>
                    <a:bodyPr/>
                    <a:lstStyle/>
                    <a:p>
                      <a:pPr marL="457200">
                        <a:lnSpc>
                          <a:spcPts val="2500"/>
                        </a:lnSpc>
                        <a:spcAft>
                          <a:spcPts val="1000"/>
                        </a:spcAft>
                      </a:pPr>
                      <a:r>
                        <a:rPr lang="en-GB" sz="2400" dirty="0">
                          <a:effectLst/>
                        </a:rPr>
                        <a:t>Key message:  69% of the respondents either agreed or strongly agreed with the proposed tiered access to Specialist advice, support and interventions; with 12% disagreeing or strongly disagreeing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98385057"/>
                  </a:ext>
                </a:extLst>
              </a:tr>
              <a:tr h="396214">
                <a:tc>
                  <a:txBody>
                    <a:bodyPr/>
                    <a:lstStyle/>
                    <a:p>
                      <a:pPr marL="457200">
                        <a:lnSpc>
                          <a:spcPts val="1500"/>
                        </a:lnSpc>
                      </a:pPr>
                      <a:r>
                        <a:rPr lang="en-GB" sz="1800">
                          <a:effectLst/>
                        </a:rPr>
                        <a:t>Tiered access to Specialist Advice, Support, Intervention</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Nos</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0223000"/>
                  </a:ext>
                </a:extLst>
              </a:tr>
              <a:tr h="396214">
                <a:tc>
                  <a:txBody>
                    <a:bodyPr/>
                    <a:lstStyle/>
                    <a:p>
                      <a:pPr marL="457200">
                        <a:lnSpc>
                          <a:spcPts val="1500"/>
                        </a:lnSpc>
                      </a:pPr>
                      <a:r>
                        <a:rPr lang="en-GB" sz="1800">
                          <a:effectLst/>
                        </a:rPr>
                        <a:t>Strongly 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172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31%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7647523"/>
                  </a:ext>
                </a:extLst>
              </a:tr>
              <a:tr h="396214">
                <a:tc>
                  <a:txBody>
                    <a:bodyPr/>
                    <a:lstStyle/>
                    <a:p>
                      <a:pPr marL="457200">
                        <a:lnSpc>
                          <a:spcPts val="1500"/>
                        </a:lnSpc>
                      </a:pPr>
                      <a:r>
                        <a:rPr lang="en-GB" sz="1800">
                          <a:effectLst/>
                        </a:rPr>
                        <a:t>Mostly 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207</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38%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5057050"/>
                  </a:ext>
                </a:extLst>
              </a:tr>
              <a:tr h="396214">
                <a:tc>
                  <a:txBody>
                    <a:bodyPr/>
                    <a:lstStyle/>
                    <a:p>
                      <a:pPr marL="457200">
                        <a:lnSpc>
                          <a:spcPts val="1500"/>
                        </a:lnSpc>
                      </a:pPr>
                      <a:r>
                        <a:rPr lang="en-GB" sz="1800">
                          <a:effectLst/>
                        </a:rPr>
                        <a:t>Neither agree nor disagree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67</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12%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4404422"/>
                  </a:ext>
                </a:extLst>
              </a:tr>
              <a:tr h="396214">
                <a:tc>
                  <a:txBody>
                    <a:bodyPr/>
                    <a:lstStyle/>
                    <a:p>
                      <a:pPr marL="457200">
                        <a:lnSpc>
                          <a:spcPts val="1500"/>
                        </a:lnSpc>
                      </a:pPr>
                      <a:r>
                        <a:rPr lang="en-GB" sz="1800">
                          <a:effectLst/>
                        </a:rPr>
                        <a:t>Mostly disagree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28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365483"/>
                  </a:ext>
                </a:extLst>
              </a:tr>
              <a:tr h="396214">
                <a:tc>
                  <a:txBody>
                    <a:bodyPr/>
                    <a:lstStyle/>
                    <a:p>
                      <a:pPr marL="457200">
                        <a:lnSpc>
                          <a:spcPts val="1500"/>
                        </a:lnSpc>
                      </a:pPr>
                      <a:r>
                        <a:rPr lang="en-GB" sz="1800">
                          <a:effectLst/>
                        </a:rPr>
                        <a:t>Strongly disagree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40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7%</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5890710"/>
                  </a:ext>
                </a:extLst>
              </a:tr>
              <a:tr h="396214">
                <a:tc>
                  <a:txBody>
                    <a:bodyPr/>
                    <a:lstStyle/>
                    <a:p>
                      <a:pPr marL="457200">
                        <a:lnSpc>
                          <a:spcPts val="1500"/>
                        </a:lnSpc>
                      </a:pPr>
                      <a:r>
                        <a:rPr lang="en-GB" sz="1800">
                          <a:effectLst/>
                        </a:rPr>
                        <a:t>Don't know</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33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6%</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9346821"/>
                  </a:ext>
                </a:extLst>
              </a:tr>
              <a:tr h="396214">
                <a:tc>
                  <a:txBody>
                    <a:bodyPr/>
                    <a:lstStyle/>
                    <a:p>
                      <a:pPr marL="457200">
                        <a:lnSpc>
                          <a:spcPts val="1500"/>
                        </a:lnSpc>
                      </a:pPr>
                      <a:r>
                        <a:rPr lang="en-GB" sz="1800" dirty="0">
                          <a:effectLst/>
                        </a:rPr>
                        <a:t>Total</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b="1" dirty="0">
                          <a:effectLst/>
                        </a:rPr>
                        <a:t>547</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b="1" dirty="0">
                          <a:effectLst/>
                        </a:rPr>
                        <a:t>100%</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139436"/>
                  </a:ext>
                </a:extLst>
              </a:tr>
            </a:tbl>
          </a:graphicData>
        </a:graphic>
      </p:graphicFrame>
      <p:sp>
        <p:nvSpPr>
          <p:cNvPr id="4" name="Rectangle 1">
            <a:extLst>
              <a:ext uri="{FF2B5EF4-FFF2-40B4-BE49-F238E27FC236}">
                <a16:creationId xmlns:a16="http://schemas.microsoft.com/office/drawing/2014/main" id="{65EECCF0-8F5A-4CA5-9FD4-A193B2442447}"/>
              </a:ext>
            </a:extLst>
          </p:cNvPr>
          <p:cNvSpPr>
            <a:spLocks noChangeArrowheads="1"/>
          </p:cNvSpPr>
          <p:nvPr/>
        </p:nvSpPr>
        <p:spPr bwMode="auto">
          <a:xfrm>
            <a:off x="136116" y="899229"/>
            <a:ext cx="1186381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5:</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Respondents were asked to what extent they agreed or disagreed with the proposal for a consistent countywide tiered access to Specialist Advice, Support and Interventions at district level, based on need, urgency or complexity. </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259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01081-E30F-4617-B129-FAC021B9D629}"/>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C: Core Training Offer:</a:t>
            </a:r>
          </a:p>
        </p:txBody>
      </p:sp>
      <p:graphicFrame>
        <p:nvGraphicFramePr>
          <p:cNvPr id="3" name="Table 2">
            <a:extLst>
              <a:ext uri="{FF2B5EF4-FFF2-40B4-BE49-F238E27FC236}">
                <a16:creationId xmlns:a16="http://schemas.microsoft.com/office/drawing/2014/main" id="{EE9D0553-48EC-4262-8312-6025C3872A3E}"/>
              </a:ext>
            </a:extLst>
          </p:cNvPr>
          <p:cNvGraphicFramePr>
            <a:graphicFrameLocks noGrp="1"/>
          </p:cNvGraphicFramePr>
          <p:nvPr>
            <p:extLst>
              <p:ext uri="{D42A27DB-BD31-4B8C-83A1-F6EECF244321}">
                <p14:modId xmlns:p14="http://schemas.microsoft.com/office/powerpoint/2010/main" val="2967624482"/>
              </p:ext>
            </p:extLst>
          </p:nvPr>
        </p:nvGraphicFramePr>
        <p:xfrm>
          <a:off x="237295" y="3152536"/>
          <a:ext cx="10109204" cy="3591168"/>
        </p:xfrm>
        <a:graphic>
          <a:graphicData uri="http://schemas.openxmlformats.org/drawingml/2006/table">
            <a:tbl>
              <a:tblPr firstRow="1" firstCol="1" bandRow="1">
                <a:tableStyleId>{5C22544A-7EE6-4342-B048-85BDC9FD1C3A}</a:tableStyleId>
              </a:tblPr>
              <a:tblGrid>
                <a:gridCol w="6941362">
                  <a:extLst>
                    <a:ext uri="{9D8B030D-6E8A-4147-A177-3AD203B41FA5}">
                      <a16:colId xmlns:a16="http://schemas.microsoft.com/office/drawing/2014/main" val="4062859930"/>
                    </a:ext>
                  </a:extLst>
                </a:gridCol>
                <a:gridCol w="1508344">
                  <a:extLst>
                    <a:ext uri="{9D8B030D-6E8A-4147-A177-3AD203B41FA5}">
                      <a16:colId xmlns:a16="http://schemas.microsoft.com/office/drawing/2014/main" val="1480423285"/>
                    </a:ext>
                  </a:extLst>
                </a:gridCol>
                <a:gridCol w="1659498">
                  <a:extLst>
                    <a:ext uri="{9D8B030D-6E8A-4147-A177-3AD203B41FA5}">
                      <a16:colId xmlns:a16="http://schemas.microsoft.com/office/drawing/2014/main" val="2322868204"/>
                    </a:ext>
                  </a:extLst>
                </a:gridCol>
              </a:tblGrid>
              <a:tr h="1053688">
                <a:tc gridSpan="3">
                  <a:txBody>
                    <a:bodyPr/>
                    <a:lstStyle/>
                    <a:p>
                      <a:pPr marL="457200">
                        <a:lnSpc>
                          <a:spcPts val="2500"/>
                        </a:lnSpc>
                        <a:spcAft>
                          <a:spcPts val="1000"/>
                        </a:spcAft>
                      </a:pPr>
                      <a:r>
                        <a:rPr lang="en-GB" sz="1800" dirty="0">
                          <a:effectLst/>
                          <a:latin typeface="Arial" panose="020B0604020202020204" pitchFamily="34" charset="0"/>
                          <a:cs typeface="Arial" panose="020B0604020202020204" pitchFamily="34" charset="0"/>
                        </a:rPr>
                        <a:t>Key message:  63% of the respondents either agreed or strongly agreed with the proposal that the STLS Core Training Offer should be at the Targeted and Specialist levels; with 24% disagreeing or strongly disagreeing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5991365"/>
                  </a:ext>
                </a:extLst>
              </a:tr>
              <a:tr h="317185">
                <a:tc>
                  <a:txBody>
                    <a:bodyPr/>
                    <a:lstStyle/>
                    <a:p>
                      <a:pPr marL="457200" algn="l">
                        <a:lnSpc>
                          <a:spcPts val="1500"/>
                        </a:lnSpc>
                      </a:pPr>
                      <a:r>
                        <a:rPr lang="en-GB" sz="1600" b="0" dirty="0">
                          <a:effectLst/>
                          <a:latin typeface="Arial" panose="020B0604020202020204" pitchFamily="34" charset="0"/>
                          <a:cs typeface="Arial" panose="020B0604020202020204" pitchFamily="34" charset="0"/>
                        </a:rPr>
                        <a:t>STLS Core Training to be targeted and Specialist</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r>
                        <a:rPr lang="en-GB" sz="1800" dirty="0">
                          <a:effectLst/>
                          <a:latin typeface="Arial" panose="020B0604020202020204" pitchFamily="34" charset="0"/>
                          <a:cs typeface="Arial" panose="020B0604020202020204" pitchFamily="34" charset="0"/>
                        </a:rPr>
                        <a:t>No.</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a:effectLst/>
                          <a:latin typeface="Arial" panose="020B0604020202020204" pitchFamily="34" charset="0"/>
                          <a:cs typeface="Arial" panose="020B0604020202020204" pitchFamily="34" charset="0"/>
                        </a:rPr>
                        <a:t>%</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1071899"/>
                  </a:ext>
                </a:extLst>
              </a:tr>
              <a:tr h="317185">
                <a:tc>
                  <a:txBody>
                    <a:bodyPr/>
                    <a:lstStyle/>
                    <a:p>
                      <a:pPr marL="457200" algn="l">
                        <a:lnSpc>
                          <a:spcPts val="1500"/>
                        </a:lnSpc>
                      </a:pPr>
                      <a:r>
                        <a:rPr lang="en-GB" sz="1600" b="0" dirty="0">
                          <a:effectLst/>
                          <a:latin typeface="Arial" panose="020B0604020202020204" pitchFamily="34" charset="0"/>
                          <a:cs typeface="Arial" panose="020B0604020202020204" pitchFamily="34" charset="0"/>
                        </a:rPr>
                        <a:t>Strongly agree</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r>
                        <a:rPr lang="en-GB" sz="1800">
                          <a:effectLst/>
                          <a:latin typeface="Arial" panose="020B0604020202020204" pitchFamily="34" charset="0"/>
                          <a:cs typeface="Arial" panose="020B0604020202020204" pitchFamily="34" charset="0"/>
                        </a:rPr>
                        <a:t>158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a:effectLst/>
                          <a:latin typeface="Arial" panose="020B0604020202020204" pitchFamily="34" charset="0"/>
                          <a:cs typeface="Arial" panose="020B0604020202020204" pitchFamily="34" charset="0"/>
                        </a:rPr>
                        <a:t>29%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6581204"/>
                  </a:ext>
                </a:extLst>
              </a:tr>
              <a:tr h="317185">
                <a:tc>
                  <a:txBody>
                    <a:bodyPr/>
                    <a:lstStyle/>
                    <a:p>
                      <a:pPr marL="457200" algn="l">
                        <a:lnSpc>
                          <a:spcPts val="1500"/>
                        </a:lnSpc>
                      </a:pPr>
                      <a:r>
                        <a:rPr lang="en-GB" sz="1600" b="0" dirty="0">
                          <a:effectLst/>
                          <a:latin typeface="Arial" panose="020B0604020202020204" pitchFamily="34" charset="0"/>
                          <a:cs typeface="Arial" panose="020B0604020202020204" pitchFamily="34" charset="0"/>
                        </a:rPr>
                        <a:t>Mostly agree</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r>
                        <a:rPr lang="en-GB" sz="1800">
                          <a:effectLst/>
                          <a:latin typeface="Arial" panose="020B0604020202020204" pitchFamily="34" charset="0"/>
                          <a:cs typeface="Arial" panose="020B0604020202020204" pitchFamily="34" charset="0"/>
                        </a:rPr>
                        <a:t>186</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a:effectLst/>
                          <a:latin typeface="Arial" panose="020B0604020202020204" pitchFamily="34" charset="0"/>
                          <a:cs typeface="Arial" panose="020B0604020202020204" pitchFamily="34" charset="0"/>
                        </a:rPr>
                        <a:t>34%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83960756"/>
                  </a:ext>
                </a:extLst>
              </a:tr>
              <a:tr h="317185">
                <a:tc>
                  <a:txBody>
                    <a:bodyPr/>
                    <a:lstStyle/>
                    <a:p>
                      <a:pPr marL="457200" algn="l">
                        <a:lnSpc>
                          <a:spcPts val="1500"/>
                        </a:lnSpc>
                      </a:pPr>
                      <a:r>
                        <a:rPr lang="en-GB" sz="1600" b="0" dirty="0">
                          <a:effectLst/>
                          <a:latin typeface="Arial" panose="020B0604020202020204" pitchFamily="34" charset="0"/>
                          <a:cs typeface="Arial" panose="020B0604020202020204" pitchFamily="34" charset="0"/>
                        </a:rPr>
                        <a:t>Neither agree nor disagree</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r>
                        <a:rPr lang="en-GB" sz="1800">
                          <a:effectLst/>
                          <a:latin typeface="Arial" panose="020B0604020202020204" pitchFamily="34" charset="0"/>
                          <a:cs typeface="Arial" panose="020B0604020202020204" pitchFamily="34" charset="0"/>
                        </a:rPr>
                        <a:t>54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a:effectLst/>
                          <a:latin typeface="Arial" panose="020B0604020202020204" pitchFamily="34" charset="0"/>
                          <a:cs typeface="Arial" panose="020B0604020202020204" pitchFamily="34" charset="0"/>
                        </a:rPr>
                        <a:t>10%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68363686"/>
                  </a:ext>
                </a:extLst>
              </a:tr>
              <a:tr h="317185">
                <a:tc>
                  <a:txBody>
                    <a:bodyPr/>
                    <a:lstStyle/>
                    <a:p>
                      <a:pPr marL="457200" algn="l">
                        <a:lnSpc>
                          <a:spcPts val="1500"/>
                        </a:lnSpc>
                      </a:pPr>
                      <a:r>
                        <a:rPr lang="en-GB" sz="1600" b="0" dirty="0">
                          <a:effectLst/>
                          <a:latin typeface="Arial" panose="020B0604020202020204" pitchFamily="34" charset="0"/>
                          <a:cs typeface="Arial" panose="020B0604020202020204" pitchFamily="34" charset="0"/>
                        </a:rPr>
                        <a:t>Mostly disagree</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r>
                        <a:rPr lang="en-GB" sz="1800">
                          <a:effectLst/>
                          <a:latin typeface="Arial" panose="020B0604020202020204" pitchFamily="34" charset="0"/>
                          <a:cs typeface="Arial" panose="020B0604020202020204" pitchFamily="34" charset="0"/>
                        </a:rPr>
                        <a:t>55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a:effectLst/>
                          <a:latin typeface="Arial" panose="020B0604020202020204" pitchFamily="34" charset="0"/>
                          <a:cs typeface="Arial" panose="020B0604020202020204" pitchFamily="34" charset="0"/>
                        </a:rPr>
                        <a:t>10%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2894420"/>
                  </a:ext>
                </a:extLst>
              </a:tr>
              <a:tr h="317185">
                <a:tc>
                  <a:txBody>
                    <a:bodyPr/>
                    <a:lstStyle/>
                    <a:p>
                      <a:pPr marL="457200" algn="l">
                        <a:lnSpc>
                          <a:spcPts val="1500"/>
                        </a:lnSpc>
                      </a:pPr>
                      <a:r>
                        <a:rPr lang="en-GB" sz="1600" b="0" dirty="0">
                          <a:effectLst/>
                          <a:latin typeface="Arial" panose="020B0604020202020204" pitchFamily="34" charset="0"/>
                          <a:cs typeface="Arial" panose="020B0604020202020204" pitchFamily="34" charset="0"/>
                        </a:rPr>
                        <a:t>Strongly disagree</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r>
                        <a:rPr lang="en-GB" sz="1800">
                          <a:effectLst/>
                          <a:latin typeface="Arial" panose="020B0604020202020204" pitchFamily="34" charset="0"/>
                          <a:cs typeface="Arial" panose="020B0604020202020204" pitchFamily="34" charset="0"/>
                        </a:rPr>
                        <a:t>75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a:effectLst/>
                          <a:latin typeface="Arial" panose="020B0604020202020204" pitchFamily="34" charset="0"/>
                          <a:cs typeface="Arial" panose="020B0604020202020204" pitchFamily="34" charset="0"/>
                        </a:rPr>
                        <a:t>14%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79091921"/>
                  </a:ext>
                </a:extLst>
              </a:tr>
              <a:tr h="317185">
                <a:tc>
                  <a:txBody>
                    <a:bodyPr/>
                    <a:lstStyle/>
                    <a:p>
                      <a:pPr marL="457200" algn="l">
                        <a:lnSpc>
                          <a:spcPts val="1500"/>
                        </a:lnSpc>
                      </a:pPr>
                      <a:r>
                        <a:rPr lang="en-GB" sz="1600" b="0" dirty="0">
                          <a:effectLst/>
                          <a:latin typeface="Arial" panose="020B0604020202020204" pitchFamily="34" charset="0"/>
                          <a:cs typeface="Arial" panose="020B0604020202020204" pitchFamily="34" charset="0"/>
                        </a:rPr>
                        <a:t>Don't know</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r>
                        <a:rPr lang="en-GB" sz="1800">
                          <a:effectLst/>
                          <a:latin typeface="Arial" panose="020B0604020202020204" pitchFamily="34" charset="0"/>
                          <a:cs typeface="Arial" panose="020B0604020202020204" pitchFamily="34" charset="0"/>
                        </a:rPr>
                        <a:t>19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85474954"/>
                  </a:ext>
                </a:extLst>
              </a:tr>
              <a:tr h="317185">
                <a:tc>
                  <a:txBody>
                    <a:bodyPr/>
                    <a:lstStyle/>
                    <a:p>
                      <a:pPr marL="457200" algn="l">
                        <a:lnSpc>
                          <a:spcPts val="1500"/>
                        </a:lnSpc>
                      </a:pPr>
                      <a:r>
                        <a:rPr lang="en-GB" sz="1600" dirty="0">
                          <a:effectLst/>
                          <a:latin typeface="Arial" panose="020B0604020202020204" pitchFamily="34" charset="0"/>
                          <a:cs typeface="Arial" panose="020B0604020202020204" pitchFamily="34" charset="0"/>
                        </a:rPr>
                        <a:t>Total</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r>
                        <a:rPr lang="en-GB" sz="1800" b="1" dirty="0">
                          <a:effectLst/>
                          <a:latin typeface="Arial" panose="020B0604020202020204" pitchFamily="34" charset="0"/>
                          <a:cs typeface="Arial" panose="020B0604020202020204" pitchFamily="34" charset="0"/>
                        </a:rPr>
                        <a:t>547</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b="1" dirty="0">
                          <a:effectLst/>
                          <a:latin typeface="Arial" panose="020B0604020202020204" pitchFamily="34" charset="0"/>
                          <a:cs typeface="Arial" panose="020B0604020202020204" pitchFamily="34" charset="0"/>
                        </a:rPr>
                        <a:t>100%</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1485874"/>
                  </a:ext>
                </a:extLst>
              </a:tr>
            </a:tbl>
          </a:graphicData>
        </a:graphic>
      </p:graphicFrame>
      <p:sp>
        <p:nvSpPr>
          <p:cNvPr id="4" name="Rectangle 1">
            <a:extLst>
              <a:ext uri="{FF2B5EF4-FFF2-40B4-BE49-F238E27FC236}">
                <a16:creationId xmlns:a16="http://schemas.microsoft.com/office/drawing/2014/main" id="{9D882268-BCE5-46A5-82FB-20198B4134C5}"/>
              </a:ext>
            </a:extLst>
          </p:cNvPr>
          <p:cNvSpPr>
            <a:spLocks noChangeArrowheads="1"/>
          </p:cNvSpPr>
          <p:nvPr/>
        </p:nvSpPr>
        <p:spPr bwMode="auto">
          <a:xfrm>
            <a:off x="0" y="844213"/>
            <a:ext cx="1219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feedback from schools and settings is that the training provided by STLS is of good quality and frequency, however, there are variations in what they can access.  </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Schools have told us that they would like the training offer from STLS to be more targeted and specialist, above the Mainstream Core Standards, to build their knowledge, skills and confidence in supporting children and young people with SEND across all their needs.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6:</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Respondents were asked to what extent they agreed or disagreed with the proposal that the STLS Core Training Offer should focus on the Targeted and Specialist levels, that is training which is above the basic or awareness level.  </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654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655EF-F5D6-4CD8-BC4F-FD40827E61E5}"/>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C: Core Training Offer:</a:t>
            </a:r>
          </a:p>
        </p:txBody>
      </p:sp>
      <p:graphicFrame>
        <p:nvGraphicFramePr>
          <p:cNvPr id="3" name="Table 2">
            <a:extLst>
              <a:ext uri="{FF2B5EF4-FFF2-40B4-BE49-F238E27FC236}">
                <a16:creationId xmlns:a16="http://schemas.microsoft.com/office/drawing/2014/main" id="{62A23528-7116-496F-84BC-C96956AB3364}"/>
              </a:ext>
            </a:extLst>
          </p:cNvPr>
          <p:cNvGraphicFramePr>
            <a:graphicFrameLocks noGrp="1"/>
          </p:cNvGraphicFramePr>
          <p:nvPr>
            <p:extLst>
              <p:ext uri="{D42A27DB-BD31-4B8C-83A1-F6EECF244321}">
                <p14:modId xmlns:p14="http://schemas.microsoft.com/office/powerpoint/2010/main" val="282829642"/>
              </p:ext>
            </p:extLst>
          </p:nvPr>
        </p:nvGraphicFramePr>
        <p:xfrm>
          <a:off x="200417" y="1896732"/>
          <a:ext cx="11285949" cy="4319525"/>
        </p:xfrm>
        <a:graphic>
          <a:graphicData uri="http://schemas.openxmlformats.org/drawingml/2006/table">
            <a:tbl>
              <a:tblPr firstRow="1" firstCol="1" bandRow="1">
                <a:tableStyleId>{5C22544A-7EE6-4342-B048-85BDC9FD1C3A}</a:tableStyleId>
              </a:tblPr>
              <a:tblGrid>
                <a:gridCol w="7749361">
                  <a:extLst>
                    <a:ext uri="{9D8B030D-6E8A-4147-A177-3AD203B41FA5}">
                      <a16:colId xmlns:a16="http://schemas.microsoft.com/office/drawing/2014/main" val="1611919054"/>
                    </a:ext>
                  </a:extLst>
                </a:gridCol>
                <a:gridCol w="1683920">
                  <a:extLst>
                    <a:ext uri="{9D8B030D-6E8A-4147-A177-3AD203B41FA5}">
                      <a16:colId xmlns:a16="http://schemas.microsoft.com/office/drawing/2014/main" val="768202305"/>
                    </a:ext>
                  </a:extLst>
                </a:gridCol>
                <a:gridCol w="1852668">
                  <a:extLst>
                    <a:ext uri="{9D8B030D-6E8A-4147-A177-3AD203B41FA5}">
                      <a16:colId xmlns:a16="http://schemas.microsoft.com/office/drawing/2014/main" val="2961683698"/>
                    </a:ext>
                  </a:extLst>
                </a:gridCol>
              </a:tblGrid>
              <a:tr h="1108965">
                <a:tc gridSpan="3">
                  <a:txBody>
                    <a:bodyPr/>
                    <a:lstStyle/>
                    <a:p>
                      <a:pPr marL="457200">
                        <a:lnSpc>
                          <a:spcPts val="2500"/>
                        </a:lnSpc>
                        <a:spcAft>
                          <a:spcPts val="1000"/>
                        </a:spcAft>
                      </a:pPr>
                      <a:r>
                        <a:rPr lang="en-GB" sz="2400" dirty="0">
                          <a:effectLst/>
                          <a:latin typeface="Arial" panose="020B0604020202020204" pitchFamily="34" charset="0"/>
                          <a:cs typeface="Arial" panose="020B0604020202020204" pitchFamily="34" charset="0"/>
                        </a:rPr>
                        <a:t>Key message:  70% of the respondents either agreed or strongly agreed with the proposal to have access to chargeable bespoke training; with 18% disagreeing or strongly disagreeing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8776507"/>
                  </a:ext>
                </a:extLst>
              </a:tr>
              <a:tr h="375361">
                <a:tc>
                  <a:txBody>
                    <a:bodyPr/>
                    <a:lstStyle/>
                    <a:p>
                      <a:pPr marL="457200">
                        <a:lnSpc>
                          <a:spcPts val="1500"/>
                        </a:lnSpc>
                      </a:pPr>
                      <a:endParaRPr lang="en-GB" sz="1800" dirty="0">
                        <a:effectLst/>
                        <a:latin typeface="Arial" panose="020B0604020202020204" pitchFamily="34" charset="0"/>
                        <a:cs typeface="Arial" panose="020B0604020202020204" pitchFamily="34" charset="0"/>
                      </a:endParaRPr>
                    </a:p>
                    <a:p>
                      <a:pPr marL="457200">
                        <a:lnSpc>
                          <a:spcPts val="1500"/>
                        </a:lnSpc>
                      </a:pPr>
                      <a:r>
                        <a:rPr lang="en-GB" sz="1800" dirty="0">
                          <a:effectLst/>
                          <a:latin typeface="Arial" panose="020B0604020202020204" pitchFamily="34" charset="0"/>
                          <a:cs typeface="Arial" panose="020B0604020202020204" pitchFamily="34" charset="0"/>
                        </a:rPr>
                        <a:t>Access to chargeable bespoke training</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endParaRPr lang="en-GB" sz="1800" dirty="0">
                        <a:effectLst/>
                        <a:latin typeface="Arial" panose="020B0604020202020204" pitchFamily="34" charset="0"/>
                        <a:cs typeface="Arial" panose="020B0604020202020204" pitchFamily="34" charset="0"/>
                      </a:endParaRPr>
                    </a:p>
                    <a:p>
                      <a:pPr marL="457200" algn="ctr">
                        <a:lnSpc>
                          <a:spcPts val="1500"/>
                        </a:lnSpc>
                      </a:pPr>
                      <a:r>
                        <a:rPr lang="en-GB" sz="1800" dirty="0">
                          <a:effectLst/>
                          <a:latin typeface="Arial" panose="020B0604020202020204" pitchFamily="34" charset="0"/>
                          <a:cs typeface="Arial" panose="020B0604020202020204" pitchFamily="34" charset="0"/>
                        </a:rPr>
                        <a:t>No.</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endParaRPr lang="en-GB" sz="1800" dirty="0">
                        <a:effectLst/>
                        <a:latin typeface="Arial" panose="020B0604020202020204" pitchFamily="34" charset="0"/>
                        <a:cs typeface="Arial" panose="020B0604020202020204" pitchFamily="34" charset="0"/>
                      </a:endParaRPr>
                    </a:p>
                    <a:p>
                      <a:pPr marL="457200" algn="ctr">
                        <a:lnSpc>
                          <a:spcPts val="1500"/>
                        </a:lnSpc>
                        <a:spcAft>
                          <a:spcPts val="1000"/>
                        </a:spcAft>
                      </a:pPr>
                      <a:r>
                        <a:rPr lang="en-GB" sz="1800" dirty="0">
                          <a:effectLst/>
                          <a:latin typeface="Arial" panose="020B060402020202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8630865"/>
                  </a:ext>
                </a:extLst>
              </a:tr>
              <a:tr h="375361">
                <a:tc>
                  <a:txBody>
                    <a:bodyPr/>
                    <a:lstStyle/>
                    <a:p>
                      <a:pPr marL="457200">
                        <a:lnSpc>
                          <a:spcPts val="1500"/>
                        </a:lnSpc>
                      </a:pPr>
                      <a:endParaRPr lang="en-GB" sz="1800" dirty="0">
                        <a:effectLst/>
                        <a:latin typeface="Arial" panose="020B0604020202020204" pitchFamily="34" charset="0"/>
                        <a:cs typeface="Arial" panose="020B0604020202020204" pitchFamily="34" charset="0"/>
                      </a:endParaRPr>
                    </a:p>
                    <a:p>
                      <a:pPr marL="457200">
                        <a:lnSpc>
                          <a:spcPts val="1500"/>
                        </a:lnSpc>
                      </a:pPr>
                      <a:r>
                        <a:rPr lang="en-GB" sz="1800" dirty="0">
                          <a:effectLst/>
                          <a:latin typeface="Arial" panose="020B0604020202020204" pitchFamily="34" charset="0"/>
                          <a:cs typeface="Arial" panose="020B0604020202020204" pitchFamily="34" charset="0"/>
                        </a:rPr>
                        <a:t>Strongly agree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endParaRPr lang="en-GB" sz="1800" dirty="0">
                        <a:effectLst/>
                        <a:latin typeface="Arial" panose="020B0604020202020204" pitchFamily="34" charset="0"/>
                        <a:cs typeface="Arial" panose="020B0604020202020204" pitchFamily="34" charset="0"/>
                      </a:endParaRPr>
                    </a:p>
                    <a:p>
                      <a:pPr marL="457200" algn="ctr">
                        <a:lnSpc>
                          <a:spcPts val="1500"/>
                        </a:lnSpc>
                      </a:pPr>
                      <a:r>
                        <a:rPr lang="en-GB" sz="1800" dirty="0">
                          <a:effectLst/>
                          <a:latin typeface="Arial" panose="020B0604020202020204" pitchFamily="34" charset="0"/>
                          <a:cs typeface="Arial" panose="020B0604020202020204" pitchFamily="34" charset="0"/>
                        </a:rPr>
                        <a:t>209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dirty="0">
                          <a:effectLst/>
                          <a:latin typeface="Arial" panose="020B0604020202020204" pitchFamily="34" charset="0"/>
                          <a:cs typeface="Arial" panose="020B0604020202020204" pitchFamily="34" charset="0"/>
                        </a:rPr>
                        <a:t>38%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682233"/>
                  </a:ext>
                </a:extLst>
              </a:tr>
              <a:tr h="375361">
                <a:tc>
                  <a:txBody>
                    <a:bodyPr/>
                    <a:lstStyle/>
                    <a:p>
                      <a:pPr marL="457200">
                        <a:lnSpc>
                          <a:spcPts val="1500"/>
                        </a:lnSpc>
                      </a:pPr>
                      <a:endParaRPr lang="en-GB" sz="1800" dirty="0">
                        <a:effectLst/>
                        <a:latin typeface="Arial" panose="020B0604020202020204" pitchFamily="34" charset="0"/>
                        <a:cs typeface="Arial" panose="020B0604020202020204" pitchFamily="34" charset="0"/>
                      </a:endParaRPr>
                    </a:p>
                    <a:p>
                      <a:pPr marL="457200">
                        <a:lnSpc>
                          <a:spcPts val="1500"/>
                        </a:lnSpc>
                      </a:pPr>
                      <a:r>
                        <a:rPr lang="en-GB" sz="1800" dirty="0">
                          <a:effectLst/>
                          <a:latin typeface="Arial" panose="020B0604020202020204" pitchFamily="34" charset="0"/>
                          <a:cs typeface="Arial" panose="020B0604020202020204" pitchFamily="34" charset="0"/>
                        </a:rPr>
                        <a:t>Mostly agree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endParaRPr lang="en-GB" sz="1800" dirty="0">
                        <a:effectLst/>
                        <a:latin typeface="Arial" panose="020B0604020202020204" pitchFamily="34" charset="0"/>
                        <a:cs typeface="Arial" panose="020B0604020202020204" pitchFamily="34" charset="0"/>
                      </a:endParaRPr>
                    </a:p>
                    <a:p>
                      <a:pPr marL="457200" algn="ctr">
                        <a:lnSpc>
                          <a:spcPts val="1500"/>
                        </a:lnSpc>
                      </a:pPr>
                      <a:r>
                        <a:rPr lang="en-GB" sz="1800" dirty="0">
                          <a:effectLst/>
                          <a:latin typeface="Arial" panose="020B0604020202020204" pitchFamily="34" charset="0"/>
                          <a:cs typeface="Arial" panose="020B0604020202020204" pitchFamily="34" charset="0"/>
                        </a:rPr>
                        <a:t>176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dirty="0">
                          <a:effectLst/>
                          <a:latin typeface="Arial" panose="020B0604020202020204" pitchFamily="34" charset="0"/>
                          <a:cs typeface="Arial" panose="020B0604020202020204" pitchFamily="34" charset="0"/>
                        </a:rPr>
                        <a:t>32%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4726176"/>
                  </a:ext>
                </a:extLst>
              </a:tr>
              <a:tr h="375361">
                <a:tc>
                  <a:txBody>
                    <a:bodyPr/>
                    <a:lstStyle/>
                    <a:p>
                      <a:pPr marL="457200">
                        <a:lnSpc>
                          <a:spcPts val="1500"/>
                        </a:lnSpc>
                      </a:pPr>
                      <a:endParaRPr lang="en-GB" sz="1800" dirty="0">
                        <a:effectLst/>
                        <a:latin typeface="Arial" panose="020B0604020202020204" pitchFamily="34" charset="0"/>
                        <a:cs typeface="Arial" panose="020B0604020202020204" pitchFamily="34" charset="0"/>
                      </a:endParaRPr>
                    </a:p>
                    <a:p>
                      <a:pPr marL="457200">
                        <a:lnSpc>
                          <a:spcPts val="1500"/>
                        </a:lnSpc>
                      </a:pPr>
                      <a:r>
                        <a:rPr lang="en-GB" sz="1800" dirty="0">
                          <a:effectLst/>
                          <a:latin typeface="Arial" panose="020B0604020202020204" pitchFamily="34" charset="0"/>
                          <a:cs typeface="Arial" panose="020B0604020202020204" pitchFamily="34" charset="0"/>
                        </a:rPr>
                        <a:t>Neither agree nor disagree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endParaRPr lang="en-GB" sz="1800" dirty="0">
                        <a:effectLst/>
                        <a:latin typeface="Arial" panose="020B0604020202020204" pitchFamily="34" charset="0"/>
                        <a:cs typeface="Arial" panose="020B0604020202020204" pitchFamily="34" charset="0"/>
                      </a:endParaRPr>
                    </a:p>
                    <a:p>
                      <a:pPr marL="457200" algn="ctr">
                        <a:lnSpc>
                          <a:spcPts val="1500"/>
                        </a:lnSpc>
                      </a:pPr>
                      <a:r>
                        <a:rPr lang="en-GB" sz="1800" dirty="0">
                          <a:effectLst/>
                          <a:latin typeface="Arial" panose="020B0604020202020204" pitchFamily="34" charset="0"/>
                          <a:cs typeface="Arial" panose="020B0604020202020204" pitchFamily="34" charset="0"/>
                        </a:rPr>
                        <a:t>45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dirty="0">
                          <a:effectLst/>
                          <a:latin typeface="Arial" panose="020B0604020202020204" pitchFamily="34" charset="0"/>
                          <a:cs typeface="Arial" panose="020B0604020202020204" pitchFamily="34" charset="0"/>
                        </a:rPr>
                        <a:t>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2567195"/>
                  </a:ext>
                </a:extLst>
              </a:tr>
              <a:tr h="375361">
                <a:tc>
                  <a:txBody>
                    <a:bodyPr/>
                    <a:lstStyle/>
                    <a:p>
                      <a:pPr marL="457200">
                        <a:lnSpc>
                          <a:spcPts val="1500"/>
                        </a:lnSpc>
                      </a:pPr>
                      <a:endParaRPr lang="en-GB" sz="1800" dirty="0">
                        <a:effectLst/>
                        <a:latin typeface="Arial" panose="020B0604020202020204" pitchFamily="34" charset="0"/>
                        <a:cs typeface="Arial" panose="020B0604020202020204" pitchFamily="34" charset="0"/>
                      </a:endParaRPr>
                    </a:p>
                    <a:p>
                      <a:pPr marL="457200">
                        <a:lnSpc>
                          <a:spcPts val="1500"/>
                        </a:lnSpc>
                      </a:pPr>
                      <a:r>
                        <a:rPr lang="en-GB" sz="1800" dirty="0">
                          <a:effectLst/>
                          <a:latin typeface="Arial" panose="020B0604020202020204" pitchFamily="34" charset="0"/>
                          <a:cs typeface="Arial" panose="020B0604020202020204" pitchFamily="34" charset="0"/>
                        </a:rPr>
                        <a:t>Mostly disagree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endParaRPr lang="en-GB" sz="1800" dirty="0">
                        <a:effectLst/>
                        <a:latin typeface="Arial" panose="020B0604020202020204" pitchFamily="34" charset="0"/>
                        <a:cs typeface="Arial" panose="020B0604020202020204" pitchFamily="34" charset="0"/>
                      </a:endParaRPr>
                    </a:p>
                    <a:p>
                      <a:pPr marL="457200" algn="ctr">
                        <a:lnSpc>
                          <a:spcPts val="1500"/>
                        </a:lnSpc>
                      </a:pPr>
                      <a:r>
                        <a:rPr lang="en-GB" sz="1800" dirty="0">
                          <a:effectLst/>
                          <a:latin typeface="Arial" panose="020B0604020202020204" pitchFamily="34" charset="0"/>
                          <a:cs typeface="Arial" panose="020B0604020202020204" pitchFamily="34" charset="0"/>
                        </a:rPr>
                        <a:t>37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dirty="0">
                          <a:effectLst/>
                          <a:latin typeface="Arial" panose="020B0604020202020204" pitchFamily="34" charset="0"/>
                          <a:cs typeface="Arial" panose="020B0604020202020204" pitchFamily="34" charset="0"/>
                        </a:rPr>
                        <a:t>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4519401"/>
                  </a:ext>
                </a:extLst>
              </a:tr>
              <a:tr h="375361">
                <a:tc>
                  <a:txBody>
                    <a:bodyPr/>
                    <a:lstStyle/>
                    <a:p>
                      <a:pPr marL="457200">
                        <a:lnSpc>
                          <a:spcPts val="1500"/>
                        </a:lnSpc>
                      </a:pPr>
                      <a:endParaRPr lang="en-GB" sz="1800" dirty="0">
                        <a:effectLst/>
                        <a:latin typeface="Arial" panose="020B0604020202020204" pitchFamily="34" charset="0"/>
                        <a:cs typeface="Arial" panose="020B0604020202020204" pitchFamily="34" charset="0"/>
                      </a:endParaRPr>
                    </a:p>
                    <a:p>
                      <a:pPr marL="457200">
                        <a:lnSpc>
                          <a:spcPts val="1500"/>
                        </a:lnSpc>
                      </a:pPr>
                      <a:r>
                        <a:rPr lang="en-GB" sz="1800" dirty="0">
                          <a:effectLst/>
                          <a:latin typeface="Arial" panose="020B0604020202020204" pitchFamily="34" charset="0"/>
                          <a:cs typeface="Arial" panose="020B0604020202020204" pitchFamily="34" charset="0"/>
                        </a:rPr>
                        <a:t>Strongly disagree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endParaRPr lang="en-GB" sz="1800" dirty="0">
                        <a:effectLst/>
                        <a:latin typeface="Arial" panose="020B0604020202020204" pitchFamily="34" charset="0"/>
                        <a:cs typeface="Arial" panose="020B0604020202020204" pitchFamily="34" charset="0"/>
                      </a:endParaRPr>
                    </a:p>
                    <a:p>
                      <a:pPr marL="457200" algn="ctr">
                        <a:lnSpc>
                          <a:spcPts val="1500"/>
                        </a:lnSpc>
                      </a:pPr>
                      <a:r>
                        <a:rPr lang="en-GB" sz="1800" dirty="0">
                          <a:effectLst/>
                          <a:latin typeface="Arial" panose="020B0604020202020204" pitchFamily="34" charset="0"/>
                          <a:cs typeface="Arial" panose="020B0604020202020204" pitchFamily="34" charset="0"/>
                        </a:rPr>
                        <a:t>61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dirty="0">
                          <a:effectLst/>
                          <a:latin typeface="Arial" panose="020B0604020202020204" pitchFamily="34" charset="0"/>
                          <a:cs typeface="Arial" panose="020B0604020202020204" pitchFamily="34" charset="0"/>
                        </a:rPr>
                        <a:t>11%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020687"/>
                  </a:ext>
                </a:extLst>
              </a:tr>
              <a:tr h="375361">
                <a:tc>
                  <a:txBody>
                    <a:bodyPr/>
                    <a:lstStyle/>
                    <a:p>
                      <a:pPr marL="457200">
                        <a:lnSpc>
                          <a:spcPts val="1500"/>
                        </a:lnSpc>
                      </a:pPr>
                      <a:endParaRPr lang="en-GB" sz="1800" dirty="0">
                        <a:effectLst/>
                        <a:latin typeface="Arial" panose="020B0604020202020204" pitchFamily="34" charset="0"/>
                        <a:cs typeface="Arial" panose="020B0604020202020204" pitchFamily="34" charset="0"/>
                      </a:endParaRPr>
                    </a:p>
                    <a:p>
                      <a:pPr marL="457200">
                        <a:lnSpc>
                          <a:spcPts val="1500"/>
                        </a:lnSpc>
                      </a:pPr>
                      <a:r>
                        <a:rPr lang="en-GB" sz="1800" dirty="0">
                          <a:effectLst/>
                          <a:latin typeface="Arial" panose="020B0604020202020204" pitchFamily="34" charset="0"/>
                          <a:cs typeface="Arial" panose="020B0604020202020204" pitchFamily="34" charset="0"/>
                        </a:rPr>
                        <a:t>Don't know</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endParaRPr lang="en-GB" sz="1800" dirty="0">
                        <a:effectLst/>
                        <a:latin typeface="Arial" panose="020B0604020202020204" pitchFamily="34" charset="0"/>
                        <a:cs typeface="Arial" panose="020B0604020202020204" pitchFamily="34" charset="0"/>
                      </a:endParaRPr>
                    </a:p>
                    <a:p>
                      <a:pPr marL="457200" algn="ctr">
                        <a:lnSpc>
                          <a:spcPts val="1500"/>
                        </a:lnSpc>
                      </a:pPr>
                      <a:r>
                        <a:rPr lang="en-GB" sz="1800" dirty="0">
                          <a:effectLst/>
                          <a:latin typeface="Arial" panose="020B0604020202020204" pitchFamily="34" charset="0"/>
                          <a:cs typeface="Arial" panose="020B0604020202020204" pitchFamily="34" charset="0"/>
                        </a:rPr>
                        <a:t>16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dirty="0">
                          <a:effectLst/>
                          <a:latin typeface="Arial" panose="020B0604020202020204" pitchFamily="34" charset="0"/>
                          <a:cs typeface="Arial" panose="020B0604020202020204" pitchFamily="34" charset="0"/>
                        </a:rPr>
                        <a:t>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170314"/>
                  </a:ext>
                </a:extLst>
              </a:tr>
              <a:tr h="375361">
                <a:tc>
                  <a:txBody>
                    <a:bodyPr/>
                    <a:lstStyle/>
                    <a:p>
                      <a:pPr marL="457200">
                        <a:lnSpc>
                          <a:spcPts val="1500"/>
                        </a:lnSpc>
                      </a:pPr>
                      <a:endParaRPr lang="en-GB" sz="1800" dirty="0">
                        <a:effectLst/>
                        <a:latin typeface="Arial" panose="020B0604020202020204" pitchFamily="34" charset="0"/>
                        <a:cs typeface="Arial" panose="020B0604020202020204" pitchFamily="34" charset="0"/>
                      </a:endParaRPr>
                    </a:p>
                    <a:p>
                      <a:pPr marL="457200">
                        <a:lnSpc>
                          <a:spcPts val="1500"/>
                        </a:lnSpc>
                      </a:pPr>
                      <a:r>
                        <a:rPr lang="en-GB" sz="1800" dirty="0">
                          <a:effectLst/>
                          <a:latin typeface="Arial" panose="020B0604020202020204" pitchFamily="34" charset="0"/>
                          <a:cs typeface="Arial" panose="020B0604020202020204" pitchFamily="34" charset="0"/>
                        </a:rPr>
                        <a:t>Total</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ts val="1500"/>
                        </a:lnSpc>
                      </a:pPr>
                      <a:endParaRPr lang="en-GB" sz="1800" b="1" dirty="0">
                        <a:effectLst/>
                        <a:latin typeface="Arial" panose="020B0604020202020204" pitchFamily="34" charset="0"/>
                        <a:cs typeface="Arial" panose="020B0604020202020204" pitchFamily="34" charset="0"/>
                      </a:endParaRPr>
                    </a:p>
                    <a:p>
                      <a:pPr marL="457200" algn="ctr">
                        <a:lnSpc>
                          <a:spcPts val="1500"/>
                        </a:lnSpc>
                      </a:pPr>
                      <a:r>
                        <a:rPr lang="en-GB" sz="1800" b="1" dirty="0">
                          <a:effectLst/>
                          <a:latin typeface="Arial" panose="020B0604020202020204" pitchFamily="34" charset="0"/>
                          <a:cs typeface="Arial" panose="020B0604020202020204" pitchFamily="34" charset="0"/>
                        </a:rPr>
                        <a:t>544</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ts val="1500"/>
                        </a:lnSpc>
                        <a:spcAft>
                          <a:spcPts val="1000"/>
                        </a:spcAft>
                      </a:pPr>
                      <a:r>
                        <a:rPr lang="en-GB" sz="1800" b="1" dirty="0">
                          <a:effectLst/>
                          <a:latin typeface="Arial" panose="020B0604020202020204" pitchFamily="34" charset="0"/>
                          <a:cs typeface="Arial" panose="020B0604020202020204" pitchFamily="34" charset="0"/>
                        </a:rPr>
                        <a:t>100%</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8261455"/>
                  </a:ext>
                </a:extLst>
              </a:tr>
            </a:tbl>
          </a:graphicData>
        </a:graphic>
      </p:graphicFrame>
      <p:sp>
        <p:nvSpPr>
          <p:cNvPr id="4" name="Rectangle 1">
            <a:extLst>
              <a:ext uri="{FF2B5EF4-FFF2-40B4-BE49-F238E27FC236}">
                <a16:creationId xmlns:a16="http://schemas.microsoft.com/office/drawing/2014/main" id="{AF2B0A81-4BF7-45B5-A996-3EFDFEE913A8}"/>
              </a:ext>
            </a:extLst>
          </p:cNvPr>
          <p:cNvSpPr>
            <a:spLocks noChangeArrowheads="1"/>
          </p:cNvSpPr>
          <p:nvPr/>
        </p:nvSpPr>
        <p:spPr bwMode="auto">
          <a:xfrm>
            <a:off x="0" y="849415"/>
            <a:ext cx="1188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7:</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Respondents were asked to what extent they agreed or disagreed with the proposal that, where a need is identified which cannot be met through the STLS Core Training Offer, settings / schools may request STLS to design and deliver a chargeable bespoke training package.  </a:t>
            </a: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46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04C9DF-BCA2-48BF-BF5E-99594D1814FE}"/>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C: Core Training Offer:</a:t>
            </a:r>
          </a:p>
        </p:txBody>
      </p:sp>
      <p:graphicFrame>
        <p:nvGraphicFramePr>
          <p:cNvPr id="3" name="Table 2">
            <a:extLst>
              <a:ext uri="{FF2B5EF4-FFF2-40B4-BE49-F238E27FC236}">
                <a16:creationId xmlns:a16="http://schemas.microsoft.com/office/drawing/2014/main" id="{35C6A3A5-1EF5-42AE-808F-9F87964F2791}"/>
              </a:ext>
            </a:extLst>
          </p:cNvPr>
          <p:cNvGraphicFramePr>
            <a:graphicFrameLocks noGrp="1"/>
          </p:cNvGraphicFramePr>
          <p:nvPr>
            <p:extLst>
              <p:ext uri="{D42A27DB-BD31-4B8C-83A1-F6EECF244321}">
                <p14:modId xmlns:p14="http://schemas.microsoft.com/office/powerpoint/2010/main" val="2851059090"/>
              </p:ext>
            </p:extLst>
          </p:nvPr>
        </p:nvGraphicFramePr>
        <p:xfrm>
          <a:off x="5196840" y="575098"/>
          <a:ext cx="6995160" cy="6264458"/>
        </p:xfrm>
        <a:graphic>
          <a:graphicData uri="http://schemas.openxmlformats.org/drawingml/2006/table">
            <a:tbl>
              <a:tblPr firstRow="1" firstCol="1" bandRow="1">
                <a:tableStyleId>{5C22544A-7EE6-4342-B048-85BDC9FD1C3A}</a:tableStyleId>
              </a:tblPr>
              <a:tblGrid>
                <a:gridCol w="4754880">
                  <a:extLst>
                    <a:ext uri="{9D8B030D-6E8A-4147-A177-3AD203B41FA5}">
                      <a16:colId xmlns:a16="http://schemas.microsoft.com/office/drawing/2014/main" val="2310996757"/>
                    </a:ext>
                  </a:extLst>
                </a:gridCol>
                <a:gridCol w="1268730">
                  <a:extLst>
                    <a:ext uri="{9D8B030D-6E8A-4147-A177-3AD203B41FA5}">
                      <a16:colId xmlns:a16="http://schemas.microsoft.com/office/drawing/2014/main" val="930197044"/>
                    </a:ext>
                  </a:extLst>
                </a:gridCol>
                <a:gridCol w="971550">
                  <a:extLst>
                    <a:ext uri="{9D8B030D-6E8A-4147-A177-3AD203B41FA5}">
                      <a16:colId xmlns:a16="http://schemas.microsoft.com/office/drawing/2014/main" val="1797010637"/>
                    </a:ext>
                  </a:extLst>
                </a:gridCol>
              </a:tblGrid>
              <a:tr h="292764">
                <a:tc>
                  <a:txBody>
                    <a:bodyPr/>
                    <a:lstStyle/>
                    <a:p>
                      <a:pPr marL="457200">
                        <a:lnSpc>
                          <a:spcPts val="1500"/>
                        </a:lnSpc>
                      </a:pPr>
                      <a:r>
                        <a:rPr lang="en-GB" sz="1400">
                          <a:effectLst/>
                        </a:rPr>
                        <a:t>Suggestions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pPr>
                      <a:r>
                        <a:rPr lang="en-GB" sz="1400" dirty="0">
                          <a:effectLst/>
                        </a:rPr>
                        <a:t>No. of mentions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844839506"/>
                  </a:ext>
                </a:extLst>
              </a:tr>
              <a:tr h="261984">
                <a:tc>
                  <a:txBody>
                    <a:bodyPr/>
                    <a:lstStyle/>
                    <a:p>
                      <a:pPr marL="457200">
                        <a:lnSpc>
                          <a:spcPts val="1500"/>
                        </a:lnSpc>
                      </a:pPr>
                      <a:r>
                        <a:rPr lang="en-GB" sz="1400" dirty="0">
                          <a:effectLst/>
                        </a:rPr>
                        <a:t>Pre and post questionnaires for parents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17</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1511390560"/>
                  </a:ext>
                </a:extLst>
              </a:tr>
              <a:tr h="296339">
                <a:tc>
                  <a:txBody>
                    <a:bodyPr/>
                    <a:lstStyle/>
                    <a:p>
                      <a:pPr marL="457200">
                        <a:lnSpc>
                          <a:spcPts val="1500"/>
                        </a:lnSpc>
                      </a:pPr>
                      <a:r>
                        <a:rPr lang="en-GB" sz="1400">
                          <a:effectLst/>
                        </a:rPr>
                        <a:t>Ask parents/ Listen to parents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15</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4182500508"/>
                  </a:ext>
                </a:extLst>
              </a:tr>
              <a:tr h="491425">
                <a:tc>
                  <a:txBody>
                    <a:bodyPr/>
                    <a:lstStyle/>
                    <a:p>
                      <a:pPr marL="457200">
                        <a:lnSpc>
                          <a:spcPts val="1500"/>
                        </a:lnSpc>
                      </a:pPr>
                      <a:r>
                        <a:rPr lang="en-GB" sz="1400" dirty="0">
                          <a:effectLst/>
                        </a:rPr>
                        <a:t>Single point of contact or dedicated co-ordinator for help and support to parents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15</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2858959458"/>
                  </a:ext>
                </a:extLst>
              </a:tr>
              <a:tr h="491425">
                <a:tc>
                  <a:txBody>
                    <a:bodyPr/>
                    <a:lstStyle/>
                    <a:p>
                      <a:pPr marL="457200">
                        <a:lnSpc>
                          <a:spcPts val="1500"/>
                        </a:lnSpc>
                      </a:pPr>
                      <a:r>
                        <a:rPr lang="en-GB" sz="1400" dirty="0">
                          <a:effectLst/>
                        </a:rPr>
                        <a:t>Blended training approaches for parents - face to face and online real time/ recorded webinars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14</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10%</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4166008893"/>
                  </a:ext>
                </a:extLst>
              </a:tr>
              <a:tr h="252431">
                <a:tc>
                  <a:txBody>
                    <a:bodyPr/>
                    <a:lstStyle/>
                    <a:p>
                      <a:pPr marL="457200">
                        <a:lnSpc>
                          <a:spcPts val="1500"/>
                        </a:lnSpc>
                      </a:pPr>
                      <a:r>
                        <a:rPr lang="en-GB" sz="1400" dirty="0">
                          <a:effectLst/>
                        </a:rPr>
                        <a:t>Existing good practice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14</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10%</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2918741961"/>
                  </a:ext>
                </a:extLst>
              </a:tr>
              <a:tr h="287561">
                <a:tc>
                  <a:txBody>
                    <a:bodyPr/>
                    <a:lstStyle/>
                    <a:p>
                      <a:pPr marL="457200">
                        <a:lnSpc>
                          <a:spcPts val="1500"/>
                        </a:lnSpc>
                      </a:pPr>
                      <a:r>
                        <a:rPr lang="en-GB" sz="1400" dirty="0">
                          <a:effectLst/>
                        </a:rPr>
                        <a:t>SENCO/ School</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13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9%</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3660973094"/>
                  </a:ext>
                </a:extLst>
              </a:tr>
              <a:tr h="287561">
                <a:tc>
                  <a:txBody>
                    <a:bodyPr/>
                    <a:lstStyle/>
                    <a:p>
                      <a:pPr marL="457200">
                        <a:lnSpc>
                          <a:spcPts val="1500"/>
                        </a:lnSpc>
                      </a:pPr>
                      <a:r>
                        <a:rPr lang="en-GB" sz="1400">
                          <a:effectLst/>
                        </a:rPr>
                        <a:t>Parent forums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12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9%</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2457940229"/>
                  </a:ext>
                </a:extLst>
              </a:tr>
              <a:tr h="287561">
                <a:tc>
                  <a:txBody>
                    <a:bodyPr/>
                    <a:lstStyle/>
                    <a:p>
                      <a:pPr marL="457200">
                        <a:lnSpc>
                          <a:spcPts val="1500"/>
                        </a:lnSpc>
                      </a:pPr>
                      <a:r>
                        <a:rPr lang="en-GB" sz="1400">
                          <a:effectLst/>
                        </a:rPr>
                        <a:t>Kent PACT/ We are Beams/ IASK/ Space2BMe</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dirty="0">
                          <a:effectLst/>
                        </a:rPr>
                        <a:t>10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7%</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1186980536"/>
                  </a:ext>
                </a:extLst>
              </a:tr>
              <a:tr h="287561">
                <a:tc>
                  <a:txBody>
                    <a:bodyPr/>
                    <a:lstStyle/>
                    <a:p>
                      <a:pPr marL="457200">
                        <a:lnSpc>
                          <a:spcPts val="1500"/>
                        </a:lnSpc>
                      </a:pPr>
                      <a:r>
                        <a:rPr lang="en-GB" sz="1400" dirty="0">
                          <a:effectLst/>
                        </a:rPr>
                        <a:t>Informal coffee drop-ins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6</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4%</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2187203103"/>
                  </a:ext>
                </a:extLst>
              </a:tr>
              <a:tr h="491425">
                <a:tc>
                  <a:txBody>
                    <a:bodyPr/>
                    <a:lstStyle/>
                    <a:p>
                      <a:pPr marL="457200">
                        <a:lnSpc>
                          <a:spcPts val="1500"/>
                        </a:lnSpc>
                      </a:pPr>
                      <a:r>
                        <a:rPr lang="en-GB" sz="1400">
                          <a:effectLst/>
                        </a:rPr>
                        <a:t>Feedback method to interact with Service and clear route to escalate issues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5</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4%</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3621270733"/>
                  </a:ext>
                </a:extLst>
              </a:tr>
              <a:tr h="287561">
                <a:tc>
                  <a:txBody>
                    <a:bodyPr/>
                    <a:lstStyle/>
                    <a:p>
                      <a:pPr marL="457200">
                        <a:lnSpc>
                          <a:spcPts val="1500"/>
                        </a:lnSpc>
                      </a:pPr>
                      <a:r>
                        <a:rPr lang="en-GB" sz="1400" dirty="0">
                          <a:effectLst/>
                        </a:rPr>
                        <a:t>Allow referrals to LIFT by parents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4</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2427778610"/>
                  </a:ext>
                </a:extLst>
              </a:tr>
              <a:tr h="287561">
                <a:tc>
                  <a:txBody>
                    <a:bodyPr/>
                    <a:lstStyle/>
                    <a:p>
                      <a:pPr marL="457200">
                        <a:lnSpc>
                          <a:spcPts val="1500"/>
                        </a:lnSpc>
                      </a:pPr>
                      <a:r>
                        <a:rPr lang="en-GB" sz="1400">
                          <a:effectLst/>
                        </a:rPr>
                        <a:t>Separate countywide service to train parents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4</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2978779012"/>
                  </a:ext>
                </a:extLst>
              </a:tr>
              <a:tr h="287561">
                <a:tc>
                  <a:txBody>
                    <a:bodyPr/>
                    <a:lstStyle/>
                    <a:p>
                      <a:pPr marL="457200">
                        <a:lnSpc>
                          <a:spcPts val="1500"/>
                        </a:lnSpc>
                      </a:pPr>
                      <a:r>
                        <a:rPr lang="en-GB" sz="1400" dirty="0">
                          <a:effectLst/>
                        </a:rPr>
                        <a:t>More awareness and sharing of information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4181640411"/>
                  </a:ext>
                </a:extLst>
              </a:tr>
              <a:tr h="491425">
                <a:tc>
                  <a:txBody>
                    <a:bodyPr/>
                    <a:lstStyle/>
                    <a:p>
                      <a:pPr marL="457200">
                        <a:lnSpc>
                          <a:spcPts val="1500"/>
                        </a:lnSpc>
                      </a:pPr>
                      <a:r>
                        <a:rPr lang="en-GB" sz="1400" dirty="0">
                          <a:effectLst/>
                        </a:rPr>
                        <a:t>Co-ordinated support and training from healthcare and social care available to parents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2853255366"/>
                  </a:ext>
                </a:extLst>
              </a:tr>
              <a:tr h="287561">
                <a:tc>
                  <a:txBody>
                    <a:bodyPr/>
                    <a:lstStyle/>
                    <a:p>
                      <a:pPr marL="457200">
                        <a:lnSpc>
                          <a:spcPts val="1500"/>
                        </a:lnSpc>
                      </a:pPr>
                      <a:r>
                        <a:rPr lang="en-GB" sz="1400" dirty="0">
                          <a:effectLst/>
                        </a:rPr>
                        <a:t>Less education speak!</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262742664"/>
                  </a:ext>
                </a:extLst>
              </a:tr>
              <a:tr h="287561">
                <a:tc>
                  <a:txBody>
                    <a:bodyPr/>
                    <a:lstStyle/>
                    <a:p>
                      <a:pPr marL="457200">
                        <a:lnSpc>
                          <a:spcPts val="1500"/>
                        </a:lnSpc>
                      </a:pPr>
                      <a:r>
                        <a:rPr lang="en-GB" sz="1400" dirty="0">
                          <a:effectLst/>
                        </a:rPr>
                        <a:t>Parents on the LIFT Executive Board</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390863329"/>
                  </a:ext>
                </a:extLst>
              </a:tr>
              <a:tr h="287561">
                <a:tc>
                  <a:txBody>
                    <a:bodyPr/>
                    <a:lstStyle/>
                    <a:p>
                      <a:pPr marL="457200">
                        <a:lnSpc>
                          <a:spcPts val="1500"/>
                        </a:lnSpc>
                      </a:pPr>
                      <a:r>
                        <a:rPr lang="en-GB" sz="1400" dirty="0">
                          <a:effectLst/>
                        </a:rPr>
                        <a:t>Targeted telephone conversations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1923838340"/>
                  </a:ext>
                </a:extLst>
              </a:tr>
              <a:tr h="231394">
                <a:tc>
                  <a:txBody>
                    <a:bodyPr/>
                    <a:lstStyle/>
                    <a:p>
                      <a:pPr marL="457200">
                        <a:lnSpc>
                          <a:spcPts val="1500"/>
                        </a:lnSpc>
                      </a:pPr>
                      <a:r>
                        <a:rPr lang="en-GB" sz="1400" dirty="0">
                          <a:effectLst/>
                        </a:rPr>
                        <a:t>Total</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nchor="ctr"/>
                </a:tc>
                <a:tc>
                  <a:txBody>
                    <a:bodyPr/>
                    <a:lstStyle/>
                    <a:p>
                      <a:pPr marL="457200" algn="ctr">
                        <a:lnSpc>
                          <a:spcPts val="1500"/>
                        </a:lnSpc>
                      </a:pPr>
                      <a:r>
                        <a:rPr lang="en-GB" sz="1400" b="1" dirty="0">
                          <a:effectLst/>
                        </a:rPr>
                        <a:t>140</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tc>
                  <a:txBody>
                    <a:bodyPr/>
                    <a:lstStyle/>
                    <a:p>
                      <a:pPr marL="457200" algn="ctr">
                        <a:lnSpc>
                          <a:spcPts val="1500"/>
                        </a:lnSpc>
                        <a:spcAft>
                          <a:spcPts val="1000"/>
                        </a:spcAft>
                      </a:pPr>
                      <a:r>
                        <a:rPr lang="en-GB" sz="1400" b="1" dirty="0">
                          <a:effectLst/>
                        </a:rPr>
                        <a:t>100%</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1535" marR="41535" marT="0" marB="0"/>
                </a:tc>
                <a:extLst>
                  <a:ext uri="{0D108BD9-81ED-4DB2-BD59-A6C34878D82A}">
                    <a16:rowId xmlns:a16="http://schemas.microsoft.com/office/drawing/2014/main" val="707838507"/>
                  </a:ext>
                </a:extLst>
              </a:tr>
            </a:tbl>
          </a:graphicData>
        </a:graphic>
      </p:graphicFrame>
      <p:sp>
        <p:nvSpPr>
          <p:cNvPr id="4" name="Rectangle 1">
            <a:extLst>
              <a:ext uri="{FF2B5EF4-FFF2-40B4-BE49-F238E27FC236}">
                <a16:creationId xmlns:a16="http://schemas.microsoft.com/office/drawing/2014/main" id="{A5505F03-95F4-4AEE-BAF3-B3D0317DD395}"/>
              </a:ext>
            </a:extLst>
          </p:cNvPr>
          <p:cNvSpPr>
            <a:spLocks noChangeArrowheads="1"/>
          </p:cNvSpPr>
          <p:nvPr/>
        </p:nvSpPr>
        <p:spPr bwMode="auto">
          <a:xfrm>
            <a:off x="291468" y="858787"/>
            <a:ext cx="461390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Voice of parents/ carers </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Feedback from parents and carers of children and young people with SEND indicates that their access to training varies greatly and the offer to parents needs to be equitable and available at different times during the year.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8:</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Respondents were asked to use a free text box to share any suggestions to further involve the voice of parents/carers in developing and quality assuring the training offer specifically for parents/ carers.  There were 140 suggestions for this question.  These have been grouped into theme.</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384F275-D236-4D7F-A2E9-AFB46923A55C}"/>
              </a:ext>
            </a:extLst>
          </p:cNvPr>
          <p:cNvSpPr>
            <a:spLocks noChangeArrowheads="1"/>
          </p:cNvSpPr>
          <p:nvPr/>
        </p:nvSpPr>
        <p:spPr bwMode="auto">
          <a:xfrm>
            <a:off x="4198938" y="336550"/>
            <a:ext cx="4022725"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3638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C5B9E-7CB1-49B8-A6E9-B71CB30D2B42}"/>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C: Core Training Offer:</a:t>
            </a:r>
          </a:p>
        </p:txBody>
      </p:sp>
      <p:graphicFrame>
        <p:nvGraphicFramePr>
          <p:cNvPr id="3" name="Table 2">
            <a:extLst>
              <a:ext uri="{FF2B5EF4-FFF2-40B4-BE49-F238E27FC236}">
                <a16:creationId xmlns:a16="http://schemas.microsoft.com/office/drawing/2014/main" id="{219DEBED-8BA3-4C34-A62B-58402E90DFB1}"/>
              </a:ext>
            </a:extLst>
          </p:cNvPr>
          <p:cNvGraphicFramePr>
            <a:graphicFrameLocks noGrp="1"/>
          </p:cNvGraphicFramePr>
          <p:nvPr>
            <p:extLst>
              <p:ext uri="{D42A27DB-BD31-4B8C-83A1-F6EECF244321}">
                <p14:modId xmlns:p14="http://schemas.microsoft.com/office/powerpoint/2010/main" val="3517561111"/>
              </p:ext>
            </p:extLst>
          </p:nvPr>
        </p:nvGraphicFramePr>
        <p:xfrm>
          <a:off x="324976" y="1990646"/>
          <a:ext cx="11411275" cy="4522886"/>
        </p:xfrm>
        <a:graphic>
          <a:graphicData uri="http://schemas.openxmlformats.org/drawingml/2006/table">
            <a:tbl>
              <a:tblPr firstRow="1" firstCol="1" bandRow="1">
                <a:tableStyleId>{5C22544A-7EE6-4342-B048-85BDC9FD1C3A}</a:tableStyleId>
              </a:tblPr>
              <a:tblGrid>
                <a:gridCol w="7835414">
                  <a:extLst>
                    <a:ext uri="{9D8B030D-6E8A-4147-A177-3AD203B41FA5}">
                      <a16:colId xmlns:a16="http://schemas.microsoft.com/office/drawing/2014/main" val="3263714349"/>
                    </a:ext>
                  </a:extLst>
                </a:gridCol>
                <a:gridCol w="1702619">
                  <a:extLst>
                    <a:ext uri="{9D8B030D-6E8A-4147-A177-3AD203B41FA5}">
                      <a16:colId xmlns:a16="http://schemas.microsoft.com/office/drawing/2014/main" val="301374568"/>
                    </a:ext>
                  </a:extLst>
                </a:gridCol>
                <a:gridCol w="1873242">
                  <a:extLst>
                    <a:ext uri="{9D8B030D-6E8A-4147-A177-3AD203B41FA5}">
                      <a16:colId xmlns:a16="http://schemas.microsoft.com/office/drawing/2014/main" val="1810304676"/>
                    </a:ext>
                  </a:extLst>
                </a:gridCol>
              </a:tblGrid>
              <a:tr h="1542734">
                <a:tc gridSpan="3">
                  <a:txBody>
                    <a:bodyPr/>
                    <a:lstStyle/>
                    <a:p>
                      <a:pPr marL="457200">
                        <a:lnSpc>
                          <a:spcPts val="1500"/>
                        </a:lnSpc>
                        <a:spcAft>
                          <a:spcPts val="1000"/>
                        </a:spcAft>
                      </a:pPr>
                      <a:endParaRPr lang="en-GB" sz="1800" dirty="0">
                        <a:effectLst/>
                      </a:endParaRPr>
                    </a:p>
                    <a:p>
                      <a:pPr marL="457200">
                        <a:lnSpc>
                          <a:spcPts val="2500"/>
                        </a:lnSpc>
                        <a:spcAft>
                          <a:spcPts val="1000"/>
                        </a:spcAft>
                      </a:pPr>
                      <a:r>
                        <a:rPr lang="en-GB" sz="2400" dirty="0">
                          <a:effectLst/>
                        </a:rPr>
                        <a:t>Key message:  82% of the respondents either agreed or strongly agreed that Specialist Teachers must maintain high level of specialist knowledge through accredited qualifications and membership of national bodies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2188424"/>
                  </a:ext>
                </a:extLst>
              </a:tr>
              <a:tr h="372519">
                <a:tc>
                  <a:txBody>
                    <a:bodyPr/>
                    <a:lstStyle/>
                    <a:p>
                      <a:pPr marL="457200">
                        <a:lnSpc>
                          <a:spcPts val="1500"/>
                        </a:lnSpc>
                      </a:pPr>
                      <a:r>
                        <a:rPr lang="en-GB" sz="1800" dirty="0">
                          <a:effectLst/>
                        </a:rPr>
                        <a:t>Specialist Teacher Qualifications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dirty="0">
                          <a:effectLst/>
                        </a:rPr>
                        <a:t>No.</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dirty="0">
                          <a:effectLst/>
                        </a:rPr>
                        <a: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1445075"/>
                  </a:ext>
                </a:extLst>
              </a:tr>
              <a:tr h="372519">
                <a:tc>
                  <a:txBody>
                    <a:bodyPr/>
                    <a:lstStyle/>
                    <a:p>
                      <a:pPr marL="457200">
                        <a:lnSpc>
                          <a:spcPts val="1500"/>
                        </a:lnSpc>
                      </a:pPr>
                      <a:r>
                        <a:rPr lang="en-GB" sz="1800" dirty="0">
                          <a:effectLst/>
                        </a:rPr>
                        <a:t>Strongly agree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235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dirty="0">
                          <a:effectLst/>
                        </a:rPr>
                        <a:t>44%</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9149942"/>
                  </a:ext>
                </a:extLst>
              </a:tr>
              <a:tr h="372519">
                <a:tc>
                  <a:txBody>
                    <a:bodyPr/>
                    <a:lstStyle/>
                    <a:p>
                      <a:pPr marL="457200">
                        <a:lnSpc>
                          <a:spcPts val="1500"/>
                        </a:lnSpc>
                      </a:pPr>
                      <a:r>
                        <a:rPr lang="en-GB" sz="1800">
                          <a:effectLst/>
                        </a:rPr>
                        <a:t>Mostly 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dirty="0">
                          <a:effectLst/>
                        </a:rPr>
                        <a:t>205</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dirty="0">
                          <a:effectLst/>
                        </a:rPr>
                        <a:t>38%</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5297040"/>
                  </a:ext>
                </a:extLst>
              </a:tr>
              <a:tr h="372519">
                <a:tc>
                  <a:txBody>
                    <a:bodyPr/>
                    <a:lstStyle/>
                    <a:p>
                      <a:pPr marL="457200">
                        <a:lnSpc>
                          <a:spcPts val="1500"/>
                        </a:lnSpc>
                      </a:pPr>
                      <a:r>
                        <a:rPr lang="en-GB" sz="1800">
                          <a:effectLst/>
                        </a:rPr>
                        <a:t>Neither agree nor disagree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69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13%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6043669"/>
                  </a:ext>
                </a:extLst>
              </a:tr>
              <a:tr h="372519">
                <a:tc>
                  <a:txBody>
                    <a:bodyPr/>
                    <a:lstStyle/>
                    <a:p>
                      <a:pPr marL="457200">
                        <a:lnSpc>
                          <a:spcPts val="1500"/>
                        </a:lnSpc>
                      </a:pPr>
                      <a:r>
                        <a:rPr lang="en-GB" sz="1800">
                          <a:effectLst/>
                        </a:rPr>
                        <a:t>Mostly disagree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18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2830578"/>
                  </a:ext>
                </a:extLst>
              </a:tr>
              <a:tr h="372519">
                <a:tc>
                  <a:txBody>
                    <a:bodyPr/>
                    <a:lstStyle/>
                    <a:p>
                      <a:pPr marL="457200">
                        <a:lnSpc>
                          <a:spcPts val="1500"/>
                        </a:lnSpc>
                      </a:pPr>
                      <a:r>
                        <a:rPr lang="en-GB" sz="1800">
                          <a:effectLst/>
                        </a:rPr>
                        <a:t>Strongly disagree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6</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16981"/>
                  </a:ext>
                </a:extLst>
              </a:tr>
              <a:tr h="372519">
                <a:tc>
                  <a:txBody>
                    <a:bodyPr/>
                    <a:lstStyle/>
                    <a:p>
                      <a:pPr marL="457200">
                        <a:lnSpc>
                          <a:spcPts val="1500"/>
                        </a:lnSpc>
                      </a:pPr>
                      <a:r>
                        <a:rPr lang="en-GB" sz="1800">
                          <a:effectLst/>
                        </a:rPr>
                        <a:t>Don't know</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7</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753508"/>
                  </a:ext>
                </a:extLst>
              </a:tr>
              <a:tr h="372519">
                <a:tc>
                  <a:txBody>
                    <a:bodyPr/>
                    <a:lstStyle/>
                    <a:p>
                      <a:pPr marL="457200">
                        <a:lnSpc>
                          <a:spcPts val="1500"/>
                        </a:lnSpc>
                      </a:pPr>
                      <a:r>
                        <a:rPr lang="en-GB" sz="1800" dirty="0">
                          <a:effectLst/>
                        </a:rPr>
                        <a:t>Total</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b="1" dirty="0">
                          <a:effectLst/>
                        </a:rPr>
                        <a:t>540</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b="1" dirty="0">
                          <a:effectLst/>
                        </a:rPr>
                        <a:t>100%</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0864450"/>
                  </a:ext>
                </a:extLst>
              </a:tr>
            </a:tbl>
          </a:graphicData>
        </a:graphic>
      </p:graphicFrame>
      <p:sp>
        <p:nvSpPr>
          <p:cNvPr id="4" name="Rectangle 1">
            <a:extLst>
              <a:ext uri="{FF2B5EF4-FFF2-40B4-BE49-F238E27FC236}">
                <a16:creationId xmlns:a16="http://schemas.microsoft.com/office/drawing/2014/main" id="{C4AC52CF-96F1-4806-9F97-5D58D047FF29}"/>
              </a:ext>
            </a:extLst>
          </p:cNvPr>
          <p:cNvSpPr>
            <a:spLocks noChangeArrowheads="1"/>
          </p:cNvSpPr>
          <p:nvPr/>
        </p:nvSpPr>
        <p:spPr bwMode="auto">
          <a:xfrm>
            <a:off x="150248" y="1067316"/>
            <a:ext cx="114112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9:</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Respondents were asked to what extent they agreed or disagreed with the proposal that Specialist Teachers should have, or be working towards, relevant high levels of accredited qualification in at least one area of SEND, maintained through continuous professional development</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443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02C3AA-D9B9-4C4C-979C-5CE565537103}"/>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D: Communication and Engagement:</a:t>
            </a:r>
          </a:p>
        </p:txBody>
      </p:sp>
      <p:graphicFrame>
        <p:nvGraphicFramePr>
          <p:cNvPr id="3" name="Table 2">
            <a:extLst>
              <a:ext uri="{FF2B5EF4-FFF2-40B4-BE49-F238E27FC236}">
                <a16:creationId xmlns:a16="http://schemas.microsoft.com/office/drawing/2014/main" id="{FFE4FEB1-9FEA-4C20-B74C-2A1268A0DE28}"/>
              </a:ext>
            </a:extLst>
          </p:cNvPr>
          <p:cNvGraphicFramePr>
            <a:graphicFrameLocks noGrp="1"/>
          </p:cNvGraphicFramePr>
          <p:nvPr>
            <p:extLst>
              <p:ext uri="{D42A27DB-BD31-4B8C-83A1-F6EECF244321}">
                <p14:modId xmlns:p14="http://schemas.microsoft.com/office/powerpoint/2010/main" val="638595695"/>
              </p:ext>
            </p:extLst>
          </p:nvPr>
        </p:nvGraphicFramePr>
        <p:xfrm>
          <a:off x="4546950" y="1342491"/>
          <a:ext cx="7394776" cy="4523247"/>
        </p:xfrm>
        <a:graphic>
          <a:graphicData uri="http://schemas.openxmlformats.org/drawingml/2006/table">
            <a:tbl>
              <a:tblPr firstRow="1" firstCol="1" bandRow="1">
                <a:tableStyleId>{5C22544A-7EE6-4342-B048-85BDC9FD1C3A}</a:tableStyleId>
              </a:tblPr>
              <a:tblGrid>
                <a:gridCol w="4772661">
                  <a:extLst>
                    <a:ext uri="{9D8B030D-6E8A-4147-A177-3AD203B41FA5}">
                      <a16:colId xmlns:a16="http://schemas.microsoft.com/office/drawing/2014/main" val="2026393974"/>
                    </a:ext>
                  </a:extLst>
                </a:gridCol>
                <a:gridCol w="1505785">
                  <a:extLst>
                    <a:ext uri="{9D8B030D-6E8A-4147-A177-3AD203B41FA5}">
                      <a16:colId xmlns:a16="http://schemas.microsoft.com/office/drawing/2014/main" val="3622026449"/>
                    </a:ext>
                  </a:extLst>
                </a:gridCol>
                <a:gridCol w="1116330">
                  <a:extLst>
                    <a:ext uri="{9D8B030D-6E8A-4147-A177-3AD203B41FA5}">
                      <a16:colId xmlns:a16="http://schemas.microsoft.com/office/drawing/2014/main" val="857844898"/>
                    </a:ext>
                  </a:extLst>
                </a:gridCol>
              </a:tblGrid>
              <a:tr h="718694">
                <a:tc>
                  <a:txBody>
                    <a:bodyPr/>
                    <a:lstStyle/>
                    <a:p>
                      <a:pPr marL="457200">
                        <a:lnSpc>
                          <a:spcPts val="1500"/>
                        </a:lnSpc>
                      </a:pPr>
                      <a:endParaRPr lang="en-GB" sz="1400" dirty="0">
                        <a:effectLst/>
                      </a:endParaRPr>
                    </a:p>
                    <a:p>
                      <a:pPr marL="457200">
                        <a:lnSpc>
                          <a:spcPts val="1500"/>
                        </a:lnSpc>
                      </a:pPr>
                      <a:r>
                        <a:rPr lang="en-GB" sz="1400" dirty="0">
                          <a:effectLst/>
                        </a:rPr>
                        <a:t>Suggestions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pPr>
                      <a:r>
                        <a:rPr lang="en-GB" sz="1400" dirty="0">
                          <a:effectLst/>
                        </a:rPr>
                        <a:t>No. of mentions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2869092434"/>
                  </a:ext>
                </a:extLst>
              </a:tr>
              <a:tr h="259105">
                <a:tc>
                  <a:txBody>
                    <a:bodyPr/>
                    <a:lstStyle/>
                    <a:p>
                      <a:pPr marL="457200">
                        <a:lnSpc>
                          <a:spcPts val="1500"/>
                        </a:lnSpc>
                      </a:pPr>
                      <a:r>
                        <a:rPr lang="en-GB" sz="1400">
                          <a:effectLst/>
                        </a:rPr>
                        <a:t>Parents to have decision-making ability in core processes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30</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23%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608686571"/>
                  </a:ext>
                </a:extLst>
              </a:tr>
              <a:tr h="234100">
                <a:tc>
                  <a:txBody>
                    <a:bodyPr/>
                    <a:lstStyle/>
                    <a:p>
                      <a:pPr marL="457200">
                        <a:lnSpc>
                          <a:spcPts val="1500"/>
                        </a:lnSpc>
                      </a:pPr>
                      <a:r>
                        <a:rPr lang="en-GB" sz="1400">
                          <a:effectLst/>
                        </a:rPr>
                        <a:t>Existing good practice</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23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18%</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1763260347"/>
                  </a:ext>
                </a:extLst>
              </a:tr>
              <a:tr h="234100">
                <a:tc>
                  <a:txBody>
                    <a:bodyPr/>
                    <a:lstStyle/>
                    <a:p>
                      <a:pPr marL="457200">
                        <a:lnSpc>
                          <a:spcPts val="1500"/>
                        </a:lnSpc>
                      </a:pPr>
                      <a:r>
                        <a:rPr lang="en-GB" sz="1400">
                          <a:effectLst/>
                        </a:rPr>
                        <a:t>Robust communication processes to be developed and implemented</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20</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15%</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2271547691"/>
                  </a:ext>
                </a:extLst>
              </a:tr>
              <a:tr h="234100">
                <a:tc>
                  <a:txBody>
                    <a:bodyPr/>
                    <a:lstStyle/>
                    <a:p>
                      <a:pPr marL="457200">
                        <a:lnSpc>
                          <a:spcPts val="1500"/>
                        </a:lnSpc>
                      </a:pPr>
                      <a:r>
                        <a:rPr lang="en-GB" sz="1400">
                          <a:effectLst/>
                        </a:rPr>
                        <a:t>Single point of contact</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17</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13%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3422425975"/>
                  </a:ext>
                </a:extLst>
              </a:tr>
              <a:tr h="234100">
                <a:tc>
                  <a:txBody>
                    <a:bodyPr/>
                    <a:lstStyle/>
                    <a:p>
                      <a:pPr marL="457200">
                        <a:lnSpc>
                          <a:spcPts val="1500"/>
                        </a:lnSpc>
                      </a:pPr>
                      <a:r>
                        <a:rPr lang="en-GB" sz="1400">
                          <a:effectLst/>
                        </a:rPr>
                        <a:t>Better use of technology and social media</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11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8%</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4238965255"/>
                  </a:ext>
                </a:extLst>
              </a:tr>
              <a:tr h="234100">
                <a:tc>
                  <a:txBody>
                    <a:bodyPr/>
                    <a:lstStyle/>
                    <a:p>
                      <a:pPr marL="457200">
                        <a:lnSpc>
                          <a:spcPts val="1500"/>
                        </a:lnSpc>
                      </a:pPr>
                      <a:r>
                        <a:rPr lang="en-GB" sz="1400">
                          <a:effectLst/>
                        </a:rPr>
                        <a:t>Improved multi-agency communication</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10</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8%</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2818783653"/>
                  </a:ext>
                </a:extLst>
              </a:tr>
              <a:tr h="234100">
                <a:tc>
                  <a:txBody>
                    <a:bodyPr/>
                    <a:lstStyle/>
                    <a:p>
                      <a:pPr marL="457200">
                        <a:lnSpc>
                          <a:spcPts val="1500"/>
                        </a:lnSpc>
                      </a:pPr>
                      <a:r>
                        <a:rPr lang="en-GB" sz="1400">
                          <a:effectLst/>
                        </a:rPr>
                        <a:t>Use accessible language</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5</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4%</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1091066568"/>
                  </a:ext>
                </a:extLst>
              </a:tr>
              <a:tr h="234100">
                <a:tc>
                  <a:txBody>
                    <a:bodyPr/>
                    <a:lstStyle/>
                    <a:p>
                      <a:pPr marL="457200">
                        <a:lnSpc>
                          <a:spcPts val="1500"/>
                        </a:lnSpc>
                      </a:pPr>
                      <a:r>
                        <a:rPr lang="en-GB" sz="1400">
                          <a:effectLst/>
                        </a:rPr>
                        <a:t>Local provision improves communication</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4</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2323015137"/>
                  </a:ext>
                </a:extLst>
              </a:tr>
              <a:tr h="234100">
                <a:tc>
                  <a:txBody>
                    <a:bodyPr/>
                    <a:lstStyle/>
                    <a:p>
                      <a:pPr marL="457200">
                        <a:lnSpc>
                          <a:spcPts val="1500"/>
                        </a:lnSpc>
                      </a:pPr>
                      <a:r>
                        <a:rPr lang="en-GB" sz="1400">
                          <a:effectLst/>
                        </a:rPr>
                        <a:t>High caseloads hinder communication</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3</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1508915820"/>
                  </a:ext>
                </a:extLst>
              </a:tr>
              <a:tr h="234100">
                <a:tc>
                  <a:txBody>
                    <a:bodyPr/>
                    <a:lstStyle/>
                    <a:p>
                      <a:pPr marL="457200">
                        <a:lnSpc>
                          <a:spcPts val="1500"/>
                        </a:lnSpc>
                      </a:pPr>
                      <a:r>
                        <a:rPr lang="en-GB" sz="1400">
                          <a:effectLst/>
                        </a:rPr>
                        <a:t>Directory of local services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169121115"/>
                  </a:ext>
                </a:extLst>
              </a:tr>
              <a:tr h="234100">
                <a:tc>
                  <a:txBody>
                    <a:bodyPr/>
                    <a:lstStyle/>
                    <a:p>
                      <a:pPr marL="457200">
                        <a:lnSpc>
                          <a:spcPts val="1500"/>
                        </a:lnSpc>
                      </a:pPr>
                      <a:r>
                        <a:rPr lang="en-GB" sz="1400">
                          <a:effectLst/>
                        </a:rPr>
                        <a:t>Not Kelsi</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2%</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1807475887"/>
                  </a:ext>
                </a:extLst>
              </a:tr>
              <a:tr h="234100">
                <a:tc>
                  <a:txBody>
                    <a:bodyPr/>
                    <a:lstStyle/>
                    <a:p>
                      <a:pPr marL="457200">
                        <a:lnSpc>
                          <a:spcPts val="1500"/>
                        </a:lnSpc>
                      </a:pPr>
                      <a:r>
                        <a:rPr lang="en-GB" sz="1400">
                          <a:effectLst/>
                        </a:rPr>
                        <a:t>360 feedback process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4015821589"/>
                  </a:ext>
                </a:extLst>
              </a:tr>
              <a:tr h="234100">
                <a:tc>
                  <a:txBody>
                    <a:bodyPr/>
                    <a:lstStyle/>
                    <a:p>
                      <a:pPr marL="457200">
                        <a:lnSpc>
                          <a:spcPts val="1500"/>
                        </a:lnSpc>
                      </a:pPr>
                      <a:r>
                        <a:rPr lang="en-GB" sz="1400">
                          <a:effectLst/>
                        </a:rPr>
                        <a:t>Case work discussion in LIFT meetings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2861263126"/>
                  </a:ext>
                </a:extLst>
              </a:tr>
              <a:tr h="234100">
                <a:tc>
                  <a:txBody>
                    <a:bodyPr/>
                    <a:lstStyle/>
                    <a:p>
                      <a:pPr marL="457200">
                        <a:lnSpc>
                          <a:spcPts val="1500"/>
                        </a:lnSpc>
                      </a:pPr>
                      <a:r>
                        <a:rPr lang="en-GB" sz="1400">
                          <a:effectLst/>
                        </a:rPr>
                        <a:t>Link teacher</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a:effectLst/>
                        </a:rPr>
                        <a:t>1%</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4116300023"/>
                  </a:ext>
                </a:extLst>
              </a:tr>
              <a:tr h="355248">
                <a:tc>
                  <a:txBody>
                    <a:bodyPr/>
                    <a:lstStyle/>
                    <a:p>
                      <a:pPr marL="457200">
                        <a:lnSpc>
                          <a:spcPts val="1500"/>
                        </a:lnSpc>
                      </a:pPr>
                      <a:r>
                        <a:rPr lang="en-GB" sz="1400" dirty="0">
                          <a:effectLst/>
                        </a:rPr>
                        <a:t>Total</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nchor="ctr"/>
                </a:tc>
                <a:tc>
                  <a:txBody>
                    <a:bodyPr/>
                    <a:lstStyle/>
                    <a:p>
                      <a:pPr marL="457200" algn="ctr">
                        <a:lnSpc>
                          <a:spcPts val="1500"/>
                        </a:lnSpc>
                      </a:pPr>
                      <a:r>
                        <a:rPr lang="en-GB" sz="1400" b="1" dirty="0">
                          <a:effectLst/>
                        </a:rPr>
                        <a:t>130</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tc>
                  <a:txBody>
                    <a:bodyPr/>
                    <a:lstStyle/>
                    <a:p>
                      <a:pPr marL="457200" algn="ctr">
                        <a:lnSpc>
                          <a:spcPts val="1500"/>
                        </a:lnSpc>
                        <a:spcAft>
                          <a:spcPts val="1000"/>
                        </a:spcAft>
                      </a:pPr>
                      <a:r>
                        <a:rPr lang="en-GB" sz="1400" b="1" dirty="0">
                          <a:effectLst/>
                        </a:rPr>
                        <a:t>100%</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3613" marR="43613" marT="0" marB="0"/>
                </a:tc>
                <a:extLst>
                  <a:ext uri="{0D108BD9-81ED-4DB2-BD59-A6C34878D82A}">
                    <a16:rowId xmlns:a16="http://schemas.microsoft.com/office/drawing/2014/main" val="866916514"/>
                  </a:ext>
                </a:extLst>
              </a:tr>
            </a:tbl>
          </a:graphicData>
        </a:graphic>
      </p:graphicFrame>
      <p:sp>
        <p:nvSpPr>
          <p:cNvPr id="4" name="Rectangle 1">
            <a:extLst>
              <a:ext uri="{FF2B5EF4-FFF2-40B4-BE49-F238E27FC236}">
                <a16:creationId xmlns:a16="http://schemas.microsoft.com/office/drawing/2014/main" id="{5B22CE79-8E13-446B-9C5F-96BD3F70A52C}"/>
              </a:ext>
            </a:extLst>
          </p:cNvPr>
          <p:cNvSpPr>
            <a:spLocks noChangeArrowheads="1"/>
          </p:cNvSpPr>
          <p:nvPr/>
        </p:nvSpPr>
        <p:spPr bwMode="auto">
          <a:xfrm>
            <a:off x="87684" y="878751"/>
            <a:ext cx="445926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Feedback from families suggests there are some gaps in effective communication and engagement in decisions regarding the additional support that children and young people receive. The ambition is to increase parental confidence by creating opportunities where parents/ carers, setting/ school staff and practitioners work together as equal partners, thereby reducing the risk of misunderstanding, confusion or the adoption of fragmented, piecemeal approaches.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10:</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Respondents were asked to use a free text box to share any suggestions that would support improved communication and engagement. 130 suggestions were recorded for this question.  These have been grouped into themes</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159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700E58-66C9-4318-A8F0-5D9FBA54F04F}"/>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E: Sensory STLS and Physical Disability (PD) STLS:</a:t>
            </a:r>
          </a:p>
        </p:txBody>
      </p:sp>
      <p:sp>
        <p:nvSpPr>
          <p:cNvPr id="4" name="TextBox 3">
            <a:extLst>
              <a:ext uri="{FF2B5EF4-FFF2-40B4-BE49-F238E27FC236}">
                <a16:creationId xmlns:a16="http://schemas.microsoft.com/office/drawing/2014/main" id="{569193A8-027F-487C-A4BE-0D4E5C670A91}"/>
              </a:ext>
            </a:extLst>
          </p:cNvPr>
          <p:cNvSpPr txBox="1"/>
          <p:nvPr/>
        </p:nvSpPr>
        <p:spPr>
          <a:xfrm>
            <a:off x="-342900" y="750767"/>
            <a:ext cx="12378690" cy="3188693"/>
          </a:xfrm>
          <a:prstGeom prst="rect">
            <a:avLst/>
          </a:prstGeom>
          <a:noFill/>
        </p:spPr>
        <p:txBody>
          <a:bodyPr wrap="square">
            <a:spAutoFit/>
          </a:bodyPr>
          <a:lstStyle/>
          <a:p>
            <a:pPr marL="457200">
              <a:lnSpc>
                <a:spcPct val="115000"/>
              </a:lnSpc>
              <a:spcAft>
                <a:spcPts val="1000"/>
              </a:spcAft>
            </a:pPr>
            <a:r>
              <a:rPr lang="en-GB" dirty="0">
                <a:effectLst/>
                <a:latin typeface="Arial" panose="020B0604020202020204" pitchFamily="34" charset="0"/>
                <a:ea typeface="Calibri" panose="020F0502020204030204" pitchFamily="34" charset="0"/>
                <a:cs typeface="Arial" panose="020B0604020202020204" pitchFamily="34" charset="0"/>
              </a:rPr>
              <a:t>Sensory STLS and Physical Disability STLS are highly rated services. However, feedback from some families suggest that when considering the totality of the provision of services for children and young people with sensory impairments and physical disabilities, sometimes these services feel fragmented.  A family member at a Parents Focus Group meeting hosted by Kent PACT summed it up by saying: “If we ask for support from the wrong people, we won’t get the right support”</a:t>
            </a:r>
          </a:p>
          <a:p>
            <a:pPr marL="457200">
              <a:lnSpc>
                <a:spcPct val="115000"/>
              </a:lnSpc>
              <a:spcAft>
                <a:spcPts val="1000"/>
              </a:spcAft>
            </a:pPr>
            <a:r>
              <a:rPr lang="en-GB" b="1" dirty="0">
                <a:effectLst/>
                <a:latin typeface="Arial" panose="020B0604020202020204" pitchFamily="34" charset="0"/>
                <a:ea typeface="Calibri" panose="020F0502020204030204" pitchFamily="34" charset="0"/>
                <a:cs typeface="Arial" panose="020B0604020202020204" pitchFamily="34" charset="0"/>
              </a:rPr>
              <a:t>Question 11:</a:t>
            </a:r>
            <a:r>
              <a:rPr lang="en-GB" dirty="0">
                <a:effectLst/>
                <a:latin typeface="Arial" panose="020B0604020202020204" pitchFamily="34" charset="0"/>
                <a:ea typeface="Calibri" panose="020F0502020204030204" pitchFamily="34" charset="0"/>
                <a:cs typeface="Arial" panose="020B0604020202020204" pitchFamily="34" charset="0"/>
              </a:rPr>
              <a:t> Respondents were asked to indicate to what extent they agreed or disagreed with each of the following proposals:</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marL="742950" indent="-285750">
              <a:lnSpc>
                <a:spcPct val="115000"/>
              </a:lnSpc>
              <a:spcAft>
                <a:spcPts val="1000"/>
              </a:spcAft>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Sensory STLS to return to being managed by Kent County Council so that all related support becomes easier to access</a:t>
            </a:r>
          </a:p>
        </p:txBody>
      </p:sp>
      <p:graphicFrame>
        <p:nvGraphicFramePr>
          <p:cNvPr id="5" name="Table 4">
            <a:extLst>
              <a:ext uri="{FF2B5EF4-FFF2-40B4-BE49-F238E27FC236}">
                <a16:creationId xmlns:a16="http://schemas.microsoft.com/office/drawing/2014/main" id="{4F837175-62D1-4B0F-8357-64CBDCD8F61B}"/>
              </a:ext>
            </a:extLst>
          </p:cNvPr>
          <p:cNvGraphicFramePr>
            <a:graphicFrameLocks noGrp="1"/>
          </p:cNvGraphicFramePr>
          <p:nvPr>
            <p:extLst>
              <p:ext uri="{D42A27DB-BD31-4B8C-83A1-F6EECF244321}">
                <p14:modId xmlns:p14="http://schemas.microsoft.com/office/powerpoint/2010/main" val="1419647637"/>
              </p:ext>
            </p:extLst>
          </p:nvPr>
        </p:nvGraphicFramePr>
        <p:xfrm>
          <a:off x="1814732" y="3669306"/>
          <a:ext cx="8174648" cy="3019976"/>
        </p:xfrm>
        <a:graphic>
          <a:graphicData uri="http://schemas.openxmlformats.org/drawingml/2006/table">
            <a:tbl>
              <a:tblPr firstRow="1" firstCol="1" bandRow="1">
                <a:tableStyleId>{5C22544A-7EE6-4342-B048-85BDC9FD1C3A}</a:tableStyleId>
              </a:tblPr>
              <a:tblGrid>
                <a:gridCol w="5613023">
                  <a:extLst>
                    <a:ext uri="{9D8B030D-6E8A-4147-A177-3AD203B41FA5}">
                      <a16:colId xmlns:a16="http://schemas.microsoft.com/office/drawing/2014/main" val="722970382"/>
                    </a:ext>
                  </a:extLst>
                </a:gridCol>
                <a:gridCol w="1219699">
                  <a:extLst>
                    <a:ext uri="{9D8B030D-6E8A-4147-A177-3AD203B41FA5}">
                      <a16:colId xmlns:a16="http://schemas.microsoft.com/office/drawing/2014/main" val="2049295754"/>
                    </a:ext>
                  </a:extLst>
                </a:gridCol>
                <a:gridCol w="1341926">
                  <a:extLst>
                    <a:ext uri="{9D8B030D-6E8A-4147-A177-3AD203B41FA5}">
                      <a16:colId xmlns:a16="http://schemas.microsoft.com/office/drawing/2014/main" val="833812940"/>
                    </a:ext>
                  </a:extLst>
                </a:gridCol>
              </a:tblGrid>
              <a:tr h="594659">
                <a:tc gridSpan="3">
                  <a:txBody>
                    <a:bodyPr/>
                    <a:lstStyle/>
                    <a:p>
                      <a:pPr marL="457200">
                        <a:lnSpc>
                          <a:spcPts val="1500"/>
                        </a:lnSpc>
                      </a:pPr>
                      <a:r>
                        <a:rPr lang="en-GB" sz="2000" dirty="0">
                          <a:effectLst/>
                        </a:rPr>
                        <a:t>There were 528 responses.  170 strongly or mostly agree; 232 strongly or mostly disagree </a:t>
                      </a: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0783646"/>
                  </a:ext>
                </a:extLst>
              </a:tr>
              <a:tr h="290485">
                <a:tc>
                  <a:txBody>
                    <a:bodyPr/>
                    <a:lstStyle/>
                    <a:p>
                      <a:pPr marL="457200">
                        <a:lnSpc>
                          <a:spcPts val="1500"/>
                        </a:lnSpc>
                      </a:pPr>
                      <a:r>
                        <a:rPr lang="en-GB" sz="1800" dirty="0">
                          <a:effectLst/>
                        </a:rPr>
                        <a:t>Realign the Physical Disability STLS with the Local Authority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dirty="0">
                          <a:effectLst/>
                        </a:rPr>
                        <a:t>No.</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9348330"/>
                  </a:ext>
                </a:extLst>
              </a:tr>
              <a:tr h="290485">
                <a:tc>
                  <a:txBody>
                    <a:bodyPr/>
                    <a:lstStyle/>
                    <a:p>
                      <a:pPr marL="457200">
                        <a:lnSpc>
                          <a:spcPts val="1500"/>
                        </a:lnSpc>
                      </a:pPr>
                      <a:r>
                        <a:rPr lang="en-GB" sz="1800" dirty="0">
                          <a:effectLst/>
                        </a:rPr>
                        <a:t>Strongly agree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65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12%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348470"/>
                  </a:ext>
                </a:extLst>
              </a:tr>
              <a:tr h="290485">
                <a:tc>
                  <a:txBody>
                    <a:bodyPr/>
                    <a:lstStyle/>
                    <a:p>
                      <a:pPr marL="457200">
                        <a:lnSpc>
                          <a:spcPts val="1500"/>
                        </a:lnSpc>
                      </a:pPr>
                      <a:r>
                        <a:rPr lang="en-GB" sz="1800" dirty="0">
                          <a:effectLst/>
                        </a:rPr>
                        <a:t>Mostly agree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dirty="0">
                          <a:effectLst/>
                        </a:rPr>
                        <a:t>105</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20%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612561"/>
                  </a:ext>
                </a:extLst>
              </a:tr>
              <a:tr h="290485">
                <a:tc>
                  <a:txBody>
                    <a:bodyPr/>
                    <a:lstStyle/>
                    <a:p>
                      <a:pPr marL="457200">
                        <a:lnSpc>
                          <a:spcPts val="1500"/>
                        </a:lnSpc>
                      </a:pPr>
                      <a:r>
                        <a:rPr lang="en-GB" sz="1800" dirty="0">
                          <a:effectLst/>
                        </a:rPr>
                        <a:t>Neither agree nor disagree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dirty="0">
                          <a:effectLst/>
                        </a:rPr>
                        <a:t>99</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a:effectLst/>
                        </a:rPr>
                        <a:t>19%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8173604"/>
                  </a:ext>
                </a:extLst>
              </a:tr>
              <a:tr h="290485">
                <a:tc>
                  <a:txBody>
                    <a:bodyPr/>
                    <a:lstStyle/>
                    <a:p>
                      <a:pPr marL="457200">
                        <a:lnSpc>
                          <a:spcPts val="1500"/>
                        </a:lnSpc>
                      </a:pPr>
                      <a:r>
                        <a:rPr lang="en-GB" sz="1800" dirty="0">
                          <a:effectLst/>
                        </a:rPr>
                        <a:t>Mostly disagree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dirty="0">
                          <a:effectLst/>
                        </a:rPr>
                        <a:t>64</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dirty="0">
                          <a:effectLst/>
                        </a:rPr>
                        <a:t>12%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220308"/>
                  </a:ext>
                </a:extLst>
              </a:tr>
              <a:tr h="290485">
                <a:tc>
                  <a:txBody>
                    <a:bodyPr/>
                    <a:lstStyle/>
                    <a:p>
                      <a:pPr marL="457200">
                        <a:lnSpc>
                          <a:spcPts val="1500"/>
                        </a:lnSpc>
                      </a:pPr>
                      <a:r>
                        <a:rPr lang="en-GB" sz="1800" dirty="0">
                          <a:effectLst/>
                        </a:rPr>
                        <a:t>Strongly disagree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a:effectLst/>
                        </a:rPr>
                        <a:t>168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dirty="0">
                          <a:effectLst/>
                        </a:rPr>
                        <a:t>32%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852982"/>
                  </a:ext>
                </a:extLst>
              </a:tr>
              <a:tr h="290485">
                <a:tc>
                  <a:txBody>
                    <a:bodyPr/>
                    <a:lstStyle/>
                    <a:p>
                      <a:pPr marL="457200">
                        <a:lnSpc>
                          <a:spcPts val="1500"/>
                        </a:lnSpc>
                      </a:pPr>
                      <a:r>
                        <a:rPr lang="en-GB" sz="1800" dirty="0">
                          <a:effectLst/>
                        </a:rPr>
                        <a:t>Don't know</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dirty="0">
                          <a:effectLst/>
                        </a:rPr>
                        <a:t>27</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dirty="0">
                          <a:effectLst/>
                        </a:rPr>
                        <a:t>5%</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798751"/>
                  </a:ext>
                </a:extLst>
              </a:tr>
              <a:tr h="290485">
                <a:tc>
                  <a:txBody>
                    <a:bodyPr/>
                    <a:lstStyle/>
                    <a:p>
                      <a:pPr marL="457200">
                        <a:lnSpc>
                          <a:spcPts val="1500"/>
                        </a:lnSpc>
                      </a:pPr>
                      <a:r>
                        <a:rPr lang="en-GB" sz="1800" dirty="0">
                          <a:effectLst/>
                        </a:rPr>
                        <a:t>Total</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800" b="1" dirty="0">
                          <a:effectLst/>
                        </a:rPr>
                        <a:t>528</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800" b="1" dirty="0">
                          <a:effectLst/>
                        </a:rPr>
                        <a:t>100%</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740438"/>
                  </a:ext>
                </a:extLst>
              </a:tr>
            </a:tbl>
          </a:graphicData>
        </a:graphic>
      </p:graphicFrame>
    </p:spTree>
    <p:extLst>
      <p:ext uri="{BB962C8B-B14F-4D97-AF65-F5344CB8AC3E}">
        <p14:creationId xmlns:p14="http://schemas.microsoft.com/office/powerpoint/2010/main" val="87364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EF4CD9-EF39-42E7-B9D3-F0636D9F2124}"/>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E: Sensory STLS and Physical Disability (PD) STLS:</a:t>
            </a:r>
          </a:p>
        </p:txBody>
      </p:sp>
      <p:graphicFrame>
        <p:nvGraphicFramePr>
          <p:cNvPr id="4" name="Table 3">
            <a:extLst>
              <a:ext uri="{FF2B5EF4-FFF2-40B4-BE49-F238E27FC236}">
                <a16:creationId xmlns:a16="http://schemas.microsoft.com/office/drawing/2014/main" id="{84ABCFA4-ACA9-491E-B679-766B2A0AA952}"/>
              </a:ext>
            </a:extLst>
          </p:cNvPr>
          <p:cNvGraphicFramePr>
            <a:graphicFrameLocks noGrp="1"/>
          </p:cNvGraphicFramePr>
          <p:nvPr>
            <p:extLst>
              <p:ext uri="{D42A27DB-BD31-4B8C-83A1-F6EECF244321}">
                <p14:modId xmlns:p14="http://schemas.microsoft.com/office/powerpoint/2010/main" val="1305236676"/>
              </p:ext>
            </p:extLst>
          </p:nvPr>
        </p:nvGraphicFramePr>
        <p:xfrm>
          <a:off x="3467080" y="1227300"/>
          <a:ext cx="6812546" cy="2559569"/>
        </p:xfrm>
        <a:graphic>
          <a:graphicData uri="http://schemas.openxmlformats.org/drawingml/2006/table">
            <a:tbl>
              <a:tblPr firstRow="1" firstCol="1" bandRow="1">
                <a:tableStyleId>{5C22544A-7EE6-4342-B048-85BDC9FD1C3A}</a:tableStyleId>
              </a:tblPr>
              <a:tblGrid>
                <a:gridCol w="4677752">
                  <a:extLst>
                    <a:ext uri="{9D8B030D-6E8A-4147-A177-3AD203B41FA5}">
                      <a16:colId xmlns:a16="http://schemas.microsoft.com/office/drawing/2014/main" val="590525507"/>
                    </a:ext>
                  </a:extLst>
                </a:gridCol>
                <a:gridCol w="1016466">
                  <a:extLst>
                    <a:ext uri="{9D8B030D-6E8A-4147-A177-3AD203B41FA5}">
                      <a16:colId xmlns:a16="http://schemas.microsoft.com/office/drawing/2014/main" val="3736428571"/>
                    </a:ext>
                  </a:extLst>
                </a:gridCol>
                <a:gridCol w="1118328">
                  <a:extLst>
                    <a:ext uri="{9D8B030D-6E8A-4147-A177-3AD203B41FA5}">
                      <a16:colId xmlns:a16="http://schemas.microsoft.com/office/drawing/2014/main" val="3027320474"/>
                    </a:ext>
                  </a:extLst>
                </a:gridCol>
              </a:tblGrid>
              <a:tr h="666464">
                <a:tc gridSpan="3">
                  <a:txBody>
                    <a:bodyPr/>
                    <a:lstStyle/>
                    <a:p>
                      <a:pPr marL="457200">
                        <a:lnSpc>
                          <a:spcPts val="1500"/>
                        </a:lnSpc>
                      </a:pPr>
                      <a:r>
                        <a:rPr lang="en-GB" sz="1600" dirty="0">
                          <a:effectLst/>
                        </a:rPr>
                        <a:t>There were 541 responses.  175 strongly or mostly agree; 237 mostly or strongly disagree</a:t>
                      </a:r>
                    </a:p>
                    <a:p>
                      <a:pPr marL="457200">
                        <a:lnSpc>
                          <a:spcPts val="1500"/>
                        </a:lnSpc>
                        <a:spcAft>
                          <a:spcPts val="1000"/>
                        </a:spcAft>
                      </a:pPr>
                      <a:r>
                        <a:rPr lang="en-GB" sz="1600" dirty="0">
                          <a:effectLst/>
                        </a:rPr>
                        <a:t>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79671253"/>
                  </a:ext>
                </a:extLst>
              </a:tr>
              <a:tr h="215389">
                <a:tc>
                  <a:txBody>
                    <a:bodyPr/>
                    <a:lstStyle/>
                    <a:p>
                      <a:pPr marL="457200">
                        <a:lnSpc>
                          <a:spcPts val="1500"/>
                        </a:lnSpc>
                      </a:pPr>
                      <a:r>
                        <a:rPr lang="en-GB" sz="1600" dirty="0">
                          <a:effectLst/>
                        </a:rPr>
                        <a:t>Realign the Sensory STLS with the Local Authority</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No.</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74776"/>
                  </a:ext>
                </a:extLst>
              </a:tr>
              <a:tr h="215389">
                <a:tc>
                  <a:txBody>
                    <a:bodyPr/>
                    <a:lstStyle/>
                    <a:p>
                      <a:pPr marL="457200">
                        <a:lnSpc>
                          <a:spcPts val="1500"/>
                        </a:lnSpc>
                      </a:pPr>
                      <a:r>
                        <a:rPr lang="en-GB" sz="1600" dirty="0">
                          <a:effectLst/>
                        </a:rPr>
                        <a:t>Strongly agree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70</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13%</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3105769"/>
                  </a:ext>
                </a:extLst>
              </a:tr>
              <a:tr h="215389">
                <a:tc>
                  <a:txBody>
                    <a:bodyPr/>
                    <a:lstStyle/>
                    <a:p>
                      <a:pPr marL="457200">
                        <a:lnSpc>
                          <a:spcPts val="1500"/>
                        </a:lnSpc>
                      </a:pPr>
                      <a:r>
                        <a:rPr lang="en-GB" sz="1600" dirty="0">
                          <a:effectLst/>
                        </a:rPr>
                        <a:t>Mostly agree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105</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19%</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8107399"/>
                  </a:ext>
                </a:extLst>
              </a:tr>
              <a:tr h="215389">
                <a:tc>
                  <a:txBody>
                    <a:bodyPr/>
                    <a:lstStyle/>
                    <a:p>
                      <a:pPr marL="457200">
                        <a:lnSpc>
                          <a:spcPts val="1500"/>
                        </a:lnSpc>
                      </a:pPr>
                      <a:r>
                        <a:rPr lang="en-GB" sz="1600">
                          <a:effectLst/>
                        </a:rPr>
                        <a:t>Neither agree nor disagree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103</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19%</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7460848"/>
                  </a:ext>
                </a:extLst>
              </a:tr>
              <a:tr h="215389">
                <a:tc>
                  <a:txBody>
                    <a:bodyPr/>
                    <a:lstStyle/>
                    <a:p>
                      <a:pPr marL="457200">
                        <a:lnSpc>
                          <a:spcPts val="1500"/>
                        </a:lnSpc>
                      </a:pPr>
                      <a:r>
                        <a:rPr lang="en-GB" sz="1600" dirty="0">
                          <a:effectLst/>
                        </a:rPr>
                        <a:t>Mostly disagree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64</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12%</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347047"/>
                  </a:ext>
                </a:extLst>
              </a:tr>
              <a:tr h="215389">
                <a:tc>
                  <a:txBody>
                    <a:bodyPr/>
                    <a:lstStyle/>
                    <a:p>
                      <a:pPr marL="457200">
                        <a:lnSpc>
                          <a:spcPts val="1500"/>
                        </a:lnSpc>
                      </a:pPr>
                      <a:r>
                        <a:rPr lang="en-GB" sz="1600">
                          <a:effectLst/>
                        </a:rPr>
                        <a:t>Strongly disagree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173</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32%</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1973018"/>
                  </a:ext>
                </a:extLst>
              </a:tr>
              <a:tr h="215389">
                <a:tc>
                  <a:txBody>
                    <a:bodyPr/>
                    <a:lstStyle/>
                    <a:p>
                      <a:pPr marL="457200">
                        <a:lnSpc>
                          <a:spcPts val="1500"/>
                        </a:lnSpc>
                      </a:pPr>
                      <a:r>
                        <a:rPr lang="en-GB" sz="1600">
                          <a:effectLst/>
                        </a:rPr>
                        <a:t>Don't know</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26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5%</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218039"/>
                  </a:ext>
                </a:extLst>
              </a:tr>
              <a:tr h="215389">
                <a:tc>
                  <a:txBody>
                    <a:bodyPr/>
                    <a:lstStyle/>
                    <a:p>
                      <a:pPr marL="457200">
                        <a:lnSpc>
                          <a:spcPts val="1500"/>
                        </a:lnSpc>
                      </a:pPr>
                      <a:r>
                        <a:rPr lang="en-GB" sz="1600" dirty="0">
                          <a:effectLst/>
                        </a:rPr>
                        <a:t>Total</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b="1" dirty="0">
                          <a:effectLst/>
                        </a:rPr>
                        <a:t>541</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b="1" dirty="0">
                          <a:effectLst/>
                        </a:rPr>
                        <a:t>100%</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6111206"/>
                  </a:ext>
                </a:extLst>
              </a:tr>
            </a:tbl>
          </a:graphicData>
        </a:graphic>
      </p:graphicFrame>
      <p:graphicFrame>
        <p:nvGraphicFramePr>
          <p:cNvPr id="5" name="Table 4">
            <a:extLst>
              <a:ext uri="{FF2B5EF4-FFF2-40B4-BE49-F238E27FC236}">
                <a16:creationId xmlns:a16="http://schemas.microsoft.com/office/drawing/2014/main" id="{9D5161FE-CB2A-4BB4-B8A2-625FFB5D6F99}"/>
              </a:ext>
            </a:extLst>
          </p:cNvPr>
          <p:cNvGraphicFramePr>
            <a:graphicFrameLocks noGrp="1"/>
          </p:cNvGraphicFramePr>
          <p:nvPr>
            <p:extLst>
              <p:ext uri="{D42A27DB-BD31-4B8C-83A1-F6EECF244321}">
                <p14:modId xmlns:p14="http://schemas.microsoft.com/office/powerpoint/2010/main" val="2093420066"/>
              </p:ext>
            </p:extLst>
          </p:nvPr>
        </p:nvGraphicFramePr>
        <p:xfrm>
          <a:off x="2518465" y="4110121"/>
          <a:ext cx="6753553" cy="2656321"/>
        </p:xfrm>
        <a:graphic>
          <a:graphicData uri="http://schemas.openxmlformats.org/drawingml/2006/table">
            <a:tbl>
              <a:tblPr firstRow="1" firstCol="1" bandRow="1">
                <a:tableStyleId>{5C22544A-7EE6-4342-B048-85BDC9FD1C3A}</a:tableStyleId>
              </a:tblPr>
              <a:tblGrid>
                <a:gridCol w="4637245">
                  <a:extLst>
                    <a:ext uri="{9D8B030D-6E8A-4147-A177-3AD203B41FA5}">
                      <a16:colId xmlns:a16="http://schemas.microsoft.com/office/drawing/2014/main" val="1356595298"/>
                    </a:ext>
                  </a:extLst>
                </a:gridCol>
                <a:gridCol w="1007664">
                  <a:extLst>
                    <a:ext uri="{9D8B030D-6E8A-4147-A177-3AD203B41FA5}">
                      <a16:colId xmlns:a16="http://schemas.microsoft.com/office/drawing/2014/main" val="1451279877"/>
                    </a:ext>
                  </a:extLst>
                </a:gridCol>
                <a:gridCol w="1108644">
                  <a:extLst>
                    <a:ext uri="{9D8B030D-6E8A-4147-A177-3AD203B41FA5}">
                      <a16:colId xmlns:a16="http://schemas.microsoft.com/office/drawing/2014/main" val="2509977753"/>
                    </a:ext>
                  </a:extLst>
                </a:gridCol>
              </a:tblGrid>
              <a:tr h="696121">
                <a:tc gridSpan="3">
                  <a:txBody>
                    <a:bodyPr/>
                    <a:lstStyle/>
                    <a:p>
                      <a:pPr marL="457200">
                        <a:lnSpc>
                          <a:spcPts val="1500"/>
                        </a:lnSpc>
                      </a:pPr>
                      <a:r>
                        <a:rPr lang="en-GB" sz="1600" dirty="0">
                          <a:effectLst/>
                        </a:rPr>
                        <a:t>There were 535 responses.  205 strongly or mostly agree; 120 strongly or mostly disagree</a:t>
                      </a:r>
                    </a:p>
                    <a:p>
                      <a:pPr marL="457200">
                        <a:lnSpc>
                          <a:spcPts val="1500"/>
                        </a:lnSpc>
                        <a:spcAft>
                          <a:spcPts val="1000"/>
                        </a:spcAft>
                      </a:pPr>
                      <a:r>
                        <a:rPr lang="en-GB" sz="1600" dirty="0">
                          <a:effectLst/>
                        </a:rPr>
                        <a:t>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4182121"/>
                  </a:ext>
                </a:extLst>
              </a:tr>
              <a:tr h="224974">
                <a:tc>
                  <a:txBody>
                    <a:bodyPr/>
                    <a:lstStyle/>
                    <a:p>
                      <a:pPr marL="457200">
                        <a:lnSpc>
                          <a:spcPts val="1500"/>
                        </a:lnSpc>
                      </a:pPr>
                      <a:r>
                        <a:rPr lang="en-GB" sz="1600" dirty="0">
                          <a:effectLst/>
                        </a:rPr>
                        <a:t>Integrate the </a:t>
                      </a:r>
                      <a:r>
                        <a:rPr lang="en-GB" sz="1600" dirty="0" err="1">
                          <a:effectLst/>
                        </a:rPr>
                        <a:t>Habilitation</a:t>
                      </a:r>
                      <a:r>
                        <a:rPr lang="en-GB" sz="1600" dirty="0">
                          <a:effectLst/>
                        </a:rPr>
                        <a:t> Service with the Sensory STLS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No.</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1464114"/>
                  </a:ext>
                </a:extLst>
              </a:tr>
              <a:tr h="224974">
                <a:tc>
                  <a:txBody>
                    <a:bodyPr/>
                    <a:lstStyle/>
                    <a:p>
                      <a:pPr marL="457200">
                        <a:lnSpc>
                          <a:spcPts val="1500"/>
                        </a:lnSpc>
                      </a:pPr>
                      <a:r>
                        <a:rPr lang="en-GB" sz="1600" dirty="0">
                          <a:effectLst/>
                        </a:rPr>
                        <a:t>Strongly agree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76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14%</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2028614"/>
                  </a:ext>
                </a:extLst>
              </a:tr>
              <a:tr h="224974">
                <a:tc>
                  <a:txBody>
                    <a:bodyPr/>
                    <a:lstStyle/>
                    <a:p>
                      <a:pPr marL="457200">
                        <a:lnSpc>
                          <a:spcPts val="1500"/>
                        </a:lnSpc>
                      </a:pPr>
                      <a:r>
                        <a:rPr lang="en-GB" sz="1600" dirty="0">
                          <a:effectLst/>
                        </a:rPr>
                        <a:t>Mostly agree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129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24%</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6794110"/>
                  </a:ext>
                </a:extLst>
              </a:tr>
              <a:tr h="224974">
                <a:tc>
                  <a:txBody>
                    <a:bodyPr/>
                    <a:lstStyle/>
                    <a:p>
                      <a:pPr marL="457200">
                        <a:lnSpc>
                          <a:spcPts val="1500"/>
                        </a:lnSpc>
                      </a:pPr>
                      <a:r>
                        <a:rPr lang="en-GB" sz="1600" dirty="0">
                          <a:effectLst/>
                        </a:rPr>
                        <a:t>Neither agree nor disagree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148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28%</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619914"/>
                  </a:ext>
                </a:extLst>
              </a:tr>
              <a:tr h="224974">
                <a:tc>
                  <a:txBody>
                    <a:bodyPr/>
                    <a:lstStyle/>
                    <a:p>
                      <a:pPr marL="457200">
                        <a:lnSpc>
                          <a:spcPts val="1500"/>
                        </a:lnSpc>
                      </a:pPr>
                      <a:r>
                        <a:rPr lang="en-GB" sz="1600" dirty="0">
                          <a:effectLst/>
                        </a:rPr>
                        <a:t>Mostly disagree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34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6%</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4403157"/>
                  </a:ext>
                </a:extLst>
              </a:tr>
              <a:tr h="224974">
                <a:tc>
                  <a:txBody>
                    <a:bodyPr/>
                    <a:lstStyle/>
                    <a:p>
                      <a:pPr marL="457200">
                        <a:lnSpc>
                          <a:spcPts val="1500"/>
                        </a:lnSpc>
                      </a:pPr>
                      <a:r>
                        <a:rPr lang="en-GB" sz="1600" dirty="0">
                          <a:effectLst/>
                        </a:rPr>
                        <a:t>Strongly disagree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86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a:effectLst/>
                        </a:rPr>
                        <a:t>16%</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6787650"/>
                  </a:ext>
                </a:extLst>
              </a:tr>
              <a:tr h="224974">
                <a:tc>
                  <a:txBody>
                    <a:bodyPr/>
                    <a:lstStyle/>
                    <a:p>
                      <a:pPr marL="457200">
                        <a:lnSpc>
                          <a:spcPts val="1500"/>
                        </a:lnSpc>
                      </a:pPr>
                      <a:r>
                        <a:rPr lang="en-GB" sz="1600" dirty="0">
                          <a:effectLst/>
                        </a:rPr>
                        <a:t>Don't know</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62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dirty="0">
                          <a:effectLst/>
                        </a:rPr>
                        <a:t>12%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9650956"/>
                  </a:ext>
                </a:extLst>
              </a:tr>
              <a:tr h="224974">
                <a:tc>
                  <a:txBody>
                    <a:bodyPr/>
                    <a:lstStyle/>
                    <a:p>
                      <a:pPr marL="457200">
                        <a:lnSpc>
                          <a:spcPts val="1500"/>
                        </a:lnSpc>
                      </a:pPr>
                      <a:r>
                        <a:rPr lang="en-GB" sz="1600">
                          <a:effectLst/>
                        </a:rPr>
                        <a:t>Total</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b="1" dirty="0">
                          <a:effectLst/>
                        </a:rPr>
                        <a:t>535</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spcAft>
                          <a:spcPts val="1000"/>
                        </a:spcAft>
                      </a:pPr>
                      <a:r>
                        <a:rPr lang="en-GB" sz="1600" b="1" dirty="0">
                          <a:effectLst/>
                        </a:rPr>
                        <a:t>100%</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3343107"/>
                  </a:ext>
                </a:extLst>
              </a:tr>
            </a:tbl>
          </a:graphicData>
        </a:graphic>
      </p:graphicFrame>
      <p:sp>
        <p:nvSpPr>
          <p:cNvPr id="6" name="Rectangle 1">
            <a:hlinkClick r:id="rId2"/>
            <a:extLst>
              <a:ext uri="{FF2B5EF4-FFF2-40B4-BE49-F238E27FC236}">
                <a16:creationId xmlns:a16="http://schemas.microsoft.com/office/drawing/2014/main" id="{47D8830E-D4AC-495A-83CA-C3D70306437D}"/>
              </a:ext>
            </a:extLst>
          </p:cNvPr>
          <p:cNvSpPr>
            <a:spLocks noChangeArrowheads="1"/>
          </p:cNvSpPr>
          <p:nvPr/>
        </p:nvSpPr>
        <p:spPr bwMode="auto">
          <a:xfrm>
            <a:off x="6598261" y="17304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C9886AD6-8609-41EB-8E41-2749FB96667A}"/>
              </a:ext>
            </a:extLst>
          </p:cNvPr>
          <p:cNvSpPr txBox="1"/>
          <p:nvPr/>
        </p:nvSpPr>
        <p:spPr>
          <a:xfrm>
            <a:off x="-143608" y="848761"/>
            <a:ext cx="12077700" cy="1149161"/>
          </a:xfrm>
          <a:prstGeom prst="rect">
            <a:avLst/>
          </a:prstGeom>
          <a:noFill/>
        </p:spPr>
        <p:txBody>
          <a:bodyPr wrap="square">
            <a:spAutoFit/>
          </a:bodyPr>
          <a:lstStyle/>
          <a:p>
            <a:pPr marL="742950" indent="-285750">
              <a:lnSpc>
                <a:spcPct val="115000"/>
              </a:lnSpc>
              <a:spcAft>
                <a:spcPts val="1000"/>
              </a:spcAft>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Physical Disability STLS to return to being managed by Kent County Council so that all related support becomes easier to access</a:t>
            </a:r>
          </a:p>
          <a:p>
            <a:pPr marL="742950" indent="-285750">
              <a:lnSpc>
                <a:spcPct val="115000"/>
              </a:lnSpc>
              <a:spcAft>
                <a:spcPts val="1000"/>
              </a:spcAft>
              <a:buFont typeface="Arial" panose="020B0604020202020204" pitchFamily="34" charset="0"/>
              <a:buChar char="•"/>
            </a:pPr>
            <a:endParaRPr lang="en-GB"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6838F55-BCDF-4813-A267-005C9FAEF90D}"/>
              </a:ext>
            </a:extLst>
          </p:cNvPr>
          <p:cNvSpPr txBox="1"/>
          <p:nvPr/>
        </p:nvSpPr>
        <p:spPr>
          <a:xfrm>
            <a:off x="391257" y="3740789"/>
            <a:ext cx="11409485" cy="369332"/>
          </a:xfrm>
          <a:prstGeom prst="rect">
            <a:avLst/>
          </a:prstGeom>
          <a:noFill/>
        </p:spPr>
        <p:txBody>
          <a:bodyPr wrap="square">
            <a:spAutoFit/>
          </a:bodyPr>
          <a:lstStyle/>
          <a:p>
            <a:pPr marL="285750" indent="-285750">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Join up the </a:t>
            </a:r>
            <a:r>
              <a:rPr lang="en-GB" dirty="0" err="1">
                <a:effectLst/>
                <a:latin typeface="Arial" panose="020B0604020202020204" pitchFamily="34" charset="0"/>
                <a:ea typeface="Calibri" panose="020F0502020204030204" pitchFamily="34" charset="0"/>
                <a:cs typeface="Arial" panose="020B0604020202020204" pitchFamily="34" charset="0"/>
              </a:rPr>
              <a:t>Habilitation</a:t>
            </a:r>
            <a:r>
              <a:rPr lang="en-GB" dirty="0">
                <a:effectLst/>
                <a:latin typeface="Arial" panose="020B0604020202020204" pitchFamily="34" charset="0"/>
                <a:ea typeface="Calibri" panose="020F0502020204030204" pitchFamily="34" charset="0"/>
                <a:cs typeface="Arial" panose="020B0604020202020204" pitchFamily="34" charset="0"/>
              </a:rPr>
              <a:t> Service with the Sensory STLS to be delivered as one integrated service</a:t>
            </a:r>
            <a:endParaRPr lang="en-GB" dirty="0"/>
          </a:p>
        </p:txBody>
      </p:sp>
    </p:spTree>
    <p:extLst>
      <p:ext uri="{BB962C8B-B14F-4D97-AF65-F5344CB8AC3E}">
        <p14:creationId xmlns:p14="http://schemas.microsoft.com/office/powerpoint/2010/main" val="196961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A86470-003D-47C8-9F0B-0D555C0496E2}"/>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Context of Decision:</a:t>
            </a:r>
          </a:p>
        </p:txBody>
      </p:sp>
      <p:sp>
        <p:nvSpPr>
          <p:cNvPr id="3" name="TextBox 2">
            <a:extLst>
              <a:ext uri="{FF2B5EF4-FFF2-40B4-BE49-F238E27FC236}">
                <a16:creationId xmlns:a16="http://schemas.microsoft.com/office/drawing/2014/main" id="{21CDA55D-A863-4DA3-80EA-B91363172C72}"/>
              </a:ext>
            </a:extLst>
          </p:cNvPr>
          <p:cNvSpPr txBox="1"/>
          <p:nvPr/>
        </p:nvSpPr>
        <p:spPr>
          <a:xfrm>
            <a:off x="141217" y="856357"/>
            <a:ext cx="11909565" cy="6370975"/>
          </a:xfrm>
          <a:prstGeom prst="rect">
            <a:avLst/>
          </a:prstGeom>
          <a:noFill/>
        </p:spPr>
        <p:txBody>
          <a:bodyPr wrap="square" rtlCol="0">
            <a:spAutoFit/>
          </a:bodyPr>
          <a:lstStyle/>
          <a:p>
            <a:r>
              <a:rPr lang="en-GB" sz="2400" dirty="0"/>
              <a:t>What’s changed since 2020?</a:t>
            </a:r>
          </a:p>
          <a:p>
            <a:endParaRPr lang="en-GB" sz="2400" dirty="0"/>
          </a:p>
          <a:p>
            <a:pPr marL="342900" indent="-342900">
              <a:buFont typeface="Arial" panose="020B0604020202020204" pitchFamily="34" charset="0"/>
              <a:buChar char="•"/>
            </a:pPr>
            <a:r>
              <a:rPr lang="en-GB" sz="2400" dirty="0"/>
              <a:t>4,000 more ECHPs (30% rise)</a:t>
            </a:r>
          </a:p>
          <a:p>
            <a:pPr marL="342900" indent="-342900">
              <a:buFont typeface="Arial" panose="020B0604020202020204" pitchFamily="34" charset="0"/>
              <a:buChar char="•"/>
            </a:pPr>
            <a:r>
              <a:rPr lang="en-GB" sz="2400" dirty="0"/>
              <a:t>200 more children supported in Specialist Resource Provisions (20% rise)</a:t>
            </a:r>
          </a:p>
          <a:p>
            <a:pPr marL="342900" indent="-342900">
              <a:buFont typeface="Arial" panose="020B0604020202020204" pitchFamily="34" charset="0"/>
              <a:buChar char="•"/>
            </a:pPr>
            <a:r>
              <a:rPr lang="en-GB" sz="2400" dirty="0"/>
              <a:t>900 more children supported in Special Schools (20% rise)</a:t>
            </a:r>
          </a:p>
          <a:p>
            <a:pPr marL="342900" indent="-342900">
              <a:buFont typeface="Arial" panose="020B0604020202020204" pitchFamily="34" charset="0"/>
              <a:buChar char="•"/>
            </a:pPr>
            <a:r>
              <a:rPr lang="en-GB" sz="2400" dirty="0"/>
              <a:t>450 more children supported in non-maintained and independent schools (37% rise)</a:t>
            </a:r>
          </a:p>
          <a:p>
            <a:endParaRPr lang="en-GB" sz="2400" dirty="0"/>
          </a:p>
          <a:p>
            <a:pPr marL="342900" indent="-342900">
              <a:buFont typeface="Arial" panose="020B0604020202020204" pitchFamily="34" charset="0"/>
              <a:buChar char="•"/>
            </a:pPr>
            <a:r>
              <a:rPr lang="en-GB" sz="2400" dirty="0"/>
              <a:t>2021 national data showed for every 1,000 2-18 year olds in Kent were educating 5 more children in either Special or Independent Schools than national averages (1/3</a:t>
            </a:r>
            <a:r>
              <a:rPr lang="en-GB" sz="2400" baseline="30000" dirty="0"/>
              <a:t>rd</a:t>
            </a:r>
            <a:r>
              <a:rPr lang="en-GB" sz="2400" dirty="0"/>
              <a:t> more)</a:t>
            </a:r>
          </a:p>
          <a:p>
            <a:endParaRPr lang="en-GB" sz="2400" dirty="0"/>
          </a:p>
          <a:p>
            <a:r>
              <a:rPr lang="en-GB" sz="2400" dirty="0"/>
              <a:t>Ended 2020-21 with £32m in-year deficit (compared to £21m in 19-20)</a:t>
            </a:r>
          </a:p>
          <a:p>
            <a:r>
              <a:rPr lang="en-GB" sz="2400" dirty="0"/>
              <a:t>Financial Position is not improving: Forecast spend on High Needs set to increase by c£35m in 21-22 with only c£25m extra funding. In-year Deficit increasing to £42m.</a:t>
            </a:r>
          </a:p>
          <a:p>
            <a:endParaRPr lang="en-GB" sz="2400" dirty="0"/>
          </a:p>
          <a:p>
            <a:r>
              <a:rPr lang="en-GB" sz="2400" dirty="0"/>
              <a:t>We have to align our resources to supporting greater numbers of children in mainstream schools</a:t>
            </a:r>
          </a:p>
          <a:p>
            <a:endParaRPr lang="en-GB" sz="2400" dirty="0"/>
          </a:p>
        </p:txBody>
      </p:sp>
    </p:spTree>
    <p:extLst>
      <p:ext uri="{BB962C8B-B14F-4D97-AF65-F5344CB8AC3E}">
        <p14:creationId xmlns:p14="http://schemas.microsoft.com/office/powerpoint/2010/main" val="182562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A2E687-6953-4456-A388-7ABCF462C2CB}"/>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Recommendations:</a:t>
            </a:r>
          </a:p>
        </p:txBody>
      </p:sp>
      <p:graphicFrame>
        <p:nvGraphicFramePr>
          <p:cNvPr id="3" name="Table 2">
            <a:extLst>
              <a:ext uri="{FF2B5EF4-FFF2-40B4-BE49-F238E27FC236}">
                <a16:creationId xmlns:a16="http://schemas.microsoft.com/office/drawing/2014/main" id="{C29AD7F1-C954-4211-9FA3-8B4C87251FAF}"/>
              </a:ext>
            </a:extLst>
          </p:cNvPr>
          <p:cNvGraphicFramePr>
            <a:graphicFrameLocks noGrp="1"/>
          </p:cNvGraphicFramePr>
          <p:nvPr>
            <p:extLst>
              <p:ext uri="{D42A27DB-BD31-4B8C-83A1-F6EECF244321}">
                <p14:modId xmlns:p14="http://schemas.microsoft.com/office/powerpoint/2010/main" val="1735351986"/>
              </p:ext>
            </p:extLst>
          </p:nvPr>
        </p:nvGraphicFramePr>
        <p:xfrm>
          <a:off x="6306103" y="689356"/>
          <a:ext cx="5695397" cy="5860032"/>
        </p:xfrm>
        <a:graphic>
          <a:graphicData uri="http://schemas.openxmlformats.org/drawingml/2006/table">
            <a:tbl>
              <a:tblPr firstRow="1" firstCol="1" bandRow="1">
                <a:tableStyleId>{5C22544A-7EE6-4342-B048-85BDC9FD1C3A}</a:tableStyleId>
              </a:tblPr>
              <a:tblGrid>
                <a:gridCol w="5695397">
                  <a:extLst>
                    <a:ext uri="{9D8B030D-6E8A-4147-A177-3AD203B41FA5}">
                      <a16:colId xmlns:a16="http://schemas.microsoft.com/office/drawing/2014/main" val="832190406"/>
                    </a:ext>
                  </a:extLst>
                </a:gridCol>
              </a:tblGrid>
              <a:tr h="5860032">
                <a:tc>
                  <a:txBody>
                    <a:bodyPr/>
                    <a:lstStyle/>
                    <a:p>
                      <a:pPr algn="just"/>
                      <a:r>
                        <a:rPr lang="en-GB" sz="1400" b="0" dirty="0">
                          <a:effectLst/>
                        </a:rPr>
                        <a:t> </a:t>
                      </a:r>
                    </a:p>
                    <a:p>
                      <a:pPr marL="0" lvl="0" indent="0" algn="just">
                        <a:lnSpc>
                          <a:spcPct val="115000"/>
                        </a:lnSpc>
                        <a:spcAft>
                          <a:spcPts val="1000"/>
                        </a:spcAft>
                        <a:buFont typeface="+mj-lt"/>
                        <a:buNone/>
                      </a:pPr>
                      <a:r>
                        <a:rPr lang="en-GB" sz="1400" b="0" dirty="0">
                          <a:effectLst/>
                        </a:rPr>
                        <a:t>6. Improve outcomes for children and young people with SEND by ensuring that all Specialist Teachers have access to an equitable programme of Continuous Professional Development (CPD), and that they have or be willing to work towards accredited quantifications in an area of SEND or membership of relevant national professional bodies. </a:t>
                      </a:r>
                    </a:p>
                    <a:p>
                      <a:pPr marL="0" lvl="0" indent="0" algn="just">
                        <a:lnSpc>
                          <a:spcPct val="115000"/>
                        </a:lnSpc>
                        <a:spcAft>
                          <a:spcPts val="1000"/>
                        </a:spcAft>
                        <a:buFont typeface="+mj-lt"/>
                        <a:buNone/>
                      </a:pPr>
                      <a:r>
                        <a:rPr lang="en-GB" sz="1400" b="0" dirty="0">
                          <a:effectLst/>
                        </a:rPr>
                        <a:t>7. Incorporate the voice of parents/carers as equal partners in design, development and monitoring of specialist training for parents/carers of children and young people with SEND, and in service design, identification of gaps, evaluation and improvement. </a:t>
                      </a:r>
                    </a:p>
                    <a:p>
                      <a:pPr marL="0" lvl="0" indent="0" algn="just">
                        <a:lnSpc>
                          <a:spcPct val="115000"/>
                        </a:lnSpc>
                        <a:spcAft>
                          <a:spcPts val="1000"/>
                        </a:spcAft>
                        <a:buFont typeface="+mj-lt"/>
                        <a:buNone/>
                      </a:pPr>
                      <a:r>
                        <a:rPr lang="en-GB" sz="1400" b="0" dirty="0">
                          <a:effectLst/>
                        </a:rPr>
                        <a:t>8. Ensure greater transparency and accountability as part of annual financial audit to ensure resources are targeted and outcome driven. </a:t>
                      </a:r>
                    </a:p>
                    <a:p>
                      <a:pPr marL="0" lvl="0" indent="0" algn="just">
                        <a:lnSpc>
                          <a:spcPct val="115000"/>
                        </a:lnSpc>
                        <a:spcAft>
                          <a:spcPts val="1000"/>
                        </a:spcAft>
                        <a:buFont typeface="+mj-lt"/>
                        <a:buNone/>
                      </a:pPr>
                      <a:r>
                        <a:rPr lang="en-GB" sz="1400" b="0" dirty="0">
                          <a:effectLst/>
                        </a:rPr>
                        <a:t>9. Extend the Physical Disability and Sensory SLAs for 17 months commencing April 2022, with the intention to work through the consultation responses to plan and manage the next steps to create a fully integrated inhouse provision. </a:t>
                      </a:r>
                    </a:p>
                    <a:p>
                      <a:pPr marL="0" lvl="0" indent="0" algn="l">
                        <a:buFont typeface="+mj-lt"/>
                        <a:buNone/>
                      </a:pPr>
                      <a:r>
                        <a:rPr lang="en-GB" sz="1400" b="0" dirty="0">
                          <a:effectLst/>
                        </a:rPr>
                        <a:t>10. The Kent Association of the Blind </a:t>
                      </a:r>
                      <a:r>
                        <a:rPr lang="en-GB" sz="1400" b="0" dirty="0" err="1">
                          <a:effectLst/>
                        </a:rPr>
                        <a:t>Habilitation</a:t>
                      </a:r>
                      <a:r>
                        <a:rPr lang="en-GB" sz="1400" b="0" dirty="0">
                          <a:effectLst/>
                        </a:rPr>
                        <a:t> Service Grant to be extended in line with the Sensory STLS provision, with a full review of the service in the interim period.</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solidFill>
                      <a:schemeClr val="accent1"/>
                    </a:solidFill>
                  </a:tcPr>
                </a:tc>
                <a:extLst>
                  <a:ext uri="{0D108BD9-81ED-4DB2-BD59-A6C34878D82A}">
                    <a16:rowId xmlns:a16="http://schemas.microsoft.com/office/drawing/2014/main" val="738109461"/>
                  </a:ext>
                </a:extLst>
              </a:tr>
            </a:tbl>
          </a:graphicData>
        </a:graphic>
      </p:graphicFrame>
      <p:sp>
        <p:nvSpPr>
          <p:cNvPr id="4" name="Rectangle 3">
            <a:extLst>
              <a:ext uri="{FF2B5EF4-FFF2-40B4-BE49-F238E27FC236}">
                <a16:creationId xmlns:a16="http://schemas.microsoft.com/office/drawing/2014/main" id="{68DC5C62-279D-472B-A451-DC00F3A5C6C8}"/>
              </a:ext>
            </a:extLst>
          </p:cNvPr>
          <p:cNvSpPr/>
          <p:nvPr/>
        </p:nvSpPr>
        <p:spPr>
          <a:xfrm>
            <a:off x="90656" y="689356"/>
            <a:ext cx="5795241" cy="58600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15000"/>
              </a:lnSpc>
              <a:spcAft>
                <a:spcPts val="1000"/>
              </a:spcAft>
              <a:buFont typeface="+mj-lt"/>
              <a:buAutoNum type="arabicPeriod"/>
            </a:pPr>
            <a:r>
              <a:rPr lang="en-GB" sz="1400" dirty="0">
                <a:effectLst/>
              </a:rPr>
              <a:t>Extend the existing STLS district Service Level Agreements (SLAs) for five months (April to August 2021, inclusive), and new three-year dynamic SLAs to be fully implemented from September 2022</a:t>
            </a:r>
          </a:p>
          <a:p>
            <a:pPr marL="342900" lvl="0" indent="-342900" algn="just">
              <a:lnSpc>
                <a:spcPct val="115000"/>
              </a:lnSpc>
              <a:spcAft>
                <a:spcPts val="1000"/>
              </a:spcAft>
              <a:buFont typeface="+mj-lt"/>
              <a:buAutoNum type="arabicPeriod"/>
            </a:pPr>
            <a:r>
              <a:rPr lang="en-GB" sz="1400" dirty="0">
                <a:effectLst/>
              </a:rPr>
              <a:t>Improved strategic governance and monitoring of the SLAs as part of the wider Children and Young People Outcomes Framework knitting together the SEND Strategy, the priorities set out in the Countywide Approach to Inclusive Education (CATIE) and the STLS Key Performance Indicators. </a:t>
            </a:r>
          </a:p>
          <a:p>
            <a:pPr marL="342900" lvl="0" indent="-342900" algn="just">
              <a:lnSpc>
                <a:spcPct val="115000"/>
              </a:lnSpc>
              <a:spcAft>
                <a:spcPts val="1000"/>
              </a:spcAft>
              <a:buFont typeface="+mj-lt"/>
              <a:buAutoNum type="arabicPeriod"/>
            </a:pPr>
            <a:r>
              <a:rPr lang="en-GB" sz="1400" dirty="0">
                <a:effectLst/>
              </a:rPr>
              <a:t>Implement proposals for a consistent countywide tiered model of access to specialist advice, support and interventions from September 2022, including  Drop-in clinics, Solution focussed Local Inclusion Forum Team (LIFT) Meetings, Intensive Specialist Support to model specialist interventions and strategies,  and allocation of a named Link Teacher to settings and schools as a single point of contact.</a:t>
            </a:r>
          </a:p>
          <a:p>
            <a:pPr marL="342900" lvl="0" indent="-342900" algn="just">
              <a:lnSpc>
                <a:spcPct val="115000"/>
              </a:lnSpc>
              <a:spcAft>
                <a:spcPts val="1000"/>
              </a:spcAft>
              <a:buFont typeface="+mj-lt"/>
              <a:buAutoNum type="arabicPeriod"/>
            </a:pPr>
            <a:r>
              <a:rPr lang="en-GB" sz="1400" dirty="0">
                <a:effectLst/>
              </a:rPr>
              <a:t>Implement proposals for STLS to focus on targeted and specialist level Training.  This work will be linked to the development of the Kent Directory of Resources. </a:t>
            </a:r>
          </a:p>
          <a:p>
            <a:pPr marL="342900" lvl="0" indent="-342900" algn="just">
              <a:lnSpc>
                <a:spcPct val="115000"/>
              </a:lnSpc>
              <a:spcAft>
                <a:spcPts val="1000"/>
              </a:spcAft>
              <a:buFont typeface="+mj-lt"/>
              <a:buAutoNum type="arabicPeriod"/>
            </a:pPr>
            <a:r>
              <a:rPr lang="en-GB" sz="1400" dirty="0">
                <a:effectLst/>
              </a:rPr>
              <a:t>STLS to offer the opportunity for chargeable bespoke training where a need is identified which cannot be met through the existing Kent training offer</a:t>
            </a:r>
          </a:p>
        </p:txBody>
      </p:sp>
    </p:spTree>
    <p:extLst>
      <p:ext uri="{BB962C8B-B14F-4D97-AF65-F5344CB8AC3E}">
        <p14:creationId xmlns:p14="http://schemas.microsoft.com/office/powerpoint/2010/main" val="410716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A86470-003D-47C8-9F0B-0D555C0496E2}"/>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Context of meeting:</a:t>
            </a:r>
          </a:p>
        </p:txBody>
      </p:sp>
      <p:sp>
        <p:nvSpPr>
          <p:cNvPr id="3" name="TextBox 2">
            <a:extLst>
              <a:ext uri="{FF2B5EF4-FFF2-40B4-BE49-F238E27FC236}">
                <a16:creationId xmlns:a16="http://schemas.microsoft.com/office/drawing/2014/main" id="{21CDA55D-A863-4DA3-80EA-B91363172C72}"/>
              </a:ext>
            </a:extLst>
          </p:cNvPr>
          <p:cNvSpPr txBox="1"/>
          <p:nvPr/>
        </p:nvSpPr>
        <p:spPr>
          <a:xfrm>
            <a:off x="141217" y="1798102"/>
            <a:ext cx="11909565"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t>Forum’s Role: Consultative</a:t>
            </a:r>
          </a:p>
          <a:p>
            <a:pPr marL="342900" indent="-342900">
              <a:buFont typeface="Arial" panose="020B0604020202020204" pitchFamily="34" charset="0"/>
              <a:buChar char="•"/>
            </a:pPr>
            <a:r>
              <a:rPr lang="en-GB" sz="2400" dirty="0"/>
              <a:t>LA’s Role: To take into consideration views of schools, wider stakeholders and School Funding Forum when making the decision.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Due to be shared with CYPE Cabinet Committee 11</a:t>
            </a:r>
            <a:r>
              <a:rPr lang="en-GB" sz="2400" baseline="30000" dirty="0"/>
              <a:t>th</a:t>
            </a:r>
            <a:r>
              <a:rPr lang="en-GB" sz="2400" dirty="0"/>
              <a:t> January before formal decision is made by Cabinet Member. </a:t>
            </a:r>
          </a:p>
          <a:p>
            <a:pPr marL="342900" indent="-342900">
              <a:buFont typeface="Arial" panose="020B0604020202020204" pitchFamily="34" charset="0"/>
              <a:buChar char="•"/>
            </a:pPr>
            <a:r>
              <a:rPr lang="en-GB" sz="2400" dirty="0"/>
              <a:t>Summary paper and presentation made on 26</a:t>
            </a:r>
            <a:r>
              <a:rPr lang="en-GB" sz="2400" baseline="30000" dirty="0"/>
              <a:t>th</a:t>
            </a:r>
            <a:r>
              <a:rPr lang="en-GB" sz="2400" dirty="0"/>
              <a:t> November on the background of STLS including outstanding financial considerations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40935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A86470-003D-47C8-9F0B-0D555C0496E2}"/>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Considerations:</a:t>
            </a:r>
          </a:p>
        </p:txBody>
      </p:sp>
      <p:sp>
        <p:nvSpPr>
          <p:cNvPr id="4" name="TextBox 3">
            <a:extLst>
              <a:ext uri="{FF2B5EF4-FFF2-40B4-BE49-F238E27FC236}">
                <a16:creationId xmlns:a16="http://schemas.microsoft.com/office/drawing/2014/main" id="{2C45CE3C-80D2-4DA6-BEB1-4541D7932282}"/>
              </a:ext>
            </a:extLst>
          </p:cNvPr>
          <p:cNvSpPr txBox="1"/>
          <p:nvPr/>
        </p:nvSpPr>
        <p:spPr>
          <a:xfrm>
            <a:off x="141217" y="856357"/>
            <a:ext cx="11909565" cy="8217634"/>
          </a:xfrm>
          <a:prstGeom prst="rect">
            <a:avLst/>
          </a:prstGeom>
          <a:noFill/>
        </p:spPr>
        <p:txBody>
          <a:bodyPr wrap="square" rtlCol="0">
            <a:spAutoFit/>
          </a:bodyPr>
          <a:lstStyle/>
          <a:p>
            <a:r>
              <a:rPr lang="en-GB" sz="2400" dirty="0"/>
              <a:t>All decisions on services must be taken in the context of a developing SEN system in Kent and introduction of new or changing service. Need to consider:</a:t>
            </a:r>
          </a:p>
          <a:p>
            <a:pPr marL="342900" indent="-342900">
              <a:buFont typeface="Arial" panose="020B0604020202020204" pitchFamily="34" charset="0"/>
              <a:buChar char="•"/>
            </a:pPr>
            <a:r>
              <a:rPr lang="en-GB" sz="2400" dirty="0"/>
              <a:t>Fit for purpose</a:t>
            </a:r>
          </a:p>
          <a:p>
            <a:pPr marL="342900" indent="-342900">
              <a:buFont typeface="Arial" panose="020B0604020202020204" pitchFamily="34" charset="0"/>
              <a:buChar char="•"/>
            </a:pPr>
            <a:r>
              <a:rPr lang="en-GB" sz="2400" dirty="0"/>
              <a:t>Ability to adapt and respond to changing needs</a:t>
            </a:r>
          </a:p>
          <a:p>
            <a:pPr marL="342900" indent="-342900">
              <a:buFont typeface="Arial" panose="020B0604020202020204" pitchFamily="34" charset="0"/>
              <a:buChar char="•"/>
            </a:pPr>
            <a:r>
              <a:rPr lang="en-GB" sz="2400" dirty="0"/>
              <a:t>Recognition of what schools likes but in the context…</a:t>
            </a:r>
          </a:p>
          <a:p>
            <a:pPr marL="342900" indent="-342900">
              <a:buFont typeface="Arial" panose="020B0604020202020204" pitchFamily="34" charset="0"/>
              <a:buChar char="•"/>
            </a:pPr>
            <a:r>
              <a:rPr lang="en-GB" sz="2400" dirty="0"/>
              <a:t>It must achieve the outcomes that are needed to support principles of deficit recovery</a:t>
            </a:r>
          </a:p>
          <a:p>
            <a:endParaRPr lang="en-GB" sz="2400" dirty="0"/>
          </a:p>
          <a:p>
            <a:r>
              <a:rPr lang="en-GB" sz="2400" dirty="0"/>
              <a:t>Finance Proposals:</a:t>
            </a:r>
          </a:p>
          <a:p>
            <a:pPr marL="342900" indent="-342900">
              <a:buFont typeface="Arial" panose="020B0604020202020204" pitchFamily="34" charset="0"/>
              <a:buChar char="•"/>
            </a:pPr>
            <a:r>
              <a:rPr lang="en-GB" sz="2400" dirty="0"/>
              <a:t>Current budget to be maintained £8.5m (including £0.3m pension grant)</a:t>
            </a:r>
          </a:p>
          <a:p>
            <a:pPr marL="342900" indent="-342900">
              <a:buFont typeface="Arial" panose="020B0604020202020204" pitchFamily="34" charset="0"/>
              <a:buChar char="•"/>
            </a:pPr>
            <a:r>
              <a:rPr lang="en-GB" sz="2400" dirty="0"/>
              <a:t>The budget for District based SLAs will be maintained at existing levels for the first year whilst alternative funding models are considered to ensure resources are distributed equitably across the county. Also provides time to manage any resulting change. </a:t>
            </a:r>
          </a:p>
          <a:p>
            <a:pPr marL="342900" indent="-342900">
              <a:buFont typeface="Arial" panose="020B0604020202020204" pitchFamily="34" charset="0"/>
              <a:buChar char="•"/>
            </a:pPr>
            <a:r>
              <a:rPr lang="en-GB" sz="2400" dirty="0"/>
              <a:t>A consistent method for charging overheads by SLA holding schools will be co-produced with Special Schools</a:t>
            </a:r>
          </a:p>
          <a:p>
            <a:pPr marL="342900" indent="-342900">
              <a:buFont typeface="Arial" panose="020B0604020202020204" pitchFamily="34" charset="0"/>
              <a:buChar char="•"/>
            </a:pPr>
            <a:r>
              <a:rPr lang="en-GB" sz="2400" dirty="0"/>
              <a:t>Annual financial review to be completed</a:t>
            </a:r>
          </a:p>
          <a:p>
            <a:pPr marL="342900" indent="-342900">
              <a:buFont typeface="Arial" panose="020B0604020202020204" pitchFamily="34" charset="0"/>
              <a:buChar char="•"/>
            </a:pPr>
            <a:r>
              <a:rPr lang="en-GB" sz="2400" dirty="0"/>
              <a:t>Separate Process to consider cost pressure in line with outcomes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p:txBody>
      </p:sp>
    </p:spTree>
    <p:extLst>
      <p:ext uri="{BB962C8B-B14F-4D97-AF65-F5344CB8AC3E}">
        <p14:creationId xmlns:p14="http://schemas.microsoft.com/office/powerpoint/2010/main" val="119449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CDA55D-A863-4DA3-80EA-B91363172C72}"/>
              </a:ext>
            </a:extLst>
          </p:cNvPr>
          <p:cNvSpPr txBox="1"/>
          <p:nvPr/>
        </p:nvSpPr>
        <p:spPr>
          <a:xfrm>
            <a:off x="95693" y="882503"/>
            <a:ext cx="1107996" cy="523220"/>
          </a:xfrm>
          <a:prstGeom prst="rect">
            <a:avLst/>
          </a:prstGeom>
          <a:noFill/>
        </p:spPr>
        <p:txBody>
          <a:bodyPr wrap="none" rtlCol="0">
            <a:spAutoFit/>
          </a:bodyPr>
          <a:lstStyle/>
          <a:p>
            <a:pPr lvl="1"/>
            <a:r>
              <a:rPr lang="en-GB" sz="2800" dirty="0"/>
              <a:t>	</a:t>
            </a:r>
          </a:p>
        </p:txBody>
      </p:sp>
      <p:sp>
        <p:nvSpPr>
          <p:cNvPr id="6" name="Rectangle 5">
            <a:extLst>
              <a:ext uri="{FF2B5EF4-FFF2-40B4-BE49-F238E27FC236}">
                <a16:creationId xmlns:a16="http://schemas.microsoft.com/office/drawing/2014/main" id="{2AFDE2A1-23D6-44C1-BDF8-51FE8C3D148F}"/>
              </a:ext>
            </a:extLst>
          </p:cNvPr>
          <p:cNvSpPr/>
          <p:nvPr/>
        </p:nvSpPr>
        <p:spPr>
          <a:xfrm>
            <a:off x="0" y="2778453"/>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t>Questions</a:t>
            </a:r>
          </a:p>
        </p:txBody>
      </p:sp>
    </p:spTree>
    <p:extLst>
      <p:ext uri="{BB962C8B-B14F-4D97-AF65-F5344CB8AC3E}">
        <p14:creationId xmlns:p14="http://schemas.microsoft.com/office/powerpoint/2010/main" val="271328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A86470-003D-47C8-9F0B-0D555C0496E2}"/>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Background:</a:t>
            </a:r>
          </a:p>
        </p:txBody>
      </p:sp>
      <p:sp>
        <p:nvSpPr>
          <p:cNvPr id="3" name="TextBox 2">
            <a:extLst>
              <a:ext uri="{FF2B5EF4-FFF2-40B4-BE49-F238E27FC236}">
                <a16:creationId xmlns:a16="http://schemas.microsoft.com/office/drawing/2014/main" id="{21CDA55D-A863-4DA3-80EA-B91363172C72}"/>
              </a:ext>
            </a:extLst>
          </p:cNvPr>
          <p:cNvSpPr txBox="1"/>
          <p:nvPr/>
        </p:nvSpPr>
        <p:spPr>
          <a:xfrm>
            <a:off x="41430" y="733246"/>
            <a:ext cx="11909565" cy="5632311"/>
          </a:xfrm>
          <a:prstGeom prst="rect">
            <a:avLst/>
          </a:prstGeom>
          <a:noFill/>
        </p:spPr>
        <p:txBody>
          <a:bodyPr wrap="square" rtlCol="0">
            <a:spAutoFit/>
          </a:bodyPr>
          <a:lstStyle/>
          <a:p>
            <a:pPr marL="342900" indent="-342900">
              <a:buFont typeface="Arial" panose="020B0604020202020204" pitchFamily="34" charset="0"/>
              <a:buChar char="•"/>
            </a:pPr>
            <a:r>
              <a:rPr lang="en-GB" sz="2400" dirty="0"/>
              <a:t>Review commenced in Summer 2020 – initial remit was to better understand quality of service delivery and value for money</a:t>
            </a:r>
          </a:p>
          <a:p>
            <a:pPr marL="342900" indent="-342900">
              <a:buFont typeface="Arial" panose="020B0604020202020204" pitchFamily="34" charset="0"/>
              <a:buChar char="•"/>
            </a:pPr>
            <a:r>
              <a:rPr lang="en-GB" sz="2400" dirty="0"/>
              <a:t>Development of KPIs</a:t>
            </a:r>
          </a:p>
          <a:p>
            <a:pPr marL="342900" indent="-342900">
              <a:buFont typeface="Arial" panose="020B0604020202020204" pitchFamily="34" charset="0"/>
              <a:buChar char="•"/>
            </a:pPr>
            <a:r>
              <a:rPr lang="en-GB" sz="2400" dirty="0"/>
              <a:t>Wide stakeholder discussions including surveys and meetings</a:t>
            </a:r>
          </a:p>
          <a:p>
            <a:pPr marL="342900" indent="-342900">
              <a:buFont typeface="Arial" panose="020B0604020202020204" pitchFamily="34" charset="0"/>
              <a:buChar char="•"/>
            </a:pPr>
            <a:endParaRPr lang="en-GB" sz="2400" dirty="0"/>
          </a:p>
          <a:p>
            <a:r>
              <a:rPr lang="en-GB" sz="2400" dirty="0"/>
              <a:t>Concluded in five sections to consult upon – consultation ran from 3 November 2021 to 7 December 2021:</a:t>
            </a:r>
          </a:p>
          <a:p>
            <a:r>
              <a:rPr lang="en-GB" sz="2400" dirty="0"/>
              <a:t>•	Structure of STLS</a:t>
            </a:r>
          </a:p>
          <a:p>
            <a:r>
              <a:rPr lang="en-GB" sz="2400" dirty="0"/>
              <a:t>•	Access to Specialist Advice, Support and Interventions</a:t>
            </a:r>
          </a:p>
          <a:p>
            <a:r>
              <a:rPr lang="en-GB" sz="2400" dirty="0"/>
              <a:t>•	Core Training Offer</a:t>
            </a:r>
          </a:p>
          <a:p>
            <a:r>
              <a:rPr lang="en-GB" sz="2400" dirty="0"/>
              <a:t>•	Communication and Engagement</a:t>
            </a:r>
          </a:p>
          <a:p>
            <a:r>
              <a:rPr lang="en-GB" sz="2400" dirty="0"/>
              <a:t>•	Sensory STLS and Physical Disability STLS</a:t>
            </a:r>
          </a:p>
          <a:p>
            <a:endParaRPr lang="en-GB" sz="2400" dirty="0"/>
          </a:p>
          <a:p>
            <a:r>
              <a:rPr lang="en-GB" sz="2400" dirty="0"/>
              <a:t>Consultation considered online responses, face to face meetings, virtual meetings, emails and posted documents</a:t>
            </a:r>
          </a:p>
        </p:txBody>
      </p:sp>
    </p:spTree>
    <p:extLst>
      <p:ext uri="{BB962C8B-B14F-4D97-AF65-F5344CB8AC3E}">
        <p14:creationId xmlns:p14="http://schemas.microsoft.com/office/powerpoint/2010/main" val="210406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A86470-003D-47C8-9F0B-0D555C0496E2}"/>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Profile of Responses:</a:t>
            </a:r>
          </a:p>
        </p:txBody>
      </p:sp>
      <p:graphicFrame>
        <p:nvGraphicFramePr>
          <p:cNvPr id="2" name="Table 1">
            <a:extLst>
              <a:ext uri="{FF2B5EF4-FFF2-40B4-BE49-F238E27FC236}">
                <a16:creationId xmlns:a16="http://schemas.microsoft.com/office/drawing/2014/main" id="{EBB31E6F-DBDD-4031-B2F8-725410DBAC7E}"/>
              </a:ext>
            </a:extLst>
          </p:cNvPr>
          <p:cNvGraphicFramePr>
            <a:graphicFrameLocks noGrp="1"/>
          </p:cNvGraphicFramePr>
          <p:nvPr>
            <p:extLst>
              <p:ext uri="{D42A27DB-BD31-4B8C-83A1-F6EECF244321}">
                <p14:modId xmlns:p14="http://schemas.microsoft.com/office/powerpoint/2010/main" val="283208632"/>
              </p:ext>
            </p:extLst>
          </p:nvPr>
        </p:nvGraphicFramePr>
        <p:xfrm>
          <a:off x="1577339" y="2513043"/>
          <a:ext cx="8755380" cy="3676742"/>
        </p:xfrm>
        <a:graphic>
          <a:graphicData uri="http://schemas.openxmlformats.org/drawingml/2006/table">
            <a:tbl>
              <a:tblPr firstRow="1" firstCol="1" bandRow="1">
                <a:tableStyleId>{5C22544A-7EE6-4342-B048-85BDC9FD1C3A}</a:tableStyleId>
              </a:tblPr>
              <a:tblGrid>
                <a:gridCol w="6011773">
                  <a:extLst>
                    <a:ext uri="{9D8B030D-6E8A-4147-A177-3AD203B41FA5}">
                      <a16:colId xmlns:a16="http://schemas.microsoft.com/office/drawing/2014/main" val="950924345"/>
                    </a:ext>
                  </a:extLst>
                </a:gridCol>
                <a:gridCol w="1306348">
                  <a:extLst>
                    <a:ext uri="{9D8B030D-6E8A-4147-A177-3AD203B41FA5}">
                      <a16:colId xmlns:a16="http://schemas.microsoft.com/office/drawing/2014/main" val="450599428"/>
                    </a:ext>
                  </a:extLst>
                </a:gridCol>
                <a:gridCol w="1437259">
                  <a:extLst>
                    <a:ext uri="{9D8B030D-6E8A-4147-A177-3AD203B41FA5}">
                      <a16:colId xmlns:a16="http://schemas.microsoft.com/office/drawing/2014/main" val="1618139702"/>
                    </a:ext>
                  </a:extLst>
                </a:gridCol>
              </a:tblGrid>
              <a:tr h="874183">
                <a:tc gridSpan="3">
                  <a:txBody>
                    <a:bodyPr/>
                    <a:lstStyle/>
                    <a:p>
                      <a:pPr marL="457200" algn="ctr">
                        <a:lnSpc>
                          <a:spcPct val="115000"/>
                        </a:lnSpc>
                        <a:spcAft>
                          <a:spcPts val="1000"/>
                        </a:spcAft>
                      </a:pPr>
                      <a:r>
                        <a:rPr lang="en-GB" sz="2400" dirty="0">
                          <a:effectLst/>
                        </a:rPr>
                        <a:t>Key message: Majority of respondents were education professionals (76%)</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11218480"/>
                  </a:ext>
                </a:extLst>
              </a:tr>
              <a:tr h="390662">
                <a:tc>
                  <a:txBody>
                    <a:bodyPr/>
                    <a:lstStyle/>
                    <a:p>
                      <a:pPr>
                        <a:lnSpc>
                          <a:spcPts val="1500"/>
                        </a:lnSpc>
                        <a:spcAft>
                          <a:spcPts val="1000"/>
                        </a:spcAft>
                      </a:pPr>
                      <a:r>
                        <a:rPr lang="en-GB" sz="1800">
                          <a:effectLst/>
                        </a:rPr>
                        <a:t>Respondents by type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dirty="0">
                          <a:effectLst/>
                        </a:rPr>
                        <a:t>No.</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3125399"/>
                  </a:ext>
                </a:extLst>
              </a:tr>
              <a:tr h="403042">
                <a:tc>
                  <a:txBody>
                    <a:bodyPr/>
                    <a:lstStyle/>
                    <a:p>
                      <a:pPr>
                        <a:lnSpc>
                          <a:spcPts val="1500"/>
                        </a:lnSpc>
                        <a:spcAft>
                          <a:spcPts val="1000"/>
                        </a:spcAft>
                      </a:pPr>
                      <a:r>
                        <a:rPr lang="en-GB" sz="1800" dirty="0">
                          <a:effectLst/>
                        </a:rPr>
                        <a:t>As a parent / carer of a child or young person with SEND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37</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dirty="0">
                          <a:effectLst/>
                        </a:rPr>
                        <a:t>7%</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5337171"/>
                  </a:ext>
                </a:extLst>
              </a:tr>
              <a:tr h="390662">
                <a:tc>
                  <a:txBody>
                    <a:bodyPr/>
                    <a:lstStyle/>
                    <a:p>
                      <a:pPr>
                        <a:lnSpc>
                          <a:spcPts val="1500"/>
                        </a:lnSpc>
                        <a:spcAft>
                          <a:spcPts val="1000"/>
                        </a:spcAft>
                      </a:pPr>
                      <a:r>
                        <a:rPr lang="en-GB" sz="1800" dirty="0">
                          <a:effectLst/>
                        </a:rPr>
                        <a:t>As a resident of Kent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58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11%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2228911"/>
                  </a:ext>
                </a:extLst>
              </a:tr>
              <a:tr h="390662">
                <a:tc>
                  <a:txBody>
                    <a:bodyPr/>
                    <a:lstStyle/>
                    <a:p>
                      <a:pPr>
                        <a:lnSpc>
                          <a:spcPts val="1500"/>
                        </a:lnSpc>
                        <a:spcAft>
                          <a:spcPts val="1000"/>
                        </a:spcAft>
                      </a:pPr>
                      <a:r>
                        <a:rPr lang="en-GB" sz="1800">
                          <a:effectLst/>
                        </a:rPr>
                        <a:t>As an education professional</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421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76%</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664784"/>
                  </a:ext>
                </a:extLst>
              </a:tr>
              <a:tr h="390662">
                <a:tc>
                  <a:txBody>
                    <a:bodyPr/>
                    <a:lstStyle/>
                    <a:p>
                      <a:pPr>
                        <a:lnSpc>
                          <a:spcPts val="1500"/>
                        </a:lnSpc>
                        <a:spcAft>
                          <a:spcPts val="1000"/>
                        </a:spcAft>
                      </a:pPr>
                      <a:r>
                        <a:rPr lang="en-GB" sz="1800">
                          <a:effectLst/>
                        </a:rPr>
                        <a:t>As a health or social care professional</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4336103"/>
                  </a:ext>
                </a:extLst>
              </a:tr>
              <a:tr h="390662">
                <a:tc>
                  <a:txBody>
                    <a:bodyPr/>
                    <a:lstStyle/>
                    <a:p>
                      <a:pPr>
                        <a:lnSpc>
                          <a:spcPts val="1500"/>
                        </a:lnSpc>
                        <a:spcAft>
                          <a:spcPts val="1000"/>
                        </a:spcAft>
                      </a:pPr>
                      <a:r>
                        <a:rPr lang="en-GB" sz="1800">
                          <a:effectLst/>
                        </a:rPr>
                        <a:t>Other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28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7887773"/>
                  </a:ext>
                </a:extLst>
              </a:tr>
              <a:tr h="446207">
                <a:tc>
                  <a:txBody>
                    <a:bodyPr/>
                    <a:lstStyle/>
                    <a:p>
                      <a:pPr>
                        <a:lnSpc>
                          <a:spcPts val="1500"/>
                        </a:lnSpc>
                        <a:spcAft>
                          <a:spcPts val="1000"/>
                        </a:spcAft>
                      </a:pPr>
                      <a:r>
                        <a:rPr lang="en-GB" sz="1800" b="1" dirty="0">
                          <a:effectLst/>
                        </a:rPr>
                        <a:t>Total</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1">
                          <a:effectLst/>
                        </a:rPr>
                        <a:t>552</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1" dirty="0">
                          <a:effectLst/>
                        </a:rPr>
                        <a:t>100%</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6175301"/>
                  </a:ext>
                </a:extLst>
              </a:tr>
            </a:tbl>
          </a:graphicData>
        </a:graphic>
      </p:graphicFrame>
      <p:sp>
        <p:nvSpPr>
          <p:cNvPr id="4" name="Rectangle 1">
            <a:extLst>
              <a:ext uri="{FF2B5EF4-FFF2-40B4-BE49-F238E27FC236}">
                <a16:creationId xmlns:a16="http://schemas.microsoft.com/office/drawing/2014/main" id="{613A1113-7DE8-43F7-B872-EE00BB1F75F3}"/>
              </a:ext>
            </a:extLst>
          </p:cNvPr>
          <p:cNvSpPr>
            <a:spLocks noChangeArrowheads="1"/>
          </p:cNvSpPr>
          <p:nvPr/>
        </p:nvSpPr>
        <p:spPr bwMode="auto">
          <a:xfrm>
            <a:off x="171937" y="828581"/>
            <a:ext cx="1156618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557 questionnaires completed:</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462 questionnaires were completed online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95 questionnaires (all from one Special School) were delivered in person</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Question 1:</a:t>
            </a: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Respondents were asked to tell us in what capacity they were completing the questionnaire.  </a:t>
            </a:r>
            <a:endParaRPr kumimoji="0" lang="en-GB"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480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7C5B12-5956-4AE3-BC3F-8038D3D1DBC3}"/>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Profile of Responses:</a:t>
            </a:r>
          </a:p>
        </p:txBody>
      </p:sp>
      <p:graphicFrame>
        <p:nvGraphicFramePr>
          <p:cNvPr id="3" name="Table 2">
            <a:extLst>
              <a:ext uri="{FF2B5EF4-FFF2-40B4-BE49-F238E27FC236}">
                <a16:creationId xmlns:a16="http://schemas.microsoft.com/office/drawing/2014/main" id="{66E4EED7-A245-4E7B-ABEC-A8FD5BEED64C}"/>
              </a:ext>
            </a:extLst>
          </p:cNvPr>
          <p:cNvGraphicFramePr>
            <a:graphicFrameLocks noGrp="1"/>
          </p:cNvGraphicFramePr>
          <p:nvPr>
            <p:extLst>
              <p:ext uri="{D42A27DB-BD31-4B8C-83A1-F6EECF244321}">
                <p14:modId xmlns:p14="http://schemas.microsoft.com/office/powerpoint/2010/main" val="1707379281"/>
              </p:ext>
            </p:extLst>
          </p:nvPr>
        </p:nvGraphicFramePr>
        <p:xfrm>
          <a:off x="751561" y="1908969"/>
          <a:ext cx="9908088" cy="4160627"/>
        </p:xfrm>
        <a:graphic>
          <a:graphicData uri="http://schemas.openxmlformats.org/drawingml/2006/table">
            <a:tbl>
              <a:tblPr firstRow="1" firstCol="1" bandRow="1">
                <a:tableStyleId>{5C22544A-7EE6-4342-B048-85BDC9FD1C3A}</a:tableStyleId>
              </a:tblPr>
              <a:tblGrid>
                <a:gridCol w="6803269">
                  <a:extLst>
                    <a:ext uri="{9D8B030D-6E8A-4147-A177-3AD203B41FA5}">
                      <a16:colId xmlns:a16="http://schemas.microsoft.com/office/drawing/2014/main" val="1456249030"/>
                    </a:ext>
                  </a:extLst>
                </a:gridCol>
                <a:gridCol w="1478336">
                  <a:extLst>
                    <a:ext uri="{9D8B030D-6E8A-4147-A177-3AD203B41FA5}">
                      <a16:colId xmlns:a16="http://schemas.microsoft.com/office/drawing/2014/main" val="2766900052"/>
                    </a:ext>
                  </a:extLst>
                </a:gridCol>
                <a:gridCol w="1626483">
                  <a:extLst>
                    <a:ext uri="{9D8B030D-6E8A-4147-A177-3AD203B41FA5}">
                      <a16:colId xmlns:a16="http://schemas.microsoft.com/office/drawing/2014/main" val="2848903299"/>
                    </a:ext>
                  </a:extLst>
                </a:gridCol>
              </a:tblGrid>
              <a:tr h="1111333">
                <a:tc gridSpan="3">
                  <a:txBody>
                    <a:bodyPr/>
                    <a:lstStyle/>
                    <a:p>
                      <a:pPr marL="457200">
                        <a:lnSpc>
                          <a:spcPct val="115000"/>
                        </a:lnSpc>
                        <a:spcAft>
                          <a:spcPts val="1000"/>
                        </a:spcAft>
                      </a:pPr>
                      <a:r>
                        <a:rPr lang="en-GB" sz="2400" dirty="0">
                          <a:effectLst/>
                        </a:rPr>
                        <a:t>Key message:  Majority of respondents were from mainstream primary schools (37%), closely followed by respondents from special schools (34%).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5221196"/>
                  </a:ext>
                </a:extLst>
              </a:tr>
              <a:tr h="370445">
                <a:tc>
                  <a:txBody>
                    <a:bodyPr/>
                    <a:lstStyle/>
                    <a:p>
                      <a:pPr>
                        <a:lnSpc>
                          <a:spcPts val="1500"/>
                        </a:lnSpc>
                        <a:spcAft>
                          <a:spcPts val="1000"/>
                        </a:spcAft>
                      </a:pPr>
                      <a:r>
                        <a:rPr lang="en-GB" sz="1800">
                          <a:effectLst/>
                        </a:rPr>
                        <a:t>If responding as an education professional</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dirty="0">
                          <a:effectLst/>
                        </a:rPr>
                        <a:t>No.</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70019621"/>
                  </a:ext>
                </a:extLst>
              </a:tr>
              <a:tr h="351568">
                <a:tc>
                  <a:txBody>
                    <a:bodyPr/>
                    <a:lstStyle/>
                    <a:p>
                      <a:pPr>
                        <a:lnSpc>
                          <a:spcPts val="1500"/>
                        </a:lnSpc>
                        <a:spcAft>
                          <a:spcPts val="1000"/>
                        </a:spcAft>
                      </a:pPr>
                      <a:r>
                        <a:rPr lang="en-GB" sz="1800">
                          <a:effectLst/>
                        </a:rPr>
                        <a:t>Special school</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144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34%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8961070"/>
                  </a:ext>
                </a:extLst>
              </a:tr>
              <a:tr h="370445">
                <a:tc>
                  <a:txBody>
                    <a:bodyPr/>
                    <a:lstStyle/>
                    <a:p>
                      <a:pPr>
                        <a:lnSpc>
                          <a:spcPts val="1500"/>
                        </a:lnSpc>
                        <a:spcAft>
                          <a:spcPts val="1000"/>
                        </a:spcAft>
                      </a:pPr>
                      <a:r>
                        <a:rPr lang="en-GB" sz="1800">
                          <a:effectLst/>
                        </a:rPr>
                        <a:t>Early years setting</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48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11%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9801569"/>
                  </a:ext>
                </a:extLst>
              </a:tr>
              <a:tr h="370445">
                <a:tc>
                  <a:txBody>
                    <a:bodyPr/>
                    <a:lstStyle/>
                    <a:p>
                      <a:pPr>
                        <a:lnSpc>
                          <a:spcPts val="1500"/>
                        </a:lnSpc>
                        <a:spcAft>
                          <a:spcPts val="1000"/>
                        </a:spcAft>
                      </a:pPr>
                      <a:r>
                        <a:rPr lang="en-GB" sz="1800">
                          <a:effectLst/>
                        </a:rPr>
                        <a:t>Mainstream school (primary)</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153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37%</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908338"/>
                  </a:ext>
                </a:extLst>
              </a:tr>
              <a:tr h="351568">
                <a:tc>
                  <a:txBody>
                    <a:bodyPr/>
                    <a:lstStyle/>
                    <a:p>
                      <a:pPr>
                        <a:lnSpc>
                          <a:spcPts val="1500"/>
                        </a:lnSpc>
                        <a:spcAft>
                          <a:spcPts val="1000"/>
                        </a:spcAft>
                      </a:pPr>
                      <a:r>
                        <a:rPr lang="en-GB" sz="1800">
                          <a:effectLst/>
                        </a:rPr>
                        <a:t>Mainstream school (secondary)</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19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5949424"/>
                  </a:ext>
                </a:extLst>
              </a:tr>
              <a:tr h="370445">
                <a:tc>
                  <a:txBody>
                    <a:bodyPr/>
                    <a:lstStyle/>
                    <a:p>
                      <a:pPr>
                        <a:lnSpc>
                          <a:spcPts val="1500"/>
                        </a:lnSpc>
                        <a:spcAft>
                          <a:spcPts val="1000"/>
                        </a:spcAft>
                      </a:pPr>
                      <a:r>
                        <a:rPr lang="en-GB" sz="1800">
                          <a:effectLst/>
                        </a:rPr>
                        <a:t>Further Education college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1018822"/>
                  </a:ext>
                </a:extLst>
              </a:tr>
              <a:tr h="370445">
                <a:tc>
                  <a:txBody>
                    <a:bodyPr/>
                    <a:lstStyle/>
                    <a:p>
                      <a:pPr>
                        <a:lnSpc>
                          <a:spcPts val="1500"/>
                        </a:lnSpc>
                        <a:spcAft>
                          <a:spcPts val="1000"/>
                        </a:spcAft>
                      </a:pPr>
                      <a:r>
                        <a:rPr lang="en-GB" sz="1800">
                          <a:effectLst/>
                        </a:rPr>
                        <a:t>Other</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a:effectLst/>
                        </a:rPr>
                        <a:t>53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a:effectLst/>
                        </a:rPr>
                        <a:t>13%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6562178"/>
                  </a:ext>
                </a:extLst>
              </a:tr>
              <a:tr h="370445">
                <a:tc>
                  <a:txBody>
                    <a:bodyPr/>
                    <a:lstStyle/>
                    <a:p>
                      <a:pPr>
                        <a:lnSpc>
                          <a:spcPts val="1500"/>
                        </a:lnSpc>
                        <a:spcAft>
                          <a:spcPts val="1000"/>
                        </a:spcAft>
                      </a:pPr>
                      <a:r>
                        <a:rPr lang="en-GB" sz="1800" b="1">
                          <a:effectLst/>
                        </a:rPr>
                        <a:t>Total</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b="1">
                          <a:effectLst/>
                        </a:rPr>
                        <a:t>419</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1" dirty="0">
                          <a:effectLst/>
                        </a:rPr>
                        <a:t>100%</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8021372"/>
                  </a:ext>
                </a:extLst>
              </a:tr>
            </a:tbl>
          </a:graphicData>
        </a:graphic>
      </p:graphicFrame>
      <p:sp>
        <p:nvSpPr>
          <p:cNvPr id="4" name="Rectangle 1">
            <a:extLst>
              <a:ext uri="{FF2B5EF4-FFF2-40B4-BE49-F238E27FC236}">
                <a16:creationId xmlns:a16="http://schemas.microsoft.com/office/drawing/2014/main" id="{D8694ABE-2382-494C-AEA4-98E0C9091FC8}"/>
              </a:ext>
            </a:extLst>
          </p:cNvPr>
          <p:cNvSpPr>
            <a:spLocks noChangeArrowheads="1"/>
          </p:cNvSpPr>
          <p:nvPr/>
        </p:nvSpPr>
        <p:spPr bwMode="auto">
          <a:xfrm>
            <a:off x="0" y="951364"/>
            <a:ext cx="1065964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1a:</a:t>
            </a:r>
            <a:r>
              <a:rPr kumimoji="0" lang="en-GB"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If responding as an ‘education professional’, respondents were asked to select from a list which area they work in. </a:t>
            </a:r>
            <a:endPar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92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8A809-850F-47A3-8930-5C08CE1B6532}"/>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Profile of Responses:</a:t>
            </a:r>
          </a:p>
        </p:txBody>
      </p:sp>
      <p:graphicFrame>
        <p:nvGraphicFramePr>
          <p:cNvPr id="3" name="Table 2">
            <a:extLst>
              <a:ext uri="{FF2B5EF4-FFF2-40B4-BE49-F238E27FC236}">
                <a16:creationId xmlns:a16="http://schemas.microsoft.com/office/drawing/2014/main" id="{3FDF8598-66AF-441F-A503-C0D777B80A03}"/>
              </a:ext>
            </a:extLst>
          </p:cNvPr>
          <p:cNvGraphicFramePr>
            <a:graphicFrameLocks noGrp="1"/>
          </p:cNvGraphicFramePr>
          <p:nvPr>
            <p:extLst>
              <p:ext uri="{D42A27DB-BD31-4B8C-83A1-F6EECF244321}">
                <p14:modId xmlns:p14="http://schemas.microsoft.com/office/powerpoint/2010/main" val="2125756346"/>
              </p:ext>
            </p:extLst>
          </p:nvPr>
        </p:nvGraphicFramePr>
        <p:xfrm>
          <a:off x="731520" y="1845962"/>
          <a:ext cx="10161270" cy="4019850"/>
        </p:xfrm>
        <a:graphic>
          <a:graphicData uri="http://schemas.openxmlformats.org/drawingml/2006/table">
            <a:tbl>
              <a:tblPr firstRow="1" firstCol="1" bandRow="1">
                <a:tableStyleId>{5C22544A-7EE6-4342-B048-85BDC9FD1C3A}</a:tableStyleId>
              </a:tblPr>
              <a:tblGrid>
                <a:gridCol w="6977114">
                  <a:extLst>
                    <a:ext uri="{9D8B030D-6E8A-4147-A177-3AD203B41FA5}">
                      <a16:colId xmlns:a16="http://schemas.microsoft.com/office/drawing/2014/main" val="3002297786"/>
                    </a:ext>
                  </a:extLst>
                </a:gridCol>
                <a:gridCol w="1516112">
                  <a:extLst>
                    <a:ext uri="{9D8B030D-6E8A-4147-A177-3AD203B41FA5}">
                      <a16:colId xmlns:a16="http://schemas.microsoft.com/office/drawing/2014/main" val="136130259"/>
                    </a:ext>
                  </a:extLst>
                </a:gridCol>
                <a:gridCol w="1668044">
                  <a:extLst>
                    <a:ext uri="{9D8B030D-6E8A-4147-A177-3AD203B41FA5}">
                      <a16:colId xmlns:a16="http://schemas.microsoft.com/office/drawing/2014/main" val="1854316081"/>
                    </a:ext>
                  </a:extLst>
                </a:gridCol>
              </a:tblGrid>
              <a:tr h="877087">
                <a:tc gridSpan="3">
                  <a:txBody>
                    <a:bodyPr/>
                    <a:lstStyle/>
                    <a:p>
                      <a:pPr marL="457200">
                        <a:lnSpc>
                          <a:spcPct val="115000"/>
                        </a:lnSpc>
                        <a:spcAft>
                          <a:spcPts val="1000"/>
                        </a:spcAft>
                      </a:pPr>
                      <a:r>
                        <a:rPr lang="en-GB" sz="2400" b="1" dirty="0">
                          <a:effectLst/>
                        </a:rPr>
                        <a:t>Key message:  Majority of the 'Other' education professional respondents are from the STLS Service with 70% </a:t>
                      </a:r>
                      <a:endParaRPr lang="en-GB"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5015822"/>
                  </a:ext>
                </a:extLst>
              </a:tr>
              <a:tr h="354099">
                <a:tc>
                  <a:txBody>
                    <a:bodyPr/>
                    <a:lstStyle/>
                    <a:p>
                      <a:pPr>
                        <a:lnSpc>
                          <a:spcPts val="1500"/>
                        </a:lnSpc>
                        <a:spcAft>
                          <a:spcPts val="1000"/>
                        </a:spcAft>
                      </a:pPr>
                      <a:r>
                        <a:rPr lang="en-GB" sz="1800" b="1" dirty="0">
                          <a:effectLst/>
                        </a:rPr>
                        <a:t>If responding as 'Other' education professional</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0" dirty="0">
                          <a:effectLst/>
                        </a:rPr>
                        <a:t>No.</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500"/>
                        </a:lnSpc>
                        <a:spcAft>
                          <a:spcPts val="1000"/>
                        </a:spcAft>
                      </a:pPr>
                      <a:r>
                        <a:rPr lang="en-GB" sz="1800" b="0" dirty="0">
                          <a:effectLst/>
                        </a:rPr>
                        <a:t>%</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9756562"/>
                  </a:ext>
                </a:extLst>
              </a:tr>
              <a:tr h="347795">
                <a:tc>
                  <a:txBody>
                    <a:bodyPr/>
                    <a:lstStyle/>
                    <a:p>
                      <a:pPr>
                        <a:lnSpc>
                          <a:spcPts val="1500"/>
                        </a:lnSpc>
                        <a:spcAft>
                          <a:spcPts val="1000"/>
                        </a:spcAft>
                      </a:pPr>
                      <a:r>
                        <a:rPr lang="en-GB" sz="1800" b="1" dirty="0">
                          <a:effectLst/>
                        </a:rPr>
                        <a:t>STLS</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0">
                          <a:effectLst/>
                        </a:rPr>
                        <a:t>37</a:t>
                      </a:r>
                      <a:endParaRPr lang="en-GB" sz="18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0" dirty="0">
                          <a:effectLst/>
                        </a:rPr>
                        <a:t>70%</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5229000"/>
                  </a:ext>
                </a:extLst>
              </a:tr>
              <a:tr h="347795">
                <a:tc>
                  <a:txBody>
                    <a:bodyPr/>
                    <a:lstStyle/>
                    <a:p>
                      <a:pPr>
                        <a:lnSpc>
                          <a:spcPts val="1500"/>
                        </a:lnSpc>
                        <a:spcAft>
                          <a:spcPts val="1000"/>
                        </a:spcAft>
                      </a:pPr>
                      <a:r>
                        <a:rPr lang="en-GB" sz="1800" b="1" dirty="0">
                          <a:effectLst/>
                        </a:rPr>
                        <a:t>KCC Teams</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0">
                          <a:effectLst/>
                        </a:rPr>
                        <a:t>7</a:t>
                      </a:r>
                      <a:endParaRPr lang="en-GB" sz="18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0" dirty="0">
                          <a:effectLst/>
                        </a:rPr>
                        <a:t>13%</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350134"/>
                  </a:ext>
                </a:extLst>
              </a:tr>
              <a:tr h="347795">
                <a:tc>
                  <a:txBody>
                    <a:bodyPr/>
                    <a:lstStyle/>
                    <a:p>
                      <a:pPr>
                        <a:lnSpc>
                          <a:spcPts val="1500"/>
                        </a:lnSpc>
                        <a:spcAft>
                          <a:spcPts val="1000"/>
                        </a:spcAft>
                      </a:pPr>
                      <a:r>
                        <a:rPr lang="en-GB" sz="1800" b="1" dirty="0">
                          <a:effectLst/>
                        </a:rPr>
                        <a:t>Mainstream with SRP</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0">
                          <a:effectLst/>
                        </a:rPr>
                        <a:t>4</a:t>
                      </a:r>
                      <a:endParaRPr lang="en-GB" sz="18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0" dirty="0">
                          <a:effectLst/>
                        </a:rPr>
                        <a:t>8%</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4524985"/>
                  </a:ext>
                </a:extLst>
              </a:tr>
              <a:tr h="347795">
                <a:tc>
                  <a:txBody>
                    <a:bodyPr/>
                    <a:lstStyle/>
                    <a:p>
                      <a:pPr>
                        <a:lnSpc>
                          <a:spcPts val="1500"/>
                        </a:lnSpc>
                        <a:spcAft>
                          <a:spcPts val="1000"/>
                        </a:spcAft>
                      </a:pPr>
                      <a:r>
                        <a:rPr lang="en-GB" sz="1800" b="1" dirty="0">
                          <a:effectLst/>
                        </a:rPr>
                        <a:t>Mainstream across phases</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0">
                          <a:effectLst/>
                        </a:rPr>
                        <a:t>2</a:t>
                      </a:r>
                      <a:endParaRPr lang="en-GB" sz="18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0" dirty="0">
                          <a:effectLst/>
                        </a:rPr>
                        <a:t>4%</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2851618"/>
                  </a:ext>
                </a:extLst>
              </a:tr>
              <a:tr h="347795">
                <a:tc>
                  <a:txBody>
                    <a:bodyPr/>
                    <a:lstStyle/>
                    <a:p>
                      <a:pPr>
                        <a:lnSpc>
                          <a:spcPts val="1500"/>
                        </a:lnSpc>
                        <a:spcAft>
                          <a:spcPts val="1000"/>
                        </a:spcAft>
                      </a:pPr>
                      <a:r>
                        <a:rPr lang="en-GB" sz="1800" b="1">
                          <a:effectLst/>
                        </a:rPr>
                        <a:t>PRU</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0">
                          <a:effectLst/>
                        </a:rPr>
                        <a:t>1</a:t>
                      </a:r>
                      <a:endParaRPr lang="en-GB" sz="18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0" dirty="0">
                          <a:effectLst/>
                        </a:rPr>
                        <a:t>2%</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512729"/>
                  </a:ext>
                </a:extLst>
              </a:tr>
              <a:tr h="347795">
                <a:tc>
                  <a:txBody>
                    <a:bodyPr/>
                    <a:lstStyle/>
                    <a:p>
                      <a:pPr>
                        <a:lnSpc>
                          <a:spcPts val="1500"/>
                        </a:lnSpc>
                        <a:spcAft>
                          <a:spcPts val="1000"/>
                        </a:spcAft>
                      </a:pPr>
                      <a:r>
                        <a:rPr lang="en-GB" sz="1800" b="1">
                          <a:effectLst/>
                        </a:rPr>
                        <a:t>Specialist training provider</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0" dirty="0">
                          <a:effectLst/>
                        </a:rPr>
                        <a:t>1</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0" dirty="0">
                          <a:effectLst/>
                        </a:rPr>
                        <a:t>2%</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85201"/>
                  </a:ext>
                </a:extLst>
              </a:tr>
              <a:tr h="347795">
                <a:tc>
                  <a:txBody>
                    <a:bodyPr/>
                    <a:lstStyle/>
                    <a:p>
                      <a:pPr>
                        <a:lnSpc>
                          <a:spcPts val="1500"/>
                        </a:lnSpc>
                        <a:spcAft>
                          <a:spcPts val="1000"/>
                        </a:spcAft>
                      </a:pPr>
                      <a:r>
                        <a:rPr lang="en-GB" sz="1800" b="1">
                          <a:effectLst/>
                        </a:rPr>
                        <a:t>SRP</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0" dirty="0">
                          <a:effectLst/>
                        </a:rPr>
                        <a:t>1</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0" dirty="0">
                          <a:effectLst/>
                        </a:rPr>
                        <a:t>2%</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5784390"/>
                  </a:ext>
                </a:extLst>
              </a:tr>
              <a:tr h="354099">
                <a:tc>
                  <a:txBody>
                    <a:bodyPr/>
                    <a:lstStyle/>
                    <a:p>
                      <a:pPr>
                        <a:lnSpc>
                          <a:spcPts val="1500"/>
                        </a:lnSpc>
                        <a:spcAft>
                          <a:spcPts val="1000"/>
                        </a:spcAft>
                      </a:pPr>
                      <a:r>
                        <a:rPr lang="en-GB" sz="1800" b="1" dirty="0">
                          <a:effectLst/>
                        </a:rPr>
                        <a:t>Total</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500"/>
                        </a:lnSpc>
                        <a:spcAft>
                          <a:spcPts val="1000"/>
                        </a:spcAft>
                      </a:pPr>
                      <a:r>
                        <a:rPr lang="en-GB" sz="1800" b="1" dirty="0">
                          <a:effectLst/>
                        </a:rPr>
                        <a:t>53</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500"/>
                        </a:lnSpc>
                        <a:spcAft>
                          <a:spcPts val="1000"/>
                        </a:spcAft>
                      </a:pPr>
                      <a:r>
                        <a:rPr lang="en-GB" sz="1800" b="1" dirty="0">
                          <a:effectLst/>
                        </a:rPr>
                        <a:t>100%</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096132"/>
                  </a:ext>
                </a:extLst>
              </a:tr>
            </a:tbl>
          </a:graphicData>
        </a:graphic>
      </p:graphicFrame>
      <p:sp>
        <p:nvSpPr>
          <p:cNvPr id="4" name="Rectangle 1">
            <a:extLst>
              <a:ext uri="{FF2B5EF4-FFF2-40B4-BE49-F238E27FC236}">
                <a16:creationId xmlns:a16="http://schemas.microsoft.com/office/drawing/2014/main" id="{FB4978B4-6CFA-4D6C-9925-BF8A7C638D07}"/>
              </a:ext>
            </a:extLst>
          </p:cNvPr>
          <p:cNvSpPr>
            <a:spLocks noChangeArrowheads="1"/>
          </p:cNvSpPr>
          <p:nvPr/>
        </p:nvSpPr>
        <p:spPr bwMode="auto">
          <a:xfrm>
            <a:off x="205740" y="992186"/>
            <a:ext cx="116471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1b:</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If respondents selected ‘Other’ to question 1(a), they were asked to specify what other education setting best describes their situation. </a:t>
            </a: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3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3DF1780C-50BB-4644-AC02-C946739275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770301" cy="6913438"/>
          </a:xfrm>
          <a:prstGeom prst="rect">
            <a:avLst/>
          </a:prstGeom>
          <a:noFill/>
          <a:ln>
            <a:noFill/>
          </a:ln>
        </p:spPr>
      </p:pic>
      <p:sp>
        <p:nvSpPr>
          <p:cNvPr id="3" name="Rectangle 2">
            <a:extLst>
              <a:ext uri="{FF2B5EF4-FFF2-40B4-BE49-F238E27FC236}">
                <a16:creationId xmlns:a16="http://schemas.microsoft.com/office/drawing/2014/main" id="{43673416-0257-40F5-B204-1D0F8D809199}"/>
              </a:ext>
            </a:extLst>
          </p:cNvPr>
          <p:cNvSpPr/>
          <p:nvPr/>
        </p:nvSpPr>
        <p:spPr>
          <a:xfrm>
            <a:off x="9770300" y="122128"/>
            <a:ext cx="2311210" cy="66101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Calibri" panose="020F0502020204030204" pitchFamily="34" charset="0"/>
              </a:rPr>
              <a:t>To help us understand and analyse the geographical spread of feedback to the consultation, respondents were asked to provide the first five characters of their postcode or that of the organisation on whose behalf they were completing the questionnaire</a:t>
            </a:r>
            <a:endParaRPr lang="en-GB" dirty="0">
              <a:solidFill>
                <a:schemeClr val="bg1"/>
              </a:solidFill>
            </a:endParaRPr>
          </a:p>
        </p:txBody>
      </p:sp>
    </p:spTree>
    <p:extLst>
      <p:ext uri="{BB962C8B-B14F-4D97-AF65-F5344CB8AC3E}">
        <p14:creationId xmlns:p14="http://schemas.microsoft.com/office/powerpoint/2010/main" val="401915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E5B797-E11A-4729-9FC1-6BAC16A4EFFA}"/>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How they heard about the consultation:</a:t>
            </a:r>
          </a:p>
        </p:txBody>
      </p:sp>
      <p:graphicFrame>
        <p:nvGraphicFramePr>
          <p:cNvPr id="3" name="Table 2">
            <a:extLst>
              <a:ext uri="{FF2B5EF4-FFF2-40B4-BE49-F238E27FC236}">
                <a16:creationId xmlns:a16="http://schemas.microsoft.com/office/drawing/2014/main" id="{947BB37C-FD29-41DF-BB39-512131F42D98}"/>
              </a:ext>
            </a:extLst>
          </p:cNvPr>
          <p:cNvGraphicFramePr>
            <a:graphicFrameLocks noGrp="1"/>
          </p:cNvGraphicFramePr>
          <p:nvPr>
            <p:extLst>
              <p:ext uri="{D42A27DB-BD31-4B8C-83A1-F6EECF244321}">
                <p14:modId xmlns:p14="http://schemas.microsoft.com/office/powerpoint/2010/main" val="2632711203"/>
              </p:ext>
            </p:extLst>
          </p:nvPr>
        </p:nvGraphicFramePr>
        <p:xfrm>
          <a:off x="1102410" y="1503428"/>
          <a:ext cx="9448359" cy="2985979"/>
        </p:xfrm>
        <a:graphic>
          <a:graphicData uri="http://schemas.openxmlformats.org/drawingml/2006/table">
            <a:tbl>
              <a:tblPr firstRow="1" firstCol="1" bandRow="1">
                <a:tableStyleId>{5C22544A-7EE6-4342-B048-85BDC9FD1C3A}</a:tableStyleId>
              </a:tblPr>
              <a:tblGrid>
                <a:gridCol w="6487601">
                  <a:extLst>
                    <a:ext uri="{9D8B030D-6E8A-4147-A177-3AD203B41FA5}">
                      <a16:colId xmlns:a16="http://schemas.microsoft.com/office/drawing/2014/main" val="2683223456"/>
                    </a:ext>
                  </a:extLst>
                </a:gridCol>
                <a:gridCol w="1409743">
                  <a:extLst>
                    <a:ext uri="{9D8B030D-6E8A-4147-A177-3AD203B41FA5}">
                      <a16:colId xmlns:a16="http://schemas.microsoft.com/office/drawing/2014/main" val="1493069627"/>
                    </a:ext>
                  </a:extLst>
                </a:gridCol>
                <a:gridCol w="1551015">
                  <a:extLst>
                    <a:ext uri="{9D8B030D-6E8A-4147-A177-3AD203B41FA5}">
                      <a16:colId xmlns:a16="http://schemas.microsoft.com/office/drawing/2014/main" val="1237014646"/>
                    </a:ext>
                  </a:extLst>
                </a:gridCol>
              </a:tblGrid>
              <a:tr h="675643">
                <a:tc gridSpan="3">
                  <a:txBody>
                    <a:bodyPr/>
                    <a:lstStyle/>
                    <a:p>
                      <a:pPr marL="457200">
                        <a:lnSpc>
                          <a:spcPts val="2500"/>
                        </a:lnSpc>
                        <a:spcAft>
                          <a:spcPts val="1000"/>
                        </a:spcAft>
                      </a:pPr>
                      <a:r>
                        <a:rPr lang="en-GB" sz="2400" dirty="0">
                          <a:effectLst/>
                        </a:rPr>
                        <a:t>Key message:  57% of respondents received an email from KCC to respond to the consultation</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57216074"/>
                  </a:ext>
                </a:extLst>
              </a:tr>
              <a:tr h="330048">
                <a:tc>
                  <a:txBody>
                    <a:bodyPr/>
                    <a:lstStyle/>
                    <a:p>
                      <a:pPr marL="457200">
                        <a:lnSpc>
                          <a:spcPts val="1500"/>
                        </a:lnSpc>
                      </a:pPr>
                      <a:r>
                        <a:rPr lang="en-GB" sz="1800">
                          <a:effectLst/>
                        </a:rPr>
                        <a:t>How did you find out about the consultation</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200" dirty="0">
                          <a:effectLst/>
                        </a:rPr>
                        <a:t>No.</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57200" algn="ctr">
                        <a:lnSpc>
                          <a:spcPts val="1500"/>
                        </a:lnSpc>
                        <a:spcAft>
                          <a:spcPts val="1000"/>
                        </a:spcAft>
                      </a:pPr>
                      <a:r>
                        <a:rPr lang="en-GB" sz="1200">
                          <a:effectLst/>
                        </a:rPr>
                        <a:t>%</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81544911"/>
                  </a:ext>
                </a:extLst>
              </a:tr>
              <a:tr h="330048">
                <a:tc>
                  <a:txBody>
                    <a:bodyPr/>
                    <a:lstStyle/>
                    <a:p>
                      <a:pPr marL="457200">
                        <a:lnSpc>
                          <a:spcPts val="1500"/>
                        </a:lnSpc>
                      </a:pPr>
                      <a:r>
                        <a:rPr lang="en-GB" sz="1800">
                          <a:effectLst/>
                        </a:rPr>
                        <a:t>An email from KCC</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200">
                          <a:effectLst/>
                        </a:rPr>
                        <a:t>268</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57200" algn="ctr">
                        <a:lnSpc>
                          <a:spcPts val="1500"/>
                        </a:lnSpc>
                        <a:spcAft>
                          <a:spcPts val="1000"/>
                        </a:spcAft>
                      </a:pPr>
                      <a:r>
                        <a:rPr lang="en-GB" sz="1200">
                          <a:effectLst/>
                        </a:rPr>
                        <a:t>57%</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8736929"/>
                  </a:ext>
                </a:extLst>
              </a:tr>
              <a:tr h="330048">
                <a:tc>
                  <a:txBody>
                    <a:bodyPr/>
                    <a:lstStyle/>
                    <a:p>
                      <a:pPr marL="457200">
                        <a:lnSpc>
                          <a:spcPts val="1500"/>
                        </a:lnSpc>
                      </a:pPr>
                      <a:r>
                        <a:rPr lang="en-GB" sz="1800">
                          <a:effectLst/>
                        </a:rPr>
                        <a:t>From a friend or relative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200">
                          <a:effectLst/>
                        </a:rPr>
                        <a:t>25</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57200" algn="ctr">
                        <a:lnSpc>
                          <a:spcPts val="1500"/>
                        </a:lnSpc>
                        <a:spcAft>
                          <a:spcPts val="1000"/>
                        </a:spcAft>
                      </a:pPr>
                      <a:r>
                        <a:rPr lang="en-GB" sz="1200">
                          <a:effectLst/>
                        </a:rPr>
                        <a:t>5%</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87222478"/>
                  </a:ext>
                </a:extLst>
              </a:tr>
              <a:tr h="330048">
                <a:tc>
                  <a:txBody>
                    <a:bodyPr/>
                    <a:lstStyle/>
                    <a:p>
                      <a:pPr marL="457200">
                        <a:lnSpc>
                          <a:spcPts val="1500"/>
                        </a:lnSpc>
                      </a:pPr>
                      <a:r>
                        <a:rPr lang="en-GB" sz="1800">
                          <a:effectLst/>
                        </a:rPr>
                        <a:t>Social Media (Facebook or Twitter)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200">
                          <a:effectLst/>
                        </a:rPr>
                        <a:t>10</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57200" algn="ctr">
                        <a:lnSpc>
                          <a:spcPts val="1500"/>
                        </a:lnSpc>
                        <a:spcAft>
                          <a:spcPts val="1000"/>
                        </a:spcAft>
                      </a:pPr>
                      <a:r>
                        <a:rPr lang="en-GB" sz="1200">
                          <a:effectLst/>
                        </a:rPr>
                        <a:t>2%</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71311421"/>
                  </a:ext>
                </a:extLst>
              </a:tr>
              <a:tr h="330048">
                <a:tc>
                  <a:txBody>
                    <a:bodyPr/>
                    <a:lstStyle/>
                    <a:p>
                      <a:pPr marL="457200">
                        <a:lnSpc>
                          <a:spcPts val="1500"/>
                        </a:lnSpc>
                      </a:pPr>
                      <a:r>
                        <a:rPr lang="en-GB" sz="1800">
                          <a:effectLst/>
                        </a:rPr>
                        <a:t>Kent.gov.uk website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200">
                          <a:effectLst/>
                        </a:rPr>
                        <a:t>37</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57200" algn="ctr">
                        <a:lnSpc>
                          <a:spcPts val="1500"/>
                        </a:lnSpc>
                        <a:spcAft>
                          <a:spcPts val="1000"/>
                        </a:spcAft>
                      </a:pPr>
                      <a:r>
                        <a:rPr lang="en-GB" sz="1200">
                          <a:effectLst/>
                        </a:rPr>
                        <a:t>8%</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44289705"/>
                  </a:ext>
                </a:extLst>
              </a:tr>
              <a:tr h="330048">
                <a:tc>
                  <a:txBody>
                    <a:bodyPr/>
                    <a:lstStyle/>
                    <a:p>
                      <a:pPr marL="457200">
                        <a:lnSpc>
                          <a:spcPts val="1500"/>
                        </a:lnSpc>
                      </a:pPr>
                      <a:r>
                        <a:rPr lang="en-GB" sz="1800" dirty="0">
                          <a:effectLst/>
                        </a:rPr>
                        <a:t>Other</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200">
                          <a:effectLst/>
                        </a:rPr>
                        <a:t>133</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57200" algn="ctr">
                        <a:lnSpc>
                          <a:spcPts val="1500"/>
                        </a:lnSpc>
                        <a:spcAft>
                          <a:spcPts val="1000"/>
                        </a:spcAft>
                      </a:pPr>
                      <a:r>
                        <a:rPr lang="en-GB" sz="1200">
                          <a:effectLst/>
                        </a:rPr>
                        <a:t>28%</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75976759"/>
                  </a:ext>
                </a:extLst>
              </a:tr>
              <a:tr h="330048">
                <a:tc>
                  <a:txBody>
                    <a:bodyPr/>
                    <a:lstStyle/>
                    <a:p>
                      <a:pPr marL="457200">
                        <a:lnSpc>
                          <a:spcPts val="1500"/>
                        </a:lnSpc>
                      </a:pPr>
                      <a:r>
                        <a:rPr lang="en-GB" sz="1800" dirty="0">
                          <a:effectLst/>
                        </a:rPr>
                        <a:t>Total</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200">
                          <a:effectLst/>
                        </a:rPr>
                        <a:t>473</a:t>
                      </a: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57200" algn="ctr">
                        <a:lnSpc>
                          <a:spcPts val="1500"/>
                        </a:lnSpc>
                        <a:spcAft>
                          <a:spcPts val="1000"/>
                        </a:spcAft>
                      </a:pPr>
                      <a:r>
                        <a:rPr lang="en-GB" sz="1200" dirty="0">
                          <a:effectLst/>
                        </a:rPr>
                        <a:t>100%</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97299843"/>
                  </a:ext>
                </a:extLst>
              </a:tr>
            </a:tbl>
          </a:graphicData>
        </a:graphic>
      </p:graphicFrame>
      <p:sp>
        <p:nvSpPr>
          <p:cNvPr id="4" name="Rectangle 1">
            <a:extLst>
              <a:ext uri="{FF2B5EF4-FFF2-40B4-BE49-F238E27FC236}">
                <a16:creationId xmlns:a16="http://schemas.microsoft.com/office/drawing/2014/main" id="{500067D2-B28F-455E-9407-5238F1BA1B9C}"/>
              </a:ext>
            </a:extLst>
          </p:cNvPr>
          <p:cNvSpPr>
            <a:spLocks noChangeArrowheads="1"/>
          </p:cNvSpPr>
          <p:nvPr/>
        </p:nvSpPr>
        <p:spPr bwMode="auto">
          <a:xfrm>
            <a:off x="212878" y="872151"/>
            <a:ext cx="8793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3:</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Respondents were asked how they found out about this consultation</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CF5FF70-2BD5-44C7-8DD9-FF8D4E0A2277}"/>
              </a:ext>
            </a:extLst>
          </p:cNvPr>
          <p:cNvSpPr/>
          <p:nvPr/>
        </p:nvSpPr>
        <p:spPr>
          <a:xfrm>
            <a:off x="3493404" y="5120682"/>
            <a:ext cx="5205192" cy="16459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ts val="1500"/>
              </a:lnSpc>
              <a:spcAft>
                <a:spcPts val="1000"/>
              </a:spcAft>
            </a:pPr>
            <a:r>
              <a:rPr lang="en-GB" sz="1800" dirty="0">
                <a:effectLst/>
                <a:latin typeface="Arial" panose="020B0604020202020204" pitchFamily="34" charset="0"/>
                <a:ea typeface="Calibri" panose="020F0502020204030204" pitchFamily="34" charset="0"/>
                <a:cs typeface="Arial" panose="020B0604020202020204" pitchFamily="34" charset="0"/>
              </a:rPr>
              <a:t>‘Other’ channels included 42% from STLS, 33% from school/ workplace and the remainder from a blend of other sources, such as Kent Association of Headteachers (KAH), Kelsi website, LIFT Executive.</a:t>
            </a:r>
            <a:r>
              <a:rPr lang="en-GB" sz="1800" b="1"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328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26C09-2943-4DE7-AA53-44B266763585}"/>
              </a:ext>
            </a:extLst>
          </p:cNvPr>
          <p:cNvSpPr/>
          <p:nvPr/>
        </p:nvSpPr>
        <p:spPr>
          <a:xfrm>
            <a:off x="0" y="-40341"/>
            <a:ext cx="12192000" cy="650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t>A: Structure of STLS:</a:t>
            </a:r>
          </a:p>
        </p:txBody>
      </p:sp>
      <p:graphicFrame>
        <p:nvGraphicFramePr>
          <p:cNvPr id="3" name="Table 2">
            <a:extLst>
              <a:ext uri="{FF2B5EF4-FFF2-40B4-BE49-F238E27FC236}">
                <a16:creationId xmlns:a16="http://schemas.microsoft.com/office/drawing/2014/main" id="{B925893D-F638-485E-BFEE-C29D644F4522}"/>
              </a:ext>
            </a:extLst>
          </p:cNvPr>
          <p:cNvGraphicFramePr>
            <a:graphicFrameLocks noGrp="1"/>
          </p:cNvGraphicFramePr>
          <p:nvPr>
            <p:extLst>
              <p:ext uri="{D42A27DB-BD31-4B8C-83A1-F6EECF244321}">
                <p14:modId xmlns:p14="http://schemas.microsoft.com/office/powerpoint/2010/main" val="1175157980"/>
              </p:ext>
            </p:extLst>
          </p:nvPr>
        </p:nvGraphicFramePr>
        <p:xfrm>
          <a:off x="377190" y="2867005"/>
          <a:ext cx="6595260" cy="2114771"/>
        </p:xfrm>
        <a:graphic>
          <a:graphicData uri="http://schemas.openxmlformats.org/drawingml/2006/table">
            <a:tbl>
              <a:tblPr firstRow="1" firstCol="1" bandRow="1">
                <a:tableStyleId>{5C22544A-7EE6-4342-B048-85BDC9FD1C3A}</a:tableStyleId>
              </a:tblPr>
              <a:tblGrid>
                <a:gridCol w="4140835">
                  <a:extLst>
                    <a:ext uri="{9D8B030D-6E8A-4147-A177-3AD203B41FA5}">
                      <a16:colId xmlns:a16="http://schemas.microsoft.com/office/drawing/2014/main" val="2748596702"/>
                    </a:ext>
                  </a:extLst>
                </a:gridCol>
                <a:gridCol w="1070693">
                  <a:extLst>
                    <a:ext uri="{9D8B030D-6E8A-4147-A177-3AD203B41FA5}">
                      <a16:colId xmlns:a16="http://schemas.microsoft.com/office/drawing/2014/main" val="3982120454"/>
                    </a:ext>
                  </a:extLst>
                </a:gridCol>
                <a:gridCol w="1383732">
                  <a:extLst>
                    <a:ext uri="{9D8B030D-6E8A-4147-A177-3AD203B41FA5}">
                      <a16:colId xmlns:a16="http://schemas.microsoft.com/office/drawing/2014/main" val="3787134823"/>
                    </a:ext>
                  </a:extLst>
                </a:gridCol>
              </a:tblGrid>
              <a:tr h="440701">
                <a:tc gridSpan="3">
                  <a:txBody>
                    <a:bodyPr/>
                    <a:lstStyle/>
                    <a:p>
                      <a:pPr marL="457200" algn="l">
                        <a:lnSpc>
                          <a:spcPts val="1500"/>
                        </a:lnSpc>
                        <a:spcAft>
                          <a:spcPts val="1000"/>
                        </a:spcAft>
                      </a:pPr>
                      <a:r>
                        <a:rPr lang="en-GB" sz="1600" dirty="0">
                          <a:effectLst/>
                        </a:rPr>
                        <a:t>Key message:  76% of the respondents selected Option 1, which is to maintain the current district model of delivery for the district STLS teams.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8203222"/>
                  </a:ext>
                </a:extLst>
              </a:tr>
              <a:tr h="230579">
                <a:tc>
                  <a:txBody>
                    <a:bodyPr/>
                    <a:lstStyle/>
                    <a:p>
                      <a:pPr marL="457200" algn="l">
                        <a:lnSpc>
                          <a:spcPts val="1500"/>
                        </a:lnSpc>
                      </a:pPr>
                      <a:r>
                        <a:rPr lang="en-GB" sz="1600" dirty="0">
                          <a:effectLst/>
                        </a:rPr>
                        <a:t>STLS Structure preferred option</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dirty="0">
                          <a:effectLst/>
                        </a:rPr>
                        <a:t>No.</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57200" algn="ctr">
                        <a:lnSpc>
                          <a:spcPts val="1500"/>
                        </a:lnSpc>
                        <a:spcAft>
                          <a:spcPts val="1000"/>
                        </a:spcAft>
                      </a:pPr>
                      <a:r>
                        <a:rPr lang="en-GB" sz="1600">
                          <a:effectLst/>
                        </a:rPr>
                        <a:t>%</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3400797"/>
                  </a:ext>
                </a:extLst>
              </a:tr>
              <a:tr h="217170">
                <a:tc>
                  <a:txBody>
                    <a:bodyPr/>
                    <a:lstStyle/>
                    <a:p>
                      <a:pPr marL="457200" algn="l">
                        <a:lnSpc>
                          <a:spcPts val="1500"/>
                        </a:lnSpc>
                      </a:pPr>
                      <a:r>
                        <a:rPr lang="en-GB" sz="1600" dirty="0">
                          <a:effectLst/>
                        </a:rPr>
                        <a:t>Option 1 (District model)</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421</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600" dirty="0">
                          <a:effectLst/>
                        </a:rPr>
                        <a:t>76%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2559171"/>
                  </a:ext>
                </a:extLst>
              </a:tr>
              <a:tr h="228600">
                <a:tc>
                  <a:txBody>
                    <a:bodyPr/>
                    <a:lstStyle/>
                    <a:p>
                      <a:pPr marL="457200" algn="l">
                        <a:lnSpc>
                          <a:spcPts val="1500"/>
                        </a:lnSpc>
                      </a:pPr>
                      <a:r>
                        <a:rPr lang="en-GB" sz="1600">
                          <a:effectLst/>
                        </a:rPr>
                        <a:t>Option 2 (Area model)</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69</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600" dirty="0">
                          <a:effectLst/>
                        </a:rPr>
                        <a:t>13%</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003282"/>
                  </a:ext>
                </a:extLst>
              </a:tr>
              <a:tr h="240030">
                <a:tc>
                  <a:txBody>
                    <a:bodyPr/>
                    <a:lstStyle/>
                    <a:p>
                      <a:pPr marL="457200" algn="l">
                        <a:lnSpc>
                          <a:spcPts val="1500"/>
                        </a:lnSpc>
                      </a:pPr>
                      <a:r>
                        <a:rPr lang="en-GB" sz="1600">
                          <a:effectLst/>
                        </a:rPr>
                        <a:t>No preference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36</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600">
                          <a:effectLst/>
                        </a:rPr>
                        <a:t>7%</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4069249"/>
                  </a:ext>
                </a:extLst>
              </a:tr>
              <a:tr h="262890">
                <a:tc>
                  <a:txBody>
                    <a:bodyPr/>
                    <a:lstStyle/>
                    <a:p>
                      <a:pPr marL="457200" algn="l">
                        <a:lnSpc>
                          <a:spcPts val="1500"/>
                        </a:lnSpc>
                      </a:pPr>
                      <a:r>
                        <a:rPr lang="en-GB" sz="1600">
                          <a:effectLst/>
                        </a:rPr>
                        <a:t>Don't know</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a:effectLst/>
                        </a:rPr>
                        <a:t>23</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600" dirty="0">
                          <a:effectLst/>
                        </a:rPr>
                        <a:t>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30371"/>
                  </a:ext>
                </a:extLst>
              </a:tr>
              <a:tr h="359620">
                <a:tc>
                  <a:txBody>
                    <a:bodyPr/>
                    <a:lstStyle/>
                    <a:p>
                      <a:pPr marL="457200" algn="l">
                        <a:lnSpc>
                          <a:spcPts val="1500"/>
                        </a:lnSpc>
                      </a:pPr>
                      <a:r>
                        <a:rPr lang="en-GB" sz="1600" dirty="0">
                          <a:effectLst/>
                        </a:rPr>
                        <a:t>Total</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ts val="1500"/>
                        </a:lnSpc>
                      </a:pPr>
                      <a:r>
                        <a:rPr lang="en-GB" sz="1600" b="1" dirty="0">
                          <a:effectLst/>
                        </a:rPr>
                        <a:t>549</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ts val="1500"/>
                        </a:lnSpc>
                        <a:spcAft>
                          <a:spcPts val="1000"/>
                        </a:spcAft>
                      </a:pPr>
                      <a:r>
                        <a:rPr lang="en-GB" sz="1600" b="1" dirty="0">
                          <a:effectLst/>
                        </a:rPr>
                        <a:t>100%</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2759941"/>
                  </a:ext>
                </a:extLst>
              </a:tr>
            </a:tbl>
          </a:graphicData>
        </a:graphic>
      </p:graphicFrame>
      <p:sp>
        <p:nvSpPr>
          <p:cNvPr id="4" name="Rectangle 1">
            <a:extLst>
              <a:ext uri="{FF2B5EF4-FFF2-40B4-BE49-F238E27FC236}">
                <a16:creationId xmlns:a16="http://schemas.microsoft.com/office/drawing/2014/main" id="{CFAB4061-8C48-4095-BC76-9D88FFA7C18F}"/>
              </a:ext>
            </a:extLst>
          </p:cNvPr>
          <p:cNvSpPr>
            <a:spLocks noChangeArrowheads="1"/>
          </p:cNvSpPr>
          <p:nvPr/>
        </p:nvSpPr>
        <p:spPr bwMode="auto">
          <a:xfrm>
            <a:off x="8286" y="722943"/>
            <a:ext cx="1218371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proposals for the structure of STLS offered two options: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 4:</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Respondents were asked to indicate their preferred option for the structure of the Specialist Teaching and Learning Service.  </a:t>
            </a:r>
            <a:endParaRPr kumimoji="0" lang="en-GB" altLang="en-US"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7E15621A-57F0-41C6-8B18-11C8AE639417}"/>
              </a:ext>
            </a:extLst>
          </p:cNvPr>
          <p:cNvPicPr>
            <a:picLocks noChangeAspect="1"/>
          </p:cNvPicPr>
          <p:nvPr/>
        </p:nvPicPr>
        <p:blipFill rotWithShape="1">
          <a:blip r:embed="rId2"/>
          <a:srcRect l="7116" t="37015" r="68694" b="47673"/>
          <a:stretch/>
        </p:blipFill>
        <p:spPr>
          <a:xfrm>
            <a:off x="377190" y="5177790"/>
            <a:ext cx="10641330" cy="1428750"/>
          </a:xfrm>
          <a:prstGeom prst="rect">
            <a:avLst/>
          </a:prstGeom>
        </p:spPr>
      </p:pic>
      <p:sp>
        <p:nvSpPr>
          <p:cNvPr id="9" name="Rectangle 8">
            <a:extLst>
              <a:ext uri="{FF2B5EF4-FFF2-40B4-BE49-F238E27FC236}">
                <a16:creationId xmlns:a16="http://schemas.microsoft.com/office/drawing/2014/main" id="{65119DCD-AD2D-4871-82D8-A4D93FF738A7}"/>
              </a:ext>
            </a:extLst>
          </p:cNvPr>
          <p:cNvSpPr/>
          <p:nvPr/>
        </p:nvSpPr>
        <p:spPr>
          <a:xfrm>
            <a:off x="864071" y="1051467"/>
            <a:ext cx="5231929"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Option 1</a:t>
            </a:r>
            <a:r>
              <a:rPr kumimoji="0" lang="en-GB" altLang="en-US" sz="1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The STLS district offer to continue to be aligned with and managed by 12 Special Schools operating in Kent’s 12 districts</a:t>
            </a:r>
            <a:endParaRPr kumimoji="0" lang="en-GB" altLang="en-US" sz="1400" b="0" i="0" u="none" strike="noStrike" cap="none" normalizeH="0" baseline="0" dirty="0">
              <a:ln>
                <a:noFill/>
              </a:ln>
              <a:solidFill>
                <a:schemeClr val="bg1"/>
              </a:solidFill>
              <a:effectLst/>
            </a:endParaRPr>
          </a:p>
        </p:txBody>
      </p:sp>
      <p:sp>
        <p:nvSpPr>
          <p:cNvPr id="10" name="Rectangle 9">
            <a:extLst>
              <a:ext uri="{FF2B5EF4-FFF2-40B4-BE49-F238E27FC236}">
                <a16:creationId xmlns:a16="http://schemas.microsoft.com/office/drawing/2014/main" id="{E75BEAA9-E08B-4C58-BE2A-016F65223BA4}"/>
              </a:ext>
            </a:extLst>
          </p:cNvPr>
          <p:cNvSpPr/>
          <p:nvPr/>
        </p:nvSpPr>
        <p:spPr>
          <a:xfrm>
            <a:off x="6255627" y="1051465"/>
            <a:ext cx="541885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Option 2</a:t>
            </a:r>
            <a:r>
              <a:rPr kumimoji="0" lang="en-GB" altLang="en-US" sz="1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The STLS district offer to be aligned with and managed by four Special Schools across Kent in North, South, East and West.  Each of these Special Schools to co-ordinate and manage the STLS offer in their area for three districts. </a:t>
            </a:r>
            <a:endParaRPr kumimoji="0" lang="en-GB" altLang="en-US" sz="14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8854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4998</TotalTime>
  <Words>3061</Words>
  <Application>Microsoft Office PowerPoint</Application>
  <PresentationFormat>Widescreen</PresentationFormat>
  <Paragraphs>536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 Rachel - ST SC</dc:creator>
  <cp:lastModifiedBy>Robin Goldsmith - ST F</cp:lastModifiedBy>
  <cp:revision>139</cp:revision>
  <dcterms:created xsi:type="dcterms:W3CDTF">2020-04-28T19:20:27Z</dcterms:created>
  <dcterms:modified xsi:type="dcterms:W3CDTF">2022-02-25T11:09:53Z</dcterms:modified>
</cp:coreProperties>
</file>