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71" r:id="rId2"/>
    <p:sldMasterId id="2147483684" r:id="rId3"/>
    <p:sldMasterId id="2147483696" r:id="rId4"/>
  </p:sldMasterIdLst>
  <p:notesMasterIdLst>
    <p:notesMasterId r:id="rId27"/>
  </p:notesMasterIdLst>
  <p:handoutMasterIdLst>
    <p:handoutMasterId r:id="rId28"/>
  </p:handoutMasterIdLst>
  <p:sldIdLst>
    <p:sldId id="386" r:id="rId5"/>
    <p:sldId id="460" r:id="rId6"/>
    <p:sldId id="455" r:id="rId7"/>
    <p:sldId id="381" r:id="rId8"/>
    <p:sldId id="431" r:id="rId9"/>
    <p:sldId id="454" r:id="rId10"/>
    <p:sldId id="494" r:id="rId11"/>
    <p:sldId id="466" r:id="rId12"/>
    <p:sldId id="467" r:id="rId13"/>
    <p:sldId id="468" r:id="rId14"/>
    <p:sldId id="470" r:id="rId15"/>
    <p:sldId id="471" r:id="rId16"/>
    <p:sldId id="476" r:id="rId17"/>
    <p:sldId id="472" r:id="rId18"/>
    <p:sldId id="477" r:id="rId19"/>
    <p:sldId id="478" r:id="rId20"/>
    <p:sldId id="479" r:id="rId21"/>
    <p:sldId id="481" r:id="rId22"/>
    <p:sldId id="484" r:id="rId23"/>
    <p:sldId id="485" r:id="rId24"/>
    <p:sldId id="495" r:id="rId25"/>
    <p:sldId id="486" r:id="rId26"/>
  </p:sldIdLst>
  <p:sldSz cx="9144000" cy="6858000" type="screen4x3"/>
  <p:notesSz cx="6808788" cy="9940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283C4"/>
    <a:srgbClr val="BF36FC"/>
    <a:srgbClr val="003366"/>
    <a:srgbClr val="CC0000"/>
    <a:srgbClr val="FFFF99"/>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29" autoAdjust="0"/>
    <p:restoredTop sz="94660"/>
  </p:normalViewPr>
  <p:slideViewPr>
    <p:cSldViewPr>
      <p:cViewPr varScale="1">
        <p:scale>
          <a:sx n="74" d="100"/>
          <a:sy n="74" d="100"/>
        </p:scale>
        <p:origin x="-1090" y="-7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48" d="100"/>
          <a:sy n="48" d="100"/>
        </p:scale>
        <p:origin x="-2760" y="-77"/>
      </p:cViewPr>
      <p:guideLst>
        <p:guide orient="horz" pos="3130"/>
        <p:guide pos="214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6038" y="0"/>
            <a:ext cx="2951162" cy="496888"/>
          </a:xfrm>
          <a:prstGeom prst="rect">
            <a:avLst/>
          </a:prstGeom>
        </p:spPr>
        <p:txBody>
          <a:bodyPr vert="horz" lIns="91440" tIns="45720" rIns="91440" bIns="45720" rtlCol="0"/>
          <a:lstStyle>
            <a:lvl1pPr algn="r">
              <a:defRPr sz="1200"/>
            </a:lvl1pPr>
          </a:lstStyle>
          <a:p>
            <a:fld id="{FC00D93B-F899-4086-8349-64863BC0173F}" type="datetimeFigureOut">
              <a:rPr lang="en-GB" smtClean="0"/>
              <a:pPr/>
              <a:t>05/04/2016</a:t>
            </a:fld>
            <a:endParaRPr lang="en-GB"/>
          </a:p>
        </p:txBody>
      </p:sp>
      <p:sp>
        <p:nvSpPr>
          <p:cNvPr id="4" name="Footer Placeholder 3"/>
          <p:cNvSpPr>
            <a:spLocks noGrp="1"/>
          </p:cNvSpPr>
          <p:nvPr>
            <p:ph type="ftr" sz="quarter" idx="2"/>
          </p:nvPr>
        </p:nvSpPr>
        <p:spPr>
          <a:xfrm>
            <a:off x="0" y="9442450"/>
            <a:ext cx="2951163"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6038" y="9442450"/>
            <a:ext cx="2951162" cy="496888"/>
          </a:xfrm>
          <a:prstGeom prst="rect">
            <a:avLst/>
          </a:prstGeom>
        </p:spPr>
        <p:txBody>
          <a:bodyPr vert="horz" lIns="91440" tIns="45720" rIns="91440" bIns="45720" rtlCol="0" anchor="b"/>
          <a:lstStyle>
            <a:lvl1pPr algn="r">
              <a:defRPr sz="1200"/>
            </a:lvl1pPr>
          </a:lstStyle>
          <a:p>
            <a:fld id="{4F60CC8E-9488-4AD2-AB91-7B57CAD3B477}" type="slidenum">
              <a:rPr lang="en-GB" smtClean="0"/>
              <a:pPr/>
              <a:t>‹#›</a:t>
            </a:fld>
            <a:endParaRPr lang="en-GB"/>
          </a:p>
        </p:txBody>
      </p:sp>
    </p:spTree>
    <p:extLst>
      <p:ext uri="{BB962C8B-B14F-4D97-AF65-F5344CB8AC3E}">
        <p14:creationId xmlns:p14="http://schemas.microsoft.com/office/powerpoint/2010/main" val="2041647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6" y="4"/>
            <a:ext cx="2950263" cy="497050"/>
          </a:xfrm>
          <a:prstGeom prst="rect">
            <a:avLst/>
          </a:prstGeom>
        </p:spPr>
        <p:txBody>
          <a:bodyPr vert="horz" lIns="91463" tIns="45736" rIns="91463" bIns="45736" rtlCol="0"/>
          <a:lstStyle>
            <a:lvl1pPr algn="l">
              <a:defRPr sz="1200"/>
            </a:lvl1pPr>
          </a:lstStyle>
          <a:p>
            <a:endParaRPr lang="en-GB"/>
          </a:p>
        </p:txBody>
      </p:sp>
      <p:sp>
        <p:nvSpPr>
          <p:cNvPr id="3" name="Date Placeholder 2"/>
          <p:cNvSpPr>
            <a:spLocks noGrp="1"/>
          </p:cNvSpPr>
          <p:nvPr>
            <p:ph type="dt" idx="1"/>
          </p:nvPr>
        </p:nvSpPr>
        <p:spPr>
          <a:xfrm>
            <a:off x="3856953" y="4"/>
            <a:ext cx="2950263" cy="497050"/>
          </a:xfrm>
          <a:prstGeom prst="rect">
            <a:avLst/>
          </a:prstGeom>
        </p:spPr>
        <p:txBody>
          <a:bodyPr vert="horz" lIns="91463" tIns="45736" rIns="91463" bIns="45736" rtlCol="0"/>
          <a:lstStyle>
            <a:lvl1pPr algn="r">
              <a:defRPr sz="1200"/>
            </a:lvl1pPr>
          </a:lstStyle>
          <a:p>
            <a:fld id="{0BC14666-E087-44A9-8210-BAE8A6428DB5}" type="datetimeFigureOut">
              <a:rPr lang="en-GB" smtClean="0"/>
              <a:pPr/>
              <a:t>05/04/2016</a:t>
            </a:fld>
            <a:endParaRPr lang="en-GB"/>
          </a:p>
        </p:txBody>
      </p:sp>
      <p:sp>
        <p:nvSpPr>
          <p:cNvPr id="4" name="Slide Image Placeholder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63" tIns="45736" rIns="91463" bIns="45736" rtlCol="0" anchor="ctr"/>
          <a:lstStyle/>
          <a:p>
            <a:endParaRPr lang="en-GB"/>
          </a:p>
        </p:txBody>
      </p:sp>
      <p:sp>
        <p:nvSpPr>
          <p:cNvPr id="5" name="Notes Placeholder 4"/>
          <p:cNvSpPr>
            <a:spLocks noGrp="1"/>
          </p:cNvSpPr>
          <p:nvPr>
            <p:ph type="body" sz="quarter" idx="3"/>
          </p:nvPr>
        </p:nvSpPr>
        <p:spPr>
          <a:xfrm>
            <a:off x="681212" y="4721946"/>
            <a:ext cx="5446395" cy="4473418"/>
          </a:xfrm>
          <a:prstGeom prst="rect">
            <a:avLst/>
          </a:prstGeom>
        </p:spPr>
        <p:txBody>
          <a:bodyPr vert="horz" lIns="91463" tIns="45736" rIns="91463" bIns="4573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16" y="9442295"/>
            <a:ext cx="2950263" cy="497050"/>
          </a:xfrm>
          <a:prstGeom prst="rect">
            <a:avLst/>
          </a:prstGeom>
        </p:spPr>
        <p:txBody>
          <a:bodyPr vert="horz" lIns="91463" tIns="45736" rIns="91463" bIns="45736" rtlCol="0" anchor="b"/>
          <a:lstStyle>
            <a:lvl1pPr algn="l">
              <a:defRPr sz="1200"/>
            </a:lvl1pPr>
          </a:lstStyle>
          <a:p>
            <a:endParaRPr lang="en-GB"/>
          </a:p>
        </p:txBody>
      </p:sp>
      <p:sp>
        <p:nvSpPr>
          <p:cNvPr id="7" name="Slide Number Placeholder 6"/>
          <p:cNvSpPr>
            <a:spLocks noGrp="1"/>
          </p:cNvSpPr>
          <p:nvPr>
            <p:ph type="sldNum" sz="quarter" idx="5"/>
          </p:nvPr>
        </p:nvSpPr>
        <p:spPr>
          <a:xfrm>
            <a:off x="3856953" y="9442295"/>
            <a:ext cx="2950263" cy="497050"/>
          </a:xfrm>
          <a:prstGeom prst="rect">
            <a:avLst/>
          </a:prstGeom>
        </p:spPr>
        <p:txBody>
          <a:bodyPr vert="horz" lIns="91463" tIns="45736" rIns="91463" bIns="45736" rtlCol="0" anchor="b"/>
          <a:lstStyle>
            <a:lvl1pPr algn="r">
              <a:defRPr sz="1200"/>
            </a:lvl1pPr>
          </a:lstStyle>
          <a:p>
            <a:fld id="{414AACB4-2B78-4D29-82CA-9D17867C5FA9}" type="slidenum">
              <a:rPr lang="en-GB" smtClean="0"/>
              <a:pPr/>
              <a:t>‹#›</a:t>
            </a:fld>
            <a:endParaRPr lang="en-GB"/>
          </a:p>
        </p:txBody>
      </p:sp>
    </p:spTree>
    <p:extLst>
      <p:ext uri="{BB962C8B-B14F-4D97-AF65-F5344CB8AC3E}">
        <p14:creationId xmlns:p14="http://schemas.microsoft.com/office/powerpoint/2010/main" val="35966450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idx="10"/>
          </p:nvPr>
        </p:nvSpPr>
        <p:spPr/>
        <p:txBody>
          <a:bodyPr/>
          <a:lstStyle/>
          <a:p>
            <a:pPr>
              <a:defRPr/>
            </a:pPr>
            <a:fld id="{17CCC906-CE96-40E4-84CA-BFB19A6E439D}" type="slidenum">
              <a:rPr lang="en-GB" smtClean="0">
                <a:solidFill>
                  <a:prstClr val="white"/>
                </a:solidFill>
              </a:rPr>
              <a:pPr>
                <a:defRPr/>
              </a:pPr>
              <a:t>2</a:t>
            </a:fld>
            <a:endParaRPr lang="en-GB" dirty="0">
              <a:solidFill>
                <a:prstClr val="white"/>
              </a:solidFill>
            </a:endParaRPr>
          </a:p>
        </p:txBody>
      </p:sp>
    </p:spTree>
    <p:extLst>
      <p:ext uri="{BB962C8B-B14F-4D97-AF65-F5344CB8AC3E}">
        <p14:creationId xmlns:p14="http://schemas.microsoft.com/office/powerpoint/2010/main" val="26070305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414AACB4-2B78-4D29-82CA-9D17867C5FA9}" type="slidenum">
              <a:rPr lang="en-GB" smtClean="0">
                <a:solidFill>
                  <a:prstClr val="black"/>
                </a:solidFill>
              </a:rPr>
              <a:pPr/>
              <a:t>3</a:t>
            </a:fld>
            <a:endParaRPr lang="en-GB">
              <a:solidFill>
                <a:prstClr val="black"/>
              </a:solidFill>
            </a:endParaRPr>
          </a:p>
        </p:txBody>
      </p:sp>
    </p:spTree>
    <p:extLst>
      <p:ext uri="{BB962C8B-B14F-4D97-AF65-F5344CB8AC3E}">
        <p14:creationId xmlns:p14="http://schemas.microsoft.com/office/powerpoint/2010/main" val="8511585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20750" y="746125"/>
            <a:ext cx="4967288" cy="3727450"/>
          </a:xfrm>
        </p:spPr>
      </p:sp>
      <p:sp>
        <p:nvSpPr>
          <p:cNvPr id="3" name="Notes Placeholder 2"/>
          <p:cNvSpPr>
            <a:spLocks noGrp="1"/>
          </p:cNvSpPr>
          <p:nvPr>
            <p:ph type="body" idx="1"/>
          </p:nvPr>
        </p:nvSpPr>
        <p:spPr/>
        <p:txBody>
          <a:bodyPr/>
          <a:lstStyle/>
          <a:p>
            <a:r>
              <a:rPr lang="en-GB" b="1" dirty="0" smtClean="0"/>
              <a:t>Outstanding risks/points to note</a:t>
            </a:r>
          </a:p>
          <a:p>
            <a:endParaRPr lang="en-GB" b="1" dirty="0" smtClean="0"/>
          </a:p>
          <a:p>
            <a:r>
              <a:rPr lang="en-GB" b="0" dirty="0" smtClean="0"/>
              <a:t>NFP structure</a:t>
            </a:r>
          </a:p>
          <a:p>
            <a:r>
              <a:rPr lang="en-GB" b="0" dirty="0" smtClean="0"/>
              <a:t>Charitable</a:t>
            </a:r>
            <a:r>
              <a:rPr lang="en-GB" b="0" baseline="0" dirty="0" smtClean="0"/>
              <a:t> status will depend on Charities Commission view on how constitutional documents phrased etc.  But fact that BLT has done this is a good indication.</a:t>
            </a:r>
            <a:endParaRPr lang="en-GB" b="0" dirty="0" smtClean="0"/>
          </a:p>
          <a:p>
            <a:r>
              <a:rPr lang="en-GB" b="0" dirty="0" smtClean="0"/>
              <a:t>The burdens</a:t>
            </a:r>
            <a:r>
              <a:rPr lang="en-GB" b="0" baseline="0" dirty="0" smtClean="0"/>
              <a:t> do not outweigh the potential benefits </a:t>
            </a:r>
            <a:endParaRPr lang="en-GB" b="0" dirty="0" smtClean="0"/>
          </a:p>
          <a:p>
            <a:endParaRPr lang="en-GB" b="0" dirty="0" smtClean="0"/>
          </a:p>
          <a:p>
            <a:r>
              <a:rPr lang="en-GB" b="0" dirty="0" smtClean="0"/>
              <a:t>Academies</a:t>
            </a:r>
            <a:r>
              <a:rPr lang="en-GB" b="0" baseline="0" dirty="0" smtClean="0"/>
              <a:t> can be controlling and won’t affect Teckal status</a:t>
            </a:r>
            <a:endParaRPr lang="en-GB" b="0" dirty="0" smtClean="0"/>
          </a:p>
          <a:p>
            <a:endParaRPr lang="en-GB" dirty="0" smtClean="0"/>
          </a:p>
          <a:p>
            <a:r>
              <a:rPr lang="en-GB" dirty="0" smtClean="0"/>
              <a:t>Definition</a:t>
            </a:r>
            <a:r>
              <a:rPr lang="en-GB" baseline="0" dirty="0" smtClean="0"/>
              <a:t> of how the control actually equates in practice in order to ensure Teckal compliance</a:t>
            </a:r>
          </a:p>
          <a:p>
            <a:endParaRPr lang="en-GB" baseline="0" dirty="0" smtClean="0"/>
          </a:p>
          <a:p>
            <a:r>
              <a:rPr lang="en-GB" baseline="0" dirty="0" smtClean="0"/>
              <a:t>Quantification of pensions bond, VAT issue etc dependent on scope agreed.</a:t>
            </a:r>
          </a:p>
          <a:p>
            <a:endParaRPr lang="en-GB" baseline="0" dirty="0" smtClean="0"/>
          </a:p>
          <a:p>
            <a:r>
              <a:rPr lang="en-GB" baseline="0" dirty="0" smtClean="0"/>
              <a:t>80/20 issue is a problem ie if turnover of non owners exceeds 20%. Mitigation is to ensure that if sign up new customers then the become guarantors also.  Difference here is that that if all trading done in CLS, then the only 20% that will be relevant will be the sales from New co to trading subsidiary.  So this will definitely be worth exploring.</a:t>
            </a:r>
          </a:p>
          <a:p>
            <a:endParaRPr lang="en-GB" baseline="0" dirty="0" smtClean="0"/>
          </a:p>
          <a:p>
            <a:r>
              <a:rPr lang="en-GB" baseline="0" dirty="0" smtClean="0"/>
              <a:t>Buying support services – can do though there is risk due to Counsel advice as not 100% owned by LA.  Hamberg exception may help as this is NFP</a:t>
            </a:r>
          </a:p>
          <a:p>
            <a:r>
              <a:rPr lang="en-GB" dirty="0" smtClean="0"/>
              <a:t>The NewCo would need to sell</a:t>
            </a:r>
            <a:r>
              <a:rPr lang="en-GB" baseline="0" dirty="0" smtClean="0"/>
              <a:t> to the CLS the support services that it needs to undertake traded services.  Would be useful to make new staff employed by the trading company over time to reduce sales from charity to trading company.  </a:t>
            </a:r>
          </a:p>
          <a:p>
            <a:endParaRPr lang="en-GB" dirty="0" smtClean="0"/>
          </a:p>
          <a:p>
            <a:r>
              <a:rPr lang="en-GB" dirty="0" smtClean="0"/>
              <a:t>In my view this needs specialist</a:t>
            </a:r>
            <a:r>
              <a:rPr lang="en-GB" baseline="0" dirty="0" smtClean="0"/>
              <a:t> charity lawyer advice but would not suggest till get OK to progress to final business case.</a:t>
            </a:r>
            <a:endParaRPr lang="en-GB" dirty="0"/>
          </a:p>
        </p:txBody>
      </p:sp>
      <p:sp>
        <p:nvSpPr>
          <p:cNvPr id="4" name="Slide Number Placeholder 3"/>
          <p:cNvSpPr>
            <a:spLocks noGrp="1"/>
          </p:cNvSpPr>
          <p:nvPr>
            <p:ph type="sldNum" sz="quarter" idx="10"/>
          </p:nvPr>
        </p:nvSpPr>
        <p:spPr/>
        <p:txBody>
          <a:bodyPr/>
          <a:lstStyle/>
          <a:p>
            <a:fld id="{E7A4F9B4-6C07-412F-8260-7097FB9360AC}" type="slidenum">
              <a:rPr lang="en-GB" smtClean="0">
                <a:solidFill>
                  <a:prstClr val="black"/>
                </a:solidFill>
              </a:rPr>
              <a:pPr/>
              <a:t>19</a:t>
            </a:fld>
            <a:endParaRPr lang="en-GB" dirty="0">
              <a:solidFill>
                <a:prstClr val="black"/>
              </a:solidFill>
            </a:endParaRPr>
          </a:p>
        </p:txBody>
      </p:sp>
    </p:spTree>
    <p:extLst>
      <p:ext uri="{BB962C8B-B14F-4D97-AF65-F5344CB8AC3E}">
        <p14:creationId xmlns:p14="http://schemas.microsoft.com/office/powerpoint/2010/main" val="267867547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7380288" y="5821363"/>
            <a:ext cx="1223962" cy="819150"/>
          </a:xfrm>
          <a:prstGeom prst="rect">
            <a:avLst/>
          </a:prstGeom>
          <a:noFill/>
          <a:ln w="9525">
            <a:noFill/>
            <a:miter lim="800000"/>
            <a:headEnd/>
            <a:tailEnd/>
          </a:ln>
        </p:spPr>
      </p:pic>
      <p:cxnSp>
        <p:nvCxnSpPr>
          <p:cNvPr id="5" name="Straight Connector 6"/>
          <p:cNvCxnSpPr>
            <a:cxnSpLocks noChangeShapeType="1"/>
          </p:cNvCxnSpPr>
          <p:nvPr userDrawn="1"/>
        </p:nvCxnSpPr>
        <p:spPr bwMode="auto">
          <a:xfrm>
            <a:off x="539750" y="5661025"/>
            <a:ext cx="8027988" cy="0"/>
          </a:xfrm>
          <a:prstGeom prst="line">
            <a:avLst/>
          </a:prstGeom>
          <a:noFill/>
          <a:ln w="12700">
            <a:solidFill>
              <a:schemeClr val="tx1"/>
            </a:solidFill>
            <a:round/>
            <a:headEnd/>
            <a:tailEnd/>
          </a:ln>
        </p:spPr>
      </p:cxnSp>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sp>
        <p:nvSpPr>
          <p:cNvPr id="6"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917942D3-5EC2-4CA6-9095-3D20850EEE41}" type="datetimeFigureOut">
              <a:rPr lang="en-GB"/>
              <a:pPr>
                <a:defRPr/>
              </a:pPr>
              <a:t>05/04/2016</a:t>
            </a:fld>
            <a:endParaRPr lang="en-GB" dirty="0"/>
          </a:p>
        </p:txBody>
      </p:sp>
      <p:sp>
        <p:nvSpPr>
          <p:cNvPr id="7"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8"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545025E2-10ED-460C-B2D3-AC91319B7B47}"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6BC80EB0-2782-4A52-8DF4-89110DEDA941}" type="datetimeFigureOut">
              <a:rPr lang="en-GB"/>
              <a:pPr>
                <a:defRPr/>
              </a:pPr>
              <a:t>05/04/2016</a:t>
            </a:fld>
            <a:endParaRPr lang="en-GB"/>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6" name="Slide Number Placeholder 5"/>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86ED6CE6-7216-400E-8167-353788D54AD1}"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BF2FC739-95EA-4510-BFF8-9480E67BAB50}" type="datetimeFigureOut">
              <a:rPr lang="en-GB"/>
              <a:pPr>
                <a:defRPr/>
              </a:pPr>
              <a:t>05/04/2016</a:t>
            </a:fld>
            <a:endParaRPr lang="en-GB"/>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6" name="Slide Number Placeholder 5"/>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5C67DA10-5351-4CEA-8985-8102B5B7664F}" type="slidenum">
              <a:rPr lang="en-GB"/>
              <a:pPr>
                <a:defRPr/>
              </a:pPr>
              <a:t>‹#›</a:t>
            </a:fld>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ln>
            <a:solidFill>
              <a:schemeClr val="bg1">
                <a:lumMod val="75000"/>
              </a:schemeClr>
            </a:solidFill>
          </a:ln>
        </p:spPr>
        <p:txBody>
          <a:bodyPr>
            <a:normAutofit/>
          </a:bodyPr>
          <a:lstStyle>
            <a:lvl1pPr>
              <a:defRPr sz="2800" b="1">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0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dirty="0"/>
          </a:p>
        </p:txBody>
      </p:sp>
      <p:pic>
        <p:nvPicPr>
          <p:cNvPr id="4" name="Picture 3"/>
          <p:cNvPicPr>
            <a:picLocks noChangeAspect="1"/>
          </p:cNvPicPr>
          <p:nvPr/>
        </p:nvPicPr>
        <p:blipFill>
          <a:blip r:embed="rId2" cstate="print"/>
          <a:stretch>
            <a:fillRect/>
          </a:stretch>
        </p:blipFill>
        <p:spPr>
          <a:xfrm>
            <a:off x="1006200" y="2469301"/>
            <a:ext cx="941870" cy="1018850"/>
          </a:xfrm>
          <a:prstGeom prst="rect">
            <a:avLst/>
          </a:prstGeom>
        </p:spPr>
      </p:pic>
    </p:spTree>
    <p:extLst>
      <p:ext uri="{BB962C8B-B14F-4D97-AF65-F5344CB8AC3E}">
        <p14:creationId xmlns:p14="http://schemas.microsoft.com/office/powerpoint/2010/main" val="190455352"/>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4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sz="1800">
                <a:latin typeface="Arial" pitchFamily="34" charset="0"/>
                <a:cs typeface="Arial" pitchFamily="34" charset="0"/>
              </a:defRPr>
            </a:lvl1pPr>
            <a:lvl2pPr>
              <a:defRPr sz="1600">
                <a:latin typeface="Arial" pitchFamily="34" charset="0"/>
                <a:cs typeface="Arial" pitchFamily="34" charset="0"/>
              </a:defRPr>
            </a:lvl2pPr>
            <a:lvl3pPr>
              <a:defRPr sz="1400">
                <a:latin typeface="Arial" pitchFamily="34" charset="0"/>
                <a:cs typeface="Arial" pitchFamily="34" charset="0"/>
              </a:defRPr>
            </a:lvl3pPr>
            <a:lvl4pPr>
              <a:defRPr sz="1200">
                <a:latin typeface="Arial" pitchFamily="34" charset="0"/>
                <a:cs typeface="Arial" pitchFamily="34" charset="0"/>
              </a:defRPr>
            </a:lvl4pPr>
            <a:lvl5pPr>
              <a:defRPr sz="10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4" name="Picture 3"/>
          <p:cNvPicPr>
            <a:picLocks noChangeAspect="1"/>
          </p:cNvPicPr>
          <p:nvPr/>
        </p:nvPicPr>
        <p:blipFill>
          <a:blip r:embed="rId2" cstate="print"/>
          <a:stretch>
            <a:fillRect/>
          </a:stretch>
        </p:blipFill>
        <p:spPr>
          <a:xfrm>
            <a:off x="237573" y="203180"/>
            <a:ext cx="597314" cy="646133"/>
          </a:xfrm>
          <a:prstGeom prst="rect">
            <a:avLst/>
          </a:prstGeom>
        </p:spPr>
      </p:pic>
    </p:spTree>
    <p:extLst>
      <p:ext uri="{BB962C8B-B14F-4D97-AF65-F5344CB8AC3E}">
        <p14:creationId xmlns:p14="http://schemas.microsoft.com/office/powerpoint/2010/main" val="17729158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2800" b="1" cap="all">
                <a:latin typeface="Arial" pitchFamily="34" charset="0"/>
                <a:cs typeface="Arial"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pic>
        <p:nvPicPr>
          <p:cNvPr id="4" name="Picture 3"/>
          <p:cNvPicPr>
            <a:picLocks noChangeAspect="1"/>
          </p:cNvPicPr>
          <p:nvPr/>
        </p:nvPicPr>
        <p:blipFill>
          <a:blip r:embed="rId2" cstate="print"/>
          <a:stretch>
            <a:fillRect/>
          </a:stretch>
        </p:blipFill>
        <p:spPr>
          <a:xfrm>
            <a:off x="722313" y="2906713"/>
            <a:ext cx="735426" cy="795533"/>
          </a:xfrm>
          <a:prstGeom prst="rect">
            <a:avLst/>
          </a:prstGeom>
        </p:spPr>
      </p:pic>
    </p:spTree>
    <p:extLst>
      <p:ext uri="{BB962C8B-B14F-4D97-AF65-F5344CB8AC3E}">
        <p14:creationId xmlns:p14="http://schemas.microsoft.com/office/powerpoint/2010/main" val="820793898"/>
      </p:ext>
    </p:extLst>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251520" y="908720"/>
            <a:ext cx="4244280" cy="5400600"/>
          </a:xfrm>
        </p:spPr>
        <p:txBody>
          <a:bodyPr/>
          <a:lstStyle>
            <a:lvl1pPr>
              <a:defRPr sz="1800">
                <a:latin typeface="Arial" pitchFamily="34" charset="0"/>
                <a:cs typeface="Arial" pitchFamily="34" charset="0"/>
              </a:defRPr>
            </a:lvl1pPr>
            <a:lvl2pPr>
              <a:defRPr sz="1600">
                <a:latin typeface="Arial" pitchFamily="34" charset="0"/>
                <a:cs typeface="Arial" pitchFamily="34" charset="0"/>
              </a:defRPr>
            </a:lvl2pPr>
            <a:lvl3pPr>
              <a:defRPr sz="1400">
                <a:latin typeface="Arial" pitchFamily="34" charset="0"/>
                <a:cs typeface="Arial" pitchFamily="34" charset="0"/>
              </a:defRPr>
            </a:lvl3pPr>
            <a:lvl4pPr>
              <a:defRPr sz="1200">
                <a:latin typeface="Arial" pitchFamily="34" charset="0"/>
                <a:cs typeface="Arial" pitchFamily="34" charset="0"/>
              </a:defRPr>
            </a:lvl4pPr>
            <a:lvl5pPr>
              <a:defRPr sz="10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908720"/>
            <a:ext cx="4244280" cy="5400600"/>
          </a:xfrm>
        </p:spPr>
        <p:txBody>
          <a:bodyPr/>
          <a:lstStyle>
            <a:lvl1pPr>
              <a:defRPr sz="1800">
                <a:latin typeface="Arial" pitchFamily="34" charset="0"/>
                <a:cs typeface="Arial" pitchFamily="34" charset="0"/>
              </a:defRPr>
            </a:lvl1pPr>
            <a:lvl2pPr>
              <a:defRPr sz="1600">
                <a:latin typeface="Arial" pitchFamily="34" charset="0"/>
                <a:cs typeface="Arial" pitchFamily="34" charset="0"/>
              </a:defRPr>
            </a:lvl2pPr>
            <a:lvl3pPr>
              <a:defRPr sz="1400">
                <a:latin typeface="Arial" pitchFamily="34" charset="0"/>
                <a:cs typeface="Arial" pitchFamily="34" charset="0"/>
              </a:defRPr>
            </a:lvl3pPr>
            <a:lvl4pPr>
              <a:defRPr sz="1200">
                <a:latin typeface="Arial" pitchFamily="34" charset="0"/>
                <a:cs typeface="Arial" pitchFamily="34" charset="0"/>
              </a:defRPr>
            </a:lvl4pPr>
            <a:lvl5pPr>
              <a:defRPr sz="10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5" name="Picture 4"/>
          <p:cNvPicPr>
            <a:picLocks noChangeAspect="1"/>
          </p:cNvPicPr>
          <p:nvPr/>
        </p:nvPicPr>
        <p:blipFill>
          <a:blip r:embed="rId2" cstate="print"/>
          <a:stretch>
            <a:fillRect/>
          </a:stretch>
        </p:blipFill>
        <p:spPr>
          <a:xfrm>
            <a:off x="237573" y="203180"/>
            <a:ext cx="597314" cy="646133"/>
          </a:xfrm>
          <a:prstGeom prst="rect">
            <a:avLst/>
          </a:prstGeom>
        </p:spPr>
      </p:pic>
    </p:spTree>
    <p:extLst>
      <p:ext uri="{BB962C8B-B14F-4D97-AF65-F5344CB8AC3E}">
        <p14:creationId xmlns:p14="http://schemas.microsoft.com/office/powerpoint/2010/main" val="93602150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4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251520" y="895351"/>
            <a:ext cx="4245868" cy="639762"/>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1520" y="1665760"/>
            <a:ext cx="4245868" cy="4690590"/>
          </a:xfrm>
        </p:spPr>
        <p:txBody>
          <a:bodyPr/>
          <a:lstStyle>
            <a:lvl1pPr>
              <a:defRPr sz="1800">
                <a:latin typeface="Arial" pitchFamily="34" charset="0"/>
                <a:cs typeface="Arial" pitchFamily="34" charset="0"/>
              </a:defRPr>
            </a:lvl1pPr>
            <a:lvl2pPr>
              <a:defRPr sz="1600">
                <a:latin typeface="Arial" pitchFamily="34" charset="0"/>
                <a:cs typeface="Arial" pitchFamily="34" charset="0"/>
              </a:defRPr>
            </a:lvl2pPr>
            <a:lvl3pPr>
              <a:defRPr sz="1400">
                <a:latin typeface="Arial" pitchFamily="34" charset="0"/>
                <a:cs typeface="Arial" pitchFamily="34" charset="0"/>
              </a:defRPr>
            </a:lvl3pPr>
            <a:lvl4pPr>
              <a:defRPr sz="1200">
                <a:latin typeface="Arial" pitchFamily="34" charset="0"/>
                <a:cs typeface="Arial" pitchFamily="34" charset="0"/>
              </a:defRPr>
            </a:lvl4pPr>
            <a:lvl5pPr>
              <a:defRPr sz="10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Text Placeholder 4"/>
          <p:cNvSpPr>
            <a:spLocks noGrp="1"/>
          </p:cNvSpPr>
          <p:nvPr>
            <p:ph type="body" sz="quarter" idx="3"/>
          </p:nvPr>
        </p:nvSpPr>
        <p:spPr>
          <a:xfrm>
            <a:off x="4645024" y="900602"/>
            <a:ext cx="4247456" cy="634511"/>
          </a:xfrm>
        </p:spPr>
        <p:txBody>
          <a:bodyPr anchor="b"/>
          <a:lstStyle>
            <a:lvl1pPr marL="0" indent="0">
              <a:buNone/>
              <a:defRPr sz="20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Content Placeholder 3"/>
          <p:cNvSpPr>
            <a:spLocks noGrp="1"/>
          </p:cNvSpPr>
          <p:nvPr>
            <p:ph sz="half" idx="10"/>
          </p:nvPr>
        </p:nvSpPr>
        <p:spPr>
          <a:xfrm>
            <a:off x="4646612" y="1665760"/>
            <a:ext cx="4245868" cy="4690590"/>
          </a:xfrm>
        </p:spPr>
        <p:txBody>
          <a:bodyPr/>
          <a:lstStyle>
            <a:lvl1pPr>
              <a:defRPr sz="1800">
                <a:latin typeface="Arial" pitchFamily="34" charset="0"/>
                <a:cs typeface="Arial" pitchFamily="34" charset="0"/>
              </a:defRPr>
            </a:lvl1pPr>
            <a:lvl2pPr>
              <a:defRPr sz="1600">
                <a:latin typeface="Arial" pitchFamily="34" charset="0"/>
                <a:cs typeface="Arial" pitchFamily="34" charset="0"/>
              </a:defRPr>
            </a:lvl2pPr>
            <a:lvl3pPr>
              <a:defRPr sz="1400">
                <a:latin typeface="Arial" pitchFamily="34" charset="0"/>
                <a:cs typeface="Arial" pitchFamily="34" charset="0"/>
              </a:defRPr>
            </a:lvl3pPr>
            <a:lvl4pPr>
              <a:defRPr sz="1200">
                <a:latin typeface="Arial" pitchFamily="34" charset="0"/>
                <a:cs typeface="Arial" pitchFamily="34" charset="0"/>
              </a:defRPr>
            </a:lvl4pPr>
            <a:lvl5pPr>
              <a:defRPr sz="10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pic>
        <p:nvPicPr>
          <p:cNvPr id="7" name="Picture 6"/>
          <p:cNvPicPr>
            <a:picLocks noChangeAspect="1"/>
          </p:cNvPicPr>
          <p:nvPr/>
        </p:nvPicPr>
        <p:blipFill>
          <a:blip r:embed="rId2" cstate="print"/>
          <a:stretch>
            <a:fillRect/>
          </a:stretch>
        </p:blipFill>
        <p:spPr>
          <a:xfrm>
            <a:off x="237573" y="203180"/>
            <a:ext cx="597314" cy="646133"/>
          </a:xfrm>
          <a:prstGeom prst="rect">
            <a:avLst/>
          </a:prstGeom>
        </p:spPr>
      </p:pic>
    </p:spTree>
    <p:extLst>
      <p:ext uri="{BB962C8B-B14F-4D97-AF65-F5344CB8AC3E}">
        <p14:creationId xmlns:p14="http://schemas.microsoft.com/office/powerpoint/2010/main" val="3176975086"/>
      </p:ext>
    </p:extLst>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400">
                <a:solidFill>
                  <a:srgbClr val="4283C4"/>
                </a:solidFill>
                <a:latin typeface="Arial" pitchFamily="34" charset="0"/>
                <a:cs typeface="Arial" pitchFamily="34" charset="0"/>
              </a:defRPr>
            </a:lvl1pPr>
          </a:lstStyle>
          <a:p>
            <a:r>
              <a:rPr lang="en-US" smtClean="0"/>
              <a:t>Click to edit Master title style</a:t>
            </a:r>
            <a:endParaRPr lang="en-GB" dirty="0"/>
          </a:p>
        </p:txBody>
      </p:sp>
      <p:pic>
        <p:nvPicPr>
          <p:cNvPr id="3" name="Picture 2"/>
          <p:cNvPicPr>
            <a:picLocks noChangeAspect="1"/>
          </p:cNvPicPr>
          <p:nvPr/>
        </p:nvPicPr>
        <p:blipFill>
          <a:blip r:embed="rId2" cstate="print"/>
          <a:stretch>
            <a:fillRect/>
          </a:stretch>
        </p:blipFill>
        <p:spPr>
          <a:xfrm>
            <a:off x="237573" y="203180"/>
            <a:ext cx="597314" cy="646133"/>
          </a:xfrm>
          <a:prstGeom prst="rect">
            <a:avLst/>
          </a:prstGeom>
        </p:spPr>
      </p:pic>
    </p:spTree>
    <p:extLst>
      <p:ext uri="{BB962C8B-B14F-4D97-AF65-F5344CB8AC3E}">
        <p14:creationId xmlns:p14="http://schemas.microsoft.com/office/powerpoint/2010/main" val="8026270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print"/>
          <a:stretch>
            <a:fillRect/>
          </a:stretch>
        </p:blipFill>
        <p:spPr>
          <a:xfrm>
            <a:off x="237573" y="203180"/>
            <a:ext cx="597314" cy="646133"/>
          </a:xfrm>
          <a:prstGeom prst="rect">
            <a:avLst/>
          </a:prstGeom>
        </p:spPr>
      </p:pic>
    </p:spTree>
    <p:extLst>
      <p:ext uri="{BB962C8B-B14F-4D97-AF65-F5344CB8AC3E}">
        <p14:creationId xmlns:p14="http://schemas.microsoft.com/office/powerpoint/2010/main" val="7063964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7663" y="27305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3491880" y="273050"/>
            <a:ext cx="5194920" cy="5853113"/>
          </a:xfrm>
        </p:spPr>
        <p:txBody>
          <a:bodyPr/>
          <a:lstStyle>
            <a:lvl1pPr>
              <a:defRPr sz="1800">
                <a:latin typeface="Arial" pitchFamily="34" charset="0"/>
                <a:cs typeface="Arial" pitchFamily="34" charset="0"/>
              </a:defRPr>
            </a:lvl1pPr>
            <a:lvl2pPr>
              <a:defRPr sz="1600">
                <a:latin typeface="Arial" pitchFamily="34" charset="0"/>
                <a:cs typeface="Arial" pitchFamily="34" charset="0"/>
              </a:defRPr>
            </a:lvl2pPr>
            <a:lvl3pPr>
              <a:defRPr sz="1400">
                <a:latin typeface="Arial" pitchFamily="34" charset="0"/>
                <a:cs typeface="Arial" pitchFamily="34" charset="0"/>
              </a:defRPr>
            </a:lvl3pPr>
            <a:lvl4pPr>
              <a:defRPr sz="1200">
                <a:latin typeface="Arial" pitchFamily="34" charset="0"/>
                <a:cs typeface="Arial" pitchFamily="34" charset="0"/>
              </a:defRPr>
            </a:lvl4pPr>
            <a:lvl5pPr>
              <a:defRPr sz="10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347663"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5" name="Picture 4"/>
          <p:cNvPicPr>
            <a:picLocks noChangeAspect="1"/>
          </p:cNvPicPr>
          <p:nvPr/>
        </p:nvPicPr>
        <p:blipFill>
          <a:blip r:embed="rId2" cstate="print"/>
          <a:stretch>
            <a:fillRect/>
          </a:stretch>
        </p:blipFill>
        <p:spPr>
          <a:xfrm>
            <a:off x="347663" y="273050"/>
            <a:ext cx="473972" cy="512710"/>
          </a:xfrm>
          <a:prstGeom prst="rect">
            <a:avLst/>
          </a:prstGeom>
        </p:spPr>
      </p:pic>
    </p:spTree>
    <p:extLst>
      <p:ext uri="{BB962C8B-B14F-4D97-AF65-F5344CB8AC3E}">
        <p14:creationId xmlns:p14="http://schemas.microsoft.com/office/powerpoint/2010/main" val="3779072261"/>
      </p:ext>
    </p:extLst>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PlummO01\Desktop\KCC_Logo_New_2012_Framed.jpg"/>
          <p:cNvPicPr>
            <a:picLocks noChangeAspect="1" noChangeArrowheads="1"/>
          </p:cNvPicPr>
          <p:nvPr userDrawn="1"/>
        </p:nvPicPr>
        <p:blipFill>
          <a:blip r:embed="rId2" cstate="print"/>
          <a:srcRect/>
          <a:stretch>
            <a:fillRect/>
          </a:stretch>
        </p:blipFill>
        <p:spPr bwMode="auto">
          <a:xfrm>
            <a:off x="8248650" y="6237288"/>
            <a:ext cx="860425" cy="576262"/>
          </a:xfrm>
          <a:prstGeom prst="rect">
            <a:avLst/>
          </a:prstGeom>
          <a:noFill/>
          <a:ln w="9525">
            <a:noFill/>
            <a:miter lim="800000"/>
            <a:headEnd/>
            <a:tailEnd/>
          </a:ln>
        </p:spPr>
      </p:pic>
      <p:cxnSp>
        <p:nvCxnSpPr>
          <p:cNvPr id="5" name="Straight Connector 6"/>
          <p:cNvCxnSpPr>
            <a:cxnSpLocks noChangeShapeType="1"/>
          </p:cNvCxnSpPr>
          <p:nvPr userDrawn="1"/>
        </p:nvCxnSpPr>
        <p:spPr bwMode="auto">
          <a:xfrm>
            <a:off x="107950" y="6199188"/>
            <a:ext cx="8964613" cy="0"/>
          </a:xfrm>
          <a:prstGeom prst="line">
            <a:avLst/>
          </a:prstGeom>
          <a:noFill/>
          <a:ln w="12700">
            <a:solidFill>
              <a:schemeClr val="tx1"/>
            </a:solidFill>
            <a:round/>
            <a:headEnd/>
            <a:tailEnd/>
          </a:ln>
        </p:spPr>
      </p:cxnSp>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6"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14DFECE3-B449-4FC6-AE8A-479A3CFDAE61}" type="datetimeFigureOut">
              <a:rPr lang="en-GB"/>
              <a:pPr>
                <a:defRPr/>
              </a:pPr>
              <a:t>05/04/2016</a:t>
            </a:fld>
            <a:endParaRPr lang="en-GB" dirty="0"/>
          </a:p>
        </p:txBody>
      </p:sp>
      <p:sp>
        <p:nvSpPr>
          <p:cNvPr id="7"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8"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D3457EB3-5F5B-4859-94AC-0BDC9CBE1DED}" type="slidenum">
              <a:rPr lang="en-GB"/>
              <a:pPr>
                <a:defRPr/>
              </a:pPr>
              <a:t>‹#›</a:t>
            </a:fld>
            <a:endParaRPr lang="en-GB"/>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20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pic>
        <p:nvPicPr>
          <p:cNvPr id="5" name="Picture 4"/>
          <p:cNvPicPr>
            <a:picLocks noChangeAspect="1"/>
          </p:cNvPicPr>
          <p:nvPr/>
        </p:nvPicPr>
        <p:blipFill>
          <a:blip r:embed="rId2" cstate="print"/>
          <a:stretch>
            <a:fillRect/>
          </a:stretch>
        </p:blipFill>
        <p:spPr>
          <a:xfrm>
            <a:off x="6681374" y="4770507"/>
            <a:ext cx="597314" cy="646133"/>
          </a:xfrm>
          <a:prstGeom prst="rect">
            <a:avLst/>
          </a:prstGeom>
        </p:spPr>
      </p:pic>
    </p:spTree>
    <p:extLst>
      <p:ext uri="{BB962C8B-B14F-4D97-AF65-F5344CB8AC3E}">
        <p14:creationId xmlns:p14="http://schemas.microsoft.com/office/powerpoint/2010/main" val="3004060118"/>
      </p:ext>
    </p:extLst>
  </p:cSld>
  <p:clrMapOvr>
    <a:masterClrMapping/>
  </p:clrMapOvr>
  <p:hf hdr="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pic>
        <p:nvPicPr>
          <p:cNvPr id="4" name="Picture 3"/>
          <p:cNvPicPr>
            <a:picLocks noChangeAspect="1"/>
          </p:cNvPicPr>
          <p:nvPr/>
        </p:nvPicPr>
        <p:blipFill>
          <a:blip r:embed="rId2" cstate="print"/>
          <a:stretch>
            <a:fillRect/>
          </a:stretch>
        </p:blipFill>
        <p:spPr>
          <a:xfrm>
            <a:off x="237573" y="203180"/>
            <a:ext cx="597314" cy="646133"/>
          </a:xfrm>
          <a:prstGeom prst="rect">
            <a:avLst/>
          </a:prstGeom>
        </p:spPr>
      </p:pic>
    </p:spTree>
    <p:extLst>
      <p:ext uri="{BB962C8B-B14F-4D97-AF65-F5344CB8AC3E}">
        <p14:creationId xmlns:p14="http://schemas.microsoft.com/office/powerpoint/2010/main" val="14582277"/>
      </p:ext>
    </p:extLst>
  </p:cSld>
  <p:clrMapOvr>
    <a:masterClrMapping/>
  </p:clrMapOvr>
  <p:hf hdr="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3754690511"/>
      </p:ext>
    </p:extLst>
  </p:cSld>
  <p:clrMapOvr>
    <a:masterClrMapping/>
  </p:clrMapOvr>
  <p:hf hdr="0"/>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cSld name="1_Title Slide">
    <p:spTree>
      <p:nvGrpSpPr>
        <p:cNvPr id="1" name=""/>
        <p:cNvGrpSpPr/>
        <p:nvPr/>
      </p:nvGrpSpPr>
      <p:grpSpPr>
        <a:xfrm>
          <a:off x="0" y="0"/>
          <a:ext cx="0" cy="0"/>
          <a:chOff x="0" y="0"/>
          <a:chExt cx="0" cy="0"/>
        </a:xfrm>
      </p:grpSpPr>
      <p:sp>
        <p:nvSpPr>
          <p:cNvPr id="13" name="Content Placeholder 10"/>
          <p:cNvSpPr>
            <a:spLocks noGrp="1"/>
          </p:cNvSpPr>
          <p:nvPr>
            <p:ph sz="quarter" idx="14" hasCustomPrompt="1"/>
          </p:nvPr>
        </p:nvSpPr>
        <p:spPr>
          <a:xfrm>
            <a:off x="305268" y="3444228"/>
            <a:ext cx="3235374" cy="391172"/>
          </a:xfrm>
          <a:prstGeom prst="rect">
            <a:avLst/>
          </a:prstGeom>
        </p:spPr>
        <p:txBody>
          <a:bodyPr vert="horz" lIns="0" tIns="0" rIns="0" bIns="0" anchor="ctr"/>
          <a:lstStyle>
            <a:lvl1pPr marL="0" indent="0">
              <a:lnSpc>
                <a:spcPct val="90000"/>
              </a:lnSpc>
              <a:buFontTx/>
              <a:buNone/>
              <a:defRPr sz="1200" b="0" baseline="0">
                <a:solidFill>
                  <a:srgbClr val="7D858B"/>
                </a:solidFill>
                <a:latin typeface="Arial"/>
                <a:cs typeface="Arial"/>
              </a:defRPr>
            </a:lvl1pPr>
            <a:lvl2pPr marL="0" indent="0">
              <a:lnSpc>
                <a:spcPct val="90000"/>
              </a:lnSpc>
              <a:spcBef>
                <a:spcPts val="0"/>
              </a:spcBef>
              <a:buFontTx/>
              <a:buNone/>
              <a:defRPr sz="2000" b="1">
                <a:solidFill>
                  <a:srgbClr val="7D858B"/>
                </a:solidFill>
                <a:latin typeface="Arial"/>
                <a:cs typeface="Arial"/>
              </a:defRPr>
            </a:lvl2pPr>
            <a:lvl3pPr marL="0" indent="0">
              <a:lnSpc>
                <a:spcPct val="90000"/>
              </a:lnSpc>
              <a:buFontTx/>
              <a:buNone/>
              <a:defRPr sz="2000">
                <a:solidFill>
                  <a:srgbClr val="7D858B"/>
                </a:solidFill>
                <a:latin typeface="Arial"/>
                <a:cs typeface="Arial"/>
              </a:defRPr>
            </a:lvl3pPr>
            <a:lvl4pPr>
              <a:defRPr>
                <a:solidFill>
                  <a:srgbClr val="7D858B"/>
                </a:solidFill>
              </a:defRPr>
            </a:lvl4pPr>
            <a:lvl5pPr>
              <a:defRPr>
                <a:solidFill>
                  <a:srgbClr val="7D858B"/>
                </a:solidFill>
              </a:defRPr>
            </a:lvl5pPr>
          </a:lstStyle>
          <a:p>
            <a:pPr lvl="0"/>
            <a:r>
              <a:rPr lang="en-GB" dirty="0" smtClean="0"/>
              <a:t>Author</a:t>
            </a:r>
            <a:br>
              <a:rPr lang="en-GB" dirty="0" smtClean="0"/>
            </a:br>
            <a:r>
              <a:rPr lang="en-GB" dirty="0" smtClean="0"/>
              <a:t>Date</a:t>
            </a:r>
          </a:p>
        </p:txBody>
      </p:sp>
      <p:sp>
        <p:nvSpPr>
          <p:cNvPr id="3074" name="Rectangle 2"/>
          <p:cNvSpPr>
            <a:spLocks noGrp="1" noChangeArrowheads="1"/>
          </p:cNvSpPr>
          <p:nvPr>
            <p:ph type="ctrTitle" hasCustomPrompt="1"/>
          </p:nvPr>
        </p:nvSpPr>
        <p:spPr>
          <a:xfrm>
            <a:off x="306001" y="1731600"/>
            <a:ext cx="3418101" cy="936000"/>
          </a:xfrm>
        </p:spPr>
        <p:txBody>
          <a:bodyPr vert="horz" lIns="0" tIns="45720" rIns="91440" bIns="45720" rtlCol="0" anchor="b">
            <a:normAutofit/>
          </a:bodyPr>
          <a:lstStyle>
            <a:lvl1pPr>
              <a:defRPr lang="en-GB" sz="2400" baseline="0" dirty="0"/>
            </a:lvl1pPr>
          </a:lstStyle>
          <a:p>
            <a:pPr lvl="0"/>
            <a:r>
              <a:rPr lang="en-US" dirty="0" smtClean="0"/>
              <a:t>Click To Edit Title</a:t>
            </a:r>
            <a:endParaRPr lang="en-GB" dirty="0"/>
          </a:p>
        </p:txBody>
      </p:sp>
      <p:sp>
        <p:nvSpPr>
          <p:cNvPr id="3075" name="Rectangle 3"/>
          <p:cNvSpPr>
            <a:spLocks noGrp="1" noChangeArrowheads="1"/>
          </p:cNvSpPr>
          <p:nvPr>
            <p:ph type="subTitle" idx="1" hasCustomPrompt="1"/>
          </p:nvPr>
        </p:nvSpPr>
        <p:spPr>
          <a:xfrm>
            <a:off x="306000" y="2754000"/>
            <a:ext cx="4532007" cy="604342"/>
          </a:xfrm>
          <a:prstGeom prst="rect">
            <a:avLst/>
          </a:prstGeom>
        </p:spPr>
        <p:txBody>
          <a:bodyPr lIns="0" tIns="0"/>
          <a:lstStyle>
            <a:lvl1pPr marL="342900" indent="-342900">
              <a:buNone/>
              <a:defRPr lang="en-GB" dirty="0">
                <a:solidFill>
                  <a:srgbClr val="7D858B"/>
                </a:solidFill>
              </a:defRPr>
            </a:lvl1pPr>
          </a:lstStyle>
          <a:p>
            <a:pPr marL="0" lvl="0" indent="0"/>
            <a:r>
              <a:rPr lang="en-US" dirty="0" smtClean="0"/>
              <a:t>Click to edit subtitle</a:t>
            </a:r>
            <a:endParaRPr lang="en-GB" dirty="0"/>
          </a:p>
        </p:txBody>
      </p:sp>
      <p:sp>
        <p:nvSpPr>
          <p:cNvPr id="3" name="Content Placeholder 2"/>
          <p:cNvSpPr>
            <a:spLocks noGrp="1"/>
          </p:cNvSpPr>
          <p:nvPr>
            <p:ph sz="quarter" idx="18" hasCustomPrompt="1"/>
          </p:nvPr>
        </p:nvSpPr>
        <p:spPr>
          <a:xfrm>
            <a:off x="305268" y="4191237"/>
            <a:ext cx="1843088" cy="488950"/>
          </a:xfrm>
          <a:prstGeom prst="rect">
            <a:avLst/>
          </a:prstGeom>
        </p:spPr>
        <p:txBody>
          <a:bodyPr/>
          <a:lstStyle>
            <a:lvl1pPr marL="0" indent="0">
              <a:buNone/>
              <a:defRPr sz="1200" baseline="0">
                <a:solidFill>
                  <a:srgbClr val="7D858B"/>
                </a:solidFill>
              </a:defRPr>
            </a:lvl1pPr>
          </a:lstStyle>
          <a:p>
            <a:pPr lvl="0"/>
            <a:r>
              <a:rPr lang="en-GB" dirty="0" smtClean="0"/>
              <a:t>Client Logo</a:t>
            </a:r>
            <a:endParaRPr lang="en-GB" dirty="0"/>
          </a:p>
        </p:txBody>
      </p:sp>
    </p:spTree>
    <p:extLst>
      <p:ext uri="{BB962C8B-B14F-4D97-AF65-F5344CB8AC3E}">
        <p14:creationId xmlns:p14="http://schemas.microsoft.com/office/powerpoint/2010/main" val="2092086264"/>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fld id="{954AB24E-32FC-43BF-A18B-62D76149703D}" type="datetime1">
              <a:rPr lang="en-GB"/>
              <a:pPr>
                <a:defRPr/>
              </a:pPr>
              <a:t>05/04/2016</a:t>
            </a:fld>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6" name="Rectangle 5"/>
          <p:cNvSpPr>
            <a:spLocks noGrp="1" noChangeArrowheads="1"/>
          </p:cNvSpPr>
          <p:nvPr>
            <p:ph type="sldNum" idx="12"/>
          </p:nvPr>
        </p:nvSpPr>
        <p:spPr>
          <a:ln/>
        </p:spPr>
        <p:txBody>
          <a:bodyPr/>
          <a:lstStyle>
            <a:lvl1pPr>
              <a:defRPr/>
            </a:lvl1pPr>
          </a:lstStyle>
          <a:p>
            <a:pPr>
              <a:defRPr/>
            </a:pPr>
            <a:fld id="{8E5D4CF5-69DA-4E7B-9BC9-12F085DA7F4F}" type="slidenum">
              <a:rPr lang="en-GB"/>
              <a:pPr>
                <a:defRPr/>
              </a:pPr>
              <a:t>‹#›</a:t>
            </a:fld>
            <a:endParaRPr lang="en-GB" dirty="0"/>
          </a:p>
        </p:txBody>
      </p:sp>
    </p:spTree>
    <p:extLst>
      <p:ext uri="{BB962C8B-B14F-4D97-AF65-F5344CB8AC3E}">
        <p14:creationId xmlns:p14="http://schemas.microsoft.com/office/powerpoint/2010/main" val="53807943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C6874829-29F7-4F5B-8B93-712B1D04325F}" type="datetime1">
              <a:rPr lang="en-GB"/>
              <a:pPr>
                <a:defRPr/>
              </a:pPr>
              <a:t>05/04/2016</a:t>
            </a:fld>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6" name="Rectangle 5"/>
          <p:cNvSpPr>
            <a:spLocks noGrp="1" noChangeArrowheads="1"/>
          </p:cNvSpPr>
          <p:nvPr>
            <p:ph type="sldNum" idx="12"/>
          </p:nvPr>
        </p:nvSpPr>
        <p:spPr>
          <a:ln/>
        </p:spPr>
        <p:txBody>
          <a:bodyPr/>
          <a:lstStyle>
            <a:lvl1pPr>
              <a:defRPr/>
            </a:lvl1pPr>
          </a:lstStyle>
          <a:p>
            <a:pPr>
              <a:defRPr/>
            </a:pPr>
            <a:fld id="{981F97F3-3CCB-446F-949F-6E951CF38CDD}" type="slidenum">
              <a:rPr lang="en-GB"/>
              <a:pPr>
                <a:defRPr/>
              </a:pPr>
              <a:t>‹#›</a:t>
            </a:fld>
            <a:endParaRPr lang="en-GB" dirty="0"/>
          </a:p>
        </p:txBody>
      </p:sp>
    </p:spTree>
    <p:extLst>
      <p:ext uri="{BB962C8B-B14F-4D97-AF65-F5344CB8AC3E}">
        <p14:creationId xmlns:p14="http://schemas.microsoft.com/office/powerpoint/2010/main" val="194455863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fld id="{0A91BAC0-5D7A-4A47-8BA7-A6478F399366}" type="datetime1">
              <a:rPr lang="en-GB"/>
              <a:pPr>
                <a:defRPr/>
              </a:pPr>
              <a:t>05/04/2016</a:t>
            </a:fld>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6" name="Rectangle 5"/>
          <p:cNvSpPr>
            <a:spLocks noGrp="1" noChangeArrowheads="1"/>
          </p:cNvSpPr>
          <p:nvPr>
            <p:ph type="sldNum" idx="12"/>
          </p:nvPr>
        </p:nvSpPr>
        <p:spPr>
          <a:ln/>
        </p:spPr>
        <p:txBody>
          <a:bodyPr/>
          <a:lstStyle>
            <a:lvl1pPr>
              <a:defRPr/>
            </a:lvl1pPr>
          </a:lstStyle>
          <a:p>
            <a:pPr>
              <a:defRPr/>
            </a:pPr>
            <a:fld id="{D3DAC65D-FDBA-4298-B730-4F0B3E63E1F6}" type="slidenum">
              <a:rPr lang="en-GB"/>
              <a:pPr>
                <a:defRPr/>
              </a:pPr>
              <a:t>‹#›</a:t>
            </a:fld>
            <a:endParaRPr lang="en-GB" dirty="0"/>
          </a:p>
        </p:txBody>
      </p:sp>
    </p:spTree>
    <p:extLst>
      <p:ext uri="{BB962C8B-B14F-4D97-AF65-F5344CB8AC3E}">
        <p14:creationId xmlns:p14="http://schemas.microsoft.com/office/powerpoint/2010/main" val="5353058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7013"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600200"/>
            <a:ext cx="4038600" cy="4524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fld id="{FD77397A-7BB2-465E-87A9-28A2AF964639}" type="datetime1">
              <a:rPr lang="en-GB"/>
              <a:pPr>
                <a:defRPr/>
              </a:pPr>
              <a:t>05/04/2016</a:t>
            </a:fld>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7" name="Rectangle 5"/>
          <p:cNvSpPr>
            <a:spLocks noGrp="1" noChangeArrowheads="1"/>
          </p:cNvSpPr>
          <p:nvPr>
            <p:ph type="sldNum" idx="12"/>
          </p:nvPr>
        </p:nvSpPr>
        <p:spPr>
          <a:ln/>
        </p:spPr>
        <p:txBody>
          <a:bodyPr/>
          <a:lstStyle>
            <a:lvl1pPr>
              <a:defRPr/>
            </a:lvl1pPr>
          </a:lstStyle>
          <a:p>
            <a:pPr>
              <a:defRPr/>
            </a:pPr>
            <a:fld id="{675C24D8-9713-45E7-AC56-64E404BAEC62}" type="slidenum">
              <a:rPr lang="en-GB"/>
              <a:pPr>
                <a:defRPr/>
              </a:pPr>
              <a:t>‹#›</a:t>
            </a:fld>
            <a:endParaRPr lang="en-GB" dirty="0"/>
          </a:p>
        </p:txBody>
      </p:sp>
    </p:spTree>
    <p:extLst>
      <p:ext uri="{BB962C8B-B14F-4D97-AF65-F5344CB8AC3E}">
        <p14:creationId xmlns:p14="http://schemas.microsoft.com/office/powerpoint/2010/main" val="12849010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3"/>
          <p:cNvSpPr>
            <a:spLocks noGrp="1" noChangeArrowheads="1"/>
          </p:cNvSpPr>
          <p:nvPr>
            <p:ph type="dt" idx="10"/>
          </p:nvPr>
        </p:nvSpPr>
        <p:spPr>
          <a:ln/>
        </p:spPr>
        <p:txBody>
          <a:bodyPr/>
          <a:lstStyle>
            <a:lvl1pPr>
              <a:defRPr/>
            </a:lvl1pPr>
          </a:lstStyle>
          <a:p>
            <a:pPr>
              <a:defRPr/>
            </a:pPr>
            <a:fld id="{B024D9D7-784D-4379-8416-D14A45A27C76}" type="datetime1">
              <a:rPr lang="en-GB"/>
              <a:pPr>
                <a:defRPr/>
              </a:pPr>
              <a:t>05/04/2016</a:t>
            </a:fld>
            <a:endParaRPr lang="en-GB" dirty="0"/>
          </a:p>
        </p:txBody>
      </p:sp>
      <p:sp>
        <p:nvSpPr>
          <p:cNvPr id="8"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9" name="Rectangle 5"/>
          <p:cNvSpPr>
            <a:spLocks noGrp="1" noChangeArrowheads="1"/>
          </p:cNvSpPr>
          <p:nvPr>
            <p:ph type="sldNum" idx="12"/>
          </p:nvPr>
        </p:nvSpPr>
        <p:spPr>
          <a:ln/>
        </p:spPr>
        <p:txBody>
          <a:bodyPr/>
          <a:lstStyle>
            <a:lvl1pPr>
              <a:defRPr/>
            </a:lvl1pPr>
          </a:lstStyle>
          <a:p>
            <a:pPr>
              <a:defRPr/>
            </a:pPr>
            <a:fld id="{94A1910A-6ADE-48DB-B03C-BDCC3E312E74}" type="slidenum">
              <a:rPr lang="en-GB"/>
              <a:pPr>
                <a:defRPr/>
              </a:pPr>
              <a:t>‹#›</a:t>
            </a:fld>
            <a:endParaRPr lang="en-GB" dirty="0"/>
          </a:p>
        </p:txBody>
      </p:sp>
    </p:spTree>
    <p:extLst>
      <p:ext uri="{BB962C8B-B14F-4D97-AF65-F5344CB8AC3E}">
        <p14:creationId xmlns:p14="http://schemas.microsoft.com/office/powerpoint/2010/main" val="160500213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fld id="{6C95BA70-3451-41E4-B8B4-9CF77C0183DA}" type="datetime1">
              <a:rPr lang="en-GB"/>
              <a:pPr>
                <a:defRPr/>
              </a:pPr>
              <a:t>05/04/2016</a:t>
            </a:fld>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5" name="Rectangle 5"/>
          <p:cNvSpPr>
            <a:spLocks noGrp="1" noChangeArrowheads="1"/>
          </p:cNvSpPr>
          <p:nvPr>
            <p:ph type="sldNum" idx="12"/>
          </p:nvPr>
        </p:nvSpPr>
        <p:spPr>
          <a:ln/>
        </p:spPr>
        <p:txBody>
          <a:bodyPr/>
          <a:lstStyle>
            <a:lvl1pPr>
              <a:defRPr/>
            </a:lvl1pPr>
          </a:lstStyle>
          <a:p>
            <a:pPr>
              <a:defRPr/>
            </a:pPr>
            <a:fld id="{340BE6AA-D095-40F3-940A-543C4D5E2ECA}" type="slidenum">
              <a:rPr lang="en-GB"/>
              <a:pPr>
                <a:defRPr/>
              </a:pPr>
              <a:t>‹#›</a:t>
            </a:fld>
            <a:endParaRPr lang="en-GB" dirty="0"/>
          </a:p>
        </p:txBody>
      </p:sp>
    </p:spTree>
    <p:extLst>
      <p:ext uri="{BB962C8B-B14F-4D97-AF65-F5344CB8AC3E}">
        <p14:creationId xmlns:p14="http://schemas.microsoft.com/office/powerpoint/2010/main" val="3697282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EC23DCE5-FFDA-4C6F-96FA-5E663583BD0E}" type="datetimeFigureOut">
              <a:rPr lang="en-GB"/>
              <a:pPr>
                <a:defRPr/>
              </a:pPr>
              <a:t>05/04/2016</a:t>
            </a:fld>
            <a:endParaRPr lang="en-GB"/>
          </a:p>
        </p:txBody>
      </p:sp>
      <p:sp>
        <p:nvSpPr>
          <p:cNvPr id="5"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6"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6758826E-CE1E-40A6-BA5C-34F0530D0DA3}" type="slidenum">
              <a:rPr lang="en-GB"/>
              <a:pPr>
                <a:defRPr/>
              </a:pPr>
              <a:t>‹#›</a:t>
            </a:fld>
            <a:endParaRPr lang="en-GB"/>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fld id="{8954AEDA-52ED-442A-8143-276E7440E3F1}" type="datetime1">
              <a:rPr lang="en-GB"/>
              <a:pPr>
                <a:defRPr/>
              </a:pPr>
              <a:t>05/04/2016</a:t>
            </a:fld>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4" name="Rectangle 5"/>
          <p:cNvSpPr>
            <a:spLocks noGrp="1" noChangeArrowheads="1"/>
          </p:cNvSpPr>
          <p:nvPr>
            <p:ph type="sldNum" idx="12"/>
          </p:nvPr>
        </p:nvSpPr>
        <p:spPr>
          <a:ln/>
        </p:spPr>
        <p:txBody>
          <a:bodyPr/>
          <a:lstStyle>
            <a:lvl1pPr>
              <a:defRPr/>
            </a:lvl1pPr>
          </a:lstStyle>
          <a:p>
            <a:pPr>
              <a:defRPr/>
            </a:pPr>
            <a:fld id="{BF81108B-1999-4211-8F07-56D12713374B}" type="slidenum">
              <a:rPr lang="en-GB"/>
              <a:pPr>
                <a:defRPr/>
              </a:pPr>
              <a:t>‹#›</a:t>
            </a:fld>
            <a:endParaRPr lang="en-GB" dirty="0"/>
          </a:p>
        </p:txBody>
      </p:sp>
    </p:spTree>
    <p:extLst>
      <p:ext uri="{BB962C8B-B14F-4D97-AF65-F5344CB8AC3E}">
        <p14:creationId xmlns:p14="http://schemas.microsoft.com/office/powerpoint/2010/main" val="41314360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fld id="{FD35FEEF-4A40-4C0B-8748-D0813206EB32}" type="datetime1">
              <a:rPr lang="en-GB"/>
              <a:pPr>
                <a:defRPr/>
              </a:pPr>
              <a:t>05/04/2016</a:t>
            </a:fld>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7" name="Rectangle 5"/>
          <p:cNvSpPr>
            <a:spLocks noGrp="1" noChangeArrowheads="1"/>
          </p:cNvSpPr>
          <p:nvPr>
            <p:ph type="sldNum" idx="12"/>
          </p:nvPr>
        </p:nvSpPr>
        <p:spPr>
          <a:ln/>
        </p:spPr>
        <p:txBody>
          <a:bodyPr/>
          <a:lstStyle>
            <a:lvl1pPr>
              <a:defRPr/>
            </a:lvl1pPr>
          </a:lstStyle>
          <a:p>
            <a:pPr>
              <a:defRPr/>
            </a:pPr>
            <a:fld id="{7A396B34-647C-4C73-8D9E-36868B2CF517}" type="slidenum">
              <a:rPr lang="en-GB"/>
              <a:pPr>
                <a:defRPr/>
              </a:pPr>
              <a:t>‹#›</a:t>
            </a:fld>
            <a:endParaRPr lang="en-GB" dirty="0"/>
          </a:p>
        </p:txBody>
      </p:sp>
    </p:spTree>
    <p:extLst>
      <p:ext uri="{BB962C8B-B14F-4D97-AF65-F5344CB8AC3E}">
        <p14:creationId xmlns:p14="http://schemas.microsoft.com/office/powerpoint/2010/main" val="250811998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fld id="{D7FAC186-734B-43C2-B3B6-C2056D8400F8}" type="datetime1">
              <a:rPr lang="en-GB"/>
              <a:pPr>
                <a:defRPr/>
              </a:pPr>
              <a:t>05/04/2016</a:t>
            </a:fld>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7" name="Rectangle 5"/>
          <p:cNvSpPr>
            <a:spLocks noGrp="1" noChangeArrowheads="1"/>
          </p:cNvSpPr>
          <p:nvPr>
            <p:ph type="sldNum" idx="12"/>
          </p:nvPr>
        </p:nvSpPr>
        <p:spPr>
          <a:ln/>
        </p:spPr>
        <p:txBody>
          <a:bodyPr/>
          <a:lstStyle>
            <a:lvl1pPr>
              <a:defRPr/>
            </a:lvl1pPr>
          </a:lstStyle>
          <a:p>
            <a:pPr>
              <a:defRPr/>
            </a:pPr>
            <a:fld id="{24CF09E8-404E-435F-9C74-EA01C7BD6002}" type="slidenum">
              <a:rPr lang="en-GB"/>
              <a:pPr>
                <a:defRPr/>
              </a:pPr>
              <a:t>‹#›</a:t>
            </a:fld>
            <a:endParaRPr lang="en-GB" dirty="0"/>
          </a:p>
        </p:txBody>
      </p:sp>
    </p:spTree>
    <p:extLst>
      <p:ext uri="{BB962C8B-B14F-4D97-AF65-F5344CB8AC3E}">
        <p14:creationId xmlns:p14="http://schemas.microsoft.com/office/powerpoint/2010/main" val="87350352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27330314-3414-41F7-96D7-8F5DBA14ED6C}" type="datetime1">
              <a:rPr lang="en-GB"/>
              <a:pPr>
                <a:defRPr/>
              </a:pPr>
              <a:t>05/04/2016</a:t>
            </a:fld>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6" name="Rectangle 5"/>
          <p:cNvSpPr>
            <a:spLocks noGrp="1" noChangeArrowheads="1"/>
          </p:cNvSpPr>
          <p:nvPr>
            <p:ph type="sldNum" idx="12"/>
          </p:nvPr>
        </p:nvSpPr>
        <p:spPr>
          <a:ln/>
        </p:spPr>
        <p:txBody>
          <a:bodyPr/>
          <a:lstStyle>
            <a:lvl1pPr>
              <a:defRPr/>
            </a:lvl1pPr>
          </a:lstStyle>
          <a:p>
            <a:pPr>
              <a:defRPr/>
            </a:pPr>
            <a:fld id="{AF7C97EF-4CB3-4D5D-A73E-937CE9E6C15E}" type="slidenum">
              <a:rPr lang="en-GB"/>
              <a:pPr>
                <a:defRPr/>
              </a:pPr>
              <a:t>‹#›</a:t>
            </a:fld>
            <a:endParaRPr lang="en-GB" dirty="0"/>
          </a:p>
        </p:txBody>
      </p:sp>
    </p:spTree>
    <p:extLst>
      <p:ext uri="{BB962C8B-B14F-4D97-AF65-F5344CB8AC3E}">
        <p14:creationId xmlns:p14="http://schemas.microsoft.com/office/powerpoint/2010/main" val="2714716177"/>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5813" cy="5849937"/>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499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fld id="{1437AEE2-B9E7-4EC8-8C3E-371016502AA4}" type="datetime1">
              <a:rPr lang="en-GB"/>
              <a:pPr>
                <a:defRPr/>
              </a:pPr>
              <a:t>05/04/2016</a:t>
            </a:fld>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dirty="0"/>
              <a:t>Oscar Plummer</a:t>
            </a:r>
          </a:p>
        </p:txBody>
      </p:sp>
      <p:sp>
        <p:nvSpPr>
          <p:cNvPr id="6" name="Rectangle 5"/>
          <p:cNvSpPr>
            <a:spLocks noGrp="1" noChangeArrowheads="1"/>
          </p:cNvSpPr>
          <p:nvPr>
            <p:ph type="sldNum" idx="12"/>
          </p:nvPr>
        </p:nvSpPr>
        <p:spPr>
          <a:ln/>
        </p:spPr>
        <p:txBody>
          <a:bodyPr/>
          <a:lstStyle>
            <a:lvl1pPr>
              <a:defRPr/>
            </a:lvl1pPr>
          </a:lstStyle>
          <a:p>
            <a:pPr>
              <a:defRPr/>
            </a:pPr>
            <a:fld id="{B5BD75B2-A662-49F7-8AD7-D92DF3A2CA34}" type="slidenum">
              <a:rPr lang="en-GB"/>
              <a:pPr>
                <a:defRPr/>
              </a:pPr>
              <a:t>‹#›</a:t>
            </a:fld>
            <a:endParaRPr lang="en-GB" dirty="0"/>
          </a:p>
        </p:txBody>
      </p:sp>
    </p:spTree>
    <p:extLst>
      <p:ext uri="{BB962C8B-B14F-4D97-AF65-F5344CB8AC3E}">
        <p14:creationId xmlns:p14="http://schemas.microsoft.com/office/powerpoint/2010/main" val="75556975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C:\Documents and Settings\PlummO01\Desktop\KCC_Logo_New_2012_Fram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380288" y="5821363"/>
            <a:ext cx="1223962" cy="81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6"/>
          <p:cNvCxnSpPr>
            <a:cxnSpLocks noChangeShapeType="1"/>
          </p:cNvCxnSpPr>
          <p:nvPr/>
        </p:nvCxnSpPr>
        <p:spPr bwMode="auto">
          <a:xfrm>
            <a:off x="539750" y="5661025"/>
            <a:ext cx="802798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ctrTitle"/>
          </p:nvPr>
        </p:nvSpPr>
        <p:spPr>
          <a:xfrm>
            <a:off x="685800" y="2130425"/>
            <a:ext cx="7772400" cy="1470025"/>
          </a:xfrm>
        </p:spPr>
        <p:txBody>
          <a:bodyPr>
            <a:normAutofit/>
          </a:bodyPr>
          <a:lstStyle>
            <a:lvl1pPr>
              <a:defRPr sz="3600" b="1">
                <a:solidFill>
                  <a:srgbClr val="4283C4"/>
                </a:solidFill>
                <a:latin typeface="Arial" pitchFamily="34" charset="0"/>
                <a:cs typeface="Arial" pitchFamily="34" charset="0"/>
              </a:defRPr>
            </a:lvl1pPr>
          </a:lstStyle>
          <a:p>
            <a:r>
              <a:rPr lang="en-US" dirty="0" smtClean="0"/>
              <a:t>Click to edit Master title style</a:t>
            </a:r>
            <a:endParaRPr lang="en-GB" dirty="0"/>
          </a:p>
        </p:txBody>
      </p:sp>
      <p:sp>
        <p:nvSpPr>
          <p:cNvPr id="3" name="Subtitle 2"/>
          <p:cNvSpPr>
            <a:spLocks noGrp="1"/>
          </p:cNvSpPr>
          <p:nvPr>
            <p:ph type="subTitle" idx="1"/>
          </p:nvPr>
        </p:nvSpPr>
        <p:spPr>
          <a:xfrm>
            <a:off x="1371600" y="3886200"/>
            <a:ext cx="6400800" cy="982960"/>
          </a:xfrm>
        </p:spPr>
        <p:txBody>
          <a:bodyPr>
            <a:normAutofit/>
          </a:bodyPr>
          <a:lstStyle>
            <a:lvl1pPr marL="0" indent="0" algn="ctr">
              <a:buNone/>
              <a:defRPr sz="22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GB" dirty="0"/>
          </a:p>
        </p:txBody>
      </p:sp>
      <p:sp>
        <p:nvSpPr>
          <p:cNvPr id="6"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5FB25A92-4B38-42A5-9F70-C9E579BE6F41}" type="datetimeFigureOut">
              <a:rPr lang="en-GB">
                <a:solidFill>
                  <a:prstClr val="black">
                    <a:tint val="75000"/>
                  </a:prstClr>
                </a:solidFill>
              </a:rPr>
              <a:pPr>
                <a:defRPr/>
              </a:pPr>
              <a:t>05/04/2016</a:t>
            </a:fld>
            <a:endParaRPr lang="en-GB" dirty="0">
              <a:solidFill>
                <a:prstClr val="black">
                  <a:tint val="75000"/>
                </a:prstClr>
              </a:solidFill>
            </a:endParaRPr>
          </a:p>
        </p:txBody>
      </p:sp>
      <p:sp>
        <p:nvSpPr>
          <p:cNvPr id="7"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8"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3E70B4BF-BA15-4E02-A0CD-91A536DF2E21}"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407115126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2" descr="C:\Documents and Settings\PlummO01\Desktop\KCC_Logo_New_2012_Fram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48650" y="6237288"/>
            <a:ext cx="860425" cy="576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6"/>
          <p:cNvCxnSpPr>
            <a:cxnSpLocks noChangeShapeType="1"/>
          </p:cNvCxnSpPr>
          <p:nvPr/>
        </p:nvCxnSpPr>
        <p:spPr bwMode="auto">
          <a:xfrm>
            <a:off x="107950" y="6199188"/>
            <a:ext cx="8964613"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6"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D029023A-2FE6-4286-9DC1-7452791915D3}" type="datetimeFigureOut">
              <a:rPr lang="en-GB">
                <a:solidFill>
                  <a:prstClr val="black">
                    <a:tint val="75000"/>
                  </a:prstClr>
                </a:solidFill>
              </a:rPr>
              <a:pPr>
                <a:defRPr/>
              </a:pPr>
              <a:t>05/04/2016</a:t>
            </a:fld>
            <a:endParaRPr lang="en-GB" dirty="0">
              <a:solidFill>
                <a:prstClr val="black">
                  <a:tint val="75000"/>
                </a:prstClr>
              </a:solidFill>
            </a:endParaRPr>
          </a:p>
        </p:txBody>
      </p:sp>
      <p:sp>
        <p:nvSpPr>
          <p:cNvPr id="7"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8"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3926D5AF-31EA-4F4A-AB13-EB57E760A5B5}"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9102860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atin typeface="Arial" pitchFamily="34" charset="0"/>
                <a:cs typeface="Arial" pitchFamily="34" charset="0"/>
              </a:defRPr>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6430D092-2A98-4A32-A23B-B0AB2D58C729}" type="datetimeFigureOut">
              <a:rPr lang="en-GB">
                <a:solidFill>
                  <a:prstClr val="black">
                    <a:tint val="75000"/>
                  </a:prstClr>
                </a:solidFill>
              </a:rPr>
              <a:pPr>
                <a:defRPr/>
              </a:pPr>
              <a:t>05/04/2016</a:t>
            </a:fld>
            <a:endParaRPr lang="en-GB">
              <a:solidFill>
                <a:prstClr val="black">
                  <a:tint val="75000"/>
                </a:prstClr>
              </a:solidFill>
            </a:endParaRPr>
          </a:p>
        </p:txBody>
      </p:sp>
      <p:sp>
        <p:nvSpPr>
          <p:cNvPr id="5"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6"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50FD52F3-ACC3-4B92-9A71-43781B21EFCF}"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91333674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5"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547E75C1-CE34-4DAB-9E69-1BEB35E984A6}" type="datetimeFigureOut">
              <a:rPr lang="en-GB">
                <a:solidFill>
                  <a:prstClr val="black">
                    <a:tint val="75000"/>
                  </a:prstClr>
                </a:solidFill>
              </a:rPr>
              <a:pPr>
                <a:defRPr/>
              </a:pPr>
              <a:t>05/04/2016</a:t>
            </a:fld>
            <a:endParaRPr lang="en-GB">
              <a:solidFill>
                <a:prstClr val="black">
                  <a:tint val="75000"/>
                </a:prstClr>
              </a:solidFill>
            </a:endParaRPr>
          </a:p>
        </p:txBody>
      </p:sp>
      <p:sp>
        <p:nvSpPr>
          <p:cNvPr id="6"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7"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0A3AF141-893B-4A9E-8745-796610FBE0C9}"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877385974"/>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005AD03A-5B66-49D4-B448-E8D1788F6F4F}" type="datetimeFigureOut">
              <a:rPr lang="en-GB">
                <a:solidFill>
                  <a:prstClr val="black">
                    <a:tint val="75000"/>
                  </a:prstClr>
                </a:solidFill>
              </a:rPr>
              <a:pPr>
                <a:defRPr/>
              </a:pPr>
              <a:t>05/04/2016</a:t>
            </a:fld>
            <a:endParaRPr lang="en-GB">
              <a:solidFill>
                <a:prstClr val="black">
                  <a:tint val="75000"/>
                </a:prstClr>
              </a:solidFill>
            </a:endParaRPr>
          </a:p>
        </p:txBody>
      </p:sp>
      <p:sp>
        <p:nvSpPr>
          <p:cNvPr id="8"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9"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3A7C9613-C59B-4DD5-93BD-9BACE434D12F}"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8427560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sz="half" idx="1"/>
          </p:nvPr>
        </p:nvSpPr>
        <p:spPr>
          <a:xfrm>
            <a:off x="457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Content Placeholder 3"/>
          <p:cNvSpPr>
            <a:spLocks noGrp="1"/>
          </p:cNvSpPr>
          <p:nvPr>
            <p:ph sz="half" idx="2"/>
          </p:nvPr>
        </p:nvSpPr>
        <p:spPr>
          <a:xfrm>
            <a:off x="4648200" y="1600200"/>
            <a:ext cx="4038600" cy="452596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5"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5594ACFA-D74E-404C-9BD9-386CE2CB7E29}" type="datetimeFigureOut">
              <a:rPr lang="en-GB"/>
              <a:pPr>
                <a:defRPr/>
              </a:pPr>
              <a:t>05/04/2016</a:t>
            </a:fld>
            <a:endParaRPr lang="en-GB"/>
          </a:p>
        </p:txBody>
      </p:sp>
      <p:sp>
        <p:nvSpPr>
          <p:cNvPr id="6"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7"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1BA2F8BA-7FB0-483F-AFE9-12E4BF2F7CAA}" type="slidenum">
              <a:rPr lang="en-GB"/>
              <a:pPr>
                <a:defRPr/>
              </a:pPr>
              <a:t>‹#›</a:t>
            </a:fld>
            <a:endParaRPr lang="en-GB"/>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dirty="0" smtClean="0"/>
              <a:t>Click to edit Master title style</a:t>
            </a:r>
            <a:endParaRPr lang="en-GB" dirty="0"/>
          </a:p>
        </p:txBody>
      </p:sp>
      <p:sp>
        <p:nvSpPr>
          <p:cNvPr id="3"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C9C93B09-A61A-4E04-862A-A88444130E12}" type="datetimeFigureOut">
              <a:rPr lang="en-GB">
                <a:solidFill>
                  <a:prstClr val="black">
                    <a:tint val="75000"/>
                  </a:prstClr>
                </a:solidFill>
              </a:rPr>
              <a:pPr>
                <a:defRPr/>
              </a:pPr>
              <a:t>05/04/2016</a:t>
            </a:fld>
            <a:endParaRPr lang="en-GB">
              <a:solidFill>
                <a:prstClr val="black">
                  <a:tint val="75000"/>
                </a:prstClr>
              </a:solidFill>
            </a:endParaRPr>
          </a:p>
        </p:txBody>
      </p:sp>
      <p:sp>
        <p:nvSpPr>
          <p:cNvPr id="4"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5"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3FB5E62F-983B-47FC-9A85-E16A81C55D99}"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43434928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EFDD74BB-9BEB-4C10-B6F9-306D352CE576}" type="datetimeFigureOut">
              <a:rPr lang="en-GB">
                <a:solidFill>
                  <a:prstClr val="black">
                    <a:tint val="75000"/>
                  </a:prstClr>
                </a:solidFill>
              </a:rPr>
              <a:pPr>
                <a:defRPr/>
              </a:pPr>
              <a:t>05/04/2016</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20B188A6-8A83-4FDB-B98C-F63FA81D3393}"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56915690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B374C066-C95B-42B9-8954-4D7DF52D15DC}" type="datetimeFigureOut">
              <a:rPr lang="en-GB">
                <a:solidFill>
                  <a:prstClr val="black">
                    <a:tint val="75000"/>
                  </a:prstClr>
                </a:solidFill>
              </a:rPr>
              <a:pPr>
                <a:defRPr/>
              </a:pPr>
              <a:t>05/04/2016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43CA3655-2866-4846-B327-381D58E5B4F1}"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171004107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B5633E26-90E5-47AB-972F-7BDA2A3DD98C}" type="datetimeFigureOut">
              <a:rPr lang="en-GB">
                <a:solidFill>
                  <a:prstClr val="black">
                    <a:tint val="75000"/>
                  </a:prstClr>
                </a:solidFill>
              </a:rPr>
              <a:pPr>
                <a:defRPr/>
              </a:pPr>
              <a:t>05/04/2016</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E0BE4A54-32C6-452E-9E15-DCA14E42B53E}"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504356093"/>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Arial" pitchFamily="34" charset="0"/>
                <a:cs typeface="Arial" pitchFamily="34" charset="0"/>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C485ABCF-7536-408B-8F33-FA324581A66D}" type="datetimeFigureOut">
              <a:rPr lang="en-GB">
                <a:solidFill>
                  <a:prstClr val="black">
                    <a:tint val="75000"/>
                  </a:prstClr>
                </a:solidFill>
              </a:rPr>
              <a:pPr>
                <a:defRPr/>
              </a:pPr>
              <a:t>05/04/2016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59AA373F-3E6D-446B-B509-7FC2B1C069F0}"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2366385731"/>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defRPr>
                <a:latin typeface="Arial" pitchFamily="34" charset="0"/>
                <a:cs typeface="Arial" pitchFamily="34" charset="0"/>
              </a:defRPr>
            </a:lvl1pPr>
          </a:lstStyle>
          <a:p>
            <a:r>
              <a:rPr lang="en-US" dirty="0" smtClean="0"/>
              <a:t>Click to edit Master title style</a:t>
            </a:r>
            <a:endParaRPr lang="en-GB" dirty="0"/>
          </a:p>
        </p:txBody>
      </p:sp>
      <p:sp>
        <p:nvSpPr>
          <p:cNvPr id="3" name="Vertical Text Placeholder 2"/>
          <p:cNvSpPr>
            <a:spLocks noGrp="1"/>
          </p:cNvSpPr>
          <p:nvPr>
            <p:ph type="body" orient="vert" idx="1"/>
          </p:nvPr>
        </p:nvSpPr>
        <p:spPr>
          <a:xfrm>
            <a:off x="457200" y="274638"/>
            <a:ext cx="6019800" cy="5851525"/>
          </a:xfr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3C7169B1-2442-48D8-9EFF-8C57811A2A8C}" type="datetimeFigureOut">
              <a:rPr lang="en-GB">
                <a:solidFill>
                  <a:prstClr val="black">
                    <a:tint val="75000"/>
                  </a:prstClr>
                </a:solidFill>
              </a:rPr>
              <a:pPr>
                <a:defRPr/>
              </a:pPr>
              <a:t>05/04/2016</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27423D5F-3360-48E0-9A8B-97EC0F53ED0B}"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5951365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B83899A9-4E3E-41BC-9EFF-42D4012E58E6}" type="datetimeFigureOut">
              <a:rPr lang="en-GB"/>
              <a:pPr>
                <a:defRPr/>
              </a:pPr>
              <a:t>05/04/2016</a:t>
            </a:fld>
            <a:endParaRPr lang="en-GB"/>
          </a:p>
        </p:txBody>
      </p:sp>
      <p:sp>
        <p:nvSpPr>
          <p:cNvPr id="8"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9"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7DFD5AF4-624D-4DD4-A21D-31807EB25284}"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4283C4"/>
                </a:solidFill>
                <a:latin typeface="Arial" pitchFamily="34" charset="0"/>
                <a:cs typeface="Arial" pitchFamily="34" charset="0"/>
              </a:defRPr>
            </a:lvl1pPr>
          </a:lstStyle>
          <a:p>
            <a:r>
              <a:rPr lang="en-US" smtClean="0"/>
              <a:t>Click to edit Master title style</a:t>
            </a:r>
            <a:endParaRPr lang="en-GB" dirty="0"/>
          </a:p>
        </p:txBody>
      </p:sp>
      <p:sp>
        <p:nvSpPr>
          <p:cNvPr id="3"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7F75CE96-6386-419B-A06A-25D20130C127}" type="datetimeFigureOut">
              <a:rPr lang="en-GB"/>
              <a:pPr>
                <a:defRPr/>
              </a:pPr>
              <a:t>05/04/2016</a:t>
            </a:fld>
            <a:endParaRPr lang="en-GB"/>
          </a:p>
        </p:txBody>
      </p:sp>
      <p:sp>
        <p:nvSpPr>
          <p:cNvPr id="4"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5"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D439843A-D125-4ED3-AF79-9F3F87959579}"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8CBDDE60-2462-438A-8651-FB29F43CFA2A}" type="datetimeFigureOut">
              <a:rPr lang="en-GB"/>
              <a:pPr>
                <a:defRPr/>
              </a:pPr>
              <a:t>05/04/2016</a:t>
            </a:fld>
            <a:endParaRPr lang="en-GB"/>
          </a:p>
        </p:txBody>
      </p:sp>
      <p:sp>
        <p:nvSpPr>
          <p:cNvPr id="3" name="Footer Placeholder 2"/>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4" name="Slide Number Placeholder 3"/>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FCA9630C-B7F1-49C5-A324-2EEF51B9F59F}"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dirty="0"/>
          </a:p>
        </p:txBody>
      </p:sp>
      <p:sp>
        <p:nvSpPr>
          <p:cNvPr id="3" name="Content Placeholder 2"/>
          <p:cNvSpPr>
            <a:spLocks noGrp="1"/>
          </p:cNvSpPr>
          <p:nvPr>
            <p:ph idx="1"/>
          </p:nvPr>
        </p:nvSpPr>
        <p:spPr>
          <a:xfrm>
            <a:off x="3575050" y="273050"/>
            <a:ext cx="5111750" cy="5853113"/>
          </a:xfrm>
        </p:spPr>
        <p:txBody>
          <a:bodyPr/>
          <a:lstStyle>
            <a:lvl1pPr>
              <a:defRPr sz="27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600">
                <a:latin typeface="Arial" pitchFamily="34" charset="0"/>
                <a:cs typeface="Arial" pitchFamily="34" charset="0"/>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65F1225D-2729-4856-99ED-E67A9DD1B11D}" type="datetimeFigureOut">
              <a:rPr lang="en-GB"/>
              <a:pPr>
                <a:defRPr/>
              </a:pPr>
              <a:t>05/04/2016</a:t>
            </a:fld>
            <a:endParaRPr lang="en-GB"/>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7" name="Slide Number Placeholder 6"/>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45C8B86C-DEFB-4902-A1CA-A33F0CBE4119}"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atin typeface="Arial" pitchFamily="34" charset="0"/>
                <a:cs typeface="Arial" pitchFamily="34" charset="0"/>
              </a:defRPr>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Arial" pitchFamily="34" charset="0"/>
                <a:cs typeface="Arial"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sz="1000" smtClean="0">
                <a:latin typeface="Arial" pitchFamily="34" charset="0"/>
                <a:cs typeface="Arial" pitchFamily="34" charset="0"/>
              </a:defRPr>
            </a:lvl1pPr>
          </a:lstStyle>
          <a:p>
            <a:pPr>
              <a:defRPr/>
            </a:pPr>
            <a:fld id="{B80C310B-DFD9-42A6-913B-C196F7C311AB}" type="datetimeFigureOut">
              <a:rPr lang="en-GB"/>
              <a:pPr>
                <a:defRPr/>
              </a:pPr>
              <a:t>05/04/2016</a:t>
            </a:fld>
            <a:endParaRPr lang="en-GB"/>
          </a:p>
        </p:txBody>
      </p:sp>
      <p:sp>
        <p:nvSpPr>
          <p:cNvPr id="6" name="Footer Placeholder 5"/>
          <p:cNvSpPr>
            <a:spLocks noGrp="1"/>
          </p:cNvSpPr>
          <p:nvPr>
            <p:ph type="ftr" sz="quarter" idx="11"/>
          </p:nvPr>
        </p:nvSpPr>
        <p:spPr/>
        <p:txBody>
          <a:bodyPr/>
          <a:lstStyle>
            <a:lvl1pPr>
              <a:defRPr sz="1000">
                <a:latin typeface="Arial" pitchFamily="34" charset="0"/>
                <a:cs typeface="Arial" pitchFamily="34" charset="0"/>
              </a:defRPr>
            </a:lvl1pPr>
          </a:lstStyle>
          <a:p>
            <a:pPr>
              <a:defRPr/>
            </a:pPr>
            <a:endParaRPr lang="en-GB"/>
          </a:p>
        </p:txBody>
      </p:sp>
      <p:sp>
        <p:nvSpPr>
          <p:cNvPr id="7" name="Slide Number Placeholder 6"/>
          <p:cNvSpPr>
            <a:spLocks noGrp="1"/>
          </p:cNvSpPr>
          <p:nvPr>
            <p:ph type="sldNum" sz="quarter" idx="12"/>
          </p:nvPr>
        </p:nvSpPr>
        <p:spPr/>
        <p:txBody>
          <a:bodyPr/>
          <a:lstStyle>
            <a:lvl1pPr>
              <a:defRPr sz="1000" smtClean="0">
                <a:latin typeface="Arial" pitchFamily="34" charset="0"/>
                <a:cs typeface="Arial" pitchFamily="34" charset="0"/>
              </a:defRPr>
            </a:lvl1pPr>
          </a:lstStyle>
          <a:p>
            <a:pPr>
              <a:defRPr/>
            </a:pPr>
            <a:fld id="{32BDD9B7-BB51-43B5-BE61-99F13209191B}"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jpe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F734799F-4268-4EC8-BD35-AD78BCD79C62}" type="datetimeFigureOut">
              <a:rPr lang="en-GB"/>
              <a:pPr>
                <a:defRPr/>
              </a:pPr>
              <a:t>05/04/2016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1A4BC50A-3A69-46D9-983C-2787DDA65208}"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ctr" rtl="0" eaLnBrk="1" fontAlgn="base" hangingPunct="1">
        <a:spcBef>
          <a:spcPct val="0"/>
        </a:spcBef>
        <a:spcAft>
          <a:spcPct val="0"/>
        </a:spcAft>
        <a:defRPr sz="3600" b="1" kern="1200">
          <a:solidFill>
            <a:srgbClr val="4283C4"/>
          </a:solidFill>
          <a:latin typeface="Arial" pitchFamily="34" charset="0"/>
          <a:ea typeface="+mj-ea"/>
          <a:cs typeface="Arial" pitchFamily="34" charset="0"/>
        </a:defRPr>
      </a:lvl1pPr>
      <a:lvl2pPr algn="ctr" rtl="0" eaLnBrk="1" fontAlgn="base" hangingPunct="1">
        <a:spcBef>
          <a:spcPct val="0"/>
        </a:spcBef>
        <a:spcAft>
          <a:spcPct val="0"/>
        </a:spcAft>
        <a:defRPr sz="3600" b="1">
          <a:solidFill>
            <a:srgbClr val="4283C4"/>
          </a:solidFill>
          <a:latin typeface="Arial" charset="0"/>
          <a:cs typeface="Arial" charset="0"/>
        </a:defRPr>
      </a:lvl2pPr>
      <a:lvl3pPr algn="ctr" rtl="0" eaLnBrk="1" fontAlgn="base" hangingPunct="1">
        <a:spcBef>
          <a:spcPct val="0"/>
        </a:spcBef>
        <a:spcAft>
          <a:spcPct val="0"/>
        </a:spcAft>
        <a:defRPr sz="3600" b="1">
          <a:solidFill>
            <a:srgbClr val="4283C4"/>
          </a:solidFill>
          <a:latin typeface="Arial" charset="0"/>
          <a:cs typeface="Arial" charset="0"/>
        </a:defRPr>
      </a:lvl3pPr>
      <a:lvl4pPr algn="ctr" rtl="0" eaLnBrk="1" fontAlgn="base" hangingPunct="1">
        <a:spcBef>
          <a:spcPct val="0"/>
        </a:spcBef>
        <a:spcAft>
          <a:spcPct val="0"/>
        </a:spcAft>
        <a:defRPr sz="3600" b="1">
          <a:solidFill>
            <a:srgbClr val="4283C4"/>
          </a:solidFill>
          <a:latin typeface="Arial" charset="0"/>
          <a:cs typeface="Arial" charset="0"/>
        </a:defRPr>
      </a:lvl4pPr>
      <a:lvl5pPr algn="ctr" rtl="0" eaLnBrk="1" fontAlgn="base" hangingPunct="1">
        <a:spcBef>
          <a:spcPct val="0"/>
        </a:spcBef>
        <a:spcAft>
          <a:spcPct val="0"/>
        </a:spcAft>
        <a:defRPr sz="3600" b="1">
          <a:solidFill>
            <a:srgbClr val="4283C4"/>
          </a:solidFill>
          <a:latin typeface="Arial" charset="0"/>
          <a:cs typeface="Arial" charset="0"/>
        </a:defRPr>
      </a:lvl5pPr>
      <a:lvl6pPr marL="457200" algn="ctr" rtl="0" eaLnBrk="1" fontAlgn="base" hangingPunct="1">
        <a:spcBef>
          <a:spcPct val="0"/>
        </a:spcBef>
        <a:spcAft>
          <a:spcPct val="0"/>
        </a:spcAft>
        <a:defRPr sz="3600" b="1">
          <a:solidFill>
            <a:srgbClr val="4283C4"/>
          </a:solidFill>
          <a:latin typeface="Arial" charset="0"/>
          <a:cs typeface="Arial" charset="0"/>
        </a:defRPr>
      </a:lvl6pPr>
      <a:lvl7pPr marL="914400" algn="ctr" rtl="0" eaLnBrk="1" fontAlgn="base" hangingPunct="1">
        <a:spcBef>
          <a:spcPct val="0"/>
        </a:spcBef>
        <a:spcAft>
          <a:spcPct val="0"/>
        </a:spcAft>
        <a:defRPr sz="3600" b="1">
          <a:solidFill>
            <a:srgbClr val="4283C4"/>
          </a:solidFill>
          <a:latin typeface="Arial" charset="0"/>
          <a:cs typeface="Arial" charset="0"/>
        </a:defRPr>
      </a:lvl7pPr>
      <a:lvl8pPr marL="1371600" algn="ctr" rtl="0" eaLnBrk="1" fontAlgn="base" hangingPunct="1">
        <a:spcBef>
          <a:spcPct val="0"/>
        </a:spcBef>
        <a:spcAft>
          <a:spcPct val="0"/>
        </a:spcAft>
        <a:defRPr sz="3600" b="1">
          <a:solidFill>
            <a:srgbClr val="4283C4"/>
          </a:solidFill>
          <a:latin typeface="Arial" charset="0"/>
          <a:cs typeface="Arial" charset="0"/>
        </a:defRPr>
      </a:lvl8pPr>
      <a:lvl9pPr marL="1828800" algn="ctr" rtl="0" eaLnBrk="1" fontAlgn="base" hangingPunct="1">
        <a:spcBef>
          <a:spcPct val="0"/>
        </a:spcBef>
        <a:spcAft>
          <a:spcPct val="0"/>
        </a:spcAft>
        <a:defRPr sz="3600" b="1">
          <a:solidFill>
            <a:srgbClr val="4283C4"/>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sz="27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250825" y="274638"/>
            <a:ext cx="8642350" cy="4905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250825" y="908050"/>
            <a:ext cx="8642350" cy="54483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pic>
        <p:nvPicPr>
          <p:cNvPr id="1029" name="Picture 2" descr="C:\Documents and Settings\PlummO01\Desktop\KCC_Logo_New_2012_Framed.jpg"/>
          <p:cNvPicPr>
            <a:picLocks noChangeAspect="1" noChangeArrowheads="1"/>
          </p:cNvPicPr>
          <p:nvPr/>
        </p:nvPicPr>
        <p:blipFill>
          <a:blip r:embed="rId14" cstate="print"/>
          <a:srcRect/>
          <a:stretch>
            <a:fillRect/>
          </a:stretch>
        </p:blipFill>
        <p:spPr bwMode="auto">
          <a:xfrm>
            <a:off x="8217315" y="6356350"/>
            <a:ext cx="675860" cy="452327"/>
          </a:xfrm>
          <a:prstGeom prst="rect">
            <a:avLst/>
          </a:prstGeom>
          <a:noFill/>
          <a:ln w="9525">
            <a:noFill/>
            <a:miter lim="800000"/>
            <a:headEnd/>
            <a:tailEnd/>
          </a:ln>
        </p:spPr>
      </p:pic>
      <p:sp>
        <p:nvSpPr>
          <p:cNvPr id="9" name="Footer Placeholder 4"/>
          <p:cNvSpPr txBox="1">
            <a:spLocks/>
          </p:cNvSpPr>
          <p:nvPr/>
        </p:nvSpPr>
        <p:spPr>
          <a:xfrm>
            <a:off x="3124200" y="6619875"/>
            <a:ext cx="2895600" cy="203200"/>
          </a:xfrm>
          <a:prstGeom prst="rect">
            <a:avLst/>
          </a:prstGeom>
        </p:spPr>
        <p:txBody>
          <a:bodyPr anchor="ctr"/>
          <a:lstStyle>
            <a:defPPr>
              <a:defRPr lang="en-US"/>
            </a:defPPr>
            <a:lvl1pPr algn="ct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0" hangingPunct="0">
              <a:defRPr/>
            </a:pPr>
            <a:r>
              <a:rPr lang="en-GB" dirty="0" smtClean="0">
                <a:solidFill>
                  <a:prstClr val="black">
                    <a:tint val="75000"/>
                  </a:prstClr>
                </a:solidFill>
              </a:rPr>
              <a:t>Page </a:t>
            </a:r>
            <a:fld id="{A5564490-D8A1-43C0-AFF5-33C827627356}" type="slidenum">
              <a:rPr lang="en-GB" smtClean="0">
                <a:solidFill>
                  <a:prstClr val="black">
                    <a:tint val="75000"/>
                  </a:prstClr>
                </a:solidFill>
              </a:rPr>
              <a:pPr eaLnBrk="0" hangingPunct="0">
                <a:defRPr/>
              </a:pPr>
              <a:t>‹#›</a:t>
            </a:fld>
            <a:endParaRPr lang="en-GB" dirty="0">
              <a:solidFill>
                <a:prstClr val="black">
                  <a:tint val="75000"/>
                </a:prstClr>
              </a:solidFill>
            </a:endParaRPr>
          </a:p>
        </p:txBody>
      </p:sp>
      <p:sp>
        <p:nvSpPr>
          <p:cNvPr id="10" name="Line 12"/>
          <p:cNvSpPr>
            <a:spLocks noChangeShapeType="1"/>
          </p:cNvSpPr>
          <p:nvPr/>
        </p:nvSpPr>
        <p:spPr bwMode="auto">
          <a:xfrm>
            <a:off x="250825" y="6356350"/>
            <a:ext cx="7273925" cy="0"/>
          </a:xfrm>
          <a:prstGeom prst="line">
            <a:avLst/>
          </a:prstGeom>
          <a:noFill/>
          <a:ln w="12700">
            <a:solidFill>
              <a:srgbClr val="B2B2B2"/>
            </a:solidFill>
            <a:round/>
            <a:headEnd/>
            <a:tailEnd/>
          </a:ln>
        </p:spPr>
        <p:txBody>
          <a:bodyPr/>
          <a:lstStyle/>
          <a:p>
            <a:pPr eaLnBrk="0" hangingPunct="0">
              <a:spcBef>
                <a:spcPct val="50000"/>
              </a:spcBef>
              <a:defRPr/>
            </a:pPr>
            <a:endParaRPr lang="en-GB" sz="1600" dirty="0">
              <a:solidFill>
                <a:srgbClr val="000000"/>
              </a:solidFill>
              <a:cs typeface="Arial" charset="0"/>
            </a:endParaRPr>
          </a:p>
        </p:txBody>
      </p:sp>
      <p:sp>
        <p:nvSpPr>
          <p:cNvPr id="11" name="Footer Placeholder 4"/>
          <p:cNvSpPr txBox="1">
            <a:spLocks/>
          </p:cNvSpPr>
          <p:nvPr/>
        </p:nvSpPr>
        <p:spPr>
          <a:xfrm>
            <a:off x="3124200" y="6415088"/>
            <a:ext cx="2895600" cy="204787"/>
          </a:xfrm>
          <a:prstGeom prst="rect">
            <a:avLst/>
          </a:prstGeom>
        </p:spPr>
        <p:txBody>
          <a:bodyPr anchor="ctr"/>
          <a:lstStyle>
            <a:defPPr>
              <a:defRPr lang="en-US"/>
            </a:defPPr>
            <a:lvl1pPr algn="ctr" rtl="0" fontAlgn="auto">
              <a:spcBef>
                <a:spcPts val="0"/>
              </a:spcBef>
              <a:spcAft>
                <a:spcPts val="0"/>
              </a:spcAft>
              <a:defRPr sz="1200" kern="1200">
                <a:solidFill>
                  <a:schemeClr val="tx1">
                    <a:tint val="75000"/>
                  </a:schemeClr>
                </a:solidFill>
                <a:latin typeface="+mn-lt"/>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a:lstStyle>
          <a:p>
            <a:pPr eaLnBrk="0" hangingPunct="0">
              <a:defRPr/>
            </a:pPr>
            <a:fld id="{78CF498F-3004-4257-9133-91FE5AC44667}" type="datetime5">
              <a:rPr lang="en-GB" smtClean="0">
                <a:solidFill>
                  <a:prstClr val="black">
                    <a:tint val="75000"/>
                  </a:prstClr>
                </a:solidFill>
              </a:rPr>
              <a:pPr eaLnBrk="0" hangingPunct="0">
                <a:defRPr/>
              </a:pPr>
              <a:t>5-Apr-16</a:t>
            </a:fld>
            <a:endParaRPr lang="en-GB" dirty="0">
              <a:solidFill>
                <a:prstClr val="black">
                  <a:tint val="75000"/>
                </a:prstClr>
              </a:solidFill>
            </a:endParaRPr>
          </a:p>
        </p:txBody>
      </p:sp>
    </p:spTree>
    <p:extLst>
      <p:ext uri="{BB962C8B-B14F-4D97-AF65-F5344CB8AC3E}">
        <p14:creationId xmlns:p14="http://schemas.microsoft.com/office/powerpoint/2010/main" val="3701980496"/>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 id="2147483683" r:id="rId12"/>
  </p:sldLayoutIdLst>
  <p:hf hdr="0"/>
  <p:txStyles>
    <p:titleStyle>
      <a:lvl1pPr algn="ctr" rtl="0" eaLnBrk="1" fontAlgn="base" hangingPunct="1">
        <a:spcBef>
          <a:spcPct val="0"/>
        </a:spcBef>
        <a:spcAft>
          <a:spcPct val="0"/>
        </a:spcAft>
        <a:defRPr sz="2400" b="1" kern="1200">
          <a:solidFill>
            <a:srgbClr val="4283C4"/>
          </a:solidFill>
          <a:latin typeface="Arial" pitchFamily="34" charset="0"/>
          <a:ea typeface="+mj-ea"/>
          <a:cs typeface="Arial" pitchFamily="34" charset="0"/>
        </a:defRPr>
      </a:lvl1pPr>
      <a:lvl2pPr algn="ctr" rtl="0" eaLnBrk="1" fontAlgn="base" hangingPunct="1">
        <a:spcBef>
          <a:spcPct val="0"/>
        </a:spcBef>
        <a:spcAft>
          <a:spcPct val="0"/>
        </a:spcAft>
        <a:defRPr sz="2400" b="1">
          <a:solidFill>
            <a:srgbClr val="4283C4"/>
          </a:solidFill>
          <a:latin typeface="Arial" charset="0"/>
          <a:cs typeface="Arial" charset="0"/>
        </a:defRPr>
      </a:lvl2pPr>
      <a:lvl3pPr algn="ctr" rtl="0" eaLnBrk="1" fontAlgn="base" hangingPunct="1">
        <a:spcBef>
          <a:spcPct val="0"/>
        </a:spcBef>
        <a:spcAft>
          <a:spcPct val="0"/>
        </a:spcAft>
        <a:defRPr sz="2400" b="1">
          <a:solidFill>
            <a:srgbClr val="4283C4"/>
          </a:solidFill>
          <a:latin typeface="Arial" charset="0"/>
          <a:cs typeface="Arial" charset="0"/>
        </a:defRPr>
      </a:lvl3pPr>
      <a:lvl4pPr algn="ctr" rtl="0" eaLnBrk="1" fontAlgn="base" hangingPunct="1">
        <a:spcBef>
          <a:spcPct val="0"/>
        </a:spcBef>
        <a:spcAft>
          <a:spcPct val="0"/>
        </a:spcAft>
        <a:defRPr sz="2400" b="1">
          <a:solidFill>
            <a:srgbClr val="4283C4"/>
          </a:solidFill>
          <a:latin typeface="Arial" charset="0"/>
          <a:cs typeface="Arial" charset="0"/>
        </a:defRPr>
      </a:lvl4pPr>
      <a:lvl5pPr algn="ctr" rtl="0" eaLnBrk="1" fontAlgn="base" hangingPunct="1">
        <a:spcBef>
          <a:spcPct val="0"/>
        </a:spcBef>
        <a:spcAft>
          <a:spcPct val="0"/>
        </a:spcAft>
        <a:defRPr sz="2400" b="1">
          <a:solidFill>
            <a:srgbClr val="4283C4"/>
          </a:solidFill>
          <a:latin typeface="Arial" charset="0"/>
          <a:cs typeface="Arial" charset="0"/>
        </a:defRPr>
      </a:lvl5pPr>
      <a:lvl6pPr marL="457200" algn="ctr" rtl="0" eaLnBrk="1" fontAlgn="base" hangingPunct="1">
        <a:spcBef>
          <a:spcPct val="0"/>
        </a:spcBef>
        <a:spcAft>
          <a:spcPct val="0"/>
        </a:spcAft>
        <a:defRPr sz="3600" b="1">
          <a:solidFill>
            <a:srgbClr val="4283C4"/>
          </a:solidFill>
          <a:latin typeface="Arial" charset="0"/>
          <a:cs typeface="Arial" charset="0"/>
        </a:defRPr>
      </a:lvl6pPr>
      <a:lvl7pPr marL="914400" algn="ctr" rtl="0" eaLnBrk="1" fontAlgn="base" hangingPunct="1">
        <a:spcBef>
          <a:spcPct val="0"/>
        </a:spcBef>
        <a:spcAft>
          <a:spcPct val="0"/>
        </a:spcAft>
        <a:defRPr sz="3600" b="1">
          <a:solidFill>
            <a:srgbClr val="4283C4"/>
          </a:solidFill>
          <a:latin typeface="Arial" charset="0"/>
          <a:cs typeface="Arial" charset="0"/>
        </a:defRPr>
      </a:lvl7pPr>
      <a:lvl8pPr marL="1371600" algn="ctr" rtl="0" eaLnBrk="1" fontAlgn="base" hangingPunct="1">
        <a:spcBef>
          <a:spcPct val="0"/>
        </a:spcBef>
        <a:spcAft>
          <a:spcPct val="0"/>
        </a:spcAft>
        <a:defRPr sz="3600" b="1">
          <a:solidFill>
            <a:srgbClr val="4283C4"/>
          </a:solidFill>
          <a:latin typeface="Arial" charset="0"/>
          <a:cs typeface="Arial" charset="0"/>
        </a:defRPr>
      </a:lvl8pPr>
      <a:lvl9pPr marL="1828800" algn="ctr" rtl="0" eaLnBrk="1" fontAlgn="base" hangingPunct="1">
        <a:spcBef>
          <a:spcPct val="0"/>
        </a:spcBef>
        <a:spcAft>
          <a:spcPct val="0"/>
        </a:spcAft>
        <a:defRPr sz="3600" b="1">
          <a:solidFill>
            <a:srgbClr val="4283C4"/>
          </a:solidFill>
          <a:latin typeface="Arial" charset="0"/>
          <a:cs typeface="Arial" charset="0"/>
        </a:defRPr>
      </a:lvl9pPr>
    </p:titleStyle>
    <p:bodyStyle>
      <a:lvl1pPr marL="342900" indent="-342900" algn="l" rtl="0" eaLnBrk="1" fontAlgn="base" hangingPunct="1">
        <a:spcBef>
          <a:spcPct val="20000"/>
        </a:spcBef>
        <a:spcAft>
          <a:spcPct val="0"/>
        </a:spcAft>
        <a:buFont typeface="Arial" charset="0"/>
        <a:buChar char="•"/>
        <a:defRPr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14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2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457200" y="274638"/>
            <a:ext cx="8228013" cy="1141412"/>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457200" y="1600200"/>
            <a:ext cx="8228013" cy="4524375"/>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457200" y="6356350"/>
            <a:ext cx="2132013" cy="3635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nSpc>
                <a:spcPct val="100000"/>
              </a:lnSpc>
              <a:buClr>
                <a:srgbClr val="898989"/>
              </a:buClr>
              <a:buSzPct val="100000"/>
              <a:buFont typeface="Calibri" pitchFamily="-84" charset="0"/>
              <a:buNone/>
              <a:defRPr sz="1200">
                <a:solidFill>
                  <a:srgbClr val="898989"/>
                </a:solidFill>
                <a:latin typeface="Calibri" pitchFamily="-84" charset="0"/>
                <a:ea typeface="ＭＳ Ｐゴシック" pitchFamily="-84" charset="-128"/>
                <a:cs typeface="+mn-cs"/>
              </a:defRPr>
            </a:lvl1pPr>
          </a:lstStyle>
          <a:p>
            <a:pPr defTabSz="449263">
              <a:defRPr/>
            </a:pPr>
            <a:fld id="{1E7AABF5-97CB-4532-BC37-0D3E6F1A0AD6}" type="datetime1">
              <a:rPr lang="en-GB"/>
              <a:pPr defTabSz="449263">
                <a:defRPr/>
              </a:pPr>
              <a:t>05/04/2016</a:t>
            </a:fld>
            <a:endParaRPr lang="en-GB" dirty="0"/>
          </a:p>
        </p:txBody>
      </p:sp>
      <p:sp>
        <p:nvSpPr>
          <p:cNvPr id="1028" name="Rectangle 4"/>
          <p:cNvSpPr>
            <a:spLocks noGrp="1" noChangeArrowheads="1"/>
          </p:cNvSpPr>
          <p:nvPr>
            <p:ph type="ftr"/>
          </p:nvPr>
        </p:nvSpPr>
        <p:spPr bwMode="auto">
          <a:xfrm>
            <a:off x="3124200" y="6356350"/>
            <a:ext cx="2894013" cy="3635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ctr">
              <a:lnSpc>
                <a:spcPct val="100000"/>
              </a:lnSpc>
              <a:buClr>
                <a:srgbClr val="898989"/>
              </a:buClr>
              <a:buSzPct val="100000"/>
              <a:buFont typeface="Calibri" pitchFamily="32"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898989"/>
                </a:solidFill>
                <a:latin typeface="Calibri" pitchFamily="32" charset="0"/>
                <a:ea typeface="+mn-ea"/>
                <a:cs typeface="Lucida Sans Unicode" charset="0"/>
              </a:defRPr>
            </a:lvl1pPr>
          </a:lstStyle>
          <a:p>
            <a:pPr defTabSz="449263">
              <a:defRPr/>
            </a:pPr>
            <a:r>
              <a:rPr lang="en-GB" dirty="0"/>
              <a:t>Oscar Plummer</a:t>
            </a:r>
          </a:p>
        </p:txBody>
      </p:sp>
      <p:sp>
        <p:nvSpPr>
          <p:cNvPr id="1029" name="Rectangle 5"/>
          <p:cNvSpPr>
            <a:spLocks noGrp="1" noChangeArrowheads="1"/>
          </p:cNvSpPr>
          <p:nvPr>
            <p:ph type="sldNum"/>
          </p:nvPr>
        </p:nvSpPr>
        <p:spPr bwMode="auto">
          <a:xfrm>
            <a:off x="6553200" y="6356350"/>
            <a:ext cx="2132013" cy="363538"/>
          </a:xfrm>
          <a:prstGeom prst="rect">
            <a:avLst/>
          </a:prstGeom>
          <a:noFill/>
          <a:ln w="9525">
            <a:noFill/>
            <a:round/>
            <a:headEnd/>
            <a:tailEnd/>
          </a:ln>
          <a:effectLst/>
        </p:spPr>
        <p:txBody>
          <a:bodyPr vert="horz" wrap="square" lIns="90000" tIns="46800" rIns="90000" bIns="46800" numCol="1" anchor="ctr" anchorCtr="0" compatLnSpc="1">
            <a:prstTxWarp prst="textNoShape">
              <a:avLst/>
            </a:prstTxWarp>
          </a:bodyPr>
          <a:lstStyle>
            <a:lvl1pPr algn="r">
              <a:lnSpc>
                <a:spcPct val="100000"/>
              </a:lnSpc>
              <a:buClr>
                <a:srgbClr val="898989"/>
              </a:buClr>
              <a:buSzPct val="100000"/>
              <a:buFont typeface="Calibri" pitchFamily="-84" charset="0"/>
              <a:buNone/>
              <a:defRPr sz="1200">
                <a:solidFill>
                  <a:srgbClr val="898989"/>
                </a:solidFill>
                <a:latin typeface="Calibri" pitchFamily="-84" charset="0"/>
                <a:ea typeface="ＭＳ Ｐゴシック" pitchFamily="-84" charset="-128"/>
                <a:cs typeface="+mn-cs"/>
              </a:defRPr>
            </a:lvl1pPr>
          </a:lstStyle>
          <a:p>
            <a:pPr defTabSz="449263">
              <a:defRPr/>
            </a:pPr>
            <a:fld id="{0BC42BBD-8311-4976-9969-DD5CB9CC7A1D}" type="slidenum">
              <a:rPr lang="en-GB"/>
              <a:pPr defTabSz="449263">
                <a:defRPr/>
              </a:pPr>
              <a:t>‹#›</a:t>
            </a:fld>
            <a:endParaRPr lang="en-GB" dirty="0"/>
          </a:p>
        </p:txBody>
      </p:sp>
    </p:spTree>
    <p:extLst>
      <p:ext uri="{BB962C8B-B14F-4D97-AF65-F5344CB8AC3E}">
        <p14:creationId xmlns:p14="http://schemas.microsoft.com/office/powerpoint/2010/main" val="32515101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p:txStyles>
    <p:titleStyle>
      <a:lvl1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mj-lt"/>
          <a:ea typeface="ＭＳ Ｐゴシック" charset="0"/>
          <a:cs typeface="+mj-cs"/>
        </a:defRPr>
      </a:lvl1pPr>
      <a:lvl2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2pPr>
      <a:lvl3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3pPr>
      <a:lvl4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4pPr>
      <a:lvl5pPr algn="ctr" defTabSz="449263" rtl="0" eaLnBrk="0" fontAlgn="base" hangingPunct="0">
        <a:lnSpc>
          <a:spcPct val="93000"/>
        </a:lnSpc>
        <a:spcBef>
          <a:spcPct val="0"/>
        </a:spcBef>
        <a:spcAft>
          <a:spcPct val="0"/>
        </a:spcAft>
        <a:buClr>
          <a:srgbClr val="000000"/>
        </a:buClr>
        <a:buSzPct val="100000"/>
        <a:buFont typeface="Calibri" pitchFamily="34" charset="0"/>
        <a:defRPr sz="4400">
          <a:solidFill>
            <a:srgbClr val="000000"/>
          </a:solidFill>
          <a:latin typeface="Calibri" pitchFamily="32" charset="0"/>
          <a:ea typeface="ＭＳ Ｐゴシック" charset="0"/>
          <a:cs typeface="MS Gothic" charset="0"/>
        </a:defRPr>
      </a:lvl5pPr>
      <a:lvl6pPr marL="4572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6pPr>
      <a:lvl7pPr marL="9144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7pPr>
      <a:lvl8pPr marL="13716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8pPr>
      <a:lvl9pPr marL="1828800" algn="ctr" defTabSz="449263" rtl="0" fontAlgn="base">
        <a:lnSpc>
          <a:spcPct val="93000"/>
        </a:lnSpc>
        <a:spcBef>
          <a:spcPct val="0"/>
        </a:spcBef>
        <a:spcAft>
          <a:spcPct val="0"/>
        </a:spcAft>
        <a:buClr>
          <a:srgbClr val="000000"/>
        </a:buClr>
        <a:buSzPct val="100000"/>
        <a:buFont typeface="Calibri" pitchFamily="32" charset="0"/>
        <a:defRPr sz="4400">
          <a:solidFill>
            <a:srgbClr val="000000"/>
          </a:solidFill>
          <a:latin typeface="Calibri" pitchFamily="32" charset="0"/>
          <a:ea typeface="MS Gothic" charset="0"/>
          <a:cs typeface="MS Gothic" charset="0"/>
        </a:defRPr>
      </a:lvl9pPr>
    </p:titleStyle>
    <p:body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85D748DE-9F86-4689-A8A2-5B0C0335A331}" type="datetimeFigureOut">
              <a:rPr lang="en-GB">
                <a:solidFill>
                  <a:prstClr val="black">
                    <a:tint val="75000"/>
                  </a:prstClr>
                </a:solidFill>
              </a:rPr>
              <a:pPr>
                <a:defRPr/>
              </a:pPr>
              <a:t>05/04/2016</a:t>
            </a:fld>
            <a:endParaRPr lang="en-GB">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n-GB">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A33C746E-DD39-4331-898D-8CF3AAA1C3F6}" type="slidenum">
              <a:rPr lang="en-GB">
                <a:solidFill>
                  <a:prstClr val="black">
                    <a:tint val="75000"/>
                  </a:prstClr>
                </a:solidFill>
              </a:rPr>
              <a:pPr>
                <a:defRPr/>
              </a:pPr>
              <a:t>‹#›</a:t>
            </a:fld>
            <a:endParaRPr lang="en-GB">
              <a:solidFill>
                <a:prstClr val="black">
                  <a:tint val="75000"/>
                </a:prstClr>
              </a:solidFill>
            </a:endParaRPr>
          </a:p>
        </p:txBody>
      </p:sp>
    </p:spTree>
    <p:extLst>
      <p:ext uri="{BB962C8B-B14F-4D97-AF65-F5344CB8AC3E}">
        <p14:creationId xmlns:p14="http://schemas.microsoft.com/office/powerpoint/2010/main" val="360109098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rtl="0" fontAlgn="base">
        <a:spcBef>
          <a:spcPct val="0"/>
        </a:spcBef>
        <a:spcAft>
          <a:spcPct val="0"/>
        </a:spcAft>
        <a:defRPr sz="3600" b="1" kern="1200">
          <a:solidFill>
            <a:srgbClr val="4283C4"/>
          </a:solidFill>
          <a:latin typeface="Arial" pitchFamily="34" charset="0"/>
          <a:ea typeface="+mj-ea"/>
          <a:cs typeface="Arial" pitchFamily="34" charset="0"/>
        </a:defRPr>
      </a:lvl1pPr>
      <a:lvl2pPr algn="ctr" rtl="0" fontAlgn="base">
        <a:spcBef>
          <a:spcPct val="0"/>
        </a:spcBef>
        <a:spcAft>
          <a:spcPct val="0"/>
        </a:spcAft>
        <a:defRPr sz="3600" b="1">
          <a:solidFill>
            <a:srgbClr val="4283C4"/>
          </a:solidFill>
          <a:latin typeface="Arial" charset="0"/>
          <a:cs typeface="Arial" charset="0"/>
        </a:defRPr>
      </a:lvl2pPr>
      <a:lvl3pPr algn="ctr" rtl="0" fontAlgn="base">
        <a:spcBef>
          <a:spcPct val="0"/>
        </a:spcBef>
        <a:spcAft>
          <a:spcPct val="0"/>
        </a:spcAft>
        <a:defRPr sz="3600" b="1">
          <a:solidFill>
            <a:srgbClr val="4283C4"/>
          </a:solidFill>
          <a:latin typeface="Arial" charset="0"/>
          <a:cs typeface="Arial" charset="0"/>
        </a:defRPr>
      </a:lvl3pPr>
      <a:lvl4pPr algn="ctr" rtl="0" fontAlgn="base">
        <a:spcBef>
          <a:spcPct val="0"/>
        </a:spcBef>
        <a:spcAft>
          <a:spcPct val="0"/>
        </a:spcAft>
        <a:defRPr sz="3600" b="1">
          <a:solidFill>
            <a:srgbClr val="4283C4"/>
          </a:solidFill>
          <a:latin typeface="Arial" charset="0"/>
          <a:cs typeface="Arial" charset="0"/>
        </a:defRPr>
      </a:lvl4pPr>
      <a:lvl5pPr algn="ctr" rtl="0" fontAlgn="base">
        <a:spcBef>
          <a:spcPct val="0"/>
        </a:spcBef>
        <a:spcAft>
          <a:spcPct val="0"/>
        </a:spcAft>
        <a:defRPr sz="3600" b="1">
          <a:solidFill>
            <a:srgbClr val="4283C4"/>
          </a:solidFill>
          <a:latin typeface="Arial" charset="0"/>
          <a:cs typeface="Arial" charset="0"/>
        </a:defRPr>
      </a:lvl5pPr>
      <a:lvl6pPr marL="457200" algn="ctr" rtl="0" fontAlgn="base">
        <a:spcBef>
          <a:spcPct val="0"/>
        </a:spcBef>
        <a:spcAft>
          <a:spcPct val="0"/>
        </a:spcAft>
        <a:defRPr sz="3600" b="1">
          <a:solidFill>
            <a:srgbClr val="4283C4"/>
          </a:solidFill>
          <a:latin typeface="Arial" charset="0"/>
          <a:cs typeface="Arial" charset="0"/>
        </a:defRPr>
      </a:lvl6pPr>
      <a:lvl7pPr marL="914400" algn="ctr" rtl="0" fontAlgn="base">
        <a:spcBef>
          <a:spcPct val="0"/>
        </a:spcBef>
        <a:spcAft>
          <a:spcPct val="0"/>
        </a:spcAft>
        <a:defRPr sz="3600" b="1">
          <a:solidFill>
            <a:srgbClr val="4283C4"/>
          </a:solidFill>
          <a:latin typeface="Arial" charset="0"/>
          <a:cs typeface="Arial" charset="0"/>
        </a:defRPr>
      </a:lvl7pPr>
      <a:lvl8pPr marL="1371600" algn="ctr" rtl="0" fontAlgn="base">
        <a:spcBef>
          <a:spcPct val="0"/>
        </a:spcBef>
        <a:spcAft>
          <a:spcPct val="0"/>
        </a:spcAft>
        <a:defRPr sz="3600" b="1">
          <a:solidFill>
            <a:srgbClr val="4283C4"/>
          </a:solidFill>
          <a:latin typeface="Arial" charset="0"/>
          <a:cs typeface="Arial" charset="0"/>
        </a:defRPr>
      </a:lvl8pPr>
      <a:lvl9pPr marL="1828800" algn="ctr" rtl="0" fontAlgn="base">
        <a:spcBef>
          <a:spcPct val="0"/>
        </a:spcBef>
        <a:spcAft>
          <a:spcPct val="0"/>
        </a:spcAft>
        <a:defRPr sz="3600" b="1">
          <a:solidFill>
            <a:srgbClr val="4283C4"/>
          </a:solidFill>
          <a:latin typeface="Arial" charset="0"/>
          <a:cs typeface="Arial" charset="0"/>
        </a:defRPr>
      </a:lvl9pPr>
    </p:titleStyle>
    <p:bodyStyle>
      <a:lvl1pPr marL="342900" indent="-342900" algn="l" rtl="0" fontAlgn="base">
        <a:spcBef>
          <a:spcPct val="20000"/>
        </a:spcBef>
        <a:spcAft>
          <a:spcPct val="0"/>
        </a:spcAft>
        <a:buFont typeface="Arial" charset="0"/>
        <a:buChar char="•"/>
        <a:defRPr sz="2700" kern="1200">
          <a:solidFill>
            <a:schemeClr val="tx1"/>
          </a:solidFill>
          <a:latin typeface="Arial" pitchFamily="34" charset="0"/>
          <a:ea typeface="+mn-ea"/>
          <a:cs typeface="Arial" pitchFamily="34" charset="0"/>
        </a:defRPr>
      </a:lvl1pPr>
      <a:lvl2pPr marL="742950" indent="-285750" algn="l" rtl="0" fontAlgn="base">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fontAlgn="base">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fontAlgn="base">
        <a:spcBef>
          <a:spcPct val="20000"/>
        </a:spcBef>
        <a:spcAft>
          <a:spcPct val="0"/>
        </a:spcAft>
        <a:buFont typeface="Arial" charset="0"/>
        <a:buChar char="–"/>
        <a:defRPr kern="1200">
          <a:solidFill>
            <a:schemeClr val="tx1"/>
          </a:solidFill>
          <a:latin typeface="Arial" pitchFamily="34" charset="0"/>
          <a:ea typeface="+mn-ea"/>
          <a:cs typeface="Arial" pitchFamily="34" charset="0"/>
        </a:defRPr>
      </a:lvl4pPr>
      <a:lvl5pPr marL="2057400" indent="-228600" algn="l" rtl="0" fontAlgn="base">
        <a:spcBef>
          <a:spcPct val="20000"/>
        </a:spcBef>
        <a:spcAft>
          <a:spcPct val="0"/>
        </a:spcAft>
        <a:buFont typeface="Arial" charset="0"/>
        <a:buChar char="»"/>
        <a:defRPr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hyperlink" Target="http://www.google.co.uk/url?sa=i&amp;rct=j&amp;q=&amp;esrc=s&amp;frm=1&amp;source=images&amp;cd=&amp;cad=rja&amp;uact=8&amp;ved=0ahUKEwi1vOWI_JfKAhXMchQKHYiaBNUQjRwIBw&amp;url=http://cliparts.co/green-tick-mark&amp;bvm=bv.110151844,d.ZWU&amp;psig=AFQjCNHW9R6QJXIqFS0YF3mB9sG4ofzVkg&amp;ust=1452265318926182" TargetMode="External"/><Relationship Id="rId1" Type="http://schemas.openxmlformats.org/officeDocument/2006/relationships/slideLayout" Target="../slideLayouts/slideLayout3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1.xml"/></Relationships>
</file>

<file path=ppt/slides/_rels/slide21.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3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7" Type="http://schemas.openxmlformats.org/officeDocument/2006/relationships/image" Target="../media/image14.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kelsi.org.uk/__data/assets/file/0007/19708/b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hidden">
          <a:xfrm>
            <a:off x="0" y="-24243"/>
            <a:ext cx="9252520" cy="5733256"/>
          </a:xfrm>
          <a:prstGeom prst="rect">
            <a:avLst/>
          </a:prstGeom>
          <a:noFill/>
        </p:spPr>
      </p:pic>
      <p:sp>
        <p:nvSpPr>
          <p:cNvPr id="2" name="Title 1"/>
          <p:cNvSpPr>
            <a:spLocks noGrp="1"/>
          </p:cNvSpPr>
          <p:nvPr>
            <p:ph type="ctrTitle"/>
          </p:nvPr>
        </p:nvSpPr>
        <p:spPr>
          <a:xfrm>
            <a:off x="108520" y="1628800"/>
            <a:ext cx="9144000" cy="1944216"/>
          </a:xfrm>
        </p:spPr>
        <p:txBody>
          <a:bodyPr>
            <a:noAutofit/>
            <a:scene3d>
              <a:camera prst="orthographicFront"/>
              <a:lightRig rig="soft" dir="t">
                <a:rot lat="0" lon="0" rev="10800000"/>
              </a:lightRig>
            </a:scene3d>
            <a:sp3d>
              <a:bevelT w="27940" h="12700"/>
              <a:contourClr>
                <a:srgbClr val="DDDDDD"/>
              </a:contourClr>
            </a:sp3d>
          </a:bodyPr>
          <a:lstStyle/>
          <a:p>
            <a:pPr algn="l"/>
            <a:r>
              <a:rPr lang="en-GB" sz="6600" spc="300" dirty="0" smtClean="0">
                <a:ln w="11430"/>
                <a:solidFill>
                  <a:schemeClr val="bg1"/>
                </a:solidFill>
                <a:effectLst>
                  <a:outerShdw blurRad="25400" algn="tl" rotWithShape="0">
                    <a:srgbClr val="000000">
                      <a:alpha val="43000"/>
                    </a:srgbClr>
                  </a:outerShdw>
                </a:effectLst>
                <a:latin typeface="+mj-lt"/>
              </a:rPr>
              <a:t>Kent Governors Association </a:t>
            </a:r>
            <a:br>
              <a:rPr lang="en-GB" sz="6600" spc="300" dirty="0" smtClean="0">
                <a:ln w="11430"/>
                <a:solidFill>
                  <a:schemeClr val="bg1"/>
                </a:solidFill>
                <a:effectLst>
                  <a:outerShdw blurRad="25400" algn="tl" rotWithShape="0">
                    <a:srgbClr val="000000">
                      <a:alpha val="43000"/>
                    </a:srgbClr>
                  </a:outerShdw>
                </a:effectLst>
                <a:latin typeface="+mj-lt"/>
              </a:rPr>
            </a:br>
            <a:r>
              <a:rPr lang="en-GB" sz="6600" spc="300" dirty="0" smtClean="0">
                <a:ln w="11430"/>
                <a:solidFill>
                  <a:schemeClr val="bg1"/>
                </a:solidFill>
                <a:effectLst>
                  <a:outerShdw blurRad="25400" algn="tl" rotWithShape="0">
                    <a:srgbClr val="000000">
                      <a:alpha val="43000"/>
                    </a:srgbClr>
                  </a:outerShdw>
                </a:effectLst>
                <a:latin typeface="+mj-lt"/>
              </a:rPr>
              <a:t>7 March 2016 </a:t>
            </a:r>
            <a:endParaRPr lang="en-GB" sz="6600" spc="300" dirty="0">
              <a:ln w="11430"/>
              <a:solidFill>
                <a:schemeClr val="bg1"/>
              </a:solidFill>
              <a:effectLst>
                <a:outerShdw blurRad="25400" algn="tl" rotWithShape="0">
                  <a:srgbClr val="000000">
                    <a:alpha val="43000"/>
                  </a:srgbClr>
                </a:outerShdw>
              </a:effectLst>
              <a:latin typeface="+mj-lt"/>
            </a:endParaRPr>
          </a:p>
        </p:txBody>
      </p:sp>
      <p:sp>
        <p:nvSpPr>
          <p:cNvPr id="8" name="TextBox 7"/>
          <p:cNvSpPr txBox="1"/>
          <p:nvPr/>
        </p:nvSpPr>
        <p:spPr>
          <a:xfrm>
            <a:off x="289062" y="6021288"/>
            <a:ext cx="7075685" cy="461665"/>
          </a:xfrm>
          <a:prstGeom prst="rect">
            <a:avLst/>
          </a:prstGeom>
          <a:noFill/>
        </p:spPr>
        <p:txBody>
          <a:bodyPr wrap="square" rtlCol="0">
            <a:spAutoFit/>
          </a:bodyPr>
          <a:lstStyle/>
          <a:p>
            <a:r>
              <a:rPr lang="en-GB" sz="2400" dirty="0" smtClean="0">
                <a:latin typeface="+mn-lt"/>
              </a:rPr>
              <a:t>Education and Young People’s Services</a:t>
            </a:r>
            <a:endParaRPr lang="en-GB" sz="2400" dirty="0">
              <a:latin typeface="+mn-lt"/>
            </a:endParaRPr>
          </a:p>
        </p:txBody>
      </p:sp>
    </p:spTree>
    <p:extLst>
      <p:ext uri="{BB962C8B-B14F-4D97-AF65-F5344CB8AC3E}">
        <p14:creationId xmlns:p14="http://schemas.microsoft.com/office/powerpoint/2010/main" val="238347048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Strategic context</a:t>
            </a:r>
            <a:endParaRPr lang="en-GB" dirty="0"/>
          </a:p>
        </p:txBody>
      </p:sp>
      <p:sp>
        <p:nvSpPr>
          <p:cNvPr id="3" name="Content Placeholder 2"/>
          <p:cNvSpPr>
            <a:spLocks noGrp="1"/>
          </p:cNvSpPr>
          <p:nvPr>
            <p:ph idx="1"/>
          </p:nvPr>
        </p:nvSpPr>
        <p:spPr>
          <a:xfrm>
            <a:off x="467544" y="1268760"/>
            <a:ext cx="8229600" cy="4669979"/>
          </a:xfrm>
        </p:spPr>
        <p:txBody>
          <a:bodyPr/>
          <a:lstStyle/>
          <a:p>
            <a:r>
              <a:rPr lang="en-GB" dirty="0" smtClean="0"/>
              <a:t>Schools </a:t>
            </a:r>
            <a:r>
              <a:rPr lang="en-GB" dirty="0"/>
              <a:t>in Kent have been improving for the last five </a:t>
            </a:r>
            <a:r>
              <a:rPr lang="en-GB" dirty="0" smtClean="0"/>
              <a:t>years</a:t>
            </a:r>
          </a:p>
          <a:p>
            <a:r>
              <a:rPr lang="en-GB" dirty="0"/>
              <a:t>The education landscape is changing </a:t>
            </a:r>
            <a:r>
              <a:rPr lang="en-GB" dirty="0" smtClean="0"/>
              <a:t>rapidly, with more academy schools, role of the RSC etc</a:t>
            </a:r>
          </a:p>
          <a:p>
            <a:r>
              <a:rPr lang="en-GB" dirty="0"/>
              <a:t>LAs are having to reassess their role in delivering education and young people's </a:t>
            </a:r>
            <a:r>
              <a:rPr lang="en-GB" dirty="0" smtClean="0"/>
              <a:t>services</a:t>
            </a:r>
          </a:p>
          <a:p>
            <a:r>
              <a:rPr lang="en-GB" dirty="0" smtClean="0"/>
              <a:t>Two </a:t>
            </a:r>
            <a:r>
              <a:rPr lang="en-GB" dirty="0"/>
              <a:t>thirds of </a:t>
            </a:r>
            <a:r>
              <a:rPr lang="en-GB" dirty="0" smtClean="0"/>
              <a:t>LAs </a:t>
            </a:r>
            <a:r>
              <a:rPr lang="en-GB" dirty="0"/>
              <a:t>considering </a:t>
            </a:r>
            <a:r>
              <a:rPr lang="en-GB" dirty="0" smtClean="0"/>
              <a:t>different business </a:t>
            </a:r>
            <a:r>
              <a:rPr lang="en-GB" dirty="0"/>
              <a:t>operating </a:t>
            </a:r>
            <a:r>
              <a:rPr lang="en-GB" dirty="0" smtClean="0"/>
              <a:t>models</a:t>
            </a:r>
          </a:p>
          <a:p>
            <a:r>
              <a:rPr lang="en-GB" dirty="0" smtClean="0"/>
              <a:t>Want to secure </a:t>
            </a:r>
            <a:r>
              <a:rPr lang="en-GB" dirty="0"/>
              <a:t>the future of a quality service to schools and continue to achieve positive outcomes for the children and young </a:t>
            </a:r>
            <a:r>
              <a:rPr lang="en-GB" dirty="0" smtClean="0"/>
              <a:t>people</a:t>
            </a:r>
            <a:endParaRPr lang="en-GB" dirty="0"/>
          </a:p>
        </p:txBody>
      </p:sp>
    </p:spTree>
    <p:extLst>
      <p:ext uri="{BB962C8B-B14F-4D97-AF65-F5344CB8AC3E}">
        <p14:creationId xmlns:p14="http://schemas.microsoft.com/office/powerpoint/2010/main" val="413282233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22114"/>
          </a:xfrm>
        </p:spPr>
        <p:txBody>
          <a:bodyPr/>
          <a:lstStyle/>
          <a:p>
            <a:r>
              <a:rPr lang="en-GB" dirty="0" smtClean="0"/>
              <a:t>Service scope options</a:t>
            </a:r>
            <a:endParaRPr lang="en-GB" dirty="0"/>
          </a:p>
        </p:txBody>
      </p:sp>
      <p:sp>
        <p:nvSpPr>
          <p:cNvPr id="3" name="Content Placeholder 2"/>
          <p:cNvSpPr>
            <a:spLocks noGrp="1"/>
          </p:cNvSpPr>
          <p:nvPr>
            <p:ph idx="1"/>
          </p:nvPr>
        </p:nvSpPr>
        <p:spPr>
          <a:xfrm>
            <a:off x="251520" y="1124744"/>
            <a:ext cx="8712968" cy="4525963"/>
          </a:xfrm>
        </p:spPr>
        <p:txBody>
          <a:bodyPr/>
          <a:lstStyle/>
          <a:p>
            <a:r>
              <a:rPr lang="en-GB" dirty="0" smtClean="0"/>
              <a:t>SEN</a:t>
            </a:r>
          </a:p>
          <a:p>
            <a:r>
              <a:rPr lang="en-GB" dirty="0" smtClean="0"/>
              <a:t>Admissions and transport</a:t>
            </a:r>
          </a:p>
          <a:p>
            <a:r>
              <a:rPr lang="en-GB" dirty="0" smtClean="0"/>
              <a:t>Early Years and Childcare</a:t>
            </a:r>
          </a:p>
          <a:p>
            <a:r>
              <a:rPr lang="en-GB" dirty="0" smtClean="0"/>
              <a:t>Skills and Employability</a:t>
            </a:r>
          </a:p>
          <a:p>
            <a:r>
              <a:rPr lang="en-GB" dirty="0" smtClean="0"/>
              <a:t>Community Learning and Skills</a:t>
            </a:r>
          </a:p>
          <a:p>
            <a:r>
              <a:rPr lang="en-GB" dirty="0" smtClean="0"/>
              <a:t>Education Psychology service</a:t>
            </a:r>
          </a:p>
          <a:p>
            <a:r>
              <a:rPr lang="en-GB" dirty="0" err="1" smtClean="0"/>
              <a:t>EduKent</a:t>
            </a:r>
            <a:endParaRPr lang="en-GB" dirty="0" smtClean="0"/>
          </a:p>
          <a:p>
            <a:r>
              <a:rPr lang="en-GB" dirty="0" smtClean="0"/>
              <a:t>AEOs and School Place Planning</a:t>
            </a:r>
          </a:p>
          <a:p>
            <a:r>
              <a:rPr lang="en-GB" dirty="0" smtClean="0"/>
              <a:t>Children missing education / elective home education</a:t>
            </a:r>
          </a:p>
        </p:txBody>
      </p:sp>
    </p:spTree>
    <p:extLst>
      <p:ext uri="{BB962C8B-B14F-4D97-AF65-F5344CB8AC3E}">
        <p14:creationId xmlns:p14="http://schemas.microsoft.com/office/powerpoint/2010/main" val="29684828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scope options</a:t>
            </a:r>
            <a:endParaRPr lang="en-GB" dirty="0"/>
          </a:p>
        </p:txBody>
      </p:sp>
      <p:sp>
        <p:nvSpPr>
          <p:cNvPr id="3" name="Content Placeholder 2"/>
          <p:cNvSpPr>
            <a:spLocks noGrp="1"/>
          </p:cNvSpPr>
          <p:nvPr>
            <p:ph idx="1"/>
          </p:nvPr>
        </p:nvSpPr>
        <p:spPr>
          <a:xfrm>
            <a:off x="395536" y="1124744"/>
            <a:ext cx="8568952" cy="5040560"/>
          </a:xfrm>
        </p:spPr>
        <p:txBody>
          <a:bodyPr/>
          <a:lstStyle/>
          <a:p>
            <a:pPr marL="0" indent="0">
              <a:buNone/>
            </a:pPr>
            <a:r>
              <a:rPr lang="en-GB" sz="2400" i="1" dirty="0" smtClean="0">
                <a:solidFill>
                  <a:srgbClr val="FF0000"/>
                </a:solidFill>
              </a:rPr>
              <a:t> </a:t>
            </a:r>
            <a:r>
              <a:rPr lang="en-GB" sz="2400" i="1" u="sng" dirty="0" smtClean="0">
                <a:solidFill>
                  <a:srgbClr val="FF0000"/>
                </a:solidFill>
              </a:rPr>
              <a:t>PLUS</a:t>
            </a:r>
            <a:endParaRPr lang="en-GB" sz="2400" i="1" u="sng" dirty="0">
              <a:solidFill>
                <a:srgbClr val="FF0000"/>
              </a:solidFill>
            </a:endParaRPr>
          </a:p>
          <a:p>
            <a:r>
              <a:rPr lang="en-GB" dirty="0" smtClean="0"/>
              <a:t>Education safeguarding</a:t>
            </a:r>
          </a:p>
          <a:p>
            <a:r>
              <a:rPr lang="en-GB" dirty="0" smtClean="0"/>
              <a:t>Attendance and inclusion</a:t>
            </a:r>
          </a:p>
          <a:p>
            <a:r>
              <a:rPr lang="en-GB" dirty="0" smtClean="0"/>
              <a:t>PRUs</a:t>
            </a:r>
          </a:p>
          <a:p>
            <a:r>
              <a:rPr lang="en-GB" dirty="0" smtClean="0"/>
              <a:t>NEET support</a:t>
            </a:r>
          </a:p>
          <a:p>
            <a:r>
              <a:rPr lang="en-GB" dirty="0" smtClean="0"/>
              <a:t>Education element of Management Information</a:t>
            </a:r>
          </a:p>
        </p:txBody>
      </p:sp>
    </p:spTree>
    <p:extLst>
      <p:ext uri="{BB962C8B-B14F-4D97-AF65-F5344CB8AC3E}">
        <p14:creationId xmlns:p14="http://schemas.microsoft.com/office/powerpoint/2010/main" val="14343963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Option 2 and 3 benefits / risks</a:t>
            </a:r>
            <a:endParaRPr lang="en-GB" dirty="0"/>
          </a:p>
        </p:txBody>
      </p:sp>
      <p:sp>
        <p:nvSpPr>
          <p:cNvPr id="3" name="Content Placeholder 2"/>
          <p:cNvSpPr>
            <a:spLocks noGrp="1"/>
          </p:cNvSpPr>
          <p:nvPr>
            <p:ph idx="1"/>
          </p:nvPr>
        </p:nvSpPr>
        <p:spPr/>
        <p:txBody>
          <a:bodyPr/>
          <a:lstStyle/>
          <a:p>
            <a:r>
              <a:rPr lang="en-GB" dirty="0" smtClean="0"/>
              <a:t>The increasing size of options 2 and 3  give the obvious benefits of scale, coherence, integration and resilience.</a:t>
            </a:r>
          </a:p>
          <a:p>
            <a:r>
              <a:rPr lang="en-GB" dirty="0" smtClean="0"/>
              <a:t>Resembles a lot of current service delivery </a:t>
            </a:r>
          </a:p>
          <a:p>
            <a:r>
              <a:rPr lang="en-GB" dirty="0" smtClean="0"/>
              <a:t>But the options either split education functions or split Early Help </a:t>
            </a:r>
            <a:endParaRPr lang="en-GB" dirty="0"/>
          </a:p>
        </p:txBody>
      </p:sp>
    </p:spTree>
    <p:extLst>
      <p:ext uri="{BB962C8B-B14F-4D97-AF65-F5344CB8AC3E}">
        <p14:creationId xmlns:p14="http://schemas.microsoft.com/office/powerpoint/2010/main" val="70059008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Service scope options</a:t>
            </a:r>
            <a:endParaRPr lang="en-GB" dirty="0"/>
          </a:p>
        </p:txBody>
      </p:sp>
      <p:sp>
        <p:nvSpPr>
          <p:cNvPr id="3" name="Content Placeholder 2"/>
          <p:cNvSpPr>
            <a:spLocks noGrp="1"/>
          </p:cNvSpPr>
          <p:nvPr>
            <p:ph idx="1"/>
          </p:nvPr>
        </p:nvSpPr>
        <p:spPr>
          <a:xfrm>
            <a:off x="251520" y="1700808"/>
            <a:ext cx="8568952" cy="4464496"/>
          </a:xfrm>
        </p:spPr>
        <p:txBody>
          <a:bodyPr/>
          <a:lstStyle/>
          <a:p>
            <a:pPr marL="0" indent="0">
              <a:buNone/>
            </a:pPr>
            <a:r>
              <a:rPr lang="en-GB" sz="2400" i="1" dirty="0" smtClean="0">
                <a:solidFill>
                  <a:srgbClr val="FF0000"/>
                </a:solidFill>
              </a:rPr>
              <a:t>PLUS:</a:t>
            </a:r>
            <a:endParaRPr lang="en-GB" sz="2400" i="1" dirty="0">
              <a:solidFill>
                <a:srgbClr val="FF0000"/>
              </a:solidFill>
            </a:endParaRPr>
          </a:p>
          <a:p>
            <a:r>
              <a:rPr lang="en-GB" dirty="0" smtClean="0"/>
              <a:t>Early Help </a:t>
            </a:r>
          </a:p>
          <a:p>
            <a:r>
              <a:rPr lang="en-GB" dirty="0" smtClean="0"/>
              <a:t>Youth services and Youth offending services</a:t>
            </a:r>
          </a:p>
          <a:p>
            <a:r>
              <a:rPr lang="en-GB" dirty="0" smtClean="0"/>
              <a:t>Troubled Families</a:t>
            </a:r>
          </a:p>
          <a:p>
            <a:r>
              <a:rPr lang="en-GB" dirty="0" smtClean="0"/>
              <a:t>Children’s Centres</a:t>
            </a:r>
          </a:p>
          <a:p>
            <a:r>
              <a:rPr lang="en-GB" dirty="0" smtClean="0"/>
              <a:t>Early Help teams and commissioned services</a:t>
            </a:r>
            <a:endParaRPr lang="en-GB" dirty="0"/>
          </a:p>
        </p:txBody>
      </p:sp>
    </p:spTree>
    <p:extLst>
      <p:ext uri="{BB962C8B-B14F-4D97-AF65-F5344CB8AC3E}">
        <p14:creationId xmlns:p14="http://schemas.microsoft.com/office/powerpoint/2010/main" val="185499798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a:t>
            </a:r>
            <a:endParaRPr lang="en-GB" dirty="0"/>
          </a:p>
        </p:txBody>
      </p:sp>
      <p:sp>
        <p:nvSpPr>
          <p:cNvPr id="3" name="Content Placeholder 2"/>
          <p:cNvSpPr>
            <a:spLocks noGrp="1"/>
          </p:cNvSpPr>
          <p:nvPr>
            <p:ph idx="1"/>
          </p:nvPr>
        </p:nvSpPr>
        <p:spPr/>
        <p:txBody>
          <a:bodyPr/>
          <a:lstStyle/>
          <a:p>
            <a:r>
              <a:rPr lang="en-GB" dirty="0" smtClean="0"/>
              <a:t>Strengthens </a:t>
            </a:r>
            <a:r>
              <a:rPr lang="en-GB" dirty="0"/>
              <a:t>the current partnership arrangements with schools </a:t>
            </a:r>
            <a:endParaRPr lang="en-GB" dirty="0" smtClean="0"/>
          </a:p>
          <a:p>
            <a:r>
              <a:rPr lang="en-GB" dirty="0" smtClean="0"/>
              <a:t>Critical mass / economies of scale</a:t>
            </a:r>
          </a:p>
          <a:p>
            <a:r>
              <a:rPr lang="en-GB" dirty="0" smtClean="0"/>
              <a:t>Early Help included to strengthen joined up work with schools in supporting vulnerable learners and families </a:t>
            </a:r>
            <a:endParaRPr lang="en-GB" dirty="0"/>
          </a:p>
          <a:p>
            <a:r>
              <a:rPr lang="en-GB" dirty="0"/>
              <a:t>Opportunity to maintain the integrity of existing </a:t>
            </a:r>
            <a:r>
              <a:rPr lang="en-GB" dirty="0" smtClean="0"/>
              <a:t>service configuration </a:t>
            </a:r>
          </a:p>
          <a:p>
            <a:r>
              <a:rPr lang="en-GB" dirty="0" smtClean="0"/>
              <a:t>Promotes further integration </a:t>
            </a:r>
            <a:r>
              <a:rPr lang="en-GB" dirty="0"/>
              <a:t>of services and the cross fertilization of ideas and </a:t>
            </a:r>
            <a:r>
              <a:rPr lang="en-GB" dirty="0" smtClean="0"/>
              <a:t>practice</a:t>
            </a:r>
          </a:p>
        </p:txBody>
      </p:sp>
    </p:spTree>
    <p:extLst>
      <p:ext uri="{BB962C8B-B14F-4D97-AF65-F5344CB8AC3E}">
        <p14:creationId xmlns:p14="http://schemas.microsoft.com/office/powerpoint/2010/main" val="29365896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Benefits contd.</a:t>
            </a:r>
            <a:endParaRPr lang="en-GB" dirty="0"/>
          </a:p>
        </p:txBody>
      </p:sp>
      <p:sp>
        <p:nvSpPr>
          <p:cNvPr id="3" name="Content Placeholder 2"/>
          <p:cNvSpPr>
            <a:spLocks noGrp="1"/>
          </p:cNvSpPr>
          <p:nvPr>
            <p:ph idx="1"/>
          </p:nvPr>
        </p:nvSpPr>
        <p:spPr/>
        <p:txBody>
          <a:bodyPr/>
          <a:lstStyle/>
          <a:p>
            <a:r>
              <a:rPr lang="en-GB" dirty="0" smtClean="0"/>
              <a:t>Increased </a:t>
            </a:r>
            <a:r>
              <a:rPr lang="en-GB" dirty="0"/>
              <a:t>menu of services which directly respond to </a:t>
            </a:r>
            <a:r>
              <a:rPr lang="en-GB" dirty="0" smtClean="0"/>
              <a:t>schools, pupils and families’ needs</a:t>
            </a:r>
          </a:p>
          <a:p>
            <a:r>
              <a:rPr lang="en-GB" dirty="0"/>
              <a:t>A vehicle for the future growth and expansion </a:t>
            </a:r>
          </a:p>
          <a:p>
            <a:r>
              <a:rPr lang="en-GB" dirty="0"/>
              <a:t>Encourages innovation</a:t>
            </a:r>
          </a:p>
          <a:p>
            <a:r>
              <a:rPr lang="en-GB" dirty="0"/>
              <a:t>Coherence and continuity with current ways of working and delivery of services</a:t>
            </a:r>
          </a:p>
          <a:p>
            <a:endParaRPr lang="en-GB" dirty="0"/>
          </a:p>
        </p:txBody>
      </p:sp>
    </p:spTree>
    <p:extLst>
      <p:ext uri="{BB962C8B-B14F-4D97-AF65-F5344CB8AC3E}">
        <p14:creationId xmlns:p14="http://schemas.microsoft.com/office/powerpoint/2010/main" val="2492878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Option 4 risks / issues</a:t>
            </a:r>
            <a:endParaRPr lang="en-GB" dirty="0"/>
          </a:p>
        </p:txBody>
      </p:sp>
      <p:sp>
        <p:nvSpPr>
          <p:cNvPr id="3" name="Content Placeholder 2"/>
          <p:cNvSpPr>
            <a:spLocks noGrp="1"/>
          </p:cNvSpPr>
          <p:nvPr>
            <p:ph idx="1"/>
          </p:nvPr>
        </p:nvSpPr>
        <p:spPr/>
        <p:txBody>
          <a:bodyPr/>
          <a:lstStyle/>
          <a:p>
            <a:pPr lvl="0"/>
            <a:r>
              <a:rPr lang="en-GB" dirty="0" smtClean="0"/>
              <a:t>Potential separation </a:t>
            </a:r>
            <a:r>
              <a:rPr lang="en-GB" dirty="0"/>
              <a:t>of Early Help from Specialist Children's Services </a:t>
            </a:r>
            <a:endParaRPr lang="en-GB" dirty="0" smtClean="0"/>
          </a:p>
          <a:p>
            <a:pPr lvl="0"/>
            <a:r>
              <a:rPr lang="en-GB" dirty="0" smtClean="0"/>
              <a:t>More </a:t>
            </a:r>
            <a:r>
              <a:rPr lang="en-GB" dirty="0"/>
              <a:t>services could be affected by the failure of the </a:t>
            </a:r>
            <a:r>
              <a:rPr lang="en-GB" dirty="0" smtClean="0"/>
              <a:t>company to </a:t>
            </a:r>
            <a:r>
              <a:rPr lang="en-GB" dirty="0"/>
              <a:t>deliver </a:t>
            </a:r>
          </a:p>
          <a:p>
            <a:pPr lvl="0"/>
            <a:r>
              <a:rPr lang="en-GB" dirty="0" smtClean="0"/>
              <a:t>Puts </a:t>
            </a:r>
            <a:r>
              <a:rPr lang="en-GB" dirty="0"/>
              <a:t>more demand on </a:t>
            </a:r>
            <a:r>
              <a:rPr lang="en-GB" dirty="0" smtClean="0"/>
              <a:t>KCC commissioning and contract management</a:t>
            </a:r>
          </a:p>
          <a:p>
            <a:pPr lvl="0"/>
            <a:r>
              <a:rPr lang="en-GB" dirty="0" smtClean="0"/>
              <a:t>Within </a:t>
            </a:r>
            <a:r>
              <a:rPr lang="en-GB" dirty="0"/>
              <a:t>a separate body, Early Help </a:t>
            </a:r>
            <a:r>
              <a:rPr lang="en-GB" dirty="0" smtClean="0"/>
              <a:t>could be more </a:t>
            </a:r>
            <a:r>
              <a:rPr lang="en-GB" dirty="0"/>
              <a:t>vulnerable for potential budget reductions</a:t>
            </a:r>
          </a:p>
        </p:txBody>
      </p:sp>
    </p:spTree>
    <p:extLst>
      <p:ext uri="{BB962C8B-B14F-4D97-AF65-F5344CB8AC3E}">
        <p14:creationId xmlns:p14="http://schemas.microsoft.com/office/powerpoint/2010/main" val="12860779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ultiply 3"/>
          <p:cNvSpPr/>
          <p:nvPr/>
        </p:nvSpPr>
        <p:spPr>
          <a:xfrm>
            <a:off x="4680012" y="1129849"/>
            <a:ext cx="2664296" cy="2376264"/>
          </a:xfrm>
          <a:prstGeom prst="mathMultiply">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pic>
        <p:nvPicPr>
          <p:cNvPr id="6" name="Picture 5" descr="http://cliparts.co/cliparts/rcL/n4q/rcLn4qBAi.png">
            <a:hlinkClick r:id="rId2"/>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300192" y="3861048"/>
            <a:ext cx="1716386" cy="1568963"/>
          </a:xfrm>
          <a:prstGeom prst="rect">
            <a:avLst/>
          </a:prstGeom>
          <a:noFill/>
          <a:ln>
            <a:noFill/>
          </a:ln>
        </p:spPr>
      </p:pic>
      <p:sp>
        <p:nvSpPr>
          <p:cNvPr id="2" name="Title 1"/>
          <p:cNvSpPr>
            <a:spLocks noGrp="1"/>
          </p:cNvSpPr>
          <p:nvPr>
            <p:ph type="title"/>
          </p:nvPr>
        </p:nvSpPr>
        <p:spPr/>
        <p:txBody>
          <a:bodyPr/>
          <a:lstStyle/>
          <a:p>
            <a:r>
              <a:rPr lang="en-GB" dirty="0" smtClean="0"/>
              <a:t>Legal entity options</a:t>
            </a:r>
            <a:endParaRPr lang="en-GB" dirty="0"/>
          </a:p>
        </p:txBody>
      </p:sp>
      <p:sp>
        <p:nvSpPr>
          <p:cNvPr id="3" name="Content Placeholder 2"/>
          <p:cNvSpPr>
            <a:spLocks noGrp="1"/>
          </p:cNvSpPr>
          <p:nvPr>
            <p:ph idx="1"/>
          </p:nvPr>
        </p:nvSpPr>
        <p:spPr>
          <a:xfrm>
            <a:off x="457200" y="1268760"/>
            <a:ext cx="8229600" cy="4857403"/>
          </a:xfrm>
          <a:ln w="6350"/>
        </p:spPr>
        <p:txBody>
          <a:bodyPr/>
          <a:lstStyle/>
          <a:p>
            <a:pPr>
              <a:buClr>
                <a:schemeClr val="accent1"/>
              </a:buClr>
              <a:buSzPct val="125000"/>
            </a:pPr>
            <a:r>
              <a:rPr lang="en-GB" altLang="en-US" dirty="0"/>
              <a:t>Charitable Trust (unincorporated)</a:t>
            </a:r>
          </a:p>
          <a:p>
            <a:pPr>
              <a:buClr>
                <a:schemeClr val="accent1"/>
              </a:buClr>
              <a:buSzPct val="125000"/>
            </a:pPr>
            <a:r>
              <a:rPr lang="en-GB" altLang="en-US" dirty="0"/>
              <a:t>Industrial Provident Society</a:t>
            </a:r>
          </a:p>
          <a:p>
            <a:pPr>
              <a:buClr>
                <a:schemeClr val="accent1"/>
              </a:buClr>
              <a:buSzPct val="125000"/>
            </a:pPr>
            <a:r>
              <a:rPr lang="en-GB" altLang="en-US" dirty="0"/>
              <a:t>Charitable Incorporated Organisation</a:t>
            </a:r>
          </a:p>
          <a:p>
            <a:pPr>
              <a:buClr>
                <a:schemeClr val="accent1"/>
              </a:buClr>
              <a:buSzPct val="125000"/>
            </a:pPr>
            <a:r>
              <a:rPr lang="en-GB" altLang="en-US" dirty="0"/>
              <a:t>Community Interest Company</a:t>
            </a:r>
          </a:p>
          <a:p>
            <a:pPr>
              <a:buClr>
                <a:schemeClr val="accent1"/>
              </a:buClr>
              <a:buSzPct val="125000"/>
            </a:pPr>
            <a:endParaRPr lang="en-GB" dirty="0" smtClean="0"/>
          </a:p>
          <a:p>
            <a:pPr>
              <a:buClr>
                <a:schemeClr val="accent1"/>
              </a:buClr>
              <a:buSzPct val="125000"/>
            </a:pPr>
            <a:r>
              <a:rPr lang="en-GB" dirty="0" smtClean="0"/>
              <a:t>Company limited by shares</a:t>
            </a:r>
          </a:p>
          <a:p>
            <a:pPr>
              <a:buClr>
                <a:schemeClr val="accent1"/>
              </a:buClr>
              <a:buSzPct val="125000"/>
            </a:pPr>
            <a:r>
              <a:rPr lang="en-GB" dirty="0" smtClean="0"/>
              <a:t>Company limited by guarantee</a:t>
            </a:r>
            <a:endParaRPr lang="en-GB" sz="2400" b="1" dirty="0">
              <a:solidFill>
                <a:srgbClr val="92D050"/>
              </a:solidFill>
            </a:endParaRPr>
          </a:p>
          <a:p>
            <a:r>
              <a:rPr lang="en-GB" dirty="0" smtClean="0"/>
              <a:t>Company </a:t>
            </a:r>
            <a:r>
              <a:rPr lang="en-GB" dirty="0"/>
              <a:t>limited by </a:t>
            </a:r>
            <a:r>
              <a:rPr lang="en-GB" dirty="0" smtClean="0"/>
              <a:t>guarantee with charitable status + wholly owned trading entity (Co ltd by shares)</a:t>
            </a:r>
            <a:endParaRPr lang="en-GB" dirty="0"/>
          </a:p>
          <a:p>
            <a:endParaRPr lang="en-GB" dirty="0"/>
          </a:p>
        </p:txBody>
      </p:sp>
    </p:spTree>
    <p:extLst>
      <p:ext uri="{BB962C8B-B14F-4D97-AF65-F5344CB8AC3E}">
        <p14:creationId xmlns:p14="http://schemas.microsoft.com/office/powerpoint/2010/main" val="362536488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11"/>
          <p:cNvSpPr txBox="1">
            <a:spLocks noChangeArrowheads="1"/>
          </p:cNvSpPr>
          <p:nvPr/>
        </p:nvSpPr>
        <p:spPr bwMode="auto">
          <a:xfrm>
            <a:off x="180123" y="6000752"/>
            <a:ext cx="184731" cy="292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lnSpc>
                <a:spcPct val="93000"/>
              </a:lnSpc>
              <a:spcBef>
                <a:spcPts val="800"/>
              </a:spcBef>
              <a:buClr>
                <a:srgbClr val="000000"/>
              </a:buClr>
              <a:buSzPct val="100000"/>
              <a:buFont typeface="Arial" charset="0"/>
              <a:buChar char="•"/>
              <a:defRPr sz="3200">
                <a:solidFill>
                  <a:srgbClr val="000000"/>
                </a:solidFill>
                <a:latin typeface="Calibri" pitchFamily="34" charset="0"/>
                <a:ea typeface="ＭＳ Ｐゴシック" pitchFamily="34" charset="-128"/>
                <a:cs typeface="MS Gothic" pitchFamily="49" charset="-128"/>
              </a:defRPr>
            </a:lvl1pPr>
            <a:lvl2pPr marL="742950" indent="-285750" eaLnBrk="0" hangingPunct="0">
              <a:lnSpc>
                <a:spcPct val="93000"/>
              </a:lnSpc>
              <a:spcBef>
                <a:spcPts val="700"/>
              </a:spcBef>
              <a:buClr>
                <a:srgbClr val="000000"/>
              </a:buClr>
              <a:buSzPct val="100000"/>
              <a:buFont typeface="Arial" charset="0"/>
              <a:buChar char="–"/>
              <a:defRPr sz="2800">
                <a:solidFill>
                  <a:srgbClr val="000000"/>
                </a:solidFill>
                <a:latin typeface="Calibri" pitchFamily="34" charset="0"/>
                <a:ea typeface="MS Gothic" pitchFamily="49" charset="-128"/>
                <a:cs typeface="MS Gothic" pitchFamily="49" charset="-128"/>
              </a:defRPr>
            </a:lvl2pPr>
            <a:lvl3pPr marL="1143000" indent="-228600" eaLnBrk="0" hangingPunct="0">
              <a:lnSpc>
                <a:spcPct val="93000"/>
              </a:lnSpc>
              <a:spcBef>
                <a:spcPts val="600"/>
              </a:spcBef>
              <a:buClr>
                <a:srgbClr val="000000"/>
              </a:buClr>
              <a:buSzPct val="100000"/>
              <a:buFont typeface="Arial" charset="0"/>
              <a:buChar char="•"/>
              <a:defRPr sz="2400">
                <a:solidFill>
                  <a:srgbClr val="000000"/>
                </a:solidFill>
                <a:latin typeface="Calibri" pitchFamily="34" charset="0"/>
                <a:ea typeface="MS Gothic" pitchFamily="49" charset="-128"/>
                <a:cs typeface="MS Gothic" pitchFamily="49" charset="-128"/>
              </a:defRPr>
            </a:lvl3pPr>
            <a:lvl4pPr marL="1600200" indent="-228600" eaLnBrk="0" hangingPunct="0">
              <a:lnSpc>
                <a:spcPct val="93000"/>
              </a:lnSpc>
              <a:spcBef>
                <a:spcPts val="500"/>
              </a:spcBef>
              <a:buClr>
                <a:srgbClr val="000000"/>
              </a:buClr>
              <a:buSzPct val="100000"/>
              <a:buFont typeface="Arial" charset="0"/>
              <a:buChar char="–"/>
              <a:defRPr sz="2000">
                <a:solidFill>
                  <a:srgbClr val="000000"/>
                </a:solidFill>
                <a:latin typeface="Calibri" pitchFamily="34" charset="0"/>
                <a:ea typeface="MS Gothic" pitchFamily="49" charset="-128"/>
                <a:cs typeface="MS Gothic" pitchFamily="49" charset="-128"/>
              </a:defRPr>
            </a:lvl4pPr>
            <a:lvl5pPr marL="2057400" indent="-228600" eaLnBrk="0" hangingPunct="0">
              <a:lnSpc>
                <a:spcPct val="93000"/>
              </a:lnSpc>
              <a:spcBef>
                <a:spcPts val="500"/>
              </a:spcBef>
              <a:buClr>
                <a:srgbClr val="000000"/>
              </a:buClr>
              <a:buSzPct val="100000"/>
              <a:buFont typeface="Arial" charset="0"/>
              <a:buChar char="»"/>
              <a:defRPr sz="2000">
                <a:solidFill>
                  <a:srgbClr val="000000"/>
                </a:solidFill>
                <a:latin typeface="Calibri" pitchFamily="34" charset="0"/>
                <a:ea typeface="MS Gothic" pitchFamily="49" charset="-128"/>
                <a:cs typeface="MS Gothic" pitchFamily="49" charset="-128"/>
              </a:defRPr>
            </a:lvl5pPr>
            <a:lvl6pPr marL="2514600" indent="-228600" defTabSz="449263"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Calibri" pitchFamily="34" charset="0"/>
                <a:ea typeface="MS Gothic" pitchFamily="49" charset="-128"/>
                <a:cs typeface="MS Gothic" pitchFamily="49" charset="-128"/>
              </a:defRPr>
            </a:lvl6pPr>
            <a:lvl7pPr marL="2971800" indent="-228600" defTabSz="449263"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Calibri" pitchFamily="34" charset="0"/>
                <a:ea typeface="MS Gothic" pitchFamily="49" charset="-128"/>
                <a:cs typeface="MS Gothic" pitchFamily="49" charset="-128"/>
              </a:defRPr>
            </a:lvl7pPr>
            <a:lvl8pPr marL="3429000" indent="-228600" defTabSz="449263"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Calibri" pitchFamily="34" charset="0"/>
                <a:ea typeface="MS Gothic" pitchFamily="49" charset="-128"/>
                <a:cs typeface="MS Gothic" pitchFamily="49" charset="-128"/>
              </a:defRPr>
            </a:lvl8pPr>
            <a:lvl9pPr marL="3886200" indent="-228600" defTabSz="449263"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Calibri" pitchFamily="34" charset="0"/>
                <a:ea typeface="MS Gothic" pitchFamily="49" charset="-128"/>
                <a:cs typeface="MS Gothic" pitchFamily="49" charset="-128"/>
              </a:defRPr>
            </a:lvl9pPr>
          </a:lstStyle>
          <a:p>
            <a:pPr eaLnBrk="1" hangingPunct="1">
              <a:spcBef>
                <a:spcPct val="0"/>
              </a:spcBef>
              <a:buFont typeface="Calibri" pitchFamily="34" charset="0"/>
              <a:buNone/>
            </a:pPr>
            <a:endParaRPr lang="en-US" altLang="en-US" sz="1400" dirty="0">
              <a:solidFill>
                <a:prstClr val="black"/>
              </a:solidFill>
              <a:latin typeface="Arial" charset="0"/>
              <a:cs typeface="Arial" charset="0"/>
            </a:endParaRPr>
          </a:p>
        </p:txBody>
      </p:sp>
      <p:sp>
        <p:nvSpPr>
          <p:cNvPr id="23" name="Rounded Rectangle 22"/>
          <p:cNvSpPr/>
          <p:nvPr/>
        </p:nvSpPr>
        <p:spPr>
          <a:xfrm>
            <a:off x="364853" y="3169771"/>
            <a:ext cx="2880000" cy="1080000"/>
          </a:xfrm>
          <a:prstGeom prst="roundRect">
            <a:avLst/>
          </a:prstGeom>
          <a:ln/>
        </p:spPr>
        <p:style>
          <a:lnRef idx="3">
            <a:schemeClr val="lt1"/>
          </a:lnRef>
          <a:fillRef idx="1">
            <a:schemeClr val="accent1"/>
          </a:fillRef>
          <a:effectRef idx="1">
            <a:schemeClr val="accent1"/>
          </a:effectRef>
          <a:fontRef idx="minor">
            <a:schemeClr val="lt1"/>
          </a:fontRef>
        </p:style>
        <p:txBody>
          <a:bodyPr rtlCol="0" anchor="ctr"/>
          <a:lstStyle/>
          <a:p>
            <a:pPr algn="ctr"/>
            <a:r>
              <a:rPr lang="en-GB" sz="1700" b="1" dirty="0" smtClean="0">
                <a:solidFill>
                  <a:prstClr val="white"/>
                </a:solidFill>
              </a:rPr>
              <a:t>Company Limited by Shares</a:t>
            </a:r>
          </a:p>
          <a:p>
            <a:pPr algn="ctr"/>
            <a:r>
              <a:rPr lang="en-GB" sz="1700" b="1" dirty="0" smtClean="0">
                <a:solidFill>
                  <a:prstClr val="white"/>
                </a:solidFill>
              </a:rPr>
              <a:t>(Trading; non charitable)</a:t>
            </a:r>
            <a:endParaRPr lang="es-ES" sz="1700" b="1" dirty="0" smtClean="0">
              <a:solidFill>
                <a:prstClr val="white"/>
              </a:solidFill>
            </a:endParaRPr>
          </a:p>
        </p:txBody>
      </p:sp>
      <p:cxnSp>
        <p:nvCxnSpPr>
          <p:cNvPr id="25" name="Straight Connector 24"/>
          <p:cNvCxnSpPr>
            <a:stCxn id="3" idx="2"/>
            <a:endCxn id="23" idx="0"/>
          </p:cNvCxnSpPr>
          <p:nvPr/>
        </p:nvCxnSpPr>
        <p:spPr>
          <a:xfrm>
            <a:off x="1804853" y="2968058"/>
            <a:ext cx="0" cy="201713"/>
          </a:xfrm>
          <a:prstGeom prst="line">
            <a:avLst/>
          </a:prstGeom>
          <a:ln w="5715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a:stCxn id="26" idx="2"/>
            <a:endCxn id="3" idx="0"/>
          </p:cNvCxnSpPr>
          <p:nvPr/>
        </p:nvCxnSpPr>
        <p:spPr>
          <a:xfrm>
            <a:off x="900123" y="1513528"/>
            <a:ext cx="904731" cy="374531"/>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a:stCxn id="27" idx="2"/>
            <a:endCxn id="3" idx="0"/>
          </p:cNvCxnSpPr>
          <p:nvPr/>
        </p:nvCxnSpPr>
        <p:spPr>
          <a:xfrm flipH="1">
            <a:off x="1804854" y="1501608"/>
            <a:ext cx="894859" cy="386450"/>
          </a:xfrm>
          <a:prstGeom prst="line">
            <a:avLst/>
          </a:prstGeom>
          <a:ln w="38100">
            <a:solidFill>
              <a:srgbClr val="002060"/>
            </a:solidFill>
          </a:ln>
        </p:spPr>
        <p:style>
          <a:lnRef idx="1">
            <a:schemeClr val="accent1"/>
          </a:lnRef>
          <a:fillRef idx="0">
            <a:schemeClr val="accent1"/>
          </a:fillRef>
          <a:effectRef idx="0">
            <a:schemeClr val="accent1"/>
          </a:effectRef>
          <a:fontRef idx="minor">
            <a:schemeClr val="tx1"/>
          </a:fontRef>
        </p:style>
      </p:cxnSp>
      <p:sp>
        <p:nvSpPr>
          <p:cNvPr id="26" name="Rounded Rectangle 25"/>
          <p:cNvSpPr/>
          <p:nvPr/>
        </p:nvSpPr>
        <p:spPr>
          <a:xfrm>
            <a:off x="180122" y="930328"/>
            <a:ext cx="1440000" cy="583200"/>
          </a:xfrm>
          <a:prstGeom prst="roundRect">
            <a:avLst/>
          </a:prstGeom>
          <a:ln/>
        </p:spPr>
        <p:style>
          <a:lnRef idx="3">
            <a:schemeClr val="lt1"/>
          </a:lnRef>
          <a:fillRef idx="1">
            <a:schemeClr val="accent1"/>
          </a:fillRef>
          <a:effectRef idx="1">
            <a:schemeClr val="accent1"/>
          </a:effectRef>
          <a:fontRef idx="minor">
            <a:schemeClr val="lt1"/>
          </a:fontRef>
        </p:style>
        <p:txBody>
          <a:bodyPr rtlCol="0" anchor="ctr"/>
          <a:lstStyle/>
          <a:p>
            <a:pPr algn="ctr" defTabSz="449263">
              <a:lnSpc>
                <a:spcPct val="93000"/>
              </a:lnSpc>
              <a:buClr>
                <a:srgbClr val="000000"/>
              </a:buClr>
              <a:buSzPct val="100000"/>
            </a:pPr>
            <a:r>
              <a:rPr lang="en-GB" sz="1600" b="1" dirty="0" smtClean="0">
                <a:solidFill>
                  <a:prstClr val="white"/>
                </a:solidFill>
              </a:rPr>
              <a:t>KCC (guarantor)</a:t>
            </a:r>
            <a:endParaRPr lang="es-ES" sz="1600" b="1" dirty="0" smtClean="0">
              <a:solidFill>
                <a:prstClr val="white"/>
              </a:solidFill>
            </a:endParaRPr>
          </a:p>
        </p:txBody>
      </p:sp>
      <p:sp>
        <p:nvSpPr>
          <p:cNvPr id="27" name="Rounded Rectangle 26"/>
          <p:cNvSpPr/>
          <p:nvPr/>
        </p:nvSpPr>
        <p:spPr>
          <a:xfrm>
            <a:off x="1979712" y="918408"/>
            <a:ext cx="1440000" cy="583200"/>
          </a:xfrm>
          <a:prstGeom prst="roundRect">
            <a:avLst/>
          </a:prstGeom>
          <a:ln/>
        </p:spPr>
        <p:style>
          <a:lnRef idx="3">
            <a:schemeClr val="lt1"/>
          </a:lnRef>
          <a:fillRef idx="1">
            <a:schemeClr val="accent1"/>
          </a:fillRef>
          <a:effectRef idx="1">
            <a:schemeClr val="accent1"/>
          </a:effectRef>
          <a:fontRef idx="minor">
            <a:schemeClr val="lt1"/>
          </a:fontRef>
        </p:style>
        <p:txBody>
          <a:bodyPr rtlCol="0" anchor="ctr"/>
          <a:lstStyle/>
          <a:p>
            <a:pPr algn="ctr" defTabSz="449263">
              <a:lnSpc>
                <a:spcPct val="93000"/>
              </a:lnSpc>
              <a:buClr>
                <a:srgbClr val="000000"/>
              </a:buClr>
              <a:buSzPct val="100000"/>
            </a:pPr>
            <a:r>
              <a:rPr lang="en-GB" sz="1600" b="1" dirty="0" smtClean="0">
                <a:solidFill>
                  <a:prstClr val="white"/>
                </a:solidFill>
              </a:rPr>
              <a:t>Schools (guarantors)</a:t>
            </a:r>
            <a:endParaRPr lang="es-ES" sz="1600" b="1" dirty="0" smtClean="0">
              <a:solidFill>
                <a:prstClr val="white"/>
              </a:solidFill>
            </a:endParaRPr>
          </a:p>
        </p:txBody>
      </p:sp>
      <p:graphicFrame>
        <p:nvGraphicFramePr>
          <p:cNvPr id="36" name="Table 35"/>
          <p:cNvGraphicFramePr>
            <a:graphicFrameLocks noGrp="1"/>
          </p:cNvGraphicFramePr>
          <p:nvPr>
            <p:extLst>
              <p:ext uri="{D42A27DB-BD31-4B8C-83A1-F6EECF244321}">
                <p14:modId xmlns:p14="http://schemas.microsoft.com/office/powerpoint/2010/main" val="305220161"/>
              </p:ext>
            </p:extLst>
          </p:nvPr>
        </p:nvGraphicFramePr>
        <p:xfrm>
          <a:off x="3491880" y="145435"/>
          <a:ext cx="5526438" cy="6456501"/>
        </p:xfrm>
        <a:graphic>
          <a:graphicData uri="http://schemas.openxmlformats.org/drawingml/2006/table">
            <a:tbl>
              <a:tblPr firstRow="1" bandRow="1">
                <a:tableStyleId>{5C22544A-7EE6-4342-B048-85BDC9FD1C3A}</a:tableStyleId>
              </a:tblPr>
              <a:tblGrid>
                <a:gridCol w="1008112"/>
                <a:gridCol w="4518326"/>
              </a:tblGrid>
              <a:tr h="347472">
                <a:tc>
                  <a:txBody>
                    <a:bodyPr/>
                    <a:lstStyle/>
                    <a:p>
                      <a:pPr algn="ctr"/>
                      <a:r>
                        <a:rPr lang="en-GB" sz="1700" dirty="0" smtClean="0"/>
                        <a:t>Feature</a:t>
                      </a:r>
                      <a:endParaRPr lang="es-ES" sz="1700" dirty="0"/>
                    </a:p>
                  </a:txBody>
                  <a:tcPr>
                    <a:solidFill>
                      <a:srgbClr val="002060"/>
                    </a:solidFill>
                  </a:tcPr>
                </a:tc>
                <a:tc>
                  <a:txBody>
                    <a:bodyPr/>
                    <a:lstStyle/>
                    <a:p>
                      <a:pPr algn="ctr"/>
                      <a:r>
                        <a:rPr lang="en-GB" sz="1700" dirty="0" smtClean="0"/>
                        <a:t>Specifics</a:t>
                      </a:r>
                      <a:endParaRPr lang="es-ES" sz="1700" dirty="0"/>
                    </a:p>
                  </a:txBody>
                  <a:tcPr>
                    <a:solidFill>
                      <a:srgbClr val="002060"/>
                    </a:solidFill>
                  </a:tcPr>
                </a:tc>
              </a:tr>
              <a:tr h="932674">
                <a:tc>
                  <a:txBody>
                    <a:bodyPr/>
                    <a:lstStyle/>
                    <a:p>
                      <a:pPr algn="l"/>
                      <a:r>
                        <a:rPr lang="en-GB" sz="1700" b="1" i="1" dirty="0" smtClean="0"/>
                        <a:t>Flexibility</a:t>
                      </a:r>
                      <a:endParaRPr lang="es-ES" sz="1700" b="1" i="1" dirty="0"/>
                    </a:p>
                  </a:txBody>
                  <a:tcPr anchor="ctr">
                    <a:solidFill>
                      <a:schemeClr val="tx2">
                        <a:lumMod val="20000"/>
                        <a:lumOff val="80000"/>
                      </a:schemeClr>
                    </a:solidFill>
                  </a:tcPr>
                </a:tc>
                <a:tc>
                  <a:txBody>
                    <a:bodyPr/>
                    <a:lstStyle/>
                    <a:p>
                      <a:pPr marL="177800" indent="-177800" algn="l">
                        <a:buFont typeface="Arial" panose="020B0604020202020204" pitchFamily="34" charset="0"/>
                        <a:buChar char="•"/>
                      </a:pPr>
                      <a:r>
                        <a:rPr lang="en-GB" sz="1700" dirty="0" smtClean="0"/>
                        <a:t>Commercial T&amp;C</a:t>
                      </a:r>
                    </a:p>
                    <a:p>
                      <a:pPr marL="177800" indent="-177800" algn="l">
                        <a:buFont typeface="Arial" panose="020B0604020202020204" pitchFamily="34" charset="0"/>
                        <a:buChar char="•"/>
                      </a:pPr>
                      <a:r>
                        <a:rPr lang="en-GB" sz="1700" dirty="0" smtClean="0"/>
                        <a:t>Can attract specialist expertise to act as Trustees(Directors)</a:t>
                      </a:r>
                      <a:endParaRPr lang="es-ES" sz="1700" dirty="0"/>
                    </a:p>
                  </a:txBody>
                  <a:tcPr anchor="ctr">
                    <a:solidFill>
                      <a:schemeClr val="tx2">
                        <a:lumMod val="20000"/>
                        <a:lumOff val="80000"/>
                      </a:schemeClr>
                    </a:solidFill>
                  </a:tcPr>
                </a:tc>
              </a:tr>
              <a:tr h="859536">
                <a:tc>
                  <a:txBody>
                    <a:bodyPr/>
                    <a:lstStyle/>
                    <a:p>
                      <a:pPr algn="l"/>
                      <a:r>
                        <a:rPr lang="en-GB" sz="1700" b="1" i="1" dirty="0" smtClean="0"/>
                        <a:t>Funding</a:t>
                      </a:r>
                      <a:endParaRPr lang="es-ES" sz="1700" b="1" i="1" dirty="0"/>
                    </a:p>
                  </a:txBody>
                  <a:tcPr anchor="ctr">
                    <a:solidFill>
                      <a:schemeClr val="accent1">
                        <a:lumMod val="20000"/>
                        <a:lumOff val="80000"/>
                      </a:schemeClr>
                    </a:solidFill>
                  </a:tcPr>
                </a:tc>
                <a:tc>
                  <a:txBody>
                    <a:bodyPr/>
                    <a:lstStyle/>
                    <a:p>
                      <a:pPr marL="177800" indent="-177800">
                        <a:buFont typeface="Arial" pitchFamily="34" charset="0"/>
                        <a:buChar char="•"/>
                      </a:pPr>
                      <a:r>
                        <a:rPr lang="en-GB" sz="1700" baseline="0" dirty="0" smtClean="0"/>
                        <a:t>Can raise loan capital </a:t>
                      </a:r>
                      <a:r>
                        <a:rPr lang="en-GB" sz="1700" b="1" u="sng" baseline="0" dirty="0" smtClean="0"/>
                        <a:t>and can apply for funding streams available to charities</a:t>
                      </a:r>
                    </a:p>
                    <a:p>
                      <a:pPr marL="177800" indent="-177800">
                        <a:buFont typeface="Arial" pitchFamily="34" charset="0"/>
                        <a:buChar char="•"/>
                      </a:pPr>
                      <a:r>
                        <a:rPr lang="en-GB" sz="1700" baseline="0" dirty="0" smtClean="0"/>
                        <a:t>Cannot raise share capital</a:t>
                      </a:r>
                      <a:endParaRPr lang="es-ES" sz="1700" dirty="0"/>
                    </a:p>
                  </a:txBody>
                  <a:tcPr anchor="ctr">
                    <a:solidFill>
                      <a:schemeClr val="accent1">
                        <a:lumMod val="20000"/>
                        <a:lumOff val="80000"/>
                      </a:schemeClr>
                    </a:solidFill>
                  </a:tcPr>
                </a:tc>
              </a:tr>
              <a:tr h="1131691">
                <a:tc>
                  <a:txBody>
                    <a:bodyPr/>
                    <a:lstStyle/>
                    <a:p>
                      <a:pPr algn="l"/>
                      <a:r>
                        <a:rPr lang="en-GB" sz="1700" b="1" i="1" dirty="0" smtClean="0"/>
                        <a:t>Governance &amp; Control</a:t>
                      </a:r>
                      <a:endParaRPr lang="es-ES" sz="1700" b="1" i="1" dirty="0"/>
                    </a:p>
                  </a:txBody>
                  <a:tcPr anchor="ctr">
                    <a:solidFill>
                      <a:schemeClr val="tx2">
                        <a:lumMod val="20000"/>
                        <a:lumOff val="80000"/>
                      </a:schemeClr>
                    </a:solidFill>
                  </a:tcPr>
                </a:tc>
                <a:tc>
                  <a:txBody>
                    <a:bodyPr/>
                    <a:lstStyle/>
                    <a:p>
                      <a:pPr marL="177800" indent="-177800">
                        <a:buFont typeface="Arial" pitchFamily="34" charset="0"/>
                        <a:buChar char="•"/>
                      </a:pPr>
                      <a:r>
                        <a:rPr lang="en-GB" sz="1700" dirty="0" smtClean="0"/>
                        <a:t>Articles</a:t>
                      </a:r>
                      <a:r>
                        <a:rPr lang="en-GB" sz="1700" baseline="0" dirty="0" smtClean="0"/>
                        <a:t> of Assoc/Guarantors agreement</a:t>
                      </a:r>
                      <a:endParaRPr lang="en-GB" sz="1700" dirty="0" smtClean="0"/>
                    </a:p>
                    <a:p>
                      <a:pPr marL="177800" indent="-177800">
                        <a:buFont typeface="Arial" pitchFamily="34" charset="0"/>
                        <a:buChar char="•"/>
                      </a:pPr>
                      <a:r>
                        <a:rPr lang="en-GB" sz="1700" dirty="0" smtClean="0"/>
                        <a:t>Schools can have Board membership</a:t>
                      </a:r>
                    </a:p>
                    <a:p>
                      <a:pPr marL="177800" indent="-177800">
                        <a:buFont typeface="Arial" pitchFamily="34" charset="0"/>
                        <a:buChar char="•"/>
                      </a:pPr>
                      <a:r>
                        <a:rPr lang="en-GB" sz="1700" b="1" u="sng" dirty="0" smtClean="0"/>
                        <a:t>Trustees must act in best interests of charity</a:t>
                      </a:r>
                      <a:endParaRPr lang="es-ES" sz="1700" b="1" u="sng" dirty="0"/>
                    </a:p>
                  </a:txBody>
                  <a:tcPr anchor="ctr">
                    <a:solidFill>
                      <a:schemeClr val="tx2">
                        <a:lumMod val="20000"/>
                        <a:lumOff val="80000"/>
                      </a:schemeClr>
                    </a:solidFill>
                  </a:tcPr>
                </a:tc>
              </a:tr>
              <a:tr h="1371600">
                <a:tc>
                  <a:txBody>
                    <a:bodyPr/>
                    <a:lstStyle/>
                    <a:p>
                      <a:pPr algn="l"/>
                      <a:r>
                        <a:rPr lang="en-GB" sz="1700" b="1" i="1" dirty="0" smtClean="0"/>
                        <a:t>Taxation</a:t>
                      </a:r>
                      <a:r>
                        <a:rPr lang="en-GB" sz="1700" b="1" i="1" baseline="0" dirty="0" smtClean="0"/>
                        <a:t> (CT &amp; VAT)</a:t>
                      </a:r>
                      <a:endParaRPr lang="es-ES" sz="1700" b="1" i="1" dirty="0"/>
                    </a:p>
                  </a:txBody>
                  <a:tcPr anchor="ctr">
                    <a:solidFill>
                      <a:schemeClr val="accent1">
                        <a:lumMod val="20000"/>
                        <a:lumOff val="80000"/>
                      </a:schemeClr>
                    </a:solidFill>
                  </a:tcPr>
                </a:tc>
                <a:tc>
                  <a:txBody>
                    <a:bodyPr/>
                    <a:lstStyle/>
                    <a:p>
                      <a:pPr marL="177800" indent="-177800">
                        <a:buFont typeface="Arial" pitchFamily="34" charset="0"/>
                        <a:buChar char="•"/>
                      </a:pPr>
                      <a:r>
                        <a:rPr lang="en-GB" sz="1700" b="1" u="sng" dirty="0" smtClean="0"/>
                        <a:t>No </a:t>
                      </a:r>
                      <a:r>
                        <a:rPr lang="en-GB" sz="1700" b="1" u="sng" dirty="0" err="1" smtClean="0"/>
                        <a:t>corp</a:t>
                      </a:r>
                      <a:r>
                        <a:rPr lang="en-GB" sz="1700" b="1" u="sng" baseline="0" dirty="0" smtClean="0"/>
                        <a:t> tax</a:t>
                      </a:r>
                      <a:r>
                        <a:rPr lang="en-GB" sz="1700" b="1" u="sng" dirty="0" smtClean="0"/>
                        <a:t> on surplus in NewCo</a:t>
                      </a:r>
                      <a:r>
                        <a:rPr lang="en-GB" sz="1700" baseline="0" dirty="0" smtClean="0"/>
                        <a:t>. Trading must be through subsidiary that will pay CT, but can gift aid to NewCo to remove tax liability</a:t>
                      </a:r>
                    </a:p>
                    <a:p>
                      <a:pPr marL="177800" indent="-177800">
                        <a:buFont typeface="Arial" pitchFamily="34" charset="0"/>
                        <a:buChar char="•"/>
                      </a:pPr>
                      <a:r>
                        <a:rPr lang="en-GB" sz="1700" baseline="0" dirty="0" smtClean="0"/>
                        <a:t>Irrecoverable VAT could be additional cost</a:t>
                      </a:r>
                    </a:p>
                    <a:p>
                      <a:pPr marL="177800" indent="-177800">
                        <a:buFont typeface="Arial" pitchFamily="34" charset="0"/>
                        <a:buChar char="•"/>
                      </a:pPr>
                      <a:r>
                        <a:rPr lang="en-GB" sz="1700" b="1" u="sng" baseline="0" dirty="0" smtClean="0"/>
                        <a:t>Possible business rates benefits</a:t>
                      </a:r>
                      <a:endParaRPr lang="es-ES" sz="1700" b="1" u="sng" dirty="0"/>
                    </a:p>
                  </a:txBody>
                  <a:tcPr anchor="ctr">
                    <a:solidFill>
                      <a:schemeClr val="accent1">
                        <a:lumMod val="20000"/>
                        <a:lumOff val="80000"/>
                      </a:schemeClr>
                    </a:solidFill>
                  </a:tcPr>
                </a:tc>
              </a:tr>
              <a:tr h="917416">
                <a:tc>
                  <a:txBody>
                    <a:bodyPr/>
                    <a:lstStyle/>
                    <a:p>
                      <a:pPr algn="l"/>
                      <a:r>
                        <a:rPr lang="en-GB" sz="1700" b="1" i="1" dirty="0" smtClean="0"/>
                        <a:t>“Return” to owners</a:t>
                      </a:r>
                      <a:endParaRPr lang="es-ES" sz="1700" b="1" i="1" dirty="0"/>
                    </a:p>
                  </a:txBody>
                  <a:tcPr anchor="ctr">
                    <a:solidFill>
                      <a:schemeClr val="tx2">
                        <a:lumMod val="20000"/>
                        <a:lumOff val="80000"/>
                      </a:schemeClr>
                    </a:solidFill>
                  </a:tcPr>
                </a:tc>
                <a:tc>
                  <a:txBody>
                    <a:bodyPr/>
                    <a:lstStyle/>
                    <a:p>
                      <a:pPr marL="177800" indent="-177800" algn="l">
                        <a:buFont typeface="Arial" pitchFamily="34" charset="0"/>
                        <a:buChar char="•"/>
                      </a:pPr>
                      <a:r>
                        <a:rPr lang="en-GB" sz="1700" dirty="0" smtClean="0"/>
                        <a:t>NewCo Cannot</a:t>
                      </a:r>
                      <a:r>
                        <a:rPr lang="en-GB" sz="1700" baseline="0" dirty="0" smtClean="0"/>
                        <a:t> make dividend distributions</a:t>
                      </a:r>
                    </a:p>
                    <a:p>
                      <a:pPr marL="177800" indent="-177800" algn="l">
                        <a:buFont typeface="Arial" pitchFamily="34" charset="0"/>
                        <a:buChar char="•"/>
                      </a:pPr>
                      <a:r>
                        <a:rPr lang="en-GB" sz="1700" baseline="0" dirty="0" smtClean="0"/>
                        <a:t>Making returns to contributors is difficult</a:t>
                      </a:r>
                      <a:endParaRPr lang="es-ES" sz="1700" dirty="0"/>
                    </a:p>
                  </a:txBody>
                  <a:tcPr anchor="ctr">
                    <a:solidFill>
                      <a:schemeClr val="tx2">
                        <a:lumMod val="20000"/>
                        <a:lumOff val="80000"/>
                      </a:schemeClr>
                    </a:solidFill>
                  </a:tcPr>
                </a:tc>
              </a:tr>
              <a:tr h="654613">
                <a:tc>
                  <a:txBody>
                    <a:bodyPr/>
                    <a:lstStyle/>
                    <a:p>
                      <a:pPr algn="l"/>
                      <a:r>
                        <a:rPr lang="en-GB" sz="1700" b="1" i="1" dirty="0" smtClean="0"/>
                        <a:t>Regulation</a:t>
                      </a:r>
                      <a:endParaRPr lang="es-ES" sz="1700" b="1" i="1" dirty="0"/>
                    </a:p>
                  </a:txBody>
                  <a:tcPr anchor="ctr">
                    <a:solidFill>
                      <a:schemeClr val="accent1">
                        <a:lumMod val="20000"/>
                        <a:lumOff val="80000"/>
                      </a:schemeClr>
                    </a:solidFill>
                  </a:tcPr>
                </a:tc>
                <a:tc>
                  <a:txBody>
                    <a:bodyPr/>
                    <a:lstStyle/>
                    <a:p>
                      <a:pPr marL="177800" indent="-177800" algn="l" defTabSz="914400" rtl="0" eaLnBrk="1" latinLnBrk="0" hangingPunct="1">
                        <a:buFont typeface="Arial" panose="020B0604020202020204" pitchFamily="34" charset="0"/>
                        <a:buChar char="•"/>
                      </a:pPr>
                      <a:r>
                        <a:rPr lang="es-ES" sz="1700" kern="1200" dirty="0" smtClean="0">
                          <a:solidFill>
                            <a:schemeClr val="dk1"/>
                          </a:solidFill>
                          <a:latin typeface="+mn-lt"/>
                          <a:ea typeface="+mn-ea"/>
                          <a:cs typeface="+mn-cs"/>
                        </a:rPr>
                        <a:t>Companies House, HMRC, </a:t>
                      </a:r>
                      <a:r>
                        <a:rPr lang="es-ES" sz="1700" b="1" u="sng" kern="1200" dirty="0" smtClean="0">
                          <a:solidFill>
                            <a:schemeClr val="dk1"/>
                          </a:solidFill>
                          <a:latin typeface="+mn-lt"/>
                          <a:ea typeface="+mn-ea"/>
                          <a:cs typeface="+mn-cs"/>
                        </a:rPr>
                        <a:t>Charities Commission,</a:t>
                      </a:r>
                      <a:r>
                        <a:rPr lang="es-ES" sz="1700" kern="1200" dirty="0" smtClean="0">
                          <a:solidFill>
                            <a:schemeClr val="dk1"/>
                          </a:solidFill>
                          <a:latin typeface="+mn-lt"/>
                          <a:ea typeface="+mn-ea"/>
                          <a:cs typeface="+mn-cs"/>
                        </a:rPr>
                        <a:t> other advisors particularly tax, legal &amp;</a:t>
                      </a:r>
                      <a:r>
                        <a:rPr lang="es-ES" sz="1700" kern="1200" baseline="0" dirty="0" smtClean="0">
                          <a:solidFill>
                            <a:schemeClr val="dk1"/>
                          </a:solidFill>
                          <a:latin typeface="+mn-lt"/>
                          <a:ea typeface="+mn-ea"/>
                          <a:cs typeface="+mn-cs"/>
                        </a:rPr>
                        <a:t> pensions</a:t>
                      </a:r>
                      <a:endParaRPr lang="es-ES" sz="1700" kern="1200" dirty="0">
                        <a:solidFill>
                          <a:schemeClr val="dk1"/>
                        </a:solidFill>
                        <a:latin typeface="+mn-lt"/>
                        <a:ea typeface="+mn-ea"/>
                        <a:cs typeface="+mn-cs"/>
                      </a:endParaRPr>
                    </a:p>
                  </a:txBody>
                  <a:tcPr anchor="ctr">
                    <a:solidFill>
                      <a:schemeClr val="accent1">
                        <a:lumMod val="20000"/>
                        <a:lumOff val="80000"/>
                      </a:schemeClr>
                    </a:solidFill>
                  </a:tcPr>
                </a:tc>
              </a:tr>
            </a:tbl>
          </a:graphicData>
        </a:graphic>
      </p:graphicFrame>
      <p:sp>
        <p:nvSpPr>
          <p:cNvPr id="3" name="Rounded Rectangle 2"/>
          <p:cNvSpPr/>
          <p:nvPr/>
        </p:nvSpPr>
        <p:spPr>
          <a:xfrm>
            <a:off x="364853" y="1888058"/>
            <a:ext cx="2880000" cy="1080000"/>
          </a:xfrm>
          <a:prstGeom prst="roundRect">
            <a:avLst/>
          </a:prstGeom>
          <a:ln/>
        </p:spPr>
        <p:style>
          <a:lnRef idx="3">
            <a:schemeClr val="lt1"/>
          </a:lnRef>
          <a:fillRef idx="1">
            <a:schemeClr val="accent1"/>
          </a:fillRef>
          <a:effectRef idx="1">
            <a:schemeClr val="accent1"/>
          </a:effectRef>
          <a:fontRef idx="minor">
            <a:schemeClr val="lt1"/>
          </a:fontRef>
        </p:style>
        <p:txBody>
          <a:bodyPr rtlCol="0" anchor="ctr"/>
          <a:lstStyle/>
          <a:p>
            <a:pPr algn="ctr" defTabSz="711200">
              <a:lnSpc>
                <a:spcPct val="90000"/>
              </a:lnSpc>
              <a:spcAft>
                <a:spcPct val="35000"/>
              </a:spcAft>
            </a:pPr>
            <a:r>
              <a:rPr lang="en-GB" sz="1700" b="1" dirty="0">
                <a:solidFill>
                  <a:prstClr val="white"/>
                </a:solidFill>
              </a:rPr>
              <a:t>Company Limited by </a:t>
            </a:r>
            <a:r>
              <a:rPr lang="en-GB" sz="1700" b="1" dirty="0" smtClean="0">
                <a:solidFill>
                  <a:prstClr val="white"/>
                </a:solidFill>
              </a:rPr>
              <a:t>Guarantee (NewCo)</a:t>
            </a:r>
            <a:endParaRPr lang="en-GB" sz="1700" b="1" dirty="0">
              <a:solidFill>
                <a:prstClr val="white"/>
              </a:solidFill>
            </a:endParaRPr>
          </a:p>
          <a:p>
            <a:pPr algn="ctr" defTabSz="711200">
              <a:lnSpc>
                <a:spcPct val="90000"/>
              </a:lnSpc>
              <a:spcAft>
                <a:spcPct val="35000"/>
              </a:spcAft>
            </a:pPr>
            <a:r>
              <a:rPr lang="en-GB" sz="1700" b="1" dirty="0">
                <a:solidFill>
                  <a:prstClr val="white"/>
                </a:solidFill>
              </a:rPr>
              <a:t>(Charity Status</a:t>
            </a:r>
            <a:r>
              <a:rPr lang="en-GB" sz="1700" b="1" dirty="0" smtClean="0">
                <a:solidFill>
                  <a:prstClr val="white"/>
                </a:solidFill>
              </a:rPr>
              <a:t>)</a:t>
            </a:r>
            <a:endParaRPr lang="es-ES" sz="1700" b="1" dirty="0">
              <a:solidFill>
                <a:prstClr val="white"/>
              </a:solidFill>
            </a:endParaRPr>
          </a:p>
        </p:txBody>
      </p:sp>
      <p:sp>
        <p:nvSpPr>
          <p:cNvPr id="4" name="TextBox 3"/>
          <p:cNvSpPr txBox="1"/>
          <p:nvPr/>
        </p:nvSpPr>
        <p:spPr>
          <a:xfrm>
            <a:off x="89326" y="4379506"/>
            <a:ext cx="3600400" cy="1908215"/>
          </a:xfrm>
          <a:prstGeom prst="rect">
            <a:avLst/>
          </a:prstGeom>
          <a:noFill/>
        </p:spPr>
        <p:txBody>
          <a:bodyPr wrap="square" rtlCol="0">
            <a:spAutoFit/>
          </a:bodyPr>
          <a:lstStyle/>
          <a:p>
            <a:r>
              <a:rPr lang="en-GB" sz="1600" b="1" dirty="0" smtClean="0">
                <a:solidFill>
                  <a:prstClr val="black"/>
                </a:solidFill>
              </a:rPr>
              <a:t>Legal have confirmed</a:t>
            </a:r>
          </a:p>
          <a:p>
            <a:endParaRPr lang="en-GB" sz="400" dirty="0" smtClean="0">
              <a:solidFill>
                <a:prstClr val="black"/>
              </a:solidFill>
            </a:endParaRPr>
          </a:p>
          <a:p>
            <a:pPr marL="180975" indent="-180975">
              <a:buClr>
                <a:srgbClr val="0070C0"/>
              </a:buClr>
              <a:buSzPct val="125000"/>
              <a:buFont typeface="Arial" panose="020B0604020202020204" pitchFamily="34" charset="0"/>
              <a:buChar char="•"/>
            </a:pPr>
            <a:r>
              <a:rPr lang="en-GB" sz="1400" dirty="0">
                <a:solidFill>
                  <a:prstClr val="black"/>
                </a:solidFill>
              </a:rPr>
              <a:t>Teckal compliance i.e. guarantors can award work to </a:t>
            </a:r>
            <a:r>
              <a:rPr lang="en-GB" sz="1400" i="1" dirty="0">
                <a:solidFill>
                  <a:prstClr val="black"/>
                </a:solidFill>
              </a:rPr>
              <a:t>NewCo</a:t>
            </a:r>
            <a:r>
              <a:rPr lang="en-GB" sz="1400" dirty="0">
                <a:solidFill>
                  <a:prstClr val="black"/>
                </a:solidFill>
              </a:rPr>
              <a:t> without public procurement process</a:t>
            </a:r>
          </a:p>
          <a:p>
            <a:pPr marL="180975" indent="-180975">
              <a:buClr>
                <a:srgbClr val="0070C0"/>
              </a:buClr>
              <a:buSzPct val="125000"/>
              <a:buFont typeface="Arial" panose="020B0604020202020204" pitchFamily="34" charset="0"/>
              <a:buChar char="•"/>
            </a:pPr>
            <a:r>
              <a:rPr lang="en-GB" sz="1400" i="1" dirty="0">
                <a:solidFill>
                  <a:prstClr val="black"/>
                </a:solidFill>
              </a:rPr>
              <a:t>NewCo</a:t>
            </a:r>
            <a:r>
              <a:rPr lang="en-GB" sz="1400" dirty="0">
                <a:solidFill>
                  <a:prstClr val="black"/>
                </a:solidFill>
              </a:rPr>
              <a:t> can purchase services from KCC/schools without proct process</a:t>
            </a:r>
          </a:p>
          <a:p>
            <a:pPr marL="180975" indent="-180975">
              <a:buClr>
                <a:srgbClr val="0070C0"/>
              </a:buClr>
              <a:buSzPct val="125000"/>
              <a:buFont typeface="Arial" panose="020B0604020202020204" pitchFamily="34" charset="0"/>
              <a:buChar char="•"/>
            </a:pPr>
            <a:r>
              <a:rPr lang="en-GB" sz="1400" i="1" dirty="0">
                <a:solidFill>
                  <a:prstClr val="black"/>
                </a:solidFill>
              </a:rPr>
              <a:t>NewCo</a:t>
            </a:r>
            <a:r>
              <a:rPr lang="en-GB" sz="1400" dirty="0">
                <a:solidFill>
                  <a:prstClr val="black"/>
                </a:solidFill>
              </a:rPr>
              <a:t> can undertake statutory functions on behalf of KCC</a:t>
            </a:r>
          </a:p>
        </p:txBody>
      </p:sp>
      <p:sp>
        <p:nvSpPr>
          <p:cNvPr id="16" name="Title 1"/>
          <p:cNvSpPr>
            <a:spLocks noGrp="1"/>
          </p:cNvSpPr>
          <p:nvPr>
            <p:ph type="title" idx="4294967295"/>
          </p:nvPr>
        </p:nvSpPr>
        <p:spPr>
          <a:xfrm>
            <a:off x="0" y="-14288"/>
            <a:ext cx="8229600" cy="898526"/>
          </a:xfrm>
        </p:spPr>
        <p:txBody>
          <a:bodyPr>
            <a:normAutofit/>
          </a:bodyPr>
          <a:lstStyle/>
          <a:p>
            <a:pPr algn="l"/>
            <a:r>
              <a:rPr lang="en-GB" sz="3200" b="1" dirty="0" smtClean="0">
                <a:solidFill>
                  <a:srgbClr val="4283C4"/>
                </a:solidFill>
                <a:latin typeface="Arial" panose="020B0604020202020204" pitchFamily="34" charset="0"/>
                <a:cs typeface="Arial" panose="020B0604020202020204" pitchFamily="34" charset="0"/>
              </a:rPr>
              <a:t>Vehicle Option 3</a:t>
            </a:r>
            <a:endParaRPr lang="en-GB" sz="3200" b="1" dirty="0">
              <a:solidFill>
                <a:srgbClr val="4283C4"/>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736607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576262" y="274638"/>
            <a:ext cx="8228013" cy="1141412"/>
          </a:xfrm>
        </p:spPr>
        <p:txBody>
          <a:bodyPr>
            <a:normAutofit/>
          </a:bodyPr>
          <a:lstStyle/>
          <a:p>
            <a:pPr algn="l"/>
            <a:r>
              <a:rPr lang="en-GB" sz="3200" b="1" dirty="0" smtClean="0">
                <a:solidFill>
                  <a:srgbClr val="0070C0"/>
                </a:solidFill>
                <a:latin typeface="Arial" panose="020B0604020202020204" pitchFamily="34" charset="0"/>
                <a:cs typeface="Arial" panose="020B0604020202020204" pitchFamily="34" charset="0"/>
              </a:rPr>
              <a:t>Key priorities and service developments</a:t>
            </a:r>
            <a:endParaRPr lang="en-GB" sz="3200" b="1" dirty="0">
              <a:solidFill>
                <a:srgbClr val="0070C0"/>
              </a:solidFill>
              <a:latin typeface="Arial" panose="020B0604020202020204" pitchFamily="34" charset="0"/>
              <a:cs typeface="Arial" panose="020B0604020202020204" pitchFamily="34" charset="0"/>
            </a:endParaRPr>
          </a:p>
        </p:txBody>
      </p:sp>
      <p:sp>
        <p:nvSpPr>
          <p:cNvPr id="6" name="Subtitle 2"/>
          <p:cNvSpPr txBox="1">
            <a:spLocks/>
          </p:cNvSpPr>
          <p:nvPr/>
        </p:nvSpPr>
        <p:spPr>
          <a:xfrm>
            <a:off x="576262" y="1190936"/>
            <a:ext cx="7848872" cy="4418293"/>
          </a:xfrm>
          <a:prstGeom prst="rect">
            <a:avLst/>
          </a:prstGeom>
        </p:spPr>
        <p:txBody>
          <a:bodyPr/>
          <a:lstStyle>
            <a:lvl1pPr marL="341313" indent="-341313" algn="l" defTabSz="449263" rtl="0" eaLnBrk="0" fontAlgn="base" hangingPunct="0">
              <a:lnSpc>
                <a:spcPct val="93000"/>
              </a:lnSpc>
              <a:spcBef>
                <a:spcPts val="800"/>
              </a:spcBef>
              <a:spcAft>
                <a:spcPct val="0"/>
              </a:spcAft>
              <a:buClr>
                <a:srgbClr val="000000"/>
              </a:buClr>
              <a:buSzPct val="100000"/>
              <a:buFont typeface="Arial" charset="0"/>
              <a:buChar char="•"/>
              <a:defRPr sz="3200">
                <a:solidFill>
                  <a:srgbClr val="000000"/>
                </a:solidFill>
                <a:latin typeface="+mn-lt"/>
                <a:ea typeface="ＭＳ Ｐゴシック" charset="0"/>
                <a:cs typeface="+mn-cs"/>
              </a:defRPr>
            </a:lvl1pPr>
            <a:lvl2pPr marL="741363" indent="-284163" algn="l" defTabSz="449263" rtl="0" eaLnBrk="0" fontAlgn="base" hangingPunct="0">
              <a:lnSpc>
                <a:spcPct val="93000"/>
              </a:lnSpc>
              <a:spcBef>
                <a:spcPts val="700"/>
              </a:spcBef>
              <a:spcAft>
                <a:spcPct val="0"/>
              </a:spcAft>
              <a:buClr>
                <a:srgbClr val="000000"/>
              </a:buClr>
              <a:buSzPct val="100000"/>
              <a:buFont typeface="Arial" charset="0"/>
              <a:buChar char="–"/>
              <a:defRPr sz="2800">
                <a:solidFill>
                  <a:srgbClr val="000000"/>
                </a:solidFill>
                <a:latin typeface="+mn-lt"/>
                <a:ea typeface="+mn-ea"/>
                <a:cs typeface="+mn-cs"/>
              </a:defRPr>
            </a:lvl2pPr>
            <a:lvl3pPr marL="1143000" indent="-228600" algn="l" defTabSz="449263" rtl="0" eaLnBrk="0" fontAlgn="base" hangingPunct="0">
              <a:lnSpc>
                <a:spcPct val="93000"/>
              </a:lnSpc>
              <a:spcBef>
                <a:spcPts val="600"/>
              </a:spcBef>
              <a:spcAft>
                <a:spcPct val="0"/>
              </a:spcAft>
              <a:buClr>
                <a:srgbClr val="000000"/>
              </a:buClr>
              <a:buSzPct val="100000"/>
              <a:buFont typeface="Arial" charset="0"/>
              <a:buChar char="•"/>
              <a:defRPr sz="2400">
                <a:solidFill>
                  <a:srgbClr val="000000"/>
                </a:solidFill>
                <a:latin typeface="+mn-lt"/>
                <a:ea typeface="+mn-ea"/>
                <a:cs typeface="+mn-cs"/>
              </a:defRPr>
            </a:lvl3pPr>
            <a:lvl4pPr marL="16002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4pPr>
            <a:lvl5pPr marL="2057400" indent="-228600" algn="l" defTabSz="449263" rtl="0" eaLnBrk="0" fontAlgn="base" hangingPunct="0">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5pPr>
            <a:lvl6pPr marL="25146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6pPr>
            <a:lvl7pPr marL="29718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7pPr>
            <a:lvl8pPr marL="34290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8pPr>
            <a:lvl9pPr marL="3886200" indent="-228600" algn="l" defTabSz="449263" rtl="0" fontAlgn="base">
              <a:lnSpc>
                <a:spcPct val="93000"/>
              </a:lnSpc>
              <a:spcBef>
                <a:spcPts val="500"/>
              </a:spcBef>
              <a:spcAft>
                <a:spcPct val="0"/>
              </a:spcAft>
              <a:buClr>
                <a:srgbClr val="000000"/>
              </a:buClr>
              <a:buSzPct val="100000"/>
              <a:buFont typeface="Arial" charset="0"/>
              <a:buChar char="»"/>
              <a:defRPr sz="2000">
                <a:solidFill>
                  <a:srgbClr val="000000"/>
                </a:solidFill>
                <a:latin typeface="+mn-lt"/>
                <a:ea typeface="+mn-ea"/>
                <a:cs typeface="+mn-cs"/>
              </a:defRPr>
            </a:lvl9pPr>
          </a:lstStyle>
          <a:p>
            <a:r>
              <a:rPr lang="en-GB" sz="2800" kern="0" dirty="0" smtClean="0"/>
              <a:t>EYPS Vision and Priorities for Improvement 2016 – 2019</a:t>
            </a:r>
          </a:p>
          <a:p>
            <a:r>
              <a:rPr lang="en-GB" sz="2800" kern="0" dirty="0" smtClean="0"/>
              <a:t>Vulnerable Learners Strategy</a:t>
            </a:r>
          </a:p>
          <a:p>
            <a:r>
              <a:rPr lang="en-GB" sz="2800" kern="0" dirty="0" smtClean="0"/>
              <a:t>NEETs Strategy</a:t>
            </a:r>
          </a:p>
          <a:p>
            <a:r>
              <a:rPr lang="en-GB" sz="2800" kern="0" dirty="0" smtClean="0"/>
              <a:t>Early Help Strategy and Three Year Plan</a:t>
            </a:r>
          </a:p>
          <a:p>
            <a:r>
              <a:rPr lang="en-GB" sz="2800" kern="0" dirty="0" smtClean="0"/>
              <a:t>Education Commissioning Plan Update</a:t>
            </a:r>
          </a:p>
          <a:p>
            <a:r>
              <a:rPr lang="en-GB" sz="2800" kern="0" dirty="0" smtClean="0"/>
              <a:t>School Improvement Strategy</a:t>
            </a:r>
          </a:p>
          <a:p>
            <a:r>
              <a:rPr lang="en-GB" sz="2800" kern="0" dirty="0" smtClean="0"/>
              <a:t>Government direction of travel in relation to </a:t>
            </a:r>
            <a:r>
              <a:rPr lang="en-GB" sz="2800" kern="0" dirty="0" err="1" smtClean="0"/>
              <a:t>Academisation</a:t>
            </a:r>
            <a:r>
              <a:rPr lang="en-GB" sz="2800" kern="0" dirty="0" smtClean="0"/>
              <a:t>, Education and Adoption Act, reductions in ESG and White Paper</a:t>
            </a:r>
          </a:p>
          <a:p>
            <a:endParaRPr lang="en-GB" sz="4000" kern="0" dirty="0" smtClean="0"/>
          </a:p>
          <a:p>
            <a:endParaRPr lang="en-GB" kern="0" dirty="0" smtClean="0"/>
          </a:p>
          <a:p>
            <a:endParaRPr lang="en-GB" kern="0" dirty="0" smtClean="0"/>
          </a:p>
          <a:p>
            <a:pPr marL="0" indent="0">
              <a:buFont typeface="Arial" charset="0"/>
              <a:buNone/>
            </a:pPr>
            <a:endParaRPr lang="en-GB" sz="2800" kern="0" dirty="0" smtClean="0"/>
          </a:p>
          <a:p>
            <a:endParaRPr lang="en-GB" sz="2800" kern="0" dirty="0"/>
          </a:p>
          <a:p>
            <a:pPr marL="0" indent="0">
              <a:buFont typeface="Arial" charset="0"/>
              <a:buNone/>
            </a:pPr>
            <a:endParaRPr lang="en-GB" kern="0" dirty="0" smtClean="0"/>
          </a:p>
          <a:p>
            <a:endParaRPr lang="en-GB" kern="0" dirty="0" smtClean="0"/>
          </a:p>
          <a:p>
            <a:endParaRPr lang="en-GB" kern="0" dirty="0" smtClean="0"/>
          </a:p>
          <a:p>
            <a:endParaRPr lang="en-GB" kern="0" dirty="0" smtClean="0"/>
          </a:p>
          <a:p>
            <a:endParaRPr lang="en-GB" kern="0" dirty="0" smtClean="0"/>
          </a:p>
          <a:p>
            <a:pPr marL="457200" indent="-457200">
              <a:buFont typeface="Arial" panose="020B0604020202020204" pitchFamily="34" charset="0"/>
              <a:buChar char="•"/>
            </a:pPr>
            <a:endParaRPr lang="en-GB" kern="0" dirty="0"/>
          </a:p>
        </p:txBody>
      </p:sp>
      <p:pic>
        <p:nvPicPr>
          <p:cNvPr id="7" name="Picture 2" descr="C:\Documents and Settings\PlummO01\Desktop\KCC_Logo_New_2012_Framed.jpg"/>
          <p:cNvPicPr>
            <a:picLocks noChangeAspect="1" noChangeArrowheads="1"/>
          </p:cNvPicPr>
          <p:nvPr/>
        </p:nvPicPr>
        <p:blipFill>
          <a:blip r:embed="rId3" cstate="print"/>
          <a:srcRect/>
          <a:stretch>
            <a:fillRect/>
          </a:stretch>
        </p:blipFill>
        <p:spPr bwMode="auto">
          <a:xfrm>
            <a:off x="7380486" y="5826364"/>
            <a:ext cx="1223962" cy="819150"/>
          </a:xfrm>
          <a:prstGeom prst="rect">
            <a:avLst/>
          </a:prstGeom>
          <a:noFill/>
          <a:ln w="9525">
            <a:noFill/>
            <a:miter lim="800000"/>
            <a:headEnd/>
            <a:tailEnd/>
          </a:ln>
        </p:spPr>
      </p:pic>
      <p:cxnSp>
        <p:nvCxnSpPr>
          <p:cNvPr id="8" name="Straight Connector 6"/>
          <p:cNvCxnSpPr>
            <a:cxnSpLocks noChangeShapeType="1"/>
          </p:cNvCxnSpPr>
          <p:nvPr/>
        </p:nvCxnSpPr>
        <p:spPr bwMode="auto">
          <a:xfrm>
            <a:off x="576262" y="5794107"/>
            <a:ext cx="8027988" cy="0"/>
          </a:xfrm>
          <a:prstGeom prst="line">
            <a:avLst/>
          </a:prstGeom>
          <a:noFill/>
          <a:ln w="12700">
            <a:solidFill>
              <a:schemeClr val="tx1"/>
            </a:solidFill>
            <a:round/>
            <a:headEnd/>
            <a:tailEnd/>
          </a:ln>
        </p:spPr>
      </p:cxnSp>
    </p:spTree>
    <p:extLst>
      <p:ext uri="{BB962C8B-B14F-4D97-AF65-F5344CB8AC3E}">
        <p14:creationId xmlns:p14="http://schemas.microsoft.com/office/powerpoint/2010/main" val="24436982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0" y="152400"/>
            <a:ext cx="9144000" cy="684312"/>
          </a:xfrm>
        </p:spPr>
        <p:txBody>
          <a:bodyPr/>
          <a:lstStyle/>
          <a:p>
            <a:r>
              <a:rPr lang="en-GB" dirty="0" smtClean="0"/>
              <a:t>Governance</a:t>
            </a:r>
            <a:endParaRPr lang="en-GB" dirty="0"/>
          </a:p>
        </p:txBody>
      </p:sp>
      <p:sp>
        <p:nvSpPr>
          <p:cNvPr id="4" name="Rounded Rectangle 3"/>
          <p:cNvSpPr/>
          <p:nvPr/>
        </p:nvSpPr>
        <p:spPr>
          <a:xfrm>
            <a:off x="311229" y="1812978"/>
            <a:ext cx="3852428" cy="172819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prstClr val="white"/>
              </a:solidFill>
            </a:endParaRPr>
          </a:p>
        </p:txBody>
      </p:sp>
      <p:sp>
        <p:nvSpPr>
          <p:cNvPr id="5" name="Rounded Rectangle 4"/>
          <p:cNvSpPr/>
          <p:nvPr/>
        </p:nvSpPr>
        <p:spPr>
          <a:xfrm>
            <a:off x="4889309" y="1803936"/>
            <a:ext cx="3852428" cy="173723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7" name="Down Arrow 6"/>
          <p:cNvSpPr/>
          <p:nvPr/>
        </p:nvSpPr>
        <p:spPr>
          <a:xfrm rot="-2760000">
            <a:off x="2802217" y="3612167"/>
            <a:ext cx="619397" cy="7754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0" name="Down Arrow 9"/>
          <p:cNvSpPr/>
          <p:nvPr/>
        </p:nvSpPr>
        <p:spPr>
          <a:xfrm rot="10800000">
            <a:off x="6587701" y="1345268"/>
            <a:ext cx="248546" cy="429614"/>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5" name="Down Arrow 14"/>
          <p:cNvSpPr/>
          <p:nvPr/>
        </p:nvSpPr>
        <p:spPr>
          <a:xfrm rot="10800000">
            <a:off x="5962115" y="1343424"/>
            <a:ext cx="248546" cy="429614"/>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6" name="Down Arrow 15"/>
          <p:cNvSpPr/>
          <p:nvPr/>
        </p:nvSpPr>
        <p:spPr>
          <a:xfrm rot="2760000">
            <a:off x="5649587" y="3562188"/>
            <a:ext cx="625057" cy="875445"/>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17" name="Rectangle 16"/>
          <p:cNvSpPr/>
          <p:nvPr/>
        </p:nvSpPr>
        <p:spPr>
          <a:xfrm>
            <a:off x="1578895" y="1905132"/>
            <a:ext cx="1440160" cy="3600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prstClr val="white"/>
                </a:solidFill>
              </a:rPr>
              <a:t>Cabinet</a:t>
            </a:r>
            <a:endParaRPr lang="en-GB" dirty="0">
              <a:solidFill>
                <a:prstClr val="white"/>
              </a:solidFill>
            </a:endParaRPr>
          </a:p>
        </p:txBody>
      </p:sp>
      <p:sp>
        <p:nvSpPr>
          <p:cNvPr id="18" name="Rectangle 17"/>
          <p:cNvSpPr/>
          <p:nvPr/>
        </p:nvSpPr>
        <p:spPr>
          <a:xfrm>
            <a:off x="836531" y="2370938"/>
            <a:ext cx="3209173" cy="36024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prstClr val="white"/>
                </a:solidFill>
              </a:rPr>
              <a:t>Strategic Commissioning Board</a:t>
            </a:r>
            <a:endParaRPr lang="en-GB" dirty="0">
              <a:solidFill>
                <a:prstClr val="white"/>
              </a:solidFill>
            </a:endParaRPr>
          </a:p>
        </p:txBody>
      </p:sp>
      <p:sp>
        <p:nvSpPr>
          <p:cNvPr id="19" name="Rectangle 18"/>
          <p:cNvSpPr/>
          <p:nvPr/>
        </p:nvSpPr>
        <p:spPr>
          <a:xfrm>
            <a:off x="836531" y="2883839"/>
            <a:ext cx="3053201" cy="57180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prstClr val="white"/>
                </a:solidFill>
              </a:rPr>
              <a:t>Education Strategic </a:t>
            </a:r>
          </a:p>
          <a:p>
            <a:pPr algn="ctr"/>
            <a:r>
              <a:rPr lang="en-GB" dirty="0" smtClean="0">
                <a:solidFill>
                  <a:prstClr val="white"/>
                </a:solidFill>
              </a:rPr>
              <a:t>commissioning </a:t>
            </a:r>
            <a:r>
              <a:rPr lang="en-GB" dirty="0">
                <a:solidFill>
                  <a:prstClr val="white"/>
                </a:solidFill>
              </a:rPr>
              <a:t>board</a:t>
            </a:r>
          </a:p>
        </p:txBody>
      </p:sp>
      <p:sp>
        <p:nvSpPr>
          <p:cNvPr id="20" name="Rectangle 19"/>
          <p:cNvSpPr/>
          <p:nvPr/>
        </p:nvSpPr>
        <p:spPr>
          <a:xfrm>
            <a:off x="398506" y="2137114"/>
            <a:ext cx="360040" cy="118813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prstClr val="white"/>
                </a:solidFill>
              </a:rPr>
              <a:t>KCC</a:t>
            </a:r>
            <a:endParaRPr lang="en-GB" b="1" dirty="0">
              <a:solidFill>
                <a:prstClr val="white"/>
              </a:solidFill>
            </a:endParaRPr>
          </a:p>
        </p:txBody>
      </p:sp>
      <p:sp>
        <p:nvSpPr>
          <p:cNvPr id="21" name="Rectangle 20"/>
          <p:cNvSpPr/>
          <p:nvPr/>
        </p:nvSpPr>
        <p:spPr>
          <a:xfrm>
            <a:off x="5076056" y="2024843"/>
            <a:ext cx="288032" cy="1368152"/>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GB" b="1" dirty="0" smtClean="0">
                <a:solidFill>
                  <a:prstClr val="white"/>
                </a:solidFill>
              </a:rPr>
              <a:t>NEWCO</a:t>
            </a:r>
            <a:endParaRPr lang="en-GB" b="1" dirty="0">
              <a:solidFill>
                <a:prstClr val="white"/>
              </a:solidFill>
            </a:endParaRPr>
          </a:p>
        </p:txBody>
      </p:sp>
      <p:sp>
        <p:nvSpPr>
          <p:cNvPr id="27" name="Rectangle 26"/>
          <p:cNvSpPr/>
          <p:nvPr/>
        </p:nvSpPr>
        <p:spPr>
          <a:xfrm>
            <a:off x="5409508" y="2355147"/>
            <a:ext cx="2853478" cy="576064"/>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smtClean="0">
                <a:solidFill>
                  <a:prstClr val="white"/>
                </a:solidFill>
              </a:rPr>
              <a:t>Board of directors / trustees</a:t>
            </a:r>
          </a:p>
          <a:p>
            <a:pPr algn="ctr"/>
            <a:r>
              <a:rPr lang="en-GB" b="1" dirty="0" smtClean="0">
                <a:solidFill>
                  <a:prstClr val="white"/>
                </a:solidFill>
              </a:rPr>
              <a:t>Schools / KCC</a:t>
            </a:r>
            <a:endParaRPr lang="en-GB" b="1" dirty="0">
              <a:solidFill>
                <a:prstClr val="white"/>
              </a:solidFill>
            </a:endParaRPr>
          </a:p>
        </p:txBody>
      </p:sp>
      <p:sp>
        <p:nvSpPr>
          <p:cNvPr id="29" name="Rectangle 28"/>
          <p:cNvSpPr/>
          <p:nvPr/>
        </p:nvSpPr>
        <p:spPr>
          <a:xfrm>
            <a:off x="8337920" y="2024843"/>
            <a:ext cx="288032" cy="1368152"/>
          </a:xfrm>
          <a:prstGeom prst="rect">
            <a:avLst/>
          </a:prstGeom>
          <a:solidFill>
            <a:schemeClr val="accent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nchorCtr="1"/>
          <a:lstStyle/>
          <a:p>
            <a:pPr algn="ctr"/>
            <a:r>
              <a:rPr lang="en-GB" b="1" dirty="0" smtClean="0">
                <a:solidFill>
                  <a:prstClr val="white"/>
                </a:solidFill>
              </a:rPr>
              <a:t>NEWCO</a:t>
            </a:r>
            <a:endParaRPr lang="en-GB" b="1" dirty="0">
              <a:solidFill>
                <a:prstClr val="white"/>
              </a:solidFill>
            </a:endParaRPr>
          </a:p>
        </p:txBody>
      </p:sp>
      <p:sp>
        <p:nvSpPr>
          <p:cNvPr id="30" name="Rectangle 29"/>
          <p:cNvSpPr/>
          <p:nvPr/>
        </p:nvSpPr>
        <p:spPr>
          <a:xfrm>
            <a:off x="5509393" y="2995976"/>
            <a:ext cx="2755421" cy="459668"/>
          </a:xfrm>
          <a:prstGeom prst="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smtClean="0">
                <a:solidFill>
                  <a:prstClr val="white"/>
                </a:solidFill>
              </a:rPr>
              <a:t>Senior Management Team</a:t>
            </a:r>
            <a:endParaRPr lang="en-GB" dirty="0">
              <a:solidFill>
                <a:prstClr val="white"/>
              </a:solidFill>
            </a:endParaRPr>
          </a:p>
        </p:txBody>
      </p:sp>
      <p:sp>
        <p:nvSpPr>
          <p:cNvPr id="31" name="Rectangle 30"/>
          <p:cNvSpPr/>
          <p:nvPr/>
        </p:nvSpPr>
        <p:spPr>
          <a:xfrm>
            <a:off x="3650402" y="3829410"/>
            <a:ext cx="1765812" cy="1543806"/>
          </a:xfrm>
          <a:prstGeom prst="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0" lon="0" rev="3600000"/>
              </a:camera>
              <a:lightRig rig="threePt" dir="t"/>
            </a:scene3d>
          </a:bodyPr>
          <a:lstStyle/>
          <a:p>
            <a:pPr algn="ctr"/>
            <a:r>
              <a:rPr lang="en-GB" b="1" dirty="0" smtClean="0">
                <a:solidFill>
                  <a:prstClr val="white"/>
                </a:solidFill>
              </a:rPr>
              <a:t>CONTRACT</a:t>
            </a:r>
            <a:endParaRPr lang="en-GB" b="1" dirty="0">
              <a:solidFill>
                <a:prstClr val="white"/>
              </a:solidFill>
            </a:endParaRPr>
          </a:p>
        </p:txBody>
      </p:sp>
      <p:sp>
        <p:nvSpPr>
          <p:cNvPr id="32" name="Rectangle 31"/>
          <p:cNvSpPr/>
          <p:nvPr/>
        </p:nvSpPr>
        <p:spPr>
          <a:xfrm>
            <a:off x="5566522" y="1948437"/>
            <a:ext cx="2592288" cy="312474"/>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prstClr val="white"/>
                </a:solidFill>
              </a:rPr>
              <a:t>Delivering services</a:t>
            </a:r>
            <a:endParaRPr lang="en-GB" sz="2400" b="1" dirty="0">
              <a:solidFill>
                <a:prstClr val="white"/>
              </a:solidFill>
            </a:endParaRPr>
          </a:p>
        </p:txBody>
      </p:sp>
      <p:sp>
        <p:nvSpPr>
          <p:cNvPr id="3" name="Rounded Rectangle 2"/>
          <p:cNvSpPr/>
          <p:nvPr/>
        </p:nvSpPr>
        <p:spPr>
          <a:xfrm>
            <a:off x="5611909" y="966189"/>
            <a:ext cx="3280571" cy="377234"/>
          </a:xfrm>
          <a:prstGeom prst="roundRect">
            <a:avLst/>
          </a:prstGeom>
          <a:solidFill>
            <a:schemeClr val="accent3">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smtClean="0">
                <a:solidFill>
                  <a:prstClr val="white"/>
                </a:solidFill>
              </a:rPr>
              <a:t>Schools </a:t>
            </a:r>
            <a:r>
              <a:rPr lang="en-GB" sz="2000" b="1" dirty="0" smtClean="0">
                <a:solidFill>
                  <a:prstClr val="white"/>
                </a:solidFill>
              </a:rPr>
              <a:t>and other bodies</a:t>
            </a:r>
            <a:endParaRPr lang="en-GB" sz="2000" b="1" dirty="0">
              <a:solidFill>
                <a:prstClr val="white"/>
              </a:solidFill>
            </a:endParaRPr>
          </a:p>
        </p:txBody>
      </p:sp>
      <p:sp>
        <p:nvSpPr>
          <p:cNvPr id="28" name="Down Arrow 27"/>
          <p:cNvSpPr/>
          <p:nvPr/>
        </p:nvSpPr>
        <p:spPr>
          <a:xfrm rot="10800000">
            <a:off x="7235717" y="1345268"/>
            <a:ext cx="248546" cy="429614"/>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sp>
        <p:nvSpPr>
          <p:cNvPr id="33" name="Down Arrow 32"/>
          <p:cNvSpPr/>
          <p:nvPr/>
        </p:nvSpPr>
        <p:spPr>
          <a:xfrm rot="10800000">
            <a:off x="7812360" y="1345268"/>
            <a:ext cx="248546" cy="429614"/>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prstClr val="white"/>
              </a:solidFill>
            </a:endParaRPr>
          </a:p>
        </p:txBody>
      </p:sp>
      <p:cxnSp>
        <p:nvCxnSpPr>
          <p:cNvPr id="9" name="Straight Connector 8"/>
          <p:cNvCxnSpPr/>
          <p:nvPr/>
        </p:nvCxnSpPr>
        <p:spPr>
          <a:xfrm>
            <a:off x="4533308" y="836712"/>
            <a:ext cx="0" cy="28083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647210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03648" y="1131887"/>
            <a:ext cx="6696744" cy="4594225"/>
          </a:xfrm>
          <a:prstGeom prst="rect">
            <a:avLst/>
          </a:prstGeom>
          <a:noFill/>
          <a:ln>
            <a:noFill/>
          </a:ln>
        </p:spPr>
      </p:pic>
    </p:spTree>
    <p:extLst>
      <p:ext uri="{BB962C8B-B14F-4D97-AF65-F5344CB8AC3E}">
        <p14:creationId xmlns:p14="http://schemas.microsoft.com/office/powerpoint/2010/main" val="376807352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Timetable</a:t>
            </a:r>
            <a:endParaRPr lang="en-GB" dirty="0"/>
          </a:p>
        </p:txBody>
      </p:sp>
      <p:sp>
        <p:nvSpPr>
          <p:cNvPr id="3" name="Content Placeholder 2"/>
          <p:cNvSpPr>
            <a:spLocks noGrp="1"/>
          </p:cNvSpPr>
          <p:nvPr>
            <p:ph idx="1"/>
          </p:nvPr>
        </p:nvSpPr>
        <p:spPr>
          <a:xfrm>
            <a:off x="457200" y="1600200"/>
            <a:ext cx="8363272" cy="4525963"/>
          </a:xfrm>
        </p:spPr>
        <p:txBody>
          <a:bodyPr/>
          <a:lstStyle/>
          <a:p>
            <a:pPr lvl="0"/>
            <a:r>
              <a:rPr lang="en-GB" dirty="0"/>
              <a:t>March 2016 – </a:t>
            </a:r>
            <a:r>
              <a:rPr lang="en-GB" dirty="0" smtClean="0"/>
              <a:t>outline business case</a:t>
            </a:r>
            <a:endParaRPr lang="en-GB" dirty="0"/>
          </a:p>
          <a:p>
            <a:pPr lvl="0"/>
            <a:r>
              <a:rPr lang="en-GB" dirty="0"/>
              <a:t>June 2016 – </a:t>
            </a:r>
            <a:r>
              <a:rPr lang="en-GB" dirty="0" smtClean="0"/>
              <a:t>first </a:t>
            </a:r>
            <a:r>
              <a:rPr lang="en-GB" dirty="0"/>
              <a:t>draft of full </a:t>
            </a:r>
            <a:r>
              <a:rPr lang="en-GB" dirty="0" smtClean="0"/>
              <a:t>business case</a:t>
            </a:r>
            <a:endParaRPr lang="en-GB" dirty="0"/>
          </a:p>
          <a:p>
            <a:pPr lvl="0"/>
            <a:r>
              <a:rPr lang="en-GB" dirty="0"/>
              <a:t>August 2016 – </a:t>
            </a:r>
            <a:r>
              <a:rPr lang="en-GB" dirty="0" smtClean="0"/>
              <a:t>final business case</a:t>
            </a:r>
            <a:endParaRPr lang="en-GB" dirty="0"/>
          </a:p>
          <a:p>
            <a:pPr lvl="0"/>
            <a:r>
              <a:rPr lang="en-GB" dirty="0" smtClean="0"/>
              <a:t>October </a:t>
            </a:r>
            <a:r>
              <a:rPr lang="en-GB" dirty="0"/>
              <a:t>2016 – </a:t>
            </a:r>
            <a:r>
              <a:rPr lang="en-GB" dirty="0" smtClean="0"/>
              <a:t>KCC “decision” </a:t>
            </a:r>
            <a:r>
              <a:rPr lang="en-GB" dirty="0"/>
              <a:t>for establishment of </a:t>
            </a:r>
            <a:r>
              <a:rPr lang="en-GB" dirty="0" smtClean="0"/>
              <a:t>alternative service delivery vehicle (ASDV)</a:t>
            </a:r>
            <a:endParaRPr lang="en-GB" dirty="0"/>
          </a:p>
          <a:p>
            <a:pPr lvl="0"/>
            <a:r>
              <a:rPr lang="en-GB" dirty="0"/>
              <a:t>October 2016 – </a:t>
            </a:r>
            <a:r>
              <a:rPr lang="en-GB" dirty="0" smtClean="0"/>
              <a:t>establish </a:t>
            </a:r>
            <a:r>
              <a:rPr lang="en-GB" dirty="0"/>
              <a:t>shadow </a:t>
            </a:r>
            <a:r>
              <a:rPr lang="en-GB" dirty="0" smtClean="0"/>
              <a:t>board </a:t>
            </a:r>
            <a:r>
              <a:rPr lang="en-GB" dirty="0"/>
              <a:t>and </a:t>
            </a:r>
            <a:r>
              <a:rPr lang="en-GB" dirty="0" smtClean="0"/>
              <a:t>ASDV</a:t>
            </a:r>
            <a:endParaRPr lang="en-GB" dirty="0"/>
          </a:p>
          <a:p>
            <a:pPr lvl="0"/>
            <a:r>
              <a:rPr lang="en-GB" dirty="0" smtClean="0"/>
              <a:t>April / Sept </a:t>
            </a:r>
            <a:r>
              <a:rPr lang="en-GB" dirty="0"/>
              <a:t>2017 – </a:t>
            </a:r>
            <a:r>
              <a:rPr lang="en-GB" dirty="0" smtClean="0"/>
              <a:t>ASDV </a:t>
            </a:r>
            <a:r>
              <a:rPr lang="en-GB" dirty="0"/>
              <a:t>goes live.</a:t>
            </a:r>
          </a:p>
          <a:p>
            <a:endParaRPr lang="en-GB" dirty="0"/>
          </a:p>
        </p:txBody>
      </p:sp>
    </p:spTree>
    <p:extLst>
      <p:ext uri="{BB962C8B-B14F-4D97-AF65-F5344CB8AC3E}">
        <p14:creationId xmlns:p14="http://schemas.microsoft.com/office/powerpoint/2010/main" val="15297370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p:cNvGrpSpPr/>
          <p:nvPr/>
        </p:nvGrpSpPr>
        <p:grpSpPr>
          <a:xfrm>
            <a:off x="660036" y="116632"/>
            <a:ext cx="6115802" cy="6552728"/>
            <a:chOff x="1604488" y="828210"/>
            <a:chExt cx="4407672" cy="5256584"/>
          </a:xfrm>
        </p:grpSpPr>
        <p:sp>
          <p:nvSpPr>
            <p:cNvPr id="5" name="Content Placeholder 2"/>
            <p:cNvSpPr txBox="1">
              <a:spLocks/>
            </p:cNvSpPr>
            <p:nvPr/>
          </p:nvSpPr>
          <p:spPr bwMode="auto">
            <a:xfrm>
              <a:off x="1604488" y="828210"/>
              <a:ext cx="4407672" cy="5256584"/>
            </a:xfrm>
            <a:prstGeom prst="rect">
              <a:avLst/>
            </a:prstGeom>
            <a:noFill/>
            <a:ln w="12700">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7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endParaRPr lang="en-GB" sz="800" dirty="0" smtClean="0">
                <a:solidFill>
                  <a:prstClr val="black"/>
                </a:solidFill>
              </a:endParaRPr>
            </a:p>
          </p:txBody>
        </p:sp>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74802" y="2132855"/>
              <a:ext cx="1868932" cy="15121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Content Placeholder 2"/>
            <p:cNvSpPr txBox="1">
              <a:spLocks/>
            </p:cNvSpPr>
            <p:nvPr/>
          </p:nvSpPr>
          <p:spPr bwMode="auto">
            <a:xfrm>
              <a:off x="1604488" y="828210"/>
              <a:ext cx="4407672" cy="1160630"/>
            </a:xfrm>
            <a:prstGeom prst="rect">
              <a:avLst/>
            </a:prstGeom>
            <a:solidFill>
              <a:schemeClr val="bg1">
                <a:lumMod val="50000"/>
              </a:schemeClr>
            </a:solidFill>
            <a:ln w="12700">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7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r>
                <a:rPr lang="en-GB" sz="1400" dirty="0" smtClean="0">
                  <a:solidFill>
                    <a:prstClr val="white"/>
                  </a:solidFill>
                </a:rPr>
                <a:t>Education and Young People’s Services</a:t>
              </a:r>
            </a:p>
            <a:p>
              <a:pPr marL="0" indent="0">
                <a:buFont typeface="Arial" charset="0"/>
                <a:buNone/>
              </a:pPr>
              <a:r>
                <a:rPr lang="en-GB" sz="2800" b="1" dirty="0" smtClean="0">
                  <a:solidFill>
                    <a:prstClr val="white"/>
                  </a:solidFill>
                </a:rPr>
                <a:t>Kent’s Strategy for Vulnerable Learners</a:t>
              </a:r>
              <a:endParaRPr lang="en-GB" sz="2800" b="1" dirty="0">
                <a:solidFill>
                  <a:prstClr val="white"/>
                </a:solidFill>
              </a:endParaRPr>
            </a:p>
          </p:txBody>
        </p:sp>
        <p:sp>
          <p:nvSpPr>
            <p:cNvPr id="9" name="Content Placeholder 2"/>
            <p:cNvSpPr txBox="1">
              <a:spLocks/>
            </p:cNvSpPr>
            <p:nvPr/>
          </p:nvSpPr>
          <p:spPr bwMode="auto">
            <a:xfrm>
              <a:off x="1604488" y="5445224"/>
              <a:ext cx="4407672" cy="639569"/>
            </a:xfrm>
            <a:prstGeom prst="rect">
              <a:avLst/>
            </a:prstGeom>
            <a:solidFill>
              <a:schemeClr val="bg1">
                <a:lumMod val="50000"/>
              </a:schemeClr>
            </a:solidFill>
            <a:ln w="12700">
              <a:solidFill>
                <a:schemeClr val="tx1"/>
              </a:solidFill>
              <a:prstDash val="solid"/>
              <a:miter lim="800000"/>
              <a:headEnd/>
              <a:tailEnd/>
            </a:ln>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Font typeface="Arial" charset="0"/>
                <a:buChar char="•"/>
                <a:defRPr sz="2700" kern="1200">
                  <a:solidFill>
                    <a:schemeClr val="tx1"/>
                  </a:solidFill>
                  <a:latin typeface="Arial" pitchFamily="34" charset="0"/>
                  <a:ea typeface="+mn-ea"/>
                  <a:cs typeface="Arial" pitchFamily="34" charset="0"/>
                </a:defRPr>
              </a:lvl1pPr>
              <a:lvl2pPr marL="742950" indent="-285750" algn="l" rtl="0" eaLnBrk="1" fontAlgn="base" hangingPunct="1">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2pPr>
              <a:lvl3pPr marL="1143000" indent="-228600" algn="l" rtl="0" eaLnBrk="1" fontAlgn="base" hangingPunct="1">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3pPr>
              <a:lvl4pPr marL="1600200" indent="-228600" algn="l" rtl="0" eaLnBrk="1" fontAlgn="base" hangingPunct="1">
                <a:spcBef>
                  <a:spcPct val="20000"/>
                </a:spcBef>
                <a:spcAft>
                  <a:spcPct val="0"/>
                </a:spcAft>
                <a:buFont typeface="Arial" charset="0"/>
                <a:buChar char="–"/>
                <a:defRPr sz="1800" kern="1200">
                  <a:solidFill>
                    <a:schemeClr val="tx1"/>
                  </a:solidFill>
                  <a:latin typeface="Arial" pitchFamily="34" charset="0"/>
                  <a:ea typeface="+mn-ea"/>
                  <a:cs typeface="Arial" pitchFamily="34" charset="0"/>
                </a:defRPr>
              </a:lvl4pPr>
              <a:lvl5pPr marL="2057400" indent="-228600" algn="l" rtl="0" eaLnBrk="1" fontAlgn="base" hangingPunct="1">
                <a:spcBef>
                  <a:spcPct val="20000"/>
                </a:spcBef>
                <a:spcAft>
                  <a:spcPct val="0"/>
                </a:spcAft>
                <a:buFont typeface="Arial" charset="0"/>
                <a:buChar char="»"/>
                <a:defRPr sz="16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Font typeface="Arial" charset="0"/>
                <a:buNone/>
              </a:pPr>
              <a:endParaRPr lang="en-GB" sz="400" b="1" dirty="0" smtClean="0">
                <a:solidFill>
                  <a:prstClr val="white"/>
                </a:solidFill>
              </a:endParaRPr>
            </a:p>
            <a:p>
              <a:pPr marL="0" indent="0">
                <a:buFont typeface="Arial" charset="0"/>
                <a:buNone/>
              </a:pPr>
              <a:r>
                <a:rPr lang="en-GB" sz="1200" b="1" dirty="0" smtClean="0">
                  <a:solidFill>
                    <a:prstClr val="white"/>
                  </a:solidFill>
                </a:rPr>
                <a:t>2016-2018</a:t>
              </a:r>
            </a:p>
          </p:txBody>
        </p:sp>
        <p:pic>
          <p:nvPicPr>
            <p:cNvPr id="1030" name="Picture 6"/>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74278" y="3722787"/>
              <a:ext cx="1807761" cy="15798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4" name="Picture 10"/>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643734" y="3884519"/>
              <a:ext cx="2224410" cy="141809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5" name="Picture 11"/>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3735526" y="2132855"/>
              <a:ext cx="2132617" cy="16919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36" name="Picture 12" descr="KCC_Logo_medium"/>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092654" y="5505233"/>
              <a:ext cx="796241" cy="51954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865520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500"/>
                                        <p:tgtEl>
                                          <p:spTgt spid="6"/>
                                        </p:tgtEl>
                                      </p:cBhvr>
                                    </p:animEffect>
                                    <p:anim calcmode="lin" valueType="num">
                                      <p:cBhvr>
                                        <p:cTn id="8" dur="1500" fill="hold"/>
                                        <p:tgtEl>
                                          <p:spTgt spid="6"/>
                                        </p:tgtEl>
                                        <p:attrNameLst>
                                          <p:attrName>ppt_w</p:attrName>
                                        </p:attrNameLst>
                                      </p:cBhvr>
                                      <p:tavLst>
                                        <p:tav tm="0" fmla="#ppt_w*sin(2.5*pi*$)">
                                          <p:val>
                                            <p:fltVal val="0"/>
                                          </p:val>
                                        </p:tav>
                                        <p:tav tm="100000">
                                          <p:val>
                                            <p:fltVal val="1"/>
                                          </p:val>
                                        </p:tav>
                                      </p:tavLst>
                                    </p:anim>
                                    <p:anim calcmode="lin" valueType="num">
                                      <p:cBhvr>
                                        <p:cTn id="9" dur="1500" fill="hold"/>
                                        <p:tgtEl>
                                          <p:spTgt spid="6"/>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354162"/>
          </a:xfrm>
        </p:spPr>
        <p:txBody>
          <a:bodyPr>
            <a:noAutofit/>
          </a:bodyPr>
          <a:lstStyle/>
          <a:p>
            <a:r>
              <a:rPr lang="en-GB" sz="4400" dirty="0">
                <a:latin typeface="+mj-lt"/>
              </a:rPr>
              <a:t>Vulnerable Learners Strategy</a:t>
            </a:r>
            <a:br>
              <a:rPr lang="en-GB" sz="4400" dirty="0">
                <a:latin typeface="+mj-lt"/>
              </a:rPr>
            </a:br>
            <a:r>
              <a:rPr lang="en-GB" sz="4400" dirty="0">
                <a:latin typeface="+mj-lt"/>
              </a:rPr>
              <a:t>2016-19</a:t>
            </a:r>
          </a:p>
        </p:txBody>
      </p:sp>
      <p:sp>
        <p:nvSpPr>
          <p:cNvPr id="4" name="Content Placeholder 3"/>
          <p:cNvSpPr>
            <a:spLocks noGrp="1"/>
          </p:cNvSpPr>
          <p:nvPr>
            <p:ph idx="1"/>
          </p:nvPr>
        </p:nvSpPr>
        <p:spPr>
          <a:xfrm>
            <a:off x="323528" y="1556792"/>
            <a:ext cx="8568952" cy="4525963"/>
          </a:xfrm>
        </p:spPr>
        <p:txBody>
          <a:bodyPr/>
          <a:lstStyle/>
          <a:p>
            <a:pPr marL="0" lvl="0" indent="0">
              <a:buNone/>
            </a:pPr>
            <a:r>
              <a:rPr lang="en-GB" sz="2800" dirty="0" smtClean="0"/>
              <a:t>The Vulnerable </a:t>
            </a:r>
            <a:r>
              <a:rPr lang="en-GB" sz="2800" dirty="0"/>
              <a:t>Learners Strategy brings </a:t>
            </a:r>
            <a:r>
              <a:rPr lang="en-GB" sz="2800" dirty="0" smtClean="0"/>
              <a:t>together:</a:t>
            </a:r>
          </a:p>
          <a:p>
            <a:pPr marL="0" lvl="0" indent="0">
              <a:buNone/>
            </a:pPr>
            <a:endParaRPr lang="en-GB" sz="800" dirty="0"/>
          </a:p>
          <a:p>
            <a:pPr lvl="0"/>
            <a:r>
              <a:rPr lang="en-GB" sz="2800" dirty="0"/>
              <a:t>The actions we are taking in partnership with schools to improve outcomes for vulnerable and disadvantaged children and young people</a:t>
            </a:r>
          </a:p>
          <a:p>
            <a:pPr lvl="0"/>
            <a:r>
              <a:rPr lang="en-GB" sz="2800" dirty="0"/>
              <a:t>Examples of good practice in schools</a:t>
            </a:r>
          </a:p>
          <a:p>
            <a:pPr lvl="0"/>
            <a:r>
              <a:rPr lang="en-GB" sz="2800" dirty="0"/>
              <a:t>Strategies that are having some impact in narrowing achievement gaps and promoting greater social mobility.</a:t>
            </a:r>
          </a:p>
          <a:p>
            <a:pPr lvl="0"/>
            <a:endParaRPr lang="en-GB" sz="2400" dirty="0"/>
          </a:p>
        </p:txBody>
      </p:sp>
    </p:spTree>
    <p:extLst>
      <p:ext uri="{BB962C8B-B14F-4D97-AF65-F5344CB8AC3E}">
        <p14:creationId xmlns:p14="http://schemas.microsoft.com/office/powerpoint/2010/main" val="4098202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8229600" cy="1354162"/>
          </a:xfrm>
        </p:spPr>
        <p:txBody>
          <a:bodyPr>
            <a:noAutofit/>
          </a:bodyPr>
          <a:lstStyle/>
          <a:p>
            <a:r>
              <a:rPr lang="en-GB" sz="4400" dirty="0">
                <a:latin typeface="+mj-lt"/>
              </a:rPr>
              <a:t>The </a:t>
            </a:r>
            <a:r>
              <a:rPr lang="en-GB" sz="4400" dirty="0" smtClean="0">
                <a:latin typeface="+mj-lt"/>
              </a:rPr>
              <a:t>challenges in Kent</a:t>
            </a:r>
            <a:endParaRPr lang="en-GB" sz="4400" dirty="0">
              <a:latin typeface="+mj-lt"/>
            </a:endParaRPr>
          </a:p>
        </p:txBody>
      </p:sp>
      <p:sp>
        <p:nvSpPr>
          <p:cNvPr id="4" name="Content Placeholder 3"/>
          <p:cNvSpPr>
            <a:spLocks noGrp="1"/>
          </p:cNvSpPr>
          <p:nvPr>
            <p:ph idx="1"/>
          </p:nvPr>
        </p:nvSpPr>
        <p:spPr>
          <a:xfrm>
            <a:off x="323528" y="1484784"/>
            <a:ext cx="8568952" cy="4680520"/>
          </a:xfrm>
        </p:spPr>
        <p:txBody>
          <a:bodyPr/>
          <a:lstStyle/>
          <a:p>
            <a:pPr lvl="0">
              <a:spcAft>
                <a:spcPts val="600"/>
              </a:spcAft>
              <a:buNone/>
            </a:pPr>
            <a:r>
              <a:rPr lang="en-US" sz="2100" b="1" dirty="0"/>
              <a:t>In </a:t>
            </a:r>
            <a:r>
              <a:rPr lang="en-US" sz="2100" b="1" dirty="0" smtClean="0"/>
              <a:t>2015</a:t>
            </a:r>
          </a:p>
          <a:p>
            <a:pPr lvl="0">
              <a:spcAft>
                <a:spcPts val="600"/>
              </a:spcAft>
            </a:pPr>
            <a:r>
              <a:rPr lang="en-US" sz="2100" dirty="0" smtClean="0"/>
              <a:t> </a:t>
            </a:r>
            <a:r>
              <a:rPr lang="en-US" sz="2100" dirty="0"/>
              <a:t>27% of children did not achieve a Good Level of Development at the end of the Early Years Foundation Stage</a:t>
            </a:r>
            <a:endParaRPr lang="en-GB" sz="2100" dirty="0"/>
          </a:p>
          <a:p>
            <a:pPr lvl="0">
              <a:spcAft>
                <a:spcPts val="600"/>
              </a:spcAft>
            </a:pPr>
            <a:r>
              <a:rPr lang="en-US" sz="2100" dirty="0"/>
              <a:t>27% of learners who were in receipt of free school meals obtained 5 A* - C grades, including English and mathematics, at GCSE compared to 61% of those who are not</a:t>
            </a:r>
            <a:endParaRPr lang="en-GB" sz="2100" dirty="0"/>
          </a:p>
          <a:p>
            <a:pPr lvl="0">
              <a:spcAft>
                <a:spcPts val="600"/>
              </a:spcAft>
            </a:pPr>
            <a:r>
              <a:rPr lang="en-US" sz="2100" dirty="0" smtClean="0"/>
              <a:t>Learners </a:t>
            </a:r>
            <a:r>
              <a:rPr lang="en-US" sz="2100" dirty="0"/>
              <a:t>in receipt of free school meals are nearly six times as likely to be permanently excluded as those who are not</a:t>
            </a:r>
            <a:endParaRPr lang="en-GB" sz="2100" dirty="0"/>
          </a:p>
          <a:p>
            <a:pPr lvl="0">
              <a:spcAft>
                <a:spcPts val="600"/>
              </a:spcAft>
            </a:pPr>
            <a:r>
              <a:rPr lang="en-US" sz="2100" dirty="0"/>
              <a:t>30% of the NEET cohort in January 2016 were vulnerable learners</a:t>
            </a:r>
            <a:endParaRPr lang="en-GB" sz="2100" dirty="0"/>
          </a:p>
          <a:p>
            <a:pPr lvl="0">
              <a:spcAft>
                <a:spcPts val="600"/>
              </a:spcAft>
            </a:pPr>
            <a:r>
              <a:rPr lang="en-US" sz="2100" dirty="0"/>
              <a:t>14% of FSM learners in school gained entry to the top third Higher Education Institutions (HEIs) compared to 30% of non-FSM.</a:t>
            </a:r>
            <a:endParaRPr lang="en-GB" sz="2100" dirty="0"/>
          </a:p>
          <a:p>
            <a:pPr marL="0" lvl="0" indent="0">
              <a:buNone/>
            </a:pPr>
            <a:endParaRPr lang="en-GB" sz="2400" dirty="0" smtClean="0"/>
          </a:p>
        </p:txBody>
      </p:sp>
    </p:spTree>
    <p:extLst>
      <p:ext uri="{BB962C8B-B14F-4D97-AF65-F5344CB8AC3E}">
        <p14:creationId xmlns:p14="http://schemas.microsoft.com/office/powerpoint/2010/main" val="1268981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0016"/>
            <a:ext cx="8229600" cy="1143000"/>
          </a:xfrm>
        </p:spPr>
        <p:txBody>
          <a:bodyPr>
            <a:normAutofit fontScale="90000"/>
          </a:bodyPr>
          <a:lstStyle/>
          <a:p>
            <a:r>
              <a:rPr lang="en-GB" sz="6000" dirty="0" smtClean="0">
                <a:latin typeface="+mj-lt"/>
              </a:rPr>
              <a:t>Proposed Education Trust</a:t>
            </a:r>
            <a:r>
              <a:rPr lang="en-GB" dirty="0" smtClean="0">
                <a:latin typeface="+mj-lt"/>
              </a:rPr>
              <a:t/>
            </a:r>
            <a:br>
              <a:rPr lang="en-GB" dirty="0" smtClean="0">
                <a:latin typeface="+mj-lt"/>
              </a:rPr>
            </a:br>
            <a:r>
              <a:rPr lang="en-GB" dirty="0">
                <a:latin typeface="+mj-lt"/>
              </a:rPr>
              <a:t/>
            </a:r>
            <a:br>
              <a:rPr lang="en-GB" dirty="0">
                <a:latin typeface="+mj-lt"/>
              </a:rPr>
            </a:br>
            <a:r>
              <a:rPr lang="en-GB" i="1" dirty="0" smtClean="0">
                <a:latin typeface="+mj-lt"/>
              </a:rPr>
              <a:t>Patrick Leeson, Corporate Director</a:t>
            </a:r>
            <a:br>
              <a:rPr lang="en-GB" i="1" dirty="0" smtClean="0">
                <a:latin typeface="+mj-lt"/>
              </a:rPr>
            </a:br>
            <a:endParaRPr lang="en-GB" sz="2200" i="1" dirty="0">
              <a:latin typeface="+mj-lt"/>
            </a:endParaRPr>
          </a:p>
        </p:txBody>
      </p:sp>
    </p:spTree>
    <p:extLst>
      <p:ext uri="{BB962C8B-B14F-4D97-AF65-F5344CB8AC3E}">
        <p14:creationId xmlns:p14="http://schemas.microsoft.com/office/powerpoint/2010/main" val="354152267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2430016"/>
            <a:ext cx="8229600" cy="1143000"/>
          </a:xfrm>
        </p:spPr>
        <p:txBody>
          <a:bodyPr>
            <a:normAutofit fontScale="90000"/>
          </a:bodyPr>
          <a:lstStyle/>
          <a:p>
            <a:r>
              <a:rPr lang="en-GB" sz="6000" dirty="0" smtClean="0">
                <a:latin typeface="+mj-lt"/>
              </a:rPr>
              <a:t>What Does the Future Look Like? </a:t>
            </a:r>
            <a:r>
              <a:rPr lang="en-GB" dirty="0" smtClean="0">
                <a:latin typeface="+mj-lt"/>
              </a:rPr>
              <a:t/>
            </a:r>
            <a:br>
              <a:rPr lang="en-GB" dirty="0" smtClean="0">
                <a:latin typeface="+mj-lt"/>
              </a:rPr>
            </a:br>
            <a:r>
              <a:rPr lang="en-GB" dirty="0">
                <a:latin typeface="+mj-lt"/>
              </a:rPr>
              <a:t/>
            </a:r>
            <a:br>
              <a:rPr lang="en-GB" dirty="0">
                <a:latin typeface="+mj-lt"/>
              </a:rPr>
            </a:br>
            <a:endParaRPr lang="en-GB" sz="2200" i="1" dirty="0">
              <a:latin typeface="+mj-lt"/>
            </a:endParaRPr>
          </a:p>
        </p:txBody>
      </p:sp>
    </p:spTree>
    <p:extLst>
      <p:ext uri="{BB962C8B-B14F-4D97-AF65-F5344CB8AC3E}">
        <p14:creationId xmlns:p14="http://schemas.microsoft.com/office/powerpoint/2010/main" val="1067620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Background</a:t>
            </a:r>
            <a:endParaRPr lang="en-GB" dirty="0"/>
          </a:p>
        </p:txBody>
      </p:sp>
      <p:sp>
        <p:nvSpPr>
          <p:cNvPr id="3" name="Content Placeholder 2"/>
          <p:cNvSpPr>
            <a:spLocks noGrp="1"/>
          </p:cNvSpPr>
          <p:nvPr>
            <p:ph idx="1"/>
          </p:nvPr>
        </p:nvSpPr>
        <p:spPr/>
        <p:txBody>
          <a:bodyPr/>
          <a:lstStyle/>
          <a:p>
            <a:r>
              <a:rPr lang="en-GB" sz="3200" dirty="0" smtClean="0"/>
              <a:t>Autumn </a:t>
            </a:r>
            <a:r>
              <a:rPr lang="en-GB" sz="3200" dirty="0" err="1" smtClean="0"/>
              <a:t>Headteacher</a:t>
            </a:r>
            <a:r>
              <a:rPr lang="en-GB" sz="3200" dirty="0" smtClean="0"/>
              <a:t> briefings</a:t>
            </a:r>
          </a:p>
          <a:p>
            <a:r>
              <a:rPr lang="en-US" sz="3200" dirty="0" smtClean="0"/>
              <a:t>Discussion at KAH meetings</a:t>
            </a:r>
            <a:endParaRPr lang="en-GB" sz="3200" dirty="0" smtClean="0"/>
          </a:p>
          <a:p>
            <a:r>
              <a:rPr lang="en-GB" sz="3200" dirty="0" smtClean="0"/>
              <a:t>Meetings with </a:t>
            </a:r>
            <a:r>
              <a:rPr lang="en-GB" sz="3200" dirty="0" err="1" smtClean="0"/>
              <a:t>Headteachers</a:t>
            </a:r>
            <a:r>
              <a:rPr lang="en-GB" sz="3200" dirty="0" smtClean="0"/>
              <a:t> on13 January and 26 February</a:t>
            </a:r>
          </a:p>
          <a:p>
            <a:r>
              <a:rPr lang="en-GB" sz="3200" dirty="0" smtClean="0"/>
              <a:t>An </a:t>
            </a:r>
            <a:r>
              <a:rPr lang="en-GB" sz="3200" dirty="0"/>
              <a:t>options appraisal and outline business </a:t>
            </a:r>
            <a:r>
              <a:rPr lang="en-GB" sz="3200" dirty="0" smtClean="0"/>
              <a:t>case developed</a:t>
            </a:r>
          </a:p>
          <a:p>
            <a:pPr marL="0" indent="0">
              <a:buNone/>
            </a:pPr>
            <a:endParaRPr lang="en-GB" dirty="0"/>
          </a:p>
        </p:txBody>
      </p:sp>
    </p:spTree>
    <p:extLst>
      <p:ext uri="{BB962C8B-B14F-4D97-AF65-F5344CB8AC3E}">
        <p14:creationId xmlns:p14="http://schemas.microsoft.com/office/powerpoint/2010/main" val="7219038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Future service delivery</a:t>
            </a:r>
            <a:endParaRPr lang="en-GB" dirty="0"/>
          </a:p>
        </p:txBody>
      </p:sp>
      <p:sp>
        <p:nvSpPr>
          <p:cNvPr id="3" name="Content Placeholder 2"/>
          <p:cNvSpPr>
            <a:spLocks noGrp="1"/>
          </p:cNvSpPr>
          <p:nvPr>
            <p:ph idx="1"/>
          </p:nvPr>
        </p:nvSpPr>
        <p:spPr>
          <a:xfrm>
            <a:off x="457200" y="1412776"/>
            <a:ext cx="8435280" cy="4713387"/>
          </a:xfrm>
        </p:spPr>
        <p:txBody>
          <a:bodyPr/>
          <a:lstStyle/>
          <a:p>
            <a:r>
              <a:rPr lang="en-GB" sz="3200" dirty="0" smtClean="0"/>
              <a:t>Sustain and develop education services in Kent, avoid future fragmentation </a:t>
            </a:r>
          </a:p>
          <a:p>
            <a:r>
              <a:rPr lang="en-GB" sz="3200" dirty="0" smtClean="0"/>
              <a:t>Continue with strong focus on improving  </a:t>
            </a:r>
            <a:r>
              <a:rPr lang="en-GB" sz="3200" dirty="0"/>
              <a:t>educational </a:t>
            </a:r>
            <a:r>
              <a:rPr lang="en-GB" sz="3200" dirty="0" smtClean="0"/>
              <a:t>outcomes</a:t>
            </a:r>
          </a:p>
          <a:p>
            <a:r>
              <a:rPr lang="en-GB" sz="3200" dirty="0" smtClean="0"/>
              <a:t>Most </a:t>
            </a:r>
            <a:r>
              <a:rPr lang="en-GB" sz="3200" dirty="0"/>
              <a:t>impact when we act </a:t>
            </a:r>
            <a:r>
              <a:rPr lang="en-GB" sz="3200" dirty="0" smtClean="0"/>
              <a:t>in partnership with </a:t>
            </a:r>
            <a:r>
              <a:rPr lang="en-GB" sz="3200" dirty="0"/>
              <a:t>schools and bring together our combined </a:t>
            </a:r>
            <a:r>
              <a:rPr lang="en-GB" sz="3200" dirty="0" smtClean="0"/>
              <a:t>resources</a:t>
            </a:r>
          </a:p>
          <a:p>
            <a:r>
              <a:rPr lang="en-GB" sz="3200" dirty="0" smtClean="0"/>
              <a:t>Separate legal entity provider with more freedoms</a:t>
            </a:r>
            <a:endParaRPr lang="en-GB" sz="3200" dirty="0"/>
          </a:p>
        </p:txBody>
      </p:sp>
    </p:spTree>
    <p:extLst>
      <p:ext uri="{BB962C8B-B14F-4D97-AF65-F5344CB8AC3E}">
        <p14:creationId xmlns:p14="http://schemas.microsoft.com/office/powerpoint/2010/main" val="17317764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2007 PowerPoint 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Ken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 xmlns:thm15="http://schemas.microsoft.com/office/thememl/2012/main" name="Kent" id="{7A9AC3F3-D60E-4B78-B899-C46A6C5B17D0}" vid="{707F28EC-7719-4D0A-90FD-50E739BD596A}"/>
    </a:ext>
  </a:extLst>
</a:theme>
</file>

<file path=ppt/theme/theme3.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Calibri"/>
        <a:ea typeface="MS Gothic"/>
        <a:cs typeface="MS Gothic"/>
      </a:majorFont>
      <a:minorFont>
        <a:latin typeface="Calibri"/>
        <a:ea typeface="MS Gothic"/>
        <a:cs typeface="MS Gothic"/>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Calibri" pitchFamily="32" charset="0"/>
          <a:buNone/>
          <a:tabLst/>
          <a:defRPr kumimoji="0" lang="en-GB" sz="1800" b="0" i="0" u="none" strike="noStrike" cap="none" normalizeH="0" baseline="0" smtClean="0">
            <a:ln>
              <a:noFill/>
            </a:ln>
            <a:solidFill>
              <a:schemeClr val="bg1"/>
            </a:solidFill>
            <a:effectLst/>
            <a:latin typeface="Calibri" pitchFamily="32"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93000"/>
          </a:lnSpc>
          <a:spcBef>
            <a:spcPct val="0"/>
          </a:spcBef>
          <a:spcAft>
            <a:spcPct val="0"/>
          </a:spcAft>
          <a:buClr>
            <a:srgbClr val="000000"/>
          </a:buClr>
          <a:buSzPct val="100000"/>
          <a:buFont typeface="Calibri" pitchFamily="32" charset="0"/>
          <a:buNone/>
          <a:tabLst/>
          <a:defRPr kumimoji="0" lang="en-GB" sz="1800" b="0" i="0" u="none" strike="noStrike" cap="none" normalizeH="0" baseline="0" smtClean="0">
            <a:ln>
              <a:noFill/>
            </a:ln>
            <a:solidFill>
              <a:schemeClr val="bg1"/>
            </a:solidFill>
            <a:effectLst/>
            <a:latin typeface="Calibri" pitchFamily="32"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2007 PowerPoint template</Template>
  <TotalTime>4410</TotalTime>
  <Words>1238</Words>
  <Application>Microsoft Office PowerPoint</Application>
  <PresentationFormat>On-screen Show (4:3)</PresentationFormat>
  <Paragraphs>182</Paragraphs>
  <Slides>22</Slides>
  <Notes>3</Notes>
  <HiddenSlides>0</HiddenSlides>
  <MMClips>0</MMClips>
  <ScaleCrop>false</ScaleCrop>
  <HeadingPairs>
    <vt:vector size="4" baseType="variant">
      <vt:variant>
        <vt:lpstr>Theme</vt:lpstr>
      </vt:variant>
      <vt:variant>
        <vt:i4>4</vt:i4>
      </vt:variant>
      <vt:variant>
        <vt:lpstr>Slide Titles</vt:lpstr>
      </vt:variant>
      <vt:variant>
        <vt:i4>22</vt:i4>
      </vt:variant>
    </vt:vector>
  </HeadingPairs>
  <TitlesOfParts>
    <vt:vector size="26" baseType="lpstr">
      <vt:lpstr>Office 2007 PowerPoint template</vt:lpstr>
      <vt:lpstr>1_Kent</vt:lpstr>
      <vt:lpstr>Office Theme</vt:lpstr>
      <vt:lpstr>1_Office Theme</vt:lpstr>
      <vt:lpstr>Kent Governors Association  7 March 2016 </vt:lpstr>
      <vt:lpstr>Key priorities and service developments</vt:lpstr>
      <vt:lpstr>PowerPoint Presentation</vt:lpstr>
      <vt:lpstr>Vulnerable Learners Strategy 2016-19</vt:lpstr>
      <vt:lpstr>The challenges in Kent</vt:lpstr>
      <vt:lpstr>Proposed Education Trust  Patrick Leeson, Corporate Director </vt:lpstr>
      <vt:lpstr>What Does the Future Look Like?   </vt:lpstr>
      <vt:lpstr>Background</vt:lpstr>
      <vt:lpstr>Future service delivery</vt:lpstr>
      <vt:lpstr>Strategic context</vt:lpstr>
      <vt:lpstr>Service scope options</vt:lpstr>
      <vt:lpstr>Service scope options</vt:lpstr>
      <vt:lpstr>Option 2 and 3 benefits / risks</vt:lpstr>
      <vt:lpstr>Service scope options</vt:lpstr>
      <vt:lpstr>Benefits</vt:lpstr>
      <vt:lpstr>Benefits contd.</vt:lpstr>
      <vt:lpstr>Option 4 risks / issues</vt:lpstr>
      <vt:lpstr>Legal entity options</vt:lpstr>
      <vt:lpstr>Vehicle Option 3</vt:lpstr>
      <vt:lpstr>Governance</vt:lpstr>
      <vt:lpstr>PowerPoint Presentation</vt:lpstr>
      <vt:lpstr>Timetable</vt:lpstr>
    </vt:vector>
  </TitlesOfParts>
  <Company>Kent County Council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Robinson, Diana - ELS SSP</dc:creator>
  <cp:lastModifiedBy>Moss, Trudy - ELS SSP</cp:lastModifiedBy>
  <cp:revision>393</cp:revision>
  <cp:lastPrinted>2015-11-25T08:31:48Z</cp:lastPrinted>
  <dcterms:created xsi:type="dcterms:W3CDTF">2014-08-28T07:47:43Z</dcterms:created>
  <dcterms:modified xsi:type="dcterms:W3CDTF">2016-04-05T07:59:48Z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5e328715-89ef-4d66-9f66-cdc39c758dae</vt:lpwstr>
  </property>
  <property fmtid="{D5CDD505-2E9C-101B-9397-08002B2CF9AE}" pid="3" name="ContentTypeId">
    <vt:lpwstr>0x010100D42229A364E9FC4EBDE1546DFF3D65AD</vt:lpwstr>
  </property>
  <property fmtid="{D5CDD505-2E9C-101B-9397-08002B2CF9AE}" pid="4" name="Ways of working">
    <vt:lpwstr>1</vt:lpwstr>
  </property>
  <property fmtid="{D5CDD505-2E9C-101B-9397-08002B2CF9AE}" pid="5" name="Category">
    <vt:lpwstr>Communication</vt:lpwstr>
  </property>
  <property fmtid="{D5CDD505-2E9C-101B-9397-08002B2CF9AE}" pid="6" name="PublishingStartDate">
    <vt:lpwstr/>
  </property>
  <property fmtid="{D5CDD505-2E9C-101B-9397-08002B2CF9AE}" pid="7" name="PublishingExpirationDate">
    <vt:lpwstr/>
  </property>
  <property fmtid="{D5CDD505-2E9C-101B-9397-08002B2CF9AE}" pid="8" name="Environmental performance grouping">
    <vt:lpwstr>Not applicable</vt:lpwstr>
  </property>
  <property fmtid="{D5CDD505-2E9C-101B-9397-08002B2CF9AE}" pid="9" name="_dlc_DocId">
    <vt:lpwstr>HDA2S5J67HAM-54-389</vt:lpwstr>
  </property>
  <property fmtid="{D5CDD505-2E9C-101B-9397-08002B2CF9AE}" pid="10" name="Directorate">
    <vt:lpwstr>All</vt:lpwstr>
  </property>
  <property fmtid="{D5CDD505-2E9C-101B-9397-08002B2CF9AE}" pid="11" name="_dlc_DocIdUrl">
    <vt:lpwstr>http://knet/ourcouncil/_layouts/DocIdRedir.aspx?ID=HDA2S5J67HAM-54-389, HDA2S5J67HAM-54-389</vt:lpwstr>
  </property>
  <property fmtid="{D5CDD505-2E9C-101B-9397-08002B2CF9AE}" pid="12" name="Structure chart">
    <vt:lpwstr>0</vt:lpwstr>
  </property>
</Properties>
</file>