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438" r:id="rId8"/>
    <p:sldId id="439" r:id="rId9"/>
    <p:sldId id="400" r:id="rId10"/>
    <p:sldId id="435" r:id="rId11"/>
    <p:sldId id="436" r:id="rId12"/>
    <p:sldId id="437" r:id="rId13"/>
    <p:sldId id="401" r:id="rId14"/>
    <p:sldId id="402" r:id="rId15"/>
    <p:sldId id="403" r:id="rId16"/>
    <p:sldId id="404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11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02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0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9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8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16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57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42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80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0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0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Maidstone  </a:t>
            </a:r>
          </a:p>
        </p:txBody>
      </p:sp>
    </p:spTree>
    <p:extLst>
      <p:ext uri="{BB962C8B-B14F-4D97-AF65-F5344CB8AC3E}">
        <p14:creationId xmlns:p14="http://schemas.microsoft.com/office/powerpoint/2010/main" val="182061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Maidstone Demand </a:t>
            </a:r>
            <a:r>
              <a:rPr lang="en-GB" dirty="0"/>
              <a:t>– </a:t>
            </a:r>
            <a:r>
              <a:rPr lang="en-GB" dirty="0" smtClean="0"/>
              <a:t>Summer </a:t>
            </a:r>
            <a:r>
              <a:rPr lang="en-GB" dirty="0"/>
              <a:t>2018</a:t>
            </a:r>
          </a:p>
        </p:txBody>
      </p:sp>
      <p:pic>
        <p:nvPicPr>
          <p:cNvPr id="4098" name="Picture 2" descr="G:\ER_AIT\MOSAIC\Projects\Education\Early Years\Childcare sufficiency\2016\30 Hours Sufficiency 2017\Powerpoint Presentations\Maidstone Presentation\Maidstone Summer 20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373" y="431123"/>
            <a:ext cx="7992888" cy="565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9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Maidstone</a:t>
            </a:r>
            <a:br>
              <a:rPr lang="en-GB" dirty="0" smtClean="0"/>
            </a:br>
            <a:r>
              <a:rPr lang="en-GB" dirty="0" smtClean="0"/>
              <a:t>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26429"/>
              </p:ext>
            </p:extLst>
          </p:nvPr>
        </p:nvGraphicFramePr>
        <p:xfrm>
          <a:off x="457200" y="1600200"/>
          <a:ext cx="764319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Maidstone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94.1%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7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425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30 </a:t>
            </a:r>
            <a:r>
              <a:rPr lang="en-GB" dirty="0"/>
              <a:t>Hours of Free Childcare</a:t>
            </a:r>
            <a:br>
              <a:rPr lang="en-GB" dirty="0"/>
            </a:br>
            <a:r>
              <a:rPr lang="en-GB" dirty="0"/>
              <a:t>The scale of the challenge in </a:t>
            </a:r>
            <a:r>
              <a:rPr lang="en-GB" dirty="0" smtClean="0"/>
              <a:t>Maidstone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500" dirty="0" smtClean="0"/>
              <a:t>Predicted </a:t>
            </a:r>
            <a:r>
              <a:rPr lang="en-GB" sz="4500" dirty="0"/>
              <a:t>take up of 15 Hours by three/four year olds  </a:t>
            </a:r>
          </a:p>
          <a:p>
            <a:pPr marL="0" indent="0">
              <a:buNone/>
            </a:pPr>
            <a:r>
              <a:rPr lang="en-GB" sz="4500" b="1" dirty="0" smtClean="0"/>
              <a:t>	Autumn 2017 		</a:t>
            </a:r>
            <a:r>
              <a:rPr lang="en-GB" sz="4500" dirty="0"/>
              <a:t>2,071 children</a:t>
            </a:r>
            <a:endParaRPr lang="en-GB" sz="4500" dirty="0" smtClean="0"/>
          </a:p>
          <a:p>
            <a:pPr marL="0" indent="0">
              <a:buNone/>
            </a:pPr>
            <a:r>
              <a:rPr lang="en-GB" sz="4500" b="1" dirty="0" smtClean="0"/>
              <a:t>	Spring 2018 		</a:t>
            </a:r>
            <a:r>
              <a:rPr lang="en-GB" sz="4500" dirty="0" smtClean="0"/>
              <a:t>2,769 </a:t>
            </a:r>
            <a:r>
              <a:rPr lang="en-GB" sz="4500" dirty="0"/>
              <a:t>children</a:t>
            </a:r>
            <a:endParaRPr lang="en-GB" sz="4500" dirty="0" smtClean="0"/>
          </a:p>
          <a:p>
            <a:pPr marL="0" indent="0">
              <a:buNone/>
            </a:pPr>
            <a:r>
              <a:rPr lang="en-GB" sz="4500" b="1" dirty="0" smtClean="0"/>
              <a:t>	Summer 2018 		</a:t>
            </a:r>
            <a:r>
              <a:rPr lang="en-GB" sz="4500" dirty="0"/>
              <a:t>3,304 children</a:t>
            </a:r>
            <a:endParaRPr lang="en-GB" sz="4500" dirty="0" smtClean="0"/>
          </a:p>
          <a:p>
            <a:pPr marL="0" indent="0">
              <a:buNone/>
            </a:pPr>
            <a:endParaRPr lang="en-GB" sz="4500" dirty="0" smtClean="0"/>
          </a:p>
          <a:p>
            <a:pPr marL="0" indent="0">
              <a:buNone/>
            </a:pPr>
            <a:r>
              <a:rPr lang="en-GB" sz="4500" dirty="0" smtClean="0"/>
              <a:t>Estimated </a:t>
            </a:r>
            <a:r>
              <a:rPr lang="en-GB" sz="4500" dirty="0"/>
              <a:t>eligibility for 30 hours of Free Childcare</a:t>
            </a:r>
          </a:p>
          <a:p>
            <a:pPr marL="0" indent="0">
              <a:buNone/>
            </a:pPr>
            <a:r>
              <a:rPr lang="en-GB" sz="4500" b="1" dirty="0" smtClean="0"/>
              <a:t>	Autumn </a:t>
            </a:r>
            <a:r>
              <a:rPr lang="en-GB" sz="4500" b="1" dirty="0"/>
              <a:t>2017 </a:t>
            </a:r>
            <a:r>
              <a:rPr lang="en-GB" sz="4500" b="1" dirty="0" smtClean="0"/>
              <a:t>		</a:t>
            </a:r>
            <a:r>
              <a:rPr lang="en-GB" sz="4500" dirty="0" smtClean="0"/>
              <a:t>1,341 children </a:t>
            </a:r>
          </a:p>
          <a:p>
            <a:pPr marL="0" indent="0">
              <a:buNone/>
            </a:pPr>
            <a:r>
              <a:rPr lang="en-GB" sz="4500" b="1" dirty="0" smtClean="0"/>
              <a:t>	Spring </a:t>
            </a:r>
            <a:r>
              <a:rPr lang="en-GB" sz="4500" b="1" dirty="0"/>
              <a:t>2018 </a:t>
            </a:r>
            <a:r>
              <a:rPr lang="en-GB" sz="4500" b="1" dirty="0" smtClean="0"/>
              <a:t> 		</a:t>
            </a:r>
            <a:r>
              <a:rPr lang="en-GB" sz="4500" dirty="0" smtClean="0"/>
              <a:t>1,792 children </a:t>
            </a:r>
            <a:endParaRPr lang="en-GB" sz="4500" dirty="0"/>
          </a:p>
          <a:p>
            <a:pPr marL="0" indent="0">
              <a:buNone/>
            </a:pPr>
            <a:r>
              <a:rPr lang="en-GB" sz="4500" b="1" dirty="0" smtClean="0"/>
              <a:t>	Summer </a:t>
            </a:r>
            <a:r>
              <a:rPr lang="en-GB" sz="4500" b="1" dirty="0"/>
              <a:t>2018 </a:t>
            </a:r>
            <a:r>
              <a:rPr lang="en-GB" sz="4500" b="1" dirty="0" smtClean="0"/>
              <a:t>		</a:t>
            </a:r>
            <a:r>
              <a:rPr lang="en-GB" sz="4500" dirty="0" smtClean="0"/>
              <a:t>2,138 children </a:t>
            </a:r>
          </a:p>
          <a:p>
            <a:endParaRPr lang="en-GB" sz="3400" dirty="0" smtClean="0"/>
          </a:p>
          <a:p>
            <a:pPr marL="0" indent="0">
              <a:buNone/>
            </a:pPr>
            <a:r>
              <a:rPr lang="en-GB" sz="3600" dirty="0" smtClean="0"/>
              <a:t>N.B. The demand/supply maps in this presentation </a:t>
            </a:r>
            <a:r>
              <a:rPr lang="en-GB" sz="3600" dirty="0"/>
              <a:t>s</a:t>
            </a:r>
            <a:r>
              <a:rPr lang="en-GB" sz="3600" dirty="0" smtClean="0"/>
              <a:t>hould </a:t>
            </a:r>
            <a:r>
              <a:rPr lang="en-GB" sz="3600" dirty="0"/>
              <a:t>only be used </a:t>
            </a:r>
            <a:r>
              <a:rPr lang="en-GB" sz="3600" dirty="0" smtClean="0"/>
              <a:t>as an indicator </a:t>
            </a:r>
            <a:r>
              <a:rPr lang="en-GB" sz="36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sz="3600" dirty="0"/>
          </a:p>
          <a:p>
            <a:endParaRPr lang="en-GB" sz="36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1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1494" y="116632"/>
            <a:ext cx="6868778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Maidstone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87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80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72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2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 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1494" y="116632"/>
            <a:ext cx="6868778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Maidstone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87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80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72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1494" y="116632"/>
            <a:ext cx="6868778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Maidstone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87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80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167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72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43%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/>
          <a:lstStyle/>
          <a:p>
            <a:r>
              <a:rPr lang="en-GB" dirty="0" smtClean="0"/>
              <a:t>Maidstone–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886434" cy="2667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/>
              <a:t>The three areas which require a significant increase in capacity are:</a:t>
            </a:r>
          </a:p>
          <a:p>
            <a:r>
              <a:rPr lang="en-GB" dirty="0" smtClean="0"/>
              <a:t>Maidstone West</a:t>
            </a:r>
          </a:p>
          <a:p>
            <a:r>
              <a:rPr lang="en-GB" dirty="0" smtClean="0"/>
              <a:t>Maidstone Central and South</a:t>
            </a:r>
          </a:p>
          <a:p>
            <a:r>
              <a:rPr lang="en-GB" dirty="0" smtClean="0"/>
              <a:t>Maidstone East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7" y="689698"/>
            <a:ext cx="701096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7" y="3432175"/>
            <a:ext cx="5771775" cy="257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0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Maidstone Demand – Autumn 2017</a:t>
            </a:r>
            <a:endParaRPr lang="en-GB" dirty="0"/>
          </a:p>
        </p:txBody>
      </p:sp>
      <p:pic>
        <p:nvPicPr>
          <p:cNvPr id="2050" name="Picture 2" descr="G:\ER_AIT\MOSAIC\Projects\Education\Early Years\Childcare sufficiency\2016\30 Hours Sufficiency 2017\Powerpoint Presentations\Maidstone Presentation\Maidstone Autumn 20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46764"/>
            <a:ext cx="8064896" cy="570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4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Maidstone Demand </a:t>
            </a:r>
            <a:r>
              <a:rPr lang="en-GB" dirty="0"/>
              <a:t>– </a:t>
            </a:r>
            <a:r>
              <a:rPr lang="en-GB" dirty="0" smtClean="0"/>
              <a:t>Spring 2018</a:t>
            </a:r>
            <a:endParaRPr lang="en-GB" dirty="0"/>
          </a:p>
        </p:txBody>
      </p:sp>
      <p:pic>
        <p:nvPicPr>
          <p:cNvPr id="3074" name="Picture 2" descr="G:\ER_AIT\MOSAIC\Projects\Education\Early Years\Childcare sufficiency\2016\30 Hours Sufficiency 2017\Powerpoint Presentations\Maidstone Presentation\Maidstone Spring 20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88866"/>
            <a:ext cx="8019653" cy="567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9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a912827-bae3-40cb-8146-7920e969c222" ContentTypeId="0x01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3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1551</TotalTime>
  <Words>311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Maidstone Key Facts and Figures</vt:lpstr>
      <vt:lpstr> 30 Hours of Free Childcare The scale of the challenge in Maidstone </vt:lpstr>
      <vt:lpstr>PowerPoint Presentation</vt:lpstr>
      <vt:lpstr>PowerPoint Presentation</vt:lpstr>
      <vt:lpstr>PowerPoint Presentation</vt:lpstr>
      <vt:lpstr>Maidstone– Demand Model</vt:lpstr>
      <vt:lpstr>Maidstone Demand – Autumn 2017</vt:lpstr>
      <vt:lpstr>Maidstone Demand – Spring 2018</vt:lpstr>
      <vt:lpstr>Maidstone Demand – Summer 2018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96</cp:revision>
  <cp:lastPrinted>2017-03-02T16:24:24Z</cp:lastPrinted>
  <dcterms:created xsi:type="dcterms:W3CDTF">2017-02-21T14:21:15Z</dcterms:created>
  <dcterms:modified xsi:type="dcterms:W3CDTF">2017-03-30T08:43:51Z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