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588" r:id="rId8"/>
    <p:sldId id="586" r:id="rId9"/>
    <p:sldId id="577" r:id="rId10"/>
    <p:sldId id="578" r:id="rId11"/>
    <p:sldId id="579" r:id="rId12"/>
    <p:sldId id="580" r:id="rId13"/>
    <p:sldId id="581" r:id="rId14"/>
    <p:sldId id="582" r:id="rId15"/>
    <p:sldId id="583" r:id="rId16"/>
    <p:sldId id="584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timer, Sandra - FSC SCS" initials="MS-F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4" autoAdjust="0"/>
    <p:restoredTop sz="94660"/>
  </p:normalViewPr>
  <p:slideViewPr>
    <p:cSldViewPr>
      <p:cViewPr>
        <p:scale>
          <a:sx n="70" d="100"/>
          <a:sy n="70" d="100"/>
        </p:scale>
        <p:origin x="-207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6T11:31:05" idx="4">
    <p:pos x="4522" y="434"/>
    <p:text>Should this detail not be about Thanet rather than Maidsone?  Should the Northfleet etc. info at the bottom not also be about Thanet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08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9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76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73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790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058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685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89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555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41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91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84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Ashford  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696065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51494" y="116632"/>
            <a:ext cx="7012794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Ashford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62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68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57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44%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22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Ashford</a:t>
            </a:r>
            <a:br>
              <a:rPr lang="en-GB" dirty="0" smtClean="0"/>
            </a:br>
            <a:r>
              <a:rPr lang="en-GB" dirty="0" smtClean="0"/>
              <a:t> 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201"/>
              </p:ext>
            </p:extLst>
          </p:nvPr>
        </p:nvGraphicFramePr>
        <p:xfrm>
          <a:off x="457200" y="1600200"/>
          <a:ext cx="7643192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8856"/>
                <a:gridCol w="1368152"/>
                <a:gridCol w="165618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Ashford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75.1%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 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97.3%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16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01608" cy="864095"/>
          </a:xfrm>
        </p:spPr>
        <p:txBody>
          <a:bodyPr>
            <a:normAutofit fontScale="90000"/>
          </a:bodyPr>
          <a:lstStyle/>
          <a:p>
            <a:r>
              <a:rPr lang="en-GB" dirty="0"/>
              <a:t>30 Hours of Free Childcare</a:t>
            </a:r>
            <a:br>
              <a:rPr lang="en-GB" dirty="0"/>
            </a:br>
            <a:r>
              <a:rPr lang="en-GB" dirty="0"/>
              <a:t>The scale of the challenge in Ashford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Predicted </a:t>
            </a:r>
            <a:r>
              <a:rPr lang="en-GB" dirty="0"/>
              <a:t>take up of 15 Hours by three/four year olds  </a:t>
            </a:r>
          </a:p>
          <a:p>
            <a:pPr marL="0" indent="0">
              <a:buNone/>
            </a:pPr>
            <a:r>
              <a:rPr lang="en-GB" b="1" dirty="0" smtClean="0"/>
              <a:t>Autumn 2017 	</a:t>
            </a:r>
            <a:r>
              <a:rPr lang="en-GB" dirty="0" smtClean="0"/>
              <a:t>1,565 </a:t>
            </a:r>
          </a:p>
          <a:p>
            <a:pPr marL="0" indent="0">
              <a:buNone/>
            </a:pPr>
            <a:r>
              <a:rPr lang="en-GB" b="1" dirty="0" smtClean="0"/>
              <a:t>Spring 2018 	</a:t>
            </a:r>
            <a:r>
              <a:rPr lang="en-GB" dirty="0" smtClean="0"/>
              <a:t>2,105 </a:t>
            </a:r>
          </a:p>
          <a:p>
            <a:pPr marL="0" indent="0">
              <a:buNone/>
            </a:pPr>
            <a:r>
              <a:rPr lang="en-GB" b="1" dirty="0" smtClean="0"/>
              <a:t>Summer 2018	</a:t>
            </a:r>
            <a:r>
              <a:rPr lang="en-GB" dirty="0" smtClean="0"/>
              <a:t>2,519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2400" dirty="0" smtClean="0"/>
              <a:t>Estimated </a:t>
            </a:r>
            <a:r>
              <a:rPr lang="en-GB" sz="2400" dirty="0"/>
              <a:t>eligibility for 30 hours of Free Childcare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Autumn 2017 </a:t>
            </a:r>
            <a:r>
              <a:rPr lang="en-GB" b="1" dirty="0" smtClean="0"/>
              <a:t>	</a:t>
            </a:r>
            <a:r>
              <a:rPr lang="en-GB" dirty="0" smtClean="0"/>
              <a:t>982 children </a:t>
            </a:r>
          </a:p>
          <a:p>
            <a:pPr marL="0" indent="0">
              <a:buNone/>
            </a:pPr>
            <a:r>
              <a:rPr lang="en-GB" b="1" dirty="0" smtClean="0"/>
              <a:t>Spring </a:t>
            </a:r>
            <a:r>
              <a:rPr lang="en-GB" b="1" dirty="0"/>
              <a:t>2018 </a:t>
            </a:r>
            <a:r>
              <a:rPr lang="en-GB" b="1" dirty="0" smtClean="0"/>
              <a:t> 	</a:t>
            </a:r>
            <a:r>
              <a:rPr lang="en-GB" dirty="0" smtClean="0"/>
              <a:t>1,321 children 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Summer </a:t>
            </a:r>
            <a:r>
              <a:rPr lang="en-GB" b="1" dirty="0"/>
              <a:t>2018 </a:t>
            </a:r>
            <a:r>
              <a:rPr lang="en-GB" b="1" dirty="0" smtClean="0"/>
              <a:t>	</a:t>
            </a:r>
            <a:r>
              <a:rPr lang="en-GB" dirty="0" smtClean="0"/>
              <a:t>1,581 children </a:t>
            </a:r>
          </a:p>
          <a:p>
            <a:pPr marL="0" indent="0">
              <a:buNone/>
            </a:pPr>
            <a:endParaRPr lang="en-GB" sz="1900" dirty="0" smtClean="0"/>
          </a:p>
          <a:p>
            <a:pPr marL="0" indent="0">
              <a:buNone/>
            </a:pPr>
            <a:r>
              <a:rPr lang="en-GB" sz="1900" dirty="0" smtClean="0"/>
              <a:t>N.B. The demand/supply maps in this presentation </a:t>
            </a:r>
            <a:r>
              <a:rPr lang="en-GB" sz="1900" dirty="0"/>
              <a:t>s</a:t>
            </a:r>
            <a:r>
              <a:rPr lang="en-GB" sz="1900" dirty="0" smtClean="0"/>
              <a:t>hould </a:t>
            </a:r>
            <a:r>
              <a:rPr lang="en-GB" sz="1900" dirty="0"/>
              <a:t>only be used </a:t>
            </a:r>
            <a:r>
              <a:rPr lang="en-GB" sz="1900" dirty="0" smtClean="0"/>
              <a:t>as an indicator </a:t>
            </a:r>
            <a:r>
              <a:rPr lang="en-GB" sz="19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92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706090"/>
          </a:xfrm>
        </p:spPr>
        <p:txBody>
          <a:bodyPr>
            <a:normAutofit/>
          </a:bodyPr>
          <a:lstStyle/>
          <a:p>
            <a:r>
              <a:rPr lang="en-GB" dirty="0" smtClean="0"/>
              <a:t>Ashford 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93938" cy="3363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two areas which require a significant increase in capacity are:</a:t>
            </a:r>
          </a:p>
          <a:p>
            <a:r>
              <a:rPr lang="en-GB" dirty="0" smtClean="0"/>
              <a:t>Ashford South</a:t>
            </a:r>
          </a:p>
          <a:p>
            <a:r>
              <a:rPr lang="en-GB" dirty="0" smtClean="0"/>
              <a:t>Ashford Central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19" y="548680"/>
            <a:ext cx="7488833" cy="276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330" y="3429000"/>
            <a:ext cx="5922933" cy="264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31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91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Ashford – Autumn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186" y="446768"/>
            <a:ext cx="8074009" cy="571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19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0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Ashford – Spring 2018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467820"/>
            <a:ext cx="8005721" cy="566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70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Ashford – Summer </a:t>
            </a:r>
            <a:r>
              <a:rPr lang="en-GB" dirty="0"/>
              <a:t>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408012"/>
            <a:ext cx="8128775" cy="575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9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1494" y="116632"/>
            <a:ext cx="7012794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Ashford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62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68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57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44%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2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1494" y="116632"/>
            <a:ext cx="7012794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Ashford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62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68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57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44%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a912827-bae3-40cb-8146-7920e969c222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4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1655</TotalTime>
  <Words>311</Words>
  <Application>Microsoft Office PowerPoint</Application>
  <PresentationFormat>On-screen Show (4:3)</PresentationFormat>
  <Paragraphs>95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in Ashford  Key Facts and Figures</vt:lpstr>
      <vt:lpstr>30 Hours of Free Childcare The scale of the challenge in Ashford </vt:lpstr>
      <vt:lpstr>Ashford – Demand Model</vt:lpstr>
      <vt:lpstr>Ashford – Autumn 2017</vt:lpstr>
      <vt:lpstr>Ashford – Spring 2018</vt:lpstr>
      <vt:lpstr>Ashford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123</cp:revision>
  <cp:lastPrinted>2017-03-02T16:24:24Z</cp:lastPrinted>
  <dcterms:created xsi:type="dcterms:W3CDTF">2017-02-21T14:21:15Z</dcterms:created>
  <dcterms:modified xsi:type="dcterms:W3CDTF">2017-03-30T08:42:45Z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