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6" r:id="rId6"/>
    <p:sldId id="331" r:id="rId7"/>
    <p:sldId id="314" r:id="rId8"/>
    <p:sldId id="332" r:id="rId9"/>
    <p:sldId id="263" r:id="rId10"/>
    <p:sldId id="333" r:id="rId11"/>
    <p:sldId id="268" r:id="rId12"/>
    <p:sldId id="294" r:id="rId13"/>
    <p:sldId id="316" r:id="rId14"/>
    <p:sldId id="322" r:id="rId15"/>
    <p:sldId id="323" r:id="rId16"/>
    <p:sldId id="319" r:id="rId17"/>
    <p:sldId id="324" r:id="rId18"/>
    <p:sldId id="325" r:id="rId19"/>
    <p:sldId id="326" r:id="rId20"/>
    <p:sldId id="327" r:id="rId21"/>
    <p:sldId id="328" r:id="rId22"/>
    <p:sldId id="335" r:id="rId23"/>
    <p:sldId id="334" r:id="rId24"/>
    <p:sldId id="336" r:id="rId25"/>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BAE24-00A5-4648-9018-45400C3D36C8}" v="14" dt="2025-04-02T11:15:23.836"/>
    <p1510:client id="{C8AE39C9-A982-4D6F-84C0-FB3C3E30A4FC}" v="98" dt="2025-04-02T12:32:43.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45" autoAdjust="0"/>
    <p:restoredTop sz="86412" autoAdjust="0"/>
  </p:normalViewPr>
  <p:slideViewPr>
    <p:cSldViewPr>
      <p:cViewPr varScale="1">
        <p:scale>
          <a:sx n="54" d="100"/>
          <a:sy n="54" d="100"/>
        </p:scale>
        <p:origin x="61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40BB5-8603-A70D-2476-C2D3E552D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FF080-0188-2F42-10C0-87708B9E5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01E06-40FB-8258-3CD5-0CB4FB9A0507}"/>
              </a:ext>
            </a:extLst>
          </p:cNvPr>
          <p:cNvSpPr>
            <a:spLocks noGrp="1"/>
          </p:cNvSpPr>
          <p:nvPr>
            <p:ph type="body" idx="1"/>
          </p:nvPr>
        </p:nvSpPr>
        <p:spPr/>
        <p:txBody>
          <a:bodyPr/>
          <a:lstStyle/>
          <a:p>
            <a:pPr marL="0" indent="0" algn="l">
              <a:buNone/>
            </a:pPr>
            <a:r>
              <a:rPr lang="en-GB" sz="1200" dirty="0"/>
              <a:t>What is an eye condition?</a:t>
            </a:r>
          </a:p>
          <a:p>
            <a:pPr marL="0" indent="0" algn="l">
              <a:buNone/>
            </a:pPr>
            <a:r>
              <a:rPr lang="en-GB" sz="1200" dirty="0"/>
              <a:t>Do you know anyone with an eye condition? </a:t>
            </a:r>
          </a:p>
          <a:p>
            <a:pPr marL="0" indent="0" algn="l">
              <a:buNone/>
            </a:pPr>
            <a:r>
              <a:rPr lang="en-GB" sz="1200" dirty="0"/>
              <a:t>What is braille? Why do we need braille?</a:t>
            </a:r>
          </a:p>
          <a:p>
            <a:r>
              <a:rPr lang="en-GB" dirty="0"/>
              <a:t>Do you think they could be letters?</a:t>
            </a:r>
          </a:p>
          <a:p>
            <a:endParaRPr lang="en-GB" dirty="0"/>
          </a:p>
        </p:txBody>
      </p:sp>
      <p:sp>
        <p:nvSpPr>
          <p:cNvPr id="4" name="Slide Number Placeholder 3">
            <a:extLst>
              <a:ext uri="{FF2B5EF4-FFF2-40B4-BE49-F238E27FC236}">
                <a16:creationId xmlns:a16="http://schemas.microsoft.com/office/drawing/2014/main" id="{039F9A87-E6A3-3066-8849-2372C70594D3}"/>
              </a:ext>
            </a:extLst>
          </p:cNvPr>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348455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8984E-CF7F-5CA9-B562-63161E3B8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73FCC-7B86-D27C-6DA7-55FAE1BD8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72B48-85D6-AE89-051C-7B2709D16AE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503E93-A08D-DFA2-1558-CE666E23BC86}"/>
              </a:ext>
            </a:extLst>
          </p:cNvPr>
          <p:cNvSpPr>
            <a:spLocks noGrp="1"/>
          </p:cNvSpPr>
          <p:nvPr>
            <p:ph type="sldNum" sz="quarter" idx="5"/>
          </p:nvPr>
        </p:nvSpPr>
        <p:spPr/>
        <p:txBody>
          <a:bodyPr/>
          <a:lstStyle/>
          <a:p>
            <a:fld id="{D7FBC0B6-458E-47DA-A6C2-A5784864EB29}" type="slidenum">
              <a:rPr lang="en-GB" smtClean="0"/>
              <a:t>20</a:t>
            </a:fld>
            <a:endParaRPr lang="en-GB"/>
          </a:p>
        </p:txBody>
      </p:sp>
    </p:spTree>
    <p:extLst>
      <p:ext uri="{BB962C8B-B14F-4D97-AF65-F5344CB8AC3E}">
        <p14:creationId xmlns:p14="http://schemas.microsoft.com/office/powerpoint/2010/main" val="71604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A0632-B16F-6A02-034F-1D35133DA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054D5-6E88-F14A-8127-538C6765C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2B84A-FD85-ACDA-76AE-9B8AB70B9C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A2EB0-CCC5-BC9F-6C4B-8AD11EFC5187}"/>
              </a:ext>
            </a:extLst>
          </p:cNvPr>
          <p:cNvSpPr>
            <a:spLocks noGrp="1"/>
          </p:cNvSpPr>
          <p:nvPr>
            <p:ph type="sldNum" sz="quarter" idx="5"/>
          </p:nvPr>
        </p:nvSpPr>
        <p:spPr/>
        <p:txBody>
          <a:bodyPr/>
          <a:lstStyle/>
          <a:p>
            <a:fld id="{D7FBC0B6-458E-47DA-A6C2-A5784864EB29}" type="slidenum">
              <a:rPr lang="en-GB" smtClean="0"/>
              <a:t>6</a:t>
            </a:fld>
            <a:endParaRPr lang="en-GB"/>
          </a:p>
        </p:txBody>
      </p:sp>
    </p:spTree>
    <p:extLst>
      <p:ext uri="{BB962C8B-B14F-4D97-AF65-F5344CB8AC3E}">
        <p14:creationId xmlns:p14="http://schemas.microsoft.com/office/powerpoint/2010/main" val="193124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ask open questions such as:</a:t>
            </a:r>
          </a:p>
          <a:p>
            <a:r>
              <a:rPr lang="en-GB" dirty="0"/>
              <a:t>What do you think the dots mean?</a:t>
            </a:r>
          </a:p>
          <a:p>
            <a:r>
              <a:rPr lang="en-GB" dirty="0"/>
              <a:t>Can you see any patterns?</a:t>
            </a:r>
          </a:p>
          <a:p>
            <a:r>
              <a:rPr lang="en-GB" dirty="0"/>
              <a:t>Do you think they could be letters?</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9</a:t>
            </a:fld>
            <a:endParaRPr lang="en-GB"/>
          </a:p>
        </p:txBody>
      </p:sp>
    </p:spTree>
    <p:extLst>
      <p:ext uri="{BB962C8B-B14F-4D97-AF65-F5344CB8AC3E}">
        <p14:creationId xmlns:p14="http://schemas.microsoft.com/office/powerpoint/2010/main" val="103646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9678-7367-9AEB-D59F-187B5C340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A7CE6-2005-9625-1745-3B6689F43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A7B21-F1FF-B0BE-63B1-F08B043E652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D02C24-52E9-B217-DB89-011D66698646}"/>
              </a:ext>
            </a:extLst>
          </p:cNvPr>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342163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E7F52-78F6-42FC-84DA-3DCB63D20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6B40E-BE85-E6A5-1573-D06FDA3FB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37EC0-FB11-4A1B-0F90-8D5CA8F7F5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99D16C-1106-7EDC-DAD4-4DD15B00C194}"/>
              </a:ext>
            </a:extLst>
          </p:cNvPr>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29536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F8A81-0782-6753-CA96-253F33A85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6270E-D869-D572-030D-E7AD89C56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AF098-2C8B-F311-31AF-16F94404DD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B5B9DD-FA93-561F-AEC9-0EAA2CAD89F8}"/>
              </a:ext>
            </a:extLst>
          </p:cNvPr>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137888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FF5A1-A9F3-A03C-BF6D-B3F2B385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61517-5F91-6A57-1B27-7431BF16F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62029-5F3C-5A34-1F1D-828FE5F5AC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E8C805-A34E-7D81-05CA-B5124555DFD5}"/>
              </a:ext>
            </a:extLst>
          </p:cNvPr>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114785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A7EFE-D4B7-1BC8-ACB1-B10907D68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9DD34-F505-E700-A26B-D025F8C57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3CEBF-467F-EF7B-8916-0911F81F35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376BFB-1DC8-695D-1034-ABFED8B6AB4D}"/>
              </a:ext>
            </a:extLst>
          </p:cNvPr>
          <p:cNvSpPr>
            <a:spLocks noGrp="1"/>
          </p:cNvSpPr>
          <p:nvPr>
            <p:ph type="sldNum" sz="quarter" idx="5"/>
          </p:nvPr>
        </p:nvSpPr>
        <p:spPr/>
        <p:txBody>
          <a:bodyPr/>
          <a:lstStyle/>
          <a:p>
            <a:fld id="{D7FBC0B6-458E-47DA-A6C2-A5784864EB29}" type="slidenum">
              <a:rPr lang="en-GB" smtClean="0"/>
              <a:t>18</a:t>
            </a:fld>
            <a:endParaRPr lang="en-GB"/>
          </a:p>
        </p:txBody>
      </p:sp>
    </p:spTree>
    <p:extLst>
      <p:ext uri="{BB962C8B-B14F-4D97-AF65-F5344CB8AC3E}">
        <p14:creationId xmlns:p14="http://schemas.microsoft.com/office/powerpoint/2010/main" val="285752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F31C-E4B7-FD1D-3EAE-1F0069ADC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19465-1232-E6AA-CA75-B7473A72D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19074-EF00-1EAD-90C6-03B622A8F1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D5109A-2E56-7230-11C2-04EA691D5B9E}"/>
              </a:ext>
            </a:extLst>
          </p:cNvPr>
          <p:cNvSpPr>
            <a:spLocks noGrp="1"/>
          </p:cNvSpPr>
          <p:nvPr>
            <p:ph type="sldNum" sz="quarter" idx="5"/>
          </p:nvPr>
        </p:nvSpPr>
        <p:spPr/>
        <p:txBody>
          <a:bodyPr/>
          <a:lstStyle/>
          <a:p>
            <a:fld id="{D7FBC0B6-458E-47DA-A6C2-A5784864EB29}" type="slidenum">
              <a:rPr lang="en-GB" smtClean="0"/>
              <a:t>19</a:t>
            </a:fld>
            <a:endParaRPr lang="en-GB"/>
          </a:p>
        </p:txBody>
      </p:sp>
    </p:spTree>
    <p:extLst>
      <p:ext uri="{BB962C8B-B14F-4D97-AF65-F5344CB8AC3E}">
        <p14:creationId xmlns:p14="http://schemas.microsoft.com/office/powerpoint/2010/main" val="1648338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C6DFF6C8-BE41-4534-A53C-FE2E173ADD5B}" type="datetime1">
              <a:rPr lang="en-GB" smtClean="0"/>
              <a:t>27/06/2025</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C27FC7E-D1E7-4EF9-9530-B9B3AA7B65F2}" type="datetime1">
              <a:rPr lang="en-GB" smtClean="0"/>
              <a:t>27/06/2025</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1C983EC-4EF7-4D8A-B872-59F9F9928AAA}" type="datetime1">
              <a:rPr lang="en-GB" smtClean="0"/>
              <a:t>27/06/2025</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00311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03436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22157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926758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8640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49935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95103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864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ED8B6D9-5EDE-43D7-BACD-2C1F91646C92}" type="datetime1">
              <a:rPr lang="en-GB" smtClean="0"/>
              <a:t>27/06/2025</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C8EF736-506F-31EB-214B-23EBDD3AB72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58795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DCC8853F-0FEC-4652-BBEC-7F31C9CC5E15}" type="datetime1">
              <a:rPr lang="en-GB" smtClean="0"/>
              <a:t>27/06/2025</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43F5097F-B953-4249-8FF2-69F261BA1B8A}" type="datetime1">
              <a:rPr lang="en-GB" smtClean="0"/>
              <a:t>27/06/2025</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43773B1-18DB-4983-AB12-7E74F707FCDD}" type="datetime1">
              <a:rPr lang="en-GB" smtClean="0"/>
              <a:t>27/06/2025</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52A8EB9-C768-4238-89B5-1307775549AB}" type="datetime1">
              <a:rPr lang="en-GB" smtClean="0"/>
              <a:t>27/06/2025</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BA43883-50D0-428B-A609-A15901B0AEDB}" type="datetime1">
              <a:rPr lang="en-GB" smtClean="0"/>
              <a:t>27/06/2025</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C72E03E-8FC0-4A64-BE30-59BB465600A9}" type="datetime1">
              <a:rPr lang="en-GB" smtClean="0"/>
              <a:t>27/06/2025</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8DD7FCB-852A-4FC3-9ECE-35C5EB9A7344}" type="datetime1">
              <a:rPr lang="en-GB" smtClean="0"/>
              <a:t>27/06/2025</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446E77A-ED04-4B71-9031-D324917046D8}" type="datetime1">
              <a:rPr lang="en-GB" smtClean="0"/>
              <a:t>27/06/2025</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2" r:id="rId20"/>
  </p:sldLayoutIdLst>
  <p:hf sldNum="0" hdr="0" ftr="0" dt="0"/>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o9BOQ6IpTSE?feature=oembed"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7" name="Picture 6" descr="A logo for a special education&#10;&#10;Description automatically generated">
            <a:extLst>
              <a:ext uri="{FF2B5EF4-FFF2-40B4-BE49-F238E27FC236}">
                <a16:creationId xmlns:a16="http://schemas.microsoft.com/office/drawing/2014/main" id="{712F6D26-7A34-839F-26BD-55407E62D41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263352" y="5805264"/>
            <a:ext cx="1689813" cy="911319"/>
          </a:xfrm>
          <a:prstGeom prst="rect">
            <a:avLst/>
          </a:prstGeom>
        </p:spPr>
      </p:pic>
      <p:sp>
        <p:nvSpPr>
          <p:cNvPr id="3" name="Subtitle 2">
            <a:extLst>
              <a:ext uri="{FF2B5EF4-FFF2-40B4-BE49-F238E27FC236}">
                <a16:creationId xmlns:a16="http://schemas.microsoft.com/office/drawing/2014/main" id="{048EBF38-CF10-CED3-422F-7E96FE4D4ABA}"/>
              </a:ext>
            </a:extLst>
          </p:cNvPr>
          <p:cNvSpPr txBox="1">
            <a:spLocks/>
          </p:cNvSpPr>
          <p:nvPr/>
        </p:nvSpPr>
        <p:spPr bwMode="auto">
          <a:xfrm>
            <a:off x="2353630" y="2389239"/>
            <a:ext cx="7004590" cy="264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panose="020B0604020202020204" pitchFamily="34" charset="0"/>
              <a:buNone/>
              <a:defRPr sz="2200" kern="1200">
                <a:solidFill>
                  <a:schemeClr val="tx1">
                    <a:tint val="75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altLang="en-US" sz="3200" b="1" dirty="0">
                <a:solidFill>
                  <a:schemeClr val="accent1"/>
                </a:solidFill>
                <a:latin typeface="Arial Nova" panose="020B0504020202020204" pitchFamily="34" charset="0"/>
              </a:rPr>
              <a:t>STLS Sensory Service</a:t>
            </a:r>
          </a:p>
          <a:p>
            <a:r>
              <a:rPr lang="en-GB" altLang="en-US" sz="3200" b="1" dirty="0">
                <a:solidFill>
                  <a:schemeClr val="accent1"/>
                </a:solidFill>
                <a:latin typeface="Arial Nova" panose="020B0504020202020204" pitchFamily="34" charset="0"/>
              </a:rPr>
              <a:t>Date: 2024 to 2025</a:t>
            </a:r>
          </a:p>
          <a:p>
            <a:pPr indent="-228600">
              <a:buFont typeface="Arial" panose="020B0604020202020204" pitchFamily="34" charset="0"/>
              <a:buChar char="•"/>
            </a:pPr>
            <a:endParaRPr lang="en-US" altLang="en-US" b="1" dirty="0"/>
          </a:p>
        </p:txBody>
      </p:sp>
      <p:sp>
        <p:nvSpPr>
          <p:cNvPr id="5" name="Title 1">
            <a:extLst>
              <a:ext uri="{FF2B5EF4-FFF2-40B4-BE49-F238E27FC236}">
                <a16:creationId xmlns:a16="http://schemas.microsoft.com/office/drawing/2014/main" id="{DDECC17F-F4BE-5203-B077-E524AB1CBAEF}"/>
              </a:ext>
            </a:extLst>
          </p:cNvPr>
          <p:cNvSpPr txBox="1">
            <a:spLocks/>
          </p:cNvSpPr>
          <p:nvPr/>
        </p:nvSpPr>
        <p:spPr bwMode="auto">
          <a:xfrm>
            <a:off x="218281" y="1178095"/>
            <a:ext cx="1175543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US" altLang="en-US" sz="4400" dirty="0">
                <a:solidFill>
                  <a:schemeClr val="tx1"/>
                </a:solidFill>
                <a:latin typeface="Arial Nova" panose="020B0504020202020204" pitchFamily="34" charset="0"/>
                <a:ea typeface="+mn-ea"/>
                <a:cs typeface="+mn-cs"/>
              </a:rPr>
              <a:t>200 Years of Braille</a:t>
            </a:r>
            <a:br>
              <a:rPr lang="en-US" altLang="en-US" sz="3400" dirty="0"/>
            </a:br>
            <a:endParaRPr lang="en-US" alt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BFA15-90BB-6E7F-F369-E3943B5FA1E8}"/>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88CEBE08-4827-3C62-1535-D1E23452A73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7" name="Rectangle 2">
            <a:extLst>
              <a:ext uri="{FF2B5EF4-FFF2-40B4-BE49-F238E27FC236}">
                <a16:creationId xmlns:a16="http://schemas.microsoft.com/office/drawing/2014/main" id="{E44B19A3-8406-1662-D1C4-3C6BC9EABEEE}"/>
              </a:ext>
            </a:extLst>
          </p:cNvPr>
          <p:cNvSpPr txBox="1">
            <a:spLocks noChangeArrowheads="1"/>
          </p:cNvSpPr>
          <p:nvPr/>
        </p:nvSpPr>
        <p:spPr>
          <a:xfrm>
            <a:off x="263352" y="188640"/>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What is braille?</a:t>
            </a:r>
          </a:p>
        </p:txBody>
      </p:sp>
      <p:sp>
        <p:nvSpPr>
          <p:cNvPr id="10243" name="Rectangle 4">
            <a:extLst>
              <a:ext uri="{FF2B5EF4-FFF2-40B4-BE49-F238E27FC236}">
                <a16:creationId xmlns:a16="http://schemas.microsoft.com/office/drawing/2014/main" id="{FF439ABC-4F4A-2F0A-32C5-4C1F2C542B74}"/>
              </a:ext>
            </a:extLst>
          </p:cNvPr>
          <p:cNvSpPr>
            <a:spLocks noChangeArrowheads="1"/>
          </p:cNvSpPr>
          <p:nvPr/>
        </p:nvSpPr>
        <p:spPr bwMode="auto">
          <a:xfrm>
            <a:off x="839416" y="1400447"/>
            <a:ext cx="8957047" cy="220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7000"/>
              </a:lnSpc>
              <a:spcAft>
                <a:spcPts val="800"/>
              </a:spcAft>
              <a:buNone/>
            </a:pPr>
            <a:r>
              <a:rPr lang="en-GB" sz="2800" kern="100" dirty="0">
                <a:effectLst/>
                <a:latin typeface="Arial" panose="020B0604020202020204" pitchFamily="34" charset="0"/>
                <a:ea typeface="Aptos" panose="020B0004020202020204" pitchFamily="34" charset="0"/>
                <a:cs typeface="Times New Roman" panose="02020603050405020304" pitchFamily="18" charset="0"/>
              </a:rPr>
              <a:t>Braille uses six raised dots in different patterns. There are </a:t>
            </a:r>
            <a:r>
              <a:rPr lang="en-GB" sz="2800" b="1" kern="100" dirty="0">
                <a:effectLst/>
                <a:latin typeface="Arial" panose="020B0604020202020204" pitchFamily="34" charset="0"/>
                <a:ea typeface="Aptos" panose="020B0004020202020204" pitchFamily="34" charset="0"/>
                <a:cs typeface="Times New Roman" panose="02020603050405020304" pitchFamily="18" charset="0"/>
              </a:rPr>
              <a:t>63</a:t>
            </a:r>
            <a:r>
              <a:rPr lang="en-GB" sz="2800" kern="100" dirty="0">
                <a:effectLst/>
                <a:latin typeface="Arial" panose="020B0604020202020204" pitchFamily="34" charset="0"/>
                <a:ea typeface="Aptos" panose="020B0004020202020204" pitchFamily="34" charset="0"/>
                <a:cs typeface="Times New Roman" panose="02020603050405020304" pitchFamily="18" charset="0"/>
              </a:rPr>
              <a:t> patterns, so it can be used in many languages.</a:t>
            </a:r>
          </a:p>
          <a:p>
            <a:pPr>
              <a:lnSpc>
                <a:spcPct val="107000"/>
              </a:lnSpc>
              <a:spcAft>
                <a:spcPts val="800"/>
              </a:spcAft>
              <a:buNone/>
            </a:pPr>
            <a:r>
              <a:rPr lang="en-GB" sz="2800" kern="100" dirty="0">
                <a:latin typeface="Arial" panose="020B0604020202020204" pitchFamily="34" charset="0"/>
                <a:ea typeface="Aptos" panose="020B0004020202020204" pitchFamily="34" charset="0"/>
                <a:cs typeface="Times New Roman" panose="02020603050405020304" pitchFamily="18" charset="0"/>
              </a:rPr>
              <a:t>P</a:t>
            </a:r>
            <a:r>
              <a:rPr lang="en-GB" sz="2800" kern="100" dirty="0">
                <a:effectLst/>
                <a:latin typeface="Arial" panose="020B0604020202020204" pitchFamily="34" charset="0"/>
                <a:ea typeface="Aptos" panose="020B0004020202020204" pitchFamily="34" charset="0"/>
                <a:cs typeface="Times New Roman" panose="02020603050405020304" pitchFamily="18" charset="0"/>
              </a:rPr>
              <a:t>eople with a vision impairment read braille by feeling the dots with their fingers.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0244" name="Group 3">
            <a:extLst>
              <a:ext uri="{FF2B5EF4-FFF2-40B4-BE49-F238E27FC236}">
                <a16:creationId xmlns:a16="http://schemas.microsoft.com/office/drawing/2014/main" id="{031F694C-3162-452C-8879-E263AD5445E0}"/>
              </a:ext>
            </a:extLst>
          </p:cNvPr>
          <p:cNvGrpSpPr>
            <a:grpSpLocks/>
          </p:cNvGrpSpPr>
          <p:nvPr/>
        </p:nvGrpSpPr>
        <p:grpSpPr bwMode="auto">
          <a:xfrm>
            <a:off x="4705350" y="3460751"/>
            <a:ext cx="2781300" cy="746125"/>
            <a:chOff x="2315361" y="4160939"/>
            <a:chExt cx="2780949" cy="746621"/>
          </a:xfrm>
        </p:grpSpPr>
        <p:sp>
          <p:nvSpPr>
            <p:cNvPr id="2" name="Oval 1">
              <a:extLst>
                <a:ext uri="{FF2B5EF4-FFF2-40B4-BE49-F238E27FC236}">
                  <a16:creationId xmlns:a16="http://schemas.microsoft.com/office/drawing/2014/main" id="{30B670B6-CA6E-195F-D30A-08CB33964A70}"/>
                </a:ext>
              </a:extLst>
            </p:cNvPr>
            <p:cNvSpPr/>
            <p:nvPr/>
          </p:nvSpPr>
          <p:spPr>
            <a:xfrm>
              <a:off x="2315361" y="4160939"/>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Oval 2">
              <a:extLst>
                <a:ext uri="{FF2B5EF4-FFF2-40B4-BE49-F238E27FC236}">
                  <a16:creationId xmlns:a16="http://schemas.microsoft.com/office/drawing/2014/main" id="{074F7F4D-7876-8966-9DF0-AC61DD563055}"/>
                </a:ext>
              </a:extLst>
            </p:cNvPr>
            <p:cNvSpPr/>
            <p:nvPr/>
          </p:nvSpPr>
          <p:spPr>
            <a:xfrm>
              <a:off x="2315361" y="4429405"/>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a:extLst>
                <a:ext uri="{FF2B5EF4-FFF2-40B4-BE49-F238E27FC236}">
                  <a16:creationId xmlns:a16="http://schemas.microsoft.com/office/drawing/2014/main" id="{D9830DA5-3858-EEC3-D289-9647D6B70007}"/>
                </a:ext>
              </a:extLst>
            </p:cNvPr>
            <p:cNvSpPr/>
            <p:nvPr/>
          </p:nvSpPr>
          <p:spPr>
            <a:xfrm>
              <a:off x="2591551" y="4429405"/>
              <a:ext cx="211111"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a:ext uri="{FF2B5EF4-FFF2-40B4-BE49-F238E27FC236}">
                  <a16:creationId xmlns:a16="http://schemas.microsoft.com/office/drawing/2014/main" id="{A08326E4-0E07-C507-8CDC-CA0B938083EA}"/>
                </a:ext>
              </a:extLst>
            </p:cNvPr>
            <p:cNvSpPr/>
            <p:nvPr/>
          </p:nvSpPr>
          <p:spPr>
            <a:xfrm>
              <a:off x="2953455" y="4160939"/>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a:extLst>
                <a:ext uri="{FF2B5EF4-FFF2-40B4-BE49-F238E27FC236}">
                  <a16:creationId xmlns:a16="http://schemas.microsoft.com/office/drawing/2014/main" id="{624F960C-196A-CB00-706D-8196E9DE56A5}"/>
                </a:ext>
              </a:extLst>
            </p:cNvPr>
            <p:cNvSpPr/>
            <p:nvPr/>
          </p:nvSpPr>
          <p:spPr>
            <a:xfrm>
              <a:off x="3229646" y="4429405"/>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id="{C38EC0CE-01C9-2641-985B-035E5A0C4C24}"/>
                </a:ext>
              </a:extLst>
            </p:cNvPr>
            <p:cNvSpPr/>
            <p:nvPr/>
          </p:nvSpPr>
          <p:spPr>
            <a:xfrm>
              <a:off x="3589963" y="4160939"/>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id="{A4138258-37CD-A4CB-7642-3DC593D08968}"/>
                </a:ext>
              </a:extLst>
            </p:cNvPr>
            <p:cNvSpPr/>
            <p:nvPr/>
          </p:nvSpPr>
          <p:spPr>
            <a:xfrm>
              <a:off x="3589963" y="4429405"/>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B11143EB-EEFE-2E7C-994B-72FA0A69AD39}"/>
                </a:ext>
              </a:extLst>
            </p:cNvPr>
            <p:cNvSpPr/>
            <p:nvPr/>
          </p:nvSpPr>
          <p:spPr>
            <a:xfrm>
              <a:off x="3589963" y="4697871"/>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a:extLst>
                <a:ext uri="{FF2B5EF4-FFF2-40B4-BE49-F238E27FC236}">
                  <a16:creationId xmlns:a16="http://schemas.microsoft.com/office/drawing/2014/main" id="{86A71ED0-D263-59A0-1B58-E27597D461B9}"/>
                </a:ext>
              </a:extLst>
            </p:cNvPr>
            <p:cNvSpPr/>
            <p:nvPr/>
          </p:nvSpPr>
          <p:spPr>
            <a:xfrm>
              <a:off x="4123296" y="4160939"/>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a:extLst>
                <a:ext uri="{FF2B5EF4-FFF2-40B4-BE49-F238E27FC236}">
                  <a16:creationId xmlns:a16="http://schemas.microsoft.com/office/drawing/2014/main" id="{AD9CAA7C-7D18-87E4-9A19-F73BDA6BE664}"/>
                </a:ext>
              </a:extLst>
            </p:cNvPr>
            <p:cNvSpPr/>
            <p:nvPr/>
          </p:nvSpPr>
          <p:spPr>
            <a:xfrm>
              <a:off x="4123296" y="4429405"/>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4D9DC182-4454-3A96-9260-11A97E05154C}"/>
                </a:ext>
              </a:extLst>
            </p:cNvPr>
            <p:cNvSpPr/>
            <p:nvPr/>
          </p:nvSpPr>
          <p:spPr>
            <a:xfrm>
              <a:off x="4123296" y="4697871"/>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a:extLst>
                <a:ext uri="{FF2B5EF4-FFF2-40B4-BE49-F238E27FC236}">
                  <a16:creationId xmlns:a16="http://schemas.microsoft.com/office/drawing/2014/main" id="{AA52D6EF-0AA9-D052-F95A-7AD2D66DDFDD}"/>
                </a:ext>
              </a:extLst>
            </p:cNvPr>
            <p:cNvSpPr/>
            <p:nvPr/>
          </p:nvSpPr>
          <p:spPr>
            <a:xfrm>
              <a:off x="4609010" y="4160939"/>
              <a:ext cx="211110"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a:extLst>
                <a:ext uri="{FF2B5EF4-FFF2-40B4-BE49-F238E27FC236}">
                  <a16:creationId xmlns:a16="http://schemas.microsoft.com/office/drawing/2014/main" id="{E69A205D-6A05-11B7-EFF3-34EAC292AC7A}"/>
                </a:ext>
              </a:extLst>
            </p:cNvPr>
            <p:cNvSpPr/>
            <p:nvPr/>
          </p:nvSpPr>
          <p:spPr>
            <a:xfrm>
              <a:off x="4609010" y="4697871"/>
              <a:ext cx="211110"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Oval 19">
              <a:extLst>
                <a:ext uri="{FF2B5EF4-FFF2-40B4-BE49-F238E27FC236}">
                  <a16:creationId xmlns:a16="http://schemas.microsoft.com/office/drawing/2014/main" id="{9A68F26D-A4C3-6565-45B7-9B5AB465B1F6}"/>
                </a:ext>
              </a:extLst>
            </p:cNvPr>
            <p:cNvSpPr/>
            <p:nvPr/>
          </p:nvSpPr>
          <p:spPr>
            <a:xfrm>
              <a:off x="4886786" y="4429405"/>
              <a:ext cx="209524" cy="20968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2" name="Picture 21">
            <a:extLst>
              <a:ext uri="{FF2B5EF4-FFF2-40B4-BE49-F238E27FC236}">
                <a16:creationId xmlns:a16="http://schemas.microsoft.com/office/drawing/2014/main" id="{B1B90E79-2904-D210-1451-67A08643273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1450" y="3460751"/>
            <a:ext cx="220821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BA97336B-3672-76A2-9590-43CE38E8495C}"/>
              </a:ext>
            </a:extLst>
          </p:cNvPr>
          <p:cNvSpPr/>
          <p:nvPr/>
        </p:nvSpPr>
        <p:spPr>
          <a:xfrm>
            <a:off x="2279650" y="6410326"/>
            <a:ext cx="7632700" cy="447675"/>
          </a:xfrm>
          <a:prstGeom prst="rect">
            <a:avLst/>
          </a:prstGeom>
          <a:solidFill>
            <a:srgbClr val="00B3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TextBox 23">
            <a:extLst>
              <a:ext uri="{FF2B5EF4-FFF2-40B4-BE49-F238E27FC236}">
                <a16:creationId xmlns:a16="http://schemas.microsoft.com/office/drawing/2014/main" id="{B34CEF27-D05F-EC12-EABA-E025AE3A3AB6}"/>
              </a:ext>
            </a:extLst>
          </p:cNvPr>
          <p:cNvSpPr txBox="1"/>
          <p:nvPr/>
        </p:nvSpPr>
        <p:spPr>
          <a:xfrm>
            <a:off x="5562600" y="4545014"/>
            <a:ext cx="1066800" cy="369887"/>
          </a:xfrm>
          <a:prstGeom prst="rect">
            <a:avLst/>
          </a:prstGeom>
          <a:noFill/>
        </p:spPr>
        <p:txBody>
          <a:bodyPr>
            <a:spAutoFit/>
          </a:bodyPr>
          <a:lstStyle/>
          <a:p>
            <a:pPr eaLnBrk="1" fontAlgn="auto" hangingPunct="1">
              <a:spcBef>
                <a:spcPts val="0"/>
              </a:spcBef>
              <a:spcAft>
                <a:spcPts val="0"/>
              </a:spcAft>
              <a:defRPr/>
            </a:pPr>
            <a:r>
              <a:rPr lang="en-GB" spc="600" dirty="0">
                <a:latin typeface="Twinkl SemiBold" pitchFamily="2" charset="0"/>
              </a:rPr>
              <a:t>hello</a:t>
            </a:r>
          </a:p>
        </p:txBody>
      </p:sp>
    </p:spTree>
    <p:extLst>
      <p:ext uri="{BB962C8B-B14F-4D97-AF65-F5344CB8AC3E}">
        <p14:creationId xmlns:p14="http://schemas.microsoft.com/office/powerpoint/2010/main" val="2174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22222E-6 L 0.00365 0.04884 L 0.0448 0.04398 L 0.06962 -0.00371 L 0.10816 0.04537 L 0.14115 -0.00139 L 0.14219 0.08703 L 0.19618 -0.00486 L 0.19809 0.08449 L 0.25504 -0.00486 L 0.2816 0.04537 L 0.25035 0.08703 L 0.2467 0.08565 L 0.34132 0.08703 " pathEditMode="relative" rAng="0" ptsTypes="AAAAAAAAAAAAAA">
                                      <p:cBhvr>
                                        <p:cTn id="6" dur="5000" fill="hold"/>
                                        <p:tgtEl>
                                          <p:spTgt spid="22"/>
                                        </p:tgtEl>
                                        <p:attrNameLst>
                                          <p:attrName>ppt_x</p:attrName>
                                          <p:attrName>ppt_y</p:attrName>
                                        </p:attrNameLst>
                                      </p:cBhvr>
                                      <p:rCtr x="17066" y="4097"/>
                                    </p:animMotion>
                                  </p:child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4CAC60BC-9FB0-AD4E-92FE-3E1463872D2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28CE298C-5DE1-DBD5-7FCA-0754B7A08349}"/>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FFE732D0-9304-38AA-224F-DC4F9BA1A13C}"/>
              </a:ext>
            </a:extLst>
          </p:cNvPr>
          <p:cNvSpPr txBox="1">
            <a:spLocks noChangeArrowheads="1"/>
          </p:cNvSpPr>
          <p:nvPr/>
        </p:nvSpPr>
        <p:spPr>
          <a:xfrm>
            <a:off x="1338029" y="332656"/>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When was Braille Invented?</a:t>
            </a:r>
          </a:p>
        </p:txBody>
      </p:sp>
      <p:sp>
        <p:nvSpPr>
          <p:cNvPr id="3" name="TextBox 2">
            <a:extLst>
              <a:ext uri="{FF2B5EF4-FFF2-40B4-BE49-F238E27FC236}">
                <a16:creationId xmlns:a16="http://schemas.microsoft.com/office/drawing/2014/main" id="{619A12BD-03C4-5FAC-B99F-57A083919454}"/>
              </a:ext>
            </a:extLst>
          </p:cNvPr>
          <p:cNvSpPr txBox="1"/>
          <p:nvPr/>
        </p:nvSpPr>
        <p:spPr>
          <a:xfrm>
            <a:off x="1763619" y="1452882"/>
            <a:ext cx="8292819" cy="3420103"/>
          </a:xfrm>
          <a:prstGeom prst="rect">
            <a:avLst/>
          </a:prstGeom>
          <a:noFill/>
        </p:spPr>
        <p:txBody>
          <a:bodyPr wrap="square">
            <a:spAutoFit/>
          </a:bodyPr>
          <a:lstStyle/>
          <a:p>
            <a:pPr>
              <a:lnSpc>
                <a:spcPct val="107000"/>
              </a:lnSpc>
              <a:spcAft>
                <a:spcPts val="800"/>
              </a:spcAft>
            </a:pPr>
            <a:r>
              <a:rPr lang="en-GB" sz="2800" kern="100" dirty="0">
                <a:effectLst/>
                <a:ea typeface="Aptos" panose="020B0004020202020204" pitchFamily="34" charset="0"/>
                <a:cs typeface="Arial" panose="020B0604020202020204" pitchFamily="34" charset="0"/>
              </a:rPr>
              <a:t>About 200 years ago, a teenage boy invented a special way of writing called braille. </a:t>
            </a:r>
          </a:p>
          <a:p>
            <a:pPr>
              <a:lnSpc>
                <a:spcPct val="107000"/>
              </a:lnSpc>
              <a:spcAft>
                <a:spcPts val="800"/>
              </a:spcAft>
            </a:pPr>
            <a:endParaRPr lang="en-GB" sz="800" kern="100" dirty="0">
              <a:effectLst/>
              <a:ea typeface="Aptos" panose="020B0004020202020204" pitchFamily="34" charset="0"/>
              <a:cs typeface="Arial" panose="020B0604020202020204" pitchFamily="34" charset="0"/>
            </a:endParaRPr>
          </a:p>
          <a:p>
            <a:pPr>
              <a:lnSpc>
                <a:spcPct val="107000"/>
              </a:lnSpc>
              <a:spcAft>
                <a:spcPts val="800"/>
              </a:spcAft>
            </a:pPr>
            <a:r>
              <a:rPr lang="en-GB" sz="2800" kern="100" dirty="0">
                <a:effectLst/>
                <a:ea typeface="Aptos" panose="020B0004020202020204" pitchFamily="34" charset="0"/>
                <a:cs typeface="Arial" panose="020B0604020202020204" pitchFamily="34" charset="0"/>
              </a:rPr>
              <a:t>Braille uses raised dots that you can feel with your fingers. It helps people who </a:t>
            </a:r>
            <a:r>
              <a:rPr lang="en-GB" sz="2800" kern="100" dirty="0">
                <a:ea typeface="Aptos" panose="020B0004020202020204" pitchFamily="34" charset="0"/>
                <a:cs typeface="Arial" panose="020B0604020202020204" pitchFamily="34" charset="0"/>
              </a:rPr>
              <a:t>have a vision impairment </a:t>
            </a:r>
            <a:r>
              <a:rPr lang="en-GB" sz="2800" kern="100" dirty="0">
                <a:effectLst/>
                <a:ea typeface="Aptos" panose="020B0004020202020204" pitchFamily="34" charset="0"/>
                <a:cs typeface="Arial" panose="020B0604020202020204" pitchFamily="34" charset="0"/>
              </a:rPr>
              <a:t>or have trouble seeing to read and write just like everyone else. </a:t>
            </a:r>
          </a:p>
          <a:p>
            <a:pPr>
              <a:lnSpc>
                <a:spcPct val="107000"/>
              </a:lnSpc>
              <a:spcAft>
                <a:spcPts val="800"/>
              </a:spcAft>
            </a:pPr>
            <a:endParaRPr lang="en-GB" sz="8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827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0A49-B72B-CACB-154B-0FD24D13D40F}"/>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1E507B32-9126-280F-002D-C238161DEC7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4CD6EC52-96C6-59D6-5FF5-8FDC0EE8F44F}"/>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19D441D2-43A2-9D2E-2F2C-5EA2C10B0FB9}"/>
              </a:ext>
            </a:extLst>
          </p:cNvPr>
          <p:cNvSpPr txBox="1">
            <a:spLocks noChangeArrowheads="1"/>
          </p:cNvSpPr>
          <p:nvPr/>
        </p:nvSpPr>
        <p:spPr>
          <a:xfrm>
            <a:off x="1338029" y="332656"/>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Who Invented Braille?</a:t>
            </a:r>
          </a:p>
        </p:txBody>
      </p:sp>
      <p:sp>
        <p:nvSpPr>
          <p:cNvPr id="2" name="Rectangle 3">
            <a:extLst>
              <a:ext uri="{FF2B5EF4-FFF2-40B4-BE49-F238E27FC236}">
                <a16:creationId xmlns:a16="http://schemas.microsoft.com/office/drawing/2014/main" id="{7139CB28-B31F-7D70-9BB5-4CB8A1820CE1}"/>
              </a:ext>
            </a:extLst>
          </p:cNvPr>
          <p:cNvSpPr>
            <a:spLocks noChangeArrowheads="1"/>
          </p:cNvSpPr>
          <p:nvPr/>
        </p:nvSpPr>
        <p:spPr bwMode="auto">
          <a:xfrm>
            <a:off x="407368" y="1484784"/>
            <a:ext cx="6624735" cy="401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7000"/>
              </a:lnSpc>
              <a:spcAft>
                <a:spcPts val="800"/>
              </a:spcAft>
              <a:buNone/>
            </a:pPr>
            <a:r>
              <a:rPr lang="en-GB" sz="2800" b="1" kern="100" dirty="0">
                <a:effectLst/>
                <a:latin typeface="Arial" panose="020B0604020202020204" pitchFamily="34" charset="0"/>
                <a:ea typeface="Aptos" panose="020B0004020202020204" pitchFamily="34" charset="0"/>
                <a:cs typeface="Arial" panose="020B0604020202020204" pitchFamily="34" charset="0"/>
              </a:rPr>
              <a:t>Louis Braille </a:t>
            </a:r>
            <a:r>
              <a:rPr lang="en-GB" sz="2800" kern="100" dirty="0">
                <a:effectLst/>
                <a:latin typeface="Arial" panose="020B0604020202020204" pitchFamily="34" charset="0"/>
                <a:ea typeface="Aptos" panose="020B0004020202020204" pitchFamily="34" charset="0"/>
                <a:cs typeface="Arial" panose="020B0604020202020204" pitchFamily="34" charset="0"/>
              </a:rPr>
              <a:t>invented braille.</a:t>
            </a:r>
          </a:p>
          <a:p>
            <a:pPr>
              <a:lnSpc>
                <a:spcPct val="107000"/>
              </a:lnSpc>
              <a:spcAft>
                <a:spcPts val="800"/>
              </a:spcAft>
              <a:buNone/>
            </a:pP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2800" kern="100" dirty="0">
                <a:effectLst/>
                <a:latin typeface="Arial" panose="020B0604020202020204" pitchFamily="34" charset="0"/>
                <a:ea typeface="Aptos" panose="020B0004020202020204" pitchFamily="34" charset="0"/>
                <a:cs typeface="Arial" panose="020B0604020202020204" pitchFamily="34" charset="0"/>
              </a:rPr>
              <a:t>He was from France and became blind when he was three after an accident. </a:t>
            </a:r>
          </a:p>
          <a:p>
            <a:pPr>
              <a:lnSpc>
                <a:spcPct val="107000"/>
              </a:lnSpc>
              <a:spcAft>
                <a:spcPts val="800"/>
              </a:spcAft>
              <a:buNone/>
            </a:pP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2800" kern="100" dirty="0">
                <a:effectLst/>
                <a:latin typeface="Arial" panose="020B0604020202020204" pitchFamily="34" charset="0"/>
                <a:ea typeface="Aptos" panose="020B0004020202020204" pitchFamily="34" charset="0"/>
                <a:cs typeface="Arial" panose="020B0604020202020204" pitchFamily="34" charset="0"/>
              </a:rPr>
              <a:t>He went to a special school for children with a vision impairment. When he was fifteen, he created the braille code.</a:t>
            </a:r>
          </a:p>
        </p:txBody>
      </p:sp>
      <p:pic>
        <p:nvPicPr>
          <p:cNvPr id="6" name="Picture 4">
            <a:extLst>
              <a:ext uri="{FF2B5EF4-FFF2-40B4-BE49-F238E27FC236}">
                <a16:creationId xmlns:a16="http://schemas.microsoft.com/office/drawing/2014/main" id="{2C1C8D4B-2225-2A8F-56FC-3C97F2D1038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0797" y="1327940"/>
            <a:ext cx="36004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93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4CAC60BC-9FB0-AD4E-92FE-3E1463872D2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28CE298C-5DE1-DBD5-7FCA-0754B7A08349}"/>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FFE732D0-9304-38AA-224F-DC4F9BA1A13C}"/>
              </a:ext>
            </a:extLst>
          </p:cNvPr>
          <p:cNvSpPr txBox="1">
            <a:spLocks noChangeArrowheads="1"/>
          </p:cNvSpPr>
          <p:nvPr/>
        </p:nvSpPr>
        <p:spPr>
          <a:xfrm>
            <a:off x="1521717" y="356394"/>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a:t>
            </a:r>
          </a:p>
        </p:txBody>
      </p:sp>
      <p:sp>
        <p:nvSpPr>
          <p:cNvPr id="3" name="TextBox 2">
            <a:extLst>
              <a:ext uri="{FF2B5EF4-FFF2-40B4-BE49-F238E27FC236}">
                <a16:creationId xmlns:a16="http://schemas.microsoft.com/office/drawing/2014/main" id="{619A12BD-03C4-5FAC-B99F-57A083919454}"/>
              </a:ext>
            </a:extLst>
          </p:cNvPr>
          <p:cNvSpPr txBox="1"/>
          <p:nvPr/>
        </p:nvSpPr>
        <p:spPr>
          <a:xfrm>
            <a:off x="1763620" y="1733550"/>
            <a:ext cx="8292819" cy="523220"/>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Magic Grandad video</a:t>
            </a:r>
            <a:endParaRPr lang="en-GB" sz="2800" dirty="0">
              <a:cs typeface="Arial" panose="020B0604020202020204" pitchFamily="34" charset="0"/>
            </a:endParaRPr>
          </a:p>
        </p:txBody>
      </p:sp>
      <p:pic>
        <p:nvPicPr>
          <p:cNvPr id="2" name="Online Media 1" title="The incredible story of the boy who invented Braille | BBC Ideas">
            <a:hlinkClick r:id="" action="ppaction://media"/>
            <a:extLst>
              <a:ext uri="{FF2B5EF4-FFF2-40B4-BE49-F238E27FC236}">
                <a16:creationId xmlns:a16="http://schemas.microsoft.com/office/drawing/2014/main" id="{B6E8134F-1E74-A297-CA2E-40AC6C19D8A3}"/>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27687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67C30-C5AE-BB21-776F-9735B0C7492F}"/>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6B384540-C922-AC31-2378-26E1305EF1D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7" name="Rectangle 2">
            <a:extLst>
              <a:ext uri="{FF2B5EF4-FFF2-40B4-BE49-F238E27FC236}">
                <a16:creationId xmlns:a16="http://schemas.microsoft.com/office/drawing/2014/main" id="{AF5C2734-E1C2-9582-C347-2D5D75518B1D}"/>
              </a:ext>
            </a:extLst>
          </p:cNvPr>
          <p:cNvSpPr txBox="1">
            <a:spLocks noChangeArrowheads="1"/>
          </p:cNvSpPr>
          <p:nvPr/>
        </p:nvSpPr>
        <p:spPr>
          <a:xfrm>
            <a:off x="1069621" y="201613"/>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What came before Braille?</a:t>
            </a:r>
          </a:p>
        </p:txBody>
      </p:sp>
      <p:sp>
        <p:nvSpPr>
          <p:cNvPr id="12291" name="Rectangle 2">
            <a:extLst>
              <a:ext uri="{FF2B5EF4-FFF2-40B4-BE49-F238E27FC236}">
                <a16:creationId xmlns:a16="http://schemas.microsoft.com/office/drawing/2014/main" id="{83A2EF5A-5D2B-0BF6-1A4B-D95681EC8F74}"/>
              </a:ext>
            </a:extLst>
          </p:cNvPr>
          <p:cNvSpPr>
            <a:spLocks noChangeArrowheads="1"/>
          </p:cNvSpPr>
          <p:nvPr/>
        </p:nvSpPr>
        <p:spPr bwMode="auto">
          <a:xfrm>
            <a:off x="1127448" y="1473200"/>
            <a:ext cx="9433048" cy="25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7000"/>
              </a:lnSpc>
              <a:spcAft>
                <a:spcPts val="800"/>
              </a:spcAft>
              <a:buNone/>
            </a:pPr>
            <a:r>
              <a:rPr lang="en-GB" sz="2800" kern="100" dirty="0">
                <a:effectLst/>
                <a:latin typeface="Arial" panose="020B0604020202020204" pitchFamily="34" charset="0"/>
                <a:ea typeface="Aptos" panose="020B0004020202020204" pitchFamily="34" charset="0"/>
                <a:cs typeface="Arial" panose="020B0604020202020204" pitchFamily="34" charset="0"/>
              </a:rPr>
              <a:t>When Louis Braille was in school, people with a vision impairment read big books with raised letters. </a:t>
            </a:r>
          </a:p>
          <a:p>
            <a:pPr>
              <a:lnSpc>
                <a:spcPct val="107000"/>
              </a:lnSpc>
              <a:spcAft>
                <a:spcPts val="800"/>
              </a:spcAft>
              <a:buNone/>
            </a:pPr>
            <a:r>
              <a:rPr lang="en-GB" sz="2800" kern="100" dirty="0">
                <a:effectLst/>
                <a:latin typeface="Arial" panose="020B0604020202020204" pitchFamily="34" charset="0"/>
                <a:ea typeface="Aptos" panose="020B0004020202020204" pitchFamily="34" charset="0"/>
                <a:cs typeface="Arial" panose="020B0604020202020204" pitchFamily="34" charset="0"/>
              </a:rPr>
              <a:t>They used their fingers to feel each letter, but it was slow. It was like feeling the raised letters and numbers on coins today.</a:t>
            </a:r>
          </a:p>
        </p:txBody>
      </p:sp>
      <p:pic>
        <p:nvPicPr>
          <p:cNvPr id="3" name="Picture 2">
            <a:extLst>
              <a:ext uri="{FF2B5EF4-FFF2-40B4-BE49-F238E27FC236}">
                <a16:creationId xmlns:a16="http://schemas.microsoft.com/office/drawing/2014/main" id="{46498BA5-FB47-3012-0BAC-A9DD41A97B3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8700" y="4484689"/>
            <a:ext cx="160655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08B422C-8F4B-7338-331D-6A9BFCED3E1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7889" y="4818063"/>
            <a:ext cx="12842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CDCF9C5-AFCD-4D25-D17D-9074655D50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4814" y="4545013"/>
            <a:ext cx="157638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42462E3-C0E2-44D9-AB82-2B2F550658F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03839" y="4868863"/>
            <a:ext cx="12461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FA70B2E-FCCF-1B0A-5DCB-9650CF13BEC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62664" y="4625975"/>
            <a:ext cx="14954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7DCB640-14F3-D165-7C93-CC2A72737EE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69139" y="4992689"/>
            <a:ext cx="11271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5CA215F-182E-F233-F788-A2C7DFC8C3D6}"/>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08901" y="4625976"/>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96717F2-1DA3-9447-7D49-B75216848F17}"/>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728076" y="4919663"/>
            <a:ext cx="11842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67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4B89-0893-F618-1F4E-F9D06F250ADB}"/>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A2C4543F-C567-7564-FCD1-80A351C66E5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2" name="Title 1">
            <a:extLst>
              <a:ext uri="{FF2B5EF4-FFF2-40B4-BE49-F238E27FC236}">
                <a16:creationId xmlns:a16="http://schemas.microsoft.com/office/drawing/2014/main" id="{9A32D871-855A-4DFA-C01B-2F66FE8BD14B}"/>
              </a:ext>
            </a:extLst>
          </p:cNvPr>
          <p:cNvSpPr txBox="1">
            <a:spLocks/>
          </p:cNvSpPr>
          <p:nvPr/>
        </p:nvSpPr>
        <p:spPr bwMode="auto">
          <a:xfrm>
            <a:off x="609600" y="21232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dirty="0"/>
              <a:t>If you have a vision impairment </a:t>
            </a:r>
          </a:p>
          <a:p>
            <a:r>
              <a:rPr lang="en-GB" dirty="0"/>
              <a:t>what can you see?</a:t>
            </a:r>
          </a:p>
        </p:txBody>
      </p:sp>
      <p:sp>
        <p:nvSpPr>
          <p:cNvPr id="5" name="Rectangle 2">
            <a:extLst>
              <a:ext uri="{FF2B5EF4-FFF2-40B4-BE49-F238E27FC236}">
                <a16:creationId xmlns:a16="http://schemas.microsoft.com/office/drawing/2014/main" id="{5FCE9B29-12ED-323E-5C7E-D36165B4EB58}"/>
              </a:ext>
            </a:extLst>
          </p:cNvPr>
          <p:cNvSpPr>
            <a:spLocks noChangeArrowheads="1"/>
          </p:cNvSpPr>
          <p:nvPr/>
        </p:nvSpPr>
        <p:spPr bwMode="auto">
          <a:xfrm>
            <a:off x="407369" y="1355069"/>
            <a:ext cx="6803573" cy="468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7000"/>
              </a:lnSpc>
              <a:spcAft>
                <a:spcPts val="800"/>
              </a:spcAft>
              <a:buNone/>
            </a:pPr>
            <a:r>
              <a:rPr lang="en-GB" sz="2800" dirty="0">
                <a:effectLst/>
                <a:latin typeface="Aptos" panose="020B0004020202020204" pitchFamily="34" charset="0"/>
                <a:ea typeface="Aptos" panose="020B0004020202020204" pitchFamily="34" charset="0"/>
                <a:cs typeface="Times New Roman" panose="02020603050405020304" pitchFamily="18" charset="0"/>
              </a:rPr>
              <a:t>While Louis Braille was in school, a man named Charles Barbier visited his class. </a:t>
            </a:r>
          </a:p>
          <a:p>
            <a:pPr>
              <a:lnSpc>
                <a:spcPct val="107000"/>
              </a:lnSpc>
              <a:spcAft>
                <a:spcPts val="800"/>
              </a:spcAft>
              <a:buNone/>
            </a:pPr>
            <a:r>
              <a:rPr lang="en-GB" sz="2800" dirty="0">
                <a:effectLst/>
                <a:latin typeface="Aptos" panose="020B0004020202020204" pitchFamily="34" charset="0"/>
                <a:ea typeface="Aptos" panose="020B0004020202020204" pitchFamily="34" charset="0"/>
                <a:cs typeface="Times New Roman" panose="02020603050405020304" pitchFamily="18" charset="0"/>
              </a:rPr>
              <a:t>He was a captain in the French army and invented a way for soldiers to read in the dark using raised dots. </a:t>
            </a:r>
          </a:p>
          <a:p>
            <a:pPr>
              <a:lnSpc>
                <a:spcPct val="107000"/>
              </a:lnSpc>
              <a:spcAft>
                <a:spcPts val="800"/>
              </a:spcAft>
              <a:buNone/>
            </a:pPr>
            <a:r>
              <a:rPr lang="en-GB" sz="2800" dirty="0">
                <a:effectLst/>
                <a:latin typeface="Aptos" panose="020B0004020202020204" pitchFamily="34" charset="0"/>
                <a:ea typeface="Aptos" panose="020B0004020202020204" pitchFamily="34" charset="0"/>
                <a:cs typeface="Times New Roman" panose="02020603050405020304" pitchFamily="18" charset="0"/>
              </a:rPr>
              <a:t>His system had twelve dots and was hard to understand. Louis took this idea and made a simpler version for blind people to read and write.</a:t>
            </a:r>
            <a:endParaRPr lang="en-GB" sz="2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1D5E7A-FB57-5120-14F7-472AC98F8B60}"/>
              </a:ext>
            </a:extLst>
          </p:cNvPr>
          <p:cNvPicPr>
            <a:picLocks noChangeAspect="1"/>
          </p:cNvPicPr>
          <p:nvPr/>
        </p:nvPicPr>
        <p:blipFill>
          <a:blip r:embed="rId3"/>
          <a:stretch>
            <a:fillRect/>
          </a:stretch>
        </p:blipFill>
        <p:spPr>
          <a:xfrm>
            <a:off x="8184232" y="1426010"/>
            <a:ext cx="3258621" cy="5719487"/>
          </a:xfrm>
          <a:prstGeom prst="rect">
            <a:avLst/>
          </a:prstGeom>
        </p:spPr>
      </p:pic>
    </p:spTree>
    <p:extLst>
      <p:ext uri="{BB962C8B-B14F-4D97-AF65-F5344CB8AC3E}">
        <p14:creationId xmlns:p14="http://schemas.microsoft.com/office/powerpoint/2010/main" val="268554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BCFD-4685-2740-D275-E2969F97296E}"/>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4E6739EB-1B32-EEDC-1382-000E7C350174}"/>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3BEADE50-E979-0E23-7FFF-8E6E2A1D63A7}"/>
              </a:ext>
            </a:extLst>
          </p:cNvPr>
          <p:cNvSpPr txBox="1">
            <a:spLocks noChangeArrowheads="1"/>
          </p:cNvSpPr>
          <p:nvPr/>
        </p:nvSpPr>
        <p:spPr bwMode="auto">
          <a:xfrm>
            <a:off x="-54799" y="496405"/>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F48EA09C-EBBF-E3ED-2AC5-F39AD9E0FDEC}"/>
              </a:ext>
            </a:extLst>
          </p:cNvPr>
          <p:cNvSpPr txBox="1">
            <a:spLocks noChangeArrowheads="1"/>
          </p:cNvSpPr>
          <p:nvPr/>
        </p:nvSpPr>
        <p:spPr>
          <a:xfrm>
            <a:off x="483696" y="199731"/>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How was it written?</a:t>
            </a:r>
          </a:p>
        </p:txBody>
      </p:sp>
      <p:pic>
        <p:nvPicPr>
          <p:cNvPr id="2" name="Picture 1">
            <a:extLst>
              <a:ext uri="{FF2B5EF4-FFF2-40B4-BE49-F238E27FC236}">
                <a16:creationId xmlns:a16="http://schemas.microsoft.com/office/drawing/2014/main" id="{F3C8944E-74C2-45E4-2687-9C34336C1E58}"/>
              </a:ext>
            </a:extLst>
          </p:cNvPr>
          <p:cNvPicPr>
            <a:picLocks noChangeAspect="1"/>
          </p:cNvPicPr>
          <p:nvPr/>
        </p:nvPicPr>
        <p:blipFill>
          <a:blip r:embed="rId4"/>
          <a:stretch>
            <a:fillRect/>
          </a:stretch>
        </p:blipFill>
        <p:spPr>
          <a:xfrm>
            <a:off x="8771049" y="188640"/>
            <a:ext cx="3181350" cy="2667000"/>
          </a:xfrm>
          <a:prstGeom prst="rect">
            <a:avLst/>
          </a:prstGeom>
        </p:spPr>
      </p:pic>
      <p:pic>
        <p:nvPicPr>
          <p:cNvPr id="3" name="Picture 2">
            <a:extLst>
              <a:ext uri="{FF2B5EF4-FFF2-40B4-BE49-F238E27FC236}">
                <a16:creationId xmlns:a16="http://schemas.microsoft.com/office/drawing/2014/main" id="{B4AAFAFA-76D6-7F27-38C5-925605B95C98}"/>
              </a:ext>
            </a:extLst>
          </p:cNvPr>
          <p:cNvPicPr>
            <a:picLocks noChangeAspect="1"/>
          </p:cNvPicPr>
          <p:nvPr/>
        </p:nvPicPr>
        <p:blipFill>
          <a:blip r:embed="rId5"/>
          <a:stretch>
            <a:fillRect/>
          </a:stretch>
        </p:blipFill>
        <p:spPr>
          <a:xfrm>
            <a:off x="8771049" y="3055946"/>
            <a:ext cx="3057090" cy="3199280"/>
          </a:xfrm>
          <a:prstGeom prst="rect">
            <a:avLst/>
          </a:prstGeom>
        </p:spPr>
      </p:pic>
      <p:sp>
        <p:nvSpPr>
          <p:cNvPr id="6" name="Rectangle 2">
            <a:extLst>
              <a:ext uri="{FF2B5EF4-FFF2-40B4-BE49-F238E27FC236}">
                <a16:creationId xmlns:a16="http://schemas.microsoft.com/office/drawing/2014/main" id="{2D161A7D-815B-16C5-DCA2-7E0BE7C50EE2}"/>
              </a:ext>
            </a:extLst>
          </p:cNvPr>
          <p:cNvSpPr>
            <a:spLocks noChangeArrowheads="1"/>
          </p:cNvSpPr>
          <p:nvPr/>
        </p:nvSpPr>
        <p:spPr bwMode="auto">
          <a:xfrm>
            <a:off x="427926" y="1340768"/>
            <a:ext cx="804433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7000"/>
              </a:lnSpc>
              <a:spcAft>
                <a:spcPts val="800"/>
              </a:spcAft>
              <a:buNone/>
            </a:pPr>
            <a:r>
              <a:rPr lang="en-GB" sz="3200" kern="100" dirty="0">
                <a:effectLst/>
                <a:latin typeface="Aptos" panose="020B0004020202020204" pitchFamily="34" charset="0"/>
                <a:ea typeface="Aptos" panose="020B0004020202020204" pitchFamily="34" charset="0"/>
                <a:cs typeface="Times New Roman" panose="02020603050405020304" pitchFamily="18" charset="0"/>
              </a:rPr>
              <a:t>Louis made a tool for writing braille called a 'planchette,’ or 'little plank' in French. It was a small piece of wood with holes. He used it to make small dips in the paper.</a:t>
            </a:r>
          </a:p>
          <a:p>
            <a:pPr>
              <a:lnSpc>
                <a:spcPct val="107000"/>
              </a:lnSpc>
              <a:spcAft>
                <a:spcPts val="800"/>
              </a:spcAft>
              <a:buNone/>
            </a:pPr>
            <a:r>
              <a:rPr lang="en-GB" sz="3200" kern="100" dirty="0">
                <a:effectLst/>
                <a:latin typeface="Aptos" panose="020B0004020202020204" pitchFamily="34" charset="0"/>
                <a:ea typeface="Aptos" panose="020B0004020202020204" pitchFamily="34" charset="0"/>
                <a:cs typeface="Times New Roman" panose="02020603050405020304" pitchFamily="18" charset="0"/>
              </a:rPr>
              <a:t>When he turned the paper over, the dips became raised bumps. He had to write the codes as mirror images because he was working on the back of the paper.</a:t>
            </a:r>
          </a:p>
        </p:txBody>
      </p:sp>
    </p:spTree>
    <p:extLst>
      <p:ext uri="{BB962C8B-B14F-4D97-AF65-F5344CB8AC3E}">
        <p14:creationId xmlns:p14="http://schemas.microsoft.com/office/powerpoint/2010/main" val="154087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894C-9D16-0663-4271-C8C0766F2301}"/>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0109B2B8-ABD1-FD56-667B-119A1FBB599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C633E9E1-3DBF-287C-ABFE-5AD31FA73C3A}"/>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54CAA091-54D8-55F1-E729-968CE8CD9C15}"/>
              </a:ext>
            </a:extLst>
          </p:cNvPr>
          <p:cNvSpPr txBox="1">
            <a:spLocks noChangeArrowheads="1"/>
          </p:cNvSpPr>
          <p:nvPr/>
        </p:nvSpPr>
        <p:spPr>
          <a:xfrm>
            <a:off x="263352" y="188640"/>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How is Braille Written Today?</a:t>
            </a:r>
          </a:p>
        </p:txBody>
      </p:sp>
      <p:sp>
        <p:nvSpPr>
          <p:cNvPr id="17412" name="Rectangle 3">
            <a:extLst>
              <a:ext uri="{FF2B5EF4-FFF2-40B4-BE49-F238E27FC236}">
                <a16:creationId xmlns:a16="http://schemas.microsoft.com/office/drawing/2014/main" id="{06D295AB-7B9C-413F-A99A-03B95D5526CC}"/>
              </a:ext>
            </a:extLst>
          </p:cNvPr>
          <p:cNvSpPr>
            <a:spLocks noChangeArrowheads="1"/>
          </p:cNvSpPr>
          <p:nvPr/>
        </p:nvSpPr>
        <p:spPr bwMode="auto">
          <a:xfrm>
            <a:off x="551383" y="1268636"/>
            <a:ext cx="6840761" cy="422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Today, we have braille writers, which are like typewriters that can type braille. </a:t>
            </a:r>
          </a:p>
          <a:p>
            <a:pPr>
              <a:lnSpc>
                <a:spcPct val="107000"/>
              </a:lnSpc>
              <a:spcAft>
                <a:spcPts val="800"/>
              </a:spcAft>
              <a:buNone/>
            </a:pPr>
            <a:endParaRPr lang="en-GB" sz="3200" kern="100" dirty="0">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There is also amazing computer technology being developed all the time like the electronic brailler.</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414" name="Picture 5">
            <a:extLst>
              <a:ext uri="{FF2B5EF4-FFF2-40B4-BE49-F238E27FC236}">
                <a16:creationId xmlns:a16="http://schemas.microsoft.com/office/drawing/2014/main" id="{5EF92E09-D570-F578-6825-A4946581DF3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1855" y="1295159"/>
            <a:ext cx="2802528" cy="204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2CDF53C-5B78-C7B3-1AFF-B3E76524939F}"/>
              </a:ext>
            </a:extLst>
          </p:cNvPr>
          <p:cNvPicPr>
            <a:picLocks noChangeAspect="1"/>
          </p:cNvPicPr>
          <p:nvPr/>
        </p:nvPicPr>
        <p:blipFill>
          <a:blip r:embed="rId5"/>
          <a:stretch>
            <a:fillRect/>
          </a:stretch>
        </p:blipFill>
        <p:spPr>
          <a:xfrm>
            <a:off x="7659167" y="3522116"/>
            <a:ext cx="3981450" cy="2447925"/>
          </a:xfrm>
          <a:prstGeom prst="rect">
            <a:avLst/>
          </a:prstGeom>
        </p:spPr>
      </p:pic>
    </p:spTree>
    <p:extLst>
      <p:ext uri="{BB962C8B-B14F-4D97-AF65-F5344CB8AC3E}">
        <p14:creationId xmlns:p14="http://schemas.microsoft.com/office/powerpoint/2010/main" val="87018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45FF-CE90-78A8-D690-9845A446614B}"/>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1CACEF74-06EE-C5F8-1CDD-C03E09BC360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15362" name="Title 1">
            <a:extLst>
              <a:ext uri="{FF2B5EF4-FFF2-40B4-BE49-F238E27FC236}">
                <a16:creationId xmlns:a16="http://schemas.microsoft.com/office/drawing/2014/main" id="{D680ECA7-34A1-397E-EECB-42124B5642AB}"/>
              </a:ext>
            </a:extLst>
          </p:cNvPr>
          <p:cNvSpPr txBox="1">
            <a:spLocks/>
          </p:cNvSpPr>
          <p:nvPr/>
        </p:nvSpPr>
        <p:spPr bwMode="auto">
          <a:xfrm>
            <a:off x="1909763" y="23521"/>
            <a:ext cx="822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altLang="en-US" dirty="0"/>
              <a:t>Developing the Code</a:t>
            </a:r>
          </a:p>
        </p:txBody>
      </p:sp>
      <p:sp>
        <p:nvSpPr>
          <p:cNvPr id="15363" name="Rectangle 2">
            <a:extLst>
              <a:ext uri="{FF2B5EF4-FFF2-40B4-BE49-F238E27FC236}">
                <a16:creationId xmlns:a16="http://schemas.microsoft.com/office/drawing/2014/main" id="{76182975-1070-DF21-9137-41676C2BB705}"/>
              </a:ext>
            </a:extLst>
          </p:cNvPr>
          <p:cNvSpPr>
            <a:spLocks noChangeArrowheads="1"/>
          </p:cNvSpPr>
          <p:nvPr/>
        </p:nvSpPr>
        <p:spPr bwMode="auto">
          <a:xfrm>
            <a:off x="551384" y="1228397"/>
            <a:ext cx="767884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Louis Braille continued to develop his braille code right up until his death in 1852, but it wasn’t officially used until after he died.</a:t>
            </a:r>
          </a:p>
          <a:p>
            <a:pPr eaLnBrk="1" hangingPunct="1">
              <a:lnSpc>
                <a:spcPct val="100000"/>
              </a:lnSpc>
              <a:spcBef>
                <a:spcPct val="0"/>
              </a:spcBef>
              <a:buFontTx/>
              <a:buNone/>
            </a:pPr>
            <a:endParaRPr lang="en-GB" altLang="en-US" sz="28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There are sixty-three possible combinations of patterns using the six dots of the braille cell.</a:t>
            </a:r>
          </a:p>
          <a:p>
            <a:pPr eaLnBrk="1" hangingPunct="1">
              <a:lnSpc>
                <a:spcPct val="100000"/>
              </a:lnSpc>
              <a:spcBef>
                <a:spcPct val="0"/>
              </a:spcBef>
              <a:buFontTx/>
              <a:buNone/>
            </a:pPr>
            <a:endParaRPr lang="en-GB" altLang="en-US" sz="28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Louis also went on to create a braille code that covered numbers, mathematical symbols and</a:t>
            </a:r>
            <a:br>
              <a:rPr lang="en-GB" altLang="en-US" sz="2800" dirty="0">
                <a:solidFill>
                  <a:schemeClr val="tx1"/>
                </a:solidFill>
                <a:latin typeface="Arial" panose="020B0604020202020204" pitchFamily="34" charset="0"/>
                <a:cs typeface="Arial" panose="020B0604020202020204" pitchFamily="34" charset="0"/>
              </a:rPr>
            </a:br>
            <a:r>
              <a:rPr lang="en-GB" altLang="en-US" sz="2800" dirty="0">
                <a:solidFill>
                  <a:schemeClr val="tx1"/>
                </a:solidFill>
                <a:latin typeface="Arial" panose="020B0604020202020204" pitchFamily="34" charset="0"/>
                <a:cs typeface="Arial" panose="020B0604020202020204" pitchFamily="34" charset="0"/>
              </a:rPr>
              <a:t>musical symbols.</a:t>
            </a:r>
          </a:p>
        </p:txBody>
      </p:sp>
      <p:pic>
        <p:nvPicPr>
          <p:cNvPr id="15364" name="Picture 3">
            <a:extLst>
              <a:ext uri="{FF2B5EF4-FFF2-40B4-BE49-F238E27FC236}">
                <a16:creationId xmlns:a16="http://schemas.microsoft.com/office/drawing/2014/main" id="{45AEDDD4-8CB8-BB08-4AF4-663140E2142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85199" y="794077"/>
            <a:ext cx="33940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4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3BB3-C1E7-39B6-A9D6-E37588605DF8}"/>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BF310BD-C307-51D9-2210-223E5A14B21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3" name="Title 1">
            <a:extLst>
              <a:ext uri="{FF2B5EF4-FFF2-40B4-BE49-F238E27FC236}">
                <a16:creationId xmlns:a16="http://schemas.microsoft.com/office/drawing/2014/main" id="{C3D0D9ED-7CE2-D232-A44A-F86A43B5D12F}"/>
              </a:ext>
            </a:extLst>
          </p:cNvPr>
          <p:cNvSpPr txBox="1">
            <a:spLocks/>
          </p:cNvSpPr>
          <p:nvPr/>
        </p:nvSpPr>
        <p:spPr bwMode="auto">
          <a:xfrm>
            <a:off x="1985962" y="394457"/>
            <a:ext cx="822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altLang="en-US" dirty="0"/>
              <a:t>When did Braille develop?</a:t>
            </a:r>
          </a:p>
        </p:txBody>
      </p:sp>
      <p:sp>
        <p:nvSpPr>
          <p:cNvPr id="6" name="Rectangle 2">
            <a:extLst>
              <a:ext uri="{FF2B5EF4-FFF2-40B4-BE49-F238E27FC236}">
                <a16:creationId xmlns:a16="http://schemas.microsoft.com/office/drawing/2014/main" id="{67778787-2F74-5A46-2828-5A65D27C7C80}"/>
              </a:ext>
            </a:extLst>
          </p:cNvPr>
          <p:cNvSpPr>
            <a:spLocks noChangeArrowheads="1"/>
          </p:cNvSpPr>
          <p:nvPr/>
        </p:nvSpPr>
        <p:spPr bwMode="auto">
          <a:xfrm>
            <a:off x="623392" y="1473200"/>
            <a:ext cx="74752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Even though braille was getting more popular and people thought it was a great system, it was not made official in France – Braille’s home country – until 1854, which was unfortunately a year after Louis Braille died.</a:t>
            </a:r>
          </a:p>
          <a:p>
            <a:pPr eaLnBrk="1" hangingPunct="1">
              <a:lnSpc>
                <a:spcPct val="100000"/>
              </a:lnSpc>
              <a:spcBef>
                <a:spcPct val="0"/>
              </a:spcBef>
              <a:buFontTx/>
              <a:buNone/>
            </a:pPr>
            <a:endParaRPr lang="en-GB" altLang="en-US" sz="28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Since then, </a:t>
            </a:r>
            <a:r>
              <a:rPr lang="en-GB" altLang="en-US" sz="2800" dirty="0">
                <a:latin typeface="Arial" panose="020B0604020202020204" pitchFamily="34" charset="0"/>
                <a:cs typeface="Arial" panose="020B0604020202020204" pitchFamily="34" charset="0"/>
              </a:rPr>
              <a:t>braille has spread all over the world </a:t>
            </a:r>
            <a:r>
              <a:rPr lang="en-GB" altLang="en-US" sz="2800" dirty="0">
                <a:solidFill>
                  <a:schemeClr val="tx1"/>
                </a:solidFill>
                <a:latin typeface="Arial" panose="020B0604020202020204" pitchFamily="34" charset="0"/>
                <a:cs typeface="Arial" panose="020B0604020202020204" pitchFamily="34" charset="0"/>
              </a:rPr>
              <a:t>and came to Britain in 1861.</a:t>
            </a:r>
          </a:p>
        </p:txBody>
      </p:sp>
      <p:pic>
        <p:nvPicPr>
          <p:cNvPr id="8" name="Picture 7">
            <a:extLst>
              <a:ext uri="{FF2B5EF4-FFF2-40B4-BE49-F238E27FC236}">
                <a16:creationId xmlns:a16="http://schemas.microsoft.com/office/drawing/2014/main" id="{35680E67-1AAC-ABFA-B1AC-CB226194C6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8594" y="2636912"/>
            <a:ext cx="3985285" cy="3528202"/>
          </a:xfrm>
          <a:custGeom>
            <a:avLst/>
            <a:gdLst>
              <a:gd name="connsiteX0" fmla="*/ 0 w 5316200"/>
              <a:gd name="connsiteY0" fmla="*/ 0 h 4706471"/>
              <a:gd name="connsiteX1" fmla="*/ 5316200 w 5316200"/>
              <a:gd name="connsiteY1" fmla="*/ 0 h 4706471"/>
              <a:gd name="connsiteX2" fmla="*/ 5316200 w 5316200"/>
              <a:gd name="connsiteY2" fmla="*/ 4612051 h 4706471"/>
              <a:gd name="connsiteX3" fmla="*/ 5289120 w 5316200"/>
              <a:gd name="connsiteY3" fmla="*/ 4652217 h 4706471"/>
              <a:gd name="connsiteX4" fmla="*/ 5158138 w 5316200"/>
              <a:gd name="connsiteY4" fmla="*/ 4706471 h 4706471"/>
              <a:gd name="connsiteX5" fmla="*/ 0 w 5316200"/>
              <a:gd name="connsiteY5" fmla="*/ 4706471 h 470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6200" h="4706471">
                <a:moveTo>
                  <a:pt x="0" y="0"/>
                </a:moveTo>
                <a:lnTo>
                  <a:pt x="5316200" y="0"/>
                </a:lnTo>
                <a:lnTo>
                  <a:pt x="5316200" y="4612051"/>
                </a:lnTo>
                <a:lnTo>
                  <a:pt x="5289120" y="4652217"/>
                </a:lnTo>
                <a:cubicBezTo>
                  <a:pt x="5255598" y="4685738"/>
                  <a:pt x="5209289" y="4706471"/>
                  <a:pt x="5158138" y="4706471"/>
                </a:cubicBezTo>
                <a:lnTo>
                  <a:pt x="0" y="4706471"/>
                </a:lnTo>
                <a:close/>
              </a:path>
            </a:pathLst>
          </a:custGeom>
        </p:spPr>
      </p:pic>
    </p:spTree>
    <p:extLst>
      <p:ext uri="{BB962C8B-B14F-4D97-AF65-F5344CB8AC3E}">
        <p14:creationId xmlns:p14="http://schemas.microsoft.com/office/powerpoint/2010/main" val="121839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C5E75-7705-86B5-2BCE-ABC70567AAD3}"/>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B54B07DE-4D7D-205B-F766-D6FFB17B221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E61BDE84-B9A2-E4F0-CC84-1879DF5A14D3}"/>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84CA1520-DA44-AC8D-B849-7C8EA7824107}"/>
              </a:ext>
            </a:extLst>
          </p:cNvPr>
          <p:cNvSpPr txBox="1">
            <a:spLocks noChangeArrowheads="1"/>
          </p:cNvSpPr>
          <p:nvPr/>
        </p:nvSpPr>
        <p:spPr>
          <a:xfrm>
            <a:off x="1055440" y="196513"/>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Outcomes</a:t>
            </a:r>
          </a:p>
        </p:txBody>
      </p:sp>
      <p:sp>
        <p:nvSpPr>
          <p:cNvPr id="3" name="TextBox 2">
            <a:extLst>
              <a:ext uri="{FF2B5EF4-FFF2-40B4-BE49-F238E27FC236}">
                <a16:creationId xmlns:a16="http://schemas.microsoft.com/office/drawing/2014/main" id="{46C750A3-801F-5F96-ABC2-9B70B75D9C66}"/>
              </a:ext>
            </a:extLst>
          </p:cNvPr>
          <p:cNvSpPr txBox="1"/>
          <p:nvPr/>
        </p:nvSpPr>
        <p:spPr>
          <a:xfrm>
            <a:off x="332130" y="1465013"/>
            <a:ext cx="11161240" cy="2554545"/>
          </a:xfrm>
          <a:prstGeom prst="rect">
            <a:avLst/>
          </a:prstGeom>
          <a:noFill/>
        </p:spPr>
        <p:txBody>
          <a:bodyPr wrap="square">
            <a:spAutoFit/>
          </a:bodyPr>
          <a:lstStyle/>
          <a:p>
            <a:r>
              <a:rPr lang="en-GB" sz="3200" dirty="0"/>
              <a:t>To have an understanding of what vision is and how it works.</a:t>
            </a:r>
          </a:p>
          <a:p>
            <a:r>
              <a:rPr lang="en-GB" sz="3200" dirty="0"/>
              <a:t> </a:t>
            </a:r>
          </a:p>
          <a:p>
            <a:r>
              <a:rPr lang="en-GB" sz="3200" dirty="0"/>
              <a:t>What is Braille and why do we need it?</a:t>
            </a:r>
          </a:p>
          <a:p>
            <a:endParaRPr lang="en-GB" sz="3200" dirty="0"/>
          </a:p>
          <a:p>
            <a:r>
              <a:rPr lang="en-GB" sz="3200" dirty="0"/>
              <a:t>Who invented braille and how did they do it?</a:t>
            </a:r>
          </a:p>
        </p:txBody>
      </p:sp>
    </p:spTree>
    <p:extLst>
      <p:ext uri="{BB962C8B-B14F-4D97-AF65-F5344CB8AC3E}">
        <p14:creationId xmlns:p14="http://schemas.microsoft.com/office/powerpoint/2010/main" val="110635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7E40-52E3-71E8-6386-F2FAA79B5269}"/>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5F03D628-0CD8-3601-BC2D-72379176545E}"/>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18434" name="Title 1">
            <a:extLst>
              <a:ext uri="{FF2B5EF4-FFF2-40B4-BE49-F238E27FC236}">
                <a16:creationId xmlns:a16="http://schemas.microsoft.com/office/drawing/2014/main" id="{697C60A0-0883-CED0-1E7F-787D8FD6D3AD}"/>
              </a:ext>
            </a:extLst>
          </p:cNvPr>
          <p:cNvSpPr txBox="1">
            <a:spLocks/>
          </p:cNvSpPr>
          <p:nvPr/>
        </p:nvSpPr>
        <p:spPr bwMode="auto">
          <a:xfrm>
            <a:off x="1559496" y="260648"/>
            <a:ext cx="822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altLang="en-US"/>
              <a:t>Further Resources:</a:t>
            </a:r>
            <a:endParaRPr lang="en-GB" altLang="en-US" dirty="0"/>
          </a:p>
        </p:txBody>
      </p:sp>
      <p:sp>
        <p:nvSpPr>
          <p:cNvPr id="2" name="Rectangle 2">
            <a:extLst>
              <a:ext uri="{FF2B5EF4-FFF2-40B4-BE49-F238E27FC236}">
                <a16:creationId xmlns:a16="http://schemas.microsoft.com/office/drawing/2014/main" id="{73BBDD8D-E06C-7CED-E9D1-FE51F887D5A1}"/>
              </a:ext>
            </a:extLst>
          </p:cNvPr>
          <p:cNvSpPr>
            <a:spLocks noChangeArrowheads="1"/>
          </p:cNvSpPr>
          <p:nvPr/>
        </p:nvSpPr>
        <p:spPr bwMode="auto">
          <a:xfrm>
            <a:off x="634860" y="3580275"/>
            <a:ext cx="7475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https://www.twinkl.co.uk/search?q=braille</a:t>
            </a:r>
          </a:p>
        </p:txBody>
      </p:sp>
      <p:sp>
        <p:nvSpPr>
          <p:cNvPr id="5" name="Rectangle 2">
            <a:extLst>
              <a:ext uri="{FF2B5EF4-FFF2-40B4-BE49-F238E27FC236}">
                <a16:creationId xmlns:a16="http://schemas.microsoft.com/office/drawing/2014/main" id="{6D2504C5-2081-22DB-B5C8-02BF8E6E6D00}"/>
              </a:ext>
            </a:extLst>
          </p:cNvPr>
          <p:cNvSpPr>
            <a:spLocks noChangeArrowheads="1"/>
          </p:cNvSpPr>
          <p:nvPr/>
        </p:nvSpPr>
        <p:spPr bwMode="auto">
          <a:xfrm>
            <a:off x="695400" y="1535577"/>
            <a:ext cx="7475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https://www.rnib.org.uk/about-us/braille-200/</a:t>
            </a:r>
          </a:p>
        </p:txBody>
      </p:sp>
      <p:sp>
        <p:nvSpPr>
          <p:cNvPr id="10" name="Rectangle 2">
            <a:extLst>
              <a:ext uri="{FF2B5EF4-FFF2-40B4-BE49-F238E27FC236}">
                <a16:creationId xmlns:a16="http://schemas.microsoft.com/office/drawing/2014/main" id="{4BB006D6-C023-1C43-01D9-972075A76FB9}"/>
              </a:ext>
            </a:extLst>
          </p:cNvPr>
          <p:cNvSpPr>
            <a:spLocks noChangeArrowheads="1"/>
          </p:cNvSpPr>
          <p:nvPr/>
        </p:nvSpPr>
        <p:spPr bwMode="auto">
          <a:xfrm>
            <a:off x="695400" y="2557926"/>
            <a:ext cx="90841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https://www.youtube.com/watch?v=0WlrBlalP5A</a:t>
            </a:r>
          </a:p>
        </p:txBody>
      </p:sp>
      <p:sp>
        <p:nvSpPr>
          <p:cNvPr id="14" name="TextBox 13">
            <a:extLst>
              <a:ext uri="{FF2B5EF4-FFF2-40B4-BE49-F238E27FC236}">
                <a16:creationId xmlns:a16="http://schemas.microsoft.com/office/drawing/2014/main" id="{3A16224D-FCC8-BEA2-60FF-6E43AD60BF7C}"/>
              </a:ext>
            </a:extLst>
          </p:cNvPr>
          <p:cNvSpPr txBox="1"/>
          <p:nvPr/>
        </p:nvSpPr>
        <p:spPr>
          <a:xfrm>
            <a:off x="645302" y="4862702"/>
            <a:ext cx="10801200" cy="646331"/>
          </a:xfrm>
          <a:prstGeom prst="rect">
            <a:avLst/>
          </a:prstGeom>
          <a:noFill/>
        </p:spPr>
        <p:txBody>
          <a:bodyPr wrap="square">
            <a:spAutoFit/>
          </a:bodyPr>
          <a:lstStyle/>
          <a:p>
            <a:r>
              <a:rPr lang="en-GB" dirty="0"/>
              <a:t>chrome-extension://</a:t>
            </a:r>
            <a:r>
              <a:rPr lang="en-GB" dirty="0" err="1"/>
              <a:t>efaidnbmnnnibpcajpcglclefindmkaj</a:t>
            </a:r>
            <a:r>
              <a:rPr lang="en-GB" dirty="0"/>
              <a:t>/https://media.rnib.org.uk/documents/APDF-SV240805__Lots_of_Dots_Activity_Booklet-v02.pdf</a:t>
            </a:r>
          </a:p>
        </p:txBody>
      </p:sp>
      <p:sp>
        <p:nvSpPr>
          <p:cNvPr id="15" name="Rectangle 2">
            <a:extLst>
              <a:ext uri="{FF2B5EF4-FFF2-40B4-BE49-F238E27FC236}">
                <a16:creationId xmlns:a16="http://schemas.microsoft.com/office/drawing/2014/main" id="{819B467E-3A75-B2D2-A596-582EBA362807}"/>
              </a:ext>
            </a:extLst>
          </p:cNvPr>
          <p:cNvSpPr>
            <a:spLocks noChangeArrowheads="1"/>
          </p:cNvSpPr>
          <p:nvPr/>
        </p:nvSpPr>
        <p:spPr bwMode="auto">
          <a:xfrm>
            <a:off x="645302" y="4339482"/>
            <a:ext cx="7475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The Lots of Dots Pack by RNIB:</a:t>
            </a:r>
          </a:p>
        </p:txBody>
      </p:sp>
    </p:spTree>
    <p:extLst>
      <p:ext uri="{BB962C8B-B14F-4D97-AF65-F5344CB8AC3E}">
        <p14:creationId xmlns:p14="http://schemas.microsoft.com/office/powerpoint/2010/main" val="172535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72C1-0CFE-78FA-51A0-2B4972464D18}"/>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1E004F00-280A-0925-37F2-13724C14249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3" name="TextBox 2">
            <a:extLst>
              <a:ext uri="{FF2B5EF4-FFF2-40B4-BE49-F238E27FC236}">
                <a16:creationId xmlns:a16="http://schemas.microsoft.com/office/drawing/2014/main" id="{D1AEA9B9-87D9-5D27-B2B9-E4CF2888E4AB}"/>
              </a:ext>
            </a:extLst>
          </p:cNvPr>
          <p:cNvSpPr txBox="1"/>
          <p:nvPr/>
        </p:nvSpPr>
        <p:spPr>
          <a:xfrm>
            <a:off x="314064" y="1343278"/>
            <a:ext cx="11161240" cy="3539430"/>
          </a:xfrm>
          <a:prstGeom prst="rect">
            <a:avLst/>
          </a:prstGeom>
          <a:noFill/>
        </p:spPr>
        <p:txBody>
          <a:bodyPr wrap="square">
            <a:spAutoFit/>
          </a:bodyPr>
          <a:lstStyle/>
          <a:p>
            <a:r>
              <a:rPr lang="en-GB" sz="3200" dirty="0"/>
              <a:t>Vision enables us to see:</a:t>
            </a:r>
          </a:p>
          <a:p>
            <a:pPr marL="457200" indent="-457200">
              <a:buFont typeface="Arial" panose="020B0604020202020204" pitchFamily="34" charset="0"/>
              <a:buChar char="•"/>
            </a:pPr>
            <a:r>
              <a:rPr lang="en-GB" sz="3200" dirty="0"/>
              <a:t>Form – the shape of things</a:t>
            </a:r>
          </a:p>
          <a:p>
            <a:pPr marL="457200" indent="-457200">
              <a:buFont typeface="Arial" panose="020B0604020202020204" pitchFamily="34" charset="0"/>
              <a:buChar char="•"/>
            </a:pPr>
            <a:r>
              <a:rPr lang="en-GB" sz="3200" dirty="0"/>
              <a:t>Colour</a:t>
            </a:r>
          </a:p>
          <a:p>
            <a:pPr marL="457200" indent="-457200">
              <a:buFont typeface="Arial" panose="020B0604020202020204" pitchFamily="34" charset="0"/>
              <a:buChar char="•"/>
            </a:pPr>
            <a:r>
              <a:rPr lang="en-GB" sz="3200" dirty="0"/>
              <a:t>Movement – including how fast something is moving.</a:t>
            </a:r>
          </a:p>
          <a:p>
            <a:pPr marL="457200" indent="-457200">
              <a:buFont typeface="Arial" panose="020B0604020202020204" pitchFamily="34" charset="0"/>
              <a:buChar char="•"/>
            </a:pPr>
            <a:r>
              <a:rPr lang="en-GB" sz="3200" dirty="0"/>
              <a:t>Depth – how far away something is, or judging how deep a step is…</a:t>
            </a:r>
          </a:p>
          <a:p>
            <a:r>
              <a:rPr lang="en-GB" sz="3200" dirty="0"/>
              <a:t> </a:t>
            </a:r>
          </a:p>
        </p:txBody>
      </p:sp>
      <p:sp>
        <p:nvSpPr>
          <p:cNvPr id="6" name="Rectangle 2">
            <a:extLst>
              <a:ext uri="{FF2B5EF4-FFF2-40B4-BE49-F238E27FC236}">
                <a16:creationId xmlns:a16="http://schemas.microsoft.com/office/drawing/2014/main" id="{3D11892F-0C4A-BF9A-44B9-40378E16AD35}"/>
              </a:ext>
            </a:extLst>
          </p:cNvPr>
          <p:cNvSpPr txBox="1">
            <a:spLocks noChangeArrowheads="1"/>
          </p:cNvSpPr>
          <p:nvPr/>
        </p:nvSpPr>
        <p:spPr>
          <a:xfrm>
            <a:off x="1055440" y="196513"/>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What is vision?</a:t>
            </a:r>
          </a:p>
        </p:txBody>
      </p:sp>
      <p:pic>
        <p:nvPicPr>
          <p:cNvPr id="8" name="Picture 7">
            <a:extLst>
              <a:ext uri="{FF2B5EF4-FFF2-40B4-BE49-F238E27FC236}">
                <a16:creationId xmlns:a16="http://schemas.microsoft.com/office/drawing/2014/main" id="{B59390AB-FFDF-463E-EFC6-96A6D851BA5A}"/>
              </a:ext>
            </a:extLst>
          </p:cNvPr>
          <p:cNvPicPr>
            <a:picLocks noChangeAspect="1"/>
          </p:cNvPicPr>
          <p:nvPr/>
        </p:nvPicPr>
        <p:blipFill>
          <a:blip r:embed="rId3"/>
          <a:stretch>
            <a:fillRect/>
          </a:stretch>
        </p:blipFill>
        <p:spPr>
          <a:xfrm>
            <a:off x="551384" y="4621439"/>
            <a:ext cx="4174132" cy="1543096"/>
          </a:xfrm>
          <a:prstGeom prst="rect">
            <a:avLst/>
          </a:prstGeom>
        </p:spPr>
      </p:pic>
      <p:pic>
        <p:nvPicPr>
          <p:cNvPr id="10" name="Picture 9">
            <a:extLst>
              <a:ext uri="{FF2B5EF4-FFF2-40B4-BE49-F238E27FC236}">
                <a16:creationId xmlns:a16="http://schemas.microsoft.com/office/drawing/2014/main" id="{D3F0757F-DF3D-9046-1E2A-7D6AEF96AF26}"/>
              </a:ext>
            </a:extLst>
          </p:cNvPr>
          <p:cNvPicPr>
            <a:picLocks noChangeAspect="1"/>
          </p:cNvPicPr>
          <p:nvPr/>
        </p:nvPicPr>
        <p:blipFill>
          <a:blip r:embed="rId4"/>
          <a:stretch>
            <a:fillRect/>
          </a:stretch>
        </p:blipFill>
        <p:spPr>
          <a:xfrm>
            <a:off x="9637822" y="599964"/>
            <a:ext cx="1837482" cy="1730097"/>
          </a:xfrm>
          <a:prstGeom prst="rect">
            <a:avLst/>
          </a:prstGeom>
        </p:spPr>
      </p:pic>
      <p:pic>
        <p:nvPicPr>
          <p:cNvPr id="12" name="Picture 11">
            <a:extLst>
              <a:ext uri="{FF2B5EF4-FFF2-40B4-BE49-F238E27FC236}">
                <a16:creationId xmlns:a16="http://schemas.microsoft.com/office/drawing/2014/main" id="{39E5F6F9-87B4-3E50-0555-FC6EAC64B422}"/>
              </a:ext>
            </a:extLst>
          </p:cNvPr>
          <p:cNvPicPr>
            <a:picLocks noChangeAspect="1"/>
          </p:cNvPicPr>
          <p:nvPr/>
        </p:nvPicPr>
        <p:blipFill>
          <a:blip r:embed="rId5"/>
          <a:stretch>
            <a:fillRect/>
          </a:stretch>
        </p:blipFill>
        <p:spPr>
          <a:xfrm>
            <a:off x="5338045" y="4443344"/>
            <a:ext cx="2403237" cy="1686248"/>
          </a:xfrm>
          <a:prstGeom prst="rect">
            <a:avLst/>
          </a:prstGeom>
        </p:spPr>
      </p:pic>
      <p:pic>
        <p:nvPicPr>
          <p:cNvPr id="14" name="Picture 13">
            <a:extLst>
              <a:ext uri="{FF2B5EF4-FFF2-40B4-BE49-F238E27FC236}">
                <a16:creationId xmlns:a16="http://schemas.microsoft.com/office/drawing/2014/main" id="{AE4569E0-4245-9E1C-9DFD-0533666A84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28248" y="4470705"/>
            <a:ext cx="2578156" cy="1718770"/>
          </a:xfrm>
          <a:prstGeom prst="rect">
            <a:avLst/>
          </a:prstGeom>
        </p:spPr>
      </p:pic>
    </p:spTree>
    <p:extLst>
      <p:ext uri="{BB962C8B-B14F-4D97-AF65-F5344CB8AC3E}">
        <p14:creationId xmlns:p14="http://schemas.microsoft.com/office/powerpoint/2010/main" val="64989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2A96-69DD-F74B-8837-38EF6459AF4A}"/>
            </a:ext>
          </a:extLst>
        </p:cNvPr>
        <p:cNvGrpSpPr/>
        <p:nvPr/>
      </p:nvGrpSpPr>
      <p:grpSpPr>
        <a:xfrm>
          <a:off x="0" y="0"/>
          <a:ext cx="0" cy="0"/>
          <a:chOff x="0" y="0"/>
          <a:chExt cx="0" cy="0"/>
        </a:xfrm>
      </p:grpSpPr>
      <p:pic>
        <p:nvPicPr>
          <p:cNvPr id="7" name="Picture 6" descr="A logo for a special education&#10;&#10;Description automatically generated">
            <a:extLst>
              <a:ext uri="{FF2B5EF4-FFF2-40B4-BE49-F238E27FC236}">
                <a16:creationId xmlns:a16="http://schemas.microsoft.com/office/drawing/2014/main" id="{E46EACA9-8EB3-C5DC-65C9-964158D3E0B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263352" y="5805264"/>
            <a:ext cx="1689813" cy="911319"/>
          </a:xfrm>
          <a:prstGeom prst="rect">
            <a:avLst/>
          </a:prstGeom>
        </p:spPr>
      </p:pic>
      <p:sp>
        <p:nvSpPr>
          <p:cNvPr id="2" name="Title 1">
            <a:extLst>
              <a:ext uri="{FF2B5EF4-FFF2-40B4-BE49-F238E27FC236}">
                <a16:creationId xmlns:a16="http://schemas.microsoft.com/office/drawing/2014/main" id="{A774EBAA-01B0-EEB0-8212-377A4683D37E}"/>
              </a:ext>
            </a:extLst>
          </p:cNvPr>
          <p:cNvSpPr txBox="1">
            <a:spLocks/>
          </p:cNvSpPr>
          <p:nvPr/>
        </p:nvSpPr>
        <p:spPr bwMode="auto">
          <a:xfrm>
            <a:off x="609600" y="11027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a:t>What is vision?</a:t>
            </a:r>
            <a:endParaRPr lang="en-GB" dirty="0"/>
          </a:p>
        </p:txBody>
      </p:sp>
      <p:sp>
        <p:nvSpPr>
          <p:cNvPr id="4" name="Content Placeholder 2">
            <a:extLst>
              <a:ext uri="{FF2B5EF4-FFF2-40B4-BE49-F238E27FC236}">
                <a16:creationId xmlns:a16="http://schemas.microsoft.com/office/drawing/2014/main" id="{1376D813-CBE2-0950-A995-B1F7496CF501}"/>
              </a:ext>
            </a:extLst>
          </p:cNvPr>
          <p:cNvSpPr txBox="1">
            <a:spLocks/>
          </p:cNvSpPr>
          <p:nvPr/>
        </p:nvSpPr>
        <p:spPr bwMode="auto">
          <a:xfrm>
            <a:off x="589950" y="1631231"/>
            <a:ext cx="7344816" cy="35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panose="020B0604020202020204" pitchFamily="34" charset="0"/>
              <a:buNone/>
              <a:defRPr sz="2200" kern="1200">
                <a:solidFill>
                  <a:schemeClr val="tx1">
                    <a:tint val="75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800" dirty="0">
                <a:solidFill>
                  <a:schemeClr val="tx1"/>
                </a:solidFill>
              </a:rPr>
              <a:t>Using our vision involves the brain and the eyes working together. </a:t>
            </a:r>
          </a:p>
          <a:p>
            <a:pPr algn="l"/>
            <a:endParaRPr lang="en-GB" sz="800" dirty="0">
              <a:solidFill>
                <a:schemeClr val="tx1"/>
              </a:solidFill>
            </a:endParaRPr>
          </a:p>
          <a:p>
            <a:pPr algn="l"/>
            <a:r>
              <a:rPr lang="en-GB" sz="2800" dirty="0">
                <a:solidFill>
                  <a:schemeClr val="tx1"/>
                </a:solidFill>
              </a:rPr>
              <a:t>Your eyes are tools, the brain does the seeing. </a:t>
            </a:r>
          </a:p>
          <a:p>
            <a:pPr algn="l"/>
            <a:endParaRPr lang="en-GB" sz="800" dirty="0">
              <a:solidFill>
                <a:schemeClr val="tx1"/>
              </a:solidFill>
            </a:endParaRPr>
          </a:p>
          <a:p>
            <a:pPr algn="l"/>
            <a:r>
              <a:rPr lang="en-GB" sz="2800" dirty="0">
                <a:solidFill>
                  <a:schemeClr val="tx1"/>
                </a:solidFill>
              </a:rPr>
              <a:t>The optic nerve carries signals to the brain which interprets it. </a:t>
            </a:r>
          </a:p>
          <a:p>
            <a:pPr algn="l"/>
            <a:endParaRPr lang="en-GB" sz="2500" dirty="0"/>
          </a:p>
          <a:p>
            <a:endParaRPr lang="en-GB" sz="2500" dirty="0"/>
          </a:p>
        </p:txBody>
      </p:sp>
      <p:pic>
        <p:nvPicPr>
          <p:cNvPr id="2062" name="Picture 14" descr="Image result for eyes">
            <a:extLst>
              <a:ext uri="{FF2B5EF4-FFF2-40B4-BE49-F238E27FC236}">
                <a16:creationId xmlns:a16="http://schemas.microsoft.com/office/drawing/2014/main" id="{0F0059F7-3791-976C-7288-2E1B0743B0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26378" y="16450"/>
            <a:ext cx="1689813" cy="1408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846D54F-64BF-24AC-2CE4-302B0D8A9017}"/>
              </a:ext>
            </a:extLst>
          </p:cNvPr>
          <p:cNvPicPr>
            <a:picLocks noChangeAspect="1"/>
          </p:cNvPicPr>
          <p:nvPr/>
        </p:nvPicPr>
        <p:blipFill>
          <a:blip r:embed="rId4"/>
          <a:stretch>
            <a:fillRect/>
          </a:stretch>
        </p:blipFill>
        <p:spPr>
          <a:xfrm>
            <a:off x="9023868" y="1536527"/>
            <a:ext cx="3028008" cy="3912426"/>
          </a:xfrm>
          <a:prstGeom prst="rect">
            <a:avLst/>
          </a:prstGeom>
        </p:spPr>
      </p:pic>
    </p:spTree>
    <p:extLst>
      <p:ext uri="{BB962C8B-B14F-4D97-AF65-F5344CB8AC3E}">
        <p14:creationId xmlns:p14="http://schemas.microsoft.com/office/powerpoint/2010/main" val="37099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AB31-DFF9-9BD8-1DC2-0F41E74C1301}"/>
              </a:ext>
            </a:extLst>
          </p:cNvPr>
          <p:cNvSpPr>
            <a:spLocks noGrp="1"/>
          </p:cNvSpPr>
          <p:nvPr>
            <p:ph type="title"/>
          </p:nvPr>
        </p:nvSpPr>
        <p:spPr/>
        <p:txBody>
          <a:bodyPr/>
          <a:lstStyle/>
          <a:p>
            <a:r>
              <a:rPr lang="en-GB" dirty="0"/>
              <a:t>I wear glasses, do I have a vision impairment?</a:t>
            </a:r>
          </a:p>
        </p:txBody>
      </p:sp>
      <p:sp>
        <p:nvSpPr>
          <p:cNvPr id="3" name="Content Placeholder 2">
            <a:extLst>
              <a:ext uri="{FF2B5EF4-FFF2-40B4-BE49-F238E27FC236}">
                <a16:creationId xmlns:a16="http://schemas.microsoft.com/office/drawing/2014/main" id="{FC1A7AE4-B267-63D0-B4F3-EDB26FCEA2CD}"/>
              </a:ext>
            </a:extLst>
          </p:cNvPr>
          <p:cNvSpPr>
            <a:spLocks noGrp="1"/>
          </p:cNvSpPr>
          <p:nvPr>
            <p:ph idx="1"/>
          </p:nvPr>
        </p:nvSpPr>
        <p:spPr>
          <a:xfrm>
            <a:off x="609600" y="1340769"/>
            <a:ext cx="10972800" cy="2448271"/>
          </a:xfrm>
        </p:spPr>
        <p:txBody>
          <a:bodyPr/>
          <a:lstStyle/>
          <a:p>
            <a:r>
              <a:rPr lang="en-GB" sz="2800" dirty="0"/>
              <a:t>No!  Not unless your glasses don’t correct your vision fully.</a:t>
            </a:r>
          </a:p>
          <a:p>
            <a:r>
              <a:rPr lang="en-GB" sz="2800" dirty="0"/>
              <a:t>These are called refractive errors.</a:t>
            </a:r>
          </a:p>
          <a:p>
            <a:pPr marL="0" indent="0">
              <a:buNone/>
            </a:pPr>
            <a:endParaRPr lang="en-GB" sz="2000" u="sng" dirty="0"/>
          </a:p>
          <a:p>
            <a:pPr marL="0" indent="0">
              <a:buNone/>
            </a:pPr>
            <a:r>
              <a:rPr lang="en-GB" sz="2800" u="sng" dirty="0"/>
              <a:t>Long-sighted</a:t>
            </a:r>
            <a:r>
              <a:rPr lang="en-GB" sz="2800" dirty="0"/>
              <a:t> 	                </a:t>
            </a:r>
            <a:r>
              <a:rPr lang="en-GB" sz="2800" u="sng" dirty="0"/>
              <a:t> Short-sighted</a:t>
            </a:r>
            <a:r>
              <a:rPr lang="en-GB" sz="2800" dirty="0"/>
              <a:t>                   </a:t>
            </a:r>
            <a:r>
              <a:rPr lang="en-GB" sz="2800" u="sng" dirty="0"/>
              <a:t>Astigmatism </a:t>
            </a:r>
          </a:p>
          <a:p>
            <a:pPr marL="0" indent="0">
              <a:buNone/>
            </a:pPr>
            <a:r>
              <a:rPr lang="en-GB" sz="2000" dirty="0"/>
              <a:t>(see things far away well) 	      (see things up close well)</a:t>
            </a:r>
          </a:p>
          <a:p>
            <a:pPr lvl="8"/>
            <a:endParaRPr lang="en-GB" sz="2100" dirty="0"/>
          </a:p>
        </p:txBody>
      </p:sp>
      <p:pic>
        <p:nvPicPr>
          <p:cNvPr id="4100" name="Picture 4" descr="Image result for long sighted">
            <a:extLst>
              <a:ext uri="{FF2B5EF4-FFF2-40B4-BE49-F238E27FC236}">
                <a16:creationId xmlns:a16="http://schemas.microsoft.com/office/drawing/2014/main" id="{73F42691-6354-2185-E2E5-998EF24202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234" y="3838934"/>
            <a:ext cx="3604270" cy="180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is Short Sightedness? - Myopia Explained - Daltonism">
            <a:extLst>
              <a:ext uri="{FF2B5EF4-FFF2-40B4-BE49-F238E27FC236}">
                <a16:creationId xmlns:a16="http://schemas.microsoft.com/office/drawing/2014/main" id="{11619945-CD81-7C3A-291C-FA78A2D837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3832" y="3838934"/>
            <a:ext cx="3633847" cy="2318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F159E12-C875-DE91-4BA2-F861B2A383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4273" y="3796504"/>
            <a:ext cx="2808312" cy="1904121"/>
          </a:xfrm>
          <a:prstGeom prst="rect">
            <a:avLst/>
          </a:prstGeom>
        </p:spPr>
      </p:pic>
      <p:sp>
        <p:nvSpPr>
          <p:cNvPr id="5" name="TextBox 4">
            <a:extLst>
              <a:ext uri="{FF2B5EF4-FFF2-40B4-BE49-F238E27FC236}">
                <a16:creationId xmlns:a16="http://schemas.microsoft.com/office/drawing/2014/main" id="{9BC215BB-C36F-EFC1-9DA9-A61FD175CC2D}"/>
              </a:ext>
            </a:extLst>
          </p:cNvPr>
          <p:cNvSpPr txBox="1"/>
          <p:nvPr/>
        </p:nvSpPr>
        <p:spPr>
          <a:xfrm>
            <a:off x="8400256" y="3140968"/>
            <a:ext cx="3319949" cy="646331"/>
          </a:xfrm>
          <a:prstGeom prst="rect">
            <a:avLst/>
          </a:prstGeom>
          <a:noFill/>
        </p:spPr>
        <p:txBody>
          <a:bodyPr wrap="square">
            <a:spAutoFit/>
          </a:bodyPr>
          <a:lstStyle/>
          <a:p>
            <a:r>
              <a:rPr lang="en-GB" b="1" i="0" dirty="0">
                <a:solidFill>
                  <a:srgbClr val="767676"/>
                </a:solidFill>
                <a:effectLst/>
                <a:latin typeface="Arial" panose="020B0604020202020204" pitchFamily="34" charset="0"/>
              </a:rPr>
              <a:t>(</a:t>
            </a:r>
            <a:r>
              <a:rPr lang="en-GB" i="0" dirty="0">
                <a:effectLst/>
                <a:latin typeface="Arial" panose="020B0604020202020204" pitchFamily="34" charset="0"/>
              </a:rPr>
              <a:t>a common eye condition that can cause blurry vision)</a:t>
            </a:r>
            <a:endParaRPr lang="en-GB" dirty="0"/>
          </a:p>
        </p:txBody>
      </p:sp>
    </p:spTree>
    <p:extLst>
      <p:ext uri="{BB962C8B-B14F-4D97-AF65-F5344CB8AC3E}">
        <p14:creationId xmlns:p14="http://schemas.microsoft.com/office/powerpoint/2010/main" val="298183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4A5C-0A71-8667-9F35-1729A2504AB4}"/>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C93A811-05D2-83E3-C937-58DDB960710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2" name="TextBox 1">
            <a:extLst>
              <a:ext uri="{FF2B5EF4-FFF2-40B4-BE49-F238E27FC236}">
                <a16:creationId xmlns:a16="http://schemas.microsoft.com/office/drawing/2014/main" id="{9C1D2DB9-0220-C886-BF4F-27C463C81870}"/>
              </a:ext>
            </a:extLst>
          </p:cNvPr>
          <p:cNvSpPr txBox="1"/>
          <p:nvPr/>
        </p:nvSpPr>
        <p:spPr>
          <a:xfrm>
            <a:off x="609600" y="1547664"/>
            <a:ext cx="10310936" cy="3416320"/>
          </a:xfrm>
          <a:prstGeom prst="rect">
            <a:avLst/>
          </a:prstGeom>
          <a:noFill/>
        </p:spPr>
        <p:txBody>
          <a:bodyPr wrap="square">
            <a:spAutoFit/>
          </a:bodyPr>
          <a:lstStyle/>
          <a:p>
            <a:r>
              <a:rPr lang="en-GB" sz="2400" b="1" dirty="0"/>
              <a:t>Mobility: </a:t>
            </a:r>
          </a:p>
          <a:p>
            <a:pPr lvl="1"/>
            <a:r>
              <a:rPr lang="en-GB" sz="2400" dirty="0"/>
              <a:t>ability to move around familiar and unfamiliar environments</a:t>
            </a:r>
          </a:p>
          <a:p>
            <a:pPr lvl="1"/>
            <a:endParaRPr lang="en-GB" sz="2400" dirty="0"/>
          </a:p>
          <a:p>
            <a:r>
              <a:rPr lang="en-GB" sz="2400" b="1" dirty="0"/>
              <a:t>Access to information</a:t>
            </a:r>
            <a:r>
              <a:rPr lang="en-GB" sz="2400" dirty="0"/>
              <a:t>: </a:t>
            </a:r>
          </a:p>
          <a:p>
            <a:pPr lvl="1"/>
            <a:r>
              <a:rPr lang="en-GB" sz="2400" dirty="0"/>
              <a:t>far (landmarks, signs, whiteboard, location of players in PE)</a:t>
            </a:r>
          </a:p>
          <a:p>
            <a:pPr lvl="1"/>
            <a:r>
              <a:rPr lang="en-GB" sz="2400" dirty="0"/>
              <a:t>near (pictures, print, precise tasks – practical Science, DT, Food Tech). </a:t>
            </a:r>
          </a:p>
          <a:p>
            <a:pPr lvl="1"/>
            <a:endParaRPr lang="en-GB" sz="2400" dirty="0"/>
          </a:p>
          <a:p>
            <a:r>
              <a:rPr lang="en-GB" sz="2400" b="1" dirty="0"/>
              <a:t>Social interaction: </a:t>
            </a:r>
          </a:p>
          <a:p>
            <a:pPr lvl="1"/>
            <a:r>
              <a:rPr lang="en-GB" sz="2400" dirty="0"/>
              <a:t>recognising people and interpreting facial expressions. </a:t>
            </a:r>
          </a:p>
        </p:txBody>
      </p:sp>
      <p:sp>
        <p:nvSpPr>
          <p:cNvPr id="6" name="Title 1">
            <a:extLst>
              <a:ext uri="{FF2B5EF4-FFF2-40B4-BE49-F238E27FC236}">
                <a16:creationId xmlns:a16="http://schemas.microsoft.com/office/drawing/2014/main" id="{A81C77D9-9D4F-486F-A2A6-C38C561B9EC9}"/>
              </a:ext>
            </a:extLst>
          </p:cNvPr>
          <p:cNvSpPr>
            <a:spLocks noGrp="1"/>
          </p:cNvSpPr>
          <p:nvPr/>
        </p:nvSpPr>
        <p:spPr bwMode="auto">
          <a:xfrm>
            <a:off x="609600" y="40466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dirty="0">
                <a:solidFill>
                  <a:srgbClr val="0070C0"/>
                </a:solidFill>
              </a:rPr>
              <a:t>How do you think having poor vision impacts on everyday life?</a:t>
            </a:r>
          </a:p>
        </p:txBody>
      </p:sp>
    </p:spTree>
    <p:extLst>
      <p:ext uri="{BB962C8B-B14F-4D97-AF65-F5344CB8AC3E}">
        <p14:creationId xmlns:p14="http://schemas.microsoft.com/office/powerpoint/2010/main" val="41123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166B22A-7568-52A8-050A-31918ACD544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2" name="Title 1">
            <a:extLst>
              <a:ext uri="{FF2B5EF4-FFF2-40B4-BE49-F238E27FC236}">
                <a16:creationId xmlns:a16="http://schemas.microsoft.com/office/drawing/2014/main" id="{E6E861F8-03F0-FFCF-BD1A-72B4605E41A1}"/>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dirty="0"/>
              <a:t>If you have a vision impairment </a:t>
            </a:r>
          </a:p>
          <a:p>
            <a:r>
              <a:rPr lang="en-GB" dirty="0"/>
              <a:t>what can you see?</a:t>
            </a:r>
          </a:p>
        </p:txBody>
      </p:sp>
      <p:pic>
        <p:nvPicPr>
          <p:cNvPr id="3" name="Content Placeholder 4" descr="Diagram&#10;&#10;Description automatically generated">
            <a:extLst>
              <a:ext uri="{FF2B5EF4-FFF2-40B4-BE49-F238E27FC236}">
                <a16:creationId xmlns:a16="http://schemas.microsoft.com/office/drawing/2014/main" id="{397AC929-FB9A-0717-7035-1CDC980D2B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925762" y="1628800"/>
            <a:ext cx="63404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0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166B22A-7568-52A8-050A-31918ACD544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2" name="Title 1">
            <a:extLst>
              <a:ext uri="{FF2B5EF4-FFF2-40B4-BE49-F238E27FC236}">
                <a16:creationId xmlns:a16="http://schemas.microsoft.com/office/drawing/2014/main" id="{DAB306E0-FA0B-69B7-D6DE-A8122EC51764}"/>
              </a:ext>
            </a:extLst>
          </p:cNvPr>
          <p:cNvSpPr txBox="1">
            <a:spLocks/>
          </p:cNvSpPr>
          <p:nvPr/>
        </p:nvSpPr>
        <p:spPr bwMode="auto">
          <a:xfrm>
            <a:off x="767408" y="38922"/>
            <a:ext cx="10279681"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dirty="0"/>
              <a:t>How can you support someone with a </a:t>
            </a:r>
          </a:p>
          <a:p>
            <a:r>
              <a:rPr lang="en-GB" dirty="0"/>
              <a:t>vision impairment?</a:t>
            </a:r>
          </a:p>
        </p:txBody>
      </p:sp>
      <p:sp>
        <p:nvSpPr>
          <p:cNvPr id="5" name="TextBox 4">
            <a:extLst>
              <a:ext uri="{FF2B5EF4-FFF2-40B4-BE49-F238E27FC236}">
                <a16:creationId xmlns:a16="http://schemas.microsoft.com/office/drawing/2014/main" id="{A185C292-6603-03ED-C326-6AC2BCF315E6}"/>
              </a:ext>
            </a:extLst>
          </p:cNvPr>
          <p:cNvSpPr txBox="1"/>
          <p:nvPr/>
        </p:nvSpPr>
        <p:spPr>
          <a:xfrm>
            <a:off x="344838" y="1324350"/>
            <a:ext cx="11017224" cy="5324535"/>
          </a:xfrm>
          <a:prstGeom prst="rect">
            <a:avLst/>
          </a:prstGeom>
          <a:noFill/>
        </p:spPr>
        <p:txBody>
          <a:bodyPr wrap="square">
            <a:spAutoFit/>
          </a:bodyPr>
          <a:lstStyle/>
          <a:p>
            <a:pPr marL="571500" indent="-571500" algn="l">
              <a:buFont typeface="Arial" panose="020B0604020202020204" pitchFamily="34" charset="0"/>
              <a:buChar char="•"/>
            </a:pPr>
            <a:r>
              <a:rPr lang="en-GB" sz="2400" b="0" dirty="0">
                <a:solidFill>
                  <a:schemeClr val="tx1"/>
                </a:solidFill>
              </a:rPr>
              <a:t>Say their name before speaking to them.</a:t>
            </a:r>
          </a:p>
          <a:p>
            <a:pPr marL="742950" indent="-742950" algn="l">
              <a:buAutoNum type="arabicPeriod"/>
            </a:pPr>
            <a:endParaRPr lang="en-GB" sz="2400" b="0" dirty="0">
              <a:solidFill>
                <a:schemeClr val="tx1"/>
              </a:solidFill>
            </a:endParaRPr>
          </a:p>
          <a:p>
            <a:pPr marL="571500" indent="-571500" algn="l">
              <a:buFont typeface="Arial" panose="020B0604020202020204" pitchFamily="34" charset="0"/>
              <a:buChar char="•"/>
            </a:pPr>
            <a:r>
              <a:rPr lang="en-GB" sz="2400" b="0" dirty="0">
                <a:solidFill>
                  <a:schemeClr val="tx1"/>
                </a:solidFill>
              </a:rPr>
              <a:t>Find them at break time so they can socialise with you.</a:t>
            </a:r>
          </a:p>
          <a:p>
            <a:pPr algn="l"/>
            <a:endParaRPr lang="en-GB" sz="2400" b="0" dirty="0">
              <a:solidFill>
                <a:schemeClr val="tx1"/>
              </a:solidFill>
            </a:endParaRPr>
          </a:p>
          <a:p>
            <a:pPr marL="571500" indent="-571500" algn="l">
              <a:buFont typeface="Arial" panose="020B0604020202020204" pitchFamily="34" charset="0"/>
              <a:buChar char="•"/>
            </a:pPr>
            <a:r>
              <a:rPr lang="en-GB" sz="2400" b="0" dirty="0">
                <a:solidFill>
                  <a:schemeClr val="tx1"/>
                </a:solidFill>
              </a:rPr>
              <a:t>Give them extra time to process visual information.</a:t>
            </a:r>
          </a:p>
          <a:p>
            <a:pPr algn="l"/>
            <a:endParaRPr lang="en-GB" sz="2400" b="0" dirty="0">
              <a:solidFill>
                <a:schemeClr val="tx1"/>
              </a:solidFill>
            </a:endParaRPr>
          </a:p>
          <a:p>
            <a:pPr marL="571500" indent="-571500" algn="l">
              <a:buFont typeface="Arial" panose="020B0604020202020204" pitchFamily="34" charset="0"/>
              <a:buChar char="•"/>
            </a:pPr>
            <a:r>
              <a:rPr lang="en-GB" sz="2400" b="0" dirty="0">
                <a:solidFill>
                  <a:schemeClr val="tx1"/>
                </a:solidFill>
              </a:rPr>
              <a:t>Ask them how they would like to be supported.</a:t>
            </a:r>
          </a:p>
          <a:p>
            <a:pPr algn="l"/>
            <a:endParaRPr lang="en-GB" sz="2400" b="0" dirty="0">
              <a:solidFill>
                <a:schemeClr val="tx1"/>
              </a:solidFill>
            </a:endParaRPr>
          </a:p>
          <a:p>
            <a:pPr marL="571500" indent="-571500" algn="l">
              <a:buFont typeface="Arial" panose="020B0604020202020204" pitchFamily="34" charset="0"/>
              <a:buChar char="•"/>
            </a:pPr>
            <a:r>
              <a:rPr lang="en-GB" sz="2400" b="0" dirty="0">
                <a:solidFill>
                  <a:schemeClr val="tx1"/>
                </a:solidFill>
              </a:rPr>
              <a:t>Allow them to go to the centre and front for demonstrations.</a:t>
            </a:r>
          </a:p>
          <a:p>
            <a:pPr algn="l"/>
            <a:endParaRPr lang="en-GB" sz="2400" b="0" dirty="0">
              <a:solidFill>
                <a:schemeClr val="tx1"/>
              </a:solidFill>
            </a:endParaRPr>
          </a:p>
          <a:p>
            <a:pPr marL="571500" indent="-571500" algn="l">
              <a:buFont typeface="Arial" panose="020B0604020202020204" pitchFamily="34" charset="0"/>
              <a:buChar char="•"/>
            </a:pPr>
            <a:r>
              <a:rPr lang="en-GB" sz="2400" b="0" dirty="0">
                <a:solidFill>
                  <a:schemeClr val="tx1"/>
                </a:solidFill>
              </a:rPr>
              <a:t>In PE and games you can adjust the rules to allow them access e.g. give them more time to pass the ball before being tackled or clap so they know where you are to pass the ball.</a:t>
            </a:r>
          </a:p>
          <a:p>
            <a:pPr algn="l"/>
            <a:r>
              <a:rPr lang="en-GB" sz="2800" dirty="0"/>
              <a:t> </a:t>
            </a:r>
          </a:p>
        </p:txBody>
      </p:sp>
    </p:spTree>
    <p:extLst>
      <p:ext uri="{BB962C8B-B14F-4D97-AF65-F5344CB8AC3E}">
        <p14:creationId xmlns:p14="http://schemas.microsoft.com/office/powerpoint/2010/main" val="545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60C15-B1EE-A0F3-7200-9A16978A5597}"/>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722D7C32-A78A-280C-DCD5-2890DB0C33F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B13D5409-25C5-F4D0-A1E5-D535A43F10E4}"/>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8F8AC3D1-C003-A608-3386-9A640F4DBBAE}"/>
              </a:ext>
            </a:extLst>
          </p:cNvPr>
          <p:cNvSpPr txBox="1">
            <a:spLocks noChangeArrowheads="1"/>
          </p:cNvSpPr>
          <p:nvPr/>
        </p:nvSpPr>
        <p:spPr>
          <a:xfrm>
            <a:off x="1055440" y="196513"/>
            <a:ext cx="9714621"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Can you work out the secret code?</a:t>
            </a:r>
          </a:p>
        </p:txBody>
      </p:sp>
      <p:pic>
        <p:nvPicPr>
          <p:cNvPr id="8" name="Picture 7">
            <a:extLst>
              <a:ext uri="{FF2B5EF4-FFF2-40B4-BE49-F238E27FC236}">
                <a16:creationId xmlns:a16="http://schemas.microsoft.com/office/drawing/2014/main" id="{E8FF02A7-585F-2B85-4748-1109B27414A5}"/>
              </a:ext>
            </a:extLst>
          </p:cNvPr>
          <p:cNvPicPr>
            <a:picLocks noChangeAspect="1"/>
          </p:cNvPicPr>
          <p:nvPr/>
        </p:nvPicPr>
        <p:blipFill>
          <a:blip r:embed="rId4"/>
          <a:stretch>
            <a:fillRect/>
          </a:stretch>
        </p:blipFill>
        <p:spPr>
          <a:xfrm>
            <a:off x="2073066" y="2127069"/>
            <a:ext cx="7904907" cy="2125689"/>
          </a:xfrm>
          <a:prstGeom prst="rect">
            <a:avLst/>
          </a:prstGeom>
        </p:spPr>
      </p:pic>
    </p:spTree>
    <p:extLst>
      <p:ext uri="{BB962C8B-B14F-4D97-AF65-F5344CB8AC3E}">
        <p14:creationId xmlns:p14="http://schemas.microsoft.com/office/powerpoint/2010/main" val="190131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5F0B6C9F46B64AA9AA26E9823E9A62" ma:contentTypeVersion="15" ma:contentTypeDescription="Create a new document." ma:contentTypeScope="" ma:versionID="35f9c6957af4cf3a74c27e9c657bd381">
  <xsd:schema xmlns:xsd="http://www.w3.org/2001/XMLSchema" xmlns:xs="http://www.w3.org/2001/XMLSchema" xmlns:p="http://schemas.microsoft.com/office/2006/metadata/properties" xmlns:ns2="9e10e2f0-e4ca-4a31-bf25-7836e2f1046b" xmlns:ns3="00e14425-aa0d-4af9-9aa7-d7bb00276028" targetNamespace="http://schemas.microsoft.com/office/2006/metadata/properties" ma:root="true" ma:fieldsID="440d8b9f422774ae3923aa5a676d8b72" ns2:_="" ns3:_="">
    <xsd:import namespace="9e10e2f0-e4ca-4a31-bf25-7836e2f1046b"/>
    <xsd:import namespace="00e14425-aa0d-4af9-9aa7-d7bb002760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0e2f0-e4ca-4a31-bf25-7836e2f10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14425-aa0d-4af9-9aa7-d7bb0027602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2678f63-9ea8-410f-8326-1944af859516}" ma:internalName="TaxCatchAll" ma:showField="CatchAllData" ma:web="00e14425-aa0d-4af9-9aa7-d7bb002760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e10e2f0-e4ca-4a31-bf25-7836e2f1046b">
      <Terms xmlns="http://schemas.microsoft.com/office/infopath/2007/PartnerControls"/>
    </lcf76f155ced4ddcb4097134ff3c332f>
    <TaxCatchAll xmlns="00e14425-aa0d-4af9-9aa7-d7bb00276028" xsi:nil="true"/>
  </documentManagement>
</p:properties>
</file>

<file path=customXml/itemProps1.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2.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3.xml><?xml version="1.0" encoding="utf-8"?>
<ds:datastoreItem xmlns:ds="http://schemas.openxmlformats.org/officeDocument/2006/customXml" ds:itemID="{19956339-B5A6-48BE-B721-188B35618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0e2f0-e4ca-4a31-bf25-7836e2f1046b"/>
    <ds:schemaRef ds:uri="00e14425-aa0d-4af9-9aa7-d7bb00276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4B35A77-8D5F-452B-BE3F-A6E7904F7AF0}">
  <ds:schemaRefs>
    <ds:schemaRef ds:uri="http://purl.org/dc/dcmitype/"/>
    <ds:schemaRef ds:uri="9e10e2f0-e4ca-4a31-bf25-7836e2f1046b"/>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0e14425-aa0d-4af9-9aa7-d7bb00276028"/>
    <ds:schemaRef ds:uri="http://www.w3.org/XML/1998/namespace"/>
    <ds:schemaRef ds:uri="http://purl.org/dc/terms/"/>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emplate>PodHandler</Template>
  <TotalTime>478</TotalTime>
  <Words>1078</Words>
  <Application>Microsoft Office PowerPoint</Application>
  <PresentationFormat>Widescreen</PresentationFormat>
  <Paragraphs>128</Paragraphs>
  <Slides>20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Arial Nova</vt:lpstr>
      <vt:lpstr>Calibri</vt:lpstr>
      <vt:lpstr>Twinkl SemiBold</vt:lpstr>
      <vt:lpstr>Office Theme</vt:lpstr>
      <vt:lpstr>PowerPoint Presentation</vt:lpstr>
      <vt:lpstr>PowerPoint Presentation</vt:lpstr>
      <vt:lpstr>PowerPoint Presentation</vt:lpstr>
      <vt:lpstr>PowerPoint Presentation</vt:lpstr>
      <vt:lpstr>I wear glasses, do I have a vision impairment?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200 Years Secondary Schools Assembly</dc:title>
  <dc:creator>Jo Clarke - CY EPA</dc:creator>
  <cp:lastModifiedBy>Max Edwards - CY CDO (Corporate Director's Office)</cp:lastModifiedBy>
  <cp:revision>35</cp:revision>
  <dcterms:created xsi:type="dcterms:W3CDTF">2023-01-13T14:13:01Z</dcterms:created>
  <dcterms:modified xsi:type="dcterms:W3CDTF">2025-06-27T13:35:16Z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0x0101006E5F0B6C9F46B64AA9AA26E9823E9A62</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MediaServiceImageTags">
    <vt:lpwstr/>
  </property>
</Properties>
</file>