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7"/>
  </p:notesMasterIdLst>
  <p:sldIdLst>
    <p:sldId id="373" r:id="rId7"/>
    <p:sldId id="374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Tunbridge Wells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4037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1563"/>
          <a:stretch/>
        </p:blipFill>
        <p:spPr bwMode="auto">
          <a:xfrm>
            <a:off x="72000" y="2247899"/>
            <a:ext cx="9000000" cy="276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40569" y="161690"/>
            <a:ext cx="744484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Tunbridge Wells</a:t>
            </a:r>
          </a:p>
          <a:p>
            <a:endParaRPr lang="en-GB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51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122</a:t>
            </a: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25%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</a:t>
            </a:r>
            <a:br>
              <a:rPr lang="en-GB" dirty="0" smtClean="0"/>
            </a:br>
            <a:r>
              <a:rPr lang="en-GB" dirty="0" smtClean="0"/>
              <a:t>Tunbridge Wells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220252"/>
              </p:ext>
            </p:extLst>
          </p:nvPr>
        </p:nvGraphicFramePr>
        <p:xfrm>
          <a:off x="323528" y="1628800"/>
          <a:ext cx="800323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201622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Tunbridge Wells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64.5%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2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424"/>
            <a:ext cx="8136904" cy="888295"/>
          </a:xfrm>
        </p:spPr>
        <p:txBody>
          <a:bodyPr>
            <a:noAutofit/>
          </a:bodyPr>
          <a:lstStyle/>
          <a:p>
            <a:r>
              <a:rPr lang="en-GB" sz="2800" dirty="0" smtClean="0"/>
              <a:t>30 Hours of Free Childcare </a:t>
            </a:r>
            <a:br>
              <a:rPr lang="en-GB" sz="2800" dirty="0" smtClean="0"/>
            </a:br>
            <a:r>
              <a:rPr lang="en-GB" sz="2800" dirty="0" smtClean="0"/>
              <a:t>The scale of the challenge in Tunbridge Wells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3285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GB" sz="2400" dirty="0" smtClean="0"/>
          </a:p>
          <a:p>
            <a:pPr marL="0" indent="0" algn="just">
              <a:buNone/>
            </a:pPr>
            <a:r>
              <a:rPr lang="en-GB" sz="2400" dirty="0" smtClean="0"/>
              <a:t>Predicted </a:t>
            </a:r>
            <a:r>
              <a:rPr lang="en-GB" sz="2400" dirty="0"/>
              <a:t>take up of 15 Hours by three/four year olds  </a:t>
            </a:r>
          </a:p>
          <a:p>
            <a:pPr marL="0" indent="0" algn="just">
              <a:buNone/>
            </a:pPr>
            <a:r>
              <a:rPr lang="en-GB" sz="2400" b="1" dirty="0" smtClean="0"/>
              <a:t>Autumn 2017 	</a:t>
            </a:r>
            <a:r>
              <a:rPr lang="en-GB" sz="2400" dirty="0" smtClean="0"/>
              <a:t>1,330</a:t>
            </a:r>
          </a:p>
          <a:p>
            <a:pPr marL="0" indent="0" algn="just">
              <a:buNone/>
            </a:pPr>
            <a:r>
              <a:rPr lang="en-GB" sz="2400" b="1" dirty="0" smtClean="0"/>
              <a:t>Spring 2018 		</a:t>
            </a:r>
            <a:r>
              <a:rPr lang="en-GB" sz="2400" dirty="0" smtClean="0"/>
              <a:t>1,786</a:t>
            </a:r>
          </a:p>
          <a:p>
            <a:pPr marL="0" indent="0" algn="just">
              <a:buNone/>
            </a:pPr>
            <a:r>
              <a:rPr lang="en-GB" sz="2400" b="1" dirty="0" smtClean="0"/>
              <a:t>Summer 2018 	</a:t>
            </a:r>
            <a:r>
              <a:rPr lang="en-GB" sz="2400" dirty="0" smtClean="0"/>
              <a:t>2,135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0" indent="0" algn="just">
              <a:buNone/>
            </a:pPr>
            <a:r>
              <a:rPr lang="en-GB" sz="2400" dirty="0" smtClean="0"/>
              <a:t>Estimated children eligible </a:t>
            </a:r>
            <a:r>
              <a:rPr lang="en-GB" sz="2400" dirty="0"/>
              <a:t>for 30 hours of Free Childcare </a:t>
            </a:r>
          </a:p>
          <a:p>
            <a:pPr marL="0" indent="0" algn="just">
              <a:buNone/>
            </a:pPr>
            <a:r>
              <a:rPr lang="en-GB" sz="2400" b="1" dirty="0" smtClean="0"/>
              <a:t>Autumn </a:t>
            </a:r>
            <a:r>
              <a:rPr lang="en-GB" sz="2400" b="1" dirty="0"/>
              <a:t>2017 </a:t>
            </a:r>
            <a:r>
              <a:rPr lang="en-GB" sz="2400" b="1" dirty="0" smtClean="0"/>
              <a:t>	</a:t>
            </a:r>
            <a:r>
              <a:rPr lang="en-GB" sz="2400" dirty="0" smtClean="0"/>
              <a:t> 842 </a:t>
            </a:r>
          </a:p>
          <a:p>
            <a:pPr marL="0" indent="0" algn="just">
              <a:buNone/>
            </a:pPr>
            <a:r>
              <a:rPr lang="en-GB" sz="2400" b="1" dirty="0" smtClean="0"/>
              <a:t>Spring 2018  		</a:t>
            </a:r>
            <a:r>
              <a:rPr lang="en-GB" sz="2400" dirty="0" smtClean="0"/>
              <a:t>1,131 </a:t>
            </a:r>
          </a:p>
          <a:p>
            <a:pPr marL="0" indent="0" algn="just">
              <a:buNone/>
            </a:pPr>
            <a:r>
              <a:rPr lang="en-GB" sz="2400" b="1" dirty="0" smtClean="0"/>
              <a:t>Summer </a:t>
            </a:r>
            <a:r>
              <a:rPr lang="en-GB" sz="2400" b="1" dirty="0"/>
              <a:t>2018 </a:t>
            </a:r>
            <a:r>
              <a:rPr lang="en-GB" sz="2400" b="1" dirty="0" smtClean="0"/>
              <a:t>	</a:t>
            </a:r>
            <a:r>
              <a:rPr lang="en-GB" sz="2400" dirty="0" smtClean="0"/>
              <a:t>1,353</a:t>
            </a:r>
          </a:p>
          <a:p>
            <a:pPr algn="just"/>
            <a:endParaRPr lang="en-GB" sz="2600" dirty="0" smtClean="0"/>
          </a:p>
          <a:p>
            <a:pPr marL="0" indent="0" algn="just">
              <a:buNone/>
            </a:pPr>
            <a:r>
              <a:rPr lang="en-GB" sz="1900" dirty="0" smtClean="0"/>
              <a:t>N.B. The demand/supply maps in this presentation </a:t>
            </a:r>
            <a:r>
              <a:rPr lang="en-GB" sz="1900" dirty="0"/>
              <a:t>s</a:t>
            </a:r>
            <a:r>
              <a:rPr lang="en-GB" sz="1900" dirty="0" smtClean="0"/>
              <a:t>hould </a:t>
            </a:r>
            <a:r>
              <a:rPr lang="en-GB" sz="1900" dirty="0"/>
              <a:t>only be used </a:t>
            </a:r>
            <a:r>
              <a:rPr lang="en-GB" sz="1900" dirty="0" smtClean="0"/>
              <a:t>as an indicator </a:t>
            </a:r>
            <a:r>
              <a:rPr lang="en-GB" sz="19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4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/>
          <a:lstStyle/>
          <a:p>
            <a:r>
              <a:rPr lang="en-GB" dirty="0"/>
              <a:t>Tunbridge Wells </a:t>
            </a:r>
            <a:r>
              <a:rPr lang="en-GB" dirty="0" smtClean="0"/>
              <a:t>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77515" cy="3379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three areas which require a significant increase in capacity are:</a:t>
            </a:r>
          </a:p>
          <a:p>
            <a:r>
              <a:rPr lang="en-GB" sz="2000" dirty="0" smtClean="0"/>
              <a:t>Tunbridge Wells Town</a:t>
            </a:r>
          </a:p>
          <a:p>
            <a:r>
              <a:rPr lang="en-GB" sz="2000" dirty="0" smtClean="0"/>
              <a:t>Tunbridge Wells South</a:t>
            </a:r>
          </a:p>
          <a:p>
            <a:r>
              <a:rPr lang="en-GB" sz="2000" dirty="0" smtClean="0"/>
              <a:t>Paddock Wood</a:t>
            </a:r>
            <a:endParaRPr lang="en-GB" sz="2000" dirty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398324"/>
            <a:ext cx="5904656" cy="259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377" y="764704"/>
            <a:ext cx="679951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7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387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Tunbridge Wells Demand – Autumn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89630"/>
            <a:ext cx="7956376" cy="563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Tunbridge Wells Demand – </a:t>
            </a:r>
            <a:r>
              <a:rPr lang="en-GB" dirty="0" smtClean="0"/>
              <a:t>Spring 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76672"/>
            <a:ext cx="7992888" cy="565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Tunbridge Wells Demand – </a:t>
            </a:r>
            <a:r>
              <a:rPr lang="en-GB" dirty="0" smtClean="0"/>
              <a:t>Summer </a:t>
            </a:r>
            <a:r>
              <a:rPr lang="en-GB" dirty="0"/>
              <a:t>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512" y="404664"/>
            <a:ext cx="8168952" cy="578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94" y="116632"/>
            <a:ext cx="730082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Tunbridge Wells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51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122</a:t>
            </a: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25%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1563"/>
          <a:stretch/>
        </p:blipFill>
        <p:spPr bwMode="auto">
          <a:xfrm>
            <a:off x="72000" y="2247899"/>
            <a:ext cx="9000000" cy="276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9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 reasons for not considering offering the 30 hours of nursery funding when it is implemented for working parents?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1366"/>
          <a:stretch/>
        </p:blipFill>
        <p:spPr bwMode="auto">
          <a:xfrm>
            <a:off x="72000" y="2244725"/>
            <a:ext cx="9000000" cy="277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51494" y="116632"/>
            <a:ext cx="744484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Tunbridge Wells</a:t>
            </a:r>
          </a:p>
          <a:p>
            <a:endParaRPr lang="en-GB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51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122</a:t>
            </a: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25%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1460</TotalTime>
  <Words>305</Words>
  <Application>Microsoft Office PowerPoint</Application>
  <PresentationFormat>On-screen Show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2007 PowerPoint template</vt:lpstr>
      <vt:lpstr>30 Hours of Free Childcare  District Seminars March 2017</vt:lpstr>
      <vt:lpstr>Early Years and Childcare in  Tunbridge Wells  Key Facts and Figures</vt:lpstr>
      <vt:lpstr>30 Hours of Free Childcare  The scale of the challenge in Tunbridge Wells </vt:lpstr>
      <vt:lpstr>Tunbridge Wells – Demand Model</vt:lpstr>
      <vt:lpstr>Tunbridge Wells Demand – Autumn 2017</vt:lpstr>
      <vt:lpstr>Tunbridge Wells Demand – Spring 2018</vt:lpstr>
      <vt:lpstr>Tunbridge Wells Demand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79</cp:revision>
  <dcterms:created xsi:type="dcterms:W3CDTF">2017-02-21T14:21:15Z</dcterms:created>
  <dcterms:modified xsi:type="dcterms:W3CDTF">2017-03-30T08:45:19Z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