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256" r:id="rId5"/>
    <p:sldId id="257" r:id="rId6"/>
    <p:sldId id="258" r:id="rId7"/>
    <p:sldId id="259" r:id="rId8"/>
    <p:sldId id="292" r:id="rId9"/>
    <p:sldId id="294" r:id="rId10"/>
    <p:sldId id="295" r:id="rId11"/>
    <p:sldId id="296" r:id="rId12"/>
    <p:sldId id="297" r:id="rId13"/>
    <p:sldId id="290" r:id="rId14"/>
    <p:sldId id="299" r:id="rId15"/>
    <p:sldId id="300" r:id="rId16"/>
    <p:sldId id="301" r:id="rId17"/>
    <p:sldId id="302" r:id="rId18"/>
    <p:sldId id="303" r:id="rId19"/>
    <p:sldId id="298" r:id="rId20"/>
    <p:sldId id="260" r:id="rId21"/>
    <p:sldId id="279" r:id="rId22"/>
    <p:sldId id="280" r:id="rId23"/>
    <p:sldId id="285" r:id="rId24"/>
    <p:sldId id="289" r:id="rId25"/>
    <p:sldId id="283" r:id="rId26"/>
    <p:sldId id="282" r:id="rId27"/>
    <p:sldId id="288" r:id="rId28"/>
    <p:sldId id="291" r:id="rId2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9FDAE120-7734-4387-95F5-BBB78D284473}" type="datetimeFigureOut">
              <a:rPr lang="en-GB" smtClean="0"/>
              <a:t>09/03/2017</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5A7D3AC7-C2A6-4CF0-8D95-4270AC24DC27}" type="slidenum">
              <a:rPr lang="en-GB" smtClean="0"/>
              <a:t>‹#›</a:t>
            </a:fld>
            <a:endParaRPr lang="en-GB"/>
          </a:p>
        </p:txBody>
      </p:sp>
    </p:spTree>
    <p:extLst>
      <p:ext uri="{BB962C8B-B14F-4D97-AF65-F5344CB8AC3E}">
        <p14:creationId xmlns:p14="http://schemas.microsoft.com/office/powerpoint/2010/main" val="2350155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603"/>
          </a:xfrm>
          <a:prstGeom prst="rect">
            <a:avLst/>
          </a:prstGeom>
        </p:spPr>
        <p:txBody>
          <a:bodyPr vert="horz" lIns="91577" tIns="45789" rIns="91577" bIns="45789" rtlCol="0"/>
          <a:lstStyle>
            <a:lvl1pPr algn="l">
              <a:defRPr sz="1200"/>
            </a:lvl1pPr>
          </a:lstStyle>
          <a:p>
            <a:endParaRPr lang="en-GB"/>
          </a:p>
        </p:txBody>
      </p:sp>
      <p:sp>
        <p:nvSpPr>
          <p:cNvPr id="3" name="Date Placeholder 2"/>
          <p:cNvSpPr>
            <a:spLocks noGrp="1"/>
          </p:cNvSpPr>
          <p:nvPr>
            <p:ph type="dt" idx="1"/>
          </p:nvPr>
        </p:nvSpPr>
        <p:spPr>
          <a:xfrm>
            <a:off x="3855981" y="0"/>
            <a:ext cx="2951217" cy="497603"/>
          </a:xfrm>
          <a:prstGeom prst="rect">
            <a:avLst/>
          </a:prstGeom>
        </p:spPr>
        <p:txBody>
          <a:bodyPr vert="horz" lIns="91577" tIns="45789" rIns="91577" bIns="45789" rtlCol="0"/>
          <a:lstStyle>
            <a:lvl1pPr algn="r">
              <a:defRPr sz="1200"/>
            </a:lvl1pPr>
          </a:lstStyle>
          <a:p>
            <a:fld id="{4EEDCF24-13EC-4437-8F24-82A21ACF334F}" type="datetimeFigureOut">
              <a:rPr lang="en-GB" smtClean="0"/>
              <a:t>09/03/2017</a:t>
            </a:fld>
            <a:endParaRPr lang="en-GB"/>
          </a:p>
        </p:txBody>
      </p:sp>
      <p:sp>
        <p:nvSpPr>
          <p:cNvPr id="4" name="Slide Image Placeholder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577" tIns="45789" rIns="91577" bIns="45789" rtlCol="0" anchor="ctr"/>
          <a:lstStyle/>
          <a:p>
            <a:endParaRPr lang="en-GB"/>
          </a:p>
        </p:txBody>
      </p:sp>
      <p:sp>
        <p:nvSpPr>
          <p:cNvPr id="5" name="Notes Placeholder 4"/>
          <p:cNvSpPr>
            <a:spLocks noGrp="1"/>
          </p:cNvSpPr>
          <p:nvPr>
            <p:ph type="body" sz="quarter" idx="3"/>
          </p:nvPr>
        </p:nvSpPr>
        <p:spPr>
          <a:xfrm>
            <a:off x="680562" y="4721662"/>
            <a:ext cx="5447666" cy="4473654"/>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1733"/>
            <a:ext cx="2951217" cy="497602"/>
          </a:xfrm>
          <a:prstGeom prst="rect">
            <a:avLst/>
          </a:prstGeom>
        </p:spPr>
        <p:txBody>
          <a:bodyPr vert="horz" lIns="91577" tIns="45789" rIns="91577" bIns="45789" rtlCol="0" anchor="b"/>
          <a:lstStyle>
            <a:lvl1pPr algn="l">
              <a:defRPr sz="1200"/>
            </a:lvl1pPr>
          </a:lstStyle>
          <a:p>
            <a:endParaRPr lang="en-GB"/>
          </a:p>
        </p:txBody>
      </p:sp>
      <p:sp>
        <p:nvSpPr>
          <p:cNvPr id="7" name="Slide Number Placeholder 6"/>
          <p:cNvSpPr>
            <a:spLocks noGrp="1"/>
          </p:cNvSpPr>
          <p:nvPr>
            <p:ph type="sldNum" sz="quarter" idx="5"/>
          </p:nvPr>
        </p:nvSpPr>
        <p:spPr>
          <a:xfrm>
            <a:off x="3855981" y="9441733"/>
            <a:ext cx="2951217" cy="497602"/>
          </a:xfrm>
          <a:prstGeom prst="rect">
            <a:avLst/>
          </a:prstGeom>
        </p:spPr>
        <p:txBody>
          <a:bodyPr vert="horz" lIns="91577" tIns="45789" rIns="91577" bIns="45789" rtlCol="0" anchor="b"/>
          <a:lstStyle>
            <a:lvl1pPr algn="r">
              <a:defRPr sz="1200"/>
            </a:lvl1pPr>
          </a:lstStyle>
          <a:p>
            <a:fld id="{02E8BADD-553A-41AE-9AE3-C012E455B462}" type="slidenum">
              <a:rPr lang="en-GB" smtClean="0"/>
              <a:t>‹#›</a:t>
            </a:fld>
            <a:endParaRPr lang="en-GB"/>
          </a:p>
        </p:txBody>
      </p:sp>
    </p:spTree>
    <p:extLst>
      <p:ext uri="{BB962C8B-B14F-4D97-AF65-F5344CB8AC3E}">
        <p14:creationId xmlns:p14="http://schemas.microsoft.com/office/powerpoint/2010/main" val="22800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2E8BADD-553A-41AE-9AE3-C012E455B462}" type="slidenum">
              <a:rPr lang="en-GB" smtClean="0"/>
              <a:t>1</a:t>
            </a:fld>
            <a:endParaRPr lang="en-GB"/>
          </a:p>
        </p:txBody>
      </p:sp>
    </p:spTree>
    <p:extLst>
      <p:ext uri="{BB962C8B-B14F-4D97-AF65-F5344CB8AC3E}">
        <p14:creationId xmlns:p14="http://schemas.microsoft.com/office/powerpoint/2010/main" val="1905822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6972883E-BCB1-4071-824E-5D09132A481C}" type="datetime1">
              <a:rPr lang="en-US" smtClean="0"/>
              <a:t>3/9/2017</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59AB958-23BC-4CFF-83A4-D5F6B6702EFA}" type="datetime1">
              <a:rPr lang="en-US" smtClean="0"/>
              <a:t>3/9/2017</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2C47216-3B6E-4CCF-B3A7-078A50332E07}" type="datetime1">
              <a:rPr lang="en-US" smtClean="0"/>
              <a:t>3/9/2017</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3B218D68-DE0C-43AA-9B5B-6C80965E430D}" type="datetime1">
              <a:rPr lang="en-US" smtClean="0"/>
              <a:t>3/9/2017</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133B7B3B-7788-455D-B550-2C94A9E91868}" type="datetime1">
              <a:rPr lang="en-US" smtClean="0"/>
              <a:t>3/9/2017</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D478BC5F-F3FA-4509-994D-207E7FB039D9}" type="datetime1">
              <a:rPr lang="en-US" smtClean="0"/>
              <a:t>3/9/2017</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B1184EF4-368D-41D5-990D-C7DDA5E131F4}" type="datetime1">
              <a:rPr lang="en-US" smtClean="0"/>
              <a:t>3/9/2017</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567E4B31-86DE-4F37-BFC3-19DC86CE7EB0}" type="datetime1">
              <a:rPr lang="en-US" smtClean="0"/>
              <a:t>3/9/2017</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C82198F7-3063-4EC0-910E-AA5558D19E70}" type="datetime1">
              <a:rPr lang="en-US" smtClean="0"/>
              <a:t>3/9/2017</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CA245AD5-DAED-47C9-B121-00FD7C66935F}" type="datetime1">
              <a:rPr lang="en-US" smtClean="0"/>
              <a:t>3/9/2017</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BE4B70B5-DC2C-4A47-9E40-A5F945B45C31}" type="datetime1">
              <a:rPr lang="en-US" smtClean="0"/>
              <a:t>3/9/2017</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516216" y="6381328"/>
            <a:ext cx="2133600" cy="340147"/>
          </a:xfrm>
          <a:prstGeom prst="rect">
            <a:avLst/>
          </a:prstGeom>
        </p:spPr>
        <p:txBody>
          <a:bodyPr vert="horz" lIns="91440" tIns="45720" rIns="91440" bIns="45720" rtlCol="0" anchor="ctr"/>
          <a:lstStyle>
            <a:lvl1pPr algn="l">
              <a:defRPr sz="1200">
                <a:solidFill>
                  <a:schemeClr val="tx1">
                    <a:tint val="75000"/>
                  </a:schemeClr>
                </a:solidFill>
              </a:defRPr>
            </a:lvl1pPr>
          </a:lstStyle>
          <a:p>
            <a:fld id="{CED578AC-C99B-4C88-9D85-11337D61C434}" type="datetime1">
              <a:rPr lang="en-US" smtClean="0"/>
              <a:t>3/9/2017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B74C9-1984-4309-B629-64A9E268053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ue.Dunn@kent.gov.uk" TargetMode="External"/><Relationship Id="rId2" Type="http://schemas.openxmlformats.org/officeDocument/2006/relationships/hyperlink" Target="mailto:Siobhan.Cheeseman@kent.gov.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School Budget Update 2017/18</a:t>
            </a:r>
            <a:endParaRPr lang="en-GB" dirty="0"/>
          </a:p>
        </p:txBody>
      </p:sp>
      <p:sp>
        <p:nvSpPr>
          <p:cNvPr id="3" name="Subtitle 2"/>
          <p:cNvSpPr>
            <a:spLocks noGrp="1"/>
          </p:cNvSpPr>
          <p:nvPr>
            <p:ph type="subTitle" idx="1"/>
          </p:nvPr>
        </p:nvSpPr>
        <p:spPr/>
        <p:txBody>
          <a:bodyPr>
            <a:normAutofit fontScale="92500" lnSpcReduction="10000"/>
          </a:bodyPr>
          <a:lstStyle/>
          <a:p>
            <a:endParaRPr lang="en-GB" dirty="0" smtClean="0"/>
          </a:p>
          <a:p>
            <a:r>
              <a:rPr lang="en-GB" dirty="0" smtClean="0"/>
              <a:t>From the School Budget and Private Voluntary Independent (PVI) Team</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922114"/>
          </a:xfrm>
        </p:spPr>
        <p:txBody>
          <a:bodyPr>
            <a:noAutofit/>
          </a:bodyPr>
          <a:lstStyle/>
          <a:p>
            <a:r>
              <a:rPr lang="en-GB" sz="2800" dirty="0" smtClean="0"/>
              <a:t/>
            </a:r>
            <a:br>
              <a:rPr lang="en-GB" sz="2800" dirty="0" smtClean="0"/>
            </a:br>
            <a:r>
              <a:rPr lang="en-GB" sz="2800" dirty="0" smtClean="0"/>
              <a:t>Schools update </a:t>
            </a:r>
            <a:r>
              <a:rPr lang="en-GB" sz="2800" dirty="0"/>
              <a:t>continued</a:t>
            </a:r>
            <a:r>
              <a:rPr lang="en-GB" sz="2800" dirty="0" smtClean="0"/>
              <a:t/>
            </a:r>
            <a:br>
              <a:rPr lang="en-GB" sz="2800" dirty="0" smtClean="0"/>
            </a:br>
            <a:r>
              <a:rPr lang="en-GB" dirty="0"/>
              <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sz="2200" b="1" dirty="0"/>
              <a:t>Pupil Growth Funding</a:t>
            </a:r>
          </a:p>
          <a:p>
            <a:pPr algn="just"/>
            <a:endParaRPr lang="en-GB" sz="2200" b="1" dirty="0"/>
          </a:p>
          <a:p>
            <a:pPr algn="just"/>
            <a:r>
              <a:rPr lang="en-GB" sz="1700" b="1" dirty="0"/>
              <a:t>Must be a basic need school </a:t>
            </a:r>
            <a:r>
              <a:rPr lang="en-GB" sz="1700" dirty="0"/>
              <a:t>– The </a:t>
            </a:r>
            <a:r>
              <a:rPr lang="en-GB" sz="1700" dirty="0" err="1"/>
              <a:t>DfE</a:t>
            </a:r>
            <a:r>
              <a:rPr lang="en-GB" sz="1700" dirty="0"/>
              <a:t> define Basic Need as new pupil places which are requested by the LA because there are insufficient places available for pupils in the area.  Area Education Officers (AEOs) determine if schools meet eligibility for the </a:t>
            </a:r>
            <a:r>
              <a:rPr lang="en-GB" sz="1700" dirty="0" err="1"/>
              <a:t>DfE</a:t>
            </a:r>
            <a:r>
              <a:rPr lang="en-GB" sz="1700" dirty="0"/>
              <a:t> basic need criteria.</a:t>
            </a:r>
          </a:p>
          <a:p>
            <a:pPr algn="just"/>
            <a:endParaRPr lang="en-GB" sz="1700" dirty="0"/>
          </a:p>
          <a:p>
            <a:pPr algn="just"/>
            <a:r>
              <a:rPr lang="en-GB" sz="1700" dirty="0"/>
              <a:t>Two strands – Reorganisation Funding and Rising Roll (RR).</a:t>
            </a:r>
          </a:p>
          <a:p>
            <a:pPr marL="0" indent="0" algn="just">
              <a:buNone/>
            </a:pPr>
            <a:endParaRPr lang="en-GB" sz="1700" dirty="0"/>
          </a:p>
          <a:p>
            <a:pPr lvl="0" algn="just"/>
            <a:r>
              <a:rPr lang="en-GB" sz="1700" dirty="0"/>
              <a:t>If you are entitled to Reorganisation Funding you will receive an email early in March confirming entitlement and amount.</a:t>
            </a:r>
          </a:p>
          <a:p>
            <a:pPr lvl="0" algn="just"/>
            <a:endParaRPr lang="en-GB" sz="1700" dirty="0"/>
          </a:p>
          <a:p>
            <a:pPr lvl="0" algn="just"/>
            <a:r>
              <a:rPr lang="en-GB" sz="1700" dirty="0"/>
              <a:t>If you are entitled to RR it will be shown on the growth tab on the template.</a:t>
            </a:r>
          </a:p>
          <a:p>
            <a:endParaRPr lang="en-GB" sz="2200" dirty="0" smtClean="0"/>
          </a:p>
          <a:p>
            <a:endParaRPr lang="en-GB" sz="2200"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10</a:t>
            </a:fld>
            <a:endParaRPr lang="en-GB" dirty="0"/>
          </a:p>
        </p:txBody>
      </p:sp>
    </p:spTree>
    <p:extLst>
      <p:ext uri="{BB962C8B-B14F-4D97-AF65-F5344CB8AC3E}">
        <p14:creationId xmlns:p14="http://schemas.microsoft.com/office/powerpoint/2010/main" val="1717305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22114"/>
          </a:xfrm>
        </p:spPr>
        <p:txBody>
          <a:bodyPr>
            <a:noAutofit/>
          </a:bodyPr>
          <a:lstStyle/>
          <a:p>
            <a:r>
              <a:rPr lang="en-GB" sz="2400" dirty="0" smtClean="0"/>
              <a:t/>
            </a:r>
            <a:br>
              <a:rPr lang="en-GB" sz="2400" dirty="0" smtClean="0"/>
            </a:br>
            <a:r>
              <a:rPr lang="en-GB" sz="2800" dirty="0" smtClean="0"/>
              <a:t>Schools update </a:t>
            </a:r>
            <a:r>
              <a:rPr lang="en-GB" sz="2800" dirty="0"/>
              <a:t>continued</a:t>
            </a:r>
            <a:r>
              <a:rPr lang="en-GB" sz="2400" dirty="0" smtClean="0"/>
              <a:t/>
            </a:r>
            <a:br>
              <a:rPr lang="en-GB" sz="2400" dirty="0" smtClean="0"/>
            </a:br>
            <a:r>
              <a:rPr lang="en-GB" dirty="0"/>
              <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sz="2000" b="1" dirty="0"/>
              <a:t>Pupil Premium</a:t>
            </a:r>
          </a:p>
          <a:p>
            <a:pPr marL="0" indent="0">
              <a:buNone/>
            </a:pPr>
            <a:endParaRPr lang="en-GB" sz="1700" dirty="0"/>
          </a:p>
          <a:p>
            <a:pPr marL="0" indent="0">
              <a:buNone/>
            </a:pPr>
            <a:r>
              <a:rPr lang="en-GB" sz="1600" dirty="0"/>
              <a:t>Same rates as </a:t>
            </a:r>
            <a:r>
              <a:rPr lang="en-GB" sz="1600" dirty="0" smtClean="0"/>
              <a:t>2017-18 </a:t>
            </a:r>
            <a:r>
              <a:rPr lang="en-GB" sz="1600" dirty="0"/>
              <a:t>:</a:t>
            </a:r>
          </a:p>
          <a:p>
            <a:endParaRPr lang="en-GB" sz="1600" dirty="0"/>
          </a:p>
          <a:p>
            <a:pPr lvl="0"/>
            <a:r>
              <a:rPr lang="en-GB" sz="1600" dirty="0"/>
              <a:t>Ever 6 Free School meal (E6FSM) – Primary £1,320 and Secondary £935</a:t>
            </a:r>
          </a:p>
          <a:p>
            <a:pPr lvl="0"/>
            <a:endParaRPr lang="en-GB" sz="1600" dirty="0"/>
          </a:p>
          <a:p>
            <a:pPr lvl="0"/>
            <a:r>
              <a:rPr lang="en-GB" sz="1600" dirty="0"/>
              <a:t>Ever 6 Service Children (E6SC) - £300</a:t>
            </a:r>
          </a:p>
          <a:p>
            <a:pPr lvl="0"/>
            <a:endParaRPr lang="en-GB" sz="1600" dirty="0"/>
          </a:p>
          <a:p>
            <a:pPr lvl="0"/>
            <a:r>
              <a:rPr lang="en-GB" sz="1600" dirty="0"/>
              <a:t>Post Looked After Children (PLAC) - £1,900</a:t>
            </a:r>
          </a:p>
          <a:p>
            <a:pPr lvl="0"/>
            <a:endParaRPr lang="en-GB" sz="1600" dirty="0"/>
          </a:p>
          <a:p>
            <a:r>
              <a:rPr lang="en-GB" sz="1600" dirty="0"/>
              <a:t>Based on January count, indicative budgets for E6FSM and E6SC (April to June) - adjustment in July</a:t>
            </a:r>
          </a:p>
          <a:p>
            <a:endParaRPr lang="en-GB" sz="2200" dirty="0" smtClean="0"/>
          </a:p>
          <a:p>
            <a:endParaRPr lang="en-GB" sz="2200"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11</a:t>
            </a:fld>
            <a:endParaRPr lang="en-GB" dirty="0"/>
          </a:p>
        </p:txBody>
      </p:sp>
    </p:spTree>
    <p:extLst>
      <p:ext uri="{BB962C8B-B14F-4D97-AF65-F5344CB8AC3E}">
        <p14:creationId xmlns:p14="http://schemas.microsoft.com/office/powerpoint/2010/main" val="1907241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22114"/>
          </a:xfrm>
        </p:spPr>
        <p:txBody>
          <a:bodyPr>
            <a:noAutofit/>
          </a:bodyPr>
          <a:lstStyle/>
          <a:p>
            <a:r>
              <a:rPr lang="en-GB" sz="2400" dirty="0" smtClean="0"/>
              <a:t/>
            </a:r>
            <a:br>
              <a:rPr lang="en-GB" sz="2400" dirty="0" smtClean="0"/>
            </a:br>
            <a:r>
              <a:rPr lang="en-GB" sz="2800" dirty="0" smtClean="0"/>
              <a:t>Schools update </a:t>
            </a:r>
            <a:r>
              <a:rPr lang="en-GB" sz="2800" dirty="0"/>
              <a:t>continued</a:t>
            </a:r>
            <a:r>
              <a:rPr lang="en-GB" sz="2800" dirty="0" smtClean="0"/>
              <a:t/>
            </a:r>
            <a:br>
              <a:rPr lang="en-GB" sz="2800" dirty="0" smtClean="0"/>
            </a:br>
            <a:r>
              <a:rPr lang="en-GB" dirty="0"/>
              <a:t/>
            </a:r>
            <a:br>
              <a:rPr lang="en-GB" dirty="0"/>
            </a:br>
            <a:endParaRPr lang="en-GB" dirty="0"/>
          </a:p>
        </p:txBody>
      </p:sp>
      <p:sp>
        <p:nvSpPr>
          <p:cNvPr id="3" name="Content Placeholder 2"/>
          <p:cNvSpPr>
            <a:spLocks noGrp="1"/>
          </p:cNvSpPr>
          <p:nvPr>
            <p:ph idx="1"/>
          </p:nvPr>
        </p:nvSpPr>
        <p:spPr>
          <a:xfrm>
            <a:off x="457200" y="1600200"/>
            <a:ext cx="8291264" cy="4525963"/>
          </a:xfrm>
        </p:spPr>
        <p:txBody>
          <a:bodyPr>
            <a:normAutofit/>
          </a:bodyPr>
          <a:lstStyle/>
          <a:p>
            <a:pPr marL="0" indent="0" algn="just">
              <a:lnSpc>
                <a:spcPct val="80000"/>
              </a:lnSpc>
              <a:buNone/>
            </a:pPr>
            <a:r>
              <a:rPr lang="en-GB" sz="2000" b="1" dirty="0"/>
              <a:t>Pupil Premium- continued</a:t>
            </a:r>
          </a:p>
          <a:p>
            <a:pPr marL="0" indent="0" algn="just">
              <a:buNone/>
            </a:pPr>
            <a:endParaRPr lang="en-GB" sz="1600" b="1" dirty="0"/>
          </a:p>
          <a:p>
            <a:pPr algn="just"/>
            <a:r>
              <a:rPr lang="en-GB" sz="1600" dirty="0"/>
              <a:t>The Virtual Schools Kent (VSK) will be publishing further guidance in due course and it is our understanding that this information will be published on their </a:t>
            </a:r>
            <a:r>
              <a:rPr lang="en-GB" sz="1600" dirty="0" smtClean="0"/>
              <a:t>website </a:t>
            </a:r>
          </a:p>
          <a:p>
            <a:pPr algn="just"/>
            <a:endParaRPr lang="en-GB" sz="1600" dirty="0" smtClean="0"/>
          </a:p>
          <a:p>
            <a:pPr algn="just"/>
            <a:r>
              <a:rPr lang="en-GB" sz="1600" dirty="0" smtClean="0"/>
              <a:t>However </a:t>
            </a:r>
            <a:r>
              <a:rPr lang="en-GB" sz="1600" dirty="0"/>
              <a:t>based on the information supplied by the VSK Headteacher, an allocation of £900 per eligible pupil will be paid to schools in 3 instalments of £300 each.  In addition to this, schools can bid for additional amounts based on evidenced levels of </a:t>
            </a:r>
            <a:r>
              <a:rPr lang="en-GB" sz="1600" dirty="0" smtClean="0"/>
              <a:t>need </a:t>
            </a:r>
          </a:p>
          <a:p>
            <a:pPr algn="just"/>
            <a:endParaRPr lang="en-GB" sz="1600" dirty="0"/>
          </a:p>
          <a:p>
            <a:pPr algn="just"/>
            <a:r>
              <a:rPr lang="en-GB" sz="1600" dirty="0" smtClean="0"/>
              <a:t>Remember- </a:t>
            </a:r>
            <a:r>
              <a:rPr lang="en-GB" sz="1600" dirty="0"/>
              <a:t>can only get a maximum of E6SC + one of the following </a:t>
            </a:r>
            <a:r>
              <a:rPr lang="en-GB" sz="1600" dirty="0" err="1"/>
              <a:t>CiC</a:t>
            </a:r>
            <a:r>
              <a:rPr lang="en-GB" sz="1600" dirty="0"/>
              <a:t>, PLAC and E6FSM</a:t>
            </a:r>
          </a:p>
          <a:p>
            <a:pPr algn="just"/>
            <a:endParaRPr lang="en-GB" sz="1600" dirty="0"/>
          </a:p>
          <a:p>
            <a:pPr algn="just"/>
            <a:r>
              <a:rPr lang="en-GB" sz="1600" dirty="0" smtClean="0"/>
              <a:t>Remember- </a:t>
            </a:r>
            <a:r>
              <a:rPr lang="en-GB" sz="1600" dirty="0"/>
              <a:t>adjustment in January - where a E6FSM is subsequently identified as </a:t>
            </a:r>
            <a:r>
              <a:rPr lang="en-GB" sz="1600" dirty="0" err="1"/>
              <a:t>CiC</a:t>
            </a:r>
            <a:endParaRPr lang="en-GB" sz="1600" dirty="0"/>
          </a:p>
          <a:p>
            <a:endParaRPr lang="en-GB" sz="1600" dirty="0" smtClean="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12</a:t>
            </a:fld>
            <a:endParaRPr lang="en-GB" dirty="0"/>
          </a:p>
        </p:txBody>
      </p:sp>
    </p:spTree>
    <p:extLst>
      <p:ext uri="{BB962C8B-B14F-4D97-AF65-F5344CB8AC3E}">
        <p14:creationId xmlns:p14="http://schemas.microsoft.com/office/powerpoint/2010/main" val="3015781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sz="2800" dirty="0"/>
              <a:t>S</a:t>
            </a:r>
            <a:r>
              <a:rPr lang="en-GB" sz="2800" dirty="0" smtClean="0"/>
              <a:t>chools update </a:t>
            </a:r>
            <a:r>
              <a:rPr lang="en-GB" sz="2800" dirty="0"/>
              <a:t>continued</a:t>
            </a:r>
            <a:r>
              <a:rPr lang="en-GB" sz="2800" dirty="0" smtClean="0"/>
              <a:t/>
            </a:r>
            <a:br>
              <a:rPr lang="en-GB" sz="2800" dirty="0" smtClean="0"/>
            </a:br>
            <a:r>
              <a:rPr lang="en-GB" sz="2800" dirty="0"/>
              <a:t/>
            </a:r>
            <a:br>
              <a:rPr lang="en-GB" sz="2800" dirty="0"/>
            </a:br>
            <a:endParaRPr lang="en-GB" sz="2800" dirty="0"/>
          </a:p>
        </p:txBody>
      </p:sp>
      <p:sp>
        <p:nvSpPr>
          <p:cNvPr id="3" name="Content Placeholder 2"/>
          <p:cNvSpPr>
            <a:spLocks noGrp="1"/>
          </p:cNvSpPr>
          <p:nvPr>
            <p:ph idx="1"/>
          </p:nvPr>
        </p:nvSpPr>
        <p:spPr>
          <a:xfrm>
            <a:off x="251520" y="1628800"/>
            <a:ext cx="8229600" cy="4525963"/>
          </a:xfrm>
        </p:spPr>
        <p:txBody>
          <a:bodyPr>
            <a:normAutofit/>
          </a:bodyPr>
          <a:lstStyle/>
          <a:p>
            <a:pPr marL="0" indent="0">
              <a:lnSpc>
                <a:spcPct val="90000"/>
              </a:lnSpc>
              <a:buNone/>
            </a:pPr>
            <a:r>
              <a:rPr lang="en-GB" sz="2000" b="1" dirty="0"/>
              <a:t>Universal Infant Free School Meals (UIFSM)</a:t>
            </a:r>
          </a:p>
          <a:p>
            <a:pPr marL="0" indent="0">
              <a:buNone/>
            </a:pPr>
            <a:endParaRPr lang="en-GB" sz="1600" dirty="0"/>
          </a:p>
          <a:p>
            <a:pPr algn="just">
              <a:lnSpc>
                <a:spcPct val="80000"/>
              </a:lnSpc>
            </a:pPr>
            <a:r>
              <a:rPr lang="en-GB" sz="1600" dirty="0"/>
              <a:t>Academic year 2016-17 is the third year of UIFSMs. The Education Funding Agency (EFA) has confirmed that this grant will continue until the end of this Parliament; however currently no funding guidance has been issued for the academic year 2017-18.  </a:t>
            </a:r>
            <a:endParaRPr lang="en-GB" sz="1600" dirty="0" smtClean="0"/>
          </a:p>
          <a:p>
            <a:pPr marL="0" indent="0" algn="just">
              <a:lnSpc>
                <a:spcPct val="80000"/>
              </a:lnSpc>
              <a:buNone/>
            </a:pPr>
            <a:endParaRPr lang="en-GB" sz="1600" dirty="0" smtClean="0"/>
          </a:p>
          <a:p>
            <a:pPr algn="just">
              <a:lnSpc>
                <a:spcPct val="80000"/>
              </a:lnSpc>
            </a:pPr>
            <a:r>
              <a:rPr lang="en-GB" sz="1600" dirty="0" smtClean="0"/>
              <a:t>On </a:t>
            </a:r>
            <a:r>
              <a:rPr lang="en-GB" sz="1600" dirty="0"/>
              <a:t>the bases that the underlying methodology for calculating the grant will continue, we are advising schools to base future funding forecasts on the underlying calculation for 2016-17 and adjusting for change in eligible pupil numbers</a:t>
            </a:r>
            <a:r>
              <a:rPr lang="en-GB" sz="1600" dirty="0" smtClean="0"/>
              <a:t>.</a:t>
            </a:r>
          </a:p>
          <a:p>
            <a:pPr>
              <a:lnSpc>
                <a:spcPct val="80000"/>
              </a:lnSpc>
            </a:pPr>
            <a:endParaRPr lang="en-GB" sz="1600" dirty="0"/>
          </a:p>
          <a:p>
            <a:pPr marL="0" indent="0">
              <a:buNone/>
            </a:pPr>
            <a:r>
              <a:rPr lang="en-GB" sz="2000" b="1" dirty="0"/>
              <a:t>Devolved Capital Formula (DCF)</a:t>
            </a:r>
          </a:p>
          <a:p>
            <a:pPr marL="0" indent="0">
              <a:lnSpc>
                <a:spcPct val="80000"/>
              </a:lnSpc>
              <a:buNone/>
            </a:pPr>
            <a:endParaRPr lang="en-GB" sz="1600" b="1" dirty="0"/>
          </a:p>
          <a:p>
            <a:pPr algn="just">
              <a:lnSpc>
                <a:spcPct val="80000"/>
              </a:lnSpc>
            </a:pPr>
            <a:r>
              <a:rPr lang="en-GB" sz="1800" dirty="0"/>
              <a:t>W</a:t>
            </a:r>
            <a:r>
              <a:rPr lang="en-GB" sz="1600" dirty="0"/>
              <a:t>e have published indicative DFC budgets for 2017-18 that are based on the January 2016 census and the current years funding rates.  Final allocations will be confirmed in </a:t>
            </a:r>
            <a:r>
              <a:rPr lang="en-GB" sz="1600" dirty="0" smtClean="0"/>
              <a:t>March, </a:t>
            </a:r>
            <a:r>
              <a:rPr lang="en-GB" sz="1600" dirty="0"/>
              <a:t>although we are not expecting any material changes. </a:t>
            </a:r>
            <a:endParaRPr lang="en-GB" sz="1600" dirty="0" smtClean="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13</a:t>
            </a:fld>
            <a:endParaRPr lang="en-GB" dirty="0"/>
          </a:p>
        </p:txBody>
      </p:sp>
    </p:spTree>
    <p:extLst>
      <p:ext uri="{BB962C8B-B14F-4D97-AF65-F5344CB8AC3E}">
        <p14:creationId xmlns:p14="http://schemas.microsoft.com/office/powerpoint/2010/main" val="2054457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22114"/>
          </a:xfrm>
        </p:spPr>
        <p:txBody>
          <a:bodyPr>
            <a:noAutofit/>
          </a:bodyPr>
          <a:lstStyle/>
          <a:p>
            <a:r>
              <a:rPr lang="en-GB" sz="2400" dirty="0" smtClean="0"/>
              <a:t/>
            </a:r>
            <a:br>
              <a:rPr lang="en-GB" sz="2400" dirty="0" smtClean="0"/>
            </a:br>
            <a:r>
              <a:rPr lang="en-GB" sz="2800" dirty="0" smtClean="0"/>
              <a:t>Schools update </a:t>
            </a:r>
            <a:r>
              <a:rPr lang="en-GB" sz="2800" dirty="0"/>
              <a:t>continued</a:t>
            </a:r>
            <a:r>
              <a:rPr lang="en-GB" sz="2400" dirty="0" smtClean="0"/>
              <a:t/>
            </a:r>
            <a:br>
              <a:rPr lang="en-GB" sz="2400" dirty="0" smtClean="0"/>
            </a:br>
            <a:r>
              <a:rPr lang="en-GB" dirty="0"/>
              <a:t/>
            </a:r>
            <a:br>
              <a:rPr lang="en-GB" dirty="0"/>
            </a:br>
            <a:endParaRPr lang="en-GB" dirty="0"/>
          </a:p>
        </p:txBody>
      </p:sp>
      <p:sp>
        <p:nvSpPr>
          <p:cNvPr id="3" name="Content Placeholder 2"/>
          <p:cNvSpPr>
            <a:spLocks noGrp="1"/>
          </p:cNvSpPr>
          <p:nvPr>
            <p:ph idx="1"/>
          </p:nvPr>
        </p:nvSpPr>
        <p:spPr>
          <a:xfrm>
            <a:off x="251520" y="1628800"/>
            <a:ext cx="8229600" cy="4525963"/>
          </a:xfrm>
        </p:spPr>
        <p:txBody>
          <a:bodyPr>
            <a:normAutofit/>
          </a:bodyPr>
          <a:lstStyle/>
          <a:p>
            <a:pPr marL="0" indent="0">
              <a:buNone/>
            </a:pPr>
            <a:r>
              <a:rPr lang="en-GB" sz="2000" b="1" dirty="0"/>
              <a:t>Year 7 Catch Up 2016-17 </a:t>
            </a:r>
          </a:p>
          <a:p>
            <a:endParaRPr lang="en-GB" sz="1600" dirty="0"/>
          </a:p>
          <a:p>
            <a:r>
              <a:rPr lang="en-GB" sz="1600" dirty="0"/>
              <a:t>2016-17 allocation now on KELSI, paid in full March advance</a:t>
            </a:r>
          </a:p>
          <a:p>
            <a:endParaRPr lang="en-GB" sz="1600" dirty="0"/>
          </a:p>
          <a:p>
            <a:r>
              <a:rPr lang="en-GB" sz="1600" dirty="0"/>
              <a:t>Conditions of grant published on </a:t>
            </a:r>
            <a:r>
              <a:rPr lang="en-GB" sz="1600" dirty="0" smtClean="0"/>
              <a:t>KELSI</a:t>
            </a:r>
            <a:r>
              <a:rPr lang="en-GB" sz="1600" dirty="0"/>
              <a:t>	</a:t>
            </a:r>
            <a:endParaRPr lang="en-GB" sz="1600" dirty="0" smtClean="0"/>
          </a:p>
          <a:p>
            <a:pPr marL="0" indent="0">
              <a:buNone/>
            </a:pPr>
            <a:endParaRPr lang="en-GB" sz="1800" dirty="0"/>
          </a:p>
          <a:p>
            <a:pPr marL="0" indent="0">
              <a:buNone/>
            </a:pPr>
            <a:r>
              <a:rPr lang="en-GB" sz="2000" b="1" dirty="0"/>
              <a:t>Primary PE and Sport Premium Grant </a:t>
            </a:r>
          </a:p>
          <a:p>
            <a:pPr algn="just"/>
            <a:r>
              <a:rPr lang="en-GB" sz="1600" dirty="0"/>
              <a:t>Schools received their funding for the period September 2016 to March 2017 in November 2016. The final payment for the period April 2017 to August 2017 will be made to schools in May </a:t>
            </a:r>
            <a:r>
              <a:rPr lang="en-GB" sz="1600" dirty="0" smtClean="0"/>
              <a:t>2017</a:t>
            </a:r>
          </a:p>
          <a:p>
            <a:pPr algn="just"/>
            <a:endParaRPr lang="en-GB" sz="1600" dirty="0"/>
          </a:p>
          <a:p>
            <a:pPr algn="just"/>
            <a:r>
              <a:rPr lang="en-GB" sz="1600" dirty="0"/>
              <a:t>The </a:t>
            </a:r>
            <a:r>
              <a:rPr lang="en-GB" sz="1600" dirty="0" err="1"/>
              <a:t>DfE</a:t>
            </a:r>
            <a:r>
              <a:rPr lang="en-GB" sz="1600" dirty="0"/>
              <a:t> has committed to continue to fund the Primary PE and Sport premium at £150m a year until 2020.  Details of the 2017-18 academic year allocations and grant conditions have not been published and we are not expecting them until October 2017</a:t>
            </a:r>
            <a:r>
              <a:rPr lang="en-GB" sz="1600" dirty="0" smtClean="0"/>
              <a:t>..</a:t>
            </a:r>
            <a:endParaRPr lang="en-GB" sz="1600" dirty="0"/>
          </a:p>
          <a:p>
            <a:endParaRPr lang="en-GB" sz="18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14</a:t>
            </a:fld>
            <a:endParaRPr lang="en-GB" dirty="0"/>
          </a:p>
        </p:txBody>
      </p:sp>
    </p:spTree>
    <p:extLst>
      <p:ext uri="{BB962C8B-B14F-4D97-AF65-F5344CB8AC3E}">
        <p14:creationId xmlns:p14="http://schemas.microsoft.com/office/powerpoint/2010/main" val="20617960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22114"/>
          </a:xfrm>
        </p:spPr>
        <p:txBody>
          <a:bodyPr>
            <a:noAutofit/>
          </a:bodyPr>
          <a:lstStyle/>
          <a:p>
            <a:r>
              <a:rPr lang="en-GB" sz="2400" dirty="0" smtClean="0"/>
              <a:t/>
            </a:r>
            <a:br>
              <a:rPr lang="en-GB" sz="2400" dirty="0" smtClean="0"/>
            </a:br>
            <a:r>
              <a:rPr lang="en-GB" sz="2800" dirty="0" smtClean="0"/>
              <a:t>Schools update </a:t>
            </a:r>
            <a:r>
              <a:rPr lang="en-GB" sz="2800" dirty="0"/>
              <a:t>continued</a:t>
            </a:r>
            <a:r>
              <a:rPr lang="en-GB" sz="2800" dirty="0" smtClean="0"/>
              <a:t/>
            </a:r>
            <a:br>
              <a:rPr lang="en-GB" sz="2800" dirty="0" smtClean="0"/>
            </a:br>
            <a:r>
              <a:rPr lang="en-GB" dirty="0"/>
              <a:t/>
            </a:r>
            <a:br>
              <a:rPr lang="en-GB" dirty="0"/>
            </a:br>
            <a:endParaRPr lang="en-GB" dirty="0"/>
          </a:p>
        </p:txBody>
      </p:sp>
      <p:sp>
        <p:nvSpPr>
          <p:cNvPr id="3" name="Content Placeholder 2"/>
          <p:cNvSpPr>
            <a:spLocks noGrp="1"/>
          </p:cNvSpPr>
          <p:nvPr>
            <p:ph idx="1"/>
          </p:nvPr>
        </p:nvSpPr>
        <p:spPr>
          <a:xfrm>
            <a:off x="251520" y="1628800"/>
            <a:ext cx="8229600" cy="4525963"/>
          </a:xfrm>
        </p:spPr>
        <p:txBody>
          <a:bodyPr>
            <a:normAutofit/>
          </a:bodyPr>
          <a:lstStyle/>
          <a:p>
            <a:pPr marL="0" indent="0">
              <a:buNone/>
            </a:pPr>
            <a:r>
              <a:rPr lang="en-GB" sz="2000" b="1" dirty="0"/>
              <a:t>Early Years 3 &amp; 4 Year Old Free Entitlement</a:t>
            </a:r>
          </a:p>
          <a:p>
            <a:endParaRPr lang="en-GB" sz="1800" dirty="0"/>
          </a:p>
          <a:p>
            <a:pPr algn="just"/>
            <a:r>
              <a:rPr lang="en-GB" sz="1600" dirty="0" smtClean="0"/>
              <a:t>There was an Early Years National Funding Formula consultation in 2016-17</a:t>
            </a:r>
          </a:p>
          <a:p>
            <a:pPr algn="just"/>
            <a:endParaRPr lang="en-GB" sz="1600" dirty="0" smtClean="0"/>
          </a:p>
          <a:p>
            <a:pPr algn="just"/>
            <a:r>
              <a:rPr lang="en-GB" sz="1600" dirty="0" smtClean="0"/>
              <a:t>The proposed outcome for 2017-18 will be ratified shortly</a:t>
            </a:r>
          </a:p>
          <a:p>
            <a:pPr algn="just"/>
            <a:endParaRPr lang="en-GB" sz="1600" dirty="0"/>
          </a:p>
          <a:p>
            <a:pPr algn="just"/>
            <a:r>
              <a:rPr lang="en-GB" sz="1600" dirty="0" smtClean="0"/>
              <a:t>There are two changes that maintained providers need to be aware of, all else has remained the same</a:t>
            </a:r>
          </a:p>
          <a:p>
            <a:pPr algn="just"/>
            <a:endParaRPr lang="en-GB" sz="1600" dirty="0" smtClean="0"/>
          </a:p>
          <a:p>
            <a:pPr algn="just"/>
            <a:r>
              <a:rPr lang="en-GB" sz="1600" dirty="0" smtClean="0"/>
              <a:t>Base rate will increase from £3.91 to £3.96 from September 2017 (dependent of ratification)</a:t>
            </a:r>
          </a:p>
          <a:p>
            <a:pPr algn="just"/>
            <a:endParaRPr lang="en-GB" sz="1600" dirty="0" smtClean="0"/>
          </a:p>
          <a:p>
            <a:pPr algn="just"/>
            <a:r>
              <a:rPr lang="en-GB" sz="1600" dirty="0" smtClean="0"/>
              <a:t>The 30 hour free entitlement will come into effect from September 2017</a:t>
            </a:r>
          </a:p>
          <a:p>
            <a:endParaRPr lang="en-GB" sz="1800" dirty="0" smtClean="0"/>
          </a:p>
          <a:p>
            <a:endParaRPr lang="en-GB" sz="1800" dirty="0"/>
          </a:p>
          <a:p>
            <a:endParaRPr lang="en-GB" sz="18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15</a:t>
            </a:fld>
            <a:endParaRPr lang="en-GB" dirty="0"/>
          </a:p>
        </p:txBody>
      </p:sp>
    </p:spTree>
    <p:extLst>
      <p:ext uri="{BB962C8B-B14F-4D97-AF65-F5344CB8AC3E}">
        <p14:creationId xmlns:p14="http://schemas.microsoft.com/office/powerpoint/2010/main" val="1769925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sz="2400" dirty="0" smtClean="0"/>
              <a:t/>
            </a:r>
            <a:br>
              <a:rPr lang="en-GB" sz="2400" dirty="0" smtClean="0"/>
            </a:br>
            <a:r>
              <a:rPr lang="en-GB" sz="2400" dirty="0"/>
              <a:t/>
            </a:r>
            <a:br>
              <a:rPr lang="en-GB" sz="2400" dirty="0"/>
            </a:br>
            <a:r>
              <a:rPr lang="en-GB" dirty="0" smtClean="0"/>
              <a:t/>
            </a:r>
            <a:br>
              <a:rPr lang="en-GB" dirty="0" smtClean="0"/>
            </a:br>
            <a:r>
              <a:rPr lang="en-GB" dirty="0" smtClean="0"/>
              <a:t>Section 2 - Proposed New Schools National Funding Formula (SNFF)</a:t>
            </a:r>
            <a:br>
              <a:rPr lang="en-GB" dirty="0" smtClean="0"/>
            </a:br>
            <a:r>
              <a:rPr lang="en-GB" dirty="0"/>
              <a:t/>
            </a:r>
            <a:br>
              <a:rPr lang="en-GB" dirty="0"/>
            </a:br>
            <a:endParaRPr lang="en-GB" dirty="0"/>
          </a:p>
        </p:txBody>
      </p:sp>
      <p:sp>
        <p:nvSpPr>
          <p:cNvPr id="3" name="Content Placeholder 2"/>
          <p:cNvSpPr>
            <a:spLocks noGrp="1"/>
          </p:cNvSpPr>
          <p:nvPr>
            <p:ph idx="1"/>
          </p:nvPr>
        </p:nvSpPr>
        <p:spPr>
          <a:xfrm>
            <a:off x="467544" y="1844824"/>
            <a:ext cx="8229600" cy="4525963"/>
          </a:xfrm>
        </p:spPr>
        <p:txBody>
          <a:bodyPr>
            <a:normAutofit/>
          </a:bodyPr>
          <a:lstStyle/>
          <a:p>
            <a:r>
              <a:rPr lang="en-GB" sz="1600" dirty="0" smtClean="0"/>
              <a:t>The SNFF consultation closes on the 22 March – so changes could still be made, not set in stone</a:t>
            </a:r>
          </a:p>
          <a:p>
            <a:endParaRPr lang="en-GB" sz="1600" dirty="0" smtClean="0"/>
          </a:p>
          <a:p>
            <a:r>
              <a:rPr lang="en-GB" sz="1600" dirty="0" smtClean="0"/>
              <a:t>E-bulletin circulated to schools 24 January:</a:t>
            </a:r>
          </a:p>
          <a:p>
            <a:endParaRPr lang="en-GB" sz="1600" dirty="0" smtClean="0"/>
          </a:p>
          <a:p>
            <a:pPr>
              <a:buFontTx/>
              <a:buChar char="-"/>
            </a:pPr>
            <a:r>
              <a:rPr lang="en-GB" sz="1600" dirty="0" smtClean="0"/>
              <a:t>Includes an overview of the proposed changes</a:t>
            </a:r>
          </a:p>
          <a:p>
            <a:pPr>
              <a:buFontTx/>
              <a:buChar char="-"/>
            </a:pPr>
            <a:endParaRPr lang="en-GB" sz="1600" dirty="0" smtClean="0"/>
          </a:p>
          <a:p>
            <a:pPr>
              <a:buFontTx/>
              <a:buChar char="-"/>
            </a:pPr>
            <a:r>
              <a:rPr lang="en-GB" sz="1600" dirty="0" smtClean="0"/>
              <a:t>Link to individual school calculation provided by Education Funding Agency – based on 2016-17 budgets</a:t>
            </a:r>
          </a:p>
          <a:p>
            <a:pPr>
              <a:buFontTx/>
              <a:buChar char="-"/>
            </a:pPr>
            <a:endParaRPr lang="en-GB" sz="1600" dirty="0" smtClean="0"/>
          </a:p>
          <a:p>
            <a:pPr>
              <a:buFontTx/>
              <a:buChar char="-"/>
            </a:pPr>
            <a:r>
              <a:rPr lang="en-GB" sz="1600" dirty="0" smtClean="0"/>
              <a:t>Link to consultation documents </a:t>
            </a:r>
          </a:p>
          <a:p>
            <a:pPr>
              <a:buFontTx/>
              <a:buChar char="-"/>
            </a:pPr>
            <a:endParaRPr lang="en-GB" sz="1600" dirty="0" smtClean="0"/>
          </a:p>
          <a:p>
            <a:pPr>
              <a:buFontTx/>
              <a:buChar char="-"/>
            </a:pPr>
            <a:r>
              <a:rPr lang="en-GB" sz="1600" dirty="0" smtClean="0"/>
              <a:t>Schools encouraged to respond to consultation</a:t>
            </a:r>
          </a:p>
          <a:p>
            <a:pPr>
              <a:buFontTx/>
              <a:buChar char="-"/>
            </a:pPr>
            <a:endParaRPr lang="en-GB" sz="1600" dirty="0" smtClean="0"/>
          </a:p>
          <a:p>
            <a:pPr>
              <a:buFontTx/>
              <a:buChar char="-"/>
            </a:pPr>
            <a:r>
              <a:rPr lang="en-GB" sz="1600" dirty="0" smtClean="0"/>
              <a:t>Joint response LA and SFF- broadly the same</a:t>
            </a:r>
          </a:p>
          <a:p>
            <a:endParaRPr lang="en-GB" sz="2200" dirty="0" smtClean="0"/>
          </a:p>
          <a:p>
            <a:endParaRPr lang="en-GB" sz="2200"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16</a:t>
            </a:fld>
            <a:endParaRPr lang="en-GB" dirty="0"/>
          </a:p>
        </p:txBody>
      </p:sp>
    </p:spTree>
    <p:extLst>
      <p:ext uri="{BB962C8B-B14F-4D97-AF65-F5344CB8AC3E}">
        <p14:creationId xmlns:p14="http://schemas.microsoft.com/office/powerpoint/2010/main" val="3375547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sz="2400" dirty="0" smtClean="0"/>
              <a:t/>
            </a:r>
            <a:br>
              <a:rPr lang="en-GB" sz="2400" dirty="0" smtClean="0"/>
            </a:br>
            <a:r>
              <a:rPr lang="en-GB" sz="2800" dirty="0" smtClean="0"/>
              <a:t>SNFF continued</a:t>
            </a:r>
            <a:r>
              <a:rPr lang="en-GB" dirty="0" smtClean="0"/>
              <a:t/>
            </a:r>
            <a:br>
              <a:rPr lang="en-GB" dirty="0" smtClean="0"/>
            </a:br>
            <a:r>
              <a:rPr lang="en-GB" dirty="0"/>
              <a:t/>
            </a:r>
            <a:br>
              <a:rPr lang="en-GB" dirty="0"/>
            </a:br>
            <a:endParaRPr lang="en-GB" dirty="0"/>
          </a:p>
        </p:txBody>
      </p:sp>
      <p:sp>
        <p:nvSpPr>
          <p:cNvPr id="3" name="Content Placeholder 2"/>
          <p:cNvSpPr>
            <a:spLocks noGrp="1"/>
          </p:cNvSpPr>
          <p:nvPr>
            <p:ph idx="1"/>
          </p:nvPr>
        </p:nvSpPr>
        <p:spPr/>
        <p:txBody>
          <a:bodyPr>
            <a:normAutofit/>
          </a:bodyPr>
          <a:lstStyle/>
          <a:p>
            <a:endParaRPr lang="en-GB" sz="2200" dirty="0" smtClean="0"/>
          </a:p>
          <a:p>
            <a:pPr marL="0" indent="0">
              <a:buNone/>
            </a:pPr>
            <a:r>
              <a:rPr lang="en-GB" sz="2000" dirty="0"/>
              <a:t>What is the new SNFF ?</a:t>
            </a:r>
          </a:p>
          <a:p>
            <a:pPr marL="0" indent="0">
              <a:buNone/>
            </a:pPr>
            <a:endParaRPr lang="en-GB" sz="2200" dirty="0" smtClean="0"/>
          </a:p>
          <a:p>
            <a:r>
              <a:rPr lang="en-GB" sz="1600" dirty="0" smtClean="0"/>
              <a:t>It is a national redistribution, no additional funding</a:t>
            </a:r>
          </a:p>
          <a:p>
            <a:pPr marL="0" indent="0">
              <a:buNone/>
            </a:pPr>
            <a:endParaRPr lang="en-GB" sz="1600" dirty="0" smtClean="0"/>
          </a:p>
          <a:p>
            <a:r>
              <a:rPr lang="en-GB" sz="1600" dirty="0" smtClean="0"/>
              <a:t>It is called a Hard SNFF</a:t>
            </a:r>
          </a:p>
          <a:p>
            <a:pPr marL="0" indent="0">
              <a:buNone/>
            </a:pPr>
            <a:endParaRPr lang="en-GB" sz="1600" dirty="0" smtClean="0"/>
          </a:p>
          <a:p>
            <a:r>
              <a:rPr lang="en-GB" sz="1600" dirty="0" smtClean="0"/>
              <a:t>It has 9 factors which are applied to all schools in the country</a:t>
            </a:r>
          </a:p>
          <a:p>
            <a:pPr marL="0" indent="0">
              <a:buNone/>
            </a:pPr>
            <a:endParaRPr lang="en-GB" sz="1600" dirty="0" smtClean="0"/>
          </a:p>
          <a:p>
            <a:r>
              <a:rPr lang="en-GB" sz="1600" dirty="0" smtClean="0"/>
              <a:t>The funding rates for the factors will be the same for all schools in the country</a:t>
            </a:r>
          </a:p>
          <a:p>
            <a:endParaRPr lang="en-GB"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17</a:t>
            </a:fld>
            <a:endParaRPr lang="en-GB" dirty="0"/>
          </a:p>
        </p:txBody>
      </p:sp>
    </p:spTree>
    <p:extLst>
      <p:ext uri="{BB962C8B-B14F-4D97-AF65-F5344CB8AC3E}">
        <p14:creationId xmlns:p14="http://schemas.microsoft.com/office/powerpoint/2010/main" val="34433489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22114"/>
          </a:xfrm>
        </p:spPr>
        <p:txBody>
          <a:bodyPr>
            <a:noAutofit/>
          </a:bodyPr>
          <a:lstStyle/>
          <a:p>
            <a:r>
              <a:rPr lang="en-GB" sz="2800" dirty="0" smtClean="0"/>
              <a:t>SNFF continued</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sz="2000" dirty="0" smtClean="0"/>
              <a:t>Proposed factors and funding rates for the proposed new national funding formula.</a:t>
            </a:r>
            <a:endParaRPr lang="en-GB" sz="20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18</a:t>
            </a:fld>
            <a:endParaRPr lang="en-GB" dirty="0"/>
          </a:p>
        </p:txBody>
      </p:sp>
    </p:spTree>
    <p:extLst>
      <p:ext uri="{BB962C8B-B14F-4D97-AF65-F5344CB8AC3E}">
        <p14:creationId xmlns:p14="http://schemas.microsoft.com/office/powerpoint/2010/main" val="14855244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301608" cy="864096"/>
          </a:xfrm>
        </p:spPr>
        <p:txBody>
          <a:bodyPr>
            <a:noAutofit/>
          </a:bodyPr>
          <a:lstStyle/>
          <a:p>
            <a:r>
              <a:rPr lang="en-GB" sz="2400" dirty="0" smtClean="0"/>
              <a:t/>
            </a:r>
            <a:br>
              <a:rPr lang="en-GB" sz="2400" dirty="0" smtClean="0"/>
            </a:br>
            <a:r>
              <a:rPr lang="en-GB" sz="2800" dirty="0" smtClean="0"/>
              <a:t>SNFF continued</a:t>
            </a:r>
            <a:r>
              <a:rPr lang="en-GB" sz="3200" dirty="0" smtClean="0"/>
              <a:t/>
            </a:r>
            <a:br>
              <a:rPr lang="en-GB" sz="3200" dirty="0" smtClean="0"/>
            </a:br>
            <a:r>
              <a:rPr lang="en-GB" sz="3200" dirty="0" smtClean="0"/>
              <a:t>Winners and Losers in Kent % movement</a:t>
            </a:r>
            <a:r>
              <a:rPr lang="en-GB" dirty="0"/>
              <a:t/>
            </a:r>
            <a:br>
              <a:rPr lang="en-GB" dirty="0"/>
            </a:b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19</a:t>
            </a:fld>
            <a:endParaRPr lang="en-GB" dirty="0"/>
          </a:p>
        </p:txBody>
      </p:sp>
      <p:sp>
        <p:nvSpPr>
          <p:cNvPr id="5" name="Subtitle 2"/>
          <p:cNvSpPr txBox="1">
            <a:spLocks noGrp="1"/>
          </p:cNvSpPr>
          <p:nvPr>
            <p:ph idx="1"/>
          </p:nvPr>
        </p:nvSpPr>
        <p:spPr>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endParaRPr lang="en-GB" kern="0" dirty="0" smtClean="0"/>
          </a:p>
          <a:p>
            <a:pPr lvl="1"/>
            <a:endParaRPr lang="en-GB" kern="0" dirty="0" smtClean="0"/>
          </a:p>
          <a:p>
            <a:pPr lvl="1"/>
            <a:endParaRPr lang="en-GB" kern="0" dirty="0" smtClean="0"/>
          </a:p>
          <a:p>
            <a:pPr marL="457200" indent="-457200">
              <a:buFont typeface="Arial" panose="020B0604020202020204" pitchFamily="34" charset="0"/>
              <a:buChar char="•"/>
            </a:pPr>
            <a:endParaRPr lang="en-GB" kern="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9656" y="1747856"/>
            <a:ext cx="5870575"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788024" y="1644748"/>
            <a:ext cx="1656184" cy="276999"/>
          </a:xfrm>
          <a:prstGeom prst="rect">
            <a:avLst/>
          </a:prstGeom>
          <a:noFill/>
          <a:ln>
            <a:solidFill>
              <a:schemeClr val="tx1"/>
            </a:solidFill>
          </a:ln>
        </p:spPr>
        <p:txBody>
          <a:bodyPr wrap="square" rtlCol="0">
            <a:spAutoFit/>
          </a:bodyPr>
          <a:lstStyle/>
          <a:p>
            <a:r>
              <a:rPr lang="en-GB" sz="1200" dirty="0" smtClean="0"/>
              <a:t>Selective schools</a:t>
            </a:r>
            <a:endParaRPr lang="en-GB" sz="1200" dirty="0"/>
          </a:p>
        </p:txBody>
      </p:sp>
    </p:spTree>
    <p:extLst>
      <p:ext uri="{BB962C8B-B14F-4D97-AF65-F5344CB8AC3E}">
        <p14:creationId xmlns:p14="http://schemas.microsoft.com/office/powerpoint/2010/main" val="1870716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normAutofit/>
          </a:bodyPr>
          <a:lstStyle/>
          <a:p>
            <a:pPr lvl="0"/>
            <a:endParaRPr lang="en-GB" sz="1800" dirty="0" smtClean="0"/>
          </a:p>
          <a:p>
            <a:pPr marL="0" lvl="0" indent="0">
              <a:buNone/>
            </a:pPr>
            <a:r>
              <a:rPr lang="en-GB" sz="1800" dirty="0" smtClean="0"/>
              <a:t>Two sections:</a:t>
            </a:r>
          </a:p>
          <a:p>
            <a:pPr marL="0" lvl="0" indent="0">
              <a:buNone/>
            </a:pPr>
            <a:endParaRPr lang="en-GB" sz="1800" dirty="0"/>
          </a:p>
          <a:p>
            <a:pPr lvl="0"/>
            <a:r>
              <a:rPr lang="en-GB" sz="1800" dirty="0" smtClean="0"/>
              <a:t>Update Schools Funding for 2017-18</a:t>
            </a:r>
          </a:p>
          <a:p>
            <a:pPr lvl="0"/>
            <a:endParaRPr lang="en-GB" sz="1800" dirty="0"/>
          </a:p>
          <a:p>
            <a:pPr lvl="0"/>
            <a:r>
              <a:rPr lang="en-GB" sz="1800" dirty="0" smtClean="0"/>
              <a:t>Update on Schools National Funding Formula (SNFF) consultation</a:t>
            </a:r>
            <a:endParaRPr lang="en-GB" sz="16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a:t>
            </a:fld>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sz="2800" dirty="0" smtClean="0"/>
              <a:t>SNFF continued</a:t>
            </a:r>
            <a:r>
              <a:rPr lang="en-GB" dirty="0"/>
              <a:t/>
            </a:r>
            <a:br>
              <a:rPr lang="en-GB" dirty="0"/>
            </a:br>
            <a:endParaRPr lang="en-GB" dirty="0"/>
          </a:p>
        </p:txBody>
      </p:sp>
      <p:sp>
        <p:nvSpPr>
          <p:cNvPr id="3" name="Content Placeholder 2"/>
          <p:cNvSpPr>
            <a:spLocks noGrp="1"/>
          </p:cNvSpPr>
          <p:nvPr>
            <p:ph idx="1"/>
          </p:nvPr>
        </p:nvSpPr>
        <p:spPr/>
        <p:txBody>
          <a:bodyPr>
            <a:normAutofit/>
          </a:bodyPr>
          <a:lstStyle/>
          <a:p>
            <a:pPr algn="just"/>
            <a:r>
              <a:rPr lang="en-GB" sz="2000" kern="0" dirty="0"/>
              <a:t>In total, Kent schools are set to gain £29.5m (+3.6%) when the NFF is fully </a:t>
            </a:r>
            <a:r>
              <a:rPr lang="en-GB" sz="2000" kern="0" dirty="0" smtClean="0"/>
              <a:t>implemented</a:t>
            </a:r>
          </a:p>
          <a:p>
            <a:pPr algn="just"/>
            <a:endParaRPr lang="en-GB" sz="2000" kern="0" dirty="0"/>
          </a:p>
          <a:p>
            <a:pPr algn="just"/>
            <a:r>
              <a:rPr lang="en-GB" sz="2000" kern="0" dirty="0"/>
              <a:t>Some of our schools are gaining 10</a:t>
            </a:r>
            <a:r>
              <a:rPr lang="en-GB" sz="2000" kern="0" dirty="0" smtClean="0"/>
              <a:t>%+</a:t>
            </a:r>
          </a:p>
          <a:p>
            <a:pPr algn="just"/>
            <a:endParaRPr lang="en-GB" sz="2000" kern="0" dirty="0"/>
          </a:p>
          <a:p>
            <a:pPr algn="just"/>
            <a:r>
              <a:rPr lang="en-GB" sz="2000" kern="0" dirty="0"/>
              <a:t>But 140+ schools are set to lose </a:t>
            </a:r>
            <a:endParaRPr lang="en-GB" sz="2000" kern="0" dirty="0" smtClean="0"/>
          </a:p>
          <a:p>
            <a:endParaRPr lang="en-GB" kern="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20</a:t>
            </a:fld>
            <a:endParaRPr lang="en-GB" dirty="0"/>
          </a:p>
        </p:txBody>
      </p:sp>
    </p:spTree>
    <p:extLst>
      <p:ext uri="{BB962C8B-B14F-4D97-AF65-F5344CB8AC3E}">
        <p14:creationId xmlns:p14="http://schemas.microsoft.com/office/powerpoint/2010/main" val="18556730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sz="2800" dirty="0" smtClean="0"/>
              <a:t>SNFF continued</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pPr algn="just"/>
            <a:r>
              <a:rPr lang="en-GB" sz="2200" dirty="0" smtClean="0"/>
              <a:t>Generally </a:t>
            </a:r>
            <a:r>
              <a:rPr lang="en-GB" sz="2200" dirty="0"/>
              <a:t>speaking . . . </a:t>
            </a:r>
            <a:endParaRPr lang="en-GB" sz="2200" dirty="0" smtClean="0"/>
          </a:p>
          <a:p>
            <a:pPr algn="just"/>
            <a:endParaRPr lang="en-GB" sz="2200" dirty="0"/>
          </a:p>
          <a:p>
            <a:pPr algn="just"/>
            <a:r>
              <a:rPr lang="en-GB" sz="2200" dirty="0"/>
              <a:t>Schools in deprived areas </a:t>
            </a:r>
            <a:r>
              <a:rPr lang="en-GB" sz="2200" dirty="0" smtClean="0"/>
              <a:t>gain</a:t>
            </a:r>
          </a:p>
          <a:p>
            <a:pPr algn="just"/>
            <a:endParaRPr lang="en-GB" sz="2200" dirty="0"/>
          </a:p>
          <a:p>
            <a:pPr algn="just"/>
            <a:r>
              <a:rPr lang="en-GB" sz="2200" dirty="0"/>
              <a:t>Schools who have high numbers of pupils with low prior attainment </a:t>
            </a:r>
            <a:r>
              <a:rPr lang="en-GB" sz="2200" dirty="0" smtClean="0"/>
              <a:t>gain</a:t>
            </a:r>
          </a:p>
          <a:p>
            <a:pPr algn="just"/>
            <a:endParaRPr lang="en-GB" sz="2200" dirty="0"/>
          </a:p>
          <a:p>
            <a:pPr algn="just"/>
            <a:r>
              <a:rPr lang="en-GB" sz="2200" dirty="0"/>
              <a:t>Secondary non-selective schools </a:t>
            </a:r>
            <a:r>
              <a:rPr lang="en-GB" sz="2200" dirty="0" smtClean="0"/>
              <a:t>will see the largest gains</a:t>
            </a:r>
          </a:p>
          <a:p>
            <a:pPr algn="just"/>
            <a:endParaRPr lang="en-GB" sz="2200" dirty="0"/>
          </a:p>
          <a:p>
            <a:pPr algn="just"/>
            <a:r>
              <a:rPr lang="en-GB" sz="2200" dirty="0"/>
              <a:t>Secondary selective schools </a:t>
            </a:r>
            <a:r>
              <a:rPr lang="en-GB" sz="2200" dirty="0" smtClean="0"/>
              <a:t>will only see small gains</a:t>
            </a:r>
          </a:p>
          <a:p>
            <a:pPr algn="just"/>
            <a:endParaRPr lang="en-GB" sz="2200" dirty="0"/>
          </a:p>
          <a:p>
            <a:pPr algn="just"/>
            <a:r>
              <a:rPr lang="en-GB" sz="2200" dirty="0"/>
              <a:t>Small primary schools </a:t>
            </a:r>
            <a:r>
              <a:rPr lang="en-GB" sz="2200" dirty="0" smtClean="0"/>
              <a:t>lose</a:t>
            </a:r>
            <a:endParaRPr lang="en-GB" sz="2200" dirty="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21</a:t>
            </a:fld>
            <a:endParaRPr lang="en-GB" dirty="0"/>
          </a:p>
        </p:txBody>
      </p:sp>
    </p:spTree>
    <p:extLst>
      <p:ext uri="{BB962C8B-B14F-4D97-AF65-F5344CB8AC3E}">
        <p14:creationId xmlns:p14="http://schemas.microsoft.com/office/powerpoint/2010/main" val="20286413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dirty="0" smtClean="0"/>
              <a:t>SNFF continued - Implementation</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sz="2000" kern="0" dirty="0" smtClean="0"/>
              <a:t>2017-18 </a:t>
            </a:r>
            <a:r>
              <a:rPr lang="en-GB" sz="2000" kern="0" dirty="0"/>
              <a:t>-</a:t>
            </a:r>
            <a:r>
              <a:rPr lang="en-GB" sz="2000" kern="0" dirty="0" smtClean="0"/>
              <a:t> </a:t>
            </a:r>
            <a:r>
              <a:rPr lang="en-GB" sz="2000" kern="0" dirty="0"/>
              <a:t>no change to methodology</a:t>
            </a:r>
          </a:p>
          <a:p>
            <a:pPr lvl="2"/>
            <a:r>
              <a:rPr lang="en-GB" sz="1600" kern="0" dirty="0"/>
              <a:t>Funding given to LAs (Pupil No x LA rate per pupil)</a:t>
            </a:r>
          </a:p>
          <a:p>
            <a:pPr lvl="2"/>
            <a:r>
              <a:rPr lang="en-GB" sz="1600" kern="0" dirty="0"/>
              <a:t>LAs operates local formula</a:t>
            </a:r>
          </a:p>
          <a:p>
            <a:pPr lvl="2"/>
            <a:r>
              <a:rPr lang="en-GB" sz="1600" kern="0" dirty="0"/>
              <a:t>LA can move funding between blocks (with Forum permission</a:t>
            </a:r>
            <a:r>
              <a:rPr lang="en-GB" sz="1600" kern="0" dirty="0" smtClean="0"/>
              <a:t>)</a:t>
            </a:r>
          </a:p>
          <a:p>
            <a:pPr lvl="2"/>
            <a:endParaRPr lang="en-GB" sz="1600" kern="0" dirty="0"/>
          </a:p>
          <a:p>
            <a:r>
              <a:rPr lang="en-GB" sz="2000" kern="0" dirty="0"/>
              <a:t>2018-19 -</a:t>
            </a:r>
            <a:r>
              <a:rPr lang="en-GB" sz="2000" kern="0" dirty="0" smtClean="0"/>
              <a:t> </a:t>
            </a:r>
            <a:r>
              <a:rPr lang="en-GB" sz="2000" kern="0" dirty="0"/>
              <a:t>Soft NFF  </a:t>
            </a:r>
          </a:p>
          <a:p>
            <a:pPr lvl="2"/>
            <a:r>
              <a:rPr lang="en-GB" sz="1600" kern="0" dirty="0"/>
              <a:t>LA total is aggregate of NFF for each school </a:t>
            </a:r>
            <a:endParaRPr lang="en-GB" sz="1600" kern="0" dirty="0" smtClean="0"/>
          </a:p>
          <a:p>
            <a:pPr lvl="2"/>
            <a:r>
              <a:rPr lang="en-GB" sz="1600" kern="0" dirty="0" smtClean="0"/>
              <a:t>Transitional movement in funding Kent will get £12.7m of the overall £29.5m</a:t>
            </a:r>
            <a:endParaRPr lang="en-GB" sz="1600" kern="0" dirty="0"/>
          </a:p>
          <a:p>
            <a:pPr lvl="2"/>
            <a:r>
              <a:rPr lang="en-GB" sz="1600" kern="0" dirty="0"/>
              <a:t>Schools who gain – capped at 3% </a:t>
            </a:r>
          </a:p>
          <a:p>
            <a:pPr lvl="2"/>
            <a:r>
              <a:rPr lang="en-GB" sz="1600" kern="0" dirty="0"/>
              <a:t>Schools who </a:t>
            </a:r>
            <a:r>
              <a:rPr lang="en-GB" sz="1600" kern="0" dirty="0" smtClean="0"/>
              <a:t>lose </a:t>
            </a:r>
            <a:r>
              <a:rPr lang="en-GB" sz="1600" kern="0" dirty="0"/>
              <a:t>- MFG -1.5% </a:t>
            </a:r>
          </a:p>
          <a:p>
            <a:pPr lvl="2"/>
            <a:r>
              <a:rPr lang="en-GB" sz="1600" kern="0" dirty="0"/>
              <a:t>LA operates local formula</a:t>
            </a:r>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22</a:t>
            </a:fld>
            <a:endParaRPr lang="en-GB" dirty="0"/>
          </a:p>
        </p:txBody>
      </p:sp>
    </p:spTree>
    <p:extLst>
      <p:ext uri="{BB962C8B-B14F-4D97-AF65-F5344CB8AC3E}">
        <p14:creationId xmlns:p14="http://schemas.microsoft.com/office/powerpoint/2010/main" val="3006242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dirty="0" smtClean="0"/>
              <a:t>SNFF continued- implementation</a:t>
            </a:r>
            <a:r>
              <a:rPr lang="en-GB" dirty="0"/>
              <a:t/>
            </a:r>
            <a:br>
              <a:rPr lang="en-GB" dirty="0"/>
            </a:br>
            <a:endParaRPr lang="en-GB" dirty="0"/>
          </a:p>
        </p:txBody>
      </p:sp>
      <p:sp>
        <p:nvSpPr>
          <p:cNvPr id="3" name="Content Placeholder 2"/>
          <p:cNvSpPr>
            <a:spLocks noGrp="1"/>
          </p:cNvSpPr>
          <p:nvPr>
            <p:ph idx="1"/>
          </p:nvPr>
        </p:nvSpPr>
        <p:spPr>
          <a:xfrm>
            <a:off x="395536" y="1700808"/>
            <a:ext cx="8229600" cy="4525963"/>
          </a:xfrm>
        </p:spPr>
        <p:txBody>
          <a:bodyPr>
            <a:normAutofit/>
          </a:bodyPr>
          <a:lstStyle/>
          <a:p>
            <a:r>
              <a:rPr lang="en-GB" sz="2000" kern="0" dirty="0"/>
              <a:t>2018-19 = Soft NFF continued</a:t>
            </a:r>
          </a:p>
          <a:p>
            <a:pPr lvl="2"/>
            <a:r>
              <a:rPr lang="en-GB" sz="1600" kern="0" dirty="0"/>
              <a:t>Greater restrictions on moving funding between </a:t>
            </a:r>
            <a:r>
              <a:rPr lang="en-GB" sz="1600" kern="0" dirty="0" smtClean="0"/>
              <a:t>blocks</a:t>
            </a:r>
          </a:p>
          <a:p>
            <a:pPr lvl="2"/>
            <a:endParaRPr lang="en-GB" sz="1600" kern="0" dirty="0"/>
          </a:p>
          <a:p>
            <a:r>
              <a:rPr lang="en-GB" sz="2000" kern="0" dirty="0"/>
              <a:t>2019-20 = Hard NFF  </a:t>
            </a:r>
          </a:p>
          <a:p>
            <a:pPr lvl="2"/>
            <a:r>
              <a:rPr lang="en-GB" sz="1600" kern="0" dirty="0"/>
              <a:t>EFA operates national formula</a:t>
            </a:r>
          </a:p>
          <a:p>
            <a:pPr lvl="2"/>
            <a:r>
              <a:rPr lang="en-GB" sz="1600" kern="0" dirty="0"/>
              <a:t>Schools who gain – capped at 2.5% </a:t>
            </a:r>
            <a:r>
              <a:rPr lang="en-GB" sz="1600" kern="0" dirty="0" smtClean="0"/>
              <a:t>(maximum overall increase 5.5%)</a:t>
            </a:r>
            <a:endParaRPr lang="en-GB" sz="1600" kern="0" dirty="0"/>
          </a:p>
          <a:p>
            <a:pPr lvl="2"/>
            <a:r>
              <a:rPr lang="en-GB" sz="1600" kern="0" dirty="0"/>
              <a:t>Schools who lose – MFG -1.5% and Floor -3% </a:t>
            </a:r>
          </a:p>
          <a:p>
            <a:pPr lvl="2"/>
            <a:r>
              <a:rPr lang="en-GB" sz="1600" kern="0" dirty="0"/>
              <a:t>100% of schools block goes to schools</a:t>
            </a:r>
          </a:p>
          <a:p>
            <a:pPr lvl="2"/>
            <a:r>
              <a:rPr lang="en-GB" sz="1600" kern="0" dirty="0"/>
              <a:t>No LA </a:t>
            </a:r>
            <a:r>
              <a:rPr lang="en-GB" sz="1600" kern="0" dirty="0" smtClean="0"/>
              <a:t>discretion (except possibly rates, PFI, Split sites, exceptional premises factors)</a:t>
            </a:r>
            <a:endParaRPr lang="en-GB" sz="1600" kern="0" dirty="0"/>
          </a:p>
          <a:p>
            <a:pPr marL="0" indent="0">
              <a:buNone/>
            </a:pP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23</a:t>
            </a:fld>
            <a:endParaRPr lang="en-GB" dirty="0"/>
          </a:p>
        </p:txBody>
      </p:sp>
    </p:spTree>
    <p:extLst>
      <p:ext uri="{BB962C8B-B14F-4D97-AF65-F5344CB8AC3E}">
        <p14:creationId xmlns:p14="http://schemas.microsoft.com/office/powerpoint/2010/main" val="3065299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dirty="0" smtClean="0"/>
              <a:t>What happens next</a:t>
            </a:r>
            <a:r>
              <a:rPr lang="en-GB" dirty="0"/>
              <a:t/>
            </a:r>
            <a:br>
              <a:rPr lang="en-GB" dirty="0"/>
            </a:br>
            <a:endParaRPr lang="en-GB" dirty="0"/>
          </a:p>
        </p:txBody>
      </p:sp>
      <p:sp>
        <p:nvSpPr>
          <p:cNvPr id="3" name="Content Placeholder 2"/>
          <p:cNvSpPr>
            <a:spLocks noGrp="1"/>
          </p:cNvSpPr>
          <p:nvPr>
            <p:ph idx="1"/>
          </p:nvPr>
        </p:nvSpPr>
        <p:spPr>
          <a:xfrm>
            <a:off x="457200" y="1340768"/>
            <a:ext cx="8229600" cy="4785395"/>
          </a:xfrm>
        </p:spPr>
        <p:txBody>
          <a:bodyPr>
            <a:normAutofit fontScale="70000" lnSpcReduction="20000"/>
          </a:bodyPr>
          <a:lstStyle/>
          <a:p>
            <a:pPr marL="0" indent="0">
              <a:buNone/>
            </a:pPr>
            <a:r>
              <a:rPr lang="en-GB" sz="2300" kern="0" dirty="0" smtClean="0"/>
              <a:t>LA and SFF response to consultation- main points:</a:t>
            </a:r>
          </a:p>
          <a:p>
            <a:pPr marL="0" indent="0">
              <a:buNone/>
            </a:pPr>
            <a:endParaRPr lang="en-GB" sz="2200" kern="0" dirty="0"/>
          </a:p>
          <a:p>
            <a:r>
              <a:rPr lang="en-GB" sz="2300" kern="0" dirty="0" smtClean="0"/>
              <a:t>It is good that overall Kent schools have benefitted from the funding reforms (£29.5m)</a:t>
            </a:r>
          </a:p>
          <a:p>
            <a:endParaRPr lang="en-GB" sz="2200" kern="0" dirty="0" smtClean="0"/>
          </a:p>
          <a:p>
            <a:pPr marL="0" indent="0">
              <a:buNone/>
            </a:pPr>
            <a:r>
              <a:rPr lang="en-GB" sz="2300" kern="0" dirty="0" smtClean="0"/>
              <a:t>However:</a:t>
            </a:r>
          </a:p>
          <a:p>
            <a:pPr marL="0" indent="0">
              <a:buNone/>
            </a:pPr>
            <a:endParaRPr lang="en-GB" sz="2200" kern="0" dirty="0" smtClean="0"/>
          </a:p>
          <a:p>
            <a:pPr algn="just"/>
            <a:r>
              <a:rPr lang="en-GB" sz="2300" kern="0" dirty="0" smtClean="0"/>
              <a:t>National </a:t>
            </a:r>
            <a:r>
              <a:rPr lang="en-GB" sz="2300" kern="0" dirty="0"/>
              <a:t>rates are based on current spending averages rather than an evidenced/needs led </a:t>
            </a:r>
            <a:r>
              <a:rPr lang="en-GB" sz="2300" kern="0" dirty="0" smtClean="0"/>
              <a:t>basis – </a:t>
            </a:r>
            <a:r>
              <a:rPr lang="en-GB" sz="2300" b="1" kern="0" dirty="0" smtClean="0"/>
              <a:t>All schools should have basic amount to deliver curriculum </a:t>
            </a:r>
          </a:p>
          <a:p>
            <a:pPr marL="0" indent="0" algn="just">
              <a:buNone/>
            </a:pPr>
            <a:endParaRPr lang="en-GB" sz="2300" b="1" kern="0" dirty="0" smtClean="0"/>
          </a:p>
          <a:p>
            <a:pPr algn="just"/>
            <a:r>
              <a:rPr lang="en-GB" sz="2300" kern="0" dirty="0"/>
              <a:t>A new floor to limit the reduction to -3% per pupil Some schools therefore protected on historic funding levels for many years - </a:t>
            </a:r>
            <a:r>
              <a:rPr lang="en-GB" sz="2300" b="1" kern="0" dirty="0"/>
              <a:t>Does not achieve main objective of SNFF – </a:t>
            </a:r>
            <a:r>
              <a:rPr lang="en-GB" sz="2300" b="1" kern="0" dirty="0" smtClean="0"/>
              <a:t>FAIRNESS</a:t>
            </a:r>
          </a:p>
          <a:p>
            <a:pPr marL="0" indent="0" algn="just">
              <a:buNone/>
            </a:pPr>
            <a:endParaRPr lang="en-GB" sz="2300" b="1" kern="0" dirty="0"/>
          </a:p>
          <a:p>
            <a:pPr algn="just"/>
            <a:r>
              <a:rPr lang="en-GB" sz="2300" kern="0" dirty="0"/>
              <a:t>The SNFF needs to recognise there have been so many years of flat cash and more funding needs to be put in to school </a:t>
            </a:r>
            <a:r>
              <a:rPr lang="en-GB" sz="2300" kern="0" dirty="0" smtClean="0"/>
              <a:t>funding</a:t>
            </a:r>
          </a:p>
          <a:p>
            <a:pPr algn="just"/>
            <a:endParaRPr lang="en-GB" sz="2300" kern="0" dirty="0"/>
          </a:p>
          <a:p>
            <a:pPr algn="just"/>
            <a:r>
              <a:rPr lang="en-GB" sz="2300" kern="0" dirty="0" smtClean="0"/>
              <a:t>Restriction on moving funding between blocks</a:t>
            </a:r>
          </a:p>
          <a:p>
            <a:pPr marL="0" indent="0" algn="just">
              <a:buNone/>
            </a:pPr>
            <a:endParaRPr lang="en-GB" sz="2300" kern="0" dirty="0"/>
          </a:p>
          <a:p>
            <a:pPr algn="just"/>
            <a:r>
              <a:rPr lang="en-GB" sz="2300" kern="0" dirty="0"/>
              <a:t>Schools are encouraged to respond to the consultation</a:t>
            </a:r>
          </a:p>
          <a:p>
            <a:endParaRPr lang="en-GB" sz="2200" kern="0" dirty="0" smtClean="0"/>
          </a:p>
          <a:p>
            <a:endParaRPr lang="en-GB" kern="0" dirty="0"/>
          </a:p>
          <a:p>
            <a:endParaRPr lang="en-GB" kern="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24</a:t>
            </a:fld>
            <a:endParaRPr lang="en-GB" dirty="0"/>
          </a:p>
        </p:txBody>
      </p:sp>
    </p:spTree>
    <p:extLst>
      <p:ext uri="{BB962C8B-B14F-4D97-AF65-F5344CB8AC3E}">
        <p14:creationId xmlns:p14="http://schemas.microsoft.com/office/powerpoint/2010/main" val="1202192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922114"/>
          </a:xfrm>
        </p:spPr>
        <p:txBody>
          <a:bodyPr>
            <a:noAutofit/>
          </a:bodyPr>
          <a:lstStyle/>
          <a:p>
            <a:r>
              <a:rPr lang="en-GB" kern="0" dirty="0" smtClean="0"/>
              <a:t/>
            </a:r>
            <a:br>
              <a:rPr lang="en-GB" kern="0" dirty="0" smtClean="0"/>
            </a:br>
            <a:r>
              <a:rPr lang="en-GB" kern="0" dirty="0" smtClean="0"/>
              <a:t/>
            </a:r>
            <a:br>
              <a:rPr lang="en-GB" kern="0" dirty="0" smtClean="0"/>
            </a:br>
            <a:r>
              <a:rPr lang="en-GB" kern="0" dirty="0" smtClean="0"/>
              <a:t>Forecasting </a:t>
            </a:r>
            <a:r>
              <a:rPr lang="en-GB" kern="0" dirty="0"/>
              <a:t>DSG income 2018-19 and 2019-20</a:t>
            </a:r>
            <a:r>
              <a:rPr lang="en-GB" sz="2400" kern="0" dirty="0"/>
              <a:t/>
            </a:r>
            <a:br>
              <a:rPr lang="en-GB" sz="2400" kern="0" dirty="0"/>
            </a:br>
            <a:r>
              <a:rPr lang="en-GB" dirty="0"/>
              <a:t/>
            </a:r>
            <a:br>
              <a:rPr lang="en-GB" dirty="0"/>
            </a:br>
            <a:endParaRPr lang="en-GB" dirty="0"/>
          </a:p>
        </p:txBody>
      </p:sp>
      <p:sp>
        <p:nvSpPr>
          <p:cNvPr id="3" name="Content Placeholder 2"/>
          <p:cNvSpPr>
            <a:spLocks noGrp="1"/>
          </p:cNvSpPr>
          <p:nvPr>
            <p:ph idx="1"/>
          </p:nvPr>
        </p:nvSpPr>
        <p:spPr>
          <a:xfrm>
            <a:off x="395536" y="1628800"/>
            <a:ext cx="8229600" cy="4525963"/>
          </a:xfrm>
        </p:spPr>
        <p:txBody>
          <a:bodyPr>
            <a:normAutofit lnSpcReduction="10000"/>
          </a:bodyPr>
          <a:lstStyle/>
          <a:p>
            <a:pPr marL="0" indent="0">
              <a:buNone/>
            </a:pPr>
            <a:endParaRPr lang="en-GB" sz="2000" kern="0" dirty="0"/>
          </a:p>
          <a:p>
            <a:pPr marL="0" indent="0" algn="just">
              <a:buNone/>
            </a:pPr>
            <a:r>
              <a:rPr lang="en-GB" sz="2000" b="1" kern="0" dirty="0" smtClean="0"/>
              <a:t>MFG 2018-19 – template options -1.5% to 3%</a:t>
            </a:r>
          </a:p>
          <a:p>
            <a:pPr marL="0" indent="0" algn="just">
              <a:buNone/>
            </a:pPr>
            <a:endParaRPr lang="en-GB" sz="2000" kern="0" dirty="0"/>
          </a:p>
          <a:p>
            <a:pPr marL="0" indent="0" algn="just">
              <a:buNone/>
            </a:pPr>
            <a:r>
              <a:rPr lang="en-GB" sz="2000" kern="0" dirty="0" smtClean="0"/>
              <a:t>Options -1.5% to 0% - same criteria as last year </a:t>
            </a:r>
          </a:p>
          <a:p>
            <a:pPr marL="0" indent="0" algn="just">
              <a:buNone/>
            </a:pPr>
            <a:endParaRPr lang="en-GB" sz="2000" kern="0" dirty="0" smtClean="0"/>
          </a:p>
          <a:p>
            <a:pPr marL="0" indent="0" algn="just">
              <a:buNone/>
            </a:pPr>
            <a:r>
              <a:rPr lang="en-GB" sz="2000" kern="0" dirty="0" smtClean="0"/>
              <a:t>Options 0.5% to 3% - may adjust when we know more about outcome of national funding formula.</a:t>
            </a:r>
          </a:p>
          <a:p>
            <a:pPr marL="0" indent="0" algn="just">
              <a:buNone/>
            </a:pPr>
            <a:endParaRPr lang="en-GB" sz="2000" kern="0" dirty="0" smtClean="0"/>
          </a:p>
          <a:p>
            <a:pPr marL="0" indent="0" algn="just">
              <a:buNone/>
            </a:pPr>
            <a:r>
              <a:rPr lang="en-GB" sz="2000" b="1" kern="0" dirty="0"/>
              <a:t>MFG </a:t>
            </a:r>
            <a:r>
              <a:rPr lang="en-GB" sz="2000" b="1" kern="0" dirty="0" smtClean="0"/>
              <a:t>2019-20 </a:t>
            </a:r>
            <a:r>
              <a:rPr lang="en-GB" sz="2000" b="1" kern="0" dirty="0"/>
              <a:t>– template options -1.5% to </a:t>
            </a:r>
            <a:r>
              <a:rPr lang="en-GB" sz="2000" b="1" kern="0" dirty="0" smtClean="0"/>
              <a:t>5.5%</a:t>
            </a:r>
            <a:endParaRPr lang="en-GB" sz="2000" b="1" kern="0" dirty="0"/>
          </a:p>
          <a:p>
            <a:pPr marL="0" indent="0" algn="just">
              <a:buNone/>
            </a:pPr>
            <a:r>
              <a:rPr lang="en-GB" sz="2000" kern="0" dirty="0"/>
              <a:t>Options -1.5% to 0% - same criteria as last year </a:t>
            </a:r>
            <a:endParaRPr lang="en-GB" sz="2000" kern="0" dirty="0" smtClean="0"/>
          </a:p>
          <a:p>
            <a:pPr marL="0" indent="0" algn="just">
              <a:buNone/>
            </a:pPr>
            <a:endParaRPr lang="en-GB" sz="2000" kern="0" dirty="0"/>
          </a:p>
          <a:p>
            <a:pPr marL="0" indent="0" algn="just">
              <a:buNone/>
            </a:pPr>
            <a:r>
              <a:rPr lang="en-GB" sz="2000" kern="0" dirty="0"/>
              <a:t>Options 0.5% to </a:t>
            </a:r>
            <a:r>
              <a:rPr lang="en-GB" sz="2000" kern="0" dirty="0" smtClean="0"/>
              <a:t>5.5% </a:t>
            </a:r>
            <a:r>
              <a:rPr lang="en-GB" sz="2000" kern="0" dirty="0"/>
              <a:t>- </a:t>
            </a:r>
            <a:r>
              <a:rPr lang="en-GB" sz="2000" kern="0" dirty="0" smtClean="0"/>
              <a:t>may </a:t>
            </a:r>
            <a:r>
              <a:rPr lang="en-GB" sz="2000" kern="0" dirty="0"/>
              <a:t>adjust when we know more about outcome of national funding formula</a:t>
            </a:r>
          </a:p>
          <a:p>
            <a:pPr marL="0" indent="0">
              <a:buNone/>
            </a:pPr>
            <a:endParaRPr lang="en-GB" sz="2200" kern="0" dirty="0" smtClean="0"/>
          </a:p>
          <a:p>
            <a:endParaRPr lang="en-GB" sz="2200" kern="0" dirty="0" smtClean="0"/>
          </a:p>
          <a:p>
            <a:endParaRPr lang="en-GB" kern="0" dirty="0"/>
          </a:p>
          <a:p>
            <a:endParaRPr lang="en-GB" kern="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25</a:t>
            </a:fld>
            <a:endParaRPr lang="en-GB" dirty="0"/>
          </a:p>
        </p:txBody>
      </p:sp>
    </p:spTree>
    <p:extLst>
      <p:ext uri="{BB962C8B-B14F-4D97-AF65-F5344CB8AC3E}">
        <p14:creationId xmlns:p14="http://schemas.microsoft.com/office/powerpoint/2010/main" val="1386927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Guidance </a:t>
            </a:r>
            <a:endParaRPr lang="en-GB" dirty="0"/>
          </a:p>
        </p:txBody>
      </p:sp>
      <p:sp>
        <p:nvSpPr>
          <p:cNvPr id="3" name="Content Placeholder 2"/>
          <p:cNvSpPr>
            <a:spLocks noGrp="1"/>
          </p:cNvSpPr>
          <p:nvPr>
            <p:ph idx="1"/>
          </p:nvPr>
        </p:nvSpPr>
        <p:spPr/>
        <p:txBody>
          <a:bodyPr>
            <a:normAutofit fontScale="62500" lnSpcReduction="20000"/>
          </a:bodyPr>
          <a:lstStyle/>
          <a:p>
            <a:r>
              <a:rPr lang="en-GB" sz="2600" dirty="0"/>
              <a:t>School </a:t>
            </a:r>
            <a:r>
              <a:rPr lang="en-GB" sz="2600" dirty="0" smtClean="0"/>
              <a:t>Budgets were </a:t>
            </a:r>
            <a:r>
              <a:rPr lang="en-GB" sz="2600" dirty="0"/>
              <a:t>issued </a:t>
            </a:r>
            <a:r>
              <a:rPr lang="en-GB" sz="2600" dirty="0" smtClean="0"/>
              <a:t>on Tuesday 28 February</a:t>
            </a:r>
          </a:p>
          <a:p>
            <a:endParaRPr lang="en-GB" sz="2600" dirty="0"/>
          </a:p>
          <a:p>
            <a:r>
              <a:rPr lang="en-GB" sz="2600" dirty="0"/>
              <a:t>The following </a:t>
            </a:r>
            <a:r>
              <a:rPr lang="en-GB" sz="2600" dirty="0" smtClean="0"/>
              <a:t>documents have been generated:</a:t>
            </a:r>
          </a:p>
          <a:p>
            <a:pPr marL="0" indent="0">
              <a:buNone/>
            </a:pPr>
            <a:endParaRPr lang="en-GB" sz="2600" dirty="0"/>
          </a:p>
          <a:p>
            <a:pPr lvl="1"/>
            <a:r>
              <a:rPr lang="en-GB" sz="2600" dirty="0" smtClean="0"/>
              <a:t>E-bulletin 28 February Patrick </a:t>
            </a:r>
            <a:r>
              <a:rPr lang="en-GB" sz="2600" dirty="0"/>
              <a:t>Leeson – providing an overview </a:t>
            </a:r>
            <a:r>
              <a:rPr lang="en-GB" sz="2600" dirty="0" smtClean="0"/>
              <a:t>of the funding headlines </a:t>
            </a:r>
            <a:r>
              <a:rPr lang="en-GB" sz="2600" dirty="0"/>
              <a:t>for </a:t>
            </a:r>
            <a:r>
              <a:rPr lang="en-GB" sz="2600" dirty="0" smtClean="0"/>
              <a:t>2017-18</a:t>
            </a:r>
          </a:p>
          <a:p>
            <a:pPr lvl="1"/>
            <a:endParaRPr lang="en-GB" sz="2600" dirty="0"/>
          </a:p>
          <a:p>
            <a:pPr lvl="1"/>
            <a:r>
              <a:rPr lang="en-GB" sz="2600" dirty="0"/>
              <a:t>Delegated Funding Guidance – detailed guidance on the changes for </a:t>
            </a:r>
            <a:r>
              <a:rPr lang="en-GB" sz="2600" dirty="0" smtClean="0"/>
              <a:t>2017-18 (published on KELSI)</a:t>
            </a:r>
          </a:p>
          <a:p>
            <a:pPr marL="0" lvl="0" indent="0">
              <a:buNone/>
            </a:pPr>
            <a:endParaRPr lang="en-GB" sz="2600" dirty="0"/>
          </a:p>
          <a:p>
            <a:pPr lvl="1"/>
            <a:r>
              <a:rPr lang="en-GB" sz="2600" dirty="0" smtClean="0"/>
              <a:t>Primary and Secondary School Funding Guidance 2017-18- </a:t>
            </a:r>
            <a:r>
              <a:rPr lang="en-GB" sz="2600" dirty="0"/>
              <a:t>detailed guidance </a:t>
            </a:r>
            <a:r>
              <a:rPr lang="en-GB" sz="2600" dirty="0" smtClean="0"/>
              <a:t>(currently being updated and will be published </a:t>
            </a:r>
            <a:r>
              <a:rPr lang="en-GB" sz="2600" dirty="0"/>
              <a:t>on KELSI</a:t>
            </a:r>
            <a:r>
              <a:rPr lang="en-GB" sz="2600" dirty="0" smtClean="0"/>
              <a:t>)</a:t>
            </a:r>
          </a:p>
          <a:p>
            <a:pPr marL="0" lvl="0" indent="0">
              <a:buNone/>
            </a:pPr>
            <a:endParaRPr lang="en-GB" sz="2600" dirty="0"/>
          </a:p>
          <a:p>
            <a:pPr lvl="1"/>
            <a:r>
              <a:rPr lang="en-GB" sz="2600" dirty="0"/>
              <a:t>Funding </a:t>
            </a:r>
            <a:r>
              <a:rPr lang="en-GB" sz="2600" dirty="0" smtClean="0"/>
              <a:t>Templates (published on KELSI)</a:t>
            </a:r>
          </a:p>
          <a:p>
            <a:pPr marL="0" lvl="0" indent="0">
              <a:buNone/>
            </a:pPr>
            <a:endParaRPr lang="en-GB" sz="2600" dirty="0"/>
          </a:p>
          <a:p>
            <a:pPr lvl="1"/>
            <a:r>
              <a:rPr lang="en-GB" sz="2600" dirty="0"/>
              <a:t>Guidance how to complete </a:t>
            </a:r>
            <a:r>
              <a:rPr lang="en-GB" sz="2600" dirty="0" smtClean="0"/>
              <a:t>Templates (published on KELSI)</a:t>
            </a:r>
          </a:p>
          <a:p>
            <a:pPr lvl="0"/>
            <a:endParaRPr lang="en-GB" sz="2600" dirty="0"/>
          </a:p>
          <a:p>
            <a:r>
              <a:rPr lang="en-GB" sz="2600" dirty="0"/>
              <a:t>P</a:t>
            </a:r>
            <a:r>
              <a:rPr lang="en-GB" sz="2600" dirty="0" smtClean="0"/>
              <a:t>lease </a:t>
            </a:r>
            <a:r>
              <a:rPr lang="en-GB" sz="2600" dirty="0"/>
              <a:t>read </a:t>
            </a:r>
          </a:p>
        </p:txBody>
      </p:sp>
      <p:sp>
        <p:nvSpPr>
          <p:cNvPr id="4" name="Slide Number Placeholder 3"/>
          <p:cNvSpPr>
            <a:spLocks noGrp="1"/>
          </p:cNvSpPr>
          <p:nvPr>
            <p:ph type="sldNum" sz="quarter" idx="12"/>
          </p:nvPr>
        </p:nvSpPr>
        <p:spPr/>
        <p:txBody>
          <a:bodyPr/>
          <a:lstStyle/>
          <a:p>
            <a:fld id="{C06B74C9-1984-4309-B629-64A9E2680539}" type="slidenum">
              <a:rPr lang="en-GB" smtClean="0"/>
              <a:pPr/>
              <a:t>3</a:t>
            </a:fld>
            <a:endParaRPr lang="en-GB" dirty="0"/>
          </a:p>
        </p:txBody>
      </p:sp>
    </p:spTree>
    <p:extLst>
      <p:ext uri="{BB962C8B-B14F-4D97-AF65-F5344CB8AC3E}">
        <p14:creationId xmlns:p14="http://schemas.microsoft.com/office/powerpoint/2010/main" val="1094145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301006"/>
          </a:xfrm>
        </p:spPr>
        <p:txBody>
          <a:bodyPr>
            <a:normAutofit fontScale="90000"/>
          </a:bodyPr>
          <a:lstStyle/>
          <a:p>
            <a:r>
              <a:rPr lang="en-GB" sz="4000" dirty="0" smtClean="0"/>
              <a:t>Section 1 - Update </a:t>
            </a:r>
            <a:r>
              <a:rPr lang="en-GB" sz="4000" dirty="0"/>
              <a:t>on </a:t>
            </a:r>
            <a:r>
              <a:rPr lang="en-GB" sz="4000" dirty="0" smtClean="0"/>
              <a:t>Schools </a:t>
            </a:r>
            <a:r>
              <a:rPr lang="en-GB" sz="4000" dirty="0"/>
              <a:t>Funding </a:t>
            </a:r>
            <a:r>
              <a:rPr lang="en-GB" sz="4000" dirty="0" smtClean="0"/>
              <a:t>for  2017-18</a:t>
            </a:r>
            <a:br>
              <a:rPr lang="en-GB" sz="4000" dirty="0" smtClean="0"/>
            </a:br>
            <a:r>
              <a:rPr lang="en-GB" sz="4000" dirty="0" smtClean="0"/>
              <a:t/>
            </a:r>
            <a:br>
              <a:rPr lang="en-GB" sz="4000" dirty="0" smtClean="0"/>
            </a:br>
            <a:endParaRPr lang="en-GB" dirty="0"/>
          </a:p>
        </p:txBody>
      </p:sp>
      <p:sp>
        <p:nvSpPr>
          <p:cNvPr id="3" name="Content Placeholder 2"/>
          <p:cNvSpPr>
            <a:spLocks noGrp="1"/>
          </p:cNvSpPr>
          <p:nvPr>
            <p:ph idx="1"/>
          </p:nvPr>
        </p:nvSpPr>
        <p:spPr>
          <a:xfrm>
            <a:off x="251520" y="1844824"/>
            <a:ext cx="8445624" cy="4176464"/>
          </a:xfrm>
        </p:spPr>
        <p:txBody>
          <a:bodyPr>
            <a:normAutofit/>
          </a:bodyPr>
          <a:lstStyle/>
          <a:p>
            <a:pPr marL="0" indent="0">
              <a:buNone/>
            </a:pPr>
            <a:endParaRPr lang="en-GB" sz="2000" dirty="0"/>
          </a:p>
          <a:p>
            <a:pPr lvl="0"/>
            <a:r>
              <a:rPr lang="en-GB" sz="1600" dirty="0"/>
              <a:t>Seventh consecutive year of DSG flat cash per pupil, this means no funding for inflationary </a:t>
            </a:r>
            <a:r>
              <a:rPr lang="en-GB" sz="1600" dirty="0" smtClean="0"/>
              <a:t>pressures</a:t>
            </a:r>
            <a:endParaRPr lang="en-GB" sz="1600" dirty="0"/>
          </a:p>
          <a:p>
            <a:pPr marL="0" lvl="0" indent="0">
              <a:buNone/>
            </a:pPr>
            <a:endParaRPr lang="en-GB" sz="1600" dirty="0"/>
          </a:p>
          <a:p>
            <a:pPr lvl="0"/>
            <a:r>
              <a:rPr lang="en-GB" sz="1600" dirty="0"/>
              <a:t>Will explain under national funding formula what is happening in future years</a:t>
            </a:r>
          </a:p>
          <a:p>
            <a:pPr lvl="0"/>
            <a:endParaRPr lang="en-GB" sz="1600" dirty="0"/>
          </a:p>
          <a:p>
            <a:r>
              <a:rPr lang="en-GB" sz="1600" dirty="0"/>
              <a:t>Un-funded pressures include: Apprenticeship Levy, Teachers pay award and Support Staff pay award – </a:t>
            </a:r>
            <a:r>
              <a:rPr lang="en-GB" sz="1600" dirty="0" smtClean="0"/>
              <a:t>around </a:t>
            </a:r>
            <a:r>
              <a:rPr lang="en-GB" sz="1600" dirty="0"/>
              <a:t>2% overall </a:t>
            </a:r>
            <a:r>
              <a:rPr lang="en-GB" sz="1600" dirty="0" smtClean="0"/>
              <a:t>pressure </a:t>
            </a:r>
            <a:endParaRPr lang="en-GB" sz="1600" dirty="0"/>
          </a:p>
          <a:p>
            <a:pPr marL="0" indent="0">
              <a:buNone/>
            </a:pPr>
            <a:r>
              <a:rPr lang="en-GB" sz="1600" dirty="0"/>
              <a:t> </a:t>
            </a:r>
          </a:p>
          <a:p>
            <a:r>
              <a:rPr lang="en-GB" sz="1600" dirty="0" smtClean="0"/>
              <a:t>Minimum </a:t>
            </a:r>
            <a:r>
              <a:rPr lang="en-GB" sz="1600" dirty="0"/>
              <a:t>Funding Guarantee (MFG) set at -1.5%, set at the same rate since 2011-12</a:t>
            </a:r>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4</a:t>
            </a:fld>
            <a:endParaRPr lang="en-GB" dirty="0"/>
          </a:p>
        </p:txBody>
      </p:sp>
    </p:spTree>
    <p:extLst>
      <p:ext uri="{BB962C8B-B14F-4D97-AF65-F5344CB8AC3E}">
        <p14:creationId xmlns:p14="http://schemas.microsoft.com/office/powerpoint/2010/main" val="3287524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01608" cy="1296144"/>
          </a:xfrm>
        </p:spPr>
        <p:txBody>
          <a:bodyPr>
            <a:normAutofit fontScale="90000"/>
          </a:bodyPr>
          <a:lstStyle/>
          <a:p>
            <a:r>
              <a:rPr lang="en-GB" sz="3100" dirty="0" smtClean="0"/>
              <a:t>Schools update continued</a:t>
            </a:r>
            <a:r>
              <a:rPr lang="en-GB" sz="4000" dirty="0" smtClean="0"/>
              <a:t/>
            </a:r>
            <a:br>
              <a:rPr lang="en-GB" sz="4000" dirty="0" smtClean="0"/>
            </a:br>
            <a:r>
              <a:rPr lang="en-GB" sz="4000" dirty="0"/>
              <a:t/>
            </a:r>
            <a:br>
              <a:rPr lang="en-GB" sz="4000" dirty="0"/>
            </a:br>
            <a:endParaRPr lang="en-GB" dirty="0"/>
          </a:p>
        </p:txBody>
      </p:sp>
      <p:sp>
        <p:nvSpPr>
          <p:cNvPr id="3" name="Content Placeholder 2"/>
          <p:cNvSpPr>
            <a:spLocks noGrp="1"/>
          </p:cNvSpPr>
          <p:nvPr>
            <p:ph idx="1"/>
          </p:nvPr>
        </p:nvSpPr>
        <p:spPr>
          <a:xfrm>
            <a:off x="395536" y="1052736"/>
            <a:ext cx="8301608" cy="4968552"/>
          </a:xfrm>
        </p:spPr>
        <p:txBody>
          <a:bodyPr>
            <a:normAutofit fontScale="25000" lnSpcReduction="20000"/>
          </a:bodyPr>
          <a:lstStyle/>
          <a:p>
            <a:pPr marL="0" indent="0">
              <a:buNone/>
            </a:pPr>
            <a:endParaRPr lang="en-GB" sz="2000" dirty="0" smtClean="0"/>
          </a:p>
          <a:p>
            <a:pPr marL="0" indent="0">
              <a:buNone/>
            </a:pPr>
            <a:r>
              <a:rPr lang="en-GB" sz="8000" b="1" dirty="0" smtClean="0"/>
              <a:t>Apprenticeship Levy- overview</a:t>
            </a:r>
          </a:p>
          <a:p>
            <a:endParaRPr lang="en-GB" sz="6400" dirty="0"/>
          </a:p>
          <a:p>
            <a:pPr algn="just"/>
            <a:r>
              <a:rPr lang="en-GB" sz="6400" dirty="0" smtClean="0"/>
              <a:t>For </a:t>
            </a:r>
            <a:r>
              <a:rPr lang="en-GB" sz="6400" dirty="0"/>
              <a:t>the purpose of calculating the Apprenticeship Levy there are two categories of schools: Community (Com) and Voluntary Controlled (VC) schools - the employer is considered to be the local authority and so for the purpose of the Levy calculation the schools are included. This means any school in this category will be liable to pay the levy, regardless of whether they use the Council for payroll </a:t>
            </a:r>
            <a:r>
              <a:rPr lang="en-GB" sz="6400" dirty="0" smtClean="0"/>
              <a:t>services</a:t>
            </a:r>
            <a:endParaRPr lang="en-GB" sz="6400" dirty="0"/>
          </a:p>
          <a:p>
            <a:pPr marL="0" indent="0">
              <a:buNone/>
            </a:pPr>
            <a:r>
              <a:rPr lang="en-GB" sz="6400" dirty="0"/>
              <a:t> </a:t>
            </a:r>
          </a:p>
          <a:p>
            <a:pPr lvl="0"/>
            <a:r>
              <a:rPr lang="en-GB" sz="6400" dirty="0"/>
              <a:t>Voluntary Aided (VA), Foundation and Academy (incl. MAT’s) schools – the employer is considered to be the governing body and so they must assess the size of their pay bill and act </a:t>
            </a:r>
            <a:r>
              <a:rPr lang="en-GB" sz="6400" dirty="0" smtClean="0"/>
              <a:t>accordingly</a:t>
            </a:r>
            <a:endParaRPr lang="en-GB" sz="6400" dirty="0"/>
          </a:p>
          <a:p>
            <a:pPr lvl="0"/>
            <a:endParaRPr lang="en-GB" sz="6400" dirty="0"/>
          </a:p>
          <a:p>
            <a:pPr lvl="0"/>
            <a:r>
              <a:rPr lang="en-GB" sz="6400" dirty="0" smtClean="0"/>
              <a:t>0.5% increase on salary bill, £3m </a:t>
            </a:r>
            <a:r>
              <a:rPr lang="en-GB" sz="6400" dirty="0"/>
              <a:t>threshold and £15,000 exemption</a:t>
            </a:r>
          </a:p>
          <a:p>
            <a:pPr lvl="0"/>
            <a:endParaRPr lang="en-GB" sz="6400" dirty="0"/>
          </a:p>
          <a:p>
            <a:pPr lvl="0"/>
            <a:r>
              <a:rPr lang="en-GB" sz="6400" dirty="0"/>
              <a:t>E-bulletin 10</a:t>
            </a:r>
            <a:r>
              <a:rPr lang="en-GB" sz="6400" baseline="30000" dirty="0"/>
              <a:t>th</a:t>
            </a:r>
            <a:r>
              <a:rPr lang="en-GB" sz="6400" dirty="0"/>
              <a:t> January</a:t>
            </a:r>
          </a:p>
          <a:p>
            <a:pPr lvl="0"/>
            <a:endParaRPr lang="en-GB" sz="6400" dirty="0"/>
          </a:p>
          <a:p>
            <a:r>
              <a:rPr lang="en-GB" sz="6400" dirty="0"/>
              <a:t>For further advice about the budget and paying the levy please contact the </a:t>
            </a:r>
            <a:r>
              <a:rPr lang="en-GB" sz="6400" dirty="0" smtClean="0"/>
              <a:t>Business Manager Schools </a:t>
            </a:r>
            <a:r>
              <a:rPr lang="en-GB" sz="6400" dirty="0"/>
              <a:t>Financial Services </a:t>
            </a:r>
            <a:r>
              <a:rPr lang="en-GB" sz="6400" dirty="0" smtClean="0">
                <a:hlinkClick r:id="rId2"/>
              </a:rPr>
              <a:t>Siobhan.Cheeseman@kent.gov.uk</a:t>
            </a:r>
            <a:endParaRPr lang="en-GB" sz="6400" dirty="0"/>
          </a:p>
          <a:p>
            <a:endParaRPr lang="en-GB" sz="6400" dirty="0"/>
          </a:p>
          <a:p>
            <a:r>
              <a:rPr lang="en-GB" sz="6400" dirty="0"/>
              <a:t>For advice and support in employing and training an apprentice please contact </a:t>
            </a:r>
            <a:r>
              <a:rPr lang="en-GB" sz="6400" dirty="0">
                <a:hlinkClick r:id="rId3"/>
              </a:rPr>
              <a:t>Sue.Dunn@kent.gov.uk</a:t>
            </a:r>
            <a:r>
              <a:rPr lang="en-GB" sz="6400" dirty="0"/>
              <a:t>, Head of Skills and </a:t>
            </a:r>
            <a:r>
              <a:rPr lang="en-GB" sz="6400" dirty="0" smtClean="0"/>
              <a:t>Employability</a:t>
            </a:r>
            <a:endParaRPr lang="en-GB" sz="64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5</a:t>
            </a:fld>
            <a:endParaRPr lang="en-GB" dirty="0"/>
          </a:p>
        </p:txBody>
      </p:sp>
    </p:spTree>
    <p:extLst>
      <p:ext uri="{BB962C8B-B14F-4D97-AF65-F5344CB8AC3E}">
        <p14:creationId xmlns:p14="http://schemas.microsoft.com/office/powerpoint/2010/main" val="1868712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01608" cy="1296144"/>
          </a:xfrm>
        </p:spPr>
        <p:txBody>
          <a:bodyPr>
            <a:normAutofit fontScale="90000"/>
          </a:bodyPr>
          <a:lstStyle/>
          <a:p>
            <a:r>
              <a:rPr lang="en-GB" sz="3100" dirty="0" smtClean="0"/>
              <a:t>Schools </a:t>
            </a:r>
            <a:r>
              <a:rPr lang="en-GB" sz="3100" dirty="0"/>
              <a:t>u</a:t>
            </a:r>
            <a:r>
              <a:rPr lang="en-GB" sz="3100" dirty="0" smtClean="0"/>
              <a:t>pdate continued</a:t>
            </a:r>
            <a:r>
              <a:rPr lang="en-GB" sz="4000" dirty="0" smtClean="0"/>
              <a:t/>
            </a:r>
            <a:br>
              <a:rPr lang="en-GB" sz="4000" dirty="0" smtClean="0"/>
            </a:br>
            <a:r>
              <a:rPr lang="en-GB" sz="4000" dirty="0"/>
              <a:t/>
            </a:r>
            <a:br>
              <a:rPr lang="en-GB" sz="4000" dirty="0"/>
            </a:br>
            <a:endParaRPr lang="en-GB" dirty="0"/>
          </a:p>
        </p:txBody>
      </p:sp>
      <p:sp>
        <p:nvSpPr>
          <p:cNvPr id="3" name="Content Placeholder 2"/>
          <p:cNvSpPr>
            <a:spLocks noGrp="1"/>
          </p:cNvSpPr>
          <p:nvPr>
            <p:ph idx="1"/>
          </p:nvPr>
        </p:nvSpPr>
        <p:spPr>
          <a:xfrm>
            <a:off x="395536" y="1412776"/>
            <a:ext cx="8301608" cy="4608512"/>
          </a:xfrm>
        </p:spPr>
        <p:txBody>
          <a:bodyPr>
            <a:normAutofit/>
          </a:bodyPr>
          <a:lstStyle/>
          <a:p>
            <a:pPr marL="0" indent="0">
              <a:buNone/>
            </a:pPr>
            <a:r>
              <a:rPr lang="en-GB" sz="2000" b="1" dirty="0" smtClean="0"/>
              <a:t>Mainstream High Needs - Funding Pressure</a:t>
            </a:r>
          </a:p>
          <a:p>
            <a:pPr marL="0" indent="0">
              <a:buNone/>
            </a:pPr>
            <a:endParaRPr lang="en-GB" sz="2000" dirty="0"/>
          </a:p>
          <a:p>
            <a:pPr algn="just"/>
            <a:r>
              <a:rPr lang="en-GB" sz="1600" dirty="0" smtClean="0"/>
              <a:t>Significant increase in the number of primary aged pupils claiming High </a:t>
            </a:r>
            <a:r>
              <a:rPr lang="en-GB" sz="1600" dirty="0"/>
              <a:t>N</a:t>
            </a:r>
            <a:r>
              <a:rPr lang="en-GB" sz="1600" dirty="0" smtClean="0"/>
              <a:t>eeds funding</a:t>
            </a:r>
          </a:p>
          <a:p>
            <a:pPr algn="just"/>
            <a:endParaRPr lang="en-GB" sz="1600" dirty="0" smtClean="0"/>
          </a:p>
          <a:p>
            <a:pPr algn="just"/>
            <a:r>
              <a:rPr lang="en-GB" sz="1600" dirty="0" smtClean="0"/>
              <a:t>Spend 2015-16 = £14m, estimated spend 2016-17 £23m</a:t>
            </a:r>
          </a:p>
          <a:p>
            <a:pPr marL="0" indent="0" algn="just">
              <a:buNone/>
            </a:pPr>
            <a:endParaRPr lang="en-GB" sz="1600" dirty="0" smtClean="0"/>
          </a:p>
          <a:p>
            <a:pPr algn="just"/>
            <a:r>
              <a:rPr lang="en-GB" sz="1600" dirty="0" smtClean="0"/>
              <a:t>Budget £18m, an overspend of £5m</a:t>
            </a:r>
          </a:p>
          <a:p>
            <a:pPr algn="just"/>
            <a:endParaRPr lang="en-GB" sz="1600" dirty="0" smtClean="0"/>
          </a:p>
          <a:p>
            <a:pPr algn="just"/>
            <a:r>
              <a:rPr lang="en-GB" sz="1600" dirty="0" smtClean="0"/>
              <a:t>At SFF meeting on the 9</a:t>
            </a:r>
            <a:r>
              <a:rPr lang="en-GB" sz="1600" baseline="30000" dirty="0" smtClean="0"/>
              <a:t>th</a:t>
            </a:r>
            <a:r>
              <a:rPr lang="en-GB" sz="1600" dirty="0" smtClean="0"/>
              <a:t> December, it was agreed to transfer £5m from the </a:t>
            </a:r>
            <a:r>
              <a:rPr lang="en-GB" sz="1600" dirty="0"/>
              <a:t>S</a:t>
            </a:r>
            <a:r>
              <a:rPr lang="en-GB" sz="1600" dirty="0" smtClean="0"/>
              <a:t>chools </a:t>
            </a:r>
            <a:r>
              <a:rPr lang="en-GB" sz="1600" dirty="0"/>
              <a:t>B</a:t>
            </a:r>
            <a:r>
              <a:rPr lang="en-GB" sz="1600" dirty="0" smtClean="0"/>
              <a:t>lock to the High Needs Block</a:t>
            </a:r>
          </a:p>
          <a:p>
            <a:pPr algn="just"/>
            <a:endParaRPr lang="en-GB" sz="1600" dirty="0" smtClean="0"/>
          </a:p>
          <a:p>
            <a:pPr algn="just"/>
            <a:r>
              <a:rPr lang="en-GB" sz="1600" dirty="0" smtClean="0"/>
              <a:t>The £5m pressure will be funded by reducing the Primary School low prior attainment factor by £178.27 per pupil</a:t>
            </a:r>
          </a:p>
          <a:p>
            <a:pPr marL="0" indent="0">
              <a:buNone/>
            </a:pPr>
            <a:endParaRPr lang="en-GB" sz="2000" dirty="0"/>
          </a:p>
          <a:p>
            <a:pPr marL="0" indent="0">
              <a:buNone/>
            </a:pPr>
            <a:endParaRPr lang="en-GB" sz="19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6</a:t>
            </a:fld>
            <a:endParaRPr lang="en-GB" dirty="0"/>
          </a:p>
        </p:txBody>
      </p:sp>
    </p:spTree>
    <p:extLst>
      <p:ext uri="{BB962C8B-B14F-4D97-AF65-F5344CB8AC3E}">
        <p14:creationId xmlns:p14="http://schemas.microsoft.com/office/powerpoint/2010/main" val="2973566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01608" cy="1296144"/>
          </a:xfrm>
        </p:spPr>
        <p:txBody>
          <a:bodyPr>
            <a:normAutofit fontScale="90000"/>
          </a:bodyPr>
          <a:lstStyle/>
          <a:p>
            <a:r>
              <a:rPr lang="en-GB" sz="3100" dirty="0" smtClean="0"/>
              <a:t>Schools update continued</a:t>
            </a:r>
            <a:br>
              <a:rPr lang="en-GB" sz="3100" dirty="0" smtClean="0"/>
            </a:br>
            <a:r>
              <a:rPr lang="en-GB" sz="4000" dirty="0"/>
              <a:t/>
            </a:r>
            <a:br>
              <a:rPr lang="en-GB" sz="4000" dirty="0"/>
            </a:br>
            <a:endParaRPr lang="en-GB" dirty="0"/>
          </a:p>
        </p:txBody>
      </p:sp>
      <p:sp>
        <p:nvSpPr>
          <p:cNvPr id="3" name="Content Placeholder 2"/>
          <p:cNvSpPr>
            <a:spLocks noGrp="1"/>
          </p:cNvSpPr>
          <p:nvPr>
            <p:ph idx="1"/>
          </p:nvPr>
        </p:nvSpPr>
        <p:spPr>
          <a:xfrm>
            <a:off x="395536" y="1412776"/>
            <a:ext cx="8301608" cy="4608512"/>
          </a:xfrm>
        </p:spPr>
        <p:txBody>
          <a:bodyPr>
            <a:normAutofit lnSpcReduction="10000"/>
          </a:bodyPr>
          <a:lstStyle/>
          <a:p>
            <a:pPr marL="0" indent="0">
              <a:buNone/>
            </a:pPr>
            <a:r>
              <a:rPr lang="en-GB" sz="2000" b="1" dirty="0" smtClean="0"/>
              <a:t>Mainstream High Needs - Funding Pressure continued</a:t>
            </a:r>
          </a:p>
          <a:p>
            <a:pPr marL="0" indent="0">
              <a:buNone/>
            </a:pPr>
            <a:endParaRPr lang="en-GB" sz="2000" dirty="0"/>
          </a:p>
          <a:p>
            <a:pPr algn="just"/>
            <a:r>
              <a:rPr lang="en-GB" sz="1600" dirty="0" smtClean="0"/>
              <a:t>Also agreed on the 9</a:t>
            </a:r>
            <a:r>
              <a:rPr lang="en-GB" sz="1600" baseline="30000" dirty="0" smtClean="0"/>
              <a:t>th</a:t>
            </a:r>
            <a:r>
              <a:rPr lang="en-GB" sz="1600" dirty="0" smtClean="0"/>
              <a:t> December was to reduce notional SEN budget by £1.8m for future high needs pressures</a:t>
            </a:r>
          </a:p>
          <a:p>
            <a:pPr algn="just"/>
            <a:endParaRPr lang="en-GB" sz="1600" dirty="0"/>
          </a:p>
          <a:p>
            <a:pPr algn="just"/>
            <a:r>
              <a:rPr lang="en-GB" sz="1600" dirty="0" smtClean="0"/>
              <a:t>No school will pay more than 3% of its notional SEN budget towards the first £6,000 has now increased to 10%</a:t>
            </a:r>
          </a:p>
          <a:p>
            <a:pPr algn="just"/>
            <a:endParaRPr lang="en-GB" sz="1600" dirty="0"/>
          </a:p>
          <a:p>
            <a:pPr algn="just"/>
            <a:r>
              <a:rPr lang="en-GB" sz="1600" dirty="0" smtClean="0"/>
              <a:t>Schools receiving notional SEN funding of up to  £200,000 were getting some notional SEN top up in 2016-17</a:t>
            </a:r>
          </a:p>
          <a:p>
            <a:pPr algn="just"/>
            <a:endParaRPr lang="en-GB" sz="1600" dirty="0" smtClean="0"/>
          </a:p>
          <a:p>
            <a:pPr algn="just"/>
            <a:r>
              <a:rPr lang="en-GB" sz="1600" dirty="0" smtClean="0"/>
              <a:t>Now only schools </a:t>
            </a:r>
            <a:r>
              <a:rPr lang="en-GB" sz="1600" dirty="0"/>
              <a:t>receiving notional SEN funding of up to  </a:t>
            </a:r>
            <a:r>
              <a:rPr lang="en-GB" sz="1600" dirty="0" smtClean="0"/>
              <a:t>£60,000 will receive </a:t>
            </a:r>
            <a:r>
              <a:rPr lang="en-GB" sz="1600" dirty="0"/>
              <a:t>some notional SEN </a:t>
            </a:r>
            <a:r>
              <a:rPr lang="en-GB" sz="1600" dirty="0" smtClean="0"/>
              <a:t>top</a:t>
            </a:r>
          </a:p>
          <a:p>
            <a:pPr algn="just"/>
            <a:endParaRPr lang="en-GB" sz="1600" dirty="0"/>
          </a:p>
          <a:p>
            <a:pPr algn="just"/>
            <a:r>
              <a:rPr lang="en-GB" sz="1600" dirty="0" smtClean="0"/>
              <a:t>Second threshold where schools will not pay more than 20% of notional SEN funding towards the £6,000 has increased to 28%</a:t>
            </a:r>
          </a:p>
          <a:p>
            <a:endParaRPr lang="en-GB" sz="2000" dirty="0"/>
          </a:p>
          <a:p>
            <a:endParaRPr lang="en-GB" sz="2000" dirty="0"/>
          </a:p>
          <a:p>
            <a:endParaRPr lang="en-GB" sz="2000" dirty="0" smtClean="0"/>
          </a:p>
          <a:p>
            <a:pPr marL="0" indent="0">
              <a:buNone/>
            </a:pPr>
            <a:endParaRPr lang="en-GB" sz="2000" dirty="0"/>
          </a:p>
          <a:p>
            <a:pPr marL="0" indent="0">
              <a:buNone/>
            </a:pPr>
            <a:endParaRPr lang="en-GB" sz="19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7</a:t>
            </a:fld>
            <a:endParaRPr lang="en-GB" dirty="0"/>
          </a:p>
        </p:txBody>
      </p:sp>
    </p:spTree>
    <p:extLst>
      <p:ext uri="{BB962C8B-B14F-4D97-AF65-F5344CB8AC3E}">
        <p14:creationId xmlns:p14="http://schemas.microsoft.com/office/powerpoint/2010/main" val="1006216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01608" cy="1296144"/>
          </a:xfrm>
        </p:spPr>
        <p:txBody>
          <a:bodyPr>
            <a:normAutofit fontScale="90000"/>
          </a:bodyPr>
          <a:lstStyle/>
          <a:p>
            <a:r>
              <a:rPr lang="en-GB" sz="3100" dirty="0" smtClean="0"/>
              <a:t>Schools update continued</a:t>
            </a:r>
            <a:r>
              <a:rPr lang="en-GB" sz="4000" dirty="0" smtClean="0"/>
              <a:t/>
            </a:r>
            <a:br>
              <a:rPr lang="en-GB" sz="4000" dirty="0" smtClean="0"/>
            </a:br>
            <a:r>
              <a:rPr lang="en-GB" sz="4000" dirty="0"/>
              <a:t/>
            </a:r>
            <a:br>
              <a:rPr lang="en-GB" sz="4000" dirty="0"/>
            </a:br>
            <a:endParaRPr lang="en-GB" dirty="0"/>
          </a:p>
        </p:txBody>
      </p:sp>
      <p:sp>
        <p:nvSpPr>
          <p:cNvPr id="3" name="Content Placeholder 2"/>
          <p:cNvSpPr>
            <a:spLocks noGrp="1"/>
          </p:cNvSpPr>
          <p:nvPr>
            <p:ph idx="1"/>
          </p:nvPr>
        </p:nvSpPr>
        <p:spPr>
          <a:xfrm>
            <a:off x="395536" y="1412776"/>
            <a:ext cx="8301608" cy="4608512"/>
          </a:xfrm>
        </p:spPr>
        <p:txBody>
          <a:bodyPr>
            <a:normAutofit fontScale="92500" lnSpcReduction="10000"/>
          </a:bodyPr>
          <a:lstStyle/>
          <a:p>
            <a:pPr marL="0" indent="0">
              <a:buNone/>
            </a:pPr>
            <a:r>
              <a:rPr lang="en-GB" sz="2200" b="1" dirty="0" smtClean="0"/>
              <a:t>Change to Factor 2 - Income Deprivation Affecting Children's Index (IDACI)</a:t>
            </a:r>
          </a:p>
          <a:p>
            <a:pPr marL="0" indent="0">
              <a:buNone/>
            </a:pPr>
            <a:endParaRPr lang="en-GB" sz="2000" dirty="0"/>
          </a:p>
          <a:p>
            <a:pPr algn="just"/>
            <a:r>
              <a:rPr lang="en-GB" sz="1700" dirty="0" smtClean="0"/>
              <a:t>In 2016-17 the IDACI dataset was updated– cost to Kent’s MFG was £2m</a:t>
            </a:r>
          </a:p>
          <a:p>
            <a:pPr algn="just"/>
            <a:endParaRPr lang="en-GB" sz="1700" dirty="0" smtClean="0"/>
          </a:p>
          <a:p>
            <a:pPr algn="just"/>
            <a:r>
              <a:rPr lang="en-GB" sz="1700" dirty="0" smtClean="0"/>
              <a:t>Education Funding Agency (EFA) nationally acknowledged level of turbulence and adjusted the number of children in each band to better reflect the distribution of 2015-16</a:t>
            </a:r>
          </a:p>
          <a:p>
            <a:pPr algn="just"/>
            <a:endParaRPr lang="en-GB" sz="1700" dirty="0" smtClean="0"/>
          </a:p>
          <a:p>
            <a:pPr algn="just"/>
            <a:r>
              <a:rPr lang="en-GB" sz="1700" dirty="0" smtClean="0"/>
              <a:t>This change would have cost Kent a further £1.5m in 2017-18</a:t>
            </a:r>
          </a:p>
          <a:p>
            <a:pPr algn="just"/>
            <a:endParaRPr lang="en-GB" sz="1700" dirty="0" smtClean="0"/>
          </a:p>
          <a:p>
            <a:pPr algn="just"/>
            <a:r>
              <a:rPr lang="en-GB" sz="1700" dirty="0" smtClean="0"/>
              <a:t>We have adjusted rates to reflect the redistribution of children, so that overall funding level is similar to 2016-17 – no additional cost </a:t>
            </a:r>
          </a:p>
          <a:p>
            <a:pPr algn="just"/>
            <a:endParaRPr lang="en-GB" sz="1700" dirty="0" smtClean="0"/>
          </a:p>
          <a:p>
            <a:pPr algn="just"/>
            <a:r>
              <a:rPr lang="en-GB" sz="1700" dirty="0" smtClean="0"/>
              <a:t>Point to note – EFA have changed description of bands, band 1, now band F, band 2 now band E and so on</a:t>
            </a:r>
            <a:endParaRPr lang="en-GB" sz="1700" dirty="0"/>
          </a:p>
          <a:p>
            <a:endParaRPr lang="en-GB" sz="2000" dirty="0"/>
          </a:p>
          <a:p>
            <a:endParaRPr lang="en-GB" sz="2000" dirty="0" smtClean="0"/>
          </a:p>
          <a:p>
            <a:pPr marL="0" indent="0">
              <a:buNone/>
            </a:pPr>
            <a:endParaRPr lang="en-GB" sz="2000" dirty="0"/>
          </a:p>
          <a:p>
            <a:pPr marL="0" indent="0">
              <a:buNone/>
            </a:pPr>
            <a:endParaRPr lang="en-GB" sz="19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8</a:t>
            </a:fld>
            <a:endParaRPr lang="en-GB" dirty="0"/>
          </a:p>
        </p:txBody>
      </p:sp>
    </p:spTree>
    <p:extLst>
      <p:ext uri="{BB962C8B-B14F-4D97-AF65-F5344CB8AC3E}">
        <p14:creationId xmlns:p14="http://schemas.microsoft.com/office/powerpoint/2010/main" val="3344505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01608" cy="1296144"/>
          </a:xfrm>
        </p:spPr>
        <p:txBody>
          <a:bodyPr>
            <a:normAutofit fontScale="90000"/>
          </a:bodyPr>
          <a:lstStyle/>
          <a:p>
            <a:r>
              <a:rPr lang="en-GB" sz="3100" dirty="0" smtClean="0"/>
              <a:t>Schools update continued</a:t>
            </a:r>
            <a:br>
              <a:rPr lang="en-GB" sz="3100" dirty="0" smtClean="0"/>
            </a:br>
            <a:r>
              <a:rPr lang="en-GB" sz="4000" dirty="0"/>
              <a:t/>
            </a:r>
            <a:br>
              <a:rPr lang="en-GB" sz="4000" dirty="0"/>
            </a:br>
            <a:endParaRPr lang="en-GB" dirty="0"/>
          </a:p>
        </p:txBody>
      </p:sp>
      <p:sp>
        <p:nvSpPr>
          <p:cNvPr id="3" name="Content Placeholder 2"/>
          <p:cNvSpPr>
            <a:spLocks noGrp="1"/>
          </p:cNvSpPr>
          <p:nvPr>
            <p:ph idx="1"/>
          </p:nvPr>
        </p:nvSpPr>
        <p:spPr>
          <a:xfrm>
            <a:off x="395536" y="1412776"/>
            <a:ext cx="8301608" cy="4608512"/>
          </a:xfrm>
        </p:spPr>
        <p:txBody>
          <a:bodyPr>
            <a:normAutofit fontScale="92500" lnSpcReduction="20000"/>
          </a:bodyPr>
          <a:lstStyle/>
          <a:p>
            <a:pPr marL="0" indent="0">
              <a:buNone/>
            </a:pPr>
            <a:r>
              <a:rPr lang="en-GB" sz="2200" b="1" dirty="0" smtClean="0"/>
              <a:t>Primary </a:t>
            </a:r>
            <a:r>
              <a:rPr lang="en-GB" sz="2200" b="1" dirty="0"/>
              <a:t>Phase adjustment to Low Cost High Incidence SEN (LCHIS) funding rate, formula factor 6 </a:t>
            </a:r>
          </a:p>
          <a:p>
            <a:pPr marL="0" indent="0">
              <a:buNone/>
            </a:pPr>
            <a:endParaRPr lang="en-GB" sz="1700" dirty="0" smtClean="0"/>
          </a:p>
          <a:p>
            <a:pPr marL="0" indent="0">
              <a:buNone/>
            </a:pPr>
            <a:r>
              <a:rPr lang="en-GB" sz="1700" dirty="0" smtClean="0"/>
              <a:t>Primary rate reduced from £729.11 to £530.52 per pupil.</a:t>
            </a:r>
          </a:p>
          <a:p>
            <a:endParaRPr lang="en-GB" sz="1700" dirty="0"/>
          </a:p>
          <a:p>
            <a:pPr marL="0" lvl="0" indent="0">
              <a:buNone/>
            </a:pPr>
            <a:r>
              <a:rPr lang="en-GB" sz="1700" b="1" i="1" dirty="0"/>
              <a:t>Transfer in funding from Schools Block to High Needs block to fund pressure for additional Mainstream </a:t>
            </a:r>
            <a:r>
              <a:rPr lang="en-GB" sz="1700" b="1" i="1" dirty="0" smtClean="0"/>
              <a:t>HNPs - £178.27</a:t>
            </a:r>
          </a:p>
          <a:p>
            <a:pPr marL="0" lvl="0" indent="0">
              <a:buNone/>
            </a:pPr>
            <a:endParaRPr lang="en-GB" sz="1700" dirty="0"/>
          </a:p>
          <a:p>
            <a:pPr marL="0" lvl="0" indent="0">
              <a:buNone/>
            </a:pPr>
            <a:r>
              <a:rPr lang="en-GB" sz="1700" b="1" i="1" dirty="0" smtClean="0"/>
              <a:t>Foundation </a:t>
            </a:r>
            <a:r>
              <a:rPr lang="en-GB" sz="1700" b="1" i="1" dirty="0"/>
              <a:t>Stage Profile – Change in profile</a:t>
            </a:r>
            <a:endParaRPr lang="en-GB" sz="1700" b="1" dirty="0"/>
          </a:p>
          <a:p>
            <a:pPr algn="just"/>
            <a:r>
              <a:rPr lang="en-GB" sz="1700" dirty="0"/>
              <a:t>As judgements replace scores one year group at a time, the percentage of primary pupils qualifying for Factor 6 continues to increase. </a:t>
            </a:r>
          </a:p>
          <a:p>
            <a:pPr marL="0" indent="0" algn="just">
              <a:buNone/>
            </a:pPr>
            <a:endParaRPr lang="en-GB" sz="1700" dirty="0"/>
          </a:p>
          <a:p>
            <a:pPr algn="just"/>
            <a:r>
              <a:rPr lang="en-GB" sz="1700" dirty="0"/>
              <a:t>A judgement of ‘Failing to achieve a good level of development’ (</a:t>
            </a:r>
            <a:r>
              <a:rPr lang="en-GB" sz="1700" dirty="0" err="1"/>
              <a:t>Yr</a:t>
            </a:r>
            <a:r>
              <a:rPr lang="en-GB" sz="1700" dirty="0"/>
              <a:t> groups 1, </a:t>
            </a:r>
            <a:r>
              <a:rPr lang="en-GB" sz="1700" dirty="0" smtClean="0"/>
              <a:t>2 3 and 4) </a:t>
            </a:r>
            <a:r>
              <a:rPr lang="en-GB" sz="1700" dirty="0"/>
              <a:t>or a score of less than 78 (</a:t>
            </a:r>
            <a:r>
              <a:rPr lang="en-GB" sz="1700" dirty="0" err="1"/>
              <a:t>Yr</a:t>
            </a:r>
            <a:r>
              <a:rPr lang="en-GB" sz="1700" dirty="0"/>
              <a:t> </a:t>
            </a:r>
            <a:r>
              <a:rPr lang="en-GB" sz="1700" dirty="0" smtClean="0"/>
              <a:t>groups </a:t>
            </a:r>
            <a:r>
              <a:rPr lang="en-GB" sz="1700" dirty="0"/>
              <a:t>5 and 6) qualifies. More pupils qualify under the new judgement than the score of 78.</a:t>
            </a:r>
          </a:p>
          <a:p>
            <a:pPr marL="0" indent="0" algn="just">
              <a:buNone/>
            </a:pPr>
            <a:endParaRPr lang="en-GB" sz="1700" dirty="0"/>
          </a:p>
          <a:p>
            <a:pPr algn="just"/>
            <a:r>
              <a:rPr lang="en-GB" sz="1700" dirty="0"/>
              <a:t>A reduction in the rate of £</a:t>
            </a:r>
            <a:r>
              <a:rPr lang="en-GB" sz="1700" dirty="0" smtClean="0"/>
              <a:t>20.32 (£550.84 to £530.52) </a:t>
            </a:r>
            <a:r>
              <a:rPr lang="en-GB" sz="1700" dirty="0"/>
              <a:t>has been made in order to maintain the same level of funding overall.</a:t>
            </a:r>
          </a:p>
          <a:p>
            <a:endParaRPr lang="en-GB" sz="2000" dirty="0"/>
          </a:p>
          <a:p>
            <a:endParaRPr lang="en-GB" sz="2000" dirty="0" smtClean="0"/>
          </a:p>
          <a:p>
            <a:pPr marL="0" indent="0">
              <a:buNone/>
            </a:pPr>
            <a:endParaRPr lang="en-GB" sz="2000" dirty="0"/>
          </a:p>
          <a:p>
            <a:pPr marL="0" indent="0">
              <a:buNone/>
            </a:pPr>
            <a:endParaRPr lang="en-GB" sz="19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9</a:t>
            </a:fld>
            <a:endParaRPr lang="en-GB" dirty="0"/>
          </a:p>
        </p:txBody>
      </p:sp>
    </p:spTree>
    <p:extLst>
      <p:ext uri="{BB962C8B-B14F-4D97-AF65-F5344CB8AC3E}">
        <p14:creationId xmlns:p14="http://schemas.microsoft.com/office/powerpoint/2010/main" val="723407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7BE75F-9CB0-4911-974C-87294FF261EC}">
  <ds:schemaRef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http://schemas.microsoft.com/sharepoint/v3"/>
    <ds:schemaRef ds:uri="http://purl.org/dc/dcmitype/"/>
    <ds:schemaRef ds:uri="http://www.w3.org/XML/1998/namespace"/>
    <ds:schemaRef ds:uri="http://purl.org/dc/elements/1.1/"/>
    <ds:schemaRef ds:uri="http://schemas.microsoft.com/sharepoint/v3/fields"/>
    <ds:schemaRef ds:uri="http://schemas.microsoft.com/office/2006/metadata/properties"/>
  </ds:schemaRefs>
</ds:datastoreItem>
</file>

<file path=customXml/itemProps2.xml><?xml version="1.0" encoding="utf-8"?>
<ds:datastoreItem xmlns:ds="http://schemas.openxmlformats.org/officeDocument/2006/customXml" ds:itemID="{26A221AD-22C9-4FF9-8E1B-94BC624F394C}">
  <ds:schemaRefs>
    <ds:schemaRef ds:uri="http://schemas.microsoft.com/sharepoint/v3/contenttype/forms"/>
  </ds:schemaRefs>
</ds:datastoreItem>
</file>

<file path=customXml/itemProps3.xml><?xml version="1.0" encoding="utf-8"?>
<ds:datastoreItem xmlns:ds="http://schemas.openxmlformats.org/officeDocument/2006/customXml" ds:itemID="{8FCD4727-F705-4CF3-ADC2-C50185BC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2007 PowerPoint template</Template>
  <TotalTime>2810</TotalTime>
  <Words>1882</Words>
  <Application>Microsoft Office PowerPoint</Application>
  <PresentationFormat>On-screen Show (4:3)</PresentationFormat>
  <Paragraphs>307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2007 PowerPoint template</vt:lpstr>
      <vt:lpstr>School Budget Update 2017/18</vt:lpstr>
      <vt:lpstr>Introduction</vt:lpstr>
      <vt:lpstr>Guidance </vt:lpstr>
      <vt:lpstr>Section 1 - Update on Schools Funding for  2017-18  </vt:lpstr>
      <vt:lpstr>Schools update continued  </vt:lpstr>
      <vt:lpstr>Schools update continued  </vt:lpstr>
      <vt:lpstr>Schools update continued  </vt:lpstr>
      <vt:lpstr>Schools update continued  </vt:lpstr>
      <vt:lpstr>Schools update continued  </vt:lpstr>
      <vt:lpstr> Schools update continued  </vt:lpstr>
      <vt:lpstr> Schools update continued  </vt:lpstr>
      <vt:lpstr> Schools update continued  </vt:lpstr>
      <vt:lpstr>Schools update continued  </vt:lpstr>
      <vt:lpstr> Schools update continued  </vt:lpstr>
      <vt:lpstr> Schools update continued  </vt:lpstr>
      <vt:lpstr>   Section 2 - Proposed New Schools National Funding Formula (SNFF)  </vt:lpstr>
      <vt:lpstr> SNFF continued  </vt:lpstr>
      <vt:lpstr>SNFF continued </vt:lpstr>
      <vt:lpstr> SNFF continued Winners and Losers in Kent % movement </vt:lpstr>
      <vt:lpstr>SNFF continued </vt:lpstr>
      <vt:lpstr>SNFF continued </vt:lpstr>
      <vt:lpstr>SNFF continued - Implementation </vt:lpstr>
      <vt:lpstr>SNFF continued- implementation </vt:lpstr>
      <vt:lpstr>What happens next </vt:lpstr>
      <vt:lpstr>  Forecasting DSG income 2018-19 and 2019-20  </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Tour_Slides 2014-15</dc:title>
  <dc:creator>scottc01</dc:creator>
  <dc:description>Budget update March 2014</dc:description>
  <cp:lastModifiedBy>Eaton, Julie - EY EPA</cp:lastModifiedBy>
  <cp:revision>189</cp:revision>
  <cp:lastPrinted>2017-03-06T08:07:56Z</cp:lastPrinted>
  <dcterms:created xsi:type="dcterms:W3CDTF">2013-02-22T10:16:28Z</dcterms:created>
  <dcterms:modified xsi:type="dcterms:W3CDTF">2017-03-09T12:40:41Z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5e328715-89ef-4d66-9f66-cdc39c758dae</vt:lpwstr>
  </property>
  <property fmtid="{D5CDD505-2E9C-101B-9397-08002B2CF9AE}" pid="3" name="ContentTypeId">
    <vt:lpwstr>0x0101007CCB95C9C663FF458B26C7EB1DE24B6A</vt:lpwstr>
  </property>
</Properties>
</file>