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2E6AAF6-9177-473F-B11A-1C78196605DF}" type="datetimeFigureOut">
              <a:rPr lang="en-GB" smtClean="0"/>
              <a:t>02/04/2015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87DB7988-EA0A-4100-9CDC-411FF67AD4E5}"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E6AAF6-9177-473F-B11A-1C78196605DF}"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E6AAF6-9177-473F-B11A-1C78196605DF}"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E6AAF6-9177-473F-B11A-1C78196605DF}"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E6AAF6-9177-473F-B11A-1C78196605DF}"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B7988-EA0A-4100-9CDC-411FF67AD4E5}"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E6AAF6-9177-473F-B11A-1C78196605DF}"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2E6AAF6-9177-473F-B11A-1C78196605DF}" type="datetimeFigureOut">
              <a:rPr lang="en-GB" smtClean="0"/>
              <a:t>02/04/2015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2E6AAF6-9177-473F-B11A-1C78196605DF}" type="datetimeFigureOut">
              <a:rPr lang="en-GB" smtClean="0"/>
              <a:t>02/04/2015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6AAF6-9177-473F-B11A-1C78196605DF}" type="datetimeFigureOut">
              <a:rPr lang="en-GB" smtClean="0"/>
              <a:t>02/04/2015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E6AAF6-9177-473F-B11A-1C78196605DF}"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B7988-EA0A-4100-9CDC-411FF67AD4E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E6AAF6-9177-473F-B11A-1C78196605DF}"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87DB7988-EA0A-4100-9CDC-411FF67AD4E5}"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2E6AAF6-9177-473F-B11A-1C78196605DF}" type="datetimeFigureOut">
              <a:rPr lang="en-GB" smtClean="0"/>
              <a:t>02/04/2015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DB7988-EA0A-4100-9CDC-411FF67AD4E5}"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
        <p:nvSpPr>
          <p:cNvPr id="5" name="TextBox 4"/>
          <p:cNvSpPr txBox="1"/>
          <p:nvPr/>
        </p:nvSpPr>
        <p:spPr>
          <a:xfrm>
            <a:off x="324794" y="2276872"/>
            <a:ext cx="8457764" cy="2277547"/>
          </a:xfrm>
          <a:prstGeom prst="rect">
            <a:avLst/>
          </a:prstGeom>
          <a:noFill/>
        </p:spPr>
        <p:txBody>
          <a:bodyPr wrap="none" rtlCol="0">
            <a:spAutoFit/>
          </a:bodyPr>
          <a:lstStyle/>
          <a:p>
            <a:pPr algn="ctr"/>
            <a:r>
              <a:rPr lang="en-GB" sz="2800" dirty="0" smtClean="0">
                <a:latin typeface="Arial" panose="020B0604020202020204" pitchFamily="34" charset="0"/>
                <a:cs typeface="Arial" panose="020B0604020202020204" pitchFamily="34" charset="0"/>
              </a:rPr>
              <a:t>Briefing on a New Education Service for Pupils with </a:t>
            </a:r>
          </a:p>
          <a:p>
            <a:pPr algn="ctr"/>
            <a:r>
              <a:rPr lang="en-GB" sz="2800" dirty="0" smtClean="0">
                <a:latin typeface="Arial" panose="020B0604020202020204" pitchFamily="34" charset="0"/>
                <a:cs typeface="Arial" panose="020B0604020202020204" pitchFamily="34" charset="0"/>
              </a:rPr>
              <a:t>Medical Needs including Mental Health Needs</a:t>
            </a:r>
          </a:p>
          <a:p>
            <a:pPr algn="ctr"/>
            <a:endParaRPr lang="en-GB" sz="2000" dirty="0">
              <a:latin typeface="Arial" panose="020B0604020202020204" pitchFamily="34" charset="0"/>
              <a:cs typeface="Arial" panose="020B0604020202020204" pitchFamily="34" charset="0"/>
            </a:endParaRPr>
          </a:p>
          <a:p>
            <a:pPr algn="ctr"/>
            <a:r>
              <a:rPr lang="en-GB" sz="1600" dirty="0" smtClean="0">
                <a:latin typeface="Arial" panose="020B0604020202020204" pitchFamily="34" charset="0"/>
                <a:cs typeface="Arial" panose="020B0604020202020204" pitchFamily="34" charset="0"/>
              </a:rPr>
              <a:t>24</a:t>
            </a:r>
            <a:r>
              <a:rPr lang="en-GB" sz="1600" baseline="30000" dirty="0" smtClean="0">
                <a:latin typeface="Arial" panose="020B0604020202020204" pitchFamily="34" charset="0"/>
                <a:cs typeface="Arial" panose="020B0604020202020204" pitchFamily="34" charset="0"/>
              </a:rPr>
              <a:t>th</a:t>
            </a:r>
            <a:r>
              <a:rPr lang="en-GB" sz="1600" dirty="0" smtClean="0">
                <a:latin typeface="Arial" panose="020B0604020202020204" pitchFamily="34" charset="0"/>
                <a:cs typeface="Arial" panose="020B0604020202020204" pitchFamily="34" charset="0"/>
              </a:rPr>
              <a:t> October 2014</a:t>
            </a:r>
          </a:p>
          <a:p>
            <a:pPr algn="ctr"/>
            <a:r>
              <a:rPr lang="en-GB" sz="1600" dirty="0" smtClean="0">
                <a:latin typeface="Arial" panose="020B0604020202020204" pitchFamily="34" charset="0"/>
                <a:cs typeface="Arial" panose="020B0604020202020204" pitchFamily="34" charset="0"/>
              </a:rPr>
              <a:t>09:00 – 13:00</a:t>
            </a:r>
          </a:p>
          <a:p>
            <a:pPr algn="ctr"/>
            <a:r>
              <a:rPr lang="en-GB" sz="1600" dirty="0" smtClean="0">
                <a:latin typeface="Arial" panose="020B0604020202020204" pitchFamily="34" charset="0"/>
                <a:cs typeface="Arial" panose="020B0604020202020204" pitchFamily="34" charset="0"/>
              </a:rPr>
              <a:t>John Wigan Room,</a:t>
            </a:r>
          </a:p>
          <a:p>
            <a:pPr algn="ctr"/>
            <a:r>
              <a:rPr lang="en-GB" sz="1600" dirty="0" smtClean="0">
                <a:latin typeface="Arial" panose="020B0604020202020204" pitchFamily="34" charset="0"/>
                <a:cs typeface="Arial" panose="020B0604020202020204" pitchFamily="34" charset="0"/>
              </a:rPr>
              <a:t>Oakwood House</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7403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43000"/>
          </a:xfrm>
        </p:spPr>
        <p:txBody>
          <a:bodyPr>
            <a:normAutofit/>
          </a:bodyPr>
          <a:lstStyle/>
          <a:p>
            <a:r>
              <a:rPr lang="en-GB" sz="2400" dirty="0" smtClean="0">
                <a:latin typeface="Arial" panose="020B0604020202020204" pitchFamily="34" charset="0"/>
                <a:cs typeface="Arial" panose="020B0604020202020204" pitchFamily="34" charset="0"/>
              </a:rPr>
              <a:t>Next Steps: Implementation September 2015</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700808"/>
            <a:ext cx="8229600" cy="4389120"/>
          </a:xfrm>
        </p:spPr>
        <p:txBody>
          <a:bodyPr>
            <a:normAutofit fontScale="92500" lnSpcReduction="20000"/>
          </a:bodyPr>
          <a:lstStyle/>
          <a:p>
            <a:pPr marL="342900" indent="-342900">
              <a:buFont typeface="+mj-lt"/>
              <a:buAutoNum type="arabicPeriod"/>
            </a:pPr>
            <a:r>
              <a:rPr lang="en-GB" sz="1800" dirty="0" smtClean="0">
                <a:latin typeface="Arial" panose="020B0604020202020204" pitchFamily="34" charset="0"/>
                <a:cs typeface="Arial" panose="020B0604020202020204" pitchFamily="34" charset="0"/>
              </a:rPr>
              <a:t>New post Head of Medical Needs PRU appointed; consultation with staff in the 3 Health Needs PRUs</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District meetings with head teachers to agree the scope of provision to be delivered through the 6 locality hubs. Nov/Jan</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Target support by:</a:t>
            </a:r>
          </a:p>
          <a:p>
            <a:pPr marL="651510" lvl="1" indent="-285750">
              <a:buFont typeface="Wingdings" panose="05000000000000000000" pitchFamily="2" charset="2"/>
              <a:buChar char="§"/>
            </a:pPr>
            <a:r>
              <a:rPr lang="en-GB" sz="1600" dirty="0">
                <a:latin typeface="Arial" panose="020B0604020202020204" pitchFamily="34" charset="0"/>
                <a:cs typeface="Arial" panose="020B0604020202020204" pitchFamily="34" charset="0"/>
              </a:rPr>
              <a:t>T</a:t>
            </a:r>
            <a:r>
              <a:rPr lang="en-GB" sz="1600" dirty="0" smtClean="0">
                <a:latin typeface="Arial" panose="020B0604020202020204" pitchFamily="34" charset="0"/>
                <a:cs typeface="Arial" panose="020B0604020202020204" pitchFamily="34" charset="0"/>
              </a:rPr>
              <a:t>he prevalence of problems within localities</a:t>
            </a:r>
          </a:p>
          <a:p>
            <a:pPr marL="651510" lvl="1" indent="-285750">
              <a:buFont typeface="Wingdings" panose="05000000000000000000" pitchFamily="2" charset="2"/>
              <a:buChar char="§"/>
            </a:pPr>
            <a:r>
              <a:rPr lang="en-GB" sz="1600" dirty="0" smtClean="0">
                <a:latin typeface="Arial" panose="020B0604020202020204" pitchFamily="34" charset="0"/>
                <a:cs typeface="Arial" panose="020B0604020202020204" pitchFamily="34" charset="0"/>
              </a:rPr>
              <a:t>Targeting at risk groups</a:t>
            </a:r>
          </a:p>
          <a:p>
            <a:pPr marL="651510" lvl="1" indent="-285750">
              <a:buFont typeface="Wingdings" panose="05000000000000000000" pitchFamily="2" charset="2"/>
              <a:buChar char="§"/>
            </a:pPr>
            <a:r>
              <a:rPr lang="en-GB" sz="1600" dirty="0" smtClean="0">
                <a:latin typeface="Arial" panose="020B0604020202020204" pitchFamily="34" charset="0"/>
                <a:cs typeface="Arial" panose="020B0604020202020204" pitchFamily="34" charset="0"/>
              </a:rPr>
              <a:t>Identify the high risk points e.g. transition from primary to secondary school</a:t>
            </a:r>
          </a:p>
          <a:p>
            <a:pPr marL="651510" lvl="1" indent="-285750">
              <a:buFont typeface="Wingdings" panose="05000000000000000000" pitchFamily="2" charset="2"/>
              <a:buChar char="§"/>
            </a:pPr>
            <a:r>
              <a:rPr lang="en-GB" sz="1600" dirty="0" smtClean="0">
                <a:latin typeface="Arial" panose="020B0604020202020204" pitchFamily="34" charset="0"/>
                <a:cs typeface="Arial" panose="020B0604020202020204" pitchFamily="34" charset="0"/>
              </a:rPr>
              <a:t>Fund early intervention activities and building resilience</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Agree clear access points to specialist educational provision outreach or short term placement</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Agree the thresholds to treatment with health specialist &amp; crisis care</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Develop CDP programme for schools</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Clarify the roles of health professions within the districts, including school nurses, mental health nurses funded by CCG’s, CAHMS tiers 3 &amp; 4</a:t>
            </a:r>
          </a:p>
          <a:p>
            <a:pPr marL="342900" indent="-342900">
              <a:buFont typeface="+mj-lt"/>
              <a:buAutoNum type="arabicPeriod"/>
            </a:pPr>
            <a:r>
              <a:rPr lang="en-GB" sz="1800" dirty="0" smtClean="0">
                <a:latin typeface="Arial" panose="020B0604020202020204" pitchFamily="34" charset="0"/>
                <a:cs typeface="Arial" panose="020B0604020202020204" pitchFamily="34" charset="0"/>
              </a:rPr>
              <a:t>Identify good quality voluntary sector organisations to provide direct support to young people e.g. </a:t>
            </a:r>
            <a:r>
              <a:rPr lang="en-GB" sz="1800" dirty="0" err="1" smtClean="0">
                <a:latin typeface="Arial" panose="020B0604020202020204" pitchFamily="34" charset="0"/>
                <a:cs typeface="Arial" panose="020B0604020202020204" pitchFamily="34" charset="0"/>
              </a:rPr>
              <a:t>HeadMeds</a:t>
            </a:r>
            <a:r>
              <a:rPr lang="en-GB" sz="1800" dirty="0" smtClean="0">
                <a:latin typeface="Arial" panose="020B0604020202020204" pitchFamily="34" charset="0"/>
                <a:cs typeface="Arial" panose="020B0604020202020204" pitchFamily="34" charset="0"/>
              </a:rPr>
              <a:t>, </a:t>
            </a:r>
            <a:r>
              <a:rPr lang="en-GB" sz="1800" dirty="0" err="1" smtClean="0">
                <a:latin typeface="Arial" panose="020B0604020202020204" pitchFamily="34" charset="0"/>
                <a:cs typeface="Arial" panose="020B0604020202020204" pitchFamily="34" charset="0"/>
              </a:rPr>
              <a:t>YouthNET</a:t>
            </a:r>
            <a:r>
              <a:rPr lang="en-GB" sz="1800" dirty="0" smtClean="0">
                <a:latin typeface="Arial" panose="020B0604020202020204" pitchFamily="34" charset="0"/>
                <a:cs typeface="Arial" panose="020B0604020202020204" pitchFamily="34" charset="0"/>
              </a:rPr>
              <a:t>, Mind Full</a:t>
            </a: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2354122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7713" y="2204864"/>
            <a:ext cx="8233343" cy="2185214"/>
          </a:xfrm>
          <a:prstGeom prst="rect">
            <a:avLst/>
          </a:prstGeom>
          <a:noFill/>
        </p:spPr>
        <p:txBody>
          <a:bodyPr wrap="none" rtlCol="0">
            <a:spAutoFit/>
          </a:bodyPr>
          <a:lstStyle/>
          <a:p>
            <a:pPr algn="ctr"/>
            <a:r>
              <a:rPr lang="en-GB" sz="2400" dirty="0" smtClean="0">
                <a:latin typeface="Arial" panose="020B0604020202020204" pitchFamily="34" charset="0"/>
                <a:cs typeface="Arial" panose="020B0604020202020204" pitchFamily="34" charset="0"/>
              </a:rPr>
              <a:t>National Context, the Local Authorities role in </a:t>
            </a:r>
          </a:p>
          <a:p>
            <a:pPr algn="ctr"/>
            <a:r>
              <a:rPr lang="en-GB" sz="2400" dirty="0" smtClean="0">
                <a:latin typeface="Arial" panose="020B0604020202020204" pitchFamily="34" charset="0"/>
                <a:cs typeface="Arial" panose="020B0604020202020204" pitchFamily="34" charset="0"/>
              </a:rPr>
              <a:t>supporting young people with Health Needs and next steps</a:t>
            </a:r>
          </a:p>
          <a:p>
            <a:pPr algn="ctr"/>
            <a:endParaRPr lang="en-GB" sz="2400" dirty="0">
              <a:latin typeface="Arial" panose="020B0604020202020204" pitchFamily="34" charset="0"/>
              <a:cs typeface="Arial" panose="020B0604020202020204" pitchFamily="34" charset="0"/>
            </a:endParaRPr>
          </a:p>
          <a:p>
            <a:pPr algn="ctr"/>
            <a:r>
              <a:rPr lang="en-GB" sz="2400" dirty="0" smtClean="0">
                <a:latin typeface="Arial" panose="020B0604020202020204" pitchFamily="34" charset="0"/>
                <a:cs typeface="Arial" panose="020B0604020202020204" pitchFamily="34" charset="0"/>
              </a:rPr>
              <a:t>Patrick Leeson</a:t>
            </a:r>
          </a:p>
          <a:p>
            <a:pPr algn="ctr"/>
            <a:r>
              <a:rPr lang="en-GB" dirty="0" smtClean="0">
                <a:latin typeface="Arial" panose="020B0604020202020204" pitchFamily="34" charset="0"/>
                <a:cs typeface="Arial" panose="020B0604020202020204" pitchFamily="34" charset="0"/>
              </a:rPr>
              <a:t>Corporate Director</a:t>
            </a:r>
          </a:p>
          <a:p>
            <a:pPr algn="ctr"/>
            <a:r>
              <a:rPr lang="en-GB" dirty="0" smtClean="0">
                <a:latin typeface="Arial" panose="020B0604020202020204" pitchFamily="34" charset="0"/>
                <a:cs typeface="Arial" panose="020B0604020202020204" pitchFamily="34" charset="0"/>
              </a:rPr>
              <a:t>Education and Young People’s Services</a:t>
            </a:r>
            <a:endParaRPr lang="en-GB"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850341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smtClean="0">
                <a:latin typeface="Arial" panose="020B0604020202020204" pitchFamily="34" charset="0"/>
                <a:cs typeface="Arial" panose="020B0604020202020204" pitchFamily="34" charset="0"/>
              </a:rPr>
              <a:t>National Context: Supporting pupils at School with Medical Conditions</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44758" y="2276872"/>
            <a:ext cx="8229600" cy="3581752"/>
          </a:xfrm>
        </p:spPr>
        <p:txBody>
          <a:bodyPr>
            <a:normAutofit/>
          </a:bodyPr>
          <a:lstStyle/>
          <a:p>
            <a:pPr marL="0" indent="0">
              <a:buNone/>
            </a:pPr>
            <a:r>
              <a:rPr lang="en-GB" sz="1800" dirty="0" smtClean="0">
                <a:latin typeface="Arial" panose="020B0604020202020204" pitchFamily="34" charset="0"/>
                <a:cs typeface="Arial" panose="020B0604020202020204" pitchFamily="34" charset="0"/>
              </a:rPr>
              <a:t>The governing body must ensure that arrangements are in place to support learners with medical conditions. In doing so, they should ensure that such children and young people can access and enjoy the same opportunities as any other child. Children and young people are entitled to a full education and have the same rights of admission to school as any other child. (Section 10 of the Children &amp; Families Act 2014)</a:t>
            </a:r>
          </a:p>
          <a:p>
            <a:pPr marL="0" indent="0">
              <a:buNone/>
            </a:pP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596027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983832"/>
          </a:xfrm>
        </p:spPr>
        <p:txBody>
          <a:bodyPr>
            <a:normAutofit lnSpcReduction="10000"/>
          </a:bodyPr>
          <a:lstStyle/>
          <a:p>
            <a:pPr marL="0" indent="0">
              <a:buNone/>
            </a:pPr>
            <a:r>
              <a:rPr lang="en-GB" sz="2000" dirty="0" smtClean="0">
                <a:solidFill>
                  <a:schemeClr val="tx2"/>
                </a:solidFill>
                <a:latin typeface="Arial" panose="020B0604020202020204" pitchFamily="34" charset="0"/>
                <a:cs typeface="Arial" panose="020B0604020202020204" pitchFamily="34" charset="0"/>
              </a:rPr>
              <a:t>Governing bodies therefore need to</a:t>
            </a:r>
            <a:r>
              <a:rPr lang="en-GB" sz="2000" dirty="0" smtClean="0">
                <a:latin typeface="Arial" panose="020B0604020202020204" pitchFamily="34" charset="0"/>
                <a:cs typeface="Arial" panose="020B0604020202020204" pitchFamily="34" charset="0"/>
              </a:rPr>
              <a:t>:</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Ensure the focus is on the needs of each individual child/young person and how this impacts school life</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Make arrangements to give parents and pupils confidence in the school’s ability to support the child/young person</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Understand how medical conditions impact on a child/young persons ability to learn</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Ensure staff are properly trained to support learners needs</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Develop a policy for supporting learners with medical conditions that is reviewed regularly and is available to parents &amp; staff</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Have a named person who has the overall responsibility for policy implementation</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Ensure the school policy covers the role of Individual </a:t>
            </a:r>
            <a:r>
              <a:rPr lang="en-GB" sz="1800" dirty="0">
                <a:latin typeface="Arial" panose="020B0604020202020204" pitchFamily="34" charset="0"/>
                <a:cs typeface="Arial" panose="020B0604020202020204" pitchFamily="34" charset="0"/>
              </a:rPr>
              <a:t>H</a:t>
            </a:r>
            <a:r>
              <a:rPr lang="en-GB" sz="1800" dirty="0" smtClean="0">
                <a:latin typeface="Arial" panose="020B0604020202020204" pitchFamily="34" charset="0"/>
                <a:cs typeface="Arial" panose="020B0604020202020204" pitchFamily="34" charset="0"/>
              </a:rPr>
              <a:t>ealthcare </a:t>
            </a:r>
            <a:r>
              <a:rPr lang="en-GB" sz="1800" dirty="0">
                <a:latin typeface="Arial" panose="020B0604020202020204" pitchFamily="34" charset="0"/>
                <a:cs typeface="Arial" panose="020B0604020202020204" pitchFamily="34" charset="0"/>
              </a:rPr>
              <a:t>P</a:t>
            </a:r>
            <a:r>
              <a:rPr lang="en-GB" sz="1800" dirty="0" smtClean="0">
                <a:latin typeface="Arial" panose="020B0604020202020204" pitchFamily="34" charset="0"/>
                <a:cs typeface="Arial" panose="020B0604020202020204" pitchFamily="34" charset="0"/>
              </a:rPr>
              <a:t>lans, which are reviewed at least annually</a:t>
            </a:r>
          </a:p>
          <a:p>
            <a:pPr marL="457200" indent="-457200">
              <a:buFont typeface="+mj-lt"/>
              <a:buAutoNum type="arabicPeriod"/>
            </a:pPr>
            <a:r>
              <a:rPr lang="en-GB" sz="1800" dirty="0" smtClean="0">
                <a:latin typeface="Arial" panose="020B0604020202020204" pitchFamily="34" charset="0"/>
                <a:cs typeface="Arial" panose="020B0604020202020204" pitchFamily="34" charset="0"/>
              </a:rPr>
              <a:t>Monitor the development and implementation of the school’s policies, plan procedures &amp; systems </a:t>
            </a:r>
            <a:br>
              <a:rPr lang="en-GB" sz="1800" dirty="0" smtClean="0">
                <a:latin typeface="Arial" panose="020B0604020202020204" pitchFamily="34" charset="0"/>
                <a:cs typeface="Arial" panose="020B0604020202020204" pitchFamily="34" charset="0"/>
              </a:rPr>
            </a:b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353350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000" dirty="0" smtClean="0">
                <a:latin typeface="Arial" panose="020B0604020202020204" pitchFamily="34" charset="0"/>
                <a:cs typeface="Arial" panose="020B0604020202020204" pitchFamily="34" charset="0"/>
              </a:rPr>
              <a:t>What does Ofsted say? Pupils with Medical Needs – Jan 2014</a:t>
            </a:r>
            <a:endParaRPr lang="en-GB" sz="2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1800" dirty="0" smtClean="0">
                <a:latin typeface="Arial" panose="020B0604020202020204" pitchFamily="34" charset="0"/>
                <a:cs typeface="Arial" panose="020B0604020202020204" pitchFamily="34" charset="0"/>
              </a:rPr>
              <a:t>Schools may identify what they are doing to support pupils with chronic and long term medical needs in their self evaluation.</a:t>
            </a:r>
          </a:p>
          <a:p>
            <a:pPr marL="0" indent="0">
              <a:buNone/>
            </a:pPr>
            <a:endParaRPr lang="en-GB" sz="1800" dirty="0">
              <a:latin typeface="Arial" panose="020B0604020202020204" pitchFamily="34" charset="0"/>
              <a:cs typeface="Arial" panose="020B0604020202020204" pitchFamily="34" charset="0"/>
            </a:endParaRP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Pupils with particular medical needs may be vulnerable with regards to their</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Achievement</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Behaviour</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Safety</a:t>
            </a:r>
          </a:p>
          <a:p>
            <a:pP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Spiritual, moral, social &amp; cultural development</a:t>
            </a:r>
          </a:p>
          <a:p>
            <a:pPr marL="0" indent="0">
              <a:buNone/>
            </a:pPr>
            <a:endParaRPr lang="en-GB" sz="1800" dirty="0">
              <a:latin typeface="Arial" panose="020B0604020202020204" pitchFamily="34" charset="0"/>
              <a:cs typeface="Arial" panose="020B0604020202020204" pitchFamily="34" charset="0"/>
            </a:endParaRPr>
          </a:p>
          <a:p>
            <a:pPr marL="0" indent="0">
              <a:buNone/>
            </a:pPr>
            <a:r>
              <a:rPr lang="en-GB" sz="1800" dirty="0" smtClean="0">
                <a:latin typeface="Arial" panose="020B0604020202020204" pitchFamily="34" charset="0"/>
                <a:cs typeface="Arial" panose="020B0604020202020204" pitchFamily="34" charset="0"/>
              </a:rPr>
              <a:t>Attendance data could be a good starting point for establishing the effectiveness of a school’s support for this vulnerable group of pupils</a:t>
            </a: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200449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268760"/>
            <a:ext cx="8229600" cy="4389120"/>
          </a:xfrm>
        </p:spPr>
        <p:txBody>
          <a:bodyPr>
            <a:normAutofit/>
          </a:bodyPr>
          <a:lstStyle/>
          <a:p>
            <a:pPr marL="0" indent="0">
              <a:buNone/>
            </a:pPr>
            <a:r>
              <a:rPr lang="en-GB" sz="2000" dirty="0">
                <a:solidFill>
                  <a:schemeClr val="tx2"/>
                </a:solidFill>
                <a:latin typeface="Arial" panose="020B0604020202020204" pitchFamily="34" charset="0"/>
                <a:cs typeface="Arial" panose="020B0604020202020204" pitchFamily="34" charset="0"/>
              </a:rPr>
              <a:t>Without </a:t>
            </a:r>
            <a:r>
              <a:rPr lang="en-GB" sz="2000" dirty="0" smtClean="0">
                <a:solidFill>
                  <a:schemeClr val="tx2"/>
                </a:solidFill>
                <a:latin typeface="Arial" panose="020B0604020202020204" pitchFamily="34" charset="0"/>
                <a:cs typeface="Arial" panose="020B0604020202020204" pitchFamily="34" charset="0"/>
              </a:rPr>
              <a:t>successful </a:t>
            </a:r>
            <a:r>
              <a:rPr lang="en-GB" sz="2000" dirty="0">
                <a:solidFill>
                  <a:schemeClr val="tx2"/>
                </a:solidFill>
                <a:latin typeface="Arial" panose="020B0604020202020204" pitchFamily="34" charset="0"/>
                <a:cs typeface="Arial" panose="020B0604020202020204" pitchFamily="34" charset="0"/>
              </a:rPr>
              <a:t>e</a:t>
            </a:r>
            <a:r>
              <a:rPr lang="en-GB" sz="2000" dirty="0" smtClean="0">
                <a:solidFill>
                  <a:schemeClr val="tx2"/>
                </a:solidFill>
                <a:latin typeface="Arial" panose="020B0604020202020204" pitchFamily="34" charset="0"/>
                <a:cs typeface="Arial" panose="020B0604020202020204" pitchFamily="34" charset="0"/>
              </a:rPr>
              <a:t>arly </a:t>
            </a:r>
            <a:r>
              <a:rPr lang="en-GB" sz="2000" dirty="0">
                <a:solidFill>
                  <a:schemeClr val="tx2"/>
                </a:solidFill>
                <a:latin typeface="Arial" panose="020B0604020202020204" pitchFamily="34" charset="0"/>
                <a:cs typeface="Arial" panose="020B0604020202020204" pitchFamily="34" charset="0"/>
              </a:rPr>
              <a:t>i</a:t>
            </a:r>
            <a:r>
              <a:rPr lang="en-GB" sz="2000" dirty="0" smtClean="0">
                <a:solidFill>
                  <a:schemeClr val="tx2"/>
                </a:solidFill>
                <a:latin typeface="Arial" panose="020B0604020202020204" pitchFamily="34" charset="0"/>
                <a:cs typeface="Arial" panose="020B0604020202020204" pitchFamily="34" charset="0"/>
              </a:rPr>
              <a:t>ntervention</a:t>
            </a:r>
            <a:r>
              <a:rPr lang="en-GB" sz="2000" dirty="0">
                <a:solidFill>
                  <a:schemeClr val="tx2"/>
                </a:solidFill>
                <a:latin typeface="Arial" panose="020B0604020202020204" pitchFamily="34" charset="0"/>
                <a:cs typeface="Arial" panose="020B0604020202020204" pitchFamily="34" charset="0"/>
              </a:rPr>
              <a:t>, children and young people with medical conditions face significant barriers to fulfilling their aspirations due to</a:t>
            </a:r>
            <a:r>
              <a:rPr lang="en-GB" sz="2000" dirty="0" smtClean="0">
                <a:solidFill>
                  <a:schemeClr val="tx2"/>
                </a:solidFill>
                <a:latin typeface="Arial" panose="020B0604020202020204" pitchFamily="34" charset="0"/>
                <a:cs typeface="Arial" panose="020B0604020202020204" pitchFamily="34" charset="0"/>
              </a:rPr>
              <a:t>:</a:t>
            </a:r>
          </a:p>
          <a:p>
            <a:r>
              <a:rPr lang="en-GB" sz="1800" dirty="0" smtClean="0">
                <a:latin typeface="Arial" panose="020B0604020202020204" pitchFamily="34" charset="0"/>
                <a:cs typeface="Arial" panose="020B0604020202020204" pitchFamily="34" charset="0"/>
              </a:rPr>
              <a:t>Low educational attainment</a:t>
            </a:r>
          </a:p>
          <a:p>
            <a:r>
              <a:rPr lang="en-GB" sz="1800" dirty="0" smtClean="0">
                <a:latin typeface="Arial" panose="020B0604020202020204" pitchFamily="34" charset="0"/>
                <a:cs typeface="Arial" panose="020B0604020202020204" pitchFamily="34" charset="0"/>
              </a:rPr>
              <a:t>High risk of NEET</a:t>
            </a:r>
          </a:p>
          <a:p>
            <a:r>
              <a:rPr lang="en-GB" sz="1800" dirty="0" smtClean="0">
                <a:latin typeface="Arial" panose="020B0604020202020204" pitchFamily="34" charset="0"/>
                <a:cs typeface="Arial" panose="020B0604020202020204" pitchFamily="34" charset="0"/>
              </a:rPr>
              <a:t>Poor employability</a:t>
            </a:r>
          </a:p>
          <a:p>
            <a:r>
              <a:rPr lang="en-GB" sz="1800" dirty="0" smtClean="0">
                <a:latin typeface="Arial" panose="020B0604020202020204" pitchFamily="34" charset="0"/>
                <a:cs typeface="Arial" panose="020B0604020202020204" pitchFamily="34" charset="0"/>
              </a:rPr>
              <a:t>Poor levels of social interaction and participation</a:t>
            </a:r>
          </a:p>
          <a:p>
            <a:r>
              <a:rPr lang="en-GB" sz="1800" dirty="0" smtClean="0">
                <a:latin typeface="Arial" panose="020B0604020202020204" pitchFamily="34" charset="0"/>
                <a:cs typeface="Arial" panose="020B0604020202020204" pitchFamily="34" charset="0"/>
              </a:rPr>
              <a:t>Increased health risk behaviours</a:t>
            </a:r>
          </a:p>
          <a:p>
            <a:r>
              <a:rPr lang="en-GB" sz="1800" dirty="0" smtClean="0">
                <a:latin typeface="Arial" panose="020B0604020202020204" pitchFamily="34" charset="0"/>
                <a:cs typeface="Arial" panose="020B0604020202020204" pitchFamily="34" charset="0"/>
              </a:rPr>
              <a:t>Increased risk of mental health problems</a:t>
            </a:r>
            <a:endParaRPr lang="en-GB" sz="1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1663923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latin typeface="Arial" panose="020B0604020202020204" pitchFamily="34" charset="0"/>
                <a:cs typeface="Arial" panose="020B0604020202020204" pitchFamily="34" charset="0"/>
              </a:rPr>
              <a:t>Early Help and Preventative Services for Mental Health Needs</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sz="1800" dirty="0" smtClean="0">
                <a:latin typeface="Arial" panose="020B0604020202020204" pitchFamily="34" charset="0"/>
                <a:cs typeface="Arial" panose="020B0604020202020204" pitchFamily="34" charset="0"/>
              </a:rPr>
              <a:t>25% - 50% of all adult mental health problems are preventable by intervention in childhood or adolescence</a:t>
            </a:r>
          </a:p>
          <a:p>
            <a:r>
              <a:rPr lang="en-GB" sz="1800" dirty="0" smtClean="0">
                <a:latin typeface="Arial" panose="020B0604020202020204" pitchFamily="34" charset="0"/>
                <a:cs typeface="Arial" panose="020B0604020202020204" pitchFamily="34" charset="0"/>
              </a:rPr>
              <a:t>856,000 young people suffer from a diagnosable mental health problem, this equates to 3 children in every classroom. Almost 75% of these young people get no treatment due to extensive waiting lists or the absence of services altogether</a:t>
            </a:r>
          </a:p>
          <a:p>
            <a:r>
              <a:rPr lang="en-GB" sz="1800" dirty="0" smtClean="0">
                <a:latin typeface="Arial" panose="020B0604020202020204" pitchFamily="34" charset="0"/>
                <a:cs typeface="Arial" panose="020B0604020202020204" pitchFamily="34" charset="0"/>
              </a:rPr>
              <a:t>In Kent over 80% of learners who access the current Health Needs Service have a mental health related diagnosis</a:t>
            </a:r>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237232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3209" y="1268760"/>
            <a:ext cx="7877223" cy="400110"/>
          </a:xfrm>
          <a:prstGeom prst="rect">
            <a:avLst/>
          </a:prstGeom>
          <a:noFill/>
        </p:spPr>
        <p:txBody>
          <a:bodyPr wrap="square" rtlCol="0">
            <a:spAutoFit/>
          </a:bodyPr>
          <a:lstStyle/>
          <a:p>
            <a:pPr algn="ctr"/>
            <a:r>
              <a:rPr lang="en-GB" sz="2000" dirty="0" smtClean="0">
                <a:solidFill>
                  <a:schemeClr val="tx2"/>
                </a:solidFill>
                <a:latin typeface="Arial" panose="020B0604020202020204" pitchFamily="34" charset="0"/>
                <a:cs typeface="Arial" panose="020B0604020202020204" pitchFamily="34" charset="0"/>
              </a:rPr>
              <a:t>Delivery Structure for the Health Needs Education Service</a:t>
            </a:r>
            <a:endParaRPr lang="en-GB" sz="2000" dirty="0">
              <a:solidFill>
                <a:schemeClr val="tx2"/>
              </a:solidFill>
              <a:latin typeface="Arial" panose="020B0604020202020204" pitchFamily="34" charset="0"/>
              <a:cs typeface="Arial" panose="020B0604020202020204" pitchFamily="34" charset="0"/>
            </a:endParaRPr>
          </a:p>
        </p:txBody>
      </p:sp>
      <p:sp>
        <p:nvSpPr>
          <p:cNvPr id="5" name="TextBox 4"/>
          <p:cNvSpPr txBox="1"/>
          <p:nvPr/>
        </p:nvSpPr>
        <p:spPr>
          <a:xfrm>
            <a:off x="1655676" y="1979548"/>
            <a:ext cx="5904656" cy="369332"/>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dirty="0" smtClean="0">
                <a:latin typeface="Arial" panose="020B0604020202020204" pitchFamily="34" charset="0"/>
                <a:cs typeface="Arial" panose="020B0604020202020204" pitchFamily="34" charset="0"/>
              </a:rPr>
              <a:t>Medical needs out reach service</a:t>
            </a:r>
          </a:p>
        </p:txBody>
      </p:sp>
      <p:sp>
        <p:nvSpPr>
          <p:cNvPr id="6" name="Rectangle 5"/>
          <p:cNvSpPr/>
          <p:nvPr/>
        </p:nvSpPr>
        <p:spPr>
          <a:xfrm>
            <a:off x="1655675" y="5326575"/>
            <a:ext cx="5904655" cy="369332"/>
          </a:xfrm>
          <a:prstGeom prst="rect">
            <a:avLst/>
          </a:prstGeom>
          <a:solidFill>
            <a:schemeClr val="accent2"/>
          </a:solidFill>
          <a:scene3d>
            <a:camera prst="orthographicFront"/>
            <a:lightRig rig="threePt" dir="t"/>
          </a:scene3d>
          <a:sp3d>
            <a:bevelT w="165100" prst="coolSlant"/>
          </a:sp3d>
        </p:spPr>
        <p:txBody>
          <a:bodyPr wrap="square">
            <a:spAutoFit/>
          </a:bodyPr>
          <a:lstStyle/>
          <a:p>
            <a:pPr lvl="0" algn="ctr"/>
            <a:r>
              <a:rPr lang="en-GB" dirty="0" smtClean="0">
                <a:solidFill>
                  <a:prstClr val="black"/>
                </a:solidFill>
                <a:latin typeface="Arial" panose="020B0604020202020204" pitchFamily="34" charset="0"/>
                <a:cs typeface="Arial" panose="020B0604020202020204" pitchFamily="34" charset="0"/>
              </a:rPr>
              <a:t>Virtual </a:t>
            </a:r>
            <a:r>
              <a:rPr lang="en-GB" dirty="0">
                <a:solidFill>
                  <a:prstClr val="black"/>
                </a:solidFill>
                <a:latin typeface="Arial" panose="020B0604020202020204" pitchFamily="34" charset="0"/>
                <a:cs typeface="Arial" panose="020B0604020202020204" pitchFamily="34" charset="0"/>
              </a:rPr>
              <a:t>academy</a:t>
            </a:r>
          </a:p>
        </p:txBody>
      </p:sp>
      <p:sp>
        <p:nvSpPr>
          <p:cNvPr id="7" name="Rectangle 6"/>
          <p:cNvSpPr/>
          <p:nvPr/>
        </p:nvSpPr>
        <p:spPr>
          <a:xfrm>
            <a:off x="1655676" y="2627620"/>
            <a:ext cx="5904655" cy="369332"/>
          </a:xfrm>
          <a:prstGeom prst="rect">
            <a:avLst/>
          </a:prstGeom>
          <a:solidFill>
            <a:schemeClr val="accent2"/>
          </a:solidFill>
          <a:scene3d>
            <a:camera prst="orthographicFront"/>
            <a:lightRig rig="threePt" dir="t"/>
          </a:scene3d>
          <a:sp3d>
            <a:bevelT w="165100" prst="coolSlant"/>
          </a:sp3d>
        </p:spPr>
        <p:txBody>
          <a:bodyPr wrap="square">
            <a:spAutoFit/>
          </a:bodyPr>
          <a:lstStyle/>
          <a:p>
            <a:pPr lvl="0" algn="ctr"/>
            <a:r>
              <a:rPr lang="en-GB" dirty="0" smtClean="0">
                <a:solidFill>
                  <a:prstClr val="black"/>
                </a:solidFill>
                <a:latin typeface="Arial" panose="020B0604020202020204" pitchFamily="34" charset="0"/>
                <a:cs typeface="Arial" panose="020B0604020202020204" pitchFamily="34" charset="0"/>
              </a:rPr>
              <a:t>Mental Health Pupil Referral unit and 6 resourced bases</a:t>
            </a:r>
            <a:endParaRPr lang="en-GB" dirty="0">
              <a:solidFill>
                <a:prstClr val="black"/>
              </a:solidFill>
              <a:latin typeface="Arial" panose="020B0604020202020204" pitchFamily="34" charset="0"/>
              <a:cs typeface="Arial" panose="020B0604020202020204" pitchFamily="34" charset="0"/>
            </a:endParaRPr>
          </a:p>
        </p:txBody>
      </p:sp>
      <p:sp>
        <p:nvSpPr>
          <p:cNvPr id="8" name="Rectangle 7"/>
          <p:cNvSpPr/>
          <p:nvPr/>
        </p:nvSpPr>
        <p:spPr>
          <a:xfrm>
            <a:off x="1655676" y="4715852"/>
            <a:ext cx="5904656" cy="369332"/>
          </a:xfrm>
          <a:prstGeom prst="rect">
            <a:avLst/>
          </a:prstGeom>
          <a:solidFill>
            <a:schemeClr val="accent2"/>
          </a:solidFill>
          <a:scene3d>
            <a:camera prst="orthographicFront"/>
            <a:lightRig rig="threePt" dir="t"/>
          </a:scene3d>
          <a:sp3d>
            <a:bevelT w="165100" prst="coolSlant"/>
          </a:sp3d>
        </p:spPr>
        <p:txBody>
          <a:bodyPr wrap="square">
            <a:spAutoFit/>
          </a:bodyPr>
          <a:lstStyle/>
          <a:p>
            <a:pPr lvl="0" algn="ctr"/>
            <a:r>
              <a:rPr lang="en-GB" dirty="0">
                <a:solidFill>
                  <a:prstClr val="black"/>
                </a:solidFill>
                <a:latin typeface="Arial" panose="020B0604020202020204" pitchFamily="34" charset="0"/>
                <a:cs typeface="Arial" panose="020B0604020202020204" pitchFamily="34" charset="0"/>
              </a:rPr>
              <a:t>Up to 120 placements plus out reach</a:t>
            </a:r>
          </a:p>
        </p:txBody>
      </p:sp>
      <p:sp>
        <p:nvSpPr>
          <p:cNvPr id="9" name="TextBox 8"/>
          <p:cNvSpPr txBox="1"/>
          <p:nvPr/>
        </p:nvSpPr>
        <p:spPr>
          <a:xfrm>
            <a:off x="323528" y="3209148"/>
            <a:ext cx="1352846" cy="1169551"/>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sz="1400" dirty="0" smtClean="0">
                <a:latin typeface="Arial" panose="020B0604020202020204" pitchFamily="34" charset="0"/>
                <a:cs typeface="Arial" panose="020B0604020202020204" pitchFamily="34" charset="0"/>
              </a:rPr>
              <a:t>Dartford/  Gravesham – TBC</a:t>
            </a:r>
          </a:p>
          <a:p>
            <a:pPr algn="ctr"/>
            <a:endParaRPr lang="en-GB" sz="1400" dirty="0" smtClean="0">
              <a:latin typeface="Arial" panose="020B0604020202020204" pitchFamily="34" charset="0"/>
              <a:cs typeface="Arial" panose="020B0604020202020204" pitchFamily="34" charset="0"/>
            </a:endParaRPr>
          </a:p>
          <a:p>
            <a:pPr algn="ctr"/>
            <a:endParaRPr lang="en-GB" sz="1400" dirty="0">
              <a:latin typeface="Arial" panose="020B0604020202020204" pitchFamily="34" charset="0"/>
              <a:cs typeface="Arial" panose="020B0604020202020204" pitchFamily="34" charset="0"/>
            </a:endParaRPr>
          </a:p>
        </p:txBody>
      </p:sp>
      <p:sp>
        <p:nvSpPr>
          <p:cNvPr id="10" name="TextBox 9"/>
          <p:cNvSpPr txBox="1"/>
          <p:nvPr/>
        </p:nvSpPr>
        <p:spPr>
          <a:xfrm>
            <a:off x="1763688" y="3209148"/>
            <a:ext cx="1296143" cy="1169551"/>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sz="1400" dirty="0" smtClean="0">
                <a:latin typeface="Arial" panose="020B0604020202020204" pitchFamily="34" charset="0"/>
                <a:cs typeface="Arial" panose="020B0604020202020204" pitchFamily="34" charset="0"/>
              </a:rPr>
              <a:t>Maidstone, Tonbridge &amp; </a:t>
            </a:r>
            <a:r>
              <a:rPr lang="en-GB" sz="1400" dirty="0" err="1" smtClean="0">
                <a:latin typeface="Arial" panose="020B0604020202020204" pitchFamily="34" charset="0"/>
                <a:cs typeface="Arial" panose="020B0604020202020204" pitchFamily="34" charset="0"/>
              </a:rPr>
              <a:t>Malling</a:t>
            </a:r>
            <a:r>
              <a:rPr lang="en-GB" sz="1400" dirty="0" smtClean="0">
                <a:latin typeface="Arial" panose="020B0604020202020204" pitchFamily="34" charset="0"/>
                <a:cs typeface="Arial" panose="020B0604020202020204" pitchFamily="34" charset="0"/>
              </a:rPr>
              <a:t> – </a:t>
            </a:r>
            <a:r>
              <a:rPr lang="en-GB" sz="1400" dirty="0" err="1" smtClean="0">
                <a:latin typeface="Arial" panose="020B0604020202020204" pitchFamily="34" charset="0"/>
                <a:cs typeface="Arial" panose="020B0604020202020204" pitchFamily="34" charset="0"/>
              </a:rPr>
              <a:t>Leybourne</a:t>
            </a:r>
            <a:endParaRPr lang="en-GB" sz="1400" dirty="0" smtClean="0">
              <a:latin typeface="Arial" panose="020B0604020202020204" pitchFamily="34" charset="0"/>
              <a:cs typeface="Arial" panose="020B0604020202020204" pitchFamily="34" charset="0"/>
            </a:endParaRPr>
          </a:p>
          <a:p>
            <a:pPr algn="ctr"/>
            <a:endParaRPr lang="en-GB" sz="1400" dirty="0">
              <a:latin typeface="Arial" panose="020B0604020202020204" pitchFamily="34" charset="0"/>
              <a:cs typeface="Arial" panose="020B0604020202020204" pitchFamily="34" charset="0"/>
            </a:endParaRPr>
          </a:p>
        </p:txBody>
      </p:sp>
      <p:sp>
        <p:nvSpPr>
          <p:cNvPr id="11" name="TextBox 10"/>
          <p:cNvSpPr txBox="1"/>
          <p:nvPr/>
        </p:nvSpPr>
        <p:spPr>
          <a:xfrm>
            <a:off x="3131840" y="3203684"/>
            <a:ext cx="1368153" cy="1169551"/>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sz="1400" dirty="0" smtClean="0">
                <a:latin typeface="Arial" panose="020B0604020202020204" pitchFamily="34" charset="0"/>
                <a:cs typeface="Arial" panose="020B0604020202020204" pitchFamily="34" charset="0"/>
              </a:rPr>
              <a:t>Canterbury &amp; Swale – Parkside Primary School</a:t>
            </a:r>
            <a:endParaRPr lang="en-GB" sz="1400" dirty="0">
              <a:latin typeface="Arial" panose="020B0604020202020204" pitchFamily="34" charset="0"/>
              <a:cs typeface="Arial" panose="020B0604020202020204" pitchFamily="34" charset="0"/>
            </a:endParaRPr>
          </a:p>
        </p:txBody>
      </p:sp>
      <p:sp>
        <p:nvSpPr>
          <p:cNvPr id="12" name="TextBox 11"/>
          <p:cNvSpPr txBox="1"/>
          <p:nvPr/>
        </p:nvSpPr>
        <p:spPr>
          <a:xfrm>
            <a:off x="4572000" y="3203684"/>
            <a:ext cx="1224136" cy="1169551"/>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sz="1400" dirty="0" smtClean="0">
                <a:latin typeface="Arial" panose="020B0604020202020204" pitchFamily="34" charset="0"/>
                <a:cs typeface="Arial" panose="020B0604020202020204" pitchFamily="34" charset="0"/>
              </a:rPr>
              <a:t>Thanet &amp; Dover – </a:t>
            </a:r>
            <a:r>
              <a:rPr lang="en-GB" sz="1400" dirty="0" err="1" smtClean="0">
                <a:latin typeface="Arial" panose="020B0604020202020204" pitchFamily="34" charset="0"/>
                <a:cs typeface="Arial" panose="020B0604020202020204" pitchFamily="34" charset="0"/>
              </a:rPr>
              <a:t>Hartsdown</a:t>
            </a:r>
            <a:r>
              <a:rPr lang="en-GB" sz="1400" dirty="0" smtClean="0">
                <a:latin typeface="Arial" panose="020B0604020202020204" pitchFamily="34" charset="0"/>
                <a:cs typeface="Arial" panose="020B0604020202020204" pitchFamily="34" charset="0"/>
              </a:rPr>
              <a:t> Academy</a:t>
            </a:r>
          </a:p>
          <a:p>
            <a:pPr algn="ctr"/>
            <a:endParaRPr lang="en-GB" sz="1400" dirty="0">
              <a:latin typeface="Arial" panose="020B0604020202020204" pitchFamily="34" charset="0"/>
              <a:cs typeface="Arial" panose="020B0604020202020204" pitchFamily="34" charset="0"/>
            </a:endParaRPr>
          </a:p>
        </p:txBody>
      </p:sp>
      <p:sp>
        <p:nvSpPr>
          <p:cNvPr id="13" name="TextBox 12"/>
          <p:cNvSpPr txBox="1"/>
          <p:nvPr/>
        </p:nvSpPr>
        <p:spPr>
          <a:xfrm>
            <a:off x="5868144" y="3216384"/>
            <a:ext cx="1224136" cy="1169551"/>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sz="1400" dirty="0" err="1" smtClean="0">
                <a:latin typeface="Arial" panose="020B0604020202020204" pitchFamily="34" charset="0"/>
                <a:cs typeface="Arial" panose="020B0604020202020204" pitchFamily="34" charset="0"/>
              </a:rPr>
              <a:t>Shepway</a:t>
            </a:r>
            <a:r>
              <a:rPr lang="en-GB" sz="1400" dirty="0" smtClean="0">
                <a:latin typeface="Arial" panose="020B0604020202020204" pitchFamily="34" charset="0"/>
                <a:cs typeface="Arial" panose="020B0604020202020204" pitchFamily="34" charset="0"/>
              </a:rPr>
              <a:t>/ Ashford – Pent Valley Technology College</a:t>
            </a:r>
            <a:endParaRPr lang="en-GB" sz="1400" dirty="0">
              <a:latin typeface="Arial" panose="020B0604020202020204" pitchFamily="34" charset="0"/>
              <a:cs typeface="Arial" panose="020B0604020202020204" pitchFamily="34" charset="0"/>
            </a:endParaRPr>
          </a:p>
        </p:txBody>
      </p:sp>
      <p:sp>
        <p:nvSpPr>
          <p:cNvPr id="14" name="TextBox 13"/>
          <p:cNvSpPr txBox="1"/>
          <p:nvPr/>
        </p:nvSpPr>
        <p:spPr>
          <a:xfrm>
            <a:off x="7164288" y="3203683"/>
            <a:ext cx="1440160" cy="1169551"/>
          </a:xfrm>
          <a:prstGeom prst="rect">
            <a:avLst/>
          </a:prstGeom>
          <a:solidFill>
            <a:schemeClr val="accent2"/>
          </a:solidFill>
          <a:scene3d>
            <a:camera prst="orthographicFront"/>
            <a:lightRig rig="threePt" dir="t"/>
          </a:scene3d>
          <a:sp3d>
            <a:bevelT w="165100" prst="coolSlant"/>
          </a:sp3d>
        </p:spPr>
        <p:txBody>
          <a:bodyPr wrap="square" rtlCol="0">
            <a:spAutoFit/>
          </a:bodyPr>
          <a:lstStyle/>
          <a:p>
            <a:pPr algn="ctr"/>
            <a:r>
              <a:rPr lang="en-GB" sz="1400" dirty="0" smtClean="0">
                <a:latin typeface="Arial" panose="020B0604020202020204" pitchFamily="34" charset="0"/>
                <a:cs typeface="Arial" panose="020B0604020202020204" pitchFamily="34" charset="0"/>
              </a:rPr>
              <a:t>Tunbridge Wells/ Sevenoaks – </a:t>
            </a:r>
            <a:r>
              <a:rPr lang="en-GB" sz="1400" dirty="0" err="1" smtClean="0">
                <a:latin typeface="Arial" panose="020B0604020202020204" pitchFamily="34" charset="0"/>
                <a:cs typeface="Arial" panose="020B0604020202020204" pitchFamily="34" charset="0"/>
              </a:rPr>
              <a:t>Hawkwell</a:t>
            </a:r>
            <a:r>
              <a:rPr lang="en-GB" sz="1400" dirty="0" smtClean="0">
                <a:latin typeface="Arial" panose="020B0604020202020204" pitchFamily="34" charset="0"/>
                <a:cs typeface="Arial" panose="020B0604020202020204" pitchFamily="34" charset="0"/>
              </a:rPr>
              <a:t> Centre</a:t>
            </a:r>
            <a:endParaRPr lang="en-GB" sz="1400" dirty="0">
              <a:latin typeface="Arial" panose="020B0604020202020204" pitchFamily="34" charset="0"/>
              <a:cs typeface="Arial" panose="020B0604020202020204" pitchFamily="34" charset="0"/>
            </a:endParaRP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Tree>
    <p:extLst>
      <p:ext uri="{BB962C8B-B14F-4D97-AF65-F5344CB8AC3E}">
        <p14:creationId xmlns:p14="http://schemas.microsoft.com/office/powerpoint/2010/main" val="301592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241" y="1124744"/>
            <a:ext cx="8229600" cy="936104"/>
          </a:xfrm>
        </p:spPr>
        <p:txBody>
          <a:bodyPr>
            <a:normAutofit/>
          </a:bodyPr>
          <a:lstStyle/>
          <a:p>
            <a:pPr marL="0" indent="0">
              <a:buNone/>
            </a:pPr>
            <a:r>
              <a:rPr lang="en-GB" sz="1800" dirty="0" smtClean="0">
                <a:solidFill>
                  <a:schemeClr val="tx2"/>
                </a:solidFill>
                <a:latin typeface="Arial" panose="020B0604020202020204" pitchFamily="34" charset="0"/>
                <a:cs typeface="Arial" panose="020B0604020202020204" pitchFamily="34" charset="0"/>
              </a:rPr>
              <a:t>A key outcome of this review is to develop effective partnerships with Health Professionals in the new hubs</a:t>
            </a:r>
            <a:endParaRPr lang="en-GB" sz="1800" dirty="0">
              <a:solidFill>
                <a:schemeClr val="tx2"/>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332656"/>
            <a:ext cx="1068505" cy="576942"/>
          </a:xfrm>
          <a:prstGeom prst="rect">
            <a:avLst/>
          </a:prstGeom>
        </p:spPr>
      </p:pic>
      <p:sp>
        <p:nvSpPr>
          <p:cNvPr id="5" name="Oval 4"/>
          <p:cNvSpPr/>
          <p:nvPr/>
        </p:nvSpPr>
        <p:spPr>
          <a:xfrm>
            <a:off x="3527326" y="1700808"/>
            <a:ext cx="2088232"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Arial" panose="020B0604020202020204" pitchFamily="34" charset="0"/>
                <a:cs typeface="Arial" panose="020B0604020202020204" pitchFamily="34" charset="0"/>
              </a:rPr>
              <a:t>Schools</a:t>
            </a:r>
          </a:p>
          <a:p>
            <a:pPr algn="ctr"/>
            <a:r>
              <a:rPr lang="en-GB" sz="1100" dirty="0" smtClean="0">
                <a:latin typeface="Arial" panose="020B0604020202020204" pitchFamily="34" charset="0"/>
                <a:cs typeface="Arial" panose="020B0604020202020204" pitchFamily="34" charset="0"/>
              </a:rPr>
              <a:t>Whole school approach</a:t>
            </a:r>
          </a:p>
          <a:p>
            <a:pPr algn="ctr"/>
            <a:r>
              <a:rPr lang="en-GB" sz="1100" dirty="0" smtClean="0">
                <a:latin typeface="Arial" panose="020B0604020202020204" pitchFamily="34" charset="0"/>
                <a:cs typeface="Arial" panose="020B0604020202020204" pitchFamily="34" charset="0"/>
              </a:rPr>
              <a:t>Individual health care plans &amp; appropriate early help &amp; support</a:t>
            </a:r>
            <a:endParaRPr lang="en-GB" sz="1600" dirty="0">
              <a:latin typeface="Arial" panose="020B0604020202020204" pitchFamily="34" charset="0"/>
              <a:cs typeface="Arial" panose="020B0604020202020204" pitchFamily="34" charset="0"/>
            </a:endParaRPr>
          </a:p>
        </p:txBody>
      </p:sp>
      <p:sp>
        <p:nvSpPr>
          <p:cNvPr id="7" name="Oval 6"/>
          <p:cNvSpPr/>
          <p:nvPr/>
        </p:nvSpPr>
        <p:spPr>
          <a:xfrm>
            <a:off x="6084168" y="4365104"/>
            <a:ext cx="2088232"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Arial" panose="020B0604020202020204" pitchFamily="34" charset="0"/>
                <a:cs typeface="Arial" panose="020B0604020202020204" pitchFamily="34" charset="0"/>
              </a:rPr>
              <a:t>Medical Needs Service</a:t>
            </a:r>
          </a:p>
          <a:p>
            <a:pPr algn="ctr"/>
            <a:r>
              <a:rPr lang="en-GB" sz="1100" dirty="0" smtClean="0">
                <a:latin typeface="Arial" panose="020B0604020202020204" pitchFamily="34" charset="0"/>
                <a:cs typeface="Arial" panose="020B0604020202020204" pitchFamily="34" charset="0"/>
              </a:rPr>
              <a:t>Educational support</a:t>
            </a:r>
          </a:p>
          <a:p>
            <a:pPr algn="ctr"/>
            <a:r>
              <a:rPr lang="en-GB" sz="1100" dirty="0" smtClean="0">
                <a:latin typeface="Arial" panose="020B0604020202020204" pitchFamily="34" charset="0"/>
                <a:cs typeface="Arial" panose="020B0604020202020204" pitchFamily="34" charset="0"/>
              </a:rPr>
              <a:t>Outreach &amp; time limited placements</a:t>
            </a:r>
          </a:p>
          <a:p>
            <a:pPr algn="ctr"/>
            <a:r>
              <a:rPr lang="en-GB" sz="1100" dirty="0" smtClean="0">
                <a:latin typeface="Arial" panose="020B0604020202020204" pitchFamily="34" charset="0"/>
                <a:cs typeface="Arial" panose="020B0604020202020204" pitchFamily="34" charset="0"/>
              </a:rPr>
              <a:t>Treatment with specialists</a:t>
            </a:r>
          </a:p>
          <a:p>
            <a:pPr algn="ctr"/>
            <a:r>
              <a:rPr lang="en-GB" sz="1100" dirty="0" smtClean="0">
                <a:latin typeface="Arial" panose="020B0604020202020204" pitchFamily="34" charset="0"/>
                <a:cs typeface="Arial" panose="020B0604020202020204" pitchFamily="34" charset="0"/>
              </a:rPr>
              <a:t>Referrals </a:t>
            </a:r>
            <a:endParaRPr lang="en-GB" sz="1600" dirty="0">
              <a:latin typeface="Arial" panose="020B0604020202020204" pitchFamily="34" charset="0"/>
              <a:cs typeface="Arial" panose="020B0604020202020204" pitchFamily="34" charset="0"/>
            </a:endParaRPr>
          </a:p>
        </p:txBody>
      </p:sp>
      <p:sp>
        <p:nvSpPr>
          <p:cNvPr id="8" name="Oval 7"/>
          <p:cNvSpPr/>
          <p:nvPr/>
        </p:nvSpPr>
        <p:spPr>
          <a:xfrm>
            <a:off x="971600" y="4365104"/>
            <a:ext cx="2088232" cy="20882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latin typeface="Arial" panose="020B0604020202020204" pitchFamily="34" charset="0"/>
                <a:cs typeface="Arial" panose="020B0604020202020204" pitchFamily="34" charset="0"/>
              </a:rPr>
              <a:t>Health Professionals</a:t>
            </a:r>
          </a:p>
          <a:p>
            <a:pPr algn="ctr"/>
            <a:r>
              <a:rPr lang="en-GB" sz="1100" dirty="0" smtClean="0">
                <a:latin typeface="Arial" panose="020B0604020202020204" pitchFamily="34" charset="0"/>
                <a:cs typeface="Arial" panose="020B0604020202020204" pitchFamily="34" charset="0"/>
              </a:rPr>
              <a:t>Whole school approach</a:t>
            </a:r>
          </a:p>
          <a:p>
            <a:pPr algn="ctr"/>
            <a:r>
              <a:rPr lang="en-GB" sz="1100" dirty="0" smtClean="0">
                <a:latin typeface="Arial" panose="020B0604020202020204" pitchFamily="34" charset="0"/>
                <a:cs typeface="Arial" panose="020B0604020202020204" pitchFamily="34" charset="0"/>
              </a:rPr>
              <a:t>Specialist Service</a:t>
            </a:r>
          </a:p>
          <a:p>
            <a:pPr algn="ctr"/>
            <a:r>
              <a:rPr lang="en-GB" sz="1100" dirty="0" smtClean="0">
                <a:latin typeface="Arial" panose="020B0604020202020204" pitchFamily="34" charset="0"/>
                <a:cs typeface="Arial" panose="020B0604020202020204" pitchFamily="34" charset="0"/>
              </a:rPr>
              <a:t>Crisis Care</a:t>
            </a:r>
            <a:endParaRPr lang="en-GB" sz="1200" dirty="0">
              <a:latin typeface="Arial" panose="020B0604020202020204" pitchFamily="34" charset="0"/>
              <a:cs typeface="Arial" panose="020B0604020202020204" pitchFamily="34" charset="0"/>
            </a:endParaRPr>
          </a:p>
        </p:txBody>
      </p:sp>
      <p:cxnSp>
        <p:nvCxnSpPr>
          <p:cNvPr id="10" name="Straight Connector 9"/>
          <p:cNvCxnSpPr>
            <a:stCxn id="8" idx="7"/>
            <a:endCxn id="5" idx="3"/>
          </p:cNvCxnSpPr>
          <p:nvPr/>
        </p:nvCxnSpPr>
        <p:spPr>
          <a:xfrm flipV="1">
            <a:off x="2754018" y="3483226"/>
            <a:ext cx="1079122" cy="11876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5"/>
            <a:endCxn id="7" idx="1"/>
          </p:cNvCxnSpPr>
          <p:nvPr/>
        </p:nvCxnSpPr>
        <p:spPr>
          <a:xfrm>
            <a:off x="5309744" y="3483226"/>
            <a:ext cx="1080238" cy="11876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7" idx="2"/>
            <a:endCxn id="8" idx="6"/>
          </p:cNvCxnSpPr>
          <p:nvPr/>
        </p:nvCxnSpPr>
        <p:spPr>
          <a:xfrm flipH="1">
            <a:off x="3059832" y="5409220"/>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293579" y="4077072"/>
            <a:ext cx="2556284" cy="1015663"/>
          </a:xfrm>
          <a:prstGeom prst="rect">
            <a:avLst/>
          </a:prstGeom>
          <a:noFill/>
        </p:spPr>
        <p:txBody>
          <a:bodyPr wrap="square" rtlCol="0">
            <a:spAutoFit/>
          </a:bodyPr>
          <a:lstStyle/>
          <a:p>
            <a:pPr algn="ctr"/>
            <a:r>
              <a:rPr lang="en-GB" sz="2000" dirty="0" smtClean="0">
                <a:solidFill>
                  <a:schemeClr val="tx2"/>
                </a:solidFill>
                <a:latin typeface="Arial" panose="020B0604020202020204" pitchFamily="34" charset="0"/>
                <a:cs typeface="Arial" panose="020B0604020202020204" pitchFamily="34" charset="0"/>
              </a:rPr>
              <a:t>Successful reintegration into full time education</a:t>
            </a:r>
            <a:endParaRPr lang="en-GB"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7690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744E69-29AB-4C8D-9C04-2B41CD08FA70}">
  <ds:schemaRefs>
    <ds:schemaRef ds:uri="http://schemas.microsoft.com/office/2006/metadata/properties"/>
    <ds:schemaRef ds:uri="http://purl.org/dc/dcmitype/"/>
    <ds:schemaRef ds:uri="http://schemas.microsoft.com/sharepoint/v3/fields"/>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0C02753C-57FE-4306-B891-D0FA45C3DA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878C05-1077-40E1-9152-5CE526856D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Flow</Template>
  <TotalTime>142</TotalTime>
  <Words>769</Words>
  <Application>Microsoft Office PowerPoint</Application>
  <PresentationFormat>On-screen Show (4:3)</PresentationFormat>
  <Paragraphs>83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National Context: Supporting pupils at School with Medical Conditions</vt:lpstr>
      <vt:lpstr>PowerPoint Presentation</vt:lpstr>
      <vt:lpstr>What does Ofsted say? Pupils with Medical Needs – Jan 2014</vt:lpstr>
      <vt:lpstr>PowerPoint Presentation</vt:lpstr>
      <vt:lpstr>Early Help and Preventative Services for Mental Health Needs</vt:lpstr>
      <vt:lpstr>PowerPoint Presentation</vt:lpstr>
      <vt:lpstr>PowerPoint Presentation</vt:lpstr>
      <vt:lpstr>Next Steps: Implementation September 2015</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Malin, Robert - EY EQS</dc:creator>
  <cp:lastModifiedBy>Fraser, Victoria - ST TR</cp:lastModifiedBy>
  <cp:revision>12</cp:revision>
  <cp:lastPrinted>2014-10-23T11:49:58Z</cp:lastPrinted>
  <dcterms:created xsi:type="dcterms:W3CDTF">2014-10-23T08:18:53Z</dcterms:created>
  <dcterms:modified xsi:type="dcterms:W3CDTF">2015-04-02T07:13:06Z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0x0101007CCB95C9C663FF458B26C7EB1DE24B6A</vt:lpwstr>
  </property>
</Properties>
</file>