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9"/>
  </p:notesMasterIdLst>
  <p:sldIdLst>
    <p:sldId id="256" r:id="rId6"/>
    <p:sldId id="316" r:id="rId7"/>
    <p:sldId id="320" r:id="rId8"/>
    <p:sldId id="257" r:id="rId9"/>
    <p:sldId id="319" r:id="rId10"/>
    <p:sldId id="313" r:id="rId11"/>
    <p:sldId id="321" r:id="rId12"/>
    <p:sldId id="317" r:id="rId13"/>
    <p:sldId id="322" r:id="rId14"/>
    <p:sldId id="323" r:id="rId15"/>
    <p:sldId id="311" r:id="rId16"/>
    <p:sldId id="268" r:id="rId17"/>
    <p:sldId id="336" r:id="rId18"/>
  </p:sldIdLst>
  <p:sldSz cx="12192000" cy="6858000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66"/>
    <a:srgbClr val="4283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E4EB28-7CC1-4FE9-9297-FE9776873125}" v="86" dt="2025-04-03T15:34:38.7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09" autoAdjust="0"/>
    <p:restoredTop sz="86412" autoAdjust="0"/>
  </p:normalViewPr>
  <p:slideViewPr>
    <p:cSldViewPr>
      <p:cViewPr varScale="1">
        <p:scale>
          <a:sx n="54" d="100"/>
          <a:sy n="54" d="100"/>
        </p:scale>
        <p:origin x="868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400" d="100"/>
        <a:sy n="4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A9D851-49DF-41E2-A523-4FB67FEB861A}" type="datetimeFigureOut">
              <a:rPr lang="en-GB" smtClean="0"/>
              <a:t>27/06/2025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FBC0B6-458E-47DA-A6C2-A5784864EB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1041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800" dirty="0"/>
              <a:t>Teacher could ask open questions such as:</a:t>
            </a:r>
          </a:p>
          <a:p>
            <a:r>
              <a:rPr lang="en-GB" sz="800" dirty="0"/>
              <a:t>What do you think the dots mean?</a:t>
            </a:r>
          </a:p>
          <a:p>
            <a:r>
              <a:rPr lang="en-GB" sz="800" dirty="0"/>
              <a:t>Can you see any patterns?</a:t>
            </a:r>
          </a:p>
          <a:p>
            <a:r>
              <a:rPr lang="en-GB" sz="800" dirty="0"/>
              <a:t>Do you think they could be letters?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FBC0B6-458E-47DA-A6C2-A5784864EB2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4623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879678-7367-9AEB-D59F-187B5C3405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A4A7CE6-2005-9625-1745-3B6689F4334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97A7B21-F1FF-B0BE-63B1-F08B043E65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D02C24-52E9-B217-DB89-011D6669864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FBC0B6-458E-47DA-A6C2-A5784864EB2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16360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3E7F52-78F6-42FC-84DA-3DCB63D206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746B40E-BE85-E6A5-1573-D06FDA3FB2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5537EC0-FB11-4A1B-0F90-8D5CA8F7F5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99D16C-1106-7EDC-DAD4-4DD15B00C19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FBC0B6-458E-47DA-A6C2-A5784864EB29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684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1F8A81-0782-6753-CA96-253F33A85A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EC6270E-D869-D572-030D-E7AD89C56E1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06AF098-2C8B-F311-31AF-16F94404DD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5B9DD-FA93-561F-AEC9-0EAA2CAD89F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FBC0B6-458E-47DA-A6C2-A5784864EB29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88802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6FF5A1-A9F3-A03C-BF6D-B3F2B385BE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0261517-5F91-6A57-1B27-7431BF16FBD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4D62029-5F3C-5A34-1F1D-828FE5F5AC6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Teacher could ask open questions such as:</a:t>
            </a:r>
          </a:p>
          <a:p>
            <a:r>
              <a:rPr lang="en-GB" dirty="0"/>
              <a:t>What do you think the dots mean?</a:t>
            </a:r>
          </a:p>
          <a:p>
            <a:r>
              <a:rPr lang="en-GB" dirty="0"/>
              <a:t>Can you see any patterns?</a:t>
            </a:r>
          </a:p>
          <a:p>
            <a:r>
              <a:rPr lang="en-GB" dirty="0"/>
              <a:t>Do you think they could be letters?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E8C805-A34E-7D81-05CA-B5124555DFD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FBC0B6-458E-47DA-A6C2-A5784864EB29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8555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FBC0B6-458E-47DA-A6C2-A5784864EB29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80064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28984E-CF7F-5CA9-B562-63161E3B8C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B373FCC-7B86-D27C-6DA7-55FAE1BD88A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3472B48-85D6-AE89-051C-7B2709D16A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503E93-A08D-DFA2-1558-CE666E23BC8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FBC0B6-458E-47DA-A6C2-A5784864EB29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6043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ent County Council Logo, kent.gov.uk">
            <a:extLst>
              <a:ext uri="{FF2B5EF4-FFF2-40B4-BE49-F238E27FC236}">
                <a16:creationId xmlns:a16="http://schemas.microsoft.com/office/drawing/2014/main" id="{88800E02-1059-6F95-444F-EA9C11A911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272464" y="5821363"/>
            <a:ext cx="1199869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6">
            <a:extLst>
              <a:ext uri="{FF2B5EF4-FFF2-40B4-BE49-F238E27FC236}">
                <a16:creationId xmlns:a16="http://schemas.microsoft.com/office/drawing/2014/main" id="{AE37357A-9FDF-7E9A-9230-0C663E369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19667" y="5661025"/>
            <a:ext cx="1070398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98296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6" name="Date Placeholder 1">
            <a:extLst>
              <a:ext uri="{FF2B5EF4-FFF2-40B4-BE49-F238E27FC236}">
                <a16:creationId xmlns:a16="http://schemas.microsoft.com/office/drawing/2014/main" id="{6D550447-9422-4CD8-02CA-7B2F0F078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98C74D-2025-40CC-B2C4-E55B792FEA2B}" type="datetimeFigureOut">
              <a:rPr lang="en-GB"/>
              <a:pPr>
                <a:defRPr/>
              </a:pPr>
              <a:t>27/06/2025</a:t>
            </a:fld>
            <a:endParaRPr lang="en-GB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1C0A0944-CC4B-E567-AD29-08B48826B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F5F12C0E-9560-DF0F-3CB8-F548D44CF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C936A33-FE82-4471-BBC3-42C60E53279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01174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594B88-DC24-BE18-4BF5-802C8E094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89C2397-DFE6-4F89-859A-4F4F2D47AC23}" type="datetimeFigureOut">
              <a:rPr lang="en-GB"/>
              <a:pPr>
                <a:defRPr/>
              </a:pPr>
              <a:t>27/06/2025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E3BFC6-0564-A4BD-9C6A-0AAC869B4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F65360-C1DD-E0C4-CCDD-CA639134F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DC3C4EB-B20D-4383-8F81-6E5559925A0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89526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66F42B-3877-2D70-1178-0CD69742F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F07961C-7A43-4CBB-8470-B3AAB5FEEF18}" type="datetimeFigureOut">
              <a:rPr lang="en-GB"/>
              <a:pPr>
                <a:defRPr/>
              </a:pPr>
              <a:t>27/06/2025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B9FC8-77A6-7DE1-F3F8-31CB9A14F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91B3B7-0006-C63D-A74D-AB8B8B8D9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EFC1BD2-1401-4133-BA14-E655DC7A9F8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934686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4">
            <a:extLst>
              <a:ext uri="{FF2B5EF4-FFF2-40B4-BE49-F238E27FC236}">
                <a16:creationId xmlns:a16="http://schemas.microsoft.com/office/drawing/2014/main" id="{BC8EF736-506F-31EB-214B-23EBDD3AB724}"/>
              </a:ext>
            </a:extLst>
          </p:cNvPr>
          <p:cNvSpPr/>
          <p:nvPr userDrawn="1"/>
        </p:nvSpPr>
        <p:spPr bwMode="auto">
          <a:xfrm>
            <a:off x="609601" y="438150"/>
            <a:ext cx="10960100" cy="5957888"/>
          </a:xfrm>
          <a:prstGeom prst="roundRect">
            <a:avLst>
              <a:gd name="adj" fmla="val 2649"/>
            </a:avLst>
          </a:prstGeom>
          <a:solidFill>
            <a:schemeClr val="bg1">
              <a:alpha val="90000"/>
            </a:schemeClr>
          </a:solidFill>
          <a:ln w="2540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50" dirty="0"/>
              <a:t> 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609598" y="478895"/>
            <a:ext cx="10960100" cy="994306"/>
          </a:xfrm>
        </p:spPr>
        <p:txBody>
          <a:bodyPr>
            <a:noAutofit/>
          </a:bodyPr>
          <a:lstStyle>
            <a:lvl1pPr>
              <a:defRPr>
                <a:latin typeface="Twinkl SemiBold" pitchFamily="2" charset="0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857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ent County Council Logo, kent.gov.uk">
            <a:extLst>
              <a:ext uri="{FF2B5EF4-FFF2-40B4-BE49-F238E27FC236}">
                <a16:creationId xmlns:a16="http://schemas.microsoft.com/office/drawing/2014/main" id="{ECEC6907-E17F-44A1-18B4-3725471952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280576" y="6237288"/>
            <a:ext cx="864858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6">
            <a:extLst>
              <a:ext uri="{FF2B5EF4-FFF2-40B4-BE49-F238E27FC236}">
                <a16:creationId xmlns:a16="http://schemas.microsoft.com/office/drawing/2014/main" id="{A4B19FED-39D8-F2CB-CB02-799FFED053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43934" y="6199188"/>
            <a:ext cx="1195281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Date Placeholder 1">
            <a:extLst>
              <a:ext uri="{FF2B5EF4-FFF2-40B4-BE49-F238E27FC236}">
                <a16:creationId xmlns:a16="http://schemas.microsoft.com/office/drawing/2014/main" id="{73CB507B-5BA9-A34A-A91A-BDF5C6A9E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0D9E3E5-3A04-4E20-95E6-5D1E909370CF}" type="datetimeFigureOut">
              <a:rPr lang="en-GB"/>
              <a:pPr>
                <a:defRPr/>
              </a:pPr>
              <a:t>27/06/2025</a:t>
            </a:fld>
            <a:endParaRPr lang="en-GB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3E048A20-35ED-7EC1-4268-1006DEB7C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7B70B4FE-3030-9144-607D-528675F44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7701873-218C-42BD-AE78-16045D771DE3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143525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1">
            <a:extLst>
              <a:ext uri="{FF2B5EF4-FFF2-40B4-BE49-F238E27FC236}">
                <a16:creationId xmlns:a16="http://schemas.microsoft.com/office/drawing/2014/main" id="{1FC682E0-FCDC-7137-4638-487D2EA18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816A144-FCEF-44E5-BF74-C5CE52F07084}" type="datetimeFigureOut">
              <a:rPr lang="en-GB"/>
              <a:pPr>
                <a:defRPr/>
              </a:pPr>
              <a:t>27/06/2025</a:t>
            </a:fld>
            <a:endParaRPr lang="en-GB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BB04D2EF-B56B-3760-20C3-FC38CFEBD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00A1176-659C-F643-0D65-6447502CE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47CE465-1520-48DE-B51F-67E2DC721C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16190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1">
            <a:extLst>
              <a:ext uri="{FF2B5EF4-FFF2-40B4-BE49-F238E27FC236}">
                <a16:creationId xmlns:a16="http://schemas.microsoft.com/office/drawing/2014/main" id="{D10E36CB-13BF-BD5A-9643-207B6FAF4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B6B6461-1FE0-4CAB-B925-83DF513442C4}" type="datetimeFigureOut">
              <a:rPr lang="en-GB"/>
              <a:pPr>
                <a:defRPr/>
              </a:pPr>
              <a:t>27/06/2025</a:t>
            </a:fld>
            <a:endParaRPr lang="en-GB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E1207AD6-AAE3-9EED-A658-8C9F662F7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C4130EAB-B20A-5A49-F5FB-A6E6D1753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54689B8-0C69-4663-A80A-512E403AC90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53762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1">
            <a:extLst>
              <a:ext uri="{FF2B5EF4-FFF2-40B4-BE49-F238E27FC236}">
                <a16:creationId xmlns:a16="http://schemas.microsoft.com/office/drawing/2014/main" id="{F7FA793F-9B1E-B57D-806E-71CD8DB42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0ED0747-78B2-4513-904F-9DD50241462E}" type="datetimeFigureOut">
              <a:rPr lang="en-GB"/>
              <a:pPr>
                <a:defRPr/>
              </a:pPr>
              <a:t>27/06/2025</a:t>
            </a:fld>
            <a:endParaRPr lang="en-GB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B9470608-72C5-AA21-C3A4-5F585668D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AF6FD266-3CCB-44ED-5FCD-EBE84FA1E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A377429-58E5-4981-91A3-971B2A8607A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86052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4283C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70443E96-3F42-A98F-5E20-AE452CC01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30AF6CD-CFF3-41AD-A803-AFBB0124F717}" type="datetimeFigureOut">
              <a:rPr lang="en-GB"/>
              <a:pPr>
                <a:defRPr/>
              </a:pPr>
              <a:t>27/06/2025</a:t>
            </a:fld>
            <a:endParaRPr lang="en-GB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4B0993DC-CCB6-54A4-88D9-759034D97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553754A-BBED-6D54-44B3-AFA57BBF8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CC7523C-BE81-4233-A4BC-6538ADB6900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18601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96AFB6-DF4D-B03C-9CDE-51534DE0C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DCC721B-4A0C-4D16-AB48-AD57D245B235}" type="datetimeFigureOut">
              <a:rPr lang="en-GB"/>
              <a:pPr>
                <a:defRPr/>
              </a:pPr>
              <a:t>27/06/2025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553BA5-6075-0B08-53F7-BBD5EEBB9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4498C9-9BC2-7BB9-DC8B-5E1FF5820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024A4D3-0173-4A95-812D-7CAD72B183E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954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7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9C66A9-58F6-71AE-081E-E719D675C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A413D7F-4111-415A-B63D-98C52590BBD3}" type="datetimeFigureOut">
              <a:rPr lang="en-GB"/>
              <a:pPr>
                <a:defRPr/>
              </a:pPr>
              <a:t>27/06/2025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362FF6-FD75-F7B2-E731-DF98F6BF1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C508B6-9F8D-6334-335A-FDBF261D5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3110963-C46D-4074-840C-ACCBEC4A2CB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3984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ABE26D-C838-46CE-30AE-7306072B7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A576426-7F03-48CF-B225-B4EEDF02E0C8}" type="datetimeFigureOut">
              <a:rPr lang="en-GB"/>
              <a:pPr>
                <a:defRPr/>
              </a:pPr>
              <a:t>27/06/2025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DF4577-CA1C-112B-DC79-22C9479A7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792E72-0391-60B3-CDC7-9D0D3D750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0F3A8DF-6B3C-4F0E-99A9-859345CAFEC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48392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78E6056-1F4E-676F-E19F-10546CCCF91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833A39A1-CBE5-6BD2-B7D9-262B7323767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1380A-59AE-B878-9E01-96F4410931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1C84B1-91BA-40E6-8402-F79CE5FB3E2C}" type="datetimeFigureOut">
              <a:rPr lang="en-GB"/>
              <a:pPr>
                <a:defRPr/>
              </a:pPr>
              <a:t>27/06/2025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61DA15-0E93-70C1-AE4A-49B070F1ED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8587AC-80EA-E7AB-5717-A656DECB44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59738298-77FC-4383-B876-C5D40697178F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701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4283C4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4283C4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o9BOQ6IpTSE?feature=oembed" TargetMode="Externa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4.jpe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logo for a special education&#10;&#10;Description automatically generated">
            <a:extLst>
              <a:ext uri="{FF2B5EF4-FFF2-40B4-BE49-F238E27FC236}">
                <a16:creationId xmlns:a16="http://schemas.microsoft.com/office/drawing/2014/main" id="{712F6D26-7A34-839F-26BD-55407E62D41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352" y="5805264"/>
            <a:ext cx="1689813" cy="911319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048EBF38-CF10-CED3-422F-7E96FE4D4ABA}"/>
              </a:ext>
            </a:extLst>
          </p:cNvPr>
          <p:cNvSpPr txBox="1">
            <a:spLocks/>
          </p:cNvSpPr>
          <p:nvPr/>
        </p:nvSpPr>
        <p:spPr bwMode="auto">
          <a:xfrm>
            <a:off x="2353630" y="2389239"/>
            <a:ext cx="7004590" cy="2644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en-US" sz="3200" b="1" dirty="0">
                <a:solidFill>
                  <a:schemeClr val="accent1"/>
                </a:solidFill>
                <a:latin typeface="Arial Nova" panose="020B0504020202020204" pitchFamily="34" charset="0"/>
              </a:rPr>
              <a:t>STLS Sensory Service</a:t>
            </a:r>
          </a:p>
          <a:p>
            <a:r>
              <a:rPr lang="en-GB" altLang="en-US" sz="3200" b="1" dirty="0">
                <a:solidFill>
                  <a:schemeClr val="accent1"/>
                </a:solidFill>
                <a:latin typeface="Arial Nova" panose="020B0504020202020204" pitchFamily="34" charset="0"/>
              </a:rPr>
              <a:t>Date: 2024 to 2025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altLang="en-US" b="1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DECC17F-F4BE-5203-B077-E524AB1CBAEF}"/>
              </a:ext>
            </a:extLst>
          </p:cNvPr>
          <p:cNvSpPr txBox="1">
            <a:spLocks/>
          </p:cNvSpPr>
          <p:nvPr/>
        </p:nvSpPr>
        <p:spPr bwMode="auto">
          <a:xfrm>
            <a:off x="218281" y="1178095"/>
            <a:ext cx="11755438" cy="123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7500" lnSpcReduction="10000"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4283C4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4400" dirty="0">
                <a:solidFill>
                  <a:schemeClr val="tx1"/>
                </a:solidFill>
                <a:latin typeface="Arial Nova" panose="020B0504020202020204" pitchFamily="34" charset="0"/>
                <a:ea typeface="+mn-ea"/>
                <a:cs typeface="+mn-cs"/>
              </a:rPr>
              <a:t>200 Years of Braille</a:t>
            </a:r>
            <a:br>
              <a:rPr lang="en-US" altLang="en-US" sz="3400" dirty="0"/>
            </a:br>
            <a:endParaRPr lang="en-US" altLang="en-US" sz="3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9D894C-9D16-0663-4271-C8C0766F23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logo for a special education&#10;&#10;Description automatically generated">
            <a:extLst>
              <a:ext uri="{FF2B5EF4-FFF2-40B4-BE49-F238E27FC236}">
                <a16:creationId xmlns:a16="http://schemas.microsoft.com/office/drawing/2014/main" id="{0109B2B8-ABD1-FD56-667B-119A1FBB599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369" y="6268240"/>
            <a:ext cx="1080120" cy="582511"/>
          </a:xfrm>
          <a:prstGeom prst="rect">
            <a:avLst/>
          </a:prstGeom>
        </p:spPr>
      </p:pic>
      <p:sp>
        <p:nvSpPr>
          <p:cNvPr id="5" name="Rectangle 1026">
            <a:extLst>
              <a:ext uri="{FF2B5EF4-FFF2-40B4-BE49-F238E27FC236}">
                <a16:creationId xmlns:a16="http://schemas.microsoft.com/office/drawing/2014/main" id="{C633E9E1-3DBF-287C-ABFE-5AD31FA73C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6250"/>
            <a:ext cx="9144000" cy="133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4283C4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2400"/>
              </a:spcBef>
              <a:defRPr/>
            </a:pPr>
            <a:br>
              <a:rPr lang="en-US" altLang="en-US">
                <a:solidFill>
                  <a:schemeClr val="tx2">
                    <a:lumMod val="60000"/>
                    <a:lumOff val="40000"/>
                  </a:schemeClr>
                </a:solidFill>
                <a:ea typeface="+mn-ea"/>
              </a:rPr>
            </a:br>
            <a:br>
              <a:rPr lang="en-US" altLang="en-US">
                <a:solidFill>
                  <a:schemeClr val="tx2">
                    <a:lumMod val="60000"/>
                    <a:lumOff val="40000"/>
                  </a:schemeClr>
                </a:solidFill>
                <a:ea typeface="+mn-ea"/>
              </a:rPr>
            </a:br>
            <a:br>
              <a:rPr lang="en-US" altLang="en-US">
                <a:solidFill>
                  <a:schemeClr val="tx2">
                    <a:lumMod val="60000"/>
                    <a:lumOff val="40000"/>
                  </a:schemeClr>
                </a:solidFill>
                <a:ea typeface="+mn-ea"/>
              </a:rPr>
            </a:br>
            <a:endParaRPr lang="en-US" altLang="en-US" dirty="0">
              <a:solidFill>
                <a:schemeClr val="tx2">
                  <a:lumMod val="60000"/>
                  <a:lumOff val="40000"/>
                </a:schemeClr>
              </a:solidFill>
              <a:ea typeface="+mn-ea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54CAA091-54D8-55F1-E729-968CE8CD9C15}"/>
              </a:ext>
            </a:extLst>
          </p:cNvPr>
          <p:cNvSpPr txBox="1">
            <a:spLocks noChangeArrowheads="1"/>
          </p:cNvSpPr>
          <p:nvPr/>
        </p:nvSpPr>
        <p:spPr>
          <a:xfrm>
            <a:off x="263352" y="188640"/>
            <a:ext cx="9714621" cy="12573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2075" tIns="46038" rIns="92075" bIns="46038" rtlCol="0"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7030A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altLang="en-US" b="1" dirty="0">
                <a:solidFill>
                  <a:schemeClr val="accent1"/>
                </a:solidFill>
              </a:rPr>
              <a:t>How is Braille Written Today?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06D295AB-7B9C-413F-A99A-03B95D5526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383" y="1268636"/>
            <a:ext cx="6840761" cy="4220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32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Today, we have braille writers, which are like typewriters that can type braille. 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endParaRPr lang="en-GB" sz="3200" kern="100" dirty="0">
              <a:latin typeface="Arial" panose="020B06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32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There is also amazing computer technology being developed all the time like the electronic brailler.</a:t>
            </a:r>
            <a:endParaRPr lang="en-GB" sz="3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7414" name="Picture 5">
            <a:extLst>
              <a:ext uri="{FF2B5EF4-FFF2-40B4-BE49-F238E27FC236}">
                <a16:creationId xmlns:a16="http://schemas.microsoft.com/office/drawing/2014/main" id="{5EF92E09-D570-F578-6825-A4946581DF37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91855" y="1295159"/>
            <a:ext cx="2802528" cy="2040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02CDF53C-5B78-C7B3-1AFF-B3E7652493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59167" y="3522116"/>
            <a:ext cx="3981450" cy="2447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1876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697C60A0-0883-CED0-1E7F-787D8FD6D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1" y="479426"/>
            <a:ext cx="8220075" cy="993775"/>
          </a:xfrm>
        </p:spPr>
        <p:txBody>
          <a:bodyPr/>
          <a:lstStyle/>
          <a:p>
            <a:pPr eaLnBrk="1" hangingPunct="1"/>
            <a:r>
              <a:rPr lang="en-GB" altLang="en-US"/>
              <a:t>Have a Go…</a:t>
            </a: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0C997034-D47F-F19F-1203-8855D2BCF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7101" y="1401764"/>
            <a:ext cx="754697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000" dirty="0">
                <a:solidFill>
                  <a:schemeClr val="tx1"/>
                </a:solidFill>
              </a:rPr>
              <a:t>Use a white board or paper to try writing your name using the braille code</a:t>
            </a:r>
            <a:r>
              <a:rPr lang="en-GB" altLang="en-US" dirty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18436" name="Picture 4">
            <a:extLst>
              <a:ext uri="{FF2B5EF4-FFF2-40B4-BE49-F238E27FC236}">
                <a16:creationId xmlns:a16="http://schemas.microsoft.com/office/drawing/2014/main" id="{A8D5E98B-7BFB-9B5A-EA4D-3D92B5417C4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84388" y="2306638"/>
            <a:ext cx="8056562" cy="276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logo for a special education&#10;&#10;Description automatically generated">
            <a:extLst>
              <a:ext uri="{FF2B5EF4-FFF2-40B4-BE49-F238E27FC236}">
                <a16:creationId xmlns:a16="http://schemas.microsoft.com/office/drawing/2014/main" id="{3166B22A-7568-52A8-050A-31918ACD544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369" y="6268240"/>
            <a:ext cx="1080120" cy="58251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6E861F8-03F0-FFCF-BD1A-72B4605E41A1}"/>
              </a:ext>
            </a:extLst>
          </p:cNvPr>
          <p:cNvSpPr txBox="1">
            <a:spLocks/>
          </p:cNvSpPr>
          <p:nvPr/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4283C4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If you have a vision impairment </a:t>
            </a:r>
          </a:p>
          <a:p>
            <a:r>
              <a:rPr lang="en-GB" dirty="0"/>
              <a:t>what can you see?</a:t>
            </a:r>
          </a:p>
        </p:txBody>
      </p:sp>
      <p:pic>
        <p:nvPicPr>
          <p:cNvPr id="3" name="Content Placeholder 4" descr="Diagram&#10;&#10;Description automatically generated">
            <a:extLst>
              <a:ext uri="{FF2B5EF4-FFF2-40B4-BE49-F238E27FC236}">
                <a16:creationId xmlns:a16="http://schemas.microsoft.com/office/drawing/2014/main" id="{397AC929-FB9A-0717-7035-1CDC980D2B89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2925762" y="1579957"/>
            <a:ext cx="634047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38505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B17E40-52E3-71E8-6386-F2FAA79B52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logo for a special education&#10;&#10;Description automatically generated">
            <a:extLst>
              <a:ext uri="{FF2B5EF4-FFF2-40B4-BE49-F238E27FC236}">
                <a16:creationId xmlns:a16="http://schemas.microsoft.com/office/drawing/2014/main" id="{5F03D628-0CD8-3601-BC2D-72379176545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369" y="6268240"/>
            <a:ext cx="1080120" cy="582511"/>
          </a:xfrm>
          <a:prstGeom prst="rect">
            <a:avLst/>
          </a:prstGeom>
        </p:spPr>
      </p:pic>
      <p:sp>
        <p:nvSpPr>
          <p:cNvPr id="18434" name="Title 1">
            <a:extLst>
              <a:ext uri="{FF2B5EF4-FFF2-40B4-BE49-F238E27FC236}">
                <a16:creationId xmlns:a16="http://schemas.microsoft.com/office/drawing/2014/main" id="{697C60A0-0883-CED0-1E7F-787D8FD6D3AD}"/>
              </a:ext>
            </a:extLst>
          </p:cNvPr>
          <p:cNvSpPr txBox="1">
            <a:spLocks/>
          </p:cNvSpPr>
          <p:nvPr/>
        </p:nvSpPr>
        <p:spPr bwMode="auto">
          <a:xfrm>
            <a:off x="1985962" y="147912"/>
            <a:ext cx="8220075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4283C4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Further Resources: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3BBDD8D-E06C-7CED-E9D1-FE51F887D5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860" y="3580275"/>
            <a:ext cx="747520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https://www.twinkl.co.uk/search?q=braille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D2504C5-2081-22DB-B5C8-02BF8E6E6D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400" y="1535577"/>
            <a:ext cx="747520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https://www.rnib.org.uk/about-us/braille-200/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4BB006D6-C023-1C43-01D9-972075A76F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400" y="2557926"/>
            <a:ext cx="908417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https://www.youtube.com/watch?v=0WlrBlalP5A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A16224D-FCC8-BEA2-60FF-6E43AD60BF7C}"/>
              </a:ext>
            </a:extLst>
          </p:cNvPr>
          <p:cNvSpPr txBox="1"/>
          <p:nvPr/>
        </p:nvSpPr>
        <p:spPr>
          <a:xfrm>
            <a:off x="645302" y="4862702"/>
            <a:ext cx="108012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chrome-extension://</a:t>
            </a:r>
            <a:r>
              <a:rPr lang="en-GB" dirty="0" err="1"/>
              <a:t>efaidnbmnnnibpcajpcglclefindmkaj</a:t>
            </a:r>
            <a:r>
              <a:rPr lang="en-GB" dirty="0"/>
              <a:t>/https://media.rnib.org.uk/documents/APDF-SV240805__Lots_of_Dots_Activity_Booklet-v02.pdf</a:t>
            </a:r>
          </a:p>
        </p:txBody>
      </p:sp>
      <p:sp>
        <p:nvSpPr>
          <p:cNvPr id="15" name="Rectangle 2">
            <a:extLst>
              <a:ext uri="{FF2B5EF4-FFF2-40B4-BE49-F238E27FC236}">
                <a16:creationId xmlns:a16="http://schemas.microsoft.com/office/drawing/2014/main" id="{819B467E-3A75-B2D2-A596-582EBA3628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302" y="4339482"/>
            <a:ext cx="747520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Lots of Dots Pack by RNIB:</a:t>
            </a:r>
          </a:p>
        </p:txBody>
      </p:sp>
    </p:spTree>
    <p:extLst>
      <p:ext uri="{BB962C8B-B14F-4D97-AF65-F5344CB8AC3E}">
        <p14:creationId xmlns:p14="http://schemas.microsoft.com/office/powerpoint/2010/main" val="1725357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760C15-B1EE-A0F3-7200-9A16978A55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logo for a special education&#10;&#10;Description automatically generated">
            <a:extLst>
              <a:ext uri="{FF2B5EF4-FFF2-40B4-BE49-F238E27FC236}">
                <a16:creationId xmlns:a16="http://schemas.microsoft.com/office/drawing/2014/main" id="{722D7C32-A78A-280C-DCD5-2890DB0C33F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369" y="6268240"/>
            <a:ext cx="1080120" cy="582511"/>
          </a:xfrm>
          <a:prstGeom prst="rect">
            <a:avLst/>
          </a:prstGeom>
        </p:spPr>
      </p:pic>
      <p:sp>
        <p:nvSpPr>
          <p:cNvPr id="5" name="Rectangle 1026">
            <a:extLst>
              <a:ext uri="{FF2B5EF4-FFF2-40B4-BE49-F238E27FC236}">
                <a16:creationId xmlns:a16="http://schemas.microsoft.com/office/drawing/2014/main" id="{B13D5409-25C5-F4D0-A1E5-D535A43F1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6250"/>
            <a:ext cx="9144000" cy="133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4283C4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2400"/>
              </a:spcBef>
              <a:defRPr/>
            </a:pPr>
            <a:br>
              <a:rPr lang="en-US" altLang="en-US">
                <a:solidFill>
                  <a:schemeClr val="tx2">
                    <a:lumMod val="60000"/>
                    <a:lumOff val="40000"/>
                  </a:schemeClr>
                </a:solidFill>
                <a:ea typeface="+mn-ea"/>
              </a:rPr>
            </a:br>
            <a:br>
              <a:rPr lang="en-US" altLang="en-US">
                <a:solidFill>
                  <a:schemeClr val="tx2">
                    <a:lumMod val="60000"/>
                    <a:lumOff val="40000"/>
                  </a:schemeClr>
                </a:solidFill>
                <a:ea typeface="+mn-ea"/>
              </a:rPr>
            </a:br>
            <a:br>
              <a:rPr lang="en-US" altLang="en-US">
                <a:solidFill>
                  <a:schemeClr val="tx2">
                    <a:lumMod val="60000"/>
                    <a:lumOff val="40000"/>
                  </a:schemeClr>
                </a:solidFill>
                <a:ea typeface="+mn-ea"/>
              </a:rPr>
            </a:br>
            <a:endParaRPr lang="en-US" altLang="en-US" dirty="0">
              <a:solidFill>
                <a:schemeClr val="tx2">
                  <a:lumMod val="60000"/>
                  <a:lumOff val="40000"/>
                </a:schemeClr>
              </a:solidFill>
              <a:ea typeface="+mn-ea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F8AC3D1-C003-A608-3386-9A640F4DBBAE}"/>
              </a:ext>
            </a:extLst>
          </p:cNvPr>
          <p:cNvSpPr txBox="1">
            <a:spLocks noChangeArrowheads="1"/>
          </p:cNvSpPr>
          <p:nvPr/>
        </p:nvSpPr>
        <p:spPr>
          <a:xfrm>
            <a:off x="1055440" y="196513"/>
            <a:ext cx="9714621" cy="12573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2075" tIns="46038" rIns="92075" bIns="46038" rtlCol="0"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7030A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altLang="en-US" b="1" dirty="0">
                <a:solidFill>
                  <a:schemeClr val="accent1"/>
                </a:solidFill>
              </a:rPr>
              <a:t>Can you work out the secret code?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8FF02A7-585F-2B85-4748-1109B27414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3066" y="2127069"/>
            <a:ext cx="7904907" cy="2125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311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DBFA15-90BB-6E7F-F369-E3943B5FA1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logo for a special education&#10;&#10;Description automatically generated">
            <a:extLst>
              <a:ext uri="{FF2B5EF4-FFF2-40B4-BE49-F238E27FC236}">
                <a16:creationId xmlns:a16="http://schemas.microsoft.com/office/drawing/2014/main" id="{88CEBE08-4827-3C62-1535-D1E23452A73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369" y="6268240"/>
            <a:ext cx="1080120" cy="582511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E44B19A3-8406-1662-D1C4-3C6BC9EABEEE}"/>
              </a:ext>
            </a:extLst>
          </p:cNvPr>
          <p:cNvSpPr txBox="1">
            <a:spLocks noChangeArrowheads="1"/>
          </p:cNvSpPr>
          <p:nvPr/>
        </p:nvSpPr>
        <p:spPr>
          <a:xfrm>
            <a:off x="1122802" y="190665"/>
            <a:ext cx="9714621" cy="12573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2075" tIns="46038" rIns="92075" bIns="46038" rtlCol="0"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7030A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altLang="en-US" b="1" dirty="0">
                <a:solidFill>
                  <a:schemeClr val="accent1"/>
                </a:solidFill>
              </a:rPr>
              <a:t>What is braille?</a:t>
            </a:r>
          </a:p>
        </p:txBody>
      </p:sp>
      <p:sp>
        <p:nvSpPr>
          <p:cNvPr id="10243" name="Rectangle 4">
            <a:extLst>
              <a:ext uri="{FF2B5EF4-FFF2-40B4-BE49-F238E27FC236}">
                <a16:creationId xmlns:a16="http://schemas.microsoft.com/office/drawing/2014/main" id="{FF439ABC-4F4A-2F0A-32C5-4C1F2C542B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416" y="1400447"/>
            <a:ext cx="8957047" cy="2200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72000" rIns="0" bIns="720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Braille uses six raised dots in different patterns. There are </a:t>
            </a:r>
            <a:r>
              <a:rPr lang="en-GB" sz="2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63</a:t>
            </a:r>
            <a:r>
              <a:rPr lang="en-GB" sz="2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patterns, so it can be used in many languages.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800" kern="100" dirty="0"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</a:t>
            </a:r>
            <a:r>
              <a:rPr lang="en-GB" sz="2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eople with a vision impairment read braille by feeling the dots with their fingers.</a:t>
            </a:r>
            <a:endParaRPr lang="en-GB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0244" name="Group 3">
            <a:extLst>
              <a:ext uri="{FF2B5EF4-FFF2-40B4-BE49-F238E27FC236}">
                <a16:creationId xmlns:a16="http://schemas.microsoft.com/office/drawing/2014/main" id="{031F694C-3162-452C-8879-E263AD5445E0}"/>
              </a:ext>
            </a:extLst>
          </p:cNvPr>
          <p:cNvGrpSpPr>
            <a:grpSpLocks/>
          </p:cNvGrpSpPr>
          <p:nvPr/>
        </p:nvGrpSpPr>
        <p:grpSpPr bwMode="auto">
          <a:xfrm>
            <a:off x="4705350" y="3460751"/>
            <a:ext cx="2781300" cy="746125"/>
            <a:chOff x="2315361" y="4160939"/>
            <a:chExt cx="2780949" cy="746621"/>
          </a:xfrm>
        </p:grpSpPr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30B670B6-CA6E-195F-D30A-08CB33964A70}"/>
                </a:ext>
              </a:extLst>
            </p:cNvPr>
            <p:cNvSpPr/>
            <p:nvPr/>
          </p:nvSpPr>
          <p:spPr>
            <a:xfrm>
              <a:off x="2315361" y="4160939"/>
              <a:ext cx="209524" cy="209689"/>
            </a:xfrm>
            <a:prstGeom prst="ellipse">
              <a:avLst/>
            </a:prstGeom>
            <a:solidFill>
              <a:srgbClr val="18A0D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074F7F4D-7876-8966-9DF0-AC61DD563055}"/>
                </a:ext>
              </a:extLst>
            </p:cNvPr>
            <p:cNvSpPr/>
            <p:nvPr/>
          </p:nvSpPr>
          <p:spPr>
            <a:xfrm>
              <a:off x="2315361" y="4429405"/>
              <a:ext cx="209524" cy="209689"/>
            </a:xfrm>
            <a:prstGeom prst="ellipse">
              <a:avLst/>
            </a:prstGeom>
            <a:solidFill>
              <a:srgbClr val="18A0D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D9830DA5-3858-EEC3-D289-9647D6B70007}"/>
                </a:ext>
              </a:extLst>
            </p:cNvPr>
            <p:cNvSpPr/>
            <p:nvPr/>
          </p:nvSpPr>
          <p:spPr>
            <a:xfrm>
              <a:off x="2591551" y="4429405"/>
              <a:ext cx="211111" cy="209689"/>
            </a:xfrm>
            <a:prstGeom prst="ellipse">
              <a:avLst/>
            </a:prstGeom>
            <a:solidFill>
              <a:srgbClr val="18A0D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A08326E4-0E07-C507-8CDC-CA0B938083EA}"/>
                </a:ext>
              </a:extLst>
            </p:cNvPr>
            <p:cNvSpPr/>
            <p:nvPr/>
          </p:nvSpPr>
          <p:spPr>
            <a:xfrm>
              <a:off x="2953455" y="4160939"/>
              <a:ext cx="209524" cy="209689"/>
            </a:xfrm>
            <a:prstGeom prst="ellipse">
              <a:avLst/>
            </a:prstGeom>
            <a:solidFill>
              <a:srgbClr val="18A0D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624F960C-196A-CB00-706D-8196E9DE56A5}"/>
                </a:ext>
              </a:extLst>
            </p:cNvPr>
            <p:cNvSpPr/>
            <p:nvPr/>
          </p:nvSpPr>
          <p:spPr>
            <a:xfrm>
              <a:off x="3229646" y="4429405"/>
              <a:ext cx="209524" cy="209689"/>
            </a:xfrm>
            <a:prstGeom prst="ellipse">
              <a:avLst/>
            </a:prstGeom>
            <a:solidFill>
              <a:srgbClr val="18A0D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C38EC0CE-01C9-2641-985B-035E5A0C4C24}"/>
                </a:ext>
              </a:extLst>
            </p:cNvPr>
            <p:cNvSpPr/>
            <p:nvPr/>
          </p:nvSpPr>
          <p:spPr>
            <a:xfrm>
              <a:off x="3589963" y="4160939"/>
              <a:ext cx="209524" cy="209689"/>
            </a:xfrm>
            <a:prstGeom prst="ellipse">
              <a:avLst/>
            </a:prstGeom>
            <a:solidFill>
              <a:srgbClr val="18A0D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A4138258-37CD-A4CB-7642-3DC593D08968}"/>
                </a:ext>
              </a:extLst>
            </p:cNvPr>
            <p:cNvSpPr/>
            <p:nvPr/>
          </p:nvSpPr>
          <p:spPr>
            <a:xfrm>
              <a:off x="3589963" y="4429405"/>
              <a:ext cx="209524" cy="209689"/>
            </a:xfrm>
            <a:prstGeom prst="ellipse">
              <a:avLst/>
            </a:prstGeom>
            <a:solidFill>
              <a:srgbClr val="18A0D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B11143EB-EEFE-2E7C-994B-72FA0A69AD39}"/>
                </a:ext>
              </a:extLst>
            </p:cNvPr>
            <p:cNvSpPr/>
            <p:nvPr/>
          </p:nvSpPr>
          <p:spPr>
            <a:xfrm>
              <a:off x="3589963" y="4697871"/>
              <a:ext cx="209524" cy="209689"/>
            </a:xfrm>
            <a:prstGeom prst="ellipse">
              <a:avLst/>
            </a:prstGeom>
            <a:solidFill>
              <a:srgbClr val="18A0D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86A71ED0-D263-59A0-1B58-E27597D461B9}"/>
                </a:ext>
              </a:extLst>
            </p:cNvPr>
            <p:cNvSpPr/>
            <p:nvPr/>
          </p:nvSpPr>
          <p:spPr>
            <a:xfrm>
              <a:off x="4123296" y="4160939"/>
              <a:ext cx="209524" cy="209689"/>
            </a:xfrm>
            <a:prstGeom prst="ellipse">
              <a:avLst/>
            </a:prstGeom>
            <a:solidFill>
              <a:srgbClr val="18A0D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AD9CAA7C-7D18-87E4-9A19-F73BDA6BE664}"/>
                </a:ext>
              </a:extLst>
            </p:cNvPr>
            <p:cNvSpPr/>
            <p:nvPr/>
          </p:nvSpPr>
          <p:spPr>
            <a:xfrm>
              <a:off x="4123296" y="4429405"/>
              <a:ext cx="209524" cy="209689"/>
            </a:xfrm>
            <a:prstGeom prst="ellipse">
              <a:avLst/>
            </a:prstGeom>
            <a:solidFill>
              <a:srgbClr val="18A0D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4D9DC182-4454-3A96-9260-11A97E05154C}"/>
                </a:ext>
              </a:extLst>
            </p:cNvPr>
            <p:cNvSpPr/>
            <p:nvPr/>
          </p:nvSpPr>
          <p:spPr>
            <a:xfrm>
              <a:off x="4123296" y="4697871"/>
              <a:ext cx="209524" cy="209689"/>
            </a:xfrm>
            <a:prstGeom prst="ellipse">
              <a:avLst/>
            </a:prstGeom>
            <a:solidFill>
              <a:srgbClr val="18A0D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AA52D6EF-0AA9-D052-F95A-7AD2D66DDFDD}"/>
                </a:ext>
              </a:extLst>
            </p:cNvPr>
            <p:cNvSpPr/>
            <p:nvPr/>
          </p:nvSpPr>
          <p:spPr>
            <a:xfrm>
              <a:off x="4609010" y="4160939"/>
              <a:ext cx="211110" cy="209689"/>
            </a:xfrm>
            <a:prstGeom prst="ellipse">
              <a:avLst/>
            </a:prstGeom>
            <a:solidFill>
              <a:srgbClr val="18A0D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E69A205D-6A05-11B7-EFF3-34EAC292AC7A}"/>
                </a:ext>
              </a:extLst>
            </p:cNvPr>
            <p:cNvSpPr/>
            <p:nvPr/>
          </p:nvSpPr>
          <p:spPr>
            <a:xfrm>
              <a:off x="4609010" y="4697871"/>
              <a:ext cx="211110" cy="209689"/>
            </a:xfrm>
            <a:prstGeom prst="ellipse">
              <a:avLst/>
            </a:prstGeom>
            <a:solidFill>
              <a:srgbClr val="18A0D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9A68F26D-A4C3-6565-45B7-9B5AB465B1F6}"/>
                </a:ext>
              </a:extLst>
            </p:cNvPr>
            <p:cNvSpPr/>
            <p:nvPr/>
          </p:nvSpPr>
          <p:spPr>
            <a:xfrm>
              <a:off x="4886786" y="4429405"/>
              <a:ext cx="209524" cy="209689"/>
            </a:xfrm>
            <a:prstGeom prst="ellipse">
              <a:avLst/>
            </a:prstGeom>
            <a:solidFill>
              <a:srgbClr val="18A0D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pic>
        <p:nvPicPr>
          <p:cNvPr id="22" name="Picture 21">
            <a:extLst>
              <a:ext uri="{FF2B5EF4-FFF2-40B4-BE49-F238E27FC236}">
                <a16:creationId xmlns:a16="http://schemas.microsoft.com/office/drawing/2014/main" id="{B1B90E79-2904-D210-1451-67A086432739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81450" y="3460751"/>
            <a:ext cx="2208213" cy="482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BA97336B-3672-76A2-9590-43CE38E8495C}"/>
              </a:ext>
            </a:extLst>
          </p:cNvPr>
          <p:cNvSpPr/>
          <p:nvPr/>
        </p:nvSpPr>
        <p:spPr>
          <a:xfrm>
            <a:off x="2279650" y="6410326"/>
            <a:ext cx="7632700" cy="447675"/>
          </a:xfrm>
          <a:prstGeom prst="rect">
            <a:avLst/>
          </a:prstGeom>
          <a:solidFill>
            <a:srgbClr val="00B3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34CEF27-D05F-EC12-EABA-E025AE3A3AB6}"/>
              </a:ext>
            </a:extLst>
          </p:cNvPr>
          <p:cNvSpPr txBox="1"/>
          <p:nvPr/>
        </p:nvSpPr>
        <p:spPr>
          <a:xfrm>
            <a:off x="5562600" y="4545014"/>
            <a:ext cx="10668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pc="600" dirty="0">
                <a:latin typeface="Twinkl SemiBold" pitchFamily="2" charset="0"/>
              </a:rPr>
              <a:t>hello</a:t>
            </a:r>
          </a:p>
        </p:txBody>
      </p:sp>
    </p:spTree>
    <p:extLst>
      <p:ext uri="{BB962C8B-B14F-4D97-AF65-F5344CB8AC3E}">
        <p14:creationId xmlns:p14="http://schemas.microsoft.com/office/powerpoint/2010/main" val="217449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22222E-6 L 0.00365 0.04884 L 0.0448 0.04398 L 0.06962 -0.00371 L 0.10816 0.04537 L 0.14115 -0.00139 L 0.14219 0.08703 L 0.19618 -0.00486 L 0.19809 0.08449 L 0.25504 -0.00486 L 0.2816 0.04537 L 0.25035 0.08703 L 0.2467 0.08565 L 0.34132 0.08703 " pathEditMode="relative" rAng="0" ptsTypes="AAAAAAAAAAAAAA">
                                      <p:cBhvr>
                                        <p:cTn id="6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066" y="40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logo for a special education&#10;&#10;Description automatically generated">
            <a:extLst>
              <a:ext uri="{FF2B5EF4-FFF2-40B4-BE49-F238E27FC236}">
                <a16:creationId xmlns:a16="http://schemas.microsoft.com/office/drawing/2014/main" id="{4CAC60BC-9FB0-AD4E-92FE-3E1463872D2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369" y="6268240"/>
            <a:ext cx="1080120" cy="582511"/>
          </a:xfrm>
          <a:prstGeom prst="rect">
            <a:avLst/>
          </a:prstGeom>
        </p:spPr>
      </p:pic>
      <p:sp>
        <p:nvSpPr>
          <p:cNvPr id="5" name="Rectangle 1026">
            <a:extLst>
              <a:ext uri="{FF2B5EF4-FFF2-40B4-BE49-F238E27FC236}">
                <a16:creationId xmlns:a16="http://schemas.microsoft.com/office/drawing/2014/main" id="{28CE298C-5DE1-DBD5-7FCA-0754B7A08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6250"/>
            <a:ext cx="9144000" cy="133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4283C4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2400"/>
              </a:spcBef>
              <a:defRPr/>
            </a:pPr>
            <a:br>
              <a:rPr lang="en-US" altLang="en-US">
                <a:solidFill>
                  <a:schemeClr val="tx2">
                    <a:lumMod val="60000"/>
                    <a:lumOff val="40000"/>
                  </a:schemeClr>
                </a:solidFill>
                <a:ea typeface="+mn-ea"/>
              </a:rPr>
            </a:br>
            <a:br>
              <a:rPr lang="en-US" altLang="en-US">
                <a:solidFill>
                  <a:schemeClr val="tx2">
                    <a:lumMod val="60000"/>
                    <a:lumOff val="40000"/>
                  </a:schemeClr>
                </a:solidFill>
                <a:ea typeface="+mn-ea"/>
              </a:rPr>
            </a:br>
            <a:br>
              <a:rPr lang="en-US" altLang="en-US">
                <a:solidFill>
                  <a:schemeClr val="tx2">
                    <a:lumMod val="60000"/>
                    <a:lumOff val="40000"/>
                  </a:schemeClr>
                </a:solidFill>
                <a:ea typeface="+mn-ea"/>
              </a:rPr>
            </a:br>
            <a:endParaRPr lang="en-US" altLang="en-US" dirty="0">
              <a:solidFill>
                <a:schemeClr val="tx2">
                  <a:lumMod val="60000"/>
                  <a:lumOff val="40000"/>
                </a:schemeClr>
              </a:solidFill>
              <a:ea typeface="+mn-ea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FFE732D0-9304-38AA-224F-DC4F9BA1A13C}"/>
              </a:ext>
            </a:extLst>
          </p:cNvPr>
          <p:cNvSpPr txBox="1">
            <a:spLocks noChangeArrowheads="1"/>
          </p:cNvSpPr>
          <p:nvPr/>
        </p:nvSpPr>
        <p:spPr>
          <a:xfrm>
            <a:off x="1338029" y="332656"/>
            <a:ext cx="9144000" cy="12573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2075" tIns="46038" rIns="92075" bIns="46038" rtlCol="0"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7030A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altLang="en-US" b="1" dirty="0">
                <a:solidFill>
                  <a:schemeClr val="accent1"/>
                </a:solidFill>
              </a:rPr>
              <a:t>When was Braille Invented?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A12BD-03C4-5FAC-B99F-57A083919454}"/>
              </a:ext>
            </a:extLst>
          </p:cNvPr>
          <p:cNvSpPr txBox="1"/>
          <p:nvPr/>
        </p:nvSpPr>
        <p:spPr>
          <a:xfrm>
            <a:off x="1763619" y="1452882"/>
            <a:ext cx="8292819" cy="44208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 kern="100" dirty="0">
                <a:effectLst/>
                <a:ea typeface="Aptos" panose="020B0004020202020204" pitchFamily="34" charset="0"/>
                <a:cs typeface="Arial" panose="020B0604020202020204" pitchFamily="34" charset="0"/>
              </a:rPr>
              <a:t>About 200 years ago, a teenage boy invented a special way of writing called braille.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800" kern="100" dirty="0"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 kern="100" dirty="0">
                <a:effectLst/>
                <a:ea typeface="Aptos" panose="020B0004020202020204" pitchFamily="34" charset="0"/>
                <a:cs typeface="Arial" panose="020B0604020202020204" pitchFamily="34" charset="0"/>
              </a:rPr>
              <a:t>Braille uses raised dots that you can feel with your fingers. It helps people who </a:t>
            </a:r>
            <a:r>
              <a:rPr lang="en-GB" sz="2800" kern="100" dirty="0">
                <a:ea typeface="Aptos" panose="020B0004020202020204" pitchFamily="34" charset="0"/>
                <a:cs typeface="Arial" panose="020B0604020202020204" pitchFamily="34" charset="0"/>
              </a:rPr>
              <a:t>have a vision impairment </a:t>
            </a:r>
            <a:r>
              <a:rPr lang="en-GB" sz="2800" kern="100" dirty="0">
                <a:effectLst/>
                <a:ea typeface="Aptos" panose="020B0004020202020204" pitchFamily="34" charset="0"/>
                <a:cs typeface="Arial" panose="020B0604020202020204" pitchFamily="34" charset="0"/>
              </a:rPr>
              <a:t>or have trouble seeing to read and write just like everyone else.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800" kern="100" dirty="0"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 kern="100" dirty="0">
                <a:effectLst/>
                <a:ea typeface="Aptos" panose="020B0004020202020204" pitchFamily="34" charset="0"/>
                <a:cs typeface="Arial" panose="020B0604020202020204" pitchFamily="34" charset="0"/>
              </a:rPr>
              <a:t>Let's learn more about its amazing history in the next slides!</a:t>
            </a:r>
          </a:p>
        </p:txBody>
      </p:sp>
    </p:spTree>
    <p:extLst>
      <p:ext uri="{BB962C8B-B14F-4D97-AF65-F5344CB8AC3E}">
        <p14:creationId xmlns:p14="http://schemas.microsoft.com/office/powerpoint/2010/main" val="2406500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060A49-B72B-CACB-154B-0FD24D13D4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logo for a special education&#10;&#10;Description automatically generated">
            <a:extLst>
              <a:ext uri="{FF2B5EF4-FFF2-40B4-BE49-F238E27FC236}">
                <a16:creationId xmlns:a16="http://schemas.microsoft.com/office/drawing/2014/main" id="{1E507B32-9126-280F-002D-C238161DEC7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369" y="6268240"/>
            <a:ext cx="1080120" cy="582511"/>
          </a:xfrm>
          <a:prstGeom prst="rect">
            <a:avLst/>
          </a:prstGeom>
        </p:spPr>
      </p:pic>
      <p:sp>
        <p:nvSpPr>
          <p:cNvPr id="5" name="Rectangle 1026">
            <a:extLst>
              <a:ext uri="{FF2B5EF4-FFF2-40B4-BE49-F238E27FC236}">
                <a16:creationId xmlns:a16="http://schemas.microsoft.com/office/drawing/2014/main" id="{4CD6EC52-96C6-59D6-5FF5-8FDC0EE8F4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6250"/>
            <a:ext cx="9144000" cy="133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4283C4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2400"/>
              </a:spcBef>
              <a:defRPr/>
            </a:pPr>
            <a:br>
              <a:rPr lang="en-US" altLang="en-US">
                <a:solidFill>
                  <a:schemeClr val="tx2">
                    <a:lumMod val="60000"/>
                    <a:lumOff val="40000"/>
                  </a:schemeClr>
                </a:solidFill>
                <a:ea typeface="+mn-ea"/>
              </a:rPr>
            </a:br>
            <a:br>
              <a:rPr lang="en-US" altLang="en-US">
                <a:solidFill>
                  <a:schemeClr val="tx2">
                    <a:lumMod val="60000"/>
                    <a:lumOff val="40000"/>
                  </a:schemeClr>
                </a:solidFill>
                <a:ea typeface="+mn-ea"/>
              </a:rPr>
            </a:br>
            <a:br>
              <a:rPr lang="en-US" altLang="en-US">
                <a:solidFill>
                  <a:schemeClr val="tx2">
                    <a:lumMod val="60000"/>
                    <a:lumOff val="40000"/>
                  </a:schemeClr>
                </a:solidFill>
                <a:ea typeface="+mn-ea"/>
              </a:rPr>
            </a:br>
            <a:endParaRPr lang="en-US" altLang="en-US" dirty="0">
              <a:solidFill>
                <a:schemeClr val="tx2">
                  <a:lumMod val="60000"/>
                  <a:lumOff val="40000"/>
                </a:schemeClr>
              </a:solidFill>
              <a:ea typeface="+mn-ea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19D441D2-43A2-9D2E-2F2C-5EA2C10B0FB9}"/>
              </a:ext>
            </a:extLst>
          </p:cNvPr>
          <p:cNvSpPr txBox="1">
            <a:spLocks noChangeArrowheads="1"/>
          </p:cNvSpPr>
          <p:nvPr/>
        </p:nvSpPr>
        <p:spPr>
          <a:xfrm>
            <a:off x="1370753" y="205002"/>
            <a:ext cx="9144000" cy="12573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2075" tIns="46038" rIns="92075" bIns="46038" rtlCol="0"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7030A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altLang="en-US" b="1" dirty="0">
                <a:solidFill>
                  <a:schemeClr val="accent1"/>
                </a:solidFill>
              </a:rPr>
              <a:t>Who Invented Braille?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7139CB28-B31F-7D70-9BB5-4CB8A1820C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368" y="1484784"/>
            <a:ext cx="6624735" cy="4011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8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Louis Braille </a:t>
            </a:r>
            <a:r>
              <a:rPr lang="en-GB" sz="2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invented braille.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endParaRPr lang="en-GB" sz="8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He was from France and became blind when he was three after an accident. 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endParaRPr lang="en-GB" sz="8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He went to a special school for children with a vision impairment. When he was fifteen, he created the braille code.</a:t>
            </a:r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2C1C8D4B-2225-2A8F-56FC-3C97F2D1038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48295" y="1327940"/>
            <a:ext cx="3472952" cy="4765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8936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logo for a special education&#10;&#10;Description automatically generated">
            <a:extLst>
              <a:ext uri="{FF2B5EF4-FFF2-40B4-BE49-F238E27FC236}">
                <a16:creationId xmlns:a16="http://schemas.microsoft.com/office/drawing/2014/main" id="{4CAC60BC-9FB0-AD4E-92FE-3E1463872D2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369" y="6268240"/>
            <a:ext cx="1080120" cy="582511"/>
          </a:xfrm>
          <a:prstGeom prst="rect">
            <a:avLst/>
          </a:prstGeom>
        </p:spPr>
      </p:pic>
      <p:sp>
        <p:nvSpPr>
          <p:cNvPr id="5" name="Rectangle 1026">
            <a:extLst>
              <a:ext uri="{FF2B5EF4-FFF2-40B4-BE49-F238E27FC236}">
                <a16:creationId xmlns:a16="http://schemas.microsoft.com/office/drawing/2014/main" id="{28CE298C-5DE1-DBD5-7FCA-0754B7A083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6250"/>
            <a:ext cx="9144000" cy="133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4283C4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2400"/>
              </a:spcBef>
              <a:defRPr/>
            </a:pPr>
            <a:br>
              <a:rPr lang="en-US" altLang="en-US">
                <a:solidFill>
                  <a:schemeClr val="tx2">
                    <a:lumMod val="60000"/>
                    <a:lumOff val="40000"/>
                  </a:schemeClr>
                </a:solidFill>
                <a:ea typeface="+mn-ea"/>
              </a:rPr>
            </a:br>
            <a:br>
              <a:rPr lang="en-US" altLang="en-US">
                <a:solidFill>
                  <a:schemeClr val="tx2">
                    <a:lumMod val="60000"/>
                    <a:lumOff val="40000"/>
                  </a:schemeClr>
                </a:solidFill>
                <a:ea typeface="+mn-ea"/>
              </a:rPr>
            </a:br>
            <a:br>
              <a:rPr lang="en-US" altLang="en-US">
                <a:solidFill>
                  <a:schemeClr val="tx2">
                    <a:lumMod val="60000"/>
                    <a:lumOff val="40000"/>
                  </a:schemeClr>
                </a:solidFill>
                <a:ea typeface="+mn-ea"/>
              </a:rPr>
            </a:br>
            <a:endParaRPr lang="en-US" altLang="en-US" dirty="0">
              <a:solidFill>
                <a:schemeClr val="tx2">
                  <a:lumMod val="60000"/>
                  <a:lumOff val="40000"/>
                </a:schemeClr>
              </a:solidFill>
              <a:ea typeface="+mn-ea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FFE732D0-9304-38AA-224F-DC4F9BA1A13C}"/>
              </a:ext>
            </a:extLst>
          </p:cNvPr>
          <p:cNvSpPr txBox="1">
            <a:spLocks noChangeArrowheads="1"/>
          </p:cNvSpPr>
          <p:nvPr/>
        </p:nvSpPr>
        <p:spPr>
          <a:xfrm>
            <a:off x="1521717" y="356394"/>
            <a:ext cx="9144000" cy="12573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2075" tIns="46038" rIns="92075" bIns="46038" rtlCol="0"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7030A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altLang="en-US" b="1" dirty="0">
                <a:solidFill>
                  <a:schemeClr val="accent1"/>
                </a:solidFill>
              </a:rPr>
              <a:t>??????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A12BD-03C4-5FAC-B99F-57A083919454}"/>
              </a:ext>
            </a:extLst>
          </p:cNvPr>
          <p:cNvSpPr txBox="1"/>
          <p:nvPr/>
        </p:nvSpPr>
        <p:spPr>
          <a:xfrm>
            <a:off x="1763620" y="1733550"/>
            <a:ext cx="829281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b="0" i="0" dirty="0">
                <a:solidFill>
                  <a:srgbClr val="2B2B2B"/>
                </a:solidFill>
                <a:effectLst/>
                <a:cs typeface="Arial" panose="020B0604020202020204" pitchFamily="34" charset="0"/>
              </a:rPr>
              <a:t>Magic Grandad video</a:t>
            </a:r>
            <a:endParaRPr lang="en-GB" sz="2800" dirty="0">
              <a:cs typeface="Arial" panose="020B0604020202020204" pitchFamily="34" charset="0"/>
            </a:endParaRPr>
          </a:p>
        </p:txBody>
      </p:sp>
      <p:pic>
        <p:nvPicPr>
          <p:cNvPr id="2" name="Online Media 1" title="The incredible story of the boy who invented Braille | BBC Ideas">
            <a:hlinkClick r:id="" action="ppaction://media"/>
            <a:extLst>
              <a:ext uri="{FF2B5EF4-FFF2-40B4-BE49-F238E27FC236}">
                <a16:creationId xmlns:a16="http://schemas.microsoft.com/office/drawing/2014/main" id="{B6E8134F-1E74-A297-CA2E-40AC6C19D8A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016000" y="558800"/>
            <a:ext cx="10160000" cy="574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829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067C30-C5AE-BB21-776F-9735B0C749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logo for a special education&#10;&#10;Description automatically generated">
            <a:extLst>
              <a:ext uri="{FF2B5EF4-FFF2-40B4-BE49-F238E27FC236}">
                <a16:creationId xmlns:a16="http://schemas.microsoft.com/office/drawing/2014/main" id="{6B384540-C922-AC31-2378-26E1305EF1D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369" y="6268240"/>
            <a:ext cx="1080120" cy="582511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AF5C2734-E1C2-9582-C347-2D5D75518B1D}"/>
              </a:ext>
            </a:extLst>
          </p:cNvPr>
          <p:cNvSpPr txBox="1">
            <a:spLocks noChangeArrowheads="1"/>
          </p:cNvSpPr>
          <p:nvPr/>
        </p:nvSpPr>
        <p:spPr>
          <a:xfrm>
            <a:off x="1069621" y="201613"/>
            <a:ext cx="9714621" cy="12573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2075" tIns="46038" rIns="92075" bIns="46038" rtlCol="0"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7030A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altLang="en-US" b="1" dirty="0">
                <a:solidFill>
                  <a:schemeClr val="accent1"/>
                </a:solidFill>
              </a:rPr>
              <a:t>What came before Braille?</a:t>
            </a: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83A2EF5A-5D2B-0BF6-1A4B-D95681EC8F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7448" y="1473200"/>
            <a:ext cx="9433048" cy="259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When Louis Braille was in school, people with a vision impairment read big books with raised letters. 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8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They used their fingers to feel each letter, but it was slow. It was like feeling the raised letters and numbers on coins today.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6498BA5-FB47-3012-0BAC-A9DD41A97B3E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98700" y="4484689"/>
            <a:ext cx="1606550" cy="160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08B422C-8F4B-7338-331D-6A9BFCED3E1B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17889" y="4818063"/>
            <a:ext cx="1284287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CDCF9C5-AFCD-4D25-D17D-9074655D5080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14814" y="4545013"/>
            <a:ext cx="1576387" cy="157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42462E3-C0E2-44D9-AB82-2B2F550658FF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03839" y="4868863"/>
            <a:ext cx="1246187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FA70B2E-FCCF-1B0A-5DCB-9650CF13BEC6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62664" y="4625975"/>
            <a:ext cx="1495425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7DCB640-14F3-D165-7C93-CC2A72737EE0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69139" y="4992689"/>
            <a:ext cx="1127125" cy="112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5CA215F-182E-F233-F788-A2C7DFC8C3D6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08901" y="4625976"/>
            <a:ext cx="1508125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96717F2-1DA3-9447-7D49-B75216848F17}"/>
              </a:ext>
            </a:extLst>
          </p:cNvPr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728076" y="4919663"/>
            <a:ext cx="1184275" cy="117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3679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6A4B89-0893-F618-1F4E-F9D06F250A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logo for a special education&#10;&#10;Description automatically generated">
            <a:extLst>
              <a:ext uri="{FF2B5EF4-FFF2-40B4-BE49-F238E27FC236}">
                <a16:creationId xmlns:a16="http://schemas.microsoft.com/office/drawing/2014/main" id="{A2C4543F-C567-7564-FCD1-80A351C66E5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369" y="6268240"/>
            <a:ext cx="1080120" cy="58251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A32D871-855A-4DFA-C01B-2F66FE8BD14B}"/>
              </a:ext>
            </a:extLst>
          </p:cNvPr>
          <p:cNvSpPr txBox="1">
            <a:spLocks/>
          </p:cNvSpPr>
          <p:nvPr/>
        </p:nvSpPr>
        <p:spPr bwMode="auto">
          <a:xfrm>
            <a:off x="609600" y="212327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4283C4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If you have a vision impairment </a:t>
            </a:r>
          </a:p>
          <a:p>
            <a:r>
              <a:rPr lang="en-GB" dirty="0"/>
              <a:t>what can you see?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5FCE9B29-12ED-323E-5C7E-D36165B4EB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369" y="1355069"/>
            <a:ext cx="6803573" cy="4683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While Louis Braille was in school, a man named Charles Barbier visited his class. 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He was a captain in the French army and invented a way for soldiers to read in the dark using raised dots. 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His system had twelve dots and was hard to understand. Louis took this idea and made a simpler version for blind people to read and write.</a:t>
            </a:r>
            <a:endParaRPr lang="en-GB" sz="28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31D5E7A-FB57-5120-14F7-472AC98F8B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84232" y="1426010"/>
            <a:ext cx="3258621" cy="5719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542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CEBCFD-4685-2740-D275-E2969F9729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logo for a special education&#10;&#10;Description automatically generated">
            <a:extLst>
              <a:ext uri="{FF2B5EF4-FFF2-40B4-BE49-F238E27FC236}">
                <a16:creationId xmlns:a16="http://schemas.microsoft.com/office/drawing/2014/main" id="{4E6739EB-1B32-EEDC-1382-000E7C35017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369" y="6268240"/>
            <a:ext cx="1080120" cy="582511"/>
          </a:xfrm>
          <a:prstGeom prst="rect">
            <a:avLst/>
          </a:prstGeom>
        </p:spPr>
      </p:pic>
      <p:sp>
        <p:nvSpPr>
          <p:cNvPr id="5" name="Rectangle 1026">
            <a:extLst>
              <a:ext uri="{FF2B5EF4-FFF2-40B4-BE49-F238E27FC236}">
                <a16:creationId xmlns:a16="http://schemas.microsoft.com/office/drawing/2014/main" id="{3BEADE50-E979-0E23-7FFF-8E6E2A1D63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54799" y="496405"/>
            <a:ext cx="9144000" cy="133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4283C4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4283C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2400"/>
              </a:spcBef>
              <a:defRPr/>
            </a:pPr>
            <a:br>
              <a:rPr lang="en-US" altLang="en-US">
                <a:solidFill>
                  <a:schemeClr val="tx2">
                    <a:lumMod val="60000"/>
                    <a:lumOff val="40000"/>
                  </a:schemeClr>
                </a:solidFill>
                <a:ea typeface="+mn-ea"/>
              </a:rPr>
            </a:br>
            <a:br>
              <a:rPr lang="en-US" altLang="en-US">
                <a:solidFill>
                  <a:schemeClr val="tx2">
                    <a:lumMod val="60000"/>
                    <a:lumOff val="40000"/>
                  </a:schemeClr>
                </a:solidFill>
                <a:ea typeface="+mn-ea"/>
              </a:rPr>
            </a:br>
            <a:br>
              <a:rPr lang="en-US" altLang="en-US">
                <a:solidFill>
                  <a:schemeClr val="tx2">
                    <a:lumMod val="60000"/>
                    <a:lumOff val="40000"/>
                  </a:schemeClr>
                </a:solidFill>
                <a:ea typeface="+mn-ea"/>
              </a:rPr>
            </a:br>
            <a:endParaRPr lang="en-US" altLang="en-US" dirty="0">
              <a:solidFill>
                <a:schemeClr val="tx2">
                  <a:lumMod val="60000"/>
                  <a:lumOff val="40000"/>
                </a:schemeClr>
              </a:solidFill>
              <a:ea typeface="+mn-ea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F48EA09C-EBBF-E3ED-2AC5-F39AD9E0FDEC}"/>
              </a:ext>
            </a:extLst>
          </p:cNvPr>
          <p:cNvSpPr txBox="1">
            <a:spLocks noChangeArrowheads="1"/>
          </p:cNvSpPr>
          <p:nvPr/>
        </p:nvSpPr>
        <p:spPr>
          <a:xfrm>
            <a:off x="483696" y="199731"/>
            <a:ext cx="9714621" cy="12573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2075" tIns="46038" rIns="92075" bIns="46038" rtlCol="0"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7030A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altLang="en-US" b="1" dirty="0">
                <a:solidFill>
                  <a:schemeClr val="accent1"/>
                </a:solidFill>
              </a:rPr>
              <a:t>How was it written?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3C8944E-74C2-45E4-2687-9C34336C1E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71049" y="188640"/>
            <a:ext cx="3181350" cy="2667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4AAFAFA-76D6-7F27-38C5-925605B95C9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71049" y="3055946"/>
            <a:ext cx="3057090" cy="3199280"/>
          </a:xfrm>
          <a:prstGeom prst="rect">
            <a:avLst/>
          </a:prstGeom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2D161A7D-815B-16C5-DCA2-7E0BE7C50E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926" y="1340768"/>
            <a:ext cx="8044338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Louis made a tool for writing braille called a 'planchette,’ or 'little plank' in French. It was a small piece of wood with holes. He used it to make small dips in the paper.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When he turned the paper over, the dips became raised bumps. He had to write the codes as mirror images because he was working on the back of the paper.</a:t>
            </a:r>
          </a:p>
        </p:txBody>
      </p:sp>
    </p:spTree>
    <p:extLst>
      <p:ext uri="{BB962C8B-B14F-4D97-AF65-F5344CB8AC3E}">
        <p14:creationId xmlns:p14="http://schemas.microsoft.com/office/powerpoint/2010/main" val="1540876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365 PowerPoint template (Widescreen)  -  Read-Only" id="{CE968A4C-8680-4BA4-B256-662308791D1A}" vid="{81E14000-61E5-4FA0-9883-7561324CCD1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e10e2f0-e4ca-4a31-bf25-7836e2f1046b">
      <Terms xmlns="http://schemas.microsoft.com/office/infopath/2007/PartnerControls"/>
    </lcf76f155ced4ddcb4097134ff3c332f>
    <TaxCatchAll xmlns="00e14425-aa0d-4af9-9aa7-d7bb0027602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5F0B6C9F46B64AA9AA26E9823E9A62" ma:contentTypeVersion="15" ma:contentTypeDescription="Create a new document." ma:contentTypeScope="" ma:versionID="35f9c6957af4cf3a74c27e9c657bd381">
  <xsd:schema xmlns:xsd="http://www.w3.org/2001/XMLSchema" xmlns:xs="http://www.w3.org/2001/XMLSchema" xmlns:p="http://schemas.microsoft.com/office/2006/metadata/properties" xmlns:ns2="9e10e2f0-e4ca-4a31-bf25-7836e2f1046b" xmlns:ns3="00e14425-aa0d-4af9-9aa7-d7bb00276028" targetNamespace="http://schemas.microsoft.com/office/2006/metadata/properties" ma:root="true" ma:fieldsID="440d8b9f422774ae3923aa5a676d8b72" ns2:_="" ns3:_="">
    <xsd:import namespace="9e10e2f0-e4ca-4a31-bf25-7836e2f1046b"/>
    <xsd:import namespace="00e14425-aa0d-4af9-9aa7-d7bb0027602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10e2f0-e4ca-4a31-bf25-7836e2f104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df80089c-2ddf-4c5d-a009-f768e38e2bb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14425-aa0d-4af9-9aa7-d7bb00276028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b2678f63-9ea8-410f-8326-1944af859516}" ma:internalName="TaxCatchAll" ma:showField="CatchAllData" ma:web="00e14425-aa0d-4af9-9aa7-d7bb002760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FC86AF5-4977-4544-BE70-84C7A811F78A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94B35A77-8D5F-452B-BE3F-A6E7904F7AF0}">
  <ds:schemaRefs>
    <ds:schemaRef ds:uri="http://purl.org/dc/dcmitype/"/>
    <ds:schemaRef ds:uri="9e10e2f0-e4ca-4a31-bf25-7836e2f1046b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00e14425-aa0d-4af9-9aa7-d7bb00276028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19956339-B5A6-48BE-B721-188B356185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10e2f0-e4ca-4a31-bf25-7836e2f1046b"/>
    <ds:schemaRef ds:uri="00e14425-aa0d-4af9-9aa7-d7bb0027602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A7578A04-FC35-454C-839D-D830B40CE94B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3253a20d-c735-4bfe-a8b7-3e6ab37f5f90}" enabled="0" method="" siteId="{3253a20d-c735-4bfe-a8b7-3e6ab37f5f90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PodHandler</Template>
  <TotalTime>359</TotalTime>
  <Words>625</Words>
  <Application>Microsoft Office PowerPoint</Application>
  <PresentationFormat>Widescreen</PresentationFormat>
  <Paragraphs>68</Paragraphs>
  <Slides>13</Slides>
  <Notes>7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Aptos</vt:lpstr>
      <vt:lpstr>Arial</vt:lpstr>
      <vt:lpstr>Arial Nova</vt:lpstr>
      <vt:lpstr>Calibri</vt:lpstr>
      <vt:lpstr>Twinkl SemiBold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Go…</vt:lpstr>
      <vt:lpstr>PowerPoint Presentation</vt:lpstr>
      <vt:lpstr>PowerPoint Presentation</vt:lpstr>
    </vt:vector>
  </TitlesOfParts>
  <Company>Kent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Braille 200 Years Primary Schools Assembly</dc:title>
  <dc:creator>Jo Clarke - CY EPA</dc:creator>
  <cp:lastModifiedBy>Max Edwards - CY CDO (Corporate Director's Office)</cp:lastModifiedBy>
  <cp:revision>34</cp:revision>
  <dcterms:created xsi:type="dcterms:W3CDTF">2023-01-13T14:13:01Z</dcterms:created>
  <dcterms:modified xsi:type="dcterms:W3CDTF">2025-06-27T13:36:20Z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f3f15783-d730-47b8-9be8-1c7ca18260a2</vt:lpwstr>
  </property>
  <property fmtid="{D5CDD505-2E9C-101B-9397-08002B2CF9AE}" pid="3" name="ContentTypeId">
    <vt:lpwstr>0x0101006E5F0B6C9F46B64AA9AA26E9823E9A62</vt:lpwstr>
  </property>
  <property fmtid="{D5CDD505-2E9C-101B-9397-08002B2CF9AE}" pid="4" name="Ways of working">
    <vt:lpwstr>1</vt:lpwstr>
  </property>
  <property fmtid="{D5CDD505-2E9C-101B-9397-08002B2CF9AE}" pid="5" name="Category">
    <vt:lpwstr>Communication</vt:lpwstr>
  </property>
  <property fmtid="{D5CDD505-2E9C-101B-9397-08002B2CF9AE}" pid="6" name="PublishingStartDate">
    <vt:lpwstr/>
  </property>
  <property fmtid="{D5CDD505-2E9C-101B-9397-08002B2CF9AE}" pid="7" name="PublishingExpirationDate">
    <vt:lpwstr/>
  </property>
  <property fmtid="{D5CDD505-2E9C-101B-9397-08002B2CF9AE}" pid="8" name="Environmental performance grouping">
    <vt:lpwstr>Not applicable</vt:lpwstr>
  </property>
  <property fmtid="{D5CDD505-2E9C-101B-9397-08002B2CF9AE}" pid="9" name="_dlc_DocId">
    <vt:lpwstr>HDA2S5J67HAM-54-391</vt:lpwstr>
  </property>
  <property fmtid="{D5CDD505-2E9C-101B-9397-08002B2CF9AE}" pid="10" name="Directorate">
    <vt:lpwstr>All</vt:lpwstr>
  </property>
  <property fmtid="{D5CDD505-2E9C-101B-9397-08002B2CF9AE}" pid="11" name="_dlc_DocIdUrl">
    <vt:lpwstr>http://knet/ourcouncil/_layouts/DocIdRedir.aspx?ID=HDA2S5J67HAM-54-391, HDA2S5J67HAM-54-391</vt:lpwstr>
  </property>
  <property fmtid="{D5CDD505-2E9C-101B-9397-08002B2CF9AE}" pid="12" name="Structure chart">
    <vt:lpwstr>0</vt:lpwstr>
  </property>
  <property fmtid="{D5CDD505-2E9C-101B-9397-08002B2CF9AE}" pid="13" name="MediaServiceImageTags">
    <vt:lpwstr/>
  </property>
</Properties>
</file>