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9" r:id="rId2"/>
    <p:sldId id="264" r:id="rId3"/>
    <p:sldId id="295" r:id="rId4"/>
    <p:sldId id="302" r:id="rId5"/>
    <p:sldId id="303" r:id="rId6"/>
    <p:sldId id="304" r:id="rId7"/>
    <p:sldId id="298" r:id="rId8"/>
    <p:sldId id="299" r:id="rId9"/>
    <p:sldId id="281" r:id="rId10"/>
    <p:sldId id="297" r:id="rId11"/>
    <p:sldId id="296" r:id="rId12"/>
    <p:sldId id="283" r:id="rId13"/>
    <p:sldId id="305" r:id="rId14"/>
    <p:sldId id="286" r:id="rId15"/>
    <p:sldId id="285" r:id="rId16"/>
    <p:sldId id="284" r:id="rId17"/>
    <p:sldId id="289" r:id="rId18"/>
    <p:sldId id="290" r:id="rId19"/>
    <p:sldId id="291" r:id="rId2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3979" autoAdjust="0"/>
  </p:normalViewPr>
  <p:slideViewPr>
    <p:cSldViewPr>
      <p:cViewPr varScale="1">
        <p:scale>
          <a:sx n="90" d="100"/>
          <a:sy n="90" d="100"/>
        </p:scale>
        <p:origin x="94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45657" cy="496336"/>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dirty="0"/>
          </a:p>
        </p:txBody>
      </p:sp>
      <p:sp>
        <p:nvSpPr>
          <p:cNvPr id="3" name="Date Placeholder 2"/>
          <p:cNvSpPr txBox="1">
            <a:spLocks noGrp="1"/>
          </p:cNvSpPr>
          <p:nvPr>
            <p:ph type="dt" idx="1"/>
          </p:nvPr>
        </p:nvSpPr>
        <p:spPr>
          <a:xfrm>
            <a:off x="3850437" y="0"/>
            <a:ext cx="2945657" cy="496336"/>
          </a:xfrm>
          <a:prstGeom prst="rect">
            <a:avLst/>
          </a:prstGeom>
          <a:noFill/>
          <a:ln>
            <a:noFill/>
          </a:ln>
        </p:spPr>
        <p:txBody>
          <a:bodyPr vert="horz" wrap="square" lIns="91440" tIns="45720" rIns="91440" bIns="45720" anchor="t" anchorCtr="0" compatLnSpc="1"/>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6E75231E-2FDE-4962-8351-3CBA6F8419C7}" type="datetime1">
              <a:rPr lang="en-GB"/>
              <a:pPr lvl="0"/>
              <a:t>26/10/2018</a:t>
            </a:fld>
            <a:endParaRPr lang="en-GB" dirty="0"/>
          </a:p>
        </p:txBody>
      </p:sp>
      <p:sp>
        <p:nvSpPr>
          <p:cNvPr id="4" name="Slide Image Placeholder 3"/>
          <p:cNvSpPr>
            <a:spLocks noGrp="1" noRot="1" noChangeAspect="1"/>
          </p:cNvSpPr>
          <p:nvPr>
            <p:ph type="sldImg" idx="2"/>
          </p:nvPr>
        </p:nvSpPr>
        <p:spPr>
          <a:xfrm>
            <a:off x="917572" y="744541"/>
            <a:ext cx="4962521" cy="3722686"/>
          </a:xfrm>
          <a:prstGeom prst="rect">
            <a:avLst/>
          </a:prstGeom>
          <a:noFill/>
          <a:ln w="12701">
            <a:solidFill>
              <a:srgbClr val="000000"/>
            </a:solidFill>
            <a:prstDash val="solid"/>
          </a:ln>
        </p:spPr>
      </p:sp>
      <p:sp>
        <p:nvSpPr>
          <p:cNvPr id="5" name="Notes Placeholder 4"/>
          <p:cNvSpPr txBox="1">
            <a:spLocks noGrp="1"/>
          </p:cNvSpPr>
          <p:nvPr>
            <p:ph type="body" sz="quarter" idx="3"/>
          </p:nvPr>
        </p:nvSpPr>
        <p:spPr>
          <a:xfrm>
            <a:off x="679764" y="4715149"/>
            <a:ext cx="5438137" cy="4466990"/>
          </a:xfrm>
          <a:prstGeom prst="rect">
            <a:avLst/>
          </a:prstGeom>
          <a:noFill/>
          <a:ln>
            <a:noFill/>
          </a:ln>
        </p:spPr>
        <p:txBody>
          <a:bodyPr vert="horz" wrap="square" lIns="91440" tIns="45720" rIns="91440" bIns="45720"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txBox="1">
            <a:spLocks noGrp="1"/>
          </p:cNvSpPr>
          <p:nvPr>
            <p:ph type="ftr" sz="quarter" idx="4"/>
          </p:nvPr>
        </p:nvSpPr>
        <p:spPr>
          <a:xfrm>
            <a:off x="0" y="9428579"/>
            <a:ext cx="2945657" cy="496336"/>
          </a:xfrm>
          <a:prstGeom prst="rect">
            <a:avLst/>
          </a:prstGeom>
          <a:noFill/>
          <a:ln>
            <a:noFill/>
          </a:ln>
        </p:spPr>
        <p:txBody>
          <a:bodyPr vert="horz" wrap="square" lIns="91440" tIns="45720" rIns="91440" bIns="45720" anchor="b" anchorCtr="0" compatLnSpc="1"/>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dirty="0"/>
          </a:p>
        </p:txBody>
      </p:sp>
      <p:sp>
        <p:nvSpPr>
          <p:cNvPr id="7" name="Slide Number Placeholder 6"/>
          <p:cNvSpPr txBox="1">
            <a:spLocks noGrp="1"/>
          </p:cNvSpPr>
          <p:nvPr>
            <p:ph type="sldNum" sz="quarter" idx="5"/>
          </p:nvPr>
        </p:nvSpPr>
        <p:spPr>
          <a:xfrm>
            <a:off x="3850437" y="9428579"/>
            <a:ext cx="2945657" cy="496336"/>
          </a:xfrm>
          <a:prstGeom prst="rect">
            <a:avLst/>
          </a:prstGeom>
          <a:noFill/>
          <a:ln>
            <a:noFill/>
          </a:ln>
        </p:spPr>
        <p:txBody>
          <a:bodyPr vert="horz" wrap="square" lIns="91440" tIns="45720" rIns="91440" bIns="45720" anchor="b" anchorCtr="0" compatLnSpc="1"/>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FC732846-7E18-4758-ACFC-B8EB9C1578CD}" type="slidenum">
              <a:t>‹#›</a:t>
            </a:fld>
            <a:endParaRPr lang="en-GB" dirty="0"/>
          </a:p>
        </p:txBody>
      </p:sp>
    </p:spTree>
    <p:extLst>
      <p:ext uri="{BB962C8B-B14F-4D97-AF65-F5344CB8AC3E}">
        <p14:creationId xmlns:p14="http://schemas.microsoft.com/office/powerpoint/2010/main" val="1572234918"/>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lvl="0"/>
            <a:fld id="{FC732846-7E18-4758-ACFC-B8EB9C1578CD}" type="slidenum">
              <a:rPr lang="en-GB" smtClean="0"/>
              <a:t>8</a:t>
            </a:fld>
            <a:endParaRPr lang="en-GB" dirty="0"/>
          </a:p>
        </p:txBody>
      </p:sp>
    </p:spTree>
    <p:extLst>
      <p:ext uri="{BB962C8B-B14F-4D97-AF65-F5344CB8AC3E}">
        <p14:creationId xmlns:p14="http://schemas.microsoft.com/office/powerpoint/2010/main" val="2461604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3"/>
            <a:ext cx="7772400" cy="1470026"/>
          </a:xfrm>
        </p:spPr>
        <p:txBody>
          <a:bodyPr/>
          <a:lstStyle>
            <a:lvl1pPr>
              <a:defRPr/>
            </a:lvl1pPr>
          </a:lstStyle>
          <a:p>
            <a:pPr lvl="0"/>
            <a:r>
              <a:rPr lang="en-US"/>
              <a:t>Click to edit Master title style</a:t>
            </a:r>
            <a:endParaRPr lang="en-GB"/>
          </a:p>
        </p:txBody>
      </p:sp>
      <p:sp>
        <p:nvSpPr>
          <p:cNvPr id="3" name="Subtitle 2"/>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en-US"/>
              <a:t>Click to edit Master subtitle style</a:t>
            </a:r>
            <a:endParaRPr lang="en-GB"/>
          </a:p>
        </p:txBody>
      </p:sp>
      <p:sp>
        <p:nvSpPr>
          <p:cNvPr id="4" name="Date Placeholder 3"/>
          <p:cNvSpPr txBox="1">
            <a:spLocks noGrp="1"/>
          </p:cNvSpPr>
          <p:nvPr>
            <p:ph type="dt" sz="half" idx="7"/>
          </p:nvPr>
        </p:nvSpPr>
        <p:spPr/>
        <p:txBody>
          <a:bodyPr/>
          <a:lstStyle>
            <a:lvl1pPr>
              <a:defRPr/>
            </a:lvl1pPr>
          </a:lstStyle>
          <a:p>
            <a:pPr lvl="0"/>
            <a:fld id="{AD2908C8-00DA-4506-BC77-49440B898A1A}" type="datetime1">
              <a:rPr lang="en-GB"/>
              <a:pPr lvl="0"/>
              <a:t>26/10/2018</a:t>
            </a:fld>
            <a:endParaRPr lang="en-GB" dirty="0"/>
          </a:p>
        </p:txBody>
      </p:sp>
      <p:sp>
        <p:nvSpPr>
          <p:cNvPr id="5" name="Footer Placeholder 4"/>
          <p:cNvSpPr txBox="1">
            <a:spLocks noGrp="1"/>
          </p:cNvSpPr>
          <p:nvPr>
            <p:ph type="ftr" sz="quarter" idx="9"/>
          </p:nvPr>
        </p:nvSpPr>
        <p:spPr/>
        <p:txBody>
          <a:bodyPr/>
          <a:lstStyle>
            <a:lvl1pPr>
              <a:defRPr/>
            </a:lvl1pPr>
          </a:lstStyle>
          <a:p>
            <a:pPr lvl="0"/>
            <a:endParaRPr lang="en-GB" dirty="0"/>
          </a:p>
        </p:txBody>
      </p:sp>
      <p:sp>
        <p:nvSpPr>
          <p:cNvPr id="6" name="Slide Number Placeholder 5"/>
          <p:cNvSpPr txBox="1">
            <a:spLocks noGrp="1"/>
          </p:cNvSpPr>
          <p:nvPr>
            <p:ph type="sldNum" sz="quarter" idx="8"/>
          </p:nvPr>
        </p:nvSpPr>
        <p:spPr/>
        <p:txBody>
          <a:bodyPr/>
          <a:lstStyle>
            <a:lvl1pPr>
              <a:defRPr/>
            </a:lvl1pPr>
          </a:lstStyle>
          <a:p>
            <a:pPr lvl="0"/>
            <a:fld id="{EEF574E6-A5C4-4AFC-82D2-646EFBD7EEFA}" type="slidenum">
              <a:t>‹#›</a:t>
            </a:fld>
            <a:endParaRPr lang="en-GB" dirty="0"/>
          </a:p>
        </p:txBody>
      </p:sp>
    </p:spTree>
    <p:extLst>
      <p:ext uri="{BB962C8B-B14F-4D97-AF65-F5344CB8AC3E}">
        <p14:creationId xmlns:p14="http://schemas.microsoft.com/office/powerpoint/2010/main" val="234716986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7"/>
          </p:nvPr>
        </p:nvSpPr>
        <p:spPr/>
        <p:txBody>
          <a:bodyPr/>
          <a:lstStyle>
            <a:lvl1pPr>
              <a:defRPr/>
            </a:lvl1pPr>
          </a:lstStyle>
          <a:p>
            <a:pPr lvl="0"/>
            <a:fld id="{F8EF8C55-7805-476B-99DA-00E67138DEED}" type="datetime1">
              <a:rPr lang="en-GB"/>
              <a:pPr lvl="0"/>
              <a:t>26/10/2018</a:t>
            </a:fld>
            <a:endParaRPr lang="en-GB" dirty="0"/>
          </a:p>
        </p:txBody>
      </p:sp>
      <p:sp>
        <p:nvSpPr>
          <p:cNvPr id="5" name="Footer Placeholder 4"/>
          <p:cNvSpPr txBox="1">
            <a:spLocks noGrp="1"/>
          </p:cNvSpPr>
          <p:nvPr>
            <p:ph type="ftr" sz="quarter" idx="9"/>
          </p:nvPr>
        </p:nvSpPr>
        <p:spPr/>
        <p:txBody>
          <a:bodyPr/>
          <a:lstStyle>
            <a:lvl1pPr>
              <a:defRPr/>
            </a:lvl1pPr>
          </a:lstStyle>
          <a:p>
            <a:pPr lvl="0"/>
            <a:endParaRPr lang="en-GB" dirty="0"/>
          </a:p>
        </p:txBody>
      </p:sp>
      <p:sp>
        <p:nvSpPr>
          <p:cNvPr id="6" name="Slide Number Placeholder 5"/>
          <p:cNvSpPr txBox="1">
            <a:spLocks noGrp="1"/>
          </p:cNvSpPr>
          <p:nvPr>
            <p:ph type="sldNum" sz="quarter" idx="8"/>
          </p:nvPr>
        </p:nvSpPr>
        <p:spPr/>
        <p:txBody>
          <a:bodyPr/>
          <a:lstStyle>
            <a:lvl1pPr>
              <a:defRPr/>
            </a:lvl1pPr>
          </a:lstStyle>
          <a:p>
            <a:pPr lvl="0"/>
            <a:fld id="{13F8A569-9400-476E-9B0D-81D7449C76A1}" type="slidenum">
              <a:t>‹#›</a:t>
            </a:fld>
            <a:endParaRPr lang="en-GB" dirty="0"/>
          </a:p>
        </p:txBody>
      </p:sp>
    </p:spTree>
    <p:extLst>
      <p:ext uri="{BB962C8B-B14F-4D97-AF65-F5344CB8AC3E}">
        <p14:creationId xmlns:p14="http://schemas.microsoft.com/office/powerpoint/2010/main" val="2281780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29400" y="274640"/>
            <a:ext cx="2057400" cy="5851529"/>
          </a:xfrm>
        </p:spPr>
        <p:txBody>
          <a:bodyPr vert="eaVert"/>
          <a:lstStyle>
            <a:lvl1pPr>
              <a:defRPr/>
            </a:lvl1pPr>
          </a:lstStyle>
          <a:p>
            <a:pPr lvl="0"/>
            <a:r>
              <a:rPr lang="en-US"/>
              <a:t>Click to edit Master title style</a:t>
            </a:r>
            <a:endParaRPr lang="en-GB"/>
          </a:p>
        </p:txBody>
      </p:sp>
      <p:sp>
        <p:nvSpPr>
          <p:cNvPr id="3" name="Vertical Text Placeholder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7"/>
          </p:nvPr>
        </p:nvSpPr>
        <p:spPr/>
        <p:txBody>
          <a:bodyPr/>
          <a:lstStyle>
            <a:lvl1pPr>
              <a:defRPr/>
            </a:lvl1pPr>
          </a:lstStyle>
          <a:p>
            <a:pPr lvl="0"/>
            <a:fld id="{15E3ED1F-1296-41DD-A3CD-E5BFC9779A90}" type="datetime1">
              <a:rPr lang="en-GB"/>
              <a:pPr lvl="0"/>
              <a:t>26/10/2018</a:t>
            </a:fld>
            <a:endParaRPr lang="en-GB" dirty="0"/>
          </a:p>
        </p:txBody>
      </p:sp>
      <p:sp>
        <p:nvSpPr>
          <p:cNvPr id="5" name="Footer Placeholder 4"/>
          <p:cNvSpPr txBox="1">
            <a:spLocks noGrp="1"/>
          </p:cNvSpPr>
          <p:nvPr>
            <p:ph type="ftr" sz="quarter" idx="9"/>
          </p:nvPr>
        </p:nvSpPr>
        <p:spPr/>
        <p:txBody>
          <a:bodyPr/>
          <a:lstStyle>
            <a:lvl1pPr>
              <a:defRPr/>
            </a:lvl1pPr>
          </a:lstStyle>
          <a:p>
            <a:pPr lvl="0"/>
            <a:endParaRPr lang="en-GB" dirty="0"/>
          </a:p>
        </p:txBody>
      </p:sp>
      <p:sp>
        <p:nvSpPr>
          <p:cNvPr id="6" name="Slide Number Placeholder 5"/>
          <p:cNvSpPr txBox="1">
            <a:spLocks noGrp="1"/>
          </p:cNvSpPr>
          <p:nvPr>
            <p:ph type="sldNum" sz="quarter" idx="8"/>
          </p:nvPr>
        </p:nvSpPr>
        <p:spPr/>
        <p:txBody>
          <a:bodyPr/>
          <a:lstStyle>
            <a:lvl1pPr>
              <a:defRPr/>
            </a:lvl1pPr>
          </a:lstStyle>
          <a:p>
            <a:pPr lvl="0"/>
            <a:fld id="{A6F22085-30DB-4C46-B488-03CDDBF280B2}" type="slidenum">
              <a:t>‹#›</a:t>
            </a:fld>
            <a:endParaRPr lang="en-GB" dirty="0"/>
          </a:p>
        </p:txBody>
      </p:sp>
    </p:spTree>
    <p:extLst>
      <p:ext uri="{BB962C8B-B14F-4D97-AF65-F5344CB8AC3E}">
        <p14:creationId xmlns:p14="http://schemas.microsoft.com/office/powerpoint/2010/main" val="332721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7"/>
          </p:nvPr>
        </p:nvSpPr>
        <p:spPr/>
        <p:txBody>
          <a:bodyPr/>
          <a:lstStyle>
            <a:lvl1pPr>
              <a:defRPr/>
            </a:lvl1pPr>
          </a:lstStyle>
          <a:p>
            <a:pPr lvl="0"/>
            <a:fld id="{4675DB40-682E-4DB3-AA0F-9032AE19073A}" type="datetime1">
              <a:rPr lang="en-GB"/>
              <a:pPr lvl="0"/>
              <a:t>26/10/2018</a:t>
            </a:fld>
            <a:endParaRPr lang="en-GB" dirty="0"/>
          </a:p>
        </p:txBody>
      </p:sp>
      <p:sp>
        <p:nvSpPr>
          <p:cNvPr id="5" name="Footer Placeholder 4"/>
          <p:cNvSpPr txBox="1">
            <a:spLocks noGrp="1"/>
          </p:cNvSpPr>
          <p:nvPr>
            <p:ph type="ftr" sz="quarter" idx="9"/>
          </p:nvPr>
        </p:nvSpPr>
        <p:spPr/>
        <p:txBody>
          <a:bodyPr/>
          <a:lstStyle>
            <a:lvl1pPr>
              <a:defRPr/>
            </a:lvl1pPr>
          </a:lstStyle>
          <a:p>
            <a:pPr lvl="0"/>
            <a:endParaRPr lang="en-GB" dirty="0"/>
          </a:p>
        </p:txBody>
      </p:sp>
      <p:sp>
        <p:nvSpPr>
          <p:cNvPr id="6" name="Slide Number Placeholder 5"/>
          <p:cNvSpPr txBox="1">
            <a:spLocks noGrp="1"/>
          </p:cNvSpPr>
          <p:nvPr>
            <p:ph type="sldNum" sz="quarter" idx="8"/>
          </p:nvPr>
        </p:nvSpPr>
        <p:spPr/>
        <p:txBody>
          <a:bodyPr/>
          <a:lstStyle>
            <a:lvl1pPr>
              <a:defRPr/>
            </a:lvl1pPr>
          </a:lstStyle>
          <a:p>
            <a:pPr lvl="0"/>
            <a:fld id="{6446AEE0-A054-4D67-8197-99E7ACB5124D}" type="slidenum">
              <a:t>‹#›</a:t>
            </a:fld>
            <a:endParaRPr lang="en-GB" dirty="0"/>
          </a:p>
        </p:txBody>
      </p:sp>
    </p:spTree>
    <p:extLst>
      <p:ext uri="{BB962C8B-B14F-4D97-AF65-F5344CB8AC3E}">
        <p14:creationId xmlns:p14="http://schemas.microsoft.com/office/powerpoint/2010/main" val="2460862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22311" y="4406895"/>
            <a:ext cx="7772400" cy="1362071"/>
          </a:xfrm>
        </p:spPr>
        <p:txBody>
          <a:bodyPr anchor="t" anchorCtr="0"/>
          <a:lstStyle>
            <a:lvl1pPr algn="l">
              <a:defRPr sz="4000" b="1" cap="all"/>
            </a:lvl1pPr>
          </a:lstStyle>
          <a:p>
            <a:pPr lvl="0"/>
            <a:r>
              <a:rPr lang="en-US"/>
              <a:t>Click to edit Master title style</a:t>
            </a:r>
            <a:endParaRPr lang="en-GB"/>
          </a:p>
        </p:txBody>
      </p:sp>
      <p:sp>
        <p:nvSpPr>
          <p:cNvPr id="3" name="Text Placeholder 2"/>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lvl1pPr>
          </a:lstStyle>
          <a:p>
            <a:pPr lvl="0"/>
            <a:fld id="{558EFDE8-7489-4487-8949-EFE53A7C806C}" type="datetime1">
              <a:rPr lang="en-GB"/>
              <a:pPr lvl="0"/>
              <a:t>26/10/2018</a:t>
            </a:fld>
            <a:endParaRPr lang="en-GB" dirty="0"/>
          </a:p>
        </p:txBody>
      </p:sp>
      <p:sp>
        <p:nvSpPr>
          <p:cNvPr id="5" name="Footer Placeholder 4"/>
          <p:cNvSpPr txBox="1">
            <a:spLocks noGrp="1"/>
          </p:cNvSpPr>
          <p:nvPr>
            <p:ph type="ftr" sz="quarter" idx="9"/>
          </p:nvPr>
        </p:nvSpPr>
        <p:spPr/>
        <p:txBody>
          <a:bodyPr/>
          <a:lstStyle>
            <a:lvl1pPr>
              <a:defRPr/>
            </a:lvl1pPr>
          </a:lstStyle>
          <a:p>
            <a:pPr lvl="0"/>
            <a:endParaRPr lang="en-GB" dirty="0"/>
          </a:p>
        </p:txBody>
      </p:sp>
      <p:sp>
        <p:nvSpPr>
          <p:cNvPr id="6" name="Slide Number Placeholder 5"/>
          <p:cNvSpPr txBox="1">
            <a:spLocks noGrp="1"/>
          </p:cNvSpPr>
          <p:nvPr>
            <p:ph type="sldNum" sz="quarter" idx="8"/>
          </p:nvPr>
        </p:nvSpPr>
        <p:spPr/>
        <p:txBody>
          <a:bodyPr/>
          <a:lstStyle>
            <a:lvl1pPr>
              <a:defRPr/>
            </a:lvl1pPr>
          </a:lstStyle>
          <a:p>
            <a:pPr lvl="0"/>
            <a:fld id="{4B2DEB84-5CC8-4336-9B61-D547E3C2E370}" type="slidenum">
              <a:t>‹#›</a:t>
            </a:fld>
            <a:endParaRPr lang="en-GB" dirty="0"/>
          </a:p>
        </p:txBody>
      </p:sp>
    </p:spTree>
    <p:extLst>
      <p:ext uri="{BB962C8B-B14F-4D97-AF65-F5344CB8AC3E}">
        <p14:creationId xmlns:p14="http://schemas.microsoft.com/office/powerpoint/2010/main" val="4171957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txBox="1">
            <a:spLocks noGrp="1"/>
          </p:cNvSpPr>
          <p:nvPr>
            <p:ph type="dt" sz="half" idx="7"/>
          </p:nvPr>
        </p:nvSpPr>
        <p:spPr/>
        <p:txBody>
          <a:bodyPr/>
          <a:lstStyle>
            <a:lvl1pPr>
              <a:defRPr/>
            </a:lvl1pPr>
          </a:lstStyle>
          <a:p>
            <a:pPr lvl="0"/>
            <a:fld id="{AA30761D-68DD-4D15-81BF-E75C91BD0C1F}" type="datetime1">
              <a:rPr lang="en-GB"/>
              <a:pPr lvl="0"/>
              <a:t>26/10/2018</a:t>
            </a:fld>
            <a:endParaRPr lang="en-GB" dirty="0"/>
          </a:p>
        </p:txBody>
      </p:sp>
      <p:sp>
        <p:nvSpPr>
          <p:cNvPr id="6" name="Footer Placeholder 4"/>
          <p:cNvSpPr txBox="1">
            <a:spLocks noGrp="1"/>
          </p:cNvSpPr>
          <p:nvPr>
            <p:ph type="ftr" sz="quarter" idx="9"/>
          </p:nvPr>
        </p:nvSpPr>
        <p:spPr/>
        <p:txBody>
          <a:bodyPr/>
          <a:lstStyle>
            <a:lvl1pPr>
              <a:defRPr/>
            </a:lvl1pPr>
          </a:lstStyle>
          <a:p>
            <a:pPr lvl="0"/>
            <a:endParaRPr lang="en-GB" dirty="0"/>
          </a:p>
        </p:txBody>
      </p:sp>
      <p:sp>
        <p:nvSpPr>
          <p:cNvPr id="7" name="Slide Number Placeholder 5"/>
          <p:cNvSpPr txBox="1">
            <a:spLocks noGrp="1"/>
          </p:cNvSpPr>
          <p:nvPr>
            <p:ph type="sldNum" sz="quarter" idx="8"/>
          </p:nvPr>
        </p:nvSpPr>
        <p:spPr/>
        <p:txBody>
          <a:bodyPr/>
          <a:lstStyle>
            <a:lvl1pPr>
              <a:defRPr/>
            </a:lvl1pPr>
          </a:lstStyle>
          <a:p>
            <a:pPr lvl="0"/>
            <a:fld id="{87EE287C-126D-49C7-A8E2-BF578C606E48}" type="slidenum">
              <a:t>‹#›</a:t>
            </a:fld>
            <a:endParaRPr lang="en-GB" dirty="0"/>
          </a:p>
        </p:txBody>
      </p:sp>
    </p:spTree>
    <p:extLst>
      <p:ext uri="{BB962C8B-B14F-4D97-AF65-F5344CB8AC3E}">
        <p14:creationId xmlns:p14="http://schemas.microsoft.com/office/powerpoint/2010/main" val="2166326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Text Placeholder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en-US"/>
              <a:t>Click to edit Master text styles</a:t>
            </a:r>
          </a:p>
        </p:txBody>
      </p:sp>
      <p:sp>
        <p:nvSpPr>
          <p:cNvPr id="4" name="Content Placeholder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en-US"/>
              <a:t>Click to edit Master text styles</a:t>
            </a:r>
          </a:p>
        </p:txBody>
      </p:sp>
      <p:sp>
        <p:nvSpPr>
          <p:cNvPr id="6" name="Content Placeholder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txBox="1">
            <a:spLocks noGrp="1"/>
          </p:cNvSpPr>
          <p:nvPr>
            <p:ph type="dt" sz="half" idx="7"/>
          </p:nvPr>
        </p:nvSpPr>
        <p:spPr/>
        <p:txBody>
          <a:bodyPr/>
          <a:lstStyle>
            <a:lvl1pPr>
              <a:defRPr/>
            </a:lvl1pPr>
          </a:lstStyle>
          <a:p>
            <a:pPr lvl="0"/>
            <a:fld id="{012229AB-73AE-485A-94DB-97F57369C59B}" type="datetime1">
              <a:rPr lang="en-GB"/>
              <a:pPr lvl="0"/>
              <a:t>26/10/2018</a:t>
            </a:fld>
            <a:endParaRPr lang="en-GB" dirty="0"/>
          </a:p>
        </p:txBody>
      </p:sp>
      <p:sp>
        <p:nvSpPr>
          <p:cNvPr id="8" name="Footer Placeholder 4"/>
          <p:cNvSpPr txBox="1">
            <a:spLocks noGrp="1"/>
          </p:cNvSpPr>
          <p:nvPr>
            <p:ph type="ftr" sz="quarter" idx="9"/>
          </p:nvPr>
        </p:nvSpPr>
        <p:spPr/>
        <p:txBody>
          <a:bodyPr/>
          <a:lstStyle>
            <a:lvl1pPr>
              <a:defRPr/>
            </a:lvl1pPr>
          </a:lstStyle>
          <a:p>
            <a:pPr lvl="0"/>
            <a:endParaRPr lang="en-GB" dirty="0"/>
          </a:p>
        </p:txBody>
      </p:sp>
      <p:sp>
        <p:nvSpPr>
          <p:cNvPr id="9" name="Slide Number Placeholder 5"/>
          <p:cNvSpPr txBox="1">
            <a:spLocks noGrp="1"/>
          </p:cNvSpPr>
          <p:nvPr>
            <p:ph type="sldNum" sz="quarter" idx="8"/>
          </p:nvPr>
        </p:nvSpPr>
        <p:spPr/>
        <p:txBody>
          <a:bodyPr/>
          <a:lstStyle>
            <a:lvl1pPr>
              <a:defRPr/>
            </a:lvl1pPr>
          </a:lstStyle>
          <a:p>
            <a:pPr lvl="0"/>
            <a:fld id="{77F55710-3FEA-4B85-A914-511421476277}" type="slidenum">
              <a:t>‹#›</a:t>
            </a:fld>
            <a:endParaRPr lang="en-GB" dirty="0"/>
          </a:p>
        </p:txBody>
      </p:sp>
    </p:spTree>
    <p:extLst>
      <p:ext uri="{BB962C8B-B14F-4D97-AF65-F5344CB8AC3E}">
        <p14:creationId xmlns:p14="http://schemas.microsoft.com/office/powerpoint/2010/main" val="3102539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3"/>
          <p:cNvSpPr txBox="1">
            <a:spLocks noGrp="1"/>
          </p:cNvSpPr>
          <p:nvPr>
            <p:ph type="dt" sz="half" idx="7"/>
          </p:nvPr>
        </p:nvSpPr>
        <p:spPr/>
        <p:txBody>
          <a:bodyPr/>
          <a:lstStyle>
            <a:lvl1pPr>
              <a:defRPr/>
            </a:lvl1pPr>
          </a:lstStyle>
          <a:p>
            <a:pPr lvl="0"/>
            <a:fld id="{6AA8BAFE-075F-468A-BD59-7BF7DB45AA87}" type="datetime1">
              <a:rPr lang="en-GB"/>
              <a:pPr lvl="0"/>
              <a:t>26/10/2018</a:t>
            </a:fld>
            <a:endParaRPr lang="en-GB" dirty="0"/>
          </a:p>
        </p:txBody>
      </p:sp>
      <p:sp>
        <p:nvSpPr>
          <p:cNvPr id="4" name="Footer Placeholder 4"/>
          <p:cNvSpPr txBox="1">
            <a:spLocks noGrp="1"/>
          </p:cNvSpPr>
          <p:nvPr>
            <p:ph type="ftr" sz="quarter" idx="9"/>
          </p:nvPr>
        </p:nvSpPr>
        <p:spPr/>
        <p:txBody>
          <a:bodyPr/>
          <a:lstStyle>
            <a:lvl1pPr>
              <a:defRPr/>
            </a:lvl1pPr>
          </a:lstStyle>
          <a:p>
            <a:pPr lvl="0"/>
            <a:endParaRPr lang="en-GB" dirty="0"/>
          </a:p>
        </p:txBody>
      </p:sp>
      <p:sp>
        <p:nvSpPr>
          <p:cNvPr id="5" name="Slide Number Placeholder 5"/>
          <p:cNvSpPr txBox="1">
            <a:spLocks noGrp="1"/>
          </p:cNvSpPr>
          <p:nvPr>
            <p:ph type="sldNum" sz="quarter" idx="8"/>
          </p:nvPr>
        </p:nvSpPr>
        <p:spPr/>
        <p:txBody>
          <a:bodyPr/>
          <a:lstStyle>
            <a:lvl1pPr>
              <a:defRPr/>
            </a:lvl1pPr>
          </a:lstStyle>
          <a:p>
            <a:pPr lvl="0"/>
            <a:fld id="{C9E79469-177E-4F44-B58B-24432A946BFA}" type="slidenum">
              <a:t>‹#›</a:t>
            </a:fld>
            <a:endParaRPr lang="en-GB" dirty="0"/>
          </a:p>
        </p:txBody>
      </p:sp>
    </p:spTree>
    <p:extLst>
      <p:ext uri="{BB962C8B-B14F-4D97-AF65-F5344CB8AC3E}">
        <p14:creationId xmlns:p14="http://schemas.microsoft.com/office/powerpoint/2010/main" val="87351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txBox="1">
            <a:spLocks noGrp="1"/>
          </p:cNvSpPr>
          <p:nvPr>
            <p:ph type="dt" sz="half" idx="7"/>
          </p:nvPr>
        </p:nvSpPr>
        <p:spPr/>
        <p:txBody>
          <a:bodyPr/>
          <a:lstStyle>
            <a:lvl1pPr>
              <a:defRPr/>
            </a:lvl1pPr>
          </a:lstStyle>
          <a:p>
            <a:pPr lvl="0"/>
            <a:fld id="{659BBEA9-A76A-469A-9B9C-7BBCA60041E8}" type="datetime1">
              <a:rPr lang="en-GB"/>
              <a:pPr lvl="0"/>
              <a:t>26/10/2018</a:t>
            </a:fld>
            <a:endParaRPr lang="en-GB" dirty="0"/>
          </a:p>
        </p:txBody>
      </p:sp>
      <p:sp>
        <p:nvSpPr>
          <p:cNvPr id="3" name="Footer Placeholder 4"/>
          <p:cNvSpPr txBox="1">
            <a:spLocks noGrp="1"/>
          </p:cNvSpPr>
          <p:nvPr>
            <p:ph type="ftr" sz="quarter" idx="9"/>
          </p:nvPr>
        </p:nvSpPr>
        <p:spPr/>
        <p:txBody>
          <a:bodyPr/>
          <a:lstStyle>
            <a:lvl1pPr>
              <a:defRPr/>
            </a:lvl1pPr>
          </a:lstStyle>
          <a:p>
            <a:pPr lvl="0"/>
            <a:endParaRPr lang="en-GB" dirty="0"/>
          </a:p>
        </p:txBody>
      </p:sp>
      <p:sp>
        <p:nvSpPr>
          <p:cNvPr id="4" name="Slide Number Placeholder 5"/>
          <p:cNvSpPr txBox="1">
            <a:spLocks noGrp="1"/>
          </p:cNvSpPr>
          <p:nvPr>
            <p:ph type="sldNum" sz="quarter" idx="8"/>
          </p:nvPr>
        </p:nvSpPr>
        <p:spPr/>
        <p:txBody>
          <a:bodyPr/>
          <a:lstStyle>
            <a:lvl1pPr>
              <a:defRPr/>
            </a:lvl1pPr>
          </a:lstStyle>
          <a:p>
            <a:pPr lvl="0"/>
            <a:fld id="{F7224BAA-9ABE-464F-B1C3-4A527EEC397A}" type="slidenum">
              <a:t>‹#›</a:t>
            </a:fld>
            <a:endParaRPr lang="en-GB" dirty="0"/>
          </a:p>
        </p:txBody>
      </p:sp>
    </p:spTree>
    <p:extLst>
      <p:ext uri="{BB962C8B-B14F-4D97-AF65-F5344CB8AC3E}">
        <p14:creationId xmlns:p14="http://schemas.microsoft.com/office/powerpoint/2010/main" val="2285508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48"/>
            <a:ext cx="3008311" cy="1162046"/>
          </a:xfrm>
        </p:spPr>
        <p:txBody>
          <a:bodyPr anchor="b" anchorCtr="0"/>
          <a:lstStyle>
            <a:lvl1pPr algn="l">
              <a:defRPr sz="2000" b="1"/>
            </a:lvl1pPr>
          </a:lstStyle>
          <a:p>
            <a:pPr lvl="0"/>
            <a:r>
              <a:rPr lang="en-US"/>
              <a:t>Click to edit Master title style</a:t>
            </a:r>
            <a:endParaRPr lang="en-GB"/>
          </a:p>
        </p:txBody>
      </p:sp>
      <p:sp>
        <p:nvSpPr>
          <p:cNvPr id="3" name="Content Placeholder 2"/>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en-US"/>
              <a:t>Click to edit Master text styles</a:t>
            </a:r>
          </a:p>
        </p:txBody>
      </p:sp>
      <p:sp>
        <p:nvSpPr>
          <p:cNvPr id="5" name="Date Placeholder 3"/>
          <p:cNvSpPr txBox="1">
            <a:spLocks noGrp="1"/>
          </p:cNvSpPr>
          <p:nvPr>
            <p:ph type="dt" sz="half" idx="7"/>
          </p:nvPr>
        </p:nvSpPr>
        <p:spPr/>
        <p:txBody>
          <a:bodyPr/>
          <a:lstStyle>
            <a:lvl1pPr>
              <a:defRPr/>
            </a:lvl1pPr>
          </a:lstStyle>
          <a:p>
            <a:pPr lvl="0"/>
            <a:fld id="{97E94505-ED66-40FD-9852-B1DB7C7635B9}" type="datetime1">
              <a:rPr lang="en-GB"/>
              <a:pPr lvl="0"/>
              <a:t>26/10/2018</a:t>
            </a:fld>
            <a:endParaRPr lang="en-GB" dirty="0"/>
          </a:p>
        </p:txBody>
      </p:sp>
      <p:sp>
        <p:nvSpPr>
          <p:cNvPr id="6" name="Footer Placeholder 4"/>
          <p:cNvSpPr txBox="1">
            <a:spLocks noGrp="1"/>
          </p:cNvSpPr>
          <p:nvPr>
            <p:ph type="ftr" sz="quarter" idx="9"/>
          </p:nvPr>
        </p:nvSpPr>
        <p:spPr/>
        <p:txBody>
          <a:bodyPr/>
          <a:lstStyle>
            <a:lvl1pPr>
              <a:defRPr/>
            </a:lvl1pPr>
          </a:lstStyle>
          <a:p>
            <a:pPr lvl="0"/>
            <a:endParaRPr lang="en-GB" dirty="0"/>
          </a:p>
        </p:txBody>
      </p:sp>
      <p:sp>
        <p:nvSpPr>
          <p:cNvPr id="7" name="Slide Number Placeholder 5"/>
          <p:cNvSpPr txBox="1">
            <a:spLocks noGrp="1"/>
          </p:cNvSpPr>
          <p:nvPr>
            <p:ph type="sldNum" sz="quarter" idx="8"/>
          </p:nvPr>
        </p:nvSpPr>
        <p:spPr/>
        <p:txBody>
          <a:bodyPr/>
          <a:lstStyle>
            <a:lvl1pPr>
              <a:defRPr/>
            </a:lvl1pPr>
          </a:lstStyle>
          <a:p>
            <a:pPr lvl="0"/>
            <a:fld id="{9C1D95B1-31DC-4874-8947-D1868AF28DEF}" type="slidenum">
              <a:t>‹#›</a:t>
            </a:fld>
            <a:endParaRPr lang="en-GB" dirty="0"/>
          </a:p>
        </p:txBody>
      </p:sp>
    </p:spTree>
    <p:extLst>
      <p:ext uri="{BB962C8B-B14F-4D97-AF65-F5344CB8AC3E}">
        <p14:creationId xmlns:p14="http://schemas.microsoft.com/office/powerpoint/2010/main" val="2849054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792288" y="4800600"/>
            <a:ext cx="5486400" cy="566735"/>
          </a:xfrm>
        </p:spPr>
        <p:txBody>
          <a:bodyPr anchor="b" anchorCtr="0"/>
          <a:lstStyle>
            <a:lvl1pPr algn="l">
              <a:defRPr sz="2000" b="1"/>
            </a:lvl1pPr>
          </a:lstStyle>
          <a:p>
            <a:pPr lvl="0"/>
            <a:r>
              <a:rPr lang="en-US"/>
              <a:t>Click to edit Master title style</a:t>
            </a:r>
            <a:endParaRPr lang="en-GB"/>
          </a:p>
        </p:txBody>
      </p:sp>
      <p:sp>
        <p:nvSpPr>
          <p:cNvPr id="3" name="Picture Placeholder 2"/>
          <p:cNvSpPr txBox="1">
            <a:spLocks noGrp="1"/>
          </p:cNvSpPr>
          <p:nvPr>
            <p:ph type="pic" idx="1"/>
          </p:nvPr>
        </p:nvSpPr>
        <p:spPr>
          <a:xfrm>
            <a:off x="1792288" y="612776"/>
            <a:ext cx="5486400" cy="4114800"/>
          </a:xfrm>
        </p:spPr>
        <p:txBody>
          <a:bodyPr/>
          <a:lstStyle>
            <a:lvl1pPr marL="0" indent="0">
              <a:buNone/>
              <a:defRPr/>
            </a:lvl1pPr>
          </a:lstStyle>
          <a:p>
            <a:pPr lvl="0"/>
            <a:r>
              <a:rPr lang="en-US" dirty="0"/>
              <a:t>Click icon to add picture</a:t>
            </a:r>
            <a:endParaRPr lang="en-GB" dirty="0"/>
          </a:p>
        </p:txBody>
      </p:sp>
      <p:sp>
        <p:nvSpPr>
          <p:cNvPr id="4" name="Text Placeholder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en-US"/>
              <a:t>Click to edit Master text styles</a:t>
            </a:r>
          </a:p>
        </p:txBody>
      </p:sp>
      <p:sp>
        <p:nvSpPr>
          <p:cNvPr id="5" name="Date Placeholder 3"/>
          <p:cNvSpPr txBox="1">
            <a:spLocks noGrp="1"/>
          </p:cNvSpPr>
          <p:nvPr>
            <p:ph type="dt" sz="half" idx="7"/>
          </p:nvPr>
        </p:nvSpPr>
        <p:spPr/>
        <p:txBody>
          <a:bodyPr/>
          <a:lstStyle>
            <a:lvl1pPr>
              <a:defRPr/>
            </a:lvl1pPr>
          </a:lstStyle>
          <a:p>
            <a:pPr lvl="0"/>
            <a:fld id="{A2E8E830-5F1C-42DB-8126-B6482074F5F9}" type="datetime1">
              <a:rPr lang="en-GB"/>
              <a:pPr lvl="0"/>
              <a:t>26/10/2018</a:t>
            </a:fld>
            <a:endParaRPr lang="en-GB" dirty="0"/>
          </a:p>
        </p:txBody>
      </p:sp>
      <p:sp>
        <p:nvSpPr>
          <p:cNvPr id="6" name="Footer Placeholder 4"/>
          <p:cNvSpPr txBox="1">
            <a:spLocks noGrp="1"/>
          </p:cNvSpPr>
          <p:nvPr>
            <p:ph type="ftr" sz="quarter" idx="9"/>
          </p:nvPr>
        </p:nvSpPr>
        <p:spPr/>
        <p:txBody>
          <a:bodyPr/>
          <a:lstStyle>
            <a:lvl1pPr>
              <a:defRPr/>
            </a:lvl1pPr>
          </a:lstStyle>
          <a:p>
            <a:pPr lvl="0"/>
            <a:endParaRPr lang="en-GB" dirty="0"/>
          </a:p>
        </p:txBody>
      </p:sp>
      <p:sp>
        <p:nvSpPr>
          <p:cNvPr id="7" name="Slide Number Placeholder 5"/>
          <p:cNvSpPr txBox="1">
            <a:spLocks noGrp="1"/>
          </p:cNvSpPr>
          <p:nvPr>
            <p:ph type="sldNum" sz="quarter" idx="8"/>
          </p:nvPr>
        </p:nvSpPr>
        <p:spPr/>
        <p:txBody>
          <a:bodyPr/>
          <a:lstStyle>
            <a:lvl1pPr>
              <a:defRPr/>
            </a:lvl1pPr>
          </a:lstStyle>
          <a:p>
            <a:pPr lvl="0"/>
            <a:fld id="{E511BE60-CD3E-4BE4-89FC-6675FC2382B9}" type="slidenum">
              <a:t>‹#›</a:t>
            </a:fld>
            <a:endParaRPr lang="en-GB" dirty="0"/>
          </a:p>
        </p:txBody>
      </p:sp>
    </p:spTree>
    <p:extLst>
      <p:ext uri="{BB962C8B-B14F-4D97-AF65-F5344CB8AC3E}">
        <p14:creationId xmlns:p14="http://schemas.microsoft.com/office/powerpoint/2010/main" val="1355248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lstStyle/>
          <a:p>
            <a:pPr lvl="0"/>
            <a:r>
              <a:rPr lang="en-US"/>
              <a:t>Click to edit Master title style</a:t>
            </a:r>
            <a:endParaRPr lang="en-GB"/>
          </a:p>
        </p:txBody>
      </p:sp>
      <p:sp>
        <p:nvSpPr>
          <p:cNvPr id="3" name="Text Placeholder 2"/>
          <p:cNvSpPr txBox="1">
            <a:spLocks noGrp="1"/>
          </p:cNvSpPr>
          <p:nvPr>
            <p:ph type="body" idx="1"/>
          </p:nvPr>
        </p:nvSpPr>
        <p:spPr>
          <a:xfrm>
            <a:off x="457200" y="1600200"/>
            <a:ext cx="8229600" cy="4525959"/>
          </a:xfrm>
          <a:prstGeom prst="rect">
            <a:avLst/>
          </a:prstGeom>
          <a:noFill/>
          <a:ln>
            <a:noFill/>
          </a:ln>
        </p:spPr>
        <p:txBody>
          <a:bodyPr vert="horz" wrap="square" lIns="91440" tIns="45720" rIns="91440" bIns="45720"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2"/>
          </p:nvPr>
        </p:nvSpPr>
        <p:spPr>
          <a:xfrm>
            <a:off x="457200" y="6356351"/>
            <a:ext cx="2133596" cy="365129"/>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2D10EFEB-DFD1-450F-8159-68A602E8A352}" type="datetime1">
              <a:rPr lang="en-GB"/>
              <a:pPr lvl="0"/>
              <a:t>26/10/2018</a:t>
            </a:fld>
            <a:endParaRPr lang="en-GB" dirty="0"/>
          </a:p>
        </p:txBody>
      </p:sp>
      <p:sp>
        <p:nvSpPr>
          <p:cNvPr id="5" name="Footer Placeholder 4"/>
          <p:cNvSpPr txBox="1">
            <a:spLocks noGrp="1"/>
          </p:cNvSpPr>
          <p:nvPr>
            <p:ph type="ftr" sz="quarter" idx="3"/>
          </p:nvPr>
        </p:nvSpPr>
        <p:spPr>
          <a:xfrm>
            <a:off x="3124203" y="6356351"/>
            <a:ext cx="2895603" cy="365129"/>
          </a:xfrm>
          <a:prstGeom prst="rect">
            <a:avLst/>
          </a:prstGeom>
          <a:noFill/>
          <a:ln>
            <a:noFill/>
          </a:ln>
        </p:spPr>
        <p:txBody>
          <a:bodyPr vert="horz" wrap="square" lIns="91440" tIns="45720" rIns="91440" bIns="45720" anchor="ctr" anchorCtr="1" compatLnSpc="1"/>
          <a:lstStyle>
            <a:lvl1pPr marL="0" marR="0" lvl="0" indent="0" algn="ct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endParaRPr lang="en-GB" dirty="0"/>
          </a:p>
        </p:txBody>
      </p:sp>
      <p:sp>
        <p:nvSpPr>
          <p:cNvPr id="6" name="Slide Number Placeholder 5"/>
          <p:cNvSpPr txBox="1">
            <a:spLocks noGrp="1"/>
          </p:cNvSpPr>
          <p:nvPr>
            <p:ph type="sldNum" sz="quarter" idx="4"/>
          </p:nvPr>
        </p:nvSpPr>
        <p:spPr>
          <a:xfrm>
            <a:off x="6553203" y="6356351"/>
            <a:ext cx="2133596" cy="365129"/>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D7C8F213-78ED-4A73-B390-EF5951C1A731}" type="slidenum">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ctr" defTabSz="914400" rtl="0" fontAlgn="auto" hangingPunct="1">
        <a:lnSpc>
          <a:spcPct val="100000"/>
        </a:lnSpc>
        <a:spcBef>
          <a:spcPts val="0"/>
        </a:spcBef>
        <a:spcAft>
          <a:spcPts val="0"/>
        </a:spcAft>
        <a:buNone/>
        <a:tabLst/>
        <a:defRPr lang="en-US" sz="4400" b="0" i="0" u="none" strike="noStrike" kern="1200" cap="none" spc="0" baseline="0">
          <a:solidFill>
            <a:srgbClr val="000000"/>
          </a:solidFill>
          <a:uFillTx/>
          <a:latin typeface="Calibri"/>
        </a:defRPr>
      </a:lvl1pPr>
    </p:titleStyle>
    <p:bodyStyle>
      <a:lvl1pPr marL="342900" marR="0" lvl="0" indent="-342900" algn="l" defTabSz="914400" rtl="0" fontAlgn="auto" hangingPunct="1">
        <a:lnSpc>
          <a:spcPct val="100000"/>
        </a:lnSpc>
        <a:spcBef>
          <a:spcPts val="800"/>
        </a:spcBef>
        <a:spcAft>
          <a:spcPts val="0"/>
        </a:spcAft>
        <a:buSzPct val="100000"/>
        <a:buFont typeface="Arial"/>
        <a:buChar char="•"/>
        <a:tabLst/>
        <a:defRPr lang="en-US" sz="3200" b="0" i="0" u="none" strike="noStrike" kern="1200" cap="none" spc="0" baseline="0">
          <a:solidFill>
            <a:srgbClr val="000000"/>
          </a:solidFill>
          <a:uFillTx/>
          <a:latin typeface="Calibri"/>
        </a:defRPr>
      </a:lvl1pPr>
      <a:lvl2pPr marL="742950" marR="0" lvl="1" indent="-285750" algn="l" defTabSz="914400" rtl="0" fontAlgn="auto" hangingPunct="1">
        <a:lnSpc>
          <a:spcPct val="100000"/>
        </a:lnSpc>
        <a:spcBef>
          <a:spcPts val="700"/>
        </a:spcBef>
        <a:spcAft>
          <a:spcPts val="0"/>
        </a:spcAft>
        <a:buSzPct val="100000"/>
        <a:buFont typeface="Arial"/>
        <a:buChar char="–"/>
        <a:tabLst/>
        <a:defRPr lang="en-US" sz="2800" b="0" i="0" u="none" strike="noStrike" kern="1200" cap="none" spc="0" baseline="0">
          <a:solidFill>
            <a:srgbClr val="000000"/>
          </a:solidFill>
          <a:uFillTx/>
          <a:latin typeface="Calibri"/>
        </a:defRPr>
      </a:lvl2pPr>
      <a:lvl3pPr marL="1143000" marR="0" lvl="2" indent="-228600" algn="l" defTabSz="914400" rtl="0" fontAlgn="auto" hangingPunct="1">
        <a:lnSpc>
          <a:spcPct val="100000"/>
        </a:lnSpc>
        <a:spcBef>
          <a:spcPts val="600"/>
        </a:spcBef>
        <a:spcAft>
          <a:spcPts val="0"/>
        </a:spcAft>
        <a:buSzPct val="100000"/>
        <a:buFont typeface="Arial"/>
        <a:buChar char="•"/>
        <a:tabLst/>
        <a:defRPr lang="en-US" sz="2400" b="0" i="0" u="none" strike="noStrike" kern="1200" cap="none" spc="0" baseline="0">
          <a:solidFill>
            <a:srgbClr val="000000"/>
          </a:solidFill>
          <a:uFillTx/>
          <a:latin typeface="Calibri"/>
        </a:defRPr>
      </a:lvl3pPr>
      <a:lvl4pPr marL="1600200" marR="0" lvl="3" indent="-228600" algn="l" defTabSz="914400" rtl="0" fontAlgn="auto" hangingPunct="1">
        <a:lnSpc>
          <a:spcPct val="100000"/>
        </a:lnSpc>
        <a:spcBef>
          <a:spcPts val="500"/>
        </a:spcBef>
        <a:spcAft>
          <a:spcPts val="0"/>
        </a:spcAft>
        <a:buSzPct val="100000"/>
        <a:buFont typeface="Arial"/>
        <a:buChar char="–"/>
        <a:tabLst/>
        <a:defRPr lang="en-US" sz="2000" b="0" i="0" u="none" strike="noStrike" kern="1200" cap="none" spc="0" baseline="0">
          <a:solidFill>
            <a:srgbClr val="000000"/>
          </a:solidFill>
          <a:uFillTx/>
          <a:latin typeface="Calibri"/>
        </a:defRPr>
      </a:lvl4pPr>
      <a:lvl5pPr marL="2057400" marR="0" lvl="4" indent="-228600" algn="l" defTabSz="914400" rtl="0" fontAlgn="auto" hangingPunct="1">
        <a:lnSpc>
          <a:spcPct val="100000"/>
        </a:lnSpc>
        <a:spcBef>
          <a:spcPts val="500"/>
        </a:spcBef>
        <a:spcAft>
          <a:spcPts val="0"/>
        </a:spcAft>
        <a:buSzPct val="100000"/>
        <a:buFont typeface="Arial"/>
        <a:buChar char="»"/>
        <a:tabLst/>
        <a:defRPr lang="en-US" sz="2000" b="0" i="0" u="none" strike="noStrike" kern="1200" cap="none" spc="0" baseline="0">
          <a:solidFill>
            <a:srgbClr val="000000"/>
          </a:solidFill>
          <a:uFillTx/>
          <a:latin typeface="Calibri"/>
        </a:defRPr>
      </a:lvl5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kelsi.org.uk/"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tmp"/><Relationship Id="rId5" Type="http://schemas.openxmlformats.org/officeDocument/2006/relationships/image" Target="../media/image7.tmp"/><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tmp"/><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1.tmp"/><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tmp"/><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4.tmp"/><Relationship Id="rId5" Type="http://schemas.openxmlformats.org/officeDocument/2006/relationships/image" Target="../media/image13.tm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kelsi.org.uk/" TargetMode="External"/><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TextBox 1"/>
          <p:cNvSpPr txBox="1"/>
          <p:nvPr/>
        </p:nvSpPr>
        <p:spPr>
          <a:xfrm>
            <a:off x="323530" y="1166271"/>
            <a:ext cx="8496940" cy="2923877"/>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dirty="0">
                <a:solidFill>
                  <a:srgbClr val="000000"/>
                </a:solidFill>
                <a:uFillTx/>
                <a:latin typeface="Arial" pitchFamily="34"/>
                <a:cs typeface="Arial" pitchFamily="34"/>
              </a:rPr>
              <a:t>Kent and Medway Communication and </a:t>
            </a:r>
            <a:r>
              <a:rPr lang="en-GB" sz="2800" dirty="0">
                <a:solidFill>
                  <a:srgbClr val="000000"/>
                </a:solidFill>
                <a:latin typeface="Arial" pitchFamily="34"/>
                <a:cs typeface="Arial" pitchFamily="34"/>
              </a:rPr>
              <a:t>Assistive Technology (KM </a:t>
            </a:r>
            <a:r>
              <a:rPr lang="en-GB" sz="2800" b="0" i="0" u="none" strike="noStrike" kern="1200" cap="none" spc="0" baseline="0" dirty="0">
                <a:solidFill>
                  <a:srgbClr val="000000"/>
                </a:solidFill>
                <a:uFillTx/>
                <a:latin typeface="Arial" pitchFamily="34"/>
                <a:cs typeface="Arial" pitchFamily="34"/>
              </a:rPr>
              <a:t>CAT) Service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3600" dirty="0">
              <a:solidFill>
                <a:srgbClr val="000000"/>
              </a:solidFill>
              <a:latin typeface="Arial" pitchFamily="34"/>
              <a:cs typeface="Arial"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3600" dirty="0">
              <a:solidFill>
                <a:srgbClr val="000000"/>
              </a:solidFill>
              <a:latin typeface="Arial" pitchFamily="34"/>
              <a:cs typeface="Arial"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3600" b="0" i="0" u="none" strike="noStrike" kern="1200" cap="none" spc="0" baseline="0" dirty="0">
              <a:solidFill>
                <a:srgbClr val="000000"/>
              </a:solidFill>
              <a:uFillTx/>
              <a:latin typeface="Arial" pitchFamily="34"/>
              <a:cs typeface="Arial"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2000" b="0" i="0" u="none" strike="noStrike" kern="1200" cap="none" spc="0" baseline="0" dirty="0">
              <a:solidFill>
                <a:srgbClr val="000000"/>
              </a:solidFill>
              <a:uFillTx/>
              <a:latin typeface="Arial" pitchFamily="34"/>
              <a:cs typeface="Arial" pitchFamily="34"/>
            </a:endParaRPr>
          </a:p>
        </p:txBody>
      </p:sp>
      <p:pic>
        <p:nvPicPr>
          <p:cNvPr id="3" name="Picture 3"/>
          <p:cNvPicPr>
            <a:picLocks noChangeAspect="1"/>
          </p:cNvPicPr>
          <p:nvPr/>
        </p:nvPicPr>
        <p:blipFill>
          <a:blip r:embed="rId2"/>
          <a:srcRect/>
          <a:stretch>
            <a:fillRect/>
          </a:stretch>
        </p:blipFill>
        <p:spPr>
          <a:xfrm>
            <a:off x="455727" y="446382"/>
            <a:ext cx="2647946" cy="371475"/>
          </a:xfrm>
          <a:prstGeom prst="rect">
            <a:avLst/>
          </a:prstGeom>
          <a:noFill/>
          <a:ln>
            <a:noFill/>
          </a:ln>
        </p:spPr>
      </p:pic>
      <p:pic>
        <p:nvPicPr>
          <p:cNvPr id="4" name="Picture 1"/>
          <p:cNvPicPr>
            <a:picLocks noChangeAspect="1"/>
          </p:cNvPicPr>
          <p:nvPr/>
        </p:nvPicPr>
        <p:blipFill>
          <a:blip r:embed="rId3"/>
          <a:srcRect/>
          <a:stretch>
            <a:fillRect/>
          </a:stretch>
        </p:blipFill>
        <p:spPr>
          <a:xfrm>
            <a:off x="5796134" y="455910"/>
            <a:ext cx="2880323" cy="390521"/>
          </a:xfrm>
          <a:prstGeom prst="rect">
            <a:avLst/>
          </a:prstGeom>
          <a:noFill/>
          <a:ln>
            <a:noFill/>
          </a:ln>
        </p:spPr>
      </p:pic>
      <p:pic>
        <p:nvPicPr>
          <p:cNvPr id="5" name="Picture 10"/>
          <p:cNvPicPr>
            <a:picLocks noChangeAspect="1"/>
          </p:cNvPicPr>
          <p:nvPr/>
        </p:nvPicPr>
        <p:blipFill>
          <a:blip r:embed="rId4"/>
          <a:srcRect/>
          <a:stretch>
            <a:fillRect/>
          </a:stretch>
        </p:blipFill>
        <p:spPr>
          <a:xfrm>
            <a:off x="3779910" y="213960"/>
            <a:ext cx="1257217" cy="836319"/>
          </a:xfrm>
          <a:prstGeom prst="rect">
            <a:avLst/>
          </a:prstGeom>
          <a:noFill/>
          <a:ln>
            <a:noFill/>
          </a:ln>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8844" y="2348192"/>
            <a:ext cx="2517290" cy="335699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0" y="0"/>
            <a:ext cx="9144000" cy="457200"/>
          </a:xfrm>
          <a:prstGeom prst="rect">
            <a:avLst/>
          </a:prstGeom>
          <a:noFill/>
          <a:ln>
            <a:noFill/>
            <a:prstDash val="solid"/>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pitchFamily="34"/>
              <a:cs typeface="Arial"/>
            </a:endParaRPr>
          </a:p>
        </p:txBody>
      </p:sp>
      <p:sp>
        <p:nvSpPr>
          <p:cNvPr id="4" name="Rectangle 2"/>
          <p:cNvSpPr/>
          <p:nvPr/>
        </p:nvSpPr>
        <p:spPr>
          <a:xfrm>
            <a:off x="455726" y="1050279"/>
            <a:ext cx="8364745" cy="6247864"/>
          </a:xfrm>
          <a:prstGeom prst="rect">
            <a:avLst/>
          </a:prstGeom>
          <a:noFill/>
          <a:ln>
            <a:noFill/>
            <a:prstDash val="solid"/>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dirty="0">
                <a:solidFill>
                  <a:srgbClr val="000000"/>
                </a:solidFill>
                <a:uFillTx/>
                <a:latin typeface="Arial" pitchFamily="34"/>
                <a:cs typeface="Arial" pitchFamily="34"/>
              </a:rPr>
              <a:t> </a:t>
            </a:r>
            <a:r>
              <a:rPr lang="en-GB" sz="2000" dirty="0">
                <a:solidFill>
                  <a:srgbClr val="000000"/>
                </a:solidFill>
                <a:latin typeface="Arial" panose="020B0604020202020204" pitchFamily="34" charset="0"/>
                <a:cs typeface="Arial" panose="020B0604020202020204" pitchFamily="34" charset="0"/>
              </a:rPr>
              <a:t>The KM CAT Service provides:</a:t>
            </a:r>
          </a:p>
          <a:p>
            <a:pPr lvl="0">
              <a:spcBef>
                <a:spcPts val="600"/>
              </a:spcBef>
              <a:spcAft>
                <a:spcPts val="600"/>
              </a:spcAft>
              <a:defRPr sz="1800" b="0" i="0" u="none" strike="noStrike" kern="0" cap="none" spc="0" baseline="0">
                <a:solidFill>
                  <a:srgbClr val="000000"/>
                </a:solidFill>
                <a:uFillTx/>
              </a:defRPr>
            </a:pPr>
            <a:r>
              <a:rPr lang="en-GB" sz="2000" b="1" dirty="0">
                <a:solidFill>
                  <a:srgbClr val="000000"/>
                </a:solidFill>
                <a:latin typeface="Arial" panose="020B0604020202020204" pitchFamily="34" charset="0"/>
                <a:cs typeface="Arial" panose="020B0604020202020204" pitchFamily="34" charset="0"/>
              </a:rPr>
              <a:t>Assessment: </a:t>
            </a:r>
          </a:p>
          <a:p>
            <a:pPr lvl="0">
              <a:spcBef>
                <a:spcPts val="600"/>
              </a:spcBef>
              <a:spcAft>
                <a:spcPts val="600"/>
              </a:spcAft>
              <a:defRPr sz="1800" b="0" i="0" u="none" strike="noStrike" kern="0" cap="none" spc="0" baseline="0">
                <a:solidFill>
                  <a:srgbClr val="000000"/>
                </a:solidFill>
                <a:uFillTx/>
              </a:defRPr>
            </a:pPr>
            <a:r>
              <a:rPr lang="en-GB" sz="2000" dirty="0">
                <a:solidFill>
                  <a:srgbClr val="000000"/>
                </a:solidFill>
                <a:latin typeface="Arial" panose="020B0604020202020204" pitchFamily="34" charset="0"/>
                <a:cs typeface="Arial" panose="020B0604020202020204" pitchFamily="34" charset="0"/>
              </a:rPr>
              <a:t>A specialist multi-disciplinary approach to an assessment, intervention and review of a child or young person’s AAC/AT needs. The assessment may:</a:t>
            </a:r>
          </a:p>
          <a:p>
            <a:pPr marL="285750" lvl="0" indent="-285750">
              <a:spcBef>
                <a:spcPts val="600"/>
              </a:spcBef>
              <a:spcAft>
                <a:spcPts val="600"/>
              </a:spcAft>
              <a:buSzPct val="100000"/>
              <a:buFont typeface="Arial" pitchFamily="34"/>
              <a:buChar char="•"/>
              <a:defRPr sz="1800" b="0" i="0" u="none" strike="noStrike" kern="0" cap="none" spc="0" baseline="0">
                <a:solidFill>
                  <a:srgbClr val="000000"/>
                </a:solidFill>
                <a:uFillTx/>
              </a:defRPr>
            </a:pPr>
            <a:r>
              <a:rPr lang="en-GB" sz="2000" dirty="0">
                <a:solidFill>
                  <a:srgbClr val="000000"/>
                </a:solidFill>
                <a:latin typeface="Arial" panose="020B0604020202020204" pitchFamily="34" charset="0"/>
                <a:cs typeface="Arial" panose="020B0604020202020204" pitchFamily="34" charset="0"/>
              </a:rPr>
              <a:t>lead to the selection and provision of specialist assistive technology. </a:t>
            </a:r>
          </a:p>
          <a:p>
            <a:pPr marL="285750" lvl="0" indent="-285750">
              <a:spcBef>
                <a:spcPts val="600"/>
              </a:spcBef>
              <a:spcAft>
                <a:spcPts val="600"/>
              </a:spcAft>
              <a:buSzPct val="100000"/>
              <a:buFont typeface="Arial" pitchFamily="34"/>
              <a:buChar char="•"/>
              <a:defRPr sz="1800" b="0" i="0" u="none" strike="noStrike" kern="0" cap="none" spc="0" baseline="0">
                <a:solidFill>
                  <a:srgbClr val="000000"/>
                </a:solidFill>
                <a:uFillTx/>
              </a:defRPr>
            </a:pPr>
            <a:r>
              <a:rPr lang="en-GB" sz="2000" dirty="0">
                <a:solidFill>
                  <a:srgbClr val="000000"/>
                </a:solidFill>
                <a:latin typeface="Arial" panose="020B0604020202020204" pitchFamily="34" charset="0"/>
                <a:cs typeface="Arial" panose="020B0604020202020204" pitchFamily="34" charset="0"/>
              </a:rPr>
              <a:t>lead to a loan to explore effectiveness of a recommended selection of equipment.</a:t>
            </a:r>
          </a:p>
          <a:p>
            <a:pPr lvl="0">
              <a:spcBef>
                <a:spcPts val="600"/>
              </a:spcBef>
              <a:spcAft>
                <a:spcPts val="600"/>
              </a:spcAft>
              <a:defRPr sz="1800" b="0" i="0" u="none" strike="noStrike" kern="0" cap="none" spc="0" baseline="0">
                <a:solidFill>
                  <a:srgbClr val="000000"/>
                </a:solidFill>
                <a:uFillTx/>
              </a:defRPr>
            </a:pPr>
            <a:r>
              <a:rPr lang="en-GB" sz="2000" dirty="0">
                <a:solidFill>
                  <a:srgbClr val="000000"/>
                </a:solidFill>
                <a:latin typeface="Arial" panose="020B0604020202020204" pitchFamily="34" charset="0"/>
                <a:cs typeface="Arial" panose="020B0604020202020204" pitchFamily="34" charset="0"/>
              </a:rPr>
              <a:t>Assessments may be offered that do </a:t>
            </a:r>
            <a:r>
              <a:rPr lang="en-GB" sz="2000" b="1" dirty="0">
                <a:solidFill>
                  <a:srgbClr val="000000"/>
                </a:solidFill>
                <a:latin typeface="Arial" panose="020B0604020202020204" pitchFamily="34" charset="0"/>
                <a:cs typeface="Arial" panose="020B0604020202020204" pitchFamily="34" charset="0"/>
              </a:rPr>
              <a:t>not</a:t>
            </a:r>
            <a:r>
              <a:rPr lang="en-GB" sz="2000" dirty="0">
                <a:solidFill>
                  <a:srgbClr val="000000"/>
                </a:solidFill>
                <a:latin typeface="Arial" panose="020B0604020202020204" pitchFamily="34" charset="0"/>
                <a:cs typeface="Arial" panose="020B0604020202020204" pitchFamily="34" charset="0"/>
              </a:rPr>
              <a:t> provide equipment. These will:</a:t>
            </a:r>
          </a:p>
          <a:p>
            <a:pPr marL="285750" lvl="0" indent="-285750">
              <a:spcBef>
                <a:spcPts val="600"/>
              </a:spcBef>
              <a:spcAft>
                <a:spcPts val="600"/>
              </a:spcAft>
              <a:buSzPct val="100000"/>
              <a:buFont typeface="Arial" pitchFamily="34"/>
              <a:buChar char="•"/>
              <a:defRPr sz="1800" b="0" i="0" u="none" strike="noStrike" kern="0" cap="none" spc="0" baseline="0">
                <a:solidFill>
                  <a:srgbClr val="000000"/>
                </a:solidFill>
                <a:uFillTx/>
              </a:defRPr>
            </a:pPr>
            <a:r>
              <a:rPr lang="en-GB" sz="2000" dirty="0">
                <a:solidFill>
                  <a:srgbClr val="000000"/>
                </a:solidFill>
                <a:latin typeface="Arial" panose="020B0604020202020204" pitchFamily="34" charset="0"/>
                <a:cs typeface="Arial" panose="020B0604020202020204" pitchFamily="34" charset="0"/>
              </a:rPr>
              <a:t>provide the Kent and Medway CAT Service staff with an opportunity to explore complex communication in more detail.</a:t>
            </a:r>
          </a:p>
          <a:p>
            <a:pPr marL="285750" lvl="0" indent="-285750">
              <a:spcBef>
                <a:spcPts val="600"/>
              </a:spcBef>
              <a:spcAft>
                <a:spcPts val="600"/>
              </a:spcAft>
              <a:buSzPct val="100000"/>
              <a:buFont typeface="Arial" pitchFamily="34"/>
              <a:buChar char="•"/>
              <a:defRPr sz="1800" b="0" i="0" u="none" strike="noStrike" kern="0" cap="none" spc="0" baseline="0">
                <a:solidFill>
                  <a:srgbClr val="000000"/>
                </a:solidFill>
                <a:uFillTx/>
              </a:defRPr>
            </a:pPr>
            <a:r>
              <a:rPr lang="en-GB" sz="2000" dirty="0">
                <a:solidFill>
                  <a:srgbClr val="000000"/>
                </a:solidFill>
                <a:latin typeface="Arial" panose="020B0604020202020204" pitchFamily="34" charset="0"/>
                <a:cs typeface="Arial" panose="020B0604020202020204" pitchFamily="34" charset="0"/>
              </a:rPr>
              <a:t>not lead to provision at that particular time in the child or young person’s development.</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dirty="0">
              <a:solidFill>
                <a:srgbClr val="000000"/>
              </a:solidFill>
              <a:uFillTx/>
              <a:latin typeface="Arial" pitchFamily="34"/>
              <a:cs typeface="Arial"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dirty="0">
              <a:solidFill>
                <a:srgbClr val="000000"/>
              </a:solidFill>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Arial" pitchFamily="34"/>
              <a:cs typeface="Arial" pitchFamily="34"/>
            </a:endParaRPr>
          </a:p>
        </p:txBody>
      </p:sp>
      <p:pic>
        <p:nvPicPr>
          <p:cNvPr id="5" name="Picture 3"/>
          <p:cNvPicPr>
            <a:picLocks noChangeAspect="1"/>
          </p:cNvPicPr>
          <p:nvPr/>
        </p:nvPicPr>
        <p:blipFill>
          <a:blip r:embed="rId2"/>
          <a:srcRect/>
          <a:stretch>
            <a:fillRect/>
          </a:stretch>
        </p:blipFill>
        <p:spPr>
          <a:xfrm>
            <a:off x="455727" y="446382"/>
            <a:ext cx="2647946" cy="371475"/>
          </a:xfrm>
          <a:prstGeom prst="rect">
            <a:avLst/>
          </a:prstGeom>
          <a:noFill/>
          <a:ln>
            <a:noFill/>
          </a:ln>
        </p:spPr>
      </p:pic>
      <p:pic>
        <p:nvPicPr>
          <p:cNvPr id="6" name="Picture 1"/>
          <p:cNvPicPr>
            <a:picLocks noChangeAspect="1"/>
          </p:cNvPicPr>
          <p:nvPr/>
        </p:nvPicPr>
        <p:blipFill>
          <a:blip r:embed="rId3"/>
          <a:srcRect/>
          <a:stretch>
            <a:fillRect/>
          </a:stretch>
        </p:blipFill>
        <p:spPr>
          <a:xfrm>
            <a:off x="5796134" y="455910"/>
            <a:ext cx="2880323" cy="390521"/>
          </a:xfrm>
          <a:prstGeom prst="rect">
            <a:avLst/>
          </a:prstGeom>
          <a:noFill/>
          <a:ln>
            <a:noFill/>
          </a:ln>
        </p:spPr>
      </p:pic>
      <p:pic>
        <p:nvPicPr>
          <p:cNvPr id="7" name="Picture 10"/>
          <p:cNvPicPr>
            <a:picLocks noChangeAspect="1"/>
          </p:cNvPicPr>
          <p:nvPr/>
        </p:nvPicPr>
        <p:blipFill>
          <a:blip r:embed="rId4"/>
          <a:srcRect/>
          <a:stretch>
            <a:fillRect/>
          </a:stretch>
        </p:blipFill>
        <p:spPr>
          <a:xfrm>
            <a:off x="3779910" y="213960"/>
            <a:ext cx="1257217" cy="836319"/>
          </a:xfrm>
          <a:prstGeom prst="rect">
            <a:avLst/>
          </a:prstGeom>
          <a:noFill/>
          <a:ln>
            <a:noFill/>
          </a:ln>
        </p:spPr>
      </p:pic>
    </p:spTree>
    <p:extLst>
      <p:ext uri="{BB962C8B-B14F-4D97-AF65-F5344CB8AC3E}">
        <p14:creationId xmlns:p14="http://schemas.microsoft.com/office/powerpoint/2010/main" val="476464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0" y="0"/>
            <a:ext cx="9144000" cy="457200"/>
          </a:xfrm>
          <a:prstGeom prst="rect">
            <a:avLst/>
          </a:prstGeom>
          <a:noFill/>
          <a:ln>
            <a:noFill/>
            <a:prstDash val="solid"/>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pitchFamily="34"/>
              <a:cs typeface="Arial"/>
            </a:endParaRPr>
          </a:p>
        </p:txBody>
      </p:sp>
      <p:sp>
        <p:nvSpPr>
          <p:cNvPr id="4" name="Rectangle 2"/>
          <p:cNvSpPr/>
          <p:nvPr/>
        </p:nvSpPr>
        <p:spPr>
          <a:xfrm>
            <a:off x="683568" y="858354"/>
            <a:ext cx="8076713" cy="5293757"/>
          </a:xfrm>
          <a:prstGeom prst="rect">
            <a:avLst/>
          </a:prstGeom>
          <a:noFill/>
          <a:ln>
            <a:noFill/>
            <a:prstDash val="solid"/>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dirty="0">
                <a:solidFill>
                  <a:srgbClr val="000000"/>
                </a:solidFill>
                <a:uFillTx/>
                <a:latin typeface="Arial" pitchFamily="34"/>
                <a:cs typeface="Arial" pitchFamily="34"/>
              </a:rPr>
              <a:t>  </a:t>
            </a:r>
            <a:endParaRPr lang="en-GB" sz="2000" dirty="0">
              <a:solidFill>
                <a:srgbClr val="000000"/>
              </a:solidFill>
              <a:latin typeface="Arial" pitchFamily="34"/>
              <a:cs typeface="Arial" pitchFamily="34"/>
            </a:endParaRPr>
          </a:p>
          <a:p>
            <a:pPr algn="ctr">
              <a:defRPr sz="1800" b="0" i="0" u="none" strike="noStrike" kern="0" cap="none" spc="0" baseline="0">
                <a:solidFill>
                  <a:srgbClr val="000000"/>
                </a:solidFill>
                <a:uFillTx/>
              </a:defRPr>
            </a:pPr>
            <a:r>
              <a:rPr lang="en-GB" sz="2000" dirty="0">
                <a:solidFill>
                  <a:srgbClr val="000000"/>
                </a:solidFill>
                <a:latin typeface="Arial" panose="020B0604020202020204" pitchFamily="34" charset="0"/>
                <a:cs typeface="Arial" panose="020B0604020202020204" pitchFamily="34" charset="0"/>
              </a:rPr>
              <a:t>The KM CAT Service provides: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0" i="0" u="none" strike="noStrike" kern="1200" cap="none" spc="0" baseline="0" dirty="0">
              <a:solidFill>
                <a:srgbClr val="000000"/>
              </a:solidFill>
              <a:uFillTx/>
              <a:latin typeface="Arial" pitchFamily="34"/>
              <a:cs typeface="Arial" pitchFamily="34"/>
            </a:endParaRPr>
          </a:p>
          <a:p>
            <a:pPr lvl="0">
              <a:defRPr sz="1800" b="0" i="0" u="none" strike="noStrike" kern="0" cap="none" spc="0" baseline="0">
                <a:solidFill>
                  <a:srgbClr val="000000"/>
                </a:solidFill>
                <a:uFillTx/>
              </a:defRPr>
            </a:pPr>
            <a:r>
              <a:rPr lang="en-GB" sz="2000" b="1" kern="0" dirty="0">
                <a:solidFill>
                  <a:srgbClr val="000000"/>
                </a:solidFill>
                <a:latin typeface="Arial" panose="020B0604020202020204" pitchFamily="34" charset="0"/>
                <a:cs typeface="Arial" panose="020B0604020202020204" pitchFamily="34" charset="0"/>
              </a:rPr>
              <a:t>Consultation:</a:t>
            </a:r>
            <a:endParaRPr lang="en-GB" sz="2000" kern="0" dirty="0">
              <a:solidFill>
                <a:srgbClr val="000000"/>
              </a:solidFill>
              <a:latin typeface="Arial" panose="020B0604020202020204" pitchFamily="34" charset="0"/>
              <a:cs typeface="Arial" panose="020B0604020202020204" pitchFamily="34" charset="0"/>
            </a:endParaRPr>
          </a:p>
          <a:p>
            <a:pPr lvl="0">
              <a:defRPr sz="1800" b="0" i="0" u="none" strike="noStrike" kern="0" cap="none" spc="0" baseline="0">
                <a:solidFill>
                  <a:srgbClr val="000000"/>
                </a:solidFill>
                <a:uFillTx/>
              </a:defRPr>
            </a:pPr>
            <a:r>
              <a:rPr lang="en-GB" sz="2000" kern="0" dirty="0">
                <a:solidFill>
                  <a:srgbClr val="000000"/>
                </a:solidFill>
                <a:latin typeface="Arial" panose="020B0604020202020204" pitchFamily="34" charset="0"/>
                <a:cs typeface="Arial" panose="020B0604020202020204" pitchFamily="34" charset="0"/>
              </a:rPr>
              <a:t>The Kent and Medway CAT Service offer a consultation where involved professionals, school staff and parents attend a meeting in which a multi-disciplinary team from The Kent and Medway CAT Service provides advice and devises a joint action plan.</a:t>
            </a:r>
          </a:p>
          <a:p>
            <a:pPr lvl="0">
              <a:defRPr sz="1800" b="0" i="0" u="none" strike="noStrike" kern="0" cap="none" spc="0" baseline="0">
                <a:solidFill>
                  <a:srgbClr val="000000"/>
                </a:solidFill>
                <a:uFillTx/>
              </a:defRPr>
            </a:pPr>
            <a:endParaRPr lang="en-GB" sz="1200" kern="0" dirty="0">
              <a:solidFill>
                <a:srgbClr val="000000"/>
              </a:solidFill>
              <a:latin typeface="Arial" panose="020B0604020202020204" pitchFamily="34" charset="0"/>
              <a:cs typeface="Arial" panose="020B0604020202020204" pitchFamily="34" charset="0"/>
            </a:endParaRPr>
          </a:p>
          <a:p>
            <a:pPr lvl="0">
              <a:defRPr sz="1800" b="0" i="0" u="none" strike="noStrike" kern="0" cap="none" spc="0" baseline="0">
                <a:solidFill>
                  <a:srgbClr val="000000"/>
                </a:solidFill>
                <a:uFillTx/>
              </a:defRPr>
            </a:pPr>
            <a:r>
              <a:rPr lang="en-GB" sz="2000" b="1" kern="0" dirty="0">
                <a:solidFill>
                  <a:srgbClr val="000000"/>
                </a:solidFill>
                <a:latin typeface="Arial" panose="020B0604020202020204" pitchFamily="34" charset="0"/>
                <a:cs typeface="Arial" panose="020B0604020202020204" pitchFamily="34" charset="0"/>
              </a:rPr>
              <a:t>Training:</a:t>
            </a:r>
          </a:p>
          <a:p>
            <a:pPr lvl="0">
              <a:defRPr sz="1800" b="0" i="0" u="none" strike="noStrike" kern="0" cap="none" spc="0" baseline="0">
                <a:solidFill>
                  <a:srgbClr val="000000"/>
                </a:solidFill>
                <a:uFillTx/>
              </a:defRPr>
            </a:pPr>
            <a:r>
              <a:rPr lang="en-GB" sz="2000" kern="0" dirty="0">
                <a:solidFill>
                  <a:srgbClr val="000000"/>
                </a:solidFill>
                <a:latin typeface="Arial" panose="020B0604020202020204" pitchFamily="34" charset="0"/>
                <a:cs typeface="Arial" panose="020B0604020202020204" pitchFamily="34" charset="0"/>
              </a:rPr>
              <a:t>The Kent and Medway CAT Service provides regular training opportunities from The Old Railway School for AAC and AT related knowledge and skills support.</a:t>
            </a:r>
          </a:p>
          <a:p>
            <a:pPr lvl="0">
              <a:defRPr sz="1800" b="0" i="0" u="none" strike="noStrike" kern="0" cap="none" spc="0" baseline="0">
                <a:solidFill>
                  <a:srgbClr val="000000"/>
                </a:solidFill>
                <a:uFillTx/>
              </a:defRPr>
            </a:pPr>
            <a:endParaRPr lang="en-GB" sz="1200" kern="0" dirty="0">
              <a:solidFill>
                <a:srgbClr val="000000"/>
              </a:solidFill>
              <a:latin typeface="Arial" panose="020B0604020202020204" pitchFamily="34" charset="0"/>
              <a:cs typeface="Arial" panose="020B0604020202020204" pitchFamily="34" charset="0"/>
            </a:endParaRPr>
          </a:p>
          <a:p>
            <a:pPr lvl="0">
              <a:defRPr sz="1800" b="0" i="0" u="none" strike="noStrike" kern="0" cap="none" spc="0" baseline="0">
                <a:solidFill>
                  <a:srgbClr val="000000"/>
                </a:solidFill>
                <a:uFillTx/>
              </a:defRPr>
            </a:pPr>
            <a:r>
              <a:rPr lang="en-GB" sz="2000" kern="0" dirty="0">
                <a:solidFill>
                  <a:srgbClr val="000000"/>
                </a:solidFill>
                <a:latin typeface="Arial" panose="020B0604020202020204" pitchFamily="34" charset="0"/>
                <a:cs typeface="Arial" panose="020B0604020202020204" pitchFamily="34" charset="0"/>
              </a:rPr>
              <a:t>Bespoke training relating to AAC and AT strategies in school settings can be requested if there is a need for training to be tailored and delivered specifically for a setting, school or group.</a:t>
            </a:r>
            <a:endParaRPr lang="en-GB" sz="2400" dirty="0">
              <a:solidFill>
                <a:srgbClr val="000000"/>
              </a:solidFill>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Arial" pitchFamily="34"/>
              <a:cs typeface="Arial" pitchFamily="34"/>
            </a:endParaRPr>
          </a:p>
        </p:txBody>
      </p:sp>
      <p:pic>
        <p:nvPicPr>
          <p:cNvPr id="5" name="Picture 3"/>
          <p:cNvPicPr>
            <a:picLocks noChangeAspect="1"/>
          </p:cNvPicPr>
          <p:nvPr/>
        </p:nvPicPr>
        <p:blipFill>
          <a:blip r:embed="rId2"/>
          <a:srcRect/>
          <a:stretch>
            <a:fillRect/>
          </a:stretch>
        </p:blipFill>
        <p:spPr>
          <a:xfrm>
            <a:off x="455727" y="446382"/>
            <a:ext cx="2647946" cy="371475"/>
          </a:xfrm>
          <a:prstGeom prst="rect">
            <a:avLst/>
          </a:prstGeom>
          <a:noFill/>
          <a:ln>
            <a:noFill/>
          </a:ln>
        </p:spPr>
      </p:pic>
      <p:pic>
        <p:nvPicPr>
          <p:cNvPr id="6" name="Picture 1"/>
          <p:cNvPicPr>
            <a:picLocks noChangeAspect="1"/>
          </p:cNvPicPr>
          <p:nvPr/>
        </p:nvPicPr>
        <p:blipFill>
          <a:blip r:embed="rId3"/>
          <a:srcRect/>
          <a:stretch>
            <a:fillRect/>
          </a:stretch>
        </p:blipFill>
        <p:spPr>
          <a:xfrm>
            <a:off x="5796134" y="455910"/>
            <a:ext cx="2880323" cy="390521"/>
          </a:xfrm>
          <a:prstGeom prst="rect">
            <a:avLst/>
          </a:prstGeom>
          <a:noFill/>
          <a:ln>
            <a:noFill/>
          </a:ln>
        </p:spPr>
      </p:pic>
      <p:pic>
        <p:nvPicPr>
          <p:cNvPr id="7" name="Picture 10"/>
          <p:cNvPicPr>
            <a:picLocks noChangeAspect="1"/>
          </p:cNvPicPr>
          <p:nvPr/>
        </p:nvPicPr>
        <p:blipFill>
          <a:blip r:embed="rId4"/>
          <a:srcRect/>
          <a:stretch>
            <a:fillRect/>
          </a:stretch>
        </p:blipFill>
        <p:spPr>
          <a:xfrm>
            <a:off x="3779910" y="213960"/>
            <a:ext cx="1257217" cy="836319"/>
          </a:xfrm>
          <a:prstGeom prst="rect">
            <a:avLst/>
          </a:prstGeom>
          <a:noFill/>
          <a:ln>
            <a:noFill/>
          </a:ln>
        </p:spPr>
      </p:pic>
    </p:spTree>
    <p:extLst>
      <p:ext uri="{BB962C8B-B14F-4D97-AF65-F5344CB8AC3E}">
        <p14:creationId xmlns:p14="http://schemas.microsoft.com/office/powerpoint/2010/main" val="2022734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0" y="0"/>
            <a:ext cx="9144000" cy="457200"/>
          </a:xfrm>
          <a:prstGeom prst="rect">
            <a:avLst/>
          </a:prstGeom>
          <a:noFill/>
          <a:ln>
            <a:noFill/>
            <a:prstDash val="solid"/>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pitchFamily="34"/>
              <a:cs typeface="Arial"/>
            </a:endParaRPr>
          </a:p>
        </p:txBody>
      </p:sp>
      <p:sp>
        <p:nvSpPr>
          <p:cNvPr id="4" name="Rectangle 2"/>
          <p:cNvSpPr/>
          <p:nvPr/>
        </p:nvSpPr>
        <p:spPr>
          <a:xfrm>
            <a:off x="647559" y="1050279"/>
            <a:ext cx="7920880" cy="4893647"/>
          </a:xfrm>
          <a:prstGeom prst="rect">
            <a:avLst/>
          </a:prstGeom>
          <a:noFill/>
          <a:ln>
            <a:noFill/>
            <a:prstDash val="solid"/>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dirty="0">
                <a:solidFill>
                  <a:srgbClr val="000000"/>
                </a:solidFill>
                <a:uFillTx/>
                <a:latin typeface="Arial" pitchFamily="34"/>
                <a:cs typeface="Arial" pitchFamily="34"/>
              </a:rPr>
              <a:t> </a:t>
            </a:r>
            <a:endParaRPr lang="en-GB" sz="2400" dirty="0">
              <a:solidFill>
                <a:srgbClr val="000000"/>
              </a:solidFill>
              <a:latin typeface="Arial" pitchFamily="34"/>
              <a:cs typeface="Arial"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dirty="0">
                <a:solidFill>
                  <a:srgbClr val="000000"/>
                </a:solidFill>
                <a:latin typeface="Arial" pitchFamily="34"/>
                <a:cs typeface="Arial" pitchFamily="34"/>
              </a:rPr>
              <a:t>Time to make a referral</a:t>
            </a:r>
            <a:endParaRPr lang="en-GB" sz="2400" b="1" i="0" u="none" strike="noStrike" kern="1200" cap="none" spc="0" baseline="0" dirty="0">
              <a:solidFill>
                <a:srgbClr val="000000"/>
              </a:solidFill>
              <a:uFillTx/>
              <a:latin typeface="Arial" pitchFamily="34"/>
              <a:cs typeface="Arial"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dirty="0">
              <a:solidFill>
                <a:srgbClr val="000000"/>
              </a:solidFill>
              <a:latin typeface="Arial" pitchFamily="34"/>
              <a:cs typeface="Arial" pitchFamily="34"/>
            </a:endParaRPr>
          </a:p>
          <a:p>
            <a:pPr marL="342900" lvl="0" indent="-342900">
              <a:spcBef>
                <a:spcPts val="600"/>
              </a:spcBef>
              <a:spcAft>
                <a:spcPts val="600"/>
              </a:spcAft>
              <a:buFont typeface="Arial" panose="020B0604020202020204" pitchFamily="34" charset="0"/>
              <a:buChar char="•"/>
              <a:defRPr sz="1800" b="0" i="0" u="none" strike="noStrike" kern="0" cap="none" spc="0" baseline="0">
                <a:solidFill>
                  <a:srgbClr val="000000"/>
                </a:solidFill>
                <a:uFillTx/>
              </a:defRPr>
            </a:pPr>
            <a:r>
              <a:rPr lang="en-GB" sz="2400" dirty="0">
                <a:solidFill>
                  <a:srgbClr val="000000"/>
                </a:solidFill>
                <a:latin typeface="Arial" pitchFamily="34"/>
                <a:cs typeface="Arial" pitchFamily="34"/>
              </a:rPr>
              <a:t>This is a time-consuming process. It is important to establish expectations from the start. </a:t>
            </a:r>
          </a:p>
          <a:p>
            <a:pPr marL="342900" lvl="0" indent="-342900">
              <a:spcBef>
                <a:spcPts val="600"/>
              </a:spcBef>
              <a:spcAft>
                <a:spcPts val="600"/>
              </a:spcAft>
              <a:buFont typeface="Arial" panose="020B0604020202020204" pitchFamily="34" charset="0"/>
              <a:buChar char="•"/>
              <a:defRPr sz="1800" b="0" i="0" u="none" strike="noStrike" kern="0" cap="none" spc="0" baseline="0">
                <a:solidFill>
                  <a:srgbClr val="000000"/>
                </a:solidFill>
                <a:uFillTx/>
              </a:defRPr>
            </a:pPr>
            <a:r>
              <a:rPr lang="en-GB" sz="2400" dirty="0">
                <a:solidFill>
                  <a:srgbClr val="000000"/>
                </a:solidFill>
                <a:latin typeface="Arial" pitchFamily="34"/>
                <a:cs typeface="Arial" pitchFamily="34"/>
              </a:rPr>
              <a:t>The referral should be collaborative between therapists, school and family.</a:t>
            </a:r>
          </a:p>
          <a:p>
            <a:pPr marL="342900" lvl="0" indent="-342900">
              <a:spcBef>
                <a:spcPts val="600"/>
              </a:spcBef>
              <a:spcAft>
                <a:spcPts val="600"/>
              </a:spcAft>
              <a:buFont typeface="Arial" panose="020B0604020202020204" pitchFamily="34" charset="0"/>
              <a:buChar char="•"/>
              <a:defRPr sz="1800" b="0" i="0" u="none" strike="noStrike" kern="0" cap="none" spc="0" baseline="0">
                <a:solidFill>
                  <a:srgbClr val="000000"/>
                </a:solidFill>
                <a:uFillTx/>
              </a:defRPr>
            </a:pPr>
            <a:r>
              <a:rPr lang="en-GB" sz="2400" dirty="0">
                <a:solidFill>
                  <a:srgbClr val="000000"/>
                </a:solidFill>
                <a:latin typeface="Arial" pitchFamily="34"/>
                <a:cs typeface="Arial" pitchFamily="34"/>
              </a:rPr>
              <a:t>It is worth booking out an intervention session to get together to discuss and complete the referral. You have your manager’s permission to do so</a:t>
            </a:r>
            <a:endParaRPr lang="en-GB" sz="2400" b="0" i="0" u="none" strike="noStrike" kern="0" cap="none" spc="0" dirty="0">
              <a:solidFill>
                <a:srgbClr val="000000"/>
              </a:solidFill>
              <a:uFillTx/>
              <a:latin typeface="Arial" pitchFamily="34"/>
              <a:cs typeface="Arial" pitchFamily="34"/>
            </a:endParaRPr>
          </a:p>
          <a:p>
            <a:pPr marL="342900" marR="0" lvl="0" indent="-342900" algn="ctr"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endParaRPr lang="en-GB" sz="2400" b="0" i="0" u="none" strike="noStrike" kern="1200" cap="none" spc="0" baseline="0" dirty="0">
              <a:solidFill>
                <a:srgbClr val="00000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Arial" pitchFamily="34"/>
              <a:cs typeface="Arial" pitchFamily="34"/>
            </a:endParaRPr>
          </a:p>
        </p:txBody>
      </p:sp>
      <p:pic>
        <p:nvPicPr>
          <p:cNvPr id="5" name="Picture 3"/>
          <p:cNvPicPr>
            <a:picLocks noChangeAspect="1"/>
          </p:cNvPicPr>
          <p:nvPr/>
        </p:nvPicPr>
        <p:blipFill>
          <a:blip r:embed="rId2"/>
          <a:srcRect/>
          <a:stretch>
            <a:fillRect/>
          </a:stretch>
        </p:blipFill>
        <p:spPr>
          <a:xfrm>
            <a:off x="455727" y="446382"/>
            <a:ext cx="2647946" cy="371475"/>
          </a:xfrm>
          <a:prstGeom prst="rect">
            <a:avLst/>
          </a:prstGeom>
          <a:noFill/>
          <a:ln>
            <a:noFill/>
          </a:ln>
        </p:spPr>
      </p:pic>
      <p:pic>
        <p:nvPicPr>
          <p:cNvPr id="6" name="Picture 1"/>
          <p:cNvPicPr>
            <a:picLocks noChangeAspect="1"/>
          </p:cNvPicPr>
          <p:nvPr/>
        </p:nvPicPr>
        <p:blipFill>
          <a:blip r:embed="rId3"/>
          <a:srcRect/>
          <a:stretch>
            <a:fillRect/>
          </a:stretch>
        </p:blipFill>
        <p:spPr>
          <a:xfrm>
            <a:off x="5796134" y="455910"/>
            <a:ext cx="2880323" cy="390521"/>
          </a:xfrm>
          <a:prstGeom prst="rect">
            <a:avLst/>
          </a:prstGeom>
          <a:noFill/>
          <a:ln>
            <a:noFill/>
          </a:ln>
        </p:spPr>
      </p:pic>
      <p:pic>
        <p:nvPicPr>
          <p:cNvPr id="7" name="Picture 10"/>
          <p:cNvPicPr>
            <a:picLocks noChangeAspect="1"/>
          </p:cNvPicPr>
          <p:nvPr/>
        </p:nvPicPr>
        <p:blipFill>
          <a:blip r:embed="rId4"/>
          <a:srcRect/>
          <a:stretch>
            <a:fillRect/>
          </a:stretch>
        </p:blipFill>
        <p:spPr>
          <a:xfrm>
            <a:off x="3779910" y="213960"/>
            <a:ext cx="1257217" cy="836319"/>
          </a:xfrm>
          <a:prstGeom prst="rect">
            <a:avLst/>
          </a:prstGeom>
          <a:noFill/>
          <a:ln>
            <a:noFill/>
          </a:ln>
        </p:spPr>
      </p:pic>
    </p:spTree>
    <p:extLst>
      <p:ext uri="{BB962C8B-B14F-4D97-AF65-F5344CB8AC3E}">
        <p14:creationId xmlns:p14="http://schemas.microsoft.com/office/powerpoint/2010/main" val="77612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0" y="0"/>
            <a:ext cx="9144000" cy="457200"/>
          </a:xfrm>
          <a:prstGeom prst="rect">
            <a:avLst/>
          </a:prstGeom>
          <a:noFill/>
          <a:ln>
            <a:noFill/>
            <a:prstDash val="solid"/>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pitchFamily="34"/>
              <a:cs typeface="Arial"/>
            </a:endParaRPr>
          </a:p>
        </p:txBody>
      </p:sp>
      <p:sp>
        <p:nvSpPr>
          <p:cNvPr id="4" name="Rectangle 2"/>
          <p:cNvSpPr/>
          <p:nvPr/>
        </p:nvSpPr>
        <p:spPr>
          <a:xfrm>
            <a:off x="647559" y="1050279"/>
            <a:ext cx="7920880" cy="4770537"/>
          </a:xfrm>
          <a:prstGeom prst="rect">
            <a:avLst/>
          </a:prstGeom>
          <a:noFill/>
          <a:ln>
            <a:noFill/>
            <a:prstDash val="solid"/>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dirty="0">
                <a:solidFill>
                  <a:srgbClr val="000000"/>
                </a:solidFill>
                <a:uFillTx/>
                <a:latin typeface="Arial" pitchFamily="34"/>
                <a:cs typeface="Arial" pitchFamily="34"/>
              </a:rPr>
              <a: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i="0" u="none" strike="noStrike" kern="1200" cap="none" spc="0" baseline="0" dirty="0">
                <a:solidFill>
                  <a:srgbClr val="000000"/>
                </a:solidFill>
                <a:uFillTx/>
                <a:latin typeface="Arial" pitchFamily="34"/>
                <a:cs typeface="Arial" pitchFamily="34"/>
              </a:rPr>
              <a:t>KM CAT</a:t>
            </a:r>
            <a:r>
              <a:rPr lang="en-GB" sz="2000" i="0" u="none" strike="noStrike" kern="1200" cap="none" spc="0" dirty="0">
                <a:solidFill>
                  <a:srgbClr val="000000"/>
                </a:solidFill>
                <a:uFillTx/>
                <a:latin typeface="Arial" pitchFamily="34"/>
                <a:cs typeface="Arial" pitchFamily="34"/>
              </a:rPr>
              <a:t> </a:t>
            </a:r>
            <a:r>
              <a:rPr lang="en-GB" sz="2000" i="0" u="none" strike="noStrike" kern="1200" cap="none" spc="0" baseline="0" dirty="0">
                <a:solidFill>
                  <a:srgbClr val="000000"/>
                </a:solidFill>
                <a:uFillTx/>
                <a:latin typeface="Arial" pitchFamily="34"/>
                <a:cs typeface="Arial" pitchFamily="34"/>
              </a:rPr>
              <a:t>Training Offer:</a:t>
            </a:r>
          </a:p>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0" i="0" u="none" strike="noStrike" kern="1200" cap="none" spc="0" baseline="0" dirty="0">
              <a:solidFill>
                <a:srgbClr val="000000"/>
              </a:solidFill>
              <a:uFillTx/>
              <a:latin typeface="Arial" pitchFamily="34"/>
              <a:cs typeface="Arial" pitchFamily="34"/>
            </a:endParaRPr>
          </a:p>
          <a:p>
            <a:pPr marL="342900" marR="0" lvl="0" indent="-342900"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en-GB" sz="2000" dirty="0">
                <a:solidFill>
                  <a:srgbClr val="000000"/>
                </a:solidFill>
                <a:latin typeface="Arial" pitchFamily="34"/>
                <a:cs typeface="Arial" pitchFamily="34"/>
              </a:rPr>
              <a:t>Courses at The Old Railway School:</a:t>
            </a:r>
          </a:p>
          <a:p>
            <a:pPr marR="0" lvl="0" defTabSz="914400" rtl="0" fontAlgn="auto" hangingPunct="1">
              <a:lnSpc>
                <a:spcPct val="100000"/>
              </a:lnSpc>
              <a:spcBef>
                <a:spcPts val="0"/>
              </a:spcBef>
              <a:spcAft>
                <a:spcPts val="0"/>
              </a:spcAft>
              <a:tabLst/>
              <a:defRPr sz="1800" b="0" i="0" u="none" strike="noStrike" kern="0" cap="none" spc="0" baseline="0">
                <a:solidFill>
                  <a:srgbClr val="000000"/>
                </a:solidFill>
                <a:uFillTx/>
              </a:defRPr>
            </a:pPr>
            <a:r>
              <a:rPr lang="en-GB" sz="2400" b="0" i="0" u="none" strike="noStrike" kern="1200" cap="none" spc="0" baseline="0" dirty="0">
                <a:solidFill>
                  <a:srgbClr val="000000"/>
                </a:solidFill>
                <a:uFillTx/>
                <a:latin typeface="Arial" pitchFamily="34"/>
                <a:cs typeface="Arial" pitchFamily="34"/>
              </a:rPr>
              <a:t>	</a:t>
            </a:r>
            <a:r>
              <a:rPr lang="en-GB" b="0" i="0" u="none" strike="noStrike" kern="1200" cap="none" spc="0" baseline="0" dirty="0">
                <a:solidFill>
                  <a:srgbClr val="000000"/>
                </a:solidFill>
                <a:uFillTx/>
                <a:latin typeface="Arial" pitchFamily="34"/>
                <a:cs typeface="Arial" pitchFamily="34"/>
              </a:rPr>
              <a:t>Introduction</a:t>
            </a:r>
            <a:r>
              <a:rPr lang="en-GB" b="0" i="0" u="none" strike="noStrike" kern="1200" cap="none" spc="0" dirty="0">
                <a:solidFill>
                  <a:srgbClr val="000000"/>
                </a:solidFill>
                <a:uFillTx/>
                <a:latin typeface="Arial" pitchFamily="34"/>
                <a:cs typeface="Arial" pitchFamily="34"/>
              </a:rPr>
              <a:t> to AAC; AA Little and </a:t>
            </a:r>
            <a:r>
              <a:rPr lang="en-GB" dirty="0">
                <a:solidFill>
                  <a:srgbClr val="000000"/>
                </a:solidFill>
                <a:latin typeface="Arial" pitchFamily="34"/>
                <a:cs typeface="Arial" pitchFamily="34"/>
              </a:rPr>
              <a:t>Often; </a:t>
            </a:r>
            <a:r>
              <a:rPr lang="en-GB" b="0" i="0" u="none" strike="noStrike" kern="1200" cap="none" spc="0" dirty="0">
                <a:solidFill>
                  <a:srgbClr val="000000"/>
                </a:solidFill>
                <a:uFillTx/>
                <a:latin typeface="Arial" pitchFamily="34"/>
                <a:cs typeface="Arial" pitchFamily="34"/>
              </a:rPr>
              <a:t>AAC in the Classroom; 	Clicker 7; Focus on Eye Gaze Workshop; Grid 3; Proloquo2Go</a:t>
            </a:r>
          </a:p>
          <a:p>
            <a:pPr marR="0" lvl="0" defTabSz="914400" rtl="0" fontAlgn="auto" hangingPunct="1">
              <a:lnSpc>
                <a:spcPct val="100000"/>
              </a:lnSpc>
              <a:spcBef>
                <a:spcPts val="0"/>
              </a:spcBef>
              <a:spcAft>
                <a:spcPts val="0"/>
              </a:spcAft>
              <a:tabLst/>
              <a:defRPr sz="1800" b="0" i="0" u="none" strike="noStrike" kern="0" cap="none" spc="0" baseline="0">
                <a:solidFill>
                  <a:srgbClr val="000000"/>
                </a:solidFill>
                <a:uFillTx/>
              </a:defRPr>
            </a:pPr>
            <a:endParaRPr lang="en-GB" sz="1200" b="0" i="0" u="none" strike="noStrike" kern="1200" cap="none" spc="0" baseline="0" dirty="0">
              <a:solidFill>
                <a:srgbClr val="000000"/>
              </a:solidFill>
              <a:uFillTx/>
              <a:latin typeface="Arial" pitchFamily="34"/>
              <a:cs typeface="Arial" pitchFamily="34"/>
            </a:endParaRPr>
          </a:p>
          <a:p>
            <a:pPr marL="342900" marR="0" lvl="0" indent="-342900"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en-GB" sz="2000" dirty="0">
                <a:solidFill>
                  <a:srgbClr val="000000"/>
                </a:solidFill>
                <a:latin typeface="Arial" pitchFamily="34"/>
                <a:cs typeface="Arial" pitchFamily="34"/>
              </a:rPr>
              <a:t>Bespoke Courses </a:t>
            </a:r>
            <a:r>
              <a:rPr lang="en-GB" dirty="0">
                <a:solidFill>
                  <a:srgbClr val="000000"/>
                </a:solidFill>
                <a:latin typeface="Arial" pitchFamily="34"/>
                <a:cs typeface="Arial" pitchFamily="34"/>
              </a:rPr>
              <a:t>(at ORS, or at Schools or other settings)</a:t>
            </a:r>
          </a:p>
          <a:p>
            <a:pPr marL="342900" marR="0" lvl="0" indent="-342900"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endParaRPr lang="en-GB" sz="1200" dirty="0">
              <a:solidFill>
                <a:srgbClr val="000000"/>
              </a:solidFill>
              <a:latin typeface="Arial" pitchFamily="34"/>
              <a:cs typeface="Arial" pitchFamily="34"/>
            </a:endParaRPr>
          </a:p>
          <a:p>
            <a:pPr marL="342900" marR="0" lvl="0" indent="-342900"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en-GB" sz="2000" dirty="0">
                <a:solidFill>
                  <a:srgbClr val="000000"/>
                </a:solidFill>
                <a:latin typeface="Arial" pitchFamily="34"/>
                <a:cs typeface="Arial" pitchFamily="34"/>
              </a:rPr>
              <a:t>Information Days</a:t>
            </a:r>
          </a:p>
          <a:p>
            <a:pPr marL="342900" marR="0" lvl="0" indent="-342900"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endParaRPr lang="en-GB" sz="1200" dirty="0">
              <a:solidFill>
                <a:srgbClr val="000000"/>
              </a:solidFill>
              <a:latin typeface="Arial" pitchFamily="34"/>
              <a:cs typeface="Arial" pitchFamily="34"/>
            </a:endParaRPr>
          </a:p>
          <a:p>
            <a:pPr marL="342900" marR="0" lvl="0" indent="-342900"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en-GB" sz="2000" dirty="0">
                <a:solidFill>
                  <a:srgbClr val="000000"/>
                </a:solidFill>
                <a:latin typeface="Arial" pitchFamily="34"/>
                <a:cs typeface="Arial" pitchFamily="34"/>
              </a:rPr>
              <a:t>e</a:t>
            </a:r>
            <a:r>
              <a:rPr lang="en-GB" sz="2000" b="0" i="0" u="none" strike="noStrike" kern="1200" cap="none" spc="0" baseline="0" dirty="0">
                <a:solidFill>
                  <a:srgbClr val="000000"/>
                </a:solidFill>
                <a:uFillTx/>
                <a:latin typeface="Arial" pitchFamily="34"/>
                <a:cs typeface="Arial" pitchFamily="34"/>
              </a:rPr>
              <a:t>-learning</a:t>
            </a:r>
          </a:p>
          <a:p>
            <a:pPr marL="342900" marR="0" lvl="0" indent="-342900"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endParaRPr lang="en-GB" sz="1200" b="0" i="0" u="none" strike="noStrike" kern="1200" cap="none" spc="0" baseline="0" dirty="0">
              <a:solidFill>
                <a:srgbClr val="000000"/>
              </a:solidFill>
              <a:uFillTx/>
              <a:latin typeface="Arial" pitchFamily="34"/>
              <a:cs typeface="Arial"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000" dirty="0">
              <a:solidFill>
                <a:srgbClr val="000000"/>
              </a:solidFill>
              <a:latin typeface="Arial" pitchFamily="34"/>
              <a:cs typeface="Arial" pitchFamily="34"/>
            </a:endParaRPr>
          </a:p>
          <a:p>
            <a:pPr lvl="0" algn="ctr">
              <a:defRPr sz="1800" b="0" i="0" u="none" strike="noStrike" kern="0" cap="none" spc="0" baseline="0">
                <a:solidFill>
                  <a:srgbClr val="000000"/>
                </a:solidFill>
                <a:uFillTx/>
              </a:defRPr>
            </a:pPr>
            <a:r>
              <a:rPr lang="en-GB" sz="2000" b="0" i="0" u="none" strike="noStrike" kern="0" cap="none" spc="0" dirty="0">
                <a:solidFill>
                  <a:srgbClr val="000000"/>
                </a:solidFill>
                <a:uFillTx/>
                <a:latin typeface="Arial" pitchFamily="34"/>
                <a:cs typeface="Arial" pitchFamily="34"/>
              </a:rPr>
              <a:t>Full details can be found on Kelsi website:</a:t>
            </a:r>
            <a:r>
              <a:rPr lang="en-GB" sz="2000" dirty="0">
                <a:solidFill>
                  <a:srgbClr val="000000"/>
                </a:solidFill>
                <a:latin typeface="Arial" pitchFamily="34"/>
                <a:cs typeface="Arial" pitchFamily="34"/>
              </a:rPr>
              <a:t> </a:t>
            </a:r>
            <a:r>
              <a:rPr lang="en-GB" sz="2000" dirty="0">
                <a:solidFill>
                  <a:srgbClr val="000000"/>
                </a:solidFill>
                <a:latin typeface="Arial" pitchFamily="34"/>
                <a:cs typeface="Arial" pitchFamily="34"/>
                <a:hlinkClick r:id="rId2"/>
              </a:rPr>
              <a:t>www.kelsi.org.uk</a:t>
            </a:r>
            <a:r>
              <a:rPr lang="en-GB" sz="2000" dirty="0">
                <a:solidFill>
                  <a:srgbClr val="000000"/>
                </a:solidFill>
                <a:latin typeface="Arial" pitchFamily="34"/>
                <a:cs typeface="Arial" pitchFamily="34"/>
              </a:rPr>
              <a:t> Search for ‘KM CAT service’ </a:t>
            </a:r>
            <a:endParaRPr lang="en-GB" sz="2400" b="0" u="none" strike="noStrike" kern="1200" cap="none" spc="0" baseline="0" dirty="0">
              <a:solidFill>
                <a:srgbClr val="00000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Arial" pitchFamily="34"/>
              <a:cs typeface="Arial" pitchFamily="34"/>
            </a:endParaRPr>
          </a:p>
        </p:txBody>
      </p:sp>
      <p:pic>
        <p:nvPicPr>
          <p:cNvPr id="5" name="Picture 3"/>
          <p:cNvPicPr>
            <a:picLocks noChangeAspect="1"/>
          </p:cNvPicPr>
          <p:nvPr/>
        </p:nvPicPr>
        <p:blipFill>
          <a:blip r:embed="rId3"/>
          <a:srcRect/>
          <a:stretch>
            <a:fillRect/>
          </a:stretch>
        </p:blipFill>
        <p:spPr>
          <a:xfrm>
            <a:off x="455727" y="446382"/>
            <a:ext cx="2647946" cy="371475"/>
          </a:xfrm>
          <a:prstGeom prst="rect">
            <a:avLst/>
          </a:prstGeom>
          <a:noFill/>
          <a:ln>
            <a:noFill/>
          </a:ln>
        </p:spPr>
      </p:pic>
      <p:pic>
        <p:nvPicPr>
          <p:cNvPr id="6" name="Picture 1"/>
          <p:cNvPicPr>
            <a:picLocks noChangeAspect="1"/>
          </p:cNvPicPr>
          <p:nvPr/>
        </p:nvPicPr>
        <p:blipFill>
          <a:blip r:embed="rId4"/>
          <a:srcRect/>
          <a:stretch>
            <a:fillRect/>
          </a:stretch>
        </p:blipFill>
        <p:spPr>
          <a:xfrm>
            <a:off x="5796134" y="455910"/>
            <a:ext cx="2880323" cy="390521"/>
          </a:xfrm>
          <a:prstGeom prst="rect">
            <a:avLst/>
          </a:prstGeom>
          <a:noFill/>
          <a:ln>
            <a:noFill/>
          </a:ln>
        </p:spPr>
      </p:pic>
      <p:pic>
        <p:nvPicPr>
          <p:cNvPr id="7" name="Picture 10"/>
          <p:cNvPicPr>
            <a:picLocks noChangeAspect="1"/>
          </p:cNvPicPr>
          <p:nvPr/>
        </p:nvPicPr>
        <p:blipFill>
          <a:blip r:embed="rId5"/>
          <a:srcRect/>
          <a:stretch>
            <a:fillRect/>
          </a:stretch>
        </p:blipFill>
        <p:spPr>
          <a:xfrm>
            <a:off x="3779910" y="213960"/>
            <a:ext cx="1257217" cy="836319"/>
          </a:xfrm>
          <a:prstGeom prst="rect">
            <a:avLst/>
          </a:prstGeom>
          <a:noFill/>
          <a:ln>
            <a:noFill/>
          </a:ln>
        </p:spPr>
      </p:pic>
    </p:spTree>
    <p:extLst>
      <p:ext uri="{BB962C8B-B14F-4D97-AF65-F5344CB8AC3E}">
        <p14:creationId xmlns:p14="http://schemas.microsoft.com/office/powerpoint/2010/main" val="469821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0" y="0"/>
            <a:ext cx="9144000" cy="457200"/>
          </a:xfrm>
          <a:prstGeom prst="rect">
            <a:avLst/>
          </a:prstGeom>
          <a:noFill/>
          <a:ln>
            <a:noFill/>
            <a:prstDash val="solid"/>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pitchFamily="34"/>
              <a:cs typeface="Arial"/>
            </a:endParaRPr>
          </a:p>
        </p:txBody>
      </p:sp>
      <p:sp>
        <p:nvSpPr>
          <p:cNvPr id="4" name="Rectangle 2"/>
          <p:cNvSpPr/>
          <p:nvPr/>
        </p:nvSpPr>
        <p:spPr>
          <a:xfrm>
            <a:off x="635503" y="1050279"/>
            <a:ext cx="7920880" cy="2154436"/>
          </a:xfrm>
          <a:prstGeom prst="rect">
            <a:avLst/>
          </a:prstGeom>
          <a:noFill/>
          <a:ln>
            <a:noFill/>
            <a:prstDash val="solid"/>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dirty="0">
                <a:solidFill>
                  <a:srgbClr val="000000"/>
                </a:solidFill>
                <a:uFillTx/>
                <a:latin typeface="Arial" pitchFamily="34"/>
                <a:cs typeface="Arial" pitchFamily="34"/>
              </a:rPr>
              <a:t>  </a:t>
            </a:r>
            <a:endParaRPr lang="en-GB" sz="2000" dirty="0">
              <a:solidFill>
                <a:srgbClr val="000000"/>
              </a:solidFill>
              <a:latin typeface="Arial" pitchFamily="34"/>
              <a:cs typeface="Arial" pitchFamily="34"/>
            </a:endParaRPr>
          </a:p>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1" u="none" strike="noStrike" kern="1200" cap="none" spc="0" baseline="0" dirty="0">
                <a:solidFill>
                  <a:srgbClr val="000000"/>
                </a:solidFill>
                <a:uFillTx/>
                <a:latin typeface="Arial" pitchFamily="34"/>
                <a:cs typeface="Arial" pitchFamily="34"/>
              </a:rPr>
              <a:t>E-learning</a:t>
            </a:r>
            <a:r>
              <a:rPr lang="en-GB" sz="2000" b="1" u="none" strike="noStrike" kern="1200" cap="none" spc="0" dirty="0">
                <a:solidFill>
                  <a:srgbClr val="000000"/>
                </a:solidFill>
                <a:uFillTx/>
                <a:latin typeface="Arial" pitchFamily="34"/>
                <a:cs typeface="Arial" pitchFamily="34"/>
              </a:rPr>
              <a:t> –</a:t>
            </a:r>
            <a:r>
              <a:rPr lang="en-GB" sz="2000" b="1" u="none" strike="noStrike" kern="1200" cap="none" spc="0" baseline="0" dirty="0">
                <a:solidFill>
                  <a:srgbClr val="000000"/>
                </a:solidFill>
                <a:uFillTx/>
                <a:latin typeface="Arial" pitchFamily="34"/>
                <a:cs typeface="Arial" pitchFamily="34"/>
              </a:rPr>
              <a:t> ‘</a:t>
            </a:r>
            <a:r>
              <a:rPr lang="en-GB" sz="2000" u="none" strike="noStrike" kern="1200" cap="none" spc="0" baseline="0" dirty="0">
                <a:solidFill>
                  <a:srgbClr val="000000"/>
                </a:solidFill>
                <a:uFillTx/>
                <a:latin typeface="Arial" pitchFamily="34"/>
                <a:cs typeface="Arial" pitchFamily="34"/>
              </a:rPr>
              <a:t>AAC: Little and Often’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dirty="0">
              <a:solidFill>
                <a:srgbClr val="000000"/>
              </a:solidFill>
              <a:latin typeface="Arial" pitchFamily="34"/>
              <a:cs typeface="Arial" pitchFamily="34"/>
            </a:endParaRPr>
          </a:p>
          <a:p>
            <a:pPr marR="0" lvl="0" defTabSz="914400" rtl="0" fontAlgn="auto" hangingPunct="1">
              <a:lnSpc>
                <a:spcPct val="100000"/>
              </a:lnSpc>
              <a:spcBef>
                <a:spcPts val="0"/>
              </a:spcBef>
              <a:spcAft>
                <a:spcPts val="0"/>
              </a:spcAft>
              <a:tabLst/>
              <a:defRPr sz="1800" b="0" i="0" u="none" strike="noStrike" kern="0" cap="none" spc="0" baseline="0">
                <a:solidFill>
                  <a:srgbClr val="000000"/>
                </a:solidFill>
                <a:uFillTx/>
              </a:defRPr>
            </a:pPr>
            <a:endParaRPr lang="en-GB" sz="2400" b="0" i="0" u="none" strike="noStrike" kern="0" cap="none" spc="0" dirty="0">
              <a:solidFill>
                <a:srgbClr val="000000"/>
              </a:solidFill>
              <a:uFillTx/>
              <a:latin typeface="Arial" pitchFamily="34"/>
              <a:cs typeface="Arial" pitchFamily="34"/>
            </a:endParaRPr>
          </a:p>
          <a:p>
            <a:pPr marL="342900" marR="0" lvl="0" indent="-342900" algn="ctr"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endParaRPr lang="en-GB" sz="2400" b="0" i="0" u="none" strike="noStrike" kern="1200" cap="none" spc="0" baseline="0" dirty="0">
              <a:solidFill>
                <a:srgbClr val="00000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Arial" pitchFamily="34"/>
              <a:cs typeface="Arial" pitchFamily="34"/>
            </a:endParaRPr>
          </a:p>
        </p:txBody>
      </p:sp>
      <p:pic>
        <p:nvPicPr>
          <p:cNvPr id="5" name="Picture 3"/>
          <p:cNvPicPr>
            <a:picLocks noChangeAspect="1"/>
          </p:cNvPicPr>
          <p:nvPr/>
        </p:nvPicPr>
        <p:blipFill>
          <a:blip r:embed="rId2"/>
          <a:srcRect/>
          <a:stretch>
            <a:fillRect/>
          </a:stretch>
        </p:blipFill>
        <p:spPr>
          <a:xfrm>
            <a:off x="455727" y="446382"/>
            <a:ext cx="2647946" cy="371475"/>
          </a:xfrm>
          <a:prstGeom prst="rect">
            <a:avLst/>
          </a:prstGeom>
          <a:noFill/>
          <a:ln>
            <a:noFill/>
          </a:ln>
        </p:spPr>
      </p:pic>
      <p:pic>
        <p:nvPicPr>
          <p:cNvPr id="6" name="Picture 1"/>
          <p:cNvPicPr>
            <a:picLocks noChangeAspect="1"/>
          </p:cNvPicPr>
          <p:nvPr/>
        </p:nvPicPr>
        <p:blipFill>
          <a:blip r:embed="rId3"/>
          <a:srcRect/>
          <a:stretch>
            <a:fillRect/>
          </a:stretch>
        </p:blipFill>
        <p:spPr>
          <a:xfrm>
            <a:off x="5796134" y="455910"/>
            <a:ext cx="2880323" cy="390521"/>
          </a:xfrm>
          <a:prstGeom prst="rect">
            <a:avLst/>
          </a:prstGeom>
          <a:noFill/>
          <a:ln>
            <a:noFill/>
          </a:ln>
        </p:spPr>
      </p:pic>
      <p:pic>
        <p:nvPicPr>
          <p:cNvPr id="7" name="Picture 10"/>
          <p:cNvPicPr>
            <a:picLocks noChangeAspect="1"/>
          </p:cNvPicPr>
          <p:nvPr/>
        </p:nvPicPr>
        <p:blipFill>
          <a:blip r:embed="rId4"/>
          <a:srcRect/>
          <a:stretch>
            <a:fillRect/>
          </a:stretch>
        </p:blipFill>
        <p:spPr>
          <a:xfrm>
            <a:off x="3779910" y="213960"/>
            <a:ext cx="1257217" cy="836319"/>
          </a:xfrm>
          <a:prstGeom prst="rect">
            <a:avLst/>
          </a:prstGeom>
          <a:noFill/>
          <a:ln>
            <a:noFill/>
          </a:ln>
        </p:spPr>
      </p:pic>
      <p:pic>
        <p:nvPicPr>
          <p:cNvPr id="3" name="Picture 2" descr="Screen Clipping"/>
          <p:cNvPicPr>
            <a:picLocks noChangeAspect="1"/>
          </p:cNvPicPr>
          <p:nvPr/>
        </p:nvPicPr>
        <p:blipFill>
          <a:blip r:embed="rId5"/>
          <a:stretch>
            <a:fillRect/>
          </a:stretch>
        </p:blipFill>
        <p:spPr>
          <a:xfrm>
            <a:off x="4568825" y="2512887"/>
            <a:ext cx="6350" cy="641383"/>
          </a:xfrm>
          <a:prstGeom prst="rect">
            <a:avLst/>
          </a:prstGeom>
        </p:spPr>
      </p:pic>
      <p:pic>
        <p:nvPicPr>
          <p:cNvPr id="9" name="Picture 8"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909" y="2401531"/>
            <a:ext cx="8032068" cy="3620303"/>
          </a:xfrm>
          <a:prstGeom prst="rect">
            <a:avLst/>
          </a:prstGeom>
        </p:spPr>
      </p:pic>
      <p:pic>
        <p:nvPicPr>
          <p:cNvPr id="11" name="Picture 10" descr="Screen Clippi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19594" y="1966573"/>
            <a:ext cx="5898461" cy="1334759"/>
          </a:xfrm>
          <a:prstGeom prst="rect">
            <a:avLst/>
          </a:prstGeom>
        </p:spPr>
      </p:pic>
    </p:spTree>
    <p:extLst>
      <p:ext uri="{BB962C8B-B14F-4D97-AF65-F5344CB8AC3E}">
        <p14:creationId xmlns:p14="http://schemas.microsoft.com/office/powerpoint/2010/main" val="2124897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0" y="0"/>
            <a:ext cx="9144000" cy="457200"/>
          </a:xfrm>
          <a:prstGeom prst="rect">
            <a:avLst/>
          </a:prstGeom>
          <a:noFill/>
          <a:ln>
            <a:noFill/>
            <a:prstDash val="solid"/>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pitchFamily="34"/>
              <a:cs typeface="Arial"/>
            </a:endParaRPr>
          </a:p>
        </p:txBody>
      </p:sp>
      <p:sp>
        <p:nvSpPr>
          <p:cNvPr id="4" name="Rectangle 2"/>
          <p:cNvSpPr/>
          <p:nvPr/>
        </p:nvSpPr>
        <p:spPr>
          <a:xfrm>
            <a:off x="647559" y="1050279"/>
            <a:ext cx="7920880" cy="2092881"/>
          </a:xfrm>
          <a:prstGeom prst="rect">
            <a:avLst/>
          </a:prstGeom>
          <a:noFill/>
          <a:ln>
            <a:noFill/>
            <a:prstDash val="solid"/>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endParaRPr lang="en-GB" sz="2000" dirty="0">
              <a:solidFill>
                <a:srgbClr val="000000"/>
              </a:solidFill>
              <a:latin typeface="Arial" pitchFamily="34"/>
              <a:cs typeface="Arial" pitchFamily="34"/>
            </a:endParaRPr>
          </a:p>
          <a:p>
            <a:pPr lvl="0">
              <a:defRPr sz="1800" b="0" i="0" u="none" strike="noStrike" kern="0" cap="none" spc="0" baseline="0">
                <a:solidFill>
                  <a:srgbClr val="000000"/>
                </a:solidFill>
                <a:uFillTx/>
              </a:defRPr>
            </a:pPr>
            <a:r>
              <a:rPr lang="en-GB" sz="2000" b="1" dirty="0">
                <a:solidFill>
                  <a:srgbClr val="000000"/>
                </a:solidFill>
                <a:latin typeface="Arial" pitchFamily="34"/>
                <a:cs typeface="Arial" pitchFamily="34"/>
              </a:rPr>
              <a:t>E-learning – ‘</a:t>
            </a:r>
            <a:r>
              <a:rPr lang="en-GB" sz="2000" dirty="0">
                <a:solidFill>
                  <a:srgbClr val="000000"/>
                </a:solidFill>
                <a:latin typeface="Arial" pitchFamily="34"/>
                <a:cs typeface="Arial" pitchFamily="34"/>
              </a:rPr>
              <a:t>AAC: Little and Often’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dirty="0">
              <a:solidFill>
                <a:srgbClr val="000000"/>
              </a:solidFill>
              <a:uFillTx/>
              <a:latin typeface="Arial" pitchFamily="34"/>
              <a:cs typeface="Arial"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dirty="0">
              <a:solidFill>
                <a:srgbClr val="000000"/>
              </a:solidFill>
              <a:latin typeface="Arial" pitchFamily="34"/>
              <a:cs typeface="Arial" pitchFamily="34"/>
            </a:endParaRPr>
          </a:p>
          <a:p>
            <a:pPr marR="0" lvl="0" defTabSz="914400" rtl="0" fontAlgn="auto" hangingPunct="1">
              <a:lnSpc>
                <a:spcPct val="100000"/>
              </a:lnSpc>
              <a:spcBef>
                <a:spcPts val="0"/>
              </a:spcBef>
              <a:spcAft>
                <a:spcPts val="0"/>
              </a:spcAft>
              <a:tabLst/>
              <a:defRPr sz="1800" b="0" i="0" u="none" strike="noStrike" kern="0" cap="none" spc="0" baseline="0">
                <a:solidFill>
                  <a:srgbClr val="000000"/>
                </a:solidFill>
                <a:uFillTx/>
              </a:defRPr>
            </a:pPr>
            <a:endParaRPr lang="en-GB" sz="2400" b="0" i="0" u="none" strike="noStrike" kern="0" cap="none" spc="0" dirty="0">
              <a:solidFill>
                <a:srgbClr val="00000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Arial" pitchFamily="34"/>
              <a:cs typeface="Arial" pitchFamily="34"/>
            </a:endParaRPr>
          </a:p>
        </p:txBody>
      </p:sp>
      <p:pic>
        <p:nvPicPr>
          <p:cNvPr id="5" name="Picture 3"/>
          <p:cNvPicPr>
            <a:picLocks noChangeAspect="1"/>
          </p:cNvPicPr>
          <p:nvPr/>
        </p:nvPicPr>
        <p:blipFill>
          <a:blip r:embed="rId2"/>
          <a:srcRect/>
          <a:stretch>
            <a:fillRect/>
          </a:stretch>
        </p:blipFill>
        <p:spPr>
          <a:xfrm>
            <a:off x="455727" y="446382"/>
            <a:ext cx="2647946" cy="371475"/>
          </a:xfrm>
          <a:prstGeom prst="rect">
            <a:avLst/>
          </a:prstGeom>
          <a:noFill/>
          <a:ln>
            <a:noFill/>
          </a:ln>
        </p:spPr>
      </p:pic>
      <p:pic>
        <p:nvPicPr>
          <p:cNvPr id="6" name="Picture 1"/>
          <p:cNvPicPr>
            <a:picLocks noChangeAspect="1"/>
          </p:cNvPicPr>
          <p:nvPr/>
        </p:nvPicPr>
        <p:blipFill>
          <a:blip r:embed="rId3"/>
          <a:srcRect/>
          <a:stretch>
            <a:fillRect/>
          </a:stretch>
        </p:blipFill>
        <p:spPr>
          <a:xfrm>
            <a:off x="5796134" y="455910"/>
            <a:ext cx="2880323" cy="390521"/>
          </a:xfrm>
          <a:prstGeom prst="rect">
            <a:avLst/>
          </a:prstGeom>
          <a:noFill/>
          <a:ln>
            <a:noFill/>
          </a:ln>
        </p:spPr>
      </p:pic>
      <p:pic>
        <p:nvPicPr>
          <p:cNvPr id="7" name="Picture 10"/>
          <p:cNvPicPr>
            <a:picLocks noChangeAspect="1"/>
          </p:cNvPicPr>
          <p:nvPr/>
        </p:nvPicPr>
        <p:blipFill>
          <a:blip r:embed="rId4"/>
          <a:srcRect/>
          <a:stretch>
            <a:fillRect/>
          </a:stretch>
        </p:blipFill>
        <p:spPr>
          <a:xfrm>
            <a:off x="3779910" y="213960"/>
            <a:ext cx="1257217" cy="836319"/>
          </a:xfrm>
          <a:prstGeom prst="rect">
            <a:avLst/>
          </a:prstGeom>
          <a:noFill/>
          <a:ln>
            <a:noFill/>
          </a:ln>
        </p:spPr>
      </p:pic>
      <p:pic>
        <p:nvPicPr>
          <p:cNvPr id="10" name="Picture 9"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1407" y="1988840"/>
            <a:ext cx="5493183" cy="3965622"/>
          </a:xfrm>
          <a:prstGeom prst="rect">
            <a:avLst/>
          </a:prstGeom>
        </p:spPr>
      </p:pic>
    </p:spTree>
    <p:extLst>
      <p:ext uri="{BB962C8B-B14F-4D97-AF65-F5344CB8AC3E}">
        <p14:creationId xmlns:p14="http://schemas.microsoft.com/office/powerpoint/2010/main" val="1399047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0" y="0"/>
            <a:ext cx="9144000" cy="457200"/>
          </a:xfrm>
          <a:prstGeom prst="rect">
            <a:avLst/>
          </a:prstGeom>
          <a:noFill/>
          <a:ln>
            <a:noFill/>
            <a:prstDash val="solid"/>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pitchFamily="34"/>
              <a:cs typeface="Arial"/>
            </a:endParaRPr>
          </a:p>
        </p:txBody>
      </p:sp>
      <p:sp>
        <p:nvSpPr>
          <p:cNvPr id="4" name="Rectangle 2"/>
          <p:cNvSpPr/>
          <p:nvPr/>
        </p:nvSpPr>
        <p:spPr>
          <a:xfrm>
            <a:off x="647559" y="1050279"/>
            <a:ext cx="7920880" cy="2523768"/>
          </a:xfrm>
          <a:prstGeom prst="rect">
            <a:avLst/>
          </a:prstGeom>
          <a:noFill/>
          <a:ln>
            <a:noFill/>
            <a:prstDash val="solid"/>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dirty="0">
                <a:solidFill>
                  <a:srgbClr val="000000"/>
                </a:solidFill>
                <a:uFillTx/>
                <a:latin typeface="Arial" pitchFamily="34"/>
                <a:cs typeface="Arial" pitchFamily="34"/>
              </a:rPr>
              <a:t>  </a:t>
            </a:r>
          </a:p>
          <a:p>
            <a:pPr lvl="0">
              <a:defRPr sz="1800" b="0" i="0" u="none" strike="noStrike" kern="0" cap="none" spc="0" baseline="0">
                <a:solidFill>
                  <a:srgbClr val="000000"/>
                </a:solidFill>
                <a:uFillTx/>
              </a:defRPr>
            </a:pPr>
            <a:r>
              <a:rPr lang="en-GB" sz="2000" b="1" kern="0" dirty="0">
                <a:solidFill>
                  <a:srgbClr val="000000"/>
                </a:solidFill>
                <a:latin typeface="Arial" pitchFamily="34"/>
                <a:cs typeface="Arial" pitchFamily="34"/>
              </a:rPr>
              <a:t>E-learning – ‘</a:t>
            </a:r>
            <a:r>
              <a:rPr lang="en-GB" sz="2000" i="1" kern="0" dirty="0">
                <a:solidFill>
                  <a:srgbClr val="000000"/>
                </a:solidFill>
                <a:latin typeface="Arial" pitchFamily="34"/>
                <a:cs typeface="Arial" pitchFamily="34"/>
              </a:rPr>
              <a:t>AAC: Little and Often’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dirty="0">
              <a:solidFill>
                <a:srgbClr val="000000"/>
              </a:solidFill>
              <a:uFillTx/>
              <a:latin typeface="Arial" pitchFamily="34"/>
              <a:cs typeface="Arial"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dirty="0">
              <a:solidFill>
                <a:srgbClr val="000000"/>
              </a:solidFill>
              <a:latin typeface="Arial" pitchFamily="34"/>
              <a:cs typeface="Arial" pitchFamily="34"/>
            </a:endParaRPr>
          </a:p>
          <a:p>
            <a:pPr marR="0" lvl="0" defTabSz="914400" rtl="0" fontAlgn="auto" hangingPunct="1">
              <a:lnSpc>
                <a:spcPct val="100000"/>
              </a:lnSpc>
              <a:spcBef>
                <a:spcPts val="0"/>
              </a:spcBef>
              <a:spcAft>
                <a:spcPts val="0"/>
              </a:spcAft>
              <a:tabLst/>
              <a:defRPr sz="1800" b="0" i="0" u="none" strike="noStrike" kern="0" cap="none" spc="0" baseline="0">
                <a:solidFill>
                  <a:srgbClr val="000000"/>
                </a:solidFill>
                <a:uFillTx/>
              </a:defRPr>
            </a:pPr>
            <a:endParaRPr lang="en-GB" sz="2400" b="0" i="0" u="none" strike="noStrike" kern="0" cap="none" spc="0" dirty="0">
              <a:solidFill>
                <a:srgbClr val="000000"/>
              </a:solidFill>
              <a:uFillTx/>
              <a:latin typeface="Arial" pitchFamily="34"/>
              <a:cs typeface="Arial" pitchFamily="34"/>
            </a:endParaRPr>
          </a:p>
          <a:p>
            <a:pPr marL="342900" marR="0" lvl="0" indent="-342900" algn="ctr"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endParaRPr lang="en-GB" sz="2400" b="0" i="0" u="none" strike="noStrike" kern="1200" cap="none" spc="0" baseline="0" dirty="0">
              <a:solidFill>
                <a:srgbClr val="00000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Arial" pitchFamily="34"/>
              <a:cs typeface="Arial" pitchFamily="34"/>
            </a:endParaRPr>
          </a:p>
        </p:txBody>
      </p:sp>
      <p:pic>
        <p:nvPicPr>
          <p:cNvPr id="5" name="Picture 3"/>
          <p:cNvPicPr>
            <a:picLocks noChangeAspect="1"/>
          </p:cNvPicPr>
          <p:nvPr/>
        </p:nvPicPr>
        <p:blipFill>
          <a:blip r:embed="rId2"/>
          <a:srcRect/>
          <a:stretch>
            <a:fillRect/>
          </a:stretch>
        </p:blipFill>
        <p:spPr>
          <a:xfrm>
            <a:off x="455727" y="446382"/>
            <a:ext cx="2647946" cy="371475"/>
          </a:xfrm>
          <a:prstGeom prst="rect">
            <a:avLst/>
          </a:prstGeom>
          <a:noFill/>
          <a:ln>
            <a:noFill/>
          </a:ln>
        </p:spPr>
      </p:pic>
      <p:pic>
        <p:nvPicPr>
          <p:cNvPr id="6" name="Picture 1"/>
          <p:cNvPicPr>
            <a:picLocks noChangeAspect="1"/>
          </p:cNvPicPr>
          <p:nvPr/>
        </p:nvPicPr>
        <p:blipFill>
          <a:blip r:embed="rId3"/>
          <a:srcRect/>
          <a:stretch>
            <a:fillRect/>
          </a:stretch>
        </p:blipFill>
        <p:spPr>
          <a:xfrm>
            <a:off x="5796134" y="455910"/>
            <a:ext cx="2880323" cy="390521"/>
          </a:xfrm>
          <a:prstGeom prst="rect">
            <a:avLst/>
          </a:prstGeom>
          <a:noFill/>
          <a:ln>
            <a:noFill/>
          </a:ln>
        </p:spPr>
      </p:pic>
      <p:pic>
        <p:nvPicPr>
          <p:cNvPr id="7" name="Picture 10"/>
          <p:cNvPicPr>
            <a:picLocks noChangeAspect="1"/>
          </p:cNvPicPr>
          <p:nvPr/>
        </p:nvPicPr>
        <p:blipFill>
          <a:blip r:embed="rId4"/>
          <a:srcRect/>
          <a:stretch>
            <a:fillRect/>
          </a:stretch>
        </p:blipFill>
        <p:spPr>
          <a:xfrm>
            <a:off x="3779910" y="213960"/>
            <a:ext cx="1257217" cy="836319"/>
          </a:xfrm>
          <a:prstGeom prst="rect">
            <a:avLst/>
          </a:prstGeom>
          <a:noFill/>
          <a:ln>
            <a:noFill/>
          </a:ln>
        </p:spPr>
      </p:pic>
      <p:pic>
        <p:nvPicPr>
          <p:cNvPr id="3" name="Picture 2"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3643" y="2060848"/>
            <a:ext cx="6408712" cy="3909314"/>
          </a:xfrm>
          <a:prstGeom prst="rect">
            <a:avLst/>
          </a:prstGeom>
        </p:spPr>
      </p:pic>
    </p:spTree>
    <p:extLst>
      <p:ext uri="{BB962C8B-B14F-4D97-AF65-F5344CB8AC3E}">
        <p14:creationId xmlns:p14="http://schemas.microsoft.com/office/powerpoint/2010/main" val="3040975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p:nvPr/>
        </p:nvSpPr>
        <p:spPr>
          <a:xfrm>
            <a:off x="611560" y="1030614"/>
            <a:ext cx="7920880" cy="4154984"/>
          </a:xfrm>
          <a:prstGeom prst="rect">
            <a:avLst/>
          </a:prstGeom>
          <a:noFill/>
          <a:ln>
            <a:noFill/>
            <a:prstDash val="solid"/>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dirty="0">
                <a:solidFill>
                  <a:srgbClr val="000000"/>
                </a:solidFill>
                <a:uFillTx/>
                <a:latin typeface="Arial" pitchFamily="34"/>
                <a:cs typeface="Arial" pitchFamily="34"/>
              </a:rPr>
              <a:t>  </a:t>
            </a:r>
            <a:endParaRPr lang="en-GB" sz="2000" kern="0" dirty="0">
              <a:solidFill>
                <a:srgbClr val="000000"/>
              </a:solidFill>
              <a:latin typeface="Arial" pitchFamily="34"/>
              <a:cs typeface="Arial" pitchFamily="34"/>
            </a:endParaRPr>
          </a:p>
          <a:p>
            <a:pPr lvl="0">
              <a:defRPr sz="1800" b="0" i="0" u="none" strike="noStrike" kern="0" cap="none" spc="0" baseline="0">
                <a:solidFill>
                  <a:srgbClr val="000000"/>
                </a:solidFill>
                <a:uFillTx/>
              </a:defRPr>
            </a:pPr>
            <a:r>
              <a:rPr lang="en-GB" sz="2000" b="1" kern="0" dirty="0">
                <a:solidFill>
                  <a:srgbClr val="000000"/>
                </a:solidFill>
                <a:latin typeface="Arial" pitchFamily="34"/>
                <a:cs typeface="Arial" pitchFamily="34"/>
              </a:rPr>
              <a:t>E-learning – ‘</a:t>
            </a:r>
            <a:r>
              <a:rPr lang="en-GB" sz="2000" kern="0" dirty="0">
                <a:solidFill>
                  <a:srgbClr val="000000"/>
                </a:solidFill>
                <a:latin typeface="Arial" pitchFamily="34"/>
                <a:cs typeface="Arial" pitchFamily="34"/>
              </a:rPr>
              <a:t>AAC: Little and Often’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dirty="0">
                <a:solidFill>
                  <a:srgbClr val="000000"/>
                </a:solidFill>
                <a:uFillTx/>
                <a:latin typeface="Arial" pitchFamily="34"/>
                <a:cs typeface="Arial" pitchFamily="34"/>
              </a:rPr>
              <a:t> </a:t>
            </a:r>
            <a:endParaRPr lang="en-GB" sz="2400" dirty="0">
              <a:solidFill>
                <a:srgbClr val="000000"/>
              </a:solidFill>
              <a:latin typeface="Arial" pitchFamily="34"/>
              <a:cs typeface="Arial"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dirty="0">
              <a:solidFill>
                <a:srgbClr val="000000"/>
              </a:solidFill>
              <a:uFillTx/>
              <a:latin typeface="Arial" pitchFamily="34"/>
              <a:cs typeface="Arial"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dirty="0">
              <a:solidFill>
                <a:srgbClr val="000000"/>
              </a:solidFill>
              <a:latin typeface="Arial" pitchFamily="34"/>
              <a:cs typeface="Arial" pitchFamily="34"/>
            </a:endParaRPr>
          </a:p>
          <a:p>
            <a:pPr lvl="0" algn="r">
              <a:defRPr sz="1800" b="0" i="0" u="none" strike="noStrike" kern="0" cap="none" spc="0" baseline="0">
                <a:solidFill>
                  <a:srgbClr val="000000"/>
                </a:solidFill>
                <a:uFillTx/>
              </a:defRPr>
            </a:pPr>
            <a:endParaRPr lang="en-GB" sz="2800" dirty="0">
              <a:solidFill>
                <a:srgbClr val="000000"/>
              </a:solidFill>
              <a:latin typeface="Arial" pitchFamily="34"/>
              <a:cs typeface="Arial"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dirty="0">
              <a:solidFill>
                <a:srgbClr val="000000"/>
              </a:solidFill>
              <a:latin typeface="Arial" pitchFamily="34"/>
              <a:cs typeface="Arial"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dirty="0">
              <a:solidFill>
                <a:srgbClr val="000000"/>
              </a:solidFill>
              <a:uFillTx/>
              <a:latin typeface="Arial" pitchFamily="34"/>
              <a:cs typeface="Arial"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dirty="0">
              <a:solidFill>
                <a:srgbClr val="000000"/>
              </a:solidFill>
              <a:latin typeface="Arial" pitchFamily="34"/>
              <a:cs typeface="Arial"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dirty="0">
              <a:solidFill>
                <a:srgbClr val="000000"/>
              </a:solidFill>
              <a:uFillTx/>
              <a:latin typeface="Arial" pitchFamily="34"/>
              <a:cs typeface="Arial"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dirty="0">
              <a:solidFill>
                <a:srgbClr val="000000"/>
              </a:solidFill>
              <a:latin typeface="Arial" pitchFamily="34"/>
              <a:cs typeface="Arial" pitchFamily="34"/>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511" y="1949203"/>
            <a:ext cx="7200800" cy="3889806"/>
          </a:xfrm>
          <a:prstGeom prst="rect">
            <a:avLst/>
          </a:prstGeom>
        </p:spPr>
      </p:pic>
      <p:sp>
        <p:nvSpPr>
          <p:cNvPr id="2" name="Rectangle 3"/>
          <p:cNvSpPr/>
          <p:nvPr/>
        </p:nvSpPr>
        <p:spPr>
          <a:xfrm>
            <a:off x="0" y="0"/>
            <a:ext cx="9144000" cy="457200"/>
          </a:xfrm>
          <a:prstGeom prst="rect">
            <a:avLst/>
          </a:prstGeom>
          <a:noFill/>
          <a:ln>
            <a:noFill/>
            <a:prstDash val="solid"/>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pitchFamily="34"/>
              <a:cs typeface="Arial"/>
            </a:endParaRPr>
          </a:p>
        </p:txBody>
      </p:sp>
      <p:pic>
        <p:nvPicPr>
          <p:cNvPr id="5" name="Picture 3"/>
          <p:cNvPicPr>
            <a:picLocks noChangeAspect="1"/>
          </p:cNvPicPr>
          <p:nvPr/>
        </p:nvPicPr>
        <p:blipFill>
          <a:blip r:embed="rId3"/>
          <a:srcRect/>
          <a:stretch>
            <a:fillRect/>
          </a:stretch>
        </p:blipFill>
        <p:spPr>
          <a:xfrm>
            <a:off x="455727" y="446382"/>
            <a:ext cx="2647946" cy="371475"/>
          </a:xfrm>
          <a:prstGeom prst="rect">
            <a:avLst/>
          </a:prstGeom>
          <a:noFill/>
          <a:ln>
            <a:noFill/>
          </a:ln>
        </p:spPr>
      </p:pic>
      <p:pic>
        <p:nvPicPr>
          <p:cNvPr id="6" name="Picture 1"/>
          <p:cNvPicPr>
            <a:picLocks noChangeAspect="1"/>
          </p:cNvPicPr>
          <p:nvPr/>
        </p:nvPicPr>
        <p:blipFill>
          <a:blip r:embed="rId4"/>
          <a:srcRect/>
          <a:stretch>
            <a:fillRect/>
          </a:stretch>
        </p:blipFill>
        <p:spPr>
          <a:xfrm>
            <a:off x="5796134" y="455910"/>
            <a:ext cx="2880323" cy="390521"/>
          </a:xfrm>
          <a:prstGeom prst="rect">
            <a:avLst/>
          </a:prstGeom>
          <a:noFill/>
          <a:ln>
            <a:noFill/>
          </a:ln>
        </p:spPr>
      </p:pic>
      <p:pic>
        <p:nvPicPr>
          <p:cNvPr id="7" name="Picture 10"/>
          <p:cNvPicPr>
            <a:picLocks noChangeAspect="1"/>
          </p:cNvPicPr>
          <p:nvPr/>
        </p:nvPicPr>
        <p:blipFill>
          <a:blip r:embed="rId5"/>
          <a:srcRect/>
          <a:stretch>
            <a:fillRect/>
          </a:stretch>
        </p:blipFill>
        <p:spPr>
          <a:xfrm>
            <a:off x="3779910" y="213960"/>
            <a:ext cx="1257217" cy="836319"/>
          </a:xfrm>
          <a:prstGeom prst="rect">
            <a:avLst/>
          </a:prstGeom>
          <a:noFill/>
          <a:ln>
            <a:noFill/>
          </a:ln>
        </p:spPr>
      </p:pic>
      <p:sp>
        <p:nvSpPr>
          <p:cNvPr id="8" name="Rectangle 7"/>
          <p:cNvSpPr/>
          <p:nvPr/>
        </p:nvSpPr>
        <p:spPr>
          <a:xfrm>
            <a:off x="4716016" y="2649982"/>
            <a:ext cx="3132988" cy="2862322"/>
          </a:xfrm>
          <a:prstGeom prst="rect">
            <a:avLst/>
          </a:prstGeom>
        </p:spPr>
        <p:txBody>
          <a:bodyPr wrap="square">
            <a:spAutoFit/>
          </a:bodyPr>
          <a:lstStyle/>
          <a:p>
            <a:pPr algn="just">
              <a:defRPr sz="1800" b="0" i="0" u="none" strike="noStrike" kern="0" cap="none" spc="0" baseline="0">
                <a:solidFill>
                  <a:srgbClr val="000000"/>
                </a:solidFill>
                <a:uFillTx/>
              </a:defRPr>
            </a:pPr>
            <a:r>
              <a:rPr lang="en-GB" b="1" dirty="0">
                <a:solidFill>
                  <a:schemeClr val="bg1"/>
                </a:solidFill>
                <a:latin typeface="Arial" pitchFamily="34"/>
                <a:cs typeface="Arial" pitchFamily="34"/>
              </a:rPr>
              <a:t>’</a:t>
            </a:r>
            <a:r>
              <a:rPr lang="en-GB" sz="2000" b="1" dirty="0">
                <a:solidFill>
                  <a:schemeClr val="bg1"/>
                </a:solidFill>
                <a:latin typeface="Arial" pitchFamily="34"/>
                <a:cs typeface="Arial" pitchFamily="34"/>
              </a:rPr>
              <a:t>AAC: Little and Often’ </a:t>
            </a:r>
            <a:r>
              <a:rPr lang="en-GB" sz="2000" dirty="0">
                <a:solidFill>
                  <a:schemeClr val="bg1"/>
                </a:solidFill>
                <a:latin typeface="Arial" pitchFamily="34"/>
                <a:cs typeface="Arial" pitchFamily="34"/>
              </a:rPr>
              <a:t>e-learning module can be accessed on:</a:t>
            </a:r>
          </a:p>
          <a:p>
            <a:pPr algn="just">
              <a:defRPr sz="1800" b="0" i="0" u="none" strike="noStrike" kern="0" cap="none" spc="0" baseline="0">
                <a:solidFill>
                  <a:srgbClr val="000000"/>
                </a:solidFill>
                <a:uFillTx/>
              </a:defRPr>
            </a:pPr>
            <a:endParaRPr lang="en-GB" sz="2000" dirty="0">
              <a:solidFill>
                <a:schemeClr val="bg1"/>
              </a:solidFill>
              <a:latin typeface="Arial" pitchFamily="34"/>
              <a:cs typeface="Arial" pitchFamily="34"/>
            </a:endParaRPr>
          </a:p>
          <a:p>
            <a:pPr algn="just">
              <a:defRPr sz="1800" b="0" i="0" u="none" strike="noStrike" kern="0" cap="none" spc="0" baseline="0">
                <a:solidFill>
                  <a:srgbClr val="000000"/>
                </a:solidFill>
                <a:uFillTx/>
              </a:defRPr>
            </a:pPr>
            <a:r>
              <a:rPr lang="en-GB" sz="2000" b="1" dirty="0">
                <a:solidFill>
                  <a:schemeClr val="bg1"/>
                </a:solidFill>
                <a:latin typeface="Arial" pitchFamily="34"/>
                <a:cs typeface="Arial" pitchFamily="34"/>
              </a:rPr>
              <a:t>      Kent CPD Online</a:t>
            </a:r>
          </a:p>
          <a:p>
            <a:pPr algn="just">
              <a:defRPr sz="1800" b="0" i="0" u="none" strike="noStrike" kern="0" cap="none" spc="0" baseline="0">
                <a:solidFill>
                  <a:srgbClr val="000000"/>
                </a:solidFill>
                <a:uFillTx/>
              </a:defRPr>
            </a:pPr>
            <a:endParaRPr lang="en-GB" sz="2000" b="1" dirty="0">
              <a:solidFill>
                <a:schemeClr val="bg1"/>
              </a:solidFill>
              <a:latin typeface="Arial" pitchFamily="34"/>
              <a:cs typeface="Arial" pitchFamily="34"/>
            </a:endParaRPr>
          </a:p>
          <a:p>
            <a:pPr algn="just">
              <a:defRPr sz="1800" b="0" i="0" u="none" strike="noStrike" kern="0" cap="none" spc="0" baseline="0">
                <a:solidFill>
                  <a:srgbClr val="000000"/>
                </a:solidFill>
                <a:uFillTx/>
              </a:defRPr>
            </a:pPr>
            <a:r>
              <a:rPr lang="en-GB" sz="2000" dirty="0">
                <a:solidFill>
                  <a:schemeClr val="bg1"/>
                </a:solidFill>
                <a:latin typeface="Arial" pitchFamily="34"/>
                <a:cs typeface="Arial" pitchFamily="34"/>
              </a:rPr>
              <a:t>(you will need to create an account) </a:t>
            </a:r>
          </a:p>
          <a:p>
            <a:pPr algn="just">
              <a:defRPr sz="1800" b="0" i="0" u="none" strike="noStrike" kern="0" cap="none" spc="0" baseline="0">
                <a:solidFill>
                  <a:srgbClr val="000000"/>
                </a:solidFill>
                <a:uFillTx/>
              </a:defRPr>
            </a:pPr>
            <a:r>
              <a:rPr lang="en-GB" sz="2000" dirty="0">
                <a:solidFill>
                  <a:schemeClr val="bg1"/>
                </a:solidFill>
                <a:latin typeface="Arial" pitchFamily="34"/>
                <a:cs typeface="Arial" pitchFamily="34"/>
              </a:rPr>
              <a:t>or follow the link from</a:t>
            </a:r>
            <a:endParaRPr lang="en-GB" sz="2000" b="1" dirty="0">
              <a:solidFill>
                <a:srgbClr val="000000"/>
              </a:solidFill>
              <a:latin typeface="Arial" pitchFamily="34"/>
              <a:cs typeface="Arial" pitchFamily="34"/>
            </a:endParaRPr>
          </a:p>
        </p:txBody>
      </p:sp>
    </p:spTree>
    <p:extLst>
      <p:ext uri="{BB962C8B-B14F-4D97-AF65-F5344CB8AC3E}">
        <p14:creationId xmlns:p14="http://schemas.microsoft.com/office/powerpoint/2010/main" val="260411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0" y="0"/>
            <a:ext cx="9144000" cy="457200"/>
          </a:xfrm>
          <a:prstGeom prst="rect">
            <a:avLst/>
          </a:prstGeom>
          <a:noFill/>
          <a:ln>
            <a:noFill/>
            <a:prstDash val="solid"/>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pitchFamily="34"/>
              <a:cs typeface="Arial"/>
            </a:endParaRPr>
          </a:p>
        </p:txBody>
      </p:sp>
      <p:sp>
        <p:nvSpPr>
          <p:cNvPr id="4" name="Rectangle 2"/>
          <p:cNvSpPr/>
          <p:nvPr/>
        </p:nvSpPr>
        <p:spPr>
          <a:xfrm>
            <a:off x="647559" y="1050279"/>
            <a:ext cx="7920880" cy="5232202"/>
          </a:xfrm>
          <a:prstGeom prst="rect">
            <a:avLst/>
          </a:prstGeom>
          <a:noFill/>
          <a:ln>
            <a:noFill/>
            <a:prstDash val="solid"/>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dirty="0">
                <a:solidFill>
                  <a:srgbClr val="000000"/>
                </a:solidFill>
                <a:uFillTx/>
                <a:latin typeface="Arial" pitchFamily="34"/>
                <a:cs typeface="Arial" pitchFamily="34"/>
              </a:rPr>
              <a: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000" b="1" dirty="0">
              <a:solidFill>
                <a:srgbClr val="000000"/>
              </a:solidFill>
              <a:latin typeface="Arial" pitchFamily="34"/>
              <a:cs typeface="Arial" pitchFamily="34"/>
            </a:endParaRPr>
          </a:p>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1" i="0" u="none" strike="noStrike" kern="1200" cap="none" spc="0" baseline="0" dirty="0">
                <a:solidFill>
                  <a:srgbClr val="000000"/>
                </a:solidFill>
                <a:uFillTx/>
                <a:latin typeface="Arial" pitchFamily="34"/>
                <a:cs typeface="Arial" pitchFamily="34"/>
              </a:rPr>
              <a:t>More E-learning modules to</a:t>
            </a:r>
            <a:r>
              <a:rPr lang="en-GB" sz="2000" b="1" i="0" u="none" strike="noStrike" kern="1200" cap="none" spc="0" dirty="0">
                <a:solidFill>
                  <a:srgbClr val="000000"/>
                </a:solidFill>
                <a:uFillTx/>
                <a:latin typeface="Arial" pitchFamily="34"/>
                <a:cs typeface="Arial" pitchFamily="34"/>
              </a:rPr>
              <a:t> follow:</a:t>
            </a:r>
          </a:p>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000" b="0" i="0" u="none" strike="noStrike" kern="1200" cap="none" spc="0" dirty="0">
              <a:solidFill>
                <a:srgbClr val="000000"/>
              </a:solidFill>
              <a:uFillTx/>
              <a:latin typeface="Arial" pitchFamily="34"/>
              <a:cs typeface="Arial" pitchFamily="34"/>
            </a:endParaRPr>
          </a:p>
          <a:p>
            <a:pPr marL="342900" marR="0" lvl="0" indent="-342900"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en-GB" sz="2000" baseline="0" dirty="0">
                <a:solidFill>
                  <a:srgbClr val="000000"/>
                </a:solidFill>
                <a:latin typeface="Arial" pitchFamily="34"/>
                <a:cs typeface="Arial" pitchFamily="34"/>
              </a:rPr>
              <a:t>Developing</a:t>
            </a:r>
            <a:r>
              <a:rPr lang="en-GB" sz="2000" dirty="0">
                <a:solidFill>
                  <a:srgbClr val="000000"/>
                </a:solidFill>
                <a:latin typeface="Arial" pitchFamily="34"/>
                <a:cs typeface="Arial" pitchFamily="34"/>
              </a:rPr>
              <a:t> skills towards using eye gaze technology for communication</a:t>
            </a:r>
          </a:p>
          <a:p>
            <a:pPr marL="342900" marR="0" lvl="0" indent="-342900"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endParaRPr lang="en-GB" sz="2000" dirty="0">
              <a:solidFill>
                <a:srgbClr val="000000"/>
              </a:solidFill>
              <a:latin typeface="Arial" pitchFamily="34"/>
              <a:cs typeface="Arial" pitchFamily="34"/>
            </a:endParaRPr>
          </a:p>
          <a:p>
            <a:pPr marL="342900" marR="0" lvl="0" indent="-342900"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en-GB" sz="2000" b="0" i="0" u="none" strike="noStrike" kern="1200" cap="none" spc="0" baseline="0" dirty="0">
                <a:solidFill>
                  <a:srgbClr val="000000"/>
                </a:solidFill>
                <a:uFillTx/>
                <a:latin typeface="Arial" pitchFamily="34"/>
                <a:cs typeface="Arial" pitchFamily="34"/>
              </a:rPr>
              <a:t>Using</a:t>
            </a:r>
            <a:r>
              <a:rPr lang="en-GB" sz="2000" b="0" i="0" u="none" strike="noStrike" kern="1200" cap="none" spc="0" dirty="0">
                <a:solidFill>
                  <a:srgbClr val="000000"/>
                </a:solidFill>
                <a:uFillTx/>
                <a:latin typeface="Arial" pitchFamily="34"/>
                <a:cs typeface="Arial" pitchFamily="34"/>
              </a:rPr>
              <a:t> AAC with children and young people on the autistic spectrum</a:t>
            </a:r>
          </a:p>
          <a:p>
            <a:pPr marL="342900" marR="0" lvl="0" indent="-342900"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endParaRPr lang="en-GB" sz="2000" b="0" i="0" u="none" strike="noStrike" kern="1200" cap="none" spc="0" dirty="0">
              <a:solidFill>
                <a:srgbClr val="000000"/>
              </a:solidFill>
              <a:uFillTx/>
              <a:latin typeface="Arial" pitchFamily="34"/>
              <a:cs typeface="Arial" pitchFamily="34"/>
            </a:endParaRPr>
          </a:p>
          <a:p>
            <a:pPr marL="342900" marR="0" lvl="0" indent="-342900"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en-GB" sz="2000" baseline="0" dirty="0">
                <a:solidFill>
                  <a:srgbClr val="000000"/>
                </a:solidFill>
                <a:latin typeface="Arial" pitchFamily="34"/>
                <a:cs typeface="Arial" pitchFamily="34"/>
              </a:rPr>
              <a:t>Teaching</a:t>
            </a:r>
            <a:r>
              <a:rPr lang="en-GB" sz="2000" dirty="0">
                <a:solidFill>
                  <a:srgbClr val="000000"/>
                </a:solidFill>
                <a:latin typeface="Arial" pitchFamily="34"/>
                <a:cs typeface="Arial" pitchFamily="34"/>
              </a:rPr>
              <a:t> literacy to non-verbal children and young people, in order to develop literacy for communication</a:t>
            </a:r>
            <a:endParaRPr lang="en-GB" sz="2000" b="0" i="0" u="none" strike="noStrike" kern="1200" cap="none" spc="0" baseline="0" dirty="0">
              <a:solidFill>
                <a:srgbClr val="000000"/>
              </a:solidFill>
              <a:uFillTx/>
              <a:latin typeface="Arial" pitchFamily="34"/>
              <a:cs typeface="Arial"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dirty="0">
              <a:solidFill>
                <a:srgbClr val="000000"/>
              </a:solidFill>
              <a:latin typeface="Arial" pitchFamily="34"/>
              <a:cs typeface="Arial" pitchFamily="34"/>
            </a:endParaRPr>
          </a:p>
          <a:p>
            <a:pPr marR="0" lvl="0" defTabSz="914400" rtl="0" fontAlgn="auto" hangingPunct="1">
              <a:lnSpc>
                <a:spcPct val="100000"/>
              </a:lnSpc>
              <a:spcBef>
                <a:spcPts val="0"/>
              </a:spcBef>
              <a:spcAft>
                <a:spcPts val="0"/>
              </a:spcAft>
              <a:tabLst/>
              <a:defRPr sz="1800" b="0" i="0" u="none" strike="noStrike" kern="0" cap="none" spc="0" baseline="0">
                <a:solidFill>
                  <a:srgbClr val="000000"/>
                </a:solidFill>
                <a:uFillTx/>
              </a:defRPr>
            </a:pPr>
            <a:endParaRPr lang="en-GB" sz="2400" b="0" i="0" u="none" strike="noStrike" kern="0" cap="none" spc="0" dirty="0">
              <a:solidFill>
                <a:srgbClr val="000000"/>
              </a:solidFill>
              <a:uFillTx/>
              <a:latin typeface="Arial" pitchFamily="34"/>
              <a:cs typeface="Arial" pitchFamily="34"/>
            </a:endParaRPr>
          </a:p>
          <a:p>
            <a:pPr marL="342900" marR="0" lvl="0" indent="-342900" algn="ctr"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endParaRPr lang="en-GB" sz="2400" b="0" i="0" u="none" strike="noStrike" kern="1200" cap="none" spc="0" baseline="0" dirty="0">
              <a:solidFill>
                <a:srgbClr val="00000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Arial" pitchFamily="34"/>
              <a:cs typeface="Arial" pitchFamily="34"/>
            </a:endParaRPr>
          </a:p>
        </p:txBody>
      </p:sp>
      <p:pic>
        <p:nvPicPr>
          <p:cNvPr id="5" name="Picture 3"/>
          <p:cNvPicPr>
            <a:picLocks noChangeAspect="1"/>
          </p:cNvPicPr>
          <p:nvPr/>
        </p:nvPicPr>
        <p:blipFill>
          <a:blip r:embed="rId2"/>
          <a:srcRect/>
          <a:stretch>
            <a:fillRect/>
          </a:stretch>
        </p:blipFill>
        <p:spPr>
          <a:xfrm>
            <a:off x="455727" y="446382"/>
            <a:ext cx="2647946" cy="371475"/>
          </a:xfrm>
          <a:prstGeom prst="rect">
            <a:avLst/>
          </a:prstGeom>
          <a:noFill/>
          <a:ln>
            <a:noFill/>
          </a:ln>
        </p:spPr>
      </p:pic>
      <p:pic>
        <p:nvPicPr>
          <p:cNvPr id="6" name="Picture 1"/>
          <p:cNvPicPr>
            <a:picLocks noChangeAspect="1"/>
          </p:cNvPicPr>
          <p:nvPr/>
        </p:nvPicPr>
        <p:blipFill>
          <a:blip r:embed="rId3"/>
          <a:srcRect/>
          <a:stretch>
            <a:fillRect/>
          </a:stretch>
        </p:blipFill>
        <p:spPr>
          <a:xfrm>
            <a:off x="5796134" y="455910"/>
            <a:ext cx="2880323" cy="390521"/>
          </a:xfrm>
          <a:prstGeom prst="rect">
            <a:avLst/>
          </a:prstGeom>
          <a:noFill/>
          <a:ln>
            <a:noFill/>
          </a:ln>
        </p:spPr>
      </p:pic>
      <p:pic>
        <p:nvPicPr>
          <p:cNvPr id="7" name="Picture 10"/>
          <p:cNvPicPr>
            <a:picLocks noChangeAspect="1"/>
          </p:cNvPicPr>
          <p:nvPr/>
        </p:nvPicPr>
        <p:blipFill>
          <a:blip r:embed="rId4"/>
          <a:srcRect/>
          <a:stretch>
            <a:fillRect/>
          </a:stretch>
        </p:blipFill>
        <p:spPr>
          <a:xfrm>
            <a:off x="3779910" y="213960"/>
            <a:ext cx="1257217" cy="836319"/>
          </a:xfrm>
          <a:prstGeom prst="rect">
            <a:avLst/>
          </a:prstGeom>
          <a:noFill/>
          <a:ln>
            <a:noFill/>
          </a:ln>
        </p:spPr>
      </p:pic>
    </p:spTree>
    <p:extLst>
      <p:ext uri="{BB962C8B-B14F-4D97-AF65-F5344CB8AC3E}">
        <p14:creationId xmlns:p14="http://schemas.microsoft.com/office/powerpoint/2010/main" val="90583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0" y="0"/>
            <a:ext cx="9144000" cy="457200"/>
          </a:xfrm>
          <a:prstGeom prst="rect">
            <a:avLst/>
          </a:prstGeom>
          <a:noFill/>
          <a:ln>
            <a:noFill/>
            <a:prstDash val="solid"/>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pitchFamily="34"/>
              <a:cs typeface="Arial"/>
            </a:endParaRPr>
          </a:p>
        </p:txBody>
      </p:sp>
      <p:sp>
        <p:nvSpPr>
          <p:cNvPr id="4" name="Rectangle 2"/>
          <p:cNvSpPr/>
          <p:nvPr/>
        </p:nvSpPr>
        <p:spPr>
          <a:xfrm>
            <a:off x="647559" y="1050279"/>
            <a:ext cx="7920880" cy="2954655"/>
          </a:xfrm>
          <a:prstGeom prst="rect">
            <a:avLst/>
          </a:prstGeom>
          <a:noFill/>
          <a:ln>
            <a:noFill/>
            <a:prstDash val="solid"/>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dirty="0">
                <a:solidFill>
                  <a:srgbClr val="000000"/>
                </a:solidFill>
                <a:uFillTx/>
                <a:latin typeface="Arial" pitchFamily="34"/>
                <a:cs typeface="Arial" pitchFamily="34"/>
              </a:rPr>
              <a:t> </a:t>
            </a:r>
            <a:r>
              <a:rPr lang="en-GB" sz="2000" b="1" i="0" u="none" strike="noStrike" kern="1200" cap="none" spc="0" baseline="0" dirty="0">
                <a:solidFill>
                  <a:srgbClr val="000000"/>
                </a:solidFill>
                <a:uFillTx/>
                <a:latin typeface="Arial" pitchFamily="34"/>
                <a:cs typeface="Arial" pitchFamily="34"/>
              </a:rPr>
              <a:t>And finally:</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dirty="0">
              <a:solidFill>
                <a:srgbClr val="000000"/>
              </a:solidFill>
              <a:latin typeface="Arial" pitchFamily="34"/>
              <a:cs typeface="Arial"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dirty="0">
              <a:solidFill>
                <a:srgbClr val="000000"/>
              </a:solidFill>
              <a:uFillTx/>
              <a:latin typeface="Arial" pitchFamily="34"/>
              <a:cs typeface="Arial"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dirty="0">
              <a:solidFill>
                <a:srgbClr val="000000"/>
              </a:solidFill>
              <a:uFillTx/>
              <a:latin typeface="Arial" pitchFamily="34"/>
              <a:cs typeface="Arial"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dirty="0">
              <a:solidFill>
                <a:srgbClr val="000000"/>
              </a:solidFill>
              <a:latin typeface="Arial" pitchFamily="34"/>
              <a:cs typeface="Arial" pitchFamily="34"/>
            </a:endParaRPr>
          </a:p>
          <a:p>
            <a:pPr marR="0" lvl="0" defTabSz="914400" rtl="0" fontAlgn="auto" hangingPunct="1">
              <a:lnSpc>
                <a:spcPct val="100000"/>
              </a:lnSpc>
              <a:spcBef>
                <a:spcPts val="0"/>
              </a:spcBef>
              <a:spcAft>
                <a:spcPts val="0"/>
              </a:spcAft>
              <a:tabLst/>
              <a:defRPr sz="1800" b="0" i="0" u="none" strike="noStrike" kern="0" cap="none" spc="0" baseline="0">
                <a:solidFill>
                  <a:srgbClr val="000000"/>
                </a:solidFill>
                <a:uFillTx/>
              </a:defRPr>
            </a:pPr>
            <a:endParaRPr lang="en-GB" sz="2400" b="0" i="0" u="none" strike="noStrike" kern="0" cap="none" spc="0" dirty="0">
              <a:solidFill>
                <a:srgbClr val="000000"/>
              </a:solidFill>
              <a:uFillTx/>
              <a:latin typeface="Arial" pitchFamily="34"/>
              <a:cs typeface="Arial" pitchFamily="34"/>
            </a:endParaRPr>
          </a:p>
          <a:p>
            <a:pPr marL="342900" marR="0" lvl="0" indent="-342900" algn="ctr"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endParaRPr lang="en-GB" sz="2400" b="0" i="0" u="none" strike="noStrike" kern="1200" cap="none" spc="0" baseline="0" dirty="0">
              <a:solidFill>
                <a:srgbClr val="00000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Arial" pitchFamily="34"/>
              <a:cs typeface="Arial" pitchFamily="34"/>
            </a:endParaRPr>
          </a:p>
        </p:txBody>
      </p:sp>
      <p:pic>
        <p:nvPicPr>
          <p:cNvPr id="5" name="Picture 3"/>
          <p:cNvPicPr>
            <a:picLocks noChangeAspect="1"/>
          </p:cNvPicPr>
          <p:nvPr/>
        </p:nvPicPr>
        <p:blipFill>
          <a:blip r:embed="rId2"/>
          <a:srcRect/>
          <a:stretch>
            <a:fillRect/>
          </a:stretch>
        </p:blipFill>
        <p:spPr>
          <a:xfrm>
            <a:off x="455727" y="446382"/>
            <a:ext cx="2647946" cy="371475"/>
          </a:xfrm>
          <a:prstGeom prst="rect">
            <a:avLst/>
          </a:prstGeom>
          <a:noFill/>
          <a:ln>
            <a:noFill/>
          </a:ln>
        </p:spPr>
      </p:pic>
      <p:pic>
        <p:nvPicPr>
          <p:cNvPr id="6" name="Picture 1"/>
          <p:cNvPicPr>
            <a:picLocks noChangeAspect="1"/>
          </p:cNvPicPr>
          <p:nvPr/>
        </p:nvPicPr>
        <p:blipFill>
          <a:blip r:embed="rId3"/>
          <a:srcRect/>
          <a:stretch>
            <a:fillRect/>
          </a:stretch>
        </p:blipFill>
        <p:spPr>
          <a:xfrm>
            <a:off x="5796134" y="455910"/>
            <a:ext cx="2880323" cy="390521"/>
          </a:xfrm>
          <a:prstGeom prst="rect">
            <a:avLst/>
          </a:prstGeom>
          <a:noFill/>
          <a:ln>
            <a:noFill/>
          </a:ln>
        </p:spPr>
      </p:pic>
      <p:pic>
        <p:nvPicPr>
          <p:cNvPr id="7" name="Picture 10"/>
          <p:cNvPicPr>
            <a:picLocks noChangeAspect="1"/>
          </p:cNvPicPr>
          <p:nvPr/>
        </p:nvPicPr>
        <p:blipFill>
          <a:blip r:embed="rId4"/>
          <a:srcRect/>
          <a:stretch>
            <a:fillRect/>
          </a:stretch>
        </p:blipFill>
        <p:spPr>
          <a:xfrm>
            <a:off x="3779910" y="213960"/>
            <a:ext cx="1257217" cy="836319"/>
          </a:xfrm>
          <a:prstGeom prst="rect">
            <a:avLst/>
          </a:prstGeom>
          <a:noFill/>
          <a:ln>
            <a:noFill/>
          </a:ln>
        </p:spPr>
      </p:pic>
      <p:pic>
        <p:nvPicPr>
          <p:cNvPr id="12" name="Picture 11"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4208" y="2062932"/>
            <a:ext cx="2377647" cy="3276448"/>
          </a:xfrm>
          <a:prstGeom prst="rect">
            <a:avLst/>
          </a:prstGeom>
        </p:spPr>
      </p:pic>
      <p:pic>
        <p:nvPicPr>
          <p:cNvPr id="13" name="Picture 12"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5561" y="2098922"/>
            <a:ext cx="1935716" cy="2981580"/>
          </a:xfrm>
          <a:prstGeom prst="rect">
            <a:avLst/>
          </a:prstGeom>
        </p:spPr>
      </p:pic>
      <p:pic>
        <p:nvPicPr>
          <p:cNvPr id="15" name="Picture 2" descr="https://images-na.ssl-images-amazon.com/images/I/51odrXN0RtL._SX353_BO1,204,203,200_.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41970" y="1713708"/>
            <a:ext cx="3260060" cy="4582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853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Rectangle 3"/>
          <p:cNvSpPr/>
          <p:nvPr/>
        </p:nvSpPr>
        <p:spPr>
          <a:xfrm>
            <a:off x="0" y="0"/>
            <a:ext cx="9144000" cy="457200"/>
          </a:xfrm>
          <a:prstGeom prst="rect">
            <a:avLst/>
          </a:prstGeom>
          <a:noFill/>
          <a:ln>
            <a:noFill/>
            <a:prstDash val="solid"/>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pitchFamily="34"/>
              <a:cs typeface="Arial"/>
            </a:endParaRPr>
          </a:p>
        </p:txBody>
      </p:sp>
      <p:sp>
        <p:nvSpPr>
          <p:cNvPr id="4" name="Rectangle 2"/>
          <p:cNvSpPr/>
          <p:nvPr/>
        </p:nvSpPr>
        <p:spPr>
          <a:xfrm>
            <a:off x="647559" y="1050279"/>
            <a:ext cx="7920880" cy="5278368"/>
          </a:xfrm>
          <a:prstGeom prst="rect">
            <a:avLst/>
          </a:prstGeom>
          <a:noFill/>
          <a:ln>
            <a:noFill/>
            <a:prstDash val="solid"/>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dirty="0">
                <a:solidFill>
                  <a:srgbClr val="000000"/>
                </a:solidFill>
                <a:uFillTx/>
                <a:latin typeface="Arial" pitchFamily="34"/>
                <a:cs typeface="Arial" pitchFamily="34"/>
              </a:rPr>
              <a:t>  </a:t>
            </a:r>
          </a:p>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1" dirty="0">
                <a:solidFill>
                  <a:srgbClr val="000000"/>
                </a:solidFill>
                <a:latin typeface="Arial" pitchFamily="34"/>
                <a:cs typeface="Arial" pitchFamily="34"/>
              </a:rPr>
              <a:t>From the beginning:</a:t>
            </a:r>
            <a:endParaRPr lang="en-GB" sz="2000" b="1" i="0" u="none" strike="noStrike" kern="1200" cap="none" spc="0" baseline="0" dirty="0">
              <a:solidFill>
                <a:srgbClr val="000000"/>
              </a:solidFill>
              <a:uFillTx/>
              <a:latin typeface="Arial" pitchFamily="34"/>
              <a:cs typeface="Arial"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000" dirty="0">
              <a:solidFill>
                <a:srgbClr val="000000"/>
              </a:solidFill>
              <a:latin typeface="Arial" pitchFamily="34"/>
              <a:cs typeface="Arial" pitchFamily="34"/>
            </a:endParaRPr>
          </a:p>
          <a:p>
            <a:pPr marL="342900" marR="0" lvl="0" indent="-342900"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en-GB" sz="2000" b="0" i="0" u="none" strike="noStrike" kern="1200" cap="none" spc="0" baseline="0" dirty="0">
                <a:solidFill>
                  <a:srgbClr val="000000"/>
                </a:solidFill>
                <a:uFillTx/>
                <a:latin typeface="Arial" pitchFamily="34"/>
                <a:cs typeface="Arial" pitchFamily="34"/>
              </a:rPr>
              <a:t>CAP Project</a:t>
            </a:r>
          </a:p>
          <a:p>
            <a:pPr marL="342900" marR="0" lvl="0" indent="-342900"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endParaRPr lang="en-GB" sz="1200" b="0" i="0" u="none" strike="noStrike" kern="1200" cap="none" spc="0" baseline="0" dirty="0">
              <a:solidFill>
                <a:srgbClr val="000000"/>
              </a:solidFill>
              <a:uFillTx/>
              <a:latin typeface="Arial" pitchFamily="34"/>
              <a:cs typeface="Arial" pitchFamily="34"/>
            </a:endParaRPr>
          </a:p>
          <a:p>
            <a:pPr marL="342900" marR="0" lvl="0" indent="-342900"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en-GB" sz="2000" kern="0" dirty="0">
                <a:solidFill>
                  <a:srgbClr val="000000"/>
                </a:solidFill>
                <a:latin typeface="Arial" pitchFamily="34"/>
                <a:cs typeface="Arial" pitchFamily="34"/>
              </a:rPr>
              <a:t>Received full commissioning in 2007 to provide two levels of service. </a:t>
            </a:r>
          </a:p>
          <a:p>
            <a:pPr marL="342900" marR="0" lvl="0" indent="-342900"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endParaRPr lang="en-GB" sz="1200" kern="0" dirty="0">
              <a:solidFill>
                <a:srgbClr val="000000"/>
              </a:solidFill>
              <a:latin typeface="Arial" pitchFamily="34"/>
              <a:cs typeface="Arial" pitchFamily="34"/>
            </a:endParaRPr>
          </a:p>
          <a:p>
            <a:pPr marL="342900" marR="0" lvl="0" indent="-342900"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en-GB" sz="2000" b="0" i="0" u="none" strike="noStrike" kern="0" cap="none" spc="0" baseline="0" dirty="0">
                <a:solidFill>
                  <a:srgbClr val="000000"/>
                </a:solidFill>
                <a:uFillTx/>
                <a:latin typeface="Arial" pitchFamily="34"/>
                <a:cs typeface="Arial" pitchFamily="34"/>
              </a:rPr>
              <a:t>NHS</a:t>
            </a:r>
            <a:r>
              <a:rPr lang="en-GB" sz="2000" b="0" i="0" u="none" strike="noStrike" kern="0" cap="none" spc="0" dirty="0">
                <a:solidFill>
                  <a:srgbClr val="000000"/>
                </a:solidFill>
                <a:uFillTx/>
                <a:latin typeface="Arial" pitchFamily="34"/>
                <a:cs typeface="Arial" pitchFamily="34"/>
              </a:rPr>
              <a:t> England commissioned 13 AAC Hub Services in 2014 with specific criteria for referral. </a:t>
            </a:r>
          </a:p>
          <a:p>
            <a:pPr marL="342900" marR="0" lvl="0" indent="-342900"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endParaRPr lang="en-GB" sz="1100" b="0" i="0" u="none" strike="noStrike" kern="0" cap="none" spc="0" dirty="0">
              <a:solidFill>
                <a:srgbClr val="000000"/>
              </a:solidFill>
              <a:uFillTx/>
              <a:latin typeface="Arial" pitchFamily="34"/>
              <a:cs typeface="Arial" pitchFamily="34"/>
            </a:endParaRPr>
          </a:p>
          <a:p>
            <a:pPr marL="342900" marR="0" lvl="0" indent="-342900"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en-GB" sz="2000" kern="0" dirty="0">
                <a:solidFill>
                  <a:srgbClr val="000000"/>
                </a:solidFill>
                <a:latin typeface="Arial" pitchFamily="34"/>
                <a:cs typeface="Arial" pitchFamily="34"/>
              </a:rPr>
              <a:t>Also funded by local CCGs for “Spoke Support” as well as Social Care and Local Education Authority.</a:t>
            </a:r>
          </a:p>
          <a:p>
            <a:pPr marL="342900" marR="0" lvl="0" indent="-342900"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endParaRPr lang="en-GB" sz="1200" kern="0" dirty="0">
              <a:solidFill>
                <a:srgbClr val="000000"/>
              </a:solidFill>
              <a:latin typeface="Arial" pitchFamily="34"/>
              <a:cs typeface="Arial" pitchFamily="34"/>
            </a:endParaRPr>
          </a:p>
          <a:p>
            <a:pPr marL="342900" marR="0" lvl="0" indent="-342900"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en-GB" sz="2000" kern="0" dirty="0">
                <a:solidFill>
                  <a:srgbClr val="000000"/>
                </a:solidFill>
                <a:latin typeface="Arial" pitchFamily="34"/>
                <a:cs typeface="Arial" pitchFamily="34"/>
              </a:rPr>
              <a:t>Trans-disciplinary and collaborative multi-agency working.</a:t>
            </a:r>
          </a:p>
          <a:p>
            <a:pPr marL="342900" marR="0" lvl="0" indent="-342900"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endParaRPr lang="en-GB" sz="2400" b="0" i="0" u="none" strike="noStrike" kern="0" cap="none" spc="0" dirty="0">
              <a:solidFill>
                <a:srgbClr val="000000"/>
              </a:solidFill>
              <a:uFillTx/>
              <a:latin typeface="Arial" pitchFamily="34"/>
              <a:cs typeface="Arial" pitchFamily="34"/>
            </a:endParaRPr>
          </a:p>
          <a:p>
            <a:pPr marL="342900" marR="0" lvl="0" indent="-342900" algn="ctr"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endParaRPr lang="en-GB" sz="2400" b="0" i="0" u="none" strike="noStrike" kern="1200" cap="none" spc="0" baseline="0" dirty="0">
              <a:solidFill>
                <a:srgbClr val="000000"/>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Arial" pitchFamily="34"/>
              <a:cs typeface="Arial" pitchFamily="34"/>
            </a:endParaRPr>
          </a:p>
        </p:txBody>
      </p:sp>
      <p:pic>
        <p:nvPicPr>
          <p:cNvPr id="5" name="Picture 3"/>
          <p:cNvPicPr>
            <a:picLocks noChangeAspect="1"/>
          </p:cNvPicPr>
          <p:nvPr/>
        </p:nvPicPr>
        <p:blipFill>
          <a:blip r:embed="rId2"/>
          <a:srcRect/>
          <a:stretch>
            <a:fillRect/>
          </a:stretch>
        </p:blipFill>
        <p:spPr>
          <a:xfrm>
            <a:off x="455727" y="446382"/>
            <a:ext cx="2647946" cy="371475"/>
          </a:xfrm>
          <a:prstGeom prst="rect">
            <a:avLst/>
          </a:prstGeom>
          <a:noFill/>
          <a:ln>
            <a:noFill/>
          </a:ln>
        </p:spPr>
      </p:pic>
      <p:pic>
        <p:nvPicPr>
          <p:cNvPr id="6" name="Picture 1"/>
          <p:cNvPicPr>
            <a:picLocks noChangeAspect="1"/>
          </p:cNvPicPr>
          <p:nvPr/>
        </p:nvPicPr>
        <p:blipFill>
          <a:blip r:embed="rId3"/>
          <a:srcRect/>
          <a:stretch>
            <a:fillRect/>
          </a:stretch>
        </p:blipFill>
        <p:spPr>
          <a:xfrm>
            <a:off x="5796134" y="455910"/>
            <a:ext cx="2880323" cy="390521"/>
          </a:xfrm>
          <a:prstGeom prst="rect">
            <a:avLst/>
          </a:prstGeom>
          <a:noFill/>
          <a:ln>
            <a:noFill/>
          </a:ln>
        </p:spPr>
      </p:pic>
      <p:pic>
        <p:nvPicPr>
          <p:cNvPr id="7" name="Picture 10"/>
          <p:cNvPicPr>
            <a:picLocks noChangeAspect="1"/>
          </p:cNvPicPr>
          <p:nvPr/>
        </p:nvPicPr>
        <p:blipFill>
          <a:blip r:embed="rId4"/>
          <a:srcRect/>
          <a:stretch>
            <a:fillRect/>
          </a:stretch>
        </p:blipFill>
        <p:spPr>
          <a:xfrm>
            <a:off x="3779910" y="213960"/>
            <a:ext cx="1257217" cy="83631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0" y="0"/>
            <a:ext cx="9144000" cy="457200"/>
          </a:xfrm>
          <a:prstGeom prst="rect">
            <a:avLst/>
          </a:prstGeom>
          <a:noFill/>
          <a:ln>
            <a:noFill/>
            <a:prstDash val="solid"/>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pitchFamily="34"/>
              <a:cs typeface="Arial"/>
            </a:endParaRPr>
          </a:p>
        </p:txBody>
      </p:sp>
      <p:sp>
        <p:nvSpPr>
          <p:cNvPr id="4" name="Rectangle 2"/>
          <p:cNvSpPr/>
          <p:nvPr/>
        </p:nvSpPr>
        <p:spPr>
          <a:xfrm>
            <a:off x="251520" y="1050279"/>
            <a:ext cx="8640959" cy="4524315"/>
          </a:xfrm>
          <a:prstGeom prst="rect">
            <a:avLst/>
          </a:prstGeom>
          <a:noFill/>
          <a:ln>
            <a:noFill/>
            <a:prstDash val="solid"/>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dirty="0">
                <a:solidFill>
                  <a:srgbClr val="000000"/>
                </a:solidFill>
                <a:uFillTx/>
                <a:latin typeface="Arial" pitchFamily="34"/>
                <a:cs typeface="Arial" pitchFamily="34"/>
              </a:rPr>
              <a:t>  </a:t>
            </a:r>
          </a:p>
          <a:p>
            <a:pPr lvl="0" algn="ctr">
              <a:defRPr sz="1800" b="0" i="0" u="none" strike="noStrike" kern="0" cap="none" spc="0" baseline="0">
                <a:solidFill>
                  <a:srgbClr val="000000"/>
                </a:solidFill>
                <a:uFillTx/>
              </a:defRPr>
            </a:pPr>
            <a:r>
              <a:rPr lang="en-GB" sz="2400" b="1" dirty="0">
                <a:solidFill>
                  <a:srgbClr val="000000"/>
                </a:solidFill>
                <a:latin typeface="Arial" panose="020B0604020202020204" pitchFamily="34" charset="0"/>
                <a:cs typeface="Arial" panose="020B0604020202020204" pitchFamily="34" charset="0"/>
              </a:rPr>
              <a:t>NHS England National Criteria</a:t>
            </a:r>
          </a:p>
          <a:p>
            <a:pPr lvl="0">
              <a:defRPr sz="1800" b="0" i="0" u="none" strike="noStrike" kern="0" cap="none" spc="0" baseline="0">
                <a:solidFill>
                  <a:srgbClr val="000000"/>
                </a:solidFill>
                <a:uFillTx/>
              </a:defRPr>
            </a:pPr>
            <a:endParaRPr lang="en-GB" sz="2000" dirty="0">
              <a:solidFill>
                <a:srgbClr val="000000"/>
              </a:solidFill>
              <a:latin typeface="Arial" panose="020B0604020202020204" pitchFamily="34" charset="0"/>
              <a:cs typeface="Arial" panose="020B0604020202020204" pitchFamily="34" charset="0"/>
            </a:endParaRPr>
          </a:p>
          <a:p>
            <a:pPr lvl="0">
              <a:defRPr sz="1800" b="0" i="0" u="none" strike="noStrike" kern="0" cap="none" spc="0" baseline="0">
                <a:solidFill>
                  <a:srgbClr val="000000"/>
                </a:solidFill>
                <a:uFillTx/>
              </a:defRPr>
            </a:pPr>
            <a:r>
              <a:rPr lang="en-GB" sz="2000" b="1" dirty="0">
                <a:solidFill>
                  <a:srgbClr val="000000"/>
                </a:solidFill>
                <a:latin typeface="Arial" panose="020B0604020202020204" pitchFamily="34" charset="0"/>
                <a:cs typeface="Arial" panose="020B0604020202020204" pitchFamily="34" charset="0"/>
              </a:rPr>
              <a:t>An individual who would access a specialist AAC service would:</a:t>
            </a:r>
            <a:endParaRPr lang="en-GB" sz="2000" dirty="0">
              <a:solidFill>
                <a:srgbClr val="000000"/>
              </a:solidFill>
              <a:latin typeface="Arial" panose="020B0604020202020204" pitchFamily="34" charset="0"/>
              <a:cs typeface="Arial" panose="020B0604020202020204" pitchFamily="34" charset="0"/>
            </a:endParaRPr>
          </a:p>
          <a:p>
            <a:pPr marL="285750" lvl="0" indent="-285750">
              <a:buSzPct val="100000"/>
              <a:buFont typeface="Arial" pitchFamily="34"/>
              <a:buChar char="•"/>
              <a:defRPr sz="1800" b="0" i="0" u="none" strike="noStrike" kern="0" cap="none" spc="0" baseline="0">
                <a:solidFill>
                  <a:srgbClr val="000000"/>
                </a:solidFill>
                <a:uFillTx/>
              </a:defRPr>
            </a:pPr>
            <a:r>
              <a:rPr lang="en-GB" sz="2000" dirty="0">
                <a:solidFill>
                  <a:srgbClr val="000000"/>
                </a:solidFill>
                <a:latin typeface="Arial" panose="020B0604020202020204" pitchFamily="34" charset="0"/>
                <a:cs typeface="Arial" panose="020B0604020202020204" pitchFamily="34" charset="0"/>
              </a:rPr>
              <a:t>Have a severe or complex communication difficulty associated with a range of physical, cognitive, learning or sensory deficits. </a:t>
            </a:r>
          </a:p>
          <a:p>
            <a:pPr marL="285750" lvl="0" indent="-285750">
              <a:buSzPct val="100000"/>
              <a:buFont typeface="Arial" pitchFamily="34"/>
              <a:buChar char="•"/>
              <a:defRPr sz="1800" b="0" i="0" u="none" strike="noStrike" kern="0" cap="none" spc="0" baseline="0">
                <a:solidFill>
                  <a:srgbClr val="000000"/>
                </a:solidFill>
                <a:uFillTx/>
              </a:defRPr>
            </a:pPr>
            <a:r>
              <a:rPr lang="en-GB" sz="2000" dirty="0">
                <a:solidFill>
                  <a:srgbClr val="000000"/>
                </a:solidFill>
                <a:latin typeface="Arial" panose="020B0604020202020204" pitchFamily="34" charset="0"/>
                <a:cs typeface="Arial" panose="020B0604020202020204" pitchFamily="34" charset="0"/>
              </a:rPr>
              <a:t>Have a clear discrepancy between their level of understanding and ability to speak.</a:t>
            </a:r>
          </a:p>
          <a:p>
            <a:pPr marL="285750" lvl="0" indent="-285750">
              <a:buSzPct val="100000"/>
              <a:buFont typeface="Arial" pitchFamily="34"/>
              <a:buChar char="•"/>
              <a:defRPr sz="1800" b="0" i="0" u="none" strike="noStrike" kern="0" cap="none" spc="0" baseline="0">
                <a:solidFill>
                  <a:srgbClr val="000000"/>
                </a:solidFill>
                <a:uFillTx/>
              </a:defRPr>
            </a:pPr>
            <a:r>
              <a:rPr lang="en-GB" sz="2000" dirty="0">
                <a:solidFill>
                  <a:srgbClr val="000000"/>
                </a:solidFill>
                <a:latin typeface="Arial" panose="020B0604020202020204" pitchFamily="34" charset="0"/>
                <a:cs typeface="Arial" panose="020B0604020202020204" pitchFamily="34" charset="0"/>
              </a:rPr>
              <a:t>Be able to understand the purpose of a communication aid.</a:t>
            </a:r>
          </a:p>
          <a:p>
            <a:pPr marL="285750" lvl="0" indent="-285750">
              <a:buSzPct val="100000"/>
              <a:buFont typeface="Arial" pitchFamily="34"/>
              <a:buChar char="•"/>
              <a:defRPr sz="1800" b="0" i="0" u="none" strike="noStrike" kern="0" cap="none" spc="0" baseline="0">
                <a:solidFill>
                  <a:srgbClr val="000000"/>
                </a:solidFill>
                <a:uFillTx/>
              </a:defRPr>
            </a:pPr>
            <a:r>
              <a:rPr lang="en-GB" sz="2000" dirty="0">
                <a:solidFill>
                  <a:srgbClr val="000000"/>
                </a:solidFill>
                <a:latin typeface="Arial" panose="020B0604020202020204" pitchFamily="34" charset="0"/>
                <a:cs typeface="Arial" panose="020B0604020202020204" pitchFamily="34" charset="0"/>
              </a:rPr>
              <a:t>Have developed beyond cause and effect understanding. </a:t>
            </a:r>
          </a:p>
          <a:p>
            <a:pPr lvl="0">
              <a:defRPr sz="1800" b="0" i="0" u="none" strike="noStrike" kern="0" cap="none" spc="0" baseline="0">
                <a:solidFill>
                  <a:srgbClr val="000000"/>
                </a:solidFill>
                <a:uFillTx/>
              </a:defRPr>
            </a:pPr>
            <a:r>
              <a:rPr lang="en-GB" sz="2000" dirty="0">
                <a:solidFill>
                  <a:srgbClr val="000000"/>
                </a:solidFill>
                <a:latin typeface="Arial" panose="020B0604020202020204" pitchFamily="34" charset="0"/>
                <a:cs typeface="Arial" panose="020B0604020202020204" pitchFamily="34" charset="0"/>
              </a:rPr>
              <a:t>	</a:t>
            </a:r>
          </a:p>
          <a:p>
            <a:pPr lvl="0">
              <a:defRPr sz="1800" b="0" i="0" u="none" strike="noStrike" kern="0" cap="none" spc="0" baseline="0">
                <a:solidFill>
                  <a:srgbClr val="000000"/>
                </a:solidFill>
                <a:uFillTx/>
              </a:defRPr>
            </a:pPr>
            <a:r>
              <a:rPr lang="en-GB" sz="2000" b="1" dirty="0">
                <a:solidFill>
                  <a:srgbClr val="000000"/>
                </a:solidFill>
                <a:latin typeface="Arial" panose="020B0604020202020204" pitchFamily="34" charset="0"/>
                <a:cs typeface="Arial" panose="020B0604020202020204" pitchFamily="34" charset="0"/>
              </a:rPr>
              <a:t>And may:</a:t>
            </a:r>
          </a:p>
          <a:p>
            <a:pPr marL="285750" lvl="0" indent="-285750">
              <a:buSzPct val="100000"/>
              <a:buFont typeface="Arial" pitchFamily="34"/>
              <a:buChar char="•"/>
              <a:defRPr sz="1800" b="0" i="0" u="none" strike="noStrike" kern="0" cap="none" spc="0" baseline="0">
                <a:solidFill>
                  <a:srgbClr val="000000"/>
                </a:solidFill>
                <a:uFillTx/>
              </a:defRPr>
            </a:pPr>
            <a:r>
              <a:rPr lang="en-GB" sz="2000" dirty="0">
                <a:solidFill>
                  <a:srgbClr val="000000"/>
                </a:solidFill>
                <a:latin typeface="Arial" panose="020B0604020202020204" pitchFamily="34" charset="0"/>
                <a:cs typeface="Arial" panose="020B0604020202020204" pitchFamily="34" charset="0"/>
              </a:rPr>
              <a:t>Have experience of using a low tech AAC device which is insufficient to enable them to realise their communicative potential.</a:t>
            </a:r>
          </a:p>
        </p:txBody>
      </p:sp>
      <p:pic>
        <p:nvPicPr>
          <p:cNvPr id="5" name="Picture 3"/>
          <p:cNvPicPr>
            <a:picLocks noChangeAspect="1"/>
          </p:cNvPicPr>
          <p:nvPr/>
        </p:nvPicPr>
        <p:blipFill>
          <a:blip r:embed="rId2"/>
          <a:srcRect/>
          <a:stretch>
            <a:fillRect/>
          </a:stretch>
        </p:blipFill>
        <p:spPr>
          <a:xfrm>
            <a:off x="455727" y="446382"/>
            <a:ext cx="2647946" cy="371475"/>
          </a:xfrm>
          <a:prstGeom prst="rect">
            <a:avLst/>
          </a:prstGeom>
          <a:noFill/>
          <a:ln>
            <a:noFill/>
          </a:ln>
        </p:spPr>
      </p:pic>
      <p:pic>
        <p:nvPicPr>
          <p:cNvPr id="6" name="Picture 1"/>
          <p:cNvPicPr>
            <a:picLocks noChangeAspect="1"/>
          </p:cNvPicPr>
          <p:nvPr/>
        </p:nvPicPr>
        <p:blipFill>
          <a:blip r:embed="rId3"/>
          <a:srcRect/>
          <a:stretch>
            <a:fillRect/>
          </a:stretch>
        </p:blipFill>
        <p:spPr>
          <a:xfrm>
            <a:off x="5796134" y="455910"/>
            <a:ext cx="2880323" cy="390521"/>
          </a:xfrm>
          <a:prstGeom prst="rect">
            <a:avLst/>
          </a:prstGeom>
          <a:noFill/>
          <a:ln>
            <a:noFill/>
          </a:ln>
        </p:spPr>
      </p:pic>
      <p:pic>
        <p:nvPicPr>
          <p:cNvPr id="7" name="Picture 10"/>
          <p:cNvPicPr>
            <a:picLocks noChangeAspect="1"/>
          </p:cNvPicPr>
          <p:nvPr/>
        </p:nvPicPr>
        <p:blipFill>
          <a:blip r:embed="rId4"/>
          <a:srcRect/>
          <a:stretch>
            <a:fillRect/>
          </a:stretch>
        </p:blipFill>
        <p:spPr>
          <a:xfrm>
            <a:off x="3779910" y="213960"/>
            <a:ext cx="1257217" cy="836319"/>
          </a:xfrm>
          <a:prstGeom prst="rect">
            <a:avLst/>
          </a:prstGeom>
          <a:noFill/>
          <a:ln>
            <a:noFill/>
          </a:ln>
        </p:spPr>
      </p:pic>
    </p:spTree>
    <p:extLst>
      <p:ext uri="{BB962C8B-B14F-4D97-AF65-F5344CB8AC3E}">
        <p14:creationId xmlns:p14="http://schemas.microsoft.com/office/powerpoint/2010/main" val="1977554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0" y="0"/>
            <a:ext cx="9144000" cy="457200"/>
          </a:xfrm>
          <a:prstGeom prst="rect">
            <a:avLst/>
          </a:prstGeom>
          <a:noFill/>
          <a:ln>
            <a:noFill/>
            <a:prstDash val="solid"/>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pitchFamily="34"/>
              <a:cs typeface="Arial"/>
            </a:endParaRPr>
          </a:p>
        </p:txBody>
      </p:sp>
      <p:sp>
        <p:nvSpPr>
          <p:cNvPr id="4" name="Rectangle 2"/>
          <p:cNvSpPr/>
          <p:nvPr/>
        </p:nvSpPr>
        <p:spPr>
          <a:xfrm>
            <a:off x="251520" y="1050279"/>
            <a:ext cx="8640959" cy="5663089"/>
          </a:xfrm>
          <a:prstGeom prst="rect">
            <a:avLst/>
          </a:prstGeom>
          <a:noFill/>
          <a:ln>
            <a:noFill/>
            <a:prstDash val="solid"/>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dirty="0">
                <a:solidFill>
                  <a:srgbClr val="000000"/>
                </a:solidFill>
                <a:uFillTx/>
                <a:latin typeface="Arial" pitchFamily="34"/>
                <a:cs typeface="Arial" pitchFamily="34"/>
              </a:rPr>
              <a:t>  </a:t>
            </a:r>
          </a:p>
          <a:p>
            <a:pPr lvl="0" algn="ctr">
              <a:defRPr sz="1800" b="0" i="0" u="none" strike="noStrike" kern="0" cap="none" spc="0" baseline="0">
                <a:solidFill>
                  <a:srgbClr val="000000"/>
                </a:solidFill>
                <a:uFillTx/>
              </a:defRPr>
            </a:pPr>
            <a:r>
              <a:rPr lang="en-GB" sz="2400" b="1" dirty="0">
                <a:solidFill>
                  <a:srgbClr val="000000"/>
                </a:solidFill>
                <a:latin typeface="Arial" panose="020B0604020202020204" pitchFamily="34" charset="0"/>
                <a:cs typeface="Arial" panose="020B0604020202020204" pitchFamily="34" charset="0"/>
              </a:rPr>
              <a:t>NHS England National Criteria</a:t>
            </a:r>
          </a:p>
          <a:p>
            <a:pPr lvl="0" algn="ctr">
              <a:defRPr sz="1800" b="0" i="0" u="none" strike="noStrike" kern="0" cap="none" spc="0" baseline="0">
                <a:solidFill>
                  <a:srgbClr val="000000"/>
                </a:solidFill>
                <a:uFillTx/>
              </a:defRPr>
            </a:pPr>
            <a:endParaRPr lang="en-GB" sz="800" b="1" dirty="0">
              <a:solidFill>
                <a:srgbClr val="000000"/>
              </a:solidFill>
              <a:latin typeface="Arial" panose="020B0604020202020204" pitchFamily="34" charset="0"/>
              <a:cs typeface="Arial" panose="020B0604020202020204" pitchFamily="34" charset="0"/>
            </a:endParaRPr>
          </a:p>
          <a:p>
            <a:pPr>
              <a:spcBef>
                <a:spcPts val="600"/>
              </a:spcBef>
              <a:spcAft>
                <a:spcPts val="600"/>
              </a:spcAft>
            </a:pPr>
            <a:r>
              <a:rPr lang="en-GB" sz="2000" dirty="0">
                <a:solidFill>
                  <a:srgbClr val="000000"/>
                </a:solidFill>
                <a:latin typeface="Arial" panose="020B0604020202020204" pitchFamily="34" charset="0"/>
              </a:rPr>
              <a:t>4.7 In a person with developing AAC skills the following factors will apply: </a:t>
            </a:r>
          </a:p>
          <a:p>
            <a:pPr>
              <a:spcBef>
                <a:spcPts val="600"/>
              </a:spcBef>
              <a:spcAft>
                <a:spcPts val="600"/>
              </a:spcAft>
            </a:pPr>
            <a:r>
              <a:rPr lang="en-GB" sz="2000" dirty="0">
                <a:solidFill>
                  <a:srgbClr val="000000"/>
                </a:solidFill>
                <a:latin typeface="Arial" panose="020B0604020202020204" pitchFamily="34" charset="0"/>
              </a:rPr>
              <a:t>4.7.1 The person should be able to consistently make purposeful choices. Evidence of this will be required. </a:t>
            </a:r>
          </a:p>
          <a:p>
            <a:pPr>
              <a:spcBef>
                <a:spcPts val="600"/>
              </a:spcBef>
              <a:spcAft>
                <a:spcPts val="600"/>
              </a:spcAft>
            </a:pPr>
            <a:r>
              <a:rPr lang="en-GB" sz="2000" dirty="0">
                <a:solidFill>
                  <a:srgbClr val="000000"/>
                </a:solidFill>
                <a:latin typeface="Arial" panose="020B0604020202020204" pitchFamily="34" charset="0"/>
              </a:rPr>
              <a:t>4.7.2 The referring therapist should evidence that the person is moving beyond basic choice making and would now benefit from the use of technology in order to communicate a larger variety choices for increased communicative functions e.g. to make requests, question, comment, interact etc. </a:t>
            </a:r>
          </a:p>
          <a:p>
            <a:pPr>
              <a:spcBef>
                <a:spcPts val="600"/>
              </a:spcBef>
              <a:spcAft>
                <a:spcPts val="600"/>
              </a:spcAft>
            </a:pPr>
            <a:r>
              <a:rPr lang="en-GB" sz="2000" dirty="0">
                <a:solidFill>
                  <a:srgbClr val="000000"/>
                </a:solidFill>
                <a:latin typeface="Arial" panose="020B0604020202020204" pitchFamily="34" charset="0"/>
              </a:rPr>
              <a:t>4.7.3 The person should demonstrate ability to link ideas/ semantic categories and syntactic functions beyond basic requests. </a:t>
            </a:r>
          </a:p>
          <a:p>
            <a:endParaRPr lang="en-GB" sz="2400" b="0" i="0" u="none" strike="noStrike" kern="1200" cap="none" spc="0" baseline="0" dirty="0">
              <a:solidFill>
                <a:srgbClr val="000000"/>
              </a:solidFill>
              <a:uFillTx/>
              <a:latin typeface="Arial" pitchFamily="34"/>
              <a:cs typeface="Arial"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dirty="0">
              <a:solidFill>
                <a:srgbClr val="000000"/>
              </a:solidFill>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Arial" pitchFamily="34"/>
              <a:cs typeface="Arial" pitchFamily="34"/>
            </a:endParaRPr>
          </a:p>
        </p:txBody>
      </p:sp>
      <p:pic>
        <p:nvPicPr>
          <p:cNvPr id="5" name="Picture 3"/>
          <p:cNvPicPr>
            <a:picLocks noChangeAspect="1"/>
          </p:cNvPicPr>
          <p:nvPr/>
        </p:nvPicPr>
        <p:blipFill>
          <a:blip r:embed="rId2"/>
          <a:srcRect/>
          <a:stretch>
            <a:fillRect/>
          </a:stretch>
        </p:blipFill>
        <p:spPr>
          <a:xfrm>
            <a:off x="455727" y="446382"/>
            <a:ext cx="2647946" cy="371475"/>
          </a:xfrm>
          <a:prstGeom prst="rect">
            <a:avLst/>
          </a:prstGeom>
          <a:noFill/>
          <a:ln>
            <a:noFill/>
          </a:ln>
        </p:spPr>
      </p:pic>
      <p:pic>
        <p:nvPicPr>
          <p:cNvPr id="6" name="Picture 1"/>
          <p:cNvPicPr>
            <a:picLocks noChangeAspect="1"/>
          </p:cNvPicPr>
          <p:nvPr/>
        </p:nvPicPr>
        <p:blipFill>
          <a:blip r:embed="rId3"/>
          <a:srcRect/>
          <a:stretch>
            <a:fillRect/>
          </a:stretch>
        </p:blipFill>
        <p:spPr>
          <a:xfrm>
            <a:off x="5796134" y="455910"/>
            <a:ext cx="2880323" cy="390521"/>
          </a:xfrm>
          <a:prstGeom prst="rect">
            <a:avLst/>
          </a:prstGeom>
          <a:noFill/>
          <a:ln>
            <a:noFill/>
          </a:ln>
        </p:spPr>
      </p:pic>
      <p:pic>
        <p:nvPicPr>
          <p:cNvPr id="7" name="Picture 10"/>
          <p:cNvPicPr>
            <a:picLocks noChangeAspect="1"/>
          </p:cNvPicPr>
          <p:nvPr/>
        </p:nvPicPr>
        <p:blipFill>
          <a:blip r:embed="rId4"/>
          <a:srcRect/>
          <a:stretch>
            <a:fillRect/>
          </a:stretch>
        </p:blipFill>
        <p:spPr>
          <a:xfrm>
            <a:off x="3779910" y="213960"/>
            <a:ext cx="1257217" cy="836319"/>
          </a:xfrm>
          <a:prstGeom prst="rect">
            <a:avLst/>
          </a:prstGeom>
          <a:noFill/>
          <a:ln>
            <a:noFill/>
          </a:ln>
        </p:spPr>
      </p:pic>
    </p:spTree>
    <p:extLst>
      <p:ext uri="{BB962C8B-B14F-4D97-AF65-F5344CB8AC3E}">
        <p14:creationId xmlns:p14="http://schemas.microsoft.com/office/powerpoint/2010/main" val="1396538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0" y="0"/>
            <a:ext cx="9144000" cy="457200"/>
          </a:xfrm>
          <a:prstGeom prst="rect">
            <a:avLst/>
          </a:prstGeom>
          <a:noFill/>
          <a:ln>
            <a:noFill/>
            <a:prstDash val="solid"/>
          </a:ln>
        </p:spPr>
        <p:txBody>
          <a:bodyPr vert="horz" wrap="none" lIns="91440" tIns="45720" rIns="91440" bIns="45720" anchor="ctr"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800" b="0" i="0" u="none" strike="noStrike" kern="1200" cap="none" spc="0" normalizeH="0" baseline="0" noProof="0" dirty="0">
              <a:ln>
                <a:noFill/>
              </a:ln>
              <a:solidFill>
                <a:srgbClr val="000000"/>
              </a:solidFill>
              <a:effectLst/>
              <a:uLnTx/>
              <a:uFillTx/>
              <a:latin typeface="Calibri" pitchFamily="34"/>
              <a:ea typeface="+mn-ea"/>
              <a:cs typeface="Arial"/>
            </a:endParaRPr>
          </a:p>
        </p:txBody>
      </p:sp>
      <p:sp>
        <p:nvSpPr>
          <p:cNvPr id="4" name="Rectangle 2"/>
          <p:cNvSpPr/>
          <p:nvPr/>
        </p:nvSpPr>
        <p:spPr>
          <a:xfrm>
            <a:off x="251520" y="1050279"/>
            <a:ext cx="8640959" cy="4662815"/>
          </a:xfrm>
          <a:prstGeom prst="rect">
            <a:avLst/>
          </a:prstGeom>
          <a:noFill/>
          <a:ln>
            <a:noFill/>
            <a:prstDash val="solid"/>
          </a:ln>
        </p:spPr>
        <p:txBody>
          <a:bodyPr vert="horz" wrap="square" lIns="91440" tIns="45720" rIns="91440" bIns="45720"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2400" b="0" i="0" u="none" strike="noStrike" kern="1200" cap="none" spc="0" normalizeH="0" baseline="0" noProof="0" dirty="0">
                <a:ln>
                  <a:noFill/>
                </a:ln>
                <a:solidFill>
                  <a:srgbClr val="000000"/>
                </a:solidFill>
                <a:effectLst/>
                <a:uLnTx/>
                <a:uFillTx/>
                <a:latin typeface="Arial" pitchFamily="34"/>
                <a:ea typeface="+mn-ea"/>
                <a:cs typeface="Arial" pitchFamily="34"/>
              </a:rPr>
              <a:t>  </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24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NHS England National Criteria</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24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lvl="0">
              <a:spcBef>
                <a:spcPts val="600"/>
              </a:spcBef>
              <a:spcAft>
                <a:spcPts val="600"/>
              </a:spcAft>
            </a:pPr>
            <a:r>
              <a:rPr lang="en-GB" sz="2000" dirty="0">
                <a:solidFill>
                  <a:srgbClr val="000000"/>
                </a:solidFill>
                <a:latin typeface="Arial" panose="020B0604020202020204" pitchFamily="34" charset="0"/>
              </a:rPr>
              <a:t>4.8 </a:t>
            </a:r>
            <a:r>
              <a:rPr lang="en-GB" sz="2000" b="1" dirty="0">
                <a:solidFill>
                  <a:srgbClr val="000000"/>
                </a:solidFill>
                <a:latin typeface="Arial" panose="020B0604020202020204" pitchFamily="34" charset="0"/>
              </a:rPr>
              <a:t>In addition</a:t>
            </a:r>
            <a:r>
              <a:rPr lang="en-GB" sz="2000" dirty="0">
                <a:solidFill>
                  <a:srgbClr val="000000"/>
                </a:solidFill>
                <a:latin typeface="Arial" panose="020B0604020202020204" pitchFamily="34" charset="0"/>
              </a:rPr>
              <a:t>, where identified impairments of social communication are present, consideration should be given to how these impairments would impact on the functional use of an AAC system. The following factors should apply: </a:t>
            </a:r>
          </a:p>
          <a:p>
            <a:pPr lvl="0">
              <a:spcBef>
                <a:spcPts val="600"/>
              </a:spcBef>
              <a:spcAft>
                <a:spcPts val="600"/>
              </a:spcAft>
            </a:pPr>
            <a:r>
              <a:rPr lang="en-GB" sz="2000" dirty="0">
                <a:solidFill>
                  <a:srgbClr val="000000"/>
                </a:solidFill>
                <a:latin typeface="Arial" panose="020B0604020202020204" pitchFamily="34" charset="0"/>
              </a:rPr>
              <a:t>4.8.1 As with other groups, provision of a system should look to broaden the range of communicative functions and contexts in which a person can participate. </a:t>
            </a:r>
          </a:p>
          <a:p>
            <a:pPr lvl="0">
              <a:spcBef>
                <a:spcPts val="600"/>
              </a:spcBef>
              <a:spcAft>
                <a:spcPts val="600"/>
              </a:spcAft>
            </a:pPr>
            <a:r>
              <a:rPr lang="en-GB" sz="2000" dirty="0">
                <a:solidFill>
                  <a:srgbClr val="000000"/>
                </a:solidFill>
                <a:latin typeface="Arial" panose="020B0604020202020204" pitchFamily="34" charset="0"/>
              </a:rPr>
              <a:t>4.8.2 In common with other areas of this pathway, examples of low-tech use and why this is not suitable or not sufficient to meet the communication needs of the person would need to be provided. </a:t>
            </a:r>
          </a:p>
        </p:txBody>
      </p:sp>
      <p:pic>
        <p:nvPicPr>
          <p:cNvPr id="5" name="Picture 3"/>
          <p:cNvPicPr>
            <a:picLocks noChangeAspect="1"/>
          </p:cNvPicPr>
          <p:nvPr/>
        </p:nvPicPr>
        <p:blipFill>
          <a:blip r:embed="rId2"/>
          <a:srcRect/>
          <a:stretch>
            <a:fillRect/>
          </a:stretch>
        </p:blipFill>
        <p:spPr>
          <a:xfrm>
            <a:off x="455727" y="446382"/>
            <a:ext cx="2647946" cy="371475"/>
          </a:xfrm>
          <a:prstGeom prst="rect">
            <a:avLst/>
          </a:prstGeom>
          <a:noFill/>
          <a:ln>
            <a:noFill/>
          </a:ln>
        </p:spPr>
      </p:pic>
      <p:pic>
        <p:nvPicPr>
          <p:cNvPr id="6" name="Picture 1"/>
          <p:cNvPicPr>
            <a:picLocks noChangeAspect="1"/>
          </p:cNvPicPr>
          <p:nvPr/>
        </p:nvPicPr>
        <p:blipFill>
          <a:blip r:embed="rId3"/>
          <a:srcRect/>
          <a:stretch>
            <a:fillRect/>
          </a:stretch>
        </p:blipFill>
        <p:spPr>
          <a:xfrm>
            <a:off x="5796134" y="455910"/>
            <a:ext cx="2880323" cy="390521"/>
          </a:xfrm>
          <a:prstGeom prst="rect">
            <a:avLst/>
          </a:prstGeom>
          <a:noFill/>
          <a:ln>
            <a:noFill/>
          </a:ln>
        </p:spPr>
      </p:pic>
      <p:pic>
        <p:nvPicPr>
          <p:cNvPr id="7" name="Picture 10"/>
          <p:cNvPicPr>
            <a:picLocks noChangeAspect="1"/>
          </p:cNvPicPr>
          <p:nvPr/>
        </p:nvPicPr>
        <p:blipFill>
          <a:blip r:embed="rId4"/>
          <a:srcRect/>
          <a:stretch>
            <a:fillRect/>
          </a:stretch>
        </p:blipFill>
        <p:spPr>
          <a:xfrm>
            <a:off x="3779910" y="213960"/>
            <a:ext cx="1257217" cy="836319"/>
          </a:xfrm>
          <a:prstGeom prst="rect">
            <a:avLst/>
          </a:prstGeom>
          <a:noFill/>
          <a:ln>
            <a:noFill/>
          </a:ln>
        </p:spPr>
      </p:pic>
    </p:spTree>
    <p:extLst>
      <p:ext uri="{BB962C8B-B14F-4D97-AF65-F5344CB8AC3E}">
        <p14:creationId xmlns:p14="http://schemas.microsoft.com/office/powerpoint/2010/main" val="827626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0" y="0"/>
            <a:ext cx="9144000" cy="457200"/>
          </a:xfrm>
          <a:prstGeom prst="rect">
            <a:avLst/>
          </a:prstGeom>
          <a:noFill/>
          <a:ln>
            <a:noFill/>
            <a:prstDash val="solid"/>
          </a:ln>
        </p:spPr>
        <p:txBody>
          <a:bodyPr vert="horz" wrap="none" lIns="91440" tIns="45720" rIns="91440" bIns="45720" anchor="ctr"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800" b="0" i="0" u="none" strike="noStrike" kern="1200" cap="none" spc="0" normalizeH="0" baseline="0" noProof="0" dirty="0">
              <a:ln>
                <a:noFill/>
              </a:ln>
              <a:solidFill>
                <a:srgbClr val="000000"/>
              </a:solidFill>
              <a:effectLst/>
              <a:uLnTx/>
              <a:uFillTx/>
              <a:latin typeface="Calibri" pitchFamily="34"/>
              <a:ea typeface="+mn-ea"/>
              <a:cs typeface="Arial"/>
            </a:endParaRPr>
          </a:p>
        </p:txBody>
      </p:sp>
      <p:sp>
        <p:nvSpPr>
          <p:cNvPr id="4" name="Rectangle 2"/>
          <p:cNvSpPr/>
          <p:nvPr/>
        </p:nvSpPr>
        <p:spPr>
          <a:xfrm>
            <a:off x="251520" y="1050279"/>
            <a:ext cx="8640959" cy="4585871"/>
          </a:xfrm>
          <a:prstGeom prst="rect">
            <a:avLst/>
          </a:prstGeom>
          <a:noFill/>
          <a:ln>
            <a:noFill/>
            <a:prstDash val="solid"/>
          </a:ln>
        </p:spPr>
        <p:txBody>
          <a:bodyPr vert="horz" wrap="square" lIns="91440" tIns="45720" rIns="91440" bIns="45720"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2400" b="0" i="0" u="none" strike="noStrike" kern="1200" cap="none" spc="0" normalizeH="0" baseline="0" noProof="0" dirty="0">
                <a:ln>
                  <a:noFill/>
                </a:ln>
                <a:solidFill>
                  <a:srgbClr val="000000"/>
                </a:solidFill>
                <a:effectLst/>
                <a:uLnTx/>
                <a:uFillTx/>
                <a:latin typeface="Arial" pitchFamily="34"/>
                <a:ea typeface="+mn-ea"/>
                <a:cs typeface="Arial" pitchFamily="34"/>
              </a:rPr>
              <a:t>  </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24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NHS England National Criteria</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24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lvl="0">
              <a:spcBef>
                <a:spcPts val="600"/>
              </a:spcBef>
              <a:spcAft>
                <a:spcPts val="600"/>
              </a:spcAft>
            </a:pPr>
            <a:r>
              <a:rPr lang="en-GB" sz="2000" dirty="0">
                <a:solidFill>
                  <a:srgbClr val="000000"/>
                </a:solidFill>
                <a:latin typeface="Arial" panose="020B0604020202020204" pitchFamily="34" charset="0"/>
              </a:rPr>
              <a:t>4.8.3 Communicative intent would need to be demonstrated, as this funding stream is not intended to cover devices provided for the purposes of language modelling, behaviour management and the development of social interaction skills. </a:t>
            </a:r>
          </a:p>
          <a:p>
            <a:pPr lvl="0">
              <a:spcBef>
                <a:spcPts val="600"/>
              </a:spcBef>
              <a:spcAft>
                <a:spcPts val="600"/>
              </a:spcAft>
            </a:pPr>
            <a:r>
              <a:rPr lang="en-GB" sz="2000" dirty="0">
                <a:solidFill>
                  <a:srgbClr val="000000"/>
                </a:solidFill>
                <a:latin typeface="Arial" panose="020B0604020202020204" pitchFamily="34" charset="0"/>
              </a:rPr>
              <a:t>4.9 In most circumstances, a referral should indicate that low-tech AAC has been considered and must identify why this does not meet the person’s needs. A case for why a VOCA might better meet their needs should be presented. If low tech AAC has not been considered, the referral should justify why this is the case. </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20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5" name="Picture 3"/>
          <p:cNvPicPr>
            <a:picLocks noChangeAspect="1"/>
          </p:cNvPicPr>
          <p:nvPr/>
        </p:nvPicPr>
        <p:blipFill>
          <a:blip r:embed="rId2"/>
          <a:srcRect/>
          <a:stretch>
            <a:fillRect/>
          </a:stretch>
        </p:blipFill>
        <p:spPr>
          <a:xfrm>
            <a:off x="455727" y="446382"/>
            <a:ext cx="2647946" cy="371475"/>
          </a:xfrm>
          <a:prstGeom prst="rect">
            <a:avLst/>
          </a:prstGeom>
          <a:noFill/>
          <a:ln>
            <a:noFill/>
          </a:ln>
        </p:spPr>
      </p:pic>
      <p:pic>
        <p:nvPicPr>
          <p:cNvPr id="6" name="Picture 1"/>
          <p:cNvPicPr>
            <a:picLocks noChangeAspect="1"/>
          </p:cNvPicPr>
          <p:nvPr/>
        </p:nvPicPr>
        <p:blipFill>
          <a:blip r:embed="rId3"/>
          <a:srcRect/>
          <a:stretch>
            <a:fillRect/>
          </a:stretch>
        </p:blipFill>
        <p:spPr>
          <a:xfrm>
            <a:off x="5796134" y="455910"/>
            <a:ext cx="2880323" cy="390521"/>
          </a:xfrm>
          <a:prstGeom prst="rect">
            <a:avLst/>
          </a:prstGeom>
          <a:noFill/>
          <a:ln>
            <a:noFill/>
          </a:ln>
        </p:spPr>
      </p:pic>
      <p:pic>
        <p:nvPicPr>
          <p:cNvPr id="7" name="Picture 10"/>
          <p:cNvPicPr>
            <a:picLocks noChangeAspect="1"/>
          </p:cNvPicPr>
          <p:nvPr/>
        </p:nvPicPr>
        <p:blipFill>
          <a:blip r:embed="rId4"/>
          <a:srcRect/>
          <a:stretch>
            <a:fillRect/>
          </a:stretch>
        </p:blipFill>
        <p:spPr>
          <a:xfrm>
            <a:off x="3779910" y="213960"/>
            <a:ext cx="1257217" cy="836319"/>
          </a:xfrm>
          <a:prstGeom prst="rect">
            <a:avLst/>
          </a:prstGeom>
          <a:noFill/>
          <a:ln>
            <a:noFill/>
          </a:ln>
        </p:spPr>
      </p:pic>
    </p:spTree>
    <p:extLst>
      <p:ext uri="{BB962C8B-B14F-4D97-AF65-F5344CB8AC3E}">
        <p14:creationId xmlns:p14="http://schemas.microsoft.com/office/powerpoint/2010/main" val="2934814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0" y="0"/>
            <a:ext cx="9144000" cy="457200"/>
          </a:xfrm>
          <a:prstGeom prst="rect">
            <a:avLst/>
          </a:prstGeom>
          <a:noFill/>
          <a:ln>
            <a:noFill/>
            <a:prstDash val="solid"/>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pitchFamily="34"/>
              <a:cs typeface="Arial"/>
            </a:endParaRPr>
          </a:p>
        </p:txBody>
      </p:sp>
      <p:sp>
        <p:nvSpPr>
          <p:cNvPr id="4" name="Rectangle 2"/>
          <p:cNvSpPr/>
          <p:nvPr/>
        </p:nvSpPr>
        <p:spPr>
          <a:xfrm>
            <a:off x="251520" y="1050279"/>
            <a:ext cx="8640959" cy="5047536"/>
          </a:xfrm>
          <a:prstGeom prst="rect">
            <a:avLst/>
          </a:prstGeom>
          <a:noFill/>
          <a:ln>
            <a:noFill/>
            <a:prstDash val="solid"/>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dirty="0">
                <a:solidFill>
                  <a:srgbClr val="000000"/>
                </a:solidFill>
                <a:uFillTx/>
                <a:latin typeface="Arial" pitchFamily="34"/>
                <a:cs typeface="Arial" pitchFamily="34"/>
              </a:rPr>
              <a:t>  </a:t>
            </a:r>
          </a:p>
          <a:p>
            <a:pPr lvl="0" algn="ctr">
              <a:defRPr sz="1800" b="0" i="0" u="none" strike="noStrike" kern="0" cap="none" spc="0" baseline="0">
                <a:solidFill>
                  <a:srgbClr val="000000"/>
                </a:solidFill>
                <a:uFillTx/>
              </a:defRPr>
            </a:pPr>
            <a:r>
              <a:rPr lang="en-GB" sz="2400" b="1" dirty="0">
                <a:solidFill>
                  <a:srgbClr val="000000"/>
                </a:solidFill>
                <a:latin typeface="Arial" panose="020B0604020202020204" pitchFamily="34" charset="0"/>
                <a:cs typeface="Arial" panose="020B0604020202020204" pitchFamily="34" charset="0"/>
              </a:rPr>
              <a:t>Additional provision for Kent</a:t>
            </a:r>
          </a:p>
          <a:p>
            <a:pPr lvl="0">
              <a:defRPr sz="1800" b="0" i="0" u="none" strike="noStrike" kern="0" cap="none" spc="0" baseline="0">
                <a:solidFill>
                  <a:srgbClr val="000000"/>
                </a:solidFill>
                <a:uFillTx/>
              </a:defRPr>
            </a:pPr>
            <a:endParaRPr lang="en-GB" sz="2000" dirty="0">
              <a:solidFill>
                <a:srgbClr val="000000"/>
              </a:solidFill>
              <a:latin typeface="Arial" panose="020B0604020202020204" pitchFamily="34" charset="0"/>
              <a:cs typeface="Arial" panose="020B0604020202020204" pitchFamily="34" charset="0"/>
            </a:endParaRPr>
          </a:p>
          <a:p>
            <a:pPr lvl="0" algn="ctr">
              <a:defRPr sz="1800" b="0" i="0" u="none" strike="noStrike" kern="0" cap="none" spc="0" baseline="0">
                <a:solidFill>
                  <a:srgbClr val="000000"/>
                </a:solidFill>
                <a:uFillTx/>
              </a:defRPr>
            </a:pPr>
            <a:r>
              <a:rPr lang="en-GB" sz="2000" b="1" dirty="0">
                <a:solidFill>
                  <a:srgbClr val="000000"/>
                </a:solidFill>
                <a:latin typeface="Arial" panose="020B0604020202020204" pitchFamily="34" charset="0"/>
                <a:cs typeface="Arial" panose="020B0604020202020204" pitchFamily="34" charset="0"/>
              </a:rPr>
              <a:t>The Kent and Medway CAT Service is jointly commissioned to support children and young people with Special Educational </a:t>
            </a:r>
            <a:r>
              <a:rPr lang="en-GB" sz="2000" b="1" kern="0" dirty="0">
                <a:solidFill>
                  <a:srgbClr val="000000"/>
                </a:solidFill>
                <a:latin typeface="Arial" panose="020B0604020202020204" pitchFamily="34" charset="0"/>
                <a:cs typeface="Arial" panose="020B0604020202020204" pitchFamily="34" charset="0"/>
              </a:rPr>
              <a:t>N</a:t>
            </a:r>
            <a:r>
              <a:rPr lang="en-GB" sz="2000" b="1" dirty="0">
                <a:solidFill>
                  <a:srgbClr val="000000"/>
                </a:solidFill>
                <a:latin typeface="Arial" panose="020B0604020202020204" pitchFamily="34" charset="0"/>
                <a:cs typeface="Arial" panose="020B0604020202020204" pitchFamily="34" charset="0"/>
              </a:rPr>
              <a:t>eeds (SEN) who have complex written communication difficulties. For this reason our criteria can also include children and young people who:</a:t>
            </a:r>
          </a:p>
          <a:p>
            <a:pPr lvl="0">
              <a:defRPr sz="1800" b="0" i="0" u="none" strike="noStrike" kern="0" cap="none" spc="0" baseline="0">
                <a:solidFill>
                  <a:srgbClr val="000000"/>
                </a:solidFill>
                <a:uFillTx/>
              </a:defRPr>
            </a:pPr>
            <a:endParaRPr lang="en-GB" sz="1000" b="1" dirty="0">
              <a:solidFill>
                <a:srgbClr val="000000"/>
              </a:solidFill>
              <a:latin typeface="Arial" panose="020B0604020202020204" pitchFamily="34" charset="0"/>
              <a:cs typeface="Arial" panose="020B0604020202020204" pitchFamily="34" charset="0"/>
            </a:endParaRPr>
          </a:p>
          <a:p>
            <a:pPr marL="285750" lvl="0" indent="-285750">
              <a:buSzPct val="100000"/>
              <a:buFont typeface="Arial" pitchFamily="34"/>
              <a:buChar char="•"/>
              <a:defRPr sz="1800" b="0" i="0" u="none" strike="noStrike" kern="0" cap="none" spc="0" baseline="0">
                <a:solidFill>
                  <a:srgbClr val="000000"/>
                </a:solidFill>
                <a:uFillTx/>
              </a:defRPr>
            </a:pPr>
            <a:r>
              <a:rPr lang="en-GB" dirty="0">
                <a:solidFill>
                  <a:srgbClr val="000000"/>
                </a:solidFill>
                <a:latin typeface="Arial" panose="020B0604020202020204" pitchFamily="34" charset="0"/>
                <a:cs typeface="Arial" panose="020B0604020202020204" pitchFamily="34" charset="0"/>
              </a:rPr>
              <a:t>Have complex physical difficulties which mean standard methods of accessing computers are not effective and appropriate and require a specialist approach.</a:t>
            </a:r>
          </a:p>
          <a:p>
            <a:pPr marL="285750" lvl="0" indent="-285750">
              <a:buSzPct val="100000"/>
              <a:buFont typeface="Arial" pitchFamily="34"/>
              <a:buChar char="•"/>
              <a:defRPr sz="1800" b="0" i="0" u="none" strike="noStrike" kern="0" cap="none" spc="0" baseline="0">
                <a:solidFill>
                  <a:srgbClr val="000000"/>
                </a:solidFill>
                <a:uFillTx/>
              </a:defRPr>
            </a:pPr>
            <a:endParaRPr lang="en-GB" sz="1000" dirty="0">
              <a:solidFill>
                <a:srgbClr val="000000"/>
              </a:solidFill>
              <a:latin typeface="Arial" panose="020B0604020202020204" pitchFamily="34" charset="0"/>
              <a:cs typeface="Arial" panose="020B0604020202020204" pitchFamily="34" charset="0"/>
            </a:endParaRPr>
          </a:p>
          <a:p>
            <a:pPr marL="285750" lvl="0" indent="-285750">
              <a:buSzPct val="100000"/>
              <a:buFont typeface="Arial" pitchFamily="34"/>
              <a:buChar char="•"/>
              <a:defRPr sz="1800" b="0" i="0" u="none" strike="noStrike" kern="0" cap="none" spc="0" baseline="0">
                <a:solidFill>
                  <a:srgbClr val="000000"/>
                </a:solidFill>
                <a:uFillTx/>
              </a:defRPr>
            </a:pPr>
            <a:r>
              <a:rPr lang="en-GB" dirty="0">
                <a:solidFill>
                  <a:srgbClr val="000000"/>
                </a:solidFill>
                <a:latin typeface="Arial" panose="020B0604020202020204" pitchFamily="34" charset="0"/>
                <a:cs typeface="Arial" panose="020B0604020202020204" pitchFamily="34" charset="0"/>
              </a:rPr>
              <a:t>Require advice, for example, regarding their progression in Assistive Technology (AT) use where appropriate curriculum software and alternative computer access devices have been trialled and evaluated. </a:t>
            </a:r>
          </a:p>
          <a:p>
            <a:pPr marL="285750" lvl="0" indent="-285750">
              <a:buSzPct val="100000"/>
              <a:buFont typeface="Arial" pitchFamily="34"/>
              <a:buChar char="•"/>
              <a:defRPr sz="1800" b="0" i="0" u="none" strike="noStrike" kern="0" cap="none" spc="0" baseline="0">
                <a:solidFill>
                  <a:srgbClr val="000000"/>
                </a:solidFill>
                <a:uFillTx/>
              </a:defRPr>
            </a:pPr>
            <a:endParaRPr lang="en-GB" sz="1000" dirty="0">
              <a:solidFill>
                <a:srgbClr val="000000"/>
              </a:solidFill>
              <a:latin typeface="Arial" panose="020B0604020202020204" pitchFamily="34" charset="0"/>
              <a:cs typeface="Arial" panose="020B0604020202020204" pitchFamily="34" charset="0"/>
            </a:endParaRPr>
          </a:p>
          <a:p>
            <a:pPr marL="285750" lvl="0" indent="-285750">
              <a:buSzPct val="100000"/>
              <a:buFont typeface="Arial" pitchFamily="34"/>
              <a:buChar char="•"/>
              <a:defRPr sz="1800" b="0" i="0" u="none" strike="noStrike" kern="0" cap="none" spc="0" baseline="0">
                <a:solidFill>
                  <a:srgbClr val="000000"/>
                </a:solidFill>
                <a:uFillTx/>
              </a:defRPr>
            </a:pPr>
            <a:r>
              <a:rPr lang="en-GB" dirty="0">
                <a:solidFill>
                  <a:srgbClr val="000000"/>
                </a:solidFill>
                <a:latin typeface="Arial" panose="020B0604020202020204" pitchFamily="34" charset="0"/>
                <a:cs typeface="Arial" panose="020B0604020202020204" pitchFamily="34" charset="0"/>
              </a:rPr>
              <a:t>Require involvement to introduce technologies associated with alternative means of recording.</a:t>
            </a:r>
            <a:endParaRPr lang="en-GB" sz="2400" dirty="0">
              <a:solidFill>
                <a:srgbClr val="000000"/>
              </a:solidFill>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Arial" pitchFamily="34"/>
              <a:cs typeface="Arial" pitchFamily="34"/>
            </a:endParaRPr>
          </a:p>
        </p:txBody>
      </p:sp>
      <p:pic>
        <p:nvPicPr>
          <p:cNvPr id="5" name="Picture 3"/>
          <p:cNvPicPr>
            <a:picLocks noChangeAspect="1"/>
          </p:cNvPicPr>
          <p:nvPr/>
        </p:nvPicPr>
        <p:blipFill>
          <a:blip r:embed="rId2"/>
          <a:srcRect/>
          <a:stretch>
            <a:fillRect/>
          </a:stretch>
        </p:blipFill>
        <p:spPr>
          <a:xfrm>
            <a:off x="455727" y="446382"/>
            <a:ext cx="2647946" cy="371475"/>
          </a:xfrm>
          <a:prstGeom prst="rect">
            <a:avLst/>
          </a:prstGeom>
          <a:noFill/>
          <a:ln>
            <a:noFill/>
          </a:ln>
        </p:spPr>
      </p:pic>
      <p:pic>
        <p:nvPicPr>
          <p:cNvPr id="6" name="Picture 1"/>
          <p:cNvPicPr>
            <a:picLocks noChangeAspect="1"/>
          </p:cNvPicPr>
          <p:nvPr/>
        </p:nvPicPr>
        <p:blipFill>
          <a:blip r:embed="rId3"/>
          <a:srcRect/>
          <a:stretch>
            <a:fillRect/>
          </a:stretch>
        </p:blipFill>
        <p:spPr>
          <a:xfrm>
            <a:off x="5796134" y="455910"/>
            <a:ext cx="2880323" cy="390521"/>
          </a:xfrm>
          <a:prstGeom prst="rect">
            <a:avLst/>
          </a:prstGeom>
          <a:noFill/>
          <a:ln>
            <a:noFill/>
          </a:ln>
        </p:spPr>
      </p:pic>
      <p:pic>
        <p:nvPicPr>
          <p:cNvPr id="7" name="Picture 10"/>
          <p:cNvPicPr>
            <a:picLocks noChangeAspect="1"/>
          </p:cNvPicPr>
          <p:nvPr/>
        </p:nvPicPr>
        <p:blipFill>
          <a:blip r:embed="rId4"/>
          <a:srcRect/>
          <a:stretch>
            <a:fillRect/>
          </a:stretch>
        </p:blipFill>
        <p:spPr>
          <a:xfrm>
            <a:off x="3779910" y="213960"/>
            <a:ext cx="1257217" cy="836319"/>
          </a:xfrm>
          <a:prstGeom prst="rect">
            <a:avLst/>
          </a:prstGeom>
          <a:noFill/>
          <a:ln>
            <a:noFill/>
          </a:ln>
        </p:spPr>
      </p:pic>
    </p:spTree>
    <p:extLst>
      <p:ext uri="{BB962C8B-B14F-4D97-AF65-F5344CB8AC3E}">
        <p14:creationId xmlns:p14="http://schemas.microsoft.com/office/powerpoint/2010/main" val="3688734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0" y="0"/>
            <a:ext cx="9144000" cy="457200"/>
          </a:xfrm>
          <a:prstGeom prst="rect">
            <a:avLst/>
          </a:prstGeom>
          <a:noFill/>
          <a:ln>
            <a:noFill/>
            <a:prstDash val="solid"/>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pitchFamily="34"/>
              <a:cs typeface="Arial"/>
            </a:endParaRPr>
          </a:p>
        </p:txBody>
      </p:sp>
      <p:sp>
        <p:nvSpPr>
          <p:cNvPr id="4" name="Rectangle 2"/>
          <p:cNvSpPr/>
          <p:nvPr/>
        </p:nvSpPr>
        <p:spPr>
          <a:xfrm>
            <a:off x="251519" y="1050279"/>
            <a:ext cx="8640959" cy="3570208"/>
          </a:xfrm>
          <a:prstGeom prst="rect">
            <a:avLst/>
          </a:prstGeom>
          <a:noFill/>
          <a:ln>
            <a:noFill/>
            <a:prstDash val="solid"/>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dirty="0">
                <a:solidFill>
                  <a:srgbClr val="000000"/>
                </a:solidFill>
                <a:uFillTx/>
                <a:latin typeface="Arial" pitchFamily="34"/>
                <a:cs typeface="Arial" pitchFamily="34"/>
              </a:rPr>
              <a:t>  </a:t>
            </a:r>
          </a:p>
          <a:p>
            <a:pPr marL="0" marR="0" lvl="0" indent="0" defTabSz="914400" rtl="0" fontAlgn="auto" hangingPunct="1">
              <a:lnSpc>
                <a:spcPct val="100000"/>
              </a:lnSpc>
              <a:spcBef>
                <a:spcPts val="300"/>
              </a:spcBef>
              <a:spcAft>
                <a:spcPts val="300"/>
              </a:spcAft>
              <a:buNone/>
              <a:tabLst/>
              <a:defRPr sz="1800" b="0" i="0" u="none" strike="noStrike" kern="0" cap="none" spc="0" baseline="0">
                <a:solidFill>
                  <a:srgbClr val="000000"/>
                </a:solidFill>
                <a:uFillTx/>
              </a:defRPr>
            </a:pPr>
            <a:r>
              <a:rPr lang="en-GB" sz="2000" dirty="0">
                <a:solidFill>
                  <a:srgbClr val="000000"/>
                </a:solidFill>
                <a:latin typeface="Arial" pitchFamily="34"/>
                <a:cs typeface="Arial" pitchFamily="34"/>
              </a:rPr>
              <a:t>KM CAT referral form is on the </a:t>
            </a:r>
          </a:p>
          <a:p>
            <a:pPr>
              <a:spcBef>
                <a:spcPts val="300"/>
              </a:spcBef>
              <a:spcAft>
                <a:spcPts val="300"/>
              </a:spcAft>
              <a:defRPr sz="1800" b="0" i="0" u="none" strike="noStrike" kern="0" cap="none" spc="0" baseline="0">
                <a:solidFill>
                  <a:srgbClr val="000000"/>
                </a:solidFill>
                <a:uFillTx/>
              </a:defRPr>
            </a:pPr>
            <a:r>
              <a:rPr lang="en-GB" sz="2000" dirty="0">
                <a:solidFill>
                  <a:srgbClr val="000000"/>
                </a:solidFill>
                <a:latin typeface="Arial" pitchFamily="34"/>
                <a:cs typeface="Arial" pitchFamily="34"/>
              </a:rPr>
              <a:t>KELSI website: </a:t>
            </a:r>
            <a:r>
              <a:rPr lang="en-GB" sz="2000" dirty="0">
                <a:solidFill>
                  <a:srgbClr val="000000"/>
                </a:solidFill>
                <a:latin typeface="Arial" pitchFamily="34"/>
                <a:cs typeface="Arial" pitchFamily="34"/>
                <a:hlinkClick r:id="rId3"/>
              </a:rPr>
              <a:t>www.kelsi.org.uk</a:t>
            </a:r>
            <a:r>
              <a:rPr lang="en-GB" sz="2000" dirty="0">
                <a:solidFill>
                  <a:srgbClr val="000000"/>
                </a:solidFill>
                <a:latin typeface="Arial" pitchFamily="34"/>
                <a:cs typeface="Arial" pitchFamily="34"/>
              </a:rPr>
              <a:t> </a:t>
            </a:r>
          </a:p>
          <a:p>
            <a:pPr marL="0" marR="0" lvl="0" indent="0" defTabSz="914400" rtl="0" fontAlgn="auto" hangingPunct="1">
              <a:lnSpc>
                <a:spcPct val="100000"/>
              </a:lnSpc>
              <a:spcBef>
                <a:spcPts val="300"/>
              </a:spcBef>
              <a:spcAft>
                <a:spcPts val="300"/>
              </a:spcAft>
              <a:buNone/>
              <a:tabLst/>
              <a:defRPr sz="1800" b="0" i="0" u="none" strike="noStrike" kern="0" cap="none" spc="0" baseline="0">
                <a:solidFill>
                  <a:srgbClr val="000000"/>
                </a:solidFill>
                <a:uFillTx/>
              </a:defRPr>
            </a:pPr>
            <a:r>
              <a:rPr lang="en-GB" sz="1600" dirty="0">
                <a:solidFill>
                  <a:srgbClr val="000000"/>
                </a:solidFill>
                <a:latin typeface="Arial" pitchFamily="34"/>
                <a:cs typeface="Arial" pitchFamily="34"/>
              </a:rPr>
              <a:t>(Kent Education, Learning and Skills Information)</a:t>
            </a:r>
          </a:p>
          <a:p>
            <a:pPr marL="0" marR="0" lvl="0" indent="0" defTabSz="914400" rtl="0" fontAlgn="auto" hangingPunct="1">
              <a:lnSpc>
                <a:spcPct val="100000"/>
              </a:lnSpc>
              <a:spcBef>
                <a:spcPts val="300"/>
              </a:spcBef>
              <a:spcAft>
                <a:spcPts val="300"/>
              </a:spcAft>
              <a:buNone/>
              <a:tabLst/>
              <a:defRPr sz="1800" b="0" i="0" u="none" strike="noStrike" kern="0" cap="none" spc="0" baseline="0">
                <a:solidFill>
                  <a:srgbClr val="000000"/>
                </a:solidFill>
                <a:uFillTx/>
              </a:defRPr>
            </a:pPr>
            <a:endParaRPr lang="en-GB" sz="1600" dirty="0">
              <a:solidFill>
                <a:srgbClr val="000000"/>
              </a:solidFill>
              <a:latin typeface="Arial" pitchFamily="34"/>
              <a:cs typeface="Arial" pitchFamily="34"/>
            </a:endParaRPr>
          </a:p>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dirty="0">
                <a:solidFill>
                  <a:srgbClr val="000000"/>
                </a:solidFill>
                <a:latin typeface="Arial" pitchFamily="34"/>
                <a:cs typeface="Arial" pitchFamily="34"/>
              </a:rPr>
              <a:t>Search for ‘KELSI KM CAT service’</a:t>
            </a:r>
          </a:p>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dirty="0">
              <a:solidFill>
                <a:srgbClr val="000000"/>
              </a:solidFill>
              <a:latin typeface="Arial" pitchFamily="34"/>
              <a:cs typeface="Arial" pitchFamily="34"/>
            </a:endParaRPr>
          </a:p>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dirty="0">
              <a:solidFill>
                <a:srgbClr val="000000"/>
              </a:solidFill>
              <a:uFillTx/>
              <a:latin typeface="Arial" pitchFamily="34"/>
              <a:cs typeface="Arial"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dirty="0">
              <a:solidFill>
                <a:srgbClr val="000000"/>
              </a:solidFill>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Arial" pitchFamily="34"/>
              <a:cs typeface="Arial" pitchFamily="34"/>
            </a:endParaRPr>
          </a:p>
        </p:txBody>
      </p:sp>
      <p:pic>
        <p:nvPicPr>
          <p:cNvPr id="5" name="Picture 3"/>
          <p:cNvPicPr>
            <a:picLocks noChangeAspect="1"/>
          </p:cNvPicPr>
          <p:nvPr/>
        </p:nvPicPr>
        <p:blipFill>
          <a:blip r:embed="rId4"/>
          <a:srcRect/>
          <a:stretch>
            <a:fillRect/>
          </a:stretch>
        </p:blipFill>
        <p:spPr>
          <a:xfrm>
            <a:off x="455727" y="446382"/>
            <a:ext cx="2647946" cy="371475"/>
          </a:xfrm>
          <a:prstGeom prst="rect">
            <a:avLst/>
          </a:prstGeom>
          <a:noFill/>
          <a:ln>
            <a:noFill/>
          </a:ln>
        </p:spPr>
      </p:pic>
      <p:pic>
        <p:nvPicPr>
          <p:cNvPr id="6" name="Picture 1"/>
          <p:cNvPicPr>
            <a:picLocks noChangeAspect="1"/>
          </p:cNvPicPr>
          <p:nvPr/>
        </p:nvPicPr>
        <p:blipFill>
          <a:blip r:embed="rId5"/>
          <a:srcRect/>
          <a:stretch>
            <a:fillRect/>
          </a:stretch>
        </p:blipFill>
        <p:spPr>
          <a:xfrm>
            <a:off x="5796134" y="455910"/>
            <a:ext cx="2880323" cy="390521"/>
          </a:xfrm>
          <a:prstGeom prst="rect">
            <a:avLst/>
          </a:prstGeom>
          <a:noFill/>
          <a:ln>
            <a:noFill/>
          </a:ln>
        </p:spPr>
      </p:pic>
      <p:pic>
        <p:nvPicPr>
          <p:cNvPr id="7" name="Picture 10"/>
          <p:cNvPicPr>
            <a:picLocks noChangeAspect="1"/>
          </p:cNvPicPr>
          <p:nvPr/>
        </p:nvPicPr>
        <p:blipFill>
          <a:blip r:embed="rId6"/>
          <a:srcRect/>
          <a:stretch>
            <a:fillRect/>
          </a:stretch>
        </p:blipFill>
        <p:spPr>
          <a:xfrm>
            <a:off x="3779910" y="213960"/>
            <a:ext cx="1257217" cy="836319"/>
          </a:xfrm>
          <a:prstGeom prst="rect">
            <a:avLst/>
          </a:prstGeom>
          <a:noFill/>
          <a:ln>
            <a:noFill/>
          </a:ln>
        </p:spPr>
      </p:pic>
      <p:pic>
        <p:nvPicPr>
          <p:cNvPr id="8" name="Picture 7" descr="Screen Clippi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2547" y="3574412"/>
            <a:ext cx="4785608" cy="2556994"/>
          </a:xfrm>
          <a:prstGeom prst="rect">
            <a:avLst/>
          </a:prstGeom>
        </p:spPr>
      </p:pic>
      <p:pic>
        <p:nvPicPr>
          <p:cNvPr id="9" name="Picture 8"/>
          <p:cNvPicPr>
            <a:picLocks noChangeAspect="1"/>
          </p:cNvPicPr>
          <p:nvPr/>
        </p:nvPicPr>
        <p:blipFill>
          <a:blip r:embed="rId8"/>
          <a:stretch>
            <a:fillRect/>
          </a:stretch>
        </p:blipFill>
        <p:spPr>
          <a:xfrm>
            <a:off x="5339378" y="1196752"/>
            <a:ext cx="3557789" cy="5044792"/>
          </a:xfrm>
          <a:prstGeom prst="rect">
            <a:avLst/>
          </a:prstGeom>
          <a:ln>
            <a:solidFill>
              <a:schemeClr val="tx2"/>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123369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0" y="0"/>
            <a:ext cx="9144000" cy="457200"/>
          </a:xfrm>
          <a:prstGeom prst="rect">
            <a:avLst/>
          </a:prstGeom>
          <a:noFill/>
          <a:ln>
            <a:noFill/>
            <a:prstDash val="solid"/>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pitchFamily="34"/>
              <a:cs typeface="Arial"/>
            </a:endParaRPr>
          </a:p>
        </p:txBody>
      </p:sp>
      <p:sp>
        <p:nvSpPr>
          <p:cNvPr id="4" name="Rectangle 2"/>
          <p:cNvSpPr/>
          <p:nvPr/>
        </p:nvSpPr>
        <p:spPr>
          <a:xfrm>
            <a:off x="611560" y="1539220"/>
            <a:ext cx="7920880" cy="4862870"/>
          </a:xfrm>
          <a:prstGeom prst="rect">
            <a:avLst/>
          </a:prstGeom>
          <a:noFill/>
          <a:ln>
            <a:noFill/>
            <a:prstDash val="solid"/>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dirty="0">
                <a:solidFill>
                  <a:srgbClr val="000000"/>
                </a:solidFill>
                <a:uFillTx/>
                <a:latin typeface="Arial" pitchFamily="34"/>
                <a:cs typeface="Arial" pitchFamily="34"/>
              </a:rPr>
              <a:t>  </a:t>
            </a:r>
            <a:endParaRPr lang="en-GB" sz="2000" dirty="0">
              <a:solidFill>
                <a:srgbClr val="000000"/>
              </a:solidFill>
              <a:latin typeface="Arial" panose="020B0604020202020204" pitchFamily="34" charset="0"/>
              <a:cs typeface="Arial" panose="020B0604020202020204" pitchFamily="34" charset="0"/>
            </a:endParaRPr>
          </a:p>
          <a:p>
            <a:pPr lvl="0" algn="ctr">
              <a:defRPr sz="1800" b="0" i="0" u="none" strike="noStrike" kern="0" cap="none" spc="0" baseline="0">
                <a:solidFill>
                  <a:srgbClr val="000000"/>
                </a:solidFill>
                <a:uFillTx/>
              </a:defRPr>
            </a:pPr>
            <a:r>
              <a:rPr lang="en-GB" sz="2000" b="1" kern="0" dirty="0">
                <a:solidFill>
                  <a:srgbClr val="000000"/>
                </a:solidFill>
                <a:latin typeface="Arial" panose="020B0604020202020204" pitchFamily="34" charset="0"/>
                <a:cs typeface="Arial" panose="020B0604020202020204" pitchFamily="34" charset="0"/>
              </a:rPr>
              <a:t>The purpose of The Kent and Medway CAT Service remains:</a:t>
            </a:r>
          </a:p>
          <a:p>
            <a:pPr lvl="0">
              <a:defRPr sz="1800" b="0" i="0" u="none" strike="noStrike" kern="0" cap="none" spc="0" baseline="0">
                <a:solidFill>
                  <a:srgbClr val="000000"/>
                </a:solidFill>
                <a:uFillTx/>
              </a:defRPr>
            </a:pPr>
            <a:endParaRPr lang="en-GB" sz="2000" kern="0" dirty="0">
              <a:solidFill>
                <a:srgbClr val="000000"/>
              </a:solidFill>
              <a:latin typeface="Arial" panose="020B0604020202020204" pitchFamily="34" charset="0"/>
              <a:cs typeface="Arial" panose="020B0604020202020204" pitchFamily="34" charset="0"/>
            </a:endParaRPr>
          </a:p>
          <a:p>
            <a:pPr lvl="0" algn="ctr">
              <a:defRPr sz="1800" b="0" i="0" u="none" strike="noStrike" kern="0" cap="none" spc="0" baseline="0">
                <a:solidFill>
                  <a:srgbClr val="000000"/>
                </a:solidFill>
                <a:uFillTx/>
              </a:defRPr>
            </a:pPr>
            <a:r>
              <a:rPr lang="en-GB" sz="2000" kern="0" dirty="0">
                <a:solidFill>
                  <a:srgbClr val="000000"/>
                </a:solidFill>
                <a:latin typeface="Arial" panose="020B0604020202020204" pitchFamily="34" charset="0"/>
                <a:cs typeface="Arial" panose="020B0604020202020204" pitchFamily="34" charset="0"/>
              </a:rPr>
              <a:t>‘To work in partnership with schools and families to provide communication and assistive technology solutions that enable children and young people to enjoy themselves, develop independence, participate and achieve.’</a:t>
            </a:r>
          </a:p>
          <a:p>
            <a:pPr lvl="0">
              <a:defRPr sz="1800" b="0" i="0" u="none" strike="noStrike" kern="0" cap="none" spc="0" baseline="0">
                <a:solidFill>
                  <a:srgbClr val="000000"/>
                </a:solidFill>
                <a:uFillTx/>
              </a:defRPr>
            </a:pPr>
            <a:endParaRPr lang="en-GB" sz="2000" kern="0" dirty="0">
              <a:solidFill>
                <a:srgbClr val="000000"/>
              </a:solidFill>
              <a:latin typeface="Arial" panose="020B0604020202020204" pitchFamily="34" charset="0"/>
              <a:cs typeface="Arial" panose="020B0604020202020204" pitchFamily="34" charset="0"/>
            </a:endParaRPr>
          </a:p>
          <a:p>
            <a:pPr lvl="0" algn="ctr">
              <a:defRPr sz="1800" b="0" i="0" u="none" strike="noStrike" kern="0" cap="none" spc="0" baseline="0">
                <a:solidFill>
                  <a:srgbClr val="000000"/>
                </a:solidFill>
                <a:uFillTx/>
              </a:defRPr>
            </a:pPr>
            <a:r>
              <a:rPr lang="en-GB" sz="2000" b="1" kern="0" dirty="0">
                <a:solidFill>
                  <a:srgbClr val="000000"/>
                </a:solidFill>
                <a:latin typeface="Arial" panose="020B0604020202020204" pitchFamily="34" charset="0"/>
                <a:cs typeface="Arial" panose="020B0604020202020204" pitchFamily="34" charset="0"/>
              </a:rPr>
              <a:t>The Kent and Medway CAT Service operates a single point of referral system to access the different interventions available from the service.</a:t>
            </a:r>
          </a:p>
          <a:p>
            <a:pPr lvl="0">
              <a:defRPr sz="1800" b="0" i="0" u="none" strike="noStrike" kern="0" cap="none" spc="0" baseline="0">
                <a:solidFill>
                  <a:srgbClr val="000000"/>
                </a:solidFill>
                <a:uFillTx/>
              </a:defRPr>
            </a:pPr>
            <a:endParaRPr lang="en-GB" sz="2000" kern="0" dirty="0">
              <a:solidFill>
                <a:srgbClr val="000000"/>
              </a:solidFill>
              <a:latin typeface="Arial" panose="020B0604020202020204" pitchFamily="34" charset="0"/>
              <a:cs typeface="Arial" panose="020B0604020202020204" pitchFamily="34" charset="0"/>
            </a:endParaRPr>
          </a:p>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dirty="0">
              <a:solidFill>
                <a:srgbClr val="000000"/>
              </a:solidFill>
              <a:uFillTx/>
              <a:latin typeface="Arial" pitchFamily="34"/>
              <a:cs typeface="Arial" pitchFamily="34"/>
            </a:endParaRPr>
          </a:p>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dirty="0">
              <a:solidFill>
                <a:srgbClr val="000000"/>
              </a:solidFill>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Arial" pitchFamily="34"/>
              <a:cs typeface="Arial" pitchFamily="34"/>
            </a:endParaRPr>
          </a:p>
        </p:txBody>
      </p:sp>
      <p:pic>
        <p:nvPicPr>
          <p:cNvPr id="5" name="Picture 3"/>
          <p:cNvPicPr>
            <a:picLocks noChangeAspect="1"/>
          </p:cNvPicPr>
          <p:nvPr/>
        </p:nvPicPr>
        <p:blipFill>
          <a:blip r:embed="rId2"/>
          <a:srcRect/>
          <a:stretch>
            <a:fillRect/>
          </a:stretch>
        </p:blipFill>
        <p:spPr>
          <a:xfrm>
            <a:off x="455727" y="446382"/>
            <a:ext cx="2647946" cy="371475"/>
          </a:xfrm>
          <a:prstGeom prst="rect">
            <a:avLst/>
          </a:prstGeom>
          <a:noFill/>
          <a:ln>
            <a:noFill/>
          </a:ln>
        </p:spPr>
      </p:pic>
      <p:pic>
        <p:nvPicPr>
          <p:cNvPr id="6" name="Picture 1"/>
          <p:cNvPicPr>
            <a:picLocks noChangeAspect="1"/>
          </p:cNvPicPr>
          <p:nvPr/>
        </p:nvPicPr>
        <p:blipFill>
          <a:blip r:embed="rId3"/>
          <a:srcRect/>
          <a:stretch>
            <a:fillRect/>
          </a:stretch>
        </p:blipFill>
        <p:spPr>
          <a:xfrm>
            <a:off x="5796134" y="455910"/>
            <a:ext cx="2880323" cy="390521"/>
          </a:xfrm>
          <a:prstGeom prst="rect">
            <a:avLst/>
          </a:prstGeom>
          <a:noFill/>
          <a:ln>
            <a:noFill/>
          </a:ln>
        </p:spPr>
      </p:pic>
      <p:pic>
        <p:nvPicPr>
          <p:cNvPr id="7" name="Picture 10"/>
          <p:cNvPicPr>
            <a:picLocks noChangeAspect="1"/>
          </p:cNvPicPr>
          <p:nvPr/>
        </p:nvPicPr>
        <p:blipFill>
          <a:blip r:embed="rId4"/>
          <a:srcRect/>
          <a:stretch>
            <a:fillRect/>
          </a:stretch>
        </p:blipFill>
        <p:spPr>
          <a:xfrm>
            <a:off x="3779910" y="213960"/>
            <a:ext cx="1257217" cy="836319"/>
          </a:xfrm>
          <a:prstGeom prst="rect">
            <a:avLst/>
          </a:prstGeom>
          <a:noFill/>
          <a:ln>
            <a:noFill/>
          </a:ln>
        </p:spPr>
      </p:pic>
    </p:spTree>
    <p:extLst>
      <p:ext uri="{BB962C8B-B14F-4D97-AF65-F5344CB8AC3E}">
        <p14:creationId xmlns:p14="http://schemas.microsoft.com/office/powerpoint/2010/main" val="1054069919"/>
      </p:ext>
    </p:extLst>
  </p:cSld>
  <p:clrMapOvr>
    <a:masterClrMapping/>
  </p:clrMapOvr>
</p:sld>
</file>

<file path=ppt/theme/theme1.xml><?xml version="1.0" encoding="utf-8"?>
<a:theme xmlns:a="http://schemas.openxmlformats.org/drawingml/2006/main" name="KCAT TR 003C Course training Powerpoint template (landscap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1592</TotalTime>
  <Words>1089</Words>
  <Application>Microsoft Office PowerPoint</Application>
  <PresentationFormat>On-screen Show (4:3)</PresentationFormat>
  <Paragraphs>157</Paragraphs>
  <Slides>19</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KCAT TR 003C Course training Powerpoint template (landscape)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friedl.vanvuuren</dc:creator>
  <cp:lastModifiedBy>Guntrip, Rebecca - CY EPA</cp:lastModifiedBy>
  <cp:revision>81</cp:revision>
  <cp:lastPrinted>2016-01-28T11:06:10Z</cp:lastPrinted>
  <dcterms:created xsi:type="dcterms:W3CDTF">2014-10-23T08:08:12Z</dcterms:created>
  <dcterms:modified xsi:type="dcterms:W3CDTF">2018-10-26T08:46:45Z</dcterms:modified>
</cp:coreProperties>
</file>