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18" r:id="rId8"/>
    <p:sldId id="51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>
        <p:scale>
          <a:sx n="70" d="100"/>
          <a:sy n="70" d="100"/>
        </p:scale>
        <p:origin x="-195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1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2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42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15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97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08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31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67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7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87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85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7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1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000" dirty="0" smtClean="0"/>
              <a:t>Tonbridge and </a:t>
            </a:r>
            <a:r>
              <a:rPr lang="en-GB" sz="6000" dirty="0" err="1" smtClean="0"/>
              <a:t>Malling</a:t>
            </a:r>
            <a:r>
              <a:rPr lang="en-GB" sz="6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61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193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51494" y="116632"/>
            <a:ext cx="802090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Tonbridge &amp; Malling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46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</a:t>
            </a:r>
            <a:br>
              <a:rPr lang="en-GB" dirty="0" smtClean="0"/>
            </a:br>
            <a:r>
              <a:rPr lang="en-GB" dirty="0" smtClean="0"/>
              <a:t>in Tonbridge and Malling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536014"/>
              </p:ext>
            </p:extLst>
          </p:nvPr>
        </p:nvGraphicFramePr>
        <p:xfrm>
          <a:off x="539552" y="1844824"/>
          <a:ext cx="7560840" cy="449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152128"/>
                <a:gridCol w="2448272"/>
              </a:tblGrid>
              <a:tr h="4199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Tonbridge and </a:t>
                      </a:r>
                      <a:r>
                        <a:rPr lang="en-GB" dirty="0" err="1" smtClean="0"/>
                        <a:t>Malling</a:t>
                      </a:r>
                      <a:endParaRPr lang="en-GB" dirty="0"/>
                    </a:p>
                  </a:txBody>
                  <a:tcPr/>
                </a:tc>
              </a:tr>
              <a:tr h="44873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39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39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39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873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3915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0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5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The scale of the challenge in Kent Tonbridge </a:t>
            </a:r>
            <a:r>
              <a:rPr lang="en-GB" dirty="0" smtClean="0"/>
              <a:t>and </a:t>
            </a:r>
            <a:r>
              <a:rPr lang="en-GB" dirty="0" err="1" smtClean="0"/>
              <a:t>Malling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300" dirty="0" smtClean="0"/>
              <a:t>Predicted </a:t>
            </a:r>
            <a:r>
              <a:rPr lang="en-GB" sz="3300" dirty="0"/>
              <a:t>take up of 15 Hours by three/four year olds  </a:t>
            </a:r>
          </a:p>
          <a:p>
            <a:pPr marL="0" indent="0">
              <a:buNone/>
            </a:pPr>
            <a:r>
              <a:rPr lang="en-GB" sz="3300" b="1" dirty="0" smtClean="0"/>
              <a:t>Autumn 2017 		</a:t>
            </a:r>
            <a:r>
              <a:rPr lang="en-GB" sz="3300" dirty="0" smtClean="0"/>
              <a:t>1,674</a:t>
            </a:r>
          </a:p>
          <a:p>
            <a:pPr marL="0" indent="0">
              <a:buNone/>
            </a:pPr>
            <a:r>
              <a:rPr lang="en-GB" sz="3300" b="1" dirty="0" smtClean="0"/>
              <a:t>Spring 2018 		</a:t>
            </a:r>
            <a:r>
              <a:rPr lang="en-GB" sz="3300" dirty="0" smtClean="0"/>
              <a:t>2,194 </a:t>
            </a:r>
          </a:p>
          <a:p>
            <a:pPr marL="0" indent="0">
              <a:buNone/>
            </a:pPr>
            <a:r>
              <a:rPr lang="en-GB" sz="3300" b="1" dirty="0" smtClean="0"/>
              <a:t>Summer 2018 		</a:t>
            </a:r>
            <a:r>
              <a:rPr lang="en-GB" sz="3300" dirty="0" smtClean="0"/>
              <a:t>2,593 </a:t>
            </a:r>
          </a:p>
          <a:p>
            <a:pPr marL="0" indent="0">
              <a:buNone/>
            </a:pPr>
            <a:endParaRPr lang="en-GB" sz="3300" dirty="0" smtClean="0"/>
          </a:p>
          <a:p>
            <a:pPr marL="0" indent="0">
              <a:buNone/>
            </a:pPr>
            <a:r>
              <a:rPr lang="en-GB" sz="3300" dirty="0" smtClean="0"/>
              <a:t>Estimated </a:t>
            </a:r>
            <a:r>
              <a:rPr lang="en-GB" sz="3300" dirty="0"/>
              <a:t>eligibility for 30 hours of Free Childcare</a:t>
            </a:r>
            <a:endParaRPr lang="en-GB" sz="3300" dirty="0" smtClean="0"/>
          </a:p>
          <a:p>
            <a:pPr marL="0" indent="0">
              <a:buNone/>
            </a:pPr>
            <a:r>
              <a:rPr lang="en-GB" sz="3300" b="1" dirty="0" smtClean="0"/>
              <a:t>Autumn 2017		</a:t>
            </a:r>
            <a:r>
              <a:rPr lang="en-GB" sz="3300" dirty="0" smtClean="0"/>
              <a:t>1,101 children </a:t>
            </a:r>
          </a:p>
          <a:p>
            <a:pPr marL="0" indent="0">
              <a:buNone/>
            </a:pPr>
            <a:r>
              <a:rPr lang="en-GB" sz="3300" b="1" dirty="0" smtClean="0"/>
              <a:t>Spring </a:t>
            </a:r>
            <a:r>
              <a:rPr lang="en-GB" sz="3300" b="1" dirty="0"/>
              <a:t>2018 </a:t>
            </a:r>
            <a:r>
              <a:rPr lang="en-GB" sz="3300" b="1" dirty="0" smtClean="0"/>
              <a:t>		</a:t>
            </a:r>
            <a:r>
              <a:rPr lang="en-GB" sz="3300" dirty="0" smtClean="0"/>
              <a:t>1,443 children </a:t>
            </a:r>
            <a:endParaRPr lang="en-GB" sz="3300" dirty="0"/>
          </a:p>
          <a:p>
            <a:pPr marL="0" indent="0">
              <a:buNone/>
            </a:pPr>
            <a:r>
              <a:rPr lang="en-GB" sz="3300" b="1" dirty="0" smtClean="0"/>
              <a:t>Summer </a:t>
            </a:r>
            <a:r>
              <a:rPr lang="en-GB" sz="3300" b="1" dirty="0"/>
              <a:t>2018 </a:t>
            </a:r>
            <a:r>
              <a:rPr lang="en-GB" sz="3300" b="1" dirty="0" smtClean="0"/>
              <a:t>		</a:t>
            </a:r>
            <a:r>
              <a:rPr lang="en-GB" sz="3300" dirty="0" smtClean="0"/>
              <a:t>1,705 children </a:t>
            </a:r>
          </a:p>
          <a:p>
            <a:endParaRPr lang="en-GB" sz="1900" dirty="0" smtClean="0"/>
          </a:p>
          <a:p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40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Tonbridge &amp; Malling 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8" cy="33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two areas which require a significant increase in capacity are:</a:t>
            </a:r>
          </a:p>
          <a:p>
            <a:r>
              <a:rPr lang="en-GB" dirty="0" smtClean="0"/>
              <a:t>Tonbridge North</a:t>
            </a:r>
          </a:p>
          <a:p>
            <a:r>
              <a:rPr lang="en-GB" dirty="0" smtClean="0"/>
              <a:t>Aylesford &amp; Ditton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692695"/>
            <a:ext cx="7056784" cy="2609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432175"/>
            <a:ext cx="5832648" cy="260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6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Tonbridge &amp; Malling – Autumn 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76672"/>
            <a:ext cx="8064896" cy="57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8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Tonbridge &amp; Malling – Spring 2018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948" y="476672"/>
            <a:ext cx="8031750" cy="5683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Tonbridge &amp; Malling – Summer </a:t>
            </a:r>
            <a:r>
              <a:rPr lang="en-GB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43373"/>
            <a:ext cx="8042869" cy="569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94" y="116632"/>
            <a:ext cx="802090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Tonbridge &amp; Malling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1494" y="116632"/>
            <a:ext cx="8020906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Tonbridge &amp; Malling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65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49%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Props1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5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1623</TotalTime>
  <Words>323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 in Tonbridge and Malling  Key Facts and Figures</vt:lpstr>
      <vt:lpstr> The scale of the challenge in Kent Tonbridge and Malling</vt:lpstr>
      <vt:lpstr>Tonbridge &amp; Malling – Demand Model</vt:lpstr>
      <vt:lpstr>Tonbridge &amp; Malling – Autumn 2017</vt:lpstr>
      <vt:lpstr>Tonbridge &amp; Malling – Spring 2018</vt:lpstr>
      <vt:lpstr>Tonbridge &amp; Malling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112</cp:revision>
  <cp:lastPrinted>2017-03-02T16:24:24Z</cp:lastPrinted>
  <dcterms:created xsi:type="dcterms:W3CDTF">2017-02-21T14:21:15Z</dcterms:created>
  <dcterms:modified xsi:type="dcterms:W3CDTF">2017-03-30T08:44:57Z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