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37"/>
  </p:notesMasterIdLst>
  <p:sldIdLst>
    <p:sldId id="256"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79"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6" r:id="rId35"/>
    <p:sldId id="305" r:id="rId3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83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8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8C53B5-16CC-4874-930F-8FDE25C4CE3D}" type="datetimeFigureOut">
              <a:rPr lang="en-GB" smtClean="0"/>
              <a:t>05/11/2015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5851D1-E750-47FA-AB78-B8D964F94896}" type="slidenum">
              <a:rPr lang="en-GB" smtClean="0"/>
              <a:t>‹#›</a:t>
            </a:fld>
            <a:endParaRPr lang="en-GB" dirty="0"/>
          </a:p>
        </p:txBody>
      </p:sp>
    </p:spTree>
    <p:extLst>
      <p:ext uri="{BB962C8B-B14F-4D97-AF65-F5344CB8AC3E}">
        <p14:creationId xmlns:p14="http://schemas.microsoft.com/office/powerpoint/2010/main" val="4240607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5821363"/>
            <a:ext cx="12239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p:cNvCxnSpPr>
            <a:cxnSpLocks noChangeShapeType="1"/>
          </p:cNvCxnSpPr>
          <p:nvPr/>
        </p:nvCxnSpPr>
        <p:spPr bwMode="auto">
          <a:xfrm>
            <a:off x="539750" y="5661025"/>
            <a:ext cx="80279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685800" y="2130425"/>
            <a:ext cx="7772400" cy="1470025"/>
          </a:xfrm>
        </p:spPr>
        <p:txBody>
          <a:bodyPr>
            <a:normAutofit/>
          </a:bodyPr>
          <a:lstStyle>
            <a:lvl1pPr>
              <a:defRPr sz="3600" b="1">
                <a:solidFill>
                  <a:srgbClr val="4283C4"/>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5FB25A92-4B38-42A5-9F70-C9E579BE6F41}" type="datetimeFigureOut">
              <a:rPr lang="en-GB"/>
              <a:pPr>
                <a:defRPr/>
              </a:pPr>
              <a:t>05/11/2015</a:t>
            </a:fld>
            <a:endParaRPr lang="en-GB" dirty="0"/>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E70B4BF-BA15-4E02-A0CD-91A536DF2E21}" type="slidenum">
              <a:rPr lang="en-GB"/>
              <a:pPr>
                <a:defRPr/>
              </a:pPr>
              <a:t>‹#›</a:t>
            </a:fld>
            <a:endParaRPr lang="en-GB" dirty="0"/>
          </a:p>
        </p:txBody>
      </p:sp>
    </p:spTree>
    <p:extLst>
      <p:ext uri="{BB962C8B-B14F-4D97-AF65-F5344CB8AC3E}">
        <p14:creationId xmlns:p14="http://schemas.microsoft.com/office/powerpoint/2010/main" val="3076587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C485ABCF-7536-408B-8F33-FA324581A66D}" type="datetimeFigureOut">
              <a:rPr lang="en-GB"/>
              <a:pPr>
                <a:defRPr/>
              </a:pPr>
              <a:t>05/11/2015</a:t>
            </a:fld>
            <a:endParaRPr lang="en-GB" dirty="0"/>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9AA373F-3E6D-446B-B509-7FC2B1C069F0}" type="slidenum">
              <a:rPr lang="en-GB"/>
              <a:pPr>
                <a:defRPr/>
              </a:pPr>
              <a:t>‹#›</a:t>
            </a:fld>
            <a:endParaRPr lang="en-GB" dirty="0"/>
          </a:p>
        </p:txBody>
      </p:sp>
    </p:spTree>
    <p:extLst>
      <p:ext uri="{BB962C8B-B14F-4D97-AF65-F5344CB8AC3E}">
        <p14:creationId xmlns:p14="http://schemas.microsoft.com/office/powerpoint/2010/main" val="78930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3C7169B1-2442-48D8-9EFF-8C57811A2A8C}" type="datetimeFigureOut">
              <a:rPr lang="en-GB"/>
              <a:pPr>
                <a:defRPr/>
              </a:pPr>
              <a:t>05/11/2015</a:t>
            </a:fld>
            <a:endParaRPr lang="en-GB" dirty="0"/>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27423D5F-3360-48E0-9A8B-97EC0F53ED0B}" type="slidenum">
              <a:rPr lang="en-GB"/>
              <a:pPr>
                <a:defRPr/>
              </a:pPr>
              <a:t>‹#›</a:t>
            </a:fld>
            <a:endParaRPr lang="en-GB" dirty="0"/>
          </a:p>
        </p:txBody>
      </p:sp>
    </p:spTree>
    <p:extLst>
      <p:ext uri="{BB962C8B-B14F-4D97-AF65-F5344CB8AC3E}">
        <p14:creationId xmlns:p14="http://schemas.microsoft.com/office/powerpoint/2010/main" val="271176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8650" y="6237288"/>
            <a:ext cx="8604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p:cNvCxnSpPr>
            <a:cxnSpLocks noChangeShapeType="1"/>
          </p:cNvCxnSpPr>
          <p:nvPr/>
        </p:nvCxnSpPr>
        <p:spPr bwMode="auto">
          <a:xfrm>
            <a:off x="107950" y="6199188"/>
            <a:ext cx="89646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D029023A-2FE6-4286-9DC1-7452791915D3}" type="datetimeFigureOut">
              <a:rPr lang="en-GB"/>
              <a:pPr>
                <a:defRPr/>
              </a:pPr>
              <a:t>05/11/2015</a:t>
            </a:fld>
            <a:endParaRPr lang="en-GB" dirty="0"/>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926D5AF-31EA-4F4A-AB13-EB57E760A5B5}" type="slidenum">
              <a:rPr lang="en-GB"/>
              <a:pPr>
                <a:defRPr/>
              </a:pPr>
              <a:t>‹#›</a:t>
            </a:fld>
            <a:endParaRPr lang="en-GB" dirty="0"/>
          </a:p>
        </p:txBody>
      </p:sp>
    </p:spTree>
    <p:extLst>
      <p:ext uri="{BB962C8B-B14F-4D97-AF65-F5344CB8AC3E}">
        <p14:creationId xmlns:p14="http://schemas.microsoft.com/office/powerpoint/2010/main" val="4123386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6430D092-2A98-4A32-A23B-B0AB2D58C729}" type="datetimeFigureOut">
              <a:rPr lang="en-GB"/>
              <a:pPr>
                <a:defRPr/>
              </a:pPr>
              <a:t>05/11/2015</a:t>
            </a:fld>
            <a:endParaRPr lang="en-GB" dirty="0"/>
          </a:p>
        </p:txBody>
      </p:sp>
      <p:sp>
        <p:nvSpPr>
          <p:cNvPr id="5"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6"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0FD52F3-ACC3-4B92-9A71-43781B21EFCF}" type="slidenum">
              <a:rPr lang="en-GB"/>
              <a:pPr>
                <a:defRPr/>
              </a:pPr>
              <a:t>‹#›</a:t>
            </a:fld>
            <a:endParaRPr lang="en-GB" dirty="0"/>
          </a:p>
        </p:txBody>
      </p:sp>
    </p:spTree>
    <p:extLst>
      <p:ext uri="{BB962C8B-B14F-4D97-AF65-F5344CB8AC3E}">
        <p14:creationId xmlns:p14="http://schemas.microsoft.com/office/powerpoint/2010/main" val="3604431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547E75C1-CE34-4DAB-9E69-1BEB35E984A6}" type="datetimeFigureOut">
              <a:rPr lang="en-GB"/>
              <a:pPr>
                <a:defRPr/>
              </a:pPr>
              <a:t>05/11/2015</a:t>
            </a:fld>
            <a:endParaRPr lang="en-GB" dirty="0"/>
          </a:p>
        </p:txBody>
      </p:sp>
      <p:sp>
        <p:nvSpPr>
          <p:cNvPr id="6"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7"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0A3AF141-893B-4A9E-8745-796610FBE0C9}" type="slidenum">
              <a:rPr lang="en-GB"/>
              <a:pPr>
                <a:defRPr/>
              </a:pPr>
              <a:t>‹#›</a:t>
            </a:fld>
            <a:endParaRPr lang="en-GB" dirty="0"/>
          </a:p>
        </p:txBody>
      </p:sp>
    </p:spTree>
    <p:extLst>
      <p:ext uri="{BB962C8B-B14F-4D97-AF65-F5344CB8AC3E}">
        <p14:creationId xmlns:p14="http://schemas.microsoft.com/office/powerpoint/2010/main" val="233364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005AD03A-5B66-49D4-B448-E8D1788F6F4F}" type="datetimeFigureOut">
              <a:rPr lang="en-GB"/>
              <a:pPr>
                <a:defRPr/>
              </a:pPr>
              <a:t>05/11/2015</a:t>
            </a:fld>
            <a:endParaRPr lang="en-GB" dirty="0"/>
          </a:p>
        </p:txBody>
      </p:sp>
      <p:sp>
        <p:nvSpPr>
          <p:cNvPr id="8"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9"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A7C9613-C59B-4DD5-93BD-9BACE434D12F}" type="slidenum">
              <a:rPr lang="en-GB"/>
              <a:pPr>
                <a:defRPr/>
              </a:pPr>
              <a:t>‹#›</a:t>
            </a:fld>
            <a:endParaRPr lang="en-GB" dirty="0"/>
          </a:p>
        </p:txBody>
      </p:sp>
    </p:spTree>
    <p:extLst>
      <p:ext uri="{BB962C8B-B14F-4D97-AF65-F5344CB8AC3E}">
        <p14:creationId xmlns:p14="http://schemas.microsoft.com/office/powerpoint/2010/main" val="805783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dirty="0" smtClean="0"/>
              <a:t>Click to edit Master title style</a:t>
            </a:r>
            <a:endParaRPr lang="en-GB" dirty="0"/>
          </a:p>
        </p:txBody>
      </p:sp>
      <p:sp>
        <p:nvSpPr>
          <p:cNvPr id="3"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C9C93B09-A61A-4E04-862A-A88444130E12}" type="datetimeFigureOut">
              <a:rPr lang="en-GB"/>
              <a:pPr>
                <a:defRPr/>
              </a:pPr>
              <a:t>05/11/2015</a:t>
            </a:fld>
            <a:endParaRPr lang="en-GB" dirty="0"/>
          </a:p>
        </p:txBody>
      </p:sp>
      <p:sp>
        <p:nvSpPr>
          <p:cNvPr id="4"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5"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FB5E62F-983B-47FC-9A85-E16A81C55D99}" type="slidenum">
              <a:rPr lang="en-GB"/>
              <a:pPr>
                <a:defRPr/>
              </a:pPr>
              <a:t>‹#›</a:t>
            </a:fld>
            <a:endParaRPr lang="en-GB" dirty="0"/>
          </a:p>
        </p:txBody>
      </p:sp>
    </p:spTree>
    <p:extLst>
      <p:ext uri="{BB962C8B-B14F-4D97-AF65-F5344CB8AC3E}">
        <p14:creationId xmlns:p14="http://schemas.microsoft.com/office/powerpoint/2010/main" val="143013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EFDD74BB-9BEB-4C10-B6F9-306D352CE576}" type="datetimeFigureOut">
              <a:rPr lang="en-GB"/>
              <a:pPr>
                <a:defRPr/>
              </a:pPr>
              <a:t>05/11/2015</a:t>
            </a:fld>
            <a:endParaRPr lang="en-GB" dirty="0"/>
          </a:p>
        </p:txBody>
      </p:sp>
      <p:sp>
        <p:nvSpPr>
          <p:cNvPr id="3"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4"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20B188A6-8A83-4FDB-B98C-F63FA81D3393}" type="slidenum">
              <a:rPr lang="en-GB"/>
              <a:pPr>
                <a:defRPr/>
              </a:pPr>
              <a:t>‹#›</a:t>
            </a:fld>
            <a:endParaRPr lang="en-GB" dirty="0"/>
          </a:p>
        </p:txBody>
      </p:sp>
    </p:spTree>
    <p:extLst>
      <p:ext uri="{BB962C8B-B14F-4D97-AF65-F5344CB8AC3E}">
        <p14:creationId xmlns:p14="http://schemas.microsoft.com/office/powerpoint/2010/main" val="151092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374C066-C95B-42B9-8954-4D7DF52D15DC}" type="datetimeFigureOut">
              <a:rPr lang="en-GB"/>
              <a:pPr>
                <a:defRPr/>
              </a:pPr>
              <a:t>05/11/2015</a:t>
            </a:fld>
            <a:endParaRPr lang="en-GB" dirty="0"/>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43CA3655-2866-4846-B327-381D58E5B4F1}" type="slidenum">
              <a:rPr lang="en-GB"/>
              <a:pPr>
                <a:defRPr/>
              </a:pPr>
              <a:t>‹#›</a:t>
            </a:fld>
            <a:endParaRPr lang="en-GB" dirty="0"/>
          </a:p>
        </p:txBody>
      </p:sp>
    </p:spTree>
    <p:extLst>
      <p:ext uri="{BB962C8B-B14F-4D97-AF65-F5344CB8AC3E}">
        <p14:creationId xmlns:p14="http://schemas.microsoft.com/office/powerpoint/2010/main" val="348840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5633E26-90E5-47AB-972F-7BDA2A3DD98C}" type="datetimeFigureOut">
              <a:rPr lang="en-GB"/>
              <a:pPr>
                <a:defRPr/>
              </a:pPr>
              <a:t>05/11/2015</a:t>
            </a:fld>
            <a:endParaRPr lang="en-GB" dirty="0"/>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E0BE4A54-32C6-452E-9E15-DCA14E42B53E}" type="slidenum">
              <a:rPr lang="en-GB"/>
              <a:pPr>
                <a:defRPr/>
              </a:pPr>
              <a:t>‹#›</a:t>
            </a:fld>
            <a:endParaRPr lang="en-GB" dirty="0"/>
          </a:p>
        </p:txBody>
      </p:sp>
    </p:spTree>
    <p:extLst>
      <p:ext uri="{BB962C8B-B14F-4D97-AF65-F5344CB8AC3E}">
        <p14:creationId xmlns:p14="http://schemas.microsoft.com/office/powerpoint/2010/main" val="36144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5D748DE-9F86-4689-A8A2-5B0C0335A331}" type="datetimeFigureOut">
              <a:rPr lang="en-GB"/>
              <a:pPr>
                <a:defRPr/>
              </a:pPr>
              <a:t>05/11/2015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33C746E-DD39-4331-898D-8CF3AAA1C3F6}"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3600" b="1" kern="1200">
          <a:solidFill>
            <a:srgbClr val="4283C4"/>
          </a:solidFill>
          <a:latin typeface="Arial" pitchFamily="34" charset="0"/>
          <a:ea typeface="+mj-ea"/>
          <a:cs typeface="Arial" pitchFamily="34" charset="0"/>
        </a:defRPr>
      </a:lvl1pPr>
      <a:lvl2pPr algn="ctr" rtl="0" fontAlgn="base">
        <a:spcBef>
          <a:spcPct val="0"/>
        </a:spcBef>
        <a:spcAft>
          <a:spcPct val="0"/>
        </a:spcAft>
        <a:defRPr sz="3600" b="1">
          <a:solidFill>
            <a:srgbClr val="4283C4"/>
          </a:solidFill>
          <a:latin typeface="Arial" charset="0"/>
          <a:cs typeface="Arial" charset="0"/>
        </a:defRPr>
      </a:lvl2pPr>
      <a:lvl3pPr algn="ctr" rtl="0" fontAlgn="base">
        <a:spcBef>
          <a:spcPct val="0"/>
        </a:spcBef>
        <a:spcAft>
          <a:spcPct val="0"/>
        </a:spcAft>
        <a:defRPr sz="3600" b="1">
          <a:solidFill>
            <a:srgbClr val="4283C4"/>
          </a:solidFill>
          <a:latin typeface="Arial" charset="0"/>
          <a:cs typeface="Arial" charset="0"/>
        </a:defRPr>
      </a:lvl3pPr>
      <a:lvl4pPr algn="ctr" rtl="0" fontAlgn="base">
        <a:spcBef>
          <a:spcPct val="0"/>
        </a:spcBef>
        <a:spcAft>
          <a:spcPct val="0"/>
        </a:spcAft>
        <a:defRPr sz="3600" b="1">
          <a:solidFill>
            <a:srgbClr val="4283C4"/>
          </a:solidFill>
          <a:latin typeface="Arial" charset="0"/>
          <a:cs typeface="Arial" charset="0"/>
        </a:defRPr>
      </a:lvl4pPr>
      <a:lvl5pPr algn="ctr" rtl="0" fontAlgn="base">
        <a:spcBef>
          <a:spcPct val="0"/>
        </a:spcBef>
        <a:spcAft>
          <a:spcPct val="0"/>
        </a:spcAft>
        <a:defRPr sz="3600" b="1">
          <a:solidFill>
            <a:srgbClr val="4283C4"/>
          </a:solidFill>
          <a:latin typeface="Arial" charset="0"/>
          <a:cs typeface="Arial" charset="0"/>
        </a:defRPr>
      </a:lvl5pPr>
      <a:lvl6pPr marL="457200" algn="ctr" rtl="0" fontAlgn="base">
        <a:spcBef>
          <a:spcPct val="0"/>
        </a:spcBef>
        <a:spcAft>
          <a:spcPct val="0"/>
        </a:spcAft>
        <a:defRPr sz="3600" b="1">
          <a:solidFill>
            <a:srgbClr val="4283C4"/>
          </a:solidFill>
          <a:latin typeface="Arial" charset="0"/>
          <a:cs typeface="Arial" charset="0"/>
        </a:defRPr>
      </a:lvl6pPr>
      <a:lvl7pPr marL="914400" algn="ctr" rtl="0" fontAlgn="base">
        <a:spcBef>
          <a:spcPct val="0"/>
        </a:spcBef>
        <a:spcAft>
          <a:spcPct val="0"/>
        </a:spcAft>
        <a:defRPr sz="3600" b="1">
          <a:solidFill>
            <a:srgbClr val="4283C4"/>
          </a:solidFill>
          <a:latin typeface="Arial" charset="0"/>
          <a:cs typeface="Arial" charset="0"/>
        </a:defRPr>
      </a:lvl7pPr>
      <a:lvl8pPr marL="1371600" algn="ctr" rtl="0" fontAlgn="base">
        <a:spcBef>
          <a:spcPct val="0"/>
        </a:spcBef>
        <a:spcAft>
          <a:spcPct val="0"/>
        </a:spcAft>
        <a:defRPr sz="3600" b="1">
          <a:solidFill>
            <a:srgbClr val="4283C4"/>
          </a:solidFill>
          <a:latin typeface="Arial" charset="0"/>
          <a:cs typeface="Arial" charset="0"/>
        </a:defRPr>
      </a:lvl8pPr>
      <a:lvl9pPr marL="1828800" algn="ctr" rtl="0" fontAlgn="base">
        <a:spcBef>
          <a:spcPct val="0"/>
        </a:spcBef>
        <a:spcAft>
          <a:spcPct val="0"/>
        </a:spcAft>
        <a:defRPr sz="3600" b="1">
          <a:solidFill>
            <a:srgbClr val="4283C4"/>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27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_5.2.3_Business_Critic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r>
              <a:rPr lang="en-GB" altLang="en-US" dirty="0" smtClean="0">
                <a:latin typeface="Arial" charset="0"/>
                <a:cs typeface="Arial" charset="0"/>
              </a:rPr>
              <a:t>SCHOOLS FINANCE OFFICERS MEETINGS</a:t>
            </a:r>
          </a:p>
        </p:txBody>
      </p:sp>
      <p:sp>
        <p:nvSpPr>
          <p:cNvPr id="3" name="Subtitle 2"/>
          <p:cNvSpPr>
            <a:spLocks noGrp="1"/>
          </p:cNvSpPr>
          <p:nvPr>
            <p:ph type="subTitle" idx="1"/>
          </p:nvPr>
        </p:nvSpPr>
        <p:spPr>
          <a:xfrm>
            <a:off x="1371600" y="3886200"/>
            <a:ext cx="6400800" cy="1559024"/>
          </a:xfrm>
        </p:spPr>
        <p:txBody>
          <a:bodyPr rtlCol="0">
            <a:normAutofit/>
          </a:bodyPr>
          <a:lstStyle/>
          <a:p>
            <a:pPr fontAlgn="auto">
              <a:spcAft>
                <a:spcPts val="0"/>
              </a:spcAft>
              <a:buFont typeface="Arial" pitchFamily="34" charset="0"/>
              <a:buNone/>
              <a:defRPr/>
            </a:pPr>
            <a:r>
              <a:rPr lang="en-GB" dirty="0" smtClean="0"/>
              <a:t>Records Management, “Paper-Lite” Environments and Procedures when a school closes</a:t>
            </a:r>
            <a:endParaRPr lang="en-GB" dirty="0"/>
          </a:p>
          <a:p>
            <a:pPr fontAlgn="auto">
              <a:spcAft>
                <a:spcPts val="0"/>
              </a:spcAft>
              <a:buFont typeface="Arial" pitchFamily="34" charset="0"/>
              <a:buNone/>
              <a:defRPr/>
            </a:pPr>
            <a:r>
              <a:rPr lang="en-GB" dirty="0" smtClean="0"/>
              <a:t>Elizabeth Barber</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Information Risk Management</a:t>
            </a:r>
            <a:endParaRPr lang="en-GB" dirty="0"/>
          </a:p>
        </p:txBody>
      </p:sp>
      <p:sp>
        <p:nvSpPr>
          <p:cNvPr id="3" name="Content Placeholder 2"/>
          <p:cNvSpPr>
            <a:spLocks noGrp="1"/>
          </p:cNvSpPr>
          <p:nvPr>
            <p:ph idx="1"/>
          </p:nvPr>
        </p:nvSpPr>
        <p:spPr/>
        <p:txBody>
          <a:bodyPr/>
          <a:lstStyle/>
          <a:p>
            <a:pPr marL="0" indent="0">
              <a:buNone/>
            </a:pPr>
            <a:r>
              <a:rPr lang="en-GB" sz="2200" dirty="0"/>
              <a:t>Assessing information risk is very similar to other forms of risk assessment. Information risk assessment needs to cover</a:t>
            </a:r>
            <a:r>
              <a:rPr lang="en-GB" sz="2200" dirty="0" smtClean="0"/>
              <a:t>:</a:t>
            </a:r>
          </a:p>
          <a:p>
            <a:pPr marL="0" indent="0">
              <a:buNone/>
            </a:pPr>
            <a:endParaRPr lang="en-GB" sz="2200" dirty="0"/>
          </a:p>
          <a:p>
            <a:pPr lvl="0"/>
            <a:r>
              <a:rPr lang="en-GB" sz="2200" dirty="0"/>
              <a:t>whether the information is a principal copy;</a:t>
            </a:r>
          </a:p>
          <a:p>
            <a:pPr lvl="0"/>
            <a:r>
              <a:rPr lang="en-GB" sz="2200" dirty="0"/>
              <a:t>whether the information is </a:t>
            </a:r>
            <a:r>
              <a:rPr lang="en-GB" sz="2200" u="sng" dirty="0">
                <a:hlinkClick r:id="rId2" action="ppaction://hlinkfile"/>
              </a:rPr>
              <a:t>business critical</a:t>
            </a:r>
            <a:r>
              <a:rPr lang="en-GB" sz="2200" dirty="0"/>
              <a:t>;</a:t>
            </a:r>
          </a:p>
          <a:p>
            <a:pPr lvl="0"/>
            <a:r>
              <a:rPr lang="en-GB" sz="2200" dirty="0"/>
              <a:t>what the consequences would be if the information was lost, stolen or damaged including damage to individuals and reputational damage;</a:t>
            </a:r>
          </a:p>
          <a:p>
            <a:pPr lvl="0"/>
            <a:r>
              <a:rPr lang="en-GB" sz="2200" dirty="0"/>
              <a:t>how easy the information would be to replace;</a:t>
            </a:r>
          </a:p>
          <a:p>
            <a:r>
              <a:rPr lang="en-GB" sz="2200" dirty="0"/>
              <a:t>where the information is stored (e.g. is personally sensitive information stored in locked cabinets to avoid theft).</a:t>
            </a:r>
          </a:p>
        </p:txBody>
      </p:sp>
    </p:spTree>
    <p:extLst>
      <p:ext uri="{BB962C8B-B14F-4D97-AF65-F5344CB8AC3E}">
        <p14:creationId xmlns:p14="http://schemas.microsoft.com/office/powerpoint/2010/main" val="3036851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Reporting Information Security Breaches</a:t>
            </a:r>
            <a:endParaRPr lang="en-GB" dirty="0"/>
          </a:p>
        </p:txBody>
      </p:sp>
      <p:sp>
        <p:nvSpPr>
          <p:cNvPr id="3" name="Content Placeholder 2"/>
          <p:cNvSpPr>
            <a:spLocks noGrp="1"/>
          </p:cNvSpPr>
          <p:nvPr>
            <p:ph idx="1"/>
          </p:nvPr>
        </p:nvSpPr>
        <p:spPr/>
        <p:txBody>
          <a:bodyPr/>
          <a:lstStyle/>
          <a:p>
            <a:pPr marL="0" indent="0">
              <a:buNone/>
            </a:pPr>
            <a:r>
              <a:rPr lang="en-GB" sz="2200" dirty="0" smtClean="0"/>
              <a:t>Information can be found on the information security page on KELSI.</a:t>
            </a:r>
          </a:p>
          <a:p>
            <a:pPr marL="0" indent="0">
              <a:buNone/>
            </a:pPr>
            <a:endParaRPr lang="en-GB" sz="2200" dirty="0"/>
          </a:p>
          <a:p>
            <a:pPr lvl="0"/>
            <a:r>
              <a:rPr lang="en-GB" sz="2200" dirty="0" smtClean="0"/>
              <a:t>Each school must have its own information security breach protocol and process for reporting breaches.</a:t>
            </a:r>
          </a:p>
          <a:p>
            <a:pPr lvl="0"/>
            <a:endParaRPr lang="en-GB" sz="2200" dirty="0"/>
          </a:p>
          <a:p>
            <a:pPr lvl="0"/>
            <a:r>
              <a:rPr lang="en-GB" sz="2200" dirty="0" smtClean="0"/>
              <a:t>Each school must be aware of its responsibilities to report certain breaches to the Information Commissioner’s Office for investigation</a:t>
            </a:r>
            <a:endParaRPr lang="en-GB" sz="2200" dirty="0"/>
          </a:p>
        </p:txBody>
      </p:sp>
    </p:spTree>
    <p:extLst>
      <p:ext uri="{BB962C8B-B14F-4D97-AF65-F5344CB8AC3E}">
        <p14:creationId xmlns:p14="http://schemas.microsoft.com/office/powerpoint/2010/main" val="1562246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Records Disposal</a:t>
            </a:r>
            <a:endParaRPr lang="en-GB" dirty="0"/>
          </a:p>
        </p:txBody>
      </p:sp>
      <p:sp>
        <p:nvSpPr>
          <p:cNvPr id="3" name="Content Placeholder 2"/>
          <p:cNvSpPr>
            <a:spLocks noGrp="1"/>
          </p:cNvSpPr>
          <p:nvPr>
            <p:ph idx="1"/>
          </p:nvPr>
        </p:nvSpPr>
        <p:spPr/>
        <p:txBody>
          <a:bodyPr/>
          <a:lstStyle/>
          <a:p>
            <a:pPr marL="0" indent="0">
              <a:buNone/>
            </a:pPr>
            <a:r>
              <a:rPr lang="en-GB" sz="3200" dirty="0" smtClean="0"/>
              <a:t>Records should be routinely identified for disposal using the retention schedule (see p12ff in the IM Toolkit)</a:t>
            </a:r>
          </a:p>
          <a:p>
            <a:pPr marL="0" indent="0">
              <a:buNone/>
            </a:pPr>
            <a:endParaRPr lang="en-GB" sz="3200" dirty="0"/>
          </a:p>
          <a:p>
            <a:pPr marL="0" indent="0">
              <a:buNone/>
            </a:pPr>
            <a:r>
              <a:rPr lang="en-GB" sz="3200" dirty="0" smtClean="0"/>
              <a:t>Records should be disposed of securely in line with their protective marking</a:t>
            </a:r>
            <a:endParaRPr lang="en-GB" sz="3200" dirty="0"/>
          </a:p>
        </p:txBody>
      </p:sp>
    </p:spTree>
    <p:extLst>
      <p:ext uri="{BB962C8B-B14F-4D97-AF65-F5344CB8AC3E}">
        <p14:creationId xmlns:p14="http://schemas.microsoft.com/office/powerpoint/2010/main" val="504591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Business Continuity Plans</a:t>
            </a:r>
            <a:endParaRPr lang="en-GB" dirty="0"/>
          </a:p>
        </p:txBody>
      </p:sp>
      <p:sp>
        <p:nvSpPr>
          <p:cNvPr id="3" name="Content Placeholder 2"/>
          <p:cNvSpPr>
            <a:spLocks noGrp="1"/>
          </p:cNvSpPr>
          <p:nvPr>
            <p:ph idx="1"/>
          </p:nvPr>
        </p:nvSpPr>
        <p:spPr>
          <a:xfrm>
            <a:off x="395536" y="1268760"/>
            <a:ext cx="8496944" cy="4824536"/>
          </a:xfrm>
        </p:spPr>
        <p:txBody>
          <a:bodyPr/>
          <a:lstStyle/>
          <a:p>
            <a:pPr marL="0" indent="0">
              <a:buNone/>
            </a:pPr>
            <a:r>
              <a:rPr lang="en-GB" sz="3200" dirty="0" smtClean="0"/>
              <a:t>All vital records should be included in business continuity plans as well as equipment.</a:t>
            </a:r>
          </a:p>
          <a:p>
            <a:pPr marL="0" indent="0">
              <a:buNone/>
            </a:pPr>
            <a:endParaRPr lang="en-GB" sz="3200" dirty="0"/>
          </a:p>
          <a:p>
            <a:pPr marL="0" indent="0">
              <a:buNone/>
            </a:pPr>
            <a:r>
              <a:rPr lang="en-GB" sz="3200" dirty="0" smtClean="0"/>
              <a:t>Vital records can be identified using an information audit process</a:t>
            </a:r>
          </a:p>
          <a:p>
            <a:pPr marL="0" indent="0">
              <a:buNone/>
            </a:pPr>
            <a:endParaRPr lang="en-GB" sz="3200" dirty="0"/>
          </a:p>
          <a:p>
            <a:pPr marL="0" indent="0">
              <a:buNone/>
            </a:pPr>
            <a:r>
              <a:rPr lang="en-GB" sz="3200" dirty="0" smtClean="0"/>
              <a:t>Business continuity plans should be tested periodically</a:t>
            </a:r>
            <a:endParaRPr lang="en-GB" sz="3200" dirty="0"/>
          </a:p>
        </p:txBody>
      </p:sp>
    </p:spTree>
    <p:extLst>
      <p:ext uri="{BB962C8B-B14F-4D97-AF65-F5344CB8AC3E}">
        <p14:creationId xmlns:p14="http://schemas.microsoft.com/office/powerpoint/2010/main" val="1067873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Transferring Records</a:t>
            </a:r>
            <a:endParaRPr lang="en-GB" dirty="0"/>
          </a:p>
        </p:txBody>
      </p:sp>
      <p:sp>
        <p:nvSpPr>
          <p:cNvPr id="3" name="Content Placeholder 2"/>
          <p:cNvSpPr>
            <a:spLocks noGrp="1"/>
          </p:cNvSpPr>
          <p:nvPr>
            <p:ph idx="1"/>
          </p:nvPr>
        </p:nvSpPr>
        <p:spPr>
          <a:xfrm>
            <a:off x="251520" y="1196752"/>
            <a:ext cx="8712968" cy="4896544"/>
          </a:xfrm>
        </p:spPr>
        <p:txBody>
          <a:bodyPr/>
          <a:lstStyle/>
          <a:p>
            <a:r>
              <a:rPr lang="en-GB" sz="2800" dirty="0" smtClean="0"/>
              <a:t>Primary Schools transfer records to Secondary Schools who are responsible for retaining the record </a:t>
            </a:r>
          </a:p>
          <a:p>
            <a:r>
              <a:rPr lang="en-GB" sz="2800" dirty="0" smtClean="0"/>
              <a:t>If a child dies whilst at Primary School, the educational record should be sent to the Records Manager to be archived</a:t>
            </a:r>
          </a:p>
          <a:p>
            <a:r>
              <a:rPr lang="en-GB" sz="2800" dirty="0" smtClean="0"/>
              <a:t>If a child moves school then the record should go to the new school. If the Primary School is not aware of where the pupil has gone then the record should be </a:t>
            </a:r>
            <a:r>
              <a:rPr lang="en-GB" sz="2800" dirty="0"/>
              <a:t>sent to the Records Manager to be archived</a:t>
            </a:r>
          </a:p>
          <a:p>
            <a:endParaRPr lang="en-GB" sz="2800" dirty="0" smtClean="0"/>
          </a:p>
          <a:p>
            <a:pPr marL="0" indent="0">
              <a:buNone/>
            </a:pPr>
            <a:endParaRPr lang="en-GB" sz="3200" dirty="0"/>
          </a:p>
          <a:p>
            <a:endParaRPr lang="en-GB" sz="3200" dirty="0"/>
          </a:p>
        </p:txBody>
      </p:sp>
    </p:spTree>
    <p:extLst>
      <p:ext uri="{BB962C8B-B14F-4D97-AF65-F5344CB8AC3E}">
        <p14:creationId xmlns:p14="http://schemas.microsoft.com/office/powerpoint/2010/main" val="219633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pic>
        <p:nvPicPr>
          <p:cNvPr id="6146" name="Picture 2" descr="C:\Users\barbe02\AppData\Local\Microsoft\Windows\Temporary Internet Files\Content.IE5\5E6EAF67\question-mark[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1412776"/>
            <a:ext cx="4394200" cy="439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306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Paper Free or Paper Lite?</a:t>
            </a:r>
            <a:endParaRPr lang="en-GB" dirty="0"/>
          </a:p>
        </p:txBody>
      </p:sp>
      <p:sp>
        <p:nvSpPr>
          <p:cNvPr id="3" name="Content Placeholder 2"/>
          <p:cNvSpPr>
            <a:spLocks noGrp="1"/>
          </p:cNvSpPr>
          <p:nvPr>
            <p:ph idx="1"/>
          </p:nvPr>
        </p:nvSpPr>
        <p:spPr>
          <a:xfrm>
            <a:off x="251520" y="1196752"/>
            <a:ext cx="8712968" cy="4896544"/>
          </a:xfrm>
        </p:spPr>
        <p:txBody>
          <a:bodyPr/>
          <a:lstStyle/>
          <a:p>
            <a:endParaRPr lang="en-GB" sz="2800" dirty="0" smtClean="0"/>
          </a:p>
          <a:p>
            <a:pPr marL="0" indent="0">
              <a:buNone/>
            </a:pPr>
            <a:endParaRPr lang="en-GB" sz="3200" dirty="0"/>
          </a:p>
          <a:p>
            <a:endParaRPr lang="en-GB"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1412776"/>
            <a:ext cx="3725092" cy="3414668"/>
          </a:xfrm>
          <a:prstGeom prst="rect">
            <a:avLst/>
          </a:prstGeom>
        </p:spPr>
      </p:pic>
      <p:sp>
        <p:nvSpPr>
          <p:cNvPr id="5" name="TextBox 4"/>
          <p:cNvSpPr txBox="1"/>
          <p:nvPr/>
        </p:nvSpPr>
        <p:spPr>
          <a:xfrm>
            <a:off x="467544" y="4581128"/>
            <a:ext cx="8352928" cy="1200329"/>
          </a:xfrm>
          <a:prstGeom prst="rect">
            <a:avLst/>
          </a:prstGeom>
          <a:noFill/>
        </p:spPr>
        <p:txBody>
          <a:bodyPr wrap="square" rtlCol="0">
            <a:spAutoFit/>
          </a:bodyPr>
          <a:lstStyle/>
          <a:p>
            <a:r>
              <a:rPr lang="en-GB" sz="2400" dirty="0" smtClean="0"/>
              <a:t>It is difficult to achieve a completely paper-free environment usually there will be some copy paper documentation for staff to use operationally</a:t>
            </a:r>
            <a:endParaRPr lang="en-GB" sz="2400" dirty="0"/>
          </a:p>
        </p:txBody>
      </p:sp>
    </p:spTree>
    <p:extLst>
      <p:ext uri="{BB962C8B-B14F-4D97-AF65-F5344CB8AC3E}">
        <p14:creationId xmlns:p14="http://schemas.microsoft.com/office/powerpoint/2010/main" val="1737308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Understand Your Objectives</a:t>
            </a:r>
            <a:endParaRPr lang="en-GB" dirty="0"/>
          </a:p>
        </p:txBody>
      </p:sp>
      <p:sp>
        <p:nvSpPr>
          <p:cNvPr id="3" name="Content Placeholder 2"/>
          <p:cNvSpPr>
            <a:spLocks noGrp="1"/>
          </p:cNvSpPr>
          <p:nvPr>
            <p:ph idx="1"/>
          </p:nvPr>
        </p:nvSpPr>
        <p:spPr>
          <a:xfrm>
            <a:off x="251520" y="1196752"/>
            <a:ext cx="8712968" cy="4896544"/>
          </a:xfrm>
        </p:spPr>
        <p:txBody>
          <a:bodyPr/>
          <a:lstStyle/>
          <a:p>
            <a:endParaRPr lang="en-GB" sz="2800" dirty="0" smtClean="0"/>
          </a:p>
          <a:p>
            <a:pPr marL="0" indent="0">
              <a:buNone/>
            </a:pPr>
            <a:endParaRPr lang="en-GB" sz="3200" dirty="0"/>
          </a:p>
          <a:p>
            <a:endParaRPr lang="en-GB" sz="3200" dirty="0"/>
          </a:p>
        </p:txBody>
      </p:sp>
      <p:sp>
        <p:nvSpPr>
          <p:cNvPr id="5" name="TextBox 4"/>
          <p:cNvSpPr txBox="1"/>
          <p:nvPr/>
        </p:nvSpPr>
        <p:spPr>
          <a:xfrm>
            <a:off x="228146" y="1268760"/>
            <a:ext cx="5221729" cy="4493538"/>
          </a:xfrm>
          <a:prstGeom prst="rect">
            <a:avLst/>
          </a:prstGeom>
          <a:noFill/>
        </p:spPr>
        <p:txBody>
          <a:bodyPr wrap="square" rtlCol="0">
            <a:spAutoFit/>
          </a:bodyPr>
          <a:lstStyle/>
          <a:p>
            <a:r>
              <a:rPr lang="en-GB" sz="2600" dirty="0" smtClean="0"/>
              <a:t>The school’s management team needs to understand what their objectives are:</a:t>
            </a:r>
          </a:p>
          <a:p>
            <a:pPr marL="800100" lvl="1" indent="-342900">
              <a:buFont typeface="Arial" panose="020B0604020202020204" pitchFamily="34" charset="0"/>
              <a:buChar char="•"/>
            </a:pPr>
            <a:r>
              <a:rPr lang="en-GB" sz="2600" dirty="0" smtClean="0"/>
              <a:t>To save money</a:t>
            </a:r>
          </a:p>
          <a:p>
            <a:pPr marL="800100" lvl="1" indent="-342900">
              <a:buFont typeface="Arial" panose="020B0604020202020204" pitchFamily="34" charset="0"/>
              <a:buChar char="•"/>
            </a:pPr>
            <a:r>
              <a:rPr lang="en-GB" sz="2600" dirty="0" smtClean="0"/>
              <a:t>To save paper</a:t>
            </a:r>
          </a:p>
          <a:p>
            <a:pPr marL="800100" lvl="1" indent="-342900">
              <a:buFont typeface="Arial" panose="020B0604020202020204" pitchFamily="34" charset="0"/>
              <a:buChar char="•"/>
            </a:pPr>
            <a:r>
              <a:rPr lang="en-GB" sz="2600" dirty="0" smtClean="0"/>
              <a:t>To save space</a:t>
            </a:r>
          </a:p>
          <a:p>
            <a:pPr marL="800100" lvl="1" indent="-342900">
              <a:buFont typeface="Arial" panose="020B0604020202020204" pitchFamily="34" charset="0"/>
              <a:buChar char="•"/>
            </a:pPr>
            <a:r>
              <a:rPr lang="en-GB" sz="2600" dirty="0" smtClean="0"/>
              <a:t>To enhance flexible working</a:t>
            </a:r>
          </a:p>
          <a:p>
            <a:pPr marL="800100" lvl="1" indent="-342900">
              <a:buFont typeface="Arial" panose="020B0604020202020204" pitchFamily="34" charset="0"/>
              <a:buChar char="•"/>
            </a:pPr>
            <a:r>
              <a:rPr lang="en-GB" sz="2600" dirty="0" smtClean="0"/>
              <a:t>To allow collaboration on different documents</a:t>
            </a:r>
          </a:p>
          <a:p>
            <a:pPr marL="800100" lvl="1" indent="-342900">
              <a:buFont typeface="Arial" panose="020B0604020202020204" pitchFamily="34" charset="0"/>
              <a:buChar char="•"/>
            </a:pPr>
            <a:r>
              <a:rPr lang="en-GB" sz="2600" dirty="0" smtClean="0"/>
              <a:t>To ensure there is a “single source of truth”</a:t>
            </a:r>
            <a:endParaRPr lang="en-GB" sz="2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2060848"/>
            <a:ext cx="3116064" cy="2337048"/>
          </a:xfrm>
          <a:prstGeom prst="rect">
            <a:avLst/>
          </a:prstGeom>
        </p:spPr>
      </p:pic>
    </p:spTree>
    <p:extLst>
      <p:ext uri="{BB962C8B-B14F-4D97-AF65-F5344CB8AC3E}">
        <p14:creationId xmlns:p14="http://schemas.microsoft.com/office/powerpoint/2010/main" val="2283936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Capturing Documents</a:t>
            </a:r>
            <a:endParaRPr lang="en-GB" dirty="0"/>
          </a:p>
        </p:txBody>
      </p:sp>
      <p:sp>
        <p:nvSpPr>
          <p:cNvPr id="3" name="Content Placeholder 2"/>
          <p:cNvSpPr>
            <a:spLocks noGrp="1"/>
          </p:cNvSpPr>
          <p:nvPr>
            <p:ph idx="1"/>
          </p:nvPr>
        </p:nvSpPr>
        <p:spPr>
          <a:xfrm>
            <a:off x="251520" y="1196752"/>
            <a:ext cx="8712968" cy="4896544"/>
          </a:xfrm>
        </p:spPr>
        <p:txBody>
          <a:bodyPr/>
          <a:lstStyle/>
          <a:p>
            <a:endParaRPr lang="en-GB" sz="2800" dirty="0" smtClean="0"/>
          </a:p>
          <a:p>
            <a:pPr marL="0" indent="0">
              <a:buNone/>
            </a:pPr>
            <a:endParaRPr lang="en-GB" sz="3200" dirty="0"/>
          </a:p>
          <a:p>
            <a:endParaRPr lang="en-GB" sz="3200" dirty="0"/>
          </a:p>
        </p:txBody>
      </p:sp>
      <p:sp>
        <p:nvSpPr>
          <p:cNvPr id="5" name="TextBox 4"/>
          <p:cNvSpPr txBox="1"/>
          <p:nvPr/>
        </p:nvSpPr>
        <p:spPr>
          <a:xfrm>
            <a:off x="228145" y="1228397"/>
            <a:ext cx="6144055" cy="353943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Size of the scanned image</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Quality of the scanned image</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Legibility of the scanned image</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Legal admissibility of the scanned image</a:t>
            </a:r>
            <a:endParaRPr lang="en-GB"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389" y="1700808"/>
            <a:ext cx="2816313" cy="3168352"/>
          </a:xfrm>
          <a:prstGeom prst="rect">
            <a:avLst/>
          </a:prstGeom>
        </p:spPr>
      </p:pic>
      <p:sp>
        <p:nvSpPr>
          <p:cNvPr id="7" name="TextBox 6"/>
          <p:cNvSpPr txBox="1"/>
          <p:nvPr/>
        </p:nvSpPr>
        <p:spPr>
          <a:xfrm>
            <a:off x="92131" y="5013176"/>
            <a:ext cx="8736342" cy="830997"/>
          </a:xfrm>
          <a:prstGeom prst="rect">
            <a:avLst/>
          </a:prstGeom>
          <a:noFill/>
        </p:spPr>
        <p:txBody>
          <a:bodyPr wrap="square" rtlCol="0">
            <a:spAutoFit/>
          </a:bodyPr>
          <a:lstStyle/>
          <a:p>
            <a:r>
              <a:rPr lang="en-GB" sz="2400" dirty="0" smtClean="0"/>
              <a:t>The requirements will differ depending on whether you are planning to dispose of the paper copies you are scanning</a:t>
            </a:r>
            <a:endParaRPr lang="en-GB" sz="2400" dirty="0"/>
          </a:p>
        </p:txBody>
      </p:sp>
    </p:spTree>
    <p:extLst>
      <p:ext uri="{BB962C8B-B14F-4D97-AF65-F5344CB8AC3E}">
        <p14:creationId xmlns:p14="http://schemas.microsoft.com/office/powerpoint/2010/main" val="3548511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19" y="99860"/>
            <a:ext cx="8229600" cy="844509"/>
          </a:xfrm>
        </p:spPr>
        <p:txBody>
          <a:bodyPr>
            <a:normAutofit/>
          </a:bodyPr>
          <a:lstStyle/>
          <a:p>
            <a:r>
              <a:rPr lang="en-GB" dirty="0" smtClean="0"/>
              <a:t>Retrieving Documents</a:t>
            </a:r>
            <a:endParaRPr lang="en-GB" dirty="0"/>
          </a:p>
        </p:txBody>
      </p:sp>
      <p:sp>
        <p:nvSpPr>
          <p:cNvPr id="3" name="Content Placeholder 2"/>
          <p:cNvSpPr>
            <a:spLocks noGrp="1"/>
          </p:cNvSpPr>
          <p:nvPr>
            <p:ph idx="1"/>
          </p:nvPr>
        </p:nvSpPr>
        <p:spPr>
          <a:xfrm>
            <a:off x="251520" y="1196752"/>
            <a:ext cx="8712968" cy="4896544"/>
          </a:xfrm>
        </p:spPr>
        <p:txBody>
          <a:bodyPr/>
          <a:lstStyle/>
          <a:p>
            <a:endParaRPr lang="en-GB" sz="2800" dirty="0" smtClean="0"/>
          </a:p>
          <a:p>
            <a:pPr marL="0" indent="0">
              <a:buNone/>
            </a:pPr>
            <a:endParaRPr lang="en-GB" sz="3200" dirty="0"/>
          </a:p>
          <a:p>
            <a:endParaRPr lang="en-GB" sz="3200" dirty="0"/>
          </a:p>
        </p:txBody>
      </p:sp>
      <p:sp>
        <p:nvSpPr>
          <p:cNvPr id="5" name="TextBox 4"/>
          <p:cNvSpPr txBox="1"/>
          <p:nvPr/>
        </p:nvSpPr>
        <p:spPr>
          <a:xfrm>
            <a:off x="228145" y="944369"/>
            <a:ext cx="8709745" cy="4401205"/>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Formal file structure or file classification scheme or an EDMS appropriately secured</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File Naming Conventions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Sustainable file formats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Legibility/readability of the image</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Business continuity and back-ups</a:t>
            </a:r>
            <a:endParaRPr lang="en-GB" sz="2800" dirty="0"/>
          </a:p>
        </p:txBody>
      </p:sp>
      <p:sp>
        <p:nvSpPr>
          <p:cNvPr id="7" name="TextBox 6"/>
          <p:cNvSpPr txBox="1"/>
          <p:nvPr/>
        </p:nvSpPr>
        <p:spPr>
          <a:xfrm>
            <a:off x="201548" y="5301208"/>
            <a:ext cx="8736342" cy="830997"/>
          </a:xfrm>
          <a:prstGeom prst="rect">
            <a:avLst/>
          </a:prstGeom>
          <a:noFill/>
        </p:spPr>
        <p:txBody>
          <a:bodyPr wrap="square" rtlCol="0">
            <a:spAutoFit/>
          </a:bodyPr>
          <a:lstStyle/>
          <a:p>
            <a:r>
              <a:rPr lang="en-GB" sz="2400" dirty="0" smtClean="0"/>
              <a:t>If you are planning to dispose of the paper then each image captured must be checked for legibility</a:t>
            </a:r>
            <a:endParaRPr lang="en-GB"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2132856"/>
            <a:ext cx="2592288" cy="2535190"/>
          </a:xfrm>
          <a:prstGeom prst="rect">
            <a:avLst/>
          </a:prstGeom>
        </p:spPr>
      </p:pic>
    </p:spTree>
    <p:extLst>
      <p:ext uri="{BB962C8B-B14F-4D97-AF65-F5344CB8AC3E}">
        <p14:creationId xmlns:p14="http://schemas.microsoft.com/office/powerpoint/2010/main" val="1256157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Records Management</a:t>
            </a:r>
            <a:endParaRPr lang="en-GB" dirty="0"/>
          </a:p>
        </p:txBody>
      </p:sp>
      <p:sp>
        <p:nvSpPr>
          <p:cNvPr id="3" name="Content Placeholder 2"/>
          <p:cNvSpPr>
            <a:spLocks noGrp="1"/>
          </p:cNvSpPr>
          <p:nvPr>
            <p:ph idx="1"/>
          </p:nvPr>
        </p:nvSpPr>
        <p:spPr>
          <a:xfrm>
            <a:off x="179512" y="1412776"/>
            <a:ext cx="7128792" cy="4525963"/>
          </a:xfrm>
        </p:spPr>
        <p:txBody>
          <a:bodyPr/>
          <a:lstStyle/>
          <a:p>
            <a:r>
              <a:rPr lang="en-GB" dirty="0" smtClean="0"/>
              <a:t>Schools need to comply with the Section 46 Code of Practice on Records Management</a:t>
            </a:r>
          </a:p>
          <a:p>
            <a:endParaRPr lang="en-GB" dirty="0"/>
          </a:p>
          <a:p>
            <a:r>
              <a:rPr lang="en-GB" dirty="0" smtClean="0"/>
              <a:t>The larger the school the more formal the process will need to be</a:t>
            </a:r>
          </a:p>
          <a:p>
            <a:endParaRPr lang="en-GB" dirty="0"/>
          </a:p>
          <a:p>
            <a:r>
              <a:rPr lang="en-GB" dirty="0" smtClean="0"/>
              <a:t>Everything you need is in the Information Management Toolkit for Schools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250" y="4365104"/>
            <a:ext cx="2190750" cy="16383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0585" y="1340768"/>
            <a:ext cx="1834515" cy="2449172"/>
          </a:xfrm>
          <a:prstGeom prst="rect">
            <a:avLst/>
          </a:prstGeom>
        </p:spPr>
      </p:pic>
    </p:spTree>
    <p:extLst>
      <p:ext uri="{BB962C8B-B14F-4D97-AF65-F5344CB8AC3E}">
        <p14:creationId xmlns:p14="http://schemas.microsoft.com/office/powerpoint/2010/main" val="2498178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19" y="99860"/>
            <a:ext cx="8229600" cy="844509"/>
          </a:xfrm>
        </p:spPr>
        <p:txBody>
          <a:bodyPr>
            <a:normAutofit/>
          </a:bodyPr>
          <a:lstStyle/>
          <a:p>
            <a:r>
              <a:rPr lang="en-GB" dirty="0" smtClean="0"/>
              <a:t>Document Disposal</a:t>
            </a:r>
            <a:endParaRPr lang="en-GB" dirty="0"/>
          </a:p>
        </p:txBody>
      </p:sp>
      <p:sp>
        <p:nvSpPr>
          <p:cNvPr id="3" name="Content Placeholder 2"/>
          <p:cNvSpPr>
            <a:spLocks noGrp="1"/>
          </p:cNvSpPr>
          <p:nvPr>
            <p:ph idx="1"/>
          </p:nvPr>
        </p:nvSpPr>
        <p:spPr>
          <a:xfrm>
            <a:off x="251520" y="1196752"/>
            <a:ext cx="8712968" cy="4896544"/>
          </a:xfrm>
        </p:spPr>
        <p:txBody>
          <a:bodyPr/>
          <a:lstStyle/>
          <a:p>
            <a:endParaRPr lang="en-GB" sz="2800" dirty="0" smtClean="0"/>
          </a:p>
          <a:p>
            <a:pPr marL="0" indent="0">
              <a:buNone/>
            </a:pPr>
            <a:endParaRPr lang="en-GB" sz="3200" dirty="0"/>
          </a:p>
          <a:p>
            <a:endParaRPr lang="en-GB" sz="3200" dirty="0"/>
          </a:p>
        </p:txBody>
      </p:sp>
      <p:sp>
        <p:nvSpPr>
          <p:cNvPr id="5" name="TextBox 4"/>
          <p:cNvSpPr txBox="1"/>
          <p:nvPr/>
        </p:nvSpPr>
        <p:spPr>
          <a:xfrm>
            <a:off x="228145" y="944369"/>
            <a:ext cx="8520319" cy="2554545"/>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t>File retention/disposal policy</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smtClean="0"/>
              <a:t>There should be routine deletion of files including those which may be held on people’s hard drives</a:t>
            </a:r>
            <a:endParaRPr lang="en-GB"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4107904"/>
            <a:ext cx="4248472" cy="1920716"/>
          </a:xfrm>
          <a:prstGeom prst="rect">
            <a:avLst/>
          </a:prstGeom>
        </p:spPr>
      </p:pic>
    </p:spTree>
    <p:extLst>
      <p:ext uri="{BB962C8B-B14F-4D97-AF65-F5344CB8AC3E}">
        <p14:creationId xmlns:p14="http://schemas.microsoft.com/office/powerpoint/2010/main" val="1378215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pic>
        <p:nvPicPr>
          <p:cNvPr id="6146" name="Picture 2" descr="C:\Users\barbe02\AppData\Local\Microsoft\Windows\Temporary Internet Files\Content.IE5\5E6EAF67\question-mark[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1412776"/>
            <a:ext cx="4394200" cy="439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384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640960" cy="844509"/>
          </a:xfrm>
        </p:spPr>
        <p:txBody>
          <a:bodyPr>
            <a:normAutofit fontScale="90000"/>
          </a:bodyPr>
          <a:lstStyle/>
          <a:p>
            <a:r>
              <a:rPr lang="en-GB" dirty="0" smtClean="0"/>
              <a:t>Records Management and School Closures</a:t>
            </a:r>
            <a:endParaRPr lang="en-GB" dirty="0"/>
          </a:p>
        </p:txBody>
      </p:sp>
      <p:sp>
        <p:nvSpPr>
          <p:cNvPr id="3" name="Content Placeholder 2"/>
          <p:cNvSpPr>
            <a:spLocks noGrp="1"/>
          </p:cNvSpPr>
          <p:nvPr>
            <p:ph idx="1"/>
          </p:nvPr>
        </p:nvSpPr>
        <p:spPr>
          <a:xfrm>
            <a:off x="251520" y="1196752"/>
            <a:ext cx="8712968" cy="4896544"/>
          </a:xfrm>
        </p:spPr>
        <p:txBody>
          <a:bodyPr/>
          <a:lstStyle/>
          <a:p>
            <a:endParaRPr lang="en-GB" sz="2800" dirty="0" smtClean="0"/>
          </a:p>
          <a:p>
            <a:pPr marL="0" indent="0">
              <a:buNone/>
            </a:pPr>
            <a:endParaRPr lang="en-GB" sz="3200" dirty="0"/>
          </a:p>
          <a:p>
            <a:endParaRPr lang="en-GB"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1340768"/>
            <a:ext cx="4953255" cy="4424908"/>
          </a:xfrm>
          <a:prstGeom prst="rect">
            <a:avLst/>
          </a:prstGeom>
        </p:spPr>
      </p:pic>
    </p:spTree>
    <p:extLst>
      <p:ext uri="{BB962C8B-B14F-4D97-AF65-F5344CB8AC3E}">
        <p14:creationId xmlns:p14="http://schemas.microsoft.com/office/powerpoint/2010/main" val="3849744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640960" cy="844509"/>
          </a:xfrm>
        </p:spPr>
        <p:txBody>
          <a:bodyPr>
            <a:normAutofit fontScale="90000"/>
          </a:bodyPr>
          <a:lstStyle/>
          <a:p>
            <a:r>
              <a:rPr lang="en-GB" dirty="0" smtClean="0"/>
              <a:t>Records Management and School Closures</a:t>
            </a:r>
            <a:endParaRPr lang="en-GB" dirty="0"/>
          </a:p>
        </p:txBody>
      </p:sp>
      <p:sp>
        <p:nvSpPr>
          <p:cNvPr id="3" name="Content Placeholder 2"/>
          <p:cNvSpPr>
            <a:spLocks noGrp="1"/>
          </p:cNvSpPr>
          <p:nvPr>
            <p:ph idx="1"/>
          </p:nvPr>
        </p:nvSpPr>
        <p:spPr>
          <a:xfrm>
            <a:off x="251520" y="1196752"/>
            <a:ext cx="8712968" cy="4896544"/>
          </a:xfrm>
        </p:spPr>
        <p:txBody>
          <a:bodyPr/>
          <a:lstStyle/>
          <a:p>
            <a:endParaRPr lang="en-GB" sz="2800" dirty="0" smtClean="0"/>
          </a:p>
          <a:p>
            <a:pPr marL="0" indent="0">
              <a:buNone/>
            </a:pPr>
            <a:endParaRPr lang="en-GB" sz="3200" dirty="0"/>
          </a:p>
          <a:p>
            <a:endParaRPr lang="en-GB" sz="3200" dirty="0"/>
          </a:p>
        </p:txBody>
      </p:sp>
      <p:sp>
        <p:nvSpPr>
          <p:cNvPr id="4" name="TextBox 3"/>
          <p:cNvSpPr txBox="1"/>
          <p:nvPr/>
        </p:nvSpPr>
        <p:spPr>
          <a:xfrm>
            <a:off x="323528" y="1628800"/>
            <a:ext cx="8568952" cy="954107"/>
          </a:xfrm>
          <a:prstGeom prst="rect">
            <a:avLst/>
          </a:prstGeom>
          <a:noFill/>
        </p:spPr>
        <p:txBody>
          <a:bodyPr wrap="square" rtlCol="0">
            <a:spAutoFit/>
          </a:bodyPr>
          <a:lstStyle/>
          <a:p>
            <a:r>
              <a:rPr lang="en-GB" sz="2800" dirty="0" smtClean="0"/>
              <a:t>Closing everything down and preparing for transfer will always take longer than you think it will.</a:t>
            </a:r>
            <a:endParaRPr lang="en-GB"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2852936"/>
            <a:ext cx="4191000" cy="2667000"/>
          </a:xfrm>
          <a:prstGeom prst="rect">
            <a:avLst/>
          </a:prstGeom>
        </p:spPr>
      </p:pic>
    </p:spTree>
    <p:extLst>
      <p:ext uri="{BB962C8B-B14F-4D97-AF65-F5344CB8AC3E}">
        <p14:creationId xmlns:p14="http://schemas.microsoft.com/office/powerpoint/2010/main" val="3895664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640960" cy="844509"/>
          </a:xfrm>
        </p:spPr>
        <p:txBody>
          <a:bodyPr>
            <a:normAutofit fontScale="90000"/>
          </a:bodyPr>
          <a:lstStyle/>
          <a:p>
            <a:r>
              <a:rPr lang="en-GB" dirty="0" smtClean="0"/>
              <a:t>Records Management and School Closures</a:t>
            </a:r>
            <a:br>
              <a:rPr lang="en-GB" dirty="0" smtClean="0"/>
            </a:br>
            <a:endParaRPr lang="en-GB" dirty="0"/>
          </a:p>
        </p:txBody>
      </p:sp>
      <p:sp>
        <p:nvSpPr>
          <p:cNvPr id="3" name="Content Placeholder 2"/>
          <p:cNvSpPr>
            <a:spLocks noGrp="1"/>
          </p:cNvSpPr>
          <p:nvPr>
            <p:ph idx="1"/>
          </p:nvPr>
        </p:nvSpPr>
        <p:spPr>
          <a:xfrm>
            <a:off x="251520" y="1196752"/>
            <a:ext cx="8712968" cy="4896544"/>
          </a:xfrm>
        </p:spPr>
        <p:txBody>
          <a:bodyPr/>
          <a:lstStyle/>
          <a:p>
            <a:endParaRPr lang="en-GB" sz="2800" dirty="0" smtClean="0"/>
          </a:p>
          <a:p>
            <a:pPr marL="0" indent="0">
              <a:buNone/>
            </a:pPr>
            <a:r>
              <a:rPr lang="en-GB" sz="3000" dirty="0" smtClean="0"/>
              <a:t>As soon as notification is received that the school is to be closed, a thorough review of all the records on the premises needs to take place.</a:t>
            </a:r>
          </a:p>
          <a:p>
            <a:pPr lvl="1"/>
            <a:r>
              <a:rPr lang="en-GB" sz="2800" dirty="0" smtClean="0"/>
              <a:t>Identify pupil and other records which need to be transferred to a new establishment</a:t>
            </a:r>
          </a:p>
          <a:p>
            <a:pPr lvl="1"/>
            <a:r>
              <a:rPr lang="en-GB" sz="2800" dirty="0" smtClean="0"/>
              <a:t>Identify records which need to be disposed of</a:t>
            </a:r>
          </a:p>
          <a:p>
            <a:pPr lvl="1"/>
            <a:r>
              <a:rPr lang="en-GB" sz="2800" dirty="0" smtClean="0"/>
              <a:t>Identify records to be archived</a:t>
            </a:r>
            <a:endParaRPr lang="en-GB" sz="2800" dirty="0"/>
          </a:p>
          <a:p>
            <a:endParaRPr lang="en-GB" sz="3200" dirty="0"/>
          </a:p>
        </p:txBody>
      </p:sp>
    </p:spTree>
    <p:extLst>
      <p:ext uri="{BB962C8B-B14F-4D97-AF65-F5344CB8AC3E}">
        <p14:creationId xmlns:p14="http://schemas.microsoft.com/office/powerpoint/2010/main" val="1301554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3861048"/>
            <a:ext cx="4012672" cy="2676699"/>
          </a:xfrm>
          <a:prstGeom prst="rect">
            <a:avLst/>
          </a:prstGeom>
        </p:spPr>
      </p:pic>
      <p:sp>
        <p:nvSpPr>
          <p:cNvPr id="2" name="Title 1"/>
          <p:cNvSpPr>
            <a:spLocks noGrp="1"/>
          </p:cNvSpPr>
          <p:nvPr>
            <p:ph type="title"/>
          </p:nvPr>
        </p:nvSpPr>
        <p:spPr>
          <a:xfrm>
            <a:off x="323528" y="404664"/>
            <a:ext cx="8640960" cy="844509"/>
          </a:xfrm>
        </p:spPr>
        <p:txBody>
          <a:bodyPr>
            <a:normAutofit fontScale="90000"/>
          </a:bodyPr>
          <a:lstStyle/>
          <a:p>
            <a:r>
              <a:rPr lang="en-GB" dirty="0" smtClean="0"/>
              <a:t>Records Management and School Closures</a:t>
            </a:r>
            <a:br>
              <a:rPr lang="en-GB" dirty="0" smtClean="0"/>
            </a:br>
            <a:endParaRPr lang="en-GB" dirty="0"/>
          </a:p>
        </p:txBody>
      </p:sp>
      <p:sp>
        <p:nvSpPr>
          <p:cNvPr id="3" name="Content Placeholder 2"/>
          <p:cNvSpPr>
            <a:spLocks noGrp="1"/>
          </p:cNvSpPr>
          <p:nvPr>
            <p:ph idx="1"/>
          </p:nvPr>
        </p:nvSpPr>
        <p:spPr>
          <a:xfrm>
            <a:off x="251520" y="1196752"/>
            <a:ext cx="8712968" cy="4896544"/>
          </a:xfrm>
        </p:spPr>
        <p:txBody>
          <a:bodyPr/>
          <a:lstStyle/>
          <a:p>
            <a:pPr marL="457200" lvl="1" indent="0">
              <a:buNone/>
            </a:pPr>
            <a:r>
              <a:rPr lang="en-GB" sz="3200" dirty="0" smtClean="0"/>
              <a:t>Once pupil records have been identified create a schedule of transfer </a:t>
            </a:r>
          </a:p>
          <a:p>
            <a:pPr marL="457200" lvl="1" indent="0">
              <a:buNone/>
            </a:pPr>
            <a:endParaRPr lang="en-GB" sz="3200" dirty="0"/>
          </a:p>
          <a:p>
            <a:pPr marL="457200" lvl="1" indent="0">
              <a:buNone/>
            </a:pPr>
            <a:r>
              <a:rPr lang="en-GB" sz="3200" dirty="0" smtClean="0"/>
              <a:t>Schedule the date for transferring the records and arrange the handover</a:t>
            </a:r>
          </a:p>
          <a:p>
            <a:pPr marL="457200" lvl="1" indent="0">
              <a:buNone/>
            </a:pPr>
            <a:endParaRPr lang="en-GB" sz="3600" dirty="0"/>
          </a:p>
          <a:p>
            <a:pPr marL="457200" lvl="1" indent="0">
              <a:buNone/>
            </a:pPr>
            <a:endParaRPr lang="en-GB" sz="3600" dirty="0" smtClean="0"/>
          </a:p>
          <a:p>
            <a:pPr marL="457200" lvl="1" indent="0">
              <a:buNone/>
            </a:pPr>
            <a:endParaRPr lang="en-GB" sz="3600" dirty="0"/>
          </a:p>
          <a:p>
            <a:pPr marL="457200" lvl="1" indent="0">
              <a:buNone/>
            </a:pPr>
            <a:endParaRPr lang="en-GB" sz="3600" dirty="0" smtClean="0"/>
          </a:p>
          <a:p>
            <a:endParaRPr lang="en-GB" sz="3600" dirty="0" smtClean="0"/>
          </a:p>
          <a:p>
            <a:endParaRPr lang="en-GB" sz="3600" dirty="0"/>
          </a:p>
        </p:txBody>
      </p:sp>
    </p:spTree>
    <p:extLst>
      <p:ext uri="{BB962C8B-B14F-4D97-AF65-F5344CB8AC3E}">
        <p14:creationId xmlns:p14="http://schemas.microsoft.com/office/powerpoint/2010/main" val="578272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3717032"/>
            <a:ext cx="4838700" cy="2133600"/>
          </a:xfrm>
        </p:spPr>
      </p:pic>
      <p:sp>
        <p:nvSpPr>
          <p:cNvPr id="2" name="Title 1"/>
          <p:cNvSpPr>
            <a:spLocks noGrp="1"/>
          </p:cNvSpPr>
          <p:nvPr>
            <p:ph type="title"/>
          </p:nvPr>
        </p:nvSpPr>
        <p:spPr>
          <a:xfrm>
            <a:off x="323528" y="404664"/>
            <a:ext cx="8640960" cy="844509"/>
          </a:xfrm>
        </p:spPr>
        <p:txBody>
          <a:bodyPr>
            <a:normAutofit fontScale="90000"/>
          </a:bodyPr>
          <a:lstStyle/>
          <a:p>
            <a:r>
              <a:rPr lang="en-GB" dirty="0" smtClean="0"/>
              <a:t>Records Management and School Closures</a:t>
            </a:r>
            <a:br>
              <a:rPr lang="en-GB" dirty="0" smtClean="0"/>
            </a:br>
            <a:endParaRPr lang="en-GB" dirty="0"/>
          </a:p>
        </p:txBody>
      </p:sp>
      <p:sp>
        <p:nvSpPr>
          <p:cNvPr id="7" name="TextBox 6"/>
          <p:cNvSpPr txBox="1"/>
          <p:nvPr/>
        </p:nvSpPr>
        <p:spPr>
          <a:xfrm>
            <a:off x="251520" y="1340768"/>
            <a:ext cx="8568952" cy="2308324"/>
          </a:xfrm>
          <a:prstGeom prst="rect">
            <a:avLst/>
          </a:prstGeom>
          <a:noFill/>
        </p:spPr>
        <p:txBody>
          <a:bodyPr wrap="square" rtlCol="0">
            <a:spAutoFit/>
          </a:bodyPr>
          <a:lstStyle/>
          <a:p>
            <a:r>
              <a:rPr lang="en-GB" sz="2400" dirty="0" smtClean="0"/>
              <a:t>Using the retention schedule identify all the records which can be securely disposed of.</a:t>
            </a:r>
          </a:p>
          <a:p>
            <a:endParaRPr lang="en-GB" sz="2400" dirty="0"/>
          </a:p>
          <a:p>
            <a:r>
              <a:rPr lang="en-GB" sz="2400" dirty="0" smtClean="0"/>
              <a:t>Make a schedule of the records which are being destroyed</a:t>
            </a:r>
          </a:p>
          <a:p>
            <a:endParaRPr lang="en-GB" sz="2400" dirty="0"/>
          </a:p>
          <a:p>
            <a:r>
              <a:rPr lang="en-GB" sz="2400" dirty="0" smtClean="0"/>
              <a:t>Arrange for secure destruction of the records.</a:t>
            </a:r>
            <a:endParaRPr lang="en-GB" sz="2400" dirty="0"/>
          </a:p>
        </p:txBody>
      </p:sp>
    </p:spTree>
    <p:extLst>
      <p:ext uri="{BB962C8B-B14F-4D97-AF65-F5344CB8AC3E}">
        <p14:creationId xmlns:p14="http://schemas.microsoft.com/office/powerpoint/2010/main" val="1590903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640960" cy="844509"/>
          </a:xfrm>
        </p:spPr>
        <p:txBody>
          <a:bodyPr>
            <a:normAutofit fontScale="90000"/>
          </a:bodyPr>
          <a:lstStyle/>
          <a:p>
            <a:r>
              <a:rPr lang="en-GB" dirty="0" smtClean="0"/>
              <a:t>Records Management and School Closures</a:t>
            </a:r>
            <a:br>
              <a:rPr lang="en-GB" dirty="0" smtClean="0"/>
            </a:br>
            <a:endParaRPr lang="en-GB" dirty="0"/>
          </a:p>
        </p:txBody>
      </p:sp>
      <p:sp>
        <p:nvSpPr>
          <p:cNvPr id="7" name="TextBox 6"/>
          <p:cNvSpPr txBox="1"/>
          <p:nvPr/>
        </p:nvSpPr>
        <p:spPr>
          <a:xfrm>
            <a:off x="239796" y="980728"/>
            <a:ext cx="5844371" cy="5632311"/>
          </a:xfrm>
          <a:prstGeom prst="rect">
            <a:avLst/>
          </a:prstGeom>
          <a:noFill/>
        </p:spPr>
        <p:txBody>
          <a:bodyPr wrap="square" rtlCol="0">
            <a:spAutoFit/>
          </a:bodyPr>
          <a:lstStyle/>
          <a:p>
            <a:r>
              <a:rPr lang="en-GB" sz="2400" dirty="0" smtClean="0"/>
              <a:t>Using the retention schedule identify all the records which need to be retained but which should not be transferred to any new organization.</a:t>
            </a:r>
          </a:p>
          <a:p>
            <a:endParaRPr lang="en-GB" sz="2400" dirty="0"/>
          </a:p>
          <a:p>
            <a:r>
              <a:rPr lang="en-GB" sz="2400" dirty="0" smtClean="0"/>
              <a:t>It is the local authority’s responsibility to maintain these records until the end of their statutory retention period.</a:t>
            </a:r>
          </a:p>
          <a:p>
            <a:endParaRPr lang="en-GB" sz="2400" dirty="0"/>
          </a:p>
          <a:p>
            <a:r>
              <a:rPr lang="en-GB" sz="2400" dirty="0" smtClean="0"/>
              <a:t>Liaise with the Records Management Service to transfer physical records</a:t>
            </a:r>
          </a:p>
          <a:p>
            <a:endParaRPr lang="en-GB" sz="2400" dirty="0"/>
          </a:p>
          <a:p>
            <a:r>
              <a:rPr lang="en-GB" sz="2400" dirty="0" smtClean="0"/>
              <a:t>You may need to seek advice about archiving electronic records</a:t>
            </a:r>
          </a:p>
          <a:p>
            <a:endParaRPr lang="en-GB"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34664" y="2348880"/>
            <a:ext cx="2973949" cy="2004183"/>
          </a:xfrm>
        </p:spPr>
      </p:pic>
    </p:spTree>
    <p:extLst>
      <p:ext uri="{BB962C8B-B14F-4D97-AF65-F5344CB8AC3E}">
        <p14:creationId xmlns:p14="http://schemas.microsoft.com/office/powerpoint/2010/main" val="1986565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Don’t Leave it To The Last Minute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1916832"/>
            <a:ext cx="5457879" cy="3312368"/>
          </a:xfrm>
        </p:spPr>
      </p:pic>
    </p:spTree>
    <p:extLst>
      <p:ext uri="{BB962C8B-B14F-4D97-AF65-F5344CB8AC3E}">
        <p14:creationId xmlns:p14="http://schemas.microsoft.com/office/powerpoint/2010/main" val="4554197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pic>
        <p:nvPicPr>
          <p:cNvPr id="6146" name="Picture 2" descr="C:\Users\barbe02\AppData\Local\Microsoft\Windows\Temporary Internet Files\Content.IE5\5E6EAF67\question-mark[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1412776"/>
            <a:ext cx="4394200" cy="439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419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Records Management Policy</a:t>
            </a:r>
            <a:endParaRPr lang="en-GB" dirty="0"/>
          </a:p>
        </p:txBody>
      </p:sp>
      <p:sp>
        <p:nvSpPr>
          <p:cNvPr id="3" name="Content Placeholder 2"/>
          <p:cNvSpPr>
            <a:spLocks noGrp="1"/>
          </p:cNvSpPr>
          <p:nvPr>
            <p:ph idx="1"/>
          </p:nvPr>
        </p:nvSpPr>
        <p:spPr>
          <a:xfrm>
            <a:off x="107504" y="1340768"/>
            <a:ext cx="6347048" cy="4525963"/>
          </a:xfrm>
        </p:spPr>
        <p:txBody>
          <a:bodyPr/>
          <a:lstStyle/>
          <a:p>
            <a:r>
              <a:rPr lang="en-GB" dirty="0" smtClean="0"/>
              <a:t>Sample Records Management Policy can be found in Appendix A of the IM Toolkit for Schools</a:t>
            </a:r>
          </a:p>
          <a:p>
            <a:endParaRPr lang="en-GB" dirty="0"/>
          </a:p>
          <a:p>
            <a:pPr lvl="1"/>
            <a:r>
              <a:rPr lang="en-GB" dirty="0" smtClean="0"/>
              <a:t>It can be amended to suit the school’s requirements</a:t>
            </a:r>
          </a:p>
          <a:p>
            <a:pPr lvl="1"/>
            <a:endParaRPr lang="en-GB" dirty="0" smtClean="0"/>
          </a:p>
          <a:p>
            <a:pPr lvl="1"/>
            <a:r>
              <a:rPr lang="en-GB" dirty="0" smtClean="0"/>
              <a:t>Needs senior management approval</a:t>
            </a:r>
          </a:p>
          <a:p>
            <a:pPr lvl="1"/>
            <a:endParaRPr lang="en-GB" dirty="0" smtClean="0"/>
          </a:p>
          <a:p>
            <a:pPr lvl="1"/>
            <a:r>
              <a:rPr lang="en-GB" dirty="0" smtClean="0"/>
              <a:t>Should be reviewed annually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7006" y="3933056"/>
            <a:ext cx="3139991" cy="2160240"/>
          </a:xfrm>
          <a:prstGeom prst="rect">
            <a:avLst/>
          </a:prstGeom>
        </p:spPr>
      </p:pic>
    </p:spTree>
    <p:extLst>
      <p:ext uri="{BB962C8B-B14F-4D97-AF65-F5344CB8AC3E}">
        <p14:creationId xmlns:p14="http://schemas.microsoft.com/office/powerpoint/2010/main" val="917801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Organisational Requirements</a:t>
            </a:r>
            <a:endParaRPr lang="en-GB" dirty="0"/>
          </a:p>
        </p:txBody>
      </p:sp>
      <p:sp>
        <p:nvSpPr>
          <p:cNvPr id="3" name="Content Placeholder 2"/>
          <p:cNvSpPr>
            <a:spLocks noGrp="1"/>
          </p:cNvSpPr>
          <p:nvPr>
            <p:ph idx="1"/>
          </p:nvPr>
        </p:nvSpPr>
        <p:spPr>
          <a:xfrm>
            <a:off x="179512" y="1412776"/>
            <a:ext cx="6275040" cy="4525963"/>
          </a:xfrm>
        </p:spPr>
        <p:txBody>
          <a:bodyPr/>
          <a:lstStyle/>
          <a:p>
            <a:r>
              <a:rPr lang="en-GB" dirty="0" smtClean="0"/>
              <a:t>Section 46 Code lays out organisational requirements.</a:t>
            </a:r>
          </a:p>
          <a:p>
            <a:endParaRPr lang="en-GB" dirty="0"/>
          </a:p>
          <a:p>
            <a:r>
              <a:rPr lang="en-GB" dirty="0" smtClean="0"/>
              <a:t>Requirements are laid on pp2-3 of the IM Toolkit for Schools</a:t>
            </a:r>
          </a:p>
          <a:p>
            <a:endParaRPr lang="en-GB" dirty="0"/>
          </a:p>
          <a:p>
            <a:pPr marL="0" indent="0">
              <a:buNone/>
            </a:pPr>
            <a:r>
              <a:rPr lang="en-GB" dirty="0" smtClean="0"/>
              <a:t>Smaller schools may find that they don’t need the same level of organisational structure as larger schools or federations will</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809" y="2204864"/>
            <a:ext cx="2537749" cy="2413620"/>
          </a:xfrm>
          <a:prstGeom prst="rect">
            <a:avLst/>
          </a:prstGeom>
        </p:spPr>
      </p:pic>
    </p:spTree>
    <p:extLst>
      <p:ext uri="{BB962C8B-B14F-4D97-AF65-F5344CB8AC3E}">
        <p14:creationId xmlns:p14="http://schemas.microsoft.com/office/powerpoint/2010/main" val="1338247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Organisational Requirements</a:t>
            </a:r>
            <a:br>
              <a:rPr lang="en-GB" dirty="0" smtClean="0"/>
            </a:br>
            <a:r>
              <a:rPr lang="en-GB" dirty="0" smtClean="0"/>
              <a:t>Summary</a:t>
            </a:r>
            <a:endParaRPr lang="en-GB" dirty="0"/>
          </a:p>
        </p:txBody>
      </p:sp>
      <p:sp>
        <p:nvSpPr>
          <p:cNvPr id="3" name="Content Placeholder 2"/>
          <p:cNvSpPr>
            <a:spLocks noGrp="1"/>
          </p:cNvSpPr>
          <p:nvPr>
            <p:ph idx="1"/>
          </p:nvPr>
        </p:nvSpPr>
        <p:spPr/>
        <p:txBody>
          <a:bodyPr/>
          <a:lstStyle/>
          <a:p>
            <a:r>
              <a:rPr lang="en-GB" dirty="0" smtClean="0"/>
              <a:t>Recognition of records management as a core corporate function (4.1)</a:t>
            </a:r>
          </a:p>
          <a:p>
            <a:r>
              <a:rPr lang="en-GB" dirty="0" smtClean="0"/>
              <a:t>Inclusion of records and information management in the school’s risk management framework (4.2)</a:t>
            </a:r>
          </a:p>
          <a:p>
            <a:r>
              <a:rPr lang="en-GB" dirty="0" smtClean="0"/>
              <a:t>A governance framework that includes defined roles and lines of responsibility (4.3)</a:t>
            </a:r>
          </a:p>
          <a:p>
            <a:r>
              <a:rPr lang="en-GB" dirty="0" smtClean="0"/>
              <a:t>Clearly defined instructions, applying to staff at all levels in the school to create, keep and manage records (4.4)</a:t>
            </a:r>
            <a:endParaRPr lang="en-GB" dirty="0"/>
          </a:p>
        </p:txBody>
      </p:sp>
    </p:spTree>
    <p:extLst>
      <p:ext uri="{BB962C8B-B14F-4D97-AF65-F5344CB8AC3E}">
        <p14:creationId xmlns:p14="http://schemas.microsoft.com/office/powerpoint/2010/main" val="1469168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Organisational Requirements</a:t>
            </a:r>
            <a:br>
              <a:rPr lang="en-GB" dirty="0" smtClean="0"/>
            </a:br>
            <a:r>
              <a:rPr lang="en-GB" dirty="0" smtClean="0"/>
              <a:t>Summary</a:t>
            </a:r>
            <a:endParaRPr lang="en-GB" dirty="0"/>
          </a:p>
        </p:txBody>
      </p:sp>
      <p:sp>
        <p:nvSpPr>
          <p:cNvPr id="3" name="Content Placeholder 2"/>
          <p:cNvSpPr>
            <a:spLocks noGrp="1"/>
          </p:cNvSpPr>
          <p:nvPr>
            <p:ph idx="1"/>
          </p:nvPr>
        </p:nvSpPr>
        <p:spPr/>
        <p:txBody>
          <a:bodyPr/>
          <a:lstStyle/>
          <a:p>
            <a:r>
              <a:rPr lang="en-GB" dirty="0"/>
              <a:t>Identification of information and business systems that hold records and provision of the resources needed to maintain and protect the integrity of those systems and the information they </a:t>
            </a:r>
            <a:r>
              <a:rPr lang="en-GB" dirty="0" smtClean="0"/>
              <a:t>contain (4.5)</a:t>
            </a:r>
          </a:p>
          <a:p>
            <a:r>
              <a:rPr lang="en-GB" dirty="0"/>
              <a:t>Consideration of records management issues when planning or implementing ICT systems, when extending staff access to new technologies and during re-structuring or major changes to the </a:t>
            </a:r>
            <a:r>
              <a:rPr lang="en-GB" dirty="0" smtClean="0"/>
              <a:t>authority (4.6)</a:t>
            </a:r>
            <a:endParaRPr lang="en-GB" dirty="0"/>
          </a:p>
        </p:txBody>
      </p:sp>
    </p:spTree>
    <p:extLst>
      <p:ext uri="{BB962C8B-B14F-4D97-AF65-F5344CB8AC3E}">
        <p14:creationId xmlns:p14="http://schemas.microsoft.com/office/powerpoint/2010/main" val="1515452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Organisational Requirements</a:t>
            </a:r>
            <a:br>
              <a:rPr lang="en-GB" dirty="0" smtClean="0"/>
            </a:br>
            <a:r>
              <a:rPr lang="en-GB" dirty="0" smtClean="0"/>
              <a:t>Summary</a:t>
            </a:r>
            <a:endParaRPr lang="en-GB" dirty="0"/>
          </a:p>
        </p:txBody>
      </p:sp>
      <p:sp>
        <p:nvSpPr>
          <p:cNvPr id="3" name="Content Placeholder 2"/>
          <p:cNvSpPr>
            <a:spLocks noGrp="1"/>
          </p:cNvSpPr>
          <p:nvPr>
            <p:ph idx="1"/>
          </p:nvPr>
        </p:nvSpPr>
        <p:spPr/>
        <p:txBody>
          <a:bodyPr/>
          <a:lstStyle/>
          <a:p>
            <a:r>
              <a:rPr lang="en-GB" dirty="0"/>
              <a:t>Induction and other training to ensure that all staff are aware of the school’s records management policies, standards, procedures and guidelines and understand their personal responsibilities</a:t>
            </a:r>
            <a:r>
              <a:rPr lang="en-GB" dirty="0" smtClean="0"/>
              <a:t>. (4.7)</a:t>
            </a:r>
          </a:p>
          <a:p>
            <a:r>
              <a:rPr lang="en-GB" dirty="0"/>
              <a:t>An agreed programme for managing records in accordance with this part of the </a:t>
            </a:r>
            <a:r>
              <a:rPr lang="en-GB" dirty="0" smtClean="0"/>
              <a:t>Code (4.8)</a:t>
            </a:r>
          </a:p>
          <a:p>
            <a:r>
              <a:rPr lang="en-GB" dirty="0"/>
              <a:t>Provision of the financial and other resources required to achieve agreed objectives in the records management </a:t>
            </a:r>
            <a:r>
              <a:rPr lang="en-GB" dirty="0" smtClean="0"/>
              <a:t>programme (4.9)</a:t>
            </a:r>
            <a:endParaRPr lang="en-GB" dirty="0"/>
          </a:p>
        </p:txBody>
      </p:sp>
    </p:spTree>
    <p:extLst>
      <p:ext uri="{BB962C8B-B14F-4D97-AF65-F5344CB8AC3E}">
        <p14:creationId xmlns:p14="http://schemas.microsoft.com/office/powerpoint/2010/main" val="404214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Records Storage</a:t>
            </a:r>
            <a:endParaRPr lang="en-GB" dirty="0"/>
          </a:p>
        </p:txBody>
      </p:sp>
      <p:sp>
        <p:nvSpPr>
          <p:cNvPr id="3" name="Content Placeholder 2"/>
          <p:cNvSpPr>
            <a:spLocks noGrp="1"/>
          </p:cNvSpPr>
          <p:nvPr>
            <p:ph idx="1"/>
          </p:nvPr>
        </p:nvSpPr>
        <p:spPr/>
        <p:txBody>
          <a:bodyPr/>
          <a:lstStyle/>
          <a:p>
            <a:r>
              <a:rPr lang="en-GB" dirty="0"/>
              <a:t>Records (whether physical or electronic) must be managed to ensure that they cannot be lost, damaged or destroyed. This will usually involve the purchase of high quality storage equipment. It may not always be necessary to store non-core records in the same high quality storage</a:t>
            </a:r>
            <a:r>
              <a:rPr lang="en-GB" dirty="0" smtClean="0"/>
              <a:t>. (section 5.5)</a:t>
            </a:r>
          </a:p>
          <a:p>
            <a:endParaRPr lang="en-GB" dirty="0"/>
          </a:p>
          <a:p>
            <a:pPr lvl="1"/>
            <a:r>
              <a:rPr lang="en-GB" dirty="0" smtClean="0"/>
              <a:t>Key action is to identify which records are principal copies and which are non-core records</a:t>
            </a:r>
            <a:endParaRPr lang="en-GB" dirty="0"/>
          </a:p>
        </p:txBody>
      </p:sp>
    </p:spTree>
    <p:extLst>
      <p:ext uri="{BB962C8B-B14F-4D97-AF65-F5344CB8AC3E}">
        <p14:creationId xmlns:p14="http://schemas.microsoft.com/office/powerpoint/2010/main" val="1101562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Information Security</a:t>
            </a:r>
            <a:endParaRPr lang="en-GB" dirty="0"/>
          </a:p>
        </p:txBody>
      </p:sp>
      <p:sp>
        <p:nvSpPr>
          <p:cNvPr id="3" name="Content Placeholder 2"/>
          <p:cNvSpPr>
            <a:spLocks noGrp="1"/>
          </p:cNvSpPr>
          <p:nvPr>
            <p:ph idx="1"/>
          </p:nvPr>
        </p:nvSpPr>
        <p:spPr/>
        <p:txBody>
          <a:bodyPr/>
          <a:lstStyle/>
          <a:p>
            <a:r>
              <a:rPr lang="en-GB" sz="1800" dirty="0"/>
              <a:t>Schools do not need to have a protective marking scheme, however, identifying and marking records which contain sensitive information can be useful. The protective marking can be recorded in the Information Asset Register and will give members of staff an indication of how sensitive records are</a:t>
            </a:r>
            <a:r>
              <a:rPr lang="en-GB" sz="1800" dirty="0" smtClean="0"/>
              <a:t>. [section 5.3]</a:t>
            </a:r>
            <a:endParaRPr lang="en-GB" sz="1800" dirty="0"/>
          </a:p>
          <a:p>
            <a:pPr marL="0" indent="0">
              <a:buNone/>
            </a:pPr>
            <a:r>
              <a:rPr lang="en-GB" sz="1800" dirty="0"/>
              <a:t> </a:t>
            </a:r>
          </a:p>
          <a:p>
            <a:r>
              <a:rPr lang="en-GB" sz="1800" dirty="0"/>
              <a:t>A possible protective marking scheme could be as follows:</a:t>
            </a:r>
          </a:p>
          <a:p>
            <a:pPr marL="0" indent="0">
              <a:buNone/>
            </a:pPr>
            <a:r>
              <a:rPr lang="en-GB" sz="1800" dirty="0"/>
              <a:t> </a:t>
            </a:r>
          </a:p>
          <a:p>
            <a:r>
              <a:rPr lang="en-GB" sz="1800" b="1" dirty="0"/>
              <a:t>NOT PROTECTIVELY MARKED</a:t>
            </a:r>
            <a:endParaRPr lang="en-GB" sz="1800" dirty="0"/>
          </a:p>
          <a:p>
            <a:r>
              <a:rPr lang="en-GB" sz="1800" dirty="0"/>
              <a:t>All information which could be disclosed</a:t>
            </a:r>
          </a:p>
          <a:p>
            <a:r>
              <a:rPr lang="en-GB" sz="1800" b="1" dirty="0"/>
              <a:t>OFFICIAL </a:t>
            </a:r>
            <a:endParaRPr lang="en-GB" sz="1800" dirty="0"/>
          </a:p>
          <a:p>
            <a:r>
              <a:rPr lang="en-GB" sz="1800" dirty="0"/>
              <a:t>All information which is politically and commercially sensitive</a:t>
            </a:r>
          </a:p>
          <a:p>
            <a:r>
              <a:rPr lang="en-GB" sz="1800" b="1" dirty="0"/>
              <a:t>OFFICIAL SENSITIVE</a:t>
            </a:r>
            <a:endParaRPr lang="en-GB" sz="1800" dirty="0"/>
          </a:p>
          <a:p>
            <a:r>
              <a:rPr lang="en-GB" sz="1800" dirty="0"/>
              <a:t>All information which contains personal/sensitive personal data</a:t>
            </a:r>
          </a:p>
        </p:txBody>
      </p:sp>
    </p:spTree>
    <p:extLst>
      <p:ext uri="{BB962C8B-B14F-4D97-AF65-F5344CB8AC3E}">
        <p14:creationId xmlns:p14="http://schemas.microsoft.com/office/powerpoint/2010/main" val="349347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Environmental_x0020_performance_x0020_grouping xmlns="d3c5681a-6188-4afd-8047-4b7024f49c9f">Not applicable</Environmental_x0020_performance_x0020_grouping>
    <Category xmlns="d3c5681a-6188-4afd-8047-4b7024f49c9f">Communication</Category>
    <Ways_x0020_of_x0020_working xmlns="d3c5681a-6188-4afd-8047-4b7024f49c9f">true</Ways_x0020_of_x0020_working>
    <ContentOwner xmlns="b607a442-3a8b-46cb-8183-2bec4a9e324b">
      <UserInfo>
        <DisplayName>Oliphant, Lisa - ST HR</DisplayName>
        <AccountId>204</AccountId>
        <AccountType/>
      </UserInfo>
    </ContentOwner>
    <Sub_x0020_category xmlns="d3c5681a-6188-4afd-8047-4b7024f49c9f">Not applicable</Sub_x0020_category>
    <PublishingExpirationDate xmlns="http://schemas.microsoft.com/sharepoint/v3" xsi:nil="true"/>
    <Directorate xmlns="d3c5681a-6188-4afd-8047-4b7024f49c9f">All</Directorate>
    <PublishingStartDate xmlns="http://schemas.microsoft.com/sharepoint/v3" xsi:nil="true"/>
    <_dlc_DocId xmlns="b607a442-3a8b-46cb-8183-2bec4a9e324b">HDA2S5J67HAM-54-1083</_dlc_DocId>
    <_dlc_DocIdUrl xmlns="b607a442-3a8b-46cb-8183-2bec4a9e324b">
      <Url>http://knet/ourcouncil/_layouts/DocIdRedir.aspx?ID=HDA2S5J67HAM-54-1083</Url>
      <Description>HDA2S5J67HAM-54-1083</Description>
    </_dlc_DocIdUrl>
  </documentManagement>
</p:properties>
</file>

<file path=customXml/item5.xml><?xml version="1.0" encoding="utf-8"?>
<?mso-contentType ?>
<SharedContentType xmlns="Microsoft.SharePoint.Taxonomy.ContentTypeSync" SourceId="ca912827-bae3-40cb-8146-7920e969c222" ContentTypeId="0x0101" PreviousValue="false"/>
</file>

<file path=customXml/item6.xml><?xml version="1.0" encoding="utf-8"?>
<ct:contentTypeSchema xmlns:ct="http://schemas.microsoft.com/office/2006/metadata/contentType" xmlns:ma="http://schemas.microsoft.com/office/2006/metadata/properties/metaAttributes" ct:_="" ma:_="" ma:contentTypeName="Document" ma:contentTypeID="0x010100D42229A364E9FC4EBDE1546DFF3D65AD" ma:contentTypeVersion="13" ma:contentTypeDescription="Create a new document." ma:contentTypeScope="" ma:versionID="d732efd316f95fe5e19823f5b6b15da5">
  <xsd:schema xmlns:xsd="http://www.w3.org/2001/XMLSchema" xmlns:xs="http://www.w3.org/2001/XMLSchema" xmlns:p="http://schemas.microsoft.com/office/2006/metadata/properties" xmlns:ns1="http://schemas.microsoft.com/sharepoint/v3" xmlns:ns2="d3c5681a-6188-4afd-8047-4b7024f49c9f" xmlns:ns3="b607a442-3a8b-46cb-8183-2bec4a9e324b" targetNamespace="http://schemas.microsoft.com/office/2006/metadata/properties" ma:root="true" ma:fieldsID="5459b438365d8fc2aed965c2dd6ceafd" ns1:_="" ns2:_="" ns3:_="">
    <xsd:import namespace="http://schemas.microsoft.com/sharepoint/v3"/>
    <xsd:import namespace="d3c5681a-6188-4afd-8047-4b7024f49c9f"/>
    <xsd:import namespace="b607a442-3a8b-46cb-8183-2bec4a9e324b"/>
    <xsd:element name="properties">
      <xsd:complexType>
        <xsd:sequence>
          <xsd:element name="documentManagement">
            <xsd:complexType>
              <xsd:all>
                <xsd:element ref="ns1:PublishingStartDate" minOccurs="0"/>
                <xsd:element ref="ns1:PublishingExpirationDate" minOccurs="0"/>
                <xsd:element ref="ns2:Directorate"/>
                <xsd:element ref="ns2:Ways_x0020_of_x0020_working" minOccurs="0"/>
                <xsd:element ref="ns2:Category" minOccurs="0"/>
                <xsd:element ref="ns3:_dlc_DocId" minOccurs="0"/>
                <xsd:element ref="ns3:_dlc_DocIdUrl" minOccurs="0"/>
                <xsd:element ref="ns3:_dlc_DocIdPersistId" minOccurs="0"/>
                <xsd:element ref="ns2:Environmental_x0020_performance_x0020_grouping" minOccurs="0"/>
                <xsd:element ref="ns3:ContentOwner"/>
                <xsd:element ref="ns2:Sub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c5681a-6188-4afd-8047-4b7024f49c9f" elementFormDefault="qualified">
    <xsd:import namespace="http://schemas.microsoft.com/office/2006/documentManagement/types"/>
    <xsd:import namespace="http://schemas.microsoft.com/office/infopath/2007/PartnerControls"/>
    <xsd:element name="Directorate" ma:index="10" ma:displayName="New directorate" ma:default="All" ma:format="Dropdown" ma:internalName="Directorate">
      <xsd:simpleType>
        <xsd:restriction base="dms:Choice">
          <xsd:enumeration value="All"/>
          <xsd:enumeration value="Social Care Health and Wellbeing"/>
          <xsd:enumeration value="Education and Young People Services"/>
          <xsd:enumeration value="Growth Environment and Transport"/>
          <xsd:enumeration value="Strategic and Corporate Services"/>
        </xsd:restriction>
      </xsd:simpleType>
    </xsd:element>
    <xsd:element name="Ways_x0020_of_x0020_working" ma:index="11" nillable="true" ma:displayName="Ways of working" ma:default="1" ma:internalName="Ways_x0020_of_x0020_working">
      <xsd:simpleType>
        <xsd:restriction base="dms:Boolean"/>
      </xsd:simpleType>
    </xsd:element>
    <xsd:element name="Category" ma:index="12" nillable="true" ma:displayName="Category" ma:default="Not applicable" ma:format="Dropdown" ma:internalName="Category">
      <xsd:simpleType>
        <xsd:restriction base="dms:Choice">
          <xsd:enumeration value="Not applicable"/>
          <xsd:enumeration value="Procurement"/>
          <xsd:enumeration value="iProcurement"/>
          <xsd:enumeration value="DTD"/>
          <xsd:enumeration value="Environmental performance"/>
          <xsd:enumeration value="Communication"/>
          <xsd:enumeration value="ICT"/>
          <xsd:enumeration value="Legal"/>
          <xsd:enumeration value="Customer service"/>
          <xsd:enumeration value="Finance"/>
          <xsd:enumeration value="Finance year end closedown"/>
          <xsd:enumeration value="Data protection"/>
          <xsd:enumeration value="Access to information"/>
          <xsd:enumeration value="Doing things differently"/>
          <xsd:enumeration value="Equality and diversity"/>
          <xsd:enumeration value="Facilities management"/>
          <xsd:enumeration value="Because of You"/>
          <xsd:enumeration value="Health and safety"/>
          <xsd:enumeration value="Internal audit/fraud"/>
          <xsd:enumeration value="Business continuity/emergency planning"/>
          <xsd:enumeration value="Property"/>
          <xsd:enumeration value="Public health"/>
          <xsd:enumeration value="Training framework docs"/>
          <xsd:enumeration value="Facing the Challenge"/>
          <xsd:enumeration value="Commissioning"/>
          <xsd:enumeration value="K-mail for managers"/>
        </xsd:restriction>
      </xsd:simpleType>
    </xsd:element>
    <xsd:element name="Environmental_x0020_performance_x0020_grouping" ma:index="16" nillable="true" ma:displayName="Environmental performance grouping" ma:default="Not applicable" ma:format="Dropdown" ma:internalName="Environmental_x0020_performance_x0020_grouping">
      <xsd:simpleType>
        <xsd:restriction base="dms:Choice">
          <xsd:enumeration value="Not applicable"/>
          <xsd:enumeration value="Registers"/>
          <xsd:enumeration value="Systems procedures"/>
          <xsd:enumeration value="Operational procedures"/>
          <xsd:enumeration value="How to guides"/>
          <xsd:enumeration value="Project opportunities"/>
          <xsd:enumeration value="Energy management guidance"/>
          <xsd:enumeration value="Guidance for managing energy"/>
          <xsd:enumeration value="Energy Efficiency Loan Fund"/>
          <xsd:enumeration value="ISO 14001 Compliance"/>
        </xsd:restriction>
      </xsd:simpleType>
    </xsd:element>
    <xsd:element name="Sub_x0020_category" ma:index="19" nillable="true" ma:displayName="Sub category" ma:default="Not applicable" ma:description="Add the sub category so that the document can be added to the create group" ma:format="Dropdown" ma:internalName="Sub_x0020_category">
      <xsd:simpleType>
        <xsd:restriction base="dms:Choice">
          <xsd:enumeration value="Not applicable"/>
          <xsd:enumeration value="User Group Documents"/>
          <xsd:enumeration value="Process Documents"/>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b607a442-3a8b-46cb-8183-2bec4a9e324b"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ContentOwner" ma:index="18" ma:displayName="Content Owner" ma:list="UserInfo" ma:SharePointGroup="0" ma:internalName="Conten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B1894F-2891-4CF1-8D1A-538881DC7120}">
  <ds:schemaRefs>
    <ds:schemaRef ds:uri="http://schemas.microsoft.com/sharepoint/events"/>
  </ds:schemaRefs>
</ds:datastoreItem>
</file>

<file path=customXml/itemProps2.xml><?xml version="1.0" encoding="utf-8"?>
<ds:datastoreItem xmlns:ds="http://schemas.openxmlformats.org/officeDocument/2006/customXml" ds:itemID="{7C1C634A-D756-460C-B3D7-D3D800D0FFB4}">
  <ds:schemaRefs>
    <ds:schemaRef ds:uri="http://schemas.microsoft.com/sharepoint/v3/contenttype/forms"/>
  </ds:schemaRefs>
</ds:datastoreItem>
</file>

<file path=customXml/itemProps3.xml><?xml version="1.0" encoding="utf-8"?>
<ds:datastoreItem xmlns:ds="http://schemas.openxmlformats.org/officeDocument/2006/customXml" ds:itemID="{D0A72119-5BC9-492D-894B-D1512688EBCC}">
  <ds:schemaRefs>
    <ds:schemaRef ds:uri="http://schemas.microsoft.com/office/2006/metadata/longProperties"/>
  </ds:schemaRefs>
</ds:datastoreItem>
</file>

<file path=customXml/itemProps4.xml><?xml version="1.0" encoding="utf-8"?>
<ds:datastoreItem xmlns:ds="http://schemas.openxmlformats.org/officeDocument/2006/customXml" ds:itemID="{F082213F-F470-4C1D-9060-83E58C3346B7}">
  <ds:schemaRefs>
    <ds:schemaRef ds:uri="http://schemas.microsoft.com/office/2006/documentManagement/types"/>
    <ds:schemaRef ds:uri="b607a442-3a8b-46cb-8183-2bec4a9e324b"/>
    <ds:schemaRef ds:uri="http://schemas.microsoft.com/office/infopath/2007/PartnerControls"/>
    <ds:schemaRef ds:uri="http://purl.org/dc/dcmitype/"/>
    <ds:schemaRef ds:uri="http://schemas.microsoft.com/sharepoint/v3"/>
    <ds:schemaRef ds:uri="http://purl.org/dc/elements/1.1/"/>
    <ds:schemaRef ds:uri="http://schemas.openxmlformats.org/package/2006/metadata/core-properties"/>
    <ds:schemaRef ds:uri="d3c5681a-6188-4afd-8047-4b7024f49c9f"/>
    <ds:schemaRef ds:uri="http://schemas.microsoft.com/office/2006/metadata/properties"/>
    <ds:schemaRef ds:uri="http://www.w3.org/XML/1998/namespace"/>
    <ds:schemaRef ds:uri="http://purl.org/dc/terms/"/>
  </ds:schemaRefs>
</ds:datastoreItem>
</file>

<file path=customXml/itemProps5.xml><?xml version="1.0" encoding="utf-8"?>
<ds:datastoreItem xmlns:ds="http://schemas.openxmlformats.org/officeDocument/2006/customXml" ds:itemID="{2F7C10C2-C585-42FD-A036-95B9362827D7}">
  <ds:schemaRefs>
    <ds:schemaRef ds:uri="Microsoft.SharePoint.Taxonomy.ContentTypeSync"/>
  </ds:schemaRefs>
</ds:datastoreItem>
</file>

<file path=customXml/itemProps6.xml><?xml version="1.0" encoding="utf-8"?>
<ds:datastoreItem xmlns:ds="http://schemas.openxmlformats.org/officeDocument/2006/customXml" ds:itemID="{7BF3FA33-C897-48CB-B722-A8DAACB689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3c5681a-6188-4afd-8047-4b7024f49c9f"/>
    <ds:schemaRef ds:uri="b607a442-3a8b-46cb-8183-2bec4a9e32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779</TotalTime>
  <Words>1173</Words>
  <Application>Microsoft Office PowerPoint</Application>
  <PresentationFormat>On-screen Show (4:3)</PresentationFormat>
  <Paragraphs>155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SCHOOLS FINANCE OFFICERS MEETINGS</vt:lpstr>
      <vt:lpstr>Records Management</vt:lpstr>
      <vt:lpstr>Records Management Policy</vt:lpstr>
      <vt:lpstr>Organisational Requirements</vt:lpstr>
      <vt:lpstr>Organisational Requirements Summary</vt:lpstr>
      <vt:lpstr>Organisational Requirements Summary</vt:lpstr>
      <vt:lpstr>Organisational Requirements Summary</vt:lpstr>
      <vt:lpstr>Records Storage</vt:lpstr>
      <vt:lpstr>Information Security</vt:lpstr>
      <vt:lpstr>Information Risk Management</vt:lpstr>
      <vt:lpstr>Reporting Information Security Breaches</vt:lpstr>
      <vt:lpstr>Records Disposal</vt:lpstr>
      <vt:lpstr>Business Continuity Plans</vt:lpstr>
      <vt:lpstr>Transferring Records</vt:lpstr>
      <vt:lpstr>Any Questions?</vt:lpstr>
      <vt:lpstr>Paper Free or Paper Lite?</vt:lpstr>
      <vt:lpstr>Understand Your Objectives</vt:lpstr>
      <vt:lpstr>Capturing Documents</vt:lpstr>
      <vt:lpstr>Retrieving Documents</vt:lpstr>
      <vt:lpstr>Document Disposal</vt:lpstr>
      <vt:lpstr>Any Questions?</vt:lpstr>
      <vt:lpstr>Records Management and School Closures</vt:lpstr>
      <vt:lpstr>Records Management and School Closures</vt:lpstr>
      <vt:lpstr>Records Management and School Closures </vt:lpstr>
      <vt:lpstr>Records Management and School Closures </vt:lpstr>
      <vt:lpstr>Records Management and School Closures </vt:lpstr>
      <vt:lpstr>Records Management and School Closures </vt:lpstr>
      <vt:lpstr>Don’t Leave it To The Last Minute</vt:lpstr>
      <vt:lpstr>Any Questions?</vt:lpstr>
    </vt:vector>
  </TitlesOfParts>
  <Company>Kent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2003 PowerPoint template</dc:title>
  <dc:creator>browns30</dc:creator>
  <cp:lastModifiedBy>Barber, Elizabeth - BSS GL</cp:lastModifiedBy>
  <cp:revision>99</cp:revision>
  <dcterms:created xsi:type="dcterms:W3CDTF">2013-02-08T10:47:14Z</dcterms:created>
  <dcterms:modified xsi:type="dcterms:W3CDTF">2015-11-05T15:10:47Z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35c34a61-77f9-4535-ad94-5038d95f27d7</vt:lpwstr>
  </property>
  <property fmtid="{D5CDD505-2E9C-101B-9397-08002B2CF9AE}" pid="3" name="ContentTypeId">
    <vt:lpwstr>0x010100D42229A364E9FC4EBDE1546DFF3D65AD</vt:lpwstr>
  </property>
  <property fmtid="{D5CDD505-2E9C-101B-9397-08002B2CF9AE}" pid="4" name="_dlc_DocId">
    <vt:lpwstr>HDA2S5J67HAM-54-391</vt:lpwstr>
  </property>
  <property fmtid="{D5CDD505-2E9C-101B-9397-08002B2CF9AE}" pid="5" name="_dlc_DocIdUrl">
    <vt:lpwstr>http://knet/ourcouncil/_layouts/DocIdRedir.aspx?ID=HDA2S5J67HAM-54-391, HDA2S5J67HAM-54-391</vt:lpwstr>
  </property>
  <property fmtid="{D5CDD505-2E9C-101B-9397-08002B2CF9AE}" pid="6" name="Structure chart">
    <vt:lpwstr>0</vt:lpwstr>
  </property>
</Properties>
</file>