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 id="262" r:id="rId10"/>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C2B659E-637E-430E-811D-ECF3DD5F5EC3}" type="datetimeFigureOut">
              <a:rPr lang="en-GB" smtClean="0"/>
              <a:t>02/04/2015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B7B0CB1-BB87-4B89-90C5-AD8ABC3598A7}"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B659E-637E-430E-811D-ECF3DD5F5EC3}"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B659E-637E-430E-811D-ECF3DD5F5EC3}"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B659E-637E-430E-811D-ECF3DD5F5EC3}"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2B659E-637E-430E-811D-ECF3DD5F5EC3}"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7B0CB1-BB87-4B89-90C5-AD8ABC3598A7}"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2B659E-637E-430E-811D-ECF3DD5F5EC3}"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2B659E-637E-430E-811D-ECF3DD5F5EC3}" type="datetimeFigureOut">
              <a:rPr lang="en-GB" smtClean="0"/>
              <a:t>02/04/2015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2B659E-637E-430E-811D-ECF3DD5F5EC3}" type="datetimeFigureOut">
              <a:rPr lang="en-GB" smtClean="0"/>
              <a:t>02/04/2015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B659E-637E-430E-811D-ECF3DD5F5EC3}" type="datetimeFigureOut">
              <a:rPr lang="en-GB" smtClean="0"/>
              <a:t>02/04/2015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2B659E-637E-430E-811D-ECF3DD5F5EC3}"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7B0CB1-BB87-4B89-90C5-AD8ABC3598A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2B659E-637E-430E-811D-ECF3DD5F5EC3}"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B7B0CB1-BB87-4B89-90C5-AD8ABC3598A7}"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2B659E-637E-430E-811D-ECF3DD5F5EC3}" type="datetimeFigureOut">
              <a:rPr lang="en-GB" smtClean="0"/>
              <a:t>02/04/2015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7B0CB1-BB87-4B89-90C5-AD8ABC3598A7}"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nsultations.kent.gov.uk/consult.ti/EWStrategy/consultationHom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466" y="2132856"/>
            <a:ext cx="8229600" cy="1143000"/>
          </a:xfrm>
        </p:spPr>
        <p:txBody>
          <a:bodyPr>
            <a:normAutofit/>
          </a:bodyPr>
          <a:lstStyle/>
          <a:p>
            <a:pPr algn="ctr"/>
            <a:r>
              <a:rPr lang="en-GB" sz="2400" dirty="0" smtClean="0">
                <a:solidFill>
                  <a:schemeClr val="tx1"/>
                </a:solidFill>
                <a:latin typeface="Arial" panose="020B0604020202020204" pitchFamily="34" charset="0"/>
                <a:cs typeface="Arial" panose="020B0604020202020204" pitchFamily="34" charset="0"/>
              </a:rPr>
              <a:t>KCC Framework to support young people with Medical Needs</a:t>
            </a:r>
            <a:endParaRPr lang="en-GB" sz="24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
        <p:nvSpPr>
          <p:cNvPr id="5" name="TextBox 4"/>
          <p:cNvSpPr txBox="1"/>
          <p:nvPr/>
        </p:nvSpPr>
        <p:spPr>
          <a:xfrm>
            <a:off x="3059832" y="3573016"/>
            <a:ext cx="3096344" cy="369332"/>
          </a:xfrm>
          <a:prstGeom prst="rect">
            <a:avLst/>
          </a:prstGeom>
          <a:noFill/>
        </p:spPr>
        <p:txBody>
          <a:bodyPr wrap="square" rtlCol="0">
            <a:spAutoFit/>
          </a:bodyPr>
          <a:lstStyle/>
          <a:p>
            <a:pPr algn="ctr"/>
            <a:r>
              <a:rPr lang="en-GB" dirty="0" smtClean="0">
                <a:latin typeface="Arial" panose="020B0604020202020204" pitchFamily="34" charset="0"/>
                <a:cs typeface="Arial" panose="020B0604020202020204" pitchFamily="34" charset="0"/>
              </a:rPr>
              <a:t>Sue Dunn/Alison Osborne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278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latin typeface="Arial" panose="020B0604020202020204" pitchFamily="34" charset="0"/>
                <a:cs typeface="Arial" panose="020B0604020202020204" pitchFamily="34" charset="0"/>
              </a:rPr>
              <a:t>KCC Policy on supporting Children &amp; Young People with Medical Conditions including mental health</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191853"/>
            <a:ext cx="8229600" cy="4389120"/>
          </a:xfrm>
        </p:spPr>
        <p:txBody>
          <a:bodyPr>
            <a:normAutofit/>
          </a:bodyPr>
          <a:lstStyle/>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20% of the current service users have physical medical conditions</a:t>
            </a:r>
            <a:endParaRPr lang="en-GB" sz="1800" u="sng"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GB" sz="1800" u="sng" dirty="0" smtClean="0">
                <a:latin typeface="Arial" panose="020B0604020202020204" pitchFamily="34" charset="0"/>
                <a:cs typeface="Arial" panose="020B0604020202020204" pitchFamily="34" charset="0"/>
              </a:rPr>
              <a:t>Medical Needs: Outreach Service</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A dedicated service will support schools in meeting the educational needs of pupils with physical and medical conditions through a county outreach team</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Team will co-ordinate support to the home school from specialist health support</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Provide home tuition &amp; learning support through the </a:t>
            </a:r>
            <a:r>
              <a:rPr lang="en-GB" sz="1800" dirty="0">
                <a:latin typeface="Arial" panose="020B0604020202020204" pitchFamily="34" charset="0"/>
                <a:cs typeface="Arial" panose="020B0604020202020204" pitchFamily="34" charset="0"/>
              </a:rPr>
              <a:t>V</a:t>
            </a:r>
            <a:r>
              <a:rPr lang="en-GB" sz="1800" dirty="0" smtClean="0">
                <a:latin typeface="Arial" panose="020B0604020202020204" pitchFamily="34" charset="0"/>
                <a:cs typeface="Arial" panose="020B0604020202020204" pitchFamily="34" charset="0"/>
              </a:rPr>
              <a:t>irtual Academy</a:t>
            </a: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2969347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traight Connector 419"/>
          <p:cNvSpPr>
            <a:spLocks noChangeShapeType="1"/>
          </p:cNvSpPr>
          <p:nvPr/>
        </p:nvSpPr>
        <p:spPr bwMode="auto">
          <a:xfrm>
            <a:off x="5780088" y="2862188"/>
            <a:ext cx="0" cy="1555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Text Box 445"/>
          <p:cNvSpPr txBox="1">
            <a:spLocks noChangeArrowheads="1"/>
          </p:cNvSpPr>
          <p:nvPr/>
        </p:nvSpPr>
        <p:spPr bwMode="auto">
          <a:xfrm>
            <a:off x="2200275" y="1728713"/>
            <a:ext cx="3955901" cy="13398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Executive Headteacher of Health Needs Provision PRU</a:t>
            </a:r>
            <a:endParaRPr kumimoji="0" lang="en-GB"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Developing provision across the County</a:t>
            </a:r>
            <a:endParaRPr kumimoji="0" lang="en-GB"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Ensure capacity increases in mainstream schools</a:t>
            </a:r>
            <a:endParaRPr kumimoji="0" lang="en-GB"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Joint working with Health Provision and FSC/ Joint Commissioning</a:t>
            </a:r>
            <a:endParaRPr kumimoji="0" lang="en-GB"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Quality assurance, monitoring and evaluation of the service</a:t>
            </a:r>
            <a:endParaRPr kumimoji="0" lang="en-GB"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Ensuring consistency across the County</a:t>
            </a: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Text Box 2"/>
          <p:cNvSpPr txBox="1">
            <a:spLocks noChangeArrowheads="1"/>
          </p:cNvSpPr>
          <p:nvPr/>
        </p:nvSpPr>
        <p:spPr bwMode="auto">
          <a:xfrm>
            <a:off x="2718623" y="1060375"/>
            <a:ext cx="3706753" cy="3270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Outline Structure: Health Needs Provision</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endParaRPr lang="en-GB"/>
          </a:p>
        </p:txBody>
      </p:sp>
      <p:pic>
        <p:nvPicPr>
          <p:cNvPr id="59" name="Picture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graphicFrame>
        <p:nvGraphicFramePr>
          <p:cNvPr id="62" name="Table 61"/>
          <p:cNvGraphicFramePr>
            <a:graphicFrameLocks noGrp="1"/>
          </p:cNvGraphicFramePr>
          <p:nvPr>
            <p:extLst>
              <p:ext uri="{D42A27DB-BD31-4B8C-83A1-F6EECF244321}">
                <p14:modId xmlns:p14="http://schemas.microsoft.com/office/powerpoint/2010/main" val="205135882"/>
              </p:ext>
            </p:extLst>
          </p:nvPr>
        </p:nvGraphicFramePr>
        <p:xfrm>
          <a:off x="251520" y="3329016"/>
          <a:ext cx="1871529" cy="1828176"/>
        </p:xfrm>
        <a:graphic>
          <a:graphicData uri="http://schemas.openxmlformats.org/drawingml/2006/table">
            <a:tbl>
              <a:tblPr/>
              <a:tblGrid>
                <a:gridCol w="1871529"/>
              </a:tblGrid>
              <a:tr h="2877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Needs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4044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Head of School</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Needs)</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Specialist locality Co-</a:t>
                      </a:r>
                      <a:r>
                        <a:rPr kumimoji="0" lang="en-US" alt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ordinators</a:t>
                      </a: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/Teachers</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Virtual learning platform</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4250804399"/>
              </p:ext>
            </p:extLst>
          </p:nvPr>
        </p:nvGraphicFramePr>
        <p:xfrm>
          <a:off x="2468419" y="3331840"/>
          <a:ext cx="2073623" cy="1827272"/>
        </p:xfrm>
        <a:graphic>
          <a:graphicData uri="http://schemas.openxmlformats.org/drawingml/2006/table">
            <a:tbl>
              <a:tblPr firstRow="1" bandRow="1">
                <a:tableStyleId>{5C22544A-7EE6-4342-B048-85BDC9FD1C3A}</a:tableStyleId>
              </a:tblPr>
              <a:tblGrid>
                <a:gridCol w="2073623"/>
              </a:tblGrid>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Oakfields</a:t>
                      </a: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Unit</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80037">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1"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Arial" pitchFamily="34" charset="0"/>
                        </a:rPr>
                        <a:t>Head of School (Tier 4 Education Mental Health Needs)</a:t>
                      </a:r>
                      <a:endParaRPr kumimoji="0" lang="en-US" altLang="en-U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defRPr/>
                      </a:pPr>
                      <a:r>
                        <a:rPr kumimoji="0" lang="en-US" altLang="en-US" sz="1100" b="0"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Arial" pitchFamily="34" charset="0"/>
                        </a:rPr>
                        <a:t>In-patient health referral only</a:t>
                      </a:r>
                      <a:endParaRPr kumimoji="0" lang="en-US" altLang="en-US" sz="1200" b="0"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defRPr/>
                      </a:pPr>
                      <a:r>
                        <a:rPr kumimoji="0" lang="en-US" altLang="en-US" sz="1100" b="0"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Arial" pitchFamily="34" charset="0"/>
                        </a:rPr>
                        <a:t>Provision(Hospital School)</a:t>
                      </a:r>
                      <a:endParaRPr kumimoji="0" lang="en-US" altLang="en-US" sz="1200" b="0"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defRPr/>
                      </a:pPr>
                      <a:r>
                        <a:rPr kumimoji="0" lang="en-US" altLang="en-US" sz="1100" b="0" i="0" u="none" strike="noStrike" kern="1200" cap="none" spc="0" normalizeH="0" baseline="0" noProof="0" dirty="0" smtClean="0">
                          <a:ln>
                            <a:noFill/>
                          </a:ln>
                          <a:solidFill>
                            <a:prstClr val="black"/>
                          </a:solidFill>
                          <a:effectLst/>
                          <a:uLnTx/>
                          <a:uFillTx/>
                          <a:latin typeface="Arial" pitchFamily="34" charset="0"/>
                          <a:ea typeface="Times New Roman" pitchFamily="18" charset="0"/>
                          <a:cs typeface="Arial" pitchFamily="34" charset="0"/>
                        </a:rPr>
                        <a:t>Outreach and reintegration service</a:t>
                      </a:r>
                      <a:endParaRPr kumimoji="0" lang="en-US" altLang="en-U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4" name="Table 63"/>
          <p:cNvGraphicFramePr>
            <a:graphicFrameLocks noGrp="1"/>
          </p:cNvGraphicFramePr>
          <p:nvPr>
            <p:extLst>
              <p:ext uri="{D42A27DB-BD31-4B8C-83A1-F6EECF244321}">
                <p14:modId xmlns:p14="http://schemas.microsoft.com/office/powerpoint/2010/main" val="1067140156"/>
              </p:ext>
            </p:extLst>
          </p:nvPr>
        </p:nvGraphicFramePr>
        <p:xfrm>
          <a:off x="4932040" y="3331840"/>
          <a:ext cx="1920044" cy="1834878"/>
        </p:xfrm>
        <a:graphic>
          <a:graphicData uri="http://schemas.openxmlformats.org/drawingml/2006/table">
            <a:tbl>
              <a:tblPr firstRow="1" bandRow="1">
                <a:tableStyleId>{5C22544A-7EE6-4342-B048-85BDC9FD1C3A}</a:tableStyleId>
              </a:tblPr>
              <a:tblGrid>
                <a:gridCol w="1920044"/>
              </a:tblGrid>
              <a:tr h="3035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Resource Based Hubs</a:t>
                      </a:r>
                      <a:endParaRPr kumimoji="0" lang="en-GB" altLang="en-US" sz="1100" b="0" i="0" u="none" strike="noStrike" cap="none" normalizeH="0" baseline="0" dirty="0" smtClean="0">
                        <a:ln>
                          <a:noFill/>
                        </a:ln>
                        <a:solidFill>
                          <a:schemeClr val="tx1"/>
                        </a:solidFill>
                        <a:effectLst/>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3132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Head of School Educational Mental Health Needs Service</a:t>
                      </a:r>
                      <a:r>
                        <a:rPr kumimoji="0" lang="en-GB"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GB" altLang="en-US" sz="1100" b="0" i="0" u="none" strike="noStrike" cap="none" normalizeH="0" baseline="0" dirty="0" smtClean="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Outreach and reintegration</a:t>
                      </a:r>
                      <a:endParaRPr kumimoji="0" lang="en-GB" altLang="en-US" sz="1100" b="0" i="0" u="none" strike="noStrike" cap="none" normalizeH="0" baseline="0" dirty="0" smtClean="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Commissioning</a:t>
                      </a:r>
                      <a:endParaRPr kumimoji="0" lang="en-GB" altLang="en-US" sz="1100" b="0" i="0" u="none" strike="noStrike" cap="none" normalizeH="0" baseline="0" dirty="0" smtClean="0">
                        <a:ln>
                          <a:noFill/>
                        </a:ln>
                        <a:solidFill>
                          <a:schemeClr val="tx1"/>
                        </a:solidFill>
                        <a:effectLst/>
                        <a:latin typeface="Arial" pitchFamily="34" charset="0"/>
                        <a:cs typeface="Arial" pitchFamily="34" charset="0"/>
                      </a:endParaRP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6 Resourced</a:t>
                      </a:r>
                      <a:r>
                        <a:rPr lang="en-GB" sz="1100" baseline="0" dirty="0" smtClean="0">
                          <a:latin typeface="Arial" panose="020B0604020202020204" pitchFamily="34" charset="0"/>
                          <a:cs typeface="Arial" panose="020B0604020202020204" pitchFamily="34" charset="0"/>
                        </a:rPr>
                        <a:t> Bases</a:t>
                      </a:r>
                      <a:endParaRPr lang="en-GB"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869264594"/>
              </p:ext>
            </p:extLst>
          </p:nvPr>
        </p:nvGraphicFramePr>
        <p:xfrm>
          <a:off x="7236296" y="3331840"/>
          <a:ext cx="1569186" cy="1825352"/>
        </p:xfrm>
        <a:graphic>
          <a:graphicData uri="http://schemas.openxmlformats.org/drawingml/2006/table">
            <a:tbl>
              <a:tblPr firstRow="1" bandRow="1">
                <a:tableStyleId>{5C22544A-7EE6-4342-B048-85BDC9FD1C3A}</a:tableStyleId>
              </a:tblPr>
              <a:tblGrid>
                <a:gridCol w="784593"/>
                <a:gridCol w="784593"/>
              </a:tblGrid>
              <a:tr h="1825352">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Needs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Mental </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Health</a:t>
                      </a:r>
                      <a:r>
                        <a:rPr kumimoji="0" lang="en-US" altLang="en-US" sz="1100" b="0" i="0" u="none" strike="noStrike" cap="none" normalizeH="0" baseline="0" dirty="0" smtClean="0">
                          <a:ln>
                            <a:noFill/>
                          </a:ln>
                          <a:solidFill>
                            <a:schemeClr val="tx1"/>
                          </a:solidFill>
                          <a:effectLst/>
                          <a:latin typeface="Arial" pitchFamily="34" charset="0"/>
                          <a:ea typeface="+mn-ea"/>
                          <a:cs typeface="Arial" pitchFamily="34" charset="0"/>
                        </a:rPr>
                        <a:t> </a:t>
                      </a: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Needs</a:t>
                      </a:r>
                      <a:r>
                        <a:rPr kumimoji="0" lang="en-US" altLang="en-US" sz="1100" b="0" i="0" u="none" strike="noStrike" cap="none" normalizeH="0" baseline="0" dirty="0" smtClean="0">
                          <a:ln>
                            <a:noFill/>
                          </a:ln>
                          <a:solidFill>
                            <a:schemeClr val="tx1"/>
                          </a:solidFill>
                          <a:effectLst/>
                          <a:latin typeface="Arial" pitchFamily="34" charset="0"/>
                          <a:ea typeface="+mn-ea"/>
                          <a:cs typeface="Arial" pitchFamily="34" charset="0"/>
                        </a:rPr>
                        <a:t> </a:t>
                      </a: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Referrals             </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IYFA</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LIFT</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VSK</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endParaRPr lang="en-GB" sz="1100"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826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107504" y="2244720"/>
            <a:ext cx="8947150" cy="2705768"/>
            <a:chOff x="-412750" y="3097213"/>
            <a:chExt cx="9721850" cy="2940050"/>
          </a:xfrm>
        </p:grpSpPr>
        <p:sp>
          <p:nvSpPr>
            <p:cNvPr id="4" name="Text Box 465"/>
            <p:cNvSpPr txBox="1">
              <a:spLocks noChangeArrowheads="1"/>
            </p:cNvSpPr>
            <p:nvPr/>
          </p:nvSpPr>
          <p:spPr bwMode="auto">
            <a:xfrm>
              <a:off x="-412750" y="3136900"/>
              <a:ext cx="1504950" cy="2343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Dartford/</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Gravesham</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 Box 470"/>
            <p:cNvSpPr txBox="1">
              <a:spLocks noChangeArrowheads="1"/>
            </p:cNvSpPr>
            <p:nvPr/>
          </p:nvSpPr>
          <p:spPr bwMode="auto">
            <a:xfrm>
              <a:off x="1200150" y="3138488"/>
              <a:ext cx="1552575" cy="2343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Maidstone, Malling and Tonbridge</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 Box 466"/>
            <p:cNvSpPr txBox="1">
              <a:spLocks noChangeArrowheads="1"/>
            </p:cNvSpPr>
            <p:nvPr/>
          </p:nvSpPr>
          <p:spPr bwMode="auto">
            <a:xfrm>
              <a:off x="2924175" y="3125788"/>
              <a:ext cx="1466850" cy="2457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Canterbury and Swale</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469"/>
            <p:cNvSpPr txBox="1">
              <a:spLocks noChangeArrowheads="1"/>
            </p:cNvSpPr>
            <p:nvPr/>
          </p:nvSpPr>
          <p:spPr bwMode="auto">
            <a:xfrm>
              <a:off x="4467225" y="3125788"/>
              <a:ext cx="1541463" cy="2352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Thanet/Dover</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468"/>
            <p:cNvSpPr txBox="1">
              <a:spLocks noChangeArrowheads="1"/>
            </p:cNvSpPr>
            <p:nvPr/>
          </p:nvSpPr>
          <p:spPr bwMode="auto">
            <a:xfrm>
              <a:off x="6143625" y="3106738"/>
              <a:ext cx="1552575" cy="23717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Shepway/Ashford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467"/>
            <p:cNvSpPr txBox="1">
              <a:spLocks noChangeArrowheads="1"/>
            </p:cNvSpPr>
            <p:nvPr/>
          </p:nvSpPr>
          <p:spPr bwMode="auto">
            <a:xfrm>
              <a:off x="7800975" y="3097213"/>
              <a:ext cx="1508125" cy="24860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Tunbridge Wells/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Sevenoaks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KS3/4 Onsite provision – 20 pupils</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Tuition provision – Key Stages 1, 2, 3 and 4</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Reintegration and outreach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Joint-working with Health</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traight Connector 474"/>
            <p:cNvSpPr>
              <a:spLocks noChangeShapeType="1"/>
            </p:cNvSpPr>
            <p:nvPr/>
          </p:nvSpPr>
          <p:spPr bwMode="auto">
            <a:xfrm>
              <a:off x="-404813" y="3514725"/>
              <a:ext cx="150495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Straight Connector 420"/>
            <p:cNvSpPr>
              <a:spLocks noChangeShapeType="1"/>
            </p:cNvSpPr>
            <p:nvPr/>
          </p:nvSpPr>
          <p:spPr bwMode="auto">
            <a:xfrm>
              <a:off x="1198563" y="3511550"/>
              <a:ext cx="15525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Straight Connector 421"/>
            <p:cNvSpPr>
              <a:spLocks noChangeShapeType="1"/>
            </p:cNvSpPr>
            <p:nvPr/>
          </p:nvSpPr>
          <p:spPr bwMode="auto">
            <a:xfrm>
              <a:off x="2922588" y="3511550"/>
              <a:ext cx="146526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Straight Connector 422"/>
            <p:cNvSpPr>
              <a:spLocks noChangeShapeType="1"/>
            </p:cNvSpPr>
            <p:nvPr/>
          </p:nvSpPr>
          <p:spPr bwMode="auto">
            <a:xfrm>
              <a:off x="4470400" y="3367088"/>
              <a:ext cx="1536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Straight Connector 423"/>
            <p:cNvSpPr>
              <a:spLocks noChangeShapeType="1"/>
            </p:cNvSpPr>
            <p:nvPr/>
          </p:nvSpPr>
          <p:spPr bwMode="auto">
            <a:xfrm>
              <a:off x="6127750" y="3354388"/>
              <a:ext cx="15525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Straight Connector 424"/>
            <p:cNvSpPr>
              <a:spLocks noChangeShapeType="1"/>
            </p:cNvSpPr>
            <p:nvPr/>
          </p:nvSpPr>
          <p:spPr bwMode="auto">
            <a:xfrm>
              <a:off x="7800975" y="3513138"/>
              <a:ext cx="15049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Text Box 482"/>
            <p:cNvSpPr txBox="1">
              <a:spLocks noChangeArrowheads="1"/>
            </p:cNvSpPr>
            <p:nvPr/>
          </p:nvSpPr>
          <p:spPr bwMode="auto">
            <a:xfrm>
              <a:off x="1203325" y="5751513"/>
              <a:ext cx="6797675" cy="285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Local schools, KIASS, Outreach Early Help, Triage, New Commissioned Service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Straight Connector 27"/>
            <p:cNvSpPr>
              <a:spLocks noChangeShapeType="1"/>
            </p:cNvSpPr>
            <p:nvPr/>
          </p:nvSpPr>
          <p:spPr bwMode="auto">
            <a:xfrm>
              <a:off x="5343525" y="5478463"/>
              <a:ext cx="0" cy="26828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 name="Straight Connector 28"/>
            <p:cNvSpPr>
              <a:spLocks noChangeShapeType="1"/>
            </p:cNvSpPr>
            <p:nvPr/>
          </p:nvSpPr>
          <p:spPr bwMode="auto">
            <a:xfrm>
              <a:off x="8001000" y="5899150"/>
              <a:ext cx="568325"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 name="Straight Connector 29"/>
            <p:cNvSpPr>
              <a:spLocks noChangeShapeType="1"/>
            </p:cNvSpPr>
            <p:nvPr/>
          </p:nvSpPr>
          <p:spPr bwMode="auto">
            <a:xfrm flipV="1">
              <a:off x="361950" y="5441950"/>
              <a:ext cx="0" cy="4572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Straight Connector 30"/>
            <p:cNvSpPr>
              <a:spLocks noChangeShapeType="1"/>
            </p:cNvSpPr>
            <p:nvPr/>
          </p:nvSpPr>
          <p:spPr bwMode="auto">
            <a:xfrm>
              <a:off x="8559800" y="5583238"/>
              <a:ext cx="0" cy="31591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 name="Straight Connector 31"/>
            <p:cNvSpPr>
              <a:spLocks noChangeShapeType="1"/>
            </p:cNvSpPr>
            <p:nvPr/>
          </p:nvSpPr>
          <p:spPr bwMode="auto">
            <a:xfrm>
              <a:off x="6858001" y="5481638"/>
              <a:ext cx="0" cy="26511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Straight Connector 456"/>
            <p:cNvSpPr>
              <a:spLocks noChangeShapeType="1"/>
            </p:cNvSpPr>
            <p:nvPr/>
          </p:nvSpPr>
          <p:spPr bwMode="auto">
            <a:xfrm>
              <a:off x="3705225" y="5594350"/>
              <a:ext cx="0" cy="152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9" name="Straight Connector 457"/>
            <p:cNvSpPr>
              <a:spLocks noChangeShapeType="1"/>
            </p:cNvSpPr>
            <p:nvPr/>
          </p:nvSpPr>
          <p:spPr bwMode="auto">
            <a:xfrm>
              <a:off x="2038349" y="5481638"/>
              <a:ext cx="0" cy="26511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Straight Connector 458"/>
            <p:cNvSpPr>
              <a:spLocks noChangeShapeType="1"/>
            </p:cNvSpPr>
            <p:nvPr/>
          </p:nvSpPr>
          <p:spPr bwMode="auto">
            <a:xfrm flipV="1">
              <a:off x="361950" y="5899150"/>
              <a:ext cx="8382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
        <p:nvSpPr>
          <p:cNvPr id="2" name="TextBox 1"/>
          <p:cNvSpPr txBox="1"/>
          <p:nvPr/>
        </p:nvSpPr>
        <p:spPr>
          <a:xfrm>
            <a:off x="2706572" y="1283568"/>
            <a:ext cx="4032448" cy="461665"/>
          </a:xfrm>
          <a:prstGeom prst="rect">
            <a:avLst/>
          </a:prstGeom>
          <a:noFill/>
        </p:spPr>
        <p:txBody>
          <a:bodyPr wrap="square" rtlCol="0">
            <a:spAutoFit/>
          </a:bodyPr>
          <a:lstStyle/>
          <a:p>
            <a:pPr algn="ctr"/>
            <a:r>
              <a:rPr lang="en-GB" sz="2400" dirty="0" smtClean="0">
                <a:solidFill>
                  <a:schemeClr val="tx2"/>
                </a:solidFill>
                <a:latin typeface="Arial" panose="020B0604020202020204" pitchFamily="34" charset="0"/>
                <a:cs typeface="Arial" panose="020B0604020202020204" pitchFamily="34" charset="0"/>
              </a:rPr>
              <a:t>6 Resourced Bases</a:t>
            </a:r>
            <a:endParaRPr lang="en-GB"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402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latin typeface="Arial" panose="020B0604020202020204" pitchFamily="34" charset="0"/>
                <a:cs typeface="Arial" panose="020B0604020202020204" pitchFamily="34" charset="0"/>
              </a:rPr>
              <a:t>Virtual Academy</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1800" dirty="0" smtClean="0">
                <a:latin typeface="Arial" panose="020B0604020202020204" pitchFamily="34" charset="0"/>
                <a:cs typeface="Arial" panose="020B0604020202020204" pitchFamily="34" charset="0"/>
              </a:rPr>
              <a:t>The planned virtual academy will field a versatile curriculum accessible online by learners with health needs that have a period of absence from their school</a:t>
            </a:r>
          </a:p>
          <a:p>
            <a:pPr marL="0" indent="0">
              <a:buNone/>
            </a:pPr>
            <a:r>
              <a:rPr lang="en-GB" sz="1800" dirty="0" smtClean="0">
                <a:latin typeface="Arial" panose="020B0604020202020204" pitchFamily="34" charset="0"/>
                <a:cs typeface="Arial" panose="020B0604020202020204" pitchFamily="34" charset="0"/>
              </a:rPr>
              <a:t>2 distinct groups – </a:t>
            </a:r>
          </a:p>
          <a:p>
            <a:pPr marL="0" indent="0">
              <a:buNone/>
            </a:pPr>
            <a:r>
              <a:rPr lang="en-GB" sz="1800" dirty="0" smtClean="0">
                <a:latin typeface="Arial" panose="020B0604020202020204" pitchFamily="34" charset="0"/>
                <a:cs typeface="Arial" panose="020B0604020202020204" pitchFamily="34" charset="0"/>
              </a:rPr>
              <a:t>Chronic/long term: This would be a full course delivery and would be aimed at learners that are not able to continue at school due to health issues (e.g. Extreme agoraphobia, social anxiety) with the aim of reintegrating the learner back into mainstream education</a:t>
            </a:r>
          </a:p>
          <a:p>
            <a:pPr marL="0" indent="0">
              <a:buNone/>
            </a:pPr>
            <a:r>
              <a:rPr lang="en-GB" sz="1800" dirty="0" smtClean="0">
                <a:latin typeface="Arial" panose="020B0604020202020204" pitchFamily="34" charset="0"/>
                <a:cs typeface="Arial" panose="020B0604020202020204" pitchFamily="34" charset="0"/>
              </a:rPr>
              <a:t>Short-term: This would focus on maintaining a learner’s current pathway in periods of absence due to temporary health issues, before transitioning them back into their school when appropriate</a:t>
            </a: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smtClean="0">
                <a:latin typeface="Arial" panose="020B0604020202020204" pitchFamily="34" charset="0"/>
                <a:cs typeface="Arial" panose="020B0604020202020204" pitchFamily="34" charset="0"/>
              </a:rPr>
              <a:t>The VA will feature a monitoring process to ensure that learners are accessing the provision, making the expected levels of progress and are submitting assignments on time. </a:t>
            </a: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2813108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latin typeface="Arial" panose="020B0604020202020204" pitchFamily="34" charset="0"/>
                <a:cs typeface="Arial" panose="020B0604020202020204" pitchFamily="34" charset="0"/>
              </a:rPr>
              <a:t>Working with Health Professionals</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School Nurses may provide support in implementing individual healthcare plans</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Health and Wellbeing Boards &amp; CCG’s – Aim to extend primary care services for mental health and co-ordinate effective links between Health &amp; Education</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Working with CAMHs to reduce waiting lists</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Access to Voluntary sector Specialists, Young Minds, </a:t>
            </a:r>
            <a:r>
              <a:rPr lang="en-GB" sz="1800" dirty="0" err="1" smtClean="0">
                <a:latin typeface="Arial" panose="020B0604020202020204" pitchFamily="34" charset="0"/>
                <a:cs typeface="Arial" panose="020B0604020202020204" pitchFamily="34" charset="0"/>
              </a:rPr>
              <a:t>PlaceToBe</a:t>
            </a:r>
            <a:r>
              <a:rPr lang="en-GB" sz="1800" dirty="0" smtClean="0">
                <a:latin typeface="Arial" panose="020B0604020202020204" pitchFamily="34" charset="0"/>
                <a:cs typeface="Arial" panose="020B0604020202020204" pitchFamily="34" charset="0"/>
              </a:rPr>
              <a:t> etc.</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Develop locality networks of health specialists within the 6 Hubs</a:t>
            </a:r>
          </a:p>
          <a:p>
            <a:pPr>
              <a:buFont typeface="Wingdings" panose="05000000000000000000" pitchFamily="2" charset="2"/>
              <a:buChar char="§"/>
            </a:pPr>
            <a:endParaRPr lang="en-GB" sz="1800" dirty="0" smtClean="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Consultation on</a:t>
            </a:r>
            <a:r>
              <a:rPr lang="en-GB" sz="1600" b="1" i="1" dirty="0">
                <a:latin typeface="Arial" panose="020B0604020202020204" pitchFamily="34" charset="0"/>
                <a:cs typeface="Arial" panose="020B0604020202020204" pitchFamily="34" charset="0"/>
              </a:rPr>
              <a:t> The Way Ahead</a:t>
            </a:r>
            <a:r>
              <a:rPr lang="en-GB" sz="1600" b="1" dirty="0">
                <a:latin typeface="Arial" panose="020B0604020202020204" pitchFamily="34" charset="0"/>
                <a:cs typeface="Arial" panose="020B0604020202020204" pitchFamily="34" charset="0"/>
              </a:rPr>
              <a:t>: Draft Kent Emotional Wellbeing Strategy for Children, Young People and Young Adults (0-25)</a:t>
            </a:r>
            <a:endParaRPr lang="en-GB" sz="1600" dirty="0">
              <a:latin typeface="Arial" panose="020B0604020202020204" pitchFamily="34" charset="0"/>
              <a:cs typeface="Arial" panose="020B0604020202020204" pitchFamily="34" charset="0"/>
            </a:endParaRPr>
          </a:p>
          <a:p>
            <a:pPr marL="0" indent="0">
              <a:buNone/>
            </a:pPr>
            <a:r>
              <a:rPr lang="en-GB" sz="1400" u="sng" dirty="0" smtClean="0">
                <a:solidFill>
                  <a:schemeClr val="accent2"/>
                </a:solidFill>
                <a:latin typeface="Arial" panose="020B0604020202020204" pitchFamily="34" charset="0"/>
                <a:cs typeface="Arial" panose="020B0604020202020204" pitchFamily="34" charset="0"/>
                <a:hlinkClick r:id="rId2"/>
              </a:rPr>
              <a:t>http</a:t>
            </a:r>
            <a:r>
              <a:rPr lang="en-GB" sz="1400" u="sng" dirty="0">
                <a:solidFill>
                  <a:schemeClr val="accent2"/>
                </a:solidFill>
                <a:latin typeface="Arial" panose="020B0604020202020204" pitchFamily="34" charset="0"/>
                <a:cs typeface="Arial" panose="020B0604020202020204" pitchFamily="34" charset="0"/>
                <a:hlinkClick r:id="rId2"/>
              </a:rPr>
              <a:t>://consultations.kent.gov.uk/consult.ti/EWStrategy/consultationHome</a:t>
            </a:r>
            <a:r>
              <a:rPr lang="en-GB" sz="1400" dirty="0">
                <a:solidFill>
                  <a:schemeClr val="accent2"/>
                </a:solidFill>
                <a:latin typeface="Arial" panose="020B0604020202020204" pitchFamily="34" charset="0"/>
                <a:cs typeface="Arial" panose="020B0604020202020204" pitchFamily="34" charset="0"/>
              </a:rPr>
              <a:t> </a:t>
            </a:r>
          </a:p>
          <a:p>
            <a:pPr marL="0" indent="0">
              <a:buNone/>
            </a:pP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1755459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Props1.xml><?xml version="1.0" encoding="utf-8"?>
<ds:datastoreItem xmlns:ds="http://schemas.openxmlformats.org/officeDocument/2006/customXml" ds:itemID="{41201127-5CFC-4E7C-8C87-61CCE43C74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775107-4025-4C70-B6EE-18ABAC152AEF}">
  <ds:schemaRefs>
    <ds:schemaRef ds:uri="http://schemas.microsoft.com/sharepoint/v3/contenttype/forms"/>
  </ds:schemaRefs>
</ds:datastoreItem>
</file>

<file path=customXml/itemProps3.xml><?xml version="1.0" encoding="utf-8"?>
<ds:datastoreItem xmlns:ds="http://schemas.openxmlformats.org/officeDocument/2006/customXml" ds:itemID="{A1239EBA-F18A-48D0-AAF2-F581219F7348}">
  <ds:schemaRefs>
    <ds:schemaRef ds:uri="http://schemas.microsoft.com/office/2006/documentManagement/types"/>
    <ds:schemaRef ds:uri="http://www.w3.org/XML/1998/namespace"/>
    <ds:schemaRef ds:uri="http://purl.org/dc/elements/1.1/"/>
    <ds:schemaRef ds:uri="http://schemas.microsoft.com/sharepoint/v3/fields"/>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76</TotalTime>
  <Words>612</Words>
  <Application>Microsoft Office PowerPoint</Application>
  <PresentationFormat>On-screen Show (4:3)</PresentationFormat>
  <Paragraphs>87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KCC Framework to support young people with Medical Needs</vt:lpstr>
      <vt:lpstr>KCC Policy on supporting Children &amp; Young People with Medical Conditions including mental health</vt:lpstr>
      <vt:lpstr>PowerPoint Presentation</vt:lpstr>
      <vt:lpstr>PowerPoint Presentation</vt:lpstr>
      <vt:lpstr>Virtual Academy</vt:lpstr>
      <vt:lpstr>Working with Health Professionals</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KCC Framework to support young people with Health Needs</dc:title>
  <dc:creator>Malin, Robert - EY EQS</dc:creator>
  <cp:lastModifiedBy>Fraser, Victoria - ST TR</cp:lastModifiedBy>
  <cp:revision>10</cp:revision>
  <cp:lastPrinted>2014-10-23T11:41:42Z</cp:lastPrinted>
  <dcterms:created xsi:type="dcterms:W3CDTF">2014-10-23T09:44:30Z</dcterms:created>
  <dcterms:modified xsi:type="dcterms:W3CDTF">2015-04-02T07:12:24Z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0x0101007CCB95C9C663FF458B26C7EB1DE24B6A</vt:lpwstr>
  </property>
</Properties>
</file>