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8"/>
  </p:notesMasterIdLst>
  <p:handoutMasterIdLst>
    <p:handoutMasterId r:id="rId19"/>
  </p:handoutMasterIdLst>
  <p:sldIdLst>
    <p:sldId id="292" r:id="rId7"/>
    <p:sldId id="293" r:id="rId8"/>
    <p:sldId id="298" r:id="rId9"/>
    <p:sldId id="299" r:id="rId10"/>
    <p:sldId id="302" r:id="rId11"/>
    <p:sldId id="294" r:id="rId12"/>
    <p:sldId id="300" r:id="rId13"/>
    <p:sldId id="301" r:id="rId14"/>
    <p:sldId id="295" r:id="rId15"/>
    <p:sldId id="304" r:id="rId16"/>
    <p:sldId id="303" r:id="rId17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tlake, Paul - BSS FP" initials="WP-BF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23" Type="http://schemas.openxmlformats.org/officeDocument/2006/relationships/theme" Target="theme/theme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22" Type="http://schemas.openxmlformats.org/officeDocument/2006/relationships/viewProps" Target="viewProps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EFB46-5937-4D98-930C-C994D82F6A83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B4E92-8837-46B1-9C8E-745757A885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516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7A26A-758C-4100-A54C-AE65193C95DB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A2841-6E20-4DA6-9D13-3D685C745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45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not the Councils Money</a:t>
            </a:r>
            <a:r>
              <a:rPr lang="en-GB" baseline="0" dirty="0" smtClean="0"/>
              <a:t> take a copy of spending the councils money and use as prop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A2841-6E20-4DA6-9D13-3D685C745EF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62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Value for money £18 million MTFP</a:t>
            </a:r>
            <a:r>
              <a:rPr lang="en-GB" baseline="0" dirty="0" smtClean="0"/>
              <a:t> and £56 million overall.</a:t>
            </a:r>
          </a:p>
          <a:p>
            <a:r>
              <a:rPr lang="en-GB" baseline="0" dirty="0" smtClean="0"/>
              <a:t>Kent Business more than 50% of our spend with Kent businesses.</a:t>
            </a:r>
          </a:p>
          <a:p>
            <a:r>
              <a:rPr lang="en-GB" baseline="0" dirty="0" smtClean="0"/>
              <a:t>Manage Risk ensures the Council has the correct contracts in place </a:t>
            </a:r>
            <a:r>
              <a:rPr lang="en-GB" baseline="0" dirty="0" err="1" smtClean="0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A2841-6E20-4DA6-9D13-3D685C745EF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6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A2841-6E20-4DA6-9D13-3D685C745EF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6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Contract Management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A2841-6E20-4DA6-9D13-3D685C745EF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76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821363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 userDrawn="1"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8079" y="6237114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 userDrawn="1"/>
        </p:nvCxnSpPr>
        <p:spPr bwMode="auto">
          <a:xfrm>
            <a:off x="107504" y="6199187"/>
            <a:ext cx="8964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8421-BC9B-42B6-9A37-5715A9FFC128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B74C9-1984-4309-B629-64A9E268053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4283C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dukent@kent.gov.uk" TargetMode="External"/><Relationship Id="rId2" Type="http://schemas.openxmlformats.org/officeDocument/2006/relationships/hyperlink" Target="mailto:info@commercialservices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ocurement@kent.gov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kentbusinessportal.org.uk/procontract/portal.nsf/vLiveDocs/SD-DEVV-6UGE9Y?OpenDocument&amp;contentid=1.00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Procurement - Spending the Council’s Money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Bursars Presentation Sessions 2014/15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6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The Kent Business Portal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16943" r="26500" b="5579"/>
          <a:stretch/>
        </p:blipFill>
        <p:spPr bwMode="auto">
          <a:xfrm>
            <a:off x="539552" y="1124744"/>
            <a:ext cx="8197485" cy="49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3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Commercial Services – </a:t>
            </a:r>
          </a:p>
          <a:p>
            <a:pPr marL="0" indent="0">
              <a:buNone/>
            </a:pPr>
            <a:r>
              <a:rPr lang="en-GB" sz="2400" dirty="0" smtClean="0"/>
              <a:t>	0808 1685808  </a:t>
            </a:r>
            <a:r>
              <a:rPr lang="en-GB" sz="2400" dirty="0" smtClean="0">
                <a:hlinkClick r:id="rId2"/>
              </a:rPr>
              <a:t>info@commercialservices.org.uk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err="1" smtClean="0"/>
              <a:t>EduKent</a:t>
            </a:r>
            <a:r>
              <a:rPr lang="en-GB" sz="2400" dirty="0" smtClean="0"/>
              <a:t> – 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fi-FI" sz="2400" dirty="0" smtClean="0"/>
              <a:t>03000 412424 </a:t>
            </a:r>
            <a:r>
              <a:rPr lang="fi-FI" sz="2400" dirty="0" smtClean="0">
                <a:hlinkClick r:id="rId3"/>
              </a:rPr>
              <a:t>edukent@kent.gov.uk</a:t>
            </a:r>
            <a:r>
              <a:rPr lang="fi-FI" sz="2400" dirty="0" smtClean="0"/>
              <a:t>   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Procurement – </a:t>
            </a:r>
            <a:r>
              <a:rPr lang="en-GB" sz="2400" dirty="0" smtClean="0">
                <a:hlinkClick r:id="rId4"/>
              </a:rPr>
              <a:t>procurement@kent.gov.uk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8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Procurement</a:t>
            </a:r>
          </a:p>
          <a:p>
            <a:r>
              <a:rPr lang="en-GB" dirty="0" smtClean="0"/>
              <a:t>Henry Swan - Head </a:t>
            </a:r>
            <a:r>
              <a:rPr lang="en-GB" dirty="0"/>
              <a:t>of </a:t>
            </a:r>
            <a:r>
              <a:rPr lang="en-GB" dirty="0" smtClean="0"/>
              <a:t>Procurement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Sam Hatton - Procurement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Danny Lee - Procurement</a:t>
            </a:r>
            <a:endParaRPr lang="en-GB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1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this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Explain why procurement is important.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/>
              <a:t>Explain what Strategic Sourcing and Procurement </a:t>
            </a:r>
            <a:r>
              <a:rPr lang="en-GB" sz="2400" dirty="0" smtClean="0"/>
              <a:t>is.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Outline the updated Spending the Councils Money.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Introduce the Kent Business Portal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4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acquisition of goods or services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In todays financial climate can save money to spend on key areas e.g. staff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Important that rules are followed because we are spending public money; it needs to be a transparent, fair and open process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7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Sourcing &amp; Procurement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SSP’s Key Drivers</a:t>
            </a:r>
          </a:p>
          <a:p>
            <a:pPr lvl="1"/>
            <a:r>
              <a:rPr lang="en-GB" dirty="0"/>
              <a:t>Value for Money</a:t>
            </a:r>
          </a:p>
          <a:p>
            <a:pPr lvl="1"/>
            <a:r>
              <a:rPr lang="en-GB" dirty="0"/>
              <a:t>Support Kent Business</a:t>
            </a:r>
          </a:p>
          <a:p>
            <a:pPr lvl="1"/>
            <a:r>
              <a:rPr lang="en-GB" dirty="0"/>
              <a:t>Manage </a:t>
            </a:r>
            <a:r>
              <a:rPr lang="en-GB" dirty="0" smtClean="0"/>
              <a:t>Risk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Small Team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Professional Procurement for KCC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9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Spending the Council’s Money </a:t>
            </a:r>
            <a:br>
              <a:rPr lang="en-GB" dirty="0" smtClean="0"/>
            </a:br>
            <a:r>
              <a:rPr lang="en-GB" dirty="0" smtClean="0"/>
              <a:t>(The Rules)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Procurement for schools </a:t>
            </a:r>
          </a:p>
          <a:p>
            <a:pPr marL="0" indent="0">
              <a:buNone/>
            </a:pPr>
            <a:r>
              <a:rPr lang="en-GB" dirty="0" smtClean="0"/>
              <a:t>    </a:t>
            </a:r>
            <a:r>
              <a:rPr lang="en-GB" sz="2000" dirty="0" smtClean="0"/>
              <a:t>Section on Kent Education Learning Skills Information(KELSI).</a:t>
            </a:r>
          </a:p>
          <a:p>
            <a:pPr marL="0" indent="0">
              <a:buNone/>
            </a:pPr>
            <a:r>
              <a:rPr lang="en-GB" sz="2000" dirty="0" smtClean="0"/>
              <a:t>      E </a:t>
            </a:r>
            <a:r>
              <a:rPr lang="en-GB" sz="2000" dirty="0"/>
              <a:t>Bulletin will be sent to schools when this section goes live </a:t>
            </a:r>
          </a:p>
          <a:p>
            <a:pPr marL="457200" lvl="1" indent="0">
              <a:buNone/>
            </a:pPr>
            <a:endParaRPr lang="en-GB" sz="2000" dirty="0" smtClean="0">
              <a:solidFill>
                <a:srgbClr val="4283C4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rgbClr val="4283C4"/>
                </a:solidFill>
              </a:rPr>
              <a:t>Route will be School management / Schools Financial Services / Procurement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r>
              <a:rPr lang="en-GB" sz="1900" dirty="0" smtClean="0"/>
              <a:t>Will show information on Spending </a:t>
            </a:r>
            <a:r>
              <a:rPr lang="en-GB" sz="1900" dirty="0"/>
              <a:t>the Council's </a:t>
            </a:r>
            <a:r>
              <a:rPr lang="en-GB" sz="1900" dirty="0" smtClean="0"/>
              <a:t>Money with links to flowcharts</a:t>
            </a:r>
            <a:endParaRPr lang="en-GB" sz="1900" dirty="0"/>
          </a:p>
          <a:p>
            <a:pPr marL="457200" lvl="1" indent="0">
              <a:buNone/>
            </a:pPr>
            <a:endParaRPr lang="en-GB" sz="2000" dirty="0"/>
          </a:p>
          <a:p>
            <a:r>
              <a:rPr lang="en-GB" dirty="0" smtClean="0"/>
              <a:t>Important to follow the school’s Finance Policy and the Scheme for Financing Schools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Spending the Councils Money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34813" t="13890" r="33188" b="5222"/>
          <a:stretch/>
        </p:blipFill>
        <p:spPr bwMode="auto">
          <a:xfrm>
            <a:off x="107504" y="1124744"/>
            <a:ext cx="4094584" cy="5555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34875" t="13667" r="33313" b="5334"/>
          <a:stretch/>
        </p:blipFill>
        <p:spPr bwMode="auto">
          <a:xfrm>
            <a:off x="4932040" y="1052736"/>
            <a:ext cx="3912120" cy="5735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57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Helpful Documents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Idea/requirement checklist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Contacts - Property, Commercial Services, </a:t>
            </a:r>
            <a:r>
              <a:rPr lang="en-GB" sz="2400" dirty="0" err="1" smtClean="0"/>
              <a:t>EduKent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Specification Guide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Request for Quotation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Successful/Unsuccessful Letters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23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5685" y="6309320"/>
            <a:ext cx="6811483" cy="421507"/>
          </a:xfrm>
        </p:spPr>
        <p:txBody>
          <a:bodyPr>
            <a:normAutofit/>
          </a:bodyPr>
          <a:lstStyle/>
          <a:p>
            <a:r>
              <a:rPr lang="en-GB" sz="1000" dirty="0" smtClean="0">
                <a:hlinkClick r:id="rId2"/>
              </a:rPr>
              <a:t>https://www.kentbusinessportal.org.uk/procontract/portal.nsf/vLiveDocs/SD-DEVV-6UGE9Y?OpenDocument&amp;contentid=1.001</a:t>
            </a:r>
            <a:endParaRPr lang="en-GB" sz="1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17222" r="21856" b="7858"/>
          <a:stretch/>
        </p:blipFill>
        <p:spPr bwMode="auto">
          <a:xfrm>
            <a:off x="1128914" y="908720"/>
            <a:ext cx="704348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en-GB" dirty="0" smtClean="0"/>
              <a:t>The Kent Business Portal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2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2007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CB95C9C663FF458B26C7EB1DE24B6A" ma:contentTypeVersion="308" ma:contentTypeDescription="Create a new document." ma:contentTypeScope="" ma:versionID="a51a6ae1b23b60c5f994fdd6963dd804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147c74f43b992672cb57bb61a03c17d5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Version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0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9" ma:displayName="Subject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>v1</_Version>
    <URL xmlns="http://schemas.microsoft.com/sharepoint/v3">
      <Url xsi:nil="true"/>
      <Description xsi:nil="true"/>
    </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2229A364E9FC4EBDE1546DFF3D65AD" ma:contentTypeVersion="12" ma:contentTypeDescription="Create a new document." ma:contentTypeScope="" ma:versionID="14eb8e6d08aef9169adaf6fd08f4b0d6">
  <xsd:schema xmlns:xsd="http://www.w3.org/2001/XMLSchema" xmlns:xs="http://www.w3.org/2001/XMLSchema" xmlns:p="http://schemas.microsoft.com/office/2006/metadata/properties" xmlns:ns1="http://schemas.microsoft.com/sharepoint/v3" xmlns:ns2="d3c5681a-6188-4afd-8047-4b7024f49c9f" xmlns:ns3="b607a442-3a8b-46cb-8183-2bec4a9e324b" targetNamespace="http://schemas.microsoft.com/office/2006/metadata/properties" ma:root="true" ma:fieldsID="cc8bf6150d7c13bc396f5033b5740865" ns1:_="" ns2:_="" ns3:_="">
    <xsd:import namespace="http://schemas.microsoft.com/sharepoint/v3"/>
    <xsd:import namespace="d3c5681a-6188-4afd-8047-4b7024f49c9f"/>
    <xsd:import namespace="b607a442-3a8b-46cb-8183-2bec4a9e324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irectorate"/>
                <xsd:element ref="ns2:Ways_x0020_of_x0020_working" minOccurs="0"/>
                <xsd:element ref="ns2:Category" minOccurs="0"/>
                <xsd:element ref="ns3:_dlc_DocId" minOccurs="0"/>
                <xsd:element ref="ns3:_dlc_DocIdUrl" minOccurs="0"/>
                <xsd:element ref="ns3:_dlc_DocIdPersistId" minOccurs="0"/>
                <xsd:element ref="ns2:Environmental_x0020_performance_x0020_grouping" minOccurs="0"/>
                <xsd:element ref="ns3:ContentOwn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5681a-6188-4afd-8047-4b7024f49c9f" elementFormDefault="qualified">
    <xsd:import namespace="http://schemas.microsoft.com/office/2006/documentManagement/types"/>
    <xsd:import namespace="http://schemas.microsoft.com/office/infopath/2007/PartnerControls"/>
    <xsd:element name="Directorate" ma:index="10" ma:displayName="New directorate" ma:default="All" ma:format="Dropdown" ma:internalName="Directorate">
      <xsd:simpleType>
        <xsd:restriction base="dms:Choice">
          <xsd:enumeration value="All"/>
          <xsd:enumeration value="Social Care Health and Wellbeing"/>
          <xsd:enumeration value="Education and Young People Services"/>
          <xsd:enumeration value="Growth Environment and Transport"/>
          <xsd:enumeration value="Strategic and Corporate Services"/>
        </xsd:restriction>
      </xsd:simpleType>
    </xsd:element>
    <xsd:element name="Ways_x0020_of_x0020_working" ma:index="11" nillable="true" ma:displayName="Ways of working" ma:default="1" ma:internalName="Ways_x0020_of_x0020_working">
      <xsd:simpleType>
        <xsd:restriction base="dms:Boolean"/>
      </xsd:simpleType>
    </xsd:element>
    <xsd:element name="Category" ma:index="12" nillable="true" ma:displayName="Category" ma:default="Not applicable" ma:format="Dropdown" ma:internalName="Category">
      <xsd:simpleType>
        <xsd:restriction base="dms:Choice">
          <xsd:enumeration value="Not applicable"/>
          <xsd:enumeration value="Procurement"/>
          <xsd:enumeration value="iProcurement"/>
          <xsd:enumeration value="DTD"/>
          <xsd:enumeration value="Environmental performance"/>
          <xsd:enumeration value="Communication"/>
          <xsd:enumeration value="ICT"/>
          <xsd:enumeration value="Legal"/>
          <xsd:enumeration value="Customer service"/>
          <xsd:enumeration value="Finance"/>
          <xsd:enumeration value="Finance year end closedown"/>
          <xsd:enumeration value="Data protection"/>
          <xsd:enumeration value="Access to information"/>
          <xsd:enumeration value="Doing things differently"/>
          <xsd:enumeration value="Equality and diversity"/>
          <xsd:enumeration value="Facilities management"/>
          <xsd:enumeration value="Because of You"/>
          <xsd:enumeration value="Health and safety"/>
          <xsd:enumeration value="Internal audit/fraud"/>
          <xsd:enumeration value="Business continuity/emergency planning"/>
          <xsd:enumeration value="Property"/>
          <xsd:enumeration value="Public health"/>
          <xsd:enumeration value="Training framework docs"/>
        </xsd:restriction>
      </xsd:simpleType>
    </xsd:element>
    <xsd:element name="Environmental_x0020_performance_x0020_grouping" ma:index="16" nillable="true" ma:displayName="Environmental performance grouping" ma:default="Not applicable" ma:format="Dropdown" ma:internalName="Environmental_x0020_performance_x0020_grouping">
      <xsd:simpleType>
        <xsd:restriction base="dms:Choice">
          <xsd:enumeration value="Not applicable"/>
          <xsd:enumeration value="Registers"/>
          <xsd:enumeration value="Systems procedures"/>
          <xsd:enumeration value="Operational procedures"/>
          <xsd:enumeration value="How to guides"/>
          <xsd:enumeration value="Project opportunities"/>
          <xsd:enumeration value="Energy management guidance"/>
          <xsd:enumeration value="Guidance for managing energy"/>
          <xsd:enumeration value="Energy Efficiency Loan Fund"/>
          <xsd:enumeration value="ISO 14001 Complianc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7a442-3a8b-46cb-8183-2bec4a9e324b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ontentOwner" ma:index="18" ma:displayName="Content Owner" ma:list="UserInfo" ma:SharePointGroup="0" ma:internalName="Content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: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CD75CC-C750-4DBB-8C7B-D715569B20AD}"/>
</file>

<file path=customXml/itemProps2.xml><?xml version="1.0" encoding="utf-8"?>
<ds:datastoreItem xmlns:ds="http://schemas.openxmlformats.org/officeDocument/2006/customXml" ds:itemID="{26A221AD-22C9-4FF9-8E1B-94BC624F394C}"/>
</file>

<file path=customXml/itemProps3.xml><?xml version="1.0" encoding="utf-8"?>
<ds:datastoreItem xmlns:ds="http://schemas.openxmlformats.org/officeDocument/2006/customXml" ds:itemID="{717BE75F-9CB0-4911-974C-87294FF261EC}"/>
</file>

<file path=customXml/itemProps4.xml><?xml version="1.0" encoding="utf-8"?>
<ds:datastoreItem xmlns:ds="http://schemas.openxmlformats.org/officeDocument/2006/customXml" ds:itemID="{26A221AD-22C9-4FF9-8E1B-94BC624F394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2BCCABB5-05A4-4238-A2FD-EE25B173A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3c5681a-6188-4afd-8047-4b7024f49c9f"/>
    <ds:schemaRef ds:uri="b607a442-3a8b-46cb-8183-2bec4a9e32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2007 PowerPoint template</Template>
  <TotalTime>1396</TotalTime>
  <Words>288</Words>
  <Application>Microsoft Office PowerPoint</Application>
  <PresentationFormat>On-screen Show (4:3)</PresentationFormat>
  <Paragraphs>74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2007 PowerPoint template</vt:lpstr>
      <vt:lpstr>Procurement - Spending the Council’s Money </vt:lpstr>
      <vt:lpstr>Introductions</vt:lpstr>
      <vt:lpstr>Aims of this Presentation</vt:lpstr>
      <vt:lpstr>Procurement</vt:lpstr>
      <vt:lpstr>Strategic Sourcing &amp; Procurement</vt:lpstr>
      <vt:lpstr>Spending the Council’s Money  (The Rules)</vt:lpstr>
      <vt:lpstr>Spending the Councils Money</vt:lpstr>
      <vt:lpstr>Helpful Documents</vt:lpstr>
      <vt:lpstr>The Kent Business Portal</vt:lpstr>
      <vt:lpstr>The Kent Business Portal</vt:lpstr>
      <vt:lpstr>Contacts</vt:lpstr>
    </vt:vector>
  </TitlesOfParts>
  <Company>Kent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Paul Rock</dc:creator>
  <dc:description/>
  <cp:lastModifiedBy>Cheeseman, Siobhan - ST FP</cp:lastModifiedBy>
  <cp:revision>76</cp:revision>
  <cp:lastPrinted>2014-10-15T15:32:59Z</cp:lastPrinted>
  <dcterms:created xsi:type="dcterms:W3CDTF">2014-04-06T12:59:36Z</dcterms:created>
  <dcterms:modified xsi:type="dcterms:W3CDTF">2014-10-28T09:45:15Z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5e328715-89ef-4d66-9f66-cdc39c758dae</vt:lpwstr>
  </property>
  <property fmtid="{D5CDD505-2E9C-101B-9397-08002B2CF9AE}" pid="3" name="ContentTypeId">
    <vt:lpwstr>0x0101007CCB95C9C663FF458B26C7EB1DE24B6A</vt:lpwstr>
  </property>
  <property fmtid="{D5CDD505-2E9C-101B-9397-08002B2CF9AE}" pid="4" name="Structure chart">
    <vt:bool>false</vt:bool>
  </property>
</Properties>
</file>