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56" r:id="rId6"/>
    <p:sldId id="257" r:id="rId7"/>
    <p:sldId id="321" r:id="rId8"/>
    <p:sldId id="336" r:id="rId9"/>
    <p:sldId id="319" r:id="rId10"/>
    <p:sldId id="320" r:id="rId11"/>
    <p:sldId id="318" r:id="rId12"/>
    <p:sldId id="322" r:id="rId13"/>
    <p:sldId id="327" r:id="rId14"/>
    <p:sldId id="328" r:id="rId15"/>
    <p:sldId id="329" r:id="rId16"/>
    <p:sldId id="316" r:id="rId17"/>
    <p:sldId id="314" r:id="rId18"/>
    <p:sldId id="315" r:id="rId19"/>
    <p:sldId id="317" r:id="rId20"/>
    <p:sldId id="313" r:id="rId21"/>
    <p:sldId id="323" r:id="rId22"/>
    <p:sldId id="325" r:id="rId23"/>
    <p:sldId id="330" r:id="rId24"/>
    <p:sldId id="331" r:id="rId25"/>
    <p:sldId id="326" r:id="rId26"/>
    <p:sldId id="332" r:id="rId27"/>
    <p:sldId id="333" r:id="rId28"/>
    <p:sldId id="334" r:id="rId29"/>
    <p:sldId id="335" r:id="rId30"/>
    <p:sldId id="337" r:id="rId3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D87D0-69BD-42E6-AC01-414C61B2801B}" v="122" dt="2025-04-02T12:34:38.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81" autoAdjust="0"/>
    <p:restoredTop sz="86412" autoAdjust="0"/>
  </p:normalViewPr>
  <p:slideViewPr>
    <p:cSldViewPr>
      <p:cViewPr varScale="1">
        <p:scale>
          <a:sx n="54" d="100"/>
          <a:sy n="54" d="100"/>
        </p:scale>
        <p:origin x="772" y="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164933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ask open questions such as:</a:t>
            </a:r>
          </a:p>
          <a:p>
            <a:r>
              <a:rPr lang="en-GB" dirty="0"/>
              <a:t>What do you think the </a:t>
            </a:r>
            <a:r>
              <a:rPr lang="en-GB"/>
              <a:t>dots mean?</a:t>
            </a: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22</a:t>
            </a:fld>
            <a:endParaRPr lang="en-GB"/>
          </a:p>
        </p:txBody>
      </p:sp>
    </p:spTree>
    <p:extLst>
      <p:ext uri="{BB962C8B-B14F-4D97-AF65-F5344CB8AC3E}">
        <p14:creationId xmlns:p14="http://schemas.microsoft.com/office/powerpoint/2010/main" val="20398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25</a:t>
            </a:fld>
            <a:endParaRPr lang="en-GB"/>
          </a:p>
        </p:txBody>
      </p:sp>
    </p:spTree>
    <p:extLst>
      <p:ext uri="{BB962C8B-B14F-4D97-AF65-F5344CB8AC3E}">
        <p14:creationId xmlns:p14="http://schemas.microsoft.com/office/powerpoint/2010/main" val="241209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984E-CF7F-5CA9-B562-63161E3B8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73FCC-7B86-D27C-6DA7-55FAE1BD8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72B48-85D6-AE89-051C-7B2709D16A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503E93-A08D-DFA2-1558-CE666E23BC86}"/>
              </a:ext>
            </a:extLst>
          </p:cNvPr>
          <p:cNvSpPr>
            <a:spLocks noGrp="1"/>
          </p:cNvSpPr>
          <p:nvPr>
            <p:ph type="sldNum" sz="quarter" idx="5"/>
          </p:nvPr>
        </p:nvSpPr>
        <p:spPr/>
        <p:txBody>
          <a:bodyPr/>
          <a:lstStyle/>
          <a:p>
            <a:fld id="{D7FBC0B6-458E-47DA-A6C2-A5784864EB29}" type="slidenum">
              <a:rPr lang="en-GB" smtClean="0"/>
              <a:t>26</a:t>
            </a:fld>
            <a:endParaRPr lang="en-GB"/>
          </a:p>
        </p:txBody>
      </p:sp>
    </p:spTree>
    <p:extLst>
      <p:ext uri="{BB962C8B-B14F-4D97-AF65-F5344CB8AC3E}">
        <p14:creationId xmlns:p14="http://schemas.microsoft.com/office/powerpoint/2010/main" val="716043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27/06/2025</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27/06/2025</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27/06/2025</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27/06/2025</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27/06/2025</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27/06/2025</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27/06/2025</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27/06/2025</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27/06/2025</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27/06/2025</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27/06/2025</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27/06/2025</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7" name="Picture 6" descr="A logo for a special education&#10;&#10;Description automatically generated">
            <a:extLst>
              <a:ext uri="{FF2B5EF4-FFF2-40B4-BE49-F238E27FC236}">
                <a16:creationId xmlns:a16="http://schemas.microsoft.com/office/drawing/2014/main" id="{712F6D26-7A34-839F-26BD-55407E62D41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263352" y="5805264"/>
            <a:ext cx="1689813" cy="911319"/>
          </a:xfrm>
          <a:prstGeom prst="rect">
            <a:avLst/>
          </a:prstGeom>
        </p:spPr>
      </p:pic>
      <p:sp>
        <p:nvSpPr>
          <p:cNvPr id="3" name="Subtitle 2">
            <a:extLst>
              <a:ext uri="{FF2B5EF4-FFF2-40B4-BE49-F238E27FC236}">
                <a16:creationId xmlns:a16="http://schemas.microsoft.com/office/drawing/2014/main" id="{048EBF38-CF10-CED3-422F-7E96FE4D4ABA}"/>
              </a:ext>
            </a:extLst>
          </p:cNvPr>
          <p:cNvSpPr txBox="1">
            <a:spLocks/>
          </p:cNvSpPr>
          <p:nvPr/>
        </p:nvSpPr>
        <p:spPr bwMode="auto">
          <a:xfrm>
            <a:off x="2353630" y="2389239"/>
            <a:ext cx="7004590" cy="264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panose="020B0604020202020204" pitchFamily="34" charset="0"/>
              <a:buNone/>
              <a:defRPr sz="2200" kern="1200">
                <a:solidFill>
                  <a:schemeClr val="tx1">
                    <a:tint val="75000"/>
                  </a:schemeClr>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altLang="en-US" sz="3200" b="1" dirty="0">
                <a:solidFill>
                  <a:schemeClr val="accent1"/>
                </a:solidFill>
                <a:latin typeface="Arial Nova" panose="020B0504020202020204" pitchFamily="34" charset="0"/>
              </a:rPr>
              <a:t>STLS Sensory Service</a:t>
            </a:r>
          </a:p>
          <a:p>
            <a:r>
              <a:rPr lang="en-GB" altLang="en-US" sz="3200" b="1" dirty="0">
                <a:solidFill>
                  <a:schemeClr val="accent1"/>
                </a:solidFill>
                <a:latin typeface="Arial Nova" panose="020B0504020202020204" pitchFamily="34" charset="0"/>
              </a:rPr>
              <a:t>Date: 2024 to 2025</a:t>
            </a:r>
          </a:p>
          <a:p>
            <a:pPr indent="-228600">
              <a:buFont typeface="Arial" panose="020B0604020202020204" pitchFamily="34" charset="0"/>
              <a:buChar char="•"/>
            </a:pPr>
            <a:endParaRPr lang="en-US" altLang="en-US" b="1" dirty="0"/>
          </a:p>
        </p:txBody>
      </p:sp>
      <p:sp>
        <p:nvSpPr>
          <p:cNvPr id="5" name="Title 1">
            <a:extLst>
              <a:ext uri="{FF2B5EF4-FFF2-40B4-BE49-F238E27FC236}">
                <a16:creationId xmlns:a16="http://schemas.microsoft.com/office/drawing/2014/main" id="{DDECC17F-F4BE-5203-B077-E524AB1CBAEF}"/>
              </a:ext>
            </a:extLst>
          </p:cNvPr>
          <p:cNvSpPr txBox="1">
            <a:spLocks/>
          </p:cNvSpPr>
          <p:nvPr/>
        </p:nvSpPr>
        <p:spPr bwMode="auto">
          <a:xfrm>
            <a:off x="218281" y="1178095"/>
            <a:ext cx="1175543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US" altLang="en-US" sz="4400" dirty="0">
                <a:solidFill>
                  <a:schemeClr val="tx1"/>
                </a:solidFill>
                <a:latin typeface="Arial Nova" panose="020B0504020202020204" pitchFamily="34" charset="0"/>
                <a:ea typeface="+mn-ea"/>
                <a:cs typeface="+mn-cs"/>
              </a:rPr>
              <a:t>200 Years of Braille</a:t>
            </a:r>
            <a:br>
              <a:rPr lang="en-US" altLang="en-US" sz="3400" dirty="0"/>
            </a:br>
            <a:endParaRPr lang="en-US" alt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AAFA-4D96-2B33-92A1-132131B57862}"/>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EB06D1F0-0EEF-2EDC-BFF4-9A7A659A1B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82556691-1DE6-0612-D27C-E0DA2917CDE6}"/>
              </a:ext>
            </a:extLst>
          </p:cNvPr>
          <p:cNvSpPr txBox="1">
            <a:spLocks noChangeArrowheads="1"/>
          </p:cNvSpPr>
          <p:nvPr/>
        </p:nvSpPr>
        <p:spPr bwMode="auto">
          <a:xfrm>
            <a:off x="-19248" y="105419"/>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21C0A429-1910-DCF5-A75E-6D29FDAFA9C2}"/>
              </a:ext>
            </a:extLst>
          </p:cNvPr>
          <p:cNvSpPr txBox="1">
            <a:spLocks noChangeArrowheads="1"/>
          </p:cNvSpPr>
          <p:nvPr/>
        </p:nvSpPr>
        <p:spPr>
          <a:xfrm>
            <a:off x="1146845" y="71185"/>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Make a Tactile Story</a:t>
            </a:r>
          </a:p>
        </p:txBody>
      </p:sp>
      <p:sp>
        <p:nvSpPr>
          <p:cNvPr id="3" name="TextBox 2">
            <a:extLst>
              <a:ext uri="{FF2B5EF4-FFF2-40B4-BE49-F238E27FC236}">
                <a16:creationId xmlns:a16="http://schemas.microsoft.com/office/drawing/2014/main" id="{709D93F7-9598-368E-5B5B-532FA0B71667}"/>
              </a:ext>
            </a:extLst>
          </p:cNvPr>
          <p:cNvSpPr txBox="1"/>
          <p:nvPr/>
        </p:nvSpPr>
        <p:spPr>
          <a:xfrm>
            <a:off x="263352" y="1150482"/>
            <a:ext cx="11089232" cy="523220"/>
          </a:xfrm>
          <a:prstGeom prst="rect">
            <a:avLst/>
          </a:prstGeom>
          <a:noFill/>
        </p:spPr>
        <p:txBody>
          <a:bodyPr wrap="square">
            <a:spAutoFit/>
          </a:bodyPr>
          <a:lstStyle/>
          <a:p>
            <a:r>
              <a:rPr lang="en-GB" sz="2800" dirty="0">
                <a:solidFill>
                  <a:srgbClr val="2B2B2B"/>
                </a:solidFill>
                <a:cs typeface="Arial" panose="020B0604020202020204" pitchFamily="34" charset="0"/>
              </a:rPr>
              <a:t> ‘We’re Going on a Bear Hunt’</a:t>
            </a:r>
          </a:p>
        </p:txBody>
      </p:sp>
      <p:pic>
        <p:nvPicPr>
          <p:cNvPr id="6" name="Picture 5" descr="A stuffed animal face with googly eyes&#10;&#10;AI-generated content may be incorrect.">
            <a:extLst>
              <a:ext uri="{FF2B5EF4-FFF2-40B4-BE49-F238E27FC236}">
                <a16:creationId xmlns:a16="http://schemas.microsoft.com/office/drawing/2014/main" id="{3DD7630C-8A6E-DB0D-5E5D-82D0476776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6280" y="1705776"/>
            <a:ext cx="3048000" cy="4064000"/>
          </a:xfrm>
          <a:prstGeom prst="rect">
            <a:avLst/>
          </a:prstGeom>
        </p:spPr>
      </p:pic>
      <p:pic>
        <p:nvPicPr>
          <p:cNvPr id="10" name="Picture 9" descr="A book on a table&#10;&#10;AI-generated content may be incorrect.">
            <a:extLst>
              <a:ext uri="{FF2B5EF4-FFF2-40B4-BE49-F238E27FC236}">
                <a16:creationId xmlns:a16="http://schemas.microsoft.com/office/drawing/2014/main" id="{FB1766F6-45D2-1322-797F-08C1E738A3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390" y="1710340"/>
            <a:ext cx="3048000" cy="4064000"/>
          </a:xfrm>
          <a:prstGeom prst="rect">
            <a:avLst/>
          </a:prstGeom>
        </p:spPr>
      </p:pic>
      <p:pic>
        <p:nvPicPr>
          <p:cNvPr id="14" name="Picture 13" descr="A group of notebooks on a table&#10;&#10;AI-generated content may be incorrect.">
            <a:extLst>
              <a:ext uri="{FF2B5EF4-FFF2-40B4-BE49-F238E27FC236}">
                <a16:creationId xmlns:a16="http://schemas.microsoft.com/office/drawing/2014/main" id="{742B5CFD-D32C-8E72-DBC7-128894FACF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813" y="1705776"/>
            <a:ext cx="3048000" cy="4064000"/>
          </a:xfrm>
          <a:prstGeom prst="rect">
            <a:avLst/>
          </a:prstGeom>
        </p:spPr>
      </p:pic>
    </p:spTree>
    <p:extLst>
      <p:ext uri="{BB962C8B-B14F-4D97-AF65-F5344CB8AC3E}">
        <p14:creationId xmlns:p14="http://schemas.microsoft.com/office/powerpoint/2010/main" val="204939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AD601-C946-4A0B-2B38-2AACF68023AF}"/>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9C1336D3-DED4-9D25-DE2A-378E4DB8352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70E55035-2CDB-5016-4B3B-12B8651A4222}"/>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7663D8DE-A665-84CD-A7FB-2CC94C6DEBCC}"/>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Make a Tactile Story</a:t>
            </a:r>
          </a:p>
        </p:txBody>
      </p:sp>
      <p:sp>
        <p:nvSpPr>
          <p:cNvPr id="3" name="TextBox 2">
            <a:extLst>
              <a:ext uri="{FF2B5EF4-FFF2-40B4-BE49-F238E27FC236}">
                <a16:creationId xmlns:a16="http://schemas.microsoft.com/office/drawing/2014/main" id="{55A101E8-C4FA-B435-9FBE-63AE5061C9EC}"/>
              </a:ext>
            </a:extLst>
          </p:cNvPr>
          <p:cNvSpPr txBox="1"/>
          <p:nvPr/>
        </p:nvSpPr>
        <p:spPr>
          <a:xfrm>
            <a:off x="335361" y="1330821"/>
            <a:ext cx="11089232" cy="523220"/>
          </a:xfrm>
          <a:prstGeom prst="rect">
            <a:avLst/>
          </a:prstGeom>
          <a:noFill/>
        </p:spPr>
        <p:txBody>
          <a:bodyPr wrap="square">
            <a:spAutoFit/>
          </a:bodyPr>
          <a:lstStyle/>
          <a:p>
            <a:r>
              <a:rPr lang="en-GB" sz="2800" dirty="0">
                <a:solidFill>
                  <a:srgbClr val="2B2B2B"/>
                </a:solidFill>
                <a:cs typeface="Arial" panose="020B0604020202020204" pitchFamily="34" charset="0"/>
              </a:rPr>
              <a:t>‘The Wheels on the Bus’.</a:t>
            </a:r>
            <a:endParaRPr lang="en-GB" sz="2800" dirty="0">
              <a:cs typeface="Arial" panose="020B0604020202020204" pitchFamily="34" charset="0"/>
            </a:endParaRPr>
          </a:p>
        </p:txBody>
      </p:sp>
      <p:pic>
        <p:nvPicPr>
          <p:cNvPr id="8" name="Picture 7" descr="A book with a drawing of a bus&#10;&#10;AI-generated content may be incorrect.">
            <a:extLst>
              <a:ext uri="{FF2B5EF4-FFF2-40B4-BE49-F238E27FC236}">
                <a16:creationId xmlns:a16="http://schemas.microsoft.com/office/drawing/2014/main" id="{E33DBEB4-6403-8317-C8A5-E640FA9BAC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4" y="2076820"/>
            <a:ext cx="3959792" cy="2969844"/>
          </a:xfrm>
          <a:prstGeom prst="rect">
            <a:avLst/>
          </a:prstGeom>
        </p:spPr>
      </p:pic>
      <p:pic>
        <p:nvPicPr>
          <p:cNvPr id="10" name="Picture 9" descr="A hand holding a book&#10;&#10;AI-generated content may be incorrect.">
            <a:extLst>
              <a:ext uri="{FF2B5EF4-FFF2-40B4-BE49-F238E27FC236}">
                <a16:creationId xmlns:a16="http://schemas.microsoft.com/office/drawing/2014/main" id="{668CB6AD-9073-2A2F-7AB2-40AE9B8AE3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8282" y="2055449"/>
            <a:ext cx="3959792" cy="2969844"/>
          </a:xfrm>
          <a:prstGeom prst="rect">
            <a:avLst/>
          </a:prstGeom>
        </p:spPr>
      </p:pic>
      <p:pic>
        <p:nvPicPr>
          <p:cNvPr id="12" name="Picture 11" descr="An open book with a notepad and blue and silver objects&#10;&#10;AI-generated content may be incorrect.">
            <a:extLst>
              <a:ext uri="{FF2B5EF4-FFF2-40B4-BE49-F238E27FC236}">
                <a16:creationId xmlns:a16="http://schemas.microsoft.com/office/drawing/2014/main" id="{095DAA30-069E-58B7-C7A3-560F669C8F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7736" y="2076820"/>
            <a:ext cx="3964264" cy="2973198"/>
          </a:xfrm>
          <a:prstGeom prst="rect">
            <a:avLst/>
          </a:prstGeom>
        </p:spPr>
      </p:pic>
    </p:spTree>
    <p:extLst>
      <p:ext uri="{BB962C8B-B14F-4D97-AF65-F5344CB8AC3E}">
        <p14:creationId xmlns:p14="http://schemas.microsoft.com/office/powerpoint/2010/main" val="69771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9B85A-6AB0-FECC-6F99-CADB091F8453}"/>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F1D0765A-D66B-ADFC-1954-DDD6A80595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B5A96B46-21E2-6A90-7253-83F65AFD8E25}"/>
              </a:ext>
            </a:extLst>
          </p:cNvPr>
          <p:cNvSpPr txBox="1">
            <a:spLocks noChangeArrowheads="1"/>
          </p:cNvSpPr>
          <p:nvPr/>
        </p:nvSpPr>
        <p:spPr bwMode="auto">
          <a:xfrm>
            <a:off x="551384" y="583128"/>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45ED4A2F-F15A-2A63-7009-42BDA520D60D}"/>
              </a:ext>
            </a:extLst>
          </p:cNvPr>
          <p:cNvSpPr txBox="1">
            <a:spLocks noChangeArrowheads="1"/>
          </p:cNvSpPr>
          <p:nvPr/>
        </p:nvSpPr>
        <p:spPr>
          <a:xfrm>
            <a:off x="1521717" y="356394"/>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Fingerpainting</a:t>
            </a:r>
          </a:p>
        </p:txBody>
      </p:sp>
      <p:sp>
        <p:nvSpPr>
          <p:cNvPr id="3" name="TextBox 2">
            <a:extLst>
              <a:ext uri="{FF2B5EF4-FFF2-40B4-BE49-F238E27FC236}">
                <a16:creationId xmlns:a16="http://schemas.microsoft.com/office/drawing/2014/main" id="{1BBE42CC-087A-B7D3-6E6B-734EB19DE4F5}"/>
              </a:ext>
            </a:extLst>
          </p:cNvPr>
          <p:cNvSpPr txBox="1"/>
          <p:nvPr/>
        </p:nvSpPr>
        <p:spPr>
          <a:xfrm>
            <a:off x="1090751" y="1279666"/>
            <a:ext cx="10663642" cy="2492990"/>
          </a:xfrm>
          <a:prstGeom prst="rect">
            <a:avLst/>
          </a:prstGeom>
          <a:noFill/>
        </p:spPr>
        <p:txBody>
          <a:bodyPr wrap="square">
            <a:spAutoFit/>
          </a:bodyPr>
          <a:lstStyle/>
          <a:p>
            <a:endParaRPr lang="en-GB" sz="2400" dirty="0">
              <a:ea typeface="Aptos" panose="020B0004020202020204" pitchFamily="34" charset="0"/>
              <a:cs typeface="Arial" panose="020B0604020202020204" pitchFamily="34" charset="0"/>
            </a:endParaRPr>
          </a:p>
          <a:p>
            <a:r>
              <a:rPr lang="en-GB" sz="2400" dirty="0">
                <a:effectLst/>
                <a:ea typeface="Aptos" panose="020B0004020202020204" pitchFamily="34" charset="0"/>
                <a:cs typeface="Arial" panose="020B0604020202020204" pitchFamily="34" charset="0"/>
              </a:rPr>
              <a:t>Depending on the age group of the children you can eith</a:t>
            </a:r>
            <a:r>
              <a:rPr lang="en-GB" sz="2400" dirty="0">
                <a:ea typeface="Aptos" panose="020B0004020202020204" pitchFamily="34" charset="0"/>
                <a:cs typeface="Arial" panose="020B0604020202020204" pitchFamily="34" charset="0"/>
              </a:rPr>
              <a:t>er have free tactile experience of making pictures using fingers to create dots and patterns to more advanced six cell dots and adding a different colour to indicate a letter, word or name.</a:t>
            </a:r>
          </a:p>
          <a:p>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r>
              <a:rPr lang="en-GB" sz="1800" b="1" dirty="0">
                <a:effectLst/>
                <a:latin typeface="Aptos" panose="020B0004020202020204" pitchFamily="34" charset="0"/>
                <a:ea typeface="Aptos" panose="020B0004020202020204" pitchFamily="34" charset="0"/>
                <a:cs typeface="Times New Roman" panose="02020603050405020304" pitchFamily="18" charset="0"/>
              </a:rPr>
              <a:t> </a:t>
            </a:r>
            <a:endParaRPr lang="en-GB" sz="2800" dirty="0">
              <a:cs typeface="Arial" panose="020B0604020202020204" pitchFamily="34" charset="0"/>
            </a:endParaRPr>
          </a:p>
        </p:txBody>
      </p:sp>
      <p:pic>
        <p:nvPicPr>
          <p:cNvPr id="6" name="Picture 5">
            <a:extLst>
              <a:ext uri="{FF2B5EF4-FFF2-40B4-BE49-F238E27FC236}">
                <a16:creationId xmlns:a16="http://schemas.microsoft.com/office/drawing/2014/main" id="{E7B96D81-7851-6962-217E-67055F4D4C46}"/>
              </a:ext>
            </a:extLst>
          </p:cNvPr>
          <p:cNvPicPr>
            <a:picLocks noChangeAspect="1"/>
          </p:cNvPicPr>
          <p:nvPr/>
        </p:nvPicPr>
        <p:blipFill>
          <a:blip r:embed="rId3"/>
          <a:stretch>
            <a:fillRect/>
          </a:stretch>
        </p:blipFill>
        <p:spPr>
          <a:xfrm>
            <a:off x="6093717" y="3498177"/>
            <a:ext cx="6182955" cy="2080157"/>
          </a:xfrm>
          <a:prstGeom prst="rect">
            <a:avLst/>
          </a:prstGeom>
        </p:spPr>
      </p:pic>
      <p:pic>
        <p:nvPicPr>
          <p:cNvPr id="13" name="Picture 12" descr="A paint palette and a plate&#10;&#10;AI-generated content may be incorrect.">
            <a:extLst>
              <a:ext uri="{FF2B5EF4-FFF2-40B4-BE49-F238E27FC236}">
                <a16:creationId xmlns:a16="http://schemas.microsoft.com/office/drawing/2014/main" id="{6C63C442-55F3-9081-9618-8B3F0B0500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3382" y="3498177"/>
            <a:ext cx="4496048" cy="2711679"/>
          </a:xfrm>
          <a:prstGeom prst="rect">
            <a:avLst/>
          </a:prstGeom>
        </p:spPr>
      </p:pic>
      <p:sp>
        <p:nvSpPr>
          <p:cNvPr id="10" name="TextBox 9">
            <a:extLst>
              <a:ext uri="{FF2B5EF4-FFF2-40B4-BE49-F238E27FC236}">
                <a16:creationId xmlns:a16="http://schemas.microsoft.com/office/drawing/2014/main" id="{F5E4617A-F9BA-1E19-BEBC-0644F4A2ED14}"/>
              </a:ext>
            </a:extLst>
          </p:cNvPr>
          <p:cNvSpPr txBox="1"/>
          <p:nvPr/>
        </p:nvSpPr>
        <p:spPr>
          <a:xfrm>
            <a:off x="1521718" y="5517232"/>
            <a:ext cx="4216740" cy="646331"/>
          </a:xfrm>
          <a:prstGeom prst="rect">
            <a:avLst/>
          </a:prstGeom>
          <a:noFill/>
        </p:spPr>
        <p:txBody>
          <a:bodyPr wrap="square">
            <a:spAutoFit/>
          </a:bodyPr>
          <a:lstStyle/>
          <a:p>
            <a:r>
              <a:rPr lang="en-GB" sz="3600" dirty="0">
                <a:latin typeface="Comic Sans MS" panose="030F0702030302020204" pitchFamily="66" charset="0"/>
                <a:ea typeface="Aptos" panose="020B0004020202020204" pitchFamily="34" charset="0"/>
                <a:cs typeface="Arial" panose="020B0604020202020204" pitchFamily="34" charset="0"/>
              </a:rPr>
              <a:t>s     a    m    </a:t>
            </a:r>
            <a:r>
              <a:rPr lang="en-GB" sz="3600" dirty="0" err="1">
                <a:latin typeface="Comic Sans MS" panose="030F0702030302020204" pitchFamily="66" charset="0"/>
                <a:ea typeface="Aptos" panose="020B0004020202020204" pitchFamily="34" charset="0"/>
                <a:cs typeface="Arial" panose="020B0604020202020204" pitchFamily="34" charset="0"/>
              </a:rPr>
              <a:t>m</a:t>
            </a:r>
            <a:r>
              <a:rPr lang="en-GB" sz="3600" dirty="0">
                <a:latin typeface="Comic Sans MS" panose="030F0702030302020204" pitchFamily="66" charset="0"/>
                <a:ea typeface="Aptos" panose="020B0004020202020204" pitchFamily="34" charset="0"/>
                <a:cs typeface="Arial" panose="020B0604020202020204" pitchFamily="34" charset="0"/>
              </a:rPr>
              <a:t>    y</a:t>
            </a:r>
            <a:endParaRPr lang="en-GB" sz="3600" dirty="0">
              <a:latin typeface="Comic Sans MS" panose="030F0702030302020204" pitchFamily="66" charset="0"/>
            </a:endParaRPr>
          </a:p>
        </p:txBody>
      </p:sp>
    </p:spTree>
    <p:extLst>
      <p:ext uri="{BB962C8B-B14F-4D97-AF65-F5344CB8AC3E}">
        <p14:creationId xmlns:p14="http://schemas.microsoft.com/office/powerpoint/2010/main" val="115434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B490-DB18-FE14-E876-0D1D20895A38}"/>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E860EA70-D2FA-A964-75ED-3D8FFC26526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2F7480D-9ECB-838C-DD5A-AF7FE17578A3}"/>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26590D0B-7843-E092-F097-F15A7347EDC0}"/>
              </a:ext>
            </a:extLst>
          </p:cNvPr>
          <p:cNvSpPr txBox="1">
            <a:spLocks noChangeArrowheads="1"/>
          </p:cNvSpPr>
          <p:nvPr/>
        </p:nvSpPr>
        <p:spPr>
          <a:xfrm>
            <a:off x="1055440" y="50143"/>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Lego – six cells</a:t>
            </a:r>
          </a:p>
        </p:txBody>
      </p:sp>
      <p:sp>
        <p:nvSpPr>
          <p:cNvPr id="3" name="TextBox 2">
            <a:extLst>
              <a:ext uri="{FF2B5EF4-FFF2-40B4-BE49-F238E27FC236}">
                <a16:creationId xmlns:a16="http://schemas.microsoft.com/office/drawing/2014/main" id="{CA8A5820-D39C-7C6F-A0FE-41544A2AE1DF}"/>
              </a:ext>
            </a:extLst>
          </p:cNvPr>
          <p:cNvSpPr txBox="1"/>
          <p:nvPr/>
        </p:nvSpPr>
        <p:spPr>
          <a:xfrm>
            <a:off x="443372" y="1164295"/>
            <a:ext cx="11305255" cy="2246769"/>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Le</a:t>
            </a:r>
            <a:r>
              <a:rPr lang="en-GB" sz="2800" b="0" i="0" dirty="0">
                <a:solidFill>
                  <a:srgbClr val="2B2B2B"/>
                </a:solidFill>
                <a:effectLst/>
                <a:cs typeface="Arial" panose="020B0604020202020204" pitchFamily="34" charset="0"/>
              </a:rPr>
              <a:t>go six cell bricks, </a:t>
            </a:r>
            <a:r>
              <a:rPr lang="en-GB" sz="2800" dirty="0">
                <a:solidFill>
                  <a:srgbClr val="2B2B2B"/>
                </a:solidFill>
                <a:cs typeface="Arial" panose="020B0604020202020204" pitchFamily="34" charset="0"/>
              </a:rPr>
              <a:t>L</a:t>
            </a:r>
            <a:r>
              <a:rPr lang="en-GB" sz="2800" b="0" i="0" dirty="0">
                <a:solidFill>
                  <a:srgbClr val="2B2B2B"/>
                </a:solidFill>
                <a:effectLst/>
                <a:cs typeface="Arial" panose="020B0604020202020204" pitchFamily="34" charset="0"/>
              </a:rPr>
              <a:t>ego beads or blue tack to stick on the top.</a:t>
            </a:r>
          </a:p>
          <a:p>
            <a:r>
              <a:rPr lang="en-GB" sz="2800" dirty="0">
                <a:solidFill>
                  <a:srgbClr val="2B2B2B"/>
                </a:solidFill>
                <a:cs typeface="Arial" panose="020B0604020202020204" pitchFamily="34" charset="0"/>
              </a:rPr>
              <a:t>Working in pairs learners can take it in turns to refer to the braille alphabet to make simple words for their partner to decode.  </a:t>
            </a:r>
          </a:p>
          <a:p>
            <a:r>
              <a:rPr lang="en-GB" sz="2800" dirty="0">
                <a:solidFill>
                  <a:srgbClr val="2B2B2B"/>
                </a:solidFill>
                <a:cs typeface="Arial" panose="020B0604020202020204" pitchFamily="34" charset="0"/>
              </a:rPr>
              <a:t>Learners can record their answers on white boards and see who guesses the most words correctly by keeping a tally.</a:t>
            </a:r>
            <a:endParaRPr lang="en-GB" sz="2800" dirty="0">
              <a:cs typeface="Arial" panose="020B0604020202020204" pitchFamily="34" charset="0"/>
            </a:endParaRPr>
          </a:p>
        </p:txBody>
      </p:sp>
      <p:pic>
        <p:nvPicPr>
          <p:cNvPr id="12" name="Picture 11" descr="A group of colorful lego blocks&#10;&#10;AI-generated content may be incorrect.">
            <a:extLst>
              <a:ext uri="{FF2B5EF4-FFF2-40B4-BE49-F238E27FC236}">
                <a16:creationId xmlns:a16="http://schemas.microsoft.com/office/drawing/2014/main" id="{2451EF6D-5E56-3791-BEA1-904667CD9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408" y="3538909"/>
            <a:ext cx="4176464" cy="2192644"/>
          </a:xfrm>
          <a:prstGeom prst="rect">
            <a:avLst/>
          </a:prstGeom>
        </p:spPr>
      </p:pic>
      <p:pic>
        <p:nvPicPr>
          <p:cNvPr id="14" name="Picture 13" descr="A row of colorful blocks&#10;&#10;AI-generated content may be incorrect.">
            <a:extLst>
              <a:ext uri="{FF2B5EF4-FFF2-40B4-BE49-F238E27FC236}">
                <a16:creationId xmlns:a16="http://schemas.microsoft.com/office/drawing/2014/main" id="{19379B69-371D-838F-C420-3796FE728A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553613"/>
            <a:ext cx="4352032" cy="2162416"/>
          </a:xfrm>
          <a:prstGeom prst="rect">
            <a:avLst/>
          </a:prstGeom>
        </p:spPr>
      </p:pic>
      <p:sp>
        <p:nvSpPr>
          <p:cNvPr id="17" name="TextBox 16">
            <a:extLst>
              <a:ext uri="{FF2B5EF4-FFF2-40B4-BE49-F238E27FC236}">
                <a16:creationId xmlns:a16="http://schemas.microsoft.com/office/drawing/2014/main" id="{065D2259-8B2E-51FC-D72A-6B9FB4FF9972}"/>
              </a:ext>
            </a:extLst>
          </p:cNvPr>
          <p:cNvSpPr txBox="1"/>
          <p:nvPr/>
        </p:nvSpPr>
        <p:spPr>
          <a:xfrm>
            <a:off x="7035630" y="5693705"/>
            <a:ext cx="4216740" cy="646331"/>
          </a:xfrm>
          <a:prstGeom prst="rect">
            <a:avLst/>
          </a:prstGeom>
          <a:noFill/>
        </p:spPr>
        <p:txBody>
          <a:bodyPr wrap="square">
            <a:spAutoFit/>
          </a:bodyPr>
          <a:lstStyle/>
          <a:p>
            <a:r>
              <a:rPr lang="en-GB" sz="3600" dirty="0">
                <a:latin typeface="Comic Sans MS" panose="030F0702030302020204" pitchFamily="66" charset="0"/>
                <a:ea typeface="Aptos" panose="020B0004020202020204" pitchFamily="34" charset="0"/>
                <a:cs typeface="Arial" panose="020B0604020202020204" pitchFamily="34" charset="0"/>
              </a:rPr>
              <a:t>d     u    c    k</a:t>
            </a:r>
            <a:endParaRPr lang="en-GB" sz="3600" dirty="0">
              <a:latin typeface="Comic Sans MS" panose="030F0702030302020204" pitchFamily="66" charset="0"/>
            </a:endParaRPr>
          </a:p>
        </p:txBody>
      </p:sp>
      <p:sp>
        <p:nvSpPr>
          <p:cNvPr id="19" name="TextBox 18">
            <a:extLst>
              <a:ext uri="{FF2B5EF4-FFF2-40B4-BE49-F238E27FC236}">
                <a16:creationId xmlns:a16="http://schemas.microsoft.com/office/drawing/2014/main" id="{773260B5-E7AE-4E40-8151-BB5D82A57EEF}"/>
              </a:ext>
            </a:extLst>
          </p:cNvPr>
          <p:cNvSpPr txBox="1"/>
          <p:nvPr/>
        </p:nvSpPr>
        <p:spPr>
          <a:xfrm>
            <a:off x="1624013" y="5640413"/>
            <a:ext cx="4216740" cy="646331"/>
          </a:xfrm>
          <a:prstGeom prst="rect">
            <a:avLst/>
          </a:prstGeom>
          <a:noFill/>
        </p:spPr>
        <p:txBody>
          <a:bodyPr wrap="square">
            <a:spAutoFit/>
          </a:bodyPr>
          <a:lstStyle/>
          <a:p>
            <a:r>
              <a:rPr lang="en-GB" sz="3600" dirty="0">
                <a:latin typeface="Comic Sans MS" panose="030F0702030302020204" pitchFamily="66" charset="0"/>
                <a:ea typeface="Aptos" panose="020B0004020202020204" pitchFamily="34" charset="0"/>
                <a:cs typeface="Arial" panose="020B0604020202020204" pitchFamily="34" charset="0"/>
              </a:rPr>
              <a:t>c     a      t    </a:t>
            </a:r>
            <a:endParaRPr lang="en-GB" sz="3600" dirty="0">
              <a:latin typeface="Comic Sans MS" panose="030F0702030302020204" pitchFamily="66" charset="0"/>
            </a:endParaRPr>
          </a:p>
        </p:txBody>
      </p:sp>
    </p:spTree>
    <p:extLst>
      <p:ext uri="{BB962C8B-B14F-4D97-AF65-F5344CB8AC3E}">
        <p14:creationId xmlns:p14="http://schemas.microsoft.com/office/powerpoint/2010/main" val="421185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F12A0-553B-861F-C66F-EB5432BF2E88}"/>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FB6DFBD3-8ADC-04D8-7388-F2CA1305257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D4475700-1BD8-5556-D3FA-D5E2B66C43E7}"/>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A068E617-F7BF-1E7B-1CEE-0313E7D98921}"/>
              </a:ext>
            </a:extLst>
          </p:cNvPr>
          <p:cNvSpPr txBox="1">
            <a:spLocks noChangeArrowheads="1"/>
          </p:cNvSpPr>
          <p:nvPr/>
        </p:nvSpPr>
        <p:spPr>
          <a:xfrm>
            <a:off x="1671443" y="134467"/>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Egg boxes and balls/shaker eggs</a:t>
            </a:r>
          </a:p>
        </p:txBody>
      </p:sp>
      <p:sp>
        <p:nvSpPr>
          <p:cNvPr id="3" name="TextBox 2">
            <a:extLst>
              <a:ext uri="{FF2B5EF4-FFF2-40B4-BE49-F238E27FC236}">
                <a16:creationId xmlns:a16="http://schemas.microsoft.com/office/drawing/2014/main" id="{4C07B7F1-2D1A-3357-94E8-9E7C94E2E5BA}"/>
              </a:ext>
            </a:extLst>
          </p:cNvPr>
          <p:cNvSpPr txBox="1"/>
          <p:nvPr/>
        </p:nvSpPr>
        <p:spPr>
          <a:xfrm>
            <a:off x="695400" y="1386361"/>
            <a:ext cx="11305255" cy="1815882"/>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Working in pairs learners can play a game of guess the letter.</a:t>
            </a:r>
          </a:p>
          <a:p>
            <a:r>
              <a:rPr lang="en-GB" sz="2800" dirty="0">
                <a:solidFill>
                  <a:srgbClr val="2B2B2B"/>
                </a:solidFill>
                <a:cs typeface="Arial" panose="020B0604020202020204" pitchFamily="34" charset="0"/>
              </a:rPr>
              <a:t>One learner makes a letter and the other learner can decode it and record their answer on their white board.  This can be made more challenging by giving access to more egg boxes to make whole words.</a:t>
            </a:r>
            <a:endParaRPr lang="en-GB" sz="2800" dirty="0">
              <a:cs typeface="Arial" panose="020B0604020202020204" pitchFamily="34" charset="0"/>
            </a:endParaRPr>
          </a:p>
        </p:txBody>
      </p:sp>
      <p:pic>
        <p:nvPicPr>
          <p:cNvPr id="6" name="Picture 5" descr="A group of eggs in cartons&#10;&#10;AI-generated content may be incorrect.">
            <a:extLst>
              <a:ext uri="{FF2B5EF4-FFF2-40B4-BE49-F238E27FC236}">
                <a16:creationId xmlns:a16="http://schemas.microsoft.com/office/drawing/2014/main" id="{CC585C5A-A924-2439-2ABC-D9AD5854A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1149" y="3814721"/>
            <a:ext cx="4280024" cy="2514514"/>
          </a:xfrm>
          <a:prstGeom prst="rect">
            <a:avLst/>
          </a:prstGeom>
        </p:spPr>
      </p:pic>
      <p:pic>
        <p:nvPicPr>
          <p:cNvPr id="8" name="Picture 7">
            <a:extLst>
              <a:ext uri="{FF2B5EF4-FFF2-40B4-BE49-F238E27FC236}">
                <a16:creationId xmlns:a16="http://schemas.microsoft.com/office/drawing/2014/main" id="{278C3F03-E97A-C11C-92E5-1387E42ED0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3443" y="3876510"/>
            <a:ext cx="5974329" cy="2009968"/>
          </a:xfrm>
          <a:prstGeom prst="rect">
            <a:avLst/>
          </a:prstGeom>
        </p:spPr>
      </p:pic>
      <p:sp>
        <p:nvSpPr>
          <p:cNvPr id="9" name="TextBox 8">
            <a:extLst>
              <a:ext uri="{FF2B5EF4-FFF2-40B4-BE49-F238E27FC236}">
                <a16:creationId xmlns:a16="http://schemas.microsoft.com/office/drawing/2014/main" id="{8043EF8F-0866-0256-9E07-055E51F0F707}"/>
              </a:ext>
            </a:extLst>
          </p:cNvPr>
          <p:cNvSpPr txBox="1"/>
          <p:nvPr/>
        </p:nvSpPr>
        <p:spPr>
          <a:xfrm>
            <a:off x="1805568" y="3216211"/>
            <a:ext cx="4216740" cy="646331"/>
          </a:xfrm>
          <a:prstGeom prst="rect">
            <a:avLst/>
          </a:prstGeom>
          <a:noFill/>
        </p:spPr>
        <p:txBody>
          <a:bodyPr wrap="square">
            <a:spAutoFit/>
          </a:bodyPr>
          <a:lstStyle/>
          <a:p>
            <a:r>
              <a:rPr lang="en-GB" sz="3600" dirty="0">
                <a:latin typeface="Comic Sans MS" panose="030F0702030302020204" pitchFamily="66" charset="0"/>
                <a:ea typeface="Aptos" panose="020B0004020202020204" pitchFamily="34" charset="0"/>
                <a:cs typeface="Arial" panose="020B0604020202020204" pitchFamily="34" charset="0"/>
              </a:rPr>
              <a:t>d         o         g   </a:t>
            </a:r>
            <a:endParaRPr lang="en-GB" sz="3600" dirty="0">
              <a:latin typeface="Comic Sans MS" panose="030F0702030302020204" pitchFamily="66" charset="0"/>
            </a:endParaRPr>
          </a:p>
        </p:txBody>
      </p:sp>
    </p:spTree>
    <p:extLst>
      <p:ext uri="{BB962C8B-B14F-4D97-AF65-F5344CB8AC3E}">
        <p14:creationId xmlns:p14="http://schemas.microsoft.com/office/powerpoint/2010/main" val="27979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7B517-92B2-48BD-D1F1-A6AD2FBB0BB6}"/>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69345C8A-3ACB-6CDE-7BAF-80C30D3D879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1098B4A2-9894-1E5E-5E78-C65DBD5F0811}"/>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41B428A8-2CCD-1C96-D1D9-51E28C72D3EF}"/>
              </a:ext>
            </a:extLst>
          </p:cNvPr>
          <p:cNvSpPr txBox="1">
            <a:spLocks noChangeArrowheads="1"/>
          </p:cNvSpPr>
          <p:nvPr/>
        </p:nvSpPr>
        <p:spPr>
          <a:xfrm>
            <a:off x="1055440" y="50143"/>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err="1">
                <a:solidFill>
                  <a:schemeClr val="accent1"/>
                </a:solidFill>
              </a:rPr>
              <a:t>Maths</a:t>
            </a:r>
            <a:r>
              <a:rPr lang="en-US" altLang="en-US" b="1" dirty="0">
                <a:solidFill>
                  <a:schemeClr val="accent1"/>
                </a:solidFill>
              </a:rPr>
              <a:t> counters – six cells</a:t>
            </a:r>
          </a:p>
        </p:txBody>
      </p:sp>
      <p:sp>
        <p:nvSpPr>
          <p:cNvPr id="3" name="TextBox 2">
            <a:extLst>
              <a:ext uri="{FF2B5EF4-FFF2-40B4-BE49-F238E27FC236}">
                <a16:creationId xmlns:a16="http://schemas.microsoft.com/office/drawing/2014/main" id="{8A204494-0262-5995-87A4-2A4BFF8B75A3}"/>
              </a:ext>
            </a:extLst>
          </p:cNvPr>
          <p:cNvSpPr txBox="1"/>
          <p:nvPr/>
        </p:nvSpPr>
        <p:spPr>
          <a:xfrm>
            <a:off x="443372" y="1164295"/>
            <a:ext cx="11305255" cy="1384995"/>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maths counters is a quick and easy way to build six cells.</a:t>
            </a:r>
          </a:p>
          <a:p>
            <a:r>
              <a:rPr lang="en-GB" sz="2800" dirty="0">
                <a:solidFill>
                  <a:srgbClr val="2B2B2B"/>
                </a:solidFill>
                <a:cs typeface="Arial" panose="020B0604020202020204" pitchFamily="34" charset="0"/>
              </a:rPr>
              <a:t>Learners could work in pairs to make words using the reversible colour counters on plain dark coloured paper.  </a:t>
            </a:r>
            <a:endParaRPr lang="en-GB" sz="2800" dirty="0">
              <a:cs typeface="Arial" panose="020B0604020202020204" pitchFamily="34" charset="0"/>
            </a:endParaRPr>
          </a:p>
        </p:txBody>
      </p:sp>
      <p:sp>
        <p:nvSpPr>
          <p:cNvPr id="19" name="TextBox 18">
            <a:extLst>
              <a:ext uri="{FF2B5EF4-FFF2-40B4-BE49-F238E27FC236}">
                <a16:creationId xmlns:a16="http://schemas.microsoft.com/office/drawing/2014/main" id="{8E722D03-8BDB-8325-3777-20DF78DE27E4}"/>
              </a:ext>
            </a:extLst>
          </p:cNvPr>
          <p:cNvSpPr txBox="1"/>
          <p:nvPr/>
        </p:nvSpPr>
        <p:spPr>
          <a:xfrm>
            <a:off x="3791744" y="5620076"/>
            <a:ext cx="4216740" cy="646331"/>
          </a:xfrm>
          <a:prstGeom prst="rect">
            <a:avLst/>
          </a:prstGeom>
          <a:noFill/>
        </p:spPr>
        <p:txBody>
          <a:bodyPr wrap="square">
            <a:spAutoFit/>
          </a:bodyPr>
          <a:lstStyle/>
          <a:p>
            <a:r>
              <a:rPr lang="en-GB" sz="3600" dirty="0">
                <a:latin typeface="Comic Sans MS" panose="030F0702030302020204" pitchFamily="66" charset="0"/>
                <a:ea typeface="Aptos" panose="020B0004020202020204" pitchFamily="34" charset="0"/>
                <a:cs typeface="Arial" panose="020B0604020202020204" pitchFamily="34" charset="0"/>
              </a:rPr>
              <a:t>p         </a:t>
            </a:r>
            <a:r>
              <a:rPr lang="en-GB" sz="3600" dirty="0" err="1">
                <a:latin typeface="Comic Sans MS" panose="030F0702030302020204" pitchFamily="66" charset="0"/>
                <a:ea typeface="Aptos" panose="020B0004020202020204" pitchFamily="34" charset="0"/>
                <a:cs typeface="Arial" panose="020B0604020202020204" pitchFamily="34" charset="0"/>
              </a:rPr>
              <a:t>i</a:t>
            </a:r>
            <a:r>
              <a:rPr lang="en-GB" sz="3600" dirty="0">
                <a:latin typeface="Comic Sans MS" panose="030F0702030302020204" pitchFamily="66" charset="0"/>
                <a:ea typeface="Aptos" panose="020B0004020202020204" pitchFamily="34" charset="0"/>
                <a:cs typeface="Arial" panose="020B0604020202020204" pitchFamily="34" charset="0"/>
              </a:rPr>
              <a:t>         g   </a:t>
            </a:r>
            <a:endParaRPr lang="en-GB" sz="3600" dirty="0">
              <a:latin typeface="Comic Sans MS" panose="030F0702030302020204" pitchFamily="66" charset="0"/>
            </a:endParaRPr>
          </a:p>
        </p:txBody>
      </p:sp>
      <p:pic>
        <p:nvPicPr>
          <p:cNvPr id="6" name="Picture 5" descr="A group of yellow and red circles&#10;&#10;AI-generated content may be incorrect.">
            <a:extLst>
              <a:ext uri="{FF2B5EF4-FFF2-40B4-BE49-F238E27FC236}">
                <a16:creationId xmlns:a16="http://schemas.microsoft.com/office/drawing/2014/main" id="{C24CC2F7-F096-DAC7-BBC9-0EBEB24C8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8340" y="2780928"/>
            <a:ext cx="5864200" cy="2675541"/>
          </a:xfrm>
          <a:prstGeom prst="rect">
            <a:avLst/>
          </a:prstGeom>
        </p:spPr>
      </p:pic>
    </p:spTree>
    <p:extLst>
      <p:ext uri="{BB962C8B-B14F-4D97-AF65-F5344CB8AC3E}">
        <p14:creationId xmlns:p14="http://schemas.microsoft.com/office/powerpoint/2010/main" val="307427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4CAC60BC-9FB0-AD4E-92FE-3E1463872D2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8CE298C-5DE1-DBD5-7FCA-0754B7A08349}"/>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FFE732D0-9304-38AA-224F-DC4F9BA1A13C}"/>
              </a:ext>
            </a:extLst>
          </p:cNvPr>
          <p:cNvSpPr txBox="1">
            <a:spLocks noChangeArrowheads="1"/>
          </p:cNvSpPr>
          <p:nvPr/>
        </p:nvSpPr>
        <p:spPr>
          <a:xfrm>
            <a:off x="1521717" y="356394"/>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Numicon – six cells</a:t>
            </a:r>
          </a:p>
        </p:txBody>
      </p:sp>
      <p:sp>
        <p:nvSpPr>
          <p:cNvPr id="3" name="TextBox 2">
            <a:extLst>
              <a:ext uri="{FF2B5EF4-FFF2-40B4-BE49-F238E27FC236}">
                <a16:creationId xmlns:a16="http://schemas.microsoft.com/office/drawing/2014/main" id="{619A12BD-03C4-5FAC-B99F-57A083919454}"/>
              </a:ext>
            </a:extLst>
          </p:cNvPr>
          <p:cNvSpPr txBox="1"/>
          <p:nvPr/>
        </p:nvSpPr>
        <p:spPr>
          <a:xfrm>
            <a:off x="620561" y="1330821"/>
            <a:ext cx="8292819" cy="1384995"/>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maths Numicon – six cells learners can place art pom poms in each circle to make braille letters.</a:t>
            </a:r>
            <a:endParaRPr lang="en-GB" sz="2800" dirty="0">
              <a:cs typeface="Arial" panose="020B0604020202020204" pitchFamily="34" charset="0"/>
            </a:endParaRPr>
          </a:p>
        </p:txBody>
      </p:sp>
      <p:pic>
        <p:nvPicPr>
          <p:cNvPr id="9" name="Picture 8">
            <a:extLst>
              <a:ext uri="{FF2B5EF4-FFF2-40B4-BE49-F238E27FC236}">
                <a16:creationId xmlns:a16="http://schemas.microsoft.com/office/drawing/2014/main" id="{9D1D3928-D501-B3A4-4F4D-073CC4E86B4A}"/>
              </a:ext>
            </a:extLst>
          </p:cNvPr>
          <p:cNvPicPr>
            <a:picLocks noChangeAspect="1"/>
          </p:cNvPicPr>
          <p:nvPr/>
        </p:nvPicPr>
        <p:blipFill>
          <a:blip r:embed="rId3"/>
          <a:stretch>
            <a:fillRect/>
          </a:stretch>
        </p:blipFill>
        <p:spPr>
          <a:xfrm>
            <a:off x="620561" y="2852936"/>
            <a:ext cx="3673281" cy="2520280"/>
          </a:xfrm>
          <a:prstGeom prst="rect">
            <a:avLst/>
          </a:prstGeom>
        </p:spPr>
      </p:pic>
      <p:pic>
        <p:nvPicPr>
          <p:cNvPr id="11" name="Picture 10">
            <a:extLst>
              <a:ext uri="{FF2B5EF4-FFF2-40B4-BE49-F238E27FC236}">
                <a16:creationId xmlns:a16="http://schemas.microsoft.com/office/drawing/2014/main" id="{B1895C6C-DD4F-3B37-DFC6-4B7B01EF0256}"/>
              </a:ext>
            </a:extLst>
          </p:cNvPr>
          <p:cNvPicPr>
            <a:picLocks noChangeAspect="1"/>
          </p:cNvPicPr>
          <p:nvPr/>
        </p:nvPicPr>
        <p:blipFill>
          <a:blip r:embed="rId4"/>
          <a:stretch>
            <a:fillRect/>
          </a:stretch>
        </p:blipFill>
        <p:spPr>
          <a:xfrm>
            <a:off x="5159896" y="2913460"/>
            <a:ext cx="1756076" cy="2136912"/>
          </a:xfrm>
          <a:prstGeom prst="rect">
            <a:avLst/>
          </a:prstGeom>
        </p:spPr>
      </p:pic>
      <p:pic>
        <p:nvPicPr>
          <p:cNvPr id="6" name="Picture 5">
            <a:extLst>
              <a:ext uri="{FF2B5EF4-FFF2-40B4-BE49-F238E27FC236}">
                <a16:creationId xmlns:a16="http://schemas.microsoft.com/office/drawing/2014/main" id="{FAFA574E-8E4B-3540-5DEF-CA7B35D18613}"/>
              </a:ext>
            </a:extLst>
          </p:cNvPr>
          <p:cNvPicPr>
            <a:picLocks noChangeAspect="1"/>
          </p:cNvPicPr>
          <p:nvPr/>
        </p:nvPicPr>
        <p:blipFill>
          <a:blip r:embed="rId4"/>
          <a:stretch>
            <a:fillRect/>
          </a:stretch>
        </p:blipFill>
        <p:spPr>
          <a:xfrm>
            <a:off x="7176120" y="2828032"/>
            <a:ext cx="1756076" cy="2136912"/>
          </a:xfrm>
          <a:prstGeom prst="rect">
            <a:avLst/>
          </a:prstGeom>
        </p:spPr>
      </p:pic>
      <p:pic>
        <p:nvPicPr>
          <p:cNvPr id="8" name="Picture 7">
            <a:extLst>
              <a:ext uri="{FF2B5EF4-FFF2-40B4-BE49-F238E27FC236}">
                <a16:creationId xmlns:a16="http://schemas.microsoft.com/office/drawing/2014/main" id="{62F6BE1F-C856-8F8E-1CBC-EC69FC8873C6}"/>
              </a:ext>
            </a:extLst>
          </p:cNvPr>
          <p:cNvPicPr>
            <a:picLocks noChangeAspect="1"/>
          </p:cNvPicPr>
          <p:nvPr/>
        </p:nvPicPr>
        <p:blipFill>
          <a:blip r:embed="rId4"/>
          <a:stretch>
            <a:fillRect/>
          </a:stretch>
        </p:blipFill>
        <p:spPr>
          <a:xfrm>
            <a:off x="9264352" y="2828032"/>
            <a:ext cx="1756076" cy="2136912"/>
          </a:xfrm>
          <a:prstGeom prst="rect">
            <a:avLst/>
          </a:prstGeom>
        </p:spPr>
      </p:pic>
      <p:pic>
        <p:nvPicPr>
          <p:cNvPr id="14" name="Picture 13">
            <a:extLst>
              <a:ext uri="{FF2B5EF4-FFF2-40B4-BE49-F238E27FC236}">
                <a16:creationId xmlns:a16="http://schemas.microsoft.com/office/drawing/2014/main" id="{B31C0846-1039-5C09-3F2A-1CA0C61350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8611" y="836171"/>
            <a:ext cx="1911448" cy="1752690"/>
          </a:xfrm>
          <a:prstGeom prst="rect">
            <a:avLst/>
          </a:prstGeom>
        </p:spPr>
      </p:pic>
    </p:spTree>
    <p:extLst>
      <p:ext uri="{BB962C8B-B14F-4D97-AF65-F5344CB8AC3E}">
        <p14:creationId xmlns:p14="http://schemas.microsoft.com/office/powerpoint/2010/main" val="355382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1807-E1C1-1352-85BD-877D8334A285}"/>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40F9855-0533-475A-88CF-51B30CDBC01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7" name="Rectangle 2">
            <a:extLst>
              <a:ext uri="{FF2B5EF4-FFF2-40B4-BE49-F238E27FC236}">
                <a16:creationId xmlns:a16="http://schemas.microsoft.com/office/drawing/2014/main" id="{9C18D607-134F-9D19-2595-F8013D081038}"/>
              </a:ext>
            </a:extLst>
          </p:cNvPr>
          <p:cNvSpPr txBox="1">
            <a:spLocks noChangeArrowheads="1"/>
          </p:cNvSpPr>
          <p:nvPr/>
        </p:nvSpPr>
        <p:spPr>
          <a:xfrm>
            <a:off x="1847528" y="81324"/>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Punching holes into paper</a:t>
            </a:r>
          </a:p>
        </p:txBody>
      </p:sp>
      <p:sp>
        <p:nvSpPr>
          <p:cNvPr id="3" name="TextBox 2">
            <a:extLst>
              <a:ext uri="{FF2B5EF4-FFF2-40B4-BE49-F238E27FC236}">
                <a16:creationId xmlns:a16="http://schemas.microsoft.com/office/drawing/2014/main" id="{C4220C1D-BBF7-61B7-724C-927DAF9271F2}"/>
              </a:ext>
            </a:extLst>
          </p:cNvPr>
          <p:cNvSpPr txBox="1"/>
          <p:nvPr/>
        </p:nvSpPr>
        <p:spPr>
          <a:xfrm>
            <a:off x="407369" y="1196752"/>
            <a:ext cx="5832647" cy="3970318"/>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 pencil or </a:t>
            </a:r>
            <a:r>
              <a:rPr lang="en-GB" sz="2800" dirty="0">
                <a:solidFill>
                  <a:srgbClr val="2B2B2B"/>
                </a:solidFill>
                <a:cs typeface="Arial" panose="020B0604020202020204" pitchFamily="34" charset="0"/>
              </a:rPr>
              <a:t>biro and paper learners can experiment pushing the pen or pencil through the paper in a six cell pattern and then feel the dots on the </a:t>
            </a:r>
            <a:r>
              <a:rPr lang="en-GB" sz="2800" b="1" dirty="0">
                <a:solidFill>
                  <a:srgbClr val="2B2B2B"/>
                </a:solidFill>
                <a:cs typeface="Arial" panose="020B0604020202020204" pitchFamily="34" charset="0"/>
              </a:rPr>
              <a:t>other side</a:t>
            </a:r>
            <a:r>
              <a:rPr lang="en-GB" sz="2800" dirty="0">
                <a:solidFill>
                  <a:srgbClr val="2B2B2B"/>
                </a:solidFill>
                <a:cs typeface="Arial" panose="020B0604020202020204" pitchFamily="34" charset="0"/>
              </a:rPr>
              <a:t>.</a:t>
            </a:r>
          </a:p>
          <a:p>
            <a:endParaRPr lang="en-GB" sz="2800" dirty="0">
              <a:solidFill>
                <a:srgbClr val="2B2B2B"/>
              </a:solidFill>
              <a:cs typeface="Arial" panose="020B0604020202020204" pitchFamily="34" charset="0"/>
            </a:endParaRPr>
          </a:p>
          <a:p>
            <a:r>
              <a:rPr lang="en-GB" sz="2800" dirty="0">
                <a:solidFill>
                  <a:srgbClr val="2B2B2B"/>
                </a:solidFill>
                <a:cs typeface="Arial" panose="020B0604020202020204" pitchFamily="34" charset="0"/>
              </a:rPr>
              <a:t>To add difficulty learners could add blue tack dots to make letters or simple words.</a:t>
            </a:r>
            <a:endParaRPr lang="en-GB" sz="2800" dirty="0">
              <a:cs typeface="Arial" panose="020B0604020202020204" pitchFamily="34" charset="0"/>
            </a:endParaRPr>
          </a:p>
        </p:txBody>
      </p:sp>
      <p:pic>
        <p:nvPicPr>
          <p:cNvPr id="10" name="Picture 9" descr="A pen pointing at holes in a green paper&#10;&#10;AI-generated content may be incorrect.">
            <a:extLst>
              <a:ext uri="{FF2B5EF4-FFF2-40B4-BE49-F238E27FC236}">
                <a16:creationId xmlns:a16="http://schemas.microsoft.com/office/drawing/2014/main" id="{CE528DCE-2214-0991-AB2D-C5CFE5928C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016" y="980728"/>
            <a:ext cx="6041829" cy="5192197"/>
          </a:xfrm>
          <a:prstGeom prst="rect">
            <a:avLst/>
          </a:prstGeom>
        </p:spPr>
      </p:pic>
    </p:spTree>
    <p:extLst>
      <p:ext uri="{BB962C8B-B14F-4D97-AF65-F5344CB8AC3E}">
        <p14:creationId xmlns:p14="http://schemas.microsoft.com/office/powerpoint/2010/main" val="242370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755A-EEBB-BC31-6406-B49BC8856582}"/>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316DB7D-1281-491C-478D-B0833B0134C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9F29A4EE-7E37-8120-E808-64C112EEE598}"/>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22705382-6980-0806-2DA0-F2B4C216B78A}"/>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write your name in braille?</a:t>
            </a:r>
          </a:p>
        </p:txBody>
      </p:sp>
      <p:sp>
        <p:nvSpPr>
          <p:cNvPr id="3" name="TextBox 2">
            <a:extLst>
              <a:ext uri="{FF2B5EF4-FFF2-40B4-BE49-F238E27FC236}">
                <a16:creationId xmlns:a16="http://schemas.microsoft.com/office/drawing/2014/main" id="{3D2EB08C-3E6B-FFF0-1D06-83917A18D51F}"/>
              </a:ext>
            </a:extLst>
          </p:cNvPr>
          <p:cNvSpPr txBox="1"/>
          <p:nvPr/>
        </p:nvSpPr>
        <p:spPr>
          <a:xfrm>
            <a:off x="335361" y="1330821"/>
            <a:ext cx="11089232" cy="954107"/>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the braille cell templates </a:t>
            </a:r>
            <a:r>
              <a:rPr lang="en-GB" sz="2800" b="0" i="0" dirty="0">
                <a:solidFill>
                  <a:srgbClr val="2B2B2B"/>
                </a:solidFill>
                <a:effectLst/>
                <a:cs typeface="Arial" panose="020B0604020202020204" pitchFamily="34" charset="0"/>
              </a:rPr>
              <a:t>can you find each letter of your name using the braille alphabet?</a:t>
            </a:r>
            <a:endParaRPr lang="en-GB" sz="2800" dirty="0">
              <a:cs typeface="Arial" panose="020B0604020202020204" pitchFamily="34" charset="0"/>
            </a:endParaRPr>
          </a:p>
        </p:txBody>
      </p:sp>
      <p:pic>
        <p:nvPicPr>
          <p:cNvPr id="2" name="Picture 4">
            <a:extLst>
              <a:ext uri="{FF2B5EF4-FFF2-40B4-BE49-F238E27FC236}">
                <a16:creationId xmlns:a16="http://schemas.microsoft.com/office/drawing/2014/main" id="{5C666ED1-5992-095F-98A3-F828652BF0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429" y="2413177"/>
            <a:ext cx="10205832" cy="35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32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BB08-38A8-6496-D182-D3748CF5234E}"/>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77A0C9C-751C-C9F4-540F-10FAADDFE05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E3FB70A8-FA53-AFF4-DDE8-45696C16B638}"/>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D2F3CC4A-CBC2-A4D2-76C3-521F039844D6}"/>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Empty Braille Cell Templates</a:t>
            </a:r>
          </a:p>
        </p:txBody>
      </p:sp>
      <p:sp>
        <p:nvSpPr>
          <p:cNvPr id="3" name="TextBox 2">
            <a:extLst>
              <a:ext uri="{FF2B5EF4-FFF2-40B4-BE49-F238E27FC236}">
                <a16:creationId xmlns:a16="http://schemas.microsoft.com/office/drawing/2014/main" id="{C50CE109-7B33-B8A6-87B9-9B0C242FD44A}"/>
              </a:ext>
            </a:extLst>
          </p:cNvPr>
          <p:cNvSpPr txBox="1"/>
          <p:nvPr/>
        </p:nvSpPr>
        <p:spPr>
          <a:xfrm>
            <a:off x="335361" y="1330821"/>
            <a:ext cx="11089232" cy="523220"/>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Please photocopy this resource.</a:t>
            </a:r>
            <a:endParaRPr lang="en-GB" sz="2800" dirty="0">
              <a:cs typeface="Arial" panose="020B0604020202020204" pitchFamily="34" charset="0"/>
            </a:endParaRPr>
          </a:p>
        </p:txBody>
      </p:sp>
      <p:pic>
        <p:nvPicPr>
          <p:cNvPr id="8" name="Picture 7">
            <a:extLst>
              <a:ext uri="{FF2B5EF4-FFF2-40B4-BE49-F238E27FC236}">
                <a16:creationId xmlns:a16="http://schemas.microsoft.com/office/drawing/2014/main" id="{34610672-E161-7C49-5D0C-5A9784A53F16}"/>
              </a:ext>
            </a:extLst>
          </p:cNvPr>
          <p:cNvPicPr>
            <a:picLocks noChangeAspect="1"/>
          </p:cNvPicPr>
          <p:nvPr/>
        </p:nvPicPr>
        <p:blipFill>
          <a:blip r:embed="rId3"/>
          <a:stretch>
            <a:fillRect/>
          </a:stretch>
        </p:blipFill>
        <p:spPr>
          <a:xfrm>
            <a:off x="927343" y="2015750"/>
            <a:ext cx="10029791" cy="3313414"/>
          </a:xfrm>
          <a:prstGeom prst="rect">
            <a:avLst/>
          </a:prstGeom>
        </p:spPr>
      </p:pic>
    </p:spTree>
    <p:extLst>
      <p:ext uri="{BB962C8B-B14F-4D97-AF65-F5344CB8AC3E}">
        <p14:creationId xmlns:p14="http://schemas.microsoft.com/office/powerpoint/2010/main" val="242174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4CAC60BC-9FB0-AD4E-92FE-3E1463872D2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8CE298C-5DE1-DBD5-7FCA-0754B7A08349}"/>
              </a:ext>
            </a:extLst>
          </p:cNvPr>
          <p:cNvSpPr txBox="1">
            <a:spLocks noChangeArrowheads="1"/>
          </p:cNvSpPr>
          <p:nvPr/>
        </p:nvSpPr>
        <p:spPr bwMode="auto">
          <a:xfrm>
            <a:off x="551384" y="583128"/>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FFE732D0-9304-38AA-224F-DC4F9BA1A13C}"/>
              </a:ext>
            </a:extLst>
          </p:cNvPr>
          <p:cNvSpPr txBox="1">
            <a:spLocks noChangeArrowheads="1"/>
          </p:cNvSpPr>
          <p:nvPr/>
        </p:nvSpPr>
        <p:spPr>
          <a:xfrm>
            <a:off x="1524000" y="118010"/>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Activities</a:t>
            </a:r>
          </a:p>
        </p:txBody>
      </p:sp>
      <p:sp>
        <p:nvSpPr>
          <p:cNvPr id="3" name="TextBox 2">
            <a:extLst>
              <a:ext uri="{FF2B5EF4-FFF2-40B4-BE49-F238E27FC236}">
                <a16:creationId xmlns:a16="http://schemas.microsoft.com/office/drawing/2014/main" id="{619A12BD-03C4-5FAC-B99F-57A083919454}"/>
              </a:ext>
            </a:extLst>
          </p:cNvPr>
          <p:cNvSpPr txBox="1"/>
          <p:nvPr/>
        </p:nvSpPr>
        <p:spPr>
          <a:xfrm>
            <a:off x="976974" y="1230906"/>
            <a:ext cx="10663642" cy="5047536"/>
          </a:xfrm>
          <a:prstGeom prst="rect">
            <a:avLst/>
          </a:prstGeom>
          <a:noFill/>
        </p:spPr>
        <p:txBody>
          <a:bodyPr wrap="square">
            <a:spAutoFit/>
          </a:bodyPr>
          <a:lstStyle/>
          <a:p>
            <a:r>
              <a:rPr lang="en-GB" sz="2800" dirty="0">
                <a:effectLst/>
                <a:ea typeface="Aptos" panose="020B0004020202020204" pitchFamily="34" charset="0"/>
                <a:cs typeface="Arial" panose="020B0604020202020204" pitchFamily="34" charset="0"/>
              </a:rPr>
              <a:t>The following slides show ideas that can be used with learners to support the understanding of braille.</a:t>
            </a:r>
          </a:p>
          <a:p>
            <a:endParaRPr lang="en-GB" sz="2800" dirty="0">
              <a:effectLst/>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2800" dirty="0">
                <a:ea typeface="Aptos" panose="020B0004020202020204" pitchFamily="34" charset="0"/>
                <a:cs typeface="Arial" panose="020B0604020202020204" pitchFamily="34" charset="0"/>
              </a:rPr>
              <a:t>Tactile exploration of resources using fine motor skills.</a:t>
            </a:r>
          </a:p>
          <a:p>
            <a:endParaRPr lang="en-GB" sz="2800" dirty="0">
              <a:effectLst/>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2800" dirty="0">
                <a:effectLst/>
                <a:ea typeface="Aptos" panose="020B0004020202020204" pitchFamily="34" charset="0"/>
                <a:cs typeface="Arial" panose="020B0604020202020204" pitchFamily="34" charset="0"/>
              </a:rPr>
              <a:t>Exploration of the importance of building strength in the fingers </a:t>
            </a:r>
            <a:r>
              <a:rPr lang="en-GB" sz="2800" dirty="0">
                <a:ea typeface="Aptos" panose="020B0004020202020204" pitchFamily="34" charset="0"/>
                <a:cs typeface="Arial" panose="020B0604020202020204" pitchFamily="34" charset="0"/>
              </a:rPr>
              <a:t>in order to create braille through creative dot making activities.</a:t>
            </a:r>
          </a:p>
          <a:p>
            <a:endParaRPr lang="en-GB" sz="2800" dirty="0">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2800" dirty="0">
                <a:effectLst/>
                <a:ea typeface="Aptos" panose="020B0004020202020204" pitchFamily="34" charset="0"/>
                <a:cs typeface="Arial" panose="020B0604020202020204" pitchFamily="34" charset="0"/>
              </a:rPr>
              <a:t>Using the braille </a:t>
            </a:r>
            <a:r>
              <a:rPr lang="en-GB" sz="2800" dirty="0">
                <a:ea typeface="Aptos" panose="020B0004020202020204" pitchFamily="34" charset="0"/>
                <a:cs typeface="Arial" panose="020B0604020202020204" pitchFamily="34" charset="0"/>
              </a:rPr>
              <a:t>alphabet to make letters and words or solve problems.</a:t>
            </a:r>
          </a:p>
          <a:p>
            <a:r>
              <a:rPr lang="en-GB" sz="2400" b="1" dirty="0">
                <a:effectLst/>
                <a:ea typeface="Aptos" panose="020B0004020202020204" pitchFamily="34" charset="0"/>
                <a:cs typeface="Arial" panose="020B0604020202020204" pitchFamily="34" charset="0"/>
              </a:rPr>
              <a:t> </a:t>
            </a:r>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r>
              <a:rPr lang="en-GB" sz="1800" b="1" dirty="0">
                <a:effectLst/>
                <a:latin typeface="Aptos" panose="020B0004020202020204" pitchFamily="34" charset="0"/>
                <a:ea typeface="Aptos" panose="020B0004020202020204" pitchFamily="34" charset="0"/>
                <a:cs typeface="Times New Roman" panose="02020603050405020304" pitchFamily="18" charset="0"/>
              </a:rPr>
              <a:t> </a:t>
            </a:r>
            <a:endParaRPr lang="en-GB" sz="2800" dirty="0">
              <a:cs typeface="Arial" panose="020B0604020202020204" pitchFamily="34" charset="0"/>
            </a:endParaRPr>
          </a:p>
        </p:txBody>
      </p:sp>
      <p:pic>
        <p:nvPicPr>
          <p:cNvPr id="6" name="Picture 5">
            <a:extLst>
              <a:ext uri="{FF2B5EF4-FFF2-40B4-BE49-F238E27FC236}">
                <a16:creationId xmlns:a16="http://schemas.microsoft.com/office/drawing/2014/main" id="{AFD74971-09B4-E26A-3F0C-32EAC2919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9736" y="5229200"/>
            <a:ext cx="4485437" cy="1509054"/>
          </a:xfrm>
          <a:prstGeom prst="rect">
            <a:avLst/>
          </a:prstGeom>
        </p:spPr>
      </p:pic>
    </p:spTree>
    <p:extLst>
      <p:ext uri="{BB962C8B-B14F-4D97-AF65-F5344CB8AC3E}">
        <p14:creationId xmlns:p14="http://schemas.microsoft.com/office/powerpoint/2010/main" val="240650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D24A9-9C93-A2A7-94F4-741CCDA4ABB2}"/>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83007066-88DE-A2F1-BB24-2516F1A2143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pic>
        <p:nvPicPr>
          <p:cNvPr id="9" name="Picture 8">
            <a:extLst>
              <a:ext uri="{FF2B5EF4-FFF2-40B4-BE49-F238E27FC236}">
                <a16:creationId xmlns:a16="http://schemas.microsoft.com/office/drawing/2014/main" id="{A73C467B-FC95-C42F-04DA-48A1DEB4FD04}"/>
              </a:ext>
            </a:extLst>
          </p:cNvPr>
          <p:cNvPicPr>
            <a:picLocks noChangeAspect="1"/>
          </p:cNvPicPr>
          <p:nvPr/>
        </p:nvPicPr>
        <p:blipFill>
          <a:blip r:embed="rId3"/>
          <a:stretch>
            <a:fillRect/>
          </a:stretch>
        </p:blipFill>
        <p:spPr>
          <a:xfrm>
            <a:off x="0" y="9991"/>
            <a:ext cx="10109796" cy="6840760"/>
          </a:xfrm>
          <a:prstGeom prst="rect">
            <a:avLst/>
          </a:prstGeom>
        </p:spPr>
      </p:pic>
    </p:spTree>
    <p:extLst>
      <p:ext uri="{BB962C8B-B14F-4D97-AF65-F5344CB8AC3E}">
        <p14:creationId xmlns:p14="http://schemas.microsoft.com/office/powerpoint/2010/main" val="260136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0A88-CC20-6415-0CBC-46C9985A200A}"/>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A4D45536-F941-E10E-464B-384C1FA23D3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DAEB5C94-54AE-AC29-C492-841ED9418ED3}"/>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19FEB9D4-3F23-016D-96F3-3B84E81D779C}"/>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solve the secret code?</a:t>
            </a:r>
          </a:p>
        </p:txBody>
      </p:sp>
      <p:sp>
        <p:nvSpPr>
          <p:cNvPr id="3" name="TextBox 2">
            <a:extLst>
              <a:ext uri="{FF2B5EF4-FFF2-40B4-BE49-F238E27FC236}">
                <a16:creationId xmlns:a16="http://schemas.microsoft.com/office/drawing/2014/main" id="{BC764605-BAC6-6B5B-32B9-CF62207BF21B}"/>
              </a:ext>
            </a:extLst>
          </p:cNvPr>
          <p:cNvSpPr txBox="1"/>
          <p:nvPr/>
        </p:nvSpPr>
        <p:spPr>
          <a:xfrm>
            <a:off x="335361" y="1330821"/>
            <a:ext cx="11089232" cy="954107"/>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the braille cell templates </a:t>
            </a:r>
            <a:r>
              <a:rPr lang="en-GB" sz="2800" b="0" i="0" dirty="0">
                <a:solidFill>
                  <a:srgbClr val="2B2B2B"/>
                </a:solidFill>
                <a:effectLst/>
                <a:cs typeface="Arial" panose="020B0604020202020204" pitchFamily="34" charset="0"/>
              </a:rPr>
              <a:t>can you look at the secret messages and crack the code?</a:t>
            </a:r>
            <a:endParaRPr lang="en-GB" sz="2800" dirty="0">
              <a:cs typeface="Arial" panose="020B0604020202020204" pitchFamily="34" charset="0"/>
            </a:endParaRPr>
          </a:p>
        </p:txBody>
      </p:sp>
      <p:pic>
        <p:nvPicPr>
          <p:cNvPr id="2" name="Picture 4">
            <a:extLst>
              <a:ext uri="{FF2B5EF4-FFF2-40B4-BE49-F238E27FC236}">
                <a16:creationId xmlns:a16="http://schemas.microsoft.com/office/drawing/2014/main" id="{9E30C670-EAAB-BB72-9A64-48C0F7ECCE4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429" y="2413177"/>
            <a:ext cx="10205832" cy="35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05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04A65-CAB9-C069-51F9-2B10C708226B}"/>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2D5F87FC-E961-28D4-B8FC-614E8F39761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0BD525CB-FF07-AC47-556B-351518D7F28B}"/>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966DAFC5-A9CD-EB4D-B944-1D826F8CA534}"/>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solve the secret code?</a:t>
            </a:r>
          </a:p>
        </p:txBody>
      </p:sp>
      <p:sp>
        <p:nvSpPr>
          <p:cNvPr id="3" name="TextBox 2">
            <a:extLst>
              <a:ext uri="{FF2B5EF4-FFF2-40B4-BE49-F238E27FC236}">
                <a16:creationId xmlns:a16="http://schemas.microsoft.com/office/drawing/2014/main" id="{346ABF2C-B87B-256B-37DC-DC831E48CB9A}"/>
              </a:ext>
            </a:extLst>
          </p:cNvPr>
          <p:cNvSpPr txBox="1"/>
          <p:nvPr/>
        </p:nvSpPr>
        <p:spPr>
          <a:xfrm>
            <a:off x="335361" y="1330821"/>
            <a:ext cx="11089232" cy="954107"/>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the braille  alphabet </a:t>
            </a:r>
            <a:r>
              <a:rPr lang="en-GB" sz="2800" b="0" i="0" dirty="0">
                <a:solidFill>
                  <a:srgbClr val="2B2B2B"/>
                </a:solidFill>
                <a:effectLst/>
                <a:cs typeface="Arial" panose="020B0604020202020204" pitchFamily="34" charset="0"/>
              </a:rPr>
              <a:t>can you look at the secret messages and crack the code?</a:t>
            </a:r>
            <a:endParaRPr lang="en-GB" sz="2800" dirty="0">
              <a:cs typeface="Arial" panose="020B0604020202020204" pitchFamily="34" charset="0"/>
            </a:endParaRPr>
          </a:p>
        </p:txBody>
      </p:sp>
      <p:pic>
        <p:nvPicPr>
          <p:cNvPr id="10" name="Picture 9">
            <a:extLst>
              <a:ext uri="{FF2B5EF4-FFF2-40B4-BE49-F238E27FC236}">
                <a16:creationId xmlns:a16="http://schemas.microsoft.com/office/drawing/2014/main" id="{792D08A1-C66C-4177-631D-65B4E947A102}"/>
              </a:ext>
            </a:extLst>
          </p:cNvPr>
          <p:cNvPicPr>
            <a:picLocks noChangeAspect="1"/>
          </p:cNvPicPr>
          <p:nvPr/>
        </p:nvPicPr>
        <p:blipFill>
          <a:blip r:embed="rId4"/>
          <a:stretch>
            <a:fillRect/>
          </a:stretch>
        </p:blipFill>
        <p:spPr>
          <a:xfrm>
            <a:off x="3431704" y="2489310"/>
            <a:ext cx="6472097" cy="3574547"/>
          </a:xfrm>
          <a:prstGeom prst="rect">
            <a:avLst/>
          </a:prstGeom>
        </p:spPr>
      </p:pic>
    </p:spTree>
    <p:extLst>
      <p:ext uri="{BB962C8B-B14F-4D97-AF65-F5344CB8AC3E}">
        <p14:creationId xmlns:p14="http://schemas.microsoft.com/office/powerpoint/2010/main" val="124139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78EA7-E810-B5C8-1F64-E65E7FDA4B7C}"/>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E88C13AD-241B-0643-6020-766DFC653E3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FB1D65E9-34CA-2C0F-4375-0864D4030044}"/>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85DA6E5F-7132-43C1-D759-DBEF3B060D52}"/>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solve the secret code?</a:t>
            </a:r>
          </a:p>
        </p:txBody>
      </p:sp>
      <p:sp>
        <p:nvSpPr>
          <p:cNvPr id="3" name="TextBox 2">
            <a:extLst>
              <a:ext uri="{FF2B5EF4-FFF2-40B4-BE49-F238E27FC236}">
                <a16:creationId xmlns:a16="http://schemas.microsoft.com/office/drawing/2014/main" id="{33C333F0-EC4A-4564-F3EA-B52CBF2639BE}"/>
              </a:ext>
            </a:extLst>
          </p:cNvPr>
          <p:cNvSpPr txBox="1"/>
          <p:nvPr/>
        </p:nvSpPr>
        <p:spPr>
          <a:xfrm>
            <a:off x="335361" y="1330821"/>
            <a:ext cx="11089232" cy="954107"/>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the braille  alphabet </a:t>
            </a:r>
            <a:r>
              <a:rPr lang="en-GB" sz="2800" b="0" i="0" dirty="0">
                <a:solidFill>
                  <a:srgbClr val="2B2B2B"/>
                </a:solidFill>
                <a:effectLst/>
                <a:cs typeface="Arial" panose="020B0604020202020204" pitchFamily="34" charset="0"/>
              </a:rPr>
              <a:t>can you look at the secret messages and crack the code?</a:t>
            </a:r>
            <a:endParaRPr lang="en-GB" sz="2800" dirty="0">
              <a:cs typeface="Arial" panose="020B0604020202020204" pitchFamily="34" charset="0"/>
            </a:endParaRPr>
          </a:p>
        </p:txBody>
      </p:sp>
      <p:pic>
        <p:nvPicPr>
          <p:cNvPr id="6" name="Picture 5">
            <a:extLst>
              <a:ext uri="{FF2B5EF4-FFF2-40B4-BE49-F238E27FC236}">
                <a16:creationId xmlns:a16="http://schemas.microsoft.com/office/drawing/2014/main" id="{91872C83-E6C6-4C41-05B7-A40B1AD20B79}"/>
              </a:ext>
            </a:extLst>
          </p:cNvPr>
          <p:cNvPicPr>
            <a:picLocks noChangeAspect="1"/>
          </p:cNvPicPr>
          <p:nvPr/>
        </p:nvPicPr>
        <p:blipFill>
          <a:blip r:embed="rId3"/>
          <a:stretch>
            <a:fillRect/>
          </a:stretch>
        </p:blipFill>
        <p:spPr>
          <a:xfrm>
            <a:off x="3215680" y="2284928"/>
            <a:ext cx="6757268" cy="3909472"/>
          </a:xfrm>
          <a:prstGeom prst="rect">
            <a:avLst/>
          </a:prstGeom>
        </p:spPr>
      </p:pic>
    </p:spTree>
    <p:extLst>
      <p:ext uri="{BB962C8B-B14F-4D97-AF65-F5344CB8AC3E}">
        <p14:creationId xmlns:p14="http://schemas.microsoft.com/office/powerpoint/2010/main" val="229919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D681-0607-4067-890B-BADC1D35DF5C}"/>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671BFCD8-03E9-2C03-5BAA-4AC9B026A4C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FDEBA887-C8EF-14C2-DD21-A590D17F93EE}"/>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88A2A73D-2D1E-5550-1050-5644EC8FE02A}"/>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Can you solve the secret code?</a:t>
            </a:r>
          </a:p>
        </p:txBody>
      </p:sp>
      <p:sp>
        <p:nvSpPr>
          <p:cNvPr id="3" name="TextBox 2">
            <a:extLst>
              <a:ext uri="{FF2B5EF4-FFF2-40B4-BE49-F238E27FC236}">
                <a16:creationId xmlns:a16="http://schemas.microsoft.com/office/drawing/2014/main" id="{5D6B9B6C-322C-ED68-18FF-17C7CE8E8A1B}"/>
              </a:ext>
            </a:extLst>
          </p:cNvPr>
          <p:cNvSpPr txBox="1"/>
          <p:nvPr/>
        </p:nvSpPr>
        <p:spPr>
          <a:xfrm>
            <a:off x="335361" y="1330821"/>
            <a:ext cx="11089232" cy="954107"/>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Using </a:t>
            </a:r>
            <a:r>
              <a:rPr lang="en-GB" sz="2800" dirty="0">
                <a:solidFill>
                  <a:srgbClr val="2B2B2B"/>
                </a:solidFill>
                <a:cs typeface="Arial" panose="020B0604020202020204" pitchFamily="34" charset="0"/>
              </a:rPr>
              <a:t>the braille  alphabet </a:t>
            </a:r>
            <a:r>
              <a:rPr lang="en-GB" sz="2800" b="0" i="0" dirty="0">
                <a:solidFill>
                  <a:srgbClr val="2B2B2B"/>
                </a:solidFill>
                <a:effectLst/>
                <a:cs typeface="Arial" panose="020B0604020202020204" pitchFamily="34" charset="0"/>
              </a:rPr>
              <a:t>can you look at the secret messages and crack the code?</a:t>
            </a:r>
            <a:endParaRPr lang="en-GB" sz="2800" dirty="0">
              <a:cs typeface="Arial" panose="020B0604020202020204" pitchFamily="34" charset="0"/>
            </a:endParaRPr>
          </a:p>
        </p:txBody>
      </p:sp>
      <p:pic>
        <p:nvPicPr>
          <p:cNvPr id="8" name="Picture 7">
            <a:extLst>
              <a:ext uri="{FF2B5EF4-FFF2-40B4-BE49-F238E27FC236}">
                <a16:creationId xmlns:a16="http://schemas.microsoft.com/office/drawing/2014/main" id="{39FAD726-C14B-0318-E7CC-87E927884FC0}"/>
              </a:ext>
            </a:extLst>
          </p:cNvPr>
          <p:cNvPicPr>
            <a:picLocks noChangeAspect="1"/>
          </p:cNvPicPr>
          <p:nvPr/>
        </p:nvPicPr>
        <p:blipFill>
          <a:blip r:embed="rId3"/>
          <a:stretch>
            <a:fillRect/>
          </a:stretch>
        </p:blipFill>
        <p:spPr>
          <a:xfrm>
            <a:off x="2711624" y="2480869"/>
            <a:ext cx="7130564" cy="3760899"/>
          </a:xfrm>
          <a:prstGeom prst="rect">
            <a:avLst/>
          </a:prstGeom>
        </p:spPr>
      </p:pic>
    </p:spTree>
    <p:extLst>
      <p:ext uri="{BB962C8B-B14F-4D97-AF65-F5344CB8AC3E}">
        <p14:creationId xmlns:p14="http://schemas.microsoft.com/office/powerpoint/2010/main" val="385599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BF8C2-106C-A02A-59F9-8D59304407CE}"/>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9EA64359-32DC-6757-37E7-11470D2D4A1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43A52C11-76CA-051C-654F-14298C4E3103}"/>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A7797315-7B65-346D-2F55-6453E1C51BC5}"/>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lnSpcReduction="100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If you have a </a:t>
            </a:r>
            <a:r>
              <a:rPr lang="en-US" altLang="en-US" b="1" dirty="0" err="1">
                <a:solidFill>
                  <a:schemeClr val="accent1"/>
                </a:solidFill>
              </a:rPr>
              <a:t>Braillist</a:t>
            </a:r>
            <a:r>
              <a:rPr lang="en-US" altLang="en-US" b="1" dirty="0">
                <a:solidFill>
                  <a:schemeClr val="accent1"/>
                </a:solidFill>
              </a:rPr>
              <a:t> at your school…</a:t>
            </a:r>
          </a:p>
        </p:txBody>
      </p:sp>
      <p:sp>
        <p:nvSpPr>
          <p:cNvPr id="3" name="TextBox 2">
            <a:extLst>
              <a:ext uri="{FF2B5EF4-FFF2-40B4-BE49-F238E27FC236}">
                <a16:creationId xmlns:a16="http://schemas.microsoft.com/office/drawing/2014/main" id="{E51F51D9-F560-C308-CEC9-8ABEDC7F205C}"/>
              </a:ext>
            </a:extLst>
          </p:cNvPr>
          <p:cNvSpPr txBox="1"/>
          <p:nvPr/>
        </p:nvSpPr>
        <p:spPr>
          <a:xfrm>
            <a:off x="335361" y="1330821"/>
            <a:ext cx="11089232" cy="1384995"/>
          </a:xfrm>
          <a:prstGeom prst="rect">
            <a:avLst/>
          </a:prstGeom>
          <a:noFill/>
        </p:spPr>
        <p:txBody>
          <a:bodyPr wrap="square">
            <a:spAutoFit/>
          </a:bodyPr>
          <a:lstStyle/>
          <a:p>
            <a:r>
              <a:rPr lang="en-GB" sz="2800" b="0" i="0" dirty="0">
                <a:solidFill>
                  <a:srgbClr val="2B2B2B"/>
                </a:solidFill>
                <a:effectLst/>
                <a:cs typeface="Arial" panose="020B0604020202020204" pitchFamily="34" charset="0"/>
              </a:rPr>
              <a:t>Here are some activities you can make if you have a </a:t>
            </a:r>
            <a:r>
              <a:rPr lang="en-GB" sz="2800" b="0" i="0" dirty="0" err="1">
                <a:solidFill>
                  <a:srgbClr val="2B2B2B"/>
                </a:solidFill>
                <a:effectLst/>
                <a:cs typeface="Arial" panose="020B0604020202020204" pitchFamily="34" charset="0"/>
              </a:rPr>
              <a:t>Braillist</a:t>
            </a:r>
            <a:r>
              <a:rPr lang="en-GB" sz="2800" b="0" i="0" dirty="0">
                <a:solidFill>
                  <a:srgbClr val="2B2B2B"/>
                </a:solidFill>
                <a:effectLst/>
                <a:cs typeface="Arial" panose="020B0604020202020204" pitchFamily="34" charset="0"/>
              </a:rPr>
              <a:t> at your school and the resources to make tactile pictures or create braille text:</a:t>
            </a:r>
          </a:p>
        </p:txBody>
      </p:sp>
      <p:pic>
        <p:nvPicPr>
          <p:cNvPr id="6" name="Picture 5" descr="A group of drawings on paper&#10;&#10;AI-generated content may be incorrect.">
            <a:extLst>
              <a:ext uri="{FF2B5EF4-FFF2-40B4-BE49-F238E27FC236}">
                <a16:creationId xmlns:a16="http://schemas.microsoft.com/office/drawing/2014/main" id="{27C50C84-A603-E87F-D6FF-8E79DF566B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3660" y="2392589"/>
            <a:ext cx="2465710" cy="3287613"/>
          </a:xfrm>
          <a:prstGeom prst="rect">
            <a:avLst/>
          </a:prstGeom>
        </p:spPr>
      </p:pic>
      <p:pic>
        <p:nvPicPr>
          <p:cNvPr id="10" name="Picture 9" descr="A group of blue paper with red rectangles on it&#10;&#10;AI-generated content may be incorrect.">
            <a:extLst>
              <a:ext uri="{FF2B5EF4-FFF2-40B4-BE49-F238E27FC236}">
                <a16:creationId xmlns:a16="http://schemas.microsoft.com/office/drawing/2014/main" id="{F72D6AFA-B2DD-4E08-E1D2-5CD86707FE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3952" y="2291488"/>
            <a:ext cx="2592288" cy="3456383"/>
          </a:xfrm>
          <a:prstGeom prst="rect">
            <a:avLst/>
          </a:prstGeom>
        </p:spPr>
      </p:pic>
      <p:pic>
        <p:nvPicPr>
          <p:cNvPr id="14" name="Picture 13" descr="A red and white sign with a red line on it&#10;&#10;AI-generated content may be incorrect.">
            <a:extLst>
              <a:ext uri="{FF2B5EF4-FFF2-40B4-BE49-F238E27FC236}">
                <a16:creationId xmlns:a16="http://schemas.microsoft.com/office/drawing/2014/main" id="{1CD9DFE9-96E9-B04B-2252-7386FEE628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9536" y="2325330"/>
            <a:ext cx="2592288" cy="3456383"/>
          </a:xfrm>
          <a:prstGeom prst="rect">
            <a:avLst/>
          </a:prstGeom>
        </p:spPr>
      </p:pic>
    </p:spTree>
    <p:extLst>
      <p:ext uri="{BB962C8B-B14F-4D97-AF65-F5344CB8AC3E}">
        <p14:creationId xmlns:p14="http://schemas.microsoft.com/office/powerpoint/2010/main" val="4087335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7E40-52E3-71E8-6386-F2FAA79B5269}"/>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5F03D628-0CD8-3601-BC2D-72379176545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18434" name="Title 1">
            <a:extLst>
              <a:ext uri="{FF2B5EF4-FFF2-40B4-BE49-F238E27FC236}">
                <a16:creationId xmlns:a16="http://schemas.microsoft.com/office/drawing/2014/main" id="{697C60A0-0883-CED0-1E7F-787D8FD6D3AD}"/>
              </a:ext>
            </a:extLst>
          </p:cNvPr>
          <p:cNvSpPr txBox="1">
            <a:spLocks/>
          </p:cNvSpPr>
          <p:nvPr/>
        </p:nvSpPr>
        <p:spPr bwMode="auto">
          <a:xfrm>
            <a:off x="1559496" y="260648"/>
            <a:ext cx="822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r>
              <a:rPr lang="en-GB" altLang="en-US"/>
              <a:t>Further Resources:</a:t>
            </a:r>
            <a:endParaRPr lang="en-GB" altLang="en-US" dirty="0"/>
          </a:p>
        </p:txBody>
      </p:sp>
      <p:sp>
        <p:nvSpPr>
          <p:cNvPr id="2" name="Rectangle 2">
            <a:extLst>
              <a:ext uri="{FF2B5EF4-FFF2-40B4-BE49-F238E27FC236}">
                <a16:creationId xmlns:a16="http://schemas.microsoft.com/office/drawing/2014/main" id="{73BBDD8D-E06C-7CED-E9D1-FE51F887D5A1}"/>
              </a:ext>
            </a:extLst>
          </p:cNvPr>
          <p:cNvSpPr>
            <a:spLocks noChangeArrowheads="1"/>
          </p:cNvSpPr>
          <p:nvPr/>
        </p:nvSpPr>
        <p:spPr bwMode="auto">
          <a:xfrm>
            <a:off x="634860" y="3580275"/>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https://www.twinkl.co.uk/search?q=braille</a:t>
            </a:r>
          </a:p>
        </p:txBody>
      </p:sp>
      <p:sp>
        <p:nvSpPr>
          <p:cNvPr id="5" name="Rectangle 2">
            <a:extLst>
              <a:ext uri="{FF2B5EF4-FFF2-40B4-BE49-F238E27FC236}">
                <a16:creationId xmlns:a16="http://schemas.microsoft.com/office/drawing/2014/main" id="{6D2504C5-2081-22DB-B5C8-02BF8E6E6D00}"/>
              </a:ext>
            </a:extLst>
          </p:cNvPr>
          <p:cNvSpPr>
            <a:spLocks noChangeArrowheads="1"/>
          </p:cNvSpPr>
          <p:nvPr/>
        </p:nvSpPr>
        <p:spPr bwMode="auto">
          <a:xfrm>
            <a:off x="695400" y="1535577"/>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https://www.rnib.org.uk/about-us/braille-200/</a:t>
            </a:r>
          </a:p>
        </p:txBody>
      </p:sp>
      <p:sp>
        <p:nvSpPr>
          <p:cNvPr id="10" name="Rectangle 2">
            <a:extLst>
              <a:ext uri="{FF2B5EF4-FFF2-40B4-BE49-F238E27FC236}">
                <a16:creationId xmlns:a16="http://schemas.microsoft.com/office/drawing/2014/main" id="{4BB006D6-C023-1C43-01D9-972075A76FB9}"/>
              </a:ext>
            </a:extLst>
          </p:cNvPr>
          <p:cNvSpPr>
            <a:spLocks noChangeArrowheads="1"/>
          </p:cNvSpPr>
          <p:nvPr/>
        </p:nvSpPr>
        <p:spPr bwMode="auto">
          <a:xfrm>
            <a:off x="695400" y="2557926"/>
            <a:ext cx="90841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https://www.youtube.com/watch?v=0WlrBlalP5A</a:t>
            </a:r>
          </a:p>
        </p:txBody>
      </p:sp>
      <p:sp>
        <p:nvSpPr>
          <p:cNvPr id="14" name="TextBox 13">
            <a:extLst>
              <a:ext uri="{FF2B5EF4-FFF2-40B4-BE49-F238E27FC236}">
                <a16:creationId xmlns:a16="http://schemas.microsoft.com/office/drawing/2014/main" id="{3A16224D-FCC8-BEA2-60FF-6E43AD60BF7C}"/>
              </a:ext>
            </a:extLst>
          </p:cNvPr>
          <p:cNvSpPr txBox="1"/>
          <p:nvPr/>
        </p:nvSpPr>
        <p:spPr>
          <a:xfrm>
            <a:off x="645302" y="4862702"/>
            <a:ext cx="10801200" cy="646331"/>
          </a:xfrm>
          <a:prstGeom prst="rect">
            <a:avLst/>
          </a:prstGeom>
          <a:noFill/>
        </p:spPr>
        <p:txBody>
          <a:bodyPr wrap="square">
            <a:spAutoFit/>
          </a:bodyPr>
          <a:lstStyle/>
          <a:p>
            <a:r>
              <a:rPr lang="en-GB" dirty="0"/>
              <a:t>chrome-extension://</a:t>
            </a:r>
            <a:r>
              <a:rPr lang="en-GB" dirty="0" err="1"/>
              <a:t>efaidnbmnnnibpcajpcglclefindmkaj</a:t>
            </a:r>
            <a:r>
              <a:rPr lang="en-GB" dirty="0"/>
              <a:t>/https://media.rnib.org.uk/documents/APDF-SV240805__Lots_of_Dots_Activity_Booklet-v02.pdf</a:t>
            </a:r>
          </a:p>
        </p:txBody>
      </p:sp>
      <p:sp>
        <p:nvSpPr>
          <p:cNvPr id="15" name="Rectangle 2">
            <a:extLst>
              <a:ext uri="{FF2B5EF4-FFF2-40B4-BE49-F238E27FC236}">
                <a16:creationId xmlns:a16="http://schemas.microsoft.com/office/drawing/2014/main" id="{819B467E-3A75-B2D2-A596-582EBA362807}"/>
              </a:ext>
            </a:extLst>
          </p:cNvPr>
          <p:cNvSpPr>
            <a:spLocks noChangeArrowheads="1"/>
          </p:cNvSpPr>
          <p:nvPr/>
        </p:nvSpPr>
        <p:spPr bwMode="auto">
          <a:xfrm>
            <a:off x="645302" y="4339482"/>
            <a:ext cx="7475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latin typeface="Arial" panose="020B0604020202020204" pitchFamily="34" charset="0"/>
                <a:cs typeface="Arial" panose="020B0604020202020204" pitchFamily="34" charset="0"/>
              </a:rPr>
              <a:t>The Lots of Dots Pack by RNIB:</a:t>
            </a:r>
          </a:p>
        </p:txBody>
      </p:sp>
    </p:spTree>
    <p:extLst>
      <p:ext uri="{BB962C8B-B14F-4D97-AF65-F5344CB8AC3E}">
        <p14:creationId xmlns:p14="http://schemas.microsoft.com/office/powerpoint/2010/main" val="172535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E3C2-F8F3-62F4-594E-90BCCF23D805}"/>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1735344B-94CC-0384-1407-37C0DA03C96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9860C67C-596A-3095-64A2-E53823FB9BEB}"/>
              </a:ext>
            </a:extLst>
          </p:cNvPr>
          <p:cNvSpPr txBox="1">
            <a:spLocks noChangeArrowheads="1"/>
          </p:cNvSpPr>
          <p:nvPr/>
        </p:nvSpPr>
        <p:spPr bwMode="auto">
          <a:xfrm>
            <a:off x="1271464" y="-366882"/>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DCFAEA0B-47C0-DED1-8B02-175AFE466002}"/>
              </a:ext>
            </a:extLst>
          </p:cNvPr>
          <p:cNvSpPr txBox="1">
            <a:spLocks noChangeArrowheads="1"/>
          </p:cNvSpPr>
          <p:nvPr/>
        </p:nvSpPr>
        <p:spPr>
          <a:xfrm>
            <a:off x="219386" y="0"/>
            <a:ext cx="11665296"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Tactile Kim’s Tray Game</a:t>
            </a:r>
          </a:p>
        </p:txBody>
      </p:sp>
      <p:sp>
        <p:nvSpPr>
          <p:cNvPr id="3" name="TextBox 2">
            <a:extLst>
              <a:ext uri="{FF2B5EF4-FFF2-40B4-BE49-F238E27FC236}">
                <a16:creationId xmlns:a16="http://schemas.microsoft.com/office/drawing/2014/main" id="{D620DEE8-F29C-443E-94E7-AAB72A6E990F}"/>
              </a:ext>
            </a:extLst>
          </p:cNvPr>
          <p:cNvSpPr txBox="1"/>
          <p:nvPr/>
        </p:nvSpPr>
        <p:spPr>
          <a:xfrm>
            <a:off x="45729" y="955506"/>
            <a:ext cx="6986375" cy="5262979"/>
          </a:xfrm>
          <a:prstGeom prst="rect">
            <a:avLst/>
          </a:prstGeom>
          <a:noFill/>
        </p:spPr>
        <p:txBody>
          <a:bodyPr wrap="square">
            <a:spAutoFit/>
          </a:bodyPr>
          <a:lstStyle/>
          <a:p>
            <a:r>
              <a:rPr lang="en-GB" sz="2400" b="1" i="0" dirty="0">
                <a:solidFill>
                  <a:srgbClr val="2B2B2B"/>
                </a:solidFill>
                <a:effectLst/>
                <a:cs typeface="Arial" panose="020B0604020202020204" pitchFamily="34" charset="0"/>
              </a:rPr>
              <a:t>Guess the objects under the cloth: </a:t>
            </a:r>
          </a:p>
          <a:p>
            <a:r>
              <a:rPr lang="en-GB" sz="2400" dirty="0">
                <a:solidFill>
                  <a:srgbClr val="2B2B2B"/>
                </a:solidFill>
                <a:cs typeface="Arial" panose="020B0604020202020204" pitchFamily="34" charset="0"/>
              </a:rPr>
              <a:t>This game can be played as a small group or as a pair.</a:t>
            </a:r>
          </a:p>
          <a:p>
            <a:endParaRPr lang="en-GB" sz="2400" dirty="0">
              <a:solidFill>
                <a:srgbClr val="2B2B2B"/>
              </a:solidFill>
              <a:cs typeface="Arial" panose="020B0604020202020204" pitchFamily="34" charset="0"/>
            </a:endParaRPr>
          </a:p>
          <a:p>
            <a:r>
              <a:rPr lang="en-GB" sz="2400" dirty="0">
                <a:solidFill>
                  <a:srgbClr val="2B2B2B"/>
                </a:solidFill>
                <a:cs typeface="Arial" panose="020B0604020202020204" pitchFamily="34" charset="0"/>
              </a:rPr>
              <a:t>Place several objects 4 to 6 on a tray.   </a:t>
            </a:r>
          </a:p>
          <a:p>
            <a:r>
              <a:rPr lang="en-GB" sz="2400" dirty="0">
                <a:solidFill>
                  <a:srgbClr val="2B2B2B"/>
                </a:solidFill>
                <a:cs typeface="Arial" panose="020B0604020202020204" pitchFamily="34" charset="0"/>
              </a:rPr>
              <a:t>Cover with a cloth – prior to showing the players.</a:t>
            </a:r>
          </a:p>
          <a:p>
            <a:r>
              <a:rPr lang="en-GB" sz="2400" dirty="0">
                <a:solidFill>
                  <a:srgbClr val="2B2B2B"/>
                </a:solidFill>
                <a:cs typeface="Arial" panose="020B0604020202020204" pitchFamily="34" charset="0"/>
              </a:rPr>
              <a:t>Ask the players to feel the objects.  </a:t>
            </a:r>
          </a:p>
          <a:p>
            <a:endParaRPr lang="en-GB" sz="2400" dirty="0">
              <a:solidFill>
                <a:srgbClr val="2B2B2B"/>
              </a:solidFill>
              <a:cs typeface="Arial" panose="020B0604020202020204" pitchFamily="34" charset="0"/>
            </a:endParaRPr>
          </a:p>
          <a:p>
            <a:r>
              <a:rPr lang="en-GB" sz="2400" dirty="0">
                <a:solidFill>
                  <a:srgbClr val="2B2B2B"/>
                </a:solidFill>
                <a:cs typeface="Arial" panose="020B0604020202020204" pitchFamily="34" charset="0"/>
              </a:rPr>
              <a:t>They could name them, count them etc.  They can discuss this, depending on level of difficulty that the teacher wants to make the game.</a:t>
            </a:r>
          </a:p>
          <a:p>
            <a:endParaRPr lang="en-GB" sz="2400" dirty="0">
              <a:solidFill>
                <a:srgbClr val="2B2B2B"/>
              </a:solidFill>
              <a:cs typeface="Arial" panose="020B0604020202020204" pitchFamily="34" charset="0"/>
            </a:endParaRPr>
          </a:p>
          <a:p>
            <a:r>
              <a:rPr lang="en-GB" sz="2400" dirty="0">
                <a:solidFill>
                  <a:srgbClr val="2B2B2B"/>
                </a:solidFill>
                <a:cs typeface="Arial" panose="020B0604020202020204" pitchFamily="34" charset="0"/>
              </a:rPr>
              <a:t>Then removing one object at a time can the players guess which one has been removed?</a:t>
            </a:r>
          </a:p>
        </p:txBody>
      </p:sp>
      <p:pic>
        <p:nvPicPr>
          <p:cNvPr id="8" name="Picture 7" descr="A banana and scissors on a tray&#10;&#10;AI-generated content may be incorrect.">
            <a:extLst>
              <a:ext uri="{FF2B5EF4-FFF2-40B4-BE49-F238E27FC236}">
                <a16:creationId xmlns:a16="http://schemas.microsoft.com/office/drawing/2014/main" id="{F5D39956-26DC-5001-F116-D4DF736C1E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277" y="1033972"/>
            <a:ext cx="3717839" cy="5106045"/>
          </a:xfrm>
          <a:prstGeom prst="rect">
            <a:avLst/>
          </a:prstGeom>
        </p:spPr>
      </p:pic>
    </p:spTree>
    <p:extLst>
      <p:ext uri="{BB962C8B-B14F-4D97-AF65-F5344CB8AC3E}">
        <p14:creationId xmlns:p14="http://schemas.microsoft.com/office/powerpoint/2010/main" val="355248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00531-8607-F848-7E0A-138E85835D0E}"/>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AFC45D91-CACF-14CD-8EF1-9C1F1F8DD67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3230A552-952E-F700-C7E6-377FAD788840}"/>
              </a:ext>
            </a:extLst>
          </p:cNvPr>
          <p:cNvSpPr txBox="1">
            <a:spLocks noChangeArrowheads="1"/>
          </p:cNvSpPr>
          <p:nvPr/>
        </p:nvSpPr>
        <p:spPr bwMode="auto">
          <a:xfrm>
            <a:off x="1271464" y="-366882"/>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2DD0D9CA-B641-F5C5-EDA5-C6268E44EB24}"/>
              </a:ext>
            </a:extLst>
          </p:cNvPr>
          <p:cNvSpPr txBox="1">
            <a:spLocks noChangeArrowheads="1"/>
          </p:cNvSpPr>
          <p:nvPr/>
        </p:nvSpPr>
        <p:spPr>
          <a:xfrm>
            <a:off x="219386" y="0"/>
            <a:ext cx="11665296"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Feely Box</a:t>
            </a:r>
          </a:p>
        </p:txBody>
      </p:sp>
      <p:sp>
        <p:nvSpPr>
          <p:cNvPr id="3" name="TextBox 2">
            <a:extLst>
              <a:ext uri="{FF2B5EF4-FFF2-40B4-BE49-F238E27FC236}">
                <a16:creationId xmlns:a16="http://schemas.microsoft.com/office/drawing/2014/main" id="{AB5F90B1-5C04-AD51-960B-9C540B3FF710}"/>
              </a:ext>
            </a:extLst>
          </p:cNvPr>
          <p:cNvSpPr txBox="1"/>
          <p:nvPr/>
        </p:nvSpPr>
        <p:spPr>
          <a:xfrm>
            <a:off x="45729" y="955506"/>
            <a:ext cx="6482319" cy="3785652"/>
          </a:xfrm>
          <a:prstGeom prst="rect">
            <a:avLst/>
          </a:prstGeom>
          <a:noFill/>
        </p:spPr>
        <p:txBody>
          <a:bodyPr wrap="square">
            <a:spAutoFit/>
          </a:bodyPr>
          <a:lstStyle/>
          <a:p>
            <a:r>
              <a:rPr lang="en-GB" sz="2400" b="1" i="0" dirty="0">
                <a:solidFill>
                  <a:srgbClr val="2B2B2B"/>
                </a:solidFill>
                <a:effectLst/>
                <a:cs typeface="Arial" panose="020B0604020202020204" pitchFamily="34" charset="0"/>
              </a:rPr>
              <a:t>Guess the object inside the box: </a:t>
            </a:r>
          </a:p>
          <a:p>
            <a:endParaRPr lang="en-GB" sz="2400" dirty="0">
              <a:solidFill>
                <a:srgbClr val="2B2B2B"/>
              </a:solidFill>
              <a:cs typeface="Arial" panose="020B0604020202020204" pitchFamily="34" charset="0"/>
            </a:endParaRPr>
          </a:p>
          <a:p>
            <a:r>
              <a:rPr lang="en-GB" sz="2400" dirty="0">
                <a:solidFill>
                  <a:srgbClr val="2B2B2B"/>
                </a:solidFill>
                <a:cs typeface="Arial" panose="020B0604020202020204" pitchFamily="34" charset="0"/>
              </a:rPr>
              <a:t>Place an object of interest inside the box.   </a:t>
            </a:r>
          </a:p>
          <a:p>
            <a:r>
              <a:rPr lang="en-GB" sz="2400" dirty="0">
                <a:solidFill>
                  <a:srgbClr val="2B2B2B"/>
                </a:solidFill>
                <a:cs typeface="Arial" panose="020B0604020202020204" pitchFamily="34" charset="0"/>
              </a:rPr>
              <a:t>Learners take turns to feel inside the box and their ideas of what it might be are recorded.</a:t>
            </a:r>
          </a:p>
          <a:p>
            <a:endParaRPr lang="en-GB" sz="2400" dirty="0">
              <a:solidFill>
                <a:srgbClr val="2B2B2B"/>
              </a:solidFill>
              <a:cs typeface="Arial" panose="020B0604020202020204" pitchFamily="34" charset="0"/>
            </a:endParaRPr>
          </a:p>
          <a:p>
            <a:r>
              <a:rPr lang="en-GB" sz="2400" dirty="0">
                <a:solidFill>
                  <a:srgbClr val="2B2B2B"/>
                </a:solidFill>
                <a:cs typeface="Arial" panose="020B0604020202020204" pitchFamily="34" charset="0"/>
              </a:rPr>
              <a:t>In each box there were gem stones, paper clips.  Three boxes so the group of six children could work </a:t>
            </a:r>
            <a:r>
              <a:rPr lang="en-GB" sz="2400">
                <a:solidFill>
                  <a:srgbClr val="2B2B2B"/>
                </a:solidFill>
                <a:cs typeface="Arial" panose="020B0604020202020204" pitchFamily="34" charset="0"/>
              </a:rPr>
              <a:t>in pairs.</a:t>
            </a:r>
            <a:endParaRPr lang="en-GB" sz="2400" dirty="0">
              <a:solidFill>
                <a:srgbClr val="2B2B2B"/>
              </a:solidFill>
              <a:cs typeface="Arial" panose="020B0604020202020204" pitchFamily="34" charset="0"/>
            </a:endParaRPr>
          </a:p>
          <a:p>
            <a:endParaRPr lang="en-GB" sz="2400" dirty="0">
              <a:solidFill>
                <a:srgbClr val="2B2B2B"/>
              </a:solidFill>
              <a:cs typeface="Arial" panose="020B0604020202020204" pitchFamily="34" charset="0"/>
            </a:endParaRPr>
          </a:p>
        </p:txBody>
      </p:sp>
      <p:pic>
        <p:nvPicPr>
          <p:cNvPr id="6" name="Picture 5" descr="A cardboard box with a hole in it&#10;&#10;AI-generated content may be incorrect.">
            <a:extLst>
              <a:ext uri="{FF2B5EF4-FFF2-40B4-BE49-F238E27FC236}">
                <a16:creationId xmlns:a16="http://schemas.microsoft.com/office/drawing/2014/main" id="{55F69915-35ED-997D-12F2-75B18A6A2D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183" y="-99392"/>
            <a:ext cx="4475485" cy="5967313"/>
          </a:xfrm>
          <a:prstGeom prst="rect">
            <a:avLst/>
          </a:prstGeom>
        </p:spPr>
      </p:pic>
    </p:spTree>
    <p:extLst>
      <p:ext uri="{BB962C8B-B14F-4D97-AF65-F5344CB8AC3E}">
        <p14:creationId xmlns:p14="http://schemas.microsoft.com/office/powerpoint/2010/main" val="330192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D583-BE86-52EF-F192-976D08D8FB93}"/>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7016C1B-1689-385B-E1C9-B2A5FF93080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BEDB68A2-3E30-3BD4-99A3-A63591E36E2B}"/>
              </a:ext>
            </a:extLst>
          </p:cNvPr>
          <p:cNvSpPr txBox="1">
            <a:spLocks noChangeArrowheads="1"/>
          </p:cNvSpPr>
          <p:nvPr/>
        </p:nvSpPr>
        <p:spPr bwMode="auto">
          <a:xfrm>
            <a:off x="1895651" y="160299"/>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73AC0B7D-3B50-557B-2028-6DB37D15FD7C}"/>
              </a:ext>
            </a:extLst>
          </p:cNvPr>
          <p:cNvSpPr txBox="1">
            <a:spLocks noChangeArrowheads="1"/>
          </p:cNvSpPr>
          <p:nvPr/>
        </p:nvSpPr>
        <p:spPr>
          <a:xfrm>
            <a:off x="263352" y="199193"/>
            <a:ext cx="11665296"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Guess the coin– tactile game</a:t>
            </a:r>
          </a:p>
        </p:txBody>
      </p:sp>
      <p:sp>
        <p:nvSpPr>
          <p:cNvPr id="3" name="TextBox 2">
            <a:extLst>
              <a:ext uri="{FF2B5EF4-FFF2-40B4-BE49-F238E27FC236}">
                <a16:creationId xmlns:a16="http://schemas.microsoft.com/office/drawing/2014/main" id="{5C5B2B17-6851-B1BD-0A6D-EE5B17A3F3E6}"/>
              </a:ext>
            </a:extLst>
          </p:cNvPr>
          <p:cNvSpPr txBox="1"/>
          <p:nvPr/>
        </p:nvSpPr>
        <p:spPr>
          <a:xfrm>
            <a:off x="499176" y="1268760"/>
            <a:ext cx="11141440" cy="1384995"/>
          </a:xfrm>
          <a:prstGeom prst="rect">
            <a:avLst/>
          </a:prstGeom>
          <a:noFill/>
        </p:spPr>
        <p:txBody>
          <a:bodyPr wrap="square">
            <a:spAutoFit/>
          </a:bodyPr>
          <a:lstStyle/>
          <a:p>
            <a:r>
              <a:rPr lang="en-GB" sz="2800" dirty="0">
                <a:solidFill>
                  <a:srgbClr val="2B2B2B"/>
                </a:solidFill>
                <a:cs typeface="Arial" panose="020B0604020202020204" pitchFamily="34" charset="0"/>
              </a:rPr>
              <a:t>At a table each child has a sock with a different </a:t>
            </a:r>
            <a:r>
              <a:rPr lang="en-GB" sz="2800" b="1" dirty="0">
                <a:solidFill>
                  <a:srgbClr val="2B2B2B"/>
                </a:solidFill>
                <a:cs typeface="Arial" panose="020B0604020202020204" pitchFamily="34" charset="0"/>
              </a:rPr>
              <a:t>real</a:t>
            </a:r>
            <a:r>
              <a:rPr lang="en-GB" sz="2800" dirty="0">
                <a:solidFill>
                  <a:srgbClr val="2B2B2B"/>
                </a:solidFill>
                <a:cs typeface="Arial" panose="020B0604020202020204" pitchFamily="34" charset="0"/>
              </a:rPr>
              <a:t> coin in it.  They have to feel the coin in the sock and only take it out when a timer set for perhaps 30 seconds goes off.</a:t>
            </a:r>
            <a:endParaRPr lang="en-GB" sz="2800" dirty="0">
              <a:cs typeface="Arial" panose="020B0604020202020204" pitchFamily="34" charset="0"/>
            </a:endParaRPr>
          </a:p>
        </p:txBody>
      </p:sp>
      <p:pic>
        <p:nvPicPr>
          <p:cNvPr id="6" name="Picture 5">
            <a:extLst>
              <a:ext uri="{FF2B5EF4-FFF2-40B4-BE49-F238E27FC236}">
                <a16:creationId xmlns:a16="http://schemas.microsoft.com/office/drawing/2014/main" id="{0D0C727A-8BE4-55F9-CB09-DD54BD773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543" y="5811016"/>
            <a:ext cx="4000706" cy="914447"/>
          </a:xfrm>
          <a:prstGeom prst="rect">
            <a:avLst/>
          </a:prstGeom>
        </p:spPr>
      </p:pic>
      <p:pic>
        <p:nvPicPr>
          <p:cNvPr id="9" name="Picture 8" descr="A group of socks and coins&#10;&#10;AI-generated content may be incorrect.">
            <a:extLst>
              <a:ext uri="{FF2B5EF4-FFF2-40B4-BE49-F238E27FC236}">
                <a16:creationId xmlns:a16="http://schemas.microsoft.com/office/drawing/2014/main" id="{788A7E82-1CAB-1E2B-F015-AFD8044D7A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7976" y="2576859"/>
            <a:ext cx="4496048" cy="3062933"/>
          </a:xfrm>
          <a:prstGeom prst="rect">
            <a:avLst/>
          </a:prstGeom>
        </p:spPr>
      </p:pic>
    </p:spTree>
    <p:extLst>
      <p:ext uri="{BB962C8B-B14F-4D97-AF65-F5344CB8AC3E}">
        <p14:creationId xmlns:p14="http://schemas.microsoft.com/office/powerpoint/2010/main" val="169764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79A7-F4B7-BA4C-B4FF-89ED67FDC172}"/>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37FE96D5-661E-D753-17F0-FF9894CA3379}"/>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A5F71E72-D604-4BE3-7E7E-38D413CF5E94}"/>
              </a:ext>
            </a:extLst>
          </p:cNvPr>
          <p:cNvSpPr txBox="1">
            <a:spLocks noChangeArrowheads="1"/>
          </p:cNvSpPr>
          <p:nvPr/>
        </p:nvSpPr>
        <p:spPr bwMode="auto">
          <a:xfrm>
            <a:off x="1895651" y="160299"/>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CAD2F7E7-8B5F-F87A-3DFC-078CFCA5CEE3}"/>
              </a:ext>
            </a:extLst>
          </p:cNvPr>
          <p:cNvSpPr txBox="1">
            <a:spLocks noChangeArrowheads="1"/>
          </p:cNvSpPr>
          <p:nvPr/>
        </p:nvSpPr>
        <p:spPr>
          <a:xfrm>
            <a:off x="263352" y="199193"/>
            <a:ext cx="11665296"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Tactile patterns - beads</a:t>
            </a:r>
          </a:p>
        </p:txBody>
      </p:sp>
      <p:sp>
        <p:nvSpPr>
          <p:cNvPr id="3" name="TextBox 2">
            <a:extLst>
              <a:ext uri="{FF2B5EF4-FFF2-40B4-BE49-F238E27FC236}">
                <a16:creationId xmlns:a16="http://schemas.microsoft.com/office/drawing/2014/main" id="{0691BE52-5D1B-3ABC-0B0C-FDD279BDA509}"/>
              </a:ext>
            </a:extLst>
          </p:cNvPr>
          <p:cNvSpPr txBox="1"/>
          <p:nvPr/>
        </p:nvSpPr>
        <p:spPr>
          <a:xfrm>
            <a:off x="175421" y="1299292"/>
            <a:ext cx="11321179" cy="2246769"/>
          </a:xfrm>
          <a:prstGeom prst="rect">
            <a:avLst/>
          </a:prstGeom>
          <a:noFill/>
        </p:spPr>
        <p:txBody>
          <a:bodyPr wrap="square">
            <a:spAutoFit/>
          </a:bodyPr>
          <a:lstStyle/>
          <a:p>
            <a:r>
              <a:rPr lang="en-GB" sz="2800" b="1" i="0" dirty="0">
                <a:solidFill>
                  <a:srgbClr val="2B2B2B"/>
                </a:solidFill>
                <a:effectLst/>
                <a:cs typeface="Arial" panose="020B0604020202020204" pitchFamily="34" charset="0"/>
              </a:rPr>
              <a:t>Guess the shape pattern: </a:t>
            </a:r>
          </a:p>
          <a:p>
            <a:r>
              <a:rPr lang="en-GB" sz="2800" dirty="0">
                <a:solidFill>
                  <a:srgbClr val="2B2B2B"/>
                </a:solidFill>
                <a:cs typeface="Arial" panose="020B0604020202020204" pitchFamily="34" charset="0"/>
              </a:rPr>
              <a:t>Learners string shaped beads to make patterns.</a:t>
            </a:r>
          </a:p>
          <a:p>
            <a:r>
              <a:rPr lang="en-GB" sz="2800" dirty="0">
                <a:solidFill>
                  <a:srgbClr val="2B2B2B"/>
                </a:solidFill>
                <a:cs typeface="Arial" panose="020B0604020202020204" pitchFamily="34" charset="0"/>
              </a:rPr>
              <a:t>Another learner can then feel the string of beads with their eyes closed to guess the repeat pattern.  For example:  circle, square, circle, square.  Or circle, square, oval…. Etc.</a:t>
            </a:r>
            <a:endParaRPr lang="en-GB" sz="2800" dirty="0">
              <a:cs typeface="Arial" panose="020B0604020202020204" pitchFamily="34" charset="0"/>
            </a:endParaRPr>
          </a:p>
        </p:txBody>
      </p:sp>
      <p:pic>
        <p:nvPicPr>
          <p:cNvPr id="6" name="Picture 5">
            <a:extLst>
              <a:ext uri="{FF2B5EF4-FFF2-40B4-BE49-F238E27FC236}">
                <a16:creationId xmlns:a16="http://schemas.microsoft.com/office/drawing/2014/main" id="{4277889B-59E2-76C7-181B-A94E6C88B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5149" y="3236387"/>
            <a:ext cx="3740342" cy="2819545"/>
          </a:xfrm>
          <a:prstGeom prst="rect">
            <a:avLst/>
          </a:prstGeom>
        </p:spPr>
      </p:pic>
      <p:pic>
        <p:nvPicPr>
          <p:cNvPr id="9" name="Picture 8">
            <a:extLst>
              <a:ext uri="{FF2B5EF4-FFF2-40B4-BE49-F238E27FC236}">
                <a16:creationId xmlns:a16="http://schemas.microsoft.com/office/drawing/2014/main" id="{EAD91C22-93FB-9048-3CA7-85D9EE446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7489" y="3648602"/>
            <a:ext cx="4148504" cy="2556296"/>
          </a:xfrm>
          <a:prstGeom prst="rect">
            <a:avLst/>
          </a:prstGeom>
        </p:spPr>
      </p:pic>
    </p:spTree>
    <p:extLst>
      <p:ext uri="{BB962C8B-B14F-4D97-AF65-F5344CB8AC3E}">
        <p14:creationId xmlns:p14="http://schemas.microsoft.com/office/powerpoint/2010/main" val="65358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6080-2AA7-43D1-0D42-9C4926BCEBAF}"/>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547DFC66-9F35-185D-6960-93F05D2C2BB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9B022F02-E9F1-2231-68C0-B1EE2F0CA75C}"/>
              </a:ext>
            </a:extLst>
          </p:cNvPr>
          <p:cNvSpPr txBox="1">
            <a:spLocks noChangeArrowheads="1"/>
          </p:cNvSpPr>
          <p:nvPr/>
        </p:nvSpPr>
        <p:spPr bwMode="auto">
          <a:xfrm>
            <a:off x="1895651" y="160299"/>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E2201A02-A85D-FEFA-BBFA-FD2EA8FC34E0}"/>
              </a:ext>
            </a:extLst>
          </p:cNvPr>
          <p:cNvSpPr txBox="1">
            <a:spLocks noChangeArrowheads="1"/>
          </p:cNvSpPr>
          <p:nvPr/>
        </p:nvSpPr>
        <p:spPr>
          <a:xfrm>
            <a:off x="263352" y="199193"/>
            <a:ext cx="11665296"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Peg board  – patterns, pictures or braille</a:t>
            </a:r>
          </a:p>
        </p:txBody>
      </p:sp>
      <p:sp>
        <p:nvSpPr>
          <p:cNvPr id="3" name="TextBox 2">
            <a:extLst>
              <a:ext uri="{FF2B5EF4-FFF2-40B4-BE49-F238E27FC236}">
                <a16:creationId xmlns:a16="http://schemas.microsoft.com/office/drawing/2014/main" id="{B3EA3A23-196A-7C46-AB3E-E89C024EBE20}"/>
              </a:ext>
            </a:extLst>
          </p:cNvPr>
          <p:cNvSpPr txBox="1"/>
          <p:nvPr/>
        </p:nvSpPr>
        <p:spPr>
          <a:xfrm>
            <a:off x="175421" y="1299292"/>
            <a:ext cx="3885317" cy="1815882"/>
          </a:xfrm>
          <a:prstGeom prst="rect">
            <a:avLst/>
          </a:prstGeom>
          <a:noFill/>
        </p:spPr>
        <p:txBody>
          <a:bodyPr wrap="square">
            <a:spAutoFit/>
          </a:bodyPr>
          <a:lstStyle/>
          <a:p>
            <a:r>
              <a:rPr lang="en-GB" sz="2800" b="1" i="0" dirty="0">
                <a:solidFill>
                  <a:srgbClr val="2B2B2B"/>
                </a:solidFill>
                <a:effectLst/>
                <a:cs typeface="Arial" panose="020B0604020202020204" pitchFamily="34" charset="0"/>
              </a:rPr>
              <a:t>Guess the shape: </a:t>
            </a:r>
          </a:p>
          <a:p>
            <a:r>
              <a:rPr lang="en-GB" sz="2800" b="0" i="0" dirty="0">
                <a:solidFill>
                  <a:srgbClr val="2B2B2B"/>
                </a:solidFill>
                <a:effectLst/>
                <a:cs typeface="Arial" panose="020B0604020202020204" pitchFamily="34" charset="0"/>
              </a:rPr>
              <a:t>one learner closes their eyes and attempts to guess the shape.</a:t>
            </a:r>
            <a:endParaRPr lang="en-GB" sz="2800" dirty="0">
              <a:cs typeface="Arial" panose="020B0604020202020204" pitchFamily="34" charset="0"/>
            </a:endParaRPr>
          </a:p>
        </p:txBody>
      </p:sp>
      <p:pic>
        <p:nvPicPr>
          <p:cNvPr id="12" name="Picture 11">
            <a:extLst>
              <a:ext uri="{FF2B5EF4-FFF2-40B4-BE49-F238E27FC236}">
                <a16:creationId xmlns:a16="http://schemas.microsoft.com/office/drawing/2014/main" id="{7AA85EBC-9DC3-3618-0E90-AC608B1150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8208" y="1451322"/>
            <a:ext cx="3723787" cy="2723577"/>
          </a:xfrm>
          <a:prstGeom prst="rect">
            <a:avLst/>
          </a:prstGeom>
        </p:spPr>
      </p:pic>
      <p:pic>
        <p:nvPicPr>
          <p:cNvPr id="10" name="Picture 9">
            <a:extLst>
              <a:ext uri="{FF2B5EF4-FFF2-40B4-BE49-F238E27FC236}">
                <a16:creationId xmlns:a16="http://schemas.microsoft.com/office/drawing/2014/main" id="{58E87296-2055-3B91-DE96-2D495F6CFF7F}"/>
              </a:ext>
            </a:extLst>
          </p:cNvPr>
          <p:cNvPicPr>
            <a:picLocks noChangeAspect="1"/>
          </p:cNvPicPr>
          <p:nvPr/>
        </p:nvPicPr>
        <p:blipFill>
          <a:blip r:embed="rId4"/>
          <a:stretch>
            <a:fillRect/>
          </a:stretch>
        </p:blipFill>
        <p:spPr>
          <a:xfrm>
            <a:off x="263352" y="3212976"/>
            <a:ext cx="2736303" cy="2859660"/>
          </a:xfrm>
          <a:prstGeom prst="rect">
            <a:avLst/>
          </a:prstGeom>
        </p:spPr>
      </p:pic>
      <p:pic>
        <p:nvPicPr>
          <p:cNvPr id="14" name="Picture 13">
            <a:extLst>
              <a:ext uri="{FF2B5EF4-FFF2-40B4-BE49-F238E27FC236}">
                <a16:creationId xmlns:a16="http://schemas.microsoft.com/office/drawing/2014/main" id="{4414B7A9-5101-6D2B-E93D-6D0B82B55DB7}"/>
              </a:ext>
            </a:extLst>
          </p:cNvPr>
          <p:cNvPicPr>
            <a:picLocks noChangeAspect="1"/>
          </p:cNvPicPr>
          <p:nvPr/>
        </p:nvPicPr>
        <p:blipFill>
          <a:blip r:embed="rId5"/>
          <a:stretch>
            <a:fillRect/>
          </a:stretch>
        </p:blipFill>
        <p:spPr>
          <a:xfrm>
            <a:off x="4060738" y="3544663"/>
            <a:ext cx="3906008" cy="2723577"/>
          </a:xfrm>
          <a:prstGeom prst="rect">
            <a:avLst/>
          </a:prstGeom>
        </p:spPr>
      </p:pic>
      <p:sp>
        <p:nvSpPr>
          <p:cNvPr id="15" name="TextBox 14">
            <a:extLst>
              <a:ext uri="{FF2B5EF4-FFF2-40B4-BE49-F238E27FC236}">
                <a16:creationId xmlns:a16="http://schemas.microsoft.com/office/drawing/2014/main" id="{B0AB1C08-766F-7F7A-1911-DE266A0338D4}"/>
              </a:ext>
            </a:extLst>
          </p:cNvPr>
          <p:cNvSpPr txBox="1"/>
          <p:nvPr/>
        </p:nvSpPr>
        <p:spPr>
          <a:xfrm>
            <a:off x="4367808" y="2951366"/>
            <a:ext cx="3885317" cy="523220"/>
          </a:xfrm>
          <a:prstGeom prst="rect">
            <a:avLst/>
          </a:prstGeom>
          <a:noFill/>
        </p:spPr>
        <p:txBody>
          <a:bodyPr wrap="square">
            <a:spAutoFit/>
          </a:bodyPr>
          <a:lstStyle/>
          <a:p>
            <a:r>
              <a:rPr lang="en-GB" sz="2800" b="1" i="0" dirty="0">
                <a:solidFill>
                  <a:srgbClr val="2B2B2B"/>
                </a:solidFill>
                <a:effectLst/>
                <a:cs typeface="Arial" panose="020B0604020202020204" pitchFamily="34" charset="0"/>
              </a:rPr>
              <a:t>Guess the picture: </a:t>
            </a:r>
          </a:p>
        </p:txBody>
      </p:sp>
      <p:sp>
        <p:nvSpPr>
          <p:cNvPr id="16" name="TextBox 15">
            <a:extLst>
              <a:ext uri="{FF2B5EF4-FFF2-40B4-BE49-F238E27FC236}">
                <a16:creationId xmlns:a16="http://schemas.microsoft.com/office/drawing/2014/main" id="{043FA1DC-B84C-F710-EF16-BE3017D8D561}"/>
              </a:ext>
            </a:extLst>
          </p:cNvPr>
          <p:cNvSpPr txBox="1"/>
          <p:nvPr/>
        </p:nvSpPr>
        <p:spPr>
          <a:xfrm>
            <a:off x="8043331" y="4174899"/>
            <a:ext cx="3885317" cy="523220"/>
          </a:xfrm>
          <a:prstGeom prst="rect">
            <a:avLst/>
          </a:prstGeom>
          <a:noFill/>
        </p:spPr>
        <p:txBody>
          <a:bodyPr wrap="square">
            <a:spAutoFit/>
          </a:bodyPr>
          <a:lstStyle/>
          <a:p>
            <a:r>
              <a:rPr lang="en-GB" sz="2800" b="1" i="0" dirty="0">
                <a:solidFill>
                  <a:srgbClr val="2B2B2B"/>
                </a:solidFill>
                <a:effectLst/>
                <a:cs typeface="Arial" panose="020B0604020202020204" pitchFamily="34" charset="0"/>
              </a:rPr>
              <a:t>Make simple patterns</a:t>
            </a:r>
          </a:p>
        </p:txBody>
      </p:sp>
    </p:spTree>
    <p:extLst>
      <p:ext uri="{BB962C8B-B14F-4D97-AF65-F5344CB8AC3E}">
        <p14:creationId xmlns:p14="http://schemas.microsoft.com/office/powerpoint/2010/main" val="319356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05B1A-CB42-6598-C6BE-DF91242549D3}"/>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EB0A84F4-7915-74DD-DF16-473A9BF1E95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20F5EEF9-4A25-FA35-E77B-4B9701CEE4D3}"/>
              </a:ext>
            </a:extLst>
          </p:cNvPr>
          <p:cNvSpPr txBox="1">
            <a:spLocks noChangeArrowheads="1"/>
          </p:cNvSpPr>
          <p:nvPr/>
        </p:nvSpPr>
        <p:spPr bwMode="auto">
          <a:xfrm>
            <a:off x="546100" y="205033"/>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033833C6-1E5A-A7AD-7B4D-67B1AFBA698F}"/>
              </a:ext>
            </a:extLst>
          </p:cNvPr>
          <p:cNvSpPr txBox="1">
            <a:spLocks noChangeArrowheads="1"/>
          </p:cNvSpPr>
          <p:nvPr/>
        </p:nvSpPr>
        <p:spPr>
          <a:xfrm>
            <a:off x="1524000" y="24468"/>
            <a:ext cx="914400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Sorting two objects</a:t>
            </a:r>
          </a:p>
        </p:txBody>
      </p:sp>
      <p:sp>
        <p:nvSpPr>
          <p:cNvPr id="3" name="TextBox 2">
            <a:extLst>
              <a:ext uri="{FF2B5EF4-FFF2-40B4-BE49-F238E27FC236}">
                <a16:creationId xmlns:a16="http://schemas.microsoft.com/office/drawing/2014/main" id="{D385F926-5214-1C05-AB55-76AD6552A4FC}"/>
              </a:ext>
            </a:extLst>
          </p:cNvPr>
          <p:cNvSpPr txBox="1"/>
          <p:nvPr/>
        </p:nvSpPr>
        <p:spPr>
          <a:xfrm>
            <a:off x="407369" y="684704"/>
            <a:ext cx="11203009" cy="3231654"/>
          </a:xfrm>
          <a:prstGeom prst="rect">
            <a:avLst/>
          </a:prstGeom>
          <a:noFill/>
        </p:spPr>
        <p:txBody>
          <a:bodyPr wrap="square">
            <a:spAutoFit/>
          </a:bodyPr>
          <a:lstStyle/>
          <a:p>
            <a:endParaRPr lang="en-GB" sz="2400" dirty="0">
              <a:ea typeface="Aptos" panose="020B0004020202020204" pitchFamily="34" charset="0"/>
              <a:cs typeface="Arial" panose="020B0604020202020204" pitchFamily="34" charset="0"/>
            </a:endParaRPr>
          </a:p>
          <a:p>
            <a:r>
              <a:rPr lang="en-GB" sz="2400" dirty="0">
                <a:effectLst/>
                <a:ea typeface="Aptos" panose="020B0004020202020204" pitchFamily="34" charset="0"/>
                <a:cs typeface="Arial" panose="020B0604020202020204" pitchFamily="34" charset="0"/>
              </a:rPr>
              <a:t>Set up a challenge table with two boxes.  One empty, one full of two different objects.  </a:t>
            </a:r>
            <a:r>
              <a:rPr lang="en-GB" sz="2400" dirty="0">
                <a:ea typeface="Aptos" panose="020B0004020202020204" pitchFamily="34" charset="0"/>
                <a:cs typeface="Arial" panose="020B0604020202020204" pitchFamily="34" charset="0"/>
              </a:rPr>
              <a:t>Cover the boxes with a cloth so that they cannot see inside the boxes.  </a:t>
            </a:r>
          </a:p>
          <a:p>
            <a:r>
              <a:rPr lang="en-GB" sz="2400" dirty="0">
                <a:ea typeface="Aptos" panose="020B0004020202020204" pitchFamily="34" charset="0"/>
                <a:cs typeface="Arial" panose="020B0604020202020204" pitchFamily="34" charset="0"/>
              </a:rPr>
              <a:t>The learner then has to sort the two objects from one another. </a:t>
            </a:r>
          </a:p>
          <a:p>
            <a:endParaRPr lang="en-GB" sz="2400" dirty="0">
              <a:ea typeface="Aptos" panose="020B0004020202020204" pitchFamily="34" charset="0"/>
              <a:cs typeface="Arial" panose="020B0604020202020204" pitchFamily="34" charset="0"/>
            </a:endParaRPr>
          </a:p>
          <a:p>
            <a:r>
              <a:rPr lang="en-GB" sz="2400" dirty="0">
                <a:ea typeface="Aptos" panose="020B0004020202020204" pitchFamily="34" charset="0"/>
                <a:cs typeface="Arial" panose="020B0604020202020204" pitchFamily="34" charset="0"/>
              </a:rPr>
              <a:t>To make the game more difficult you could ask the learners to wear gloves.</a:t>
            </a:r>
          </a:p>
          <a:p>
            <a:r>
              <a:rPr lang="en-GB" sz="2400" dirty="0">
                <a:ea typeface="Aptos" panose="020B0004020202020204" pitchFamily="34" charset="0"/>
                <a:cs typeface="Arial" panose="020B0604020202020204" pitchFamily="34" charset="0"/>
              </a:rPr>
              <a:t>Each learner could be timed and then the learner who is fastest wins!</a:t>
            </a:r>
          </a:p>
          <a:p>
            <a:endParaRPr lang="en-GB" sz="1800" b="1" dirty="0">
              <a:effectLst/>
              <a:latin typeface="Aptos" panose="020B0004020202020204" pitchFamily="34" charset="0"/>
              <a:ea typeface="Aptos" panose="020B0004020202020204" pitchFamily="34" charset="0"/>
              <a:cs typeface="Times New Roman" panose="02020603050405020304" pitchFamily="18" charset="0"/>
            </a:endParaRPr>
          </a:p>
          <a:p>
            <a:r>
              <a:rPr lang="en-GB" sz="1800" b="1" dirty="0">
                <a:effectLst/>
                <a:latin typeface="Aptos" panose="020B0004020202020204" pitchFamily="34" charset="0"/>
                <a:ea typeface="Aptos" panose="020B0004020202020204" pitchFamily="34" charset="0"/>
                <a:cs typeface="Times New Roman" panose="02020603050405020304" pitchFamily="18" charset="0"/>
              </a:rPr>
              <a:t> </a:t>
            </a:r>
            <a:endParaRPr lang="en-GB" sz="2800" dirty="0">
              <a:cs typeface="Arial" panose="020B0604020202020204" pitchFamily="34" charset="0"/>
            </a:endParaRPr>
          </a:p>
        </p:txBody>
      </p:sp>
      <p:pic>
        <p:nvPicPr>
          <p:cNvPr id="8" name="Picture 7" descr="A pair of hands putting food in plastic containers&#10;&#10;AI-generated content may be incorrect.">
            <a:extLst>
              <a:ext uri="{FF2B5EF4-FFF2-40B4-BE49-F238E27FC236}">
                <a16:creationId xmlns:a16="http://schemas.microsoft.com/office/drawing/2014/main" id="{9B1005E8-498F-97BE-D51A-28301FBF1F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9736" y="3398382"/>
            <a:ext cx="4424040" cy="2806500"/>
          </a:xfrm>
          <a:prstGeom prst="rect">
            <a:avLst/>
          </a:prstGeom>
        </p:spPr>
      </p:pic>
    </p:spTree>
    <p:extLst>
      <p:ext uri="{BB962C8B-B14F-4D97-AF65-F5344CB8AC3E}">
        <p14:creationId xmlns:p14="http://schemas.microsoft.com/office/powerpoint/2010/main" val="418038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0D7D-2CB1-2911-0AE1-B06A0C2F5D7D}"/>
            </a:ext>
          </a:extLst>
        </p:cNvPr>
        <p:cNvGrpSpPr/>
        <p:nvPr/>
      </p:nvGrpSpPr>
      <p:grpSpPr>
        <a:xfrm>
          <a:off x="0" y="0"/>
          <a:ext cx="0" cy="0"/>
          <a:chOff x="0" y="0"/>
          <a:chExt cx="0" cy="0"/>
        </a:xfrm>
      </p:grpSpPr>
      <p:pic>
        <p:nvPicPr>
          <p:cNvPr id="4" name="Picture 3" descr="A logo for a special education&#10;&#10;Description automatically generated">
            <a:extLst>
              <a:ext uri="{FF2B5EF4-FFF2-40B4-BE49-F238E27FC236}">
                <a16:creationId xmlns:a16="http://schemas.microsoft.com/office/drawing/2014/main" id="{1D0F0B45-2B0A-06E8-61EE-56D4273FEA7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407369" y="6268240"/>
            <a:ext cx="1080120" cy="582511"/>
          </a:xfrm>
          <a:prstGeom prst="rect">
            <a:avLst/>
          </a:prstGeom>
        </p:spPr>
      </p:pic>
      <p:sp>
        <p:nvSpPr>
          <p:cNvPr id="5" name="Rectangle 1026">
            <a:extLst>
              <a:ext uri="{FF2B5EF4-FFF2-40B4-BE49-F238E27FC236}">
                <a16:creationId xmlns:a16="http://schemas.microsoft.com/office/drawing/2014/main" id="{D4A38685-42A3-5B0E-0B40-34E8B2CA29EF}"/>
              </a:ext>
            </a:extLst>
          </p:cNvPr>
          <p:cNvSpPr txBox="1">
            <a:spLocks noChangeArrowheads="1"/>
          </p:cNvSpPr>
          <p:nvPr/>
        </p:nvSpPr>
        <p:spPr bwMode="auto">
          <a:xfrm>
            <a:off x="0" y="476250"/>
            <a:ext cx="9144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rtlCol="0" anchor="ctr" anchorCtr="0" compatLnSpc="1">
            <a:prstTxWarp prst="textNoShape">
              <a:avLst/>
            </a:prstTxWarp>
            <a:no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a:lstStyle>
          <a:p>
            <a:pPr>
              <a:spcBef>
                <a:spcPts val="2400"/>
              </a:spcBef>
              <a:defRPr/>
            </a:pP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br>
              <a:rPr lang="en-US" altLang="en-US">
                <a:solidFill>
                  <a:schemeClr val="tx2">
                    <a:lumMod val="60000"/>
                    <a:lumOff val="40000"/>
                  </a:schemeClr>
                </a:solidFill>
                <a:ea typeface="+mn-ea"/>
              </a:rPr>
            </a:br>
            <a:endParaRPr lang="en-US" altLang="en-US" dirty="0">
              <a:solidFill>
                <a:schemeClr val="tx2">
                  <a:lumMod val="60000"/>
                  <a:lumOff val="40000"/>
                </a:schemeClr>
              </a:solidFill>
              <a:ea typeface="+mn-ea"/>
            </a:endParaRPr>
          </a:p>
        </p:txBody>
      </p:sp>
      <p:sp>
        <p:nvSpPr>
          <p:cNvPr id="7" name="Rectangle 2">
            <a:extLst>
              <a:ext uri="{FF2B5EF4-FFF2-40B4-BE49-F238E27FC236}">
                <a16:creationId xmlns:a16="http://schemas.microsoft.com/office/drawing/2014/main" id="{7F02A1A4-B018-E70E-AEA0-960DB31BDDB9}"/>
              </a:ext>
            </a:extLst>
          </p:cNvPr>
          <p:cNvSpPr txBox="1">
            <a:spLocks noChangeArrowheads="1"/>
          </p:cNvSpPr>
          <p:nvPr/>
        </p:nvSpPr>
        <p:spPr>
          <a:xfrm>
            <a:off x="993084" y="301306"/>
            <a:ext cx="9898310" cy="125730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rmAutofit fontScale="97500"/>
          </a:bodyPr>
          <a:lstStyle>
            <a:lvl1pPr algn="ctr" defTabSz="914400" rtl="0" eaLnBrk="1" latinLnBrk="0" hangingPunct="1">
              <a:lnSpc>
                <a:spcPct val="90000"/>
              </a:lnSpc>
              <a:spcBef>
                <a:spcPct val="0"/>
              </a:spcBef>
              <a:buNone/>
              <a:defRPr sz="4400" kern="1200">
                <a:solidFill>
                  <a:srgbClr val="7030A0"/>
                </a:solidFill>
                <a:latin typeface="Arial" panose="020B0604020202020204" pitchFamily="34" charset="0"/>
                <a:ea typeface="+mj-ea"/>
                <a:cs typeface="Arial" panose="020B0604020202020204" pitchFamily="34" charset="0"/>
              </a:defRPr>
            </a:lvl1pPr>
          </a:lstStyle>
          <a:p>
            <a:r>
              <a:rPr lang="en-US" altLang="en-US" b="1" dirty="0">
                <a:solidFill>
                  <a:schemeClr val="accent1"/>
                </a:solidFill>
              </a:rPr>
              <a:t>Make a Tactile Story</a:t>
            </a:r>
          </a:p>
        </p:txBody>
      </p:sp>
      <p:sp>
        <p:nvSpPr>
          <p:cNvPr id="3" name="TextBox 2">
            <a:extLst>
              <a:ext uri="{FF2B5EF4-FFF2-40B4-BE49-F238E27FC236}">
                <a16:creationId xmlns:a16="http://schemas.microsoft.com/office/drawing/2014/main" id="{E843875B-6B4F-4E4C-7A0C-FFEFF59E46C8}"/>
              </a:ext>
            </a:extLst>
          </p:cNvPr>
          <p:cNvSpPr txBox="1"/>
          <p:nvPr/>
        </p:nvSpPr>
        <p:spPr>
          <a:xfrm>
            <a:off x="335361" y="1330821"/>
            <a:ext cx="11089232" cy="1384995"/>
          </a:xfrm>
          <a:prstGeom prst="rect">
            <a:avLst/>
          </a:prstGeom>
          <a:noFill/>
        </p:spPr>
        <p:txBody>
          <a:bodyPr wrap="square">
            <a:spAutoFit/>
          </a:bodyPr>
          <a:lstStyle/>
          <a:p>
            <a:r>
              <a:rPr lang="en-GB" sz="2800" dirty="0">
                <a:solidFill>
                  <a:srgbClr val="2B2B2B"/>
                </a:solidFill>
                <a:cs typeface="Arial" panose="020B0604020202020204" pitchFamily="34" charset="0"/>
              </a:rPr>
              <a:t>Working as a group learners could make a tactile page in a story.  Perhaps ‘The Hungry Caterpillar’ or ‘We’re Going on a Bear Hunt’. Or even a nursery rhyme, for example; ‘The Wheels on the Bus’.</a:t>
            </a:r>
            <a:endParaRPr lang="en-GB" sz="2800" dirty="0">
              <a:cs typeface="Arial" panose="020B0604020202020204" pitchFamily="34" charset="0"/>
            </a:endParaRPr>
          </a:p>
        </p:txBody>
      </p:sp>
      <p:pic>
        <p:nvPicPr>
          <p:cNvPr id="9" name="Picture 8" descr="A yellow paper with a caterpillar made of felt&#10;&#10;AI-generated content may be incorrect.">
            <a:extLst>
              <a:ext uri="{FF2B5EF4-FFF2-40B4-BE49-F238E27FC236}">
                <a16:creationId xmlns:a16="http://schemas.microsoft.com/office/drawing/2014/main" id="{4A615CCF-00BD-10CD-2B0F-034A5E448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12" y="3018831"/>
            <a:ext cx="3840088" cy="2880066"/>
          </a:xfrm>
          <a:prstGeom prst="rect">
            <a:avLst/>
          </a:prstGeom>
        </p:spPr>
      </p:pic>
      <p:pic>
        <p:nvPicPr>
          <p:cNvPr id="11" name="Picture 10" descr="A hand holding a piece of paper&#10;&#10;AI-generated content may be incorrect.">
            <a:extLst>
              <a:ext uri="{FF2B5EF4-FFF2-40B4-BE49-F238E27FC236}">
                <a16:creationId xmlns:a16="http://schemas.microsoft.com/office/drawing/2014/main" id="{45D0BAFB-37FE-29C7-B144-211A95784A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956" y="3018831"/>
            <a:ext cx="3840088" cy="2880066"/>
          </a:xfrm>
          <a:prstGeom prst="rect">
            <a:avLst/>
          </a:prstGeom>
        </p:spPr>
      </p:pic>
      <p:pic>
        <p:nvPicPr>
          <p:cNvPr id="13" name="Picture 12" descr="A hand on a yellow book&#10;&#10;AI-generated content may be incorrect.">
            <a:extLst>
              <a:ext uri="{FF2B5EF4-FFF2-40B4-BE49-F238E27FC236}">
                <a16:creationId xmlns:a16="http://schemas.microsoft.com/office/drawing/2014/main" id="{4651BDEF-E0D1-5ECA-2DEF-F03589725E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1912" y="3018831"/>
            <a:ext cx="3840088" cy="2880066"/>
          </a:xfrm>
          <a:prstGeom prst="rect">
            <a:avLst/>
          </a:prstGeom>
        </p:spPr>
      </p:pic>
    </p:spTree>
    <p:extLst>
      <p:ext uri="{BB962C8B-B14F-4D97-AF65-F5344CB8AC3E}">
        <p14:creationId xmlns:p14="http://schemas.microsoft.com/office/powerpoint/2010/main" val="42576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10e2f0-e4ca-4a31-bf25-7836e2f1046b">
      <Terms xmlns="http://schemas.microsoft.com/office/infopath/2007/PartnerControls"/>
    </lcf76f155ced4ddcb4097134ff3c332f>
    <TaxCatchAll xmlns="00e14425-aa0d-4af9-9aa7-d7bb0027602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E5F0B6C9F46B64AA9AA26E9823E9A62" ma:contentTypeVersion="15" ma:contentTypeDescription="Create a new document." ma:contentTypeScope="" ma:versionID="35f9c6957af4cf3a74c27e9c657bd381">
  <xsd:schema xmlns:xsd="http://www.w3.org/2001/XMLSchema" xmlns:xs="http://www.w3.org/2001/XMLSchema" xmlns:p="http://schemas.microsoft.com/office/2006/metadata/properties" xmlns:ns2="9e10e2f0-e4ca-4a31-bf25-7836e2f1046b" xmlns:ns3="00e14425-aa0d-4af9-9aa7-d7bb00276028" targetNamespace="http://schemas.microsoft.com/office/2006/metadata/properties" ma:root="true" ma:fieldsID="440d8b9f422774ae3923aa5a676d8b72" ns2:_="" ns3:_="">
    <xsd:import namespace="9e10e2f0-e4ca-4a31-bf25-7836e2f1046b"/>
    <xsd:import namespace="00e14425-aa0d-4af9-9aa7-d7bb002760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0e2f0-e4ca-4a31-bf25-7836e2f10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14425-aa0d-4af9-9aa7-d7bb0027602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2678f63-9ea8-410f-8326-1944af859516}" ma:internalName="TaxCatchAll" ma:showField="CatchAllData" ma:web="00e14425-aa0d-4af9-9aa7-d7bb002760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2.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3.xml><?xml version="1.0" encoding="utf-8"?>
<ds:datastoreItem xmlns:ds="http://schemas.openxmlformats.org/officeDocument/2006/customXml" ds:itemID="{94B35A77-8D5F-452B-BE3F-A6E7904F7AF0}">
  <ds:schemaRefs>
    <ds:schemaRef ds:uri="http://purl.org/dc/dcmitype/"/>
    <ds:schemaRef ds:uri="9e10e2f0-e4ca-4a31-bf25-7836e2f1046b"/>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0e14425-aa0d-4af9-9aa7-d7bb00276028"/>
    <ds:schemaRef ds:uri="http://www.w3.org/XML/1998/namespace"/>
    <ds:schemaRef ds:uri="http://purl.org/dc/terms/"/>
  </ds:schemaRefs>
</ds:datastoreItem>
</file>

<file path=customXml/itemProps4.xml><?xml version="1.0" encoding="utf-8"?>
<ds:datastoreItem xmlns:ds="http://schemas.openxmlformats.org/officeDocument/2006/customXml" ds:itemID="{19956339-B5A6-48BE-B721-188B35618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0e2f0-e4ca-4a31-bf25-7836e2f1046b"/>
    <ds:schemaRef ds:uri="00e14425-aa0d-4af9-9aa7-d7bb00276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PodHandler</Template>
  <TotalTime>1462</TotalTime>
  <Words>1162</Words>
  <Application>Microsoft Office PowerPoint</Application>
  <PresentationFormat>Widescreen</PresentationFormat>
  <Paragraphs>131</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Arial Nova</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200 Years Activities</dc:title>
  <dc:creator>Jo Clarke - CY EPA</dc:creator>
  <cp:lastModifiedBy>Max Edwards - CY CDO (Corporate Director's Office)</cp:lastModifiedBy>
  <cp:revision>33</cp:revision>
  <dcterms:created xsi:type="dcterms:W3CDTF">2023-01-13T14:13:01Z</dcterms:created>
  <dcterms:modified xsi:type="dcterms:W3CDTF">2025-06-27T13:28:41Z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0x0101006E5F0B6C9F46B64AA9AA26E9823E9A62</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MediaServiceImageTags">
    <vt:lpwstr/>
  </property>
</Properties>
</file>