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8" r:id="rId4"/>
    <p:sldId id="279" r:id="rId5"/>
    <p:sldId id="280" r:id="rId6"/>
    <p:sldId id="271" r:id="rId7"/>
    <p:sldId id="265" r:id="rId8"/>
    <p:sldId id="281" r:id="rId9"/>
    <p:sldId id="282" r:id="rId10"/>
    <p:sldId id="283" r:id="rId11"/>
    <p:sldId id="261"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18C4DB-6693-4755-A5A7-F2C0D78EE794}"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GB"/>
        </a:p>
      </dgm:t>
    </dgm:pt>
    <dgm:pt modelId="{91E2486B-33E0-4457-8081-41F0B9E2B88E}">
      <dgm:prSet phldrT="[Text]"/>
      <dgm:spPr/>
      <dgm:t>
        <a:bodyPr/>
        <a:lstStyle/>
        <a:p>
          <a:r>
            <a:rPr lang="en-GB" dirty="0"/>
            <a:t>Core Education Funding (E1)</a:t>
          </a:r>
        </a:p>
      </dgm:t>
    </dgm:pt>
    <dgm:pt modelId="{F425C9A6-7E72-4488-BE02-2C3CF93B1DB3}" type="parTrans" cxnId="{FBB0F935-475E-4100-A539-E45985D4CAA5}">
      <dgm:prSet/>
      <dgm:spPr/>
      <dgm:t>
        <a:bodyPr/>
        <a:lstStyle/>
        <a:p>
          <a:endParaRPr lang="en-GB"/>
        </a:p>
      </dgm:t>
    </dgm:pt>
    <dgm:pt modelId="{B1DA49E4-472E-4EFB-859C-091FACB37258}" type="sibTrans" cxnId="{FBB0F935-475E-4100-A539-E45985D4CAA5}">
      <dgm:prSet/>
      <dgm:spPr/>
      <dgm:t>
        <a:bodyPr/>
        <a:lstStyle/>
        <a:p>
          <a:endParaRPr lang="en-GB"/>
        </a:p>
      </dgm:t>
    </dgm:pt>
    <dgm:pt modelId="{8CBDE604-90DF-4F01-A6AC-0458E76B7C17}">
      <dgm:prSet phldrT="[Text]"/>
      <dgm:spPr/>
      <dgm:t>
        <a:bodyPr/>
        <a:lstStyle/>
        <a:p>
          <a:r>
            <a:rPr lang="en-GB" dirty="0"/>
            <a:t>Additional Support Funding (E2)</a:t>
          </a:r>
        </a:p>
      </dgm:t>
    </dgm:pt>
    <dgm:pt modelId="{58BEA7D6-2B36-47EA-BF47-0AAED627EE23}" type="parTrans" cxnId="{12CAFDAC-CD40-4BB3-9D69-1DE64B45CB5C}">
      <dgm:prSet/>
      <dgm:spPr/>
      <dgm:t>
        <a:bodyPr/>
        <a:lstStyle/>
        <a:p>
          <a:endParaRPr lang="en-GB"/>
        </a:p>
      </dgm:t>
    </dgm:pt>
    <dgm:pt modelId="{F2DB3416-7A23-4CCB-883A-079C0ACF35C3}" type="sibTrans" cxnId="{12CAFDAC-CD40-4BB3-9D69-1DE64B45CB5C}">
      <dgm:prSet/>
      <dgm:spPr/>
      <dgm:t>
        <a:bodyPr/>
        <a:lstStyle/>
        <a:p>
          <a:endParaRPr lang="en-GB"/>
        </a:p>
      </dgm:t>
    </dgm:pt>
    <dgm:pt modelId="{E824E7C1-89AB-48D6-B45B-BEC121A0ABC1}">
      <dgm:prSet phldrT="[Text]"/>
      <dgm:spPr/>
      <dgm:t>
        <a:bodyPr/>
        <a:lstStyle/>
        <a:p>
          <a:r>
            <a:rPr lang="en-GB" dirty="0"/>
            <a:t>Top Up Funding (E3)</a:t>
          </a:r>
        </a:p>
      </dgm:t>
    </dgm:pt>
    <dgm:pt modelId="{2DC87192-41C5-4884-8803-30BA61A21698}" type="parTrans" cxnId="{5B78D75C-D404-4560-9BDB-260A3C88C1BA}">
      <dgm:prSet/>
      <dgm:spPr/>
      <dgm:t>
        <a:bodyPr/>
        <a:lstStyle/>
        <a:p>
          <a:endParaRPr lang="en-GB"/>
        </a:p>
      </dgm:t>
    </dgm:pt>
    <dgm:pt modelId="{DAE47B3D-F8AD-4B4A-80A7-2AE22A73B2BE}" type="sibTrans" cxnId="{5B78D75C-D404-4560-9BDB-260A3C88C1BA}">
      <dgm:prSet/>
      <dgm:spPr/>
      <dgm:t>
        <a:bodyPr/>
        <a:lstStyle/>
        <a:p>
          <a:endParaRPr lang="en-GB"/>
        </a:p>
      </dgm:t>
    </dgm:pt>
    <dgm:pt modelId="{3256D7A4-4F34-49CC-89E3-FEF1C4A2391E}" type="pres">
      <dgm:prSet presAssocID="{6518C4DB-6693-4755-A5A7-F2C0D78EE794}" presName="Name0" presStyleCnt="0">
        <dgm:presLayoutVars>
          <dgm:dir/>
          <dgm:resizeHandles val="exact"/>
        </dgm:presLayoutVars>
      </dgm:prSet>
      <dgm:spPr/>
    </dgm:pt>
    <dgm:pt modelId="{5E41767F-4EE2-4D80-B95E-C072B591A05E}" type="pres">
      <dgm:prSet presAssocID="{91E2486B-33E0-4457-8081-41F0B9E2B88E}" presName="parTxOnly" presStyleLbl="node1" presStyleIdx="0" presStyleCnt="3" custLinFactNeighborX="-4243" custLinFactNeighborY="0">
        <dgm:presLayoutVars>
          <dgm:bulletEnabled val="1"/>
        </dgm:presLayoutVars>
      </dgm:prSet>
      <dgm:spPr/>
    </dgm:pt>
    <dgm:pt modelId="{52D162B8-B523-4F19-B7F1-9B266002687E}" type="pres">
      <dgm:prSet presAssocID="{B1DA49E4-472E-4EFB-859C-091FACB37258}" presName="parSpace" presStyleCnt="0"/>
      <dgm:spPr/>
    </dgm:pt>
    <dgm:pt modelId="{317CEE6A-117A-40D1-9802-F4EE8FE5D3DC}" type="pres">
      <dgm:prSet presAssocID="{8CBDE604-90DF-4F01-A6AC-0458E76B7C17}" presName="parTxOnly" presStyleLbl="node1" presStyleIdx="1" presStyleCnt="3">
        <dgm:presLayoutVars>
          <dgm:bulletEnabled val="1"/>
        </dgm:presLayoutVars>
      </dgm:prSet>
      <dgm:spPr/>
    </dgm:pt>
    <dgm:pt modelId="{1DCAD947-063B-4CD9-ABEE-77899120293A}" type="pres">
      <dgm:prSet presAssocID="{F2DB3416-7A23-4CCB-883A-079C0ACF35C3}" presName="parSpace" presStyleCnt="0"/>
      <dgm:spPr/>
    </dgm:pt>
    <dgm:pt modelId="{AC267E01-4CD6-4747-81C6-06BDD292602D}" type="pres">
      <dgm:prSet presAssocID="{E824E7C1-89AB-48D6-B45B-BEC121A0ABC1}" presName="parTxOnly" presStyleLbl="node1" presStyleIdx="2" presStyleCnt="3">
        <dgm:presLayoutVars>
          <dgm:bulletEnabled val="1"/>
        </dgm:presLayoutVars>
      </dgm:prSet>
      <dgm:spPr/>
    </dgm:pt>
  </dgm:ptLst>
  <dgm:cxnLst>
    <dgm:cxn modelId="{90587B07-77D6-4F9D-8F74-41925CBEC66B}" type="presOf" srcId="{91E2486B-33E0-4457-8081-41F0B9E2B88E}" destId="{5E41767F-4EE2-4D80-B95E-C072B591A05E}" srcOrd="0" destOrd="0" presId="urn:microsoft.com/office/officeart/2005/8/layout/hChevron3"/>
    <dgm:cxn modelId="{FBB0F935-475E-4100-A539-E45985D4CAA5}" srcId="{6518C4DB-6693-4755-A5A7-F2C0D78EE794}" destId="{91E2486B-33E0-4457-8081-41F0B9E2B88E}" srcOrd="0" destOrd="0" parTransId="{F425C9A6-7E72-4488-BE02-2C3CF93B1DB3}" sibTransId="{B1DA49E4-472E-4EFB-859C-091FACB37258}"/>
    <dgm:cxn modelId="{5B78D75C-D404-4560-9BDB-260A3C88C1BA}" srcId="{6518C4DB-6693-4755-A5A7-F2C0D78EE794}" destId="{E824E7C1-89AB-48D6-B45B-BEC121A0ABC1}" srcOrd="2" destOrd="0" parTransId="{2DC87192-41C5-4884-8803-30BA61A21698}" sibTransId="{DAE47B3D-F8AD-4B4A-80A7-2AE22A73B2BE}"/>
    <dgm:cxn modelId="{C31EE662-3E89-489B-9BFB-6E3C6C2505EF}" type="presOf" srcId="{E824E7C1-89AB-48D6-B45B-BEC121A0ABC1}" destId="{AC267E01-4CD6-4747-81C6-06BDD292602D}" srcOrd="0" destOrd="0" presId="urn:microsoft.com/office/officeart/2005/8/layout/hChevron3"/>
    <dgm:cxn modelId="{12CAFDAC-CD40-4BB3-9D69-1DE64B45CB5C}" srcId="{6518C4DB-6693-4755-A5A7-F2C0D78EE794}" destId="{8CBDE604-90DF-4F01-A6AC-0458E76B7C17}" srcOrd="1" destOrd="0" parTransId="{58BEA7D6-2B36-47EA-BF47-0AAED627EE23}" sibTransId="{F2DB3416-7A23-4CCB-883A-079C0ACF35C3}"/>
    <dgm:cxn modelId="{EF388FB1-C54C-4F06-B1E6-EFD593BCF7F5}" type="presOf" srcId="{6518C4DB-6693-4755-A5A7-F2C0D78EE794}" destId="{3256D7A4-4F34-49CC-89E3-FEF1C4A2391E}" srcOrd="0" destOrd="0" presId="urn:microsoft.com/office/officeart/2005/8/layout/hChevron3"/>
    <dgm:cxn modelId="{0A8258CD-E669-4137-B734-52E61223203E}" type="presOf" srcId="{8CBDE604-90DF-4F01-A6AC-0458E76B7C17}" destId="{317CEE6A-117A-40D1-9802-F4EE8FE5D3DC}" srcOrd="0" destOrd="0" presId="urn:microsoft.com/office/officeart/2005/8/layout/hChevron3"/>
    <dgm:cxn modelId="{475E9199-1953-4A34-8D4E-F179CE203D1C}" type="presParOf" srcId="{3256D7A4-4F34-49CC-89E3-FEF1C4A2391E}" destId="{5E41767F-4EE2-4D80-B95E-C072B591A05E}" srcOrd="0" destOrd="0" presId="urn:microsoft.com/office/officeart/2005/8/layout/hChevron3"/>
    <dgm:cxn modelId="{A45EC4B1-DA98-4A37-9A08-B7468F6F1373}" type="presParOf" srcId="{3256D7A4-4F34-49CC-89E3-FEF1C4A2391E}" destId="{52D162B8-B523-4F19-B7F1-9B266002687E}" srcOrd="1" destOrd="0" presId="urn:microsoft.com/office/officeart/2005/8/layout/hChevron3"/>
    <dgm:cxn modelId="{4181EB51-A38D-4EDC-AFAB-E7FA2C101C8E}" type="presParOf" srcId="{3256D7A4-4F34-49CC-89E3-FEF1C4A2391E}" destId="{317CEE6A-117A-40D1-9802-F4EE8FE5D3DC}" srcOrd="2" destOrd="0" presId="urn:microsoft.com/office/officeart/2005/8/layout/hChevron3"/>
    <dgm:cxn modelId="{E18EEE7D-4906-4175-BA78-353A89478987}" type="presParOf" srcId="{3256D7A4-4F34-49CC-89E3-FEF1C4A2391E}" destId="{1DCAD947-063B-4CD9-ABEE-77899120293A}" srcOrd="3" destOrd="0" presId="urn:microsoft.com/office/officeart/2005/8/layout/hChevron3"/>
    <dgm:cxn modelId="{7C57463D-CB9A-4086-BE3A-3B887B794807}" type="presParOf" srcId="{3256D7A4-4F34-49CC-89E3-FEF1C4A2391E}" destId="{AC267E01-4CD6-4747-81C6-06BDD292602D}"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0F8586-6FD0-4939-AB97-208FF1536A4A}" type="doc">
      <dgm:prSet loTypeId="urn:microsoft.com/office/officeart/2005/8/layout/hChevron3" loCatId="process" qsTypeId="urn:microsoft.com/office/officeart/2005/8/quickstyle/simple1" qsCatId="simple" csTypeId="urn:microsoft.com/office/officeart/2005/8/colors/accent1_2" csCatId="accent1" phldr="1"/>
      <dgm:spPr/>
    </dgm:pt>
    <dgm:pt modelId="{439FDC68-9978-47C6-8CA2-17CF2B6BAE60}">
      <dgm:prSet phldrT="[Text]"/>
      <dgm:spPr/>
      <dgm:t>
        <a:bodyPr/>
        <a:lstStyle/>
        <a:p>
          <a:r>
            <a:rPr lang="en-GB" dirty="0"/>
            <a:t>School Budget (Primary &amp; Secondary)</a:t>
          </a:r>
        </a:p>
      </dgm:t>
    </dgm:pt>
    <dgm:pt modelId="{B0098BB8-78E9-4892-94C0-2281FDE663FA}" type="parTrans" cxnId="{462338CF-A2D4-4AE3-8194-2A999566AACF}">
      <dgm:prSet/>
      <dgm:spPr/>
      <dgm:t>
        <a:bodyPr/>
        <a:lstStyle/>
        <a:p>
          <a:endParaRPr lang="en-GB"/>
        </a:p>
      </dgm:t>
    </dgm:pt>
    <dgm:pt modelId="{5590804F-720A-4BE5-8286-FE9254B3E75B}" type="sibTrans" cxnId="{462338CF-A2D4-4AE3-8194-2A999566AACF}">
      <dgm:prSet/>
      <dgm:spPr/>
      <dgm:t>
        <a:bodyPr/>
        <a:lstStyle/>
        <a:p>
          <a:endParaRPr lang="en-GB"/>
        </a:p>
      </dgm:t>
    </dgm:pt>
    <dgm:pt modelId="{B5290E7F-475F-496D-8CED-2925074C9450}">
      <dgm:prSet phldrT="[Text]"/>
      <dgm:spPr/>
      <dgm:t>
        <a:bodyPr/>
        <a:lstStyle/>
        <a:p>
          <a:r>
            <a:rPr lang="en-GB" dirty="0"/>
            <a:t>High Needs Funding</a:t>
          </a:r>
        </a:p>
      </dgm:t>
    </dgm:pt>
    <dgm:pt modelId="{8A8EB3E7-FB1A-4512-8B2C-7470478C17CA}" type="parTrans" cxnId="{382936D5-D6C2-4CEC-9A4B-FE32DD202544}">
      <dgm:prSet/>
      <dgm:spPr/>
      <dgm:t>
        <a:bodyPr/>
        <a:lstStyle/>
        <a:p>
          <a:endParaRPr lang="en-GB"/>
        </a:p>
      </dgm:t>
    </dgm:pt>
    <dgm:pt modelId="{20ADF2FF-429F-4A2D-8C36-5AE19D4D1F7E}" type="sibTrans" cxnId="{382936D5-D6C2-4CEC-9A4B-FE32DD202544}">
      <dgm:prSet/>
      <dgm:spPr/>
      <dgm:t>
        <a:bodyPr/>
        <a:lstStyle/>
        <a:p>
          <a:endParaRPr lang="en-GB"/>
        </a:p>
      </dgm:t>
    </dgm:pt>
    <dgm:pt modelId="{A5D7C519-01F1-4F48-93A7-4CED215E1628}" type="pres">
      <dgm:prSet presAssocID="{6C0F8586-6FD0-4939-AB97-208FF1536A4A}" presName="Name0" presStyleCnt="0">
        <dgm:presLayoutVars>
          <dgm:dir/>
          <dgm:resizeHandles val="exact"/>
        </dgm:presLayoutVars>
      </dgm:prSet>
      <dgm:spPr/>
    </dgm:pt>
    <dgm:pt modelId="{0A35FB78-7CE4-4988-B9B0-7D287E1C8485}" type="pres">
      <dgm:prSet presAssocID="{439FDC68-9978-47C6-8CA2-17CF2B6BAE60}" presName="parTxOnly" presStyleLbl="node1" presStyleIdx="0" presStyleCnt="2" custScaleX="205584" custLinFactNeighborX="-38531">
        <dgm:presLayoutVars>
          <dgm:bulletEnabled val="1"/>
        </dgm:presLayoutVars>
      </dgm:prSet>
      <dgm:spPr/>
    </dgm:pt>
    <dgm:pt modelId="{0F0FE5BB-AF00-4658-80AE-1669514610F3}" type="pres">
      <dgm:prSet presAssocID="{5590804F-720A-4BE5-8286-FE9254B3E75B}" presName="parSpace" presStyleCnt="0"/>
      <dgm:spPr/>
    </dgm:pt>
    <dgm:pt modelId="{FA5A1041-FB33-4D6D-A872-579D73491C4A}" type="pres">
      <dgm:prSet presAssocID="{B5290E7F-475F-496D-8CED-2925074C9450}" presName="parTxOnly" presStyleLbl="node1" presStyleIdx="1" presStyleCnt="2" custLinFactNeighborX="-5387" custLinFactNeighborY="-50000">
        <dgm:presLayoutVars>
          <dgm:bulletEnabled val="1"/>
        </dgm:presLayoutVars>
      </dgm:prSet>
      <dgm:spPr/>
    </dgm:pt>
  </dgm:ptLst>
  <dgm:cxnLst>
    <dgm:cxn modelId="{5BA30F30-5E2F-4247-BB3A-AD74AF5305AA}" type="presOf" srcId="{439FDC68-9978-47C6-8CA2-17CF2B6BAE60}" destId="{0A35FB78-7CE4-4988-B9B0-7D287E1C8485}" srcOrd="0" destOrd="0" presId="urn:microsoft.com/office/officeart/2005/8/layout/hChevron3"/>
    <dgm:cxn modelId="{9FA0035E-C88F-4BB1-893E-E343491775AA}" type="presOf" srcId="{B5290E7F-475F-496D-8CED-2925074C9450}" destId="{FA5A1041-FB33-4D6D-A872-579D73491C4A}" srcOrd="0" destOrd="0" presId="urn:microsoft.com/office/officeart/2005/8/layout/hChevron3"/>
    <dgm:cxn modelId="{FDF3C1BA-AD68-453D-B912-F573AC9B408E}" type="presOf" srcId="{6C0F8586-6FD0-4939-AB97-208FF1536A4A}" destId="{A5D7C519-01F1-4F48-93A7-4CED215E1628}" srcOrd="0" destOrd="0" presId="urn:microsoft.com/office/officeart/2005/8/layout/hChevron3"/>
    <dgm:cxn modelId="{462338CF-A2D4-4AE3-8194-2A999566AACF}" srcId="{6C0F8586-6FD0-4939-AB97-208FF1536A4A}" destId="{439FDC68-9978-47C6-8CA2-17CF2B6BAE60}" srcOrd="0" destOrd="0" parTransId="{B0098BB8-78E9-4892-94C0-2281FDE663FA}" sibTransId="{5590804F-720A-4BE5-8286-FE9254B3E75B}"/>
    <dgm:cxn modelId="{382936D5-D6C2-4CEC-9A4B-FE32DD202544}" srcId="{6C0F8586-6FD0-4939-AB97-208FF1536A4A}" destId="{B5290E7F-475F-496D-8CED-2925074C9450}" srcOrd="1" destOrd="0" parTransId="{8A8EB3E7-FB1A-4512-8B2C-7470478C17CA}" sibTransId="{20ADF2FF-429F-4A2D-8C36-5AE19D4D1F7E}"/>
    <dgm:cxn modelId="{9CD7B2F4-F063-469C-94ED-240A6EFCC595}" type="presParOf" srcId="{A5D7C519-01F1-4F48-93A7-4CED215E1628}" destId="{0A35FB78-7CE4-4988-B9B0-7D287E1C8485}" srcOrd="0" destOrd="0" presId="urn:microsoft.com/office/officeart/2005/8/layout/hChevron3"/>
    <dgm:cxn modelId="{98F01672-3F85-4A06-9485-82EA582F7AD0}" type="presParOf" srcId="{A5D7C519-01F1-4F48-93A7-4CED215E1628}" destId="{0F0FE5BB-AF00-4658-80AE-1669514610F3}" srcOrd="1" destOrd="0" presId="urn:microsoft.com/office/officeart/2005/8/layout/hChevron3"/>
    <dgm:cxn modelId="{4C653751-4FB9-4DA2-B95B-078EA697EC64}" type="presParOf" srcId="{A5D7C519-01F1-4F48-93A7-4CED215E1628}" destId="{FA5A1041-FB33-4D6D-A872-579D73491C4A}" srcOrd="2"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272CFA-11C0-4EC5-BFAB-8D65524AB87F}" type="doc">
      <dgm:prSet loTypeId="urn:microsoft.com/office/officeart/2005/8/layout/chevron1" loCatId="process" qsTypeId="urn:microsoft.com/office/officeart/2005/8/quickstyle/simple1" qsCatId="simple" csTypeId="urn:microsoft.com/office/officeart/2005/8/colors/accent1_2" csCatId="accent1" phldr="1"/>
      <dgm:spPr/>
    </dgm:pt>
    <dgm:pt modelId="{D8EC2742-DBB3-4592-B4B2-A1FCF961D04E}">
      <dgm:prSet phldrT="[Text]"/>
      <dgm:spPr/>
      <dgm:t>
        <a:bodyPr/>
        <a:lstStyle/>
        <a:p>
          <a:r>
            <a:rPr lang="en-GB" dirty="0"/>
            <a:t>Schools Funding Forum &amp; SEN Improvement Board</a:t>
          </a:r>
        </a:p>
      </dgm:t>
    </dgm:pt>
    <dgm:pt modelId="{219424F4-A7A5-4404-AD44-46F3B991D927}" type="parTrans" cxnId="{FDCA8BAE-C80A-42D6-B1BE-6275EF4ACF43}">
      <dgm:prSet/>
      <dgm:spPr/>
      <dgm:t>
        <a:bodyPr/>
        <a:lstStyle/>
        <a:p>
          <a:endParaRPr lang="en-GB"/>
        </a:p>
      </dgm:t>
    </dgm:pt>
    <dgm:pt modelId="{C90FF7D2-63C3-4C63-95FF-E353A9A07B00}" type="sibTrans" cxnId="{FDCA8BAE-C80A-42D6-B1BE-6275EF4ACF43}">
      <dgm:prSet/>
      <dgm:spPr/>
      <dgm:t>
        <a:bodyPr/>
        <a:lstStyle/>
        <a:p>
          <a:endParaRPr lang="en-GB"/>
        </a:p>
      </dgm:t>
    </dgm:pt>
    <dgm:pt modelId="{54E8FA39-6A42-4EF0-8502-33573C7AAB81}">
      <dgm:prSet phldrT="[Text]"/>
      <dgm:spPr/>
      <dgm:t>
        <a:bodyPr/>
        <a:lstStyle/>
        <a:p>
          <a:r>
            <a:rPr lang="en-GB" dirty="0"/>
            <a:t>Cabinet Committee &amp; Cabinet Member Decision</a:t>
          </a:r>
        </a:p>
      </dgm:t>
    </dgm:pt>
    <dgm:pt modelId="{CAE27BE0-1EFA-4F25-A023-7C17BDB33D32}" type="parTrans" cxnId="{46754233-3F80-4922-8231-E4C1831716D5}">
      <dgm:prSet/>
      <dgm:spPr/>
      <dgm:t>
        <a:bodyPr/>
        <a:lstStyle/>
        <a:p>
          <a:endParaRPr lang="en-GB"/>
        </a:p>
      </dgm:t>
    </dgm:pt>
    <dgm:pt modelId="{6208989B-38ED-4204-9F78-C39054FFA8CF}" type="sibTrans" cxnId="{46754233-3F80-4922-8231-E4C1831716D5}">
      <dgm:prSet/>
      <dgm:spPr/>
      <dgm:t>
        <a:bodyPr/>
        <a:lstStyle/>
        <a:p>
          <a:endParaRPr lang="en-GB"/>
        </a:p>
      </dgm:t>
    </dgm:pt>
    <dgm:pt modelId="{620FD0E6-E45A-4A7E-9419-F1A5B0D81B2F}">
      <dgm:prSet phldrT="[Text]"/>
      <dgm:spPr/>
      <dgm:t>
        <a:bodyPr/>
        <a:lstStyle/>
        <a:p>
          <a:r>
            <a:rPr lang="en-GB" dirty="0"/>
            <a:t>Phased Implementation</a:t>
          </a:r>
        </a:p>
      </dgm:t>
    </dgm:pt>
    <dgm:pt modelId="{42057E34-319E-4129-812D-789FC58B9006}" type="parTrans" cxnId="{ECE78D60-9103-4DF2-85F9-7BB7B01962F7}">
      <dgm:prSet/>
      <dgm:spPr/>
      <dgm:t>
        <a:bodyPr/>
        <a:lstStyle/>
        <a:p>
          <a:endParaRPr lang="en-GB"/>
        </a:p>
      </dgm:t>
    </dgm:pt>
    <dgm:pt modelId="{F5F39F11-4E2B-4135-94BC-B35562816A0E}" type="sibTrans" cxnId="{ECE78D60-9103-4DF2-85F9-7BB7B01962F7}">
      <dgm:prSet/>
      <dgm:spPr/>
      <dgm:t>
        <a:bodyPr/>
        <a:lstStyle/>
        <a:p>
          <a:endParaRPr lang="en-GB"/>
        </a:p>
      </dgm:t>
    </dgm:pt>
    <dgm:pt modelId="{CE186AB4-5326-4A71-9451-3CC0DCC587AD}">
      <dgm:prSet phldrT="[Text]"/>
      <dgm:spPr/>
      <dgm:t>
        <a:bodyPr/>
        <a:lstStyle/>
        <a:p>
          <a:r>
            <a:rPr lang="en-GB" dirty="0"/>
            <a:t>All Schools Consultation</a:t>
          </a:r>
        </a:p>
      </dgm:t>
    </dgm:pt>
    <dgm:pt modelId="{979557FE-D28E-48B6-B0CC-3A4E9361315A}" type="parTrans" cxnId="{9E1E6A10-27C7-4F93-B41E-927F682BF050}">
      <dgm:prSet/>
      <dgm:spPr/>
      <dgm:t>
        <a:bodyPr/>
        <a:lstStyle/>
        <a:p>
          <a:endParaRPr lang="en-GB"/>
        </a:p>
      </dgm:t>
    </dgm:pt>
    <dgm:pt modelId="{5D25C734-A2BF-4D2C-80FE-67F55B72FC7C}" type="sibTrans" cxnId="{9E1E6A10-27C7-4F93-B41E-927F682BF050}">
      <dgm:prSet/>
      <dgm:spPr/>
      <dgm:t>
        <a:bodyPr/>
        <a:lstStyle/>
        <a:p>
          <a:endParaRPr lang="en-GB"/>
        </a:p>
      </dgm:t>
    </dgm:pt>
    <dgm:pt modelId="{581DF093-3DBC-4946-A5F3-CA512A3047AC}">
      <dgm:prSet phldrT="[Text]"/>
      <dgm:spPr/>
      <dgm:t>
        <a:bodyPr/>
        <a:lstStyle/>
        <a:p>
          <a:r>
            <a:rPr lang="en-GB" dirty="0"/>
            <a:t>Develop proposals and engage stakeholders</a:t>
          </a:r>
        </a:p>
      </dgm:t>
    </dgm:pt>
    <dgm:pt modelId="{129F75E4-6E28-401D-8536-B07D227098BE}" type="parTrans" cxnId="{A7BF1CD9-6292-42CF-9923-3C1AED566F82}">
      <dgm:prSet/>
      <dgm:spPr/>
      <dgm:t>
        <a:bodyPr/>
        <a:lstStyle/>
        <a:p>
          <a:endParaRPr lang="en-GB"/>
        </a:p>
      </dgm:t>
    </dgm:pt>
    <dgm:pt modelId="{56C6F71E-D0C7-43CC-ACE8-DF3773D53747}" type="sibTrans" cxnId="{A7BF1CD9-6292-42CF-9923-3C1AED566F82}">
      <dgm:prSet/>
      <dgm:spPr/>
      <dgm:t>
        <a:bodyPr/>
        <a:lstStyle/>
        <a:p>
          <a:endParaRPr lang="en-GB"/>
        </a:p>
      </dgm:t>
    </dgm:pt>
    <dgm:pt modelId="{EA0234C5-F390-40D6-B63E-6E5D4C3848E4}">
      <dgm:prSet phldrT="[Text]"/>
      <dgm:spPr/>
      <dgm:t>
        <a:bodyPr/>
        <a:lstStyle/>
        <a:p>
          <a:r>
            <a:rPr lang="en-GB" dirty="0"/>
            <a:t>Present Recommendations</a:t>
          </a:r>
        </a:p>
      </dgm:t>
    </dgm:pt>
    <dgm:pt modelId="{FF05BE18-9BD2-42BD-8DFF-462418DB0EDB}" type="parTrans" cxnId="{5E0DEA5E-8502-4729-B2BC-8C346DBEA7D6}">
      <dgm:prSet/>
      <dgm:spPr/>
      <dgm:t>
        <a:bodyPr/>
        <a:lstStyle/>
        <a:p>
          <a:endParaRPr lang="en-GB"/>
        </a:p>
      </dgm:t>
    </dgm:pt>
    <dgm:pt modelId="{675EAF10-2957-4131-9905-8A86FE0A8DCD}" type="sibTrans" cxnId="{5E0DEA5E-8502-4729-B2BC-8C346DBEA7D6}">
      <dgm:prSet/>
      <dgm:spPr/>
      <dgm:t>
        <a:bodyPr/>
        <a:lstStyle/>
        <a:p>
          <a:endParaRPr lang="en-GB"/>
        </a:p>
      </dgm:t>
    </dgm:pt>
    <dgm:pt modelId="{25A6ABD5-F15D-422A-86F2-C536AAC72DD9}" type="pres">
      <dgm:prSet presAssocID="{52272CFA-11C0-4EC5-BFAB-8D65524AB87F}" presName="Name0" presStyleCnt="0">
        <dgm:presLayoutVars>
          <dgm:dir/>
          <dgm:animLvl val="lvl"/>
          <dgm:resizeHandles val="exact"/>
        </dgm:presLayoutVars>
      </dgm:prSet>
      <dgm:spPr/>
    </dgm:pt>
    <dgm:pt modelId="{21543E78-C8BA-43AD-BC88-C95614D3B9DA}" type="pres">
      <dgm:prSet presAssocID="{581DF093-3DBC-4946-A5F3-CA512A3047AC}" presName="parTxOnly" presStyleLbl="node1" presStyleIdx="0" presStyleCnt="6" custScaleX="102506" custLinFactNeighborX="-1302">
        <dgm:presLayoutVars>
          <dgm:chMax val="0"/>
          <dgm:chPref val="0"/>
          <dgm:bulletEnabled val="1"/>
        </dgm:presLayoutVars>
      </dgm:prSet>
      <dgm:spPr/>
    </dgm:pt>
    <dgm:pt modelId="{38485969-EE5D-4370-9F0E-E5107BE6D0BE}" type="pres">
      <dgm:prSet presAssocID="{56C6F71E-D0C7-43CC-ACE8-DF3773D53747}" presName="parTxOnlySpace" presStyleCnt="0"/>
      <dgm:spPr/>
    </dgm:pt>
    <dgm:pt modelId="{D5C2F4CC-B747-45D6-B719-A33972C9E66F}" type="pres">
      <dgm:prSet presAssocID="{EA0234C5-F390-40D6-B63E-6E5D4C3848E4}" presName="parTxOnly" presStyleLbl="node1" presStyleIdx="1" presStyleCnt="6">
        <dgm:presLayoutVars>
          <dgm:chMax val="0"/>
          <dgm:chPref val="0"/>
          <dgm:bulletEnabled val="1"/>
        </dgm:presLayoutVars>
      </dgm:prSet>
      <dgm:spPr/>
    </dgm:pt>
    <dgm:pt modelId="{4B66E9D5-B2B1-4F4C-B76C-F21CB8D2FB24}" type="pres">
      <dgm:prSet presAssocID="{675EAF10-2957-4131-9905-8A86FE0A8DCD}" presName="parTxOnlySpace" presStyleCnt="0"/>
      <dgm:spPr/>
    </dgm:pt>
    <dgm:pt modelId="{E42F4D84-E707-4D82-A888-591C70ECC73B}" type="pres">
      <dgm:prSet presAssocID="{CE186AB4-5326-4A71-9451-3CC0DCC587AD}" presName="parTxOnly" presStyleLbl="node1" presStyleIdx="2" presStyleCnt="6">
        <dgm:presLayoutVars>
          <dgm:chMax val="0"/>
          <dgm:chPref val="0"/>
          <dgm:bulletEnabled val="1"/>
        </dgm:presLayoutVars>
      </dgm:prSet>
      <dgm:spPr/>
    </dgm:pt>
    <dgm:pt modelId="{F2C34935-13CF-442C-B14C-F1ED32D38ACF}" type="pres">
      <dgm:prSet presAssocID="{5D25C734-A2BF-4D2C-80FE-67F55B72FC7C}" presName="parTxOnlySpace" presStyleCnt="0"/>
      <dgm:spPr/>
    </dgm:pt>
    <dgm:pt modelId="{F76ABA58-D1F5-49E2-B26E-89843A57BAEA}" type="pres">
      <dgm:prSet presAssocID="{D8EC2742-DBB3-4592-B4B2-A1FCF961D04E}" presName="parTxOnly" presStyleLbl="node1" presStyleIdx="3" presStyleCnt="6">
        <dgm:presLayoutVars>
          <dgm:chMax val="0"/>
          <dgm:chPref val="0"/>
          <dgm:bulletEnabled val="1"/>
        </dgm:presLayoutVars>
      </dgm:prSet>
      <dgm:spPr/>
    </dgm:pt>
    <dgm:pt modelId="{7FDEB903-E353-4EFC-BA4D-FC40275CDFB2}" type="pres">
      <dgm:prSet presAssocID="{C90FF7D2-63C3-4C63-95FF-E353A9A07B00}" presName="parTxOnlySpace" presStyleCnt="0"/>
      <dgm:spPr/>
    </dgm:pt>
    <dgm:pt modelId="{16A4CFA1-A222-40B1-894D-96020B30407F}" type="pres">
      <dgm:prSet presAssocID="{54E8FA39-6A42-4EF0-8502-33573C7AAB81}" presName="parTxOnly" presStyleLbl="node1" presStyleIdx="4" presStyleCnt="6">
        <dgm:presLayoutVars>
          <dgm:chMax val="0"/>
          <dgm:chPref val="0"/>
          <dgm:bulletEnabled val="1"/>
        </dgm:presLayoutVars>
      </dgm:prSet>
      <dgm:spPr/>
    </dgm:pt>
    <dgm:pt modelId="{3040E66F-2770-4EB2-9EFD-EA66E21DCE7E}" type="pres">
      <dgm:prSet presAssocID="{6208989B-38ED-4204-9F78-C39054FFA8CF}" presName="parTxOnlySpace" presStyleCnt="0"/>
      <dgm:spPr/>
    </dgm:pt>
    <dgm:pt modelId="{56D05C96-DC83-47AA-8B9E-96087FC0C36A}" type="pres">
      <dgm:prSet presAssocID="{620FD0E6-E45A-4A7E-9419-F1A5B0D81B2F}" presName="parTxOnly" presStyleLbl="node1" presStyleIdx="5" presStyleCnt="6">
        <dgm:presLayoutVars>
          <dgm:chMax val="0"/>
          <dgm:chPref val="0"/>
          <dgm:bulletEnabled val="1"/>
        </dgm:presLayoutVars>
      </dgm:prSet>
      <dgm:spPr/>
    </dgm:pt>
  </dgm:ptLst>
  <dgm:cxnLst>
    <dgm:cxn modelId="{51CD5A05-4032-4A76-A68E-F69A761F762D}" type="presOf" srcId="{EA0234C5-F390-40D6-B63E-6E5D4C3848E4}" destId="{D5C2F4CC-B747-45D6-B719-A33972C9E66F}" srcOrd="0" destOrd="0" presId="urn:microsoft.com/office/officeart/2005/8/layout/chevron1"/>
    <dgm:cxn modelId="{9E1E6A10-27C7-4F93-B41E-927F682BF050}" srcId="{52272CFA-11C0-4EC5-BFAB-8D65524AB87F}" destId="{CE186AB4-5326-4A71-9451-3CC0DCC587AD}" srcOrd="2" destOrd="0" parTransId="{979557FE-D28E-48B6-B0CC-3A4E9361315A}" sibTransId="{5D25C734-A2BF-4D2C-80FE-67F55B72FC7C}"/>
    <dgm:cxn modelId="{CB49CF2E-DCE5-44DC-966D-284C97B43876}" type="presOf" srcId="{52272CFA-11C0-4EC5-BFAB-8D65524AB87F}" destId="{25A6ABD5-F15D-422A-86F2-C536AAC72DD9}" srcOrd="0" destOrd="0" presId="urn:microsoft.com/office/officeart/2005/8/layout/chevron1"/>
    <dgm:cxn modelId="{46754233-3F80-4922-8231-E4C1831716D5}" srcId="{52272CFA-11C0-4EC5-BFAB-8D65524AB87F}" destId="{54E8FA39-6A42-4EF0-8502-33573C7AAB81}" srcOrd="4" destOrd="0" parTransId="{CAE27BE0-1EFA-4F25-A023-7C17BDB33D32}" sibTransId="{6208989B-38ED-4204-9F78-C39054FFA8CF}"/>
    <dgm:cxn modelId="{099C4E36-0F9A-46A2-BF8A-35CFE1272658}" type="presOf" srcId="{54E8FA39-6A42-4EF0-8502-33573C7AAB81}" destId="{16A4CFA1-A222-40B1-894D-96020B30407F}" srcOrd="0" destOrd="0" presId="urn:microsoft.com/office/officeart/2005/8/layout/chevron1"/>
    <dgm:cxn modelId="{5E0DEA5E-8502-4729-B2BC-8C346DBEA7D6}" srcId="{52272CFA-11C0-4EC5-BFAB-8D65524AB87F}" destId="{EA0234C5-F390-40D6-B63E-6E5D4C3848E4}" srcOrd="1" destOrd="0" parTransId="{FF05BE18-9BD2-42BD-8DFF-462418DB0EDB}" sibTransId="{675EAF10-2957-4131-9905-8A86FE0A8DCD}"/>
    <dgm:cxn modelId="{ECE78D60-9103-4DF2-85F9-7BB7B01962F7}" srcId="{52272CFA-11C0-4EC5-BFAB-8D65524AB87F}" destId="{620FD0E6-E45A-4A7E-9419-F1A5B0D81B2F}" srcOrd="5" destOrd="0" parTransId="{42057E34-319E-4129-812D-789FC58B9006}" sibTransId="{F5F39F11-4E2B-4135-94BC-B35562816A0E}"/>
    <dgm:cxn modelId="{4FA79983-754F-4047-86E6-0506D70814C8}" type="presOf" srcId="{620FD0E6-E45A-4A7E-9419-F1A5B0D81B2F}" destId="{56D05C96-DC83-47AA-8B9E-96087FC0C36A}" srcOrd="0" destOrd="0" presId="urn:microsoft.com/office/officeart/2005/8/layout/chevron1"/>
    <dgm:cxn modelId="{71163787-869C-4249-B846-558E0FEBF63B}" type="presOf" srcId="{D8EC2742-DBB3-4592-B4B2-A1FCF961D04E}" destId="{F76ABA58-D1F5-49E2-B26E-89843A57BAEA}" srcOrd="0" destOrd="0" presId="urn:microsoft.com/office/officeart/2005/8/layout/chevron1"/>
    <dgm:cxn modelId="{93DCA98F-115C-4700-ACAC-13E4223156F4}" type="presOf" srcId="{CE186AB4-5326-4A71-9451-3CC0DCC587AD}" destId="{E42F4D84-E707-4D82-A888-591C70ECC73B}" srcOrd="0" destOrd="0" presId="urn:microsoft.com/office/officeart/2005/8/layout/chevron1"/>
    <dgm:cxn modelId="{FDCA8BAE-C80A-42D6-B1BE-6275EF4ACF43}" srcId="{52272CFA-11C0-4EC5-BFAB-8D65524AB87F}" destId="{D8EC2742-DBB3-4592-B4B2-A1FCF961D04E}" srcOrd="3" destOrd="0" parTransId="{219424F4-A7A5-4404-AD44-46F3B991D927}" sibTransId="{C90FF7D2-63C3-4C63-95FF-E353A9A07B00}"/>
    <dgm:cxn modelId="{93C2E3B9-33AA-4A43-BFC5-6F2ECAC20F55}" type="presOf" srcId="{581DF093-3DBC-4946-A5F3-CA512A3047AC}" destId="{21543E78-C8BA-43AD-BC88-C95614D3B9DA}" srcOrd="0" destOrd="0" presId="urn:microsoft.com/office/officeart/2005/8/layout/chevron1"/>
    <dgm:cxn modelId="{A7BF1CD9-6292-42CF-9923-3C1AED566F82}" srcId="{52272CFA-11C0-4EC5-BFAB-8D65524AB87F}" destId="{581DF093-3DBC-4946-A5F3-CA512A3047AC}" srcOrd="0" destOrd="0" parTransId="{129F75E4-6E28-401D-8536-B07D227098BE}" sibTransId="{56C6F71E-D0C7-43CC-ACE8-DF3773D53747}"/>
    <dgm:cxn modelId="{00D63822-C4A2-4357-822C-11C31127EA42}" type="presParOf" srcId="{25A6ABD5-F15D-422A-86F2-C536AAC72DD9}" destId="{21543E78-C8BA-43AD-BC88-C95614D3B9DA}" srcOrd="0" destOrd="0" presId="urn:microsoft.com/office/officeart/2005/8/layout/chevron1"/>
    <dgm:cxn modelId="{D2FA5EC4-ED1A-41E3-BDB1-FDB502D3DCFE}" type="presParOf" srcId="{25A6ABD5-F15D-422A-86F2-C536AAC72DD9}" destId="{38485969-EE5D-4370-9F0E-E5107BE6D0BE}" srcOrd="1" destOrd="0" presId="urn:microsoft.com/office/officeart/2005/8/layout/chevron1"/>
    <dgm:cxn modelId="{77E75221-ADC9-4965-9FEC-851067FFC58E}" type="presParOf" srcId="{25A6ABD5-F15D-422A-86F2-C536AAC72DD9}" destId="{D5C2F4CC-B747-45D6-B719-A33972C9E66F}" srcOrd="2" destOrd="0" presId="urn:microsoft.com/office/officeart/2005/8/layout/chevron1"/>
    <dgm:cxn modelId="{34BB3E58-6E87-4333-B9FF-6EC18F354D05}" type="presParOf" srcId="{25A6ABD5-F15D-422A-86F2-C536AAC72DD9}" destId="{4B66E9D5-B2B1-4F4C-B76C-F21CB8D2FB24}" srcOrd="3" destOrd="0" presId="urn:microsoft.com/office/officeart/2005/8/layout/chevron1"/>
    <dgm:cxn modelId="{B9AF58FD-27C8-4A1B-A5BC-6BF36DF04CA8}" type="presParOf" srcId="{25A6ABD5-F15D-422A-86F2-C536AAC72DD9}" destId="{E42F4D84-E707-4D82-A888-591C70ECC73B}" srcOrd="4" destOrd="0" presId="urn:microsoft.com/office/officeart/2005/8/layout/chevron1"/>
    <dgm:cxn modelId="{DF836F83-3671-4225-BD13-BDCC867B24F1}" type="presParOf" srcId="{25A6ABD5-F15D-422A-86F2-C536AAC72DD9}" destId="{F2C34935-13CF-442C-B14C-F1ED32D38ACF}" srcOrd="5" destOrd="0" presId="urn:microsoft.com/office/officeart/2005/8/layout/chevron1"/>
    <dgm:cxn modelId="{8C9EDDEB-F2EF-485E-8636-8E418805127A}" type="presParOf" srcId="{25A6ABD5-F15D-422A-86F2-C536AAC72DD9}" destId="{F76ABA58-D1F5-49E2-B26E-89843A57BAEA}" srcOrd="6" destOrd="0" presId="urn:microsoft.com/office/officeart/2005/8/layout/chevron1"/>
    <dgm:cxn modelId="{0022DAF9-4BFC-4538-AB34-AD6E78573988}" type="presParOf" srcId="{25A6ABD5-F15D-422A-86F2-C536AAC72DD9}" destId="{7FDEB903-E353-4EFC-BA4D-FC40275CDFB2}" srcOrd="7" destOrd="0" presId="urn:microsoft.com/office/officeart/2005/8/layout/chevron1"/>
    <dgm:cxn modelId="{9D0D27E3-F56B-4FA0-B756-71BD465635DB}" type="presParOf" srcId="{25A6ABD5-F15D-422A-86F2-C536AAC72DD9}" destId="{16A4CFA1-A222-40B1-894D-96020B30407F}" srcOrd="8" destOrd="0" presId="urn:microsoft.com/office/officeart/2005/8/layout/chevron1"/>
    <dgm:cxn modelId="{3D34062C-98A2-49E5-9C8E-FB2DDE2DD4B4}" type="presParOf" srcId="{25A6ABD5-F15D-422A-86F2-C536AAC72DD9}" destId="{3040E66F-2770-4EB2-9EFD-EA66E21DCE7E}" srcOrd="9" destOrd="0" presId="urn:microsoft.com/office/officeart/2005/8/layout/chevron1"/>
    <dgm:cxn modelId="{1A03ABF1-8720-4BF6-B5C0-66BAAE7680BC}" type="presParOf" srcId="{25A6ABD5-F15D-422A-86F2-C536AAC72DD9}" destId="{56D05C96-DC83-47AA-8B9E-96087FC0C36A}"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272CFA-11C0-4EC5-BFAB-8D65524AB87F}" type="doc">
      <dgm:prSet loTypeId="urn:microsoft.com/office/officeart/2005/8/layout/chevron1" loCatId="process" qsTypeId="urn:microsoft.com/office/officeart/2005/8/quickstyle/simple1" qsCatId="simple" csTypeId="urn:microsoft.com/office/officeart/2005/8/colors/accent2_2" csCatId="accent2" phldr="1"/>
      <dgm:spPr/>
    </dgm:pt>
    <dgm:pt modelId="{CE186AB4-5326-4A71-9451-3CC0DCC587AD}">
      <dgm:prSet phldrT="[Text]"/>
      <dgm:spPr/>
      <dgm:t>
        <a:bodyPr/>
        <a:lstStyle/>
        <a:p>
          <a:r>
            <a:rPr lang="en-GB" dirty="0"/>
            <a:t>Oct – Mid Nov 2021</a:t>
          </a:r>
        </a:p>
      </dgm:t>
    </dgm:pt>
    <dgm:pt modelId="{979557FE-D28E-48B6-B0CC-3A4E9361315A}" type="parTrans" cxnId="{9E1E6A10-27C7-4F93-B41E-927F682BF050}">
      <dgm:prSet/>
      <dgm:spPr/>
      <dgm:t>
        <a:bodyPr/>
        <a:lstStyle/>
        <a:p>
          <a:endParaRPr lang="en-GB"/>
        </a:p>
      </dgm:t>
    </dgm:pt>
    <dgm:pt modelId="{5D25C734-A2BF-4D2C-80FE-67F55B72FC7C}" type="sibTrans" cxnId="{9E1E6A10-27C7-4F93-B41E-927F682BF050}">
      <dgm:prSet/>
      <dgm:spPr/>
      <dgm:t>
        <a:bodyPr/>
        <a:lstStyle/>
        <a:p>
          <a:endParaRPr lang="en-GB"/>
        </a:p>
      </dgm:t>
    </dgm:pt>
    <dgm:pt modelId="{581DF093-3DBC-4946-A5F3-CA512A3047AC}">
      <dgm:prSet phldrT="[Text]"/>
      <dgm:spPr/>
      <dgm:t>
        <a:bodyPr/>
        <a:lstStyle/>
        <a:p>
          <a:r>
            <a:rPr lang="en-GB" dirty="0"/>
            <a:t>Apr – Aug 2021</a:t>
          </a:r>
        </a:p>
      </dgm:t>
    </dgm:pt>
    <dgm:pt modelId="{129F75E4-6E28-401D-8536-B07D227098BE}" type="parTrans" cxnId="{A7BF1CD9-6292-42CF-9923-3C1AED566F82}">
      <dgm:prSet/>
      <dgm:spPr/>
      <dgm:t>
        <a:bodyPr/>
        <a:lstStyle/>
        <a:p>
          <a:endParaRPr lang="en-GB"/>
        </a:p>
      </dgm:t>
    </dgm:pt>
    <dgm:pt modelId="{56C6F71E-D0C7-43CC-ACE8-DF3773D53747}" type="sibTrans" cxnId="{A7BF1CD9-6292-42CF-9923-3C1AED566F82}">
      <dgm:prSet/>
      <dgm:spPr/>
      <dgm:t>
        <a:bodyPr/>
        <a:lstStyle/>
        <a:p>
          <a:endParaRPr lang="en-GB"/>
        </a:p>
      </dgm:t>
    </dgm:pt>
    <dgm:pt modelId="{3B9F44CE-B52D-497F-A5D6-8CE6A1F4145D}">
      <dgm:prSet phldrT="[Text]"/>
      <dgm:spPr/>
      <dgm:t>
        <a:bodyPr/>
        <a:lstStyle/>
        <a:p>
          <a:r>
            <a:rPr lang="en-GB" dirty="0"/>
            <a:t>Sep 2021</a:t>
          </a:r>
        </a:p>
      </dgm:t>
    </dgm:pt>
    <dgm:pt modelId="{BEDB060F-529F-474D-98D7-D77E0153C956}" type="parTrans" cxnId="{2628FF37-A838-4A06-9EED-1428915FE460}">
      <dgm:prSet/>
      <dgm:spPr/>
      <dgm:t>
        <a:bodyPr/>
        <a:lstStyle/>
        <a:p>
          <a:endParaRPr lang="en-GB"/>
        </a:p>
      </dgm:t>
    </dgm:pt>
    <dgm:pt modelId="{686684D9-6D6A-4D2E-87DB-BC37EE10FC83}" type="sibTrans" cxnId="{2628FF37-A838-4A06-9EED-1428915FE460}">
      <dgm:prSet/>
      <dgm:spPr/>
      <dgm:t>
        <a:bodyPr/>
        <a:lstStyle/>
        <a:p>
          <a:endParaRPr lang="en-GB"/>
        </a:p>
      </dgm:t>
    </dgm:pt>
    <dgm:pt modelId="{F1318024-A0E5-4FE7-A535-E2DDAF535239}">
      <dgm:prSet phldrT="[Text]"/>
      <dgm:spPr/>
      <dgm:t>
        <a:bodyPr/>
        <a:lstStyle/>
        <a:p>
          <a:r>
            <a:rPr lang="en-GB" dirty="0"/>
            <a:t>Nov – Dec 2021</a:t>
          </a:r>
        </a:p>
      </dgm:t>
    </dgm:pt>
    <dgm:pt modelId="{245B6167-D34F-461E-A653-09F7A4BCE8E4}" type="parTrans" cxnId="{1A746CCB-3723-42D1-8BFB-AA9059C17CCB}">
      <dgm:prSet/>
      <dgm:spPr/>
      <dgm:t>
        <a:bodyPr/>
        <a:lstStyle/>
        <a:p>
          <a:endParaRPr lang="en-GB"/>
        </a:p>
      </dgm:t>
    </dgm:pt>
    <dgm:pt modelId="{11787CF1-4E90-4060-AAF5-669AECE6D98A}" type="sibTrans" cxnId="{1A746CCB-3723-42D1-8BFB-AA9059C17CCB}">
      <dgm:prSet/>
      <dgm:spPr/>
      <dgm:t>
        <a:bodyPr/>
        <a:lstStyle/>
        <a:p>
          <a:endParaRPr lang="en-GB"/>
        </a:p>
      </dgm:t>
    </dgm:pt>
    <dgm:pt modelId="{7A6DB273-FD40-4FE8-970F-01FE70064094}">
      <dgm:prSet phldrT="[Text]"/>
      <dgm:spPr/>
      <dgm:t>
        <a:bodyPr/>
        <a:lstStyle/>
        <a:p>
          <a:r>
            <a:rPr lang="en-GB" dirty="0"/>
            <a:t>Jan 2022</a:t>
          </a:r>
        </a:p>
      </dgm:t>
    </dgm:pt>
    <dgm:pt modelId="{987CC553-823F-4A23-BABF-273A975237B3}" type="parTrans" cxnId="{0E1E7484-AAF7-4823-A487-86FEBC63D16C}">
      <dgm:prSet/>
      <dgm:spPr/>
      <dgm:t>
        <a:bodyPr/>
        <a:lstStyle/>
        <a:p>
          <a:endParaRPr lang="en-GB"/>
        </a:p>
      </dgm:t>
    </dgm:pt>
    <dgm:pt modelId="{FEF5652A-9416-47DA-B97C-651BB08DA613}" type="sibTrans" cxnId="{0E1E7484-AAF7-4823-A487-86FEBC63D16C}">
      <dgm:prSet/>
      <dgm:spPr/>
      <dgm:t>
        <a:bodyPr/>
        <a:lstStyle/>
        <a:p>
          <a:endParaRPr lang="en-GB"/>
        </a:p>
      </dgm:t>
    </dgm:pt>
    <dgm:pt modelId="{36D5154B-211D-437F-AF10-A956B6D45A7F}">
      <dgm:prSet phldrT="[Text]"/>
      <dgm:spPr/>
      <dgm:t>
        <a:bodyPr/>
        <a:lstStyle/>
        <a:p>
          <a:r>
            <a:rPr lang="en-GB" dirty="0"/>
            <a:t>Apr – Sep 2022</a:t>
          </a:r>
        </a:p>
      </dgm:t>
    </dgm:pt>
    <dgm:pt modelId="{B81571E6-0752-4C3D-877A-16BCA84AA4B5}" type="parTrans" cxnId="{4F7E850E-BAD7-4916-A406-635A10EAB4EE}">
      <dgm:prSet/>
      <dgm:spPr/>
      <dgm:t>
        <a:bodyPr/>
        <a:lstStyle/>
        <a:p>
          <a:endParaRPr lang="en-GB"/>
        </a:p>
      </dgm:t>
    </dgm:pt>
    <dgm:pt modelId="{BB231CA3-AF12-4F76-A0CB-747CACB8CAB0}" type="sibTrans" cxnId="{4F7E850E-BAD7-4916-A406-635A10EAB4EE}">
      <dgm:prSet/>
      <dgm:spPr/>
      <dgm:t>
        <a:bodyPr/>
        <a:lstStyle/>
        <a:p>
          <a:endParaRPr lang="en-GB"/>
        </a:p>
      </dgm:t>
    </dgm:pt>
    <dgm:pt modelId="{25A6ABD5-F15D-422A-86F2-C536AAC72DD9}" type="pres">
      <dgm:prSet presAssocID="{52272CFA-11C0-4EC5-BFAB-8D65524AB87F}" presName="Name0" presStyleCnt="0">
        <dgm:presLayoutVars>
          <dgm:dir/>
          <dgm:animLvl val="lvl"/>
          <dgm:resizeHandles val="exact"/>
        </dgm:presLayoutVars>
      </dgm:prSet>
      <dgm:spPr/>
    </dgm:pt>
    <dgm:pt modelId="{21543E78-C8BA-43AD-BC88-C95614D3B9DA}" type="pres">
      <dgm:prSet presAssocID="{581DF093-3DBC-4946-A5F3-CA512A3047AC}" presName="parTxOnly" presStyleLbl="node1" presStyleIdx="0" presStyleCnt="6" custScaleX="102506" custScaleY="45394">
        <dgm:presLayoutVars>
          <dgm:chMax val="0"/>
          <dgm:chPref val="0"/>
          <dgm:bulletEnabled val="1"/>
        </dgm:presLayoutVars>
      </dgm:prSet>
      <dgm:spPr/>
    </dgm:pt>
    <dgm:pt modelId="{38485969-EE5D-4370-9F0E-E5107BE6D0BE}" type="pres">
      <dgm:prSet presAssocID="{56C6F71E-D0C7-43CC-ACE8-DF3773D53747}" presName="parTxOnlySpace" presStyleCnt="0"/>
      <dgm:spPr/>
    </dgm:pt>
    <dgm:pt modelId="{84801A15-FC27-40A4-9602-363A1E1774FB}" type="pres">
      <dgm:prSet presAssocID="{3B9F44CE-B52D-497F-A5D6-8CE6A1F4145D}" presName="parTxOnly" presStyleLbl="node1" presStyleIdx="1" presStyleCnt="6" custScaleY="45876">
        <dgm:presLayoutVars>
          <dgm:chMax val="0"/>
          <dgm:chPref val="0"/>
          <dgm:bulletEnabled val="1"/>
        </dgm:presLayoutVars>
      </dgm:prSet>
      <dgm:spPr/>
    </dgm:pt>
    <dgm:pt modelId="{C7803F90-7B93-4D7E-B35F-90A10CC069D9}" type="pres">
      <dgm:prSet presAssocID="{686684D9-6D6A-4D2E-87DB-BC37EE10FC83}" presName="parTxOnlySpace" presStyleCnt="0"/>
      <dgm:spPr/>
    </dgm:pt>
    <dgm:pt modelId="{E42F4D84-E707-4D82-A888-591C70ECC73B}" type="pres">
      <dgm:prSet presAssocID="{CE186AB4-5326-4A71-9451-3CC0DCC587AD}" presName="parTxOnly" presStyleLbl="node1" presStyleIdx="2" presStyleCnt="6" custScaleY="48098">
        <dgm:presLayoutVars>
          <dgm:chMax val="0"/>
          <dgm:chPref val="0"/>
          <dgm:bulletEnabled val="1"/>
        </dgm:presLayoutVars>
      </dgm:prSet>
      <dgm:spPr/>
    </dgm:pt>
    <dgm:pt modelId="{F2C34935-13CF-442C-B14C-F1ED32D38ACF}" type="pres">
      <dgm:prSet presAssocID="{5D25C734-A2BF-4D2C-80FE-67F55B72FC7C}" presName="parTxOnlySpace" presStyleCnt="0"/>
      <dgm:spPr/>
    </dgm:pt>
    <dgm:pt modelId="{49EE5A79-848B-4A9D-81D9-9EE57A46BA61}" type="pres">
      <dgm:prSet presAssocID="{F1318024-A0E5-4FE7-A535-E2DDAF535239}" presName="parTxOnly" presStyleLbl="node1" presStyleIdx="3" presStyleCnt="6" custScaleY="49105">
        <dgm:presLayoutVars>
          <dgm:chMax val="0"/>
          <dgm:chPref val="0"/>
          <dgm:bulletEnabled val="1"/>
        </dgm:presLayoutVars>
      </dgm:prSet>
      <dgm:spPr/>
    </dgm:pt>
    <dgm:pt modelId="{EE90CFD5-9C32-4500-83A9-D8E39FD1BAF9}" type="pres">
      <dgm:prSet presAssocID="{11787CF1-4E90-4060-AAF5-669AECE6D98A}" presName="parTxOnlySpace" presStyleCnt="0"/>
      <dgm:spPr/>
    </dgm:pt>
    <dgm:pt modelId="{9A89BC99-05CA-40D5-B5F3-6D7D87EFC1D1}" type="pres">
      <dgm:prSet presAssocID="{7A6DB273-FD40-4FE8-970F-01FE70064094}" presName="parTxOnly" presStyleLbl="node1" presStyleIdx="4" presStyleCnt="6" custScaleY="49105">
        <dgm:presLayoutVars>
          <dgm:chMax val="0"/>
          <dgm:chPref val="0"/>
          <dgm:bulletEnabled val="1"/>
        </dgm:presLayoutVars>
      </dgm:prSet>
      <dgm:spPr/>
    </dgm:pt>
    <dgm:pt modelId="{8ACDA8C6-C82F-4C83-9379-09708356EF0A}" type="pres">
      <dgm:prSet presAssocID="{FEF5652A-9416-47DA-B97C-651BB08DA613}" presName="parTxOnlySpace" presStyleCnt="0"/>
      <dgm:spPr/>
    </dgm:pt>
    <dgm:pt modelId="{363BB7F8-C303-45C5-B896-4F8A28808BB0}" type="pres">
      <dgm:prSet presAssocID="{36D5154B-211D-437F-AF10-A956B6D45A7F}" presName="parTxOnly" presStyleLbl="node1" presStyleIdx="5" presStyleCnt="6" custScaleY="45876">
        <dgm:presLayoutVars>
          <dgm:chMax val="0"/>
          <dgm:chPref val="0"/>
          <dgm:bulletEnabled val="1"/>
        </dgm:presLayoutVars>
      </dgm:prSet>
      <dgm:spPr/>
    </dgm:pt>
  </dgm:ptLst>
  <dgm:cxnLst>
    <dgm:cxn modelId="{4F7E850E-BAD7-4916-A406-635A10EAB4EE}" srcId="{52272CFA-11C0-4EC5-BFAB-8D65524AB87F}" destId="{36D5154B-211D-437F-AF10-A956B6D45A7F}" srcOrd="5" destOrd="0" parTransId="{B81571E6-0752-4C3D-877A-16BCA84AA4B5}" sibTransId="{BB231CA3-AF12-4F76-A0CB-747CACB8CAB0}"/>
    <dgm:cxn modelId="{9E1E6A10-27C7-4F93-B41E-927F682BF050}" srcId="{52272CFA-11C0-4EC5-BFAB-8D65524AB87F}" destId="{CE186AB4-5326-4A71-9451-3CC0DCC587AD}" srcOrd="2" destOrd="0" parTransId="{979557FE-D28E-48B6-B0CC-3A4E9361315A}" sibTransId="{5D25C734-A2BF-4D2C-80FE-67F55B72FC7C}"/>
    <dgm:cxn modelId="{7E3DB222-3AF4-472C-B834-E46F48235432}" type="presOf" srcId="{36D5154B-211D-437F-AF10-A956B6D45A7F}" destId="{363BB7F8-C303-45C5-B896-4F8A28808BB0}" srcOrd="0" destOrd="0" presId="urn:microsoft.com/office/officeart/2005/8/layout/chevron1"/>
    <dgm:cxn modelId="{CB49CF2E-DCE5-44DC-966D-284C97B43876}" type="presOf" srcId="{52272CFA-11C0-4EC5-BFAB-8D65524AB87F}" destId="{25A6ABD5-F15D-422A-86F2-C536AAC72DD9}" srcOrd="0" destOrd="0" presId="urn:microsoft.com/office/officeart/2005/8/layout/chevron1"/>
    <dgm:cxn modelId="{2628FF37-A838-4A06-9EED-1428915FE460}" srcId="{52272CFA-11C0-4EC5-BFAB-8D65524AB87F}" destId="{3B9F44CE-B52D-497F-A5D6-8CE6A1F4145D}" srcOrd="1" destOrd="0" parTransId="{BEDB060F-529F-474D-98D7-D77E0153C956}" sibTransId="{686684D9-6D6A-4D2E-87DB-BC37EE10FC83}"/>
    <dgm:cxn modelId="{A0F7696E-A262-497C-BA58-3403D6DB699C}" type="presOf" srcId="{7A6DB273-FD40-4FE8-970F-01FE70064094}" destId="{9A89BC99-05CA-40D5-B5F3-6D7D87EFC1D1}" srcOrd="0" destOrd="0" presId="urn:microsoft.com/office/officeart/2005/8/layout/chevron1"/>
    <dgm:cxn modelId="{E925707A-7B06-497D-82DF-85844677AAFD}" type="presOf" srcId="{3B9F44CE-B52D-497F-A5D6-8CE6A1F4145D}" destId="{84801A15-FC27-40A4-9602-363A1E1774FB}" srcOrd="0" destOrd="0" presId="urn:microsoft.com/office/officeart/2005/8/layout/chevron1"/>
    <dgm:cxn modelId="{0E1E7484-AAF7-4823-A487-86FEBC63D16C}" srcId="{52272CFA-11C0-4EC5-BFAB-8D65524AB87F}" destId="{7A6DB273-FD40-4FE8-970F-01FE70064094}" srcOrd="4" destOrd="0" parTransId="{987CC553-823F-4A23-BABF-273A975237B3}" sibTransId="{FEF5652A-9416-47DA-B97C-651BB08DA613}"/>
    <dgm:cxn modelId="{93DCA98F-115C-4700-ACAC-13E4223156F4}" type="presOf" srcId="{CE186AB4-5326-4A71-9451-3CC0DCC587AD}" destId="{E42F4D84-E707-4D82-A888-591C70ECC73B}" srcOrd="0" destOrd="0" presId="urn:microsoft.com/office/officeart/2005/8/layout/chevron1"/>
    <dgm:cxn modelId="{0455D7B8-9174-445D-8679-71CC56DA3BDA}" type="presOf" srcId="{F1318024-A0E5-4FE7-A535-E2DDAF535239}" destId="{49EE5A79-848B-4A9D-81D9-9EE57A46BA61}" srcOrd="0" destOrd="0" presId="urn:microsoft.com/office/officeart/2005/8/layout/chevron1"/>
    <dgm:cxn modelId="{93C2E3B9-33AA-4A43-BFC5-6F2ECAC20F55}" type="presOf" srcId="{581DF093-3DBC-4946-A5F3-CA512A3047AC}" destId="{21543E78-C8BA-43AD-BC88-C95614D3B9DA}" srcOrd="0" destOrd="0" presId="urn:microsoft.com/office/officeart/2005/8/layout/chevron1"/>
    <dgm:cxn modelId="{1A746CCB-3723-42D1-8BFB-AA9059C17CCB}" srcId="{52272CFA-11C0-4EC5-BFAB-8D65524AB87F}" destId="{F1318024-A0E5-4FE7-A535-E2DDAF535239}" srcOrd="3" destOrd="0" parTransId="{245B6167-D34F-461E-A653-09F7A4BCE8E4}" sibTransId="{11787CF1-4E90-4060-AAF5-669AECE6D98A}"/>
    <dgm:cxn modelId="{A7BF1CD9-6292-42CF-9923-3C1AED566F82}" srcId="{52272CFA-11C0-4EC5-BFAB-8D65524AB87F}" destId="{581DF093-3DBC-4946-A5F3-CA512A3047AC}" srcOrd="0" destOrd="0" parTransId="{129F75E4-6E28-401D-8536-B07D227098BE}" sibTransId="{56C6F71E-D0C7-43CC-ACE8-DF3773D53747}"/>
    <dgm:cxn modelId="{00D63822-C4A2-4357-822C-11C31127EA42}" type="presParOf" srcId="{25A6ABD5-F15D-422A-86F2-C536AAC72DD9}" destId="{21543E78-C8BA-43AD-BC88-C95614D3B9DA}" srcOrd="0" destOrd="0" presId="urn:microsoft.com/office/officeart/2005/8/layout/chevron1"/>
    <dgm:cxn modelId="{D2FA5EC4-ED1A-41E3-BDB1-FDB502D3DCFE}" type="presParOf" srcId="{25A6ABD5-F15D-422A-86F2-C536AAC72DD9}" destId="{38485969-EE5D-4370-9F0E-E5107BE6D0BE}" srcOrd="1" destOrd="0" presId="urn:microsoft.com/office/officeart/2005/8/layout/chevron1"/>
    <dgm:cxn modelId="{BD021BD1-7F3F-4B01-944F-EDA566F0BDDA}" type="presParOf" srcId="{25A6ABD5-F15D-422A-86F2-C536AAC72DD9}" destId="{84801A15-FC27-40A4-9602-363A1E1774FB}" srcOrd="2" destOrd="0" presId="urn:microsoft.com/office/officeart/2005/8/layout/chevron1"/>
    <dgm:cxn modelId="{5240F60A-5735-4262-83C0-3ED29BF6FD51}" type="presParOf" srcId="{25A6ABD5-F15D-422A-86F2-C536AAC72DD9}" destId="{C7803F90-7B93-4D7E-B35F-90A10CC069D9}" srcOrd="3" destOrd="0" presId="urn:microsoft.com/office/officeart/2005/8/layout/chevron1"/>
    <dgm:cxn modelId="{B9AF58FD-27C8-4A1B-A5BC-6BF36DF04CA8}" type="presParOf" srcId="{25A6ABD5-F15D-422A-86F2-C536AAC72DD9}" destId="{E42F4D84-E707-4D82-A888-591C70ECC73B}" srcOrd="4" destOrd="0" presId="urn:microsoft.com/office/officeart/2005/8/layout/chevron1"/>
    <dgm:cxn modelId="{DF836F83-3671-4225-BD13-BDCC867B24F1}" type="presParOf" srcId="{25A6ABD5-F15D-422A-86F2-C536AAC72DD9}" destId="{F2C34935-13CF-442C-B14C-F1ED32D38ACF}" srcOrd="5" destOrd="0" presId="urn:microsoft.com/office/officeart/2005/8/layout/chevron1"/>
    <dgm:cxn modelId="{7160A3DA-7176-4444-B0CD-50C7AD69F073}" type="presParOf" srcId="{25A6ABD5-F15D-422A-86F2-C536AAC72DD9}" destId="{49EE5A79-848B-4A9D-81D9-9EE57A46BA61}" srcOrd="6" destOrd="0" presId="urn:microsoft.com/office/officeart/2005/8/layout/chevron1"/>
    <dgm:cxn modelId="{6DAD9C89-4651-453C-8A16-8B9259C4A64F}" type="presParOf" srcId="{25A6ABD5-F15D-422A-86F2-C536AAC72DD9}" destId="{EE90CFD5-9C32-4500-83A9-D8E39FD1BAF9}" srcOrd="7" destOrd="0" presId="urn:microsoft.com/office/officeart/2005/8/layout/chevron1"/>
    <dgm:cxn modelId="{7823D963-6D29-421F-A8B1-1ADBD0EC422E}" type="presParOf" srcId="{25A6ABD5-F15D-422A-86F2-C536AAC72DD9}" destId="{9A89BC99-05CA-40D5-B5F3-6D7D87EFC1D1}" srcOrd="8" destOrd="0" presId="urn:microsoft.com/office/officeart/2005/8/layout/chevron1"/>
    <dgm:cxn modelId="{E3A5C04A-A400-417F-8DF9-1429AFE23244}" type="presParOf" srcId="{25A6ABD5-F15D-422A-86F2-C536AAC72DD9}" destId="{8ACDA8C6-C82F-4C83-9379-09708356EF0A}" srcOrd="9" destOrd="0" presId="urn:microsoft.com/office/officeart/2005/8/layout/chevron1"/>
    <dgm:cxn modelId="{35CA2AE9-F904-41E9-B358-BAEFBE4FBEF7}" type="presParOf" srcId="{25A6ABD5-F15D-422A-86F2-C536AAC72DD9}" destId="{363BB7F8-C303-45C5-B896-4F8A28808BB0}" srcOrd="1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1767F-4EE2-4D80-B95E-C072B591A05E}">
      <dsp:nvSpPr>
        <dsp:cNvPr id="0" name=""/>
        <dsp:cNvSpPr/>
      </dsp:nvSpPr>
      <dsp:spPr>
        <a:xfrm>
          <a:off x="0" y="2005888"/>
          <a:ext cx="3517227" cy="1406890"/>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4686" tIns="77343" rIns="38672" bIns="77343" numCol="1" spcCol="1270" anchor="ctr" anchorCtr="0">
          <a:noAutofit/>
        </a:bodyPr>
        <a:lstStyle/>
        <a:p>
          <a:pPr marL="0" lvl="0" indent="0" algn="ctr" defTabSz="1289050">
            <a:lnSpc>
              <a:spcPct val="90000"/>
            </a:lnSpc>
            <a:spcBef>
              <a:spcPct val="0"/>
            </a:spcBef>
            <a:spcAft>
              <a:spcPct val="35000"/>
            </a:spcAft>
            <a:buNone/>
          </a:pPr>
          <a:r>
            <a:rPr lang="en-GB" sz="2900" kern="1200" dirty="0"/>
            <a:t>Core Education Funding (E1)</a:t>
          </a:r>
        </a:p>
      </dsp:txBody>
      <dsp:txXfrm>
        <a:off x="0" y="2005888"/>
        <a:ext cx="3165505" cy="1406890"/>
      </dsp:txXfrm>
    </dsp:sp>
    <dsp:sp modelId="{317CEE6A-117A-40D1-9802-F4EE8FE5D3DC}">
      <dsp:nvSpPr>
        <dsp:cNvPr id="0" name=""/>
        <dsp:cNvSpPr/>
      </dsp:nvSpPr>
      <dsp:spPr>
        <a:xfrm>
          <a:off x="2817803" y="2005888"/>
          <a:ext cx="3517227" cy="140689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GB" sz="2900" kern="1200" dirty="0"/>
            <a:t>Additional Support Funding (E2)</a:t>
          </a:r>
        </a:p>
      </dsp:txBody>
      <dsp:txXfrm>
        <a:off x="3521248" y="2005888"/>
        <a:ext cx="2110337" cy="1406890"/>
      </dsp:txXfrm>
    </dsp:sp>
    <dsp:sp modelId="{AC267E01-4CD6-4747-81C6-06BDD292602D}">
      <dsp:nvSpPr>
        <dsp:cNvPr id="0" name=""/>
        <dsp:cNvSpPr/>
      </dsp:nvSpPr>
      <dsp:spPr>
        <a:xfrm>
          <a:off x="5631585" y="2005888"/>
          <a:ext cx="3517227" cy="140689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en-GB" sz="2900" kern="1200" dirty="0"/>
            <a:t>Top Up Funding (E3)</a:t>
          </a:r>
        </a:p>
      </dsp:txBody>
      <dsp:txXfrm>
        <a:off x="6335030" y="2005888"/>
        <a:ext cx="2110337" cy="1406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35FB78-7CE4-4988-B9B0-7D287E1C8485}">
      <dsp:nvSpPr>
        <dsp:cNvPr id="0" name=""/>
        <dsp:cNvSpPr/>
      </dsp:nvSpPr>
      <dsp:spPr>
        <a:xfrm>
          <a:off x="0" y="0"/>
          <a:ext cx="6587705" cy="94322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74676" rIns="37338" bIns="74676" numCol="1" spcCol="1270" anchor="ctr" anchorCtr="0">
          <a:noAutofit/>
        </a:bodyPr>
        <a:lstStyle/>
        <a:p>
          <a:pPr marL="0" lvl="0" indent="0" algn="ctr" defTabSz="1244600">
            <a:lnSpc>
              <a:spcPct val="90000"/>
            </a:lnSpc>
            <a:spcBef>
              <a:spcPct val="0"/>
            </a:spcBef>
            <a:spcAft>
              <a:spcPct val="35000"/>
            </a:spcAft>
            <a:buNone/>
          </a:pPr>
          <a:r>
            <a:rPr lang="en-GB" sz="2800" kern="1200" dirty="0"/>
            <a:t>School Budget (Primary &amp; Secondary)</a:t>
          </a:r>
        </a:p>
      </dsp:txBody>
      <dsp:txXfrm>
        <a:off x="0" y="0"/>
        <a:ext cx="6351898" cy="943228"/>
      </dsp:txXfrm>
    </dsp:sp>
    <dsp:sp modelId="{FA5A1041-FB33-4D6D-A872-579D73491C4A}">
      <dsp:nvSpPr>
        <dsp:cNvPr id="0" name=""/>
        <dsp:cNvSpPr/>
      </dsp:nvSpPr>
      <dsp:spPr>
        <a:xfrm>
          <a:off x="5913114" y="0"/>
          <a:ext cx="3204386" cy="9432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74676" rIns="37338" bIns="74676" numCol="1" spcCol="1270" anchor="ctr" anchorCtr="0">
          <a:noAutofit/>
        </a:bodyPr>
        <a:lstStyle/>
        <a:p>
          <a:pPr marL="0" lvl="0" indent="0" algn="ctr" defTabSz="1244600">
            <a:lnSpc>
              <a:spcPct val="90000"/>
            </a:lnSpc>
            <a:spcBef>
              <a:spcPct val="0"/>
            </a:spcBef>
            <a:spcAft>
              <a:spcPct val="35000"/>
            </a:spcAft>
            <a:buNone/>
          </a:pPr>
          <a:r>
            <a:rPr lang="en-GB" sz="2800" kern="1200" dirty="0"/>
            <a:t>High Needs Funding</a:t>
          </a:r>
        </a:p>
      </dsp:txBody>
      <dsp:txXfrm>
        <a:off x="6384728" y="0"/>
        <a:ext cx="2261158" cy="9432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43E78-C8BA-43AD-BC88-C95614D3B9DA}">
      <dsp:nvSpPr>
        <dsp:cNvPr id="0" name=""/>
        <dsp:cNvSpPr/>
      </dsp:nvSpPr>
      <dsp:spPr>
        <a:xfrm>
          <a:off x="1" y="1985412"/>
          <a:ext cx="2134561"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Develop proposals and engage stakeholders</a:t>
          </a:r>
        </a:p>
      </dsp:txBody>
      <dsp:txXfrm>
        <a:off x="416476" y="1985412"/>
        <a:ext cx="1301611" cy="832950"/>
      </dsp:txXfrm>
    </dsp:sp>
    <dsp:sp modelId="{D5C2F4CC-B747-45D6-B719-A33972C9E66F}">
      <dsp:nvSpPr>
        <dsp:cNvPr id="0" name=""/>
        <dsp:cNvSpPr/>
      </dsp:nvSpPr>
      <dsp:spPr>
        <a:xfrm>
          <a:off x="1929036" y="1985412"/>
          <a:ext cx="2082376"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Present Recommendations</a:t>
          </a:r>
        </a:p>
      </dsp:txBody>
      <dsp:txXfrm>
        <a:off x="2345511" y="1985412"/>
        <a:ext cx="1249426" cy="832950"/>
      </dsp:txXfrm>
    </dsp:sp>
    <dsp:sp modelId="{E42F4D84-E707-4D82-A888-591C70ECC73B}">
      <dsp:nvSpPr>
        <dsp:cNvPr id="0" name=""/>
        <dsp:cNvSpPr/>
      </dsp:nvSpPr>
      <dsp:spPr>
        <a:xfrm>
          <a:off x="3803175" y="1985412"/>
          <a:ext cx="2082376"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All Schools Consultation</a:t>
          </a:r>
        </a:p>
      </dsp:txBody>
      <dsp:txXfrm>
        <a:off x="4219650" y="1985412"/>
        <a:ext cx="1249426" cy="832950"/>
      </dsp:txXfrm>
    </dsp:sp>
    <dsp:sp modelId="{F76ABA58-D1F5-49E2-B26E-89843A57BAEA}">
      <dsp:nvSpPr>
        <dsp:cNvPr id="0" name=""/>
        <dsp:cNvSpPr/>
      </dsp:nvSpPr>
      <dsp:spPr>
        <a:xfrm>
          <a:off x="5677314" y="1985412"/>
          <a:ext cx="2082376"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Schools Funding Forum &amp; SEN Improvement Board</a:t>
          </a:r>
        </a:p>
      </dsp:txBody>
      <dsp:txXfrm>
        <a:off x="6093789" y="1985412"/>
        <a:ext cx="1249426" cy="832950"/>
      </dsp:txXfrm>
    </dsp:sp>
    <dsp:sp modelId="{16A4CFA1-A222-40B1-894D-96020B30407F}">
      <dsp:nvSpPr>
        <dsp:cNvPr id="0" name=""/>
        <dsp:cNvSpPr/>
      </dsp:nvSpPr>
      <dsp:spPr>
        <a:xfrm>
          <a:off x="7551453" y="1985412"/>
          <a:ext cx="2082376"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Cabinet Committee &amp; Cabinet Member Decision</a:t>
          </a:r>
        </a:p>
      </dsp:txBody>
      <dsp:txXfrm>
        <a:off x="7967928" y="1985412"/>
        <a:ext cx="1249426" cy="832950"/>
      </dsp:txXfrm>
    </dsp:sp>
    <dsp:sp modelId="{56D05C96-DC83-47AA-8B9E-96087FC0C36A}">
      <dsp:nvSpPr>
        <dsp:cNvPr id="0" name=""/>
        <dsp:cNvSpPr/>
      </dsp:nvSpPr>
      <dsp:spPr>
        <a:xfrm>
          <a:off x="9425592" y="1985412"/>
          <a:ext cx="2082376" cy="832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t>Phased Implementation</a:t>
          </a:r>
        </a:p>
      </dsp:txBody>
      <dsp:txXfrm>
        <a:off x="9842067" y="1985412"/>
        <a:ext cx="1249426" cy="832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43E78-C8BA-43AD-BC88-C95614D3B9DA}">
      <dsp:nvSpPr>
        <dsp:cNvPr id="0" name=""/>
        <dsp:cNvSpPr/>
      </dsp:nvSpPr>
      <dsp:spPr>
        <a:xfrm>
          <a:off x="2712" y="1735461"/>
          <a:ext cx="2134561" cy="37810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Apr – Aug 2021</a:t>
          </a:r>
        </a:p>
      </dsp:txBody>
      <dsp:txXfrm>
        <a:off x="191767" y="1735461"/>
        <a:ext cx="1756452" cy="378109"/>
      </dsp:txXfrm>
    </dsp:sp>
    <dsp:sp modelId="{84801A15-FC27-40A4-9602-363A1E1774FB}">
      <dsp:nvSpPr>
        <dsp:cNvPr id="0" name=""/>
        <dsp:cNvSpPr/>
      </dsp:nvSpPr>
      <dsp:spPr>
        <a:xfrm>
          <a:off x="1929036" y="1733454"/>
          <a:ext cx="2082376" cy="382124"/>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Sep 2021</a:t>
          </a:r>
        </a:p>
      </dsp:txBody>
      <dsp:txXfrm>
        <a:off x="2120098" y="1733454"/>
        <a:ext cx="1700252" cy="382124"/>
      </dsp:txXfrm>
    </dsp:sp>
    <dsp:sp modelId="{E42F4D84-E707-4D82-A888-591C70ECC73B}">
      <dsp:nvSpPr>
        <dsp:cNvPr id="0" name=""/>
        <dsp:cNvSpPr/>
      </dsp:nvSpPr>
      <dsp:spPr>
        <a:xfrm>
          <a:off x="3803175" y="1724200"/>
          <a:ext cx="2082376" cy="400632"/>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Oct – Mid Nov 2021</a:t>
          </a:r>
        </a:p>
      </dsp:txBody>
      <dsp:txXfrm>
        <a:off x="4003491" y="1724200"/>
        <a:ext cx="1681744" cy="400632"/>
      </dsp:txXfrm>
    </dsp:sp>
    <dsp:sp modelId="{49EE5A79-848B-4A9D-81D9-9EE57A46BA61}">
      <dsp:nvSpPr>
        <dsp:cNvPr id="0" name=""/>
        <dsp:cNvSpPr/>
      </dsp:nvSpPr>
      <dsp:spPr>
        <a:xfrm>
          <a:off x="5677314" y="1720006"/>
          <a:ext cx="2082376" cy="409020"/>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Nov – Dec 2021</a:t>
          </a:r>
        </a:p>
      </dsp:txBody>
      <dsp:txXfrm>
        <a:off x="5881824" y="1720006"/>
        <a:ext cx="1673356" cy="409020"/>
      </dsp:txXfrm>
    </dsp:sp>
    <dsp:sp modelId="{9A89BC99-05CA-40D5-B5F3-6D7D87EFC1D1}">
      <dsp:nvSpPr>
        <dsp:cNvPr id="0" name=""/>
        <dsp:cNvSpPr/>
      </dsp:nvSpPr>
      <dsp:spPr>
        <a:xfrm>
          <a:off x="7551453" y="1720006"/>
          <a:ext cx="2082376" cy="409020"/>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Jan 2022</a:t>
          </a:r>
        </a:p>
      </dsp:txBody>
      <dsp:txXfrm>
        <a:off x="7755963" y="1720006"/>
        <a:ext cx="1673356" cy="409020"/>
      </dsp:txXfrm>
    </dsp:sp>
    <dsp:sp modelId="{363BB7F8-C303-45C5-B896-4F8A28808BB0}">
      <dsp:nvSpPr>
        <dsp:cNvPr id="0" name=""/>
        <dsp:cNvSpPr/>
      </dsp:nvSpPr>
      <dsp:spPr>
        <a:xfrm>
          <a:off x="9425592" y="1733454"/>
          <a:ext cx="2082376" cy="382124"/>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en-GB" sz="1500" kern="1200" dirty="0"/>
            <a:t>Apr – Sep 2022</a:t>
          </a:r>
        </a:p>
      </dsp:txBody>
      <dsp:txXfrm>
        <a:off x="9616654" y="1733454"/>
        <a:ext cx="1700252" cy="38212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B67D-176C-4806-9FC3-AE4DAD889E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0D3835-FBE6-4E90-AD43-751F725FDB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F20B43-9F40-4F80-87A7-9C455A85900B}"/>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4D2814FB-FDF0-4B09-95AA-115CA57619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F5B2F0-CF1A-4503-B94F-3DD9835AD69C}"/>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240148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0713-44A5-43B9-B6CF-A255EB93877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5CD87B-675E-4DE8-8E86-A9A294990C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8F6AAD-59F6-43E4-BB6E-C64A656DF0B1}"/>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41D34B39-89BF-4372-AAEA-3095FDC9A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65111F-27B4-450B-B215-6338761551D3}"/>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14087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37C721-DA08-475A-A607-5466976AA9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0B3A2E-D579-45BB-9236-DC3AF447B1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4DC1B2-0E6B-4085-8787-D6CAB226142B}"/>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05E6EB8D-6E01-44DD-9D32-B65980A3A9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22CD52-2E0B-4AB8-96D7-DFE70639B65C}"/>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1670898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A128-4708-43CD-8B0C-4F2CC2AD91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9C2346-2877-4755-9D89-3260013DFC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506C4-D4AF-4B0F-9511-F30B983090EE}"/>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9A293211-F378-4C0D-BF41-995AD8E895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7F2303-B867-4A1B-BB18-358383E5ED5D}"/>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65470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373FC-5E64-4BF1-A876-80250EA964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5C18B59-7BA5-448D-BB10-23E12CB0FE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7BB66C-B33C-4C65-80E1-419D413C787E}"/>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0BB24C8A-1B43-4287-BC34-973A699D8F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21C752-21F6-4084-A539-BE6C07B62AF2}"/>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283828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FEA6-9592-45B7-8219-6B65F4A9F2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D0A565-BBFF-4AC9-8CBF-14D8097D40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6E5CC4-EFAF-4893-8928-4A7A6B423D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257DECB-D03C-4A43-97A0-6B0DA005BE7B}"/>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6" name="Footer Placeholder 5">
            <a:extLst>
              <a:ext uri="{FF2B5EF4-FFF2-40B4-BE49-F238E27FC236}">
                <a16:creationId xmlns:a16="http://schemas.microsoft.com/office/drawing/2014/main" id="{26B2C82B-B7A4-4CFB-B111-7AF6287AD3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DCED40-EDF3-43EE-BCA7-03039E1330C4}"/>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397584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89F-061D-436D-B32E-828FFCFD313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778EB4-6674-4D83-8101-99C17EF304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6CDA56-C3AE-4C88-846A-5C793427D4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015A20-C9AF-455B-A952-72A83CCF37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C53C18-5B6C-445F-9763-09BF342425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18DC9B-55F7-4DB4-AE48-F5819F2D6CCF}"/>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8" name="Footer Placeholder 7">
            <a:extLst>
              <a:ext uri="{FF2B5EF4-FFF2-40B4-BE49-F238E27FC236}">
                <a16:creationId xmlns:a16="http://schemas.microsoft.com/office/drawing/2014/main" id="{590D3EAC-2FBA-4DD0-BC0E-C6809DFC44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33AC68-2C2D-484F-849B-EAB2142C0E01}"/>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144178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1CCF8-3607-4B43-9A05-64A11A9D84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155DD3F-54BC-4A83-ACA0-06511A97697D}"/>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4" name="Footer Placeholder 3">
            <a:extLst>
              <a:ext uri="{FF2B5EF4-FFF2-40B4-BE49-F238E27FC236}">
                <a16:creationId xmlns:a16="http://schemas.microsoft.com/office/drawing/2014/main" id="{254649E9-98D9-47C4-AEDD-955271BAE3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2AAAAEE-CB43-48B6-8E87-7E0F4AE7D35C}"/>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26056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34EC4-0F75-4BAD-B035-227B4AC0E6AD}"/>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3" name="Footer Placeholder 2">
            <a:extLst>
              <a:ext uri="{FF2B5EF4-FFF2-40B4-BE49-F238E27FC236}">
                <a16:creationId xmlns:a16="http://schemas.microsoft.com/office/drawing/2014/main" id="{DA60F2C7-50F5-46D0-BF16-4F9E89D5F4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C2FEBB-4872-4463-B65A-90BC32A3D84D}"/>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303249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55C7E-12B6-438D-A775-62DDE7B747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9080F7-ECEA-4672-B452-6AD4D04616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7BC1EF-971F-4A3C-9C25-AF38BAD1D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4A604C-970E-4974-81CB-94255814ED4E}"/>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6" name="Footer Placeholder 5">
            <a:extLst>
              <a:ext uri="{FF2B5EF4-FFF2-40B4-BE49-F238E27FC236}">
                <a16:creationId xmlns:a16="http://schemas.microsoft.com/office/drawing/2014/main" id="{C6306628-FE98-415E-B7D5-C28DCC0224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0C1FA4-B39C-4477-89B4-2FC5E07E1C7D}"/>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4163213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C0F0B-0453-4081-AC76-5043D56953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995CAF-C1FC-4E91-8516-B2430F34CC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CF097-E653-4C7C-A505-460BA986F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607498-DFFD-473D-AD08-B03060C4D040}"/>
              </a:ext>
            </a:extLst>
          </p:cNvPr>
          <p:cNvSpPr>
            <a:spLocks noGrp="1"/>
          </p:cNvSpPr>
          <p:nvPr>
            <p:ph type="dt" sz="half" idx="10"/>
          </p:nvPr>
        </p:nvSpPr>
        <p:spPr/>
        <p:txBody>
          <a:bodyPr/>
          <a:lstStyle/>
          <a:p>
            <a:fld id="{AF81E5B4-5F4D-49A7-B0C8-095DE5E9FBED}" type="datetimeFigureOut">
              <a:rPr lang="en-GB" smtClean="0"/>
              <a:t>09/06/2021</a:t>
            </a:fld>
            <a:endParaRPr lang="en-GB"/>
          </a:p>
        </p:txBody>
      </p:sp>
      <p:sp>
        <p:nvSpPr>
          <p:cNvPr id="6" name="Footer Placeholder 5">
            <a:extLst>
              <a:ext uri="{FF2B5EF4-FFF2-40B4-BE49-F238E27FC236}">
                <a16:creationId xmlns:a16="http://schemas.microsoft.com/office/drawing/2014/main" id="{AD4283D3-F9AE-48BF-9188-797F181CC0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9E1AE9-2A1E-466C-AF74-10A4AA81C2D6}"/>
              </a:ext>
            </a:extLst>
          </p:cNvPr>
          <p:cNvSpPr>
            <a:spLocks noGrp="1"/>
          </p:cNvSpPr>
          <p:nvPr>
            <p:ph type="sldNum" sz="quarter" idx="12"/>
          </p:nvPr>
        </p:nvSpPr>
        <p:spPr/>
        <p:txBody>
          <a:bodyPr/>
          <a:lstStyle/>
          <a:p>
            <a:fld id="{BE9CC2DC-D9AB-4A82-BAED-748D3B9BC33C}" type="slidenum">
              <a:rPr lang="en-GB" smtClean="0"/>
              <a:t>‹#›</a:t>
            </a:fld>
            <a:endParaRPr lang="en-GB"/>
          </a:p>
        </p:txBody>
      </p:sp>
    </p:spTree>
    <p:extLst>
      <p:ext uri="{BB962C8B-B14F-4D97-AF65-F5344CB8AC3E}">
        <p14:creationId xmlns:p14="http://schemas.microsoft.com/office/powerpoint/2010/main" val="128161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89A334-7342-4A59-9A27-86044D90D2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AD0D12-9250-4557-A0B2-657DBCEE3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52B8ED-D51F-4409-AF72-E4B0C06CC1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1E5B4-5F4D-49A7-B0C8-095DE5E9FBED}" type="datetimeFigureOut">
              <a:rPr lang="en-GB" smtClean="0"/>
              <a:t>09/06/2021</a:t>
            </a:fld>
            <a:endParaRPr lang="en-GB"/>
          </a:p>
        </p:txBody>
      </p:sp>
      <p:sp>
        <p:nvSpPr>
          <p:cNvPr id="5" name="Footer Placeholder 4">
            <a:extLst>
              <a:ext uri="{FF2B5EF4-FFF2-40B4-BE49-F238E27FC236}">
                <a16:creationId xmlns:a16="http://schemas.microsoft.com/office/drawing/2014/main" id="{37D439C2-F3CF-4EF6-8595-8E4FCAA91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82C771C-BB48-4D11-8BE1-FFAF7A3436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CC2DC-D9AB-4A82-BAED-748D3B9BC33C}" type="slidenum">
              <a:rPr lang="en-GB" smtClean="0"/>
              <a:t>‹#›</a:t>
            </a:fld>
            <a:endParaRPr lang="en-GB"/>
          </a:p>
        </p:txBody>
      </p:sp>
    </p:spTree>
    <p:extLst>
      <p:ext uri="{BB962C8B-B14F-4D97-AF65-F5344CB8AC3E}">
        <p14:creationId xmlns:p14="http://schemas.microsoft.com/office/powerpoint/2010/main" val="3463687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DE71-4797-49EB-869D-BEB81DD687FD}"/>
              </a:ext>
            </a:extLst>
          </p:cNvPr>
          <p:cNvSpPr>
            <a:spLocks noGrp="1"/>
          </p:cNvSpPr>
          <p:nvPr>
            <p:ph type="ctrTitle"/>
          </p:nvPr>
        </p:nvSpPr>
        <p:spPr/>
        <p:txBody>
          <a:bodyPr/>
          <a:lstStyle/>
          <a:p>
            <a:r>
              <a:rPr lang="en-GB" b="1" dirty="0">
                <a:solidFill>
                  <a:schemeClr val="accent1"/>
                </a:solidFill>
              </a:rPr>
              <a:t>High Needs Funding Review</a:t>
            </a:r>
          </a:p>
        </p:txBody>
      </p:sp>
      <p:sp>
        <p:nvSpPr>
          <p:cNvPr id="3" name="Subtitle 2">
            <a:extLst>
              <a:ext uri="{FF2B5EF4-FFF2-40B4-BE49-F238E27FC236}">
                <a16:creationId xmlns:a16="http://schemas.microsoft.com/office/drawing/2014/main" id="{8B0F75DA-4632-4D78-AEDD-CB29CFDB9DB2}"/>
              </a:ext>
            </a:extLst>
          </p:cNvPr>
          <p:cNvSpPr>
            <a:spLocks noGrp="1"/>
          </p:cNvSpPr>
          <p:nvPr>
            <p:ph type="subTitle" idx="1"/>
          </p:nvPr>
        </p:nvSpPr>
        <p:spPr>
          <a:xfrm>
            <a:off x="1524000" y="3897872"/>
            <a:ext cx="9144000" cy="1709551"/>
          </a:xfrm>
        </p:spPr>
        <p:txBody>
          <a:bodyPr/>
          <a:lstStyle/>
          <a:p>
            <a:r>
              <a:rPr lang="en-GB" b="1" dirty="0">
                <a:solidFill>
                  <a:srgbClr val="FF0000"/>
                </a:solidFill>
              </a:rPr>
              <a:t>Item 6: Appendix B – Background to the High Needs Funding Review</a:t>
            </a:r>
          </a:p>
        </p:txBody>
      </p:sp>
    </p:spTree>
    <p:extLst>
      <p:ext uri="{BB962C8B-B14F-4D97-AF65-F5344CB8AC3E}">
        <p14:creationId xmlns:p14="http://schemas.microsoft.com/office/powerpoint/2010/main" val="1939829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C93A-2AD3-4C30-ABE8-AC31F51CC6B0}"/>
              </a:ext>
            </a:extLst>
          </p:cNvPr>
          <p:cNvSpPr>
            <a:spLocks noGrp="1"/>
          </p:cNvSpPr>
          <p:nvPr>
            <p:ph type="title"/>
          </p:nvPr>
        </p:nvSpPr>
        <p:spPr/>
        <p:txBody>
          <a:bodyPr/>
          <a:lstStyle/>
          <a:p>
            <a:pPr algn="ctr"/>
            <a:r>
              <a:rPr lang="en-GB" b="1" dirty="0">
                <a:solidFill>
                  <a:schemeClr val="accent1"/>
                </a:solidFill>
              </a:rPr>
              <a:t>HNF Review - Objectives</a:t>
            </a:r>
          </a:p>
        </p:txBody>
      </p:sp>
      <p:sp>
        <p:nvSpPr>
          <p:cNvPr id="3" name="Content Placeholder 2">
            <a:extLst>
              <a:ext uri="{FF2B5EF4-FFF2-40B4-BE49-F238E27FC236}">
                <a16:creationId xmlns:a16="http://schemas.microsoft.com/office/drawing/2014/main" id="{D7A28C2E-A687-4B18-BA24-988CD4F9ECCD}"/>
              </a:ext>
            </a:extLst>
          </p:cNvPr>
          <p:cNvSpPr>
            <a:spLocks noGrp="1"/>
          </p:cNvSpPr>
          <p:nvPr>
            <p:ph sz="half" idx="1"/>
          </p:nvPr>
        </p:nvSpPr>
        <p:spPr>
          <a:xfrm>
            <a:off x="838200" y="1440613"/>
            <a:ext cx="5181600" cy="5052261"/>
          </a:xfrm>
        </p:spPr>
        <p:txBody>
          <a:bodyPr>
            <a:normAutofit fontScale="62500" lnSpcReduction="20000"/>
          </a:bodyPr>
          <a:lstStyle/>
          <a:p>
            <a:pPr marL="0" indent="0">
              <a:buNone/>
            </a:pPr>
            <a:r>
              <a:rPr lang="en-GB" b="1" dirty="0">
                <a:solidFill>
                  <a:schemeClr val="accent1"/>
                </a:solidFill>
              </a:rPr>
              <a:t>Objectives</a:t>
            </a:r>
            <a:r>
              <a:rPr lang="en-GB" dirty="0"/>
              <a:t>:</a:t>
            </a:r>
          </a:p>
          <a:p>
            <a:r>
              <a:rPr lang="en-GB" dirty="0"/>
              <a:t>Aligns with wider SEN Strategy and wider offer</a:t>
            </a:r>
          </a:p>
          <a:p>
            <a:r>
              <a:rPr lang="en-GB" dirty="0"/>
              <a:t>Develop a HNF system that supports inclusive practices in mainstream schools and complements other services</a:t>
            </a:r>
          </a:p>
          <a:p>
            <a:r>
              <a:rPr lang="en-GB" dirty="0"/>
              <a:t>Funding is allocated to support successful outcomes for children with SEN </a:t>
            </a:r>
          </a:p>
          <a:p>
            <a:r>
              <a:rPr lang="en-GB" dirty="0"/>
              <a:t>Increased flexibility for schools to meet needs: greater accountability</a:t>
            </a:r>
          </a:p>
          <a:p>
            <a:r>
              <a:rPr lang="en-GB" dirty="0"/>
              <a:t>Effective HNF system which is both transparent and accessible</a:t>
            </a:r>
          </a:p>
          <a:p>
            <a:r>
              <a:rPr lang="en-GB" dirty="0"/>
              <a:t>Funding is allocated equitably across all schools dependent on the needs of the child</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Content Placeholder 3">
            <a:extLst>
              <a:ext uri="{FF2B5EF4-FFF2-40B4-BE49-F238E27FC236}">
                <a16:creationId xmlns:a16="http://schemas.microsoft.com/office/drawing/2014/main" id="{633D848B-5851-4E82-984B-21EBC597BF6B}"/>
              </a:ext>
            </a:extLst>
          </p:cNvPr>
          <p:cNvSpPr>
            <a:spLocks noGrp="1"/>
          </p:cNvSpPr>
          <p:nvPr>
            <p:ph sz="half" idx="2"/>
          </p:nvPr>
        </p:nvSpPr>
        <p:spPr>
          <a:xfrm>
            <a:off x="6096000" y="1440614"/>
            <a:ext cx="5181600" cy="5417385"/>
          </a:xfrm>
        </p:spPr>
        <p:txBody>
          <a:bodyPr>
            <a:normAutofit fontScale="62500" lnSpcReduction="20000"/>
          </a:bodyPr>
          <a:lstStyle/>
          <a:p>
            <a:pPr marL="0" indent="0">
              <a:buNone/>
            </a:pPr>
            <a:r>
              <a:rPr lang="en-GB" b="1" dirty="0">
                <a:solidFill>
                  <a:schemeClr val="accent1"/>
                </a:solidFill>
              </a:rPr>
              <a:t>Scope</a:t>
            </a:r>
            <a:r>
              <a:rPr lang="en-GB" dirty="0"/>
              <a:t>:</a:t>
            </a:r>
          </a:p>
          <a:p>
            <a:pPr marL="514350" indent="-514350">
              <a:buAutoNum type="arabicPeriod"/>
            </a:pPr>
            <a:r>
              <a:rPr lang="en-GB" dirty="0"/>
              <a:t>Review the system of HNF in Kent and propose alternative options to funding High Needs in </a:t>
            </a:r>
            <a:r>
              <a:rPr lang="en-GB" b="1" dirty="0"/>
              <a:t>mainstream schools</a:t>
            </a:r>
            <a:r>
              <a:rPr lang="en-GB" dirty="0"/>
              <a:t>: </a:t>
            </a:r>
          </a:p>
          <a:p>
            <a:pPr marL="0" indent="0">
              <a:buNone/>
            </a:pPr>
            <a:r>
              <a:rPr lang="en-GB" dirty="0"/>
              <a:t>	- review and consider options to 	improve the current system</a:t>
            </a:r>
          </a:p>
          <a:p>
            <a:pPr marL="0" indent="0">
              <a:buNone/>
            </a:pPr>
            <a:r>
              <a:rPr lang="en-GB" dirty="0"/>
              <a:t>	- explore and develop the use of a 	banding 	system in Kent and 	appropriate funding levels 	</a:t>
            </a:r>
          </a:p>
          <a:p>
            <a:pPr marL="514350" indent="-514350">
              <a:buAutoNum type="arabicPeriod"/>
            </a:pPr>
            <a:r>
              <a:rPr lang="en-GB" dirty="0"/>
              <a:t>Recommend whether HN funding should be limited to children with an EHCP</a:t>
            </a:r>
          </a:p>
          <a:p>
            <a:pPr marL="514350" indent="-514350">
              <a:buAutoNum type="arabicPeriod"/>
            </a:pPr>
            <a:r>
              <a:rPr lang="en-GB" dirty="0"/>
              <a:t>Review the application of additional funding to mainstream schools and make recommendations</a:t>
            </a:r>
          </a:p>
          <a:p>
            <a:pPr marL="514350" indent="-514350">
              <a:buAutoNum type="arabicPeriod"/>
            </a:pPr>
            <a:r>
              <a:rPr lang="en-GB" dirty="0"/>
              <a:t>Explore mechanisms for distributing funding including use of locality based resources</a:t>
            </a:r>
          </a:p>
          <a:p>
            <a:pPr marL="514350" indent="-514350">
              <a:buAutoNum type="arabicPeriod"/>
            </a:pPr>
            <a:r>
              <a:rPr lang="en-GB" dirty="0"/>
              <a:t>Plan and implement agreed recommendations </a:t>
            </a:r>
          </a:p>
          <a:p>
            <a:pPr marL="514350" indent="-514350">
              <a:buAutoNum type="arabicPeriod"/>
            </a:pPr>
            <a:r>
              <a:rPr lang="en-GB" dirty="0"/>
              <a:t>Application of the proposed system to other providers including Early Years, Post 16.</a:t>
            </a:r>
          </a:p>
          <a:p>
            <a:pPr marL="514350" indent="-514350">
              <a:buAutoNum type="arabicPeriod"/>
            </a:pPr>
            <a:endParaRPr lang="en-GB" dirty="0"/>
          </a:p>
          <a:p>
            <a:pPr marL="0" indent="0">
              <a:buNone/>
            </a:pPr>
            <a:endParaRPr lang="en-GB" dirty="0"/>
          </a:p>
        </p:txBody>
      </p:sp>
    </p:spTree>
    <p:extLst>
      <p:ext uri="{BB962C8B-B14F-4D97-AF65-F5344CB8AC3E}">
        <p14:creationId xmlns:p14="http://schemas.microsoft.com/office/powerpoint/2010/main" val="2131509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DFFAF-C888-4A5A-B805-2CEC15693991}"/>
              </a:ext>
            </a:extLst>
          </p:cNvPr>
          <p:cNvSpPr>
            <a:spLocks noGrp="1"/>
          </p:cNvSpPr>
          <p:nvPr>
            <p:ph type="title"/>
          </p:nvPr>
        </p:nvSpPr>
        <p:spPr>
          <a:xfrm>
            <a:off x="838200" y="-102443"/>
            <a:ext cx="10515600" cy="1325563"/>
          </a:xfrm>
        </p:spPr>
        <p:txBody>
          <a:bodyPr/>
          <a:lstStyle/>
          <a:p>
            <a:pPr algn="ctr"/>
            <a:r>
              <a:rPr lang="en-GB" b="1" dirty="0">
                <a:solidFill>
                  <a:schemeClr val="accent1"/>
                </a:solidFill>
              </a:rPr>
              <a:t>HNF Review – Timeline / Milestones</a:t>
            </a:r>
          </a:p>
        </p:txBody>
      </p:sp>
      <p:graphicFrame>
        <p:nvGraphicFramePr>
          <p:cNvPr id="5" name="Content Placeholder 4">
            <a:extLst>
              <a:ext uri="{FF2B5EF4-FFF2-40B4-BE49-F238E27FC236}">
                <a16:creationId xmlns:a16="http://schemas.microsoft.com/office/drawing/2014/main" id="{5463AC70-719B-4D38-BC61-39C6C8CF6217}"/>
              </a:ext>
            </a:extLst>
          </p:cNvPr>
          <p:cNvGraphicFramePr>
            <a:graphicFrameLocks noGrp="1"/>
          </p:cNvGraphicFramePr>
          <p:nvPr>
            <p:ph sz="half" idx="2"/>
            <p:extLst>
              <p:ext uri="{D42A27DB-BD31-4B8C-83A1-F6EECF244321}">
                <p14:modId xmlns:p14="http://schemas.microsoft.com/office/powerpoint/2010/main" val="2539122700"/>
              </p:ext>
            </p:extLst>
          </p:nvPr>
        </p:nvGraphicFramePr>
        <p:xfrm>
          <a:off x="340659" y="1381872"/>
          <a:ext cx="11510682" cy="4803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4">
            <a:extLst>
              <a:ext uri="{FF2B5EF4-FFF2-40B4-BE49-F238E27FC236}">
                <a16:creationId xmlns:a16="http://schemas.microsoft.com/office/drawing/2014/main" id="{3EBDDCB9-5EC4-4904-8C9F-8C1A8B99DA47}"/>
              </a:ext>
            </a:extLst>
          </p:cNvPr>
          <p:cNvGraphicFramePr>
            <a:graphicFrameLocks/>
          </p:cNvGraphicFramePr>
          <p:nvPr>
            <p:extLst>
              <p:ext uri="{D42A27DB-BD31-4B8C-83A1-F6EECF244321}">
                <p14:modId xmlns:p14="http://schemas.microsoft.com/office/powerpoint/2010/main" val="717021386"/>
              </p:ext>
            </p:extLst>
          </p:nvPr>
        </p:nvGraphicFramePr>
        <p:xfrm>
          <a:off x="448235" y="2643842"/>
          <a:ext cx="11510682" cy="38490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Arrow: Down 8">
            <a:extLst>
              <a:ext uri="{FF2B5EF4-FFF2-40B4-BE49-F238E27FC236}">
                <a16:creationId xmlns:a16="http://schemas.microsoft.com/office/drawing/2014/main" id="{C50C2F5D-3E62-43F7-8C6B-FA8287F4DFDD}"/>
              </a:ext>
            </a:extLst>
          </p:cNvPr>
          <p:cNvSpPr/>
          <p:nvPr/>
        </p:nvSpPr>
        <p:spPr>
          <a:xfrm>
            <a:off x="2904565" y="2380129"/>
            <a:ext cx="793376" cy="8740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3595D9E0-6F97-4C6D-B53B-91B0D7A6FF1D}"/>
              </a:ext>
            </a:extLst>
          </p:cNvPr>
          <p:cNvSpPr txBox="1"/>
          <p:nvPr/>
        </p:nvSpPr>
        <p:spPr>
          <a:xfrm>
            <a:off x="1465729" y="1354977"/>
            <a:ext cx="4061012" cy="923330"/>
          </a:xfrm>
          <a:prstGeom prst="rect">
            <a:avLst/>
          </a:prstGeom>
          <a:noFill/>
          <a:ln>
            <a:solidFill>
              <a:srgbClr val="0070C0"/>
            </a:solidFill>
          </a:ln>
        </p:spPr>
        <p:txBody>
          <a:bodyPr wrap="square" rtlCol="0">
            <a:spAutoFit/>
          </a:bodyPr>
          <a:lstStyle/>
          <a:p>
            <a:pPr algn="ctr"/>
            <a:r>
              <a:rPr lang="en-GB" dirty="0"/>
              <a:t>Recommendations are dependent on agreement of the whole system approach to SEND in Kent</a:t>
            </a:r>
          </a:p>
        </p:txBody>
      </p:sp>
      <p:sp>
        <p:nvSpPr>
          <p:cNvPr id="11" name="TextBox 10">
            <a:extLst>
              <a:ext uri="{FF2B5EF4-FFF2-40B4-BE49-F238E27FC236}">
                <a16:creationId xmlns:a16="http://schemas.microsoft.com/office/drawing/2014/main" id="{ACCE4E98-3954-46AC-B509-46093F54371E}"/>
              </a:ext>
            </a:extLst>
          </p:cNvPr>
          <p:cNvSpPr txBox="1"/>
          <p:nvPr/>
        </p:nvSpPr>
        <p:spPr>
          <a:xfrm>
            <a:off x="6154271" y="1184845"/>
            <a:ext cx="3886200" cy="1754326"/>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GB" dirty="0"/>
              <a:t>The mechanism for issuing HNF can be agreed independently of other SEND projects</a:t>
            </a:r>
          </a:p>
          <a:p>
            <a:pPr marL="285750" indent="-285750">
              <a:buFont typeface="Arial" panose="020B0604020202020204" pitchFamily="34" charset="0"/>
              <a:buChar char="•"/>
            </a:pPr>
            <a:r>
              <a:rPr lang="en-GB" dirty="0"/>
              <a:t>The funding allocations are dependent on the outcome of other inclusion related activities</a:t>
            </a:r>
          </a:p>
        </p:txBody>
      </p:sp>
      <p:cxnSp>
        <p:nvCxnSpPr>
          <p:cNvPr id="13" name="Straight Arrow Connector 12">
            <a:extLst>
              <a:ext uri="{FF2B5EF4-FFF2-40B4-BE49-F238E27FC236}">
                <a16:creationId xmlns:a16="http://schemas.microsoft.com/office/drawing/2014/main" id="{21ECFCF9-CDF6-4D1E-B272-C4875F388730}"/>
              </a:ext>
            </a:extLst>
          </p:cNvPr>
          <p:cNvCxnSpPr/>
          <p:nvPr/>
        </p:nvCxnSpPr>
        <p:spPr>
          <a:xfrm>
            <a:off x="5338482" y="2043953"/>
            <a:ext cx="9816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60898F7A-8369-4040-B85D-B3CE2908FDAE}"/>
              </a:ext>
            </a:extLst>
          </p:cNvPr>
          <p:cNvSpPr/>
          <p:nvPr/>
        </p:nvSpPr>
        <p:spPr>
          <a:xfrm rot="16200000">
            <a:off x="10730753" y="4935071"/>
            <a:ext cx="623047" cy="5410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BA5F5E82-767A-4CB8-A591-5D38D7103601}"/>
              </a:ext>
            </a:extLst>
          </p:cNvPr>
          <p:cNvSpPr txBox="1"/>
          <p:nvPr/>
        </p:nvSpPr>
        <p:spPr>
          <a:xfrm>
            <a:off x="10040471" y="5705383"/>
            <a:ext cx="2026022" cy="369332"/>
          </a:xfrm>
          <a:prstGeom prst="rect">
            <a:avLst/>
          </a:prstGeom>
          <a:noFill/>
          <a:ln>
            <a:solidFill>
              <a:schemeClr val="accent1"/>
            </a:solidFill>
          </a:ln>
        </p:spPr>
        <p:txBody>
          <a:bodyPr wrap="square" rtlCol="0">
            <a:spAutoFit/>
          </a:bodyPr>
          <a:lstStyle/>
          <a:p>
            <a:pPr algn="ctr"/>
            <a:r>
              <a:rPr lang="en-GB" dirty="0"/>
              <a:t>To be determined</a:t>
            </a:r>
          </a:p>
        </p:txBody>
      </p:sp>
      <p:sp>
        <p:nvSpPr>
          <p:cNvPr id="6" name="Arrow: Bent-Up 5">
            <a:extLst>
              <a:ext uri="{FF2B5EF4-FFF2-40B4-BE49-F238E27FC236}">
                <a16:creationId xmlns:a16="http://schemas.microsoft.com/office/drawing/2014/main" id="{55091491-D4BA-4638-AC04-6D7219A7EC7E}"/>
              </a:ext>
            </a:extLst>
          </p:cNvPr>
          <p:cNvSpPr/>
          <p:nvPr/>
        </p:nvSpPr>
        <p:spPr>
          <a:xfrm rot="5400000">
            <a:off x="411090" y="5043278"/>
            <a:ext cx="936207" cy="67618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4756EC94-94B8-431A-961F-01BC979C8D5D}"/>
              </a:ext>
            </a:extLst>
          </p:cNvPr>
          <p:cNvSpPr txBox="1"/>
          <p:nvPr/>
        </p:nvSpPr>
        <p:spPr>
          <a:xfrm>
            <a:off x="1465729" y="5109882"/>
            <a:ext cx="1586753" cy="1200329"/>
          </a:xfrm>
          <a:prstGeom prst="rect">
            <a:avLst/>
          </a:prstGeom>
          <a:noFill/>
          <a:ln>
            <a:solidFill>
              <a:schemeClr val="accent1"/>
            </a:solidFill>
          </a:ln>
        </p:spPr>
        <p:txBody>
          <a:bodyPr wrap="square" rtlCol="0">
            <a:spAutoFit/>
          </a:bodyPr>
          <a:lstStyle/>
          <a:p>
            <a:r>
              <a:rPr lang="en-GB" dirty="0"/>
              <a:t>Explore application of a banding system in Kent</a:t>
            </a:r>
          </a:p>
        </p:txBody>
      </p:sp>
      <p:sp>
        <p:nvSpPr>
          <p:cNvPr id="14" name="TextBox 13">
            <a:extLst>
              <a:ext uri="{FF2B5EF4-FFF2-40B4-BE49-F238E27FC236}">
                <a16:creationId xmlns:a16="http://schemas.microsoft.com/office/drawing/2014/main" id="{862674BD-78C4-4A60-83BC-C3BCF2FA9EDA}"/>
              </a:ext>
            </a:extLst>
          </p:cNvPr>
          <p:cNvSpPr txBox="1"/>
          <p:nvPr/>
        </p:nvSpPr>
        <p:spPr>
          <a:xfrm>
            <a:off x="3196873" y="5126506"/>
            <a:ext cx="1586753" cy="1200329"/>
          </a:xfrm>
          <a:prstGeom prst="rect">
            <a:avLst/>
          </a:prstGeom>
          <a:noFill/>
          <a:ln>
            <a:solidFill>
              <a:schemeClr val="accent1"/>
            </a:solidFill>
          </a:ln>
        </p:spPr>
        <p:txBody>
          <a:bodyPr wrap="square" rtlCol="0">
            <a:spAutoFit/>
          </a:bodyPr>
          <a:lstStyle/>
          <a:p>
            <a:r>
              <a:rPr lang="en-GB" dirty="0"/>
              <a:t>How could the existing HNF system be improved?</a:t>
            </a:r>
          </a:p>
        </p:txBody>
      </p:sp>
      <p:sp>
        <p:nvSpPr>
          <p:cNvPr id="15" name="TextBox 14">
            <a:extLst>
              <a:ext uri="{FF2B5EF4-FFF2-40B4-BE49-F238E27FC236}">
                <a16:creationId xmlns:a16="http://schemas.microsoft.com/office/drawing/2014/main" id="{2F5DFA00-C13A-46CA-A78C-1FF5F53D1822}"/>
              </a:ext>
            </a:extLst>
          </p:cNvPr>
          <p:cNvSpPr txBox="1"/>
          <p:nvPr/>
        </p:nvSpPr>
        <p:spPr>
          <a:xfrm>
            <a:off x="4928018" y="5144070"/>
            <a:ext cx="1586753" cy="1200329"/>
          </a:xfrm>
          <a:prstGeom prst="rect">
            <a:avLst/>
          </a:prstGeom>
          <a:noFill/>
          <a:ln>
            <a:solidFill>
              <a:schemeClr val="accent1"/>
            </a:solidFill>
          </a:ln>
        </p:spPr>
        <p:txBody>
          <a:bodyPr wrap="square" rtlCol="0">
            <a:spAutoFit/>
          </a:bodyPr>
          <a:lstStyle/>
          <a:p>
            <a:r>
              <a:rPr lang="en-GB" dirty="0"/>
              <a:t>HNF for children without an EHCP</a:t>
            </a:r>
          </a:p>
        </p:txBody>
      </p:sp>
      <p:sp>
        <p:nvSpPr>
          <p:cNvPr id="16" name="TextBox 15">
            <a:extLst>
              <a:ext uri="{FF2B5EF4-FFF2-40B4-BE49-F238E27FC236}">
                <a16:creationId xmlns:a16="http://schemas.microsoft.com/office/drawing/2014/main" id="{2CE0B259-0B31-40EA-AF66-10EFCE2BA166}"/>
              </a:ext>
            </a:extLst>
          </p:cNvPr>
          <p:cNvSpPr txBox="1"/>
          <p:nvPr/>
        </p:nvSpPr>
        <p:spPr>
          <a:xfrm>
            <a:off x="6669411" y="5144070"/>
            <a:ext cx="1385377" cy="1200329"/>
          </a:xfrm>
          <a:prstGeom prst="rect">
            <a:avLst/>
          </a:prstGeom>
          <a:noFill/>
          <a:ln>
            <a:solidFill>
              <a:schemeClr val="accent1"/>
            </a:solidFill>
          </a:ln>
        </p:spPr>
        <p:txBody>
          <a:bodyPr wrap="square" rtlCol="0">
            <a:spAutoFit/>
          </a:bodyPr>
          <a:lstStyle/>
          <a:p>
            <a:r>
              <a:rPr lang="en-GB" dirty="0"/>
              <a:t>Schools with high incidence of SEND</a:t>
            </a:r>
          </a:p>
        </p:txBody>
      </p:sp>
      <p:sp>
        <p:nvSpPr>
          <p:cNvPr id="18" name="Arrow: Left-Right 17">
            <a:extLst>
              <a:ext uri="{FF2B5EF4-FFF2-40B4-BE49-F238E27FC236}">
                <a16:creationId xmlns:a16="http://schemas.microsoft.com/office/drawing/2014/main" id="{793AEFE0-8717-4080-AF86-F16E83B0E3BD}"/>
              </a:ext>
            </a:extLst>
          </p:cNvPr>
          <p:cNvSpPr/>
          <p:nvPr/>
        </p:nvSpPr>
        <p:spPr>
          <a:xfrm>
            <a:off x="1465728" y="6344400"/>
            <a:ext cx="6589059" cy="513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Affordable and Reasonable Funding Levels </a:t>
            </a:r>
          </a:p>
        </p:txBody>
      </p:sp>
    </p:spTree>
    <p:extLst>
      <p:ext uri="{BB962C8B-B14F-4D97-AF65-F5344CB8AC3E}">
        <p14:creationId xmlns:p14="http://schemas.microsoft.com/office/powerpoint/2010/main" val="1903167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DFFAF-C888-4A5A-B805-2CEC15693991}"/>
              </a:ext>
            </a:extLst>
          </p:cNvPr>
          <p:cNvSpPr>
            <a:spLocks noGrp="1"/>
          </p:cNvSpPr>
          <p:nvPr>
            <p:ph type="title"/>
          </p:nvPr>
        </p:nvSpPr>
        <p:spPr>
          <a:xfrm>
            <a:off x="631817" y="192141"/>
            <a:ext cx="10515600" cy="1325563"/>
          </a:xfrm>
        </p:spPr>
        <p:txBody>
          <a:bodyPr/>
          <a:lstStyle/>
          <a:p>
            <a:pPr algn="ctr"/>
            <a:r>
              <a:rPr lang="en-GB" b="1" dirty="0">
                <a:solidFill>
                  <a:schemeClr val="accent1"/>
                </a:solidFill>
              </a:rPr>
              <a:t>HNF Review – Key Groups and Next Steps</a:t>
            </a:r>
          </a:p>
        </p:txBody>
      </p:sp>
      <p:sp>
        <p:nvSpPr>
          <p:cNvPr id="20" name="TextBox 19">
            <a:extLst>
              <a:ext uri="{FF2B5EF4-FFF2-40B4-BE49-F238E27FC236}">
                <a16:creationId xmlns:a16="http://schemas.microsoft.com/office/drawing/2014/main" id="{79BE4929-9D3C-45DD-B231-8BA64311C3D5}"/>
              </a:ext>
            </a:extLst>
          </p:cNvPr>
          <p:cNvSpPr txBox="1"/>
          <p:nvPr/>
        </p:nvSpPr>
        <p:spPr>
          <a:xfrm>
            <a:off x="197463" y="1208358"/>
            <a:ext cx="5263619" cy="3693319"/>
          </a:xfrm>
          <a:prstGeom prst="rect">
            <a:avLst/>
          </a:prstGeom>
          <a:noFill/>
          <a:ln>
            <a:solidFill>
              <a:schemeClr val="accent1"/>
            </a:solidFill>
          </a:ln>
        </p:spPr>
        <p:txBody>
          <a:bodyPr wrap="square" rtlCol="0">
            <a:spAutoFit/>
          </a:bodyPr>
          <a:lstStyle/>
          <a:p>
            <a:r>
              <a:rPr lang="en-GB" b="1" dirty="0">
                <a:solidFill>
                  <a:schemeClr val="accent1"/>
                </a:solidFill>
              </a:rPr>
              <a:t>HNF Working Group:</a:t>
            </a:r>
          </a:p>
          <a:p>
            <a:r>
              <a:rPr lang="en-GB" u="sng" dirty="0"/>
              <a:t>Roles &amp; Responsibilities</a:t>
            </a:r>
            <a:r>
              <a:rPr lang="en-GB" dirty="0"/>
              <a:t>:  </a:t>
            </a:r>
          </a:p>
          <a:p>
            <a:pPr marL="285750" indent="-285750">
              <a:buFont typeface="Arial" panose="020B0604020202020204" pitchFamily="34" charset="0"/>
              <a:buChar char="•"/>
            </a:pPr>
            <a:r>
              <a:rPr lang="en-GB" dirty="0"/>
              <a:t>Oversight and ensuring it meets strategic objectives</a:t>
            </a:r>
          </a:p>
          <a:p>
            <a:pPr marL="285750" indent="-285750">
              <a:buFont typeface="Arial" panose="020B0604020202020204" pitchFamily="34" charset="0"/>
              <a:buChar char="•"/>
            </a:pPr>
            <a:r>
              <a:rPr lang="en-GB" dirty="0"/>
              <a:t>Operational perspective</a:t>
            </a:r>
          </a:p>
          <a:p>
            <a:pPr marL="285750" indent="-285750">
              <a:buFont typeface="Arial" panose="020B0604020202020204" pitchFamily="34" charset="0"/>
              <a:buChar char="•"/>
            </a:pPr>
            <a:r>
              <a:rPr lang="en-GB" dirty="0"/>
              <a:t>Draw on experiences from OLAs</a:t>
            </a:r>
          </a:p>
          <a:p>
            <a:pPr marL="285750" indent="-285750">
              <a:buFont typeface="Arial" panose="020B0604020202020204" pitchFamily="34" charset="0"/>
              <a:buChar char="•"/>
            </a:pPr>
            <a:r>
              <a:rPr lang="en-GB" dirty="0"/>
              <a:t>Identification of blockers and provide solutions</a:t>
            </a:r>
          </a:p>
          <a:p>
            <a:pPr marL="285750" indent="-285750">
              <a:buFont typeface="Arial" panose="020B0604020202020204" pitchFamily="34" charset="0"/>
              <a:buChar char="•"/>
            </a:pPr>
            <a:r>
              <a:rPr lang="en-GB" dirty="0"/>
              <a:t>Ensure it aligns and complements wider SEN offer</a:t>
            </a:r>
          </a:p>
          <a:p>
            <a:r>
              <a:rPr lang="en-GB" u="sng" dirty="0"/>
              <a:t>Membership</a:t>
            </a:r>
            <a:r>
              <a:rPr lang="en-GB" dirty="0"/>
              <a:t>: Louise Hickman (Head of SEN); Dan Jones (Head of Educational Psychology); Teri Rutherford (Senior SEN PEO); Marisa White (AEO); Celia Buxton (AEO, Inclusion lead); Commissioning Representation - Sholeh Soleimanifar (Commissioning STLS lead); Schools Finance</a:t>
            </a:r>
          </a:p>
        </p:txBody>
      </p:sp>
      <p:sp>
        <p:nvSpPr>
          <p:cNvPr id="24" name="TextBox 23">
            <a:extLst>
              <a:ext uri="{FF2B5EF4-FFF2-40B4-BE49-F238E27FC236}">
                <a16:creationId xmlns:a16="http://schemas.microsoft.com/office/drawing/2014/main" id="{5A1AC2F7-035E-42C6-9A42-FCC969BDA1E5}"/>
              </a:ext>
            </a:extLst>
          </p:cNvPr>
          <p:cNvSpPr txBox="1"/>
          <p:nvPr/>
        </p:nvSpPr>
        <p:spPr>
          <a:xfrm>
            <a:off x="6003235" y="1208358"/>
            <a:ext cx="5256528" cy="4801314"/>
          </a:xfrm>
          <a:prstGeom prst="rect">
            <a:avLst/>
          </a:prstGeom>
          <a:noFill/>
          <a:ln>
            <a:solidFill>
              <a:schemeClr val="accent1"/>
            </a:solidFill>
          </a:ln>
        </p:spPr>
        <p:txBody>
          <a:bodyPr wrap="square" rtlCol="0">
            <a:spAutoFit/>
          </a:bodyPr>
          <a:lstStyle/>
          <a:p>
            <a:r>
              <a:rPr lang="en-GB" b="1" dirty="0">
                <a:solidFill>
                  <a:schemeClr val="accent1"/>
                </a:solidFill>
              </a:rPr>
              <a:t>HNF Schools Advisory Group:</a:t>
            </a:r>
          </a:p>
          <a:p>
            <a:r>
              <a:rPr lang="en-GB" u="sng" dirty="0"/>
              <a:t>Roles &amp; Responsibilities</a:t>
            </a:r>
            <a:r>
              <a:rPr lang="en-GB" dirty="0"/>
              <a:t>: </a:t>
            </a:r>
          </a:p>
          <a:p>
            <a:pPr marL="285750" indent="-285750">
              <a:buFont typeface="Arial" panose="020B0604020202020204" pitchFamily="34" charset="0"/>
              <a:buChar char="•"/>
            </a:pPr>
            <a:r>
              <a:rPr lang="en-GB" dirty="0"/>
              <a:t>Explore future operation of high needs funding for mainstream schools</a:t>
            </a:r>
          </a:p>
          <a:p>
            <a:pPr marL="285750" indent="-285750">
              <a:buFont typeface="Arial" panose="020B0604020202020204" pitchFamily="34" charset="0"/>
              <a:buChar char="•"/>
            </a:pPr>
            <a:r>
              <a:rPr lang="en-GB" dirty="0"/>
              <a:t>Feedback on banding system approach</a:t>
            </a:r>
          </a:p>
          <a:p>
            <a:pPr marL="285750" indent="-285750">
              <a:buFont typeface="Arial" panose="020B0604020202020204" pitchFamily="34" charset="0"/>
              <a:buChar char="•"/>
            </a:pPr>
            <a:r>
              <a:rPr lang="en-GB" dirty="0"/>
              <a:t>Focus on options for funding children without an EHCP and funding for those schools with high incidence of SEN.</a:t>
            </a:r>
          </a:p>
          <a:p>
            <a:pPr marL="285750" indent="-285750">
              <a:buFont typeface="Arial" panose="020B0604020202020204" pitchFamily="34" charset="0"/>
              <a:buChar char="•"/>
            </a:pPr>
            <a:r>
              <a:rPr lang="en-GB" dirty="0"/>
              <a:t>Explore locality based resources vs individually assigned school/pupil resources </a:t>
            </a:r>
          </a:p>
          <a:p>
            <a:pPr marL="285750" indent="-285750">
              <a:buFont typeface="Arial" panose="020B0604020202020204" pitchFamily="34" charset="0"/>
              <a:buChar char="•"/>
            </a:pPr>
            <a:r>
              <a:rPr lang="en-GB" dirty="0"/>
              <a:t>Support generation of options</a:t>
            </a:r>
          </a:p>
          <a:p>
            <a:pPr marL="285750" indent="-285750">
              <a:buFont typeface="Arial" panose="020B0604020202020204" pitchFamily="34" charset="0"/>
              <a:buChar char="•"/>
            </a:pPr>
            <a:r>
              <a:rPr lang="en-GB" dirty="0"/>
              <a:t>Feedback and testing ideas</a:t>
            </a:r>
          </a:p>
          <a:p>
            <a:r>
              <a:rPr lang="en-GB" u="sng" dirty="0"/>
              <a:t>Membership</a:t>
            </a:r>
            <a:r>
              <a:rPr lang="en-GB" dirty="0"/>
              <a:t>: cross section of primary &amp; secondary headteachers</a:t>
            </a:r>
          </a:p>
          <a:p>
            <a:r>
              <a:rPr lang="en-GB" u="sng" dirty="0"/>
              <a:t>Frequency:</a:t>
            </a:r>
            <a:r>
              <a:rPr lang="en-GB" dirty="0"/>
              <a:t> 2 focused sessions during the summer term. At least 2 further sessions in September. </a:t>
            </a:r>
          </a:p>
          <a:p>
            <a:endParaRPr lang="en-GB" dirty="0"/>
          </a:p>
        </p:txBody>
      </p:sp>
      <p:sp>
        <p:nvSpPr>
          <p:cNvPr id="22" name="TextBox 21">
            <a:extLst>
              <a:ext uri="{FF2B5EF4-FFF2-40B4-BE49-F238E27FC236}">
                <a16:creationId xmlns:a16="http://schemas.microsoft.com/office/drawing/2014/main" id="{EF351579-A589-4583-9BB4-37953F2906AC}"/>
              </a:ext>
            </a:extLst>
          </p:cNvPr>
          <p:cNvSpPr txBox="1"/>
          <p:nvPr/>
        </p:nvSpPr>
        <p:spPr>
          <a:xfrm>
            <a:off x="204554" y="5035827"/>
            <a:ext cx="5256528" cy="1200329"/>
          </a:xfrm>
          <a:prstGeom prst="rect">
            <a:avLst/>
          </a:prstGeom>
          <a:noFill/>
          <a:ln>
            <a:solidFill>
              <a:schemeClr val="accent1"/>
            </a:solidFill>
          </a:ln>
        </p:spPr>
        <p:txBody>
          <a:bodyPr wrap="square" rtlCol="0">
            <a:spAutoFit/>
          </a:bodyPr>
          <a:lstStyle/>
          <a:p>
            <a:r>
              <a:rPr lang="en-GB" b="1" dirty="0">
                <a:solidFill>
                  <a:schemeClr val="accent1"/>
                </a:solidFill>
              </a:rPr>
              <a:t>County Education Reference Group:</a:t>
            </a:r>
          </a:p>
          <a:p>
            <a:r>
              <a:rPr lang="en-GB" u="sng" dirty="0"/>
              <a:t>Roles &amp; responsibilities:</a:t>
            </a:r>
          </a:p>
          <a:p>
            <a:pPr marL="285750" indent="-285750">
              <a:buFont typeface="Arial" panose="020B0604020202020204" pitchFamily="34" charset="0"/>
              <a:buChar char="•"/>
            </a:pPr>
            <a:r>
              <a:rPr lang="en-GB" dirty="0"/>
              <a:t>Feedback on approach with schools</a:t>
            </a:r>
          </a:p>
          <a:p>
            <a:pPr marL="285750" indent="-285750">
              <a:buFont typeface="Arial" panose="020B0604020202020204" pitchFamily="34" charset="0"/>
              <a:buChar char="•"/>
            </a:pPr>
            <a:r>
              <a:rPr lang="en-GB" dirty="0"/>
              <a:t>Feedback on proposals and options</a:t>
            </a:r>
          </a:p>
        </p:txBody>
      </p:sp>
      <p:sp>
        <p:nvSpPr>
          <p:cNvPr id="25" name="TextBox 24">
            <a:extLst>
              <a:ext uri="{FF2B5EF4-FFF2-40B4-BE49-F238E27FC236}">
                <a16:creationId xmlns:a16="http://schemas.microsoft.com/office/drawing/2014/main" id="{537D89DD-BAE5-4E6A-8BFB-EAF1AD6303CD}"/>
              </a:ext>
            </a:extLst>
          </p:cNvPr>
          <p:cNvSpPr txBox="1"/>
          <p:nvPr/>
        </p:nvSpPr>
        <p:spPr>
          <a:xfrm>
            <a:off x="5835290" y="6116887"/>
            <a:ext cx="5592417" cy="646331"/>
          </a:xfrm>
          <a:prstGeom prst="rect">
            <a:avLst/>
          </a:prstGeom>
          <a:noFill/>
          <a:ln>
            <a:solidFill>
              <a:schemeClr val="accent1"/>
            </a:solidFill>
          </a:ln>
        </p:spPr>
        <p:txBody>
          <a:bodyPr wrap="square" rtlCol="0">
            <a:spAutoFit/>
          </a:bodyPr>
          <a:lstStyle/>
          <a:p>
            <a:r>
              <a:rPr lang="en-GB" dirty="0"/>
              <a:t>Main work expected to be undertaken by SEN and Schools Finance</a:t>
            </a:r>
          </a:p>
        </p:txBody>
      </p:sp>
    </p:spTree>
    <p:extLst>
      <p:ext uri="{BB962C8B-B14F-4D97-AF65-F5344CB8AC3E}">
        <p14:creationId xmlns:p14="http://schemas.microsoft.com/office/powerpoint/2010/main" val="2378064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5EDC-9E52-4F3F-A14C-6F8D6914F5B3}"/>
              </a:ext>
            </a:extLst>
          </p:cNvPr>
          <p:cNvSpPr>
            <a:spLocks noGrp="1"/>
          </p:cNvSpPr>
          <p:nvPr>
            <p:ph type="title"/>
          </p:nvPr>
        </p:nvSpPr>
        <p:spPr/>
        <p:txBody>
          <a:bodyPr/>
          <a:lstStyle/>
          <a:p>
            <a:pPr algn="ctr"/>
            <a:r>
              <a:rPr lang="en-GB" b="1" dirty="0">
                <a:solidFill>
                  <a:schemeClr val="accent1"/>
                </a:solidFill>
              </a:rPr>
              <a:t>HNF Review Background</a:t>
            </a:r>
          </a:p>
        </p:txBody>
      </p:sp>
      <p:sp>
        <p:nvSpPr>
          <p:cNvPr id="3" name="Content Placeholder 2">
            <a:extLst>
              <a:ext uri="{FF2B5EF4-FFF2-40B4-BE49-F238E27FC236}">
                <a16:creationId xmlns:a16="http://schemas.microsoft.com/office/drawing/2014/main" id="{A4EBB1F9-F741-4C3A-9DDC-D814078DDF20}"/>
              </a:ext>
            </a:extLst>
          </p:cNvPr>
          <p:cNvSpPr>
            <a:spLocks noGrp="1"/>
          </p:cNvSpPr>
          <p:nvPr>
            <p:ph idx="1"/>
          </p:nvPr>
        </p:nvSpPr>
        <p:spPr>
          <a:xfrm>
            <a:off x="589720" y="4558748"/>
            <a:ext cx="11012555" cy="2299252"/>
          </a:xfrm>
        </p:spPr>
        <p:txBody>
          <a:bodyPr>
            <a:normAutofit fontScale="70000" lnSpcReduction="20000"/>
          </a:bodyPr>
          <a:lstStyle/>
          <a:p>
            <a:r>
              <a:rPr lang="en-GB" dirty="0"/>
              <a:t>Element 1 (E1) Core Education Funding - the funding that any pupil would attract (school budget)</a:t>
            </a:r>
          </a:p>
          <a:p>
            <a:r>
              <a:rPr lang="en-GB" dirty="0"/>
              <a:t>Element 2 (E2) Additional Support Funding - the additional cost that a school would be expected to 	provide without the pupil being considered ‘high needs’</a:t>
            </a:r>
          </a:p>
          <a:p>
            <a:r>
              <a:rPr lang="en-GB" dirty="0"/>
              <a:t>Element 3 (E3) Top Up Funding  - this is any extra funding necessary to meet the needs of the pupil.</a:t>
            </a:r>
          </a:p>
          <a:p>
            <a:pPr marL="0" indent="0">
              <a:buNone/>
            </a:pPr>
            <a:endParaRPr lang="en-GB" dirty="0"/>
          </a:p>
          <a:p>
            <a:pPr marL="0" indent="0">
              <a:buNone/>
            </a:pPr>
            <a:r>
              <a:rPr lang="en-GB" dirty="0"/>
              <a:t>High Needs Funding in a mainstream: named pupils with </a:t>
            </a:r>
            <a:r>
              <a:rPr lang="en-GB" b="1" dirty="0"/>
              <a:t>additional needs costing more than £6,000</a:t>
            </a:r>
          </a:p>
          <a:p>
            <a:pPr marL="0" indent="0">
              <a:buNone/>
            </a:pPr>
            <a:r>
              <a:rPr lang="en-GB" dirty="0"/>
              <a:t>(in Kent we have applied this definition equally to both those with and without an EHCP)</a:t>
            </a:r>
          </a:p>
          <a:p>
            <a:pPr marL="0" indent="0">
              <a:buNone/>
            </a:pPr>
            <a:endParaRPr lang="en-GB" b="1" dirty="0"/>
          </a:p>
        </p:txBody>
      </p:sp>
      <p:graphicFrame>
        <p:nvGraphicFramePr>
          <p:cNvPr id="8" name="Diagram 7">
            <a:extLst>
              <a:ext uri="{FF2B5EF4-FFF2-40B4-BE49-F238E27FC236}">
                <a16:creationId xmlns:a16="http://schemas.microsoft.com/office/drawing/2014/main" id="{5542B37A-4E33-4F7D-B14B-FCFDAF788D9E}"/>
              </a:ext>
            </a:extLst>
          </p:cNvPr>
          <p:cNvGraphicFramePr/>
          <p:nvPr>
            <p:extLst>
              <p:ext uri="{D42A27DB-BD31-4B8C-83A1-F6EECF244321}">
                <p14:modId xmlns:p14="http://schemas.microsoft.com/office/powerpoint/2010/main" val="2056478992"/>
              </p:ext>
            </p:extLst>
          </p:nvPr>
        </p:nvGraphicFramePr>
        <p:xfrm>
          <a:off x="1554919" y="-605550"/>
          <a:ext cx="915283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a:extLst>
              <a:ext uri="{FF2B5EF4-FFF2-40B4-BE49-F238E27FC236}">
                <a16:creationId xmlns:a16="http://schemas.microsoft.com/office/drawing/2014/main" id="{3B8C4A48-8303-449D-AAE5-3EC267D8248C}"/>
              </a:ext>
            </a:extLst>
          </p:cNvPr>
          <p:cNvGraphicFramePr/>
          <p:nvPr>
            <p:extLst>
              <p:ext uri="{D42A27DB-BD31-4B8C-83A1-F6EECF244321}">
                <p14:modId xmlns:p14="http://schemas.microsoft.com/office/powerpoint/2010/main" val="1913824782"/>
              </p:ext>
            </p:extLst>
          </p:nvPr>
        </p:nvGraphicFramePr>
        <p:xfrm>
          <a:off x="1554918" y="2957386"/>
          <a:ext cx="9152835" cy="9432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Rectangle 3">
            <a:extLst>
              <a:ext uri="{FF2B5EF4-FFF2-40B4-BE49-F238E27FC236}">
                <a16:creationId xmlns:a16="http://schemas.microsoft.com/office/drawing/2014/main" id="{0B86372F-AB7C-48C8-A952-593342C2A49D}"/>
              </a:ext>
            </a:extLst>
          </p:cNvPr>
          <p:cNvSpPr/>
          <p:nvPr/>
        </p:nvSpPr>
        <p:spPr>
          <a:xfrm>
            <a:off x="4426226" y="1272209"/>
            <a:ext cx="3485322" cy="295523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5AC68157-679F-4325-9AD4-6DBB7C4E4F53}"/>
              </a:ext>
            </a:extLst>
          </p:cNvPr>
          <p:cNvSpPr txBox="1"/>
          <p:nvPr/>
        </p:nvSpPr>
        <p:spPr>
          <a:xfrm>
            <a:off x="4554326" y="3900614"/>
            <a:ext cx="3154017" cy="369332"/>
          </a:xfrm>
          <a:prstGeom prst="rect">
            <a:avLst/>
          </a:prstGeom>
          <a:noFill/>
        </p:spPr>
        <p:txBody>
          <a:bodyPr wrap="square" rtlCol="0">
            <a:spAutoFit/>
          </a:bodyPr>
          <a:lstStyle/>
          <a:p>
            <a:pPr algn="ctr"/>
            <a:r>
              <a:rPr lang="en-GB" dirty="0"/>
              <a:t>Notional SEN Top Up Funding</a:t>
            </a:r>
          </a:p>
        </p:txBody>
      </p:sp>
    </p:spTree>
    <p:extLst>
      <p:ext uri="{BB962C8B-B14F-4D97-AF65-F5344CB8AC3E}">
        <p14:creationId xmlns:p14="http://schemas.microsoft.com/office/powerpoint/2010/main" val="229743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5EDC-9E52-4F3F-A14C-6F8D6914F5B3}"/>
              </a:ext>
            </a:extLst>
          </p:cNvPr>
          <p:cNvSpPr>
            <a:spLocks noGrp="1"/>
          </p:cNvSpPr>
          <p:nvPr>
            <p:ph type="title"/>
          </p:nvPr>
        </p:nvSpPr>
        <p:spPr>
          <a:xfrm>
            <a:off x="424069" y="240633"/>
            <a:ext cx="11370365" cy="1325563"/>
          </a:xfrm>
        </p:spPr>
        <p:txBody>
          <a:bodyPr/>
          <a:lstStyle/>
          <a:p>
            <a:pPr algn="ctr"/>
            <a:r>
              <a:rPr lang="en-GB" b="1" dirty="0">
                <a:solidFill>
                  <a:schemeClr val="accent1"/>
                </a:solidFill>
              </a:rPr>
              <a:t>HNF Review Background (Current System in Kent)</a:t>
            </a:r>
          </a:p>
        </p:txBody>
      </p:sp>
      <p:sp>
        <p:nvSpPr>
          <p:cNvPr id="3" name="Content Placeholder 2">
            <a:extLst>
              <a:ext uri="{FF2B5EF4-FFF2-40B4-BE49-F238E27FC236}">
                <a16:creationId xmlns:a16="http://schemas.microsoft.com/office/drawing/2014/main" id="{A4EBB1F9-F741-4C3A-9DDC-D814078DDF20}"/>
              </a:ext>
            </a:extLst>
          </p:cNvPr>
          <p:cNvSpPr>
            <a:spLocks noGrp="1"/>
          </p:cNvSpPr>
          <p:nvPr>
            <p:ph idx="1"/>
          </p:nvPr>
        </p:nvSpPr>
        <p:spPr>
          <a:xfrm>
            <a:off x="838200" y="1537252"/>
            <a:ext cx="10515600" cy="5080115"/>
          </a:xfrm>
        </p:spPr>
        <p:txBody>
          <a:bodyPr>
            <a:normAutofit fontScale="70000" lnSpcReduction="20000"/>
          </a:bodyPr>
          <a:lstStyle/>
          <a:p>
            <a:r>
              <a:rPr lang="en-GB" dirty="0"/>
              <a:t>The first £6,000 is met from the notional SEN funding in a schools budget allocation:</a:t>
            </a:r>
          </a:p>
          <a:p>
            <a:pPr marL="0" indent="0">
              <a:buNone/>
            </a:pPr>
            <a:r>
              <a:rPr lang="en-GB" dirty="0"/>
              <a:t>	Factor 2 - IDACI and Ever 6 FSM</a:t>
            </a:r>
          </a:p>
          <a:p>
            <a:pPr marL="0" indent="0">
              <a:buNone/>
            </a:pPr>
            <a:r>
              <a:rPr lang="en-GB" dirty="0"/>
              <a:t>	Factor 4 - EAL </a:t>
            </a:r>
          </a:p>
          <a:p>
            <a:pPr marL="0" indent="0">
              <a:buNone/>
            </a:pPr>
            <a:r>
              <a:rPr lang="en-GB" dirty="0"/>
              <a:t>	Factor 6 – Low Prior Attainment</a:t>
            </a:r>
          </a:p>
          <a:p>
            <a:pPr marL="0" indent="0">
              <a:buNone/>
            </a:pPr>
            <a:r>
              <a:rPr lang="en-GB" dirty="0"/>
              <a:t>	An element of lump sum (£120k) primary £6,235 and secondary £5,580</a:t>
            </a:r>
          </a:p>
          <a:p>
            <a:pPr marL="0" indent="0">
              <a:buNone/>
            </a:pPr>
            <a:r>
              <a:rPr lang="en-GB" dirty="0"/>
              <a:t>	Minimum Per Pupil Funding Level &amp; Minimum Funding Guarantee</a:t>
            </a:r>
          </a:p>
          <a:p>
            <a:pPr marL="0" indent="0">
              <a:buNone/>
            </a:pPr>
            <a:endParaRPr lang="en-GB" dirty="0"/>
          </a:p>
          <a:p>
            <a:r>
              <a:rPr lang="en-GB" dirty="0"/>
              <a:t>Notional SEN Top Up (element 2):  No school or academy will pay more than 10% of its notional SEN budget towards the £6,000 E2 for an individual pupil. Capped for the year at a max of 28% of the annual notional SEN budget. Automatically calculated</a:t>
            </a:r>
          </a:p>
          <a:p>
            <a:pPr marL="0" indent="0">
              <a:buNone/>
            </a:pPr>
            <a:endParaRPr lang="en-GB" dirty="0"/>
          </a:p>
          <a:p>
            <a:r>
              <a:rPr lang="en-GB" dirty="0"/>
              <a:t>Top Up (element 3): SENCo applies for top up funding via an online portal (Kelsi). The HNF officer reviews the application and calculates the total cost of the provision set out in the provision plans. This amount is then slotted in to the Needs Specific Top Up Rates. The school are informed by email of the outcome of their application. Funding is reviewed annually (with some exceptions), and a new submission is needed for a change of phase of education or change of school</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30628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5EDC-9E52-4F3F-A14C-6F8D6914F5B3}"/>
              </a:ext>
            </a:extLst>
          </p:cNvPr>
          <p:cNvSpPr>
            <a:spLocks noGrp="1"/>
          </p:cNvSpPr>
          <p:nvPr>
            <p:ph type="title"/>
          </p:nvPr>
        </p:nvSpPr>
        <p:spPr>
          <a:xfrm>
            <a:off x="250963" y="980236"/>
            <a:ext cx="3022129" cy="1325563"/>
          </a:xfrm>
        </p:spPr>
        <p:txBody>
          <a:bodyPr>
            <a:normAutofit fontScale="90000"/>
          </a:bodyPr>
          <a:lstStyle/>
          <a:p>
            <a:pPr algn="ctr"/>
            <a:r>
              <a:rPr lang="en-GB" b="1" dirty="0">
                <a:solidFill>
                  <a:schemeClr val="accent1"/>
                </a:solidFill>
              </a:rPr>
              <a:t>HNF Review Background: Current Process in Kent</a:t>
            </a:r>
          </a:p>
        </p:txBody>
      </p:sp>
      <p:pic>
        <p:nvPicPr>
          <p:cNvPr id="4" name="Graphic 3">
            <a:extLst>
              <a:ext uri="{FF2B5EF4-FFF2-40B4-BE49-F238E27FC236}">
                <a16:creationId xmlns:a16="http://schemas.microsoft.com/office/drawing/2014/main" id="{8B6E8608-0400-4F94-AF4D-FC9B97ECFE4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98266" y="313823"/>
            <a:ext cx="8242771" cy="5229657"/>
          </a:xfrm>
          <a:prstGeom prst="rect">
            <a:avLst/>
          </a:prstGeom>
        </p:spPr>
      </p:pic>
      <p:graphicFrame>
        <p:nvGraphicFramePr>
          <p:cNvPr id="5" name="Table 4">
            <a:extLst>
              <a:ext uri="{FF2B5EF4-FFF2-40B4-BE49-F238E27FC236}">
                <a16:creationId xmlns:a16="http://schemas.microsoft.com/office/drawing/2014/main" id="{AD889ABA-C3AA-4B3D-97DF-A7D89865BFB1}"/>
              </a:ext>
            </a:extLst>
          </p:cNvPr>
          <p:cNvGraphicFramePr>
            <a:graphicFrameLocks noGrp="1"/>
          </p:cNvGraphicFramePr>
          <p:nvPr/>
        </p:nvGraphicFramePr>
        <p:xfrm>
          <a:off x="5012950" y="5229225"/>
          <a:ext cx="5613401" cy="1628775"/>
        </p:xfrm>
        <a:graphic>
          <a:graphicData uri="http://schemas.openxmlformats.org/drawingml/2006/table">
            <a:tbl>
              <a:tblPr/>
              <a:tblGrid>
                <a:gridCol w="799196">
                  <a:extLst>
                    <a:ext uri="{9D8B030D-6E8A-4147-A177-3AD203B41FA5}">
                      <a16:colId xmlns:a16="http://schemas.microsoft.com/office/drawing/2014/main" val="2035546259"/>
                    </a:ext>
                  </a:extLst>
                </a:gridCol>
                <a:gridCol w="799196">
                  <a:extLst>
                    <a:ext uri="{9D8B030D-6E8A-4147-A177-3AD203B41FA5}">
                      <a16:colId xmlns:a16="http://schemas.microsoft.com/office/drawing/2014/main" val="1945074458"/>
                    </a:ext>
                  </a:extLst>
                </a:gridCol>
                <a:gridCol w="827739">
                  <a:extLst>
                    <a:ext uri="{9D8B030D-6E8A-4147-A177-3AD203B41FA5}">
                      <a16:colId xmlns:a16="http://schemas.microsoft.com/office/drawing/2014/main" val="3108306976"/>
                    </a:ext>
                  </a:extLst>
                </a:gridCol>
                <a:gridCol w="849939">
                  <a:extLst>
                    <a:ext uri="{9D8B030D-6E8A-4147-A177-3AD203B41FA5}">
                      <a16:colId xmlns:a16="http://schemas.microsoft.com/office/drawing/2014/main" val="3283688811"/>
                    </a:ext>
                  </a:extLst>
                </a:gridCol>
                <a:gridCol w="824567">
                  <a:extLst>
                    <a:ext uri="{9D8B030D-6E8A-4147-A177-3AD203B41FA5}">
                      <a16:colId xmlns:a16="http://schemas.microsoft.com/office/drawing/2014/main" val="3411420521"/>
                    </a:ext>
                  </a:extLst>
                </a:gridCol>
                <a:gridCol w="827739">
                  <a:extLst>
                    <a:ext uri="{9D8B030D-6E8A-4147-A177-3AD203B41FA5}">
                      <a16:colId xmlns:a16="http://schemas.microsoft.com/office/drawing/2014/main" val="3384740844"/>
                    </a:ext>
                  </a:extLst>
                </a:gridCol>
                <a:gridCol w="685025">
                  <a:extLst>
                    <a:ext uri="{9D8B030D-6E8A-4147-A177-3AD203B41FA5}">
                      <a16:colId xmlns:a16="http://schemas.microsoft.com/office/drawing/2014/main" val="103466128"/>
                    </a:ext>
                  </a:extLst>
                </a:gridCol>
              </a:tblGrid>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56065370"/>
                  </a:ext>
                </a:extLst>
              </a:tr>
              <a:tr h="542925">
                <a:tc>
                  <a:txBody>
                    <a:bodyPr/>
                    <a:lstStyle/>
                    <a:p>
                      <a:pPr algn="ctr" fontAlgn="ctr"/>
                      <a:r>
                        <a:rPr lang="en-GB" sz="11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GB" sz="1100" b="0" i="0" u="sng" strike="noStrike">
                          <a:solidFill>
                            <a:srgbClr val="000000"/>
                          </a:solidFill>
                          <a:effectLst/>
                          <a:latin typeface="Arial" panose="020B0604020202020204" pitchFamily="34" charset="0"/>
                        </a:rPr>
                        <a:t>Financial Year</a:t>
                      </a:r>
                    </a:p>
                  </a:txBody>
                  <a:tcPr marL="0" marR="0" marT="0" marB="0" anchor="ctr">
                    <a:lnL>
                      <a:noFill/>
                    </a:lnL>
                    <a:lnR>
                      <a:noFill/>
                    </a:lnR>
                    <a:lnT>
                      <a:noFill/>
                    </a:lnT>
                    <a:lnB>
                      <a:noFill/>
                    </a:lnB>
                  </a:tcPr>
                </a:tc>
                <a:tc>
                  <a:txBody>
                    <a:bodyPr/>
                    <a:lstStyle/>
                    <a:p>
                      <a:pPr algn="ctr" fontAlgn="ctr"/>
                      <a:r>
                        <a:rPr lang="en-GB" sz="1100" b="0" i="0" u="sng" strike="noStrike">
                          <a:solidFill>
                            <a:srgbClr val="000000"/>
                          </a:solidFill>
                          <a:effectLst/>
                          <a:latin typeface="Arial" panose="020B0604020202020204" pitchFamily="34" charset="0"/>
                        </a:rPr>
                        <a:t>Element 3   £</a:t>
                      </a:r>
                    </a:p>
                  </a:txBody>
                  <a:tcPr marL="0" marR="0" marT="0" marB="0" anchor="ctr">
                    <a:lnL>
                      <a:noFill/>
                    </a:lnL>
                    <a:lnR>
                      <a:noFill/>
                    </a:lnR>
                    <a:lnT>
                      <a:noFill/>
                    </a:lnT>
                    <a:lnB>
                      <a:noFill/>
                    </a:lnB>
                  </a:tcPr>
                </a:tc>
                <a:tc>
                  <a:txBody>
                    <a:bodyPr/>
                    <a:lstStyle/>
                    <a:p>
                      <a:pPr algn="ctr" fontAlgn="ctr"/>
                      <a:r>
                        <a:rPr lang="en-GB" sz="1100" b="0" i="0" u="sng" strike="noStrike">
                          <a:solidFill>
                            <a:srgbClr val="000000"/>
                          </a:solidFill>
                          <a:effectLst/>
                          <a:latin typeface="Arial" panose="020B0604020202020204" pitchFamily="34" charset="0"/>
                        </a:rPr>
                        <a:t>Year on Year Increase</a:t>
                      </a:r>
                    </a:p>
                  </a:txBody>
                  <a:tcPr marL="0" marR="0" marT="0" marB="0" anchor="ctr">
                    <a:lnL>
                      <a:noFill/>
                    </a:lnL>
                    <a:lnR>
                      <a:noFill/>
                    </a:lnR>
                    <a:lnT>
                      <a:noFill/>
                    </a:lnT>
                    <a:lnB>
                      <a:noFill/>
                    </a:lnB>
                  </a:tcPr>
                </a:tc>
                <a:tc>
                  <a:txBody>
                    <a:bodyPr/>
                    <a:lstStyle/>
                    <a:p>
                      <a:pPr algn="ctr" fontAlgn="ctr"/>
                      <a:r>
                        <a:rPr lang="en-GB" sz="1100" b="0" i="0" u="sng" strike="noStrike">
                          <a:solidFill>
                            <a:srgbClr val="000000"/>
                          </a:solidFill>
                          <a:effectLst/>
                          <a:latin typeface="Arial" panose="020B0604020202020204" pitchFamily="34" charset="0"/>
                        </a:rPr>
                        <a:t>Year on Year % Increase</a:t>
                      </a:r>
                    </a:p>
                  </a:txBody>
                  <a:tcPr marL="0" marR="0" marT="0" marB="0" anchor="ctr">
                    <a:lnL>
                      <a:noFill/>
                    </a:lnL>
                    <a:lnR>
                      <a:noFill/>
                    </a:lnR>
                    <a:lnT>
                      <a:noFill/>
                    </a:lnT>
                    <a:lnB>
                      <a:noFill/>
                    </a:lnB>
                  </a:tcPr>
                </a:tc>
                <a:tc>
                  <a:txBody>
                    <a:bodyPr/>
                    <a:lstStyle/>
                    <a:p>
                      <a:pPr algn="ctr" fontAlgn="ctr"/>
                      <a:r>
                        <a:rPr lang="en-GB" sz="1100" b="0" i="0" u="sng" strike="noStrike">
                          <a:solidFill>
                            <a:srgbClr val="000000"/>
                          </a:solidFill>
                          <a:effectLst/>
                          <a:latin typeface="Arial" panose="020B0604020202020204" pitchFamily="34" charset="0"/>
                        </a:rPr>
                        <a:t>Cumulative Increase</a:t>
                      </a:r>
                    </a:p>
                  </a:txBody>
                  <a:tcPr marL="0" marR="0" marT="0" marB="0" anchor="ctr">
                    <a:lnL>
                      <a:noFill/>
                    </a:lnL>
                    <a:lnR>
                      <a:noFill/>
                    </a:lnR>
                    <a:lnT>
                      <a:noFill/>
                    </a:lnT>
                    <a:lnB>
                      <a:noFill/>
                    </a:lnB>
                  </a:tcPr>
                </a:tc>
                <a:tc>
                  <a:txBody>
                    <a:bodyPr/>
                    <a:lstStyle/>
                    <a:p>
                      <a:pPr algn="ctr" fontAlgn="ctr"/>
                      <a:r>
                        <a:rPr lang="en-GB" sz="1100" b="0" i="0" u="none" strike="noStrike">
                          <a:solidFill>
                            <a:srgbClr val="000000"/>
                          </a:solidFill>
                          <a:effectLst/>
                          <a:latin typeface="Arial" panose="020B060402020202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81719484"/>
                  </a:ext>
                </a:extLst>
              </a:tr>
              <a:tr h="180975">
                <a:tc>
                  <a:txBody>
                    <a:bodyPr/>
                    <a:lstStyle/>
                    <a:p>
                      <a:pPr algn="ctr" fontAlgn="ctr"/>
                      <a:r>
                        <a:rPr lang="en-GB" sz="11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GB" sz="1100" b="0" i="0" u="sng" strike="noStrike">
                        <a:solidFill>
                          <a:srgbClr val="000000"/>
                        </a:solidFill>
                        <a:effectLst/>
                        <a:latin typeface="Arial" panose="020B0604020202020204" pitchFamily="34"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GB" sz="1100" b="0" i="0" u="none" strike="noStrike">
                        <a:solidFill>
                          <a:srgbClr val="000000"/>
                        </a:solidFill>
                        <a:effectLst/>
                        <a:latin typeface="Arial" panose="020B0604020202020204" pitchFamily="34"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GB" sz="1100" b="0" i="0" u="sng" strike="noStrike">
                        <a:solidFill>
                          <a:srgbClr val="000000"/>
                        </a:solidFill>
                        <a:effectLst/>
                        <a:latin typeface="Arial" panose="020B0604020202020204" pitchFamily="34"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GB" sz="1100" b="0" i="0" u="sng" strike="noStrike">
                        <a:solidFill>
                          <a:srgbClr val="000000"/>
                        </a:solidFill>
                        <a:effectLst/>
                        <a:latin typeface="Arial" panose="020B0604020202020204" pitchFamily="34"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GB" sz="1100" b="0" i="0" u="sng" strike="noStrike">
                        <a:solidFill>
                          <a:srgbClr val="000000"/>
                        </a:solidFill>
                        <a:effectLst/>
                        <a:latin typeface="Arial" panose="020B0604020202020204" pitchFamily="34"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rial" panose="020B060402020202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77282100"/>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2018-19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£13,716,162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63445552"/>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2019-20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£18,606,214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£4,890,052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72794427"/>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2020-21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£24,255,641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£5,649,427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£10,539,479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5817252"/>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8787833"/>
                  </a:ext>
                </a:extLst>
              </a:tr>
            </a:tbl>
          </a:graphicData>
        </a:graphic>
      </p:graphicFrame>
      <p:pic>
        <p:nvPicPr>
          <p:cNvPr id="6" name="Picture 5">
            <a:extLst>
              <a:ext uri="{FF2B5EF4-FFF2-40B4-BE49-F238E27FC236}">
                <a16:creationId xmlns:a16="http://schemas.microsoft.com/office/drawing/2014/main" id="{FD8AA9D9-A090-4B4A-9A41-76DB29E13474}"/>
              </a:ext>
            </a:extLst>
          </p:cNvPr>
          <p:cNvPicPr>
            <a:picLocks noChangeAspect="1"/>
          </p:cNvPicPr>
          <p:nvPr/>
        </p:nvPicPr>
        <p:blipFill>
          <a:blip r:embed="rId4"/>
          <a:stretch>
            <a:fillRect/>
          </a:stretch>
        </p:blipFill>
        <p:spPr>
          <a:xfrm>
            <a:off x="14188" y="3922350"/>
            <a:ext cx="3495675" cy="742950"/>
          </a:xfrm>
          <a:prstGeom prst="rect">
            <a:avLst/>
          </a:prstGeom>
          <a:ln>
            <a:solidFill>
              <a:schemeClr val="tx1"/>
            </a:solidFill>
          </a:ln>
        </p:spPr>
      </p:pic>
      <p:sp>
        <p:nvSpPr>
          <p:cNvPr id="3" name="TextBox 2">
            <a:extLst>
              <a:ext uri="{FF2B5EF4-FFF2-40B4-BE49-F238E27FC236}">
                <a16:creationId xmlns:a16="http://schemas.microsoft.com/office/drawing/2014/main" id="{E3DE3F57-9EC1-4207-9FB3-2FD57851A40D}"/>
              </a:ext>
            </a:extLst>
          </p:cNvPr>
          <p:cNvSpPr txBox="1"/>
          <p:nvPr/>
        </p:nvSpPr>
        <p:spPr>
          <a:xfrm>
            <a:off x="410303" y="3105834"/>
            <a:ext cx="2703443" cy="646331"/>
          </a:xfrm>
          <a:prstGeom prst="rect">
            <a:avLst/>
          </a:prstGeom>
          <a:noFill/>
        </p:spPr>
        <p:txBody>
          <a:bodyPr wrap="square" rtlCol="0">
            <a:spAutoFit/>
          </a:bodyPr>
          <a:lstStyle/>
          <a:p>
            <a:pPr algn="ctr"/>
            <a:r>
              <a:rPr lang="en-GB" dirty="0"/>
              <a:t>Claims are predominately paid to primary schools</a:t>
            </a:r>
          </a:p>
        </p:txBody>
      </p:sp>
      <p:sp>
        <p:nvSpPr>
          <p:cNvPr id="7" name="TextBox 6">
            <a:extLst>
              <a:ext uri="{FF2B5EF4-FFF2-40B4-BE49-F238E27FC236}">
                <a16:creationId xmlns:a16="http://schemas.microsoft.com/office/drawing/2014/main" id="{8EBDEE24-FACD-4669-9D2B-E86122ABDFEC}"/>
              </a:ext>
            </a:extLst>
          </p:cNvPr>
          <p:cNvSpPr txBox="1"/>
          <p:nvPr/>
        </p:nvSpPr>
        <p:spPr>
          <a:xfrm>
            <a:off x="410305" y="4897927"/>
            <a:ext cx="2703443" cy="1477328"/>
          </a:xfrm>
          <a:prstGeom prst="rect">
            <a:avLst/>
          </a:prstGeom>
          <a:noFill/>
        </p:spPr>
        <p:txBody>
          <a:bodyPr wrap="square" rtlCol="0">
            <a:spAutoFit/>
          </a:bodyPr>
          <a:lstStyle/>
          <a:p>
            <a:pPr algn="ctr"/>
            <a:r>
              <a:rPr lang="en-GB" dirty="0"/>
              <a:t>Distribution of children with an EHCP in mainstream schools: </a:t>
            </a:r>
          </a:p>
          <a:p>
            <a:pPr algn="ctr"/>
            <a:r>
              <a:rPr lang="en-GB" dirty="0"/>
              <a:t>60% Primary</a:t>
            </a:r>
          </a:p>
          <a:p>
            <a:pPr algn="ctr"/>
            <a:r>
              <a:rPr lang="en-GB" dirty="0"/>
              <a:t>40% Secondary</a:t>
            </a:r>
          </a:p>
        </p:txBody>
      </p:sp>
      <p:sp>
        <p:nvSpPr>
          <p:cNvPr id="8" name="Arrow: Right 7">
            <a:extLst>
              <a:ext uri="{FF2B5EF4-FFF2-40B4-BE49-F238E27FC236}">
                <a16:creationId xmlns:a16="http://schemas.microsoft.com/office/drawing/2014/main" id="{C06DFCD6-6278-4AB2-9E91-885BEDE3A38D}"/>
              </a:ext>
            </a:extLst>
          </p:cNvPr>
          <p:cNvSpPr/>
          <p:nvPr/>
        </p:nvSpPr>
        <p:spPr>
          <a:xfrm rot="17998895">
            <a:off x="6256724" y="3006443"/>
            <a:ext cx="1338470" cy="1987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0718A05A-D406-4C3E-BEA7-9F396FC3E2BD}"/>
              </a:ext>
            </a:extLst>
          </p:cNvPr>
          <p:cNvSpPr txBox="1"/>
          <p:nvPr/>
        </p:nvSpPr>
        <p:spPr>
          <a:xfrm>
            <a:off x="5038073" y="3752165"/>
            <a:ext cx="2554041" cy="646331"/>
          </a:xfrm>
          <a:prstGeom prst="rect">
            <a:avLst/>
          </a:prstGeom>
          <a:noFill/>
        </p:spPr>
        <p:txBody>
          <a:bodyPr wrap="square" rtlCol="0">
            <a:spAutoFit/>
          </a:bodyPr>
          <a:lstStyle/>
          <a:p>
            <a:pPr algn="ctr"/>
            <a:r>
              <a:rPr lang="en-GB" dirty="0"/>
              <a:t>Reduction following 20% cut in rates</a:t>
            </a:r>
          </a:p>
        </p:txBody>
      </p:sp>
    </p:spTree>
    <p:extLst>
      <p:ext uri="{BB962C8B-B14F-4D97-AF65-F5344CB8AC3E}">
        <p14:creationId xmlns:p14="http://schemas.microsoft.com/office/powerpoint/2010/main" val="79303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5EDC-9E52-4F3F-A14C-6F8D6914F5B3}"/>
              </a:ext>
            </a:extLst>
          </p:cNvPr>
          <p:cNvSpPr>
            <a:spLocks noGrp="1"/>
          </p:cNvSpPr>
          <p:nvPr>
            <p:ph type="title"/>
          </p:nvPr>
        </p:nvSpPr>
        <p:spPr>
          <a:xfrm>
            <a:off x="270742" y="1047100"/>
            <a:ext cx="3022129" cy="1325563"/>
          </a:xfrm>
        </p:spPr>
        <p:txBody>
          <a:bodyPr>
            <a:normAutofit fontScale="90000"/>
          </a:bodyPr>
          <a:lstStyle/>
          <a:p>
            <a:pPr algn="ctr"/>
            <a:r>
              <a:rPr lang="en-GB" b="1" dirty="0">
                <a:solidFill>
                  <a:schemeClr val="accent1"/>
                </a:solidFill>
              </a:rPr>
              <a:t>HNF Review Background: Current Process in Kent</a:t>
            </a:r>
          </a:p>
        </p:txBody>
      </p:sp>
      <p:graphicFrame>
        <p:nvGraphicFramePr>
          <p:cNvPr id="6" name="Table 5">
            <a:extLst>
              <a:ext uri="{FF2B5EF4-FFF2-40B4-BE49-F238E27FC236}">
                <a16:creationId xmlns:a16="http://schemas.microsoft.com/office/drawing/2014/main" id="{AFEC45BC-9004-4605-86C7-5F3ED4662F25}"/>
              </a:ext>
            </a:extLst>
          </p:cNvPr>
          <p:cNvGraphicFramePr>
            <a:graphicFrameLocks noGrp="1"/>
          </p:cNvGraphicFramePr>
          <p:nvPr/>
        </p:nvGraphicFramePr>
        <p:xfrm>
          <a:off x="4440959" y="296242"/>
          <a:ext cx="7327898" cy="3427095"/>
        </p:xfrm>
        <a:graphic>
          <a:graphicData uri="http://schemas.openxmlformats.org/drawingml/2006/table">
            <a:tbl>
              <a:tblPr/>
              <a:tblGrid>
                <a:gridCol w="202936">
                  <a:extLst>
                    <a:ext uri="{9D8B030D-6E8A-4147-A177-3AD203B41FA5}">
                      <a16:colId xmlns:a16="http://schemas.microsoft.com/office/drawing/2014/main" val="1994716426"/>
                    </a:ext>
                  </a:extLst>
                </a:gridCol>
                <a:gridCol w="684910">
                  <a:extLst>
                    <a:ext uri="{9D8B030D-6E8A-4147-A177-3AD203B41FA5}">
                      <a16:colId xmlns:a16="http://schemas.microsoft.com/office/drawing/2014/main" val="429120317"/>
                    </a:ext>
                  </a:extLst>
                </a:gridCol>
                <a:gridCol w="827599">
                  <a:extLst>
                    <a:ext uri="{9D8B030D-6E8A-4147-A177-3AD203B41FA5}">
                      <a16:colId xmlns:a16="http://schemas.microsoft.com/office/drawing/2014/main" val="4163264884"/>
                    </a:ext>
                  </a:extLst>
                </a:gridCol>
                <a:gridCol w="799061">
                  <a:extLst>
                    <a:ext uri="{9D8B030D-6E8A-4147-A177-3AD203B41FA5}">
                      <a16:colId xmlns:a16="http://schemas.microsoft.com/office/drawing/2014/main" val="505708950"/>
                    </a:ext>
                  </a:extLst>
                </a:gridCol>
                <a:gridCol w="799061">
                  <a:extLst>
                    <a:ext uri="{9D8B030D-6E8A-4147-A177-3AD203B41FA5}">
                      <a16:colId xmlns:a16="http://schemas.microsoft.com/office/drawing/2014/main" val="387131431"/>
                    </a:ext>
                  </a:extLst>
                </a:gridCol>
                <a:gridCol w="827599">
                  <a:extLst>
                    <a:ext uri="{9D8B030D-6E8A-4147-A177-3AD203B41FA5}">
                      <a16:colId xmlns:a16="http://schemas.microsoft.com/office/drawing/2014/main" val="3265709994"/>
                    </a:ext>
                  </a:extLst>
                </a:gridCol>
                <a:gridCol w="849795">
                  <a:extLst>
                    <a:ext uri="{9D8B030D-6E8A-4147-A177-3AD203B41FA5}">
                      <a16:colId xmlns:a16="http://schemas.microsoft.com/office/drawing/2014/main" val="4108589652"/>
                    </a:ext>
                  </a:extLst>
                </a:gridCol>
                <a:gridCol w="824428">
                  <a:extLst>
                    <a:ext uri="{9D8B030D-6E8A-4147-A177-3AD203B41FA5}">
                      <a16:colId xmlns:a16="http://schemas.microsoft.com/office/drawing/2014/main" val="2493108022"/>
                    </a:ext>
                  </a:extLst>
                </a:gridCol>
                <a:gridCol w="827599">
                  <a:extLst>
                    <a:ext uri="{9D8B030D-6E8A-4147-A177-3AD203B41FA5}">
                      <a16:colId xmlns:a16="http://schemas.microsoft.com/office/drawing/2014/main" val="45386060"/>
                    </a:ext>
                  </a:extLst>
                </a:gridCol>
                <a:gridCol w="684910">
                  <a:extLst>
                    <a:ext uri="{9D8B030D-6E8A-4147-A177-3AD203B41FA5}">
                      <a16:colId xmlns:a16="http://schemas.microsoft.com/office/drawing/2014/main" val="2931347049"/>
                    </a:ext>
                  </a:extLst>
                </a:gridCol>
              </a:tblGrid>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47846503"/>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b"/>
                      <a:r>
                        <a:rPr lang="en-GB" sz="1100" b="0" i="0" u="sng" strike="noStrike">
                          <a:solidFill>
                            <a:srgbClr val="000000"/>
                          </a:solidFill>
                          <a:effectLst/>
                          <a:latin typeface="Arial" panose="020B0604020202020204" pitchFamily="34" charset="0"/>
                        </a:rPr>
                        <a:t>Dec 18 and Dec 20 Snapshots - Reason for Increase</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62522475"/>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sng"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5637628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Rate Totals</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201813"/>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GB" sz="1100" b="0" i="0" u="none" strike="noStrike">
                          <a:solidFill>
                            <a:srgbClr val="000000"/>
                          </a:solidFill>
                          <a:effectLst/>
                          <a:latin typeface="Arial" panose="020B0604020202020204" pitchFamily="34" charset="0"/>
                        </a:rPr>
                        <a:t>Sum of Dec 2020 Needs Specific Top Up Rates</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£26,767,599</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81365758"/>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GB" sz="1100" b="0" i="0" u="none" strike="noStrike">
                          <a:solidFill>
                            <a:srgbClr val="000000"/>
                          </a:solidFill>
                          <a:effectLst/>
                          <a:latin typeface="Arial" panose="020B0604020202020204" pitchFamily="34" charset="0"/>
                        </a:rPr>
                        <a:t>Sum of Dec 2018 Needs Specific Top Up Rates</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£13,974,166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131563"/>
                  </a:ext>
                </a:extLst>
              </a:tr>
              <a:tr h="190500">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GB" sz="1100" b="1" i="0" u="none" strike="noStrike">
                          <a:solidFill>
                            <a:srgbClr val="000000"/>
                          </a:solidFill>
                          <a:effectLst/>
                          <a:latin typeface="Arial" panose="020B0604020202020204" pitchFamily="34" charset="0"/>
                        </a:rPr>
                        <a:t>Increase</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1"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GB" sz="1100" b="1" i="0" u="none" strike="noStrike">
                          <a:solidFill>
                            <a:srgbClr val="000000"/>
                          </a:solidFill>
                          <a:effectLst/>
                          <a:latin typeface="Arial" panose="020B0604020202020204" pitchFamily="34" charset="0"/>
                        </a:rPr>
                        <a:t>£12,793,433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16359929"/>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10664069"/>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Pupils</a:t>
                      </a:r>
                    </a:p>
                  </a:txBody>
                  <a:tcPr marL="0" marR="0" marT="0" marB="0" anchor="b">
                    <a:lnL>
                      <a:noFill/>
                    </a:lnL>
                    <a:lnR>
                      <a:noFill/>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Rates</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Approximate Annual Increase</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4549660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GB" sz="1100" b="0" i="0" u="none" strike="noStrike">
                          <a:solidFill>
                            <a:srgbClr val="000000"/>
                          </a:solidFill>
                          <a:effectLst/>
                          <a:latin typeface="Arial" panose="020B0604020202020204" pitchFamily="34" charset="0"/>
                        </a:rPr>
                        <a:t>Dec 18 pupils @ Dec 18 rate</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b"/>
                      <a:r>
                        <a:rPr lang="en-GB" sz="1100" b="0" i="0" u="none" strike="noStrike">
                          <a:solidFill>
                            <a:srgbClr val="000000"/>
                          </a:solidFill>
                          <a:effectLst/>
                          <a:latin typeface="Arial" panose="020B0604020202020204" pitchFamily="34" charset="0"/>
                        </a:rPr>
                        <a:t>         2,391 </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£5,844</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£13,974,166</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85168573"/>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GB" sz="1100" b="0" i="0" u="none" strike="noStrike">
                          <a:solidFill>
                            <a:srgbClr val="000000"/>
                          </a:solidFill>
                          <a:effectLst/>
                          <a:latin typeface="Arial" panose="020B0604020202020204" pitchFamily="34" charset="0"/>
                        </a:rPr>
                        <a:t>Dec 20 pupils @ Dec 18 rate</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b"/>
                      <a:r>
                        <a:rPr lang="en-GB" sz="1100" b="0" i="0" u="none" strike="noStrike">
                          <a:solidFill>
                            <a:srgbClr val="000000"/>
                          </a:solidFill>
                          <a:effectLst/>
                          <a:latin typeface="Arial" panose="020B0604020202020204" pitchFamily="34" charset="0"/>
                        </a:rPr>
                        <a:t>         3,619 </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£5,844</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£21,151,195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25906340"/>
                  </a:ext>
                </a:extLst>
              </a:tr>
              <a:tr h="190500">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b"/>
                      <a:r>
                        <a:rPr lang="en-GB" sz="1100" b="1" i="0" u="none" strike="noStrike">
                          <a:solidFill>
                            <a:srgbClr val="000000"/>
                          </a:solidFill>
                          <a:effectLst/>
                          <a:latin typeface="Arial" panose="020B0604020202020204" pitchFamily="34" charset="0"/>
                        </a:rPr>
                        <a:t>Approx increase in spend due to additional pupils</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1"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GB" sz="1100" b="1" i="0" u="none" strike="noStrike">
                          <a:solidFill>
                            <a:srgbClr val="000000"/>
                          </a:solidFill>
                          <a:effectLst/>
                          <a:latin typeface="Arial" panose="020B0604020202020204" pitchFamily="34" charset="0"/>
                        </a:rPr>
                        <a:t>£7,177,029</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GB" sz="1100" b="1" i="0" u="none" strike="noStrike">
                          <a:solidFill>
                            <a:srgbClr val="000000"/>
                          </a:solidFill>
                          <a:effectLst/>
                          <a:latin typeface="Arial" panose="020B0604020202020204" pitchFamily="34" charset="0"/>
                        </a:rPr>
                        <a:t>56%</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5348315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15968054"/>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GB" sz="1100" b="0" i="0" u="none" strike="noStrike">
                          <a:solidFill>
                            <a:srgbClr val="000000"/>
                          </a:solidFill>
                          <a:effectLst/>
                          <a:latin typeface="Arial" panose="020B0604020202020204" pitchFamily="34" charset="0"/>
                        </a:rPr>
                        <a:t>Dec 20 pupils @ Dec 18 rate</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b"/>
                      <a:r>
                        <a:rPr lang="en-GB" sz="1100" b="0" i="0" u="none" strike="noStrike">
                          <a:solidFill>
                            <a:srgbClr val="000000"/>
                          </a:solidFill>
                          <a:effectLst/>
                          <a:latin typeface="Arial" panose="020B0604020202020204" pitchFamily="34" charset="0"/>
                        </a:rPr>
                        <a:t>         3,619 </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£5,844</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£21,151,195</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6185591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GB" sz="1100" b="0" i="0" u="none" strike="noStrike">
                          <a:solidFill>
                            <a:srgbClr val="000000"/>
                          </a:solidFill>
                          <a:effectLst/>
                          <a:latin typeface="Arial" panose="020B0604020202020204" pitchFamily="34" charset="0"/>
                        </a:rPr>
                        <a:t>Dec 20 pupils @ Dec 20 rate</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b"/>
                      <a:r>
                        <a:rPr lang="en-GB" sz="1100" b="0" i="0" u="none" strike="noStrike">
                          <a:solidFill>
                            <a:srgbClr val="000000"/>
                          </a:solidFill>
                          <a:effectLst/>
                          <a:latin typeface="Arial" panose="020B0604020202020204" pitchFamily="34" charset="0"/>
                        </a:rPr>
                        <a:t>         3,619 </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£7,396</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£26,767,599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20105105"/>
                  </a:ext>
                </a:extLst>
              </a:tr>
              <a:tr h="190500">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GB" sz="1100" b="1" i="0" u="none" strike="noStrike">
                          <a:solidFill>
                            <a:srgbClr val="000000"/>
                          </a:solidFill>
                          <a:effectLst/>
                          <a:latin typeface="Arial" panose="020B0604020202020204" pitchFamily="34" charset="0"/>
                        </a:rPr>
                        <a:t>Approx increase in spend due to higher rates</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1"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GB" sz="1100" b="1" i="0" u="none" strike="noStrike">
                          <a:solidFill>
                            <a:srgbClr val="000000"/>
                          </a:solidFill>
                          <a:effectLst/>
                          <a:latin typeface="Arial" panose="020B0604020202020204" pitchFamily="34" charset="0"/>
                        </a:rPr>
                        <a:t>£5,616,404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GB" sz="1100" b="1" i="0" u="none" strike="noStrike">
                          <a:solidFill>
                            <a:srgbClr val="000000"/>
                          </a:solidFill>
                          <a:effectLst/>
                          <a:latin typeface="Arial" panose="020B0604020202020204" pitchFamily="34" charset="0"/>
                        </a:rPr>
                        <a:t>44%</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7597800"/>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936875"/>
                  </a:ext>
                </a:extLst>
              </a:tr>
            </a:tbl>
          </a:graphicData>
        </a:graphic>
      </p:graphicFrame>
      <p:graphicFrame>
        <p:nvGraphicFramePr>
          <p:cNvPr id="7" name="Table 6">
            <a:extLst>
              <a:ext uri="{FF2B5EF4-FFF2-40B4-BE49-F238E27FC236}">
                <a16:creationId xmlns:a16="http://schemas.microsoft.com/office/drawing/2014/main" id="{C9545C78-B5C6-4157-B873-E927A481D8BB}"/>
              </a:ext>
            </a:extLst>
          </p:cNvPr>
          <p:cNvGraphicFramePr>
            <a:graphicFrameLocks noGrp="1"/>
          </p:cNvGraphicFramePr>
          <p:nvPr/>
        </p:nvGraphicFramePr>
        <p:xfrm>
          <a:off x="151703" y="3982100"/>
          <a:ext cx="5816598" cy="1828800"/>
        </p:xfrm>
        <a:graphic>
          <a:graphicData uri="http://schemas.openxmlformats.org/drawingml/2006/table">
            <a:tbl>
              <a:tblPr/>
              <a:tblGrid>
                <a:gridCol w="202978">
                  <a:extLst>
                    <a:ext uri="{9D8B030D-6E8A-4147-A177-3AD203B41FA5}">
                      <a16:colId xmlns:a16="http://schemas.microsoft.com/office/drawing/2014/main" val="46361902"/>
                    </a:ext>
                  </a:extLst>
                </a:gridCol>
                <a:gridCol w="685052">
                  <a:extLst>
                    <a:ext uri="{9D8B030D-6E8A-4147-A177-3AD203B41FA5}">
                      <a16:colId xmlns:a16="http://schemas.microsoft.com/office/drawing/2014/main" val="981733560"/>
                    </a:ext>
                  </a:extLst>
                </a:gridCol>
                <a:gridCol w="827771">
                  <a:extLst>
                    <a:ext uri="{9D8B030D-6E8A-4147-A177-3AD203B41FA5}">
                      <a16:colId xmlns:a16="http://schemas.microsoft.com/office/drawing/2014/main" val="3330263863"/>
                    </a:ext>
                  </a:extLst>
                </a:gridCol>
                <a:gridCol w="799227">
                  <a:extLst>
                    <a:ext uri="{9D8B030D-6E8A-4147-A177-3AD203B41FA5}">
                      <a16:colId xmlns:a16="http://schemas.microsoft.com/office/drawing/2014/main" val="889579030"/>
                    </a:ext>
                  </a:extLst>
                </a:gridCol>
                <a:gridCol w="799227">
                  <a:extLst>
                    <a:ext uri="{9D8B030D-6E8A-4147-A177-3AD203B41FA5}">
                      <a16:colId xmlns:a16="http://schemas.microsoft.com/office/drawing/2014/main" val="2014602239"/>
                    </a:ext>
                  </a:extLst>
                </a:gridCol>
                <a:gridCol w="827771">
                  <a:extLst>
                    <a:ext uri="{9D8B030D-6E8A-4147-A177-3AD203B41FA5}">
                      <a16:colId xmlns:a16="http://schemas.microsoft.com/office/drawing/2014/main" val="3155059188"/>
                    </a:ext>
                  </a:extLst>
                </a:gridCol>
                <a:gridCol w="849972">
                  <a:extLst>
                    <a:ext uri="{9D8B030D-6E8A-4147-A177-3AD203B41FA5}">
                      <a16:colId xmlns:a16="http://schemas.microsoft.com/office/drawing/2014/main" val="3476136351"/>
                    </a:ext>
                  </a:extLst>
                </a:gridCol>
                <a:gridCol w="824600">
                  <a:extLst>
                    <a:ext uri="{9D8B030D-6E8A-4147-A177-3AD203B41FA5}">
                      <a16:colId xmlns:a16="http://schemas.microsoft.com/office/drawing/2014/main" val="58395390"/>
                    </a:ext>
                  </a:extLst>
                </a:gridCol>
              </a:tblGrid>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18987337"/>
                  </a:ext>
                </a:extLst>
              </a:tr>
              <a:tr h="190500">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ctr"/>
                      <a:r>
                        <a:rPr lang="en-GB" sz="1100" b="1" i="0" u="sng" strike="noStrike">
                          <a:solidFill>
                            <a:srgbClr val="000000"/>
                          </a:solidFill>
                          <a:effectLst/>
                          <a:latin typeface="Arial" panose="020B0604020202020204" pitchFamily="34" charset="0"/>
                        </a:rPr>
                        <a:t>Dec 18 cohort of pupils - EHCP status @ Dec 20</a:t>
                      </a:r>
                    </a:p>
                  </a:txBody>
                  <a:tcPr marL="0" marR="0" marT="0"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87824348"/>
                  </a:ext>
                </a:extLst>
              </a:tr>
              <a:tr h="190500">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GB" sz="1100" b="1" i="0" u="sng" strike="noStrike">
                        <a:solidFill>
                          <a:srgbClr val="000000"/>
                        </a:solidFill>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GB" sz="1100" b="1" i="0" u="sng" strike="noStrike">
                        <a:solidFill>
                          <a:srgbClr val="000000"/>
                        </a:solidFill>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dirty="0">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05652252"/>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Dec-18</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Dec-20</a:t>
                      </a: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7523663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GB" sz="1100" b="0" i="0" u="none" strike="noStrike">
                          <a:solidFill>
                            <a:srgbClr val="000000"/>
                          </a:solidFill>
                          <a:effectLst/>
                          <a:latin typeface="Arial" panose="020B0604020202020204" pitchFamily="34" charset="0"/>
                        </a:rPr>
                        <a:t>Pupils with EHCP</a:t>
                      </a:r>
                    </a:p>
                  </a:txBody>
                  <a:tcPr marL="0" marR="0" marT="0" marB="0" anchor="b">
                    <a:lnL>
                      <a:noFill/>
                    </a:lnL>
                    <a:lnR>
                      <a:noFill/>
                    </a:lnR>
                    <a:lnT>
                      <a:noFill/>
                    </a:lnT>
                    <a:lnB>
                      <a:noFill/>
                    </a:lnB>
                  </a:tcPr>
                </a:tc>
                <a:tc hMerge="1">
                  <a:txBody>
                    <a:bodyPr/>
                    <a:lstStyle/>
                    <a:p>
                      <a:endParaRPr lang="en-GB"/>
                    </a:p>
                  </a:txBody>
                  <a:tcPr/>
                </a:tc>
                <a:tc>
                  <a:txBody>
                    <a:bodyPr/>
                    <a:lstStyle/>
                    <a:p>
                      <a:pPr algn="r" fontAlgn="b"/>
                      <a:r>
                        <a:rPr lang="en-GB" sz="1100" b="0" i="0" u="none" strike="noStrike">
                          <a:solidFill>
                            <a:srgbClr val="000000"/>
                          </a:solidFill>
                          <a:effectLst/>
                          <a:latin typeface="Arial" panose="020B0604020202020204" pitchFamily="34" charset="0"/>
                        </a:rPr>
                        <a:t>1045</a:t>
                      </a:r>
                    </a:p>
                  </a:txBody>
                  <a:tcPr marL="0" marR="0" marT="0" marB="0" anchor="b">
                    <a:lnL>
                      <a:noFill/>
                    </a:lnL>
                    <a:lnR>
                      <a:noFill/>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44%</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1688</a:t>
                      </a:r>
                    </a:p>
                  </a:txBody>
                  <a:tcPr marL="0" marR="0" marT="0" marB="0" anchor="b">
                    <a:lnL>
                      <a:noFill/>
                    </a:lnL>
                    <a:lnR>
                      <a:noFill/>
                    </a:lnR>
                    <a:lnT>
                      <a:noFill/>
                    </a:lnT>
                    <a:lnB>
                      <a:noFill/>
                    </a:lnB>
                  </a:tcPr>
                </a:tc>
                <a:tc>
                  <a:txBody>
                    <a:bodyPr/>
                    <a:lstStyle/>
                    <a:p>
                      <a:pPr algn="ctr" fontAlgn="b"/>
                      <a:r>
                        <a:rPr lang="en-GB" sz="1100" b="0" i="0" u="none" strike="noStrike">
                          <a:solidFill>
                            <a:srgbClr val="000000"/>
                          </a:solidFill>
                          <a:effectLst/>
                          <a:latin typeface="Arial" panose="020B0604020202020204" pitchFamily="34" charset="0"/>
                        </a:rPr>
                        <a:t>71%</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7317163"/>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GB" sz="1100" b="0" i="0" u="none" strike="noStrike">
                          <a:solidFill>
                            <a:srgbClr val="000000"/>
                          </a:solidFill>
                          <a:effectLst/>
                          <a:latin typeface="Arial" panose="020B0604020202020204" pitchFamily="34" charset="0"/>
                        </a:rPr>
                        <a:t>Pupils without EHCP</a:t>
                      </a:r>
                    </a:p>
                  </a:txBody>
                  <a:tcPr marL="0" marR="0" marT="0" marB="0" anchor="b">
                    <a:lnL>
                      <a:noFill/>
                    </a:lnL>
                    <a:lnR>
                      <a:noFill/>
                    </a:lnR>
                    <a:lnT>
                      <a:noFill/>
                    </a:lnT>
                    <a:lnB>
                      <a:noFill/>
                    </a:lnB>
                  </a:tcPr>
                </a:tc>
                <a:tc hMerge="1">
                  <a:txBody>
                    <a:bodyPr/>
                    <a:lstStyle/>
                    <a:p>
                      <a:endParaRPr lang="en-GB"/>
                    </a:p>
                  </a:txBody>
                  <a:tcPr/>
                </a:tc>
                <a:tc>
                  <a:txBody>
                    <a:bodyPr/>
                    <a:lstStyle/>
                    <a:p>
                      <a:pPr algn="r" fontAlgn="b"/>
                      <a:r>
                        <a:rPr lang="en-GB" sz="1100" b="0" i="0" u="none" strike="noStrike">
                          <a:solidFill>
                            <a:srgbClr val="000000"/>
                          </a:solidFill>
                          <a:effectLst/>
                          <a:latin typeface="Arial" panose="020B0604020202020204" pitchFamily="34" charset="0"/>
                        </a:rPr>
                        <a:t>1346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56%</a:t>
                      </a: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703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Arial" panose="020B0604020202020204" pitchFamily="34" charset="0"/>
                        </a:rPr>
                        <a:t>29%</a:t>
                      </a: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48544623"/>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2391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2391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61029661"/>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11794592"/>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b"/>
                      <a:r>
                        <a:rPr lang="en-GB" sz="1100" b="0" i="0" u="none" strike="noStrike">
                          <a:solidFill>
                            <a:srgbClr val="000000"/>
                          </a:solidFill>
                          <a:effectLst/>
                          <a:latin typeface="Arial" panose="020B0604020202020204" pitchFamily="34" charset="0"/>
                        </a:rPr>
                        <a:t>* A further 75 pupils (3%) are undergoing assessment</a:t>
                      </a:r>
                    </a:p>
                  </a:txBody>
                  <a:tcPr marL="0" marR="0" marT="0" marB="0" anchor="b">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9015285"/>
                  </a:ext>
                </a:extLst>
              </a:tr>
              <a:tr h="180975">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effectLst/>
                          <a:latin typeface="Arial" panose="020B060402020202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784957"/>
                  </a:ext>
                </a:extLst>
              </a:tr>
            </a:tbl>
          </a:graphicData>
        </a:graphic>
      </p:graphicFrame>
      <p:sp>
        <p:nvSpPr>
          <p:cNvPr id="8" name="TextBox 7">
            <a:extLst>
              <a:ext uri="{FF2B5EF4-FFF2-40B4-BE49-F238E27FC236}">
                <a16:creationId xmlns:a16="http://schemas.microsoft.com/office/drawing/2014/main" id="{3B4C4464-CC72-4ADC-ACFC-9A353119F556}"/>
              </a:ext>
            </a:extLst>
          </p:cNvPr>
          <p:cNvSpPr txBox="1"/>
          <p:nvPr/>
        </p:nvSpPr>
        <p:spPr>
          <a:xfrm>
            <a:off x="151703" y="6038596"/>
            <a:ext cx="5672857" cy="646331"/>
          </a:xfrm>
          <a:prstGeom prst="rect">
            <a:avLst/>
          </a:prstGeom>
          <a:noFill/>
        </p:spPr>
        <p:txBody>
          <a:bodyPr wrap="square" rtlCol="0">
            <a:spAutoFit/>
          </a:bodyPr>
          <a:lstStyle/>
          <a:p>
            <a:r>
              <a:rPr lang="en-GB" dirty="0"/>
              <a:t>Approximately 50% of those without an EHCP were issued with an EHCP at a later date</a:t>
            </a:r>
          </a:p>
        </p:txBody>
      </p:sp>
      <p:pic>
        <p:nvPicPr>
          <p:cNvPr id="10" name="Picture 9">
            <a:extLst>
              <a:ext uri="{FF2B5EF4-FFF2-40B4-BE49-F238E27FC236}">
                <a16:creationId xmlns:a16="http://schemas.microsoft.com/office/drawing/2014/main" id="{4F831BAD-05BB-48DA-8F5B-0D48FF2334B3}"/>
              </a:ext>
            </a:extLst>
          </p:cNvPr>
          <p:cNvPicPr>
            <a:picLocks noChangeAspect="1"/>
          </p:cNvPicPr>
          <p:nvPr/>
        </p:nvPicPr>
        <p:blipFill>
          <a:blip r:embed="rId2"/>
          <a:stretch>
            <a:fillRect/>
          </a:stretch>
        </p:blipFill>
        <p:spPr>
          <a:xfrm>
            <a:off x="5372797" y="4048323"/>
            <a:ext cx="6667500" cy="1876425"/>
          </a:xfrm>
          <a:prstGeom prst="rect">
            <a:avLst/>
          </a:prstGeom>
        </p:spPr>
      </p:pic>
      <p:sp>
        <p:nvSpPr>
          <p:cNvPr id="11" name="TextBox 10">
            <a:extLst>
              <a:ext uri="{FF2B5EF4-FFF2-40B4-BE49-F238E27FC236}">
                <a16:creationId xmlns:a16="http://schemas.microsoft.com/office/drawing/2014/main" id="{2C2DA20B-E418-475F-AB49-C050F56D5B25}"/>
              </a:ext>
            </a:extLst>
          </p:cNvPr>
          <p:cNvSpPr txBox="1"/>
          <p:nvPr/>
        </p:nvSpPr>
        <p:spPr>
          <a:xfrm>
            <a:off x="6785811" y="6038596"/>
            <a:ext cx="4983046" cy="646331"/>
          </a:xfrm>
          <a:prstGeom prst="rect">
            <a:avLst/>
          </a:prstGeom>
          <a:noFill/>
        </p:spPr>
        <p:txBody>
          <a:bodyPr wrap="square" rtlCol="0">
            <a:spAutoFit/>
          </a:bodyPr>
          <a:lstStyle/>
          <a:p>
            <a:r>
              <a:rPr lang="en-GB" dirty="0"/>
              <a:t>We have seen an increase in those at applying for the highest rates of funding</a:t>
            </a:r>
          </a:p>
        </p:txBody>
      </p:sp>
      <p:sp>
        <p:nvSpPr>
          <p:cNvPr id="3" name="Arrow: Down 2">
            <a:extLst>
              <a:ext uri="{FF2B5EF4-FFF2-40B4-BE49-F238E27FC236}">
                <a16:creationId xmlns:a16="http://schemas.microsoft.com/office/drawing/2014/main" id="{A49F7C7B-8497-4FED-AD8E-4DB9E84CE1FC}"/>
              </a:ext>
            </a:extLst>
          </p:cNvPr>
          <p:cNvSpPr/>
          <p:nvPr/>
        </p:nvSpPr>
        <p:spPr>
          <a:xfrm>
            <a:off x="4200939" y="5605670"/>
            <a:ext cx="410818" cy="432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4570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5EDC-9E52-4F3F-A14C-6F8D6914F5B3}"/>
              </a:ext>
            </a:extLst>
          </p:cNvPr>
          <p:cNvSpPr>
            <a:spLocks noGrp="1"/>
          </p:cNvSpPr>
          <p:nvPr>
            <p:ph type="title"/>
          </p:nvPr>
        </p:nvSpPr>
        <p:spPr>
          <a:xfrm>
            <a:off x="424129" y="469584"/>
            <a:ext cx="11343742" cy="1325563"/>
          </a:xfrm>
        </p:spPr>
        <p:txBody>
          <a:bodyPr>
            <a:normAutofit/>
          </a:bodyPr>
          <a:lstStyle/>
          <a:p>
            <a:pPr algn="ctr"/>
            <a:r>
              <a:rPr lang="en-GB" b="1" dirty="0">
                <a:solidFill>
                  <a:schemeClr val="accent1"/>
                </a:solidFill>
              </a:rPr>
              <a:t>HNF Review Background: Current Process in Kent</a:t>
            </a:r>
          </a:p>
        </p:txBody>
      </p:sp>
      <p:graphicFrame>
        <p:nvGraphicFramePr>
          <p:cNvPr id="3" name="Table 2">
            <a:extLst>
              <a:ext uri="{FF2B5EF4-FFF2-40B4-BE49-F238E27FC236}">
                <a16:creationId xmlns:a16="http://schemas.microsoft.com/office/drawing/2014/main" id="{0E548A75-0F4D-4465-A0E8-66E26C5B21E4}"/>
              </a:ext>
            </a:extLst>
          </p:cNvPr>
          <p:cNvGraphicFramePr>
            <a:graphicFrameLocks noGrp="1"/>
          </p:cNvGraphicFramePr>
          <p:nvPr/>
        </p:nvGraphicFramePr>
        <p:xfrm>
          <a:off x="1062818" y="3613484"/>
          <a:ext cx="9317120" cy="2394286"/>
        </p:xfrm>
        <a:graphic>
          <a:graphicData uri="http://schemas.openxmlformats.org/drawingml/2006/table">
            <a:tbl>
              <a:tblPr/>
              <a:tblGrid>
                <a:gridCol w="3013550">
                  <a:extLst>
                    <a:ext uri="{9D8B030D-6E8A-4147-A177-3AD203B41FA5}">
                      <a16:colId xmlns:a16="http://schemas.microsoft.com/office/drawing/2014/main" val="704796267"/>
                    </a:ext>
                  </a:extLst>
                </a:gridCol>
                <a:gridCol w="1050595">
                  <a:extLst>
                    <a:ext uri="{9D8B030D-6E8A-4147-A177-3AD203B41FA5}">
                      <a16:colId xmlns:a16="http://schemas.microsoft.com/office/drawing/2014/main" val="2238188590"/>
                    </a:ext>
                  </a:extLst>
                </a:gridCol>
                <a:gridCol w="1050595">
                  <a:extLst>
                    <a:ext uri="{9D8B030D-6E8A-4147-A177-3AD203B41FA5}">
                      <a16:colId xmlns:a16="http://schemas.microsoft.com/office/drawing/2014/main" val="1639923032"/>
                    </a:ext>
                  </a:extLst>
                </a:gridCol>
                <a:gridCol w="1050595">
                  <a:extLst>
                    <a:ext uri="{9D8B030D-6E8A-4147-A177-3AD203B41FA5}">
                      <a16:colId xmlns:a16="http://schemas.microsoft.com/office/drawing/2014/main" val="2061792590"/>
                    </a:ext>
                  </a:extLst>
                </a:gridCol>
                <a:gridCol w="1050595">
                  <a:extLst>
                    <a:ext uri="{9D8B030D-6E8A-4147-A177-3AD203B41FA5}">
                      <a16:colId xmlns:a16="http://schemas.microsoft.com/office/drawing/2014/main" val="711071566"/>
                    </a:ext>
                  </a:extLst>
                </a:gridCol>
                <a:gridCol w="1050595">
                  <a:extLst>
                    <a:ext uri="{9D8B030D-6E8A-4147-A177-3AD203B41FA5}">
                      <a16:colId xmlns:a16="http://schemas.microsoft.com/office/drawing/2014/main" val="1414254333"/>
                    </a:ext>
                  </a:extLst>
                </a:gridCol>
                <a:gridCol w="1050595">
                  <a:extLst>
                    <a:ext uri="{9D8B030D-6E8A-4147-A177-3AD203B41FA5}">
                      <a16:colId xmlns:a16="http://schemas.microsoft.com/office/drawing/2014/main" val="452196174"/>
                    </a:ext>
                  </a:extLst>
                </a:gridCol>
              </a:tblGrid>
              <a:tr h="272078">
                <a:tc>
                  <a:txBody>
                    <a:bodyPr/>
                    <a:lstStyle/>
                    <a:p>
                      <a:pPr algn="l" fontAlgn="b"/>
                      <a:endParaRPr lang="en-GB"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GB" sz="1100" b="1" i="0" u="none" strike="noStrike">
                          <a:solidFill>
                            <a:srgbClr val="000000"/>
                          </a:solidFill>
                          <a:effectLst/>
                          <a:latin typeface="Arial" panose="020B0604020202020204" pitchFamily="34" charset="0"/>
                        </a:rPr>
                        <a:t>2018-19</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2018-19</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2019-20</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2019-20</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2020-21*</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2020-21*</a:t>
                      </a:r>
                    </a:p>
                  </a:txBody>
                  <a:tcPr marL="9525" marR="9525" marT="9525" marB="0" anchor="b">
                    <a:lnL>
                      <a:noFill/>
                    </a:lnL>
                    <a:lnR>
                      <a:noFill/>
                    </a:lnR>
                    <a:lnT>
                      <a:noFill/>
                    </a:lnT>
                    <a:lnB>
                      <a:noFill/>
                    </a:lnB>
                    <a:solidFill>
                      <a:srgbClr val="D9E1F2"/>
                    </a:solidFill>
                  </a:tcPr>
                </a:tc>
                <a:extLst>
                  <a:ext uri="{0D108BD9-81ED-4DB2-BD59-A6C34878D82A}">
                    <a16:rowId xmlns:a16="http://schemas.microsoft.com/office/drawing/2014/main" val="316213674"/>
                  </a:ext>
                </a:extLst>
              </a:tr>
              <a:tr h="272078">
                <a:tc>
                  <a:txBody>
                    <a:bodyPr/>
                    <a:lstStyle/>
                    <a:p>
                      <a:pPr algn="l" fontAlgn="b"/>
                      <a:r>
                        <a:rPr lang="en-GB" sz="1100" b="1" i="0" u="none" strike="noStrike">
                          <a:solidFill>
                            <a:srgbClr val="000000"/>
                          </a:solidFill>
                          <a:effectLst/>
                          <a:latin typeface="Arial" panose="020B0604020202020204" pitchFamily="34" charset="0"/>
                        </a:rPr>
                        <a:t>Phase</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10%</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28%</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10%</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28%</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10%</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28%</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418973745"/>
                  </a:ext>
                </a:extLst>
              </a:tr>
              <a:tr h="258474">
                <a:tc>
                  <a:txBody>
                    <a:bodyPr/>
                    <a:lstStyle/>
                    <a:p>
                      <a:pPr algn="l" fontAlgn="b"/>
                      <a:r>
                        <a:rPr lang="en-GB" sz="1100" b="0" i="0" u="none" strike="noStrike">
                          <a:solidFill>
                            <a:srgbClr val="000000"/>
                          </a:solidFill>
                          <a:effectLst/>
                          <a:latin typeface="Arial" panose="020B0604020202020204" pitchFamily="34" charset="0"/>
                        </a:rPr>
                        <a:t>Primary</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£976,717</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£2,586,065</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£804,182</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£3,620,593</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£598,421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GB" sz="1100" b="0" i="0" u="none" strike="noStrike">
                          <a:solidFill>
                            <a:srgbClr val="000000"/>
                          </a:solidFill>
                          <a:effectLst/>
                          <a:latin typeface="Arial" panose="020B0604020202020204" pitchFamily="34" charset="0"/>
                        </a:rPr>
                        <a:t>£4,039,225</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3412252624"/>
                  </a:ext>
                </a:extLst>
              </a:tr>
              <a:tr h="258474">
                <a:tc>
                  <a:txBody>
                    <a:bodyPr/>
                    <a:lstStyle/>
                    <a:p>
                      <a:pPr algn="l" fontAlgn="b"/>
                      <a:r>
                        <a:rPr lang="en-GB" sz="1100" b="0" i="0" u="none" strike="noStrike">
                          <a:solidFill>
                            <a:srgbClr val="000000"/>
                          </a:solidFill>
                          <a:effectLst/>
                          <a:latin typeface="Arial" panose="020B0604020202020204" pitchFamily="34" charset="0"/>
                        </a:rPr>
                        <a:t>No. of Primary Schools</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162</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179</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136</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211</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91</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222</a:t>
                      </a:r>
                    </a:p>
                  </a:txBody>
                  <a:tcPr marL="9525" marR="9525" marT="9525" marB="0" anchor="b">
                    <a:lnL>
                      <a:noFill/>
                    </a:lnL>
                    <a:lnR>
                      <a:noFill/>
                    </a:lnR>
                    <a:lnT>
                      <a:noFill/>
                    </a:lnT>
                    <a:lnB>
                      <a:noFill/>
                    </a:lnB>
                  </a:tcPr>
                </a:tc>
                <a:extLst>
                  <a:ext uri="{0D108BD9-81ED-4DB2-BD59-A6C34878D82A}">
                    <a16:rowId xmlns:a16="http://schemas.microsoft.com/office/drawing/2014/main" val="3052861133"/>
                  </a:ext>
                </a:extLst>
              </a:tr>
              <a:tr h="258474">
                <a:tc>
                  <a:txBody>
                    <a:bodyPr/>
                    <a:lstStyle/>
                    <a:p>
                      <a:pPr algn="l" fontAlgn="b"/>
                      <a:r>
                        <a:rPr lang="en-GB" sz="1100" b="0" i="0" u="none" strike="noStrike">
                          <a:solidFill>
                            <a:srgbClr val="000000"/>
                          </a:solidFill>
                          <a:effectLst/>
                          <a:latin typeface="Arial" panose="020B0604020202020204" pitchFamily="34" charset="0"/>
                        </a:rPr>
                        <a:t>Secondary</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£11,968</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£78,956</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£5,604</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£56,189</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£1,565</a:t>
                      </a:r>
                    </a:p>
                  </a:txBody>
                  <a:tcPr marL="9525" marR="9525" marT="9525" marB="0" anchor="b">
                    <a:lnL>
                      <a:noFill/>
                    </a:lnL>
                    <a:lnR>
                      <a:noFill/>
                    </a:lnR>
                    <a:lnT>
                      <a:noFill/>
                    </a:lnT>
                    <a:lnB>
                      <a:noFill/>
                    </a:lnB>
                  </a:tcPr>
                </a:tc>
                <a:tc>
                  <a:txBody>
                    <a:bodyPr/>
                    <a:lstStyle/>
                    <a:p>
                      <a:pPr algn="r" fontAlgn="b"/>
                      <a:r>
                        <a:rPr lang="en-GB" sz="1100" b="0" i="0" u="none" strike="noStrike">
                          <a:solidFill>
                            <a:srgbClr val="000000"/>
                          </a:solidFill>
                          <a:effectLst/>
                          <a:latin typeface="Arial" panose="020B0604020202020204" pitchFamily="34" charset="0"/>
                        </a:rPr>
                        <a:t>£58,963</a:t>
                      </a:r>
                    </a:p>
                  </a:txBody>
                  <a:tcPr marL="9525" marR="9525" marT="9525" marB="0" anchor="b">
                    <a:lnL>
                      <a:noFill/>
                    </a:lnL>
                    <a:lnR>
                      <a:noFill/>
                    </a:lnR>
                    <a:lnT>
                      <a:noFill/>
                    </a:lnT>
                    <a:lnB>
                      <a:noFill/>
                    </a:lnB>
                  </a:tcPr>
                </a:tc>
                <a:extLst>
                  <a:ext uri="{0D108BD9-81ED-4DB2-BD59-A6C34878D82A}">
                    <a16:rowId xmlns:a16="http://schemas.microsoft.com/office/drawing/2014/main" val="910958783"/>
                  </a:ext>
                </a:extLst>
              </a:tr>
              <a:tr h="258474">
                <a:tc>
                  <a:txBody>
                    <a:bodyPr/>
                    <a:lstStyle/>
                    <a:p>
                      <a:pPr algn="l" fontAlgn="b"/>
                      <a:r>
                        <a:rPr lang="en-GB" sz="1100" b="0" i="0" u="none" strike="noStrike" dirty="0">
                          <a:solidFill>
                            <a:srgbClr val="000000"/>
                          </a:solidFill>
                          <a:effectLst/>
                          <a:latin typeface="Arial" panose="020B0604020202020204" pitchFamily="34" charset="0"/>
                        </a:rPr>
                        <a:t>No. of Secondary Schools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883922137"/>
                  </a:ext>
                </a:extLst>
              </a:tr>
              <a:tr h="272078">
                <a:tc>
                  <a:txBody>
                    <a:bodyPr/>
                    <a:lstStyle/>
                    <a:p>
                      <a:pPr algn="l" fontAlgn="b"/>
                      <a:r>
                        <a:rPr lang="en-GB" sz="1100" b="1" i="0" u="none" strike="noStrike">
                          <a:solidFill>
                            <a:srgbClr val="000000"/>
                          </a:solidFill>
                          <a:effectLst/>
                          <a:latin typeface="Arial" panose="020B0604020202020204" pitchFamily="34" charset="0"/>
                        </a:rPr>
                        <a:t>Total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£988,684</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£2,665,021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£809,786</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£3,676,782</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£599,986</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£4,098,189</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4222811330"/>
                  </a:ext>
                </a:extLst>
              </a:tr>
              <a:tr h="272078">
                <a:tc>
                  <a:txBody>
                    <a:bodyPr/>
                    <a:lstStyle/>
                    <a:p>
                      <a:pPr algn="l" fontAlgn="b"/>
                      <a:r>
                        <a:rPr lang="en-GB" sz="1100" b="1" i="0" u="none" strike="noStrike">
                          <a:solidFill>
                            <a:srgbClr val="000000"/>
                          </a:solidFill>
                          <a:effectLst/>
                          <a:latin typeface="Arial" panose="020B0604020202020204" pitchFamily="34" charset="0"/>
                        </a:rPr>
                        <a:t>Total No. of Schools</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168</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181</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138</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213</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92</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223</a:t>
                      </a:r>
                    </a:p>
                  </a:txBody>
                  <a:tcPr marL="9525" marR="9525" marT="9525" marB="0" anchor="b">
                    <a:lnL>
                      <a:noFill/>
                    </a:lnL>
                    <a:lnR>
                      <a:noFill/>
                    </a:lnR>
                    <a:lnT>
                      <a:noFill/>
                    </a:lnT>
                    <a:lnB>
                      <a:noFill/>
                    </a:lnB>
                    <a:solidFill>
                      <a:srgbClr val="D9E1F2"/>
                    </a:solidFill>
                  </a:tcPr>
                </a:tc>
                <a:extLst>
                  <a:ext uri="{0D108BD9-81ED-4DB2-BD59-A6C34878D82A}">
                    <a16:rowId xmlns:a16="http://schemas.microsoft.com/office/drawing/2014/main" val="1940380374"/>
                  </a:ext>
                </a:extLst>
              </a:tr>
              <a:tr h="272078">
                <a:tc>
                  <a:txBody>
                    <a:bodyPr/>
                    <a:lstStyle/>
                    <a:p>
                      <a:pPr algn="l" fontAlgn="b"/>
                      <a:r>
                        <a:rPr lang="en-GB" sz="1100" b="1" i="0" u="none" strike="noStrike">
                          <a:solidFill>
                            <a:srgbClr val="000000"/>
                          </a:solidFill>
                          <a:effectLst/>
                          <a:latin typeface="Arial" panose="020B0604020202020204" pitchFamily="34" charset="0"/>
                        </a:rPr>
                        <a:t>Total 10% &amp; 28% Notional SEN Top Up</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£3,653,705</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a:solidFill>
                            <a:srgbClr val="000000"/>
                          </a:solidFill>
                          <a:effectLst/>
                          <a:latin typeface="Arial" panose="020B0604020202020204" pitchFamily="34" charset="0"/>
                        </a:rPr>
                        <a:t>£4,486,568</a:t>
                      </a:r>
                    </a:p>
                  </a:txBody>
                  <a:tcPr marL="9525" marR="9525" marT="9525" marB="0" anchor="b">
                    <a:lnL>
                      <a:noFill/>
                    </a:lnL>
                    <a:lnR>
                      <a:noFill/>
                    </a:lnR>
                    <a:lnT>
                      <a:noFill/>
                    </a:lnT>
                    <a:lnB>
                      <a:noFill/>
                    </a:lnB>
                    <a:solidFill>
                      <a:srgbClr val="D9E1F2"/>
                    </a:solidFill>
                  </a:tcPr>
                </a:tc>
                <a:tc>
                  <a:txBody>
                    <a:bodyPr/>
                    <a:lstStyle/>
                    <a:p>
                      <a:pPr algn="ctr" fontAlgn="b"/>
                      <a:r>
                        <a:rPr lang="en-GB" sz="1100" b="1"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E1F2"/>
                    </a:solidFill>
                  </a:tcPr>
                </a:tc>
                <a:tc>
                  <a:txBody>
                    <a:bodyPr/>
                    <a:lstStyle/>
                    <a:p>
                      <a:pPr algn="r" fontAlgn="b"/>
                      <a:r>
                        <a:rPr lang="en-GB" sz="1100" b="1" i="0" u="none" strike="noStrike" dirty="0">
                          <a:solidFill>
                            <a:srgbClr val="000000"/>
                          </a:solidFill>
                          <a:effectLst/>
                          <a:latin typeface="Arial" panose="020B0604020202020204" pitchFamily="34" charset="0"/>
                        </a:rPr>
                        <a:t>£4,698,175</a:t>
                      </a:r>
                    </a:p>
                  </a:txBody>
                  <a:tcPr marL="9525" marR="9525" marT="9525" marB="0" anchor="b">
                    <a:lnL>
                      <a:noFill/>
                    </a:lnL>
                    <a:lnR>
                      <a:noFill/>
                    </a:lnR>
                    <a:lnT>
                      <a:noFill/>
                    </a:lnT>
                    <a:lnB>
                      <a:noFill/>
                    </a:lnB>
                    <a:solidFill>
                      <a:srgbClr val="D9E1F2"/>
                    </a:solidFill>
                  </a:tcPr>
                </a:tc>
                <a:extLst>
                  <a:ext uri="{0D108BD9-81ED-4DB2-BD59-A6C34878D82A}">
                    <a16:rowId xmlns:a16="http://schemas.microsoft.com/office/drawing/2014/main" val="2030495727"/>
                  </a:ext>
                </a:extLst>
              </a:tr>
            </a:tbl>
          </a:graphicData>
        </a:graphic>
      </p:graphicFrame>
      <p:sp>
        <p:nvSpPr>
          <p:cNvPr id="4" name="TextBox 3">
            <a:extLst>
              <a:ext uri="{FF2B5EF4-FFF2-40B4-BE49-F238E27FC236}">
                <a16:creationId xmlns:a16="http://schemas.microsoft.com/office/drawing/2014/main" id="{D39F6FD5-197F-481A-9B82-60901B8CC039}"/>
              </a:ext>
            </a:extLst>
          </p:cNvPr>
          <p:cNvSpPr txBox="1"/>
          <p:nvPr/>
        </p:nvSpPr>
        <p:spPr>
          <a:xfrm>
            <a:off x="768627" y="1610481"/>
            <a:ext cx="9317120" cy="1754326"/>
          </a:xfrm>
          <a:prstGeom prst="rect">
            <a:avLst/>
          </a:prstGeom>
          <a:noFill/>
        </p:spPr>
        <p:txBody>
          <a:bodyPr wrap="square" rtlCol="0">
            <a:spAutoFit/>
          </a:bodyPr>
          <a:lstStyle/>
          <a:p>
            <a:r>
              <a:rPr lang="en-GB" dirty="0"/>
              <a:t>Total value of SEN “top up funding” paid by LA and number of schools receiving funding to support with Element 2 (first £6,000 funding):</a:t>
            </a:r>
          </a:p>
          <a:p>
            <a:pPr marL="285750" indent="-285750">
              <a:buFont typeface="Arial" panose="020B0604020202020204" pitchFamily="34" charset="0"/>
              <a:buChar char="•"/>
            </a:pPr>
            <a:r>
              <a:rPr lang="en-GB" dirty="0"/>
              <a:t>10%: No school or academy will pay more than 10% of its notional SEN budget towards the £6,000 E2 for an individual pupil. </a:t>
            </a:r>
          </a:p>
          <a:p>
            <a:pPr marL="285750" indent="-285750">
              <a:buFont typeface="Arial" panose="020B0604020202020204" pitchFamily="34" charset="0"/>
              <a:buChar char="•"/>
            </a:pPr>
            <a:r>
              <a:rPr lang="en-GB" dirty="0"/>
              <a:t>28%: total value of first £6,000 to be funded by schools is capped for the year at a max of 28% of the annual notional SEN budget. </a:t>
            </a:r>
          </a:p>
        </p:txBody>
      </p:sp>
    </p:spTree>
    <p:extLst>
      <p:ext uri="{BB962C8B-B14F-4D97-AF65-F5344CB8AC3E}">
        <p14:creationId xmlns:p14="http://schemas.microsoft.com/office/powerpoint/2010/main" val="3679141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C93A-2AD3-4C30-ABE8-AC31F51CC6B0}"/>
              </a:ext>
            </a:extLst>
          </p:cNvPr>
          <p:cNvSpPr>
            <a:spLocks noGrp="1"/>
          </p:cNvSpPr>
          <p:nvPr>
            <p:ph type="title"/>
          </p:nvPr>
        </p:nvSpPr>
        <p:spPr/>
        <p:txBody>
          <a:bodyPr/>
          <a:lstStyle/>
          <a:p>
            <a:pPr algn="ctr"/>
            <a:r>
              <a:rPr lang="en-GB" b="1" dirty="0">
                <a:solidFill>
                  <a:schemeClr val="accent1"/>
                </a:solidFill>
              </a:rPr>
              <a:t>HNF Review – Feedback &amp; OLAs</a:t>
            </a:r>
          </a:p>
        </p:txBody>
      </p:sp>
      <p:sp>
        <p:nvSpPr>
          <p:cNvPr id="3" name="Content Placeholder 2">
            <a:extLst>
              <a:ext uri="{FF2B5EF4-FFF2-40B4-BE49-F238E27FC236}">
                <a16:creationId xmlns:a16="http://schemas.microsoft.com/office/drawing/2014/main" id="{D7A28C2E-A687-4B18-BA24-988CD4F9ECCD}"/>
              </a:ext>
            </a:extLst>
          </p:cNvPr>
          <p:cNvSpPr>
            <a:spLocks noGrp="1"/>
          </p:cNvSpPr>
          <p:nvPr>
            <p:ph sz="half" idx="1"/>
          </p:nvPr>
        </p:nvSpPr>
        <p:spPr>
          <a:xfrm>
            <a:off x="838201" y="1452282"/>
            <a:ext cx="5181600" cy="4724681"/>
          </a:xfrm>
        </p:spPr>
        <p:txBody>
          <a:bodyPr>
            <a:normAutofit fontScale="92500" lnSpcReduction="20000"/>
          </a:bodyPr>
          <a:lstStyle/>
          <a:p>
            <a:pPr marL="0" indent="0">
              <a:buNone/>
            </a:pPr>
            <a:r>
              <a:rPr lang="en-GB" b="1" dirty="0">
                <a:solidFill>
                  <a:schemeClr val="accent1"/>
                </a:solidFill>
              </a:rPr>
              <a:t>Summary of Feedback</a:t>
            </a:r>
          </a:p>
          <a:p>
            <a:r>
              <a:rPr lang="en-GB" dirty="0"/>
              <a:t>Inconsistent use of HNF across the schools (perverse incentives)</a:t>
            </a:r>
          </a:p>
          <a:p>
            <a:r>
              <a:rPr lang="en-GB" dirty="0"/>
              <a:t>Few secondary schools access HNF</a:t>
            </a:r>
          </a:p>
          <a:p>
            <a:r>
              <a:rPr lang="en-GB" dirty="0"/>
              <a:t>Limited criteria for accessing HNF </a:t>
            </a:r>
          </a:p>
          <a:p>
            <a:r>
              <a:rPr lang="en-GB" dirty="0"/>
              <a:t>Significant amount of time taken to apply for funding </a:t>
            </a:r>
          </a:p>
          <a:p>
            <a:r>
              <a:rPr lang="en-GB" dirty="0"/>
              <a:t>Not automatic</a:t>
            </a:r>
          </a:p>
          <a:p>
            <a:r>
              <a:rPr lang="en-GB" dirty="0"/>
              <a:t>Need to reapply at transition points</a:t>
            </a:r>
          </a:p>
          <a:p>
            <a:r>
              <a:rPr lang="en-GB" dirty="0"/>
              <a:t>Lack of transparency in decision making</a:t>
            </a:r>
          </a:p>
          <a:p>
            <a:r>
              <a:rPr lang="en-GB" dirty="0"/>
              <a:t>Individual vs Group applications?</a:t>
            </a:r>
          </a:p>
          <a:p>
            <a:endParaRPr lang="en-GB" dirty="0"/>
          </a:p>
          <a:p>
            <a:endParaRPr lang="en-GB" dirty="0"/>
          </a:p>
          <a:p>
            <a:endParaRPr lang="en-GB" dirty="0"/>
          </a:p>
        </p:txBody>
      </p:sp>
      <p:sp>
        <p:nvSpPr>
          <p:cNvPr id="4" name="Content Placeholder 3">
            <a:extLst>
              <a:ext uri="{FF2B5EF4-FFF2-40B4-BE49-F238E27FC236}">
                <a16:creationId xmlns:a16="http://schemas.microsoft.com/office/drawing/2014/main" id="{633D848B-5851-4E82-984B-21EBC597BF6B}"/>
              </a:ext>
            </a:extLst>
          </p:cNvPr>
          <p:cNvSpPr>
            <a:spLocks noGrp="1"/>
          </p:cNvSpPr>
          <p:nvPr>
            <p:ph sz="half" idx="2"/>
          </p:nvPr>
        </p:nvSpPr>
        <p:spPr>
          <a:xfrm>
            <a:off x="6172200" y="1452282"/>
            <a:ext cx="5181600" cy="4724681"/>
          </a:xfrm>
        </p:spPr>
        <p:txBody>
          <a:bodyPr>
            <a:normAutofit fontScale="92500" lnSpcReduction="20000"/>
          </a:bodyPr>
          <a:lstStyle/>
          <a:p>
            <a:pPr marL="0" indent="0">
              <a:buNone/>
            </a:pPr>
            <a:r>
              <a:rPr lang="en-GB" b="1" dirty="0">
                <a:solidFill>
                  <a:schemeClr val="accent1"/>
                </a:solidFill>
              </a:rPr>
              <a:t>OLAs</a:t>
            </a:r>
          </a:p>
          <a:p>
            <a:r>
              <a:rPr lang="en-GB" dirty="0"/>
              <a:t>LAs are either investigating or have moved to a banding system to determine HNF top up. </a:t>
            </a:r>
          </a:p>
          <a:p>
            <a:r>
              <a:rPr lang="en-GB" dirty="0"/>
              <a:t>Generally moving away from a claim approach</a:t>
            </a:r>
          </a:p>
          <a:p>
            <a:r>
              <a:rPr lang="en-GB" dirty="0"/>
              <a:t>Funding is distributed automatically where an EHCP is in place.</a:t>
            </a:r>
          </a:p>
          <a:p>
            <a:r>
              <a:rPr lang="en-GB" dirty="0"/>
              <a:t>Supplementary process for those without an EHCP. Can be limited.</a:t>
            </a:r>
          </a:p>
          <a:p>
            <a:r>
              <a:rPr lang="en-GB" dirty="0"/>
              <a:t>Over 50% of LAs fund additional top-up (Notional SEN top up)</a:t>
            </a:r>
          </a:p>
          <a:p>
            <a:pPr marL="0" indent="0">
              <a:buNone/>
            </a:pPr>
            <a:endParaRPr lang="en-GB" dirty="0"/>
          </a:p>
          <a:p>
            <a:endParaRPr lang="en-GB" dirty="0"/>
          </a:p>
        </p:txBody>
      </p:sp>
    </p:spTree>
    <p:extLst>
      <p:ext uri="{BB962C8B-B14F-4D97-AF65-F5344CB8AC3E}">
        <p14:creationId xmlns:p14="http://schemas.microsoft.com/office/powerpoint/2010/main" val="191755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AA5C-CCCC-4CE1-A32F-05BD1B42C7F9}"/>
              </a:ext>
            </a:extLst>
          </p:cNvPr>
          <p:cNvSpPr>
            <a:spLocks noGrp="1"/>
          </p:cNvSpPr>
          <p:nvPr>
            <p:ph type="title"/>
          </p:nvPr>
        </p:nvSpPr>
        <p:spPr>
          <a:xfrm>
            <a:off x="410817" y="-104818"/>
            <a:ext cx="10942983" cy="1325563"/>
          </a:xfrm>
        </p:spPr>
        <p:txBody>
          <a:bodyPr/>
          <a:lstStyle/>
          <a:p>
            <a:pPr algn="ctr"/>
            <a:r>
              <a:rPr lang="en-GB" b="1" dirty="0">
                <a:solidFill>
                  <a:schemeClr val="accent1"/>
                </a:solidFill>
              </a:rPr>
              <a:t>HNF Review – Example of Banding System: OLA</a:t>
            </a:r>
            <a:endParaRPr lang="en-GB" dirty="0"/>
          </a:p>
        </p:txBody>
      </p:sp>
      <p:pic>
        <p:nvPicPr>
          <p:cNvPr id="5" name="Picture 4">
            <a:extLst>
              <a:ext uri="{FF2B5EF4-FFF2-40B4-BE49-F238E27FC236}">
                <a16:creationId xmlns:a16="http://schemas.microsoft.com/office/drawing/2014/main" id="{4126DAC1-8203-40E4-B389-C13A054C09D7}"/>
              </a:ext>
            </a:extLst>
          </p:cNvPr>
          <p:cNvPicPr>
            <a:picLocks noChangeAspect="1"/>
          </p:cNvPicPr>
          <p:nvPr/>
        </p:nvPicPr>
        <p:blipFill>
          <a:blip r:embed="rId2"/>
          <a:stretch>
            <a:fillRect/>
          </a:stretch>
        </p:blipFill>
        <p:spPr>
          <a:xfrm>
            <a:off x="2266950" y="5011545"/>
            <a:ext cx="7124700" cy="1638300"/>
          </a:xfrm>
          <a:prstGeom prst="rect">
            <a:avLst/>
          </a:prstGeom>
        </p:spPr>
      </p:pic>
      <p:pic>
        <p:nvPicPr>
          <p:cNvPr id="7" name="Picture 6">
            <a:extLst>
              <a:ext uri="{FF2B5EF4-FFF2-40B4-BE49-F238E27FC236}">
                <a16:creationId xmlns:a16="http://schemas.microsoft.com/office/drawing/2014/main" id="{BAE5720F-FBBA-42D9-BA32-AB17D75CFE8E}"/>
              </a:ext>
            </a:extLst>
          </p:cNvPr>
          <p:cNvPicPr>
            <a:picLocks noChangeAspect="1"/>
          </p:cNvPicPr>
          <p:nvPr/>
        </p:nvPicPr>
        <p:blipFill>
          <a:blip r:embed="rId3"/>
          <a:stretch>
            <a:fillRect/>
          </a:stretch>
        </p:blipFill>
        <p:spPr>
          <a:xfrm>
            <a:off x="2266950" y="915795"/>
            <a:ext cx="7181850" cy="4095750"/>
          </a:xfrm>
          <a:prstGeom prst="rect">
            <a:avLst/>
          </a:prstGeom>
        </p:spPr>
      </p:pic>
      <p:sp>
        <p:nvSpPr>
          <p:cNvPr id="3" name="TextBox 2">
            <a:extLst>
              <a:ext uri="{FF2B5EF4-FFF2-40B4-BE49-F238E27FC236}">
                <a16:creationId xmlns:a16="http://schemas.microsoft.com/office/drawing/2014/main" id="{CC24EBEB-F82E-4E4C-A17E-A008A1C00F9A}"/>
              </a:ext>
            </a:extLst>
          </p:cNvPr>
          <p:cNvSpPr txBox="1"/>
          <p:nvPr/>
        </p:nvSpPr>
        <p:spPr>
          <a:xfrm>
            <a:off x="361950" y="992487"/>
            <a:ext cx="1749287" cy="4247317"/>
          </a:xfrm>
          <a:prstGeom prst="rect">
            <a:avLst/>
          </a:prstGeom>
          <a:noFill/>
        </p:spPr>
        <p:txBody>
          <a:bodyPr wrap="square" rtlCol="0">
            <a:spAutoFit/>
          </a:bodyPr>
          <a:lstStyle/>
          <a:p>
            <a:r>
              <a:rPr lang="en-GB" dirty="0"/>
              <a:t>Key Principles:</a:t>
            </a:r>
          </a:p>
          <a:p>
            <a:pPr marL="285750" indent="-285750">
              <a:buFont typeface="Arial" panose="020B0604020202020204" pitchFamily="34" charset="0"/>
              <a:buChar char="•"/>
            </a:pPr>
            <a:r>
              <a:rPr lang="en-GB" dirty="0"/>
              <a:t>Rates are predetermined</a:t>
            </a:r>
          </a:p>
          <a:p>
            <a:pPr marL="285750" indent="-285750">
              <a:buFont typeface="Arial" panose="020B0604020202020204" pitchFamily="34" charset="0"/>
              <a:buChar char="•"/>
            </a:pPr>
            <a:r>
              <a:rPr lang="en-GB" dirty="0"/>
              <a:t>On issue of a EHCP (and annual review) the support banding is determined</a:t>
            </a:r>
          </a:p>
          <a:p>
            <a:pPr marL="285750" indent="-285750">
              <a:buFont typeface="Arial" panose="020B0604020202020204" pitchFamily="34" charset="0"/>
              <a:buChar char="•"/>
            </a:pPr>
            <a:r>
              <a:rPr lang="en-GB" dirty="0"/>
              <a:t>Rate is automatically applied to a school</a:t>
            </a:r>
          </a:p>
        </p:txBody>
      </p:sp>
    </p:spTree>
    <p:extLst>
      <p:ext uri="{BB962C8B-B14F-4D97-AF65-F5344CB8AC3E}">
        <p14:creationId xmlns:p14="http://schemas.microsoft.com/office/powerpoint/2010/main" val="56250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AA5C-CCCC-4CE1-A32F-05BD1B42C7F9}"/>
              </a:ext>
            </a:extLst>
          </p:cNvPr>
          <p:cNvSpPr>
            <a:spLocks noGrp="1"/>
          </p:cNvSpPr>
          <p:nvPr>
            <p:ph type="title"/>
          </p:nvPr>
        </p:nvSpPr>
        <p:spPr>
          <a:xfrm>
            <a:off x="392848" y="122122"/>
            <a:ext cx="10942983" cy="1325563"/>
          </a:xfrm>
        </p:spPr>
        <p:txBody>
          <a:bodyPr/>
          <a:lstStyle/>
          <a:p>
            <a:pPr algn="ctr"/>
            <a:r>
              <a:rPr lang="en-GB" b="1" dirty="0">
                <a:solidFill>
                  <a:schemeClr val="accent1"/>
                </a:solidFill>
              </a:rPr>
              <a:t>HNF Review – Example of Banding System: Different OLA</a:t>
            </a:r>
            <a:endParaRPr lang="en-GB" dirty="0"/>
          </a:p>
        </p:txBody>
      </p:sp>
      <p:pic>
        <p:nvPicPr>
          <p:cNvPr id="6" name="Picture 5">
            <a:extLst>
              <a:ext uri="{FF2B5EF4-FFF2-40B4-BE49-F238E27FC236}">
                <a16:creationId xmlns:a16="http://schemas.microsoft.com/office/drawing/2014/main" id="{6A1E8895-80E3-4DDB-9DB7-AF0198FF16AF}"/>
              </a:ext>
            </a:extLst>
          </p:cNvPr>
          <p:cNvPicPr>
            <a:picLocks noChangeAspect="1"/>
          </p:cNvPicPr>
          <p:nvPr/>
        </p:nvPicPr>
        <p:blipFill>
          <a:blip r:embed="rId2"/>
          <a:stretch>
            <a:fillRect/>
          </a:stretch>
        </p:blipFill>
        <p:spPr>
          <a:xfrm>
            <a:off x="159233" y="1477279"/>
            <a:ext cx="5573114" cy="3461197"/>
          </a:xfrm>
          <a:prstGeom prst="rect">
            <a:avLst/>
          </a:prstGeom>
        </p:spPr>
      </p:pic>
      <p:pic>
        <p:nvPicPr>
          <p:cNvPr id="9" name="Picture 8">
            <a:extLst>
              <a:ext uri="{FF2B5EF4-FFF2-40B4-BE49-F238E27FC236}">
                <a16:creationId xmlns:a16="http://schemas.microsoft.com/office/drawing/2014/main" id="{4B14D626-24C7-4532-93D1-994C8B31A4E7}"/>
              </a:ext>
            </a:extLst>
          </p:cNvPr>
          <p:cNvPicPr>
            <a:picLocks noChangeAspect="1"/>
          </p:cNvPicPr>
          <p:nvPr/>
        </p:nvPicPr>
        <p:blipFill>
          <a:blip r:embed="rId3"/>
          <a:stretch>
            <a:fillRect/>
          </a:stretch>
        </p:blipFill>
        <p:spPr>
          <a:xfrm>
            <a:off x="265895" y="5022165"/>
            <a:ext cx="5359791" cy="1728965"/>
          </a:xfrm>
          <a:prstGeom prst="rect">
            <a:avLst/>
          </a:prstGeom>
        </p:spPr>
      </p:pic>
      <p:pic>
        <p:nvPicPr>
          <p:cNvPr id="11" name="Picture 10">
            <a:extLst>
              <a:ext uri="{FF2B5EF4-FFF2-40B4-BE49-F238E27FC236}">
                <a16:creationId xmlns:a16="http://schemas.microsoft.com/office/drawing/2014/main" id="{311DFD4E-1F75-480F-8574-4D69D44041B7}"/>
              </a:ext>
            </a:extLst>
          </p:cNvPr>
          <p:cNvPicPr>
            <a:picLocks noChangeAspect="1"/>
          </p:cNvPicPr>
          <p:nvPr/>
        </p:nvPicPr>
        <p:blipFill>
          <a:blip r:embed="rId4"/>
          <a:stretch>
            <a:fillRect/>
          </a:stretch>
        </p:blipFill>
        <p:spPr>
          <a:xfrm>
            <a:off x="6202661" y="1841426"/>
            <a:ext cx="5133170" cy="2503160"/>
          </a:xfrm>
          <a:prstGeom prst="rect">
            <a:avLst/>
          </a:prstGeom>
        </p:spPr>
      </p:pic>
      <p:pic>
        <p:nvPicPr>
          <p:cNvPr id="13" name="Picture 12">
            <a:extLst>
              <a:ext uri="{FF2B5EF4-FFF2-40B4-BE49-F238E27FC236}">
                <a16:creationId xmlns:a16="http://schemas.microsoft.com/office/drawing/2014/main" id="{F6BC6639-D46A-4170-B574-845760C517ED}"/>
              </a:ext>
            </a:extLst>
          </p:cNvPr>
          <p:cNvPicPr>
            <a:picLocks noChangeAspect="1"/>
          </p:cNvPicPr>
          <p:nvPr/>
        </p:nvPicPr>
        <p:blipFill>
          <a:blip r:embed="rId5"/>
          <a:stretch>
            <a:fillRect/>
          </a:stretch>
        </p:blipFill>
        <p:spPr>
          <a:xfrm>
            <a:off x="6096000" y="4344586"/>
            <a:ext cx="5133170" cy="1355157"/>
          </a:xfrm>
          <a:prstGeom prst="rect">
            <a:avLst/>
          </a:prstGeom>
        </p:spPr>
      </p:pic>
    </p:spTree>
    <p:extLst>
      <p:ext uri="{BB962C8B-B14F-4D97-AF65-F5344CB8AC3E}">
        <p14:creationId xmlns:p14="http://schemas.microsoft.com/office/powerpoint/2010/main" val="4055448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1666</Words>
  <Application>Microsoft Office PowerPoint</Application>
  <PresentationFormat>Widescreen</PresentationFormat>
  <Paragraphs>381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High Needs Funding Review</vt:lpstr>
      <vt:lpstr>HNF Review Background</vt:lpstr>
      <vt:lpstr>HNF Review Background (Current System in Kent)</vt:lpstr>
      <vt:lpstr>HNF Review Background: Current Process in Kent</vt:lpstr>
      <vt:lpstr>HNF Review Background: Current Process in Kent</vt:lpstr>
      <vt:lpstr>HNF Review Background: Current Process in Kent</vt:lpstr>
      <vt:lpstr>HNF Review – Feedback &amp; OLAs</vt:lpstr>
      <vt:lpstr>HNF Review – Example of Banding System: OLA</vt:lpstr>
      <vt:lpstr>HNF Review – Example of Banding System: Different OLA</vt:lpstr>
      <vt:lpstr>HNF Review - Objectives</vt:lpstr>
      <vt:lpstr>HNF Review – Timeline / Milestones</vt:lpstr>
      <vt:lpstr>HNF Review – Key Groups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Needs Funding Review</dc:title>
  <dc:creator>Karen Stone - ST F</dc:creator>
  <cp:lastModifiedBy>Karen Stone - ST F</cp:lastModifiedBy>
  <cp:revision>57</cp:revision>
  <dcterms:created xsi:type="dcterms:W3CDTF">2021-03-29T19:13:47Z</dcterms:created>
  <dcterms:modified xsi:type="dcterms:W3CDTF">2021-06-09T09:46:03Z</dcterms:modified>
</cp:coreProperties>
</file>