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omments/comment1.xml" ContentType="application/vnd.openxmlformats-officedocument.presentationml.comment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  <p:sldMasterId id="2147483660" r:id="rId7"/>
  </p:sldMasterIdLst>
  <p:notesMasterIdLst>
    <p:notesMasterId r:id="rId18"/>
  </p:notesMasterIdLst>
  <p:sldIdLst>
    <p:sldId id="453" r:id="rId8"/>
    <p:sldId id="452" r:id="rId9"/>
    <p:sldId id="442" r:id="rId10"/>
    <p:sldId id="443" r:id="rId11"/>
    <p:sldId id="444" r:id="rId12"/>
    <p:sldId id="445" r:id="rId13"/>
    <p:sldId id="446" r:id="rId14"/>
    <p:sldId id="447" r:id="rId15"/>
    <p:sldId id="448" r:id="rId16"/>
    <p:sldId id="449" r:id="rId17"/>
  </p:sldIdLst>
  <p:sldSz cx="9144000" cy="6858000" type="screen4x3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ortimer, Sandra - FSC SCS" initials="MS-F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83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2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4.xml"/><Relationship Id="rId5" Type="http://schemas.openxmlformats.org/officeDocument/2006/relationships/customXml" Target="../customXml/item5.xml"/><Relationship Id="rId15" Type="http://schemas.openxmlformats.org/officeDocument/2006/relationships/slide" Target="slides/slide8.xml"/><Relationship Id="rId23" Type="http://schemas.openxmlformats.org/officeDocument/2006/relationships/tableStyles" Target="tableStyles.xml"/><Relationship Id="rId10" Type="http://schemas.openxmlformats.org/officeDocument/2006/relationships/slide" Target="slides/slide3.xml"/><Relationship Id="rId19" Type="http://schemas.openxmlformats.org/officeDocument/2006/relationships/commentAuthors" Target="commentAuthors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7-03-06T11:31:05" idx="1">
    <p:pos x="4522" y="434"/>
    <p:text>Should this detail not be about Thanet rather than Maidsone?  Should the Northfleet etc. info at the bottom not also be about Thanet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4ED538-C337-44E9-A11E-1120D97780F6}" type="datetimeFigureOut">
              <a:rPr lang="en-GB" smtClean="0"/>
              <a:t>30/03/2017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FBE83B-F10A-466D-AB19-65BD6ED4A11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3248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FBE83B-F10A-466D-AB19-65BD6ED4A115}" type="slidenum">
              <a:rPr lang="en-GB" smtClean="0">
                <a:solidFill>
                  <a:prstClr val="black"/>
                </a:solidFill>
              </a:rPr>
              <a:pPr/>
              <a:t>5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968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82960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pic>
        <p:nvPicPr>
          <p:cNvPr id="7" name="Picture 2" descr="C:\Documents and Settings\PlummO01\Desktop\KCC_Logo_New_2012_Framed.jp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80288" y="5821363"/>
            <a:ext cx="1223962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6"/>
          <p:cNvCxnSpPr>
            <a:cxnSpLocks noChangeShapeType="1"/>
          </p:cNvCxnSpPr>
          <p:nvPr userDrawn="1"/>
        </p:nvCxnSpPr>
        <p:spPr bwMode="auto">
          <a:xfrm>
            <a:off x="539750" y="5661025"/>
            <a:ext cx="80279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PlummO01\Desktop\KCC_Logo_New_2012_Framed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80288" y="5821363"/>
            <a:ext cx="1223962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6"/>
          <p:cNvCxnSpPr>
            <a:cxnSpLocks noChangeShapeType="1"/>
          </p:cNvCxnSpPr>
          <p:nvPr/>
        </p:nvCxnSpPr>
        <p:spPr bwMode="auto">
          <a:xfrm>
            <a:off x="539750" y="5661025"/>
            <a:ext cx="80279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82960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025749D-5678-4451-930F-0B37BD3E16DB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5C9111B-E80B-40F7-8DDF-209062B1FC48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42911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PlummO01\Desktop\KCC_Logo_New_2012_Framed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48650" y="6237288"/>
            <a:ext cx="86042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6"/>
          <p:cNvCxnSpPr>
            <a:cxnSpLocks noChangeShapeType="1"/>
          </p:cNvCxnSpPr>
          <p:nvPr/>
        </p:nvCxnSpPr>
        <p:spPr bwMode="auto">
          <a:xfrm>
            <a:off x="107950" y="6199188"/>
            <a:ext cx="89646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378874C-5FF4-49A1-B9B9-7C1B80965963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AC9A1D8-DBDF-4F76-8800-AA630135CD72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558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02925C7-A0FF-4FA2-AD2C-6D6EE587C709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BAFBAA5-F2AE-46A6-9044-C646F2309352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26903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1FBB291-661D-4A48-8E10-0FE6F2C5B23C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3F18669-9531-462D-B7D0-4A62CEC2688A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66374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26D0A86-CA6A-469F-89B1-ECBCE43384C7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7C8B7DE-5EA1-4186-9EC1-06F83787EC6C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78385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F2DEC15-2A4E-4D61-8AD8-BF9BBCD3E6B4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1421979-9680-4BBD-8A40-C5C4FAF63331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3493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1432C69-203A-4671-B2D2-41E65E734962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FC1F53D-179A-47A9-B7F7-8A3D47F12F27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02033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0F148E4-CEBB-4BBA-977D-A214638E1BB1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2CB9EA7-AC79-4910-A327-6758D3176951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1963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pic>
        <p:nvPicPr>
          <p:cNvPr id="7" name="Picture 2" descr="C:\Documents and Settings\PlummO01\Desktop\KCC_Logo_New_2012_Framed.jp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48079" y="6237114"/>
            <a:ext cx="8604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6"/>
          <p:cNvCxnSpPr>
            <a:cxnSpLocks noChangeShapeType="1"/>
          </p:cNvCxnSpPr>
          <p:nvPr userDrawn="1"/>
        </p:nvCxnSpPr>
        <p:spPr bwMode="auto">
          <a:xfrm>
            <a:off x="107504" y="6199187"/>
            <a:ext cx="89644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10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6331BD6-AB14-45A1-BAFD-193D2A8C3402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B510919-EA77-493E-B23E-3D5FE29AA9C9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97520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A822B3C-F933-43C3-A972-C7AEBA29A695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37E3AB1-E6D5-4081-B291-815EDFC78922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0385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E6BB6E7-D0B4-400D-B55D-A9C7E270D9D9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C4D45D9-A111-4F14-AB0B-88251FA613F5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6437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0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4E1B8421-BC9B-42B6-9A37-5715A9FFC128}" type="datetimeFigureOut">
              <a:rPr lang="en-GB" smtClean="0"/>
              <a:pPr/>
              <a:t>30/03/2017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fld id="{C06B74C9-1984-4309-B629-64A9E2680539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B8421-BC9B-42B6-9A37-5715A9FFC128}" type="datetimeFigureOut">
              <a:rPr lang="en-GB" smtClean="0"/>
              <a:t>30/03/2017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6B74C9-1984-4309-B629-64A9E2680539}" type="slidenum">
              <a:rPr lang="en-GB" smtClean="0"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600" b="1" kern="1200">
          <a:solidFill>
            <a:srgbClr val="4283C4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4886A64-0ECB-4090-AA6B-6DDC9C34FF83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30/03/2017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AC3A574-FAD4-4978-8144-033F942D7B59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507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4283C4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7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30 Hours of Free Childcare </a:t>
            </a:r>
            <a:br>
              <a:rPr lang="en-GB" dirty="0" smtClean="0"/>
            </a:br>
            <a:r>
              <a:rPr lang="en-GB" dirty="0" smtClean="0"/>
              <a:t>District Seminars March 2017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GB" sz="6600" dirty="0" smtClean="0"/>
          </a:p>
          <a:p>
            <a:pPr marL="0" indent="0" algn="ctr">
              <a:buNone/>
            </a:pPr>
            <a:r>
              <a:rPr lang="en-GB" sz="6600" dirty="0" smtClean="0"/>
              <a:t>Thanet  </a:t>
            </a:r>
          </a:p>
        </p:txBody>
      </p:sp>
    </p:spTree>
    <p:extLst>
      <p:ext uri="{BB962C8B-B14F-4D97-AF65-F5344CB8AC3E}">
        <p14:creationId xmlns:p14="http://schemas.microsoft.com/office/powerpoint/2010/main" val="18206199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45523" y="5255240"/>
            <a:ext cx="1920082" cy="369332"/>
            <a:chOff x="539552" y="5229200"/>
            <a:chExt cx="1920082" cy="369332"/>
          </a:xfrm>
        </p:grpSpPr>
        <p:sp>
          <p:nvSpPr>
            <p:cNvPr id="3" name="Rectangle 2"/>
            <p:cNvSpPr/>
            <p:nvPr/>
          </p:nvSpPr>
          <p:spPr>
            <a:xfrm>
              <a:off x="539552" y="5229200"/>
              <a:ext cx="360040" cy="360040"/>
            </a:xfrm>
            <a:prstGeom prst="rect">
              <a:avLst/>
            </a:prstGeom>
            <a:solidFill>
              <a:srgbClr val="2534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899592" y="5229200"/>
              <a:ext cx="156004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Over 38 weeks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082240" y="5688595"/>
            <a:ext cx="1902129" cy="369622"/>
            <a:chOff x="4922108" y="5246047"/>
            <a:chExt cx="1902129" cy="369622"/>
          </a:xfrm>
        </p:grpSpPr>
        <p:sp>
          <p:nvSpPr>
            <p:cNvPr id="14" name="Rectangle 13"/>
            <p:cNvSpPr/>
            <p:nvPr/>
          </p:nvSpPr>
          <p:spPr>
            <a:xfrm>
              <a:off x="4922108" y="5246047"/>
              <a:ext cx="360040" cy="360040"/>
            </a:xfrm>
            <a:prstGeom prst="rect">
              <a:avLst/>
            </a:prstGeom>
            <a:solidFill>
              <a:srgbClr val="C7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282148" y="5246337"/>
              <a:ext cx="15420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Not applicable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45523" y="6130312"/>
            <a:ext cx="3702237" cy="369332"/>
            <a:chOff x="3104556" y="5244803"/>
            <a:chExt cx="3702237" cy="369332"/>
          </a:xfrm>
        </p:grpSpPr>
        <p:sp>
          <p:nvSpPr>
            <p:cNvPr id="13" name="Rectangle 12"/>
            <p:cNvSpPr/>
            <p:nvPr/>
          </p:nvSpPr>
          <p:spPr>
            <a:xfrm>
              <a:off x="3104556" y="5246024"/>
              <a:ext cx="360040" cy="360040"/>
            </a:xfrm>
            <a:prstGeom prst="rect">
              <a:avLst/>
            </a:prstGeom>
            <a:solidFill>
              <a:srgbClr val="41B6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456196" y="5244803"/>
              <a:ext cx="33505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Over 38 weeks &amp; stretched places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45523" y="5692765"/>
            <a:ext cx="2090963" cy="369355"/>
            <a:chOff x="1837026" y="5246024"/>
            <a:chExt cx="2090963" cy="369355"/>
          </a:xfrm>
        </p:grpSpPr>
        <p:sp>
          <p:nvSpPr>
            <p:cNvPr id="12" name="Rectangle 11"/>
            <p:cNvSpPr/>
            <p:nvPr/>
          </p:nvSpPr>
          <p:spPr>
            <a:xfrm>
              <a:off x="1837026" y="5246024"/>
              <a:ext cx="360040" cy="360040"/>
            </a:xfrm>
            <a:prstGeom prst="rect">
              <a:avLst/>
            </a:prstGeom>
            <a:solidFill>
              <a:srgbClr val="2C7F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197066" y="5246047"/>
              <a:ext cx="17309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Stretched places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345523" y="1660157"/>
            <a:ext cx="84529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those that said yes or were not sure, how do you plan to offer the 30 hours funded places?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4090569" y="5255240"/>
            <a:ext cx="1630644" cy="369332"/>
            <a:chOff x="539552" y="5229200"/>
            <a:chExt cx="1630644" cy="369332"/>
          </a:xfrm>
        </p:grpSpPr>
        <p:sp>
          <p:nvSpPr>
            <p:cNvPr id="28" name="Rectangle 27"/>
            <p:cNvSpPr/>
            <p:nvPr/>
          </p:nvSpPr>
          <p:spPr>
            <a:xfrm>
              <a:off x="539552" y="5229200"/>
              <a:ext cx="360040" cy="360040"/>
            </a:xfrm>
            <a:prstGeom prst="rect">
              <a:avLst/>
            </a:prstGeom>
            <a:solidFill>
              <a:srgbClr val="A1DA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899592" y="5229200"/>
              <a:ext cx="12706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Don’t know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sp>
        <p:nvSpPr>
          <p:cNvPr id="25" name="Footer Placeholder 1"/>
          <p:cNvSpPr txBox="1">
            <a:spLocks/>
          </p:cNvSpPr>
          <p:nvPr/>
        </p:nvSpPr>
        <p:spPr>
          <a:xfrm>
            <a:off x="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000" dirty="0" smtClean="0">
                <a:solidFill>
                  <a:prstClr val="black">
                    <a:tint val="7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 responses as at  23rd Feb 2017</a:t>
            </a:r>
            <a:endParaRPr lang="en-GB" sz="1000" dirty="0">
              <a:solidFill>
                <a:prstClr val="black">
                  <a:tint val="7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000" y="2306488"/>
            <a:ext cx="9000000" cy="24488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TextBox 25"/>
          <p:cNvSpPr txBox="1"/>
          <p:nvPr/>
        </p:nvSpPr>
        <p:spPr>
          <a:xfrm>
            <a:off x="151494" y="116632"/>
            <a:ext cx="6796770" cy="1488475"/>
          </a:xfrm>
          <a:prstGeom prst="rect">
            <a:avLst/>
          </a:prstGeom>
          <a:noFill/>
          <a:ln>
            <a:noFill/>
          </a:ln>
        </p:spPr>
        <p:txBody>
          <a:bodyPr wrap="square" lIns="36000" tIns="36000" rIns="36000" bIns="36000" numCol="2" rtlCol="0">
            <a:spAutoFit/>
          </a:bodyPr>
          <a:lstStyle/>
          <a:p>
            <a:r>
              <a:rPr lang="en-GB" sz="2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Thanet</a:t>
            </a:r>
          </a:p>
          <a:p>
            <a:endParaRPr lang="en-GB" sz="1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Establishments: 59</a:t>
            </a: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Childminders: 48</a:t>
            </a: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</a:t>
            </a:r>
            <a:r>
              <a:rPr lang="en-GB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Childcare providers: </a:t>
            </a:r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107</a:t>
            </a:r>
            <a:endParaRPr lang="en-GB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8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 Responses: 46</a:t>
            </a:r>
          </a:p>
          <a:p>
            <a:r>
              <a:rPr lang="en-GB" sz="22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Response Rate: 43%</a:t>
            </a:r>
            <a:endParaRPr lang="en-GB" sz="22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44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Early Years and Childcare in Thanet</a:t>
            </a:r>
            <a:br>
              <a:rPr lang="en-GB" dirty="0" smtClean="0"/>
            </a:br>
            <a:r>
              <a:rPr lang="en-GB" dirty="0" smtClean="0"/>
              <a:t> Key Facts and Figures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0057178"/>
              </p:ext>
            </p:extLst>
          </p:nvPr>
        </p:nvGraphicFramePr>
        <p:xfrm>
          <a:off x="457200" y="1600200"/>
          <a:ext cx="7643192" cy="3967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42792"/>
                <a:gridCol w="1944216"/>
                <a:gridCol w="1656184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Kent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Thanet 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EYFS GLD 2016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74.8%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70.6%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EYFS FSM Achievement Gap 2016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10.8%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Percentage of providers good or outstanding (December 2016)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96.8%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Percentage of childminders good or outstanding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94.9%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FF2 Take up (December 2016)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73.6%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Percentage of providers in a collaboration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51.1%</a:t>
                      </a:r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6555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19256" cy="792088"/>
          </a:xfrm>
        </p:spPr>
        <p:txBody>
          <a:bodyPr>
            <a:normAutofit fontScale="90000"/>
          </a:bodyPr>
          <a:lstStyle/>
          <a:p>
            <a:r>
              <a:rPr lang="en-GB" dirty="0"/>
              <a:t>30 Hours of Free Childcare</a:t>
            </a:r>
            <a:br>
              <a:rPr lang="en-GB" dirty="0"/>
            </a:br>
            <a:r>
              <a:rPr lang="en-GB" dirty="0"/>
              <a:t>The scale of the challenge in </a:t>
            </a:r>
            <a:r>
              <a:rPr lang="en-GB" dirty="0" smtClean="0"/>
              <a:t>Thanet 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980728"/>
            <a:ext cx="8856984" cy="525658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r>
              <a:rPr lang="en-GB" sz="2400" dirty="0" smtClean="0"/>
              <a:t>Predicted </a:t>
            </a:r>
            <a:r>
              <a:rPr lang="en-GB" sz="2400" dirty="0"/>
              <a:t>take up of 15 Hours by three/four year </a:t>
            </a:r>
            <a:r>
              <a:rPr lang="en-GB" sz="2400" dirty="0" smtClean="0"/>
              <a:t>old children   </a:t>
            </a:r>
            <a:endParaRPr lang="en-GB" sz="2400" dirty="0"/>
          </a:p>
          <a:p>
            <a:pPr marL="0" indent="0">
              <a:buNone/>
            </a:pPr>
            <a:r>
              <a:rPr lang="en-GB" sz="2600" b="1" dirty="0" smtClean="0"/>
              <a:t>Autumn 2017 	</a:t>
            </a:r>
            <a:r>
              <a:rPr lang="en-GB" sz="2600" dirty="0" smtClean="0"/>
              <a:t>1,746  </a:t>
            </a:r>
          </a:p>
          <a:p>
            <a:pPr marL="0" indent="0">
              <a:buNone/>
            </a:pPr>
            <a:r>
              <a:rPr lang="en-GB" sz="2600" b="1" dirty="0" smtClean="0"/>
              <a:t>Spring 2018 		</a:t>
            </a:r>
            <a:r>
              <a:rPr lang="en-GB" sz="2600" dirty="0" smtClean="0"/>
              <a:t>2,297</a:t>
            </a:r>
          </a:p>
          <a:p>
            <a:pPr marL="0" indent="0">
              <a:buNone/>
            </a:pPr>
            <a:r>
              <a:rPr lang="en-GB" sz="2600" b="1" dirty="0" smtClean="0"/>
              <a:t>Summer 2018 	</a:t>
            </a:r>
            <a:r>
              <a:rPr lang="en-GB" sz="2600" dirty="0" smtClean="0"/>
              <a:t>2,720 </a:t>
            </a:r>
          </a:p>
          <a:p>
            <a:pPr marL="0" indent="0">
              <a:buNone/>
            </a:pPr>
            <a:endParaRPr lang="en-GB" sz="2600" dirty="0" smtClean="0"/>
          </a:p>
          <a:p>
            <a:pPr marL="0" indent="0">
              <a:buNone/>
            </a:pPr>
            <a:r>
              <a:rPr lang="en-GB" sz="2400" dirty="0"/>
              <a:t>Estimated </a:t>
            </a:r>
            <a:r>
              <a:rPr lang="en-GB" sz="2400" dirty="0" smtClean="0"/>
              <a:t>children eligibility </a:t>
            </a:r>
            <a:r>
              <a:rPr lang="en-GB" sz="2400" dirty="0"/>
              <a:t>for 30 hours of Free Childcare </a:t>
            </a:r>
          </a:p>
          <a:p>
            <a:pPr marL="0" indent="0">
              <a:buNone/>
            </a:pPr>
            <a:r>
              <a:rPr lang="en-GB" sz="2600" b="1" dirty="0" smtClean="0"/>
              <a:t>Autumn </a:t>
            </a:r>
            <a:r>
              <a:rPr lang="en-GB" sz="2600" b="1" dirty="0"/>
              <a:t>2017 </a:t>
            </a:r>
            <a:r>
              <a:rPr lang="en-GB" sz="2600" b="1" dirty="0" smtClean="0"/>
              <a:t>	</a:t>
            </a:r>
            <a:r>
              <a:rPr lang="en-GB" sz="2600" dirty="0" smtClean="0"/>
              <a:t>954</a:t>
            </a:r>
          </a:p>
          <a:p>
            <a:pPr marL="0" indent="0">
              <a:buNone/>
            </a:pPr>
            <a:r>
              <a:rPr lang="en-GB" sz="2600" b="1" dirty="0" smtClean="0"/>
              <a:t>Spring </a:t>
            </a:r>
            <a:r>
              <a:rPr lang="en-GB" sz="2600" b="1" dirty="0"/>
              <a:t>2018 </a:t>
            </a:r>
            <a:r>
              <a:rPr lang="en-GB" sz="2600" b="1" dirty="0" smtClean="0"/>
              <a:t> 	</a:t>
            </a:r>
            <a:r>
              <a:rPr lang="en-GB" sz="2600" dirty="0" smtClean="0"/>
              <a:t>1,257 </a:t>
            </a:r>
          </a:p>
          <a:p>
            <a:pPr marL="0" indent="0">
              <a:buNone/>
            </a:pPr>
            <a:r>
              <a:rPr lang="en-GB" sz="2600" b="1" dirty="0" smtClean="0"/>
              <a:t>Summer 2018 	</a:t>
            </a:r>
            <a:r>
              <a:rPr lang="en-GB" sz="2600" dirty="0" smtClean="0"/>
              <a:t>1,489</a:t>
            </a:r>
            <a:endParaRPr lang="en-GB" sz="1900" dirty="0" smtClean="0"/>
          </a:p>
          <a:p>
            <a:pPr marL="0" indent="0">
              <a:buNone/>
            </a:pPr>
            <a:r>
              <a:rPr lang="en-GB" sz="1800" dirty="0" smtClean="0"/>
              <a:t>N.B. The demand/supply maps in this presentation </a:t>
            </a:r>
            <a:r>
              <a:rPr lang="en-GB" sz="1800" dirty="0"/>
              <a:t>s</a:t>
            </a:r>
            <a:r>
              <a:rPr lang="en-GB" sz="1800" dirty="0" smtClean="0"/>
              <a:t>hould </a:t>
            </a:r>
            <a:r>
              <a:rPr lang="en-GB" sz="1800" dirty="0"/>
              <a:t>only be used </a:t>
            </a:r>
            <a:r>
              <a:rPr lang="en-GB" sz="1800" dirty="0" smtClean="0"/>
              <a:t>as an indicator </a:t>
            </a:r>
            <a:r>
              <a:rPr lang="en-GB" sz="1800" dirty="0"/>
              <a:t>of potential need and anyone considering setting up or expanding their existing childcare provision should carry out their own market research to establish the likely demand. </a:t>
            </a:r>
          </a:p>
          <a:p>
            <a:pPr marL="0" indent="0">
              <a:buNone/>
            </a:pPr>
            <a:endParaRPr lang="en-GB" dirty="0"/>
          </a:p>
          <a:p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010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-9053"/>
            <a:ext cx="8229600" cy="706090"/>
          </a:xfrm>
        </p:spPr>
        <p:txBody>
          <a:bodyPr/>
          <a:lstStyle/>
          <a:p>
            <a:r>
              <a:rPr lang="en-GB" dirty="0" smtClean="0"/>
              <a:t>Thanet– Demand Model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0062" y="3377381"/>
            <a:ext cx="2977515" cy="33791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 smtClean="0"/>
              <a:t>The two areas which require a significant increase in capacity are:</a:t>
            </a:r>
          </a:p>
          <a:p>
            <a:r>
              <a:rPr lang="en-GB" dirty="0" smtClean="0"/>
              <a:t>Broadstairs</a:t>
            </a:r>
          </a:p>
          <a:p>
            <a:r>
              <a:rPr lang="en-GB" dirty="0" smtClean="0"/>
              <a:t>Garlinge &amp; Westgate-on-Sea</a:t>
            </a:r>
          </a:p>
          <a:p>
            <a:endParaRPr lang="en-GB" dirty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7399" y="692696"/>
            <a:ext cx="6832873" cy="2526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8111" y="3432175"/>
            <a:ext cx="5948065" cy="2658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3482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848" y="-387424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Thanet Demand – Autumn 2017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7544" y="404664"/>
            <a:ext cx="8133507" cy="5755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69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87424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Thanet Demand </a:t>
            </a:r>
            <a:r>
              <a:rPr lang="en-GB" dirty="0"/>
              <a:t>– </a:t>
            </a:r>
            <a:r>
              <a:rPr lang="en-GB" dirty="0" smtClean="0"/>
              <a:t>Spring 2018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3149" y="476672"/>
            <a:ext cx="7958619" cy="5631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934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876" y="-387424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Thanet Demand </a:t>
            </a:r>
            <a:r>
              <a:rPr lang="en-GB" dirty="0"/>
              <a:t>– </a:t>
            </a:r>
            <a:r>
              <a:rPr lang="en-GB" dirty="0" smtClean="0"/>
              <a:t>Summer </a:t>
            </a:r>
            <a:r>
              <a:rPr lang="en-GB" dirty="0"/>
              <a:t>2018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3607" y="404664"/>
            <a:ext cx="8133508" cy="5755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9783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51494" y="116632"/>
            <a:ext cx="6796770" cy="1488475"/>
          </a:xfrm>
          <a:prstGeom prst="rect">
            <a:avLst/>
          </a:prstGeom>
          <a:noFill/>
          <a:ln>
            <a:noFill/>
          </a:ln>
        </p:spPr>
        <p:txBody>
          <a:bodyPr wrap="square" lIns="36000" tIns="36000" rIns="36000" bIns="36000" numCol="2" rtlCol="0">
            <a:spAutoFit/>
          </a:bodyPr>
          <a:lstStyle/>
          <a:p>
            <a:r>
              <a:rPr lang="en-GB" sz="2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Thanet</a:t>
            </a:r>
          </a:p>
          <a:p>
            <a:endParaRPr lang="en-GB" sz="1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Establishments: 59</a:t>
            </a: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Childminders: 48</a:t>
            </a: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</a:t>
            </a:r>
            <a:r>
              <a:rPr lang="en-GB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Childcare providers: </a:t>
            </a:r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107</a:t>
            </a:r>
            <a:endParaRPr lang="en-GB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8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 Responses: 46</a:t>
            </a:r>
          </a:p>
          <a:p>
            <a:r>
              <a:rPr lang="en-GB" sz="22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Response Rate: 43%</a:t>
            </a:r>
            <a:endParaRPr lang="en-GB" sz="22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345523" y="5274779"/>
            <a:ext cx="845558" cy="369332"/>
            <a:chOff x="539552" y="5229200"/>
            <a:chExt cx="845558" cy="369332"/>
          </a:xfrm>
        </p:grpSpPr>
        <p:sp>
          <p:nvSpPr>
            <p:cNvPr id="3" name="Rectangle 2"/>
            <p:cNvSpPr/>
            <p:nvPr/>
          </p:nvSpPr>
          <p:spPr>
            <a:xfrm>
              <a:off x="539552" y="5229200"/>
              <a:ext cx="360040" cy="360040"/>
            </a:xfrm>
            <a:prstGeom prst="rect">
              <a:avLst/>
            </a:prstGeom>
            <a:solidFill>
              <a:srgbClr val="2534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899592" y="5229200"/>
              <a:ext cx="4855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Yes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728079" y="5291626"/>
            <a:ext cx="1643084" cy="369622"/>
            <a:chOff x="4922108" y="5246047"/>
            <a:chExt cx="1643084" cy="369622"/>
          </a:xfrm>
        </p:grpSpPr>
        <p:sp>
          <p:nvSpPr>
            <p:cNvPr id="14" name="Rectangle 13"/>
            <p:cNvSpPr/>
            <p:nvPr/>
          </p:nvSpPr>
          <p:spPr>
            <a:xfrm>
              <a:off x="4922108" y="5246047"/>
              <a:ext cx="360040" cy="360040"/>
            </a:xfrm>
            <a:prstGeom prst="rect">
              <a:avLst/>
            </a:prstGeom>
            <a:solidFill>
              <a:srgbClr val="A1DA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282148" y="5246337"/>
              <a:ext cx="12830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Don’t Know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2916127" y="5290382"/>
            <a:ext cx="1357236" cy="369332"/>
            <a:chOff x="3104556" y="5244803"/>
            <a:chExt cx="1357236" cy="369332"/>
          </a:xfrm>
        </p:grpSpPr>
        <p:sp>
          <p:nvSpPr>
            <p:cNvPr id="13" name="Rectangle 12"/>
            <p:cNvSpPr/>
            <p:nvPr/>
          </p:nvSpPr>
          <p:spPr>
            <a:xfrm>
              <a:off x="3104556" y="5246024"/>
              <a:ext cx="360040" cy="360040"/>
            </a:xfrm>
            <a:prstGeom prst="rect">
              <a:avLst/>
            </a:prstGeom>
            <a:solidFill>
              <a:srgbClr val="41B6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456196" y="5244803"/>
              <a:ext cx="10055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Not Sure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1645797" y="5291603"/>
            <a:ext cx="815614" cy="369355"/>
            <a:chOff x="1837026" y="5246024"/>
            <a:chExt cx="815614" cy="369355"/>
          </a:xfrm>
        </p:grpSpPr>
        <p:sp>
          <p:nvSpPr>
            <p:cNvPr id="12" name="Rectangle 11"/>
            <p:cNvSpPr/>
            <p:nvPr/>
          </p:nvSpPr>
          <p:spPr>
            <a:xfrm>
              <a:off x="1837026" y="5246024"/>
              <a:ext cx="360040" cy="360040"/>
            </a:xfrm>
            <a:prstGeom prst="rect">
              <a:avLst/>
            </a:prstGeom>
            <a:solidFill>
              <a:srgbClr val="2C7F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197066" y="5246047"/>
              <a:ext cx="4555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No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345523" y="1660157"/>
            <a:ext cx="84529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you considering offering the 30 hours of nursery funding when it is implemented for working parents?</a:t>
            </a:r>
          </a:p>
        </p:txBody>
      </p:sp>
      <p:sp>
        <p:nvSpPr>
          <p:cNvPr id="23" name="Footer Placeholder 1"/>
          <p:cNvSpPr txBox="1">
            <a:spLocks/>
          </p:cNvSpPr>
          <p:nvPr/>
        </p:nvSpPr>
        <p:spPr>
          <a:xfrm>
            <a:off x="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000" dirty="0" smtClean="0">
                <a:solidFill>
                  <a:prstClr val="black">
                    <a:tint val="7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 responses as at  23rd Feb 2017</a:t>
            </a:r>
            <a:endParaRPr lang="en-GB" sz="1000" dirty="0">
              <a:solidFill>
                <a:prstClr val="black">
                  <a:tint val="7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000" y="2306488"/>
            <a:ext cx="9000000" cy="24488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67899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45523" y="5255240"/>
            <a:ext cx="3006342" cy="369332"/>
            <a:chOff x="539552" y="5229200"/>
            <a:chExt cx="3006342" cy="369332"/>
          </a:xfrm>
        </p:grpSpPr>
        <p:sp>
          <p:nvSpPr>
            <p:cNvPr id="3" name="Rectangle 2"/>
            <p:cNvSpPr/>
            <p:nvPr/>
          </p:nvSpPr>
          <p:spPr>
            <a:xfrm>
              <a:off x="539552" y="5229200"/>
              <a:ext cx="360040" cy="360040"/>
            </a:xfrm>
            <a:prstGeom prst="rect">
              <a:avLst/>
            </a:prstGeom>
            <a:solidFill>
              <a:srgbClr val="0C2C8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899592" y="5229200"/>
              <a:ext cx="26463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Reduced revenue/income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082240" y="5688595"/>
            <a:ext cx="2803529" cy="369622"/>
            <a:chOff x="4922108" y="5246047"/>
            <a:chExt cx="2803529" cy="369622"/>
          </a:xfrm>
        </p:grpSpPr>
        <p:sp>
          <p:nvSpPr>
            <p:cNvPr id="14" name="Rectangle 13"/>
            <p:cNvSpPr/>
            <p:nvPr/>
          </p:nvSpPr>
          <p:spPr>
            <a:xfrm>
              <a:off x="4922108" y="5246047"/>
              <a:ext cx="360040" cy="360040"/>
            </a:xfrm>
            <a:prstGeom prst="rect">
              <a:avLst/>
            </a:prstGeom>
            <a:solidFill>
              <a:srgbClr val="7FCD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282148" y="5246337"/>
              <a:ext cx="24434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Facilities/building issues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45523" y="6130312"/>
            <a:ext cx="3502503" cy="369332"/>
            <a:chOff x="3104556" y="5244803"/>
            <a:chExt cx="3502503" cy="369332"/>
          </a:xfrm>
        </p:grpSpPr>
        <p:sp>
          <p:nvSpPr>
            <p:cNvPr id="13" name="Rectangle 12"/>
            <p:cNvSpPr/>
            <p:nvPr/>
          </p:nvSpPr>
          <p:spPr>
            <a:xfrm>
              <a:off x="3104556" y="5246024"/>
              <a:ext cx="360040" cy="360040"/>
            </a:xfrm>
            <a:prstGeom prst="rect">
              <a:avLst/>
            </a:prstGeom>
            <a:solidFill>
              <a:srgbClr val="1D91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456196" y="5244803"/>
              <a:ext cx="31508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Restrictions with opening hours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45523" y="5692765"/>
            <a:ext cx="2606104" cy="369355"/>
            <a:chOff x="1837026" y="5246024"/>
            <a:chExt cx="2606104" cy="369355"/>
          </a:xfrm>
        </p:grpSpPr>
        <p:sp>
          <p:nvSpPr>
            <p:cNvPr id="12" name="Rectangle 11"/>
            <p:cNvSpPr/>
            <p:nvPr/>
          </p:nvSpPr>
          <p:spPr>
            <a:xfrm>
              <a:off x="1837026" y="5246024"/>
              <a:ext cx="360040" cy="360040"/>
            </a:xfrm>
            <a:prstGeom prst="rect">
              <a:avLst/>
            </a:prstGeom>
            <a:solidFill>
              <a:srgbClr val="225E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197066" y="5246047"/>
              <a:ext cx="22460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KCC funding unknown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345523" y="1660157"/>
            <a:ext cx="84529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are </a:t>
            </a:r>
            <a:r>
              <a:rPr lang="en-GB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</a:t>
            </a:r>
            <a:r>
              <a:rPr lang="en-GB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reasons for not considering offering the 30 hours of nursery funding when it is implemented for working parents?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4082240" y="6122241"/>
            <a:ext cx="2833731" cy="369332"/>
            <a:chOff x="539552" y="5229200"/>
            <a:chExt cx="2833731" cy="369332"/>
          </a:xfrm>
        </p:grpSpPr>
        <p:sp>
          <p:nvSpPr>
            <p:cNvPr id="25" name="Rectangle 24"/>
            <p:cNvSpPr/>
            <p:nvPr/>
          </p:nvSpPr>
          <p:spPr>
            <a:xfrm>
              <a:off x="539552" y="5229200"/>
              <a:ext cx="360040" cy="360040"/>
            </a:xfrm>
            <a:prstGeom prst="rect">
              <a:avLst/>
            </a:prstGeom>
            <a:solidFill>
              <a:srgbClr val="C7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899592" y="5229200"/>
              <a:ext cx="24736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Impact on places for FF2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4090569" y="5255240"/>
            <a:ext cx="1662641" cy="369332"/>
            <a:chOff x="539552" y="5229200"/>
            <a:chExt cx="1662641" cy="369332"/>
          </a:xfrm>
        </p:grpSpPr>
        <p:sp>
          <p:nvSpPr>
            <p:cNvPr id="28" name="Rectangle 27"/>
            <p:cNvSpPr/>
            <p:nvPr/>
          </p:nvSpPr>
          <p:spPr>
            <a:xfrm>
              <a:off x="539552" y="5229200"/>
              <a:ext cx="360040" cy="360040"/>
            </a:xfrm>
            <a:prstGeom prst="rect">
              <a:avLst/>
            </a:prstGeom>
            <a:solidFill>
              <a:srgbClr val="41B6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899592" y="5229200"/>
              <a:ext cx="13026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prstClr val="black"/>
                  </a:solidFill>
                </a:rPr>
                <a:t>Lack of staff</a:t>
              </a:r>
              <a:endParaRPr lang="en-GB" dirty="0">
                <a:solidFill>
                  <a:prstClr val="black"/>
                </a:solidFill>
              </a:endParaRPr>
            </a:p>
          </p:txBody>
        </p:sp>
      </p:grpSp>
      <p:sp>
        <p:nvSpPr>
          <p:cNvPr id="35" name="Footer Placeholder 1"/>
          <p:cNvSpPr txBox="1">
            <a:spLocks/>
          </p:cNvSpPr>
          <p:nvPr/>
        </p:nvSpPr>
        <p:spPr>
          <a:xfrm>
            <a:off x="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000" dirty="0" smtClean="0">
                <a:solidFill>
                  <a:prstClr val="black">
                    <a:tint val="7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 responses as at  23rd Feb 2017</a:t>
            </a:r>
            <a:endParaRPr lang="en-GB" sz="1000" dirty="0">
              <a:solidFill>
                <a:prstClr val="black">
                  <a:tint val="7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000" y="2306488"/>
            <a:ext cx="9000000" cy="24554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" name="TextBox 29"/>
          <p:cNvSpPr txBox="1"/>
          <p:nvPr/>
        </p:nvSpPr>
        <p:spPr>
          <a:xfrm>
            <a:off x="151494" y="116632"/>
            <a:ext cx="6796770" cy="1488475"/>
          </a:xfrm>
          <a:prstGeom prst="rect">
            <a:avLst/>
          </a:prstGeom>
          <a:noFill/>
          <a:ln>
            <a:noFill/>
          </a:ln>
        </p:spPr>
        <p:txBody>
          <a:bodyPr wrap="square" lIns="36000" tIns="36000" rIns="36000" bIns="36000" numCol="2" rtlCol="0">
            <a:spAutoFit/>
          </a:bodyPr>
          <a:lstStyle/>
          <a:p>
            <a:r>
              <a:rPr lang="en-GB" sz="28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Thanet</a:t>
            </a:r>
          </a:p>
          <a:p>
            <a:endParaRPr lang="en-GB" sz="1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Establishments: 59</a:t>
            </a: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Childminders: 48</a:t>
            </a: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</a:t>
            </a:r>
            <a:r>
              <a:rPr lang="en-GB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Childcare providers: </a:t>
            </a:r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107</a:t>
            </a:r>
            <a:endParaRPr lang="en-GB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8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 Responses: 46</a:t>
            </a:r>
          </a:p>
          <a:p>
            <a:r>
              <a:rPr lang="en-GB" sz="22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Response Rate: 43%</a:t>
            </a:r>
            <a:endParaRPr lang="en-GB" sz="22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08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2007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2003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42229A364E9FC4EBDE1546DFF3D65AD" ma:contentTypeVersion="12" ma:contentTypeDescription="Create a new document." ma:contentTypeScope="" ma:versionID="500718385eba593230ff3cf2df4fb757">
  <xsd:schema xmlns:xsd="http://www.w3.org/2001/XMLSchema" xmlns:xs="http://www.w3.org/2001/XMLSchema" xmlns:p="http://schemas.microsoft.com/office/2006/metadata/properties" xmlns:ns1="http://schemas.microsoft.com/sharepoint/v3" xmlns:ns2="d3c5681a-6188-4afd-8047-4b7024f49c9f" xmlns:ns3="b607a442-3a8b-46cb-8183-2bec4a9e324b" targetNamespace="http://schemas.microsoft.com/office/2006/metadata/properties" ma:root="true" ma:fieldsID="c89b8439faf8a7d837c1a9a01f5868a8" ns1:_="" ns2:_="" ns3:_="">
    <xsd:import namespace="http://schemas.microsoft.com/sharepoint/v3"/>
    <xsd:import namespace="d3c5681a-6188-4afd-8047-4b7024f49c9f"/>
    <xsd:import namespace="b607a442-3a8b-46cb-8183-2bec4a9e324b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Directorate"/>
                <xsd:element ref="ns2:Structure_x0020_chart" minOccurs="0"/>
                <xsd:element ref="ns2:Ways_x0020_of_x0020_working" minOccurs="0"/>
                <xsd:element ref="ns2:Category" minOccurs="0"/>
                <xsd:element ref="ns3:_dlc_DocId" minOccurs="0"/>
                <xsd:element ref="ns3:_dlc_DocIdUrl" minOccurs="0"/>
                <xsd:element ref="ns3:_dlc_DocIdPersistId" minOccurs="0"/>
                <xsd:element ref="ns2:Environmental_x0020_performance_x0020_grouping" minOccurs="0"/>
                <xsd:element ref="ns3:ContentOwner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c5681a-6188-4afd-8047-4b7024f49c9f" elementFormDefault="qualified">
    <xsd:import namespace="http://schemas.microsoft.com/office/2006/documentManagement/types"/>
    <xsd:import namespace="http://schemas.microsoft.com/office/infopath/2007/PartnerControls"/>
    <xsd:element name="Directorate" ma:index="10" ma:displayName="Directorate" ma:default="All" ma:format="Dropdown" ma:internalName="Directorate">
      <xsd:simpleType>
        <xsd:restriction base="dms:Choice">
          <xsd:enumeration value="All"/>
          <xsd:enumeration value="Business Strategy &amp; Support (BSS)"/>
          <xsd:enumeration value="Customer &amp; Communities (CC)"/>
          <xsd:enumeration value="Education, Learning &amp; Skills (ELS)"/>
          <xsd:enumeration value="Enterprise &amp; Environment (EE)"/>
          <xsd:enumeration value="Families &amp; Social Care (FSC)"/>
        </xsd:restriction>
      </xsd:simpleType>
    </xsd:element>
    <xsd:element name="Structure_x0020_chart" ma:index="11" nillable="true" ma:displayName="Structure chart" ma:default="0" ma:internalName="Structure_x0020_chart">
      <xsd:simpleType>
        <xsd:restriction base="dms:Boolean"/>
      </xsd:simpleType>
    </xsd:element>
    <xsd:element name="Ways_x0020_of_x0020_working" ma:index="12" nillable="true" ma:displayName="Ways of working" ma:default="1" ma:internalName="Ways_x0020_of_x0020_working">
      <xsd:simpleType>
        <xsd:restriction base="dms:Boolean"/>
      </xsd:simpleType>
    </xsd:element>
    <xsd:element name="Category" ma:index="13" nillable="true" ma:displayName="Category" ma:default="Not applicable" ma:format="Dropdown" ma:internalName="Category">
      <xsd:simpleType>
        <xsd:restriction base="dms:Choice">
          <xsd:enumeration value="Not applicable"/>
          <xsd:enumeration value="Procurement"/>
          <xsd:enumeration value="iProcurement"/>
          <xsd:enumeration value="DTD"/>
          <xsd:enumeration value="Environmental performance"/>
          <xsd:enumeration value="Communication"/>
          <xsd:enumeration value="ICT"/>
          <xsd:enumeration value="Legal"/>
          <xsd:enumeration value="Customer service"/>
          <xsd:enumeration value="Finance"/>
          <xsd:enumeration value="Data protection"/>
          <xsd:enumeration value="Access to information"/>
          <xsd:enumeration value="Doing things differently"/>
          <xsd:enumeration value="Equality and diversity"/>
          <xsd:enumeration value="Facilities management"/>
          <xsd:enumeration value="Because of You"/>
          <xsd:enumeration value="Health and safety"/>
          <xsd:enumeration value="Internal audit/fraud"/>
          <xsd:enumeration value="Business continuity/emergency planning"/>
          <xsd:enumeration value="Property"/>
          <xsd:enumeration value="Public health"/>
          <xsd:enumeration value="Training"/>
          <xsd:enumeration value="Staff standard"/>
        </xsd:restriction>
      </xsd:simpleType>
    </xsd:element>
    <xsd:element name="Environmental_x0020_performance_x0020_grouping" ma:index="17" nillable="true" ma:displayName="Environmental performance grouping" ma:default="Not applicable" ma:format="Dropdown" ma:internalName="Environmental_x0020_performance_x0020_grouping">
      <xsd:simpleType>
        <xsd:restriction base="dms:Choice">
          <xsd:enumeration value="Not applicable"/>
          <xsd:enumeration value="Registers"/>
          <xsd:enumeration value="Systems procedures"/>
          <xsd:enumeration value="Operational procedures"/>
          <xsd:enumeration value="How to guides"/>
          <xsd:enumeration value="Project opportunities"/>
          <xsd:enumeration value="Energy management guidance"/>
          <xsd:enumeration value="Guidance for managing energy"/>
          <xsd:enumeration value="Energy Efficiency Loan Fund"/>
          <xsd:enumeration value="ISO 14001 Compliance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07a442-3a8b-46cb-8183-2bec4a9e324b" elementFormDefault="qualified">
    <xsd:import namespace="http://schemas.microsoft.com/office/2006/documentManagement/types"/>
    <xsd:import namespace="http://schemas.microsoft.com/office/infopath/2007/PartnerControls"/>
    <xsd:element name="_dlc_DocId" ma:index="14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5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6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ContentOwner" ma:index="19" ma:displayName="Content Owner" ma:list="UserInfo" ma:SharePointGroup="0" ma:internalName="ContentOw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1" ma:displayName="Title: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Ways_x0020_of_x0020_working xmlns="d3c5681a-6188-4afd-8047-4b7024f49c9f">true</Ways_x0020_of_x0020_working>
    <Category xmlns="d3c5681a-6188-4afd-8047-4b7024f49c9f">
      <Value>Communication</Value>
    </Category>
    <PublishingStartDate xmlns="http://schemas.microsoft.com/sharepoint/v3" xsi:nil="true"/>
    <PublishingExpirationDate xmlns="http://schemas.microsoft.com/sharepoint/v3" xsi:nil="true"/>
    <Environmental_x0020_performance_x0020_grouping xmlns="d3c5681a-6188-4afd-8047-4b7024f49c9f">Not applicable</Environmental_x0020_performance_x0020_grouping>
    <_dlc_DocId xmlns="b607a442-3a8b-46cb-8183-2bec4a9e324b">HDA2S5J67HAM-54-389</_dlc_DocId>
    <Directorate xmlns="d3c5681a-6188-4afd-8047-4b7024f49c9f">All</Directorate>
    <_dlc_DocIdUrl xmlns="b607a442-3a8b-46cb-8183-2bec4a9e324b">
      <Url>http://knet/ourcouncil/_layouts/DocIdRedir.aspx?ID=HDA2S5J67HAM-54-389</Url>
      <Description>HDA2S5J67HAM-54-389</Description>
    </_dlc_DocIdUrl>
    <Structure_x0020_chart xmlns="d3c5681a-6188-4afd-8047-4b7024f49c9f">false</Structure_x0020_chart>
    <ContentOwner xmlns="b607a442-3a8b-46cb-8183-2bec4a9e324b">
      <UserInfo>
        <DisplayName>Hallett, Tessa - CC CE</DisplayName>
        <AccountId>6198</AccountId>
        <AccountType/>
      </UserInfo>
    </ContentOwner>
  </documentManagement>
</p:properties>
</file>

<file path=customXml/item5.xml><?xml version="1.0" encoding="utf-8"?>
<?mso-contentType ?>
<SharedContentType xmlns="Microsoft.SharePoint.Taxonomy.ContentTypeSync" SourceId="ca912827-bae3-40cb-8146-7920e969c222" ContentTypeId="0x0101" PreviousValue="false"/>
</file>

<file path=customXml/itemProps1.xml><?xml version="1.0" encoding="utf-8"?>
<ds:datastoreItem xmlns:ds="http://schemas.openxmlformats.org/officeDocument/2006/customXml" ds:itemID="{26A221AD-22C9-4FF9-8E1B-94BC624F394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988C5BB-44AF-4223-9ED4-168B6C1C20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d3c5681a-6188-4afd-8047-4b7024f49c9f"/>
    <ds:schemaRef ds:uri="b607a442-3a8b-46cb-8183-2bec4a9e324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1CA79B8-2782-4563-B143-04BDEE9748D1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717BE75F-9CB0-4911-974C-87294FF261EC}">
  <ds:schemaRefs>
    <ds:schemaRef ds:uri="http://schemas.microsoft.com/office/2006/metadata/properties"/>
    <ds:schemaRef ds:uri="http://schemas.microsoft.com/office/infopath/2007/PartnerControls"/>
    <ds:schemaRef ds:uri="d3c5681a-6188-4afd-8047-4b7024f49c9f"/>
    <ds:schemaRef ds:uri="http://schemas.microsoft.com/sharepoint/v3"/>
    <ds:schemaRef ds:uri="b607a442-3a8b-46cb-8183-2bec4a9e324b"/>
  </ds:schemaRefs>
</ds:datastoreItem>
</file>

<file path=customXml/itemProps5.xml><?xml version="1.0" encoding="utf-8"?>
<ds:datastoreItem xmlns:ds="http://schemas.openxmlformats.org/officeDocument/2006/customXml" ds:itemID="{23486BF3-C40C-41D8-8A68-D1DF30164F8A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2007 PowerPoint template</Template>
  <TotalTime>1573</TotalTime>
  <Words>315</Words>
  <Application>Microsoft Office PowerPoint</Application>
  <PresentationFormat>On-screen Show (4:3)</PresentationFormat>
  <Paragraphs>95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2007 PowerPoint template</vt:lpstr>
      <vt:lpstr>Office 2003 PowerPoint template</vt:lpstr>
      <vt:lpstr>30 Hours of Free Childcare  District Seminars March 2017</vt:lpstr>
      <vt:lpstr>Early Years and Childcare in Thanet  Key Facts and Figures</vt:lpstr>
      <vt:lpstr>30 Hours of Free Childcare The scale of the challenge in Thanet  </vt:lpstr>
      <vt:lpstr>Thanet– Demand Model</vt:lpstr>
      <vt:lpstr>Thanet Demand – Autumn 2017</vt:lpstr>
      <vt:lpstr>Thanet Demand – Spring 2018</vt:lpstr>
      <vt:lpstr>Thanet Demand – Summer 2018</vt:lpstr>
      <vt:lpstr>PowerPoint Presentation</vt:lpstr>
      <vt:lpstr>PowerPoint Presentation</vt:lpstr>
      <vt:lpstr>PowerPoint Presentation</vt:lpstr>
    </vt:vector>
  </TitlesOfParts>
  <Company>Kent County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Predicting Demand for Free Early Learning (FEL) and Extended Free Entitlement (EFE)  - 30 Hours</dc:title>
  <dc:creator>Sam Birkin</dc:creator>
  <cp:lastModifiedBy>Edwards, Max - EY PS</cp:lastModifiedBy>
  <cp:revision>100</cp:revision>
  <cp:lastPrinted>2017-03-02T16:24:24Z</cp:lastPrinted>
  <dcterms:created xsi:type="dcterms:W3CDTF">2017-02-21T14:21:15Z</dcterms:created>
  <dcterms:modified xsi:type="dcterms:W3CDTF">2017-03-30T08:44:43Z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5e328715-89ef-4d66-9f66-cdc39c758dae</vt:lpwstr>
  </property>
  <property fmtid="{D5CDD505-2E9C-101B-9397-08002B2CF9AE}" pid="3" name="ContentTypeId">
    <vt:lpwstr>0x010100D42229A364E9FC4EBDE1546DFF3D65AD</vt:lpwstr>
  </property>
</Properties>
</file>