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73"/>
  </p:notesMasterIdLst>
  <p:sldIdLst>
    <p:sldId id="345" r:id="rId7"/>
    <p:sldId id="346" r:id="rId8"/>
    <p:sldId id="347" r:id="rId9"/>
    <p:sldId id="348" r:id="rId10"/>
    <p:sldId id="349" r:id="rId11"/>
    <p:sldId id="350" r:id="rId12"/>
    <p:sldId id="351" r:id="rId13"/>
    <p:sldId id="433" r:id="rId14"/>
    <p:sldId id="353" r:id="rId15"/>
    <p:sldId id="411" r:id="rId16"/>
    <p:sldId id="416" r:id="rId17"/>
    <p:sldId id="417" r:id="rId18"/>
    <p:sldId id="418" r:id="rId19"/>
    <p:sldId id="419" r:id="rId20"/>
    <p:sldId id="427" r:id="rId21"/>
    <p:sldId id="432" r:id="rId22"/>
    <p:sldId id="420" r:id="rId23"/>
    <p:sldId id="421" r:id="rId24"/>
    <p:sldId id="422" r:id="rId25"/>
    <p:sldId id="423" r:id="rId26"/>
    <p:sldId id="358" r:id="rId27"/>
    <p:sldId id="359" r:id="rId28"/>
    <p:sldId id="426" r:id="rId29"/>
    <p:sldId id="428" r:id="rId30"/>
    <p:sldId id="361" r:id="rId31"/>
    <p:sldId id="456" r:id="rId32"/>
    <p:sldId id="457" r:id="rId33"/>
    <p:sldId id="429" r:id="rId34"/>
    <p:sldId id="364" r:id="rId35"/>
    <p:sldId id="480" r:id="rId36"/>
    <p:sldId id="367" r:id="rId37"/>
    <p:sldId id="538" r:id="rId38"/>
    <p:sldId id="539" r:id="rId39"/>
    <p:sldId id="540" r:id="rId40"/>
    <p:sldId id="541" r:id="rId41"/>
    <p:sldId id="542" r:id="rId42"/>
    <p:sldId id="564" r:id="rId43"/>
    <p:sldId id="338" r:id="rId44"/>
    <p:sldId id="339" r:id="rId45"/>
    <p:sldId id="340" r:id="rId46"/>
    <p:sldId id="341" r:id="rId47"/>
    <p:sldId id="342" r:id="rId48"/>
    <p:sldId id="343" r:id="rId49"/>
    <p:sldId id="566" r:id="rId50"/>
    <p:sldId id="279" r:id="rId51"/>
    <p:sldId id="571" r:id="rId52"/>
    <p:sldId id="572" r:id="rId53"/>
    <p:sldId id="570" r:id="rId54"/>
    <p:sldId id="573" r:id="rId55"/>
    <p:sldId id="284" r:id="rId56"/>
    <p:sldId id="286" r:id="rId57"/>
    <p:sldId id="287" r:id="rId58"/>
    <p:sldId id="459" r:id="rId59"/>
    <p:sldId id="332" r:id="rId60"/>
    <p:sldId id="333" r:id="rId61"/>
    <p:sldId id="334" r:id="rId62"/>
    <p:sldId id="335" r:id="rId63"/>
    <p:sldId id="336" r:id="rId64"/>
    <p:sldId id="337" r:id="rId65"/>
    <p:sldId id="295" r:id="rId66"/>
    <p:sldId id="296" r:id="rId67"/>
    <p:sldId id="297" r:id="rId68"/>
    <p:sldId id="563" r:id="rId69"/>
    <p:sldId id="298" r:id="rId70"/>
    <p:sldId id="299" r:id="rId71"/>
    <p:sldId id="300" r:id="rId72"/>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rtimer, Sandra - FSC SCS" initials="MS-F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283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890" y="-3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7C4ED538-C337-44E9-A11E-1120D97780F6}" type="datetimeFigureOut">
              <a:rPr lang="en-GB" smtClean="0"/>
              <a:t>29/03/2017</a:t>
            </a:fld>
            <a:endParaRPr lang="en-GB" dirty="0"/>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3CFBE83B-F10A-466D-AB19-65BD6ED4A115}" type="slidenum">
              <a:rPr lang="en-GB" smtClean="0"/>
              <a:t>‹#›</a:t>
            </a:fld>
            <a:endParaRPr lang="en-GB" dirty="0"/>
          </a:p>
        </p:txBody>
      </p:sp>
    </p:spTree>
    <p:extLst>
      <p:ext uri="{BB962C8B-B14F-4D97-AF65-F5344CB8AC3E}">
        <p14:creationId xmlns:p14="http://schemas.microsoft.com/office/powerpoint/2010/main" val="5732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v.uk/register-childminder-childcare-provider/overview"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Empty Belly posters will have a space for settings to write </a:t>
            </a:r>
            <a:r>
              <a:rPr lang="en-GB" baseline="0" dirty="0" smtClean="0"/>
              <a:t>any information they wish to get across to parents</a:t>
            </a:r>
          </a:p>
          <a:p>
            <a:r>
              <a:rPr lang="en-GB" baseline="0" dirty="0" smtClean="0"/>
              <a:t>Railings banners will promote free childcare for two, three and four years olds and will replace existing banners</a:t>
            </a:r>
          </a:p>
          <a:p>
            <a:endParaRPr lang="en-GB" dirty="0"/>
          </a:p>
        </p:txBody>
      </p:sp>
      <p:sp>
        <p:nvSpPr>
          <p:cNvPr id="4" name="Slide Number Placeholder 3"/>
          <p:cNvSpPr>
            <a:spLocks noGrp="1"/>
          </p:cNvSpPr>
          <p:nvPr>
            <p:ph type="sldNum" sz="quarter" idx="10"/>
          </p:nvPr>
        </p:nvSpPr>
        <p:spPr/>
        <p:txBody>
          <a:bodyPr/>
          <a:lstStyle/>
          <a:p>
            <a:fld id="{A7DBC0B1-D61C-40F8-8E8C-299539CBEFD0}" type="slidenum">
              <a:rPr lang="en-GB" smtClean="0">
                <a:solidFill>
                  <a:prstClr val="black"/>
                </a:solidFill>
              </a:rPr>
              <a:pPr/>
              <a:t>60</a:t>
            </a:fld>
            <a:endParaRPr lang="en-GB" dirty="0">
              <a:solidFill>
                <a:prstClr val="black"/>
              </a:solidFill>
            </a:endParaRPr>
          </a:p>
        </p:txBody>
      </p:sp>
    </p:spTree>
    <p:extLst>
      <p:ext uri="{BB962C8B-B14F-4D97-AF65-F5344CB8AC3E}">
        <p14:creationId xmlns:p14="http://schemas.microsoft.com/office/powerpoint/2010/main" val="1471321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GB" sz="1500" dirty="0"/>
              <a:t>The scheme is only open to newly registered businesses. These are those which have been registered with Ofsted or a CMA within the last 12 months. From 1 May 2017, a newly registered business will be one registered with Ofsted or a CMA within the last 3 months.</a:t>
            </a:r>
          </a:p>
          <a:p>
            <a:endParaRPr lang="en-GB" sz="1500" b="1" dirty="0"/>
          </a:p>
          <a:p>
            <a:r>
              <a:rPr lang="en-GB" sz="1500" b="1" dirty="0"/>
              <a:t>How much you can get</a:t>
            </a:r>
          </a:p>
          <a:p>
            <a:r>
              <a:rPr lang="en-GB" sz="1500" dirty="0"/>
              <a:t>£500 - £1,000 </a:t>
            </a:r>
          </a:p>
          <a:p>
            <a:r>
              <a:rPr lang="en-GB" sz="1500" b="1" dirty="0"/>
              <a:t>Eligibility</a:t>
            </a:r>
          </a:p>
          <a:p>
            <a:r>
              <a:rPr lang="en-GB" sz="1500" dirty="0"/>
              <a:t>You could get a childcare business grant to help with the costs of setting up a childminder business or agency (CMA) in England.</a:t>
            </a:r>
          </a:p>
          <a:p>
            <a:r>
              <a:rPr lang="en-GB" sz="1500" dirty="0"/>
              <a:t>You’ll get a grant if:</a:t>
            </a:r>
          </a:p>
          <a:p>
            <a:pPr>
              <a:buFont typeface="Arial"/>
              <a:buChar char="•"/>
            </a:pPr>
            <a:r>
              <a:rPr lang="en-GB" sz="1500" dirty="0"/>
              <a:t>you’re </a:t>
            </a:r>
            <a:r>
              <a:rPr lang="en-GB" sz="1500" dirty="0">
                <a:hlinkClick r:id="rId3"/>
              </a:rPr>
              <a:t>registered with Ofsted or a childminder agency</a:t>
            </a:r>
            <a:r>
              <a:rPr lang="en-GB" sz="1500" dirty="0"/>
              <a:t> </a:t>
            </a:r>
          </a:p>
          <a:p>
            <a:pPr>
              <a:buFont typeface="Arial"/>
              <a:buChar char="•"/>
            </a:pPr>
            <a:r>
              <a:rPr lang="en-GB" sz="1500" dirty="0"/>
              <a:t>you have your early years registration certificate</a:t>
            </a:r>
          </a:p>
          <a:p>
            <a:pPr>
              <a:buFont typeface="Arial"/>
              <a:buChar char="•"/>
            </a:pPr>
            <a:r>
              <a:rPr lang="en-GB" sz="1500" dirty="0"/>
              <a:t>you’re going to offer, either on your own or in partnership with other providers, the 30 hours of childcare entitlement for 3 and 4 year olds</a:t>
            </a:r>
          </a:p>
          <a:p>
            <a:r>
              <a:rPr lang="en-GB" sz="1500" b="1" dirty="0"/>
              <a:t>What you’ll get</a:t>
            </a:r>
          </a:p>
          <a:p>
            <a:r>
              <a:rPr lang="en-GB" sz="1500" dirty="0"/>
              <a:t>You could get a one-off payment depending on the type of business you’re setting up:</a:t>
            </a:r>
          </a:p>
          <a:p>
            <a:pPr>
              <a:buFont typeface="Arial"/>
              <a:buChar char="•"/>
            </a:pPr>
            <a:r>
              <a:rPr lang="en-GB" sz="1500" dirty="0"/>
              <a:t>£500 if you’re setting up as an early years childminder</a:t>
            </a:r>
          </a:p>
          <a:p>
            <a:pPr>
              <a:buFont typeface="Arial"/>
              <a:buChar char="•"/>
            </a:pPr>
            <a:r>
              <a:rPr lang="en-GB" sz="1500" dirty="0"/>
              <a:t>£1,000 if you’re setting up as an early years childminder agency</a:t>
            </a:r>
          </a:p>
          <a:p>
            <a:pPr>
              <a:buFont typeface="Arial"/>
              <a:buChar char="•"/>
            </a:pPr>
            <a:r>
              <a:rPr lang="en-GB" sz="1500" dirty="0"/>
              <a:t>£1,000 if you’re planning on being an early years childminder for disabled children</a:t>
            </a:r>
          </a:p>
          <a:p>
            <a:r>
              <a:rPr lang="en-GB" sz="1500" dirty="0"/>
              <a:t>The money can help you pay for:</a:t>
            </a:r>
          </a:p>
          <a:p>
            <a:pPr>
              <a:buFont typeface="Arial"/>
              <a:buChar char="•"/>
            </a:pPr>
            <a:r>
              <a:rPr lang="en-GB" sz="1500" dirty="0"/>
              <a:t>public liability insurance</a:t>
            </a:r>
          </a:p>
          <a:p>
            <a:pPr>
              <a:buFont typeface="Arial"/>
              <a:buChar char="•"/>
            </a:pPr>
            <a:r>
              <a:rPr lang="en-GB" sz="1500" dirty="0"/>
              <a:t>Disclosure and Barring Service (DBS) clearance</a:t>
            </a:r>
          </a:p>
          <a:p>
            <a:pPr>
              <a:buFont typeface="Arial"/>
              <a:buChar char="•"/>
            </a:pPr>
            <a:r>
              <a:rPr lang="en-GB" sz="1500" dirty="0"/>
              <a:t>a local authority approved childcare training course</a:t>
            </a:r>
          </a:p>
          <a:p>
            <a:pPr>
              <a:buFont typeface="Arial"/>
              <a:buChar char="•"/>
            </a:pPr>
            <a:r>
              <a:rPr lang="en-GB" sz="1500" dirty="0"/>
              <a:t>Ofsted or child minder agency registration</a:t>
            </a:r>
          </a:p>
          <a:p>
            <a:pPr>
              <a:buFont typeface="Arial"/>
              <a:buChar char="•"/>
            </a:pPr>
            <a:r>
              <a:rPr lang="en-GB" sz="1500" dirty="0"/>
              <a:t>a first aid course</a:t>
            </a:r>
          </a:p>
          <a:p>
            <a:pPr>
              <a:buFont typeface="Arial"/>
              <a:buChar char="•"/>
            </a:pPr>
            <a:r>
              <a:rPr lang="en-GB" sz="1500" dirty="0"/>
              <a:t>equipment</a:t>
            </a:r>
          </a:p>
          <a:p>
            <a:r>
              <a:rPr lang="en-GB" sz="1500" dirty="0"/>
              <a:t>This scheme will run until March 2018.</a:t>
            </a:r>
          </a:p>
          <a:p>
            <a:endParaRPr lang="en-GB" altLang="en-US" sz="1500" b="1" dirty="0"/>
          </a:p>
          <a:p>
            <a:pPr eaLnBrk="1" hangingPunct="1"/>
            <a:r>
              <a:rPr lang="en-GB" altLang="en-US" sz="1400" dirty="0"/>
              <a:t>In order to apply for the grant you must first register online to create an account. This is quick and easy to do. In your account you can then complete and submit your application online and keep up to date on the progress of your application.</a:t>
            </a:r>
          </a:p>
          <a:p>
            <a:pPr eaLnBrk="1" hangingPunct="1"/>
            <a:endParaRPr lang="en-GB" altLang="en-US" sz="1400" dirty="0"/>
          </a:p>
          <a:p>
            <a:pPr eaLnBrk="1" hangingPunct="1"/>
            <a:r>
              <a:rPr lang="en-GB" altLang="en-US" sz="1400" dirty="0"/>
              <a:t>In order to apply for the grant you should have an electronic version or of your Ofsted/CMA certificate to hand.  You cannot submit your application without it.</a:t>
            </a:r>
          </a:p>
          <a:p>
            <a:pPr eaLnBrk="1" hangingPunct="1"/>
            <a:endParaRPr lang="en-GB" altLang="en-US" sz="1400" dirty="0"/>
          </a:p>
          <a:p>
            <a:pPr eaLnBrk="1" hangingPunct="1"/>
            <a:endParaRPr lang="en-GB" altLang="en-US" sz="14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600" b="1">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7" name="Picture 2" descr="C:\Documents and Settings\PlummO01\Desktop\KCC_Logo_New_2012_Framed.jpg"/>
          <p:cNvPicPr>
            <a:picLocks noChangeAspect="1" noChangeArrowheads="1"/>
          </p:cNvPicPr>
          <p:nvPr userDrawn="1"/>
        </p:nvPicPr>
        <p:blipFill>
          <a:blip r:embed="rId2" cstate="print"/>
          <a:srcRect/>
          <a:stretch>
            <a:fillRect/>
          </a:stretch>
        </p:blipFill>
        <p:spPr bwMode="auto">
          <a:xfrm>
            <a:off x="7380288" y="5821363"/>
            <a:ext cx="1223962" cy="819150"/>
          </a:xfrm>
          <a:prstGeom prst="rect">
            <a:avLst/>
          </a:prstGeom>
          <a:noFill/>
          <a:ln w="9525">
            <a:noFill/>
            <a:miter lim="800000"/>
            <a:headEnd/>
            <a:tailEnd/>
          </a:ln>
        </p:spPr>
      </p:pic>
      <p:cxnSp>
        <p:nvCxnSpPr>
          <p:cNvPr id="8" name="Straight Connector 6"/>
          <p:cNvCxnSpPr>
            <a:cxnSpLocks noChangeShapeType="1"/>
          </p:cNvCxnSpPr>
          <p:nvPr userDrawn="1"/>
        </p:nvCxnSpPr>
        <p:spPr bwMode="auto">
          <a:xfrm>
            <a:off x="539750" y="5661025"/>
            <a:ext cx="8027988" cy="0"/>
          </a:xfrm>
          <a:prstGeom prst="line">
            <a:avLst/>
          </a:prstGeom>
          <a:noFill/>
          <a:ln w="12700">
            <a:solidFill>
              <a:schemeClr val="tx1"/>
            </a:solidFill>
            <a:round/>
            <a:headEnd/>
            <a:tailEnd/>
          </a:ln>
        </p:spPr>
      </p:cxnSp>
      <p:sp>
        <p:nvSpPr>
          <p:cNvPr id="9" name="Date Placeholder 1"/>
          <p:cNvSpPr>
            <a:spLocks noGrp="1"/>
          </p:cNvSpPr>
          <p:nvPr>
            <p:ph type="dt" sz="half" idx="10"/>
          </p:nvPr>
        </p:nvSpPr>
        <p:spPr>
          <a:xfrm>
            <a:off x="457200" y="6356350"/>
            <a:ext cx="2133600" cy="365125"/>
          </a:xfrm>
        </p:spPr>
        <p:txBody>
          <a:bodyPr/>
          <a:lstStyle>
            <a:lvl1pPr>
              <a:defRPr sz="1000">
                <a:latin typeface="Arial" pitchFamily="34" charset="0"/>
                <a:cs typeface="Arial" pitchFamily="34" charset="0"/>
              </a:defRPr>
            </a:lvl1pPr>
          </a:lstStyle>
          <a:p>
            <a:fld id="{4E1B8421-BC9B-42B6-9A37-5715A9FFC128}" type="datetimeFigureOut">
              <a:rPr lang="en-GB" smtClean="0"/>
              <a:pPr/>
              <a:t>29/03/2017</a:t>
            </a:fld>
            <a:endParaRPr lang="en-GB" dirty="0"/>
          </a:p>
        </p:txBody>
      </p:sp>
      <p:sp>
        <p:nvSpPr>
          <p:cNvPr id="10" name="Footer Placeholder 2"/>
          <p:cNvSpPr>
            <a:spLocks noGrp="1"/>
          </p:cNvSpPr>
          <p:nvPr>
            <p:ph type="ftr" sz="quarter" idx="11"/>
          </p:nvPr>
        </p:nvSpPr>
        <p:spPr>
          <a:xfrm>
            <a:off x="3124200" y="6356350"/>
            <a:ext cx="2895600" cy="365125"/>
          </a:xfrm>
        </p:spPr>
        <p:txBody>
          <a:bodyPr/>
          <a:lstStyle>
            <a:lvl1pPr>
              <a:defRPr sz="1000">
                <a:latin typeface="Arial" pitchFamily="34" charset="0"/>
                <a:cs typeface="Arial" pitchFamily="34" charset="0"/>
              </a:defRPr>
            </a:lvl1pPr>
          </a:lstStyle>
          <a:p>
            <a:endParaRPr lang="en-GB" dirty="0"/>
          </a:p>
        </p:txBody>
      </p:sp>
      <p:sp>
        <p:nvSpPr>
          <p:cNvPr id="11" name="Slide Number Placeholder 3"/>
          <p:cNvSpPr>
            <a:spLocks noGrp="1"/>
          </p:cNvSpPr>
          <p:nvPr>
            <p:ph type="sldNum" sz="quarter" idx="12"/>
          </p:nvPr>
        </p:nvSpPr>
        <p:spPr>
          <a:xfrm>
            <a:off x="6553200" y="6356350"/>
            <a:ext cx="2133600" cy="365125"/>
          </a:xfrm>
        </p:spPr>
        <p:txBody>
          <a:bodyPr/>
          <a:lstStyle>
            <a:lvl1pPr>
              <a:defRPr sz="1000">
                <a:latin typeface="Arial" pitchFamily="34" charset="0"/>
                <a:cs typeface="Arial" pitchFamily="34" charset="0"/>
              </a:defRPr>
            </a:lvl1pPr>
          </a:lstStyle>
          <a:p>
            <a:fld id="{C06B74C9-1984-4309-B629-64A9E2680539}"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z="1000">
                <a:latin typeface="Arial" pitchFamily="34" charset="0"/>
                <a:cs typeface="Arial" pitchFamily="34" charset="0"/>
              </a:defRPr>
            </a:lvl1pPr>
          </a:lstStyle>
          <a:p>
            <a:fld id="{4E1B8421-BC9B-42B6-9A37-5715A9FFC128}" type="datetimeFigureOut">
              <a:rPr lang="en-GB" smtClean="0"/>
              <a:pPr/>
              <a:t>29/03/2017</a:t>
            </a:fld>
            <a:endParaRPr lang="en-GB" dirty="0"/>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sz="1000">
                <a:latin typeface="Arial" pitchFamily="34" charset="0"/>
                <a:cs typeface="Arial" pitchFamily="34" charset="0"/>
              </a:defRPr>
            </a:lvl1pPr>
          </a:lstStyle>
          <a:p>
            <a:fld id="{C06B74C9-1984-4309-B629-64A9E2680539}"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z="1000">
                <a:latin typeface="Arial" pitchFamily="34" charset="0"/>
                <a:cs typeface="Arial" pitchFamily="34" charset="0"/>
              </a:defRPr>
            </a:lvl1pPr>
          </a:lstStyle>
          <a:p>
            <a:fld id="{4E1B8421-BC9B-42B6-9A37-5715A9FFC128}" type="datetimeFigureOut">
              <a:rPr lang="en-GB" smtClean="0"/>
              <a:pPr/>
              <a:t>29/03/2017</a:t>
            </a:fld>
            <a:endParaRPr lang="en-GB" dirty="0"/>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sz="1000">
                <a:latin typeface="Arial" pitchFamily="34" charset="0"/>
                <a:cs typeface="Arial" pitchFamily="34" charset="0"/>
              </a:defRPr>
            </a:lvl1pPr>
          </a:lstStyle>
          <a:p>
            <a:fld id="{C06B74C9-1984-4309-B629-64A9E2680539}"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7" name="Picture 2" descr="C:\Documents and Settings\PlummO01\Desktop\KCC_Logo_New_2012_Framed.jpg"/>
          <p:cNvPicPr>
            <a:picLocks noChangeAspect="1" noChangeArrowheads="1"/>
          </p:cNvPicPr>
          <p:nvPr userDrawn="1"/>
        </p:nvPicPr>
        <p:blipFill>
          <a:blip r:embed="rId2" cstate="print"/>
          <a:srcRect/>
          <a:stretch>
            <a:fillRect/>
          </a:stretch>
        </p:blipFill>
        <p:spPr bwMode="auto">
          <a:xfrm>
            <a:off x="8248079" y="6237114"/>
            <a:ext cx="860425" cy="576262"/>
          </a:xfrm>
          <a:prstGeom prst="rect">
            <a:avLst/>
          </a:prstGeom>
          <a:noFill/>
          <a:ln w="9525">
            <a:noFill/>
            <a:miter lim="800000"/>
            <a:headEnd/>
            <a:tailEnd/>
          </a:ln>
        </p:spPr>
      </p:pic>
      <p:cxnSp>
        <p:nvCxnSpPr>
          <p:cNvPr id="8" name="Straight Connector 6"/>
          <p:cNvCxnSpPr>
            <a:cxnSpLocks noChangeShapeType="1"/>
          </p:cNvCxnSpPr>
          <p:nvPr userDrawn="1"/>
        </p:nvCxnSpPr>
        <p:spPr bwMode="auto">
          <a:xfrm>
            <a:off x="107504" y="6199187"/>
            <a:ext cx="8964488" cy="0"/>
          </a:xfrm>
          <a:prstGeom prst="line">
            <a:avLst/>
          </a:prstGeom>
          <a:noFill/>
          <a:ln w="12700">
            <a:solidFill>
              <a:schemeClr val="tx1"/>
            </a:solidFill>
            <a:round/>
            <a:headEnd/>
            <a:tailEnd/>
          </a:ln>
        </p:spPr>
      </p:cxnSp>
      <p:sp>
        <p:nvSpPr>
          <p:cNvPr id="10" name="Date Placeholder 1"/>
          <p:cNvSpPr>
            <a:spLocks noGrp="1"/>
          </p:cNvSpPr>
          <p:nvPr>
            <p:ph type="dt" sz="half" idx="10"/>
          </p:nvPr>
        </p:nvSpPr>
        <p:spPr>
          <a:xfrm>
            <a:off x="457200" y="6356350"/>
            <a:ext cx="2133600" cy="365125"/>
          </a:xfrm>
        </p:spPr>
        <p:txBody>
          <a:bodyPr/>
          <a:lstStyle>
            <a:lvl1pPr>
              <a:defRPr sz="1000">
                <a:latin typeface="Arial" pitchFamily="34" charset="0"/>
                <a:cs typeface="Arial" pitchFamily="34" charset="0"/>
              </a:defRPr>
            </a:lvl1pPr>
          </a:lstStyle>
          <a:p>
            <a:fld id="{4E1B8421-BC9B-42B6-9A37-5715A9FFC128}" type="datetimeFigureOut">
              <a:rPr lang="en-GB" smtClean="0"/>
              <a:pPr/>
              <a:t>29/03/2017</a:t>
            </a:fld>
            <a:endParaRPr lang="en-GB" dirty="0"/>
          </a:p>
        </p:txBody>
      </p:sp>
      <p:sp>
        <p:nvSpPr>
          <p:cNvPr id="11" name="Footer Placeholder 2"/>
          <p:cNvSpPr>
            <a:spLocks noGrp="1"/>
          </p:cNvSpPr>
          <p:nvPr>
            <p:ph type="ftr" sz="quarter" idx="11"/>
          </p:nvPr>
        </p:nvSpPr>
        <p:spPr>
          <a:xfrm>
            <a:off x="3124200" y="6356350"/>
            <a:ext cx="2895600" cy="365125"/>
          </a:xfrm>
        </p:spPr>
        <p:txBody>
          <a:bodyPr/>
          <a:lstStyle>
            <a:lvl1pPr>
              <a:defRPr sz="1000">
                <a:latin typeface="Arial" pitchFamily="34" charset="0"/>
                <a:cs typeface="Arial" pitchFamily="34" charset="0"/>
              </a:defRPr>
            </a:lvl1pPr>
          </a:lstStyle>
          <a:p>
            <a:endParaRPr lang="en-GB" dirty="0"/>
          </a:p>
        </p:txBody>
      </p:sp>
      <p:sp>
        <p:nvSpPr>
          <p:cNvPr id="12" name="Slide Number Placeholder 3"/>
          <p:cNvSpPr>
            <a:spLocks noGrp="1"/>
          </p:cNvSpPr>
          <p:nvPr>
            <p:ph type="sldNum" sz="quarter" idx="12"/>
          </p:nvPr>
        </p:nvSpPr>
        <p:spPr>
          <a:xfrm>
            <a:off x="6553200" y="6356350"/>
            <a:ext cx="2133600" cy="365125"/>
          </a:xfrm>
        </p:spPr>
        <p:txBody>
          <a:bodyPr/>
          <a:lstStyle>
            <a:lvl1pPr>
              <a:defRPr sz="1000">
                <a:latin typeface="Arial" pitchFamily="34" charset="0"/>
                <a:cs typeface="Arial" pitchFamily="34" charset="0"/>
              </a:defRPr>
            </a:lvl1pPr>
          </a:lstStyle>
          <a:p>
            <a:fld id="{C06B74C9-1984-4309-B629-64A9E2680539}"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1"/>
          <p:cNvSpPr>
            <a:spLocks noGrp="1"/>
          </p:cNvSpPr>
          <p:nvPr>
            <p:ph type="dt" sz="half" idx="10"/>
          </p:nvPr>
        </p:nvSpPr>
        <p:spPr>
          <a:xfrm>
            <a:off x="457200" y="6356350"/>
            <a:ext cx="2133600" cy="365125"/>
          </a:xfrm>
        </p:spPr>
        <p:txBody>
          <a:bodyPr/>
          <a:lstStyle>
            <a:lvl1pPr>
              <a:defRPr sz="1000">
                <a:latin typeface="Arial" pitchFamily="34" charset="0"/>
                <a:cs typeface="Arial" pitchFamily="34" charset="0"/>
              </a:defRPr>
            </a:lvl1pPr>
          </a:lstStyle>
          <a:p>
            <a:fld id="{4E1B8421-BC9B-42B6-9A37-5715A9FFC128}" type="datetimeFigureOut">
              <a:rPr lang="en-GB" smtClean="0"/>
              <a:pPr/>
              <a:t>29/03/2017</a:t>
            </a:fld>
            <a:endParaRPr lang="en-GB" dirty="0"/>
          </a:p>
        </p:txBody>
      </p:sp>
      <p:sp>
        <p:nvSpPr>
          <p:cNvPr id="8" name="Footer Placeholder 2"/>
          <p:cNvSpPr>
            <a:spLocks noGrp="1"/>
          </p:cNvSpPr>
          <p:nvPr>
            <p:ph type="ftr" sz="quarter" idx="11"/>
          </p:nvPr>
        </p:nvSpPr>
        <p:spPr>
          <a:xfrm>
            <a:off x="3124200" y="6356350"/>
            <a:ext cx="2895600" cy="365125"/>
          </a:xfrm>
        </p:spPr>
        <p:txBody>
          <a:bodyPr/>
          <a:lstStyle>
            <a:lvl1pPr>
              <a:defRPr sz="1000">
                <a:latin typeface="Arial" pitchFamily="34" charset="0"/>
                <a:cs typeface="Arial" pitchFamily="34" charset="0"/>
              </a:defRPr>
            </a:lvl1pPr>
          </a:lstStyle>
          <a:p>
            <a:endParaRPr lang="en-GB" dirty="0"/>
          </a:p>
        </p:txBody>
      </p:sp>
      <p:sp>
        <p:nvSpPr>
          <p:cNvPr id="9" name="Slide Number Placeholder 3"/>
          <p:cNvSpPr>
            <a:spLocks noGrp="1"/>
          </p:cNvSpPr>
          <p:nvPr>
            <p:ph type="sldNum" sz="quarter" idx="12"/>
          </p:nvPr>
        </p:nvSpPr>
        <p:spPr>
          <a:xfrm>
            <a:off x="6553200" y="6356350"/>
            <a:ext cx="2133600" cy="365125"/>
          </a:xfrm>
        </p:spPr>
        <p:txBody>
          <a:bodyPr/>
          <a:lstStyle>
            <a:lvl1pPr>
              <a:defRPr sz="1000">
                <a:latin typeface="Arial" pitchFamily="34" charset="0"/>
                <a:cs typeface="Arial" pitchFamily="34" charset="0"/>
              </a:defRPr>
            </a:lvl1pPr>
          </a:lstStyle>
          <a:p>
            <a:fld id="{C06B74C9-1984-4309-B629-64A9E2680539}"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Date Placeholder 1"/>
          <p:cNvSpPr>
            <a:spLocks noGrp="1"/>
          </p:cNvSpPr>
          <p:nvPr>
            <p:ph type="dt" sz="half" idx="10"/>
          </p:nvPr>
        </p:nvSpPr>
        <p:spPr>
          <a:xfrm>
            <a:off x="457200" y="6356350"/>
            <a:ext cx="2133600" cy="365125"/>
          </a:xfrm>
        </p:spPr>
        <p:txBody>
          <a:bodyPr/>
          <a:lstStyle>
            <a:lvl1pPr>
              <a:defRPr sz="1000">
                <a:latin typeface="Arial" pitchFamily="34" charset="0"/>
                <a:cs typeface="Arial" pitchFamily="34" charset="0"/>
              </a:defRPr>
            </a:lvl1pPr>
          </a:lstStyle>
          <a:p>
            <a:fld id="{4E1B8421-BC9B-42B6-9A37-5715A9FFC128}" type="datetimeFigureOut">
              <a:rPr lang="en-GB" smtClean="0"/>
              <a:pPr/>
              <a:t>29/03/2017</a:t>
            </a:fld>
            <a:endParaRPr lang="en-GB" dirty="0"/>
          </a:p>
        </p:txBody>
      </p:sp>
      <p:sp>
        <p:nvSpPr>
          <p:cNvPr id="9" name="Footer Placeholder 2"/>
          <p:cNvSpPr>
            <a:spLocks noGrp="1"/>
          </p:cNvSpPr>
          <p:nvPr>
            <p:ph type="ftr" sz="quarter" idx="11"/>
          </p:nvPr>
        </p:nvSpPr>
        <p:spPr>
          <a:xfrm>
            <a:off x="3124200" y="6356350"/>
            <a:ext cx="2895600" cy="365125"/>
          </a:xfrm>
        </p:spPr>
        <p:txBody>
          <a:bodyPr/>
          <a:lstStyle>
            <a:lvl1pPr>
              <a:defRPr sz="1000">
                <a:latin typeface="Arial" pitchFamily="34" charset="0"/>
                <a:cs typeface="Arial" pitchFamily="34" charset="0"/>
              </a:defRPr>
            </a:lvl1pPr>
          </a:lstStyle>
          <a:p>
            <a:endParaRPr lang="en-GB" dirty="0"/>
          </a:p>
        </p:txBody>
      </p:sp>
      <p:sp>
        <p:nvSpPr>
          <p:cNvPr id="10" name="Slide Number Placeholder 3"/>
          <p:cNvSpPr>
            <a:spLocks noGrp="1"/>
          </p:cNvSpPr>
          <p:nvPr>
            <p:ph type="sldNum" sz="quarter" idx="12"/>
          </p:nvPr>
        </p:nvSpPr>
        <p:spPr>
          <a:xfrm>
            <a:off x="6553200" y="6356350"/>
            <a:ext cx="2133600" cy="365125"/>
          </a:xfrm>
        </p:spPr>
        <p:txBody>
          <a:bodyPr/>
          <a:lstStyle>
            <a:lvl1pPr>
              <a:defRPr sz="1000">
                <a:latin typeface="Arial" pitchFamily="34" charset="0"/>
                <a:cs typeface="Arial" pitchFamily="34" charset="0"/>
              </a:defRPr>
            </a:lvl1pPr>
          </a:lstStyle>
          <a:p>
            <a:fld id="{C06B74C9-1984-4309-B629-64A9E2680539}"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Date Placeholder 1"/>
          <p:cNvSpPr>
            <a:spLocks noGrp="1"/>
          </p:cNvSpPr>
          <p:nvPr>
            <p:ph type="dt" sz="half" idx="10"/>
          </p:nvPr>
        </p:nvSpPr>
        <p:spPr>
          <a:xfrm>
            <a:off x="457200" y="6356350"/>
            <a:ext cx="2133600" cy="365125"/>
          </a:xfrm>
        </p:spPr>
        <p:txBody>
          <a:bodyPr/>
          <a:lstStyle>
            <a:lvl1pPr>
              <a:defRPr sz="1000">
                <a:latin typeface="Arial" pitchFamily="34" charset="0"/>
                <a:cs typeface="Arial" pitchFamily="34" charset="0"/>
              </a:defRPr>
            </a:lvl1pPr>
          </a:lstStyle>
          <a:p>
            <a:fld id="{4E1B8421-BC9B-42B6-9A37-5715A9FFC128}" type="datetimeFigureOut">
              <a:rPr lang="en-GB" smtClean="0"/>
              <a:pPr/>
              <a:t>29/03/2017</a:t>
            </a:fld>
            <a:endParaRPr lang="en-GB" dirty="0"/>
          </a:p>
        </p:txBody>
      </p:sp>
      <p:sp>
        <p:nvSpPr>
          <p:cNvPr id="11" name="Footer Placeholder 2"/>
          <p:cNvSpPr>
            <a:spLocks noGrp="1"/>
          </p:cNvSpPr>
          <p:nvPr>
            <p:ph type="ftr" sz="quarter" idx="11"/>
          </p:nvPr>
        </p:nvSpPr>
        <p:spPr>
          <a:xfrm>
            <a:off x="3124200" y="6356350"/>
            <a:ext cx="2895600" cy="365125"/>
          </a:xfrm>
        </p:spPr>
        <p:txBody>
          <a:bodyPr/>
          <a:lstStyle>
            <a:lvl1pPr>
              <a:defRPr sz="1000">
                <a:latin typeface="Arial" pitchFamily="34" charset="0"/>
                <a:cs typeface="Arial" pitchFamily="34" charset="0"/>
              </a:defRPr>
            </a:lvl1pPr>
          </a:lstStyle>
          <a:p>
            <a:endParaRPr lang="en-GB" dirty="0"/>
          </a:p>
        </p:txBody>
      </p:sp>
      <p:sp>
        <p:nvSpPr>
          <p:cNvPr id="12" name="Slide Number Placeholder 3"/>
          <p:cNvSpPr>
            <a:spLocks noGrp="1"/>
          </p:cNvSpPr>
          <p:nvPr>
            <p:ph type="sldNum" sz="quarter" idx="12"/>
          </p:nvPr>
        </p:nvSpPr>
        <p:spPr>
          <a:xfrm>
            <a:off x="6553200" y="6356350"/>
            <a:ext cx="2133600" cy="365125"/>
          </a:xfrm>
        </p:spPr>
        <p:txBody>
          <a:bodyPr/>
          <a:lstStyle>
            <a:lvl1pPr>
              <a:defRPr sz="1000">
                <a:latin typeface="Arial" pitchFamily="34" charset="0"/>
                <a:cs typeface="Arial" pitchFamily="34" charset="0"/>
              </a:defRPr>
            </a:lvl1pPr>
          </a:lstStyle>
          <a:p>
            <a:fld id="{C06B74C9-1984-4309-B629-64A9E2680539}"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6" name="Date Placeholder 1"/>
          <p:cNvSpPr>
            <a:spLocks noGrp="1"/>
          </p:cNvSpPr>
          <p:nvPr>
            <p:ph type="dt" sz="half" idx="10"/>
          </p:nvPr>
        </p:nvSpPr>
        <p:spPr>
          <a:xfrm>
            <a:off x="457200" y="6356350"/>
            <a:ext cx="2133600" cy="365125"/>
          </a:xfrm>
        </p:spPr>
        <p:txBody>
          <a:bodyPr/>
          <a:lstStyle>
            <a:lvl1pPr>
              <a:defRPr sz="1000">
                <a:latin typeface="Arial" pitchFamily="34" charset="0"/>
                <a:cs typeface="Arial" pitchFamily="34" charset="0"/>
              </a:defRPr>
            </a:lvl1pPr>
          </a:lstStyle>
          <a:p>
            <a:fld id="{4E1B8421-BC9B-42B6-9A37-5715A9FFC128}" type="datetimeFigureOut">
              <a:rPr lang="en-GB" smtClean="0"/>
              <a:pPr/>
              <a:t>29/03/2017</a:t>
            </a:fld>
            <a:endParaRPr lang="en-GB" dirty="0"/>
          </a:p>
        </p:txBody>
      </p:sp>
      <p:sp>
        <p:nvSpPr>
          <p:cNvPr id="7" name="Footer Placeholder 2"/>
          <p:cNvSpPr>
            <a:spLocks noGrp="1"/>
          </p:cNvSpPr>
          <p:nvPr>
            <p:ph type="ftr" sz="quarter" idx="11"/>
          </p:nvPr>
        </p:nvSpPr>
        <p:spPr>
          <a:xfrm>
            <a:off x="3124200" y="6356350"/>
            <a:ext cx="2895600" cy="365125"/>
          </a:xfrm>
        </p:spPr>
        <p:txBody>
          <a:bodyPr/>
          <a:lstStyle>
            <a:lvl1pPr>
              <a:defRPr sz="1000">
                <a:latin typeface="Arial" pitchFamily="34" charset="0"/>
                <a:cs typeface="Arial" pitchFamily="34" charset="0"/>
              </a:defRPr>
            </a:lvl1pPr>
          </a:lstStyle>
          <a:p>
            <a:endParaRPr lang="en-GB" dirty="0"/>
          </a:p>
        </p:txBody>
      </p:sp>
      <p:sp>
        <p:nvSpPr>
          <p:cNvPr id="8" name="Slide Number Placeholder 3"/>
          <p:cNvSpPr>
            <a:spLocks noGrp="1"/>
          </p:cNvSpPr>
          <p:nvPr>
            <p:ph type="sldNum" sz="quarter" idx="12"/>
          </p:nvPr>
        </p:nvSpPr>
        <p:spPr>
          <a:xfrm>
            <a:off x="6553200" y="6356350"/>
            <a:ext cx="2133600" cy="365125"/>
          </a:xfrm>
        </p:spPr>
        <p:txBody>
          <a:bodyPr/>
          <a:lstStyle>
            <a:lvl1pPr>
              <a:defRPr sz="1000">
                <a:latin typeface="Arial" pitchFamily="34" charset="0"/>
                <a:cs typeface="Arial" pitchFamily="34" charset="0"/>
              </a:defRPr>
            </a:lvl1pPr>
          </a:lstStyle>
          <a:p>
            <a:fld id="{C06B74C9-1984-4309-B629-64A9E2680539}"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000">
                <a:latin typeface="Arial" pitchFamily="34" charset="0"/>
                <a:cs typeface="Arial" pitchFamily="34" charset="0"/>
              </a:defRPr>
            </a:lvl1pPr>
          </a:lstStyle>
          <a:p>
            <a:fld id="{4E1B8421-BC9B-42B6-9A37-5715A9FFC128}" type="datetimeFigureOut">
              <a:rPr lang="en-GB" smtClean="0"/>
              <a:pPr/>
              <a:t>29/03/2017</a:t>
            </a:fld>
            <a:endParaRPr lang="en-GB" dirty="0"/>
          </a:p>
        </p:txBody>
      </p:sp>
      <p:sp>
        <p:nvSpPr>
          <p:cNvPr id="3"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endParaRPr lang="en-GB" dirty="0"/>
          </a:p>
        </p:txBody>
      </p:sp>
      <p:sp>
        <p:nvSpPr>
          <p:cNvPr id="4" name="Slide Number Placeholder 3"/>
          <p:cNvSpPr>
            <a:spLocks noGrp="1"/>
          </p:cNvSpPr>
          <p:nvPr>
            <p:ph type="sldNum" sz="quarter" idx="12"/>
          </p:nvPr>
        </p:nvSpPr>
        <p:spPr/>
        <p:txBody>
          <a:bodyPr/>
          <a:lstStyle>
            <a:lvl1pPr>
              <a:defRPr sz="1000">
                <a:latin typeface="Arial" pitchFamily="34" charset="0"/>
                <a:cs typeface="Arial" pitchFamily="34" charset="0"/>
              </a:defRPr>
            </a:lvl1pPr>
          </a:lstStyle>
          <a:p>
            <a:fld id="{C06B74C9-1984-4309-B629-64A9E2680539}"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a:latin typeface="Arial" pitchFamily="34" charset="0"/>
                <a:cs typeface="Arial" pitchFamily="34" charset="0"/>
              </a:defRPr>
            </a:lvl1pPr>
          </a:lstStyle>
          <a:p>
            <a:fld id="{4E1B8421-BC9B-42B6-9A37-5715A9FFC128}" type="datetimeFigureOut">
              <a:rPr lang="en-GB" smtClean="0"/>
              <a:pPr/>
              <a:t>29/03/2017</a:t>
            </a:fld>
            <a:endParaRPr lang="en-GB" dirty="0"/>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endParaRPr lang="en-GB" dirty="0"/>
          </a:p>
        </p:txBody>
      </p:sp>
      <p:sp>
        <p:nvSpPr>
          <p:cNvPr id="7" name="Slide Number Placeholder 6"/>
          <p:cNvSpPr>
            <a:spLocks noGrp="1"/>
          </p:cNvSpPr>
          <p:nvPr>
            <p:ph type="sldNum" sz="quarter" idx="12"/>
          </p:nvPr>
        </p:nvSpPr>
        <p:spPr/>
        <p:txBody>
          <a:bodyPr/>
          <a:lstStyle>
            <a:lvl1pPr>
              <a:defRPr sz="1000">
                <a:latin typeface="Arial" pitchFamily="34" charset="0"/>
                <a:cs typeface="Arial" pitchFamily="34" charset="0"/>
              </a:defRPr>
            </a:lvl1pPr>
          </a:lstStyle>
          <a:p>
            <a:fld id="{C06B74C9-1984-4309-B629-64A9E2680539}"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a:latin typeface="Arial" pitchFamily="34" charset="0"/>
                <a:cs typeface="Arial" pitchFamily="34" charset="0"/>
              </a:defRPr>
            </a:lvl1pPr>
          </a:lstStyle>
          <a:p>
            <a:fld id="{4E1B8421-BC9B-42B6-9A37-5715A9FFC128}" type="datetimeFigureOut">
              <a:rPr lang="en-GB" smtClean="0"/>
              <a:pPr/>
              <a:t>29/03/2017</a:t>
            </a:fld>
            <a:endParaRPr lang="en-GB" dirty="0"/>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endParaRPr lang="en-GB" dirty="0"/>
          </a:p>
        </p:txBody>
      </p:sp>
      <p:sp>
        <p:nvSpPr>
          <p:cNvPr id="7" name="Slide Number Placeholder 6"/>
          <p:cNvSpPr>
            <a:spLocks noGrp="1"/>
          </p:cNvSpPr>
          <p:nvPr>
            <p:ph type="sldNum" sz="quarter" idx="12"/>
          </p:nvPr>
        </p:nvSpPr>
        <p:spPr/>
        <p:txBody>
          <a:bodyPr/>
          <a:lstStyle>
            <a:lvl1pPr>
              <a:defRPr sz="1000">
                <a:latin typeface="Arial" pitchFamily="34" charset="0"/>
                <a:cs typeface="Arial" pitchFamily="34" charset="0"/>
              </a:defRPr>
            </a:lvl1pPr>
          </a:lstStyle>
          <a:p>
            <a:fld id="{C06B74C9-1984-4309-B629-64A9E2680539}"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B8421-BC9B-42B6-9A37-5715A9FFC128}" type="datetimeFigureOut">
              <a:rPr lang="en-GB" smtClean="0"/>
              <a:t>29/03/2017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B74C9-1984-4309-B629-64A9E2680539}"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b="1" kern="1200">
          <a:solidFill>
            <a:srgbClr val="4283C4"/>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7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childcareworks.co.uk/"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gov.uk/childcare-business-grant#what-you-need-to-kno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childcarebusinessgrants@ecorys.com"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093" y="116632"/>
            <a:ext cx="8151813"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998663"/>
            <a:ext cx="7632700" cy="286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8074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National Picture </a:t>
            </a:r>
            <a:endParaRPr lang="en-GB" dirty="0"/>
          </a:p>
        </p:txBody>
      </p:sp>
      <p:sp>
        <p:nvSpPr>
          <p:cNvPr id="3" name="Content Placeholder 2"/>
          <p:cNvSpPr>
            <a:spLocks noGrp="1"/>
          </p:cNvSpPr>
          <p:nvPr>
            <p:ph idx="1"/>
          </p:nvPr>
        </p:nvSpPr>
        <p:spPr/>
        <p:txBody>
          <a:bodyPr>
            <a:normAutofit/>
          </a:bodyPr>
          <a:lstStyle/>
          <a:p>
            <a:pPr marL="0" indent="0">
              <a:buNone/>
            </a:pPr>
            <a:r>
              <a:rPr lang="en-GB" sz="3200" dirty="0" smtClean="0"/>
              <a:t>Early Years and Childcare Statutory Guidance (September 2017)</a:t>
            </a:r>
          </a:p>
          <a:p>
            <a:pPr marL="0" indent="0">
              <a:buNone/>
            </a:pPr>
            <a:endParaRPr lang="en-GB" sz="3200" dirty="0" smtClean="0"/>
          </a:p>
          <a:p>
            <a:pPr marL="0" indent="0">
              <a:buNone/>
            </a:pPr>
            <a:r>
              <a:rPr lang="en-GB" sz="3200" dirty="0" smtClean="0"/>
              <a:t>Early Years Funding (April 2017)  </a:t>
            </a:r>
            <a:endParaRPr lang="en-GB" sz="3200" dirty="0"/>
          </a:p>
          <a:p>
            <a:pPr marL="0" indent="0">
              <a:buNone/>
            </a:pPr>
            <a:endParaRPr lang="en-GB" sz="3200" dirty="0"/>
          </a:p>
          <a:p>
            <a:pPr marL="0" indent="0">
              <a:buNone/>
            </a:pPr>
            <a:r>
              <a:rPr lang="en-GB" sz="3200" dirty="0" smtClean="0"/>
              <a:t>The Model Provider Agreement </a:t>
            </a:r>
            <a:endParaRPr lang="en-GB" sz="3200" dirty="0"/>
          </a:p>
        </p:txBody>
      </p:sp>
    </p:spTree>
    <p:extLst>
      <p:ext uri="{BB962C8B-B14F-4D97-AF65-F5344CB8AC3E}">
        <p14:creationId xmlns:p14="http://schemas.microsoft.com/office/powerpoint/2010/main" val="4077048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994122"/>
          </a:xfrm>
        </p:spPr>
        <p:txBody>
          <a:bodyPr>
            <a:normAutofit/>
          </a:bodyPr>
          <a:lstStyle/>
          <a:p>
            <a:r>
              <a:rPr lang="en-GB" dirty="0"/>
              <a:t>Statutory </a:t>
            </a:r>
            <a:r>
              <a:rPr lang="en-GB" dirty="0" smtClean="0"/>
              <a:t>Guidance</a:t>
            </a:r>
            <a:endParaRPr lang="en-GB" dirty="0"/>
          </a:p>
        </p:txBody>
      </p:sp>
      <p:sp>
        <p:nvSpPr>
          <p:cNvPr id="3" name="Content Placeholder 2"/>
          <p:cNvSpPr>
            <a:spLocks noGrp="1"/>
          </p:cNvSpPr>
          <p:nvPr>
            <p:ph idx="1"/>
          </p:nvPr>
        </p:nvSpPr>
        <p:spPr>
          <a:xfrm>
            <a:off x="395536" y="1340768"/>
            <a:ext cx="8291264" cy="4536503"/>
          </a:xfrm>
        </p:spPr>
        <p:txBody>
          <a:bodyPr/>
          <a:lstStyle/>
          <a:p>
            <a:pPr marL="0" indent="0">
              <a:spcBef>
                <a:spcPct val="0"/>
              </a:spcBef>
              <a:buNone/>
            </a:pPr>
            <a:r>
              <a:rPr lang="en-GB" sz="3600" dirty="0" smtClean="0">
                <a:latin typeface="Arial" charset="0"/>
              </a:rPr>
              <a:t>Content</a:t>
            </a:r>
            <a:endParaRPr lang="en-GB" sz="3600" dirty="0">
              <a:latin typeface="Arial" charset="0"/>
            </a:endParaRPr>
          </a:p>
          <a:p>
            <a:pPr marL="0" indent="0">
              <a:spcBef>
                <a:spcPct val="0"/>
              </a:spcBef>
              <a:buNone/>
            </a:pPr>
            <a:r>
              <a:rPr lang="en-GB" sz="2800" dirty="0">
                <a:solidFill>
                  <a:prstClr val="black"/>
                </a:solidFill>
                <a:latin typeface="Arial" charset="0"/>
              </a:rPr>
              <a:t>Part A: Free places for two, three and four year olds</a:t>
            </a:r>
          </a:p>
          <a:p>
            <a:pPr marL="457200" indent="-457200">
              <a:spcBef>
                <a:spcPct val="0"/>
              </a:spcBef>
              <a:buFont typeface="Arial" panose="020B0604020202020204" pitchFamily="34" charset="0"/>
              <a:buChar char="•"/>
            </a:pPr>
            <a:r>
              <a:rPr lang="en-GB" sz="2800" dirty="0" smtClean="0">
                <a:solidFill>
                  <a:prstClr val="black"/>
                </a:solidFill>
                <a:latin typeface="Arial" charset="0"/>
              </a:rPr>
              <a:t>Eligibility</a:t>
            </a:r>
            <a:endParaRPr lang="en-GB" sz="2800" dirty="0">
              <a:solidFill>
                <a:prstClr val="black"/>
              </a:solidFill>
              <a:latin typeface="Arial" charset="0"/>
            </a:endParaRPr>
          </a:p>
          <a:p>
            <a:pPr marL="457200" indent="-457200">
              <a:spcBef>
                <a:spcPct val="0"/>
              </a:spcBef>
              <a:buFont typeface="Arial" panose="020B0604020202020204" pitchFamily="34" charset="0"/>
              <a:buChar char="•"/>
            </a:pPr>
            <a:r>
              <a:rPr lang="en-GB" sz="2800" dirty="0">
                <a:solidFill>
                  <a:prstClr val="black"/>
                </a:solidFill>
                <a:latin typeface="Arial" charset="0"/>
              </a:rPr>
              <a:t>Flexibility</a:t>
            </a:r>
          </a:p>
          <a:p>
            <a:pPr marL="457200" indent="-457200">
              <a:spcBef>
                <a:spcPct val="0"/>
              </a:spcBef>
              <a:buFont typeface="Arial" panose="020B0604020202020204" pitchFamily="34" charset="0"/>
              <a:buChar char="•"/>
            </a:pPr>
            <a:r>
              <a:rPr lang="en-GB" sz="2800" dirty="0">
                <a:solidFill>
                  <a:prstClr val="black"/>
                </a:solidFill>
                <a:latin typeface="Arial" charset="0"/>
              </a:rPr>
              <a:t>Quality</a:t>
            </a:r>
          </a:p>
          <a:p>
            <a:pPr marL="457200" indent="-457200">
              <a:spcBef>
                <a:spcPct val="0"/>
              </a:spcBef>
              <a:buFont typeface="Arial" panose="020B0604020202020204" pitchFamily="34" charset="0"/>
              <a:buChar char="•"/>
            </a:pPr>
            <a:r>
              <a:rPr lang="en-GB" sz="2800" dirty="0">
                <a:solidFill>
                  <a:prstClr val="black"/>
                </a:solidFill>
                <a:latin typeface="Arial" charset="0"/>
              </a:rPr>
              <a:t>Funding </a:t>
            </a:r>
            <a:r>
              <a:rPr lang="en-GB" sz="2800" dirty="0" smtClean="0">
                <a:solidFill>
                  <a:prstClr val="black"/>
                </a:solidFill>
                <a:latin typeface="Arial" charset="0"/>
              </a:rPr>
              <a:t>places</a:t>
            </a:r>
            <a:endParaRPr lang="en-GB" sz="2800" dirty="0">
              <a:solidFill>
                <a:prstClr val="black"/>
              </a:solidFill>
              <a:latin typeface="Arial" charset="0"/>
            </a:endParaRPr>
          </a:p>
          <a:p>
            <a:pPr marL="0" indent="0">
              <a:spcBef>
                <a:spcPct val="0"/>
              </a:spcBef>
              <a:buNone/>
            </a:pPr>
            <a:r>
              <a:rPr lang="en-GB" sz="2800" dirty="0" smtClean="0">
                <a:solidFill>
                  <a:prstClr val="black"/>
                </a:solidFill>
                <a:latin typeface="Arial" charset="0"/>
              </a:rPr>
              <a:t>Part </a:t>
            </a:r>
            <a:r>
              <a:rPr lang="en-GB" sz="2800" dirty="0">
                <a:solidFill>
                  <a:prstClr val="black"/>
                </a:solidFill>
                <a:latin typeface="Arial" charset="0"/>
              </a:rPr>
              <a:t>B: Securing sufficient childcare</a:t>
            </a:r>
          </a:p>
          <a:p>
            <a:pPr marL="0" indent="0">
              <a:spcBef>
                <a:spcPct val="0"/>
              </a:spcBef>
              <a:buNone/>
            </a:pPr>
            <a:r>
              <a:rPr lang="en-GB" sz="2800" dirty="0">
                <a:solidFill>
                  <a:prstClr val="black"/>
                </a:solidFill>
                <a:latin typeface="Arial" charset="0"/>
              </a:rPr>
              <a:t>Part C: Information to parents</a:t>
            </a:r>
          </a:p>
          <a:p>
            <a:pPr marL="0" indent="0">
              <a:spcBef>
                <a:spcPct val="0"/>
              </a:spcBef>
              <a:buNone/>
            </a:pPr>
            <a:r>
              <a:rPr lang="en-GB" sz="2800" dirty="0">
                <a:solidFill>
                  <a:prstClr val="black"/>
                </a:solidFill>
                <a:latin typeface="Arial" charset="0"/>
              </a:rPr>
              <a:t>Part D: Information to childcare providers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866733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994122"/>
          </a:xfrm>
        </p:spPr>
        <p:txBody>
          <a:bodyPr>
            <a:normAutofit fontScale="90000"/>
          </a:bodyPr>
          <a:lstStyle/>
          <a:p>
            <a:r>
              <a:rPr lang="en-GB" sz="4000" dirty="0" smtClean="0">
                <a:solidFill>
                  <a:srgbClr val="0070C0"/>
                </a:solidFill>
                <a:latin typeface="Arial" charset="0"/>
              </a:rPr>
              <a:t>Eligibility</a:t>
            </a:r>
            <a:r>
              <a:rPr lang="en-GB" sz="4000" dirty="0">
                <a:solidFill>
                  <a:srgbClr val="0070C0"/>
                </a:solidFill>
                <a:latin typeface="Arial" charset="0"/>
              </a:rPr>
              <a:t/>
            </a:r>
            <a:br>
              <a:rPr lang="en-GB" sz="4000" dirty="0">
                <a:solidFill>
                  <a:srgbClr val="0070C0"/>
                </a:solidFill>
                <a:latin typeface="Arial" charset="0"/>
              </a:rPr>
            </a:br>
            <a:endParaRPr lang="en-GB" sz="4000" dirty="0"/>
          </a:p>
        </p:txBody>
      </p:sp>
      <p:sp>
        <p:nvSpPr>
          <p:cNvPr id="3" name="Content Placeholder 2"/>
          <p:cNvSpPr>
            <a:spLocks noGrp="1"/>
          </p:cNvSpPr>
          <p:nvPr>
            <p:ph idx="1"/>
          </p:nvPr>
        </p:nvSpPr>
        <p:spPr>
          <a:xfrm>
            <a:off x="251520" y="1268760"/>
            <a:ext cx="8291264" cy="4968552"/>
          </a:xfrm>
        </p:spPr>
        <p:txBody>
          <a:bodyPr/>
          <a:lstStyle/>
          <a:p>
            <a:pPr>
              <a:spcBef>
                <a:spcPct val="0"/>
              </a:spcBef>
              <a:buFont typeface="Arial" panose="020B0604020202020204" pitchFamily="34" charset="0"/>
              <a:buChar char="•"/>
            </a:pPr>
            <a:r>
              <a:rPr lang="en-GB" sz="2800" dirty="0" smtClean="0">
                <a:latin typeface="Arial" charset="0"/>
              </a:rPr>
              <a:t>Two year olds  </a:t>
            </a:r>
          </a:p>
          <a:p>
            <a:pPr>
              <a:spcBef>
                <a:spcPct val="0"/>
              </a:spcBef>
              <a:buFont typeface="Arial" panose="020B0604020202020204" pitchFamily="34" charset="0"/>
              <a:buChar char="•"/>
            </a:pPr>
            <a:endParaRPr lang="en-GB" sz="2800" dirty="0">
              <a:latin typeface="Arial" charset="0"/>
            </a:endParaRPr>
          </a:p>
          <a:p>
            <a:pPr>
              <a:spcBef>
                <a:spcPct val="0"/>
              </a:spcBef>
              <a:buFont typeface="Arial" panose="020B0604020202020204" pitchFamily="34" charset="0"/>
              <a:buChar char="•"/>
            </a:pPr>
            <a:r>
              <a:rPr lang="en-GB" sz="2800" dirty="0" smtClean="0">
                <a:latin typeface="Arial" charset="0"/>
              </a:rPr>
              <a:t>Three </a:t>
            </a:r>
            <a:r>
              <a:rPr lang="en-GB" sz="2800" dirty="0">
                <a:latin typeface="Arial" charset="0"/>
              </a:rPr>
              <a:t>and </a:t>
            </a:r>
            <a:r>
              <a:rPr lang="en-GB" sz="2800" dirty="0" smtClean="0">
                <a:latin typeface="Arial" charset="0"/>
              </a:rPr>
              <a:t>four year olds (</a:t>
            </a:r>
            <a:r>
              <a:rPr lang="en-GB" sz="2800" dirty="0">
                <a:latin typeface="Arial" charset="0"/>
              </a:rPr>
              <a:t>universal entitlement</a:t>
            </a:r>
            <a:r>
              <a:rPr lang="en-GB" sz="2800" dirty="0" smtClean="0">
                <a:latin typeface="Arial" charset="0"/>
              </a:rPr>
              <a:t>)</a:t>
            </a:r>
          </a:p>
          <a:p>
            <a:pPr>
              <a:spcBef>
                <a:spcPct val="0"/>
              </a:spcBef>
              <a:buFont typeface="Arial" panose="020B0604020202020204" pitchFamily="34" charset="0"/>
              <a:buChar char="•"/>
            </a:pPr>
            <a:endParaRPr lang="en-GB" sz="2800" dirty="0">
              <a:latin typeface="Arial" charset="0"/>
            </a:endParaRPr>
          </a:p>
          <a:p>
            <a:pPr>
              <a:buFont typeface="Arial" panose="020B0604020202020204" pitchFamily="34" charset="0"/>
              <a:buChar char="•"/>
            </a:pPr>
            <a:r>
              <a:rPr lang="en-GB" sz="2800" dirty="0" smtClean="0">
                <a:latin typeface="Arial" charset="0"/>
              </a:rPr>
              <a:t>Three and four year olds </a:t>
            </a:r>
            <a:r>
              <a:rPr lang="en-GB" sz="2800" dirty="0">
                <a:latin typeface="Arial" charset="0"/>
              </a:rPr>
              <a:t>of working parents (extended entitlement</a:t>
            </a:r>
            <a:r>
              <a:rPr lang="en-GB" sz="2800" dirty="0" smtClean="0">
                <a:latin typeface="Arial" charset="0"/>
              </a:rPr>
              <a:t>)</a:t>
            </a:r>
          </a:p>
          <a:p>
            <a:pPr lvl="1">
              <a:spcBef>
                <a:spcPct val="0"/>
              </a:spcBef>
              <a:buFont typeface="Wingdings" panose="05000000000000000000" pitchFamily="2" charset="2"/>
              <a:buChar char="ü"/>
            </a:pPr>
            <a:r>
              <a:rPr lang="en-GB" sz="2800" dirty="0" smtClean="0">
                <a:latin typeface="Arial" charset="0"/>
              </a:rPr>
              <a:t>A </a:t>
            </a:r>
            <a:r>
              <a:rPr lang="en-GB" sz="2800" dirty="0">
                <a:latin typeface="Arial" charset="0"/>
              </a:rPr>
              <a:t>child will be entitled to the additional free hours from the </a:t>
            </a:r>
            <a:r>
              <a:rPr lang="en-GB" sz="2800" dirty="0" smtClean="0">
                <a:latin typeface="Arial" charset="0"/>
              </a:rPr>
              <a:t>beginning of the term after the </a:t>
            </a:r>
            <a:r>
              <a:rPr lang="en-GB" sz="2800" dirty="0">
                <a:latin typeface="Arial" charset="0"/>
              </a:rPr>
              <a:t>child </a:t>
            </a:r>
            <a:r>
              <a:rPr lang="en-GB" sz="2800" dirty="0" smtClean="0">
                <a:latin typeface="Arial" charset="0"/>
              </a:rPr>
              <a:t>is three and the </a:t>
            </a:r>
            <a:r>
              <a:rPr lang="en-GB" sz="2800" dirty="0">
                <a:latin typeface="Arial" charset="0"/>
              </a:rPr>
              <a:t>child’s parent has a current positive determination of eligibility from </a:t>
            </a:r>
            <a:r>
              <a:rPr lang="en-GB" sz="2800" dirty="0" smtClean="0">
                <a:latin typeface="Arial" charset="0"/>
              </a:rPr>
              <a:t>HMRC</a:t>
            </a:r>
            <a:endParaRPr lang="en-GB" sz="2500" dirty="0">
              <a:latin typeface="Arial" charset="0"/>
            </a:endParaRPr>
          </a:p>
          <a:p>
            <a:pPr>
              <a:spcBef>
                <a:spcPct val="0"/>
              </a:spcBef>
            </a:pPr>
            <a:endParaRPr lang="en-GB" sz="2400" dirty="0">
              <a:latin typeface="Arial" charset="0"/>
            </a:endParaRPr>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97397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062" y="292494"/>
            <a:ext cx="8712968" cy="6494085"/>
          </a:xfrm>
          <a:prstGeom prst="rect">
            <a:avLst/>
          </a:prstGeom>
          <a:noFill/>
        </p:spPr>
        <p:txBody>
          <a:bodyPr wrap="square" rtlCol="0">
            <a:spAutoFit/>
          </a:bodyPr>
          <a:lstStyle/>
          <a:p>
            <a:pPr algn="ctr" fontAlgn="base">
              <a:spcBef>
                <a:spcPct val="0"/>
              </a:spcBef>
              <a:spcAft>
                <a:spcPct val="0"/>
              </a:spcAft>
            </a:pPr>
            <a:r>
              <a:rPr lang="en-GB" sz="3200" b="1" dirty="0">
                <a:solidFill>
                  <a:srgbClr val="0070C0"/>
                </a:solidFill>
                <a:latin typeface="Arial" charset="0"/>
              </a:rPr>
              <a:t>Eligibility </a:t>
            </a:r>
            <a:r>
              <a:rPr lang="en-GB" sz="3200" b="1" dirty="0" smtClean="0">
                <a:solidFill>
                  <a:srgbClr val="0070C0"/>
                </a:solidFill>
                <a:latin typeface="Arial" charset="0"/>
              </a:rPr>
              <a:t>Criteria </a:t>
            </a:r>
          </a:p>
          <a:p>
            <a:pPr algn="ctr" fontAlgn="base">
              <a:spcBef>
                <a:spcPct val="0"/>
              </a:spcBef>
              <a:spcAft>
                <a:spcPct val="0"/>
              </a:spcAft>
            </a:pPr>
            <a:endParaRPr lang="en-GB" sz="3200" b="1" dirty="0">
              <a:solidFill>
                <a:srgbClr val="0070C0"/>
              </a:solidFill>
              <a:latin typeface="Arial" charset="0"/>
            </a:endParaRPr>
          </a:p>
          <a:p>
            <a:pPr marL="285750" indent="-285750" fontAlgn="base">
              <a:spcBef>
                <a:spcPct val="0"/>
              </a:spcBef>
              <a:spcAft>
                <a:spcPct val="0"/>
              </a:spcAft>
              <a:buFont typeface="Arial" panose="020B0604020202020204" pitchFamily="34" charset="0"/>
              <a:buChar char="•"/>
            </a:pPr>
            <a:r>
              <a:rPr lang="en-GB" sz="2400" dirty="0" smtClean="0">
                <a:solidFill>
                  <a:prstClr val="black"/>
                </a:solidFill>
                <a:latin typeface="Arial" panose="020B0604020202020204" pitchFamily="34" charset="0"/>
                <a:cs typeface="Arial" panose="020B0604020202020204" pitchFamily="34" charset="0"/>
              </a:rPr>
              <a:t>The parent(s) should be </a:t>
            </a:r>
            <a:r>
              <a:rPr lang="en-GB" sz="2400" dirty="0">
                <a:solidFill>
                  <a:prstClr val="black"/>
                </a:solidFill>
                <a:latin typeface="Arial" panose="020B0604020202020204" pitchFamily="34" charset="0"/>
                <a:cs typeface="Arial" panose="020B0604020202020204" pitchFamily="34" charset="0"/>
              </a:rPr>
              <a:t>in qualifying paid </a:t>
            </a:r>
            <a:r>
              <a:rPr lang="en-GB" sz="2400" dirty="0" smtClean="0">
                <a:solidFill>
                  <a:prstClr val="black"/>
                </a:solidFill>
                <a:latin typeface="Arial" panose="020B0604020202020204" pitchFamily="34" charset="0"/>
                <a:cs typeface="Arial" panose="020B0604020202020204" pitchFamily="34" charset="0"/>
              </a:rPr>
              <a:t>work (set </a:t>
            </a:r>
            <a:r>
              <a:rPr lang="en-GB" sz="2400" dirty="0">
                <a:solidFill>
                  <a:prstClr val="black"/>
                </a:solidFill>
                <a:latin typeface="Arial" panose="020B0604020202020204" pitchFamily="34" charset="0"/>
                <a:cs typeface="Arial" panose="020B0604020202020204" pitchFamily="34" charset="0"/>
              </a:rPr>
              <a:t>out </a:t>
            </a:r>
            <a:r>
              <a:rPr lang="en-GB" sz="2400" dirty="0" smtClean="0">
                <a:solidFill>
                  <a:prstClr val="black"/>
                </a:solidFill>
                <a:latin typeface="Arial" panose="020B0604020202020204" pitchFamily="34" charset="0"/>
                <a:cs typeface="Arial" panose="020B0604020202020204" pitchFamily="34" charset="0"/>
              </a:rPr>
              <a:t>in  regulations). Each </a:t>
            </a:r>
            <a:r>
              <a:rPr lang="en-GB" sz="2400" dirty="0">
                <a:solidFill>
                  <a:prstClr val="black"/>
                </a:solidFill>
                <a:latin typeface="Arial" panose="020B0604020202020204" pitchFamily="34" charset="0"/>
                <a:cs typeface="Arial" panose="020B0604020202020204" pitchFamily="34" charset="0"/>
              </a:rPr>
              <a:t>parent or the single parent in a lone parent household will need to expect to earn the equivalent of 16 hours at </a:t>
            </a:r>
            <a:r>
              <a:rPr lang="en-GB" sz="2400" dirty="0" smtClean="0">
                <a:solidFill>
                  <a:prstClr val="black"/>
                </a:solidFill>
                <a:latin typeface="Arial" panose="020B0604020202020204" pitchFamily="34" charset="0"/>
                <a:cs typeface="Arial" panose="020B0604020202020204" pitchFamily="34" charset="0"/>
              </a:rPr>
              <a:t>NMW or NLW over </a:t>
            </a:r>
            <a:r>
              <a:rPr lang="en-GB" sz="2400" dirty="0">
                <a:solidFill>
                  <a:prstClr val="black"/>
                </a:solidFill>
                <a:latin typeface="Arial" panose="020B0604020202020204" pitchFamily="34" charset="0"/>
                <a:cs typeface="Arial" panose="020B0604020202020204" pitchFamily="34" charset="0"/>
              </a:rPr>
              <a:t>the forthcoming </a:t>
            </a:r>
            <a:r>
              <a:rPr lang="en-GB" sz="2400" dirty="0" smtClean="0">
                <a:solidFill>
                  <a:prstClr val="black"/>
                </a:solidFill>
                <a:latin typeface="Arial" panose="020B0604020202020204" pitchFamily="34" charset="0"/>
                <a:cs typeface="Arial" panose="020B0604020202020204" pitchFamily="34" charset="0"/>
              </a:rPr>
              <a:t>quarter</a:t>
            </a:r>
          </a:p>
          <a:p>
            <a:pPr marL="342900" indent="-342900" fontAlgn="base">
              <a:spcBef>
                <a:spcPct val="0"/>
              </a:spcBef>
              <a:spcAft>
                <a:spcPct val="0"/>
              </a:spcAft>
              <a:buFont typeface="Arial" panose="020B0604020202020204" pitchFamily="34" charset="0"/>
              <a:buChar char="•"/>
            </a:pPr>
            <a:r>
              <a:rPr lang="en-GB" sz="2400" dirty="0" smtClean="0">
                <a:solidFill>
                  <a:prstClr val="black"/>
                </a:solidFill>
                <a:latin typeface="Arial" panose="020B0604020202020204" pitchFamily="34" charset="0"/>
                <a:cs typeface="Arial" panose="020B0604020202020204" pitchFamily="34" charset="0"/>
              </a:rPr>
              <a:t>Where one or both parents are in receipt of benefits relating to sickness, parenting, </a:t>
            </a:r>
            <a:r>
              <a:rPr lang="en-GB" sz="2400" dirty="0" smtClean="0">
                <a:latin typeface="Arial" panose="020B0604020202020204" pitchFamily="34" charset="0"/>
                <a:cs typeface="Arial" panose="020B0604020202020204" pitchFamily="34" charset="0"/>
              </a:rPr>
              <a:t>caring, incapacity for work or limited capability for work they are treated as though they are in paid work</a:t>
            </a:r>
          </a:p>
          <a:p>
            <a:pPr marL="342900" indent="-342900">
              <a:buFont typeface="Arial" panose="020B0604020202020204" pitchFamily="34" charset="0"/>
              <a:buChar char="•"/>
            </a:pPr>
            <a:r>
              <a:rPr lang="en-GB" sz="2400" dirty="0" smtClean="0">
                <a:latin typeface="Arial" panose="020B0604020202020204" pitchFamily="34" charset="0"/>
                <a:cs typeface="Arial" panose="020B0604020202020204" pitchFamily="34" charset="0"/>
              </a:rPr>
              <a:t>Where </a:t>
            </a:r>
            <a:r>
              <a:rPr lang="en-GB" sz="2400" dirty="0">
                <a:latin typeface="Arial" panose="020B0604020202020204" pitchFamily="34" charset="0"/>
                <a:cs typeface="Arial" panose="020B0604020202020204" pitchFamily="34" charset="0"/>
              </a:rPr>
              <a:t>a parent is in a ‘start-up period’ (i.e. they are newly self-employed) they do not need to demonstrate that they meet the income criteria for 12 months in order to </a:t>
            </a:r>
            <a:r>
              <a:rPr lang="en-GB" sz="2400" dirty="0" smtClean="0">
                <a:latin typeface="Arial" panose="020B0604020202020204" pitchFamily="34" charset="0"/>
                <a:cs typeface="Arial" panose="020B0604020202020204" pitchFamily="34" charset="0"/>
              </a:rPr>
              <a:t>be eligible </a:t>
            </a: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smtClean="0">
                <a:latin typeface="Arial" panose="020B0604020202020204" pitchFamily="34" charset="0"/>
                <a:cs typeface="Arial" panose="020B0604020202020204" pitchFamily="34" charset="0"/>
              </a:rPr>
              <a:t>If </a:t>
            </a:r>
            <a:r>
              <a:rPr lang="en-GB" sz="2400" dirty="0">
                <a:latin typeface="Arial" panose="020B0604020202020204" pitchFamily="34" charset="0"/>
                <a:cs typeface="Arial" panose="020B0604020202020204" pitchFamily="34" charset="0"/>
              </a:rPr>
              <a:t>either or both parents’ income exceeds £100,000 they will not be eligible for the extended </a:t>
            </a:r>
            <a:r>
              <a:rPr lang="en-GB" sz="2400" dirty="0" smtClean="0">
                <a:latin typeface="Arial" panose="020B0604020202020204" pitchFamily="34" charset="0"/>
                <a:cs typeface="Arial" panose="020B0604020202020204" pitchFamily="34" charset="0"/>
              </a:rPr>
              <a:t>entitlement</a:t>
            </a:r>
            <a:endParaRPr lang="en-GB" sz="2400" dirty="0">
              <a:latin typeface="Arial" panose="020B0604020202020204" pitchFamily="34" charset="0"/>
              <a:cs typeface="Arial" panose="020B0604020202020204" pitchFamily="34" charset="0"/>
            </a:endParaRPr>
          </a:p>
          <a:p>
            <a:pPr marL="342900" indent="-342900" fontAlgn="base">
              <a:spcBef>
                <a:spcPct val="0"/>
              </a:spcBef>
              <a:spcAft>
                <a:spcPct val="0"/>
              </a:spcAft>
              <a:buFont typeface="Arial" panose="020B0604020202020204" pitchFamily="34" charset="0"/>
              <a:buChar char="•"/>
            </a:pPr>
            <a:endParaRPr lang="en-GB" sz="2000" dirty="0" smtClean="0"/>
          </a:p>
          <a:p>
            <a:pPr marL="342900" indent="-342900" fontAlgn="base">
              <a:spcBef>
                <a:spcPct val="0"/>
              </a:spcBef>
              <a:spcAft>
                <a:spcPct val="0"/>
              </a:spcAft>
              <a:buFont typeface="Arial" panose="020B0604020202020204" pitchFamily="34" charset="0"/>
              <a:buChar char="•"/>
            </a:pPr>
            <a:endParaRPr lang="en-GB" sz="2000" dirty="0">
              <a:solidFill>
                <a:prstClr val="black"/>
              </a:solidFill>
              <a:latin typeface="Arial" charset="0"/>
            </a:endParaRPr>
          </a:p>
        </p:txBody>
      </p:sp>
    </p:spTree>
    <p:extLst>
      <p:ext uri="{BB962C8B-B14F-4D97-AF65-F5344CB8AC3E}">
        <p14:creationId xmlns:p14="http://schemas.microsoft.com/office/powerpoint/2010/main" val="117332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062" y="292494"/>
            <a:ext cx="8712968" cy="6432530"/>
          </a:xfrm>
          <a:prstGeom prst="rect">
            <a:avLst/>
          </a:prstGeom>
          <a:noFill/>
        </p:spPr>
        <p:txBody>
          <a:bodyPr wrap="square" rtlCol="0">
            <a:spAutoFit/>
          </a:bodyPr>
          <a:lstStyle/>
          <a:p>
            <a:pPr algn="ctr" fontAlgn="base">
              <a:spcBef>
                <a:spcPct val="0"/>
              </a:spcBef>
              <a:spcAft>
                <a:spcPct val="0"/>
              </a:spcAft>
            </a:pPr>
            <a:r>
              <a:rPr lang="en-GB" sz="3200" b="1" dirty="0">
                <a:solidFill>
                  <a:srgbClr val="0070C0"/>
                </a:solidFill>
                <a:latin typeface="Arial" charset="0"/>
              </a:rPr>
              <a:t>Eligibility </a:t>
            </a:r>
            <a:r>
              <a:rPr lang="en-GB" sz="3200" b="1" dirty="0" smtClean="0">
                <a:solidFill>
                  <a:srgbClr val="0070C0"/>
                </a:solidFill>
                <a:latin typeface="Arial" charset="0"/>
              </a:rPr>
              <a:t>Checking  </a:t>
            </a:r>
          </a:p>
          <a:p>
            <a:pPr algn="ctr" fontAlgn="base">
              <a:spcBef>
                <a:spcPct val="0"/>
              </a:spcBef>
              <a:spcAft>
                <a:spcPct val="0"/>
              </a:spcAft>
            </a:pPr>
            <a:endParaRPr lang="en-GB" sz="3200" b="1" dirty="0">
              <a:solidFill>
                <a:srgbClr val="0070C0"/>
              </a:solidFill>
              <a:latin typeface="Arial" charset="0"/>
            </a:endParaRPr>
          </a:p>
          <a:p>
            <a:r>
              <a:rPr lang="en-GB" sz="3200" dirty="0" smtClean="0">
                <a:latin typeface="Arial" panose="020B0604020202020204" pitchFamily="34" charset="0"/>
                <a:cs typeface="Arial" panose="020B0604020202020204" pitchFamily="34" charset="0"/>
              </a:rPr>
              <a:t>A new national Eligibility Checker is being developed that will check eligibility for</a:t>
            </a:r>
            <a:endParaRPr lang="en-GB" sz="3200" dirty="0">
              <a:latin typeface="Arial" panose="020B0604020202020204" pitchFamily="34" charset="0"/>
              <a:cs typeface="Arial" panose="020B0604020202020204" pitchFamily="34" charset="0"/>
            </a:endParaRPr>
          </a:p>
          <a:p>
            <a:pPr marL="342900" indent="-342900" fontAlgn="base">
              <a:spcBef>
                <a:spcPct val="0"/>
              </a:spcBef>
              <a:spcAft>
                <a:spcPct val="0"/>
              </a:spcAft>
              <a:buFont typeface="Arial" panose="020B0604020202020204" pitchFamily="34" charset="0"/>
              <a:buChar char="•"/>
            </a:pPr>
            <a:r>
              <a:rPr lang="en-GB" sz="3200" dirty="0" smtClean="0">
                <a:latin typeface="Arial" panose="020B0604020202020204" pitchFamily="34" charset="0"/>
                <a:cs typeface="Arial" panose="020B0604020202020204" pitchFamily="34" charset="0"/>
              </a:rPr>
              <a:t>Two year old places</a:t>
            </a:r>
          </a:p>
          <a:p>
            <a:pPr marL="342900" indent="-342900" fontAlgn="base">
              <a:spcBef>
                <a:spcPct val="0"/>
              </a:spcBef>
              <a:spcAft>
                <a:spcPct val="0"/>
              </a:spcAft>
              <a:buFont typeface="Arial" panose="020B0604020202020204" pitchFamily="34" charset="0"/>
              <a:buChar char="•"/>
            </a:pPr>
            <a:r>
              <a:rPr lang="en-GB" sz="3200" dirty="0" smtClean="0">
                <a:latin typeface="Arial" panose="020B0604020202020204" pitchFamily="34" charset="0"/>
                <a:cs typeface="Arial" panose="020B0604020202020204" pitchFamily="34" charset="0"/>
              </a:rPr>
              <a:t>30 Hours places </a:t>
            </a:r>
          </a:p>
          <a:p>
            <a:pPr marL="342900" indent="-342900" fontAlgn="base">
              <a:spcBef>
                <a:spcPct val="0"/>
              </a:spcBef>
              <a:spcAft>
                <a:spcPct val="0"/>
              </a:spcAft>
              <a:buFont typeface="Arial" panose="020B0604020202020204" pitchFamily="34" charset="0"/>
              <a:buChar char="•"/>
            </a:pPr>
            <a:r>
              <a:rPr lang="en-GB" sz="3200" dirty="0" smtClean="0">
                <a:latin typeface="Arial" panose="020B0604020202020204" pitchFamily="34" charset="0"/>
                <a:cs typeface="Arial" panose="020B0604020202020204" pitchFamily="34" charset="0"/>
              </a:rPr>
              <a:t>Childcare Tax Credits</a:t>
            </a:r>
          </a:p>
          <a:p>
            <a:pPr marL="342900" indent="-342900" fontAlgn="base">
              <a:spcBef>
                <a:spcPct val="0"/>
              </a:spcBef>
              <a:spcAft>
                <a:spcPct val="0"/>
              </a:spcAft>
              <a:buFont typeface="Arial" panose="020B0604020202020204" pitchFamily="34" charset="0"/>
              <a:buChar char="•"/>
            </a:pPr>
            <a:r>
              <a:rPr lang="en-GB" sz="3200" dirty="0" smtClean="0">
                <a:latin typeface="Arial" panose="020B0604020202020204" pitchFamily="34" charset="0"/>
                <a:cs typeface="Arial" panose="020B0604020202020204" pitchFamily="34" charset="0"/>
              </a:rPr>
              <a:t>Early Years Pupil Premium  </a:t>
            </a:r>
          </a:p>
          <a:p>
            <a:pPr lvl="0" fontAlgn="base">
              <a:spcBef>
                <a:spcPct val="0"/>
              </a:spcBef>
              <a:spcAft>
                <a:spcPct val="0"/>
              </a:spcAft>
            </a:pPr>
            <a:endParaRPr lang="en-GB" sz="3200" dirty="0" smtClean="0">
              <a:latin typeface="Arial" panose="020B0604020202020204" pitchFamily="34" charset="0"/>
              <a:cs typeface="Arial" panose="020B0604020202020204" pitchFamily="34" charset="0"/>
            </a:endParaRPr>
          </a:p>
          <a:p>
            <a:pPr lvl="0" fontAlgn="base">
              <a:spcBef>
                <a:spcPct val="0"/>
              </a:spcBef>
              <a:spcAft>
                <a:spcPct val="0"/>
              </a:spcAft>
            </a:pPr>
            <a:r>
              <a:rPr lang="en-GB" sz="3200" dirty="0" smtClean="0">
                <a:latin typeface="Arial" panose="020B0604020202020204" pitchFamily="34" charset="0"/>
                <a:cs typeface="Arial" panose="020B0604020202020204" pitchFamily="34" charset="0"/>
              </a:rPr>
              <a:t>This will also automatically </a:t>
            </a:r>
            <a:r>
              <a:rPr lang="en-GB" sz="3200" dirty="0">
                <a:latin typeface="Arial" panose="020B0604020202020204" pitchFamily="34" charset="0"/>
                <a:cs typeface="Arial" panose="020B0604020202020204" pitchFamily="34" charset="0"/>
              </a:rPr>
              <a:t>calculate the </a:t>
            </a:r>
            <a:r>
              <a:rPr lang="en-GB" sz="3200" dirty="0" smtClean="0">
                <a:latin typeface="Arial" panose="020B0604020202020204" pitchFamily="34" charset="0"/>
                <a:cs typeface="Arial" panose="020B0604020202020204" pitchFamily="34" charset="0"/>
              </a:rPr>
              <a:t>Grace Period</a:t>
            </a:r>
            <a:r>
              <a:rPr lang="en-GB" sz="3200" dirty="0">
                <a:latin typeface="Arial" panose="020B0604020202020204" pitchFamily="34" charset="0"/>
                <a:cs typeface="Arial" panose="020B0604020202020204" pitchFamily="34" charset="0"/>
              </a:rPr>
              <a:t>, minimising administrative burdens on local authorities and providers </a:t>
            </a:r>
          </a:p>
          <a:p>
            <a:pPr marL="342900" indent="-342900" fontAlgn="base">
              <a:spcBef>
                <a:spcPct val="0"/>
              </a:spcBef>
              <a:spcAft>
                <a:spcPct val="0"/>
              </a:spcAft>
              <a:buFont typeface="Arial" panose="020B0604020202020204" pitchFamily="34" charset="0"/>
              <a:buChar char="•"/>
            </a:pPr>
            <a:endParaRPr lang="en-GB" sz="2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731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648072"/>
          </a:xfrm>
        </p:spPr>
        <p:txBody>
          <a:bodyPr/>
          <a:lstStyle/>
          <a:p>
            <a:r>
              <a:rPr lang="en-GB" dirty="0" smtClean="0"/>
              <a:t>Childcare Tax Credits </a:t>
            </a:r>
            <a:endParaRPr lang="en-GB" dirty="0"/>
          </a:p>
        </p:txBody>
      </p:sp>
      <p:sp>
        <p:nvSpPr>
          <p:cNvPr id="3" name="Content Placeholder 2"/>
          <p:cNvSpPr>
            <a:spLocks noGrp="1"/>
          </p:cNvSpPr>
          <p:nvPr>
            <p:ph idx="1"/>
          </p:nvPr>
        </p:nvSpPr>
        <p:spPr>
          <a:xfrm>
            <a:off x="395536" y="764704"/>
            <a:ext cx="8291264" cy="5361459"/>
          </a:xfrm>
        </p:spPr>
        <p:txBody>
          <a:bodyPr>
            <a:noAutofit/>
          </a:bodyPr>
          <a:lstStyle/>
          <a:p>
            <a:r>
              <a:rPr lang="en-GB" sz="2400" dirty="0"/>
              <a:t>Tax Free Childcare will be introduced </a:t>
            </a:r>
            <a:r>
              <a:rPr lang="en-GB" sz="2400" dirty="0" smtClean="0"/>
              <a:t>during 2017</a:t>
            </a:r>
            <a:r>
              <a:rPr lang="en-GB" sz="2400" dirty="0"/>
              <a:t>. Parents will be able to set up an online account where they can bank payments for childcare. For each £8 a parent pays in, the Government will add an additional £2 up to a maximum of £2,000 per year </a:t>
            </a:r>
            <a:r>
              <a:rPr lang="en-GB" sz="2400" dirty="0" smtClean="0"/>
              <a:t>(up to a maximum of £4,000 for families </a:t>
            </a:r>
            <a:r>
              <a:rPr lang="en-GB" sz="2400" dirty="0"/>
              <a:t>of disabled </a:t>
            </a:r>
            <a:r>
              <a:rPr lang="en-GB" sz="2400" dirty="0" smtClean="0"/>
              <a:t>children) </a:t>
            </a:r>
          </a:p>
          <a:p>
            <a:r>
              <a:rPr lang="en-GB" sz="2400" dirty="0" smtClean="0"/>
              <a:t>Tax </a:t>
            </a:r>
            <a:r>
              <a:rPr lang="en-GB" sz="2400" dirty="0"/>
              <a:t>Free Childcare is being rolled out gradually and will eventually cover all families with children under 12, if they meet the required work and income criteria. </a:t>
            </a:r>
            <a:endParaRPr lang="en-GB" sz="2400" dirty="0" smtClean="0"/>
          </a:p>
          <a:p>
            <a:r>
              <a:rPr lang="en-GB" sz="2400" dirty="0" smtClean="0"/>
              <a:t>There </a:t>
            </a:r>
            <a:r>
              <a:rPr lang="en-GB" sz="2400" dirty="0"/>
              <a:t>will be an upper income limit per parent of £</a:t>
            </a:r>
            <a:r>
              <a:rPr lang="en-GB" sz="2400" dirty="0" smtClean="0"/>
              <a:t>100,000 </a:t>
            </a:r>
            <a:r>
              <a:rPr lang="en-GB" sz="2400" dirty="0"/>
              <a:t>and a minimum weekly income level per parent equivalent to 16 hours worked at the </a:t>
            </a:r>
            <a:r>
              <a:rPr lang="en-GB" sz="2400" dirty="0" smtClean="0"/>
              <a:t>NLW</a:t>
            </a:r>
          </a:p>
          <a:p>
            <a:r>
              <a:rPr lang="en-GB" sz="2400" dirty="0" smtClean="0"/>
              <a:t>Charity </a:t>
            </a:r>
            <a:r>
              <a:rPr lang="en-GB" sz="2400" dirty="0"/>
              <a:t>run settings requiring a Unique Tax Reference </a:t>
            </a:r>
            <a:r>
              <a:rPr lang="en-GB" sz="2400" dirty="0" smtClean="0"/>
              <a:t>call HMRC </a:t>
            </a:r>
            <a:r>
              <a:rPr lang="en-GB" sz="2400" dirty="0"/>
              <a:t>Childcare Service Helpline on 0300 123 4097</a:t>
            </a:r>
          </a:p>
        </p:txBody>
      </p:sp>
    </p:spTree>
    <p:extLst>
      <p:ext uri="{BB962C8B-B14F-4D97-AF65-F5344CB8AC3E}">
        <p14:creationId xmlns:p14="http://schemas.microsoft.com/office/powerpoint/2010/main" val="2978103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Role of JobCentre Plus </a:t>
            </a:r>
            <a:endParaRPr lang="en-GB" dirty="0"/>
          </a:p>
        </p:txBody>
      </p:sp>
      <p:sp>
        <p:nvSpPr>
          <p:cNvPr id="3" name="Content Placeholder 2"/>
          <p:cNvSpPr>
            <a:spLocks noGrp="1"/>
          </p:cNvSpPr>
          <p:nvPr>
            <p:ph idx="1"/>
          </p:nvPr>
        </p:nvSpPr>
        <p:spPr/>
        <p:txBody>
          <a:bodyPr>
            <a:normAutofit/>
          </a:bodyPr>
          <a:lstStyle/>
          <a:p>
            <a:r>
              <a:rPr lang="en-GB" sz="2800" dirty="0" smtClean="0"/>
              <a:t>Once the Eligibility Checking System is in place, JobCentre Plus, in advising parents on employment issues, should be able to also support them in checking their eligibility for 30 Hours of Free Childcare</a:t>
            </a:r>
          </a:p>
          <a:p>
            <a:r>
              <a:rPr lang="en-GB" sz="2800" dirty="0" smtClean="0"/>
              <a:t>In Kent we have had an early conversation with Job Centre Plus about the potential to support parents by working together in this way      </a:t>
            </a:r>
            <a:endParaRPr lang="en-GB" sz="2800" dirty="0"/>
          </a:p>
        </p:txBody>
      </p:sp>
    </p:spTree>
    <p:extLst>
      <p:ext uri="{BB962C8B-B14F-4D97-AF65-F5344CB8AC3E}">
        <p14:creationId xmlns:p14="http://schemas.microsoft.com/office/powerpoint/2010/main" val="2859933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GB" sz="3200" dirty="0" smtClean="0"/>
              <a:t>The Grace Period</a:t>
            </a:r>
            <a:endParaRPr lang="en-GB" sz="3200" dirty="0"/>
          </a:p>
        </p:txBody>
      </p:sp>
      <p:sp>
        <p:nvSpPr>
          <p:cNvPr id="3" name="Content Placeholder 2"/>
          <p:cNvSpPr>
            <a:spLocks noGrp="1"/>
          </p:cNvSpPr>
          <p:nvPr>
            <p:ph idx="1"/>
          </p:nvPr>
        </p:nvSpPr>
        <p:spPr>
          <a:xfrm>
            <a:off x="539552" y="908720"/>
            <a:ext cx="8229600" cy="5256584"/>
          </a:xfrm>
        </p:spPr>
        <p:txBody>
          <a:bodyPr/>
          <a:lstStyle/>
          <a:p>
            <a:r>
              <a:rPr lang="en-GB" sz="2400" dirty="0" smtClean="0"/>
              <a:t>LAs </a:t>
            </a:r>
            <a:r>
              <a:rPr lang="en-GB" sz="2400" dirty="0"/>
              <a:t>should continue to fund a place for a child whose parents </a:t>
            </a:r>
            <a:r>
              <a:rPr lang="en-GB" sz="2400" dirty="0" smtClean="0"/>
              <a:t>cease to </a:t>
            </a:r>
            <a:r>
              <a:rPr lang="en-GB" sz="2400" dirty="0"/>
              <a:t>meet the eligibility criteria and ensure that providers are aware </a:t>
            </a:r>
            <a:r>
              <a:rPr lang="en-GB" sz="2400" dirty="0" smtClean="0"/>
              <a:t>of this</a:t>
            </a:r>
            <a:endParaRPr lang="en-GB" sz="2400" dirty="0"/>
          </a:p>
          <a:p>
            <a:r>
              <a:rPr lang="en-GB" sz="2400" dirty="0" smtClean="0"/>
              <a:t>LAs will </a:t>
            </a:r>
            <a:r>
              <a:rPr lang="en-GB" sz="2400" dirty="0"/>
              <a:t>be able to access this information via the Eligibility Checking Service, which will automatically encode the </a:t>
            </a:r>
            <a:r>
              <a:rPr lang="en-GB" sz="2400" dirty="0" smtClean="0"/>
              <a:t>Grace Period </a:t>
            </a:r>
            <a:r>
              <a:rPr lang="en-GB" sz="2400" dirty="0"/>
              <a:t>end date </a:t>
            </a:r>
            <a:endParaRPr lang="en-GB" sz="2400" dirty="0" smtClean="0"/>
          </a:p>
          <a:p>
            <a:r>
              <a:rPr lang="en-GB" sz="2400" dirty="0" smtClean="0"/>
              <a:t>LAs should </a:t>
            </a:r>
            <a:r>
              <a:rPr lang="en-GB" sz="2400" dirty="0"/>
              <a:t>complete an audit check on eligibility codes at </a:t>
            </a:r>
            <a:r>
              <a:rPr lang="en-GB" sz="2400" dirty="0" smtClean="0"/>
              <a:t>six fixed </a:t>
            </a:r>
            <a:r>
              <a:rPr lang="en-GB" sz="2400" dirty="0"/>
              <a:t>points in the year, both at half-term and at the end of term across the year </a:t>
            </a:r>
            <a:endParaRPr lang="en-GB" sz="2400" dirty="0" smtClean="0"/>
          </a:p>
          <a:p>
            <a:r>
              <a:rPr lang="en-GB" sz="2400" dirty="0" smtClean="0"/>
              <a:t>LAs </a:t>
            </a:r>
            <a:r>
              <a:rPr lang="en-GB" sz="2400" dirty="0"/>
              <a:t>should communicate the </a:t>
            </a:r>
            <a:r>
              <a:rPr lang="en-GB" sz="2400" dirty="0" smtClean="0"/>
              <a:t>Grace Period </a:t>
            </a:r>
            <a:r>
              <a:rPr lang="en-GB" sz="2400" dirty="0"/>
              <a:t>(through providers) to parents who are found to be ineligible for the extended entitlement at the audit check </a:t>
            </a:r>
            <a:r>
              <a:rPr lang="en-GB" sz="2400" dirty="0" smtClean="0"/>
              <a:t>date</a:t>
            </a:r>
            <a:endParaRPr lang="en-GB" sz="2400" dirty="0"/>
          </a:p>
        </p:txBody>
      </p:sp>
    </p:spTree>
    <p:extLst>
      <p:ext uri="{BB962C8B-B14F-4D97-AF65-F5344CB8AC3E}">
        <p14:creationId xmlns:p14="http://schemas.microsoft.com/office/powerpoint/2010/main" val="3192239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GB" sz="2800" dirty="0" smtClean="0"/>
              <a:t>The Grace Period</a:t>
            </a:r>
            <a:endParaRPr lang="en-GB"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07161536"/>
              </p:ext>
            </p:extLst>
          </p:nvPr>
        </p:nvGraphicFramePr>
        <p:xfrm>
          <a:off x="457200" y="1052736"/>
          <a:ext cx="8229600" cy="31394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GB" dirty="0" smtClean="0"/>
                        <a:t>Date Parent receives</a:t>
                      </a:r>
                    </a:p>
                    <a:p>
                      <a:r>
                        <a:rPr lang="en-GB" dirty="0" smtClean="0"/>
                        <a:t>ineligible decision on reconfirmation</a:t>
                      </a:r>
                      <a:endParaRPr lang="en-GB" dirty="0"/>
                    </a:p>
                  </a:txBody>
                  <a:tcPr/>
                </a:tc>
                <a:tc>
                  <a:txBody>
                    <a:bodyPr/>
                    <a:lstStyle/>
                    <a:p>
                      <a:r>
                        <a:rPr lang="en-GB" dirty="0" smtClean="0"/>
                        <a:t>LA audit date:</a:t>
                      </a:r>
                      <a:endParaRPr lang="en-GB" dirty="0"/>
                    </a:p>
                  </a:txBody>
                  <a:tcPr/>
                </a:tc>
                <a:tc>
                  <a:txBody>
                    <a:bodyPr/>
                    <a:lstStyle/>
                    <a:p>
                      <a:r>
                        <a:rPr lang="en-GB" dirty="0" smtClean="0"/>
                        <a:t>Grace Period End date:</a:t>
                      </a:r>
                      <a:endParaRPr lang="en-GB" dirty="0"/>
                    </a:p>
                  </a:txBody>
                  <a:tcPr/>
                </a:tc>
              </a:tr>
              <a:tr h="370840">
                <a:tc>
                  <a:txBody>
                    <a:bodyPr/>
                    <a:lstStyle/>
                    <a:p>
                      <a:r>
                        <a:rPr lang="en-GB" dirty="0" smtClean="0"/>
                        <a:t>1 January – 10 February</a:t>
                      </a:r>
                      <a:endParaRPr lang="en-GB" dirty="0"/>
                    </a:p>
                  </a:txBody>
                  <a:tcPr/>
                </a:tc>
                <a:tc>
                  <a:txBody>
                    <a:bodyPr/>
                    <a:lstStyle/>
                    <a:p>
                      <a:r>
                        <a:rPr lang="en-GB" dirty="0" smtClean="0"/>
                        <a:t>11 February</a:t>
                      </a:r>
                      <a:endParaRPr lang="en-GB" dirty="0"/>
                    </a:p>
                  </a:txBody>
                  <a:tcPr/>
                </a:tc>
                <a:tc>
                  <a:txBody>
                    <a:bodyPr/>
                    <a:lstStyle/>
                    <a:p>
                      <a:r>
                        <a:rPr lang="en-GB" dirty="0" smtClean="0"/>
                        <a:t>31 March</a:t>
                      </a:r>
                      <a:endParaRPr lang="en-GB" dirty="0"/>
                    </a:p>
                  </a:txBody>
                  <a:tcPr/>
                </a:tc>
              </a:tr>
              <a:tr h="370840">
                <a:tc>
                  <a:txBody>
                    <a:bodyPr/>
                    <a:lstStyle/>
                    <a:p>
                      <a:r>
                        <a:rPr lang="en-GB" dirty="0" smtClean="0"/>
                        <a:t>11 Feb – 31 March</a:t>
                      </a:r>
                      <a:endParaRPr lang="en-GB" dirty="0"/>
                    </a:p>
                  </a:txBody>
                  <a:tcPr/>
                </a:tc>
                <a:tc>
                  <a:txBody>
                    <a:bodyPr/>
                    <a:lstStyle/>
                    <a:p>
                      <a:r>
                        <a:rPr lang="en-GB" dirty="0" smtClean="0"/>
                        <a:t>1 April</a:t>
                      </a:r>
                      <a:endParaRPr lang="en-GB" dirty="0"/>
                    </a:p>
                  </a:txBody>
                  <a:tcPr/>
                </a:tc>
                <a:tc>
                  <a:txBody>
                    <a:bodyPr/>
                    <a:lstStyle/>
                    <a:p>
                      <a:r>
                        <a:rPr lang="en-GB" dirty="0" smtClean="0"/>
                        <a:t>31 August</a:t>
                      </a:r>
                      <a:endParaRPr lang="en-GB" dirty="0"/>
                    </a:p>
                  </a:txBody>
                  <a:tcPr/>
                </a:tc>
              </a:tr>
              <a:tr h="370840">
                <a:tc>
                  <a:txBody>
                    <a:bodyPr/>
                    <a:lstStyle/>
                    <a:p>
                      <a:r>
                        <a:rPr lang="en-GB" dirty="0" smtClean="0"/>
                        <a:t>1 April – 26 May</a:t>
                      </a:r>
                      <a:endParaRPr lang="en-GB" dirty="0"/>
                    </a:p>
                  </a:txBody>
                  <a:tcPr/>
                </a:tc>
                <a:tc>
                  <a:txBody>
                    <a:bodyPr/>
                    <a:lstStyle/>
                    <a:p>
                      <a:r>
                        <a:rPr lang="en-GB" dirty="0" smtClean="0"/>
                        <a:t>27 May</a:t>
                      </a:r>
                      <a:endParaRPr lang="en-GB" dirty="0"/>
                    </a:p>
                  </a:txBody>
                  <a:tcPr/>
                </a:tc>
                <a:tc>
                  <a:txBody>
                    <a:bodyPr/>
                    <a:lstStyle/>
                    <a:p>
                      <a:r>
                        <a:rPr lang="en-GB" dirty="0" smtClean="0"/>
                        <a:t>31 August</a:t>
                      </a:r>
                      <a:endParaRPr lang="en-GB" dirty="0"/>
                    </a:p>
                  </a:txBody>
                  <a:tcPr/>
                </a:tc>
              </a:tr>
              <a:tr h="370840">
                <a:tc>
                  <a:txBody>
                    <a:bodyPr/>
                    <a:lstStyle/>
                    <a:p>
                      <a:r>
                        <a:rPr lang="en-GB" dirty="0" smtClean="0"/>
                        <a:t>27 May – 31 August</a:t>
                      </a:r>
                      <a:endParaRPr lang="en-GB" dirty="0"/>
                    </a:p>
                  </a:txBody>
                  <a:tcPr/>
                </a:tc>
                <a:tc>
                  <a:txBody>
                    <a:bodyPr/>
                    <a:lstStyle/>
                    <a:p>
                      <a:r>
                        <a:rPr lang="en-GB" dirty="0" smtClean="0"/>
                        <a:t>1 September</a:t>
                      </a:r>
                      <a:endParaRPr lang="en-GB" dirty="0"/>
                    </a:p>
                  </a:txBody>
                  <a:tcPr/>
                </a:tc>
                <a:tc>
                  <a:txBody>
                    <a:bodyPr/>
                    <a:lstStyle/>
                    <a:p>
                      <a:r>
                        <a:rPr lang="en-GB" dirty="0" smtClean="0"/>
                        <a:t>31 December</a:t>
                      </a:r>
                      <a:endParaRPr lang="en-GB" dirty="0"/>
                    </a:p>
                  </a:txBody>
                  <a:tcPr/>
                </a:tc>
              </a:tr>
              <a:tr h="370840">
                <a:tc>
                  <a:txBody>
                    <a:bodyPr/>
                    <a:lstStyle/>
                    <a:p>
                      <a:r>
                        <a:rPr lang="en-GB" dirty="0" smtClean="0"/>
                        <a:t>1 September – 21 October</a:t>
                      </a:r>
                      <a:endParaRPr lang="en-GB" dirty="0"/>
                    </a:p>
                  </a:txBody>
                  <a:tcPr/>
                </a:tc>
                <a:tc>
                  <a:txBody>
                    <a:bodyPr/>
                    <a:lstStyle/>
                    <a:p>
                      <a:r>
                        <a:rPr lang="en-GB" dirty="0" smtClean="0"/>
                        <a:t>22 October</a:t>
                      </a:r>
                      <a:endParaRPr lang="en-GB" dirty="0"/>
                    </a:p>
                  </a:txBody>
                  <a:tcPr/>
                </a:tc>
                <a:tc>
                  <a:txBody>
                    <a:bodyPr/>
                    <a:lstStyle/>
                    <a:p>
                      <a:r>
                        <a:rPr lang="en-GB" dirty="0" smtClean="0"/>
                        <a:t>31 December</a:t>
                      </a:r>
                      <a:endParaRPr lang="en-GB" dirty="0"/>
                    </a:p>
                  </a:txBody>
                  <a:tcPr/>
                </a:tc>
              </a:tr>
              <a:tr h="370840">
                <a:tc>
                  <a:txBody>
                    <a:bodyPr/>
                    <a:lstStyle/>
                    <a:p>
                      <a:r>
                        <a:rPr lang="en-GB" dirty="0" smtClean="0"/>
                        <a:t>22 October – 31 December</a:t>
                      </a:r>
                      <a:endParaRPr lang="en-GB" dirty="0"/>
                    </a:p>
                  </a:txBody>
                  <a:tcPr/>
                </a:tc>
                <a:tc>
                  <a:txBody>
                    <a:bodyPr/>
                    <a:lstStyle/>
                    <a:p>
                      <a:r>
                        <a:rPr lang="en-GB" dirty="0" smtClean="0"/>
                        <a:t>1 January</a:t>
                      </a:r>
                      <a:endParaRPr lang="en-GB" dirty="0"/>
                    </a:p>
                  </a:txBody>
                  <a:tcPr/>
                </a:tc>
                <a:tc>
                  <a:txBody>
                    <a:bodyPr/>
                    <a:lstStyle/>
                    <a:p>
                      <a:r>
                        <a:rPr lang="en-GB" dirty="0" smtClean="0"/>
                        <a:t>31 March</a:t>
                      </a:r>
                      <a:endParaRPr lang="en-GB" dirty="0"/>
                    </a:p>
                  </a:txBody>
                  <a:tcPr/>
                </a:tc>
              </a:tr>
            </a:tbl>
          </a:graphicData>
        </a:graphic>
      </p:graphicFrame>
      <p:sp>
        <p:nvSpPr>
          <p:cNvPr id="7" name="TextBox 6"/>
          <p:cNvSpPr txBox="1"/>
          <p:nvPr/>
        </p:nvSpPr>
        <p:spPr>
          <a:xfrm>
            <a:off x="503548" y="4653136"/>
            <a:ext cx="8136904" cy="1323439"/>
          </a:xfrm>
          <a:prstGeom prst="rect">
            <a:avLst/>
          </a:prstGeom>
          <a:noFill/>
        </p:spPr>
        <p:txBody>
          <a:bodyPr wrap="square" rtlCol="0">
            <a:spAutoFit/>
          </a:bodyPr>
          <a:lstStyle/>
          <a:p>
            <a:pPr fontAlgn="base">
              <a:spcBef>
                <a:spcPct val="0"/>
              </a:spcBef>
              <a:spcAft>
                <a:spcPct val="0"/>
              </a:spcAft>
            </a:pPr>
            <a:r>
              <a:rPr lang="en-GB" sz="2000" dirty="0" smtClean="0">
                <a:solidFill>
                  <a:prstClr val="black"/>
                </a:solidFill>
                <a:latin typeface="Arial" charset="0"/>
              </a:rPr>
              <a:t>LAs should </a:t>
            </a:r>
            <a:r>
              <a:rPr lang="en-GB" sz="2000" dirty="0">
                <a:solidFill>
                  <a:prstClr val="black"/>
                </a:solidFill>
                <a:latin typeface="Arial" charset="0"/>
              </a:rPr>
              <a:t>consider extending the </a:t>
            </a:r>
            <a:r>
              <a:rPr lang="en-GB" sz="2000" dirty="0" smtClean="0">
                <a:solidFill>
                  <a:prstClr val="black"/>
                </a:solidFill>
                <a:latin typeface="Arial" charset="0"/>
              </a:rPr>
              <a:t>Grace Period for </a:t>
            </a:r>
            <a:r>
              <a:rPr lang="en-GB" sz="2000" dirty="0">
                <a:solidFill>
                  <a:prstClr val="black"/>
                </a:solidFill>
                <a:latin typeface="Arial" charset="0"/>
              </a:rPr>
              <a:t>a short time in very exceptional circumstances if the parent has been forced to leave </a:t>
            </a:r>
            <a:r>
              <a:rPr lang="en-GB" sz="2000" dirty="0" smtClean="0">
                <a:solidFill>
                  <a:prstClr val="black"/>
                </a:solidFill>
                <a:latin typeface="Arial" charset="0"/>
              </a:rPr>
              <a:t>their home </a:t>
            </a:r>
            <a:r>
              <a:rPr lang="en-GB" sz="2000" dirty="0">
                <a:solidFill>
                  <a:prstClr val="black"/>
                </a:solidFill>
                <a:latin typeface="Arial" charset="0"/>
              </a:rPr>
              <a:t>and paid employment, for example, where the parent is a victim of domestic abuse or other serious crime</a:t>
            </a:r>
          </a:p>
        </p:txBody>
      </p:sp>
    </p:spTree>
    <p:extLst>
      <p:ext uri="{BB962C8B-B14F-4D97-AF65-F5344CB8AC3E}">
        <p14:creationId xmlns:p14="http://schemas.microsoft.com/office/powerpoint/2010/main" val="3237537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706090"/>
          </a:xfrm>
        </p:spPr>
        <p:txBody>
          <a:bodyPr>
            <a:normAutofit/>
          </a:bodyPr>
          <a:lstStyle/>
          <a:p>
            <a:r>
              <a:rPr lang="en-GB" sz="3200" dirty="0" smtClean="0"/>
              <a:t>Flexibility</a:t>
            </a:r>
            <a:endParaRPr lang="en-GB" sz="3200" dirty="0"/>
          </a:p>
        </p:txBody>
      </p:sp>
      <p:sp>
        <p:nvSpPr>
          <p:cNvPr id="3" name="Content Placeholder 2"/>
          <p:cNvSpPr>
            <a:spLocks noGrp="1"/>
          </p:cNvSpPr>
          <p:nvPr>
            <p:ph idx="1"/>
          </p:nvPr>
        </p:nvSpPr>
        <p:spPr>
          <a:xfrm>
            <a:off x="539552" y="908720"/>
            <a:ext cx="8147248" cy="5328592"/>
          </a:xfrm>
        </p:spPr>
        <p:txBody>
          <a:bodyPr>
            <a:normAutofit fontScale="92500" lnSpcReduction="10000"/>
          </a:bodyPr>
          <a:lstStyle/>
          <a:p>
            <a:pPr marL="0" indent="0">
              <a:buNone/>
            </a:pPr>
            <a:r>
              <a:rPr lang="en-GB" sz="2800" dirty="0" smtClean="0"/>
              <a:t>Local authorities should… </a:t>
            </a:r>
          </a:p>
          <a:p>
            <a:pPr marL="0" indent="0">
              <a:buNone/>
            </a:pPr>
            <a:r>
              <a:rPr lang="en-GB" sz="2800" dirty="0" smtClean="0"/>
              <a:t>Encourage providers to offer flexible packages of free hours </a:t>
            </a:r>
          </a:p>
          <a:p>
            <a:pPr>
              <a:buFont typeface="Arial" panose="020B0604020202020204" pitchFamily="34" charset="0"/>
              <a:buChar char="•"/>
            </a:pPr>
            <a:r>
              <a:rPr lang="en-GB" sz="2800" dirty="0"/>
              <a:t>Not before 6.00am or after 8.00pm</a:t>
            </a:r>
          </a:p>
          <a:p>
            <a:pPr>
              <a:buFont typeface="Arial" panose="020B0604020202020204" pitchFamily="34" charset="0"/>
              <a:buChar char="•"/>
            </a:pPr>
            <a:r>
              <a:rPr lang="en-GB" sz="2800" dirty="0" smtClean="0"/>
              <a:t>With no </a:t>
            </a:r>
            <a:r>
              <a:rPr lang="en-GB" sz="2800" dirty="0"/>
              <a:t>minimum session length</a:t>
            </a:r>
          </a:p>
          <a:p>
            <a:pPr>
              <a:buFont typeface="Arial" panose="020B0604020202020204" pitchFamily="34" charset="0"/>
              <a:buChar char="•"/>
            </a:pPr>
            <a:r>
              <a:rPr lang="en-GB" sz="2800" dirty="0" smtClean="0"/>
              <a:t>With no session to be longer than 10 hours</a:t>
            </a:r>
          </a:p>
          <a:p>
            <a:pPr>
              <a:buFont typeface="Arial" panose="020B0604020202020204" pitchFamily="34" charset="0"/>
              <a:buChar char="•"/>
            </a:pPr>
            <a:r>
              <a:rPr lang="en-GB" sz="2800" dirty="0" smtClean="0"/>
              <a:t>A maximum of two sites in a single day</a:t>
            </a:r>
          </a:p>
          <a:p>
            <a:pPr marL="0" indent="0">
              <a:buNone/>
            </a:pPr>
            <a:r>
              <a:rPr lang="en-GB" sz="2800" dirty="0"/>
              <a:t>Ensure that parents and providers are aware that free places can be </a:t>
            </a:r>
            <a:r>
              <a:rPr lang="en-GB" sz="2800" dirty="0" smtClean="0"/>
              <a:t>delivered</a:t>
            </a:r>
            <a:endParaRPr lang="en-GB" sz="2800" dirty="0"/>
          </a:p>
          <a:p>
            <a:r>
              <a:rPr lang="en-GB" sz="2800" dirty="0" smtClean="0"/>
              <a:t>Over </a:t>
            </a:r>
            <a:r>
              <a:rPr lang="en-GB" sz="2800" dirty="0"/>
              <a:t>up to 52 weeks of the year</a:t>
            </a:r>
          </a:p>
          <a:p>
            <a:r>
              <a:rPr lang="en-GB" sz="2800" dirty="0"/>
              <a:t>Outside of maintained school term times</a:t>
            </a:r>
          </a:p>
          <a:p>
            <a:r>
              <a:rPr lang="en-GB" sz="2800" dirty="0"/>
              <a:t>At weekends</a:t>
            </a:r>
          </a:p>
          <a:p>
            <a:pPr>
              <a:buFont typeface="Wingdings" panose="05000000000000000000" pitchFamily="2" charset="2"/>
              <a:buChar char="ü"/>
            </a:pPr>
            <a:endParaRPr lang="en-GB" dirty="0"/>
          </a:p>
        </p:txBody>
      </p:sp>
    </p:spTree>
    <p:extLst>
      <p:ext uri="{BB962C8B-B14F-4D97-AF65-F5344CB8AC3E}">
        <p14:creationId xmlns:p14="http://schemas.microsoft.com/office/powerpoint/2010/main" val="1446758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1312863"/>
            <a:ext cx="8132763" cy="423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15" y="332656"/>
            <a:ext cx="856615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43389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706090"/>
          </a:xfrm>
        </p:spPr>
        <p:txBody>
          <a:bodyPr>
            <a:normAutofit/>
          </a:bodyPr>
          <a:lstStyle/>
          <a:p>
            <a:r>
              <a:rPr lang="en-GB" sz="3200" dirty="0" smtClean="0"/>
              <a:t>Charging </a:t>
            </a:r>
            <a:endParaRPr lang="en-GB" sz="3200" dirty="0"/>
          </a:p>
        </p:txBody>
      </p:sp>
      <p:sp>
        <p:nvSpPr>
          <p:cNvPr id="3" name="Content Placeholder 2"/>
          <p:cNvSpPr>
            <a:spLocks noGrp="1"/>
          </p:cNvSpPr>
          <p:nvPr>
            <p:ph idx="1"/>
          </p:nvPr>
        </p:nvSpPr>
        <p:spPr>
          <a:xfrm>
            <a:off x="539552" y="908720"/>
            <a:ext cx="8147248" cy="5328592"/>
          </a:xfrm>
        </p:spPr>
        <p:txBody>
          <a:bodyPr>
            <a:normAutofit/>
          </a:bodyPr>
          <a:lstStyle/>
          <a:p>
            <a:pPr marL="0" indent="0">
              <a:buNone/>
            </a:pPr>
            <a:endParaRPr lang="en-GB" sz="2800" i="1" dirty="0" smtClean="0"/>
          </a:p>
          <a:p>
            <a:pPr marL="0" indent="0">
              <a:buNone/>
            </a:pPr>
            <a:r>
              <a:rPr lang="en-GB" sz="2800" i="1" dirty="0" smtClean="0"/>
              <a:t>‘Funding </a:t>
            </a:r>
            <a:r>
              <a:rPr lang="en-GB" sz="2800" i="1" dirty="0"/>
              <a:t>is intended to deliver</a:t>
            </a:r>
            <a:r>
              <a:rPr lang="en-GB" sz="2800" dirty="0"/>
              <a:t> </a:t>
            </a:r>
            <a:r>
              <a:rPr lang="en-GB" sz="2800" i="1" dirty="0" smtClean="0"/>
              <a:t>15 </a:t>
            </a:r>
            <a:r>
              <a:rPr lang="en-GB" sz="2800" i="1" dirty="0"/>
              <a:t>or 30 hours a week of free, high quality, flexible childcare. It is not intended to cover the costs of meals, other consumables, additional hours or additional </a:t>
            </a:r>
            <a:r>
              <a:rPr lang="en-GB" sz="2800" i="1" dirty="0" smtClean="0"/>
              <a:t>services.</a:t>
            </a:r>
            <a:endParaRPr lang="en-GB" sz="2800" dirty="0" smtClean="0"/>
          </a:p>
          <a:p>
            <a:pPr marL="0" indent="0">
              <a:buNone/>
            </a:pPr>
            <a:r>
              <a:rPr lang="en-GB" sz="2800" i="1" dirty="0" smtClean="0"/>
              <a:t>LAs should ensure </a:t>
            </a:r>
            <a:r>
              <a:rPr lang="en-GB" sz="2800" i="1" dirty="0"/>
              <a:t>that providers are aware that they can charge for meals and </a:t>
            </a:r>
            <a:r>
              <a:rPr lang="en-GB" sz="2800" i="1" dirty="0" smtClean="0"/>
              <a:t>snacks, consumables </a:t>
            </a:r>
            <a:r>
              <a:rPr lang="en-GB" sz="2800" i="1" dirty="0"/>
              <a:t>such as nappies or sun cream and for services such as trips and </a:t>
            </a:r>
            <a:r>
              <a:rPr lang="en-GB" sz="2800" i="1" dirty="0" smtClean="0"/>
              <a:t>yoga. </a:t>
            </a:r>
          </a:p>
          <a:p>
            <a:pPr marL="0" indent="0">
              <a:buNone/>
            </a:pPr>
            <a:r>
              <a:rPr lang="en-GB" sz="2800" i="1" dirty="0" smtClean="0"/>
              <a:t>These </a:t>
            </a:r>
            <a:r>
              <a:rPr lang="en-GB" sz="2800" i="1" dirty="0"/>
              <a:t>charges must be voluntary for the </a:t>
            </a:r>
            <a:r>
              <a:rPr lang="en-GB" sz="2800" i="1" dirty="0" smtClean="0"/>
              <a:t>parent.’</a:t>
            </a:r>
            <a:endParaRPr lang="en-GB" sz="2800" i="1" dirty="0"/>
          </a:p>
        </p:txBody>
      </p:sp>
    </p:spTree>
    <p:extLst>
      <p:ext uri="{BB962C8B-B14F-4D97-AF65-F5344CB8AC3E}">
        <p14:creationId xmlns:p14="http://schemas.microsoft.com/office/powerpoint/2010/main" val="33966459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smtClean="0"/>
              <a:t/>
            </a:r>
            <a:br>
              <a:rPr lang="en-GB" dirty="0" smtClean="0"/>
            </a:br>
            <a:r>
              <a:rPr lang="en-GB" sz="4000" dirty="0" smtClean="0"/>
              <a:t>Support </a:t>
            </a:r>
            <a:r>
              <a:rPr lang="en-GB" sz="4000" dirty="0"/>
              <a:t>for children with SEND</a:t>
            </a:r>
            <a:r>
              <a:rPr lang="en-GB" dirty="0"/>
              <a:t/>
            </a:r>
            <a:br>
              <a:rPr lang="en-GB" dirty="0"/>
            </a:br>
            <a:endParaRPr lang="en-GB" dirty="0"/>
          </a:p>
        </p:txBody>
      </p:sp>
      <p:sp>
        <p:nvSpPr>
          <p:cNvPr id="3" name="Content Placeholder 2"/>
          <p:cNvSpPr>
            <a:spLocks noGrp="1"/>
          </p:cNvSpPr>
          <p:nvPr>
            <p:ph idx="1"/>
          </p:nvPr>
        </p:nvSpPr>
        <p:spPr>
          <a:xfrm>
            <a:off x="457200" y="980728"/>
            <a:ext cx="8229600" cy="5145435"/>
          </a:xfrm>
        </p:spPr>
        <p:txBody>
          <a:bodyPr>
            <a:normAutofit/>
          </a:bodyPr>
          <a:lstStyle/>
          <a:p>
            <a:pPr lvl="0"/>
            <a:r>
              <a:rPr lang="en-GB" sz="3200" dirty="0" smtClean="0"/>
              <a:t>Disability </a:t>
            </a:r>
            <a:r>
              <a:rPr lang="en-GB" sz="3200" dirty="0"/>
              <a:t>Access </a:t>
            </a:r>
            <a:r>
              <a:rPr lang="en-GB" sz="3200" dirty="0" smtClean="0"/>
              <a:t>Fund </a:t>
            </a:r>
          </a:p>
          <a:p>
            <a:pPr lvl="0"/>
            <a:r>
              <a:rPr lang="en-GB" sz="3200" dirty="0" smtClean="0"/>
              <a:t>SEN </a:t>
            </a:r>
            <a:r>
              <a:rPr lang="en-GB" sz="3200" dirty="0"/>
              <a:t>Inclusion </a:t>
            </a:r>
            <a:r>
              <a:rPr lang="en-GB" sz="3200" dirty="0" smtClean="0"/>
              <a:t>Fund</a:t>
            </a:r>
          </a:p>
          <a:p>
            <a:pPr lvl="0"/>
            <a:r>
              <a:rPr lang="en-GB" sz="3200" dirty="0" smtClean="0"/>
              <a:t>Best Practice Guidance being developed to </a:t>
            </a:r>
            <a:r>
              <a:rPr lang="en-GB" sz="3200" dirty="0"/>
              <a:t>improve the quality of </a:t>
            </a:r>
            <a:r>
              <a:rPr lang="en-GB" sz="3200" dirty="0" smtClean="0"/>
              <a:t>Early Years </a:t>
            </a:r>
            <a:r>
              <a:rPr lang="en-GB" sz="3200" dirty="0"/>
              <a:t>sections of Local </a:t>
            </a:r>
            <a:r>
              <a:rPr lang="en-GB" sz="3200" dirty="0" smtClean="0"/>
              <a:t>Offers</a:t>
            </a:r>
            <a:endParaRPr lang="en-GB" sz="3200" dirty="0"/>
          </a:p>
          <a:p>
            <a:pPr lvl="0"/>
            <a:r>
              <a:rPr lang="en-GB" sz="3200" dirty="0" smtClean="0"/>
              <a:t>Examples to be published of </a:t>
            </a:r>
            <a:r>
              <a:rPr lang="en-GB" sz="3200" dirty="0"/>
              <a:t>good practice </a:t>
            </a:r>
            <a:r>
              <a:rPr lang="en-GB" sz="3200" dirty="0" smtClean="0"/>
              <a:t>and </a:t>
            </a:r>
            <a:r>
              <a:rPr lang="en-GB" sz="3200" dirty="0"/>
              <a:t>effective systems of SEND support for children in their early years </a:t>
            </a:r>
          </a:p>
          <a:p>
            <a:endParaRPr lang="en-GB" dirty="0"/>
          </a:p>
        </p:txBody>
      </p:sp>
    </p:spTree>
    <p:extLst>
      <p:ext uri="{BB962C8B-B14F-4D97-AF65-F5344CB8AC3E}">
        <p14:creationId xmlns:p14="http://schemas.microsoft.com/office/powerpoint/2010/main" val="23163811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Childcare information for parents </a:t>
            </a:r>
            <a:r>
              <a:rPr lang="en-GB" sz="4000" dirty="0"/>
              <a:t/>
            </a:r>
            <a:br>
              <a:rPr lang="en-GB" sz="4000" dirty="0"/>
            </a:br>
            <a:endParaRPr lang="en-GB" sz="4000" dirty="0"/>
          </a:p>
        </p:txBody>
      </p:sp>
      <p:sp>
        <p:nvSpPr>
          <p:cNvPr id="3" name="Content Placeholder 2"/>
          <p:cNvSpPr>
            <a:spLocks noGrp="1"/>
          </p:cNvSpPr>
          <p:nvPr>
            <p:ph idx="1"/>
          </p:nvPr>
        </p:nvSpPr>
        <p:spPr>
          <a:xfrm>
            <a:off x="467544" y="836712"/>
            <a:ext cx="8229600" cy="5544616"/>
          </a:xfrm>
        </p:spPr>
        <p:txBody>
          <a:bodyPr>
            <a:normAutofit fontScale="25000" lnSpcReduction="20000"/>
          </a:bodyPr>
          <a:lstStyle/>
          <a:p>
            <a:pPr marL="0" lvl="0" indent="0">
              <a:buNone/>
            </a:pPr>
            <a:r>
              <a:rPr lang="en-GB" sz="9600" dirty="0" smtClean="0"/>
              <a:t>Local authorities must</a:t>
            </a:r>
          </a:p>
          <a:p>
            <a:pPr marL="0" lvl="0" indent="0">
              <a:buNone/>
            </a:pPr>
            <a:endParaRPr lang="en-GB" sz="9600" dirty="0" smtClean="0"/>
          </a:p>
          <a:p>
            <a:pPr lvl="0"/>
            <a:r>
              <a:rPr lang="en-GB" sz="9600" dirty="0" smtClean="0"/>
              <a:t>Maintain </a:t>
            </a:r>
            <a:r>
              <a:rPr lang="en-GB" sz="9600" dirty="0"/>
              <a:t>a service that provides information for </a:t>
            </a:r>
            <a:r>
              <a:rPr lang="en-GB" sz="9600" dirty="0" smtClean="0"/>
              <a:t>parents and </a:t>
            </a:r>
            <a:r>
              <a:rPr lang="en-GB" sz="9600" dirty="0"/>
              <a:t>prospective parents on </a:t>
            </a:r>
            <a:r>
              <a:rPr lang="en-GB" sz="9600" dirty="0" smtClean="0"/>
              <a:t>childcare </a:t>
            </a:r>
            <a:r>
              <a:rPr lang="en-GB" sz="9600" dirty="0"/>
              <a:t>in their area </a:t>
            </a:r>
            <a:endParaRPr lang="en-GB" sz="9600" dirty="0" smtClean="0"/>
          </a:p>
          <a:p>
            <a:pPr lvl="0"/>
            <a:endParaRPr lang="en-GB" sz="9600" dirty="0"/>
          </a:p>
          <a:p>
            <a:pPr lvl="0"/>
            <a:r>
              <a:rPr lang="en-GB" sz="9600" dirty="0"/>
              <a:t>From September </a:t>
            </a:r>
            <a:r>
              <a:rPr lang="en-GB" sz="9600" dirty="0" smtClean="0"/>
              <a:t>2017 publish </a:t>
            </a:r>
            <a:r>
              <a:rPr lang="en-GB" sz="9600" dirty="0"/>
              <a:t>this information electronically on the </a:t>
            </a:r>
            <a:r>
              <a:rPr lang="en-GB" sz="9600" dirty="0" smtClean="0"/>
              <a:t>LA website </a:t>
            </a:r>
            <a:r>
              <a:rPr lang="en-GB" sz="9600" dirty="0"/>
              <a:t>and update it at a minimum termly on 1 January, 1 April and 1 </a:t>
            </a:r>
            <a:r>
              <a:rPr lang="en-GB" sz="9600" dirty="0" smtClean="0"/>
              <a:t>September</a:t>
            </a:r>
          </a:p>
          <a:p>
            <a:pPr lvl="0"/>
            <a:endParaRPr lang="en-GB" sz="9600" dirty="0"/>
          </a:p>
          <a:p>
            <a:pPr lvl="0"/>
            <a:r>
              <a:rPr lang="en-GB" sz="9600" dirty="0"/>
              <a:t>During the period 1 April 2017 to 31 August 2017, provide information regarding persons who </a:t>
            </a:r>
            <a:r>
              <a:rPr lang="en-GB" sz="9600" u="sng" dirty="0"/>
              <a:t>intend to</a:t>
            </a:r>
            <a:r>
              <a:rPr lang="en-GB" sz="9600" dirty="0"/>
              <a:t> provide the extended 30 hours </a:t>
            </a:r>
            <a:r>
              <a:rPr lang="en-GB" sz="9600" dirty="0" smtClean="0"/>
              <a:t>entitlement</a:t>
            </a:r>
          </a:p>
          <a:p>
            <a:pPr lvl="0"/>
            <a:endParaRPr lang="en-GB" sz="9600" dirty="0"/>
          </a:p>
          <a:p>
            <a:pPr lvl="0"/>
            <a:r>
              <a:rPr lang="en-GB" sz="9600" dirty="0" smtClean="0"/>
              <a:t>Clearly </a:t>
            </a:r>
            <a:r>
              <a:rPr lang="en-GB" sz="9600" dirty="0"/>
              <a:t>publish how those without access to the internet or from different groups, including people with special educational needs and disability, can access information</a:t>
            </a:r>
          </a:p>
          <a:p>
            <a:pPr lvl="0"/>
            <a:endParaRPr lang="en-GB" sz="11200" dirty="0" smtClean="0"/>
          </a:p>
          <a:p>
            <a:endParaRPr lang="en-GB" dirty="0"/>
          </a:p>
        </p:txBody>
      </p:sp>
    </p:spTree>
    <p:extLst>
      <p:ext uri="{BB962C8B-B14F-4D97-AF65-F5344CB8AC3E}">
        <p14:creationId xmlns:p14="http://schemas.microsoft.com/office/powerpoint/2010/main" val="3457806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634082"/>
          </a:xfrm>
        </p:spPr>
        <p:txBody>
          <a:bodyPr>
            <a:normAutofit fontScale="90000"/>
          </a:bodyPr>
          <a:lstStyle/>
          <a:p>
            <a:r>
              <a:rPr lang="en-GB" dirty="0" smtClean="0"/>
              <a:t/>
            </a:r>
            <a:br>
              <a:rPr lang="en-GB" dirty="0" smtClean="0"/>
            </a:br>
            <a:r>
              <a:rPr lang="en-GB" dirty="0" smtClean="0"/>
              <a:t>Scope </a:t>
            </a:r>
            <a:r>
              <a:rPr lang="en-GB" dirty="0"/>
              <a:t>of requirements on providers</a:t>
            </a:r>
            <a:br>
              <a:rPr lang="en-GB" dirty="0"/>
            </a:br>
            <a:endParaRPr lang="en-GB" dirty="0"/>
          </a:p>
        </p:txBody>
      </p:sp>
      <p:sp>
        <p:nvSpPr>
          <p:cNvPr id="3" name="Content Placeholder 2"/>
          <p:cNvSpPr>
            <a:spLocks noGrp="1"/>
          </p:cNvSpPr>
          <p:nvPr>
            <p:ph idx="1"/>
          </p:nvPr>
        </p:nvSpPr>
        <p:spPr>
          <a:xfrm>
            <a:off x="611560" y="908720"/>
            <a:ext cx="8147248" cy="5145435"/>
          </a:xfrm>
        </p:spPr>
        <p:txBody>
          <a:bodyPr>
            <a:normAutofit fontScale="92500" lnSpcReduction="10000"/>
          </a:bodyPr>
          <a:lstStyle/>
          <a:p>
            <a:pPr marL="0" indent="0">
              <a:buNone/>
            </a:pPr>
            <a:r>
              <a:rPr lang="en-GB" sz="2900" i="1" dirty="0" smtClean="0"/>
              <a:t>Local Authorities </a:t>
            </a:r>
            <a:r>
              <a:rPr lang="en-GB" sz="2900" b="1" i="1" dirty="0"/>
              <a:t>are required </a:t>
            </a:r>
            <a:r>
              <a:rPr lang="en-GB" sz="2900" i="1" dirty="0"/>
              <a:t>by legislation </a:t>
            </a:r>
            <a:r>
              <a:rPr lang="en-GB" sz="2900" i="1" dirty="0" smtClean="0"/>
              <a:t>to limit </a:t>
            </a:r>
            <a:r>
              <a:rPr lang="en-GB" sz="2900" i="1" dirty="0"/>
              <a:t>the requirements they place on any provider </a:t>
            </a:r>
            <a:r>
              <a:rPr lang="en-GB" sz="2900" i="1" dirty="0" smtClean="0"/>
              <a:t>to </a:t>
            </a:r>
            <a:r>
              <a:rPr lang="en-GB" sz="2900" i="1" dirty="0"/>
              <a:t>those which </a:t>
            </a:r>
            <a:r>
              <a:rPr lang="en-GB" sz="2900" i="1" dirty="0" smtClean="0"/>
              <a:t>ensure</a:t>
            </a:r>
          </a:p>
          <a:p>
            <a:r>
              <a:rPr lang="en-GB" sz="2900" i="1" dirty="0"/>
              <a:t>places are delivered completely free of charge to </a:t>
            </a:r>
            <a:r>
              <a:rPr lang="en-GB" sz="2900" i="1" dirty="0" smtClean="0"/>
              <a:t>parents</a:t>
            </a:r>
          </a:p>
          <a:p>
            <a:r>
              <a:rPr lang="en-GB" sz="2900" i="1" dirty="0"/>
              <a:t>places are provided flexibly in a pattern which meets the needs of </a:t>
            </a:r>
            <a:r>
              <a:rPr lang="en-GB" sz="2900" i="1" dirty="0" smtClean="0"/>
              <a:t>parents</a:t>
            </a:r>
            <a:endParaRPr lang="en-GB" sz="2900" i="1" dirty="0"/>
          </a:p>
          <a:p>
            <a:r>
              <a:rPr lang="en-GB" sz="2900" i="1" dirty="0" smtClean="0"/>
              <a:t>that </a:t>
            </a:r>
            <a:r>
              <a:rPr lang="en-GB" sz="2900" i="1" dirty="0"/>
              <a:t>the funding provided is used properly and in accordance with any arrangements made with </a:t>
            </a:r>
            <a:r>
              <a:rPr lang="en-GB" sz="2900" i="1" dirty="0" smtClean="0"/>
              <a:t>providers</a:t>
            </a:r>
          </a:p>
          <a:p>
            <a:r>
              <a:rPr lang="en-GB" sz="2900" i="1" dirty="0"/>
              <a:t>that the provider meets the needs of disabled children </a:t>
            </a:r>
            <a:r>
              <a:rPr lang="en-GB" sz="2900" i="1" dirty="0" smtClean="0"/>
              <a:t>those with SEN</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p:txBody>
      </p:sp>
    </p:spTree>
    <p:extLst>
      <p:ext uri="{BB962C8B-B14F-4D97-AF65-F5344CB8AC3E}">
        <p14:creationId xmlns:p14="http://schemas.microsoft.com/office/powerpoint/2010/main" val="42380358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147248" cy="634082"/>
          </a:xfrm>
        </p:spPr>
        <p:txBody>
          <a:bodyPr>
            <a:normAutofit fontScale="90000"/>
          </a:bodyPr>
          <a:lstStyle/>
          <a:p>
            <a:r>
              <a:rPr lang="en-GB" dirty="0" smtClean="0"/>
              <a:t/>
            </a:r>
            <a:br>
              <a:rPr lang="en-GB" dirty="0" smtClean="0"/>
            </a:br>
            <a:r>
              <a:rPr lang="en-GB" dirty="0" smtClean="0"/>
              <a:t>Scope </a:t>
            </a:r>
            <a:r>
              <a:rPr lang="en-GB" dirty="0"/>
              <a:t>of requirements on </a:t>
            </a:r>
            <a:r>
              <a:rPr lang="en-GB" dirty="0" smtClean="0"/>
              <a:t>providers cont</a:t>
            </a:r>
            <a:r>
              <a:rPr lang="en-GB" dirty="0"/>
              <a:t/>
            </a:r>
            <a:br>
              <a:rPr lang="en-GB" dirty="0"/>
            </a:br>
            <a:endParaRPr lang="en-GB" dirty="0"/>
          </a:p>
        </p:txBody>
      </p:sp>
      <p:sp>
        <p:nvSpPr>
          <p:cNvPr id="3" name="Content Placeholder 2"/>
          <p:cNvSpPr>
            <a:spLocks noGrp="1"/>
          </p:cNvSpPr>
          <p:nvPr>
            <p:ph idx="1"/>
          </p:nvPr>
        </p:nvSpPr>
        <p:spPr>
          <a:xfrm>
            <a:off x="539552" y="980728"/>
            <a:ext cx="8147248" cy="5145435"/>
          </a:xfrm>
        </p:spPr>
        <p:txBody>
          <a:bodyPr>
            <a:normAutofit fontScale="92500"/>
          </a:bodyPr>
          <a:lstStyle/>
          <a:p>
            <a:r>
              <a:rPr lang="en-GB" sz="2900" i="1" dirty="0" smtClean="0"/>
              <a:t>effective </a:t>
            </a:r>
            <a:r>
              <a:rPr lang="en-GB" sz="2900" i="1" dirty="0"/>
              <a:t>safeguarding and promotion of welfare of the children </a:t>
            </a:r>
            <a:r>
              <a:rPr lang="en-GB" sz="2900" i="1" dirty="0" smtClean="0"/>
              <a:t> </a:t>
            </a:r>
          </a:p>
          <a:p>
            <a:r>
              <a:rPr lang="en-GB" sz="2900" i="1" dirty="0"/>
              <a:t>that providers actively promote fundamental British values and not promote views or theories as fact which are contrary to established scientific or historical evidence and </a:t>
            </a:r>
            <a:r>
              <a:rPr lang="en-GB" sz="2900" i="1" dirty="0" smtClean="0"/>
              <a:t>explanations</a:t>
            </a:r>
          </a:p>
          <a:p>
            <a:r>
              <a:rPr lang="en-GB" sz="2900" i="1" dirty="0"/>
              <a:t>that the early years provider takes any measures identified in a report from Ofsted to improve the overall effectiveness of the provision </a:t>
            </a:r>
          </a:p>
          <a:p>
            <a:r>
              <a:rPr lang="en-GB" sz="2900" i="1" dirty="0" smtClean="0"/>
              <a:t>are </a:t>
            </a:r>
            <a:r>
              <a:rPr lang="en-GB" sz="2900" i="1" dirty="0"/>
              <a:t>necessary for the effective administration of the arrangements</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p:txBody>
      </p:sp>
    </p:spTree>
    <p:extLst>
      <p:ext uri="{BB962C8B-B14F-4D97-AF65-F5344CB8AC3E}">
        <p14:creationId xmlns:p14="http://schemas.microsoft.com/office/powerpoint/2010/main" val="28967412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78098"/>
          </a:xfrm>
        </p:spPr>
        <p:txBody>
          <a:bodyPr/>
          <a:lstStyle/>
          <a:p>
            <a:r>
              <a:rPr lang="en-GB" dirty="0" smtClean="0"/>
              <a:t>Early Years Funding </a:t>
            </a:r>
            <a:endParaRPr lang="en-GB" dirty="0"/>
          </a:p>
        </p:txBody>
      </p:sp>
      <p:sp>
        <p:nvSpPr>
          <p:cNvPr id="3" name="Content Placeholder 2"/>
          <p:cNvSpPr>
            <a:spLocks noGrp="1"/>
          </p:cNvSpPr>
          <p:nvPr>
            <p:ph idx="1"/>
          </p:nvPr>
        </p:nvSpPr>
        <p:spPr>
          <a:xfrm>
            <a:off x="323528" y="1124744"/>
            <a:ext cx="8363272" cy="5001419"/>
          </a:xfrm>
        </p:spPr>
        <p:txBody>
          <a:bodyPr>
            <a:normAutofit fontScale="77500" lnSpcReduction="20000"/>
          </a:bodyPr>
          <a:lstStyle/>
          <a:p>
            <a:pPr marL="0" indent="0">
              <a:buNone/>
            </a:pPr>
            <a:r>
              <a:rPr lang="en-GB" b="1" dirty="0" smtClean="0"/>
              <a:t>Champagne Nurseries, Lemonade Funding (CNLF)   </a:t>
            </a:r>
          </a:p>
          <a:p>
            <a:pPr marL="0" indent="0">
              <a:buNone/>
            </a:pPr>
            <a:endParaRPr lang="en-GB" b="1" dirty="0" smtClean="0"/>
          </a:p>
          <a:p>
            <a:r>
              <a:rPr lang="en-GB" dirty="0" smtClean="0"/>
              <a:t>CNLF has </a:t>
            </a:r>
            <a:r>
              <a:rPr lang="en-GB" dirty="0"/>
              <a:t>been </a:t>
            </a:r>
            <a:r>
              <a:rPr lang="en-GB" dirty="0" smtClean="0"/>
              <a:t>looking </a:t>
            </a:r>
            <a:r>
              <a:rPr lang="en-GB" dirty="0"/>
              <a:t>at ways to challenge the Government over the underfunding of </a:t>
            </a:r>
            <a:r>
              <a:rPr lang="en-GB" dirty="0" smtClean="0"/>
              <a:t>Early Years Free Entitlements</a:t>
            </a:r>
            <a:endParaRPr lang="en-GB" dirty="0"/>
          </a:p>
          <a:p>
            <a:r>
              <a:rPr lang="en-GB" dirty="0" smtClean="0"/>
              <a:t>A complaint </a:t>
            </a:r>
            <a:r>
              <a:rPr lang="en-GB" dirty="0"/>
              <a:t>against the Government </a:t>
            </a:r>
            <a:r>
              <a:rPr lang="en-GB" dirty="0" smtClean="0"/>
              <a:t>has been submitted to </a:t>
            </a:r>
            <a:r>
              <a:rPr lang="en-GB" dirty="0"/>
              <a:t>the Competition and Markets Authority </a:t>
            </a:r>
            <a:r>
              <a:rPr lang="en-GB" dirty="0" smtClean="0"/>
              <a:t>regarding the Government’s </a:t>
            </a:r>
            <a:r>
              <a:rPr lang="en-GB" dirty="0"/>
              <a:t>abuse of </a:t>
            </a:r>
            <a:r>
              <a:rPr lang="en-GB" dirty="0" smtClean="0"/>
              <a:t>its </a:t>
            </a:r>
            <a:r>
              <a:rPr lang="en-GB" dirty="0"/>
              <a:t>position as the biggest </a:t>
            </a:r>
            <a:r>
              <a:rPr lang="en-GB" dirty="0" smtClean="0"/>
              <a:t>purchaser </a:t>
            </a:r>
            <a:r>
              <a:rPr lang="en-GB" dirty="0"/>
              <a:t>of childcare </a:t>
            </a:r>
          </a:p>
          <a:p>
            <a:r>
              <a:rPr lang="en-GB" dirty="0"/>
              <a:t>The </a:t>
            </a:r>
            <a:r>
              <a:rPr lang="en-GB" dirty="0" smtClean="0"/>
              <a:t>case is that the Government </a:t>
            </a:r>
            <a:r>
              <a:rPr lang="en-GB" dirty="0"/>
              <a:t>is controlling the price at which </a:t>
            </a:r>
            <a:r>
              <a:rPr lang="en-GB" dirty="0" smtClean="0"/>
              <a:t>providers must </a:t>
            </a:r>
            <a:r>
              <a:rPr lang="en-GB" dirty="0"/>
              <a:t>‘sell’ </a:t>
            </a:r>
            <a:r>
              <a:rPr lang="en-GB" dirty="0" smtClean="0"/>
              <a:t>their services</a:t>
            </a:r>
            <a:r>
              <a:rPr lang="en-GB" dirty="0"/>
              <a:t>, by legislating that </a:t>
            </a:r>
            <a:r>
              <a:rPr lang="en-GB" dirty="0" smtClean="0"/>
              <a:t>funded places must be given to </a:t>
            </a:r>
            <a:r>
              <a:rPr lang="en-GB" dirty="0"/>
              <a:t>parents for ‘free</a:t>
            </a:r>
            <a:r>
              <a:rPr lang="en-GB" dirty="0" smtClean="0"/>
              <a:t>’, </a:t>
            </a:r>
            <a:r>
              <a:rPr lang="en-GB" dirty="0"/>
              <a:t>and </a:t>
            </a:r>
            <a:r>
              <a:rPr lang="en-GB" dirty="0" smtClean="0"/>
              <a:t>is also controlling </a:t>
            </a:r>
            <a:r>
              <a:rPr lang="en-GB" dirty="0"/>
              <a:t>the price at which </a:t>
            </a:r>
            <a:r>
              <a:rPr lang="en-GB" dirty="0" smtClean="0"/>
              <a:t>it buys </a:t>
            </a:r>
            <a:r>
              <a:rPr lang="en-GB" dirty="0"/>
              <a:t>services by deciding how much to award each LA and by directing the LA as to how much of that money </a:t>
            </a:r>
            <a:r>
              <a:rPr lang="en-GB" dirty="0" smtClean="0"/>
              <a:t>it </a:t>
            </a:r>
            <a:r>
              <a:rPr lang="en-GB" dirty="0"/>
              <a:t>can retain for </a:t>
            </a:r>
            <a:r>
              <a:rPr lang="en-GB" dirty="0" smtClean="0"/>
              <a:t>its services</a:t>
            </a:r>
            <a:endParaRPr lang="en-GB" dirty="0"/>
          </a:p>
          <a:p>
            <a:r>
              <a:rPr lang="en-GB" dirty="0"/>
              <a:t>The CMA route means that the laws around funding </a:t>
            </a:r>
            <a:r>
              <a:rPr lang="en-GB" dirty="0" smtClean="0"/>
              <a:t>should be </a:t>
            </a:r>
            <a:r>
              <a:rPr lang="en-GB" dirty="0"/>
              <a:t>looked </a:t>
            </a:r>
            <a:r>
              <a:rPr lang="en-GB" dirty="0" smtClean="0"/>
              <a:t>into and is </a:t>
            </a:r>
            <a:r>
              <a:rPr lang="en-GB" dirty="0"/>
              <a:t>a key step in the right direction in terms of trying to get the law changed to remove the word ‘free’ and allow the funding to be used as a subsidy</a:t>
            </a:r>
          </a:p>
        </p:txBody>
      </p:sp>
    </p:spTree>
    <p:extLst>
      <p:ext uri="{BB962C8B-B14F-4D97-AF65-F5344CB8AC3E}">
        <p14:creationId xmlns:p14="http://schemas.microsoft.com/office/powerpoint/2010/main" val="1004048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GB" dirty="0" smtClean="0"/>
              <a:t>Early Years Funding in Kent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7538619"/>
              </p:ext>
            </p:extLst>
          </p:nvPr>
        </p:nvGraphicFramePr>
        <p:xfrm>
          <a:off x="494147" y="2192090"/>
          <a:ext cx="8229600" cy="3766304"/>
        </p:xfrm>
        <a:graphic>
          <a:graphicData uri="http://schemas.openxmlformats.org/drawingml/2006/table">
            <a:tbl>
              <a:tblPr firstRow="1" bandRow="1">
                <a:tableStyleId>{5C22544A-7EE6-4342-B048-85BDC9FD1C3A}</a:tableStyleId>
              </a:tblPr>
              <a:tblGrid>
                <a:gridCol w="2743200"/>
                <a:gridCol w="2743200"/>
                <a:gridCol w="2743200"/>
              </a:tblGrid>
              <a:tr h="576064">
                <a:tc>
                  <a:txBody>
                    <a:bodyPr/>
                    <a:lstStyle/>
                    <a:p>
                      <a:pPr algn="l">
                        <a:spcAft>
                          <a:spcPts val="0"/>
                        </a:spcAft>
                      </a:pPr>
                      <a:r>
                        <a:rPr lang="en-GB" sz="1600" dirty="0">
                          <a:effectLst/>
                          <a:latin typeface="Arial" panose="020B0604020202020204" pitchFamily="34" charset="0"/>
                          <a:ea typeface="Calibri"/>
                          <a:cs typeface="Arial" panose="020B0604020202020204" pitchFamily="34" charset="0"/>
                        </a:rPr>
                        <a:t>Three and Four Year Olds </a:t>
                      </a:r>
                    </a:p>
                  </a:txBody>
                  <a:tcPr marL="68580" marR="68580" marT="0" marB="0"/>
                </a:tc>
                <a:tc>
                  <a:txBody>
                    <a:bodyPr/>
                    <a:lstStyle/>
                    <a:p>
                      <a:pPr algn="l">
                        <a:spcAft>
                          <a:spcPts val="0"/>
                        </a:spcAft>
                      </a:pPr>
                      <a:r>
                        <a:rPr lang="en-GB" sz="1600" dirty="0" smtClean="0">
                          <a:effectLst/>
                          <a:latin typeface="Arial" panose="020B0604020202020204" pitchFamily="34" charset="0"/>
                          <a:ea typeface="Calibri"/>
                          <a:cs typeface="Arial" panose="020B0604020202020204" pitchFamily="34" charset="0"/>
                        </a:rPr>
                        <a:t>2016-17 Hourly </a:t>
                      </a:r>
                      <a:r>
                        <a:rPr lang="en-GB" sz="1600" dirty="0">
                          <a:effectLst/>
                          <a:latin typeface="Arial" panose="020B0604020202020204" pitchFamily="34" charset="0"/>
                          <a:ea typeface="Calibri"/>
                          <a:cs typeface="Arial" panose="020B0604020202020204" pitchFamily="34" charset="0"/>
                        </a:rPr>
                        <a:t>rates</a:t>
                      </a:r>
                    </a:p>
                  </a:txBody>
                  <a:tcPr marL="68580" marR="68580" marT="0" marB="0"/>
                </a:tc>
                <a:tc>
                  <a:txBody>
                    <a:bodyPr/>
                    <a:lstStyle/>
                    <a:p>
                      <a:pPr algn="l">
                        <a:spcAft>
                          <a:spcPts val="0"/>
                        </a:spcAft>
                      </a:pPr>
                      <a:r>
                        <a:rPr lang="en-GB" sz="1600" dirty="0" smtClean="0">
                          <a:effectLst/>
                          <a:latin typeface="Arial" panose="020B0604020202020204" pitchFamily="34" charset="0"/>
                          <a:ea typeface="Calibri"/>
                          <a:cs typeface="Arial" panose="020B0604020202020204" pitchFamily="34" charset="0"/>
                        </a:rPr>
                        <a:t>2017-18 Hourly </a:t>
                      </a:r>
                      <a:r>
                        <a:rPr lang="en-GB" sz="1600" dirty="0">
                          <a:effectLst/>
                          <a:latin typeface="Arial" panose="020B0604020202020204" pitchFamily="34" charset="0"/>
                          <a:ea typeface="Calibri"/>
                          <a:cs typeface="Arial" panose="020B0604020202020204" pitchFamily="34" charset="0"/>
                        </a:rPr>
                        <a:t>rates</a:t>
                      </a:r>
                    </a:p>
                  </a:txBody>
                  <a:tcPr marL="68580" marR="68580" marT="0" marB="0"/>
                </a:tc>
              </a:tr>
              <a:tr h="370840">
                <a:tc>
                  <a:txBody>
                    <a:bodyPr/>
                    <a:lstStyle/>
                    <a:p>
                      <a:pPr algn="l">
                        <a:spcAft>
                          <a:spcPts val="0"/>
                        </a:spcAft>
                      </a:pPr>
                      <a:r>
                        <a:rPr lang="en-GB" sz="1600" dirty="0">
                          <a:effectLst/>
                          <a:latin typeface="Arial" panose="020B0604020202020204" pitchFamily="34" charset="0"/>
                          <a:ea typeface="Calibri"/>
                          <a:cs typeface="Arial" panose="020B0604020202020204" pitchFamily="34" charset="0"/>
                        </a:rPr>
                        <a:t>Base Rate </a:t>
                      </a:r>
                    </a:p>
                  </a:txBody>
                  <a:tcPr marL="68580" marR="68580" marT="0" marB="0"/>
                </a:tc>
                <a:tc>
                  <a:txBody>
                    <a:bodyPr/>
                    <a:lstStyle/>
                    <a:p>
                      <a:pPr algn="l">
                        <a:spcAft>
                          <a:spcPts val="0"/>
                        </a:spcAft>
                      </a:pPr>
                      <a:r>
                        <a:rPr lang="en-GB" sz="1600" dirty="0">
                          <a:effectLst/>
                          <a:latin typeface="Arial" panose="020B0604020202020204" pitchFamily="34" charset="0"/>
                          <a:ea typeface="Calibri"/>
                          <a:cs typeface="Arial" panose="020B0604020202020204" pitchFamily="34" charset="0"/>
                        </a:rPr>
                        <a:t>£3.91</a:t>
                      </a:r>
                    </a:p>
                  </a:txBody>
                  <a:tcPr marL="68580" marR="68580" marT="0" marB="0"/>
                </a:tc>
                <a:tc>
                  <a:txBody>
                    <a:bodyPr/>
                    <a:lstStyle/>
                    <a:p>
                      <a:pPr algn="l">
                        <a:spcAft>
                          <a:spcPts val="0"/>
                        </a:spcAft>
                      </a:pPr>
                      <a:r>
                        <a:rPr lang="en-GB" sz="1600" dirty="0">
                          <a:effectLst/>
                          <a:latin typeface="Arial" panose="020B0604020202020204" pitchFamily="34" charset="0"/>
                          <a:ea typeface="Calibri"/>
                          <a:cs typeface="Arial" panose="020B0604020202020204" pitchFamily="34" charset="0"/>
                        </a:rPr>
                        <a:t>£3.91 </a:t>
                      </a:r>
                    </a:p>
                    <a:p>
                      <a:pPr algn="l">
                        <a:spcAft>
                          <a:spcPts val="0"/>
                        </a:spcAft>
                      </a:pPr>
                      <a:r>
                        <a:rPr lang="en-GB" sz="1600" dirty="0">
                          <a:effectLst/>
                          <a:latin typeface="Arial" panose="020B0604020202020204" pitchFamily="34" charset="0"/>
                          <a:ea typeface="Calibri"/>
                          <a:cs typeface="Arial" panose="020B0604020202020204" pitchFamily="34" charset="0"/>
                        </a:rPr>
                        <a:t>(Increasing by 5p to £3.96 from 1 September 2017)</a:t>
                      </a:r>
                    </a:p>
                  </a:txBody>
                  <a:tcPr marL="68580" marR="68580" marT="0" marB="0"/>
                </a:tc>
              </a:tr>
              <a:tr h="370840">
                <a:tc>
                  <a:txBody>
                    <a:bodyPr/>
                    <a:lstStyle/>
                    <a:p>
                      <a:pPr algn="l">
                        <a:spcAft>
                          <a:spcPts val="0"/>
                        </a:spcAft>
                      </a:pPr>
                      <a:r>
                        <a:rPr lang="en-GB" sz="1600" dirty="0">
                          <a:effectLst/>
                          <a:latin typeface="Arial" panose="020B0604020202020204" pitchFamily="34" charset="0"/>
                          <a:ea typeface="Calibri"/>
                          <a:cs typeface="Arial" panose="020B0604020202020204" pitchFamily="34" charset="0"/>
                        </a:rPr>
                        <a:t>Deprivation </a:t>
                      </a:r>
                    </a:p>
                  </a:txBody>
                  <a:tcPr marL="68580" marR="68580" marT="0" marB="0"/>
                </a:tc>
                <a:tc>
                  <a:txBody>
                    <a:bodyPr/>
                    <a:lstStyle/>
                    <a:p>
                      <a:pPr algn="l">
                        <a:spcAft>
                          <a:spcPts val="0"/>
                        </a:spcAft>
                      </a:pPr>
                      <a:r>
                        <a:rPr lang="en-GB" sz="1600" dirty="0">
                          <a:effectLst/>
                          <a:latin typeface="Arial" panose="020B0604020202020204" pitchFamily="34" charset="0"/>
                          <a:ea typeface="Calibri"/>
                          <a:cs typeface="Arial" panose="020B0604020202020204" pitchFamily="34" charset="0"/>
                        </a:rPr>
                        <a:t>£0.01 to £0.90</a:t>
                      </a:r>
                    </a:p>
                  </a:txBody>
                  <a:tcPr marL="68580" marR="68580" marT="0" marB="0"/>
                </a:tc>
                <a:tc>
                  <a:txBody>
                    <a:bodyPr/>
                    <a:lstStyle/>
                    <a:p>
                      <a:pPr algn="l">
                        <a:spcAft>
                          <a:spcPts val="0"/>
                        </a:spcAft>
                      </a:pPr>
                      <a:r>
                        <a:rPr lang="en-GB" sz="1600" dirty="0">
                          <a:effectLst/>
                          <a:latin typeface="Arial" panose="020B0604020202020204" pitchFamily="34" charset="0"/>
                          <a:ea typeface="Calibri"/>
                          <a:cs typeface="Arial" panose="020B0604020202020204" pitchFamily="34" charset="0"/>
                        </a:rPr>
                        <a:t>£0.01 to £0.90</a:t>
                      </a:r>
                    </a:p>
                  </a:txBody>
                  <a:tcPr marL="68580" marR="68580" marT="0" marB="0"/>
                </a:tc>
              </a:tr>
              <a:tr h="370840">
                <a:tc>
                  <a:txBody>
                    <a:bodyPr/>
                    <a:lstStyle/>
                    <a:p>
                      <a:pPr algn="l">
                        <a:spcAft>
                          <a:spcPts val="0"/>
                        </a:spcAft>
                      </a:pPr>
                      <a:r>
                        <a:rPr lang="en-GB" sz="1600" dirty="0">
                          <a:effectLst/>
                          <a:latin typeface="Arial" panose="020B0604020202020204" pitchFamily="34" charset="0"/>
                          <a:ea typeface="Calibri"/>
                          <a:cs typeface="Arial" panose="020B0604020202020204" pitchFamily="34" charset="0"/>
                        </a:rPr>
                        <a:t>Quality – QTS </a:t>
                      </a:r>
                    </a:p>
                  </a:txBody>
                  <a:tcPr marL="68580" marR="68580" marT="0" marB="0"/>
                </a:tc>
                <a:tc>
                  <a:txBody>
                    <a:bodyPr/>
                    <a:lstStyle/>
                    <a:p>
                      <a:pPr algn="l">
                        <a:spcAft>
                          <a:spcPts val="0"/>
                        </a:spcAft>
                      </a:pPr>
                      <a:r>
                        <a:rPr lang="en-GB" sz="1600" dirty="0">
                          <a:effectLst/>
                          <a:latin typeface="Arial" panose="020B0604020202020204" pitchFamily="34" charset="0"/>
                          <a:ea typeface="Calibri"/>
                          <a:cs typeface="Arial" panose="020B0604020202020204" pitchFamily="34" charset="0"/>
                        </a:rPr>
                        <a:t>£0.90</a:t>
                      </a:r>
                    </a:p>
                  </a:txBody>
                  <a:tcPr marL="68580" marR="68580" marT="0" marB="0"/>
                </a:tc>
                <a:tc>
                  <a:txBody>
                    <a:bodyPr/>
                    <a:lstStyle/>
                    <a:p>
                      <a:pPr algn="l">
                        <a:spcAft>
                          <a:spcPts val="0"/>
                        </a:spcAft>
                      </a:pPr>
                      <a:r>
                        <a:rPr lang="en-GB" sz="1600" dirty="0">
                          <a:effectLst/>
                          <a:latin typeface="Arial" panose="020B0604020202020204" pitchFamily="34" charset="0"/>
                          <a:ea typeface="Calibri"/>
                          <a:cs typeface="Arial" panose="020B0604020202020204" pitchFamily="34" charset="0"/>
                        </a:rPr>
                        <a:t>£0.90</a:t>
                      </a:r>
                    </a:p>
                  </a:txBody>
                  <a:tcPr marL="68580" marR="68580" marT="0" marB="0"/>
                </a:tc>
              </a:tr>
              <a:tr h="370840">
                <a:tc>
                  <a:txBody>
                    <a:bodyPr/>
                    <a:lstStyle/>
                    <a:p>
                      <a:pPr algn="l">
                        <a:spcAft>
                          <a:spcPts val="0"/>
                        </a:spcAft>
                      </a:pPr>
                      <a:r>
                        <a:rPr lang="en-GB" sz="1600" dirty="0">
                          <a:effectLst/>
                          <a:latin typeface="Arial" panose="020B0604020202020204" pitchFamily="34" charset="0"/>
                          <a:ea typeface="Calibri"/>
                          <a:cs typeface="Arial" panose="020B0604020202020204" pitchFamily="34" charset="0"/>
                        </a:rPr>
                        <a:t>Quality – QTS/EYPS</a:t>
                      </a:r>
                    </a:p>
                  </a:txBody>
                  <a:tcPr marL="68580" marR="68580" marT="0" marB="0"/>
                </a:tc>
                <a:tc>
                  <a:txBody>
                    <a:bodyPr/>
                    <a:lstStyle/>
                    <a:p>
                      <a:pPr algn="l">
                        <a:spcAft>
                          <a:spcPts val="0"/>
                        </a:spcAft>
                      </a:pPr>
                      <a:r>
                        <a:rPr lang="en-GB" sz="1600" dirty="0">
                          <a:effectLst/>
                          <a:latin typeface="Arial" panose="020B0604020202020204" pitchFamily="34" charset="0"/>
                          <a:ea typeface="Calibri"/>
                          <a:cs typeface="Arial" panose="020B0604020202020204" pitchFamily="34" charset="0"/>
                        </a:rPr>
                        <a:t>£0.30</a:t>
                      </a:r>
                    </a:p>
                  </a:txBody>
                  <a:tcPr marL="68580" marR="68580" marT="0" marB="0"/>
                </a:tc>
                <a:tc>
                  <a:txBody>
                    <a:bodyPr/>
                    <a:lstStyle/>
                    <a:p>
                      <a:pPr algn="l">
                        <a:spcAft>
                          <a:spcPts val="0"/>
                        </a:spcAft>
                      </a:pPr>
                      <a:r>
                        <a:rPr lang="en-GB" sz="1600" dirty="0">
                          <a:effectLst/>
                          <a:latin typeface="Arial" panose="020B0604020202020204" pitchFamily="34" charset="0"/>
                          <a:ea typeface="Calibri"/>
                          <a:cs typeface="Arial" panose="020B0604020202020204" pitchFamily="34" charset="0"/>
                        </a:rPr>
                        <a:t>£0.30</a:t>
                      </a:r>
                    </a:p>
                  </a:txBody>
                  <a:tcPr marL="68580" marR="68580" marT="0" marB="0"/>
                </a:tc>
              </a:tr>
              <a:tr h="370840">
                <a:tc>
                  <a:txBody>
                    <a:bodyPr/>
                    <a:lstStyle/>
                    <a:p>
                      <a:pPr algn="l">
                        <a:spcAft>
                          <a:spcPts val="0"/>
                        </a:spcAft>
                      </a:pPr>
                      <a:r>
                        <a:rPr lang="en-GB" sz="1600" dirty="0">
                          <a:effectLst/>
                          <a:latin typeface="Arial" panose="020B0604020202020204" pitchFamily="34" charset="0"/>
                          <a:ea typeface="Calibri"/>
                          <a:cs typeface="Arial" panose="020B0604020202020204" pitchFamily="34" charset="0"/>
                        </a:rPr>
                        <a:t>Quality – System Leadership (in Kent, Collaborations) </a:t>
                      </a:r>
                    </a:p>
                  </a:txBody>
                  <a:tcPr marL="68580" marR="68580" marT="0" marB="0"/>
                </a:tc>
                <a:tc>
                  <a:txBody>
                    <a:bodyPr/>
                    <a:lstStyle/>
                    <a:p>
                      <a:pPr algn="l">
                        <a:spcAft>
                          <a:spcPts val="0"/>
                        </a:spcAft>
                      </a:pPr>
                      <a:r>
                        <a:rPr lang="en-GB" sz="1600" dirty="0">
                          <a:effectLst/>
                          <a:latin typeface="Arial" panose="020B0604020202020204" pitchFamily="34" charset="0"/>
                          <a:ea typeface="Calibri"/>
                          <a:cs typeface="Arial" panose="020B0604020202020204" pitchFamily="34" charset="0"/>
                        </a:rPr>
                        <a:t>n/a</a:t>
                      </a:r>
                    </a:p>
                  </a:txBody>
                  <a:tcPr marL="68580" marR="68580" marT="0" marB="0"/>
                </a:tc>
                <a:tc>
                  <a:txBody>
                    <a:bodyPr/>
                    <a:lstStyle/>
                    <a:p>
                      <a:pPr algn="l">
                        <a:spcAft>
                          <a:spcPts val="0"/>
                        </a:spcAft>
                      </a:pPr>
                      <a:r>
                        <a:rPr lang="en-GB" sz="1600" dirty="0">
                          <a:effectLst/>
                          <a:latin typeface="Arial" panose="020B0604020202020204" pitchFamily="34" charset="0"/>
                          <a:ea typeface="Calibri"/>
                          <a:cs typeface="Arial" panose="020B0604020202020204" pitchFamily="34" charset="0"/>
                        </a:rPr>
                        <a:t>£tbc</a:t>
                      </a:r>
                    </a:p>
                  </a:txBody>
                  <a:tcPr marL="68580" marR="68580" marT="0" marB="0"/>
                </a:tc>
              </a:tr>
              <a:tr h="370840">
                <a:tc>
                  <a:txBody>
                    <a:bodyPr/>
                    <a:lstStyle/>
                    <a:p>
                      <a:pPr algn="l">
                        <a:spcAft>
                          <a:spcPts val="0"/>
                        </a:spcAft>
                      </a:pPr>
                      <a:r>
                        <a:rPr lang="en-GB" sz="1600" dirty="0">
                          <a:effectLst/>
                          <a:latin typeface="Arial" panose="020B0604020202020204" pitchFamily="34" charset="0"/>
                          <a:ea typeface="Calibri"/>
                          <a:cs typeface="Arial" panose="020B0604020202020204" pitchFamily="34" charset="0"/>
                        </a:rPr>
                        <a:t>Quality – Ofsted</a:t>
                      </a:r>
                    </a:p>
                  </a:txBody>
                  <a:tcPr marL="68580" marR="68580" marT="0" marB="0"/>
                </a:tc>
                <a:tc>
                  <a:txBody>
                    <a:bodyPr/>
                    <a:lstStyle/>
                    <a:p>
                      <a:pPr algn="l">
                        <a:spcAft>
                          <a:spcPts val="0"/>
                        </a:spcAft>
                      </a:pPr>
                      <a:r>
                        <a:rPr lang="en-GB" sz="1600" dirty="0">
                          <a:effectLst/>
                          <a:latin typeface="Arial" panose="020B0604020202020204" pitchFamily="34" charset="0"/>
                          <a:ea typeface="Calibri"/>
                          <a:cs typeface="Arial" panose="020B0604020202020204" pitchFamily="34" charset="0"/>
                        </a:rPr>
                        <a:t>£0.05 per hour + £300 lump sum</a:t>
                      </a:r>
                    </a:p>
                  </a:txBody>
                  <a:tcPr marL="68580" marR="68580" marT="0" marB="0"/>
                </a:tc>
                <a:tc>
                  <a:txBody>
                    <a:bodyPr/>
                    <a:lstStyle/>
                    <a:p>
                      <a:pPr algn="l">
                        <a:spcAft>
                          <a:spcPts val="0"/>
                        </a:spcAft>
                      </a:pPr>
                      <a:r>
                        <a:rPr lang="en-GB" sz="1600" dirty="0">
                          <a:effectLst/>
                          <a:latin typeface="Arial" panose="020B0604020202020204" pitchFamily="34" charset="0"/>
                          <a:ea typeface="Calibri"/>
                          <a:cs typeface="Arial" panose="020B0604020202020204" pitchFamily="34" charset="0"/>
                        </a:rPr>
                        <a:t>No longer applicable</a:t>
                      </a:r>
                    </a:p>
                  </a:txBody>
                  <a:tcPr marL="68580" marR="68580" marT="0" marB="0"/>
                </a:tc>
              </a:tr>
              <a:tr h="370840">
                <a:tc>
                  <a:txBody>
                    <a:bodyPr/>
                    <a:lstStyle/>
                    <a:p>
                      <a:pPr algn="l">
                        <a:spcAft>
                          <a:spcPts val="0"/>
                        </a:spcAft>
                      </a:pPr>
                      <a:r>
                        <a:rPr lang="en-GB" sz="1600" dirty="0">
                          <a:effectLst/>
                          <a:latin typeface="Arial" panose="020B0604020202020204" pitchFamily="34" charset="0"/>
                          <a:ea typeface="Calibri"/>
                          <a:cs typeface="Arial" panose="020B0604020202020204" pitchFamily="34" charset="0"/>
                        </a:rPr>
                        <a:t>Flexibility</a:t>
                      </a:r>
                    </a:p>
                  </a:txBody>
                  <a:tcPr marL="68580" marR="68580" marT="0" marB="0"/>
                </a:tc>
                <a:tc>
                  <a:txBody>
                    <a:bodyPr/>
                    <a:lstStyle/>
                    <a:p>
                      <a:pPr algn="l">
                        <a:spcAft>
                          <a:spcPts val="0"/>
                        </a:spcAft>
                      </a:pPr>
                      <a:r>
                        <a:rPr lang="en-GB" sz="1600" dirty="0">
                          <a:effectLst/>
                          <a:latin typeface="Arial" panose="020B0604020202020204" pitchFamily="34" charset="0"/>
                          <a:ea typeface="Calibri"/>
                          <a:cs typeface="Arial" panose="020B0604020202020204" pitchFamily="34" charset="0"/>
                        </a:rPr>
                        <a:t>£0.05</a:t>
                      </a:r>
                    </a:p>
                  </a:txBody>
                  <a:tcPr marL="68580" marR="68580" marT="0" marB="0"/>
                </a:tc>
                <a:tc>
                  <a:txBody>
                    <a:bodyPr/>
                    <a:lstStyle/>
                    <a:p>
                      <a:pPr algn="l">
                        <a:spcAft>
                          <a:spcPts val="0"/>
                        </a:spcAft>
                      </a:pPr>
                      <a:r>
                        <a:rPr lang="en-GB" sz="1600" dirty="0">
                          <a:effectLst/>
                          <a:latin typeface="Arial" panose="020B0604020202020204" pitchFamily="34" charset="0"/>
                          <a:ea typeface="Calibri"/>
                          <a:cs typeface="Arial" panose="020B0604020202020204" pitchFamily="34" charset="0"/>
                        </a:rPr>
                        <a:t>No longer applicable</a:t>
                      </a:r>
                    </a:p>
                  </a:txBody>
                  <a:tcPr marL="68580" marR="68580" marT="0" marB="0"/>
                </a:tc>
              </a:tr>
            </a:tbl>
          </a:graphicData>
        </a:graphic>
      </p:graphicFrame>
      <p:sp>
        <p:nvSpPr>
          <p:cNvPr id="5" name="Rectangle 4"/>
          <p:cNvSpPr/>
          <p:nvPr/>
        </p:nvSpPr>
        <p:spPr>
          <a:xfrm>
            <a:off x="486467" y="1268760"/>
            <a:ext cx="7992888" cy="923330"/>
          </a:xfrm>
          <a:prstGeom prst="rect">
            <a:avLst/>
          </a:prstGeom>
        </p:spPr>
        <p:txBody>
          <a:bodyPr wrap="square">
            <a:spAutoFit/>
          </a:bodyPr>
          <a:lstStyle/>
          <a:p>
            <a:r>
              <a:rPr lang="en-GB" dirty="0">
                <a:latin typeface="Arial" panose="020B0604020202020204" pitchFamily="34" charset="0"/>
                <a:cs typeface="Arial" panose="020B0604020202020204" pitchFamily="34" charset="0"/>
              </a:rPr>
              <a:t>In the context of views expressed by providers in the Kent consultation, with effect from the 1 April 2017 </a:t>
            </a:r>
            <a:r>
              <a:rPr lang="en-GB" dirty="0" smtClean="0">
                <a:latin typeface="Arial" panose="020B0604020202020204" pitchFamily="34" charset="0"/>
                <a:cs typeface="Arial" panose="020B0604020202020204" pitchFamily="34" charset="0"/>
              </a:rPr>
              <a:t>KCC has agreed to </a:t>
            </a:r>
            <a:r>
              <a:rPr lang="en-GB" dirty="0">
                <a:latin typeface="Arial" panose="020B0604020202020204" pitchFamily="34" charset="0"/>
                <a:cs typeface="Arial" panose="020B0604020202020204" pitchFamily="34" charset="0"/>
              </a:rPr>
              <a:t>make the following changes to the Early Years Funding Formula for all providers:</a:t>
            </a:r>
          </a:p>
        </p:txBody>
      </p:sp>
    </p:spTree>
    <p:extLst>
      <p:ext uri="{BB962C8B-B14F-4D97-AF65-F5344CB8AC3E}">
        <p14:creationId xmlns:p14="http://schemas.microsoft.com/office/powerpoint/2010/main" val="10838055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39"/>
            <a:ext cx="8229600" cy="1143000"/>
          </a:xfrm>
        </p:spPr>
        <p:txBody>
          <a:bodyPr/>
          <a:lstStyle/>
          <a:p>
            <a:r>
              <a:rPr lang="en-GB" dirty="0"/>
              <a:t>Early Years Funding in Kent </a:t>
            </a:r>
          </a:p>
        </p:txBody>
      </p:sp>
      <p:sp>
        <p:nvSpPr>
          <p:cNvPr id="6" name="TextBox 5"/>
          <p:cNvSpPr txBox="1"/>
          <p:nvPr/>
        </p:nvSpPr>
        <p:spPr>
          <a:xfrm>
            <a:off x="395536" y="1052736"/>
            <a:ext cx="8640960" cy="5262979"/>
          </a:xfrm>
          <a:prstGeom prst="rect">
            <a:avLst/>
          </a:prstGeom>
          <a:noFill/>
        </p:spPr>
        <p:txBody>
          <a:bodyPr wrap="square" rtlCol="0">
            <a:spAutoFit/>
          </a:bodyPr>
          <a:lstStyle/>
          <a:p>
            <a:r>
              <a:rPr lang="en-GB" sz="2400" u="sng" dirty="0">
                <a:latin typeface="Arial" panose="020B0604020202020204" pitchFamily="34" charset="0"/>
                <a:cs typeface="Arial" panose="020B0604020202020204" pitchFamily="34" charset="0"/>
              </a:rPr>
              <a:t>Funding for 2 year olds</a:t>
            </a:r>
          </a:p>
          <a:p>
            <a:r>
              <a:rPr lang="en-GB" sz="2400" dirty="0">
                <a:latin typeface="Arial" panose="020B0604020202020204" pitchFamily="34" charset="0"/>
                <a:cs typeface="Arial" panose="020B0604020202020204" pitchFamily="34" charset="0"/>
              </a:rPr>
              <a:t>From 1 April 2017 </a:t>
            </a:r>
            <a:r>
              <a:rPr lang="en-GB" sz="2400" dirty="0" smtClean="0">
                <a:latin typeface="Arial" panose="020B0604020202020204" pitchFamily="34" charset="0"/>
                <a:cs typeface="Arial" panose="020B0604020202020204" pitchFamily="34" charset="0"/>
              </a:rPr>
              <a:t>an increase of 7p </a:t>
            </a:r>
            <a:r>
              <a:rPr lang="en-GB" sz="2400" dirty="0">
                <a:latin typeface="Arial" panose="020B0604020202020204" pitchFamily="34" charset="0"/>
                <a:cs typeface="Arial" panose="020B0604020202020204" pitchFamily="34" charset="0"/>
              </a:rPr>
              <a:t>from £4.95 to £5.02 per </a:t>
            </a:r>
            <a:r>
              <a:rPr lang="en-GB" sz="2400" dirty="0" smtClean="0">
                <a:latin typeface="Arial" panose="020B0604020202020204" pitchFamily="34" charset="0"/>
                <a:cs typeface="Arial" panose="020B0604020202020204" pitchFamily="34" charset="0"/>
              </a:rPr>
              <a:t>hour  </a:t>
            </a:r>
          </a:p>
          <a:p>
            <a:endParaRPr lang="en-GB" sz="2400" dirty="0">
              <a:latin typeface="Arial" panose="020B0604020202020204" pitchFamily="34" charset="0"/>
              <a:cs typeface="Arial" panose="020B0604020202020204" pitchFamily="34" charset="0"/>
            </a:endParaRPr>
          </a:p>
          <a:p>
            <a:r>
              <a:rPr lang="en-GB" sz="2400" u="sng" dirty="0" smtClean="0">
                <a:latin typeface="Arial" panose="020B0604020202020204" pitchFamily="34" charset="0"/>
                <a:cs typeface="Arial" panose="020B0604020202020204" pitchFamily="34" charset="0"/>
              </a:rPr>
              <a:t>Communication </a:t>
            </a:r>
            <a:r>
              <a:rPr lang="en-GB" sz="2400" u="sng" dirty="0">
                <a:latin typeface="Arial" panose="020B0604020202020204" pitchFamily="34" charset="0"/>
                <a:cs typeface="Arial" panose="020B0604020202020204" pitchFamily="34" charset="0"/>
              </a:rPr>
              <a:t>of individual funding rates</a:t>
            </a:r>
          </a:p>
          <a:p>
            <a:r>
              <a:rPr lang="en-GB" sz="2400" dirty="0" smtClean="0">
                <a:latin typeface="Arial" panose="020B0604020202020204" pitchFamily="34" charset="0"/>
                <a:cs typeface="Arial" panose="020B0604020202020204" pitchFamily="34" charset="0"/>
              </a:rPr>
              <a:t>Each </a:t>
            </a:r>
            <a:r>
              <a:rPr lang="en-GB" sz="2400" dirty="0">
                <a:latin typeface="Arial" panose="020B0604020202020204" pitchFamily="34" charset="0"/>
                <a:cs typeface="Arial" panose="020B0604020202020204" pitchFamily="34" charset="0"/>
              </a:rPr>
              <a:t>provider </a:t>
            </a:r>
            <a:r>
              <a:rPr lang="en-GB" sz="2400" dirty="0" smtClean="0">
                <a:latin typeface="Arial" panose="020B0604020202020204" pitchFamily="34" charset="0"/>
                <a:cs typeface="Arial" panose="020B0604020202020204" pitchFamily="34" charset="0"/>
              </a:rPr>
              <a:t>has been sent a letter </a:t>
            </a:r>
            <a:r>
              <a:rPr lang="en-GB" sz="2400" dirty="0">
                <a:latin typeface="Arial" panose="020B0604020202020204" pitchFamily="34" charset="0"/>
                <a:cs typeface="Arial" panose="020B0604020202020204" pitchFamily="34" charset="0"/>
              </a:rPr>
              <a:t>informing them of their individual funding rate for </a:t>
            </a:r>
            <a:r>
              <a:rPr lang="en-GB" sz="2400" dirty="0" smtClean="0">
                <a:latin typeface="Arial" panose="020B0604020202020204" pitchFamily="34" charset="0"/>
                <a:cs typeface="Arial" panose="020B0604020202020204" pitchFamily="34" charset="0"/>
              </a:rPr>
              <a:t>2017-18</a:t>
            </a:r>
            <a:endParaRPr lang="en-GB" sz="2400" dirty="0">
              <a:latin typeface="Arial" panose="020B0604020202020204" pitchFamily="34" charset="0"/>
              <a:cs typeface="Arial" panose="020B0604020202020204" pitchFamily="34" charset="0"/>
            </a:endParaRPr>
          </a:p>
          <a:p>
            <a:endParaRPr lang="en-GB" sz="2400" u="sng" dirty="0" smtClean="0">
              <a:latin typeface="Arial" panose="020B0604020202020204" pitchFamily="34" charset="0"/>
              <a:cs typeface="Arial" panose="020B0604020202020204" pitchFamily="34" charset="0"/>
            </a:endParaRPr>
          </a:p>
          <a:p>
            <a:r>
              <a:rPr lang="en-GB" sz="2400" u="sng" dirty="0" smtClean="0">
                <a:latin typeface="Arial" panose="020B0604020202020204" pitchFamily="34" charset="0"/>
                <a:cs typeface="Arial" panose="020B0604020202020204" pitchFamily="34" charset="0"/>
              </a:rPr>
              <a:t>Future </a:t>
            </a:r>
            <a:r>
              <a:rPr lang="en-GB" sz="2400" u="sng" dirty="0">
                <a:latin typeface="Arial" panose="020B0604020202020204" pitchFamily="34" charset="0"/>
                <a:cs typeface="Arial" panose="020B0604020202020204" pitchFamily="34" charset="0"/>
              </a:rPr>
              <a:t>intentions</a:t>
            </a:r>
          </a:p>
          <a:p>
            <a:r>
              <a:rPr lang="en-GB" sz="2400" dirty="0">
                <a:latin typeface="Arial" panose="020B0604020202020204" pitchFamily="34" charset="0"/>
                <a:cs typeface="Arial" panose="020B0604020202020204" pitchFamily="34" charset="0"/>
              </a:rPr>
              <a:t>It is our intention to further increase the Base Rate in the future as affordability allows.  We anticipate that this will be possible from the growth in the take up of the 30 Hours. The amount of the increase and the timing of the increase will depend on the level of take up </a:t>
            </a:r>
          </a:p>
        </p:txBody>
      </p:sp>
    </p:spTree>
    <p:extLst>
      <p:ext uri="{BB962C8B-B14F-4D97-AF65-F5344CB8AC3E}">
        <p14:creationId xmlns:p14="http://schemas.microsoft.com/office/powerpoint/2010/main" val="41750825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591"/>
            <a:ext cx="8229600" cy="1143000"/>
          </a:xfrm>
        </p:spPr>
        <p:txBody>
          <a:bodyPr/>
          <a:lstStyle/>
          <a:p>
            <a:r>
              <a:rPr lang="en-GB" dirty="0" smtClean="0"/>
              <a:t>Model Provider Agreement  </a:t>
            </a:r>
            <a:endParaRPr lang="en-GB" dirty="0"/>
          </a:p>
        </p:txBody>
      </p:sp>
      <p:sp>
        <p:nvSpPr>
          <p:cNvPr id="3" name="Content Placeholder 2"/>
          <p:cNvSpPr>
            <a:spLocks noGrp="1"/>
          </p:cNvSpPr>
          <p:nvPr>
            <p:ph idx="1"/>
          </p:nvPr>
        </p:nvSpPr>
        <p:spPr>
          <a:xfrm>
            <a:off x="323528" y="980728"/>
            <a:ext cx="8373616" cy="5112568"/>
          </a:xfrm>
        </p:spPr>
        <p:txBody>
          <a:bodyPr>
            <a:normAutofit lnSpcReduction="10000"/>
          </a:bodyPr>
          <a:lstStyle/>
          <a:p>
            <a:r>
              <a:rPr lang="en-GB" sz="2800" dirty="0" smtClean="0"/>
              <a:t>Can be implemented from April or from </a:t>
            </a:r>
            <a:r>
              <a:rPr lang="en-GB" sz="2800" dirty="0"/>
              <a:t>September</a:t>
            </a:r>
            <a:endParaRPr lang="en-GB" sz="2800" dirty="0" smtClean="0"/>
          </a:p>
          <a:p>
            <a:r>
              <a:rPr lang="en-GB" sz="2800" dirty="0" smtClean="0"/>
              <a:t>Not too prescriptive as DfE trying </a:t>
            </a:r>
            <a:r>
              <a:rPr lang="en-GB" sz="2800" dirty="0"/>
              <a:t>to meet the needs of both providers and local </a:t>
            </a:r>
            <a:r>
              <a:rPr lang="en-GB" sz="2800" dirty="0" smtClean="0"/>
              <a:t>authorities</a:t>
            </a:r>
          </a:p>
          <a:p>
            <a:r>
              <a:rPr lang="en-GB" sz="2800" dirty="0" smtClean="0"/>
              <a:t>Operational </a:t>
            </a:r>
            <a:r>
              <a:rPr lang="en-GB" sz="2800" dirty="0"/>
              <a:t>guidance </a:t>
            </a:r>
            <a:r>
              <a:rPr lang="en-GB" sz="2800" dirty="0" smtClean="0"/>
              <a:t>will be published ‘in due course’  which </a:t>
            </a:r>
            <a:r>
              <a:rPr lang="en-GB" sz="2800" dirty="0"/>
              <a:t>will be more </a:t>
            </a:r>
            <a:r>
              <a:rPr lang="en-GB" sz="2800" dirty="0" smtClean="0"/>
              <a:t>explicit (We have been asked to continue </a:t>
            </a:r>
            <a:r>
              <a:rPr lang="en-GB" sz="2800" dirty="0"/>
              <a:t>to attend the ‘</a:t>
            </a:r>
            <a:r>
              <a:rPr lang="en-GB" sz="2800" dirty="0" smtClean="0"/>
              <a:t>Expert’ Group) </a:t>
            </a:r>
          </a:p>
          <a:p>
            <a:r>
              <a:rPr lang="en-GB" sz="2800" dirty="0" smtClean="0"/>
              <a:t>We are currently working on the local (Kent) elements of the Model Agreement (including seeking provider views), to be complete late April/early May   </a:t>
            </a:r>
          </a:p>
          <a:p>
            <a:endParaRPr lang="en-GB" dirty="0"/>
          </a:p>
        </p:txBody>
      </p:sp>
    </p:spTree>
    <p:extLst>
      <p:ext uri="{BB962C8B-B14F-4D97-AF65-F5344CB8AC3E}">
        <p14:creationId xmlns:p14="http://schemas.microsoft.com/office/powerpoint/2010/main" val="14791031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30 Hours of Free Childcare</a:t>
            </a:r>
            <a:br>
              <a:rPr lang="en-GB" dirty="0" smtClean="0"/>
            </a:br>
            <a:r>
              <a:rPr lang="en-GB" dirty="0" smtClean="0"/>
              <a:t>The scale of the challenge in Kent  </a:t>
            </a:r>
            <a:endParaRPr lang="en-GB" dirty="0"/>
          </a:p>
        </p:txBody>
      </p:sp>
      <p:sp>
        <p:nvSpPr>
          <p:cNvPr id="3" name="Content Placeholder 2"/>
          <p:cNvSpPr>
            <a:spLocks noGrp="1"/>
          </p:cNvSpPr>
          <p:nvPr>
            <p:ph idx="1"/>
          </p:nvPr>
        </p:nvSpPr>
        <p:spPr>
          <a:xfrm>
            <a:off x="457200" y="1628800"/>
            <a:ext cx="8363272" cy="4497363"/>
          </a:xfrm>
        </p:spPr>
        <p:txBody>
          <a:bodyPr>
            <a:normAutofit/>
          </a:bodyPr>
          <a:lstStyle/>
          <a:p>
            <a:pPr marL="0" indent="0">
              <a:buNone/>
            </a:pPr>
            <a:r>
              <a:rPr lang="en-GB" dirty="0" smtClean="0"/>
              <a:t>Predicted take up of 15 Hours by three/four year olds  </a:t>
            </a:r>
          </a:p>
          <a:p>
            <a:pPr marL="0" indent="0">
              <a:buNone/>
            </a:pPr>
            <a:r>
              <a:rPr lang="en-GB" b="1" dirty="0" smtClean="0"/>
              <a:t>Autumn </a:t>
            </a:r>
            <a:r>
              <a:rPr lang="en-GB" b="1" dirty="0"/>
              <a:t>2017 		</a:t>
            </a:r>
            <a:r>
              <a:rPr lang="en-GB" dirty="0" smtClean="0"/>
              <a:t>18,723</a:t>
            </a:r>
            <a:endParaRPr lang="en-GB" dirty="0"/>
          </a:p>
          <a:p>
            <a:pPr marL="0" indent="0">
              <a:buNone/>
            </a:pPr>
            <a:r>
              <a:rPr lang="en-GB" b="1" dirty="0"/>
              <a:t>Spring 2018 		</a:t>
            </a:r>
            <a:r>
              <a:rPr lang="en-GB" dirty="0"/>
              <a:t>24,828 </a:t>
            </a:r>
            <a:endParaRPr lang="en-GB" dirty="0" smtClean="0"/>
          </a:p>
          <a:p>
            <a:pPr marL="0" indent="0">
              <a:buNone/>
            </a:pPr>
            <a:r>
              <a:rPr lang="en-GB" b="1" dirty="0" smtClean="0"/>
              <a:t>Summer </a:t>
            </a:r>
            <a:r>
              <a:rPr lang="en-GB" b="1" dirty="0"/>
              <a:t>2018 		</a:t>
            </a:r>
            <a:r>
              <a:rPr lang="en-GB" dirty="0" smtClean="0"/>
              <a:t>29,509</a:t>
            </a:r>
            <a:endParaRPr lang="en-GB" dirty="0"/>
          </a:p>
          <a:p>
            <a:pPr marL="0" indent="0">
              <a:buNone/>
            </a:pPr>
            <a:endParaRPr lang="en-GB" dirty="0"/>
          </a:p>
          <a:p>
            <a:pPr marL="0" indent="0">
              <a:buNone/>
            </a:pPr>
            <a:r>
              <a:rPr lang="en-GB" sz="2800" dirty="0" smtClean="0"/>
              <a:t>Estimated </a:t>
            </a:r>
            <a:r>
              <a:rPr lang="en-GB" sz="2800" dirty="0"/>
              <a:t>eligibility for 30 hours </a:t>
            </a:r>
            <a:r>
              <a:rPr lang="en-GB" sz="2800" dirty="0" smtClean="0"/>
              <a:t>of Free Childcare </a:t>
            </a:r>
            <a:endParaRPr lang="en-GB" sz="2800" dirty="0"/>
          </a:p>
          <a:p>
            <a:pPr marL="0" indent="0">
              <a:buNone/>
            </a:pPr>
            <a:r>
              <a:rPr lang="en-GB" b="1" dirty="0" smtClean="0"/>
              <a:t>Autumn </a:t>
            </a:r>
            <a:r>
              <a:rPr lang="en-GB" b="1" dirty="0"/>
              <a:t>2017 	</a:t>
            </a:r>
            <a:r>
              <a:rPr lang="en-GB" b="1" dirty="0" smtClean="0"/>
              <a:t>	</a:t>
            </a:r>
            <a:r>
              <a:rPr lang="en-GB" dirty="0" smtClean="0"/>
              <a:t>11,404 </a:t>
            </a:r>
            <a:r>
              <a:rPr lang="en-GB" dirty="0"/>
              <a:t>children </a:t>
            </a:r>
          </a:p>
          <a:p>
            <a:pPr marL="0" indent="0">
              <a:buNone/>
            </a:pPr>
            <a:r>
              <a:rPr lang="en-GB" b="1" dirty="0"/>
              <a:t>Spring 2018  </a:t>
            </a:r>
            <a:r>
              <a:rPr lang="en-GB" dirty="0"/>
              <a:t> 	</a:t>
            </a:r>
            <a:r>
              <a:rPr lang="en-GB" dirty="0" smtClean="0"/>
              <a:t>	15,128 </a:t>
            </a:r>
            <a:r>
              <a:rPr lang="en-GB" dirty="0"/>
              <a:t>children </a:t>
            </a:r>
          </a:p>
          <a:p>
            <a:pPr marL="0" indent="0">
              <a:buNone/>
            </a:pPr>
            <a:r>
              <a:rPr lang="en-GB" b="1" dirty="0"/>
              <a:t>Summer 2018 </a:t>
            </a:r>
            <a:r>
              <a:rPr lang="en-GB" dirty="0"/>
              <a:t> 	</a:t>
            </a:r>
            <a:r>
              <a:rPr lang="en-GB" dirty="0" smtClean="0"/>
              <a:t>	17,983 </a:t>
            </a:r>
            <a:r>
              <a:rPr lang="en-GB" dirty="0"/>
              <a:t>children </a:t>
            </a:r>
          </a:p>
          <a:p>
            <a:endParaRPr lang="en-GB" dirty="0"/>
          </a:p>
        </p:txBody>
      </p:sp>
    </p:spTree>
    <p:extLst>
      <p:ext uri="{BB962C8B-B14F-4D97-AF65-F5344CB8AC3E}">
        <p14:creationId xmlns:p14="http://schemas.microsoft.com/office/powerpoint/2010/main" val="608131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1008063"/>
            <a:ext cx="8218487" cy="484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4" y="0"/>
            <a:ext cx="8285163"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8251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p:cNvSpPr txBox="1"/>
          <p:nvPr/>
        </p:nvSpPr>
        <p:spPr>
          <a:xfrm>
            <a:off x="276001" y="341370"/>
            <a:ext cx="8536478" cy="465492"/>
          </a:xfrm>
          <a:prstGeom prst="rect">
            <a:avLst/>
          </a:prstGeom>
          <a:solidFill>
            <a:sysClr val="window" lastClr="FFFFFF"/>
          </a:solidFill>
          <a:ln w="9525" cmpd="sng">
            <a:solidFill>
              <a:sysClr val="window" lastClr="FFFFFF">
                <a:shade val="50000"/>
              </a:sysClr>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GB" sz="2400" kern="0" dirty="0">
                <a:solidFill>
                  <a:schemeClr val="tx1"/>
                </a:solidFill>
                <a:latin typeface="Arial" panose="020B0604020202020204" pitchFamily="34" charset="0"/>
                <a:cs typeface="Arial" panose="020B0604020202020204" pitchFamily="34" charset="0"/>
              </a:rPr>
              <a:t>30 HOURS OF FREE CHILDCARE - KEY PRINCIPLES </a:t>
            </a:r>
          </a:p>
        </p:txBody>
      </p:sp>
      <p:sp>
        <p:nvSpPr>
          <p:cNvPr id="5" name="Freeform 4"/>
          <p:cNvSpPr/>
          <p:nvPr/>
        </p:nvSpPr>
        <p:spPr>
          <a:xfrm>
            <a:off x="179512" y="956172"/>
            <a:ext cx="2160240" cy="3984996"/>
          </a:xfrm>
          <a:custGeom>
            <a:avLst/>
            <a:gdLst>
              <a:gd name="connsiteX0" fmla="*/ 0 w 4248402"/>
              <a:gd name="connsiteY0" fmla="*/ 0 h 5817129"/>
              <a:gd name="connsiteX1" fmla="*/ 4248402 w 4248402"/>
              <a:gd name="connsiteY1" fmla="*/ 0 h 5817129"/>
              <a:gd name="connsiteX2" fmla="*/ 4248402 w 4248402"/>
              <a:gd name="connsiteY2" fmla="*/ 5817129 h 5817129"/>
              <a:gd name="connsiteX3" fmla="*/ 0 w 4248402"/>
              <a:gd name="connsiteY3" fmla="*/ 5817129 h 5817129"/>
              <a:gd name="connsiteX4" fmla="*/ 0 w 4248402"/>
              <a:gd name="connsiteY4" fmla="*/ 0 h 5817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8402" h="5817129">
                <a:moveTo>
                  <a:pt x="0" y="0"/>
                </a:moveTo>
                <a:lnTo>
                  <a:pt x="4248402" y="0"/>
                </a:lnTo>
                <a:lnTo>
                  <a:pt x="4248402" y="5817129"/>
                </a:lnTo>
                <a:lnTo>
                  <a:pt x="0" y="5817129"/>
                </a:lnTo>
                <a:lnTo>
                  <a:pt x="0" y="0"/>
                </a:lnTo>
                <a:close/>
              </a:path>
            </a:pathLst>
          </a:custGeom>
          <a:solidFill>
            <a:sysClr val="window" lastClr="FFFFFF"/>
          </a:solidFill>
          <a:ln w="25400" cap="flat" cmpd="sng" algn="ctr">
            <a:solidFill>
              <a:sysClr val="windowText" lastClr="000000"/>
            </a:solidFill>
            <a:prstDash val="solid"/>
          </a:ln>
          <a:effectLst/>
        </p:spPr>
        <p:txBody>
          <a:bodyPr spcFirstLastPara="0" vert="horz" wrap="square" lIns="247650" tIns="247650" rIns="247650" bIns="247650"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2889250">
              <a:lnSpc>
                <a:spcPct val="90000"/>
              </a:lnSpc>
              <a:spcAft>
                <a:spcPct val="35000"/>
              </a:spcAft>
              <a:defRPr/>
            </a:pPr>
            <a:endParaRPr lang="en-GB" sz="2400" kern="0" dirty="0">
              <a:solidFill>
                <a:sysClr val="windowText" lastClr="000000"/>
              </a:solidFill>
            </a:endParaRPr>
          </a:p>
          <a:p>
            <a:pPr algn="ctr" defTabSz="2889250">
              <a:lnSpc>
                <a:spcPct val="90000"/>
              </a:lnSpc>
              <a:spcAft>
                <a:spcPct val="35000"/>
              </a:spcAft>
              <a:defRPr/>
            </a:pPr>
            <a:r>
              <a:rPr lang="en-GB" sz="1200" b="1" kern="0" dirty="0">
                <a:solidFill>
                  <a:sysClr val="windowText" lastClr="000000"/>
                </a:solidFill>
                <a:latin typeface="Arial" panose="020B0604020202020204" pitchFamily="34" charset="0"/>
                <a:cs typeface="Arial" panose="020B0604020202020204" pitchFamily="34" charset="0"/>
              </a:rPr>
              <a:t>The Child </a:t>
            </a:r>
          </a:p>
          <a:p>
            <a:pPr marL="171450" indent="-171450" defTabSz="2889250">
              <a:lnSpc>
                <a:spcPct val="90000"/>
              </a:lnSpc>
              <a:spcAft>
                <a:spcPct val="35000"/>
              </a:spcAft>
              <a:buFont typeface="Arial" panose="020B0604020202020204" pitchFamily="34" charset="0"/>
              <a:buChar char="•"/>
              <a:defRPr/>
            </a:pPr>
            <a:r>
              <a:rPr lang="en-GB" sz="1400" kern="0" dirty="0">
                <a:solidFill>
                  <a:sysClr val="windowText" lastClr="000000"/>
                </a:solidFill>
                <a:latin typeface="Arial" panose="020B0604020202020204" pitchFamily="34" charset="0"/>
                <a:cs typeface="Arial" panose="020B0604020202020204" pitchFamily="34" charset="0"/>
              </a:rPr>
              <a:t>The child's welfare and well-being are paramount with their differences being welcomed and valued</a:t>
            </a:r>
          </a:p>
          <a:p>
            <a:pPr marL="171450" indent="-171450" defTabSz="2889250">
              <a:lnSpc>
                <a:spcPct val="90000"/>
              </a:lnSpc>
              <a:spcAft>
                <a:spcPct val="35000"/>
              </a:spcAft>
              <a:buFont typeface="Arial" panose="020B0604020202020204" pitchFamily="34" charset="0"/>
              <a:buChar char="•"/>
              <a:defRPr/>
            </a:pPr>
            <a:r>
              <a:rPr lang="en-GB" sz="1400" kern="0" dirty="0">
                <a:solidFill>
                  <a:sysClr val="windowText" lastClr="000000"/>
                </a:solidFill>
                <a:latin typeface="Arial" panose="020B0604020202020204" pitchFamily="34" charset="0"/>
                <a:cs typeface="Arial" panose="020B0604020202020204" pitchFamily="34" charset="0"/>
              </a:rPr>
              <a:t>All eligible children should be able to access 30 Hours in quality Early Years provision</a:t>
            </a:r>
          </a:p>
          <a:p>
            <a:pPr marL="171450" indent="-171450" defTabSz="2889250">
              <a:lnSpc>
                <a:spcPct val="90000"/>
              </a:lnSpc>
              <a:spcAft>
                <a:spcPct val="35000"/>
              </a:spcAft>
              <a:buFont typeface="Arial" panose="020B0604020202020204" pitchFamily="34" charset="0"/>
              <a:buChar char="•"/>
              <a:defRPr/>
            </a:pPr>
            <a:r>
              <a:rPr lang="en-GB" sz="1400" kern="0" dirty="0">
                <a:solidFill>
                  <a:sysClr val="windowText" lastClr="000000"/>
                </a:solidFill>
                <a:latin typeface="Arial" panose="020B0604020202020204" pitchFamily="34" charset="0"/>
                <a:cs typeface="Arial" panose="020B0604020202020204" pitchFamily="34" charset="0"/>
              </a:rPr>
              <a:t>The needs of children not eligible for 30 Hours should not be compromised</a:t>
            </a:r>
          </a:p>
          <a:p>
            <a:pPr marL="342900" indent="-342900" algn="ctr" defTabSz="2889250">
              <a:lnSpc>
                <a:spcPct val="90000"/>
              </a:lnSpc>
              <a:spcAft>
                <a:spcPct val="35000"/>
              </a:spcAft>
              <a:buFont typeface="Arial" panose="020B0604020202020204" pitchFamily="34" charset="0"/>
              <a:buChar char="•"/>
              <a:defRPr/>
            </a:pPr>
            <a:endParaRPr lang="en-GB" sz="2400" kern="0" dirty="0">
              <a:solidFill>
                <a:sysClr val="windowText" lastClr="000000"/>
              </a:solidFill>
            </a:endParaRPr>
          </a:p>
        </p:txBody>
      </p:sp>
      <p:sp>
        <p:nvSpPr>
          <p:cNvPr id="6" name="Freeform 5"/>
          <p:cNvSpPr/>
          <p:nvPr/>
        </p:nvSpPr>
        <p:spPr>
          <a:xfrm>
            <a:off x="7004908" y="1077414"/>
            <a:ext cx="2031588" cy="3719738"/>
          </a:xfrm>
          <a:custGeom>
            <a:avLst/>
            <a:gdLst>
              <a:gd name="connsiteX0" fmla="*/ 0 w 3892273"/>
              <a:gd name="connsiteY0" fmla="*/ 0 h 5761116"/>
              <a:gd name="connsiteX1" fmla="*/ 3892273 w 3892273"/>
              <a:gd name="connsiteY1" fmla="*/ 0 h 5761116"/>
              <a:gd name="connsiteX2" fmla="*/ 3892273 w 3892273"/>
              <a:gd name="connsiteY2" fmla="*/ 5761116 h 5761116"/>
              <a:gd name="connsiteX3" fmla="*/ 0 w 3892273"/>
              <a:gd name="connsiteY3" fmla="*/ 5761116 h 5761116"/>
              <a:gd name="connsiteX4" fmla="*/ 0 w 3892273"/>
              <a:gd name="connsiteY4" fmla="*/ 0 h 5761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273" h="5761116">
                <a:moveTo>
                  <a:pt x="0" y="0"/>
                </a:moveTo>
                <a:lnTo>
                  <a:pt x="3892273" y="0"/>
                </a:lnTo>
                <a:lnTo>
                  <a:pt x="3892273" y="5761116"/>
                </a:lnTo>
                <a:lnTo>
                  <a:pt x="0" y="5761116"/>
                </a:lnTo>
                <a:lnTo>
                  <a:pt x="0" y="0"/>
                </a:lnTo>
                <a:close/>
              </a:path>
            </a:pathLst>
          </a:custGeom>
          <a:solidFill>
            <a:sysClr val="window" lastClr="FFFFFF"/>
          </a:solidFill>
          <a:ln w="25400" cap="flat" cmpd="sng" algn="ctr">
            <a:solidFill>
              <a:sysClr val="windowText" lastClr="000000"/>
            </a:solidFill>
            <a:prstDash val="solid"/>
          </a:ln>
          <a:effectLst/>
        </p:spPr>
        <p:txBody>
          <a:bodyPr spcFirstLastPara="0" vert="horz" wrap="square" lIns="91440" tIns="91440" rIns="91440" bIns="91440"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066800">
              <a:lnSpc>
                <a:spcPct val="90000"/>
              </a:lnSpc>
              <a:spcAft>
                <a:spcPct val="35000"/>
              </a:spcAft>
              <a:defRPr/>
            </a:pPr>
            <a:endParaRPr lang="en-GB" sz="1600" b="1" kern="0" dirty="0">
              <a:solidFill>
                <a:sysClr val="windowText" lastClr="000000"/>
              </a:solidFill>
            </a:endParaRPr>
          </a:p>
          <a:p>
            <a:pPr algn="ctr" defTabSz="1066800">
              <a:lnSpc>
                <a:spcPct val="90000"/>
              </a:lnSpc>
              <a:spcAft>
                <a:spcPct val="35000"/>
              </a:spcAft>
              <a:defRPr/>
            </a:pPr>
            <a:endParaRPr lang="en-GB" sz="1600" b="1" kern="0" dirty="0">
              <a:solidFill>
                <a:sysClr val="windowText" lastClr="000000"/>
              </a:solidFill>
            </a:endParaRPr>
          </a:p>
          <a:p>
            <a:pPr algn="ctr" defTabSz="1066800">
              <a:lnSpc>
                <a:spcPct val="90000"/>
              </a:lnSpc>
              <a:spcAft>
                <a:spcPct val="35000"/>
              </a:spcAft>
              <a:defRPr/>
            </a:pPr>
            <a:endParaRPr lang="en-GB" sz="1400" b="1" kern="0" dirty="0" smtClean="0">
              <a:solidFill>
                <a:sysClr val="windowText" lastClr="000000"/>
              </a:solidFill>
            </a:endParaRPr>
          </a:p>
          <a:p>
            <a:pPr algn="ctr" defTabSz="1066800">
              <a:lnSpc>
                <a:spcPct val="90000"/>
              </a:lnSpc>
              <a:spcAft>
                <a:spcPct val="35000"/>
              </a:spcAft>
              <a:defRPr/>
            </a:pPr>
            <a:r>
              <a:rPr lang="en-GB" sz="1400" b="1" kern="0" dirty="0" smtClean="0">
                <a:solidFill>
                  <a:sysClr val="windowText" lastClr="000000"/>
                </a:solidFill>
                <a:latin typeface="Arial" panose="020B0604020202020204" pitchFamily="34" charset="0"/>
                <a:cs typeface="Arial" panose="020B0604020202020204" pitchFamily="34" charset="0"/>
              </a:rPr>
              <a:t>The </a:t>
            </a:r>
            <a:r>
              <a:rPr lang="en-GB" sz="1400" b="1" kern="0" dirty="0">
                <a:solidFill>
                  <a:sysClr val="windowText" lastClr="000000"/>
                </a:solidFill>
                <a:latin typeface="Arial" panose="020B0604020202020204" pitchFamily="34" charset="0"/>
                <a:cs typeface="Arial" panose="020B0604020202020204" pitchFamily="34" charset="0"/>
              </a:rPr>
              <a:t>Parent/Carer</a:t>
            </a:r>
          </a:p>
          <a:p>
            <a:pPr defTabSz="1066800">
              <a:lnSpc>
                <a:spcPct val="90000"/>
              </a:lnSpc>
              <a:spcAft>
                <a:spcPct val="35000"/>
              </a:spcAft>
              <a:defRPr/>
            </a:pPr>
            <a:r>
              <a:rPr lang="en-GB" sz="1400" kern="0" dirty="0">
                <a:solidFill>
                  <a:sysClr val="windowText" lastClr="000000"/>
                </a:solidFill>
                <a:latin typeface="Arial" panose="020B0604020202020204" pitchFamily="34" charset="0"/>
                <a:cs typeface="Arial" panose="020B0604020202020204" pitchFamily="34" charset="0"/>
              </a:rPr>
              <a:t>Parent/Carers should be empowered and supported to:</a:t>
            </a:r>
          </a:p>
          <a:p>
            <a:pPr marL="285750" indent="-285750" defTabSz="1066800">
              <a:lnSpc>
                <a:spcPct val="90000"/>
              </a:lnSpc>
              <a:spcAft>
                <a:spcPct val="35000"/>
              </a:spcAft>
              <a:buFont typeface="Arial" panose="020B0604020202020204" pitchFamily="34" charset="0"/>
              <a:buChar char="•"/>
              <a:defRPr/>
            </a:pPr>
            <a:r>
              <a:rPr lang="en-GB" sz="1400" kern="0" dirty="0">
                <a:solidFill>
                  <a:sysClr val="windowText" lastClr="000000"/>
                </a:solidFill>
                <a:latin typeface="Arial" panose="020B0604020202020204" pitchFamily="34" charset="0"/>
                <a:cs typeface="Arial" panose="020B0604020202020204" pitchFamily="34" charset="0"/>
              </a:rPr>
              <a:t>Have high </a:t>
            </a:r>
            <a:r>
              <a:rPr lang="en-GB" sz="1400" kern="0" dirty="0" smtClean="0">
                <a:solidFill>
                  <a:sysClr val="windowText" lastClr="000000"/>
                </a:solidFill>
                <a:latin typeface="Arial" panose="020B0604020202020204" pitchFamily="34" charset="0"/>
                <a:cs typeface="Arial" panose="020B0604020202020204" pitchFamily="34" charset="0"/>
              </a:rPr>
              <a:t>expectations </a:t>
            </a:r>
            <a:r>
              <a:rPr lang="en-GB" sz="1400" kern="0" dirty="0">
                <a:solidFill>
                  <a:sysClr val="windowText" lastClr="000000"/>
                </a:solidFill>
                <a:latin typeface="Arial" panose="020B0604020202020204" pitchFamily="34" charset="0"/>
                <a:cs typeface="Arial" panose="020B0604020202020204" pitchFamily="34" charset="0"/>
              </a:rPr>
              <a:t>for themselves and their families</a:t>
            </a:r>
          </a:p>
          <a:p>
            <a:pPr marL="285750" indent="-285750" defTabSz="1066800">
              <a:lnSpc>
                <a:spcPct val="90000"/>
              </a:lnSpc>
              <a:spcAft>
                <a:spcPct val="35000"/>
              </a:spcAft>
              <a:buFont typeface="Arial" panose="020B0604020202020204" pitchFamily="34" charset="0"/>
              <a:buChar char="•"/>
              <a:defRPr/>
            </a:pPr>
            <a:r>
              <a:rPr lang="en-GB" sz="1400" kern="0" dirty="0">
                <a:solidFill>
                  <a:sysClr val="windowText" lastClr="000000"/>
                </a:solidFill>
                <a:latin typeface="Arial" panose="020B0604020202020204" pitchFamily="34" charset="0"/>
                <a:cs typeface="Arial" panose="020B0604020202020204" pitchFamily="34" charset="0"/>
              </a:rPr>
              <a:t>Access quality childcare for their child(ren) that enables them to work</a:t>
            </a:r>
          </a:p>
          <a:p>
            <a:pPr marL="342900" indent="-342900" algn="ctr" defTabSz="1066800">
              <a:lnSpc>
                <a:spcPct val="90000"/>
              </a:lnSpc>
              <a:spcAft>
                <a:spcPct val="35000"/>
              </a:spcAft>
              <a:buFont typeface="Arial" panose="020B0604020202020204" pitchFamily="34" charset="0"/>
              <a:buChar char="•"/>
              <a:defRPr/>
            </a:pPr>
            <a:endParaRPr lang="en-GB" sz="2400" kern="0" dirty="0">
              <a:solidFill>
                <a:sysClr val="windowText" lastClr="000000"/>
              </a:solidFill>
            </a:endParaRPr>
          </a:p>
          <a:p>
            <a:pPr algn="ctr" defTabSz="1066800">
              <a:lnSpc>
                <a:spcPct val="90000"/>
              </a:lnSpc>
              <a:spcAft>
                <a:spcPct val="35000"/>
              </a:spcAft>
              <a:defRPr/>
            </a:pPr>
            <a:endParaRPr lang="en-GB" sz="2400" kern="0" dirty="0">
              <a:solidFill>
                <a:sysClr val="windowText" lastClr="000000"/>
              </a:solidFill>
            </a:endParaRPr>
          </a:p>
        </p:txBody>
      </p:sp>
      <p:sp>
        <p:nvSpPr>
          <p:cNvPr id="7" name="Freeform 6"/>
          <p:cNvSpPr/>
          <p:nvPr/>
        </p:nvSpPr>
        <p:spPr>
          <a:xfrm>
            <a:off x="2843809" y="4018701"/>
            <a:ext cx="3744416" cy="2218611"/>
          </a:xfrm>
          <a:custGeom>
            <a:avLst/>
            <a:gdLst>
              <a:gd name="connsiteX0" fmla="*/ 0 w 6115515"/>
              <a:gd name="connsiteY0" fmla="*/ 0 h 3724361"/>
              <a:gd name="connsiteX1" fmla="*/ 6115515 w 6115515"/>
              <a:gd name="connsiteY1" fmla="*/ 0 h 3724361"/>
              <a:gd name="connsiteX2" fmla="*/ 6115515 w 6115515"/>
              <a:gd name="connsiteY2" fmla="*/ 3724361 h 3724361"/>
              <a:gd name="connsiteX3" fmla="*/ 0 w 6115515"/>
              <a:gd name="connsiteY3" fmla="*/ 3724361 h 3724361"/>
              <a:gd name="connsiteX4" fmla="*/ 0 w 6115515"/>
              <a:gd name="connsiteY4" fmla="*/ 0 h 3724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5515" h="3724361">
                <a:moveTo>
                  <a:pt x="0" y="0"/>
                </a:moveTo>
                <a:lnTo>
                  <a:pt x="6115515" y="0"/>
                </a:lnTo>
                <a:lnTo>
                  <a:pt x="6115515" y="3724361"/>
                </a:lnTo>
                <a:lnTo>
                  <a:pt x="0" y="3724361"/>
                </a:lnTo>
                <a:lnTo>
                  <a:pt x="0" y="0"/>
                </a:lnTo>
                <a:close/>
              </a:path>
            </a:pathLst>
          </a:custGeom>
          <a:solidFill>
            <a:sysClr val="window" lastClr="FFFFFF"/>
          </a:solidFill>
          <a:ln w="25400" cap="flat" cmpd="sng" algn="ctr">
            <a:solidFill>
              <a:sysClr val="windowText" lastClr="000000"/>
            </a:solidFill>
            <a:prstDash val="solid"/>
          </a:ln>
          <a:effectLst/>
        </p:spPr>
        <p:txBody>
          <a:bodyPr spcFirstLastPara="0" vert="horz" wrap="square" lIns="247650" tIns="247650" rIns="247650" bIns="247650"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2889250">
              <a:lnSpc>
                <a:spcPct val="90000"/>
              </a:lnSpc>
              <a:spcAft>
                <a:spcPct val="35000"/>
              </a:spcAft>
              <a:defRPr/>
            </a:pPr>
            <a:r>
              <a:rPr lang="en-GB" sz="1400" b="1" kern="0" dirty="0">
                <a:solidFill>
                  <a:sysClr val="windowText" lastClr="000000"/>
                </a:solidFill>
                <a:latin typeface="Arial" panose="020B0604020202020204" pitchFamily="34" charset="0"/>
                <a:cs typeface="Arial" panose="020B0604020202020204" pitchFamily="34" charset="0"/>
              </a:rPr>
              <a:t>The Provider </a:t>
            </a:r>
          </a:p>
          <a:p>
            <a:pPr defTabSz="2889250">
              <a:lnSpc>
                <a:spcPct val="90000"/>
              </a:lnSpc>
              <a:spcAft>
                <a:spcPct val="35000"/>
              </a:spcAft>
              <a:defRPr/>
            </a:pPr>
            <a:r>
              <a:rPr lang="en-GB" sz="1400" kern="0" dirty="0">
                <a:solidFill>
                  <a:sysClr val="windowText" lastClr="000000"/>
                </a:solidFill>
                <a:latin typeface="Arial" panose="020B0604020202020204" pitchFamily="34" charset="0"/>
                <a:cs typeface="Arial" panose="020B0604020202020204" pitchFamily="34" charset="0"/>
              </a:rPr>
              <a:t>Providers should have available to them:</a:t>
            </a:r>
          </a:p>
          <a:p>
            <a:pPr marL="285750" indent="-285750" defTabSz="2889250">
              <a:lnSpc>
                <a:spcPct val="90000"/>
              </a:lnSpc>
              <a:spcAft>
                <a:spcPct val="35000"/>
              </a:spcAft>
              <a:buFont typeface="Arial" panose="020B0604020202020204" pitchFamily="34" charset="0"/>
              <a:buChar char="•"/>
              <a:defRPr/>
            </a:pPr>
            <a:r>
              <a:rPr lang="en-GB" sz="1400" kern="0" dirty="0">
                <a:solidFill>
                  <a:sysClr val="windowText" lastClr="000000"/>
                </a:solidFill>
                <a:latin typeface="Arial" panose="020B0604020202020204" pitchFamily="34" charset="0"/>
                <a:cs typeface="Arial" panose="020B0604020202020204" pitchFamily="34" charset="0"/>
              </a:rPr>
              <a:t> Timely accurate information about 30 Hours </a:t>
            </a:r>
          </a:p>
          <a:p>
            <a:pPr marL="285750" indent="-285750" defTabSz="2889250">
              <a:lnSpc>
                <a:spcPct val="90000"/>
              </a:lnSpc>
              <a:spcAft>
                <a:spcPct val="35000"/>
              </a:spcAft>
              <a:buFont typeface="Arial" panose="020B0604020202020204" pitchFamily="34" charset="0"/>
              <a:buChar char="•"/>
              <a:defRPr/>
            </a:pPr>
            <a:r>
              <a:rPr lang="en-GB" sz="1400" kern="0" dirty="0">
                <a:solidFill>
                  <a:sysClr val="windowText" lastClr="000000"/>
                </a:solidFill>
                <a:latin typeface="Arial" panose="020B0604020202020204" pitchFamily="34" charset="0"/>
                <a:cs typeface="Arial" panose="020B0604020202020204" pitchFamily="34" charset="0"/>
              </a:rPr>
              <a:t>Services that support sustainability and high quality, inclusive childcare</a:t>
            </a:r>
          </a:p>
          <a:p>
            <a:pPr marL="285750" indent="-285750" defTabSz="2889250">
              <a:lnSpc>
                <a:spcPct val="90000"/>
              </a:lnSpc>
              <a:spcAft>
                <a:spcPct val="35000"/>
              </a:spcAft>
              <a:buFont typeface="Arial" panose="020B0604020202020204" pitchFamily="34" charset="0"/>
              <a:buChar char="•"/>
              <a:defRPr/>
            </a:pPr>
            <a:r>
              <a:rPr lang="en-GB" sz="1400" kern="0" dirty="0">
                <a:solidFill>
                  <a:sysClr val="windowText" lastClr="000000"/>
                </a:solidFill>
                <a:latin typeface="Arial" panose="020B0604020202020204" pitchFamily="34" charset="0"/>
                <a:cs typeface="Arial" panose="020B0604020202020204" pitchFamily="34" charset="0"/>
              </a:rPr>
              <a:t>Continuous professional development for their staff </a:t>
            </a:r>
          </a:p>
        </p:txBody>
      </p:sp>
      <p:sp>
        <p:nvSpPr>
          <p:cNvPr id="8" name="Freeform 7"/>
          <p:cNvSpPr/>
          <p:nvPr/>
        </p:nvSpPr>
        <p:spPr>
          <a:xfrm>
            <a:off x="2576495" y="1992940"/>
            <a:ext cx="2582391" cy="1879143"/>
          </a:xfrm>
          <a:custGeom>
            <a:avLst/>
            <a:gdLst>
              <a:gd name="connsiteX0" fmla="*/ 0 w 1645920"/>
              <a:gd name="connsiteY0" fmla="*/ 822960 h 1645920"/>
              <a:gd name="connsiteX1" fmla="*/ 822960 w 1645920"/>
              <a:gd name="connsiteY1" fmla="*/ 0 h 1645920"/>
              <a:gd name="connsiteX2" fmla="*/ 1645920 w 1645920"/>
              <a:gd name="connsiteY2" fmla="*/ 822960 h 1645920"/>
              <a:gd name="connsiteX3" fmla="*/ 822960 w 1645920"/>
              <a:gd name="connsiteY3" fmla="*/ 1645920 h 1645920"/>
              <a:gd name="connsiteX4" fmla="*/ 0 w 1645920"/>
              <a:gd name="connsiteY4" fmla="*/ 822960 h 1645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 h="1645920">
                <a:moveTo>
                  <a:pt x="0" y="822960"/>
                </a:moveTo>
                <a:cubicBezTo>
                  <a:pt x="0" y="368452"/>
                  <a:pt x="368452" y="0"/>
                  <a:pt x="822960" y="0"/>
                </a:cubicBezTo>
                <a:cubicBezTo>
                  <a:pt x="1277468" y="0"/>
                  <a:pt x="1645920" y="368452"/>
                  <a:pt x="1645920" y="822960"/>
                </a:cubicBezTo>
                <a:cubicBezTo>
                  <a:pt x="1645920" y="1277468"/>
                  <a:pt x="1277468" y="1645920"/>
                  <a:pt x="822960" y="1645920"/>
                </a:cubicBezTo>
                <a:cubicBezTo>
                  <a:pt x="368452" y="1645920"/>
                  <a:pt x="0" y="1277468"/>
                  <a:pt x="0" y="822960"/>
                </a:cubicBezTo>
                <a:close/>
              </a:path>
            </a:pathLst>
          </a:custGeom>
          <a:solidFill>
            <a:sysClr val="window" lastClr="FFFFFF">
              <a:alpha val="50000"/>
            </a:sysClr>
          </a:solidFill>
          <a:ln w="25400" cap="flat" cmpd="sng" algn="ctr">
            <a:solidFill>
              <a:sysClr val="windowText" lastClr="000000"/>
            </a:solidFill>
            <a:prstDash val="solid"/>
          </a:ln>
          <a:effectLst/>
        </p:spPr>
        <p:txBody>
          <a:bodyPr spcFirstLastPara="0" vert="horz" wrap="square" lIns="154991" tIns="425197" rIns="503377" bIns="315467" numCol="1" spcCol="1270" anchor="ctr" anchorCtr="0">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1511300">
              <a:lnSpc>
                <a:spcPct val="90000"/>
              </a:lnSpc>
              <a:spcAft>
                <a:spcPct val="35000"/>
              </a:spcAft>
              <a:defRPr/>
            </a:pPr>
            <a:r>
              <a:rPr lang="en-GB" sz="1400" b="1" kern="0" dirty="0">
                <a:solidFill>
                  <a:sysClr val="windowText" lastClr="000000"/>
                </a:solidFill>
                <a:latin typeface="Arial" panose="020B0604020202020204" pitchFamily="34" charset="0"/>
                <a:cs typeface="Arial" panose="020B0604020202020204" pitchFamily="34" charset="0"/>
              </a:rPr>
              <a:t>The Provider </a:t>
            </a:r>
          </a:p>
        </p:txBody>
      </p:sp>
      <p:sp>
        <p:nvSpPr>
          <p:cNvPr id="9" name="Freeform 8"/>
          <p:cNvSpPr/>
          <p:nvPr/>
        </p:nvSpPr>
        <p:spPr>
          <a:xfrm>
            <a:off x="3539042" y="956172"/>
            <a:ext cx="2639079" cy="1912586"/>
          </a:xfrm>
          <a:custGeom>
            <a:avLst/>
            <a:gdLst>
              <a:gd name="connsiteX0" fmla="*/ 0 w 1645920"/>
              <a:gd name="connsiteY0" fmla="*/ 822960 h 1645920"/>
              <a:gd name="connsiteX1" fmla="*/ 822960 w 1645920"/>
              <a:gd name="connsiteY1" fmla="*/ 0 h 1645920"/>
              <a:gd name="connsiteX2" fmla="*/ 1645920 w 1645920"/>
              <a:gd name="connsiteY2" fmla="*/ 822960 h 1645920"/>
              <a:gd name="connsiteX3" fmla="*/ 822960 w 1645920"/>
              <a:gd name="connsiteY3" fmla="*/ 1645920 h 1645920"/>
              <a:gd name="connsiteX4" fmla="*/ 0 w 1645920"/>
              <a:gd name="connsiteY4" fmla="*/ 822960 h 1645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 h="1645920">
                <a:moveTo>
                  <a:pt x="0" y="822960"/>
                </a:moveTo>
                <a:cubicBezTo>
                  <a:pt x="0" y="368452"/>
                  <a:pt x="368452" y="0"/>
                  <a:pt x="822960" y="0"/>
                </a:cubicBezTo>
                <a:cubicBezTo>
                  <a:pt x="1277468" y="0"/>
                  <a:pt x="1645920" y="368452"/>
                  <a:pt x="1645920" y="822960"/>
                </a:cubicBezTo>
                <a:cubicBezTo>
                  <a:pt x="1645920" y="1277468"/>
                  <a:pt x="1277468" y="1645920"/>
                  <a:pt x="822960" y="1645920"/>
                </a:cubicBezTo>
                <a:cubicBezTo>
                  <a:pt x="368452" y="1645920"/>
                  <a:pt x="0" y="1277468"/>
                  <a:pt x="0" y="822960"/>
                </a:cubicBezTo>
                <a:close/>
              </a:path>
            </a:pathLst>
          </a:custGeom>
          <a:solidFill>
            <a:sysClr val="window" lastClr="FFFFFF">
              <a:alpha val="50000"/>
            </a:sysClr>
          </a:solidFill>
          <a:ln w="25400" cap="flat" cmpd="sng" algn="ctr">
            <a:solidFill>
              <a:sysClr val="windowText" lastClr="000000"/>
            </a:solidFill>
            <a:prstDash val="solid"/>
          </a:ln>
          <a:effectLst/>
        </p:spPr>
        <p:txBody>
          <a:bodyPr spcFirstLastPara="0" vert="horz" wrap="square" lIns="219456" tIns="288036" rIns="219456" bIns="617220" numCol="1" spcCol="1270" anchor="ctr" anchorCtr="0">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1822450">
              <a:lnSpc>
                <a:spcPct val="90000"/>
              </a:lnSpc>
              <a:spcAft>
                <a:spcPct val="35000"/>
              </a:spcAft>
              <a:defRPr/>
            </a:pPr>
            <a:r>
              <a:rPr lang="en-GB" sz="1400" b="1" kern="0" dirty="0">
                <a:solidFill>
                  <a:sysClr val="windowText" lastClr="000000"/>
                </a:solidFill>
                <a:latin typeface="Arial" panose="020B0604020202020204" pitchFamily="34" charset="0"/>
                <a:cs typeface="Arial" panose="020B0604020202020204" pitchFamily="34" charset="0"/>
              </a:rPr>
              <a:t>The Child </a:t>
            </a:r>
          </a:p>
        </p:txBody>
      </p:sp>
      <p:sp>
        <p:nvSpPr>
          <p:cNvPr id="10" name="Freeform 9"/>
          <p:cNvSpPr/>
          <p:nvPr/>
        </p:nvSpPr>
        <p:spPr>
          <a:xfrm>
            <a:off x="4248323" y="1969946"/>
            <a:ext cx="2574632" cy="1860332"/>
          </a:xfrm>
          <a:custGeom>
            <a:avLst/>
            <a:gdLst>
              <a:gd name="connsiteX0" fmla="*/ 0 w 1645920"/>
              <a:gd name="connsiteY0" fmla="*/ 822960 h 1645920"/>
              <a:gd name="connsiteX1" fmla="*/ 822960 w 1645920"/>
              <a:gd name="connsiteY1" fmla="*/ 0 h 1645920"/>
              <a:gd name="connsiteX2" fmla="*/ 1645920 w 1645920"/>
              <a:gd name="connsiteY2" fmla="*/ 822960 h 1645920"/>
              <a:gd name="connsiteX3" fmla="*/ 822960 w 1645920"/>
              <a:gd name="connsiteY3" fmla="*/ 1645920 h 1645920"/>
              <a:gd name="connsiteX4" fmla="*/ 0 w 1645920"/>
              <a:gd name="connsiteY4" fmla="*/ 822960 h 1645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 h="1645920">
                <a:moveTo>
                  <a:pt x="0" y="822960"/>
                </a:moveTo>
                <a:cubicBezTo>
                  <a:pt x="0" y="368452"/>
                  <a:pt x="368452" y="0"/>
                  <a:pt x="822960" y="0"/>
                </a:cubicBezTo>
                <a:cubicBezTo>
                  <a:pt x="1277468" y="0"/>
                  <a:pt x="1645920" y="368452"/>
                  <a:pt x="1645920" y="822960"/>
                </a:cubicBezTo>
                <a:cubicBezTo>
                  <a:pt x="1645920" y="1277468"/>
                  <a:pt x="1277468" y="1645920"/>
                  <a:pt x="822960" y="1645920"/>
                </a:cubicBezTo>
                <a:cubicBezTo>
                  <a:pt x="368452" y="1645920"/>
                  <a:pt x="0" y="1277468"/>
                  <a:pt x="0" y="822960"/>
                </a:cubicBezTo>
                <a:close/>
              </a:path>
            </a:pathLst>
          </a:custGeom>
          <a:solidFill>
            <a:sysClr val="window" lastClr="FFFFFF">
              <a:alpha val="50000"/>
            </a:sysClr>
          </a:solidFill>
          <a:ln w="25400" cap="flat" cmpd="sng" algn="ctr">
            <a:solidFill>
              <a:sysClr val="windowText" lastClr="000000"/>
            </a:solidFill>
            <a:prstDash val="solid"/>
          </a:ln>
          <a:effectLst/>
        </p:spPr>
        <p:txBody>
          <a:bodyPr spcFirstLastPara="0" vert="horz" wrap="square" lIns="503378" tIns="425197" rIns="154990" bIns="315467" numCol="1" spcCol="1270" anchor="ctr" anchorCtr="0">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1511300">
              <a:lnSpc>
                <a:spcPct val="90000"/>
              </a:lnSpc>
              <a:spcAft>
                <a:spcPct val="35000"/>
              </a:spcAft>
              <a:defRPr/>
            </a:pPr>
            <a:r>
              <a:rPr lang="en-GB" sz="2400" kern="0" dirty="0">
                <a:solidFill>
                  <a:prstClr val="black"/>
                </a:solidFill>
                <a:latin typeface="Arial" panose="020B0604020202020204" pitchFamily="34" charset="0"/>
                <a:cs typeface="Arial" panose="020B0604020202020204" pitchFamily="34" charset="0"/>
              </a:rPr>
              <a:t>  </a:t>
            </a:r>
            <a:r>
              <a:rPr lang="en-GB" sz="2400" kern="0" dirty="0" smtClean="0">
                <a:solidFill>
                  <a:prstClr val="black"/>
                </a:solidFill>
                <a:latin typeface="Arial" panose="020B0604020202020204" pitchFamily="34" charset="0"/>
                <a:cs typeface="Arial" panose="020B0604020202020204" pitchFamily="34" charset="0"/>
              </a:rPr>
              <a:t>   </a:t>
            </a:r>
            <a:r>
              <a:rPr lang="en-GB" sz="1400" b="1" kern="0" dirty="0" smtClean="0">
                <a:solidFill>
                  <a:prstClr val="black"/>
                </a:solidFill>
                <a:latin typeface="Arial" panose="020B0604020202020204" pitchFamily="34" charset="0"/>
                <a:cs typeface="Arial" panose="020B0604020202020204" pitchFamily="34" charset="0"/>
              </a:rPr>
              <a:t>The </a:t>
            </a:r>
            <a:r>
              <a:rPr lang="en-GB" sz="1400" b="1" kern="0" dirty="0">
                <a:solidFill>
                  <a:prstClr val="black"/>
                </a:solidFill>
                <a:latin typeface="Arial" panose="020B0604020202020204" pitchFamily="34" charset="0"/>
                <a:cs typeface="Arial" panose="020B0604020202020204" pitchFamily="34" charset="0"/>
              </a:rPr>
              <a:t>Parent/Carer</a:t>
            </a:r>
          </a:p>
        </p:txBody>
      </p:sp>
      <p:sp>
        <p:nvSpPr>
          <p:cNvPr id="11" name="TextBox 21"/>
          <p:cNvSpPr txBox="1"/>
          <p:nvPr/>
        </p:nvSpPr>
        <p:spPr>
          <a:xfrm>
            <a:off x="4267632" y="2548226"/>
            <a:ext cx="865984" cy="214333"/>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GB" sz="1200" b="1" kern="0" dirty="0">
                <a:solidFill>
                  <a:prstClr val="black"/>
                </a:solidFill>
              </a:rPr>
              <a:t>30 HOURS</a:t>
            </a:r>
          </a:p>
        </p:txBody>
      </p:sp>
    </p:spTree>
    <p:extLst>
      <p:ext uri="{BB962C8B-B14F-4D97-AF65-F5344CB8AC3E}">
        <p14:creationId xmlns:p14="http://schemas.microsoft.com/office/powerpoint/2010/main" val="14406047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30 Hours of Free Childcare in Kent </a:t>
            </a:r>
          </a:p>
        </p:txBody>
      </p:sp>
      <p:sp>
        <p:nvSpPr>
          <p:cNvPr id="3" name="Content Placeholder 2"/>
          <p:cNvSpPr>
            <a:spLocks noGrp="1"/>
          </p:cNvSpPr>
          <p:nvPr>
            <p:ph idx="1"/>
          </p:nvPr>
        </p:nvSpPr>
        <p:spPr/>
        <p:txBody>
          <a:bodyPr>
            <a:normAutofit/>
          </a:bodyPr>
          <a:lstStyle/>
          <a:p>
            <a:pPr marL="0" indent="0">
              <a:buNone/>
            </a:pPr>
            <a:r>
              <a:rPr lang="en-GB" sz="3000" b="1" dirty="0" smtClean="0"/>
              <a:t>Project Plan with various work streams</a:t>
            </a:r>
          </a:p>
          <a:p>
            <a:pPr lvl="0"/>
            <a:r>
              <a:rPr lang="en-GB" dirty="0" smtClean="0"/>
              <a:t>Sufficiency     </a:t>
            </a:r>
            <a:endParaRPr lang="en-GB" dirty="0"/>
          </a:p>
          <a:p>
            <a:pPr lvl="0"/>
            <a:r>
              <a:rPr lang="en-GB" dirty="0" smtClean="0"/>
              <a:t>Sustainability</a:t>
            </a:r>
          </a:p>
          <a:p>
            <a:pPr lvl="0"/>
            <a:r>
              <a:rPr lang="en-GB" dirty="0" smtClean="0"/>
              <a:t>Promotion </a:t>
            </a:r>
            <a:r>
              <a:rPr lang="en-GB" dirty="0"/>
              <a:t>and </a:t>
            </a:r>
            <a:r>
              <a:rPr lang="en-GB" dirty="0" smtClean="0"/>
              <a:t>Communication</a:t>
            </a:r>
          </a:p>
          <a:p>
            <a:r>
              <a:rPr lang="en-GB" dirty="0"/>
              <a:t>Workforce Development </a:t>
            </a:r>
            <a:r>
              <a:rPr lang="en-GB" dirty="0" smtClean="0"/>
              <a:t>and Maintaining </a:t>
            </a:r>
            <a:r>
              <a:rPr lang="en-GB" dirty="0"/>
              <a:t>Quality </a:t>
            </a:r>
          </a:p>
          <a:p>
            <a:pPr lvl="0"/>
            <a:r>
              <a:rPr lang="en-GB" dirty="0" smtClean="0"/>
              <a:t>Equality </a:t>
            </a:r>
            <a:r>
              <a:rPr lang="en-GB" dirty="0"/>
              <a:t>and </a:t>
            </a:r>
            <a:r>
              <a:rPr lang="en-GB" dirty="0" smtClean="0"/>
              <a:t>Inclusion </a:t>
            </a:r>
          </a:p>
          <a:p>
            <a:pPr lvl="0"/>
            <a:r>
              <a:rPr lang="en-GB" dirty="0" smtClean="0"/>
              <a:t>In-house Systems</a:t>
            </a:r>
          </a:p>
          <a:p>
            <a:pPr lvl="0"/>
            <a:r>
              <a:rPr lang="en-GB" dirty="0" smtClean="0"/>
              <a:t>Evaluation</a:t>
            </a:r>
          </a:p>
          <a:p>
            <a:pPr lvl="0"/>
            <a:endParaRPr lang="en-GB" dirty="0"/>
          </a:p>
        </p:txBody>
      </p:sp>
    </p:spTree>
    <p:extLst>
      <p:ext uri="{BB962C8B-B14F-4D97-AF65-F5344CB8AC3E}">
        <p14:creationId xmlns:p14="http://schemas.microsoft.com/office/powerpoint/2010/main" val="3190459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052736"/>
            <a:ext cx="8892480" cy="5256584"/>
          </a:xfrm>
        </p:spPr>
        <p:txBody>
          <a:bodyPr>
            <a:normAutofit/>
          </a:bodyPr>
          <a:lstStyle/>
          <a:p>
            <a:r>
              <a:rPr lang="en-GB" dirty="0" smtClean="0"/>
              <a:t>Uses a methodology developed by Sheffield City Council to estimate </a:t>
            </a:r>
            <a:r>
              <a:rPr lang="en-GB" u="sng" dirty="0" smtClean="0"/>
              <a:t>demand</a:t>
            </a:r>
            <a:r>
              <a:rPr lang="en-GB" dirty="0" smtClean="0"/>
              <a:t> for Free Early Education places in three terms in the 2017/2018 Academic Year</a:t>
            </a:r>
          </a:p>
          <a:p>
            <a:r>
              <a:rPr lang="en-GB" dirty="0" smtClean="0"/>
              <a:t>Demand calculated using a range of sources:</a:t>
            </a:r>
          </a:p>
          <a:p>
            <a:pPr marL="457200" lvl="1" indent="0">
              <a:buNone/>
            </a:pPr>
            <a:r>
              <a:rPr lang="en-GB" b="1" dirty="0" smtClean="0"/>
              <a:t>GP Data- </a:t>
            </a:r>
            <a:r>
              <a:rPr lang="en-GB" dirty="0"/>
              <a:t>	E</a:t>
            </a:r>
            <a:r>
              <a:rPr lang="en-GB" dirty="0" smtClean="0"/>
              <a:t>ligible 3 &amp; 4 year olds in each term</a:t>
            </a:r>
          </a:p>
          <a:p>
            <a:pPr marL="457200" lvl="1" indent="0">
              <a:buNone/>
            </a:pPr>
            <a:r>
              <a:rPr lang="en-GB" b="1" dirty="0" smtClean="0"/>
              <a:t>HMRC</a:t>
            </a:r>
            <a:r>
              <a:rPr lang="en-GB" dirty="0" smtClean="0"/>
              <a:t> - 	Benefit recipients to calculate the proportion of working households</a:t>
            </a:r>
          </a:p>
          <a:p>
            <a:pPr marL="457200" lvl="1" indent="0">
              <a:buNone/>
            </a:pPr>
            <a:r>
              <a:rPr lang="en-GB" b="1" dirty="0" smtClean="0"/>
              <a:t>Census </a:t>
            </a:r>
            <a:r>
              <a:rPr lang="en-GB" b="1" dirty="0"/>
              <a:t>D</a:t>
            </a:r>
            <a:r>
              <a:rPr lang="en-GB" b="1" dirty="0" smtClean="0"/>
              <a:t>ata </a:t>
            </a:r>
            <a:r>
              <a:rPr lang="en-GB" dirty="0" smtClean="0"/>
              <a:t>-  Households eligible for 30 hours i.e. both parents working, single-parent working households</a:t>
            </a:r>
          </a:p>
          <a:p>
            <a:pPr marL="457200" lvl="1" indent="0">
              <a:buNone/>
            </a:pPr>
            <a:r>
              <a:rPr lang="en-GB" b="1" dirty="0" smtClean="0"/>
              <a:t>KCC Service Data </a:t>
            </a:r>
            <a:r>
              <a:rPr lang="en-GB" dirty="0" smtClean="0"/>
              <a:t>- </a:t>
            </a:r>
            <a:r>
              <a:rPr lang="en-GB" dirty="0"/>
              <a:t>T</a:t>
            </a:r>
            <a:r>
              <a:rPr lang="en-GB" dirty="0" smtClean="0"/>
              <a:t>ake up and where children travel to access childcare</a:t>
            </a:r>
          </a:p>
          <a:p>
            <a:pPr marL="457200" lvl="1" indent="0">
              <a:buNone/>
            </a:pPr>
            <a:r>
              <a:rPr lang="en-GB" b="1" dirty="0" smtClean="0"/>
              <a:t>KCC Childcare Survey 2017 Findings</a:t>
            </a:r>
          </a:p>
          <a:p>
            <a:pPr marL="0" indent="0">
              <a:buNone/>
            </a:pPr>
            <a:endParaRPr lang="en-GB" dirty="0"/>
          </a:p>
        </p:txBody>
      </p:sp>
      <p:sp>
        <p:nvSpPr>
          <p:cNvPr id="4" name="Title 1"/>
          <p:cNvSpPr>
            <a:spLocks noGrp="1"/>
          </p:cNvSpPr>
          <p:nvPr>
            <p:ph type="title"/>
          </p:nvPr>
        </p:nvSpPr>
        <p:spPr>
          <a:xfrm>
            <a:off x="395536" y="19462"/>
            <a:ext cx="8579296" cy="1143000"/>
          </a:xfrm>
        </p:spPr>
        <p:txBody>
          <a:bodyPr>
            <a:normAutofit/>
          </a:bodyPr>
          <a:lstStyle/>
          <a:p>
            <a:r>
              <a:rPr lang="en-GB" sz="2800" dirty="0" smtClean="0"/>
              <a:t>Predicting Demand for 15 and 30 Hour Places </a:t>
            </a:r>
            <a:endParaRPr lang="en-GB" sz="2800" dirty="0"/>
          </a:p>
        </p:txBody>
      </p:sp>
    </p:spTree>
    <p:extLst>
      <p:ext uri="{BB962C8B-B14F-4D97-AF65-F5344CB8AC3E}">
        <p14:creationId xmlns:p14="http://schemas.microsoft.com/office/powerpoint/2010/main" val="39122226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1493" y="116632"/>
            <a:ext cx="7381535" cy="1488475"/>
          </a:xfrm>
          <a:prstGeom prst="rect">
            <a:avLst/>
          </a:prstGeom>
          <a:noFill/>
          <a:ln>
            <a:noFill/>
          </a:ln>
        </p:spPr>
        <p:txBody>
          <a:bodyPr wrap="square" lIns="36000" tIns="36000" rIns="36000" bIns="36000" numCol="2" rtlCol="0">
            <a:spAutoFit/>
          </a:bodyPr>
          <a:lstStyle/>
          <a:p>
            <a:r>
              <a:rPr lang="en-GB" sz="2800" b="1" dirty="0" smtClean="0">
                <a:solidFill>
                  <a:prstClr val="black"/>
                </a:solidFill>
                <a:latin typeface="Arial" panose="020B0604020202020204" pitchFamily="34" charset="0"/>
                <a:cs typeface="Arial" panose="020B0604020202020204" pitchFamily="34" charset="0"/>
              </a:rPr>
              <a:t>Kent Provider Survey </a:t>
            </a:r>
          </a:p>
          <a:p>
            <a:endParaRPr lang="en-GB" sz="1000" dirty="0" smtClean="0">
              <a:solidFill>
                <a:prstClr val="black"/>
              </a:solidFill>
              <a:latin typeface="Arial" panose="020B0604020202020204" pitchFamily="34" charset="0"/>
              <a:cs typeface="Arial" panose="020B0604020202020204" pitchFamily="34" charset="0"/>
            </a:endParaRPr>
          </a:p>
          <a:p>
            <a:r>
              <a:rPr lang="en-GB" dirty="0" smtClean="0">
                <a:solidFill>
                  <a:prstClr val="black"/>
                </a:solidFill>
                <a:latin typeface="Arial" panose="020B0604020202020204" pitchFamily="34" charset="0"/>
                <a:cs typeface="Arial" panose="020B0604020202020204" pitchFamily="34" charset="0"/>
              </a:rPr>
              <a:t>Establishments: 760</a:t>
            </a:r>
          </a:p>
          <a:p>
            <a:r>
              <a:rPr lang="en-GB" dirty="0" smtClean="0">
                <a:solidFill>
                  <a:prstClr val="black"/>
                </a:solidFill>
                <a:latin typeface="Arial" panose="020B0604020202020204" pitchFamily="34" charset="0"/>
                <a:cs typeface="Arial" panose="020B0604020202020204" pitchFamily="34" charset="0"/>
              </a:rPr>
              <a:t>Childminders: 612</a:t>
            </a:r>
          </a:p>
          <a:p>
            <a:r>
              <a:rPr lang="en-GB" dirty="0" smtClean="0">
                <a:solidFill>
                  <a:prstClr val="black"/>
                </a:solidFill>
                <a:latin typeface="Arial" panose="020B0604020202020204" pitchFamily="34" charset="0"/>
                <a:cs typeface="Arial" panose="020B0604020202020204" pitchFamily="34" charset="0"/>
              </a:rPr>
              <a:t>Total </a:t>
            </a:r>
            <a:r>
              <a:rPr lang="en-GB" dirty="0">
                <a:solidFill>
                  <a:prstClr val="black"/>
                </a:solidFill>
                <a:latin typeface="Arial" panose="020B0604020202020204" pitchFamily="34" charset="0"/>
                <a:cs typeface="Arial" panose="020B0604020202020204" pitchFamily="34" charset="0"/>
              </a:rPr>
              <a:t>Childcare providers: </a:t>
            </a:r>
            <a:r>
              <a:rPr lang="en-GB" dirty="0" smtClean="0">
                <a:solidFill>
                  <a:prstClr val="black"/>
                </a:solidFill>
                <a:latin typeface="Arial" panose="020B0604020202020204" pitchFamily="34" charset="0"/>
                <a:cs typeface="Arial" panose="020B0604020202020204" pitchFamily="34" charset="0"/>
              </a:rPr>
              <a:t>1,372</a:t>
            </a:r>
            <a:endParaRPr lang="en-GB" dirty="0">
              <a:solidFill>
                <a:prstClr val="black"/>
              </a:solidFill>
              <a:latin typeface="Arial" panose="020B0604020202020204" pitchFamily="34" charset="0"/>
              <a:cs typeface="Arial" panose="020B0604020202020204" pitchFamily="34" charset="0"/>
            </a:endParaRPr>
          </a:p>
          <a:p>
            <a:endParaRPr lang="en-GB" sz="2800" b="1" dirty="0" smtClean="0">
              <a:solidFill>
                <a:prstClr val="black"/>
              </a:solidFill>
              <a:latin typeface="Arial" panose="020B0604020202020204" pitchFamily="34" charset="0"/>
              <a:cs typeface="Arial" panose="020B0604020202020204" pitchFamily="34" charset="0"/>
            </a:endParaRPr>
          </a:p>
          <a:p>
            <a:endParaRPr lang="en-GB" sz="1000" b="1" dirty="0" smtClean="0">
              <a:solidFill>
                <a:prstClr val="black"/>
              </a:solidFill>
              <a:latin typeface="Arial" panose="020B0604020202020204" pitchFamily="34" charset="0"/>
              <a:cs typeface="Arial" panose="020B0604020202020204" pitchFamily="34" charset="0"/>
            </a:endParaRPr>
          </a:p>
          <a:p>
            <a:r>
              <a:rPr lang="en-GB" dirty="0" smtClean="0">
                <a:solidFill>
                  <a:prstClr val="black"/>
                </a:solidFill>
                <a:latin typeface="Arial" panose="020B0604020202020204" pitchFamily="34" charset="0"/>
                <a:cs typeface="Arial" panose="020B0604020202020204" pitchFamily="34" charset="0"/>
              </a:rPr>
              <a:t>Survey Responses: 502</a:t>
            </a:r>
          </a:p>
          <a:p>
            <a:r>
              <a:rPr lang="en-GB" sz="2200" b="1" dirty="0" smtClean="0">
                <a:solidFill>
                  <a:prstClr val="black"/>
                </a:solidFill>
                <a:latin typeface="Arial" panose="020B0604020202020204" pitchFamily="34" charset="0"/>
                <a:cs typeface="Arial" panose="020B0604020202020204" pitchFamily="34" charset="0"/>
              </a:rPr>
              <a:t>Response Rate: 37%</a:t>
            </a:r>
            <a:endParaRPr lang="en-GB" sz="2200" dirty="0" smtClean="0">
              <a:solidFill>
                <a:prstClr val="black"/>
              </a:solidFill>
              <a:latin typeface="Arial" panose="020B0604020202020204" pitchFamily="34" charset="0"/>
              <a:cs typeface="Arial" panose="020B0604020202020204" pitchFamily="34" charset="0"/>
            </a:endParaRPr>
          </a:p>
        </p:txBody>
      </p:sp>
      <p:grpSp>
        <p:nvGrpSpPr>
          <p:cNvPr id="8" name="Group 7"/>
          <p:cNvGrpSpPr/>
          <p:nvPr/>
        </p:nvGrpSpPr>
        <p:grpSpPr>
          <a:xfrm>
            <a:off x="345523" y="5274779"/>
            <a:ext cx="845558" cy="369332"/>
            <a:chOff x="539552" y="5229200"/>
            <a:chExt cx="845558" cy="369332"/>
          </a:xfrm>
        </p:grpSpPr>
        <p:sp>
          <p:nvSpPr>
            <p:cNvPr id="3" name="Rectangle 2"/>
            <p:cNvSpPr/>
            <p:nvPr/>
          </p:nvSpPr>
          <p:spPr>
            <a:xfrm>
              <a:off x="539552" y="5229200"/>
              <a:ext cx="360040" cy="360040"/>
            </a:xfrm>
            <a:prstGeom prst="rect">
              <a:avLst/>
            </a:prstGeom>
            <a:solidFill>
              <a:srgbClr val="253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TextBox 3"/>
            <p:cNvSpPr txBox="1"/>
            <p:nvPr/>
          </p:nvSpPr>
          <p:spPr>
            <a:xfrm>
              <a:off x="899592" y="5229200"/>
              <a:ext cx="485518" cy="369332"/>
            </a:xfrm>
            <a:prstGeom prst="rect">
              <a:avLst/>
            </a:prstGeom>
            <a:noFill/>
          </p:spPr>
          <p:txBody>
            <a:bodyPr wrap="none" rtlCol="0">
              <a:spAutoFit/>
            </a:bodyPr>
            <a:lstStyle/>
            <a:p>
              <a:r>
                <a:rPr lang="en-GB" dirty="0" smtClean="0">
                  <a:solidFill>
                    <a:prstClr val="black"/>
                  </a:solidFill>
                </a:rPr>
                <a:t>Yes</a:t>
              </a:r>
              <a:endParaRPr lang="en-GB" dirty="0">
                <a:solidFill>
                  <a:prstClr val="black"/>
                </a:solidFill>
              </a:endParaRPr>
            </a:p>
          </p:txBody>
        </p:sp>
      </p:grpSp>
      <p:grpSp>
        <p:nvGrpSpPr>
          <p:cNvPr id="21" name="Group 20"/>
          <p:cNvGrpSpPr/>
          <p:nvPr/>
        </p:nvGrpSpPr>
        <p:grpSpPr>
          <a:xfrm>
            <a:off x="4728079" y="5291626"/>
            <a:ext cx="1643084" cy="369622"/>
            <a:chOff x="4922108" y="5246047"/>
            <a:chExt cx="1643084" cy="369622"/>
          </a:xfrm>
        </p:grpSpPr>
        <p:sp>
          <p:nvSpPr>
            <p:cNvPr id="14" name="Rectangle 13"/>
            <p:cNvSpPr/>
            <p:nvPr/>
          </p:nvSpPr>
          <p:spPr>
            <a:xfrm>
              <a:off x="4922108" y="5246047"/>
              <a:ext cx="360040" cy="360040"/>
            </a:xfrm>
            <a:prstGeom prst="rect">
              <a:avLst/>
            </a:prstGeom>
            <a:solidFill>
              <a:srgbClr val="A1D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 name="TextBox 14"/>
            <p:cNvSpPr txBox="1"/>
            <p:nvPr/>
          </p:nvSpPr>
          <p:spPr>
            <a:xfrm>
              <a:off x="5282148" y="5246337"/>
              <a:ext cx="1283044" cy="369332"/>
            </a:xfrm>
            <a:prstGeom prst="rect">
              <a:avLst/>
            </a:prstGeom>
            <a:noFill/>
          </p:spPr>
          <p:txBody>
            <a:bodyPr wrap="none" rtlCol="0">
              <a:spAutoFit/>
            </a:bodyPr>
            <a:lstStyle/>
            <a:p>
              <a:r>
                <a:rPr lang="en-GB" dirty="0" smtClean="0">
                  <a:solidFill>
                    <a:prstClr val="black"/>
                  </a:solidFill>
                </a:rPr>
                <a:t>Don’t Know</a:t>
              </a:r>
              <a:endParaRPr lang="en-GB" dirty="0">
                <a:solidFill>
                  <a:prstClr val="black"/>
                </a:solidFill>
              </a:endParaRPr>
            </a:p>
          </p:txBody>
        </p:sp>
      </p:grpSp>
      <p:grpSp>
        <p:nvGrpSpPr>
          <p:cNvPr id="20" name="Group 19"/>
          <p:cNvGrpSpPr/>
          <p:nvPr/>
        </p:nvGrpSpPr>
        <p:grpSpPr>
          <a:xfrm>
            <a:off x="2916127" y="5290382"/>
            <a:ext cx="1357236" cy="369332"/>
            <a:chOff x="3104556" y="5244803"/>
            <a:chExt cx="1357236" cy="369332"/>
          </a:xfrm>
        </p:grpSpPr>
        <p:sp>
          <p:nvSpPr>
            <p:cNvPr id="13" name="Rectangle 12"/>
            <p:cNvSpPr/>
            <p:nvPr/>
          </p:nvSpPr>
          <p:spPr>
            <a:xfrm>
              <a:off x="3104556" y="5246024"/>
              <a:ext cx="360040" cy="360040"/>
            </a:xfrm>
            <a:prstGeom prst="rect">
              <a:avLst/>
            </a:prstGeom>
            <a:solidFill>
              <a:srgbClr val="41B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8" name="TextBox 17"/>
            <p:cNvSpPr txBox="1"/>
            <p:nvPr/>
          </p:nvSpPr>
          <p:spPr>
            <a:xfrm>
              <a:off x="3456196" y="5244803"/>
              <a:ext cx="1005596" cy="369332"/>
            </a:xfrm>
            <a:prstGeom prst="rect">
              <a:avLst/>
            </a:prstGeom>
            <a:noFill/>
          </p:spPr>
          <p:txBody>
            <a:bodyPr wrap="none" rtlCol="0">
              <a:spAutoFit/>
            </a:bodyPr>
            <a:lstStyle/>
            <a:p>
              <a:r>
                <a:rPr lang="en-GB" dirty="0" smtClean="0">
                  <a:solidFill>
                    <a:prstClr val="black"/>
                  </a:solidFill>
                </a:rPr>
                <a:t>Not Sure</a:t>
              </a:r>
              <a:endParaRPr lang="en-GB" dirty="0">
                <a:solidFill>
                  <a:prstClr val="black"/>
                </a:solidFill>
              </a:endParaRPr>
            </a:p>
          </p:txBody>
        </p:sp>
      </p:grpSp>
      <p:grpSp>
        <p:nvGrpSpPr>
          <p:cNvPr id="10" name="Group 9"/>
          <p:cNvGrpSpPr/>
          <p:nvPr/>
        </p:nvGrpSpPr>
        <p:grpSpPr>
          <a:xfrm>
            <a:off x="1645797" y="5291603"/>
            <a:ext cx="815614" cy="369355"/>
            <a:chOff x="1837026" y="5246024"/>
            <a:chExt cx="815614" cy="369355"/>
          </a:xfrm>
        </p:grpSpPr>
        <p:sp>
          <p:nvSpPr>
            <p:cNvPr id="12" name="Rectangle 11"/>
            <p:cNvSpPr/>
            <p:nvPr/>
          </p:nvSpPr>
          <p:spPr>
            <a:xfrm>
              <a:off x="1837026" y="5246024"/>
              <a:ext cx="360040" cy="360040"/>
            </a:xfrm>
            <a:prstGeom prst="rect">
              <a:avLst/>
            </a:prstGeom>
            <a:solidFill>
              <a:srgbClr val="2C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9" name="TextBox 18"/>
            <p:cNvSpPr txBox="1"/>
            <p:nvPr/>
          </p:nvSpPr>
          <p:spPr>
            <a:xfrm>
              <a:off x="2197066" y="5246047"/>
              <a:ext cx="455574" cy="369332"/>
            </a:xfrm>
            <a:prstGeom prst="rect">
              <a:avLst/>
            </a:prstGeom>
            <a:noFill/>
          </p:spPr>
          <p:txBody>
            <a:bodyPr wrap="none" rtlCol="0">
              <a:spAutoFit/>
            </a:bodyPr>
            <a:lstStyle/>
            <a:p>
              <a:r>
                <a:rPr lang="en-GB" dirty="0" smtClean="0">
                  <a:solidFill>
                    <a:prstClr val="black"/>
                  </a:solidFill>
                </a:rPr>
                <a:t>No</a:t>
              </a:r>
              <a:endParaRPr lang="en-GB" dirty="0">
                <a:solidFill>
                  <a:prstClr val="black"/>
                </a:solidFill>
              </a:endParaRPr>
            </a:p>
          </p:txBody>
        </p:sp>
      </p:grpSp>
      <p:sp>
        <p:nvSpPr>
          <p:cNvPr id="11" name="TextBox 10"/>
          <p:cNvSpPr txBox="1"/>
          <p:nvPr/>
        </p:nvSpPr>
        <p:spPr>
          <a:xfrm>
            <a:off x="345523" y="1660157"/>
            <a:ext cx="8452953" cy="646331"/>
          </a:xfrm>
          <a:prstGeom prst="rect">
            <a:avLst/>
          </a:prstGeom>
          <a:noFill/>
        </p:spPr>
        <p:txBody>
          <a:bodyPr wrap="square" rtlCol="0">
            <a:spAutoFit/>
          </a:bodyPr>
          <a:lstStyle/>
          <a:p>
            <a:r>
              <a:rPr lang="en-GB" b="1" dirty="0" smtClean="0">
                <a:solidFill>
                  <a:prstClr val="black"/>
                </a:solidFill>
                <a:latin typeface="Arial" panose="020B0604020202020204" pitchFamily="34" charset="0"/>
                <a:cs typeface="Arial" panose="020B0604020202020204" pitchFamily="34" charset="0"/>
              </a:rPr>
              <a:t>Are you considering offering the 30 hours of nursery funding when it is implemented for working parents?</a:t>
            </a: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0805"/>
          <a:stretch/>
        </p:blipFill>
        <p:spPr bwMode="auto">
          <a:xfrm>
            <a:off x="72000" y="2247899"/>
            <a:ext cx="9000000" cy="2743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0902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45523" y="5255240"/>
            <a:ext cx="3006342" cy="369332"/>
            <a:chOff x="539552" y="5229200"/>
            <a:chExt cx="3006342" cy="369332"/>
          </a:xfrm>
        </p:grpSpPr>
        <p:sp>
          <p:nvSpPr>
            <p:cNvPr id="3" name="Rectangle 2"/>
            <p:cNvSpPr/>
            <p:nvPr/>
          </p:nvSpPr>
          <p:spPr>
            <a:xfrm>
              <a:off x="539552" y="5229200"/>
              <a:ext cx="360040" cy="360040"/>
            </a:xfrm>
            <a:prstGeom prst="rect">
              <a:avLst/>
            </a:prstGeom>
            <a:solidFill>
              <a:srgbClr val="0C2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TextBox 3"/>
            <p:cNvSpPr txBox="1"/>
            <p:nvPr/>
          </p:nvSpPr>
          <p:spPr>
            <a:xfrm>
              <a:off x="899592" y="5229200"/>
              <a:ext cx="2646302" cy="369332"/>
            </a:xfrm>
            <a:prstGeom prst="rect">
              <a:avLst/>
            </a:prstGeom>
            <a:noFill/>
          </p:spPr>
          <p:txBody>
            <a:bodyPr wrap="none" rtlCol="0">
              <a:spAutoFit/>
            </a:bodyPr>
            <a:lstStyle/>
            <a:p>
              <a:r>
                <a:rPr lang="en-GB" dirty="0" smtClean="0">
                  <a:solidFill>
                    <a:prstClr val="black"/>
                  </a:solidFill>
                </a:rPr>
                <a:t>Reduced revenue/income</a:t>
              </a:r>
            </a:p>
          </p:txBody>
        </p:sp>
      </p:grpSp>
      <p:grpSp>
        <p:nvGrpSpPr>
          <p:cNvPr id="21" name="Group 20"/>
          <p:cNvGrpSpPr/>
          <p:nvPr/>
        </p:nvGrpSpPr>
        <p:grpSpPr>
          <a:xfrm>
            <a:off x="4082240" y="5688595"/>
            <a:ext cx="2803529" cy="369622"/>
            <a:chOff x="4922108" y="5246047"/>
            <a:chExt cx="2803529" cy="369622"/>
          </a:xfrm>
        </p:grpSpPr>
        <p:sp>
          <p:nvSpPr>
            <p:cNvPr id="14" name="Rectangle 13"/>
            <p:cNvSpPr/>
            <p:nvPr/>
          </p:nvSpPr>
          <p:spPr>
            <a:xfrm>
              <a:off x="4922108" y="5246047"/>
              <a:ext cx="360040" cy="360040"/>
            </a:xfrm>
            <a:prstGeom prst="rect">
              <a:avLst/>
            </a:prstGeom>
            <a:solidFill>
              <a:srgbClr val="7FC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 name="TextBox 14"/>
            <p:cNvSpPr txBox="1"/>
            <p:nvPr/>
          </p:nvSpPr>
          <p:spPr>
            <a:xfrm>
              <a:off x="5282148" y="5246337"/>
              <a:ext cx="2443489" cy="369332"/>
            </a:xfrm>
            <a:prstGeom prst="rect">
              <a:avLst/>
            </a:prstGeom>
            <a:noFill/>
          </p:spPr>
          <p:txBody>
            <a:bodyPr wrap="none" rtlCol="0">
              <a:spAutoFit/>
            </a:bodyPr>
            <a:lstStyle/>
            <a:p>
              <a:r>
                <a:rPr lang="en-GB" dirty="0" smtClean="0">
                  <a:solidFill>
                    <a:prstClr val="black"/>
                  </a:solidFill>
                </a:rPr>
                <a:t>Facilities/building issues</a:t>
              </a:r>
              <a:endParaRPr lang="en-GB" dirty="0">
                <a:solidFill>
                  <a:prstClr val="black"/>
                </a:solidFill>
              </a:endParaRPr>
            </a:p>
          </p:txBody>
        </p:sp>
      </p:grpSp>
      <p:grpSp>
        <p:nvGrpSpPr>
          <p:cNvPr id="20" name="Group 19"/>
          <p:cNvGrpSpPr/>
          <p:nvPr/>
        </p:nvGrpSpPr>
        <p:grpSpPr>
          <a:xfrm>
            <a:off x="345523" y="6130312"/>
            <a:ext cx="3502503" cy="369332"/>
            <a:chOff x="3104556" y="5244803"/>
            <a:chExt cx="3502503" cy="369332"/>
          </a:xfrm>
        </p:grpSpPr>
        <p:sp>
          <p:nvSpPr>
            <p:cNvPr id="13" name="Rectangle 12"/>
            <p:cNvSpPr/>
            <p:nvPr/>
          </p:nvSpPr>
          <p:spPr>
            <a:xfrm>
              <a:off x="3104556" y="5246024"/>
              <a:ext cx="360040" cy="360040"/>
            </a:xfrm>
            <a:prstGeom prst="rect">
              <a:avLst/>
            </a:prstGeom>
            <a:solidFill>
              <a:srgbClr val="1D91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8" name="TextBox 17"/>
            <p:cNvSpPr txBox="1"/>
            <p:nvPr/>
          </p:nvSpPr>
          <p:spPr>
            <a:xfrm>
              <a:off x="3456196" y="5244803"/>
              <a:ext cx="3150863" cy="369332"/>
            </a:xfrm>
            <a:prstGeom prst="rect">
              <a:avLst/>
            </a:prstGeom>
            <a:noFill/>
          </p:spPr>
          <p:txBody>
            <a:bodyPr wrap="none" rtlCol="0">
              <a:spAutoFit/>
            </a:bodyPr>
            <a:lstStyle/>
            <a:p>
              <a:r>
                <a:rPr lang="en-GB" dirty="0" smtClean="0">
                  <a:solidFill>
                    <a:prstClr val="black"/>
                  </a:solidFill>
                </a:rPr>
                <a:t>Restrictions with opening hours</a:t>
              </a:r>
              <a:endParaRPr lang="en-GB" dirty="0">
                <a:solidFill>
                  <a:prstClr val="black"/>
                </a:solidFill>
              </a:endParaRPr>
            </a:p>
          </p:txBody>
        </p:sp>
      </p:grpSp>
      <p:grpSp>
        <p:nvGrpSpPr>
          <p:cNvPr id="10" name="Group 9"/>
          <p:cNvGrpSpPr/>
          <p:nvPr/>
        </p:nvGrpSpPr>
        <p:grpSpPr>
          <a:xfrm>
            <a:off x="345523" y="5692765"/>
            <a:ext cx="2606104" cy="369355"/>
            <a:chOff x="1837026" y="5246024"/>
            <a:chExt cx="2606104" cy="369355"/>
          </a:xfrm>
        </p:grpSpPr>
        <p:sp>
          <p:nvSpPr>
            <p:cNvPr id="12" name="Rectangle 11"/>
            <p:cNvSpPr/>
            <p:nvPr/>
          </p:nvSpPr>
          <p:spPr>
            <a:xfrm>
              <a:off x="1837026" y="5246024"/>
              <a:ext cx="360040" cy="360040"/>
            </a:xfrm>
            <a:prstGeom prst="rect">
              <a:avLst/>
            </a:prstGeom>
            <a:solidFill>
              <a:srgbClr val="225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9" name="TextBox 18"/>
            <p:cNvSpPr txBox="1"/>
            <p:nvPr/>
          </p:nvSpPr>
          <p:spPr>
            <a:xfrm>
              <a:off x="2197066" y="5246047"/>
              <a:ext cx="2246064" cy="369332"/>
            </a:xfrm>
            <a:prstGeom prst="rect">
              <a:avLst/>
            </a:prstGeom>
            <a:noFill/>
          </p:spPr>
          <p:txBody>
            <a:bodyPr wrap="none" rtlCol="0">
              <a:spAutoFit/>
            </a:bodyPr>
            <a:lstStyle/>
            <a:p>
              <a:r>
                <a:rPr lang="en-GB" dirty="0" smtClean="0">
                  <a:solidFill>
                    <a:prstClr val="black"/>
                  </a:solidFill>
                </a:rPr>
                <a:t>KCC funding unknown</a:t>
              </a:r>
              <a:endParaRPr lang="en-GB" dirty="0">
                <a:solidFill>
                  <a:prstClr val="black"/>
                </a:solidFill>
              </a:endParaRPr>
            </a:p>
          </p:txBody>
        </p:sp>
      </p:grpSp>
      <p:sp>
        <p:nvSpPr>
          <p:cNvPr id="11" name="TextBox 10"/>
          <p:cNvSpPr txBox="1"/>
          <p:nvPr/>
        </p:nvSpPr>
        <p:spPr>
          <a:xfrm>
            <a:off x="345523" y="1660157"/>
            <a:ext cx="8452953" cy="646331"/>
          </a:xfrm>
          <a:prstGeom prst="rect">
            <a:avLst/>
          </a:prstGeom>
          <a:noFill/>
        </p:spPr>
        <p:txBody>
          <a:bodyPr wrap="square" rtlCol="0">
            <a:spAutoFit/>
          </a:bodyPr>
          <a:lstStyle/>
          <a:p>
            <a:r>
              <a:rPr lang="en-GB" b="1" dirty="0">
                <a:solidFill>
                  <a:prstClr val="black"/>
                </a:solidFill>
                <a:latin typeface="Arial" panose="020B0604020202020204" pitchFamily="34" charset="0"/>
                <a:cs typeface="Arial" panose="020B0604020202020204" pitchFamily="34" charset="0"/>
              </a:rPr>
              <a:t>What are </a:t>
            </a:r>
            <a:r>
              <a:rPr lang="en-GB" b="1" dirty="0" smtClean="0">
                <a:solidFill>
                  <a:prstClr val="black"/>
                </a:solidFill>
                <a:latin typeface="Arial" panose="020B0604020202020204" pitchFamily="34" charset="0"/>
                <a:cs typeface="Arial" panose="020B0604020202020204" pitchFamily="34" charset="0"/>
              </a:rPr>
              <a:t>your </a:t>
            </a:r>
            <a:r>
              <a:rPr lang="en-GB" b="1" dirty="0">
                <a:solidFill>
                  <a:prstClr val="black"/>
                </a:solidFill>
                <a:latin typeface="Arial" panose="020B0604020202020204" pitchFamily="34" charset="0"/>
                <a:cs typeface="Arial" panose="020B0604020202020204" pitchFamily="34" charset="0"/>
              </a:rPr>
              <a:t>reasons for not considering offering the 30 hours of nursery funding when it is implemented for working parents?</a:t>
            </a:r>
          </a:p>
        </p:txBody>
      </p:sp>
      <p:grpSp>
        <p:nvGrpSpPr>
          <p:cNvPr id="24" name="Group 23"/>
          <p:cNvGrpSpPr/>
          <p:nvPr/>
        </p:nvGrpSpPr>
        <p:grpSpPr>
          <a:xfrm>
            <a:off x="4082240" y="6122241"/>
            <a:ext cx="2833731" cy="369332"/>
            <a:chOff x="539552" y="5229200"/>
            <a:chExt cx="2833731" cy="369332"/>
          </a:xfrm>
        </p:grpSpPr>
        <p:sp>
          <p:nvSpPr>
            <p:cNvPr id="25" name="Rectangle 24"/>
            <p:cNvSpPr/>
            <p:nvPr/>
          </p:nvSpPr>
          <p:spPr>
            <a:xfrm>
              <a:off x="539552" y="5229200"/>
              <a:ext cx="360040" cy="360040"/>
            </a:xfrm>
            <a:prstGeom prst="rect">
              <a:avLst/>
            </a:prstGeom>
            <a:solidFill>
              <a:srgbClr val="C7E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6" name="TextBox 25"/>
            <p:cNvSpPr txBox="1"/>
            <p:nvPr/>
          </p:nvSpPr>
          <p:spPr>
            <a:xfrm>
              <a:off x="899592" y="5229200"/>
              <a:ext cx="2473691" cy="369332"/>
            </a:xfrm>
            <a:prstGeom prst="rect">
              <a:avLst/>
            </a:prstGeom>
            <a:noFill/>
          </p:spPr>
          <p:txBody>
            <a:bodyPr wrap="none" rtlCol="0">
              <a:spAutoFit/>
            </a:bodyPr>
            <a:lstStyle/>
            <a:p>
              <a:r>
                <a:rPr lang="en-GB" dirty="0" smtClean="0">
                  <a:solidFill>
                    <a:prstClr val="black"/>
                  </a:solidFill>
                </a:rPr>
                <a:t>Impact on places for FF2</a:t>
              </a:r>
              <a:endParaRPr lang="en-GB" dirty="0">
                <a:solidFill>
                  <a:prstClr val="black"/>
                </a:solidFill>
              </a:endParaRPr>
            </a:p>
          </p:txBody>
        </p:sp>
      </p:grpSp>
      <p:grpSp>
        <p:nvGrpSpPr>
          <p:cNvPr id="27" name="Group 26"/>
          <p:cNvGrpSpPr/>
          <p:nvPr/>
        </p:nvGrpSpPr>
        <p:grpSpPr>
          <a:xfrm>
            <a:off x="4090569" y="5255240"/>
            <a:ext cx="1662641" cy="369332"/>
            <a:chOff x="539552" y="5229200"/>
            <a:chExt cx="1662641" cy="369332"/>
          </a:xfrm>
        </p:grpSpPr>
        <p:sp>
          <p:nvSpPr>
            <p:cNvPr id="28" name="Rectangle 27"/>
            <p:cNvSpPr/>
            <p:nvPr/>
          </p:nvSpPr>
          <p:spPr>
            <a:xfrm>
              <a:off x="539552" y="5229200"/>
              <a:ext cx="360040" cy="360040"/>
            </a:xfrm>
            <a:prstGeom prst="rect">
              <a:avLst/>
            </a:prstGeom>
            <a:solidFill>
              <a:srgbClr val="41B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9" name="TextBox 28"/>
            <p:cNvSpPr txBox="1"/>
            <p:nvPr/>
          </p:nvSpPr>
          <p:spPr>
            <a:xfrm>
              <a:off x="899592" y="5229200"/>
              <a:ext cx="1302601" cy="369332"/>
            </a:xfrm>
            <a:prstGeom prst="rect">
              <a:avLst/>
            </a:prstGeom>
            <a:noFill/>
          </p:spPr>
          <p:txBody>
            <a:bodyPr wrap="none" rtlCol="0">
              <a:spAutoFit/>
            </a:bodyPr>
            <a:lstStyle/>
            <a:p>
              <a:r>
                <a:rPr lang="en-GB" dirty="0" smtClean="0">
                  <a:solidFill>
                    <a:prstClr val="black"/>
                  </a:solidFill>
                </a:rPr>
                <a:t>Lack of staff</a:t>
              </a:r>
              <a:endParaRPr lang="en-GB" dirty="0">
                <a:solidFill>
                  <a:prstClr val="black"/>
                </a:solidFill>
              </a:endParaRPr>
            </a:p>
          </p:txBody>
        </p:sp>
      </p:gr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1395"/>
          <a:stretch/>
        </p:blipFill>
        <p:spPr bwMode="auto">
          <a:xfrm>
            <a:off x="72000" y="2244724"/>
            <a:ext cx="9000000" cy="276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151493" y="116632"/>
            <a:ext cx="7381535" cy="1488475"/>
          </a:xfrm>
          <a:prstGeom prst="rect">
            <a:avLst/>
          </a:prstGeom>
          <a:noFill/>
          <a:ln>
            <a:noFill/>
          </a:ln>
        </p:spPr>
        <p:txBody>
          <a:bodyPr wrap="square" lIns="36000" tIns="36000" rIns="36000" bIns="36000" numCol="2" rtlCol="0">
            <a:spAutoFit/>
          </a:bodyPr>
          <a:lstStyle/>
          <a:p>
            <a:r>
              <a:rPr lang="en-GB" sz="2800" b="1" dirty="0">
                <a:solidFill>
                  <a:prstClr val="black"/>
                </a:solidFill>
                <a:latin typeface="Arial" panose="020B0604020202020204" pitchFamily="34" charset="0"/>
                <a:cs typeface="Arial" panose="020B0604020202020204" pitchFamily="34" charset="0"/>
              </a:rPr>
              <a:t>Kent Provider Survey </a:t>
            </a:r>
            <a:endParaRPr lang="en-GB" sz="2800" b="1" dirty="0" smtClean="0">
              <a:solidFill>
                <a:prstClr val="black"/>
              </a:solidFill>
              <a:latin typeface="Arial" panose="020B0604020202020204" pitchFamily="34" charset="0"/>
              <a:cs typeface="Arial" panose="020B0604020202020204" pitchFamily="34" charset="0"/>
            </a:endParaRPr>
          </a:p>
          <a:p>
            <a:endParaRPr lang="en-GB" sz="1000" dirty="0" smtClean="0">
              <a:solidFill>
                <a:prstClr val="black"/>
              </a:solidFill>
              <a:latin typeface="Arial" panose="020B0604020202020204" pitchFamily="34" charset="0"/>
              <a:cs typeface="Arial" panose="020B0604020202020204" pitchFamily="34" charset="0"/>
            </a:endParaRPr>
          </a:p>
          <a:p>
            <a:r>
              <a:rPr lang="en-GB" dirty="0" smtClean="0">
                <a:solidFill>
                  <a:prstClr val="black"/>
                </a:solidFill>
                <a:latin typeface="Arial" panose="020B0604020202020204" pitchFamily="34" charset="0"/>
                <a:cs typeface="Arial" panose="020B0604020202020204" pitchFamily="34" charset="0"/>
              </a:rPr>
              <a:t>Establishments: 760</a:t>
            </a:r>
          </a:p>
          <a:p>
            <a:r>
              <a:rPr lang="en-GB" dirty="0" smtClean="0">
                <a:solidFill>
                  <a:prstClr val="black"/>
                </a:solidFill>
                <a:latin typeface="Arial" panose="020B0604020202020204" pitchFamily="34" charset="0"/>
                <a:cs typeface="Arial" panose="020B0604020202020204" pitchFamily="34" charset="0"/>
              </a:rPr>
              <a:t>Childminders: 612</a:t>
            </a:r>
          </a:p>
          <a:p>
            <a:r>
              <a:rPr lang="en-GB" dirty="0" smtClean="0">
                <a:solidFill>
                  <a:prstClr val="black"/>
                </a:solidFill>
                <a:latin typeface="Arial" panose="020B0604020202020204" pitchFamily="34" charset="0"/>
                <a:cs typeface="Arial" panose="020B0604020202020204" pitchFamily="34" charset="0"/>
              </a:rPr>
              <a:t>Total </a:t>
            </a:r>
            <a:r>
              <a:rPr lang="en-GB" dirty="0">
                <a:solidFill>
                  <a:prstClr val="black"/>
                </a:solidFill>
                <a:latin typeface="Arial" panose="020B0604020202020204" pitchFamily="34" charset="0"/>
                <a:cs typeface="Arial" panose="020B0604020202020204" pitchFamily="34" charset="0"/>
              </a:rPr>
              <a:t>Childcare providers: </a:t>
            </a:r>
            <a:r>
              <a:rPr lang="en-GB" dirty="0" smtClean="0">
                <a:solidFill>
                  <a:prstClr val="black"/>
                </a:solidFill>
                <a:latin typeface="Arial" panose="020B0604020202020204" pitchFamily="34" charset="0"/>
                <a:cs typeface="Arial" panose="020B0604020202020204" pitchFamily="34" charset="0"/>
              </a:rPr>
              <a:t>1,372</a:t>
            </a:r>
            <a:endParaRPr lang="en-GB" dirty="0">
              <a:solidFill>
                <a:prstClr val="black"/>
              </a:solidFill>
              <a:latin typeface="Arial" panose="020B0604020202020204" pitchFamily="34" charset="0"/>
              <a:cs typeface="Arial" panose="020B0604020202020204" pitchFamily="34" charset="0"/>
            </a:endParaRPr>
          </a:p>
          <a:p>
            <a:endParaRPr lang="en-GB" sz="2800" b="1" dirty="0" smtClean="0">
              <a:solidFill>
                <a:prstClr val="black"/>
              </a:solidFill>
              <a:latin typeface="Arial" panose="020B0604020202020204" pitchFamily="34" charset="0"/>
              <a:cs typeface="Arial" panose="020B0604020202020204" pitchFamily="34" charset="0"/>
            </a:endParaRPr>
          </a:p>
          <a:p>
            <a:endParaRPr lang="en-GB" sz="1000" b="1" dirty="0" smtClean="0">
              <a:solidFill>
                <a:prstClr val="black"/>
              </a:solidFill>
              <a:latin typeface="Arial" panose="020B0604020202020204" pitchFamily="34" charset="0"/>
              <a:cs typeface="Arial" panose="020B0604020202020204" pitchFamily="34" charset="0"/>
            </a:endParaRPr>
          </a:p>
          <a:p>
            <a:r>
              <a:rPr lang="en-GB" dirty="0" smtClean="0">
                <a:solidFill>
                  <a:prstClr val="black"/>
                </a:solidFill>
                <a:latin typeface="Arial" panose="020B0604020202020204" pitchFamily="34" charset="0"/>
                <a:cs typeface="Arial" panose="020B0604020202020204" pitchFamily="34" charset="0"/>
              </a:rPr>
              <a:t>Survey Responses: 502</a:t>
            </a:r>
          </a:p>
          <a:p>
            <a:r>
              <a:rPr lang="en-GB" sz="2200" b="1" dirty="0" smtClean="0">
                <a:solidFill>
                  <a:prstClr val="black"/>
                </a:solidFill>
                <a:latin typeface="Arial" panose="020B0604020202020204" pitchFamily="34" charset="0"/>
                <a:cs typeface="Arial" panose="020B0604020202020204" pitchFamily="34" charset="0"/>
              </a:rPr>
              <a:t>Response Rate: 37%</a:t>
            </a:r>
            <a:endParaRPr lang="en-GB" sz="2200"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63007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45523" y="5255240"/>
            <a:ext cx="1920082" cy="369332"/>
            <a:chOff x="539552" y="5229200"/>
            <a:chExt cx="1920082" cy="369332"/>
          </a:xfrm>
        </p:grpSpPr>
        <p:sp>
          <p:nvSpPr>
            <p:cNvPr id="3" name="Rectangle 2"/>
            <p:cNvSpPr/>
            <p:nvPr/>
          </p:nvSpPr>
          <p:spPr>
            <a:xfrm>
              <a:off x="539552" y="5229200"/>
              <a:ext cx="360040" cy="360040"/>
            </a:xfrm>
            <a:prstGeom prst="rect">
              <a:avLst/>
            </a:prstGeom>
            <a:solidFill>
              <a:srgbClr val="253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TextBox 3"/>
            <p:cNvSpPr txBox="1"/>
            <p:nvPr/>
          </p:nvSpPr>
          <p:spPr>
            <a:xfrm>
              <a:off x="899592" y="5229200"/>
              <a:ext cx="1560042" cy="369332"/>
            </a:xfrm>
            <a:prstGeom prst="rect">
              <a:avLst/>
            </a:prstGeom>
            <a:noFill/>
          </p:spPr>
          <p:txBody>
            <a:bodyPr wrap="none" rtlCol="0">
              <a:spAutoFit/>
            </a:bodyPr>
            <a:lstStyle/>
            <a:p>
              <a:r>
                <a:rPr lang="en-GB" dirty="0" smtClean="0">
                  <a:solidFill>
                    <a:prstClr val="black"/>
                  </a:solidFill>
                </a:rPr>
                <a:t>Over 38 weeks</a:t>
              </a:r>
            </a:p>
          </p:txBody>
        </p:sp>
      </p:grpSp>
      <p:grpSp>
        <p:nvGrpSpPr>
          <p:cNvPr id="21" name="Group 20"/>
          <p:cNvGrpSpPr/>
          <p:nvPr/>
        </p:nvGrpSpPr>
        <p:grpSpPr>
          <a:xfrm>
            <a:off x="4082240" y="5688595"/>
            <a:ext cx="1902129" cy="369622"/>
            <a:chOff x="4922108" y="5246047"/>
            <a:chExt cx="1902129" cy="369622"/>
          </a:xfrm>
        </p:grpSpPr>
        <p:sp>
          <p:nvSpPr>
            <p:cNvPr id="14" name="Rectangle 13"/>
            <p:cNvSpPr/>
            <p:nvPr/>
          </p:nvSpPr>
          <p:spPr>
            <a:xfrm>
              <a:off x="4922108" y="5246047"/>
              <a:ext cx="360040" cy="360040"/>
            </a:xfrm>
            <a:prstGeom prst="rect">
              <a:avLst/>
            </a:prstGeom>
            <a:solidFill>
              <a:srgbClr val="C7E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 name="TextBox 14"/>
            <p:cNvSpPr txBox="1"/>
            <p:nvPr/>
          </p:nvSpPr>
          <p:spPr>
            <a:xfrm>
              <a:off x="5282148" y="5246337"/>
              <a:ext cx="1542089" cy="369332"/>
            </a:xfrm>
            <a:prstGeom prst="rect">
              <a:avLst/>
            </a:prstGeom>
            <a:noFill/>
          </p:spPr>
          <p:txBody>
            <a:bodyPr wrap="none" rtlCol="0">
              <a:spAutoFit/>
            </a:bodyPr>
            <a:lstStyle/>
            <a:p>
              <a:r>
                <a:rPr lang="en-GB" dirty="0" smtClean="0">
                  <a:solidFill>
                    <a:prstClr val="black"/>
                  </a:solidFill>
                </a:rPr>
                <a:t>Not applicable</a:t>
              </a:r>
              <a:endParaRPr lang="en-GB" dirty="0">
                <a:solidFill>
                  <a:prstClr val="black"/>
                </a:solidFill>
              </a:endParaRPr>
            </a:p>
          </p:txBody>
        </p:sp>
      </p:grpSp>
      <p:grpSp>
        <p:nvGrpSpPr>
          <p:cNvPr id="20" name="Group 19"/>
          <p:cNvGrpSpPr/>
          <p:nvPr/>
        </p:nvGrpSpPr>
        <p:grpSpPr>
          <a:xfrm>
            <a:off x="345523" y="6130312"/>
            <a:ext cx="3702237" cy="369332"/>
            <a:chOff x="3104556" y="5244803"/>
            <a:chExt cx="3702237" cy="369332"/>
          </a:xfrm>
        </p:grpSpPr>
        <p:sp>
          <p:nvSpPr>
            <p:cNvPr id="13" name="Rectangle 12"/>
            <p:cNvSpPr/>
            <p:nvPr/>
          </p:nvSpPr>
          <p:spPr>
            <a:xfrm>
              <a:off x="3104556" y="5246024"/>
              <a:ext cx="360040" cy="360040"/>
            </a:xfrm>
            <a:prstGeom prst="rect">
              <a:avLst/>
            </a:prstGeom>
            <a:solidFill>
              <a:srgbClr val="41B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8" name="TextBox 17"/>
            <p:cNvSpPr txBox="1"/>
            <p:nvPr/>
          </p:nvSpPr>
          <p:spPr>
            <a:xfrm>
              <a:off x="3456196" y="5244803"/>
              <a:ext cx="3350597" cy="369332"/>
            </a:xfrm>
            <a:prstGeom prst="rect">
              <a:avLst/>
            </a:prstGeom>
            <a:noFill/>
          </p:spPr>
          <p:txBody>
            <a:bodyPr wrap="none" rtlCol="0">
              <a:spAutoFit/>
            </a:bodyPr>
            <a:lstStyle/>
            <a:p>
              <a:r>
                <a:rPr lang="en-GB" dirty="0" smtClean="0">
                  <a:solidFill>
                    <a:prstClr val="black"/>
                  </a:solidFill>
                </a:rPr>
                <a:t>Over 38 weeks &amp; stretched places</a:t>
              </a:r>
              <a:endParaRPr lang="en-GB" dirty="0">
                <a:solidFill>
                  <a:prstClr val="black"/>
                </a:solidFill>
              </a:endParaRPr>
            </a:p>
          </p:txBody>
        </p:sp>
      </p:grpSp>
      <p:grpSp>
        <p:nvGrpSpPr>
          <p:cNvPr id="10" name="Group 9"/>
          <p:cNvGrpSpPr/>
          <p:nvPr/>
        </p:nvGrpSpPr>
        <p:grpSpPr>
          <a:xfrm>
            <a:off x="345523" y="5692765"/>
            <a:ext cx="2090963" cy="369355"/>
            <a:chOff x="1837026" y="5246024"/>
            <a:chExt cx="2090963" cy="369355"/>
          </a:xfrm>
        </p:grpSpPr>
        <p:sp>
          <p:nvSpPr>
            <p:cNvPr id="12" name="Rectangle 11"/>
            <p:cNvSpPr/>
            <p:nvPr/>
          </p:nvSpPr>
          <p:spPr>
            <a:xfrm>
              <a:off x="1837026" y="5246024"/>
              <a:ext cx="360040" cy="360040"/>
            </a:xfrm>
            <a:prstGeom prst="rect">
              <a:avLst/>
            </a:prstGeom>
            <a:solidFill>
              <a:srgbClr val="2C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9" name="TextBox 18"/>
            <p:cNvSpPr txBox="1"/>
            <p:nvPr/>
          </p:nvSpPr>
          <p:spPr>
            <a:xfrm>
              <a:off x="2197066" y="5246047"/>
              <a:ext cx="1730923" cy="369332"/>
            </a:xfrm>
            <a:prstGeom prst="rect">
              <a:avLst/>
            </a:prstGeom>
            <a:noFill/>
          </p:spPr>
          <p:txBody>
            <a:bodyPr wrap="none" rtlCol="0">
              <a:spAutoFit/>
            </a:bodyPr>
            <a:lstStyle/>
            <a:p>
              <a:r>
                <a:rPr lang="en-GB" dirty="0" smtClean="0">
                  <a:solidFill>
                    <a:prstClr val="black"/>
                  </a:solidFill>
                </a:rPr>
                <a:t>Stretched places</a:t>
              </a:r>
              <a:endParaRPr lang="en-GB" dirty="0">
                <a:solidFill>
                  <a:prstClr val="black"/>
                </a:solidFill>
              </a:endParaRPr>
            </a:p>
          </p:txBody>
        </p:sp>
      </p:grpSp>
      <p:sp>
        <p:nvSpPr>
          <p:cNvPr id="11" name="TextBox 10"/>
          <p:cNvSpPr txBox="1"/>
          <p:nvPr/>
        </p:nvSpPr>
        <p:spPr>
          <a:xfrm>
            <a:off x="345523" y="1660157"/>
            <a:ext cx="8452953" cy="646331"/>
          </a:xfrm>
          <a:prstGeom prst="rect">
            <a:avLst/>
          </a:prstGeom>
          <a:noFill/>
        </p:spPr>
        <p:txBody>
          <a:bodyPr wrap="square" rtlCol="0">
            <a:spAutoFit/>
          </a:bodyPr>
          <a:lstStyle/>
          <a:p>
            <a:r>
              <a:rPr lang="en-GB" b="1" dirty="0">
                <a:solidFill>
                  <a:prstClr val="black"/>
                </a:solidFill>
                <a:latin typeface="Arial" panose="020B0604020202020204" pitchFamily="34" charset="0"/>
                <a:cs typeface="Arial" panose="020B0604020202020204" pitchFamily="34" charset="0"/>
              </a:rPr>
              <a:t>For those that said yes or were not sure, how do you plan to offer the 30 hours funded places?</a:t>
            </a:r>
          </a:p>
        </p:txBody>
      </p:sp>
      <p:grpSp>
        <p:nvGrpSpPr>
          <p:cNvPr id="27" name="Group 26"/>
          <p:cNvGrpSpPr/>
          <p:nvPr/>
        </p:nvGrpSpPr>
        <p:grpSpPr>
          <a:xfrm>
            <a:off x="4090569" y="5255240"/>
            <a:ext cx="1630644" cy="369332"/>
            <a:chOff x="539552" y="5229200"/>
            <a:chExt cx="1630644" cy="369332"/>
          </a:xfrm>
        </p:grpSpPr>
        <p:sp>
          <p:nvSpPr>
            <p:cNvPr id="28" name="Rectangle 27"/>
            <p:cNvSpPr/>
            <p:nvPr/>
          </p:nvSpPr>
          <p:spPr>
            <a:xfrm>
              <a:off x="539552" y="5229200"/>
              <a:ext cx="360040" cy="360040"/>
            </a:xfrm>
            <a:prstGeom prst="rect">
              <a:avLst/>
            </a:prstGeom>
            <a:solidFill>
              <a:srgbClr val="A1D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9" name="TextBox 28"/>
            <p:cNvSpPr txBox="1"/>
            <p:nvPr/>
          </p:nvSpPr>
          <p:spPr>
            <a:xfrm>
              <a:off x="899592" y="5229200"/>
              <a:ext cx="1270604" cy="369332"/>
            </a:xfrm>
            <a:prstGeom prst="rect">
              <a:avLst/>
            </a:prstGeom>
            <a:noFill/>
          </p:spPr>
          <p:txBody>
            <a:bodyPr wrap="none" rtlCol="0">
              <a:spAutoFit/>
            </a:bodyPr>
            <a:lstStyle/>
            <a:p>
              <a:r>
                <a:rPr lang="en-GB" dirty="0" smtClean="0">
                  <a:solidFill>
                    <a:prstClr val="black"/>
                  </a:solidFill>
                </a:rPr>
                <a:t>Don’t know</a:t>
              </a:r>
              <a:endParaRPr lang="en-GB" dirty="0">
                <a:solidFill>
                  <a:prstClr val="black"/>
                </a:solidFill>
              </a:endParaRPr>
            </a:p>
          </p:txBody>
        </p:sp>
      </p:grpSp>
      <p:sp>
        <p:nvSpPr>
          <p:cNvPr id="23" name="TextBox 22"/>
          <p:cNvSpPr txBox="1"/>
          <p:nvPr/>
        </p:nvSpPr>
        <p:spPr>
          <a:xfrm>
            <a:off x="151494" y="116632"/>
            <a:ext cx="7516850" cy="1488475"/>
          </a:xfrm>
          <a:prstGeom prst="rect">
            <a:avLst/>
          </a:prstGeom>
          <a:noFill/>
          <a:ln>
            <a:noFill/>
          </a:ln>
        </p:spPr>
        <p:txBody>
          <a:bodyPr wrap="square" lIns="36000" tIns="36000" rIns="36000" bIns="36000" numCol="2" rtlCol="0">
            <a:spAutoFit/>
          </a:bodyPr>
          <a:lstStyle/>
          <a:p>
            <a:r>
              <a:rPr lang="en-GB" sz="2800" b="1" dirty="0">
                <a:solidFill>
                  <a:prstClr val="black"/>
                </a:solidFill>
                <a:latin typeface="Arial" panose="020B0604020202020204" pitchFamily="34" charset="0"/>
                <a:cs typeface="Arial" panose="020B0604020202020204" pitchFamily="34" charset="0"/>
              </a:rPr>
              <a:t>Kent Provider Survey </a:t>
            </a:r>
            <a:endParaRPr lang="en-GB" sz="2800" b="1" dirty="0" smtClean="0">
              <a:solidFill>
                <a:prstClr val="black"/>
              </a:solidFill>
              <a:latin typeface="Arial" panose="020B0604020202020204" pitchFamily="34" charset="0"/>
              <a:cs typeface="Arial" panose="020B0604020202020204" pitchFamily="34" charset="0"/>
            </a:endParaRPr>
          </a:p>
          <a:p>
            <a:endParaRPr lang="en-GB" sz="1000" dirty="0" smtClean="0">
              <a:solidFill>
                <a:prstClr val="black"/>
              </a:solidFill>
              <a:latin typeface="Arial" panose="020B0604020202020204" pitchFamily="34" charset="0"/>
              <a:cs typeface="Arial" panose="020B0604020202020204" pitchFamily="34" charset="0"/>
            </a:endParaRPr>
          </a:p>
          <a:p>
            <a:r>
              <a:rPr lang="en-GB" dirty="0" smtClean="0">
                <a:solidFill>
                  <a:prstClr val="black"/>
                </a:solidFill>
                <a:latin typeface="Arial" panose="020B0604020202020204" pitchFamily="34" charset="0"/>
                <a:cs typeface="Arial" panose="020B0604020202020204" pitchFamily="34" charset="0"/>
              </a:rPr>
              <a:t>Establishments: 760</a:t>
            </a:r>
          </a:p>
          <a:p>
            <a:r>
              <a:rPr lang="en-GB" dirty="0" smtClean="0">
                <a:solidFill>
                  <a:prstClr val="black"/>
                </a:solidFill>
                <a:latin typeface="Arial" panose="020B0604020202020204" pitchFamily="34" charset="0"/>
                <a:cs typeface="Arial" panose="020B0604020202020204" pitchFamily="34" charset="0"/>
              </a:rPr>
              <a:t>Childminders: 612</a:t>
            </a:r>
          </a:p>
          <a:p>
            <a:r>
              <a:rPr lang="en-GB" dirty="0" smtClean="0">
                <a:solidFill>
                  <a:prstClr val="black"/>
                </a:solidFill>
                <a:latin typeface="Arial" panose="020B0604020202020204" pitchFamily="34" charset="0"/>
                <a:cs typeface="Arial" panose="020B0604020202020204" pitchFamily="34" charset="0"/>
              </a:rPr>
              <a:t>Total </a:t>
            </a:r>
            <a:r>
              <a:rPr lang="en-GB" dirty="0">
                <a:solidFill>
                  <a:prstClr val="black"/>
                </a:solidFill>
                <a:latin typeface="Arial" panose="020B0604020202020204" pitchFamily="34" charset="0"/>
                <a:cs typeface="Arial" panose="020B0604020202020204" pitchFamily="34" charset="0"/>
              </a:rPr>
              <a:t>Childcare providers: </a:t>
            </a:r>
            <a:r>
              <a:rPr lang="en-GB" dirty="0" smtClean="0">
                <a:solidFill>
                  <a:prstClr val="black"/>
                </a:solidFill>
                <a:latin typeface="Arial" panose="020B0604020202020204" pitchFamily="34" charset="0"/>
                <a:cs typeface="Arial" panose="020B0604020202020204" pitchFamily="34" charset="0"/>
              </a:rPr>
              <a:t>1,372</a:t>
            </a:r>
            <a:endParaRPr lang="en-GB" dirty="0">
              <a:solidFill>
                <a:prstClr val="black"/>
              </a:solidFill>
              <a:latin typeface="Arial" panose="020B0604020202020204" pitchFamily="34" charset="0"/>
              <a:cs typeface="Arial" panose="020B0604020202020204" pitchFamily="34" charset="0"/>
            </a:endParaRPr>
          </a:p>
          <a:p>
            <a:endParaRPr lang="en-GB" sz="2800" b="1" dirty="0" smtClean="0">
              <a:solidFill>
                <a:prstClr val="black"/>
              </a:solidFill>
              <a:latin typeface="Arial" panose="020B0604020202020204" pitchFamily="34" charset="0"/>
              <a:cs typeface="Arial" panose="020B0604020202020204" pitchFamily="34" charset="0"/>
            </a:endParaRPr>
          </a:p>
          <a:p>
            <a:endParaRPr lang="en-GB" sz="1000" b="1" dirty="0" smtClean="0">
              <a:solidFill>
                <a:prstClr val="black"/>
              </a:solidFill>
              <a:latin typeface="Arial" panose="020B0604020202020204" pitchFamily="34" charset="0"/>
              <a:cs typeface="Arial" panose="020B0604020202020204" pitchFamily="34" charset="0"/>
            </a:endParaRPr>
          </a:p>
          <a:p>
            <a:r>
              <a:rPr lang="en-GB" dirty="0" smtClean="0">
                <a:solidFill>
                  <a:prstClr val="black"/>
                </a:solidFill>
                <a:latin typeface="Arial" panose="020B0604020202020204" pitchFamily="34" charset="0"/>
                <a:cs typeface="Arial" panose="020B0604020202020204" pitchFamily="34" charset="0"/>
              </a:rPr>
              <a:t>Survey Responses: 502</a:t>
            </a:r>
          </a:p>
          <a:p>
            <a:r>
              <a:rPr lang="en-GB" sz="2200" b="1" dirty="0" smtClean="0">
                <a:solidFill>
                  <a:prstClr val="black"/>
                </a:solidFill>
                <a:latin typeface="Arial" panose="020B0604020202020204" pitchFamily="34" charset="0"/>
                <a:cs typeface="Arial" panose="020B0604020202020204" pitchFamily="34" charset="0"/>
              </a:rPr>
              <a:t>Response Rate: 37%</a:t>
            </a:r>
            <a:endParaRPr lang="en-GB" sz="2200" dirty="0" smtClean="0">
              <a:solidFill>
                <a:prstClr val="black"/>
              </a:solidFill>
              <a:latin typeface="Arial" panose="020B0604020202020204" pitchFamily="34" charset="0"/>
              <a:cs typeface="Arial" panose="020B0604020202020204" pitchFamily="34" charset="0"/>
            </a:endParaRPr>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0609"/>
          <a:stretch/>
        </p:blipFill>
        <p:spPr bwMode="auto">
          <a:xfrm>
            <a:off x="72000" y="2247899"/>
            <a:ext cx="9000000" cy="2737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26585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301608" cy="1052736"/>
          </a:xfrm>
        </p:spPr>
        <p:txBody>
          <a:bodyPr>
            <a:normAutofit/>
          </a:bodyPr>
          <a:lstStyle/>
          <a:p>
            <a:r>
              <a:rPr lang="en-GB" dirty="0" smtClean="0"/>
              <a:t>KCC Parents Survey – February 2017</a:t>
            </a:r>
            <a:endParaRPr lang="en-GB" dirty="0"/>
          </a:p>
        </p:txBody>
      </p:sp>
      <p:sp>
        <p:nvSpPr>
          <p:cNvPr id="3" name="Content Placeholder 2"/>
          <p:cNvSpPr>
            <a:spLocks noGrp="1"/>
          </p:cNvSpPr>
          <p:nvPr>
            <p:ph idx="1"/>
          </p:nvPr>
        </p:nvSpPr>
        <p:spPr>
          <a:xfrm>
            <a:off x="251520" y="1196752"/>
            <a:ext cx="8640960" cy="5634840"/>
          </a:xfrm>
        </p:spPr>
        <p:txBody>
          <a:bodyPr>
            <a:normAutofit/>
          </a:bodyPr>
          <a:lstStyle/>
          <a:p>
            <a:pPr marL="0" indent="0">
              <a:buNone/>
            </a:pPr>
            <a:r>
              <a:rPr lang="en-GB" sz="3600" dirty="0" smtClean="0"/>
              <a:t>739 respondents (90.7%) indicated that they intended to take up some of the extra 15 hours childcare available</a:t>
            </a:r>
          </a:p>
          <a:p>
            <a:pPr marL="0" indent="0">
              <a:buNone/>
            </a:pPr>
            <a:endParaRPr lang="en-GB" sz="3600" dirty="0" smtClean="0"/>
          </a:p>
          <a:p>
            <a:r>
              <a:rPr lang="en-GB" sz="3600" dirty="0" smtClean="0"/>
              <a:t>471 (64%) 26-30 hours per week</a:t>
            </a:r>
          </a:p>
          <a:p>
            <a:r>
              <a:rPr lang="en-GB" sz="3600" dirty="0" smtClean="0"/>
              <a:t>140 (19%) 21-25 hours per week </a:t>
            </a:r>
          </a:p>
          <a:p>
            <a:r>
              <a:rPr lang="en-GB" sz="3600" dirty="0" smtClean="0"/>
              <a:t>96 (17%) 16 - 20 hours per week  </a:t>
            </a:r>
          </a:p>
        </p:txBody>
      </p:sp>
    </p:spTree>
    <p:extLst>
      <p:ext uri="{BB962C8B-B14F-4D97-AF65-F5344CB8AC3E}">
        <p14:creationId xmlns:p14="http://schemas.microsoft.com/office/powerpoint/2010/main" val="12530452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Relevant District </a:t>
            </a:r>
            <a:r>
              <a:rPr lang="en-GB" dirty="0" smtClean="0"/>
              <a:t>Slides</a:t>
            </a:r>
            <a:endParaRPr lang="en-GB" dirty="0"/>
          </a:p>
        </p:txBody>
      </p:sp>
    </p:spTree>
    <p:extLst>
      <p:ext uri="{BB962C8B-B14F-4D97-AF65-F5344CB8AC3E}">
        <p14:creationId xmlns:p14="http://schemas.microsoft.com/office/powerpoint/2010/main" val="1933015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755576" y="1700808"/>
            <a:ext cx="7931224" cy="44253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GB" sz="3200" dirty="0" smtClean="0">
                <a:latin typeface="Arial" panose="020B0604020202020204" pitchFamily="34" charset="0"/>
                <a:cs typeface="Arial" panose="020B0604020202020204" pitchFamily="34" charset="0"/>
              </a:rPr>
              <a:t>To support sustainability</a:t>
            </a:r>
          </a:p>
          <a:p>
            <a:pPr marL="742950" indent="-742950">
              <a:buFont typeface="+mj-lt"/>
              <a:buAutoNum type="arabicPeriod"/>
            </a:pPr>
            <a:r>
              <a:rPr lang="en-GB" sz="3200" dirty="0" smtClean="0">
                <a:latin typeface="Arial" panose="020B0604020202020204" pitchFamily="34" charset="0"/>
                <a:cs typeface="Arial" panose="020B0604020202020204" pitchFamily="34" charset="0"/>
              </a:rPr>
              <a:t>For working in partnership</a:t>
            </a:r>
          </a:p>
          <a:p>
            <a:pPr marL="742950" indent="-742950">
              <a:buFont typeface="+mj-lt"/>
              <a:buAutoNum type="arabicPeriod"/>
            </a:pPr>
            <a:r>
              <a:rPr lang="en-GB" sz="3200" dirty="0" smtClean="0">
                <a:latin typeface="Arial" panose="020B0604020202020204" pitchFamily="34" charset="0"/>
                <a:cs typeface="Arial" panose="020B0604020202020204" pitchFamily="34" charset="0"/>
              </a:rPr>
              <a:t>The role of collaborations  </a:t>
            </a:r>
            <a:endParaRPr lang="en-GB" sz="3200" dirty="0">
              <a:latin typeface="Arial" panose="020B0604020202020204" pitchFamily="34" charset="0"/>
              <a:cs typeface="Arial" panose="020B0604020202020204" pitchFamily="34" charset="0"/>
            </a:endParaRPr>
          </a:p>
        </p:txBody>
      </p:sp>
      <p:sp>
        <p:nvSpPr>
          <p:cNvPr id="2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0" i="0" u="none" strike="noStrike" kern="1200" cap="none" spc="0" normalizeH="0" baseline="0" noProof="0" dirty="0" smtClean="0">
                <a:ln>
                  <a:noFill/>
                </a:ln>
                <a:solidFill>
                  <a:srgbClr val="4F81BD"/>
                </a:solidFill>
                <a:effectLst/>
                <a:uLnTx/>
                <a:uFillTx/>
                <a:latin typeface="Arial" panose="020B0604020202020204" pitchFamily="34" charset="0"/>
                <a:ea typeface="+mj-ea"/>
                <a:cs typeface="Arial" panose="020B0604020202020204" pitchFamily="34" charset="0"/>
              </a:rPr>
              <a:t>Models of Delivery</a:t>
            </a:r>
            <a:endParaRPr kumimoji="0" lang="en-GB" sz="4000" b="0" i="0" u="none" strike="noStrike" kern="1200" cap="none" spc="0" normalizeH="0" baseline="0" noProof="0" dirty="0">
              <a:ln>
                <a:noFill/>
              </a:ln>
              <a:solidFill>
                <a:srgbClr val="4F81BD"/>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3033980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457200" y="170080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GB" sz="3200" b="1"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Examples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Totally free pattern, term time only provision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Totally free pattern, year round full day care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Totally free pattern, stretched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Additional patterns, not stretched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Additional patterns, stretched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5" name="Title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rgbClr val="4F81BD"/>
                </a:solidFill>
                <a:effectLst/>
                <a:uLnTx/>
                <a:uFillTx/>
                <a:latin typeface="Arial" panose="020B0604020202020204" pitchFamily="34" charset="0"/>
                <a:ea typeface="+mj-ea"/>
                <a:cs typeface="Arial" panose="020B0604020202020204" pitchFamily="34" charset="0"/>
              </a:rPr>
              <a:t>Models of Delivery </a:t>
            </a:r>
            <a:br>
              <a:rPr kumimoji="0" lang="en-GB" sz="4000" b="1" i="0" u="none" strike="noStrike" kern="1200" cap="none" spc="0" normalizeH="0" baseline="0" noProof="0" dirty="0" smtClean="0">
                <a:ln>
                  <a:noFill/>
                </a:ln>
                <a:solidFill>
                  <a:srgbClr val="4F81BD"/>
                </a:solidFill>
                <a:effectLst/>
                <a:uLnTx/>
                <a:uFillTx/>
                <a:latin typeface="Arial" panose="020B0604020202020204" pitchFamily="34" charset="0"/>
                <a:ea typeface="+mj-ea"/>
                <a:cs typeface="Arial" panose="020B0604020202020204" pitchFamily="34" charset="0"/>
              </a:rPr>
            </a:br>
            <a:r>
              <a:rPr kumimoji="0" lang="en-GB" sz="4000" b="1" i="0" u="none" strike="noStrike" kern="1200" cap="none" spc="0" normalizeH="0" baseline="0" noProof="0" dirty="0" smtClean="0">
                <a:ln>
                  <a:noFill/>
                </a:ln>
                <a:solidFill>
                  <a:srgbClr val="4F81BD"/>
                </a:solidFill>
                <a:effectLst/>
                <a:uLnTx/>
                <a:uFillTx/>
                <a:latin typeface="Arial" panose="020B0604020202020204" pitchFamily="34" charset="0"/>
                <a:ea typeface="+mj-ea"/>
                <a:cs typeface="Arial" panose="020B0604020202020204" pitchFamily="34" charset="0"/>
              </a:rPr>
              <a:t>1. Supporting Sustainability  </a:t>
            </a:r>
            <a:endParaRPr kumimoji="0" lang="en-GB" sz="4000" b="1" i="0" u="none" strike="noStrike" kern="1200" cap="none" spc="0" normalizeH="0" baseline="0" noProof="0" dirty="0">
              <a:ln>
                <a:noFill/>
              </a:ln>
              <a:solidFill>
                <a:srgbClr val="4F81BD"/>
              </a:solidFill>
              <a:effectLst/>
              <a:uLnTx/>
              <a:uFillTx/>
              <a:latin typeface="Calibri"/>
              <a:ea typeface="+mj-ea"/>
            </a:endParaRPr>
          </a:p>
        </p:txBody>
      </p:sp>
    </p:spTree>
    <p:extLst>
      <p:ext uri="{BB962C8B-B14F-4D97-AF65-F5344CB8AC3E}">
        <p14:creationId xmlns:p14="http://schemas.microsoft.com/office/powerpoint/2010/main" val="2883235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47" y="1600200"/>
            <a:ext cx="792470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418" y="188640"/>
            <a:ext cx="8285163"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65562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rgbClr val="4F81BD"/>
                </a:solidFill>
                <a:effectLst/>
                <a:uLnTx/>
                <a:uFillTx/>
                <a:latin typeface="Arial" panose="020B0604020202020204" pitchFamily="34" charset="0"/>
                <a:ea typeface="+mj-ea"/>
                <a:cs typeface="Arial" panose="020B0604020202020204" pitchFamily="34" charset="0"/>
              </a:rPr>
              <a:t>Model of Delivery example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rgbClr val="4F81BD"/>
                </a:solidFill>
                <a:effectLst/>
                <a:uLnTx/>
                <a:uFillTx/>
                <a:latin typeface="Arial" panose="020B0604020202020204" pitchFamily="34" charset="0"/>
                <a:ea typeface="+mj-ea"/>
                <a:cs typeface="Arial" panose="020B0604020202020204" pitchFamily="34" charset="0"/>
              </a:rPr>
              <a:t>Totally Free Pattern</a:t>
            </a:r>
            <a:endParaRPr kumimoji="0" lang="en-GB" sz="3600" b="1" i="0" u="none" strike="noStrike" kern="1200" cap="none" spc="0" normalizeH="0" baseline="0" noProof="0" dirty="0">
              <a:ln>
                <a:noFill/>
              </a:ln>
              <a:solidFill>
                <a:srgbClr val="4F81BD"/>
              </a:solidFill>
              <a:effectLst/>
              <a:uLnTx/>
              <a:uFillTx/>
              <a:latin typeface="Arial" panose="020B0604020202020204" pitchFamily="34" charset="0"/>
              <a:ea typeface="+mj-ea"/>
              <a:cs typeface="Arial" panose="020B0604020202020204" pitchFamily="34" charset="0"/>
            </a:endParaRPr>
          </a:p>
        </p:txBody>
      </p:sp>
      <p:sp>
        <p:nvSpPr>
          <p:cNvPr id="7" name="Content Placeholder 2"/>
          <p:cNvSpPr txBox="1">
            <a:spLocks/>
          </p:cNvSpPr>
          <p:nvPr/>
        </p:nvSpPr>
        <p:spPr>
          <a:xfrm>
            <a:off x="457200" y="1916832"/>
            <a:ext cx="4038600" cy="42093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latin typeface="Arial" panose="020B0604020202020204" pitchFamily="34" charset="0"/>
                <a:cs typeface="Arial" panose="020B0604020202020204" pitchFamily="34" charset="0"/>
              </a:rPr>
              <a:t>Term time only provision </a:t>
            </a:r>
          </a:p>
          <a:p>
            <a:pPr marL="0" indent="0">
              <a:buFont typeface="Arial" panose="020B0604020202020204" pitchFamily="34" charset="0"/>
              <a:buNone/>
            </a:pPr>
            <a:r>
              <a:rPr lang="en-GB" dirty="0" smtClean="0">
                <a:latin typeface="Arial" panose="020B0604020202020204" pitchFamily="34" charset="0"/>
                <a:cs typeface="Arial" panose="020B0604020202020204" pitchFamily="34" charset="0"/>
              </a:rPr>
              <a:t>Opening 9.00-15.00</a:t>
            </a:r>
          </a:p>
          <a:p>
            <a:pPr marL="0" indent="0">
              <a:buFont typeface="Arial" panose="020B0604020202020204" pitchFamily="34" charset="0"/>
              <a:buNone/>
            </a:pPr>
            <a:r>
              <a:rPr lang="en-GB" dirty="0" smtClean="0">
                <a:latin typeface="Arial" panose="020B0604020202020204" pitchFamily="34" charset="0"/>
                <a:cs typeface="Arial" panose="020B0604020202020204" pitchFamily="34" charset="0"/>
              </a:rPr>
              <a:t>38 weeks per year</a:t>
            </a:r>
          </a:p>
          <a:p>
            <a:pPr marL="0" indent="0">
              <a:buFont typeface="Arial" panose="020B0604020202020204" pitchFamily="34" charset="0"/>
              <a:buNone/>
            </a:pPr>
            <a:endParaRPr lang="en-GB"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dirty="0" smtClean="0">
                <a:latin typeface="Arial" panose="020B0604020202020204" pitchFamily="34" charset="0"/>
                <a:cs typeface="Arial" panose="020B0604020202020204" pitchFamily="34" charset="0"/>
              </a:rPr>
              <a:t>Child attends 5 full days per week for 38 weeks with no costs attached</a:t>
            </a:r>
          </a:p>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8" name="Content Placeholder 3"/>
          <p:cNvSpPr txBox="1">
            <a:spLocks/>
          </p:cNvSpPr>
          <p:nvPr/>
        </p:nvSpPr>
        <p:spPr>
          <a:xfrm>
            <a:off x="4648200" y="1916832"/>
            <a:ext cx="4038600" cy="41659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Provider offers parents 5 full days per week, subject to availability</a:t>
            </a:r>
            <a:r>
              <a:rPr kumimoji="0" lang="en-GB" sz="2800" b="0" i="0" u="none" strike="noStrike" kern="1200" cap="none" spc="0" normalizeH="0" baseline="0" noProof="0" dirty="0" smtClean="0">
                <a:ln>
                  <a:noFill/>
                </a:ln>
                <a:solidFill>
                  <a:srgbClr val="FF0000"/>
                </a:solidFill>
                <a:effectLst/>
                <a:uLnTx/>
                <a:uFillTx/>
                <a:latin typeface="Calibri"/>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Provider offers a free lunch or child brings a packed lunch.</a:t>
            </a:r>
            <a:endParaRPr kumimoji="0" lang="en-GB"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072258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1520" y="274638"/>
            <a:ext cx="864096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defRPr/>
            </a:pPr>
            <a:r>
              <a:rPr lang="en-GB" sz="3600" b="1" dirty="0">
                <a:solidFill>
                  <a:srgbClr val="4F81BD"/>
                </a:solidFill>
                <a:latin typeface="Arial" panose="020B0604020202020204" pitchFamily="34" charset="0"/>
                <a:cs typeface="Arial" panose="020B0604020202020204" pitchFamily="34" charset="0"/>
              </a:rPr>
              <a:t>Model of </a:t>
            </a:r>
            <a:r>
              <a:rPr lang="en-GB" sz="3600" b="1" dirty="0" smtClean="0">
                <a:solidFill>
                  <a:srgbClr val="4F81BD"/>
                </a:solidFill>
                <a:latin typeface="Arial" panose="020B0604020202020204" pitchFamily="34" charset="0"/>
                <a:cs typeface="Arial" panose="020B0604020202020204" pitchFamily="34" charset="0"/>
              </a:rPr>
              <a:t>Delivery example </a:t>
            </a:r>
            <a:r>
              <a:rPr kumimoji="0" lang="en-GB" sz="3600" b="1" i="0" u="none" strike="noStrike" kern="1200" cap="none" spc="0" normalizeH="0" baseline="0" noProof="0" dirty="0" smtClean="0">
                <a:ln>
                  <a:noFill/>
                </a:ln>
                <a:solidFill>
                  <a:srgbClr val="4F81BD"/>
                </a:solidFill>
                <a:effectLst/>
                <a:uLnTx/>
                <a:uFillTx/>
                <a:latin typeface="Arial" panose="020B0604020202020204" pitchFamily="34" charset="0"/>
                <a:cs typeface="Arial" panose="020B0604020202020204" pitchFamily="34" charset="0"/>
              </a:rPr>
              <a:t/>
            </a:r>
            <a:br>
              <a:rPr kumimoji="0" lang="en-GB" sz="3600" b="1" i="0" u="none" strike="noStrike" kern="1200" cap="none" spc="0" normalizeH="0" baseline="0" noProof="0" dirty="0" smtClean="0">
                <a:ln>
                  <a:noFill/>
                </a:ln>
                <a:solidFill>
                  <a:srgbClr val="4F81BD"/>
                </a:solidFill>
                <a:effectLst/>
                <a:uLnTx/>
                <a:uFillTx/>
                <a:latin typeface="Arial" panose="020B0604020202020204" pitchFamily="34" charset="0"/>
                <a:cs typeface="Arial" panose="020B0604020202020204" pitchFamily="34" charset="0"/>
              </a:rPr>
            </a:br>
            <a:r>
              <a:rPr kumimoji="0" lang="en-GB" sz="3600" b="1" i="0" u="none" strike="noStrike" kern="1200" cap="none" spc="0" normalizeH="0" baseline="0" noProof="0" dirty="0" smtClean="0">
                <a:ln>
                  <a:noFill/>
                </a:ln>
                <a:solidFill>
                  <a:srgbClr val="4F81BD"/>
                </a:solidFill>
                <a:effectLst/>
                <a:uLnTx/>
                <a:uFillTx/>
                <a:latin typeface="Arial" panose="020B0604020202020204" pitchFamily="34" charset="0"/>
                <a:cs typeface="Arial" panose="020B0604020202020204" pitchFamily="34" charset="0"/>
              </a:rPr>
              <a:t>Stretched Additional Pattern</a:t>
            </a:r>
            <a:endParaRPr kumimoji="0" lang="en-GB" sz="3600" b="1" i="0" u="none" strike="noStrike" kern="1200" cap="none" spc="0" normalizeH="0" baseline="0" noProof="0" dirty="0">
              <a:ln>
                <a:noFill/>
              </a:ln>
              <a:solidFill>
                <a:srgbClr val="4F81BD"/>
              </a:solidFill>
              <a:effectLst/>
              <a:uLnTx/>
              <a:uFillTx/>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457200" y="1600200"/>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Full day care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Open 8.00-18.00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50 weeks per year</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A child attending a full time place each week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(50 hours)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sp>
        <p:nvSpPr>
          <p:cNvPr id="10" name="Content Placeholder 3"/>
          <p:cNvSpPr txBox="1">
            <a:spLocks/>
          </p:cNvSpPr>
          <p:nvPr/>
        </p:nvSpPr>
        <p:spPr>
          <a:xfrm>
            <a:off x="4495800" y="1772815"/>
            <a:ext cx="4114800" cy="43533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200" dirty="0" smtClean="0">
                <a:solidFill>
                  <a:srgbClr val="FF0000"/>
                </a:solidFill>
                <a:latin typeface="Arial" panose="020B0604020202020204" pitchFamily="34" charset="0"/>
                <a:cs typeface="Arial" panose="020B0604020202020204" pitchFamily="34" charset="0"/>
              </a:rPr>
              <a:t>24 hours free childcare per week plus 26 hours chargeable for 48 weeks per year. </a:t>
            </a:r>
          </a:p>
          <a:p>
            <a:pPr marL="0" indent="0">
              <a:buFont typeface="Arial" panose="020B0604020202020204" pitchFamily="34" charset="0"/>
              <a:buNone/>
            </a:pPr>
            <a:r>
              <a:rPr lang="en-GB" sz="2200" dirty="0" smtClean="0">
                <a:solidFill>
                  <a:srgbClr val="FF0000"/>
                </a:solidFill>
                <a:latin typeface="Arial" panose="020B0604020202020204" pitchFamily="34" charset="0"/>
                <a:cs typeface="Arial" panose="020B0604020202020204" pitchFamily="34" charset="0"/>
              </a:rPr>
              <a:t> </a:t>
            </a:r>
          </a:p>
          <a:p>
            <a:pPr marL="0" indent="0">
              <a:buFont typeface="Arial" panose="020B0604020202020204" pitchFamily="34" charset="0"/>
              <a:buNone/>
            </a:pPr>
            <a:r>
              <a:rPr lang="en-GB" sz="2200" dirty="0" smtClean="0">
                <a:solidFill>
                  <a:srgbClr val="FF0000"/>
                </a:solidFill>
                <a:latin typeface="Arial" panose="020B0604020202020204" pitchFamily="34" charset="0"/>
                <a:cs typeface="Arial" panose="020B0604020202020204" pitchFamily="34" charset="0"/>
              </a:rPr>
              <a:t>Free childcare is 1140 hours per year.  As this is stretched over 48 weeks, the child will be accessing 1152 hours.  The additional 12 hours will be chargeable in addition to the remaining 2 weeks</a:t>
            </a:r>
            <a:r>
              <a:rPr lang="en-GB" sz="2400" dirty="0" smtClean="0">
                <a:solidFill>
                  <a:srgbClr val="FF0000"/>
                </a:solidFill>
                <a:latin typeface="Arial" panose="020B0604020202020204" pitchFamily="34" charset="0"/>
                <a:cs typeface="Arial" panose="020B0604020202020204" pitchFamily="34" charset="0"/>
              </a:rPr>
              <a:t>.</a:t>
            </a:r>
            <a:endParaRPr lang="en-GB"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87174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899592" y="1556792"/>
            <a:ext cx="7272808" cy="45979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3600" dirty="0" smtClean="0">
                <a:latin typeface="Arial" panose="020B0604020202020204" pitchFamily="34" charset="0"/>
                <a:cs typeface="Arial" panose="020B0604020202020204" pitchFamily="34" charset="0"/>
              </a:rPr>
              <a:t>The Government has stated that it anticipates the partnership working will be key in the successful delivery of 30 Hours of Free Childcare and has particularly looked to the Early Implementers to trial and champion this   </a:t>
            </a:r>
            <a:endParaRPr lang="en-GB" sz="3600" dirty="0">
              <a:latin typeface="Arial" panose="020B0604020202020204" pitchFamily="34" charset="0"/>
              <a:cs typeface="Arial" panose="020B0604020202020204" pitchFamily="34" charset="0"/>
            </a:endParaRPr>
          </a:p>
        </p:txBody>
      </p:sp>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rgbClr val="4F81BD"/>
                </a:solidFill>
                <a:effectLst/>
                <a:uLnTx/>
                <a:uFillTx/>
                <a:latin typeface="Arial" panose="020B0604020202020204" pitchFamily="34" charset="0"/>
                <a:ea typeface="+mj-ea"/>
                <a:cs typeface="Arial" panose="020B0604020202020204" pitchFamily="34" charset="0"/>
              </a:rPr>
              <a:t>Models of Delivery</a:t>
            </a:r>
            <a:br>
              <a:rPr kumimoji="0" lang="en-GB" sz="4400" b="1" i="0" u="none" strike="noStrike" kern="1200" cap="none" spc="0" normalizeH="0" baseline="0" noProof="0" dirty="0" smtClean="0">
                <a:ln>
                  <a:noFill/>
                </a:ln>
                <a:solidFill>
                  <a:srgbClr val="4F81BD"/>
                </a:solidFill>
                <a:effectLst/>
                <a:uLnTx/>
                <a:uFillTx/>
                <a:latin typeface="Arial" panose="020B0604020202020204" pitchFamily="34" charset="0"/>
                <a:ea typeface="+mj-ea"/>
                <a:cs typeface="Arial" panose="020B0604020202020204" pitchFamily="34" charset="0"/>
              </a:rPr>
            </a:br>
            <a:r>
              <a:rPr kumimoji="0" lang="en-GB" sz="4400" b="1" i="0" u="none" strike="noStrike" kern="1200" cap="none" spc="0" normalizeH="0" baseline="0" noProof="0" dirty="0" smtClean="0">
                <a:ln>
                  <a:noFill/>
                </a:ln>
                <a:solidFill>
                  <a:srgbClr val="4F81BD"/>
                </a:solidFill>
                <a:effectLst/>
                <a:uLnTx/>
                <a:uFillTx/>
                <a:latin typeface="Arial" panose="020B0604020202020204" pitchFamily="34" charset="0"/>
                <a:ea typeface="+mj-ea"/>
                <a:cs typeface="Arial" panose="020B0604020202020204" pitchFamily="34" charset="0"/>
              </a:rPr>
              <a:t>2. Working in partnership </a:t>
            </a:r>
            <a:endParaRPr kumimoji="0" lang="en-GB" sz="4400" b="1" i="0" u="none" strike="noStrike" kern="1200" cap="none" spc="0" normalizeH="0" baseline="0" noProof="0" dirty="0">
              <a:ln>
                <a:noFill/>
              </a:ln>
              <a:solidFill>
                <a:srgbClr val="4F81BD"/>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1359093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76335" y="0"/>
            <a:ext cx="8136904" cy="5517232"/>
          </a:xfrm>
          <a:prstGeom prst="rect">
            <a:avLst/>
          </a:prstGeom>
          <a:noFill/>
          <a:ln>
            <a:noFill/>
          </a:ln>
          <a:effectLst/>
          <a:extLst/>
        </p:spPr>
      </p:pic>
    </p:spTree>
    <p:extLst>
      <p:ext uri="{BB962C8B-B14F-4D97-AF65-F5344CB8AC3E}">
        <p14:creationId xmlns:p14="http://schemas.microsoft.com/office/powerpoint/2010/main" val="10558119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8424936" cy="5472608"/>
          </a:xfrm>
          <a:prstGeom prst="rect">
            <a:avLst/>
          </a:prstGeom>
          <a:noFill/>
          <a:ln>
            <a:noFill/>
          </a:ln>
          <a:effectLst/>
          <a:extLst/>
        </p:spPr>
      </p:pic>
    </p:spTree>
    <p:extLst>
      <p:ext uri="{BB962C8B-B14F-4D97-AF65-F5344CB8AC3E}">
        <p14:creationId xmlns:p14="http://schemas.microsoft.com/office/powerpoint/2010/main" val="40058481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Models of Delivery</a:t>
            </a:r>
            <a:br>
              <a:rPr lang="en-GB" dirty="0" smtClean="0"/>
            </a:br>
            <a:r>
              <a:rPr lang="en-GB" dirty="0" smtClean="0"/>
              <a:t>3. The Role of Collaborations</a:t>
            </a:r>
            <a:endParaRPr lang="en-GB" dirty="0"/>
          </a:p>
        </p:txBody>
      </p:sp>
      <p:sp>
        <p:nvSpPr>
          <p:cNvPr id="3" name="Content Placeholder 2"/>
          <p:cNvSpPr>
            <a:spLocks noGrp="1"/>
          </p:cNvSpPr>
          <p:nvPr>
            <p:ph idx="1"/>
          </p:nvPr>
        </p:nvSpPr>
        <p:spPr/>
        <p:txBody>
          <a:bodyPr>
            <a:normAutofit lnSpcReduction="10000"/>
          </a:bodyPr>
          <a:lstStyle/>
          <a:p>
            <a:r>
              <a:rPr lang="en-GB" dirty="0" smtClean="0"/>
              <a:t>Collaborations are a way in which settings and childminders can support each other, share good practice and ideas and purchase training more cost effectively</a:t>
            </a:r>
          </a:p>
          <a:p>
            <a:r>
              <a:rPr lang="en-GB" dirty="0" smtClean="0"/>
              <a:t>Collaborations may be one way in which you can organise some partnership working between settings and between settings and childminders</a:t>
            </a:r>
          </a:p>
          <a:p>
            <a:r>
              <a:rPr lang="en-GB" dirty="0" smtClean="0"/>
              <a:t>If you are interested in leading or joining a collaboration, please make sure you complete this section of the Expression of Interest and Evaluation form at the end of the Seminar.</a:t>
            </a:r>
          </a:p>
          <a:p>
            <a:endParaRPr lang="en-GB" dirty="0"/>
          </a:p>
        </p:txBody>
      </p:sp>
    </p:spTree>
    <p:extLst>
      <p:ext uri="{BB962C8B-B14F-4D97-AF65-F5344CB8AC3E}">
        <p14:creationId xmlns:p14="http://schemas.microsoft.com/office/powerpoint/2010/main" val="1181840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Collaborations – North Kent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8024055"/>
              </p:ext>
            </p:extLst>
          </p:nvPr>
        </p:nvGraphicFramePr>
        <p:xfrm>
          <a:off x="899592" y="1628800"/>
          <a:ext cx="7704856" cy="3754120"/>
        </p:xfrm>
        <a:graphic>
          <a:graphicData uri="http://schemas.openxmlformats.org/drawingml/2006/table">
            <a:tbl>
              <a:tblPr firstRow="1" bandRow="1">
                <a:tableStyleId>{5C22544A-7EE6-4342-B048-85BDC9FD1C3A}</a:tableStyleId>
              </a:tblPr>
              <a:tblGrid>
                <a:gridCol w="1800200"/>
                <a:gridCol w="1440160"/>
                <a:gridCol w="1368152"/>
                <a:gridCol w="1584176"/>
                <a:gridCol w="1512168"/>
              </a:tblGrid>
              <a:tr h="370840">
                <a:tc>
                  <a:txBody>
                    <a:bodyPr/>
                    <a:lstStyle/>
                    <a:p>
                      <a:endParaRPr lang="en-GB" dirty="0"/>
                    </a:p>
                  </a:txBody>
                  <a:tcPr/>
                </a:tc>
                <a:tc>
                  <a:txBody>
                    <a:bodyPr/>
                    <a:lstStyle/>
                    <a:p>
                      <a:r>
                        <a:rPr lang="en-GB" dirty="0" smtClean="0"/>
                        <a:t>County</a:t>
                      </a:r>
                      <a:endParaRPr lang="en-GB" dirty="0"/>
                    </a:p>
                  </a:txBody>
                  <a:tcPr/>
                </a:tc>
                <a:tc>
                  <a:txBody>
                    <a:bodyPr/>
                    <a:lstStyle/>
                    <a:p>
                      <a:r>
                        <a:rPr lang="en-GB" dirty="0" smtClean="0"/>
                        <a:t>Dartford</a:t>
                      </a:r>
                      <a:endParaRPr lang="en-GB" dirty="0"/>
                    </a:p>
                  </a:txBody>
                  <a:tcPr/>
                </a:tc>
                <a:tc>
                  <a:txBody>
                    <a:bodyPr/>
                    <a:lstStyle/>
                    <a:p>
                      <a:r>
                        <a:rPr lang="en-GB" dirty="0" smtClean="0"/>
                        <a:t>Gravesham</a:t>
                      </a:r>
                      <a:endParaRPr lang="en-GB" dirty="0"/>
                    </a:p>
                  </a:txBody>
                  <a:tcPr/>
                </a:tc>
                <a:tc>
                  <a:txBody>
                    <a:bodyPr/>
                    <a:lstStyle/>
                    <a:p>
                      <a:r>
                        <a:rPr lang="en-GB" dirty="0" smtClean="0"/>
                        <a:t>Sevenoaks</a:t>
                      </a:r>
                      <a:endParaRPr lang="en-GB" dirty="0"/>
                    </a:p>
                  </a:txBody>
                  <a:tcPr/>
                </a:tc>
              </a:tr>
              <a:tr h="370840">
                <a:tc>
                  <a:txBody>
                    <a:bodyPr/>
                    <a:lstStyle/>
                    <a:p>
                      <a:r>
                        <a:rPr lang="en-GB" dirty="0" smtClean="0"/>
                        <a:t>Number of collaborations</a:t>
                      </a:r>
                      <a:endParaRPr lang="en-GB" dirty="0"/>
                    </a:p>
                  </a:txBody>
                  <a:tcPr/>
                </a:tc>
                <a:tc>
                  <a:txBody>
                    <a:bodyPr/>
                    <a:lstStyle/>
                    <a:p>
                      <a:r>
                        <a:rPr lang="en-GB" dirty="0" smtClean="0"/>
                        <a:t>53</a:t>
                      </a:r>
                      <a:endParaRPr lang="en-GB" dirty="0"/>
                    </a:p>
                  </a:txBody>
                  <a:tcPr/>
                </a:tc>
                <a:tc>
                  <a:txBody>
                    <a:bodyPr/>
                    <a:lstStyle/>
                    <a:p>
                      <a:r>
                        <a:rPr lang="en-GB" dirty="0" smtClean="0"/>
                        <a:t>1</a:t>
                      </a:r>
                      <a:endParaRPr lang="en-GB" dirty="0"/>
                    </a:p>
                  </a:txBody>
                  <a:tcPr/>
                </a:tc>
                <a:tc>
                  <a:txBody>
                    <a:bodyPr/>
                    <a:lstStyle/>
                    <a:p>
                      <a:r>
                        <a:rPr lang="en-GB" dirty="0" smtClean="0"/>
                        <a:t>1</a:t>
                      </a:r>
                      <a:endParaRPr lang="en-GB" dirty="0"/>
                    </a:p>
                  </a:txBody>
                  <a:tcPr/>
                </a:tc>
                <a:tc>
                  <a:txBody>
                    <a:bodyPr/>
                    <a:lstStyle/>
                    <a:p>
                      <a:r>
                        <a:rPr lang="en-GB" dirty="0" smtClean="0"/>
                        <a:t>6</a:t>
                      </a:r>
                      <a:endParaRPr lang="en-GB" dirty="0"/>
                    </a:p>
                  </a:txBody>
                  <a:tcPr/>
                </a:tc>
              </a:tr>
              <a:tr h="370840">
                <a:tc>
                  <a:txBody>
                    <a:bodyPr/>
                    <a:lstStyle/>
                    <a:p>
                      <a:r>
                        <a:rPr lang="en-GB" dirty="0" smtClean="0"/>
                        <a:t>Number of PVI</a:t>
                      </a:r>
                      <a:r>
                        <a:rPr lang="en-GB" baseline="0" dirty="0" smtClean="0"/>
                        <a:t> settings in a collaboration</a:t>
                      </a:r>
                      <a:endParaRPr lang="en-GB" dirty="0"/>
                    </a:p>
                  </a:txBody>
                  <a:tcPr/>
                </a:tc>
                <a:tc>
                  <a:txBody>
                    <a:bodyPr/>
                    <a:lstStyle/>
                    <a:p>
                      <a:r>
                        <a:rPr lang="en-GB" dirty="0" smtClean="0"/>
                        <a:t>419</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26</a:t>
                      </a:r>
                    </a:p>
                    <a:p>
                      <a:endParaRPr lang="en-GB" dirty="0"/>
                    </a:p>
                  </a:txBody>
                  <a:tcPr/>
                </a:tc>
                <a:tc>
                  <a:txBody>
                    <a:bodyPr/>
                    <a:lstStyle/>
                    <a:p>
                      <a:r>
                        <a:rPr lang="en-GB" dirty="0" smtClean="0"/>
                        <a:t>21</a:t>
                      </a:r>
                      <a:endParaRPr lang="en-GB" dirty="0"/>
                    </a:p>
                  </a:txBody>
                  <a:tcPr/>
                </a:tc>
                <a:tc>
                  <a:txBody>
                    <a:bodyPr/>
                    <a:lstStyle/>
                    <a:p>
                      <a:r>
                        <a:rPr lang="en-GB" dirty="0" smtClean="0"/>
                        <a:t>45</a:t>
                      </a:r>
                      <a:endParaRPr lang="en-GB" dirty="0"/>
                    </a:p>
                  </a:txBody>
                  <a:tcPr/>
                </a:tc>
              </a:tr>
              <a:tr h="370840">
                <a:tc>
                  <a:txBody>
                    <a:bodyPr/>
                    <a:lstStyle/>
                    <a:p>
                      <a:r>
                        <a:rPr lang="en-GB" dirty="0" smtClean="0"/>
                        <a:t>Number of childminders</a:t>
                      </a:r>
                      <a:r>
                        <a:rPr lang="en-GB" baseline="0" dirty="0" smtClean="0"/>
                        <a:t> in a collaboration</a:t>
                      </a:r>
                      <a:endParaRPr lang="en-GB" dirty="0"/>
                    </a:p>
                  </a:txBody>
                  <a:tcPr/>
                </a:tc>
                <a:tc>
                  <a:txBody>
                    <a:bodyPr/>
                    <a:lstStyle/>
                    <a:p>
                      <a:r>
                        <a:rPr lang="en-GB" dirty="0" smtClean="0"/>
                        <a:t>3</a:t>
                      </a:r>
                      <a:endParaRPr lang="en-GB" dirty="0"/>
                    </a:p>
                  </a:txBody>
                  <a:tcPr/>
                </a:tc>
                <a:tc>
                  <a:txBody>
                    <a:bodyPr/>
                    <a:lstStyle/>
                    <a:p>
                      <a:r>
                        <a:rPr lang="en-GB" dirty="0" smtClean="0"/>
                        <a:t>0</a:t>
                      </a:r>
                      <a:endParaRPr lang="en-GB" dirty="0"/>
                    </a:p>
                  </a:txBody>
                  <a:tcPr/>
                </a:tc>
                <a:tc>
                  <a:txBody>
                    <a:bodyPr/>
                    <a:lstStyle/>
                    <a:p>
                      <a:r>
                        <a:rPr lang="en-GB" dirty="0" smtClean="0"/>
                        <a:t>0</a:t>
                      </a:r>
                      <a:endParaRPr lang="en-GB" dirty="0"/>
                    </a:p>
                  </a:txBody>
                  <a:tcPr/>
                </a:tc>
                <a:tc>
                  <a:txBody>
                    <a:bodyPr/>
                    <a:lstStyle/>
                    <a:p>
                      <a:r>
                        <a:rPr lang="en-GB" dirty="0" smtClean="0"/>
                        <a:t>0</a:t>
                      </a:r>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of settings in a collaboration</a:t>
                      </a:r>
                    </a:p>
                    <a:p>
                      <a:endParaRPr lang="en-GB" dirty="0"/>
                    </a:p>
                  </a:txBody>
                  <a:tcPr/>
                </a:tc>
                <a:tc>
                  <a:txBody>
                    <a:bodyPr/>
                    <a:lstStyle/>
                    <a:p>
                      <a:r>
                        <a:rPr lang="en-GB" dirty="0" smtClean="0"/>
                        <a:t>62%</a:t>
                      </a:r>
                      <a:endParaRPr lang="en-GB" dirty="0"/>
                    </a:p>
                  </a:txBody>
                  <a:tcPr/>
                </a:tc>
                <a:tc>
                  <a:txBody>
                    <a:bodyPr/>
                    <a:lstStyle/>
                    <a:p>
                      <a:r>
                        <a:rPr lang="en-GB" dirty="0" smtClean="0"/>
                        <a:t>56.5%</a:t>
                      </a:r>
                      <a:endParaRPr lang="en-GB" dirty="0"/>
                    </a:p>
                  </a:txBody>
                  <a:tcPr/>
                </a:tc>
                <a:tc>
                  <a:txBody>
                    <a:bodyPr/>
                    <a:lstStyle/>
                    <a:p>
                      <a:r>
                        <a:rPr lang="en-GB" dirty="0" smtClean="0"/>
                        <a:t>72.4%</a:t>
                      </a:r>
                      <a:endParaRPr lang="en-GB" dirty="0"/>
                    </a:p>
                  </a:txBody>
                  <a:tcPr/>
                </a:tc>
                <a:tc>
                  <a:txBody>
                    <a:bodyPr/>
                    <a:lstStyle/>
                    <a:p>
                      <a:r>
                        <a:rPr lang="en-GB" dirty="0" smtClean="0"/>
                        <a:t>63.8%</a:t>
                      </a:r>
                      <a:endParaRPr lang="en-GB" dirty="0"/>
                    </a:p>
                  </a:txBody>
                  <a:tcPr/>
                </a:tc>
              </a:tr>
            </a:tbl>
          </a:graphicData>
        </a:graphic>
      </p:graphicFrame>
    </p:spTree>
    <p:extLst>
      <p:ext uri="{BB962C8B-B14F-4D97-AF65-F5344CB8AC3E}">
        <p14:creationId xmlns:p14="http://schemas.microsoft.com/office/powerpoint/2010/main" val="31692479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Collaborations – South Kent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2675675"/>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endParaRPr lang="en-GB" dirty="0"/>
                    </a:p>
                  </a:txBody>
                  <a:tcPr/>
                </a:tc>
                <a:tc>
                  <a:txBody>
                    <a:bodyPr/>
                    <a:lstStyle/>
                    <a:p>
                      <a:r>
                        <a:rPr lang="en-GB" dirty="0" smtClean="0"/>
                        <a:t>County</a:t>
                      </a:r>
                      <a:endParaRPr lang="en-GB" dirty="0"/>
                    </a:p>
                  </a:txBody>
                  <a:tcPr/>
                </a:tc>
                <a:tc>
                  <a:txBody>
                    <a:bodyPr/>
                    <a:lstStyle/>
                    <a:p>
                      <a:r>
                        <a:rPr lang="en-GB" dirty="0" smtClean="0"/>
                        <a:t>Ashford</a:t>
                      </a:r>
                      <a:endParaRPr lang="en-GB" dirty="0"/>
                    </a:p>
                  </a:txBody>
                  <a:tcPr/>
                </a:tc>
                <a:tc>
                  <a:txBody>
                    <a:bodyPr/>
                    <a:lstStyle/>
                    <a:p>
                      <a:r>
                        <a:rPr lang="en-GB" dirty="0" smtClean="0"/>
                        <a:t>Dover</a:t>
                      </a:r>
                      <a:endParaRPr lang="en-GB" dirty="0"/>
                    </a:p>
                  </a:txBody>
                  <a:tcPr/>
                </a:tc>
                <a:tc>
                  <a:txBody>
                    <a:bodyPr/>
                    <a:lstStyle/>
                    <a:p>
                      <a:r>
                        <a:rPr lang="en-GB" dirty="0" smtClean="0"/>
                        <a:t>Shepway</a:t>
                      </a:r>
                      <a:endParaRPr lang="en-GB" dirty="0"/>
                    </a:p>
                  </a:txBody>
                  <a:tcPr/>
                </a:tc>
              </a:tr>
              <a:tr h="370840">
                <a:tc>
                  <a:txBody>
                    <a:bodyPr/>
                    <a:lstStyle/>
                    <a:p>
                      <a:r>
                        <a:rPr lang="en-GB" dirty="0" smtClean="0"/>
                        <a:t>Number of collaborations</a:t>
                      </a:r>
                      <a:endParaRPr lang="en-GB" dirty="0"/>
                    </a:p>
                  </a:txBody>
                  <a:tcPr/>
                </a:tc>
                <a:tc>
                  <a:txBody>
                    <a:bodyPr/>
                    <a:lstStyle/>
                    <a:p>
                      <a:r>
                        <a:rPr lang="en-GB" dirty="0" smtClean="0"/>
                        <a:t>53</a:t>
                      </a:r>
                      <a:endParaRPr lang="en-GB" dirty="0"/>
                    </a:p>
                  </a:txBody>
                  <a:tcPr/>
                </a:tc>
                <a:tc>
                  <a:txBody>
                    <a:bodyPr/>
                    <a:lstStyle/>
                    <a:p>
                      <a:r>
                        <a:rPr lang="en-GB" dirty="0" smtClean="0"/>
                        <a:t>5</a:t>
                      </a:r>
                      <a:endParaRPr lang="en-GB" dirty="0"/>
                    </a:p>
                  </a:txBody>
                  <a:tcPr/>
                </a:tc>
                <a:tc>
                  <a:txBody>
                    <a:bodyPr/>
                    <a:lstStyle/>
                    <a:p>
                      <a:r>
                        <a:rPr lang="en-GB" dirty="0" smtClean="0"/>
                        <a:t>7</a:t>
                      </a:r>
                      <a:endParaRPr lang="en-GB" dirty="0"/>
                    </a:p>
                  </a:txBody>
                  <a:tcPr/>
                </a:tc>
                <a:tc>
                  <a:txBody>
                    <a:bodyPr/>
                    <a:lstStyle/>
                    <a:p>
                      <a:r>
                        <a:rPr lang="en-GB" dirty="0" smtClean="0"/>
                        <a:t>5</a:t>
                      </a:r>
                      <a:endParaRPr lang="en-GB" dirty="0"/>
                    </a:p>
                  </a:txBody>
                  <a:tcPr/>
                </a:tc>
              </a:tr>
              <a:tr h="370840">
                <a:tc>
                  <a:txBody>
                    <a:bodyPr/>
                    <a:lstStyle/>
                    <a:p>
                      <a:r>
                        <a:rPr lang="en-GB" dirty="0" smtClean="0"/>
                        <a:t>Number of settings in a collaboration</a:t>
                      </a:r>
                      <a:endParaRPr lang="en-GB" dirty="0"/>
                    </a:p>
                  </a:txBody>
                  <a:tcPr/>
                </a:tc>
                <a:tc>
                  <a:txBody>
                    <a:bodyPr/>
                    <a:lstStyle/>
                    <a:p>
                      <a:r>
                        <a:rPr lang="en-GB" dirty="0" smtClean="0"/>
                        <a:t>419</a:t>
                      </a:r>
                      <a:endParaRPr lang="en-GB" dirty="0"/>
                    </a:p>
                  </a:txBody>
                  <a:tcPr/>
                </a:tc>
                <a:tc>
                  <a:txBody>
                    <a:bodyPr/>
                    <a:lstStyle/>
                    <a:p>
                      <a:r>
                        <a:rPr lang="en-GB" dirty="0" smtClean="0"/>
                        <a:t>42</a:t>
                      </a:r>
                      <a:endParaRPr lang="en-GB" dirty="0"/>
                    </a:p>
                  </a:txBody>
                  <a:tcPr/>
                </a:tc>
                <a:tc>
                  <a:txBody>
                    <a:bodyPr/>
                    <a:lstStyle/>
                    <a:p>
                      <a:r>
                        <a:rPr lang="en-GB" dirty="0" smtClean="0"/>
                        <a:t>31</a:t>
                      </a:r>
                      <a:endParaRPr lang="en-GB" dirty="0"/>
                    </a:p>
                  </a:txBody>
                  <a:tcPr/>
                </a:tc>
                <a:tc>
                  <a:txBody>
                    <a:bodyPr/>
                    <a:lstStyle/>
                    <a:p>
                      <a:r>
                        <a:rPr lang="en-GB" dirty="0" smtClean="0"/>
                        <a:t>44</a:t>
                      </a:r>
                      <a:endParaRPr lang="en-GB" dirty="0"/>
                    </a:p>
                  </a:txBody>
                  <a:tcPr/>
                </a:tc>
              </a:tr>
              <a:tr h="370840">
                <a:tc>
                  <a:txBody>
                    <a:bodyPr/>
                    <a:lstStyle/>
                    <a:p>
                      <a:r>
                        <a:rPr lang="en-GB" dirty="0" smtClean="0"/>
                        <a:t>Number of childminders</a:t>
                      </a:r>
                      <a:r>
                        <a:rPr lang="en-GB" baseline="0" dirty="0" smtClean="0"/>
                        <a:t> in a collaboration</a:t>
                      </a:r>
                      <a:endParaRPr lang="en-GB" dirty="0"/>
                    </a:p>
                  </a:txBody>
                  <a:tcPr/>
                </a:tc>
                <a:tc>
                  <a:txBody>
                    <a:bodyPr/>
                    <a:lstStyle/>
                    <a:p>
                      <a:r>
                        <a:rPr lang="en-GB" dirty="0" smtClean="0"/>
                        <a:t>3</a:t>
                      </a:r>
                      <a:endParaRPr lang="en-GB" dirty="0"/>
                    </a:p>
                  </a:txBody>
                  <a:tcPr/>
                </a:tc>
                <a:tc>
                  <a:txBody>
                    <a:bodyPr/>
                    <a:lstStyle/>
                    <a:p>
                      <a:r>
                        <a:rPr lang="en-GB" dirty="0" smtClean="0"/>
                        <a:t>0</a:t>
                      </a:r>
                      <a:endParaRPr lang="en-GB" dirty="0"/>
                    </a:p>
                  </a:txBody>
                  <a:tcPr/>
                </a:tc>
                <a:tc>
                  <a:txBody>
                    <a:bodyPr/>
                    <a:lstStyle/>
                    <a:p>
                      <a:r>
                        <a:rPr lang="en-GB" dirty="0" smtClean="0"/>
                        <a:t>0</a:t>
                      </a:r>
                      <a:endParaRPr lang="en-GB" dirty="0"/>
                    </a:p>
                  </a:txBody>
                  <a:tcPr/>
                </a:tc>
                <a:tc>
                  <a:txBody>
                    <a:bodyPr/>
                    <a:lstStyle/>
                    <a:p>
                      <a:r>
                        <a:rPr lang="en-GB" dirty="0" smtClean="0"/>
                        <a:t>0</a:t>
                      </a:r>
                      <a:endParaRPr lang="en-GB" dirty="0"/>
                    </a:p>
                  </a:txBody>
                  <a:tcPr/>
                </a:tc>
              </a:tr>
              <a:tr h="370840">
                <a:tc>
                  <a:txBody>
                    <a:bodyPr/>
                    <a:lstStyle/>
                    <a:p>
                      <a:r>
                        <a:rPr lang="en-GB" dirty="0" smtClean="0"/>
                        <a:t>%</a:t>
                      </a:r>
                      <a:r>
                        <a:rPr lang="en-GB" baseline="0" dirty="0" smtClean="0"/>
                        <a:t> of group settings in a collaboration</a:t>
                      </a:r>
                      <a:endParaRPr lang="en-GB" dirty="0"/>
                    </a:p>
                  </a:txBody>
                  <a:tcPr/>
                </a:tc>
                <a:tc>
                  <a:txBody>
                    <a:bodyPr/>
                    <a:lstStyle/>
                    <a:p>
                      <a:r>
                        <a:rPr lang="en-GB" dirty="0" smtClean="0"/>
                        <a:t>62%</a:t>
                      </a:r>
                      <a:endParaRPr lang="en-GB" dirty="0"/>
                    </a:p>
                  </a:txBody>
                  <a:tcPr/>
                </a:tc>
                <a:tc>
                  <a:txBody>
                    <a:bodyPr/>
                    <a:lstStyle/>
                    <a:p>
                      <a:r>
                        <a:rPr lang="en-GB" dirty="0" smtClean="0"/>
                        <a:t>73.7%</a:t>
                      </a:r>
                      <a:endParaRPr lang="en-GB" dirty="0"/>
                    </a:p>
                  </a:txBody>
                  <a:tcPr/>
                </a:tc>
                <a:tc>
                  <a:txBody>
                    <a:bodyPr/>
                    <a:lstStyle/>
                    <a:p>
                      <a:r>
                        <a:rPr lang="en-GB" dirty="0" smtClean="0"/>
                        <a:t>63.8%</a:t>
                      </a:r>
                      <a:endParaRPr lang="en-GB" dirty="0"/>
                    </a:p>
                  </a:txBody>
                  <a:tcPr/>
                </a:tc>
                <a:tc>
                  <a:txBody>
                    <a:bodyPr/>
                    <a:lstStyle/>
                    <a:p>
                      <a:r>
                        <a:rPr lang="en-GB" smtClean="0"/>
                        <a:t>80%</a:t>
                      </a:r>
                      <a:endParaRPr lang="en-GB" dirty="0"/>
                    </a:p>
                  </a:txBody>
                  <a:tcPr/>
                </a:tc>
              </a:tr>
            </a:tbl>
          </a:graphicData>
        </a:graphic>
      </p:graphicFrame>
    </p:spTree>
    <p:extLst>
      <p:ext uri="{BB962C8B-B14F-4D97-AF65-F5344CB8AC3E}">
        <p14:creationId xmlns:p14="http://schemas.microsoft.com/office/powerpoint/2010/main" val="15255153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Collaborations -  West Kent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6296736"/>
              </p:ext>
            </p:extLst>
          </p:nvPr>
        </p:nvGraphicFramePr>
        <p:xfrm>
          <a:off x="457200" y="1600200"/>
          <a:ext cx="8229600" cy="402336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endParaRPr lang="en-GB" dirty="0"/>
                    </a:p>
                  </a:txBody>
                  <a:tcPr/>
                </a:tc>
                <a:tc>
                  <a:txBody>
                    <a:bodyPr/>
                    <a:lstStyle/>
                    <a:p>
                      <a:r>
                        <a:rPr lang="en-GB" dirty="0" smtClean="0"/>
                        <a:t>County</a:t>
                      </a:r>
                      <a:endParaRPr lang="en-GB" dirty="0"/>
                    </a:p>
                  </a:txBody>
                  <a:tcPr/>
                </a:tc>
                <a:tc>
                  <a:txBody>
                    <a:bodyPr/>
                    <a:lstStyle/>
                    <a:p>
                      <a:r>
                        <a:rPr lang="en-GB" dirty="0" smtClean="0"/>
                        <a:t>Maidstone</a:t>
                      </a:r>
                      <a:endParaRPr lang="en-GB" dirty="0"/>
                    </a:p>
                  </a:txBody>
                  <a:tcPr/>
                </a:tc>
                <a:tc>
                  <a:txBody>
                    <a:bodyPr/>
                    <a:lstStyle/>
                    <a:p>
                      <a:r>
                        <a:rPr lang="en-GB" dirty="0" smtClean="0"/>
                        <a:t>Tonbridge &amp; </a:t>
                      </a:r>
                      <a:r>
                        <a:rPr lang="en-GB" dirty="0" err="1" smtClean="0"/>
                        <a:t>Malling</a:t>
                      </a:r>
                      <a:endParaRPr lang="en-GB" dirty="0"/>
                    </a:p>
                  </a:txBody>
                  <a:tcPr/>
                </a:tc>
                <a:tc>
                  <a:txBody>
                    <a:bodyPr/>
                    <a:lstStyle/>
                    <a:p>
                      <a:r>
                        <a:rPr lang="en-GB" dirty="0" smtClean="0"/>
                        <a:t>Tunbridge Wells</a:t>
                      </a:r>
                      <a:endParaRPr lang="en-GB" dirty="0"/>
                    </a:p>
                  </a:txBody>
                  <a:tcPr/>
                </a:tc>
              </a:tr>
              <a:tr h="370840">
                <a:tc>
                  <a:txBody>
                    <a:bodyPr/>
                    <a:lstStyle/>
                    <a:p>
                      <a:r>
                        <a:rPr lang="en-GB" dirty="0" smtClean="0"/>
                        <a:t>Number of collaborations</a:t>
                      </a:r>
                      <a:endParaRPr lang="en-GB" dirty="0"/>
                    </a:p>
                  </a:txBody>
                  <a:tcPr/>
                </a:tc>
                <a:tc>
                  <a:txBody>
                    <a:bodyPr/>
                    <a:lstStyle/>
                    <a:p>
                      <a:r>
                        <a:rPr lang="en-GB" dirty="0" smtClean="0"/>
                        <a:t>53</a:t>
                      </a:r>
                      <a:endParaRPr lang="en-GB" dirty="0"/>
                    </a:p>
                  </a:txBody>
                  <a:tcPr/>
                </a:tc>
                <a:tc>
                  <a:txBody>
                    <a:bodyPr/>
                    <a:lstStyle/>
                    <a:p>
                      <a:r>
                        <a:rPr lang="en-GB" dirty="0" smtClean="0"/>
                        <a:t>5</a:t>
                      </a:r>
                      <a:endParaRPr lang="en-GB" dirty="0"/>
                    </a:p>
                  </a:txBody>
                  <a:tcPr/>
                </a:tc>
                <a:tc>
                  <a:txBody>
                    <a:bodyPr/>
                    <a:lstStyle/>
                    <a:p>
                      <a:r>
                        <a:rPr lang="en-GB" dirty="0" smtClean="0"/>
                        <a:t>4</a:t>
                      </a:r>
                      <a:endParaRPr lang="en-GB" dirty="0"/>
                    </a:p>
                  </a:txBody>
                  <a:tcPr/>
                </a:tc>
                <a:tc>
                  <a:txBody>
                    <a:bodyPr/>
                    <a:lstStyle/>
                    <a:p>
                      <a:r>
                        <a:rPr lang="en-GB" dirty="0" smtClean="0"/>
                        <a:t>4</a:t>
                      </a:r>
                      <a:endParaRPr lang="en-GB" dirty="0"/>
                    </a:p>
                  </a:txBody>
                  <a:tcPr/>
                </a:tc>
              </a:tr>
              <a:tr h="370840">
                <a:tc>
                  <a:txBody>
                    <a:bodyPr/>
                    <a:lstStyle/>
                    <a:p>
                      <a:r>
                        <a:rPr lang="en-GB" dirty="0" smtClean="0"/>
                        <a:t>Number of settings in a collaboration</a:t>
                      </a:r>
                      <a:endParaRPr lang="en-GB" dirty="0"/>
                    </a:p>
                  </a:txBody>
                  <a:tcPr/>
                </a:tc>
                <a:tc>
                  <a:txBody>
                    <a:bodyPr/>
                    <a:lstStyle/>
                    <a:p>
                      <a:r>
                        <a:rPr lang="en-GB" dirty="0" smtClean="0"/>
                        <a:t>419</a:t>
                      </a:r>
                      <a:endParaRPr lang="en-GB" dirty="0"/>
                    </a:p>
                  </a:txBody>
                  <a:tcPr/>
                </a:tc>
                <a:tc>
                  <a:txBody>
                    <a:bodyPr/>
                    <a:lstStyle/>
                    <a:p>
                      <a:r>
                        <a:rPr lang="en-GB" dirty="0" smtClean="0"/>
                        <a:t>33</a:t>
                      </a:r>
                      <a:endParaRPr lang="en-GB" dirty="0"/>
                    </a:p>
                  </a:txBody>
                  <a:tcPr/>
                </a:tc>
                <a:tc>
                  <a:txBody>
                    <a:bodyPr/>
                    <a:lstStyle/>
                    <a:p>
                      <a:r>
                        <a:rPr lang="en-GB" dirty="0" smtClean="0"/>
                        <a:t>38</a:t>
                      </a:r>
                      <a:endParaRPr lang="en-GB" dirty="0"/>
                    </a:p>
                  </a:txBody>
                  <a:tcPr/>
                </a:tc>
                <a:tc>
                  <a:txBody>
                    <a:bodyPr/>
                    <a:lstStyle/>
                    <a:p>
                      <a:r>
                        <a:rPr lang="en-GB" dirty="0" smtClean="0"/>
                        <a:t>39</a:t>
                      </a:r>
                      <a:endParaRPr lang="en-GB" dirty="0"/>
                    </a:p>
                  </a:txBody>
                  <a:tcPr/>
                </a:tc>
              </a:tr>
              <a:tr h="370840">
                <a:tc>
                  <a:txBody>
                    <a:bodyPr/>
                    <a:lstStyle/>
                    <a:p>
                      <a:r>
                        <a:rPr lang="en-GB" dirty="0" smtClean="0"/>
                        <a:t>Number of childminders in a collaboration</a:t>
                      </a:r>
                      <a:endParaRPr lang="en-GB" dirty="0"/>
                    </a:p>
                  </a:txBody>
                  <a:tcPr/>
                </a:tc>
                <a:tc>
                  <a:txBody>
                    <a:bodyPr/>
                    <a:lstStyle/>
                    <a:p>
                      <a:r>
                        <a:rPr lang="en-GB" dirty="0" smtClean="0"/>
                        <a:t>3</a:t>
                      </a:r>
                      <a:endParaRPr lang="en-GB" dirty="0"/>
                    </a:p>
                  </a:txBody>
                  <a:tcPr/>
                </a:tc>
                <a:tc>
                  <a:txBody>
                    <a:bodyPr/>
                    <a:lstStyle/>
                    <a:p>
                      <a:r>
                        <a:rPr lang="en-GB" dirty="0" smtClean="0"/>
                        <a:t>0</a:t>
                      </a:r>
                      <a:endParaRPr lang="en-GB" dirty="0"/>
                    </a:p>
                  </a:txBody>
                  <a:tcPr/>
                </a:tc>
                <a:tc>
                  <a:txBody>
                    <a:bodyPr/>
                    <a:lstStyle/>
                    <a:p>
                      <a:r>
                        <a:rPr lang="en-GB" dirty="0" smtClean="0"/>
                        <a:t>0</a:t>
                      </a:r>
                      <a:endParaRPr lang="en-GB" dirty="0"/>
                    </a:p>
                  </a:txBody>
                  <a:tcPr/>
                </a:tc>
                <a:tc>
                  <a:txBody>
                    <a:bodyPr/>
                    <a:lstStyle/>
                    <a:p>
                      <a:r>
                        <a:rPr lang="en-GB" dirty="0" smtClean="0"/>
                        <a:t>3</a:t>
                      </a:r>
                      <a:endParaRPr lang="en-GB" dirty="0"/>
                    </a:p>
                  </a:txBody>
                  <a:tcPr/>
                </a:tc>
              </a:tr>
              <a:tr h="370840">
                <a:tc>
                  <a:txBody>
                    <a:bodyPr/>
                    <a:lstStyle/>
                    <a:p>
                      <a:r>
                        <a:rPr lang="en-GB" dirty="0" smtClean="0"/>
                        <a:t>% of group settings in a collaboration</a:t>
                      </a:r>
                      <a:endParaRPr lang="en-GB" dirty="0"/>
                    </a:p>
                  </a:txBody>
                  <a:tcPr/>
                </a:tc>
                <a:tc>
                  <a:txBody>
                    <a:bodyPr/>
                    <a:lstStyle/>
                    <a:p>
                      <a:r>
                        <a:rPr lang="en-GB" dirty="0" smtClean="0"/>
                        <a:t>62%</a:t>
                      </a:r>
                      <a:endParaRPr lang="en-GB" dirty="0"/>
                    </a:p>
                  </a:txBody>
                  <a:tcPr/>
                </a:tc>
                <a:tc>
                  <a:txBody>
                    <a:bodyPr/>
                    <a:lstStyle/>
                    <a:p>
                      <a:r>
                        <a:rPr lang="en-GB" dirty="0" smtClean="0"/>
                        <a:t>40%</a:t>
                      </a:r>
                      <a:endParaRPr lang="en-GB" dirty="0"/>
                    </a:p>
                  </a:txBody>
                  <a:tcPr/>
                </a:tc>
                <a:tc>
                  <a:txBody>
                    <a:bodyPr/>
                    <a:lstStyle/>
                    <a:p>
                      <a:r>
                        <a:rPr lang="en-GB" dirty="0" smtClean="0"/>
                        <a:t>60%</a:t>
                      </a:r>
                      <a:endParaRPr lang="en-GB" dirty="0"/>
                    </a:p>
                  </a:txBody>
                  <a:tcPr/>
                </a:tc>
                <a:tc>
                  <a:txBody>
                    <a:bodyPr/>
                    <a:lstStyle/>
                    <a:p>
                      <a:r>
                        <a:rPr lang="en-GB" dirty="0" smtClean="0"/>
                        <a:t>64.5%</a:t>
                      </a:r>
                      <a:endParaRPr lang="en-GB" dirty="0"/>
                    </a:p>
                  </a:txBody>
                  <a:tcPr/>
                </a:tc>
              </a:tr>
            </a:tbl>
          </a:graphicData>
        </a:graphic>
      </p:graphicFrame>
      <p:sp>
        <p:nvSpPr>
          <p:cNvPr id="5" name="TextBox 4"/>
          <p:cNvSpPr txBox="1"/>
          <p:nvPr/>
        </p:nvSpPr>
        <p:spPr>
          <a:xfrm>
            <a:off x="539552" y="5805264"/>
            <a:ext cx="8136904" cy="369332"/>
          </a:xfrm>
          <a:prstGeom prst="rect">
            <a:avLst/>
          </a:prstGeom>
          <a:noFill/>
        </p:spPr>
        <p:txBody>
          <a:bodyPr wrap="square" rtlCol="0">
            <a:spAutoFit/>
          </a:bodyPr>
          <a:lstStyle/>
          <a:p>
            <a:r>
              <a:rPr lang="en-GB" dirty="0" smtClean="0">
                <a:solidFill>
                  <a:prstClr val="black"/>
                </a:solidFill>
                <a:latin typeface="Arial" panose="020B0604020202020204" pitchFamily="34" charset="0"/>
                <a:cs typeface="Arial" panose="020B0604020202020204" pitchFamily="34" charset="0"/>
              </a:rPr>
              <a:t>*There will soon be a meeting to start a new collaboration in Maidstone </a:t>
            </a:r>
            <a:endParaRPr lang="en-GB"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62433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Collaborations – East Kent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492658"/>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endParaRPr lang="en-GB" dirty="0"/>
                    </a:p>
                  </a:txBody>
                  <a:tcPr/>
                </a:tc>
                <a:tc>
                  <a:txBody>
                    <a:bodyPr/>
                    <a:lstStyle/>
                    <a:p>
                      <a:r>
                        <a:rPr lang="en-GB" dirty="0" smtClean="0"/>
                        <a:t>County</a:t>
                      </a:r>
                      <a:endParaRPr lang="en-GB" dirty="0"/>
                    </a:p>
                  </a:txBody>
                  <a:tcPr/>
                </a:tc>
                <a:tc>
                  <a:txBody>
                    <a:bodyPr/>
                    <a:lstStyle/>
                    <a:p>
                      <a:r>
                        <a:rPr lang="en-GB" dirty="0" smtClean="0"/>
                        <a:t>Canterbury</a:t>
                      </a:r>
                      <a:endParaRPr lang="en-GB" dirty="0"/>
                    </a:p>
                  </a:txBody>
                  <a:tcPr/>
                </a:tc>
                <a:tc>
                  <a:txBody>
                    <a:bodyPr/>
                    <a:lstStyle/>
                    <a:p>
                      <a:r>
                        <a:rPr lang="en-GB" dirty="0" smtClean="0"/>
                        <a:t>Swale</a:t>
                      </a:r>
                      <a:endParaRPr lang="en-GB" dirty="0"/>
                    </a:p>
                  </a:txBody>
                  <a:tcPr/>
                </a:tc>
                <a:tc>
                  <a:txBody>
                    <a:bodyPr/>
                    <a:lstStyle/>
                    <a:p>
                      <a:r>
                        <a:rPr lang="en-GB" dirty="0" smtClean="0"/>
                        <a:t>Thanet</a:t>
                      </a:r>
                      <a:endParaRPr lang="en-GB" dirty="0"/>
                    </a:p>
                  </a:txBody>
                  <a:tcPr/>
                </a:tc>
              </a:tr>
              <a:tr h="370840">
                <a:tc>
                  <a:txBody>
                    <a:bodyPr/>
                    <a:lstStyle/>
                    <a:p>
                      <a:r>
                        <a:rPr lang="en-GB" dirty="0" smtClean="0"/>
                        <a:t>Number of collaborations</a:t>
                      </a:r>
                      <a:endParaRPr lang="en-GB" dirty="0"/>
                    </a:p>
                  </a:txBody>
                  <a:tcPr/>
                </a:tc>
                <a:tc>
                  <a:txBody>
                    <a:bodyPr/>
                    <a:lstStyle/>
                    <a:p>
                      <a:r>
                        <a:rPr lang="en-GB" dirty="0" smtClean="0"/>
                        <a:t>53</a:t>
                      </a:r>
                      <a:endParaRPr lang="en-GB" dirty="0"/>
                    </a:p>
                  </a:txBody>
                  <a:tcPr/>
                </a:tc>
                <a:tc>
                  <a:txBody>
                    <a:bodyPr/>
                    <a:lstStyle/>
                    <a:p>
                      <a:r>
                        <a:rPr lang="en-GB" dirty="0" smtClean="0"/>
                        <a:t>5</a:t>
                      </a:r>
                      <a:endParaRPr lang="en-GB" dirty="0"/>
                    </a:p>
                  </a:txBody>
                  <a:tcPr/>
                </a:tc>
                <a:tc>
                  <a:txBody>
                    <a:bodyPr/>
                    <a:lstStyle/>
                    <a:p>
                      <a:r>
                        <a:rPr lang="en-GB" dirty="0" smtClean="0"/>
                        <a:t>5</a:t>
                      </a:r>
                      <a:endParaRPr lang="en-GB" dirty="0"/>
                    </a:p>
                  </a:txBody>
                  <a:tcPr/>
                </a:tc>
                <a:tc>
                  <a:txBody>
                    <a:bodyPr/>
                    <a:lstStyle/>
                    <a:p>
                      <a:r>
                        <a:rPr lang="en-GB" dirty="0" smtClean="0"/>
                        <a:t>5</a:t>
                      </a:r>
                      <a:endParaRPr lang="en-GB" dirty="0"/>
                    </a:p>
                  </a:txBody>
                  <a:tcPr/>
                </a:tc>
              </a:tr>
              <a:tr h="370840">
                <a:tc>
                  <a:txBody>
                    <a:bodyPr/>
                    <a:lstStyle/>
                    <a:p>
                      <a:r>
                        <a:rPr lang="en-GB" dirty="0" smtClean="0"/>
                        <a:t>Number of settings in a collaboration</a:t>
                      </a:r>
                      <a:endParaRPr lang="en-GB" dirty="0"/>
                    </a:p>
                  </a:txBody>
                  <a:tcPr/>
                </a:tc>
                <a:tc>
                  <a:txBody>
                    <a:bodyPr/>
                    <a:lstStyle/>
                    <a:p>
                      <a:r>
                        <a:rPr lang="en-GB" dirty="0" smtClean="0"/>
                        <a:t>419</a:t>
                      </a:r>
                      <a:endParaRPr lang="en-GB" dirty="0"/>
                    </a:p>
                  </a:txBody>
                  <a:tcPr/>
                </a:tc>
                <a:tc>
                  <a:txBody>
                    <a:bodyPr/>
                    <a:lstStyle/>
                    <a:p>
                      <a:r>
                        <a:rPr lang="en-GB" dirty="0" smtClean="0"/>
                        <a:t>40</a:t>
                      </a:r>
                      <a:endParaRPr lang="en-GB" dirty="0"/>
                    </a:p>
                  </a:txBody>
                  <a:tcPr/>
                </a:tc>
                <a:tc>
                  <a:txBody>
                    <a:bodyPr/>
                    <a:lstStyle/>
                    <a:p>
                      <a:r>
                        <a:rPr lang="en-GB" dirty="0" smtClean="0"/>
                        <a:t>36</a:t>
                      </a:r>
                      <a:endParaRPr lang="en-GB" dirty="0"/>
                    </a:p>
                  </a:txBody>
                  <a:tcPr/>
                </a:tc>
                <a:tc>
                  <a:txBody>
                    <a:bodyPr/>
                    <a:lstStyle/>
                    <a:p>
                      <a:r>
                        <a:rPr lang="en-GB" dirty="0" smtClean="0"/>
                        <a:t>24</a:t>
                      </a:r>
                      <a:endParaRPr lang="en-GB" dirty="0"/>
                    </a:p>
                  </a:txBody>
                  <a:tcPr/>
                </a:tc>
              </a:tr>
              <a:tr h="370840">
                <a:tc>
                  <a:txBody>
                    <a:bodyPr/>
                    <a:lstStyle/>
                    <a:p>
                      <a:r>
                        <a:rPr lang="en-GB" dirty="0" smtClean="0"/>
                        <a:t>Number of childminders in a collaboration</a:t>
                      </a:r>
                      <a:endParaRPr lang="en-GB" dirty="0"/>
                    </a:p>
                  </a:txBody>
                  <a:tcPr/>
                </a:tc>
                <a:tc>
                  <a:txBody>
                    <a:bodyPr/>
                    <a:lstStyle/>
                    <a:p>
                      <a:r>
                        <a:rPr lang="en-GB" dirty="0" smtClean="0"/>
                        <a:t>3</a:t>
                      </a:r>
                      <a:endParaRPr lang="en-GB" dirty="0"/>
                    </a:p>
                  </a:txBody>
                  <a:tcPr/>
                </a:tc>
                <a:tc>
                  <a:txBody>
                    <a:bodyPr/>
                    <a:lstStyle/>
                    <a:p>
                      <a:r>
                        <a:rPr lang="en-GB" dirty="0" smtClean="0"/>
                        <a:t>0</a:t>
                      </a:r>
                      <a:endParaRPr lang="en-GB" dirty="0"/>
                    </a:p>
                  </a:txBody>
                  <a:tcPr/>
                </a:tc>
                <a:tc>
                  <a:txBody>
                    <a:bodyPr/>
                    <a:lstStyle/>
                    <a:p>
                      <a:r>
                        <a:rPr lang="en-GB" dirty="0" smtClean="0"/>
                        <a:t>0</a:t>
                      </a:r>
                      <a:endParaRPr lang="en-GB" dirty="0"/>
                    </a:p>
                  </a:txBody>
                  <a:tcPr/>
                </a:tc>
                <a:tc>
                  <a:txBody>
                    <a:bodyPr/>
                    <a:lstStyle/>
                    <a:p>
                      <a:r>
                        <a:rPr lang="en-GB" dirty="0" smtClean="0"/>
                        <a:t>0</a:t>
                      </a:r>
                      <a:endParaRPr lang="en-GB" dirty="0"/>
                    </a:p>
                  </a:txBody>
                  <a:tcPr/>
                </a:tc>
              </a:tr>
              <a:tr h="370840">
                <a:tc>
                  <a:txBody>
                    <a:bodyPr/>
                    <a:lstStyle/>
                    <a:p>
                      <a:r>
                        <a:rPr lang="en-GB" dirty="0" smtClean="0"/>
                        <a:t>% of group settings in a collaboration</a:t>
                      </a:r>
                      <a:endParaRPr lang="en-GB" dirty="0"/>
                    </a:p>
                  </a:txBody>
                  <a:tcPr/>
                </a:tc>
                <a:tc>
                  <a:txBody>
                    <a:bodyPr/>
                    <a:lstStyle/>
                    <a:p>
                      <a:r>
                        <a:rPr lang="en-GB" dirty="0" smtClean="0"/>
                        <a:t>62%</a:t>
                      </a:r>
                      <a:endParaRPr lang="en-GB" dirty="0"/>
                    </a:p>
                  </a:txBody>
                  <a:tcPr/>
                </a:tc>
                <a:tc>
                  <a:txBody>
                    <a:bodyPr/>
                    <a:lstStyle/>
                    <a:p>
                      <a:r>
                        <a:rPr lang="en-GB" dirty="0" smtClean="0"/>
                        <a:t>71.4%</a:t>
                      </a:r>
                      <a:endParaRPr lang="en-GB" dirty="0"/>
                    </a:p>
                  </a:txBody>
                  <a:tcPr/>
                </a:tc>
                <a:tc>
                  <a:txBody>
                    <a:bodyPr/>
                    <a:lstStyle/>
                    <a:p>
                      <a:r>
                        <a:rPr lang="en-GB" dirty="0" smtClean="0"/>
                        <a:t>61%</a:t>
                      </a:r>
                      <a:endParaRPr lang="en-GB" dirty="0"/>
                    </a:p>
                  </a:txBody>
                  <a:tcPr/>
                </a:tc>
                <a:tc>
                  <a:txBody>
                    <a:bodyPr/>
                    <a:lstStyle/>
                    <a:p>
                      <a:r>
                        <a:rPr lang="en-GB" dirty="0" smtClean="0"/>
                        <a:t>51.1%</a:t>
                      </a:r>
                      <a:endParaRPr lang="en-GB" dirty="0"/>
                    </a:p>
                  </a:txBody>
                  <a:tcPr/>
                </a:tc>
              </a:tr>
            </a:tbl>
          </a:graphicData>
        </a:graphic>
      </p:graphicFrame>
      <p:sp>
        <p:nvSpPr>
          <p:cNvPr id="5" name="TextBox 4"/>
          <p:cNvSpPr txBox="1"/>
          <p:nvPr/>
        </p:nvSpPr>
        <p:spPr>
          <a:xfrm>
            <a:off x="467544" y="5589240"/>
            <a:ext cx="8208912" cy="369332"/>
          </a:xfrm>
          <a:prstGeom prst="rect">
            <a:avLst/>
          </a:prstGeom>
          <a:noFill/>
        </p:spPr>
        <p:txBody>
          <a:bodyPr wrap="square" rtlCol="0">
            <a:spAutoFit/>
          </a:bodyPr>
          <a:lstStyle/>
          <a:p>
            <a:r>
              <a:rPr lang="en-GB" dirty="0" smtClean="0">
                <a:solidFill>
                  <a:prstClr val="black"/>
                </a:solidFill>
              </a:rPr>
              <a:t>* A new collaboration should form in Thanet in March </a:t>
            </a:r>
            <a:endParaRPr lang="en-GB" dirty="0">
              <a:solidFill>
                <a:prstClr val="black"/>
              </a:solidFill>
            </a:endParaRPr>
          </a:p>
        </p:txBody>
      </p:sp>
    </p:spTree>
    <p:extLst>
      <p:ext uri="{BB962C8B-B14F-4D97-AF65-F5344CB8AC3E}">
        <p14:creationId xmlns:p14="http://schemas.microsoft.com/office/powerpoint/2010/main" val="3460541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600200"/>
            <a:ext cx="729941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418" y="188640"/>
            <a:ext cx="8285163"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01823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Kent Collaboration Leaders said about 30 Hours of Free Childcare  </a:t>
            </a:r>
            <a:endParaRPr lang="en-GB" dirty="0"/>
          </a:p>
        </p:txBody>
      </p:sp>
      <p:sp>
        <p:nvSpPr>
          <p:cNvPr id="3" name="Content Placeholder 2"/>
          <p:cNvSpPr>
            <a:spLocks noGrp="1"/>
          </p:cNvSpPr>
          <p:nvPr>
            <p:ph idx="1"/>
          </p:nvPr>
        </p:nvSpPr>
        <p:spPr/>
        <p:txBody>
          <a:bodyPr>
            <a:normAutofit lnSpcReduction="10000"/>
          </a:bodyPr>
          <a:lstStyle/>
          <a:p>
            <a:r>
              <a:rPr lang="en-GB" dirty="0"/>
              <a:t>Collaborations are a positive thing in delivering 30 Hours of Free Childcare </a:t>
            </a:r>
          </a:p>
          <a:p>
            <a:r>
              <a:rPr lang="en-GB" dirty="0"/>
              <a:t>We have a strong moral purpose to do this, for our children and families </a:t>
            </a:r>
          </a:p>
          <a:p>
            <a:r>
              <a:rPr lang="en-GB" dirty="0"/>
              <a:t>We can work together, sharing ideas and problem solving  </a:t>
            </a:r>
          </a:p>
          <a:p>
            <a:r>
              <a:rPr lang="en-GB" dirty="0"/>
              <a:t>We can work together to drive down </a:t>
            </a:r>
            <a:r>
              <a:rPr lang="en-GB" dirty="0" smtClean="0"/>
              <a:t>some costs </a:t>
            </a:r>
            <a:endParaRPr lang="en-GB" dirty="0"/>
          </a:p>
          <a:p>
            <a:r>
              <a:rPr lang="en-GB" dirty="0"/>
              <a:t>This could be a chance to expand </a:t>
            </a:r>
            <a:r>
              <a:rPr lang="en-GB" dirty="0" smtClean="0"/>
              <a:t>our businesses </a:t>
            </a:r>
            <a:endParaRPr lang="en-GB" dirty="0"/>
          </a:p>
          <a:p>
            <a:r>
              <a:rPr lang="en-GB" dirty="0"/>
              <a:t>We are a strong, resilient sector and we can do this    </a:t>
            </a:r>
          </a:p>
          <a:p>
            <a:endParaRPr lang="en-GB" dirty="0"/>
          </a:p>
        </p:txBody>
      </p:sp>
    </p:spTree>
    <p:extLst>
      <p:ext uri="{BB962C8B-B14F-4D97-AF65-F5344CB8AC3E}">
        <p14:creationId xmlns:p14="http://schemas.microsoft.com/office/powerpoint/2010/main" val="17000276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Session Three</a:t>
            </a:r>
            <a:br>
              <a:rPr lang="en-GB" dirty="0" smtClean="0"/>
            </a:br>
            <a:r>
              <a:rPr lang="en-GB" dirty="0" smtClean="0"/>
              <a:t>Ways of Working </a:t>
            </a:r>
            <a:endParaRPr lang="en-GB" dirty="0"/>
          </a:p>
        </p:txBody>
      </p:sp>
      <p:sp>
        <p:nvSpPr>
          <p:cNvPr id="3" name="Content Placeholder 2"/>
          <p:cNvSpPr>
            <a:spLocks noGrp="1"/>
          </p:cNvSpPr>
          <p:nvPr>
            <p:ph idx="1"/>
          </p:nvPr>
        </p:nvSpPr>
        <p:spPr/>
        <p:txBody>
          <a:bodyPr>
            <a:normAutofit/>
          </a:bodyPr>
          <a:lstStyle/>
          <a:p>
            <a:pPr marL="0" indent="0">
              <a:buNone/>
            </a:pPr>
            <a:r>
              <a:rPr lang="en-GB" sz="3200" dirty="0" smtClean="0"/>
              <a:t>In Session Two you heard ….</a:t>
            </a:r>
          </a:p>
          <a:p>
            <a:r>
              <a:rPr lang="en-GB" sz="3200" dirty="0" smtClean="0"/>
              <a:t>What the current position for 30 Hours of Free Childcare is, as far as we can predict this, in the district(s) in question</a:t>
            </a:r>
          </a:p>
          <a:p>
            <a:r>
              <a:rPr lang="en-GB" sz="3200" dirty="0" smtClean="0"/>
              <a:t>About models to support sustainability</a:t>
            </a:r>
          </a:p>
          <a:p>
            <a:r>
              <a:rPr lang="en-GB" sz="3200" dirty="0" smtClean="0"/>
              <a:t>About models for working in partnership </a:t>
            </a:r>
          </a:p>
          <a:p>
            <a:r>
              <a:rPr lang="en-GB" sz="3200" dirty="0" smtClean="0"/>
              <a:t>About the role of Collaborations </a:t>
            </a:r>
            <a:endParaRPr lang="en-GB" sz="3200" dirty="0"/>
          </a:p>
        </p:txBody>
      </p:sp>
    </p:spTree>
    <p:extLst>
      <p:ext uri="{BB962C8B-B14F-4D97-AF65-F5344CB8AC3E}">
        <p14:creationId xmlns:p14="http://schemas.microsoft.com/office/powerpoint/2010/main" val="25751713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Group Discussions </a:t>
            </a:r>
            <a:endParaRPr lang="en-GB" dirty="0"/>
          </a:p>
        </p:txBody>
      </p:sp>
      <p:sp>
        <p:nvSpPr>
          <p:cNvPr id="3" name="Content Placeholder 2"/>
          <p:cNvSpPr>
            <a:spLocks noGrp="1"/>
          </p:cNvSpPr>
          <p:nvPr>
            <p:ph idx="1"/>
          </p:nvPr>
        </p:nvSpPr>
        <p:spPr>
          <a:xfrm>
            <a:off x="467544" y="1556792"/>
            <a:ext cx="8229600" cy="4525963"/>
          </a:xfrm>
        </p:spPr>
        <p:txBody>
          <a:bodyPr>
            <a:normAutofit lnSpcReduction="10000"/>
          </a:bodyPr>
          <a:lstStyle/>
          <a:p>
            <a:pPr lvl="0"/>
            <a:r>
              <a:rPr lang="en-GB" sz="2800" dirty="0"/>
              <a:t>How can all providers (i.e. private, voluntary and independent Early Years and Out of School Childcare settings, childminders, schools with maintained nurseries) work in partnership to fill gaps in the provision 30 Hours of Free Childcare?</a:t>
            </a:r>
          </a:p>
          <a:p>
            <a:pPr lvl="0"/>
            <a:r>
              <a:rPr lang="en-GB" sz="2800" dirty="0"/>
              <a:t>Which </a:t>
            </a:r>
            <a:r>
              <a:rPr lang="en-GB" sz="2800" dirty="0" smtClean="0"/>
              <a:t>partnership </a:t>
            </a:r>
            <a:r>
              <a:rPr lang="en-GB" sz="2800" dirty="0"/>
              <a:t>models </a:t>
            </a:r>
            <a:r>
              <a:rPr lang="en-GB" sz="2800" dirty="0" smtClean="0"/>
              <a:t>might you/your </a:t>
            </a:r>
            <a:r>
              <a:rPr lang="en-GB" sz="2800" dirty="0"/>
              <a:t>setting offer? </a:t>
            </a:r>
          </a:p>
          <a:p>
            <a:pPr lvl="0"/>
            <a:r>
              <a:rPr lang="en-GB" sz="2800" dirty="0"/>
              <a:t>Are there any other ‘ways of working</a:t>
            </a:r>
            <a:r>
              <a:rPr lang="en-GB" sz="2800" dirty="0" smtClean="0"/>
              <a:t>’?</a:t>
            </a:r>
          </a:p>
          <a:p>
            <a:pPr marL="0" lvl="0" indent="0">
              <a:buNone/>
            </a:pPr>
            <a:r>
              <a:rPr lang="en-GB" sz="2800" b="1" dirty="0" smtClean="0"/>
              <a:t>Feedback one ‘good idea’ per table</a:t>
            </a:r>
            <a:endParaRPr lang="en-GB" sz="2800" b="1" dirty="0"/>
          </a:p>
          <a:p>
            <a:pPr marL="0" indent="0">
              <a:buNone/>
            </a:pPr>
            <a:endParaRPr lang="en-GB" dirty="0" smtClean="0"/>
          </a:p>
        </p:txBody>
      </p:sp>
    </p:spTree>
    <p:extLst>
      <p:ext uri="{BB962C8B-B14F-4D97-AF65-F5344CB8AC3E}">
        <p14:creationId xmlns:p14="http://schemas.microsoft.com/office/powerpoint/2010/main" val="3568038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Session </a:t>
            </a:r>
            <a:r>
              <a:rPr lang="en-GB" sz="3200" dirty="0" smtClean="0"/>
              <a:t>Four: Preparing </a:t>
            </a:r>
            <a:r>
              <a:rPr lang="en-GB" sz="3200" dirty="0"/>
              <a:t>for 30 Hours </a:t>
            </a:r>
          </a:p>
        </p:txBody>
      </p:sp>
      <p:sp>
        <p:nvSpPr>
          <p:cNvPr id="3" name="Content Placeholder 2"/>
          <p:cNvSpPr>
            <a:spLocks noGrp="1"/>
          </p:cNvSpPr>
          <p:nvPr>
            <p:ph idx="1"/>
          </p:nvPr>
        </p:nvSpPr>
        <p:spPr>
          <a:xfrm>
            <a:off x="395536" y="1196752"/>
            <a:ext cx="8301608" cy="4886003"/>
          </a:xfrm>
        </p:spPr>
        <p:txBody>
          <a:bodyPr>
            <a:normAutofit fontScale="92500" lnSpcReduction="20000"/>
          </a:bodyPr>
          <a:lstStyle/>
          <a:p>
            <a:pPr marL="0" lvl="0" indent="0">
              <a:buNone/>
            </a:pPr>
            <a:r>
              <a:rPr lang="en-GB" sz="3000" b="1" dirty="0">
                <a:solidFill>
                  <a:prstClr val="black"/>
                </a:solidFill>
              </a:rPr>
              <a:t>Information, Advice, Guidance and Support: Overview</a:t>
            </a:r>
          </a:p>
          <a:p>
            <a:pPr lvl="0"/>
            <a:r>
              <a:rPr lang="en-GB" sz="3000" dirty="0">
                <a:solidFill>
                  <a:prstClr val="black"/>
                </a:solidFill>
              </a:rPr>
              <a:t>Regular information  </a:t>
            </a:r>
          </a:p>
          <a:p>
            <a:pPr lvl="0"/>
            <a:r>
              <a:rPr lang="en-GB" sz="3000" dirty="0">
                <a:solidFill>
                  <a:prstClr val="black"/>
                </a:solidFill>
              </a:rPr>
              <a:t>Childcare Works: Getting Ready for 30 Hours</a:t>
            </a:r>
          </a:p>
          <a:p>
            <a:pPr lvl="0"/>
            <a:r>
              <a:rPr lang="en-GB" sz="3000" dirty="0">
                <a:solidFill>
                  <a:prstClr val="black"/>
                </a:solidFill>
              </a:rPr>
              <a:t>Kent 30 Hours of Free Childcare ‘Toolkit</a:t>
            </a:r>
            <a:r>
              <a:rPr lang="en-GB" sz="3000" dirty="0" smtClean="0">
                <a:solidFill>
                  <a:prstClr val="black"/>
                </a:solidFill>
              </a:rPr>
              <a:t>’</a:t>
            </a:r>
          </a:p>
          <a:p>
            <a:r>
              <a:rPr lang="en-GB" sz="3000" dirty="0">
                <a:solidFill>
                  <a:prstClr val="black"/>
                </a:solidFill>
              </a:rPr>
              <a:t>Transition (KCC Early Years and Childcare Service, Threads of Success ‘</a:t>
            </a:r>
            <a:r>
              <a:rPr lang="en-GB" sz="3000" i="1" dirty="0">
                <a:solidFill>
                  <a:prstClr val="black"/>
                </a:solidFill>
              </a:rPr>
              <a:t>Transition Matters’)</a:t>
            </a:r>
            <a:endParaRPr lang="en-GB" sz="3000" dirty="0">
              <a:solidFill>
                <a:prstClr val="black"/>
              </a:solidFill>
            </a:endParaRPr>
          </a:p>
          <a:p>
            <a:pPr lvl="0"/>
            <a:r>
              <a:rPr lang="en-GB" sz="3000" dirty="0" smtClean="0">
                <a:solidFill>
                  <a:prstClr val="black"/>
                </a:solidFill>
              </a:rPr>
              <a:t>Kent </a:t>
            </a:r>
            <a:r>
              <a:rPr lang="en-GB" sz="3000" dirty="0">
                <a:solidFill>
                  <a:prstClr val="black"/>
                </a:solidFill>
              </a:rPr>
              <a:t>30 Hours of Free Childcare Marketing and Promotion</a:t>
            </a:r>
          </a:p>
          <a:p>
            <a:pPr lvl="0"/>
            <a:r>
              <a:rPr lang="en-GB" sz="3000" dirty="0">
                <a:solidFill>
                  <a:prstClr val="black"/>
                </a:solidFill>
              </a:rPr>
              <a:t>Claiming Funding  </a:t>
            </a:r>
          </a:p>
          <a:p>
            <a:pPr lvl="0"/>
            <a:r>
              <a:rPr lang="en-GB" sz="3000" dirty="0">
                <a:solidFill>
                  <a:prstClr val="black"/>
                </a:solidFill>
              </a:rPr>
              <a:t>Bespoke Support  </a:t>
            </a:r>
          </a:p>
          <a:p>
            <a:pPr marL="0" indent="0">
              <a:buNone/>
            </a:pPr>
            <a:endParaRPr lang="en-GB" dirty="0" smtClean="0"/>
          </a:p>
        </p:txBody>
      </p:sp>
    </p:spTree>
    <p:extLst>
      <p:ext uri="{BB962C8B-B14F-4D97-AF65-F5344CB8AC3E}">
        <p14:creationId xmlns:p14="http://schemas.microsoft.com/office/powerpoint/2010/main" val="41989893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30 Hours of Free Childcare Information </a:t>
            </a:r>
            <a:endParaRPr lang="en-GB" dirty="0"/>
          </a:p>
        </p:txBody>
      </p:sp>
      <p:sp>
        <p:nvSpPr>
          <p:cNvPr id="3" name="Content Placeholder 2"/>
          <p:cNvSpPr>
            <a:spLocks noGrp="1"/>
          </p:cNvSpPr>
          <p:nvPr>
            <p:ph idx="1"/>
          </p:nvPr>
        </p:nvSpPr>
        <p:spPr>
          <a:xfrm>
            <a:off x="467544" y="1556792"/>
            <a:ext cx="8229600" cy="4525963"/>
          </a:xfrm>
        </p:spPr>
        <p:txBody>
          <a:bodyPr>
            <a:normAutofit/>
          </a:bodyPr>
          <a:lstStyle/>
          <a:p>
            <a:pPr marL="0" lvl="0" indent="0">
              <a:buNone/>
            </a:pPr>
            <a:r>
              <a:rPr lang="en-GB" sz="2800" b="1" dirty="0">
                <a:solidFill>
                  <a:prstClr val="black"/>
                </a:solidFill>
              </a:rPr>
              <a:t>Provided in Kent via</a:t>
            </a:r>
          </a:p>
          <a:p>
            <a:pPr lvl="0"/>
            <a:r>
              <a:rPr lang="en-GB" sz="2800" dirty="0">
                <a:solidFill>
                  <a:prstClr val="black"/>
                </a:solidFill>
              </a:rPr>
              <a:t>30 Hours Monthly Update (posted on KELSI on the last Friday of each month)</a:t>
            </a:r>
          </a:p>
          <a:p>
            <a:pPr lvl="0"/>
            <a:r>
              <a:rPr lang="en-GB" sz="2800" dirty="0">
                <a:solidFill>
                  <a:prstClr val="black"/>
                </a:solidFill>
              </a:rPr>
              <a:t>Termly (six times a year) Early Years and Childcare Bulletin  </a:t>
            </a:r>
          </a:p>
          <a:p>
            <a:pPr lvl="0"/>
            <a:r>
              <a:rPr lang="en-GB" sz="2800" dirty="0">
                <a:solidFill>
                  <a:prstClr val="black"/>
                </a:solidFill>
              </a:rPr>
              <a:t>30 Hours of Free Childcare March Seminars</a:t>
            </a:r>
          </a:p>
          <a:p>
            <a:pPr lvl="0"/>
            <a:r>
              <a:rPr lang="en-GB" sz="2800" dirty="0">
                <a:solidFill>
                  <a:prstClr val="black"/>
                </a:solidFill>
              </a:rPr>
              <a:t>Early Years and Childcare Briefing and Networking Sessions (next round in Term 5)    </a:t>
            </a:r>
          </a:p>
          <a:p>
            <a:pPr marL="0" indent="0">
              <a:buNone/>
            </a:pPr>
            <a:endParaRPr lang="en-GB" dirty="0" smtClean="0"/>
          </a:p>
        </p:txBody>
      </p:sp>
    </p:spTree>
    <p:extLst>
      <p:ext uri="{BB962C8B-B14F-4D97-AF65-F5344CB8AC3E}">
        <p14:creationId xmlns:p14="http://schemas.microsoft.com/office/powerpoint/2010/main" val="9162219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(National) Childcare </a:t>
            </a:r>
            <a:r>
              <a:rPr lang="en-GB" sz="3200" dirty="0"/>
              <a:t>Works</a:t>
            </a:r>
            <a:br>
              <a:rPr lang="en-GB" sz="3200" dirty="0"/>
            </a:br>
            <a:r>
              <a:rPr lang="en-GB" sz="3200" dirty="0"/>
              <a:t>Getting Ready for 30 Hours</a:t>
            </a:r>
            <a:endParaRPr lang="en-GB" dirty="0"/>
          </a:p>
        </p:txBody>
      </p:sp>
      <p:sp>
        <p:nvSpPr>
          <p:cNvPr id="3" name="Content Placeholder 2"/>
          <p:cNvSpPr>
            <a:spLocks noGrp="1"/>
          </p:cNvSpPr>
          <p:nvPr>
            <p:ph idx="1"/>
          </p:nvPr>
        </p:nvSpPr>
        <p:spPr>
          <a:xfrm>
            <a:off x="467544" y="1556792"/>
            <a:ext cx="8229600" cy="4525963"/>
          </a:xfrm>
        </p:spPr>
        <p:txBody>
          <a:bodyPr>
            <a:normAutofit fontScale="92500" lnSpcReduction="20000"/>
          </a:bodyPr>
          <a:lstStyle/>
          <a:p>
            <a:pPr marL="0" lvl="0" indent="0">
              <a:buNone/>
            </a:pPr>
            <a:r>
              <a:rPr lang="en-GB" sz="2400" b="1" dirty="0">
                <a:solidFill>
                  <a:prstClr val="black"/>
                </a:solidFill>
              </a:rPr>
              <a:t>Ten Steps:</a:t>
            </a:r>
          </a:p>
          <a:p>
            <a:pPr marL="457200" lvl="0" indent="-457200">
              <a:buFont typeface="Arial" pitchFamily="34" charset="0"/>
              <a:buAutoNum type="arabicPeriod"/>
            </a:pPr>
            <a:r>
              <a:rPr lang="en-GB" sz="2200" dirty="0">
                <a:solidFill>
                  <a:prstClr val="black"/>
                </a:solidFill>
              </a:rPr>
              <a:t>Understanding the business</a:t>
            </a:r>
          </a:p>
          <a:p>
            <a:pPr marL="457200" lvl="0" indent="-457200">
              <a:buFont typeface="Arial" pitchFamily="34" charset="0"/>
              <a:buAutoNum type="arabicPeriod"/>
            </a:pPr>
            <a:r>
              <a:rPr lang="en-GB" sz="2200" dirty="0">
                <a:solidFill>
                  <a:prstClr val="black"/>
                </a:solidFill>
              </a:rPr>
              <a:t>Understanding the local market</a:t>
            </a:r>
          </a:p>
          <a:p>
            <a:pPr marL="457200" lvl="0" indent="-457200">
              <a:buFont typeface="Arial" pitchFamily="34" charset="0"/>
              <a:buAutoNum type="arabicPeriod"/>
            </a:pPr>
            <a:r>
              <a:rPr lang="en-GB" sz="2200" dirty="0">
                <a:solidFill>
                  <a:prstClr val="black"/>
                </a:solidFill>
              </a:rPr>
              <a:t>Understanding the needs of families</a:t>
            </a:r>
          </a:p>
          <a:p>
            <a:pPr marL="457200" lvl="0" indent="-457200">
              <a:buFont typeface="Arial" pitchFamily="34" charset="0"/>
              <a:buAutoNum type="arabicPeriod"/>
            </a:pPr>
            <a:r>
              <a:rPr lang="en-GB" sz="2200" dirty="0">
                <a:solidFill>
                  <a:prstClr val="black"/>
                </a:solidFill>
              </a:rPr>
              <a:t>Understanding finances </a:t>
            </a:r>
          </a:p>
          <a:p>
            <a:pPr marL="457200" lvl="0" indent="-457200">
              <a:buFont typeface="Arial" pitchFamily="34" charset="0"/>
              <a:buAutoNum type="arabicPeriod"/>
            </a:pPr>
            <a:r>
              <a:rPr lang="en-GB" sz="2200" dirty="0">
                <a:solidFill>
                  <a:prstClr val="black"/>
                </a:solidFill>
              </a:rPr>
              <a:t>Managing and monitoring money</a:t>
            </a:r>
          </a:p>
          <a:p>
            <a:pPr marL="457200" lvl="0" indent="-457200">
              <a:buFont typeface="Arial" pitchFamily="34" charset="0"/>
              <a:buAutoNum type="arabicPeriod"/>
            </a:pPr>
            <a:r>
              <a:rPr lang="en-GB" sz="2200" dirty="0">
                <a:solidFill>
                  <a:prstClr val="black"/>
                </a:solidFill>
              </a:rPr>
              <a:t>Considering the options available</a:t>
            </a:r>
          </a:p>
          <a:p>
            <a:pPr marL="457200" lvl="0" indent="-457200">
              <a:buFont typeface="Arial" pitchFamily="34" charset="0"/>
              <a:buAutoNum type="arabicPeriod"/>
            </a:pPr>
            <a:r>
              <a:rPr lang="en-GB" sz="2200" dirty="0">
                <a:solidFill>
                  <a:prstClr val="black"/>
                </a:solidFill>
              </a:rPr>
              <a:t>Using market research to create a business/action plan</a:t>
            </a:r>
          </a:p>
          <a:p>
            <a:pPr marL="457200" lvl="0" indent="-457200">
              <a:buFont typeface="Arial" pitchFamily="34" charset="0"/>
              <a:buAutoNum type="arabicPeriod"/>
            </a:pPr>
            <a:r>
              <a:rPr lang="en-GB" sz="2200" dirty="0">
                <a:solidFill>
                  <a:prstClr val="black"/>
                </a:solidFill>
              </a:rPr>
              <a:t>Implementing the plan</a:t>
            </a:r>
          </a:p>
          <a:p>
            <a:pPr marL="457200" lvl="0" indent="-457200">
              <a:buFont typeface="Arial" pitchFamily="34" charset="0"/>
              <a:buAutoNum type="arabicPeriod"/>
            </a:pPr>
            <a:r>
              <a:rPr lang="en-GB" sz="2200" dirty="0">
                <a:solidFill>
                  <a:prstClr val="black"/>
                </a:solidFill>
              </a:rPr>
              <a:t>Communicating and promoting the entitlement to families</a:t>
            </a:r>
          </a:p>
          <a:p>
            <a:pPr marL="457200" lvl="0" indent="-457200">
              <a:buFont typeface="Arial" pitchFamily="34" charset="0"/>
              <a:buAutoNum type="arabicPeriod"/>
            </a:pPr>
            <a:r>
              <a:rPr lang="en-GB" sz="2200" dirty="0">
                <a:solidFill>
                  <a:prstClr val="black"/>
                </a:solidFill>
              </a:rPr>
              <a:t>Ongoing review and monitoring the plan </a:t>
            </a:r>
          </a:p>
          <a:p>
            <a:pPr marL="457200" lvl="0" indent="-457200">
              <a:buFont typeface="Arial" pitchFamily="34" charset="0"/>
              <a:buAutoNum type="arabicPeriod"/>
            </a:pPr>
            <a:endParaRPr lang="en-GB" sz="2200" dirty="0">
              <a:solidFill>
                <a:prstClr val="black"/>
              </a:solidFill>
            </a:endParaRPr>
          </a:p>
          <a:p>
            <a:pPr marL="0" lvl="0" indent="0">
              <a:buNone/>
            </a:pPr>
            <a:r>
              <a:rPr lang="en-GB" sz="2200" dirty="0">
                <a:solidFill>
                  <a:prstClr val="black"/>
                </a:solidFill>
              </a:rPr>
              <a:t>Accessible via link on Kent’s 30 Hours Monthly update or  </a:t>
            </a:r>
            <a:r>
              <a:rPr lang="en-GB" sz="2200" dirty="0" smtClean="0">
                <a:solidFill>
                  <a:prstClr val="black"/>
                </a:solidFill>
              </a:rPr>
              <a:t>directly via </a:t>
            </a:r>
            <a:r>
              <a:rPr lang="en-GB" sz="2200" dirty="0">
                <a:solidFill>
                  <a:prstClr val="black"/>
                </a:solidFill>
              </a:rPr>
              <a:t>the Childcare Works website </a:t>
            </a:r>
            <a:r>
              <a:rPr lang="en-GB" sz="2200" dirty="0">
                <a:solidFill>
                  <a:prstClr val="black"/>
                </a:solidFill>
                <a:hlinkClick r:id="rId2"/>
              </a:rPr>
              <a:t>www.childcareworks.co.uk</a:t>
            </a:r>
            <a:r>
              <a:rPr lang="en-GB" sz="2200" dirty="0">
                <a:solidFill>
                  <a:prstClr val="black"/>
                </a:solidFill>
              </a:rPr>
              <a:t>       </a:t>
            </a:r>
          </a:p>
          <a:p>
            <a:pPr marL="0" indent="0">
              <a:buNone/>
            </a:pPr>
            <a:endParaRPr lang="en-GB" dirty="0" smtClean="0"/>
          </a:p>
        </p:txBody>
      </p:sp>
    </p:spTree>
    <p:extLst>
      <p:ext uri="{BB962C8B-B14F-4D97-AF65-F5344CB8AC3E}">
        <p14:creationId xmlns:p14="http://schemas.microsoft.com/office/powerpoint/2010/main" val="9439148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a:t>Kent 30 Hours of Free Childcare Toolkit</a:t>
            </a:r>
            <a:br>
              <a:rPr lang="en-GB" sz="3200" dirty="0"/>
            </a:br>
            <a:r>
              <a:rPr lang="en-GB" sz="2800" i="1" dirty="0"/>
              <a:t>(Available by the end of March)  </a:t>
            </a:r>
            <a:r>
              <a:rPr lang="en-GB" sz="3200" dirty="0"/>
              <a:t/>
            </a:r>
            <a:br>
              <a:rPr lang="en-GB" sz="3200" dirty="0"/>
            </a:br>
            <a:endParaRPr lang="en-GB" dirty="0"/>
          </a:p>
        </p:txBody>
      </p:sp>
      <p:sp>
        <p:nvSpPr>
          <p:cNvPr id="3" name="Content Placeholder 2"/>
          <p:cNvSpPr>
            <a:spLocks noGrp="1"/>
          </p:cNvSpPr>
          <p:nvPr>
            <p:ph idx="1"/>
          </p:nvPr>
        </p:nvSpPr>
        <p:spPr>
          <a:xfrm>
            <a:off x="467544" y="1556792"/>
            <a:ext cx="8229600" cy="4525963"/>
          </a:xfrm>
        </p:spPr>
        <p:txBody>
          <a:bodyPr>
            <a:normAutofit fontScale="92500" lnSpcReduction="20000"/>
          </a:bodyPr>
          <a:lstStyle/>
          <a:p>
            <a:pPr marL="0" lvl="0" indent="0">
              <a:buNone/>
            </a:pPr>
            <a:r>
              <a:rPr lang="en-GB" sz="2600" dirty="0">
                <a:solidFill>
                  <a:prstClr val="black"/>
                </a:solidFill>
              </a:rPr>
              <a:t>Kent 30 Hours of Free Childcare Principles</a:t>
            </a:r>
          </a:p>
          <a:p>
            <a:pPr marL="0" lvl="0" indent="0">
              <a:buNone/>
            </a:pPr>
            <a:endParaRPr lang="en-GB" sz="2600" dirty="0">
              <a:solidFill>
                <a:prstClr val="black"/>
              </a:solidFill>
            </a:endParaRPr>
          </a:p>
          <a:p>
            <a:pPr marL="0" lvl="0" indent="0">
              <a:buNone/>
            </a:pPr>
            <a:r>
              <a:rPr lang="en-GB" sz="2600" dirty="0">
                <a:solidFill>
                  <a:prstClr val="black"/>
                </a:solidFill>
              </a:rPr>
              <a:t>Sections One to Four will offer a framework for self-evaluation, guidance and practical examples.</a:t>
            </a:r>
          </a:p>
          <a:p>
            <a:pPr marL="0" lvl="0" indent="0">
              <a:buNone/>
            </a:pPr>
            <a:endParaRPr lang="en-GB" sz="2600" dirty="0">
              <a:solidFill>
                <a:prstClr val="black"/>
              </a:solidFill>
            </a:endParaRPr>
          </a:p>
          <a:p>
            <a:pPr marL="0" lvl="0" indent="0">
              <a:buNone/>
            </a:pPr>
            <a:r>
              <a:rPr lang="en-GB" sz="2600" dirty="0">
                <a:solidFill>
                  <a:prstClr val="black"/>
                </a:solidFill>
              </a:rPr>
              <a:t>Section One: Sustainability and Sufficiency </a:t>
            </a:r>
          </a:p>
          <a:p>
            <a:pPr lvl="0"/>
            <a:r>
              <a:rPr lang="en-GB" sz="2600" dirty="0">
                <a:solidFill>
                  <a:prstClr val="black"/>
                </a:solidFill>
              </a:rPr>
              <a:t>Sufficiency Survey</a:t>
            </a:r>
          </a:p>
          <a:p>
            <a:pPr lvl="0"/>
            <a:r>
              <a:rPr lang="en-GB" sz="2600" dirty="0">
                <a:solidFill>
                  <a:prstClr val="black"/>
                </a:solidFill>
              </a:rPr>
              <a:t>Capacity and Sustainability</a:t>
            </a:r>
          </a:p>
          <a:p>
            <a:pPr lvl="0"/>
            <a:r>
              <a:rPr lang="en-GB" sz="2600" dirty="0">
                <a:solidFill>
                  <a:prstClr val="black"/>
                </a:solidFill>
              </a:rPr>
              <a:t>Patterns of Delivery and Blended Models</a:t>
            </a:r>
          </a:p>
          <a:p>
            <a:pPr marL="0" lvl="0" indent="0">
              <a:buNone/>
            </a:pPr>
            <a:endParaRPr lang="en-GB" sz="2600" dirty="0">
              <a:solidFill>
                <a:prstClr val="black"/>
              </a:solidFill>
            </a:endParaRPr>
          </a:p>
          <a:p>
            <a:pPr marL="0" lvl="0" indent="0">
              <a:buNone/>
            </a:pPr>
            <a:r>
              <a:rPr lang="en-GB" sz="2600" dirty="0">
                <a:solidFill>
                  <a:prstClr val="black"/>
                </a:solidFill>
              </a:rPr>
              <a:t>Section Two: Improvement and Standards</a:t>
            </a:r>
          </a:p>
          <a:p>
            <a:pPr lvl="0"/>
            <a:r>
              <a:rPr lang="en-GB" sz="2600" dirty="0">
                <a:solidFill>
                  <a:prstClr val="black"/>
                </a:solidFill>
              </a:rPr>
              <a:t>30-Hour Quality and Improvement</a:t>
            </a:r>
            <a:endParaRPr lang="en-GB" dirty="0" smtClean="0"/>
          </a:p>
        </p:txBody>
      </p:sp>
    </p:spTree>
    <p:extLst>
      <p:ext uri="{BB962C8B-B14F-4D97-AF65-F5344CB8AC3E}">
        <p14:creationId xmlns:p14="http://schemas.microsoft.com/office/powerpoint/2010/main" val="38736066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a:t>Kent 30 Hours of Free Childcare Toolkit continued </a:t>
            </a:r>
            <a:r>
              <a:rPr lang="en-GB" sz="3200" dirty="0"/>
              <a:t/>
            </a:r>
            <a:br>
              <a:rPr lang="en-GB" sz="3200" dirty="0"/>
            </a:br>
            <a:endParaRPr lang="en-GB" dirty="0"/>
          </a:p>
        </p:txBody>
      </p:sp>
      <p:sp>
        <p:nvSpPr>
          <p:cNvPr id="3" name="Content Placeholder 2"/>
          <p:cNvSpPr>
            <a:spLocks noGrp="1"/>
          </p:cNvSpPr>
          <p:nvPr>
            <p:ph idx="1"/>
          </p:nvPr>
        </p:nvSpPr>
        <p:spPr>
          <a:xfrm>
            <a:off x="467544" y="1556792"/>
            <a:ext cx="8229600" cy="4525963"/>
          </a:xfrm>
        </p:spPr>
        <p:txBody>
          <a:bodyPr>
            <a:normAutofit/>
          </a:bodyPr>
          <a:lstStyle/>
          <a:p>
            <a:pPr marL="0" lvl="0" indent="0">
              <a:buNone/>
            </a:pPr>
            <a:r>
              <a:rPr lang="en-GB" sz="2800" dirty="0">
                <a:solidFill>
                  <a:prstClr val="black"/>
                </a:solidFill>
              </a:rPr>
              <a:t>Section Three: Equality and Inclusion</a:t>
            </a:r>
          </a:p>
          <a:p>
            <a:pPr lvl="0"/>
            <a:r>
              <a:rPr lang="en-GB" sz="2400" dirty="0">
                <a:solidFill>
                  <a:prstClr val="black"/>
                </a:solidFill>
              </a:rPr>
              <a:t>Early Years and Childcare for families with a child with a special educational need and/or disability </a:t>
            </a:r>
          </a:p>
          <a:p>
            <a:pPr lvl="0"/>
            <a:r>
              <a:rPr lang="en-GB" sz="2400" dirty="0">
                <a:solidFill>
                  <a:prstClr val="black"/>
                </a:solidFill>
              </a:rPr>
              <a:t>Accessing and using additional funding</a:t>
            </a:r>
          </a:p>
          <a:p>
            <a:pPr lvl="0"/>
            <a:r>
              <a:rPr lang="en-GB" sz="2400" dirty="0">
                <a:solidFill>
                  <a:prstClr val="black"/>
                </a:solidFill>
              </a:rPr>
              <a:t>Making the Local Offer visible in your setting</a:t>
            </a:r>
          </a:p>
          <a:p>
            <a:pPr marL="0" lvl="0" indent="0">
              <a:buNone/>
            </a:pPr>
            <a:endParaRPr lang="en-GB" sz="2400" dirty="0">
              <a:solidFill>
                <a:prstClr val="black"/>
              </a:solidFill>
            </a:endParaRPr>
          </a:p>
          <a:p>
            <a:pPr marL="0" lvl="0" indent="0">
              <a:buNone/>
            </a:pPr>
            <a:r>
              <a:rPr lang="en-GB" sz="2800" dirty="0">
                <a:solidFill>
                  <a:prstClr val="black"/>
                </a:solidFill>
              </a:rPr>
              <a:t>Section Four: Partnership and Integration</a:t>
            </a:r>
          </a:p>
          <a:p>
            <a:pPr lvl="0"/>
            <a:r>
              <a:rPr lang="en-GB" sz="2400" dirty="0">
                <a:solidFill>
                  <a:prstClr val="black"/>
                </a:solidFill>
              </a:rPr>
              <a:t>The role of Collaborations</a:t>
            </a:r>
          </a:p>
          <a:p>
            <a:pPr lvl="0"/>
            <a:r>
              <a:rPr lang="en-GB" sz="2400" dirty="0">
                <a:solidFill>
                  <a:prstClr val="black"/>
                </a:solidFill>
              </a:rPr>
              <a:t>Partnership working case studies </a:t>
            </a:r>
          </a:p>
          <a:p>
            <a:pPr marL="0" lvl="0" indent="0">
              <a:buNone/>
            </a:pPr>
            <a:endParaRPr lang="en-GB" dirty="0" smtClean="0"/>
          </a:p>
        </p:txBody>
      </p:sp>
    </p:spTree>
    <p:extLst>
      <p:ext uri="{BB962C8B-B14F-4D97-AF65-F5344CB8AC3E}">
        <p14:creationId xmlns:p14="http://schemas.microsoft.com/office/powerpoint/2010/main" val="9111000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a:bodyPr>
          <a:lstStyle/>
          <a:p>
            <a:r>
              <a:rPr lang="en-GB" sz="3200" dirty="0"/>
              <a:t/>
            </a:r>
            <a:br>
              <a:rPr lang="en-GB" sz="3200" dirty="0"/>
            </a:br>
            <a:endParaRPr lang="en-GB" dirty="0"/>
          </a:p>
        </p:txBody>
      </p:sp>
      <p:sp>
        <p:nvSpPr>
          <p:cNvPr id="3" name="Content Placeholder 2"/>
          <p:cNvSpPr>
            <a:spLocks noGrp="1"/>
          </p:cNvSpPr>
          <p:nvPr>
            <p:ph idx="1"/>
          </p:nvPr>
        </p:nvSpPr>
        <p:spPr>
          <a:xfrm>
            <a:off x="467544" y="1556792"/>
            <a:ext cx="8229600" cy="4525963"/>
          </a:xfrm>
        </p:spPr>
        <p:txBody>
          <a:bodyPr>
            <a:normAutofit/>
          </a:bodyPr>
          <a:lstStyle/>
          <a:p>
            <a:pPr marL="0" lvl="0" indent="0">
              <a:buNone/>
            </a:pPr>
            <a:r>
              <a:rPr lang="en-GB" sz="2800" dirty="0">
                <a:solidFill>
                  <a:prstClr val="black"/>
                </a:solidFill>
              </a:rPr>
              <a:t>Section Five: Focus on Childminders</a:t>
            </a:r>
          </a:p>
          <a:p>
            <a:pPr lvl="0"/>
            <a:r>
              <a:rPr lang="en-GB" sz="2400" dirty="0">
                <a:solidFill>
                  <a:prstClr val="black"/>
                </a:solidFill>
              </a:rPr>
              <a:t>SWOT Analysis, USP and Sustainability</a:t>
            </a:r>
          </a:p>
          <a:p>
            <a:pPr lvl="0"/>
            <a:r>
              <a:rPr lang="en-GB" sz="2400" dirty="0">
                <a:solidFill>
                  <a:prstClr val="black"/>
                </a:solidFill>
              </a:rPr>
              <a:t>Risk Assessment</a:t>
            </a:r>
          </a:p>
          <a:p>
            <a:pPr lvl="0"/>
            <a:r>
              <a:rPr lang="en-GB" sz="2400" dirty="0">
                <a:solidFill>
                  <a:prstClr val="black"/>
                </a:solidFill>
              </a:rPr>
              <a:t>What next?</a:t>
            </a:r>
          </a:p>
          <a:p>
            <a:pPr marL="0" lvl="0" indent="0">
              <a:buNone/>
            </a:pPr>
            <a:endParaRPr lang="en-GB" sz="2400" dirty="0">
              <a:solidFill>
                <a:prstClr val="black"/>
              </a:solidFill>
            </a:endParaRPr>
          </a:p>
          <a:p>
            <a:pPr marL="0" lvl="0" indent="0">
              <a:buNone/>
            </a:pPr>
            <a:r>
              <a:rPr lang="en-GB" sz="2800" dirty="0">
                <a:solidFill>
                  <a:prstClr val="black"/>
                </a:solidFill>
              </a:rPr>
              <a:t>Section Six: Focus on Out of School Childcare</a:t>
            </a:r>
          </a:p>
          <a:p>
            <a:pPr lvl="0"/>
            <a:r>
              <a:rPr lang="en-GB" sz="2400" dirty="0">
                <a:solidFill>
                  <a:prstClr val="black"/>
                </a:solidFill>
              </a:rPr>
              <a:t>Registration</a:t>
            </a:r>
          </a:p>
          <a:p>
            <a:pPr lvl="0"/>
            <a:r>
              <a:rPr lang="en-GB" sz="2400" dirty="0">
                <a:solidFill>
                  <a:prstClr val="black"/>
                </a:solidFill>
              </a:rPr>
              <a:t>Sections One to Four (applied to Out of  School Childcare) </a:t>
            </a:r>
          </a:p>
          <a:p>
            <a:pPr marL="0" lvl="0" indent="0">
              <a:buNone/>
            </a:pPr>
            <a:endParaRPr lang="en-GB" dirty="0" smtClean="0"/>
          </a:p>
        </p:txBody>
      </p:sp>
      <p:sp>
        <p:nvSpPr>
          <p:cNvPr id="4" name="Rectangle 3"/>
          <p:cNvSpPr/>
          <p:nvPr/>
        </p:nvSpPr>
        <p:spPr>
          <a:xfrm>
            <a:off x="395536" y="188640"/>
            <a:ext cx="8208912" cy="954107"/>
          </a:xfrm>
          <a:prstGeom prst="rect">
            <a:avLst/>
          </a:prstGeom>
        </p:spPr>
        <p:txBody>
          <a:bodyPr wrap="square">
            <a:spAutoFit/>
          </a:bodyPr>
          <a:lstStyle/>
          <a:p>
            <a:pPr algn="ctr"/>
            <a:r>
              <a:rPr lang="en-GB" sz="2800" b="1" dirty="0">
                <a:solidFill>
                  <a:srgbClr val="4283C4"/>
                </a:solidFill>
                <a:latin typeface="Arial" pitchFamily="34" charset="0"/>
                <a:ea typeface="+mj-ea"/>
                <a:cs typeface="Arial" pitchFamily="34" charset="0"/>
              </a:rPr>
              <a:t>Kent 30 Hours of Free Childcare Toolkit continued</a:t>
            </a:r>
            <a:endParaRPr lang="en-GB" dirty="0"/>
          </a:p>
        </p:txBody>
      </p:sp>
    </p:spTree>
    <p:extLst>
      <p:ext uri="{BB962C8B-B14F-4D97-AF65-F5344CB8AC3E}">
        <p14:creationId xmlns:p14="http://schemas.microsoft.com/office/powerpoint/2010/main" val="2376775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a:bodyPr>
          <a:lstStyle/>
          <a:p>
            <a:r>
              <a:rPr lang="en-GB" sz="3200" dirty="0"/>
              <a:t/>
            </a:r>
            <a:br>
              <a:rPr lang="en-GB" sz="3200" dirty="0"/>
            </a:b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43504"/>
            <a:ext cx="8280920"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8" y="1772816"/>
            <a:ext cx="2840982" cy="395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772816"/>
            <a:ext cx="2846387" cy="39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2253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1027" y="1600200"/>
            <a:ext cx="738194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95" y="404664"/>
            <a:ext cx="8285163"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06079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Marketing and Promotion:</a:t>
            </a:r>
            <a:br>
              <a:rPr lang="en-GB" dirty="0" smtClean="0"/>
            </a:br>
            <a:r>
              <a:rPr lang="en-GB" dirty="0" smtClean="0"/>
              <a:t>Resources</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sz="2800" dirty="0" smtClean="0"/>
              <a:t>The following promotional resources for 30 Hours of Free Childcare will be made available to providers:</a:t>
            </a:r>
          </a:p>
          <a:p>
            <a:r>
              <a:rPr lang="en-GB" sz="2800" b="1" dirty="0" smtClean="0"/>
              <a:t>Leaflet for parents </a:t>
            </a:r>
            <a:r>
              <a:rPr lang="en-GB" sz="2800" dirty="0" smtClean="0"/>
              <a:t>– for group settings and childminders, </a:t>
            </a:r>
            <a:r>
              <a:rPr lang="en-GB" sz="2800" dirty="0" smtClean="0">
                <a:solidFill>
                  <a:srgbClr val="FF0000"/>
                </a:solidFill>
              </a:rPr>
              <a:t>available at the seminars</a:t>
            </a:r>
          </a:p>
          <a:p>
            <a:r>
              <a:rPr lang="en-GB" sz="2800" b="1" dirty="0" smtClean="0"/>
              <a:t>“Empty belly” posters </a:t>
            </a:r>
            <a:r>
              <a:rPr lang="en-GB" sz="2800" dirty="0" smtClean="0"/>
              <a:t>– A3 for group settings, A4 for childminders, available early April</a:t>
            </a:r>
          </a:p>
          <a:p>
            <a:r>
              <a:rPr lang="en-GB" sz="2800" b="1" dirty="0" smtClean="0"/>
              <a:t>Railings banners </a:t>
            </a:r>
            <a:r>
              <a:rPr lang="en-GB" sz="2800" dirty="0" smtClean="0"/>
              <a:t>– for group settings and Children’s Centres, available late March</a:t>
            </a:r>
          </a:p>
          <a:p>
            <a:r>
              <a:rPr lang="en-GB" sz="2800" b="1" dirty="0" smtClean="0"/>
              <a:t>Imagery for Facebook pages/websites</a:t>
            </a:r>
          </a:p>
          <a:p>
            <a:pPr marL="0" indent="0">
              <a:buNone/>
            </a:pPr>
            <a:endParaRPr lang="en-GB" dirty="0"/>
          </a:p>
        </p:txBody>
      </p:sp>
    </p:spTree>
    <p:extLst>
      <p:ext uri="{BB962C8B-B14F-4D97-AF65-F5344CB8AC3E}">
        <p14:creationId xmlns:p14="http://schemas.microsoft.com/office/powerpoint/2010/main" val="36371783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38138"/>
          </a:xfrm>
        </p:spPr>
        <p:txBody>
          <a:bodyPr>
            <a:normAutofit/>
          </a:bodyPr>
          <a:lstStyle/>
          <a:p>
            <a:r>
              <a:rPr lang="en-GB" sz="3200" dirty="0" smtClean="0"/>
              <a:t>Claiming Funding for </a:t>
            </a:r>
            <a:br>
              <a:rPr lang="en-GB" sz="3200" dirty="0" smtClean="0"/>
            </a:br>
            <a:r>
              <a:rPr lang="en-GB" sz="3200" dirty="0" smtClean="0"/>
              <a:t>30 Hours of Free Childcare </a:t>
            </a:r>
            <a:endParaRPr lang="en-GB" sz="3200" dirty="0"/>
          </a:p>
        </p:txBody>
      </p:sp>
      <p:sp>
        <p:nvSpPr>
          <p:cNvPr id="3" name="Content Placeholder 2"/>
          <p:cNvSpPr>
            <a:spLocks noGrp="1"/>
          </p:cNvSpPr>
          <p:nvPr>
            <p:ph idx="1"/>
          </p:nvPr>
        </p:nvSpPr>
        <p:spPr/>
        <p:txBody>
          <a:bodyPr>
            <a:normAutofit/>
          </a:bodyPr>
          <a:lstStyle/>
          <a:p>
            <a:pPr marL="0" indent="0">
              <a:buNone/>
            </a:pPr>
            <a:r>
              <a:rPr lang="en-GB" sz="3200" dirty="0" smtClean="0"/>
              <a:t>Process still to be determined pending release  of the Eligibility Checker </a:t>
            </a:r>
          </a:p>
          <a:p>
            <a:pPr marL="0" indent="0">
              <a:buNone/>
            </a:pPr>
            <a:endParaRPr lang="en-GB" sz="3200" dirty="0"/>
          </a:p>
          <a:p>
            <a:pPr marL="0" indent="0">
              <a:buNone/>
            </a:pPr>
            <a:r>
              <a:rPr lang="en-GB" sz="3200" dirty="0" smtClean="0"/>
              <a:t>Once received and in the context of it, KCC will establish its system and process for payments well in advance of September and communicate this accordingly      </a:t>
            </a:r>
            <a:endParaRPr lang="en-GB" sz="3200" dirty="0"/>
          </a:p>
        </p:txBody>
      </p:sp>
    </p:spTree>
    <p:extLst>
      <p:ext uri="{BB962C8B-B14F-4D97-AF65-F5344CB8AC3E}">
        <p14:creationId xmlns:p14="http://schemas.microsoft.com/office/powerpoint/2010/main" val="17060686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Bespoke Support </a:t>
            </a:r>
            <a:endParaRPr lang="en-GB" sz="3200" dirty="0"/>
          </a:p>
        </p:txBody>
      </p:sp>
      <p:sp>
        <p:nvSpPr>
          <p:cNvPr id="3" name="Content Placeholder 2"/>
          <p:cNvSpPr>
            <a:spLocks noGrp="1"/>
          </p:cNvSpPr>
          <p:nvPr>
            <p:ph idx="1"/>
          </p:nvPr>
        </p:nvSpPr>
        <p:spPr/>
        <p:txBody>
          <a:bodyPr/>
          <a:lstStyle/>
          <a:p>
            <a:r>
              <a:rPr lang="en-GB" sz="2800" dirty="0" smtClean="0"/>
              <a:t>Childcare Sufficiency Officers to offer 30 Hours specific visits to group provisions during April/May</a:t>
            </a:r>
          </a:p>
          <a:p>
            <a:r>
              <a:rPr lang="en-GB" sz="2800" dirty="0" smtClean="0"/>
              <a:t>Childminders being consulted on what support they would like via Prospects </a:t>
            </a:r>
            <a:r>
              <a:rPr lang="en-GB" sz="2800" i="1" dirty="0" smtClean="0"/>
              <a:t>(Evaluation Form)</a:t>
            </a:r>
          </a:p>
          <a:p>
            <a:r>
              <a:rPr lang="en-GB" sz="2800" dirty="0" smtClean="0"/>
              <a:t>Group provisions being consulted on what support they would like in relation to quality and equality </a:t>
            </a:r>
            <a:r>
              <a:rPr lang="en-GB" sz="2800" i="1" dirty="0" smtClean="0"/>
              <a:t>(Evaluation Form)      </a:t>
            </a:r>
          </a:p>
          <a:p>
            <a:endParaRPr lang="en-GB" dirty="0"/>
          </a:p>
        </p:txBody>
      </p:sp>
    </p:spTree>
    <p:extLst>
      <p:ext uri="{BB962C8B-B14F-4D97-AF65-F5344CB8AC3E}">
        <p14:creationId xmlns:p14="http://schemas.microsoft.com/office/powerpoint/2010/main" val="33948432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67544" y="457200"/>
            <a:ext cx="8219256" cy="739552"/>
          </a:xfrm>
        </p:spPr>
        <p:txBody>
          <a:bodyPr/>
          <a:lstStyle/>
          <a:p>
            <a:r>
              <a:rPr lang="en-GB" altLang="en-US" sz="3600" dirty="0" smtClean="0">
                <a:latin typeface="Tahoma" panose="020B0604030504040204" pitchFamily="34" charset="0"/>
                <a:ea typeface="Tahoma" panose="020B0604030504040204" pitchFamily="34" charset="0"/>
                <a:cs typeface="Tahoma" panose="020B0604030504040204" pitchFamily="34" charset="0"/>
              </a:rPr>
              <a:t>Childcare Business Grant</a:t>
            </a:r>
          </a:p>
        </p:txBody>
      </p:sp>
      <p:sp>
        <p:nvSpPr>
          <p:cNvPr id="13315" name="Rectangle 3"/>
          <p:cNvSpPr>
            <a:spLocks noGrp="1"/>
          </p:cNvSpPr>
          <p:nvPr>
            <p:ph type="body" idx="1"/>
          </p:nvPr>
        </p:nvSpPr>
        <p:spPr>
          <a:xfrm>
            <a:off x="323528" y="1124744"/>
            <a:ext cx="8363272" cy="5509138"/>
          </a:xfrm>
        </p:spPr>
        <p:txBody>
          <a:bodyPr>
            <a:noAutofit/>
          </a:bodyPr>
          <a:lstStyle/>
          <a:p>
            <a:pPr marL="0" lvl="0" indent="0">
              <a:buNone/>
            </a:pPr>
            <a:r>
              <a:rPr lang="en-GB" sz="2000" dirty="0"/>
              <a:t>The Childcare Business Grants Scheme is funded by the </a:t>
            </a:r>
            <a:r>
              <a:rPr lang="en-GB" sz="2000" dirty="0" err="1" smtClean="0"/>
              <a:t>DfE</a:t>
            </a:r>
            <a:r>
              <a:rPr lang="en-GB" sz="2000" dirty="0" smtClean="0"/>
              <a:t>. </a:t>
            </a:r>
            <a:r>
              <a:rPr lang="en-GB" sz="2000" dirty="0"/>
              <a:t>There is a fixed amount of funding available. The scheme is due to end by 31 March 2018, or sooner if all funds have been </a:t>
            </a:r>
            <a:r>
              <a:rPr lang="en-GB" sz="2000" dirty="0" smtClean="0"/>
              <a:t>exhausted</a:t>
            </a:r>
          </a:p>
          <a:p>
            <a:pPr marL="0" lvl="0" indent="0">
              <a:buNone/>
            </a:pPr>
            <a:endParaRPr lang="en-GB" sz="2000" dirty="0" smtClean="0"/>
          </a:p>
          <a:p>
            <a:r>
              <a:rPr lang="en-GB" sz="2000" dirty="0" smtClean="0"/>
              <a:t>Grants  available are £500 - £</a:t>
            </a:r>
            <a:r>
              <a:rPr lang="en-GB" sz="2000" dirty="0"/>
              <a:t>1,000 for childminders setting up a new </a:t>
            </a:r>
            <a:r>
              <a:rPr lang="en-GB" sz="2000" dirty="0" smtClean="0"/>
              <a:t>business </a:t>
            </a:r>
          </a:p>
          <a:p>
            <a:pPr lvl="0"/>
            <a:r>
              <a:rPr lang="en-GB" sz="2000" dirty="0" smtClean="0"/>
              <a:t>Grants are criteria based and amongst other things you must be planning on offering the 30hrs childcare entitlement for 3-4 year olds</a:t>
            </a:r>
          </a:p>
          <a:p>
            <a:r>
              <a:rPr lang="en-GB" sz="2000" dirty="0" smtClean="0"/>
              <a:t>To </a:t>
            </a:r>
            <a:r>
              <a:rPr lang="en-GB" sz="2000" dirty="0"/>
              <a:t>check availability and ensure you </a:t>
            </a:r>
            <a:r>
              <a:rPr lang="en-GB" sz="2000" dirty="0" smtClean="0"/>
              <a:t>meet </a:t>
            </a:r>
            <a:r>
              <a:rPr lang="en-GB" sz="2000" dirty="0"/>
              <a:t>the criteria go to </a:t>
            </a:r>
            <a:r>
              <a:rPr lang="en-GB" sz="2000" dirty="0">
                <a:hlinkClick r:id="rId3"/>
              </a:rPr>
              <a:t>https://</a:t>
            </a:r>
            <a:r>
              <a:rPr lang="en-GB" sz="2000" dirty="0" smtClean="0">
                <a:hlinkClick r:id="rId3"/>
              </a:rPr>
              <a:t>www.gov.uk/childcare-business-grant#what-you-need-to-know</a:t>
            </a:r>
            <a:r>
              <a:rPr lang="en-GB" sz="2000" dirty="0" smtClean="0"/>
              <a:t>.   To contact </a:t>
            </a:r>
            <a:r>
              <a:rPr lang="en-GB" sz="2000" dirty="0"/>
              <a:t>them email </a:t>
            </a:r>
            <a:r>
              <a:rPr lang="en-GB" sz="2000" dirty="0" smtClean="0">
                <a:hlinkClick r:id="rId4"/>
              </a:rPr>
              <a:t>childcarebusinessgrants@ecorys.com</a:t>
            </a:r>
            <a:r>
              <a:rPr lang="en-GB" sz="2000" dirty="0" smtClean="0"/>
              <a:t> </a:t>
            </a:r>
            <a:r>
              <a:rPr lang="en-GB" sz="2000" dirty="0"/>
              <a:t>or </a:t>
            </a:r>
            <a:r>
              <a:rPr lang="en-GB" sz="2000" dirty="0" smtClean="0"/>
              <a:t>telephone 0207 </a:t>
            </a:r>
            <a:r>
              <a:rPr lang="en-GB" sz="2000" dirty="0"/>
              <a:t>444 </a:t>
            </a:r>
            <a:r>
              <a:rPr lang="en-GB" sz="2000" dirty="0" smtClean="0"/>
              <a:t>4268</a:t>
            </a:r>
            <a:endParaRPr lang="en-GB" sz="2000" dirty="0"/>
          </a:p>
          <a:p>
            <a:r>
              <a:rPr lang="en-GB" sz="2000" dirty="0" smtClean="0"/>
              <a:t>Page 3 of the application form asks: </a:t>
            </a:r>
            <a:r>
              <a:rPr lang="en-GB" sz="2000" dirty="0"/>
              <a:t>Where did you hear about this grant scheme? </a:t>
            </a:r>
            <a:r>
              <a:rPr lang="en-GB" sz="2000" dirty="0" smtClean="0"/>
              <a:t>Please write Prospects under the ‘Other’ option; unless you were already aware of the scheme</a:t>
            </a:r>
            <a:endParaRPr lang="en-GB" altLang="en-US" sz="2000" dirty="0" smtClean="0"/>
          </a:p>
        </p:txBody>
      </p:sp>
    </p:spTree>
    <p:extLst>
      <p:ext uri="{BB962C8B-B14F-4D97-AF65-F5344CB8AC3E}">
        <p14:creationId xmlns:p14="http://schemas.microsoft.com/office/powerpoint/2010/main" val="15709190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Group Discussion </a:t>
            </a:r>
            <a:endParaRPr lang="en-GB" sz="3200" dirty="0"/>
          </a:p>
        </p:txBody>
      </p:sp>
      <p:sp>
        <p:nvSpPr>
          <p:cNvPr id="3" name="Content Placeholder 2"/>
          <p:cNvSpPr>
            <a:spLocks noGrp="1"/>
          </p:cNvSpPr>
          <p:nvPr>
            <p:ph idx="1"/>
          </p:nvPr>
        </p:nvSpPr>
        <p:spPr/>
        <p:txBody>
          <a:bodyPr>
            <a:noAutofit/>
          </a:bodyPr>
          <a:lstStyle/>
          <a:p>
            <a:pPr marL="0" indent="0">
              <a:buNone/>
            </a:pPr>
            <a:r>
              <a:rPr lang="en-GB" sz="2800" i="1" dirty="0" smtClean="0"/>
              <a:t>Is this framework of information, advice, guidance and support comprehensive? </a:t>
            </a:r>
          </a:p>
          <a:p>
            <a:pPr marL="0" indent="0">
              <a:buNone/>
            </a:pPr>
            <a:r>
              <a:rPr lang="en-GB" sz="2800" i="1" dirty="0" smtClean="0"/>
              <a:t>If not, what else could be added? </a:t>
            </a:r>
          </a:p>
          <a:p>
            <a:pPr marL="0" indent="0">
              <a:buNone/>
            </a:pPr>
            <a:endParaRPr lang="en-GB" sz="2800" dirty="0" smtClean="0"/>
          </a:p>
          <a:p>
            <a:pPr marL="0" indent="0">
              <a:buNone/>
            </a:pPr>
            <a:r>
              <a:rPr lang="en-GB" sz="2800" dirty="0" smtClean="0"/>
              <a:t>Time permitting, ideas will be invited to be shared (one per table). If not please make a note of your suggestions and leave on your table to be collected. Following all the March Seminars, feedback will be provided and ideas taken forward as appropriate   </a:t>
            </a:r>
            <a:endParaRPr lang="en-GB" sz="2800" dirty="0"/>
          </a:p>
        </p:txBody>
      </p:sp>
    </p:spTree>
    <p:extLst>
      <p:ext uri="{BB962C8B-B14F-4D97-AF65-F5344CB8AC3E}">
        <p14:creationId xmlns:p14="http://schemas.microsoft.com/office/powerpoint/2010/main" val="2827285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GB" sz="3200" dirty="0" smtClean="0"/>
              <a:t>Next Steps  </a:t>
            </a:r>
            <a:endParaRPr lang="en-GB" sz="3200" dirty="0"/>
          </a:p>
        </p:txBody>
      </p:sp>
      <p:sp>
        <p:nvSpPr>
          <p:cNvPr id="3" name="Content Placeholder 2"/>
          <p:cNvSpPr>
            <a:spLocks noGrp="1"/>
          </p:cNvSpPr>
          <p:nvPr>
            <p:ph idx="1"/>
          </p:nvPr>
        </p:nvSpPr>
        <p:spPr>
          <a:xfrm>
            <a:off x="457200" y="980728"/>
            <a:ext cx="8229600" cy="5040561"/>
          </a:xfrm>
        </p:spPr>
        <p:txBody>
          <a:bodyPr>
            <a:noAutofit/>
          </a:bodyPr>
          <a:lstStyle/>
          <a:p>
            <a:r>
              <a:rPr lang="en-GB" sz="3200" dirty="0" smtClean="0"/>
              <a:t>KCC’s 30 Hours Monthly Update continues </a:t>
            </a:r>
          </a:p>
          <a:p>
            <a:r>
              <a:rPr lang="en-GB" sz="3200" dirty="0" smtClean="0"/>
              <a:t>Following all of the March Seminars, feedback will be made available through the usual information sources   </a:t>
            </a:r>
          </a:p>
          <a:p>
            <a:r>
              <a:rPr lang="en-GB" sz="3200" dirty="0" smtClean="0"/>
              <a:t>Frequently Asked Questions and Answers will being posted on KELSI and updated weekly </a:t>
            </a:r>
          </a:p>
          <a:p>
            <a:r>
              <a:rPr lang="en-GB" sz="3200" dirty="0" smtClean="0"/>
              <a:t>Bespoke support as previously described</a:t>
            </a:r>
            <a:r>
              <a:rPr lang="en-GB" sz="2800" dirty="0" smtClean="0"/>
              <a:t>     </a:t>
            </a:r>
            <a:endParaRPr lang="en-GB" sz="2800" dirty="0"/>
          </a:p>
        </p:txBody>
      </p:sp>
    </p:spTree>
    <p:extLst>
      <p:ext uri="{BB962C8B-B14F-4D97-AF65-F5344CB8AC3E}">
        <p14:creationId xmlns:p14="http://schemas.microsoft.com/office/powerpoint/2010/main" val="38505202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And for now…</a:t>
            </a:r>
            <a:endParaRPr lang="en-GB" sz="3200" dirty="0"/>
          </a:p>
        </p:txBody>
      </p:sp>
      <p:sp>
        <p:nvSpPr>
          <p:cNvPr id="3" name="Content Placeholder 2"/>
          <p:cNvSpPr>
            <a:spLocks noGrp="1"/>
          </p:cNvSpPr>
          <p:nvPr>
            <p:ph idx="1"/>
          </p:nvPr>
        </p:nvSpPr>
        <p:spPr/>
        <p:txBody>
          <a:bodyPr>
            <a:normAutofit/>
          </a:bodyPr>
          <a:lstStyle/>
          <a:p>
            <a:r>
              <a:rPr lang="en-GB" sz="2800" dirty="0" smtClean="0"/>
              <a:t>Please complete and hand in your evaluation form  </a:t>
            </a:r>
          </a:p>
          <a:p>
            <a:r>
              <a:rPr lang="en-GB" sz="2800" dirty="0" smtClean="0"/>
              <a:t>For any unanswered questions, please put these on a post-it and place on the flip-chart    </a:t>
            </a:r>
          </a:p>
          <a:p>
            <a:r>
              <a:rPr lang="en-GB" sz="2800" dirty="0" smtClean="0"/>
              <a:t>Don’t forget to collect your parent leaflets</a:t>
            </a:r>
          </a:p>
          <a:p>
            <a:r>
              <a:rPr lang="en-GB" sz="2800" dirty="0" smtClean="0"/>
              <a:t>Thank you for your time and contributions</a:t>
            </a:r>
          </a:p>
          <a:p>
            <a:r>
              <a:rPr lang="en-GB" sz="2800" dirty="0" smtClean="0"/>
              <a:t>Have a safe onward journey</a:t>
            </a:r>
          </a:p>
          <a:p>
            <a:r>
              <a:rPr lang="en-GB" sz="2800" dirty="0" smtClean="0"/>
              <a:t>Hope to see you soon </a:t>
            </a:r>
            <a:r>
              <a:rPr lang="en-GB" sz="2800" dirty="0" smtClean="0">
                <a:sym typeface="Wingdings" panose="05000000000000000000" pitchFamily="2" charset="2"/>
              </a:rPr>
              <a:t> </a:t>
            </a:r>
            <a:r>
              <a:rPr lang="en-GB" sz="2800" dirty="0" smtClean="0"/>
              <a:t>  </a:t>
            </a:r>
            <a:endParaRPr lang="en-GB" sz="2800" dirty="0"/>
          </a:p>
        </p:txBody>
      </p:sp>
    </p:spTree>
    <p:extLst>
      <p:ext uri="{BB962C8B-B14F-4D97-AF65-F5344CB8AC3E}">
        <p14:creationId xmlns:p14="http://schemas.microsoft.com/office/powerpoint/2010/main" val="119024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985" y="260648"/>
            <a:ext cx="8229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7840" y="1556792"/>
            <a:ext cx="794831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396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040560"/>
          </a:xfrm>
        </p:spPr>
        <p:txBody>
          <a:bodyPr>
            <a:noAutofit/>
          </a:bodyPr>
          <a:lstStyle/>
          <a:p>
            <a:pPr marL="0" indent="0">
              <a:buNone/>
            </a:pPr>
            <a:r>
              <a:rPr lang="en-GB" sz="2200" dirty="0" smtClean="0"/>
              <a:t>Out of School Childcare providers are eligible to register to deliver 30 Hours of Free Childcare if</a:t>
            </a:r>
          </a:p>
          <a:p>
            <a:r>
              <a:rPr lang="en-GB" sz="2200" dirty="0" smtClean="0"/>
              <a:t>They are on the Early Years Register</a:t>
            </a:r>
          </a:p>
          <a:p>
            <a:r>
              <a:rPr lang="en-GB" sz="2200" dirty="0" smtClean="0"/>
              <a:t>They are exempt from registration i.e. schools</a:t>
            </a:r>
          </a:p>
          <a:p>
            <a:pPr marL="0" indent="0">
              <a:buNone/>
            </a:pPr>
            <a:endParaRPr lang="en-GB" sz="2200" dirty="0" smtClean="0"/>
          </a:p>
          <a:p>
            <a:pPr marL="0" indent="0">
              <a:buNone/>
            </a:pPr>
            <a:r>
              <a:rPr lang="en-GB" sz="2200" dirty="0" smtClean="0"/>
              <a:t>The </a:t>
            </a:r>
            <a:r>
              <a:rPr lang="en-GB" sz="2200" dirty="0"/>
              <a:t>newly published revised EYFS Statutory Framework states </a:t>
            </a:r>
            <a:endParaRPr lang="en-GB" sz="2200" dirty="0" smtClean="0"/>
          </a:p>
          <a:p>
            <a:pPr marL="0" indent="0">
              <a:buNone/>
            </a:pPr>
            <a:r>
              <a:rPr lang="en-GB" sz="2200" dirty="0" smtClean="0"/>
              <a:t>‘</a:t>
            </a:r>
            <a:r>
              <a:rPr lang="en-GB" sz="2200" i="1" dirty="0" smtClean="0"/>
              <a:t>Providers </a:t>
            </a:r>
            <a:r>
              <a:rPr lang="en-GB" sz="2200" i="1" dirty="0"/>
              <a:t>offering care exclusively before and after school or during the school holidays for children younger than those in the Reception class age range, should continue to be guided by, but do not have to meet, the learning and development requirements. All such providers should discuss with parents and/or carers (and other practitioners/providers as appropriate, including school staff/teachers) the support they intend to </a:t>
            </a:r>
            <a:r>
              <a:rPr lang="en-GB" sz="2200" i="1" dirty="0" smtClean="0"/>
              <a:t>offer</a:t>
            </a:r>
            <a:r>
              <a:rPr lang="en-GB" sz="2200" dirty="0" smtClean="0"/>
              <a:t>’ </a:t>
            </a:r>
            <a:endParaRPr lang="en-GB" sz="2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8640"/>
            <a:ext cx="8229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032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821" y="188640"/>
            <a:ext cx="8229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050" y="1613562"/>
            <a:ext cx="8077900" cy="449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8429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2007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Ways_x0020_of_x0020_working xmlns="d3c5681a-6188-4afd-8047-4b7024f49c9f">true</Ways_x0020_of_x0020_working>
    <Category xmlns="d3c5681a-6188-4afd-8047-4b7024f49c9f">
      <Value>Communication</Value>
    </Category>
    <PublishingStartDate xmlns="http://schemas.microsoft.com/sharepoint/v3" xsi:nil="true"/>
    <PublishingExpirationDate xmlns="http://schemas.microsoft.com/sharepoint/v3" xsi:nil="true"/>
    <Environmental_x0020_performance_x0020_grouping xmlns="d3c5681a-6188-4afd-8047-4b7024f49c9f">Not applicable</Environmental_x0020_performance_x0020_grouping>
    <_dlc_DocId xmlns="b607a442-3a8b-46cb-8183-2bec4a9e324b">HDA2S5J67HAM-54-389</_dlc_DocId>
    <Directorate xmlns="d3c5681a-6188-4afd-8047-4b7024f49c9f">All</Directorate>
    <_dlc_DocIdUrl xmlns="b607a442-3a8b-46cb-8183-2bec4a9e324b">
      <Url>http://knet/ourcouncil/_layouts/DocIdRedir.aspx?ID=HDA2S5J67HAM-54-389</Url>
      <Description>HDA2S5J67HAM-54-389</Description>
    </_dlc_DocIdUrl>
    <Structure_x0020_chart xmlns="d3c5681a-6188-4afd-8047-4b7024f49c9f">false</Structure_x0020_chart>
    <ContentOwner xmlns="b607a442-3a8b-46cb-8183-2bec4a9e324b">
      <UserInfo>
        <DisplayName>Hallett, Tessa - CC CE</DisplayName>
        <AccountId>6198</AccountId>
        <AccountType/>
      </UserInfo>
    </ContentOwner>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D42229A364E9FC4EBDE1546DFF3D65AD" ma:contentTypeVersion="12" ma:contentTypeDescription="Create a new document." ma:contentTypeScope="" ma:versionID="500718385eba593230ff3cf2df4fb757">
  <xsd:schema xmlns:xsd="http://www.w3.org/2001/XMLSchema" xmlns:xs="http://www.w3.org/2001/XMLSchema" xmlns:p="http://schemas.microsoft.com/office/2006/metadata/properties" xmlns:ns1="http://schemas.microsoft.com/sharepoint/v3" xmlns:ns2="d3c5681a-6188-4afd-8047-4b7024f49c9f" xmlns:ns3="b607a442-3a8b-46cb-8183-2bec4a9e324b" targetNamespace="http://schemas.microsoft.com/office/2006/metadata/properties" ma:root="true" ma:fieldsID="c89b8439faf8a7d837c1a9a01f5868a8" ns1:_="" ns2:_="" ns3:_="">
    <xsd:import namespace="http://schemas.microsoft.com/sharepoint/v3"/>
    <xsd:import namespace="d3c5681a-6188-4afd-8047-4b7024f49c9f"/>
    <xsd:import namespace="b607a442-3a8b-46cb-8183-2bec4a9e324b"/>
    <xsd:element name="properties">
      <xsd:complexType>
        <xsd:sequence>
          <xsd:element name="documentManagement">
            <xsd:complexType>
              <xsd:all>
                <xsd:element ref="ns1:PublishingStartDate" minOccurs="0"/>
                <xsd:element ref="ns1:PublishingExpirationDate" minOccurs="0"/>
                <xsd:element ref="ns2:Directorate"/>
                <xsd:element ref="ns2:Structure_x0020_chart" minOccurs="0"/>
                <xsd:element ref="ns2:Ways_x0020_of_x0020_working" minOccurs="0"/>
                <xsd:element ref="ns2:Category" minOccurs="0"/>
                <xsd:element ref="ns3:_dlc_DocId" minOccurs="0"/>
                <xsd:element ref="ns3:_dlc_DocIdUrl" minOccurs="0"/>
                <xsd:element ref="ns3:_dlc_DocIdPersistId" minOccurs="0"/>
                <xsd:element ref="ns2:Environmental_x0020_performance_x0020_grouping" minOccurs="0"/>
                <xsd:element ref="ns3:Content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3c5681a-6188-4afd-8047-4b7024f49c9f" elementFormDefault="qualified">
    <xsd:import namespace="http://schemas.microsoft.com/office/2006/documentManagement/types"/>
    <xsd:import namespace="http://schemas.microsoft.com/office/infopath/2007/PartnerControls"/>
    <xsd:element name="Directorate" ma:index="10" ma:displayName="Directorate" ma:default="All" ma:format="Dropdown" ma:internalName="Directorate">
      <xsd:simpleType>
        <xsd:restriction base="dms:Choice">
          <xsd:enumeration value="All"/>
          <xsd:enumeration value="Business Strategy &amp; Support (BSS)"/>
          <xsd:enumeration value="Customer &amp; Communities (CC)"/>
          <xsd:enumeration value="Education, Learning &amp; Skills (ELS)"/>
          <xsd:enumeration value="Enterprise &amp; Environment (EE)"/>
          <xsd:enumeration value="Families &amp; Social Care (FSC)"/>
        </xsd:restriction>
      </xsd:simpleType>
    </xsd:element>
    <xsd:element name="Structure_x0020_chart" ma:index="11" nillable="true" ma:displayName="Structure chart" ma:default="0" ma:internalName="Structure_x0020_chart">
      <xsd:simpleType>
        <xsd:restriction base="dms:Boolean"/>
      </xsd:simpleType>
    </xsd:element>
    <xsd:element name="Ways_x0020_of_x0020_working" ma:index="12" nillable="true" ma:displayName="Ways of working" ma:default="1" ma:internalName="Ways_x0020_of_x0020_working">
      <xsd:simpleType>
        <xsd:restriction base="dms:Boolean"/>
      </xsd:simpleType>
    </xsd:element>
    <xsd:element name="Category" ma:index="13" nillable="true" ma:displayName="Category" ma:default="Not applicable" ma:format="Dropdown" ma:internalName="Category">
      <xsd:simpleType>
        <xsd:restriction base="dms:Choice">
          <xsd:enumeration value="Not applicable"/>
          <xsd:enumeration value="Procurement"/>
          <xsd:enumeration value="iProcurement"/>
          <xsd:enumeration value="DTD"/>
          <xsd:enumeration value="Environmental performance"/>
          <xsd:enumeration value="Communication"/>
          <xsd:enumeration value="ICT"/>
          <xsd:enumeration value="Legal"/>
          <xsd:enumeration value="Customer service"/>
          <xsd:enumeration value="Finance"/>
          <xsd:enumeration value="Data protection"/>
          <xsd:enumeration value="Access to information"/>
          <xsd:enumeration value="Doing things differently"/>
          <xsd:enumeration value="Equality and diversity"/>
          <xsd:enumeration value="Facilities management"/>
          <xsd:enumeration value="Because of You"/>
          <xsd:enumeration value="Health and safety"/>
          <xsd:enumeration value="Internal audit/fraud"/>
          <xsd:enumeration value="Business continuity/emergency planning"/>
          <xsd:enumeration value="Property"/>
          <xsd:enumeration value="Public health"/>
          <xsd:enumeration value="Training"/>
          <xsd:enumeration value="Staff standard"/>
        </xsd:restriction>
      </xsd:simpleType>
    </xsd:element>
    <xsd:element name="Environmental_x0020_performance_x0020_grouping" ma:index="17" nillable="true" ma:displayName="Environmental performance grouping" ma:default="Not applicable" ma:format="Dropdown" ma:internalName="Environmental_x0020_performance_x0020_grouping">
      <xsd:simpleType>
        <xsd:restriction base="dms:Choice">
          <xsd:enumeration value="Not applicable"/>
          <xsd:enumeration value="Registers"/>
          <xsd:enumeration value="Systems procedures"/>
          <xsd:enumeration value="Operational procedures"/>
          <xsd:enumeration value="How to guides"/>
          <xsd:enumeration value="Project opportunities"/>
          <xsd:enumeration value="Energy management guidance"/>
          <xsd:enumeration value="Guidance for managing energy"/>
          <xsd:enumeration value="Energy Efficiency Loan Fund"/>
          <xsd:enumeration value="ISO 14001 Compliance"/>
        </xsd:restriction>
      </xsd:simpleType>
    </xsd:element>
  </xsd:schema>
  <xsd:schema xmlns:xsd="http://www.w3.org/2001/XMLSchema" xmlns:xs="http://www.w3.org/2001/XMLSchema" xmlns:dms="http://schemas.microsoft.com/office/2006/documentManagement/types" xmlns:pc="http://schemas.microsoft.com/office/infopath/2007/PartnerControls" targetNamespace="b607a442-3a8b-46cb-8183-2bec4a9e324b"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ContentOwner" ma:index="19" ma:displayName="Content Owner" ma:list="UserInfo" ma:SharePointGroup="0" ma:internalName="Content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ca912827-bae3-40cb-8146-7920e969c222" ContentTypeId="0x0101" PreviousValue="false"/>
</file>

<file path=customXml/itemProps1.xml><?xml version="1.0" encoding="utf-8"?>
<ds:datastoreItem xmlns:ds="http://schemas.openxmlformats.org/officeDocument/2006/customXml" ds:itemID="{717BE75F-9CB0-4911-974C-87294FF261EC}">
  <ds:schemaRefs>
    <ds:schemaRef ds:uri="http://schemas.microsoft.com/office/2006/metadata/properties"/>
    <ds:schemaRef ds:uri="http://schemas.microsoft.com/office/infopath/2007/PartnerControls"/>
    <ds:schemaRef ds:uri="d3c5681a-6188-4afd-8047-4b7024f49c9f"/>
    <ds:schemaRef ds:uri="http://schemas.microsoft.com/sharepoint/v3"/>
    <ds:schemaRef ds:uri="b607a442-3a8b-46cb-8183-2bec4a9e324b"/>
  </ds:schemaRefs>
</ds:datastoreItem>
</file>

<file path=customXml/itemProps2.xml><?xml version="1.0" encoding="utf-8"?>
<ds:datastoreItem xmlns:ds="http://schemas.openxmlformats.org/officeDocument/2006/customXml" ds:itemID="{31CA79B8-2782-4563-B143-04BDEE9748D1}">
  <ds:schemaRefs>
    <ds:schemaRef ds:uri="http://schemas.microsoft.com/sharepoint/events"/>
  </ds:schemaRefs>
</ds:datastoreItem>
</file>

<file path=customXml/itemProps3.xml><?xml version="1.0" encoding="utf-8"?>
<ds:datastoreItem xmlns:ds="http://schemas.openxmlformats.org/officeDocument/2006/customXml" ds:itemID="{26A221AD-22C9-4FF9-8E1B-94BC624F394C}">
  <ds:schemaRefs>
    <ds:schemaRef ds:uri="http://schemas.microsoft.com/sharepoint/v3/contenttype/forms"/>
  </ds:schemaRefs>
</ds:datastoreItem>
</file>

<file path=customXml/itemProps4.xml><?xml version="1.0" encoding="utf-8"?>
<ds:datastoreItem xmlns:ds="http://schemas.openxmlformats.org/officeDocument/2006/customXml" ds:itemID="{5988C5BB-44AF-4223-9ED4-168B6C1C20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3c5681a-6188-4afd-8047-4b7024f49c9f"/>
    <ds:schemaRef ds:uri="b607a442-3a8b-46cb-8183-2bec4a9e32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23486BF3-C40C-41D8-8A68-D1DF30164F8A}">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2007 PowerPoint template</Template>
  <TotalTime>1665</TotalTime>
  <Words>3823</Words>
  <Application>Microsoft Office PowerPoint</Application>
  <PresentationFormat>On-screen Show (4:3)</PresentationFormat>
  <Paragraphs>582</Paragraphs>
  <Slides>66</Slides>
  <Notes>2</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2007 PowerPoint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National Picture </vt:lpstr>
      <vt:lpstr>Statutory Guidance</vt:lpstr>
      <vt:lpstr>Eligibility </vt:lpstr>
      <vt:lpstr>PowerPoint Presentation</vt:lpstr>
      <vt:lpstr>PowerPoint Presentation</vt:lpstr>
      <vt:lpstr>Childcare Tax Credits </vt:lpstr>
      <vt:lpstr>The Role of JobCentre Plus </vt:lpstr>
      <vt:lpstr>The Grace Period</vt:lpstr>
      <vt:lpstr>The Grace Period</vt:lpstr>
      <vt:lpstr>Flexibility</vt:lpstr>
      <vt:lpstr>Charging </vt:lpstr>
      <vt:lpstr> Support for children with SEND </vt:lpstr>
      <vt:lpstr>Childcare information for parents  </vt:lpstr>
      <vt:lpstr> Scope of requirements on providers </vt:lpstr>
      <vt:lpstr> Scope of requirements on providers cont </vt:lpstr>
      <vt:lpstr>Early Years Funding </vt:lpstr>
      <vt:lpstr>Early Years Funding in Kent  </vt:lpstr>
      <vt:lpstr>Early Years Funding in Kent </vt:lpstr>
      <vt:lpstr>Model Provider Agreement  </vt:lpstr>
      <vt:lpstr>30 Hours of Free Childcare The scale of the challenge in Kent  </vt:lpstr>
      <vt:lpstr>PowerPoint Presentation</vt:lpstr>
      <vt:lpstr>30 Hours of Free Childcare in Kent </vt:lpstr>
      <vt:lpstr>Predicting Demand for 15 and 30 Hour Places </vt:lpstr>
      <vt:lpstr>PowerPoint Presentation</vt:lpstr>
      <vt:lpstr>PowerPoint Presentation</vt:lpstr>
      <vt:lpstr>PowerPoint Presentation</vt:lpstr>
      <vt:lpstr>KCC Parents Survey – February 2017</vt:lpstr>
      <vt:lpstr>Relevant District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Models of Delivery 3. The Role of Collaborations</vt:lpstr>
      <vt:lpstr>Collaborations – North Kent</vt:lpstr>
      <vt:lpstr>Collaborations – South Kent</vt:lpstr>
      <vt:lpstr>Collaborations -  West Kent</vt:lpstr>
      <vt:lpstr>Collaborations – East Kent</vt:lpstr>
      <vt:lpstr>What Kent Collaboration Leaders said about 30 Hours of Free Childcare  </vt:lpstr>
      <vt:lpstr>Session Three Ways of Working </vt:lpstr>
      <vt:lpstr>Group Discussions </vt:lpstr>
      <vt:lpstr>Session Four: Preparing for 30 Hours </vt:lpstr>
      <vt:lpstr>30 Hours of Free Childcare Information </vt:lpstr>
      <vt:lpstr>(National) Childcare Works Getting Ready for 30 Hours</vt:lpstr>
      <vt:lpstr>Kent 30 Hours of Free Childcare Toolkit (Available by the end of March)   </vt:lpstr>
      <vt:lpstr>Kent 30 Hours of Free Childcare Toolkit continued  </vt:lpstr>
      <vt:lpstr> </vt:lpstr>
      <vt:lpstr> </vt:lpstr>
      <vt:lpstr>Marketing and Promotion: Resources</vt:lpstr>
      <vt:lpstr>Claiming Funding for  30 Hours of Free Childcare </vt:lpstr>
      <vt:lpstr>Bespoke Support </vt:lpstr>
      <vt:lpstr>Childcare Business Grant</vt:lpstr>
      <vt:lpstr>Group Discussion </vt:lpstr>
      <vt:lpstr>Next Steps  </vt:lpstr>
      <vt:lpstr>And for now…</vt:lpstr>
    </vt:vector>
  </TitlesOfParts>
  <Company>Kent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Predicting Demand for Free Early Learning (FEL) and Extended Free Entitlement (EFE)  - 30 Hours</dc:title>
  <dc:creator>Sam Birkin</dc:creator>
  <cp:lastModifiedBy>Edwards, Max - EY PS</cp:lastModifiedBy>
  <cp:revision>121</cp:revision>
  <cp:lastPrinted>2017-03-02T16:24:24Z</cp:lastPrinted>
  <dcterms:created xsi:type="dcterms:W3CDTF">2017-02-21T14:21:15Z</dcterms:created>
  <dcterms:modified xsi:type="dcterms:W3CDTF">2017-03-29T09:11:25Z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5e328715-89ef-4d66-9f66-cdc39c758dae</vt:lpwstr>
  </property>
  <property fmtid="{D5CDD505-2E9C-101B-9397-08002B2CF9AE}" pid="3" name="ContentTypeId">
    <vt:lpwstr>0x010100D42229A364E9FC4EBDE1546DFF3D65AD</vt:lpwstr>
  </property>
</Properties>
</file>