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59" r:id="rId6"/>
    <p:sldId id="267" r:id="rId7"/>
    <p:sldId id="260" r:id="rId8"/>
    <p:sldId id="268" r:id="rId9"/>
    <p:sldId id="261" r:id="rId10"/>
    <p:sldId id="269" r:id="rId11"/>
    <p:sldId id="266" r:id="rId12"/>
    <p:sldId id="257" r:id="rId13"/>
    <p:sldId id="262" r:id="rId14"/>
    <p:sldId id="258" r:id="rId15"/>
    <p:sldId id="270" r:id="rId16"/>
    <p:sldId id="263" r:id="rId17"/>
    <p:sldId id="271"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34559" autoAdjust="0"/>
    <p:restoredTop sz="86082" autoAdjust="0"/>
  </p:normalViewPr>
  <p:slideViewPr>
    <p:cSldViewPr>
      <p:cViewPr>
        <p:scale>
          <a:sx n="62" d="100"/>
          <a:sy n="62" d="100"/>
        </p:scale>
        <p:origin x="-2934" y="-54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theme" Target="theme/theme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B0519D0-F0F5-4AC4-8121-951E1129984E}" type="datetimeFigureOut">
              <a:rPr lang="en-GB" smtClean="0"/>
              <a:t>02/04/2015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43DB41-5DA8-49F0-B16E-77D2EE1DB41A}" type="slidenum">
              <a:rPr lang="en-GB" smtClean="0"/>
              <a:t>‹#›</a:t>
            </a:fld>
            <a:endParaRPr lang="en-GB"/>
          </a:p>
        </p:txBody>
      </p:sp>
    </p:spTree>
    <p:extLst>
      <p:ext uri="{BB962C8B-B14F-4D97-AF65-F5344CB8AC3E}">
        <p14:creationId xmlns:p14="http://schemas.microsoft.com/office/powerpoint/2010/main" val="2445696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B0519D0-F0F5-4AC4-8121-951E1129984E}" type="datetimeFigureOut">
              <a:rPr lang="en-GB" smtClean="0"/>
              <a:t>02/04/2015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43DB41-5DA8-49F0-B16E-77D2EE1DB41A}" type="slidenum">
              <a:rPr lang="en-GB" smtClean="0"/>
              <a:t>‹#›</a:t>
            </a:fld>
            <a:endParaRPr lang="en-GB"/>
          </a:p>
        </p:txBody>
      </p:sp>
    </p:spTree>
    <p:extLst>
      <p:ext uri="{BB962C8B-B14F-4D97-AF65-F5344CB8AC3E}">
        <p14:creationId xmlns:p14="http://schemas.microsoft.com/office/powerpoint/2010/main" val="93833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B0519D0-F0F5-4AC4-8121-951E1129984E}" type="datetimeFigureOut">
              <a:rPr lang="en-GB" smtClean="0"/>
              <a:t>02/04/2015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43DB41-5DA8-49F0-B16E-77D2EE1DB41A}" type="slidenum">
              <a:rPr lang="en-GB" smtClean="0"/>
              <a:t>‹#›</a:t>
            </a:fld>
            <a:endParaRPr lang="en-GB"/>
          </a:p>
        </p:txBody>
      </p:sp>
    </p:spTree>
    <p:extLst>
      <p:ext uri="{BB962C8B-B14F-4D97-AF65-F5344CB8AC3E}">
        <p14:creationId xmlns:p14="http://schemas.microsoft.com/office/powerpoint/2010/main" val="17436957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B0519D0-F0F5-4AC4-8121-951E1129984E}" type="datetimeFigureOut">
              <a:rPr lang="en-GB" smtClean="0"/>
              <a:t>02/04/2015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43DB41-5DA8-49F0-B16E-77D2EE1DB41A}" type="slidenum">
              <a:rPr lang="en-GB" smtClean="0"/>
              <a:t>‹#›</a:t>
            </a:fld>
            <a:endParaRPr lang="en-GB"/>
          </a:p>
        </p:txBody>
      </p:sp>
    </p:spTree>
    <p:extLst>
      <p:ext uri="{BB962C8B-B14F-4D97-AF65-F5344CB8AC3E}">
        <p14:creationId xmlns:p14="http://schemas.microsoft.com/office/powerpoint/2010/main" val="3580980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0519D0-F0F5-4AC4-8121-951E1129984E}" type="datetimeFigureOut">
              <a:rPr lang="en-GB" smtClean="0"/>
              <a:t>02/04/2015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F143DB41-5DA8-49F0-B16E-77D2EE1DB41A}" type="slidenum">
              <a:rPr lang="en-GB" smtClean="0"/>
              <a:t>‹#›</a:t>
            </a:fld>
            <a:endParaRPr lang="en-GB"/>
          </a:p>
        </p:txBody>
      </p:sp>
    </p:spTree>
    <p:extLst>
      <p:ext uri="{BB962C8B-B14F-4D97-AF65-F5344CB8AC3E}">
        <p14:creationId xmlns:p14="http://schemas.microsoft.com/office/powerpoint/2010/main" val="182854361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B0519D0-F0F5-4AC4-8121-951E1129984E}" type="datetimeFigureOut">
              <a:rPr lang="en-GB" smtClean="0"/>
              <a:t>02/04/2015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143DB41-5DA8-49F0-B16E-77D2EE1DB41A}" type="slidenum">
              <a:rPr lang="en-GB" smtClean="0"/>
              <a:t>‹#›</a:t>
            </a:fld>
            <a:endParaRPr lang="en-GB"/>
          </a:p>
        </p:txBody>
      </p:sp>
    </p:spTree>
    <p:extLst>
      <p:ext uri="{BB962C8B-B14F-4D97-AF65-F5344CB8AC3E}">
        <p14:creationId xmlns:p14="http://schemas.microsoft.com/office/powerpoint/2010/main" val="3471110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B0519D0-F0F5-4AC4-8121-951E1129984E}" type="datetimeFigureOut">
              <a:rPr lang="en-GB" smtClean="0"/>
              <a:t>02/04/2015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F143DB41-5DA8-49F0-B16E-77D2EE1DB41A}" type="slidenum">
              <a:rPr lang="en-GB" smtClean="0"/>
              <a:t>‹#›</a:t>
            </a:fld>
            <a:endParaRPr lang="en-GB"/>
          </a:p>
        </p:txBody>
      </p:sp>
    </p:spTree>
    <p:extLst>
      <p:ext uri="{BB962C8B-B14F-4D97-AF65-F5344CB8AC3E}">
        <p14:creationId xmlns:p14="http://schemas.microsoft.com/office/powerpoint/2010/main" val="211732997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B0519D0-F0F5-4AC4-8121-951E1129984E}" type="datetimeFigureOut">
              <a:rPr lang="en-GB" smtClean="0"/>
              <a:t>02/04/2015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F143DB41-5DA8-49F0-B16E-77D2EE1DB41A}" type="slidenum">
              <a:rPr lang="en-GB" smtClean="0"/>
              <a:t>‹#›</a:t>
            </a:fld>
            <a:endParaRPr lang="en-GB"/>
          </a:p>
        </p:txBody>
      </p:sp>
    </p:spTree>
    <p:extLst>
      <p:ext uri="{BB962C8B-B14F-4D97-AF65-F5344CB8AC3E}">
        <p14:creationId xmlns:p14="http://schemas.microsoft.com/office/powerpoint/2010/main" val="32386764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0519D0-F0F5-4AC4-8121-951E1129984E}" type="datetimeFigureOut">
              <a:rPr lang="en-GB" smtClean="0"/>
              <a:t>02/04/2015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F143DB41-5DA8-49F0-B16E-77D2EE1DB41A}" type="slidenum">
              <a:rPr lang="en-GB" smtClean="0"/>
              <a:t>‹#›</a:t>
            </a:fld>
            <a:endParaRPr lang="en-GB"/>
          </a:p>
        </p:txBody>
      </p:sp>
    </p:spTree>
    <p:extLst>
      <p:ext uri="{BB962C8B-B14F-4D97-AF65-F5344CB8AC3E}">
        <p14:creationId xmlns:p14="http://schemas.microsoft.com/office/powerpoint/2010/main" val="12992009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0519D0-F0F5-4AC4-8121-951E1129984E}" type="datetimeFigureOut">
              <a:rPr lang="en-GB" smtClean="0"/>
              <a:t>02/04/2015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143DB41-5DA8-49F0-B16E-77D2EE1DB41A}" type="slidenum">
              <a:rPr lang="en-GB" smtClean="0"/>
              <a:t>‹#›</a:t>
            </a:fld>
            <a:endParaRPr lang="en-GB"/>
          </a:p>
        </p:txBody>
      </p:sp>
    </p:spTree>
    <p:extLst>
      <p:ext uri="{BB962C8B-B14F-4D97-AF65-F5344CB8AC3E}">
        <p14:creationId xmlns:p14="http://schemas.microsoft.com/office/powerpoint/2010/main" val="422316973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0519D0-F0F5-4AC4-8121-951E1129984E}" type="datetimeFigureOut">
              <a:rPr lang="en-GB" smtClean="0"/>
              <a:t>02/04/2015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F143DB41-5DA8-49F0-B16E-77D2EE1DB41A}" type="slidenum">
              <a:rPr lang="en-GB" smtClean="0"/>
              <a:t>‹#›</a:t>
            </a:fld>
            <a:endParaRPr lang="en-GB"/>
          </a:p>
        </p:txBody>
      </p:sp>
    </p:spTree>
    <p:extLst>
      <p:ext uri="{BB962C8B-B14F-4D97-AF65-F5344CB8AC3E}">
        <p14:creationId xmlns:p14="http://schemas.microsoft.com/office/powerpoint/2010/main" val="13310457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B0519D0-F0F5-4AC4-8121-951E1129984E}" type="datetimeFigureOut">
              <a:rPr lang="en-GB" smtClean="0"/>
              <a:t>02/04/2015</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143DB41-5DA8-49F0-B16E-77D2EE1DB41A}" type="slidenum">
              <a:rPr lang="en-GB" smtClean="0"/>
              <a:t>‹#›</a:t>
            </a:fld>
            <a:endParaRPr lang="en-GB"/>
          </a:p>
        </p:txBody>
      </p:sp>
    </p:spTree>
    <p:extLst>
      <p:ext uri="{BB962C8B-B14F-4D97-AF65-F5344CB8AC3E}">
        <p14:creationId xmlns:p14="http://schemas.microsoft.com/office/powerpoint/2010/main" val="2140447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476672"/>
            <a:ext cx="7772400" cy="5832647"/>
          </a:xfrm>
          <a:ln w="38100">
            <a:solidFill>
              <a:schemeClr val="tx1"/>
            </a:solidFill>
          </a:ln>
        </p:spPr>
        <p:txBody>
          <a:bodyPr/>
          <a:lstStyle/>
          <a:p>
            <a:r>
              <a:rPr lang="en-GB" b="1" dirty="0"/>
              <a:t>Model process for developing </a:t>
            </a:r>
            <a:r>
              <a:rPr lang="en-GB" b="1" dirty="0" smtClean="0"/>
              <a:t>Individual </a:t>
            </a:r>
            <a:r>
              <a:rPr lang="en-GB" b="1" dirty="0"/>
              <a:t>H</a:t>
            </a:r>
            <a:r>
              <a:rPr lang="en-GB" b="1" dirty="0" smtClean="0"/>
              <a:t>ealthcare Plans</a:t>
            </a:r>
            <a:endParaRPr lang="en-GB" dirty="0"/>
          </a:p>
        </p:txBody>
      </p:sp>
    </p:spTree>
    <p:extLst>
      <p:ext uri="{BB962C8B-B14F-4D97-AF65-F5344CB8AC3E}">
        <p14:creationId xmlns:p14="http://schemas.microsoft.com/office/powerpoint/2010/main" val="256658706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3496" y="404664"/>
            <a:ext cx="7344816" cy="6186309"/>
          </a:xfrm>
          <a:prstGeom prst="rect">
            <a:avLst/>
          </a:prstGeom>
          <a:ln w="38100">
            <a:solidFill>
              <a:schemeClr val="tx1"/>
            </a:solidFill>
          </a:ln>
        </p:spPr>
        <p:txBody>
          <a:bodyPr wrap="square">
            <a:spAutoFit/>
          </a:bodyPr>
          <a:lstStyle/>
          <a:p>
            <a:pPr algn="ctr"/>
            <a:endParaRPr lang="en-GB" sz="4400" b="1" dirty="0" smtClean="0"/>
          </a:p>
          <a:p>
            <a:pPr algn="ctr"/>
            <a:endParaRPr lang="en-GB" sz="4400" b="1" dirty="0"/>
          </a:p>
          <a:p>
            <a:pPr algn="ctr"/>
            <a:r>
              <a:rPr lang="en-GB" sz="4400" b="1" dirty="0" smtClean="0"/>
              <a:t>Specific </a:t>
            </a:r>
            <a:r>
              <a:rPr lang="en-GB" sz="4400" b="1" dirty="0"/>
              <a:t>support for the pupil’s educational, social and emotional </a:t>
            </a:r>
            <a:r>
              <a:rPr lang="en-GB" sz="4400" b="1" dirty="0" smtClean="0"/>
              <a:t>needs</a:t>
            </a:r>
          </a:p>
          <a:p>
            <a:pPr algn="ctr"/>
            <a:endParaRPr lang="en-GB" sz="4400" b="1" dirty="0"/>
          </a:p>
          <a:p>
            <a:pPr algn="ctr"/>
            <a:endParaRPr lang="en-GB" sz="4400" dirty="0" smtClean="0"/>
          </a:p>
          <a:p>
            <a:pPr algn="ctr"/>
            <a:endParaRPr lang="en-GB" sz="4400" dirty="0"/>
          </a:p>
          <a:p>
            <a:pPr algn="ctr"/>
            <a:endParaRPr lang="en-GB" sz="4400" dirty="0"/>
          </a:p>
        </p:txBody>
      </p:sp>
    </p:spTree>
    <p:extLst>
      <p:ext uri="{BB962C8B-B14F-4D97-AF65-F5344CB8AC3E}">
        <p14:creationId xmlns:p14="http://schemas.microsoft.com/office/powerpoint/2010/main" val="228466433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95536" y="289679"/>
            <a:ext cx="8064896" cy="5816977"/>
          </a:xfrm>
          <a:prstGeom prst="rect">
            <a:avLst/>
          </a:prstGeom>
          <a:ln w="38100">
            <a:solidFill>
              <a:schemeClr val="tx1"/>
            </a:solidFill>
          </a:ln>
        </p:spPr>
        <p:txBody>
          <a:bodyPr wrap="square">
            <a:spAutoFit/>
          </a:bodyPr>
          <a:lstStyle/>
          <a:p>
            <a:endParaRPr lang="en-GB" sz="1200" b="1" dirty="0" smtClean="0">
              <a:latin typeface="Arial" panose="020B0604020202020204" pitchFamily="34" charset="0"/>
              <a:cs typeface="Arial" panose="020B0604020202020204" pitchFamily="34" charset="0"/>
            </a:endParaRPr>
          </a:p>
          <a:p>
            <a:r>
              <a:rPr lang="en-GB" b="1" dirty="0" smtClean="0">
                <a:latin typeface="Arial" panose="020B0604020202020204" pitchFamily="34" charset="0"/>
                <a:cs typeface="Arial" panose="020B0604020202020204" pitchFamily="34" charset="0"/>
              </a:rPr>
              <a:t>Educational </a:t>
            </a:r>
            <a:r>
              <a:rPr lang="en-GB" b="1" dirty="0">
                <a:latin typeface="Arial" panose="020B0604020202020204" pitchFamily="34" charset="0"/>
                <a:cs typeface="Arial" panose="020B0604020202020204" pitchFamily="34" charset="0"/>
              </a:rPr>
              <a:t>Support </a:t>
            </a: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 Teaching Assistant support, arrangements made for catch-up sessions </a:t>
            </a:r>
          </a:p>
          <a:p>
            <a:r>
              <a:rPr lang="en-GB" dirty="0">
                <a:latin typeface="Arial" panose="020B0604020202020204" pitchFamily="34" charset="0"/>
                <a:cs typeface="Arial" panose="020B0604020202020204" pitchFamily="34" charset="0"/>
              </a:rPr>
              <a:t>- time-limited modified timetables: later start, earlier finish, reduced curriculum offer, </a:t>
            </a:r>
          </a:p>
          <a:p>
            <a:r>
              <a:rPr lang="en-GB" dirty="0">
                <a:latin typeface="Arial" panose="020B0604020202020204" pitchFamily="34" charset="0"/>
                <a:cs typeface="Arial" panose="020B0604020202020204" pitchFamily="34" charset="0"/>
              </a:rPr>
              <a:t>  reduced number of days, after school sessions, time out placement, alternative on-site provision </a:t>
            </a:r>
          </a:p>
          <a:p>
            <a:r>
              <a:rPr lang="en-GB" dirty="0">
                <a:latin typeface="Arial" panose="020B0604020202020204" pitchFamily="34" charset="0"/>
                <a:cs typeface="Arial" panose="020B0604020202020204" pitchFamily="34" charset="0"/>
              </a:rPr>
              <a:t> (i.e. Inclusion area) </a:t>
            </a:r>
          </a:p>
          <a:p>
            <a:r>
              <a:rPr lang="en-GB" dirty="0">
                <a:latin typeface="Arial" panose="020B0604020202020204" pitchFamily="34" charset="0"/>
                <a:cs typeface="Arial" panose="020B0604020202020204" pitchFamily="34" charset="0"/>
              </a:rPr>
              <a:t>- on-line/virtual learning </a:t>
            </a:r>
          </a:p>
          <a:p>
            <a:pPr marL="171450" indent="-171450">
              <a:buFontTx/>
              <a:buChar char="-"/>
            </a:pPr>
            <a:r>
              <a:rPr lang="en-GB" dirty="0" smtClean="0">
                <a:latin typeface="Arial" panose="020B0604020202020204" pitchFamily="34" charset="0"/>
                <a:cs typeface="Arial" panose="020B0604020202020204" pitchFamily="34" charset="0"/>
              </a:rPr>
              <a:t>teaching </a:t>
            </a:r>
            <a:r>
              <a:rPr lang="en-GB" dirty="0">
                <a:latin typeface="Arial" panose="020B0604020202020204" pitchFamily="34" charset="0"/>
                <a:cs typeface="Arial" panose="020B0604020202020204" pitchFamily="34" charset="0"/>
              </a:rPr>
              <a:t>home visits </a:t>
            </a:r>
            <a:endParaRPr lang="en-GB" dirty="0" smtClean="0">
              <a:latin typeface="Arial" panose="020B0604020202020204" pitchFamily="34" charset="0"/>
              <a:cs typeface="Arial" panose="020B0604020202020204" pitchFamily="34" charset="0"/>
            </a:endParaRPr>
          </a:p>
          <a:p>
            <a:endParaRPr lang="en-GB" dirty="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Pastoral Support </a:t>
            </a: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 break and lunch time sanctuary </a:t>
            </a:r>
          </a:p>
          <a:p>
            <a:r>
              <a:rPr lang="en-GB" dirty="0">
                <a:latin typeface="Arial" panose="020B0604020202020204" pitchFamily="34" charset="0"/>
                <a:cs typeface="Arial" panose="020B0604020202020204" pitchFamily="34" charset="0"/>
              </a:rPr>
              <a:t>- named mentor </a:t>
            </a:r>
          </a:p>
          <a:p>
            <a:r>
              <a:rPr lang="en-GB" dirty="0">
                <a:latin typeface="Arial" panose="020B0604020202020204" pitchFamily="34" charset="0"/>
                <a:cs typeface="Arial" panose="020B0604020202020204" pitchFamily="34" charset="0"/>
              </a:rPr>
              <a:t>- peer mentoring, nurture groups, social skills groups </a:t>
            </a:r>
          </a:p>
          <a:p>
            <a:r>
              <a:rPr lang="en-GB" dirty="0">
                <a:latin typeface="Arial" panose="020B0604020202020204" pitchFamily="34" charset="0"/>
                <a:cs typeface="Arial" panose="020B0604020202020204" pitchFamily="34" charset="0"/>
              </a:rPr>
              <a:t>- school based counselling </a:t>
            </a:r>
          </a:p>
          <a:p>
            <a:r>
              <a:rPr lang="en-GB" dirty="0">
                <a:latin typeface="Arial" panose="020B0604020202020204" pitchFamily="34" charset="0"/>
                <a:cs typeface="Arial" panose="020B0604020202020204" pitchFamily="34" charset="0"/>
              </a:rPr>
              <a:t> </a:t>
            </a:r>
          </a:p>
          <a:p>
            <a:r>
              <a:rPr lang="en-GB" sz="1200" dirty="0" smtClean="0"/>
              <a:t> </a:t>
            </a:r>
            <a:endParaRPr lang="en-GB" sz="1200" dirty="0"/>
          </a:p>
          <a:p>
            <a:r>
              <a:rPr lang="en-GB" sz="1200" dirty="0"/>
              <a:t> </a:t>
            </a:r>
          </a:p>
          <a:p>
            <a:endParaRPr lang="en-GB" sz="1200" dirty="0">
              <a:latin typeface="Arial" panose="020B0604020202020204" pitchFamily="34" charset="0"/>
              <a:cs typeface="Arial" panose="020B0604020202020204" pitchFamily="34" charset="0"/>
            </a:endParaRPr>
          </a:p>
          <a:p>
            <a:endParaRPr lang="en-GB" sz="1200" dirty="0" smtClean="0">
              <a:latin typeface="Arial" panose="020B0604020202020204" pitchFamily="34" charset="0"/>
              <a:cs typeface="Arial" panose="020B0604020202020204" pitchFamily="34" charset="0"/>
            </a:endParaRPr>
          </a:p>
          <a:p>
            <a:pPr marL="171450" indent="-171450">
              <a:buFontTx/>
              <a:buChar char="-"/>
            </a:pPr>
            <a:endParaRPr lang="en-GB" sz="1200" dirty="0">
              <a:latin typeface="Arial" panose="020B0604020202020204" pitchFamily="34" charset="0"/>
              <a:cs typeface="Arial" panose="020B0604020202020204" pitchFamily="34" charset="0"/>
            </a:endParaRPr>
          </a:p>
          <a:p>
            <a:pPr marL="171450" indent="-171450">
              <a:buFontTx/>
              <a:buChar char="-"/>
            </a:pPr>
            <a:endParaRPr lang="en-GB"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510892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67544" y="289679"/>
            <a:ext cx="7992888" cy="4524315"/>
          </a:xfrm>
          <a:prstGeom prst="rect">
            <a:avLst/>
          </a:prstGeom>
          <a:ln w="38100">
            <a:solidFill>
              <a:schemeClr val="tx1"/>
            </a:solidFill>
          </a:ln>
        </p:spPr>
        <p:txBody>
          <a:bodyPr wrap="square">
            <a:spAutoFit/>
          </a:bodyPr>
          <a:lstStyle/>
          <a:p>
            <a:endParaRPr lang="en-GB" sz="1200" b="1" dirty="0" smtClean="0">
              <a:latin typeface="Arial" panose="020B0604020202020204" pitchFamily="34" charset="0"/>
              <a:cs typeface="Arial" panose="020B0604020202020204" pitchFamily="34" charset="0"/>
            </a:endParaRPr>
          </a:p>
          <a:p>
            <a:r>
              <a:rPr lang="en-GB" b="1" dirty="0" smtClean="0">
                <a:latin typeface="Arial" panose="020B0604020202020204" pitchFamily="34" charset="0"/>
                <a:cs typeface="Arial" panose="020B0604020202020204" pitchFamily="34" charset="0"/>
              </a:rPr>
              <a:t>Family </a:t>
            </a:r>
            <a:r>
              <a:rPr lang="en-GB" b="1" dirty="0">
                <a:latin typeface="Arial" panose="020B0604020202020204" pitchFamily="34" charset="0"/>
                <a:cs typeface="Arial" panose="020B0604020202020204" pitchFamily="34" charset="0"/>
              </a:rPr>
              <a:t>Support </a:t>
            </a: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 meetings with parents and sometimes the extended family </a:t>
            </a:r>
          </a:p>
          <a:p>
            <a:r>
              <a:rPr lang="en-GB" dirty="0">
                <a:latin typeface="Arial" panose="020B0604020202020204" pitchFamily="34" charset="0"/>
                <a:cs typeface="Arial" panose="020B0604020202020204" pitchFamily="34" charset="0"/>
              </a:rPr>
              <a:t>- a family liaison Worker/Key Worker </a:t>
            </a:r>
          </a:p>
          <a:p>
            <a:r>
              <a:rPr lang="en-GB" dirty="0">
                <a:latin typeface="Arial" panose="020B0604020202020204" pitchFamily="34" charset="0"/>
                <a:cs typeface="Arial" panose="020B0604020202020204" pitchFamily="34" charset="0"/>
              </a:rPr>
              <a:t>- family work, parents groups </a:t>
            </a:r>
          </a:p>
          <a:p>
            <a:pPr marL="171450" indent="-171450">
              <a:buFontTx/>
              <a:buChar char="-"/>
            </a:pPr>
            <a:endParaRPr lang="en-GB" dirty="0" smtClean="0">
              <a:latin typeface="Arial" panose="020B0604020202020204" pitchFamily="34" charset="0"/>
              <a:cs typeface="Arial" panose="020B0604020202020204" pitchFamily="34" charset="0"/>
            </a:endParaRPr>
          </a:p>
          <a:p>
            <a:r>
              <a:rPr lang="en-GB" b="1" dirty="0">
                <a:latin typeface="Arial" panose="020B0604020202020204" pitchFamily="34" charset="0"/>
                <a:cs typeface="Arial" panose="020B0604020202020204" pitchFamily="34" charset="0"/>
              </a:rPr>
              <a:t>Counselling </a:t>
            </a: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 </a:t>
            </a:r>
          </a:p>
          <a:p>
            <a:r>
              <a:rPr lang="en-GB" dirty="0">
                <a:latin typeface="Arial" panose="020B0604020202020204" pitchFamily="34" charset="0"/>
                <a:cs typeface="Arial" panose="020B0604020202020204" pitchFamily="34" charset="0"/>
              </a:rPr>
              <a:t>School-based counselling is one of the most prevalent forms of psychological therapy for young people in the UK. </a:t>
            </a:r>
          </a:p>
          <a:p>
            <a:r>
              <a:rPr lang="en-GB" dirty="0">
                <a:latin typeface="Arial" panose="020B0604020202020204" pitchFamily="34" charset="0"/>
                <a:cs typeface="Arial" panose="020B0604020202020204" pitchFamily="34" charset="0"/>
              </a:rPr>
              <a:t> </a:t>
            </a:r>
          </a:p>
          <a:p>
            <a:pPr marL="171450" indent="-171450">
              <a:buFontTx/>
              <a:buChar char="-"/>
            </a:pPr>
            <a:endParaRPr lang="en-GB" sz="1200" dirty="0">
              <a:latin typeface="Arial" panose="020B0604020202020204" pitchFamily="34" charset="0"/>
              <a:cs typeface="Arial" panose="020B0604020202020204" pitchFamily="34" charset="0"/>
            </a:endParaRPr>
          </a:p>
          <a:p>
            <a:endParaRPr lang="en-GB" sz="1200" dirty="0" smtClean="0">
              <a:latin typeface="Arial" panose="020B0604020202020204" pitchFamily="34" charset="0"/>
              <a:cs typeface="Arial" panose="020B0604020202020204" pitchFamily="34" charset="0"/>
            </a:endParaRPr>
          </a:p>
          <a:p>
            <a:pPr marL="171450" indent="-171450">
              <a:buFontTx/>
              <a:buChar char="-"/>
            </a:pPr>
            <a:endParaRPr lang="en-GB" sz="1200" dirty="0">
              <a:latin typeface="Arial" panose="020B0604020202020204" pitchFamily="34" charset="0"/>
              <a:cs typeface="Arial" panose="020B0604020202020204" pitchFamily="34" charset="0"/>
            </a:endParaRPr>
          </a:p>
          <a:p>
            <a:pPr marL="171450" indent="-171450">
              <a:buFontTx/>
              <a:buChar char="-"/>
            </a:pPr>
            <a:endParaRPr lang="en-GB" sz="1200" dirty="0" smtClean="0">
              <a:latin typeface="Arial" panose="020B0604020202020204" pitchFamily="34" charset="0"/>
              <a:cs typeface="Arial" panose="020B0604020202020204" pitchFamily="34" charset="0"/>
            </a:endParaRPr>
          </a:p>
          <a:p>
            <a:pPr marL="171450" indent="-171450">
              <a:buFontTx/>
              <a:buChar char="-"/>
            </a:pPr>
            <a:endParaRPr lang="en-GB" sz="1200" dirty="0">
              <a:latin typeface="Arial" panose="020B0604020202020204" pitchFamily="34" charset="0"/>
              <a:cs typeface="Arial" panose="020B0604020202020204" pitchFamily="34" charset="0"/>
            </a:endParaRPr>
          </a:p>
          <a:p>
            <a:pPr marL="171450" indent="-171450">
              <a:buFontTx/>
              <a:buChar char="-"/>
            </a:pPr>
            <a:endParaRPr lang="en-GB" sz="1200" dirty="0" smtClean="0">
              <a:latin typeface="Arial" panose="020B0604020202020204" pitchFamily="34" charset="0"/>
              <a:cs typeface="Arial" panose="020B0604020202020204" pitchFamily="34" charset="0"/>
            </a:endParaRPr>
          </a:p>
          <a:p>
            <a:pPr marL="171450" indent="-171450">
              <a:buFontTx/>
              <a:buChar char="-"/>
            </a:pPr>
            <a:endParaRPr lang="en-GB" sz="1200" dirty="0">
              <a:latin typeface="Arial" panose="020B0604020202020204" pitchFamily="34" charset="0"/>
              <a:cs typeface="Arial" panose="020B0604020202020204" pitchFamily="34" charset="0"/>
            </a:endParaRPr>
          </a:p>
          <a:p>
            <a:pPr marL="171450" indent="-171450">
              <a:buFontTx/>
              <a:buChar char="-"/>
            </a:pPr>
            <a:endParaRPr lang="en-GB"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4406943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60648"/>
            <a:ext cx="8424936" cy="4431983"/>
          </a:xfrm>
          <a:prstGeom prst="rect">
            <a:avLst/>
          </a:prstGeom>
          <a:ln w="38100">
            <a:solidFill>
              <a:schemeClr val="tx1"/>
            </a:solidFill>
          </a:ln>
        </p:spPr>
        <p:txBody>
          <a:bodyPr wrap="square">
            <a:spAutoFit/>
          </a:bodyPr>
          <a:lstStyle/>
          <a:p>
            <a:endParaRPr lang="en-GB" b="1" dirty="0" smtClean="0">
              <a:latin typeface="Arial" panose="020B0604020202020204" pitchFamily="34" charset="0"/>
              <a:cs typeface="Arial" panose="020B0604020202020204" pitchFamily="34" charset="0"/>
            </a:endParaRPr>
          </a:p>
          <a:p>
            <a:r>
              <a:rPr lang="en-GB" b="1" dirty="0" smtClean="0">
                <a:latin typeface="Arial" panose="020B0604020202020204" pitchFamily="34" charset="0"/>
                <a:cs typeface="Arial" panose="020B0604020202020204" pitchFamily="34" charset="0"/>
              </a:rPr>
              <a:t>Specialist support, advice, training in school </a:t>
            </a:r>
            <a:endParaRPr lang="en-GB" dirty="0" smtClean="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 Health Needs Education Service </a:t>
            </a:r>
          </a:p>
          <a:p>
            <a:r>
              <a:rPr lang="en-GB" dirty="0" smtClean="0">
                <a:latin typeface="Arial" panose="020B0604020202020204" pitchFamily="34" charset="0"/>
                <a:cs typeface="Arial" panose="020B0604020202020204" pitchFamily="34" charset="0"/>
              </a:rPr>
              <a:t>- Educational Psychology (core or traded services) </a:t>
            </a:r>
          </a:p>
          <a:p>
            <a:r>
              <a:rPr lang="en-GB" dirty="0" smtClean="0">
                <a:latin typeface="Arial" panose="020B0604020202020204" pitchFamily="34" charset="0"/>
                <a:cs typeface="Arial" panose="020B0604020202020204" pitchFamily="34" charset="0"/>
              </a:rPr>
              <a:t>- Specialist Teaching and Learning Service </a:t>
            </a:r>
          </a:p>
          <a:p>
            <a:r>
              <a:rPr lang="en-GB" dirty="0" smtClean="0">
                <a:latin typeface="Arial" panose="020B0604020202020204" pitchFamily="34" charset="0"/>
                <a:cs typeface="Arial" panose="020B0604020202020204" pitchFamily="34" charset="0"/>
              </a:rPr>
              <a:t>- School Nursing Service </a:t>
            </a:r>
          </a:p>
          <a:p>
            <a:r>
              <a:rPr lang="en-GB" dirty="0" smtClean="0">
                <a:latin typeface="Arial" panose="020B0604020202020204" pitchFamily="34" charset="0"/>
                <a:cs typeface="Arial" panose="020B0604020202020204" pitchFamily="34" charset="0"/>
              </a:rPr>
              <a:t>- Specialist Teams from Hospitals </a:t>
            </a:r>
          </a:p>
          <a:p>
            <a:r>
              <a:rPr lang="en-GB" dirty="0" smtClean="0">
                <a:latin typeface="Arial" panose="020B0604020202020204" pitchFamily="34" charset="0"/>
                <a:cs typeface="Arial" panose="020B0604020202020204" pitchFamily="34" charset="0"/>
              </a:rPr>
              <a:t> </a:t>
            </a:r>
          </a:p>
          <a:p>
            <a:r>
              <a:rPr lang="en-GB" dirty="0" smtClean="0">
                <a:latin typeface="Arial" panose="020B0604020202020204" pitchFamily="34" charset="0"/>
                <a:cs typeface="Arial" panose="020B0604020202020204" pitchFamily="34" charset="0"/>
              </a:rPr>
              <a:t> </a:t>
            </a:r>
            <a:r>
              <a:rPr lang="en-GB" b="1" dirty="0" smtClean="0">
                <a:latin typeface="Arial" panose="020B0604020202020204" pitchFamily="34" charset="0"/>
                <a:cs typeface="Arial" panose="020B0604020202020204" pitchFamily="34" charset="0"/>
              </a:rPr>
              <a:t>Specialist Outreach Support </a:t>
            </a:r>
            <a:endParaRPr lang="en-GB" dirty="0" smtClean="0">
              <a:latin typeface="Arial" panose="020B0604020202020204" pitchFamily="34" charset="0"/>
              <a:cs typeface="Arial" panose="020B0604020202020204" pitchFamily="34" charset="0"/>
            </a:endParaRPr>
          </a:p>
          <a:p>
            <a:r>
              <a:rPr lang="en-GB" dirty="0" smtClean="0">
                <a:latin typeface="Arial" panose="020B0604020202020204" pitchFamily="34" charset="0"/>
                <a:cs typeface="Arial" panose="020B0604020202020204" pitchFamily="34" charset="0"/>
              </a:rPr>
              <a:t>- Health Needs Education Service through the six locality managers </a:t>
            </a:r>
          </a:p>
          <a:p>
            <a:r>
              <a:rPr lang="en-GB" dirty="0" smtClean="0">
                <a:latin typeface="Arial" panose="020B0604020202020204" pitchFamily="34" charset="0"/>
                <a:cs typeface="Arial" panose="020B0604020202020204" pitchFamily="34" charset="0"/>
              </a:rPr>
              <a:t>- Specialist Teaching and Learning Service </a:t>
            </a:r>
          </a:p>
          <a:p>
            <a:r>
              <a:rPr lang="en-GB" dirty="0" smtClean="0">
                <a:latin typeface="Arial" panose="020B0604020202020204" pitchFamily="34" charset="0"/>
                <a:cs typeface="Arial" panose="020B0604020202020204" pitchFamily="34" charset="0"/>
              </a:rPr>
              <a:t>- Special Schools outreach support </a:t>
            </a:r>
          </a:p>
          <a:p>
            <a:pPr marL="285750" indent="-285750">
              <a:buFontTx/>
              <a:buChar char="-"/>
            </a:pPr>
            <a:r>
              <a:rPr lang="en-GB" dirty="0" smtClean="0">
                <a:latin typeface="Arial" panose="020B0604020202020204" pitchFamily="34" charset="0"/>
                <a:cs typeface="Arial" panose="020B0604020202020204" pitchFamily="34" charset="0"/>
              </a:rPr>
              <a:t>CAMHS </a:t>
            </a:r>
          </a:p>
          <a:p>
            <a:pPr marL="285750" indent="-285750">
              <a:buFontTx/>
              <a:buChar char="-"/>
            </a:pPr>
            <a:endParaRPr lang="en-GB" sz="1200" dirty="0" smtClean="0">
              <a:latin typeface="Arial" panose="020B0604020202020204" pitchFamily="34" charset="0"/>
              <a:cs typeface="Arial" panose="020B0604020202020204" pitchFamily="34" charset="0"/>
            </a:endParaRPr>
          </a:p>
          <a:p>
            <a:r>
              <a:rPr lang="en-GB" sz="1200" dirty="0">
                <a:latin typeface="Arial" panose="020B0604020202020204" pitchFamily="34" charset="0"/>
                <a:cs typeface="Arial" panose="020B0604020202020204" pitchFamily="34" charset="0"/>
              </a:rPr>
              <a:t> </a:t>
            </a:r>
          </a:p>
          <a:p>
            <a:pPr marL="285750" indent="-285750">
              <a:buFontTx/>
              <a:buChar char="-"/>
            </a:pPr>
            <a:endParaRPr lang="en-GB" sz="1200" dirty="0" smtClean="0">
              <a:latin typeface="Arial" panose="020B0604020202020204" pitchFamily="34" charset="0"/>
              <a:cs typeface="Arial" panose="020B0604020202020204" pitchFamily="34" charset="0"/>
            </a:endParaRPr>
          </a:p>
          <a:p>
            <a:pPr marL="285750" indent="-285750">
              <a:buFontTx/>
              <a:buChar char="-"/>
            </a:pPr>
            <a:endParaRPr lang="en-GB"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3581632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23528" y="260648"/>
            <a:ext cx="8424936" cy="6278642"/>
          </a:xfrm>
          <a:prstGeom prst="rect">
            <a:avLst/>
          </a:prstGeom>
          <a:ln w="38100">
            <a:solidFill>
              <a:schemeClr val="tx1"/>
            </a:solidFill>
          </a:ln>
        </p:spPr>
        <p:txBody>
          <a:bodyPr wrap="square">
            <a:spAutoFit/>
          </a:bodyPr>
          <a:lstStyle/>
          <a:p>
            <a:endParaRPr lang="en-GB" dirty="0" smtClean="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 </a:t>
            </a:r>
            <a:r>
              <a:rPr lang="en-GB" b="1" dirty="0">
                <a:latin typeface="Arial" panose="020B0604020202020204" pitchFamily="34" charset="0"/>
                <a:cs typeface="Arial" panose="020B0604020202020204" pitchFamily="34" charset="0"/>
              </a:rPr>
              <a:t>Consultation with other agencies (for advice, and to support access to other services) </a:t>
            </a:r>
            <a:endParaRPr lang="en-GB" dirty="0">
              <a:latin typeface="Arial" panose="020B0604020202020204" pitchFamily="34" charset="0"/>
              <a:cs typeface="Arial" panose="020B0604020202020204" pitchFamily="34" charset="0"/>
            </a:endParaRPr>
          </a:p>
          <a:p>
            <a:r>
              <a:rPr lang="en-GB" dirty="0">
                <a:latin typeface="Arial" panose="020B0604020202020204" pitchFamily="34" charset="0"/>
                <a:cs typeface="Arial" panose="020B0604020202020204" pitchFamily="34" charset="0"/>
              </a:rPr>
              <a:t>- LIFT for STLS and Educational Psychology Service </a:t>
            </a:r>
          </a:p>
          <a:p>
            <a:r>
              <a:rPr lang="en-GB" dirty="0">
                <a:latin typeface="Arial" panose="020B0604020202020204" pitchFamily="34" charset="0"/>
                <a:cs typeface="Arial" panose="020B0604020202020204" pitchFamily="34" charset="0"/>
              </a:rPr>
              <a:t>- Early Help Assessment </a:t>
            </a:r>
          </a:p>
          <a:p>
            <a:r>
              <a:rPr lang="en-GB" dirty="0">
                <a:latin typeface="Arial" panose="020B0604020202020204" pitchFamily="34" charset="0"/>
                <a:cs typeface="Arial" panose="020B0604020202020204" pitchFamily="34" charset="0"/>
              </a:rPr>
              <a:t>- KIASS and KIFSS District Locality Managers </a:t>
            </a:r>
          </a:p>
          <a:p>
            <a:r>
              <a:rPr lang="en-GB" dirty="0">
                <a:latin typeface="Arial" panose="020B0604020202020204" pitchFamily="34" charset="0"/>
                <a:cs typeface="Arial" panose="020B0604020202020204" pitchFamily="34" charset="0"/>
              </a:rPr>
              <a:t>- In Year Fair Access (IYFA) </a:t>
            </a:r>
          </a:p>
          <a:p>
            <a:r>
              <a:rPr lang="en-GB" dirty="0">
                <a:latin typeface="Arial" panose="020B0604020202020204" pitchFamily="34" charset="0"/>
                <a:cs typeface="Arial" panose="020B0604020202020204" pitchFamily="34" charset="0"/>
              </a:rPr>
              <a:t>- Specialist Children’s Services </a:t>
            </a:r>
          </a:p>
          <a:p>
            <a:r>
              <a:rPr lang="en-GB" dirty="0">
                <a:latin typeface="Arial" panose="020B0604020202020204" pitchFamily="34" charset="0"/>
                <a:cs typeface="Arial" panose="020B0604020202020204" pitchFamily="34" charset="0"/>
              </a:rPr>
              <a:t>- Short-term/respite placements supported by the Home School at a locality hub </a:t>
            </a:r>
          </a:p>
          <a:p>
            <a:r>
              <a:rPr lang="en-GB" dirty="0">
                <a:latin typeface="Arial" panose="020B0604020202020204" pitchFamily="34" charset="0"/>
                <a:cs typeface="Arial" panose="020B0604020202020204" pitchFamily="34" charset="0"/>
              </a:rPr>
              <a:t>- Commissioned-therapeutic work with learners delivered by an appropriate specialist, within or beyond the school, including: </a:t>
            </a:r>
          </a:p>
          <a:p>
            <a:r>
              <a:rPr lang="en-GB" dirty="0">
                <a:latin typeface="Arial" panose="020B0604020202020204" pitchFamily="34" charset="0"/>
                <a:cs typeface="Arial" panose="020B0604020202020204" pitchFamily="34" charset="0"/>
              </a:rPr>
              <a:t>- Educational Psychologists </a:t>
            </a:r>
          </a:p>
          <a:p>
            <a:r>
              <a:rPr lang="en-GB" dirty="0">
                <a:latin typeface="Arial" panose="020B0604020202020204" pitchFamily="34" charset="0"/>
                <a:cs typeface="Arial" panose="020B0604020202020204" pitchFamily="34" charset="0"/>
              </a:rPr>
              <a:t>- School Nurses </a:t>
            </a:r>
          </a:p>
          <a:p>
            <a:r>
              <a:rPr lang="en-GB" dirty="0">
                <a:latin typeface="Arial" panose="020B0604020202020204" pitchFamily="34" charset="0"/>
                <a:cs typeface="Arial" panose="020B0604020202020204" pitchFamily="34" charset="0"/>
              </a:rPr>
              <a:t>- Young Healthy Minds </a:t>
            </a:r>
          </a:p>
          <a:p>
            <a:r>
              <a:rPr lang="en-GB" dirty="0">
                <a:latin typeface="Arial" panose="020B0604020202020204" pitchFamily="34" charset="0"/>
                <a:cs typeface="Arial" panose="020B0604020202020204" pitchFamily="34" charset="0"/>
              </a:rPr>
              <a:t>- Locality based Primary Mental Health Workers (new posts commissioned by KCC and CCGs) </a:t>
            </a:r>
          </a:p>
          <a:p>
            <a:r>
              <a:rPr lang="en-GB" dirty="0">
                <a:latin typeface="Arial" panose="020B0604020202020204" pitchFamily="34" charset="0"/>
                <a:cs typeface="Arial" panose="020B0604020202020204" pitchFamily="34" charset="0"/>
              </a:rPr>
              <a:t>- GP’s and/or Paediatricians </a:t>
            </a:r>
          </a:p>
          <a:p>
            <a:r>
              <a:rPr lang="en-GB" dirty="0">
                <a:latin typeface="Arial" panose="020B0604020202020204" pitchFamily="34" charset="0"/>
                <a:cs typeface="Arial" panose="020B0604020202020204" pitchFamily="34" charset="0"/>
              </a:rPr>
              <a:t>- Referral of serious cases to CAMHS Tiers 3 and 4 </a:t>
            </a:r>
          </a:p>
          <a:p>
            <a:r>
              <a:rPr lang="en-GB" dirty="0">
                <a:latin typeface="Arial" panose="020B0604020202020204" pitchFamily="34" charset="0"/>
                <a:cs typeface="Arial" panose="020B0604020202020204" pitchFamily="34" charset="0"/>
              </a:rPr>
              <a:t>- Early psychosis team 14+ services </a:t>
            </a:r>
          </a:p>
          <a:p>
            <a:r>
              <a:rPr lang="en-GB" dirty="0">
                <a:latin typeface="Arial" panose="020B0604020202020204" pitchFamily="34" charset="0"/>
                <a:cs typeface="Arial" panose="020B0604020202020204" pitchFamily="34" charset="0"/>
              </a:rPr>
              <a:t> </a:t>
            </a:r>
          </a:p>
          <a:p>
            <a:pPr marL="285750" indent="-285750">
              <a:buFontTx/>
              <a:buChar char="-"/>
            </a:pPr>
            <a:endParaRPr lang="en-GB" dirty="0">
              <a:latin typeface="Arial" panose="020B0604020202020204" pitchFamily="34" charset="0"/>
              <a:cs typeface="Arial" panose="020B0604020202020204" pitchFamily="34" charset="0"/>
            </a:endParaRPr>
          </a:p>
          <a:p>
            <a:pPr marL="285750" indent="-285750">
              <a:buFontTx/>
              <a:buChar char="-"/>
            </a:pPr>
            <a:endParaRPr lang="en-GB" sz="1200" dirty="0" smtClean="0">
              <a:latin typeface="Arial" panose="020B0604020202020204" pitchFamily="34" charset="0"/>
              <a:cs typeface="Arial" panose="020B0604020202020204" pitchFamily="34" charset="0"/>
            </a:endParaRPr>
          </a:p>
          <a:p>
            <a:pPr marL="285750" indent="-285750">
              <a:buFontTx/>
              <a:buChar char="-"/>
            </a:pPr>
            <a:endParaRPr lang="en-GB" sz="12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636118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548680"/>
            <a:ext cx="8229600" cy="5976664"/>
          </a:xfrm>
          <a:ln w="38100">
            <a:solidFill>
              <a:schemeClr val="tx1"/>
            </a:solidFill>
          </a:ln>
        </p:spPr>
        <p:txBody>
          <a:bodyPr>
            <a:normAutofit fontScale="40000" lnSpcReduction="20000"/>
          </a:bodyPr>
          <a:lstStyle/>
          <a:p>
            <a:endParaRPr lang="en-GB" sz="4800" dirty="0" smtClean="0">
              <a:latin typeface="Arial" panose="020B0604020202020204" pitchFamily="34" charset="0"/>
              <a:cs typeface="Arial" panose="020B0604020202020204" pitchFamily="34" charset="0"/>
            </a:endParaRPr>
          </a:p>
          <a:p>
            <a:endParaRPr lang="en-GB" sz="4800" dirty="0">
              <a:latin typeface="Arial" panose="020B0604020202020204" pitchFamily="34" charset="0"/>
              <a:cs typeface="Arial" panose="020B0604020202020204" pitchFamily="34" charset="0"/>
            </a:endParaRPr>
          </a:p>
          <a:p>
            <a:r>
              <a:rPr lang="en-GB" sz="4800" dirty="0" smtClean="0">
                <a:latin typeface="Arial" panose="020B0604020202020204" pitchFamily="34" charset="0"/>
                <a:cs typeface="Arial" panose="020B0604020202020204" pitchFamily="34" charset="0"/>
              </a:rPr>
              <a:t>Individual </a:t>
            </a:r>
            <a:r>
              <a:rPr lang="en-GB" sz="4800" dirty="0">
                <a:latin typeface="Arial" panose="020B0604020202020204" pitchFamily="34" charset="0"/>
                <a:cs typeface="Arial" panose="020B0604020202020204" pitchFamily="34" charset="0"/>
              </a:rPr>
              <a:t>healthcare plans can help to ensure that schools effectively support pupils with medical conditions. </a:t>
            </a:r>
            <a:r>
              <a:rPr lang="en-GB" sz="4800" b="1" dirty="0" smtClean="0">
                <a:solidFill>
                  <a:srgbClr val="FF0000"/>
                </a:solidFill>
                <a:latin typeface="Arial" panose="020B0604020202020204" pitchFamily="34" charset="0"/>
                <a:cs typeface="Arial" panose="020B0604020202020204" pitchFamily="34" charset="0"/>
              </a:rPr>
              <a:t>This includes mental health as well as physical health</a:t>
            </a:r>
          </a:p>
          <a:p>
            <a:endParaRPr lang="en-GB" sz="4800" dirty="0">
              <a:latin typeface="Arial" panose="020B0604020202020204" pitchFamily="34" charset="0"/>
              <a:cs typeface="Arial" panose="020B0604020202020204" pitchFamily="34" charset="0"/>
            </a:endParaRPr>
          </a:p>
          <a:p>
            <a:r>
              <a:rPr lang="en-GB" sz="4800" dirty="0">
                <a:latin typeface="Arial" panose="020B0604020202020204" pitchFamily="34" charset="0"/>
                <a:cs typeface="Arial" panose="020B0604020202020204" pitchFamily="34" charset="0"/>
              </a:rPr>
              <a:t>They provide clarity about what needs to be done, when and by whom. </a:t>
            </a:r>
            <a:endParaRPr lang="en-GB" sz="4800" dirty="0" smtClean="0">
              <a:latin typeface="Arial" panose="020B0604020202020204" pitchFamily="34" charset="0"/>
              <a:cs typeface="Arial" panose="020B0604020202020204" pitchFamily="34" charset="0"/>
            </a:endParaRPr>
          </a:p>
          <a:p>
            <a:endParaRPr lang="en-GB" sz="4800" dirty="0">
              <a:latin typeface="Arial" panose="020B0604020202020204" pitchFamily="34" charset="0"/>
              <a:cs typeface="Arial" panose="020B0604020202020204" pitchFamily="34" charset="0"/>
            </a:endParaRPr>
          </a:p>
          <a:p>
            <a:r>
              <a:rPr lang="en-GB" sz="4800" dirty="0">
                <a:latin typeface="Arial" panose="020B0604020202020204" pitchFamily="34" charset="0"/>
                <a:cs typeface="Arial" panose="020B0604020202020204" pitchFamily="34" charset="0"/>
              </a:rPr>
              <a:t>They will often be essential, such as in cases where conditions fluctuate or where there is a high risk that emergency intervention will be needed, and are likely to be helpful in the majority of other cases, especially where medical conditions are long-term and complex</a:t>
            </a:r>
            <a:r>
              <a:rPr lang="en-GB" sz="4800" dirty="0" smtClean="0">
                <a:latin typeface="Arial" panose="020B0604020202020204" pitchFamily="34" charset="0"/>
                <a:cs typeface="Arial" panose="020B0604020202020204" pitchFamily="34" charset="0"/>
              </a:rPr>
              <a:t>.</a:t>
            </a:r>
          </a:p>
          <a:p>
            <a:pPr marL="0" indent="0">
              <a:buNone/>
            </a:pPr>
            <a:endParaRPr lang="en-GB" sz="4800" dirty="0">
              <a:latin typeface="Arial" panose="020B0604020202020204" pitchFamily="34" charset="0"/>
              <a:cs typeface="Arial" panose="020B0604020202020204" pitchFamily="34" charset="0"/>
            </a:endParaRPr>
          </a:p>
          <a:p>
            <a:r>
              <a:rPr lang="en-GB" sz="4800" dirty="0">
                <a:latin typeface="Arial" panose="020B0604020202020204" pitchFamily="34" charset="0"/>
                <a:cs typeface="Arial" panose="020B0604020202020204" pitchFamily="34" charset="0"/>
              </a:rPr>
              <a:t>The school, healthcare professional and parent should agree, based on evidence, when a healthcare plan would be inappropriate or disproportionate. If consensus cannot be reached, the </a:t>
            </a:r>
            <a:r>
              <a:rPr lang="en-GB" sz="4800" dirty="0" err="1">
                <a:latin typeface="Arial" panose="020B0604020202020204" pitchFamily="34" charset="0"/>
                <a:cs typeface="Arial" panose="020B0604020202020204" pitchFamily="34" charset="0"/>
              </a:rPr>
              <a:t>headteacher</a:t>
            </a:r>
            <a:r>
              <a:rPr lang="en-GB" sz="4800" dirty="0">
                <a:latin typeface="Arial" panose="020B0604020202020204" pitchFamily="34" charset="0"/>
                <a:cs typeface="Arial" panose="020B0604020202020204" pitchFamily="34" charset="0"/>
              </a:rPr>
              <a:t> is best placed to take a final view. </a:t>
            </a:r>
            <a:endParaRPr lang="en-GB" sz="4800" dirty="0" smtClean="0">
              <a:latin typeface="Arial" panose="020B0604020202020204" pitchFamily="34" charset="0"/>
              <a:cs typeface="Arial" panose="020B0604020202020204" pitchFamily="34" charset="0"/>
            </a:endParaRPr>
          </a:p>
          <a:p>
            <a:pPr marL="0" indent="0">
              <a:buNone/>
            </a:pPr>
            <a:endParaRPr lang="en-GB" sz="4800" dirty="0">
              <a:latin typeface="Arial" panose="020B0604020202020204" pitchFamily="34" charset="0"/>
              <a:cs typeface="Arial" panose="020B0604020202020204" pitchFamily="34" charset="0"/>
            </a:endParaRPr>
          </a:p>
          <a:p>
            <a:endParaRPr lang="en-GB" dirty="0"/>
          </a:p>
        </p:txBody>
      </p:sp>
    </p:spTree>
    <p:extLst>
      <p:ext uri="{BB962C8B-B14F-4D97-AF65-F5344CB8AC3E}">
        <p14:creationId xmlns:p14="http://schemas.microsoft.com/office/powerpoint/2010/main" val="368347362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548680"/>
            <a:ext cx="8229600" cy="5976664"/>
          </a:xfrm>
          <a:ln w="38100">
            <a:solidFill>
              <a:schemeClr val="tx1"/>
            </a:solidFill>
          </a:ln>
        </p:spPr>
        <p:txBody>
          <a:bodyPr>
            <a:normAutofit fontScale="40000" lnSpcReduction="20000"/>
          </a:bodyPr>
          <a:lstStyle/>
          <a:p>
            <a:endParaRPr lang="en-GB" sz="4800" dirty="0" smtClean="0">
              <a:latin typeface="Arial" panose="020B0604020202020204" pitchFamily="34" charset="0"/>
              <a:cs typeface="Arial" panose="020B0604020202020204" pitchFamily="34" charset="0"/>
            </a:endParaRPr>
          </a:p>
          <a:p>
            <a:pPr marL="0" indent="0">
              <a:buNone/>
            </a:pPr>
            <a:endParaRPr lang="en-GB" sz="4800" dirty="0">
              <a:latin typeface="Arial" panose="020B0604020202020204" pitchFamily="34" charset="0"/>
              <a:cs typeface="Arial" panose="020B0604020202020204" pitchFamily="34" charset="0"/>
            </a:endParaRPr>
          </a:p>
          <a:p>
            <a:r>
              <a:rPr lang="en-GB" sz="4800" dirty="0">
                <a:latin typeface="Arial" panose="020B0604020202020204" pitchFamily="34" charset="0"/>
                <a:cs typeface="Arial" panose="020B0604020202020204" pitchFamily="34" charset="0"/>
              </a:rPr>
              <a:t>The format of individual healthcare plans may vary to enable schools to choose whichever is the most effective for the specific needs of each pupil. </a:t>
            </a:r>
            <a:endParaRPr lang="en-GB" sz="4800" dirty="0" smtClean="0">
              <a:latin typeface="Arial" panose="020B0604020202020204" pitchFamily="34" charset="0"/>
              <a:cs typeface="Arial" panose="020B0604020202020204" pitchFamily="34" charset="0"/>
            </a:endParaRPr>
          </a:p>
          <a:p>
            <a:endParaRPr lang="en-GB" sz="4800" dirty="0">
              <a:latin typeface="Arial" panose="020B0604020202020204" pitchFamily="34" charset="0"/>
              <a:cs typeface="Arial" panose="020B0604020202020204" pitchFamily="34" charset="0"/>
            </a:endParaRPr>
          </a:p>
          <a:p>
            <a:r>
              <a:rPr lang="en-GB" sz="4800" dirty="0">
                <a:latin typeface="Arial" panose="020B0604020202020204" pitchFamily="34" charset="0"/>
                <a:cs typeface="Arial" panose="020B0604020202020204" pitchFamily="34" charset="0"/>
              </a:rPr>
              <a:t>They should be easily accessible to all who need to refer to them, while preserving confidentiality. </a:t>
            </a:r>
            <a:endParaRPr lang="en-GB" sz="4800" dirty="0" smtClean="0">
              <a:latin typeface="Arial" panose="020B0604020202020204" pitchFamily="34" charset="0"/>
              <a:cs typeface="Arial" panose="020B0604020202020204" pitchFamily="34" charset="0"/>
            </a:endParaRPr>
          </a:p>
          <a:p>
            <a:endParaRPr lang="en-GB" sz="4800" dirty="0">
              <a:latin typeface="Arial" panose="020B0604020202020204" pitchFamily="34" charset="0"/>
              <a:cs typeface="Arial" panose="020B0604020202020204" pitchFamily="34" charset="0"/>
            </a:endParaRPr>
          </a:p>
          <a:p>
            <a:r>
              <a:rPr lang="en-GB" sz="4800" dirty="0">
                <a:latin typeface="Arial" panose="020B0604020202020204" pitchFamily="34" charset="0"/>
                <a:cs typeface="Arial" panose="020B0604020202020204" pitchFamily="34" charset="0"/>
              </a:rPr>
              <a:t>Plans should not be a burden on a school, but should capture the key information and actions that are required to support the child effectively. </a:t>
            </a:r>
            <a:endParaRPr lang="en-GB" sz="4800" dirty="0" smtClean="0">
              <a:latin typeface="Arial" panose="020B0604020202020204" pitchFamily="34" charset="0"/>
              <a:cs typeface="Arial" panose="020B0604020202020204" pitchFamily="34" charset="0"/>
            </a:endParaRPr>
          </a:p>
          <a:p>
            <a:endParaRPr lang="en-GB" sz="4800" dirty="0">
              <a:latin typeface="Arial" panose="020B0604020202020204" pitchFamily="34" charset="0"/>
              <a:cs typeface="Arial" panose="020B0604020202020204" pitchFamily="34" charset="0"/>
            </a:endParaRPr>
          </a:p>
          <a:p>
            <a:r>
              <a:rPr lang="en-GB" sz="4800" dirty="0">
                <a:latin typeface="Arial" panose="020B0604020202020204" pitchFamily="34" charset="0"/>
                <a:cs typeface="Arial" panose="020B0604020202020204" pitchFamily="34" charset="0"/>
              </a:rPr>
              <a:t>The level of detail within plans will depend on the complexity of the child’s condition and the degree of support needed. </a:t>
            </a:r>
            <a:endParaRPr lang="en-GB" sz="4800" dirty="0" smtClean="0">
              <a:latin typeface="Arial" panose="020B0604020202020204" pitchFamily="34" charset="0"/>
              <a:cs typeface="Arial" panose="020B0604020202020204" pitchFamily="34" charset="0"/>
            </a:endParaRPr>
          </a:p>
          <a:p>
            <a:endParaRPr lang="en-GB" sz="4800" dirty="0">
              <a:latin typeface="Arial" panose="020B0604020202020204" pitchFamily="34" charset="0"/>
              <a:cs typeface="Arial" panose="020B0604020202020204" pitchFamily="34" charset="0"/>
            </a:endParaRPr>
          </a:p>
          <a:p>
            <a:r>
              <a:rPr lang="en-GB" sz="4800" dirty="0">
                <a:latin typeface="Arial" panose="020B0604020202020204" pitchFamily="34" charset="0"/>
                <a:cs typeface="Arial" panose="020B0604020202020204" pitchFamily="34" charset="0"/>
              </a:rPr>
              <a:t>This is important because different children with the same health condition may require very different support. </a:t>
            </a:r>
            <a:endParaRPr lang="en-GB" sz="4800" dirty="0" smtClean="0">
              <a:latin typeface="Arial" panose="020B0604020202020204" pitchFamily="34" charset="0"/>
              <a:cs typeface="Arial" panose="020B0604020202020204" pitchFamily="34" charset="0"/>
            </a:endParaRPr>
          </a:p>
          <a:p>
            <a:endParaRPr lang="en-GB" sz="4800" dirty="0">
              <a:latin typeface="Arial" panose="020B0604020202020204" pitchFamily="34" charset="0"/>
              <a:cs typeface="Arial" panose="020B0604020202020204" pitchFamily="34" charset="0"/>
            </a:endParaRPr>
          </a:p>
          <a:p>
            <a:r>
              <a:rPr lang="en-GB" sz="4800" b="1" dirty="0">
                <a:latin typeface="Arial" panose="020B0604020202020204" pitchFamily="34" charset="0"/>
                <a:cs typeface="Arial" panose="020B0604020202020204" pitchFamily="34" charset="0"/>
              </a:rPr>
              <a:t>Where a child has SEN but does not have a statement or EHC plan, their special educational needs should be mentioned in their individual healthcare plan. </a:t>
            </a:r>
          </a:p>
          <a:p>
            <a:pPr marL="0" indent="0">
              <a:buNone/>
            </a:pPr>
            <a:r>
              <a:rPr lang="en-GB" sz="3700" dirty="0">
                <a:latin typeface="Arial" panose="020B0604020202020204" pitchFamily="34" charset="0"/>
                <a:cs typeface="Arial" panose="020B0604020202020204" pitchFamily="34" charset="0"/>
              </a:rPr>
              <a:t> </a:t>
            </a:r>
          </a:p>
          <a:p>
            <a:endParaRPr lang="en-GB" dirty="0"/>
          </a:p>
        </p:txBody>
      </p:sp>
    </p:spTree>
    <p:extLst>
      <p:ext uri="{BB962C8B-B14F-4D97-AF65-F5344CB8AC3E}">
        <p14:creationId xmlns:p14="http://schemas.microsoft.com/office/powerpoint/2010/main" val="341304256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a:ln w="38100">
            <a:solidFill>
              <a:schemeClr val="tx1"/>
            </a:solidFill>
          </a:ln>
        </p:spPr>
        <p:txBody>
          <a:bodyPr>
            <a:noAutofit/>
          </a:bodyPr>
          <a:lstStyle/>
          <a:p>
            <a:endParaRPr lang="en-GB" sz="1200" dirty="0" smtClean="0">
              <a:latin typeface="Arial" panose="020B0604020202020204" pitchFamily="34" charset="0"/>
              <a:cs typeface="Arial" panose="020B0604020202020204" pitchFamily="34" charset="0"/>
            </a:endParaRPr>
          </a:p>
          <a:p>
            <a:r>
              <a:rPr lang="en-GB" sz="1800" dirty="0" smtClean="0">
                <a:latin typeface="Arial" panose="020B0604020202020204" pitchFamily="34" charset="0"/>
                <a:cs typeface="Arial" panose="020B0604020202020204" pitchFamily="34" charset="0"/>
              </a:rPr>
              <a:t>Individual </a:t>
            </a:r>
            <a:r>
              <a:rPr lang="en-GB" sz="1800" dirty="0">
                <a:latin typeface="Arial" panose="020B0604020202020204" pitchFamily="34" charset="0"/>
                <a:cs typeface="Arial" panose="020B0604020202020204" pitchFamily="34" charset="0"/>
              </a:rPr>
              <a:t>healthcare plans (and their review) may be initiated, in consultation with the parent, by a member of school staff or a healthcare professional involved in providing care to the child</a:t>
            </a:r>
            <a:r>
              <a:rPr lang="en-GB" sz="1800" dirty="0" smtClean="0">
                <a:latin typeface="Arial" panose="020B0604020202020204" pitchFamily="34" charset="0"/>
                <a:cs typeface="Arial" panose="020B0604020202020204" pitchFamily="34" charset="0"/>
              </a:rPr>
              <a:t>.</a:t>
            </a:r>
          </a:p>
          <a:p>
            <a:endParaRPr lang="en-GB" sz="1800" dirty="0">
              <a:latin typeface="Arial" panose="020B0604020202020204" pitchFamily="34" charset="0"/>
              <a:cs typeface="Arial" panose="020B0604020202020204" pitchFamily="34" charset="0"/>
            </a:endParaRPr>
          </a:p>
          <a:p>
            <a:r>
              <a:rPr lang="en-GB" sz="1800" dirty="0">
                <a:latin typeface="Arial" panose="020B0604020202020204" pitchFamily="34" charset="0"/>
                <a:cs typeface="Arial" panose="020B0604020202020204" pitchFamily="34" charset="0"/>
              </a:rPr>
              <a:t> Plans should be drawn up in partnership between the school, parents, and a relevant healthcare professional, </a:t>
            </a:r>
            <a:r>
              <a:rPr lang="en-GB" sz="1800" dirty="0" err="1">
                <a:latin typeface="Arial" panose="020B0604020202020204" pitchFamily="34" charset="0"/>
                <a:cs typeface="Arial" panose="020B0604020202020204" pitchFamily="34" charset="0"/>
              </a:rPr>
              <a:t>eg</a:t>
            </a:r>
            <a:r>
              <a:rPr lang="en-GB" sz="1800" dirty="0">
                <a:latin typeface="Arial" panose="020B0604020202020204" pitchFamily="34" charset="0"/>
                <a:cs typeface="Arial" panose="020B0604020202020204" pitchFamily="34" charset="0"/>
              </a:rPr>
              <a:t> school, specialist or children’s community nurse, who can best advise on the particular needs of the child. </a:t>
            </a:r>
            <a:endParaRPr lang="en-GB" sz="1800" dirty="0" smtClean="0">
              <a:latin typeface="Arial" panose="020B0604020202020204" pitchFamily="34" charset="0"/>
              <a:cs typeface="Arial" panose="020B0604020202020204" pitchFamily="34" charset="0"/>
            </a:endParaRPr>
          </a:p>
          <a:p>
            <a:endParaRPr lang="en-GB" sz="1800" dirty="0">
              <a:latin typeface="Arial" panose="020B0604020202020204" pitchFamily="34" charset="0"/>
              <a:cs typeface="Arial" panose="020B0604020202020204" pitchFamily="34" charset="0"/>
            </a:endParaRPr>
          </a:p>
          <a:p>
            <a:r>
              <a:rPr lang="en-GB" sz="1800" dirty="0">
                <a:latin typeface="Arial" panose="020B0604020202020204" pitchFamily="34" charset="0"/>
                <a:cs typeface="Arial" panose="020B0604020202020204" pitchFamily="34" charset="0"/>
              </a:rPr>
              <a:t>Pupils should also be involved whenever appropriate. </a:t>
            </a:r>
            <a:endParaRPr lang="en-GB" sz="1800" dirty="0" smtClean="0">
              <a:latin typeface="Arial" panose="020B0604020202020204" pitchFamily="34" charset="0"/>
              <a:cs typeface="Arial" panose="020B0604020202020204" pitchFamily="34" charset="0"/>
            </a:endParaRPr>
          </a:p>
          <a:p>
            <a:endParaRPr lang="en-GB" sz="1800" dirty="0">
              <a:latin typeface="Arial" panose="020B0604020202020204" pitchFamily="34" charset="0"/>
              <a:cs typeface="Arial" panose="020B0604020202020204" pitchFamily="34" charset="0"/>
            </a:endParaRPr>
          </a:p>
          <a:p>
            <a:r>
              <a:rPr lang="en-GB" sz="1800" dirty="0">
                <a:latin typeface="Arial" panose="020B0604020202020204" pitchFamily="34" charset="0"/>
                <a:cs typeface="Arial" panose="020B0604020202020204" pitchFamily="34" charset="0"/>
              </a:rPr>
              <a:t>The aim should be to capture the steps which a school should take to help the child manage their condition and overcome any potential barriers to getting the most from their education. </a:t>
            </a:r>
            <a:r>
              <a:rPr lang="en-GB" sz="1800" b="1" dirty="0" smtClean="0">
                <a:solidFill>
                  <a:srgbClr val="FF0000"/>
                </a:solidFill>
                <a:latin typeface="Arial" panose="020B0604020202020204" pitchFamily="34" charset="0"/>
                <a:cs typeface="Arial" panose="020B0604020202020204" pitchFamily="34" charset="0"/>
              </a:rPr>
              <a:t>This may include adjustments to the curriculum,  timetable, learning environment, pastoral support </a:t>
            </a:r>
            <a:r>
              <a:rPr lang="en-GB" sz="1800" b="1" dirty="0" err="1" smtClean="0">
                <a:solidFill>
                  <a:srgbClr val="FF0000"/>
                </a:solidFill>
                <a:latin typeface="Arial" panose="020B0604020202020204" pitchFamily="34" charset="0"/>
                <a:cs typeface="Arial" panose="020B0604020202020204" pitchFamily="34" charset="0"/>
              </a:rPr>
              <a:t>etc</a:t>
            </a:r>
            <a:endParaRPr lang="en-GB" sz="1800" b="1" dirty="0" smtClean="0">
              <a:solidFill>
                <a:srgbClr val="FF0000"/>
              </a:solidFill>
              <a:latin typeface="Arial" panose="020B0604020202020204" pitchFamily="34" charset="0"/>
              <a:cs typeface="Arial" panose="020B0604020202020204" pitchFamily="34" charset="0"/>
            </a:endParaRPr>
          </a:p>
          <a:p>
            <a:endParaRPr lang="en-GB" sz="1800" dirty="0">
              <a:latin typeface="Arial" panose="020B0604020202020204" pitchFamily="34" charset="0"/>
              <a:cs typeface="Arial" panose="020B0604020202020204" pitchFamily="34" charset="0"/>
            </a:endParaRPr>
          </a:p>
          <a:p>
            <a:r>
              <a:rPr lang="en-GB" sz="1800" dirty="0">
                <a:latin typeface="Arial" panose="020B0604020202020204" pitchFamily="34" charset="0"/>
                <a:cs typeface="Arial" panose="020B0604020202020204" pitchFamily="34" charset="0"/>
              </a:rPr>
              <a:t>Partners should agree who will take the lead in writing the plan, but responsibility for ensuring it is finalised and implemented rests with the school. </a:t>
            </a:r>
            <a:endParaRPr lang="en-GB" sz="1800" dirty="0" smtClean="0">
              <a:latin typeface="Arial" panose="020B0604020202020204" pitchFamily="34" charset="0"/>
              <a:cs typeface="Arial" panose="020B0604020202020204" pitchFamily="34" charset="0"/>
            </a:endParaRPr>
          </a:p>
          <a:p>
            <a:pPr marL="0" indent="0">
              <a:buNone/>
            </a:pPr>
            <a:r>
              <a:rPr lang="en-GB" sz="1200" dirty="0">
                <a:latin typeface="Arial" panose="020B0604020202020204" pitchFamily="34" charset="0"/>
                <a:cs typeface="Arial" panose="020B0604020202020204" pitchFamily="34" charset="0"/>
              </a:rPr>
              <a:t> </a:t>
            </a:r>
          </a:p>
          <a:p>
            <a:pPr marL="0" indent="0">
              <a:buNone/>
            </a:pPr>
            <a:r>
              <a:rPr lang="en-GB" sz="12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1398083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8229600" cy="5793507"/>
          </a:xfrm>
          <a:ln w="38100">
            <a:solidFill>
              <a:schemeClr val="tx1"/>
            </a:solidFill>
          </a:ln>
        </p:spPr>
        <p:txBody>
          <a:bodyPr>
            <a:noAutofit/>
          </a:bodyPr>
          <a:lstStyle/>
          <a:p>
            <a:pPr marL="0" indent="0">
              <a:buNone/>
            </a:pPr>
            <a:endParaRPr lang="en-GB" sz="1200" dirty="0">
              <a:latin typeface="Arial" panose="020B0604020202020204" pitchFamily="34" charset="0"/>
              <a:cs typeface="Arial" panose="020B0604020202020204" pitchFamily="34" charset="0"/>
            </a:endParaRPr>
          </a:p>
          <a:p>
            <a:r>
              <a:rPr lang="en-GB" sz="1800" dirty="0">
                <a:latin typeface="Arial" panose="020B0604020202020204" pitchFamily="34" charset="0"/>
                <a:cs typeface="Arial" panose="020B0604020202020204" pitchFamily="34" charset="0"/>
              </a:rPr>
              <a:t>The governing body should ensure that plans are reviewed at least annually, or earlier if evidence is presented that the child’s needs have changed. </a:t>
            </a:r>
            <a:endParaRPr lang="en-GB" sz="1800" dirty="0" smtClean="0">
              <a:latin typeface="Arial" panose="020B0604020202020204" pitchFamily="34" charset="0"/>
              <a:cs typeface="Arial" panose="020B0604020202020204" pitchFamily="34" charset="0"/>
            </a:endParaRPr>
          </a:p>
          <a:p>
            <a:endParaRPr lang="en-GB" sz="1800" dirty="0">
              <a:latin typeface="Arial" panose="020B0604020202020204" pitchFamily="34" charset="0"/>
              <a:cs typeface="Arial" panose="020B0604020202020204" pitchFamily="34" charset="0"/>
            </a:endParaRPr>
          </a:p>
          <a:p>
            <a:r>
              <a:rPr lang="en-GB" sz="1800" dirty="0">
                <a:latin typeface="Arial" panose="020B0604020202020204" pitchFamily="34" charset="0"/>
                <a:cs typeface="Arial" panose="020B0604020202020204" pitchFamily="34" charset="0"/>
              </a:rPr>
              <a:t>They should be developed with the child’s best interests in mind and ensure that the school assesses and manages risks to the child’s education, health and </a:t>
            </a:r>
            <a:r>
              <a:rPr lang="en-GB" sz="1800" b="1" dirty="0">
                <a:latin typeface="Arial" panose="020B0604020202020204" pitchFamily="34" charset="0"/>
                <a:cs typeface="Arial" panose="020B0604020202020204" pitchFamily="34" charset="0"/>
              </a:rPr>
              <a:t>social wellbeing</a:t>
            </a:r>
            <a:r>
              <a:rPr lang="en-GB" sz="1800" dirty="0">
                <a:latin typeface="Arial" panose="020B0604020202020204" pitchFamily="34" charset="0"/>
                <a:cs typeface="Arial" panose="020B0604020202020204" pitchFamily="34" charset="0"/>
              </a:rPr>
              <a:t>, and minimises disruption. </a:t>
            </a:r>
            <a:endParaRPr lang="en-GB" sz="1800" dirty="0" smtClean="0">
              <a:latin typeface="Arial" panose="020B0604020202020204" pitchFamily="34" charset="0"/>
              <a:cs typeface="Arial" panose="020B0604020202020204" pitchFamily="34" charset="0"/>
            </a:endParaRPr>
          </a:p>
          <a:p>
            <a:endParaRPr lang="en-GB" sz="1800" dirty="0">
              <a:latin typeface="Arial" panose="020B0604020202020204" pitchFamily="34" charset="0"/>
              <a:cs typeface="Arial" panose="020B0604020202020204" pitchFamily="34" charset="0"/>
            </a:endParaRPr>
          </a:p>
          <a:p>
            <a:r>
              <a:rPr lang="en-GB" sz="1800" dirty="0">
                <a:latin typeface="Arial" panose="020B0604020202020204" pitchFamily="34" charset="0"/>
                <a:cs typeface="Arial" panose="020B0604020202020204" pitchFamily="34" charset="0"/>
              </a:rPr>
              <a:t>Where the child has a special educational need identified in a statement or EHC plan, the individual healthcare plan should be linked to or become part of that statement or EHC </a:t>
            </a:r>
            <a:r>
              <a:rPr lang="en-GB" sz="1800" dirty="0" smtClean="0">
                <a:latin typeface="Arial" panose="020B0604020202020204" pitchFamily="34" charset="0"/>
                <a:cs typeface="Arial" panose="020B0604020202020204" pitchFamily="34" charset="0"/>
              </a:rPr>
              <a:t>plan</a:t>
            </a:r>
          </a:p>
          <a:p>
            <a:endParaRPr lang="en-GB" sz="1800" dirty="0">
              <a:latin typeface="Arial" panose="020B0604020202020204" pitchFamily="34" charset="0"/>
              <a:cs typeface="Arial" panose="020B0604020202020204" pitchFamily="34" charset="0"/>
            </a:endParaRPr>
          </a:p>
          <a:p>
            <a:r>
              <a:rPr lang="en-GB" sz="1800" b="1" dirty="0">
                <a:latin typeface="Arial" panose="020B0604020202020204" pitchFamily="34" charset="0"/>
                <a:cs typeface="Arial" panose="020B0604020202020204" pitchFamily="34" charset="0"/>
              </a:rPr>
              <a:t>Where a child is returning to school following a period of hospital education or alternative provision (including home tuition), schools should work with the local authority and education provider to ensure that the individual healthcare plan identifies the support the child will need to reintegrate effectively. </a:t>
            </a:r>
          </a:p>
          <a:p>
            <a:pPr marL="0" indent="0">
              <a:buNone/>
            </a:pPr>
            <a:r>
              <a:rPr lang="en-GB" sz="1800" dirty="0">
                <a:latin typeface="Arial" panose="020B0604020202020204" pitchFamily="34" charset="0"/>
                <a:cs typeface="Arial" panose="020B0604020202020204" pitchFamily="34" charset="0"/>
              </a:rPr>
              <a:t> </a:t>
            </a:r>
          </a:p>
          <a:p>
            <a:pPr marL="0" indent="0">
              <a:buNone/>
            </a:pPr>
            <a:r>
              <a:rPr lang="en-GB" sz="1800" dirty="0">
                <a:latin typeface="Arial" panose="020B0604020202020204" pitchFamily="34" charset="0"/>
                <a:cs typeface="Arial" panose="020B0604020202020204" pitchFamily="34" charset="0"/>
              </a:rPr>
              <a:t> </a:t>
            </a:r>
          </a:p>
        </p:txBody>
      </p:sp>
    </p:spTree>
    <p:extLst>
      <p:ext uri="{BB962C8B-B14F-4D97-AF65-F5344CB8AC3E}">
        <p14:creationId xmlns:p14="http://schemas.microsoft.com/office/powerpoint/2010/main" val="262958905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976664"/>
          </a:xfrm>
          <a:ln w="38100">
            <a:solidFill>
              <a:schemeClr val="tx1"/>
            </a:solidFill>
          </a:ln>
        </p:spPr>
        <p:txBody>
          <a:bodyPr>
            <a:normAutofit fontScale="25000" lnSpcReduction="20000"/>
          </a:bodyPr>
          <a:lstStyle/>
          <a:p>
            <a:endParaRPr lang="en-GB" sz="4400" b="1" dirty="0" smtClean="0"/>
          </a:p>
          <a:p>
            <a:r>
              <a:rPr lang="en-GB" sz="4400" b="1" dirty="0" smtClean="0"/>
              <a:t> </a:t>
            </a:r>
            <a:r>
              <a:rPr lang="en-GB" sz="7200" dirty="0">
                <a:latin typeface="Arial" panose="020B0604020202020204" pitchFamily="34" charset="0"/>
                <a:cs typeface="Arial" panose="020B0604020202020204" pitchFamily="34" charset="0"/>
              </a:rPr>
              <a:t>When deciding what information should be recorded on individual healthcare plans, the following should be </a:t>
            </a:r>
            <a:r>
              <a:rPr lang="en-GB" sz="7200" dirty="0" smtClean="0">
                <a:latin typeface="Arial" panose="020B0604020202020204" pitchFamily="34" charset="0"/>
                <a:cs typeface="Arial" panose="020B0604020202020204" pitchFamily="34" charset="0"/>
              </a:rPr>
              <a:t>considered</a:t>
            </a:r>
          </a:p>
          <a:p>
            <a:pPr marL="0" indent="0" algn="ctr">
              <a:buNone/>
            </a:pPr>
            <a:r>
              <a:rPr lang="en-GB" sz="7200" b="1" dirty="0" smtClean="0">
                <a:latin typeface="Arial" panose="020B0604020202020204" pitchFamily="34" charset="0"/>
                <a:cs typeface="Arial" panose="020B0604020202020204" pitchFamily="34" charset="0"/>
              </a:rPr>
              <a:t>          the </a:t>
            </a:r>
            <a:r>
              <a:rPr lang="en-GB" sz="7200" b="1" dirty="0">
                <a:latin typeface="Arial" panose="020B0604020202020204" pitchFamily="34" charset="0"/>
                <a:cs typeface="Arial" panose="020B0604020202020204" pitchFamily="34" charset="0"/>
              </a:rPr>
              <a:t>medical condition, its triggers, signs, symptoms and treatments</a:t>
            </a:r>
            <a:r>
              <a:rPr lang="en-GB" sz="7200" b="1" dirty="0" smtClean="0">
                <a:latin typeface="Arial" panose="020B0604020202020204" pitchFamily="34" charset="0"/>
                <a:cs typeface="Arial" panose="020B0604020202020204" pitchFamily="34" charset="0"/>
              </a:rPr>
              <a:t>;</a:t>
            </a:r>
          </a:p>
          <a:p>
            <a:endParaRPr lang="en-GB" sz="7200" dirty="0">
              <a:latin typeface="Arial" panose="020B0604020202020204" pitchFamily="34" charset="0"/>
              <a:cs typeface="Arial" panose="020B0604020202020204" pitchFamily="34" charset="0"/>
            </a:endParaRPr>
          </a:p>
          <a:p>
            <a:r>
              <a:rPr lang="en-GB" sz="7200" dirty="0" smtClean="0">
                <a:latin typeface="Arial" panose="020B0604020202020204" pitchFamily="34" charset="0"/>
                <a:cs typeface="Arial" panose="020B0604020202020204" pitchFamily="34" charset="0"/>
              </a:rPr>
              <a:t>the </a:t>
            </a:r>
            <a:r>
              <a:rPr lang="en-GB" sz="7200" dirty="0">
                <a:latin typeface="Arial" panose="020B0604020202020204" pitchFamily="34" charset="0"/>
                <a:cs typeface="Arial" panose="020B0604020202020204" pitchFamily="34" charset="0"/>
              </a:rPr>
              <a:t>pupil’s resulting needs, including medication (dose, side effects and storage) and other treatments, time, facilities, equipment, testing, access to food and drink where this is used to manage their condition, dietary requirements and environmental issues </a:t>
            </a:r>
            <a:r>
              <a:rPr lang="en-GB" sz="7200" dirty="0" smtClean="0">
                <a:latin typeface="Arial" panose="020B0604020202020204" pitchFamily="34" charset="0"/>
                <a:cs typeface="Arial" panose="020B0604020202020204" pitchFamily="34" charset="0"/>
              </a:rPr>
              <a:t>e.g. crowded </a:t>
            </a:r>
            <a:r>
              <a:rPr lang="en-GB" sz="7200" dirty="0">
                <a:latin typeface="Arial" panose="020B0604020202020204" pitchFamily="34" charset="0"/>
                <a:cs typeface="Arial" panose="020B0604020202020204" pitchFamily="34" charset="0"/>
              </a:rPr>
              <a:t>corridors, travel time between lessons</a:t>
            </a:r>
            <a:r>
              <a:rPr lang="en-GB" sz="7200" dirty="0" smtClean="0">
                <a:latin typeface="Arial" panose="020B0604020202020204" pitchFamily="34" charset="0"/>
                <a:cs typeface="Arial" panose="020B0604020202020204" pitchFamily="34" charset="0"/>
              </a:rPr>
              <a:t>;</a:t>
            </a:r>
          </a:p>
          <a:p>
            <a:endParaRPr lang="en-GB" sz="7200" b="1" dirty="0">
              <a:latin typeface="Arial" panose="020B0604020202020204" pitchFamily="34" charset="0"/>
              <a:cs typeface="Arial" panose="020B0604020202020204" pitchFamily="34" charset="0"/>
            </a:endParaRPr>
          </a:p>
          <a:p>
            <a:r>
              <a:rPr lang="en-GB" sz="7200" b="1" dirty="0" smtClean="0">
                <a:latin typeface="Arial" panose="020B0604020202020204" pitchFamily="34" charset="0"/>
                <a:cs typeface="Arial" panose="020B0604020202020204" pitchFamily="34" charset="0"/>
              </a:rPr>
              <a:t>specific </a:t>
            </a:r>
            <a:r>
              <a:rPr lang="en-GB" sz="7200" b="1" dirty="0">
                <a:latin typeface="Arial" panose="020B0604020202020204" pitchFamily="34" charset="0"/>
                <a:cs typeface="Arial" panose="020B0604020202020204" pitchFamily="34" charset="0"/>
              </a:rPr>
              <a:t>support for the pupil’s educational, social and emotional needs – for example, how absences will be managed, requirements for extra time to complete exams, use of rest periods or additional support in catching up with lessons, counselling sessions</a:t>
            </a:r>
            <a:r>
              <a:rPr lang="en-GB" sz="7200" b="1" dirty="0" smtClean="0">
                <a:latin typeface="Arial" panose="020B0604020202020204" pitchFamily="34" charset="0"/>
                <a:cs typeface="Arial" panose="020B0604020202020204" pitchFamily="34" charset="0"/>
              </a:rPr>
              <a:t>;</a:t>
            </a:r>
          </a:p>
          <a:p>
            <a:endParaRPr lang="en-GB" sz="7200" dirty="0">
              <a:latin typeface="Arial" panose="020B0604020202020204" pitchFamily="34" charset="0"/>
              <a:cs typeface="Arial" panose="020B0604020202020204" pitchFamily="34" charset="0"/>
            </a:endParaRPr>
          </a:p>
          <a:p>
            <a:r>
              <a:rPr lang="en-GB" sz="7200" dirty="0" smtClean="0">
                <a:latin typeface="Arial" panose="020B0604020202020204" pitchFamily="34" charset="0"/>
                <a:cs typeface="Arial" panose="020B0604020202020204" pitchFamily="34" charset="0"/>
              </a:rPr>
              <a:t> </a:t>
            </a:r>
            <a:r>
              <a:rPr lang="en-GB" sz="7200" dirty="0">
                <a:latin typeface="Arial" panose="020B0604020202020204" pitchFamily="34" charset="0"/>
                <a:cs typeface="Arial" panose="020B0604020202020204" pitchFamily="34" charset="0"/>
              </a:rPr>
              <a:t>the level of support needed (some children will be able to take responsibility for their own health needs) including in emergencies. If a child is self-managing their medication, this should be clearly stated with appropriate arrangements for monitoring</a:t>
            </a:r>
            <a:r>
              <a:rPr lang="en-GB" sz="7200" dirty="0" smtClean="0">
                <a:latin typeface="Arial" panose="020B0604020202020204" pitchFamily="34" charset="0"/>
                <a:cs typeface="Arial" panose="020B0604020202020204" pitchFamily="34" charset="0"/>
              </a:rPr>
              <a:t>;</a:t>
            </a:r>
          </a:p>
          <a:p>
            <a:endParaRPr lang="en-GB" sz="7200" dirty="0">
              <a:latin typeface="Arial" panose="020B0604020202020204" pitchFamily="34" charset="0"/>
              <a:cs typeface="Arial" panose="020B0604020202020204" pitchFamily="34" charset="0"/>
            </a:endParaRPr>
          </a:p>
          <a:p>
            <a:pPr marL="0" indent="0">
              <a:buNone/>
            </a:pPr>
            <a:endParaRPr lang="en-GB" sz="48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4424596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976664"/>
          </a:xfrm>
          <a:ln w="38100">
            <a:solidFill>
              <a:schemeClr val="tx1"/>
            </a:solidFill>
          </a:ln>
        </p:spPr>
        <p:txBody>
          <a:bodyPr>
            <a:normAutofit fontScale="32500" lnSpcReduction="20000"/>
          </a:bodyPr>
          <a:lstStyle/>
          <a:p>
            <a:endParaRPr lang="en-GB" sz="4800" dirty="0" smtClean="0">
              <a:latin typeface="Arial" panose="020B0604020202020204" pitchFamily="34" charset="0"/>
              <a:cs typeface="Arial" panose="020B0604020202020204" pitchFamily="34" charset="0"/>
            </a:endParaRPr>
          </a:p>
          <a:p>
            <a:r>
              <a:rPr lang="en-GB" sz="5500" dirty="0" smtClean="0">
                <a:latin typeface="Arial" panose="020B0604020202020204" pitchFamily="34" charset="0"/>
                <a:cs typeface="Arial" panose="020B0604020202020204" pitchFamily="34" charset="0"/>
              </a:rPr>
              <a:t>who </a:t>
            </a:r>
            <a:r>
              <a:rPr lang="en-GB" sz="5500" dirty="0">
                <a:latin typeface="Arial" panose="020B0604020202020204" pitchFamily="34" charset="0"/>
                <a:cs typeface="Arial" panose="020B0604020202020204" pitchFamily="34" charset="0"/>
              </a:rPr>
              <a:t>will provide this support, their training needs, expectations of their role and confirmation of proficiency to provide support for the child’s medical condition from a healthcare professional; and cover arrangements for when they are </a:t>
            </a:r>
            <a:r>
              <a:rPr lang="en-GB" sz="5500" dirty="0" smtClean="0">
                <a:latin typeface="Arial" panose="020B0604020202020204" pitchFamily="34" charset="0"/>
                <a:cs typeface="Arial" panose="020B0604020202020204" pitchFamily="34" charset="0"/>
              </a:rPr>
              <a:t>unavailable</a:t>
            </a:r>
          </a:p>
          <a:p>
            <a:endParaRPr lang="en-GB" sz="5500" dirty="0">
              <a:latin typeface="Arial" panose="020B0604020202020204" pitchFamily="34" charset="0"/>
              <a:cs typeface="Arial" panose="020B0604020202020204" pitchFamily="34" charset="0"/>
            </a:endParaRPr>
          </a:p>
          <a:p>
            <a:r>
              <a:rPr lang="en-GB" sz="5500" dirty="0">
                <a:latin typeface="Arial" panose="020B0604020202020204" pitchFamily="34" charset="0"/>
                <a:cs typeface="Arial" panose="020B0604020202020204" pitchFamily="34" charset="0"/>
              </a:rPr>
              <a:t>who in the school needs to be aware of the child’s condition and the support required; </a:t>
            </a:r>
            <a:endParaRPr lang="en-GB" sz="5500" dirty="0" smtClean="0">
              <a:latin typeface="Arial" panose="020B0604020202020204" pitchFamily="34" charset="0"/>
              <a:cs typeface="Arial" panose="020B0604020202020204" pitchFamily="34" charset="0"/>
            </a:endParaRPr>
          </a:p>
          <a:p>
            <a:endParaRPr lang="en-GB" sz="5500" dirty="0">
              <a:latin typeface="Arial" panose="020B0604020202020204" pitchFamily="34" charset="0"/>
              <a:cs typeface="Arial" panose="020B0604020202020204" pitchFamily="34" charset="0"/>
            </a:endParaRPr>
          </a:p>
          <a:p>
            <a:r>
              <a:rPr lang="en-GB" sz="5500" dirty="0" smtClean="0">
                <a:latin typeface="Arial" panose="020B0604020202020204" pitchFamily="34" charset="0"/>
                <a:cs typeface="Arial" panose="020B0604020202020204" pitchFamily="34" charset="0"/>
              </a:rPr>
              <a:t>arrangements </a:t>
            </a:r>
            <a:r>
              <a:rPr lang="en-GB" sz="5500" dirty="0">
                <a:latin typeface="Arial" panose="020B0604020202020204" pitchFamily="34" charset="0"/>
                <a:cs typeface="Arial" panose="020B0604020202020204" pitchFamily="34" charset="0"/>
              </a:rPr>
              <a:t>for written permission from parents and the </a:t>
            </a:r>
            <a:r>
              <a:rPr lang="en-GB" sz="5500" dirty="0" err="1">
                <a:latin typeface="Arial" panose="020B0604020202020204" pitchFamily="34" charset="0"/>
                <a:cs typeface="Arial" panose="020B0604020202020204" pitchFamily="34" charset="0"/>
              </a:rPr>
              <a:t>headteacher</a:t>
            </a:r>
            <a:r>
              <a:rPr lang="en-GB" sz="5500" dirty="0">
                <a:latin typeface="Arial" panose="020B0604020202020204" pitchFamily="34" charset="0"/>
                <a:cs typeface="Arial" panose="020B0604020202020204" pitchFamily="34" charset="0"/>
              </a:rPr>
              <a:t> for medication to be administered by a member of staff, or self-administered by the pupil during school hours; </a:t>
            </a:r>
            <a:endParaRPr lang="en-GB" sz="5500" dirty="0" smtClean="0">
              <a:latin typeface="Arial" panose="020B0604020202020204" pitchFamily="34" charset="0"/>
              <a:cs typeface="Arial" panose="020B0604020202020204" pitchFamily="34" charset="0"/>
            </a:endParaRPr>
          </a:p>
          <a:p>
            <a:endParaRPr lang="en-GB" sz="5500" dirty="0">
              <a:latin typeface="Arial" panose="020B0604020202020204" pitchFamily="34" charset="0"/>
              <a:cs typeface="Arial" panose="020B0604020202020204" pitchFamily="34" charset="0"/>
            </a:endParaRPr>
          </a:p>
          <a:p>
            <a:r>
              <a:rPr lang="en-GB" sz="5500" dirty="0" smtClean="0">
                <a:latin typeface="Arial" panose="020B0604020202020204" pitchFamily="34" charset="0"/>
                <a:cs typeface="Arial" panose="020B0604020202020204" pitchFamily="34" charset="0"/>
              </a:rPr>
              <a:t>separate </a:t>
            </a:r>
            <a:r>
              <a:rPr lang="en-GB" sz="5500" dirty="0">
                <a:latin typeface="Arial" panose="020B0604020202020204" pitchFamily="34" charset="0"/>
                <a:cs typeface="Arial" panose="020B0604020202020204" pitchFamily="34" charset="0"/>
              </a:rPr>
              <a:t>arrangements or procedures required for school trips or other school activities outside of the normal school timetable that will ensure the child can participate, </a:t>
            </a:r>
            <a:r>
              <a:rPr lang="en-GB" sz="5500" dirty="0" smtClean="0">
                <a:latin typeface="Arial" panose="020B0604020202020204" pitchFamily="34" charset="0"/>
                <a:cs typeface="Arial" panose="020B0604020202020204" pitchFamily="34" charset="0"/>
              </a:rPr>
              <a:t>e.g. </a:t>
            </a:r>
            <a:r>
              <a:rPr lang="en-GB" sz="5500" dirty="0">
                <a:latin typeface="Arial" panose="020B0604020202020204" pitchFamily="34" charset="0"/>
                <a:cs typeface="Arial" panose="020B0604020202020204" pitchFamily="34" charset="0"/>
              </a:rPr>
              <a:t>risk assessments; </a:t>
            </a:r>
            <a:endParaRPr lang="en-GB" sz="5500" dirty="0" smtClean="0">
              <a:latin typeface="Arial" panose="020B0604020202020204" pitchFamily="34" charset="0"/>
              <a:cs typeface="Arial" panose="020B0604020202020204" pitchFamily="34" charset="0"/>
            </a:endParaRPr>
          </a:p>
          <a:p>
            <a:endParaRPr lang="en-GB" sz="5500" dirty="0">
              <a:latin typeface="Arial" panose="020B0604020202020204" pitchFamily="34" charset="0"/>
              <a:cs typeface="Arial" panose="020B0604020202020204" pitchFamily="34" charset="0"/>
            </a:endParaRPr>
          </a:p>
          <a:p>
            <a:r>
              <a:rPr lang="en-GB" sz="5500" dirty="0" smtClean="0">
                <a:latin typeface="Arial" panose="020B0604020202020204" pitchFamily="34" charset="0"/>
                <a:cs typeface="Arial" panose="020B0604020202020204" pitchFamily="34" charset="0"/>
              </a:rPr>
              <a:t>where </a:t>
            </a:r>
            <a:r>
              <a:rPr lang="en-GB" sz="5500" dirty="0">
                <a:latin typeface="Arial" panose="020B0604020202020204" pitchFamily="34" charset="0"/>
                <a:cs typeface="Arial" panose="020B0604020202020204" pitchFamily="34" charset="0"/>
              </a:rPr>
              <a:t>confidentiality issues are raised by the parent/child, the designated individuals to be entrusted with information about the child’s condition; and </a:t>
            </a:r>
            <a:endParaRPr lang="en-GB" sz="5500" dirty="0" smtClean="0">
              <a:latin typeface="Arial" panose="020B0604020202020204" pitchFamily="34" charset="0"/>
              <a:cs typeface="Arial" panose="020B0604020202020204" pitchFamily="34" charset="0"/>
            </a:endParaRPr>
          </a:p>
          <a:p>
            <a:endParaRPr lang="en-GB" sz="5500" dirty="0">
              <a:latin typeface="Arial" panose="020B0604020202020204" pitchFamily="34" charset="0"/>
              <a:cs typeface="Arial" panose="020B0604020202020204" pitchFamily="34" charset="0"/>
            </a:endParaRPr>
          </a:p>
          <a:p>
            <a:r>
              <a:rPr lang="en-GB" sz="5500" dirty="0">
                <a:latin typeface="Arial" panose="020B0604020202020204" pitchFamily="34" charset="0"/>
                <a:cs typeface="Arial" panose="020B0604020202020204" pitchFamily="34" charset="0"/>
              </a:rPr>
              <a:t> </a:t>
            </a:r>
            <a:r>
              <a:rPr lang="en-GB" sz="5500" dirty="0" smtClean="0">
                <a:latin typeface="Arial" panose="020B0604020202020204" pitchFamily="34" charset="0"/>
                <a:cs typeface="Arial" panose="020B0604020202020204" pitchFamily="34" charset="0"/>
              </a:rPr>
              <a:t>what </a:t>
            </a:r>
            <a:r>
              <a:rPr lang="en-GB" sz="5500" dirty="0">
                <a:latin typeface="Arial" panose="020B0604020202020204" pitchFamily="34" charset="0"/>
                <a:cs typeface="Arial" panose="020B0604020202020204" pitchFamily="34" charset="0"/>
              </a:rPr>
              <a:t>to do in an emergency, including whom to contact, and contingency arrangements. </a:t>
            </a:r>
            <a:r>
              <a:rPr lang="en-GB" sz="5500" dirty="0" smtClean="0">
                <a:latin typeface="Arial" panose="020B0604020202020204" pitchFamily="34" charset="0"/>
                <a:cs typeface="Arial" panose="020B0604020202020204" pitchFamily="34" charset="0"/>
              </a:rPr>
              <a:t>Some </a:t>
            </a:r>
            <a:r>
              <a:rPr lang="en-GB" sz="5500" dirty="0">
                <a:latin typeface="Arial" panose="020B0604020202020204" pitchFamily="34" charset="0"/>
                <a:cs typeface="Arial" panose="020B0604020202020204" pitchFamily="34" charset="0"/>
              </a:rPr>
              <a:t>children may have an emergency healthcare plan </a:t>
            </a:r>
            <a:r>
              <a:rPr lang="en-GB" sz="5500" dirty="0" smtClean="0">
                <a:latin typeface="Arial" panose="020B0604020202020204" pitchFamily="34" charset="0"/>
                <a:cs typeface="Arial" panose="020B0604020202020204" pitchFamily="34" charset="0"/>
              </a:rPr>
              <a:t>prepared </a:t>
            </a:r>
            <a:r>
              <a:rPr lang="en-GB" sz="5500" dirty="0">
                <a:latin typeface="Arial" panose="020B0604020202020204" pitchFamily="34" charset="0"/>
                <a:cs typeface="Arial" panose="020B0604020202020204" pitchFamily="34" charset="0"/>
              </a:rPr>
              <a:t>by their lead clinician that could be used </a:t>
            </a:r>
            <a:r>
              <a:rPr lang="en-GB" sz="5500" dirty="0" smtClean="0">
                <a:latin typeface="Arial" panose="020B0604020202020204" pitchFamily="34" charset="0"/>
                <a:cs typeface="Arial" panose="020B0604020202020204" pitchFamily="34" charset="0"/>
              </a:rPr>
              <a:t>to  </a:t>
            </a:r>
            <a:r>
              <a:rPr lang="en-GB" sz="5500" dirty="0">
                <a:latin typeface="Arial" panose="020B0604020202020204" pitchFamily="34" charset="0"/>
                <a:cs typeface="Arial" panose="020B0604020202020204" pitchFamily="34" charset="0"/>
              </a:rPr>
              <a:t>inform development of their individual healthcare plan. </a:t>
            </a:r>
            <a:endParaRPr lang="en-GB" sz="5500" dirty="0" smtClean="0">
              <a:latin typeface="Arial" panose="020B0604020202020204" pitchFamily="34" charset="0"/>
              <a:cs typeface="Arial" panose="020B0604020202020204" pitchFamily="34" charset="0"/>
            </a:endParaRPr>
          </a:p>
          <a:p>
            <a:endParaRPr lang="en-GB" sz="55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316483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04664"/>
            <a:ext cx="8229600" cy="5976664"/>
          </a:xfrm>
          <a:ln w="38100">
            <a:solidFill>
              <a:schemeClr val="tx1"/>
            </a:solidFill>
          </a:ln>
        </p:spPr>
        <p:txBody>
          <a:bodyPr>
            <a:normAutofit/>
          </a:bodyPr>
          <a:lstStyle/>
          <a:p>
            <a:pPr marL="0" indent="0">
              <a:buNone/>
            </a:pPr>
            <a:endParaRPr lang="en-GB" sz="2400" b="1" dirty="0" smtClean="0"/>
          </a:p>
          <a:p>
            <a:r>
              <a:rPr lang="en-GB" sz="1900" b="1" dirty="0" smtClean="0">
                <a:solidFill>
                  <a:srgbClr val="FF0000"/>
                </a:solidFill>
                <a:latin typeface="Arial" panose="020B0604020202020204" pitchFamily="34" charset="0"/>
                <a:cs typeface="Arial" panose="020B0604020202020204" pitchFamily="34" charset="0"/>
              </a:rPr>
              <a:t>Show how the school works </a:t>
            </a:r>
            <a:r>
              <a:rPr lang="en-GB" sz="1900" b="1" dirty="0">
                <a:solidFill>
                  <a:srgbClr val="FF0000"/>
                </a:solidFill>
                <a:latin typeface="Arial" panose="020B0604020202020204" pitchFamily="34" charset="0"/>
                <a:cs typeface="Arial" panose="020B0604020202020204" pitchFamily="34" charset="0"/>
              </a:rPr>
              <a:t>with others to provide interventions for pupils with mental health problems that use a graduated approach to inform a clear cycle of support: </a:t>
            </a:r>
            <a:endParaRPr lang="en-GB" sz="1900" b="1" dirty="0" smtClean="0">
              <a:solidFill>
                <a:srgbClr val="FF0000"/>
              </a:solidFill>
              <a:latin typeface="Arial" panose="020B0604020202020204" pitchFamily="34" charset="0"/>
              <a:cs typeface="Arial" panose="020B0604020202020204" pitchFamily="34" charset="0"/>
            </a:endParaRPr>
          </a:p>
          <a:p>
            <a:pPr lvl="1"/>
            <a:r>
              <a:rPr lang="en-GB" sz="1800" b="1" dirty="0" smtClean="0">
                <a:solidFill>
                  <a:srgbClr val="FF0000"/>
                </a:solidFill>
                <a:latin typeface="Arial" panose="020B0604020202020204" pitchFamily="34" charset="0"/>
                <a:cs typeface="Arial" panose="020B0604020202020204" pitchFamily="34" charset="0"/>
              </a:rPr>
              <a:t>an </a:t>
            </a:r>
            <a:r>
              <a:rPr lang="en-GB" sz="1800" b="1" dirty="0">
                <a:solidFill>
                  <a:srgbClr val="FF0000"/>
                </a:solidFill>
                <a:latin typeface="Arial" panose="020B0604020202020204" pitchFamily="34" charset="0"/>
                <a:cs typeface="Arial" panose="020B0604020202020204" pitchFamily="34" charset="0"/>
              </a:rPr>
              <a:t>assessment to establish a clear analysis of the pupil’s needs; </a:t>
            </a:r>
            <a:endParaRPr lang="en-GB" sz="1800" b="1" dirty="0" smtClean="0">
              <a:solidFill>
                <a:srgbClr val="FF0000"/>
              </a:solidFill>
              <a:latin typeface="Arial" panose="020B0604020202020204" pitchFamily="34" charset="0"/>
              <a:cs typeface="Arial" panose="020B0604020202020204" pitchFamily="34" charset="0"/>
            </a:endParaRPr>
          </a:p>
          <a:p>
            <a:pPr lvl="1"/>
            <a:r>
              <a:rPr lang="en-GB" sz="1800" b="1" dirty="0" smtClean="0">
                <a:solidFill>
                  <a:srgbClr val="FF0000"/>
                </a:solidFill>
                <a:latin typeface="Arial" panose="020B0604020202020204" pitchFamily="34" charset="0"/>
                <a:cs typeface="Arial" panose="020B0604020202020204" pitchFamily="34" charset="0"/>
              </a:rPr>
              <a:t>a </a:t>
            </a:r>
            <a:r>
              <a:rPr lang="en-GB" sz="1800" b="1" dirty="0">
                <a:solidFill>
                  <a:srgbClr val="FF0000"/>
                </a:solidFill>
                <a:latin typeface="Arial" panose="020B0604020202020204" pitchFamily="34" charset="0"/>
                <a:cs typeface="Arial" panose="020B0604020202020204" pitchFamily="34" charset="0"/>
              </a:rPr>
              <a:t>plan to set out how the pupil will be supported; </a:t>
            </a:r>
            <a:endParaRPr lang="en-GB" sz="1800" b="1" dirty="0" smtClean="0">
              <a:solidFill>
                <a:srgbClr val="FF0000"/>
              </a:solidFill>
              <a:latin typeface="Arial" panose="020B0604020202020204" pitchFamily="34" charset="0"/>
              <a:cs typeface="Arial" panose="020B0604020202020204" pitchFamily="34" charset="0"/>
            </a:endParaRPr>
          </a:p>
          <a:p>
            <a:pPr lvl="1"/>
            <a:r>
              <a:rPr lang="en-GB" sz="1800" b="1" dirty="0" smtClean="0">
                <a:solidFill>
                  <a:srgbClr val="FF0000"/>
                </a:solidFill>
                <a:latin typeface="Arial" panose="020B0604020202020204" pitchFamily="34" charset="0"/>
                <a:cs typeface="Arial" panose="020B0604020202020204" pitchFamily="34" charset="0"/>
              </a:rPr>
              <a:t>action </a:t>
            </a:r>
            <a:r>
              <a:rPr lang="en-GB" sz="1800" b="1" dirty="0">
                <a:solidFill>
                  <a:srgbClr val="FF0000"/>
                </a:solidFill>
                <a:latin typeface="Arial" panose="020B0604020202020204" pitchFamily="34" charset="0"/>
                <a:cs typeface="Arial" panose="020B0604020202020204" pitchFamily="34" charset="0"/>
              </a:rPr>
              <a:t>to provide that support; </a:t>
            </a:r>
            <a:endParaRPr lang="en-GB" sz="1800" b="1" dirty="0" smtClean="0">
              <a:solidFill>
                <a:srgbClr val="FF0000"/>
              </a:solidFill>
              <a:latin typeface="Arial" panose="020B0604020202020204" pitchFamily="34" charset="0"/>
              <a:cs typeface="Arial" panose="020B0604020202020204" pitchFamily="34" charset="0"/>
            </a:endParaRPr>
          </a:p>
          <a:p>
            <a:pPr lvl="1"/>
            <a:r>
              <a:rPr lang="en-GB" sz="1800" b="1" dirty="0" smtClean="0">
                <a:solidFill>
                  <a:srgbClr val="FF0000"/>
                </a:solidFill>
                <a:latin typeface="Arial" panose="020B0604020202020204" pitchFamily="34" charset="0"/>
                <a:cs typeface="Arial" panose="020B0604020202020204" pitchFamily="34" charset="0"/>
              </a:rPr>
              <a:t>and </a:t>
            </a:r>
            <a:r>
              <a:rPr lang="en-GB" sz="1800" b="1" dirty="0">
                <a:solidFill>
                  <a:srgbClr val="FF0000"/>
                </a:solidFill>
                <a:latin typeface="Arial" panose="020B0604020202020204" pitchFamily="34" charset="0"/>
                <a:cs typeface="Arial" panose="020B0604020202020204" pitchFamily="34" charset="0"/>
              </a:rPr>
              <a:t>regular reviews to assess the effectiveness of the provision and lead to changes where </a:t>
            </a:r>
            <a:r>
              <a:rPr lang="en-GB" sz="1800" b="1" dirty="0" smtClean="0">
                <a:solidFill>
                  <a:srgbClr val="FF0000"/>
                </a:solidFill>
                <a:latin typeface="Arial" panose="020B0604020202020204" pitchFamily="34" charset="0"/>
                <a:cs typeface="Arial" panose="020B0604020202020204" pitchFamily="34" charset="0"/>
              </a:rPr>
              <a:t>necessary</a:t>
            </a:r>
            <a:endParaRPr lang="en-GB"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01121344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0" y="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pic>
        <p:nvPicPr>
          <p:cNvPr id="1025" name="Picture 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640" y="228600"/>
            <a:ext cx="5629275" cy="6440760"/>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3"/>
          <p:cNvSpPr>
            <a:spLocks noChangeArrowheads="1"/>
          </p:cNvSpPr>
          <p:nvPr/>
        </p:nvSpPr>
        <p:spPr bwMode="auto">
          <a:xfrm>
            <a:off x="0" y="7305675"/>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22731752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7CCB95C9C663FF458B26C7EB1DE24B6A" ma:contentTypeVersion="308" ma:contentTypeDescription="Create a new document." ma:contentTypeScope="" ma:versionID="a51a6ae1b23b60c5f994fdd6963dd804">
  <xsd:schema xmlns:xsd="http://www.w3.org/2001/XMLSchema" xmlns:xs="http://www.w3.org/2001/XMLSchema" xmlns:p="http://schemas.microsoft.com/office/2006/metadata/properties" xmlns:ns1="http://schemas.microsoft.com/sharepoint/v3" xmlns:ns2="http://schemas.microsoft.com/sharepoint/v3/fields" targetNamespace="http://schemas.microsoft.com/office/2006/metadata/properties" ma:root="true" ma:fieldsID="147c74f43b992672cb57bb61a03c17d5" ns1:_="" ns2:_="">
    <xsd:import namespace="http://schemas.microsoft.com/sharepoint/v3"/>
    <xsd:import namespace="http://schemas.microsoft.com/sharepoint/v3/fields"/>
    <xsd:element name="properties">
      <xsd:complexType>
        <xsd:sequence>
          <xsd:element name="documentManagement">
            <xsd:complexType>
              <xsd:all>
                <xsd:element ref="ns2:_Version" minOccurs="0"/>
                <xsd:element ref="ns1:UR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URL" ma:index="11" nillable="true" ma:displayName="URL" ma:internalName="URL">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_Version" ma:index="10" nillable="true" ma:displayName="Version" ma:internalName="_Version">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ma:index="9" ma:displayName="Subject"/>
        <xsd:element ref="dc:description" minOccurs="0" maxOccurs="1" ma:index="8" ma:displayName="Comments"/>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_Version xmlns="http://schemas.microsoft.com/sharepoint/v3/fields" xsi:nil="true"/>
    <URL xmlns="http://schemas.microsoft.com/sharepoint/v3">
      <Url xsi:nil="true"/>
      <Description xsi:nil="true"/>
    </URL>
  </documentManagement>
</p:properties>
</file>

<file path=customXml/itemProps1.xml><?xml version="1.0" encoding="utf-8"?>
<ds:datastoreItem xmlns:ds="http://schemas.openxmlformats.org/officeDocument/2006/customXml" ds:itemID="{373F3ED0-0C93-4D63-B21D-A493AE484DC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http://schemas.microsoft.com/sharepoint/v3/fields"/>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A2F5B12-1ABF-4395-BD97-30706220FE68}">
  <ds:schemaRefs>
    <ds:schemaRef ds:uri="http://schemas.microsoft.com/sharepoint/v3/contenttype/forms"/>
  </ds:schemaRefs>
</ds:datastoreItem>
</file>

<file path=customXml/itemProps3.xml><?xml version="1.0" encoding="utf-8"?>
<ds:datastoreItem xmlns:ds="http://schemas.openxmlformats.org/officeDocument/2006/customXml" ds:itemID="{FC00FDFA-3CA7-41C2-A695-597C15629AB8}">
  <ds:schemaRefs>
    <ds:schemaRef ds:uri="http://purl.org/dc/elements/1.1/"/>
    <ds:schemaRef ds:uri="http://schemas.microsoft.com/sharepoint/v3"/>
    <ds:schemaRef ds:uri="http://schemas.microsoft.com/office/2006/documentManagement/types"/>
    <ds:schemaRef ds:uri="http://schemas.microsoft.com/office/infopath/2007/PartnerControls"/>
    <ds:schemaRef ds:uri="http://schemas.microsoft.com/office/2006/metadata/properties"/>
    <ds:schemaRef ds:uri="http://purl.org/dc/dcmitype/"/>
    <ds:schemaRef ds:uri="http://schemas.microsoft.com/sharepoint/v3/fields"/>
    <ds:schemaRef ds:uri="http://www.w3.org/XML/1998/namespace"/>
    <ds:schemaRef ds:uri="http://schemas.openxmlformats.org/package/2006/metadata/core-properties"/>
    <ds:schemaRef ds:uri="http://purl.org/dc/terms/"/>
  </ds:schemaRefs>
</ds:datastoreItem>
</file>

<file path=docProps/app.xml><?xml version="1.0" encoding="utf-8"?>
<Properties xmlns="http://schemas.openxmlformats.org/officeDocument/2006/extended-properties" xmlns:vt="http://schemas.openxmlformats.org/officeDocument/2006/docPropsVTypes">
  <TotalTime>10</TotalTime>
  <Words>1293</Words>
  <Application>Microsoft Office PowerPoint</Application>
  <PresentationFormat>On-screen Show (4:3)</PresentationFormat>
  <Paragraphs>146</Paragraphs>
  <Slides>14</Slides>
  <Notes>0</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Model process for developing Individual Healthcare Plans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Model process for developing individual healthcare plans</dc:title>
  <dc:creator>Ros</dc:creator>
  <cp:lastModifiedBy>Fraser, Victoria - ST TR</cp:lastModifiedBy>
  <cp:revision>16</cp:revision>
  <dcterms:created xsi:type="dcterms:W3CDTF">2014-10-22T20:31:47Z</dcterms:created>
  <dcterms:modified xsi:type="dcterms:W3CDTF">2015-04-02T07:11:39Z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0x0101007CCB95C9C663FF458B26C7EB1DE24B6A</vt:lpwstr>
  </property>
</Properties>
</file>