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2"/>
  </p:notesMasterIdLst>
  <p:sldIdLst>
    <p:sldId id="256" r:id="rId5"/>
    <p:sldId id="257" r:id="rId6"/>
    <p:sldId id="258" r:id="rId7"/>
    <p:sldId id="259" r:id="rId8"/>
    <p:sldId id="296" r:id="rId9"/>
    <p:sldId id="297" r:id="rId10"/>
    <p:sldId id="295" r:id="rId11"/>
    <p:sldId id="298" r:id="rId12"/>
    <p:sldId id="261" r:id="rId13"/>
    <p:sldId id="263" r:id="rId14"/>
    <p:sldId id="304" r:id="rId15"/>
    <p:sldId id="265" r:id="rId16"/>
    <p:sldId id="266" r:id="rId17"/>
    <p:sldId id="267" r:id="rId18"/>
    <p:sldId id="299" r:id="rId19"/>
    <p:sldId id="292" r:id="rId20"/>
    <p:sldId id="300" r:id="rId21"/>
    <p:sldId id="302" r:id="rId22"/>
    <p:sldId id="301" r:id="rId23"/>
    <p:sldId id="303" r:id="rId24"/>
    <p:sldId id="268" r:id="rId25"/>
    <p:sldId id="273" r:id="rId26"/>
    <p:sldId id="276" r:id="rId27"/>
    <p:sldId id="289" r:id="rId28"/>
    <p:sldId id="290" r:id="rId29"/>
    <p:sldId id="291" r:id="rId30"/>
    <p:sldId id="288" r:id="rId3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83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4EEDCF24-13EC-4437-8F24-82A21ACF334F}" type="datetimeFigureOut">
              <a:rPr lang="en-GB" smtClean="0"/>
              <a:t>03/03/2015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02E8BADD-553A-41AE-9AE3-C012E455B462}" type="slidenum">
              <a:rPr lang="en-GB" smtClean="0"/>
              <a:t>‹#›</a:t>
            </a:fld>
            <a:endParaRPr lang="en-GB"/>
          </a:p>
        </p:txBody>
      </p:sp>
    </p:spTree>
    <p:extLst>
      <p:ext uri="{BB962C8B-B14F-4D97-AF65-F5344CB8AC3E}">
        <p14:creationId xmlns:p14="http://schemas.microsoft.com/office/powerpoint/2010/main" val="2280004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2E8BADD-553A-41AE-9AE3-C012E455B462}" type="slidenum">
              <a:rPr lang="en-GB" smtClean="0"/>
              <a:t>1</a:t>
            </a:fld>
            <a:endParaRPr lang="en-GB"/>
          </a:p>
        </p:txBody>
      </p:sp>
    </p:spTree>
    <p:extLst>
      <p:ext uri="{BB962C8B-B14F-4D97-AF65-F5344CB8AC3E}">
        <p14:creationId xmlns:p14="http://schemas.microsoft.com/office/powerpoint/2010/main" val="19058229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3600" b="1">
                <a:solidFill>
                  <a:srgbClr val="4283C4"/>
                </a:solidFill>
                <a:latin typeface="Arial" pitchFamily="34" charset="0"/>
                <a:cs typeface="Arial" pitchFamily="34" charset="0"/>
              </a:defRPr>
            </a:lvl1pPr>
          </a:lstStyle>
          <a:p>
            <a:r>
              <a:rPr lang="en-US" smtClean="0"/>
              <a:t>Click to edit Master title style</a:t>
            </a:r>
            <a:endParaRPr lang="en-GB" dirty="0"/>
          </a:p>
        </p:txBody>
      </p:sp>
      <p:sp>
        <p:nvSpPr>
          <p:cNvPr id="3" name="Subtitle 2"/>
          <p:cNvSpPr>
            <a:spLocks noGrp="1"/>
          </p:cNvSpPr>
          <p:nvPr>
            <p:ph type="subTitle" idx="1"/>
          </p:nvPr>
        </p:nvSpPr>
        <p:spPr>
          <a:xfrm>
            <a:off x="1371600" y="3886200"/>
            <a:ext cx="6400800" cy="982960"/>
          </a:xfrm>
        </p:spPr>
        <p:txBody>
          <a:bodyPr>
            <a:normAutofit/>
          </a:bodyPr>
          <a:lstStyle>
            <a:lvl1pPr marL="0" indent="0" algn="ctr">
              <a:buNone/>
              <a:defRPr sz="22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pic>
        <p:nvPicPr>
          <p:cNvPr id="7" name="Picture 2" descr="C:\Documents and Settings\PlummO01\Desktop\KCC_Logo_New_2012_Framed.jpg"/>
          <p:cNvPicPr>
            <a:picLocks noChangeAspect="1" noChangeArrowheads="1"/>
          </p:cNvPicPr>
          <p:nvPr userDrawn="1"/>
        </p:nvPicPr>
        <p:blipFill>
          <a:blip r:embed="rId2" cstate="print"/>
          <a:srcRect/>
          <a:stretch>
            <a:fillRect/>
          </a:stretch>
        </p:blipFill>
        <p:spPr bwMode="auto">
          <a:xfrm>
            <a:off x="7380288" y="5821363"/>
            <a:ext cx="1223962" cy="819150"/>
          </a:xfrm>
          <a:prstGeom prst="rect">
            <a:avLst/>
          </a:prstGeom>
          <a:noFill/>
          <a:ln w="9525">
            <a:noFill/>
            <a:miter lim="800000"/>
            <a:headEnd/>
            <a:tailEnd/>
          </a:ln>
        </p:spPr>
      </p:pic>
      <p:cxnSp>
        <p:nvCxnSpPr>
          <p:cNvPr id="8" name="Straight Connector 6"/>
          <p:cNvCxnSpPr>
            <a:cxnSpLocks noChangeShapeType="1"/>
          </p:cNvCxnSpPr>
          <p:nvPr userDrawn="1"/>
        </p:nvCxnSpPr>
        <p:spPr bwMode="auto">
          <a:xfrm>
            <a:off x="539750" y="5661025"/>
            <a:ext cx="8027988" cy="0"/>
          </a:xfrm>
          <a:prstGeom prst="line">
            <a:avLst/>
          </a:prstGeom>
          <a:noFill/>
          <a:ln w="12700">
            <a:solidFill>
              <a:schemeClr val="tx1"/>
            </a:solidFill>
            <a:round/>
            <a:headEnd/>
            <a:tailEnd/>
          </a:ln>
        </p:spPr>
      </p:cxnSp>
      <p:sp>
        <p:nvSpPr>
          <p:cNvPr id="9"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6972883E-BCB1-4071-824E-5D09132A481C}" type="datetime1">
              <a:rPr lang="en-US" smtClean="0"/>
              <a:t>3/3/2015</a:t>
            </a:fld>
            <a:endParaRPr lang="en-GB" dirty="0"/>
          </a:p>
        </p:txBody>
      </p:sp>
      <p:sp>
        <p:nvSpPr>
          <p:cNvPr id="10"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11"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smtClean="0"/>
              <a:t>Click to edit Master title style</a:t>
            </a:r>
            <a:endParaRPr lang="en-GB" dirty="0"/>
          </a:p>
        </p:txBody>
      </p:sp>
      <p:sp>
        <p:nvSpPr>
          <p:cNvPr id="3" name="Vertical Text Placeholder 2"/>
          <p:cNvSpPr>
            <a:spLocks noGrp="1"/>
          </p:cNvSpPr>
          <p:nvPr>
            <p:ph type="body" orient="vert" idx="1"/>
          </p:nvPr>
        </p:nvSpPr>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sz="1000">
                <a:latin typeface="Arial" pitchFamily="34" charset="0"/>
                <a:cs typeface="Arial" pitchFamily="34" charset="0"/>
              </a:defRPr>
            </a:lvl1pPr>
          </a:lstStyle>
          <a:p>
            <a:fld id="{E59AB958-23BC-4CFF-83A4-D5F6B6702EFA}" type="datetime1">
              <a:rPr lang="en-US" smtClean="0"/>
              <a:t>3/3/2015</a:t>
            </a:fld>
            <a:endParaRPr lang="en-GB" dirty="0"/>
          </a:p>
        </p:txBody>
      </p:sp>
      <p:sp>
        <p:nvSpPr>
          <p:cNvPr id="5" name="Footer Placeholder 4"/>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6" name="Slide Number Placeholder 5"/>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Arial" pitchFamily="34" charset="0"/>
                <a:cs typeface="Arial" pitchFamily="34" charset="0"/>
              </a:defRPr>
            </a:lvl1pPr>
          </a:lstStyle>
          <a:p>
            <a:r>
              <a:rPr lang="en-US" smtClean="0"/>
              <a:t>Click to edit Master title style</a:t>
            </a:r>
            <a:endParaRPr lang="en-GB" dirty="0"/>
          </a:p>
        </p:txBody>
      </p:sp>
      <p:sp>
        <p:nvSpPr>
          <p:cNvPr id="3" name="Vertical Text Placeholder 2"/>
          <p:cNvSpPr>
            <a:spLocks noGrp="1"/>
          </p:cNvSpPr>
          <p:nvPr>
            <p:ph type="body" orient="vert" idx="1"/>
          </p:nvPr>
        </p:nvSpPr>
        <p:spPr>
          <a:xfrm>
            <a:off x="457200" y="274638"/>
            <a:ext cx="6019800" cy="5851525"/>
          </a:xfrm>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sz="1000">
                <a:latin typeface="Arial" pitchFamily="34" charset="0"/>
                <a:cs typeface="Arial" pitchFamily="34" charset="0"/>
              </a:defRPr>
            </a:lvl1pPr>
          </a:lstStyle>
          <a:p>
            <a:fld id="{E2C47216-3B6E-4CCF-B3A7-078A50332E07}" type="datetime1">
              <a:rPr lang="en-US" smtClean="0"/>
              <a:t>3/3/2015</a:t>
            </a:fld>
            <a:endParaRPr lang="en-GB" dirty="0"/>
          </a:p>
        </p:txBody>
      </p:sp>
      <p:sp>
        <p:nvSpPr>
          <p:cNvPr id="5" name="Footer Placeholder 4"/>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6" name="Slide Number Placeholder 5"/>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4283C4"/>
                </a:solidFill>
                <a:latin typeface="Arial" pitchFamily="34" charset="0"/>
                <a:cs typeface="Arial" pitchFamily="34" charset="0"/>
              </a:defRPr>
            </a:lvl1pPr>
          </a:lstStyle>
          <a:p>
            <a:r>
              <a:rPr lang="en-US" smtClean="0"/>
              <a:t>Click to edit Master title style</a:t>
            </a:r>
            <a:endParaRPr lang="en-GB" dirty="0"/>
          </a:p>
        </p:txBody>
      </p:sp>
      <p:sp>
        <p:nvSpPr>
          <p:cNvPr id="3" name="Content Placeholder 2"/>
          <p:cNvSpPr>
            <a:spLocks noGrp="1"/>
          </p:cNvSpPr>
          <p:nvPr>
            <p:ph idx="1"/>
          </p:nvPr>
        </p:nvSpPr>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pic>
        <p:nvPicPr>
          <p:cNvPr id="7" name="Picture 2" descr="C:\Documents and Settings\PlummO01\Desktop\KCC_Logo_New_2012_Framed.jpg"/>
          <p:cNvPicPr>
            <a:picLocks noChangeAspect="1" noChangeArrowheads="1"/>
          </p:cNvPicPr>
          <p:nvPr userDrawn="1"/>
        </p:nvPicPr>
        <p:blipFill>
          <a:blip r:embed="rId2" cstate="print"/>
          <a:srcRect/>
          <a:stretch>
            <a:fillRect/>
          </a:stretch>
        </p:blipFill>
        <p:spPr bwMode="auto">
          <a:xfrm>
            <a:off x="8248079" y="6237114"/>
            <a:ext cx="860425" cy="576262"/>
          </a:xfrm>
          <a:prstGeom prst="rect">
            <a:avLst/>
          </a:prstGeom>
          <a:noFill/>
          <a:ln w="9525">
            <a:noFill/>
            <a:miter lim="800000"/>
            <a:headEnd/>
            <a:tailEnd/>
          </a:ln>
        </p:spPr>
      </p:pic>
      <p:cxnSp>
        <p:nvCxnSpPr>
          <p:cNvPr id="8" name="Straight Connector 6"/>
          <p:cNvCxnSpPr>
            <a:cxnSpLocks noChangeShapeType="1"/>
          </p:cNvCxnSpPr>
          <p:nvPr userDrawn="1"/>
        </p:nvCxnSpPr>
        <p:spPr bwMode="auto">
          <a:xfrm>
            <a:off x="107504" y="6199187"/>
            <a:ext cx="8964488" cy="0"/>
          </a:xfrm>
          <a:prstGeom prst="line">
            <a:avLst/>
          </a:prstGeom>
          <a:noFill/>
          <a:ln w="12700">
            <a:solidFill>
              <a:schemeClr val="tx1"/>
            </a:solidFill>
            <a:round/>
            <a:headEnd/>
            <a:tailEnd/>
          </a:ln>
        </p:spPr>
      </p:cxnSp>
      <p:sp>
        <p:nvSpPr>
          <p:cNvPr id="10"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3B218D68-DE0C-43AA-9B5B-6C80965E430D}" type="datetime1">
              <a:rPr lang="en-US" smtClean="0"/>
              <a:t>3/3/2015</a:t>
            </a:fld>
            <a:endParaRPr lang="en-GB" dirty="0"/>
          </a:p>
        </p:txBody>
      </p:sp>
      <p:sp>
        <p:nvSpPr>
          <p:cNvPr id="11"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12"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Arial" pitchFamily="34" charset="0"/>
                <a:cs typeface="Arial" pitchFamily="34" charset="0"/>
              </a:defRPr>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133B7B3B-7788-455D-B550-2C94A9E91868}" type="datetime1">
              <a:rPr lang="en-US" smtClean="0"/>
              <a:t>3/3/2015</a:t>
            </a:fld>
            <a:endParaRPr lang="en-GB" dirty="0"/>
          </a:p>
        </p:txBody>
      </p:sp>
      <p:sp>
        <p:nvSpPr>
          <p:cNvPr id="8"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9"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smtClean="0"/>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D478BC5F-F3FA-4509-994D-207E7FB039D9}" type="datetime1">
              <a:rPr lang="en-US" smtClean="0"/>
              <a:t>3/3/2015</a:t>
            </a:fld>
            <a:endParaRPr lang="en-GB" dirty="0"/>
          </a:p>
        </p:txBody>
      </p:sp>
      <p:sp>
        <p:nvSpPr>
          <p:cNvPr id="9"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10"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4283C4"/>
                </a:solidFill>
                <a:latin typeface="Arial" pitchFamily="34" charset="0"/>
                <a:cs typeface="Arial" pitchFamily="34" charset="0"/>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B1184EF4-368D-41D5-990D-C7DDA5E131F4}" type="datetime1">
              <a:rPr lang="en-US" smtClean="0"/>
              <a:t>3/3/2015</a:t>
            </a:fld>
            <a:endParaRPr lang="en-GB" dirty="0"/>
          </a:p>
        </p:txBody>
      </p:sp>
      <p:sp>
        <p:nvSpPr>
          <p:cNvPr id="11"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12"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4283C4"/>
                </a:solidFill>
                <a:latin typeface="Arial" pitchFamily="34" charset="0"/>
                <a:cs typeface="Arial" pitchFamily="34" charset="0"/>
              </a:defRPr>
            </a:lvl1pPr>
          </a:lstStyle>
          <a:p>
            <a:r>
              <a:rPr lang="en-US" smtClean="0"/>
              <a:t>Click to edit Master title style</a:t>
            </a:r>
            <a:endParaRPr lang="en-GB" dirty="0"/>
          </a:p>
        </p:txBody>
      </p:sp>
      <p:sp>
        <p:nvSpPr>
          <p:cNvPr id="6"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567E4B31-86DE-4F37-BFC3-19DC86CE7EB0}" type="datetime1">
              <a:rPr lang="en-US" smtClean="0"/>
              <a:t>3/3/2015</a:t>
            </a:fld>
            <a:endParaRPr lang="en-GB" dirty="0"/>
          </a:p>
        </p:txBody>
      </p:sp>
      <p:sp>
        <p:nvSpPr>
          <p:cNvPr id="7"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8"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z="1000">
                <a:latin typeface="Arial" pitchFamily="34" charset="0"/>
                <a:cs typeface="Arial" pitchFamily="34" charset="0"/>
              </a:defRPr>
            </a:lvl1pPr>
          </a:lstStyle>
          <a:p>
            <a:fld id="{C82198F7-3063-4EC0-910E-AA5558D19E70}" type="datetime1">
              <a:rPr lang="en-US" smtClean="0"/>
              <a:t>3/3/2015</a:t>
            </a:fld>
            <a:endParaRPr lang="en-GB" dirty="0"/>
          </a:p>
        </p:txBody>
      </p:sp>
      <p:sp>
        <p:nvSpPr>
          <p:cNvPr id="3" name="Footer Placeholder 2"/>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4" name="Slide Number Placeholder 3"/>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Arial" pitchFamily="34" charset="0"/>
                <a:cs typeface="Arial" pitchFamily="34" charset="0"/>
              </a:defRPr>
            </a:lvl1pPr>
          </a:lstStyle>
          <a:p>
            <a:r>
              <a:rPr lang="en-US" smtClean="0"/>
              <a:t>Click to edit Master title style</a:t>
            </a:r>
            <a:endParaRPr lang="en-GB" dirty="0"/>
          </a:p>
        </p:txBody>
      </p:sp>
      <p:sp>
        <p:nvSpPr>
          <p:cNvPr id="3" name="Content Placeholder 2"/>
          <p:cNvSpPr>
            <a:spLocks noGrp="1"/>
          </p:cNvSpPr>
          <p:nvPr>
            <p:ph idx="1"/>
          </p:nvPr>
        </p:nvSpPr>
        <p:spPr>
          <a:xfrm>
            <a:off x="3575050" y="273050"/>
            <a:ext cx="5111750" cy="5853113"/>
          </a:xfrm>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z="1000">
                <a:latin typeface="Arial" pitchFamily="34" charset="0"/>
                <a:cs typeface="Arial" pitchFamily="34" charset="0"/>
              </a:defRPr>
            </a:lvl1pPr>
          </a:lstStyle>
          <a:p>
            <a:fld id="{CA245AD5-DAED-47C9-B121-00FD7C66935F}" type="datetime1">
              <a:rPr lang="en-US" smtClean="0"/>
              <a:t>3/3/2015</a:t>
            </a:fld>
            <a:endParaRPr lang="en-GB" dirty="0"/>
          </a:p>
        </p:txBody>
      </p:sp>
      <p:sp>
        <p:nvSpPr>
          <p:cNvPr id="6" name="Footer Placeholder 5"/>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7" name="Slide Number Placeholder 6"/>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Arial" pitchFamily="34" charset="0"/>
                <a:cs typeface="Arial" pitchFamily="34" charset="0"/>
              </a:defRPr>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z="1000">
                <a:latin typeface="Arial" pitchFamily="34" charset="0"/>
                <a:cs typeface="Arial" pitchFamily="34" charset="0"/>
              </a:defRPr>
            </a:lvl1pPr>
          </a:lstStyle>
          <a:p>
            <a:fld id="{BE4B70B5-DC2C-4A47-9E40-A5F945B45C31}" type="datetime1">
              <a:rPr lang="en-US" smtClean="0"/>
              <a:t>3/3/2015</a:t>
            </a:fld>
            <a:endParaRPr lang="en-GB" dirty="0"/>
          </a:p>
        </p:txBody>
      </p:sp>
      <p:sp>
        <p:nvSpPr>
          <p:cNvPr id="6" name="Footer Placeholder 5"/>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7" name="Slide Number Placeholder 6"/>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6516216" y="6381328"/>
            <a:ext cx="2133600" cy="340147"/>
          </a:xfrm>
          <a:prstGeom prst="rect">
            <a:avLst/>
          </a:prstGeom>
        </p:spPr>
        <p:txBody>
          <a:bodyPr vert="horz" lIns="91440" tIns="45720" rIns="91440" bIns="45720" rtlCol="0" anchor="ctr"/>
          <a:lstStyle>
            <a:lvl1pPr algn="l">
              <a:defRPr sz="1200">
                <a:solidFill>
                  <a:schemeClr val="tx1">
                    <a:tint val="75000"/>
                  </a:schemeClr>
                </a:solidFill>
              </a:defRPr>
            </a:lvl1pPr>
          </a:lstStyle>
          <a:p>
            <a:fld id="{CED578AC-C99B-4C88-9D85-11337D61C434}" type="datetime1">
              <a:rPr lang="en-US" smtClean="0"/>
              <a:t>3/3/2015</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67544" y="638132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6B74C9-1984-4309-B629-64A9E2680539}"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3600" b="1" kern="1200">
          <a:solidFill>
            <a:srgbClr val="4283C4"/>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School Budget 2015/16</a:t>
            </a:r>
            <a:endParaRPr lang="en-GB" dirty="0"/>
          </a:p>
        </p:txBody>
      </p:sp>
      <p:sp>
        <p:nvSpPr>
          <p:cNvPr id="3" name="Subtitle 2"/>
          <p:cNvSpPr>
            <a:spLocks noGrp="1"/>
          </p:cNvSpPr>
          <p:nvPr>
            <p:ph type="subTitle" idx="1"/>
          </p:nvPr>
        </p:nvSpPr>
        <p:spPr/>
        <p:txBody>
          <a:bodyPr>
            <a:normAutofit fontScale="70000" lnSpcReduction="20000"/>
          </a:bodyPr>
          <a:lstStyle/>
          <a:p>
            <a:endParaRPr lang="en-GB" dirty="0" smtClean="0"/>
          </a:p>
          <a:p>
            <a:r>
              <a:rPr lang="en-GB" dirty="0" smtClean="0"/>
              <a:t>Ian Hamilton - School Budgets and PVI Manager</a:t>
            </a:r>
          </a:p>
          <a:p>
            <a:endParaRPr lang="en-GB" dirty="0" smtClean="0"/>
          </a:p>
          <a:p>
            <a:r>
              <a:rPr lang="en-GB" dirty="0" smtClean="0"/>
              <a:t>Chris Scott – Accountant, Schools &amp; PVI</a:t>
            </a:r>
            <a:endParaRPr lang="en-GB"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1</a:t>
            </a:fld>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Copyright Licenses</a:t>
            </a:r>
            <a:endParaRPr lang="en-GB" dirty="0"/>
          </a:p>
        </p:txBody>
      </p:sp>
      <p:sp>
        <p:nvSpPr>
          <p:cNvPr id="3" name="Content Placeholder 2"/>
          <p:cNvSpPr>
            <a:spLocks noGrp="1"/>
          </p:cNvSpPr>
          <p:nvPr>
            <p:ph idx="1"/>
          </p:nvPr>
        </p:nvSpPr>
        <p:spPr/>
        <p:txBody>
          <a:bodyPr>
            <a:normAutofit/>
          </a:bodyPr>
          <a:lstStyle/>
          <a:p>
            <a:pPr lvl="0" fontAlgn="base" hangingPunct="0"/>
            <a:r>
              <a:rPr lang="en-GB" sz="1600" dirty="0"/>
              <a:t>Copyright Licensing Agency (CLA);</a:t>
            </a:r>
          </a:p>
          <a:p>
            <a:pPr lvl="0" fontAlgn="base" hangingPunct="0"/>
            <a:r>
              <a:rPr lang="en-GB" sz="1600" dirty="0"/>
              <a:t>Education Recording Agency (ERA);</a:t>
            </a:r>
          </a:p>
          <a:p>
            <a:pPr lvl="0" fontAlgn="base" hangingPunct="0"/>
            <a:r>
              <a:rPr lang="en-GB" sz="1600" dirty="0" err="1"/>
              <a:t>Filmbank</a:t>
            </a:r>
            <a:r>
              <a:rPr lang="en-GB" sz="1600" dirty="0"/>
              <a:t> Distributors Ltd. (for the PVSL);</a:t>
            </a:r>
          </a:p>
          <a:p>
            <a:pPr lvl="0" fontAlgn="base" hangingPunct="0"/>
            <a:r>
              <a:rPr lang="en-GB" sz="1600" dirty="0"/>
              <a:t>Motion Picture Licensing Company (MPLC);</a:t>
            </a:r>
          </a:p>
          <a:p>
            <a:pPr lvl="0" fontAlgn="base" hangingPunct="0"/>
            <a:r>
              <a:rPr lang="en-GB" sz="1600" dirty="0"/>
              <a:t>Newspaper Licensing Authority (NLA);</a:t>
            </a:r>
          </a:p>
          <a:p>
            <a:pPr lvl="0" fontAlgn="base" hangingPunct="0"/>
            <a:r>
              <a:rPr lang="en-GB" sz="1600" dirty="0"/>
              <a:t>Schools Printed Music Licence (SPML);</a:t>
            </a:r>
          </a:p>
          <a:p>
            <a:pPr lvl="0" fontAlgn="base" hangingPunct="0"/>
            <a:r>
              <a:rPr lang="en-GB" sz="1600" dirty="0"/>
              <a:t>Christian Copyright Licensing International (CCLI) (</a:t>
            </a:r>
            <a:r>
              <a:rPr lang="en-GB" sz="1600" b="1" dirty="0"/>
              <a:t>new</a:t>
            </a:r>
            <a:r>
              <a:rPr lang="en-GB" sz="1600" dirty="0"/>
              <a:t>); </a:t>
            </a:r>
          </a:p>
          <a:p>
            <a:pPr lvl="0" fontAlgn="base" hangingPunct="0"/>
            <a:r>
              <a:rPr lang="en-GB" sz="1600" dirty="0"/>
              <a:t>Mechanical Copyright Protection Society (MCPS) (</a:t>
            </a:r>
            <a:r>
              <a:rPr lang="en-GB" sz="1600" b="1" dirty="0"/>
              <a:t>new</a:t>
            </a:r>
            <a:r>
              <a:rPr lang="en-GB" sz="1600" dirty="0"/>
              <a:t>);</a:t>
            </a:r>
          </a:p>
          <a:p>
            <a:pPr lvl="0" fontAlgn="base" hangingPunct="0"/>
            <a:r>
              <a:rPr lang="en-GB" sz="1600" dirty="0"/>
              <a:t>Performing Rights Society (PRS) (</a:t>
            </a:r>
            <a:r>
              <a:rPr lang="en-GB" sz="1600" b="1" dirty="0"/>
              <a:t>new</a:t>
            </a:r>
            <a:r>
              <a:rPr lang="en-GB" sz="1600" dirty="0"/>
              <a:t>).</a:t>
            </a:r>
          </a:p>
          <a:p>
            <a:pPr lvl="0" fontAlgn="base" hangingPunct="0"/>
            <a:r>
              <a:rPr lang="en-GB" sz="1600" dirty="0"/>
              <a:t>Phonographic Performance Limited (PPL) (</a:t>
            </a:r>
            <a:r>
              <a:rPr lang="en-GB" sz="1600" b="1" dirty="0"/>
              <a:t>new</a:t>
            </a:r>
            <a:r>
              <a:rPr lang="en-GB" sz="1600" dirty="0"/>
              <a:t>).</a:t>
            </a:r>
          </a:p>
          <a:p>
            <a:pPr marL="0" indent="0">
              <a:buNone/>
            </a:pPr>
            <a:endParaRPr lang="en-GB" sz="1600" dirty="0"/>
          </a:p>
          <a:p>
            <a:pPr marL="0" indent="0">
              <a:buNone/>
            </a:pPr>
            <a:r>
              <a:rPr lang="en-GB" sz="1600" dirty="0" smtClean="0"/>
              <a:t>This continues the recent DFE policy to purchase increasing numbers of licenses centrally</a:t>
            </a:r>
          </a:p>
          <a:p>
            <a:pPr marL="0" indent="0">
              <a:buNone/>
            </a:pPr>
            <a:endParaRPr lang="en-GB" sz="1600" dirty="0" smtClean="0"/>
          </a:p>
          <a:p>
            <a:pPr marL="0" indent="0">
              <a:buNone/>
            </a:pPr>
            <a:r>
              <a:rPr lang="en-GB" sz="1600" dirty="0" smtClean="0"/>
              <a:t>A cost of £400k has been top sliced from the Kent DSG</a:t>
            </a:r>
          </a:p>
        </p:txBody>
      </p:sp>
      <p:sp>
        <p:nvSpPr>
          <p:cNvPr id="4" name="Slide Number Placeholder 3"/>
          <p:cNvSpPr>
            <a:spLocks noGrp="1"/>
          </p:cNvSpPr>
          <p:nvPr>
            <p:ph type="sldNum" sz="quarter" idx="12"/>
          </p:nvPr>
        </p:nvSpPr>
        <p:spPr/>
        <p:txBody>
          <a:bodyPr/>
          <a:lstStyle/>
          <a:p>
            <a:fld id="{C06B74C9-1984-4309-B629-64A9E2680539}" type="slidenum">
              <a:rPr lang="en-GB" smtClean="0"/>
              <a:pPr/>
              <a:t>10</a:t>
            </a:fld>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Growth Policy</a:t>
            </a:r>
            <a:endParaRPr lang="en-GB" dirty="0"/>
          </a:p>
        </p:txBody>
      </p:sp>
      <p:sp>
        <p:nvSpPr>
          <p:cNvPr id="3" name="Content Placeholder 2"/>
          <p:cNvSpPr>
            <a:spLocks noGrp="1"/>
          </p:cNvSpPr>
          <p:nvPr>
            <p:ph idx="1"/>
          </p:nvPr>
        </p:nvSpPr>
        <p:spPr/>
        <p:txBody>
          <a:bodyPr/>
          <a:lstStyle/>
          <a:p>
            <a:r>
              <a:rPr lang="en-GB" dirty="0" smtClean="0"/>
              <a:t>Two strands</a:t>
            </a:r>
          </a:p>
          <a:p>
            <a:pPr lvl="1"/>
            <a:r>
              <a:rPr lang="en-GB" dirty="0" smtClean="0"/>
              <a:t>Reorganisation Funding</a:t>
            </a:r>
          </a:p>
          <a:p>
            <a:pPr lvl="1"/>
            <a:r>
              <a:rPr lang="en-GB" dirty="0" smtClean="0"/>
              <a:t>Rising Roll Funding</a:t>
            </a:r>
          </a:p>
          <a:p>
            <a:pPr lvl="1"/>
            <a:r>
              <a:rPr lang="en-GB" dirty="0" smtClean="0"/>
              <a:t>Relates to increase in pupils in September who are not included in the budget allocation</a:t>
            </a:r>
          </a:p>
          <a:p>
            <a:r>
              <a:rPr lang="en-GB" dirty="0" smtClean="0"/>
              <a:t>Reorganisation </a:t>
            </a:r>
          </a:p>
          <a:p>
            <a:pPr lvl="1"/>
            <a:r>
              <a:rPr lang="en-GB" dirty="0" smtClean="0"/>
              <a:t>must be basic need (increase to PAN agreed with KCC)</a:t>
            </a:r>
          </a:p>
          <a:p>
            <a:pPr lvl="1"/>
            <a:r>
              <a:rPr lang="en-GB" dirty="0" smtClean="0"/>
              <a:t>No change in 2015/16</a:t>
            </a:r>
          </a:p>
          <a:p>
            <a:pPr lvl="1"/>
            <a:r>
              <a:rPr lang="en-GB" dirty="0" smtClean="0"/>
              <a:t>Emails sent to relevant schools by 6</a:t>
            </a:r>
            <a:r>
              <a:rPr lang="en-GB" baseline="30000" dirty="0" smtClean="0"/>
              <a:t>th</a:t>
            </a:r>
            <a:r>
              <a:rPr lang="en-GB" dirty="0" smtClean="0"/>
              <a:t> March</a:t>
            </a:r>
            <a:endParaRPr lang="en-GB"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11</a:t>
            </a:fld>
            <a:endParaRPr lang="en-GB" dirty="0"/>
          </a:p>
        </p:txBody>
      </p:sp>
    </p:spTree>
    <p:extLst>
      <p:ext uri="{BB962C8B-B14F-4D97-AF65-F5344CB8AC3E}">
        <p14:creationId xmlns:p14="http://schemas.microsoft.com/office/powerpoint/2010/main" val="4050924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Rising Roll Funding</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This can no longer be provided to all schools, only basic need schools</a:t>
            </a:r>
          </a:p>
          <a:p>
            <a:pPr marL="0" indent="0">
              <a:buNone/>
            </a:pPr>
            <a:endParaRPr lang="en-GB" dirty="0" smtClean="0"/>
          </a:p>
          <a:p>
            <a:r>
              <a:rPr lang="en-GB" dirty="0" smtClean="0"/>
              <a:t>It will now be provided to schools who have agreed with KCC to increase their PAN from the end of the reorganisation funding period until the new PAN applies to all year groups usually 4 years in a primary school</a:t>
            </a:r>
          </a:p>
          <a:p>
            <a:pPr marL="0" indent="0">
              <a:buNone/>
            </a:pPr>
            <a:endParaRPr lang="en-GB" dirty="0" smtClean="0"/>
          </a:p>
          <a:p>
            <a:r>
              <a:rPr lang="en-GB" dirty="0" smtClean="0"/>
              <a:t>7/12 </a:t>
            </a:r>
            <a:r>
              <a:rPr lang="en-GB" dirty="0" smtClean="0"/>
              <a:t>of the AWPU rate will apply to year R pupils in excess of the old PAN</a:t>
            </a:r>
          </a:p>
          <a:p>
            <a:pPr marL="0" indent="0">
              <a:buNone/>
            </a:pPr>
            <a:endParaRPr lang="en-GB" dirty="0" smtClean="0"/>
          </a:p>
          <a:p>
            <a:r>
              <a:rPr lang="en-GB" dirty="0" smtClean="0"/>
              <a:t>Exact arrangements may vary if not a primary school</a:t>
            </a:r>
          </a:p>
          <a:p>
            <a:pPr marL="0" indent="0">
              <a:buNone/>
            </a:pPr>
            <a:endParaRPr lang="en-GB" dirty="0" smtClean="0"/>
          </a:p>
          <a:p>
            <a:r>
              <a:rPr lang="en-GB" dirty="0" smtClean="0"/>
              <a:t>The budget templates identify years in which your school qualifies</a:t>
            </a:r>
          </a:p>
        </p:txBody>
      </p:sp>
      <p:sp>
        <p:nvSpPr>
          <p:cNvPr id="4" name="Slide Number Placeholder 3"/>
          <p:cNvSpPr>
            <a:spLocks noGrp="1"/>
          </p:cNvSpPr>
          <p:nvPr>
            <p:ph type="sldNum" sz="quarter" idx="12"/>
          </p:nvPr>
        </p:nvSpPr>
        <p:spPr/>
        <p:txBody>
          <a:bodyPr/>
          <a:lstStyle/>
          <a:p>
            <a:fld id="{C06B74C9-1984-4309-B629-64A9E2680539}" type="slidenum">
              <a:rPr lang="en-GB" smtClean="0"/>
              <a:pPr/>
              <a:t>12</a:t>
            </a:fld>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High Needs Funding</a:t>
            </a:r>
            <a:endParaRPr lang="en-GB" dirty="0"/>
          </a:p>
        </p:txBody>
      </p:sp>
      <p:sp>
        <p:nvSpPr>
          <p:cNvPr id="3" name="Content Placeholder 2"/>
          <p:cNvSpPr>
            <a:spLocks noGrp="1"/>
          </p:cNvSpPr>
          <p:nvPr>
            <p:ph idx="1"/>
          </p:nvPr>
        </p:nvSpPr>
        <p:spPr/>
        <p:txBody>
          <a:bodyPr>
            <a:normAutofit/>
          </a:bodyPr>
          <a:lstStyle/>
          <a:p>
            <a:r>
              <a:rPr lang="en-GB" sz="2800" dirty="0" smtClean="0"/>
              <a:t>Significant changes were consulted upon late last year</a:t>
            </a:r>
          </a:p>
          <a:p>
            <a:endParaRPr lang="en-GB" sz="2800" dirty="0"/>
          </a:p>
          <a:p>
            <a:r>
              <a:rPr lang="en-GB" sz="2800" dirty="0" smtClean="0"/>
              <a:t>Final decision was communicated in E-bulletin as well as at SENCO updates</a:t>
            </a:r>
          </a:p>
          <a:p>
            <a:endParaRPr lang="en-GB" sz="2800" dirty="0"/>
          </a:p>
          <a:p>
            <a:r>
              <a:rPr lang="en-GB" sz="2800" dirty="0" smtClean="0"/>
              <a:t>Schools should be aware of the issue</a:t>
            </a:r>
          </a:p>
        </p:txBody>
      </p:sp>
      <p:sp>
        <p:nvSpPr>
          <p:cNvPr id="4" name="Slide Number Placeholder 3"/>
          <p:cNvSpPr>
            <a:spLocks noGrp="1"/>
          </p:cNvSpPr>
          <p:nvPr>
            <p:ph type="sldNum" sz="quarter" idx="12"/>
          </p:nvPr>
        </p:nvSpPr>
        <p:spPr/>
        <p:txBody>
          <a:bodyPr/>
          <a:lstStyle/>
          <a:p>
            <a:fld id="{C06B74C9-1984-4309-B629-64A9E2680539}" type="slidenum">
              <a:rPr lang="en-GB" smtClean="0"/>
              <a:pPr/>
              <a:t>13</a:t>
            </a:fld>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High Needs </a:t>
            </a:r>
            <a:r>
              <a:rPr lang="en-GB" dirty="0" smtClean="0"/>
              <a:t>Funding</a:t>
            </a:r>
            <a:endParaRPr lang="en-GB" dirty="0"/>
          </a:p>
        </p:txBody>
      </p:sp>
      <p:sp>
        <p:nvSpPr>
          <p:cNvPr id="3" name="Content Placeholder 2"/>
          <p:cNvSpPr>
            <a:spLocks noGrp="1"/>
          </p:cNvSpPr>
          <p:nvPr>
            <p:ph idx="1"/>
          </p:nvPr>
        </p:nvSpPr>
        <p:spPr/>
        <p:txBody>
          <a:bodyPr>
            <a:normAutofit/>
          </a:bodyPr>
          <a:lstStyle/>
          <a:p>
            <a:r>
              <a:rPr lang="en-GB" sz="2400" dirty="0" smtClean="0"/>
              <a:t>In 2015/16 the threshold for high needs funding in a mainstream placement will no longer be a statement for at least 25 hours</a:t>
            </a:r>
          </a:p>
          <a:p>
            <a:pPr marL="0" indent="0">
              <a:buNone/>
            </a:pPr>
            <a:endParaRPr lang="en-GB" sz="2400" dirty="0" smtClean="0"/>
          </a:p>
          <a:p>
            <a:r>
              <a:rPr lang="en-GB" sz="2400" dirty="0" smtClean="0"/>
              <a:t>The new threshold will be a monetary value</a:t>
            </a:r>
          </a:p>
          <a:p>
            <a:pPr lvl="1"/>
            <a:r>
              <a:rPr lang="en-GB" sz="2100" dirty="0" smtClean="0"/>
              <a:t>Additional need above general provision must be at least £6,000</a:t>
            </a:r>
          </a:p>
          <a:p>
            <a:pPr marL="0" indent="0">
              <a:buNone/>
            </a:pPr>
            <a:endParaRPr lang="en-GB" sz="2400" dirty="0" smtClean="0"/>
          </a:p>
          <a:p>
            <a:r>
              <a:rPr lang="en-GB" sz="2400" dirty="0" smtClean="0"/>
              <a:t>This change means that Kent will now be fully compliant with the school funding regulations</a:t>
            </a:r>
          </a:p>
        </p:txBody>
      </p:sp>
      <p:sp>
        <p:nvSpPr>
          <p:cNvPr id="4" name="Slide Number Placeholder 3"/>
          <p:cNvSpPr>
            <a:spLocks noGrp="1"/>
          </p:cNvSpPr>
          <p:nvPr>
            <p:ph type="sldNum" sz="quarter" idx="12"/>
          </p:nvPr>
        </p:nvSpPr>
        <p:spPr/>
        <p:txBody>
          <a:bodyPr/>
          <a:lstStyle/>
          <a:p>
            <a:fld id="{C06B74C9-1984-4309-B629-64A9E2680539}" type="slidenum">
              <a:rPr lang="en-GB" smtClean="0"/>
              <a:pPr/>
              <a:t>14</a:t>
            </a:fld>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High Needs Funding</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Applications will be made with a new online system that is due to be available from </a:t>
            </a:r>
            <a:r>
              <a:rPr lang="en-GB" dirty="0" smtClean="0"/>
              <a:t>April</a:t>
            </a:r>
          </a:p>
          <a:p>
            <a:pPr lvl="1"/>
            <a:r>
              <a:rPr lang="en-GB" dirty="0" smtClean="0"/>
              <a:t>This system will be run by SEN within KCC and they are expecting users to be head teachers or SENCOs not finance staff</a:t>
            </a:r>
            <a:endParaRPr lang="en-GB" dirty="0" smtClean="0"/>
          </a:p>
          <a:p>
            <a:pPr marL="0" indent="0">
              <a:buNone/>
            </a:pPr>
            <a:endParaRPr lang="en-GB" dirty="0" smtClean="0"/>
          </a:p>
          <a:p>
            <a:r>
              <a:rPr lang="en-GB" dirty="0" smtClean="0"/>
              <a:t>SEN will communicate to head teachers and SENCOs full details of the system</a:t>
            </a:r>
          </a:p>
          <a:p>
            <a:pPr marL="0" indent="0">
              <a:buNone/>
            </a:pPr>
            <a:endParaRPr lang="en-GB" dirty="0" smtClean="0"/>
          </a:p>
          <a:p>
            <a:r>
              <a:rPr lang="en-GB" dirty="0" smtClean="0"/>
              <a:t>It is expected that the new threshold will increase expenditure significantly and this is why the £10m was removed from Factor 6 in the budget</a:t>
            </a:r>
            <a:endParaRPr lang="en-GB"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15</a:t>
            </a:fld>
            <a:endParaRPr lang="en-GB" dirty="0"/>
          </a:p>
        </p:txBody>
      </p:sp>
    </p:spTree>
    <p:extLst>
      <p:ext uri="{BB962C8B-B14F-4D97-AF65-F5344CB8AC3E}">
        <p14:creationId xmlns:p14="http://schemas.microsoft.com/office/powerpoint/2010/main" val="9784704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Transition Arrangements</a:t>
            </a:r>
            <a:endParaRPr lang="en-GB" dirty="0"/>
          </a:p>
        </p:txBody>
      </p:sp>
      <p:sp>
        <p:nvSpPr>
          <p:cNvPr id="3" name="Content Placeholder 2"/>
          <p:cNvSpPr>
            <a:spLocks noGrp="1"/>
          </p:cNvSpPr>
          <p:nvPr>
            <p:ph idx="1"/>
          </p:nvPr>
        </p:nvSpPr>
        <p:spPr/>
        <p:txBody>
          <a:bodyPr>
            <a:normAutofit lnSpcReduction="10000"/>
          </a:bodyPr>
          <a:lstStyle/>
          <a:p>
            <a:r>
              <a:rPr lang="en-GB" dirty="0" smtClean="0"/>
              <a:t>As we transfer funding to the new arrangements three groups of pupils have been identified</a:t>
            </a:r>
          </a:p>
          <a:p>
            <a:pPr marL="0" indent="0">
              <a:buNone/>
            </a:pPr>
            <a:endParaRPr lang="en-GB" dirty="0" smtClean="0"/>
          </a:p>
          <a:p>
            <a:pPr lvl="1"/>
            <a:r>
              <a:rPr lang="en-GB" dirty="0" smtClean="0"/>
              <a:t>Category A are pupils with a statement of 25 hours+ that are already eligible for funding</a:t>
            </a:r>
          </a:p>
          <a:p>
            <a:pPr lvl="1"/>
            <a:r>
              <a:rPr lang="en-GB" dirty="0" smtClean="0"/>
              <a:t>Category B are pupils with a statement of less than 25 hours who are not currently funded but may be with the new threshold</a:t>
            </a:r>
          </a:p>
          <a:p>
            <a:pPr lvl="1"/>
            <a:r>
              <a:rPr lang="en-GB" dirty="0" smtClean="0"/>
              <a:t>Category C are new cases with or without a statement for whom an application has been made with the new process</a:t>
            </a:r>
          </a:p>
        </p:txBody>
      </p:sp>
      <p:sp>
        <p:nvSpPr>
          <p:cNvPr id="4" name="Slide Number Placeholder 3"/>
          <p:cNvSpPr>
            <a:spLocks noGrp="1"/>
          </p:cNvSpPr>
          <p:nvPr>
            <p:ph type="sldNum" sz="quarter" idx="12"/>
          </p:nvPr>
        </p:nvSpPr>
        <p:spPr/>
        <p:txBody>
          <a:bodyPr/>
          <a:lstStyle/>
          <a:p>
            <a:fld id="{C06B74C9-1984-4309-B629-64A9E2680539}" type="slidenum">
              <a:rPr lang="en-GB" smtClean="0"/>
              <a:pPr/>
              <a:t>16</a:t>
            </a:fld>
            <a:endParaRPr lang="en-GB" dirty="0"/>
          </a:p>
        </p:txBody>
      </p:sp>
    </p:spTree>
    <p:extLst>
      <p:ext uri="{BB962C8B-B14F-4D97-AF65-F5344CB8AC3E}">
        <p14:creationId xmlns:p14="http://schemas.microsoft.com/office/powerpoint/2010/main" val="987879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Category A</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Pupils in category A will continue to be funded the same as now until the end of the old term in which their next annual review falls</a:t>
            </a:r>
          </a:p>
          <a:p>
            <a:pPr marL="0" indent="0">
              <a:buNone/>
            </a:pPr>
            <a:endParaRPr lang="en-GB" dirty="0" smtClean="0"/>
          </a:p>
          <a:p>
            <a:r>
              <a:rPr lang="en-GB" dirty="0" smtClean="0"/>
              <a:t>Following the annual review an application for funding under the new system should be made if the threshold is met</a:t>
            </a:r>
          </a:p>
          <a:p>
            <a:pPr marL="0" indent="0">
              <a:buNone/>
            </a:pPr>
            <a:endParaRPr lang="en-GB" dirty="0" smtClean="0"/>
          </a:p>
          <a:p>
            <a:r>
              <a:rPr lang="en-GB" dirty="0" smtClean="0"/>
              <a:t>If successful this new funding will be provided from the start of the term when the previous funding stops</a:t>
            </a:r>
          </a:p>
          <a:p>
            <a:pPr marL="0" indent="0">
              <a:buNone/>
            </a:pPr>
            <a:endParaRPr lang="en-GB" dirty="0" smtClean="0"/>
          </a:p>
          <a:p>
            <a:r>
              <a:rPr lang="en-GB" dirty="0" smtClean="0"/>
              <a:t>If no successful application is made then funding will cease</a:t>
            </a:r>
            <a:endParaRPr lang="en-GB"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17</a:t>
            </a:fld>
            <a:endParaRPr lang="en-GB" dirty="0"/>
          </a:p>
        </p:txBody>
      </p:sp>
    </p:spTree>
    <p:extLst>
      <p:ext uri="{BB962C8B-B14F-4D97-AF65-F5344CB8AC3E}">
        <p14:creationId xmlns:p14="http://schemas.microsoft.com/office/powerpoint/2010/main" val="31499665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Category B</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Category B pupils will have a rate calculated on a pro rata basis from the category A rate</a:t>
            </a:r>
          </a:p>
          <a:p>
            <a:pPr marL="0" indent="0">
              <a:buNone/>
            </a:pPr>
            <a:endParaRPr lang="en-GB" dirty="0" smtClean="0"/>
          </a:p>
          <a:p>
            <a:r>
              <a:rPr lang="en-GB" dirty="0" smtClean="0"/>
              <a:t>The budget template will show the rate for the combination of need type and hours</a:t>
            </a:r>
          </a:p>
          <a:p>
            <a:pPr marL="0" indent="0">
              <a:buNone/>
            </a:pPr>
            <a:endParaRPr lang="en-GB" dirty="0" smtClean="0"/>
          </a:p>
          <a:p>
            <a:r>
              <a:rPr lang="en-GB" dirty="0" smtClean="0"/>
              <a:t>If a statement only includes a small number of hours then the rate may be £0</a:t>
            </a:r>
          </a:p>
          <a:p>
            <a:pPr marL="0" indent="0">
              <a:buNone/>
            </a:pPr>
            <a:endParaRPr lang="en-GB" dirty="0" smtClean="0"/>
          </a:p>
          <a:p>
            <a:r>
              <a:rPr lang="en-GB" dirty="0" smtClean="0"/>
              <a:t>Apart from having a unique rate, category B pupils will migrate onto the new arrangements in the same way as category A pupils</a:t>
            </a:r>
            <a:endParaRPr lang="en-GB"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18</a:t>
            </a:fld>
            <a:endParaRPr lang="en-GB" dirty="0"/>
          </a:p>
        </p:txBody>
      </p:sp>
    </p:spTree>
    <p:extLst>
      <p:ext uri="{BB962C8B-B14F-4D97-AF65-F5344CB8AC3E}">
        <p14:creationId xmlns:p14="http://schemas.microsoft.com/office/powerpoint/2010/main" val="3327110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Category C</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Category C pupils will be all new cases</a:t>
            </a:r>
          </a:p>
          <a:p>
            <a:pPr marL="0" indent="0">
              <a:buNone/>
            </a:pPr>
            <a:endParaRPr lang="en-GB" dirty="0" smtClean="0"/>
          </a:p>
          <a:p>
            <a:r>
              <a:rPr lang="en-GB" dirty="0" smtClean="0"/>
              <a:t>They may or may not have been eligible under the old funding arrangements and may or may not have a statement</a:t>
            </a:r>
          </a:p>
          <a:p>
            <a:pPr marL="0" indent="0">
              <a:buNone/>
            </a:pPr>
            <a:endParaRPr lang="en-GB" dirty="0" smtClean="0"/>
          </a:p>
          <a:p>
            <a:r>
              <a:rPr lang="en-GB" dirty="0" smtClean="0"/>
              <a:t>It will be possible to apply for funding under the new arrangements for these pupils from April</a:t>
            </a:r>
          </a:p>
          <a:p>
            <a:pPr marL="0" indent="0">
              <a:buNone/>
            </a:pPr>
            <a:endParaRPr lang="en-GB" dirty="0" smtClean="0"/>
          </a:p>
          <a:p>
            <a:r>
              <a:rPr lang="en-GB" dirty="0" smtClean="0"/>
              <a:t>Each pupil will have their own unique rate</a:t>
            </a:r>
          </a:p>
          <a:p>
            <a:pPr marL="0" indent="0">
              <a:buNone/>
            </a:pPr>
            <a:endParaRPr lang="en-GB" dirty="0" smtClean="0"/>
          </a:p>
          <a:p>
            <a:r>
              <a:rPr lang="en-GB" dirty="0" smtClean="0"/>
              <a:t>Funding under category C could start as soon as April depending on the timing and success of an application</a:t>
            </a:r>
          </a:p>
          <a:p>
            <a:endParaRPr lang="en-GB"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19</a:t>
            </a:fld>
            <a:endParaRPr lang="en-GB" dirty="0"/>
          </a:p>
        </p:txBody>
      </p:sp>
    </p:spTree>
    <p:extLst>
      <p:ext uri="{BB962C8B-B14F-4D97-AF65-F5344CB8AC3E}">
        <p14:creationId xmlns:p14="http://schemas.microsoft.com/office/powerpoint/2010/main" val="1610721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Overview 2015-16</a:t>
            </a:r>
            <a:endParaRPr lang="en-GB" dirty="0"/>
          </a:p>
        </p:txBody>
      </p:sp>
      <p:sp>
        <p:nvSpPr>
          <p:cNvPr id="3" name="Content Placeholder 2"/>
          <p:cNvSpPr>
            <a:spLocks noGrp="1"/>
          </p:cNvSpPr>
          <p:nvPr>
            <p:ph idx="1"/>
          </p:nvPr>
        </p:nvSpPr>
        <p:spPr/>
        <p:txBody>
          <a:bodyPr>
            <a:normAutofit fontScale="92500" lnSpcReduction="10000"/>
          </a:bodyPr>
          <a:lstStyle/>
          <a:p>
            <a:r>
              <a:rPr lang="en-GB" sz="2400" dirty="0" smtClean="0"/>
              <a:t>Flat cash DSG settlement for 5</a:t>
            </a:r>
            <a:r>
              <a:rPr lang="en-GB" sz="2400" baseline="30000" dirty="0" smtClean="0"/>
              <a:t>th</a:t>
            </a:r>
            <a:r>
              <a:rPr lang="en-GB" sz="2400" dirty="0" smtClean="0"/>
              <a:t> year</a:t>
            </a:r>
          </a:p>
          <a:p>
            <a:pPr marL="0" indent="0">
              <a:buNone/>
            </a:pPr>
            <a:endParaRPr lang="en-GB" sz="2400" dirty="0" smtClean="0"/>
          </a:p>
          <a:p>
            <a:r>
              <a:rPr lang="en-GB" sz="2400" dirty="0" smtClean="0"/>
              <a:t>No funding for Inflationary pressures but have found some headroom in the Dedicated Schools Grant</a:t>
            </a:r>
          </a:p>
          <a:p>
            <a:endParaRPr lang="en-GB" sz="2400" dirty="0" smtClean="0"/>
          </a:p>
          <a:p>
            <a:r>
              <a:rPr lang="en-GB" sz="2400" dirty="0" smtClean="0"/>
              <a:t>MFG still at -1.5%</a:t>
            </a:r>
          </a:p>
          <a:p>
            <a:endParaRPr lang="en-GB" sz="2400" dirty="0" smtClean="0"/>
          </a:p>
          <a:p>
            <a:r>
              <a:rPr lang="en-GB" sz="2400" dirty="0" smtClean="0"/>
              <a:t>Significant changes to funding high needs in mainstream schools</a:t>
            </a:r>
          </a:p>
          <a:p>
            <a:pPr marL="0" indent="0">
              <a:buNone/>
            </a:pPr>
            <a:endParaRPr lang="en-GB" sz="2400" dirty="0" smtClean="0"/>
          </a:p>
          <a:p>
            <a:r>
              <a:rPr lang="en-GB" sz="2400" dirty="0" smtClean="0"/>
              <a:t>Access to rising roll has been restricted to comply with school funding regulations </a:t>
            </a:r>
          </a:p>
        </p:txBody>
      </p:sp>
      <p:sp>
        <p:nvSpPr>
          <p:cNvPr id="4" name="Slide Number Placeholder 3"/>
          <p:cNvSpPr>
            <a:spLocks noGrp="1"/>
          </p:cNvSpPr>
          <p:nvPr>
            <p:ph type="sldNum" sz="quarter" idx="12"/>
          </p:nvPr>
        </p:nvSpPr>
        <p:spPr/>
        <p:txBody>
          <a:bodyPr/>
          <a:lstStyle/>
          <a:p>
            <a:fld id="{C06B74C9-1984-4309-B629-64A9E2680539}" type="slidenum">
              <a:rPr lang="en-GB" smtClean="0"/>
              <a:pPr/>
              <a:t>2</a:t>
            </a:fld>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Specially Resourced Provision (units) </a:t>
            </a:r>
            <a:endParaRPr lang="en-GB" dirty="0"/>
          </a:p>
        </p:txBody>
      </p:sp>
      <p:sp>
        <p:nvSpPr>
          <p:cNvPr id="3" name="Content Placeholder 2"/>
          <p:cNvSpPr>
            <a:spLocks noGrp="1"/>
          </p:cNvSpPr>
          <p:nvPr>
            <p:ph idx="1"/>
          </p:nvPr>
        </p:nvSpPr>
        <p:spPr/>
        <p:txBody>
          <a:bodyPr>
            <a:normAutofit lnSpcReduction="10000"/>
          </a:bodyPr>
          <a:lstStyle/>
          <a:p>
            <a:r>
              <a:rPr lang="en-GB" dirty="0" smtClean="0"/>
              <a:t>There is a minor change to the calculation, adjustments to be made between actual numbers October 2014 and place numbers by means of a lump sum</a:t>
            </a:r>
          </a:p>
          <a:p>
            <a:pPr marL="0" indent="0">
              <a:buNone/>
            </a:pPr>
            <a:endParaRPr lang="en-GB" dirty="0" smtClean="0"/>
          </a:p>
          <a:p>
            <a:r>
              <a:rPr lang="en-GB" dirty="0" smtClean="0"/>
              <a:t>Funding templates are provided as usual as is an explanation of how the rate has been calculated</a:t>
            </a:r>
          </a:p>
          <a:p>
            <a:pPr marL="0" indent="0">
              <a:buNone/>
            </a:pPr>
            <a:endParaRPr lang="en-GB" dirty="0" smtClean="0"/>
          </a:p>
          <a:p>
            <a:r>
              <a:rPr lang="en-GB" dirty="0" smtClean="0"/>
              <a:t>The place numbers agreed with KCC will be used as shown in the rate calculation</a:t>
            </a:r>
            <a:endParaRPr lang="en-GB"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20</a:t>
            </a:fld>
            <a:endParaRPr lang="en-GB" dirty="0"/>
          </a:p>
        </p:txBody>
      </p:sp>
    </p:spTree>
    <p:extLst>
      <p:ext uri="{BB962C8B-B14F-4D97-AF65-F5344CB8AC3E}">
        <p14:creationId xmlns:p14="http://schemas.microsoft.com/office/powerpoint/2010/main" val="3428024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Pupil Premium</a:t>
            </a:r>
            <a:endParaRPr lang="en-GB" dirty="0"/>
          </a:p>
        </p:txBody>
      </p:sp>
      <p:sp>
        <p:nvSpPr>
          <p:cNvPr id="3" name="Content Placeholder 2"/>
          <p:cNvSpPr>
            <a:spLocks noGrp="1"/>
          </p:cNvSpPr>
          <p:nvPr>
            <p:ph idx="1"/>
          </p:nvPr>
        </p:nvSpPr>
        <p:spPr>
          <a:xfrm>
            <a:off x="323528" y="1340768"/>
            <a:ext cx="8363272" cy="4785395"/>
          </a:xfrm>
        </p:spPr>
        <p:txBody>
          <a:bodyPr>
            <a:normAutofit fontScale="85000" lnSpcReduction="20000"/>
          </a:bodyPr>
          <a:lstStyle/>
          <a:p>
            <a:r>
              <a:rPr lang="en-GB" sz="2400" dirty="0" smtClean="0"/>
              <a:t>Only change in rate is for primary Ever 6 which changes from £1,300 to £1,320 other rates stay the </a:t>
            </a:r>
            <a:r>
              <a:rPr lang="en-GB" sz="2400" dirty="0" smtClean="0"/>
              <a:t>same</a:t>
            </a:r>
          </a:p>
          <a:p>
            <a:endParaRPr lang="en-GB" sz="2400" dirty="0"/>
          </a:p>
          <a:p>
            <a:r>
              <a:rPr lang="en-GB" sz="2400" dirty="0" smtClean="0"/>
              <a:t>New early years rate of 53p an hour for qualifying pupils</a:t>
            </a:r>
            <a:endParaRPr lang="en-GB" sz="2400" dirty="0" smtClean="0"/>
          </a:p>
          <a:p>
            <a:pPr marL="0" indent="0">
              <a:buNone/>
            </a:pPr>
            <a:endParaRPr lang="en-GB" sz="2400" dirty="0" smtClean="0"/>
          </a:p>
          <a:p>
            <a:r>
              <a:rPr lang="en-GB" sz="2400" dirty="0" smtClean="0"/>
              <a:t>Only change to counting rules is for Post-LAC premium which now includes children who left care before December 2005 other eligibility criteria stay the same</a:t>
            </a:r>
          </a:p>
          <a:p>
            <a:pPr marL="0" indent="0">
              <a:buNone/>
            </a:pPr>
            <a:endParaRPr lang="en-GB" sz="2400" dirty="0" smtClean="0"/>
          </a:p>
          <a:p>
            <a:r>
              <a:rPr lang="en-GB" sz="2400" dirty="0" smtClean="0"/>
              <a:t>As previously we will fund schools using an estimate of eligible pupils which will be adjusted later for Ever6 and service premium</a:t>
            </a:r>
          </a:p>
          <a:p>
            <a:pPr marL="0" indent="0">
              <a:buNone/>
            </a:pPr>
            <a:endParaRPr lang="en-GB" sz="2400" dirty="0" smtClean="0"/>
          </a:p>
          <a:p>
            <a:r>
              <a:rPr lang="en-GB" sz="2400" dirty="0" smtClean="0"/>
              <a:t>Schools should plan their budget using local pupil data not our estimate</a:t>
            </a:r>
          </a:p>
          <a:p>
            <a:pPr marL="0" indent="0">
              <a:buNone/>
            </a:pPr>
            <a:endParaRPr lang="en-GB" sz="2400" dirty="0" smtClean="0"/>
          </a:p>
          <a:p>
            <a:r>
              <a:rPr lang="en-GB" sz="2400" dirty="0" smtClean="0"/>
              <a:t>Children in care (</a:t>
            </a:r>
            <a:r>
              <a:rPr lang="en-GB" sz="2400" dirty="0" err="1" smtClean="0"/>
              <a:t>CiC</a:t>
            </a:r>
            <a:r>
              <a:rPr lang="en-GB" sz="2400" dirty="0" smtClean="0"/>
              <a:t>) new rate for early years £300</a:t>
            </a:r>
            <a:endParaRPr lang="en-GB" sz="2000" dirty="0"/>
          </a:p>
          <a:p>
            <a:pPr marL="0" indent="0">
              <a:buNone/>
            </a:pPr>
            <a:endParaRPr lang="en-GB" sz="2000" dirty="0" smtClean="0"/>
          </a:p>
          <a:p>
            <a:endParaRPr lang="en-GB" sz="2200" dirty="0" smtClean="0"/>
          </a:p>
        </p:txBody>
      </p:sp>
      <p:sp>
        <p:nvSpPr>
          <p:cNvPr id="4" name="Slide Number Placeholder 3"/>
          <p:cNvSpPr>
            <a:spLocks noGrp="1"/>
          </p:cNvSpPr>
          <p:nvPr>
            <p:ph type="sldNum" sz="quarter" idx="12"/>
          </p:nvPr>
        </p:nvSpPr>
        <p:spPr/>
        <p:txBody>
          <a:bodyPr/>
          <a:lstStyle/>
          <a:p>
            <a:fld id="{C06B74C9-1984-4309-B629-64A9E2680539}" type="slidenum">
              <a:rPr lang="en-GB" smtClean="0"/>
              <a:pPr/>
              <a:t>21</a:t>
            </a:fld>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Free School Meals for Infant Aged pupils</a:t>
            </a:r>
            <a:endParaRPr lang="en-GB" dirty="0"/>
          </a:p>
        </p:txBody>
      </p:sp>
      <p:sp>
        <p:nvSpPr>
          <p:cNvPr id="3" name="Content Placeholder 2"/>
          <p:cNvSpPr>
            <a:spLocks noGrp="1"/>
          </p:cNvSpPr>
          <p:nvPr>
            <p:ph idx="1"/>
          </p:nvPr>
        </p:nvSpPr>
        <p:spPr/>
        <p:txBody>
          <a:bodyPr>
            <a:normAutofit fontScale="92500" lnSpcReduction="20000"/>
          </a:bodyPr>
          <a:lstStyle/>
          <a:p>
            <a:r>
              <a:rPr lang="en-GB" sz="2400" dirty="0" smtClean="0"/>
              <a:t>The method of calculation for the period to August 2015 is now known</a:t>
            </a:r>
          </a:p>
          <a:p>
            <a:pPr lvl="1"/>
            <a:r>
              <a:rPr lang="en-GB" sz="2100" dirty="0" smtClean="0"/>
              <a:t>87% January 2014 census not already FSM (7/12)</a:t>
            </a:r>
          </a:p>
          <a:p>
            <a:pPr lvl="1"/>
            <a:r>
              <a:rPr lang="en-GB" sz="2100" dirty="0" smtClean="0"/>
              <a:t>Average October 2014 and January 2015 census years 1 &amp; 2</a:t>
            </a:r>
          </a:p>
          <a:p>
            <a:pPr lvl="1"/>
            <a:r>
              <a:rPr lang="en-GB" sz="2100" dirty="0" smtClean="0"/>
              <a:t>Year R only the greater of the January 2015 census or the average</a:t>
            </a:r>
          </a:p>
          <a:p>
            <a:pPr lvl="1"/>
            <a:r>
              <a:rPr lang="en-GB" sz="2100" dirty="0" smtClean="0"/>
              <a:t>This is a change to previous communications</a:t>
            </a:r>
          </a:p>
          <a:p>
            <a:pPr lvl="1"/>
            <a:r>
              <a:rPr lang="en-GB" sz="2100" dirty="0" smtClean="0"/>
              <a:t>May/June 2015 balancing payment</a:t>
            </a:r>
          </a:p>
          <a:p>
            <a:pPr marL="0" indent="0">
              <a:buNone/>
            </a:pPr>
            <a:endParaRPr lang="en-GB" sz="2400" dirty="0" smtClean="0"/>
          </a:p>
          <a:p>
            <a:r>
              <a:rPr lang="en-GB" sz="2400" dirty="0" smtClean="0"/>
              <a:t>The Year 1 budget template assists schools in estimating their Summer 2015 payment</a:t>
            </a:r>
          </a:p>
          <a:p>
            <a:pPr marL="0" indent="0">
              <a:buNone/>
            </a:pPr>
            <a:endParaRPr lang="en-GB" sz="2400" dirty="0" smtClean="0"/>
          </a:p>
          <a:p>
            <a:r>
              <a:rPr lang="en-GB" sz="2400" dirty="0" smtClean="0"/>
              <a:t>There has been no announcement on how this funding will continue into the next academic year so for planning purposes we are using the same calculation as this year</a:t>
            </a:r>
            <a:endParaRPr lang="en-GB" sz="2400"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22</a:t>
            </a:fld>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Year 7 Catch-up Premium Grant 2014-15</a:t>
            </a:r>
            <a:endParaRPr lang="en-GB" dirty="0"/>
          </a:p>
        </p:txBody>
      </p:sp>
      <p:sp>
        <p:nvSpPr>
          <p:cNvPr id="3" name="Content Placeholder 2"/>
          <p:cNvSpPr>
            <a:spLocks noGrp="1"/>
          </p:cNvSpPr>
          <p:nvPr>
            <p:ph idx="1"/>
          </p:nvPr>
        </p:nvSpPr>
        <p:spPr/>
        <p:txBody>
          <a:bodyPr>
            <a:normAutofit/>
          </a:bodyPr>
          <a:lstStyle/>
          <a:p>
            <a:r>
              <a:rPr lang="en-GB" sz="2400" b="1" dirty="0" smtClean="0"/>
              <a:t>Eligibility </a:t>
            </a:r>
            <a:r>
              <a:rPr lang="en-GB" sz="2400" dirty="0" smtClean="0"/>
              <a:t>– Year 7 pupils who do not achieve at least level 4 in reading and/or mathematics at Key Stage 2 in 2014 – amount £500 per pupil.</a:t>
            </a:r>
          </a:p>
          <a:p>
            <a:pPr marL="0" indent="0">
              <a:buNone/>
            </a:pPr>
            <a:endParaRPr lang="en-GB" sz="2400" dirty="0" smtClean="0"/>
          </a:p>
          <a:p>
            <a:r>
              <a:rPr lang="en-GB" sz="2400" dirty="0" smtClean="0"/>
              <a:t>Full payment in the March advance – will be exempt from the BCM</a:t>
            </a:r>
          </a:p>
          <a:p>
            <a:r>
              <a:rPr lang="en-GB" sz="2400" dirty="0" smtClean="0"/>
              <a:t>Strictly part of old year budget but always arrives very late</a:t>
            </a:r>
            <a:endParaRPr lang="en-GB" sz="2400"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23</a:t>
            </a:fld>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FLO funding</a:t>
            </a:r>
            <a:endParaRPr lang="en-GB" dirty="0"/>
          </a:p>
        </p:txBody>
      </p:sp>
      <p:sp>
        <p:nvSpPr>
          <p:cNvPr id="3" name="Content Placeholder 2"/>
          <p:cNvSpPr>
            <a:spLocks noGrp="1"/>
          </p:cNvSpPr>
          <p:nvPr>
            <p:ph idx="1"/>
          </p:nvPr>
        </p:nvSpPr>
        <p:spPr/>
        <p:txBody>
          <a:bodyPr/>
          <a:lstStyle/>
          <a:p>
            <a:r>
              <a:rPr lang="en-GB" dirty="0" smtClean="0"/>
              <a:t>This funding will continue and we are informed that there will be a review this year of the arrangements for financial returns and local monitoring of impact</a:t>
            </a:r>
          </a:p>
          <a:p>
            <a:r>
              <a:rPr lang="en-GB" dirty="0" smtClean="0"/>
              <a:t>Queries should be directed to your area contact who can be found on KELSI</a:t>
            </a:r>
            <a:endParaRPr lang="en-GB"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24</a:t>
            </a:fld>
            <a:endParaRPr lang="en-GB" dirty="0"/>
          </a:p>
        </p:txBody>
      </p:sp>
    </p:spTree>
    <p:extLst>
      <p:ext uri="{BB962C8B-B14F-4D97-AF65-F5344CB8AC3E}">
        <p14:creationId xmlns:p14="http://schemas.microsoft.com/office/powerpoint/2010/main" val="37752250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 &amp; Sport Grant</a:t>
            </a:r>
            <a:endParaRPr lang="en-GB" dirty="0"/>
          </a:p>
        </p:txBody>
      </p:sp>
      <p:sp>
        <p:nvSpPr>
          <p:cNvPr id="3" name="Content Placeholder 2"/>
          <p:cNvSpPr>
            <a:spLocks noGrp="1"/>
          </p:cNvSpPr>
          <p:nvPr>
            <p:ph idx="1"/>
          </p:nvPr>
        </p:nvSpPr>
        <p:spPr/>
        <p:txBody>
          <a:bodyPr/>
          <a:lstStyle/>
          <a:p>
            <a:r>
              <a:rPr lang="en-GB" dirty="0" smtClean="0"/>
              <a:t>April payment as published on KELSI last autumn</a:t>
            </a:r>
          </a:p>
          <a:p>
            <a:r>
              <a:rPr lang="en-GB" dirty="0" smtClean="0"/>
              <a:t>Academic year 2015-16 not confirmed yet but believed to be the same as this year</a:t>
            </a:r>
            <a:endParaRPr lang="en-GB"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25</a:t>
            </a:fld>
            <a:endParaRPr lang="en-GB" dirty="0"/>
          </a:p>
        </p:txBody>
      </p:sp>
    </p:spTree>
    <p:extLst>
      <p:ext uri="{BB962C8B-B14F-4D97-AF65-F5344CB8AC3E}">
        <p14:creationId xmlns:p14="http://schemas.microsoft.com/office/powerpoint/2010/main" val="18666208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Devolved Capital</a:t>
            </a:r>
            <a:endParaRPr lang="en-GB" dirty="0"/>
          </a:p>
        </p:txBody>
      </p:sp>
      <p:sp>
        <p:nvSpPr>
          <p:cNvPr id="3" name="Content Placeholder 2"/>
          <p:cNvSpPr>
            <a:spLocks noGrp="1"/>
          </p:cNvSpPr>
          <p:nvPr>
            <p:ph idx="1"/>
          </p:nvPr>
        </p:nvSpPr>
        <p:spPr/>
        <p:txBody>
          <a:bodyPr>
            <a:normAutofit/>
          </a:bodyPr>
          <a:lstStyle/>
          <a:p>
            <a:pPr marL="0" indent="0">
              <a:buNone/>
            </a:pPr>
            <a:endParaRPr lang="en-GB" sz="2000" dirty="0" smtClean="0"/>
          </a:p>
          <a:p>
            <a:pPr marL="0" indent="0">
              <a:buNone/>
            </a:pPr>
            <a:r>
              <a:rPr lang="en-GB" sz="2000" dirty="0" smtClean="0"/>
              <a:t>This year the capital allocations have been published early and are available on KELSI</a:t>
            </a:r>
          </a:p>
          <a:p>
            <a:pPr marL="0" indent="0">
              <a:buNone/>
            </a:pPr>
            <a:endParaRPr lang="en-GB" sz="2000" dirty="0"/>
          </a:p>
          <a:p>
            <a:pPr marL="0" indent="0">
              <a:buNone/>
            </a:pPr>
            <a:r>
              <a:rPr lang="en-GB" sz="2000" dirty="0" smtClean="0"/>
              <a:t>It is not expected that these allocations will be adjusted</a:t>
            </a:r>
            <a:endParaRPr lang="en-GB" sz="2000"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26</a:t>
            </a:fld>
            <a:endParaRPr lang="en-GB" dirty="0"/>
          </a:p>
        </p:txBody>
      </p:sp>
    </p:spTree>
    <p:extLst>
      <p:ext uri="{BB962C8B-B14F-4D97-AF65-F5344CB8AC3E}">
        <p14:creationId xmlns:p14="http://schemas.microsoft.com/office/powerpoint/2010/main" val="2120063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a:t>
            </a:r>
            <a:endParaRPr lang="en-GB" dirty="0"/>
          </a:p>
        </p:txBody>
      </p:sp>
      <p:sp>
        <p:nvSpPr>
          <p:cNvPr id="3" name="Content Placeholder 2"/>
          <p:cNvSpPr>
            <a:spLocks noGrp="1"/>
          </p:cNvSpPr>
          <p:nvPr>
            <p:ph idx="1"/>
          </p:nvPr>
        </p:nvSpPr>
        <p:spPr/>
        <p:txBody>
          <a:bodyPr/>
          <a:lstStyle/>
          <a:p>
            <a:endParaRPr lang="en-GB"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27</a:t>
            </a:fld>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Beyond 2015-16</a:t>
            </a:r>
            <a:endParaRPr lang="en-GB" dirty="0"/>
          </a:p>
        </p:txBody>
      </p:sp>
      <p:sp>
        <p:nvSpPr>
          <p:cNvPr id="3" name="Content Placeholder 2"/>
          <p:cNvSpPr>
            <a:spLocks noGrp="1"/>
          </p:cNvSpPr>
          <p:nvPr>
            <p:ph idx="1"/>
          </p:nvPr>
        </p:nvSpPr>
        <p:spPr/>
        <p:txBody>
          <a:bodyPr>
            <a:normAutofit/>
          </a:bodyPr>
          <a:lstStyle/>
          <a:p>
            <a:r>
              <a:rPr lang="en-GB" dirty="0" smtClean="0"/>
              <a:t>Nothing is known beyond this financial year whatsoever</a:t>
            </a:r>
          </a:p>
          <a:p>
            <a:r>
              <a:rPr lang="en-GB" dirty="0" smtClean="0"/>
              <a:t>See what happens after the election</a:t>
            </a:r>
          </a:p>
          <a:p>
            <a:r>
              <a:rPr lang="en-GB" dirty="0" smtClean="0"/>
              <a:t>3 year planning based on current MFG arrangements</a:t>
            </a:r>
          </a:p>
        </p:txBody>
      </p:sp>
      <p:sp>
        <p:nvSpPr>
          <p:cNvPr id="4" name="Slide Number Placeholder 3"/>
          <p:cNvSpPr>
            <a:spLocks noGrp="1"/>
          </p:cNvSpPr>
          <p:nvPr>
            <p:ph type="sldNum" sz="quarter" idx="12"/>
          </p:nvPr>
        </p:nvSpPr>
        <p:spPr/>
        <p:txBody>
          <a:bodyPr/>
          <a:lstStyle/>
          <a:p>
            <a:fld id="{C06B74C9-1984-4309-B629-64A9E2680539}" type="slidenum">
              <a:rPr lang="en-GB" smtClean="0"/>
              <a:pPr/>
              <a:t>3</a:t>
            </a:fld>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Formula Changes 2015-16</a:t>
            </a:r>
            <a:endParaRPr lang="en-GB" dirty="0"/>
          </a:p>
        </p:txBody>
      </p:sp>
      <p:sp>
        <p:nvSpPr>
          <p:cNvPr id="3" name="Content Placeholder 2"/>
          <p:cNvSpPr>
            <a:spLocks noGrp="1"/>
          </p:cNvSpPr>
          <p:nvPr>
            <p:ph idx="1"/>
          </p:nvPr>
        </p:nvSpPr>
        <p:spPr/>
        <p:txBody>
          <a:bodyPr>
            <a:normAutofit/>
          </a:bodyPr>
          <a:lstStyle/>
          <a:p>
            <a:pPr marL="457200" lvl="1" indent="0">
              <a:buNone/>
            </a:pPr>
            <a:r>
              <a:rPr lang="en-GB" sz="1800" b="1" dirty="0" smtClean="0"/>
              <a:t>Formula factors</a:t>
            </a:r>
          </a:p>
          <a:p>
            <a:pPr marL="457200" lvl="1" indent="0">
              <a:buNone/>
            </a:pPr>
            <a:endParaRPr lang="en-GB" sz="1800" dirty="0" smtClean="0"/>
          </a:p>
          <a:p>
            <a:pPr marL="457200" lvl="1" indent="0">
              <a:buNone/>
            </a:pPr>
            <a:r>
              <a:rPr lang="en-GB" sz="1800" dirty="0" smtClean="0"/>
              <a:t>Factor 1 – Basic Entitlement (AWPU)</a:t>
            </a:r>
          </a:p>
          <a:p>
            <a:pPr marL="457200" lvl="1" indent="0">
              <a:buNone/>
            </a:pPr>
            <a:endParaRPr lang="en-GB" sz="1800" dirty="0"/>
          </a:p>
          <a:p>
            <a:pPr marL="457200" lvl="1" indent="0">
              <a:buNone/>
            </a:pPr>
            <a:r>
              <a:rPr lang="en-GB" sz="1800" dirty="0" smtClean="0"/>
              <a:t>	Changing due to</a:t>
            </a:r>
          </a:p>
          <a:p>
            <a:pPr marL="457200" lvl="1" indent="0">
              <a:buNone/>
            </a:pPr>
            <a:r>
              <a:rPr lang="en-GB" sz="1800" dirty="0"/>
              <a:t>	</a:t>
            </a:r>
            <a:r>
              <a:rPr lang="en-GB" sz="1800" dirty="0" smtClean="0"/>
              <a:t>	Distribution of headroom</a:t>
            </a:r>
          </a:p>
          <a:p>
            <a:pPr marL="457200" lvl="1" indent="0">
              <a:buNone/>
            </a:pPr>
            <a:endParaRPr lang="en-GB" sz="1800" dirty="0" smtClean="0"/>
          </a:p>
          <a:p>
            <a:pPr marL="457200" lvl="1" indent="0">
              <a:buNone/>
            </a:pPr>
            <a:r>
              <a:rPr lang="en-GB" sz="1800" dirty="0" smtClean="0"/>
              <a:t>Factor 6 – Low cost high incidence SEN funding (Prior Attainment)</a:t>
            </a:r>
          </a:p>
          <a:p>
            <a:pPr marL="457200" lvl="1" indent="0">
              <a:buNone/>
            </a:pPr>
            <a:endParaRPr lang="en-GB" sz="1800" dirty="0"/>
          </a:p>
          <a:p>
            <a:pPr marL="457200" lvl="1" indent="0">
              <a:buNone/>
            </a:pPr>
            <a:r>
              <a:rPr lang="en-GB" sz="1800" dirty="0" smtClean="0"/>
              <a:t>	Changing due to</a:t>
            </a:r>
          </a:p>
          <a:p>
            <a:pPr marL="457200" lvl="1" indent="0">
              <a:buNone/>
            </a:pPr>
            <a:r>
              <a:rPr lang="en-GB" sz="1800" dirty="0"/>
              <a:t>	</a:t>
            </a:r>
            <a:r>
              <a:rPr lang="en-GB" sz="1800" dirty="0" smtClean="0"/>
              <a:t>	Transfer to high needs block</a:t>
            </a:r>
          </a:p>
          <a:p>
            <a:pPr marL="457200" lvl="1" indent="0">
              <a:buNone/>
            </a:pPr>
            <a:r>
              <a:rPr lang="en-GB" sz="1800" dirty="0"/>
              <a:t>	</a:t>
            </a:r>
            <a:r>
              <a:rPr lang="en-GB" sz="1800" dirty="0" smtClean="0"/>
              <a:t>	Significant increase to primary count</a:t>
            </a:r>
          </a:p>
          <a:p>
            <a:pPr marL="457200" lvl="1" indent="0">
              <a:buNone/>
            </a:pPr>
            <a:endParaRPr lang="en-GB" sz="1800" dirty="0" smtClean="0"/>
          </a:p>
          <a:p>
            <a:pPr marL="457200" lvl="1" indent="0">
              <a:buNone/>
            </a:pPr>
            <a:endParaRPr lang="en-GB" b="1" dirty="0">
              <a:solidFill>
                <a:srgbClr val="4283C4"/>
              </a:solidFill>
            </a:endParaRPr>
          </a:p>
        </p:txBody>
      </p:sp>
      <p:sp>
        <p:nvSpPr>
          <p:cNvPr id="4" name="Slide Number Placeholder 3"/>
          <p:cNvSpPr>
            <a:spLocks noGrp="1"/>
          </p:cNvSpPr>
          <p:nvPr>
            <p:ph type="sldNum" sz="quarter" idx="12"/>
          </p:nvPr>
        </p:nvSpPr>
        <p:spPr/>
        <p:txBody>
          <a:bodyPr/>
          <a:lstStyle/>
          <a:p>
            <a:fld id="{C06B74C9-1984-4309-B629-64A9E2680539}" type="slidenum">
              <a:rPr lang="en-GB" smtClean="0"/>
              <a:pPr/>
              <a:t>4</a:t>
            </a:fld>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Factor 1 – Basic Entitlement (AWPU)</a:t>
            </a:r>
            <a:endParaRPr lang="en-GB" dirty="0"/>
          </a:p>
        </p:txBody>
      </p:sp>
      <p:sp>
        <p:nvSpPr>
          <p:cNvPr id="3" name="Content Placeholder 2"/>
          <p:cNvSpPr>
            <a:spLocks noGrp="1"/>
          </p:cNvSpPr>
          <p:nvPr>
            <p:ph idx="1"/>
          </p:nvPr>
        </p:nvSpPr>
        <p:spPr/>
        <p:txBody>
          <a:bodyPr>
            <a:normAutofit fontScale="92500"/>
          </a:bodyPr>
          <a:lstStyle/>
          <a:p>
            <a:r>
              <a:rPr lang="en-GB" sz="2000" dirty="0" smtClean="0"/>
              <a:t>Headroom in the budget calculation has been created primarily by a reduction in MFG expenditure and an increase in the primary pupil count</a:t>
            </a:r>
          </a:p>
          <a:p>
            <a:pPr marL="0" indent="0">
              <a:buNone/>
            </a:pPr>
            <a:endParaRPr lang="en-GB" sz="2000" dirty="0" smtClean="0"/>
          </a:p>
          <a:p>
            <a:r>
              <a:rPr lang="en-GB" sz="2000" dirty="0" smtClean="0"/>
              <a:t>School funding forum prioritised use of headroom</a:t>
            </a:r>
          </a:p>
          <a:p>
            <a:pPr lvl="1"/>
            <a:r>
              <a:rPr lang="en-GB" sz="2000" dirty="0" smtClean="0"/>
              <a:t>PFI affordability gap</a:t>
            </a:r>
          </a:p>
          <a:p>
            <a:pPr lvl="1"/>
            <a:r>
              <a:rPr lang="en-GB" sz="2000" dirty="0" smtClean="0"/>
              <a:t>Any shortfall in the high needs funding settlement</a:t>
            </a:r>
          </a:p>
          <a:p>
            <a:pPr lvl="1"/>
            <a:r>
              <a:rPr lang="en-GB" sz="2000" dirty="0" smtClean="0"/>
              <a:t>Distribute remainder equitably to all providers</a:t>
            </a:r>
          </a:p>
          <a:p>
            <a:pPr marL="457200" lvl="1" indent="0">
              <a:buNone/>
            </a:pPr>
            <a:endParaRPr lang="en-GB" sz="2000" dirty="0" smtClean="0"/>
          </a:p>
          <a:p>
            <a:r>
              <a:rPr lang="en-GB" sz="2000" dirty="0" smtClean="0"/>
              <a:t>Distribution to mainstream schools is by an increase in the AWPU rates</a:t>
            </a:r>
          </a:p>
          <a:p>
            <a:pPr lvl="1"/>
            <a:r>
              <a:rPr lang="en-GB" sz="2000" dirty="0" smtClean="0"/>
              <a:t>Primary £2,739.66		+£12.55</a:t>
            </a:r>
          </a:p>
          <a:p>
            <a:pPr lvl="1"/>
            <a:r>
              <a:rPr lang="en-GB" sz="2000" dirty="0" smtClean="0"/>
              <a:t>KS3 £3,802.57			+£14.31</a:t>
            </a:r>
          </a:p>
          <a:p>
            <a:pPr lvl="1"/>
            <a:r>
              <a:rPr lang="en-GB" sz="2000" dirty="0" smtClean="0"/>
              <a:t>KS4 £4,172.82			+£15.71</a:t>
            </a:r>
          </a:p>
        </p:txBody>
      </p:sp>
      <p:sp>
        <p:nvSpPr>
          <p:cNvPr id="4" name="Slide Number Placeholder 3"/>
          <p:cNvSpPr>
            <a:spLocks noGrp="1"/>
          </p:cNvSpPr>
          <p:nvPr>
            <p:ph type="sldNum" sz="quarter" idx="12"/>
          </p:nvPr>
        </p:nvSpPr>
        <p:spPr/>
        <p:txBody>
          <a:bodyPr/>
          <a:lstStyle/>
          <a:p>
            <a:fld id="{C06B74C9-1984-4309-B629-64A9E2680539}" type="slidenum">
              <a:rPr lang="en-GB" smtClean="0"/>
              <a:pPr/>
              <a:t>5</a:t>
            </a:fld>
            <a:endParaRPr lang="en-GB" dirty="0"/>
          </a:p>
        </p:txBody>
      </p:sp>
    </p:spTree>
    <p:extLst>
      <p:ext uri="{BB962C8B-B14F-4D97-AF65-F5344CB8AC3E}">
        <p14:creationId xmlns:p14="http://schemas.microsoft.com/office/powerpoint/2010/main" val="3375577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Factor 6 – Low Cost High Incidence SEN</a:t>
            </a:r>
          </a:p>
        </p:txBody>
      </p:sp>
      <p:sp>
        <p:nvSpPr>
          <p:cNvPr id="3" name="Content Placeholder 2"/>
          <p:cNvSpPr>
            <a:spLocks noGrp="1"/>
          </p:cNvSpPr>
          <p:nvPr>
            <p:ph idx="1"/>
          </p:nvPr>
        </p:nvSpPr>
        <p:spPr/>
        <p:txBody>
          <a:bodyPr>
            <a:normAutofit/>
          </a:bodyPr>
          <a:lstStyle/>
          <a:p>
            <a:r>
              <a:rPr lang="en-GB" sz="2400" dirty="0" smtClean="0"/>
              <a:t>Factor 6 rates have been reduced to raise £10m to fund a change in the high needs threshold</a:t>
            </a:r>
          </a:p>
          <a:p>
            <a:pPr lvl="1"/>
            <a:r>
              <a:rPr lang="en-GB" dirty="0" smtClean="0"/>
              <a:t>Primary rate reduction £230.78</a:t>
            </a:r>
          </a:p>
          <a:p>
            <a:pPr lvl="1"/>
            <a:r>
              <a:rPr lang="en-GB" dirty="0" smtClean="0"/>
              <a:t>Secondary rate reduction £242.41</a:t>
            </a:r>
          </a:p>
          <a:p>
            <a:pPr marL="457200" lvl="1" indent="0">
              <a:buNone/>
            </a:pPr>
            <a:endParaRPr lang="en-GB" dirty="0" smtClean="0"/>
          </a:p>
          <a:p>
            <a:r>
              <a:rPr lang="en-GB" sz="2400" dirty="0" smtClean="0"/>
              <a:t>Schools will receive a 5/12 protection during the summer term against this reduction to aid transition</a:t>
            </a:r>
          </a:p>
          <a:p>
            <a:pPr marL="0" indent="0">
              <a:buNone/>
            </a:pPr>
            <a:endParaRPr lang="en-GB" sz="2400" dirty="0" smtClean="0"/>
          </a:p>
          <a:p>
            <a:r>
              <a:rPr lang="en-GB" sz="2400" dirty="0" smtClean="0"/>
              <a:t>This was subject to consultation late last year</a:t>
            </a:r>
          </a:p>
        </p:txBody>
      </p:sp>
      <p:sp>
        <p:nvSpPr>
          <p:cNvPr id="4" name="Slide Number Placeholder 3"/>
          <p:cNvSpPr>
            <a:spLocks noGrp="1"/>
          </p:cNvSpPr>
          <p:nvPr>
            <p:ph type="sldNum" sz="quarter" idx="12"/>
          </p:nvPr>
        </p:nvSpPr>
        <p:spPr/>
        <p:txBody>
          <a:bodyPr/>
          <a:lstStyle/>
          <a:p>
            <a:fld id="{C06B74C9-1984-4309-B629-64A9E2680539}" type="slidenum">
              <a:rPr lang="en-GB" smtClean="0"/>
              <a:pPr/>
              <a:t>6</a:t>
            </a:fld>
            <a:endParaRPr lang="en-GB" dirty="0"/>
          </a:p>
        </p:txBody>
      </p:sp>
    </p:spTree>
    <p:extLst>
      <p:ext uri="{BB962C8B-B14F-4D97-AF65-F5344CB8AC3E}">
        <p14:creationId xmlns:p14="http://schemas.microsoft.com/office/powerpoint/2010/main" val="1416223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Factor 6 – Low Cost High Incidence SEN</a:t>
            </a:r>
            <a:endParaRPr lang="en-GB" dirty="0"/>
          </a:p>
        </p:txBody>
      </p:sp>
      <p:sp>
        <p:nvSpPr>
          <p:cNvPr id="3" name="Content Placeholder 2"/>
          <p:cNvSpPr>
            <a:spLocks noGrp="1"/>
          </p:cNvSpPr>
          <p:nvPr>
            <p:ph idx="1"/>
          </p:nvPr>
        </p:nvSpPr>
        <p:spPr/>
        <p:txBody>
          <a:bodyPr>
            <a:normAutofit/>
          </a:bodyPr>
          <a:lstStyle/>
          <a:p>
            <a:pPr marL="457200" lvl="1" indent="0">
              <a:buNone/>
            </a:pPr>
            <a:r>
              <a:rPr lang="en-GB" sz="1800" dirty="0" smtClean="0"/>
              <a:t>As judgements replace scores one year group at a time, the percentage of primary pupils qualifying for Factor 6 continues to increase</a:t>
            </a:r>
          </a:p>
          <a:p>
            <a:pPr marL="457200" lvl="1" indent="0">
              <a:buNone/>
            </a:pPr>
            <a:endParaRPr lang="en-GB" sz="1800" dirty="0"/>
          </a:p>
          <a:p>
            <a:pPr marL="457200" lvl="1" indent="0">
              <a:buNone/>
            </a:pPr>
            <a:r>
              <a:rPr lang="en-GB" sz="1800" dirty="0" smtClean="0"/>
              <a:t>A judgement of ‘Failing to achieve a good level of development’ or a score of less than 78 qualifies, the judgement is a lower bar than the score of 78</a:t>
            </a:r>
          </a:p>
          <a:p>
            <a:pPr marL="457200" lvl="1" indent="0">
              <a:buNone/>
            </a:pPr>
            <a:endParaRPr lang="en-GB" sz="1800" dirty="0"/>
          </a:p>
          <a:p>
            <a:pPr marL="457200" lvl="1" indent="0">
              <a:buNone/>
            </a:pPr>
            <a:r>
              <a:rPr lang="en-GB" sz="1800" dirty="0" smtClean="0"/>
              <a:t>A reduction in the rate of £72.59 has been made in order to maintain the same level of funding overall as no new funding is available for this factor</a:t>
            </a:r>
          </a:p>
          <a:p>
            <a:pPr marL="457200" lvl="1" indent="0">
              <a:buNone/>
            </a:pPr>
            <a:endParaRPr lang="en-GB" sz="1800" dirty="0"/>
          </a:p>
          <a:p>
            <a:pPr marL="457200" lvl="1" indent="0">
              <a:buNone/>
            </a:pPr>
            <a:r>
              <a:rPr lang="en-GB" sz="1800" dirty="0"/>
              <a:t>2013-14 paid to 16% of pupils</a:t>
            </a:r>
          </a:p>
          <a:p>
            <a:pPr marL="457200" lvl="1" indent="0">
              <a:buNone/>
            </a:pPr>
            <a:endParaRPr lang="en-GB" sz="1800" dirty="0"/>
          </a:p>
          <a:p>
            <a:pPr marL="457200" lvl="1" indent="0">
              <a:buNone/>
            </a:pPr>
            <a:r>
              <a:rPr lang="en-GB" sz="1800" dirty="0"/>
              <a:t>2014-15 paid to 20% of </a:t>
            </a:r>
            <a:r>
              <a:rPr lang="en-GB" sz="1800" dirty="0" smtClean="0"/>
              <a:t>pupils</a:t>
            </a:r>
          </a:p>
          <a:p>
            <a:pPr marL="457200" lvl="1" indent="0">
              <a:buNone/>
            </a:pPr>
            <a:endParaRPr lang="en-GB" sz="1800" dirty="0"/>
          </a:p>
          <a:p>
            <a:pPr marL="457200" lvl="1" indent="0">
              <a:buNone/>
            </a:pPr>
            <a:r>
              <a:rPr lang="en-GB" sz="1800" dirty="0" smtClean="0"/>
              <a:t>2015-16 paid to 23% of pupils</a:t>
            </a:r>
            <a:endParaRPr lang="en-GB" sz="1800" dirty="0"/>
          </a:p>
          <a:p>
            <a:endParaRPr lang="en-GB"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7</a:t>
            </a:fld>
            <a:endParaRPr lang="en-GB" dirty="0"/>
          </a:p>
        </p:txBody>
      </p:sp>
    </p:spTree>
    <p:extLst>
      <p:ext uri="{BB962C8B-B14F-4D97-AF65-F5344CB8AC3E}">
        <p14:creationId xmlns:p14="http://schemas.microsoft.com/office/powerpoint/2010/main" val="3364897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Minimum Funding Guarantee (MFG)</a:t>
            </a:r>
            <a:endParaRPr lang="en-GB" dirty="0"/>
          </a:p>
        </p:txBody>
      </p:sp>
      <p:sp>
        <p:nvSpPr>
          <p:cNvPr id="3" name="Content Placeholder 2"/>
          <p:cNvSpPr>
            <a:spLocks noGrp="1"/>
          </p:cNvSpPr>
          <p:nvPr>
            <p:ph idx="1"/>
          </p:nvPr>
        </p:nvSpPr>
        <p:spPr/>
        <p:txBody>
          <a:bodyPr>
            <a:normAutofit fontScale="92500"/>
          </a:bodyPr>
          <a:lstStyle/>
          <a:p>
            <a:r>
              <a:rPr lang="en-GB" dirty="0" smtClean="0"/>
              <a:t>The calculation of the MFG is the same as last year</a:t>
            </a:r>
          </a:p>
          <a:p>
            <a:pPr marL="0" indent="0">
              <a:buNone/>
            </a:pPr>
            <a:endParaRPr lang="en-GB" dirty="0" smtClean="0"/>
          </a:p>
          <a:p>
            <a:r>
              <a:rPr lang="en-GB" dirty="0" smtClean="0"/>
              <a:t>However, we have included a ‘technical adjustment’ to the baseline of each school</a:t>
            </a:r>
          </a:p>
          <a:p>
            <a:pPr marL="0" indent="0">
              <a:buNone/>
            </a:pPr>
            <a:endParaRPr lang="en-GB" dirty="0" smtClean="0"/>
          </a:p>
          <a:p>
            <a:pPr lvl="1"/>
            <a:r>
              <a:rPr lang="en-GB" dirty="0" smtClean="0"/>
              <a:t>This reduces the previous years budget by the reduction in Factor 6 due to the change in the high needs threshold for the purposes of the calculation</a:t>
            </a:r>
          </a:p>
          <a:p>
            <a:pPr lvl="1"/>
            <a:r>
              <a:rPr lang="en-GB" dirty="0" smtClean="0"/>
              <a:t>The reason for this is to make sure that the reduction happens and the £10m is available for high needs and not diverted into a new pressure on the MFG</a:t>
            </a:r>
            <a:endParaRPr lang="en-GB" dirty="0"/>
          </a:p>
        </p:txBody>
      </p:sp>
      <p:sp>
        <p:nvSpPr>
          <p:cNvPr id="4" name="Slide Number Placeholder 3"/>
          <p:cNvSpPr>
            <a:spLocks noGrp="1"/>
          </p:cNvSpPr>
          <p:nvPr>
            <p:ph type="sldNum" sz="quarter" idx="12"/>
          </p:nvPr>
        </p:nvSpPr>
        <p:spPr/>
        <p:txBody>
          <a:bodyPr/>
          <a:lstStyle/>
          <a:p>
            <a:fld id="{C06B74C9-1984-4309-B629-64A9E2680539}" type="slidenum">
              <a:rPr lang="en-GB" smtClean="0"/>
              <a:pPr/>
              <a:t>8</a:t>
            </a:fld>
            <a:endParaRPr lang="en-GB" dirty="0"/>
          </a:p>
        </p:txBody>
      </p:sp>
    </p:spTree>
    <p:extLst>
      <p:ext uri="{BB962C8B-B14F-4D97-AF65-F5344CB8AC3E}">
        <p14:creationId xmlns:p14="http://schemas.microsoft.com/office/powerpoint/2010/main" val="936347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De-delegation</a:t>
            </a:r>
            <a:endParaRPr lang="en-GB" dirty="0"/>
          </a:p>
        </p:txBody>
      </p:sp>
      <p:sp>
        <p:nvSpPr>
          <p:cNvPr id="3" name="Content Placeholder 2"/>
          <p:cNvSpPr>
            <a:spLocks noGrp="1"/>
          </p:cNvSpPr>
          <p:nvPr>
            <p:ph idx="1"/>
          </p:nvPr>
        </p:nvSpPr>
        <p:spPr/>
        <p:txBody>
          <a:bodyPr>
            <a:normAutofit/>
          </a:bodyPr>
          <a:lstStyle/>
          <a:p>
            <a:pPr marL="0" indent="0">
              <a:buNone/>
            </a:pPr>
            <a:r>
              <a:rPr lang="en-GB" sz="1800" dirty="0" smtClean="0"/>
              <a:t>The following budgets will continue to be de-delegated at the same rate per pupil as 2014-15:</a:t>
            </a:r>
          </a:p>
          <a:p>
            <a:pPr marL="0" indent="0">
              <a:buNone/>
            </a:pPr>
            <a:endParaRPr lang="en-GB" sz="1800" dirty="0" smtClean="0"/>
          </a:p>
          <a:p>
            <a:pPr lvl="1"/>
            <a:r>
              <a:rPr lang="en-GB" sz="1800" dirty="0" smtClean="0"/>
              <a:t>Schools in financial difficulty (DFFG)</a:t>
            </a:r>
          </a:p>
          <a:p>
            <a:pPr lvl="1"/>
            <a:r>
              <a:rPr lang="en-GB" sz="1800" dirty="0" smtClean="0"/>
              <a:t>Schools in financial difficulty (Targeted Intervention)</a:t>
            </a:r>
          </a:p>
          <a:p>
            <a:pPr lvl="1"/>
            <a:r>
              <a:rPr lang="en-GB" sz="1800" dirty="0" smtClean="0"/>
              <a:t>Supply cover – Schools Personnel Services</a:t>
            </a:r>
          </a:p>
          <a:p>
            <a:pPr lvl="1"/>
            <a:r>
              <a:rPr lang="en-GB" sz="1800" dirty="0" smtClean="0"/>
              <a:t>Free School Meal eligibility</a:t>
            </a:r>
          </a:p>
          <a:p>
            <a:pPr lvl="1"/>
            <a:r>
              <a:rPr lang="en-GB" sz="1800" dirty="0" smtClean="0"/>
              <a:t>County wide SiMS licence</a:t>
            </a:r>
          </a:p>
          <a:p>
            <a:pPr lvl="1"/>
            <a:r>
              <a:rPr lang="en-GB" sz="1800" dirty="0" smtClean="0"/>
              <a:t>Trade Union duties</a:t>
            </a:r>
          </a:p>
        </p:txBody>
      </p:sp>
      <p:sp>
        <p:nvSpPr>
          <p:cNvPr id="4" name="Slide Number Placeholder 3"/>
          <p:cNvSpPr>
            <a:spLocks noGrp="1"/>
          </p:cNvSpPr>
          <p:nvPr>
            <p:ph type="sldNum" sz="quarter" idx="12"/>
          </p:nvPr>
        </p:nvSpPr>
        <p:spPr/>
        <p:txBody>
          <a:bodyPr/>
          <a:lstStyle/>
          <a:p>
            <a:fld id="{C06B74C9-1984-4309-B629-64A9E2680539}" type="slidenum">
              <a:rPr lang="en-GB" smtClean="0"/>
              <a:pPr/>
              <a:t>9</a:t>
            </a:fld>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2007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URL xmlns="http://schemas.microsoft.com/sharepoint/v3">
      <Url xsi:nil="true"/>
      <Description xsi:nil="true"/>
    </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CCB95C9C663FF458B26C7EB1DE24B6A" ma:contentTypeVersion="308" ma:contentTypeDescription="Create a new document." ma:contentTypeScope="" ma:versionID="a51a6ae1b23b60c5f994fdd6963dd804">
  <xsd:schema xmlns:xsd="http://www.w3.org/2001/XMLSchema" xmlns:xs="http://www.w3.org/2001/XMLSchema" xmlns:p="http://schemas.microsoft.com/office/2006/metadata/properties" xmlns:ns1="http://schemas.microsoft.com/sharepoint/v3" xmlns:ns2="http://schemas.microsoft.com/sharepoint/v3/fields" targetNamespace="http://schemas.microsoft.com/office/2006/metadata/properties" ma:root="true" ma:fieldsID="147c74f43b992672cb57bb61a03c17d5" ns1:_="" ns2:_="">
    <xsd:import namespace="http://schemas.microsoft.com/sharepoint/v3"/>
    <xsd:import namespace="http://schemas.microsoft.com/sharepoint/v3/fields"/>
    <xsd:element name="properties">
      <xsd:complexType>
        <xsd:sequence>
          <xsd:element name="documentManagement">
            <xsd:complexType>
              <xsd:all>
                <xsd:element ref="ns2:_Version" minOccurs="0"/>
                <xsd:element ref="ns1: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URL" ma:index="11" nillable="true" ma:displayName="URL" ma:internalName="URL">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Version" ma:index="10"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9" ma:displayName="Subject"/>
        <xsd:element ref="dc:description" minOccurs="0" maxOccurs="1" ma:index="8"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17BE75F-9CB0-4911-974C-87294FF261EC}">
  <ds:schemaRefs>
    <ds:schemaRef ds:uri="http://schemas.microsoft.com/office/2006/metadata/properties"/>
    <ds:schemaRef ds:uri="http://purl.org/dc/dcmitype/"/>
    <ds:schemaRef ds:uri="http://www.w3.org/XML/1998/namespace"/>
    <ds:schemaRef ds:uri="http://purl.org/dc/elements/1.1/"/>
    <ds:schemaRef ds:uri="http://schemas.microsoft.com/office/2006/documentManagement/types"/>
    <ds:schemaRef ds:uri="http://schemas.microsoft.com/office/infopath/2007/PartnerControls"/>
    <ds:schemaRef ds:uri="http://purl.org/dc/terms/"/>
    <ds:schemaRef ds:uri="http://schemas.openxmlformats.org/package/2006/metadata/core-properties"/>
    <ds:schemaRef ds:uri="http://schemas.microsoft.com/sharepoint/v3/fields"/>
    <ds:schemaRef ds:uri="http://schemas.microsoft.com/sharepoint/v3"/>
  </ds:schemaRefs>
</ds:datastoreItem>
</file>

<file path=customXml/itemProps2.xml><?xml version="1.0" encoding="utf-8"?>
<ds:datastoreItem xmlns:ds="http://schemas.openxmlformats.org/officeDocument/2006/customXml" ds:itemID="{26A221AD-22C9-4FF9-8E1B-94BC624F394C}">
  <ds:schemaRefs>
    <ds:schemaRef ds:uri="http://schemas.microsoft.com/sharepoint/v3/contenttype/forms"/>
  </ds:schemaRefs>
</ds:datastoreItem>
</file>

<file path=customXml/itemProps3.xml><?xml version="1.0" encoding="utf-8"?>
<ds:datastoreItem xmlns:ds="http://schemas.openxmlformats.org/officeDocument/2006/customXml" ds:itemID="{8FCD4727-F705-4CF3-ADC2-C50185BCB6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2007 PowerPoint template</Template>
  <TotalTime>1496</TotalTime>
  <Words>1689</Words>
  <Application>Microsoft Office PowerPoint</Application>
  <PresentationFormat>On-screen Show (4:3)</PresentationFormat>
  <Paragraphs>240</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2007 PowerPoint template</vt:lpstr>
      <vt:lpstr>School Budget 2015/16</vt:lpstr>
      <vt:lpstr>Overview 2015-16</vt:lpstr>
      <vt:lpstr>Beyond 2015-16</vt:lpstr>
      <vt:lpstr>Formula Changes 2015-16</vt:lpstr>
      <vt:lpstr>Factor 1 – Basic Entitlement (AWPU)</vt:lpstr>
      <vt:lpstr>Factor 6 – Low Cost High Incidence SEN</vt:lpstr>
      <vt:lpstr>Factor 6 – Low Cost High Incidence SEN</vt:lpstr>
      <vt:lpstr>Minimum Funding Guarantee (MFG)</vt:lpstr>
      <vt:lpstr>De-delegation</vt:lpstr>
      <vt:lpstr>Copyright Licenses</vt:lpstr>
      <vt:lpstr>Growth Policy</vt:lpstr>
      <vt:lpstr>Rising Roll Funding</vt:lpstr>
      <vt:lpstr>High Needs Funding</vt:lpstr>
      <vt:lpstr>High Needs Funding</vt:lpstr>
      <vt:lpstr>High Needs Funding</vt:lpstr>
      <vt:lpstr>Transition Arrangements</vt:lpstr>
      <vt:lpstr>Category A</vt:lpstr>
      <vt:lpstr>Category B</vt:lpstr>
      <vt:lpstr>Category C</vt:lpstr>
      <vt:lpstr>Specially Resourced Provision (units) </vt:lpstr>
      <vt:lpstr>Pupil Premium</vt:lpstr>
      <vt:lpstr>Free School Meals for Infant Aged pupils</vt:lpstr>
      <vt:lpstr>Year 7 Catch-up Premium Grant 2014-15</vt:lpstr>
      <vt:lpstr>FLO funding</vt:lpstr>
      <vt:lpstr>PE &amp; Sport Grant</vt:lpstr>
      <vt:lpstr>Devolved Capital</vt:lpstr>
      <vt:lpstr>Questions</vt:lpstr>
    </vt:vector>
  </TitlesOfParts>
  <Company>Kent County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Tour_Slides 2014-15</dc:title>
  <dc:creator>scottc01</dc:creator>
  <dc:description>Budget update March 2014</dc:description>
  <cp:lastModifiedBy>Scott, Christopher - BSS FP</cp:lastModifiedBy>
  <cp:revision>113</cp:revision>
  <cp:lastPrinted>2015-02-23T13:47:13Z</cp:lastPrinted>
  <dcterms:created xsi:type="dcterms:W3CDTF">2013-02-22T10:16:28Z</dcterms:created>
  <dcterms:modified xsi:type="dcterms:W3CDTF">2015-03-03T14:41:03Z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5e328715-89ef-4d66-9f66-cdc39c758dae</vt:lpwstr>
  </property>
  <property fmtid="{D5CDD505-2E9C-101B-9397-08002B2CF9AE}" pid="3" name="ContentTypeId">
    <vt:lpwstr>0x0101007CCB95C9C663FF458B26C7EB1DE24B6A</vt:lpwstr>
  </property>
</Properties>
</file>