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5" r:id="rId4"/>
    <p:sldMasterId id="2147483730" r:id="rId5"/>
  </p:sldMasterIdLst>
  <p:notesMasterIdLst>
    <p:notesMasterId r:id="rId72"/>
  </p:notesMasterIdLst>
  <p:sldIdLst>
    <p:sldId id="1141" r:id="rId6"/>
    <p:sldId id="1142" r:id="rId7"/>
    <p:sldId id="918" r:id="rId8"/>
    <p:sldId id="927" r:id="rId9"/>
    <p:sldId id="926" r:id="rId10"/>
    <p:sldId id="931" r:id="rId11"/>
    <p:sldId id="1156" r:id="rId12"/>
    <p:sldId id="1157" r:id="rId13"/>
    <p:sldId id="936" r:id="rId14"/>
    <p:sldId id="937" r:id="rId15"/>
    <p:sldId id="1106" r:id="rId16"/>
    <p:sldId id="457" r:id="rId17"/>
    <p:sldId id="590" r:id="rId18"/>
    <p:sldId id="256" r:id="rId19"/>
    <p:sldId id="258" r:id="rId20"/>
    <p:sldId id="259" r:id="rId21"/>
    <p:sldId id="260" r:id="rId22"/>
    <p:sldId id="261" r:id="rId23"/>
    <p:sldId id="262" r:id="rId24"/>
    <p:sldId id="263" r:id="rId25"/>
    <p:sldId id="393" r:id="rId26"/>
    <p:sldId id="394" r:id="rId27"/>
    <p:sldId id="389" r:id="rId28"/>
    <p:sldId id="390" r:id="rId29"/>
    <p:sldId id="391" r:id="rId30"/>
    <p:sldId id="392" r:id="rId31"/>
    <p:sldId id="387" r:id="rId32"/>
    <p:sldId id="385" r:id="rId33"/>
    <p:sldId id="388" r:id="rId34"/>
    <p:sldId id="386" r:id="rId35"/>
    <p:sldId id="494" r:id="rId36"/>
    <p:sldId id="561" r:id="rId37"/>
    <p:sldId id="520" r:id="rId38"/>
    <p:sldId id="317" r:id="rId39"/>
    <p:sldId id="562" r:id="rId40"/>
    <p:sldId id="563" r:id="rId41"/>
    <p:sldId id="578" r:id="rId42"/>
    <p:sldId id="579" r:id="rId43"/>
    <p:sldId id="487" r:id="rId44"/>
    <p:sldId id="567" r:id="rId45"/>
    <p:sldId id="455" r:id="rId46"/>
    <p:sldId id="456" r:id="rId47"/>
    <p:sldId id="468" r:id="rId48"/>
    <p:sldId id="564" r:id="rId49"/>
    <p:sldId id="572" r:id="rId50"/>
    <p:sldId id="565" r:id="rId51"/>
    <p:sldId id="493" r:id="rId52"/>
    <p:sldId id="573" r:id="rId53"/>
    <p:sldId id="471" r:id="rId54"/>
    <p:sldId id="491" r:id="rId55"/>
    <p:sldId id="566" r:id="rId56"/>
    <p:sldId id="576" r:id="rId57"/>
    <p:sldId id="580" r:id="rId58"/>
    <p:sldId id="582" r:id="rId59"/>
    <p:sldId id="583" r:id="rId60"/>
    <p:sldId id="587" r:id="rId61"/>
    <p:sldId id="594" r:id="rId62"/>
    <p:sldId id="589" r:id="rId63"/>
    <p:sldId id="584" r:id="rId64"/>
    <p:sldId id="585" r:id="rId65"/>
    <p:sldId id="586" r:id="rId66"/>
    <p:sldId id="588" r:id="rId67"/>
    <p:sldId id="593" r:id="rId68"/>
    <p:sldId id="537" r:id="rId69"/>
    <p:sldId id="1158" r:id="rId70"/>
    <p:sldId id="287" r:id="rId71"/>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5" d="100"/>
          <a:sy n="95" d="100"/>
        </p:scale>
        <p:origin x="3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invicta.cantium.net\kccroot\Global\SHQ\ED%20Management%20Information\CFE_MIU\Reporting\Attainment%20&amp;%20Progress\Primary\2018\KS1\KS1%20FSM%20Attainment%20Gaps%200407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tkink03\AppData\Local\Microsoft\Windows\INetCache\Content.Outlook\NP64HMXS\AM%20KS2%202016-2018%20FSM%20Gap%20Kent%20v%20Nat_1406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invicta.cantium.net\kccroot\Global\SHQ\ED%20Management%20Information\CFE_MIU\Reporting\Ad%20Hoc%20&amp;%20FOI\Ad%20Hocs\Work\2019\Combined%20Datasets\CP%202016-2018%20Kent%20v%20National%20KS4%20FSM%20Gap%20Analysis%2017061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invicta.cantium.net\kccroot\Global\SHQ\ED%20Management%20Information\CFE_MIU\Reporting\Ad%20Hoc%20&amp;%20FOI\Ad%20Hocs\Work\2019\Combined%20Datasets\CP%202016-2018%20Kent%20v%20National%20KS4%20FSM%20Gap%20Analysis%201706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rPr>
              <a:t>Attainment Gap between non FSM Pupils and FSM Pupils –EYFSP GLD (Good Level of Development) 2016  to 2018</a:t>
            </a:r>
            <a:endParaRPr lang="en-GB"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EYFSP!$A$5</c:f>
              <c:strCache>
                <c:ptCount val="1"/>
                <c:pt idx="0">
                  <c:v>Kent</c:v>
                </c:pt>
              </c:strCache>
            </c:strRef>
          </c:tx>
          <c:spPr>
            <a:solidFill>
              <a:srgbClr val="4283C4"/>
            </a:solidFill>
            <a:ln>
              <a:noFill/>
            </a:ln>
            <a:effectLst/>
          </c:spPr>
          <c:invertIfNegative val="0"/>
          <c:cat>
            <c:numRef>
              <c:f>EYFSP!$B$1:$D$1</c:f>
              <c:numCache>
                <c:formatCode>General</c:formatCode>
                <c:ptCount val="3"/>
                <c:pt idx="0">
                  <c:v>2016</c:v>
                </c:pt>
                <c:pt idx="1">
                  <c:v>2017</c:v>
                </c:pt>
                <c:pt idx="2">
                  <c:v>2018</c:v>
                </c:pt>
              </c:numCache>
            </c:numRef>
          </c:cat>
          <c:val>
            <c:numRef>
              <c:f>EYFSP!$B$5:$D$5</c:f>
              <c:numCache>
                <c:formatCode>General</c:formatCode>
                <c:ptCount val="3"/>
                <c:pt idx="0">
                  <c:v>19</c:v>
                </c:pt>
                <c:pt idx="1">
                  <c:v>21</c:v>
                </c:pt>
                <c:pt idx="2">
                  <c:v>17</c:v>
                </c:pt>
              </c:numCache>
            </c:numRef>
          </c:val>
          <c:extLst>
            <c:ext xmlns:c16="http://schemas.microsoft.com/office/drawing/2014/chart" uri="{C3380CC4-5D6E-409C-BE32-E72D297353CC}">
              <c16:uniqueId val="{00000000-1312-4428-A178-1674077281DD}"/>
            </c:ext>
          </c:extLst>
        </c:ser>
        <c:ser>
          <c:idx val="0"/>
          <c:order val="1"/>
          <c:tx>
            <c:strRef>
              <c:f>EYFSP!$A$6</c:f>
              <c:strCache>
                <c:ptCount val="1"/>
                <c:pt idx="0">
                  <c:v>England</c:v>
                </c:pt>
              </c:strCache>
            </c:strRef>
          </c:tx>
          <c:spPr>
            <a:solidFill>
              <a:schemeClr val="accent2"/>
            </a:solidFill>
            <a:ln>
              <a:noFill/>
            </a:ln>
            <a:effectLst/>
          </c:spPr>
          <c:invertIfNegative val="0"/>
          <c:cat>
            <c:numRef>
              <c:f>EYFSP!$B$1:$D$1</c:f>
              <c:numCache>
                <c:formatCode>General</c:formatCode>
                <c:ptCount val="3"/>
                <c:pt idx="0">
                  <c:v>2016</c:v>
                </c:pt>
                <c:pt idx="1">
                  <c:v>2017</c:v>
                </c:pt>
                <c:pt idx="2">
                  <c:v>2018</c:v>
                </c:pt>
              </c:numCache>
            </c:numRef>
          </c:cat>
          <c:val>
            <c:numRef>
              <c:f>EYFSP!$B$6:$D$6</c:f>
              <c:numCache>
                <c:formatCode>General</c:formatCode>
                <c:ptCount val="3"/>
                <c:pt idx="0">
                  <c:v>18</c:v>
                </c:pt>
                <c:pt idx="1">
                  <c:v>17</c:v>
                </c:pt>
                <c:pt idx="2">
                  <c:v>17</c:v>
                </c:pt>
              </c:numCache>
            </c:numRef>
          </c:val>
          <c:extLst>
            <c:ext xmlns:c16="http://schemas.microsoft.com/office/drawing/2014/chart" uri="{C3380CC4-5D6E-409C-BE32-E72D297353CC}">
              <c16:uniqueId val="{00000001-1312-4428-A178-1674077281DD}"/>
            </c:ext>
          </c:extLst>
        </c:ser>
        <c:dLbls>
          <c:showLegendKey val="0"/>
          <c:showVal val="0"/>
          <c:showCatName val="0"/>
          <c:showSerName val="0"/>
          <c:showPercent val="0"/>
          <c:showBubbleSize val="0"/>
        </c:dLbls>
        <c:gapWidth val="219"/>
        <c:overlap val="-27"/>
        <c:axId val="607179520"/>
        <c:axId val="607179848"/>
      </c:barChart>
      <c:catAx>
        <c:axId val="60717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07179848"/>
        <c:crosses val="autoZero"/>
        <c:auto val="1"/>
        <c:lblAlgn val="ctr"/>
        <c:lblOffset val="100"/>
        <c:noMultiLvlLbl val="0"/>
      </c:catAx>
      <c:valAx>
        <c:axId val="607179848"/>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400" b="0" i="0" baseline="0" dirty="0">
                    <a:effectLst/>
                  </a:rPr>
                  <a:t>% Attainment Gap</a:t>
                </a:r>
                <a:endParaRPr lang="en-GB" sz="1400" dirty="0">
                  <a:effectLst/>
                </a:endParaRPr>
              </a:p>
            </c:rich>
          </c:tx>
          <c:layout>
            <c:manualLayout>
              <c:xMode val="edge"/>
              <c:yMode val="edge"/>
              <c:x val="7.8635433745622429E-3"/>
              <c:y val="0.3051008516784187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07179520"/>
        <c:crosses val="autoZero"/>
        <c:crossBetween val="between"/>
      </c:valAx>
      <c:spPr>
        <a:noFill/>
        <a:ln>
          <a:noFill/>
        </a:ln>
        <a:effectLst/>
      </c:spPr>
    </c:plotArea>
    <c:legend>
      <c:legendPos val="b"/>
      <c:layout>
        <c:manualLayout>
          <c:xMode val="edge"/>
          <c:yMode val="edge"/>
          <c:x val="0.42914637406435308"/>
          <c:y val="0.91315799426541255"/>
          <c:w val="0.20034910566734718"/>
          <c:h val="7.18318531983443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Tahoma" panose="020B0604030504040204" pitchFamily="34" charset="0"/>
                <a:ea typeface="Tahoma" panose="020B0604030504040204" pitchFamily="34" charset="0"/>
                <a:cs typeface="Tahoma" panose="020B0604030504040204" pitchFamily="34" charset="0"/>
              </a:defRPr>
            </a:pPr>
            <a:r>
              <a:rPr lang="en-GB" sz="1400" b="0" i="0" baseline="0" dirty="0">
                <a:effectLst/>
                <a:latin typeface="Tahoma" panose="020B0604030504040204" pitchFamily="34" charset="0"/>
                <a:ea typeface="Tahoma" panose="020B0604030504040204" pitchFamily="34" charset="0"/>
                <a:cs typeface="Tahoma" panose="020B0604030504040204" pitchFamily="34" charset="0"/>
              </a:rPr>
              <a:t>Attainment Gap between non FSM Pupils and FSM Pupils – KS1 Reading 2016  to 2018</a:t>
            </a:r>
            <a:endParaRPr lang="en-GB" sz="1400" dirty="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9.7136482939632549E-2"/>
          <c:y val="0.22913203557888592"/>
          <c:w val="0.90286351706036749"/>
          <c:h val="0.58812667108200256"/>
        </c:manualLayout>
      </c:layout>
      <c:barChart>
        <c:barDir val="col"/>
        <c:grouping val="clustered"/>
        <c:varyColors val="0"/>
        <c:ser>
          <c:idx val="0"/>
          <c:order val="0"/>
          <c:tx>
            <c:strRef>
              <c:f>'KS1'!$A$5</c:f>
              <c:strCache>
                <c:ptCount val="1"/>
                <c:pt idx="0">
                  <c:v>Kent</c:v>
                </c:pt>
              </c:strCache>
            </c:strRef>
          </c:tx>
          <c:spPr>
            <a:solidFill>
              <a:srgbClr val="4283C4"/>
            </a:solidFill>
            <a:ln>
              <a:noFill/>
            </a:ln>
            <a:effectLst/>
          </c:spPr>
          <c:invertIfNegative val="0"/>
          <c:cat>
            <c:numRef>
              <c:f>'KS1'!$B$1:$D$1</c:f>
              <c:numCache>
                <c:formatCode>General</c:formatCode>
                <c:ptCount val="3"/>
                <c:pt idx="0">
                  <c:v>2016</c:v>
                </c:pt>
                <c:pt idx="1">
                  <c:v>2017</c:v>
                </c:pt>
                <c:pt idx="2">
                  <c:v>2018</c:v>
                </c:pt>
              </c:numCache>
            </c:numRef>
          </c:cat>
          <c:val>
            <c:numRef>
              <c:f>'KS1'!$B$5:$D$5</c:f>
              <c:numCache>
                <c:formatCode>General</c:formatCode>
                <c:ptCount val="3"/>
                <c:pt idx="0">
                  <c:v>21</c:v>
                </c:pt>
                <c:pt idx="1">
                  <c:v>19</c:v>
                </c:pt>
                <c:pt idx="2">
                  <c:v>21</c:v>
                </c:pt>
              </c:numCache>
            </c:numRef>
          </c:val>
          <c:extLst>
            <c:ext xmlns:c16="http://schemas.microsoft.com/office/drawing/2014/chart" uri="{C3380CC4-5D6E-409C-BE32-E72D297353CC}">
              <c16:uniqueId val="{00000000-970F-43F8-9610-19075A64ADF9}"/>
            </c:ext>
          </c:extLst>
        </c:ser>
        <c:ser>
          <c:idx val="1"/>
          <c:order val="1"/>
          <c:tx>
            <c:strRef>
              <c:f>'KS1'!$A$6</c:f>
              <c:strCache>
                <c:ptCount val="1"/>
                <c:pt idx="0">
                  <c:v>England</c:v>
                </c:pt>
              </c:strCache>
            </c:strRef>
          </c:tx>
          <c:spPr>
            <a:solidFill>
              <a:schemeClr val="accent2"/>
            </a:solidFill>
            <a:ln>
              <a:noFill/>
            </a:ln>
            <a:effectLst/>
          </c:spPr>
          <c:invertIfNegative val="0"/>
          <c:val>
            <c:numRef>
              <c:f>'KS1'!$B$6:$D$6</c:f>
              <c:numCache>
                <c:formatCode>General</c:formatCode>
                <c:ptCount val="3"/>
                <c:pt idx="0">
                  <c:v>17</c:v>
                </c:pt>
                <c:pt idx="1">
                  <c:v>17</c:v>
                </c:pt>
                <c:pt idx="2">
                  <c:v>18</c:v>
                </c:pt>
              </c:numCache>
            </c:numRef>
          </c:val>
          <c:extLst>
            <c:ext xmlns:c16="http://schemas.microsoft.com/office/drawing/2014/chart" uri="{C3380CC4-5D6E-409C-BE32-E72D297353CC}">
              <c16:uniqueId val="{00000001-970F-43F8-9610-19075A64ADF9}"/>
            </c:ext>
          </c:extLst>
        </c:ser>
        <c:dLbls>
          <c:showLegendKey val="0"/>
          <c:showVal val="0"/>
          <c:showCatName val="0"/>
          <c:showSerName val="0"/>
          <c:showPercent val="0"/>
          <c:showBubbleSize val="0"/>
        </c:dLbls>
        <c:gapWidth val="243"/>
        <c:overlap val="-16"/>
        <c:axId val="610275736"/>
        <c:axId val="610279344"/>
      </c:barChart>
      <c:catAx>
        <c:axId val="61027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10279344"/>
        <c:crosses val="autoZero"/>
        <c:auto val="1"/>
        <c:lblAlgn val="ctr"/>
        <c:lblOffset val="100"/>
        <c:noMultiLvlLbl val="0"/>
      </c:catAx>
      <c:valAx>
        <c:axId val="61027934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 Attainment Gap</a:t>
                </a:r>
              </a:p>
            </c:rich>
          </c:tx>
          <c:layout>
            <c:manualLayout>
              <c:xMode val="edge"/>
              <c:yMode val="edge"/>
              <c:x val="8.987348982816612E-3"/>
              <c:y val="0.3752411255092680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10275736"/>
        <c:crosses val="autoZero"/>
        <c:crossBetween val="between"/>
      </c:valAx>
      <c:spPr>
        <a:noFill/>
        <a:ln>
          <a:noFill/>
        </a:ln>
        <a:effectLst/>
      </c:spPr>
    </c:plotArea>
    <c:legend>
      <c:legendPos val="b"/>
      <c:layout>
        <c:manualLayout>
          <c:xMode val="edge"/>
          <c:yMode val="edge"/>
          <c:x val="0.47392653518105199"/>
          <c:y val="0.91356701907588655"/>
          <c:w val="0.18903888148592854"/>
          <c:h val="7.00939485368067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GB"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GB" sz="1400" dirty="0">
                <a:latin typeface="Tahoma" panose="020B0604030504040204" pitchFamily="34" charset="0"/>
                <a:ea typeface="Tahoma" panose="020B0604030504040204" pitchFamily="34" charset="0"/>
                <a:cs typeface="Tahoma" panose="020B0604030504040204" pitchFamily="34" charset="0"/>
              </a:rPr>
              <a:t>Attainment Gap between non FSM Pupils and FSM Pupils –KS1 Writing 2016  to 2018</a:t>
            </a:r>
          </a:p>
        </c:rich>
      </c:tx>
      <c:layout>
        <c:manualLayout>
          <c:xMode val="edge"/>
          <c:yMode val="edge"/>
          <c:x val="0.16028043015061819"/>
          <c:y val="2.449710664094792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GB" sz="140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9.7136482939632549E-2"/>
          <c:y val="0.22913203557888592"/>
          <c:w val="0.90286351706036749"/>
          <c:h val="0.58812667108200256"/>
        </c:manualLayout>
      </c:layout>
      <c:barChart>
        <c:barDir val="col"/>
        <c:grouping val="clustered"/>
        <c:varyColors val="0"/>
        <c:ser>
          <c:idx val="0"/>
          <c:order val="0"/>
          <c:tx>
            <c:strRef>
              <c:f>'KS1'!$A$15</c:f>
              <c:strCache>
                <c:ptCount val="1"/>
                <c:pt idx="0">
                  <c:v>Kent</c:v>
                </c:pt>
              </c:strCache>
            </c:strRef>
          </c:tx>
          <c:spPr>
            <a:solidFill>
              <a:schemeClr val="accent1"/>
            </a:solidFill>
            <a:ln>
              <a:noFill/>
            </a:ln>
            <a:effectLst/>
          </c:spPr>
          <c:invertIfNegative val="0"/>
          <c:cat>
            <c:numRef>
              <c:f>'KS1'!$B$1:$D$1</c:f>
              <c:numCache>
                <c:formatCode>General</c:formatCode>
                <c:ptCount val="3"/>
                <c:pt idx="0">
                  <c:v>2016</c:v>
                </c:pt>
                <c:pt idx="1">
                  <c:v>2017</c:v>
                </c:pt>
                <c:pt idx="2">
                  <c:v>2018</c:v>
                </c:pt>
              </c:numCache>
            </c:numRef>
          </c:cat>
          <c:val>
            <c:numRef>
              <c:f>'KS1'!$B$15:$D$15</c:f>
              <c:numCache>
                <c:formatCode>General</c:formatCode>
                <c:ptCount val="3"/>
                <c:pt idx="0">
                  <c:v>23</c:v>
                </c:pt>
                <c:pt idx="1">
                  <c:v>22</c:v>
                </c:pt>
                <c:pt idx="2">
                  <c:v>24</c:v>
                </c:pt>
              </c:numCache>
            </c:numRef>
          </c:val>
          <c:extLst>
            <c:ext xmlns:c16="http://schemas.microsoft.com/office/drawing/2014/chart" uri="{C3380CC4-5D6E-409C-BE32-E72D297353CC}">
              <c16:uniqueId val="{00000000-36D4-4918-AE87-BEE3AE99AC11}"/>
            </c:ext>
          </c:extLst>
        </c:ser>
        <c:ser>
          <c:idx val="1"/>
          <c:order val="1"/>
          <c:tx>
            <c:strRef>
              <c:f>'KS1'!$A$16</c:f>
              <c:strCache>
                <c:ptCount val="1"/>
                <c:pt idx="0">
                  <c:v>England</c:v>
                </c:pt>
              </c:strCache>
            </c:strRef>
          </c:tx>
          <c:spPr>
            <a:solidFill>
              <a:schemeClr val="accent2"/>
            </a:solidFill>
            <a:ln>
              <a:noFill/>
            </a:ln>
            <a:effectLst/>
          </c:spPr>
          <c:invertIfNegative val="0"/>
          <c:val>
            <c:numRef>
              <c:f>'KS1'!$B$16:$D$16</c:f>
              <c:numCache>
                <c:formatCode>General</c:formatCode>
                <c:ptCount val="3"/>
                <c:pt idx="0">
                  <c:v>18</c:v>
                </c:pt>
                <c:pt idx="1">
                  <c:v>19</c:v>
                </c:pt>
                <c:pt idx="2">
                  <c:v>20</c:v>
                </c:pt>
              </c:numCache>
            </c:numRef>
          </c:val>
          <c:extLst>
            <c:ext xmlns:c16="http://schemas.microsoft.com/office/drawing/2014/chart" uri="{C3380CC4-5D6E-409C-BE32-E72D297353CC}">
              <c16:uniqueId val="{00000001-36D4-4918-AE87-BEE3AE99AC11}"/>
            </c:ext>
          </c:extLst>
        </c:ser>
        <c:dLbls>
          <c:showLegendKey val="0"/>
          <c:showVal val="0"/>
          <c:showCatName val="0"/>
          <c:showSerName val="0"/>
          <c:showPercent val="0"/>
          <c:showBubbleSize val="0"/>
        </c:dLbls>
        <c:gapWidth val="218"/>
        <c:overlap val="-20"/>
        <c:axId val="610275736"/>
        <c:axId val="610279344"/>
      </c:barChart>
      <c:catAx>
        <c:axId val="61027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10279344"/>
        <c:crosses val="autoZero"/>
        <c:auto val="1"/>
        <c:lblAlgn val="ctr"/>
        <c:lblOffset val="100"/>
        <c:noMultiLvlLbl val="0"/>
      </c:catAx>
      <c:valAx>
        <c:axId val="61027934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400" dirty="0">
                    <a:latin typeface="Tahoma" panose="020B0604030504040204" pitchFamily="34" charset="0"/>
                    <a:ea typeface="Tahoma" panose="020B0604030504040204" pitchFamily="34" charset="0"/>
                    <a:cs typeface="Tahoma" panose="020B0604030504040204" pitchFamily="34" charset="0"/>
                  </a:rPr>
                  <a:t>% Attainment Gap</a:t>
                </a:r>
              </a:p>
            </c:rich>
          </c:tx>
          <c:layout>
            <c:manualLayout>
              <c:xMode val="edge"/>
              <c:yMode val="edge"/>
              <c:x val="6.6619581951211787E-3"/>
              <c:y val="0.3516368145494626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10275736"/>
        <c:crosses val="autoZero"/>
        <c:crossBetween val="between"/>
      </c:valAx>
      <c:spPr>
        <a:noFill/>
        <a:ln>
          <a:noFill/>
        </a:ln>
        <a:effectLst/>
      </c:spPr>
    </c:plotArea>
    <c:legend>
      <c:legendPos val="b"/>
      <c:layout>
        <c:manualLayout>
          <c:xMode val="edge"/>
          <c:yMode val="edge"/>
          <c:x val="0.47392653518105199"/>
          <c:y val="0.91356701907588655"/>
          <c:w val="0.18903888148592854"/>
          <c:h val="7.00939485368067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Tahoma" panose="020B0604030504040204" pitchFamily="34" charset="0"/>
                <a:ea typeface="Tahoma" panose="020B0604030504040204" pitchFamily="34" charset="0"/>
                <a:cs typeface="Tahoma" panose="020B0604030504040204" pitchFamily="34" charset="0"/>
              </a:defRPr>
            </a:pPr>
            <a:r>
              <a:rPr lang="en-GB" sz="1400" b="0" i="0" baseline="0">
                <a:effectLst/>
                <a:latin typeface="Tahoma" panose="020B0604030504040204" pitchFamily="34" charset="0"/>
                <a:ea typeface="Tahoma" panose="020B0604030504040204" pitchFamily="34" charset="0"/>
                <a:cs typeface="Tahoma" panose="020B0604030504040204" pitchFamily="34" charset="0"/>
              </a:rPr>
              <a:t>Attainment Gap between non FSM Pupils and FSM Pupils – KS1 Maths 2016  to 2018</a:t>
            </a:r>
            <a:endParaRPr lang="en-GB" sz="1400">
              <a:effectLst/>
              <a:latin typeface="Tahoma" panose="020B0604030504040204" pitchFamily="34" charset="0"/>
              <a:ea typeface="Tahoma" panose="020B0604030504040204" pitchFamily="34" charset="0"/>
              <a:cs typeface="Tahoma" panose="020B0604030504040204" pitchFamily="34"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9.2353227418690259E-2"/>
          <c:y val="0.22497837303047399"/>
          <c:w val="0.90286351706036749"/>
          <c:h val="0.58812667108200256"/>
        </c:manualLayout>
      </c:layout>
      <c:barChart>
        <c:barDir val="col"/>
        <c:grouping val="clustered"/>
        <c:varyColors val="0"/>
        <c:ser>
          <c:idx val="0"/>
          <c:order val="0"/>
          <c:tx>
            <c:strRef>
              <c:f>'KS1'!$A$24</c:f>
              <c:strCache>
                <c:ptCount val="1"/>
                <c:pt idx="0">
                  <c:v>Kent</c:v>
                </c:pt>
              </c:strCache>
            </c:strRef>
          </c:tx>
          <c:spPr>
            <a:solidFill>
              <a:schemeClr val="accent1"/>
            </a:solidFill>
            <a:ln>
              <a:noFill/>
            </a:ln>
            <a:effectLst/>
          </c:spPr>
          <c:invertIfNegative val="0"/>
          <c:cat>
            <c:numRef>
              <c:f>'KS1'!$B$1:$D$1</c:f>
              <c:numCache>
                <c:formatCode>General</c:formatCode>
                <c:ptCount val="3"/>
                <c:pt idx="0">
                  <c:v>2016</c:v>
                </c:pt>
                <c:pt idx="1">
                  <c:v>2017</c:v>
                </c:pt>
                <c:pt idx="2">
                  <c:v>2018</c:v>
                </c:pt>
              </c:numCache>
            </c:numRef>
          </c:cat>
          <c:val>
            <c:numRef>
              <c:f>'KS1'!$B$24:$D$24</c:f>
              <c:numCache>
                <c:formatCode>General</c:formatCode>
                <c:ptCount val="3"/>
                <c:pt idx="0">
                  <c:v>21</c:v>
                </c:pt>
                <c:pt idx="1">
                  <c:v>20</c:v>
                </c:pt>
                <c:pt idx="2">
                  <c:v>19</c:v>
                </c:pt>
              </c:numCache>
            </c:numRef>
          </c:val>
          <c:extLst>
            <c:ext xmlns:c16="http://schemas.microsoft.com/office/drawing/2014/chart" uri="{C3380CC4-5D6E-409C-BE32-E72D297353CC}">
              <c16:uniqueId val="{00000000-62C0-4C01-A0EC-E81951C48498}"/>
            </c:ext>
          </c:extLst>
        </c:ser>
        <c:ser>
          <c:idx val="1"/>
          <c:order val="1"/>
          <c:tx>
            <c:strRef>
              <c:f>'KS1'!$A$25</c:f>
              <c:strCache>
                <c:ptCount val="1"/>
                <c:pt idx="0">
                  <c:v>England</c:v>
                </c:pt>
              </c:strCache>
            </c:strRef>
          </c:tx>
          <c:spPr>
            <a:solidFill>
              <a:schemeClr val="accent2"/>
            </a:solidFill>
            <a:ln>
              <a:noFill/>
            </a:ln>
            <a:effectLst/>
          </c:spPr>
          <c:invertIfNegative val="0"/>
          <c:val>
            <c:numRef>
              <c:f>'KS1'!$B$25:$D$25</c:f>
              <c:numCache>
                <c:formatCode>General</c:formatCode>
                <c:ptCount val="3"/>
                <c:pt idx="0">
                  <c:v>17</c:v>
                </c:pt>
                <c:pt idx="1">
                  <c:v>18</c:v>
                </c:pt>
                <c:pt idx="2">
                  <c:v>18</c:v>
                </c:pt>
              </c:numCache>
            </c:numRef>
          </c:val>
          <c:extLst>
            <c:ext xmlns:c16="http://schemas.microsoft.com/office/drawing/2014/chart" uri="{C3380CC4-5D6E-409C-BE32-E72D297353CC}">
              <c16:uniqueId val="{00000001-62C0-4C01-A0EC-E81951C48498}"/>
            </c:ext>
          </c:extLst>
        </c:ser>
        <c:dLbls>
          <c:showLegendKey val="0"/>
          <c:showVal val="0"/>
          <c:showCatName val="0"/>
          <c:showSerName val="0"/>
          <c:showPercent val="0"/>
          <c:showBubbleSize val="0"/>
        </c:dLbls>
        <c:gapWidth val="280"/>
        <c:overlap val="-12"/>
        <c:axId val="610275736"/>
        <c:axId val="610279344"/>
      </c:barChart>
      <c:catAx>
        <c:axId val="61027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610279344"/>
        <c:crosses val="autoZero"/>
        <c:auto val="1"/>
        <c:lblAlgn val="ctr"/>
        <c:lblOffset val="100"/>
        <c:noMultiLvlLbl val="0"/>
      </c:catAx>
      <c:valAx>
        <c:axId val="61027934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 Attainment Gap</a:t>
                </a:r>
              </a:p>
            </c:rich>
          </c:tx>
          <c:layout>
            <c:manualLayout>
              <c:xMode val="edge"/>
              <c:yMode val="edge"/>
              <c:x val="8.8084764722317788E-3"/>
              <c:y val="0.382126204034046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275736"/>
        <c:crosses val="autoZero"/>
        <c:crossBetween val="between"/>
      </c:valAx>
      <c:spPr>
        <a:noFill/>
        <a:ln>
          <a:noFill/>
        </a:ln>
        <a:effectLst/>
      </c:spPr>
    </c:plotArea>
    <c:legend>
      <c:legendPos val="b"/>
      <c:layout>
        <c:manualLayout>
          <c:xMode val="edge"/>
          <c:yMode val="edge"/>
          <c:x val="0.40026835706569375"/>
          <c:y val="0.91356711618816278"/>
          <c:w val="0.18903888148592854"/>
          <c:h val="7.009394853680674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GB" sz="1400" b="0" dirty="0">
                <a:solidFill>
                  <a:sysClr val="windowText" lastClr="000000"/>
                </a:solidFill>
              </a:rPr>
              <a:t>Attainment Gap between non FSM Pupils and FSM Pupils - KS2 Reading, Writing and Maths 2016  to 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strRef>
              <c:f>'KS2 2016-2018 (2)'!$A$4</c:f>
              <c:strCache>
                <c:ptCount val="1"/>
                <c:pt idx="0">
                  <c:v>Kent</c:v>
                </c:pt>
              </c:strCache>
            </c:strRef>
          </c:tx>
          <c:spPr>
            <a:solidFill>
              <a:schemeClr val="accent1"/>
            </a:solidFill>
            <a:ln>
              <a:noFill/>
            </a:ln>
            <a:effectLst/>
          </c:spPr>
          <c:invertIfNegative val="0"/>
          <c:cat>
            <c:numRef>
              <c:f>('KS2 2016-2018 (2)'!$H$1,'KS2 2016-2018 (2)'!$Q$1,'KS2 2016-2018 (2)'!$Z$1)</c:f>
              <c:numCache>
                <c:formatCode>General</c:formatCode>
                <c:ptCount val="3"/>
                <c:pt idx="0">
                  <c:v>2016</c:v>
                </c:pt>
                <c:pt idx="1">
                  <c:v>2017</c:v>
                </c:pt>
                <c:pt idx="2">
                  <c:v>2018</c:v>
                </c:pt>
              </c:numCache>
            </c:numRef>
          </c:cat>
          <c:val>
            <c:numRef>
              <c:f>'KS2 2016-2018 (2)'!$B$4:$Z$4</c:f>
              <c:numCache>
                <c:formatCode>#,##0</c:formatCode>
                <c:ptCount val="3"/>
                <c:pt idx="0">
                  <c:v>25</c:v>
                </c:pt>
                <c:pt idx="1">
                  <c:v>26</c:v>
                </c:pt>
                <c:pt idx="2">
                  <c:v>24</c:v>
                </c:pt>
              </c:numCache>
            </c:numRef>
          </c:val>
          <c:extLst>
            <c:ext xmlns:c16="http://schemas.microsoft.com/office/drawing/2014/chart" uri="{C3380CC4-5D6E-409C-BE32-E72D297353CC}">
              <c16:uniqueId val="{00000000-683C-4D45-BC99-0B4F307BBCFB}"/>
            </c:ext>
          </c:extLst>
        </c:ser>
        <c:ser>
          <c:idx val="1"/>
          <c:order val="1"/>
          <c:tx>
            <c:strRef>
              <c:f>'KS2 2016-2018 (2)'!$A$15</c:f>
              <c:strCache>
                <c:ptCount val="1"/>
                <c:pt idx="0">
                  <c:v>England</c:v>
                </c:pt>
              </c:strCache>
            </c:strRef>
          </c:tx>
          <c:spPr>
            <a:solidFill>
              <a:schemeClr val="accent2"/>
            </a:solidFill>
            <a:ln>
              <a:noFill/>
            </a:ln>
            <a:effectLst/>
          </c:spPr>
          <c:invertIfNegative val="0"/>
          <c:cat>
            <c:numRef>
              <c:f>('KS2 2016-2018 (2)'!$H$1,'KS2 2016-2018 (2)'!$Q$1,'KS2 2016-2018 (2)'!$Z$1)</c:f>
              <c:numCache>
                <c:formatCode>General</c:formatCode>
                <c:ptCount val="3"/>
                <c:pt idx="0">
                  <c:v>2016</c:v>
                </c:pt>
                <c:pt idx="1">
                  <c:v>2017</c:v>
                </c:pt>
                <c:pt idx="2">
                  <c:v>2018</c:v>
                </c:pt>
              </c:numCache>
            </c:numRef>
          </c:cat>
          <c:val>
            <c:numRef>
              <c:f>'KS2 2016-2018 (2)'!$B$15:$Z$15</c:f>
              <c:numCache>
                <c:formatCode>#,##0</c:formatCode>
                <c:ptCount val="3"/>
                <c:pt idx="0">
                  <c:v>21</c:v>
                </c:pt>
                <c:pt idx="1">
                  <c:v>22</c:v>
                </c:pt>
                <c:pt idx="2">
                  <c:v>22</c:v>
                </c:pt>
              </c:numCache>
            </c:numRef>
          </c:val>
          <c:extLst>
            <c:ext xmlns:c16="http://schemas.microsoft.com/office/drawing/2014/chart" uri="{C3380CC4-5D6E-409C-BE32-E72D297353CC}">
              <c16:uniqueId val="{00000001-683C-4D45-BC99-0B4F307BBCFB}"/>
            </c:ext>
          </c:extLst>
        </c:ser>
        <c:dLbls>
          <c:showLegendKey val="0"/>
          <c:showVal val="0"/>
          <c:showCatName val="0"/>
          <c:showSerName val="0"/>
          <c:showPercent val="0"/>
          <c:showBubbleSize val="0"/>
        </c:dLbls>
        <c:gapWidth val="219"/>
        <c:overlap val="-27"/>
        <c:axId val="612724664"/>
        <c:axId val="612732208"/>
      </c:barChart>
      <c:catAx>
        <c:axId val="612724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612732208"/>
        <c:crosses val="autoZero"/>
        <c:auto val="1"/>
        <c:lblAlgn val="ctr"/>
        <c:lblOffset val="100"/>
        <c:noMultiLvlLbl val="0"/>
      </c:catAx>
      <c:valAx>
        <c:axId val="612732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GB" sz="1400">
                    <a:solidFill>
                      <a:sysClr val="windowText" lastClr="000000"/>
                    </a:solidFill>
                  </a:rPr>
                  <a:t>% Attainment Gap</a:t>
                </a:r>
              </a:p>
            </c:rich>
          </c:tx>
          <c:layout>
            <c:manualLayout>
              <c:xMode val="edge"/>
              <c:yMode val="edge"/>
              <c:x val="2.83920898216345E-4"/>
              <c:y val="0.3088109856308662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612724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Arial Rounded MT Bold" panose="020F0704030504030204" pitchFamily="34" charset="0"/>
              </a:defRPr>
            </a:pPr>
            <a:r>
              <a:rPr lang="en-GB" sz="1400" b="0" i="0" u="none" strike="noStrike" baseline="0" dirty="0">
                <a:effectLst/>
                <a:latin typeface="Tahoma" panose="020B0604030504040204" pitchFamily="34" charset="0"/>
                <a:ea typeface="Tahoma" panose="020B0604030504040204" pitchFamily="34" charset="0"/>
                <a:cs typeface="Tahoma" panose="020B0604030504040204" pitchFamily="34" charset="0"/>
              </a:rPr>
              <a:t>Attainment Gap between non FSM Pupils and FSM Pupils – KS4 </a:t>
            </a:r>
            <a:r>
              <a:rPr lang="en-GB" sz="1400" b="0" i="0" u="none" strike="noStrike" kern="1200" baseline="0" dirty="0">
                <a:solidFill>
                  <a:prstClr val="black"/>
                </a:solidFill>
                <a:effectLst/>
                <a:latin typeface="Tahoma" panose="020B0604030504040204" pitchFamily="34" charset="0"/>
                <a:ea typeface="Tahoma" panose="020B0604030504040204" pitchFamily="34" charset="0"/>
                <a:cs typeface="Tahoma" panose="020B0604030504040204" pitchFamily="34" charset="0"/>
              </a:rPr>
              <a:t>Attainment 8 2016 to 2018</a:t>
            </a:r>
          </a:p>
        </c:rich>
      </c:tx>
      <c:overlay val="0"/>
    </c:title>
    <c:autoTitleDeleted val="0"/>
    <c:plotArea>
      <c:layout/>
      <c:barChart>
        <c:barDir val="col"/>
        <c:grouping val="clustered"/>
        <c:varyColors val="0"/>
        <c:ser>
          <c:idx val="1"/>
          <c:order val="0"/>
          <c:tx>
            <c:strRef>
              <c:f>'2016-2018 KS4 FSM Gaps'!$A$4</c:f>
              <c:strCache>
                <c:ptCount val="1"/>
                <c:pt idx="0">
                  <c:v>Kent</c:v>
                </c:pt>
              </c:strCache>
            </c:strRef>
          </c:tx>
          <c:spPr>
            <a:solidFill>
              <a:schemeClr val="accent1"/>
            </a:solidFill>
          </c:spPr>
          <c:invertIfNegative val="0"/>
          <c:cat>
            <c:numRef>
              <c:f>'2016-2018 KS4 FSM Gaps'!$B$3:$D$3</c:f>
              <c:numCache>
                <c:formatCode>General</c:formatCode>
                <c:ptCount val="3"/>
                <c:pt idx="0">
                  <c:v>2016</c:v>
                </c:pt>
                <c:pt idx="1">
                  <c:v>2017</c:v>
                </c:pt>
                <c:pt idx="2">
                  <c:v>2018</c:v>
                </c:pt>
              </c:numCache>
            </c:numRef>
          </c:cat>
          <c:val>
            <c:numRef>
              <c:f>'2016-2018 KS4 FSM Gaps'!$B$4:$D$4</c:f>
              <c:numCache>
                <c:formatCode>General</c:formatCode>
                <c:ptCount val="3"/>
                <c:pt idx="0">
                  <c:v>16.2</c:v>
                </c:pt>
                <c:pt idx="1">
                  <c:v>18.399999999999999</c:v>
                </c:pt>
                <c:pt idx="2">
                  <c:v>18.8</c:v>
                </c:pt>
              </c:numCache>
            </c:numRef>
          </c:val>
          <c:extLst>
            <c:ext xmlns:c16="http://schemas.microsoft.com/office/drawing/2014/chart" uri="{C3380CC4-5D6E-409C-BE32-E72D297353CC}">
              <c16:uniqueId val="{00000000-2765-4B14-8FA6-B1E0F82F6233}"/>
            </c:ext>
          </c:extLst>
        </c:ser>
        <c:ser>
          <c:idx val="0"/>
          <c:order val="1"/>
          <c:tx>
            <c:strRef>
              <c:f>'2016-2018 KS4 FSM Gaps'!$A$5</c:f>
              <c:strCache>
                <c:ptCount val="1"/>
                <c:pt idx="0">
                  <c:v>England</c:v>
                </c:pt>
              </c:strCache>
            </c:strRef>
          </c:tx>
          <c:spPr>
            <a:solidFill>
              <a:srgbClr val="A94148"/>
            </a:solidFill>
          </c:spPr>
          <c:invertIfNegative val="0"/>
          <c:cat>
            <c:numRef>
              <c:f>'2016-2018 KS4 FSM Gaps'!$B$3:$D$3</c:f>
              <c:numCache>
                <c:formatCode>General</c:formatCode>
                <c:ptCount val="3"/>
                <c:pt idx="0">
                  <c:v>2016</c:v>
                </c:pt>
                <c:pt idx="1">
                  <c:v>2017</c:v>
                </c:pt>
                <c:pt idx="2">
                  <c:v>2018</c:v>
                </c:pt>
              </c:numCache>
            </c:numRef>
          </c:cat>
          <c:val>
            <c:numRef>
              <c:f>'2016-2018 KS4 FSM Gaps'!$B$5:$D$5</c:f>
              <c:numCache>
                <c:formatCode>General</c:formatCode>
                <c:ptCount val="3"/>
                <c:pt idx="0">
                  <c:v>12.7</c:v>
                </c:pt>
                <c:pt idx="1">
                  <c:v>13.1</c:v>
                </c:pt>
                <c:pt idx="2">
                  <c:v>13.9</c:v>
                </c:pt>
              </c:numCache>
            </c:numRef>
          </c:val>
          <c:extLst>
            <c:ext xmlns:c16="http://schemas.microsoft.com/office/drawing/2014/chart" uri="{C3380CC4-5D6E-409C-BE32-E72D297353CC}">
              <c16:uniqueId val="{00000001-2765-4B14-8FA6-B1E0F82F6233}"/>
            </c:ext>
          </c:extLst>
        </c:ser>
        <c:dLbls>
          <c:showLegendKey val="0"/>
          <c:showVal val="0"/>
          <c:showCatName val="0"/>
          <c:showSerName val="0"/>
          <c:showPercent val="0"/>
          <c:showBubbleSize val="0"/>
        </c:dLbls>
        <c:gapWidth val="246"/>
        <c:overlap val="-19"/>
        <c:axId val="142320768"/>
        <c:axId val="142322304"/>
      </c:barChart>
      <c:catAx>
        <c:axId val="142320768"/>
        <c:scaling>
          <c:orientation val="minMax"/>
        </c:scaling>
        <c:delete val="0"/>
        <c:axPos val="b"/>
        <c:numFmt formatCode="General" sourceLinked="1"/>
        <c:majorTickMark val="none"/>
        <c:minorTickMark val="none"/>
        <c:tickLblPos val="nextTo"/>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n-US"/>
          </a:p>
        </c:txPr>
        <c:crossAx val="142322304"/>
        <c:crosses val="autoZero"/>
        <c:auto val="1"/>
        <c:lblAlgn val="ctr"/>
        <c:lblOffset val="100"/>
        <c:noMultiLvlLbl val="0"/>
      </c:catAx>
      <c:valAx>
        <c:axId val="142322304"/>
        <c:scaling>
          <c:orientation val="minMax"/>
          <c:max val="30"/>
          <c:min val="0"/>
        </c:scaling>
        <c:delete val="0"/>
        <c:axPos val="l"/>
        <c:majorGridlines>
          <c:spPr>
            <a:ln>
              <a:solidFill>
                <a:schemeClr val="bg1">
                  <a:lumMod val="75000"/>
                </a:schemeClr>
              </a:solidFill>
            </a:ln>
          </c:spPr>
        </c:majorGridlines>
        <c:title>
          <c:tx>
            <c:rich>
              <a:bodyPr/>
              <a:lstStyle/>
              <a:p>
                <a:pPr>
                  <a:defRPr sz="1100" b="0">
                    <a:latin typeface="Tahoma" panose="020B0604030504040204" pitchFamily="34" charset="0"/>
                    <a:ea typeface="Tahoma" panose="020B0604030504040204" pitchFamily="34" charset="0"/>
                    <a:cs typeface="Tahoma" panose="020B0604030504040204" pitchFamily="34" charset="0"/>
                  </a:defRPr>
                </a:pPr>
                <a:r>
                  <a:rPr lang="en-GB" sz="1100" b="0">
                    <a:latin typeface="Tahoma" panose="020B0604030504040204" pitchFamily="34" charset="0"/>
                    <a:ea typeface="Tahoma" panose="020B0604030504040204" pitchFamily="34" charset="0"/>
                    <a:cs typeface="Tahoma" panose="020B0604030504040204" pitchFamily="34" charset="0"/>
                  </a:rPr>
                  <a:t>Points Gap</a:t>
                </a:r>
              </a:p>
            </c:rich>
          </c:tx>
          <c:layout>
            <c:manualLayout>
              <c:xMode val="edge"/>
              <c:yMode val="edge"/>
              <c:x val="1.9511276368231769E-3"/>
              <c:y val="0.39830722098446536"/>
            </c:manualLayout>
          </c:layout>
          <c:overlay val="0"/>
        </c:title>
        <c:numFmt formatCode="#,##0" sourceLinked="0"/>
        <c:majorTickMark val="none"/>
        <c:minorTickMark val="none"/>
        <c:tickLblPos val="nextTo"/>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n-US"/>
          </a:p>
        </c:txPr>
        <c:crossAx val="142320768"/>
        <c:crosses val="autoZero"/>
        <c:crossBetween val="between"/>
        <c:majorUnit val="5"/>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latin typeface="Tahoma" panose="020B0604030504040204" pitchFamily="34" charset="0"/>
                <a:ea typeface="Tahoma" panose="020B0604030504040204" pitchFamily="34" charset="0"/>
                <a:cs typeface="Tahoma" panose="020B0604030504040204" pitchFamily="34" charset="0"/>
              </a:defRPr>
            </a:pPr>
            <a:r>
              <a:rPr lang="en-GB" sz="1400" b="0" dirty="0">
                <a:latin typeface="Tahoma" panose="020B0604030504040204" pitchFamily="34" charset="0"/>
                <a:ea typeface="Tahoma" panose="020B0604030504040204" pitchFamily="34" charset="0"/>
                <a:cs typeface="Tahoma" panose="020B0604030504040204" pitchFamily="34" charset="0"/>
              </a:rPr>
              <a:t>Progress </a:t>
            </a:r>
            <a:r>
              <a:rPr lang="en-GB" sz="1400" b="0" i="0" u="none" strike="noStrike" baseline="0" dirty="0">
                <a:effectLst/>
                <a:latin typeface="Tahoma" panose="020B0604030504040204" pitchFamily="34" charset="0"/>
                <a:ea typeface="Tahoma" panose="020B0604030504040204" pitchFamily="34" charset="0"/>
                <a:cs typeface="Tahoma" panose="020B0604030504040204" pitchFamily="34" charset="0"/>
              </a:rPr>
              <a:t>between non FSM Pupils and FSM Pupils – KS4 Progress 8 2016 to 2018</a:t>
            </a:r>
            <a:endParaRPr lang="en-GB" sz="1400" b="0" dirty="0">
              <a:latin typeface="Tahoma" panose="020B0604030504040204" pitchFamily="34" charset="0"/>
              <a:ea typeface="Tahoma" panose="020B0604030504040204" pitchFamily="34" charset="0"/>
              <a:cs typeface="Tahoma" panose="020B0604030504040204" pitchFamily="34" charset="0"/>
            </a:endParaRPr>
          </a:p>
        </c:rich>
      </c:tx>
      <c:overlay val="0"/>
    </c:title>
    <c:autoTitleDeleted val="0"/>
    <c:plotArea>
      <c:layout>
        <c:manualLayout>
          <c:layoutTarget val="inner"/>
          <c:xMode val="edge"/>
          <c:yMode val="edge"/>
          <c:x val="7.8526295324195583E-2"/>
          <c:y val="0.17747197725877831"/>
          <c:w val="0.90449839603382909"/>
          <c:h val="0.61270450969065171"/>
        </c:manualLayout>
      </c:layout>
      <c:barChart>
        <c:barDir val="col"/>
        <c:grouping val="clustered"/>
        <c:varyColors val="0"/>
        <c:ser>
          <c:idx val="1"/>
          <c:order val="0"/>
          <c:tx>
            <c:strRef>
              <c:f>'2016-2018 KS4 FSM Gaps'!$A$4</c:f>
              <c:strCache>
                <c:ptCount val="1"/>
                <c:pt idx="0">
                  <c:v>Kent</c:v>
                </c:pt>
              </c:strCache>
            </c:strRef>
          </c:tx>
          <c:spPr>
            <a:solidFill>
              <a:schemeClr val="accent1"/>
            </a:solidFill>
          </c:spPr>
          <c:invertIfNegative val="0"/>
          <c:cat>
            <c:numRef>
              <c:f>'2016-2018 KS4 FSM Gaps'!$E$3:$G$3</c:f>
              <c:numCache>
                <c:formatCode>General</c:formatCode>
                <c:ptCount val="3"/>
                <c:pt idx="0">
                  <c:v>2016</c:v>
                </c:pt>
                <c:pt idx="1">
                  <c:v>2017</c:v>
                </c:pt>
                <c:pt idx="2">
                  <c:v>2018</c:v>
                </c:pt>
              </c:numCache>
            </c:numRef>
          </c:cat>
          <c:val>
            <c:numRef>
              <c:f>'2016-2018 KS4 FSM Gaps'!$E$4:$G$4</c:f>
              <c:numCache>
                <c:formatCode>General</c:formatCode>
                <c:ptCount val="3"/>
                <c:pt idx="0">
                  <c:v>0.65</c:v>
                </c:pt>
                <c:pt idx="1">
                  <c:v>0.77</c:v>
                </c:pt>
                <c:pt idx="2">
                  <c:v>0.81</c:v>
                </c:pt>
              </c:numCache>
            </c:numRef>
          </c:val>
          <c:extLst>
            <c:ext xmlns:c16="http://schemas.microsoft.com/office/drawing/2014/chart" uri="{C3380CC4-5D6E-409C-BE32-E72D297353CC}">
              <c16:uniqueId val="{00000000-F5D4-4C29-A33E-5F9C7509B052}"/>
            </c:ext>
          </c:extLst>
        </c:ser>
        <c:ser>
          <c:idx val="0"/>
          <c:order val="1"/>
          <c:tx>
            <c:strRef>
              <c:f>'2016-2018 KS4 FSM Gaps'!$A$5</c:f>
              <c:strCache>
                <c:ptCount val="1"/>
                <c:pt idx="0">
                  <c:v>England</c:v>
                </c:pt>
              </c:strCache>
            </c:strRef>
          </c:tx>
          <c:spPr>
            <a:solidFill>
              <a:srgbClr val="A94148"/>
            </a:solidFill>
          </c:spPr>
          <c:invertIfNegative val="0"/>
          <c:cat>
            <c:numRef>
              <c:f>'2016-2018 KS4 FSM Gaps'!$E$3:$G$3</c:f>
              <c:numCache>
                <c:formatCode>General</c:formatCode>
                <c:ptCount val="3"/>
                <c:pt idx="0">
                  <c:v>2016</c:v>
                </c:pt>
                <c:pt idx="1">
                  <c:v>2017</c:v>
                </c:pt>
                <c:pt idx="2">
                  <c:v>2018</c:v>
                </c:pt>
              </c:numCache>
            </c:numRef>
          </c:cat>
          <c:val>
            <c:numRef>
              <c:f>'2016-2018 KS4 FSM Gaps'!$E$5:$G$5</c:f>
              <c:numCache>
                <c:formatCode>General</c:formatCode>
                <c:ptCount val="3"/>
                <c:pt idx="0" formatCode="0.00">
                  <c:v>0.5</c:v>
                </c:pt>
                <c:pt idx="1">
                  <c:v>0.52</c:v>
                </c:pt>
                <c:pt idx="2">
                  <c:v>0.57999999999999996</c:v>
                </c:pt>
              </c:numCache>
            </c:numRef>
          </c:val>
          <c:extLst>
            <c:ext xmlns:c16="http://schemas.microsoft.com/office/drawing/2014/chart" uri="{C3380CC4-5D6E-409C-BE32-E72D297353CC}">
              <c16:uniqueId val="{00000001-F5D4-4C29-A33E-5F9C7509B052}"/>
            </c:ext>
          </c:extLst>
        </c:ser>
        <c:dLbls>
          <c:showLegendKey val="0"/>
          <c:showVal val="0"/>
          <c:showCatName val="0"/>
          <c:showSerName val="0"/>
          <c:showPercent val="0"/>
          <c:showBubbleSize val="0"/>
        </c:dLbls>
        <c:gapWidth val="266"/>
        <c:overlap val="-22"/>
        <c:axId val="142320768"/>
        <c:axId val="142322304"/>
      </c:barChart>
      <c:catAx>
        <c:axId val="142320768"/>
        <c:scaling>
          <c:orientation val="minMax"/>
        </c:scaling>
        <c:delete val="0"/>
        <c:axPos val="b"/>
        <c:numFmt formatCode="General" sourceLinked="1"/>
        <c:majorTickMark val="none"/>
        <c:minorTickMark val="none"/>
        <c:tickLblPos val="nextTo"/>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n-US"/>
          </a:p>
        </c:txPr>
        <c:crossAx val="142322304"/>
        <c:crosses val="autoZero"/>
        <c:auto val="1"/>
        <c:lblAlgn val="ctr"/>
        <c:lblOffset val="100"/>
        <c:noMultiLvlLbl val="0"/>
      </c:catAx>
      <c:valAx>
        <c:axId val="142322304"/>
        <c:scaling>
          <c:orientation val="minMax"/>
          <c:max val="1"/>
          <c:min val="0"/>
        </c:scaling>
        <c:delete val="0"/>
        <c:axPos val="l"/>
        <c:majorGridlines>
          <c:spPr>
            <a:ln>
              <a:solidFill>
                <a:schemeClr val="bg1">
                  <a:lumMod val="75000"/>
                </a:schemeClr>
              </a:solidFill>
            </a:ln>
          </c:spPr>
        </c:majorGridlines>
        <c:title>
          <c:tx>
            <c:rich>
              <a:bodyPr/>
              <a:lstStyle/>
              <a:p>
                <a:pPr>
                  <a:defRPr sz="1100" b="0">
                    <a:latin typeface="Tahoma" panose="020B0604030504040204" pitchFamily="34" charset="0"/>
                    <a:ea typeface="Tahoma" panose="020B0604030504040204" pitchFamily="34" charset="0"/>
                    <a:cs typeface="Tahoma" panose="020B0604030504040204" pitchFamily="34" charset="0"/>
                  </a:defRPr>
                </a:pPr>
                <a:r>
                  <a:rPr lang="en-GB" sz="1100" b="0">
                    <a:latin typeface="Tahoma" panose="020B0604030504040204" pitchFamily="34" charset="0"/>
                    <a:ea typeface="Tahoma" panose="020B0604030504040204" pitchFamily="34" charset="0"/>
                    <a:cs typeface="Tahoma" panose="020B0604030504040204" pitchFamily="34" charset="0"/>
                  </a:rPr>
                  <a:t>Points Gap</a:t>
                </a:r>
              </a:p>
            </c:rich>
          </c:tx>
          <c:layout>
            <c:manualLayout>
              <c:xMode val="edge"/>
              <c:yMode val="edge"/>
              <c:x val="5.028312433168077E-3"/>
              <c:y val="0.36059318140915197"/>
            </c:manualLayout>
          </c:layout>
          <c:overlay val="0"/>
        </c:title>
        <c:numFmt formatCode="#,##0.0" sourceLinked="0"/>
        <c:majorTickMark val="none"/>
        <c:minorTickMark val="none"/>
        <c:tickLblPos val="nextTo"/>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n-US"/>
          </a:p>
        </c:txPr>
        <c:crossAx val="142320768"/>
        <c:crosses val="autoZero"/>
        <c:crossBetween val="between"/>
        <c:majorUnit val="0.1"/>
        <c:minorUnit val="0.1"/>
      </c:valAx>
    </c:plotArea>
    <c:legend>
      <c:legendPos val="b"/>
      <c:layout>
        <c:manualLayout>
          <c:xMode val="edge"/>
          <c:yMode val="edge"/>
          <c:x val="0.42143032468163699"/>
          <c:y val="0.87670119717798745"/>
          <c:w val="0.15713922912413725"/>
          <c:h val="0.12329880282201243"/>
        </c:manualLayout>
      </c:layout>
      <c:overlay val="0"/>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8090C21E-B74E-445A-87E6-E7F6CF43B965}" type="datetimeFigureOut">
              <a:rPr lang="en-GB" smtClean="0"/>
              <a:t>19/07/2019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A2397BE-DEF6-4B0F-A642-29FAB70B1346}" type="slidenum">
              <a:rPr lang="en-GB" smtClean="0"/>
              <a:t>‹#›</a:t>
            </a:fld>
            <a:endParaRPr lang="en-GB"/>
          </a:p>
        </p:txBody>
      </p:sp>
    </p:spTree>
    <p:extLst>
      <p:ext uri="{BB962C8B-B14F-4D97-AF65-F5344CB8AC3E}">
        <p14:creationId xmlns:p14="http://schemas.microsoft.com/office/powerpoint/2010/main" val="339923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76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89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make a difference – could delete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34501-443F-48A1-9C77-2C5810974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3250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542A1-40B6-428F-BCC4-D04F80F3B5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847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make a difference – could delete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34501-443F-48A1-9C77-2C5810974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567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make a difference – could delete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34501-443F-48A1-9C77-2C5810974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4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make a difference – could delete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34501-443F-48A1-9C77-2C5810974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085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make a difference – could delete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34501-443F-48A1-9C77-2C5810974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281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make a difference – could delete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34501-443F-48A1-9C77-2C5810974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224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Schools make a difference – could delete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34501-443F-48A1-9C77-2C58109742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078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395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17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33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70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92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84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58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D59F7-5DDF-4210-892D-3EAE330F2C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565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a:extLst>
              <a:ext uri="{FF2B5EF4-FFF2-40B4-BE49-F238E27FC236}">
                <a16:creationId xmlns:a16="http://schemas.microsoft.com/office/drawing/2014/main" id="{121E52A4-847F-4DE7-93FC-3270BC13B1A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0384" y="5821363"/>
            <a:ext cx="163194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6BED197F-C7DC-49E9-A4E8-FEAB33FDB3C8}"/>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8"/>
            <a:ext cx="10363200" cy="1470025"/>
          </a:xfrm>
        </p:spPr>
        <p:txBody>
          <a:bodyPr>
            <a:normAutofit/>
          </a:bodyPr>
          <a:lstStyle>
            <a:lvl1pPr>
              <a:defRPr sz="27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1650">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2F76F0C1-2181-4B9A-9782-CEBE55E4B859}"/>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32161D36-CB1E-4358-B24E-68C16C0C118F}" type="datetimeFigureOut">
              <a:rPr lang="en-GB"/>
              <a:pPr>
                <a:defRPr/>
              </a:pPr>
              <a:t>19/07/2019</a:t>
            </a:fld>
            <a:endParaRPr lang="en-GB" dirty="0"/>
          </a:p>
        </p:txBody>
      </p:sp>
      <p:sp>
        <p:nvSpPr>
          <p:cNvPr id="7" name="Footer Placeholder 2">
            <a:extLst>
              <a:ext uri="{FF2B5EF4-FFF2-40B4-BE49-F238E27FC236}">
                <a16:creationId xmlns:a16="http://schemas.microsoft.com/office/drawing/2014/main" id="{7F920CBB-584F-4B58-9B91-43833A823F9B}"/>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12633FEB-ECD1-42C8-BCFC-F2CD30950D51}"/>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8634EDB0-BAF3-4884-9BDD-728DF445894B}" type="slidenum">
              <a:rPr lang="en-GB" altLang="en-US"/>
              <a:pPr>
                <a:defRPr/>
              </a:pPr>
              <a:t>‹#›</a:t>
            </a:fld>
            <a:endParaRPr lang="en-GB" altLang="en-US" dirty="0"/>
          </a:p>
        </p:txBody>
      </p:sp>
    </p:spTree>
    <p:extLst>
      <p:ext uri="{BB962C8B-B14F-4D97-AF65-F5344CB8AC3E}">
        <p14:creationId xmlns:p14="http://schemas.microsoft.com/office/powerpoint/2010/main" val="326647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7E215-E756-4409-B805-E15DFA8F365B}"/>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1574F32A-672F-4E5B-8152-F87548FFF895}" type="datetimeFigureOut">
              <a:rPr lang="en-GB"/>
              <a:pPr>
                <a:defRPr/>
              </a:pPr>
              <a:t>19/07/2019</a:t>
            </a:fld>
            <a:endParaRPr lang="en-GB" dirty="0"/>
          </a:p>
        </p:txBody>
      </p:sp>
      <p:sp>
        <p:nvSpPr>
          <p:cNvPr id="5" name="Footer Placeholder 4">
            <a:extLst>
              <a:ext uri="{FF2B5EF4-FFF2-40B4-BE49-F238E27FC236}">
                <a16:creationId xmlns:a16="http://schemas.microsoft.com/office/drawing/2014/main" id="{A2415CA1-7411-489F-9D56-C0405EC2EA53}"/>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15ADE975-0979-4242-A6C8-457DC919E90E}"/>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7B23A94F-90B3-4CAD-AA7C-23A411542166}" type="slidenum">
              <a:rPr lang="en-GB" altLang="en-US"/>
              <a:pPr>
                <a:defRPr/>
              </a:pPr>
              <a:t>‹#›</a:t>
            </a:fld>
            <a:endParaRPr lang="en-GB" altLang="en-US" dirty="0"/>
          </a:p>
        </p:txBody>
      </p:sp>
    </p:spTree>
    <p:extLst>
      <p:ext uri="{BB962C8B-B14F-4D97-AF65-F5344CB8AC3E}">
        <p14:creationId xmlns:p14="http://schemas.microsoft.com/office/powerpoint/2010/main" val="13644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BA61F-9BC1-4438-9DEA-6BA5D859B650}"/>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87DA7A43-1C2F-4AA5-91A0-8164BADD6AC8}" type="datetimeFigureOut">
              <a:rPr lang="en-GB"/>
              <a:pPr>
                <a:defRPr/>
              </a:pPr>
              <a:t>19/07/2019</a:t>
            </a:fld>
            <a:endParaRPr lang="en-GB" dirty="0"/>
          </a:p>
        </p:txBody>
      </p:sp>
      <p:sp>
        <p:nvSpPr>
          <p:cNvPr id="5" name="Footer Placeholder 4">
            <a:extLst>
              <a:ext uri="{FF2B5EF4-FFF2-40B4-BE49-F238E27FC236}">
                <a16:creationId xmlns:a16="http://schemas.microsoft.com/office/drawing/2014/main" id="{E51F883A-A295-46AA-B441-37AABFC08D41}"/>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1E88F2D7-7382-4972-A9B2-539CC18619E6}"/>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431C5C0F-7BAD-41B2-BD37-F184ED39FE3E}" type="slidenum">
              <a:rPr lang="en-GB" altLang="en-US"/>
              <a:pPr>
                <a:defRPr/>
              </a:pPr>
              <a:t>‹#›</a:t>
            </a:fld>
            <a:endParaRPr lang="en-GB" altLang="en-US" dirty="0"/>
          </a:p>
        </p:txBody>
      </p:sp>
    </p:spTree>
    <p:extLst>
      <p:ext uri="{BB962C8B-B14F-4D97-AF65-F5344CB8AC3E}">
        <p14:creationId xmlns:p14="http://schemas.microsoft.com/office/powerpoint/2010/main" val="71214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0384" y="5821363"/>
            <a:ext cx="163194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FB25A92-4B38-42A5-9F70-C9E579BE6F41}" type="datetimeFigureOut">
              <a:rPr lang="en-GB"/>
              <a:pPr>
                <a:defRPr/>
              </a:pPr>
              <a:t>19/07/2019</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E70B4BF-BA15-4E02-A0CD-91A536DF2E21}" type="slidenum">
              <a:rPr lang="en-GB"/>
              <a:pPr>
                <a:defRPr/>
              </a:pPr>
              <a:t>‹#›</a:t>
            </a:fld>
            <a:endParaRPr lang="en-GB"/>
          </a:p>
        </p:txBody>
      </p:sp>
    </p:spTree>
    <p:extLst>
      <p:ext uri="{BB962C8B-B14F-4D97-AF65-F5344CB8AC3E}">
        <p14:creationId xmlns:p14="http://schemas.microsoft.com/office/powerpoint/2010/main" val="640906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98201" y="6237288"/>
            <a:ext cx="11472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D029023A-2FE6-4286-9DC1-7452791915D3}" type="datetimeFigureOut">
              <a:rPr lang="en-GB"/>
              <a:pPr>
                <a:defRPr/>
              </a:pPr>
              <a:t>19/07/2019</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926D5AF-31EA-4F4A-AB13-EB57E760A5B5}" type="slidenum">
              <a:rPr lang="en-GB"/>
              <a:pPr>
                <a:defRPr/>
              </a:pPr>
              <a:t>‹#›</a:t>
            </a:fld>
            <a:endParaRPr lang="en-GB"/>
          </a:p>
        </p:txBody>
      </p:sp>
    </p:spTree>
    <p:extLst>
      <p:ext uri="{BB962C8B-B14F-4D97-AF65-F5344CB8AC3E}">
        <p14:creationId xmlns:p14="http://schemas.microsoft.com/office/powerpoint/2010/main" val="351172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430D092-2A98-4A32-A23B-B0AB2D58C729}" type="datetimeFigureOut">
              <a:rPr lang="en-GB"/>
              <a:pPr>
                <a:defRPr/>
              </a:pPr>
              <a:t>19/07/2019</a:t>
            </a:fld>
            <a:endParaRPr lang="en-GB"/>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0FD52F3-ACC3-4B92-9A71-43781B21EFCF}" type="slidenum">
              <a:rPr lang="en-GB"/>
              <a:pPr>
                <a:defRPr/>
              </a:pPr>
              <a:t>‹#›</a:t>
            </a:fld>
            <a:endParaRPr lang="en-GB"/>
          </a:p>
        </p:txBody>
      </p:sp>
    </p:spTree>
    <p:extLst>
      <p:ext uri="{BB962C8B-B14F-4D97-AF65-F5344CB8AC3E}">
        <p14:creationId xmlns:p14="http://schemas.microsoft.com/office/powerpoint/2010/main" val="142174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47E75C1-CE34-4DAB-9E69-1BEB35E984A6}" type="datetimeFigureOut">
              <a:rPr lang="en-GB"/>
              <a:pPr>
                <a:defRPr/>
              </a:pPr>
              <a:t>19/07/2019</a:t>
            </a:fld>
            <a:endParaRPr lang="en-GB"/>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0A3AF141-893B-4A9E-8745-796610FBE0C9}" type="slidenum">
              <a:rPr lang="en-GB"/>
              <a:pPr>
                <a:defRPr/>
              </a:pPr>
              <a:t>‹#›</a:t>
            </a:fld>
            <a:endParaRPr lang="en-GB"/>
          </a:p>
        </p:txBody>
      </p:sp>
    </p:spTree>
    <p:extLst>
      <p:ext uri="{BB962C8B-B14F-4D97-AF65-F5344CB8AC3E}">
        <p14:creationId xmlns:p14="http://schemas.microsoft.com/office/powerpoint/2010/main" val="3469875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005AD03A-5B66-49D4-B448-E8D1788F6F4F}" type="datetimeFigureOut">
              <a:rPr lang="en-GB"/>
              <a:pPr>
                <a:defRPr/>
              </a:pPr>
              <a:t>19/07/2019</a:t>
            </a:fld>
            <a:endParaRPr lang="en-GB"/>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A7C9613-C59B-4DD5-93BD-9BACE434D12F}" type="slidenum">
              <a:rPr lang="en-GB"/>
              <a:pPr>
                <a:defRPr/>
              </a:pPr>
              <a:t>‹#›</a:t>
            </a:fld>
            <a:endParaRPr lang="en-GB"/>
          </a:p>
        </p:txBody>
      </p:sp>
    </p:spTree>
    <p:extLst>
      <p:ext uri="{BB962C8B-B14F-4D97-AF65-F5344CB8AC3E}">
        <p14:creationId xmlns:p14="http://schemas.microsoft.com/office/powerpoint/2010/main" val="169016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9C93B09-A61A-4E04-862A-A88444130E12}" type="datetimeFigureOut">
              <a:rPr lang="en-GB"/>
              <a:pPr>
                <a:defRPr/>
              </a:pPr>
              <a:t>19/07/2019</a:t>
            </a:fld>
            <a:endParaRPr lang="en-GB"/>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FB5E62F-983B-47FC-9A85-E16A81C55D99}" type="slidenum">
              <a:rPr lang="en-GB"/>
              <a:pPr>
                <a:defRPr/>
              </a:pPr>
              <a:t>‹#›</a:t>
            </a:fld>
            <a:endParaRPr lang="en-GB"/>
          </a:p>
        </p:txBody>
      </p:sp>
    </p:spTree>
    <p:extLst>
      <p:ext uri="{BB962C8B-B14F-4D97-AF65-F5344CB8AC3E}">
        <p14:creationId xmlns:p14="http://schemas.microsoft.com/office/powerpoint/2010/main" val="623113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FDD74BB-9BEB-4C10-B6F9-306D352CE576}" type="datetimeFigureOut">
              <a:rPr lang="en-GB"/>
              <a:pPr>
                <a:defRPr/>
              </a:pPr>
              <a:t>19/07/2019</a:t>
            </a:fld>
            <a:endParaRPr lang="en-GB"/>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0B188A6-8A83-4FDB-B98C-F63FA81D3393}" type="slidenum">
              <a:rPr lang="en-GB"/>
              <a:pPr>
                <a:defRPr/>
              </a:pPr>
              <a:t>‹#›</a:t>
            </a:fld>
            <a:endParaRPr lang="en-GB"/>
          </a:p>
        </p:txBody>
      </p:sp>
    </p:spTree>
    <p:extLst>
      <p:ext uri="{BB962C8B-B14F-4D97-AF65-F5344CB8AC3E}">
        <p14:creationId xmlns:p14="http://schemas.microsoft.com/office/powerpoint/2010/main" val="532991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374C066-C95B-42B9-8954-4D7DF52D15DC}" type="datetimeFigureOut">
              <a:rPr lang="en-GB"/>
              <a:pPr>
                <a:defRPr/>
              </a:pPr>
              <a:t>19/07/2019</a:t>
            </a:fld>
            <a:endParaRPr lang="en-GB"/>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3CA3655-2866-4846-B327-381D58E5B4F1}" type="slidenum">
              <a:rPr lang="en-GB"/>
              <a:pPr>
                <a:defRPr/>
              </a:pPr>
              <a:t>‹#›</a:t>
            </a:fld>
            <a:endParaRPr lang="en-GB"/>
          </a:p>
        </p:txBody>
      </p:sp>
    </p:spTree>
    <p:extLst>
      <p:ext uri="{BB962C8B-B14F-4D97-AF65-F5344CB8AC3E}">
        <p14:creationId xmlns:p14="http://schemas.microsoft.com/office/powerpoint/2010/main" val="329415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a:extLst>
              <a:ext uri="{FF2B5EF4-FFF2-40B4-BE49-F238E27FC236}">
                <a16:creationId xmlns:a16="http://schemas.microsoft.com/office/drawing/2014/main" id="{7784874F-3EE5-4126-BEAA-1126C3770C2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98202" y="6237288"/>
            <a:ext cx="11472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D2D0175C-E064-4FE5-9C86-8F18D80939FE}"/>
              </a:ext>
            </a:extLst>
          </p:cNvPr>
          <p:cNvCxnSpPr>
            <a:cxnSpLocks noChangeShapeType="1"/>
          </p:cNvCxnSpPr>
          <p:nvPr/>
        </p:nvCxnSpPr>
        <p:spPr bwMode="auto">
          <a:xfrm>
            <a:off x="143936"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27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5B96F11D-96B5-42C3-B940-E16051C9C1CB}"/>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B84BCB3D-50D8-44ED-90C0-27A58A208334}" type="datetimeFigureOut">
              <a:rPr lang="en-GB"/>
              <a:pPr>
                <a:defRPr/>
              </a:pPr>
              <a:t>19/07/2019</a:t>
            </a:fld>
            <a:endParaRPr lang="en-GB" dirty="0"/>
          </a:p>
        </p:txBody>
      </p:sp>
      <p:sp>
        <p:nvSpPr>
          <p:cNvPr id="7" name="Footer Placeholder 2">
            <a:extLst>
              <a:ext uri="{FF2B5EF4-FFF2-40B4-BE49-F238E27FC236}">
                <a16:creationId xmlns:a16="http://schemas.microsoft.com/office/drawing/2014/main" id="{59D0D383-A394-466C-807A-64F34AEAF64E}"/>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AAE49BAA-7233-4922-8B6B-DA46043F1C85}"/>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4B02A346-92C9-4EDF-9235-C985B5536A5E}" type="slidenum">
              <a:rPr lang="en-GB" altLang="en-US"/>
              <a:pPr>
                <a:defRPr/>
              </a:pPr>
              <a:t>‹#›</a:t>
            </a:fld>
            <a:endParaRPr lang="en-GB" altLang="en-US" dirty="0"/>
          </a:p>
        </p:txBody>
      </p:sp>
    </p:spTree>
    <p:extLst>
      <p:ext uri="{BB962C8B-B14F-4D97-AF65-F5344CB8AC3E}">
        <p14:creationId xmlns:p14="http://schemas.microsoft.com/office/powerpoint/2010/main" val="843823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5633E26-90E5-47AB-972F-7BDA2A3DD98C}" type="datetimeFigureOut">
              <a:rPr lang="en-GB"/>
              <a:pPr>
                <a:defRPr/>
              </a:pPr>
              <a:t>19/07/2019</a:t>
            </a:fld>
            <a:endParaRPr lang="en-GB"/>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E0BE4A54-32C6-452E-9E15-DCA14E42B53E}" type="slidenum">
              <a:rPr lang="en-GB"/>
              <a:pPr>
                <a:defRPr/>
              </a:pPr>
              <a:t>‹#›</a:t>
            </a:fld>
            <a:endParaRPr lang="en-GB"/>
          </a:p>
        </p:txBody>
      </p:sp>
    </p:spTree>
    <p:extLst>
      <p:ext uri="{BB962C8B-B14F-4D97-AF65-F5344CB8AC3E}">
        <p14:creationId xmlns:p14="http://schemas.microsoft.com/office/powerpoint/2010/main" val="4031435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C485ABCF-7536-408B-8F33-FA324581A66D}" type="datetimeFigureOut">
              <a:rPr lang="en-GB"/>
              <a:pPr>
                <a:defRPr/>
              </a:pPr>
              <a:t>19/07/2019</a:t>
            </a:fld>
            <a:endParaRPr lang="en-GB"/>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9AA373F-3E6D-446B-B509-7FC2B1C069F0}" type="slidenum">
              <a:rPr lang="en-GB"/>
              <a:pPr>
                <a:defRPr/>
              </a:pPr>
              <a:t>‹#›</a:t>
            </a:fld>
            <a:endParaRPr lang="en-GB"/>
          </a:p>
        </p:txBody>
      </p:sp>
    </p:spTree>
    <p:extLst>
      <p:ext uri="{BB962C8B-B14F-4D97-AF65-F5344CB8AC3E}">
        <p14:creationId xmlns:p14="http://schemas.microsoft.com/office/powerpoint/2010/main" val="507314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3C7169B1-2442-48D8-9EFF-8C57811A2A8C}" type="datetimeFigureOut">
              <a:rPr lang="en-GB"/>
              <a:pPr>
                <a:defRPr/>
              </a:pPr>
              <a:t>19/07/2019</a:t>
            </a:fld>
            <a:endParaRPr lang="en-GB"/>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27423D5F-3360-48E0-9A8B-97EC0F53ED0B}" type="slidenum">
              <a:rPr lang="en-GB"/>
              <a:pPr>
                <a:defRPr/>
              </a:pPr>
              <a:t>‹#›</a:t>
            </a:fld>
            <a:endParaRPr lang="en-GB"/>
          </a:p>
        </p:txBody>
      </p:sp>
    </p:spTree>
    <p:extLst>
      <p:ext uri="{BB962C8B-B14F-4D97-AF65-F5344CB8AC3E}">
        <p14:creationId xmlns:p14="http://schemas.microsoft.com/office/powerpoint/2010/main" val="3334780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 Title Page">
    <p:spTree>
      <p:nvGrpSpPr>
        <p:cNvPr id="1" name=""/>
        <p:cNvGrpSpPr/>
        <p:nvPr/>
      </p:nvGrpSpPr>
      <p:grpSpPr>
        <a:xfrm>
          <a:off x="0" y="0"/>
          <a:ext cx="0" cy="0"/>
          <a:chOff x="0" y="0"/>
          <a:chExt cx="0" cy="0"/>
        </a:xfrm>
      </p:grpSpPr>
      <p:sp>
        <p:nvSpPr>
          <p:cNvPr id="9" name="object 2"/>
          <p:cNvSpPr/>
          <p:nvPr userDrawn="1"/>
        </p:nvSpPr>
        <p:spPr>
          <a:xfrm>
            <a:off x="12" y="2"/>
            <a:ext cx="12192000" cy="6026753"/>
          </a:xfrm>
          <a:custGeom>
            <a:avLst/>
            <a:gdLst/>
            <a:ahLst/>
            <a:cxnLst/>
            <a:rect l="l" t="t" r="r" b="b"/>
            <a:pathLst>
              <a:path w="9144000" h="4525645">
                <a:moveTo>
                  <a:pt x="9143987" y="0"/>
                </a:moveTo>
                <a:lnTo>
                  <a:pt x="2243988" y="0"/>
                </a:lnTo>
                <a:lnTo>
                  <a:pt x="0" y="4525200"/>
                </a:lnTo>
                <a:lnTo>
                  <a:pt x="9143987" y="4525200"/>
                </a:lnTo>
                <a:lnTo>
                  <a:pt x="9143987" y="0"/>
                </a:lnTo>
                <a:close/>
              </a:path>
            </a:pathLst>
          </a:custGeom>
          <a:solidFill>
            <a:srgbClr val="405866"/>
          </a:solidFill>
        </p:spPr>
        <p:txBody>
          <a:bodyPr wrap="square" lIns="0" tIns="0" rIns="0" bIns="0" rtlCol="0"/>
          <a:lstStyle/>
          <a:p>
            <a:endParaRPr sz="1800" dirty="0"/>
          </a:p>
        </p:txBody>
      </p:sp>
      <p:sp>
        <p:nvSpPr>
          <p:cNvPr id="10" name="object 3"/>
          <p:cNvSpPr/>
          <p:nvPr userDrawn="1"/>
        </p:nvSpPr>
        <p:spPr>
          <a:xfrm>
            <a:off x="4" y="2"/>
            <a:ext cx="3017520" cy="6026753"/>
          </a:xfrm>
          <a:custGeom>
            <a:avLst/>
            <a:gdLst/>
            <a:ahLst/>
            <a:cxnLst/>
            <a:rect l="l" t="t" r="r" b="b"/>
            <a:pathLst>
              <a:path w="2263140" h="4525645">
                <a:moveTo>
                  <a:pt x="2262644" y="0"/>
                </a:moveTo>
                <a:lnTo>
                  <a:pt x="0" y="0"/>
                </a:lnTo>
                <a:lnTo>
                  <a:pt x="0" y="4525200"/>
                </a:lnTo>
                <a:lnTo>
                  <a:pt x="2262644" y="0"/>
                </a:lnTo>
                <a:close/>
              </a:path>
            </a:pathLst>
          </a:custGeom>
          <a:solidFill>
            <a:srgbClr val="BDD4DD"/>
          </a:solidFill>
        </p:spPr>
        <p:txBody>
          <a:bodyPr wrap="square" lIns="0" tIns="0" rIns="0" bIns="0" rtlCol="0"/>
          <a:lstStyle/>
          <a:p>
            <a:endParaRPr sz="1800" dirty="0"/>
          </a:p>
        </p:txBody>
      </p:sp>
      <p:sp>
        <p:nvSpPr>
          <p:cNvPr id="11" name="object 4"/>
          <p:cNvSpPr/>
          <p:nvPr userDrawn="1"/>
        </p:nvSpPr>
        <p:spPr>
          <a:xfrm>
            <a:off x="0" y="2"/>
            <a:ext cx="3017520" cy="6026753"/>
          </a:xfrm>
          <a:custGeom>
            <a:avLst/>
            <a:gdLst/>
            <a:ahLst/>
            <a:cxnLst/>
            <a:rect l="l" t="t" r="r" b="b"/>
            <a:pathLst>
              <a:path w="2263140" h="4525645">
                <a:moveTo>
                  <a:pt x="2262644" y="0"/>
                </a:moveTo>
                <a:lnTo>
                  <a:pt x="1293050" y="0"/>
                </a:lnTo>
                <a:lnTo>
                  <a:pt x="0" y="1033894"/>
                </a:lnTo>
                <a:lnTo>
                  <a:pt x="0" y="4525200"/>
                </a:lnTo>
                <a:lnTo>
                  <a:pt x="2262644" y="0"/>
                </a:lnTo>
                <a:close/>
              </a:path>
            </a:pathLst>
          </a:custGeom>
          <a:solidFill>
            <a:srgbClr val="B8C0C9"/>
          </a:solidFill>
        </p:spPr>
        <p:txBody>
          <a:bodyPr wrap="square" lIns="0" tIns="0" rIns="0" bIns="0" rtlCol="0"/>
          <a:lstStyle/>
          <a:p>
            <a:endParaRPr sz="1800" dirty="0"/>
          </a:p>
        </p:txBody>
      </p:sp>
      <p:sp>
        <p:nvSpPr>
          <p:cNvPr id="21" name="Text Placeholder 9"/>
          <p:cNvSpPr>
            <a:spLocks noGrp="1"/>
          </p:cNvSpPr>
          <p:nvPr>
            <p:ph type="body" sz="quarter" idx="10" hasCustomPrompt="1"/>
          </p:nvPr>
        </p:nvSpPr>
        <p:spPr>
          <a:xfrm>
            <a:off x="1043518" y="778762"/>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dirty="0"/>
              <a:t>CLICK TO EDIT MASTER </a:t>
            </a:r>
            <a:br>
              <a:rPr lang="en-GB" dirty="0"/>
            </a:br>
            <a:r>
              <a:rPr lang="en-GB" dirty="0"/>
              <a:t>TEXT STYLES</a:t>
            </a:r>
          </a:p>
        </p:txBody>
      </p:sp>
      <p:sp>
        <p:nvSpPr>
          <p:cNvPr id="22" name="Text Placeholder 9"/>
          <p:cNvSpPr>
            <a:spLocks noGrp="1"/>
          </p:cNvSpPr>
          <p:nvPr>
            <p:ph type="body" sz="quarter" idx="11" hasCustomPrompt="1"/>
          </p:nvPr>
        </p:nvSpPr>
        <p:spPr>
          <a:xfrm>
            <a:off x="1043517"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dirty="0"/>
              <a:t>Click to edit master text styles</a:t>
            </a:r>
          </a:p>
        </p:txBody>
      </p:sp>
      <p:sp>
        <p:nvSpPr>
          <p:cNvPr id="23" name="Text Placeholder 9"/>
          <p:cNvSpPr>
            <a:spLocks noGrp="1"/>
          </p:cNvSpPr>
          <p:nvPr>
            <p:ph type="body" sz="quarter" idx="12" hasCustomPrompt="1"/>
          </p:nvPr>
        </p:nvSpPr>
        <p:spPr>
          <a:xfrm>
            <a:off x="1043515"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dirty="0"/>
              <a:t>Click to edit master text styles</a:t>
            </a:r>
          </a:p>
        </p:txBody>
      </p:sp>
      <p:sp>
        <p:nvSpPr>
          <p:cNvPr id="14" name="object 15"/>
          <p:cNvSpPr txBox="1">
            <a:spLocks/>
          </p:cNvSpPr>
          <p:nvPr userDrawn="1"/>
        </p:nvSpPr>
        <p:spPr>
          <a:xfrm>
            <a:off x="2815071" y="6432110"/>
            <a:ext cx="1552737" cy="115416"/>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GB" sz="1100" spc="-5" dirty="0"/>
              <a:t>@EducEndowFoundn</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4977" y="6309320"/>
            <a:ext cx="453510" cy="340132"/>
          </a:xfrm>
          <a:prstGeom prst="rect">
            <a:avLst/>
          </a:prstGeom>
        </p:spPr>
      </p:pic>
      <p:pic>
        <p:nvPicPr>
          <p:cNvPr id="4" name="Picture 3" descr="A close up of a sign&#10;&#10;Description automatically generated">
            <a:extLst>
              <a:ext uri="{FF2B5EF4-FFF2-40B4-BE49-F238E27FC236}">
                <a16:creationId xmlns:a16="http://schemas.microsoft.com/office/drawing/2014/main" id="{9C27DF44-67B5-4EF2-B74B-9B968CBC40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4854" y="6096080"/>
            <a:ext cx="1778738" cy="710422"/>
          </a:xfrm>
          <a:prstGeom prst="rect">
            <a:avLst/>
          </a:prstGeom>
        </p:spPr>
      </p:pic>
    </p:spTree>
    <p:extLst>
      <p:ext uri="{BB962C8B-B14F-4D97-AF65-F5344CB8AC3E}">
        <p14:creationId xmlns:p14="http://schemas.microsoft.com/office/powerpoint/2010/main" val="3423716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object 9"/>
          <p:cNvSpPr/>
          <p:nvPr userDrawn="1"/>
        </p:nvSpPr>
        <p:spPr>
          <a:xfrm>
            <a:off x="0" y="6026155"/>
            <a:ext cx="12192000" cy="0"/>
          </a:xfrm>
          <a:custGeom>
            <a:avLst/>
            <a:gdLst/>
            <a:ahLst/>
            <a:cxnLst/>
            <a:rect l="l" t="t" r="r" b="b"/>
            <a:pathLst>
              <a:path w="9144000">
                <a:moveTo>
                  <a:pt x="0" y="0"/>
                </a:moveTo>
                <a:lnTo>
                  <a:pt x="9144000" y="0"/>
                </a:lnTo>
              </a:path>
            </a:pathLst>
          </a:custGeom>
          <a:ln w="6350">
            <a:solidFill>
              <a:srgbClr val="2C3A42"/>
            </a:solidFill>
          </a:ln>
        </p:spPr>
        <p:txBody>
          <a:bodyPr wrap="square" lIns="0" tIns="0" rIns="0" bIns="0" rtlCol="0"/>
          <a:lstStyle/>
          <a:p>
            <a:endParaRPr sz="1800" dirty="0"/>
          </a:p>
        </p:txBody>
      </p:sp>
      <p:sp>
        <p:nvSpPr>
          <p:cNvPr id="40" name="object 18"/>
          <p:cNvSpPr txBox="1">
            <a:spLocks noGrp="1"/>
          </p:cNvSpPr>
          <p:nvPr>
            <p:ph type="sldNum" sz="quarter" idx="4294967295"/>
          </p:nvPr>
        </p:nvSpPr>
        <p:spPr>
          <a:xfrm>
            <a:off x="11582134" y="6551602"/>
            <a:ext cx="143933" cy="230832"/>
          </a:xfrm>
          <a:prstGeom prst="rect">
            <a:avLst/>
          </a:prstGeom>
        </p:spPr>
        <p:txBody>
          <a:bodyPr vert="horz" wrap="square" lIns="0" tIns="0" rIns="0" bIns="0" rtlCol="0">
            <a:spAutoFit/>
          </a:bodyPr>
          <a:lstStyle/>
          <a:p>
            <a:pPr marL="25400">
              <a:lnSpc>
                <a:spcPts val="910"/>
              </a:lnSpc>
            </a:pPr>
            <a:fld id="{81D60167-4931-47E6-BA6A-407CBD079E47}" type="slidenum">
              <a:rPr lang="en-GB" sz="800" smtClean="0">
                <a:latin typeface="Arial" panose="020B0604020202020204" pitchFamily="34" charset="0"/>
                <a:cs typeface="Arial" panose="020B0604020202020204" pitchFamily="34" charset="0"/>
              </a:rPr>
              <a:pPr marL="25400">
                <a:lnSpc>
                  <a:spcPts val="910"/>
                </a:lnSpc>
              </a:pPr>
              <a:t>‹#›</a:t>
            </a:fld>
            <a:endParaRPr lang="en-GB" sz="800" dirty="0">
              <a:latin typeface="Arial" panose="020B0604020202020204" pitchFamily="34" charset="0"/>
              <a:cs typeface="Arial" panose="020B0604020202020204" pitchFamily="34" charset="0"/>
            </a:endParaRPr>
          </a:p>
        </p:txBody>
      </p:sp>
      <p:sp>
        <p:nvSpPr>
          <p:cNvPr id="15" name="Text Placeholder 9"/>
          <p:cNvSpPr>
            <a:spLocks noGrp="1"/>
          </p:cNvSpPr>
          <p:nvPr>
            <p:ph type="body" sz="quarter" idx="12" hasCustomPrompt="1"/>
          </p:nvPr>
        </p:nvSpPr>
        <p:spPr>
          <a:xfrm>
            <a:off x="452829"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dirty="0"/>
              <a:t>CLICK TO EDIT MASTER TEXT STYLES</a:t>
            </a:r>
          </a:p>
        </p:txBody>
      </p:sp>
      <p:sp>
        <p:nvSpPr>
          <p:cNvPr id="8" name="object 15"/>
          <p:cNvSpPr txBox="1">
            <a:spLocks/>
          </p:cNvSpPr>
          <p:nvPr userDrawn="1"/>
        </p:nvSpPr>
        <p:spPr>
          <a:xfrm>
            <a:off x="2815071" y="6453336"/>
            <a:ext cx="1552737" cy="115416"/>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GB" sz="1100" spc="-5" dirty="0"/>
              <a:t>@EducEndowFoundn</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4977" y="6436011"/>
            <a:ext cx="453510" cy="340132"/>
          </a:xfrm>
          <a:prstGeom prst="rect">
            <a:avLst/>
          </a:prstGeom>
        </p:spPr>
      </p:pic>
      <p:pic>
        <p:nvPicPr>
          <p:cNvPr id="11" name="Picture 10" descr="A close up of a sign&#10;&#10;Description automatically generated">
            <a:extLst>
              <a:ext uri="{FF2B5EF4-FFF2-40B4-BE49-F238E27FC236}">
                <a16:creationId xmlns:a16="http://schemas.microsoft.com/office/drawing/2014/main" id="{2A796F64-4CC9-4F56-A299-DA0AEE9F22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4854" y="6096080"/>
            <a:ext cx="1778738" cy="710422"/>
          </a:xfrm>
          <a:prstGeom prst="rect">
            <a:avLst/>
          </a:prstGeom>
        </p:spPr>
      </p:pic>
    </p:spTree>
    <p:extLst>
      <p:ext uri="{BB962C8B-B14F-4D97-AF65-F5344CB8AC3E}">
        <p14:creationId xmlns:p14="http://schemas.microsoft.com/office/powerpoint/2010/main" val="2813006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88DDE1-AC8C-4BE3-A8BB-BC6191ADDFA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19/07/2019</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A69531-5A00-47EF-BAAC-3C1983F240C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76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88DDE1-AC8C-4BE3-A8BB-BC6191ADDFA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19/07/2019</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DA69531-5A00-47EF-BAAC-3C1983F240C1}"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9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6288618" y="1520825"/>
            <a:ext cx="5422900"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574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40384" y="5821363"/>
            <a:ext cx="163194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8"/>
            <a:ext cx="10363200" cy="1470025"/>
          </a:xfrm>
        </p:spPr>
        <p:txBody>
          <a:bodyPr>
            <a:normAutofit/>
          </a:bodyPr>
          <a:lstStyle>
            <a:lvl1pPr>
              <a:defRPr sz="2700" b="1">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1650">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6" name="Date Placeholder 1"/>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2E829A6E-8CE5-4144-B01E-5DC346616D89}" type="datetime8">
              <a:rPr lang="en-GB" smtClean="0"/>
              <a:t>19/07/2019 09:02</a:t>
            </a:fld>
            <a:endParaRPr lang="en-GB" dirty="0"/>
          </a:p>
        </p:txBody>
      </p:sp>
      <p:sp>
        <p:nvSpPr>
          <p:cNvPr id="7" name="Footer Placeholder 2"/>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8" name="Slide Number Placeholder 3"/>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3E70B4BF-BA15-4E02-A0CD-91A536DF2E21}" type="slidenum">
              <a:rPr lang="en-GB"/>
              <a:pPr>
                <a:defRPr/>
              </a:pPr>
              <a:t>‹#›</a:t>
            </a:fld>
            <a:endParaRPr lang="en-GB"/>
          </a:p>
        </p:txBody>
      </p:sp>
    </p:spTree>
    <p:extLst>
      <p:ext uri="{BB962C8B-B14F-4D97-AF65-F5344CB8AC3E}">
        <p14:creationId xmlns:p14="http://schemas.microsoft.com/office/powerpoint/2010/main" val="3406990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98202" y="6237288"/>
            <a:ext cx="114723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43936"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27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Date Placeholder 1"/>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C1A17953-8133-4D11-BCBD-2896CFD92F8D}" type="datetime8">
              <a:rPr lang="en-GB" smtClean="0"/>
              <a:t>19/07/2019 09:02</a:t>
            </a:fld>
            <a:endParaRPr lang="en-GB" dirty="0"/>
          </a:p>
        </p:txBody>
      </p:sp>
      <p:sp>
        <p:nvSpPr>
          <p:cNvPr id="7" name="Footer Placeholder 2"/>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8" name="Slide Number Placeholder 3"/>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3926D5AF-31EA-4F4A-AB13-EB57E760A5B5}" type="slidenum">
              <a:rPr lang="en-GB"/>
              <a:pPr>
                <a:defRPr/>
              </a:pPr>
              <a:t>‹#›</a:t>
            </a:fld>
            <a:endParaRPr lang="en-GB"/>
          </a:p>
        </p:txBody>
      </p:sp>
    </p:spTree>
    <p:extLst>
      <p:ext uri="{BB962C8B-B14F-4D97-AF65-F5344CB8AC3E}">
        <p14:creationId xmlns:p14="http://schemas.microsoft.com/office/powerpoint/2010/main" val="193687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1">
            <a:extLst>
              <a:ext uri="{FF2B5EF4-FFF2-40B4-BE49-F238E27FC236}">
                <a16:creationId xmlns:a16="http://schemas.microsoft.com/office/drawing/2014/main" id="{DE04A9CA-B19F-4D96-A17B-298C22E4C736}"/>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69C6D8B3-2C3A-4765-8BB4-4A3BA31937AD}" type="datetimeFigureOut">
              <a:rPr lang="en-GB"/>
              <a:pPr>
                <a:defRPr/>
              </a:pPr>
              <a:t>19/07/2019</a:t>
            </a:fld>
            <a:endParaRPr lang="en-GB" dirty="0"/>
          </a:p>
        </p:txBody>
      </p:sp>
      <p:sp>
        <p:nvSpPr>
          <p:cNvPr id="5" name="Footer Placeholder 2">
            <a:extLst>
              <a:ext uri="{FF2B5EF4-FFF2-40B4-BE49-F238E27FC236}">
                <a16:creationId xmlns:a16="http://schemas.microsoft.com/office/drawing/2014/main" id="{AFF79220-C962-481C-B674-E74180AE555B}"/>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8C5097F7-9117-4D17-B4D9-02757390773A}"/>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328C1511-02C3-446A-BFDE-7505AAF37B49}" type="slidenum">
              <a:rPr lang="en-GB" altLang="en-US"/>
              <a:pPr>
                <a:defRPr/>
              </a:pPr>
              <a:t>‹#›</a:t>
            </a:fld>
            <a:endParaRPr lang="en-GB" altLang="en-US" dirty="0"/>
          </a:p>
        </p:txBody>
      </p:sp>
    </p:spTree>
    <p:extLst>
      <p:ext uri="{BB962C8B-B14F-4D97-AF65-F5344CB8AC3E}">
        <p14:creationId xmlns:p14="http://schemas.microsoft.com/office/powerpoint/2010/main" val="150183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latin typeface="Arial" pitchFamily="34" charset="0"/>
                <a:cs typeface="Arial"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1"/>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B2F20B9A-146D-4B88-B6CD-FC49182FCF68}" type="datetime8">
              <a:rPr lang="en-GB" smtClean="0"/>
              <a:t>19/07/2019 09:02</a:t>
            </a:fld>
            <a:endParaRPr lang="en-GB"/>
          </a:p>
        </p:txBody>
      </p:sp>
      <p:sp>
        <p:nvSpPr>
          <p:cNvPr id="5" name="Footer Placeholder 2"/>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6" name="Slide Number Placeholder 3"/>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50FD52F3-ACC3-4B92-9A71-43781B21EFCF}" type="slidenum">
              <a:rPr lang="en-GB"/>
              <a:pPr>
                <a:defRPr/>
              </a:pPr>
              <a:t>‹#›</a:t>
            </a:fld>
            <a:endParaRPr lang="en-GB"/>
          </a:p>
        </p:txBody>
      </p:sp>
    </p:spTree>
    <p:extLst>
      <p:ext uri="{BB962C8B-B14F-4D97-AF65-F5344CB8AC3E}">
        <p14:creationId xmlns:p14="http://schemas.microsoft.com/office/powerpoint/2010/main" val="1064031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3"/>
            <a:ext cx="5384800" cy="4525963"/>
          </a:xfrm>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600203"/>
            <a:ext cx="5384800" cy="4525963"/>
          </a:xfrm>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1"/>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BE9878AF-3240-4B34-A5F6-F0E3915A4BCD}" type="datetime8">
              <a:rPr lang="en-GB" smtClean="0"/>
              <a:t>19/07/2019 09:02</a:t>
            </a:fld>
            <a:endParaRPr lang="en-GB"/>
          </a:p>
        </p:txBody>
      </p:sp>
      <p:sp>
        <p:nvSpPr>
          <p:cNvPr id="6" name="Footer Placeholder 2"/>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7" name="Slide Number Placeholder 3"/>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0A3AF141-893B-4A9E-8745-796610FBE0C9}" type="slidenum">
              <a:rPr lang="en-GB"/>
              <a:pPr>
                <a:defRPr/>
              </a:pPr>
              <a:t>‹#›</a:t>
            </a:fld>
            <a:endParaRPr lang="en-GB"/>
          </a:p>
        </p:txBody>
      </p:sp>
    </p:spTree>
    <p:extLst>
      <p:ext uri="{BB962C8B-B14F-4D97-AF65-F5344CB8AC3E}">
        <p14:creationId xmlns:p14="http://schemas.microsoft.com/office/powerpoint/2010/main" val="202082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atin typeface="Arial" pitchFamily="34" charset="0"/>
                <a:cs typeface="Arial" pitchFamily="34" charset="0"/>
              </a:defRPr>
            </a:lvl1pPr>
            <a:lvl2pPr>
              <a:defRPr sz="1500">
                <a:latin typeface="Arial" pitchFamily="34" charset="0"/>
                <a:cs typeface="Arial" pitchFamily="34" charset="0"/>
              </a:defRPr>
            </a:lvl2pPr>
            <a:lvl3pPr>
              <a:defRPr sz="135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atin typeface="Arial" pitchFamily="34" charset="0"/>
                <a:cs typeface="Arial" pitchFamily="34" charset="0"/>
              </a:defRPr>
            </a:lvl1pPr>
            <a:lvl2pPr>
              <a:defRPr sz="1500">
                <a:latin typeface="Arial" pitchFamily="34" charset="0"/>
                <a:cs typeface="Arial" pitchFamily="34" charset="0"/>
              </a:defRPr>
            </a:lvl2pPr>
            <a:lvl3pPr>
              <a:defRPr sz="135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30D6FF8E-4CB5-4DC7-8003-06A717EEA579}" type="datetime8">
              <a:rPr lang="en-GB" smtClean="0"/>
              <a:t>19/07/2019 09:02</a:t>
            </a:fld>
            <a:endParaRPr lang="en-GB"/>
          </a:p>
        </p:txBody>
      </p:sp>
      <p:sp>
        <p:nvSpPr>
          <p:cNvPr id="8" name="Footer Placeholder 2"/>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9" name="Slide Number Placeholder 3"/>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3A7C9613-C59B-4DD5-93BD-9BACE434D12F}" type="slidenum">
              <a:rPr lang="en-GB"/>
              <a:pPr>
                <a:defRPr/>
              </a:pPr>
              <a:t>‹#›</a:t>
            </a:fld>
            <a:endParaRPr lang="en-GB"/>
          </a:p>
        </p:txBody>
      </p:sp>
    </p:spTree>
    <p:extLst>
      <p:ext uri="{BB962C8B-B14F-4D97-AF65-F5344CB8AC3E}">
        <p14:creationId xmlns:p14="http://schemas.microsoft.com/office/powerpoint/2010/main" val="3650233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4283C4"/>
                </a:solidFill>
                <a:latin typeface="Arial" pitchFamily="34" charset="0"/>
                <a:cs typeface="Arial" pitchFamily="34" charset="0"/>
              </a:defRPr>
            </a:lvl1pPr>
          </a:lstStyle>
          <a:p>
            <a:r>
              <a:rPr lang="en-US" dirty="0"/>
              <a:t>Click to edit Master title style</a:t>
            </a:r>
            <a:endParaRPr lang="en-GB" dirty="0"/>
          </a:p>
        </p:txBody>
      </p:sp>
      <p:sp>
        <p:nvSpPr>
          <p:cNvPr id="3" name="Date Placeholder 1"/>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D2D55298-1868-4B70-A8C3-4D527EFD91C2}" type="datetime8">
              <a:rPr lang="en-GB" smtClean="0"/>
              <a:t>19/07/2019 09:02</a:t>
            </a:fld>
            <a:endParaRPr lang="en-GB"/>
          </a:p>
        </p:txBody>
      </p:sp>
      <p:sp>
        <p:nvSpPr>
          <p:cNvPr id="4" name="Footer Placeholder 2"/>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5" name="Slide Number Placeholder 3"/>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3FB5E62F-983B-47FC-9A85-E16A81C55D99}" type="slidenum">
              <a:rPr lang="en-GB"/>
              <a:pPr>
                <a:defRPr/>
              </a:pPr>
              <a:t>‹#›</a:t>
            </a:fld>
            <a:endParaRPr lang="en-GB"/>
          </a:p>
        </p:txBody>
      </p:sp>
    </p:spTree>
    <p:extLst>
      <p:ext uri="{BB962C8B-B14F-4D97-AF65-F5344CB8AC3E}">
        <p14:creationId xmlns:p14="http://schemas.microsoft.com/office/powerpoint/2010/main" val="33409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81FF1471-FF70-491D-885C-A31741BDB29A}" type="datetime8">
              <a:rPr lang="en-GB" smtClean="0"/>
              <a:t>19/07/2019 09:02</a:t>
            </a:fld>
            <a:endParaRPr lang="en-GB"/>
          </a:p>
        </p:txBody>
      </p:sp>
      <p:sp>
        <p:nvSpPr>
          <p:cNvPr id="3" name="Footer Placeholder 2"/>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20B188A6-8A83-4FDB-B98C-F63FA81D3393}" type="slidenum">
              <a:rPr lang="en-GB"/>
              <a:pPr>
                <a:defRPr/>
              </a:pPr>
              <a:t>‹#›</a:t>
            </a:fld>
            <a:endParaRPr lang="en-GB"/>
          </a:p>
        </p:txBody>
      </p:sp>
    </p:spTree>
    <p:extLst>
      <p:ext uri="{BB962C8B-B14F-4D97-AF65-F5344CB8AC3E}">
        <p14:creationId xmlns:p14="http://schemas.microsoft.com/office/powerpoint/2010/main" val="3325004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atin typeface="Arial" pitchFamily="34" charset="0"/>
                <a:cs typeface="Arial"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EF932B45-E86D-4C98-9A71-B2CCA0C00E03}" type="datetime8">
              <a:rPr lang="en-GB" smtClean="0"/>
              <a:t>19/07/2019 09:02</a:t>
            </a:fld>
            <a:endParaRPr lang="en-GB"/>
          </a:p>
        </p:txBody>
      </p:sp>
      <p:sp>
        <p:nvSpPr>
          <p:cNvPr id="6" name="Footer Placeholder 5"/>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43CA3655-2866-4846-B327-381D58E5B4F1}" type="slidenum">
              <a:rPr lang="en-GB"/>
              <a:pPr>
                <a:defRPr/>
              </a:pPr>
              <a:t>‹#›</a:t>
            </a:fld>
            <a:endParaRPr lang="en-GB"/>
          </a:p>
        </p:txBody>
      </p:sp>
    </p:spTree>
    <p:extLst>
      <p:ext uri="{BB962C8B-B14F-4D97-AF65-F5344CB8AC3E}">
        <p14:creationId xmlns:p14="http://schemas.microsoft.com/office/powerpoint/2010/main" val="3111687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BC6B026A-C738-44E9-ABE6-8B977F198BFC}" type="datetime8">
              <a:rPr lang="en-GB" smtClean="0"/>
              <a:t>19/07/2019 09:02</a:t>
            </a:fld>
            <a:endParaRPr lang="en-GB"/>
          </a:p>
        </p:txBody>
      </p:sp>
      <p:sp>
        <p:nvSpPr>
          <p:cNvPr id="6" name="Footer Placeholder 5"/>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E0BE4A54-32C6-452E-9E15-DCA14E42B53E}" type="slidenum">
              <a:rPr lang="en-GB"/>
              <a:pPr>
                <a:defRPr/>
              </a:pPr>
              <a:t>‹#›</a:t>
            </a:fld>
            <a:endParaRPr lang="en-GB"/>
          </a:p>
        </p:txBody>
      </p:sp>
    </p:spTree>
    <p:extLst>
      <p:ext uri="{BB962C8B-B14F-4D97-AF65-F5344CB8AC3E}">
        <p14:creationId xmlns:p14="http://schemas.microsoft.com/office/powerpoint/2010/main" val="2206572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33722733-F14F-475B-B97A-4B51718C25D6}" type="datetime8">
              <a:rPr lang="en-GB" smtClean="0"/>
              <a:t>19/07/2019 09:02</a:t>
            </a:fld>
            <a:endParaRPr lang="en-GB"/>
          </a:p>
        </p:txBody>
      </p:sp>
      <p:sp>
        <p:nvSpPr>
          <p:cNvPr id="5" name="Footer Placeholder 4"/>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59AA373F-3E6D-446B-B509-7FC2B1C069F0}" type="slidenum">
              <a:rPr lang="en-GB"/>
              <a:pPr>
                <a:defRPr/>
              </a:pPr>
              <a:t>‹#›</a:t>
            </a:fld>
            <a:endParaRPr lang="en-GB"/>
          </a:p>
        </p:txBody>
      </p:sp>
    </p:spTree>
    <p:extLst>
      <p:ext uri="{BB962C8B-B14F-4D97-AF65-F5344CB8AC3E}">
        <p14:creationId xmlns:p14="http://schemas.microsoft.com/office/powerpoint/2010/main" val="2319083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lvl1pPr>
              <a:defRPr>
                <a:latin typeface="Arial" pitchFamily="34" charset="0"/>
                <a:cs typeface="Arial"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0" y="274641"/>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sz="750" smtClean="0">
                <a:latin typeface="Arial" pitchFamily="34" charset="0"/>
                <a:cs typeface="Arial" pitchFamily="34" charset="0"/>
              </a:defRPr>
            </a:lvl1pPr>
          </a:lstStyle>
          <a:p>
            <a:pPr>
              <a:defRPr/>
            </a:pPr>
            <a:fld id="{FCD22C7D-548C-491A-9001-6E382085EBA1}" type="datetime8">
              <a:rPr lang="en-GB" smtClean="0"/>
              <a:t>19/07/2019 09:02</a:t>
            </a:fld>
            <a:endParaRPr lang="en-GB"/>
          </a:p>
        </p:txBody>
      </p:sp>
      <p:sp>
        <p:nvSpPr>
          <p:cNvPr id="5" name="Footer Placeholder 4"/>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sz="750" smtClean="0">
                <a:latin typeface="Arial" pitchFamily="34" charset="0"/>
                <a:cs typeface="Arial" pitchFamily="34" charset="0"/>
              </a:defRPr>
            </a:lvl1pPr>
          </a:lstStyle>
          <a:p>
            <a:pPr>
              <a:defRPr/>
            </a:pPr>
            <a:fld id="{27423D5F-3360-48E0-9A8B-97EC0F53ED0B}" type="slidenum">
              <a:rPr lang="en-GB"/>
              <a:pPr>
                <a:defRPr/>
              </a:pPr>
              <a:t>‹#›</a:t>
            </a:fld>
            <a:endParaRPr lang="en-GB"/>
          </a:p>
        </p:txBody>
      </p:sp>
    </p:spTree>
    <p:extLst>
      <p:ext uri="{BB962C8B-B14F-4D97-AF65-F5344CB8AC3E}">
        <p14:creationId xmlns:p14="http://schemas.microsoft.com/office/powerpoint/2010/main" val="125218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8CF96-E815-4F2D-AFDE-AE912F0A8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644BD5-E6CE-4711-986D-BCD7809146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50A258-9BC9-4BDD-BA6D-3CD07EBBC885}"/>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5" name="Footer Placeholder 4">
            <a:extLst>
              <a:ext uri="{FF2B5EF4-FFF2-40B4-BE49-F238E27FC236}">
                <a16:creationId xmlns:a16="http://schemas.microsoft.com/office/drawing/2014/main" id="{FEC12B8B-A1FD-4FBC-B855-186C69D04D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D06B2-4EC2-4BE0-9B97-7CEB3C4E3E4A}"/>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207144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3"/>
            <a:ext cx="5384800" cy="4525963"/>
          </a:xfrm>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3"/>
            <a:ext cx="5384800" cy="4525963"/>
          </a:xfrm>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29A28F25-030D-43A1-BF5B-91C8EC267230}"/>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2E07D201-8C30-4B64-94E4-545BFA8BA693}" type="datetimeFigureOut">
              <a:rPr lang="en-GB"/>
              <a:pPr>
                <a:defRPr/>
              </a:pPr>
              <a:t>19/07/2019</a:t>
            </a:fld>
            <a:endParaRPr lang="en-GB" dirty="0"/>
          </a:p>
        </p:txBody>
      </p:sp>
      <p:sp>
        <p:nvSpPr>
          <p:cNvPr id="6" name="Footer Placeholder 2">
            <a:extLst>
              <a:ext uri="{FF2B5EF4-FFF2-40B4-BE49-F238E27FC236}">
                <a16:creationId xmlns:a16="http://schemas.microsoft.com/office/drawing/2014/main" id="{860B30A6-6DCA-4E9D-B436-1A6A7C1B1080}"/>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0C983B0A-BCAF-43D7-AED2-7CCD454FB741}"/>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39E8161C-9D99-4B67-8983-855609EBE99A}" type="slidenum">
              <a:rPr lang="en-GB" altLang="en-US"/>
              <a:pPr>
                <a:defRPr/>
              </a:pPr>
              <a:t>‹#›</a:t>
            </a:fld>
            <a:endParaRPr lang="en-GB" altLang="en-US" dirty="0"/>
          </a:p>
        </p:txBody>
      </p:sp>
    </p:spTree>
    <p:extLst>
      <p:ext uri="{BB962C8B-B14F-4D97-AF65-F5344CB8AC3E}">
        <p14:creationId xmlns:p14="http://schemas.microsoft.com/office/powerpoint/2010/main" val="3498121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E0F8-0646-4915-AB5E-4CC513E5BD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B71E5-6D54-42E9-A56E-F989AEE99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D0B35E-B013-4D10-BB9B-62909C18F39C}"/>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5" name="Footer Placeholder 4">
            <a:extLst>
              <a:ext uri="{FF2B5EF4-FFF2-40B4-BE49-F238E27FC236}">
                <a16:creationId xmlns:a16="http://schemas.microsoft.com/office/drawing/2014/main" id="{FB536DCC-7BD3-407E-91E8-C1784393D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AEB63-6ABE-42EF-B441-21FF81FA3BE0}"/>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2814658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C8BD-79C9-4200-B401-B91292CD5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2DF03F-20F7-41F5-8539-1C4B40811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C02A08-14C8-4A9B-96D9-167FC19B58C7}"/>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5" name="Footer Placeholder 4">
            <a:extLst>
              <a:ext uri="{FF2B5EF4-FFF2-40B4-BE49-F238E27FC236}">
                <a16:creationId xmlns:a16="http://schemas.microsoft.com/office/drawing/2014/main" id="{FD3362DA-2ECB-4172-87D1-8ECFE39A1A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A21AE-2A73-4DAC-9075-97FE1EE1D15E}"/>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1650948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96003-E7FA-4C80-BE47-8B16A2588A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2F9284-8A01-4348-A496-A1DFEE64A8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994C23-17CC-4676-9AC4-9492B2D49E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6283A0-B7ED-48B3-81DD-051FEE456266}"/>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6" name="Footer Placeholder 5">
            <a:extLst>
              <a:ext uri="{FF2B5EF4-FFF2-40B4-BE49-F238E27FC236}">
                <a16:creationId xmlns:a16="http://schemas.microsoft.com/office/drawing/2014/main" id="{064A01D2-1F74-492F-8952-214F1D462A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FEB2C4-5D00-47E3-BF78-AE6CB0766184}"/>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32577841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EC91-0317-4A49-8A22-A9EA15CA19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7529F7-138C-45A1-AE0E-88213B009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49D1E-F9A1-49B3-ACDB-2323BFF711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AAB5B9-C6A1-46DE-B39D-D6C756C7E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53413-121C-440A-8C34-A7A8EB2185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161B51-8954-492C-B673-F7D48A4EBACC}"/>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8" name="Footer Placeholder 7">
            <a:extLst>
              <a:ext uri="{FF2B5EF4-FFF2-40B4-BE49-F238E27FC236}">
                <a16:creationId xmlns:a16="http://schemas.microsoft.com/office/drawing/2014/main" id="{792846D4-6D17-4C27-918F-A3144490CD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A590C5-D7E5-4074-891E-89318E36764C}"/>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12831411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1F5F-A4F7-4E0C-AA9F-A65A952A87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E938B4-3FE7-4F25-B07A-0CF384F573B4}"/>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4" name="Footer Placeholder 3">
            <a:extLst>
              <a:ext uri="{FF2B5EF4-FFF2-40B4-BE49-F238E27FC236}">
                <a16:creationId xmlns:a16="http://schemas.microsoft.com/office/drawing/2014/main" id="{79F012E9-3589-4C32-BF46-17EDA9F051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BEE4AF-CF5F-4065-A8F8-066E2106958A}"/>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1509101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78BF5-DC3D-4861-A0C8-8F597B479246}"/>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3" name="Footer Placeholder 2">
            <a:extLst>
              <a:ext uri="{FF2B5EF4-FFF2-40B4-BE49-F238E27FC236}">
                <a16:creationId xmlns:a16="http://schemas.microsoft.com/office/drawing/2014/main" id="{40E32474-E39A-4244-B588-736CD47280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684318-C8CD-42E6-89DD-823A498F2BFC}"/>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3087608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1AD2-9BA4-48D6-A66E-D6499F2EF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00B8DB-07F0-4334-9FEF-DD3FEA99E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59EE77-1555-4A80-AAE3-C03CD0A5DA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99A52-9DD0-43EE-9E10-6E240C625BEF}"/>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6" name="Footer Placeholder 5">
            <a:extLst>
              <a:ext uri="{FF2B5EF4-FFF2-40B4-BE49-F238E27FC236}">
                <a16:creationId xmlns:a16="http://schemas.microsoft.com/office/drawing/2014/main" id="{D1C09C58-D0DC-41DF-8CAA-3668DEBA07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2EAAEB-90B9-4CCA-B24F-226685FB5F63}"/>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26467018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15F6-4BFC-4B8D-A560-955979A6D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A03855-0D6D-4473-884A-E0A4D6EDF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577E7F-4AAF-4DEE-8353-781B1DB08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98CDB-6689-42B2-90A0-C4EDCAA64569}"/>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6" name="Footer Placeholder 5">
            <a:extLst>
              <a:ext uri="{FF2B5EF4-FFF2-40B4-BE49-F238E27FC236}">
                <a16:creationId xmlns:a16="http://schemas.microsoft.com/office/drawing/2014/main" id="{9AD308EC-6558-4412-8C1F-FC33DBC413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CE2A5-A2C3-4B68-96CC-DE95AA4B683F}"/>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2834170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114F-5ED2-48D2-90FF-EDE46D833C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C4656F-78E1-4FA2-A05E-CE878C9F6F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88BA2-50A2-4065-BEAF-1561ACFEE738}"/>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5" name="Footer Placeholder 4">
            <a:extLst>
              <a:ext uri="{FF2B5EF4-FFF2-40B4-BE49-F238E27FC236}">
                <a16:creationId xmlns:a16="http://schemas.microsoft.com/office/drawing/2014/main" id="{8CEF9EFE-C732-46BE-B0B2-E6FBB536D3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DD7516-181B-4086-A0A1-731F2D2798AE}"/>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2371805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ACEC9-587E-422D-A0EE-91537607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F15417-3161-4737-84C8-9591A45729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597635-D637-441B-819A-F75C9985CF74}"/>
              </a:ext>
            </a:extLst>
          </p:cNvPr>
          <p:cNvSpPr>
            <a:spLocks noGrp="1"/>
          </p:cNvSpPr>
          <p:nvPr>
            <p:ph type="dt" sz="half" idx="10"/>
          </p:nvPr>
        </p:nvSpPr>
        <p:spPr/>
        <p:txBody>
          <a:bodyPr/>
          <a:lstStyle/>
          <a:p>
            <a:fld id="{5C6A3CE5-4445-4A70-9305-474294B6502A}" type="datetimeFigureOut">
              <a:rPr lang="en-GB" smtClean="0"/>
              <a:t>19/07/2019</a:t>
            </a:fld>
            <a:endParaRPr lang="en-GB"/>
          </a:p>
        </p:txBody>
      </p:sp>
      <p:sp>
        <p:nvSpPr>
          <p:cNvPr id="5" name="Footer Placeholder 4">
            <a:extLst>
              <a:ext uri="{FF2B5EF4-FFF2-40B4-BE49-F238E27FC236}">
                <a16:creationId xmlns:a16="http://schemas.microsoft.com/office/drawing/2014/main" id="{D56AE6FC-6B67-4130-92F5-2A05C26E22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ECC199-BD31-4DB8-8996-28C3F60BD19F}"/>
              </a:ext>
            </a:extLst>
          </p:cNvPr>
          <p:cNvSpPr>
            <a:spLocks noGrp="1"/>
          </p:cNvSpPr>
          <p:nvPr>
            <p:ph type="sldNum" sz="quarter" idx="12"/>
          </p:nvPr>
        </p:nvSpPr>
        <p:spPr/>
        <p:txBody>
          <a:bodyPr/>
          <a:lstStyle/>
          <a:p>
            <a:fld id="{9A6E7028-330F-4445-9754-D8F53C2AF6FF}" type="slidenum">
              <a:rPr lang="en-GB" smtClean="0"/>
              <a:t>‹#›</a:t>
            </a:fld>
            <a:endParaRPr lang="en-GB"/>
          </a:p>
        </p:txBody>
      </p:sp>
    </p:spTree>
    <p:extLst>
      <p:ext uri="{BB962C8B-B14F-4D97-AF65-F5344CB8AC3E}">
        <p14:creationId xmlns:p14="http://schemas.microsoft.com/office/powerpoint/2010/main" val="359892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atin typeface="Arial" pitchFamily="34" charset="0"/>
                <a:cs typeface="Arial" pitchFamily="34" charset="0"/>
              </a:defRPr>
            </a:lvl1pPr>
            <a:lvl2pPr>
              <a:defRPr sz="1500">
                <a:latin typeface="Arial" pitchFamily="34" charset="0"/>
                <a:cs typeface="Arial" pitchFamily="34" charset="0"/>
              </a:defRPr>
            </a:lvl2pPr>
            <a:lvl3pPr>
              <a:defRPr sz="135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atin typeface="Arial" pitchFamily="34" charset="0"/>
                <a:cs typeface="Arial"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atin typeface="Arial" pitchFamily="34" charset="0"/>
                <a:cs typeface="Arial" pitchFamily="34" charset="0"/>
              </a:defRPr>
            </a:lvl1pPr>
            <a:lvl2pPr>
              <a:defRPr sz="1500">
                <a:latin typeface="Arial" pitchFamily="34" charset="0"/>
                <a:cs typeface="Arial" pitchFamily="34" charset="0"/>
              </a:defRPr>
            </a:lvl2pPr>
            <a:lvl3pPr>
              <a:defRPr sz="135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7483D18D-DBBC-4A6B-AF33-B2758528CB87}"/>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637B8EAB-3FB2-4C07-8FC2-0A0BFCA273C8}" type="datetimeFigureOut">
              <a:rPr lang="en-GB"/>
              <a:pPr>
                <a:defRPr/>
              </a:pPr>
              <a:t>19/07/2019</a:t>
            </a:fld>
            <a:endParaRPr lang="en-GB" dirty="0"/>
          </a:p>
        </p:txBody>
      </p:sp>
      <p:sp>
        <p:nvSpPr>
          <p:cNvPr id="8" name="Footer Placeholder 2">
            <a:extLst>
              <a:ext uri="{FF2B5EF4-FFF2-40B4-BE49-F238E27FC236}">
                <a16:creationId xmlns:a16="http://schemas.microsoft.com/office/drawing/2014/main" id="{9C672CB9-B3BB-4FE8-90E4-2394A5A0ED2D}"/>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7F389613-A92E-4F5B-B13A-2DD9C3E24A2A}"/>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4B056BE4-DFB2-4D02-A770-AFC150598D4A}" type="slidenum">
              <a:rPr lang="en-GB" altLang="en-US"/>
              <a:pPr>
                <a:defRPr/>
              </a:pPr>
              <a:t>‹#›</a:t>
            </a:fld>
            <a:endParaRPr lang="en-GB" altLang="en-US" dirty="0"/>
          </a:p>
        </p:txBody>
      </p:sp>
    </p:spTree>
    <p:extLst>
      <p:ext uri="{BB962C8B-B14F-4D97-AF65-F5344CB8AC3E}">
        <p14:creationId xmlns:p14="http://schemas.microsoft.com/office/powerpoint/2010/main" val="1859703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4" name="object 9"/>
          <p:cNvSpPr/>
          <p:nvPr userDrawn="1"/>
        </p:nvSpPr>
        <p:spPr>
          <a:xfrm>
            <a:off x="0" y="6026155"/>
            <a:ext cx="12192000" cy="0"/>
          </a:xfrm>
          <a:custGeom>
            <a:avLst/>
            <a:gdLst/>
            <a:ahLst/>
            <a:cxnLst/>
            <a:rect l="l" t="t" r="r" b="b"/>
            <a:pathLst>
              <a:path w="9144000">
                <a:moveTo>
                  <a:pt x="0" y="0"/>
                </a:moveTo>
                <a:lnTo>
                  <a:pt x="9144000" y="0"/>
                </a:lnTo>
              </a:path>
            </a:pathLst>
          </a:custGeom>
          <a:ln w="6350">
            <a:solidFill>
              <a:srgbClr val="2C3A42"/>
            </a:solidFill>
          </a:ln>
        </p:spPr>
        <p:txBody>
          <a:bodyPr wrap="square" lIns="0" tIns="0" rIns="0" bIns="0" rtlCol="0"/>
          <a:lstStyle/>
          <a:p>
            <a:endParaRPr sz="1800" dirty="0"/>
          </a:p>
        </p:txBody>
      </p:sp>
      <p:sp>
        <p:nvSpPr>
          <p:cNvPr id="40" name="object 18"/>
          <p:cNvSpPr txBox="1">
            <a:spLocks noGrp="1"/>
          </p:cNvSpPr>
          <p:nvPr>
            <p:ph type="sldNum" sz="quarter" idx="4294967295"/>
          </p:nvPr>
        </p:nvSpPr>
        <p:spPr>
          <a:xfrm>
            <a:off x="11582134" y="6551602"/>
            <a:ext cx="143933" cy="230832"/>
          </a:xfrm>
          <a:prstGeom prst="rect">
            <a:avLst/>
          </a:prstGeom>
        </p:spPr>
        <p:txBody>
          <a:bodyPr vert="horz" wrap="square" lIns="0" tIns="0" rIns="0" bIns="0" rtlCol="0">
            <a:spAutoFit/>
          </a:bodyPr>
          <a:lstStyle/>
          <a:p>
            <a:pPr marL="25400">
              <a:lnSpc>
                <a:spcPts val="910"/>
              </a:lnSpc>
            </a:pPr>
            <a:fld id="{81D60167-4931-47E6-BA6A-407CBD079E47}" type="slidenum">
              <a:rPr lang="en-GB" sz="800" smtClean="0">
                <a:latin typeface="Arial" panose="020B0604020202020204" pitchFamily="34" charset="0"/>
                <a:cs typeface="Arial" panose="020B0604020202020204" pitchFamily="34" charset="0"/>
              </a:rPr>
              <a:pPr marL="25400">
                <a:lnSpc>
                  <a:spcPts val="910"/>
                </a:lnSpc>
              </a:pPr>
              <a:t>‹#›</a:t>
            </a:fld>
            <a:endParaRPr lang="en-GB" sz="800" dirty="0">
              <a:latin typeface="Arial" panose="020B0604020202020204" pitchFamily="34" charset="0"/>
              <a:cs typeface="Arial" panose="020B0604020202020204" pitchFamily="34" charset="0"/>
            </a:endParaRPr>
          </a:p>
        </p:txBody>
      </p:sp>
      <p:sp>
        <p:nvSpPr>
          <p:cNvPr id="15" name="Text Placeholder 9"/>
          <p:cNvSpPr>
            <a:spLocks noGrp="1"/>
          </p:cNvSpPr>
          <p:nvPr>
            <p:ph type="body" sz="quarter" idx="12" hasCustomPrompt="1"/>
          </p:nvPr>
        </p:nvSpPr>
        <p:spPr>
          <a:xfrm>
            <a:off x="452829"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dirty="0"/>
              <a:t>CLICK TO EDIT MASTER TEXT STYLES</a:t>
            </a:r>
          </a:p>
        </p:txBody>
      </p:sp>
      <p:sp>
        <p:nvSpPr>
          <p:cNvPr id="8" name="object 15"/>
          <p:cNvSpPr txBox="1">
            <a:spLocks/>
          </p:cNvSpPr>
          <p:nvPr userDrawn="1"/>
        </p:nvSpPr>
        <p:spPr>
          <a:xfrm>
            <a:off x="2815071" y="6453336"/>
            <a:ext cx="1552737" cy="115416"/>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GB" sz="1100" spc="-5" dirty="0"/>
              <a:t>@EducEndowFoundn</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84977" y="6436011"/>
            <a:ext cx="453510" cy="340132"/>
          </a:xfrm>
          <a:prstGeom prst="rect">
            <a:avLst/>
          </a:prstGeom>
        </p:spPr>
      </p:pic>
      <p:pic>
        <p:nvPicPr>
          <p:cNvPr id="11" name="Picture 10" descr="A close up of a sign&#10;&#10;Description automatically generated">
            <a:extLst>
              <a:ext uri="{FF2B5EF4-FFF2-40B4-BE49-F238E27FC236}">
                <a16:creationId xmlns:a16="http://schemas.microsoft.com/office/drawing/2014/main" id="{2A796F64-4CC9-4F56-A299-DA0AEE9F22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4854" y="6096080"/>
            <a:ext cx="1778738" cy="710422"/>
          </a:xfrm>
          <a:prstGeom prst="rect">
            <a:avLst/>
          </a:prstGeom>
        </p:spPr>
      </p:pic>
    </p:spTree>
    <p:extLst>
      <p:ext uri="{BB962C8B-B14F-4D97-AF65-F5344CB8AC3E}">
        <p14:creationId xmlns:p14="http://schemas.microsoft.com/office/powerpoint/2010/main" val="375178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11442FDE-2842-428F-90C2-0EBD7A85313B}"/>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F5F15630-4CC3-4308-9F87-850C6EAA2EE8}" type="datetimeFigureOut">
              <a:rPr lang="en-GB"/>
              <a:pPr>
                <a:defRPr/>
              </a:pPr>
              <a:t>19/07/2019</a:t>
            </a:fld>
            <a:endParaRPr lang="en-GB" dirty="0"/>
          </a:p>
        </p:txBody>
      </p:sp>
      <p:sp>
        <p:nvSpPr>
          <p:cNvPr id="4" name="Footer Placeholder 2">
            <a:extLst>
              <a:ext uri="{FF2B5EF4-FFF2-40B4-BE49-F238E27FC236}">
                <a16:creationId xmlns:a16="http://schemas.microsoft.com/office/drawing/2014/main" id="{5420935F-19D2-4BCA-AC25-E8CD8F94ACC5}"/>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FF4DD118-1862-4C68-BBF6-B0AC40A82BFC}"/>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FBBA6FF0-2F35-4F4C-ABF6-200FDAB34915}" type="slidenum">
              <a:rPr lang="en-GB" altLang="en-US"/>
              <a:pPr>
                <a:defRPr/>
              </a:pPr>
              <a:t>‹#›</a:t>
            </a:fld>
            <a:endParaRPr lang="en-GB" altLang="en-US" dirty="0"/>
          </a:p>
        </p:txBody>
      </p:sp>
    </p:spTree>
    <p:extLst>
      <p:ext uri="{BB962C8B-B14F-4D97-AF65-F5344CB8AC3E}">
        <p14:creationId xmlns:p14="http://schemas.microsoft.com/office/powerpoint/2010/main" val="985007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3F569-F0A9-4F25-AE29-CE1DB138AA54}"/>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2AA68B20-83CD-4E96-89E8-EA661DADDD86}" type="datetimeFigureOut">
              <a:rPr lang="en-GB"/>
              <a:pPr>
                <a:defRPr/>
              </a:pPr>
              <a:t>19/07/2019</a:t>
            </a:fld>
            <a:endParaRPr lang="en-GB" dirty="0"/>
          </a:p>
        </p:txBody>
      </p:sp>
      <p:sp>
        <p:nvSpPr>
          <p:cNvPr id="3" name="Footer Placeholder 2">
            <a:extLst>
              <a:ext uri="{FF2B5EF4-FFF2-40B4-BE49-F238E27FC236}">
                <a16:creationId xmlns:a16="http://schemas.microsoft.com/office/drawing/2014/main" id="{2E46B844-EA49-472B-917F-B46765CEA680}"/>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5AC89A2F-EF21-4D03-A24A-6D8BCC633BAF}"/>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CFDD708D-9130-4550-8E90-BD1FB3683BC5}" type="slidenum">
              <a:rPr lang="en-GB" altLang="en-US"/>
              <a:pPr>
                <a:defRPr/>
              </a:pPr>
              <a:t>‹#›</a:t>
            </a:fld>
            <a:endParaRPr lang="en-GB" altLang="en-US" dirty="0"/>
          </a:p>
        </p:txBody>
      </p:sp>
    </p:spTree>
    <p:extLst>
      <p:ext uri="{BB962C8B-B14F-4D97-AF65-F5344CB8AC3E}">
        <p14:creationId xmlns:p14="http://schemas.microsoft.com/office/powerpoint/2010/main" val="68216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3"/>
            <a:ext cx="6815667" cy="5853113"/>
          </a:xfrm>
        </p:spPr>
        <p:txBody>
          <a:bodyPr/>
          <a:lstStyle>
            <a:lvl1pPr>
              <a:defRPr sz="2025">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200">
                <a:latin typeface="Arial" pitchFamily="34" charset="0"/>
                <a:cs typeface="Arial" pitchFamily="34" charset="0"/>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A6146BC6-2D7C-47D7-9F08-C8F1922ECD6E}"/>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AF03FB0A-22CF-46CB-8657-DB1A76332DB5}" type="datetimeFigureOut">
              <a:rPr lang="en-GB"/>
              <a:pPr>
                <a:defRPr/>
              </a:pPr>
              <a:t>19/07/2019</a:t>
            </a:fld>
            <a:endParaRPr lang="en-GB" dirty="0"/>
          </a:p>
        </p:txBody>
      </p:sp>
      <p:sp>
        <p:nvSpPr>
          <p:cNvPr id="6" name="Footer Placeholder 5">
            <a:extLst>
              <a:ext uri="{FF2B5EF4-FFF2-40B4-BE49-F238E27FC236}">
                <a16:creationId xmlns:a16="http://schemas.microsoft.com/office/drawing/2014/main" id="{059EEECF-579D-4F31-AA70-5A1B499B09DD}"/>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6FC22FF9-F724-433A-AFFB-C2FAFEE0F4B0}"/>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AAD07B79-72CA-4F77-8243-D886745897A2}" type="slidenum">
              <a:rPr lang="en-GB" altLang="en-US"/>
              <a:pPr>
                <a:defRPr/>
              </a:pPr>
              <a:t>‹#›</a:t>
            </a:fld>
            <a:endParaRPr lang="en-GB" altLang="en-US" dirty="0"/>
          </a:p>
        </p:txBody>
      </p:sp>
    </p:spTree>
    <p:extLst>
      <p:ext uri="{BB962C8B-B14F-4D97-AF65-F5344CB8AC3E}">
        <p14:creationId xmlns:p14="http://schemas.microsoft.com/office/powerpoint/2010/main" val="315211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atin typeface="Arial" pitchFamily="34" charset="0"/>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a:extLst>
              <a:ext uri="{FF2B5EF4-FFF2-40B4-BE49-F238E27FC236}">
                <a16:creationId xmlns:a16="http://schemas.microsoft.com/office/drawing/2014/main" id="{EA132881-65C3-4624-B7DB-64E64C25B8FE}"/>
              </a:ext>
            </a:extLst>
          </p:cNvPr>
          <p:cNvSpPr>
            <a:spLocks noGrp="1"/>
          </p:cNvSpPr>
          <p:nvPr>
            <p:ph type="dt" sz="half" idx="10"/>
          </p:nvPr>
        </p:nvSpPr>
        <p:spPr/>
        <p:txBody>
          <a:bodyPr/>
          <a:lstStyle>
            <a:lvl1pPr>
              <a:defRPr sz="750">
                <a:latin typeface="Arial" pitchFamily="34" charset="0"/>
                <a:cs typeface="Arial" pitchFamily="34" charset="0"/>
              </a:defRPr>
            </a:lvl1pPr>
          </a:lstStyle>
          <a:p>
            <a:pPr>
              <a:defRPr/>
            </a:pPr>
            <a:fld id="{15BAC632-AF27-430E-9EE8-A608E8CCD079}" type="datetimeFigureOut">
              <a:rPr lang="en-GB"/>
              <a:pPr>
                <a:defRPr/>
              </a:pPr>
              <a:t>19/07/2019</a:t>
            </a:fld>
            <a:endParaRPr lang="en-GB" dirty="0"/>
          </a:p>
        </p:txBody>
      </p:sp>
      <p:sp>
        <p:nvSpPr>
          <p:cNvPr id="6" name="Footer Placeholder 5">
            <a:extLst>
              <a:ext uri="{FF2B5EF4-FFF2-40B4-BE49-F238E27FC236}">
                <a16:creationId xmlns:a16="http://schemas.microsoft.com/office/drawing/2014/main" id="{00FB4F62-5FEF-4FB5-BF22-548FBF64E68F}"/>
              </a:ext>
            </a:extLst>
          </p:cNvPr>
          <p:cNvSpPr>
            <a:spLocks noGrp="1"/>
          </p:cNvSpPr>
          <p:nvPr>
            <p:ph type="ftr" sz="quarter" idx="11"/>
          </p:nvPr>
        </p:nvSpPr>
        <p:spPr/>
        <p:txBody>
          <a:bodyPr/>
          <a:lstStyle>
            <a:lvl1pPr>
              <a:defRPr sz="75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BC5CD409-CE52-40E9-BF0E-078235A71FCE}"/>
              </a:ext>
            </a:extLst>
          </p:cNvPr>
          <p:cNvSpPr>
            <a:spLocks noGrp="1"/>
          </p:cNvSpPr>
          <p:nvPr>
            <p:ph type="sldNum" sz="quarter" idx="12"/>
          </p:nvPr>
        </p:nvSpPr>
        <p:spPr/>
        <p:txBody>
          <a:bodyPr/>
          <a:lstStyle>
            <a:lvl1pPr>
              <a:defRPr sz="750">
                <a:latin typeface="Arial" panose="020B0604020202020204" pitchFamily="34" charset="0"/>
                <a:cs typeface="Arial" panose="020B0604020202020204" pitchFamily="34" charset="0"/>
              </a:defRPr>
            </a:lvl1pPr>
          </a:lstStyle>
          <a:p>
            <a:pPr>
              <a:defRPr/>
            </a:pPr>
            <a:fld id="{98AD9CA8-67F3-4218-95F3-2DBD931A1440}" type="slidenum">
              <a:rPr lang="en-GB" altLang="en-US"/>
              <a:pPr>
                <a:defRPr/>
              </a:pPr>
              <a:t>‹#›</a:t>
            </a:fld>
            <a:endParaRPr lang="en-GB" altLang="en-US" dirty="0"/>
          </a:p>
        </p:txBody>
      </p:sp>
    </p:spTree>
    <p:extLst>
      <p:ext uri="{BB962C8B-B14F-4D97-AF65-F5344CB8AC3E}">
        <p14:creationId xmlns:p14="http://schemas.microsoft.com/office/powerpoint/2010/main" val="1513796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B6EA83-38B8-4AFB-8D86-B1FA71C67B2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84BE7AC-BCCB-4E1D-831D-757052AA7D43}"/>
              </a:ext>
            </a:extLst>
          </p:cNvPr>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77F3E5F-F819-4B29-B83D-B0A30C45F030}"/>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B013104A-88CD-40F0-AFE7-7AACEDB4A7E3}" type="datetimeFigureOut">
              <a:rPr lang="en-GB"/>
              <a:pPr>
                <a:defRPr/>
              </a:pPr>
              <a:t>19/07/2019</a:t>
            </a:fld>
            <a:endParaRPr lang="en-GB" dirty="0"/>
          </a:p>
        </p:txBody>
      </p:sp>
      <p:sp>
        <p:nvSpPr>
          <p:cNvPr id="5" name="Footer Placeholder 4">
            <a:extLst>
              <a:ext uri="{FF2B5EF4-FFF2-40B4-BE49-F238E27FC236}">
                <a16:creationId xmlns:a16="http://schemas.microsoft.com/office/drawing/2014/main" id="{7A38CBF8-4D66-44AC-A87C-74878717BAE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5434FCB9-B420-4CBA-A4A0-27CA46154362}"/>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6E088A2A-1702-4195-9C15-7F7389B43427}" type="slidenum">
              <a:rPr lang="en-GB" altLang="en-US"/>
              <a:pPr>
                <a:defRPr/>
              </a:pPr>
              <a:t>‹#›</a:t>
            </a:fld>
            <a:endParaRPr lang="en-GB" altLang="en-US" dirty="0"/>
          </a:p>
        </p:txBody>
      </p:sp>
    </p:spTree>
    <p:extLst>
      <p:ext uri="{BB962C8B-B14F-4D97-AF65-F5344CB8AC3E}">
        <p14:creationId xmlns:p14="http://schemas.microsoft.com/office/powerpoint/2010/main" val="7246967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7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2700" b="1">
          <a:solidFill>
            <a:srgbClr val="4283C4"/>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025" kern="1200">
          <a:solidFill>
            <a:schemeClr val="tx1"/>
          </a:solidFill>
          <a:latin typeface="Arial" pitchFamily="34" charset="0"/>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Arial" pitchFamily="34" charset="0"/>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5D748DE-9F86-4689-A8A2-5B0C0335A331}" type="datetimeFigureOut">
              <a:rPr lang="en-GB"/>
              <a:pPr>
                <a:defRPr/>
              </a:pPr>
              <a:t>19/07/2019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33C746E-DD39-4331-898D-8CF3AAA1C3F6}" type="slidenum">
              <a:rPr lang="en-GB"/>
              <a:pPr>
                <a:defRPr/>
              </a:pPr>
              <a:t>‹#›</a:t>
            </a:fld>
            <a:endParaRPr lang="en-GB"/>
          </a:p>
        </p:txBody>
      </p:sp>
    </p:spTree>
    <p:extLst>
      <p:ext uri="{BB962C8B-B14F-4D97-AF65-F5344CB8AC3E}">
        <p14:creationId xmlns:p14="http://schemas.microsoft.com/office/powerpoint/2010/main" val="29752772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60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27" r:id="rId3"/>
    <p:sldLayoutId id="2147483728" r:id="rId4"/>
    <p:sldLayoutId id="214748372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fld id="{ACFEBDB9-4319-4310-9E4A-0AE5C058883B}" type="datetime8">
              <a:rPr lang="en-GB" smtClean="0"/>
              <a:t>19/07/2019 09:02</a:t>
            </a:fld>
            <a:endParaRPr lang="en-GB"/>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A33C746E-DD39-4331-898D-8CF3AAA1C3F6}" type="slidenum">
              <a:rPr lang="en-GB"/>
              <a:pPr>
                <a:defRPr/>
              </a:pPr>
              <a:t>‹#›</a:t>
            </a:fld>
            <a:endParaRPr lang="en-GB"/>
          </a:p>
        </p:txBody>
      </p:sp>
    </p:spTree>
    <p:extLst>
      <p:ext uri="{BB962C8B-B14F-4D97-AF65-F5344CB8AC3E}">
        <p14:creationId xmlns:p14="http://schemas.microsoft.com/office/powerpoint/2010/main" val="424949012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ftr="0"/>
  <p:txStyles>
    <p:titleStyle>
      <a:lvl1pPr algn="ctr" rtl="0" fontAlgn="base">
        <a:spcBef>
          <a:spcPct val="0"/>
        </a:spcBef>
        <a:spcAft>
          <a:spcPct val="0"/>
        </a:spcAft>
        <a:defRPr sz="2700" b="1" kern="1200">
          <a:solidFill>
            <a:srgbClr val="4283C4"/>
          </a:solidFill>
          <a:latin typeface="Arial" pitchFamily="34" charset="0"/>
          <a:ea typeface="+mj-ea"/>
          <a:cs typeface="Arial" pitchFamily="34" charset="0"/>
        </a:defRPr>
      </a:lvl1pPr>
      <a:lvl2pPr algn="ctr" rtl="0" fontAlgn="base">
        <a:spcBef>
          <a:spcPct val="0"/>
        </a:spcBef>
        <a:spcAft>
          <a:spcPct val="0"/>
        </a:spcAft>
        <a:defRPr sz="2700" b="1">
          <a:solidFill>
            <a:srgbClr val="4283C4"/>
          </a:solidFill>
          <a:latin typeface="Arial" charset="0"/>
          <a:cs typeface="Arial" charset="0"/>
        </a:defRPr>
      </a:lvl2pPr>
      <a:lvl3pPr algn="ctr" rtl="0" fontAlgn="base">
        <a:spcBef>
          <a:spcPct val="0"/>
        </a:spcBef>
        <a:spcAft>
          <a:spcPct val="0"/>
        </a:spcAft>
        <a:defRPr sz="2700" b="1">
          <a:solidFill>
            <a:srgbClr val="4283C4"/>
          </a:solidFill>
          <a:latin typeface="Arial" charset="0"/>
          <a:cs typeface="Arial" charset="0"/>
        </a:defRPr>
      </a:lvl3pPr>
      <a:lvl4pPr algn="ctr" rtl="0" fontAlgn="base">
        <a:spcBef>
          <a:spcPct val="0"/>
        </a:spcBef>
        <a:spcAft>
          <a:spcPct val="0"/>
        </a:spcAft>
        <a:defRPr sz="2700" b="1">
          <a:solidFill>
            <a:srgbClr val="4283C4"/>
          </a:solidFill>
          <a:latin typeface="Arial" charset="0"/>
          <a:cs typeface="Arial" charset="0"/>
        </a:defRPr>
      </a:lvl4pPr>
      <a:lvl5pPr algn="ctr" rtl="0" fontAlgn="base">
        <a:spcBef>
          <a:spcPct val="0"/>
        </a:spcBef>
        <a:spcAft>
          <a:spcPct val="0"/>
        </a:spcAft>
        <a:defRPr sz="2700" b="1">
          <a:solidFill>
            <a:srgbClr val="4283C4"/>
          </a:solidFill>
          <a:latin typeface="Arial" charset="0"/>
          <a:cs typeface="Arial" charset="0"/>
        </a:defRPr>
      </a:lvl5pPr>
      <a:lvl6pPr marL="342900" algn="ctr" rtl="0" fontAlgn="base">
        <a:spcBef>
          <a:spcPct val="0"/>
        </a:spcBef>
        <a:spcAft>
          <a:spcPct val="0"/>
        </a:spcAft>
        <a:defRPr sz="2700" b="1">
          <a:solidFill>
            <a:srgbClr val="4283C4"/>
          </a:solidFill>
          <a:latin typeface="Arial" charset="0"/>
          <a:cs typeface="Arial" charset="0"/>
        </a:defRPr>
      </a:lvl6pPr>
      <a:lvl7pPr marL="685800" algn="ctr" rtl="0" fontAlgn="base">
        <a:spcBef>
          <a:spcPct val="0"/>
        </a:spcBef>
        <a:spcAft>
          <a:spcPct val="0"/>
        </a:spcAft>
        <a:defRPr sz="2700" b="1">
          <a:solidFill>
            <a:srgbClr val="4283C4"/>
          </a:solidFill>
          <a:latin typeface="Arial" charset="0"/>
          <a:cs typeface="Arial" charset="0"/>
        </a:defRPr>
      </a:lvl7pPr>
      <a:lvl8pPr marL="1028700" algn="ctr" rtl="0" fontAlgn="base">
        <a:spcBef>
          <a:spcPct val="0"/>
        </a:spcBef>
        <a:spcAft>
          <a:spcPct val="0"/>
        </a:spcAft>
        <a:defRPr sz="2700" b="1">
          <a:solidFill>
            <a:srgbClr val="4283C4"/>
          </a:solidFill>
          <a:latin typeface="Arial" charset="0"/>
          <a:cs typeface="Arial" charset="0"/>
        </a:defRPr>
      </a:lvl8pPr>
      <a:lvl9pPr marL="1371600" algn="ctr" rtl="0" fontAlgn="base">
        <a:spcBef>
          <a:spcPct val="0"/>
        </a:spcBef>
        <a:spcAft>
          <a:spcPct val="0"/>
        </a:spcAft>
        <a:defRPr sz="2700" b="1">
          <a:solidFill>
            <a:srgbClr val="4283C4"/>
          </a:solidFill>
          <a:latin typeface="Arial" charset="0"/>
          <a:cs typeface="Arial" charset="0"/>
        </a:defRPr>
      </a:lvl9pPr>
    </p:titleStyle>
    <p:bodyStyle>
      <a:lvl1pPr marL="257175" indent="-257175" algn="l" rtl="0" fontAlgn="base">
        <a:spcBef>
          <a:spcPct val="20000"/>
        </a:spcBef>
        <a:spcAft>
          <a:spcPct val="0"/>
        </a:spcAft>
        <a:buFont typeface="Arial" charset="0"/>
        <a:buChar char="•"/>
        <a:defRPr sz="2025" kern="1200">
          <a:solidFill>
            <a:schemeClr val="tx1"/>
          </a:solidFill>
          <a:latin typeface="Arial" pitchFamily="34" charset="0"/>
          <a:ea typeface="+mn-ea"/>
          <a:cs typeface="Arial" pitchFamily="34" charset="0"/>
        </a:defRPr>
      </a:lvl1pPr>
      <a:lvl2pPr marL="557213" indent="-214313" algn="l" rtl="0" fontAlgn="base">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2pPr>
      <a:lvl3pPr marL="857250" indent="-171450" algn="l" rtl="0" fontAlgn="base">
        <a:spcBef>
          <a:spcPct val="20000"/>
        </a:spcBef>
        <a:spcAft>
          <a:spcPct val="0"/>
        </a:spcAft>
        <a:buFont typeface="Arial" charset="0"/>
        <a:buChar char="•"/>
        <a:defRPr sz="1500" kern="1200">
          <a:solidFill>
            <a:schemeClr val="tx1"/>
          </a:solidFill>
          <a:latin typeface="Arial" pitchFamily="34" charset="0"/>
          <a:ea typeface="+mn-ea"/>
          <a:cs typeface="Arial" pitchFamily="34" charset="0"/>
        </a:defRPr>
      </a:lvl3pPr>
      <a:lvl4pPr marL="1200150" indent="-1714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1543050" indent="-171450" algn="l" rtl="0" fontAlgn="base">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3DA86-B3AD-41B9-A506-406118CB3F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FABC4D-341B-4903-B9CB-8CD675F65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BEFE0-2AB3-4FA0-8BBC-E91903814B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A3CE5-4445-4A70-9305-474294B6502A}" type="datetimeFigureOut">
              <a:rPr lang="en-GB" smtClean="0"/>
              <a:t>19/07/2019</a:t>
            </a:fld>
            <a:endParaRPr lang="en-GB"/>
          </a:p>
        </p:txBody>
      </p:sp>
      <p:sp>
        <p:nvSpPr>
          <p:cNvPr id="5" name="Footer Placeholder 4">
            <a:extLst>
              <a:ext uri="{FF2B5EF4-FFF2-40B4-BE49-F238E27FC236}">
                <a16:creationId xmlns:a16="http://schemas.microsoft.com/office/drawing/2014/main" id="{7C10E683-197E-4CF4-B327-432FF16C51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3A23F6-4BF3-42BA-8EA0-A41593F7E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E7028-330F-4445-9754-D8F53C2AF6FF}" type="slidenum">
              <a:rPr lang="en-GB" smtClean="0"/>
              <a:t>‹#›</a:t>
            </a:fld>
            <a:endParaRPr lang="en-GB"/>
          </a:p>
        </p:txBody>
      </p:sp>
    </p:spTree>
    <p:extLst>
      <p:ext uri="{BB962C8B-B14F-4D97-AF65-F5344CB8AC3E}">
        <p14:creationId xmlns:p14="http://schemas.microsoft.com/office/powerpoint/2010/main" val="9012855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hyperlink" Target="https://qz.com/927414/research-finds-dressing-up-as-a-superhero-keeps-kids-on-task-and-less-distracted-by-technology/" TargetMode="External"/><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2.emf"/><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oldham.researchschool.org.uk/2018/10/12/autumn-term-training-programme/" TargetMode="External"/><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18" Type="http://schemas.openxmlformats.org/officeDocument/2006/relationships/image" Target="../media/image53.png"/><Relationship Id="rId3" Type="http://schemas.openxmlformats.org/officeDocument/2006/relationships/image" Target="../media/image38.pn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jpeg"/><Relationship Id="rId17" Type="http://schemas.openxmlformats.org/officeDocument/2006/relationships/image" Target="../media/image52.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jpeg"/><Relationship Id="rId15" Type="http://schemas.openxmlformats.org/officeDocument/2006/relationships/image" Target="../media/image50.jpeg"/><Relationship Id="rId10" Type="http://schemas.openxmlformats.org/officeDocument/2006/relationships/image" Target="../media/image45.png"/><Relationship Id="rId19"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educationendowmentfoundation.org.uk/tools/promisin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6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6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www.kelsi.org.uk/"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2209800" y="1556793"/>
            <a:ext cx="7772400" cy="1758057"/>
          </a:xfrm>
        </p:spPr>
        <p:txBody>
          <a:bodyPr>
            <a:normAutofit/>
          </a:bodyPr>
          <a:lstStyle/>
          <a:p>
            <a:r>
              <a:rPr lang="en-GB" altLang="en-US" dirty="0">
                <a:latin typeface="Arial" charset="0"/>
                <a:cs typeface="Arial" charset="0"/>
              </a:rPr>
              <a:t>Headteacher Briefings</a:t>
            </a:r>
          </a:p>
        </p:txBody>
      </p:sp>
      <p:sp>
        <p:nvSpPr>
          <p:cNvPr id="3" name="Subtitle 2"/>
          <p:cNvSpPr>
            <a:spLocks noGrp="1"/>
          </p:cNvSpPr>
          <p:nvPr>
            <p:ph type="subTitle" idx="1"/>
          </p:nvPr>
        </p:nvSpPr>
        <p:spPr>
          <a:xfrm>
            <a:off x="2895600" y="2780928"/>
            <a:ext cx="6400800" cy="2520280"/>
          </a:xfrm>
        </p:spPr>
        <p:txBody>
          <a:bodyPr rtlCol="0">
            <a:normAutofit lnSpcReduction="10000"/>
          </a:bodyPr>
          <a:lstStyle/>
          <a:p>
            <a:pPr fontAlgn="auto">
              <a:spcAft>
                <a:spcPts val="0"/>
              </a:spcAft>
              <a:defRPr/>
            </a:pPr>
            <a:endParaRPr lang="en-GB" dirty="0"/>
          </a:p>
          <a:p>
            <a:pPr fontAlgn="auto">
              <a:spcAft>
                <a:spcPts val="0"/>
              </a:spcAft>
              <a:defRPr/>
            </a:pPr>
            <a:r>
              <a:rPr lang="en-GB" sz="3000" dirty="0">
                <a:solidFill>
                  <a:srgbClr val="4283C4"/>
                </a:solidFill>
              </a:rPr>
              <a:t>July 2019</a:t>
            </a:r>
          </a:p>
          <a:p>
            <a:pPr fontAlgn="auto">
              <a:spcAft>
                <a:spcPts val="0"/>
              </a:spcAft>
              <a:defRPr/>
            </a:pPr>
            <a:endParaRPr lang="en-GB" dirty="0"/>
          </a:p>
          <a:p>
            <a:pPr fontAlgn="auto">
              <a:spcAft>
                <a:spcPts val="0"/>
              </a:spcAft>
              <a:defRPr/>
            </a:pPr>
            <a:r>
              <a:rPr lang="en-GB" dirty="0"/>
              <a:t>Matt Dunkley CBE</a:t>
            </a:r>
          </a:p>
          <a:p>
            <a:pPr fontAlgn="auto">
              <a:spcAft>
                <a:spcPts val="0"/>
              </a:spcAft>
              <a:defRPr/>
            </a:pPr>
            <a:r>
              <a:rPr lang="en-GB" dirty="0"/>
              <a:t>Corporate Director</a:t>
            </a:r>
          </a:p>
          <a:p>
            <a:pPr fontAlgn="auto">
              <a:spcAft>
                <a:spcPts val="0"/>
              </a:spcAft>
              <a:defRPr/>
            </a:pPr>
            <a:r>
              <a:rPr lang="en-GB" dirty="0"/>
              <a:t>Children, Young People and Education</a:t>
            </a:r>
          </a:p>
          <a:p>
            <a:pPr fontAlgn="auto">
              <a:spcAft>
                <a:spcPts val="0"/>
              </a:spcAft>
              <a:defRPr/>
            </a:pPr>
            <a:endParaRPr lang="en-GB" dirty="0"/>
          </a:p>
          <a:p>
            <a:pPr fontAlgn="auto">
              <a:spcAft>
                <a:spcPts val="0"/>
              </a:spcAft>
              <a:defRP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3FF-5C59-439D-85FB-F9FFB18D0EA8}"/>
              </a:ext>
            </a:extLst>
          </p:cNvPr>
          <p:cNvSpPr>
            <a:spLocks noGrp="1"/>
          </p:cNvSpPr>
          <p:nvPr>
            <p:ph type="title"/>
          </p:nvPr>
        </p:nvSpPr>
        <p:spPr>
          <a:xfrm>
            <a:off x="1981200" y="0"/>
            <a:ext cx="8229600" cy="935921"/>
          </a:xfrm>
        </p:spPr>
        <p:txBody>
          <a:bodyPr>
            <a:normAutofit fontScale="90000"/>
          </a:bodyPr>
          <a:lstStyle/>
          <a:p>
            <a:br>
              <a:rPr lang="en-GB" b="0" dirty="0"/>
            </a:br>
            <a:r>
              <a:rPr lang="en-GB" b="0" dirty="0"/>
              <a:t> </a:t>
            </a:r>
            <a:r>
              <a:rPr lang="en-GB" sz="3200" dirty="0"/>
              <a:t>Proposed Approach </a:t>
            </a:r>
            <a:endParaRPr lang="en-GB" dirty="0"/>
          </a:p>
        </p:txBody>
      </p:sp>
      <p:sp>
        <p:nvSpPr>
          <p:cNvPr id="3" name="Content Placeholder 2">
            <a:extLst>
              <a:ext uri="{FF2B5EF4-FFF2-40B4-BE49-F238E27FC236}">
                <a16:creationId xmlns:a16="http://schemas.microsoft.com/office/drawing/2014/main" id="{3C7525C5-5B45-4F6C-BA68-C9DDFD00154D}"/>
              </a:ext>
            </a:extLst>
          </p:cNvPr>
          <p:cNvSpPr>
            <a:spLocks noGrp="1"/>
          </p:cNvSpPr>
          <p:nvPr>
            <p:ph idx="1"/>
          </p:nvPr>
        </p:nvSpPr>
        <p:spPr>
          <a:xfrm>
            <a:off x="609599" y="1072445"/>
            <a:ext cx="11001153" cy="4525963"/>
          </a:xfrm>
        </p:spPr>
        <p:txBody>
          <a:bodyPr/>
          <a:lstStyle/>
          <a:p>
            <a:pPr marL="0" indent="0">
              <a:buNone/>
            </a:pPr>
            <a:r>
              <a:rPr lang="en-GB" b="1" dirty="0"/>
              <a:t>Phase 1 – </a:t>
            </a:r>
          </a:p>
          <a:p>
            <a:pPr marL="0" indent="0">
              <a:buNone/>
            </a:pPr>
            <a:r>
              <a:rPr lang="en-GB" dirty="0"/>
              <a:t>A short online survey for school leaders and SENCOs (July)</a:t>
            </a:r>
          </a:p>
          <a:p>
            <a:pPr marL="0" indent="0">
              <a:buNone/>
            </a:pPr>
            <a:r>
              <a:rPr lang="en-GB" dirty="0"/>
              <a:t>Analysis of data and documents </a:t>
            </a:r>
          </a:p>
          <a:p>
            <a:pPr marL="0" indent="0">
              <a:buNone/>
            </a:pPr>
            <a:endParaRPr lang="en-GB" dirty="0"/>
          </a:p>
          <a:p>
            <a:pPr marL="0" indent="0">
              <a:buNone/>
            </a:pPr>
            <a:r>
              <a:rPr lang="en-GB" b="1" dirty="0"/>
              <a:t>Phase 2 - </a:t>
            </a:r>
          </a:p>
          <a:p>
            <a:pPr marL="0" indent="0">
              <a:buNone/>
            </a:pPr>
            <a:r>
              <a:rPr lang="en-GB" dirty="0"/>
              <a:t>Workshops to engage school leaders, SENCOs and other professionals</a:t>
            </a:r>
            <a:r>
              <a:rPr lang="en-GB" b="1" dirty="0"/>
              <a:t> </a:t>
            </a:r>
            <a:r>
              <a:rPr lang="en-GB" dirty="0"/>
              <a:t>(October) </a:t>
            </a:r>
          </a:p>
          <a:p>
            <a:pPr marL="0" indent="0">
              <a:buNone/>
            </a:pPr>
            <a:r>
              <a:rPr lang="en-GB" dirty="0"/>
              <a:t>The main set of activities during this phase would be a series of workshops to share key messages from the survey and our wider evidence-gathering, test our findings and gather suggestions about what is needed to strengthen inclusive practice across Kent.  </a:t>
            </a:r>
          </a:p>
          <a:p>
            <a:pPr marL="0" indent="0">
              <a:buNone/>
            </a:pPr>
            <a:endParaRPr lang="en-GB" dirty="0"/>
          </a:p>
          <a:p>
            <a:pPr marL="0" indent="0">
              <a:buNone/>
            </a:pPr>
            <a:r>
              <a:rPr lang="en-GB" b="1" dirty="0"/>
              <a:t>Phase 3 - </a:t>
            </a:r>
          </a:p>
          <a:p>
            <a:pPr marL="0" indent="0">
              <a:buNone/>
            </a:pPr>
            <a:r>
              <a:rPr lang="en-GB" dirty="0"/>
              <a:t>Developing solutions (November onwards) </a:t>
            </a:r>
          </a:p>
        </p:txBody>
      </p:sp>
      <p:sp>
        <p:nvSpPr>
          <p:cNvPr id="4" name="Date Placeholder 3">
            <a:extLst>
              <a:ext uri="{FF2B5EF4-FFF2-40B4-BE49-F238E27FC236}">
                <a16:creationId xmlns:a16="http://schemas.microsoft.com/office/drawing/2014/main" id="{F8DB7512-BC73-4782-860E-7352895E1126}"/>
              </a:ext>
            </a:extLst>
          </p:cNvPr>
          <p:cNvSpPr>
            <a:spLocks noGrp="1"/>
          </p:cNvSpPr>
          <p:nvPr>
            <p:ph type="dt" sz="half" idx="10"/>
          </p:nvPr>
        </p:nvSpPr>
        <p:spPr/>
        <p:txBody>
          <a:bodyPr/>
          <a:lstStyle/>
          <a:p>
            <a:pPr>
              <a:defRPr/>
            </a:pPr>
            <a:fld id="{C1A17953-8133-4D11-BCBD-2896CFD92F8D}" type="datetime8">
              <a:rPr lang="en-GB">
                <a:solidFill>
                  <a:prstClr val="black">
                    <a:tint val="75000"/>
                  </a:prstClr>
                </a:solidFill>
              </a:rPr>
              <a:pPr>
                <a:defRPr/>
              </a:pPr>
              <a:t>19/07/2019 09:02</a:t>
            </a:fld>
            <a:endParaRPr lang="en-GB" dirty="0">
              <a:solidFill>
                <a:prstClr val="black">
                  <a:tint val="75000"/>
                </a:prstClr>
              </a:solidFill>
            </a:endParaRPr>
          </a:p>
        </p:txBody>
      </p:sp>
    </p:spTree>
    <p:extLst>
      <p:ext uri="{BB962C8B-B14F-4D97-AF65-F5344CB8AC3E}">
        <p14:creationId xmlns:p14="http://schemas.microsoft.com/office/powerpoint/2010/main" val="171999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64AB1-1261-4127-A405-7D2CA577E1B4}"/>
              </a:ext>
            </a:extLst>
          </p:cNvPr>
          <p:cNvSpPr>
            <a:spLocks noGrp="1"/>
          </p:cNvSpPr>
          <p:nvPr>
            <p:ph type="title"/>
          </p:nvPr>
        </p:nvSpPr>
        <p:spPr/>
        <p:txBody>
          <a:bodyPr>
            <a:normAutofit/>
          </a:bodyPr>
          <a:lstStyle/>
          <a:p>
            <a:r>
              <a:rPr lang="en-GB" sz="4000" dirty="0"/>
              <a:t>Table Discussion</a:t>
            </a:r>
          </a:p>
        </p:txBody>
      </p:sp>
      <p:sp>
        <p:nvSpPr>
          <p:cNvPr id="3" name="Content Placeholder 2">
            <a:extLst>
              <a:ext uri="{FF2B5EF4-FFF2-40B4-BE49-F238E27FC236}">
                <a16:creationId xmlns:a16="http://schemas.microsoft.com/office/drawing/2014/main" id="{441D4BC0-44B5-4C42-974D-A5A3F2C3F114}"/>
              </a:ext>
            </a:extLst>
          </p:cNvPr>
          <p:cNvSpPr>
            <a:spLocks noGrp="1"/>
          </p:cNvSpPr>
          <p:nvPr>
            <p:ph idx="1"/>
          </p:nvPr>
        </p:nvSpPr>
        <p:spPr>
          <a:xfrm>
            <a:off x="609600" y="1961710"/>
            <a:ext cx="10972800" cy="4525963"/>
          </a:xfrm>
        </p:spPr>
        <p:txBody>
          <a:bodyPr/>
          <a:lstStyle/>
          <a:p>
            <a:pPr marL="0" indent="0" algn="ctr">
              <a:buNone/>
            </a:pPr>
            <a:r>
              <a:rPr lang="en-GB" sz="4400" dirty="0"/>
              <a:t>‘With the existing resources we have, how can we work together to make our schools more inclusive?’</a:t>
            </a:r>
          </a:p>
        </p:txBody>
      </p:sp>
    </p:spTree>
    <p:extLst>
      <p:ext uri="{BB962C8B-B14F-4D97-AF65-F5344CB8AC3E}">
        <p14:creationId xmlns:p14="http://schemas.microsoft.com/office/powerpoint/2010/main" val="153799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pen-book-000046037062_Medium_640_360_75_s_c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356992"/>
            <a:ext cx="6096000" cy="2662808"/>
          </a:xfrm>
          <a:prstGeom prst="rect">
            <a:avLst/>
          </a:prstGeom>
        </p:spPr>
      </p:pic>
      <p:sp>
        <p:nvSpPr>
          <p:cNvPr id="2" name="Text Placeholder 1"/>
          <p:cNvSpPr>
            <a:spLocks noGrp="1"/>
          </p:cNvSpPr>
          <p:nvPr>
            <p:ph type="body" sz="quarter" idx="10"/>
          </p:nvPr>
        </p:nvSpPr>
        <p:spPr>
          <a:xfrm>
            <a:off x="911424" y="1124744"/>
            <a:ext cx="4992399" cy="2132976"/>
          </a:xfrm>
        </p:spPr>
        <p:txBody>
          <a:bodyPr/>
          <a:lstStyle/>
          <a:p>
            <a:pPr algn="r">
              <a:lnSpc>
                <a:spcPct val="100000"/>
              </a:lnSpc>
            </a:pPr>
            <a:r>
              <a:rPr lang="en-GB" sz="4000" spc="0" dirty="0"/>
              <a:t>Kent</a:t>
            </a:r>
          </a:p>
          <a:p>
            <a:pPr algn="r">
              <a:lnSpc>
                <a:spcPct val="100000"/>
              </a:lnSpc>
            </a:pPr>
            <a:r>
              <a:rPr lang="en-GB" sz="4000" spc="0" dirty="0"/>
              <a:t>Headteachers</a:t>
            </a:r>
          </a:p>
          <a:p>
            <a:pPr algn="r">
              <a:lnSpc>
                <a:spcPct val="100000"/>
              </a:lnSpc>
            </a:pPr>
            <a:endParaRPr lang="en-GB" sz="4000" spc="0" dirty="0"/>
          </a:p>
        </p:txBody>
      </p:sp>
      <p:sp>
        <p:nvSpPr>
          <p:cNvPr id="3" name="Text Placeholder 2"/>
          <p:cNvSpPr>
            <a:spLocks noGrp="1"/>
          </p:cNvSpPr>
          <p:nvPr>
            <p:ph type="body" sz="quarter" idx="11"/>
          </p:nvPr>
        </p:nvSpPr>
        <p:spPr>
          <a:xfrm>
            <a:off x="1775520" y="4149080"/>
            <a:ext cx="10104967" cy="861498"/>
          </a:xfrm>
        </p:spPr>
        <p:txBody>
          <a:bodyPr/>
          <a:lstStyle/>
          <a:p>
            <a:pPr algn="r"/>
            <a:endParaRPr lang="en-GB" sz="2400" dirty="0"/>
          </a:p>
          <a:p>
            <a:pPr algn="r"/>
            <a:r>
              <a:rPr lang="en-GB" sz="2400" dirty="0"/>
              <a:t>Stephen Fraser</a:t>
            </a:r>
          </a:p>
          <a:p>
            <a:pPr algn="r"/>
            <a:r>
              <a:rPr lang="en-GB" sz="2400" dirty="0"/>
              <a:t>Deputy Chief Executive, EEF</a:t>
            </a:r>
          </a:p>
          <a:p>
            <a:pPr algn="r"/>
            <a:r>
              <a:rPr lang="en-GB" sz="2400" dirty="0"/>
              <a:t>8 July, 2019</a:t>
            </a:r>
            <a:endParaRPr lang="en-GB" sz="2400" dirty="0">
              <a:latin typeface="Arial"/>
            </a:endParaRPr>
          </a:p>
        </p:txBody>
      </p:sp>
      <p:pic>
        <p:nvPicPr>
          <p:cNvPr id="6" name="Picture 5" descr="Atom-or-molecule-model-being-used-in-elementary-science-class-000042181580_Small_640_360_75_s_c1.jpg"/>
          <p:cNvPicPr>
            <a:picLocks noChangeAspect="1"/>
          </p:cNvPicPr>
          <p:nvPr/>
        </p:nvPicPr>
        <p:blipFill>
          <a:blip r:embed="rId3"/>
          <a:stretch>
            <a:fillRect/>
          </a:stretch>
        </p:blipFill>
        <p:spPr>
          <a:xfrm>
            <a:off x="6096000" y="-68466"/>
            <a:ext cx="6096000" cy="3429001"/>
          </a:xfrm>
          <a:prstGeom prst="rect">
            <a:avLst/>
          </a:prstGeom>
        </p:spPr>
      </p:pic>
    </p:spTree>
    <p:extLst>
      <p:ext uri="{BB962C8B-B14F-4D97-AF65-F5344CB8AC3E}">
        <p14:creationId xmlns:p14="http://schemas.microsoft.com/office/powerpoint/2010/main" val="97606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1C413BE-F363-4B97-A1A2-86CDAD391496}"/>
              </a:ext>
            </a:extLst>
          </p:cNvPr>
          <p:cNvSpPr txBox="1">
            <a:spLocks/>
          </p:cNvSpPr>
          <p:nvPr/>
        </p:nvSpPr>
        <p:spPr>
          <a:xfrm>
            <a:off x="452828" y="283284"/>
            <a:ext cx="11475819" cy="87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Kent EEF project session aims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DB8FA7D3-00C1-48AF-B00D-F9762B4BCEC0}"/>
              </a:ext>
            </a:extLst>
          </p:cNvPr>
          <p:cNvSpPr txBox="1">
            <a:spLocks/>
          </p:cNvSpPr>
          <p:nvPr/>
        </p:nvSpPr>
        <p:spPr>
          <a:xfrm>
            <a:off x="452828" y="1153964"/>
            <a:ext cx="11286344" cy="486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 this session we aim to:</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Review Kent outcomes data</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Build understanding of the Education Endowment Foundation work </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Consult on how Kent schools and the EEF might partner to raise standards and close the attainment gap in our schools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Gather feedback from Heads to tailor the EEF offer to Kent schools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9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87F4BE-BC4B-442E-B473-48F65158487A}"/>
              </a:ext>
            </a:extLst>
          </p:cNvPr>
          <p:cNvGraphicFramePr>
            <a:graphicFrameLocks noGrp="1"/>
          </p:cNvGraphicFramePr>
          <p:nvPr/>
        </p:nvGraphicFramePr>
        <p:xfrm>
          <a:off x="133815" y="133818"/>
          <a:ext cx="11876054" cy="5066374"/>
        </p:xfrm>
        <a:graphic>
          <a:graphicData uri="http://schemas.openxmlformats.org/drawingml/2006/table">
            <a:tbl>
              <a:tblPr/>
              <a:tblGrid>
                <a:gridCol w="1258115">
                  <a:extLst>
                    <a:ext uri="{9D8B030D-6E8A-4147-A177-3AD203B41FA5}">
                      <a16:colId xmlns:a16="http://schemas.microsoft.com/office/drawing/2014/main" val="940106866"/>
                    </a:ext>
                  </a:extLst>
                </a:gridCol>
                <a:gridCol w="663621">
                  <a:extLst>
                    <a:ext uri="{9D8B030D-6E8A-4147-A177-3AD203B41FA5}">
                      <a16:colId xmlns:a16="http://schemas.microsoft.com/office/drawing/2014/main" val="2380505176"/>
                    </a:ext>
                  </a:extLst>
                </a:gridCol>
                <a:gridCol w="663621">
                  <a:extLst>
                    <a:ext uri="{9D8B030D-6E8A-4147-A177-3AD203B41FA5}">
                      <a16:colId xmlns:a16="http://schemas.microsoft.com/office/drawing/2014/main" val="3436092717"/>
                    </a:ext>
                  </a:extLst>
                </a:gridCol>
                <a:gridCol w="663621">
                  <a:extLst>
                    <a:ext uri="{9D8B030D-6E8A-4147-A177-3AD203B41FA5}">
                      <a16:colId xmlns:a16="http://schemas.microsoft.com/office/drawing/2014/main" val="4040115401"/>
                    </a:ext>
                  </a:extLst>
                </a:gridCol>
                <a:gridCol w="139819">
                  <a:extLst>
                    <a:ext uri="{9D8B030D-6E8A-4147-A177-3AD203B41FA5}">
                      <a16:colId xmlns:a16="http://schemas.microsoft.com/office/drawing/2014/main" val="3530718510"/>
                    </a:ext>
                  </a:extLst>
                </a:gridCol>
                <a:gridCol w="523802">
                  <a:extLst>
                    <a:ext uri="{9D8B030D-6E8A-4147-A177-3AD203B41FA5}">
                      <a16:colId xmlns:a16="http://schemas.microsoft.com/office/drawing/2014/main" val="493117853"/>
                    </a:ext>
                  </a:extLst>
                </a:gridCol>
                <a:gridCol w="663621">
                  <a:extLst>
                    <a:ext uri="{9D8B030D-6E8A-4147-A177-3AD203B41FA5}">
                      <a16:colId xmlns:a16="http://schemas.microsoft.com/office/drawing/2014/main" val="1026677943"/>
                    </a:ext>
                  </a:extLst>
                </a:gridCol>
                <a:gridCol w="663621">
                  <a:extLst>
                    <a:ext uri="{9D8B030D-6E8A-4147-A177-3AD203B41FA5}">
                      <a16:colId xmlns:a16="http://schemas.microsoft.com/office/drawing/2014/main" val="973870265"/>
                    </a:ext>
                  </a:extLst>
                </a:gridCol>
                <a:gridCol w="209710">
                  <a:extLst>
                    <a:ext uri="{9D8B030D-6E8A-4147-A177-3AD203B41FA5}">
                      <a16:colId xmlns:a16="http://schemas.microsoft.com/office/drawing/2014/main" val="312315624"/>
                    </a:ext>
                  </a:extLst>
                </a:gridCol>
                <a:gridCol w="453912">
                  <a:extLst>
                    <a:ext uri="{9D8B030D-6E8A-4147-A177-3AD203B41FA5}">
                      <a16:colId xmlns:a16="http://schemas.microsoft.com/office/drawing/2014/main" val="846563597"/>
                    </a:ext>
                  </a:extLst>
                </a:gridCol>
                <a:gridCol w="663621">
                  <a:extLst>
                    <a:ext uri="{9D8B030D-6E8A-4147-A177-3AD203B41FA5}">
                      <a16:colId xmlns:a16="http://schemas.microsoft.com/office/drawing/2014/main" val="3530680786"/>
                    </a:ext>
                  </a:extLst>
                </a:gridCol>
                <a:gridCol w="663621">
                  <a:extLst>
                    <a:ext uri="{9D8B030D-6E8A-4147-A177-3AD203B41FA5}">
                      <a16:colId xmlns:a16="http://schemas.microsoft.com/office/drawing/2014/main" val="1847447051"/>
                    </a:ext>
                  </a:extLst>
                </a:gridCol>
                <a:gridCol w="310130">
                  <a:extLst>
                    <a:ext uri="{9D8B030D-6E8A-4147-A177-3AD203B41FA5}">
                      <a16:colId xmlns:a16="http://schemas.microsoft.com/office/drawing/2014/main" val="1175566135"/>
                    </a:ext>
                  </a:extLst>
                </a:gridCol>
                <a:gridCol w="353492">
                  <a:extLst>
                    <a:ext uri="{9D8B030D-6E8A-4147-A177-3AD203B41FA5}">
                      <a16:colId xmlns:a16="http://schemas.microsoft.com/office/drawing/2014/main" val="3786188439"/>
                    </a:ext>
                  </a:extLst>
                </a:gridCol>
                <a:gridCol w="663621">
                  <a:extLst>
                    <a:ext uri="{9D8B030D-6E8A-4147-A177-3AD203B41FA5}">
                      <a16:colId xmlns:a16="http://schemas.microsoft.com/office/drawing/2014/main" val="3055390927"/>
                    </a:ext>
                  </a:extLst>
                </a:gridCol>
                <a:gridCol w="663621">
                  <a:extLst>
                    <a:ext uri="{9D8B030D-6E8A-4147-A177-3AD203B41FA5}">
                      <a16:colId xmlns:a16="http://schemas.microsoft.com/office/drawing/2014/main" val="1038607506"/>
                    </a:ext>
                  </a:extLst>
                </a:gridCol>
                <a:gridCol w="288433">
                  <a:extLst>
                    <a:ext uri="{9D8B030D-6E8A-4147-A177-3AD203B41FA5}">
                      <a16:colId xmlns:a16="http://schemas.microsoft.com/office/drawing/2014/main" val="2138577916"/>
                    </a:ext>
                  </a:extLst>
                </a:gridCol>
                <a:gridCol w="375188">
                  <a:extLst>
                    <a:ext uri="{9D8B030D-6E8A-4147-A177-3AD203B41FA5}">
                      <a16:colId xmlns:a16="http://schemas.microsoft.com/office/drawing/2014/main" val="3884638164"/>
                    </a:ext>
                  </a:extLst>
                </a:gridCol>
                <a:gridCol w="663621">
                  <a:extLst>
                    <a:ext uri="{9D8B030D-6E8A-4147-A177-3AD203B41FA5}">
                      <a16:colId xmlns:a16="http://schemas.microsoft.com/office/drawing/2014/main" val="2516067900"/>
                    </a:ext>
                  </a:extLst>
                </a:gridCol>
                <a:gridCol w="663621">
                  <a:extLst>
                    <a:ext uri="{9D8B030D-6E8A-4147-A177-3AD203B41FA5}">
                      <a16:colId xmlns:a16="http://schemas.microsoft.com/office/drawing/2014/main" val="2278016600"/>
                    </a:ext>
                  </a:extLst>
                </a:gridCol>
                <a:gridCol w="220940">
                  <a:extLst>
                    <a:ext uri="{9D8B030D-6E8A-4147-A177-3AD203B41FA5}">
                      <a16:colId xmlns:a16="http://schemas.microsoft.com/office/drawing/2014/main" val="2098519441"/>
                    </a:ext>
                  </a:extLst>
                </a:gridCol>
                <a:gridCol w="442682">
                  <a:extLst>
                    <a:ext uri="{9D8B030D-6E8A-4147-A177-3AD203B41FA5}">
                      <a16:colId xmlns:a16="http://schemas.microsoft.com/office/drawing/2014/main" val="728586395"/>
                    </a:ext>
                  </a:extLst>
                </a:gridCol>
              </a:tblGrid>
              <a:tr h="339587">
                <a:tc gridSpan="3">
                  <a:txBody>
                    <a:bodyPr/>
                    <a:lstStyle/>
                    <a:p>
                      <a:pPr algn="l" fontAlgn="ctr"/>
                      <a:r>
                        <a:rPr lang="en-GB" sz="2200" b="1" i="0" u="none" strike="noStrike" dirty="0">
                          <a:solidFill>
                            <a:srgbClr val="000000"/>
                          </a:solidFill>
                          <a:effectLst/>
                          <a:latin typeface="Calibri" panose="020F0502020204030204" pitchFamily="34" charset="0"/>
                        </a:rPr>
                        <a:t>Kent (98 schools) </a:t>
                      </a:r>
                    </a:p>
                  </a:txBody>
                  <a:tcPr marL="6886" marR="6886" marT="6886" marB="0" anchor="ctr">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gridSpan="2">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hMerge="1">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gridSpan="2">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hMerge="1">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gridSpan="2">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hMerge="1">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gridSpan="2">
                  <a:txBody>
                    <a:bodyPr/>
                    <a:lstStyle/>
                    <a:p>
                      <a:pPr algn="l" fontAlgn="ctr"/>
                      <a:r>
                        <a:rPr lang="en-GB" sz="2200" b="1" i="0" u="none" strike="noStrike" dirty="0">
                          <a:solidFill>
                            <a:srgbClr val="000000"/>
                          </a:solidFill>
                          <a:effectLst/>
                          <a:latin typeface="Calibri" panose="020F0502020204030204" pitchFamily="34" charset="0"/>
                        </a:rPr>
                        <a:t>Average</a:t>
                      </a:r>
                    </a:p>
                  </a:txBody>
                  <a:tcPr marL="6886" marR="6886" marT="6886" marB="0" anchor="ctr">
                    <a:lnL>
                      <a:noFill/>
                    </a:lnL>
                    <a:lnR>
                      <a:noFill/>
                    </a:lnR>
                    <a:lnT>
                      <a:noFill/>
                    </a:lnT>
                    <a:lnB>
                      <a:noFill/>
                    </a:lnB>
                    <a:solidFill>
                      <a:srgbClr val="FFC000"/>
                    </a:solidFill>
                  </a:tcPr>
                </a:tc>
                <a:tc hMerge="1">
                  <a:txBody>
                    <a:bodyPr/>
                    <a:lstStyle/>
                    <a:p>
                      <a:endParaRPr lang="en-GB"/>
                    </a:p>
                  </a:txBody>
                  <a:tcPr/>
                </a:tc>
                <a:tc gridSpan="2">
                  <a:txBody>
                    <a:bodyPr/>
                    <a:lstStyle/>
                    <a:p>
                      <a:pPr algn="l"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a:noFill/>
                    </a:lnB>
                    <a:solidFill>
                      <a:srgbClr val="FFC000"/>
                    </a:solidFill>
                  </a:tcPr>
                </a:tc>
                <a:tc hMerge="1">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solidFill>
                      <a:srgbClr val="FFC000"/>
                    </a:solidFill>
                  </a:tcPr>
                </a:tc>
                <a:tc>
                  <a:txBody>
                    <a:bodyPr/>
                    <a:lstStyle/>
                    <a:p>
                      <a:pPr algn="l"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a:noFill/>
                    </a:lnB>
                    <a:solidFill>
                      <a:srgbClr val="FFC000"/>
                    </a:solidFill>
                  </a:tcPr>
                </a:tc>
                <a:tc>
                  <a:txBody>
                    <a:bodyPr/>
                    <a:lstStyle/>
                    <a:p>
                      <a:pPr algn="l"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a:noFill/>
                    </a:lnB>
                    <a:solidFill>
                      <a:srgbClr val="FFC000"/>
                    </a:solidFill>
                  </a:tcPr>
                </a:tc>
                <a:tc gridSpan="2">
                  <a:txBody>
                    <a:bodyPr/>
                    <a:lstStyle/>
                    <a:p>
                      <a:pPr algn="l"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a:noFill/>
                    </a:lnB>
                    <a:solidFill>
                      <a:srgbClr val="FFC000"/>
                    </a:solidFill>
                  </a:tcPr>
                </a:tc>
                <a:tc hMerge="1">
                  <a:txBody>
                    <a:bodyPr/>
                    <a:lstStyle/>
                    <a:p>
                      <a:pPr algn="l"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solidFill>
                      <a:srgbClr val="FFC000"/>
                    </a:solidFill>
                  </a:tcPr>
                </a:tc>
                <a:extLst>
                  <a:ext uri="{0D108BD9-81ED-4DB2-BD59-A6C34878D82A}">
                    <a16:rowId xmlns:a16="http://schemas.microsoft.com/office/drawing/2014/main" val="1308280739"/>
                  </a:ext>
                </a:extLst>
              </a:tr>
              <a:tr h="183342">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gridSpan="2">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hMerge="1">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gridSpan="2">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hMerge="1">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gridSpan="2">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hMerge="1">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gridSpan="2">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hMerge="1">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gridSpan="2">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tc hMerge="1">
                  <a:txBody>
                    <a:bodyPr/>
                    <a:lstStyle/>
                    <a:p>
                      <a:pPr algn="l" fontAlgn="b"/>
                      <a:endParaRPr lang="en-GB" sz="1200" b="0" i="0" u="none" strike="noStrike">
                        <a:solidFill>
                          <a:srgbClr val="000000"/>
                        </a:solidFill>
                        <a:effectLst/>
                        <a:latin typeface="Calibri" panose="020F0502020204030204" pitchFamily="34" charset="0"/>
                      </a:endParaRPr>
                    </a:p>
                  </a:txBody>
                  <a:tcPr marL="6886" marR="6886" marT="6886" marB="0" anchor="b">
                    <a:lnL>
                      <a:noFill/>
                    </a:lnL>
                    <a:lnR>
                      <a:noFill/>
                    </a:lnR>
                    <a:lnT>
                      <a:noFill/>
                    </a:lnT>
                    <a:lnB w="1270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934148815"/>
                  </a:ext>
                </a:extLst>
              </a:tr>
              <a:tr h="412222">
                <a:tc gridSpan="22">
                  <a:txBody>
                    <a:bodyPr/>
                    <a:lstStyle/>
                    <a:p>
                      <a:pPr algn="ctr" fontAlgn="ctr"/>
                      <a:r>
                        <a:rPr lang="en-GB" sz="1200" b="0" i="0" u="none" strike="noStrike" dirty="0">
                          <a:solidFill>
                            <a:srgbClr val="000000"/>
                          </a:solidFill>
                          <a:effectLst/>
                          <a:latin typeface="Calibri" panose="020F0502020204030204" pitchFamily="34" charset="0"/>
                        </a:rPr>
                        <a:t>Progress 8 (unvalidated) by pupil group</a:t>
                      </a:r>
                    </a:p>
                  </a:txBody>
                  <a:tcPr marL="6886" marR="6886" marT="6886" marB="0" anchor="ctr">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83940231"/>
                  </a:ext>
                </a:extLst>
              </a:tr>
              <a:tr h="412222">
                <a:tc>
                  <a:txBody>
                    <a:bodyPr/>
                    <a:lstStyle/>
                    <a:p>
                      <a:pPr algn="l" fontAlgn="ctr"/>
                      <a:r>
                        <a:rPr lang="en-GB" sz="1200" b="0" i="0" u="none" strike="noStrike">
                          <a:solidFill>
                            <a:srgbClr val="000000"/>
                          </a:solidFill>
                          <a:effectLst/>
                          <a:latin typeface="Calibri" panose="020F0502020204030204" pitchFamily="34" charset="0"/>
                        </a:rPr>
                        <a:t>Breakdown</a:t>
                      </a:r>
                    </a:p>
                  </a:txBody>
                  <a:tcPr marL="6886" marR="6886" marT="6886"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Cohort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4">
                  <a:txBody>
                    <a:bodyPr/>
                    <a:lstStyle/>
                    <a:p>
                      <a:pPr algn="ctr" fontAlgn="ctr"/>
                      <a:r>
                        <a:rPr lang="en-GB" sz="1200" b="0" i="0" u="none" strike="noStrike">
                          <a:solidFill>
                            <a:srgbClr val="000000"/>
                          </a:solidFill>
                          <a:effectLst/>
                          <a:latin typeface="Calibri" panose="020F0502020204030204" pitchFamily="34" charset="0"/>
                        </a:rPr>
                        <a:t>P8 unadjusted</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GB" sz="1200" b="0" i="0" u="none" strike="noStrike">
                          <a:solidFill>
                            <a:srgbClr val="000000"/>
                          </a:solidFill>
                          <a:effectLst/>
                          <a:latin typeface="Calibri" panose="020F0502020204030204" pitchFamily="34" charset="0"/>
                        </a:rPr>
                        <a:t>English element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GB" sz="1200" b="0" i="0" u="none" strike="noStrike">
                          <a:solidFill>
                            <a:srgbClr val="000000"/>
                          </a:solidFill>
                          <a:effectLst/>
                          <a:latin typeface="Calibri" panose="020F0502020204030204" pitchFamily="34" charset="0"/>
                        </a:rPr>
                        <a:t>Maths element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GB" sz="1200" b="0" i="0" u="none" strike="noStrike">
                          <a:solidFill>
                            <a:srgbClr val="000000"/>
                          </a:solidFill>
                          <a:effectLst/>
                          <a:latin typeface="Calibri" panose="020F0502020204030204" pitchFamily="34" charset="0"/>
                        </a:rPr>
                        <a:t>EBacc element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GB" sz="1200" b="0" i="0" u="none" strike="noStrike">
                          <a:solidFill>
                            <a:srgbClr val="000000"/>
                          </a:solidFill>
                          <a:effectLst/>
                          <a:latin typeface="Calibri" panose="020F0502020204030204" pitchFamily="34" charset="0"/>
                        </a:rPr>
                        <a:t>Open element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0505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rgbClr val="00000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05050"/>
                      </a:solidFill>
                      <a:prstDash val="solid"/>
                      <a:round/>
                      <a:headEnd type="none" w="med" len="med"/>
                      <a:tailEnd type="none" w="med" len="med"/>
                    </a:lnB>
                    <a:solidFill>
                      <a:srgbClr val="BFBFBF"/>
                    </a:solidFill>
                  </a:tcPr>
                </a:tc>
                <a:extLst>
                  <a:ext uri="{0D108BD9-81ED-4DB2-BD59-A6C34878D82A}">
                    <a16:rowId xmlns:a16="http://schemas.microsoft.com/office/drawing/2014/main" val="3411717225"/>
                  </a:ext>
                </a:extLst>
              </a:tr>
              <a:tr h="412222">
                <a:tc>
                  <a:txBody>
                    <a:bodyPr/>
                    <a:lstStyle/>
                    <a:p>
                      <a:pPr algn="l" fontAlgn="ctr"/>
                      <a:r>
                        <a:rPr lang="en-GB" sz="1200" b="0" i="0" u="none" strike="noStrike">
                          <a:solidFill>
                            <a:srgbClr val="000000"/>
                          </a:solidFill>
                          <a:effectLst/>
                          <a:latin typeface="Calibri" panose="020F0502020204030204" pitchFamily="34" charset="0"/>
                        </a:rPr>
                        <a:t> </a:t>
                      </a:r>
                    </a:p>
                  </a:txBody>
                  <a:tcPr marL="6886" marR="6886" marT="6886"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Kent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en-GB" sz="1200" b="0" i="0" u="none" strike="noStrike">
                          <a:solidFill>
                            <a:srgbClr val="000000"/>
                          </a:solidFill>
                          <a:effectLst/>
                          <a:latin typeface="Calibri" panose="020F0502020204030204" pitchFamily="34" charset="0"/>
                        </a:rPr>
                        <a:t>National</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505050"/>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Kent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en-GB" sz="1200" b="0" i="0" u="none" strike="noStrike">
                          <a:solidFill>
                            <a:srgbClr val="000000"/>
                          </a:solidFill>
                          <a:effectLst/>
                          <a:latin typeface="Calibri" panose="020F0502020204030204" pitchFamily="34" charset="0"/>
                        </a:rPr>
                        <a:t>National</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505050"/>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Kent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en-GB" sz="1200" b="0" i="0" u="none" strike="noStrike">
                          <a:solidFill>
                            <a:srgbClr val="000000"/>
                          </a:solidFill>
                          <a:effectLst/>
                          <a:latin typeface="Calibri" panose="020F0502020204030204" pitchFamily="34" charset="0"/>
                        </a:rPr>
                        <a:t>National</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505050"/>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Kent</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en-GB" sz="1200" b="0" i="0" u="none" strike="noStrike">
                          <a:solidFill>
                            <a:srgbClr val="000000"/>
                          </a:solidFill>
                          <a:effectLst/>
                          <a:latin typeface="Calibri" panose="020F0502020204030204" pitchFamily="34" charset="0"/>
                        </a:rPr>
                        <a:t>National</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505050"/>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00000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Kent</a:t>
                      </a:r>
                    </a:p>
                  </a:txBody>
                  <a:tcPr marL="6886" marR="6886" marT="6886"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gridSpan="2">
                  <a:txBody>
                    <a:bodyPr/>
                    <a:lstStyle/>
                    <a:p>
                      <a:pPr algn="ctr" fontAlgn="ctr"/>
                      <a:r>
                        <a:rPr lang="en-GB" sz="1200" b="0" i="0" u="none" strike="noStrike">
                          <a:solidFill>
                            <a:srgbClr val="000000"/>
                          </a:solidFill>
                          <a:effectLst/>
                          <a:latin typeface="Calibri" panose="020F0502020204030204" pitchFamily="34" charset="0"/>
                        </a:rPr>
                        <a:t>National</a:t>
                      </a:r>
                    </a:p>
                  </a:txBody>
                  <a:tcPr marL="6886" marR="6886" marT="6886"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12700" cap="flat" cmpd="sng" algn="ctr">
                      <a:solidFill>
                        <a:srgbClr val="505050"/>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664462344"/>
                  </a:ext>
                </a:extLst>
              </a:tr>
              <a:tr h="412222">
                <a:tc>
                  <a:txBody>
                    <a:bodyPr/>
                    <a:lstStyle/>
                    <a:p>
                      <a:pPr algn="l" fontAlgn="ctr"/>
                      <a:r>
                        <a:rPr lang="en-GB" sz="1200" b="0" i="0" u="none" strike="noStrike" dirty="0">
                          <a:solidFill>
                            <a:srgbClr val="000000"/>
                          </a:solidFill>
                          <a:effectLst/>
                          <a:latin typeface="Calibri" panose="020F0502020204030204" pitchFamily="34" charset="0"/>
                        </a:rPr>
                        <a:t>All pupils</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14318</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-0.06</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-0.03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w="12700" cap="flat" cmpd="sng" algn="ctr">
                      <a:solidFill>
                        <a:srgbClr val="505050"/>
                      </a:solidFill>
                      <a:prstDash val="solid"/>
                      <a:round/>
                      <a:headEnd type="none" w="med" len="med"/>
                      <a:tailEnd type="none" w="med" len="med"/>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-0.04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a:noFill/>
                    </a:lnL>
                    <a:lnR>
                      <a:noFill/>
                    </a:lnR>
                    <a:lnT w="12700" cap="flat" cmpd="sng" algn="ctr">
                      <a:solidFill>
                        <a:srgbClr val="505050"/>
                      </a:solidFill>
                      <a:prstDash val="solid"/>
                      <a:round/>
                      <a:headEnd type="none" w="med" len="med"/>
                      <a:tailEnd type="none" w="med" len="med"/>
                    </a:lnT>
                    <a:lnB>
                      <a:noFill/>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w="12700" cap="flat" cmpd="sng" algn="ctr">
                      <a:solidFill>
                        <a:srgbClr val="505050"/>
                      </a:solidFill>
                      <a:prstDash val="solid"/>
                      <a:round/>
                      <a:headEnd type="none" w="med" len="med"/>
                      <a:tailEnd type="none" w="med" len="med"/>
                    </a:lnT>
                    <a:lnB>
                      <a:noFill/>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-0.08</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-0.03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w="12700" cap="flat" cmpd="sng" algn="ctr">
                      <a:solidFill>
                        <a:srgbClr val="505050"/>
                      </a:solidFill>
                      <a:prstDash val="solid"/>
                      <a:round/>
                      <a:headEnd type="none" w="med" len="med"/>
                      <a:tailEnd type="none" w="med" len="med"/>
                    </a:lnT>
                    <a:lnB>
                      <a:noFill/>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-0.04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w="12700" cap="flat" cmpd="sng" algn="ctr">
                      <a:solidFill>
                        <a:srgbClr val="505050"/>
                      </a:solidFill>
                      <a:prstDash val="solid"/>
                      <a:round/>
                      <a:headEnd type="none" w="med" len="med"/>
                      <a:tailEnd type="none" w="med" len="med"/>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513386"/>
                  </a:ext>
                </a:extLst>
              </a:tr>
              <a:tr h="412222">
                <a:tc>
                  <a:txBody>
                    <a:bodyPr/>
                    <a:lstStyle/>
                    <a:p>
                      <a:pPr algn="l" fontAlgn="ctr"/>
                      <a:r>
                        <a:rPr lang="en-GB" sz="1200" b="0" i="0" u="none" strike="noStrike">
                          <a:solidFill>
                            <a:srgbClr val="000000"/>
                          </a:solidFill>
                          <a:effectLst/>
                          <a:latin typeface="Calibri" panose="020F0502020204030204" pitchFamily="34" charset="0"/>
                        </a:rPr>
                        <a:t>Male</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7224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-0.26</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-0.26</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-0.54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-0.44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-0.18</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gridSpan="2">
                  <a:txBody>
                    <a:bodyPr/>
                    <a:lstStyle/>
                    <a:p>
                      <a:pPr algn="ctr" fontAlgn="ctr"/>
                      <a:r>
                        <a:rPr lang="en-GB" sz="1200" b="0" i="0" u="none" strike="noStrike">
                          <a:solidFill>
                            <a:srgbClr val="000000"/>
                          </a:solidFill>
                          <a:effectLst/>
                          <a:latin typeface="Calibri" panose="020F0502020204030204" pitchFamily="34" charset="0"/>
                        </a:rPr>
                        <a:t>-0.41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310894"/>
                  </a:ext>
                </a:extLst>
              </a:tr>
              <a:tr h="412222">
                <a:tc>
                  <a:txBody>
                    <a:bodyPr/>
                    <a:lstStyle/>
                    <a:p>
                      <a:pPr algn="l" fontAlgn="ctr"/>
                      <a:r>
                        <a:rPr lang="en-GB" sz="1200" b="0" i="0" u="none" strike="noStrike">
                          <a:solidFill>
                            <a:srgbClr val="000000"/>
                          </a:solidFill>
                          <a:effectLst/>
                          <a:latin typeface="Calibri" panose="020F0502020204030204" pitchFamily="34" charset="0"/>
                        </a:rPr>
                        <a:t>Female</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7094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0.15</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0.21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0.29</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0.38</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dirty="0">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-0.05</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0.06</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0.33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0.35</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142756"/>
                  </a:ext>
                </a:extLst>
              </a:tr>
              <a:tr h="412222">
                <a:tc>
                  <a:txBody>
                    <a:bodyPr/>
                    <a:lstStyle/>
                    <a:p>
                      <a:pPr algn="l" fontAlgn="ctr"/>
                      <a:r>
                        <a:rPr lang="en-GB" sz="1200" b="0" i="0" u="none" strike="noStrike" dirty="0">
                          <a:solidFill>
                            <a:srgbClr val="000000"/>
                          </a:solidFill>
                          <a:effectLst/>
                          <a:latin typeface="Calibri" panose="020F0502020204030204" pitchFamily="34" charset="0"/>
                        </a:rPr>
                        <a:t>Disadvantaged</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3134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gridSpan="2">
                  <a:txBody>
                    <a:bodyPr/>
                    <a:lstStyle/>
                    <a:p>
                      <a:pPr algn="ctr" fontAlgn="ctr"/>
                      <a:r>
                        <a:rPr lang="en-GB" sz="1200" b="1" i="0" u="none" strike="noStrike" dirty="0">
                          <a:solidFill>
                            <a:srgbClr val="000000"/>
                          </a:solidFill>
                          <a:effectLst/>
                          <a:latin typeface="Calibri" panose="020F0502020204030204" pitchFamily="34" charset="0"/>
                        </a:rPr>
                        <a:t>0.13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gridSpan="2">
                  <a:txBody>
                    <a:bodyPr/>
                    <a:lstStyle/>
                    <a:p>
                      <a:pPr algn="ctr" fontAlgn="ctr"/>
                      <a:r>
                        <a:rPr lang="en-GB" sz="1200" b="0" i="0" u="none" strike="noStrike">
                          <a:solidFill>
                            <a:srgbClr val="000000"/>
                          </a:solidFill>
                          <a:effectLst/>
                          <a:latin typeface="Calibri" panose="020F0502020204030204" pitchFamily="34" charset="0"/>
                        </a:rPr>
                        <a:t>0.11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gridSpan="2">
                  <a:txBody>
                    <a:bodyPr/>
                    <a:lstStyle/>
                    <a:p>
                      <a:pPr algn="ctr" fontAlgn="ctr"/>
                      <a:r>
                        <a:rPr lang="en-GB" sz="1200" b="1" i="0" u="none" strike="noStrike" dirty="0">
                          <a:solidFill>
                            <a:srgbClr val="000000"/>
                          </a:solidFill>
                          <a:effectLst/>
                          <a:latin typeface="Calibri" panose="020F0502020204030204" pitchFamily="34" charset="0"/>
                        </a:rPr>
                        <a:t>0.12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gridSpan="2">
                  <a:txBody>
                    <a:bodyPr/>
                    <a:lstStyle/>
                    <a:p>
                      <a:pPr algn="ctr" fontAlgn="ctr"/>
                      <a:r>
                        <a:rPr lang="en-GB" sz="1200" b="0" i="0" u="none" strike="noStrike">
                          <a:solidFill>
                            <a:srgbClr val="000000"/>
                          </a:solidFill>
                          <a:effectLst/>
                          <a:latin typeface="Calibri" panose="020F0502020204030204" pitchFamily="34" charset="0"/>
                        </a:rPr>
                        <a:t>0.14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gridSpan="2">
                  <a:txBody>
                    <a:bodyPr/>
                    <a:lstStyle/>
                    <a:p>
                      <a:pPr algn="ctr" fontAlgn="ctr"/>
                      <a:r>
                        <a:rPr lang="en-GB" sz="1200" b="0" i="0" u="none" strike="noStrike">
                          <a:solidFill>
                            <a:srgbClr val="000000"/>
                          </a:solidFill>
                          <a:effectLst/>
                          <a:latin typeface="Calibri" panose="020F0502020204030204" pitchFamily="34" charset="0"/>
                        </a:rPr>
                        <a:t>0.12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8947744"/>
                  </a:ext>
                </a:extLst>
              </a:tr>
              <a:tr h="412222">
                <a:tc>
                  <a:txBody>
                    <a:bodyPr/>
                    <a:lstStyle/>
                    <a:p>
                      <a:pPr algn="l" fontAlgn="ctr"/>
                      <a:r>
                        <a:rPr lang="en-GB" sz="1200" b="0" i="0" u="none" strike="noStrike">
                          <a:solidFill>
                            <a:srgbClr val="000000"/>
                          </a:solidFill>
                          <a:effectLst/>
                          <a:latin typeface="Calibri" panose="020F0502020204030204" pitchFamily="34" charset="0"/>
                        </a:rPr>
                        <a:t>Other</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11184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0.09</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0.19</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0.12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7233361"/>
                  </a:ext>
                </a:extLst>
              </a:tr>
              <a:tr h="412222">
                <a:tc>
                  <a:txBody>
                    <a:bodyPr/>
                    <a:lstStyle/>
                    <a:p>
                      <a:pPr algn="l" fontAlgn="ctr"/>
                      <a:r>
                        <a:rPr lang="en-GB" sz="1200" b="0" i="0" u="none" strike="noStrike">
                          <a:solidFill>
                            <a:srgbClr val="000000"/>
                          </a:solidFill>
                          <a:effectLst/>
                          <a:latin typeface="Calibri" panose="020F0502020204030204" pitchFamily="34" charset="0"/>
                        </a:rPr>
                        <a:t>Low overall</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1956</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-0.21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-0.16</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-0.09</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gridSpan="2">
                  <a:txBody>
                    <a:bodyPr/>
                    <a:lstStyle/>
                    <a:p>
                      <a:pPr algn="ctr" fontAlgn="ctr"/>
                      <a:r>
                        <a:rPr lang="en-GB" sz="1200" b="0" i="0" u="none" strike="noStrike" dirty="0">
                          <a:solidFill>
                            <a:srgbClr val="000000"/>
                          </a:solidFill>
                          <a:effectLst/>
                          <a:latin typeface="Calibri" panose="020F0502020204030204" pitchFamily="34" charset="0"/>
                        </a:rPr>
                        <a:t>-0.2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4262674"/>
                  </a:ext>
                </a:extLst>
              </a:tr>
              <a:tr h="412222">
                <a:tc>
                  <a:txBody>
                    <a:bodyPr/>
                    <a:lstStyle/>
                    <a:p>
                      <a:pPr algn="l" fontAlgn="ctr"/>
                      <a:r>
                        <a:rPr lang="en-GB" sz="1200" b="0" i="0" u="none" strike="noStrike" dirty="0">
                          <a:solidFill>
                            <a:srgbClr val="000000"/>
                          </a:solidFill>
                          <a:effectLst/>
                          <a:latin typeface="Calibri" panose="020F0502020204030204" pitchFamily="34" charset="0"/>
                        </a:rPr>
                        <a:t>Middle overall</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5997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-0.01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-0.18</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gridSpan="2">
                  <a:txBody>
                    <a:bodyPr/>
                    <a:lstStyle/>
                    <a:p>
                      <a:pPr algn="ctr" fontAlgn="ctr"/>
                      <a:r>
                        <a:rPr lang="en-GB" sz="1200" b="0" i="0" u="none" strike="noStrike" dirty="0">
                          <a:solidFill>
                            <a:srgbClr val="000000"/>
                          </a:solidFill>
                          <a:effectLst/>
                          <a:latin typeface="Calibri" panose="020F0502020204030204" pitchFamily="34" charset="0"/>
                        </a:rPr>
                        <a:t>-0.02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-0.08</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-0.01</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gridSpan="2">
                  <a:txBody>
                    <a:bodyPr/>
                    <a:lstStyle/>
                    <a:p>
                      <a:pPr algn="ctr" fontAlgn="ctr"/>
                      <a:r>
                        <a:rPr lang="en-GB" sz="1200" b="0" i="0" u="none" strike="noStrike">
                          <a:solidFill>
                            <a:srgbClr val="000000"/>
                          </a:solidFill>
                          <a:effectLst/>
                          <a:latin typeface="Calibri" panose="020F0502020204030204" pitchFamily="34" charset="0"/>
                        </a:rPr>
                        <a:t>-0.02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a:noFill/>
                    </a:lnL>
                    <a:lnR>
                      <a:noFill/>
                    </a:lnR>
                    <a:lnT>
                      <a:noFill/>
                    </a:lnT>
                    <a:lnB>
                      <a:noFill/>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a:noFill/>
                    </a:lnT>
                    <a:lnB>
                      <a:noFill/>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45984"/>
                  </a:ext>
                </a:extLst>
              </a:tr>
              <a:tr h="412222">
                <a:tc>
                  <a:txBody>
                    <a:bodyPr/>
                    <a:lstStyle/>
                    <a:p>
                      <a:pPr algn="l" fontAlgn="ctr"/>
                      <a:r>
                        <a:rPr lang="en-GB" sz="1200" b="0" i="0" u="none" strike="noStrike">
                          <a:solidFill>
                            <a:srgbClr val="000000"/>
                          </a:solidFill>
                          <a:effectLst/>
                          <a:latin typeface="Calibri" panose="020F0502020204030204" pitchFamily="34" charset="0"/>
                        </a:rPr>
                        <a:t>High overall</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6365</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w="12700" cap="flat" cmpd="sng" algn="ctr">
                      <a:solidFill>
                        <a:srgbClr val="50505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-0.05</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w="12700" cap="flat" cmpd="sng" algn="ctr">
                      <a:solidFill>
                        <a:srgbClr val="50505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w="12700" cap="flat" cmpd="sng" algn="ctr">
                      <a:solidFill>
                        <a:srgbClr val="50505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0.06</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a:solidFill>
                            <a:srgbClr val="000000"/>
                          </a:solidFill>
                          <a:effectLst/>
                          <a:latin typeface="Calibri" panose="020F0502020204030204" pitchFamily="34" charset="0"/>
                        </a:rPr>
                        <a:t>0</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a:solidFill>
                            <a:srgbClr val="000000"/>
                          </a:solidFill>
                          <a:effectLst/>
                          <a:latin typeface="Calibri" panose="020F0502020204030204" pitchFamily="34" charset="0"/>
                        </a:rPr>
                        <a:t> </a:t>
                      </a:r>
                    </a:p>
                  </a:txBody>
                  <a:tcPr marL="6886" marR="6886" marT="6886" marB="0" anchor="ctr">
                    <a:lnL>
                      <a:noFill/>
                    </a:lnL>
                    <a:lnR>
                      <a:noFill/>
                    </a:lnR>
                    <a:lnT>
                      <a:noFill/>
                    </a:lnT>
                    <a:lnB w="12700" cap="flat" cmpd="sng" algn="ctr">
                      <a:solidFill>
                        <a:srgbClr val="50505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0.07</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ctr" fontAlgn="ctr"/>
                      <a:r>
                        <a:rPr lang="en-GB" sz="1200" b="0" i="0" u="none" strike="noStrike" dirty="0">
                          <a:solidFill>
                            <a:srgbClr val="000000"/>
                          </a:solidFill>
                          <a:effectLst/>
                          <a:latin typeface="Calibri" panose="020F0502020204030204" pitchFamily="34" charset="0"/>
                        </a:rPr>
                        <a:t>0</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a:noFill/>
                    </a:lnL>
                    <a:lnR w="12700" cap="flat" cmpd="sng" algn="ctr">
                      <a:noFill/>
                      <a:prstDash val="solid"/>
                      <a:round/>
                      <a:headEnd type="none" w="med" len="med"/>
                      <a:tailEnd type="none" w="med" len="med"/>
                    </a:lnR>
                    <a:lnT>
                      <a:noFill/>
                    </a:lnT>
                    <a:lnB w="12700" cap="flat" cmpd="sng" algn="ctr">
                      <a:solidFill>
                        <a:srgbClr val="505050"/>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6886" marR="6886" marT="6886"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504928"/>
                  </a:ext>
                </a:extLst>
              </a:tr>
            </a:tbl>
          </a:graphicData>
        </a:graphic>
      </p:graphicFrame>
      <p:sp>
        <p:nvSpPr>
          <p:cNvPr id="5" name="Rectangle 4">
            <a:extLst>
              <a:ext uri="{FF2B5EF4-FFF2-40B4-BE49-F238E27FC236}">
                <a16:creationId xmlns:a16="http://schemas.microsoft.com/office/drawing/2014/main" id="{E0A55548-572D-4BC7-9B9B-D97D834CA8D1}"/>
              </a:ext>
            </a:extLst>
          </p:cNvPr>
          <p:cNvSpPr/>
          <p:nvPr/>
        </p:nvSpPr>
        <p:spPr>
          <a:xfrm>
            <a:off x="64900" y="5245722"/>
            <a:ext cx="720453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Average IMD score for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19.17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 Disadvantaged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8" name="Table 7">
            <a:extLst>
              <a:ext uri="{FF2B5EF4-FFF2-40B4-BE49-F238E27FC236}">
                <a16:creationId xmlns:a16="http://schemas.microsoft.com/office/drawing/2014/main" id="{6A15118B-7F5B-4B6D-B536-BDB9146C3272}"/>
              </a:ext>
            </a:extLst>
          </p:cNvPr>
          <p:cNvGraphicFramePr>
            <a:graphicFrameLocks noGrp="1"/>
          </p:cNvGraphicFramePr>
          <p:nvPr/>
        </p:nvGraphicFramePr>
        <p:xfrm>
          <a:off x="319669" y="5792255"/>
          <a:ext cx="1765300" cy="762000"/>
        </p:xfrm>
        <a:graphic>
          <a:graphicData uri="http://schemas.openxmlformats.org/drawingml/2006/table">
            <a:tbl>
              <a:tblPr/>
              <a:tblGrid>
                <a:gridCol w="1206035">
                  <a:extLst>
                    <a:ext uri="{9D8B030D-6E8A-4147-A177-3AD203B41FA5}">
                      <a16:colId xmlns:a16="http://schemas.microsoft.com/office/drawing/2014/main" val="4238891315"/>
                    </a:ext>
                  </a:extLst>
                </a:gridCol>
                <a:gridCol w="559265">
                  <a:extLst>
                    <a:ext uri="{9D8B030D-6E8A-4147-A177-3AD203B41FA5}">
                      <a16:colId xmlns:a16="http://schemas.microsoft.com/office/drawing/2014/main" val="828940025"/>
                    </a:ext>
                  </a:extLst>
                </a:gridCol>
              </a:tblGrid>
              <a:tr h="190500">
                <a:tc>
                  <a:txBody>
                    <a:bodyPr/>
                    <a:lstStyle/>
                    <a:p>
                      <a:pPr algn="l" fontAlgn="b"/>
                      <a:r>
                        <a:rPr lang="en-GB" sz="1100" b="0" i="0" u="none" strike="noStrike">
                          <a:solidFill>
                            <a:srgbClr val="000000"/>
                          </a:solidFill>
                          <a:effectLst/>
                          <a:latin typeface="Calibri" panose="020F0502020204030204" pitchFamily="34" charset="0"/>
                        </a:rPr>
                        <a:t>&gt;0.5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extLst>
                  <a:ext uri="{0D108BD9-81ED-4DB2-BD59-A6C34878D82A}">
                    <a16:rowId xmlns:a16="http://schemas.microsoft.com/office/drawing/2014/main" val="3255207943"/>
                  </a:ext>
                </a:extLst>
              </a:tr>
              <a:tr h="190500">
                <a:tc>
                  <a:txBody>
                    <a:bodyPr/>
                    <a:lstStyle/>
                    <a:p>
                      <a:pPr algn="l" fontAlgn="b"/>
                      <a:r>
                        <a:rPr lang="en-GB" sz="1100" b="0" i="0" u="none" strike="noStrike">
                          <a:solidFill>
                            <a:srgbClr val="000000"/>
                          </a:solidFill>
                          <a:effectLst/>
                          <a:latin typeface="Calibri" panose="020F0502020204030204" pitchFamily="34" charset="0"/>
                        </a:rPr>
                        <a:t>&gt;0.1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BACE4"/>
                    </a:solidFill>
                  </a:tcPr>
                </a:tc>
                <a:extLst>
                  <a:ext uri="{0D108BD9-81ED-4DB2-BD59-A6C34878D82A}">
                    <a16:rowId xmlns:a16="http://schemas.microsoft.com/office/drawing/2014/main" val="2924759813"/>
                  </a:ext>
                </a:extLst>
              </a:tr>
              <a:tr h="190500">
                <a:tc>
                  <a:txBody>
                    <a:bodyPr/>
                    <a:lstStyle/>
                    <a:p>
                      <a:pPr algn="l" fontAlgn="b"/>
                      <a:r>
                        <a:rPr lang="en-GB" sz="1100" b="0" i="0" u="none" strike="noStrike">
                          <a:solidFill>
                            <a:srgbClr val="000000"/>
                          </a:solidFill>
                          <a:effectLst/>
                          <a:latin typeface="Calibri" panose="020F0502020204030204" pitchFamily="34" charset="0"/>
                        </a:rPr>
                        <a:t>&gt;0.1 above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097925026"/>
                  </a:ext>
                </a:extLst>
              </a:tr>
              <a:tr h="190500">
                <a:tc>
                  <a:txBody>
                    <a:bodyPr/>
                    <a:lstStyle/>
                    <a:p>
                      <a:pPr algn="l" fontAlgn="b"/>
                      <a:r>
                        <a:rPr lang="en-GB" sz="1100" b="0" i="0" u="none" strike="noStrike">
                          <a:solidFill>
                            <a:srgbClr val="000000"/>
                          </a:solidFill>
                          <a:effectLst/>
                          <a:latin typeface="Calibri" panose="020F0502020204030204" pitchFamily="34" charset="0"/>
                        </a:rPr>
                        <a:t>&gt;0.5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3788756367"/>
                  </a:ext>
                </a:extLst>
              </a:tr>
            </a:tbl>
          </a:graphicData>
        </a:graphic>
      </p:graphicFrame>
      <p:graphicFrame>
        <p:nvGraphicFramePr>
          <p:cNvPr id="9" name="Table 8">
            <a:extLst>
              <a:ext uri="{FF2B5EF4-FFF2-40B4-BE49-F238E27FC236}">
                <a16:creationId xmlns:a16="http://schemas.microsoft.com/office/drawing/2014/main" id="{43A1B7D9-76F5-47EF-9D3D-5272E5BB7D8E}"/>
              </a:ext>
            </a:extLst>
          </p:cNvPr>
          <p:cNvGraphicFramePr>
            <a:graphicFrameLocks noGrp="1"/>
          </p:cNvGraphicFramePr>
          <p:nvPr/>
        </p:nvGraphicFramePr>
        <p:xfrm>
          <a:off x="8597591" y="5301477"/>
          <a:ext cx="3284185" cy="1320165"/>
        </p:xfrm>
        <a:graphic>
          <a:graphicData uri="http://schemas.openxmlformats.org/drawingml/2006/table">
            <a:tbl>
              <a:tblPr/>
              <a:tblGrid>
                <a:gridCol w="1271749">
                  <a:extLst>
                    <a:ext uri="{9D8B030D-6E8A-4147-A177-3AD203B41FA5}">
                      <a16:colId xmlns:a16="http://schemas.microsoft.com/office/drawing/2014/main" val="1021977829"/>
                    </a:ext>
                  </a:extLst>
                </a:gridCol>
                <a:gridCol w="670812">
                  <a:extLst>
                    <a:ext uri="{9D8B030D-6E8A-4147-A177-3AD203B41FA5}">
                      <a16:colId xmlns:a16="http://schemas.microsoft.com/office/drawing/2014/main" val="434046781"/>
                    </a:ext>
                  </a:extLst>
                </a:gridCol>
                <a:gridCol w="670812">
                  <a:extLst>
                    <a:ext uri="{9D8B030D-6E8A-4147-A177-3AD203B41FA5}">
                      <a16:colId xmlns:a16="http://schemas.microsoft.com/office/drawing/2014/main" val="3277737311"/>
                    </a:ext>
                  </a:extLst>
                </a:gridCol>
                <a:gridCol w="670812">
                  <a:extLst>
                    <a:ext uri="{9D8B030D-6E8A-4147-A177-3AD203B41FA5}">
                      <a16:colId xmlns:a16="http://schemas.microsoft.com/office/drawing/2014/main" val="882776469"/>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1408987570"/>
                  </a:ext>
                </a:extLst>
              </a:tr>
              <a:tr h="190500">
                <a:tc>
                  <a:txBody>
                    <a:bodyPr/>
                    <a:lstStyle/>
                    <a:p>
                      <a:pPr algn="l" fontAlgn="b"/>
                      <a:r>
                        <a:rPr lang="en-GB" sz="1100" b="1" i="0" u="none" strike="noStrike" dirty="0">
                          <a:solidFill>
                            <a:srgbClr val="000000"/>
                          </a:solidFill>
                          <a:effectLst/>
                          <a:latin typeface="Calibri" panose="020F0502020204030204" pitchFamily="34" charset="0"/>
                        </a:rPr>
                        <a:t>Well Above Average</a:t>
                      </a:r>
                    </a:p>
                  </a:txBody>
                  <a:tcPr marL="9525" marR="9525" marT="9525" marB="0" anchor="b">
                    <a:lnL>
                      <a:noFill/>
                    </a:lnL>
                    <a:lnR>
                      <a:noFill/>
                    </a:lnR>
                    <a:lnT>
                      <a:noFill/>
                    </a:lnT>
                    <a:lnB>
                      <a:noFill/>
                    </a:lnB>
                    <a:solidFill>
                      <a:srgbClr val="06AF3D"/>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2619006362"/>
                  </a:ext>
                </a:extLst>
              </a:tr>
              <a:tr h="0">
                <a:tc>
                  <a:txBody>
                    <a:bodyPr/>
                    <a:lstStyle/>
                    <a:p>
                      <a:pPr algn="l" fontAlgn="b"/>
                      <a:r>
                        <a:rPr lang="en-GB" sz="1100" b="1" i="0" u="none" strike="noStrike" dirty="0">
                          <a:solidFill>
                            <a:srgbClr val="000000"/>
                          </a:solidFill>
                          <a:effectLst/>
                          <a:latin typeface="Calibri" panose="020F0502020204030204" pitchFamily="34" charset="0"/>
                        </a:rPr>
                        <a:t>Above Average</a:t>
                      </a:r>
                    </a:p>
                  </a:txBody>
                  <a:tcPr marL="9525" marR="9525" marT="9525" marB="0" anchor="b">
                    <a:lnL>
                      <a:noFill/>
                    </a:lnL>
                    <a:lnR>
                      <a:noFill/>
                    </a:lnR>
                    <a:lnT>
                      <a:noFill/>
                    </a:lnT>
                    <a:lnB>
                      <a:noFill/>
                    </a:lnB>
                    <a:solidFill>
                      <a:srgbClr val="548235"/>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2414431094"/>
                  </a:ext>
                </a:extLst>
              </a:tr>
              <a:tr h="190500">
                <a:tc>
                  <a:txBody>
                    <a:bodyPr/>
                    <a:lstStyle/>
                    <a:p>
                      <a:pPr algn="l" fontAlgn="b"/>
                      <a:r>
                        <a:rPr lang="en-GB" sz="1100" b="1" i="0" u="none" strike="noStrike" dirty="0">
                          <a:solidFill>
                            <a:srgbClr val="000000"/>
                          </a:solidFill>
                          <a:effectLst/>
                          <a:latin typeface="Calibri" panose="020F0502020204030204" pitchFamily="34" charset="0"/>
                        </a:rPr>
                        <a:t>Average</a:t>
                      </a:r>
                    </a:p>
                  </a:txBody>
                  <a:tcPr marL="9525" marR="9525" marT="9525" marB="0" anchor="b">
                    <a:lnL>
                      <a:noFill/>
                    </a:lnL>
                    <a:lnR>
                      <a:noFill/>
                    </a:lnR>
                    <a:lnT>
                      <a:noFill/>
                    </a:lnT>
                    <a:lnB>
                      <a:noFill/>
                    </a:lnB>
                    <a:solidFill>
                      <a:srgbClr val="FFC000"/>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tcPr>
                </a:tc>
                <a:extLst>
                  <a:ext uri="{0D108BD9-81ED-4DB2-BD59-A6C34878D82A}">
                    <a16:rowId xmlns:a16="http://schemas.microsoft.com/office/drawing/2014/main" val="1503821166"/>
                  </a:ext>
                </a:extLst>
              </a:tr>
              <a:tr h="190500">
                <a:tc>
                  <a:txBody>
                    <a:bodyPr/>
                    <a:lstStyle/>
                    <a:p>
                      <a:pPr algn="l" fontAlgn="b"/>
                      <a:r>
                        <a:rPr lang="en-GB" sz="1100" b="1" i="0" u="none" strike="noStrike" dirty="0">
                          <a:solidFill>
                            <a:srgbClr val="000000"/>
                          </a:solidFill>
                          <a:effectLst/>
                          <a:latin typeface="Calibri" panose="020F0502020204030204" pitchFamily="34" charset="0"/>
                        </a:rPr>
                        <a:t>Below Average</a:t>
                      </a:r>
                    </a:p>
                  </a:txBody>
                  <a:tcPr marL="9525" marR="9525" marT="9525" marB="0" anchor="b">
                    <a:lnL>
                      <a:noFill/>
                    </a:lnL>
                    <a:lnR>
                      <a:noFill/>
                    </a:lnR>
                    <a:lnT>
                      <a:noFill/>
                    </a:lnT>
                    <a:lnB>
                      <a:noFill/>
                    </a:lnB>
                    <a:solidFill>
                      <a:srgbClr val="ED7D31"/>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751028841"/>
                  </a:ext>
                </a:extLst>
              </a:tr>
              <a:tr h="190500">
                <a:tc>
                  <a:txBody>
                    <a:bodyPr/>
                    <a:lstStyle/>
                    <a:p>
                      <a:pPr algn="l" fontAlgn="b"/>
                      <a:r>
                        <a:rPr lang="en-GB" sz="1100" b="1" i="0" u="none" strike="noStrike" dirty="0">
                          <a:solidFill>
                            <a:srgbClr val="000000"/>
                          </a:solidFill>
                          <a:effectLst/>
                          <a:latin typeface="Calibri" panose="020F0502020204030204" pitchFamily="34" charset="0"/>
                        </a:rPr>
                        <a:t>Well Below Average</a:t>
                      </a:r>
                    </a:p>
                  </a:txBody>
                  <a:tcPr marL="9525" marR="9525" marT="9525" marB="0" anchor="b">
                    <a:lnL>
                      <a:noFill/>
                    </a:lnL>
                    <a:lnR>
                      <a:noFill/>
                    </a:lnR>
                    <a:lnT>
                      <a:noFill/>
                    </a:lnT>
                    <a:lnB>
                      <a:noFill/>
                    </a:lnB>
                    <a:solidFill>
                      <a:srgbClr val="FF0000"/>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121684379"/>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98</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752551003"/>
                  </a:ext>
                </a:extLst>
              </a:tr>
            </a:tbl>
          </a:graphicData>
        </a:graphic>
      </p:graphicFrame>
    </p:spTree>
    <p:extLst>
      <p:ext uri="{BB962C8B-B14F-4D97-AF65-F5344CB8AC3E}">
        <p14:creationId xmlns:p14="http://schemas.microsoft.com/office/powerpoint/2010/main" val="2360351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D52094-C243-483D-A418-EA499F624F13}"/>
              </a:ext>
            </a:extLst>
          </p:cNvPr>
          <p:cNvGraphicFramePr>
            <a:graphicFrameLocks noGrp="1"/>
          </p:cNvGraphicFramePr>
          <p:nvPr/>
        </p:nvGraphicFramePr>
        <p:xfrm>
          <a:off x="144966" y="119489"/>
          <a:ext cx="11864886" cy="5010067"/>
        </p:xfrm>
        <a:graphic>
          <a:graphicData uri="http://schemas.openxmlformats.org/drawingml/2006/table">
            <a:tbl>
              <a:tblPr/>
              <a:tblGrid>
                <a:gridCol w="1256934">
                  <a:extLst>
                    <a:ext uri="{9D8B030D-6E8A-4147-A177-3AD203B41FA5}">
                      <a16:colId xmlns:a16="http://schemas.microsoft.com/office/drawing/2014/main" val="3798236489"/>
                    </a:ext>
                  </a:extLst>
                </a:gridCol>
                <a:gridCol w="662997">
                  <a:extLst>
                    <a:ext uri="{9D8B030D-6E8A-4147-A177-3AD203B41FA5}">
                      <a16:colId xmlns:a16="http://schemas.microsoft.com/office/drawing/2014/main" val="905344623"/>
                    </a:ext>
                  </a:extLst>
                </a:gridCol>
                <a:gridCol w="662997">
                  <a:extLst>
                    <a:ext uri="{9D8B030D-6E8A-4147-A177-3AD203B41FA5}">
                      <a16:colId xmlns:a16="http://schemas.microsoft.com/office/drawing/2014/main" val="3016925600"/>
                    </a:ext>
                  </a:extLst>
                </a:gridCol>
                <a:gridCol w="662997">
                  <a:extLst>
                    <a:ext uri="{9D8B030D-6E8A-4147-A177-3AD203B41FA5}">
                      <a16:colId xmlns:a16="http://schemas.microsoft.com/office/drawing/2014/main" val="201919439"/>
                    </a:ext>
                  </a:extLst>
                </a:gridCol>
                <a:gridCol w="662997">
                  <a:extLst>
                    <a:ext uri="{9D8B030D-6E8A-4147-A177-3AD203B41FA5}">
                      <a16:colId xmlns:a16="http://schemas.microsoft.com/office/drawing/2014/main" val="3610091259"/>
                    </a:ext>
                  </a:extLst>
                </a:gridCol>
                <a:gridCol w="662997">
                  <a:extLst>
                    <a:ext uri="{9D8B030D-6E8A-4147-A177-3AD203B41FA5}">
                      <a16:colId xmlns:a16="http://schemas.microsoft.com/office/drawing/2014/main" val="1498814336"/>
                    </a:ext>
                  </a:extLst>
                </a:gridCol>
                <a:gridCol w="662997">
                  <a:extLst>
                    <a:ext uri="{9D8B030D-6E8A-4147-A177-3AD203B41FA5}">
                      <a16:colId xmlns:a16="http://schemas.microsoft.com/office/drawing/2014/main" val="1888399346"/>
                    </a:ext>
                  </a:extLst>
                </a:gridCol>
                <a:gridCol w="662997">
                  <a:extLst>
                    <a:ext uri="{9D8B030D-6E8A-4147-A177-3AD203B41FA5}">
                      <a16:colId xmlns:a16="http://schemas.microsoft.com/office/drawing/2014/main" val="2150640046"/>
                    </a:ext>
                  </a:extLst>
                </a:gridCol>
                <a:gridCol w="662997">
                  <a:extLst>
                    <a:ext uri="{9D8B030D-6E8A-4147-A177-3AD203B41FA5}">
                      <a16:colId xmlns:a16="http://schemas.microsoft.com/office/drawing/2014/main" val="1492283246"/>
                    </a:ext>
                  </a:extLst>
                </a:gridCol>
                <a:gridCol w="662997">
                  <a:extLst>
                    <a:ext uri="{9D8B030D-6E8A-4147-A177-3AD203B41FA5}">
                      <a16:colId xmlns:a16="http://schemas.microsoft.com/office/drawing/2014/main" val="3506234104"/>
                    </a:ext>
                  </a:extLst>
                </a:gridCol>
                <a:gridCol w="662997">
                  <a:extLst>
                    <a:ext uri="{9D8B030D-6E8A-4147-A177-3AD203B41FA5}">
                      <a16:colId xmlns:a16="http://schemas.microsoft.com/office/drawing/2014/main" val="1593530945"/>
                    </a:ext>
                  </a:extLst>
                </a:gridCol>
                <a:gridCol w="662997">
                  <a:extLst>
                    <a:ext uri="{9D8B030D-6E8A-4147-A177-3AD203B41FA5}">
                      <a16:colId xmlns:a16="http://schemas.microsoft.com/office/drawing/2014/main" val="1822802066"/>
                    </a:ext>
                  </a:extLst>
                </a:gridCol>
                <a:gridCol w="662997">
                  <a:extLst>
                    <a:ext uri="{9D8B030D-6E8A-4147-A177-3AD203B41FA5}">
                      <a16:colId xmlns:a16="http://schemas.microsoft.com/office/drawing/2014/main" val="630641231"/>
                    </a:ext>
                  </a:extLst>
                </a:gridCol>
                <a:gridCol w="662997">
                  <a:extLst>
                    <a:ext uri="{9D8B030D-6E8A-4147-A177-3AD203B41FA5}">
                      <a16:colId xmlns:a16="http://schemas.microsoft.com/office/drawing/2014/main" val="1767818108"/>
                    </a:ext>
                  </a:extLst>
                </a:gridCol>
                <a:gridCol w="662997">
                  <a:extLst>
                    <a:ext uri="{9D8B030D-6E8A-4147-A177-3AD203B41FA5}">
                      <a16:colId xmlns:a16="http://schemas.microsoft.com/office/drawing/2014/main" val="2600108681"/>
                    </a:ext>
                  </a:extLst>
                </a:gridCol>
                <a:gridCol w="662997">
                  <a:extLst>
                    <a:ext uri="{9D8B030D-6E8A-4147-A177-3AD203B41FA5}">
                      <a16:colId xmlns:a16="http://schemas.microsoft.com/office/drawing/2014/main" val="720228033"/>
                    </a:ext>
                  </a:extLst>
                </a:gridCol>
                <a:gridCol w="662997">
                  <a:extLst>
                    <a:ext uri="{9D8B030D-6E8A-4147-A177-3AD203B41FA5}">
                      <a16:colId xmlns:a16="http://schemas.microsoft.com/office/drawing/2014/main" val="944739508"/>
                    </a:ext>
                  </a:extLst>
                </a:gridCol>
              </a:tblGrid>
              <a:tr h="378370">
                <a:tc gridSpan="4">
                  <a:txBody>
                    <a:bodyPr/>
                    <a:lstStyle/>
                    <a:p>
                      <a:pPr algn="l" fontAlgn="ctr"/>
                      <a:r>
                        <a:rPr lang="en-GB" sz="2200" b="1" i="0" u="none" strike="noStrike" dirty="0">
                          <a:solidFill>
                            <a:srgbClr val="000000"/>
                          </a:solidFill>
                          <a:effectLst/>
                          <a:latin typeface="Calibri" panose="020F0502020204030204" pitchFamily="34" charset="0"/>
                        </a:rPr>
                        <a:t>Grammar (32 schools) </a:t>
                      </a:r>
                    </a:p>
                  </a:txBody>
                  <a:tcPr marL="8651" marR="8651" marT="8651"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gridSpan="4">
                  <a:txBody>
                    <a:bodyPr/>
                    <a:lstStyle/>
                    <a:p>
                      <a:pPr algn="l" fontAlgn="ctr"/>
                      <a:r>
                        <a:rPr lang="en-GB" sz="2200" b="1" i="0" u="none" strike="noStrike" dirty="0">
                          <a:solidFill>
                            <a:srgbClr val="000000"/>
                          </a:solidFill>
                          <a:effectLst/>
                          <a:latin typeface="Calibri" panose="020F0502020204030204" pitchFamily="34" charset="0"/>
                        </a:rPr>
                        <a:t>Above Average</a:t>
                      </a:r>
                    </a:p>
                  </a:txBody>
                  <a:tcPr marL="8651" marR="8651" marT="8651" marB="0" anchor="ctr">
                    <a:lnL>
                      <a:noFill/>
                    </a:lnL>
                    <a:lnR>
                      <a:noFill/>
                    </a:lnR>
                    <a:lnT>
                      <a:noFill/>
                    </a:lnT>
                    <a:lnB>
                      <a:noFill/>
                    </a:lnB>
                    <a:solidFill>
                      <a:srgbClr val="54823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548235"/>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548235"/>
                    </a:solidFill>
                  </a:tcPr>
                </a:tc>
                <a:extLst>
                  <a:ext uri="{0D108BD9-81ED-4DB2-BD59-A6C34878D82A}">
                    <a16:rowId xmlns:a16="http://schemas.microsoft.com/office/drawing/2014/main" val="4067288454"/>
                  </a:ext>
                </a:extLst>
              </a:tr>
              <a:tr h="174673">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4574123"/>
                  </a:ext>
                </a:extLst>
              </a:tr>
              <a:tr h="405184">
                <a:tc gridSpan="17">
                  <a:txBody>
                    <a:bodyPr/>
                    <a:lstStyle/>
                    <a:p>
                      <a:pPr algn="ctr" fontAlgn="ctr"/>
                      <a:r>
                        <a:rPr lang="en-GB" sz="1200" b="0" i="0" u="none" strike="noStrike" dirty="0">
                          <a:solidFill>
                            <a:srgbClr val="000000"/>
                          </a:solidFill>
                          <a:effectLst/>
                          <a:latin typeface="Calibri" panose="020F0502020204030204" pitchFamily="34" charset="0"/>
                        </a:rPr>
                        <a:t>Progress 8 (unvalidated) by pupil group</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63359495"/>
                  </a:ext>
                </a:extLst>
              </a:tr>
              <a:tr h="405184">
                <a:tc>
                  <a:txBody>
                    <a:bodyPr/>
                    <a:lstStyle/>
                    <a:p>
                      <a:pPr algn="l" fontAlgn="ctr"/>
                      <a:r>
                        <a:rPr lang="en-GB" sz="1200" b="0" i="0" u="none" strike="noStrike" dirty="0">
                          <a:solidFill>
                            <a:srgbClr val="000000"/>
                          </a:solidFill>
                          <a:effectLst/>
                          <a:latin typeface="Calibri" panose="020F0502020204030204" pitchFamily="34" charset="0"/>
                        </a:rPr>
                        <a:t>Breakdown</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Cohort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rgbClr val="BFBFBF"/>
                    </a:solidFill>
                  </a:tcPr>
                </a:tc>
                <a:tc gridSpan="3">
                  <a:txBody>
                    <a:bodyPr/>
                    <a:lstStyle/>
                    <a:p>
                      <a:pPr algn="ctr" fontAlgn="ctr"/>
                      <a:r>
                        <a:rPr lang="en-GB" sz="1200" b="0" i="0" u="none" strike="noStrike" dirty="0">
                          <a:solidFill>
                            <a:srgbClr val="000000"/>
                          </a:solidFill>
                          <a:effectLst/>
                          <a:latin typeface="Calibri" panose="020F0502020204030204" pitchFamily="34" charset="0"/>
                        </a:rPr>
                        <a:t>P8 unadjusted</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English element</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Maths element</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EBacc element</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Open element</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67678339"/>
                  </a:ext>
                </a:extLst>
              </a:tr>
              <a:tr h="405184">
                <a:tc>
                  <a:txBody>
                    <a:bodyPr/>
                    <a:lstStyle/>
                    <a:p>
                      <a:pPr algn="l" fontAlgn="ctr"/>
                      <a:r>
                        <a:rPr lang="en-GB" sz="1200" b="0" i="0" u="none" strike="noStrike">
                          <a:solidFill>
                            <a:srgbClr val="000000"/>
                          </a:solidFill>
                          <a:effectLst/>
                          <a:latin typeface="Calibri" panose="020F0502020204030204" pitchFamily="34" charset="0"/>
                        </a:rPr>
                        <a:t> </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GS</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GS</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National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GS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National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GS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GS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2884549994"/>
                  </a:ext>
                </a:extLst>
              </a:tr>
              <a:tr h="405184">
                <a:tc>
                  <a:txBody>
                    <a:bodyPr/>
                    <a:lstStyle/>
                    <a:p>
                      <a:pPr algn="l" fontAlgn="ctr"/>
                      <a:r>
                        <a:rPr lang="en-GB" sz="1200" b="0" i="0" u="none" strike="noStrike" dirty="0">
                          <a:solidFill>
                            <a:srgbClr val="000000"/>
                          </a:solidFill>
                          <a:effectLst/>
                          <a:latin typeface="Calibri" panose="020F0502020204030204" pitchFamily="34" charset="0"/>
                        </a:rPr>
                        <a:t>All pupils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4447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804678"/>
                  </a:ext>
                </a:extLst>
              </a:tr>
              <a:tr h="405184">
                <a:tc>
                  <a:txBody>
                    <a:bodyPr/>
                    <a:lstStyle/>
                    <a:p>
                      <a:pPr algn="l" fontAlgn="ctr"/>
                      <a:r>
                        <a:rPr lang="en-GB" sz="1200" b="0" i="0" u="none" strike="noStrike">
                          <a:solidFill>
                            <a:srgbClr val="000000"/>
                          </a:solidFill>
                          <a:effectLst/>
                          <a:latin typeface="Calibri" panose="020F0502020204030204" pitchFamily="34" charset="0"/>
                        </a:rPr>
                        <a:t>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2210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-0.44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-0.41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2871460"/>
                  </a:ext>
                </a:extLst>
              </a:tr>
              <a:tr h="405184">
                <a:tc>
                  <a:txBody>
                    <a:bodyPr/>
                    <a:lstStyle/>
                    <a:p>
                      <a:pPr algn="l" fontAlgn="ctr"/>
                      <a:r>
                        <a:rPr lang="en-GB" sz="1200" b="0" i="0" u="none" strike="noStrike">
                          <a:solidFill>
                            <a:srgbClr val="000000"/>
                          </a:solidFill>
                          <a:effectLst/>
                          <a:latin typeface="Calibri" panose="020F0502020204030204" pitchFamily="34" charset="0"/>
                        </a:rPr>
                        <a:t>Female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2237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085064"/>
                  </a:ext>
                </a:extLst>
              </a:tr>
              <a:tr h="405184">
                <a:tc>
                  <a:txBody>
                    <a:bodyPr/>
                    <a:lstStyle/>
                    <a:p>
                      <a:pPr algn="l" fontAlgn="ctr"/>
                      <a:r>
                        <a:rPr lang="en-GB" sz="1200" b="0" i="0" u="none" strike="noStrike">
                          <a:solidFill>
                            <a:srgbClr val="000000"/>
                          </a:solidFill>
                          <a:effectLst/>
                          <a:latin typeface="Calibri" panose="020F0502020204030204" pitchFamily="34" charset="0"/>
                        </a:rPr>
                        <a:t>Disadvantaged</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28994"/>
                  </a:ext>
                </a:extLst>
              </a:tr>
              <a:tr h="405184">
                <a:tc>
                  <a:txBody>
                    <a:bodyPr/>
                    <a:lstStyle/>
                    <a:p>
                      <a:pPr algn="l" fontAlgn="ctr"/>
                      <a:r>
                        <a:rPr lang="en-GB" sz="1200" b="0" i="0" u="none" strike="noStrike">
                          <a:solidFill>
                            <a:srgbClr val="000000"/>
                          </a:solidFill>
                          <a:effectLst/>
                          <a:latin typeface="Calibri" panose="020F0502020204030204" pitchFamily="34" charset="0"/>
                        </a:rPr>
                        <a:t>Other</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4125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7680461"/>
                  </a:ext>
                </a:extLst>
              </a:tr>
              <a:tr h="405184">
                <a:tc>
                  <a:txBody>
                    <a:bodyPr/>
                    <a:lstStyle/>
                    <a:p>
                      <a:pPr algn="l" fontAlgn="ctr"/>
                      <a:r>
                        <a:rPr lang="en-GB" sz="1200" b="0" i="0" u="none" strike="noStrike" dirty="0">
                          <a:solidFill>
                            <a:srgbClr val="000000"/>
                          </a:solidFill>
                          <a:effectLst/>
                          <a:latin typeface="Calibri" panose="020F0502020204030204" pitchFamily="34" charset="0"/>
                        </a:rPr>
                        <a:t>Low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2.07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1.95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dirty="0">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2.75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2.51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dirty="0">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1.25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297262"/>
                  </a:ext>
                </a:extLst>
              </a:tr>
              <a:tr h="405184">
                <a:tc>
                  <a:txBody>
                    <a:bodyPr/>
                    <a:lstStyle/>
                    <a:p>
                      <a:pPr algn="l" fontAlgn="ctr"/>
                      <a:r>
                        <a:rPr lang="en-GB" sz="1200" b="0" i="0" u="none" strike="noStrike">
                          <a:solidFill>
                            <a:srgbClr val="000000"/>
                          </a:solidFill>
                          <a:effectLst/>
                          <a:latin typeface="Calibri" panose="020F0502020204030204" pitchFamily="34" charset="0"/>
                        </a:rPr>
                        <a:t>Middle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397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0.87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0.85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1.11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341540"/>
                  </a:ext>
                </a:extLst>
              </a:tr>
              <a:tr h="405184">
                <a:tc>
                  <a:txBody>
                    <a:bodyPr/>
                    <a:lstStyle/>
                    <a:p>
                      <a:pPr algn="l" fontAlgn="ctr"/>
                      <a:r>
                        <a:rPr lang="en-GB" sz="1200" b="0" i="0" u="none" strike="noStrike">
                          <a:solidFill>
                            <a:srgbClr val="000000"/>
                          </a:solidFill>
                          <a:effectLst/>
                          <a:latin typeface="Calibri" panose="020F0502020204030204" pitchFamily="34" charset="0"/>
                        </a:rPr>
                        <a:t>High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4046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54654"/>
                  </a:ext>
                </a:extLst>
              </a:tr>
            </a:tbl>
          </a:graphicData>
        </a:graphic>
      </p:graphicFrame>
      <p:sp>
        <p:nvSpPr>
          <p:cNvPr id="3" name="Rectangle 2">
            <a:extLst>
              <a:ext uri="{FF2B5EF4-FFF2-40B4-BE49-F238E27FC236}">
                <a16:creationId xmlns:a16="http://schemas.microsoft.com/office/drawing/2014/main" id="{00489538-0A53-4334-BDC9-AA8B2A92FD5A}"/>
              </a:ext>
            </a:extLst>
          </p:cNvPr>
          <p:cNvSpPr/>
          <p:nvPr/>
        </p:nvSpPr>
        <p:spPr>
          <a:xfrm>
            <a:off x="144966" y="5251551"/>
            <a:ext cx="670279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Average IMD score for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15.11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 Disadvantaged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17ED43BD-5E72-493A-86CC-914DFD6DBB97}"/>
              </a:ext>
            </a:extLst>
          </p:cNvPr>
          <p:cNvGraphicFramePr>
            <a:graphicFrameLocks noGrp="1"/>
          </p:cNvGraphicFramePr>
          <p:nvPr/>
        </p:nvGraphicFramePr>
        <p:xfrm>
          <a:off x="289929" y="5817812"/>
          <a:ext cx="1739593" cy="762000"/>
        </p:xfrm>
        <a:graphic>
          <a:graphicData uri="http://schemas.openxmlformats.org/drawingml/2006/table">
            <a:tbl>
              <a:tblPr/>
              <a:tblGrid>
                <a:gridCol w="1247472">
                  <a:extLst>
                    <a:ext uri="{9D8B030D-6E8A-4147-A177-3AD203B41FA5}">
                      <a16:colId xmlns:a16="http://schemas.microsoft.com/office/drawing/2014/main" val="3091158630"/>
                    </a:ext>
                  </a:extLst>
                </a:gridCol>
                <a:gridCol w="492121">
                  <a:extLst>
                    <a:ext uri="{9D8B030D-6E8A-4147-A177-3AD203B41FA5}">
                      <a16:colId xmlns:a16="http://schemas.microsoft.com/office/drawing/2014/main" val="4285204663"/>
                    </a:ext>
                  </a:extLst>
                </a:gridCol>
              </a:tblGrid>
              <a:tr h="190500">
                <a:tc>
                  <a:txBody>
                    <a:bodyPr/>
                    <a:lstStyle/>
                    <a:p>
                      <a:pPr algn="l" fontAlgn="b"/>
                      <a:r>
                        <a:rPr lang="en-GB" sz="1100" b="0" i="0" u="none" strike="noStrike" dirty="0">
                          <a:solidFill>
                            <a:srgbClr val="000000"/>
                          </a:solidFill>
                          <a:effectLst/>
                          <a:latin typeface="Calibri" panose="020F0502020204030204" pitchFamily="34" charset="0"/>
                        </a:rPr>
                        <a:t>&gt;0.5 below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extLst>
                  <a:ext uri="{0D108BD9-81ED-4DB2-BD59-A6C34878D82A}">
                    <a16:rowId xmlns:a16="http://schemas.microsoft.com/office/drawing/2014/main" val="3281463639"/>
                  </a:ext>
                </a:extLst>
              </a:tr>
              <a:tr h="190500">
                <a:tc>
                  <a:txBody>
                    <a:bodyPr/>
                    <a:lstStyle/>
                    <a:p>
                      <a:pPr algn="l" fontAlgn="b"/>
                      <a:r>
                        <a:rPr lang="en-GB" sz="1100" b="0" i="0" u="none" strike="noStrike">
                          <a:solidFill>
                            <a:srgbClr val="000000"/>
                          </a:solidFill>
                          <a:effectLst/>
                          <a:latin typeface="Calibri" panose="020F0502020204030204" pitchFamily="34" charset="0"/>
                        </a:rPr>
                        <a:t>&gt;0.1 below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BACE4"/>
                    </a:solidFill>
                  </a:tcPr>
                </a:tc>
                <a:extLst>
                  <a:ext uri="{0D108BD9-81ED-4DB2-BD59-A6C34878D82A}">
                    <a16:rowId xmlns:a16="http://schemas.microsoft.com/office/drawing/2014/main" val="731398379"/>
                  </a:ext>
                </a:extLst>
              </a:tr>
              <a:tr h="190500">
                <a:tc>
                  <a:txBody>
                    <a:bodyPr/>
                    <a:lstStyle/>
                    <a:p>
                      <a:pPr algn="l" fontAlgn="b"/>
                      <a:r>
                        <a:rPr lang="en-GB" sz="1100" b="0" i="0" u="none" strike="noStrike" dirty="0">
                          <a:solidFill>
                            <a:srgbClr val="000000"/>
                          </a:solidFill>
                          <a:effectLst/>
                          <a:latin typeface="Calibri" panose="020F0502020204030204" pitchFamily="34" charset="0"/>
                        </a:rPr>
                        <a:t>&gt;0.1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4072162341"/>
                  </a:ext>
                </a:extLst>
              </a:tr>
              <a:tr h="190500">
                <a:tc>
                  <a:txBody>
                    <a:bodyPr/>
                    <a:lstStyle/>
                    <a:p>
                      <a:pPr algn="l" fontAlgn="b"/>
                      <a:r>
                        <a:rPr lang="en-GB" sz="1100" b="0" i="0" u="none" strike="noStrike" dirty="0">
                          <a:solidFill>
                            <a:srgbClr val="000000"/>
                          </a:solidFill>
                          <a:effectLst/>
                          <a:latin typeface="Calibri" panose="020F0502020204030204" pitchFamily="34" charset="0"/>
                        </a:rPr>
                        <a:t>&gt;0.5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2321755504"/>
                  </a:ext>
                </a:extLst>
              </a:tr>
            </a:tbl>
          </a:graphicData>
        </a:graphic>
      </p:graphicFrame>
      <p:graphicFrame>
        <p:nvGraphicFramePr>
          <p:cNvPr id="6" name="Table 5">
            <a:extLst>
              <a:ext uri="{FF2B5EF4-FFF2-40B4-BE49-F238E27FC236}">
                <a16:creationId xmlns:a16="http://schemas.microsoft.com/office/drawing/2014/main" id="{6522B1D1-5DF4-400B-A2C2-507A5B9F90FF}"/>
              </a:ext>
            </a:extLst>
          </p:cNvPr>
          <p:cNvGraphicFramePr>
            <a:graphicFrameLocks noGrp="1"/>
          </p:cNvGraphicFramePr>
          <p:nvPr/>
        </p:nvGraphicFramePr>
        <p:xfrm>
          <a:off x="8898673" y="5251551"/>
          <a:ext cx="3111179" cy="1333500"/>
        </p:xfrm>
        <a:graphic>
          <a:graphicData uri="http://schemas.openxmlformats.org/drawingml/2006/table">
            <a:tbl>
              <a:tblPr/>
              <a:tblGrid>
                <a:gridCol w="1204754">
                  <a:extLst>
                    <a:ext uri="{9D8B030D-6E8A-4147-A177-3AD203B41FA5}">
                      <a16:colId xmlns:a16="http://schemas.microsoft.com/office/drawing/2014/main" val="1127767655"/>
                    </a:ext>
                  </a:extLst>
                </a:gridCol>
                <a:gridCol w="635475">
                  <a:extLst>
                    <a:ext uri="{9D8B030D-6E8A-4147-A177-3AD203B41FA5}">
                      <a16:colId xmlns:a16="http://schemas.microsoft.com/office/drawing/2014/main" val="1573400501"/>
                    </a:ext>
                  </a:extLst>
                </a:gridCol>
                <a:gridCol w="635475">
                  <a:extLst>
                    <a:ext uri="{9D8B030D-6E8A-4147-A177-3AD203B41FA5}">
                      <a16:colId xmlns:a16="http://schemas.microsoft.com/office/drawing/2014/main" val="3676340777"/>
                    </a:ext>
                  </a:extLst>
                </a:gridCol>
                <a:gridCol w="635475">
                  <a:extLst>
                    <a:ext uri="{9D8B030D-6E8A-4147-A177-3AD203B41FA5}">
                      <a16:colId xmlns:a16="http://schemas.microsoft.com/office/drawing/2014/main" val="2508382091"/>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4260237172"/>
                  </a:ext>
                </a:extLst>
              </a:tr>
              <a:tr h="190500">
                <a:tc>
                  <a:txBody>
                    <a:bodyPr/>
                    <a:lstStyle/>
                    <a:p>
                      <a:pPr algn="l" fontAlgn="b"/>
                      <a:r>
                        <a:rPr lang="en-GB" sz="1100" b="1" i="0" u="none" strike="noStrike">
                          <a:solidFill>
                            <a:srgbClr val="000000"/>
                          </a:solidFill>
                          <a:effectLst/>
                          <a:latin typeface="Calibri" panose="020F0502020204030204" pitchFamily="34" charset="0"/>
                        </a:rPr>
                        <a:t>Well Above Average</a:t>
                      </a:r>
                    </a:p>
                  </a:txBody>
                  <a:tcPr marL="9525" marR="9525" marT="9525" marB="0" anchor="b">
                    <a:lnL>
                      <a:noFill/>
                    </a:lnL>
                    <a:lnR>
                      <a:noFill/>
                    </a:lnR>
                    <a:lnT>
                      <a:noFill/>
                    </a:lnT>
                    <a:lnB>
                      <a:noFill/>
                    </a:lnB>
                    <a:solidFill>
                      <a:srgbClr val="06AF3D"/>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1540887730"/>
                  </a:ext>
                </a:extLst>
              </a:tr>
              <a:tr h="190500">
                <a:tc>
                  <a:txBody>
                    <a:bodyPr/>
                    <a:lstStyle/>
                    <a:p>
                      <a:pPr algn="l" fontAlgn="b"/>
                      <a:r>
                        <a:rPr lang="en-GB" sz="1100" b="1" i="0" u="none" strike="noStrike">
                          <a:solidFill>
                            <a:srgbClr val="000000"/>
                          </a:solidFill>
                          <a:effectLst/>
                          <a:latin typeface="Calibri" panose="020F0502020204030204" pitchFamily="34" charset="0"/>
                        </a:rPr>
                        <a:t>Above Average</a:t>
                      </a:r>
                    </a:p>
                  </a:txBody>
                  <a:tcPr marL="9525" marR="9525" marT="9525" marB="0" anchor="b">
                    <a:lnL>
                      <a:noFill/>
                    </a:lnL>
                    <a:lnR>
                      <a:noFill/>
                    </a:lnR>
                    <a:lnT>
                      <a:noFill/>
                    </a:lnT>
                    <a:lnB>
                      <a:noFill/>
                    </a:lnB>
                    <a:solidFill>
                      <a:srgbClr val="548235"/>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3045585832"/>
                  </a:ext>
                </a:extLst>
              </a:tr>
              <a:tr h="190500">
                <a:tc>
                  <a:txBody>
                    <a:bodyPr/>
                    <a:lstStyle/>
                    <a:p>
                      <a:pPr algn="l" fontAlgn="b"/>
                      <a:r>
                        <a:rPr lang="en-GB" sz="1100" b="1" i="0" u="none" strike="noStrike">
                          <a:solidFill>
                            <a:srgbClr val="000000"/>
                          </a:solidFill>
                          <a:effectLst/>
                          <a:latin typeface="Calibri" panose="020F0502020204030204" pitchFamily="34" charset="0"/>
                        </a:rPr>
                        <a:t>Average</a:t>
                      </a:r>
                    </a:p>
                  </a:txBody>
                  <a:tcPr marL="9525" marR="9525" marT="9525" marB="0" anchor="b">
                    <a:lnL>
                      <a:noFill/>
                    </a:lnL>
                    <a:lnR>
                      <a:noFill/>
                    </a:lnR>
                    <a:lnT>
                      <a:noFill/>
                    </a:lnT>
                    <a:lnB>
                      <a:noFill/>
                    </a:lnB>
                    <a:solidFill>
                      <a:srgbClr val="FFC000"/>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extLst>
                  <a:ext uri="{0D108BD9-81ED-4DB2-BD59-A6C34878D82A}">
                    <a16:rowId xmlns:a16="http://schemas.microsoft.com/office/drawing/2014/main" val="3810662408"/>
                  </a:ext>
                </a:extLst>
              </a:tr>
              <a:tr h="190500">
                <a:tc>
                  <a:txBody>
                    <a:bodyPr/>
                    <a:lstStyle/>
                    <a:p>
                      <a:pPr algn="l" fontAlgn="b"/>
                      <a:r>
                        <a:rPr lang="en-GB" sz="1100" b="1" i="0" u="none" strike="noStrike">
                          <a:solidFill>
                            <a:srgbClr val="000000"/>
                          </a:solidFill>
                          <a:effectLst/>
                          <a:latin typeface="Calibri" panose="020F0502020204030204" pitchFamily="34" charset="0"/>
                        </a:rPr>
                        <a:t>Below Average</a:t>
                      </a:r>
                    </a:p>
                  </a:txBody>
                  <a:tcPr marL="9525" marR="9525" marT="9525" marB="0" anchor="b">
                    <a:lnL>
                      <a:noFill/>
                    </a:lnL>
                    <a:lnR>
                      <a:noFill/>
                    </a:lnR>
                    <a:lnT>
                      <a:noFill/>
                    </a:lnT>
                    <a:lnB>
                      <a:noFill/>
                    </a:lnB>
                    <a:solidFill>
                      <a:srgbClr val="ED7D31"/>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813814730"/>
                  </a:ext>
                </a:extLst>
              </a:tr>
              <a:tr h="190500">
                <a:tc>
                  <a:txBody>
                    <a:bodyPr/>
                    <a:lstStyle/>
                    <a:p>
                      <a:pPr algn="l" fontAlgn="b"/>
                      <a:r>
                        <a:rPr lang="en-GB" sz="1100" b="1" i="0" u="none" strike="noStrike" dirty="0">
                          <a:solidFill>
                            <a:srgbClr val="000000"/>
                          </a:solidFill>
                          <a:effectLst/>
                          <a:latin typeface="Calibri" panose="020F0502020204030204" pitchFamily="34" charset="0"/>
                        </a:rPr>
                        <a:t>Well Below Average</a:t>
                      </a:r>
                    </a:p>
                  </a:txBody>
                  <a:tcPr marL="9525" marR="9525" marT="9525" marB="0" anchor="b">
                    <a:lnL>
                      <a:noFill/>
                    </a:lnL>
                    <a:lnR>
                      <a:noFill/>
                    </a:lnR>
                    <a:lnT>
                      <a:noFill/>
                    </a:lnT>
                    <a:lnB>
                      <a:noFill/>
                    </a:lnB>
                    <a:solidFill>
                      <a:srgbClr val="FF0000"/>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2750215203"/>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32</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1152624182"/>
                  </a:ext>
                </a:extLst>
              </a:tr>
            </a:tbl>
          </a:graphicData>
        </a:graphic>
      </p:graphicFrame>
    </p:spTree>
    <p:extLst>
      <p:ext uri="{BB962C8B-B14F-4D97-AF65-F5344CB8AC3E}">
        <p14:creationId xmlns:p14="http://schemas.microsoft.com/office/powerpoint/2010/main" val="3148738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8D3E155-A2B4-45DA-BBD5-A271200A195F}"/>
              </a:ext>
            </a:extLst>
          </p:cNvPr>
          <p:cNvGraphicFramePr>
            <a:graphicFrameLocks noGrp="1"/>
          </p:cNvGraphicFramePr>
          <p:nvPr/>
        </p:nvGraphicFramePr>
        <p:xfrm>
          <a:off x="156118" y="100361"/>
          <a:ext cx="11909499" cy="5096108"/>
        </p:xfrm>
        <a:graphic>
          <a:graphicData uri="http://schemas.openxmlformats.org/drawingml/2006/table">
            <a:tbl>
              <a:tblPr/>
              <a:tblGrid>
                <a:gridCol w="1261659">
                  <a:extLst>
                    <a:ext uri="{9D8B030D-6E8A-4147-A177-3AD203B41FA5}">
                      <a16:colId xmlns:a16="http://schemas.microsoft.com/office/drawing/2014/main" val="3246118177"/>
                    </a:ext>
                  </a:extLst>
                </a:gridCol>
                <a:gridCol w="665490">
                  <a:extLst>
                    <a:ext uri="{9D8B030D-6E8A-4147-A177-3AD203B41FA5}">
                      <a16:colId xmlns:a16="http://schemas.microsoft.com/office/drawing/2014/main" val="3382843026"/>
                    </a:ext>
                  </a:extLst>
                </a:gridCol>
                <a:gridCol w="665490">
                  <a:extLst>
                    <a:ext uri="{9D8B030D-6E8A-4147-A177-3AD203B41FA5}">
                      <a16:colId xmlns:a16="http://schemas.microsoft.com/office/drawing/2014/main" val="2516282291"/>
                    </a:ext>
                  </a:extLst>
                </a:gridCol>
                <a:gridCol w="665490">
                  <a:extLst>
                    <a:ext uri="{9D8B030D-6E8A-4147-A177-3AD203B41FA5}">
                      <a16:colId xmlns:a16="http://schemas.microsoft.com/office/drawing/2014/main" val="2039976264"/>
                    </a:ext>
                  </a:extLst>
                </a:gridCol>
                <a:gridCol w="665490">
                  <a:extLst>
                    <a:ext uri="{9D8B030D-6E8A-4147-A177-3AD203B41FA5}">
                      <a16:colId xmlns:a16="http://schemas.microsoft.com/office/drawing/2014/main" val="3245907015"/>
                    </a:ext>
                  </a:extLst>
                </a:gridCol>
                <a:gridCol w="665490">
                  <a:extLst>
                    <a:ext uri="{9D8B030D-6E8A-4147-A177-3AD203B41FA5}">
                      <a16:colId xmlns:a16="http://schemas.microsoft.com/office/drawing/2014/main" val="3337013681"/>
                    </a:ext>
                  </a:extLst>
                </a:gridCol>
                <a:gridCol w="665490">
                  <a:extLst>
                    <a:ext uri="{9D8B030D-6E8A-4147-A177-3AD203B41FA5}">
                      <a16:colId xmlns:a16="http://schemas.microsoft.com/office/drawing/2014/main" val="2216432492"/>
                    </a:ext>
                  </a:extLst>
                </a:gridCol>
                <a:gridCol w="665490">
                  <a:extLst>
                    <a:ext uri="{9D8B030D-6E8A-4147-A177-3AD203B41FA5}">
                      <a16:colId xmlns:a16="http://schemas.microsoft.com/office/drawing/2014/main" val="2129639783"/>
                    </a:ext>
                  </a:extLst>
                </a:gridCol>
                <a:gridCol w="665490">
                  <a:extLst>
                    <a:ext uri="{9D8B030D-6E8A-4147-A177-3AD203B41FA5}">
                      <a16:colId xmlns:a16="http://schemas.microsoft.com/office/drawing/2014/main" val="2374478995"/>
                    </a:ext>
                  </a:extLst>
                </a:gridCol>
                <a:gridCol w="665490">
                  <a:extLst>
                    <a:ext uri="{9D8B030D-6E8A-4147-A177-3AD203B41FA5}">
                      <a16:colId xmlns:a16="http://schemas.microsoft.com/office/drawing/2014/main" val="3710080615"/>
                    </a:ext>
                  </a:extLst>
                </a:gridCol>
                <a:gridCol w="665490">
                  <a:extLst>
                    <a:ext uri="{9D8B030D-6E8A-4147-A177-3AD203B41FA5}">
                      <a16:colId xmlns:a16="http://schemas.microsoft.com/office/drawing/2014/main" val="1122458683"/>
                    </a:ext>
                  </a:extLst>
                </a:gridCol>
                <a:gridCol w="665490">
                  <a:extLst>
                    <a:ext uri="{9D8B030D-6E8A-4147-A177-3AD203B41FA5}">
                      <a16:colId xmlns:a16="http://schemas.microsoft.com/office/drawing/2014/main" val="1883172797"/>
                    </a:ext>
                  </a:extLst>
                </a:gridCol>
                <a:gridCol w="665490">
                  <a:extLst>
                    <a:ext uri="{9D8B030D-6E8A-4147-A177-3AD203B41FA5}">
                      <a16:colId xmlns:a16="http://schemas.microsoft.com/office/drawing/2014/main" val="3282585768"/>
                    </a:ext>
                  </a:extLst>
                </a:gridCol>
                <a:gridCol w="665490">
                  <a:extLst>
                    <a:ext uri="{9D8B030D-6E8A-4147-A177-3AD203B41FA5}">
                      <a16:colId xmlns:a16="http://schemas.microsoft.com/office/drawing/2014/main" val="2348354912"/>
                    </a:ext>
                  </a:extLst>
                </a:gridCol>
                <a:gridCol w="665490">
                  <a:extLst>
                    <a:ext uri="{9D8B030D-6E8A-4147-A177-3AD203B41FA5}">
                      <a16:colId xmlns:a16="http://schemas.microsoft.com/office/drawing/2014/main" val="1059501222"/>
                    </a:ext>
                  </a:extLst>
                </a:gridCol>
                <a:gridCol w="665490">
                  <a:extLst>
                    <a:ext uri="{9D8B030D-6E8A-4147-A177-3AD203B41FA5}">
                      <a16:colId xmlns:a16="http://schemas.microsoft.com/office/drawing/2014/main" val="3025974240"/>
                    </a:ext>
                  </a:extLst>
                </a:gridCol>
                <a:gridCol w="665490">
                  <a:extLst>
                    <a:ext uri="{9D8B030D-6E8A-4147-A177-3AD203B41FA5}">
                      <a16:colId xmlns:a16="http://schemas.microsoft.com/office/drawing/2014/main" val="128359775"/>
                    </a:ext>
                  </a:extLst>
                </a:gridCol>
              </a:tblGrid>
              <a:tr h="359122">
                <a:tc gridSpan="5">
                  <a:txBody>
                    <a:bodyPr/>
                    <a:lstStyle/>
                    <a:p>
                      <a:pPr algn="l" fontAlgn="ctr"/>
                      <a:r>
                        <a:rPr lang="en-GB" sz="2200" b="1" i="0" u="none" strike="noStrike" dirty="0">
                          <a:solidFill>
                            <a:srgbClr val="000000"/>
                          </a:solidFill>
                          <a:effectLst/>
                          <a:latin typeface="Calibri" panose="020F0502020204030204" pitchFamily="34" charset="0"/>
                        </a:rPr>
                        <a:t>Non-</a:t>
                      </a:r>
                      <a:r>
                        <a:rPr lang="en-GB" sz="2200" b="1" i="0" u="none" strike="noStrike" dirty="0" err="1">
                          <a:solidFill>
                            <a:srgbClr val="000000"/>
                          </a:solidFill>
                          <a:effectLst/>
                          <a:latin typeface="Calibri" panose="020F0502020204030204" pitchFamily="34" charset="0"/>
                        </a:rPr>
                        <a:t>selectives</a:t>
                      </a:r>
                      <a:r>
                        <a:rPr lang="en-GB" sz="2200" b="1" i="0" u="none" strike="noStrike" dirty="0">
                          <a:solidFill>
                            <a:srgbClr val="000000"/>
                          </a:solidFill>
                          <a:effectLst/>
                          <a:latin typeface="Calibri" panose="020F0502020204030204" pitchFamily="34" charset="0"/>
                        </a:rPr>
                        <a:t> (66 schools) </a:t>
                      </a:r>
                    </a:p>
                  </a:txBody>
                  <a:tcPr marL="8651" marR="8651" marT="8651"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000" b="0" i="0" u="none" strike="noStrike" dirty="0">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dirty="0">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gridSpan="4">
                  <a:txBody>
                    <a:bodyPr/>
                    <a:lstStyle/>
                    <a:p>
                      <a:pPr algn="l" fontAlgn="ctr"/>
                      <a:r>
                        <a:rPr lang="en-GB" sz="2200" b="1" i="0" u="none" strike="noStrike">
                          <a:solidFill>
                            <a:srgbClr val="000000"/>
                          </a:solidFill>
                          <a:effectLst/>
                          <a:latin typeface="Calibri" panose="020F0502020204030204" pitchFamily="34" charset="0"/>
                        </a:rPr>
                        <a:t>Below Average</a:t>
                      </a:r>
                    </a:p>
                  </a:txBody>
                  <a:tcPr marL="8651" marR="8651" marT="8651" marB="0" anchor="ctr">
                    <a:lnL>
                      <a:noFill/>
                    </a:lnL>
                    <a:lnR>
                      <a:noFill/>
                    </a:lnR>
                    <a:lnT>
                      <a:noFill/>
                    </a:lnT>
                    <a:lnB>
                      <a:noFill/>
                    </a:lnB>
                    <a:solidFill>
                      <a:srgbClr val="ED7D3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ED7D31"/>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ED7D31"/>
                    </a:solidFill>
                  </a:tcPr>
                </a:tc>
                <a:extLst>
                  <a:ext uri="{0D108BD9-81ED-4DB2-BD59-A6C34878D82A}">
                    <a16:rowId xmlns:a16="http://schemas.microsoft.com/office/drawing/2014/main" val="3080113395"/>
                  </a:ext>
                </a:extLst>
              </a:tr>
              <a:tr h="161294">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1056581401"/>
                  </a:ext>
                </a:extLst>
              </a:tr>
              <a:tr h="415972">
                <a:tc gridSpan="17">
                  <a:txBody>
                    <a:bodyPr/>
                    <a:lstStyle/>
                    <a:p>
                      <a:pPr algn="ctr" fontAlgn="ctr"/>
                      <a:r>
                        <a:rPr lang="en-GB" sz="1200" b="0" i="0" u="none" strike="noStrike" dirty="0">
                          <a:solidFill>
                            <a:srgbClr val="000000"/>
                          </a:solidFill>
                          <a:effectLst/>
                          <a:latin typeface="Calibri" panose="020F0502020204030204" pitchFamily="34" charset="0"/>
                        </a:rPr>
                        <a:t>Progress 8 (unvalidated) by pupil group</a:t>
                      </a:r>
                    </a:p>
                  </a:txBody>
                  <a:tcPr marL="8651" marR="8651" marT="8651" marB="0" anchor="ctr">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37898840"/>
                  </a:ext>
                </a:extLst>
              </a:tr>
              <a:tr h="415972">
                <a:tc>
                  <a:txBody>
                    <a:bodyPr/>
                    <a:lstStyle/>
                    <a:p>
                      <a:pPr algn="l" fontAlgn="ctr"/>
                      <a:r>
                        <a:rPr lang="en-GB" sz="1200" b="0" i="0" u="none" strike="noStrike">
                          <a:solidFill>
                            <a:srgbClr val="000000"/>
                          </a:solidFill>
                          <a:effectLst/>
                          <a:latin typeface="Calibri" panose="020F0502020204030204" pitchFamily="34" charset="0"/>
                        </a:rPr>
                        <a:t>Breakdown</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Cohort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3">
                  <a:txBody>
                    <a:bodyPr/>
                    <a:lstStyle/>
                    <a:p>
                      <a:pPr algn="ctr" fontAlgn="ctr"/>
                      <a:r>
                        <a:rPr lang="en-GB" sz="1200" b="0" i="0" u="none" strike="noStrike">
                          <a:solidFill>
                            <a:srgbClr val="000000"/>
                          </a:solidFill>
                          <a:effectLst/>
                          <a:latin typeface="Calibri" panose="020F0502020204030204" pitchFamily="34" charset="0"/>
                        </a:rPr>
                        <a:t>P8 unadjusted</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English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Maths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EBacc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Open element</a:t>
                      </a:r>
                    </a:p>
                  </a:txBody>
                  <a:tcPr marL="8651" marR="8651" marT="8651" marB="0" anchor="ctr">
                    <a:lnL w="6350" cap="flat" cmpd="sng" algn="ctr">
                      <a:solidFill>
                        <a:srgbClr val="00000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0505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00615695"/>
                  </a:ext>
                </a:extLst>
              </a:tr>
              <a:tr h="415972">
                <a:tc>
                  <a:txBody>
                    <a:bodyPr/>
                    <a:lstStyle/>
                    <a:p>
                      <a:pPr algn="l" fontAlgn="ctr"/>
                      <a:r>
                        <a:rPr lang="en-GB" sz="1200" b="0" i="0" u="none" strike="noStrike">
                          <a:solidFill>
                            <a:srgbClr val="000000"/>
                          </a:solidFill>
                          <a:effectLst/>
                          <a:latin typeface="Calibri" panose="020F0502020204030204" pitchFamily="34" charset="0"/>
                        </a:rPr>
                        <a:t> </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NSS</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NSS</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NSS</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NSS</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NSS</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36958585"/>
                  </a:ext>
                </a:extLst>
              </a:tr>
              <a:tr h="415972">
                <a:tc>
                  <a:txBody>
                    <a:bodyPr/>
                    <a:lstStyle/>
                    <a:p>
                      <a:pPr algn="l" fontAlgn="ctr"/>
                      <a:r>
                        <a:rPr lang="en-GB" sz="1200" b="0" i="0" u="none" strike="noStrike" dirty="0">
                          <a:solidFill>
                            <a:srgbClr val="000000"/>
                          </a:solidFill>
                          <a:effectLst/>
                          <a:latin typeface="Calibri" panose="020F0502020204030204" pitchFamily="34" charset="0"/>
                        </a:rPr>
                        <a:t>All pupils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9871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847937"/>
                  </a:ext>
                </a:extLst>
              </a:tr>
              <a:tr h="415972">
                <a:tc>
                  <a:txBody>
                    <a:bodyPr/>
                    <a:lstStyle/>
                    <a:p>
                      <a:pPr algn="l" fontAlgn="ctr"/>
                      <a:r>
                        <a:rPr lang="en-GB" sz="1200" b="0" i="0" u="none" strike="noStrike">
                          <a:solidFill>
                            <a:srgbClr val="000000"/>
                          </a:solidFill>
                          <a:effectLst/>
                          <a:latin typeface="Calibri" panose="020F0502020204030204" pitchFamily="34" charset="0"/>
                        </a:rPr>
                        <a:t>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5014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-0.44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-0.41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71903"/>
                  </a:ext>
                </a:extLst>
              </a:tr>
              <a:tr h="415972">
                <a:tc>
                  <a:txBody>
                    <a:bodyPr/>
                    <a:lstStyle/>
                    <a:p>
                      <a:pPr algn="l" fontAlgn="ctr"/>
                      <a:r>
                        <a:rPr lang="en-GB" sz="1200" b="0" i="0" u="none" strike="noStrike">
                          <a:solidFill>
                            <a:srgbClr val="000000"/>
                          </a:solidFill>
                          <a:effectLst/>
                          <a:latin typeface="Calibri" panose="020F0502020204030204" pitchFamily="34" charset="0"/>
                        </a:rPr>
                        <a:t>Female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4857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7672115"/>
                  </a:ext>
                </a:extLst>
              </a:tr>
              <a:tr h="415972">
                <a:tc>
                  <a:txBody>
                    <a:bodyPr/>
                    <a:lstStyle/>
                    <a:p>
                      <a:pPr algn="l" fontAlgn="ctr"/>
                      <a:r>
                        <a:rPr lang="en-GB" sz="1200" b="0" i="0" u="none" strike="noStrike">
                          <a:solidFill>
                            <a:srgbClr val="000000"/>
                          </a:solidFill>
                          <a:effectLst/>
                          <a:latin typeface="Calibri" panose="020F0502020204030204" pitchFamily="34" charset="0"/>
                        </a:rPr>
                        <a:t>Disadvantaged</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2812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-0.82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dirty="0">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100785"/>
                  </a:ext>
                </a:extLst>
              </a:tr>
              <a:tr h="415972">
                <a:tc>
                  <a:txBody>
                    <a:bodyPr/>
                    <a:lstStyle/>
                    <a:p>
                      <a:pPr algn="l" fontAlgn="ctr"/>
                      <a:r>
                        <a:rPr lang="en-GB" sz="1200" b="0" i="0" u="none" strike="noStrike">
                          <a:solidFill>
                            <a:srgbClr val="000000"/>
                          </a:solidFill>
                          <a:effectLst/>
                          <a:latin typeface="Calibri" panose="020F0502020204030204" pitchFamily="34" charset="0"/>
                        </a:rPr>
                        <a:t>Other</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7059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177080"/>
                  </a:ext>
                </a:extLst>
              </a:tr>
              <a:tr h="415972">
                <a:tc>
                  <a:txBody>
                    <a:bodyPr/>
                    <a:lstStyle/>
                    <a:p>
                      <a:pPr algn="l" fontAlgn="ctr"/>
                      <a:r>
                        <a:rPr lang="en-GB" sz="1200" b="0" i="0" u="none" strike="noStrike">
                          <a:solidFill>
                            <a:srgbClr val="000000"/>
                          </a:solidFill>
                          <a:effectLst/>
                          <a:latin typeface="Calibri" panose="020F0502020204030204" pitchFamily="34" charset="0"/>
                        </a:rPr>
                        <a:t>Low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1952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942298"/>
                  </a:ext>
                </a:extLst>
              </a:tr>
              <a:tr h="415972">
                <a:tc>
                  <a:txBody>
                    <a:bodyPr/>
                    <a:lstStyle/>
                    <a:p>
                      <a:pPr algn="l" fontAlgn="ctr"/>
                      <a:r>
                        <a:rPr lang="en-GB" sz="1200" b="0" i="0" u="none" strike="noStrike">
                          <a:solidFill>
                            <a:srgbClr val="000000"/>
                          </a:solidFill>
                          <a:effectLst/>
                          <a:latin typeface="Calibri" panose="020F0502020204030204" pitchFamily="34" charset="0"/>
                        </a:rPr>
                        <a:t>Middle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5600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dirty="0">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endParaRPr lang="en-GB" sz="1200" b="0" i="0" u="none" strike="noStrike">
                        <a:solidFill>
                          <a:srgbClr val="000000"/>
                        </a:solidFill>
                        <a:effectLst/>
                        <a:latin typeface="Calibri" panose="020F0502020204030204" pitchFamily="34" charset="0"/>
                      </a:endParaRP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636"/>
                  </a:ext>
                </a:extLst>
              </a:tr>
              <a:tr h="415972">
                <a:tc>
                  <a:txBody>
                    <a:bodyPr/>
                    <a:lstStyle/>
                    <a:p>
                      <a:pPr algn="l" fontAlgn="ctr"/>
                      <a:r>
                        <a:rPr lang="en-GB" sz="1200" b="0" i="0" u="none" strike="noStrike" dirty="0">
                          <a:solidFill>
                            <a:srgbClr val="000000"/>
                          </a:solidFill>
                          <a:effectLst/>
                          <a:latin typeface="Calibri" panose="020F0502020204030204" pitchFamily="34" charset="0"/>
                        </a:rPr>
                        <a:t>High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2319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 </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582042"/>
                  </a:ext>
                </a:extLst>
              </a:tr>
            </a:tbl>
          </a:graphicData>
        </a:graphic>
      </p:graphicFrame>
      <p:sp>
        <p:nvSpPr>
          <p:cNvPr id="4" name="Rectangle 3">
            <a:extLst>
              <a:ext uri="{FF2B5EF4-FFF2-40B4-BE49-F238E27FC236}">
                <a16:creationId xmlns:a16="http://schemas.microsoft.com/office/drawing/2014/main" id="{7CF5E8BB-1626-4E26-9B91-DCF8FAA34759}"/>
              </a:ext>
            </a:extLst>
          </p:cNvPr>
          <p:cNvSpPr/>
          <p:nvPr/>
        </p:nvSpPr>
        <p:spPr>
          <a:xfrm>
            <a:off x="156118" y="5340763"/>
            <a:ext cx="685187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Average IMD score for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21.34</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28% Disadvantaged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8A4BB2A2-72D7-487B-812A-35B65F6F9BD9}"/>
              </a:ext>
            </a:extLst>
          </p:cNvPr>
          <p:cNvGraphicFramePr>
            <a:graphicFrameLocks noGrp="1"/>
          </p:cNvGraphicFramePr>
          <p:nvPr/>
        </p:nvGraphicFramePr>
        <p:xfrm>
          <a:off x="156118" y="5769749"/>
          <a:ext cx="1815635" cy="762000"/>
        </p:xfrm>
        <a:graphic>
          <a:graphicData uri="http://schemas.openxmlformats.org/drawingml/2006/table">
            <a:tbl>
              <a:tblPr/>
              <a:tblGrid>
                <a:gridCol w="1188653">
                  <a:extLst>
                    <a:ext uri="{9D8B030D-6E8A-4147-A177-3AD203B41FA5}">
                      <a16:colId xmlns:a16="http://schemas.microsoft.com/office/drawing/2014/main" val="2951676469"/>
                    </a:ext>
                  </a:extLst>
                </a:gridCol>
                <a:gridCol w="626982">
                  <a:extLst>
                    <a:ext uri="{9D8B030D-6E8A-4147-A177-3AD203B41FA5}">
                      <a16:colId xmlns:a16="http://schemas.microsoft.com/office/drawing/2014/main" val="589871222"/>
                    </a:ext>
                  </a:extLst>
                </a:gridCol>
              </a:tblGrid>
              <a:tr h="190500">
                <a:tc>
                  <a:txBody>
                    <a:bodyPr/>
                    <a:lstStyle/>
                    <a:p>
                      <a:pPr algn="l" fontAlgn="b"/>
                      <a:r>
                        <a:rPr lang="en-GB" sz="1100" b="0" i="0" u="none" strike="noStrike">
                          <a:solidFill>
                            <a:srgbClr val="000000"/>
                          </a:solidFill>
                          <a:effectLst/>
                          <a:latin typeface="Calibri" panose="020F0502020204030204" pitchFamily="34" charset="0"/>
                        </a:rPr>
                        <a:t>&gt;0.5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extLst>
                  <a:ext uri="{0D108BD9-81ED-4DB2-BD59-A6C34878D82A}">
                    <a16:rowId xmlns:a16="http://schemas.microsoft.com/office/drawing/2014/main" val="2845397014"/>
                  </a:ext>
                </a:extLst>
              </a:tr>
              <a:tr h="190500">
                <a:tc>
                  <a:txBody>
                    <a:bodyPr/>
                    <a:lstStyle/>
                    <a:p>
                      <a:pPr algn="l" fontAlgn="b"/>
                      <a:r>
                        <a:rPr lang="en-GB" sz="1100" b="0" i="0" u="none" strike="noStrike">
                          <a:solidFill>
                            <a:srgbClr val="000000"/>
                          </a:solidFill>
                          <a:effectLst/>
                          <a:latin typeface="Calibri" panose="020F0502020204030204" pitchFamily="34" charset="0"/>
                        </a:rPr>
                        <a:t>&gt;0.1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BACE4"/>
                    </a:solidFill>
                  </a:tcPr>
                </a:tc>
                <a:extLst>
                  <a:ext uri="{0D108BD9-81ED-4DB2-BD59-A6C34878D82A}">
                    <a16:rowId xmlns:a16="http://schemas.microsoft.com/office/drawing/2014/main" val="1325207928"/>
                  </a:ext>
                </a:extLst>
              </a:tr>
              <a:tr h="190500">
                <a:tc>
                  <a:txBody>
                    <a:bodyPr/>
                    <a:lstStyle/>
                    <a:p>
                      <a:pPr algn="l" fontAlgn="b"/>
                      <a:r>
                        <a:rPr lang="en-GB" sz="1100" b="0" i="0" u="none" strike="noStrike">
                          <a:solidFill>
                            <a:srgbClr val="000000"/>
                          </a:solidFill>
                          <a:effectLst/>
                          <a:latin typeface="Calibri" panose="020F0502020204030204" pitchFamily="34" charset="0"/>
                        </a:rPr>
                        <a:t>&gt;0.1 above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719525832"/>
                  </a:ext>
                </a:extLst>
              </a:tr>
              <a:tr h="190500">
                <a:tc>
                  <a:txBody>
                    <a:bodyPr/>
                    <a:lstStyle/>
                    <a:p>
                      <a:pPr algn="l" fontAlgn="b"/>
                      <a:r>
                        <a:rPr lang="en-GB" sz="1100" b="0" i="0" u="none" strike="noStrike">
                          <a:solidFill>
                            <a:srgbClr val="000000"/>
                          </a:solidFill>
                          <a:effectLst/>
                          <a:latin typeface="Calibri" panose="020F0502020204030204" pitchFamily="34" charset="0"/>
                        </a:rPr>
                        <a:t>&gt;0.5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440132654"/>
                  </a:ext>
                </a:extLst>
              </a:tr>
            </a:tbl>
          </a:graphicData>
        </a:graphic>
      </p:graphicFrame>
      <p:graphicFrame>
        <p:nvGraphicFramePr>
          <p:cNvPr id="6" name="Table 5">
            <a:extLst>
              <a:ext uri="{FF2B5EF4-FFF2-40B4-BE49-F238E27FC236}">
                <a16:creationId xmlns:a16="http://schemas.microsoft.com/office/drawing/2014/main" id="{1F868C14-541C-49D6-8F27-B724EC816622}"/>
              </a:ext>
            </a:extLst>
          </p:cNvPr>
          <p:cNvGraphicFramePr>
            <a:graphicFrameLocks noGrp="1"/>
          </p:cNvGraphicFramePr>
          <p:nvPr/>
        </p:nvGraphicFramePr>
        <p:xfrm>
          <a:off x="9051382" y="5269834"/>
          <a:ext cx="2984500" cy="1333500"/>
        </p:xfrm>
        <a:graphic>
          <a:graphicData uri="http://schemas.openxmlformats.org/drawingml/2006/table">
            <a:tbl>
              <a:tblPr/>
              <a:tblGrid>
                <a:gridCol w="1230042">
                  <a:extLst>
                    <a:ext uri="{9D8B030D-6E8A-4147-A177-3AD203B41FA5}">
                      <a16:colId xmlns:a16="http://schemas.microsoft.com/office/drawing/2014/main" val="1784428911"/>
                    </a:ext>
                  </a:extLst>
                </a:gridCol>
                <a:gridCol w="535258">
                  <a:extLst>
                    <a:ext uri="{9D8B030D-6E8A-4147-A177-3AD203B41FA5}">
                      <a16:colId xmlns:a16="http://schemas.microsoft.com/office/drawing/2014/main" val="2946040694"/>
                    </a:ext>
                  </a:extLst>
                </a:gridCol>
                <a:gridCol w="609600">
                  <a:extLst>
                    <a:ext uri="{9D8B030D-6E8A-4147-A177-3AD203B41FA5}">
                      <a16:colId xmlns:a16="http://schemas.microsoft.com/office/drawing/2014/main" val="3897420658"/>
                    </a:ext>
                  </a:extLst>
                </a:gridCol>
                <a:gridCol w="609600">
                  <a:extLst>
                    <a:ext uri="{9D8B030D-6E8A-4147-A177-3AD203B41FA5}">
                      <a16:colId xmlns:a16="http://schemas.microsoft.com/office/drawing/2014/main" val="3948880408"/>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545670756"/>
                  </a:ext>
                </a:extLst>
              </a:tr>
              <a:tr h="190500">
                <a:tc>
                  <a:txBody>
                    <a:bodyPr/>
                    <a:lstStyle/>
                    <a:p>
                      <a:pPr algn="l" fontAlgn="b"/>
                      <a:r>
                        <a:rPr lang="en-GB" sz="1100" b="1" i="0" u="none" strike="noStrike" dirty="0">
                          <a:solidFill>
                            <a:srgbClr val="000000"/>
                          </a:solidFill>
                          <a:effectLst/>
                          <a:latin typeface="Calibri" panose="020F0502020204030204" pitchFamily="34" charset="0"/>
                        </a:rPr>
                        <a:t>Well Above Average</a:t>
                      </a:r>
                    </a:p>
                  </a:txBody>
                  <a:tcPr marL="9525" marR="9525" marT="9525" marB="0" anchor="b">
                    <a:lnL>
                      <a:noFill/>
                    </a:lnL>
                    <a:lnR>
                      <a:noFill/>
                    </a:lnR>
                    <a:lnT>
                      <a:noFill/>
                    </a:lnT>
                    <a:lnB>
                      <a:noFill/>
                    </a:lnB>
                    <a:solidFill>
                      <a:srgbClr val="06AF3D"/>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4046530846"/>
                  </a:ext>
                </a:extLst>
              </a:tr>
              <a:tr h="190500">
                <a:tc>
                  <a:txBody>
                    <a:bodyPr/>
                    <a:lstStyle/>
                    <a:p>
                      <a:pPr algn="l" fontAlgn="b"/>
                      <a:r>
                        <a:rPr lang="en-GB" sz="1100" b="1" i="0" u="none" strike="noStrike" dirty="0">
                          <a:solidFill>
                            <a:srgbClr val="000000"/>
                          </a:solidFill>
                          <a:effectLst/>
                          <a:latin typeface="Calibri" panose="020F0502020204030204" pitchFamily="34" charset="0"/>
                        </a:rPr>
                        <a:t>Above Average</a:t>
                      </a:r>
                    </a:p>
                  </a:txBody>
                  <a:tcPr marL="9525" marR="9525" marT="9525" marB="0" anchor="b">
                    <a:lnL>
                      <a:noFill/>
                    </a:lnL>
                    <a:lnR>
                      <a:noFill/>
                    </a:lnR>
                    <a:lnT>
                      <a:noFill/>
                    </a:lnT>
                    <a:lnB>
                      <a:noFill/>
                    </a:lnB>
                    <a:solidFill>
                      <a:srgbClr val="548235"/>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3039008969"/>
                  </a:ext>
                </a:extLst>
              </a:tr>
              <a:tr h="190500">
                <a:tc>
                  <a:txBody>
                    <a:bodyPr/>
                    <a:lstStyle/>
                    <a:p>
                      <a:pPr algn="l" fontAlgn="b"/>
                      <a:r>
                        <a:rPr lang="en-GB" sz="1100" b="1" i="0" u="none" strike="noStrike" dirty="0">
                          <a:solidFill>
                            <a:srgbClr val="000000"/>
                          </a:solidFill>
                          <a:effectLst/>
                          <a:latin typeface="Calibri" panose="020F0502020204030204" pitchFamily="34" charset="0"/>
                        </a:rPr>
                        <a:t>Average</a:t>
                      </a:r>
                    </a:p>
                  </a:txBody>
                  <a:tcPr marL="9525" marR="9525" marT="9525" marB="0" anchor="b">
                    <a:lnL>
                      <a:noFill/>
                    </a:lnL>
                    <a:lnR>
                      <a:noFill/>
                    </a:lnR>
                    <a:lnT>
                      <a:noFill/>
                    </a:lnT>
                    <a:lnB>
                      <a:noFill/>
                    </a:lnB>
                    <a:solidFill>
                      <a:srgbClr val="FFC000"/>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3654371900"/>
                  </a:ext>
                </a:extLst>
              </a:tr>
              <a:tr h="190500">
                <a:tc>
                  <a:txBody>
                    <a:bodyPr/>
                    <a:lstStyle/>
                    <a:p>
                      <a:pPr algn="l" fontAlgn="b"/>
                      <a:r>
                        <a:rPr lang="en-GB" sz="1100" b="1" i="0" u="none" strike="noStrike" dirty="0">
                          <a:solidFill>
                            <a:srgbClr val="000000"/>
                          </a:solidFill>
                          <a:effectLst/>
                          <a:latin typeface="Calibri" panose="020F0502020204030204" pitchFamily="34" charset="0"/>
                        </a:rPr>
                        <a:t>Below Average</a:t>
                      </a:r>
                    </a:p>
                  </a:txBody>
                  <a:tcPr marL="9525" marR="9525" marT="9525" marB="0" anchor="b">
                    <a:lnL>
                      <a:noFill/>
                    </a:lnL>
                    <a:lnR>
                      <a:noFill/>
                    </a:lnR>
                    <a:lnT>
                      <a:noFill/>
                    </a:lnT>
                    <a:lnB>
                      <a:noFill/>
                    </a:lnB>
                    <a:solidFill>
                      <a:srgbClr val="ED7D31"/>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2358891188"/>
                  </a:ext>
                </a:extLst>
              </a:tr>
              <a:tr h="190500">
                <a:tc>
                  <a:txBody>
                    <a:bodyPr/>
                    <a:lstStyle/>
                    <a:p>
                      <a:pPr algn="l" fontAlgn="b"/>
                      <a:r>
                        <a:rPr lang="en-GB" sz="1100" b="1" i="0" u="none" strike="noStrike" dirty="0">
                          <a:solidFill>
                            <a:srgbClr val="000000"/>
                          </a:solidFill>
                          <a:effectLst/>
                          <a:latin typeface="Calibri" panose="020F0502020204030204" pitchFamily="34" charset="0"/>
                        </a:rPr>
                        <a:t>Well Below Average</a:t>
                      </a:r>
                    </a:p>
                  </a:txBody>
                  <a:tcPr marL="9525" marR="9525" marT="9525" marB="0" anchor="b">
                    <a:lnL>
                      <a:noFill/>
                    </a:lnL>
                    <a:lnR>
                      <a:noFill/>
                    </a:lnR>
                    <a:lnT>
                      <a:noFill/>
                    </a:lnT>
                    <a:lnB>
                      <a:noFill/>
                    </a:lnB>
                    <a:solidFill>
                      <a:srgbClr val="FF0000"/>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071131097"/>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66</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2058688003"/>
                  </a:ext>
                </a:extLst>
              </a:tr>
            </a:tbl>
          </a:graphicData>
        </a:graphic>
      </p:graphicFrame>
    </p:spTree>
    <p:extLst>
      <p:ext uri="{BB962C8B-B14F-4D97-AF65-F5344CB8AC3E}">
        <p14:creationId xmlns:p14="http://schemas.microsoft.com/office/powerpoint/2010/main" val="182463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44FF85-B1C4-484E-8A20-2ECCD11701FC}"/>
              </a:ext>
            </a:extLst>
          </p:cNvPr>
          <p:cNvGraphicFramePr>
            <a:graphicFrameLocks noGrp="1"/>
          </p:cNvGraphicFramePr>
          <p:nvPr/>
        </p:nvGraphicFramePr>
        <p:xfrm>
          <a:off x="116081" y="100361"/>
          <a:ext cx="11916085" cy="5035356"/>
        </p:xfrm>
        <a:graphic>
          <a:graphicData uri="http://schemas.openxmlformats.org/drawingml/2006/table">
            <a:tbl>
              <a:tblPr/>
              <a:tblGrid>
                <a:gridCol w="1262357">
                  <a:extLst>
                    <a:ext uri="{9D8B030D-6E8A-4147-A177-3AD203B41FA5}">
                      <a16:colId xmlns:a16="http://schemas.microsoft.com/office/drawing/2014/main" val="268970186"/>
                    </a:ext>
                  </a:extLst>
                </a:gridCol>
                <a:gridCol w="665858">
                  <a:extLst>
                    <a:ext uri="{9D8B030D-6E8A-4147-A177-3AD203B41FA5}">
                      <a16:colId xmlns:a16="http://schemas.microsoft.com/office/drawing/2014/main" val="3930621734"/>
                    </a:ext>
                  </a:extLst>
                </a:gridCol>
                <a:gridCol w="665858">
                  <a:extLst>
                    <a:ext uri="{9D8B030D-6E8A-4147-A177-3AD203B41FA5}">
                      <a16:colId xmlns:a16="http://schemas.microsoft.com/office/drawing/2014/main" val="3359011121"/>
                    </a:ext>
                  </a:extLst>
                </a:gridCol>
                <a:gridCol w="665858">
                  <a:extLst>
                    <a:ext uri="{9D8B030D-6E8A-4147-A177-3AD203B41FA5}">
                      <a16:colId xmlns:a16="http://schemas.microsoft.com/office/drawing/2014/main" val="2506410514"/>
                    </a:ext>
                  </a:extLst>
                </a:gridCol>
                <a:gridCol w="665858">
                  <a:extLst>
                    <a:ext uri="{9D8B030D-6E8A-4147-A177-3AD203B41FA5}">
                      <a16:colId xmlns:a16="http://schemas.microsoft.com/office/drawing/2014/main" val="2907922068"/>
                    </a:ext>
                  </a:extLst>
                </a:gridCol>
                <a:gridCol w="665858">
                  <a:extLst>
                    <a:ext uri="{9D8B030D-6E8A-4147-A177-3AD203B41FA5}">
                      <a16:colId xmlns:a16="http://schemas.microsoft.com/office/drawing/2014/main" val="1951511430"/>
                    </a:ext>
                  </a:extLst>
                </a:gridCol>
                <a:gridCol w="665858">
                  <a:extLst>
                    <a:ext uri="{9D8B030D-6E8A-4147-A177-3AD203B41FA5}">
                      <a16:colId xmlns:a16="http://schemas.microsoft.com/office/drawing/2014/main" val="765640123"/>
                    </a:ext>
                  </a:extLst>
                </a:gridCol>
                <a:gridCol w="665858">
                  <a:extLst>
                    <a:ext uri="{9D8B030D-6E8A-4147-A177-3AD203B41FA5}">
                      <a16:colId xmlns:a16="http://schemas.microsoft.com/office/drawing/2014/main" val="2944064483"/>
                    </a:ext>
                  </a:extLst>
                </a:gridCol>
                <a:gridCol w="665858">
                  <a:extLst>
                    <a:ext uri="{9D8B030D-6E8A-4147-A177-3AD203B41FA5}">
                      <a16:colId xmlns:a16="http://schemas.microsoft.com/office/drawing/2014/main" val="3022217877"/>
                    </a:ext>
                  </a:extLst>
                </a:gridCol>
                <a:gridCol w="665858">
                  <a:extLst>
                    <a:ext uri="{9D8B030D-6E8A-4147-A177-3AD203B41FA5}">
                      <a16:colId xmlns:a16="http://schemas.microsoft.com/office/drawing/2014/main" val="2840810334"/>
                    </a:ext>
                  </a:extLst>
                </a:gridCol>
                <a:gridCol w="665858">
                  <a:extLst>
                    <a:ext uri="{9D8B030D-6E8A-4147-A177-3AD203B41FA5}">
                      <a16:colId xmlns:a16="http://schemas.microsoft.com/office/drawing/2014/main" val="1120434206"/>
                    </a:ext>
                  </a:extLst>
                </a:gridCol>
                <a:gridCol w="665858">
                  <a:extLst>
                    <a:ext uri="{9D8B030D-6E8A-4147-A177-3AD203B41FA5}">
                      <a16:colId xmlns:a16="http://schemas.microsoft.com/office/drawing/2014/main" val="1509390323"/>
                    </a:ext>
                  </a:extLst>
                </a:gridCol>
                <a:gridCol w="665858">
                  <a:extLst>
                    <a:ext uri="{9D8B030D-6E8A-4147-A177-3AD203B41FA5}">
                      <a16:colId xmlns:a16="http://schemas.microsoft.com/office/drawing/2014/main" val="1356236340"/>
                    </a:ext>
                  </a:extLst>
                </a:gridCol>
                <a:gridCol w="665858">
                  <a:extLst>
                    <a:ext uri="{9D8B030D-6E8A-4147-A177-3AD203B41FA5}">
                      <a16:colId xmlns:a16="http://schemas.microsoft.com/office/drawing/2014/main" val="195709568"/>
                    </a:ext>
                  </a:extLst>
                </a:gridCol>
                <a:gridCol w="665858">
                  <a:extLst>
                    <a:ext uri="{9D8B030D-6E8A-4147-A177-3AD203B41FA5}">
                      <a16:colId xmlns:a16="http://schemas.microsoft.com/office/drawing/2014/main" val="2704381503"/>
                    </a:ext>
                  </a:extLst>
                </a:gridCol>
                <a:gridCol w="665858">
                  <a:extLst>
                    <a:ext uri="{9D8B030D-6E8A-4147-A177-3AD203B41FA5}">
                      <a16:colId xmlns:a16="http://schemas.microsoft.com/office/drawing/2014/main" val="1354167668"/>
                    </a:ext>
                  </a:extLst>
                </a:gridCol>
                <a:gridCol w="665858">
                  <a:extLst>
                    <a:ext uri="{9D8B030D-6E8A-4147-A177-3AD203B41FA5}">
                      <a16:colId xmlns:a16="http://schemas.microsoft.com/office/drawing/2014/main" val="3040446074"/>
                    </a:ext>
                  </a:extLst>
                </a:gridCol>
              </a:tblGrid>
              <a:tr h="367990">
                <a:tc gridSpan="5">
                  <a:txBody>
                    <a:bodyPr/>
                    <a:lstStyle/>
                    <a:p>
                      <a:pPr algn="l" fontAlgn="ctr"/>
                      <a:r>
                        <a:rPr lang="en-GB" sz="2200" b="1" i="0" u="none" strike="noStrike">
                          <a:solidFill>
                            <a:srgbClr val="000000"/>
                          </a:solidFill>
                          <a:effectLst/>
                          <a:latin typeface="Calibri" panose="020F0502020204030204" pitchFamily="34" charset="0"/>
                        </a:rPr>
                        <a:t>West Kent (31 schools) </a:t>
                      </a:r>
                    </a:p>
                  </a:txBody>
                  <a:tcPr marL="8651" marR="8651" marT="8651"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dirty="0">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gridSpan="4">
                  <a:txBody>
                    <a:bodyPr/>
                    <a:lstStyle/>
                    <a:p>
                      <a:pPr algn="l" fontAlgn="ctr"/>
                      <a:r>
                        <a:rPr lang="en-GB" sz="2200" b="1" i="0" u="none" strike="noStrike" dirty="0">
                          <a:solidFill>
                            <a:srgbClr val="000000"/>
                          </a:solidFill>
                          <a:effectLst/>
                          <a:latin typeface="Calibri" panose="020F0502020204030204" pitchFamily="34" charset="0"/>
                        </a:rPr>
                        <a:t>Above Average</a:t>
                      </a:r>
                    </a:p>
                  </a:txBody>
                  <a:tcPr marL="8651" marR="8651" marT="8651" marB="0" anchor="ctr">
                    <a:lnL>
                      <a:noFill/>
                    </a:lnL>
                    <a:lnR>
                      <a:noFill/>
                    </a:lnR>
                    <a:lnT>
                      <a:noFill/>
                    </a:lnT>
                    <a:lnB>
                      <a:noFill/>
                    </a:lnB>
                    <a:solidFill>
                      <a:srgbClr val="548235"/>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548235"/>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548235"/>
                    </a:solidFill>
                  </a:tcPr>
                </a:tc>
                <a:extLst>
                  <a:ext uri="{0D108BD9-81ED-4DB2-BD59-A6C34878D82A}">
                    <a16:rowId xmlns:a16="http://schemas.microsoft.com/office/drawing/2014/main" val="517652071"/>
                  </a:ext>
                </a:extLst>
              </a:tr>
              <a:tr h="68191">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812948208"/>
                  </a:ext>
                </a:extLst>
              </a:tr>
              <a:tr h="409665">
                <a:tc gridSpan="17">
                  <a:txBody>
                    <a:bodyPr/>
                    <a:lstStyle/>
                    <a:p>
                      <a:pPr algn="ctr" fontAlgn="ctr"/>
                      <a:r>
                        <a:rPr lang="en-GB" sz="1200" b="0" i="0" u="none" strike="noStrike" dirty="0">
                          <a:solidFill>
                            <a:srgbClr val="000000"/>
                          </a:solidFill>
                          <a:effectLst/>
                          <a:latin typeface="Calibri" panose="020F0502020204030204" pitchFamily="34" charset="0"/>
                        </a:rPr>
                        <a:t>Progress 8 (unvalidated) by pupil group</a:t>
                      </a:r>
                    </a:p>
                  </a:txBody>
                  <a:tcPr marL="8651" marR="8651" marT="8651" marB="0" anchor="ctr">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3931164"/>
                  </a:ext>
                </a:extLst>
              </a:tr>
              <a:tr h="409665">
                <a:tc>
                  <a:txBody>
                    <a:bodyPr/>
                    <a:lstStyle/>
                    <a:p>
                      <a:pPr algn="l" fontAlgn="ctr"/>
                      <a:r>
                        <a:rPr lang="en-GB" sz="1200" b="0" i="0" u="none" strike="noStrike">
                          <a:solidFill>
                            <a:srgbClr val="000000"/>
                          </a:solidFill>
                          <a:effectLst/>
                          <a:latin typeface="Calibri" panose="020F0502020204030204" pitchFamily="34" charset="0"/>
                        </a:rPr>
                        <a:t>Breakdown</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Cohort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3">
                  <a:txBody>
                    <a:bodyPr/>
                    <a:lstStyle/>
                    <a:p>
                      <a:pPr algn="ctr" fontAlgn="ctr"/>
                      <a:r>
                        <a:rPr lang="en-GB" sz="1200" b="0" i="0" u="none" strike="noStrike" dirty="0">
                          <a:solidFill>
                            <a:srgbClr val="000000"/>
                          </a:solidFill>
                          <a:effectLst/>
                          <a:latin typeface="Calibri" panose="020F0502020204030204" pitchFamily="34" charset="0"/>
                        </a:rPr>
                        <a:t>P8 unadjusted</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English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Maths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EBacc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Open element</a:t>
                      </a:r>
                    </a:p>
                  </a:txBody>
                  <a:tcPr marL="8651" marR="8651" marT="8651" marB="0" anchor="ctr">
                    <a:lnL w="6350" cap="flat" cmpd="sng" algn="ctr">
                      <a:solidFill>
                        <a:srgbClr val="00000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0505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91109020"/>
                  </a:ext>
                </a:extLst>
              </a:tr>
              <a:tr h="409665">
                <a:tc>
                  <a:txBody>
                    <a:bodyPr/>
                    <a:lstStyle/>
                    <a:p>
                      <a:pPr algn="l" fontAlgn="ctr"/>
                      <a:r>
                        <a:rPr lang="en-GB" sz="1200" b="0" i="0" u="none" strike="noStrike">
                          <a:solidFill>
                            <a:srgbClr val="000000"/>
                          </a:solidFill>
                          <a:effectLst/>
                          <a:latin typeface="Calibri" panose="020F0502020204030204" pitchFamily="34" charset="0"/>
                        </a:rPr>
                        <a:t> </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167336517"/>
                  </a:ext>
                </a:extLst>
              </a:tr>
              <a:tr h="409665">
                <a:tc>
                  <a:txBody>
                    <a:bodyPr/>
                    <a:lstStyle/>
                    <a:p>
                      <a:pPr algn="l" fontAlgn="ctr"/>
                      <a:r>
                        <a:rPr lang="en-GB" sz="1200" b="0" i="0" u="none" strike="noStrike" dirty="0">
                          <a:solidFill>
                            <a:srgbClr val="000000"/>
                          </a:solidFill>
                          <a:effectLst/>
                          <a:latin typeface="Calibri" panose="020F0502020204030204" pitchFamily="34" charset="0"/>
                        </a:rPr>
                        <a:t>All pupils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4175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0918860"/>
                  </a:ext>
                </a:extLst>
              </a:tr>
              <a:tr h="409665">
                <a:tc>
                  <a:txBody>
                    <a:bodyPr/>
                    <a:lstStyle/>
                    <a:p>
                      <a:pPr algn="l" fontAlgn="ctr"/>
                      <a:r>
                        <a:rPr lang="en-GB" sz="1200" b="0" i="0" u="none" strike="noStrike">
                          <a:solidFill>
                            <a:srgbClr val="000000"/>
                          </a:solidFill>
                          <a:effectLst/>
                          <a:latin typeface="Calibri" panose="020F0502020204030204" pitchFamily="34" charset="0"/>
                        </a:rPr>
                        <a:t>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2114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-0.44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-0.41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687905"/>
                  </a:ext>
                </a:extLst>
              </a:tr>
              <a:tr h="409665">
                <a:tc>
                  <a:txBody>
                    <a:bodyPr/>
                    <a:lstStyle/>
                    <a:p>
                      <a:pPr algn="l" fontAlgn="ctr"/>
                      <a:r>
                        <a:rPr lang="en-GB" sz="1200" b="0" i="0" u="none" strike="noStrike">
                          <a:solidFill>
                            <a:srgbClr val="000000"/>
                          </a:solidFill>
                          <a:effectLst/>
                          <a:latin typeface="Calibri" panose="020F0502020204030204" pitchFamily="34" charset="0"/>
                        </a:rPr>
                        <a:t>Female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2061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14940"/>
                  </a:ext>
                </a:extLst>
              </a:tr>
              <a:tr h="409665">
                <a:tc>
                  <a:txBody>
                    <a:bodyPr/>
                    <a:lstStyle/>
                    <a:p>
                      <a:pPr algn="l" fontAlgn="ctr"/>
                      <a:r>
                        <a:rPr lang="en-GB" sz="1200" b="0" i="0" u="none" strike="noStrike">
                          <a:solidFill>
                            <a:srgbClr val="000000"/>
                          </a:solidFill>
                          <a:effectLst/>
                          <a:latin typeface="Calibri" panose="020F0502020204030204" pitchFamily="34" charset="0"/>
                        </a:rPr>
                        <a:t>Disadvantaged</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638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-0.39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dirty="0">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0887064"/>
                  </a:ext>
                </a:extLst>
              </a:tr>
              <a:tr h="409665">
                <a:tc>
                  <a:txBody>
                    <a:bodyPr/>
                    <a:lstStyle/>
                    <a:p>
                      <a:pPr algn="l" fontAlgn="ctr"/>
                      <a:r>
                        <a:rPr lang="en-GB" sz="1200" b="0" i="0" u="none" strike="noStrike">
                          <a:solidFill>
                            <a:srgbClr val="000000"/>
                          </a:solidFill>
                          <a:effectLst/>
                          <a:latin typeface="Calibri" panose="020F0502020204030204" pitchFamily="34" charset="0"/>
                        </a:rPr>
                        <a:t>Other</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3537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6334607"/>
                  </a:ext>
                </a:extLst>
              </a:tr>
              <a:tr h="409665">
                <a:tc>
                  <a:txBody>
                    <a:bodyPr/>
                    <a:lstStyle/>
                    <a:p>
                      <a:pPr algn="l" fontAlgn="ctr"/>
                      <a:r>
                        <a:rPr lang="en-GB" sz="1200" b="0" i="0" u="none" strike="noStrike">
                          <a:solidFill>
                            <a:srgbClr val="000000"/>
                          </a:solidFill>
                          <a:effectLst/>
                          <a:latin typeface="Calibri" panose="020F0502020204030204" pitchFamily="34" charset="0"/>
                        </a:rPr>
                        <a:t>Low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519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302099"/>
                  </a:ext>
                </a:extLst>
              </a:tr>
              <a:tr h="409665">
                <a:tc>
                  <a:txBody>
                    <a:bodyPr/>
                    <a:lstStyle/>
                    <a:p>
                      <a:pPr algn="l" fontAlgn="ctr"/>
                      <a:r>
                        <a:rPr lang="en-GB" sz="1200" b="0" i="0" u="none" strike="noStrike">
                          <a:solidFill>
                            <a:srgbClr val="000000"/>
                          </a:solidFill>
                          <a:effectLst/>
                          <a:latin typeface="Calibri" panose="020F0502020204030204" pitchFamily="34" charset="0"/>
                        </a:rPr>
                        <a:t>Middle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1575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984899"/>
                  </a:ext>
                </a:extLst>
              </a:tr>
              <a:tr h="409665">
                <a:tc>
                  <a:txBody>
                    <a:bodyPr/>
                    <a:lstStyle/>
                    <a:p>
                      <a:pPr algn="l" fontAlgn="ctr"/>
                      <a:r>
                        <a:rPr lang="en-GB" sz="1200" b="0" i="0" u="none" strike="noStrike">
                          <a:solidFill>
                            <a:srgbClr val="000000"/>
                          </a:solidFill>
                          <a:effectLst/>
                          <a:latin typeface="Calibri" panose="020F0502020204030204" pitchFamily="34" charset="0"/>
                        </a:rPr>
                        <a:t>High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2081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2933360"/>
                  </a:ext>
                </a:extLst>
              </a:tr>
            </a:tbl>
          </a:graphicData>
        </a:graphic>
      </p:graphicFrame>
      <p:sp>
        <p:nvSpPr>
          <p:cNvPr id="3" name="Rectangle 2">
            <a:extLst>
              <a:ext uri="{FF2B5EF4-FFF2-40B4-BE49-F238E27FC236}">
                <a16:creationId xmlns:a16="http://schemas.microsoft.com/office/drawing/2014/main" id="{C9B3A753-BB45-4780-A2CE-692FC1A10891}"/>
              </a:ext>
            </a:extLst>
          </p:cNvPr>
          <p:cNvSpPr/>
          <p:nvPr/>
        </p:nvSpPr>
        <p:spPr>
          <a:xfrm>
            <a:off x="116081" y="5347230"/>
            <a:ext cx="693149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Average IMD score for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12.92</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Rank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4/4 (least deprived)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 Disadvantaged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4" name="Table 3">
            <a:extLst>
              <a:ext uri="{FF2B5EF4-FFF2-40B4-BE49-F238E27FC236}">
                <a16:creationId xmlns:a16="http://schemas.microsoft.com/office/drawing/2014/main" id="{AEF4CD78-0850-4830-9316-65CB1B572B2D}"/>
              </a:ext>
            </a:extLst>
          </p:cNvPr>
          <p:cNvGraphicFramePr>
            <a:graphicFrameLocks noGrp="1"/>
          </p:cNvGraphicFramePr>
          <p:nvPr/>
        </p:nvGraphicFramePr>
        <p:xfrm>
          <a:off x="245327" y="5863501"/>
          <a:ext cx="1849089" cy="762000"/>
        </p:xfrm>
        <a:graphic>
          <a:graphicData uri="http://schemas.openxmlformats.org/drawingml/2006/table">
            <a:tbl>
              <a:tblPr/>
              <a:tblGrid>
                <a:gridCol w="1210555">
                  <a:extLst>
                    <a:ext uri="{9D8B030D-6E8A-4147-A177-3AD203B41FA5}">
                      <a16:colId xmlns:a16="http://schemas.microsoft.com/office/drawing/2014/main" val="1952819519"/>
                    </a:ext>
                  </a:extLst>
                </a:gridCol>
                <a:gridCol w="638534">
                  <a:extLst>
                    <a:ext uri="{9D8B030D-6E8A-4147-A177-3AD203B41FA5}">
                      <a16:colId xmlns:a16="http://schemas.microsoft.com/office/drawing/2014/main" val="1693105608"/>
                    </a:ext>
                  </a:extLst>
                </a:gridCol>
              </a:tblGrid>
              <a:tr h="190500">
                <a:tc>
                  <a:txBody>
                    <a:bodyPr/>
                    <a:lstStyle/>
                    <a:p>
                      <a:pPr algn="l" fontAlgn="b"/>
                      <a:r>
                        <a:rPr lang="en-GB" sz="1100" b="0" i="0" u="none" strike="noStrike">
                          <a:solidFill>
                            <a:srgbClr val="000000"/>
                          </a:solidFill>
                          <a:effectLst/>
                          <a:latin typeface="Calibri" panose="020F0502020204030204" pitchFamily="34" charset="0"/>
                        </a:rPr>
                        <a:t>&gt;0.5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extLst>
                  <a:ext uri="{0D108BD9-81ED-4DB2-BD59-A6C34878D82A}">
                    <a16:rowId xmlns:a16="http://schemas.microsoft.com/office/drawing/2014/main" val="1705673603"/>
                  </a:ext>
                </a:extLst>
              </a:tr>
              <a:tr h="190500">
                <a:tc>
                  <a:txBody>
                    <a:bodyPr/>
                    <a:lstStyle/>
                    <a:p>
                      <a:pPr algn="l" fontAlgn="b"/>
                      <a:r>
                        <a:rPr lang="en-GB" sz="1100" b="0" i="0" u="none" strike="noStrike">
                          <a:solidFill>
                            <a:srgbClr val="000000"/>
                          </a:solidFill>
                          <a:effectLst/>
                          <a:latin typeface="Calibri" panose="020F0502020204030204" pitchFamily="34" charset="0"/>
                        </a:rPr>
                        <a:t>&gt;0.1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BACE4"/>
                    </a:solidFill>
                  </a:tcPr>
                </a:tc>
                <a:extLst>
                  <a:ext uri="{0D108BD9-81ED-4DB2-BD59-A6C34878D82A}">
                    <a16:rowId xmlns:a16="http://schemas.microsoft.com/office/drawing/2014/main" val="115882856"/>
                  </a:ext>
                </a:extLst>
              </a:tr>
              <a:tr h="190500">
                <a:tc>
                  <a:txBody>
                    <a:bodyPr/>
                    <a:lstStyle/>
                    <a:p>
                      <a:pPr algn="l" fontAlgn="b"/>
                      <a:r>
                        <a:rPr lang="en-GB" sz="1100" b="0" i="0" u="none" strike="noStrike">
                          <a:solidFill>
                            <a:srgbClr val="000000"/>
                          </a:solidFill>
                          <a:effectLst/>
                          <a:latin typeface="Calibri" panose="020F0502020204030204" pitchFamily="34" charset="0"/>
                        </a:rPr>
                        <a:t>&gt;0.1 above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189247208"/>
                  </a:ext>
                </a:extLst>
              </a:tr>
              <a:tr h="190500">
                <a:tc>
                  <a:txBody>
                    <a:bodyPr/>
                    <a:lstStyle/>
                    <a:p>
                      <a:pPr algn="l" fontAlgn="b"/>
                      <a:r>
                        <a:rPr lang="en-GB" sz="1100" b="0" i="0" u="none" strike="noStrike">
                          <a:solidFill>
                            <a:srgbClr val="000000"/>
                          </a:solidFill>
                          <a:effectLst/>
                          <a:latin typeface="Calibri" panose="020F0502020204030204" pitchFamily="34" charset="0"/>
                        </a:rPr>
                        <a:t>&gt;0.5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4093365785"/>
                  </a:ext>
                </a:extLst>
              </a:tr>
            </a:tbl>
          </a:graphicData>
        </a:graphic>
      </p:graphicFrame>
      <p:graphicFrame>
        <p:nvGraphicFramePr>
          <p:cNvPr id="5" name="Table 4">
            <a:extLst>
              <a:ext uri="{FF2B5EF4-FFF2-40B4-BE49-F238E27FC236}">
                <a16:creationId xmlns:a16="http://schemas.microsoft.com/office/drawing/2014/main" id="{A2C7351B-B54B-4524-A0AF-BE25A9FACCA6}"/>
              </a:ext>
            </a:extLst>
          </p:cNvPr>
          <p:cNvGraphicFramePr>
            <a:graphicFrameLocks noGrp="1"/>
          </p:cNvGraphicFramePr>
          <p:nvPr/>
        </p:nvGraphicFramePr>
        <p:xfrm>
          <a:off x="3453471" y="5863501"/>
          <a:ext cx="3594100" cy="762000"/>
        </p:xfrm>
        <a:graphic>
          <a:graphicData uri="http://schemas.openxmlformats.org/drawingml/2006/table">
            <a:tbl>
              <a:tblPr/>
              <a:tblGrid>
                <a:gridCol w="1155700">
                  <a:extLst>
                    <a:ext uri="{9D8B030D-6E8A-4147-A177-3AD203B41FA5}">
                      <a16:colId xmlns:a16="http://schemas.microsoft.com/office/drawing/2014/main" val="4004747513"/>
                    </a:ext>
                  </a:extLst>
                </a:gridCol>
                <a:gridCol w="609600">
                  <a:extLst>
                    <a:ext uri="{9D8B030D-6E8A-4147-A177-3AD203B41FA5}">
                      <a16:colId xmlns:a16="http://schemas.microsoft.com/office/drawing/2014/main" val="2309834053"/>
                    </a:ext>
                  </a:extLst>
                </a:gridCol>
                <a:gridCol w="609600">
                  <a:extLst>
                    <a:ext uri="{9D8B030D-6E8A-4147-A177-3AD203B41FA5}">
                      <a16:colId xmlns:a16="http://schemas.microsoft.com/office/drawing/2014/main" val="2534608560"/>
                    </a:ext>
                  </a:extLst>
                </a:gridCol>
                <a:gridCol w="609600">
                  <a:extLst>
                    <a:ext uri="{9D8B030D-6E8A-4147-A177-3AD203B41FA5}">
                      <a16:colId xmlns:a16="http://schemas.microsoft.com/office/drawing/2014/main" val="4128907636"/>
                    </a:ext>
                  </a:extLst>
                </a:gridCol>
                <a:gridCol w="609600">
                  <a:extLst>
                    <a:ext uri="{9D8B030D-6E8A-4147-A177-3AD203B41FA5}">
                      <a16:colId xmlns:a16="http://schemas.microsoft.com/office/drawing/2014/main" val="2481983205"/>
                    </a:ext>
                  </a:extLst>
                </a:gridCol>
              </a:tblGrid>
              <a:tr h="190500">
                <a:tc>
                  <a:txBody>
                    <a:bodyPr/>
                    <a:lstStyle/>
                    <a:p>
                      <a:pPr algn="l" fontAlgn="b"/>
                      <a:r>
                        <a:rPr lang="en-GB" sz="1100" b="1" i="0" u="sng" strike="noStrike">
                          <a:solidFill>
                            <a:srgbClr val="000000"/>
                          </a:solidFill>
                          <a:effectLst/>
                          <a:latin typeface="Calibri" panose="020F0502020204030204" pitchFamily="34" charset="0"/>
                        </a:rPr>
                        <a:t>Areas of focus</a:t>
                      </a: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0817443"/>
                  </a:ext>
                </a:extLst>
              </a:tr>
              <a:tr h="190500">
                <a:tc gridSpan="5">
                  <a:txBody>
                    <a:bodyPr/>
                    <a:lstStyle/>
                    <a:p>
                      <a:pPr algn="l" fontAlgn="b"/>
                      <a:r>
                        <a:rPr lang="en-GB" sz="1100" b="0" i="0" u="none" strike="noStrike">
                          <a:solidFill>
                            <a:srgbClr val="000000"/>
                          </a:solidFill>
                          <a:effectLst/>
                          <a:latin typeface="Calibri" panose="020F0502020204030204" pitchFamily="34" charset="0"/>
                        </a:rPr>
                        <a:t>Boys, especially in English in non-selective schools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3064785"/>
                  </a:ext>
                </a:extLst>
              </a:tr>
              <a:tr h="190500">
                <a:tc>
                  <a:txBody>
                    <a:bodyPr/>
                    <a:lstStyle/>
                    <a:p>
                      <a:pPr algn="l" fontAlgn="b"/>
                      <a:r>
                        <a:rPr lang="en-GB" sz="1100" b="0" i="0" u="none" strike="noStrike">
                          <a:solidFill>
                            <a:srgbClr val="000000"/>
                          </a:solidFill>
                          <a:effectLst/>
                          <a:latin typeface="Calibri" panose="020F0502020204030204" pitchFamily="34" charset="0"/>
                        </a:rPr>
                        <a:t>Boys, in EBacc</a:t>
                      </a: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84372364"/>
                  </a:ext>
                </a:extLst>
              </a:tr>
              <a:tr h="190500">
                <a:tc gridSpan="5">
                  <a:txBody>
                    <a:bodyPr/>
                    <a:lstStyle/>
                    <a:p>
                      <a:pPr algn="l" fontAlgn="b"/>
                      <a:r>
                        <a:rPr lang="en-GB" sz="1100" b="0" i="0" u="none" strike="noStrike" dirty="0">
                          <a:solidFill>
                            <a:srgbClr val="000000"/>
                          </a:solidFill>
                          <a:effectLst/>
                          <a:latin typeface="Calibri" panose="020F0502020204030204" pitchFamily="34" charset="0"/>
                        </a:rPr>
                        <a:t>Disadvantaged pupils, especially in non-selective schools </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72856950"/>
                  </a:ext>
                </a:extLst>
              </a:tr>
            </a:tbl>
          </a:graphicData>
        </a:graphic>
      </p:graphicFrame>
      <p:graphicFrame>
        <p:nvGraphicFramePr>
          <p:cNvPr id="6" name="Table 5">
            <a:extLst>
              <a:ext uri="{FF2B5EF4-FFF2-40B4-BE49-F238E27FC236}">
                <a16:creationId xmlns:a16="http://schemas.microsoft.com/office/drawing/2014/main" id="{FCCE64F8-BB68-45EC-B22F-7A2A6324D589}"/>
              </a:ext>
            </a:extLst>
          </p:cNvPr>
          <p:cNvGraphicFramePr>
            <a:graphicFrameLocks noGrp="1"/>
          </p:cNvGraphicFramePr>
          <p:nvPr/>
        </p:nvGraphicFramePr>
        <p:xfrm>
          <a:off x="8920977" y="5325589"/>
          <a:ext cx="3111190" cy="1333500"/>
        </p:xfrm>
        <a:graphic>
          <a:graphicData uri="http://schemas.openxmlformats.org/drawingml/2006/table">
            <a:tbl>
              <a:tblPr/>
              <a:tblGrid>
                <a:gridCol w="1204759">
                  <a:extLst>
                    <a:ext uri="{9D8B030D-6E8A-4147-A177-3AD203B41FA5}">
                      <a16:colId xmlns:a16="http://schemas.microsoft.com/office/drawing/2014/main" val="3666175468"/>
                    </a:ext>
                  </a:extLst>
                </a:gridCol>
                <a:gridCol w="635477">
                  <a:extLst>
                    <a:ext uri="{9D8B030D-6E8A-4147-A177-3AD203B41FA5}">
                      <a16:colId xmlns:a16="http://schemas.microsoft.com/office/drawing/2014/main" val="1261774598"/>
                    </a:ext>
                  </a:extLst>
                </a:gridCol>
                <a:gridCol w="635477">
                  <a:extLst>
                    <a:ext uri="{9D8B030D-6E8A-4147-A177-3AD203B41FA5}">
                      <a16:colId xmlns:a16="http://schemas.microsoft.com/office/drawing/2014/main" val="3841907286"/>
                    </a:ext>
                  </a:extLst>
                </a:gridCol>
                <a:gridCol w="635477">
                  <a:extLst>
                    <a:ext uri="{9D8B030D-6E8A-4147-A177-3AD203B41FA5}">
                      <a16:colId xmlns:a16="http://schemas.microsoft.com/office/drawing/2014/main" val="784482471"/>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2414392503"/>
                  </a:ext>
                </a:extLst>
              </a:tr>
              <a:tr h="190500">
                <a:tc>
                  <a:txBody>
                    <a:bodyPr/>
                    <a:lstStyle/>
                    <a:p>
                      <a:pPr algn="l" fontAlgn="b"/>
                      <a:r>
                        <a:rPr lang="en-GB" sz="1100" b="1" i="0" u="none" strike="noStrike" dirty="0">
                          <a:solidFill>
                            <a:srgbClr val="000000"/>
                          </a:solidFill>
                          <a:effectLst/>
                          <a:latin typeface="Calibri" panose="020F0502020204030204" pitchFamily="34" charset="0"/>
                        </a:rPr>
                        <a:t>Well Above Average</a:t>
                      </a:r>
                    </a:p>
                  </a:txBody>
                  <a:tcPr marL="9525" marR="9525" marT="9525" marB="0" anchor="b">
                    <a:lnL>
                      <a:noFill/>
                    </a:lnL>
                    <a:lnR>
                      <a:noFill/>
                    </a:lnR>
                    <a:lnT>
                      <a:noFill/>
                    </a:lnT>
                    <a:lnB>
                      <a:noFill/>
                    </a:lnB>
                    <a:solidFill>
                      <a:srgbClr val="06AF3D"/>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3034358867"/>
                  </a:ext>
                </a:extLst>
              </a:tr>
              <a:tr h="190500">
                <a:tc>
                  <a:txBody>
                    <a:bodyPr/>
                    <a:lstStyle/>
                    <a:p>
                      <a:pPr algn="l" fontAlgn="b"/>
                      <a:r>
                        <a:rPr lang="en-GB" sz="1100" b="1" i="0" u="none" strike="noStrike" dirty="0">
                          <a:solidFill>
                            <a:srgbClr val="000000"/>
                          </a:solidFill>
                          <a:effectLst/>
                          <a:latin typeface="Calibri" panose="020F0502020204030204" pitchFamily="34" charset="0"/>
                        </a:rPr>
                        <a:t>Above Average</a:t>
                      </a:r>
                    </a:p>
                  </a:txBody>
                  <a:tcPr marL="9525" marR="9525" marT="9525" marB="0" anchor="b">
                    <a:lnL>
                      <a:noFill/>
                    </a:lnL>
                    <a:lnR>
                      <a:noFill/>
                    </a:lnR>
                    <a:lnT>
                      <a:noFill/>
                    </a:lnT>
                    <a:lnB>
                      <a:noFill/>
                    </a:lnB>
                    <a:solidFill>
                      <a:srgbClr val="548235"/>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290657703"/>
                  </a:ext>
                </a:extLst>
              </a:tr>
              <a:tr h="190500">
                <a:tc>
                  <a:txBody>
                    <a:bodyPr/>
                    <a:lstStyle/>
                    <a:p>
                      <a:pPr algn="l" fontAlgn="b"/>
                      <a:r>
                        <a:rPr lang="en-GB" sz="1100" b="1" i="0" u="none" strike="noStrike" dirty="0">
                          <a:solidFill>
                            <a:srgbClr val="000000"/>
                          </a:solidFill>
                          <a:effectLst/>
                          <a:latin typeface="Calibri" panose="020F0502020204030204" pitchFamily="34" charset="0"/>
                        </a:rPr>
                        <a:t>Average</a:t>
                      </a:r>
                    </a:p>
                  </a:txBody>
                  <a:tcPr marL="9525" marR="9525" marT="9525" marB="0" anchor="b">
                    <a:lnL>
                      <a:noFill/>
                    </a:lnL>
                    <a:lnR>
                      <a:noFill/>
                    </a:lnR>
                    <a:lnT>
                      <a:noFill/>
                    </a:lnT>
                    <a:lnB>
                      <a:noFill/>
                    </a:lnB>
                    <a:solidFill>
                      <a:srgbClr val="FFC000"/>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extLst>
                  <a:ext uri="{0D108BD9-81ED-4DB2-BD59-A6C34878D82A}">
                    <a16:rowId xmlns:a16="http://schemas.microsoft.com/office/drawing/2014/main" val="470159066"/>
                  </a:ext>
                </a:extLst>
              </a:tr>
              <a:tr h="190500">
                <a:tc>
                  <a:txBody>
                    <a:bodyPr/>
                    <a:lstStyle/>
                    <a:p>
                      <a:pPr algn="l" fontAlgn="b"/>
                      <a:r>
                        <a:rPr lang="en-GB" sz="1100" b="1" i="0" u="none" strike="noStrike" dirty="0">
                          <a:solidFill>
                            <a:srgbClr val="000000"/>
                          </a:solidFill>
                          <a:effectLst/>
                          <a:latin typeface="Calibri" panose="020F0502020204030204" pitchFamily="34" charset="0"/>
                        </a:rPr>
                        <a:t>Below Average</a:t>
                      </a:r>
                    </a:p>
                  </a:txBody>
                  <a:tcPr marL="9525" marR="9525" marT="9525" marB="0" anchor="b">
                    <a:lnL>
                      <a:noFill/>
                    </a:lnL>
                    <a:lnR>
                      <a:noFill/>
                    </a:lnR>
                    <a:lnT>
                      <a:noFill/>
                    </a:lnT>
                    <a:lnB>
                      <a:noFill/>
                    </a:lnB>
                    <a:solidFill>
                      <a:srgbClr val="ED7D31"/>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817209021"/>
                  </a:ext>
                </a:extLst>
              </a:tr>
              <a:tr h="190500">
                <a:tc>
                  <a:txBody>
                    <a:bodyPr/>
                    <a:lstStyle/>
                    <a:p>
                      <a:pPr algn="l" fontAlgn="b"/>
                      <a:r>
                        <a:rPr lang="en-GB" sz="1100" b="1" i="0" u="none" strike="noStrike" dirty="0">
                          <a:solidFill>
                            <a:srgbClr val="000000"/>
                          </a:solidFill>
                          <a:effectLst/>
                          <a:latin typeface="Calibri" panose="020F0502020204030204" pitchFamily="34" charset="0"/>
                        </a:rPr>
                        <a:t>Well Below Average</a:t>
                      </a:r>
                    </a:p>
                  </a:txBody>
                  <a:tcPr marL="9525" marR="9525" marT="9525" marB="0" anchor="b">
                    <a:lnL>
                      <a:noFill/>
                    </a:lnL>
                    <a:lnR>
                      <a:noFill/>
                    </a:lnR>
                    <a:lnT>
                      <a:noFill/>
                    </a:lnT>
                    <a:lnB>
                      <a:noFill/>
                    </a:lnB>
                    <a:solidFill>
                      <a:srgbClr val="FF0000"/>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759264644"/>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3692395414"/>
                  </a:ext>
                </a:extLst>
              </a:tr>
            </a:tbl>
          </a:graphicData>
        </a:graphic>
      </p:graphicFrame>
    </p:spTree>
    <p:extLst>
      <p:ext uri="{BB962C8B-B14F-4D97-AF65-F5344CB8AC3E}">
        <p14:creationId xmlns:p14="http://schemas.microsoft.com/office/powerpoint/2010/main" val="2740371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2A0DA08-30C5-4138-BAAB-1A307609180B}"/>
              </a:ext>
            </a:extLst>
          </p:cNvPr>
          <p:cNvGraphicFramePr>
            <a:graphicFrameLocks noGrp="1"/>
          </p:cNvGraphicFramePr>
          <p:nvPr/>
        </p:nvGraphicFramePr>
        <p:xfrm>
          <a:off x="116082" y="141791"/>
          <a:ext cx="11904936" cy="4971098"/>
        </p:xfrm>
        <a:graphic>
          <a:graphicData uri="http://schemas.openxmlformats.org/drawingml/2006/table">
            <a:tbl>
              <a:tblPr/>
              <a:tblGrid>
                <a:gridCol w="1261176">
                  <a:extLst>
                    <a:ext uri="{9D8B030D-6E8A-4147-A177-3AD203B41FA5}">
                      <a16:colId xmlns:a16="http://schemas.microsoft.com/office/drawing/2014/main" val="3124469816"/>
                    </a:ext>
                  </a:extLst>
                </a:gridCol>
                <a:gridCol w="665235">
                  <a:extLst>
                    <a:ext uri="{9D8B030D-6E8A-4147-A177-3AD203B41FA5}">
                      <a16:colId xmlns:a16="http://schemas.microsoft.com/office/drawing/2014/main" val="43291393"/>
                    </a:ext>
                  </a:extLst>
                </a:gridCol>
                <a:gridCol w="665235">
                  <a:extLst>
                    <a:ext uri="{9D8B030D-6E8A-4147-A177-3AD203B41FA5}">
                      <a16:colId xmlns:a16="http://schemas.microsoft.com/office/drawing/2014/main" val="3972858045"/>
                    </a:ext>
                  </a:extLst>
                </a:gridCol>
                <a:gridCol w="665235">
                  <a:extLst>
                    <a:ext uri="{9D8B030D-6E8A-4147-A177-3AD203B41FA5}">
                      <a16:colId xmlns:a16="http://schemas.microsoft.com/office/drawing/2014/main" val="1251682747"/>
                    </a:ext>
                  </a:extLst>
                </a:gridCol>
                <a:gridCol w="665235">
                  <a:extLst>
                    <a:ext uri="{9D8B030D-6E8A-4147-A177-3AD203B41FA5}">
                      <a16:colId xmlns:a16="http://schemas.microsoft.com/office/drawing/2014/main" val="692166793"/>
                    </a:ext>
                  </a:extLst>
                </a:gridCol>
                <a:gridCol w="665235">
                  <a:extLst>
                    <a:ext uri="{9D8B030D-6E8A-4147-A177-3AD203B41FA5}">
                      <a16:colId xmlns:a16="http://schemas.microsoft.com/office/drawing/2014/main" val="1323478555"/>
                    </a:ext>
                  </a:extLst>
                </a:gridCol>
                <a:gridCol w="665235">
                  <a:extLst>
                    <a:ext uri="{9D8B030D-6E8A-4147-A177-3AD203B41FA5}">
                      <a16:colId xmlns:a16="http://schemas.microsoft.com/office/drawing/2014/main" val="741277003"/>
                    </a:ext>
                  </a:extLst>
                </a:gridCol>
                <a:gridCol w="665235">
                  <a:extLst>
                    <a:ext uri="{9D8B030D-6E8A-4147-A177-3AD203B41FA5}">
                      <a16:colId xmlns:a16="http://schemas.microsoft.com/office/drawing/2014/main" val="3795358747"/>
                    </a:ext>
                  </a:extLst>
                </a:gridCol>
                <a:gridCol w="665235">
                  <a:extLst>
                    <a:ext uri="{9D8B030D-6E8A-4147-A177-3AD203B41FA5}">
                      <a16:colId xmlns:a16="http://schemas.microsoft.com/office/drawing/2014/main" val="1994356683"/>
                    </a:ext>
                  </a:extLst>
                </a:gridCol>
                <a:gridCol w="665235">
                  <a:extLst>
                    <a:ext uri="{9D8B030D-6E8A-4147-A177-3AD203B41FA5}">
                      <a16:colId xmlns:a16="http://schemas.microsoft.com/office/drawing/2014/main" val="4235722351"/>
                    </a:ext>
                  </a:extLst>
                </a:gridCol>
                <a:gridCol w="665235">
                  <a:extLst>
                    <a:ext uri="{9D8B030D-6E8A-4147-A177-3AD203B41FA5}">
                      <a16:colId xmlns:a16="http://schemas.microsoft.com/office/drawing/2014/main" val="1693589638"/>
                    </a:ext>
                  </a:extLst>
                </a:gridCol>
                <a:gridCol w="665235">
                  <a:extLst>
                    <a:ext uri="{9D8B030D-6E8A-4147-A177-3AD203B41FA5}">
                      <a16:colId xmlns:a16="http://schemas.microsoft.com/office/drawing/2014/main" val="3151087118"/>
                    </a:ext>
                  </a:extLst>
                </a:gridCol>
                <a:gridCol w="665235">
                  <a:extLst>
                    <a:ext uri="{9D8B030D-6E8A-4147-A177-3AD203B41FA5}">
                      <a16:colId xmlns:a16="http://schemas.microsoft.com/office/drawing/2014/main" val="715180697"/>
                    </a:ext>
                  </a:extLst>
                </a:gridCol>
                <a:gridCol w="665235">
                  <a:extLst>
                    <a:ext uri="{9D8B030D-6E8A-4147-A177-3AD203B41FA5}">
                      <a16:colId xmlns:a16="http://schemas.microsoft.com/office/drawing/2014/main" val="2867486191"/>
                    </a:ext>
                  </a:extLst>
                </a:gridCol>
                <a:gridCol w="665235">
                  <a:extLst>
                    <a:ext uri="{9D8B030D-6E8A-4147-A177-3AD203B41FA5}">
                      <a16:colId xmlns:a16="http://schemas.microsoft.com/office/drawing/2014/main" val="1710366274"/>
                    </a:ext>
                  </a:extLst>
                </a:gridCol>
                <a:gridCol w="665235">
                  <a:extLst>
                    <a:ext uri="{9D8B030D-6E8A-4147-A177-3AD203B41FA5}">
                      <a16:colId xmlns:a16="http://schemas.microsoft.com/office/drawing/2014/main" val="2367338792"/>
                    </a:ext>
                  </a:extLst>
                </a:gridCol>
                <a:gridCol w="665235">
                  <a:extLst>
                    <a:ext uri="{9D8B030D-6E8A-4147-A177-3AD203B41FA5}">
                      <a16:colId xmlns:a16="http://schemas.microsoft.com/office/drawing/2014/main" val="3922151574"/>
                    </a:ext>
                  </a:extLst>
                </a:gridCol>
              </a:tblGrid>
              <a:tr h="403355">
                <a:tc gridSpan="5">
                  <a:txBody>
                    <a:bodyPr/>
                    <a:lstStyle/>
                    <a:p>
                      <a:pPr algn="l" fontAlgn="ctr"/>
                      <a:r>
                        <a:rPr lang="en-GB" sz="2200" b="1" i="0" u="none" strike="noStrike">
                          <a:solidFill>
                            <a:srgbClr val="000000"/>
                          </a:solidFill>
                          <a:effectLst/>
                          <a:latin typeface="Calibri" panose="020F0502020204030204" pitchFamily="34" charset="0"/>
                        </a:rPr>
                        <a:t>North Kent (21 schools) </a:t>
                      </a:r>
                    </a:p>
                  </a:txBody>
                  <a:tcPr marL="8651" marR="8651" marT="8651"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gridSpan="2">
                  <a:txBody>
                    <a:bodyPr/>
                    <a:lstStyle/>
                    <a:p>
                      <a:pPr algn="l" fontAlgn="ctr"/>
                      <a:r>
                        <a:rPr lang="en-GB" sz="2200" b="1" i="0" u="none" strike="noStrike">
                          <a:solidFill>
                            <a:srgbClr val="000000"/>
                          </a:solidFill>
                          <a:effectLst/>
                          <a:latin typeface="Calibri" panose="020F0502020204030204" pitchFamily="34" charset="0"/>
                        </a:rPr>
                        <a:t>Average</a:t>
                      </a:r>
                    </a:p>
                  </a:txBody>
                  <a:tcPr marL="8651" marR="8651" marT="8651" marB="0" anchor="ctr">
                    <a:lnL>
                      <a:noFill/>
                    </a:lnL>
                    <a:lnR>
                      <a:noFill/>
                    </a:lnR>
                    <a:lnT>
                      <a:noFill/>
                    </a:lnT>
                    <a:lnB>
                      <a:noFill/>
                    </a:lnB>
                    <a:solidFill>
                      <a:srgbClr val="FFC000"/>
                    </a:solidFill>
                  </a:tcPr>
                </a:tc>
                <a:tc hMerge="1">
                  <a:txBody>
                    <a:bodyPr/>
                    <a:lstStyle/>
                    <a:p>
                      <a:endParaRPr lang="en-GB"/>
                    </a:p>
                  </a:txBody>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FFC000"/>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FFC000"/>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FFC000"/>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FFC000"/>
                    </a:solidFill>
                  </a:tcPr>
                </a:tc>
                <a:extLst>
                  <a:ext uri="{0D108BD9-81ED-4DB2-BD59-A6C34878D82A}">
                    <a16:rowId xmlns:a16="http://schemas.microsoft.com/office/drawing/2014/main" val="1597267068"/>
                  </a:ext>
                </a:extLst>
              </a:tr>
              <a:tr h="146230">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76460048"/>
                  </a:ext>
                </a:extLst>
              </a:tr>
              <a:tr h="405818">
                <a:tc gridSpan="17">
                  <a:txBody>
                    <a:bodyPr/>
                    <a:lstStyle/>
                    <a:p>
                      <a:pPr algn="ctr" fontAlgn="ctr"/>
                      <a:r>
                        <a:rPr lang="en-GB" sz="1200" b="0" i="0" u="none" strike="noStrike" dirty="0">
                          <a:solidFill>
                            <a:srgbClr val="000000"/>
                          </a:solidFill>
                          <a:effectLst/>
                          <a:latin typeface="Calibri" panose="020F0502020204030204" pitchFamily="34" charset="0"/>
                        </a:rPr>
                        <a:t>Progress 8 (unvalidated) by pupil group</a:t>
                      </a:r>
                    </a:p>
                  </a:txBody>
                  <a:tcPr marL="8651" marR="8651" marT="8651" marB="0" anchor="ctr">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0711227"/>
                  </a:ext>
                </a:extLst>
              </a:tr>
              <a:tr h="405818">
                <a:tc>
                  <a:txBody>
                    <a:bodyPr/>
                    <a:lstStyle/>
                    <a:p>
                      <a:pPr algn="l" fontAlgn="ctr"/>
                      <a:r>
                        <a:rPr lang="en-GB" sz="1200" b="0" i="0" u="none" strike="noStrike">
                          <a:solidFill>
                            <a:srgbClr val="000000"/>
                          </a:solidFill>
                          <a:effectLst/>
                          <a:latin typeface="Calibri" panose="020F0502020204030204" pitchFamily="34" charset="0"/>
                        </a:rPr>
                        <a:t>Breakdown</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Cohort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3">
                  <a:txBody>
                    <a:bodyPr/>
                    <a:lstStyle/>
                    <a:p>
                      <a:pPr algn="ctr" fontAlgn="ctr"/>
                      <a:r>
                        <a:rPr lang="en-GB" sz="1200" b="0" i="0" u="none" strike="noStrike">
                          <a:solidFill>
                            <a:srgbClr val="000000"/>
                          </a:solidFill>
                          <a:effectLst/>
                          <a:latin typeface="Calibri" panose="020F0502020204030204" pitchFamily="34" charset="0"/>
                        </a:rPr>
                        <a:t>P8 unadjusted</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English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Maths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EBacc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Open element</a:t>
                      </a:r>
                    </a:p>
                  </a:txBody>
                  <a:tcPr marL="8651" marR="8651" marT="8651" marB="0" anchor="ctr">
                    <a:lnL w="6350" cap="flat" cmpd="sng" algn="ctr">
                      <a:solidFill>
                        <a:srgbClr val="00000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0505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5633618"/>
                  </a:ext>
                </a:extLst>
              </a:tr>
              <a:tr h="405818">
                <a:tc>
                  <a:txBody>
                    <a:bodyPr/>
                    <a:lstStyle/>
                    <a:p>
                      <a:pPr algn="l" fontAlgn="ctr"/>
                      <a:r>
                        <a:rPr lang="en-GB" sz="1200" b="0" i="0" u="none" strike="noStrike">
                          <a:solidFill>
                            <a:srgbClr val="000000"/>
                          </a:solidFill>
                          <a:effectLst/>
                          <a:latin typeface="Calibri" panose="020F0502020204030204" pitchFamily="34" charset="0"/>
                        </a:rPr>
                        <a:t> </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4084573407"/>
                  </a:ext>
                </a:extLst>
              </a:tr>
              <a:tr h="405818">
                <a:tc>
                  <a:txBody>
                    <a:bodyPr/>
                    <a:lstStyle/>
                    <a:p>
                      <a:pPr algn="l" fontAlgn="ctr"/>
                      <a:r>
                        <a:rPr lang="en-GB" sz="1200" b="0" i="0" u="none" strike="noStrike" dirty="0">
                          <a:solidFill>
                            <a:srgbClr val="000000"/>
                          </a:solidFill>
                          <a:effectLst/>
                          <a:latin typeface="Calibri" panose="020F0502020204030204" pitchFamily="34" charset="0"/>
                        </a:rPr>
                        <a:t>All pupils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2807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290529"/>
                  </a:ext>
                </a:extLst>
              </a:tr>
              <a:tr h="405818">
                <a:tc>
                  <a:txBody>
                    <a:bodyPr/>
                    <a:lstStyle/>
                    <a:p>
                      <a:pPr algn="l" fontAlgn="ctr"/>
                      <a:r>
                        <a:rPr lang="en-GB" sz="1200" b="0" i="0" u="none" strike="noStrike">
                          <a:solidFill>
                            <a:srgbClr val="000000"/>
                          </a:solidFill>
                          <a:effectLst/>
                          <a:latin typeface="Calibri" panose="020F0502020204030204" pitchFamily="34" charset="0"/>
                        </a:rPr>
                        <a:t>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1408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-0.44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-0.41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528987"/>
                  </a:ext>
                </a:extLst>
              </a:tr>
              <a:tr h="405818">
                <a:tc>
                  <a:txBody>
                    <a:bodyPr/>
                    <a:lstStyle/>
                    <a:p>
                      <a:pPr algn="l" fontAlgn="ctr"/>
                      <a:r>
                        <a:rPr lang="en-GB" sz="1200" b="0" i="0" u="none" strike="noStrike">
                          <a:solidFill>
                            <a:srgbClr val="000000"/>
                          </a:solidFill>
                          <a:effectLst/>
                          <a:latin typeface="Calibri" panose="020F0502020204030204" pitchFamily="34" charset="0"/>
                        </a:rPr>
                        <a:t>Female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1399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0.23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908147"/>
                  </a:ext>
                </a:extLst>
              </a:tr>
              <a:tr h="348512">
                <a:tc>
                  <a:txBody>
                    <a:bodyPr/>
                    <a:lstStyle/>
                    <a:p>
                      <a:pPr algn="l" fontAlgn="ctr"/>
                      <a:r>
                        <a:rPr lang="en-GB" sz="1200" b="0" i="0" u="none" strike="noStrike">
                          <a:solidFill>
                            <a:srgbClr val="000000"/>
                          </a:solidFill>
                          <a:effectLst/>
                          <a:latin typeface="Calibri" panose="020F0502020204030204" pitchFamily="34" charset="0"/>
                        </a:rPr>
                        <a:t>Disadvantaged</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611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dirty="0">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063203"/>
                  </a:ext>
                </a:extLst>
              </a:tr>
              <a:tr h="405818">
                <a:tc>
                  <a:txBody>
                    <a:bodyPr/>
                    <a:lstStyle/>
                    <a:p>
                      <a:pPr algn="l" fontAlgn="ctr"/>
                      <a:r>
                        <a:rPr lang="en-GB" sz="1200" b="0" i="0" u="none" strike="noStrike">
                          <a:solidFill>
                            <a:srgbClr val="000000"/>
                          </a:solidFill>
                          <a:effectLst/>
                          <a:latin typeface="Calibri" panose="020F0502020204030204" pitchFamily="34" charset="0"/>
                        </a:rPr>
                        <a:t>Other</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2196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2749704"/>
                  </a:ext>
                </a:extLst>
              </a:tr>
              <a:tr h="405818">
                <a:tc>
                  <a:txBody>
                    <a:bodyPr/>
                    <a:lstStyle/>
                    <a:p>
                      <a:pPr algn="l" fontAlgn="ctr"/>
                      <a:r>
                        <a:rPr lang="en-GB" sz="1200" b="0" i="0" u="none" strike="noStrike">
                          <a:solidFill>
                            <a:srgbClr val="000000"/>
                          </a:solidFill>
                          <a:effectLst/>
                          <a:latin typeface="Calibri" panose="020F0502020204030204" pitchFamily="34" charset="0"/>
                        </a:rPr>
                        <a:t>Low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368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7697890"/>
                  </a:ext>
                </a:extLst>
              </a:tr>
              <a:tr h="405818">
                <a:tc>
                  <a:txBody>
                    <a:bodyPr/>
                    <a:lstStyle/>
                    <a:p>
                      <a:pPr algn="l" fontAlgn="ctr"/>
                      <a:r>
                        <a:rPr lang="en-GB" sz="1200" b="0" i="0" u="none" strike="noStrike">
                          <a:solidFill>
                            <a:srgbClr val="000000"/>
                          </a:solidFill>
                          <a:effectLst/>
                          <a:latin typeface="Calibri" panose="020F0502020204030204" pitchFamily="34" charset="0"/>
                        </a:rPr>
                        <a:t>Middle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1157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759587"/>
                  </a:ext>
                </a:extLst>
              </a:tr>
              <a:tr h="405818">
                <a:tc>
                  <a:txBody>
                    <a:bodyPr/>
                    <a:lstStyle/>
                    <a:p>
                      <a:pPr algn="l" fontAlgn="ctr"/>
                      <a:r>
                        <a:rPr lang="en-GB" sz="1200" b="0" i="0" u="none" strike="noStrike">
                          <a:solidFill>
                            <a:srgbClr val="000000"/>
                          </a:solidFill>
                          <a:effectLst/>
                          <a:latin typeface="Calibri" panose="020F0502020204030204" pitchFamily="34" charset="0"/>
                        </a:rPr>
                        <a:t>High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1282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656930"/>
                  </a:ext>
                </a:extLst>
              </a:tr>
            </a:tbl>
          </a:graphicData>
        </a:graphic>
      </p:graphicFrame>
      <p:sp>
        <p:nvSpPr>
          <p:cNvPr id="3" name="Rectangle 2">
            <a:extLst>
              <a:ext uri="{FF2B5EF4-FFF2-40B4-BE49-F238E27FC236}">
                <a16:creationId xmlns:a16="http://schemas.microsoft.com/office/drawing/2014/main" id="{31E790F6-9A63-4D55-9F67-FBB1ECEDFB33}"/>
              </a:ext>
            </a:extLst>
          </p:cNvPr>
          <p:cNvSpPr/>
          <p:nvPr/>
        </p:nvSpPr>
        <p:spPr>
          <a:xfrm>
            <a:off x="116081" y="5291474"/>
            <a:ext cx="68868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Average IMD score for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19.87</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Rank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3/4 (3rd most deprived)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 Disadvantaged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4" name="Table 3">
            <a:extLst>
              <a:ext uri="{FF2B5EF4-FFF2-40B4-BE49-F238E27FC236}">
                <a16:creationId xmlns:a16="http://schemas.microsoft.com/office/drawing/2014/main" id="{98728C45-3541-4257-9A22-E9C2FB029AF7}"/>
              </a:ext>
            </a:extLst>
          </p:cNvPr>
          <p:cNvGraphicFramePr>
            <a:graphicFrameLocks noGrp="1"/>
          </p:cNvGraphicFramePr>
          <p:nvPr/>
        </p:nvGraphicFramePr>
        <p:xfrm>
          <a:off x="116080" y="5735742"/>
          <a:ext cx="1824231" cy="762000"/>
        </p:xfrm>
        <a:graphic>
          <a:graphicData uri="http://schemas.openxmlformats.org/drawingml/2006/table">
            <a:tbl>
              <a:tblPr/>
              <a:tblGrid>
                <a:gridCol w="1194281">
                  <a:extLst>
                    <a:ext uri="{9D8B030D-6E8A-4147-A177-3AD203B41FA5}">
                      <a16:colId xmlns:a16="http://schemas.microsoft.com/office/drawing/2014/main" val="3649721929"/>
                    </a:ext>
                  </a:extLst>
                </a:gridCol>
                <a:gridCol w="629950">
                  <a:extLst>
                    <a:ext uri="{9D8B030D-6E8A-4147-A177-3AD203B41FA5}">
                      <a16:colId xmlns:a16="http://schemas.microsoft.com/office/drawing/2014/main" val="2197446693"/>
                    </a:ext>
                  </a:extLst>
                </a:gridCol>
              </a:tblGrid>
              <a:tr h="190500">
                <a:tc>
                  <a:txBody>
                    <a:bodyPr/>
                    <a:lstStyle/>
                    <a:p>
                      <a:pPr algn="l" fontAlgn="b"/>
                      <a:r>
                        <a:rPr lang="en-GB" sz="1100" b="0" i="0" u="none" strike="noStrike">
                          <a:solidFill>
                            <a:srgbClr val="000000"/>
                          </a:solidFill>
                          <a:effectLst/>
                          <a:latin typeface="Calibri" panose="020F0502020204030204" pitchFamily="34" charset="0"/>
                        </a:rPr>
                        <a:t>&gt;0.5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extLst>
                  <a:ext uri="{0D108BD9-81ED-4DB2-BD59-A6C34878D82A}">
                    <a16:rowId xmlns:a16="http://schemas.microsoft.com/office/drawing/2014/main" val="2837858642"/>
                  </a:ext>
                </a:extLst>
              </a:tr>
              <a:tr h="190500">
                <a:tc>
                  <a:txBody>
                    <a:bodyPr/>
                    <a:lstStyle/>
                    <a:p>
                      <a:pPr algn="l" fontAlgn="b"/>
                      <a:r>
                        <a:rPr lang="en-GB" sz="1100" b="0" i="0" u="none" strike="noStrike" dirty="0">
                          <a:solidFill>
                            <a:srgbClr val="000000"/>
                          </a:solidFill>
                          <a:effectLst/>
                          <a:latin typeface="Calibri" panose="020F0502020204030204" pitchFamily="34" charset="0"/>
                        </a:rPr>
                        <a:t>&gt;0.1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BACE4"/>
                    </a:solidFill>
                  </a:tcPr>
                </a:tc>
                <a:extLst>
                  <a:ext uri="{0D108BD9-81ED-4DB2-BD59-A6C34878D82A}">
                    <a16:rowId xmlns:a16="http://schemas.microsoft.com/office/drawing/2014/main" val="3341216247"/>
                  </a:ext>
                </a:extLst>
              </a:tr>
              <a:tr h="190500">
                <a:tc>
                  <a:txBody>
                    <a:bodyPr/>
                    <a:lstStyle/>
                    <a:p>
                      <a:pPr algn="l" fontAlgn="b"/>
                      <a:r>
                        <a:rPr lang="en-GB" sz="1100" b="0" i="0" u="none" strike="noStrike" dirty="0">
                          <a:solidFill>
                            <a:srgbClr val="000000"/>
                          </a:solidFill>
                          <a:effectLst/>
                          <a:latin typeface="Calibri" panose="020F0502020204030204" pitchFamily="34" charset="0"/>
                        </a:rPr>
                        <a:t>&gt;0.1 above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343707248"/>
                  </a:ext>
                </a:extLst>
              </a:tr>
              <a:tr h="190500">
                <a:tc>
                  <a:txBody>
                    <a:bodyPr/>
                    <a:lstStyle/>
                    <a:p>
                      <a:pPr algn="l" fontAlgn="b"/>
                      <a:r>
                        <a:rPr lang="en-GB" sz="1100" b="0" i="0" u="none" strike="noStrike" dirty="0">
                          <a:solidFill>
                            <a:srgbClr val="000000"/>
                          </a:solidFill>
                          <a:effectLst/>
                          <a:latin typeface="Calibri" panose="020F0502020204030204" pitchFamily="34" charset="0"/>
                        </a:rPr>
                        <a:t>&gt;0.5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2056361280"/>
                  </a:ext>
                </a:extLst>
              </a:tr>
            </a:tbl>
          </a:graphicData>
        </a:graphic>
      </p:graphicFrame>
      <p:graphicFrame>
        <p:nvGraphicFramePr>
          <p:cNvPr id="6" name="Table 5">
            <a:extLst>
              <a:ext uri="{FF2B5EF4-FFF2-40B4-BE49-F238E27FC236}">
                <a16:creationId xmlns:a16="http://schemas.microsoft.com/office/drawing/2014/main" id="{BF60A325-64E9-439F-A676-47068EBF6223}"/>
              </a:ext>
            </a:extLst>
          </p:cNvPr>
          <p:cNvGraphicFramePr>
            <a:graphicFrameLocks noGrp="1"/>
          </p:cNvGraphicFramePr>
          <p:nvPr/>
        </p:nvGraphicFramePr>
        <p:xfrm>
          <a:off x="2979389" y="5768688"/>
          <a:ext cx="4203700" cy="762000"/>
        </p:xfrm>
        <a:graphic>
          <a:graphicData uri="http://schemas.openxmlformats.org/drawingml/2006/table">
            <a:tbl>
              <a:tblPr/>
              <a:tblGrid>
                <a:gridCol w="1155700">
                  <a:extLst>
                    <a:ext uri="{9D8B030D-6E8A-4147-A177-3AD203B41FA5}">
                      <a16:colId xmlns:a16="http://schemas.microsoft.com/office/drawing/2014/main" val="4081789390"/>
                    </a:ext>
                  </a:extLst>
                </a:gridCol>
                <a:gridCol w="609600">
                  <a:extLst>
                    <a:ext uri="{9D8B030D-6E8A-4147-A177-3AD203B41FA5}">
                      <a16:colId xmlns:a16="http://schemas.microsoft.com/office/drawing/2014/main" val="2063299976"/>
                    </a:ext>
                  </a:extLst>
                </a:gridCol>
                <a:gridCol w="609600">
                  <a:extLst>
                    <a:ext uri="{9D8B030D-6E8A-4147-A177-3AD203B41FA5}">
                      <a16:colId xmlns:a16="http://schemas.microsoft.com/office/drawing/2014/main" val="1007926453"/>
                    </a:ext>
                  </a:extLst>
                </a:gridCol>
                <a:gridCol w="609600">
                  <a:extLst>
                    <a:ext uri="{9D8B030D-6E8A-4147-A177-3AD203B41FA5}">
                      <a16:colId xmlns:a16="http://schemas.microsoft.com/office/drawing/2014/main" val="528156763"/>
                    </a:ext>
                  </a:extLst>
                </a:gridCol>
                <a:gridCol w="609600">
                  <a:extLst>
                    <a:ext uri="{9D8B030D-6E8A-4147-A177-3AD203B41FA5}">
                      <a16:colId xmlns:a16="http://schemas.microsoft.com/office/drawing/2014/main" val="902858659"/>
                    </a:ext>
                  </a:extLst>
                </a:gridCol>
                <a:gridCol w="609600">
                  <a:extLst>
                    <a:ext uri="{9D8B030D-6E8A-4147-A177-3AD203B41FA5}">
                      <a16:colId xmlns:a16="http://schemas.microsoft.com/office/drawing/2014/main" val="2218605104"/>
                    </a:ext>
                  </a:extLst>
                </a:gridCol>
              </a:tblGrid>
              <a:tr h="190500">
                <a:tc>
                  <a:txBody>
                    <a:bodyPr/>
                    <a:lstStyle/>
                    <a:p>
                      <a:pPr algn="l" fontAlgn="b"/>
                      <a:r>
                        <a:rPr lang="en-GB" sz="1100" b="1" i="0" u="sng" strike="noStrike">
                          <a:solidFill>
                            <a:srgbClr val="000000"/>
                          </a:solidFill>
                          <a:effectLst/>
                          <a:latin typeface="Calibri" panose="020F0502020204030204" pitchFamily="34" charset="0"/>
                        </a:rPr>
                        <a:t>Areas of focus</a:t>
                      </a: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19128399"/>
                  </a:ext>
                </a:extLst>
              </a:tr>
              <a:tr h="190500">
                <a:tc gridSpan="2">
                  <a:txBody>
                    <a:bodyPr/>
                    <a:lstStyle/>
                    <a:p>
                      <a:pPr algn="l" fontAlgn="b"/>
                      <a:r>
                        <a:rPr lang="en-GB" sz="1100" b="0" i="0" u="none" strike="noStrike">
                          <a:solidFill>
                            <a:srgbClr val="000000"/>
                          </a:solidFill>
                          <a:effectLst/>
                          <a:latin typeface="Calibri" panose="020F0502020204030204" pitchFamily="34" charset="0"/>
                        </a:rPr>
                        <a:t>Boys, especially in English</a:t>
                      </a:r>
                    </a:p>
                  </a:txBody>
                  <a:tcPr marL="9525" marR="9525" marT="9525" marB="0" anchor="b">
                    <a:lnL>
                      <a:noFill/>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80883429"/>
                  </a:ext>
                </a:extLst>
              </a:tr>
              <a:tr h="190500">
                <a:tc gridSpan="6">
                  <a:txBody>
                    <a:bodyPr/>
                    <a:lstStyle/>
                    <a:p>
                      <a:pPr algn="l" fontAlgn="b"/>
                      <a:r>
                        <a:rPr lang="en-GB" sz="1100" b="0" i="0" u="none" strike="noStrike">
                          <a:solidFill>
                            <a:srgbClr val="000000"/>
                          </a:solidFill>
                          <a:effectLst/>
                          <a:latin typeface="Calibri" panose="020F0502020204030204" pitchFamily="34" charset="0"/>
                        </a:rPr>
                        <a:t>Disadvantaged pupils, especially those in non-selective schools </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7125977"/>
                  </a:ext>
                </a:extLst>
              </a:tr>
              <a:tr h="190500">
                <a:tc gridSpan="3">
                  <a:txBody>
                    <a:bodyPr/>
                    <a:lstStyle/>
                    <a:p>
                      <a:pPr algn="l" fontAlgn="b"/>
                      <a:r>
                        <a:rPr lang="en-GB" sz="1100" b="0" i="0" u="none" strike="noStrike">
                          <a:solidFill>
                            <a:srgbClr val="000000"/>
                          </a:solidFill>
                          <a:effectLst/>
                          <a:latin typeface="Calibri" panose="020F0502020204030204" pitchFamily="34" charset="0"/>
                        </a:rPr>
                        <a:t>Humanities in non-selective schools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30567783"/>
                  </a:ext>
                </a:extLst>
              </a:tr>
            </a:tbl>
          </a:graphicData>
        </a:graphic>
      </p:graphicFrame>
      <p:graphicFrame>
        <p:nvGraphicFramePr>
          <p:cNvPr id="7" name="Table 6">
            <a:extLst>
              <a:ext uri="{FF2B5EF4-FFF2-40B4-BE49-F238E27FC236}">
                <a16:creationId xmlns:a16="http://schemas.microsoft.com/office/drawing/2014/main" id="{3B690F7C-C8CE-4758-9823-AEED71A3D0EF}"/>
              </a:ext>
            </a:extLst>
          </p:cNvPr>
          <p:cNvGraphicFramePr>
            <a:graphicFrameLocks noGrp="1"/>
          </p:cNvGraphicFramePr>
          <p:nvPr/>
        </p:nvGraphicFramePr>
        <p:xfrm>
          <a:off x="8909825" y="5291474"/>
          <a:ext cx="3111194" cy="1333500"/>
        </p:xfrm>
        <a:graphic>
          <a:graphicData uri="http://schemas.openxmlformats.org/drawingml/2006/table">
            <a:tbl>
              <a:tblPr/>
              <a:tblGrid>
                <a:gridCol w="1204760">
                  <a:extLst>
                    <a:ext uri="{9D8B030D-6E8A-4147-A177-3AD203B41FA5}">
                      <a16:colId xmlns:a16="http://schemas.microsoft.com/office/drawing/2014/main" val="419044501"/>
                    </a:ext>
                  </a:extLst>
                </a:gridCol>
                <a:gridCol w="635478">
                  <a:extLst>
                    <a:ext uri="{9D8B030D-6E8A-4147-A177-3AD203B41FA5}">
                      <a16:colId xmlns:a16="http://schemas.microsoft.com/office/drawing/2014/main" val="3953037838"/>
                    </a:ext>
                  </a:extLst>
                </a:gridCol>
                <a:gridCol w="635478">
                  <a:extLst>
                    <a:ext uri="{9D8B030D-6E8A-4147-A177-3AD203B41FA5}">
                      <a16:colId xmlns:a16="http://schemas.microsoft.com/office/drawing/2014/main" val="1346943581"/>
                    </a:ext>
                  </a:extLst>
                </a:gridCol>
                <a:gridCol w="635478">
                  <a:extLst>
                    <a:ext uri="{9D8B030D-6E8A-4147-A177-3AD203B41FA5}">
                      <a16:colId xmlns:a16="http://schemas.microsoft.com/office/drawing/2014/main" val="2646335409"/>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299947336"/>
                  </a:ext>
                </a:extLst>
              </a:tr>
              <a:tr h="190500">
                <a:tc>
                  <a:txBody>
                    <a:bodyPr/>
                    <a:lstStyle/>
                    <a:p>
                      <a:pPr algn="l" fontAlgn="b"/>
                      <a:r>
                        <a:rPr lang="en-GB" sz="1100" b="1" i="0" u="none" strike="noStrike" dirty="0">
                          <a:solidFill>
                            <a:srgbClr val="000000"/>
                          </a:solidFill>
                          <a:effectLst/>
                          <a:latin typeface="Calibri" panose="020F0502020204030204" pitchFamily="34" charset="0"/>
                        </a:rPr>
                        <a:t>Well Above Average</a:t>
                      </a:r>
                    </a:p>
                  </a:txBody>
                  <a:tcPr marL="9525" marR="9525" marT="9525" marB="0" anchor="b">
                    <a:lnL>
                      <a:noFill/>
                    </a:lnL>
                    <a:lnR>
                      <a:noFill/>
                    </a:lnR>
                    <a:lnT>
                      <a:noFill/>
                    </a:lnT>
                    <a:lnB>
                      <a:noFill/>
                    </a:lnB>
                    <a:solidFill>
                      <a:srgbClr val="06AF3D"/>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2825168054"/>
                  </a:ext>
                </a:extLst>
              </a:tr>
              <a:tr h="190500">
                <a:tc>
                  <a:txBody>
                    <a:bodyPr/>
                    <a:lstStyle/>
                    <a:p>
                      <a:pPr algn="l" fontAlgn="b"/>
                      <a:r>
                        <a:rPr lang="en-GB" sz="1100" b="1" i="0" u="none" strike="noStrike" dirty="0">
                          <a:solidFill>
                            <a:srgbClr val="000000"/>
                          </a:solidFill>
                          <a:effectLst/>
                          <a:latin typeface="Calibri" panose="020F0502020204030204" pitchFamily="34" charset="0"/>
                        </a:rPr>
                        <a:t>Above Average</a:t>
                      </a:r>
                    </a:p>
                  </a:txBody>
                  <a:tcPr marL="9525" marR="9525" marT="9525" marB="0" anchor="b">
                    <a:lnL>
                      <a:noFill/>
                    </a:lnL>
                    <a:lnR>
                      <a:noFill/>
                    </a:lnR>
                    <a:lnT>
                      <a:noFill/>
                    </a:lnT>
                    <a:lnB>
                      <a:noFill/>
                    </a:lnB>
                    <a:solidFill>
                      <a:srgbClr val="548235"/>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3582187605"/>
                  </a:ext>
                </a:extLst>
              </a:tr>
              <a:tr h="190500">
                <a:tc>
                  <a:txBody>
                    <a:bodyPr/>
                    <a:lstStyle/>
                    <a:p>
                      <a:pPr algn="l" fontAlgn="b"/>
                      <a:r>
                        <a:rPr lang="en-GB" sz="1100" b="1" i="0" u="none" strike="noStrike" dirty="0">
                          <a:solidFill>
                            <a:srgbClr val="000000"/>
                          </a:solidFill>
                          <a:effectLst/>
                          <a:latin typeface="Calibri" panose="020F0502020204030204" pitchFamily="34" charset="0"/>
                        </a:rPr>
                        <a:t>Average</a:t>
                      </a:r>
                    </a:p>
                  </a:txBody>
                  <a:tcPr marL="9525" marR="9525" marT="9525" marB="0" anchor="b">
                    <a:lnL>
                      <a:noFill/>
                    </a:lnL>
                    <a:lnR>
                      <a:noFill/>
                    </a:lnR>
                    <a:lnT>
                      <a:noFill/>
                    </a:lnT>
                    <a:lnB>
                      <a:noFill/>
                    </a:lnB>
                    <a:solidFill>
                      <a:srgbClr val="FFC000"/>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2117623733"/>
                  </a:ext>
                </a:extLst>
              </a:tr>
              <a:tr h="190500">
                <a:tc>
                  <a:txBody>
                    <a:bodyPr/>
                    <a:lstStyle/>
                    <a:p>
                      <a:pPr algn="l" fontAlgn="b"/>
                      <a:r>
                        <a:rPr lang="en-GB" sz="1100" b="1" i="0" u="none" strike="noStrike" dirty="0">
                          <a:solidFill>
                            <a:srgbClr val="000000"/>
                          </a:solidFill>
                          <a:effectLst/>
                          <a:latin typeface="Calibri" panose="020F0502020204030204" pitchFamily="34" charset="0"/>
                        </a:rPr>
                        <a:t>Below Average</a:t>
                      </a:r>
                    </a:p>
                  </a:txBody>
                  <a:tcPr marL="9525" marR="9525" marT="9525" marB="0" anchor="b">
                    <a:lnL>
                      <a:noFill/>
                    </a:lnL>
                    <a:lnR>
                      <a:noFill/>
                    </a:lnR>
                    <a:lnT>
                      <a:noFill/>
                    </a:lnT>
                    <a:lnB>
                      <a:noFill/>
                    </a:lnB>
                    <a:solidFill>
                      <a:srgbClr val="ED7D31"/>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extLst>
                  <a:ext uri="{0D108BD9-81ED-4DB2-BD59-A6C34878D82A}">
                    <a16:rowId xmlns:a16="http://schemas.microsoft.com/office/drawing/2014/main" val="1809524324"/>
                  </a:ext>
                </a:extLst>
              </a:tr>
              <a:tr h="190500">
                <a:tc>
                  <a:txBody>
                    <a:bodyPr/>
                    <a:lstStyle/>
                    <a:p>
                      <a:pPr algn="l" fontAlgn="b"/>
                      <a:r>
                        <a:rPr lang="en-GB" sz="1100" b="1" i="0" u="none" strike="noStrike" dirty="0">
                          <a:solidFill>
                            <a:srgbClr val="000000"/>
                          </a:solidFill>
                          <a:effectLst/>
                          <a:latin typeface="Calibri" panose="020F0502020204030204" pitchFamily="34" charset="0"/>
                        </a:rPr>
                        <a:t>Well Below Average</a:t>
                      </a:r>
                    </a:p>
                  </a:txBody>
                  <a:tcPr marL="9525" marR="9525" marT="9525" marB="0" anchor="b">
                    <a:lnL>
                      <a:noFill/>
                    </a:lnL>
                    <a:lnR>
                      <a:noFill/>
                    </a:lnR>
                    <a:lnT>
                      <a:noFill/>
                    </a:lnT>
                    <a:lnB>
                      <a:noFill/>
                    </a:lnB>
                    <a:solidFill>
                      <a:srgbClr val="FF0000"/>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667665231"/>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3567689683"/>
                  </a:ext>
                </a:extLst>
              </a:tr>
            </a:tbl>
          </a:graphicData>
        </a:graphic>
      </p:graphicFrame>
    </p:spTree>
    <p:extLst>
      <p:ext uri="{BB962C8B-B14F-4D97-AF65-F5344CB8AC3E}">
        <p14:creationId xmlns:p14="http://schemas.microsoft.com/office/powerpoint/2010/main" val="181935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EE43268-53EA-4E5F-8EDB-BEAA0B17777D}"/>
              </a:ext>
            </a:extLst>
          </p:cNvPr>
          <p:cNvGraphicFramePr>
            <a:graphicFrameLocks noGrp="1"/>
          </p:cNvGraphicFramePr>
          <p:nvPr/>
        </p:nvGraphicFramePr>
        <p:xfrm>
          <a:off x="216443" y="130640"/>
          <a:ext cx="11804575" cy="4979912"/>
        </p:xfrm>
        <a:graphic>
          <a:graphicData uri="http://schemas.openxmlformats.org/drawingml/2006/table">
            <a:tbl>
              <a:tblPr/>
              <a:tblGrid>
                <a:gridCol w="1250543">
                  <a:extLst>
                    <a:ext uri="{9D8B030D-6E8A-4147-A177-3AD203B41FA5}">
                      <a16:colId xmlns:a16="http://schemas.microsoft.com/office/drawing/2014/main" val="2595134005"/>
                    </a:ext>
                  </a:extLst>
                </a:gridCol>
                <a:gridCol w="659627">
                  <a:extLst>
                    <a:ext uri="{9D8B030D-6E8A-4147-A177-3AD203B41FA5}">
                      <a16:colId xmlns:a16="http://schemas.microsoft.com/office/drawing/2014/main" val="3716496944"/>
                    </a:ext>
                  </a:extLst>
                </a:gridCol>
                <a:gridCol w="659627">
                  <a:extLst>
                    <a:ext uri="{9D8B030D-6E8A-4147-A177-3AD203B41FA5}">
                      <a16:colId xmlns:a16="http://schemas.microsoft.com/office/drawing/2014/main" val="3309381968"/>
                    </a:ext>
                  </a:extLst>
                </a:gridCol>
                <a:gridCol w="659627">
                  <a:extLst>
                    <a:ext uri="{9D8B030D-6E8A-4147-A177-3AD203B41FA5}">
                      <a16:colId xmlns:a16="http://schemas.microsoft.com/office/drawing/2014/main" val="58512771"/>
                    </a:ext>
                  </a:extLst>
                </a:gridCol>
                <a:gridCol w="659627">
                  <a:extLst>
                    <a:ext uri="{9D8B030D-6E8A-4147-A177-3AD203B41FA5}">
                      <a16:colId xmlns:a16="http://schemas.microsoft.com/office/drawing/2014/main" val="3768744678"/>
                    </a:ext>
                  </a:extLst>
                </a:gridCol>
                <a:gridCol w="659627">
                  <a:extLst>
                    <a:ext uri="{9D8B030D-6E8A-4147-A177-3AD203B41FA5}">
                      <a16:colId xmlns:a16="http://schemas.microsoft.com/office/drawing/2014/main" val="275171669"/>
                    </a:ext>
                  </a:extLst>
                </a:gridCol>
                <a:gridCol w="659627">
                  <a:extLst>
                    <a:ext uri="{9D8B030D-6E8A-4147-A177-3AD203B41FA5}">
                      <a16:colId xmlns:a16="http://schemas.microsoft.com/office/drawing/2014/main" val="640207461"/>
                    </a:ext>
                  </a:extLst>
                </a:gridCol>
                <a:gridCol w="659627">
                  <a:extLst>
                    <a:ext uri="{9D8B030D-6E8A-4147-A177-3AD203B41FA5}">
                      <a16:colId xmlns:a16="http://schemas.microsoft.com/office/drawing/2014/main" val="1822867804"/>
                    </a:ext>
                  </a:extLst>
                </a:gridCol>
                <a:gridCol w="659627">
                  <a:extLst>
                    <a:ext uri="{9D8B030D-6E8A-4147-A177-3AD203B41FA5}">
                      <a16:colId xmlns:a16="http://schemas.microsoft.com/office/drawing/2014/main" val="3461103818"/>
                    </a:ext>
                  </a:extLst>
                </a:gridCol>
                <a:gridCol w="659627">
                  <a:extLst>
                    <a:ext uri="{9D8B030D-6E8A-4147-A177-3AD203B41FA5}">
                      <a16:colId xmlns:a16="http://schemas.microsoft.com/office/drawing/2014/main" val="1333988640"/>
                    </a:ext>
                  </a:extLst>
                </a:gridCol>
                <a:gridCol w="659627">
                  <a:extLst>
                    <a:ext uri="{9D8B030D-6E8A-4147-A177-3AD203B41FA5}">
                      <a16:colId xmlns:a16="http://schemas.microsoft.com/office/drawing/2014/main" val="191223508"/>
                    </a:ext>
                  </a:extLst>
                </a:gridCol>
                <a:gridCol w="659627">
                  <a:extLst>
                    <a:ext uri="{9D8B030D-6E8A-4147-A177-3AD203B41FA5}">
                      <a16:colId xmlns:a16="http://schemas.microsoft.com/office/drawing/2014/main" val="1928894355"/>
                    </a:ext>
                  </a:extLst>
                </a:gridCol>
                <a:gridCol w="659627">
                  <a:extLst>
                    <a:ext uri="{9D8B030D-6E8A-4147-A177-3AD203B41FA5}">
                      <a16:colId xmlns:a16="http://schemas.microsoft.com/office/drawing/2014/main" val="2107997154"/>
                    </a:ext>
                  </a:extLst>
                </a:gridCol>
                <a:gridCol w="659627">
                  <a:extLst>
                    <a:ext uri="{9D8B030D-6E8A-4147-A177-3AD203B41FA5}">
                      <a16:colId xmlns:a16="http://schemas.microsoft.com/office/drawing/2014/main" val="647999736"/>
                    </a:ext>
                  </a:extLst>
                </a:gridCol>
                <a:gridCol w="659627">
                  <a:extLst>
                    <a:ext uri="{9D8B030D-6E8A-4147-A177-3AD203B41FA5}">
                      <a16:colId xmlns:a16="http://schemas.microsoft.com/office/drawing/2014/main" val="2762981052"/>
                    </a:ext>
                  </a:extLst>
                </a:gridCol>
                <a:gridCol w="659627">
                  <a:extLst>
                    <a:ext uri="{9D8B030D-6E8A-4147-A177-3AD203B41FA5}">
                      <a16:colId xmlns:a16="http://schemas.microsoft.com/office/drawing/2014/main" val="1848009125"/>
                    </a:ext>
                  </a:extLst>
                </a:gridCol>
                <a:gridCol w="659627">
                  <a:extLst>
                    <a:ext uri="{9D8B030D-6E8A-4147-A177-3AD203B41FA5}">
                      <a16:colId xmlns:a16="http://schemas.microsoft.com/office/drawing/2014/main" val="640159696"/>
                    </a:ext>
                  </a:extLst>
                </a:gridCol>
              </a:tblGrid>
              <a:tr h="371165">
                <a:tc gridSpan="5">
                  <a:txBody>
                    <a:bodyPr/>
                    <a:lstStyle/>
                    <a:p>
                      <a:pPr algn="l" fontAlgn="ctr"/>
                      <a:r>
                        <a:rPr lang="en-GB" sz="2200" b="1" i="0" u="none" strike="noStrike">
                          <a:solidFill>
                            <a:srgbClr val="000000"/>
                          </a:solidFill>
                          <a:effectLst/>
                          <a:latin typeface="Calibri" panose="020F0502020204030204" pitchFamily="34" charset="0"/>
                        </a:rPr>
                        <a:t>South Kent (21 schools) </a:t>
                      </a:r>
                    </a:p>
                  </a:txBody>
                  <a:tcPr marL="8651" marR="8651" marT="8651"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dirty="0">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gridSpan="4">
                  <a:txBody>
                    <a:bodyPr/>
                    <a:lstStyle/>
                    <a:p>
                      <a:pPr algn="l" fontAlgn="ctr"/>
                      <a:r>
                        <a:rPr lang="en-GB" sz="2200" b="1" i="0" u="none" strike="noStrike" dirty="0">
                          <a:solidFill>
                            <a:srgbClr val="000000"/>
                          </a:solidFill>
                          <a:effectLst/>
                          <a:latin typeface="Calibri" panose="020F0502020204030204" pitchFamily="34" charset="0"/>
                        </a:rPr>
                        <a:t>Below Average</a:t>
                      </a:r>
                    </a:p>
                  </a:txBody>
                  <a:tcPr marL="8651" marR="8651" marT="8651" marB="0" anchor="ctr">
                    <a:lnL>
                      <a:noFill/>
                    </a:lnL>
                    <a:lnR>
                      <a:noFill/>
                    </a:lnR>
                    <a:lnT>
                      <a:noFill/>
                    </a:lnT>
                    <a:lnB>
                      <a:noFill/>
                    </a:lnB>
                    <a:solidFill>
                      <a:srgbClr val="ED7D3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ED7D31"/>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ED7D31"/>
                    </a:solidFill>
                  </a:tcPr>
                </a:tc>
                <a:extLst>
                  <a:ext uri="{0D108BD9-81ED-4DB2-BD59-A6C34878D82A}">
                    <a16:rowId xmlns:a16="http://schemas.microsoft.com/office/drawing/2014/main" val="1927461255"/>
                  </a:ext>
                </a:extLst>
              </a:tr>
              <a:tr h="111512">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1220063587"/>
                  </a:ext>
                </a:extLst>
              </a:tr>
              <a:tr h="404336">
                <a:tc gridSpan="17">
                  <a:txBody>
                    <a:bodyPr/>
                    <a:lstStyle/>
                    <a:p>
                      <a:pPr algn="ctr" fontAlgn="ctr"/>
                      <a:r>
                        <a:rPr lang="en-GB" sz="1200" b="0" i="0" u="none" strike="noStrike" dirty="0">
                          <a:solidFill>
                            <a:srgbClr val="000000"/>
                          </a:solidFill>
                          <a:effectLst/>
                          <a:latin typeface="Calibri" panose="020F0502020204030204" pitchFamily="34" charset="0"/>
                        </a:rPr>
                        <a:t>Progress 8 (unvalidated) by pupil group</a:t>
                      </a:r>
                    </a:p>
                  </a:txBody>
                  <a:tcPr marL="8651" marR="8651" marT="8651" marB="0" anchor="ctr">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68677221"/>
                  </a:ext>
                </a:extLst>
              </a:tr>
              <a:tr h="404336">
                <a:tc>
                  <a:txBody>
                    <a:bodyPr/>
                    <a:lstStyle/>
                    <a:p>
                      <a:pPr algn="l" fontAlgn="ctr"/>
                      <a:r>
                        <a:rPr lang="en-GB" sz="1200" b="0" i="0" u="none" strike="noStrike" dirty="0">
                          <a:solidFill>
                            <a:srgbClr val="000000"/>
                          </a:solidFill>
                          <a:effectLst/>
                          <a:latin typeface="Calibri" panose="020F0502020204030204" pitchFamily="34" charset="0"/>
                        </a:rPr>
                        <a:t>Breakdown</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Cohort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3">
                  <a:txBody>
                    <a:bodyPr/>
                    <a:lstStyle/>
                    <a:p>
                      <a:pPr algn="ctr" fontAlgn="ctr"/>
                      <a:r>
                        <a:rPr lang="en-GB" sz="1200" b="0" i="0" u="none" strike="noStrike">
                          <a:solidFill>
                            <a:srgbClr val="000000"/>
                          </a:solidFill>
                          <a:effectLst/>
                          <a:latin typeface="Calibri" panose="020F0502020204030204" pitchFamily="34" charset="0"/>
                        </a:rPr>
                        <a:t>P8 unadjusted</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English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dirty="0">
                          <a:solidFill>
                            <a:srgbClr val="000000"/>
                          </a:solidFill>
                          <a:effectLst/>
                          <a:latin typeface="Calibri" panose="020F0502020204030204" pitchFamily="34" charset="0"/>
                        </a:rPr>
                        <a:t>Maths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EBacc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Open element</a:t>
                      </a:r>
                    </a:p>
                  </a:txBody>
                  <a:tcPr marL="8651" marR="8651" marT="8651" marB="0" anchor="ctr">
                    <a:lnL w="6350" cap="flat" cmpd="sng" algn="ctr">
                      <a:solidFill>
                        <a:srgbClr val="00000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0505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44375891"/>
                  </a:ext>
                </a:extLst>
              </a:tr>
              <a:tr h="404336">
                <a:tc>
                  <a:txBody>
                    <a:bodyPr/>
                    <a:lstStyle/>
                    <a:p>
                      <a:pPr algn="l" fontAlgn="ctr"/>
                      <a:r>
                        <a:rPr lang="en-GB" sz="1200" b="0" i="0" u="none" strike="noStrike" dirty="0">
                          <a:solidFill>
                            <a:srgbClr val="000000"/>
                          </a:solidFill>
                          <a:effectLst/>
                          <a:latin typeface="Calibri" panose="020F0502020204030204" pitchFamily="34" charset="0"/>
                        </a:rPr>
                        <a:t> </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dirty="0">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73600171"/>
                  </a:ext>
                </a:extLst>
              </a:tr>
              <a:tr h="404336">
                <a:tc>
                  <a:txBody>
                    <a:bodyPr/>
                    <a:lstStyle/>
                    <a:p>
                      <a:pPr algn="l" fontAlgn="ctr"/>
                      <a:r>
                        <a:rPr lang="en-GB" sz="1200" b="0" i="0" u="none" strike="noStrike" dirty="0">
                          <a:solidFill>
                            <a:srgbClr val="000000"/>
                          </a:solidFill>
                          <a:effectLst/>
                          <a:latin typeface="Calibri" panose="020F0502020204030204" pitchFamily="34" charset="0"/>
                        </a:rPr>
                        <a:t>All pupils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3278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907130"/>
                  </a:ext>
                </a:extLst>
              </a:tr>
              <a:tr h="404336">
                <a:tc>
                  <a:txBody>
                    <a:bodyPr/>
                    <a:lstStyle/>
                    <a:p>
                      <a:pPr algn="l" fontAlgn="ctr"/>
                      <a:r>
                        <a:rPr lang="en-GB" sz="1200" b="0" i="0" u="none" strike="noStrike" dirty="0">
                          <a:solidFill>
                            <a:srgbClr val="000000"/>
                          </a:solidFill>
                          <a:effectLst/>
                          <a:latin typeface="Calibri" panose="020F0502020204030204" pitchFamily="34" charset="0"/>
                        </a:rPr>
                        <a:t>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1643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-0.44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-0.48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-0.41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4348961"/>
                  </a:ext>
                </a:extLst>
              </a:tr>
              <a:tr h="404336">
                <a:tc>
                  <a:txBody>
                    <a:bodyPr/>
                    <a:lstStyle/>
                    <a:p>
                      <a:pPr algn="l" fontAlgn="ctr"/>
                      <a:r>
                        <a:rPr lang="en-GB" sz="1200" b="0" i="0" u="none" strike="noStrike" dirty="0">
                          <a:solidFill>
                            <a:srgbClr val="000000"/>
                          </a:solidFill>
                          <a:effectLst/>
                          <a:latin typeface="Calibri" panose="020F0502020204030204" pitchFamily="34" charset="0"/>
                        </a:rPr>
                        <a:t>Female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1635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0.06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0.32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-0.24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3846665"/>
                  </a:ext>
                </a:extLst>
              </a:tr>
              <a:tr h="404336">
                <a:tc>
                  <a:txBody>
                    <a:bodyPr/>
                    <a:lstStyle/>
                    <a:p>
                      <a:pPr algn="l" fontAlgn="ctr"/>
                      <a:r>
                        <a:rPr lang="en-GB" sz="1200" b="0" i="0" u="none" strike="noStrike" dirty="0">
                          <a:solidFill>
                            <a:srgbClr val="000000"/>
                          </a:solidFill>
                          <a:effectLst/>
                          <a:latin typeface="Calibri" panose="020F0502020204030204" pitchFamily="34" charset="0"/>
                        </a:rPr>
                        <a:t>Disadvantaged</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811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dirty="0">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530974"/>
                  </a:ext>
                </a:extLst>
              </a:tr>
              <a:tr h="404336">
                <a:tc>
                  <a:txBody>
                    <a:bodyPr/>
                    <a:lstStyle/>
                    <a:p>
                      <a:pPr algn="l" fontAlgn="ctr"/>
                      <a:r>
                        <a:rPr lang="en-GB" sz="1200" b="0" i="0" u="none" strike="noStrike" dirty="0">
                          <a:solidFill>
                            <a:srgbClr val="000000"/>
                          </a:solidFill>
                          <a:effectLst/>
                          <a:latin typeface="Calibri" panose="020F0502020204030204" pitchFamily="34" charset="0"/>
                        </a:rPr>
                        <a:t>Other</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2467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8139338"/>
                  </a:ext>
                </a:extLst>
              </a:tr>
              <a:tr h="404336">
                <a:tc>
                  <a:txBody>
                    <a:bodyPr/>
                    <a:lstStyle/>
                    <a:p>
                      <a:pPr algn="l" fontAlgn="ctr"/>
                      <a:r>
                        <a:rPr lang="en-GB" sz="1200" b="0" i="0" u="none" strike="noStrike" dirty="0">
                          <a:solidFill>
                            <a:srgbClr val="000000"/>
                          </a:solidFill>
                          <a:effectLst/>
                          <a:latin typeface="Calibri" panose="020F0502020204030204" pitchFamily="34" charset="0"/>
                        </a:rPr>
                        <a:t>Low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460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170418"/>
                  </a:ext>
                </a:extLst>
              </a:tr>
              <a:tr h="404336">
                <a:tc>
                  <a:txBody>
                    <a:bodyPr/>
                    <a:lstStyle/>
                    <a:p>
                      <a:pPr algn="l" fontAlgn="ctr"/>
                      <a:r>
                        <a:rPr lang="en-GB" sz="1200" b="0" i="0" u="none" strike="noStrike" dirty="0">
                          <a:solidFill>
                            <a:srgbClr val="000000"/>
                          </a:solidFill>
                          <a:effectLst/>
                          <a:latin typeface="Calibri" panose="020F0502020204030204" pitchFamily="34" charset="0"/>
                        </a:rPr>
                        <a:t>Middle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1457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0758600"/>
                  </a:ext>
                </a:extLst>
              </a:tr>
              <a:tr h="404336">
                <a:tc>
                  <a:txBody>
                    <a:bodyPr/>
                    <a:lstStyle/>
                    <a:p>
                      <a:pPr algn="l" fontAlgn="ctr"/>
                      <a:r>
                        <a:rPr lang="en-GB" sz="1200" b="0" i="0" u="none" strike="noStrike">
                          <a:solidFill>
                            <a:srgbClr val="000000"/>
                          </a:solidFill>
                          <a:effectLst/>
                          <a:latin typeface="Calibri" panose="020F0502020204030204" pitchFamily="34" charset="0"/>
                        </a:rPr>
                        <a:t>High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1361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E4"/>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649689"/>
                  </a:ext>
                </a:extLst>
              </a:tr>
            </a:tbl>
          </a:graphicData>
        </a:graphic>
      </p:graphicFrame>
      <p:sp>
        <p:nvSpPr>
          <p:cNvPr id="3" name="Rectangle 2">
            <a:extLst>
              <a:ext uri="{FF2B5EF4-FFF2-40B4-BE49-F238E27FC236}">
                <a16:creationId xmlns:a16="http://schemas.microsoft.com/office/drawing/2014/main" id="{70C39BD7-0A06-491E-BCA1-1C14EC8E4910}"/>
              </a:ext>
            </a:extLst>
          </p:cNvPr>
          <p:cNvSpPr/>
          <p:nvPr/>
        </p:nvSpPr>
        <p:spPr>
          <a:xfrm>
            <a:off x="126380" y="5358381"/>
            <a:ext cx="702155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Average IMD score for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21.06</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Rank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 (2nd most deprived)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25% Disadvantaged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4" name="Table 3">
            <a:extLst>
              <a:ext uri="{FF2B5EF4-FFF2-40B4-BE49-F238E27FC236}">
                <a16:creationId xmlns:a16="http://schemas.microsoft.com/office/drawing/2014/main" id="{42434788-08FD-4E8C-8EB8-C88F4CCAB2B6}"/>
              </a:ext>
            </a:extLst>
          </p:cNvPr>
          <p:cNvGraphicFramePr>
            <a:graphicFrameLocks noGrp="1"/>
          </p:cNvGraphicFramePr>
          <p:nvPr/>
        </p:nvGraphicFramePr>
        <p:xfrm>
          <a:off x="249895" y="5802645"/>
          <a:ext cx="1846533" cy="762000"/>
        </p:xfrm>
        <a:graphic>
          <a:graphicData uri="http://schemas.openxmlformats.org/drawingml/2006/table">
            <a:tbl>
              <a:tblPr/>
              <a:tblGrid>
                <a:gridCol w="1208881">
                  <a:extLst>
                    <a:ext uri="{9D8B030D-6E8A-4147-A177-3AD203B41FA5}">
                      <a16:colId xmlns:a16="http://schemas.microsoft.com/office/drawing/2014/main" val="2194940453"/>
                    </a:ext>
                  </a:extLst>
                </a:gridCol>
                <a:gridCol w="637652">
                  <a:extLst>
                    <a:ext uri="{9D8B030D-6E8A-4147-A177-3AD203B41FA5}">
                      <a16:colId xmlns:a16="http://schemas.microsoft.com/office/drawing/2014/main" val="3744111350"/>
                    </a:ext>
                  </a:extLst>
                </a:gridCol>
              </a:tblGrid>
              <a:tr h="190500">
                <a:tc>
                  <a:txBody>
                    <a:bodyPr/>
                    <a:lstStyle/>
                    <a:p>
                      <a:pPr algn="l" fontAlgn="b"/>
                      <a:r>
                        <a:rPr lang="en-GB" sz="1100" b="0" i="0" u="none" strike="noStrike">
                          <a:solidFill>
                            <a:srgbClr val="000000"/>
                          </a:solidFill>
                          <a:effectLst/>
                          <a:latin typeface="Calibri" panose="020F0502020204030204" pitchFamily="34" charset="0"/>
                        </a:rPr>
                        <a:t>&gt;0.5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extLst>
                  <a:ext uri="{0D108BD9-81ED-4DB2-BD59-A6C34878D82A}">
                    <a16:rowId xmlns:a16="http://schemas.microsoft.com/office/drawing/2014/main" val="1115243046"/>
                  </a:ext>
                </a:extLst>
              </a:tr>
              <a:tr h="190500">
                <a:tc>
                  <a:txBody>
                    <a:bodyPr/>
                    <a:lstStyle/>
                    <a:p>
                      <a:pPr algn="l" fontAlgn="b"/>
                      <a:r>
                        <a:rPr lang="en-GB" sz="1100" b="0" i="0" u="none" strike="noStrike">
                          <a:solidFill>
                            <a:srgbClr val="000000"/>
                          </a:solidFill>
                          <a:effectLst/>
                          <a:latin typeface="Calibri" panose="020F0502020204030204" pitchFamily="34" charset="0"/>
                        </a:rPr>
                        <a:t>&gt;0.1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BACE4"/>
                    </a:solidFill>
                  </a:tcPr>
                </a:tc>
                <a:extLst>
                  <a:ext uri="{0D108BD9-81ED-4DB2-BD59-A6C34878D82A}">
                    <a16:rowId xmlns:a16="http://schemas.microsoft.com/office/drawing/2014/main" val="3439942465"/>
                  </a:ext>
                </a:extLst>
              </a:tr>
              <a:tr h="190500">
                <a:tc>
                  <a:txBody>
                    <a:bodyPr/>
                    <a:lstStyle/>
                    <a:p>
                      <a:pPr algn="l" fontAlgn="b"/>
                      <a:r>
                        <a:rPr lang="en-GB" sz="1100" b="0" i="0" u="none" strike="noStrike">
                          <a:solidFill>
                            <a:srgbClr val="000000"/>
                          </a:solidFill>
                          <a:effectLst/>
                          <a:latin typeface="Calibri" panose="020F0502020204030204" pitchFamily="34" charset="0"/>
                        </a:rPr>
                        <a:t>&gt;0.1 above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529001555"/>
                  </a:ext>
                </a:extLst>
              </a:tr>
              <a:tr h="190500">
                <a:tc>
                  <a:txBody>
                    <a:bodyPr/>
                    <a:lstStyle/>
                    <a:p>
                      <a:pPr algn="l" fontAlgn="b"/>
                      <a:r>
                        <a:rPr lang="en-GB" sz="1100" b="0" i="0" u="none" strike="noStrike">
                          <a:solidFill>
                            <a:srgbClr val="000000"/>
                          </a:solidFill>
                          <a:effectLst/>
                          <a:latin typeface="Calibri" panose="020F0502020204030204" pitchFamily="34" charset="0"/>
                        </a:rPr>
                        <a:t>&gt;0.5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2512627011"/>
                  </a:ext>
                </a:extLst>
              </a:tr>
            </a:tbl>
          </a:graphicData>
        </a:graphic>
      </p:graphicFrame>
      <p:graphicFrame>
        <p:nvGraphicFramePr>
          <p:cNvPr id="5" name="Table 4">
            <a:extLst>
              <a:ext uri="{FF2B5EF4-FFF2-40B4-BE49-F238E27FC236}">
                <a16:creationId xmlns:a16="http://schemas.microsoft.com/office/drawing/2014/main" id="{90B86EC1-308C-46B2-9F0A-80377BF1C556}"/>
              </a:ext>
            </a:extLst>
          </p:cNvPr>
          <p:cNvGraphicFramePr>
            <a:graphicFrameLocks noGrp="1"/>
          </p:cNvGraphicFramePr>
          <p:nvPr/>
        </p:nvGraphicFramePr>
        <p:xfrm>
          <a:off x="3042578" y="5707395"/>
          <a:ext cx="4813300" cy="952500"/>
        </p:xfrm>
        <a:graphic>
          <a:graphicData uri="http://schemas.openxmlformats.org/drawingml/2006/table">
            <a:tbl>
              <a:tblPr/>
              <a:tblGrid>
                <a:gridCol w="1155700">
                  <a:extLst>
                    <a:ext uri="{9D8B030D-6E8A-4147-A177-3AD203B41FA5}">
                      <a16:colId xmlns:a16="http://schemas.microsoft.com/office/drawing/2014/main" val="3981787219"/>
                    </a:ext>
                  </a:extLst>
                </a:gridCol>
                <a:gridCol w="609600">
                  <a:extLst>
                    <a:ext uri="{9D8B030D-6E8A-4147-A177-3AD203B41FA5}">
                      <a16:colId xmlns:a16="http://schemas.microsoft.com/office/drawing/2014/main" val="2359319876"/>
                    </a:ext>
                  </a:extLst>
                </a:gridCol>
                <a:gridCol w="609600">
                  <a:extLst>
                    <a:ext uri="{9D8B030D-6E8A-4147-A177-3AD203B41FA5}">
                      <a16:colId xmlns:a16="http://schemas.microsoft.com/office/drawing/2014/main" val="3962196874"/>
                    </a:ext>
                  </a:extLst>
                </a:gridCol>
                <a:gridCol w="609600">
                  <a:extLst>
                    <a:ext uri="{9D8B030D-6E8A-4147-A177-3AD203B41FA5}">
                      <a16:colId xmlns:a16="http://schemas.microsoft.com/office/drawing/2014/main" val="2490928684"/>
                    </a:ext>
                  </a:extLst>
                </a:gridCol>
                <a:gridCol w="609600">
                  <a:extLst>
                    <a:ext uri="{9D8B030D-6E8A-4147-A177-3AD203B41FA5}">
                      <a16:colId xmlns:a16="http://schemas.microsoft.com/office/drawing/2014/main" val="4112420640"/>
                    </a:ext>
                  </a:extLst>
                </a:gridCol>
                <a:gridCol w="609600">
                  <a:extLst>
                    <a:ext uri="{9D8B030D-6E8A-4147-A177-3AD203B41FA5}">
                      <a16:colId xmlns:a16="http://schemas.microsoft.com/office/drawing/2014/main" val="66096897"/>
                    </a:ext>
                  </a:extLst>
                </a:gridCol>
                <a:gridCol w="609600">
                  <a:extLst>
                    <a:ext uri="{9D8B030D-6E8A-4147-A177-3AD203B41FA5}">
                      <a16:colId xmlns:a16="http://schemas.microsoft.com/office/drawing/2014/main" val="267247055"/>
                    </a:ext>
                  </a:extLst>
                </a:gridCol>
              </a:tblGrid>
              <a:tr h="190500">
                <a:tc>
                  <a:txBody>
                    <a:bodyPr/>
                    <a:lstStyle/>
                    <a:p>
                      <a:pPr algn="l" fontAlgn="b"/>
                      <a:r>
                        <a:rPr lang="en-GB" sz="1100" b="1" i="0" u="sng" strike="noStrike">
                          <a:solidFill>
                            <a:srgbClr val="000000"/>
                          </a:solidFill>
                          <a:effectLst/>
                          <a:latin typeface="Calibri" panose="020F0502020204030204" pitchFamily="34" charset="0"/>
                        </a:rPr>
                        <a:t>Areas of focus</a:t>
                      </a: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43689077"/>
                  </a:ext>
                </a:extLst>
              </a:tr>
              <a:tr h="190500">
                <a:tc gridSpan="2">
                  <a:txBody>
                    <a:bodyPr/>
                    <a:lstStyle/>
                    <a:p>
                      <a:pPr algn="l" fontAlgn="b"/>
                      <a:r>
                        <a:rPr lang="en-GB" sz="1100" b="0" i="0" u="none" strike="noStrike">
                          <a:solidFill>
                            <a:srgbClr val="000000"/>
                          </a:solidFill>
                          <a:effectLst/>
                          <a:latin typeface="Calibri" panose="020F0502020204030204" pitchFamily="34" charset="0"/>
                        </a:rPr>
                        <a:t>Boys, especially in English</a:t>
                      </a:r>
                    </a:p>
                  </a:txBody>
                  <a:tcPr marL="9525" marR="9525" marT="9525" marB="0" anchor="b">
                    <a:lnL>
                      <a:noFill/>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61483248"/>
                  </a:ext>
                </a:extLst>
              </a:tr>
              <a:tr h="190500">
                <a:tc gridSpan="7">
                  <a:txBody>
                    <a:bodyPr/>
                    <a:lstStyle/>
                    <a:p>
                      <a:pPr algn="l" fontAlgn="b"/>
                      <a:r>
                        <a:rPr lang="en-GB" sz="1100" b="0" i="0" u="none" strike="noStrike">
                          <a:solidFill>
                            <a:srgbClr val="000000"/>
                          </a:solidFill>
                          <a:effectLst/>
                          <a:latin typeface="Calibri" panose="020F0502020204030204" pitchFamily="34" charset="0"/>
                        </a:rPr>
                        <a:t>Disadvantaged pupils, especially boys and those in non-selective schools </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04845226"/>
                  </a:ext>
                </a:extLst>
              </a:tr>
              <a:tr h="190500">
                <a:tc gridSpan="3">
                  <a:txBody>
                    <a:bodyPr/>
                    <a:lstStyle/>
                    <a:p>
                      <a:pPr algn="l" fontAlgn="b"/>
                      <a:r>
                        <a:rPr lang="en-GB" sz="1100" b="0" i="0" u="none" strike="noStrike">
                          <a:solidFill>
                            <a:srgbClr val="000000"/>
                          </a:solidFill>
                          <a:effectLst/>
                          <a:latin typeface="Calibri" panose="020F0502020204030204" pitchFamily="34" charset="0"/>
                        </a:rPr>
                        <a:t>Maths, in non-selective schools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1271533"/>
                  </a:ext>
                </a:extLst>
              </a:tr>
              <a:tr h="190500">
                <a:tc gridSpan="3">
                  <a:txBody>
                    <a:bodyPr/>
                    <a:lstStyle/>
                    <a:p>
                      <a:pPr algn="l" fontAlgn="b"/>
                      <a:r>
                        <a:rPr lang="en-GB" sz="1100" b="0" i="0" u="none" strike="noStrike">
                          <a:solidFill>
                            <a:srgbClr val="000000"/>
                          </a:solidFill>
                          <a:effectLst/>
                          <a:latin typeface="Calibri" panose="020F0502020204030204" pitchFamily="34" charset="0"/>
                        </a:rPr>
                        <a:t>Humanities, in non-selective schools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81964340"/>
                  </a:ext>
                </a:extLst>
              </a:tr>
            </a:tbl>
          </a:graphicData>
        </a:graphic>
      </p:graphicFrame>
      <p:graphicFrame>
        <p:nvGraphicFramePr>
          <p:cNvPr id="6" name="Table 5">
            <a:extLst>
              <a:ext uri="{FF2B5EF4-FFF2-40B4-BE49-F238E27FC236}">
                <a16:creationId xmlns:a16="http://schemas.microsoft.com/office/drawing/2014/main" id="{94BB4B53-9179-4463-B2C3-E7153A5939A5}"/>
              </a:ext>
            </a:extLst>
          </p:cNvPr>
          <p:cNvGraphicFramePr>
            <a:graphicFrameLocks noGrp="1"/>
          </p:cNvGraphicFramePr>
          <p:nvPr/>
        </p:nvGraphicFramePr>
        <p:xfrm>
          <a:off x="8954429" y="5284159"/>
          <a:ext cx="3111190" cy="1333500"/>
        </p:xfrm>
        <a:graphic>
          <a:graphicData uri="http://schemas.openxmlformats.org/drawingml/2006/table">
            <a:tbl>
              <a:tblPr/>
              <a:tblGrid>
                <a:gridCol w="1204759">
                  <a:extLst>
                    <a:ext uri="{9D8B030D-6E8A-4147-A177-3AD203B41FA5}">
                      <a16:colId xmlns:a16="http://schemas.microsoft.com/office/drawing/2014/main" val="1715568569"/>
                    </a:ext>
                  </a:extLst>
                </a:gridCol>
                <a:gridCol w="635477">
                  <a:extLst>
                    <a:ext uri="{9D8B030D-6E8A-4147-A177-3AD203B41FA5}">
                      <a16:colId xmlns:a16="http://schemas.microsoft.com/office/drawing/2014/main" val="4248140439"/>
                    </a:ext>
                  </a:extLst>
                </a:gridCol>
                <a:gridCol w="635477">
                  <a:extLst>
                    <a:ext uri="{9D8B030D-6E8A-4147-A177-3AD203B41FA5}">
                      <a16:colId xmlns:a16="http://schemas.microsoft.com/office/drawing/2014/main" val="3647631711"/>
                    </a:ext>
                  </a:extLst>
                </a:gridCol>
                <a:gridCol w="635477">
                  <a:extLst>
                    <a:ext uri="{9D8B030D-6E8A-4147-A177-3AD203B41FA5}">
                      <a16:colId xmlns:a16="http://schemas.microsoft.com/office/drawing/2014/main" val="420843569"/>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604375227"/>
                  </a:ext>
                </a:extLst>
              </a:tr>
              <a:tr h="190500">
                <a:tc>
                  <a:txBody>
                    <a:bodyPr/>
                    <a:lstStyle/>
                    <a:p>
                      <a:pPr algn="l" fontAlgn="b"/>
                      <a:r>
                        <a:rPr lang="en-GB" sz="1100" b="1" i="0" u="none" strike="noStrike" dirty="0">
                          <a:solidFill>
                            <a:srgbClr val="000000"/>
                          </a:solidFill>
                          <a:effectLst/>
                          <a:latin typeface="Calibri" panose="020F0502020204030204" pitchFamily="34" charset="0"/>
                        </a:rPr>
                        <a:t>Well Above Average</a:t>
                      </a:r>
                    </a:p>
                  </a:txBody>
                  <a:tcPr marL="9525" marR="9525" marT="9525" marB="0" anchor="b">
                    <a:lnL>
                      <a:noFill/>
                    </a:lnL>
                    <a:lnR>
                      <a:noFill/>
                    </a:lnR>
                    <a:lnT>
                      <a:noFill/>
                    </a:lnT>
                    <a:lnB>
                      <a:noFill/>
                    </a:lnB>
                    <a:solidFill>
                      <a:srgbClr val="06AF3D"/>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2576490209"/>
                  </a:ext>
                </a:extLst>
              </a:tr>
              <a:tr h="190500">
                <a:tc>
                  <a:txBody>
                    <a:bodyPr/>
                    <a:lstStyle/>
                    <a:p>
                      <a:pPr algn="l" fontAlgn="b"/>
                      <a:r>
                        <a:rPr lang="en-GB" sz="1100" b="1" i="0" u="none" strike="noStrike" dirty="0">
                          <a:solidFill>
                            <a:srgbClr val="000000"/>
                          </a:solidFill>
                          <a:effectLst/>
                          <a:latin typeface="Calibri" panose="020F0502020204030204" pitchFamily="34" charset="0"/>
                        </a:rPr>
                        <a:t>Above Average</a:t>
                      </a:r>
                    </a:p>
                  </a:txBody>
                  <a:tcPr marL="9525" marR="9525" marT="9525" marB="0" anchor="b">
                    <a:lnL>
                      <a:noFill/>
                    </a:lnL>
                    <a:lnR>
                      <a:noFill/>
                    </a:lnR>
                    <a:lnT>
                      <a:noFill/>
                    </a:lnT>
                    <a:lnB>
                      <a:noFill/>
                    </a:lnB>
                    <a:solidFill>
                      <a:srgbClr val="548235"/>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16:rowId xmlns:a16="http://schemas.microsoft.com/office/drawing/2014/main" val="1952617978"/>
                  </a:ext>
                </a:extLst>
              </a:tr>
              <a:tr h="190500">
                <a:tc>
                  <a:txBody>
                    <a:bodyPr/>
                    <a:lstStyle/>
                    <a:p>
                      <a:pPr algn="l" fontAlgn="b"/>
                      <a:r>
                        <a:rPr lang="en-GB" sz="1100" b="1" i="0" u="none" strike="noStrike" dirty="0">
                          <a:solidFill>
                            <a:srgbClr val="000000"/>
                          </a:solidFill>
                          <a:effectLst/>
                          <a:latin typeface="Calibri" panose="020F0502020204030204" pitchFamily="34" charset="0"/>
                        </a:rPr>
                        <a:t>Average</a:t>
                      </a:r>
                    </a:p>
                  </a:txBody>
                  <a:tcPr marL="9525" marR="9525" marT="9525" marB="0" anchor="b">
                    <a:lnL>
                      <a:noFill/>
                    </a:lnL>
                    <a:lnR>
                      <a:noFill/>
                    </a:lnR>
                    <a:lnT>
                      <a:noFill/>
                    </a:lnT>
                    <a:lnB>
                      <a:noFill/>
                    </a:lnB>
                    <a:solidFill>
                      <a:srgbClr val="FFC000"/>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1112860304"/>
                  </a:ext>
                </a:extLst>
              </a:tr>
              <a:tr h="190500">
                <a:tc>
                  <a:txBody>
                    <a:bodyPr/>
                    <a:lstStyle/>
                    <a:p>
                      <a:pPr algn="l" fontAlgn="b"/>
                      <a:r>
                        <a:rPr lang="en-GB" sz="1100" b="1" i="0" u="none" strike="noStrike" dirty="0">
                          <a:solidFill>
                            <a:srgbClr val="000000"/>
                          </a:solidFill>
                          <a:effectLst/>
                          <a:latin typeface="Calibri" panose="020F0502020204030204" pitchFamily="34" charset="0"/>
                        </a:rPr>
                        <a:t>Below Average</a:t>
                      </a:r>
                    </a:p>
                  </a:txBody>
                  <a:tcPr marL="9525" marR="9525" marT="9525" marB="0" anchor="b">
                    <a:lnL>
                      <a:noFill/>
                    </a:lnL>
                    <a:lnR>
                      <a:noFill/>
                    </a:lnR>
                    <a:lnT>
                      <a:noFill/>
                    </a:lnT>
                    <a:lnB>
                      <a:noFill/>
                    </a:lnB>
                    <a:solidFill>
                      <a:srgbClr val="ED7D31"/>
                    </a:solidFill>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1477536434"/>
                  </a:ext>
                </a:extLst>
              </a:tr>
              <a:tr h="190500">
                <a:tc>
                  <a:txBody>
                    <a:bodyPr/>
                    <a:lstStyle/>
                    <a:p>
                      <a:pPr algn="l" fontAlgn="b"/>
                      <a:r>
                        <a:rPr lang="en-GB" sz="1100" b="1" i="0" u="none" strike="noStrike" dirty="0">
                          <a:solidFill>
                            <a:srgbClr val="000000"/>
                          </a:solidFill>
                          <a:effectLst/>
                          <a:latin typeface="Calibri" panose="020F0502020204030204" pitchFamily="34" charset="0"/>
                        </a:rPr>
                        <a:t>Well Below Average</a:t>
                      </a:r>
                    </a:p>
                  </a:txBody>
                  <a:tcPr marL="9525" marR="9525" marT="9525" marB="0" anchor="b">
                    <a:lnL>
                      <a:noFill/>
                    </a:lnL>
                    <a:lnR>
                      <a:noFill/>
                    </a:lnR>
                    <a:lnT>
                      <a:noFill/>
                    </a:lnT>
                    <a:lnB>
                      <a:noFill/>
                    </a:lnB>
                    <a:solidFill>
                      <a:srgbClr val="FF0000"/>
                    </a:solidFill>
                  </a:tcPr>
                </a:tc>
                <a:tc>
                  <a:txBody>
                    <a:bodyPr/>
                    <a:lstStyle/>
                    <a:p>
                      <a:pPr algn="ctr"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2609177942"/>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4098656240"/>
                  </a:ext>
                </a:extLst>
              </a:tr>
            </a:tbl>
          </a:graphicData>
        </a:graphic>
      </p:graphicFrame>
    </p:spTree>
    <p:extLst>
      <p:ext uri="{BB962C8B-B14F-4D97-AF65-F5344CB8AC3E}">
        <p14:creationId xmlns:p14="http://schemas.microsoft.com/office/powerpoint/2010/main" val="77592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C3CEF-FEF5-432D-99DA-E51B9CADBC9B}"/>
              </a:ext>
            </a:extLst>
          </p:cNvPr>
          <p:cNvSpPr>
            <a:spLocks noGrp="1"/>
          </p:cNvSpPr>
          <p:nvPr>
            <p:ph type="title"/>
          </p:nvPr>
        </p:nvSpPr>
        <p:spPr>
          <a:xfrm>
            <a:off x="1800447" y="0"/>
            <a:ext cx="8229600" cy="1143000"/>
          </a:xfrm>
        </p:spPr>
        <p:txBody>
          <a:bodyPr/>
          <a:lstStyle/>
          <a:p>
            <a:r>
              <a:rPr lang="en-GB" dirty="0"/>
              <a:t>Overview of today’s meeting</a:t>
            </a:r>
          </a:p>
        </p:txBody>
      </p:sp>
      <p:sp>
        <p:nvSpPr>
          <p:cNvPr id="3" name="Content Placeholder 2">
            <a:extLst>
              <a:ext uri="{FF2B5EF4-FFF2-40B4-BE49-F238E27FC236}">
                <a16:creationId xmlns:a16="http://schemas.microsoft.com/office/drawing/2014/main" id="{D8455A2A-882C-4233-BF8C-428F5DEB88E6}"/>
              </a:ext>
            </a:extLst>
          </p:cNvPr>
          <p:cNvSpPr>
            <a:spLocks noGrp="1"/>
          </p:cNvSpPr>
          <p:nvPr>
            <p:ph idx="1"/>
          </p:nvPr>
        </p:nvSpPr>
        <p:spPr>
          <a:xfrm>
            <a:off x="765544" y="968801"/>
            <a:ext cx="10664456" cy="4525963"/>
          </a:xfrm>
        </p:spPr>
        <p:txBody>
          <a:bodyPr/>
          <a:lstStyle/>
          <a:p>
            <a:r>
              <a:rPr lang="en-GB" dirty="0"/>
              <a:t>SEND</a:t>
            </a:r>
          </a:p>
          <a:p>
            <a:pPr lvl="1"/>
            <a:r>
              <a:rPr lang="en-GB" dirty="0"/>
              <a:t>an update on the finalised Written Statement of Action</a:t>
            </a:r>
          </a:p>
          <a:p>
            <a:pPr lvl="1"/>
            <a:r>
              <a:rPr lang="en-GB" dirty="0"/>
              <a:t>Table discussion on how we can work together to make our schools more inclusive for parents</a:t>
            </a:r>
          </a:p>
          <a:p>
            <a:pPr lvl="1"/>
            <a:endParaRPr lang="en-GB" sz="1100" dirty="0"/>
          </a:p>
          <a:p>
            <a:r>
              <a:rPr lang="en-GB" dirty="0"/>
              <a:t>The Education Endowment Foundation</a:t>
            </a:r>
          </a:p>
          <a:p>
            <a:pPr lvl="1"/>
            <a:r>
              <a:rPr lang="en-GB" dirty="0"/>
              <a:t>To outline the current position in Kent regarding attainment</a:t>
            </a:r>
          </a:p>
          <a:p>
            <a:pPr lvl="1"/>
            <a:r>
              <a:rPr lang="en-GB" dirty="0"/>
              <a:t>To provide an overview of an exciting Kent project with EEF</a:t>
            </a:r>
          </a:p>
          <a:p>
            <a:pPr marL="457200" lvl="1" indent="0">
              <a:buNone/>
            </a:pPr>
            <a:endParaRPr lang="en-GB" sz="1100" dirty="0"/>
          </a:p>
          <a:p>
            <a:r>
              <a:rPr lang="en-GB" dirty="0"/>
              <a:t> KAH </a:t>
            </a:r>
          </a:p>
          <a:p>
            <a:pPr lvl="1" indent="-342900">
              <a:buFontTx/>
              <a:buChar char="-"/>
            </a:pPr>
            <a:r>
              <a:rPr lang="en-GB" dirty="0"/>
              <a:t>to provide an update on developments</a:t>
            </a:r>
          </a:p>
          <a:p>
            <a:pPr lvl="1" indent="-342900">
              <a:buFontTx/>
              <a:buChar char="-"/>
            </a:pPr>
            <a:endParaRPr lang="en-GB" dirty="0"/>
          </a:p>
        </p:txBody>
      </p:sp>
    </p:spTree>
    <p:extLst>
      <p:ext uri="{BB962C8B-B14F-4D97-AF65-F5344CB8AC3E}">
        <p14:creationId xmlns:p14="http://schemas.microsoft.com/office/powerpoint/2010/main" val="144466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6475545-50F6-4C2A-B63B-B93FDCA5EC62}"/>
              </a:ext>
            </a:extLst>
          </p:cNvPr>
          <p:cNvGraphicFramePr>
            <a:graphicFrameLocks noGrp="1"/>
          </p:cNvGraphicFramePr>
          <p:nvPr/>
        </p:nvGraphicFramePr>
        <p:xfrm>
          <a:off x="149535" y="130639"/>
          <a:ext cx="11849173" cy="5032368"/>
        </p:xfrm>
        <a:graphic>
          <a:graphicData uri="http://schemas.openxmlformats.org/drawingml/2006/table">
            <a:tbl>
              <a:tblPr/>
              <a:tblGrid>
                <a:gridCol w="1255269">
                  <a:extLst>
                    <a:ext uri="{9D8B030D-6E8A-4147-A177-3AD203B41FA5}">
                      <a16:colId xmlns:a16="http://schemas.microsoft.com/office/drawing/2014/main" val="2524439757"/>
                    </a:ext>
                  </a:extLst>
                </a:gridCol>
                <a:gridCol w="662119">
                  <a:extLst>
                    <a:ext uri="{9D8B030D-6E8A-4147-A177-3AD203B41FA5}">
                      <a16:colId xmlns:a16="http://schemas.microsoft.com/office/drawing/2014/main" val="2878003487"/>
                    </a:ext>
                  </a:extLst>
                </a:gridCol>
                <a:gridCol w="662119">
                  <a:extLst>
                    <a:ext uri="{9D8B030D-6E8A-4147-A177-3AD203B41FA5}">
                      <a16:colId xmlns:a16="http://schemas.microsoft.com/office/drawing/2014/main" val="3295122545"/>
                    </a:ext>
                  </a:extLst>
                </a:gridCol>
                <a:gridCol w="662119">
                  <a:extLst>
                    <a:ext uri="{9D8B030D-6E8A-4147-A177-3AD203B41FA5}">
                      <a16:colId xmlns:a16="http://schemas.microsoft.com/office/drawing/2014/main" val="1940243857"/>
                    </a:ext>
                  </a:extLst>
                </a:gridCol>
                <a:gridCol w="662119">
                  <a:extLst>
                    <a:ext uri="{9D8B030D-6E8A-4147-A177-3AD203B41FA5}">
                      <a16:colId xmlns:a16="http://schemas.microsoft.com/office/drawing/2014/main" val="109065900"/>
                    </a:ext>
                  </a:extLst>
                </a:gridCol>
                <a:gridCol w="662119">
                  <a:extLst>
                    <a:ext uri="{9D8B030D-6E8A-4147-A177-3AD203B41FA5}">
                      <a16:colId xmlns:a16="http://schemas.microsoft.com/office/drawing/2014/main" val="2274169886"/>
                    </a:ext>
                  </a:extLst>
                </a:gridCol>
                <a:gridCol w="662119">
                  <a:extLst>
                    <a:ext uri="{9D8B030D-6E8A-4147-A177-3AD203B41FA5}">
                      <a16:colId xmlns:a16="http://schemas.microsoft.com/office/drawing/2014/main" val="2189326325"/>
                    </a:ext>
                  </a:extLst>
                </a:gridCol>
                <a:gridCol w="662119">
                  <a:extLst>
                    <a:ext uri="{9D8B030D-6E8A-4147-A177-3AD203B41FA5}">
                      <a16:colId xmlns:a16="http://schemas.microsoft.com/office/drawing/2014/main" val="285697370"/>
                    </a:ext>
                  </a:extLst>
                </a:gridCol>
                <a:gridCol w="662119">
                  <a:extLst>
                    <a:ext uri="{9D8B030D-6E8A-4147-A177-3AD203B41FA5}">
                      <a16:colId xmlns:a16="http://schemas.microsoft.com/office/drawing/2014/main" val="2829468788"/>
                    </a:ext>
                  </a:extLst>
                </a:gridCol>
                <a:gridCol w="662119">
                  <a:extLst>
                    <a:ext uri="{9D8B030D-6E8A-4147-A177-3AD203B41FA5}">
                      <a16:colId xmlns:a16="http://schemas.microsoft.com/office/drawing/2014/main" val="2619380294"/>
                    </a:ext>
                  </a:extLst>
                </a:gridCol>
                <a:gridCol w="662119">
                  <a:extLst>
                    <a:ext uri="{9D8B030D-6E8A-4147-A177-3AD203B41FA5}">
                      <a16:colId xmlns:a16="http://schemas.microsoft.com/office/drawing/2014/main" val="592074477"/>
                    </a:ext>
                  </a:extLst>
                </a:gridCol>
                <a:gridCol w="662119">
                  <a:extLst>
                    <a:ext uri="{9D8B030D-6E8A-4147-A177-3AD203B41FA5}">
                      <a16:colId xmlns:a16="http://schemas.microsoft.com/office/drawing/2014/main" val="2772550767"/>
                    </a:ext>
                  </a:extLst>
                </a:gridCol>
                <a:gridCol w="662119">
                  <a:extLst>
                    <a:ext uri="{9D8B030D-6E8A-4147-A177-3AD203B41FA5}">
                      <a16:colId xmlns:a16="http://schemas.microsoft.com/office/drawing/2014/main" val="1441601397"/>
                    </a:ext>
                  </a:extLst>
                </a:gridCol>
                <a:gridCol w="662119">
                  <a:extLst>
                    <a:ext uri="{9D8B030D-6E8A-4147-A177-3AD203B41FA5}">
                      <a16:colId xmlns:a16="http://schemas.microsoft.com/office/drawing/2014/main" val="3933374740"/>
                    </a:ext>
                  </a:extLst>
                </a:gridCol>
                <a:gridCol w="662119">
                  <a:extLst>
                    <a:ext uri="{9D8B030D-6E8A-4147-A177-3AD203B41FA5}">
                      <a16:colId xmlns:a16="http://schemas.microsoft.com/office/drawing/2014/main" val="3040554176"/>
                    </a:ext>
                  </a:extLst>
                </a:gridCol>
                <a:gridCol w="662119">
                  <a:extLst>
                    <a:ext uri="{9D8B030D-6E8A-4147-A177-3AD203B41FA5}">
                      <a16:colId xmlns:a16="http://schemas.microsoft.com/office/drawing/2014/main" val="3281776799"/>
                    </a:ext>
                  </a:extLst>
                </a:gridCol>
                <a:gridCol w="662119">
                  <a:extLst>
                    <a:ext uri="{9D8B030D-6E8A-4147-A177-3AD203B41FA5}">
                      <a16:colId xmlns:a16="http://schemas.microsoft.com/office/drawing/2014/main" val="96764599"/>
                    </a:ext>
                  </a:extLst>
                </a:gridCol>
              </a:tblGrid>
              <a:tr h="354463">
                <a:tc gridSpan="4">
                  <a:txBody>
                    <a:bodyPr/>
                    <a:lstStyle/>
                    <a:p>
                      <a:pPr algn="l" fontAlgn="ctr"/>
                      <a:r>
                        <a:rPr lang="en-GB" sz="2200" b="1" i="0" u="none" strike="noStrike">
                          <a:solidFill>
                            <a:srgbClr val="000000"/>
                          </a:solidFill>
                          <a:effectLst/>
                          <a:latin typeface="Calibri" panose="020F0502020204030204" pitchFamily="34" charset="0"/>
                        </a:rPr>
                        <a:t>East Kent (25 schools) </a:t>
                      </a:r>
                    </a:p>
                  </a:txBody>
                  <a:tcPr marL="8651" marR="8651" marT="8651"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8651" marR="8651" marT="8651" marB="0" anchor="ctr">
                    <a:lnL>
                      <a:noFill/>
                    </a:lnL>
                    <a:lnR>
                      <a:noFill/>
                    </a:lnR>
                    <a:lnT>
                      <a:noFill/>
                    </a:lnT>
                    <a:lnB>
                      <a:noFill/>
                    </a:lnB>
                  </a:tcPr>
                </a:tc>
                <a:tc gridSpan="4">
                  <a:txBody>
                    <a:bodyPr/>
                    <a:lstStyle/>
                    <a:p>
                      <a:pPr algn="l" fontAlgn="ctr"/>
                      <a:r>
                        <a:rPr lang="en-GB" sz="2200" b="1" i="0" u="none" strike="noStrike" dirty="0">
                          <a:solidFill>
                            <a:srgbClr val="000000"/>
                          </a:solidFill>
                          <a:effectLst/>
                          <a:latin typeface="Calibri" panose="020F0502020204030204" pitchFamily="34" charset="0"/>
                        </a:rPr>
                        <a:t>Below Average</a:t>
                      </a:r>
                    </a:p>
                  </a:txBody>
                  <a:tcPr marL="8651" marR="8651" marT="8651" marB="0" anchor="ctr">
                    <a:lnL>
                      <a:noFill/>
                    </a:lnL>
                    <a:lnR>
                      <a:noFill/>
                    </a:lnR>
                    <a:lnT>
                      <a:noFill/>
                    </a:lnT>
                    <a:lnB>
                      <a:noFill/>
                    </a:lnB>
                    <a:solidFill>
                      <a:srgbClr val="ED7D31"/>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ED7D31"/>
                    </a:solidFill>
                  </a:tcPr>
                </a:tc>
                <a:tc>
                  <a:txBody>
                    <a:bodyPr/>
                    <a:lstStyle/>
                    <a:p>
                      <a:pPr algn="l" fontAlgn="ctr"/>
                      <a:r>
                        <a:rPr lang="en-GB" sz="1000" b="0" i="0" u="none" strike="noStrike">
                          <a:solidFill>
                            <a:srgbClr val="000000"/>
                          </a:solidFill>
                          <a:effectLst/>
                          <a:latin typeface="Calibri" panose="020F0502020204030204" pitchFamily="34" charset="0"/>
                        </a:rPr>
                        <a:t> </a:t>
                      </a:r>
                    </a:p>
                  </a:txBody>
                  <a:tcPr marL="8651" marR="8651" marT="8651" marB="0" anchor="ctr">
                    <a:lnL>
                      <a:noFill/>
                    </a:lnL>
                    <a:lnR>
                      <a:noFill/>
                    </a:lnR>
                    <a:lnT>
                      <a:noFill/>
                    </a:lnT>
                    <a:lnB>
                      <a:noFill/>
                    </a:lnB>
                    <a:solidFill>
                      <a:srgbClr val="ED7D31"/>
                    </a:solidFill>
                  </a:tcPr>
                </a:tc>
                <a:extLst>
                  <a:ext uri="{0D108BD9-81ED-4DB2-BD59-A6C34878D82A}">
                    <a16:rowId xmlns:a16="http://schemas.microsoft.com/office/drawing/2014/main" val="2134747077"/>
                  </a:ext>
                </a:extLst>
              </a:tr>
              <a:tr h="163637">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dirty="0">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tc>
                  <a:txBody>
                    <a:bodyPr/>
                    <a:lstStyle/>
                    <a:p>
                      <a:pPr algn="l" fontAlgn="b"/>
                      <a:endParaRPr lang="en-GB" sz="1000" b="0" i="0" u="none" strike="noStrike">
                        <a:solidFill>
                          <a:srgbClr val="000000"/>
                        </a:solidFill>
                        <a:effectLst/>
                        <a:latin typeface="Calibri" panose="020F0502020204030204" pitchFamily="34" charset="0"/>
                      </a:endParaRPr>
                    </a:p>
                  </a:txBody>
                  <a:tcPr marL="8651" marR="8651" marT="8651" marB="0" anchor="b">
                    <a:lnL>
                      <a:noFill/>
                    </a:lnL>
                    <a:lnR>
                      <a:noFill/>
                    </a:lnR>
                    <a:lnT>
                      <a:noFill/>
                    </a:lnT>
                    <a:lnB w="1270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1459866337"/>
                  </a:ext>
                </a:extLst>
              </a:tr>
              <a:tr h="410388">
                <a:tc gridSpan="17">
                  <a:txBody>
                    <a:bodyPr/>
                    <a:lstStyle/>
                    <a:p>
                      <a:pPr algn="ctr" fontAlgn="ctr"/>
                      <a:r>
                        <a:rPr lang="en-GB" sz="1200" b="0" i="0" u="none" strike="noStrike" dirty="0">
                          <a:solidFill>
                            <a:srgbClr val="000000"/>
                          </a:solidFill>
                          <a:effectLst/>
                          <a:latin typeface="Calibri" panose="020F0502020204030204" pitchFamily="34" charset="0"/>
                        </a:rPr>
                        <a:t>Progress 8 (unvalidated) by pupil group</a:t>
                      </a:r>
                    </a:p>
                  </a:txBody>
                  <a:tcPr marL="8651" marR="8651" marT="8651" marB="0" anchor="ctr">
                    <a:lnL w="1270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12700" cap="flat" cmpd="sng" algn="ctr">
                      <a:solidFill>
                        <a:srgbClr val="5050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867587"/>
                  </a:ext>
                </a:extLst>
              </a:tr>
              <a:tr h="410388">
                <a:tc>
                  <a:txBody>
                    <a:bodyPr/>
                    <a:lstStyle/>
                    <a:p>
                      <a:pPr algn="l" fontAlgn="ctr"/>
                      <a:r>
                        <a:rPr lang="en-GB" sz="1200" b="0" i="0" u="none" strike="noStrike" dirty="0">
                          <a:solidFill>
                            <a:srgbClr val="000000"/>
                          </a:solidFill>
                          <a:effectLst/>
                          <a:latin typeface="Calibri" panose="020F0502020204030204" pitchFamily="34" charset="0"/>
                        </a:rPr>
                        <a:t>Breakdown</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Cohort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gridSpan="3">
                  <a:txBody>
                    <a:bodyPr/>
                    <a:lstStyle/>
                    <a:p>
                      <a:pPr algn="ctr" fontAlgn="ctr"/>
                      <a:r>
                        <a:rPr lang="en-GB" sz="1200" b="0" i="0" u="none" strike="noStrike">
                          <a:solidFill>
                            <a:srgbClr val="000000"/>
                          </a:solidFill>
                          <a:effectLst/>
                          <a:latin typeface="Calibri" panose="020F0502020204030204" pitchFamily="34" charset="0"/>
                        </a:rPr>
                        <a:t>P8 unadjusted</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English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Maths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EBacc element</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gridSpan="3">
                  <a:txBody>
                    <a:bodyPr/>
                    <a:lstStyle/>
                    <a:p>
                      <a:pPr algn="ctr" fontAlgn="ctr"/>
                      <a:r>
                        <a:rPr lang="en-GB" sz="1200" b="0" i="0" u="none" strike="noStrike">
                          <a:solidFill>
                            <a:srgbClr val="000000"/>
                          </a:solidFill>
                          <a:effectLst/>
                          <a:latin typeface="Calibri" panose="020F0502020204030204" pitchFamily="34" charset="0"/>
                        </a:rPr>
                        <a:t>Open element</a:t>
                      </a:r>
                    </a:p>
                  </a:txBody>
                  <a:tcPr marL="8651" marR="8651" marT="8651" marB="0" anchor="ctr">
                    <a:lnL w="6350" cap="flat" cmpd="sng" algn="ctr">
                      <a:solidFill>
                        <a:srgbClr val="00000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50505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9026344"/>
                  </a:ext>
                </a:extLst>
              </a:tr>
              <a:tr h="410388">
                <a:tc>
                  <a:txBody>
                    <a:bodyPr/>
                    <a:lstStyle/>
                    <a:p>
                      <a:pPr algn="l" fontAlgn="ctr"/>
                      <a:r>
                        <a:rPr lang="en-GB" sz="1200" b="0" i="0" u="none" strike="noStrike" dirty="0">
                          <a:solidFill>
                            <a:srgbClr val="000000"/>
                          </a:solidFill>
                          <a:effectLst/>
                          <a:latin typeface="Calibri" panose="020F0502020204030204" pitchFamily="34" charset="0"/>
                        </a:rPr>
                        <a:t> </a:t>
                      </a:r>
                    </a:p>
                  </a:txBody>
                  <a:tcPr marL="8651" marR="8651" marT="8651" marB="0" anchor="ctr">
                    <a:lnL w="12700" cap="flat" cmpd="sng" algn="ctr">
                      <a:solidFill>
                        <a:srgbClr val="50505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 </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00000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Area</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National</a:t>
                      </a:r>
                    </a:p>
                  </a:txBody>
                  <a:tcPr marL="8651" marR="8651" marT="8651" marB="0" anchor="ctr">
                    <a:lnL w="6350" cap="flat" cmpd="sng" algn="ctr">
                      <a:solidFill>
                        <a:srgbClr val="505050"/>
                      </a:solidFill>
                      <a:prstDash val="solid"/>
                      <a:round/>
                      <a:headEnd type="none" w="med" len="med"/>
                      <a:tailEnd type="none" w="med" len="med"/>
                    </a:lnL>
                    <a:lnR w="635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1200" b="0" i="0" u="none" strike="noStrike">
                          <a:solidFill>
                            <a:srgbClr val="000000"/>
                          </a:solidFill>
                          <a:effectLst/>
                          <a:latin typeface="Calibri" panose="020F0502020204030204" pitchFamily="34" charset="0"/>
                        </a:rPr>
                        <a:t>Rank</a:t>
                      </a:r>
                    </a:p>
                  </a:txBody>
                  <a:tcPr marL="8651" marR="8651" marT="8651" marB="0" anchor="ctr">
                    <a:lnL w="6350" cap="flat" cmpd="sng" algn="ctr">
                      <a:solidFill>
                        <a:srgbClr val="505050"/>
                      </a:solidFill>
                      <a:prstDash val="solid"/>
                      <a:round/>
                      <a:headEnd type="none" w="med" len="med"/>
                      <a:tailEnd type="none" w="med" len="med"/>
                    </a:lnL>
                    <a:lnR w="12700" cap="flat" cmpd="sng" algn="ctr">
                      <a:solidFill>
                        <a:srgbClr val="505050"/>
                      </a:solidFill>
                      <a:prstDash val="solid"/>
                      <a:round/>
                      <a:headEnd type="none" w="med" len="med"/>
                      <a:tailEnd type="none" w="med" len="med"/>
                    </a:lnR>
                    <a:lnT w="6350" cap="flat" cmpd="sng" algn="ctr">
                      <a:solidFill>
                        <a:srgbClr val="50505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2347627492"/>
                  </a:ext>
                </a:extLst>
              </a:tr>
              <a:tr h="410388">
                <a:tc>
                  <a:txBody>
                    <a:bodyPr/>
                    <a:lstStyle/>
                    <a:p>
                      <a:pPr algn="l" fontAlgn="ctr"/>
                      <a:r>
                        <a:rPr lang="en-GB" sz="1200" b="0" i="0" u="none" strike="noStrike" dirty="0">
                          <a:solidFill>
                            <a:srgbClr val="000000"/>
                          </a:solidFill>
                          <a:effectLst/>
                          <a:latin typeface="Calibri" panose="020F0502020204030204" pitchFamily="34" charset="0"/>
                        </a:rPr>
                        <a:t>All pupils</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4058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32721"/>
                  </a:ext>
                </a:extLst>
              </a:tr>
              <a:tr h="410388">
                <a:tc>
                  <a:txBody>
                    <a:bodyPr/>
                    <a:lstStyle/>
                    <a:p>
                      <a:pPr algn="l" fontAlgn="ctr"/>
                      <a:r>
                        <a:rPr lang="en-GB" sz="1200" b="0" i="0" u="none" strike="noStrike" dirty="0">
                          <a:solidFill>
                            <a:srgbClr val="000000"/>
                          </a:solidFill>
                          <a:effectLst/>
                          <a:latin typeface="Calibri" panose="020F0502020204030204" pitchFamily="34" charset="0"/>
                        </a:rPr>
                        <a:t>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2059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-0.26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-0.91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-0.44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-0.18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-0.39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-0.41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8513096"/>
                  </a:ext>
                </a:extLst>
              </a:tr>
              <a:tr h="410388">
                <a:tc>
                  <a:txBody>
                    <a:bodyPr/>
                    <a:lstStyle/>
                    <a:p>
                      <a:pPr algn="l" fontAlgn="ctr"/>
                      <a:r>
                        <a:rPr lang="en-GB" sz="1200" b="0" i="0" u="none" strike="noStrike" dirty="0">
                          <a:solidFill>
                            <a:srgbClr val="000000"/>
                          </a:solidFill>
                          <a:effectLst/>
                          <a:latin typeface="Calibri" panose="020F0502020204030204" pitchFamily="34" charset="0"/>
                        </a:rPr>
                        <a:t>Female</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1999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0.38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0.35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502023"/>
                  </a:ext>
                </a:extLst>
              </a:tr>
              <a:tr h="410388">
                <a:tc>
                  <a:txBody>
                    <a:bodyPr/>
                    <a:lstStyle/>
                    <a:p>
                      <a:pPr algn="l" fontAlgn="ctr"/>
                      <a:r>
                        <a:rPr lang="en-GB" sz="1200" b="0" i="0" u="none" strike="noStrike" dirty="0">
                          <a:solidFill>
                            <a:srgbClr val="000000"/>
                          </a:solidFill>
                          <a:effectLst/>
                          <a:latin typeface="Calibri" panose="020F0502020204030204" pitchFamily="34" charset="0"/>
                        </a:rPr>
                        <a:t>Disadvantaged</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1074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-0.77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-0.92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-0.86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-0.65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474427"/>
                  </a:ext>
                </a:extLst>
              </a:tr>
              <a:tr h="410388">
                <a:tc>
                  <a:txBody>
                    <a:bodyPr/>
                    <a:lstStyle/>
                    <a:p>
                      <a:pPr algn="l" fontAlgn="ctr"/>
                      <a:r>
                        <a:rPr lang="en-GB" sz="1200" b="0" i="0" u="none" strike="noStrike" dirty="0">
                          <a:solidFill>
                            <a:srgbClr val="000000"/>
                          </a:solidFill>
                          <a:effectLst/>
                          <a:latin typeface="Calibri" panose="020F0502020204030204" pitchFamily="34" charset="0"/>
                        </a:rPr>
                        <a:t>Other</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2984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0.13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0.11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0.14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813004"/>
                  </a:ext>
                </a:extLst>
              </a:tr>
              <a:tr h="410388">
                <a:tc>
                  <a:txBody>
                    <a:bodyPr/>
                    <a:lstStyle/>
                    <a:p>
                      <a:pPr algn="l" fontAlgn="ctr"/>
                      <a:r>
                        <a:rPr lang="en-GB" sz="1200" b="0" i="0" u="none" strike="noStrike" dirty="0">
                          <a:solidFill>
                            <a:srgbClr val="000000"/>
                          </a:solidFill>
                          <a:effectLst/>
                          <a:latin typeface="Calibri" panose="020F0502020204030204" pitchFamily="34" charset="0"/>
                        </a:rPr>
                        <a:t>Low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609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-0.21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-0.12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-0.33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dirty="0">
                          <a:solidFill>
                            <a:srgbClr val="000000"/>
                          </a:solidFill>
                          <a:effectLst/>
                          <a:latin typeface="Calibri" panose="020F0502020204030204" pitchFamily="34" charset="0"/>
                        </a:rPr>
                        <a:t>-0.16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-0.08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2D050"/>
                    </a:solidFill>
                  </a:tcPr>
                </a:tc>
                <a:tc>
                  <a:txBody>
                    <a:bodyPr/>
                    <a:lstStyle/>
                    <a:p>
                      <a:pPr algn="ctr" fontAlgn="ctr"/>
                      <a:r>
                        <a:rPr lang="en-GB" sz="1200" b="0" i="0" u="none" strike="noStrike">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745166"/>
                  </a:ext>
                </a:extLst>
              </a:tr>
              <a:tr h="410388">
                <a:tc>
                  <a:txBody>
                    <a:bodyPr/>
                    <a:lstStyle/>
                    <a:p>
                      <a:pPr algn="l" fontAlgn="ctr"/>
                      <a:r>
                        <a:rPr lang="en-GB" sz="1200" b="0" i="0" u="none" strike="noStrike">
                          <a:solidFill>
                            <a:srgbClr val="000000"/>
                          </a:solidFill>
                          <a:effectLst/>
                          <a:latin typeface="Calibri" panose="020F0502020204030204" pitchFamily="34" charset="0"/>
                        </a:rPr>
                        <a:t>Middle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1808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-0.28</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dirty="0">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-0.46</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-0.02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3707396"/>
                  </a:ext>
                </a:extLst>
              </a:tr>
              <a:tr h="410388">
                <a:tc>
                  <a:txBody>
                    <a:bodyPr/>
                    <a:lstStyle/>
                    <a:p>
                      <a:pPr algn="l" fontAlgn="ctr"/>
                      <a:r>
                        <a:rPr lang="en-GB" sz="1200" b="0" i="0" u="none" strike="noStrike">
                          <a:solidFill>
                            <a:srgbClr val="000000"/>
                          </a:solidFill>
                          <a:effectLst/>
                          <a:latin typeface="Calibri" panose="020F0502020204030204" pitchFamily="34" charset="0"/>
                        </a:rPr>
                        <a:t>High overall</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1641</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-0.27</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-0.49</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-0.25</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3</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-0.2</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C5ED"/>
                    </a:solidFill>
                  </a:tcPr>
                </a:tc>
                <a:tc>
                  <a:txBody>
                    <a:bodyPr/>
                    <a:lstStyle/>
                    <a:p>
                      <a:pPr algn="ctr" fontAlgn="ctr"/>
                      <a:r>
                        <a:rPr lang="en-GB" sz="1200" b="0" i="0" u="none" strike="noStrike" dirty="0">
                          <a:solidFill>
                            <a:srgbClr val="000000"/>
                          </a:solidFill>
                          <a:effectLst/>
                          <a:latin typeface="Calibri" panose="020F0502020204030204" pitchFamily="34" charset="0"/>
                        </a:rPr>
                        <a:t>0</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GB" sz="1200" b="0" i="0" u="none" strike="noStrike" dirty="0">
                          <a:solidFill>
                            <a:srgbClr val="000000"/>
                          </a:solidFill>
                          <a:effectLst/>
                          <a:latin typeface="Calibri" panose="020F0502020204030204" pitchFamily="34" charset="0"/>
                        </a:rPr>
                        <a:t>4</a:t>
                      </a:r>
                    </a:p>
                  </a:txBody>
                  <a:tcPr marL="8651" marR="8651" marT="865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1759"/>
                  </a:ext>
                </a:extLst>
              </a:tr>
            </a:tbl>
          </a:graphicData>
        </a:graphic>
      </p:graphicFrame>
      <p:sp>
        <p:nvSpPr>
          <p:cNvPr id="3" name="Rectangle 2">
            <a:extLst>
              <a:ext uri="{FF2B5EF4-FFF2-40B4-BE49-F238E27FC236}">
                <a16:creationId xmlns:a16="http://schemas.microsoft.com/office/drawing/2014/main" id="{D6338F7F-4869-4D43-A5BA-6E08BA0F8422}"/>
              </a:ext>
            </a:extLst>
          </p:cNvPr>
          <p:cNvSpPr/>
          <p:nvPr/>
        </p:nvSpPr>
        <p:spPr>
          <a:xfrm>
            <a:off x="149535" y="5235368"/>
            <a:ext cx="685347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Average IMD score for schools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24.66</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Rank</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 (most deprived)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26% Disadvantaged</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4" name="Table 3">
            <a:extLst>
              <a:ext uri="{FF2B5EF4-FFF2-40B4-BE49-F238E27FC236}">
                <a16:creationId xmlns:a16="http://schemas.microsoft.com/office/drawing/2014/main" id="{88FD4E71-0A17-4500-8A72-9DD826033666}"/>
              </a:ext>
            </a:extLst>
          </p:cNvPr>
          <p:cNvGraphicFramePr>
            <a:graphicFrameLocks noGrp="1"/>
          </p:cNvGraphicFramePr>
          <p:nvPr/>
        </p:nvGraphicFramePr>
        <p:xfrm>
          <a:off x="149535" y="5740838"/>
          <a:ext cx="1826787" cy="762000"/>
        </p:xfrm>
        <a:graphic>
          <a:graphicData uri="http://schemas.openxmlformats.org/drawingml/2006/table">
            <a:tbl>
              <a:tblPr/>
              <a:tblGrid>
                <a:gridCol w="1195954">
                  <a:extLst>
                    <a:ext uri="{9D8B030D-6E8A-4147-A177-3AD203B41FA5}">
                      <a16:colId xmlns:a16="http://schemas.microsoft.com/office/drawing/2014/main" val="4045045739"/>
                    </a:ext>
                  </a:extLst>
                </a:gridCol>
                <a:gridCol w="630833">
                  <a:extLst>
                    <a:ext uri="{9D8B030D-6E8A-4147-A177-3AD203B41FA5}">
                      <a16:colId xmlns:a16="http://schemas.microsoft.com/office/drawing/2014/main" val="2422143883"/>
                    </a:ext>
                  </a:extLst>
                </a:gridCol>
              </a:tblGrid>
              <a:tr h="190500">
                <a:tc>
                  <a:txBody>
                    <a:bodyPr/>
                    <a:lstStyle/>
                    <a:p>
                      <a:pPr algn="l" fontAlgn="b"/>
                      <a:r>
                        <a:rPr lang="en-GB" sz="1100" b="0" i="0" u="none" strike="noStrike">
                          <a:solidFill>
                            <a:srgbClr val="000000"/>
                          </a:solidFill>
                          <a:effectLst/>
                          <a:latin typeface="Calibri" panose="020F0502020204030204" pitchFamily="34" charset="0"/>
                        </a:rPr>
                        <a:t>&gt;0.5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0000"/>
                    </a:solidFill>
                  </a:tcPr>
                </a:tc>
                <a:extLst>
                  <a:ext uri="{0D108BD9-81ED-4DB2-BD59-A6C34878D82A}">
                    <a16:rowId xmlns:a16="http://schemas.microsoft.com/office/drawing/2014/main" val="3353673542"/>
                  </a:ext>
                </a:extLst>
              </a:tr>
              <a:tr h="190500">
                <a:tc>
                  <a:txBody>
                    <a:bodyPr/>
                    <a:lstStyle/>
                    <a:p>
                      <a:pPr algn="l" fontAlgn="b"/>
                      <a:r>
                        <a:rPr lang="en-GB" sz="1100" b="0" i="0" u="none" strike="noStrike">
                          <a:solidFill>
                            <a:srgbClr val="000000"/>
                          </a:solidFill>
                          <a:effectLst/>
                          <a:latin typeface="Calibri" panose="020F0502020204030204" pitchFamily="34" charset="0"/>
                        </a:rPr>
                        <a:t>&gt;0.1 below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BACE4"/>
                    </a:solidFill>
                  </a:tcPr>
                </a:tc>
                <a:extLst>
                  <a:ext uri="{0D108BD9-81ED-4DB2-BD59-A6C34878D82A}">
                    <a16:rowId xmlns:a16="http://schemas.microsoft.com/office/drawing/2014/main" val="3146755522"/>
                  </a:ext>
                </a:extLst>
              </a:tr>
              <a:tr h="190500">
                <a:tc>
                  <a:txBody>
                    <a:bodyPr/>
                    <a:lstStyle/>
                    <a:p>
                      <a:pPr algn="l" fontAlgn="b"/>
                      <a:r>
                        <a:rPr lang="en-GB" sz="1100" b="0" i="0" u="none" strike="noStrike">
                          <a:solidFill>
                            <a:srgbClr val="000000"/>
                          </a:solidFill>
                          <a:effectLst/>
                          <a:latin typeface="Calibri" panose="020F0502020204030204" pitchFamily="34" charset="0"/>
                        </a:rPr>
                        <a:t>&gt;0.1 above National</a:t>
                      </a:r>
                    </a:p>
                  </a:txBody>
                  <a:tcPr marL="9525" marR="9525" marT="9525"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643636437"/>
                  </a:ext>
                </a:extLst>
              </a:tr>
              <a:tr h="190500">
                <a:tc>
                  <a:txBody>
                    <a:bodyPr/>
                    <a:lstStyle/>
                    <a:p>
                      <a:pPr algn="l" fontAlgn="b"/>
                      <a:r>
                        <a:rPr lang="en-GB" sz="1100" b="0" i="0" u="none" strike="noStrike">
                          <a:solidFill>
                            <a:srgbClr val="000000"/>
                          </a:solidFill>
                          <a:effectLst/>
                          <a:latin typeface="Calibri" panose="020F0502020204030204" pitchFamily="34" charset="0"/>
                        </a:rPr>
                        <a:t>&gt;0.5 above National</a:t>
                      </a:r>
                    </a:p>
                  </a:txBody>
                  <a:tcPr marL="9525" marR="9525" marT="9525" marB="0" anchor="b">
                    <a:lnL>
                      <a:noFill/>
                    </a:lnL>
                    <a:lnR>
                      <a:noFill/>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00B050"/>
                    </a:solidFill>
                  </a:tcPr>
                </a:tc>
                <a:extLst>
                  <a:ext uri="{0D108BD9-81ED-4DB2-BD59-A6C34878D82A}">
                    <a16:rowId xmlns:a16="http://schemas.microsoft.com/office/drawing/2014/main" val="1005310841"/>
                  </a:ext>
                </a:extLst>
              </a:tr>
            </a:tbl>
          </a:graphicData>
        </a:graphic>
      </p:graphicFrame>
      <p:graphicFrame>
        <p:nvGraphicFramePr>
          <p:cNvPr id="5" name="Table 4">
            <a:extLst>
              <a:ext uri="{FF2B5EF4-FFF2-40B4-BE49-F238E27FC236}">
                <a16:creationId xmlns:a16="http://schemas.microsoft.com/office/drawing/2014/main" id="{B88719F2-8019-4742-B0F9-64BF1BF8BAEA}"/>
              </a:ext>
            </a:extLst>
          </p:cNvPr>
          <p:cNvGraphicFramePr>
            <a:graphicFrameLocks noGrp="1"/>
          </p:cNvGraphicFramePr>
          <p:nvPr/>
        </p:nvGraphicFramePr>
        <p:xfrm>
          <a:off x="2886462" y="5590424"/>
          <a:ext cx="4406435" cy="1143000"/>
        </p:xfrm>
        <a:graphic>
          <a:graphicData uri="http://schemas.openxmlformats.org/drawingml/2006/table">
            <a:tbl>
              <a:tblPr/>
              <a:tblGrid>
                <a:gridCol w="1058009">
                  <a:extLst>
                    <a:ext uri="{9D8B030D-6E8A-4147-A177-3AD203B41FA5}">
                      <a16:colId xmlns:a16="http://schemas.microsoft.com/office/drawing/2014/main" val="688321774"/>
                    </a:ext>
                  </a:extLst>
                </a:gridCol>
                <a:gridCol w="558071">
                  <a:extLst>
                    <a:ext uri="{9D8B030D-6E8A-4147-A177-3AD203B41FA5}">
                      <a16:colId xmlns:a16="http://schemas.microsoft.com/office/drawing/2014/main" val="2236847977"/>
                    </a:ext>
                  </a:extLst>
                </a:gridCol>
                <a:gridCol w="558071">
                  <a:extLst>
                    <a:ext uri="{9D8B030D-6E8A-4147-A177-3AD203B41FA5}">
                      <a16:colId xmlns:a16="http://schemas.microsoft.com/office/drawing/2014/main" val="1685377589"/>
                    </a:ext>
                  </a:extLst>
                </a:gridCol>
                <a:gridCol w="558071">
                  <a:extLst>
                    <a:ext uri="{9D8B030D-6E8A-4147-A177-3AD203B41FA5}">
                      <a16:colId xmlns:a16="http://schemas.microsoft.com/office/drawing/2014/main" val="1375996589"/>
                    </a:ext>
                  </a:extLst>
                </a:gridCol>
                <a:gridCol w="558071">
                  <a:extLst>
                    <a:ext uri="{9D8B030D-6E8A-4147-A177-3AD203B41FA5}">
                      <a16:colId xmlns:a16="http://schemas.microsoft.com/office/drawing/2014/main" val="2776735551"/>
                    </a:ext>
                  </a:extLst>
                </a:gridCol>
                <a:gridCol w="558071">
                  <a:extLst>
                    <a:ext uri="{9D8B030D-6E8A-4147-A177-3AD203B41FA5}">
                      <a16:colId xmlns:a16="http://schemas.microsoft.com/office/drawing/2014/main" val="1420707047"/>
                    </a:ext>
                  </a:extLst>
                </a:gridCol>
                <a:gridCol w="558071">
                  <a:extLst>
                    <a:ext uri="{9D8B030D-6E8A-4147-A177-3AD203B41FA5}">
                      <a16:colId xmlns:a16="http://schemas.microsoft.com/office/drawing/2014/main" val="2046801375"/>
                    </a:ext>
                  </a:extLst>
                </a:gridCol>
              </a:tblGrid>
              <a:tr h="190500">
                <a:tc>
                  <a:txBody>
                    <a:bodyPr/>
                    <a:lstStyle/>
                    <a:p>
                      <a:pPr algn="l" fontAlgn="b"/>
                      <a:r>
                        <a:rPr lang="en-GB" sz="1100" b="1" i="0" u="sng" strike="noStrike">
                          <a:solidFill>
                            <a:srgbClr val="000000"/>
                          </a:solidFill>
                          <a:effectLst/>
                          <a:latin typeface="Calibri" panose="020F0502020204030204" pitchFamily="34" charset="0"/>
                        </a:rPr>
                        <a:t>Areas of focus</a:t>
                      </a: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74306072"/>
                  </a:ext>
                </a:extLst>
              </a:tr>
              <a:tr h="190500">
                <a:tc gridSpan="2">
                  <a:txBody>
                    <a:bodyPr/>
                    <a:lstStyle/>
                    <a:p>
                      <a:pPr algn="l" fontAlgn="b"/>
                      <a:r>
                        <a:rPr lang="en-GB" sz="1100" b="0" i="0" u="none" strike="noStrike">
                          <a:solidFill>
                            <a:srgbClr val="000000"/>
                          </a:solidFill>
                          <a:effectLst/>
                          <a:latin typeface="Calibri" panose="020F0502020204030204" pitchFamily="34" charset="0"/>
                        </a:rPr>
                        <a:t>Boys, especially in English</a:t>
                      </a:r>
                    </a:p>
                  </a:txBody>
                  <a:tcPr marL="9525" marR="9525" marT="9525" marB="0" anchor="b">
                    <a:lnL>
                      <a:noFill/>
                    </a:lnL>
                    <a:lnR>
                      <a:noFill/>
                    </a:lnR>
                    <a:lnT>
                      <a:noFill/>
                    </a:lnT>
                    <a:lnB>
                      <a:noFill/>
                    </a:lnB>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81959615"/>
                  </a:ext>
                </a:extLst>
              </a:tr>
              <a:tr h="190500">
                <a:tc gridSpan="7">
                  <a:txBody>
                    <a:bodyPr/>
                    <a:lstStyle/>
                    <a:p>
                      <a:pPr algn="l" fontAlgn="b"/>
                      <a:r>
                        <a:rPr lang="en-GB" sz="1100" b="0" i="0" u="none" strike="noStrike" dirty="0">
                          <a:solidFill>
                            <a:srgbClr val="000000"/>
                          </a:solidFill>
                          <a:effectLst/>
                          <a:latin typeface="Calibri" panose="020F0502020204030204" pitchFamily="34" charset="0"/>
                        </a:rPr>
                        <a:t>Disadvantaged pupils, especially boys and those in non-selective schools </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7507735"/>
                  </a:ext>
                </a:extLst>
              </a:tr>
              <a:tr h="190500">
                <a:tc gridSpan="3">
                  <a:txBody>
                    <a:bodyPr/>
                    <a:lstStyle/>
                    <a:p>
                      <a:pPr algn="l" fontAlgn="b"/>
                      <a:r>
                        <a:rPr lang="en-GB" sz="1100" b="0" i="0" u="none" strike="noStrike">
                          <a:solidFill>
                            <a:srgbClr val="000000"/>
                          </a:solidFill>
                          <a:effectLst/>
                          <a:latin typeface="Calibri" panose="020F0502020204030204" pitchFamily="34" charset="0"/>
                        </a:rPr>
                        <a:t>Maths, in non-selective schools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1962883"/>
                  </a:ext>
                </a:extLst>
              </a:tr>
              <a:tr h="190500">
                <a:tc gridSpan="4">
                  <a:txBody>
                    <a:bodyPr/>
                    <a:lstStyle/>
                    <a:p>
                      <a:pPr algn="l" fontAlgn="b"/>
                      <a:r>
                        <a:rPr lang="en-GB" sz="1100" b="0" i="0" u="none" strike="noStrike">
                          <a:solidFill>
                            <a:srgbClr val="000000"/>
                          </a:solidFill>
                          <a:effectLst/>
                          <a:latin typeface="Calibri" panose="020F0502020204030204" pitchFamily="34" charset="0"/>
                        </a:rPr>
                        <a:t>High ability pupils in non-selective schools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15875765"/>
                  </a:ext>
                </a:extLst>
              </a:tr>
              <a:tr h="190500">
                <a:tc gridSpan="3">
                  <a:txBody>
                    <a:bodyPr/>
                    <a:lstStyle/>
                    <a:p>
                      <a:pPr algn="l" fontAlgn="b"/>
                      <a:r>
                        <a:rPr lang="en-GB" sz="1100" b="0" i="0" u="none" strike="noStrike">
                          <a:solidFill>
                            <a:srgbClr val="000000"/>
                          </a:solidFill>
                          <a:effectLst/>
                          <a:latin typeface="Calibri" panose="020F0502020204030204" pitchFamily="34" charset="0"/>
                        </a:rPr>
                        <a:t>Humanities, in non-selective schools</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00057212"/>
                  </a:ext>
                </a:extLst>
              </a:tr>
            </a:tbl>
          </a:graphicData>
        </a:graphic>
      </p:graphicFrame>
      <p:graphicFrame>
        <p:nvGraphicFramePr>
          <p:cNvPr id="6" name="Table 5">
            <a:extLst>
              <a:ext uri="{FF2B5EF4-FFF2-40B4-BE49-F238E27FC236}">
                <a16:creationId xmlns:a16="http://schemas.microsoft.com/office/drawing/2014/main" id="{AD713A54-AD71-43FB-B598-79AB3D009D79}"/>
              </a:ext>
            </a:extLst>
          </p:cNvPr>
          <p:cNvGraphicFramePr>
            <a:graphicFrameLocks noGrp="1"/>
          </p:cNvGraphicFramePr>
          <p:nvPr/>
        </p:nvGraphicFramePr>
        <p:xfrm>
          <a:off x="8887522" y="5328764"/>
          <a:ext cx="3111186" cy="1333500"/>
        </p:xfrm>
        <a:graphic>
          <a:graphicData uri="http://schemas.openxmlformats.org/drawingml/2006/table">
            <a:tbl>
              <a:tblPr/>
              <a:tblGrid>
                <a:gridCol w="1204758">
                  <a:extLst>
                    <a:ext uri="{9D8B030D-6E8A-4147-A177-3AD203B41FA5}">
                      <a16:colId xmlns:a16="http://schemas.microsoft.com/office/drawing/2014/main" val="4116673538"/>
                    </a:ext>
                  </a:extLst>
                </a:gridCol>
                <a:gridCol w="635476">
                  <a:extLst>
                    <a:ext uri="{9D8B030D-6E8A-4147-A177-3AD203B41FA5}">
                      <a16:colId xmlns:a16="http://schemas.microsoft.com/office/drawing/2014/main" val="3216352528"/>
                    </a:ext>
                  </a:extLst>
                </a:gridCol>
                <a:gridCol w="635476">
                  <a:extLst>
                    <a:ext uri="{9D8B030D-6E8A-4147-A177-3AD203B41FA5}">
                      <a16:colId xmlns:a16="http://schemas.microsoft.com/office/drawing/2014/main" val="1041478279"/>
                    </a:ext>
                  </a:extLst>
                </a:gridCol>
                <a:gridCol w="635476">
                  <a:extLst>
                    <a:ext uri="{9D8B030D-6E8A-4147-A177-3AD203B41FA5}">
                      <a16:colId xmlns:a16="http://schemas.microsoft.com/office/drawing/2014/main" val="2926435332"/>
                    </a:ext>
                  </a:extLst>
                </a:gridCol>
              </a:tblGrid>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G</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NS</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T</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314708288"/>
                  </a:ext>
                </a:extLst>
              </a:tr>
              <a:tr h="190500">
                <a:tc>
                  <a:txBody>
                    <a:bodyPr/>
                    <a:lstStyle/>
                    <a:p>
                      <a:pPr algn="l" fontAlgn="b"/>
                      <a:r>
                        <a:rPr lang="en-GB" sz="1100" b="1" i="0" u="none" strike="noStrike" dirty="0">
                          <a:solidFill>
                            <a:srgbClr val="000000"/>
                          </a:solidFill>
                          <a:effectLst/>
                          <a:latin typeface="Calibri" panose="020F0502020204030204" pitchFamily="34" charset="0"/>
                        </a:rPr>
                        <a:t>Well Above Average</a:t>
                      </a:r>
                    </a:p>
                  </a:txBody>
                  <a:tcPr marL="9525" marR="9525" marT="9525" marB="0" anchor="b">
                    <a:lnL>
                      <a:noFill/>
                    </a:lnL>
                    <a:lnR>
                      <a:noFill/>
                    </a:lnR>
                    <a:lnT>
                      <a:noFill/>
                    </a:lnT>
                    <a:lnB>
                      <a:noFill/>
                    </a:lnB>
                    <a:solidFill>
                      <a:srgbClr val="06AF3D"/>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3033814814"/>
                  </a:ext>
                </a:extLst>
              </a:tr>
              <a:tr h="190500">
                <a:tc>
                  <a:txBody>
                    <a:bodyPr/>
                    <a:lstStyle/>
                    <a:p>
                      <a:pPr algn="l" fontAlgn="b"/>
                      <a:r>
                        <a:rPr lang="en-GB" sz="1100" b="1" i="0" u="none" strike="noStrike" dirty="0">
                          <a:solidFill>
                            <a:srgbClr val="000000"/>
                          </a:solidFill>
                          <a:effectLst/>
                          <a:latin typeface="Calibri" panose="020F0502020204030204" pitchFamily="34" charset="0"/>
                        </a:rPr>
                        <a:t>Above Average</a:t>
                      </a:r>
                    </a:p>
                  </a:txBody>
                  <a:tcPr marL="9525" marR="9525" marT="9525" marB="0" anchor="b">
                    <a:lnL>
                      <a:noFill/>
                    </a:lnL>
                    <a:lnR>
                      <a:noFill/>
                    </a:lnR>
                    <a:lnT>
                      <a:noFill/>
                    </a:lnT>
                    <a:lnB>
                      <a:noFill/>
                    </a:lnB>
                    <a:solidFill>
                      <a:srgbClr val="548235"/>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2403648527"/>
                  </a:ext>
                </a:extLst>
              </a:tr>
              <a:tr h="190500">
                <a:tc>
                  <a:txBody>
                    <a:bodyPr/>
                    <a:lstStyle/>
                    <a:p>
                      <a:pPr algn="l" fontAlgn="b"/>
                      <a:r>
                        <a:rPr lang="en-GB" sz="1100" b="1" i="0" u="none" strike="noStrike" dirty="0">
                          <a:solidFill>
                            <a:srgbClr val="000000"/>
                          </a:solidFill>
                          <a:effectLst/>
                          <a:latin typeface="Calibri" panose="020F0502020204030204" pitchFamily="34" charset="0"/>
                        </a:rPr>
                        <a:t>Average</a:t>
                      </a:r>
                    </a:p>
                  </a:txBody>
                  <a:tcPr marL="9525" marR="9525" marT="9525" marB="0" anchor="b">
                    <a:lnL>
                      <a:noFill/>
                    </a:lnL>
                    <a:lnR>
                      <a:noFill/>
                    </a:lnR>
                    <a:lnT>
                      <a:noFill/>
                    </a:lnT>
                    <a:lnB>
                      <a:noFill/>
                    </a:lnB>
                    <a:solidFill>
                      <a:srgbClr val="FFC000"/>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729181502"/>
                  </a:ext>
                </a:extLst>
              </a:tr>
              <a:tr h="190500">
                <a:tc>
                  <a:txBody>
                    <a:bodyPr/>
                    <a:lstStyle/>
                    <a:p>
                      <a:pPr algn="l" fontAlgn="b"/>
                      <a:r>
                        <a:rPr lang="en-GB" sz="1100" b="1" i="0" u="none" strike="noStrike" dirty="0">
                          <a:solidFill>
                            <a:srgbClr val="000000"/>
                          </a:solidFill>
                          <a:effectLst/>
                          <a:latin typeface="Calibri" panose="020F0502020204030204" pitchFamily="34" charset="0"/>
                        </a:rPr>
                        <a:t>Below Average</a:t>
                      </a:r>
                    </a:p>
                  </a:txBody>
                  <a:tcPr marL="9525" marR="9525" marT="9525" marB="0" anchor="b">
                    <a:lnL>
                      <a:noFill/>
                    </a:lnL>
                    <a:lnR>
                      <a:noFill/>
                    </a:lnR>
                    <a:lnT>
                      <a:noFill/>
                    </a:lnT>
                    <a:lnB>
                      <a:noFill/>
                    </a:lnB>
                    <a:solidFill>
                      <a:srgbClr val="ED7D31"/>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2268892487"/>
                  </a:ext>
                </a:extLst>
              </a:tr>
              <a:tr h="190500">
                <a:tc>
                  <a:txBody>
                    <a:bodyPr/>
                    <a:lstStyle/>
                    <a:p>
                      <a:pPr algn="l" fontAlgn="b"/>
                      <a:r>
                        <a:rPr lang="en-GB" sz="1100" b="1" i="0" u="none" strike="noStrike" dirty="0">
                          <a:solidFill>
                            <a:srgbClr val="000000"/>
                          </a:solidFill>
                          <a:effectLst/>
                          <a:latin typeface="Calibri" panose="020F0502020204030204" pitchFamily="34" charset="0"/>
                        </a:rPr>
                        <a:t>Well Below Average</a:t>
                      </a:r>
                    </a:p>
                  </a:txBody>
                  <a:tcPr marL="9525" marR="9525" marT="9525" marB="0" anchor="b">
                    <a:lnL>
                      <a:noFill/>
                    </a:lnL>
                    <a:lnR>
                      <a:noFill/>
                    </a:lnR>
                    <a:lnT>
                      <a:noFill/>
                    </a:lnT>
                    <a:lnB>
                      <a:noFill/>
                    </a:lnB>
                    <a:solidFill>
                      <a:srgbClr val="FF0000"/>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w="6350" cap="flat" cmpd="sng" algn="ctr">
                      <a:solidFill>
                        <a:srgbClr val="505050"/>
                      </a:solidFill>
                      <a:prstDash val="solid"/>
                      <a:round/>
                      <a:headEnd type="none" w="med" len="med"/>
                      <a:tailEnd type="none" w="med" len="med"/>
                    </a:lnB>
                  </a:tcPr>
                </a:tc>
                <a:extLst>
                  <a:ext uri="{0D108BD9-81ED-4DB2-BD59-A6C34878D82A}">
                    <a16:rowId xmlns:a16="http://schemas.microsoft.com/office/drawing/2014/main" val="2521604078"/>
                  </a:ext>
                </a:extLst>
              </a:tr>
              <a:tr h="190500">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endParaRPr lang="en-GB" sz="11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25</a:t>
                      </a:r>
                    </a:p>
                  </a:txBody>
                  <a:tcPr marL="9525" marR="9525" marT="9525" marB="0" anchor="b">
                    <a:lnL>
                      <a:noFill/>
                    </a:lnL>
                    <a:lnR>
                      <a:noFill/>
                    </a:lnR>
                    <a:lnT w="6350" cap="flat" cmpd="sng" algn="ctr">
                      <a:solidFill>
                        <a:srgbClr val="505050"/>
                      </a:solidFill>
                      <a:prstDash val="solid"/>
                      <a:round/>
                      <a:headEnd type="none" w="med" len="med"/>
                      <a:tailEnd type="none" w="med" len="med"/>
                    </a:lnT>
                    <a:lnB>
                      <a:noFill/>
                    </a:lnB>
                  </a:tcPr>
                </a:tc>
                <a:extLst>
                  <a:ext uri="{0D108BD9-81ED-4DB2-BD59-A6C34878D82A}">
                    <a16:rowId xmlns:a16="http://schemas.microsoft.com/office/drawing/2014/main" val="1599025362"/>
                  </a:ext>
                </a:extLst>
              </a:tr>
            </a:tbl>
          </a:graphicData>
        </a:graphic>
      </p:graphicFrame>
    </p:spTree>
    <p:extLst>
      <p:ext uri="{BB962C8B-B14F-4D97-AF65-F5344CB8AC3E}">
        <p14:creationId xmlns:p14="http://schemas.microsoft.com/office/powerpoint/2010/main" val="3396185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FDF6-6BF3-4204-A3C1-A8BE2EA76F52}"/>
              </a:ext>
            </a:extLst>
          </p:cNvPr>
          <p:cNvSpPr>
            <a:spLocks noGrp="1"/>
          </p:cNvSpPr>
          <p:nvPr>
            <p:ph type="title"/>
          </p:nvPr>
        </p:nvSpPr>
        <p:spPr>
          <a:xfrm>
            <a:off x="1981200" y="274638"/>
            <a:ext cx="8229600" cy="922114"/>
          </a:xfrm>
        </p:spPr>
        <p:txBody>
          <a:bodyPr/>
          <a:lstStyle/>
          <a:p>
            <a:r>
              <a:rPr lang="en-GB" dirty="0"/>
              <a:t>EYFSP FSM Attainment Gaps</a:t>
            </a:r>
          </a:p>
        </p:txBody>
      </p:sp>
      <p:graphicFrame>
        <p:nvGraphicFramePr>
          <p:cNvPr id="11" name="Content Placeholder 10">
            <a:extLst>
              <a:ext uri="{FF2B5EF4-FFF2-40B4-BE49-F238E27FC236}">
                <a16:creationId xmlns:a16="http://schemas.microsoft.com/office/drawing/2014/main" id="{67CBE68F-7D79-48CB-BD21-3CCE3DF5DAE6}"/>
              </a:ext>
            </a:extLst>
          </p:cNvPr>
          <p:cNvGraphicFramePr>
            <a:graphicFrameLocks noGrp="1"/>
          </p:cNvGraphicFramePr>
          <p:nvPr>
            <p:ph sz="half" idx="2"/>
          </p:nvPr>
        </p:nvGraphicFramePr>
        <p:xfrm>
          <a:off x="1847528" y="1318402"/>
          <a:ext cx="8280920" cy="2637020"/>
        </p:xfrm>
        <a:graphic>
          <a:graphicData uri="http://schemas.openxmlformats.org/drawingml/2006/table">
            <a:tbl>
              <a:tblPr/>
              <a:tblGrid>
                <a:gridCol w="3681082">
                  <a:extLst>
                    <a:ext uri="{9D8B030D-6E8A-4147-A177-3AD203B41FA5}">
                      <a16:colId xmlns:a16="http://schemas.microsoft.com/office/drawing/2014/main" val="3699060028"/>
                    </a:ext>
                  </a:extLst>
                </a:gridCol>
                <a:gridCol w="1505074">
                  <a:extLst>
                    <a:ext uri="{9D8B030D-6E8A-4147-A177-3AD203B41FA5}">
                      <a16:colId xmlns:a16="http://schemas.microsoft.com/office/drawing/2014/main" val="3286083492"/>
                    </a:ext>
                  </a:extLst>
                </a:gridCol>
                <a:gridCol w="1499027">
                  <a:extLst>
                    <a:ext uri="{9D8B030D-6E8A-4147-A177-3AD203B41FA5}">
                      <a16:colId xmlns:a16="http://schemas.microsoft.com/office/drawing/2014/main" val="3885571273"/>
                    </a:ext>
                  </a:extLst>
                </a:gridCol>
                <a:gridCol w="1595737">
                  <a:extLst>
                    <a:ext uri="{9D8B030D-6E8A-4147-A177-3AD203B41FA5}">
                      <a16:colId xmlns:a16="http://schemas.microsoft.com/office/drawing/2014/main" val="2652176626"/>
                    </a:ext>
                  </a:extLst>
                </a:gridCol>
              </a:tblGrid>
              <a:tr h="275778">
                <a:tc>
                  <a:txBody>
                    <a:bodyPr/>
                    <a:lstStyle/>
                    <a:p>
                      <a:pPr algn="ctr" fontAlgn="ctr"/>
                      <a:r>
                        <a:rPr lang="en-GB" sz="1100" b="1" i="0" u="none" strike="noStrike" dirty="0">
                          <a:solidFill>
                            <a:srgbClr val="00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2016</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566091690"/>
                  </a:ext>
                </a:extLst>
              </a:tr>
              <a:tr h="504009">
                <a:tc>
                  <a:txBody>
                    <a:bodyPr/>
                    <a:lstStyle/>
                    <a:p>
                      <a:pPr algn="ctr" fontAlgn="ctr"/>
                      <a:endParaRPr lang="en-GB" sz="1400" b="1" i="0" u="none" strike="noStrike" dirty="0">
                        <a:solidFill>
                          <a:srgbClr val="000000"/>
                        </a:solidFill>
                        <a:effectLst/>
                        <a:latin typeface="Tahoma" panose="020B0604030504040204" pitchFamily="34" charset="0"/>
                      </a:endParaRPr>
                    </a:p>
                    <a:p>
                      <a:pPr algn="ctr" fontAlgn="ctr"/>
                      <a:r>
                        <a:rPr lang="en-GB" sz="1100" b="1" i="0" u="none" strike="noStrike" dirty="0">
                          <a:solidFill>
                            <a:srgbClr val="000000"/>
                          </a:solidFill>
                          <a:effectLst/>
                          <a:latin typeface="Tahoma" panose="020B0604030504040204" pitchFamily="34" charset="0"/>
                        </a:rPr>
                        <a:t>EYFSP Good level of Development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9536888"/>
                  </a:ext>
                </a:extLst>
              </a:tr>
              <a:tr h="403673">
                <a:tc>
                  <a:txBody>
                    <a:bodyPr/>
                    <a:lstStyle/>
                    <a:p>
                      <a:pPr algn="l" fontAlgn="ctr"/>
                      <a:r>
                        <a:rPr lang="en-GB" sz="1100" b="1" i="0" u="none" strike="noStrike">
                          <a:solidFill>
                            <a:srgbClr val="FF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dirty="0">
                          <a:solidFill>
                            <a:srgbClr val="000000"/>
                          </a:solidFill>
                          <a:effectLst/>
                          <a:latin typeface="Tahoma" panose="020B0604030504040204" pitchFamily="34" charset="0"/>
                        </a:rPr>
                        <a:t>% Expected Standard</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60443362"/>
                  </a:ext>
                </a:extLst>
              </a:tr>
              <a:tr h="400716">
                <a:tc>
                  <a:txBody>
                    <a:bodyPr/>
                    <a:lstStyle/>
                    <a:p>
                      <a:pPr algn="l" fontAlgn="ctr"/>
                      <a:r>
                        <a:rPr lang="en-GB" sz="1200" b="0" i="0" u="none" strike="noStrike" dirty="0">
                          <a:solidFill>
                            <a:srgbClr val="000000"/>
                          </a:solidFill>
                          <a:effectLst/>
                          <a:latin typeface="Tahoma" panose="020B0604030504040204" pitchFamily="34" charset="0"/>
                        </a:rPr>
                        <a:t>Kent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19</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21</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17</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4581021"/>
                  </a:ext>
                </a:extLst>
              </a:tr>
              <a:tr h="388509">
                <a:tc>
                  <a:txBody>
                    <a:bodyPr/>
                    <a:lstStyle/>
                    <a:p>
                      <a:pPr algn="l" fontAlgn="ctr"/>
                      <a:r>
                        <a:rPr lang="en-GB" sz="1200" b="0" i="0" u="none" strike="noStrike" dirty="0">
                          <a:solidFill>
                            <a:srgbClr val="000000"/>
                          </a:solidFill>
                          <a:effectLst/>
                          <a:latin typeface="Tahoma" panose="020B0604030504040204" pitchFamily="34" charset="0"/>
                        </a:rPr>
                        <a:t>England</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18</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17</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0012"/>
                  </a:ext>
                </a:extLst>
              </a:tr>
              <a:tr h="664335">
                <a:tc>
                  <a:txBody>
                    <a:bodyPr/>
                    <a:lstStyle/>
                    <a:p>
                      <a:pPr algn="l" fontAlgn="ctr"/>
                      <a:r>
                        <a:rPr lang="en-GB" sz="1100" b="1" i="0" u="none" strike="noStrike" dirty="0">
                          <a:solidFill>
                            <a:srgbClr val="000000"/>
                          </a:solidFill>
                          <a:effectLst/>
                          <a:latin typeface="Tahoma" panose="020B0604030504040204" pitchFamily="34" charset="0"/>
                        </a:rPr>
                        <a:t>Kent's Statistical Neighbour Ranked Position (1=top, 11=bottom)</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5</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4</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10</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72856"/>
                  </a:ext>
                </a:extLst>
              </a:tr>
            </a:tbl>
          </a:graphicData>
        </a:graphic>
      </p:graphicFrame>
      <p:sp>
        <p:nvSpPr>
          <p:cNvPr id="12" name="Rectangle 3">
            <a:extLst>
              <a:ext uri="{FF2B5EF4-FFF2-40B4-BE49-F238E27FC236}">
                <a16:creationId xmlns:a16="http://schemas.microsoft.com/office/drawing/2014/main" id="{82F640AE-AD23-4BB4-9079-F634F3D43040}"/>
              </a:ext>
            </a:extLst>
          </p:cNvPr>
          <p:cNvSpPr txBox="1">
            <a:spLocks noChangeArrowheads="1"/>
          </p:cNvSpPr>
          <p:nvPr/>
        </p:nvSpPr>
        <p:spPr>
          <a:xfrm>
            <a:off x="1981200" y="4293096"/>
            <a:ext cx="8229600" cy="22902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8681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6CC9-C323-4C68-A87A-5E13E8BBC4B9}"/>
              </a:ext>
            </a:extLst>
          </p:cNvPr>
          <p:cNvSpPr>
            <a:spLocks noGrp="1"/>
          </p:cNvSpPr>
          <p:nvPr>
            <p:ph type="title"/>
          </p:nvPr>
        </p:nvSpPr>
        <p:spPr>
          <a:xfrm>
            <a:off x="1270000" y="199571"/>
            <a:ext cx="0" cy="0"/>
          </a:xfrm>
        </p:spPr>
        <p:txBody>
          <a:bodyPr/>
          <a:lstStyle/>
          <a:p>
            <a:r>
              <a:rPr lang="en-GB" dirty="0"/>
              <a:t>EYFSP FSM Attainment Gaps</a:t>
            </a:r>
          </a:p>
        </p:txBody>
      </p:sp>
      <p:sp>
        <p:nvSpPr>
          <p:cNvPr id="10" name="Rectangle 3">
            <a:extLst>
              <a:ext uri="{FF2B5EF4-FFF2-40B4-BE49-F238E27FC236}">
                <a16:creationId xmlns:a16="http://schemas.microsoft.com/office/drawing/2014/main" id="{49AA6418-6D56-4A59-BCDD-39543651A80C}"/>
              </a:ext>
            </a:extLst>
          </p:cNvPr>
          <p:cNvSpPr txBox="1">
            <a:spLocks noChangeArrowheads="1"/>
          </p:cNvSpPr>
          <p:nvPr/>
        </p:nvSpPr>
        <p:spPr>
          <a:xfrm>
            <a:off x="1981200" y="5008315"/>
            <a:ext cx="8229600" cy="8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Data is for the gap between non FSM pupils attainment minus FSM pupils attainment</a:t>
            </a:r>
          </a:p>
        </p:txBody>
      </p:sp>
      <p:graphicFrame>
        <p:nvGraphicFramePr>
          <p:cNvPr id="7" name="Chart 6">
            <a:extLst>
              <a:ext uri="{FF2B5EF4-FFF2-40B4-BE49-F238E27FC236}">
                <a16:creationId xmlns:a16="http://schemas.microsoft.com/office/drawing/2014/main" id="{D0528280-4AB4-41C0-889E-802D24B6B5E1}"/>
              </a:ext>
            </a:extLst>
          </p:cNvPr>
          <p:cNvGraphicFramePr>
            <a:graphicFrameLocks/>
          </p:cNvGraphicFramePr>
          <p:nvPr/>
        </p:nvGraphicFramePr>
        <p:xfrm>
          <a:off x="1765176" y="1417638"/>
          <a:ext cx="8229600"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3710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FDF6-6BF3-4204-A3C1-A8BE2EA76F52}"/>
              </a:ext>
            </a:extLst>
          </p:cNvPr>
          <p:cNvSpPr>
            <a:spLocks noGrp="1"/>
          </p:cNvSpPr>
          <p:nvPr>
            <p:ph type="title"/>
          </p:nvPr>
        </p:nvSpPr>
        <p:spPr>
          <a:xfrm>
            <a:off x="1981200" y="274638"/>
            <a:ext cx="8229600" cy="634082"/>
          </a:xfrm>
        </p:spPr>
        <p:txBody>
          <a:bodyPr>
            <a:normAutofit fontScale="90000"/>
          </a:bodyPr>
          <a:lstStyle/>
          <a:p>
            <a:r>
              <a:rPr lang="en-GB" dirty="0"/>
              <a:t>KS1 FSM Attainment Gaps</a:t>
            </a:r>
          </a:p>
        </p:txBody>
      </p:sp>
      <p:graphicFrame>
        <p:nvGraphicFramePr>
          <p:cNvPr id="11" name="Content Placeholder 10">
            <a:extLst>
              <a:ext uri="{FF2B5EF4-FFF2-40B4-BE49-F238E27FC236}">
                <a16:creationId xmlns:a16="http://schemas.microsoft.com/office/drawing/2014/main" id="{67CBE68F-7D79-48CB-BD21-3CCE3DF5DAE6}"/>
              </a:ext>
            </a:extLst>
          </p:cNvPr>
          <p:cNvGraphicFramePr>
            <a:graphicFrameLocks noGrp="1"/>
          </p:cNvGraphicFramePr>
          <p:nvPr>
            <p:ph sz="half" idx="2"/>
          </p:nvPr>
        </p:nvGraphicFramePr>
        <p:xfrm>
          <a:off x="1771655" y="908720"/>
          <a:ext cx="8280920" cy="1728192"/>
        </p:xfrm>
        <a:graphic>
          <a:graphicData uri="http://schemas.openxmlformats.org/drawingml/2006/table">
            <a:tbl>
              <a:tblPr/>
              <a:tblGrid>
                <a:gridCol w="3681082">
                  <a:extLst>
                    <a:ext uri="{9D8B030D-6E8A-4147-A177-3AD203B41FA5}">
                      <a16:colId xmlns:a16="http://schemas.microsoft.com/office/drawing/2014/main" val="3699060028"/>
                    </a:ext>
                  </a:extLst>
                </a:gridCol>
                <a:gridCol w="1505074">
                  <a:extLst>
                    <a:ext uri="{9D8B030D-6E8A-4147-A177-3AD203B41FA5}">
                      <a16:colId xmlns:a16="http://schemas.microsoft.com/office/drawing/2014/main" val="3286083492"/>
                    </a:ext>
                  </a:extLst>
                </a:gridCol>
                <a:gridCol w="1499027">
                  <a:extLst>
                    <a:ext uri="{9D8B030D-6E8A-4147-A177-3AD203B41FA5}">
                      <a16:colId xmlns:a16="http://schemas.microsoft.com/office/drawing/2014/main" val="3885571273"/>
                    </a:ext>
                  </a:extLst>
                </a:gridCol>
                <a:gridCol w="1595737">
                  <a:extLst>
                    <a:ext uri="{9D8B030D-6E8A-4147-A177-3AD203B41FA5}">
                      <a16:colId xmlns:a16="http://schemas.microsoft.com/office/drawing/2014/main" val="2652176626"/>
                    </a:ext>
                  </a:extLst>
                </a:gridCol>
              </a:tblGrid>
              <a:tr h="188050">
                <a:tc>
                  <a:txBody>
                    <a:bodyPr/>
                    <a:lstStyle/>
                    <a:p>
                      <a:pPr algn="ctr" fontAlgn="ctr"/>
                      <a:r>
                        <a:rPr lang="en-GB" sz="1100" b="1" i="0" u="none" strike="noStrike">
                          <a:solidFill>
                            <a:srgbClr val="00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2016</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566091690"/>
                  </a:ext>
                </a:extLst>
              </a:tr>
              <a:tr h="288808">
                <a:tc>
                  <a:txBody>
                    <a:bodyPr/>
                    <a:lstStyle/>
                    <a:p>
                      <a:pPr algn="ctr" fontAlgn="ctr"/>
                      <a:endParaRPr lang="en-GB" sz="1400" b="1" i="0" u="none" strike="noStrike" dirty="0">
                        <a:solidFill>
                          <a:srgbClr val="000000"/>
                        </a:solidFill>
                        <a:effectLst/>
                        <a:latin typeface="Tahoma" panose="020B0604030504040204" pitchFamily="34" charset="0"/>
                      </a:endParaRPr>
                    </a:p>
                    <a:p>
                      <a:pPr algn="ctr" fontAlgn="ctr"/>
                      <a:r>
                        <a:rPr lang="en-GB" sz="1100" b="1" i="0" u="none" strike="noStrike" dirty="0">
                          <a:solidFill>
                            <a:srgbClr val="000000"/>
                          </a:solidFill>
                          <a:effectLst/>
                          <a:latin typeface="Tahoma" panose="020B0604030504040204" pitchFamily="34" charset="0"/>
                        </a:rPr>
                        <a:t>KS1 Reading</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9536888"/>
                  </a:ext>
                </a:extLst>
              </a:tr>
              <a:tr h="218688">
                <a:tc>
                  <a:txBody>
                    <a:bodyPr/>
                    <a:lstStyle/>
                    <a:p>
                      <a:pPr algn="l" fontAlgn="ctr"/>
                      <a:r>
                        <a:rPr lang="en-GB" sz="1100" b="1" i="0" u="none" strike="noStrike">
                          <a:solidFill>
                            <a:srgbClr val="FF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dirty="0">
                          <a:solidFill>
                            <a:srgbClr val="000000"/>
                          </a:solidFill>
                          <a:effectLst/>
                          <a:latin typeface="Tahoma" panose="020B0604030504040204" pitchFamily="34" charset="0"/>
                        </a:rPr>
                        <a:t>% Expected Standard</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60443362"/>
                  </a:ext>
                </a:extLst>
              </a:tr>
              <a:tr h="308286">
                <a:tc>
                  <a:txBody>
                    <a:bodyPr/>
                    <a:lstStyle/>
                    <a:p>
                      <a:pPr algn="l" fontAlgn="ctr"/>
                      <a:r>
                        <a:rPr lang="en-GB" sz="1200" b="0" i="0" u="none" strike="noStrike" dirty="0">
                          <a:solidFill>
                            <a:srgbClr val="000000"/>
                          </a:solidFill>
                          <a:effectLst/>
                          <a:latin typeface="Tahoma" panose="020B0604030504040204" pitchFamily="34" charset="0"/>
                        </a:rPr>
                        <a:t>Kent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21</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19</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21</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4581021"/>
                  </a:ext>
                </a:extLst>
              </a:tr>
              <a:tr h="288032">
                <a:tc>
                  <a:txBody>
                    <a:bodyPr/>
                    <a:lstStyle/>
                    <a:p>
                      <a:pPr algn="l" fontAlgn="ctr"/>
                      <a:r>
                        <a:rPr lang="en-GB" sz="1200" b="0" i="0" u="none" strike="noStrike" dirty="0">
                          <a:solidFill>
                            <a:srgbClr val="000000"/>
                          </a:solidFill>
                          <a:effectLst/>
                          <a:latin typeface="Tahoma" panose="020B0604030504040204" pitchFamily="34" charset="0"/>
                        </a:rPr>
                        <a:t>England</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17</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0012"/>
                  </a:ext>
                </a:extLst>
              </a:tr>
              <a:tr h="339786">
                <a:tc>
                  <a:txBody>
                    <a:bodyPr/>
                    <a:lstStyle/>
                    <a:p>
                      <a:pPr algn="l" fontAlgn="ctr"/>
                      <a:r>
                        <a:rPr lang="en-GB" sz="1100" b="1" i="0" u="none" strike="noStrike" dirty="0">
                          <a:solidFill>
                            <a:srgbClr val="000000"/>
                          </a:solidFill>
                          <a:effectLst/>
                          <a:latin typeface="Tahoma" panose="020B0604030504040204" pitchFamily="34" charset="0"/>
                        </a:rPr>
                        <a:t>Kent's Statistical Neighbour Ranked Position</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9</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4</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72856"/>
                  </a:ext>
                </a:extLst>
              </a:tr>
            </a:tbl>
          </a:graphicData>
        </a:graphic>
      </p:graphicFrame>
      <p:sp>
        <p:nvSpPr>
          <p:cNvPr id="12" name="Rectangle 3">
            <a:extLst>
              <a:ext uri="{FF2B5EF4-FFF2-40B4-BE49-F238E27FC236}">
                <a16:creationId xmlns:a16="http://schemas.microsoft.com/office/drawing/2014/main" id="{82F640AE-AD23-4BB4-9079-F634F3D43040}"/>
              </a:ext>
            </a:extLst>
          </p:cNvPr>
          <p:cNvSpPr txBox="1">
            <a:spLocks noChangeArrowheads="1"/>
          </p:cNvSpPr>
          <p:nvPr/>
        </p:nvSpPr>
        <p:spPr>
          <a:xfrm>
            <a:off x="1981200" y="4293096"/>
            <a:ext cx="8229600" cy="22902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5" name="Content Placeholder 10">
            <a:extLst>
              <a:ext uri="{FF2B5EF4-FFF2-40B4-BE49-F238E27FC236}">
                <a16:creationId xmlns:a16="http://schemas.microsoft.com/office/drawing/2014/main" id="{BC90AAB7-26EE-4024-B959-AAE6146A230E}"/>
              </a:ext>
            </a:extLst>
          </p:cNvPr>
          <p:cNvGraphicFramePr>
            <a:graphicFrameLocks/>
          </p:cNvGraphicFramePr>
          <p:nvPr/>
        </p:nvGraphicFramePr>
        <p:xfrm>
          <a:off x="1771655" y="2694382"/>
          <a:ext cx="8280920" cy="1666782"/>
        </p:xfrm>
        <a:graphic>
          <a:graphicData uri="http://schemas.openxmlformats.org/drawingml/2006/table">
            <a:tbl>
              <a:tblPr/>
              <a:tblGrid>
                <a:gridCol w="3681082">
                  <a:extLst>
                    <a:ext uri="{9D8B030D-6E8A-4147-A177-3AD203B41FA5}">
                      <a16:colId xmlns:a16="http://schemas.microsoft.com/office/drawing/2014/main" val="3699060028"/>
                    </a:ext>
                  </a:extLst>
                </a:gridCol>
                <a:gridCol w="1505074">
                  <a:extLst>
                    <a:ext uri="{9D8B030D-6E8A-4147-A177-3AD203B41FA5}">
                      <a16:colId xmlns:a16="http://schemas.microsoft.com/office/drawing/2014/main" val="3286083492"/>
                    </a:ext>
                  </a:extLst>
                </a:gridCol>
                <a:gridCol w="1499027">
                  <a:extLst>
                    <a:ext uri="{9D8B030D-6E8A-4147-A177-3AD203B41FA5}">
                      <a16:colId xmlns:a16="http://schemas.microsoft.com/office/drawing/2014/main" val="3885571273"/>
                    </a:ext>
                  </a:extLst>
                </a:gridCol>
                <a:gridCol w="1595737">
                  <a:extLst>
                    <a:ext uri="{9D8B030D-6E8A-4147-A177-3AD203B41FA5}">
                      <a16:colId xmlns:a16="http://schemas.microsoft.com/office/drawing/2014/main" val="2652176626"/>
                    </a:ext>
                  </a:extLst>
                </a:gridCol>
              </a:tblGrid>
              <a:tr h="177115">
                <a:tc>
                  <a:txBody>
                    <a:bodyPr/>
                    <a:lstStyle/>
                    <a:p>
                      <a:pPr algn="ctr" fontAlgn="ctr"/>
                      <a:r>
                        <a:rPr lang="en-GB" sz="1100" b="1" i="0" u="none" strike="noStrike" dirty="0">
                          <a:solidFill>
                            <a:srgbClr val="00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2016</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566091690"/>
                  </a:ext>
                </a:extLst>
              </a:tr>
              <a:tr h="439045">
                <a:tc>
                  <a:txBody>
                    <a:bodyPr/>
                    <a:lstStyle/>
                    <a:p>
                      <a:pPr algn="ctr" fontAlgn="ctr"/>
                      <a:endParaRPr lang="en-GB" sz="1400" b="1" i="0" u="none" strike="noStrike" dirty="0">
                        <a:solidFill>
                          <a:srgbClr val="000000"/>
                        </a:solidFill>
                        <a:effectLst/>
                        <a:latin typeface="Tahoma" panose="020B0604030504040204" pitchFamily="34" charset="0"/>
                      </a:endParaRPr>
                    </a:p>
                    <a:p>
                      <a:pPr algn="ctr" fontAlgn="ctr"/>
                      <a:r>
                        <a:rPr lang="en-GB" sz="1100" b="1" i="0" u="none" strike="noStrike" dirty="0">
                          <a:solidFill>
                            <a:srgbClr val="000000"/>
                          </a:solidFill>
                          <a:effectLst/>
                          <a:latin typeface="Tahoma" panose="020B0604030504040204" pitchFamily="34" charset="0"/>
                        </a:rPr>
                        <a:t>KS1 Writing</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9536888"/>
                  </a:ext>
                </a:extLst>
              </a:tr>
              <a:tr h="262474">
                <a:tc>
                  <a:txBody>
                    <a:bodyPr/>
                    <a:lstStyle/>
                    <a:p>
                      <a:pPr algn="l" fontAlgn="ctr"/>
                      <a:r>
                        <a:rPr lang="en-GB" sz="1100" b="1" i="0" u="none" strike="noStrike">
                          <a:solidFill>
                            <a:srgbClr val="FF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dirty="0">
                          <a:solidFill>
                            <a:srgbClr val="000000"/>
                          </a:solidFill>
                          <a:effectLst/>
                          <a:latin typeface="Tahoma" panose="020B0604030504040204" pitchFamily="34" charset="0"/>
                        </a:rPr>
                        <a:t>% Expected Standard</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60443362"/>
                  </a:ext>
                </a:extLst>
              </a:tr>
              <a:tr h="244968">
                <a:tc>
                  <a:txBody>
                    <a:bodyPr/>
                    <a:lstStyle/>
                    <a:p>
                      <a:pPr algn="l" fontAlgn="ctr"/>
                      <a:r>
                        <a:rPr lang="en-GB" sz="1200" b="0" i="0" u="none" strike="noStrike" dirty="0">
                          <a:solidFill>
                            <a:srgbClr val="000000"/>
                          </a:solidFill>
                          <a:effectLst/>
                          <a:latin typeface="Tahoma" panose="020B0604030504040204" pitchFamily="34" charset="0"/>
                        </a:rPr>
                        <a:t>Kent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23</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22</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24</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4581021"/>
                  </a:ext>
                </a:extLst>
              </a:tr>
              <a:tr h="243951">
                <a:tc>
                  <a:txBody>
                    <a:bodyPr/>
                    <a:lstStyle/>
                    <a:p>
                      <a:pPr algn="l" fontAlgn="ctr"/>
                      <a:r>
                        <a:rPr lang="en-GB" sz="1200" b="0" i="0" u="none" strike="noStrike" dirty="0">
                          <a:solidFill>
                            <a:srgbClr val="000000"/>
                          </a:solidFill>
                          <a:effectLst/>
                          <a:latin typeface="Tahoma" panose="020B0604030504040204" pitchFamily="34" charset="0"/>
                        </a:rPr>
                        <a:t>England</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18</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19</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20</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0012"/>
                  </a:ext>
                </a:extLst>
              </a:tr>
              <a:tr h="299229">
                <a:tc>
                  <a:txBody>
                    <a:bodyPr/>
                    <a:lstStyle/>
                    <a:p>
                      <a:pPr algn="l" fontAlgn="ctr"/>
                      <a:r>
                        <a:rPr lang="en-GB" sz="1100" b="1" i="0" u="none" strike="noStrike" dirty="0">
                          <a:solidFill>
                            <a:srgbClr val="000000"/>
                          </a:solidFill>
                          <a:effectLst/>
                          <a:latin typeface="Tahoma" panose="020B0604030504040204" pitchFamily="34" charset="0"/>
                        </a:rPr>
                        <a:t>Kent's Statistical Neighbour Ranked Position</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9</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5</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72856"/>
                  </a:ext>
                </a:extLst>
              </a:tr>
            </a:tbl>
          </a:graphicData>
        </a:graphic>
      </p:graphicFrame>
      <p:graphicFrame>
        <p:nvGraphicFramePr>
          <p:cNvPr id="6" name="Content Placeholder 10">
            <a:extLst>
              <a:ext uri="{FF2B5EF4-FFF2-40B4-BE49-F238E27FC236}">
                <a16:creationId xmlns:a16="http://schemas.microsoft.com/office/drawing/2014/main" id="{771B710F-7FE6-48FB-95EB-13353B137DB0}"/>
              </a:ext>
            </a:extLst>
          </p:cNvPr>
          <p:cNvGraphicFramePr>
            <a:graphicFrameLocks/>
          </p:cNvGraphicFramePr>
          <p:nvPr/>
        </p:nvGraphicFramePr>
        <p:xfrm>
          <a:off x="1771655" y="4422574"/>
          <a:ext cx="8280920" cy="1598714"/>
        </p:xfrm>
        <a:graphic>
          <a:graphicData uri="http://schemas.openxmlformats.org/drawingml/2006/table">
            <a:tbl>
              <a:tblPr/>
              <a:tblGrid>
                <a:gridCol w="3681082">
                  <a:extLst>
                    <a:ext uri="{9D8B030D-6E8A-4147-A177-3AD203B41FA5}">
                      <a16:colId xmlns:a16="http://schemas.microsoft.com/office/drawing/2014/main" val="3699060028"/>
                    </a:ext>
                  </a:extLst>
                </a:gridCol>
                <a:gridCol w="1505074">
                  <a:extLst>
                    <a:ext uri="{9D8B030D-6E8A-4147-A177-3AD203B41FA5}">
                      <a16:colId xmlns:a16="http://schemas.microsoft.com/office/drawing/2014/main" val="3286083492"/>
                    </a:ext>
                  </a:extLst>
                </a:gridCol>
                <a:gridCol w="1499027">
                  <a:extLst>
                    <a:ext uri="{9D8B030D-6E8A-4147-A177-3AD203B41FA5}">
                      <a16:colId xmlns:a16="http://schemas.microsoft.com/office/drawing/2014/main" val="3885571273"/>
                    </a:ext>
                  </a:extLst>
                </a:gridCol>
                <a:gridCol w="1595737">
                  <a:extLst>
                    <a:ext uri="{9D8B030D-6E8A-4147-A177-3AD203B41FA5}">
                      <a16:colId xmlns:a16="http://schemas.microsoft.com/office/drawing/2014/main" val="2652176626"/>
                    </a:ext>
                  </a:extLst>
                </a:gridCol>
              </a:tblGrid>
              <a:tr h="199917">
                <a:tc>
                  <a:txBody>
                    <a:bodyPr/>
                    <a:lstStyle/>
                    <a:p>
                      <a:pPr algn="ctr" fontAlgn="ctr"/>
                      <a:r>
                        <a:rPr lang="en-GB" sz="1100" b="1" i="0" u="none" strike="noStrike" dirty="0">
                          <a:solidFill>
                            <a:srgbClr val="00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2016</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566091690"/>
                  </a:ext>
                </a:extLst>
              </a:tr>
              <a:tr h="180644">
                <a:tc>
                  <a:txBody>
                    <a:bodyPr/>
                    <a:lstStyle/>
                    <a:p>
                      <a:pPr algn="ctr" fontAlgn="ctr"/>
                      <a:endParaRPr lang="en-GB" sz="1400" b="1" i="0" u="none" strike="noStrike" dirty="0">
                        <a:solidFill>
                          <a:srgbClr val="000000"/>
                        </a:solidFill>
                        <a:effectLst/>
                        <a:latin typeface="Tahoma" panose="020B0604030504040204" pitchFamily="34" charset="0"/>
                      </a:endParaRPr>
                    </a:p>
                    <a:p>
                      <a:pPr algn="ctr" fontAlgn="ctr"/>
                      <a:r>
                        <a:rPr lang="en-GB" sz="1100" b="1" i="0" u="none" strike="noStrike" dirty="0">
                          <a:solidFill>
                            <a:srgbClr val="000000"/>
                          </a:solidFill>
                          <a:effectLst/>
                          <a:latin typeface="Tahoma" panose="020B0604030504040204" pitchFamily="34" charset="0"/>
                        </a:rPr>
                        <a:t>KS1 Mathematics</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050" b="1" i="0" u="none" strike="noStrike" dirty="0">
                          <a:solidFill>
                            <a:srgbClr val="000000"/>
                          </a:solidFill>
                          <a:effectLst/>
                          <a:latin typeface="Tahoma" panose="020B0604030504040204" pitchFamily="34" charset="0"/>
                        </a:rPr>
                        <a:t>Gap </a:t>
                      </a:r>
                    </a:p>
                    <a:p>
                      <a:pPr algn="ctr" fontAlgn="ctr"/>
                      <a:r>
                        <a:rPr lang="en-GB" sz="105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9536888"/>
                  </a:ext>
                </a:extLst>
              </a:tr>
              <a:tr h="257687">
                <a:tc>
                  <a:txBody>
                    <a:bodyPr/>
                    <a:lstStyle/>
                    <a:p>
                      <a:pPr algn="l" fontAlgn="ctr"/>
                      <a:r>
                        <a:rPr lang="en-GB" sz="1100" b="1" i="0" u="none" strike="noStrike">
                          <a:solidFill>
                            <a:srgbClr val="FF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dirty="0">
                          <a:solidFill>
                            <a:srgbClr val="000000"/>
                          </a:solidFill>
                          <a:effectLst/>
                          <a:latin typeface="Tahoma" panose="020B0604030504040204" pitchFamily="34" charset="0"/>
                        </a:rPr>
                        <a:t>% Expected Standard</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60443362"/>
                  </a:ext>
                </a:extLst>
              </a:tr>
              <a:tr h="244968">
                <a:tc>
                  <a:txBody>
                    <a:bodyPr/>
                    <a:lstStyle/>
                    <a:p>
                      <a:pPr algn="l" fontAlgn="ctr"/>
                      <a:r>
                        <a:rPr lang="en-GB" sz="1200" b="0" i="0" u="none" strike="noStrike" dirty="0">
                          <a:solidFill>
                            <a:srgbClr val="000000"/>
                          </a:solidFill>
                          <a:effectLst/>
                          <a:latin typeface="Tahoma" panose="020B0604030504040204" pitchFamily="34" charset="0"/>
                        </a:rPr>
                        <a:t>Kent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21</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20</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19</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4581021"/>
                  </a:ext>
                </a:extLst>
              </a:tr>
              <a:tr h="243951">
                <a:tc>
                  <a:txBody>
                    <a:bodyPr/>
                    <a:lstStyle/>
                    <a:p>
                      <a:pPr algn="l" fontAlgn="ctr"/>
                      <a:r>
                        <a:rPr lang="en-GB" sz="1200" b="0" i="0" u="none" strike="noStrike" dirty="0">
                          <a:solidFill>
                            <a:srgbClr val="000000"/>
                          </a:solidFill>
                          <a:effectLst/>
                          <a:latin typeface="Tahoma" panose="020B0604030504040204" pitchFamily="34" charset="0"/>
                        </a:rPr>
                        <a:t>England</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17</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18</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0012"/>
                  </a:ext>
                </a:extLst>
              </a:tr>
              <a:tr h="266841">
                <a:tc>
                  <a:txBody>
                    <a:bodyPr/>
                    <a:lstStyle/>
                    <a:p>
                      <a:pPr algn="l" fontAlgn="ctr"/>
                      <a:r>
                        <a:rPr lang="en-GB" sz="1100" b="1" i="0" u="none" strike="noStrike" dirty="0">
                          <a:solidFill>
                            <a:srgbClr val="000000"/>
                          </a:solidFill>
                          <a:effectLst/>
                          <a:latin typeface="Tahoma" panose="020B0604030504040204" pitchFamily="34" charset="0"/>
                        </a:rPr>
                        <a:t>Kent's Statistical Neighbour Ranked Position</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7</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5</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2</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72856"/>
                  </a:ext>
                </a:extLst>
              </a:tr>
            </a:tbl>
          </a:graphicData>
        </a:graphic>
      </p:graphicFrame>
    </p:spTree>
    <p:extLst>
      <p:ext uri="{BB962C8B-B14F-4D97-AF65-F5344CB8AC3E}">
        <p14:creationId xmlns:p14="http://schemas.microsoft.com/office/powerpoint/2010/main" val="58566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6CC9-C323-4C68-A87A-5E13E8BBC4B9}"/>
              </a:ext>
            </a:extLst>
          </p:cNvPr>
          <p:cNvSpPr>
            <a:spLocks noGrp="1"/>
          </p:cNvSpPr>
          <p:nvPr>
            <p:ph type="title"/>
          </p:nvPr>
        </p:nvSpPr>
        <p:spPr>
          <a:xfrm>
            <a:off x="1006928" y="181429"/>
            <a:ext cx="0" cy="0"/>
          </a:xfrm>
        </p:spPr>
        <p:txBody>
          <a:bodyPr/>
          <a:lstStyle/>
          <a:p>
            <a:r>
              <a:rPr lang="en-GB" dirty="0"/>
              <a:t>KS1 FSM Attainment Gaps</a:t>
            </a:r>
          </a:p>
        </p:txBody>
      </p:sp>
      <p:sp>
        <p:nvSpPr>
          <p:cNvPr id="10" name="Rectangle 3">
            <a:extLst>
              <a:ext uri="{FF2B5EF4-FFF2-40B4-BE49-F238E27FC236}">
                <a16:creationId xmlns:a16="http://schemas.microsoft.com/office/drawing/2014/main" id="{49AA6418-6D56-4A59-BCDD-39543651A80C}"/>
              </a:ext>
            </a:extLst>
          </p:cNvPr>
          <p:cNvSpPr txBox="1">
            <a:spLocks noChangeArrowheads="1"/>
          </p:cNvSpPr>
          <p:nvPr/>
        </p:nvSpPr>
        <p:spPr>
          <a:xfrm>
            <a:off x="1981200" y="5008315"/>
            <a:ext cx="8229600" cy="8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Data is for the gap between non FSM pupils attainment minus FSM pupils attainment</a:t>
            </a:r>
          </a:p>
        </p:txBody>
      </p:sp>
      <p:graphicFrame>
        <p:nvGraphicFramePr>
          <p:cNvPr id="6" name="Content Placeholder 5">
            <a:extLst>
              <a:ext uri="{FF2B5EF4-FFF2-40B4-BE49-F238E27FC236}">
                <a16:creationId xmlns:a16="http://schemas.microsoft.com/office/drawing/2014/main" id="{9814AF9B-83A9-4CE9-A13B-9F52DB501207}"/>
              </a:ext>
            </a:extLst>
          </p:cNvPr>
          <p:cNvGraphicFramePr>
            <a:graphicFrameLocks noGrp="1"/>
          </p:cNvGraphicFramePr>
          <p:nvPr>
            <p:ph sz="half" idx="1"/>
          </p:nvPr>
        </p:nvGraphicFramePr>
        <p:xfrm>
          <a:off x="1826840" y="1497158"/>
          <a:ext cx="8229600" cy="3451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838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6CC9-C323-4C68-A87A-5E13E8BBC4B9}"/>
              </a:ext>
            </a:extLst>
          </p:cNvPr>
          <p:cNvSpPr>
            <a:spLocks noGrp="1"/>
          </p:cNvSpPr>
          <p:nvPr>
            <p:ph type="title"/>
          </p:nvPr>
        </p:nvSpPr>
        <p:spPr>
          <a:xfrm>
            <a:off x="2063552" y="274638"/>
            <a:ext cx="8229600" cy="1143000"/>
          </a:xfrm>
        </p:spPr>
        <p:txBody>
          <a:bodyPr/>
          <a:lstStyle/>
          <a:p>
            <a:r>
              <a:rPr lang="en-GB" dirty="0"/>
              <a:t>KS1 FSM Attainment Gaps</a:t>
            </a:r>
          </a:p>
        </p:txBody>
      </p:sp>
      <p:sp>
        <p:nvSpPr>
          <p:cNvPr id="10" name="Rectangle 3">
            <a:extLst>
              <a:ext uri="{FF2B5EF4-FFF2-40B4-BE49-F238E27FC236}">
                <a16:creationId xmlns:a16="http://schemas.microsoft.com/office/drawing/2014/main" id="{49AA6418-6D56-4A59-BCDD-39543651A80C}"/>
              </a:ext>
            </a:extLst>
          </p:cNvPr>
          <p:cNvSpPr txBox="1">
            <a:spLocks noChangeArrowheads="1"/>
          </p:cNvSpPr>
          <p:nvPr/>
        </p:nvSpPr>
        <p:spPr>
          <a:xfrm>
            <a:off x="1961492" y="5411765"/>
            <a:ext cx="8229600" cy="8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Data is for the gap between non FSM pupils attainment minus FSM pupils attainment</a:t>
            </a:r>
          </a:p>
        </p:txBody>
      </p:sp>
      <p:graphicFrame>
        <p:nvGraphicFramePr>
          <p:cNvPr id="7" name="Content Placeholder 6">
            <a:extLst>
              <a:ext uri="{FF2B5EF4-FFF2-40B4-BE49-F238E27FC236}">
                <a16:creationId xmlns:a16="http://schemas.microsoft.com/office/drawing/2014/main" id="{34E07091-5712-4C4A-9852-61A25FF1A7A6}"/>
              </a:ext>
            </a:extLst>
          </p:cNvPr>
          <p:cNvGraphicFramePr>
            <a:graphicFrameLocks noGrp="1"/>
          </p:cNvGraphicFramePr>
          <p:nvPr>
            <p:ph sz="half" idx="1"/>
          </p:nvPr>
        </p:nvGraphicFramePr>
        <p:xfrm>
          <a:off x="1754832" y="1600201"/>
          <a:ext cx="8229600" cy="36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3009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6CC9-C323-4C68-A87A-5E13E8BBC4B9}"/>
              </a:ext>
            </a:extLst>
          </p:cNvPr>
          <p:cNvSpPr>
            <a:spLocks noGrp="1"/>
          </p:cNvSpPr>
          <p:nvPr>
            <p:ph type="title"/>
          </p:nvPr>
        </p:nvSpPr>
        <p:spPr>
          <a:xfrm>
            <a:off x="1106714" y="0"/>
            <a:ext cx="0" cy="0"/>
          </a:xfrm>
        </p:spPr>
        <p:txBody>
          <a:bodyPr/>
          <a:lstStyle/>
          <a:p>
            <a:r>
              <a:rPr lang="en-GB" dirty="0"/>
              <a:t>KS1 FSM Attainment Gaps</a:t>
            </a:r>
          </a:p>
        </p:txBody>
      </p:sp>
      <p:sp>
        <p:nvSpPr>
          <p:cNvPr id="10" name="Rectangle 3">
            <a:extLst>
              <a:ext uri="{FF2B5EF4-FFF2-40B4-BE49-F238E27FC236}">
                <a16:creationId xmlns:a16="http://schemas.microsoft.com/office/drawing/2014/main" id="{49AA6418-6D56-4A59-BCDD-39543651A80C}"/>
              </a:ext>
            </a:extLst>
          </p:cNvPr>
          <p:cNvSpPr txBox="1">
            <a:spLocks noChangeArrowheads="1"/>
          </p:cNvSpPr>
          <p:nvPr/>
        </p:nvSpPr>
        <p:spPr>
          <a:xfrm>
            <a:off x="2063552" y="5301209"/>
            <a:ext cx="8229600" cy="8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Data is for the gap between non FSM pupils attainment minus FSM pupils attainment</a:t>
            </a:r>
          </a:p>
        </p:txBody>
      </p:sp>
      <p:graphicFrame>
        <p:nvGraphicFramePr>
          <p:cNvPr id="7" name="Chart 6">
            <a:extLst>
              <a:ext uri="{FF2B5EF4-FFF2-40B4-BE49-F238E27FC236}">
                <a16:creationId xmlns:a16="http://schemas.microsoft.com/office/drawing/2014/main" id="{F17FD737-1A2B-4433-95B6-E0C09C2FAB0E}"/>
              </a:ext>
            </a:extLst>
          </p:cNvPr>
          <p:cNvGraphicFramePr>
            <a:graphicFrameLocks/>
          </p:cNvGraphicFramePr>
          <p:nvPr/>
        </p:nvGraphicFramePr>
        <p:xfrm>
          <a:off x="1682824" y="1417638"/>
          <a:ext cx="8229600" cy="3451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8178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FDF6-6BF3-4204-A3C1-A8BE2EA76F52}"/>
              </a:ext>
            </a:extLst>
          </p:cNvPr>
          <p:cNvSpPr>
            <a:spLocks noGrp="1"/>
          </p:cNvSpPr>
          <p:nvPr>
            <p:ph type="title"/>
          </p:nvPr>
        </p:nvSpPr>
        <p:spPr>
          <a:xfrm>
            <a:off x="1981200" y="274638"/>
            <a:ext cx="8229600" cy="922114"/>
          </a:xfrm>
        </p:spPr>
        <p:txBody>
          <a:bodyPr/>
          <a:lstStyle/>
          <a:p>
            <a:r>
              <a:rPr lang="en-GB" dirty="0"/>
              <a:t>KS2 FSM Attainment Gaps</a:t>
            </a:r>
          </a:p>
        </p:txBody>
      </p:sp>
      <p:graphicFrame>
        <p:nvGraphicFramePr>
          <p:cNvPr id="11" name="Content Placeholder 10">
            <a:extLst>
              <a:ext uri="{FF2B5EF4-FFF2-40B4-BE49-F238E27FC236}">
                <a16:creationId xmlns:a16="http://schemas.microsoft.com/office/drawing/2014/main" id="{67CBE68F-7D79-48CB-BD21-3CCE3DF5DAE6}"/>
              </a:ext>
            </a:extLst>
          </p:cNvPr>
          <p:cNvGraphicFramePr>
            <a:graphicFrameLocks noGrp="1"/>
          </p:cNvGraphicFramePr>
          <p:nvPr>
            <p:ph sz="half" idx="2"/>
          </p:nvPr>
        </p:nvGraphicFramePr>
        <p:xfrm>
          <a:off x="1847528" y="1318402"/>
          <a:ext cx="8280920" cy="2637020"/>
        </p:xfrm>
        <a:graphic>
          <a:graphicData uri="http://schemas.openxmlformats.org/drawingml/2006/table">
            <a:tbl>
              <a:tblPr/>
              <a:tblGrid>
                <a:gridCol w="3681082">
                  <a:extLst>
                    <a:ext uri="{9D8B030D-6E8A-4147-A177-3AD203B41FA5}">
                      <a16:colId xmlns:a16="http://schemas.microsoft.com/office/drawing/2014/main" val="3699060028"/>
                    </a:ext>
                  </a:extLst>
                </a:gridCol>
                <a:gridCol w="1505074">
                  <a:extLst>
                    <a:ext uri="{9D8B030D-6E8A-4147-A177-3AD203B41FA5}">
                      <a16:colId xmlns:a16="http://schemas.microsoft.com/office/drawing/2014/main" val="3286083492"/>
                    </a:ext>
                  </a:extLst>
                </a:gridCol>
                <a:gridCol w="1499027">
                  <a:extLst>
                    <a:ext uri="{9D8B030D-6E8A-4147-A177-3AD203B41FA5}">
                      <a16:colId xmlns:a16="http://schemas.microsoft.com/office/drawing/2014/main" val="3885571273"/>
                    </a:ext>
                  </a:extLst>
                </a:gridCol>
                <a:gridCol w="1595737">
                  <a:extLst>
                    <a:ext uri="{9D8B030D-6E8A-4147-A177-3AD203B41FA5}">
                      <a16:colId xmlns:a16="http://schemas.microsoft.com/office/drawing/2014/main" val="2652176626"/>
                    </a:ext>
                  </a:extLst>
                </a:gridCol>
              </a:tblGrid>
              <a:tr h="275778">
                <a:tc>
                  <a:txBody>
                    <a:bodyPr/>
                    <a:lstStyle/>
                    <a:p>
                      <a:pPr algn="ctr" fontAlgn="ctr"/>
                      <a:r>
                        <a:rPr lang="en-GB" sz="1100" b="1" i="0" u="none" strike="noStrike">
                          <a:solidFill>
                            <a:srgbClr val="00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2016</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566091690"/>
                  </a:ext>
                </a:extLst>
              </a:tr>
              <a:tr h="504009">
                <a:tc>
                  <a:txBody>
                    <a:bodyPr/>
                    <a:lstStyle/>
                    <a:p>
                      <a:pPr algn="ctr" fontAlgn="ctr"/>
                      <a:endParaRPr lang="en-GB" sz="1400" b="1" i="0" u="none" strike="noStrike" dirty="0">
                        <a:solidFill>
                          <a:srgbClr val="000000"/>
                        </a:solidFill>
                        <a:effectLst/>
                        <a:latin typeface="Tahoma" panose="020B0604030504040204" pitchFamily="34" charset="0"/>
                      </a:endParaRPr>
                    </a:p>
                    <a:p>
                      <a:pPr algn="ctr" fontAlgn="ctr"/>
                      <a:r>
                        <a:rPr lang="en-GB" sz="1100" b="1" i="0" u="none" strike="noStrike" dirty="0">
                          <a:solidFill>
                            <a:srgbClr val="000000"/>
                          </a:solidFill>
                          <a:effectLst/>
                          <a:latin typeface="Tahoma" panose="020B0604030504040204" pitchFamily="34" charset="0"/>
                        </a:rPr>
                        <a:t>KS2 Reading, Writing &amp; Maths</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9536888"/>
                  </a:ext>
                </a:extLst>
              </a:tr>
              <a:tr h="403673">
                <a:tc>
                  <a:txBody>
                    <a:bodyPr/>
                    <a:lstStyle/>
                    <a:p>
                      <a:pPr algn="l" fontAlgn="ctr"/>
                      <a:r>
                        <a:rPr lang="en-GB" sz="1100" b="1" i="0" u="none" strike="noStrike">
                          <a:solidFill>
                            <a:srgbClr val="FF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dirty="0">
                          <a:solidFill>
                            <a:srgbClr val="000000"/>
                          </a:solidFill>
                          <a:effectLst/>
                          <a:latin typeface="Tahoma" panose="020B0604030504040204" pitchFamily="34" charset="0"/>
                        </a:rPr>
                        <a:t>% Expected Standard</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ctr"/>
                      <a:r>
                        <a:rPr lang="en-GB" sz="1100" b="0" i="0" u="none" strike="noStrike">
                          <a:solidFill>
                            <a:srgbClr val="000000"/>
                          </a:solidFill>
                          <a:effectLst/>
                          <a:latin typeface="Tahoma" panose="020B0604030504040204" pitchFamily="34" charset="0"/>
                        </a:rPr>
                        <a:t>% Expected Standard</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60443362"/>
                  </a:ext>
                </a:extLst>
              </a:tr>
              <a:tr h="400716">
                <a:tc>
                  <a:txBody>
                    <a:bodyPr/>
                    <a:lstStyle/>
                    <a:p>
                      <a:pPr algn="l" fontAlgn="ctr"/>
                      <a:r>
                        <a:rPr lang="en-GB" sz="1200" b="0" i="0" u="none" strike="noStrike" dirty="0">
                          <a:solidFill>
                            <a:srgbClr val="000000"/>
                          </a:solidFill>
                          <a:effectLst/>
                          <a:latin typeface="Tahoma" panose="020B0604030504040204" pitchFamily="34" charset="0"/>
                        </a:rPr>
                        <a:t>Kent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a:solidFill>
                            <a:srgbClr val="000000"/>
                          </a:solidFill>
                          <a:effectLst/>
                          <a:latin typeface="Tahoma" panose="020B0604030504040204" pitchFamily="34" charset="0"/>
                        </a:rPr>
                        <a:t>25</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a:solidFill>
                            <a:srgbClr val="000000"/>
                          </a:solidFill>
                          <a:effectLst/>
                          <a:latin typeface="Tahoma" panose="020B0604030504040204" pitchFamily="34" charset="0"/>
                        </a:rPr>
                        <a:t>26</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a:solidFill>
                            <a:srgbClr val="000000"/>
                          </a:solidFill>
                          <a:effectLst/>
                          <a:latin typeface="Tahoma" panose="020B0604030504040204" pitchFamily="34" charset="0"/>
                        </a:rPr>
                        <a:t>24</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4581021"/>
                  </a:ext>
                </a:extLst>
              </a:tr>
              <a:tr h="388509">
                <a:tc>
                  <a:txBody>
                    <a:bodyPr/>
                    <a:lstStyle/>
                    <a:p>
                      <a:pPr algn="l" fontAlgn="ctr"/>
                      <a:r>
                        <a:rPr lang="en-GB" sz="1200" b="0" i="0" u="none" strike="noStrike" dirty="0">
                          <a:solidFill>
                            <a:srgbClr val="000000"/>
                          </a:solidFill>
                          <a:effectLst/>
                          <a:latin typeface="Tahoma" panose="020B0604030504040204" pitchFamily="34" charset="0"/>
                        </a:rPr>
                        <a:t>England</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Tahoma" panose="020B0604030504040204" pitchFamily="34" charset="0"/>
                        </a:rPr>
                        <a:t>21</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Tahoma" panose="020B0604030504040204" pitchFamily="34" charset="0"/>
                        </a:rPr>
                        <a:t>22</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Tahoma" panose="020B0604030504040204" pitchFamily="34" charset="0"/>
                        </a:rPr>
                        <a:t>22</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0012"/>
                  </a:ext>
                </a:extLst>
              </a:tr>
              <a:tr h="664335">
                <a:tc>
                  <a:txBody>
                    <a:bodyPr/>
                    <a:lstStyle/>
                    <a:p>
                      <a:pPr algn="l" fontAlgn="ctr"/>
                      <a:r>
                        <a:rPr lang="en-GB" sz="1100" b="1" i="0" u="none" strike="noStrike" dirty="0">
                          <a:solidFill>
                            <a:srgbClr val="000000"/>
                          </a:solidFill>
                          <a:effectLst/>
                          <a:latin typeface="Tahoma" panose="020B0604030504040204" pitchFamily="34" charset="0"/>
                        </a:rPr>
                        <a:t>Kent's Statistical Neighbour Ranked Position (1=top, 11=bottom)</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4</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Tahoma" panose="020B0604030504040204" pitchFamily="34" charset="0"/>
                        </a:rPr>
                        <a:t>8</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4</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72856"/>
                  </a:ext>
                </a:extLst>
              </a:tr>
            </a:tbl>
          </a:graphicData>
        </a:graphic>
      </p:graphicFrame>
      <p:sp>
        <p:nvSpPr>
          <p:cNvPr id="12" name="Rectangle 3">
            <a:extLst>
              <a:ext uri="{FF2B5EF4-FFF2-40B4-BE49-F238E27FC236}">
                <a16:creationId xmlns:a16="http://schemas.microsoft.com/office/drawing/2014/main" id="{82F640AE-AD23-4BB4-9079-F634F3D43040}"/>
              </a:ext>
            </a:extLst>
          </p:cNvPr>
          <p:cNvSpPr txBox="1">
            <a:spLocks noChangeArrowheads="1"/>
          </p:cNvSpPr>
          <p:nvPr/>
        </p:nvSpPr>
        <p:spPr>
          <a:xfrm>
            <a:off x="1981200" y="4293096"/>
            <a:ext cx="8229600" cy="22902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Kent’s gaps are larger than national, though there was some slight improvement in 2018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Reasonable performance compared to our Statistical Neighbours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Lack of movement in Kent but also nationally</a:t>
            </a:r>
          </a:p>
        </p:txBody>
      </p:sp>
    </p:spTree>
    <p:extLst>
      <p:ext uri="{BB962C8B-B14F-4D97-AF65-F5344CB8AC3E}">
        <p14:creationId xmlns:p14="http://schemas.microsoft.com/office/powerpoint/2010/main" val="1457810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6CC9-C323-4C68-A87A-5E13E8BBC4B9}"/>
              </a:ext>
            </a:extLst>
          </p:cNvPr>
          <p:cNvSpPr>
            <a:spLocks noGrp="1"/>
          </p:cNvSpPr>
          <p:nvPr>
            <p:ph type="title"/>
          </p:nvPr>
        </p:nvSpPr>
        <p:spPr>
          <a:xfrm>
            <a:off x="1115786" y="63500"/>
            <a:ext cx="0" cy="0"/>
          </a:xfrm>
        </p:spPr>
        <p:txBody>
          <a:bodyPr/>
          <a:lstStyle/>
          <a:p>
            <a:r>
              <a:rPr lang="en-GB" dirty="0"/>
              <a:t>KS2 FSM Attainment Gaps</a:t>
            </a:r>
          </a:p>
        </p:txBody>
      </p:sp>
      <p:graphicFrame>
        <p:nvGraphicFramePr>
          <p:cNvPr id="5" name="Content Placeholder 4">
            <a:extLst>
              <a:ext uri="{FF2B5EF4-FFF2-40B4-BE49-F238E27FC236}">
                <a16:creationId xmlns:a16="http://schemas.microsoft.com/office/drawing/2014/main" id="{8E5B2F62-0D79-45C6-911A-F7BB1E00CBFA}"/>
              </a:ext>
            </a:extLst>
          </p:cNvPr>
          <p:cNvGraphicFramePr>
            <a:graphicFrameLocks noGrp="1"/>
          </p:cNvGraphicFramePr>
          <p:nvPr>
            <p:ph sz="half" idx="1"/>
          </p:nvPr>
        </p:nvGraphicFramePr>
        <p:xfrm>
          <a:off x="1775520" y="1663446"/>
          <a:ext cx="8229600" cy="298969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3">
            <a:extLst>
              <a:ext uri="{FF2B5EF4-FFF2-40B4-BE49-F238E27FC236}">
                <a16:creationId xmlns:a16="http://schemas.microsoft.com/office/drawing/2014/main" id="{49AA6418-6D56-4A59-BCDD-39543651A80C}"/>
              </a:ext>
            </a:extLst>
          </p:cNvPr>
          <p:cNvSpPr txBox="1">
            <a:spLocks noChangeArrowheads="1"/>
          </p:cNvSpPr>
          <p:nvPr/>
        </p:nvSpPr>
        <p:spPr>
          <a:xfrm>
            <a:off x="1981200" y="4762507"/>
            <a:ext cx="8229600" cy="864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Note:                                                                                                                                          </a:t>
            </a: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Data is for the gap between non FSM pupils attainment minus FSM pupils attainment</a:t>
            </a:r>
          </a:p>
        </p:txBody>
      </p:sp>
    </p:spTree>
    <p:extLst>
      <p:ext uri="{BB962C8B-B14F-4D97-AF65-F5344CB8AC3E}">
        <p14:creationId xmlns:p14="http://schemas.microsoft.com/office/powerpoint/2010/main" val="2828481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9FDF6-6BF3-4204-A3C1-A8BE2EA76F52}"/>
              </a:ext>
            </a:extLst>
          </p:cNvPr>
          <p:cNvSpPr>
            <a:spLocks noGrp="1"/>
          </p:cNvSpPr>
          <p:nvPr>
            <p:ph type="title"/>
          </p:nvPr>
        </p:nvSpPr>
        <p:spPr>
          <a:xfrm>
            <a:off x="1981200" y="274638"/>
            <a:ext cx="8229600" cy="922114"/>
          </a:xfrm>
        </p:spPr>
        <p:txBody>
          <a:bodyPr/>
          <a:lstStyle/>
          <a:p>
            <a:r>
              <a:rPr lang="en-GB" dirty="0"/>
              <a:t>KS4 FSM Attainment Gaps</a:t>
            </a:r>
          </a:p>
        </p:txBody>
      </p:sp>
      <p:graphicFrame>
        <p:nvGraphicFramePr>
          <p:cNvPr id="11" name="Content Placeholder 10">
            <a:extLst>
              <a:ext uri="{FF2B5EF4-FFF2-40B4-BE49-F238E27FC236}">
                <a16:creationId xmlns:a16="http://schemas.microsoft.com/office/drawing/2014/main" id="{67CBE68F-7D79-48CB-BD21-3CCE3DF5DAE6}"/>
              </a:ext>
            </a:extLst>
          </p:cNvPr>
          <p:cNvGraphicFramePr>
            <a:graphicFrameLocks noGrp="1"/>
          </p:cNvGraphicFramePr>
          <p:nvPr>
            <p:ph sz="half" idx="2"/>
          </p:nvPr>
        </p:nvGraphicFramePr>
        <p:xfrm>
          <a:off x="1842882" y="1104598"/>
          <a:ext cx="8280920" cy="2206341"/>
        </p:xfrm>
        <a:graphic>
          <a:graphicData uri="http://schemas.openxmlformats.org/drawingml/2006/table">
            <a:tbl>
              <a:tblPr/>
              <a:tblGrid>
                <a:gridCol w="3681082">
                  <a:extLst>
                    <a:ext uri="{9D8B030D-6E8A-4147-A177-3AD203B41FA5}">
                      <a16:colId xmlns:a16="http://schemas.microsoft.com/office/drawing/2014/main" val="3699060028"/>
                    </a:ext>
                  </a:extLst>
                </a:gridCol>
                <a:gridCol w="1505074">
                  <a:extLst>
                    <a:ext uri="{9D8B030D-6E8A-4147-A177-3AD203B41FA5}">
                      <a16:colId xmlns:a16="http://schemas.microsoft.com/office/drawing/2014/main" val="3286083492"/>
                    </a:ext>
                  </a:extLst>
                </a:gridCol>
                <a:gridCol w="1499027">
                  <a:extLst>
                    <a:ext uri="{9D8B030D-6E8A-4147-A177-3AD203B41FA5}">
                      <a16:colId xmlns:a16="http://schemas.microsoft.com/office/drawing/2014/main" val="3885571273"/>
                    </a:ext>
                  </a:extLst>
                </a:gridCol>
                <a:gridCol w="1595737">
                  <a:extLst>
                    <a:ext uri="{9D8B030D-6E8A-4147-A177-3AD203B41FA5}">
                      <a16:colId xmlns:a16="http://schemas.microsoft.com/office/drawing/2014/main" val="2652176626"/>
                    </a:ext>
                  </a:extLst>
                </a:gridCol>
              </a:tblGrid>
              <a:tr h="275778">
                <a:tc>
                  <a:txBody>
                    <a:bodyPr/>
                    <a:lstStyle/>
                    <a:p>
                      <a:pPr algn="ctr" fontAlgn="ctr"/>
                      <a:r>
                        <a:rPr lang="en-GB" sz="1100" b="1" i="0" u="none" strike="noStrike" dirty="0">
                          <a:solidFill>
                            <a:srgbClr val="00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2016</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566091690"/>
                  </a:ext>
                </a:extLst>
              </a:tr>
              <a:tr h="477003">
                <a:tc>
                  <a:txBody>
                    <a:bodyPr/>
                    <a:lstStyle/>
                    <a:p>
                      <a:pPr algn="ctr" fontAlgn="ctr"/>
                      <a:r>
                        <a:rPr lang="en-GB" sz="1100" b="1" i="0" u="none" strike="noStrike" dirty="0">
                          <a:solidFill>
                            <a:srgbClr val="000000"/>
                          </a:solidFill>
                          <a:effectLst/>
                          <a:latin typeface="Tahoma" panose="020B0604030504040204" pitchFamily="34" charset="0"/>
                        </a:rPr>
                        <a:t>KS4 Attainment 8 Gap</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9536888"/>
                  </a:ext>
                </a:extLst>
              </a:tr>
              <a:tr h="400716">
                <a:tc>
                  <a:txBody>
                    <a:bodyPr/>
                    <a:lstStyle/>
                    <a:p>
                      <a:pPr algn="l" fontAlgn="ctr"/>
                      <a:r>
                        <a:rPr lang="en-GB" sz="1200" b="0" i="0" u="none" strike="noStrike" dirty="0">
                          <a:solidFill>
                            <a:srgbClr val="000000"/>
                          </a:solidFill>
                          <a:effectLst/>
                          <a:latin typeface="Tahoma" panose="020B0604030504040204" pitchFamily="34" charset="0"/>
                        </a:rPr>
                        <a:t>Kent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16.2</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18.4</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18.8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4581021"/>
                  </a:ext>
                </a:extLst>
              </a:tr>
              <a:tr h="388509">
                <a:tc>
                  <a:txBody>
                    <a:bodyPr/>
                    <a:lstStyle/>
                    <a:p>
                      <a:pPr algn="l" fontAlgn="ctr"/>
                      <a:r>
                        <a:rPr lang="en-GB" sz="1200" b="0" i="0" u="none" strike="noStrike" dirty="0">
                          <a:solidFill>
                            <a:srgbClr val="000000"/>
                          </a:solidFill>
                          <a:effectLst/>
                          <a:latin typeface="Tahoma" panose="020B0604030504040204" pitchFamily="34" charset="0"/>
                        </a:rPr>
                        <a:t>England</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12.7</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13.1</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13.9</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0012"/>
                  </a:ext>
                </a:extLst>
              </a:tr>
              <a:tr h="664335">
                <a:tc>
                  <a:txBody>
                    <a:bodyPr/>
                    <a:lstStyle/>
                    <a:p>
                      <a:pPr algn="l" fontAlgn="ctr"/>
                      <a:r>
                        <a:rPr lang="en-GB" sz="1100" b="1" i="0" u="none" strike="noStrike" dirty="0">
                          <a:solidFill>
                            <a:srgbClr val="000000"/>
                          </a:solidFill>
                          <a:effectLst/>
                          <a:latin typeface="Tahoma" panose="020B0604030504040204" pitchFamily="34" charset="0"/>
                        </a:rPr>
                        <a:t>Kent's Statistical Neighbour Ranked Position (1=top, 11=bottom)</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11</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11</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11</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72856"/>
                  </a:ext>
                </a:extLst>
              </a:tr>
            </a:tbl>
          </a:graphicData>
        </a:graphic>
      </p:graphicFrame>
      <p:sp>
        <p:nvSpPr>
          <p:cNvPr id="12" name="Rectangle 3">
            <a:extLst>
              <a:ext uri="{FF2B5EF4-FFF2-40B4-BE49-F238E27FC236}">
                <a16:creationId xmlns:a16="http://schemas.microsoft.com/office/drawing/2014/main" id="{82F640AE-AD23-4BB4-9079-F634F3D43040}"/>
              </a:ext>
            </a:extLst>
          </p:cNvPr>
          <p:cNvSpPr txBox="1">
            <a:spLocks noChangeArrowheads="1"/>
          </p:cNvSpPr>
          <p:nvPr/>
        </p:nvSpPr>
        <p:spPr>
          <a:xfrm>
            <a:off x="1981200" y="5630445"/>
            <a:ext cx="8229600" cy="92211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Kent’s gaps are larger than national, though they are reducing year on year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Poor performance compared to our Statistical Neighbours</a:t>
            </a:r>
          </a:p>
        </p:txBody>
      </p:sp>
      <p:graphicFrame>
        <p:nvGraphicFramePr>
          <p:cNvPr id="5" name="Content Placeholder 10">
            <a:extLst>
              <a:ext uri="{FF2B5EF4-FFF2-40B4-BE49-F238E27FC236}">
                <a16:creationId xmlns:a16="http://schemas.microsoft.com/office/drawing/2014/main" id="{116F672D-3DB2-45B5-A6D0-565E73E5CB6C}"/>
              </a:ext>
            </a:extLst>
          </p:cNvPr>
          <p:cNvGraphicFramePr>
            <a:graphicFrameLocks/>
          </p:cNvGraphicFramePr>
          <p:nvPr/>
        </p:nvGraphicFramePr>
        <p:xfrm>
          <a:off x="1842882" y="3429001"/>
          <a:ext cx="8280920" cy="1965321"/>
        </p:xfrm>
        <a:graphic>
          <a:graphicData uri="http://schemas.openxmlformats.org/drawingml/2006/table">
            <a:tbl>
              <a:tblPr/>
              <a:tblGrid>
                <a:gridCol w="3681082">
                  <a:extLst>
                    <a:ext uri="{9D8B030D-6E8A-4147-A177-3AD203B41FA5}">
                      <a16:colId xmlns:a16="http://schemas.microsoft.com/office/drawing/2014/main" val="3699060028"/>
                    </a:ext>
                  </a:extLst>
                </a:gridCol>
                <a:gridCol w="1505074">
                  <a:extLst>
                    <a:ext uri="{9D8B030D-6E8A-4147-A177-3AD203B41FA5}">
                      <a16:colId xmlns:a16="http://schemas.microsoft.com/office/drawing/2014/main" val="3286083492"/>
                    </a:ext>
                  </a:extLst>
                </a:gridCol>
                <a:gridCol w="1499027">
                  <a:extLst>
                    <a:ext uri="{9D8B030D-6E8A-4147-A177-3AD203B41FA5}">
                      <a16:colId xmlns:a16="http://schemas.microsoft.com/office/drawing/2014/main" val="3885571273"/>
                    </a:ext>
                  </a:extLst>
                </a:gridCol>
                <a:gridCol w="1595737">
                  <a:extLst>
                    <a:ext uri="{9D8B030D-6E8A-4147-A177-3AD203B41FA5}">
                      <a16:colId xmlns:a16="http://schemas.microsoft.com/office/drawing/2014/main" val="2652176626"/>
                    </a:ext>
                  </a:extLst>
                </a:gridCol>
              </a:tblGrid>
              <a:tr h="275778">
                <a:tc>
                  <a:txBody>
                    <a:bodyPr/>
                    <a:lstStyle/>
                    <a:p>
                      <a:pPr algn="ctr" fontAlgn="ctr"/>
                      <a:r>
                        <a:rPr lang="en-GB" sz="1100" b="1" i="0" u="none" strike="noStrike" dirty="0">
                          <a:solidFill>
                            <a:srgbClr val="000000"/>
                          </a:solidFill>
                          <a:effectLst/>
                          <a:latin typeface="Tahoma" panose="020B0604030504040204" pitchFamily="34" charset="0"/>
                        </a:rPr>
                        <a:t> </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2016</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a:txBody>
                    <a:bodyPr/>
                    <a:lstStyle/>
                    <a:p>
                      <a:pPr algn="ctr" fontAlgn="ctr"/>
                      <a:r>
                        <a:rPr lang="en-GB" sz="1100" b="1" i="0" u="none" strike="noStrike">
                          <a:solidFill>
                            <a:srgbClr val="000000"/>
                          </a:solidFill>
                          <a:effectLst/>
                          <a:latin typeface="Tahoma" panose="020B0604030504040204" pitchFamily="34" charset="0"/>
                        </a:rPr>
                        <a:t>2018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extLst>
                  <a:ext uri="{0D108BD9-81ED-4DB2-BD59-A6C34878D82A}">
                    <a16:rowId xmlns:a16="http://schemas.microsoft.com/office/drawing/2014/main" val="1566091690"/>
                  </a:ext>
                </a:extLst>
              </a:tr>
              <a:tr h="427903">
                <a:tc>
                  <a:txBody>
                    <a:bodyPr/>
                    <a:lstStyle/>
                    <a:p>
                      <a:pPr algn="ctr" fontAlgn="ctr"/>
                      <a:r>
                        <a:rPr lang="en-GB" sz="1100" b="1" i="0" u="none" strike="noStrike" dirty="0">
                          <a:solidFill>
                            <a:srgbClr val="000000"/>
                          </a:solidFill>
                          <a:effectLst/>
                          <a:latin typeface="Tahoma" panose="020B0604030504040204" pitchFamily="34" charset="0"/>
                        </a:rPr>
                        <a:t>KS4 Progress 8 Gap</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GB" sz="1100" b="1" i="0" u="none" strike="noStrike" dirty="0">
                          <a:solidFill>
                            <a:srgbClr val="000000"/>
                          </a:solidFill>
                          <a:effectLst/>
                          <a:latin typeface="Tahoma" panose="020B0604030504040204" pitchFamily="34" charset="0"/>
                        </a:rPr>
                        <a:t>Gap </a:t>
                      </a:r>
                    </a:p>
                    <a:p>
                      <a:pPr algn="ctr" fontAlgn="ctr"/>
                      <a:r>
                        <a:rPr lang="en-GB" sz="1100" b="1" i="0" u="none" strike="noStrike" dirty="0">
                          <a:solidFill>
                            <a:srgbClr val="000000"/>
                          </a:solidFill>
                          <a:effectLst/>
                          <a:latin typeface="Tahoma" panose="020B0604030504040204" pitchFamily="34" charset="0"/>
                        </a:rPr>
                        <a:t>(Non FSM-FSM)</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19536888"/>
                  </a:ext>
                </a:extLst>
              </a:tr>
              <a:tr h="400716">
                <a:tc>
                  <a:txBody>
                    <a:bodyPr/>
                    <a:lstStyle/>
                    <a:p>
                      <a:pPr algn="l" fontAlgn="ctr"/>
                      <a:r>
                        <a:rPr lang="en-GB" sz="1200" b="0" i="0" u="none" strike="noStrike" dirty="0">
                          <a:solidFill>
                            <a:srgbClr val="000000"/>
                          </a:solidFill>
                          <a:effectLst/>
                          <a:latin typeface="Tahoma" panose="020B0604030504040204" pitchFamily="34" charset="0"/>
                        </a:rPr>
                        <a:t>Kent</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0.65</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0.77</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0.81</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4581021"/>
                  </a:ext>
                </a:extLst>
              </a:tr>
              <a:tr h="388509">
                <a:tc>
                  <a:txBody>
                    <a:bodyPr/>
                    <a:lstStyle/>
                    <a:p>
                      <a:pPr algn="l" fontAlgn="ctr"/>
                      <a:r>
                        <a:rPr lang="en-GB" sz="1200" b="0" i="0" u="none" strike="noStrike" dirty="0">
                          <a:solidFill>
                            <a:srgbClr val="000000"/>
                          </a:solidFill>
                          <a:effectLst/>
                          <a:latin typeface="Tahoma" panose="020B0604030504040204" pitchFamily="34" charset="0"/>
                        </a:rPr>
                        <a:t>England</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0.50</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0.52</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Tahoma" panose="020B0604030504040204" pitchFamily="34" charset="0"/>
                        </a:rPr>
                        <a:t>0.58</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70012"/>
                  </a:ext>
                </a:extLst>
              </a:tr>
              <a:tr h="472415">
                <a:tc>
                  <a:txBody>
                    <a:bodyPr/>
                    <a:lstStyle/>
                    <a:p>
                      <a:pPr algn="l" fontAlgn="ctr"/>
                      <a:r>
                        <a:rPr lang="en-GB" sz="1100" b="1" i="0" u="none" strike="noStrike" dirty="0">
                          <a:solidFill>
                            <a:srgbClr val="000000"/>
                          </a:solidFill>
                          <a:effectLst/>
                          <a:latin typeface="Tahoma" panose="020B0604030504040204" pitchFamily="34" charset="0"/>
                        </a:rPr>
                        <a:t>Kent's Statistical Neighbour Ranked Position (1=top, 11=bottom)</a:t>
                      </a:r>
                    </a:p>
                  </a:txBody>
                  <a:tcPr marL="4350" marR="4350" marT="4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9</a:t>
                      </a:r>
                    </a:p>
                  </a:txBody>
                  <a:tcPr marL="4350" marR="4350" marT="435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10</a:t>
                      </a:r>
                    </a:p>
                  </a:txBody>
                  <a:tcPr marL="4350" marR="4350" marT="4350"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dirty="0">
                          <a:solidFill>
                            <a:srgbClr val="000000"/>
                          </a:solidFill>
                          <a:effectLst/>
                          <a:latin typeface="Tahoma" panose="020B0604030504040204" pitchFamily="34" charset="0"/>
                        </a:rPr>
                        <a:t>11</a:t>
                      </a:r>
                    </a:p>
                  </a:txBody>
                  <a:tcPr marL="4350" marR="4350" marT="435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72856"/>
                  </a:ext>
                </a:extLst>
              </a:tr>
            </a:tbl>
          </a:graphicData>
        </a:graphic>
      </p:graphicFrame>
    </p:spTree>
    <p:extLst>
      <p:ext uri="{BB962C8B-B14F-4D97-AF65-F5344CB8AC3E}">
        <p14:creationId xmlns:p14="http://schemas.microsoft.com/office/powerpoint/2010/main" val="1448086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50FCD7-7363-4FD8-8B73-B7FB813B68FC}"/>
              </a:ext>
            </a:extLst>
          </p:cNvPr>
          <p:cNvSpPr>
            <a:spLocks noGrp="1"/>
          </p:cNvSpPr>
          <p:nvPr>
            <p:ph type="ctrTitle"/>
          </p:nvPr>
        </p:nvSpPr>
        <p:spPr>
          <a:xfrm>
            <a:off x="1981200" y="2130428"/>
            <a:ext cx="8359422" cy="1470025"/>
          </a:xfrm>
        </p:spPr>
        <p:txBody>
          <a:bodyPr>
            <a:normAutofit/>
          </a:bodyPr>
          <a:lstStyle/>
          <a:p>
            <a:r>
              <a:rPr lang="en-GB" sz="3200" dirty="0"/>
              <a:t>Ofsted/CQC SEND Inspection</a:t>
            </a:r>
            <a:br>
              <a:rPr lang="en-GB" sz="3200" dirty="0"/>
            </a:br>
            <a:r>
              <a:rPr lang="en-GB" sz="3200" dirty="0"/>
              <a:t>Written Statement of Action</a:t>
            </a:r>
          </a:p>
        </p:txBody>
      </p:sp>
      <p:sp>
        <p:nvSpPr>
          <p:cNvPr id="8" name="Subtitle 7">
            <a:extLst>
              <a:ext uri="{FF2B5EF4-FFF2-40B4-BE49-F238E27FC236}">
                <a16:creationId xmlns:a16="http://schemas.microsoft.com/office/drawing/2014/main" id="{148FA02F-5E09-47D5-ADFE-3D735F45CC95}"/>
              </a:ext>
            </a:extLst>
          </p:cNvPr>
          <p:cNvSpPr>
            <a:spLocks noGrp="1"/>
          </p:cNvSpPr>
          <p:nvPr>
            <p:ph type="subTitle" idx="1"/>
          </p:nvPr>
        </p:nvSpPr>
        <p:spPr>
          <a:xfrm>
            <a:off x="2895600" y="3795889"/>
            <a:ext cx="6400800" cy="1470025"/>
          </a:xfrm>
        </p:spPr>
        <p:txBody>
          <a:bodyPr>
            <a:normAutofit fontScale="70000" lnSpcReduction="20000"/>
          </a:bodyPr>
          <a:lstStyle/>
          <a:p>
            <a:r>
              <a:rPr lang="en-GB" sz="2400" dirty="0"/>
              <a:t>Keith Abbott</a:t>
            </a:r>
          </a:p>
          <a:p>
            <a:r>
              <a:rPr lang="en-GB" sz="2400" dirty="0"/>
              <a:t>Director of Education, Planning and Access</a:t>
            </a:r>
          </a:p>
          <a:p>
            <a:endParaRPr lang="en-GB" sz="2400" dirty="0"/>
          </a:p>
          <a:p>
            <a:r>
              <a:rPr lang="en-GB" sz="2400" dirty="0"/>
              <a:t>Louise Langley </a:t>
            </a:r>
          </a:p>
          <a:p>
            <a:r>
              <a:rPr lang="en-GB" sz="2400" dirty="0"/>
              <a:t>Head of SEN </a:t>
            </a:r>
          </a:p>
        </p:txBody>
      </p:sp>
      <p:sp>
        <p:nvSpPr>
          <p:cNvPr id="4" name="Date Placeholder 3">
            <a:extLst>
              <a:ext uri="{FF2B5EF4-FFF2-40B4-BE49-F238E27FC236}">
                <a16:creationId xmlns:a16="http://schemas.microsoft.com/office/drawing/2014/main" id="{D16F8943-4966-4759-89EF-908C7A57FF15}"/>
              </a:ext>
            </a:extLst>
          </p:cNvPr>
          <p:cNvSpPr>
            <a:spLocks noGrp="1"/>
          </p:cNvSpPr>
          <p:nvPr>
            <p:ph type="dt" sz="half" idx="10"/>
          </p:nvPr>
        </p:nvSpPr>
        <p:spPr/>
        <p:txBody>
          <a:bodyPr/>
          <a:lstStyle/>
          <a:p>
            <a:pPr>
              <a:defRPr/>
            </a:pPr>
            <a:fld id="{C1A17953-8133-4D11-BCBD-2896CFD92F8D}" type="datetime8">
              <a:rPr lang="en-GB">
                <a:solidFill>
                  <a:prstClr val="black">
                    <a:tint val="75000"/>
                  </a:prstClr>
                </a:solidFill>
              </a:rPr>
              <a:pPr>
                <a:defRPr/>
              </a:pPr>
              <a:t>19/07/2019 09:02</a:t>
            </a:fld>
            <a:endParaRPr lang="en-GB" dirty="0">
              <a:solidFill>
                <a:prstClr val="black">
                  <a:tint val="75000"/>
                </a:prstClr>
              </a:solidFill>
            </a:endParaRPr>
          </a:p>
        </p:txBody>
      </p:sp>
    </p:spTree>
    <p:extLst>
      <p:ext uri="{BB962C8B-B14F-4D97-AF65-F5344CB8AC3E}">
        <p14:creationId xmlns:p14="http://schemas.microsoft.com/office/powerpoint/2010/main" val="933882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6CC9-C323-4C68-A87A-5E13E8BBC4B9}"/>
              </a:ext>
            </a:extLst>
          </p:cNvPr>
          <p:cNvSpPr>
            <a:spLocks noGrp="1"/>
          </p:cNvSpPr>
          <p:nvPr>
            <p:ph type="title"/>
          </p:nvPr>
        </p:nvSpPr>
        <p:spPr>
          <a:xfrm>
            <a:off x="1179286" y="54429"/>
            <a:ext cx="0" cy="0"/>
          </a:xfrm>
        </p:spPr>
        <p:txBody>
          <a:bodyPr>
            <a:normAutofit fontScale="90000"/>
          </a:bodyPr>
          <a:lstStyle/>
          <a:p>
            <a:r>
              <a:rPr lang="en-GB" dirty="0"/>
              <a:t>KS4 FSM Attainment Gaps</a:t>
            </a:r>
          </a:p>
        </p:txBody>
      </p:sp>
      <p:graphicFrame>
        <p:nvGraphicFramePr>
          <p:cNvPr id="8" name="Chart 7">
            <a:extLst>
              <a:ext uri="{FF2B5EF4-FFF2-40B4-BE49-F238E27FC236}">
                <a16:creationId xmlns:a16="http://schemas.microsoft.com/office/drawing/2014/main" id="{B0759D7E-30E7-423F-A19D-883B8A687CBE}"/>
              </a:ext>
            </a:extLst>
          </p:cNvPr>
          <p:cNvGraphicFramePr>
            <a:graphicFrameLocks/>
          </p:cNvGraphicFramePr>
          <p:nvPr/>
        </p:nvGraphicFramePr>
        <p:xfrm>
          <a:off x="1847528" y="1417639"/>
          <a:ext cx="8229600" cy="24556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438E4694-08CC-4619-BFC4-153383C1624F}"/>
              </a:ext>
            </a:extLst>
          </p:cNvPr>
          <p:cNvGraphicFramePr>
            <a:graphicFrameLocks/>
          </p:cNvGraphicFramePr>
          <p:nvPr/>
        </p:nvGraphicFramePr>
        <p:xfrm>
          <a:off x="1847528" y="3925632"/>
          <a:ext cx="8229600" cy="26577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172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2828" y="283284"/>
            <a:ext cx="11475819" cy="873372"/>
          </a:xfrm>
        </p:spPr>
        <p:txBody>
          <a:bodyPr/>
          <a:lstStyle/>
          <a:p>
            <a:pPr lvl="0"/>
            <a:r>
              <a:rPr lang="en-GB" sz="3400" spc="0" dirty="0">
                <a:solidFill>
                  <a:srgbClr val="F15D22"/>
                </a:solidFill>
              </a:rPr>
              <a:t>Who we are …</a:t>
            </a:r>
          </a:p>
          <a:p>
            <a:endParaRPr lang="en-GB" sz="3400" spc="0" dirty="0"/>
          </a:p>
        </p:txBody>
      </p:sp>
      <p:sp>
        <p:nvSpPr>
          <p:cNvPr id="17" name="Content Placeholder 2"/>
          <p:cNvSpPr txBox="1">
            <a:spLocks/>
          </p:cNvSpPr>
          <p:nvPr/>
        </p:nvSpPr>
        <p:spPr>
          <a:xfrm>
            <a:off x="452827" y="1152107"/>
            <a:ext cx="6651285" cy="42391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a:t>
            </a:r>
            <a:r>
              <a:rPr kumimoji="0" lang="en-GB" alt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Education Endowment Foundation </a:t>
            </a:r>
            <a:r>
              <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is an independent grant-making charity dedicated to breaking the link between family income and educational achievement. </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EEF was founded in 2011 by lead charity the Sutton Trust, in partnership with Impetus, with a £125m founding grant from the UK Department for Education.</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 2013, the EEF and the Sutton Trust joined the What Works Network, as the designated What Works Centre for Improving Education Outcomes for School-aged Children.</a:t>
            </a:r>
          </a:p>
        </p:txBody>
      </p:sp>
      <p:pic>
        <p:nvPicPr>
          <p:cNvPr id="18" name="Picture 2" descr="Impetus - The Private Equity Found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07568" y="5353423"/>
            <a:ext cx="1782610" cy="66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DfE_FC_RG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8386" y="5355114"/>
            <a:ext cx="1985277" cy="5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WWN_BLK_A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2024" y="5370228"/>
            <a:ext cx="1192291" cy="56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S:\Communications and Events\Branding\white-fill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2828" y="5355114"/>
            <a:ext cx="1506532" cy="56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Table 25"/>
          <p:cNvGraphicFramePr>
            <a:graphicFrameLocks noGrp="1"/>
          </p:cNvGraphicFramePr>
          <p:nvPr/>
        </p:nvGraphicFramePr>
        <p:xfrm>
          <a:off x="7584768" y="1152107"/>
          <a:ext cx="4383070" cy="4349758"/>
        </p:xfrm>
        <a:graphic>
          <a:graphicData uri="http://schemas.openxmlformats.org/drawingml/2006/table">
            <a:tbl>
              <a:tblPr firstRow="1" bandRow="1"/>
              <a:tblGrid>
                <a:gridCol w="2191535">
                  <a:extLst>
                    <a:ext uri="{9D8B030D-6E8A-4147-A177-3AD203B41FA5}">
                      <a16:colId xmlns:a16="http://schemas.microsoft.com/office/drawing/2014/main" val="20000"/>
                    </a:ext>
                  </a:extLst>
                </a:gridCol>
                <a:gridCol w="2191535">
                  <a:extLst>
                    <a:ext uri="{9D8B030D-6E8A-4147-A177-3AD203B41FA5}">
                      <a16:colId xmlns:a16="http://schemas.microsoft.com/office/drawing/2014/main" val="20001"/>
                    </a:ext>
                  </a:extLst>
                </a:gridCol>
              </a:tblGrid>
              <a:tr h="217487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600" dirty="0"/>
                    </a:p>
                  </a:txBody>
                  <a:tcPr marL="81944" marR="81944" marT="40972" marB="4097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B6A"/>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600" dirty="0"/>
                    </a:p>
                  </a:txBody>
                  <a:tcPr marL="81944" marR="81944" marT="40972" marB="4097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15C22"/>
                    </a:solidFill>
                  </a:tcPr>
                </a:tc>
                <a:extLst>
                  <a:ext uri="{0D108BD9-81ED-4DB2-BD59-A6C34878D82A}">
                    <a16:rowId xmlns:a16="http://schemas.microsoft.com/office/drawing/2014/main" val="10000"/>
                  </a:ext>
                </a:extLst>
              </a:tr>
              <a:tr h="2174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600" dirty="0"/>
                    </a:p>
                  </a:txBody>
                  <a:tcPr marL="81944" marR="81944" marT="40972" marB="4097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A5E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600" dirty="0"/>
                    </a:p>
                  </a:txBody>
                  <a:tcPr marL="81944" marR="81944" marT="40972" marB="4097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05866"/>
                    </a:solidFill>
                  </a:tcPr>
                </a:tc>
                <a:extLst>
                  <a:ext uri="{0D108BD9-81ED-4DB2-BD59-A6C34878D82A}">
                    <a16:rowId xmlns:a16="http://schemas.microsoft.com/office/drawing/2014/main" val="10001"/>
                  </a:ext>
                </a:extLst>
              </a:tr>
            </a:tbl>
          </a:graphicData>
        </a:graphic>
      </p:graphicFrame>
      <p:sp>
        <p:nvSpPr>
          <p:cNvPr id="27" name="TextBox 26"/>
          <p:cNvSpPr txBox="1"/>
          <p:nvPr/>
        </p:nvSpPr>
        <p:spPr>
          <a:xfrm>
            <a:off x="7622524" y="1391218"/>
            <a:ext cx="194421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190</a:t>
            </a:r>
          </a:p>
        </p:txBody>
      </p:sp>
      <p:sp>
        <p:nvSpPr>
          <p:cNvPr id="28" name="TextBox 27"/>
          <p:cNvSpPr txBox="1"/>
          <p:nvPr/>
        </p:nvSpPr>
        <p:spPr>
          <a:xfrm>
            <a:off x="7703485" y="2340509"/>
            <a:ext cx="17077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EEF-funded projects</a:t>
            </a:r>
          </a:p>
        </p:txBody>
      </p:sp>
      <p:sp>
        <p:nvSpPr>
          <p:cNvPr id="29" name="TextBox 28"/>
          <p:cNvSpPr txBox="1"/>
          <p:nvPr/>
        </p:nvSpPr>
        <p:spPr>
          <a:xfrm>
            <a:off x="9768804" y="1582856"/>
            <a:ext cx="2146276"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children and young people reached</a:t>
            </a:r>
          </a:p>
        </p:txBody>
      </p:sp>
      <p:sp>
        <p:nvSpPr>
          <p:cNvPr id="30" name="TextBox 29"/>
          <p:cNvSpPr txBox="1"/>
          <p:nvPr/>
        </p:nvSpPr>
        <p:spPr>
          <a:xfrm>
            <a:off x="9743471" y="2078044"/>
            <a:ext cx="244987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1,300,000</a:t>
            </a:r>
          </a:p>
        </p:txBody>
      </p:sp>
      <p:sp>
        <p:nvSpPr>
          <p:cNvPr id="31" name="TextBox 30"/>
          <p:cNvSpPr txBox="1"/>
          <p:nvPr/>
        </p:nvSpPr>
        <p:spPr>
          <a:xfrm>
            <a:off x="7670242" y="3395322"/>
            <a:ext cx="237626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£114</a:t>
            </a:r>
          </a:p>
        </p:txBody>
      </p:sp>
      <p:sp>
        <p:nvSpPr>
          <p:cNvPr id="32" name="TextBox 31"/>
          <p:cNvSpPr txBox="1"/>
          <p:nvPr/>
        </p:nvSpPr>
        <p:spPr>
          <a:xfrm>
            <a:off x="7685445" y="4560780"/>
            <a:ext cx="219970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total funding committed to date</a:t>
            </a:r>
          </a:p>
        </p:txBody>
      </p:sp>
      <p:sp>
        <p:nvSpPr>
          <p:cNvPr id="33" name="TextBox 32"/>
          <p:cNvSpPr txBox="1"/>
          <p:nvPr/>
        </p:nvSpPr>
        <p:spPr>
          <a:xfrm>
            <a:off x="9885146" y="3456878"/>
            <a:ext cx="23607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13,000+</a:t>
            </a:r>
          </a:p>
        </p:txBody>
      </p:sp>
      <p:sp>
        <p:nvSpPr>
          <p:cNvPr id="34" name="TextBox 33"/>
          <p:cNvSpPr txBox="1"/>
          <p:nvPr/>
        </p:nvSpPr>
        <p:spPr>
          <a:xfrm>
            <a:off x="9812125" y="4137588"/>
            <a:ext cx="216024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schools, nurseries, colleges involved</a:t>
            </a:r>
          </a:p>
        </p:txBody>
      </p:sp>
      <p:sp>
        <p:nvSpPr>
          <p:cNvPr id="35" name="TextBox 34"/>
          <p:cNvSpPr txBox="1"/>
          <p:nvPr/>
        </p:nvSpPr>
        <p:spPr>
          <a:xfrm>
            <a:off x="7670242" y="3999088"/>
            <a:ext cx="230425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D9B4F70-E8E9-4CF1-B6D6-9F7D40186190}"/>
              </a:ext>
            </a:extLst>
          </p:cNvPr>
          <p:cNvSpPr>
            <a:spLocks noGrp="1"/>
          </p:cNvSpPr>
          <p:nvPr>
            <p:ph type="sldNum" sz="quarter" idx="4294967295"/>
          </p:nvPr>
        </p:nvSpPr>
        <p:spPr/>
        <p:txBody>
          <a:bodyPr/>
          <a:lstStyle/>
          <a:p>
            <a:pPr marL="25400" marR="0" lvl="0" indent="0" algn="l" defTabSz="914400" rtl="0" eaLnBrk="1" fontAlgn="auto" latinLnBrk="0" hangingPunct="1">
              <a:lnSpc>
                <a:spcPts val="910"/>
              </a:lnSpc>
              <a:spcBef>
                <a:spcPts val="0"/>
              </a:spcBef>
              <a:spcAft>
                <a:spcPts val="0"/>
              </a:spcAft>
              <a:buClrTx/>
              <a:buSzTx/>
              <a:buFontTx/>
              <a:buNone/>
              <a:tabLst/>
              <a:defRPr/>
            </a:pPr>
            <a:endParaRPr kumimoji="0" lang="en-GB" sz="8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3404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pen-book-000046037062_Medium_640_360_75_s_c1.jpg">
            <a:extLst>
              <a:ext uri="{FF2B5EF4-FFF2-40B4-BE49-F238E27FC236}">
                <a16:creationId xmlns:a16="http://schemas.microsoft.com/office/drawing/2014/main" id="{4D212A68-3931-4FA9-98AA-A7F2A4A6DFCA}"/>
              </a:ext>
            </a:extLst>
          </p:cNvPr>
          <p:cNvPicPr>
            <a:picLocks noChangeAspect="1"/>
          </p:cNvPicPr>
          <p:nvPr/>
        </p:nvPicPr>
        <p:blipFill>
          <a:blip r:embed="rId2"/>
          <a:stretch>
            <a:fillRect/>
          </a:stretch>
        </p:blipFill>
        <p:spPr>
          <a:xfrm>
            <a:off x="-2360" y="-1"/>
            <a:ext cx="12723095" cy="7156741"/>
          </a:xfrm>
          <a:prstGeom prst="rect">
            <a:avLst/>
          </a:prstGeom>
        </p:spPr>
      </p:pic>
      <p:sp>
        <p:nvSpPr>
          <p:cNvPr id="2" name="Text Placeholder 1"/>
          <p:cNvSpPr>
            <a:spLocks noGrp="1"/>
          </p:cNvSpPr>
          <p:nvPr>
            <p:ph type="body" sz="quarter" idx="12"/>
          </p:nvPr>
        </p:nvSpPr>
        <p:spPr>
          <a:xfrm>
            <a:off x="452829" y="283284"/>
            <a:ext cx="9410700" cy="670029"/>
          </a:xfrm>
        </p:spPr>
        <p:txBody>
          <a:bodyPr/>
          <a:lstStyle/>
          <a:p>
            <a:r>
              <a:rPr lang="en-GB" sz="3600" spc="0" dirty="0">
                <a:solidFill>
                  <a:srgbClr val="F15D22"/>
                </a:solidFill>
              </a:rPr>
              <a:t>Why evidence …?</a:t>
            </a:r>
          </a:p>
        </p:txBody>
      </p:sp>
    </p:spTree>
    <p:extLst>
      <p:ext uri="{BB962C8B-B14F-4D97-AF65-F5344CB8AC3E}">
        <p14:creationId xmlns:p14="http://schemas.microsoft.com/office/powerpoint/2010/main" val="784138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316"/>
          <p:cNvSpPr txBox="1">
            <a:spLocks/>
          </p:cNvSpPr>
          <p:nvPr/>
        </p:nvSpPr>
        <p:spPr bwMode="auto">
          <a:xfrm>
            <a:off x="8256240" y="1574931"/>
            <a:ext cx="3672408" cy="4119712"/>
          </a:xfrm>
          <a:prstGeom prst="rect">
            <a:avLst/>
          </a:prstGeom>
          <a:solidFill>
            <a:schemeClr val="bg1"/>
          </a:solidFill>
          <a:ln w="15875">
            <a:solidFill>
              <a:srgbClr val="F15D22"/>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There are 272 secondary schools in England – 8% of all secondaries – where disadvantaged pupils at GCSE perform above the national Attainment 8 score for all 16 year-olds.</a:t>
            </a:r>
          </a:p>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Of these 272, 108 (40%) are schools with an above average proportion of disadvantaged pupils</a:t>
            </a:r>
          </a:p>
        </p:txBody>
      </p:sp>
      <p:sp>
        <p:nvSpPr>
          <p:cNvPr id="9" name="Text Placeholder 1"/>
          <p:cNvSpPr>
            <a:spLocks noGrp="1"/>
          </p:cNvSpPr>
          <p:nvPr>
            <p:ph type="body" sz="quarter" idx="12"/>
          </p:nvPr>
        </p:nvSpPr>
        <p:spPr>
          <a:xfrm>
            <a:off x="452828" y="283284"/>
            <a:ext cx="11739171" cy="873372"/>
          </a:xfrm>
        </p:spPr>
        <p:txBody>
          <a:bodyPr/>
          <a:lstStyle/>
          <a:p>
            <a:pPr lvl="0">
              <a:lnSpc>
                <a:spcPct val="100000"/>
              </a:lnSpc>
              <a:spcBef>
                <a:spcPts val="0"/>
              </a:spcBef>
              <a:defRPr/>
            </a:pPr>
            <a:r>
              <a:rPr lang="en-GB" sz="3600" spc="0" dirty="0">
                <a:solidFill>
                  <a:srgbClr val="F15D22"/>
                </a:solidFill>
              </a:rPr>
              <a:t>Why Evidence … ?</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180" y="1599425"/>
            <a:ext cx="5112568" cy="4248472"/>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39916" y="3183601"/>
            <a:ext cx="1728192" cy="2664296"/>
          </a:xfrm>
          <a:prstGeom prst="rect">
            <a:avLst/>
          </a:prstGeom>
        </p:spPr>
      </p:pic>
    </p:spTree>
    <p:extLst>
      <p:ext uri="{BB962C8B-B14F-4D97-AF65-F5344CB8AC3E}">
        <p14:creationId xmlns:p14="http://schemas.microsoft.com/office/powerpoint/2010/main" val="638169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04"/>
            <a:ext cx="12192000" cy="6854189"/>
          </a:xfrm>
          <a:prstGeom prst="rect">
            <a:avLst/>
          </a:prstGeom>
        </p:spPr>
      </p:pic>
      <p:sp>
        <p:nvSpPr>
          <p:cNvPr id="7" name="TextBox 6"/>
          <p:cNvSpPr txBox="1"/>
          <p:nvPr/>
        </p:nvSpPr>
        <p:spPr>
          <a:xfrm>
            <a:off x="191344" y="4437112"/>
            <a:ext cx="424847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“New research finds that kids aged 4-6 perform better during boring tasks when dressed as Batman”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hlinkClick r:id="rId3"/>
              </a:rPr>
              <a:t>Quartz, May 2017</a:t>
            </a:r>
            <a:endParaRPr kumimoji="0" lang="en-GB" sz="24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089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829" y="990133"/>
            <a:ext cx="5451650" cy="4401205"/>
          </a:xfrm>
          <a:prstGeom prst="rect">
            <a:avLst/>
          </a:prstGeom>
          <a:ln w="12700">
            <a:solidFill>
              <a:srgbClr val="F15D2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Project 1</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 reading initiative that aims to increase a child’s motivation to read. </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Weekly 1-hour sessions where pupils read and discussed an age-appropriate book. </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Delivered by trained graduates to pupils who had not achieved expected level at the end of primary school.</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6096000" y="990133"/>
            <a:ext cx="5811366" cy="4401205"/>
          </a:xfrm>
          <a:prstGeom prst="rect">
            <a:avLst/>
          </a:prstGeom>
          <a:ln w="12700">
            <a:solidFill>
              <a:srgbClr val="F15D2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Project 2</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 whole-group programme that aims to foster the habit of independent reading. </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Online system screens pupils according to their reading levels, and suggests books that match their reading age and interests. </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Pupils take computerised quizzes on the books they have read and earn ‘points’ related to difficulty.</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7" name="Text Placeholder 1">
            <a:extLst>
              <a:ext uri="{FF2B5EF4-FFF2-40B4-BE49-F238E27FC236}">
                <a16:creationId xmlns:a16="http://schemas.microsoft.com/office/drawing/2014/main" id="{1194DE8B-F73C-4389-8E55-61A416C29709}"/>
              </a:ext>
            </a:extLst>
          </p:cNvPr>
          <p:cNvSpPr>
            <a:spLocks noGrp="1"/>
          </p:cNvSpPr>
          <p:nvPr>
            <p:ph type="body" sz="quarter" idx="12"/>
          </p:nvPr>
        </p:nvSpPr>
        <p:spPr>
          <a:xfrm>
            <a:off x="452828" y="283284"/>
            <a:ext cx="11475819" cy="873372"/>
          </a:xfrm>
        </p:spPr>
        <p:txBody>
          <a:bodyPr vert="horz"/>
          <a:lstStyle/>
          <a:p>
            <a:r>
              <a:rPr lang="en-GB" sz="3400" spc="0" dirty="0">
                <a:solidFill>
                  <a:srgbClr val="F15D22"/>
                </a:solidFill>
              </a:rPr>
              <a:t>Why evidence?</a:t>
            </a:r>
          </a:p>
        </p:txBody>
      </p:sp>
    </p:spTree>
    <p:extLst>
      <p:ext uri="{BB962C8B-B14F-4D97-AF65-F5344CB8AC3E}">
        <p14:creationId xmlns:p14="http://schemas.microsoft.com/office/powerpoint/2010/main" val="3665019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2829" y="990133"/>
            <a:ext cx="5451650" cy="1631216"/>
          </a:xfrm>
          <a:prstGeom prst="rect">
            <a:avLst/>
          </a:prstGeom>
          <a:ln w="12700">
            <a:solidFill>
              <a:srgbClr val="F15D2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Project 1</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 reading initiative that aims to increase a child’s motivation to read. </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6096000" y="990133"/>
            <a:ext cx="5811366" cy="1631216"/>
          </a:xfrm>
          <a:prstGeom prst="rect">
            <a:avLst/>
          </a:prstGeom>
          <a:ln w="12700">
            <a:solidFill>
              <a:srgbClr val="F15D2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Project 2</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 whole-group programme that aims to foster the habit of independent reading. </a:t>
            </a:r>
          </a:p>
          <a:p>
            <a:pPr marL="285743" marR="0" lvl="0" indent="-2857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Table 5"/>
          <p:cNvGraphicFramePr>
            <a:graphicFrameLocks noGrp="1"/>
          </p:cNvGraphicFramePr>
          <p:nvPr/>
        </p:nvGraphicFramePr>
        <p:xfrm>
          <a:off x="6096000" y="2924943"/>
          <a:ext cx="5811366" cy="1301847"/>
        </p:xfrm>
        <a:graphic>
          <a:graphicData uri="http://schemas.openxmlformats.org/drawingml/2006/table">
            <a:tbl>
              <a:tblPr firstRow="1" firstCol="1" bandRow="1">
                <a:tableStyleId>{7E9639D4-E3E2-4D34-9284-5A2195B3D0D7}</a:tableStyleId>
              </a:tblPr>
              <a:tblGrid>
                <a:gridCol w="2905683">
                  <a:extLst>
                    <a:ext uri="{9D8B030D-6E8A-4147-A177-3AD203B41FA5}">
                      <a16:colId xmlns:a16="http://schemas.microsoft.com/office/drawing/2014/main" val="20000"/>
                    </a:ext>
                  </a:extLst>
                </a:gridCol>
                <a:gridCol w="2905683">
                  <a:extLst>
                    <a:ext uri="{9D8B030D-6E8A-4147-A177-3AD203B41FA5}">
                      <a16:colId xmlns:a16="http://schemas.microsoft.com/office/drawing/2014/main" val="20001"/>
                    </a:ext>
                  </a:extLst>
                </a:gridCol>
              </a:tblGrid>
              <a:tr h="433949">
                <a:tc>
                  <a:txBody>
                    <a:bodyPr/>
                    <a:lstStyle/>
                    <a:p>
                      <a:pPr algn="ctr">
                        <a:lnSpc>
                          <a:spcPts val="1575"/>
                        </a:lnSpc>
                        <a:spcAft>
                          <a:spcPts val="0"/>
                        </a:spcAft>
                      </a:pPr>
                      <a:r>
                        <a:rPr lang="en-GB" sz="2000" dirty="0">
                          <a:effectLst/>
                          <a:latin typeface="Arial" panose="020B0604020202020204" pitchFamily="34" charset="0"/>
                          <a:ea typeface="Arial" charset="0"/>
                          <a:cs typeface="Arial" panose="020B0604020202020204" pitchFamily="34" charset="0"/>
                        </a:rPr>
                        <a:t>Group</a:t>
                      </a:r>
                      <a:endParaRPr lang="en-GB" sz="2000" dirty="0">
                        <a:solidFill>
                          <a:schemeClr val="tx1"/>
                        </a:solidFill>
                        <a:effectLst/>
                        <a:latin typeface="Arial" panose="020B0604020202020204" pitchFamily="34" charset="0"/>
                        <a:ea typeface="Arial" charset="0"/>
                        <a:cs typeface="Arial" panose="020B0604020202020204" pitchFamily="34" charset="0"/>
                      </a:endParaRPr>
                    </a:p>
                  </a:txBody>
                  <a:tcPr marL="57150" marR="57150" marT="42863" marB="42863" anchor="ctr">
                    <a:solidFill>
                      <a:schemeClr val="tx2">
                        <a:lumMod val="40000"/>
                        <a:lumOff val="60000"/>
                      </a:schemeClr>
                    </a:solidFill>
                  </a:tcPr>
                </a:tc>
                <a:tc>
                  <a:txBody>
                    <a:bodyPr/>
                    <a:lstStyle/>
                    <a:p>
                      <a:pPr algn="ctr">
                        <a:lnSpc>
                          <a:spcPts val="1575"/>
                        </a:lnSpc>
                        <a:spcAft>
                          <a:spcPts val="0"/>
                        </a:spcAft>
                      </a:pPr>
                      <a:r>
                        <a:rPr lang="en-GB" sz="2000" dirty="0">
                          <a:effectLst/>
                          <a:latin typeface="Arial" panose="020B0604020202020204" pitchFamily="34" charset="0"/>
                          <a:ea typeface="Arial" charset="0"/>
                          <a:cs typeface="Arial" panose="020B0604020202020204" pitchFamily="34" charset="0"/>
                        </a:rPr>
                        <a:t>Months’ progress</a:t>
                      </a:r>
                      <a:endParaRPr lang="en-GB" sz="2000" dirty="0">
                        <a:solidFill>
                          <a:schemeClr val="tx1"/>
                        </a:solidFill>
                        <a:effectLst/>
                        <a:latin typeface="Arial" panose="020B0604020202020204" pitchFamily="34" charset="0"/>
                        <a:ea typeface="Arial" charset="0"/>
                        <a:cs typeface="Arial" panose="020B0604020202020204" pitchFamily="34" charset="0"/>
                      </a:endParaRPr>
                    </a:p>
                  </a:txBody>
                  <a:tcPr marL="57150" marR="57150" marT="42863" marB="42863" anchor="ctr">
                    <a:solidFill>
                      <a:schemeClr val="tx2">
                        <a:lumMod val="40000"/>
                        <a:lumOff val="60000"/>
                      </a:schemeClr>
                    </a:solidFill>
                  </a:tcPr>
                </a:tc>
                <a:extLst>
                  <a:ext uri="{0D108BD9-81ED-4DB2-BD59-A6C34878D82A}">
                    <a16:rowId xmlns:a16="http://schemas.microsoft.com/office/drawing/2014/main" val="10000"/>
                  </a:ext>
                </a:extLst>
              </a:tr>
              <a:tr h="433949">
                <a:tc>
                  <a:txBody>
                    <a:bodyPr/>
                    <a:lstStyle/>
                    <a:p>
                      <a:pPr algn="ctr">
                        <a:lnSpc>
                          <a:spcPts val="1575"/>
                        </a:lnSpc>
                        <a:spcAft>
                          <a:spcPts val="0"/>
                        </a:spcAft>
                      </a:pPr>
                      <a:r>
                        <a:rPr lang="en-GB" sz="2000" b="0" dirty="0">
                          <a:solidFill>
                            <a:schemeClr val="tx1">
                              <a:lumMod val="65000"/>
                              <a:lumOff val="35000"/>
                            </a:schemeClr>
                          </a:solidFill>
                          <a:effectLst/>
                          <a:latin typeface="Arial" panose="020B0604020202020204" pitchFamily="34" charset="0"/>
                          <a:ea typeface="Arial" charset="0"/>
                          <a:cs typeface="Arial" panose="020B0604020202020204" pitchFamily="34" charset="0"/>
                        </a:rPr>
                        <a:t>All pupils</a:t>
                      </a:r>
                    </a:p>
                  </a:txBody>
                  <a:tcPr marL="57150" marR="57150" marT="42863" marB="42863" anchor="ctr"/>
                </a:tc>
                <a:tc>
                  <a:txBody>
                    <a:bodyPr/>
                    <a:lstStyle/>
                    <a:p>
                      <a:pPr algn="ctr">
                        <a:lnSpc>
                          <a:spcPts val="1575"/>
                        </a:lnSpc>
                        <a:spcAft>
                          <a:spcPts val="0"/>
                        </a:spcAft>
                      </a:pPr>
                      <a:r>
                        <a:rPr lang="en-GB" sz="2000" dirty="0">
                          <a:solidFill>
                            <a:schemeClr val="tx1">
                              <a:lumMod val="65000"/>
                              <a:lumOff val="35000"/>
                            </a:schemeClr>
                          </a:solidFill>
                          <a:effectLst/>
                          <a:latin typeface="Arial" panose="020B0604020202020204" pitchFamily="34" charset="0"/>
                          <a:ea typeface="Arial" charset="0"/>
                          <a:cs typeface="Arial" panose="020B0604020202020204" pitchFamily="34" charset="0"/>
                        </a:rPr>
                        <a:t>+3 months</a:t>
                      </a:r>
                    </a:p>
                  </a:txBody>
                  <a:tcPr marL="57150" marR="57150" marT="42863" marB="42863" anchor="ctr"/>
                </a:tc>
                <a:extLst>
                  <a:ext uri="{0D108BD9-81ED-4DB2-BD59-A6C34878D82A}">
                    <a16:rowId xmlns:a16="http://schemas.microsoft.com/office/drawing/2014/main" val="10001"/>
                  </a:ext>
                </a:extLst>
              </a:tr>
              <a:tr h="433949">
                <a:tc>
                  <a:txBody>
                    <a:bodyPr/>
                    <a:lstStyle/>
                    <a:p>
                      <a:pPr algn="ctr">
                        <a:lnSpc>
                          <a:spcPts val="1575"/>
                        </a:lnSpc>
                        <a:spcAft>
                          <a:spcPts val="0"/>
                        </a:spcAft>
                      </a:pPr>
                      <a:r>
                        <a:rPr lang="en-GB" sz="2000" b="0" dirty="0">
                          <a:solidFill>
                            <a:schemeClr val="tx1">
                              <a:lumMod val="65000"/>
                              <a:lumOff val="35000"/>
                            </a:schemeClr>
                          </a:solidFill>
                          <a:effectLst/>
                          <a:latin typeface="Arial" panose="020B0604020202020204" pitchFamily="34" charset="0"/>
                          <a:ea typeface="Arial" charset="0"/>
                          <a:cs typeface="Arial" panose="020B0604020202020204" pitchFamily="34" charset="0"/>
                        </a:rPr>
                        <a:t>Disadvantaged pupils</a:t>
                      </a:r>
                    </a:p>
                  </a:txBody>
                  <a:tcPr marL="57150" marR="57150" marT="42863" marB="42863" anchor="ctr"/>
                </a:tc>
                <a:tc>
                  <a:txBody>
                    <a:bodyPr/>
                    <a:lstStyle/>
                    <a:p>
                      <a:pPr algn="ctr">
                        <a:lnSpc>
                          <a:spcPts val="1575"/>
                        </a:lnSpc>
                        <a:spcAft>
                          <a:spcPts val="0"/>
                        </a:spcAft>
                      </a:pPr>
                      <a:r>
                        <a:rPr lang="en-GB" sz="2000" dirty="0">
                          <a:solidFill>
                            <a:schemeClr val="tx1">
                              <a:lumMod val="65000"/>
                              <a:lumOff val="35000"/>
                            </a:schemeClr>
                          </a:solidFill>
                          <a:effectLst/>
                          <a:latin typeface="Arial" panose="020B0604020202020204" pitchFamily="34" charset="0"/>
                          <a:ea typeface="Arial" charset="0"/>
                          <a:cs typeface="Arial" panose="020B0604020202020204" pitchFamily="34" charset="0"/>
                        </a:rPr>
                        <a:t>+5 months</a:t>
                      </a:r>
                    </a:p>
                  </a:txBody>
                  <a:tcPr marL="57150" marR="57150" marT="42863" marB="42863" anchor="ct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nvGraphicFramePr>
        <p:xfrm>
          <a:off x="452828" y="2924944"/>
          <a:ext cx="5451650" cy="1301847"/>
        </p:xfrm>
        <a:graphic>
          <a:graphicData uri="http://schemas.openxmlformats.org/drawingml/2006/table">
            <a:tbl>
              <a:tblPr firstRow="1" firstCol="1" bandRow="1">
                <a:tableStyleId>{7E9639D4-E3E2-4D34-9284-5A2195B3D0D7}</a:tableStyleId>
              </a:tblPr>
              <a:tblGrid>
                <a:gridCol w="2725825">
                  <a:extLst>
                    <a:ext uri="{9D8B030D-6E8A-4147-A177-3AD203B41FA5}">
                      <a16:colId xmlns:a16="http://schemas.microsoft.com/office/drawing/2014/main" val="20000"/>
                    </a:ext>
                  </a:extLst>
                </a:gridCol>
                <a:gridCol w="2725825">
                  <a:extLst>
                    <a:ext uri="{9D8B030D-6E8A-4147-A177-3AD203B41FA5}">
                      <a16:colId xmlns:a16="http://schemas.microsoft.com/office/drawing/2014/main" val="20001"/>
                    </a:ext>
                  </a:extLst>
                </a:gridCol>
              </a:tblGrid>
              <a:tr h="433949">
                <a:tc>
                  <a:txBody>
                    <a:bodyPr/>
                    <a:lstStyle/>
                    <a:p>
                      <a:pPr algn="ctr">
                        <a:lnSpc>
                          <a:spcPts val="1575"/>
                        </a:lnSpc>
                        <a:spcAft>
                          <a:spcPts val="0"/>
                        </a:spcAft>
                      </a:pPr>
                      <a:r>
                        <a:rPr lang="en-GB" sz="2000" dirty="0">
                          <a:effectLst/>
                          <a:latin typeface="Arial" panose="020B0604020202020204" pitchFamily="34" charset="0"/>
                          <a:ea typeface="Arial" charset="0"/>
                          <a:cs typeface="Arial" panose="020B0604020202020204" pitchFamily="34" charset="0"/>
                        </a:rPr>
                        <a:t>Group</a:t>
                      </a:r>
                      <a:endParaRPr lang="en-GB" sz="2000" dirty="0">
                        <a:solidFill>
                          <a:srgbClr val="FF0000"/>
                        </a:solidFill>
                        <a:effectLst/>
                        <a:latin typeface="Arial" panose="020B0604020202020204" pitchFamily="34" charset="0"/>
                        <a:ea typeface="Arial" charset="0"/>
                        <a:cs typeface="Arial" panose="020B0604020202020204" pitchFamily="34" charset="0"/>
                      </a:endParaRPr>
                    </a:p>
                  </a:txBody>
                  <a:tcPr marL="57150" marR="57150" marT="42863" marB="42863" anchor="ctr">
                    <a:solidFill>
                      <a:schemeClr val="tx2">
                        <a:lumMod val="40000"/>
                        <a:lumOff val="60000"/>
                      </a:schemeClr>
                    </a:solidFill>
                  </a:tcPr>
                </a:tc>
                <a:tc>
                  <a:txBody>
                    <a:bodyPr/>
                    <a:lstStyle/>
                    <a:p>
                      <a:pPr algn="ctr">
                        <a:lnSpc>
                          <a:spcPts val="1575"/>
                        </a:lnSpc>
                        <a:spcAft>
                          <a:spcPts val="0"/>
                        </a:spcAft>
                      </a:pPr>
                      <a:r>
                        <a:rPr lang="en-GB" sz="2000" dirty="0">
                          <a:effectLst/>
                          <a:latin typeface="Arial" panose="020B0604020202020204" pitchFamily="34" charset="0"/>
                          <a:ea typeface="Arial" charset="0"/>
                          <a:cs typeface="Arial" panose="020B0604020202020204" pitchFamily="34" charset="0"/>
                        </a:rPr>
                        <a:t>Months’ progress</a:t>
                      </a:r>
                      <a:endParaRPr lang="en-GB" sz="2000" dirty="0">
                        <a:solidFill>
                          <a:srgbClr val="FF0000"/>
                        </a:solidFill>
                        <a:effectLst/>
                        <a:latin typeface="Arial" panose="020B0604020202020204" pitchFamily="34" charset="0"/>
                        <a:ea typeface="Arial" charset="0"/>
                        <a:cs typeface="Arial" panose="020B0604020202020204" pitchFamily="34" charset="0"/>
                      </a:endParaRPr>
                    </a:p>
                  </a:txBody>
                  <a:tcPr marL="57150" marR="57150" marT="42863" marB="42863" anchor="ctr">
                    <a:solidFill>
                      <a:schemeClr val="tx2">
                        <a:lumMod val="40000"/>
                        <a:lumOff val="60000"/>
                      </a:schemeClr>
                    </a:solidFill>
                  </a:tcPr>
                </a:tc>
                <a:extLst>
                  <a:ext uri="{0D108BD9-81ED-4DB2-BD59-A6C34878D82A}">
                    <a16:rowId xmlns:a16="http://schemas.microsoft.com/office/drawing/2014/main" val="10000"/>
                  </a:ext>
                </a:extLst>
              </a:tr>
              <a:tr h="433949">
                <a:tc>
                  <a:txBody>
                    <a:bodyPr/>
                    <a:lstStyle/>
                    <a:p>
                      <a:pPr algn="ctr">
                        <a:lnSpc>
                          <a:spcPts val="1575"/>
                        </a:lnSpc>
                        <a:spcAft>
                          <a:spcPts val="0"/>
                        </a:spcAft>
                      </a:pPr>
                      <a:r>
                        <a:rPr lang="en-GB" sz="2000" b="0" dirty="0">
                          <a:solidFill>
                            <a:schemeClr val="tx1">
                              <a:lumMod val="65000"/>
                              <a:lumOff val="35000"/>
                            </a:schemeClr>
                          </a:solidFill>
                          <a:effectLst/>
                          <a:latin typeface="Arial" panose="020B0604020202020204" pitchFamily="34" charset="0"/>
                          <a:ea typeface="Arial" charset="0"/>
                          <a:cs typeface="Arial" panose="020B0604020202020204" pitchFamily="34" charset="0"/>
                        </a:rPr>
                        <a:t>All pupils</a:t>
                      </a:r>
                    </a:p>
                  </a:txBody>
                  <a:tcPr marL="57150" marR="57150" marT="42863" marB="42863" anchor="ctr"/>
                </a:tc>
                <a:tc>
                  <a:txBody>
                    <a:bodyPr/>
                    <a:lstStyle/>
                    <a:p>
                      <a:pPr algn="ctr">
                        <a:lnSpc>
                          <a:spcPts val="1575"/>
                        </a:lnSpc>
                        <a:spcAft>
                          <a:spcPts val="0"/>
                        </a:spcAft>
                      </a:pPr>
                      <a:r>
                        <a:rPr lang="en-GB" sz="2000" dirty="0">
                          <a:solidFill>
                            <a:schemeClr val="tx1">
                              <a:lumMod val="65000"/>
                              <a:lumOff val="35000"/>
                            </a:schemeClr>
                          </a:solidFill>
                          <a:effectLst/>
                          <a:latin typeface="Arial" panose="020B0604020202020204" pitchFamily="34" charset="0"/>
                          <a:ea typeface="Arial" charset="0"/>
                          <a:cs typeface="Arial" panose="020B0604020202020204" pitchFamily="34" charset="0"/>
                        </a:rPr>
                        <a:t>-2 months</a:t>
                      </a:r>
                    </a:p>
                  </a:txBody>
                  <a:tcPr marL="57150" marR="57150" marT="42863" marB="42863" anchor="ctr"/>
                </a:tc>
                <a:extLst>
                  <a:ext uri="{0D108BD9-81ED-4DB2-BD59-A6C34878D82A}">
                    <a16:rowId xmlns:a16="http://schemas.microsoft.com/office/drawing/2014/main" val="10001"/>
                  </a:ext>
                </a:extLst>
              </a:tr>
              <a:tr h="433949">
                <a:tc>
                  <a:txBody>
                    <a:bodyPr/>
                    <a:lstStyle/>
                    <a:p>
                      <a:pPr algn="ctr">
                        <a:lnSpc>
                          <a:spcPts val="1575"/>
                        </a:lnSpc>
                        <a:spcAft>
                          <a:spcPts val="0"/>
                        </a:spcAft>
                      </a:pPr>
                      <a:r>
                        <a:rPr lang="en-GB" sz="2000" b="0" dirty="0">
                          <a:solidFill>
                            <a:schemeClr val="tx1">
                              <a:lumMod val="65000"/>
                              <a:lumOff val="35000"/>
                            </a:schemeClr>
                          </a:solidFill>
                          <a:effectLst/>
                          <a:latin typeface="Arial" panose="020B0604020202020204" pitchFamily="34" charset="0"/>
                          <a:ea typeface="Arial" charset="0"/>
                          <a:cs typeface="Arial" panose="020B0604020202020204" pitchFamily="34" charset="0"/>
                        </a:rPr>
                        <a:t>Disadvantaged pupils</a:t>
                      </a:r>
                    </a:p>
                  </a:txBody>
                  <a:tcPr marL="57150" marR="57150" marT="42863" marB="42863" anchor="ctr"/>
                </a:tc>
                <a:tc>
                  <a:txBody>
                    <a:bodyPr/>
                    <a:lstStyle/>
                    <a:p>
                      <a:pPr algn="ctr">
                        <a:lnSpc>
                          <a:spcPts val="1575"/>
                        </a:lnSpc>
                        <a:spcAft>
                          <a:spcPts val="0"/>
                        </a:spcAft>
                      </a:pPr>
                      <a:r>
                        <a:rPr lang="en-GB" sz="2000" dirty="0">
                          <a:solidFill>
                            <a:schemeClr val="tx1">
                              <a:lumMod val="65000"/>
                              <a:lumOff val="35000"/>
                            </a:schemeClr>
                          </a:solidFill>
                          <a:effectLst/>
                          <a:latin typeface="Arial" panose="020B0604020202020204" pitchFamily="34" charset="0"/>
                          <a:ea typeface="Arial" charset="0"/>
                          <a:cs typeface="Arial" panose="020B0604020202020204" pitchFamily="34" charset="0"/>
                        </a:rPr>
                        <a:t>-4 months</a:t>
                      </a:r>
                    </a:p>
                  </a:txBody>
                  <a:tcPr marL="57150" marR="57150" marT="42863" marB="42863" anchor="ctr"/>
                </a:tc>
                <a:extLst>
                  <a:ext uri="{0D108BD9-81ED-4DB2-BD59-A6C34878D82A}">
                    <a16:rowId xmlns:a16="http://schemas.microsoft.com/office/drawing/2014/main" val="10002"/>
                  </a:ext>
                </a:extLst>
              </a:tr>
            </a:tbl>
          </a:graphicData>
        </a:graphic>
      </p:graphicFrame>
      <p:sp>
        <p:nvSpPr>
          <p:cNvPr id="9" name="Text Placeholder 1">
            <a:extLst>
              <a:ext uri="{FF2B5EF4-FFF2-40B4-BE49-F238E27FC236}">
                <a16:creationId xmlns:a16="http://schemas.microsoft.com/office/drawing/2014/main" id="{2845B0C2-A72C-4D0C-A921-89A55C769279}"/>
              </a:ext>
            </a:extLst>
          </p:cNvPr>
          <p:cNvSpPr>
            <a:spLocks noGrp="1"/>
          </p:cNvSpPr>
          <p:nvPr>
            <p:ph type="body" sz="quarter" idx="12"/>
          </p:nvPr>
        </p:nvSpPr>
        <p:spPr>
          <a:xfrm>
            <a:off x="452828" y="283284"/>
            <a:ext cx="11475819" cy="873372"/>
          </a:xfrm>
        </p:spPr>
        <p:txBody>
          <a:bodyPr vert="horz"/>
          <a:lstStyle/>
          <a:p>
            <a:r>
              <a:rPr lang="en-GB" sz="3400" spc="0" dirty="0">
                <a:solidFill>
                  <a:srgbClr val="F15D22"/>
                </a:solidFill>
              </a:rPr>
              <a:t>Why evidence?</a:t>
            </a:r>
          </a:p>
        </p:txBody>
      </p:sp>
    </p:spTree>
    <p:extLst>
      <p:ext uri="{BB962C8B-B14F-4D97-AF65-F5344CB8AC3E}">
        <p14:creationId xmlns:p14="http://schemas.microsoft.com/office/powerpoint/2010/main" val="1041490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2"/>
          </p:nvPr>
        </p:nvSpPr>
        <p:spPr>
          <a:xfrm>
            <a:off x="452829" y="283284"/>
            <a:ext cx="9410700" cy="873372"/>
          </a:xfrm>
        </p:spPr>
        <p:txBody>
          <a:bodyPr vert="horz"/>
          <a:lstStyle/>
          <a:p>
            <a:r>
              <a:rPr lang="en-GB" sz="3600" spc="0" dirty="0">
                <a:solidFill>
                  <a:srgbClr val="F15D22"/>
                </a:solidFill>
              </a:rPr>
              <a:t>So what …?</a:t>
            </a:r>
          </a:p>
          <a:p>
            <a:endParaRPr lang="en-GB" sz="3600" spc="0" dirty="0">
              <a:solidFill>
                <a:srgbClr val="F15D22"/>
              </a:solidFill>
            </a:endParaRPr>
          </a:p>
        </p:txBody>
      </p:sp>
      <p:sp>
        <p:nvSpPr>
          <p:cNvPr id="11" name="Content Placeholder 2"/>
          <p:cNvSpPr txBox="1">
            <a:spLocks/>
          </p:cNvSpPr>
          <p:nvPr/>
        </p:nvSpPr>
        <p:spPr>
          <a:xfrm>
            <a:off x="452829" y="1156656"/>
            <a:ext cx="11286342" cy="457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Despite our best intentions: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Some things don’t work as we expect.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Some can do harm.</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Some things work better for some pupils than others.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And everything has an opportunity cost.</a:t>
            </a:r>
          </a:p>
        </p:txBody>
      </p:sp>
    </p:spTree>
    <p:extLst>
      <p:ext uri="{BB962C8B-B14F-4D97-AF65-F5344CB8AC3E}">
        <p14:creationId xmlns:p14="http://schemas.microsoft.com/office/powerpoint/2010/main" val="905746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2"/>
          </p:nvPr>
        </p:nvSpPr>
        <p:spPr>
          <a:xfrm>
            <a:off x="452829" y="283284"/>
            <a:ext cx="9410700" cy="873372"/>
          </a:xfrm>
        </p:spPr>
        <p:txBody>
          <a:bodyPr vert="horz"/>
          <a:lstStyle/>
          <a:p>
            <a:r>
              <a:rPr lang="en-GB" sz="3600" spc="0" dirty="0">
                <a:solidFill>
                  <a:srgbClr val="F15D22"/>
                </a:solidFill>
              </a:rPr>
              <a:t>What we do … and how we do it.</a:t>
            </a:r>
          </a:p>
          <a:p>
            <a:endParaRPr lang="en-GB" sz="3600" spc="0" dirty="0">
              <a:solidFill>
                <a:srgbClr val="F15D22"/>
              </a:solidFill>
            </a:endParaRPr>
          </a:p>
        </p:txBody>
      </p:sp>
      <p:sp>
        <p:nvSpPr>
          <p:cNvPr id="8" name="TextBox 7"/>
          <p:cNvSpPr txBox="1"/>
          <p:nvPr/>
        </p:nvSpPr>
        <p:spPr>
          <a:xfrm>
            <a:off x="6274503" y="4381588"/>
            <a:ext cx="1683595" cy="373720"/>
          </a:xfrm>
          <a:prstGeom prst="rect">
            <a:avLst/>
          </a:prstGeom>
          <a:noFill/>
        </p:spPr>
        <p:txBody>
          <a:bodyPr wrap="none" lIns="65306" tIns="32653" rIns="65306" bIns="32653"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 Generation</a:t>
            </a:r>
          </a:p>
        </p:txBody>
      </p:sp>
      <p:sp>
        <p:nvSpPr>
          <p:cNvPr id="9" name="TextBox 8"/>
          <p:cNvSpPr txBox="1"/>
          <p:nvPr/>
        </p:nvSpPr>
        <p:spPr>
          <a:xfrm>
            <a:off x="10324457" y="4381588"/>
            <a:ext cx="1771760" cy="373720"/>
          </a:xfrm>
          <a:prstGeom prst="rect">
            <a:avLst/>
          </a:prstGeom>
          <a:noFill/>
        </p:spPr>
        <p:txBody>
          <a:bodyPr wrap="none" lIns="65306" tIns="32653" rIns="65306" bIns="3265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 Mobilisation</a:t>
            </a:r>
          </a:p>
        </p:txBody>
      </p:sp>
      <p:sp>
        <p:nvSpPr>
          <p:cNvPr id="10" name="TextBox 9"/>
          <p:cNvSpPr txBox="1"/>
          <p:nvPr/>
        </p:nvSpPr>
        <p:spPr>
          <a:xfrm>
            <a:off x="8377225" y="1427560"/>
            <a:ext cx="1528104" cy="373720"/>
          </a:xfrm>
          <a:prstGeom prst="rect">
            <a:avLst/>
          </a:prstGeom>
          <a:solidFill>
            <a:schemeClr val="bg1">
              <a:alpha val="52000"/>
            </a:schemeClr>
          </a:solidFill>
          <a:effectLst>
            <a:softEdge rad="317500"/>
          </a:effectLst>
        </p:spPr>
        <p:txBody>
          <a:bodyPr wrap="none" lIns="65306" tIns="32653" rIns="65306" bIns="3265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 Synthesis</a:t>
            </a:r>
          </a:p>
        </p:txBody>
      </p:sp>
      <p:sp>
        <p:nvSpPr>
          <p:cNvPr id="11" name="Content Placeholder 2"/>
          <p:cNvSpPr txBox="1">
            <a:spLocks/>
          </p:cNvSpPr>
          <p:nvPr/>
        </p:nvSpPr>
        <p:spPr>
          <a:xfrm>
            <a:off x="452829" y="1156656"/>
            <a:ext cx="5643171" cy="457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 support teachers, school leaders and policy makers to use evidence to inform their decision-making</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 believe evidence can make the biggest difference in the hands of skilled practitioners</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 believe the evidence is best used to support and guide professional judgement, not to replace it.</a:t>
            </a:r>
          </a:p>
        </p:txBody>
      </p:sp>
      <p:pic>
        <p:nvPicPr>
          <p:cNvPr id="12" name="Picture 11" descr="A close up of a sign&#10;&#10;Description automatically generated">
            <a:extLst>
              <a:ext uri="{FF2B5EF4-FFF2-40B4-BE49-F238E27FC236}">
                <a16:creationId xmlns:a16="http://schemas.microsoft.com/office/drawing/2014/main" id="{39AC75FE-FE01-4ED2-9826-5C160C1796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80176" y="1700808"/>
            <a:ext cx="2972398" cy="2852075"/>
          </a:xfrm>
          <a:prstGeom prst="rect">
            <a:avLst/>
          </a:prstGeom>
        </p:spPr>
      </p:pic>
    </p:spTree>
    <p:extLst>
      <p:ext uri="{BB962C8B-B14F-4D97-AF65-F5344CB8AC3E}">
        <p14:creationId xmlns:p14="http://schemas.microsoft.com/office/powerpoint/2010/main" val="1922325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2829" y="283284"/>
            <a:ext cx="10854268" cy="1007344"/>
          </a:xfrm>
        </p:spPr>
        <p:txBody>
          <a:bodyPr vert="horz"/>
          <a:lstStyle/>
          <a:p>
            <a:r>
              <a:rPr lang="en-GB" sz="3600" spc="0" dirty="0">
                <a:solidFill>
                  <a:srgbClr val="F15D22"/>
                </a:solidFill>
              </a:rPr>
              <a:t>1. Evidence Synthesis – starting with what we know</a:t>
            </a:r>
          </a:p>
        </p:txBody>
      </p:sp>
      <p:sp>
        <p:nvSpPr>
          <p:cNvPr id="3" name="Rectangle 2"/>
          <p:cNvSpPr/>
          <p:nvPr/>
        </p:nvSpPr>
        <p:spPr>
          <a:xfrm>
            <a:off x="452829" y="924505"/>
            <a:ext cx="11619835" cy="3512607"/>
          </a:xfrm>
          <a:prstGeom prst="rect">
            <a:avLst/>
          </a:prstGeom>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Estimate the </a:t>
            </a:r>
            <a:r>
              <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size</a:t>
            </a: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of the effect</a:t>
            </a:r>
          </a:p>
          <a:p>
            <a:pPr marL="800100"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Standardised Mean Difference = ‘months of gain’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Estimate the </a:t>
            </a:r>
            <a:r>
              <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costs</a:t>
            </a: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of adopting the practice.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Estimate the </a:t>
            </a:r>
            <a:r>
              <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quality</a:t>
            </a: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of the evidence – what level of confidence does it justify?</a:t>
            </a:r>
          </a:p>
        </p:txBody>
      </p:sp>
      <p:pic>
        <p:nvPicPr>
          <p:cNvPr id="5" name="Picture 4">
            <a:extLst>
              <a:ext uri="{FF2B5EF4-FFF2-40B4-BE49-F238E27FC236}">
                <a16:creationId xmlns:a16="http://schemas.microsoft.com/office/drawing/2014/main" id="{E42CA5BE-A0C0-4510-B304-0852EC555D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2829" y="4653136"/>
            <a:ext cx="11115561" cy="1166291"/>
          </a:xfrm>
          <a:prstGeom prst="rect">
            <a:avLst/>
          </a:prstGeom>
          <a:ln w="12700">
            <a:solidFill>
              <a:srgbClr val="F15D22"/>
            </a:solidFill>
          </a:ln>
        </p:spPr>
      </p:pic>
    </p:spTree>
    <p:extLst>
      <p:ext uri="{BB962C8B-B14F-4D97-AF65-F5344CB8AC3E}">
        <p14:creationId xmlns:p14="http://schemas.microsoft.com/office/powerpoint/2010/main" val="171677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E0F7-328E-407C-8DD3-D5E2EFBE521C}"/>
              </a:ext>
            </a:extLst>
          </p:cNvPr>
          <p:cNvSpPr>
            <a:spLocks noGrp="1"/>
          </p:cNvSpPr>
          <p:nvPr>
            <p:ph type="title"/>
          </p:nvPr>
        </p:nvSpPr>
        <p:spPr/>
        <p:txBody>
          <a:bodyPr>
            <a:normAutofit/>
          </a:bodyPr>
          <a:lstStyle/>
          <a:p>
            <a:r>
              <a:rPr lang="en-GB" sz="3200" dirty="0"/>
              <a:t>Commitment to Children, Young People and their Families</a:t>
            </a:r>
          </a:p>
        </p:txBody>
      </p:sp>
      <p:sp>
        <p:nvSpPr>
          <p:cNvPr id="3" name="Content Placeholder 2">
            <a:extLst>
              <a:ext uri="{FF2B5EF4-FFF2-40B4-BE49-F238E27FC236}">
                <a16:creationId xmlns:a16="http://schemas.microsoft.com/office/drawing/2014/main" id="{BE9CD672-7163-405A-8428-D55FADD4416D}"/>
              </a:ext>
            </a:extLst>
          </p:cNvPr>
          <p:cNvSpPr>
            <a:spLocks noGrp="1"/>
          </p:cNvSpPr>
          <p:nvPr>
            <p:ph idx="1"/>
          </p:nvPr>
        </p:nvSpPr>
        <p:spPr/>
        <p:txBody>
          <a:bodyPr/>
          <a:lstStyle/>
          <a:p>
            <a:r>
              <a:rPr lang="en-GB" sz="2400" dirty="0"/>
              <a:t>Kent’s leaders in education, health and social care are committed to:</a:t>
            </a:r>
          </a:p>
          <a:p>
            <a:pPr lvl="0"/>
            <a:r>
              <a:rPr lang="en-US" sz="2400" dirty="0"/>
              <a:t>Being open and transparent with children, young people and their families.</a:t>
            </a:r>
            <a:endParaRPr lang="en-GB" sz="2400" dirty="0"/>
          </a:p>
          <a:p>
            <a:pPr lvl="0"/>
            <a:r>
              <a:rPr lang="en-US" sz="2400" dirty="0"/>
              <a:t>Working in partnership with parents/</a:t>
            </a:r>
            <a:r>
              <a:rPr lang="en-US" sz="2400" dirty="0" err="1"/>
              <a:t>carers</a:t>
            </a:r>
            <a:r>
              <a:rPr lang="en-US" sz="2400" dirty="0"/>
              <a:t> to identify areas for improvement.</a:t>
            </a:r>
            <a:endParaRPr lang="en-GB" sz="2400" dirty="0"/>
          </a:p>
          <a:p>
            <a:pPr lvl="0"/>
            <a:r>
              <a:rPr lang="en-US" sz="2400" dirty="0"/>
              <a:t>Ensuring we work together to review and design services for children with SEND.  </a:t>
            </a:r>
            <a:endParaRPr lang="en-GB" sz="2400" dirty="0"/>
          </a:p>
          <a:p>
            <a:pPr lvl="0"/>
            <a:r>
              <a:rPr lang="en-US" sz="2400" dirty="0"/>
              <a:t>Engaging CYP with the decision-making process and in planning their provision.  </a:t>
            </a:r>
            <a:endParaRPr lang="en-GB" sz="2400" dirty="0"/>
          </a:p>
          <a:p>
            <a:pPr lvl="0"/>
            <a:r>
              <a:rPr lang="en-US" sz="2400" dirty="0"/>
              <a:t>YP and parents/</a:t>
            </a:r>
            <a:r>
              <a:rPr lang="en-US" sz="2400" dirty="0" err="1"/>
              <a:t>carers</a:t>
            </a:r>
            <a:r>
              <a:rPr lang="en-US" sz="2400" dirty="0"/>
              <a:t> being fully involved in the development of the Local Offer.  </a:t>
            </a:r>
            <a:endParaRPr lang="en-GB" sz="2400" dirty="0"/>
          </a:p>
          <a:p>
            <a:pPr lvl="0"/>
            <a:r>
              <a:rPr lang="en-US" sz="2400" dirty="0"/>
              <a:t>Being open to challenge to enable better outcomes for CYP.  </a:t>
            </a:r>
            <a:endParaRPr lang="en-GB" sz="2400" dirty="0"/>
          </a:p>
          <a:p>
            <a:endParaRPr lang="en-GB" dirty="0"/>
          </a:p>
        </p:txBody>
      </p:sp>
      <p:sp>
        <p:nvSpPr>
          <p:cNvPr id="4" name="Date Placeholder 3">
            <a:extLst>
              <a:ext uri="{FF2B5EF4-FFF2-40B4-BE49-F238E27FC236}">
                <a16:creationId xmlns:a16="http://schemas.microsoft.com/office/drawing/2014/main" id="{5D139B65-5E56-4CC4-8893-103616379A60}"/>
              </a:ext>
            </a:extLst>
          </p:cNvPr>
          <p:cNvSpPr>
            <a:spLocks noGrp="1"/>
          </p:cNvSpPr>
          <p:nvPr>
            <p:ph type="dt" sz="half" idx="10"/>
          </p:nvPr>
        </p:nvSpPr>
        <p:spPr/>
        <p:txBody>
          <a:bodyPr/>
          <a:lstStyle/>
          <a:p>
            <a:pPr>
              <a:defRPr/>
            </a:pPr>
            <a:fld id="{C1A17953-8133-4D11-BCBD-2896CFD92F8D}" type="datetime8">
              <a:rPr lang="en-GB">
                <a:solidFill>
                  <a:prstClr val="black">
                    <a:tint val="75000"/>
                  </a:prstClr>
                </a:solidFill>
              </a:rPr>
              <a:pPr>
                <a:defRPr/>
              </a:pPr>
              <a:t>19/07/2019 09:02</a:t>
            </a:fld>
            <a:endParaRPr lang="en-GB" dirty="0">
              <a:solidFill>
                <a:prstClr val="black">
                  <a:tint val="75000"/>
                </a:prstClr>
              </a:solidFill>
            </a:endParaRPr>
          </a:p>
        </p:txBody>
      </p:sp>
    </p:spTree>
    <p:extLst>
      <p:ext uri="{BB962C8B-B14F-4D97-AF65-F5344CB8AC3E}">
        <p14:creationId xmlns:p14="http://schemas.microsoft.com/office/powerpoint/2010/main" val="4107427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04796"/>
            <a:ext cx="12192000" cy="6645564"/>
          </a:xfrm>
          <a:prstGeom prst="rect">
            <a:avLst/>
          </a:prstGeom>
        </p:spPr>
      </p:pic>
    </p:spTree>
    <p:extLst>
      <p:ext uri="{BB962C8B-B14F-4D97-AF65-F5344CB8AC3E}">
        <p14:creationId xmlns:p14="http://schemas.microsoft.com/office/powerpoint/2010/main" val="2262631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3432" y="116632"/>
            <a:ext cx="12601400" cy="6021288"/>
          </a:xfrm>
          <a:prstGeom prst="rect">
            <a:avLst/>
          </a:prstGeom>
        </p:spPr>
        <p:txBody>
          <a:bodyPr wrap="square" numCol="3">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Bacon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Beef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Bread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Butter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Carrot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Cayenne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Celery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Cheese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Cinnamon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Coffee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Duck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Egg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Flour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Lamb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Lemon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Lobster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Milk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Mushroom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Mustard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Nuts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Olive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Orange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Parsley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Pepper spice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Potato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Raisins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Salt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Sherry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Sugar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Tomato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Tripe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Veal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Wine</a:t>
            </a:r>
          </a:p>
        </p:txBody>
      </p:sp>
    </p:spTree>
    <p:extLst>
      <p:ext uri="{BB962C8B-B14F-4D97-AF65-F5344CB8AC3E}">
        <p14:creationId xmlns:p14="http://schemas.microsoft.com/office/powerpoint/2010/main" val="3746770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75520" y="1700808"/>
            <a:ext cx="295275" cy="2382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3" name="Group 12"/>
          <p:cNvGrpSpPr/>
          <p:nvPr/>
        </p:nvGrpSpPr>
        <p:grpSpPr>
          <a:xfrm>
            <a:off x="9192344" y="5301208"/>
            <a:ext cx="1719055" cy="307777"/>
            <a:chOff x="389911" y="4979968"/>
            <a:chExt cx="1719055" cy="307777"/>
          </a:xfrm>
        </p:grpSpPr>
        <p:sp>
          <p:nvSpPr>
            <p:cNvPr id="14" name="Oval 13"/>
            <p:cNvSpPr/>
            <p:nvPr/>
          </p:nvSpPr>
          <p:spPr>
            <a:xfrm>
              <a:off x="389911" y="5085184"/>
              <a:ext cx="97346" cy="97346"/>
            </a:xfrm>
            <a:prstGeom prst="ellipse">
              <a:avLst/>
            </a:prstGeom>
            <a:solidFill>
              <a:srgbClr val="EF5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464220" y="4979968"/>
              <a:ext cx="164474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one medical study</a:t>
              </a:r>
            </a:p>
          </p:txBody>
        </p:sp>
      </p:grpSp>
      <p:pic>
        <p:nvPicPr>
          <p:cNvPr id="5" name="Picture 4"/>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145104" y="332656"/>
            <a:ext cx="6907839" cy="5564361"/>
          </a:xfrm>
          <a:prstGeom prst="rect">
            <a:avLst/>
          </a:prstGeom>
        </p:spPr>
      </p:pic>
    </p:spTree>
    <p:extLst>
      <p:ext uri="{BB962C8B-B14F-4D97-AF65-F5344CB8AC3E}">
        <p14:creationId xmlns:p14="http://schemas.microsoft.com/office/powerpoint/2010/main" val="1014532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2828" y="283284"/>
            <a:ext cx="11547827" cy="873372"/>
          </a:xfrm>
        </p:spPr>
        <p:txBody>
          <a:bodyPr vert="horz"/>
          <a:lstStyle/>
          <a:p>
            <a:r>
              <a:rPr lang="en-GB" sz="3400" spc="0" dirty="0">
                <a:solidFill>
                  <a:srgbClr val="F15D22"/>
                </a:solidFill>
              </a:rPr>
              <a:t>1. Evidence Synthesis: The Teaching and Learning Toolkit</a:t>
            </a:r>
          </a:p>
        </p:txBody>
      </p:sp>
      <p:sp>
        <p:nvSpPr>
          <p:cNvPr id="10" name="Content Placeholder 2"/>
          <p:cNvSpPr txBox="1">
            <a:spLocks/>
          </p:cNvSpPr>
          <p:nvPr/>
        </p:nvSpPr>
        <p:spPr>
          <a:xfrm>
            <a:off x="5879976" y="1154692"/>
            <a:ext cx="6312024" cy="4650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35 summaries of the research findings from over 10,000 studies in 200 meta-analyses and systematic reviews, grouped by type.</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Toolkit gives </a:t>
            </a:r>
            <a:r>
              <a:rPr kumimoji="0" lang="en-GB" altLang="en-US"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‘best bets’</a:t>
            </a: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based on what </a:t>
            </a:r>
            <a:r>
              <a:rPr kumimoji="0" lang="en-GB" alt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has</a:t>
            </a: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worked, and </a:t>
            </a:r>
            <a:r>
              <a:rPr kumimoji="0" lang="en-GB" altLang="en-US" sz="24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what hasn’t worked, </a:t>
            </a: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through others’ experiences.</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It </a:t>
            </a:r>
            <a:r>
              <a:rPr kumimoji="0" lang="en-GB" altLang="en-US"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doesn’t</a:t>
            </a: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tell schools </a:t>
            </a:r>
            <a:r>
              <a:rPr kumimoji="0" lang="en-GB" altLang="en-US"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what </a:t>
            </a:r>
            <a:r>
              <a:rPr kumimoji="0" lang="en-GB" altLang="en-US" sz="2400" b="1"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will</a:t>
            </a:r>
            <a:r>
              <a:rPr kumimoji="0" lang="en-GB" altLang="en-US"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work </a:t>
            </a: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but is a good starting point for </a:t>
            </a:r>
            <a:r>
              <a:rPr kumimoji="0" lang="en-GB" altLang="en-US"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professional dialogue informed by the evidence</a:t>
            </a:r>
            <a:r>
              <a:rPr kumimoji="0" lang="en-GB" altLang="en-US"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p:txBody>
      </p:sp>
      <p:pic>
        <p:nvPicPr>
          <p:cNvPr id="5" name="Picture 4">
            <a:extLst>
              <a:ext uri="{FF2B5EF4-FFF2-40B4-BE49-F238E27FC236}">
                <a16:creationId xmlns:a16="http://schemas.microsoft.com/office/drawing/2014/main" id="{BDAD6EE0-482E-47E1-B1CB-A8AC0C5932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783" y="1129881"/>
            <a:ext cx="4878512" cy="26591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6945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2828" y="283284"/>
            <a:ext cx="11475819" cy="873372"/>
          </a:xfrm>
        </p:spPr>
        <p:txBody>
          <a:bodyPr vert="horz"/>
          <a:lstStyle/>
          <a:p>
            <a:r>
              <a:rPr lang="en-GB" sz="3400" spc="0" dirty="0">
                <a:solidFill>
                  <a:srgbClr val="F15D22"/>
                </a:solidFill>
              </a:rPr>
              <a:t>2. Generating evidence through disciplined innovation</a:t>
            </a:r>
          </a:p>
        </p:txBody>
      </p:sp>
      <p:sp>
        <p:nvSpPr>
          <p:cNvPr id="17" name="Content Placeholder 2"/>
          <p:cNvSpPr txBox="1">
            <a:spLocks/>
          </p:cNvSpPr>
          <p:nvPr/>
        </p:nvSpPr>
        <p:spPr>
          <a:xfrm>
            <a:off x="452828" y="1153964"/>
            <a:ext cx="11619000" cy="486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 fund ideas that: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Focus on raising outcomes to narrow the poverty related attainment gap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Build on existing evidence or widespread practice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Can be scaled up cost-effectively if shown to work.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 favour stringent trial conditions: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Randomised Controlled Trials (RCTs) or QEDs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Independence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Separation of developers and evaluators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 report without fear or favour.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9260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2828" y="283284"/>
            <a:ext cx="11475819" cy="873372"/>
          </a:xfrm>
        </p:spPr>
        <p:txBody>
          <a:bodyPr vert="horz"/>
          <a:lstStyle/>
          <a:p>
            <a:r>
              <a:rPr lang="en-GB" sz="3400" spc="0" dirty="0">
                <a:solidFill>
                  <a:srgbClr val="F15D22"/>
                </a:solidFill>
              </a:rPr>
              <a:t>2. Generating evidence through disciplined innovation</a:t>
            </a:r>
          </a:p>
        </p:txBody>
      </p:sp>
      <p:pic>
        <p:nvPicPr>
          <p:cNvPr id="3" name="Picture 2">
            <a:extLst>
              <a:ext uri="{FF2B5EF4-FFF2-40B4-BE49-F238E27FC236}">
                <a16:creationId xmlns:a16="http://schemas.microsoft.com/office/drawing/2014/main" id="{F47119E0-88E3-4B24-861F-A22A20B2F6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1384" y="1026633"/>
            <a:ext cx="3096344" cy="4804734"/>
          </a:xfrm>
          <a:prstGeom prst="rect">
            <a:avLst/>
          </a:prstGeom>
          <a:ln w="22225">
            <a:solidFill>
              <a:schemeClr val="accent1">
                <a:lumMod val="40000"/>
                <a:lumOff val="60000"/>
              </a:schemeClr>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F75FF38-3A22-485D-9420-46F328C206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9816" y="1026633"/>
            <a:ext cx="7200800" cy="4845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1724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E2801D5-04E3-4D17-A324-7D02BCF0FC7F}"/>
              </a:ext>
            </a:extLst>
          </p:cNvPr>
          <p:cNvSpPr>
            <a:spLocks noGrp="1"/>
          </p:cNvSpPr>
          <p:nvPr>
            <p:ph type="sldNum" sz="quarter" idx="4294967295"/>
          </p:nvPr>
        </p:nvSpPr>
        <p:spPr>
          <a:xfrm>
            <a:off x="11582134" y="6551602"/>
            <a:ext cx="143933" cy="230832"/>
          </a:xfrm>
          <a:prstGeom prst="rect">
            <a:avLst/>
          </a:prstGeom>
        </p:spPr>
        <p:txBody>
          <a:bodyPr/>
          <a:lstStyle/>
          <a:p>
            <a:pPr marL="25400" marR="0" lvl="0" indent="0" algn="l" defTabSz="914400" rtl="0" eaLnBrk="1" fontAlgn="auto" latinLnBrk="0" hangingPunct="1">
              <a:lnSpc>
                <a:spcPts val="910"/>
              </a:lnSpc>
              <a:spcBef>
                <a:spcPts val="0"/>
              </a:spcBef>
              <a:spcAft>
                <a:spcPts val="0"/>
              </a:spcAft>
              <a:buClrTx/>
              <a:buSzTx/>
              <a:buFontTx/>
              <a:buNone/>
              <a:tabLst/>
              <a:defRPr/>
            </a:pPr>
            <a:fld id="{81D60167-4931-47E6-BA6A-407CBD079E47}"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ts val="910"/>
                </a:lnSpc>
                <a:spcBef>
                  <a:spcPts val="0"/>
                </a:spcBef>
                <a:spcAft>
                  <a:spcPts val="0"/>
                </a:spcAft>
                <a:buClrTx/>
                <a:buSzTx/>
                <a:buFontTx/>
                <a:buNone/>
                <a:tabLst/>
                <a:defRPr/>
              </a:pPr>
              <a:t>46</a:t>
            </a:fld>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 Placeholder 1">
            <a:extLst>
              <a:ext uri="{FF2B5EF4-FFF2-40B4-BE49-F238E27FC236}">
                <a16:creationId xmlns:a16="http://schemas.microsoft.com/office/drawing/2014/main" id="{0CA4A178-93D5-4B5F-A120-39E3503C4B46}"/>
              </a:ext>
            </a:extLst>
          </p:cNvPr>
          <p:cNvSpPr>
            <a:spLocks noGrp="1"/>
          </p:cNvSpPr>
          <p:nvPr>
            <p:ph type="body" sz="quarter" idx="12"/>
          </p:nvPr>
        </p:nvSpPr>
        <p:spPr>
          <a:xfrm>
            <a:off x="452828" y="283284"/>
            <a:ext cx="11475819" cy="873372"/>
          </a:xfrm>
        </p:spPr>
        <p:txBody>
          <a:bodyPr vert="horz"/>
          <a:lstStyle/>
          <a:p>
            <a:r>
              <a:rPr lang="en-GB" sz="3400" spc="0" dirty="0">
                <a:solidFill>
                  <a:srgbClr val="F15D22"/>
                </a:solidFill>
              </a:rPr>
              <a:t>2. Generating evidence through disciplined innovation</a:t>
            </a:r>
          </a:p>
        </p:txBody>
      </p:sp>
      <p:pic>
        <p:nvPicPr>
          <p:cNvPr id="12" name="Picture 11">
            <a:extLst>
              <a:ext uri="{FF2B5EF4-FFF2-40B4-BE49-F238E27FC236}">
                <a16:creationId xmlns:a16="http://schemas.microsoft.com/office/drawing/2014/main" id="{D84146FF-FB62-4266-8CE3-48102A2E0461}"/>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631504" y="1340768"/>
            <a:ext cx="9649072" cy="4032448"/>
          </a:xfrm>
          <a:prstGeom prst="rect">
            <a:avLst/>
          </a:prstGeom>
          <a:noFill/>
        </p:spPr>
      </p:pic>
      <p:sp>
        <p:nvSpPr>
          <p:cNvPr id="2" name="Rectangle 1">
            <a:extLst>
              <a:ext uri="{FF2B5EF4-FFF2-40B4-BE49-F238E27FC236}">
                <a16:creationId xmlns:a16="http://schemas.microsoft.com/office/drawing/2014/main" id="{64CEFC17-B55E-412E-AD6F-117AED88E1F9}"/>
              </a:ext>
            </a:extLst>
          </p:cNvPr>
          <p:cNvSpPr/>
          <p:nvPr/>
        </p:nvSpPr>
        <p:spPr>
          <a:xfrm>
            <a:off x="9840416" y="5013176"/>
            <a:ext cx="9361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D005D12B-FD0A-47C1-B232-9336BF43E5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004"/>
          <a:stretch/>
        </p:blipFill>
        <p:spPr>
          <a:xfrm>
            <a:off x="10128448" y="4351759"/>
            <a:ext cx="1267979" cy="1322833"/>
          </a:xfrm>
          <a:prstGeom prst="rect">
            <a:avLst/>
          </a:prstGeom>
        </p:spPr>
      </p:pic>
      <p:cxnSp>
        <p:nvCxnSpPr>
          <p:cNvPr id="15" name="Straight Arrow Connector 14">
            <a:extLst>
              <a:ext uri="{FF2B5EF4-FFF2-40B4-BE49-F238E27FC236}">
                <a16:creationId xmlns:a16="http://schemas.microsoft.com/office/drawing/2014/main" id="{23F4FE59-325C-4086-9846-74E131CE2602}"/>
              </a:ext>
            </a:extLst>
          </p:cNvPr>
          <p:cNvCxnSpPr>
            <a:cxnSpLocks/>
          </p:cNvCxnSpPr>
          <p:nvPr/>
        </p:nvCxnSpPr>
        <p:spPr>
          <a:xfrm>
            <a:off x="1631504" y="5674593"/>
            <a:ext cx="8496944" cy="1"/>
          </a:xfrm>
          <a:prstGeom prst="straightConnector1">
            <a:avLst/>
          </a:prstGeom>
          <a:ln w="34925">
            <a:solidFill>
              <a:srgbClr val="F15D22"/>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E04C5A-D1D6-48DD-AF56-212A52228812}"/>
              </a:ext>
            </a:extLst>
          </p:cNvPr>
          <p:cNvSpPr txBox="1"/>
          <p:nvPr/>
        </p:nvSpPr>
        <p:spPr>
          <a:xfrm>
            <a:off x="5578170" y="5661248"/>
            <a:ext cx="1225136" cy="312165"/>
          </a:xfrm>
          <a:prstGeom prst="rect">
            <a:avLst/>
          </a:prstGeom>
          <a:solidFill>
            <a:schemeClr val="bg1">
              <a:alpha val="52000"/>
            </a:schemeClr>
          </a:solidFill>
          <a:effectLst>
            <a:softEdge rad="317500"/>
          </a:effectLst>
        </p:spPr>
        <p:txBody>
          <a:bodyPr wrap="none" lIns="65306" tIns="32653" rIns="65306" bIns="3265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Progression</a:t>
            </a:r>
          </a:p>
        </p:txBody>
      </p:sp>
    </p:spTree>
    <p:extLst>
      <p:ext uri="{BB962C8B-B14F-4D97-AF65-F5344CB8AC3E}">
        <p14:creationId xmlns:p14="http://schemas.microsoft.com/office/powerpoint/2010/main" val="139739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2828" y="283284"/>
            <a:ext cx="11475819" cy="873372"/>
          </a:xfrm>
        </p:spPr>
        <p:txBody>
          <a:bodyPr vert="horz"/>
          <a:lstStyle/>
          <a:p>
            <a:r>
              <a:rPr lang="en-GB" sz="3400" spc="0" dirty="0">
                <a:solidFill>
                  <a:srgbClr val="F15D22"/>
                </a:solidFill>
              </a:rPr>
              <a:t>2. Generating evidence through disciplined innovation</a:t>
            </a:r>
          </a:p>
        </p:txBody>
      </p:sp>
      <p:sp>
        <p:nvSpPr>
          <p:cNvPr id="17" name="Content Placeholder 2"/>
          <p:cNvSpPr txBox="1">
            <a:spLocks/>
          </p:cNvSpPr>
          <p:nvPr/>
        </p:nvSpPr>
        <p:spPr>
          <a:xfrm>
            <a:off x="432249" y="1340768"/>
            <a:ext cx="5139116" cy="486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Where do the ideas come from?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ideas from schools tend to:</a:t>
            </a:r>
          </a:p>
          <a:p>
            <a:pPr marL="685800" marR="0" lvl="1" indent="-228600" algn="l" defTabSz="914400" rtl="0" eaLnBrk="1" fontAlgn="auto" latinLnBrk="0" hangingPunct="1">
              <a:lnSpc>
                <a:spcPct val="90000"/>
              </a:lnSpc>
              <a:spcBef>
                <a:spcPts val="500"/>
              </a:spcBef>
              <a:spcAft>
                <a:spcPts val="0"/>
              </a:spcAft>
              <a:buClrTx/>
              <a:buSzTx/>
              <a:buFontTx/>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 more feasible to implement</a:t>
            </a:r>
          </a:p>
          <a:p>
            <a:pPr marL="685800" marR="0" lvl="1" indent="-228600" algn="l" defTabSz="914400" rtl="0" eaLnBrk="1" fontAlgn="auto" latinLnBrk="0" hangingPunct="1">
              <a:lnSpc>
                <a:spcPct val="90000"/>
              </a:lnSpc>
              <a:spcBef>
                <a:spcPts val="500"/>
              </a:spcBef>
              <a:spcAft>
                <a:spcPts val="0"/>
              </a:spcAft>
              <a:buClrTx/>
              <a:buSzTx/>
              <a:buFontTx/>
              <a:buChar char="-"/>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 easier to recruit to.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endPar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198E4A0-9938-4458-B21B-483A5D3455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63952" y="1056072"/>
            <a:ext cx="5952186" cy="4966185"/>
          </a:xfrm>
          <a:prstGeom prst="rect">
            <a:avLst/>
          </a:prstGeom>
        </p:spPr>
      </p:pic>
    </p:spTree>
    <p:extLst>
      <p:ext uri="{BB962C8B-B14F-4D97-AF65-F5344CB8AC3E}">
        <p14:creationId xmlns:p14="http://schemas.microsoft.com/office/powerpoint/2010/main" val="1555570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D346A4-F479-431E-97C1-B0BE29184F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280287">
            <a:off x="335360" y="1175937"/>
            <a:ext cx="3204554" cy="456239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5BBDFB8-ECB5-445B-99D4-622F6188BC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432880">
            <a:off x="2399669" y="1100759"/>
            <a:ext cx="3204342" cy="453891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BF6697B-E8BB-4985-A8E9-A7FB9558F5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0420" y="1175934"/>
            <a:ext cx="3224666" cy="453891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1DE48AC-EF2D-4B72-9A89-7C6333D7503F}"/>
              </a:ext>
            </a:extLst>
          </p:cNvPr>
          <p:cNvSpPr txBox="1"/>
          <p:nvPr/>
        </p:nvSpPr>
        <p:spPr>
          <a:xfrm>
            <a:off x="496018" y="296699"/>
            <a:ext cx="10933982" cy="756037"/>
          </a:xfrm>
          <a:prstGeom prst="rect">
            <a:avLst/>
          </a:prstGeom>
        </p:spPr>
        <p:txBody>
          <a:bodyPr vert="horz"/>
          <a:lstStyle>
            <a:lvl1pPr indent="0">
              <a:lnSpc>
                <a:spcPct val="110000"/>
              </a:lnSpc>
              <a:spcBef>
                <a:spcPts val="1000"/>
              </a:spcBef>
              <a:buFont typeface="Arial" panose="020B0604020202020204" pitchFamily="34" charset="0"/>
              <a:buNone/>
              <a:defRPr sz="3600" b="0" i="0" spc="0">
                <a:solidFill>
                  <a:srgbClr val="F15D22"/>
                </a:solidFill>
                <a:latin typeface="Arial" panose="020B0604020202020204" pitchFamily="34" charset="0"/>
                <a:ea typeface="Helvetica Neue" charset="0"/>
                <a:cs typeface="Arial" panose="020B0604020202020204" pitchFamily="34" charset="0"/>
              </a:defRPr>
            </a:lvl1pPr>
            <a:lvl2pPr indent="0">
              <a:lnSpc>
                <a:spcPct val="90000"/>
              </a:lnSpc>
              <a:spcBef>
                <a:spcPts val="500"/>
              </a:spcBef>
              <a:buFont typeface="Arial" panose="020B0604020202020204" pitchFamily="34" charset="0"/>
              <a:buNone/>
              <a:defRPr sz="1500" spc="300">
                <a:latin typeface="Gotham Bold"/>
                <a:cs typeface="Gotham Bold"/>
              </a:defRPr>
            </a:lvl2pPr>
            <a:lvl3pPr indent="0">
              <a:lnSpc>
                <a:spcPct val="90000"/>
              </a:lnSpc>
              <a:spcBef>
                <a:spcPts val="500"/>
              </a:spcBef>
              <a:buFont typeface="Arial" panose="020B0604020202020204" pitchFamily="34" charset="0"/>
              <a:buNone/>
              <a:defRPr sz="1500" spc="300">
                <a:latin typeface="Gotham Bold"/>
                <a:cs typeface="Gotham Bold"/>
              </a:defRPr>
            </a:lvl3pPr>
            <a:lvl4pPr indent="0">
              <a:lnSpc>
                <a:spcPct val="90000"/>
              </a:lnSpc>
              <a:spcBef>
                <a:spcPts val="500"/>
              </a:spcBef>
              <a:buFont typeface="Arial" panose="020B0604020202020204" pitchFamily="34" charset="0"/>
              <a:buNone/>
              <a:defRPr sz="1500" spc="300">
                <a:latin typeface="Gotham Bold"/>
                <a:cs typeface="Gotham Bold"/>
              </a:defRPr>
            </a:lvl4pPr>
            <a:lvl5pPr indent="0">
              <a:lnSpc>
                <a:spcPct val="90000"/>
              </a:lnSpc>
              <a:spcBef>
                <a:spcPts val="500"/>
              </a:spcBef>
              <a:buFont typeface="Arial" panose="020B0604020202020204" pitchFamily="34" charset="0"/>
              <a:buNone/>
              <a:defRPr sz="1500" spc="300">
                <a:latin typeface="Gotham Bold"/>
                <a:cs typeface="Gotham Bold"/>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400" b="0" i="0" u="none" strike="noStrike" kern="1200" cap="none" spc="0" normalizeH="0" baseline="0" noProof="0" dirty="0">
                <a:ln>
                  <a:noFill/>
                </a:ln>
                <a:solidFill>
                  <a:srgbClr val="F15D22"/>
                </a:solidFill>
                <a:effectLst/>
                <a:uLnTx/>
                <a:uFillTx/>
                <a:latin typeface="Arial" panose="020B0604020202020204" pitchFamily="34" charset="0"/>
                <a:cs typeface="Arial" panose="020B0604020202020204" pitchFamily="34" charset="0"/>
              </a:rPr>
              <a:t>3. Mobilisation: putting evidence into practice</a:t>
            </a:r>
          </a:p>
        </p:txBody>
      </p:sp>
      <p:sp>
        <p:nvSpPr>
          <p:cNvPr id="7" name="Content Placeholder 2">
            <a:extLst>
              <a:ext uri="{FF2B5EF4-FFF2-40B4-BE49-F238E27FC236}">
                <a16:creationId xmlns:a16="http://schemas.microsoft.com/office/drawing/2014/main" id="{0F7993C8-5182-466A-BBDF-A6C1E534C187}"/>
              </a:ext>
            </a:extLst>
          </p:cNvPr>
          <p:cNvSpPr txBox="1">
            <a:spLocks/>
          </p:cNvSpPr>
          <p:nvPr/>
        </p:nvSpPr>
        <p:spPr>
          <a:xfrm>
            <a:off x="7700668" y="1175934"/>
            <a:ext cx="4182519" cy="4478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Guidance reports </a:t>
            </a:r>
            <a:r>
              <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combine the global research evidence with our own learnings from trials.</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They make clear, practical and evidence-based recommendations to help teachers translate the evidence into practice.</a:t>
            </a: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Guidance reports are supported by a range of resources (self-assessment tools, audit tools, etc) to help with successful implementation.</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GB" altLang="en-US" sz="22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1697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p:nvPr/>
        </p:nvPicPr>
        <p:blipFill>
          <a:blip r:embed="rId3" cstate="email">
            <a:extLst>
              <a:ext uri="{28A0092B-C50C-407E-A947-70E740481C1C}">
                <a14:useLocalDpi xmlns:a14="http://schemas.microsoft.com/office/drawing/2010/main"/>
              </a:ext>
            </a:extLst>
          </a:blip>
          <a:stretch>
            <a:fillRect/>
          </a:stretch>
        </p:blipFill>
        <p:spPr>
          <a:xfrm>
            <a:off x="10870395" y="5962650"/>
            <a:ext cx="1156505" cy="974224"/>
          </a:xfrm>
          <a:prstGeom prst="rect">
            <a:avLst/>
          </a:prstGeom>
        </p:spPr>
      </p:pic>
      <p:pic>
        <p:nvPicPr>
          <p:cNvPr id="12" name="Picture 94">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151" y="1020876"/>
            <a:ext cx="6087833" cy="474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bwMode="auto">
          <a:xfrm>
            <a:off x="6830796" y="1274023"/>
            <a:ext cx="4885977" cy="34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itchFamily="34" charset="-128"/>
                <a:cs typeface="Arial" panose="020B0604020202020204" pitchFamily="34" charset="0"/>
              </a:rPr>
              <a:t>The Research Schools Network is a partnership between the EEF &amp; the IEE. </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itchFamily="34" charset="-128"/>
              <a:cs typeface="Arial" panose="020B0604020202020204" pitchFamily="34" charset="0"/>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S PGothic" pitchFamily="34" charset="-128"/>
                <a:cs typeface="Arial" panose="020B0604020202020204" pitchFamily="34" charset="0"/>
              </a:rPr>
              <a:t>There are now 22 Research Schools in England, providing school-led support for the use of evidence to improve teaching practice.</a:t>
            </a:r>
          </a:p>
        </p:txBody>
      </p:sp>
      <p:pic>
        <p:nvPicPr>
          <p:cNvPr id="14" name="Picture 13" descr="Image result for communication ic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3601" y="4739673"/>
            <a:ext cx="1133856" cy="11338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Image result for training icon"/>
          <p:cNvPicPr>
            <a:picLocks noChangeAspect="1" noChangeArrowheads="1"/>
          </p:cNvPicPr>
          <p:nvPr/>
        </p:nvPicPr>
        <p:blipFill>
          <a:blip r:embed="rId7" cstate="email">
            <a:duotone>
              <a:prstClr val="black"/>
              <a:schemeClr val="accent1">
                <a:lumMod val="50000"/>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8416403" y="4765349"/>
            <a:ext cx="1108180" cy="11081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mage result for personal development ic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863529" y="4773067"/>
            <a:ext cx="1127511" cy="11275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394E57F-EBF7-4CD6-84F3-DAEC81CD6CFB}"/>
              </a:ext>
            </a:extLst>
          </p:cNvPr>
          <p:cNvSpPr txBox="1"/>
          <p:nvPr/>
        </p:nvSpPr>
        <p:spPr>
          <a:xfrm>
            <a:off x="496018" y="296699"/>
            <a:ext cx="10933982" cy="1392112"/>
          </a:xfrm>
          <a:prstGeom prst="rect">
            <a:avLst/>
          </a:prstGeom>
        </p:spPr>
        <p:txBody>
          <a:bodyPr vert="horz"/>
          <a:lstStyle>
            <a:lvl1pPr indent="0">
              <a:lnSpc>
                <a:spcPct val="110000"/>
              </a:lnSpc>
              <a:spcBef>
                <a:spcPts val="1000"/>
              </a:spcBef>
              <a:buFont typeface="Arial" panose="020B0604020202020204" pitchFamily="34" charset="0"/>
              <a:buNone/>
              <a:defRPr sz="3600" b="0" i="0" spc="0">
                <a:solidFill>
                  <a:srgbClr val="F15D22"/>
                </a:solidFill>
                <a:latin typeface="Arial" panose="020B0604020202020204" pitchFamily="34" charset="0"/>
                <a:ea typeface="Helvetica Neue" charset="0"/>
                <a:cs typeface="Arial" panose="020B0604020202020204" pitchFamily="34" charset="0"/>
              </a:defRPr>
            </a:lvl1pPr>
            <a:lvl2pPr indent="0">
              <a:lnSpc>
                <a:spcPct val="90000"/>
              </a:lnSpc>
              <a:spcBef>
                <a:spcPts val="500"/>
              </a:spcBef>
              <a:buFont typeface="Arial" panose="020B0604020202020204" pitchFamily="34" charset="0"/>
              <a:buNone/>
              <a:defRPr sz="1500" spc="300">
                <a:latin typeface="Gotham Bold"/>
                <a:cs typeface="Gotham Bold"/>
              </a:defRPr>
            </a:lvl2pPr>
            <a:lvl3pPr indent="0">
              <a:lnSpc>
                <a:spcPct val="90000"/>
              </a:lnSpc>
              <a:spcBef>
                <a:spcPts val="500"/>
              </a:spcBef>
              <a:buFont typeface="Arial" panose="020B0604020202020204" pitchFamily="34" charset="0"/>
              <a:buNone/>
              <a:defRPr sz="1500" spc="300">
                <a:latin typeface="Gotham Bold"/>
                <a:cs typeface="Gotham Bold"/>
              </a:defRPr>
            </a:lvl3pPr>
            <a:lvl4pPr indent="0">
              <a:lnSpc>
                <a:spcPct val="90000"/>
              </a:lnSpc>
              <a:spcBef>
                <a:spcPts val="500"/>
              </a:spcBef>
              <a:buFont typeface="Arial" panose="020B0604020202020204" pitchFamily="34" charset="0"/>
              <a:buNone/>
              <a:defRPr sz="1500" spc="300">
                <a:latin typeface="Gotham Bold"/>
                <a:cs typeface="Gotham Bold"/>
              </a:defRPr>
            </a:lvl4pPr>
            <a:lvl5pPr indent="0">
              <a:lnSpc>
                <a:spcPct val="90000"/>
              </a:lnSpc>
              <a:spcBef>
                <a:spcPts val="500"/>
              </a:spcBef>
              <a:buFont typeface="Arial" panose="020B0604020202020204" pitchFamily="34" charset="0"/>
              <a:buNone/>
              <a:defRPr sz="1500" spc="300">
                <a:latin typeface="Gotham Bold"/>
                <a:cs typeface="Gotham Bold"/>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400" b="0" i="0" u="none" strike="noStrike" kern="1200" cap="none" spc="0" normalizeH="0" baseline="0" noProof="0" dirty="0">
                <a:ln>
                  <a:noFill/>
                </a:ln>
                <a:solidFill>
                  <a:srgbClr val="F15D22"/>
                </a:solidFill>
                <a:effectLst/>
                <a:uLnTx/>
                <a:uFillTx/>
                <a:latin typeface="Arial" panose="020B0604020202020204" pitchFamily="34" charset="0"/>
                <a:cs typeface="Arial" panose="020B0604020202020204" pitchFamily="34" charset="0"/>
              </a:rPr>
              <a:t>3. Putting evidence into practice – Research Schools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400" b="0" i="0" u="none" strike="noStrike" kern="1200" cap="none" spc="0" normalizeH="0" baseline="0" noProof="0" dirty="0">
              <a:ln>
                <a:noFill/>
              </a:ln>
              <a:solidFill>
                <a:srgbClr val="F15D2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A003941-AFE0-454A-9B1A-4A59CB57D43D}"/>
              </a:ext>
            </a:extLst>
          </p:cNvPr>
          <p:cNvGraphicFramePr>
            <a:graphicFrameLocks noGrp="1"/>
          </p:cNvGraphicFramePr>
          <p:nvPr>
            <p:ph idx="1"/>
            <p:extLst>
              <p:ext uri="{D42A27DB-BD31-4B8C-83A1-F6EECF244321}">
                <p14:modId xmlns:p14="http://schemas.microsoft.com/office/powerpoint/2010/main" val="2437564446"/>
              </p:ext>
            </p:extLst>
          </p:nvPr>
        </p:nvGraphicFramePr>
        <p:xfrm>
          <a:off x="0" y="769442"/>
          <a:ext cx="12192000" cy="6088561"/>
        </p:xfrm>
        <a:graphic>
          <a:graphicData uri="http://schemas.openxmlformats.org/drawingml/2006/table">
            <a:tbl>
              <a:tblPr firstRow="1" firstCol="1" bandRow="1">
                <a:tableStyleId>{5C22544A-7EE6-4342-B048-85BDC9FD1C3A}</a:tableStyleId>
              </a:tblPr>
              <a:tblGrid>
                <a:gridCol w="4816256">
                  <a:extLst>
                    <a:ext uri="{9D8B030D-6E8A-4147-A177-3AD203B41FA5}">
                      <a16:colId xmlns:a16="http://schemas.microsoft.com/office/drawing/2014/main" val="2562492676"/>
                    </a:ext>
                  </a:extLst>
                </a:gridCol>
                <a:gridCol w="7375744">
                  <a:extLst>
                    <a:ext uri="{9D8B030D-6E8A-4147-A177-3AD203B41FA5}">
                      <a16:colId xmlns:a16="http://schemas.microsoft.com/office/drawing/2014/main" val="349926458"/>
                    </a:ext>
                  </a:extLst>
                </a:gridCol>
              </a:tblGrid>
              <a:tr h="510661">
                <a:tc>
                  <a:txBody>
                    <a:bodyPr/>
                    <a:lstStyle/>
                    <a:p>
                      <a:pPr algn="ctr">
                        <a:spcAft>
                          <a:spcPts val="0"/>
                        </a:spcAft>
                      </a:pPr>
                      <a:r>
                        <a:rPr lang="en-GB" sz="1400" dirty="0">
                          <a:effectLst/>
                        </a:rPr>
                        <a:t>Workstreams A- 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tc>
                  <a:txBody>
                    <a:bodyPr/>
                    <a:lstStyle/>
                    <a:p>
                      <a:pPr algn="ctr">
                        <a:spcAft>
                          <a:spcPts val="0"/>
                        </a:spcAft>
                      </a:pPr>
                      <a:r>
                        <a:rPr lang="en-GB" sz="1200" dirty="0">
                          <a:effectLst/>
                        </a:rPr>
                        <a:t>9 Areas of identified significant weakness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1719658314"/>
                  </a:ext>
                </a:extLst>
              </a:tr>
              <a:tr h="464824">
                <a:tc rowSpan="2">
                  <a:txBody>
                    <a:bodyPr/>
                    <a:lstStyle/>
                    <a:p>
                      <a:pPr algn="ctr">
                        <a:spcAft>
                          <a:spcPts val="0"/>
                        </a:spcAft>
                      </a:pPr>
                      <a:r>
                        <a:rPr lang="en-GB" sz="1400" dirty="0">
                          <a:effectLst/>
                        </a:rPr>
                        <a:t>A - Parental Engagement and Co-production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tc>
                  <a:txBody>
                    <a:bodyPr/>
                    <a:lstStyle/>
                    <a:p>
                      <a:pPr>
                        <a:spcAft>
                          <a:spcPts val="0"/>
                        </a:spcAft>
                      </a:pPr>
                      <a:r>
                        <a:rPr lang="en-GB" sz="1100">
                          <a:effectLst/>
                        </a:rPr>
                        <a:t>The widely held concern of parents that the local area is not able, or in some cases not willing, to meet their children’s needs.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3858397674"/>
                  </a:ext>
                </a:extLst>
              </a:tr>
              <a:tr h="464824">
                <a:tc vMerge="1">
                  <a:txBody>
                    <a:bodyPr/>
                    <a:lstStyle/>
                    <a:p>
                      <a:endParaRPr lang="en-GB"/>
                    </a:p>
                  </a:txBody>
                  <a:tcPr/>
                </a:tc>
                <a:tc>
                  <a:txBody>
                    <a:bodyPr/>
                    <a:lstStyle/>
                    <a:p>
                      <a:pPr>
                        <a:spcAft>
                          <a:spcPts val="0"/>
                        </a:spcAft>
                      </a:pPr>
                      <a:r>
                        <a:rPr lang="en-GB" sz="1100" dirty="0">
                          <a:effectLst/>
                        </a:rPr>
                        <a:t>The limited role parents and carers have in reviewing and designing services for children and young people with SEND.</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3453494630"/>
                  </a:ext>
                </a:extLst>
              </a:tr>
              <a:tr h="697238">
                <a:tc rowSpan="3">
                  <a:txBody>
                    <a:bodyPr/>
                    <a:lstStyle/>
                    <a:p>
                      <a:pPr algn="ctr">
                        <a:spcAft>
                          <a:spcPts val="0"/>
                        </a:spcAft>
                      </a:pPr>
                      <a:r>
                        <a:rPr lang="en-GB" sz="1400" dirty="0">
                          <a:effectLst/>
                        </a:rPr>
                        <a:t>B - Inclusive Practice and the Outcomes, Progress and Attainment of Children and Young People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tc>
                  <a:txBody>
                    <a:bodyPr/>
                    <a:lstStyle/>
                    <a:p>
                      <a:pPr>
                        <a:spcAft>
                          <a:spcPts val="0"/>
                        </a:spcAft>
                      </a:pPr>
                      <a:r>
                        <a:rPr lang="en-GB" sz="1100">
                          <a:effectLst/>
                        </a:rPr>
                        <a:t>The variable quality of provision and commitment to inclusion in schools, and the lack of willingness of some schools to accommodate children and young people with SEND.</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989718003"/>
                  </a:ext>
                </a:extLst>
              </a:tr>
              <a:tr h="464824">
                <a:tc vMerge="1">
                  <a:txBody>
                    <a:bodyPr/>
                    <a:lstStyle/>
                    <a:p>
                      <a:endParaRPr lang="en-GB"/>
                    </a:p>
                  </a:txBody>
                  <a:tcPr/>
                </a:tc>
                <a:tc>
                  <a:txBody>
                    <a:bodyPr/>
                    <a:lstStyle/>
                    <a:p>
                      <a:pPr>
                        <a:spcAft>
                          <a:spcPts val="0"/>
                        </a:spcAft>
                      </a:pPr>
                      <a:r>
                        <a:rPr lang="en-GB" sz="1100">
                          <a:effectLst/>
                        </a:rPr>
                        <a:t>The poor standards achieved, and progress made, by children and young people with SEND.</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113062859"/>
                  </a:ext>
                </a:extLst>
              </a:tr>
              <a:tr h="697238">
                <a:tc vMerge="1">
                  <a:txBody>
                    <a:bodyPr/>
                    <a:lstStyle/>
                    <a:p>
                      <a:endParaRPr lang="en-GB"/>
                    </a:p>
                  </a:txBody>
                  <a:tcPr/>
                </a:tc>
                <a:tc>
                  <a:txBody>
                    <a:bodyPr/>
                    <a:lstStyle/>
                    <a:p>
                      <a:pPr>
                        <a:spcAft>
                          <a:spcPts val="0"/>
                        </a:spcAft>
                      </a:pPr>
                      <a:r>
                        <a:rPr lang="en-GB" sz="1100" dirty="0">
                          <a:effectLst/>
                        </a:rPr>
                        <a:t>The lack of effective systems to track and improve outcomes for those children and young people whose progress to date has been limited by weaknesses in provision.</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1073305180"/>
                  </a:ext>
                </a:extLst>
              </a:tr>
              <a:tr h="697238">
                <a:tc>
                  <a:txBody>
                    <a:bodyPr/>
                    <a:lstStyle/>
                    <a:p>
                      <a:pPr algn="ctr">
                        <a:spcAft>
                          <a:spcPts val="0"/>
                        </a:spcAft>
                      </a:pPr>
                      <a:r>
                        <a:rPr lang="en-GB" sz="1400" dirty="0">
                          <a:effectLst/>
                        </a:rPr>
                        <a:t>C - Quality of Education, Help and Care Plans</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tc>
                  <a:txBody>
                    <a:bodyPr/>
                    <a:lstStyle/>
                    <a:p>
                      <a:pPr>
                        <a:spcAft>
                          <a:spcPts val="0"/>
                        </a:spcAft>
                      </a:pPr>
                      <a:r>
                        <a:rPr lang="en-GB" sz="1100">
                          <a:effectLst/>
                        </a:rPr>
                        <a:t>The inconsistent quality of the EHC process; the lack of up to date assessments and limited contributions from health and care professionals; the poor processes to check and review the quality of EHC plans.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3293415531"/>
                  </a:ext>
                </a:extLst>
              </a:tr>
              <a:tr h="697238">
                <a:tc rowSpan="2">
                  <a:txBody>
                    <a:bodyPr/>
                    <a:lstStyle/>
                    <a:p>
                      <a:pPr algn="ctr">
                        <a:spcAft>
                          <a:spcPts val="0"/>
                        </a:spcAft>
                      </a:pPr>
                      <a:r>
                        <a:rPr lang="en-GB" sz="1400" dirty="0">
                          <a:effectLst/>
                        </a:rPr>
                        <a:t>D - Joint Commissioning and Governance</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tc>
                  <a:txBody>
                    <a:bodyPr/>
                    <a:lstStyle/>
                    <a:p>
                      <a:pPr>
                        <a:spcAft>
                          <a:spcPts val="0"/>
                        </a:spcAft>
                      </a:pPr>
                      <a:r>
                        <a:rPr lang="en-GB" sz="1100">
                          <a:effectLst/>
                        </a:rPr>
                        <a:t>The inability of current joint commissioning arrangements to address known gaps and eliminate longstanding weaknesses in the services for children and young people with SEND.</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4245365203"/>
                  </a:ext>
                </a:extLst>
              </a:tr>
              <a:tr h="697238">
                <a:tc vMerge="1">
                  <a:txBody>
                    <a:bodyPr/>
                    <a:lstStyle/>
                    <a:p>
                      <a:endParaRPr lang="en-GB"/>
                    </a:p>
                  </a:txBody>
                  <a:tcPr/>
                </a:tc>
                <a:tc>
                  <a:txBody>
                    <a:bodyPr/>
                    <a:lstStyle/>
                    <a:p>
                      <a:pPr>
                        <a:spcAft>
                          <a:spcPts val="0"/>
                        </a:spcAft>
                      </a:pPr>
                      <a:r>
                        <a:rPr lang="en-GB" sz="1100">
                          <a:effectLst/>
                        </a:rPr>
                        <a:t>The governance of SEND arrangements across the EHC system at strategic and operational level and absence of robust action plans to address known weaknesses.</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3509638183"/>
                  </a:ext>
                </a:extLst>
              </a:tr>
              <a:tr h="697238">
                <a:tc>
                  <a:txBody>
                    <a:bodyPr/>
                    <a:lstStyle/>
                    <a:p>
                      <a:pPr algn="ctr">
                        <a:spcAft>
                          <a:spcPts val="0"/>
                        </a:spcAft>
                      </a:pPr>
                      <a:r>
                        <a:rPr lang="en-GB" sz="1400" dirty="0">
                          <a:effectLst/>
                        </a:rPr>
                        <a:t>E - Service Provision</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tc>
                  <a:txBody>
                    <a:bodyPr/>
                    <a:lstStyle/>
                    <a:p>
                      <a:pPr>
                        <a:spcAft>
                          <a:spcPts val="0"/>
                        </a:spcAft>
                      </a:pPr>
                      <a:r>
                        <a:rPr lang="en-GB" sz="1100" dirty="0">
                          <a:effectLst/>
                        </a:rPr>
                        <a:t>The unacceptable waiting times for children and young people to be seen by some health services, particularly CAMHS, tier two services, SALT, the wheelchair service, and ASD and ADHD assessment and reviews.</a:t>
                      </a: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2236" marR="42236" marT="0" marB="0" anchor="ctr"/>
                </a:tc>
                <a:extLst>
                  <a:ext uri="{0D108BD9-81ED-4DB2-BD59-A6C34878D82A}">
                    <a16:rowId xmlns:a16="http://schemas.microsoft.com/office/drawing/2014/main" val="2587018925"/>
                  </a:ext>
                </a:extLst>
              </a:tr>
            </a:tbl>
          </a:graphicData>
        </a:graphic>
      </p:graphicFrame>
      <p:sp>
        <p:nvSpPr>
          <p:cNvPr id="4" name="Date Placeholder 3">
            <a:extLst>
              <a:ext uri="{FF2B5EF4-FFF2-40B4-BE49-F238E27FC236}">
                <a16:creationId xmlns:a16="http://schemas.microsoft.com/office/drawing/2014/main" id="{F73423DF-A67B-434B-A78D-6F3F6E284B87}"/>
              </a:ext>
            </a:extLst>
          </p:cNvPr>
          <p:cNvSpPr>
            <a:spLocks noGrp="1"/>
          </p:cNvSpPr>
          <p:nvPr>
            <p:ph type="dt" sz="half" idx="10"/>
          </p:nvPr>
        </p:nvSpPr>
        <p:spPr/>
        <p:txBody>
          <a:bodyPr/>
          <a:lstStyle/>
          <a:p>
            <a:pPr defTabSz="685800">
              <a:defRPr/>
            </a:pPr>
            <a:fld id="{C1A17953-8133-4D11-BCBD-2896CFD92F8D}" type="datetime8">
              <a:rPr lang="en-GB" sz="563">
                <a:solidFill>
                  <a:prstClr val="black">
                    <a:tint val="75000"/>
                  </a:prstClr>
                </a:solidFill>
              </a:rPr>
              <a:pPr defTabSz="685800">
                <a:defRPr/>
              </a:pPr>
              <a:t>19/07/2019 09:02</a:t>
            </a:fld>
            <a:endParaRPr lang="en-GB" sz="563" dirty="0">
              <a:solidFill>
                <a:prstClr val="black">
                  <a:tint val="75000"/>
                </a:prstClr>
              </a:solidFill>
            </a:endParaRPr>
          </a:p>
        </p:txBody>
      </p:sp>
      <p:sp>
        <p:nvSpPr>
          <p:cNvPr id="8" name="Rectangle 1">
            <a:extLst>
              <a:ext uri="{FF2B5EF4-FFF2-40B4-BE49-F238E27FC236}">
                <a16:creationId xmlns:a16="http://schemas.microsoft.com/office/drawing/2014/main" id="{8514E557-F5F4-4BF7-8740-4C30A25D15BC}"/>
              </a:ext>
            </a:extLst>
          </p:cNvPr>
          <p:cNvSpPr>
            <a:spLocks noGrp="1" noChangeArrowheads="1"/>
          </p:cNvSpPr>
          <p:nvPr>
            <p:ph type="title"/>
          </p:nvPr>
        </p:nvSpPr>
        <p:spPr bwMode="auto">
          <a:xfrm>
            <a:off x="114743" y="8932"/>
            <a:ext cx="41013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defTabSz="685800"/>
            <a:br>
              <a:rPr lang="en-GB" altLang="en-US" sz="1200" dirty="0">
                <a:ea typeface="Calibri" panose="020F0502020204030204" pitchFamily="34" charset="0"/>
              </a:rPr>
            </a:br>
            <a:r>
              <a:rPr lang="en-GB" altLang="en-US" sz="2000" dirty="0">
                <a:ea typeface="Calibri" panose="020F0502020204030204" pitchFamily="34" charset="0"/>
              </a:rPr>
              <a:t>Task and Finish Workstreams</a:t>
            </a:r>
            <a:endParaRPr lang="en-GB" altLang="en-US" sz="1050" b="0" dirty="0"/>
          </a:p>
          <a:p>
            <a:pPr algn="l" defTabSz="685800"/>
            <a:endParaRPr lang="en-GB" altLang="en-US" sz="1350" b="0" dirty="0"/>
          </a:p>
        </p:txBody>
      </p:sp>
    </p:spTree>
    <p:extLst>
      <p:ext uri="{BB962C8B-B14F-4D97-AF65-F5344CB8AC3E}">
        <p14:creationId xmlns:p14="http://schemas.microsoft.com/office/powerpoint/2010/main" val="3722777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1C413BE-F363-4B97-A1A2-86CDAD391496}"/>
              </a:ext>
            </a:extLst>
          </p:cNvPr>
          <p:cNvSpPr txBox="1">
            <a:spLocks/>
          </p:cNvSpPr>
          <p:nvPr/>
        </p:nvSpPr>
        <p:spPr>
          <a:xfrm>
            <a:off x="452828" y="283284"/>
            <a:ext cx="11475819" cy="87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What have we learned?</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DB8FA7D3-00C1-48AF-B00D-F9762B4BCEC0}"/>
              </a:ext>
            </a:extLst>
          </p:cNvPr>
          <p:cNvSpPr txBox="1">
            <a:spLocks/>
          </p:cNvSpPr>
          <p:nvPr/>
        </p:nvSpPr>
        <p:spPr>
          <a:xfrm>
            <a:off x="452828" y="1153964"/>
            <a:ext cx="11286344" cy="486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Education is amenable to robust empirical evaluation</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With evidence, positive change is possible</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Evidence can help free up time, space and resources for more effective work</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The work must be focussed on the day-to-day challenges of teachers, school and system leaders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Partnerships are essential – with practitioners, policy makers and the research community – we can’t work alone</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Trust, rigour, independence.</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Acceptable, accurate, accessible, appropriate.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779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737197" y="4039149"/>
            <a:ext cx="1683595" cy="373720"/>
          </a:xfrm>
          <a:prstGeom prst="rect">
            <a:avLst/>
          </a:prstGeom>
          <a:noFill/>
        </p:spPr>
        <p:txBody>
          <a:bodyPr wrap="none" lIns="65306" tIns="32653" rIns="65306" bIns="32653"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 Generation</a:t>
            </a:r>
          </a:p>
        </p:txBody>
      </p:sp>
      <p:sp>
        <p:nvSpPr>
          <p:cNvPr id="17" name="TextBox 16"/>
          <p:cNvSpPr txBox="1"/>
          <p:nvPr/>
        </p:nvSpPr>
        <p:spPr>
          <a:xfrm>
            <a:off x="7041448" y="4039149"/>
            <a:ext cx="1771760" cy="373720"/>
          </a:xfrm>
          <a:prstGeom prst="rect">
            <a:avLst/>
          </a:prstGeom>
          <a:noFill/>
        </p:spPr>
        <p:txBody>
          <a:bodyPr wrap="none" lIns="65306" tIns="32653" rIns="65306" bIns="3265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3. Mobilisation</a:t>
            </a:r>
          </a:p>
        </p:txBody>
      </p:sp>
      <p:pic>
        <p:nvPicPr>
          <p:cNvPr id="1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85024" y="3774269"/>
            <a:ext cx="1309721" cy="15145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443099" y="2013709"/>
            <a:ext cx="1528104" cy="373720"/>
          </a:xfrm>
          <a:prstGeom prst="rect">
            <a:avLst/>
          </a:prstGeom>
          <a:solidFill>
            <a:schemeClr val="bg1">
              <a:alpha val="52000"/>
            </a:schemeClr>
          </a:solidFill>
          <a:effectLst>
            <a:softEdge rad="317500"/>
          </a:effectLst>
        </p:spPr>
        <p:txBody>
          <a:bodyPr wrap="none" lIns="65306" tIns="32653" rIns="65306" bIns="3265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1. Synthesis</a:t>
            </a:r>
          </a:p>
        </p:txBody>
      </p:sp>
      <p:pic>
        <p:nvPicPr>
          <p:cNvPr id="23"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00023" y="4395897"/>
            <a:ext cx="2042566" cy="1444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26689" y="876359"/>
            <a:ext cx="1995464" cy="1103787"/>
          </a:xfrm>
          <a:prstGeom prst="rect">
            <a:avLst/>
          </a:prstGeom>
          <a:ln>
            <a:noFill/>
          </a:ln>
          <a:effectLst>
            <a:outerShdw blurRad="292100" dist="139700" dir="2700000" algn="tl" rotWithShape="0">
              <a:srgbClr val="333333">
                <a:alpha val="65000"/>
              </a:srgbClr>
            </a:outerShdw>
          </a:effectLst>
        </p:spPr>
      </p:pic>
      <p:pic>
        <p:nvPicPr>
          <p:cNvPr id="27" name="Picture 2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32413" y="3318620"/>
            <a:ext cx="1262231" cy="759508"/>
          </a:xfrm>
          <a:prstGeom prst="rect">
            <a:avLst/>
          </a:prstGeom>
        </p:spPr>
      </p:pic>
      <p:sp>
        <p:nvSpPr>
          <p:cNvPr id="29" name="Text Placeholder 1"/>
          <p:cNvSpPr>
            <a:spLocks noGrp="1"/>
          </p:cNvSpPr>
          <p:nvPr>
            <p:ph type="body" sz="quarter" idx="12"/>
          </p:nvPr>
        </p:nvSpPr>
        <p:spPr>
          <a:xfrm>
            <a:off x="452829" y="283284"/>
            <a:ext cx="9410700" cy="873372"/>
          </a:xfrm>
        </p:spPr>
        <p:txBody>
          <a:bodyPr vert="horz"/>
          <a:lstStyle/>
          <a:p>
            <a:r>
              <a:rPr lang="en-GB" sz="3600" spc="0" dirty="0">
                <a:solidFill>
                  <a:srgbClr val="F15D22"/>
                </a:solidFill>
              </a:rPr>
              <a:t>Who we work with…</a:t>
            </a:r>
          </a:p>
          <a:p>
            <a:endParaRPr lang="en-GB" sz="3600" spc="0" dirty="0">
              <a:solidFill>
                <a:srgbClr val="F15D22"/>
              </a:solidFill>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2032" y="4168910"/>
            <a:ext cx="1193700" cy="596850"/>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22655" y="955400"/>
            <a:ext cx="1457323" cy="408667"/>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1722" y="145768"/>
            <a:ext cx="1565398" cy="675078"/>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3440" y="4001056"/>
            <a:ext cx="973759" cy="381036"/>
          </a:xfrm>
          <a:prstGeom prst="rect">
            <a:avLst/>
          </a:prstGeom>
        </p:spPr>
      </p:pic>
      <p:pic>
        <p:nvPicPr>
          <p:cNvPr id="30" name="Picture 2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33855" y="3980491"/>
            <a:ext cx="655723" cy="655723"/>
          </a:xfrm>
          <a:prstGeom prst="rect">
            <a:avLst/>
          </a:prstGeom>
        </p:spPr>
      </p:pic>
      <p:pic>
        <p:nvPicPr>
          <p:cNvPr id="31" name="Picture 3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17871" y="4765760"/>
            <a:ext cx="648247" cy="648247"/>
          </a:xfrm>
          <a:prstGeom prst="rect">
            <a:avLst/>
          </a:prstGeom>
        </p:spPr>
      </p:pic>
      <p:pic>
        <p:nvPicPr>
          <p:cNvPr id="32" name="Picture 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74497" y="4699848"/>
            <a:ext cx="620688" cy="620688"/>
          </a:xfrm>
          <a:prstGeom prst="rect">
            <a:avLst/>
          </a:prstGeom>
        </p:spPr>
      </p:pic>
      <p:pic>
        <p:nvPicPr>
          <p:cNvPr id="33" name="Picture 3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7191" y="4818624"/>
            <a:ext cx="689402" cy="689402"/>
          </a:xfrm>
          <a:prstGeom prst="rect">
            <a:avLst/>
          </a:prstGeom>
        </p:spPr>
      </p:pic>
      <p:pic>
        <p:nvPicPr>
          <p:cNvPr id="34" name="Picture 3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33211" y="5565390"/>
            <a:ext cx="1234405" cy="260768"/>
          </a:xfrm>
          <a:prstGeom prst="rect">
            <a:avLst/>
          </a:prstGeom>
        </p:spPr>
      </p:pic>
      <p:pic>
        <p:nvPicPr>
          <p:cNvPr id="36" name="Picture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53518" y="3507503"/>
            <a:ext cx="1576951" cy="349126"/>
          </a:xfrm>
          <a:prstGeom prst="rect">
            <a:avLst/>
          </a:prstGeom>
        </p:spPr>
      </p:pic>
      <p:pic>
        <p:nvPicPr>
          <p:cNvPr id="37" name="Picture 3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194831" y="4644510"/>
            <a:ext cx="1085099" cy="580267"/>
          </a:xfrm>
          <a:prstGeom prst="rect">
            <a:avLst/>
          </a:prstGeom>
        </p:spPr>
      </p:pic>
      <p:sp>
        <p:nvSpPr>
          <p:cNvPr id="2" name="Slide Number Placeholder 1">
            <a:extLst>
              <a:ext uri="{FF2B5EF4-FFF2-40B4-BE49-F238E27FC236}">
                <a16:creationId xmlns:a16="http://schemas.microsoft.com/office/drawing/2014/main" id="{666E6C10-061F-4C7D-87C8-48AAD3F81A64}"/>
              </a:ext>
            </a:extLst>
          </p:cNvPr>
          <p:cNvSpPr>
            <a:spLocks noGrp="1"/>
          </p:cNvSpPr>
          <p:nvPr>
            <p:ph type="sldNum" sz="quarter" idx="4294967295"/>
          </p:nvPr>
        </p:nvSpPr>
        <p:spPr>
          <a:xfrm>
            <a:off x="11582134" y="6551602"/>
            <a:ext cx="143933" cy="230832"/>
          </a:xfrm>
          <a:prstGeom prst="rect">
            <a:avLst/>
          </a:prstGeom>
        </p:spPr>
        <p:txBody>
          <a:bodyPr/>
          <a:lstStyle/>
          <a:p>
            <a:pPr marL="25400" marR="0" lvl="0" indent="0" algn="l" defTabSz="914400" rtl="0" eaLnBrk="1" fontAlgn="auto" latinLnBrk="0" hangingPunct="1">
              <a:lnSpc>
                <a:spcPts val="910"/>
              </a:lnSpc>
              <a:spcBef>
                <a:spcPts val="0"/>
              </a:spcBef>
              <a:spcAft>
                <a:spcPts val="0"/>
              </a:spcAft>
              <a:buClrTx/>
              <a:buSzTx/>
              <a:buFontTx/>
              <a:buNone/>
              <a:tabLst/>
              <a:defRPr/>
            </a:pPr>
            <a:fld id="{81D60167-4931-47E6-BA6A-407CBD079E47}"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25400" marR="0" lvl="0" indent="0" algn="l" defTabSz="914400" rtl="0" eaLnBrk="1" fontAlgn="auto" latinLnBrk="0" hangingPunct="1">
                <a:lnSpc>
                  <a:spcPts val="910"/>
                </a:lnSpc>
                <a:spcBef>
                  <a:spcPts val="0"/>
                </a:spcBef>
                <a:spcAft>
                  <a:spcPts val="0"/>
                </a:spcAft>
                <a:buClrTx/>
                <a:buSzTx/>
                <a:buFontTx/>
                <a:buNone/>
                <a:tabLst/>
                <a:defRPr/>
              </a:pPr>
              <a:t>51</a:t>
            </a:fld>
            <a:endParaRPr kumimoji="0" lang="en-GB"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3DB146D-5242-4EF0-A0E8-B8CD690B06F8}"/>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8813402" y="5454916"/>
            <a:ext cx="3224421" cy="532829"/>
          </a:xfrm>
          <a:prstGeom prst="rect">
            <a:avLst/>
          </a:prstGeom>
        </p:spPr>
      </p:pic>
      <p:pic>
        <p:nvPicPr>
          <p:cNvPr id="8" name="Picture 7">
            <a:extLst>
              <a:ext uri="{FF2B5EF4-FFF2-40B4-BE49-F238E27FC236}">
                <a16:creationId xmlns:a16="http://schemas.microsoft.com/office/drawing/2014/main" id="{1F4175FD-C756-4F53-B3B9-F5D986CC10F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98978" y="5010192"/>
            <a:ext cx="1400559" cy="829783"/>
          </a:xfrm>
          <a:prstGeom prst="rect">
            <a:avLst/>
          </a:prstGeom>
        </p:spPr>
      </p:pic>
      <p:pic>
        <p:nvPicPr>
          <p:cNvPr id="11" name="Picture 10">
            <a:extLst>
              <a:ext uri="{FF2B5EF4-FFF2-40B4-BE49-F238E27FC236}">
                <a16:creationId xmlns:a16="http://schemas.microsoft.com/office/drawing/2014/main" id="{C6D841C9-D6D9-41C2-B06E-0D838B430C9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270492" y="1370364"/>
            <a:ext cx="1824262" cy="1091740"/>
          </a:xfrm>
          <a:prstGeom prst="rect">
            <a:avLst/>
          </a:prstGeom>
        </p:spPr>
      </p:pic>
      <p:pic>
        <p:nvPicPr>
          <p:cNvPr id="20" name="Picture 19">
            <a:extLst>
              <a:ext uri="{FF2B5EF4-FFF2-40B4-BE49-F238E27FC236}">
                <a16:creationId xmlns:a16="http://schemas.microsoft.com/office/drawing/2014/main" id="{6433907F-6C63-4F2D-A4A6-6C73C277D8C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565672" y="1460620"/>
            <a:ext cx="2503710" cy="1001484"/>
          </a:xfrm>
          <a:prstGeom prst="rect">
            <a:avLst/>
          </a:prstGeom>
        </p:spPr>
      </p:pic>
      <p:pic>
        <p:nvPicPr>
          <p:cNvPr id="38" name="Picture 37" descr="A close up of a sign&#10;&#10;Description automatically generated">
            <a:extLst>
              <a:ext uri="{FF2B5EF4-FFF2-40B4-BE49-F238E27FC236}">
                <a16:creationId xmlns:a16="http://schemas.microsoft.com/office/drawing/2014/main" id="{1B1F7867-6C7B-4189-9073-25BD4C703F44}"/>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5203798" y="2274032"/>
            <a:ext cx="2029379" cy="1947230"/>
          </a:xfrm>
          <a:prstGeom prst="rect">
            <a:avLst/>
          </a:prstGeom>
        </p:spPr>
      </p:pic>
    </p:spTree>
    <p:extLst>
      <p:ext uri="{BB962C8B-B14F-4D97-AF65-F5344CB8AC3E}">
        <p14:creationId xmlns:p14="http://schemas.microsoft.com/office/powerpoint/2010/main" val="2741218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316"/>
          <p:cNvSpPr txBox="1">
            <a:spLocks/>
          </p:cNvSpPr>
          <p:nvPr/>
        </p:nvSpPr>
        <p:spPr bwMode="auto">
          <a:xfrm>
            <a:off x="8256240" y="1574931"/>
            <a:ext cx="3672408" cy="4119712"/>
          </a:xfrm>
          <a:prstGeom prst="rect">
            <a:avLst/>
          </a:prstGeom>
          <a:solidFill>
            <a:schemeClr val="bg1"/>
          </a:solidFill>
          <a:ln w="15875">
            <a:solidFill>
              <a:srgbClr val="F15D22"/>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There are 272 secondary schools in England – 8% of all </a:t>
            </a:r>
            <a:r>
              <a:rPr kumimoji="0" lang="en-GB" sz="20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secondaries</a:t>
            </a: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 where disadvantaged pupils at GCSE perform above the national Attainment 8 score for all 16 year-olds.</a:t>
            </a:r>
          </a:p>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Of these 272, 108 (40%) are schools with an above average proportion of disadvantaged pupils</a:t>
            </a:r>
          </a:p>
        </p:txBody>
      </p:sp>
      <p:sp>
        <p:nvSpPr>
          <p:cNvPr id="9" name="Text Placeholder 1"/>
          <p:cNvSpPr>
            <a:spLocks noGrp="1"/>
          </p:cNvSpPr>
          <p:nvPr>
            <p:ph type="body" sz="quarter" idx="12"/>
          </p:nvPr>
        </p:nvSpPr>
        <p:spPr>
          <a:xfrm>
            <a:off x="452828" y="283284"/>
            <a:ext cx="11739171" cy="873372"/>
          </a:xfrm>
        </p:spPr>
        <p:txBody>
          <a:bodyPr/>
          <a:lstStyle/>
          <a:p>
            <a:pPr lvl="0">
              <a:lnSpc>
                <a:spcPct val="100000"/>
              </a:lnSpc>
              <a:spcBef>
                <a:spcPts val="0"/>
              </a:spcBef>
              <a:defRPr/>
            </a:pPr>
            <a:r>
              <a:rPr lang="en-GB" sz="3600" spc="0" dirty="0">
                <a:solidFill>
                  <a:srgbClr val="F15D22"/>
                </a:solidFill>
              </a:rPr>
              <a:t>Context: local gaps - different decisions lead to different outcomes </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180" y="1599425"/>
            <a:ext cx="5112568" cy="4248472"/>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39916" y="3183601"/>
            <a:ext cx="1728192" cy="2664296"/>
          </a:xfrm>
          <a:prstGeom prst="rect">
            <a:avLst/>
          </a:prstGeom>
        </p:spPr>
      </p:pic>
    </p:spTree>
    <p:extLst>
      <p:ext uri="{BB962C8B-B14F-4D97-AF65-F5344CB8AC3E}">
        <p14:creationId xmlns:p14="http://schemas.microsoft.com/office/powerpoint/2010/main" val="2216411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316"/>
          <p:cNvSpPr txBox="1">
            <a:spLocks/>
          </p:cNvSpPr>
          <p:nvPr/>
        </p:nvSpPr>
        <p:spPr bwMode="auto">
          <a:xfrm>
            <a:off x="8400256" y="80967"/>
            <a:ext cx="3672408" cy="1278005"/>
          </a:xfrm>
          <a:prstGeom prst="rect">
            <a:avLst/>
          </a:prstGeom>
          <a:solidFill>
            <a:schemeClr val="bg1"/>
          </a:solidFill>
          <a:ln w="15875">
            <a:solidFill>
              <a:srgbClr val="F15D22"/>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FSM: 20.2%</a:t>
            </a: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EAL: 3.4%</a:t>
            </a: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IDACI: 11.9%</a:t>
            </a:r>
          </a:p>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Text Placeholder 1"/>
          <p:cNvSpPr>
            <a:spLocks noGrp="1"/>
          </p:cNvSpPr>
          <p:nvPr>
            <p:ph type="body" sz="quarter" idx="12"/>
          </p:nvPr>
        </p:nvSpPr>
        <p:spPr>
          <a:xfrm>
            <a:off x="452828" y="283284"/>
            <a:ext cx="11739171" cy="873372"/>
          </a:xfrm>
        </p:spPr>
        <p:txBody>
          <a:bodyPr/>
          <a:lstStyle/>
          <a:p>
            <a:pPr lvl="0">
              <a:lnSpc>
                <a:spcPct val="100000"/>
              </a:lnSpc>
              <a:spcBef>
                <a:spcPts val="0"/>
              </a:spcBef>
              <a:defRPr/>
            </a:pPr>
            <a:r>
              <a:rPr lang="en-GB" sz="3600" spc="0" dirty="0">
                <a:solidFill>
                  <a:srgbClr val="F15D22"/>
                </a:solidFill>
              </a:rPr>
              <a:t>Kent: example 1</a:t>
            </a:r>
          </a:p>
        </p:txBody>
      </p:sp>
      <p:pic>
        <p:nvPicPr>
          <p:cNvPr id="4" name="Picture 3">
            <a:extLst>
              <a:ext uri="{FF2B5EF4-FFF2-40B4-BE49-F238E27FC236}">
                <a16:creationId xmlns:a16="http://schemas.microsoft.com/office/drawing/2014/main" id="{C6101891-5A6F-44BB-ADDD-4C475D9401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828" y="1358973"/>
            <a:ext cx="11286344" cy="4302276"/>
          </a:xfrm>
          <a:prstGeom prst="rect">
            <a:avLst/>
          </a:prstGeom>
        </p:spPr>
      </p:pic>
    </p:spTree>
    <p:extLst>
      <p:ext uri="{BB962C8B-B14F-4D97-AF65-F5344CB8AC3E}">
        <p14:creationId xmlns:p14="http://schemas.microsoft.com/office/powerpoint/2010/main" val="4258496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316"/>
          <p:cNvSpPr txBox="1">
            <a:spLocks/>
          </p:cNvSpPr>
          <p:nvPr/>
        </p:nvSpPr>
        <p:spPr bwMode="auto">
          <a:xfrm>
            <a:off x="8328248" y="124027"/>
            <a:ext cx="3672408" cy="1151789"/>
          </a:xfrm>
          <a:prstGeom prst="rect">
            <a:avLst/>
          </a:prstGeom>
          <a:solidFill>
            <a:schemeClr val="bg1"/>
          </a:solidFill>
          <a:ln w="15875">
            <a:solidFill>
              <a:srgbClr val="F15D22"/>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FSM: 33.8%</a:t>
            </a: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EAL: 7.3%</a:t>
            </a: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IDACI: 17.3%</a:t>
            </a:r>
          </a:p>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Text Placeholder 1"/>
          <p:cNvSpPr>
            <a:spLocks noGrp="1"/>
          </p:cNvSpPr>
          <p:nvPr>
            <p:ph type="body" sz="quarter" idx="12"/>
          </p:nvPr>
        </p:nvSpPr>
        <p:spPr>
          <a:xfrm>
            <a:off x="452828" y="283284"/>
            <a:ext cx="11739171" cy="873372"/>
          </a:xfrm>
        </p:spPr>
        <p:txBody>
          <a:bodyPr/>
          <a:lstStyle/>
          <a:p>
            <a:pPr lvl="0">
              <a:lnSpc>
                <a:spcPct val="100000"/>
              </a:lnSpc>
              <a:spcBef>
                <a:spcPts val="0"/>
              </a:spcBef>
              <a:defRPr/>
            </a:pPr>
            <a:r>
              <a:rPr lang="en-GB" sz="3600" spc="0" dirty="0">
                <a:solidFill>
                  <a:srgbClr val="F15D22"/>
                </a:solidFill>
              </a:rPr>
              <a:t>Kent: example 2</a:t>
            </a:r>
          </a:p>
        </p:txBody>
      </p:sp>
      <p:pic>
        <p:nvPicPr>
          <p:cNvPr id="2" name="Picture 1">
            <a:extLst>
              <a:ext uri="{FF2B5EF4-FFF2-40B4-BE49-F238E27FC236}">
                <a16:creationId xmlns:a16="http://schemas.microsoft.com/office/drawing/2014/main" id="{0D36D9E0-9E44-4891-B584-E65DE1016C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1384" y="1394977"/>
            <a:ext cx="10893708" cy="4553927"/>
          </a:xfrm>
          <a:prstGeom prst="rect">
            <a:avLst/>
          </a:prstGeom>
        </p:spPr>
      </p:pic>
    </p:spTree>
    <p:extLst>
      <p:ext uri="{BB962C8B-B14F-4D97-AF65-F5344CB8AC3E}">
        <p14:creationId xmlns:p14="http://schemas.microsoft.com/office/powerpoint/2010/main" val="137666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3316"/>
          <p:cNvSpPr txBox="1">
            <a:spLocks/>
          </p:cNvSpPr>
          <p:nvPr/>
        </p:nvSpPr>
        <p:spPr bwMode="auto">
          <a:xfrm>
            <a:off x="8400256" y="116632"/>
            <a:ext cx="3672408" cy="1350013"/>
          </a:xfrm>
          <a:prstGeom prst="rect">
            <a:avLst/>
          </a:prstGeom>
          <a:solidFill>
            <a:schemeClr val="bg1"/>
          </a:solidFill>
          <a:ln w="15875">
            <a:solidFill>
              <a:srgbClr val="F15D22"/>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FSM: 23.8%</a:t>
            </a: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EAL: 8.1%</a:t>
            </a: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r>
              <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IDACI: 21.8%</a:t>
            </a:r>
          </a:p>
          <a:p>
            <a:pPr marL="342900" marR="0" lvl="0" indent="-342900" algn="l" defTabSz="914400" rtl="0" eaLnBrk="0" fontAlgn="base" latinLnBrk="0" hangingPunct="0">
              <a:lnSpc>
                <a:spcPct val="100000"/>
              </a:lnSpc>
              <a:spcBef>
                <a:spcPts val="400"/>
              </a:spcBef>
              <a:spcAft>
                <a:spcPct val="0"/>
              </a:spcAft>
              <a:buClr>
                <a:srgbClr val="3A3A3A"/>
              </a:buClr>
              <a:buSzTx/>
              <a:buFont typeface="Arial" charset="0"/>
              <a:buChar char="•"/>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ts val="400"/>
              </a:spcBef>
              <a:spcAft>
                <a:spcPct val="0"/>
              </a:spcAft>
              <a:buClr>
                <a:srgbClr val="3A3A3A"/>
              </a:buClr>
              <a:buSzTx/>
              <a:buFont typeface="Arial" charset="0"/>
              <a:buNone/>
              <a:tabLst/>
              <a:defRPr sz="1800"/>
            </a:pPr>
            <a:endParaRPr kumimoji="0" lang="en-GB"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Text Placeholder 1"/>
          <p:cNvSpPr>
            <a:spLocks noGrp="1"/>
          </p:cNvSpPr>
          <p:nvPr>
            <p:ph type="body" sz="quarter" idx="12"/>
          </p:nvPr>
        </p:nvSpPr>
        <p:spPr>
          <a:xfrm>
            <a:off x="452828" y="283284"/>
            <a:ext cx="11739171" cy="873372"/>
          </a:xfrm>
        </p:spPr>
        <p:txBody>
          <a:bodyPr/>
          <a:lstStyle/>
          <a:p>
            <a:pPr lvl="0">
              <a:lnSpc>
                <a:spcPct val="100000"/>
              </a:lnSpc>
              <a:spcBef>
                <a:spcPts val="0"/>
              </a:spcBef>
              <a:defRPr/>
            </a:pPr>
            <a:r>
              <a:rPr lang="en-GB" sz="3600" spc="0" dirty="0">
                <a:solidFill>
                  <a:srgbClr val="F15D22"/>
                </a:solidFill>
              </a:rPr>
              <a:t>Kent: example 3</a:t>
            </a:r>
          </a:p>
        </p:txBody>
      </p:sp>
      <p:pic>
        <p:nvPicPr>
          <p:cNvPr id="2" name="Picture 1">
            <a:extLst>
              <a:ext uri="{FF2B5EF4-FFF2-40B4-BE49-F238E27FC236}">
                <a16:creationId xmlns:a16="http://schemas.microsoft.com/office/drawing/2014/main" id="{D26AC3BA-B665-4095-A0DB-E02BB3AA92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5387" y="1602896"/>
            <a:ext cx="11300492" cy="4409948"/>
          </a:xfrm>
          <a:prstGeom prst="rect">
            <a:avLst/>
          </a:prstGeom>
        </p:spPr>
      </p:pic>
    </p:spTree>
    <p:extLst>
      <p:ext uri="{BB962C8B-B14F-4D97-AF65-F5344CB8AC3E}">
        <p14:creationId xmlns:p14="http://schemas.microsoft.com/office/powerpoint/2010/main" val="997608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02DE4E-CC3E-4A0F-887A-60B13EADF2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95800" y="836712"/>
            <a:ext cx="7128792" cy="5040560"/>
          </a:xfrm>
          <a:prstGeom prst="rect">
            <a:avLst/>
          </a:prstGeom>
          <a:ln>
            <a:noFill/>
          </a:ln>
          <a:effectLst>
            <a:outerShdw blurRad="292100" dist="139700" dir="2700000" algn="tl" rotWithShape="0">
              <a:srgbClr val="333333">
                <a:alpha val="65000"/>
              </a:srgbClr>
            </a:outerShdw>
          </a:effectLst>
        </p:spPr>
      </p:pic>
      <p:sp>
        <p:nvSpPr>
          <p:cNvPr id="4" name="Text Placeholder 1">
            <a:extLst>
              <a:ext uri="{FF2B5EF4-FFF2-40B4-BE49-F238E27FC236}">
                <a16:creationId xmlns:a16="http://schemas.microsoft.com/office/drawing/2014/main" id="{2A47317C-B680-4806-9AF8-2F98FDFC5206}"/>
              </a:ext>
            </a:extLst>
          </p:cNvPr>
          <p:cNvSpPr>
            <a:spLocks noGrp="1"/>
          </p:cNvSpPr>
          <p:nvPr>
            <p:ph type="body" sz="quarter" idx="12"/>
          </p:nvPr>
        </p:nvSpPr>
        <p:spPr>
          <a:xfrm>
            <a:off x="452828" y="283284"/>
            <a:ext cx="11739171" cy="873372"/>
          </a:xfrm>
        </p:spPr>
        <p:txBody>
          <a:bodyPr/>
          <a:lstStyle/>
          <a:p>
            <a:pPr lvl="0">
              <a:lnSpc>
                <a:spcPct val="100000"/>
              </a:lnSpc>
              <a:spcBef>
                <a:spcPts val="0"/>
              </a:spcBef>
              <a:defRPr/>
            </a:pPr>
            <a:r>
              <a:rPr lang="en-GB" sz="3600" spc="0" dirty="0">
                <a:solidFill>
                  <a:srgbClr val="F15D22"/>
                </a:solidFill>
              </a:rPr>
              <a:t>A possible response</a:t>
            </a:r>
          </a:p>
        </p:txBody>
      </p:sp>
    </p:spTree>
    <p:extLst>
      <p:ext uri="{BB962C8B-B14F-4D97-AF65-F5344CB8AC3E}">
        <p14:creationId xmlns:p14="http://schemas.microsoft.com/office/powerpoint/2010/main" val="2254928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1C413BE-F363-4B97-A1A2-86CDAD391496}"/>
              </a:ext>
            </a:extLst>
          </p:cNvPr>
          <p:cNvSpPr txBox="1">
            <a:spLocks/>
          </p:cNvSpPr>
          <p:nvPr/>
        </p:nvSpPr>
        <p:spPr>
          <a:xfrm>
            <a:off x="452828" y="283284"/>
            <a:ext cx="11475819" cy="87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Aims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DB8FA7D3-00C1-48AF-B00D-F9762B4BCEC0}"/>
              </a:ext>
            </a:extLst>
          </p:cNvPr>
          <p:cNvSpPr txBox="1">
            <a:spLocks/>
          </p:cNvSpPr>
          <p:nvPr/>
        </p:nvSpPr>
        <p:spPr>
          <a:xfrm>
            <a:off x="452828" y="1153964"/>
            <a:ext cx="11286344" cy="486829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raise educational standards in Kent</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support schools to use evidence based approaches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close gaps and target particular issues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encourage a collaborative Kent wide education system</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bring funding into the Kent system </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a:ea typeface="+mn-ea"/>
                <a:cs typeface="Arial"/>
              </a:rPr>
              <a:t>Using the expertise of the EEF, this project will explore and identify key issues faced by Kent schools then offer targeted part-funded projects that aim to respond to these issues.    </a:t>
            </a: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1636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1C413BE-F363-4B97-A1A2-86CDAD391496}"/>
              </a:ext>
            </a:extLst>
          </p:cNvPr>
          <p:cNvSpPr txBox="1">
            <a:spLocks/>
          </p:cNvSpPr>
          <p:nvPr/>
        </p:nvSpPr>
        <p:spPr>
          <a:xfrm>
            <a:off x="452828" y="283284"/>
            <a:ext cx="11475819" cy="87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Project stages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DB8FA7D3-00C1-48AF-B00D-F9762B4BCEC0}"/>
              </a:ext>
            </a:extLst>
          </p:cNvPr>
          <p:cNvSpPr txBox="1">
            <a:spLocks/>
          </p:cNvSpPr>
          <p:nvPr/>
        </p:nvSpPr>
        <p:spPr>
          <a:xfrm>
            <a:off x="452828" y="1153964"/>
            <a:ext cx="11286344" cy="486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Consultation with schools and stake holders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Identification of key issues and projects that might address them</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EEF project offer made to Kent schools </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Schools apply to participate</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Projects take place in schools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Project impact is evaluated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2754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E2DF926C-B93B-4BBA-956C-0883F65616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728" y="1366"/>
            <a:ext cx="13850174" cy="6856634"/>
          </a:xfrm>
          <a:prstGeom prst="rect">
            <a:avLst/>
          </a:prstGeom>
        </p:spPr>
      </p:pic>
    </p:spTree>
    <p:extLst>
      <p:ext uri="{BB962C8B-B14F-4D97-AF65-F5344CB8AC3E}">
        <p14:creationId xmlns:p14="http://schemas.microsoft.com/office/powerpoint/2010/main" val="3170438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E060-8576-48B7-9C97-6645910E514A}"/>
              </a:ext>
            </a:extLst>
          </p:cNvPr>
          <p:cNvSpPr>
            <a:spLocks noGrp="1"/>
          </p:cNvSpPr>
          <p:nvPr>
            <p:ph type="title"/>
          </p:nvPr>
        </p:nvSpPr>
        <p:spPr>
          <a:xfrm>
            <a:off x="1986844" y="136523"/>
            <a:ext cx="8229600" cy="1093966"/>
          </a:xfrm>
        </p:spPr>
        <p:txBody>
          <a:bodyPr>
            <a:normAutofit/>
          </a:bodyPr>
          <a:lstStyle/>
          <a:p>
            <a:pPr>
              <a:spcAft>
                <a:spcPts val="450"/>
              </a:spcAft>
            </a:pPr>
            <a:r>
              <a:rPr lang="en-GB" sz="2000" dirty="0">
                <a:latin typeface="Calibri" panose="020F0502020204030204" pitchFamily="34" charset="0"/>
                <a:ea typeface="Times New Roman" panose="02020603050405020304" pitchFamily="18" charset="0"/>
                <a:cs typeface="Times New Roman" panose="02020603050405020304" pitchFamily="18" charset="0"/>
              </a:rPr>
              <a:t>B - Inclusive Practice and the Outcomes, Progress and Attainment of Children and Young People</a:t>
            </a:r>
            <a:br>
              <a:rPr lang="en-GB" sz="2000" dirty="0">
                <a:ea typeface="Times New Roman" panose="02020603050405020304" pitchFamily="18" charset="0"/>
                <a:cs typeface="Times New Roman" panose="02020603050405020304" pitchFamily="18" charset="0"/>
              </a:rPr>
            </a:br>
            <a:endParaRPr lang="en-GB" sz="2000" dirty="0"/>
          </a:p>
        </p:txBody>
      </p:sp>
      <p:sp>
        <p:nvSpPr>
          <p:cNvPr id="3" name="Content Placeholder 2">
            <a:extLst>
              <a:ext uri="{FF2B5EF4-FFF2-40B4-BE49-F238E27FC236}">
                <a16:creationId xmlns:a16="http://schemas.microsoft.com/office/drawing/2014/main" id="{A7DA18EA-B68A-4CB4-8517-DD8D0BB7CCBB}"/>
              </a:ext>
            </a:extLst>
          </p:cNvPr>
          <p:cNvSpPr>
            <a:spLocks noGrp="1"/>
          </p:cNvSpPr>
          <p:nvPr>
            <p:ph idx="1"/>
          </p:nvPr>
        </p:nvSpPr>
        <p:spPr>
          <a:xfrm>
            <a:off x="609599" y="826911"/>
            <a:ext cx="11405191" cy="5359400"/>
          </a:xfrm>
        </p:spPr>
        <p:txBody>
          <a:bodyPr/>
          <a:lstStyle/>
          <a:p>
            <a:pPr marL="0" indent="0">
              <a:buNone/>
            </a:pPr>
            <a:r>
              <a:rPr lang="en-GB" sz="1600" b="1" dirty="0">
                <a:latin typeface="Calibri" panose="020F0502020204030204" pitchFamily="34" charset="0"/>
                <a:ea typeface="Times New Roman" panose="02020603050405020304" pitchFamily="18" charset="0"/>
              </a:rPr>
              <a:t>Senior responsible officer:  Keith Abbott – Director of Education, Planning and Access</a:t>
            </a:r>
          </a:p>
          <a:p>
            <a:endParaRPr lang="en-GB" sz="1600" b="1" dirty="0">
              <a:latin typeface="Calibri" panose="020F0502020204030204" pitchFamily="34" charset="0"/>
            </a:endParaRPr>
          </a:p>
          <a:p>
            <a:pPr marL="0" indent="0">
              <a:buNone/>
            </a:pPr>
            <a:r>
              <a:rPr lang="en-GB" sz="1600" b="1" dirty="0">
                <a:latin typeface="Calibri" panose="020F0502020204030204" pitchFamily="34" charset="0"/>
              </a:rPr>
              <a:t>3 - Area of Weakness:</a:t>
            </a:r>
            <a:endParaRPr lang="en-GB" sz="1600" dirty="0"/>
          </a:p>
          <a:p>
            <a:pPr marL="0" indent="0">
              <a:buNone/>
            </a:pPr>
            <a:r>
              <a:rPr lang="en-GB" sz="1600" dirty="0">
                <a:latin typeface="Calibri" panose="020F0502020204030204" pitchFamily="34" charset="0"/>
              </a:rPr>
              <a:t>The variable quality of provision and commitment to inclusion in schools, and the lack of willingness of some schools to accommodate children and young people with SEND. </a:t>
            </a:r>
            <a:endParaRPr lang="en-GB" sz="1600" dirty="0"/>
          </a:p>
          <a:p>
            <a:pPr marL="0" indent="0">
              <a:spcAft>
                <a:spcPts val="0"/>
              </a:spcAft>
              <a:buNone/>
            </a:pPr>
            <a:r>
              <a:rPr lang="en-GB" sz="1600" b="1" dirty="0">
                <a:latin typeface="Calibri" panose="020F0502020204030204" pitchFamily="34" charset="0"/>
                <a:ea typeface="Times New Roman" panose="02020603050405020304" pitchFamily="18" charset="0"/>
                <a:cs typeface="Times New Roman" panose="02020603050405020304" pitchFamily="18" charset="0"/>
              </a:rPr>
              <a:t>Outcome:</a:t>
            </a:r>
            <a:endParaRPr lang="en-GB" sz="1600" dirty="0">
              <a:ea typeface="Times New Roman" panose="02020603050405020304" pitchFamily="18" charset="0"/>
              <a:cs typeface="Times New Roman" panose="02020603050405020304" pitchFamily="18" charset="0"/>
            </a:endParaRPr>
          </a:p>
          <a:p>
            <a:pPr marL="0" indent="0">
              <a:spcAft>
                <a:spcPts val="0"/>
              </a:spcAft>
              <a:buNone/>
            </a:pPr>
            <a:r>
              <a:rPr lang="en-GB" sz="1600" dirty="0">
                <a:latin typeface="Calibri" panose="020F0502020204030204" pitchFamily="34" charset="0"/>
                <a:ea typeface="Times New Roman" panose="02020603050405020304" pitchFamily="18" charset="0"/>
                <a:cs typeface="Times New Roman" panose="02020603050405020304" pitchFamily="18" charset="0"/>
              </a:rPr>
              <a:t>Improved inclusion and quality of SEND provision in schools.</a:t>
            </a:r>
          </a:p>
          <a:p>
            <a:pPr>
              <a:spcAft>
                <a:spcPts val="0"/>
              </a:spcAft>
            </a:pP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1600" b="1" dirty="0">
                <a:latin typeface="Calibri" panose="020F0502020204030204" pitchFamily="34" charset="0"/>
              </a:rPr>
              <a:t>4 - Area of Weakness:</a:t>
            </a:r>
            <a:endParaRPr lang="en-GB" sz="1600" dirty="0"/>
          </a:p>
          <a:p>
            <a:pPr marL="0" indent="0">
              <a:buNone/>
            </a:pPr>
            <a:r>
              <a:rPr lang="en-GB" sz="1600" dirty="0">
                <a:latin typeface="Calibri" panose="020F0502020204030204" pitchFamily="34" charset="0"/>
              </a:rPr>
              <a:t>The poor standards achieved, and progress made, by children and young people with SEND. </a:t>
            </a:r>
            <a:endParaRPr lang="en-GB" sz="1600" dirty="0"/>
          </a:p>
          <a:p>
            <a:pPr marL="0" indent="0">
              <a:buNone/>
            </a:pPr>
            <a:r>
              <a:rPr lang="en-GB" sz="1600" b="1" dirty="0">
                <a:latin typeface="Calibri" panose="020F0502020204030204" pitchFamily="34" charset="0"/>
              </a:rPr>
              <a:t>Outcome: </a:t>
            </a:r>
            <a:endParaRPr lang="en-GB" sz="1600" dirty="0"/>
          </a:p>
          <a:p>
            <a:pPr marL="0" indent="0">
              <a:buNone/>
            </a:pPr>
            <a:r>
              <a:rPr lang="en-GB" sz="1600" dirty="0">
                <a:latin typeface="Calibri" panose="020F0502020204030204" pitchFamily="34" charset="0"/>
              </a:rPr>
              <a:t>Improved attainment and progress made, by children and young people with SEND.  </a:t>
            </a:r>
            <a:endParaRPr lang="en-GB" sz="1600" dirty="0"/>
          </a:p>
          <a:p>
            <a:pPr marL="0" indent="0">
              <a:spcAft>
                <a:spcPts val="0"/>
              </a:spcAft>
              <a:buNone/>
            </a:pPr>
            <a:endParaRPr lang="en-GB" sz="1600" dirty="0">
              <a:ea typeface="Times New Roman" panose="02020603050405020304" pitchFamily="18" charset="0"/>
              <a:cs typeface="Times New Roman" panose="02020603050405020304" pitchFamily="18" charset="0"/>
            </a:endParaRPr>
          </a:p>
          <a:p>
            <a:pPr marL="0" indent="0">
              <a:buNone/>
            </a:pPr>
            <a:r>
              <a:rPr lang="en-GB" sz="1600" b="1" dirty="0">
                <a:latin typeface="Calibri" panose="020F0502020204030204" pitchFamily="34" charset="0"/>
              </a:rPr>
              <a:t>5 - Area of Weakness:</a:t>
            </a:r>
            <a:endParaRPr lang="en-GB" sz="1600" dirty="0"/>
          </a:p>
          <a:p>
            <a:pPr marL="0" indent="0">
              <a:buNone/>
            </a:pPr>
            <a:r>
              <a:rPr lang="en-GB" sz="1600" dirty="0">
                <a:latin typeface="Calibri" panose="020F0502020204030204" pitchFamily="34" charset="0"/>
                <a:ea typeface="Calibri" panose="020F0502020204030204" pitchFamily="34" charset="0"/>
              </a:rPr>
              <a:t>The lack of effective systems to track and improve outcomes for those children and young people whose progress to date has been limited by weaknesses in provision.</a:t>
            </a:r>
            <a:r>
              <a:rPr lang="en-GB" sz="1600" b="1" dirty="0">
                <a:latin typeface="Calibri" panose="020F0502020204030204" pitchFamily="34" charset="0"/>
              </a:rPr>
              <a:t> </a:t>
            </a:r>
            <a:endParaRPr lang="en-GB" sz="1600" dirty="0"/>
          </a:p>
          <a:p>
            <a:pPr marL="0" indent="0">
              <a:buNone/>
            </a:pPr>
            <a:r>
              <a:rPr lang="en-GB" sz="1600" b="1" dirty="0">
                <a:latin typeface="Calibri" panose="020F0502020204030204" pitchFamily="34" charset="0"/>
              </a:rPr>
              <a:t>Outcome: </a:t>
            </a:r>
            <a:endParaRPr lang="en-GB" sz="1600" dirty="0"/>
          </a:p>
          <a:p>
            <a:pPr marL="0" indent="0">
              <a:buNone/>
            </a:pPr>
            <a:r>
              <a:rPr lang="en-GB" sz="1600" dirty="0">
                <a:latin typeface="Calibri" panose="020F0502020204030204" pitchFamily="34" charset="0"/>
              </a:rPr>
              <a:t>Systems are effective in tracking and improving outcomes for children and young people with SEND</a:t>
            </a:r>
            <a:r>
              <a:rPr lang="en-GB" sz="1400" dirty="0">
                <a:latin typeface="Calibri" panose="020F0502020204030204" pitchFamily="34" charset="0"/>
              </a:rPr>
              <a:t>.  </a:t>
            </a:r>
            <a:endParaRPr lang="en-GB" sz="1400" dirty="0"/>
          </a:p>
          <a:p>
            <a:endParaRPr lang="en-GB" sz="1400" dirty="0"/>
          </a:p>
        </p:txBody>
      </p:sp>
      <p:sp>
        <p:nvSpPr>
          <p:cNvPr id="4" name="Date Placeholder 3">
            <a:extLst>
              <a:ext uri="{FF2B5EF4-FFF2-40B4-BE49-F238E27FC236}">
                <a16:creationId xmlns:a16="http://schemas.microsoft.com/office/drawing/2014/main" id="{72A39B4E-FC78-4404-A3AB-C565A85D176C}"/>
              </a:ext>
            </a:extLst>
          </p:cNvPr>
          <p:cNvSpPr>
            <a:spLocks noGrp="1"/>
          </p:cNvSpPr>
          <p:nvPr>
            <p:ph type="dt" sz="half" idx="10"/>
          </p:nvPr>
        </p:nvSpPr>
        <p:spPr/>
        <p:txBody>
          <a:bodyPr/>
          <a:lstStyle/>
          <a:p>
            <a:pPr>
              <a:defRPr/>
            </a:pPr>
            <a:fld id="{C1A17953-8133-4D11-BCBD-2896CFD92F8D}" type="datetime8">
              <a:rPr lang="en-GB">
                <a:solidFill>
                  <a:prstClr val="black">
                    <a:tint val="75000"/>
                  </a:prstClr>
                </a:solidFill>
              </a:rPr>
              <a:pPr>
                <a:defRPr/>
              </a:pPr>
              <a:t>19/07/2019 09:02</a:t>
            </a:fld>
            <a:endParaRPr lang="en-GB" dirty="0">
              <a:solidFill>
                <a:prstClr val="black">
                  <a:tint val="75000"/>
                </a:prstClr>
              </a:solidFill>
            </a:endParaRPr>
          </a:p>
        </p:txBody>
      </p:sp>
    </p:spTree>
    <p:extLst>
      <p:ext uri="{BB962C8B-B14F-4D97-AF65-F5344CB8AC3E}">
        <p14:creationId xmlns:p14="http://schemas.microsoft.com/office/powerpoint/2010/main" val="443672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B0C28B-FC2C-41DD-8915-9AF6A50EB58B}"/>
              </a:ext>
            </a:extLst>
          </p:cNvPr>
          <p:cNvSpPr/>
          <p:nvPr/>
        </p:nvSpPr>
        <p:spPr>
          <a:xfrm>
            <a:off x="452826" y="98618"/>
            <a:ext cx="4995102" cy="1170142"/>
          </a:xfrm>
          <a:prstGeom prst="rect">
            <a:avLst/>
          </a:prstGeom>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Accelerated Reader</a:t>
            </a:r>
          </a:p>
        </p:txBody>
      </p:sp>
      <p:pic>
        <p:nvPicPr>
          <p:cNvPr id="4" name="Picture 3">
            <a:extLst>
              <a:ext uri="{FF2B5EF4-FFF2-40B4-BE49-F238E27FC236}">
                <a16:creationId xmlns:a16="http://schemas.microsoft.com/office/drawing/2014/main" id="{9008F833-A743-4295-BD3E-AADD3489E6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2128" y="1857383"/>
            <a:ext cx="5699710" cy="3528392"/>
          </a:xfrm>
          <a:prstGeom prst="rect">
            <a:avLst/>
          </a:prstGeom>
        </p:spPr>
      </p:pic>
      <p:pic>
        <p:nvPicPr>
          <p:cNvPr id="8" name="Picture 7">
            <a:extLst>
              <a:ext uri="{FF2B5EF4-FFF2-40B4-BE49-F238E27FC236}">
                <a16:creationId xmlns:a16="http://schemas.microsoft.com/office/drawing/2014/main" id="{0A74E170-D65F-4C44-AD0A-C7687DDFAC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51984" y="764704"/>
            <a:ext cx="6048672" cy="4762410"/>
          </a:xfrm>
          <a:prstGeom prst="rect">
            <a:avLst/>
          </a:prstGeom>
        </p:spPr>
      </p:pic>
    </p:spTree>
    <p:extLst>
      <p:ext uri="{BB962C8B-B14F-4D97-AF65-F5344CB8AC3E}">
        <p14:creationId xmlns:p14="http://schemas.microsoft.com/office/powerpoint/2010/main" val="722822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a:spLocks noGrp="1"/>
          </p:cNvSpPr>
          <p:nvPr>
            <p:ph type="body" sz="quarter" idx="12"/>
          </p:nvPr>
        </p:nvSpPr>
        <p:spPr>
          <a:xfrm>
            <a:off x="452828" y="283284"/>
            <a:ext cx="11739171" cy="873372"/>
          </a:xfrm>
        </p:spPr>
        <p:txBody>
          <a:bodyPr/>
          <a:lstStyle/>
          <a:p>
            <a:pPr lvl="0">
              <a:lnSpc>
                <a:spcPct val="100000"/>
              </a:lnSpc>
              <a:spcBef>
                <a:spcPts val="0"/>
              </a:spcBef>
              <a:defRPr/>
            </a:pPr>
            <a:r>
              <a:rPr lang="en-GB" sz="3600" spc="0" dirty="0">
                <a:solidFill>
                  <a:srgbClr val="F15D22"/>
                </a:solidFill>
              </a:rPr>
              <a:t>Calculating Costs - examples</a:t>
            </a:r>
          </a:p>
        </p:txBody>
      </p:sp>
      <p:pic>
        <p:nvPicPr>
          <p:cNvPr id="2" name="Picture 1">
            <a:extLst>
              <a:ext uri="{FF2B5EF4-FFF2-40B4-BE49-F238E27FC236}">
                <a16:creationId xmlns:a16="http://schemas.microsoft.com/office/drawing/2014/main" id="{95605B71-5183-41F2-8B54-F3C5045DAB4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9336" y="908720"/>
            <a:ext cx="6584430" cy="4536504"/>
          </a:xfrm>
          <a:prstGeom prst="rect">
            <a:avLst/>
          </a:prstGeom>
        </p:spPr>
      </p:pic>
      <p:pic>
        <p:nvPicPr>
          <p:cNvPr id="6" name="Picture 5">
            <a:extLst>
              <a:ext uri="{FF2B5EF4-FFF2-40B4-BE49-F238E27FC236}">
                <a16:creationId xmlns:a16="http://schemas.microsoft.com/office/drawing/2014/main" id="{DF4AC97A-7954-41B3-87C4-9C06BB4002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9976" y="908720"/>
            <a:ext cx="6048672" cy="4389659"/>
          </a:xfrm>
          <a:prstGeom prst="rect">
            <a:avLst/>
          </a:prstGeom>
        </p:spPr>
      </p:pic>
    </p:spTree>
    <p:extLst>
      <p:ext uri="{BB962C8B-B14F-4D97-AF65-F5344CB8AC3E}">
        <p14:creationId xmlns:p14="http://schemas.microsoft.com/office/powerpoint/2010/main" val="372177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1C413BE-F363-4B97-A1A2-86CDAD391496}"/>
              </a:ext>
            </a:extLst>
          </p:cNvPr>
          <p:cNvSpPr txBox="1">
            <a:spLocks/>
          </p:cNvSpPr>
          <p:nvPr/>
        </p:nvSpPr>
        <p:spPr>
          <a:xfrm>
            <a:off x="452828" y="283284"/>
            <a:ext cx="11475819" cy="87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Project options - pros and cons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DB8FA7D3-00C1-48AF-B00D-F9762B4BCEC0}"/>
              </a:ext>
            </a:extLst>
          </p:cNvPr>
          <p:cNvSpPr txBox="1">
            <a:spLocks/>
          </p:cNvSpPr>
          <p:nvPr/>
        </p:nvSpPr>
        <p:spPr>
          <a:xfrm>
            <a:off x="452828" y="1153964"/>
            <a:ext cx="11286344" cy="4868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Participate in a ‘promising project’</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Some evidence of impact </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Set processes for implementation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Participate in a randomised controlled trial</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Less evidence of impact and chance of being in the control group</a:t>
            </a:r>
          </a:p>
          <a:p>
            <a:pPr marL="914400" marR="0" lvl="1" indent="-457200" algn="l" defTabSz="914400" rtl="0" eaLnBrk="1" fontAlgn="auto" latinLnBrk="0" hangingPunct="1">
              <a:lnSpc>
                <a:spcPct val="100000"/>
              </a:lnSpc>
              <a:spcBef>
                <a:spcPts val="50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Could be trialling something new and exciting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45933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B1C413BE-F363-4B97-A1A2-86CDAD391496}"/>
              </a:ext>
            </a:extLst>
          </p:cNvPr>
          <p:cNvSpPr txBox="1">
            <a:spLocks/>
          </p:cNvSpPr>
          <p:nvPr/>
        </p:nvSpPr>
        <p:spPr>
          <a:xfrm>
            <a:off x="452828" y="283284"/>
            <a:ext cx="11475819" cy="873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rPr>
              <a:t>Consultation questions – table discussion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15D22"/>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DB8FA7D3-00C1-48AF-B00D-F9762B4BCEC0}"/>
              </a:ext>
            </a:extLst>
          </p:cNvPr>
          <p:cNvSpPr txBox="1">
            <a:spLocks/>
          </p:cNvSpPr>
          <p:nvPr/>
        </p:nvSpPr>
        <p:spPr>
          <a:xfrm>
            <a:off x="452828" y="1153964"/>
            <a:ext cx="11286344" cy="4868293"/>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What issues do you face in your school/s?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Do the ‘Promising Projects’ address the issues you’ve identified?  Which ones and if not, where are the gaps?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What else needs to be considered to ensure this project is successful in your school</a:t>
            </a:r>
            <a:r>
              <a:rPr kumimoji="0" lang="en-GB" sz="2400" b="0" i="0" u="none" strike="noStrike" kern="1200" cap="none" spc="0" normalizeH="0" baseline="0" noProof="0">
                <a:ln>
                  <a:noFill/>
                </a:ln>
                <a:solidFill>
                  <a:prstClr val="black">
                    <a:lumMod val="65000"/>
                    <a:lumOff val="35000"/>
                  </a:prstClr>
                </a:solidFill>
                <a:effectLst/>
                <a:uLnTx/>
                <a:uFillTx/>
                <a:latin typeface="Arial"/>
                <a:ea typeface="+mn-ea"/>
                <a:cs typeface="Arial"/>
              </a:rPr>
              <a:t>?   </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Any other feedback?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8109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75520" y="3428999"/>
            <a:ext cx="10104967" cy="2468431"/>
          </a:xfrm>
        </p:spPr>
        <p:txBody>
          <a:bodyPr/>
          <a:lstStyle/>
          <a:p>
            <a:pPr algn="r">
              <a:lnSpc>
                <a:spcPct val="100000"/>
              </a:lnSpc>
            </a:pPr>
            <a:r>
              <a:rPr lang="en-GB" sz="4000" spc="0" dirty="0"/>
              <a:t>Thank you </a:t>
            </a:r>
          </a:p>
        </p:txBody>
      </p:sp>
      <p:pic>
        <p:nvPicPr>
          <p:cNvPr id="6" name="Picture 5" descr="Open-book-000046037062_Medium_640_360_75_s_c1.jpg"/>
          <p:cNvPicPr>
            <a:picLocks noChangeAspect="1"/>
          </p:cNvPicPr>
          <p:nvPr/>
        </p:nvPicPr>
        <p:blipFill>
          <a:blip r:embed="rId2"/>
          <a:stretch>
            <a:fillRect/>
          </a:stretch>
        </p:blipFill>
        <p:spPr>
          <a:xfrm>
            <a:off x="0" y="2590800"/>
            <a:ext cx="6096000" cy="3429000"/>
          </a:xfrm>
          <a:prstGeom prst="rect">
            <a:avLst/>
          </a:prstGeom>
        </p:spPr>
      </p:pic>
      <p:pic>
        <p:nvPicPr>
          <p:cNvPr id="7" name="Picture 6" descr="Atom-or-molecule-model-being-used-in-elementary-science-class-000042181580_Small_640_360_75_s_c1.jpg"/>
          <p:cNvPicPr>
            <a:picLocks noChangeAspect="1"/>
          </p:cNvPicPr>
          <p:nvPr/>
        </p:nvPicPr>
        <p:blipFill>
          <a:blip r:embed="rId3"/>
          <a:stretch>
            <a:fillRect/>
          </a:stretch>
        </p:blipFill>
        <p:spPr>
          <a:xfrm>
            <a:off x="-1" y="-1"/>
            <a:ext cx="6096000" cy="3429001"/>
          </a:xfrm>
          <a:prstGeom prst="rect">
            <a:avLst/>
          </a:prstGeom>
        </p:spPr>
      </p:pic>
      <p:pic>
        <p:nvPicPr>
          <p:cNvPr id="8" name="Picture 7" descr="children-with-map_640_360_75_s_c1.jpg"/>
          <p:cNvPicPr>
            <a:picLocks noChangeAspect="1"/>
          </p:cNvPicPr>
          <p:nvPr/>
        </p:nvPicPr>
        <p:blipFill>
          <a:blip r:embed="rId4"/>
          <a:stretch>
            <a:fillRect/>
          </a:stretch>
        </p:blipFill>
        <p:spPr>
          <a:xfrm>
            <a:off x="6096003" y="0"/>
            <a:ext cx="6095997" cy="3428999"/>
          </a:xfrm>
          <a:prstGeom prst="rect">
            <a:avLst/>
          </a:prstGeom>
        </p:spPr>
      </p:pic>
    </p:spTree>
    <p:extLst>
      <p:ext uri="{BB962C8B-B14F-4D97-AF65-F5344CB8AC3E}">
        <p14:creationId xmlns:p14="http://schemas.microsoft.com/office/powerpoint/2010/main" val="2401196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7E4E1-9C7D-419A-96DD-BB2DEA52A257}"/>
              </a:ext>
            </a:extLst>
          </p:cNvPr>
          <p:cNvSpPr>
            <a:spLocks noGrp="1"/>
          </p:cNvSpPr>
          <p:nvPr>
            <p:ph type="ctrTitle"/>
          </p:nvPr>
        </p:nvSpPr>
        <p:spPr/>
        <p:txBody>
          <a:bodyPr>
            <a:normAutofit fontScale="90000"/>
          </a:bodyPr>
          <a:lstStyle/>
          <a:p>
            <a:r>
              <a:rPr lang="en-GB" sz="3200" dirty="0"/>
              <a:t>Kent Association of Headteachers</a:t>
            </a:r>
            <a:br>
              <a:rPr lang="en-GB" sz="3200" dirty="0"/>
            </a:br>
            <a:br>
              <a:rPr lang="en-GB" sz="3200" dirty="0"/>
            </a:br>
            <a:r>
              <a:rPr lang="en-GB" sz="3200" dirty="0"/>
              <a:t>Update</a:t>
            </a:r>
          </a:p>
        </p:txBody>
      </p:sp>
      <p:sp>
        <p:nvSpPr>
          <p:cNvPr id="3" name="Subtitle 2">
            <a:extLst>
              <a:ext uri="{FF2B5EF4-FFF2-40B4-BE49-F238E27FC236}">
                <a16:creationId xmlns:a16="http://schemas.microsoft.com/office/drawing/2014/main" id="{4D968852-FA83-4530-A13B-59B3A87C93C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33419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D9F775-769C-495E-B3B3-41C9151F5546}"/>
              </a:ext>
            </a:extLst>
          </p:cNvPr>
          <p:cNvSpPr txBox="1">
            <a:spLocks/>
          </p:cNvSpPr>
          <p:nvPr/>
        </p:nvSpPr>
        <p:spPr bwMode="auto">
          <a:xfrm>
            <a:off x="2204599" y="1367452"/>
            <a:ext cx="7495931" cy="47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a:lstStyle>
          <a:p>
            <a:pPr defTabSz="914400"/>
            <a:r>
              <a:rPr lang="en-GB" sz="4800" dirty="0">
                <a:latin typeface="Calibri"/>
                <a:hlinkClick r:id="rId2">
                  <a:extLst>
                    <a:ext uri="{A12FA001-AC4F-418D-AE19-62706E023703}">
                      <ahyp:hlinkClr xmlns:ahyp="http://schemas.microsoft.com/office/drawing/2018/hyperlinkcolor" val="tx"/>
                    </a:ext>
                  </a:extLst>
                </a:hlinkClick>
              </a:rPr>
              <a:t>www.kelsi.org.uk</a:t>
            </a:r>
            <a:r>
              <a:rPr lang="en-GB" sz="4800" dirty="0">
                <a:latin typeface="Calibri"/>
              </a:rPr>
              <a:t> </a:t>
            </a:r>
            <a:endParaRPr lang="en-GB" sz="5400" dirty="0">
              <a:latin typeface="Calibri"/>
            </a:endParaRPr>
          </a:p>
        </p:txBody>
      </p:sp>
      <p:sp>
        <p:nvSpPr>
          <p:cNvPr id="14" name="TextBox 13">
            <a:extLst>
              <a:ext uri="{FF2B5EF4-FFF2-40B4-BE49-F238E27FC236}">
                <a16:creationId xmlns:a16="http://schemas.microsoft.com/office/drawing/2014/main" id="{9EE08B0A-BC98-4B3F-8670-93443969C00B}"/>
              </a:ext>
            </a:extLst>
          </p:cNvPr>
          <p:cNvSpPr txBox="1"/>
          <p:nvPr/>
        </p:nvSpPr>
        <p:spPr>
          <a:xfrm>
            <a:off x="2063553" y="2156664"/>
            <a:ext cx="7778023" cy="1200329"/>
          </a:xfrm>
          <a:prstGeom prst="rect">
            <a:avLst/>
          </a:prstGeom>
          <a:noFill/>
        </p:spPr>
        <p:txBody>
          <a:bodyPr wrap="square" rtlCol="0">
            <a:spAutoFit/>
          </a:bodyPr>
          <a:lstStyle/>
          <a:p>
            <a:pPr algn="ctr" defTabSz="914400" fontAlgn="base">
              <a:spcBef>
                <a:spcPct val="0"/>
              </a:spcBef>
              <a:spcAft>
                <a:spcPct val="0"/>
              </a:spcAft>
            </a:pPr>
            <a:r>
              <a:rPr lang="en-GB" sz="2400" dirty="0">
                <a:solidFill>
                  <a:prstClr val="black"/>
                </a:solidFill>
                <a:latin typeface="Calibri"/>
              </a:rPr>
              <a:t>Please continue to visit the Kelsi website for key legislation, guidance and latest news and events available to educational professionals. </a:t>
            </a:r>
          </a:p>
        </p:txBody>
      </p:sp>
      <p:pic>
        <p:nvPicPr>
          <p:cNvPr id="15" name="Picture 2" descr="http://www.kelsi.org.uk/__data/assets/image/0007/29068/Kelsi-website-devices.jpg">
            <a:extLst>
              <a:ext uri="{FF2B5EF4-FFF2-40B4-BE49-F238E27FC236}">
                <a16:creationId xmlns:a16="http://schemas.microsoft.com/office/drawing/2014/main" id="{FB064E36-DB58-4F15-A9E4-E550553039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163" y="3427348"/>
            <a:ext cx="4557674" cy="2377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8BF6E4E-F043-4F89-ADF5-2AE028756088}"/>
              </a:ext>
            </a:extLst>
          </p:cNvPr>
          <p:cNvSpPr txBox="1">
            <a:spLocks/>
          </p:cNvSpPr>
          <p:nvPr/>
        </p:nvSpPr>
        <p:spPr bwMode="auto">
          <a:xfrm>
            <a:off x="1524000" y="127348"/>
            <a:ext cx="9144000" cy="1141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pPr defTabSz="914400"/>
            <a:r>
              <a:rPr lang="en-GB" sz="4800" dirty="0"/>
              <a:t>Thank you for attending</a:t>
            </a:r>
          </a:p>
        </p:txBody>
      </p:sp>
    </p:spTree>
    <p:extLst>
      <p:ext uri="{BB962C8B-B14F-4D97-AF65-F5344CB8AC3E}">
        <p14:creationId xmlns:p14="http://schemas.microsoft.com/office/powerpoint/2010/main" val="155932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C040-700F-4E7B-AF23-D7FE2883CAD5}"/>
              </a:ext>
            </a:extLst>
          </p:cNvPr>
          <p:cNvSpPr>
            <a:spLocks noGrp="1"/>
          </p:cNvSpPr>
          <p:nvPr>
            <p:ph type="title"/>
          </p:nvPr>
        </p:nvSpPr>
        <p:spPr>
          <a:xfrm>
            <a:off x="609600" y="0"/>
            <a:ext cx="10972800" cy="1143000"/>
          </a:xfrm>
        </p:spPr>
        <p:txBody>
          <a:bodyPr/>
          <a:lstStyle/>
          <a:p>
            <a:r>
              <a:rPr lang="en-GB" dirty="0"/>
              <a:t>Ofsted’s findings</a:t>
            </a:r>
          </a:p>
        </p:txBody>
      </p:sp>
      <p:sp>
        <p:nvSpPr>
          <p:cNvPr id="3" name="Content Placeholder 2">
            <a:extLst>
              <a:ext uri="{FF2B5EF4-FFF2-40B4-BE49-F238E27FC236}">
                <a16:creationId xmlns:a16="http://schemas.microsoft.com/office/drawing/2014/main" id="{62AA08CB-16D9-40A8-A649-E1C004FB3ED9}"/>
              </a:ext>
            </a:extLst>
          </p:cNvPr>
          <p:cNvSpPr>
            <a:spLocks noGrp="1"/>
          </p:cNvSpPr>
          <p:nvPr>
            <p:ph idx="1"/>
          </p:nvPr>
        </p:nvSpPr>
        <p:spPr>
          <a:xfrm>
            <a:off x="609600" y="1166018"/>
            <a:ext cx="10972800" cy="4525963"/>
          </a:xfrm>
        </p:spPr>
        <p:txBody>
          <a:bodyPr/>
          <a:lstStyle/>
          <a:p>
            <a:r>
              <a:rPr lang="en-GB" sz="2400" dirty="0"/>
              <a:t>“Children and young people with special educational needs and/or disabilities (SEND) do not get the support they need in Kent.</a:t>
            </a:r>
          </a:p>
          <a:p>
            <a:endParaRPr lang="en-GB" sz="2400" dirty="0"/>
          </a:p>
          <a:p>
            <a:r>
              <a:rPr lang="en-GB" sz="2400" dirty="0"/>
              <a:t>“Parents and carers who contributed to the inspection are overwhelmingly negative about their dealings with the local area.  Some told inspectors that Kent did not care about their children.”</a:t>
            </a:r>
          </a:p>
          <a:p>
            <a:endParaRPr lang="en-GB" sz="2400" dirty="0"/>
          </a:p>
          <a:p>
            <a:r>
              <a:rPr lang="en-GB" sz="2400" dirty="0"/>
              <a:t>“Not all schools and settings are willing to accommodate children and young people with SEND.  One parent explained that eight of the ten schools she contacted to discuss her disabled son did not want to offer him a place.  The local area, including school and academy leaders, does not ensure that they reliably meet their duties in this regard”.</a:t>
            </a:r>
          </a:p>
        </p:txBody>
      </p:sp>
    </p:spTree>
    <p:extLst>
      <p:ext uri="{BB962C8B-B14F-4D97-AF65-F5344CB8AC3E}">
        <p14:creationId xmlns:p14="http://schemas.microsoft.com/office/powerpoint/2010/main" val="199795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95B1-B0AB-4678-AE4E-906EBDA2A3A5}"/>
              </a:ext>
            </a:extLst>
          </p:cNvPr>
          <p:cNvSpPr>
            <a:spLocks noGrp="1"/>
          </p:cNvSpPr>
          <p:nvPr>
            <p:ph type="title"/>
          </p:nvPr>
        </p:nvSpPr>
        <p:spPr/>
        <p:txBody>
          <a:bodyPr>
            <a:normAutofit/>
          </a:bodyPr>
          <a:lstStyle/>
          <a:p>
            <a:r>
              <a:rPr lang="en-GB" sz="2800" dirty="0"/>
              <a:t>Ofsted’s findings</a:t>
            </a:r>
          </a:p>
        </p:txBody>
      </p:sp>
      <p:sp>
        <p:nvSpPr>
          <p:cNvPr id="3" name="Content Placeholder 2">
            <a:extLst>
              <a:ext uri="{FF2B5EF4-FFF2-40B4-BE49-F238E27FC236}">
                <a16:creationId xmlns:a16="http://schemas.microsoft.com/office/drawing/2014/main" id="{A88A2542-2597-4FDB-B46C-E8562CCCC3FD}"/>
              </a:ext>
            </a:extLst>
          </p:cNvPr>
          <p:cNvSpPr>
            <a:spLocks noGrp="1"/>
          </p:cNvSpPr>
          <p:nvPr>
            <p:ph idx="1"/>
          </p:nvPr>
        </p:nvSpPr>
        <p:spPr/>
        <p:txBody>
          <a:bodyPr/>
          <a:lstStyle/>
          <a:p>
            <a:r>
              <a:rPr lang="en-GB" dirty="0"/>
              <a:t>“</a:t>
            </a:r>
            <a:r>
              <a:rPr lang="en-GB" sz="2400" dirty="0"/>
              <a:t>Education outcomes for children and young people with SEND are not good enough.”</a:t>
            </a:r>
          </a:p>
          <a:p>
            <a:endParaRPr lang="en-GB" sz="2400" dirty="0"/>
          </a:p>
          <a:p>
            <a:r>
              <a:rPr lang="en-GB" sz="2400" dirty="0"/>
              <a:t>“Many parents said that primary schools do not understand their child’s difficulties”.</a:t>
            </a:r>
          </a:p>
          <a:p>
            <a:endParaRPr lang="en-GB" sz="2400" dirty="0"/>
          </a:p>
          <a:p>
            <a:r>
              <a:rPr lang="en-GB" sz="2400" dirty="0"/>
              <a:t>Outcomes for children and young people with SEND are limited because leaders have not prioritised their needs”.</a:t>
            </a:r>
          </a:p>
          <a:p>
            <a:endParaRPr lang="en-GB" dirty="0"/>
          </a:p>
          <a:p>
            <a:endParaRPr lang="en-GB" dirty="0"/>
          </a:p>
        </p:txBody>
      </p:sp>
    </p:spTree>
    <p:extLst>
      <p:ext uri="{BB962C8B-B14F-4D97-AF65-F5344CB8AC3E}">
        <p14:creationId xmlns:p14="http://schemas.microsoft.com/office/powerpoint/2010/main" val="180596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095C-F80A-4225-B063-5C452B4948BE}"/>
              </a:ext>
            </a:extLst>
          </p:cNvPr>
          <p:cNvSpPr>
            <a:spLocks noGrp="1"/>
          </p:cNvSpPr>
          <p:nvPr>
            <p:ph type="title"/>
          </p:nvPr>
        </p:nvSpPr>
        <p:spPr/>
        <p:txBody>
          <a:bodyPr/>
          <a:lstStyle/>
          <a:p>
            <a:r>
              <a:rPr lang="en-GB" dirty="0"/>
              <a:t>ISOS Partnership Project</a:t>
            </a:r>
          </a:p>
        </p:txBody>
      </p:sp>
      <p:sp>
        <p:nvSpPr>
          <p:cNvPr id="3" name="Content Placeholder 2">
            <a:extLst>
              <a:ext uri="{FF2B5EF4-FFF2-40B4-BE49-F238E27FC236}">
                <a16:creationId xmlns:a16="http://schemas.microsoft.com/office/drawing/2014/main" id="{79E1355D-26AF-454A-AA96-38CDBB5D212A}"/>
              </a:ext>
            </a:extLst>
          </p:cNvPr>
          <p:cNvSpPr>
            <a:spLocks noGrp="1"/>
          </p:cNvSpPr>
          <p:nvPr>
            <p:ph idx="1"/>
          </p:nvPr>
        </p:nvSpPr>
        <p:spPr>
          <a:xfrm>
            <a:off x="609600" y="1219201"/>
            <a:ext cx="10972800" cy="4930776"/>
          </a:xfrm>
        </p:spPr>
        <p:txBody>
          <a:bodyPr/>
          <a:lstStyle/>
          <a:p>
            <a:pPr marL="0" indent="0">
              <a:buNone/>
            </a:pPr>
            <a:r>
              <a:rPr lang="en-GB" sz="2800" dirty="0">
                <a:solidFill>
                  <a:srgbClr val="000000"/>
                </a:solidFill>
                <a:latin typeface="Calibri" panose="020F0502020204030204" pitchFamily="34" charset="0"/>
              </a:rPr>
              <a:t>Aims; </a:t>
            </a:r>
          </a:p>
          <a:p>
            <a:r>
              <a:rPr lang="en-GB" sz="2400" dirty="0">
                <a:solidFill>
                  <a:srgbClr val="000000"/>
                </a:solidFill>
                <a:latin typeface="Calibri" panose="020F0502020204030204" pitchFamily="34" charset="0"/>
              </a:rPr>
              <a:t>engage mainstream school leaders and SENCOs and colleagues involved in supporting mainstream inclusion; </a:t>
            </a:r>
          </a:p>
          <a:p>
            <a:r>
              <a:rPr lang="en-GB" sz="2400" dirty="0">
                <a:solidFill>
                  <a:srgbClr val="000000"/>
                </a:solidFill>
                <a:latin typeface="Calibri" panose="020F0502020204030204" pitchFamily="34" charset="0"/>
              </a:rPr>
              <a:t>explore the barriers and challenges to including young people with additional needs in mainstream settings; and </a:t>
            </a:r>
          </a:p>
          <a:p>
            <a:r>
              <a:rPr lang="en-GB" sz="2400" dirty="0">
                <a:solidFill>
                  <a:srgbClr val="000000"/>
                </a:solidFill>
                <a:latin typeface="Calibri" panose="020F0502020204030204" pitchFamily="34" charset="0"/>
              </a:rPr>
              <a:t>work with school leaders, SENCOs, central services, LA leaders and other partners to inform the development of a new strategic approach to strengthening inclusive practice across Kent, as part of taking forward this strand of work following the local area SEND inspection. </a:t>
            </a:r>
          </a:p>
          <a:p>
            <a:pPr marL="0" indent="0">
              <a:buNone/>
            </a:pPr>
            <a:endParaRPr lang="en-GB" dirty="0"/>
          </a:p>
        </p:txBody>
      </p:sp>
      <p:sp>
        <p:nvSpPr>
          <p:cNvPr id="4" name="Date Placeholder 3">
            <a:extLst>
              <a:ext uri="{FF2B5EF4-FFF2-40B4-BE49-F238E27FC236}">
                <a16:creationId xmlns:a16="http://schemas.microsoft.com/office/drawing/2014/main" id="{A571FB6F-CE85-409B-B3A6-8DCE4548BF6F}"/>
              </a:ext>
            </a:extLst>
          </p:cNvPr>
          <p:cNvSpPr>
            <a:spLocks noGrp="1"/>
          </p:cNvSpPr>
          <p:nvPr>
            <p:ph type="dt" sz="half" idx="10"/>
          </p:nvPr>
        </p:nvSpPr>
        <p:spPr/>
        <p:txBody>
          <a:bodyPr/>
          <a:lstStyle/>
          <a:p>
            <a:pPr>
              <a:defRPr/>
            </a:pPr>
            <a:fld id="{C1A17953-8133-4D11-BCBD-2896CFD92F8D}" type="datetime8">
              <a:rPr lang="en-GB">
                <a:solidFill>
                  <a:prstClr val="black">
                    <a:tint val="75000"/>
                  </a:prstClr>
                </a:solidFill>
              </a:rPr>
              <a:pPr>
                <a:defRPr/>
              </a:pPr>
              <a:t>19/07/2019 09:02</a:t>
            </a:fld>
            <a:endParaRPr lang="en-GB" dirty="0">
              <a:solidFill>
                <a:prstClr val="black">
                  <a:tint val="75000"/>
                </a:prstClr>
              </a:solidFill>
            </a:endParaRPr>
          </a:p>
        </p:txBody>
      </p:sp>
    </p:spTree>
    <p:extLst>
      <p:ext uri="{BB962C8B-B14F-4D97-AF65-F5344CB8AC3E}">
        <p14:creationId xmlns:p14="http://schemas.microsoft.com/office/powerpoint/2010/main" val="17663416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aduate Presentation 2019  -  Read-Only  -  Compatibility Mode" id="{438AC1C4-8821-4BE8-B84A-224C5DF30486}" vid="{F0BAFAB0-13F4-40A4-98D2-244EB220219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3B3A3A-1096-4AD5-AD84-C40D3A09581F}" vid="{4A0D5580-183D-410C-BA80-86B0DE73F8F6}"/>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5916</TotalTime>
  <Words>4969</Words>
  <Application>Microsoft Office PowerPoint</Application>
  <PresentationFormat>Widescreen</PresentationFormat>
  <Paragraphs>1910</Paragraphs>
  <Slides>66</Slides>
  <Notes>18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66</vt:i4>
      </vt:variant>
    </vt:vector>
  </HeadingPairs>
  <TitlesOfParts>
    <vt:vector size="77" baseType="lpstr">
      <vt:lpstr>Arial</vt:lpstr>
      <vt:lpstr>Calibri</vt:lpstr>
      <vt:lpstr>Calibri Light</vt:lpstr>
      <vt:lpstr>Courier New</vt:lpstr>
      <vt:lpstr>Gotham Bold</vt:lpstr>
      <vt:lpstr>Tahoma</vt:lpstr>
      <vt:lpstr>1_Office Theme</vt:lpstr>
      <vt:lpstr>2_Office Theme</vt:lpstr>
      <vt:lpstr>Custom Design</vt:lpstr>
      <vt:lpstr>3_Office Theme</vt:lpstr>
      <vt:lpstr>Office Theme</vt:lpstr>
      <vt:lpstr>Headteacher Briefings</vt:lpstr>
      <vt:lpstr>Overview of today’s meeting</vt:lpstr>
      <vt:lpstr>Ofsted/CQC SEND Inspection Written Statement of Action</vt:lpstr>
      <vt:lpstr>Commitment to Children, Young People and their Families</vt:lpstr>
      <vt:lpstr> Task and Finish Workstreams </vt:lpstr>
      <vt:lpstr>B - Inclusive Practice and the Outcomes, Progress and Attainment of Children and Young People </vt:lpstr>
      <vt:lpstr>Ofsted’s findings</vt:lpstr>
      <vt:lpstr>Ofsted’s findings</vt:lpstr>
      <vt:lpstr>ISOS Partnership Project</vt:lpstr>
      <vt:lpstr>  Proposed Approach </vt:lpstr>
      <vt:lpstr>Table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EYFSP FSM Attainment Gaps</vt:lpstr>
      <vt:lpstr>EYFSP FSM Attainment Gaps</vt:lpstr>
      <vt:lpstr>KS1 FSM Attainment Gaps</vt:lpstr>
      <vt:lpstr>KS1 FSM Attainment Gaps</vt:lpstr>
      <vt:lpstr>KS1 FSM Attainment Gaps</vt:lpstr>
      <vt:lpstr>KS1 FSM Attainment Gaps</vt:lpstr>
      <vt:lpstr>KS2 FSM Attainment Gaps</vt:lpstr>
      <vt:lpstr>KS2 FSM Attainment Gaps</vt:lpstr>
      <vt:lpstr>KS4 FSM Attainment Gaps</vt:lpstr>
      <vt:lpstr>KS4 FSM Attainment Gaps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Kent Association of Headteachers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Hilary - CY CDO (Corporate Director's Office)</dc:creator>
  <cp:lastModifiedBy>Edwards, Max - CY CDO (Corporate Director's Office)</cp:lastModifiedBy>
  <cp:revision>18</cp:revision>
  <cp:lastPrinted>2019-07-04T14:51:01Z</cp:lastPrinted>
  <dcterms:created xsi:type="dcterms:W3CDTF">2019-06-27T09:15:09Z</dcterms:created>
  <dcterms:modified xsi:type="dcterms:W3CDTF">2019-07-19T08:03:54Z</dcterms:modified>
</cp:coreProperties>
</file>