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ADFD9-CAF5-46CB-8024-AF5FC07049DB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AFF4B-91C6-4ABF-98C2-C63A1BC5B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AFF4B-91C6-4ABF-98C2-C63A1BC5BD6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01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3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9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48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58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6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9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77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1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0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BE112-C29E-49D7-A0B8-5AD841622876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01F8-3A4A-4D91-838A-2523E1B22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7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48084" y="782706"/>
            <a:ext cx="180020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Head of Service</a:t>
            </a:r>
            <a:br>
              <a:rPr lang="en-GB" b="1" dirty="0" smtClean="0"/>
            </a:br>
            <a:r>
              <a:rPr lang="en-GB" b="1" dirty="0" smtClean="0"/>
              <a:t>Ming Zhang</a:t>
            </a:r>
          </a:p>
          <a:p>
            <a:pPr algn="ctr"/>
            <a:r>
              <a:rPr lang="en-GB" b="1" dirty="0" smtClean="0"/>
              <a:t>x416867</a:t>
            </a:r>
            <a:endParaRPr lang="en-GB" b="1" dirty="0"/>
          </a:p>
        </p:txBody>
      </p:sp>
      <p:sp>
        <p:nvSpPr>
          <p:cNvPr id="8" name="Rounded Rectangle 7"/>
          <p:cNvSpPr/>
          <p:nvPr/>
        </p:nvSpPr>
        <p:spPr>
          <a:xfrm>
            <a:off x="156511" y="1933879"/>
            <a:ext cx="1008112" cy="5590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North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>(Dartford, Gravesham &amp; Sevenoaks)</a:t>
            </a:r>
            <a:endParaRPr lang="en-GB" sz="800" dirty="0"/>
          </a:p>
        </p:txBody>
      </p:sp>
      <p:sp>
        <p:nvSpPr>
          <p:cNvPr id="9" name="Rounded Rectangle 8"/>
          <p:cNvSpPr/>
          <p:nvPr/>
        </p:nvSpPr>
        <p:spPr>
          <a:xfrm>
            <a:off x="5868144" y="1936043"/>
            <a:ext cx="931104" cy="5590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 smtClean="0"/>
              <a:t>Senior Education Lead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>Louise Simpson</a:t>
            </a:r>
            <a:endParaRPr lang="en-GB" sz="800" dirty="0"/>
          </a:p>
        </p:txBody>
      </p:sp>
      <p:sp>
        <p:nvSpPr>
          <p:cNvPr id="10" name="Rounded Rectangle 9"/>
          <p:cNvSpPr/>
          <p:nvPr/>
        </p:nvSpPr>
        <p:spPr>
          <a:xfrm>
            <a:off x="4507215" y="1977543"/>
            <a:ext cx="1260020" cy="5590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West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800" dirty="0" smtClean="0"/>
              <a:t>(Maidstone, Tonbridge &amp; </a:t>
            </a:r>
            <a:r>
              <a:rPr lang="en-GB" sz="800" dirty="0" err="1" smtClean="0"/>
              <a:t>Malling</a:t>
            </a:r>
            <a:r>
              <a:rPr lang="en-GB" sz="800" dirty="0" smtClean="0"/>
              <a:t>, Tunbridge Wells)</a:t>
            </a:r>
            <a:endParaRPr lang="en-GB" sz="800" dirty="0"/>
          </a:p>
        </p:txBody>
      </p:sp>
      <p:sp>
        <p:nvSpPr>
          <p:cNvPr id="11" name="Rounded Rectangle 10"/>
          <p:cNvSpPr/>
          <p:nvPr/>
        </p:nvSpPr>
        <p:spPr>
          <a:xfrm>
            <a:off x="3381831" y="1935243"/>
            <a:ext cx="1008112" cy="5590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East</a:t>
            </a:r>
            <a:r>
              <a:rPr lang="en-GB" sz="800" dirty="0" smtClean="0"/>
              <a:t> </a:t>
            </a:r>
            <a:br>
              <a:rPr lang="en-GB" sz="800" dirty="0" smtClean="0"/>
            </a:br>
            <a:r>
              <a:rPr lang="en-GB" sz="800" dirty="0" smtClean="0"/>
              <a:t>(Thanet, Canterbury &amp; Swale)</a:t>
            </a:r>
            <a:endParaRPr lang="en-GB" sz="800" dirty="0"/>
          </a:p>
        </p:txBody>
      </p:sp>
      <p:sp>
        <p:nvSpPr>
          <p:cNvPr id="12" name="Rounded Rectangle 11"/>
          <p:cNvSpPr/>
          <p:nvPr/>
        </p:nvSpPr>
        <p:spPr>
          <a:xfrm>
            <a:off x="2210173" y="1933878"/>
            <a:ext cx="1042682" cy="5590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South</a:t>
            </a:r>
            <a:r>
              <a:rPr lang="en-GB" sz="800" dirty="0" smtClean="0"/>
              <a:t> </a:t>
            </a:r>
            <a:br>
              <a:rPr lang="en-GB" sz="800" dirty="0" smtClean="0"/>
            </a:br>
            <a:r>
              <a:rPr lang="en-GB" sz="800" dirty="0" smtClean="0"/>
              <a:t>(Ashford, Shepway &amp; Dover)</a:t>
            </a:r>
            <a:endParaRPr lang="en-GB" sz="800" dirty="0"/>
          </a:p>
        </p:txBody>
      </p:sp>
      <p:sp>
        <p:nvSpPr>
          <p:cNvPr id="13" name="Rounded Rectangle 12"/>
          <p:cNvSpPr/>
          <p:nvPr/>
        </p:nvSpPr>
        <p:spPr>
          <a:xfrm>
            <a:off x="6912596" y="1911887"/>
            <a:ext cx="1070837" cy="5590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 smtClean="0"/>
              <a:t>Central Enforcement Team</a:t>
            </a:r>
            <a:endParaRPr lang="en-GB" sz="12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5657120" y="692696"/>
            <a:ext cx="1008112" cy="3960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Projects</a:t>
            </a:r>
            <a:endParaRPr lang="en-GB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57120" y="1268760"/>
            <a:ext cx="1008112" cy="3960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PA (Senior Support Officer) </a:t>
            </a:r>
            <a:br>
              <a:rPr lang="en-GB" sz="700" dirty="0" smtClean="0"/>
            </a:br>
            <a:r>
              <a:rPr lang="en-GB" sz="700" b="1" dirty="0" smtClean="0"/>
              <a:t>Monifa Forson</a:t>
            </a:r>
            <a:br>
              <a:rPr lang="en-GB" sz="700" b="1" dirty="0" smtClean="0"/>
            </a:br>
            <a:r>
              <a:rPr lang="en-GB" sz="700" b="1" dirty="0" smtClean="0"/>
              <a:t>x412776</a:t>
            </a:r>
            <a:endParaRPr lang="en-GB" sz="7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7476419" y="756180"/>
            <a:ext cx="1565610" cy="8451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PIAS  Central</a:t>
            </a:r>
            <a:br>
              <a:rPr lang="en-GB" sz="700" dirty="0" smtClean="0"/>
            </a:br>
            <a:r>
              <a:rPr lang="en-GB" sz="700" dirty="0" smtClean="0"/>
              <a:t> Business Support</a:t>
            </a:r>
          </a:p>
          <a:p>
            <a:pPr algn="ctr"/>
            <a:r>
              <a:rPr lang="en-GB" sz="700" b="1" dirty="0" smtClean="0"/>
              <a:t>Terry Forsyth x41198</a:t>
            </a:r>
          </a:p>
          <a:p>
            <a:pPr algn="ctr"/>
            <a:r>
              <a:rPr lang="en-GB" sz="700" b="1" dirty="0" smtClean="0"/>
              <a:t>Sokea Te x419378</a:t>
            </a:r>
          </a:p>
          <a:p>
            <a:pPr algn="ctr"/>
            <a:r>
              <a:rPr lang="en-GB" sz="700" b="1" dirty="0" smtClean="0"/>
              <a:t>Ian Filmer x414790</a:t>
            </a:r>
          </a:p>
          <a:p>
            <a:pPr algn="ctr"/>
            <a:r>
              <a:rPr lang="en-GB" sz="700" b="1" dirty="0" smtClean="0"/>
              <a:t>Kerrie O’Cock x421994</a:t>
            </a:r>
            <a:br>
              <a:rPr lang="en-GB" sz="700" b="1" dirty="0" smtClean="0"/>
            </a:br>
            <a:r>
              <a:rPr lang="en-GB" sz="700" b="1" dirty="0" smtClean="0"/>
              <a:t>Yasmin Thornton x419391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100392" y="2687778"/>
            <a:ext cx="1009520" cy="9251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Pupil Referral Units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156511" y="2757570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Area Inclusion and Attendance Lead </a:t>
            </a:r>
            <a:br>
              <a:rPr lang="en-GB" sz="700" dirty="0" smtClean="0"/>
            </a:br>
            <a:r>
              <a:rPr lang="en-GB" sz="700" b="1" dirty="0" smtClean="0"/>
              <a:t>David Boyd</a:t>
            </a:r>
            <a:endParaRPr lang="en-GB" sz="700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2210173" y="2820701"/>
            <a:ext cx="104268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Area Inclusion and Attendance Lead </a:t>
            </a:r>
            <a:br>
              <a:rPr lang="en-GB" sz="700" dirty="0" smtClean="0"/>
            </a:br>
            <a:r>
              <a:rPr lang="en-GB" sz="700" b="1" dirty="0" smtClean="0"/>
              <a:t>Heidi McGee</a:t>
            </a:r>
            <a:endParaRPr lang="en-GB" sz="16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3440072" y="2820698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Area Inclusion and Attendance Lead </a:t>
            </a:r>
            <a:br>
              <a:rPr lang="en-GB" sz="700" dirty="0" smtClean="0"/>
            </a:br>
            <a:r>
              <a:rPr lang="en-GB" sz="700" b="1" dirty="0" smtClean="0"/>
              <a:t>Melanie Higgins</a:t>
            </a:r>
            <a:endParaRPr lang="en-GB" sz="16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6975321" y="2795058"/>
            <a:ext cx="1008112" cy="52003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Attendance Enforcement Team </a:t>
            </a:r>
            <a:r>
              <a:rPr lang="en-GB" sz="700" dirty="0" smtClean="0"/>
              <a:t>Lead</a:t>
            </a:r>
            <a:br>
              <a:rPr lang="en-GB" sz="700" dirty="0" smtClean="0"/>
            </a:br>
            <a:r>
              <a:rPr lang="en-GB" sz="700" b="1" dirty="0" smtClean="0"/>
              <a:t>Clare Blundell</a:t>
            </a:r>
            <a:endParaRPr lang="en-GB" sz="7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6879106" y="3656059"/>
            <a:ext cx="1194625" cy="7204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Senior Attendance Enforcement Officers</a:t>
            </a:r>
            <a:br>
              <a:rPr lang="en-GB" sz="700" dirty="0" smtClean="0"/>
            </a:br>
            <a:r>
              <a:rPr lang="en-GB" sz="700" b="1" dirty="0" smtClean="0"/>
              <a:t>Alison </a:t>
            </a:r>
            <a:r>
              <a:rPr lang="en-GB" sz="700" b="1" dirty="0" smtClean="0"/>
              <a:t>Taylor</a:t>
            </a:r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b="1" dirty="0" smtClean="0"/>
              <a:t>Jo </a:t>
            </a:r>
            <a:r>
              <a:rPr lang="en-GB" sz="700" b="1" dirty="0" smtClean="0"/>
              <a:t>Richards</a:t>
            </a:r>
            <a:r>
              <a:rPr lang="en-GB" sz="700" b="1" dirty="0"/>
              <a:t/>
            </a:r>
            <a:br>
              <a:rPr lang="en-GB" sz="700" b="1" dirty="0"/>
            </a:br>
            <a:r>
              <a:rPr lang="en-GB" sz="700" b="1" dirty="0" smtClean="0"/>
              <a:t>Gina Di Marino </a:t>
            </a:r>
            <a:endParaRPr lang="en-GB" sz="7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4629915" y="2809426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Area Inclusion and Attendance Lead </a:t>
            </a:r>
            <a:br>
              <a:rPr lang="en-GB" sz="700" dirty="0" smtClean="0"/>
            </a:br>
            <a:r>
              <a:rPr lang="en-GB" sz="700" b="1" dirty="0" smtClean="0"/>
              <a:t>Catherine Edwards</a:t>
            </a:r>
            <a:endParaRPr lang="en-GB" sz="16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143373" y="3607360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Inclusion &amp; Attendance Advisers</a:t>
            </a:r>
            <a:br>
              <a:rPr lang="en-GB" sz="700" dirty="0" smtClean="0"/>
            </a:br>
            <a:r>
              <a:rPr lang="en-GB" sz="700" b="1" dirty="0" smtClean="0"/>
              <a:t>Lisa Davidson</a:t>
            </a:r>
            <a:br>
              <a:rPr lang="en-GB" sz="700" b="1" dirty="0" smtClean="0"/>
            </a:br>
            <a:r>
              <a:rPr lang="en-GB" sz="700" b="1" dirty="0" smtClean="0"/>
              <a:t>Sophia Obee</a:t>
            </a:r>
            <a:endParaRPr lang="en-GB" sz="700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2240276" y="3607361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Inclusion &amp; Attendance Advisers</a:t>
            </a:r>
            <a:br>
              <a:rPr lang="en-GB" sz="700" dirty="0" smtClean="0"/>
            </a:br>
            <a:r>
              <a:rPr lang="en-GB" sz="700" b="1" dirty="0" smtClean="0"/>
              <a:t>Alison Austin</a:t>
            </a:r>
            <a:br>
              <a:rPr lang="en-GB" sz="700" b="1" dirty="0" smtClean="0"/>
            </a:br>
            <a:r>
              <a:rPr lang="en-GB" sz="700" b="1" dirty="0" smtClean="0"/>
              <a:t>Debbie Sales</a:t>
            </a:r>
            <a:endParaRPr lang="en-GB" sz="7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3451143" y="3607362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Inclusion &amp; Attendance Advisers</a:t>
            </a:r>
            <a:br>
              <a:rPr lang="en-GB" sz="700" dirty="0" smtClean="0"/>
            </a:br>
            <a:r>
              <a:rPr lang="en-GB" sz="700" b="1" dirty="0" smtClean="0"/>
              <a:t>Lee Kennedy</a:t>
            </a:r>
            <a:br>
              <a:rPr lang="en-GB" sz="700" b="1" dirty="0" smtClean="0"/>
            </a:br>
            <a:r>
              <a:rPr lang="en-GB" sz="700" b="1" dirty="0" smtClean="0"/>
              <a:t>Alison Coyle</a:t>
            </a:r>
            <a:endParaRPr lang="en-GB" sz="7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4649008" y="3611314"/>
            <a:ext cx="1008112" cy="4713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Inclusion &amp; Attendance Advisers</a:t>
            </a:r>
            <a:br>
              <a:rPr lang="en-GB" sz="700" dirty="0" smtClean="0"/>
            </a:br>
            <a:r>
              <a:rPr lang="en-GB" sz="700" b="1" dirty="0" smtClean="0"/>
              <a:t>Maxine Gamage</a:t>
            </a:r>
            <a:br>
              <a:rPr lang="en-GB" sz="700" b="1" dirty="0" smtClean="0"/>
            </a:br>
            <a:r>
              <a:rPr lang="en-GB" sz="700" b="1" dirty="0" smtClean="0"/>
              <a:t>Emma Price</a:t>
            </a:r>
            <a:endParaRPr lang="en-GB" sz="700" b="1" dirty="0"/>
          </a:p>
        </p:txBody>
      </p:sp>
      <p:sp>
        <p:nvSpPr>
          <p:cNvPr id="50" name="Rounded Rectangle 49"/>
          <p:cNvSpPr/>
          <p:nvPr/>
        </p:nvSpPr>
        <p:spPr>
          <a:xfrm>
            <a:off x="1231905" y="3146076"/>
            <a:ext cx="887097" cy="5709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Child Employment Officers</a:t>
            </a:r>
            <a:br>
              <a:rPr lang="en-GB" sz="700" dirty="0" smtClean="0"/>
            </a:br>
            <a:r>
              <a:rPr lang="en-GB" sz="700" b="1" dirty="0" smtClean="0"/>
              <a:t>Rachel Henry</a:t>
            </a:r>
            <a:br>
              <a:rPr lang="en-GB" sz="700" b="1" dirty="0" smtClean="0"/>
            </a:br>
            <a:r>
              <a:rPr lang="en-GB" sz="700" b="1" dirty="0" smtClean="0"/>
              <a:t>Emma Hunter </a:t>
            </a:r>
            <a:endParaRPr lang="en-GB" sz="700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143373" y="4430630"/>
            <a:ext cx="1008112" cy="58505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dirty="0" smtClean="0"/>
              <a:t>Education Engagement Officers</a:t>
            </a:r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b="1" dirty="0" err="1" smtClean="0"/>
              <a:t>Sarabijit</a:t>
            </a:r>
            <a:r>
              <a:rPr lang="en-GB" sz="700" b="1" dirty="0" smtClean="0"/>
              <a:t> Benning</a:t>
            </a:r>
            <a:br>
              <a:rPr lang="en-GB" sz="700" b="1" dirty="0" smtClean="0"/>
            </a:br>
            <a:r>
              <a:rPr lang="en-GB" sz="700" b="1" dirty="0" smtClean="0"/>
              <a:t>Kiran Rehal</a:t>
            </a:r>
            <a:br>
              <a:rPr lang="en-GB" sz="700" b="1" dirty="0" smtClean="0"/>
            </a:br>
            <a:endParaRPr lang="en-GB" sz="700" b="1" dirty="0"/>
          </a:p>
        </p:txBody>
      </p:sp>
      <p:sp>
        <p:nvSpPr>
          <p:cNvPr id="52" name="Rounded Rectangle 51"/>
          <p:cNvSpPr/>
          <p:nvPr/>
        </p:nvSpPr>
        <p:spPr>
          <a:xfrm>
            <a:off x="156511" y="5321120"/>
            <a:ext cx="1008112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GB" sz="700" dirty="0" smtClean="0"/>
          </a:p>
          <a:p>
            <a:pPr lvl="0" algn="ctr"/>
            <a:r>
              <a:rPr lang="en-GB" sz="700" dirty="0" smtClean="0"/>
              <a:t>School Liaison Officers</a:t>
            </a:r>
            <a:br>
              <a:rPr lang="en-GB" sz="700" dirty="0" smtClean="0"/>
            </a:br>
            <a:r>
              <a:rPr lang="en-GB" sz="700" b="1" dirty="0" smtClean="0"/>
              <a:t>Victoria Gadd</a:t>
            </a:r>
          </a:p>
          <a:p>
            <a:pPr lvl="0" algn="ctr"/>
            <a:r>
              <a:rPr lang="en-GB" sz="700" b="1" dirty="0" err="1" smtClean="0"/>
              <a:t>Simraj</a:t>
            </a:r>
            <a:r>
              <a:rPr lang="en-GB" sz="700" b="1" dirty="0" smtClean="0"/>
              <a:t> Kaur</a:t>
            </a:r>
          </a:p>
          <a:p>
            <a:pPr lvl="0" algn="ctr"/>
            <a:r>
              <a:rPr lang="en-GB" sz="700" b="1" dirty="0" smtClean="0"/>
              <a:t>Simone Lane</a:t>
            </a:r>
            <a:br>
              <a:rPr lang="en-GB" sz="700" b="1" dirty="0" smtClean="0"/>
            </a:br>
            <a:r>
              <a:rPr lang="en-GB" sz="700" b="1" dirty="0"/>
              <a:t>Nina </a:t>
            </a:r>
            <a:r>
              <a:rPr lang="en-GB" sz="700" b="1" dirty="0" err="1"/>
              <a:t>Chaggar</a:t>
            </a:r>
            <a:endParaRPr lang="en-GB" sz="700" b="1" dirty="0" smtClean="0"/>
          </a:p>
          <a:p>
            <a:pPr algn="ctr"/>
            <a:r>
              <a:rPr lang="en-GB" sz="700" dirty="0" smtClean="0"/>
              <a:t/>
            </a:r>
            <a:br>
              <a:rPr lang="en-GB" sz="700" dirty="0" smtClean="0"/>
            </a:br>
            <a:endParaRPr lang="en-GB" sz="700" b="1" dirty="0"/>
          </a:p>
        </p:txBody>
      </p:sp>
      <p:sp>
        <p:nvSpPr>
          <p:cNvPr id="53" name="Rounded Rectangle 52"/>
          <p:cNvSpPr/>
          <p:nvPr/>
        </p:nvSpPr>
        <p:spPr>
          <a:xfrm>
            <a:off x="2236100" y="4409225"/>
            <a:ext cx="1008112" cy="5850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dirty="0" smtClean="0"/>
              <a:t>Education Engagement Officers</a:t>
            </a:r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b="1" dirty="0" smtClean="0"/>
              <a:t>Amy Jones</a:t>
            </a:r>
            <a:br>
              <a:rPr lang="en-GB" sz="700" b="1" dirty="0" smtClean="0"/>
            </a:br>
            <a:r>
              <a:rPr lang="en-GB" sz="700" b="1" dirty="0" smtClean="0"/>
              <a:t>Karl Barron</a:t>
            </a:r>
            <a:br>
              <a:rPr lang="en-GB" sz="700" b="1" dirty="0" smtClean="0"/>
            </a:br>
            <a:endParaRPr lang="en-GB" sz="700" b="1" dirty="0"/>
          </a:p>
        </p:txBody>
      </p:sp>
      <p:sp>
        <p:nvSpPr>
          <p:cNvPr id="54" name="Rounded Rectangle 53"/>
          <p:cNvSpPr/>
          <p:nvPr/>
        </p:nvSpPr>
        <p:spPr>
          <a:xfrm>
            <a:off x="2236100" y="5301209"/>
            <a:ext cx="1008112" cy="93610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School Liaison Officers</a:t>
            </a:r>
            <a:br>
              <a:rPr lang="en-GB" sz="700" dirty="0" smtClean="0"/>
            </a:br>
            <a:r>
              <a:rPr lang="en-GB" sz="700" b="1" dirty="0" smtClean="0"/>
              <a:t>Robert Vyskocil</a:t>
            </a:r>
            <a:br>
              <a:rPr lang="en-GB" sz="700" b="1" dirty="0" smtClean="0"/>
            </a:br>
            <a:r>
              <a:rPr lang="en-GB" sz="700" b="1" dirty="0" smtClean="0"/>
              <a:t>Katy Clarke</a:t>
            </a:r>
            <a:br>
              <a:rPr lang="en-GB" sz="700" b="1" dirty="0" smtClean="0"/>
            </a:br>
            <a:r>
              <a:rPr lang="en-GB" sz="700" b="1" dirty="0" smtClean="0"/>
              <a:t>Collette Todman</a:t>
            </a:r>
            <a:br>
              <a:rPr lang="en-GB" sz="700" b="1" dirty="0" smtClean="0"/>
            </a:br>
            <a:r>
              <a:rPr lang="en-GB" sz="700" b="1" dirty="0" smtClean="0"/>
              <a:t>Kerry Milbery</a:t>
            </a:r>
            <a:br>
              <a:rPr lang="en-GB" sz="700" b="1" dirty="0" smtClean="0"/>
            </a:br>
            <a:r>
              <a:rPr lang="en-GB" sz="700" b="1" dirty="0" smtClean="0"/>
              <a:t>Caroline Burrington</a:t>
            </a:r>
            <a:endParaRPr lang="en-GB" sz="700" b="1" dirty="0"/>
          </a:p>
        </p:txBody>
      </p:sp>
      <p:sp>
        <p:nvSpPr>
          <p:cNvPr id="55" name="Rounded Rectangle 54"/>
          <p:cNvSpPr/>
          <p:nvPr/>
        </p:nvSpPr>
        <p:spPr>
          <a:xfrm>
            <a:off x="3480933" y="4409225"/>
            <a:ext cx="1026282" cy="5850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/>
            </a:r>
            <a:br>
              <a:rPr lang="en-GB" sz="700" dirty="0" smtClean="0"/>
            </a:br>
            <a:r>
              <a:rPr lang="en-GB" sz="700" dirty="0" smtClean="0"/>
              <a:t>Education Engagement Officers</a:t>
            </a:r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b="1" dirty="0" smtClean="0"/>
              <a:t>Alexandra Summerson</a:t>
            </a:r>
            <a:br>
              <a:rPr lang="en-GB" sz="700" b="1" dirty="0" smtClean="0"/>
            </a:br>
            <a:r>
              <a:rPr lang="en-GB" sz="700" b="1" dirty="0" smtClean="0"/>
              <a:t>Christy Sales</a:t>
            </a:r>
            <a:br>
              <a:rPr lang="en-GB" sz="700" b="1" dirty="0" smtClean="0"/>
            </a:br>
            <a:endParaRPr lang="en-GB" sz="700" b="1" dirty="0"/>
          </a:p>
        </p:txBody>
      </p:sp>
      <p:sp>
        <p:nvSpPr>
          <p:cNvPr id="56" name="Rounded Rectangle 55"/>
          <p:cNvSpPr/>
          <p:nvPr/>
        </p:nvSpPr>
        <p:spPr>
          <a:xfrm>
            <a:off x="3490018" y="5309335"/>
            <a:ext cx="1008112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School Liaison Officers</a:t>
            </a:r>
            <a:br>
              <a:rPr lang="en-GB" sz="700" dirty="0" smtClean="0"/>
            </a:br>
            <a:r>
              <a:rPr lang="en-GB" sz="700" b="1" dirty="0" smtClean="0"/>
              <a:t>Janet Benjamin</a:t>
            </a:r>
            <a:br>
              <a:rPr lang="en-GB" sz="700" b="1" dirty="0" smtClean="0"/>
            </a:br>
            <a:r>
              <a:rPr lang="en-GB" sz="700" b="1" dirty="0" smtClean="0"/>
              <a:t>Janice Judd</a:t>
            </a:r>
            <a:br>
              <a:rPr lang="en-GB" sz="700" b="1" dirty="0" smtClean="0"/>
            </a:br>
            <a:r>
              <a:rPr lang="en-GB" sz="700" b="1" dirty="0" smtClean="0"/>
              <a:t>Elaine Keeping</a:t>
            </a:r>
            <a:br>
              <a:rPr lang="en-GB" sz="700" b="1" dirty="0" smtClean="0"/>
            </a:br>
            <a:r>
              <a:rPr lang="en-GB" sz="700" b="1" dirty="0" smtClean="0"/>
              <a:t>Kim Evans</a:t>
            </a:r>
          </a:p>
          <a:p>
            <a:pPr algn="ctr"/>
            <a:r>
              <a:rPr lang="en-GB" sz="700" b="1" dirty="0" smtClean="0"/>
              <a:t>Michelle Slater</a:t>
            </a:r>
            <a:br>
              <a:rPr lang="en-GB" sz="700" b="1" dirty="0" smtClean="0"/>
            </a:br>
            <a:r>
              <a:rPr lang="en-GB" sz="700" b="1" dirty="0" err="1" smtClean="0"/>
              <a:t>Natasa</a:t>
            </a:r>
            <a:r>
              <a:rPr lang="en-GB" sz="700" b="1" dirty="0" smtClean="0"/>
              <a:t> </a:t>
            </a:r>
            <a:r>
              <a:rPr lang="en-GB" sz="700" b="1" dirty="0" err="1" smtClean="0"/>
              <a:t>Wehrly</a:t>
            </a:r>
            <a:endParaRPr lang="en-GB" sz="700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4672368" y="4428120"/>
            <a:ext cx="1008112" cy="585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/>
            </a:r>
            <a:br>
              <a:rPr lang="en-GB" sz="700" dirty="0" smtClean="0"/>
            </a:br>
            <a:r>
              <a:rPr lang="en-GB" sz="700" dirty="0" smtClean="0"/>
              <a:t/>
            </a:r>
            <a:br>
              <a:rPr lang="en-GB" sz="700" dirty="0" smtClean="0"/>
            </a:br>
            <a:r>
              <a:rPr lang="en-GB" sz="700" dirty="0" smtClean="0"/>
              <a:t>Education Engagement Officers</a:t>
            </a:r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sz="700" b="1" dirty="0" smtClean="0"/>
              <a:t>Chris Overal</a:t>
            </a:r>
            <a:br>
              <a:rPr lang="en-GB" sz="700" b="1" dirty="0" smtClean="0"/>
            </a:br>
            <a:r>
              <a:rPr lang="en-GB" sz="700" b="1" dirty="0" smtClean="0"/>
              <a:t>Nina Andrew</a:t>
            </a:r>
            <a:br>
              <a:rPr lang="en-GB" sz="700" b="1" dirty="0" smtClean="0"/>
            </a:br>
            <a:r>
              <a:rPr lang="en-GB" sz="700" b="1" dirty="0" smtClean="0"/>
              <a:t/>
            </a:r>
            <a:br>
              <a:rPr lang="en-GB" sz="700" b="1" dirty="0" smtClean="0"/>
            </a:br>
            <a:endParaRPr lang="en-GB" sz="700" b="1" dirty="0"/>
          </a:p>
        </p:txBody>
      </p:sp>
      <p:sp>
        <p:nvSpPr>
          <p:cNvPr id="58" name="Rounded Rectangle 57"/>
          <p:cNvSpPr/>
          <p:nvPr/>
        </p:nvSpPr>
        <p:spPr>
          <a:xfrm>
            <a:off x="4672368" y="5301210"/>
            <a:ext cx="1008112" cy="93610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700" dirty="0" smtClean="0"/>
              <a:t>School Liaison Officers</a:t>
            </a:r>
            <a:br>
              <a:rPr lang="en-GB" sz="700" dirty="0" smtClean="0"/>
            </a:br>
            <a:r>
              <a:rPr lang="en-GB" sz="700" b="1" dirty="0" smtClean="0"/>
              <a:t>Danielle </a:t>
            </a:r>
            <a:r>
              <a:rPr lang="en-GB" sz="700" b="1" dirty="0" err="1" smtClean="0"/>
              <a:t>Jenken</a:t>
            </a:r>
            <a:endParaRPr lang="en-GB" sz="700" b="1" dirty="0" smtClean="0"/>
          </a:p>
          <a:p>
            <a:pPr lvl="0" algn="ctr"/>
            <a:r>
              <a:rPr lang="en-GB" sz="700" b="1" dirty="0" smtClean="0"/>
              <a:t>Liberty Hand</a:t>
            </a:r>
          </a:p>
          <a:p>
            <a:pPr lvl="0" algn="ctr"/>
            <a:r>
              <a:rPr lang="en-GB" sz="700" b="1" dirty="0" smtClean="0"/>
              <a:t>Liz Stickings</a:t>
            </a:r>
            <a:br>
              <a:rPr lang="en-GB" sz="700" b="1" dirty="0" smtClean="0"/>
            </a:br>
            <a:r>
              <a:rPr lang="en-GB" sz="700" b="1" dirty="0" smtClean="0"/>
              <a:t>Loveday Potter</a:t>
            </a:r>
            <a:br>
              <a:rPr lang="en-GB" sz="700" b="1" dirty="0" smtClean="0"/>
            </a:br>
            <a:r>
              <a:rPr lang="en-GB" sz="700" b="1" dirty="0" smtClean="0"/>
              <a:t>Gareth Williams</a:t>
            </a:r>
          </a:p>
          <a:p>
            <a:pPr algn="ctr"/>
            <a:endParaRPr lang="en-GB" sz="600" b="1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660567" y="1749486"/>
            <a:ext cx="6252029" cy="233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8" idx="0"/>
          </p:cNvCxnSpPr>
          <p:nvPr/>
        </p:nvCxnSpPr>
        <p:spPr>
          <a:xfrm>
            <a:off x="660567" y="1772816"/>
            <a:ext cx="0" cy="1610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12" idx="0"/>
          </p:cNvCxnSpPr>
          <p:nvPr/>
        </p:nvCxnSpPr>
        <p:spPr>
          <a:xfrm>
            <a:off x="2731514" y="1771451"/>
            <a:ext cx="0" cy="1624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348284" y="1466782"/>
            <a:ext cx="3088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15" idx="1"/>
          </p:cNvCxnSpPr>
          <p:nvPr/>
        </p:nvCxnSpPr>
        <p:spPr>
          <a:xfrm>
            <a:off x="5348284" y="890718"/>
            <a:ext cx="3088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11" idx="0"/>
          </p:cNvCxnSpPr>
          <p:nvPr/>
        </p:nvCxnSpPr>
        <p:spPr>
          <a:xfrm>
            <a:off x="3885887" y="1774154"/>
            <a:ext cx="0" cy="1610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10" idx="0"/>
          </p:cNvCxnSpPr>
          <p:nvPr/>
        </p:nvCxnSpPr>
        <p:spPr>
          <a:xfrm>
            <a:off x="5137225" y="1772816"/>
            <a:ext cx="0" cy="2047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9" idx="0"/>
          </p:cNvCxnSpPr>
          <p:nvPr/>
        </p:nvCxnSpPr>
        <p:spPr>
          <a:xfrm>
            <a:off x="6333696" y="1773642"/>
            <a:ext cx="0" cy="1624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13" idx="0"/>
          </p:cNvCxnSpPr>
          <p:nvPr/>
        </p:nvCxnSpPr>
        <p:spPr>
          <a:xfrm>
            <a:off x="7448014" y="1749486"/>
            <a:ext cx="1" cy="1624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912596" y="1771451"/>
            <a:ext cx="1692556" cy="136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18" idx="0"/>
          </p:cNvCxnSpPr>
          <p:nvPr/>
        </p:nvCxnSpPr>
        <p:spPr>
          <a:xfrm>
            <a:off x="8605152" y="1772816"/>
            <a:ext cx="0" cy="91496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448184" y="1574794"/>
            <a:ext cx="0" cy="1980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" idx="2"/>
            <a:endCxn id="25" idx="0"/>
          </p:cNvCxnSpPr>
          <p:nvPr/>
        </p:nvCxnSpPr>
        <p:spPr>
          <a:xfrm>
            <a:off x="660567" y="2492896"/>
            <a:ext cx="0" cy="2646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5" idx="2"/>
            <a:endCxn id="36" idx="0"/>
          </p:cNvCxnSpPr>
          <p:nvPr/>
        </p:nvCxnSpPr>
        <p:spPr>
          <a:xfrm flipH="1">
            <a:off x="647429" y="3228915"/>
            <a:ext cx="13138" cy="3784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2" idx="2"/>
            <a:endCxn id="26" idx="0"/>
          </p:cNvCxnSpPr>
          <p:nvPr/>
        </p:nvCxnSpPr>
        <p:spPr>
          <a:xfrm>
            <a:off x="2731514" y="2492895"/>
            <a:ext cx="0" cy="3278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27" idx="0"/>
          </p:cNvCxnSpPr>
          <p:nvPr/>
        </p:nvCxnSpPr>
        <p:spPr>
          <a:xfrm>
            <a:off x="3944128" y="2529160"/>
            <a:ext cx="0" cy="2915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130054" y="2572627"/>
            <a:ext cx="0" cy="264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146029" y="3315095"/>
            <a:ext cx="0" cy="2978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137225" y="4111778"/>
            <a:ext cx="0" cy="316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57" idx="2"/>
            <a:endCxn id="58" idx="0"/>
          </p:cNvCxnSpPr>
          <p:nvPr/>
        </p:nvCxnSpPr>
        <p:spPr>
          <a:xfrm>
            <a:off x="5176424" y="5013176"/>
            <a:ext cx="0" cy="288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30" idx="0"/>
          </p:cNvCxnSpPr>
          <p:nvPr/>
        </p:nvCxnSpPr>
        <p:spPr>
          <a:xfrm flipH="1">
            <a:off x="7479377" y="2494260"/>
            <a:ext cx="2" cy="3007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26" idx="2"/>
            <a:endCxn id="37" idx="0"/>
          </p:cNvCxnSpPr>
          <p:nvPr/>
        </p:nvCxnSpPr>
        <p:spPr>
          <a:xfrm>
            <a:off x="2731514" y="3292046"/>
            <a:ext cx="12818" cy="3153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37" idx="2"/>
          </p:cNvCxnSpPr>
          <p:nvPr/>
        </p:nvCxnSpPr>
        <p:spPr>
          <a:xfrm>
            <a:off x="2744332" y="4078706"/>
            <a:ext cx="0" cy="316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53" idx="2"/>
            <a:endCxn id="54" idx="0"/>
          </p:cNvCxnSpPr>
          <p:nvPr/>
        </p:nvCxnSpPr>
        <p:spPr>
          <a:xfrm>
            <a:off x="2740156" y="4994279"/>
            <a:ext cx="0" cy="306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36" idx="2"/>
            <a:endCxn id="51" idx="0"/>
          </p:cNvCxnSpPr>
          <p:nvPr/>
        </p:nvCxnSpPr>
        <p:spPr>
          <a:xfrm>
            <a:off x="647429" y="4078705"/>
            <a:ext cx="0" cy="3519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27" idx="2"/>
          </p:cNvCxnSpPr>
          <p:nvPr/>
        </p:nvCxnSpPr>
        <p:spPr>
          <a:xfrm>
            <a:off x="3944128" y="3292043"/>
            <a:ext cx="0" cy="2695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endCxn id="55" idx="0"/>
          </p:cNvCxnSpPr>
          <p:nvPr/>
        </p:nvCxnSpPr>
        <p:spPr>
          <a:xfrm>
            <a:off x="3984989" y="4092887"/>
            <a:ext cx="9085" cy="316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5" idx="2"/>
            <a:endCxn id="56" idx="0"/>
          </p:cNvCxnSpPr>
          <p:nvPr/>
        </p:nvCxnSpPr>
        <p:spPr>
          <a:xfrm>
            <a:off x="3994074" y="4994280"/>
            <a:ext cx="0" cy="315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175140" y="3004002"/>
            <a:ext cx="5003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50" idx="0"/>
          </p:cNvCxnSpPr>
          <p:nvPr/>
        </p:nvCxnSpPr>
        <p:spPr>
          <a:xfrm>
            <a:off x="1675453" y="3004002"/>
            <a:ext cx="1" cy="1420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6" idx="0"/>
          </p:cNvCxnSpPr>
          <p:nvPr/>
        </p:nvCxnSpPr>
        <p:spPr>
          <a:xfrm flipV="1">
            <a:off x="6161176" y="1178750"/>
            <a:ext cx="0" cy="900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47429" y="5022571"/>
            <a:ext cx="0" cy="306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endCxn id="17" idx="1"/>
          </p:cNvCxnSpPr>
          <p:nvPr/>
        </p:nvCxnSpPr>
        <p:spPr>
          <a:xfrm flipV="1">
            <a:off x="6161176" y="1178750"/>
            <a:ext cx="1315243" cy="136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0" idx="2"/>
            <a:endCxn id="31" idx="0"/>
          </p:cNvCxnSpPr>
          <p:nvPr/>
        </p:nvCxnSpPr>
        <p:spPr>
          <a:xfrm flipH="1">
            <a:off x="7476419" y="3315095"/>
            <a:ext cx="2958" cy="3409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42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85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Forson, Monifa - EY PS</dc:creator>
  <cp:lastModifiedBy>Forson, Monifa - EY PS</cp:lastModifiedBy>
  <cp:revision>39</cp:revision>
  <dcterms:created xsi:type="dcterms:W3CDTF">2017-02-02T09:27:23Z</dcterms:created>
  <dcterms:modified xsi:type="dcterms:W3CDTF">2017-05-10T14:17:49Z</dcterms:modified>
</cp:coreProperties>
</file>