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333" r:id="rId2"/>
    <p:sldId id="334" r:id="rId3"/>
    <p:sldId id="335" r:id="rId4"/>
    <p:sldId id="336" r:id="rId5"/>
    <p:sldId id="337" r:id="rId6"/>
    <p:sldId id="338" r:id="rId7"/>
    <p:sldId id="339" r:id="rId8"/>
    <p:sldId id="341" r:id="rId9"/>
    <p:sldId id="346" r:id="rId10"/>
    <p:sldId id="345" r:id="rId11"/>
    <p:sldId id="344" r:id="rId12"/>
    <p:sldId id="343" r:id="rId13"/>
    <p:sldId id="342" r:id="rId14"/>
    <p:sldId id="350" r:id="rId15"/>
    <p:sldId id="349" r:id="rId16"/>
    <p:sldId id="348" r:id="rId17"/>
    <p:sldId id="347" r:id="rId18"/>
    <p:sldId id="351" r:id="rId19"/>
    <p:sldId id="352" r:id="rId20"/>
    <p:sldId id="357" r:id="rId21"/>
    <p:sldId id="356" r:id="rId22"/>
    <p:sldId id="355" r:id="rId23"/>
    <p:sldId id="354" r:id="rId24"/>
    <p:sldId id="353" r:id="rId25"/>
    <p:sldId id="358" r:id="rId26"/>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824" y="-3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defRPr sz="1200"/>
            </a:lvl1pPr>
          </a:lstStyle>
          <a:p>
            <a:pPr>
              <a:defRPr/>
            </a:pPr>
            <a:endParaRPr lang="en-GB"/>
          </a:p>
        </p:txBody>
      </p:sp>
      <p:sp>
        <p:nvSpPr>
          <p:cNvPr id="100355" name="Rectangle 3"/>
          <p:cNvSpPr>
            <a:spLocks noGrp="1" noChangeArrowheads="1"/>
          </p:cNvSpPr>
          <p:nvPr>
            <p:ph type="dt" sz="quarter" idx="1"/>
          </p:nvPr>
        </p:nvSpPr>
        <p:spPr bwMode="auto">
          <a:xfrm>
            <a:off x="3850443" y="0"/>
            <a:ext cx="2945659" cy="496332"/>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lgn="r">
              <a:defRPr sz="1200"/>
            </a:lvl1pPr>
          </a:lstStyle>
          <a:p>
            <a:pPr>
              <a:defRPr/>
            </a:pPr>
            <a:fld id="{2F974A4F-7AC7-4607-9C57-A7ECD47A8591}" type="datetimeFigureOut">
              <a:rPr lang="en-GB"/>
              <a:pPr>
                <a:defRPr/>
              </a:pPr>
              <a:t>27/10/2015</a:t>
            </a:fld>
            <a:endParaRPr lang="en-GB"/>
          </a:p>
        </p:txBody>
      </p:sp>
      <p:sp>
        <p:nvSpPr>
          <p:cNvPr id="100356" name="Rectangle 4"/>
          <p:cNvSpPr>
            <a:spLocks noGrp="1" noChangeArrowheads="1"/>
          </p:cNvSpPr>
          <p:nvPr>
            <p:ph type="ftr" sz="quarter" idx="2"/>
          </p:nvPr>
        </p:nvSpPr>
        <p:spPr bwMode="auto">
          <a:xfrm>
            <a:off x="0" y="9428584"/>
            <a:ext cx="2945659" cy="496332"/>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defRPr sz="1200"/>
            </a:lvl1pPr>
          </a:lstStyle>
          <a:p>
            <a:pPr>
              <a:defRPr/>
            </a:pPr>
            <a:endParaRPr lang="en-GB"/>
          </a:p>
        </p:txBody>
      </p:sp>
      <p:sp>
        <p:nvSpPr>
          <p:cNvPr id="100357" name="Rectangle 5"/>
          <p:cNvSpPr>
            <a:spLocks noGrp="1" noChangeArrowheads="1"/>
          </p:cNvSpPr>
          <p:nvPr>
            <p:ph type="sldNum" sz="quarter" idx="3"/>
          </p:nvPr>
        </p:nvSpPr>
        <p:spPr bwMode="auto">
          <a:xfrm>
            <a:off x="3850443" y="9428584"/>
            <a:ext cx="2945659" cy="496332"/>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lgn="r">
              <a:defRPr sz="1200"/>
            </a:lvl1pPr>
          </a:lstStyle>
          <a:p>
            <a:pPr>
              <a:defRPr/>
            </a:pPr>
            <a:fld id="{DA1883EA-E79F-4B05-89B5-91A469D0075C}" type="slidenum">
              <a:rPr lang="en-GB"/>
              <a:pPr>
                <a:defRPr/>
              </a:pPr>
              <a:t>‹#›</a:t>
            </a:fld>
            <a:endParaRPr lang="en-GB"/>
          </a:p>
        </p:txBody>
      </p:sp>
    </p:spTree>
    <p:extLst>
      <p:ext uri="{BB962C8B-B14F-4D97-AF65-F5344CB8AC3E}">
        <p14:creationId xmlns:p14="http://schemas.microsoft.com/office/powerpoint/2010/main" val="2187275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defRPr sz="1200"/>
            </a:lvl1pPr>
          </a:lstStyle>
          <a:p>
            <a:pPr>
              <a:defRPr/>
            </a:pPr>
            <a:endParaRPr lang="en-GB"/>
          </a:p>
        </p:txBody>
      </p:sp>
      <p:sp>
        <p:nvSpPr>
          <p:cNvPr id="17411"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lgn="r">
              <a:defRPr sz="1200"/>
            </a:lvl1pPr>
          </a:lstStyle>
          <a:p>
            <a:pPr>
              <a:defRPr/>
            </a:pPr>
            <a:fld id="{E099FF8D-60CF-49EC-B461-6E3F7C601CD6}" type="datetimeFigureOut">
              <a:rPr lang="en-GB"/>
              <a:pPr>
                <a:defRPr/>
              </a:pPr>
              <a:t>27/10/2015</a:t>
            </a:fld>
            <a:endParaRPr lang="en-GB"/>
          </a:p>
        </p:txBody>
      </p:sp>
      <p:sp>
        <p:nvSpPr>
          <p:cNvPr id="256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79768" y="4715154"/>
            <a:ext cx="5438140" cy="4466987"/>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7414" name="Rectangle 6"/>
          <p:cNvSpPr>
            <a:spLocks noGrp="1" noChangeArrowheads="1"/>
          </p:cNvSpPr>
          <p:nvPr>
            <p:ph type="ftr" sz="quarter" idx="4"/>
          </p:nvPr>
        </p:nvSpPr>
        <p:spPr bwMode="auto">
          <a:xfrm>
            <a:off x="0" y="9428584"/>
            <a:ext cx="2945659" cy="496332"/>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defRPr sz="1200"/>
            </a:lvl1pPr>
          </a:lstStyle>
          <a:p>
            <a:pPr>
              <a:defRPr/>
            </a:pPr>
            <a:endParaRPr lang="en-GB"/>
          </a:p>
        </p:txBody>
      </p:sp>
      <p:sp>
        <p:nvSpPr>
          <p:cNvPr id="17415" name="Rectangle 7"/>
          <p:cNvSpPr>
            <a:spLocks noGrp="1" noChangeArrowheads="1"/>
          </p:cNvSpPr>
          <p:nvPr>
            <p:ph type="sldNum" sz="quarter" idx="5"/>
          </p:nvPr>
        </p:nvSpPr>
        <p:spPr bwMode="auto">
          <a:xfrm>
            <a:off x="3850443" y="9428584"/>
            <a:ext cx="2945659" cy="496332"/>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lgn="r">
              <a:defRPr sz="1200"/>
            </a:lvl1pPr>
          </a:lstStyle>
          <a:p>
            <a:pPr>
              <a:defRPr/>
            </a:pPr>
            <a:fld id="{8FD12889-290E-4137-AB86-9C6666194503}" type="slidenum">
              <a:rPr lang="en-GB"/>
              <a:pPr>
                <a:defRPr/>
              </a:pPr>
              <a:t>‹#›</a:t>
            </a:fld>
            <a:endParaRPr lang="en-GB"/>
          </a:p>
        </p:txBody>
      </p:sp>
    </p:spTree>
    <p:extLst>
      <p:ext uri="{BB962C8B-B14F-4D97-AF65-F5344CB8AC3E}">
        <p14:creationId xmlns:p14="http://schemas.microsoft.com/office/powerpoint/2010/main" val="3527568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852017" y="9430307"/>
            <a:ext cx="2945659" cy="496332"/>
          </a:xfrm>
          <a:prstGeom prst="rect">
            <a:avLst/>
          </a:prstGeom>
          <a:noFill/>
          <a:ln w="9525">
            <a:noFill/>
            <a:miter lim="800000"/>
            <a:headEnd/>
            <a:tailEnd/>
          </a:ln>
        </p:spPr>
        <p:txBody>
          <a:bodyPr lIns="91422" tIns="45711" rIns="91422" bIns="45711" anchor="b"/>
          <a:lstStyle/>
          <a:p>
            <a:pPr algn="r" eaLnBrk="0" hangingPunct="0"/>
            <a:fld id="{6CCF5097-FF7A-4221-8B82-5EA5354ECA55}" type="slidenum">
              <a:rPr lang="en-US" sz="1200">
                <a:latin typeface="Times New Roman" pitchFamily="18" charset="0"/>
              </a:rPr>
              <a:pPr algn="r" eaLnBrk="0" hangingPunct="0"/>
              <a:t>1</a:t>
            </a:fld>
            <a:endParaRPr lang="en-US" sz="1200" dirty="0">
              <a:latin typeface="Times New Roman" pitchFamily="18" charset="0"/>
            </a:endParaRPr>
          </a:p>
        </p:txBody>
      </p:sp>
      <p:sp>
        <p:nvSpPr>
          <p:cNvPr id="28674" name="Rectangle 2"/>
          <p:cNvSpPr>
            <a:spLocks noGrp="1" noRot="1" noChangeAspect="1" noChangeArrowheads="1" noTextEdit="1"/>
          </p:cNvSpPr>
          <p:nvPr>
            <p:ph type="sldImg"/>
          </p:nvPr>
        </p:nvSpPr>
        <p:spPr>
          <a:xfrm>
            <a:off x="946150" y="781050"/>
            <a:ext cx="4910138" cy="3683000"/>
          </a:xfrm>
          <a:ln/>
        </p:spPr>
      </p:sp>
      <p:sp>
        <p:nvSpPr>
          <p:cNvPr id="28675" name="Rectangle 3"/>
          <p:cNvSpPr>
            <a:spLocks noGrp="1" noChangeArrowheads="1"/>
          </p:cNvSpPr>
          <p:nvPr>
            <p:ph type="body" idx="1"/>
          </p:nvPr>
        </p:nvSpPr>
        <p:spPr>
          <a:xfrm>
            <a:off x="906358" y="4718600"/>
            <a:ext cx="4984962" cy="4432520"/>
          </a:xfrm>
          <a:noFill/>
          <a:ln/>
        </p:spPr>
        <p:txBody>
          <a:bodyPr lIns="91422" tIns="45711" rIns="91422" bIns="45711"/>
          <a:lstStyle/>
          <a:p>
            <a:pPr eaLnBrk="1" hangingPunct="1"/>
            <a:endParaRPr lang="en-GB" dirty="0" smtClean="0"/>
          </a:p>
          <a:p>
            <a:pPr eaLnBrk="1" hangingPunct="1"/>
            <a:r>
              <a:rPr lang="en-GB" dirty="0" smtClean="0"/>
              <a:t>welcome the governors to the training</a:t>
            </a:r>
          </a:p>
          <a:p>
            <a:pPr eaLnBrk="1" hangingPunct="1"/>
            <a:endParaRPr lang="en-GB" dirty="0" smtClean="0"/>
          </a:p>
          <a:p>
            <a:pPr eaLnBrk="1" hangingPunct="1"/>
            <a:r>
              <a:rPr lang="en-GB" dirty="0" smtClean="0"/>
              <a:t>Introduce self</a:t>
            </a:r>
          </a:p>
          <a:p>
            <a:pPr eaLnBrk="1" hangingPunct="1"/>
            <a:endParaRPr lang="en-GB" dirty="0" smtClean="0"/>
          </a:p>
          <a:p>
            <a:pPr eaLnBrk="1" hangingPunct="1"/>
            <a:r>
              <a:rPr lang="en-GB" dirty="0" smtClean="0"/>
              <a:t>Housekeeping - toilets, fire exits</a:t>
            </a:r>
          </a:p>
          <a:p>
            <a:pPr eaLnBrk="1" hangingPunct="1"/>
            <a:endParaRPr lang="en-GB" dirty="0" smtClean="0"/>
          </a:p>
          <a:p>
            <a:pPr eaLnBrk="1" hangingPunct="1"/>
            <a:r>
              <a:rPr lang="en-GB" dirty="0" smtClean="0"/>
              <a:t>Encourage interaction - lots of questions</a:t>
            </a:r>
          </a:p>
          <a:p>
            <a:pPr eaLnBrk="1" hangingPunct="1"/>
            <a:endParaRPr lang="en-GB" dirty="0" smtClean="0"/>
          </a:p>
          <a:p>
            <a:pPr eaLnBrk="1" hangingPunct="1"/>
            <a:r>
              <a:rPr lang="en-GB" dirty="0" smtClean="0"/>
              <a:t>How Schools are Funded vs Finance Seminar</a:t>
            </a:r>
          </a:p>
          <a:p>
            <a:pPr eaLnBrk="1" hangingPunct="1"/>
            <a:endParaRPr lang="en-GB" dirty="0" smtClean="0"/>
          </a:p>
          <a:p>
            <a:pPr eaLnBrk="1" hangingPunct="1"/>
            <a:r>
              <a:rPr lang="en-GB" dirty="0" smtClean="0"/>
              <a:t>That will be spending no more than two hours and that there will be time at the end for Questions and completion of evaluation sheets.</a:t>
            </a:r>
          </a:p>
          <a:p>
            <a:pPr eaLnBrk="1" hangingPunct="1"/>
            <a:endParaRPr lang="en-GB" dirty="0" smtClean="0"/>
          </a:p>
          <a:p>
            <a:pPr eaLnBrk="1" hangingPunct="1"/>
            <a:r>
              <a:rPr lang="en-GB" dirty="0" smtClean="0"/>
              <a:t>Explain objectives   -  next slide</a:t>
            </a:r>
          </a:p>
          <a:p>
            <a:pPr eaLnBrk="1" hangingPunct="1"/>
            <a:endParaRPr lang="en-GB" dirty="0" smtClean="0"/>
          </a:p>
          <a:p>
            <a:pPr eaLnBrk="1" hangingPunct="1"/>
            <a:endParaRPr lang="en-GB" dirty="0" smtClean="0"/>
          </a:p>
          <a:p>
            <a:pPr eaLnBrk="1" hangingPunct="1"/>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1071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6107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781550"/>
          </a:xfrm>
        </p:spPr>
        <p:txBody>
          <a:bodyPr/>
          <a:lstStyle/>
          <a:p>
            <a:pPr lvl="0"/>
            <a:endParaRPr 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78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78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7" name="Rectangle 3"/>
          <p:cNvSpPr>
            <a:spLocks noGrp="1" noChangeArrowheads="1"/>
          </p:cNvSpPr>
          <p:nvPr>
            <p:ph type="body" idx="1"/>
          </p:nvPr>
        </p:nvSpPr>
        <p:spPr bwMode="auto">
          <a:xfrm>
            <a:off x="457200" y="1600200"/>
            <a:ext cx="8229600" cy="4781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p:txBody>
      </p:sp>
      <p:sp>
        <p:nvSpPr>
          <p:cNvPr id="1031" name="Rectangle 11"/>
          <p:cNvSpPr>
            <a:spLocks noChangeArrowheads="1"/>
          </p:cNvSpPr>
          <p:nvPr/>
        </p:nvSpPr>
        <p:spPr bwMode="auto">
          <a:xfrm>
            <a:off x="0" y="174625"/>
            <a:ext cx="9144000" cy="98425"/>
          </a:xfrm>
          <a:prstGeom prst="rect">
            <a:avLst/>
          </a:prstGeom>
          <a:solidFill>
            <a:srgbClr val="ED1C24"/>
          </a:solidFill>
          <a:ln w="9525">
            <a:noFill/>
            <a:miter lim="800000"/>
            <a:headEnd/>
            <a:tailEnd/>
          </a:ln>
        </p:spPr>
        <p:txBody>
          <a:bodyPr wrap="none" anchor="ctr"/>
          <a:lstStyle/>
          <a:p>
            <a:pPr>
              <a:defRPr/>
            </a:pPr>
            <a:endParaRPr lang="en-US">
              <a:latin typeface="Calibri" pitchFamily="34" charset="0"/>
            </a:endParaRPr>
          </a:p>
        </p:txBody>
      </p:sp>
      <p:sp>
        <p:nvSpPr>
          <p:cNvPr id="1032" name="Rectangle 11"/>
          <p:cNvSpPr>
            <a:spLocks noChangeArrowheads="1"/>
          </p:cNvSpPr>
          <p:nvPr/>
        </p:nvSpPr>
        <p:spPr bwMode="auto">
          <a:xfrm>
            <a:off x="0" y="6597650"/>
            <a:ext cx="9144000" cy="98425"/>
          </a:xfrm>
          <a:prstGeom prst="rect">
            <a:avLst/>
          </a:prstGeom>
          <a:solidFill>
            <a:srgbClr val="ED1C24"/>
          </a:solidFill>
          <a:ln w="9525">
            <a:noFill/>
            <a:miter lim="800000"/>
            <a:headEnd/>
            <a:tailEnd/>
          </a:ln>
        </p:spPr>
        <p:txBody>
          <a:bodyPr wrap="none" anchor="ctr"/>
          <a:lstStyle/>
          <a:p>
            <a:pPr>
              <a:defRPr/>
            </a:pPr>
            <a:endParaRPr lang="en-US">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ctrTitle" idx="4294967295"/>
          </p:nvPr>
        </p:nvSpPr>
        <p:spPr>
          <a:xfrm>
            <a:off x="755650" y="765175"/>
            <a:ext cx="8007350" cy="2159000"/>
          </a:xfrm>
        </p:spPr>
        <p:txBody>
          <a:bodyPr lIns="92075" tIns="46038" rIns="92075" bIns="46038"/>
          <a:lstStyle/>
          <a:p>
            <a:r>
              <a:rPr lang="en-GB" sz="4000" b="1" dirty="0" smtClean="0"/>
              <a:t>School Funding Formula and how the Dedicated Schools Grant (DSG) is allocated</a:t>
            </a:r>
          </a:p>
        </p:txBody>
      </p:sp>
      <p:sp>
        <p:nvSpPr>
          <p:cNvPr id="27650" name="Rectangle 3"/>
          <p:cNvSpPr>
            <a:spLocks noGrp="1" noChangeArrowheads="1"/>
          </p:cNvSpPr>
          <p:nvPr>
            <p:ph type="subTitle" idx="4294967295"/>
          </p:nvPr>
        </p:nvSpPr>
        <p:spPr>
          <a:xfrm>
            <a:off x="827088" y="3213100"/>
            <a:ext cx="7345362" cy="2120900"/>
          </a:xfrm>
        </p:spPr>
        <p:txBody>
          <a:bodyPr lIns="92075" tIns="46038" rIns="92075" bIns="46038"/>
          <a:lstStyle/>
          <a:p>
            <a:pPr marL="0" indent="0" algn="ctr">
              <a:lnSpc>
                <a:spcPct val="90000"/>
              </a:lnSpc>
            </a:pPr>
            <a:endParaRPr lang="en-GB" sz="2000" dirty="0" smtClean="0">
              <a:solidFill>
                <a:schemeClr val="accent2"/>
              </a:solidFill>
            </a:endParaRPr>
          </a:p>
          <a:p>
            <a:pPr marL="0" indent="0" algn="ctr">
              <a:lnSpc>
                <a:spcPct val="90000"/>
              </a:lnSpc>
            </a:pPr>
            <a:r>
              <a:rPr lang="en-GB" sz="2000" dirty="0" smtClean="0">
                <a:solidFill>
                  <a:schemeClr val="tx2"/>
                </a:solidFill>
              </a:rPr>
              <a:t>Ian Hamilton, School Budgets &amp; PVI Manager</a:t>
            </a:r>
          </a:p>
          <a:p>
            <a:pPr marL="0" indent="0" algn="ctr">
              <a:lnSpc>
                <a:spcPct val="90000"/>
              </a:lnSpc>
            </a:pPr>
            <a:endParaRPr lang="en-GB" sz="2000" dirty="0" smtClean="0">
              <a:solidFill>
                <a:schemeClr val="accent2"/>
              </a:solidFill>
            </a:endParaRPr>
          </a:p>
        </p:txBody>
      </p:sp>
    </p:spTree>
    <p:custDataLst>
      <p:tags r:id="rId1"/>
    </p:custDataLst>
    <p:extLst>
      <p:ext uri="{BB962C8B-B14F-4D97-AF65-F5344CB8AC3E}">
        <p14:creationId xmlns:p14="http://schemas.microsoft.com/office/powerpoint/2010/main" val="102901729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algn="l"/>
            <a:r>
              <a:rPr lang="en-GB" sz="3200" b="1" dirty="0" smtClean="0"/>
              <a:t/>
            </a:r>
            <a:br>
              <a:rPr lang="en-GB" sz="3200" b="1" dirty="0" smtClean="0"/>
            </a:br>
            <a:r>
              <a:rPr lang="en-GB" sz="3200" b="1" dirty="0" smtClean="0"/>
              <a:t/>
            </a:r>
            <a:br>
              <a:rPr lang="en-GB" sz="3200" b="1" dirty="0" smtClean="0"/>
            </a:br>
            <a:r>
              <a:rPr lang="en-GB" sz="3200" b="1" dirty="0" smtClean="0"/>
              <a:t>Factor </a:t>
            </a:r>
            <a:r>
              <a:rPr lang="en-GB" sz="3200" b="1" dirty="0"/>
              <a:t>4 English as Additional Language (EAL) – Optional factor</a:t>
            </a:r>
            <a:r>
              <a:rPr lang="en-GB" sz="3200" dirty="0"/>
              <a:t/>
            </a:r>
            <a:br>
              <a:rPr lang="en-GB" sz="3200" dirty="0"/>
            </a:br>
            <a:r>
              <a:rPr lang="en-GB" sz="4000" dirty="0"/>
              <a:t/>
            </a:r>
            <a:br>
              <a:rPr lang="en-GB" sz="4000" dirty="0"/>
            </a:br>
            <a:endParaRPr lang="en-GB" sz="4000" dirty="0" smtClean="0"/>
          </a:p>
        </p:txBody>
      </p:sp>
      <p:sp>
        <p:nvSpPr>
          <p:cNvPr id="29698" name="Rectangle 3"/>
          <p:cNvSpPr>
            <a:spLocks noGrp="1" noChangeArrowheads="1"/>
          </p:cNvSpPr>
          <p:nvPr>
            <p:ph type="body" idx="1"/>
          </p:nvPr>
        </p:nvSpPr>
        <p:spPr>
          <a:xfrm>
            <a:off x="395536" y="1412776"/>
            <a:ext cx="8291264" cy="4968974"/>
          </a:xfrm>
        </p:spPr>
        <p:txBody>
          <a:bodyPr/>
          <a:lstStyle/>
          <a:p>
            <a:endParaRPr lang="en-GB" sz="1600" dirty="0"/>
          </a:p>
          <a:p>
            <a:r>
              <a:rPr lang="en-GB" sz="1600" dirty="0"/>
              <a:t>	1.45% of DSG is allocated through this factor</a:t>
            </a:r>
          </a:p>
          <a:p>
            <a:endParaRPr lang="en-GB" sz="1600" dirty="0" smtClean="0"/>
          </a:p>
          <a:p>
            <a:r>
              <a:rPr lang="en-GB" sz="1600" dirty="0"/>
              <a:t>	</a:t>
            </a:r>
            <a:r>
              <a:rPr lang="en-GB" sz="1600" dirty="0" smtClean="0"/>
              <a:t>It </a:t>
            </a:r>
            <a:r>
              <a:rPr lang="en-GB" sz="1600" dirty="0"/>
              <a:t>is a notional SEN factor</a:t>
            </a:r>
          </a:p>
          <a:p>
            <a:endParaRPr lang="en-GB" sz="1600" b="1" dirty="0" smtClean="0"/>
          </a:p>
          <a:p>
            <a:r>
              <a:rPr lang="en-GB" sz="1600" b="1" dirty="0"/>
              <a:t>	</a:t>
            </a:r>
            <a:r>
              <a:rPr lang="en-GB" sz="1600" b="1" dirty="0" smtClean="0"/>
              <a:t>What </a:t>
            </a:r>
            <a:r>
              <a:rPr lang="en-GB" sz="1600" b="1" dirty="0"/>
              <a:t>is funding targeted at – </a:t>
            </a:r>
            <a:r>
              <a:rPr lang="en-GB" sz="1600" dirty="0"/>
              <a:t>Children where English is not their first language. The aim is to target the funding in the early stages of education for the first three years. LA can target for 1,2 or 3 </a:t>
            </a:r>
            <a:r>
              <a:rPr lang="en-GB" sz="1600" dirty="0" smtClean="0"/>
              <a:t>years</a:t>
            </a:r>
            <a:endParaRPr lang="en-GB" sz="1600" dirty="0"/>
          </a:p>
          <a:p>
            <a:endParaRPr lang="en-GB" sz="1600" b="1" dirty="0" smtClean="0"/>
          </a:p>
          <a:p>
            <a:r>
              <a:rPr lang="en-GB" sz="1600" b="1" dirty="0"/>
              <a:t>	</a:t>
            </a:r>
            <a:r>
              <a:rPr lang="en-GB" sz="1600" b="1" dirty="0" smtClean="0"/>
              <a:t>Indicator</a:t>
            </a:r>
            <a:r>
              <a:rPr lang="en-GB" sz="1600" dirty="0" smtClean="0"/>
              <a:t> </a:t>
            </a:r>
            <a:r>
              <a:rPr lang="en-GB" sz="1600" dirty="0"/>
              <a:t>– No. of children recorded on the October census where English is not their first </a:t>
            </a:r>
            <a:r>
              <a:rPr lang="en-GB" sz="1600" dirty="0" smtClean="0"/>
              <a:t>language</a:t>
            </a:r>
            <a:endParaRPr lang="en-GB" sz="1600" dirty="0"/>
          </a:p>
          <a:p>
            <a:endParaRPr lang="en-GB" sz="1600" b="1" dirty="0" smtClean="0"/>
          </a:p>
          <a:p>
            <a:r>
              <a:rPr lang="en-GB" sz="1600" b="1" dirty="0"/>
              <a:t>	</a:t>
            </a:r>
            <a:r>
              <a:rPr lang="en-GB" sz="1600" b="1" dirty="0" smtClean="0"/>
              <a:t>Rate</a:t>
            </a:r>
            <a:endParaRPr lang="en-GB" sz="1600" dirty="0"/>
          </a:p>
          <a:p>
            <a:r>
              <a:rPr lang="en-GB" sz="1600" dirty="0" smtClean="0"/>
              <a:t>	Primary </a:t>
            </a:r>
            <a:r>
              <a:rPr lang="en-GB" sz="1600" dirty="0"/>
              <a:t>– £885 per pupil</a:t>
            </a:r>
          </a:p>
          <a:p>
            <a:r>
              <a:rPr lang="en-GB" sz="1600" dirty="0" smtClean="0"/>
              <a:t>	Secondary </a:t>
            </a:r>
            <a:r>
              <a:rPr lang="en-GB" sz="1600" dirty="0"/>
              <a:t>- £3,344 per pupil</a:t>
            </a:r>
          </a:p>
          <a:p>
            <a:endParaRPr lang="en-GB" sz="1600" dirty="0" smtClean="0"/>
          </a:p>
        </p:txBody>
      </p:sp>
    </p:spTree>
    <p:custDataLst>
      <p:tags r:id="rId1"/>
    </p:custDataLst>
    <p:extLst>
      <p:ext uri="{BB962C8B-B14F-4D97-AF65-F5344CB8AC3E}">
        <p14:creationId xmlns:p14="http://schemas.microsoft.com/office/powerpoint/2010/main" val="1682230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algn="l"/>
            <a:r>
              <a:rPr lang="en-GB" sz="3200" b="1" dirty="0" smtClean="0"/>
              <a:t/>
            </a:r>
            <a:br>
              <a:rPr lang="en-GB" sz="3200" b="1" dirty="0" smtClean="0"/>
            </a:br>
            <a:r>
              <a:rPr lang="en-GB" sz="3200" b="1" dirty="0" smtClean="0"/>
              <a:t/>
            </a:r>
            <a:br>
              <a:rPr lang="en-GB" sz="3200" b="1" dirty="0" smtClean="0"/>
            </a:br>
            <a:r>
              <a:rPr lang="en-GB" sz="3200" b="1" dirty="0" smtClean="0"/>
              <a:t>Factor </a:t>
            </a:r>
            <a:r>
              <a:rPr lang="en-GB" sz="3200" b="1" dirty="0"/>
              <a:t>6 Low cost high incidence SEN – Optional factor</a:t>
            </a:r>
            <a:r>
              <a:rPr lang="en-GB" sz="3200" dirty="0"/>
              <a:t/>
            </a:r>
            <a:br>
              <a:rPr lang="en-GB" sz="3200" dirty="0"/>
            </a:br>
            <a:r>
              <a:rPr lang="en-GB" sz="4000" dirty="0"/>
              <a:t/>
            </a:r>
            <a:br>
              <a:rPr lang="en-GB" sz="4000" dirty="0"/>
            </a:br>
            <a:endParaRPr lang="en-GB" sz="4000" dirty="0" smtClean="0"/>
          </a:p>
        </p:txBody>
      </p:sp>
      <p:sp>
        <p:nvSpPr>
          <p:cNvPr id="29698" name="Rectangle 3"/>
          <p:cNvSpPr>
            <a:spLocks noGrp="1" noChangeArrowheads="1"/>
          </p:cNvSpPr>
          <p:nvPr>
            <p:ph type="body" idx="1"/>
          </p:nvPr>
        </p:nvSpPr>
        <p:spPr>
          <a:xfrm>
            <a:off x="395536" y="1412776"/>
            <a:ext cx="8291264" cy="4968974"/>
          </a:xfrm>
        </p:spPr>
        <p:txBody>
          <a:bodyPr/>
          <a:lstStyle/>
          <a:p>
            <a:r>
              <a:rPr lang="en-GB" sz="1600" dirty="0"/>
              <a:t>	</a:t>
            </a:r>
            <a:r>
              <a:rPr lang="en-GB" sz="1400" dirty="0" smtClean="0"/>
              <a:t>4.40 </a:t>
            </a:r>
            <a:r>
              <a:rPr lang="en-GB" sz="1400" dirty="0"/>
              <a:t>% of DSG is allocated through this factor</a:t>
            </a:r>
          </a:p>
          <a:p>
            <a:endParaRPr lang="en-GB" sz="1400" dirty="0" smtClean="0"/>
          </a:p>
          <a:p>
            <a:r>
              <a:rPr lang="en-GB" sz="1400" dirty="0"/>
              <a:t>	</a:t>
            </a:r>
            <a:r>
              <a:rPr lang="en-GB" sz="1400" dirty="0" smtClean="0"/>
              <a:t>It </a:t>
            </a:r>
            <a:r>
              <a:rPr lang="en-GB" sz="1400" dirty="0"/>
              <a:t>is a notional SEN factor</a:t>
            </a:r>
          </a:p>
          <a:p>
            <a:r>
              <a:rPr lang="en-GB" sz="1400" b="1" dirty="0" smtClean="0"/>
              <a:t>	</a:t>
            </a:r>
          </a:p>
          <a:p>
            <a:r>
              <a:rPr lang="en-GB" sz="1400" b="1" dirty="0"/>
              <a:t>	</a:t>
            </a:r>
            <a:r>
              <a:rPr lang="en-GB" sz="1400" b="1" dirty="0" smtClean="0"/>
              <a:t>What </a:t>
            </a:r>
            <a:r>
              <a:rPr lang="en-GB" sz="1400" b="1" dirty="0"/>
              <a:t>is funding targeted at – </a:t>
            </a:r>
            <a:r>
              <a:rPr lang="en-GB" sz="1400" dirty="0"/>
              <a:t>for children with low level SEN, the rational is that in </a:t>
            </a:r>
            <a:r>
              <a:rPr lang="en-GB" sz="1400" dirty="0" smtClean="0"/>
              <a:t>general </a:t>
            </a:r>
            <a:r>
              <a:rPr lang="en-GB" sz="1400" dirty="0"/>
              <a:t>pupils with SEN have low Prior Attainment (PA) </a:t>
            </a:r>
            <a:r>
              <a:rPr lang="en-GB" sz="1400" dirty="0" smtClean="0"/>
              <a:t>scores</a:t>
            </a:r>
            <a:endParaRPr lang="en-GB" sz="1400" dirty="0"/>
          </a:p>
          <a:p>
            <a:endParaRPr lang="en-GB" sz="1400" b="1" dirty="0" smtClean="0"/>
          </a:p>
          <a:p>
            <a:r>
              <a:rPr lang="en-GB" sz="1400" b="1" dirty="0"/>
              <a:t>	</a:t>
            </a:r>
            <a:r>
              <a:rPr lang="en-GB" sz="1400" b="1" dirty="0" smtClean="0"/>
              <a:t>Indicator  </a:t>
            </a:r>
            <a:endParaRPr lang="en-GB" sz="1400" dirty="0"/>
          </a:p>
          <a:p>
            <a:r>
              <a:rPr lang="en-GB" sz="1400" b="1" dirty="0" smtClean="0"/>
              <a:t>	</a:t>
            </a:r>
          </a:p>
          <a:p>
            <a:r>
              <a:rPr lang="en-GB" sz="1400" b="1" dirty="0"/>
              <a:t>	</a:t>
            </a:r>
            <a:r>
              <a:rPr lang="en-GB" sz="1400" b="1" dirty="0" smtClean="0"/>
              <a:t>Primary </a:t>
            </a:r>
            <a:r>
              <a:rPr lang="en-GB" sz="1400" b="1" dirty="0"/>
              <a:t>–  </a:t>
            </a:r>
            <a:r>
              <a:rPr lang="en-GB" sz="1400" dirty="0"/>
              <a:t>October census – taken from  Early Years Foundation Stage Profile (EYFSP) - No. of children in Year groups 1 &amp; 2 identified as not achieving the expected level of development and No. of children in Year groups 3 to 6 who have a point score of below </a:t>
            </a:r>
            <a:r>
              <a:rPr lang="en-GB" sz="1400" dirty="0" smtClean="0"/>
              <a:t>78 </a:t>
            </a:r>
            <a:endParaRPr lang="en-GB" sz="1400" dirty="0"/>
          </a:p>
          <a:p>
            <a:r>
              <a:rPr lang="en-GB" sz="1400" b="1" dirty="0" smtClean="0"/>
              <a:t>	</a:t>
            </a:r>
          </a:p>
          <a:p>
            <a:r>
              <a:rPr lang="en-GB" sz="1400" b="1" dirty="0" smtClean="0"/>
              <a:t>	Secondary </a:t>
            </a:r>
            <a:r>
              <a:rPr lang="en-GB" sz="1400" b="1" dirty="0"/>
              <a:t>–  </a:t>
            </a:r>
            <a:r>
              <a:rPr lang="en-GB" sz="1400" dirty="0"/>
              <a:t>October census – No. of pupils not reaching level 4 at KS2 in either Maths or </a:t>
            </a:r>
            <a:r>
              <a:rPr lang="en-GB" sz="1400" dirty="0" smtClean="0"/>
              <a:t>English</a:t>
            </a:r>
            <a:endParaRPr lang="en-GB" sz="1400" dirty="0"/>
          </a:p>
          <a:p>
            <a:endParaRPr lang="en-GB" sz="1400" b="1" dirty="0" smtClean="0"/>
          </a:p>
          <a:p>
            <a:r>
              <a:rPr lang="en-GB" sz="1400" b="1" dirty="0"/>
              <a:t>	</a:t>
            </a:r>
            <a:r>
              <a:rPr lang="en-GB" sz="1400" b="1" dirty="0" smtClean="0"/>
              <a:t>Rate</a:t>
            </a:r>
            <a:endParaRPr lang="en-GB" sz="1400" dirty="0"/>
          </a:p>
          <a:p>
            <a:r>
              <a:rPr lang="en-GB" sz="1400" dirty="0" smtClean="0"/>
              <a:t>	Primary </a:t>
            </a:r>
            <a:r>
              <a:rPr lang="en-GB" sz="1400" dirty="0"/>
              <a:t>– £749 per pupil</a:t>
            </a:r>
          </a:p>
          <a:p>
            <a:r>
              <a:rPr lang="en-GB" sz="1400" dirty="0" smtClean="0"/>
              <a:t>	Secondary </a:t>
            </a:r>
            <a:r>
              <a:rPr lang="en-GB" sz="1400" dirty="0"/>
              <a:t>- £863 per pupil</a:t>
            </a:r>
          </a:p>
          <a:p>
            <a:endParaRPr lang="en-GB" sz="1600" dirty="0" smtClean="0"/>
          </a:p>
        </p:txBody>
      </p:sp>
    </p:spTree>
    <p:custDataLst>
      <p:tags r:id="rId1"/>
    </p:custDataLst>
    <p:extLst>
      <p:ext uri="{BB962C8B-B14F-4D97-AF65-F5344CB8AC3E}">
        <p14:creationId xmlns:p14="http://schemas.microsoft.com/office/powerpoint/2010/main" val="19994692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algn="l"/>
            <a:r>
              <a:rPr lang="en-GB" sz="3200" b="1" dirty="0" smtClean="0"/>
              <a:t/>
            </a:r>
            <a:br>
              <a:rPr lang="en-GB" sz="3200" b="1" dirty="0" smtClean="0"/>
            </a:br>
            <a:r>
              <a:rPr lang="en-GB" sz="3200" b="1" dirty="0" smtClean="0"/>
              <a:t/>
            </a:r>
            <a:br>
              <a:rPr lang="en-GB" sz="3200" b="1" dirty="0" smtClean="0"/>
            </a:br>
            <a:r>
              <a:rPr lang="en-GB" sz="3200" b="1" dirty="0" smtClean="0"/>
              <a:t>Factor </a:t>
            </a:r>
            <a:r>
              <a:rPr lang="en-GB" sz="3200" b="1" dirty="0"/>
              <a:t>7 Lump </a:t>
            </a:r>
            <a:r>
              <a:rPr lang="en-GB" sz="3200" b="1" dirty="0" smtClean="0"/>
              <a:t>Sum– </a:t>
            </a:r>
            <a:r>
              <a:rPr lang="en-GB" sz="3200" b="1" dirty="0"/>
              <a:t>Optional factor</a:t>
            </a:r>
            <a:r>
              <a:rPr lang="en-GB" sz="3200" dirty="0"/>
              <a:t/>
            </a:r>
            <a:br>
              <a:rPr lang="en-GB" sz="3200" dirty="0"/>
            </a:br>
            <a:r>
              <a:rPr lang="en-GB" sz="4000" dirty="0"/>
              <a:t/>
            </a:r>
            <a:br>
              <a:rPr lang="en-GB" sz="4000" dirty="0"/>
            </a:br>
            <a:endParaRPr lang="en-GB" sz="4000" dirty="0" smtClean="0"/>
          </a:p>
        </p:txBody>
      </p:sp>
      <p:sp>
        <p:nvSpPr>
          <p:cNvPr id="29698" name="Rectangle 3"/>
          <p:cNvSpPr>
            <a:spLocks noGrp="1" noChangeArrowheads="1"/>
          </p:cNvSpPr>
          <p:nvPr>
            <p:ph type="body" idx="1"/>
          </p:nvPr>
        </p:nvSpPr>
        <p:spPr>
          <a:xfrm>
            <a:off x="395536" y="1412776"/>
            <a:ext cx="8291264" cy="4968974"/>
          </a:xfrm>
        </p:spPr>
        <p:txBody>
          <a:bodyPr/>
          <a:lstStyle/>
          <a:p>
            <a:endParaRPr lang="en-GB" sz="1600" dirty="0"/>
          </a:p>
          <a:p>
            <a:r>
              <a:rPr lang="en-GB" sz="1600" dirty="0" smtClean="0"/>
              <a:t>	8.18 </a:t>
            </a:r>
            <a:r>
              <a:rPr lang="en-GB" sz="1600" dirty="0"/>
              <a:t>% of DSG is allocated through this factor</a:t>
            </a:r>
          </a:p>
          <a:p>
            <a:endParaRPr lang="en-GB" sz="1600" dirty="0" smtClean="0"/>
          </a:p>
          <a:p>
            <a:r>
              <a:rPr lang="en-GB" sz="1600" dirty="0"/>
              <a:t>	</a:t>
            </a:r>
            <a:r>
              <a:rPr lang="en-GB" sz="1600" dirty="0" smtClean="0"/>
              <a:t>Part </a:t>
            </a:r>
            <a:r>
              <a:rPr lang="en-GB" sz="1600" dirty="0"/>
              <a:t>of lump sum is notional SEN (Primary £6,235 and Secondary £5,580)</a:t>
            </a:r>
          </a:p>
          <a:p>
            <a:endParaRPr lang="en-GB" sz="1600" b="1" dirty="0" smtClean="0"/>
          </a:p>
          <a:p>
            <a:r>
              <a:rPr lang="en-GB" sz="1600" b="1" dirty="0"/>
              <a:t>	</a:t>
            </a:r>
            <a:r>
              <a:rPr lang="en-GB" sz="1600" b="1" dirty="0" smtClean="0"/>
              <a:t>What </a:t>
            </a:r>
            <a:r>
              <a:rPr lang="en-GB" sz="1600" b="1" dirty="0"/>
              <a:t>is funding targeted at – </a:t>
            </a:r>
            <a:r>
              <a:rPr lang="en-GB" sz="1600" dirty="0"/>
              <a:t>Primarily included for small primary schools in the recognition that there are some core cost that relate to all </a:t>
            </a:r>
            <a:r>
              <a:rPr lang="en-GB" sz="1600" dirty="0" smtClean="0"/>
              <a:t>schools</a:t>
            </a:r>
            <a:endParaRPr lang="en-GB" sz="1600" dirty="0"/>
          </a:p>
          <a:p>
            <a:endParaRPr lang="en-GB" sz="1600" b="1" dirty="0" smtClean="0"/>
          </a:p>
          <a:p>
            <a:r>
              <a:rPr lang="en-GB" sz="1600" b="1" dirty="0" smtClean="0"/>
              <a:t>	Indicato</a:t>
            </a:r>
            <a:r>
              <a:rPr lang="en-GB" sz="1600" dirty="0" smtClean="0"/>
              <a:t>r </a:t>
            </a:r>
            <a:r>
              <a:rPr lang="en-GB" sz="1600" dirty="0"/>
              <a:t>– One lump per school no matter how many </a:t>
            </a:r>
            <a:r>
              <a:rPr lang="en-GB" sz="1600" dirty="0" smtClean="0"/>
              <a:t>pupils</a:t>
            </a:r>
            <a:endParaRPr lang="en-GB" sz="1600" dirty="0"/>
          </a:p>
          <a:p>
            <a:r>
              <a:rPr lang="en-GB" sz="1600" b="1" dirty="0" smtClean="0"/>
              <a:t>	</a:t>
            </a:r>
          </a:p>
          <a:p>
            <a:r>
              <a:rPr lang="en-GB" sz="1600" b="1" dirty="0"/>
              <a:t>	</a:t>
            </a:r>
            <a:r>
              <a:rPr lang="en-GB" sz="1600" b="1" dirty="0" smtClean="0"/>
              <a:t>Rate</a:t>
            </a:r>
            <a:r>
              <a:rPr lang="en-GB" sz="1600" dirty="0" smtClean="0"/>
              <a:t> </a:t>
            </a:r>
            <a:r>
              <a:rPr lang="en-GB" sz="1600" dirty="0"/>
              <a:t>- Primary and Secondary - £120,000 per </a:t>
            </a:r>
            <a:r>
              <a:rPr lang="en-GB" sz="1600" dirty="0" smtClean="0"/>
              <a:t>school</a:t>
            </a:r>
            <a:endParaRPr lang="en-GB" sz="1600" dirty="0"/>
          </a:p>
        </p:txBody>
      </p:sp>
    </p:spTree>
    <p:custDataLst>
      <p:tags r:id="rId1"/>
    </p:custDataLst>
    <p:extLst>
      <p:ext uri="{BB962C8B-B14F-4D97-AF65-F5344CB8AC3E}">
        <p14:creationId xmlns:p14="http://schemas.microsoft.com/office/powerpoint/2010/main" val="34239035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3200" b="1" dirty="0" smtClean="0"/>
              <a:t/>
            </a:r>
            <a:br>
              <a:rPr lang="en-GB" sz="3200" b="1" dirty="0" smtClean="0"/>
            </a:br>
            <a:r>
              <a:rPr lang="en-GB" sz="3200" b="1" dirty="0" smtClean="0"/>
              <a:t/>
            </a:r>
            <a:br>
              <a:rPr lang="en-GB" sz="3200" b="1" dirty="0" smtClean="0"/>
            </a:br>
            <a:r>
              <a:rPr lang="en-GB" sz="3200" b="1" dirty="0" smtClean="0"/>
              <a:t>Factor </a:t>
            </a:r>
            <a:r>
              <a:rPr lang="en-GB" sz="3200" b="1" dirty="0"/>
              <a:t>9 – London Fringe –Optional factor</a:t>
            </a:r>
            <a:r>
              <a:rPr lang="en-GB" sz="3200" dirty="0"/>
              <a:t/>
            </a:r>
            <a:br>
              <a:rPr lang="en-GB" sz="3200" dirty="0"/>
            </a:br>
            <a:r>
              <a:rPr lang="en-GB" sz="4000" dirty="0"/>
              <a:t/>
            </a:r>
            <a:br>
              <a:rPr lang="en-GB" sz="4000" dirty="0"/>
            </a:br>
            <a:endParaRPr lang="en-GB" sz="4000" dirty="0" smtClean="0"/>
          </a:p>
        </p:txBody>
      </p:sp>
      <p:sp>
        <p:nvSpPr>
          <p:cNvPr id="29698" name="Rectangle 3"/>
          <p:cNvSpPr>
            <a:spLocks noGrp="1" noChangeArrowheads="1"/>
          </p:cNvSpPr>
          <p:nvPr>
            <p:ph type="body" idx="1"/>
          </p:nvPr>
        </p:nvSpPr>
        <p:spPr>
          <a:xfrm>
            <a:off x="395536" y="1412776"/>
            <a:ext cx="8291264" cy="4968974"/>
          </a:xfrm>
        </p:spPr>
        <p:txBody>
          <a:bodyPr/>
          <a:lstStyle/>
          <a:p>
            <a:endParaRPr lang="en-GB" sz="1600" dirty="0"/>
          </a:p>
          <a:p>
            <a:r>
              <a:rPr lang="en-GB" sz="1600" dirty="0"/>
              <a:t>	0.20 % of DSG is allocated through this factor</a:t>
            </a:r>
          </a:p>
          <a:p>
            <a:endParaRPr lang="en-GB" sz="1600" b="1" dirty="0" smtClean="0"/>
          </a:p>
          <a:p>
            <a:r>
              <a:rPr lang="en-GB" sz="1600" b="1" dirty="0"/>
              <a:t>	</a:t>
            </a:r>
            <a:r>
              <a:rPr lang="en-GB" sz="1600" b="1" dirty="0" smtClean="0"/>
              <a:t>What </a:t>
            </a:r>
            <a:r>
              <a:rPr lang="en-GB" sz="1600" b="1" dirty="0"/>
              <a:t>is funding targeted at</a:t>
            </a:r>
            <a:r>
              <a:rPr lang="en-GB" sz="1600" dirty="0"/>
              <a:t> - The purpose of this factor is to support schools which have to pay higher teacher salaries because they are in the London fringe </a:t>
            </a:r>
            <a:r>
              <a:rPr lang="en-GB" sz="1600" dirty="0" smtClean="0"/>
              <a:t>area </a:t>
            </a:r>
            <a:endParaRPr lang="en-GB" sz="1600" dirty="0"/>
          </a:p>
          <a:p>
            <a:r>
              <a:rPr lang="en-GB" sz="1600" dirty="0"/>
              <a:t> </a:t>
            </a:r>
          </a:p>
          <a:p>
            <a:r>
              <a:rPr lang="en-GB" sz="1600" b="1" dirty="0"/>
              <a:t>	</a:t>
            </a:r>
            <a:r>
              <a:rPr lang="en-GB" sz="1600" b="1" dirty="0" smtClean="0"/>
              <a:t>Indicator</a:t>
            </a:r>
            <a:r>
              <a:rPr lang="en-GB" sz="1600" dirty="0" smtClean="0"/>
              <a:t> </a:t>
            </a:r>
            <a:r>
              <a:rPr lang="en-GB" sz="1600" dirty="0"/>
              <a:t>– Only applies to schools in Dartford and </a:t>
            </a:r>
            <a:r>
              <a:rPr lang="en-GB" sz="1600" dirty="0" smtClean="0"/>
              <a:t>Sevenoaks</a:t>
            </a:r>
            <a:endParaRPr lang="en-GB" sz="1600" dirty="0"/>
          </a:p>
          <a:p>
            <a:r>
              <a:rPr lang="en-GB" sz="1600" dirty="0"/>
              <a:t> </a:t>
            </a:r>
          </a:p>
          <a:p>
            <a:r>
              <a:rPr lang="en-GB" sz="1600" b="1" dirty="0" smtClean="0"/>
              <a:t>	Rate</a:t>
            </a:r>
            <a:r>
              <a:rPr lang="en-GB" sz="1600" dirty="0"/>
              <a:t> </a:t>
            </a:r>
            <a:r>
              <a:rPr lang="en-GB" sz="1600" dirty="0" smtClean="0"/>
              <a:t>- 1.56 </a:t>
            </a:r>
            <a:r>
              <a:rPr lang="en-GB" sz="1600" dirty="0"/>
              <a:t>% times factors 1 to </a:t>
            </a:r>
            <a:r>
              <a:rPr lang="en-GB" sz="1600" dirty="0" smtClean="0"/>
              <a:t>7</a:t>
            </a:r>
            <a:endParaRPr lang="en-GB" sz="1600" dirty="0"/>
          </a:p>
          <a:p>
            <a:endParaRPr lang="en-GB" sz="1600" dirty="0" smtClean="0"/>
          </a:p>
        </p:txBody>
      </p:sp>
    </p:spTree>
    <p:custDataLst>
      <p:tags r:id="rId1"/>
    </p:custDataLst>
    <p:extLst>
      <p:ext uri="{BB962C8B-B14F-4D97-AF65-F5344CB8AC3E}">
        <p14:creationId xmlns:p14="http://schemas.microsoft.com/office/powerpoint/2010/main" val="2767569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3200" b="1" dirty="0" smtClean="0"/>
              <a:t/>
            </a:r>
            <a:br>
              <a:rPr lang="en-GB" sz="3200" b="1" dirty="0" smtClean="0"/>
            </a:br>
            <a:r>
              <a:rPr lang="en-GB" sz="3200" b="1" dirty="0" smtClean="0"/>
              <a:t/>
            </a:r>
            <a:br>
              <a:rPr lang="en-GB" sz="3200" b="1" dirty="0" smtClean="0"/>
            </a:br>
            <a:r>
              <a:rPr lang="en-GB" sz="3200" b="1" dirty="0" smtClean="0"/>
              <a:t>Factor </a:t>
            </a:r>
            <a:r>
              <a:rPr lang="en-GB" sz="3200" b="1" dirty="0"/>
              <a:t>11 Non-domestic rates (NDR) – Optional factor</a:t>
            </a:r>
            <a:r>
              <a:rPr lang="en-GB" sz="3200" dirty="0"/>
              <a:t/>
            </a:r>
            <a:br>
              <a:rPr lang="en-GB" sz="3200" dirty="0"/>
            </a:br>
            <a:r>
              <a:rPr lang="en-GB" sz="4000" dirty="0"/>
              <a:t/>
            </a:r>
            <a:br>
              <a:rPr lang="en-GB" sz="4000" dirty="0"/>
            </a:br>
            <a:endParaRPr lang="en-GB" sz="4000" dirty="0" smtClean="0"/>
          </a:p>
        </p:txBody>
      </p:sp>
      <p:sp>
        <p:nvSpPr>
          <p:cNvPr id="29698" name="Rectangle 3"/>
          <p:cNvSpPr>
            <a:spLocks noGrp="1" noChangeArrowheads="1"/>
          </p:cNvSpPr>
          <p:nvPr>
            <p:ph type="body" idx="1"/>
          </p:nvPr>
        </p:nvSpPr>
        <p:spPr>
          <a:xfrm>
            <a:off x="395536" y="1412776"/>
            <a:ext cx="8291264" cy="4968974"/>
          </a:xfrm>
        </p:spPr>
        <p:txBody>
          <a:bodyPr/>
          <a:lstStyle/>
          <a:p>
            <a:endParaRPr lang="en-GB" sz="1600" dirty="0"/>
          </a:p>
          <a:p>
            <a:r>
              <a:rPr lang="en-GB" sz="1600" dirty="0" smtClean="0"/>
              <a:t>	1.30 </a:t>
            </a:r>
            <a:r>
              <a:rPr lang="en-GB" sz="1600" dirty="0"/>
              <a:t>% of DSG is allocated through this factor</a:t>
            </a:r>
          </a:p>
          <a:p>
            <a:endParaRPr lang="en-GB" sz="1600" b="1" dirty="0" smtClean="0"/>
          </a:p>
          <a:p>
            <a:r>
              <a:rPr lang="en-GB" sz="1600" b="1" dirty="0"/>
              <a:t>	</a:t>
            </a:r>
            <a:r>
              <a:rPr lang="en-GB" sz="1600" b="1" dirty="0" smtClean="0"/>
              <a:t>What </a:t>
            </a:r>
            <a:r>
              <a:rPr lang="en-GB" sz="1600" b="1" dirty="0"/>
              <a:t>is funding targeted at – </a:t>
            </a:r>
            <a:r>
              <a:rPr lang="en-GB" sz="1600" dirty="0"/>
              <a:t>Actual cost of NDR</a:t>
            </a:r>
          </a:p>
          <a:p>
            <a:r>
              <a:rPr lang="en-GB" sz="1600" b="1" dirty="0" smtClean="0"/>
              <a:t>	</a:t>
            </a:r>
          </a:p>
          <a:p>
            <a:r>
              <a:rPr lang="en-GB" sz="1600" b="1" dirty="0"/>
              <a:t>	</a:t>
            </a:r>
            <a:r>
              <a:rPr lang="en-GB" sz="1600" b="1" dirty="0" smtClean="0"/>
              <a:t>Indicator</a:t>
            </a:r>
            <a:r>
              <a:rPr lang="en-GB" sz="1600" dirty="0" smtClean="0"/>
              <a:t> </a:t>
            </a:r>
            <a:r>
              <a:rPr lang="en-GB" sz="1600" dirty="0"/>
              <a:t>– </a:t>
            </a:r>
            <a:r>
              <a:rPr lang="en-GB" sz="1600" dirty="0" smtClean="0"/>
              <a:t>actual cost</a:t>
            </a:r>
            <a:endParaRPr lang="en-GB" sz="1600" dirty="0"/>
          </a:p>
        </p:txBody>
      </p:sp>
    </p:spTree>
    <p:custDataLst>
      <p:tags r:id="rId1"/>
    </p:custDataLst>
    <p:extLst>
      <p:ext uri="{BB962C8B-B14F-4D97-AF65-F5344CB8AC3E}">
        <p14:creationId xmlns:p14="http://schemas.microsoft.com/office/powerpoint/2010/main" val="4214233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3200" b="1" dirty="0" smtClean="0"/>
              <a:t/>
            </a:r>
            <a:br>
              <a:rPr lang="en-GB" sz="3200" b="1" dirty="0" smtClean="0"/>
            </a:br>
            <a:r>
              <a:rPr lang="en-GB" sz="3200" b="1" dirty="0" smtClean="0"/>
              <a:t/>
            </a:r>
            <a:br>
              <a:rPr lang="en-GB" sz="3200" b="1" dirty="0" smtClean="0"/>
            </a:br>
            <a:r>
              <a:rPr lang="en-GB" sz="3200" b="1" dirty="0" smtClean="0"/>
              <a:t>Factor </a:t>
            </a:r>
            <a:r>
              <a:rPr lang="en-GB" sz="3200" b="1" dirty="0"/>
              <a:t>12 Private Finance Initiative (PFI) – Optional factor</a:t>
            </a:r>
            <a:r>
              <a:rPr lang="en-GB" sz="3200" dirty="0"/>
              <a:t/>
            </a:r>
            <a:br>
              <a:rPr lang="en-GB" sz="3200" dirty="0"/>
            </a:br>
            <a:r>
              <a:rPr lang="en-GB" sz="4000" dirty="0"/>
              <a:t/>
            </a:r>
            <a:br>
              <a:rPr lang="en-GB" sz="4000" dirty="0"/>
            </a:br>
            <a:endParaRPr lang="en-GB" sz="4000" dirty="0" smtClean="0"/>
          </a:p>
        </p:txBody>
      </p:sp>
      <p:sp>
        <p:nvSpPr>
          <p:cNvPr id="29698" name="Rectangle 3"/>
          <p:cNvSpPr>
            <a:spLocks noGrp="1" noChangeArrowheads="1"/>
          </p:cNvSpPr>
          <p:nvPr>
            <p:ph type="body" idx="1"/>
          </p:nvPr>
        </p:nvSpPr>
        <p:spPr>
          <a:xfrm>
            <a:off x="395536" y="1412776"/>
            <a:ext cx="8291264" cy="4968974"/>
          </a:xfrm>
        </p:spPr>
        <p:txBody>
          <a:bodyPr/>
          <a:lstStyle/>
          <a:p>
            <a:endParaRPr lang="en-GB" sz="1600" dirty="0"/>
          </a:p>
          <a:p>
            <a:r>
              <a:rPr lang="en-GB" sz="1600" dirty="0"/>
              <a:t>	1.00 % of DSG is allocated through this factor</a:t>
            </a:r>
          </a:p>
          <a:p>
            <a:endParaRPr lang="en-GB" sz="1600" b="1" dirty="0" smtClean="0"/>
          </a:p>
          <a:p>
            <a:r>
              <a:rPr lang="en-GB" sz="1600" b="1" dirty="0"/>
              <a:t>	</a:t>
            </a:r>
            <a:r>
              <a:rPr lang="en-GB" sz="1600" b="1" dirty="0" smtClean="0"/>
              <a:t>What </a:t>
            </a:r>
            <a:r>
              <a:rPr lang="en-GB" sz="1600" b="1" dirty="0"/>
              <a:t>is funding targeted at – </a:t>
            </a:r>
            <a:r>
              <a:rPr lang="en-GB" sz="1600" dirty="0"/>
              <a:t>Additional cost of PFI contract attributed to school that is above the normal contribution made by a school for premises related </a:t>
            </a:r>
            <a:r>
              <a:rPr lang="en-GB" sz="1600" dirty="0" smtClean="0"/>
              <a:t>activities</a:t>
            </a:r>
            <a:endParaRPr lang="en-GB" sz="1600" dirty="0"/>
          </a:p>
          <a:p>
            <a:r>
              <a:rPr lang="en-GB" sz="1600" b="1" dirty="0" smtClean="0"/>
              <a:t>	</a:t>
            </a:r>
          </a:p>
          <a:p>
            <a:r>
              <a:rPr lang="en-GB" sz="1600" b="1" dirty="0"/>
              <a:t>	</a:t>
            </a:r>
            <a:r>
              <a:rPr lang="en-GB" sz="1600" b="1" dirty="0" smtClean="0"/>
              <a:t>Indicator</a:t>
            </a:r>
            <a:r>
              <a:rPr lang="en-GB" sz="1600" dirty="0" smtClean="0"/>
              <a:t> </a:t>
            </a:r>
            <a:r>
              <a:rPr lang="en-GB" sz="1600" dirty="0"/>
              <a:t>– </a:t>
            </a:r>
            <a:r>
              <a:rPr lang="en-GB" sz="1600" dirty="0" smtClean="0"/>
              <a:t>actual </a:t>
            </a:r>
            <a:r>
              <a:rPr lang="en-GB" sz="1600" dirty="0"/>
              <a:t>cost of contract </a:t>
            </a:r>
          </a:p>
          <a:p>
            <a:endParaRPr lang="en-GB" sz="1600" dirty="0" smtClean="0"/>
          </a:p>
        </p:txBody>
      </p:sp>
    </p:spTree>
    <p:custDataLst>
      <p:tags r:id="rId1"/>
    </p:custDataLst>
    <p:extLst>
      <p:ext uri="{BB962C8B-B14F-4D97-AF65-F5344CB8AC3E}">
        <p14:creationId xmlns:p14="http://schemas.microsoft.com/office/powerpoint/2010/main" val="620143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3200" b="1" dirty="0" smtClean="0"/>
              <a:t/>
            </a:r>
            <a:br>
              <a:rPr lang="en-GB" sz="3200" b="1" dirty="0" smtClean="0"/>
            </a:br>
            <a:r>
              <a:rPr lang="en-GB" sz="3200" b="1" dirty="0" smtClean="0"/>
              <a:t>Notional SEN</a:t>
            </a:r>
            <a:r>
              <a:rPr lang="en-GB" sz="4000" dirty="0"/>
              <a:t/>
            </a:r>
            <a:br>
              <a:rPr lang="en-GB" sz="4000" dirty="0"/>
            </a:br>
            <a:endParaRPr lang="en-GB" sz="4000" dirty="0" smtClean="0"/>
          </a:p>
        </p:txBody>
      </p:sp>
      <p:sp>
        <p:nvSpPr>
          <p:cNvPr id="29698" name="Rectangle 3"/>
          <p:cNvSpPr>
            <a:spLocks noGrp="1" noChangeArrowheads="1"/>
          </p:cNvSpPr>
          <p:nvPr>
            <p:ph type="body" idx="1"/>
          </p:nvPr>
        </p:nvSpPr>
        <p:spPr>
          <a:xfrm>
            <a:off x="395536" y="1412776"/>
            <a:ext cx="8291264" cy="4968974"/>
          </a:xfrm>
        </p:spPr>
        <p:txBody>
          <a:bodyPr/>
          <a:lstStyle/>
          <a:p>
            <a:endParaRPr lang="en-GB" sz="1600" dirty="0"/>
          </a:p>
          <a:p>
            <a:r>
              <a:rPr lang="en-GB" sz="1600" dirty="0"/>
              <a:t>	</a:t>
            </a:r>
            <a:r>
              <a:rPr lang="en-GB" sz="1600" dirty="0" smtClean="0"/>
              <a:t>Factor 2 – IDACI</a:t>
            </a:r>
          </a:p>
          <a:p>
            <a:endParaRPr lang="en-GB" sz="1600" dirty="0"/>
          </a:p>
          <a:p>
            <a:r>
              <a:rPr lang="en-GB" sz="1600" dirty="0" smtClean="0"/>
              <a:t>	Factor 3 – LAC</a:t>
            </a:r>
          </a:p>
          <a:p>
            <a:endParaRPr lang="en-GB" sz="1600" dirty="0"/>
          </a:p>
          <a:p>
            <a:r>
              <a:rPr lang="en-GB" sz="1600" dirty="0" smtClean="0"/>
              <a:t>	Factor 4 – EAL</a:t>
            </a:r>
          </a:p>
          <a:p>
            <a:endParaRPr lang="en-GB" sz="1600" dirty="0"/>
          </a:p>
          <a:p>
            <a:r>
              <a:rPr lang="en-GB" sz="1600" dirty="0" smtClean="0"/>
              <a:t>	Factor 6 – Low cost high incidence SEN – PA</a:t>
            </a:r>
          </a:p>
          <a:p>
            <a:endParaRPr lang="en-GB" sz="1600" dirty="0"/>
          </a:p>
          <a:p>
            <a:r>
              <a:rPr lang="en-GB" sz="1600" dirty="0" smtClean="0"/>
              <a:t>	Factor 7 – Part of the Lump sum (Primary £6,235 and Secondary £5,580)</a:t>
            </a:r>
          </a:p>
          <a:p>
            <a:endParaRPr lang="en-GB" sz="1600" dirty="0" smtClean="0"/>
          </a:p>
          <a:p>
            <a:r>
              <a:rPr lang="en-GB" sz="1600" dirty="0"/>
              <a:t>	</a:t>
            </a:r>
            <a:r>
              <a:rPr lang="en-GB" sz="1600" dirty="0" smtClean="0"/>
              <a:t>Definition – Funding targeted at low level SEN pupils</a:t>
            </a:r>
          </a:p>
        </p:txBody>
      </p:sp>
    </p:spTree>
    <p:custDataLst>
      <p:tags r:id="rId1"/>
    </p:custDataLst>
    <p:extLst>
      <p:ext uri="{BB962C8B-B14F-4D97-AF65-F5344CB8AC3E}">
        <p14:creationId xmlns:p14="http://schemas.microsoft.com/office/powerpoint/2010/main" val="29843781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3200" b="1" dirty="0" smtClean="0"/>
              <a:t/>
            </a:r>
            <a:br>
              <a:rPr lang="en-GB" sz="3200" b="1" dirty="0" smtClean="0"/>
            </a:br>
            <a:r>
              <a:rPr lang="en-GB" sz="3200" b="1" dirty="0"/>
              <a:t>Minimum Funding Guarantee (MFG)</a:t>
            </a:r>
            <a:r>
              <a:rPr lang="en-GB" sz="3200" dirty="0"/>
              <a:t/>
            </a:r>
            <a:br>
              <a:rPr lang="en-GB" sz="3200" dirty="0"/>
            </a:br>
            <a:r>
              <a:rPr lang="en-GB" sz="4000" dirty="0"/>
              <a:t/>
            </a:r>
            <a:br>
              <a:rPr lang="en-GB" sz="4000" dirty="0"/>
            </a:br>
            <a:endParaRPr lang="en-GB" sz="4000" dirty="0" smtClean="0"/>
          </a:p>
        </p:txBody>
      </p:sp>
      <p:sp>
        <p:nvSpPr>
          <p:cNvPr id="29698" name="Rectangle 3"/>
          <p:cNvSpPr>
            <a:spLocks noGrp="1" noChangeArrowheads="1"/>
          </p:cNvSpPr>
          <p:nvPr>
            <p:ph type="body" idx="1"/>
          </p:nvPr>
        </p:nvSpPr>
        <p:spPr>
          <a:xfrm>
            <a:off x="395536" y="1412776"/>
            <a:ext cx="8291264" cy="4968974"/>
          </a:xfrm>
        </p:spPr>
        <p:txBody>
          <a:bodyPr/>
          <a:lstStyle/>
          <a:p>
            <a:endParaRPr lang="en-GB" sz="1600" dirty="0"/>
          </a:p>
          <a:p>
            <a:r>
              <a:rPr lang="en-GB" sz="1600" dirty="0"/>
              <a:t>	Why do we have a MFG?</a:t>
            </a:r>
          </a:p>
          <a:p>
            <a:endParaRPr lang="en-GB" sz="1600" dirty="0" smtClean="0"/>
          </a:p>
          <a:p>
            <a:r>
              <a:rPr lang="en-GB" sz="1600" dirty="0"/>
              <a:t>	</a:t>
            </a:r>
            <a:r>
              <a:rPr lang="en-GB" sz="1600" dirty="0" smtClean="0"/>
              <a:t>To provide </a:t>
            </a:r>
            <a:r>
              <a:rPr lang="en-GB" sz="1600" dirty="0"/>
              <a:t>schools with a level of stability from year to year.</a:t>
            </a:r>
          </a:p>
          <a:p>
            <a:endParaRPr lang="en-GB" sz="1600" dirty="0" smtClean="0"/>
          </a:p>
          <a:p>
            <a:r>
              <a:rPr lang="en-GB" sz="1600" dirty="0"/>
              <a:t>	</a:t>
            </a:r>
            <a:r>
              <a:rPr lang="en-GB" sz="1600" dirty="0" smtClean="0"/>
              <a:t>Since </a:t>
            </a:r>
            <a:r>
              <a:rPr lang="en-GB" sz="1600" dirty="0"/>
              <a:t>2011-12 the MFG has been set at minus 1.5% or at 98.5 % of the previous </a:t>
            </a:r>
            <a:r>
              <a:rPr lang="en-GB" sz="1600" dirty="0" smtClean="0"/>
              <a:t>years funding</a:t>
            </a:r>
            <a:endParaRPr lang="en-GB" sz="1600" dirty="0"/>
          </a:p>
          <a:p>
            <a:endParaRPr lang="en-GB" sz="1600" dirty="0" smtClean="0"/>
          </a:p>
          <a:p>
            <a:r>
              <a:rPr lang="en-GB" sz="1600" dirty="0"/>
              <a:t>	</a:t>
            </a:r>
            <a:r>
              <a:rPr lang="en-GB" sz="1600" dirty="0" smtClean="0"/>
              <a:t>Important </a:t>
            </a:r>
            <a:r>
              <a:rPr lang="en-GB" sz="1600" dirty="0"/>
              <a:t>to note, not  based on the total budget from the </a:t>
            </a:r>
            <a:r>
              <a:rPr lang="en-GB" sz="1600" dirty="0" smtClean="0"/>
              <a:t>previous year, </a:t>
            </a:r>
            <a:r>
              <a:rPr lang="en-GB" sz="1600" dirty="0"/>
              <a:t>but </a:t>
            </a:r>
            <a:r>
              <a:rPr lang="en-GB" sz="1600" dirty="0" smtClean="0"/>
              <a:t>on average pupil funding  </a:t>
            </a:r>
            <a:r>
              <a:rPr lang="en-GB" sz="1600" dirty="0"/>
              <a:t>less exempt items (lump sum and NDR).</a:t>
            </a:r>
          </a:p>
        </p:txBody>
      </p:sp>
    </p:spTree>
    <p:custDataLst>
      <p:tags r:id="rId1"/>
    </p:custDataLst>
    <p:extLst>
      <p:ext uri="{BB962C8B-B14F-4D97-AF65-F5344CB8AC3E}">
        <p14:creationId xmlns:p14="http://schemas.microsoft.com/office/powerpoint/2010/main" val="36673104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3200" b="1" dirty="0" smtClean="0"/>
              <a:t/>
            </a:r>
            <a:br>
              <a:rPr lang="en-GB" sz="3200" b="1" dirty="0" smtClean="0"/>
            </a:br>
            <a:r>
              <a:rPr lang="en-GB" sz="3200" b="1" dirty="0" smtClean="0"/>
              <a:t>MFG - continued</a:t>
            </a:r>
            <a:r>
              <a:rPr lang="en-GB" sz="4000" dirty="0"/>
              <a:t/>
            </a:r>
            <a:br>
              <a:rPr lang="en-GB" sz="4000" dirty="0"/>
            </a:br>
            <a:endParaRPr lang="en-GB" sz="4000" dirty="0" smtClean="0"/>
          </a:p>
        </p:txBody>
      </p:sp>
      <p:sp>
        <p:nvSpPr>
          <p:cNvPr id="29698" name="Rectangle 3"/>
          <p:cNvSpPr>
            <a:spLocks noGrp="1" noChangeArrowheads="1"/>
          </p:cNvSpPr>
          <p:nvPr>
            <p:ph type="body" idx="1"/>
          </p:nvPr>
        </p:nvSpPr>
        <p:spPr>
          <a:xfrm>
            <a:off x="395536" y="1412776"/>
            <a:ext cx="8291264" cy="4968974"/>
          </a:xfrm>
        </p:spPr>
        <p:txBody>
          <a:bodyPr/>
          <a:lstStyle/>
          <a:p>
            <a:endParaRPr lang="en-GB" sz="1600" dirty="0"/>
          </a:p>
          <a:p>
            <a:r>
              <a:rPr lang="en-GB" sz="1600" dirty="0"/>
              <a:t>	</a:t>
            </a:r>
            <a:r>
              <a:rPr lang="en-GB" sz="1600" dirty="0" smtClean="0"/>
              <a:t>Funding</a:t>
            </a:r>
          </a:p>
        </p:txBody>
      </p:sp>
      <p:graphicFrame>
        <p:nvGraphicFramePr>
          <p:cNvPr id="4" name="Table 3"/>
          <p:cNvGraphicFramePr>
            <a:graphicFrameLocks noGrp="1"/>
          </p:cNvGraphicFramePr>
          <p:nvPr>
            <p:extLst>
              <p:ext uri="{D42A27DB-BD31-4B8C-83A1-F6EECF244321}">
                <p14:modId xmlns:p14="http://schemas.microsoft.com/office/powerpoint/2010/main" val="3745066862"/>
              </p:ext>
            </p:extLst>
          </p:nvPr>
        </p:nvGraphicFramePr>
        <p:xfrm>
          <a:off x="683568" y="1340768"/>
          <a:ext cx="7560840" cy="4968556"/>
        </p:xfrm>
        <a:graphic>
          <a:graphicData uri="http://schemas.openxmlformats.org/drawingml/2006/table">
            <a:tbl>
              <a:tblPr firstRow="1" firstCol="1" bandRow="1">
                <a:tableStyleId>{5C22544A-7EE6-4342-B048-85BDC9FD1C3A}</a:tableStyleId>
              </a:tblPr>
              <a:tblGrid>
                <a:gridCol w="292207"/>
                <a:gridCol w="4638776"/>
                <a:gridCol w="1040985"/>
                <a:gridCol w="1588872"/>
              </a:tblGrid>
              <a:tr h="292268">
                <a:tc>
                  <a:txBody>
                    <a:bodyPr/>
                    <a:lstStyle/>
                    <a:p>
                      <a:pPr>
                        <a:lnSpc>
                          <a:spcPct val="115000"/>
                        </a:lnSpc>
                        <a:spcAft>
                          <a:spcPts val="1000"/>
                        </a:spcAft>
                      </a:pPr>
                      <a:r>
                        <a:rPr lang="en-GB" sz="1100" dirty="0">
                          <a:effectLst/>
                        </a:rPr>
                        <a:t>A</a:t>
                      </a:r>
                      <a:endParaRPr lang="en-GB" sz="1100" dirty="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dirty="0">
                          <a:solidFill>
                            <a:schemeClr val="tx2"/>
                          </a:solidFill>
                          <a:effectLst/>
                        </a:rPr>
                        <a:t>2014/15 Formula Budget</a:t>
                      </a:r>
                      <a:endParaRPr lang="en-GB" sz="1100" dirty="0">
                        <a:solidFill>
                          <a:schemeClr val="tx2"/>
                        </a:solidFill>
                        <a:effectLst/>
                        <a:latin typeface="Calibri"/>
                        <a:ea typeface="Calibri"/>
                        <a:cs typeface="Times New Roman"/>
                      </a:endParaRPr>
                    </a:p>
                  </a:txBody>
                  <a:tcPr marL="68580" marR="68580" marT="0" marB="0" anchor="b"/>
                </a:tc>
                <a:tc>
                  <a:txBody>
                    <a:bodyPr/>
                    <a:lstStyle/>
                    <a:p>
                      <a:pPr algn="r">
                        <a:lnSpc>
                          <a:spcPct val="115000"/>
                        </a:lnSpc>
                        <a:spcAft>
                          <a:spcPts val="1000"/>
                        </a:spcAft>
                      </a:pPr>
                      <a:r>
                        <a:rPr lang="en-GB" sz="1100" dirty="0">
                          <a:solidFill>
                            <a:schemeClr val="tx2"/>
                          </a:solidFill>
                          <a:effectLst/>
                        </a:rPr>
                        <a:t>£587,443</a:t>
                      </a:r>
                      <a:endParaRPr lang="en-GB" sz="1100" dirty="0">
                        <a:solidFill>
                          <a:schemeClr val="tx2"/>
                        </a:solidFill>
                        <a:effectLst/>
                        <a:latin typeface="Calibri"/>
                        <a:ea typeface="Calibri"/>
                        <a:cs typeface="Times New Roman"/>
                      </a:endParaRPr>
                    </a:p>
                  </a:txBody>
                  <a:tcPr marL="68580" marR="68580" marT="0" marB="0" anchor="b"/>
                </a:tc>
                <a:tc>
                  <a:txBody>
                    <a:bodyPr/>
                    <a:lstStyle/>
                    <a:p>
                      <a:pPr>
                        <a:lnSpc>
                          <a:spcPct val="115000"/>
                        </a:lnSpc>
                      </a:pPr>
                      <a:endParaRPr lang="en-GB" sz="1100" dirty="0">
                        <a:effectLst/>
                        <a:latin typeface="Calibri"/>
                      </a:endParaRPr>
                    </a:p>
                  </a:txBody>
                  <a:tcPr marL="68580" marR="68580" marT="0" marB="0" anchor="b"/>
                </a:tc>
              </a:tr>
              <a:tr h="292268">
                <a:tc>
                  <a:txBody>
                    <a:bodyPr/>
                    <a:lstStyle/>
                    <a:p>
                      <a:pPr>
                        <a:lnSpc>
                          <a:spcPct val="115000"/>
                        </a:lnSpc>
                      </a:pPr>
                      <a:endParaRPr lang="en-GB" sz="1100">
                        <a:effectLst/>
                        <a:latin typeface="Calibri"/>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c>
                  <a:txBody>
                    <a:bodyPr/>
                    <a:lstStyle/>
                    <a:p>
                      <a:pPr>
                        <a:lnSpc>
                          <a:spcPct val="115000"/>
                        </a:lnSpc>
                      </a:pPr>
                      <a:endParaRPr lang="en-GB" sz="1100" dirty="0">
                        <a:effectLst/>
                        <a:latin typeface="Calibri"/>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r>
              <a:tr h="292268">
                <a:tc>
                  <a:txBody>
                    <a:bodyPr/>
                    <a:lstStyle/>
                    <a:p>
                      <a:pPr>
                        <a:lnSpc>
                          <a:spcPct val="115000"/>
                        </a:lnSpc>
                      </a:pPr>
                      <a:endParaRPr lang="en-GB" sz="1100">
                        <a:effectLst/>
                        <a:latin typeface="Calibri"/>
                      </a:endParaRPr>
                    </a:p>
                  </a:txBody>
                  <a:tcPr marL="68580" marR="68580" marT="0" marB="0" anchor="b"/>
                </a:tc>
                <a:tc>
                  <a:txBody>
                    <a:bodyPr/>
                    <a:lstStyle/>
                    <a:p>
                      <a:pPr>
                        <a:lnSpc>
                          <a:spcPct val="115000"/>
                        </a:lnSpc>
                        <a:spcAft>
                          <a:spcPts val="1000"/>
                        </a:spcAft>
                      </a:pPr>
                      <a:r>
                        <a:rPr lang="en-GB" sz="1100">
                          <a:effectLst/>
                        </a:rPr>
                        <a:t>Less</a:t>
                      </a:r>
                      <a:endParaRPr lang="en-GB" sz="1100">
                        <a:effectLst/>
                        <a:latin typeface="Calibri"/>
                        <a:ea typeface="Calibri"/>
                        <a:cs typeface="Times New Roman"/>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r>
              <a:tr h="292268">
                <a:tc>
                  <a:txBody>
                    <a:bodyPr/>
                    <a:lstStyle/>
                    <a:p>
                      <a:pPr>
                        <a:lnSpc>
                          <a:spcPct val="115000"/>
                        </a:lnSpc>
                        <a:spcAft>
                          <a:spcPts val="1000"/>
                        </a:spcAft>
                      </a:pPr>
                      <a:r>
                        <a:rPr lang="en-GB" sz="1100">
                          <a:effectLst/>
                        </a:rPr>
                        <a:t>B</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2014-15  NDR </a:t>
                      </a:r>
                      <a:endParaRPr lang="en-GB" sz="1100">
                        <a:effectLst/>
                        <a:latin typeface="Calibri"/>
                        <a:ea typeface="Calibri"/>
                        <a:cs typeface="Times New Roman"/>
                      </a:endParaRPr>
                    </a:p>
                  </a:txBody>
                  <a:tcPr marL="68580" marR="68580" marT="0" marB="0" anchor="b"/>
                </a:tc>
                <a:tc>
                  <a:txBody>
                    <a:bodyPr/>
                    <a:lstStyle/>
                    <a:p>
                      <a:pPr algn="r">
                        <a:lnSpc>
                          <a:spcPct val="115000"/>
                        </a:lnSpc>
                        <a:spcAft>
                          <a:spcPts val="1000"/>
                        </a:spcAft>
                      </a:pPr>
                      <a:r>
                        <a:rPr lang="en-GB" sz="1100" dirty="0">
                          <a:effectLst/>
                        </a:rPr>
                        <a:t>£8,917</a:t>
                      </a:r>
                      <a:endParaRPr lang="en-GB" sz="1100" dirty="0">
                        <a:effectLst/>
                        <a:latin typeface="Calibri"/>
                        <a:ea typeface="Calibri"/>
                        <a:cs typeface="Times New Roman"/>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r>
              <a:tr h="292268">
                <a:tc>
                  <a:txBody>
                    <a:bodyPr/>
                    <a:lstStyle/>
                    <a:p>
                      <a:pPr>
                        <a:lnSpc>
                          <a:spcPct val="115000"/>
                        </a:lnSpc>
                        <a:spcAft>
                          <a:spcPts val="1000"/>
                        </a:spcAft>
                      </a:pPr>
                      <a:r>
                        <a:rPr lang="en-GB" sz="1100">
                          <a:effectLst/>
                        </a:rPr>
                        <a:t>C</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dirty="0">
                          <a:effectLst/>
                        </a:rPr>
                        <a:t>2014-15 Lump Sum</a:t>
                      </a:r>
                      <a:endParaRPr lang="en-GB" sz="1100" dirty="0">
                        <a:effectLst/>
                        <a:latin typeface="Calibri"/>
                        <a:ea typeface="Calibri"/>
                        <a:cs typeface="Times New Roman"/>
                      </a:endParaRPr>
                    </a:p>
                  </a:txBody>
                  <a:tcPr marL="68580" marR="68580" marT="0" marB="0" anchor="b"/>
                </a:tc>
                <a:tc>
                  <a:txBody>
                    <a:bodyPr/>
                    <a:lstStyle/>
                    <a:p>
                      <a:pPr algn="r">
                        <a:lnSpc>
                          <a:spcPct val="115000"/>
                        </a:lnSpc>
                        <a:spcAft>
                          <a:spcPts val="1000"/>
                        </a:spcAft>
                      </a:pPr>
                      <a:r>
                        <a:rPr lang="en-GB" sz="1100">
                          <a:effectLst/>
                        </a:rPr>
                        <a:t>£121,876</a:t>
                      </a:r>
                      <a:endParaRPr lang="en-GB" sz="1100">
                        <a:effectLst/>
                        <a:latin typeface="Calibri"/>
                        <a:ea typeface="Calibri"/>
                        <a:cs typeface="Times New Roman"/>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r>
              <a:tr h="292268">
                <a:tc>
                  <a:txBody>
                    <a:bodyPr/>
                    <a:lstStyle/>
                    <a:p>
                      <a:pPr>
                        <a:lnSpc>
                          <a:spcPct val="115000"/>
                        </a:lnSpc>
                        <a:spcAft>
                          <a:spcPts val="1000"/>
                        </a:spcAft>
                      </a:pPr>
                      <a:r>
                        <a:rPr lang="en-GB" sz="1100">
                          <a:effectLst/>
                        </a:rPr>
                        <a:t>D</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SEN Baseline Adjustment</a:t>
                      </a:r>
                      <a:endParaRPr lang="en-GB" sz="1100">
                        <a:effectLst/>
                        <a:latin typeface="Calibri"/>
                        <a:ea typeface="Calibri"/>
                        <a:cs typeface="Times New Roman"/>
                      </a:endParaRPr>
                    </a:p>
                  </a:txBody>
                  <a:tcPr marL="68580" marR="68580" marT="0" marB="0" anchor="b"/>
                </a:tc>
                <a:tc>
                  <a:txBody>
                    <a:bodyPr/>
                    <a:lstStyle/>
                    <a:p>
                      <a:pPr algn="r">
                        <a:lnSpc>
                          <a:spcPct val="115000"/>
                        </a:lnSpc>
                        <a:spcAft>
                          <a:spcPts val="1000"/>
                        </a:spcAft>
                      </a:pPr>
                      <a:r>
                        <a:rPr lang="en-GB" sz="1100">
                          <a:effectLst/>
                        </a:rPr>
                        <a:t>£10,525</a:t>
                      </a:r>
                      <a:endParaRPr lang="en-GB" sz="1100">
                        <a:effectLst/>
                        <a:latin typeface="Calibri"/>
                        <a:ea typeface="Calibri"/>
                        <a:cs typeface="Times New Roman"/>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r>
              <a:tr h="292268">
                <a:tc>
                  <a:txBody>
                    <a:bodyPr/>
                    <a:lstStyle/>
                    <a:p>
                      <a:pPr>
                        <a:lnSpc>
                          <a:spcPct val="115000"/>
                        </a:lnSpc>
                        <a:spcAft>
                          <a:spcPts val="1000"/>
                        </a:spcAft>
                      </a:pPr>
                      <a:r>
                        <a:rPr lang="en-GB" sz="1100">
                          <a:effectLst/>
                        </a:rPr>
                        <a:t>E</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Total exempt items</a:t>
                      </a:r>
                      <a:endParaRPr lang="en-GB" sz="1100">
                        <a:effectLst/>
                        <a:latin typeface="Calibri"/>
                        <a:ea typeface="Calibri"/>
                        <a:cs typeface="Times New Roman"/>
                      </a:endParaRPr>
                    </a:p>
                  </a:txBody>
                  <a:tcPr marL="68580" marR="68580" marT="0" marB="0" anchor="b"/>
                </a:tc>
                <a:tc>
                  <a:txBody>
                    <a:bodyPr/>
                    <a:lstStyle/>
                    <a:p>
                      <a:pPr algn="r">
                        <a:lnSpc>
                          <a:spcPct val="115000"/>
                        </a:lnSpc>
                        <a:spcAft>
                          <a:spcPts val="1000"/>
                        </a:spcAft>
                      </a:pPr>
                      <a:r>
                        <a:rPr lang="en-GB" sz="1100">
                          <a:effectLst/>
                        </a:rPr>
                        <a:t>£141,318</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(B+C+D)</a:t>
                      </a:r>
                      <a:endParaRPr lang="en-GB" sz="1100">
                        <a:effectLst/>
                        <a:latin typeface="Calibri"/>
                        <a:ea typeface="Calibri"/>
                        <a:cs typeface="Times New Roman"/>
                      </a:endParaRPr>
                    </a:p>
                  </a:txBody>
                  <a:tcPr marL="68580" marR="68580" marT="0" marB="0" anchor="b"/>
                </a:tc>
              </a:tr>
              <a:tr h="292268">
                <a:tc>
                  <a:txBody>
                    <a:bodyPr/>
                    <a:lstStyle/>
                    <a:p>
                      <a:pPr>
                        <a:lnSpc>
                          <a:spcPct val="115000"/>
                        </a:lnSpc>
                      </a:pPr>
                      <a:endParaRPr lang="en-GB" sz="1100">
                        <a:effectLst/>
                        <a:latin typeface="Calibri"/>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r>
              <a:tr h="292268">
                <a:tc>
                  <a:txBody>
                    <a:bodyPr/>
                    <a:lstStyle/>
                    <a:p>
                      <a:pPr>
                        <a:lnSpc>
                          <a:spcPct val="115000"/>
                        </a:lnSpc>
                        <a:spcAft>
                          <a:spcPts val="1000"/>
                        </a:spcAft>
                      </a:pPr>
                      <a:r>
                        <a:rPr lang="en-GB" sz="1100">
                          <a:effectLst/>
                        </a:rPr>
                        <a:t>F</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MFG Baseline</a:t>
                      </a:r>
                      <a:endParaRPr lang="en-GB" sz="1100">
                        <a:effectLst/>
                        <a:latin typeface="Calibri"/>
                        <a:ea typeface="Calibri"/>
                        <a:cs typeface="Times New Roman"/>
                      </a:endParaRPr>
                    </a:p>
                  </a:txBody>
                  <a:tcPr marL="68580" marR="68580" marT="0" marB="0" anchor="b"/>
                </a:tc>
                <a:tc>
                  <a:txBody>
                    <a:bodyPr/>
                    <a:lstStyle/>
                    <a:p>
                      <a:pPr algn="r">
                        <a:lnSpc>
                          <a:spcPct val="115000"/>
                        </a:lnSpc>
                        <a:spcAft>
                          <a:spcPts val="1000"/>
                        </a:spcAft>
                      </a:pPr>
                      <a:r>
                        <a:rPr lang="en-GB" sz="1100">
                          <a:effectLst/>
                        </a:rPr>
                        <a:t>£446,126</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(A-E)</a:t>
                      </a:r>
                      <a:endParaRPr lang="en-GB" sz="1100">
                        <a:effectLst/>
                        <a:latin typeface="Calibri"/>
                        <a:ea typeface="Calibri"/>
                        <a:cs typeface="Times New Roman"/>
                      </a:endParaRPr>
                    </a:p>
                  </a:txBody>
                  <a:tcPr marL="68580" marR="68580" marT="0" marB="0" anchor="b"/>
                </a:tc>
              </a:tr>
              <a:tr h="292268">
                <a:tc>
                  <a:txBody>
                    <a:bodyPr/>
                    <a:lstStyle/>
                    <a:p>
                      <a:pPr>
                        <a:lnSpc>
                          <a:spcPct val="115000"/>
                        </a:lnSpc>
                      </a:pPr>
                      <a:endParaRPr lang="en-GB" sz="1100">
                        <a:effectLst/>
                        <a:latin typeface="Calibri"/>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c>
                  <a:txBody>
                    <a:bodyPr/>
                    <a:lstStyle/>
                    <a:p>
                      <a:pPr>
                        <a:lnSpc>
                          <a:spcPct val="115000"/>
                        </a:lnSpc>
                      </a:pPr>
                      <a:endParaRPr lang="en-GB" sz="1100" dirty="0">
                        <a:effectLst/>
                        <a:latin typeface="Calibri"/>
                      </a:endParaRPr>
                    </a:p>
                  </a:txBody>
                  <a:tcPr marL="68580" marR="68580" marT="0" marB="0" anchor="b"/>
                </a:tc>
              </a:tr>
              <a:tr h="292268">
                <a:tc>
                  <a:txBody>
                    <a:bodyPr/>
                    <a:lstStyle/>
                    <a:p>
                      <a:pPr>
                        <a:lnSpc>
                          <a:spcPct val="115000"/>
                        </a:lnSpc>
                        <a:spcAft>
                          <a:spcPts val="1000"/>
                        </a:spcAft>
                      </a:pPr>
                      <a:r>
                        <a:rPr lang="en-GB" sz="1100">
                          <a:effectLst/>
                        </a:rPr>
                        <a:t>G</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October 2013 Pupil Numbers</a:t>
                      </a:r>
                      <a:endParaRPr lang="en-GB" sz="1100">
                        <a:effectLst/>
                        <a:latin typeface="Calibri"/>
                        <a:ea typeface="Calibri"/>
                        <a:cs typeface="Times New Roman"/>
                      </a:endParaRPr>
                    </a:p>
                  </a:txBody>
                  <a:tcPr marL="68580" marR="68580" marT="0" marB="0" anchor="b"/>
                </a:tc>
                <a:tc>
                  <a:txBody>
                    <a:bodyPr/>
                    <a:lstStyle/>
                    <a:p>
                      <a:pPr algn="r">
                        <a:lnSpc>
                          <a:spcPct val="115000"/>
                        </a:lnSpc>
                        <a:spcAft>
                          <a:spcPts val="1000"/>
                        </a:spcAft>
                      </a:pPr>
                      <a:r>
                        <a:rPr lang="en-GB" sz="1100">
                          <a:effectLst/>
                        </a:rPr>
                        <a:t>127</a:t>
                      </a:r>
                      <a:endParaRPr lang="en-GB" sz="1100">
                        <a:effectLst/>
                        <a:latin typeface="Calibri"/>
                        <a:ea typeface="Calibri"/>
                        <a:cs typeface="Times New Roman"/>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r>
              <a:tr h="292268">
                <a:tc>
                  <a:txBody>
                    <a:bodyPr/>
                    <a:lstStyle/>
                    <a:p>
                      <a:pPr>
                        <a:lnSpc>
                          <a:spcPct val="115000"/>
                        </a:lnSpc>
                        <a:spcAft>
                          <a:spcPts val="1000"/>
                        </a:spcAft>
                      </a:pPr>
                      <a:r>
                        <a:rPr lang="en-GB" sz="1100">
                          <a:effectLst/>
                        </a:rPr>
                        <a:t>H</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MFG per pupil</a:t>
                      </a:r>
                      <a:endParaRPr lang="en-GB" sz="1100">
                        <a:effectLst/>
                        <a:latin typeface="Calibri"/>
                        <a:ea typeface="Calibri"/>
                        <a:cs typeface="Times New Roman"/>
                      </a:endParaRPr>
                    </a:p>
                  </a:txBody>
                  <a:tcPr marL="68580" marR="68580" marT="0" marB="0" anchor="b"/>
                </a:tc>
                <a:tc>
                  <a:txBody>
                    <a:bodyPr/>
                    <a:lstStyle/>
                    <a:p>
                      <a:pPr algn="r">
                        <a:lnSpc>
                          <a:spcPct val="115000"/>
                        </a:lnSpc>
                        <a:spcAft>
                          <a:spcPts val="1000"/>
                        </a:spcAft>
                      </a:pPr>
                      <a:r>
                        <a:rPr lang="en-GB" sz="1100">
                          <a:effectLst/>
                        </a:rPr>
                        <a:t>£3,513</a:t>
                      </a:r>
                      <a:endParaRPr lang="en-GB" sz="1100">
                        <a:effectLst/>
                        <a:latin typeface="Calibri"/>
                        <a:ea typeface="Calibri"/>
                        <a:cs typeface="Times New Roman"/>
                      </a:endParaRPr>
                    </a:p>
                  </a:txBody>
                  <a:tcPr marL="68580" marR="68580" marT="0" marB="0" anchor="ctr"/>
                </a:tc>
                <a:tc>
                  <a:txBody>
                    <a:bodyPr/>
                    <a:lstStyle/>
                    <a:p>
                      <a:pPr>
                        <a:lnSpc>
                          <a:spcPct val="115000"/>
                        </a:lnSpc>
                        <a:spcAft>
                          <a:spcPts val="1000"/>
                        </a:spcAft>
                      </a:pPr>
                      <a:r>
                        <a:rPr lang="en-GB" sz="1100">
                          <a:effectLst/>
                        </a:rPr>
                        <a:t>(F/G)</a:t>
                      </a:r>
                      <a:endParaRPr lang="en-GB" sz="1100">
                        <a:effectLst/>
                        <a:latin typeface="Calibri"/>
                        <a:ea typeface="Calibri"/>
                        <a:cs typeface="Times New Roman"/>
                      </a:endParaRPr>
                    </a:p>
                  </a:txBody>
                  <a:tcPr marL="68580" marR="68580" marT="0" marB="0" anchor="b"/>
                </a:tc>
              </a:tr>
              <a:tr h="292268">
                <a:tc>
                  <a:txBody>
                    <a:bodyPr/>
                    <a:lstStyle/>
                    <a:p>
                      <a:pPr>
                        <a:lnSpc>
                          <a:spcPct val="115000"/>
                        </a:lnSpc>
                        <a:spcAft>
                          <a:spcPts val="1000"/>
                        </a:spcAft>
                      </a:pPr>
                      <a:r>
                        <a:rPr lang="en-GB" sz="1100">
                          <a:effectLst/>
                        </a:rPr>
                        <a:t>I</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1.5% of MFG per pupil</a:t>
                      </a:r>
                      <a:endParaRPr lang="en-GB" sz="1100">
                        <a:effectLst/>
                        <a:latin typeface="Calibri"/>
                        <a:ea typeface="Calibri"/>
                        <a:cs typeface="Times New Roman"/>
                      </a:endParaRPr>
                    </a:p>
                  </a:txBody>
                  <a:tcPr marL="68580" marR="68580" marT="0" marB="0" anchor="b"/>
                </a:tc>
                <a:tc>
                  <a:txBody>
                    <a:bodyPr/>
                    <a:lstStyle/>
                    <a:p>
                      <a:pPr algn="r">
                        <a:lnSpc>
                          <a:spcPct val="115000"/>
                        </a:lnSpc>
                        <a:spcAft>
                          <a:spcPts val="1000"/>
                        </a:spcAft>
                      </a:pPr>
                      <a:r>
                        <a:rPr lang="en-GB" sz="1100">
                          <a:effectLst/>
                        </a:rPr>
                        <a:t>£53</a:t>
                      </a:r>
                      <a:endParaRPr lang="en-GB" sz="1100">
                        <a:effectLst/>
                        <a:latin typeface="Calibri"/>
                        <a:ea typeface="Calibri"/>
                        <a:cs typeface="Times New Roman"/>
                      </a:endParaRPr>
                    </a:p>
                  </a:txBody>
                  <a:tcPr marL="68580" marR="68580" marT="0" marB="0" anchor="ctr"/>
                </a:tc>
                <a:tc>
                  <a:txBody>
                    <a:bodyPr/>
                    <a:lstStyle/>
                    <a:p>
                      <a:pPr>
                        <a:lnSpc>
                          <a:spcPct val="115000"/>
                        </a:lnSpc>
                        <a:spcAft>
                          <a:spcPts val="1000"/>
                        </a:spcAft>
                      </a:pPr>
                      <a:r>
                        <a:rPr lang="en-GB" sz="1100">
                          <a:effectLst/>
                        </a:rPr>
                        <a:t>(H x 1.5%)</a:t>
                      </a:r>
                      <a:endParaRPr lang="en-GB" sz="1100">
                        <a:effectLst/>
                        <a:latin typeface="Calibri"/>
                        <a:ea typeface="Calibri"/>
                        <a:cs typeface="Times New Roman"/>
                      </a:endParaRPr>
                    </a:p>
                  </a:txBody>
                  <a:tcPr marL="68580" marR="68580" marT="0" marB="0" anchor="b"/>
                </a:tc>
              </a:tr>
              <a:tr h="292268">
                <a:tc>
                  <a:txBody>
                    <a:bodyPr/>
                    <a:lstStyle/>
                    <a:p>
                      <a:pPr>
                        <a:lnSpc>
                          <a:spcPct val="115000"/>
                        </a:lnSpc>
                        <a:spcAft>
                          <a:spcPts val="1000"/>
                        </a:spcAft>
                      </a:pPr>
                      <a:r>
                        <a:rPr lang="en-GB" sz="1100">
                          <a:effectLst/>
                        </a:rPr>
                        <a:t>J</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MFG per pupil less 1.5%</a:t>
                      </a:r>
                      <a:endParaRPr lang="en-GB" sz="1100">
                        <a:effectLst/>
                        <a:latin typeface="Calibri"/>
                        <a:ea typeface="Calibri"/>
                        <a:cs typeface="Times New Roman"/>
                      </a:endParaRPr>
                    </a:p>
                  </a:txBody>
                  <a:tcPr marL="68580" marR="68580" marT="0" marB="0" anchor="b"/>
                </a:tc>
                <a:tc>
                  <a:txBody>
                    <a:bodyPr/>
                    <a:lstStyle/>
                    <a:p>
                      <a:pPr algn="r">
                        <a:lnSpc>
                          <a:spcPct val="115000"/>
                        </a:lnSpc>
                        <a:spcAft>
                          <a:spcPts val="1000"/>
                        </a:spcAft>
                      </a:pPr>
                      <a:r>
                        <a:rPr lang="en-GB" sz="1100">
                          <a:effectLst/>
                        </a:rPr>
                        <a:t>£3,460</a:t>
                      </a:r>
                      <a:endParaRPr lang="en-GB" sz="1100">
                        <a:effectLst/>
                        <a:latin typeface="Calibri"/>
                        <a:ea typeface="Calibri"/>
                        <a:cs typeface="Times New Roman"/>
                      </a:endParaRPr>
                    </a:p>
                  </a:txBody>
                  <a:tcPr marL="68580" marR="68580" marT="0" marB="0" anchor="ctr"/>
                </a:tc>
                <a:tc>
                  <a:txBody>
                    <a:bodyPr/>
                    <a:lstStyle/>
                    <a:p>
                      <a:pPr>
                        <a:lnSpc>
                          <a:spcPct val="115000"/>
                        </a:lnSpc>
                        <a:spcAft>
                          <a:spcPts val="1000"/>
                        </a:spcAft>
                      </a:pPr>
                      <a:r>
                        <a:rPr lang="en-GB" sz="1100">
                          <a:effectLst/>
                        </a:rPr>
                        <a:t>(H-I)</a:t>
                      </a:r>
                      <a:endParaRPr lang="en-GB" sz="1100">
                        <a:effectLst/>
                        <a:latin typeface="Calibri"/>
                        <a:ea typeface="Calibri"/>
                        <a:cs typeface="Times New Roman"/>
                      </a:endParaRPr>
                    </a:p>
                  </a:txBody>
                  <a:tcPr marL="68580" marR="68580" marT="0" marB="0" anchor="b"/>
                </a:tc>
              </a:tr>
              <a:tr h="292268">
                <a:tc>
                  <a:txBody>
                    <a:bodyPr/>
                    <a:lstStyle/>
                    <a:p>
                      <a:pPr>
                        <a:lnSpc>
                          <a:spcPct val="115000"/>
                        </a:lnSpc>
                      </a:pPr>
                      <a:endParaRPr lang="en-GB" sz="1100">
                        <a:effectLst/>
                        <a:latin typeface="Calibri"/>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r>
              <a:tr h="292268">
                <a:tc>
                  <a:txBody>
                    <a:bodyPr/>
                    <a:lstStyle/>
                    <a:p>
                      <a:pPr>
                        <a:lnSpc>
                          <a:spcPct val="115000"/>
                        </a:lnSpc>
                        <a:spcAft>
                          <a:spcPts val="1000"/>
                        </a:spcAft>
                      </a:pPr>
                      <a:r>
                        <a:rPr lang="en-GB" sz="1100">
                          <a:effectLst/>
                        </a:rPr>
                        <a:t>K</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October 2014 Pupil Numbers</a:t>
                      </a:r>
                      <a:endParaRPr lang="en-GB" sz="1100">
                        <a:effectLst/>
                        <a:latin typeface="Calibri"/>
                        <a:ea typeface="Calibri"/>
                        <a:cs typeface="Times New Roman"/>
                      </a:endParaRPr>
                    </a:p>
                  </a:txBody>
                  <a:tcPr marL="68580" marR="68580" marT="0" marB="0" anchor="b"/>
                </a:tc>
                <a:tc>
                  <a:txBody>
                    <a:bodyPr/>
                    <a:lstStyle/>
                    <a:p>
                      <a:pPr algn="r">
                        <a:lnSpc>
                          <a:spcPct val="115000"/>
                        </a:lnSpc>
                        <a:spcAft>
                          <a:spcPts val="1000"/>
                        </a:spcAft>
                      </a:pPr>
                      <a:r>
                        <a:rPr lang="en-GB" sz="1100">
                          <a:effectLst/>
                        </a:rPr>
                        <a:t>145</a:t>
                      </a:r>
                      <a:endParaRPr lang="en-GB" sz="1100">
                        <a:effectLst/>
                        <a:latin typeface="Calibri"/>
                        <a:ea typeface="Calibri"/>
                        <a:cs typeface="Times New Roman"/>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r>
              <a:tr h="292268">
                <a:tc>
                  <a:txBody>
                    <a:bodyPr/>
                    <a:lstStyle/>
                    <a:p>
                      <a:pPr>
                        <a:lnSpc>
                          <a:spcPct val="115000"/>
                        </a:lnSpc>
                        <a:spcAft>
                          <a:spcPts val="1000"/>
                        </a:spcAft>
                      </a:pPr>
                      <a:r>
                        <a:rPr lang="en-GB" sz="1100">
                          <a:effectLst/>
                        </a:rPr>
                        <a:t>L</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MFG Excluding Exempt Items</a:t>
                      </a:r>
                      <a:endParaRPr lang="en-GB" sz="1100">
                        <a:effectLst/>
                        <a:latin typeface="Calibri"/>
                        <a:ea typeface="Calibri"/>
                        <a:cs typeface="Times New Roman"/>
                      </a:endParaRPr>
                    </a:p>
                  </a:txBody>
                  <a:tcPr marL="68580" marR="68580" marT="0" marB="0" anchor="b"/>
                </a:tc>
                <a:tc>
                  <a:txBody>
                    <a:bodyPr/>
                    <a:lstStyle/>
                    <a:p>
                      <a:pPr algn="r">
                        <a:lnSpc>
                          <a:spcPct val="115000"/>
                        </a:lnSpc>
                        <a:spcAft>
                          <a:spcPts val="1000"/>
                        </a:spcAft>
                      </a:pPr>
                      <a:r>
                        <a:rPr lang="en-GB" sz="1100">
                          <a:effectLst/>
                        </a:rPr>
                        <a:t>£501,716</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dirty="0">
                          <a:effectLst/>
                        </a:rPr>
                        <a:t>(K x </a:t>
                      </a:r>
                      <a:r>
                        <a:rPr lang="en-GB" sz="1100" dirty="0" smtClean="0">
                          <a:effectLst/>
                        </a:rPr>
                        <a:t>J)</a:t>
                      </a:r>
                      <a:endParaRPr lang="en-GB" sz="1100" dirty="0">
                        <a:effectLst/>
                        <a:latin typeface="Calibri"/>
                        <a:ea typeface="Calibri"/>
                        <a:cs typeface="Times New Roman"/>
                      </a:endParaRPr>
                    </a:p>
                  </a:txBody>
                  <a:tcPr marL="68580" marR="68580" marT="0" marB="0" anchor="b"/>
                </a:tc>
              </a:tr>
            </a:tbl>
          </a:graphicData>
        </a:graphic>
      </p:graphicFrame>
    </p:spTree>
    <p:custDataLst>
      <p:tags r:id="rId1"/>
    </p:custDataLst>
    <p:extLst>
      <p:ext uri="{BB962C8B-B14F-4D97-AF65-F5344CB8AC3E}">
        <p14:creationId xmlns:p14="http://schemas.microsoft.com/office/powerpoint/2010/main" val="14087900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3200" b="1" dirty="0" smtClean="0"/>
              <a:t/>
            </a:r>
            <a:br>
              <a:rPr lang="en-GB" sz="3200" b="1" dirty="0" smtClean="0"/>
            </a:br>
            <a:r>
              <a:rPr lang="en-GB" sz="3200" b="1" dirty="0"/>
              <a:t>MFG - continued</a:t>
            </a:r>
            <a:r>
              <a:rPr lang="en-GB" sz="4000" dirty="0"/>
              <a:t/>
            </a:r>
            <a:br>
              <a:rPr lang="en-GB" sz="4000" dirty="0"/>
            </a:br>
            <a:endParaRPr lang="en-GB" sz="4000" dirty="0" smtClean="0"/>
          </a:p>
        </p:txBody>
      </p:sp>
      <p:sp>
        <p:nvSpPr>
          <p:cNvPr id="29698" name="Rectangle 3"/>
          <p:cNvSpPr>
            <a:spLocks noGrp="1" noChangeArrowheads="1"/>
          </p:cNvSpPr>
          <p:nvPr>
            <p:ph type="body" idx="1"/>
          </p:nvPr>
        </p:nvSpPr>
        <p:spPr>
          <a:xfrm>
            <a:off x="395536" y="1412776"/>
            <a:ext cx="8291264" cy="4968974"/>
          </a:xfrm>
        </p:spPr>
        <p:txBody>
          <a:bodyPr/>
          <a:lstStyle/>
          <a:p>
            <a:endParaRPr lang="en-GB" sz="1600" dirty="0"/>
          </a:p>
          <a:p>
            <a:r>
              <a:rPr lang="en-GB" sz="1600" dirty="0"/>
              <a:t>	</a:t>
            </a:r>
            <a:endParaRPr lang="en-GB" sz="1600" dirty="0" smtClean="0"/>
          </a:p>
        </p:txBody>
      </p:sp>
      <p:graphicFrame>
        <p:nvGraphicFramePr>
          <p:cNvPr id="2" name="Table 1"/>
          <p:cNvGraphicFramePr>
            <a:graphicFrameLocks noGrp="1"/>
          </p:cNvGraphicFramePr>
          <p:nvPr>
            <p:extLst>
              <p:ext uri="{D42A27DB-BD31-4B8C-83A1-F6EECF244321}">
                <p14:modId xmlns:p14="http://schemas.microsoft.com/office/powerpoint/2010/main" val="1395572928"/>
              </p:ext>
            </p:extLst>
          </p:nvPr>
        </p:nvGraphicFramePr>
        <p:xfrm>
          <a:off x="971600" y="1196747"/>
          <a:ext cx="7272808" cy="5040564"/>
        </p:xfrm>
        <a:graphic>
          <a:graphicData uri="http://schemas.openxmlformats.org/drawingml/2006/table">
            <a:tbl>
              <a:tblPr firstRow="1" firstCol="1" bandRow="1">
                <a:tableStyleId>{5C22544A-7EE6-4342-B048-85BDC9FD1C3A}</a:tableStyleId>
              </a:tblPr>
              <a:tblGrid>
                <a:gridCol w="281075"/>
                <a:gridCol w="4462061"/>
                <a:gridCol w="1001328"/>
                <a:gridCol w="1528344"/>
              </a:tblGrid>
              <a:tr h="456258">
                <a:tc>
                  <a:txBody>
                    <a:bodyPr/>
                    <a:lstStyle/>
                    <a:p>
                      <a:pPr>
                        <a:lnSpc>
                          <a:spcPct val="115000"/>
                        </a:lnSpc>
                      </a:pPr>
                      <a:endParaRPr lang="en-GB" sz="1100" dirty="0">
                        <a:effectLst/>
                        <a:latin typeface="Calibri"/>
                      </a:endParaRPr>
                    </a:p>
                  </a:txBody>
                  <a:tcPr marL="68580" marR="68580" marT="0" marB="0" anchor="b"/>
                </a:tc>
                <a:tc>
                  <a:txBody>
                    <a:bodyPr/>
                    <a:lstStyle/>
                    <a:p>
                      <a:pPr>
                        <a:lnSpc>
                          <a:spcPct val="115000"/>
                        </a:lnSpc>
                        <a:spcAft>
                          <a:spcPts val="1000"/>
                        </a:spcAft>
                      </a:pPr>
                      <a:r>
                        <a:rPr lang="en-GB" sz="1100">
                          <a:effectLst/>
                        </a:rPr>
                        <a:t>Plus</a:t>
                      </a:r>
                      <a:endParaRPr lang="en-GB" sz="1100">
                        <a:effectLst/>
                        <a:latin typeface="Calibri"/>
                        <a:ea typeface="Calibri"/>
                        <a:cs typeface="Times New Roman"/>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r>
              <a:tr h="456258">
                <a:tc>
                  <a:txBody>
                    <a:bodyPr/>
                    <a:lstStyle/>
                    <a:p>
                      <a:pPr>
                        <a:lnSpc>
                          <a:spcPct val="115000"/>
                        </a:lnSpc>
                        <a:spcAft>
                          <a:spcPts val="1000"/>
                        </a:spcAft>
                      </a:pPr>
                      <a:r>
                        <a:rPr lang="en-GB" sz="1100">
                          <a:effectLst/>
                        </a:rPr>
                        <a:t>M</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2014-15  NDR </a:t>
                      </a:r>
                      <a:endParaRPr lang="en-GB" sz="1100">
                        <a:effectLst/>
                        <a:latin typeface="Calibri"/>
                        <a:ea typeface="Calibri"/>
                        <a:cs typeface="Times New Roman"/>
                      </a:endParaRPr>
                    </a:p>
                  </a:txBody>
                  <a:tcPr marL="68580" marR="68580" marT="0" marB="0" anchor="b"/>
                </a:tc>
                <a:tc>
                  <a:txBody>
                    <a:bodyPr/>
                    <a:lstStyle/>
                    <a:p>
                      <a:pPr algn="r">
                        <a:lnSpc>
                          <a:spcPct val="115000"/>
                        </a:lnSpc>
                        <a:spcAft>
                          <a:spcPts val="1000"/>
                        </a:spcAft>
                      </a:pPr>
                      <a:r>
                        <a:rPr lang="en-GB" sz="1100">
                          <a:effectLst/>
                        </a:rPr>
                        <a:t>£9,121</a:t>
                      </a:r>
                      <a:endParaRPr lang="en-GB" sz="1100">
                        <a:effectLst/>
                        <a:latin typeface="Calibri"/>
                        <a:ea typeface="Calibri"/>
                        <a:cs typeface="Times New Roman"/>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r>
              <a:tr h="456258">
                <a:tc>
                  <a:txBody>
                    <a:bodyPr/>
                    <a:lstStyle/>
                    <a:p>
                      <a:pPr>
                        <a:lnSpc>
                          <a:spcPct val="115000"/>
                        </a:lnSpc>
                        <a:spcAft>
                          <a:spcPts val="1000"/>
                        </a:spcAft>
                      </a:pPr>
                      <a:r>
                        <a:rPr lang="en-GB" sz="1100">
                          <a:effectLst/>
                        </a:rPr>
                        <a:t>N</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2014-15 Lump Sum</a:t>
                      </a:r>
                      <a:endParaRPr lang="en-GB" sz="1100">
                        <a:effectLst/>
                        <a:latin typeface="Calibri"/>
                        <a:ea typeface="Calibri"/>
                        <a:cs typeface="Times New Roman"/>
                      </a:endParaRPr>
                    </a:p>
                  </a:txBody>
                  <a:tcPr marL="68580" marR="68580" marT="0" marB="0" anchor="b"/>
                </a:tc>
                <a:tc>
                  <a:txBody>
                    <a:bodyPr/>
                    <a:lstStyle/>
                    <a:p>
                      <a:pPr algn="r">
                        <a:lnSpc>
                          <a:spcPct val="115000"/>
                        </a:lnSpc>
                        <a:spcAft>
                          <a:spcPts val="1000"/>
                        </a:spcAft>
                      </a:pPr>
                      <a:r>
                        <a:rPr lang="en-GB" sz="1100">
                          <a:effectLst/>
                        </a:rPr>
                        <a:t>£121,876</a:t>
                      </a:r>
                      <a:endParaRPr lang="en-GB" sz="1100">
                        <a:effectLst/>
                        <a:latin typeface="Calibri"/>
                        <a:ea typeface="Calibri"/>
                        <a:cs typeface="Times New Roman"/>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r>
              <a:tr h="456258">
                <a:tc>
                  <a:txBody>
                    <a:bodyPr/>
                    <a:lstStyle/>
                    <a:p>
                      <a:pPr>
                        <a:lnSpc>
                          <a:spcPct val="115000"/>
                        </a:lnSpc>
                        <a:spcAft>
                          <a:spcPts val="1000"/>
                        </a:spcAft>
                      </a:pPr>
                      <a:r>
                        <a:rPr lang="en-GB" sz="1100">
                          <a:effectLst/>
                        </a:rPr>
                        <a:t>O</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Total exempt items</a:t>
                      </a:r>
                      <a:endParaRPr lang="en-GB" sz="1100">
                        <a:effectLst/>
                        <a:latin typeface="Calibri"/>
                        <a:ea typeface="Calibri"/>
                        <a:cs typeface="Times New Roman"/>
                      </a:endParaRPr>
                    </a:p>
                  </a:txBody>
                  <a:tcPr marL="68580" marR="68580" marT="0" marB="0" anchor="b"/>
                </a:tc>
                <a:tc>
                  <a:txBody>
                    <a:bodyPr/>
                    <a:lstStyle/>
                    <a:p>
                      <a:pPr algn="r">
                        <a:lnSpc>
                          <a:spcPct val="115000"/>
                        </a:lnSpc>
                        <a:spcAft>
                          <a:spcPts val="1000"/>
                        </a:spcAft>
                      </a:pPr>
                      <a:r>
                        <a:rPr lang="en-GB" sz="1100">
                          <a:effectLst/>
                        </a:rPr>
                        <a:t>£130,997</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(M+N)</a:t>
                      </a:r>
                      <a:endParaRPr lang="en-GB" sz="1100">
                        <a:effectLst/>
                        <a:latin typeface="Calibri"/>
                        <a:ea typeface="Calibri"/>
                        <a:cs typeface="Times New Roman"/>
                      </a:endParaRPr>
                    </a:p>
                  </a:txBody>
                  <a:tcPr marL="68580" marR="68580" marT="0" marB="0" anchor="b"/>
                </a:tc>
              </a:tr>
              <a:tr h="456258">
                <a:tc>
                  <a:txBody>
                    <a:bodyPr/>
                    <a:lstStyle/>
                    <a:p>
                      <a:pPr>
                        <a:lnSpc>
                          <a:spcPct val="115000"/>
                        </a:lnSpc>
                      </a:pPr>
                      <a:endParaRPr lang="en-GB" sz="1100">
                        <a:effectLst/>
                        <a:latin typeface="Calibri"/>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r>
              <a:tr h="456258">
                <a:tc>
                  <a:txBody>
                    <a:bodyPr/>
                    <a:lstStyle/>
                    <a:p>
                      <a:pPr>
                        <a:lnSpc>
                          <a:spcPct val="115000"/>
                        </a:lnSpc>
                        <a:spcAft>
                          <a:spcPts val="1000"/>
                        </a:spcAft>
                      </a:pPr>
                      <a:r>
                        <a:rPr lang="en-GB" sz="1100">
                          <a:effectLst/>
                        </a:rPr>
                        <a:t>P</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MFG</a:t>
                      </a:r>
                      <a:endParaRPr lang="en-GB" sz="1100">
                        <a:effectLst/>
                        <a:latin typeface="Calibri"/>
                        <a:ea typeface="Calibri"/>
                        <a:cs typeface="Times New Roman"/>
                      </a:endParaRPr>
                    </a:p>
                  </a:txBody>
                  <a:tcPr marL="68580" marR="68580" marT="0" marB="0" anchor="b"/>
                </a:tc>
                <a:tc>
                  <a:txBody>
                    <a:bodyPr/>
                    <a:lstStyle/>
                    <a:p>
                      <a:pPr algn="r">
                        <a:lnSpc>
                          <a:spcPct val="115000"/>
                        </a:lnSpc>
                        <a:spcAft>
                          <a:spcPts val="1000"/>
                        </a:spcAft>
                      </a:pPr>
                      <a:r>
                        <a:rPr lang="en-GB" sz="1100">
                          <a:effectLst/>
                        </a:rPr>
                        <a:t>£632,713</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(L+O)</a:t>
                      </a:r>
                      <a:endParaRPr lang="en-GB" sz="1100">
                        <a:effectLst/>
                        <a:latin typeface="Calibri"/>
                        <a:ea typeface="Calibri"/>
                        <a:cs typeface="Times New Roman"/>
                      </a:endParaRPr>
                    </a:p>
                  </a:txBody>
                  <a:tcPr marL="68580" marR="68580" marT="0" marB="0" anchor="b"/>
                </a:tc>
              </a:tr>
              <a:tr h="456258">
                <a:tc>
                  <a:txBody>
                    <a:bodyPr/>
                    <a:lstStyle/>
                    <a:p>
                      <a:pPr>
                        <a:lnSpc>
                          <a:spcPct val="115000"/>
                        </a:lnSpc>
                        <a:spcAft>
                          <a:spcPts val="1000"/>
                        </a:spcAft>
                      </a:pPr>
                      <a:r>
                        <a:rPr lang="en-GB" sz="1100">
                          <a:effectLst/>
                        </a:rPr>
                        <a:t>Q</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dirty="0">
                          <a:effectLst/>
                        </a:rPr>
                        <a:t>Formula budget 2015-16</a:t>
                      </a:r>
                      <a:endParaRPr lang="en-GB" sz="1100" dirty="0">
                        <a:effectLst/>
                        <a:latin typeface="Calibri"/>
                        <a:ea typeface="Calibri"/>
                        <a:cs typeface="Times New Roman"/>
                      </a:endParaRPr>
                    </a:p>
                  </a:txBody>
                  <a:tcPr marL="68580" marR="68580" marT="0" marB="0" anchor="b"/>
                </a:tc>
                <a:tc>
                  <a:txBody>
                    <a:bodyPr/>
                    <a:lstStyle/>
                    <a:p>
                      <a:pPr algn="r">
                        <a:lnSpc>
                          <a:spcPct val="115000"/>
                        </a:lnSpc>
                        <a:spcAft>
                          <a:spcPts val="1000"/>
                        </a:spcAft>
                      </a:pPr>
                      <a:r>
                        <a:rPr lang="en-GB" sz="1100">
                          <a:effectLst/>
                        </a:rPr>
                        <a:t>£610,000</a:t>
                      </a:r>
                      <a:endParaRPr lang="en-GB" sz="1100">
                        <a:effectLst/>
                        <a:latin typeface="Calibri"/>
                        <a:ea typeface="Calibri"/>
                        <a:cs typeface="Times New Roman"/>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r>
              <a:tr h="456258">
                <a:tc>
                  <a:txBody>
                    <a:bodyPr/>
                    <a:lstStyle/>
                    <a:p>
                      <a:pPr>
                        <a:lnSpc>
                          <a:spcPct val="115000"/>
                        </a:lnSpc>
                        <a:spcAft>
                          <a:spcPts val="1000"/>
                        </a:spcAft>
                      </a:pPr>
                      <a:r>
                        <a:rPr lang="en-GB" sz="1100">
                          <a:effectLst/>
                        </a:rPr>
                        <a:t>R</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Schools will receive greater MFG or Formula</a:t>
                      </a:r>
                      <a:endParaRPr lang="en-GB" sz="1100">
                        <a:effectLst/>
                        <a:latin typeface="Calibri"/>
                        <a:ea typeface="Calibri"/>
                        <a:cs typeface="Times New Roman"/>
                      </a:endParaRPr>
                    </a:p>
                  </a:txBody>
                  <a:tcPr marL="68580" marR="68580" marT="0" marB="0" anchor="b"/>
                </a:tc>
                <a:tc>
                  <a:txBody>
                    <a:bodyPr/>
                    <a:lstStyle/>
                    <a:p>
                      <a:pPr algn="r">
                        <a:lnSpc>
                          <a:spcPct val="115000"/>
                        </a:lnSpc>
                        <a:spcAft>
                          <a:spcPts val="1000"/>
                        </a:spcAft>
                      </a:pPr>
                      <a:r>
                        <a:rPr lang="en-GB" sz="1100">
                          <a:effectLst/>
                        </a:rPr>
                        <a:t>£632,713</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Greater P or Q</a:t>
                      </a:r>
                      <a:endParaRPr lang="en-GB" sz="1100">
                        <a:effectLst/>
                        <a:latin typeface="Calibri"/>
                        <a:ea typeface="Calibri"/>
                        <a:cs typeface="Times New Roman"/>
                      </a:endParaRPr>
                    </a:p>
                  </a:txBody>
                  <a:tcPr marL="68580" marR="68580" marT="0" marB="0" anchor="b"/>
                </a:tc>
              </a:tr>
              <a:tr h="456258">
                <a:tc>
                  <a:txBody>
                    <a:bodyPr/>
                    <a:lstStyle/>
                    <a:p>
                      <a:pPr>
                        <a:lnSpc>
                          <a:spcPct val="115000"/>
                        </a:lnSpc>
                      </a:pPr>
                      <a:endParaRPr lang="en-GB" sz="1100">
                        <a:effectLst/>
                        <a:latin typeface="Calibri"/>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c>
                  <a:txBody>
                    <a:bodyPr/>
                    <a:lstStyle/>
                    <a:p>
                      <a:pPr>
                        <a:lnSpc>
                          <a:spcPct val="115000"/>
                        </a:lnSpc>
                      </a:pPr>
                      <a:endParaRPr lang="en-GB" sz="1100">
                        <a:effectLst/>
                        <a:latin typeface="Calibri"/>
                      </a:endParaRPr>
                    </a:p>
                  </a:txBody>
                  <a:tcPr marL="68580" marR="68580" marT="0" marB="0" anchor="b"/>
                </a:tc>
              </a:tr>
              <a:tr h="456258">
                <a:tc>
                  <a:txBody>
                    <a:bodyPr/>
                    <a:lstStyle/>
                    <a:p>
                      <a:pPr>
                        <a:lnSpc>
                          <a:spcPct val="115000"/>
                        </a:lnSpc>
                        <a:spcAft>
                          <a:spcPts val="1000"/>
                        </a:spcAft>
                      </a:pPr>
                      <a:r>
                        <a:rPr lang="en-GB" sz="1100">
                          <a:effectLst/>
                        </a:rPr>
                        <a:t>S</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MFG</a:t>
                      </a:r>
                      <a:endParaRPr lang="en-GB" sz="1100">
                        <a:effectLst/>
                        <a:latin typeface="Calibri"/>
                        <a:ea typeface="Calibri"/>
                        <a:cs typeface="Times New Roman"/>
                      </a:endParaRPr>
                    </a:p>
                  </a:txBody>
                  <a:tcPr marL="68580" marR="68580" marT="0" marB="0" anchor="b"/>
                </a:tc>
                <a:tc>
                  <a:txBody>
                    <a:bodyPr/>
                    <a:lstStyle/>
                    <a:p>
                      <a:pPr algn="r">
                        <a:lnSpc>
                          <a:spcPct val="115000"/>
                        </a:lnSpc>
                        <a:spcAft>
                          <a:spcPts val="1000"/>
                        </a:spcAft>
                      </a:pPr>
                      <a:r>
                        <a:rPr lang="en-GB" sz="1100">
                          <a:effectLst/>
                        </a:rPr>
                        <a:t>£22,713</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(R - Q)</a:t>
                      </a:r>
                      <a:endParaRPr lang="en-GB" sz="1100">
                        <a:effectLst/>
                        <a:latin typeface="Calibri"/>
                        <a:ea typeface="Calibri"/>
                        <a:cs typeface="Times New Roman"/>
                      </a:endParaRPr>
                    </a:p>
                  </a:txBody>
                  <a:tcPr marL="68580" marR="68580" marT="0" marB="0" anchor="b"/>
                </a:tc>
              </a:tr>
              <a:tr h="477984">
                <a:tc>
                  <a:txBody>
                    <a:bodyPr/>
                    <a:lstStyle/>
                    <a:p>
                      <a:pPr>
                        <a:lnSpc>
                          <a:spcPct val="115000"/>
                        </a:lnSpc>
                        <a:spcAft>
                          <a:spcPts val="1000"/>
                        </a:spcAft>
                      </a:pPr>
                      <a:r>
                        <a:rPr lang="en-GB" sz="1100">
                          <a:effectLst/>
                        </a:rPr>
                        <a:t>T</a:t>
                      </a:r>
                      <a:endParaRPr lang="en-GB" sz="110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a:effectLst/>
                        </a:rPr>
                        <a:t>Final Allocation </a:t>
                      </a:r>
                      <a:endParaRPr lang="en-GB" sz="1100">
                        <a:effectLst/>
                        <a:latin typeface="Calibri"/>
                        <a:ea typeface="Calibri"/>
                        <a:cs typeface="Times New Roman"/>
                      </a:endParaRPr>
                    </a:p>
                  </a:txBody>
                  <a:tcPr marL="68580" marR="68580" marT="0" marB="0" anchor="b"/>
                </a:tc>
                <a:tc>
                  <a:txBody>
                    <a:bodyPr/>
                    <a:lstStyle/>
                    <a:p>
                      <a:pPr algn="r">
                        <a:lnSpc>
                          <a:spcPct val="115000"/>
                        </a:lnSpc>
                        <a:spcAft>
                          <a:spcPts val="1000"/>
                        </a:spcAft>
                      </a:pPr>
                      <a:r>
                        <a:rPr lang="en-GB" sz="1100" dirty="0">
                          <a:effectLst/>
                        </a:rPr>
                        <a:t>£</a:t>
                      </a:r>
                      <a:r>
                        <a:rPr lang="en-GB" sz="1100" dirty="0" smtClean="0">
                          <a:effectLst/>
                        </a:rPr>
                        <a:t>632,713</a:t>
                      </a:r>
                      <a:endParaRPr lang="en-GB" sz="1100" dirty="0">
                        <a:effectLst/>
                        <a:latin typeface="Calibri"/>
                        <a:ea typeface="Calibri"/>
                        <a:cs typeface="Times New Roman"/>
                      </a:endParaRPr>
                    </a:p>
                  </a:txBody>
                  <a:tcPr marL="68580" marR="68580" marT="0" marB="0" anchor="b"/>
                </a:tc>
                <a:tc>
                  <a:txBody>
                    <a:bodyPr/>
                    <a:lstStyle/>
                    <a:p>
                      <a:pPr>
                        <a:lnSpc>
                          <a:spcPct val="115000"/>
                        </a:lnSpc>
                        <a:spcAft>
                          <a:spcPts val="1000"/>
                        </a:spcAft>
                      </a:pPr>
                      <a:r>
                        <a:rPr lang="en-GB" sz="1100" dirty="0">
                          <a:effectLst/>
                        </a:rPr>
                        <a:t>R</a:t>
                      </a:r>
                      <a:endParaRPr lang="en-GB" sz="1100" dirty="0">
                        <a:effectLst/>
                        <a:latin typeface="Calibri"/>
                        <a:ea typeface="Calibri"/>
                        <a:cs typeface="Times New Roman"/>
                      </a:endParaRPr>
                    </a:p>
                  </a:txBody>
                  <a:tcPr marL="68580" marR="68580" marT="0" marB="0" anchor="b"/>
                </a:tc>
              </a:tr>
            </a:tbl>
          </a:graphicData>
        </a:graphic>
      </p:graphicFrame>
      <p:sp>
        <p:nvSpPr>
          <p:cNvPr id="3" name="Rectangle 1"/>
          <p:cNvSpPr>
            <a:spLocks noChangeArrowheads="1"/>
          </p:cNvSpPr>
          <p:nvPr/>
        </p:nvSpPr>
        <p:spPr bwMode="auto">
          <a:xfrm>
            <a:off x="19431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1716854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4000" dirty="0" smtClean="0"/>
              <a:t>Overview and Introduction</a:t>
            </a:r>
          </a:p>
        </p:txBody>
      </p:sp>
      <p:sp>
        <p:nvSpPr>
          <p:cNvPr id="29698" name="Rectangle 3"/>
          <p:cNvSpPr>
            <a:spLocks noGrp="1" noChangeArrowheads="1"/>
          </p:cNvSpPr>
          <p:nvPr>
            <p:ph type="body" idx="1"/>
          </p:nvPr>
        </p:nvSpPr>
        <p:spPr>
          <a:xfrm>
            <a:off x="395536" y="1412776"/>
            <a:ext cx="8291264" cy="4968974"/>
          </a:xfrm>
        </p:spPr>
        <p:txBody>
          <a:bodyPr/>
          <a:lstStyle/>
          <a:p>
            <a:r>
              <a:rPr lang="en-GB" sz="1600" dirty="0" smtClean="0"/>
              <a:t>	The </a:t>
            </a:r>
            <a:r>
              <a:rPr lang="en-GB" sz="1600" dirty="0"/>
              <a:t>aim of today is to broaden your understanding on how DSG funding is allocated to </a:t>
            </a:r>
            <a:r>
              <a:rPr lang="en-GB" sz="1600" dirty="0" smtClean="0"/>
              <a:t>schools</a:t>
            </a:r>
          </a:p>
          <a:p>
            <a:endParaRPr lang="en-GB" sz="1600" dirty="0"/>
          </a:p>
          <a:p>
            <a:r>
              <a:rPr lang="en-GB" sz="1600" dirty="0" smtClean="0"/>
              <a:t>	DSG funding is initially allocated by the Education Funding Agency (EFA) to the Local Authority (LA) and then the LA allocates it to schools</a:t>
            </a:r>
          </a:p>
          <a:p>
            <a:endParaRPr lang="en-GB" sz="1600" dirty="0"/>
          </a:p>
          <a:p>
            <a:r>
              <a:rPr lang="en-GB" sz="1600" dirty="0" smtClean="0"/>
              <a:t>	</a:t>
            </a:r>
            <a:r>
              <a:rPr lang="en-GB" sz="1600" dirty="0"/>
              <a:t>DSG funding is allocated in two </a:t>
            </a:r>
            <a:r>
              <a:rPr lang="en-GB" sz="1600" dirty="0" smtClean="0"/>
              <a:t>ways -through </a:t>
            </a:r>
            <a:r>
              <a:rPr lang="en-GB" sz="1600" dirty="0"/>
              <a:t>f</a:t>
            </a:r>
            <a:r>
              <a:rPr lang="en-GB" sz="1600" dirty="0" smtClean="0"/>
              <a:t>ormula </a:t>
            </a:r>
            <a:r>
              <a:rPr lang="en-GB" sz="1600" dirty="0"/>
              <a:t>factors or named pupil funding (high needs), the </a:t>
            </a:r>
            <a:r>
              <a:rPr lang="en-GB" sz="1600" dirty="0" smtClean="0"/>
              <a:t>latter </a:t>
            </a:r>
            <a:r>
              <a:rPr lang="en-GB" sz="1600" dirty="0"/>
              <a:t>we are not covering </a:t>
            </a:r>
            <a:r>
              <a:rPr lang="en-GB" sz="1600" dirty="0" smtClean="0"/>
              <a:t>today</a:t>
            </a:r>
          </a:p>
          <a:p>
            <a:endParaRPr lang="en-GB" sz="1600" dirty="0"/>
          </a:p>
          <a:p>
            <a:r>
              <a:rPr lang="en-GB" sz="1600" dirty="0" smtClean="0"/>
              <a:t>	DSG </a:t>
            </a:r>
            <a:r>
              <a:rPr lang="en-GB" sz="1600" dirty="0"/>
              <a:t>funding </a:t>
            </a:r>
            <a:r>
              <a:rPr lang="en-GB" sz="1600" dirty="0" smtClean="0"/>
              <a:t>allocated </a:t>
            </a:r>
            <a:r>
              <a:rPr lang="en-GB" sz="1600" dirty="0"/>
              <a:t>to schools through formula factors is known as the schools block</a:t>
            </a:r>
          </a:p>
          <a:p>
            <a:endParaRPr lang="en-GB" sz="1600" dirty="0" smtClean="0"/>
          </a:p>
          <a:p>
            <a:r>
              <a:rPr lang="en-GB" sz="1600" dirty="0" smtClean="0"/>
              <a:t>	Both LAs and </a:t>
            </a:r>
            <a:r>
              <a:rPr lang="en-GB" sz="1600" dirty="0"/>
              <a:t>Schools are funded on the October </a:t>
            </a:r>
            <a:r>
              <a:rPr lang="en-GB" sz="1600" dirty="0" smtClean="0"/>
              <a:t>census </a:t>
            </a:r>
            <a:r>
              <a:rPr lang="en-GB" sz="1600" dirty="0"/>
              <a:t>count for the financial year April to </a:t>
            </a:r>
            <a:r>
              <a:rPr lang="en-GB" sz="1600" dirty="0" smtClean="0"/>
              <a:t>March</a:t>
            </a:r>
          </a:p>
          <a:p>
            <a:endParaRPr lang="en-GB" sz="1600" dirty="0"/>
          </a:p>
          <a:p>
            <a:r>
              <a:rPr lang="en-GB" sz="1600" dirty="0" smtClean="0"/>
              <a:t>	For </a:t>
            </a:r>
            <a:r>
              <a:rPr lang="en-GB" sz="1600" dirty="0"/>
              <a:t>an Academy the count date is the same (October Census) but financial year is September to </a:t>
            </a:r>
            <a:r>
              <a:rPr lang="en-GB" sz="1600" dirty="0" smtClean="0"/>
              <a:t>August</a:t>
            </a:r>
          </a:p>
          <a:p>
            <a:endParaRPr lang="en-GB" sz="1600" dirty="0"/>
          </a:p>
          <a:p>
            <a:r>
              <a:rPr lang="en-GB" sz="1600" dirty="0" smtClean="0"/>
              <a:t>	</a:t>
            </a:r>
            <a:endParaRPr lang="en-GB" sz="1600" dirty="0"/>
          </a:p>
        </p:txBody>
      </p:sp>
    </p:spTree>
    <p:custDataLst>
      <p:tags r:id="rId1"/>
    </p:custDataLst>
    <p:extLst>
      <p:ext uri="{BB962C8B-B14F-4D97-AF65-F5344CB8AC3E}">
        <p14:creationId xmlns:p14="http://schemas.microsoft.com/office/powerpoint/2010/main" val="5171593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3200" b="1" dirty="0" smtClean="0"/>
              <a:t/>
            </a:r>
            <a:br>
              <a:rPr lang="en-GB" sz="3200" b="1" dirty="0" smtClean="0"/>
            </a:br>
            <a:r>
              <a:rPr lang="en-GB" sz="3200" b="1" dirty="0" smtClean="0"/>
              <a:t>Estimating future years funding </a:t>
            </a:r>
            <a:r>
              <a:rPr lang="en-GB" sz="4000" dirty="0"/>
              <a:t/>
            </a:r>
            <a:br>
              <a:rPr lang="en-GB" sz="4000" dirty="0"/>
            </a:br>
            <a:endParaRPr lang="en-GB" sz="4000" dirty="0" smtClean="0"/>
          </a:p>
        </p:txBody>
      </p:sp>
      <p:sp>
        <p:nvSpPr>
          <p:cNvPr id="29698" name="Rectangle 3"/>
          <p:cNvSpPr>
            <a:spLocks noGrp="1" noChangeArrowheads="1"/>
          </p:cNvSpPr>
          <p:nvPr>
            <p:ph type="body" idx="1"/>
          </p:nvPr>
        </p:nvSpPr>
        <p:spPr>
          <a:xfrm>
            <a:off x="395536" y="1412776"/>
            <a:ext cx="8291264" cy="4968974"/>
          </a:xfrm>
        </p:spPr>
        <p:txBody>
          <a:bodyPr/>
          <a:lstStyle/>
          <a:p>
            <a:endParaRPr lang="en-GB" sz="1600" dirty="0"/>
          </a:p>
          <a:p>
            <a:r>
              <a:rPr lang="en-GB" sz="1600" dirty="0"/>
              <a:t>	</a:t>
            </a:r>
            <a:r>
              <a:rPr lang="en-GB" sz="1600" dirty="0" smtClean="0"/>
              <a:t>We use the MFG to estimate future years funding</a:t>
            </a:r>
          </a:p>
          <a:p>
            <a:endParaRPr lang="en-GB" sz="1600" dirty="0"/>
          </a:p>
          <a:p>
            <a:r>
              <a:rPr lang="en-GB" sz="1600" dirty="0" smtClean="0"/>
              <a:t>	Why do we use the MFG and why not use a different method for calculating the funding ?</a:t>
            </a:r>
          </a:p>
          <a:p>
            <a:endParaRPr lang="en-GB" sz="1600" dirty="0"/>
          </a:p>
          <a:p>
            <a:r>
              <a:rPr lang="en-GB" sz="1600" dirty="0" smtClean="0"/>
              <a:t>	</a:t>
            </a:r>
            <a:r>
              <a:rPr lang="en-GB" sz="1600" b="1" dirty="0" smtClean="0"/>
              <a:t>Reasons why we use MFG</a:t>
            </a:r>
          </a:p>
          <a:p>
            <a:endParaRPr lang="en-GB" sz="1600" dirty="0"/>
          </a:p>
          <a:p>
            <a:r>
              <a:rPr lang="en-GB" sz="1600" dirty="0" smtClean="0"/>
              <a:t>	For many years we have only been given a one year funding settlement, therefore can not say with certainty what the future holds</a:t>
            </a:r>
          </a:p>
          <a:p>
            <a:endParaRPr lang="en-GB" sz="1600" dirty="0"/>
          </a:p>
          <a:p>
            <a:r>
              <a:rPr lang="en-GB" sz="1600" dirty="0" smtClean="0"/>
              <a:t>	No increase to DSG so unlikely to see material increase to funding</a:t>
            </a:r>
          </a:p>
          <a:p>
            <a:endParaRPr lang="en-GB" sz="1600" dirty="0"/>
          </a:p>
          <a:p>
            <a:r>
              <a:rPr lang="en-GB" sz="1600" dirty="0" smtClean="0"/>
              <a:t>	Any changes would likely be subject to the MFG </a:t>
            </a:r>
          </a:p>
          <a:p>
            <a:endParaRPr lang="en-GB" sz="1600" dirty="0" smtClean="0"/>
          </a:p>
          <a:p>
            <a:r>
              <a:rPr lang="en-GB" sz="1600" dirty="0"/>
              <a:t>	</a:t>
            </a:r>
            <a:r>
              <a:rPr lang="en-GB" sz="1600" dirty="0" smtClean="0"/>
              <a:t>It is a simple methodology to understand and is prudent</a:t>
            </a:r>
            <a:endParaRPr lang="en-GB" sz="1600" dirty="0"/>
          </a:p>
          <a:p>
            <a:r>
              <a:rPr lang="en-GB" sz="1600" dirty="0" smtClean="0"/>
              <a:t>	</a:t>
            </a:r>
          </a:p>
        </p:txBody>
      </p:sp>
    </p:spTree>
    <p:custDataLst>
      <p:tags r:id="rId1"/>
    </p:custDataLst>
    <p:extLst>
      <p:ext uri="{BB962C8B-B14F-4D97-AF65-F5344CB8AC3E}">
        <p14:creationId xmlns:p14="http://schemas.microsoft.com/office/powerpoint/2010/main" val="27957431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3200" b="1" dirty="0" smtClean="0"/>
              <a:t/>
            </a:r>
            <a:br>
              <a:rPr lang="en-GB" sz="3200" b="1" dirty="0" smtClean="0"/>
            </a:br>
            <a:r>
              <a:rPr lang="en-GB" sz="3200" b="1" dirty="0"/>
              <a:t>Estimating future years </a:t>
            </a:r>
            <a:r>
              <a:rPr lang="en-GB" sz="3200" b="1" dirty="0" smtClean="0"/>
              <a:t>funding -continued</a:t>
            </a:r>
            <a:r>
              <a:rPr lang="en-GB" sz="4000" dirty="0"/>
              <a:t/>
            </a:r>
            <a:br>
              <a:rPr lang="en-GB" sz="4000" dirty="0"/>
            </a:br>
            <a:endParaRPr lang="en-GB" sz="4000" dirty="0" smtClean="0"/>
          </a:p>
        </p:txBody>
      </p:sp>
      <p:sp>
        <p:nvSpPr>
          <p:cNvPr id="29698" name="Rectangle 3"/>
          <p:cNvSpPr>
            <a:spLocks noGrp="1" noChangeArrowheads="1"/>
          </p:cNvSpPr>
          <p:nvPr>
            <p:ph type="body" idx="1"/>
          </p:nvPr>
        </p:nvSpPr>
        <p:spPr>
          <a:xfrm>
            <a:off x="395536" y="1412776"/>
            <a:ext cx="8291264" cy="4968974"/>
          </a:xfrm>
        </p:spPr>
        <p:txBody>
          <a:bodyPr/>
          <a:lstStyle/>
          <a:p>
            <a:endParaRPr lang="en-GB" sz="1600" dirty="0"/>
          </a:p>
          <a:p>
            <a:r>
              <a:rPr lang="en-GB" sz="1600" dirty="0"/>
              <a:t>	</a:t>
            </a:r>
            <a:r>
              <a:rPr lang="en-GB" sz="1600" dirty="0" smtClean="0"/>
              <a:t>When estimating future years income we need to understand what the MFG is telling us</a:t>
            </a:r>
          </a:p>
          <a:p>
            <a:endParaRPr lang="en-GB" sz="1600" dirty="0"/>
          </a:p>
          <a:p>
            <a:r>
              <a:rPr lang="en-GB" sz="1600" dirty="0" smtClean="0"/>
              <a:t>	This is best done at a school level, as business managers have local knowledge and need to understand the application of the MFG</a:t>
            </a:r>
          </a:p>
          <a:p>
            <a:endParaRPr lang="en-GB" sz="1600" dirty="0"/>
          </a:p>
          <a:p>
            <a:r>
              <a:rPr lang="en-GB" sz="1600" dirty="0" smtClean="0"/>
              <a:t>	When should a school apply the MFG and when should the school not apply the MFG?</a:t>
            </a:r>
          </a:p>
          <a:p>
            <a:endParaRPr lang="en-GB" sz="1600" dirty="0"/>
          </a:p>
          <a:p>
            <a:r>
              <a:rPr lang="en-GB" sz="1600" dirty="0" smtClean="0"/>
              <a:t>	This is best demonstrated using a set of examples</a:t>
            </a:r>
          </a:p>
        </p:txBody>
      </p:sp>
    </p:spTree>
    <p:custDataLst>
      <p:tags r:id="rId1"/>
    </p:custDataLst>
    <p:extLst>
      <p:ext uri="{BB962C8B-B14F-4D97-AF65-F5344CB8AC3E}">
        <p14:creationId xmlns:p14="http://schemas.microsoft.com/office/powerpoint/2010/main" val="10689586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3200" b="1" dirty="0" smtClean="0"/>
              <a:t/>
            </a:r>
            <a:br>
              <a:rPr lang="en-GB" sz="3200" b="1" dirty="0" smtClean="0"/>
            </a:br>
            <a:r>
              <a:rPr lang="en-GB" sz="3200" b="1" dirty="0" smtClean="0"/>
              <a:t>Example A </a:t>
            </a:r>
            <a:r>
              <a:rPr lang="en-GB" sz="4000" dirty="0"/>
              <a:t/>
            </a:r>
            <a:br>
              <a:rPr lang="en-GB" sz="4000" dirty="0"/>
            </a:br>
            <a:endParaRPr lang="en-GB" sz="4000" dirty="0" smtClean="0"/>
          </a:p>
        </p:txBody>
      </p:sp>
      <p:sp>
        <p:nvSpPr>
          <p:cNvPr id="29698" name="Rectangle 3"/>
          <p:cNvSpPr>
            <a:spLocks noGrp="1" noChangeArrowheads="1"/>
          </p:cNvSpPr>
          <p:nvPr>
            <p:ph type="body" idx="1"/>
          </p:nvPr>
        </p:nvSpPr>
        <p:spPr>
          <a:xfrm>
            <a:off x="395536" y="1412776"/>
            <a:ext cx="8291264" cy="4968974"/>
          </a:xfrm>
        </p:spPr>
        <p:txBody>
          <a:bodyPr/>
          <a:lstStyle/>
          <a:p>
            <a:endParaRPr lang="en-GB" sz="1600" dirty="0"/>
          </a:p>
          <a:p>
            <a:r>
              <a:rPr lang="en-GB" sz="1600" dirty="0"/>
              <a:t>	</a:t>
            </a:r>
            <a:endParaRPr lang="en-GB" sz="1600" dirty="0" smtClean="0"/>
          </a:p>
        </p:txBody>
      </p:sp>
      <p:graphicFrame>
        <p:nvGraphicFramePr>
          <p:cNvPr id="4" name="Table 3"/>
          <p:cNvGraphicFramePr>
            <a:graphicFrameLocks noGrp="1"/>
          </p:cNvGraphicFramePr>
          <p:nvPr>
            <p:extLst>
              <p:ext uri="{D42A27DB-BD31-4B8C-83A1-F6EECF244321}">
                <p14:modId xmlns:p14="http://schemas.microsoft.com/office/powerpoint/2010/main" val="3881499393"/>
              </p:ext>
            </p:extLst>
          </p:nvPr>
        </p:nvGraphicFramePr>
        <p:xfrm>
          <a:off x="755576" y="1484786"/>
          <a:ext cx="7416824" cy="4608508"/>
        </p:xfrm>
        <a:graphic>
          <a:graphicData uri="http://schemas.openxmlformats.org/drawingml/2006/table">
            <a:tbl>
              <a:tblPr>
                <a:tableStyleId>{5C22544A-7EE6-4342-B048-85BDC9FD1C3A}</a:tableStyleId>
              </a:tblPr>
              <a:tblGrid>
                <a:gridCol w="778104"/>
                <a:gridCol w="3658746"/>
                <a:gridCol w="1478950"/>
                <a:gridCol w="1501024"/>
              </a:tblGrid>
              <a:tr h="333708">
                <a:tc gridSpan="2">
                  <a:txBody>
                    <a:bodyPr/>
                    <a:lstStyle/>
                    <a:p>
                      <a:pPr algn="l" fontAlgn="b"/>
                      <a:r>
                        <a:rPr lang="en-GB" sz="1100" u="none" strike="noStrike" dirty="0">
                          <a:effectLst/>
                        </a:rPr>
                        <a:t>Example 1 </a:t>
                      </a:r>
                      <a:r>
                        <a:rPr lang="en-GB" sz="1100" u="none" strike="noStrike" dirty="0" smtClean="0">
                          <a:effectLst/>
                        </a:rPr>
                        <a:t>– MFG or Formula</a:t>
                      </a:r>
                      <a:r>
                        <a:rPr lang="en-GB" sz="1100" u="none" strike="noStrike" baseline="0" dirty="0" smtClean="0">
                          <a:effectLst/>
                        </a:rPr>
                        <a:t> ?</a:t>
                      </a:r>
                      <a:endParaRPr lang="en-GB" sz="1100" b="1" i="0" u="none" strike="noStrike" dirty="0">
                        <a:solidFill>
                          <a:srgbClr val="000000"/>
                        </a:solidFill>
                        <a:effectLst/>
                        <a:latin typeface="Calibri"/>
                      </a:endParaRPr>
                    </a:p>
                  </a:txBody>
                  <a:tcPr marL="9525" marR="9525" marT="9525" marB="0" anchor="b"/>
                </a:tc>
                <a:tc hMerge="1">
                  <a:txBody>
                    <a:bodyPr/>
                    <a:lstStyle/>
                    <a:p>
                      <a:endParaRPr lang="en-GB"/>
                    </a:p>
                  </a:txBody>
                  <a:tcPr/>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333708">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333708">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Year 1</a:t>
                      </a:r>
                      <a:endParaRPr lang="en-GB" sz="1100" b="1"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333708">
                <a:tc>
                  <a:txBody>
                    <a:bodyPr/>
                    <a:lstStyle/>
                    <a:p>
                      <a:pPr algn="ctr" fontAlgn="b"/>
                      <a:r>
                        <a:rPr lang="en-GB" sz="1100" u="none" strike="noStrike">
                          <a:effectLst/>
                        </a:rPr>
                        <a:t>A</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Formula </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£900,000</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333708">
                <a:tc>
                  <a:txBody>
                    <a:bodyPr/>
                    <a:lstStyle/>
                    <a:p>
                      <a:pPr algn="ctr" fontAlgn="b"/>
                      <a:r>
                        <a:rPr lang="en-GB" sz="1100" u="none" strike="noStrike">
                          <a:effectLst/>
                        </a:rPr>
                        <a:t>B</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MFG</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£100,000</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333708">
                <a:tc>
                  <a:txBody>
                    <a:bodyPr/>
                    <a:lstStyle/>
                    <a:p>
                      <a:pPr algn="ctr" fontAlgn="b"/>
                      <a:r>
                        <a:rPr lang="en-GB" sz="1100" u="none" strike="noStrike">
                          <a:effectLst/>
                        </a:rPr>
                        <a:t>C</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Total Budget</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£1,000,000</a:t>
                      </a:r>
                      <a:endParaRPr lang="en-GB" sz="1100" b="1"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333708">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dirty="0">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333708">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333708">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dirty="0">
                          <a:effectLst/>
                        </a:rPr>
                        <a:t>Year </a:t>
                      </a:r>
                      <a:r>
                        <a:rPr lang="en-GB" sz="1100" u="none" strike="noStrike" dirty="0" smtClean="0">
                          <a:effectLst/>
                        </a:rPr>
                        <a:t>2 </a:t>
                      </a:r>
                      <a:r>
                        <a:rPr lang="en-GB" sz="1100" u="none" strike="noStrike" smtClean="0">
                          <a:effectLst/>
                        </a:rPr>
                        <a:t>- estimate</a:t>
                      </a:r>
                      <a:endParaRPr lang="en-GB" sz="1100" b="1"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333708">
                <a:tc>
                  <a:txBody>
                    <a:bodyPr/>
                    <a:lstStyle/>
                    <a:p>
                      <a:pPr algn="ctr" fontAlgn="b"/>
                      <a:r>
                        <a:rPr lang="en-GB" sz="1100" u="none" strike="noStrike">
                          <a:effectLst/>
                        </a:rPr>
                        <a:t>E</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MFG Budget X 98.5%</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£985,000</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 (C X 98.5 %)</a:t>
                      </a:r>
                      <a:endParaRPr lang="en-GB" sz="1100" b="0" i="0" u="none" strike="noStrike">
                        <a:solidFill>
                          <a:srgbClr val="000000"/>
                        </a:solidFill>
                        <a:effectLst/>
                        <a:latin typeface="Calibri"/>
                      </a:endParaRPr>
                    </a:p>
                  </a:txBody>
                  <a:tcPr marL="9525" marR="9525" marT="9525" marB="0" anchor="b"/>
                </a:tc>
              </a:tr>
              <a:tr h="333708">
                <a:tc>
                  <a:txBody>
                    <a:bodyPr/>
                    <a:lstStyle/>
                    <a:p>
                      <a:pPr algn="ctr" fontAlgn="b"/>
                      <a:r>
                        <a:rPr lang="en-GB" sz="1100" u="none" strike="noStrike">
                          <a:effectLst/>
                        </a:rPr>
                        <a:t>F</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Formula Year 2</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£900,000</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333708">
                <a:tc>
                  <a:txBody>
                    <a:bodyPr/>
                    <a:lstStyle/>
                    <a:p>
                      <a:pPr algn="ctr" fontAlgn="b"/>
                      <a:r>
                        <a:rPr lang="en-GB" sz="1100" u="none" strike="noStrike">
                          <a:effectLst/>
                        </a:rPr>
                        <a:t>G</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MFG</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£85,000</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604012">
                <a:tc>
                  <a:txBody>
                    <a:bodyPr/>
                    <a:lstStyle/>
                    <a:p>
                      <a:pPr algn="ctr" fontAlgn="b"/>
                      <a:r>
                        <a:rPr lang="en-GB" sz="1100" u="none" strike="noStrike">
                          <a:effectLst/>
                        </a:rPr>
                        <a:t>H</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£985,000</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dirty="0">
                          <a:effectLst/>
                        </a:rPr>
                        <a:t>Greater E or F</a:t>
                      </a:r>
                      <a:endParaRPr lang="en-GB" sz="1100" b="0" i="0" u="none" strike="noStrike" dirty="0">
                        <a:solidFill>
                          <a:srgbClr val="000000"/>
                        </a:solidFill>
                        <a:effectLst/>
                        <a:latin typeface="Calibri"/>
                      </a:endParaRPr>
                    </a:p>
                  </a:txBody>
                  <a:tcPr marL="9525" marR="9525" marT="9525" marB="0" anchor="b"/>
                </a:tc>
              </a:tr>
            </a:tbl>
          </a:graphicData>
        </a:graphic>
      </p:graphicFrame>
    </p:spTree>
    <p:custDataLst>
      <p:tags r:id="rId1"/>
    </p:custDataLst>
    <p:extLst>
      <p:ext uri="{BB962C8B-B14F-4D97-AF65-F5344CB8AC3E}">
        <p14:creationId xmlns:p14="http://schemas.microsoft.com/office/powerpoint/2010/main" val="29493234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3200" b="1" dirty="0" smtClean="0"/>
              <a:t/>
            </a:r>
            <a:br>
              <a:rPr lang="en-GB" sz="3200" b="1" dirty="0" smtClean="0"/>
            </a:br>
            <a:r>
              <a:rPr lang="en-GB" sz="3200" b="1" dirty="0" smtClean="0"/>
              <a:t>Example B</a:t>
            </a:r>
            <a:br>
              <a:rPr lang="en-GB" sz="3200" b="1" dirty="0" smtClean="0"/>
            </a:br>
            <a:endParaRPr lang="en-GB" sz="4000" dirty="0" smtClean="0"/>
          </a:p>
        </p:txBody>
      </p:sp>
      <p:sp>
        <p:nvSpPr>
          <p:cNvPr id="29698" name="Rectangle 3"/>
          <p:cNvSpPr>
            <a:spLocks noGrp="1" noChangeArrowheads="1"/>
          </p:cNvSpPr>
          <p:nvPr>
            <p:ph type="body" idx="1"/>
          </p:nvPr>
        </p:nvSpPr>
        <p:spPr>
          <a:xfrm>
            <a:off x="395536" y="1412776"/>
            <a:ext cx="8291264" cy="4968974"/>
          </a:xfrm>
        </p:spPr>
        <p:txBody>
          <a:bodyPr/>
          <a:lstStyle/>
          <a:p>
            <a:endParaRPr lang="en-GB" sz="1600" dirty="0"/>
          </a:p>
          <a:p>
            <a:r>
              <a:rPr lang="en-GB" sz="1600" dirty="0"/>
              <a:t>	</a:t>
            </a:r>
            <a:endParaRPr lang="en-GB" sz="1600" dirty="0" smtClean="0"/>
          </a:p>
        </p:txBody>
      </p:sp>
      <p:graphicFrame>
        <p:nvGraphicFramePr>
          <p:cNvPr id="2" name="Table 1"/>
          <p:cNvGraphicFramePr>
            <a:graphicFrameLocks noGrp="1"/>
          </p:cNvGraphicFramePr>
          <p:nvPr>
            <p:extLst>
              <p:ext uri="{D42A27DB-BD31-4B8C-83A1-F6EECF244321}">
                <p14:modId xmlns:p14="http://schemas.microsoft.com/office/powerpoint/2010/main" val="2655266510"/>
              </p:ext>
            </p:extLst>
          </p:nvPr>
        </p:nvGraphicFramePr>
        <p:xfrm>
          <a:off x="611559" y="1412780"/>
          <a:ext cx="7344817" cy="4680515"/>
        </p:xfrm>
        <a:graphic>
          <a:graphicData uri="http://schemas.openxmlformats.org/drawingml/2006/table">
            <a:tbl>
              <a:tblPr>
                <a:tableStyleId>{5C22544A-7EE6-4342-B048-85BDC9FD1C3A}</a:tableStyleId>
              </a:tblPr>
              <a:tblGrid>
                <a:gridCol w="770550"/>
                <a:gridCol w="3623224"/>
                <a:gridCol w="1464592"/>
                <a:gridCol w="1486451"/>
              </a:tblGrid>
              <a:tr h="338922">
                <a:tc gridSpan="2">
                  <a:txBody>
                    <a:bodyPr/>
                    <a:lstStyle/>
                    <a:p>
                      <a:pPr algn="l" fontAlgn="b"/>
                      <a:r>
                        <a:rPr lang="en-GB" sz="1100" u="none" strike="noStrike" dirty="0">
                          <a:effectLst/>
                        </a:rPr>
                        <a:t>Example 2 </a:t>
                      </a:r>
                      <a:r>
                        <a:rPr lang="en-GB" sz="1100" u="none" strike="noStrike" dirty="0" smtClean="0">
                          <a:effectLst/>
                        </a:rPr>
                        <a:t>– MFG or formula</a:t>
                      </a:r>
                      <a:endParaRPr lang="en-GB" sz="1100" b="1" i="0" u="none" strike="noStrike" dirty="0">
                        <a:solidFill>
                          <a:srgbClr val="000000"/>
                        </a:solidFill>
                        <a:effectLst/>
                        <a:latin typeface="Calibri"/>
                      </a:endParaRPr>
                    </a:p>
                  </a:txBody>
                  <a:tcPr marL="9525" marR="9525" marT="9525" marB="0" anchor="b"/>
                </a:tc>
                <a:tc hMerge="1">
                  <a:txBody>
                    <a:bodyPr/>
                    <a:lstStyle/>
                    <a:p>
                      <a:endParaRPr lang="en-GB"/>
                    </a:p>
                  </a:txBody>
                  <a:tcPr/>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338922">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338922">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Year 1</a:t>
                      </a:r>
                      <a:endParaRPr lang="en-GB" sz="1100" b="1"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338922">
                <a:tc>
                  <a:txBody>
                    <a:bodyPr/>
                    <a:lstStyle/>
                    <a:p>
                      <a:pPr algn="ctr" fontAlgn="b"/>
                      <a:r>
                        <a:rPr lang="en-GB" sz="1100" u="none" strike="noStrike">
                          <a:effectLst/>
                        </a:rPr>
                        <a:t>A</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Formula </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£1,000,000</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338922">
                <a:tc>
                  <a:txBody>
                    <a:bodyPr/>
                    <a:lstStyle/>
                    <a:p>
                      <a:pPr algn="ctr" fontAlgn="b"/>
                      <a:r>
                        <a:rPr lang="en-GB" sz="1100" u="none" strike="noStrike">
                          <a:effectLst/>
                        </a:rPr>
                        <a:t>B</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MFG</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£0</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338922">
                <a:tc>
                  <a:txBody>
                    <a:bodyPr/>
                    <a:lstStyle/>
                    <a:p>
                      <a:pPr algn="ctr" fontAlgn="b"/>
                      <a:r>
                        <a:rPr lang="en-GB" sz="1100" u="none" strike="noStrike">
                          <a:effectLst/>
                        </a:rPr>
                        <a:t>C</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Total Budget</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£1,000,000</a:t>
                      </a:r>
                      <a:endParaRPr lang="en-GB" sz="1100" b="1"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338922">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338922">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dirty="0">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338922">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dirty="0">
                          <a:effectLst/>
                        </a:rPr>
                        <a:t>Year </a:t>
                      </a:r>
                      <a:r>
                        <a:rPr lang="en-GB" sz="1100" u="none" strike="noStrike" dirty="0" smtClean="0">
                          <a:effectLst/>
                        </a:rPr>
                        <a:t>2 - estimate</a:t>
                      </a:r>
                      <a:endParaRPr lang="en-GB" sz="1100" b="1" i="0" u="none" strike="noStrike" dirty="0">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338922">
                <a:tc>
                  <a:txBody>
                    <a:bodyPr/>
                    <a:lstStyle/>
                    <a:p>
                      <a:pPr algn="ctr" fontAlgn="b"/>
                      <a:r>
                        <a:rPr lang="en-GB" sz="1100" u="none" strike="noStrike">
                          <a:effectLst/>
                        </a:rPr>
                        <a:t>E</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MFG Budget X 98.5%</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£985,000</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 (C X 98.5 %)</a:t>
                      </a:r>
                      <a:endParaRPr lang="en-GB" sz="1100" b="0" i="0" u="none" strike="noStrike">
                        <a:solidFill>
                          <a:srgbClr val="000000"/>
                        </a:solidFill>
                        <a:effectLst/>
                        <a:latin typeface="Calibri"/>
                      </a:endParaRPr>
                    </a:p>
                  </a:txBody>
                  <a:tcPr marL="9525" marR="9525" marT="9525" marB="0" anchor="b"/>
                </a:tc>
              </a:tr>
              <a:tr h="338922">
                <a:tc>
                  <a:txBody>
                    <a:bodyPr/>
                    <a:lstStyle/>
                    <a:p>
                      <a:pPr algn="ctr" fontAlgn="b"/>
                      <a:r>
                        <a:rPr lang="en-GB" sz="1100" u="none" strike="noStrike">
                          <a:effectLst/>
                        </a:rPr>
                        <a:t>F</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Formula Year 2</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£1,000,000</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338922">
                <a:tc>
                  <a:txBody>
                    <a:bodyPr/>
                    <a:lstStyle/>
                    <a:p>
                      <a:pPr algn="ctr" fontAlgn="b"/>
                      <a:r>
                        <a:rPr lang="en-GB" sz="1100" u="none" strike="noStrike">
                          <a:effectLst/>
                        </a:rPr>
                        <a:t>G</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MFG</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613451">
                <a:tc>
                  <a:txBody>
                    <a:bodyPr/>
                    <a:lstStyle/>
                    <a:p>
                      <a:pPr algn="ctr" fontAlgn="b"/>
                      <a:r>
                        <a:rPr lang="en-GB" sz="1100" u="none" strike="noStrike">
                          <a:effectLst/>
                        </a:rPr>
                        <a:t>H</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£1,000,000</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dirty="0">
                          <a:effectLst/>
                        </a:rPr>
                        <a:t>Greater E or F</a:t>
                      </a:r>
                      <a:endParaRPr lang="en-GB" sz="1100" b="0" i="0" u="none" strike="noStrike" dirty="0">
                        <a:solidFill>
                          <a:srgbClr val="000000"/>
                        </a:solidFill>
                        <a:effectLst/>
                        <a:latin typeface="Calibri"/>
                      </a:endParaRPr>
                    </a:p>
                  </a:txBody>
                  <a:tcPr marL="9525" marR="9525" marT="9525" marB="0" anchor="b"/>
                </a:tc>
              </a:tr>
            </a:tbl>
          </a:graphicData>
        </a:graphic>
      </p:graphicFrame>
    </p:spTree>
    <p:custDataLst>
      <p:tags r:id="rId1"/>
    </p:custDataLst>
    <p:extLst>
      <p:ext uri="{BB962C8B-B14F-4D97-AF65-F5344CB8AC3E}">
        <p14:creationId xmlns:p14="http://schemas.microsoft.com/office/powerpoint/2010/main" val="33485575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3200" b="1" dirty="0" smtClean="0"/>
              <a:t/>
            </a:r>
            <a:br>
              <a:rPr lang="en-GB" sz="3200" b="1" dirty="0" smtClean="0"/>
            </a:br>
            <a:r>
              <a:rPr lang="en-GB" sz="3200" b="1" dirty="0" smtClean="0"/>
              <a:t>Example C</a:t>
            </a:r>
            <a:r>
              <a:rPr lang="en-GB" sz="4000" dirty="0"/>
              <a:t/>
            </a:r>
            <a:br>
              <a:rPr lang="en-GB" sz="4000" dirty="0"/>
            </a:br>
            <a:endParaRPr lang="en-GB" sz="4000" dirty="0" smtClean="0"/>
          </a:p>
        </p:txBody>
      </p:sp>
      <p:sp>
        <p:nvSpPr>
          <p:cNvPr id="29698" name="Rectangle 3"/>
          <p:cNvSpPr>
            <a:spLocks noGrp="1" noChangeArrowheads="1"/>
          </p:cNvSpPr>
          <p:nvPr>
            <p:ph type="body" idx="1"/>
          </p:nvPr>
        </p:nvSpPr>
        <p:spPr>
          <a:xfrm>
            <a:off x="395536" y="1412776"/>
            <a:ext cx="8291264" cy="4968974"/>
          </a:xfrm>
        </p:spPr>
        <p:txBody>
          <a:bodyPr/>
          <a:lstStyle/>
          <a:p>
            <a:endParaRPr lang="en-GB" sz="1600" dirty="0"/>
          </a:p>
          <a:p>
            <a:r>
              <a:rPr lang="en-GB" sz="1600" dirty="0"/>
              <a:t>	</a:t>
            </a:r>
            <a:endParaRPr lang="en-GB" sz="1600" dirty="0" smtClean="0"/>
          </a:p>
        </p:txBody>
      </p:sp>
      <p:graphicFrame>
        <p:nvGraphicFramePr>
          <p:cNvPr id="2" name="Table 1"/>
          <p:cNvGraphicFramePr>
            <a:graphicFrameLocks noGrp="1"/>
          </p:cNvGraphicFramePr>
          <p:nvPr>
            <p:extLst>
              <p:ext uri="{D42A27DB-BD31-4B8C-83A1-F6EECF244321}">
                <p14:modId xmlns:p14="http://schemas.microsoft.com/office/powerpoint/2010/main" val="738500721"/>
              </p:ext>
            </p:extLst>
          </p:nvPr>
        </p:nvGraphicFramePr>
        <p:xfrm>
          <a:off x="539551" y="1340769"/>
          <a:ext cx="7776865" cy="4536502"/>
        </p:xfrm>
        <a:graphic>
          <a:graphicData uri="http://schemas.openxmlformats.org/drawingml/2006/table">
            <a:tbl>
              <a:tblPr>
                <a:tableStyleId>{5C22544A-7EE6-4342-B048-85BDC9FD1C3A}</a:tableStyleId>
              </a:tblPr>
              <a:tblGrid>
                <a:gridCol w="815877"/>
                <a:gridCol w="3836355"/>
                <a:gridCol w="1550743"/>
                <a:gridCol w="1573890"/>
              </a:tblGrid>
              <a:tr h="525677">
                <a:tc gridSpan="2">
                  <a:txBody>
                    <a:bodyPr/>
                    <a:lstStyle/>
                    <a:p>
                      <a:pPr algn="l" fontAlgn="b"/>
                      <a:r>
                        <a:rPr lang="en-GB" sz="1100" u="none" strike="noStrike" dirty="0">
                          <a:effectLst/>
                        </a:rPr>
                        <a:t>Example 3 </a:t>
                      </a:r>
                      <a:r>
                        <a:rPr lang="en-GB" sz="1100" u="none" strike="noStrike" dirty="0" smtClean="0">
                          <a:effectLst/>
                        </a:rPr>
                        <a:t>– MFG or formula</a:t>
                      </a:r>
                      <a:endParaRPr lang="en-GB" sz="1100" b="1" i="0" u="none" strike="noStrike" dirty="0">
                        <a:solidFill>
                          <a:srgbClr val="000000"/>
                        </a:solidFill>
                        <a:effectLst/>
                        <a:latin typeface="Calibri"/>
                      </a:endParaRPr>
                    </a:p>
                  </a:txBody>
                  <a:tcPr marL="9525" marR="9525" marT="9525" marB="0" anchor="b"/>
                </a:tc>
                <a:tc hMerge="1">
                  <a:txBody>
                    <a:bodyPr/>
                    <a:lstStyle/>
                    <a:p>
                      <a:endParaRPr lang="en-GB"/>
                    </a:p>
                  </a:txBody>
                  <a:tcPr/>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290429">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dirty="0">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290429">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Year 1</a:t>
                      </a:r>
                      <a:endParaRPr lang="en-GB" sz="1100" b="1"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290429">
                <a:tc>
                  <a:txBody>
                    <a:bodyPr/>
                    <a:lstStyle/>
                    <a:p>
                      <a:pPr algn="ctr" fontAlgn="b"/>
                      <a:r>
                        <a:rPr lang="en-GB" sz="1100" u="none" strike="noStrike">
                          <a:effectLst/>
                        </a:rPr>
                        <a:t>A</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Formula excluding EAL</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£950,000</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290429">
                <a:tc>
                  <a:txBody>
                    <a:bodyPr/>
                    <a:lstStyle/>
                    <a:p>
                      <a:pPr algn="ctr" fontAlgn="b"/>
                      <a:r>
                        <a:rPr lang="en-GB" sz="1100" u="none" strike="noStrike">
                          <a:effectLst/>
                        </a:rPr>
                        <a:t>B</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EAL (final 3rd year)</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£50,000</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290429">
                <a:tc>
                  <a:txBody>
                    <a:bodyPr/>
                    <a:lstStyle/>
                    <a:p>
                      <a:pPr algn="ctr" fontAlgn="b"/>
                      <a:r>
                        <a:rPr lang="en-GB" sz="1100" u="none" strike="noStrike">
                          <a:effectLst/>
                        </a:rPr>
                        <a:t>C</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MFG</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£0</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290429">
                <a:tc>
                  <a:txBody>
                    <a:bodyPr/>
                    <a:lstStyle/>
                    <a:p>
                      <a:pPr algn="ctr" fontAlgn="b"/>
                      <a:r>
                        <a:rPr lang="en-GB" sz="1100" u="none" strike="noStrike">
                          <a:effectLst/>
                        </a:rPr>
                        <a:t>D</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dirty="0">
                          <a:effectLst/>
                        </a:rPr>
                        <a:t>Total Budget</a:t>
                      </a:r>
                      <a:endParaRPr lang="en-GB" sz="1100" b="0" i="0" u="none" strike="noStrike" dirty="0">
                        <a:solidFill>
                          <a:srgbClr val="000000"/>
                        </a:solidFill>
                        <a:effectLst/>
                        <a:latin typeface="Calibri"/>
                      </a:endParaRPr>
                    </a:p>
                  </a:txBody>
                  <a:tcPr marL="9525" marR="9525" marT="9525" marB="0" anchor="b"/>
                </a:tc>
                <a:tc>
                  <a:txBody>
                    <a:bodyPr/>
                    <a:lstStyle/>
                    <a:p>
                      <a:pPr algn="r" fontAlgn="b"/>
                      <a:r>
                        <a:rPr lang="en-GB" sz="1100" u="none" strike="noStrike">
                          <a:effectLst/>
                        </a:rPr>
                        <a:t>£1,000,000</a:t>
                      </a:r>
                      <a:endParaRPr lang="en-GB" sz="1100" b="1"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290429">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dirty="0">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290429">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290429">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dirty="0">
                          <a:effectLst/>
                        </a:rPr>
                        <a:t>Year </a:t>
                      </a:r>
                      <a:r>
                        <a:rPr lang="en-GB" sz="1100" u="none" strike="noStrike" dirty="0" smtClean="0">
                          <a:effectLst/>
                        </a:rPr>
                        <a:t>2 - estimate</a:t>
                      </a:r>
                      <a:endParaRPr lang="en-GB" sz="1100" b="1" i="0" u="none" strike="noStrike" dirty="0">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290429">
                <a:tc>
                  <a:txBody>
                    <a:bodyPr/>
                    <a:lstStyle/>
                    <a:p>
                      <a:pPr algn="ctr" fontAlgn="b"/>
                      <a:r>
                        <a:rPr lang="en-GB" sz="1100" u="none" strike="noStrike">
                          <a:effectLst/>
                        </a:rPr>
                        <a:t>E</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MFG Budget X 98.5%</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£985,000</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 (C X 98.5 %)</a:t>
                      </a:r>
                      <a:endParaRPr lang="en-GB" sz="1100" b="0" i="0" u="none" strike="noStrike">
                        <a:solidFill>
                          <a:srgbClr val="000000"/>
                        </a:solidFill>
                        <a:effectLst/>
                        <a:latin typeface="Calibri"/>
                      </a:endParaRPr>
                    </a:p>
                  </a:txBody>
                  <a:tcPr marL="9525" marR="9525" marT="9525" marB="0" anchor="b"/>
                </a:tc>
              </a:tr>
              <a:tr h="290429">
                <a:tc>
                  <a:txBody>
                    <a:bodyPr/>
                    <a:lstStyle/>
                    <a:p>
                      <a:pPr algn="ctr" fontAlgn="b"/>
                      <a:r>
                        <a:rPr lang="en-GB" sz="1100" u="none" strike="noStrike">
                          <a:effectLst/>
                        </a:rPr>
                        <a:t>F</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Formula Year 2 (no EAL funding)</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£950,000</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290429">
                <a:tc>
                  <a:txBody>
                    <a:bodyPr/>
                    <a:lstStyle/>
                    <a:p>
                      <a:pPr algn="ctr" fontAlgn="b"/>
                      <a:r>
                        <a:rPr lang="en-GB" sz="1100" u="none" strike="noStrike">
                          <a:effectLst/>
                        </a:rPr>
                        <a:t>G</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MFG</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£35,000</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525677">
                <a:tc>
                  <a:txBody>
                    <a:bodyPr/>
                    <a:lstStyle/>
                    <a:p>
                      <a:pPr algn="ctr" fontAlgn="b"/>
                      <a:r>
                        <a:rPr lang="en-GB" sz="1100" u="none" strike="noStrike">
                          <a:effectLst/>
                        </a:rPr>
                        <a:t>H</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£985,000</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dirty="0">
                          <a:effectLst/>
                        </a:rPr>
                        <a:t>Greater E or F</a:t>
                      </a:r>
                      <a:endParaRPr lang="en-GB" sz="1100" b="0" i="0" u="none" strike="noStrike" dirty="0">
                        <a:solidFill>
                          <a:srgbClr val="000000"/>
                        </a:solidFill>
                        <a:effectLst/>
                        <a:latin typeface="Calibri"/>
                      </a:endParaRPr>
                    </a:p>
                  </a:txBody>
                  <a:tcPr marL="9525" marR="9525" marT="9525" marB="0" anchor="b"/>
                </a:tc>
              </a:tr>
            </a:tbl>
          </a:graphicData>
        </a:graphic>
      </p:graphicFrame>
    </p:spTree>
    <p:custDataLst>
      <p:tags r:id="rId1"/>
    </p:custDataLst>
    <p:extLst>
      <p:ext uri="{BB962C8B-B14F-4D97-AF65-F5344CB8AC3E}">
        <p14:creationId xmlns:p14="http://schemas.microsoft.com/office/powerpoint/2010/main" val="29115294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3200" b="1" dirty="0" smtClean="0"/>
              <a:t/>
            </a:r>
            <a:br>
              <a:rPr lang="en-GB" sz="3200" b="1" dirty="0" smtClean="0"/>
            </a:br>
            <a:r>
              <a:rPr lang="en-GB" sz="3200" b="1" dirty="0" smtClean="0"/>
              <a:t>Any Questions</a:t>
            </a:r>
            <a:r>
              <a:rPr lang="en-GB" sz="4000" dirty="0"/>
              <a:t/>
            </a:r>
            <a:br>
              <a:rPr lang="en-GB" sz="4000" dirty="0"/>
            </a:br>
            <a:endParaRPr lang="en-GB" sz="4000" dirty="0" smtClean="0"/>
          </a:p>
        </p:txBody>
      </p:sp>
      <p:sp>
        <p:nvSpPr>
          <p:cNvPr id="29698" name="Rectangle 3"/>
          <p:cNvSpPr>
            <a:spLocks noGrp="1" noChangeArrowheads="1"/>
          </p:cNvSpPr>
          <p:nvPr>
            <p:ph type="body" idx="1"/>
          </p:nvPr>
        </p:nvSpPr>
        <p:spPr>
          <a:xfrm>
            <a:off x="395536" y="1412776"/>
            <a:ext cx="8291264" cy="4968974"/>
          </a:xfrm>
        </p:spPr>
        <p:txBody>
          <a:bodyPr/>
          <a:lstStyle/>
          <a:p>
            <a:endParaRPr lang="en-GB" sz="1600" dirty="0"/>
          </a:p>
          <a:p>
            <a:r>
              <a:rPr lang="en-GB" sz="1600" dirty="0"/>
              <a:t>	</a:t>
            </a:r>
            <a:endParaRPr lang="en-GB" sz="1600" dirty="0" smtClean="0"/>
          </a:p>
        </p:txBody>
      </p:sp>
    </p:spTree>
    <p:custDataLst>
      <p:tags r:id="rId1"/>
    </p:custDataLst>
    <p:extLst>
      <p:ext uri="{BB962C8B-B14F-4D97-AF65-F5344CB8AC3E}">
        <p14:creationId xmlns:p14="http://schemas.microsoft.com/office/powerpoint/2010/main" val="7819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4000" dirty="0"/>
              <a:t>Overview and </a:t>
            </a:r>
            <a:r>
              <a:rPr lang="en-GB" sz="4000" dirty="0" smtClean="0"/>
              <a:t>Introduction -continued</a:t>
            </a:r>
          </a:p>
        </p:txBody>
      </p:sp>
      <p:sp>
        <p:nvSpPr>
          <p:cNvPr id="29698" name="Rectangle 3"/>
          <p:cNvSpPr>
            <a:spLocks noGrp="1" noChangeArrowheads="1"/>
          </p:cNvSpPr>
          <p:nvPr>
            <p:ph type="body" idx="1"/>
          </p:nvPr>
        </p:nvSpPr>
        <p:spPr>
          <a:xfrm>
            <a:off x="395536" y="1412776"/>
            <a:ext cx="8291264" cy="4968974"/>
          </a:xfrm>
        </p:spPr>
        <p:txBody>
          <a:bodyPr/>
          <a:lstStyle/>
          <a:p>
            <a:endParaRPr lang="en-GB" sz="1600" dirty="0"/>
          </a:p>
          <a:p>
            <a:r>
              <a:rPr lang="en-GB" sz="1600" dirty="0" smtClean="0"/>
              <a:t>	EFA notify </a:t>
            </a:r>
            <a:r>
              <a:rPr lang="en-GB" sz="1600" dirty="0"/>
              <a:t>the LAs of its DSG in December - this is </a:t>
            </a:r>
            <a:r>
              <a:rPr lang="en-GB" sz="1600" dirty="0" smtClean="0"/>
              <a:t>based </a:t>
            </a:r>
            <a:r>
              <a:rPr lang="en-GB" sz="1600" dirty="0"/>
              <a:t>on the total number of pupils aged 5 to 16 years, recorded on the October </a:t>
            </a:r>
            <a:r>
              <a:rPr lang="en-GB" sz="1600" dirty="0" smtClean="0"/>
              <a:t>census </a:t>
            </a:r>
            <a:r>
              <a:rPr lang="en-GB" sz="1600" dirty="0"/>
              <a:t>(includes all academies and free schools in the LA</a:t>
            </a:r>
            <a:r>
              <a:rPr lang="en-GB" sz="1600" dirty="0" smtClean="0"/>
              <a:t>)</a:t>
            </a:r>
          </a:p>
          <a:p>
            <a:r>
              <a:rPr lang="en-GB" sz="1600" dirty="0" smtClean="0"/>
              <a:t>	</a:t>
            </a:r>
          </a:p>
          <a:p>
            <a:r>
              <a:rPr lang="en-GB" sz="1600" dirty="0"/>
              <a:t>	</a:t>
            </a:r>
            <a:r>
              <a:rPr lang="en-GB" sz="1600" dirty="0" smtClean="0"/>
              <a:t>Kent’s </a:t>
            </a:r>
            <a:r>
              <a:rPr lang="en-GB" sz="1600" dirty="0"/>
              <a:t>DSG per pupil is £4,363 – This is LA specific and the national funding range is £4,151 to £</a:t>
            </a:r>
            <a:r>
              <a:rPr lang="en-GB" sz="1600" dirty="0" smtClean="0"/>
              <a:t>7,007, the mean average is £4,612</a:t>
            </a:r>
            <a:endParaRPr lang="en-GB" sz="1600" dirty="0"/>
          </a:p>
          <a:p>
            <a:endParaRPr lang="en-GB" sz="1600" dirty="0" smtClean="0"/>
          </a:p>
          <a:p>
            <a:r>
              <a:rPr lang="en-GB" sz="1600" dirty="0"/>
              <a:t>	Flat Cash DSG - The DSG has been frozen since 2010-11(5 years to date), the governments intention is to continua flat cash for the duration of the parliament, another 5 years</a:t>
            </a:r>
          </a:p>
          <a:p>
            <a:endParaRPr lang="en-GB" sz="1600" dirty="0" smtClean="0"/>
          </a:p>
          <a:p>
            <a:r>
              <a:rPr lang="en-GB" sz="1600" dirty="0"/>
              <a:t>	The DSG received from the EFA is </a:t>
            </a:r>
            <a:r>
              <a:rPr lang="en-GB" sz="1600" dirty="0" smtClean="0"/>
              <a:t>then </a:t>
            </a:r>
            <a:r>
              <a:rPr lang="en-GB" sz="1600" dirty="0"/>
              <a:t>allocated using a local formula, funding targeted at the </a:t>
            </a:r>
            <a:r>
              <a:rPr lang="en-GB" sz="1600" dirty="0" smtClean="0"/>
              <a:t>pupil need within the school</a:t>
            </a:r>
            <a:endParaRPr lang="en-GB" sz="1600" dirty="0"/>
          </a:p>
          <a:p>
            <a:endParaRPr lang="en-GB" sz="1600" dirty="0"/>
          </a:p>
          <a:p>
            <a:r>
              <a:rPr lang="en-GB" sz="1600" dirty="0" smtClean="0"/>
              <a:t>	There are 14 allowable factors determined by the EFA, </a:t>
            </a:r>
            <a:r>
              <a:rPr lang="en-GB" sz="1600" dirty="0"/>
              <a:t>therefore LAs have some local discretion, emphasis of funding is pupil </a:t>
            </a:r>
            <a:r>
              <a:rPr lang="en-GB" sz="1600" dirty="0" smtClean="0"/>
              <a:t>led</a:t>
            </a:r>
            <a:endParaRPr lang="en-GB" sz="1600" dirty="0"/>
          </a:p>
          <a:p>
            <a:endParaRPr lang="en-GB" sz="1600" dirty="0" smtClean="0"/>
          </a:p>
        </p:txBody>
      </p:sp>
    </p:spTree>
    <p:custDataLst>
      <p:tags r:id="rId1"/>
    </p:custDataLst>
    <p:extLst>
      <p:ext uri="{BB962C8B-B14F-4D97-AF65-F5344CB8AC3E}">
        <p14:creationId xmlns:p14="http://schemas.microsoft.com/office/powerpoint/2010/main" val="2956910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4000" dirty="0"/>
              <a:t>Overview and Introduction -continued</a:t>
            </a:r>
            <a:endParaRPr lang="en-GB" sz="4000" dirty="0" smtClean="0"/>
          </a:p>
        </p:txBody>
      </p:sp>
      <p:sp>
        <p:nvSpPr>
          <p:cNvPr id="29698" name="Rectangle 3"/>
          <p:cNvSpPr>
            <a:spLocks noGrp="1" noChangeArrowheads="1"/>
          </p:cNvSpPr>
          <p:nvPr>
            <p:ph type="body" idx="1"/>
          </p:nvPr>
        </p:nvSpPr>
        <p:spPr>
          <a:xfrm>
            <a:off x="395536" y="1412776"/>
            <a:ext cx="8291264" cy="4968974"/>
          </a:xfrm>
        </p:spPr>
        <p:txBody>
          <a:bodyPr/>
          <a:lstStyle/>
          <a:p>
            <a:endParaRPr lang="en-GB" sz="1600" dirty="0"/>
          </a:p>
          <a:p>
            <a:r>
              <a:rPr lang="en-GB" sz="1600" dirty="0" smtClean="0"/>
              <a:t>	</a:t>
            </a:r>
            <a:r>
              <a:rPr lang="en-GB" sz="1600" dirty="0"/>
              <a:t>Schools’ Funding Forum (SFF) and Members determine the factors to be used in the </a:t>
            </a:r>
            <a:r>
              <a:rPr lang="en-GB" sz="1600" dirty="0" smtClean="0"/>
              <a:t>formula</a:t>
            </a:r>
            <a:endParaRPr lang="en-GB" sz="1600" dirty="0"/>
          </a:p>
          <a:p>
            <a:endParaRPr lang="en-GB" sz="1600" dirty="0" smtClean="0"/>
          </a:p>
          <a:p>
            <a:r>
              <a:rPr lang="en-GB" sz="1600" dirty="0"/>
              <a:t>	</a:t>
            </a:r>
            <a:r>
              <a:rPr lang="en-GB" sz="1600" dirty="0" smtClean="0"/>
              <a:t>LAs </a:t>
            </a:r>
            <a:r>
              <a:rPr lang="en-GB" sz="1600" dirty="0"/>
              <a:t>submit school budget calculation to EFA around the 20 January – this </a:t>
            </a:r>
            <a:r>
              <a:rPr lang="en-GB" sz="1600" dirty="0" smtClean="0"/>
              <a:t>is checked </a:t>
            </a:r>
            <a:r>
              <a:rPr lang="en-GB" sz="1600" dirty="0"/>
              <a:t>by the EFA and early in February LAs receive </a:t>
            </a:r>
            <a:r>
              <a:rPr lang="en-GB" sz="1600" dirty="0" smtClean="0"/>
              <a:t>confirmation that the calculation complies with finance regulations</a:t>
            </a:r>
            <a:endParaRPr lang="en-GB" sz="1600" dirty="0"/>
          </a:p>
          <a:p>
            <a:endParaRPr lang="en-GB" sz="1600" dirty="0" smtClean="0"/>
          </a:p>
          <a:p>
            <a:r>
              <a:rPr lang="en-GB" sz="1600" dirty="0"/>
              <a:t>	</a:t>
            </a:r>
            <a:r>
              <a:rPr lang="en-GB" sz="1600" dirty="0" smtClean="0"/>
              <a:t>EFA </a:t>
            </a:r>
            <a:r>
              <a:rPr lang="en-GB" sz="1600" dirty="0"/>
              <a:t>take back funding for academies and free </a:t>
            </a:r>
            <a:r>
              <a:rPr lang="en-GB" sz="1600" dirty="0" smtClean="0"/>
              <a:t>schools (recoupment)</a:t>
            </a:r>
          </a:p>
          <a:p>
            <a:endParaRPr lang="en-GB" sz="1600" dirty="0"/>
          </a:p>
          <a:p>
            <a:r>
              <a:rPr lang="en-GB" sz="1600" dirty="0" smtClean="0"/>
              <a:t>	Schools </a:t>
            </a:r>
            <a:r>
              <a:rPr lang="en-GB" sz="1600" dirty="0"/>
              <a:t>budgets issued on the last working day of February for the period April to March.</a:t>
            </a:r>
          </a:p>
          <a:p>
            <a:r>
              <a:rPr lang="en-GB" sz="1600" dirty="0" smtClean="0"/>
              <a:t>	</a:t>
            </a:r>
          </a:p>
          <a:p>
            <a:r>
              <a:rPr lang="en-GB" sz="1600" dirty="0"/>
              <a:t>	</a:t>
            </a:r>
            <a:endParaRPr lang="en-GB" sz="1600" dirty="0" smtClean="0"/>
          </a:p>
        </p:txBody>
      </p:sp>
    </p:spTree>
    <p:custDataLst>
      <p:tags r:id="rId1"/>
    </p:custDataLst>
    <p:extLst>
      <p:ext uri="{BB962C8B-B14F-4D97-AF65-F5344CB8AC3E}">
        <p14:creationId xmlns:p14="http://schemas.microsoft.com/office/powerpoint/2010/main" val="2025541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3200" b="1" dirty="0" smtClean="0"/>
              <a:t/>
            </a:r>
            <a:br>
              <a:rPr lang="en-GB" sz="3200" b="1" dirty="0" smtClean="0"/>
            </a:br>
            <a:r>
              <a:rPr lang="en-GB" sz="3200" b="1" dirty="0" smtClean="0"/>
              <a:t>Factors </a:t>
            </a:r>
            <a:r>
              <a:rPr lang="en-GB" sz="3200" b="1" dirty="0"/>
              <a:t>used to distribute DSG funding in Kent’s local </a:t>
            </a:r>
            <a:r>
              <a:rPr lang="en-GB" sz="3200" b="1" dirty="0" smtClean="0"/>
              <a:t>formula</a:t>
            </a:r>
            <a:r>
              <a:rPr lang="en-GB" sz="4000" dirty="0"/>
              <a:t/>
            </a:r>
            <a:br>
              <a:rPr lang="en-GB" sz="4000" dirty="0"/>
            </a:br>
            <a:endParaRPr lang="en-GB" sz="4000" dirty="0" smtClean="0"/>
          </a:p>
        </p:txBody>
      </p:sp>
      <p:sp>
        <p:nvSpPr>
          <p:cNvPr id="29698" name="Rectangle 3"/>
          <p:cNvSpPr>
            <a:spLocks noGrp="1" noChangeArrowheads="1"/>
          </p:cNvSpPr>
          <p:nvPr>
            <p:ph type="body" idx="1"/>
          </p:nvPr>
        </p:nvSpPr>
        <p:spPr>
          <a:xfrm>
            <a:off x="395536" y="1412776"/>
            <a:ext cx="8291264" cy="4968974"/>
          </a:xfrm>
        </p:spPr>
        <p:txBody>
          <a:bodyPr/>
          <a:lstStyle/>
          <a:p>
            <a:endParaRPr lang="en-GB" sz="1600" dirty="0"/>
          </a:p>
          <a:p>
            <a:r>
              <a:rPr lang="en-GB" sz="1600" dirty="0"/>
              <a:t>	Funding is for the </a:t>
            </a:r>
            <a:r>
              <a:rPr lang="en-GB" sz="1600" dirty="0" smtClean="0"/>
              <a:t> period April </a:t>
            </a:r>
            <a:r>
              <a:rPr lang="en-GB" sz="1600" dirty="0"/>
              <a:t>to March and in general is based on the October census </a:t>
            </a:r>
            <a:r>
              <a:rPr lang="en-GB" sz="1600" dirty="0" smtClean="0"/>
              <a:t>count</a:t>
            </a:r>
            <a:endParaRPr lang="en-GB" sz="1600" dirty="0"/>
          </a:p>
          <a:p>
            <a:endParaRPr lang="en-GB" sz="1600" dirty="0" smtClean="0"/>
          </a:p>
          <a:p>
            <a:r>
              <a:rPr lang="en-GB" sz="1600" dirty="0"/>
              <a:t> </a:t>
            </a:r>
            <a:r>
              <a:rPr lang="en-GB" sz="1600" dirty="0" smtClean="0"/>
              <a:t> 	The </a:t>
            </a:r>
            <a:r>
              <a:rPr lang="en-GB" sz="1600" dirty="0"/>
              <a:t>number of funded pupils will be the number of pupils on roll </a:t>
            </a:r>
            <a:r>
              <a:rPr lang="en-GB" sz="1600" dirty="0" smtClean="0"/>
              <a:t>at </a:t>
            </a:r>
            <a:r>
              <a:rPr lang="en-GB" sz="1600" dirty="0"/>
              <a:t>the October census less any pupils in a Specialist Resource Provision (SRP</a:t>
            </a:r>
            <a:r>
              <a:rPr lang="en-GB" sz="1600" dirty="0" smtClean="0"/>
              <a:t>)</a:t>
            </a:r>
          </a:p>
          <a:p>
            <a:endParaRPr lang="en-GB" sz="1600" dirty="0"/>
          </a:p>
          <a:p>
            <a:r>
              <a:rPr lang="en-GB" sz="1600" dirty="0" smtClean="0"/>
              <a:t>	Important to note it is a formula that targets funding and it is at the schools discretion how this funding is best utilised. The school has a responsibility to achieve the best outcome for its cohort of pupils</a:t>
            </a:r>
          </a:p>
          <a:p>
            <a:endParaRPr lang="en-GB" sz="1600" dirty="0"/>
          </a:p>
          <a:p>
            <a:endParaRPr lang="en-GB" sz="1600" dirty="0" smtClean="0"/>
          </a:p>
        </p:txBody>
      </p:sp>
    </p:spTree>
    <p:custDataLst>
      <p:tags r:id="rId1"/>
    </p:custDataLst>
    <p:extLst>
      <p:ext uri="{BB962C8B-B14F-4D97-AF65-F5344CB8AC3E}">
        <p14:creationId xmlns:p14="http://schemas.microsoft.com/office/powerpoint/2010/main" val="2566006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algn="l"/>
            <a:r>
              <a:rPr lang="en-GB" sz="3200" b="1" dirty="0" smtClean="0"/>
              <a:t/>
            </a:r>
            <a:br>
              <a:rPr lang="en-GB" sz="3200" b="1" dirty="0" smtClean="0"/>
            </a:br>
            <a:r>
              <a:rPr lang="en-GB" sz="3200" b="1" dirty="0" smtClean="0"/>
              <a:t/>
            </a:r>
            <a:br>
              <a:rPr lang="en-GB" sz="3200" b="1" dirty="0" smtClean="0"/>
            </a:br>
            <a:r>
              <a:rPr lang="en-GB" sz="3200" b="1" dirty="0"/>
              <a:t/>
            </a:r>
            <a:br>
              <a:rPr lang="en-GB" sz="3200" b="1" dirty="0"/>
            </a:br>
            <a:r>
              <a:rPr lang="en-GB" sz="2800" b="1" dirty="0" smtClean="0"/>
              <a:t>Factor </a:t>
            </a:r>
            <a:r>
              <a:rPr lang="en-GB" sz="2800" b="1" dirty="0"/>
              <a:t>1 (Basic Entitlement) Age Weighted Pupil Unit (AWPU) – Mandatory factor</a:t>
            </a:r>
            <a:r>
              <a:rPr lang="en-GB" sz="2800" dirty="0"/>
              <a:t/>
            </a:r>
            <a:br>
              <a:rPr lang="en-GB" sz="2800" dirty="0"/>
            </a:br>
            <a:r>
              <a:rPr lang="en-GB" sz="4000" dirty="0"/>
              <a:t/>
            </a:r>
            <a:br>
              <a:rPr lang="en-GB" sz="4000" dirty="0"/>
            </a:br>
            <a:endParaRPr lang="en-GB" sz="4000" dirty="0" smtClean="0"/>
          </a:p>
        </p:txBody>
      </p:sp>
      <p:sp>
        <p:nvSpPr>
          <p:cNvPr id="29698" name="Rectangle 3"/>
          <p:cNvSpPr>
            <a:spLocks noGrp="1" noChangeArrowheads="1"/>
          </p:cNvSpPr>
          <p:nvPr>
            <p:ph type="body" idx="1"/>
          </p:nvPr>
        </p:nvSpPr>
        <p:spPr>
          <a:xfrm>
            <a:off x="395536" y="1412776"/>
            <a:ext cx="8291264" cy="4968974"/>
          </a:xfrm>
        </p:spPr>
        <p:txBody>
          <a:bodyPr/>
          <a:lstStyle/>
          <a:p>
            <a:r>
              <a:rPr lang="en-GB" sz="1600" dirty="0"/>
              <a:t>	</a:t>
            </a:r>
            <a:endParaRPr lang="en-GB" sz="1600" dirty="0" smtClean="0"/>
          </a:p>
          <a:p>
            <a:r>
              <a:rPr lang="en-GB" sz="1600" dirty="0"/>
              <a:t>	</a:t>
            </a:r>
            <a:r>
              <a:rPr lang="en-GB" sz="1400" dirty="0" smtClean="0"/>
              <a:t>77.3</a:t>
            </a:r>
            <a:r>
              <a:rPr lang="en-GB" sz="1400" dirty="0"/>
              <a:t>% of DSG is allocated through this factor.</a:t>
            </a:r>
          </a:p>
          <a:p>
            <a:endParaRPr lang="en-GB" sz="1400" b="1" dirty="0" smtClean="0"/>
          </a:p>
          <a:p>
            <a:r>
              <a:rPr lang="en-GB" sz="1400" b="1" dirty="0"/>
              <a:t>	</a:t>
            </a:r>
            <a:r>
              <a:rPr lang="en-GB" sz="1400" b="1" dirty="0" smtClean="0"/>
              <a:t>What </a:t>
            </a:r>
            <a:r>
              <a:rPr lang="en-GB" sz="1400" b="1" dirty="0"/>
              <a:t>is funding targeted at</a:t>
            </a:r>
            <a:r>
              <a:rPr lang="en-GB" sz="1400" dirty="0"/>
              <a:t> – general running costs of the school, Headteacher, classroom teacher etc. Long history of how this factor has been built up- examples include an element for teachers pay grant and premises.</a:t>
            </a:r>
          </a:p>
          <a:p>
            <a:r>
              <a:rPr lang="en-GB" sz="1400" b="1" dirty="0" smtClean="0"/>
              <a:t>	</a:t>
            </a:r>
          </a:p>
          <a:p>
            <a:r>
              <a:rPr lang="en-GB" sz="1400" b="1" dirty="0" smtClean="0"/>
              <a:t>	Indicator</a:t>
            </a:r>
            <a:r>
              <a:rPr lang="en-GB" sz="1400" dirty="0" smtClean="0"/>
              <a:t> </a:t>
            </a:r>
            <a:r>
              <a:rPr lang="en-GB" sz="1400" dirty="0"/>
              <a:t>- Number of pupils on roll taken from the October census</a:t>
            </a:r>
          </a:p>
          <a:p>
            <a:endParaRPr lang="en-GB" sz="1400" b="1" dirty="0"/>
          </a:p>
          <a:p>
            <a:r>
              <a:rPr lang="en-GB" sz="1400" b="1" dirty="0" smtClean="0"/>
              <a:t>	Rate  </a:t>
            </a:r>
            <a:endParaRPr lang="en-GB" sz="1400" dirty="0"/>
          </a:p>
          <a:p>
            <a:r>
              <a:rPr lang="en-GB" sz="1400" dirty="0" smtClean="0"/>
              <a:t>	Primary </a:t>
            </a:r>
            <a:r>
              <a:rPr lang="en-GB" sz="1400" dirty="0"/>
              <a:t>– Year R to Year 6 - £2,740</a:t>
            </a:r>
          </a:p>
          <a:p>
            <a:r>
              <a:rPr lang="en-GB" sz="1400" dirty="0" smtClean="0"/>
              <a:t>	Secondary </a:t>
            </a:r>
            <a:r>
              <a:rPr lang="en-GB" sz="1400" dirty="0"/>
              <a:t>KS3 – Year 7 to Year 9 - £3,807</a:t>
            </a:r>
          </a:p>
          <a:p>
            <a:r>
              <a:rPr lang="en-GB" sz="1400" dirty="0" smtClean="0"/>
              <a:t>	Secondary </a:t>
            </a:r>
            <a:r>
              <a:rPr lang="en-GB" sz="1400" dirty="0"/>
              <a:t>KS4 – Year 10 to Year 11 - £4,173 </a:t>
            </a:r>
          </a:p>
          <a:p>
            <a:endParaRPr lang="en-GB" sz="1400" b="1" dirty="0" smtClean="0"/>
          </a:p>
          <a:p>
            <a:r>
              <a:rPr lang="en-GB" sz="1400" b="1" dirty="0" smtClean="0"/>
              <a:t>	Year </a:t>
            </a:r>
            <a:r>
              <a:rPr lang="en-GB" sz="1400" b="1" dirty="0"/>
              <a:t>R uplift.</a:t>
            </a:r>
            <a:endParaRPr lang="en-GB" sz="1400" dirty="0"/>
          </a:p>
          <a:p>
            <a:r>
              <a:rPr lang="en-GB" sz="1400" dirty="0" smtClean="0"/>
              <a:t>	Increase </a:t>
            </a:r>
            <a:r>
              <a:rPr lang="en-GB" sz="1400" dirty="0"/>
              <a:t>in Year R pupils between October and January census.</a:t>
            </a:r>
          </a:p>
          <a:p>
            <a:r>
              <a:rPr lang="en-GB" sz="1400" dirty="0" smtClean="0"/>
              <a:t>	Calculation </a:t>
            </a:r>
            <a:r>
              <a:rPr lang="en-GB" sz="1400" dirty="0"/>
              <a:t>for funding year 2015-16 – Pupils Year R – 2014 January census less pupils Year R 2013 October </a:t>
            </a:r>
            <a:r>
              <a:rPr lang="en-GB" sz="1400" dirty="0" smtClean="0"/>
              <a:t>census- always </a:t>
            </a:r>
            <a:r>
              <a:rPr lang="en-GB" sz="1400" dirty="0"/>
              <a:t>one year behind</a:t>
            </a:r>
            <a:endParaRPr lang="en-GB" sz="1400" dirty="0" smtClean="0"/>
          </a:p>
        </p:txBody>
      </p:sp>
    </p:spTree>
    <p:custDataLst>
      <p:tags r:id="rId1"/>
    </p:custDataLst>
    <p:extLst>
      <p:ext uri="{BB962C8B-B14F-4D97-AF65-F5344CB8AC3E}">
        <p14:creationId xmlns:p14="http://schemas.microsoft.com/office/powerpoint/2010/main" val="1948470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3200" b="1" dirty="0" smtClean="0"/>
              <a:t/>
            </a:r>
            <a:br>
              <a:rPr lang="en-GB" sz="3200" b="1" dirty="0" smtClean="0"/>
            </a:br>
            <a:r>
              <a:rPr lang="en-GB" sz="3200" b="1" dirty="0"/>
              <a:t>Factor 2 – Deprivation – </a:t>
            </a:r>
            <a:r>
              <a:rPr lang="en-GB" sz="3200" b="1" dirty="0" smtClean="0"/>
              <a:t>Mandatory</a:t>
            </a:r>
            <a:r>
              <a:rPr lang="en-GB" sz="3200" dirty="0"/>
              <a:t> </a:t>
            </a:r>
            <a:r>
              <a:rPr lang="en-GB" sz="3200" dirty="0" smtClean="0"/>
              <a:t>factor</a:t>
            </a:r>
            <a:r>
              <a:rPr lang="en-GB" sz="4000" dirty="0"/>
              <a:t/>
            </a:r>
            <a:br>
              <a:rPr lang="en-GB" sz="4000" dirty="0"/>
            </a:br>
            <a:endParaRPr lang="en-GB" sz="4000" dirty="0" smtClean="0"/>
          </a:p>
        </p:txBody>
      </p:sp>
      <p:sp>
        <p:nvSpPr>
          <p:cNvPr id="29698" name="Rectangle 3"/>
          <p:cNvSpPr>
            <a:spLocks noGrp="1" noChangeArrowheads="1"/>
          </p:cNvSpPr>
          <p:nvPr>
            <p:ph type="body" idx="1"/>
          </p:nvPr>
        </p:nvSpPr>
        <p:spPr>
          <a:xfrm>
            <a:off x="395536" y="1412776"/>
            <a:ext cx="8291264" cy="4968974"/>
          </a:xfrm>
        </p:spPr>
        <p:txBody>
          <a:bodyPr/>
          <a:lstStyle/>
          <a:p>
            <a:endParaRPr lang="en-GB" sz="1600" dirty="0"/>
          </a:p>
          <a:p>
            <a:r>
              <a:rPr lang="en-GB" sz="1400" dirty="0"/>
              <a:t>	LAs may choose to use free school meals (FSM) and/or the Income Deprivation Affecting Children Index (IDACI). Free </a:t>
            </a:r>
            <a:r>
              <a:rPr lang="en-GB" sz="1400" dirty="0" smtClean="0"/>
              <a:t>school meals </a:t>
            </a:r>
            <a:r>
              <a:rPr lang="en-GB" sz="1400" dirty="0"/>
              <a:t>can be measured either at the previous October census or “ever 6” – the number of pupils entitled to free meals at any time in </a:t>
            </a:r>
            <a:r>
              <a:rPr lang="en-GB" sz="1400" dirty="0" smtClean="0"/>
              <a:t>the </a:t>
            </a:r>
            <a:r>
              <a:rPr lang="en-GB" sz="1400" dirty="0"/>
              <a:t>last 6 years – </a:t>
            </a:r>
            <a:r>
              <a:rPr lang="en-GB" sz="1400" b="1" dirty="0"/>
              <a:t>but not both</a:t>
            </a:r>
            <a:r>
              <a:rPr lang="en-GB" sz="1400" dirty="0"/>
              <a:t>. Kent use FSM (October census) and </a:t>
            </a:r>
            <a:r>
              <a:rPr lang="en-GB" sz="1400" dirty="0" smtClean="0"/>
              <a:t>IDACI</a:t>
            </a:r>
          </a:p>
          <a:p>
            <a:endParaRPr lang="en-GB" sz="1400" dirty="0"/>
          </a:p>
          <a:p>
            <a:r>
              <a:rPr lang="en-GB" sz="1400" dirty="0" smtClean="0"/>
              <a:t>	</a:t>
            </a:r>
            <a:r>
              <a:rPr lang="en-GB" sz="1400" b="1" dirty="0"/>
              <a:t>FSM</a:t>
            </a:r>
            <a:endParaRPr lang="en-GB" sz="1400" dirty="0"/>
          </a:p>
          <a:p>
            <a:r>
              <a:rPr lang="en-GB" sz="1400" dirty="0" smtClean="0"/>
              <a:t>	1.09</a:t>
            </a:r>
            <a:r>
              <a:rPr lang="en-GB" sz="1400" dirty="0"/>
              <a:t>% of DSG is allocated through this factor</a:t>
            </a:r>
          </a:p>
          <a:p>
            <a:r>
              <a:rPr lang="en-GB" sz="1400" b="1" dirty="0" smtClean="0"/>
              <a:t>	</a:t>
            </a:r>
          </a:p>
          <a:p>
            <a:r>
              <a:rPr lang="en-GB" sz="1400" b="1" dirty="0"/>
              <a:t>	</a:t>
            </a:r>
            <a:r>
              <a:rPr lang="en-GB" sz="1400" b="1" dirty="0" smtClean="0"/>
              <a:t>What </a:t>
            </a:r>
            <a:r>
              <a:rPr lang="en-GB" sz="1400" b="1" dirty="0"/>
              <a:t>is funding targeted at</a:t>
            </a:r>
            <a:r>
              <a:rPr lang="en-GB" sz="1400" dirty="0"/>
              <a:t> – if a pupil is eligible for a FSM the school has a statutory requirement to provide a meal for that pupil, this factor is a contribution towards the cost of the </a:t>
            </a:r>
            <a:r>
              <a:rPr lang="en-GB" sz="1400" dirty="0" smtClean="0"/>
              <a:t>FSM</a:t>
            </a:r>
            <a:endParaRPr lang="en-GB" sz="1400" dirty="0"/>
          </a:p>
          <a:p>
            <a:r>
              <a:rPr lang="en-GB" sz="1400" b="1" dirty="0" smtClean="0"/>
              <a:t>	</a:t>
            </a:r>
          </a:p>
          <a:p>
            <a:r>
              <a:rPr lang="en-GB" sz="1400" b="1" dirty="0"/>
              <a:t>	</a:t>
            </a:r>
            <a:r>
              <a:rPr lang="en-GB" sz="1400" b="1" dirty="0" smtClean="0"/>
              <a:t>Indicator</a:t>
            </a:r>
            <a:r>
              <a:rPr lang="en-GB" sz="1400" dirty="0" smtClean="0"/>
              <a:t> </a:t>
            </a:r>
            <a:r>
              <a:rPr lang="en-GB" sz="1400" dirty="0"/>
              <a:t>- Number of FSM pupils on roll taken from the October census.</a:t>
            </a:r>
          </a:p>
          <a:p>
            <a:r>
              <a:rPr lang="en-GB" sz="1400" b="1" dirty="0" smtClean="0"/>
              <a:t>	</a:t>
            </a:r>
          </a:p>
          <a:p>
            <a:r>
              <a:rPr lang="en-GB" sz="1400" b="1" dirty="0"/>
              <a:t>	</a:t>
            </a:r>
            <a:r>
              <a:rPr lang="en-GB" sz="1400" b="1" dirty="0" smtClean="0"/>
              <a:t>Rates  </a:t>
            </a:r>
            <a:endParaRPr lang="en-GB" sz="1400" dirty="0"/>
          </a:p>
          <a:p>
            <a:r>
              <a:rPr lang="en-GB" sz="1400" dirty="0" smtClean="0"/>
              <a:t>	</a:t>
            </a:r>
          </a:p>
          <a:p>
            <a:r>
              <a:rPr lang="en-GB" sz="1400" dirty="0"/>
              <a:t>	</a:t>
            </a:r>
            <a:r>
              <a:rPr lang="en-GB" sz="1400" dirty="0" smtClean="0"/>
              <a:t>Primary </a:t>
            </a:r>
            <a:r>
              <a:rPr lang="en-GB" sz="1400" dirty="0"/>
              <a:t>– £359 per pupil</a:t>
            </a:r>
          </a:p>
          <a:p>
            <a:r>
              <a:rPr lang="en-GB" sz="1400" dirty="0" smtClean="0"/>
              <a:t>	Secondary </a:t>
            </a:r>
            <a:r>
              <a:rPr lang="en-GB" sz="1400"/>
              <a:t>- </a:t>
            </a:r>
            <a:r>
              <a:rPr lang="en-GB" sz="1400" smtClean="0"/>
              <a:t>£334 </a:t>
            </a:r>
            <a:r>
              <a:rPr lang="en-GB" sz="1400" dirty="0"/>
              <a:t>per pupil</a:t>
            </a:r>
          </a:p>
          <a:p>
            <a:endParaRPr lang="en-GB" sz="1600" dirty="0"/>
          </a:p>
          <a:p>
            <a:r>
              <a:rPr lang="en-GB" sz="1600" b="1" dirty="0"/>
              <a:t> </a:t>
            </a:r>
            <a:endParaRPr lang="en-GB" sz="1600" dirty="0"/>
          </a:p>
          <a:p>
            <a:endParaRPr lang="en-GB" sz="1600" dirty="0" smtClean="0"/>
          </a:p>
        </p:txBody>
      </p:sp>
    </p:spTree>
    <p:custDataLst>
      <p:tags r:id="rId1"/>
    </p:custDataLst>
    <p:extLst>
      <p:ext uri="{BB962C8B-B14F-4D97-AF65-F5344CB8AC3E}">
        <p14:creationId xmlns:p14="http://schemas.microsoft.com/office/powerpoint/2010/main" val="3694543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3200" b="1" dirty="0" smtClean="0"/>
              <a:t/>
            </a:r>
            <a:br>
              <a:rPr lang="en-GB" sz="3200" b="1" dirty="0" smtClean="0"/>
            </a:br>
            <a:r>
              <a:rPr lang="en-GB" sz="3200" b="1" dirty="0" smtClean="0"/>
              <a:t/>
            </a:r>
            <a:br>
              <a:rPr lang="en-GB" sz="3200" b="1" dirty="0" smtClean="0"/>
            </a:br>
            <a:r>
              <a:rPr lang="en-GB" sz="3200" b="1" dirty="0" smtClean="0"/>
              <a:t>Factor </a:t>
            </a:r>
            <a:r>
              <a:rPr lang="en-GB" sz="3200" b="1" dirty="0"/>
              <a:t>2 – </a:t>
            </a:r>
            <a:r>
              <a:rPr lang="en-GB" sz="3200" b="1" dirty="0" smtClean="0"/>
              <a:t>Deprivation (continued)</a:t>
            </a:r>
            <a:r>
              <a:rPr lang="en-GB" sz="4000" dirty="0"/>
              <a:t/>
            </a:r>
            <a:br>
              <a:rPr lang="en-GB" sz="4000" dirty="0"/>
            </a:br>
            <a:r>
              <a:rPr lang="en-GB" sz="4000" dirty="0"/>
              <a:t/>
            </a:r>
            <a:br>
              <a:rPr lang="en-GB" sz="4000" dirty="0"/>
            </a:br>
            <a:endParaRPr lang="en-GB" sz="4000" dirty="0" smtClean="0"/>
          </a:p>
        </p:txBody>
      </p:sp>
      <p:sp>
        <p:nvSpPr>
          <p:cNvPr id="29698" name="Rectangle 3"/>
          <p:cNvSpPr>
            <a:spLocks noGrp="1" noChangeArrowheads="1"/>
          </p:cNvSpPr>
          <p:nvPr>
            <p:ph type="body" idx="1"/>
          </p:nvPr>
        </p:nvSpPr>
        <p:spPr>
          <a:xfrm>
            <a:off x="395536" y="1412776"/>
            <a:ext cx="8291264" cy="4968974"/>
          </a:xfrm>
        </p:spPr>
        <p:txBody>
          <a:bodyPr/>
          <a:lstStyle/>
          <a:p>
            <a:endParaRPr lang="en-GB" sz="1600" dirty="0"/>
          </a:p>
          <a:p>
            <a:r>
              <a:rPr lang="en-GB" sz="1600" dirty="0"/>
              <a:t>	</a:t>
            </a:r>
            <a:r>
              <a:rPr lang="en-GB" sz="1400" b="1" dirty="0"/>
              <a:t>IDACI</a:t>
            </a:r>
            <a:endParaRPr lang="en-GB" sz="1400" dirty="0"/>
          </a:p>
          <a:p>
            <a:r>
              <a:rPr lang="en-GB" sz="1400" dirty="0" smtClean="0"/>
              <a:t>	4.09</a:t>
            </a:r>
            <a:r>
              <a:rPr lang="en-GB" sz="1400" dirty="0"/>
              <a:t>% of DSG is allocated through this factor</a:t>
            </a:r>
          </a:p>
          <a:p>
            <a:r>
              <a:rPr lang="en-GB" sz="1400" dirty="0" smtClean="0"/>
              <a:t>	</a:t>
            </a:r>
          </a:p>
          <a:p>
            <a:r>
              <a:rPr lang="en-GB" sz="1400" dirty="0" smtClean="0"/>
              <a:t>	It </a:t>
            </a:r>
            <a:r>
              <a:rPr lang="en-GB" sz="1400" dirty="0"/>
              <a:t>is a notional SEN factor</a:t>
            </a:r>
          </a:p>
          <a:p>
            <a:endParaRPr lang="en-GB" sz="1400" b="1" dirty="0" smtClean="0"/>
          </a:p>
          <a:p>
            <a:r>
              <a:rPr lang="en-GB" sz="1400" b="1" dirty="0"/>
              <a:t>	</a:t>
            </a:r>
            <a:r>
              <a:rPr lang="en-GB" sz="1400" b="1" dirty="0" smtClean="0"/>
              <a:t>What </a:t>
            </a:r>
            <a:r>
              <a:rPr lang="en-GB" sz="1400" b="1" dirty="0"/>
              <a:t>is funding targeted at</a:t>
            </a:r>
            <a:r>
              <a:rPr lang="en-GB" sz="1400" dirty="0"/>
              <a:t> – Primarily social need and Special Education Needs (SEN</a:t>
            </a:r>
            <a:r>
              <a:rPr lang="en-GB" sz="1400" dirty="0" smtClean="0"/>
              <a:t>)</a:t>
            </a:r>
          </a:p>
          <a:p>
            <a:endParaRPr lang="en-GB" sz="1400" dirty="0"/>
          </a:p>
          <a:p>
            <a:r>
              <a:rPr lang="en-GB" sz="1400" b="1" dirty="0" smtClean="0"/>
              <a:t>	Indicator</a:t>
            </a:r>
            <a:r>
              <a:rPr lang="en-GB" sz="1400" dirty="0" smtClean="0"/>
              <a:t> </a:t>
            </a:r>
            <a:r>
              <a:rPr lang="en-GB" sz="1400" dirty="0"/>
              <a:t>– IDACI score based on pupils post code. Each pupil will be placed in one of the six funded bands, band six being the most deprived. The number of pupils in each band will then be shown as a % of the number of pupils on roll at the October census.</a:t>
            </a:r>
          </a:p>
          <a:p>
            <a:r>
              <a:rPr lang="en-GB" sz="1400" b="1" dirty="0" smtClean="0"/>
              <a:t>	</a:t>
            </a:r>
          </a:p>
          <a:p>
            <a:r>
              <a:rPr lang="en-GB" sz="1400" b="1" dirty="0"/>
              <a:t>	</a:t>
            </a:r>
            <a:r>
              <a:rPr lang="en-GB" sz="1400" b="1" dirty="0" smtClean="0"/>
              <a:t>Rates</a:t>
            </a:r>
            <a:endParaRPr lang="en-GB" sz="1400" dirty="0"/>
          </a:p>
          <a:p>
            <a:r>
              <a:rPr lang="en-GB" sz="1400" dirty="0"/>
              <a:t>		</a:t>
            </a:r>
            <a:r>
              <a:rPr lang="en-GB" sz="1400" dirty="0" smtClean="0"/>
              <a:t>	Band1    </a:t>
            </a:r>
            <a:r>
              <a:rPr lang="en-GB" sz="1400" dirty="0"/>
              <a:t>Band 2   Band 3   Band 4   Band 5   Band 6</a:t>
            </a:r>
          </a:p>
          <a:p>
            <a:r>
              <a:rPr lang="en-GB" sz="1400" dirty="0" smtClean="0"/>
              <a:t>	Primary                   £</a:t>
            </a:r>
            <a:r>
              <a:rPr lang="en-GB" sz="1400" dirty="0"/>
              <a:t>415       £435      £468      £515       £566      £708</a:t>
            </a:r>
          </a:p>
          <a:p>
            <a:r>
              <a:rPr lang="en-GB" sz="1400" dirty="0" smtClean="0"/>
              <a:t>	Secondary               £</a:t>
            </a:r>
            <a:r>
              <a:rPr lang="en-GB" sz="1400" dirty="0"/>
              <a:t>447      £469       £504     £554        £610      £763</a:t>
            </a:r>
          </a:p>
          <a:p>
            <a:endParaRPr lang="en-GB" sz="1600" dirty="0" smtClean="0"/>
          </a:p>
        </p:txBody>
      </p:sp>
    </p:spTree>
    <p:custDataLst>
      <p:tags r:id="rId1"/>
    </p:custDataLst>
    <p:extLst>
      <p:ext uri="{BB962C8B-B14F-4D97-AF65-F5344CB8AC3E}">
        <p14:creationId xmlns:p14="http://schemas.microsoft.com/office/powerpoint/2010/main" val="3202134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3200" b="1" dirty="0" smtClean="0"/>
              <a:t/>
            </a:r>
            <a:br>
              <a:rPr lang="en-GB" sz="3200" b="1" dirty="0" smtClean="0"/>
            </a:br>
            <a:r>
              <a:rPr lang="en-GB" sz="3200" b="1" dirty="0" smtClean="0"/>
              <a:t/>
            </a:r>
            <a:br>
              <a:rPr lang="en-GB" sz="3200" b="1" dirty="0" smtClean="0"/>
            </a:br>
            <a:r>
              <a:rPr lang="en-GB" sz="3200" b="1" dirty="0" smtClean="0"/>
              <a:t>Factor </a:t>
            </a:r>
            <a:r>
              <a:rPr lang="en-GB" sz="3200" b="1" dirty="0"/>
              <a:t>3 – Looked after Children (LAC)- Optional factor</a:t>
            </a:r>
            <a:r>
              <a:rPr lang="en-GB" sz="3200" dirty="0"/>
              <a:t/>
            </a:r>
            <a:br>
              <a:rPr lang="en-GB" sz="3200" dirty="0"/>
            </a:br>
            <a:r>
              <a:rPr lang="en-GB" sz="4000" dirty="0"/>
              <a:t/>
            </a:r>
            <a:br>
              <a:rPr lang="en-GB" sz="4000" dirty="0"/>
            </a:br>
            <a:endParaRPr lang="en-GB" sz="4000" dirty="0" smtClean="0"/>
          </a:p>
        </p:txBody>
      </p:sp>
      <p:sp>
        <p:nvSpPr>
          <p:cNvPr id="29698" name="Rectangle 3"/>
          <p:cNvSpPr>
            <a:spLocks noGrp="1" noChangeArrowheads="1"/>
          </p:cNvSpPr>
          <p:nvPr>
            <p:ph type="body" idx="1"/>
          </p:nvPr>
        </p:nvSpPr>
        <p:spPr>
          <a:xfrm>
            <a:off x="395536" y="1412776"/>
            <a:ext cx="8291264" cy="4968974"/>
          </a:xfrm>
        </p:spPr>
        <p:txBody>
          <a:bodyPr/>
          <a:lstStyle/>
          <a:p>
            <a:endParaRPr lang="en-GB" sz="1600" dirty="0"/>
          </a:p>
          <a:p>
            <a:r>
              <a:rPr lang="en-GB" sz="1600" dirty="0"/>
              <a:t>	0.08% of DSG is allocated through this factor</a:t>
            </a:r>
          </a:p>
          <a:p>
            <a:endParaRPr lang="en-GB" sz="1600" dirty="0" smtClean="0"/>
          </a:p>
          <a:p>
            <a:r>
              <a:rPr lang="en-GB" sz="1600" dirty="0"/>
              <a:t>	</a:t>
            </a:r>
            <a:r>
              <a:rPr lang="en-GB" sz="1600" dirty="0" smtClean="0"/>
              <a:t>It </a:t>
            </a:r>
            <a:r>
              <a:rPr lang="en-GB" sz="1600" dirty="0"/>
              <a:t>is a notional SEN factor</a:t>
            </a:r>
          </a:p>
          <a:p>
            <a:endParaRPr lang="en-GB" sz="1600" b="1" dirty="0" smtClean="0"/>
          </a:p>
          <a:p>
            <a:r>
              <a:rPr lang="en-GB" sz="1600" b="1" dirty="0"/>
              <a:t>	</a:t>
            </a:r>
            <a:r>
              <a:rPr lang="en-GB" sz="1600" b="1" dirty="0" smtClean="0"/>
              <a:t>What </a:t>
            </a:r>
            <a:r>
              <a:rPr lang="en-GB" sz="1600" b="1" dirty="0"/>
              <a:t>is funding targeted at – </a:t>
            </a:r>
            <a:r>
              <a:rPr lang="en-GB" sz="1600" dirty="0" smtClean="0"/>
              <a:t>LAC</a:t>
            </a:r>
          </a:p>
          <a:p>
            <a:endParaRPr lang="en-GB" sz="1600" b="1" dirty="0" smtClean="0"/>
          </a:p>
          <a:p>
            <a:r>
              <a:rPr lang="en-GB" sz="1600" b="1" dirty="0"/>
              <a:t>	</a:t>
            </a:r>
            <a:r>
              <a:rPr lang="en-GB" sz="1600" b="1" dirty="0" smtClean="0"/>
              <a:t>Indicator</a:t>
            </a:r>
            <a:r>
              <a:rPr lang="en-GB" sz="1600" dirty="0" smtClean="0"/>
              <a:t> </a:t>
            </a:r>
            <a:r>
              <a:rPr lang="en-GB" sz="1600" dirty="0"/>
              <a:t>– No. of LAC children at 31 March recorded on LA SSDA903 return. This data is then mapped to the number of pupils on roll at January census. The % is then multiplied by the number of pupils on roll at the October census</a:t>
            </a:r>
          </a:p>
          <a:p>
            <a:endParaRPr lang="en-GB" sz="1600" b="1" dirty="0" smtClean="0"/>
          </a:p>
          <a:p>
            <a:r>
              <a:rPr lang="en-GB" sz="1600" b="1" dirty="0"/>
              <a:t>	</a:t>
            </a:r>
            <a:r>
              <a:rPr lang="en-GB" sz="1600" b="1" dirty="0" smtClean="0"/>
              <a:t>Rate</a:t>
            </a:r>
            <a:endParaRPr lang="en-GB" sz="1600" dirty="0"/>
          </a:p>
          <a:p>
            <a:r>
              <a:rPr lang="en-GB" sz="1600" dirty="0" smtClean="0"/>
              <a:t>	Primary </a:t>
            </a:r>
            <a:r>
              <a:rPr lang="en-GB" sz="1600" dirty="0"/>
              <a:t>and Secondary - £525 per pupil</a:t>
            </a:r>
          </a:p>
          <a:p>
            <a:endParaRPr lang="en-GB" sz="1600" dirty="0" smtClean="0"/>
          </a:p>
        </p:txBody>
      </p:sp>
    </p:spTree>
    <p:custDataLst>
      <p:tags r:id="rId1"/>
    </p:custDataLst>
    <p:extLst>
      <p:ext uri="{BB962C8B-B14F-4D97-AF65-F5344CB8AC3E}">
        <p14:creationId xmlns:p14="http://schemas.microsoft.com/office/powerpoint/2010/main" val="83228914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Presentation1">
  <a:themeElements>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2067</TotalTime>
  <Words>440</Words>
  <Application>Microsoft Office PowerPoint</Application>
  <PresentationFormat>On-screen Show (4:3)</PresentationFormat>
  <Paragraphs>400</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Presentation1</vt:lpstr>
      <vt:lpstr>School Funding Formula and how the Dedicated Schools Grant (DSG) is allocated</vt:lpstr>
      <vt:lpstr>Overview and Introduction</vt:lpstr>
      <vt:lpstr>Overview and Introduction -continued</vt:lpstr>
      <vt:lpstr>Overview and Introduction -continued</vt:lpstr>
      <vt:lpstr> Factors used to distribute DSG funding in Kent’s local formula </vt:lpstr>
      <vt:lpstr>   Factor 1 (Basic Entitlement) Age Weighted Pupil Unit (AWPU) – Mandatory factor  </vt:lpstr>
      <vt:lpstr> Factor 2 – Deprivation – Mandatory factor </vt:lpstr>
      <vt:lpstr>  Factor 2 – Deprivation (continued)  </vt:lpstr>
      <vt:lpstr>  Factor 3 – Looked after Children (LAC)- Optional factor  </vt:lpstr>
      <vt:lpstr>  Factor 4 English as Additional Language (EAL) – Optional factor  </vt:lpstr>
      <vt:lpstr>  Factor 6 Low cost high incidence SEN – Optional factor  </vt:lpstr>
      <vt:lpstr>  Factor 7 Lump Sum– Optional factor  </vt:lpstr>
      <vt:lpstr>  Factor 9 – London Fringe –Optional factor  </vt:lpstr>
      <vt:lpstr>  Factor 11 Non-domestic rates (NDR) – Optional factor  </vt:lpstr>
      <vt:lpstr>  Factor 12 Private Finance Initiative (PFI) – Optional factor  </vt:lpstr>
      <vt:lpstr> Notional SEN </vt:lpstr>
      <vt:lpstr> Minimum Funding Guarantee (MFG)  </vt:lpstr>
      <vt:lpstr> MFG - continued </vt:lpstr>
      <vt:lpstr> MFG - continued </vt:lpstr>
      <vt:lpstr> Estimating future years funding  </vt:lpstr>
      <vt:lpstr> Estimating future years funding -continued </vt:lpstr>
      <vt:lpstr> Example A  </vt:lpstr>
      <vt:lpstr> Example B </vt:lpstr>
      <vt:lpstr> Example C </vt:lpstr>
      <vt:lpstr> Any Questions </vt:lpstr>
    </vt:vector>
  </TitlesOfParts>
  <Company>Kent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template</dc:title>
  <dc:creator>Harrim13</dc:creator>
  <cp:lastModifiedBy>Hamilton, Ian - BSS FP</cp:lastModifiedBy>
  <cp:revision>111</cp:revision>
  <cp:lastPrinted>2015-10-13T11:56:05Z</cp:lastPrinted>
  <dcterms:created xsi:type="dcterms:W3CDTF">2010-07-23T10:54:38Z</dcterms:created>
  <dcterms:modified xsi:type="dcterms:W3CDTF">2015-10-27T14:40:04Z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0x010100D42229A364E9FC4EBDE1546DFF3D65AD</vt:lpwstr>
  </property>
  <property fmtid="{D5CDD505-2E9C-101B-9397-08002B2CF9AE}" pid="3" name="_dlc_DocIdItemGuid">
    <vt:lpwstr>81ace8c6-76e5-470d-b917-bd7d0e229460</vt:lpwstr>
  </property>
  <property fmtid="{D5CDD505-2E9C-101B-9397-08002B2CF9AE}" pid="4" name="Category">
    <vt:lpwstr>Branding</vt:lpwstr>
  </property>
  <property fmtid="{D5CDD505-2E9C-101B-9397-08002B2CF9AE}" pid="5" name="Ways of working">
    <vt:lpwstr>1</vt:lpwstr>
  </property>
  <property fmtid="{D5CDD505-2E9C-101B-9397-08002B2CF9AE}" pid="6" name="PublishingExpirationDate">
    <vt:lpwstr/>
  </property>
  <property fmtid="{D5CDD505-2E9C-101B-9397-08002B2CF9AE}" pid="7" name="Directorate">
    <vt:lpwstr>All</vt:lpwstr>
  </property>
  <property fmtid="{D5CDD505-2E9C-101B-9397-08002B2CF9AE}" pid="8" name="PublishingStartDate">
    <vt:lpwstr/>
  </property>
  <property fmtid="{D5CDD505-2E9C-101B-9397-08002B2CF9AE}" pid="9" name="Structure chart">
    <vt:lpwstr>0</vt:lpwstr>
  </property>
  <property fmtid="{D5CDD505-2E9C-101B-9397-08002B2CF9AE}" pid="10" name="_dlc_DocId">
    <vt:lpwstr>HDA2S5J67HAM-54-44</vt:lpwstr>
  </property>
  <property fmtid="{D5CDD505-2E9C-101B-9397-08002B2CF9AE}" pid="11" name="_dlc_DocIdUrl">
    <vt:lpwstr>http://knet/ourcouncil/_layouts/DocIdRedir.aspx?ID=HDA2S5J67HAM-54-44, HDA2S5J67HAM-54-44</vt:lpwstr>
  </property>
  <property fmtid="{D5CDD505-2E9C-101B-9397-08002B2CF9AE}" pid="12" name="Environmental performance grouping">
    <vt:lpwstr>Not applicable</vt:lpwstr>
  </property>
</Properties>
</file>