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3" r:id="rId11"/>
    <p:sldId id="260" r:id="rId12"/>
    <p:sldId id="261" r:id="rId13"/>
    <p:sldId id="264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079" y="623711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107504" y="6199187"/>
            <a:ext cx="8964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8421-BC9B-42B6-9A37-5715A9FFC128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Funding Energy Efficiency </a:t>
            </a:r>
            <a:br>
              <a:rPr lang="en-GB" dirty="0" smtClean="0"/>
            </a:br>
            <a:r>
              <a:rPr lang="en-GB" dirty="0" smtClean="0"/>
              <a:t>for Schools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September 2014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Deborah Kapaj</a:t>
            </a:r>
          </a:p>
          <a:p>
            <a:r>
              <a:rPr lang="en-GB" dirty="0" smtClean="0"/>
              <a:t>Sustainability &amp; Climate Change</a:t>
            </a:r>
          </a:p>
          <a:p>
            <a:r>
              <a:rPr lang="en-GB" dirty="0" smtClean="0"/>
              <a:t>Kent County Council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KapajD01\Local Settings\Temp\Temporary Internet Files\Content.IE5\MQW1BTZI\MP900442414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Total schools energy spend is 7.4m per annum</a:t>
            </a:r>
          </a:p>
          <a:p>
            <a:r>
              <a:rPr lang="en-GB" sz="2800" dirty="0" smtClean="0"/>
              <a:t>Costs increased by 11% since 2010-11</a:t>
            </a:r>
          </a:p>
          <a:p>
            <a:r>
              <a:rPr lang="en-GB" sz="2800" dirty="0" smtClean="0"/>
              <a:t>Energy use decreased by 3.6%</a:t>
            </a:r>
          </a:p>
          <a:p>
            <a:endParaRPr lang="en-GB" sz="2800" dirty="0" smtClean="0"/>
          </a:p>
          <a:p>
            <a:pPr algn="ctr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Schools need to do more to offset rising prices</a:t>
            </a:r>
          </a:p>
          <a:p>
            <a:pPr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>
                <a:solidFill>
                  <a:srgbClr val="4283C4"/>
                </a:solidFill>
              </a:rPr>
              <a:t>Many schools are already reducing their bills by using the Energy Efficiency Investment Fund (EEIF)</a:t>
            </a:r>
            <a:endParaRPr lang="en-GB" dirty="0">
              <a:solidFill>
                <a:srgbClr val="4283C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apajD01\Local Settings\Temp\Temporary Internet Files\Content.IE5\3386GIM3\MP900430654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1395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EEIF – Why use this fund?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Funded by Salix Finance and KCC </a:t>
            </a:r>
          </a:p>
          <a:p>
            <a:r>
              <a:rPr lang="en-GB" dirty="0" smtClean="0"/>
              <a:t>Interest free invest-to-save loan</a:t>
            </a:r>
          </a:p>
          <a:p>
            <a:r>
              <a:rPr lang="en-GB" dirty="0" smtClean="0"/>
              <a:t>Free technical advice and support to identify potential projects and assist with procurement</a:t>
            </a:r>
          </a:p>
          <a:p>
            <a:r>
              <a:rPr lang="en-GB" dirty="0" smtClean="0"/>
              <a:t>Approved by KCC finance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Lower energy bill + loan repayment 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= existing energy bill or less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apajD01\Local Settings\Temp\Temporary Internet Files\Content.IE5\3386GIM3\MP900448379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EEIF – 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support you to identify suitable projects</a:t>
            </a:r>
          </a:p>
          <a:p>
            <a:r>
              <a:rPr lang="en-GB" dirty="0" smtClean="0"/>
              <a:t>We can assist with quotations</a:t>
            </a:r>
          </a:p>
          <a:p>
            <a:r>
              <a:rPr lang="en-GB" dirty="0" smtClean="0"/>
              <a:t>We calculate the savings, £’s and Carbon</a:t>
            </a:r>
          </a:p>
          <a:p>
            <a:r>
              <a:rPr lang="en-GB" dirty="0" smtClean="0"/>
              <a:t>If payback is 7 years or less, loan approved</a:t>
            </a:r>
          </a:p>
          <a:p>
            <a:r>
              <a:rPr lang="en-GB" dirty="0" smtClean="0"/>
              <a:t>Loan agreement issued – flexible repayment plan</a:t>
            </a:r>
          </a:p>
          <a:p>
            <a:r>
              <a:rPr lang="en-GB" dirty="0" smtClean="0"/>
              <a:t>Loan agreement signed by school</a:t>
            </a:r>
          </a:p>
          <a:p>
            <a:r>
              <a:rPr lang="en-GB" dirty="0" smtClean="0"/>
              <a:t>Procure technology</a:t>
            </a:r>
          </a:p>
          <a:p>
            <a:r>
              <a:rPr lang="en-GB" dirty="0" smtClean="0"/>
              <a:t>KCC pay the invoice </a:t>
            </a:r>
          </a:p>
          <a:p>
            <a:r>
              <a:rPr lang="en-GB" dirty="0" smtClean="0"/>
              <a:t>Repay loan – starts the financial year after install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KapajD01\Local Settings\Temp\Temporary Internet Files\Content.IE5\3386GIM3\MC9004378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3009071" cy="3009071"/>
          </a:xfrm>
          <a:prstGeom prst="rect">
            <a:avLst/>
          </a:prstGeom>
          <a:noFill/>
        </p:spPr>
      </p:pic>
      <p:pic>
        <p:nvPicPr>
          <p:cNvPr id="3075" name="Picture 3" descr="C:\Documents and Settings\KapajD01\Local Settings\Temp\Temporary Internet Files\Content.IE5\MQW1BTZI\MC9004378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081079" cy="30939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Efficiency &amp; </a:t>
            </a:r>
            <a:r>
              <a:rPr lang="en-GB" dirty="0" err="1" smtClean="0"/>
              <a:t>Renewables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2484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Energy Efficiency</a:t>
            </a:r>
          </a:p>
          <a:p>
            <a:r>
              <a:rPr lang="en-GB" dirty="0" smtClean="0"/>
              <a:t>Low cost</a:t>
            </a:r>
          </a:p>
          <a:p>
            <a:r>
              <a:rPr lang="en-GB" dirty="0" smtClean="0"/>
              <a:t>Shorter payback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Easier to install</a:t>
            </a:r>
          </a:p>
          <a:p>
            <a:r>
              <a:rPr lang="en-GB" dirty="0" smtClean="0"/>
              <a:t>Tried &amp; tested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50691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err="1" smtClean="0"/>
              <a:t>Renewables</a:t>
            </a:r>
            <a:endParaRPr lang="en-GB" sz="2800" dirty="0" smtClean="0"/>
          </a:p>
          <a:p>
            <a:r>
              <a:rPr lang="en-GB" sz="2800" dirty="0" smtClean="0"/>
              <a:t>High cost</a:t>
            </a:r>
          </a:p>
          <a:p>
            <a:r>
              <a:rPr lang="en-GB" sz="2800" dirty="0" smtClean="0"/>
              <a:t>Longer payback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Energy generated is wasted if building is not energy efficient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Churchill School - LED Lighting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Monthly energy consumption reduced by 19% </a:t>
            </a:r>
          </a:p>
          <a:p>
            <a:r>
              <a:rPr lang="en-GB" sz="2000" dirty="0" smtClean="0"/>
              <a:t>Energy savings amounting to £1,200 a year</a:t>
            </a:r>
          </a:p>
          <a:p>
            <a:r>
              <a:rPr lang="en-GB" sz="2000" dirty="0" smtClean="0"/>
              <a:t>Payback in 7 years</a:t>
            </a:r>
          </a:p>
          <a:p>
            <a:r>
              <a:rPr lang="en-GB" sz="2000" dirty="0" err="1" smtClean="0"/>
              <a:t>Lux</a:t>
            </a:r>
            <a:r>
              <a:rPr lang="en-GB" sz="2000" dirty="0" smtClean="0"/>
              <a:t> levels were significantly increased from </a:t>
            </a:r>
            <a:br>
              <a:rPr lang="en-GB" sz="2000" dirty="0" smtClean="0"/>
            </a:br>
            <a:r>
              <a:rPr lang="en-GB" sz="2000" dirty="0" smtClean="0"/>
              <a:t>190 LUX to 330 LUX</a:t>
            </a:r>
          </a:p>
          <a:p>
            <a:r>
              <a:rPr lang="en-GB" sz="2000" dirty="0" smtClean="0"/>
              <a:t>Underused, dark cloakroom spaces have been </a:t>
            </a:r>
            <a:br>
              <a:rPr lang="en-GB" sz="2000" dirty="0" smtClean="0"/>
            </a:br>
            <a:r>
              <a:rPr lang="en-GB" sz="2000" dirty="0" smtClean="0"/>
              <a:t>transformed into light additional teaching and </a:t>
            </a:r>
            <a:br>
              <a:rPr lang="en-GB" sz="2000" dirty="0" smtClean="0"/>
            </a:br>
            <a:r>
              <a:rPr lang="en-GB" sz="2000" dirty="0" smtClean="0"/>
              <a:t>‘mini library dens’. </a:t>
            </a:r>
          </a:p>
          <a:p>
            <a:r>
              <a:rPr lang="en-GB" sz="2000" dirty="0" smtClean="0"/>
              <a:t>Staff sickness levels were reduced – </a:t>
            </a:r>
            <a:br>
              <a:rPr lang="en-GB" sz="2000" dirty="0" smtClean="0"/>
            </a:br>
            <a:r>
              <a:rPr lang="en-GB" sz="2000" dirty="0" smtClean="0"/>
              <a:t>headaches from lighting are less frequent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92696"/>
            <a:ext cx="2714751" cy="24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2667571" cy="23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20272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BEFORE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AFTER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Simon Langton School for Boys </a:t>
            </a:r>
            <a:br>
              <a:rPr lang="en-GB" sz="2800" dirty="0" smtClean="0"/>
            </a:br>
            <a:r>
              <a:rPr lang="en-GB" sz="2800" dirty="0" smtClean="0"/>
              <a:t>– Draught proofing </a:t>
            </a:r>
            <a:r>
              <a:rPr lang="en-GB" sz="2800" dirty="0" err="1" smtClean="0"/>
              <a:t>crittal</a:t>
            </a:r>
            <a:r>
              <a:rPr lang="en-GB" sz="2800" dirty="0" smtClean="0"/>
              <a:t> windows</a:t>
            </a:r>
          </a:p>
          <a:p>
            <a:endParaRPr lang="en-GB" sz="2000" dirty="0" smtClean="0"/>
          </a:p>
          <a:p>
            <a:r>
              <a:rPr lang="en-GB" sz="2000" dirty="0" smtClean="0"/>
              <a:t>Payback 5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years</a:t>
            </a:r>
          </a:p>
          <a:p>
            <a:r>
              <a:rPr lang="en-GB" sz="2000" dirty="0" smtClean="0"/>
              <a:t>Reduced thermostat by 2-3 </a:t>
            </a:r>
            <a:br>
              <a:rPr lang="en-GB" sz="2000" dirty="0" smtClean="0"/>
            </a:br>
            <a:r>
              <a:rPr lang="en-GB" sz="2000" dirty="0" smtClean="0"/>
              <a:t>degrees saving at least 10% on </a:t>
            </a:r>
            <a:br>
              <a:rPr lang="en-GB" sz="2000" dirty="0" smtClean="0"/>
            </a:br>
            <a:r>
              <a:rPr lang="en-GB" sz="2000" dirty="0" smtClean="0"/>
              <a:t>energy</a:t>
            </a:r>
          </a:p>
          <a:p>
            <a:r>
              <a:rPr lang="en-GB" sz="2000" dirty="0" smtClean="0"/>
              <a:t>Faster warm up times and longer </a:t>
            </a:r>
            <a:br>
              <a:rPr lang="en-GB" sz="2000" dirty="0" smtClean="0"/>
            </a:br>
            <a:r>
              <a:rPr lang="en-GB" sz="2000" dirty="0" smtClean="0"/>
              <a:t>heat retention</a:t>
            </a:r>
          </a:p>
          <a:p>
            <a:r>
              <a:rPr lang="en-GB" sz="2000" dirty="0" smtClean="0"/>
              <a:t>Increase in comfort levels and </a:t>
            </a:r>
            <a:br>
              <a:rPr lang="en-GB" sz="2000" dirty="0" smtClean="0"/>
            </a:br>
            <a:r>
              <a:rPr lang="en-GB" sz="2000" dirty="0" smtClean="0"/>
              <a:t>reduction in draught driven complaints</a:t>
            </a:r>
          </a:p>
          <a:p>
            <a:r>
              <a:rPr lang="en-GB" sz="2000" dirty="0" smtClean="0"/>
              <a:t>Reduction in noise up to 10db in city </a:t>
            </a:r>
            <a:br>
              <a:rPr lang="en-GB" sz="2000" dirty="0" smtClean="0"/>
            </a:br>
            <a:r>
              <a:rPr lang="en-GB" sz="2000" dirty="0" smtClean="0"/>
              <a:t>areas with single glazing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48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220194" cy="32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pajD01\Local Settings\Temp\Temporary Internet Files\Content.IE5\3386GIM3\MC900434750[1]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5576" y="116632"/>
            <a:ext cx="7884368" cy="5960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out for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/>
              <a:t>Companies offering project support and </a:t>
            </a:r>
          </a:p>
          <a:p>
            <a:pPr algn="ctr">
              <a:buNone/>
            </a:pPr>
            <a:r>
              <a:rPr lang="en-GB" b="1" dirty="0" smtClean="0"/>
              <a:t>access to Salix funding</a:t>
            </a:r>
          </a:p>
          <a:p>
            <a:pPr algn="ctr">
              <a:buNone/>
            </a:pPr>
            <a:endParaRPr lang="en-GB" dirty="0" smtClean="0"/>
          </a:p>
          <a:p>
            <a:r>
              <a:rPr lang="en-GB" dirty="0" smtClean="0"/>
              <a:t>Your project could cost you more</a:t>
            </a:r>
          </a:p>
          <a:p>
            <a:r>
              <a:rPr lang="en-GB" dirty="0" smtClean="0"/>
              <a:t>These companies will add on a management fee</a:t>
            </a:r>
          </a:p>
          <a:p>
            <a:r>
              <a:rPr lang="en-GB" dirty="0" smtClean="0"/>
              <a:t>KCC can provide the same service for FREE</a:t>
            </a:r>
          </a:p>
          <a:p>
            <a:r>
              <a:rPr lang="en-GB" dirty="0" smtClean="0"/>
              <a:t>Our scheme has KCC finance approval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Contact us first to discuss your project ideas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For free, technical support and advice: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Steve Baggs, Sustainable Projects Manager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   </a:t>
            </a:r>
          </a:p>
          <a:p>
            <a:pPr>
              <a:buNone/>
            </a:pPr>
            <a:r>
              <a:rPr lang="en-GB" dirty="0" smtClean="0"/>
              <a:t>             Call 07786 191587 or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            </a:t>
            </a:r>
          </a:p>
          <a:p>
            <a:pPr>
              <a:buNone/>
            </a:pPr>
            <a:r>
              <a:rPr lang="en-GB" dirty="0" smtClean="0"/>
              <a:t>                  Steven.Baggs@kent.gov.uk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C:\Documents and Settings\KapajD01\Local Settings\Temp\Temporary Internet Files\Content.IE5\QRHHPPXX\MC9004413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1159024" cy="1159024"/>
          </a:xfrm>
          <a:prstGeom prst="rect">
            <a:avLst/>
          </a:prstGeom>
          <a:noFill/>
        </p:spPr>
      </p:pic>
      <p:pic>
        <p:nvPicPr>
          <p:cNvPr id="1027" name="Picture 3" descr="C:\Documents and Settings\KapajD01\Local Settings\Temp\Temporary Internet Files\Content.IE5\JBQKOLDI\MC9004352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1489408" cy="639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EIF Slideset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B95C9C663FF458B26C7EB1DE24B6A" ma:contentTypeVersion="308" ma:contentTypeDescription="Create a new document." ma:contentTypeScope="" ma:versionID="a51a6ae1b23b60c5f994fdd6963dd80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147c74f43b992672cb57bb61a03c17d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0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9" ma:displayName="Subject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>v1</_Version>
    <URL xmlns="http://schemas.microsoft.com/sharepoint/v3">
      <Url xsi:nil="true"/>
      <Description xsi:nil="true"/>
    </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229A364E9FC4EBDE1546DFF3D65AD" ma:contentTypeVersion="12" ma:contentTypeDescription="Create a new document." ma:contentTypeScope="" ma:versionID="2b16961c7af2d38dbf77820811602d5d">
  <xsd:schema xmlns:xsd="http://www.w3.org/2001/XMLSchema" xmlns:xs="http://www.w3.org/2001/XMLSchema" xmlns:p="http://schemas.microsoft.com/office/2006/metadata/properties" xmlns:ns1="http://schemas.microsoft.com/sharepoint/v3" xmlns:ns2="d3c5681a-6188-4afd-8047-4b7024f49c9f" xmlns:ns3="b607a442-3a8b-46cb-8183-2bec4a9e324b" targetNamespace="http://schemas.microsoft.com/office/2006/metadata/properties" ma:root="true" ma:fieldsID="d9827d827dc77db32e5e42b3c590e6e1" ns1:_="" ns2:_="" ns3:_="">
    <xsd:import namespace="http://schemas.microsoft.com/sharepoint/v3"/>
    <xsd:import namespace="d3c5681a-6188-4afd-8047-4b7024f49c9f"/>
    <xsd:import namespace="b607a442-3a8b-46cb-8183-2bec4a9e32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irectorate"/>
                <xsd:element ref="ns2:Ways_x0020_of_x0020_working" minOccurs="0"/>
                <xsd:element ref="ns2:Category" minOccurs="0"/>
                <xsd:element ref="ns3:_dlc_DocId" minOccurs="0"/>
                <xsd:element ref="ns3:_dlc_DocIdUrl" minOccurs="0"/>
                <xsd:element ref="ns3:_dlc_DocIdPersistId" minOccurs="0"/>
                <xsd:element ref="ns2:Environmental_x0020_performance_x0020_grouping" minOccurs="0"/>
                <xsd:element ref="ns3:Content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681a-6188-4afd-8047-4b7024f49c9f" elementFormDefault="qualified">
    <xsd:import namespace="http://schemas.microsoft.com/office/2006/documentManagement/types"/>
    <xsd:import namespace="http://schemas.microsoft.com/office/infopath/2007/PartnerControls"/>
    <xsd:element name="Directorate" ma:index="10" ma:displayName="New directorate" ma:default="All" ma:format="Dropdown" ma:internalName="Directorate">
      <xsd:simpleType>
        <xsd:restriction base="dms:Choice">
          <xsd:enumeration value="All"/>
          <xsd:enumeration value="Social Care Health and Wellbeing"/>
          <xsd:enumeration value="Education and Young People Services"/>
          <xsd:enumeration value="Growth Environment and Transport"/>
          <xsd:enumeration value="Strategic and Corporate Services"/>
        </xsd:restriction>
      </xsd:simpleType>
    </xsd:element>
    <xsd:element name="Ways_x0020_of_x0020_working" ma:index="11" nillable="true" ma:displayName="Ways of working" ma:default="1" ma:internalName="Ways_x0020_of_x0020_working">
      <xsd:simpleType>
        <xsd:restriction base="dms:Boolean"/>
      </xsd:simpleType>
    </xsd:element>
    <xsd:element name="Category" ma:index="12" nillable="true" ma:displayName="Category" ma:default="Not applicable" ma:format="Dropdown" ma:internalName="Category">
      <xsd:simpleType>
        <xsd:restriction base="dms:Choice">
          <xsd:enumeration value="Not applicable"/>
          <xsd:enumeration value="Procurement"/>
          <xsd:enumeration value="iProcurement"/>
          <xsd:enumeration value="DTD"/>
          <xsd:enumeration value="Environmental performance"/>
          <xsd:enumeration value="Communication"/>
          <xsd:enumeration value="ICT"/>
          <xsd:enumeration value="Legal"/>
          <xsd:enumeration value="Customer service"/>
          <xsd:enumeration value="Finance"/>
          <xsd:enumeration value="Finance year end closedown"/>
          <xsd:enumeration value="Data protection"/>
          <xsd:enumeration value="Access to information"/>
          <xsd:enumeration value="Doing things differently"/>
          <xsd:enumeration value="Equality and diversity"/>
          <xsd:enumeration value="Facilities management"/>
          <xsd:enumeration value="Because of You"/>
          <xsd:enumeration value="Health and safety"/>
          <xsd:enumeration value="Internal audit/fraud"/>
          <xsd:enumeration value="Business continuity/emergency planning"/>
          <xsd:enumeration value="Property"/>
          <xsd:enumeration value="Public health"/>
          <xsd:enumeration value="Training framework docs"/>
          <xsd:enumeration value="Facing the Challenge"/>
        </xsd:restriction>
      </xsd:simpleType>
    </xsd:element>
    <xsd:element name="Environmental_x0020_performance_x0020_grouping" ma:index="16" nillable="true" ma:displayName="Environmental performance grouping" ma:default="Not applicable" ma:format="Dropdown" ma:internalName="Environmental_x0020_performance_x0020_grouping">
      <xsd:simpleType>
        <xsd:restriction base="dms:Choice">
          <xsd:enumeration value="Not applicable"/>
          <xsd:enumeration value="Registers"/>
          <xsd:enumeration value="Systems procedures"/>
          <xsd:enumeration value="Operational procedures"/>
          <xsd:enumeration value="How to guides"/>
          <xsd:enumeration value="Project opportunities"/>
          <xsd:enumeration value="Energy management guidance"/>
          <xsd:enumeration value="Guidance for managing energy"/>
          <xsd:enumeration value="Energy Efficiency Loan Fund"/>
          <xsd:enumeration value="ISO 14001 Complia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a442-3a8b-46cb-8183-2bec4a9e324b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ntentOwner" ma:index="18" ma:displayName="Content Owner" ma:list="UserInfo" ma:SharePointGroup="0" ma:internalName="Cont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9ED89-9252-48B6-B997-F473E317ED0B}"/>
</file>

<file path=customXml/itemProps2.xml><?xml version="1.0" encoding="utf-8"?>
<ds:datastoreItem xmlns:ds="http://schemas.openxmlformats.org/officeDocument/2006/customXml" ds:itemID="{26A221AD-22C9-4FF9-8E1B-94BC624F394C}"/>
</file>

<file path=customXml/itemProps3.xml><?xml version="1.0" encoding="utf-8"?>
<ds:datastoreItem xmlns:ds="http://schemas.openxmlformats.org/officeDocument/2006/customXml" ds:itemID="{717BE75F-9CB0-4911-974C-87294FF261EC}"/>
</file>

<file path=customXml/itemProps4.xml><?xml version="1.0" encoding="utf-8"?>
<ds:datastoreItem xmlns:ds="http://schemas.openxmlformats.org/officeDocument/2006/customXml" ds:itemID="{26A221AD-22C9-4FF9-8E1B-94BC624F394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9892149-2268-4761-836E-50D91528F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c5681a-6188-4afd-8047-4b7024f49c9f"/>
    <ds:schemaRef ds:uri="b607a442-3a8b-46cb-8183-2bec4a9e3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EEIF Slideset 2014</Template>
  <TotalTime>7</TotalTime>
  <Words>316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EEIF Slideset 2014</vt:lpstr>
      <vt:lpstr>Funding Energy Efficiency  for Schools  September 2014</vt:lpstr>
      <vt:lpstr>FACTS</vt:lpstr>
      <vt:lpstr>EEIF – Why use this fund?</vt:lpstr>
      <vt:lpstr>EEIF – How does it work?</vt:lpstr>
      <vt:lpstr>Energy Efficiency &amp; Renewables</vt:lpstr>
      <vt:lpstr>Case studies</vt:lpstr>
      <vt:lpstr>Case studies</vt:lpstr>
      <vt:lpstr>Watch out for</vt:lpstr>
      <vt:lpstr>Contact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Energy Efficiency  for Schools  September 2014</dc:title>
  <dc:subject/>
  <dc:creator>KapajD01</dc:creator>
  <dc:description/>
  <cp:lastModifiedBy>Cheeseman, Siobhan - ST FP</cp:lastModifiedBy>
  <cp:revision>1</cp:revision>
  <dcterms:created xsi:type="dcterms:W3CDTF">2014-08-07T13:44:40Z</dcterms:created>
  <dcterms:modified xsi:type="dcterms:W3CDTF">2014-10-28T09:44:41Z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5e328715-89ef-4d66-9f66-cdc39c758dae</vt:lpwstr>
  </property>
  <property fmtid="{D5CDD505-2E9C-101B-9397-08002B2CF9AE}" pid="3" name="ContentTypeId">
    <vt:lpwstr>0x0101007CCB95C9C663FF458B26C7EB1DE24B6A</vt:lpwstr>
  </property>
  <property fmtid="{D5CDD505-2E9C-101B-9397-08002B2CF9AE}" pid="4" name="Structure chart">
    <vt:bool>false</vt:bool>
  </property>
</Properties>
</file>