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57" r:id="rId5"/>
    <p:sldId id="259" r:id="rId6"/>
    <p:sldId id="261" r:id="rId7"/>
    <p:sldId id="264" r:id="rId8"/>
    <p:sldId id="265" r:id="rId9"/>
    <p:sldId id="267" r:id="rId10"/>
    <p:sldId id="260" r:id="rId11"/>
    <p:sldId id="266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1992DD-4995-4029-BF6D-79E826E3BADA}" v="24" dt="2025-03-30T19:57:29.644"/>
    <p1510:client id="{825A4741-F25C-A04C-BD8A-AD0310A1CCD3}" v="5" dt="2025-03-30T18:33:22.6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58"/>
  </p:normalViewPr>
  <p:slideViewPr>
    <p:cSldViewPr snapToGrid="0">
      <p:cViewPr varScale="1">
        <p:scale>
          <a:sx n="82" d="100"/>
          <a:sy n="82" d="100"/>
        </p:scale>
        <p:origin x="8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31593F-DBC0-45E3-9B06-DCB5B0C20260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9EDBC76-2FA6-4665-B04E-1FE88D88673A}">
      <dgm:prSet/>
      <dgm:spPr/>
      <dgm:t>
        <a:bodyPr/>
        <a:lstStyle/>
        <a:p>
          <a:r>
            <a:rPr lang="en-GB" dirty="0"/>
            <a:t>Current blood stock levels for the NHS are critically low</a:t>
          </a:r>
          <a:endParaRPr lang="en-US" dirty="0"/>
        </a:p>
      </dgm:t>
    </dgm:pt>
    <dgm:pt modelId="{CD44290C-2ECF-4CF6-BCB1-2FD2C0EA49F3}" type="parTrans" cxnId="{8E1539C6-C1F5-46C4-80A1-66FEB7EF09AD}">
      <dgm:prSet/>
      <dgm:spPr/>
      <dgm:t>
        <a:bodyPr/>
        <a:lstStyle/>
        <a:p>
          <a:endParaRPr lang="en-US"/>
        </a:p>
      </dgm:t>
    </dgm:pt>
    <dgm:pt modelId="{6AC77047-F275-4C89-A23B-A5F2D898447F}" type="sibTrans" cxnId="{8E1539C6-C1F5-46C4-80A1-66FEB7EF09AD}">
      <dgm:prSet/>
      <dgm:spPr/>
      <dgm:t>
        <a:bodyPr/>
        <a:lstStyle/>
        <a:p>
          <a:endParaRPr lang="en-US"/>
        </a:p>
      </dgm:t>
    </dgm:pt>
    <dgm:pt modelId="{072391E6-B68B-46D2-BBC0-D2B32BFF2493}">
      <dgm:prSet/>
      <dgm:spPr/>
      <dgm:t>
        <a:bodyPr/>
        <a:lstStyle/>
        <a:p>
          <a:r>
            <a:rPr lang="en-GB" dirty="0"/>
            <a:t>It takes 3 blood donations every minute to handle emergencies, childbirth and critical treatments such as cancer treatments</a:t>
          </a:r>
          <a:endParaRPr lang="en-US" dirty="0"/>
        </a:p>
      </dgm:t>
    </dgm:pt>
    <dgm:pt modelId="{94449244-641D-4E70-BEF5-B8E07DA4BDD3}" type="parTrans" cxnId="{954FA537-E2AA-42C5-9DE5-3637CE589F38}">
      <dgm:prSet/>
      <dgm:spPr/>
      <dgm:t>
        <a:bodyPr/>
        <a:lstStyle/>
        <a:p>
          <a:endParaRPr lang="en-US"/>
        </a:p>
      </dgm:t>
    </dgm:pt>
    <dgm:pt modelId="{10584289-3E18-42A3-99A3-5AF6BF423D6D}" type="sibTrans" cxnId="{954FA537-E2AA-42C5-9DE5-3637CE589F38}">
      <dgm:prSet/>
      <dgm:spPr/>
      <dgm:t>
        <a:bodyPr/>
        <a:lstStyle/>
        <a:p>
          <a:endParaRPr lang="en-US"/>
        </a:p>
      </dgm:t>
    </dgm:pt>
    <dgm:pt modelId="{33B14278-903D-4037-93C0-CC99FB4D6147}">
      <dgm:prSet/>
      <dgm:spPr/>
      <dgm:t>
        <a:bodyPr/>
        <a:lstStyle/>
        <a:p>
          <a:r>
            <a:rPr lang="en-GB" dirty="0"/>
            <a:t>400 new donors are needed each day just to meet the current demand for blood </a:t>
          </a:r>
          <a:endParaRPr lang="en-US" dirty="0"/>
        </a:p>
      </dgm:t>
    </dgm:pt>
    <dgm:pt modelId="{AAAD2A81-8FB0-4540-BA90-7BBEFB325FA8}" type="parTrans" cxnId="{D1CFDEAB-6968-414D-9F23-E3C65D868486}">
      <dgm:prSet/>
      <dgm:spPr/>
      <dgm:t>
        <a:bodyPr/>
        <a:lstStyle/>
        <a:p>
          <a:endParaRPr lang="en-GB"/>
        </a:p>
      </dgm:t>
    </dgm:pt>
    <dgm:pt modelId="{2D25B41A-321B-414A-97AF-D54F71B53F75}" type="sibTrans" cxnId="{D1CFDEAB-6968-414D-9F23-E3C65D868486}">
      <dgm:prSet/>
      <dgm:spPr/>
      <dgm:t>
        <a:bodyPr/>
        <a:lstStyle/>
        <a:p>
          <a:endParaRPr lang="en-GB"/>
        </a:p>
      </dgm:t>
    </dgm:pt>
    <dgm:pt modelId="{307A2E74-A421-4905-85DF-4F8DDA0D9771}">
      <dgm:prSet/>
      <dgm:spPr/>
      <dgm:t>
        <a:bodyPr/>
        <a:lstStyle/>
        <a:p>
          <a:r>
            <a:rPr lang="en-US" dirty="0"/>
            <a:t>Each donation helps 3 adults, or 6 children</a:t>
          </a:r>
        </a:p>
      </dgm:t>
    </dgm:pt>
    <dgm:pt modelId="{7046EEA9-C861-4FA1-9E99-DB54244F7E7C}" type="parTrans" cxnId="{F6FAF1FE-2777-498F-A252-D0D9751D8651}">
      <dgm:prSet/>
      <dgm:spPr/>
      <dgm:t>
        <a:bodyPr/>
        <a:lstStyle/>
        <a:p>
          <a:endParaRPr lang="en-GB"/>
        </a:p>
      </dgm:t>
    </dgm:pt>
    <dgm:pt modelId="{DEE6A8D5-179C-47B0-83D3-F2B96484F65C}" type="sibTrans" cxnId="{F6FAF1FE-2777-498F-A252-D0D9751D8651}">
      <dgm:prSet/>
      <dgm:spPr/>
      <dgm:t>
        <a:bodyPr/>
        <a:lstStyle/>
        <a:p>
          <a:endParaRPr lang="en-GB"/>
        </a:p>
      </dgm:t>
    </dgm:pt>
    <dgm:pt modelId="{22903DAC-8C44-479B-9B51-12D96C779083}" type="pres">
      <dgm:prSet presAssocID="{0931593F-DBC0-45E3-9B06-DCB5B0C20260}" presName="outerComposite" presStyleCnt="0">
        <dgm:presLayoutVars>
          <dgm:chMax val="5"/>
          <dgm:dir/>
          <dgm:resizeHandles val="exact"/>
        </dgm:presLayoutVars>
      </dgm:prSet>
      <dgm:spPr/>
    </dgm:pt>
    <dgm:pt modelId="{1A40B023-FD2E-453B-8798-93D0BF17459A}" type="pres">
      <dgm:prSet presAssocID="{0931593F-DBC0-45E3-9B06-DCB5B0C20260}" presName="dummyMaxCanvas" presStyleCnt="0">
        <dgm:presLayoutVars/>
      </dgm:prSet>
      <dgm:spPr/>
    </dgm:pt>
    <dgm:pt modelId="{9ADDCB60-E49E-462D-8A53-1572E94EEEFD}" type="pres">
      <dgm:prSet presAssocID="{0931593F-DBC0-45E3-9B06-DCB5B0C20260}" presName="FourNodes_1" presStyleLbl="node1" presStyleIdx="0" presStyleCnt="4">
        <dgm:presLayoutVars>
          <dgm:bulletEnabled val="1"/>
        </dgm:presLayoutVars>
      </dgm:prSet>
      <dgm:spPr/>
    </dgm:pt>
    <dgm:pt modelId="{7E6FD5E6-1AA2-48D7-8927-AF7EFA39F201}" type="pres">
      <dgm:prSet presAssocID="{0931593F-DBC0-45E3-9B06-DCB5B0C20260}" presName="FourNodes_2" presStyleLbl="node1" presStyleIdx="1" presStyleCnt="4">
        <dgm:presLayoutVars>
          <dgm:bulletEnabled val="1"/>
        </dgm:presLayoutVars>
      </dgm:prSet>
      <dgm:spPr/>
    </dgm:pt>
    <dgm:pt modelId="{E7376F58-38ED-4548-BB45-517B4F7F7DF8}" type="pres">
      <dgm:prSet presAssocID="{0931593F-DBC0-45E3-9B06-DCB5B0C20260}" presName="FourNodes_3" presStyleLbl="node1" presStyleIdx="2" presStyleCnt="4">
        <dgm:presLayoutVars>
          <dgm:bulletEnabled val="1"/>
        </dgm:presLayoutVars>
      </dgm:prSet>
      <dgm:spPr/>
    </dgm:pt>
    <dgm:pt modelId="{A0F25574-D09B-4636-A10F-6ED6C86701E9}" type="pres">
      <dgm:prSet presAssocID="{0931593F-DBC0-45E3-9B06-DCB5B0C20260}" presName="FourNodes_4" presStyleLbl="node1" presStyleIdx="3" presStyleCnt="4">
        <dgm:presLayoutVars>
          <dgm:bulletEnabled val="1"/>
        </dgm:presLayoutVars>
      </dgm:prSet>
      <dgm:spPr/>
    </dgm:pt>
    <dgm:pt modelId="{96392905-2624-4D2A-8B06-58DD2F94847C}" type="pres">
      <dgm:prSet presAssocID="{0931593F-DBC0-45E3-9B06-DCB5B0C20260}" presName="FourConn_1-2" presStyleLbl="fgAccFollowNode1" presStyleIdx="0" presStyleCnt="3">
        <dgm:presLayoutVars>
          <dgm:bulletEnabled val="1"/>
        </dgm:presLayoutVars>
      </dgm:prSet>
      <dgm:spPr/>
    </dgm:pt>
    <dgm:pt modelId="{D6DF8309-D0E4-4B36-9E08-58D2ECEDDCB0}" type="pres">
      <dgm:prSet presAssocID="{0931593F-DBC0-45E3-9B06-DCB5B0C20260}" presName="FourConn_2-3" presStyleLbl="fgAccFollowNode1" presStyleIdx="1" presStyleCnt="3">
        <dgm:presLayoutVars>
          <dgm:bulletEnabled val="1"/>
        </dgm:presLayoutVars>
      </dgm:prSet>
      <dgm:spPr/>
    </dgm:pt>
    <dgm:pt modelId="{0F2706C1-97B7-4A9E-8875-972F63AD3AA8}" type="pres">
      <dgm:prSet presAssocID="{0931593F-DBC0-45E3-9B06-DCB5B0C20260}" presName="FourConn_3-4" presStyleLbl="fgAccFollowNode1" presStyleIdx="2" presStyleCnt="3">
        <dgm:presLayoutVars>
          <dgm:bulletEnabled val="1"/>
        </dgm:presLayoutVars>
      </dgm:prSet>
      <dgm:spPr/>
    </dgm:pt>
    <dgm:pt modelId="{59A31C17-A403-41B5-BCC4-D5366B6159C5}" type="pres">
      <dgm:prSet presAssocID="{0931593F-DBC0-45E3-9B06-DCB5B0C20260}" presName="FourNodes_1_text" presStyleLbl="node1" presStyleIdx="3" presStyleCnt="4">
        <dgm:presLayoutVars>
          <dgm:bulletEnabled val="1"/>
        </dgm:presLayoutVars>
      </dgm:prSet>
      <dgm:spPr/>
    </dgm:pt>
    <dgm:pt modelId="{77B70689-762A-4B86-A44F-061247DBF04B}" type="pres">
      <dgm:prSet presAssocID="{0931593F-DBC0-45E3-9B06-DCB5B0C20260}" presName="FourNodes_2_text" presStyleLbl="node1" presStyleIdx="3" presStyleCnt="4">
        <dgm:presLayoutVars>
          <dgm:bulletEnabled val="1"/>
        </dgm:presLayoutVars>
      </dgm:prSet>
      <dgm:spPr/>
    </dgm:pt>
    <dgm:pt modelId="{200100B7-3500-451F-A0B5-58F013B6D2F2}" type="pres">
      <dgm:prSet presAssocID="{0931593F-DBC0-45E3-9B06-DCB5B0C20260}" presName="FourNodes_3_text" presStyleLbl="node1" presStyleIdx="3" presStyleCnt="4">
        <dgm:presLayoutVars>
          <dgm:bulletEnabled val="1"/>
        </dgm:presLayoutVars>
      </dgm:prSet>
      <dgm:spPr/>
    </dgm:pt>
    <dgm:pt modelId="{23C21EC9-81AD-4F14-B5A6-B1590F61A3D0}" type="pres">
      <dgm:prSet presAssocID="{0931593F-DBC0-45E3-9B06-DCB5B0C20260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B17B3C1B-6960-41E2-AA6F-114EB3FFFCEF}" type="presOf" srcId="{072391E6-B68B-46D2-BBC0-D2B32BFF2493}" destId="{7E6FD5E6-1AA2-48D7-8927-AF7EFA39F201}" srcOrd="0" destOrd="0" presId="urn:microsoft.com/office/officeart/2005/8/layout/vProcess5"/>
    <dgm:cxn modelId="{5F9FC429-E80C-4929-BCBF-D7DC376989F3}" type="presOf" srcId="{A9EDBC76-2FA6-4665-B04E-1FE88D88673A}" destId="{59A31C17-A403-41B5-BCC4-D5366B6159C5}" srcOrd="1" destOrd="0" presId="urn:microsoft.com/office/officeart/2005/8/layout/vProcess5"/>
    <dgm:cxn modelId="{77136230-BBA0-49D6-9B98-5F82952A3A09}" type="presOf" srcId="{307A2E74-A421-4905-85DF-4F8DDA0D9771}" destId="{200100B7-3500-451F-A0B5-58F013B6D2F2}" srcOrd="1" destOrd="0" presId="urn:microsoft.com/office/officeart/2005/8/layout/vProcess5"/>
    <dgm:cxn modelId="{994F0835-42EF-4988-8E68-1A7ED3453768}" type="presOf" srcId="{6AC77047-F275-4C89-A23B-A5F2D898447F}" destId="{96392905-2624-4D2A-8B06-58DD2F94847C}" srcOrd="0" destOrd="0" presId="urn:microsoft.com/office/officeart/2005/8/layout/vProcess5"/>
    <dgm:cxn modelId="{9B3D9637-4D9E-48DB-9C3E-E637B4693FEB}" type="presOf" srcId="{307A2E74-A421-4905-85DF-4F8DDA0D9771}" destId="{E7376F58-38ED-4548-BB45-517B4F7F7DF8}" srcOrd="0" destOrd="0" presId="urn:microsoft.com/office/officeart/2005/8/layout/vProcess5"/>
    <dgm:cxn modelId="{954FA537-E2AA-42C5-9DE5-3637CE589F38}" srcId="{0931593F-DBC0-45E3-9B06-DCB5B0C20260}" destId="{072391E6-B68B-46D2-BBC0-D2B32BFF2493}" srcOrd="1" destOrd="0" parTransId="{94449244-641D-4E70-BEF5-B8E07DA4BDD3}" sibTransId="{10584289-3E18-42A3-99A3-5AF6BF423D6D}"/>
    <dgm:cxn modelId="{A8967139-A9E1-4DDB-B73F-18029297FEDB}" type="presOf" srcId="{33B14278-903D-4037-93C0-CC99FB4D6147}" destId="{A0F25574-D09B-4636-A10F-6ED6C86701E9}" srcOrd="0" destOrd="0" presId="urn:microsoft.com/office/officeart/2005/8/layout/vProcess5"/>
    <dgm:cxn modelId="{B9B10949-AF80-4D9E-B827-A607C7146BCA}" type="presOf" srcId="{33B14278-903D-4037-93C0-CC99FB4D6147}" destId="{23C21EC9-81AD-4F14-B5A6-B1590F61A3D0}" srcOrd="1" destOrd="0" presId="urn:microsoft.com/office/officeart/2005/8/layout/vProcess5"/>
    <dgm:cxn modelId="{1A99234C-ED09-460D-AF40-902F02CD0CB0}" type="presOf" srcId="{A9EDBC76-2FA6-4665-B04E-1FE88D88673A}" destId="{9ADDCB60-E49E-462D-8A53-1572E94EEEFD}" srcOrd="0" destOrd="0" presId="urn:microsoft.com/office/officeart/2005/8/layout/vProcess5"/>
    <dgm:cxn modelId="{9EA0E772-24FC-4FB5-938B-6FA7B45FFF0E}" type="presOf" srcId="{072391E6-B68B-46D2-BBC0-D2B32BFF2493}" destId="{77B70689-762A-4B86-A44F-061247DBF04B}" srcOrd="1" destOrd="0" presId="urn:microsoft.com/office/officeart/2005/8/layout/vProcess5"/>
    <dgm:cxn modelId="{D1CFDEAB-6968-414D-9F23-E3C65D868486}" srcId="{0931593F-DBC0-45E3-9B06-DCB5B0C20260}" destId="{33B14278-903D-4037-93C0-CC99FB4D6147}" srcOrd="3" destOrd="0" parTransId="{AAAD2A81-8FB0-4540-BA90-7BBEFB325FA8}" sibTransId="{2D25B41A-321B-414A-97AF-D54F71B53F75}"/>
    <dgm:cxn modelId="{FED797BC-43C7-4033-87D4-7883BC0AB206}" type="presOf" srcId="{DEE6A8D5-179C-47B0-83D3-F2B96484F65C}" destId="{0F2706C1-97B7-4A9E-8875-972F63AD3AA8}" srcOrd="0" destOrd="0" presId="urn:microsoft.com/office/officeart/2005/8/layout/vProcess5"/>
    <dgm:cxn modelId="{8E1539C6-C1F5-46C4-80A1-66FEB7EF09AD}" srcId="{0931593F-DBC0-45E3-9B06-DCB5B0C20260}" destId="{A9EDBC76-2FA6-4665-B04E-1FE88D88673A}" srcOrd="0" destOrd="0" parTransId="{CD44290C-2ECF-4CF6-BCB1-2FD2C0EA49F3}" sibTransId="{6AC77047-F275-4C89-A23B-A5F2D898447F}"/>
    <dgm:cxn modelId="{DC6C70DA-034F-4AC1-AEAD-79C920CEE7A8}" type="presOf" srcId="{10584289-3E18-42A3-99A3-5AF6BF423D6D}" destId="{D6DF8309-D0E4-4B36-9E08-58D2ECEDDCB0}" srcOrd="0" destOrd="0" presId="urn:microsoft.com/office/officeart/2005/8/layout/vProcess5"/>
    <dgm:cxn modelId="{6752E1EF-BF98-407E-84B5-01739E53122A}" type="presOf" srcId="{0931593F-DBC0-45E3-9B06-DCB5B0C20260}" destId="{22903DAC-8C44-479B-9B51-12D96C779083}" srcOrd="0" destOrd="0" presId="urn:microsoft.com/office/officeart/2005/8/layout/vProcess5"/>
    <dgm:cxn modelId="{F6FAF1FE-2777-498F-A252-D0D9751D8651}" srcId="{0931593F-DBC0-45E3-9B06-DCB5B0C20260}" destId="{307A2E74-A421-4905-85DF-4F8DDA0D9771}" srcOrd="2" destOrd="0" parTransId="{7046EEA9-C861-4FA1-9E99-DB54244F7E7C}" sibTransId="{DEE6A8D5-179C-47B0-83D3-F2B96484F65C}"/>
    <dgm:cxn modelId="{85F65C04-4B10-48A4-895F-831607074DE7}" type="presParOf" srcId="{22903DAC-8C44-479B-9B51-12D96C779083}" destId="{1A40B023-FD2E-453B-8798-93D0BF17459A}" srcOrd="0" destOrd="0" presId="urn:microsoft.com/office/officeart/2005/8/layout/vProcess5"/>
    <dgm:cxn modelId="{E4978E83-DDDB-4F66-A224-47A2055AF022}" type="presParOf" srcId="{22903DAC-8C44-479B-9B51-12D96C779083}" destId="{9ADDCB60-E49E-462D-8A53-1572E94EEEFD}" srcOrd="1" destOrd="0" presId="urn:microsoft.com/office/officeart/2005/8/layout/vProcess5"/>
    <dgm:cxn modelId="{ABBF4000-5354-480F-8697-EC9ECC0A7075}" type="presParOf" srcId="{22903DAC-8C44-479B-9B51-12D96C779083}" destId="{7E6FD5E6-1AA2-48D7-8927-AF7EFA39F201}" srcOrd="2" destOrd="0" presId="urn:microsoft.com/office/officeart/2005/8/layout/vProcess5"/>
    <dgm:cxn modelId="{411EB126-C8C1-42B1-8400-1E678ABD20BD}" type="presParOf" srcId="{22903DAC-8C44-479B-9B51-12D96C779083}" destId="{E7376F58-38ED-4548-BB45-517B4F7F7DF8}" srcOrd="3" destOrd="0" presId="urn:microsoft.com/office/officeart/2005/8/layout/vProcess5"/>
    <dgm:cxn modelId="{3CDD1579-12DB-42D5-8B1C-B95E8B92E4BD}" type="presParOf" srcId="{22903DAC-8C44-479B-9B51-12D96C779083}" destId="{A0F25574-D09B-4636-A10F-6ED6C86701E9}" srcOrd="4" destOrd="0" presId="urn:microsoft.com/office/officeart/2005/8/layout/vProcess5"/>
    <dgm:cxn modelId="{78888C09-C514-47BD-92E9-3141B20AB1CC}" type="presParOf" srcId="{22903DAC-8C44-479B-9B51-12D96C779083}" destId="{96392905-2624-4D2A-8B06-58DD2F94847C}" srcOrd="5" destOrd="0" presId="urn:microsoft.com/office/officeart/2005/8/layout/vProcess5"/>
    <dgm:cxn modelId="{55EADA25-6DD4-4786-B7D8-4428A7D87AA3}" type="presParOf" srcId="{22903DAC-8C44-479B-9B51-12D96C779083}" destId="{D6DF8309-D0E4-4B36-9E08-58D2ECEDDCB0}" srcOrd="6" destOrd="0" presId="urn:microsoft.com/office/officeart/2005/8/layout/vProcess5"/>
    <dgm:cxn modelId="{23CD0A16-B462-4DB6-96B7-4248AC139729}" type="presParOf" srcId="{22903DAC-8C44-479B-9B51-12D96C779083}" destId="{0F2706C1-97B7-4A9E-8875-972F63AD3AA8}" srcOrd="7" destOrd="0" presId="urn:microsoft.com/office/officeart/2005/8/layout/vProcess5"/>
    <dgm:cxn modelId="{F417DBBC-1663-4893-B6D0-7ECD83A8F92E}" type="presParOf" srcId="{22903DAC-8C44-479B-9B51-12D96C779083}" destId="{59A31C17-A403-41B5-BCC4-D5366B6159C5}" srcOrd="8" destOrd="0" presId="urn:microsoft.com/office/officeart/2005/8/layout/vProcess5"/>
    <dgm:cxn modelId="{0CF72192-FCE5-4C9A-964B-54238D5CAE27}" type="presParOf" srcId="{22903DAC-8C44-479B-9B51-12D96C779083}" destId="{77B70689-762A-4B86-A44F-061247DBF04B}" srcOrd="9" destOrd="0" presId="urn:microsoft.com/office/officeart/2005/8/layout/vProcess5"/>
    <dgm:cxn modelId="{0AB5BBCE-1B92-4459-AFD6-022B395B88B1}" type="presParOf" srcId="{22903DAC-8C44-479B-9B51-12D96C779083}" destId="{200100B7-3500-451F-A0B5-58F013B6D2F2}" srcOrd="10" destOrd="0" presId="urn:microsoft.com/office/officeart/2005/8/layout/vProcess5"/>
    <dgm:cxn modelId="{80E8BD64-C7E5-46CA-B94D-E24081EBB4FE}" type="presParOf" srcId="{22903DAC-8C44-479B-9B51-12D96C779083}" destId="{23C21EC9-81AD-4F14-B5A6-B1590F61A3D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EF3C1B-D7F3-496D-88EF-D94F8B50A0B8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FDE8BC1-27FE-4457-859C-5510373BD626}">
      <dgm:prSet/>
      <dgm:spPr/>
      <dgm:t>
        <a:bodyPr/>
        <a:lstStyle/>
        <a:p>
          <a:r>
            <a:rPr lang="en-US" b="0" i="0" dirty="0"/>
            <a:t>You need to be generally fit and well</a:t>
          </a:r>
          <a:endParaRPr lang="en-US" dirty="0"/>
        </a:p>
      </dgm:t>
    </dgm:pt>
    <dgm:pt modelId="{E31CE8AA-60E7-4087-BEE1-CCA78D09314C}" type="parTrans" cxnId="{D5AD522C-542D-4354-94D7-97E28F80FF61}">
      <dgm:prSet/>
      <dgm:spPr/>
      <dgm:t>
        <a:bodyPr/>
        <a:lstStyle/>
        <a:p>
          <a:endParaRPr lang="en-US"/>
        </a:p>
      </dgm:t>
    </dgm:pt>
    <dgm:pt modelId="{46BDE2C0-FE7E-4446-8506-A4C20C5B1D11}" type="sibTrans" cxnId="{D5AD522C-542D-4354-94D7-97E28F80FF61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02A6F35A-18C6-4CB7-94FF-36C90128E5C0}">
      <dgm:prSet/>
      <dgm:spPr/>
      <dgm:t>
        <a:bodyPr/>
        <a:lstStyle/>
        <a:p>
          <a:r>
            <a:rPr lang="en-US" b="0" i="0" dirty="0"/>
            <a:t>You need to be aged between 17 and 65</a:t>
          </a:r>
          <a:endParaRPr lang="en-US" dirty="0"/>
        </a:p>
      </dgm:t>
    </dgm:pt>
    <dgm:pt modelId="{2B50D36E-CA9D-4010-80E5-E66C07DE03F4}" type="parTrans" cxnId="{4C93ADE2-AE7B-4BB9-A205-BDE007D13D23}">
      <dgm:prSet/>
      <dgm:spPr/>
      <dgm:t>
        <a:bodyPr/>
        <a:lstStyle/>
        <a:p>
          <a:endParaRPr lang="en-US"/>
        </a:p>
      </dgm:t>
    </dgm:pt>
    <dgm:pt modelId="{CA563D77-8152-4E2A-864C-EFF41AD1A39A}" type="sibTrans" cxnId="{4C93ADE2-AE7B-4BB9-A205-BDE007D13D23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AFC60A3A-3752-4509-96CF-A22470B25A53}">
      <dgm:prSet/>
      <dgm:spPr/>
      <dgm:t>
        <a:bodyPr/>
        <a:lstStyle/>
        <a:p>
          <a:r>
            <a:rPr lang="en-US" b="0" i="0" dirty="0"/>
            <a:t>You need to weigh between </a:t>
          </a:r>
          <a:r>
            <a:rPr lang="en-US" b="0" i="0" dirty="0" err="1"/>
            <a:t>between</a:t>
          </a:r>
          <a:r>
            <a:rPr lang="en-US" b="0" i="0" dirty="0"/>
            <a:t> 7 stone 12 </a:t>
          </a:r>
          <a:r>
            <a:rPr lang="en-US" b="0" i="0" dirty="0" err="1"/>
            <a:t>lbs</a:t>
          </a:r>
          <a:r>
            <a:rPr lang="en-US" b="0" i="0" dirty="0"/>
            <a:t> (50kg) and 25 stone (158kg)</a:t>
          </a:r>
          <a:endParaRPr lang="en-US" dirty="0"/>
        </a:p>
      </dgm:t>
    </dgm:pt>
    <dgm:pt modelId="{2D972BF5-5507-4358-BF9D-37EC676792CC}" type="parTrans" cxnId="{39803946-3FA6-44AC-936E-5A6D36E8C70C}">
      <dgm:prSet/>
      <dgm:spPr/>
      <dgm:t>
        <a:bodyPr/>
        <a:lstStyle/>
        <a:p>
          <a:endParaRPr lang="en-US"/>
        </a:p>
      </dgm:t>
    </dgm:pt>
    <dgm:pt modelId="{47F5C6AF-CFDB-441C-A206-F4629595F238}" type="sibTrans" cxnId="{39803946-3FA6-44AC-936E-5A6D36E8C70C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B8C83536-4A84-4C7C-B155-3EA1EF4E0B7D}" type="pres">
      <dgm:prSet presAssocID="{A4EF3C1B-D7F3-496D-88EF-D94F8B50A0B8}" presName="Name0" presStyleCnt="0">
        <dgm:presLayoutVars>
          <dgm:animLvl val="lvl"/>
          <dgm:resizeHandles val="exact"/>
        </dgm:presLayoutVars>
      </dgm:prSet>
      <dgm:spPr/>
    </dgm:pt>
    <dgm:pt modelId="{24738590-F1FE-4DFF-BE1E-A12F1C474CFC}" type="pres">
      <dgm:prSet presAssocID="{3FDE8BC1-27FE-4457-859C-5510373BD626}" presName="compositeNode" presStyleCnt="0">
        <dgm:presLayoutVars>
          <dgm:bulletEnabled val="1"/>
        </dgm:presLayoutVars>
      </dgm:prSet>
      <dgm:spPr/>
    </dgm:pt>
    <dgm:pt modelId="{40865E42-FCA5-4BAF-BCF6-13ECA68BFC54}" type="pres">
      <dgm:prSet presAssocID="{3FDE8BC1-27FE-4457-859C-5510373BD626}" presName="bgRect" presStyleLbl="alignNode1" presStyleIdx="0" presStyleCnt="3"/>
      <dgm:spPr/>
    </dgm:pt>
    <dgm:pt modelId="{D63B8C0C-3481-4F4B-B551-33996B0EC38E}" type="pres">
      <dgm:prSet presAssocID="{46BDE2C0-FE7E-4446-8506-A4C20C5B1D11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C9D21532-8109-4E01-8B88-5ACE01CD690A}" type="pres">
      <dgm:prSet presAssocID="{3FDE8BC1-27FE-4457-859C-5510373BD626}" presName="nodeRect" presStyleLbl="alignNode1" presStyleIdx="0" presStyleCnt="3">
        <dgm:presLayoutVars>
          <dgm:bulletEnabled val="1"/>
        </dgm:presLayoutVars>
      </dgm:prSet>
      <dgm:spPr/>
    </dgm:pt>
    <dgm:pt modelId="{8D25B2E1-7D0A-4045-866B-DCED1C633DEC}" type="pres">
      <dgm:prSet presAssocID="{46BDE2C0-FE7E-4446-8506-A4C20C5B1D11}" presName="sibTrans" presStyleCnt="0"/>
      <dgm:spPr/>
    </dgm:pt>
    <dgm:pt modelId="{7B1A44EE-E083-47F5-BCCD-6B342293C6DC}" type="pres">
      <dgm:prSet presAssocID="{02A6F35A-18C6-4CB7-94FF-36C90128E5C0}" presName="compositeNode" presStyleCnt="0">
        <dgm:presLayoutVars>
          <dgm:bulletEnabled val="1"/>
        </dgm:presLayoutVars>
      </dgm:prSet>
      <dgm:spPr/>
    </dgm:pt>
    <dgm:pt modelId="{DE1C17D6-21BB-4B7A-B225-0EACB35E06FA}" type="pres">
      <dgm:prSet presAssocID="{02A6F35A-18C6-4CB7-94FF-36C90128E5C0}" presName="bgRect" presStyleLbl="alignNode1" presStyleIdx="1" presStyleCnt="3"/>
      <dgm:spPr/>
    </dgm:pt>
    <dgm:pt modelId="{38BD38C3-CA09-413C-9296-8B572B153D02}" type="pres">
      <dgm:prSet presAssocID="{CA563D77-8152-4E2A-864C-EFF41AD1A39A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CC3EED64-FC5E-4B0C-9288-7D76D6C7E7DB}" type="pres">
      <dgm:prSet presAssocID="{02A6F35A-18C6-4CB7-94FF-36C90128E5C0}" presName="nodeRect" presStyleLbl="alignNode1" presStyleIdx="1" presStyleCnt="3">
        <dgm:presLayoutVars>
          <dgm:bulletEnabled val="1"/>
        </dgm:presLayoutVars>
      </dgm:prSet>
      <dgm:spPr/>
    </dgm:pt>
    <dgm:pt modelId="{41BC8B76-4FD2-46E8-908B-4E60AB55E72E}" type="pres">
      <dgm:prSet presAssocID="{CA563D77-8152-4E2A-864C-EFF41AD1A39A}" presName="sibTrans" presStyleCnt="0"/>
      <dgm:spPr/>
    </dgm:pt>
    <dgm:pt modelId="{C2506032-A6F9-4EF9-BAFA-E2BD035C68FA}" type="pres">
      <dgm:prSet presAssocID="{AFC60A3A-3752-4509-96CF-A22470B25A53}" presName="compositeNode" presStyleCnt="0">
        <dgm:presLayoutVars>
          <dgm:bulletEnabled val="1"/>
        </dgm:presLayoutVars>
      </dgm:prSet>
      <dgm:spPr/>
    </dgm:pt>
    <dgm:pt modelId="{012CF43C-B955-4507-ADDA-584C93379721}" type="pres">
      <dgm:prSet presAssocID="{AFC60A3A-3752-4509-96CF-A22470B25A53}" presName="bgRect" presStyleLbl="alignNode1" presStyleIdx="2" presStyleCnt="3"/>
      <dgm:spPr/>
    </dgm:pt>
    <dgm:pt modelId="{5C169629-9BD7-48E7-85A4-1200AAC5F163}" type="pres">
      <dgm:prSet presAssocID="{47F5C6AF-CFDB-441C-A206-F4629595F238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637A8596-0BE2-43C7-9480-4DCC423631B0}" type="pres">
      <dgm:prSet presAssocID="{AFC60A3A-3752-4509-96CF-A22470B25A53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D6DFDE14-6F9B-4B61-AA99-8746492EA59B}" type="presOf" srcId="{AFC60A3A-3752-4509-96CF-A22470B25A53}" destId="{637A8596-0BE2-43C7-9480-4DCC423631B0}" srcOrd="1" destOrd="0" presId="urn:microsoft.com/office/officeart/2016/7/layout/LinearBlockProcessNumbered"/>
    <dgm:cxn modelId="{289E0E23-957E-4928-B008-95FD95B9B249}" type="presOf" srcId="{3FDE8BC1-27FE-4457-859C-5510373BD626}" destId="{C9D21532-8109-4E01-8B88-5ACE01CD690A}" srcOrd="1" destOrd="0" presId="urn:microsoft.com/office/officeart/2016/7/layout/LinearBlockProcessNumbered"/>
    <dgm:cxn modelId="{D5AD522C-542D-4354-94D7-97E28F80FF61}" srcId="{A4EF3C1B-D7F3-496D-88EF-D94F8B50A0B8}" destId="{3FDE8BC1-27FE-4457-859C-5510373BD626}" srcOrd="0" destOrd="0" parTransId="{E31CE8AA-60E7-4087-BEE1-CCA78D09314C}" sibTransId="{46BDE2C0-FE7E-4446-8506-A4C20C5B1D11}"/>
    <dgm:cxn modelId="{0B89A15F-CFF3-4134-AEF6-6FBCD6166F7B}" type="presOf" srcId="{47F5C6AF-CFDB-441C-A206-F4629595F238}" destId="{5C169629-9BD7-48E7-85A4-1200AAC5F163}" srcOrd="0" destOrd="0" presId="urn:microsoft.com/office/officeart/2016/7/layout/LinearBlockProcessNumbered"/>
    <dgm:cxn modelId="{63BEBA5F-A872-409A-B32D-EA587314B843}" type="presOf" srcId="{A4EF3C1B-D7F3-496D-88EF-D94F8B50A0B8}" destId="{B8C83536-4A84-4C7C-B155-3EA1EF4E0B7D}" srcOrd="0" destOrd="0" presId="urn:microsoft.com/office/officeart/2016/7/layout/LinearBlockProcessNumbered"/>
    <dgm:cxn modelId="{39803946-3FA6-44AC-936E-5A6D36E8C70C}" srcId="{A4EF3C1B-D7F3-496D-88EF-D94F8B50A0B8}" destId="{AFC60A3A-3752-4509-96CF-A22470B25A53}" srcOrd="2" destOrd="0" parTransId="{2D972BF5-5507-4358-BF9D-37EC676792CC}" sibTransId="{47F5C6AF-CFDB-441C-A206-F4629595F238}"/>
    <dgm:cxn modelId="{739E4B46-3150-4B0C-8C54-2109E57AC526}" type="presOf" srcId="{3FDE8BC1-27FE-4457-859C-5510373BD626}" destId="{40865E42-FCA5-4BAF-BCF6-13ECA68BFC54}" srcOrd="0" destOrd="0" presId="urn:microsoft.com/office/officeart/2016/7/layout/LinearBlockProcessNumbered"/>
    <dgm:cxn modelId="{F9A6DD48-545C-4D4A-93CA-99F44A3E9128}" type="presOf" srcId="{AFC60A3A-3752-4509-96CF-A22470B25A53}" destId="{012CF43C-B955-4507-ADDA-584C93379721}" srcOrd="0" destOrd="0" presId="urn:microsoft.com/office/officeart/2016/7/layout/LinearBlockProcessNumbered"/>
    <dgm:cxn modelId="{12F679AF-BD5E-40C6-8895-9D90683EC923}" type="presOf" srcId="{02A6F35A-18C6-4CB7-94FF-36C90128E5C0}" destId="{DE1C17D6-21BB-4B7A-B225-0EACB35E06FA}" srcOrd="0" destOrd="0" presId="urn:microsoft.com/office/officeart/2016/7/layout/LinearBlockProcessNumbered"/>
    <dgm:cxn modelId="{3CEA11C0-7994-4DF4-8551-3ABFE7E1C9EC}" type="presOf" srcId="{02A6F35A-18C6-4CB7-94FF-36C90128E5C0}" destId="{CC3EED64-FC5E-4B0C-9288-7D76D6C7E7DB}" srcOrd="1" destOrd="0" presId="urn:microsoft.com/office/officeart/2016/7/layout/LinearBlockProcessNumbered"/>
    <dgm:cxn modelId="{4B1B0ADA-D62E-4DC6-A027-931A83054BD0}" type="presOf" srcId="{CA563D77-8152-4E2A-864C-EFF41AD1A39A}" destId="{38BD38C3-CA09-413C-9296-8B572B153D02}" srcOrd="0" destOrd="0" presId="urn:microsoft.com/office/officeart/2016/7/layout/LinearBlockProcessNumbered"/>
    <dgm:cxn modelId="{4C93ADE2-AE7B-4BB9-A205-BDE007D13D23}" srcId="{A4EF3C1B-D7F3-496D-88EF-D94F8B50A0B8}" destId="{02A6F35A-18C6-4CB7-94FF-36C90128E5C0}" srcOrd="1" destOrd="0" parTransId="{2B50D36E-CA9D-4010-80E5-E66C07DE03F4}" sibTransId="{CA563D77-8152-4E2A-864C-EFF41AD1A39A}"/>
    <dgm:cxn modelId="{A20B43F4-1A73-4376-960B-5EDE75D143E3}" type="presOf" srcId="{46BDE2C0-FE7E-4446-8506-A4C20C5B1D11}" destId="{D63B8C0C-3481-4F4B-B551-33996B0EC38E}" srcOrd="0" destOrd="0" presId="urn:microsoft.com/office/officeart/2016/7/layout/LinearBlockProcessNumbered"/>
    <dgm:cxn modelId="{EB00C949-C6A0-45B8-B3DD-D048817B5B75}" type="presParOf" srcId="{B8C83536-4A84-4C7C-B155-3EA1EF4E0B7D}" destId="{24738590-F1FE-4DFF-BE1E-A12F1C474CFC}" srcOrd="0" destOrd="0" presId="urn:microsoft.com/office/officeart/2016/7/layout/LinearBlockProcessNumbered"/>
    <dgm:cxn modelId="{6945CBC3-8E6A-4A99-B3E9-F64AEC9F7FB7}" type="presParOf" srcId="{24738590-F1FE-4DFF-BE1E-A12F1C474CFC}" destId="{40865E42-FCA5-4BAF-BCF6-13ECA68BFC54}" srcOrd="0" destOrd="0" presId="urn:microsoft.com/office/officeart/2016/7/layout/LinearBlockProcessNumbered"/>
    <dgm:cxn modelId="{A9C10403-5CF1-42A1-AD2E-BC66CA288C2E}" type="presParOf" srcId="{24738590-F1FE-4DFF-BE1E-A12F1C474CFC}" destId="{D63B8C0C-3481-4F4B-B551-33996B0EC38E}" srcOrd="1" destOrd="0" presId="urn:microsoft.com/office/officeart/2016/7/layout/LinearBlockProcessNumbered"/>
    <dgm:cxn modelId="{5692F07C-8318-4692-9C52-422A8612399F}" type="presParOf" srcId="{24738590-F1FE-4DFF-BE1E-A12F1C474CFC}" destId="{C9D21532-8109-4E01-8B88-5ACE01CD690A}" srcOrd="2" destOrd="0" presId="urn:microsoft.com/office/officeart/2016/7/layout/LinearBlockProcessNumbered"/>
    <dgm:cxn modelId="{46FDEEBB-9B94-4FF3-BB73-DADC34420A7F}" type="presParOf" srcId="{B8C83536-4A84-4C7C-B155-3EA1EF4E0B7D}" destId="{8D25B2E1-7D0A-4045-866B-DCED1C633DEC}" srcOrd="1" destOrd="0" presId="urn:microsoft.com/office/officeart/2016/7/layout/LinearBlockProcessNumbered"/>
    <dgm:cxn modelId="{3CD5DDDE-4690-4D29-8BC3-20B87FDBF311}" type="presParOf" srcId="{B8C83536-4A84-4C7C-B155-3EA1EF4E0B7D}" destId="{7B1A44EE-E083-47F5-BCCD-6B342293C6DC}" srcOrd="2" destOrd="0" presId="urn:microsoft.com/office/officeart/2016/7/layout/LinearBlockProcessNumbered"/>
    <dgm:cxn modelId="{BFF1CB8F-C6F9-4AFA-A920-F0B8501324F1}" type="presParOf" srcId="{7B1A44EE-E083-47F5-BCCD-6B342293C6DC}" destId="{DE1C17D6-21BB-4B7A-B225-0EACB35E06FA}" srcOrd="0" destOrd="0" presId="urn:microsoft.com/office/officeart/2016/7/layout/LinearBlockProcessNumbered"/>
    <dgm:cxn modelId="{B5CBF4A0-3DCA-4251-A8E5-C132CD8E4926}" type="presParOf" srcId="{7B1A44EE-E083-47F5-BCCD-6B342293C6DC}" destId="{38BD38C3-CA09-413C-9296-8B572B153D02}" srcOrd="1" destOrd="0" presId="urn:microsoft.com/office/officeart/2016/7/layout/LinearBlockProcessNumbered"/>
    <dgm:cxn modelId="{EA16F357-450C-41B3-B432-4ED1978C0FC1}" type="presParOf" srcId="{7B1A44EE-E083-47F5-BCCD-6B342293C6DC}" destId="{CC3EED64-FC5E-4B0C-9288-7D76D6C7E7DB}" srcOrd="2" destOrd="0" presId="urn:microsoft.com/office/officeart/2016/7/layout/LinearBlockProcessNumbered"/>
    <dgm:cxn modelId="{9825AA94-9268-4917-A2FB-C39B4CD9EB74}" type="presParOf" srcId="{B8C83536-4A84-4C7C-B155-3EA1EF4E0B7D}" destId="{41BC8B76-4FD2-46E8-908B-4E60AB55E72E}" srcOrd="3" destOrd="0" presId="urn:microsoft.com/office/officeart/2016/7/layout/LinearBlockProcessNumbered"/>
    <dgm:cxn modelId="{119AC34C-AAA2-4E02-B3F9-45D2AFA30B54}" type="presParOf" srcId="{B8C83536-4A84-4C7C-B155-3EA1EF4E0B7D}" destId="{C2506032-A6F9-4EF9-BAFA-E2BD035C68FA}" srcOrd="4" destOrd="0" presId="urn:microsoft.com/office/officeart/2016/7/layout/LinearBlockProcessNumbered"/>
    <dgm:cxn modelId="{B150C460-843C-4862-8415-C08227EFAE20}" type="presParOf" srcId="{C2506032-A6F9-4EF9-BAFA-E2BD035C68FA}" destId="{012CF43C-B955-4507-ADDA-584C93379721}" srcOrd="0" destOrd="0" presId="urn:microsoft.com/office/officeart/2016/7/layout/LinearBlockProcessNumbered"/>
    <dgm:cxn modelId="{AFFAD0AF-3151-4D6F-B02E-50D995999534}" type="presParOf" srcId="{C2506032-A6F9-4EF9-BAFA-E2BD035C68FA}" destId="{5C169629-9BD7-48E7-85A4-1200AAC5F163}" srcOrd="1" destOrd="0" presId="urn:microsoft.com/office/officeart/2016/7/layout/LinearBlockProcessNumbered"/>
    <dgm:cxn modelId="{0656E66B-89C6-40EF-9572-EFB55782E628}" type="presParOf" srcId="{C2506032-A6F9-4EF9-BAFA-E2BD035C68FA}" destId="{637A8596-0BE2-43C7-9480-4DCC423631B0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DDCB60-E49E-462D-8A53-1572E94EEEFD}">
      <dsp:nvSpPr>
        <dsp:cNvPr id="0" name=""/>
        <dsp:cNvSpPr/>
      </dsp:nvSpPr>
      <dsp:spPr>
        <a:xfrm>
          <a:off x="0" y="0"/>
          <a:ext cx="8742263" cy="81166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Current blood stock levels for the NHS are critically low</a:t>
          </a:r>
          <a:endParaRPr lang="en-US" sz="2100" kern="1200" dirty="0"/>
        </a:p>
      </dsp:txBody>
      <dsp:txXfrm>
        <a:off x="23773" y="23773"/>
        <a:ext cx="7797822" cy="764123"/>
      </dsp:txXfrm>
    </dsp:sp>
    <dsp:sp modelId="{7E6FD5E6-1AA2-48D7-8927-AF7EFA39F201}">
      <dsp:nvSpPr>
        <dsp:cNvPr id="0" name=""/>
        <dsp:cNvSpPr/>
      </dsp:nvSpPr>
      <dsp:spPr>
        <a:xfrm>
          <a:off x="732164" y="959245"/>
          <a:ext cx="8742263" cy="811669"/>
        </a:xfrm>
        <a:prstGeom prst="roundRect">
          <a:avLst>
            <a:gd name="adj" fmla="val 10000"/>
          </a:avLst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It takes 3 blood donations every minute to handle emergencies, childbirth and critical treatments such as cancer treatments</a:t>
          </a:r>
          <a:endParaRPr lang="en-US" sz="2100" kern="1200" dirty="0"/>
        </a:p>
      </dsp:txBody>
      <dsp:txXfrm>
        <a:off x="755937" y="983018"/>
        <a:ext cx="7434967" cy="764123"/>
      </dsp:txXfrm>
    </dsp:sp>
    <dsp:sp modelId="{E7376F58-38ED-4548-BB45-517B4F7F7DF8}">
      <dsp:nvSpPr>
        <dsp:cNvPr id="0" name=""/>
        <dsp:cNvSpPr/>
      </dsp:nvSpPr>
      <dsp:spPr>
        <a:xfrm>
          <a:off x="1453401" y="1918490"/>
          <a:ext cx="8742263" cy="811669"/>
        </a:xfrm>
        <a:prstGeom prst="roundRect">
          <a:avLst>
            <a:gd name="adj" fmla="val 10000"/>
          </a:avLst>
        </a:prstGeom>
        <a:solidFill>
          <a:schemeClr val="accent2">
            <a:hueOff val="4295743"/>
            <a:satOff val="-12329"/>
            <a:lumOff val="-197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Each donation helps 3 adults, or 6 children</a:t>
          </a:r>
        </a:p>
      </dsp:txBody>
      <dsp:txXfrm>
        <a:off x="1477174" y="1942263"/>
        <a:ext cx="7445895" cy="764123"/>
      </dsp:txXfrm>
    </dsp:sp>
    <dsp:sp modelId="{A0F25574-D09B-4636-A10F-6ED6C86701E9}">
      <dsp:nvSpPr>
        <dsp:cNvPr id="0" name=""/>
        <dsp:cNvSpPr/>
      </dsp:nvSpPr>
      <dsp:spPr>
        <a:xfrm>
          <a:off x="2185565" y="2877735"/>
          <a:ext cx="8742263" cy="811669"/>
        </a:xfrm>
        <a:prstGeom prst="roundRect">
          <a:avLst>
            <a:gd name="adj" fmla="val 10000"/>
          </a:avLst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400 new donors are needed each day just to meet the current demand for blood </a:t>
          </a:r>
          <a:endParaRPr lang="en-US" sz="2100" kern="1200" dirty="0"/>
        </a:p>
      </dsp:txBody>
      <dsp:txXfrm>
        <a:off x="2209338" y="2901508"/>
        <a:ext cx="7434967" cy="764123"/>
      </dsp:txXfrm>
    </dsp:sp>
    <dsp:sp modelId="{96392905-2624-4D2A-8B06-58DD2F94847C}">
      <dsp:nvSpPr>
        <dsp:cNvPr id="0" name=""/>
        <dsp:cNvSpPr/>
      </dsp:nvSpPr>
      <dsp:spPr>
        <a:xfrm>
          <a:off x="8214678" y="621664"/>
          <a:ext cx="527584" cy="52758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8333384" y="621664"/>
        <a:ext cx="290172" cy="397007"/>
      </dsp:txXfrm>
    </dsp:sp>
    <dsp:sp modelId="{D6DF8309-D0E4-4B36-9E08-58D2ECEDDCB0}">
      <dsp:nvSpPr>
        <dsp:cNvPr id="0" name=""/>
        <dsp:cNvSpPr/>
      </dsp:nvSpPr>
      <dsp:spPr>
        <a:xfrm>
          <a:off x="8946842" y="1580910"/>
          <a:ext cx="527584" cy="52758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3367359"/>
            <a:satOff val="-31116"/>
            <a:lumOff val="-3508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3367359"/>
              <a:satOff val="-31116"/>
              <a:lumOff val="-35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9065548" y="1580910"/>
        <a:ext cx="290172" cy="397007"/>
      </dsp:txXfrm>
    </dsp:sp>
    <dsp:sp modelId="{0F2706C1-97B7-4A9E-8875-972F63AD3AA8}">
      <dsp:nvSpPr>
        <dsp:cNvPr id="0" name=""/>
        <dsp:cNvSpPr/>
      </dsp:nvSpPr>
      <dsp:spPr>
        <a:xfrm>
          <a:off x="9668079" y="2540155"/>
          <a:ext cx="527584" cy="52758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6734718"/>
            <a:satOff val="-62232"/>
            <a:lumOff val="-7015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6734718"/>
              <a:satOff val="-62232"/>
              <a:lumOff val="-70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>
        <a:off x="9786785" y="2540155"/>
        <a:ext cx="290172" cy="3970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865E42-FCA5-4BAF-BCF6-13ECA68BFC54}">
      <dsp:nvSpPr>
        <dsp:cNvPr id="0" name=""/>
        <dsp:cNvSpPr/>
      </dsp:nvSpPr>
      <dsp:spPr>
        <a:xfrm>
          <a:off x="853" y="21822"/>
          <a:ext cx="3457633" cy="414916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537" tIns="0" rIns="341537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 dirty="0"/>
            <a:t>You need to be generally fit and well</a:t>
          </a:r>
          <a:endParaRPr lang="en-US" sz="2600" kern="1200" dirty="0"/>
        </a:p>
      </dsp:txBody>
      <dsp:txXfrm>
        <a:off x="853" y="1681486"/>
        <a:ext cx="3457633" cy="2489496"/>
      </dsp:txXfrm>
    </dsp:sp>
    <dsp:sp modelId="{D63B8C0C-3481-4F4B-B551-33996B0EC38E}">
      <dsp:nvSpPr>
        <dsp:cNvPr id="0" name=""/>
        <dsp:cNvSpPr/>
      </dsp:nvSpPr>
      <dsp:spPr>
        <a:xfrm>
          <a:off x="853" y="21822"/>
          <a:ext cx="3457633" cy="1659664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537" tIns="165100" rIns="341537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</a:p>
      </dsp:txBody>
      <dsp:txXfrm>
        <a:off x="853" y="21822"/>
        <a:ext cx="3457633" cy="1659664"/>
      </dsp:txXfrm>
    </dsp:sp>
    <dsp:sp modelId="{DE1C17D6-21BB-4B7A-B225-0EACB35E06FA}">
      <dsp:nvSpPr>
        <dsp:cNvPr id="0" name=""/>
        <dsp:cNvSpPr/>
      </dsp:nvSpPr>
      <dsp:spPr>
        <a:xfrm>
          <a:off x="3735097" y="21822"/>
          <a:ext cx="3457633" cy="4149160"/>
        </a:xfrm>
        <a:prstGeom prst="rect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accent2">
              <a:hueOff val="3221807"/>
              <a:satOff val="-9246"/>
              <a:lumOff val="-148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537" tIns="0" rIns="341537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 dirty="0"/>
            <a:t>You need to be aged between 17 and 65</a:t>
          </a:r>
          <a:endParaRPr lang="en-US" sz="2600" kern="1200" dirty="0"/>
        </a:p>
      </dsp:txBody>
      <dsp:txXfrm>
        <a:off x="3735097" y="1681486"/>
        <a:ext cx="3457633" cy="2489496"/>
      </dsp:txXfrm>
    </dsp:sp>
    <dsp:sp modelId="{38BD38C3-CA09-413C-9296-8B572B153D02}">
      <dsp:nvSpPr>
        <dsp:cNvPr id="0" name=""/>
        <dsp:cNvSpPr/>
      </dsp:nvSpPr>
      <dsp:spPr>
        <a:xfrm>
          <a:off x="3735097" y="21822"/>
          <a:ext cx="3457633" cy="1659664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537" tIns="165100" rIns="341537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</a:p>
      </dsp:txBody>
      <dsp:txXfrm>
        <a:off x="3735097" y="21822"/>
        <a:ext cx="3457633" cy="1659664"/>
      </dsp:txXfrm>
    </dsp:sp>
    <dsp:sp modelId="{012CF43C-B955-4507-ADDA-584C93379721}">
      <dsp:nvSpPr>
        <dsp:cNvPr id="0" name=""/>
        <dsp:cNvSpPr/>
      </dsp:nvSpPr>
      <dsp:spPr>
        <a:xfrm>
          <a:off x="7469341" y="21822"/>
          <a:ext cx="3457633" cy="4149160"/>
        </a:xfrm>
        <a:prstGeom prst="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537" tIns="0" rIns="341537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 dirty="0"/>
            <a:t>You need to weigh between </a:t>
          </a:r>
          <a:r>
            <a:rPr lang="en-US" sz="2600" b="0" i="0" kern="1200" dirty="0" err="1"/>
            <a:t>between</a:t>
          </a:r>
          <a:r>
            <a:rPr lang="en-US" sz="2600" b="0" i="0" kern="1200" dirty="0"/>
            <a:t> 7 stone 12 </a:t>
          </a:r>
          <a:r>
            <a:rPr lang="en-US" sz="2600" b="0" i="0" kern="1200" dirty="0" err="1"/>
            <a:t>lbs</a:t>
          </a:r>
          <a:r>
            <a:rPr lang="en-US" sz="2600" b="0" i="0" kern="1200" dirty="0"/>
            <a:t> (50kg) and 25 stone (158kg)</a:t>
          </a:r>
          <a:endParaRPr lang="en-US" sz="2600" kern="1200" dirty="0"/>
        </a:p>
      </dsp:txBody>
      <dsp:txXfrm>
        <a:off x="7469341" y="1681486"/>
        <a:ext cx="3457633" cy="2489496"/>
      </dsp:txXfrm>
    </dsp:sp>
    <dsp:sp modelId="{5C169629-9BD7-48E7-85A4-1200AAC5F163}">
      <dsp:nvSpPr>
        <dsp:cNvPr id="0" name=""/>
        <dsp:cNvSpPr/>
      </dsp:nvSpPr>
      <dsp:spPr>
        <a:xfrm>
          <a:off x="7469341" y="21822"/>
          <a:ext cx="3457633" cy="1659664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537" tIns="165100" rIns="341537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03</a:t>
          </a:r>
        </a:p>
      </dsp:txBody>
      <dsp:txXfrm>
        <a:off x="7469341" y="21822"/>
        <a:ext cx="3457633" cy="16596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1453A-AFCC-F06A-EBF6-1D90CB70D4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2232EC-E78D-3E96-12DF-4BBA82DCB5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F7BB3-5DDA-BC16-B943-6DB1DA64C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324A-126A-415A-B2B1-942570DEE105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50370-B98E-1B66-E8A0-799E3F582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EF98BD-6740-D777-FF81-561236F5B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7D64-EC2F-4683-8603-2DD884D19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076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32552-A22D-4107-38CA-0BC3C9C18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50F9A0-B396-1293-9BE8-54EC7B604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67C40-D0C7-6006-6F64-7091F22E1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324A-126A-415A-B2B1-942570DEE105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86F53-C223-9AC5-F2A9-B801DAB1B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15E888-2410-E92D-C24B-465A9E574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7D64-EC2F-4683-8603-2DD884D19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454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CC45B9-244F-F23F-BD92-AA01E65F1F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E41F47-57F5-2C08-8122-4CF667184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29B7EC-493D-C5BE-F0AF-5C82D28B4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324A-126A-415A-B2B1-942570DEE105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CA74F-565B-739B-C573-E2BAA9BF9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A3422-EE2F-56DF-8CAC-A29CDE583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7D64-EC2F-4683-8603-2DD884D19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76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DA3A0-9A78-EC64-C11C-B39F434FE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5698F-713A-7E54-A405-F80DA1F08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A2AAD-CDCB-734C-A0ED-85AE21D36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324A-126A-415A-B2B1-942570DEE105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E6E74-D24F-CCB4-F4BC-726A1DE6E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97EEE-9CA0-6A4D-9EC7-9032E010B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7D64-EC2F-4683-8603-2DD884D19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653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F4943-4F02-77D7-6E9C-653FB4834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BD868-34F3-1D52-CF66-75C27A2E3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1A95F-7F51-FBA1-21AA-961940510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324A-126A-415A-B2B1-942570DEE105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9F0E2E-813E-E2AD-5463-E8640BEE6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3958E-A34E-147E-7B2E-0331F95B8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7D64-EC2F-4683-8603-2DD884D19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5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4DBCD-1AD0-395E-173D-1D282681D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778FB-0600-3BF1-0F39-0A356F6082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1FF24F-070E-70D9-E38E-2D2E3476D7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1177C-56DA-B930-0984-F1AACEB0F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324A-126A-415A-B2B1-942570DEE105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8E3304-1993-51F0-03BC-9DCA16DEF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3D343C-E2E3-1E61-5366-C9F9915C6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7D64-EC2F-4683-8603-2DD884D19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945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ACE11-7520-A01A-C71B-C42AB3BB0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CB60B-4E03-882B-2B68-469BA5BF8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E314F4-FAB5-7B71-F604-BE4965C576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C033F8-2E97-B559-408C-6A03A0AA25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C92E54-BD73-5216-F1FC-433B326E13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F62D1F-618A-3657-AA35-254AA6F20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324A-126A-415A-B2B1-942570DEE105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0A9DDD-0C88-87AD-5391-0D449CBDF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A3E6C4-B5FF-524D-359D-F0378EF9B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7D64-EC2F-4683-8603-2DD884D19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926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2EC29-3853-888E-9BE6-837F01402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CAC94A-F6CF-2F8A-E692-44B553BEB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324A-126A-415A-B2B1-942570DEE105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09E01-44A2-472D-B5A8-2412C6AAA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5AFBD1-ACE1-F6CF-BC77-765568952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7D64-EC2F-4683-8603-2DD884D19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460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FB47E9-7219-E125-9167-E2CED5EF2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324A-126A-415A-B2B1-942570DEE105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80B537-C51E-09F8-EC3A-9C30A43EA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EC81FD-D170-6A86-ADE0-9589DE348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7D64-EC2F-4683-8603-2DD884D19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131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89A14-4256-5DAA-9F1A-6AEC56F96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CA57C-7CCE-5D94-8DC1-A1D0A5203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42BF2-41E7-26A1-8DED-D4368FCD9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50631A-C5F8-5219-9262-8B78146B0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324A-126A-415A-B2B1-942570DEE105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62F788-0571-6FAA-C3EE-922EDAEAC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44F73-B812-3EAE-3E3F-BA11D3653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7D64-EC2F-4683-8603-2DD884D19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477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43EFC-7C6E-4F26-DAA6-775EA5BD8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4DE6F9-DB1D-5A3F-8C5E-8E88295F08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C13242-8462-B9AE-E600-1001592151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8331D0-409E-C40B-9155-6663AF0B9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324A-126A-415A-B2B1-942570DEE105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24E46C-E798-060A-8317-0FC7BB08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72EF25-3780-3F08-E99B-660CDEE9B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7D64-EC2F-4683-8603-2DD884D19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739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260B94-C580-6A3A-8CA5-72291CF6B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F2024E-F451-502B-8754-372A2AD88D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D43D4-99AB-3DE2-EE04-5A4192D112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D2324A-126A-415A-B2B1-942570DEE105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47E81-FC44-87B2-284B-0C19B22A0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08A11-85EA-B487-CDDC-53080F4694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9E7D64-EC2F-4683-8603-2DD884D19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553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vimeo.com/1058300660/849ccf16ba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youtu.be/FXmkVg8a2M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7" name="Rectangle 66">
            <a:extLst>
              <a:ext uri="{FF2B5EF4-FFF2-40B4-BE49-F238E27FC236}">
                <a16:creationId xmlns:a16="http://schemas.microsoft.com/office/drawing/2014/main" id="{93245F62-CCC4-49E4-B95B-EA6C1E790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306D5F-795B-D4EC-FAB1-14789E6DC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2" y="2790662"/>
            <a:ext cx="11183004" cy="1795272"/>
          </a:xfrm>
        </p:spPr>
        <p:txBody>
          <a:bodyPr anchor="b">
            <a:normAutofit/>
          </a:bodyPr>
          <a:lstStyle/>
          <a:p>
            <a:r>
              <a:rPr lang="en-GB" sz="5000" b="1" dirty="0"/>
              <a:t>What’s stopping you?</a:t>
            </a:r>
            <a:br>
              <a:rPr lang="en-GB" sz="3600" dirty="0"/>
            </a:br>
            <a:br>
              <a:rPr lang="en-GB" sz="2900" dirty="0"/>
            </a:br>
            <a:r>
              <a:rPr lang="en-GB" sz="4000" u="sng" dirty="0">
                <a:hlinkClick r:id="rId2"/>
              </a:rPr>
              <a:t>Book to donate blood today - Mike and Mabel's story</a:t>
            </a:r>
            <a:endParaRPr lang="en-GB" sz="4000" dirty="0"/>
          </a:p>
        </p:txBody>
      </p:sp>
      <p:sp>
        <p:nvSpPr>
          <p:cNvPr id="69" name="sketch line">
            <a:extLst>
              <a:ext uri="{FF2B5EF4-FFF2-40B4-BE49-F238E27FC236}">
                <a16:creationId xmlns:a16="http://schemas.microsoft.com/office/drawing/2014/main" id="{E6C0DD6B-6AA3-448F-9B99-8386295BC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5509052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1DDD3AF-7D51-7B37-2D77-1682F48E10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14750" y="1095028"/>
            <a:ext cx="4762500" cy="136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999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B712E947-0734-45F9-9C4F-41114EC3A3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285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2B3290A-D3BF-4B87-B55B-FD9A98B497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9030" cy="1576446"/>
            <a:chOff x="0" y="0"/>
            <a:chExt cx="12192002" cy="1576446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33A715A-0686-440A-8F40-441B42A660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 flipH="1">
              <a:off x="2" y="0"/>
              <a:ext cx="12191998" cy="1575955"/>
            </a:xfrm>
            <a:prstGeom prst="rect">
              <a:avLst/>
            </a:prstGeom>
            <a:gradFill>
              <a:gsLst>
                <a:gs pos="0">
                  <a:srgbClr val="000000">
                    <a:alpha val="96000"/>
                  </a:srgbClr>
                </a:gs>
                <a:gs pos="100000">
                  <a:schemeClr val="accent1">
                    <a:lumMod val="75000"/>
                  </a:schemeClr>
                </a:gs>
              </a:gsLst>
              <a:lin ang="8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4761657F-19F2-425B-B7E9-0118CD13C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07778" y="-5307778"/>
              <a:ext cx="1576446" cy="12192002"/>
            </a:xfrm>
            <a:prstGeom prst="rect">
              <a:avLst/>
            </a:prstGeom>
            <a:gradFill>
              <a:gsLst>
                <a:gs pos="45000">
                  <a:schemeClr val="accent1">
                    <a:alpha val="0"/>
                  </a:schemeClr>
                </a:gs>
                <a:gs pos="99000">
                  <a:srgbClr val="000000">
                    <a:alpha val="74000"/>
                  </a:srgbClr>
                </a:gs>
              </a:gsLst>
              <a:lin ang="11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27B6634-79D3-4EDD-A77A-1065D6F3A4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825434" y="0"/>
              <a:ext cx="4303422" cy="1575461"/>
            </a:xfrm>
            <a:prstGeom prst="rect">
              <a:avLst/>
            </a:prstGeom>
            <a:gradFill>
              <a:gsLst>
                <a:gs pos="0">
                  <a:schemeClr val="accent1">
                    <a:alpha val="17000"/>
                  </a:schemeClr>
                </a:gs>
                <a:gs pos="74000">
                  <a:schemeClr val="accent1">
                    <a:lumMod val="50000"/>
                    <a:alpha val="0"/>
                  </a:schemeClr>
                </a:gs>
              </a:gsLst>
              <a:lin ang="14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049374B-77BA-F4DD-B0E6-AABDC94D4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6995" y="319314"/>
            <a:ext cx="9051980" cy="1030515"/>
          </a:xfrm>
        </p:spPr>
        <p:txBody>
          <a:bodyPr anchor="ctr"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Follow @pintformike on Instagram	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A2DA99F-44D6-6143-2E04-D57705CA202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66922" y="2304192"/>
            <a:ext cx="3147149" cy="32943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FF13C5D-E781-B525-E593-A5B0E670D31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45" y="0"/>
            <a:ext cx="1516076" cy="149894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263AE-FB3B-844D-B475-5D065B584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059321"/>
            <a:ext cx="6942526" cy="43962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200" dirty="0"/>
              <a:t>Follow ‘</a:t>
            </a:r>
            <a:r>
              <a:rPr lang="en-GB" sz="3200" b="1" dirty="0"/>
              <a:t>Pint for Mike’ </a:t>
            </a:r>
            <a:r>
              <a:rPr lang="en-GB" sz="3200" dirty="0"/>
              <a:t>on </a:t>
            </a:r>
            <a:r>
              <a:rPr lang="en-GB" sz="3200" dirty="0" err="1"/>
              <a:t>instagram</a:t>
            </a:r>
            <a:r>
              <a:rPr lang="en-GB" sz="3200" dirty="0"/>
              <a:t> help raise awareness of blood donation.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/>
              <a:t>Feel free to message when you book to donate and/or when you donate so we can add you to the total number that have donated a pint for Mike.  We want to hear from you!</a:t>
            </a:r>
          </a:p>
        </p:txBody>
      </p:sp>
    </p:spTree>
    <p:extLst>
      <p:ext uri="{BB962C8B-B14F-4D97-AF65-F5344CB8AC3E}">
        <p14:creationId xmlns:p14="http://schemas.microsoft.com/office/powerpoint/2010/main" val="2550841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D0D6D3E-D7F9-4591-9CA9-DDF4DB1F7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C306F4-780A-0C4D-FA68-F0B4C41012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2639" y="1012536"/>
            <a:ext cx="4613300" cy="3163224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GB" sz="4800" dirty="0"/>
              <a:t>Book to donate blood…</a:t>
            </a:r>
            <a:br>
              <a:rPr lang="en-GB" sz="4800" dirty="0"/>
            </a:br>
            <a:br>
              <a:rPr lang="en-GB" sz="4800" dirty="0"/>
            </a:br>
            <a:r>
              <a:rPr lang="en-GB" sz="4800" dirty="0"/>
              <a:t>Save 3 lives with less than one hour of your time…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FA5E7D-D077-FDE3-6D0A-99DBA8D452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2638" y="4389120"/>
            <a:ext cx="3894162" cy="1642846"/>
          </a:xfrm>
        </p:spPr>
        <p:txBody>
          <a:bodyPr anchor="b">
            <a:normAutofit fontScale="70000" lnSpcReduction="20000"/>
          </a:bodyPr>
          <a:lstStyle/>
          <a:p>
            <a:pPr algn="l"/>
            <a:endParaRPr lang="en-GB"/>
          </a:p>
          <a:p>
            <a:pPr algn="l"/>
            <a:r>
              <a:rPr lang="en-GB" sz="6300" b="1"/>
              <a:t>What’s stopping </a:t>
            </a:r>
            <a:r>
              <a:rPr lang="en-GB" sz="6300" b="1">
                <a:solidFill>
                  <a:srgbClr val="FF0000"/>
                </a:solidFill>
              </a:rPr>
              <a:t>you</a:t>
            </a:r>
            <a:r>
              <a:rPr lang="en-GB" sz="6300" b="1"/>
              <a:t>?</a:t>
            </a:r>
            <a:endParaRPr lang="en-GB" sz="6300" b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6" y="-3"/>
            <a:ext cx="4068664" cy="6858000"/>
          </a:xfrm>
          <a:prstGeom prst="rect">
            <a:avLst/>
          </a:prstGeom>
          <a:gradFill>
            <a:gsLst>
              <a:gs pos="26000">
                <a:srgbClr val="000000"/>
              </a:gs>
              <a:gs pos="100000">
                <a:schemeClr val="accent1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6" y="-3"/>
            <a:ext cx="3611463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6000"/>
                </a:schemeClr>
              </a:gs>
              <a:gs pos="100000">
                <a:srgbClr val="000000">
                  <a:alpha val="52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230721" y="-107390"/>
            <a:ext cx="3853890" cy="4068665"/>
          </a:xfrm>
          <a:prstGeom prst="rect">
            <a:avLst/>
          </a:prstGeom>
          <a:gradFill>
            <a:gsLst>
              <a:gs pos="0">
                <a:srgbClr val="000000">
                  <a:alpha val="34000"/>
                </a:srgbClr>
              </a:gs>
              <a:gs pos="96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D6EFCC-602A-B042-7608-C3EA9AC077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 b="-1"/>
          <a:stretch/>
        </p:blipFill>
        <p:spPr>
          <a:xfrm>
            <a:off x="6096000" y="1012536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569ECA7-7AD2-17C5-9B84-A467C88CC5D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41565" y="225280"/>
            <a:ext cx="1552586" cy="561979"/>
          </a:xfrm>
          <a:prstGeom prst="rect">
            <a:avLst/>
          </a:prstGeom>
        </p:spPr>
      </p:pic>
      <p:pic>
        <p:nvPicPr>
          <p:cNvPr id="7" name="Picture 6" descr="A qr code with black squares&#10;&#10;AI-generated content may be incorrect.">
            <a:extLst>
              <a:ext uri="{FF2B5EF4-FFF2-40B4-BE49-F238E27FC236}">
                <a16:creationId xmlns:a16="http://schemas.microsoft.com/office/drawing/2014/main" id="{928E2ED7-3CBB-9E36-2B87-9532780E670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44886" y="0"/>
            <a:ext cx="6847113" cy="684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065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qr code with black squares&#10;&#10;AI-generated content may be incorrect.">
            <a:extLst>
              <a:ext uri="{FF2B5EF4-FFF2-40B4-BE49-F238E27FC236}">
                <a16:creationId xmlns:a16="http://schemas.microsoft.com/office/drawing/2014/main" id="{3B88CE71-5755-ED44-327A-D45210D7E83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3467" y="783167"/>
            <a:ext cx="5291666" cy="5291666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F4AFC281-5D13-54C2-EF6A-1A9F7D9F9EC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256865" y="2377281"/>
            <a:ext cx="5291667" cy="2103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2927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A6A65E-1575-EF48-2063-4F51394DB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GB" sz="5400" b="1" dirty="0">
                <a:solidFill>
                  <a:srgbClr val="FFFFFF"/>
                </a:solidFill>
              </a:rPr>
              <a:t>Why donate blood?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6A0C1288-750E-C539-14AB-39B55F5F72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734955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1275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A32781-EA68-58C4-1D0D-6B7166C57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726" y="556590"/>
            <a:ext cx="5323715" cy="1299105"/>
          </a:xfr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Who might need a blood transfusion?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39743896-2B18-F3B4-03E8-F11CB9D59DBD}"/>
              </a:ext>
            </a:extLst>
          </p:cNvPr>
          <p:cNvSpPr txBox="1">
            <a:spLocks/>
          </p:cNvSpPr>
          <p:nvPr/>
        </p:nvSpPr>
        <p:spPr>
          <a:xfrm>
            <a:off x="457200" y="2013218"/>
            <a:ext cx="7011681" cy="4687260"/>
          </a:xfrm>
          <a:prstGeom prst="roundRect">
            <a:avLst>
              <a:gd name="adj" fmla="val 28750"/>
            </a:avLst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/>
            <a:endParaRPr lang="en-US" sz="3200" dirty="0"/>
          </a:p>
          <a:p>
            <a:pPr marL="342900" lvl="3"/>
            <a:r>
              <a:rPr lang="en-US" sz="3200" dirty="0"/>
              <a:t>Anyone!  You could need a transfusion one day</a:t>
            </a:r>
          </a:p>
          <a:p>
            <a:pPr marL="342900" lvl="3"/>
            <a:r>
              <a:rPr lang="en-US" sz="3200" dirty="0"/>
              <a:t>Someone experiencing blood loss (for example, from an accident, surgery or childbirth)</a:t>
            </a:r>
          </a:p>
          <a:p>
            <a:pPr marL="342900" lvl="3"/>
            <a:r>
              <a:rPr lang="en-US" sz="3200" dirty="0"/>
              <a:t>Someone with cancer may receive platelets  that come from blood</a:t>
            </a:r>
          </a:p>
          <a:p>
            <a:pPr marL="342900" lvl="3"/>
            <a:r>
              <a:rPr lang="en-US" sz="3200" dirty="0"/>
              <a:t>Someone with an immune disorder may receive medicines made from plasma </a:t>
            </a:r>
          </a:p>
          <a:p>
            <a:pPr lvl="2"/>
            <a:endParaRPr lang="en-US" sz="17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77C0DA-5135-2B2A-3613-CC8473FA80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5967" y="1359681"/>
            <a:ext cx="4170530" cy="4170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725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3975E0-A66B-E46D-BD96-E2F73BB8C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GB" sz="4000" b="1" dirty="0">
                <a:solidFill>
                  <a:srgbClr val="FFFFFF"/>
                </a:solidFill>
              </a:rPr>
              <a:t>Who can give blood?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BF968957-94DB-38E5-93DC-C819FC3F1E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3205520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8024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C36F63-3198-D2A0-446C-E3C67D52B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799138"/>
            <a:ext cx="5323715" cy="1345851"/>
          </a:xfrm>
          <a:solidFill>
            <a:schemeClr val="accent1">
              <a:lumMod val="50000"/>
            </a:schemeClr>
          </a:solidFill>
        </p:spPr>
        <p:txBody>
          <a:bodyPr anchor="b">
            <a:norm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How long does it take to give blood?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EC518-24A3-0B77-3F19-DFC492039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4923" y="2881513"/>
            <a:ext cx="5315189" cy="3059464"/>
          </a:xfrm>
        </p:spPr>
        <p:txBody>
          <a:bodyPr anchor="t">
            <a:normAutofit/>
          </a:bodyPr>
          <a:lstStyle/>
          <a:p>
            <a:pPr>
              <a:spcAft>
                <a:spcPts val="1688"/>
              </a:spcAft>
            </a:pPr>
            <a:r>
              <a:rPr lang="en-US" b="0" i="0" dirty="0">
                <a:effectLst/>
                <a:latin typeface="Arial" panose="020B0604020202020204" pitchFamily="34" charset="0"/>
              </a:rPr>
              <a:t>It takes up to an hour in total but only around 10 minutes to actually donate the blood.</a:t>
            </a:r>
            <a:endParaRPr lang="en-US" dirty="0">
              <a:latin typeface="Arial" panose="020B0604020202020204" pitchFamily="34" charset="0"/>
            </a:endParaRPr>
          </a:p>
          <a:p>
            <a:pPr marL="0" indent="0">
              <a:spcAft>
                <a:spcPts val="1688"/>
              </a:spcAft>
              <a:buNone/>
            </a:pPr>
            <a:r>
              <a:rPr lang="en-US" b="0" i="0" dirty="0">
                <a:effectLst/>
                <a:latin typeface="Arial" panose="020B0604020202020204" pitchFamily="34" charset="0"/>
                <a:hlinkClick r:id="rId2"/>
              </a:rPr>
              <a:t>https://youtu.be/FXmkVg8a2Mo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724588-B0A7-F180-0D4D-9DAADDA2ED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5967" y="1359681"/>
            <a:ext cx="4170530" cy="4170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624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AE790D-D06F-4659-D43A-A7D3B8389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3442" y="2082372"/>
            <a:ext cx="5163022" cy="952821"/>
          </a:xfr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After the donation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F8357-F76F-8DD1-961A-60F939F55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442" y="4541263"/>
            <a:ext cx="4662957" cy="1395022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r>
              <a:rPr lang="en-US" sz="36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Get crisps and biscuits and your job is done!</a:t>
            </a:r>
          </a:p>
          <a:p>
            <a:pPr marL="0" indent="0">
              <a:buNone/>
            </a:pPr>
            <a:endParaRPr lang="en-US" sz="24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 sz="24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CF809D-3ED8-5127-B04D-504AECB618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3907" y="669337"/>
            <a:ext cx="5163022" cy="5141326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075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7F1098-B0F3-A70E-7652-A0286E96F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4923" y="1314422"/>
            <a:ext cx="5323715" cy="656119"/>
          </a:xfrm>
          <a:solidFill>
            <a:schemeClr val="accent1">
              <a:lumMod val="50000"/>
            </a:schemeClr>
          </a:solidFill>
        </p:spPr>
        <p:txBody>
          <a:bodyPr anchor="b">
            <a:norm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What happens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BDB12-7E9A-912D-1A6A-32B455769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4923" y="2405894"/>
            <a:ext cx="5315189" cy="3535083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en-NZ" sz="3600" dirty="0"/>
              <a:t>You blood is then distributed to hospitals across England and given to patients in need.</a:t>
            </a:r>
          </a:p>
          <a:p>
            <a:pPr marL="0" indent="0">
              <a:buNone/>
            </a:pPr>
            <a:r>
              <a:rPr lang="en-NZ" sz="3600" dirty="0"/>
              <a:t>Donors even get a text when their red cells are issued.</a:t>
            </a: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964FB9A-FE2B-23B5-07E3-B75E4AC7DC0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75967" y="2266772"/>
            <a:ext cx="4170530" cy="2356349"/>
          </a:xfrm>
          <a:prstGeom prst="rect">
            <a:avLst/>
          </a:prstGeom>
        </p:spPr>
      </p:pic>
      <p:sp>
        <p:nvSpPr>
          <p:cNvPr id="4" name="AutoShape 2">
            <a:extLst>
              <a:ext uri="{FF2B5EF4-FFF2-40B4-BE49-F238E27FC236}">
                <a16:creationId xmlns:a16="http://schemas.microsoft.com/office/drawing/2014/main" id="{02D23D6C-DC3E-7402-E9FC-1B59F82C9AC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64639" y="3276599"/>
            <a:ext cx="1983761" cy="1983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269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Rectangle 3085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DE55E8-4C64-3BB3-5A2F-8A910F958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Afterwards you will receive a digital donor card and will find out your blood group!</a:t>
            </a:r>
          </a:p>
        </p:txBody>
      </p:sp>
      <p:pic>
        <p:nvPicPr>
          <p:cNvPr id="3078" name="Picture 6" descr="Human blood type and Rh factor. Cute blood drops in cartoon style vector">
            <a:extLst>
              <a:ext uri="{FF2B5EF4-FFF2-40B4-BE49-F238E27FC236}">
                <a16:creationId xmlns:a16="http://schemas.microsoft.com/office/drawing/2014/main" id="{5090407E-760E-8C6E-5A40-FFC7C7D874D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153822" y="1557019"/>
            <a:ext cx="6553545" cy="3751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Graphic of the eight main blood types, A+, B+, AB+, A-, B-, AB-, O+, O-.">
            <a:extLst>
              <a:ext uri="{FF2B5EF4-FFF2-40B4-BE49-F238E27FC236}">
                <a16:creationId xmlns:a16="http://schemas.microsoft.com/office/drawing/2014/main" id="{847A170F-8B9E-7E0E-B8D3-82D13ABFA3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050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EE9D0-1288-08CC-6A6E-FD945C1D4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9978" y="598715"/>
            <a:ext cx="3369234" cy="833594"/>
          </a:xfrm>
        </p:spPr>
        <p:txBody>
          <a:bodyPr anchor="b">
            <a:normAutofit/>
          </a:bodyPr>
          <a:lstStyle/>
          <a:p>
            <a:r>
              <a:rPr lang="en-GB" b="1" dirty="0"/>
              <a:t>Be like Colin!  </a:t>
            </a:r>
          </a:p>
        </p:txBody>
      </p:sp>
      <p:pic>
        <p:nvPicPr>
          <p:cNvPr id="5" name="Picture 4" descr="Close up view of platelets in the blood">
            <a:extLst>
              <a:ext uri="{FF2B5EF4-FFF2-40B4-BE49-F238E27FC236}">
                <a16:creationId xmlns:a16="http://schemas.microsoft.com/office/drawing/2014/main" id="{4FBC129D-EBCE-0374-214F-EA0D5E45489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0"/>
            <a:ext cx="7390243" cy="685799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AE3A741D-C19B-960A-5803-1C5887147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879677" y="2347416"/>
            <a:ext cx="1630908" cy="7390262"/>
          </a:xfrm>
          <a:prstGeom prst="rect">
            <a:avLst/>
          </a:prstGeom>
          <a:gradFill>
            <a:gsLst>
              <a:gs pos="0">
                <a:schemeClr val="accent5"/>
              </a:gs>
              <a:gs pos="47000">
                <a:schemeClr val="accent2"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C39DE25-0E4E-0AA7-0932-1D78C2372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 flipV="1">
            <a:off x="-1919061" y="1919060"/>
            <a:ext cx="6854280" cy="3016159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47000">
                <a:schemeClr val="accent2">
                  <a:alpha val="0"/>
                </a:schemeClr>
              </a:gs>
            </a:gsLst>
            <a:lin ang="42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D6EA299-0840-6DEA-E670-C49AEBC87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461657" y="4425055"/>
            <a:ext cx="2928605" cy="2432945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51000">
                <a:schemeClr val="accent5">
                  <a:lumMod val="60000"/>
                  <a:lumOff val="40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55DA5-4F41-3DC8-3506-3DA5F2203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9978" y="1564647"/>
            <a:ext cx="3369234" cy="3447832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endParaRPr lang="en-US" sz="2500" b="0" i="0" dirty="0"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en-US" sz="2500" b="0" i="0" dirty="0">
                <a:effectLst/>
                <a:latin typeface="Roboto" panose="02000000000000000000" pitchFamily="2" charset="0"/>
              </a:rPr>
              <a:t>Generous Colin Harrison has given </a:t>
            </a:r>
            <a:r>
              <a:rPr lang="en-US" sz="2500" b="1" i="0" dirty="0">
                <a:effectLst/>
                <a:latin typeface="Roboto" panose="02000000000000000000" pitchFamily="2" charset="0"/>
              </a:rPr>
              <a:t>400 pints</a:t>
            </a:r>
            <a:r>
              <a:rPr lang="en-US" sz="2500" dirty="0">
                <a:latin typeface="Roboto" panose="02000000000000000000" pitchFamily="2" charset="0"/>
              </a:rPr>
              <a:t> over the last 30 years.</a:t>
            </a:r>
            <a:r>
              <a:rPr lang="en-US" sz="2500" b="0" i="0" dirty="0">
                <a:effectLst/>
                <a:latin typeface="Roboto" panose="02000000000000000000" pitchFamily="2" charset="0"/>
              </a:rPr>
              <a:t> </a:t>
            </a:r>
          </a:p>
          <a:p>
            <a:pPr marL="0" indent="0">
              <a:buNone/>
            </a:pPr>
            <a:endParaRPr lang="en-US" sz="2500" dirty="0"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en-US" sz="2500" b="0" i="0" dirty="0">
                <a:effectLst/>
                <a:latin typeface="Roboto" panose="02000000000000000000" pitchFamily="2" charset="0"/>
              </a:rPr>
              <a:t>Colin, aged 64, has helped save the lives of a staggering 1,200 adults or 4,800 children since 1983 when he first started donating.</a:t>
            </a: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3669292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4608</TotalTime>
  <Words>392</Words>
  <Application>Microsoft Office PowerPoint</Application>
  <PresentationFormat>Widescreen</PresentationFormat>
  <Paragraphs>40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Aptos</vt:lpstr>
      <vt:lpstr>Aptos Display</vt:lpstr>
      <vt:lpstr>Arial</vt:lpstr>
      <vt:lpstr>Roboto</vt:lpstr>
      <vt:lpstr>Office Theme</vt:lpstr>
      <vt:lpstr>What’s stopping you?  Book to donate blood today - Mike and Mabel's story</vt:lpstr>
      <vt:lpstr>Why donate blood?</vt:lpstr>
      <vt:lpstr>Who might need a blood transfusion?</vt:lpstr>
      <vt:lpstr>Who can give blood?</vt:lpstr>
      <vt:lpstr>How long does it take to give blood?</vt:lpstr>
      <vt:lpstr>After the donation</vt:lpstr>
      <vt:lpstr>What happens next?</vt:lpstr>
      <vt:lpstr>Afterwards you will receive a digital donor card and will find out your blood group!</vt:lpstr>
      <vt:lpstr>Be like Colin!  </vt:lpstr>
      <vt:lpstr>Follow @pintformike on Instagram </vt:lpstr>
      <vt:lpstr>Book to donate blood…  Save 3 lives with less than one hour of your time…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Assembly - blood donation</dc:title>
  <dc:creator>Lorna Newbrook</dc:creator>
  <cp:lastModifiedBy>Max Edwards - CY CDO (Corporate Director's Office)</cp:lastModifiedBy>
  <cp:revision>6</cp:revision>
  <dcterms:created xsi:type="dcterms:W3CDTF">2025-02-21T17:11:45Z</dcterms:created>
  <dcterms:modified xsi:type="dcterms:W3CDTF">2025-06-18T11:52:55Z</dcterms:modified>
</cp:coreProperties>
</file>